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Lst>
  <p:notesMasterIdLst>
    <p:notesMasterId r:id="rId68"/>
  </p:notesMasterIdLst>
  <p:handoutMasterIdLst>
    <p:handoutMasterId r:id="rId69"/>
  </p:handoutMasterIdLst>
  <p:sldIdLst>
    <p:sldId id="387" r:id="rId3"/>
    <p:sldId id="388" r:id="rId4"/>
    <p:sldId id="342" r:id="rId5"/>
    <p:sldId id="402" r:id="rId6"/>
    <p:sldId id="403" r:id="rId7"/>
    <p:sldId id="405" r:id="rId8"/>
    <p:sldId id="404" r:id="rId9"/>
    <p:sldId id="406" r:id="rId10"/>
    <p:sldId id="407" r:id="rId11"/>
    <p:sldId id="408" r:id="rId12"/>
    <p:sldId id="409" r:id="rId13"/>
    <p:sldId id="422" r:id="rId14"/>
    <p:sldId id="423" r:id="rId15"/>
    <p:sldId id="287" r:id="rId16"/>
    <p:sldId id="288" r:id="rId17"/>
    <p:sldId id="289" r:id="rId18"/>
    <p:sldId id="292" r:id="rId19"/>
    <p:sldId id="294" r:id="rId20"/>
    <p:sldId id="295" r:id="rId21"/>
    <p:sldId id="427" r:id="rId22"/>
    <p:sldId id="431" r:id="rId23"/>
    <p:sldId id="426" r:id="rId24"/>
    <p:sldId id="389" r:id="rId25"/>
    <p:sldId id="296" r:id="rId26"/>
    <p:sldId id="297" r:id="rId27"/>
    <p:sldId id="298" r:id="rId28"/>
    <p:sldId id="299" r:id="rId29"/>
    <p:sldId id="302" r:id="rId30"/>
    <p:sldId id="303" r:id="rId31"/>
    <p:sldId id="304" r:id="rId32"/>
    <p:sldId id="305" r:id="rId33"/>
    <p:sldId id="306" r:id="rId34"/>
    <p:sldId id="307" r:id="rId35"/>
    <p:sldId id="308" r:id="rId36"/>
    <p:sldId id="309" r:id="rId37"/>
    <p:sldId id="310" r:id="rId38"/>
    <p:sldId id="311" r:id="rId39"/>
    <p:sldId id="312" r:id="rId40"/>
    <p:sldId id="313" r:id="rId41"/>
    <p:sldId id="314" r:id="rId42"/>
    <p:sldId id="315" r:id="rId43"/>
    <p:sldId id="424" r:id="rId44"/>
    <p:sldId id="433" r:id="rId45"/>
    <p:sldId id="435" r:id="rId46"/>
    <p:sldId id="436" r:id="rId47"/>
    <p:sldId id="437" r:id="rId48"/>
    <p:sldId id="415" r:id="rId49"/>
    <p:sldId id="425" r:id="rId50"/>
    <p:sldId id="418" r:id="rId51"/>
    <p:sldId id="421" r:id="rId52"/>
    <p:sldId id="439" r:id="rId53"/>
    <p:sldId id="438" r:id="rId54"/>
    <p:sldId id="429" r:id="rId55"/>
    <p:sldId id="430" r:id="rId56"/>
    <p:sldId id="432" r:id="rId57"/>
    <p:sldId id="440" r:id="rId58"/>
    <p:sldId id="410" r:id="rId59"/>
    <p:sldId id="411" r:id="rId60"/>
    <p:sldId id="333" r:id="rId61"/>
    <p:sldId id="334" r:id="rId62"/>
    <p:sldId id="274" r:id="rId63"/>
    <p:sldId id="392" r:id="rId64"/>
    <p:sldId id="282" r:id="rId65"/>
    <p:sldId id="441" r:id="rId66"/>
    <p:sldId id="280" r:id="rId6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76671" autoAdjust="0"/>
  </p:normalViewPr>
  <p:slideViewPr>
    <p:cSldViewPr snapToGrid="0">
      <p:cViewPr>
        <p:scale>
          <a:sx n="80" d="100"/>
          <a:sy n="80" d="100"/>
        </p:scale>
        <p:origin x="-1800" y="-22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90" d="100"/>
        <a:sy n="90" d="100"/>
      </p:scale>
      <p:origin x="0" y="3082"/>
    </p:cViewPr>
  </p:sorterViewPr>
  <p:notesViewPr>
    <p:cSldViewPr snapToGrid="0" showGuides="1">
      <p:cViewPr varScale="1">
        <p:scale>
          <a:sx n="82" d="100"/>
          <a:sy n="82" d="100"/>
        </p:scale>
        <p:origin x="-206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69AC26-82A9-4070-9E50-9F4D8EB9FD2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US"/>
        </a:p>
      </dgm:t>
    </dgm:pt>
    <dgm:pt modelId="{CDE5FE6E-E63C-4AD2-973B-E65E9AC6F369}">
      <dgm:prSet/>
      <dgm:spPr/>
      <dgm:t>
        <a:bodyPr/>
        <a:lstStyle/>
        <a:p>
          <a:pPr rtl="0"/>
          <a:r>
            <a:rPr lang="en-US" dirty="0" smtClean="0"/>
            <a:t>On the server ….</a:t>
          </a:r>
          <a:endParaRPr lang="en-US" dirty="0"/>
        </a:p>
      </dgm:t>
    </dgm:pt>
    <dgm:pt modelId="{4D5D15BF-2F1B-4704-8B9C-BE41F0339380}" type="parTrans" cxnId="{931B2BED-5ABF-4239-BCC6-8A231A1C8440}">
      <dgm:prSet/>
      <dgm:spPr/>
      <dgm:t>
        <a:bodyPr/>
        <a:lstStyle/>
        <a:p>
          <a:endParaRPr lang="en-US"/>
        </a:p>
      </dgm:t>
    </dgm:pt>
    <dgm:pt modelId="{34CA75BC-1B00-415F-AA6E-10F826A95FB9}" type="sibTrans" cxnId="{931B2BED-5ABF-4239-BCC6-8A231A1C8440}">
      <dgm:prSet/>
      <dgm:spPr/>
      <dgm:t>
        <a:bodyPr/>
        <a:lstStyle/>
        <a:p>
          <a:endParaRPr lang="en-US"/>
        </a:p>
      </dgm:t>
    </dgm:pt>
    <dgm:pt modelId="{5E799162-CB26-47A3-9EF5-549B020E5940}">
      <dgm:prSet/>
      <dgm:spPr/>
      <dgm:t>
        <a:bodyPr/>
        <a:lstStyle/>
        <a:p>
          <a:pPr rtl="0"/>
          <a:r>
            <a:rPr lang="en-US" dirty="0" smtClean="0"/>
            <a:t>Reduced operating costs (energy, hardware, ‘real estate’)</a:t>
          </a:r>
          <a:endParaRPr lang="en-US" dirty="0"/>
        </a:p>
      </dgm:t>
    </dgm:pt>
    <dgm:pt modelId="{654B2CE8-98F6-4F95-B501-945D8D9F3D4A}" type="parTrans" cxnId="{AC470CEB-BFAD-4DEE-8102-4CA635B29606}">
      <dgm:prSet/>
      <dgm:spPr/>
      <dgm:t>
        <a:bodyPr/>
        <a:lstStyle/>
        <a:p>
          <a:endParaRPr lang="en-US"/>
        </a:p>
      </dgm:t>
    </dgm:pt>
    <dgm:pt modelId="{99FF3C74-9ECB-45BE-A65D-BA7197A5601E}" type="sibTrans" cxnId="{AC470CEB-BFAD-4DEE-8102-4CA635B29606}">
      <dgm:prSet/>
      <dgm:spPr/>
      <dgm:t>
        <a:bodyPr/>
        <a:lstStyle/>
        <a:p>
          <a:endParaRPr lang="en-US"/>
        </a:p>
      </dgm:t>
    </dgm:pt>
    <dgm:pt modelId="{2733682E-C9E3-4715-9C2D-8BB03CC30894}">
      <dgm:prSet/>
      <dgm:spPr/>
      <dgm:t>
        <a:bodyPr/>
        <a:lstStyle/>
        <a:p>
          <a:pPr rtl="0"/>
          <a:r>
            <a:rPr lang="en-US" dirty="0" smtClean="0"/>
            <a:t>Improved uptime and availability</a:t>
          </a:r>
          <a:endParaRPr lang="en-US" dirty="0"/>
        </a:p>
      </dgm:t>
    </dgm:pt>
    <dgm:pt modelId="{9E8C9EFC-6B98-4661-9B93-8EF0868323E0}" type="parTrans" cxnId="{1F1B1C5A-7674-4372-AF1D-FD73C7193FE9}">
      <dgm:prSet/>
      <dgm:spPr/>
      <dgm:t>
        <a:bodyPr/>
        <a:lstStyle/>
        <a:p>
          <a:endParaRPr lang="en-US"/>
        </a:p>
      </dgm:t>
    </dgm:pt>
    <dgm:pt modelId="{D8E4EF08-C1CB-4912-8BE7-C939071D0857}" type="sibTrans" cxnId="{1F1B1C5A-7674-4372-AF1D-FD73C7193FE9}">
      <dgm:prSet/>
      <dgm:spPr/>
      <dgm:t>
        <a:bodyPr/>
        <a:lstStyle/>
        <a:p>
          <a:endParaRPr lang="en-US"/>
        </a:p>
      </dgm:t>
    </dgm:pt>
    <dgm:pt modelId="{039C8BDA-E500-4366-A54C-986711DF0B3F}">
      <dgm:prSet/>
      <dgm:spPr/>
      <dgm:t>
        <a:bodyPr/>
        <a:lstStyle/>
        <a:p>
          <a:pPr rtl="0"/>
          <a:r>
            <a:rPr lang="en-US" dirty="0" smtClean="0"/>
            <a:t>Enabled robust disaster recovery</a:t>
          </a:r>
          <a:endParaRPr lang="en-US" dirty="0"/>
        </a:p>
      </dgm:t>
    </dgm:pt>
    <dgm:pt modelId="{CC667BC2-5DAC-43F3-9B92-5A3DCC9080B8}" type="parTrans" cxnId="{AB554932-6753-434F-BB3D-16C3C30D69CC}">
      <dgm:prSet/>
      <dgm:spPr/>
      <dgm:t>
        <a:bodyPr/>
        <a:lstStyle/>
        <a:p>
          <a:endParaRPr lang="en-US"/>
        </a:p>
      </dgm:t>
    </dgm:pt>
    <dgm:pt modelId="{7EC07FC0-5FE4-4073-A8EC-FD42D87B4259}" type="sibTrans" cxnId="{AB554932-6753-434F-BB3D-16C3C30D69CC}">
      <dgm:prSet/>
      <dgm:spPr/>
      <dgm:t>
        <a:bodyPr/>
        <a:lstStyle/>
        <a:p>
          <a:endParaRPr lang="en-US"/>
        </a:p>
      </dgm:t>
    </dgm:pt>
    <dgm:pt modelId="{4C17E8BE-8650-497C-B96E-8891D6F3E467}">
      <dgm:prSet/>
      <dgm:spPr/>
      <dgm:t>
        <a:bodyPr/>
        <a:lstStyle/>
        <a:p>
          <a:pPr rtl="0"/>
          <a:r>
            <a:rPr lang="en-US" dirty="0" smtClean="0"/>
            <a:t>Reduced maintenance disruption</a:t>
          </a:r>
          <a:endParaRPr lang="en-US" dirty="0"/>
        </a:p>
      </dgm:t>
    </dgm:pt>
    <dgm:pt modelId="{64BF69A6-EA53-4EA9-834D-A28B7B71BE29}" type="parTrans" cxnId="{26CD1706-A5DE-4D4E-A810-48882A8CCA9A}">
      <dgm:prSet/>
      <dgm:spPr/>
      <dgm:t>
        <a:bodyPr/>
        <a:lstStyle/>
        <a:p>
          <a:endParaRPr lang="en-US"/>
        </a:p>
      </dgm:t>
    </dgm:pt>
    <dgm:pt modelId="{A5B3C35C-03BF-46E1-9253-C8BA6E7964C6}" type="sibTrans" cxnId="{26CD1706-A5DE-4D4E-A810-48882A8CCA9A}">
      <dgm:prSet/>
      <dgm:spPr/>
      <dgm:t>
        <a:bodyPr/>
        <a:lstStyle/>
        <a:p>
          <a:endParaRPr lang="en-US"/>
        </a:p>
      </dgm:t>
    </dgm:pt>
    <dgm:pt modelId="{4A683D4D-004F-4CE6-A376-3DDFD9B30CF8}">
      <dgm:prSet/>
      <dgm:spPr/>
      <dgm:t>
        <a:bodyPr/>
        <a:lstStyle/>
        <a:p>
          <a:pPr rtl="0"/>
          <a:r>
            <a:rPr lang="en-US" dirty="0" smtClean="0"/>
            <a:t>On the desktop ….</a:t>
          </a:r>
          <a:endParaRPr lang="en-US" dirty="0"/>
        </a:p>
      </dgm:t>
    </dgm:pt>
    <dgm:pt modelId="{4379F348-735B-4FE8-996C-5BAC8598461F}" type="parTrans" cxnId="{150A3495-E288-4FF9-AB51-A3131604E95E}">
      <dgm:prSet/>
      <dgm:spPr/>
      <dgm:t>
        <a:bodyPr/>
        <a:lstStyle/>
        <a:p>
          <a:endParaRPr lang="en-US"/>
        </a:p>
      </dgm:t>
    </dgm:pt>
    <dgm:pt modelId="{DBB89702-D287-4BC2-9D05-F9CEBB689CC8}" type="sibTrans" cxnId="{150A3495-E288-4FF9-AB51-A3131604E95E}">
      <dgm:prSet/>
      <dgm:spPr/>
      <dgm:t>
        <a:bodyPr/>
        <a:lstStyle/>
        <a:p>
          <a:endParaRPr lang="en-US"/>
        </a:p>
      </dgm:t>
    </dgm:pt>
    <dgm:pt modelId="{2251F9EF-4231-477C-AA3F-11BEF9EE6AD3}">
      <dgm:prSet/>
      <dgm:spPr/>
      <dgm:t>
        <a:bodyPr/>
        <a:lstStyle/>
        <a:p>
          <a:pPr rtl="0"/>
          <a:r>
            <a:rPr lang="en-US" dirty="0" smtClean="0"/>
            <a:t>Better control of asset and resource allocation</a:t>
          </a:r>
          <a:endParaRPr lang="en-US" dirty="0"/>
        </a:p>
      </dgm:t>
    </dgm:pt>
    <dgm:pt modelId="{ACD63926-248B-4E9E-BE10-806BD3AB864C}" type="parTrans" cxnId="{A8FE5B49-2BE9-4BAF-8CA5-000DC1E40728}">
      <dgm:prSet/>
      <dgm:spPr/>
      <dgm:t>
        <a:bodyPr/>
        <a:lstStyle/>
        <a:p>
          <a:endParaRPr lang="en-US"/>
        </a:p>
      </dgm:t>
    </dgm:pt>
    <dgm:pt modelId="{6BB4BE9B-6C9C-4B31-B288-635BB166B920}" type="sibTrans" cxnId="{A8FE5B49-2BE9-4BAF-8CA5-000DC1E40728}">
      <dgm:prSet/>
      <dgm:spPr/>
      <dgm:t>
        <a:bodyPr/>
        <a:lstStyle/>
        <a:p>
          <a:endParaRPr lang="en-US"/>
        </a:p>
      </dgm:t>
    </dgm:pt>
    <dgm:pt modelId="{3C5EA53B-109A-4758-B671-FF46EF907246}">
      <dgm:prSet/>
      <dgm:spPr/>
      <dgm:t>
        <a:bodyPr/>
        <a:lstStyle/>
        <a:p>
          <a:pPr rtl="0"/>
          <a:r>
            <a:rPr lang="en-US" dirty="0" smtClean="0"/>
            <a:t>Better standardization</a:t>
          </a:r>
          <a:endParaRPr lang="en-US" dirty="0"/>
        </a:p>
      </dgm:t>
    </dgm:pt>
    <dgm:pt modelId="{81019CB5-E9C4-4070-89A4-FA206896501B}" type="parTrans" cxnId="{D5D2AA01-E8AE-4B9D-A999-C260F28B8DF9}">
      <dgm:prSet/>
      <dgm:spPr/>
      <dgm:t>
        <a:bodyPr/>
        <a:lstStyle/>
        <a:p>
          <a:endParaRPr lang="en-US"/>
        </a:p>
      </dgm:t>
    </dgm:pt>
    <dgm:pt modelId="{3CE1018F-E973-48FE-8DA5-8AE6415FE9DB}" type="sibTrans" cxnId="{D5D2AA01-E8AE-4B9D-A999-C260F28B8DF9}">
      <dgm:prSet/>
      <dgm:spPr/>
      <dgm:t>
        <a:bodyPr/>
        <a:lstStyle/>
        <a:p>
          <a:endParaRPr lang="en-US"/>
        </a:p>
      </dgm:t>
    </dgm:pt>
    <dgm:pt modelId="{68275EF9-8473-46A7-AA1C-6C694BA27368}">
      <dgm:prSet/>
      <dgm:spPr/>
      <dgm:t>
        <a:bodyPr/>
        <a:lstStyle/>
        <a:p>
          <a:pPr rtl="0"/>
          <a:r>
            <a:rPr lang="en-US" dirty="0" smtClean="0"/>
            <a:t>Better security</a:t>
          </a:r>
          <a:endParaRPr lang="en-US" dirty="0"/>
        </a:p>
      </dgm:t>
    </dgm:pt>
    <dgm:pt modelId="{E0DE55D0-DB30-4DE5-A345-835FC99CB301}" type="parTrans" cxnId="{AD0259DF-9F3F-4E90-80E3-F3735DE45E4E}">
      <dgm:prSet/>
      <dgm:spPr/>
      <dgm:t>
        <a:bodyPr/>
        <a:lstStyle/>
        <a:p>
          <a:endParaRPr lang="en-US"/>
        </a:p>
      </dgm:t>
    </dgm:pt>
    <dgm:pt modelId="{CC324E34-8479-4CD6-81AC-DEC12C40F793}" type="sibTrans" cxnId="{AD0259DF-9F3F-4E90-80E3-F3735DE45E4E}">
      <dgm:prSet/>
      <dgm:spPr/>
      <dgm:t>
        <a:bodyPr/>
        <a:lstStyle/>
        <a:p>
          <a:endParaRPr lang="en-US"/>
        </a:p>
      </dgm:t>
    </dgm:pt>
    <dgm:pt modelId="{65000B73-3B80-4935-9500-0C90A3E605D4}">
      <dgm:prSet/>
      <dgm:spPr/>
      <dgm:t>
        <a:bodyPr/>
        <a:lstStyle/>
        <a:p>
          <a:pPr rtl="0"/>
          <a:r>
            <a:rPr lang="en-US" dirty="0" smtClean="0"/>
            <a:t>Well suited for contract/off-shore/remote workers</a:t>
          </a:r>
          <a:endParaRPr lang="en-US" dirty="0"/>
        </a:p>
      </dgm:t>
    </dgm:pt>
    <dgm:pt modelId="{986489F6-9A60-41D0-AAAB-558E9DF6D647}" type="parTrans" cxnId="{AB945EBF-658F-490C-B88D-826AD5B64FA8}">
      <dgm:prSet/>
      <dgm:spPr/>
      <dgm:t>
        <a:bodyPr/>
        <a:lstStyle/>
        <a:p>
          <a:endParaRPr lang="en-US"/>
        </a:p>
      </dgm:t>
    </dgm:pt>
    <dgm:pt modelId="{8A87E2CC-C71B-473F-9605-08A47FBB16B7}" type="sibTrans" cxnId="{AB945EBF-658F-490C-B88D-826AD5B64FA8}">
      <dgm:prSet/>
      <dgm:spPr/>
      <dgm:t>
        <a:bodyPr/>
        <a:lstStyle/>
        <a:p>
          <a:endParaRPr lang="en-US"/>
        </a:p>
      </dgm:t>
    </dgm:pt>
    <dgm:pt modelId="{CCA0A3EB-4A3B-4161-ABA7-40A345EECA6D}" type="pres">
      <dgm:prSet presAssocID="{3A69AC26-82A9-4070-9E50-9F4D8EB9FD24}" presName="Name0" presStyleCnt="0">
        <dgm:presLayoutVars>
          <dgm:dir/>
          <dgm:animLvl val="lvl"/>
          <dgm:resizeHandles val="exact"/>
        </dgm:presLayoutVars>
      </dgm:prSet>
      <dgm:spPr/>
      <dgm:t>
        <a:bodyPr/>
        <a:lstStyle/>
        <a:p>
          <a:endParaRPr lang="en-US"/>
        </a:p>
      </dgm:t>
    </dgm:pt>
    <dgm:pt modelId="{F8E76CB0-E1C9-427D-9786-46B1F80FEB38}" type="pres">
      <dgm:prSet presAssocID="{CDE5FE6E-E63C-4AD2-973B-E65E9AC6F369}" presName="composite" presStyleCnt="0"/>
      <dgm:spPr/>
    </dgm:pt>
    <dgm:pt modelId="{C20F0F69-6664-4F9D-8112-206FC04E4CBA}" type="pres">
      <dgm:prSet presAssocID="{CDE5FE6E-E63C-4AD2-973B-E65E9AC6F369}" presName="parTx" presStyleLbl="alignNode1" presStyleIdx="0" presStyleCnt="2">
        <dgm:presLayoutVars>
          <dgm:chMax val="0"/>
          <dgm:chPref val="0"/>
          <dgm:bulletEnabled val="1"/>
        </dgm:presLayoutVars>
      </dgm:prSet>
      <dgm:spPr/>
      <dgm:t>
        <a:bodyPr/>
        <a:lstStyle/>
        <a:p>
          <a:endParaRPr lang="en-US"/>
        </a:p>
      </dgm:t>
    </dgm:pt>
    <dgm:pt modelId="{9DE61C68-BD52-4FB1-B0EE-65A2BAF21EA8}" type="pres">
      <dgm:prSet presAssocID="{CDE5FE6E-E63C-4AD2-973B-E65E9AC6F369}" presName="desTx" presStyleLbl="alignAccFollowNode1" presStyleIdx="0" presStyleCnt="2">
        <dgm:presLayoutVars>
          <dgm:bulletEnabled val="1"/>
        </dgm:presLayoutVars>
      </dgm:prSet>
      <dgm:spPr/>
      <dgm:t>
        <a:bodyPr/>
        <a:lstStyle/>
        <a:p>
          <a:endParaRPr lang="en-US"/>
        </a:p>
      </dgm:t>
    </dgm:pt>
    <dgm:pt modelId="{FAC048DB-F9D0-4AD3-8217-1B65C790E8F9}" type="pres">
      <dgm:prSet presAssocID="{34CA75BC-1B00-415F-AA6E-10F826A95FB9}" presName="space" presStyleCnt="0"/>
      <dgm:spPr/>
    </dgm:pt>
    <dgm:pt modelId="{EBF27B07-5072-46A9-8E24-5D493F4B4346}" type="pres">
      <dgm:prSet presAssocID="{4A683D4D-004F-4CE6-A376-3DDFD9B30CF8}" presName="composite" presStyleCnt="0"/>
      <dgm:spPr/>
    </dgm:pt>
    <dgm:pt modelId="{A49C831B-4138-497E-909C-E3C47ED80EB2}" type="pres">
      <dgm:prSet presAssocID="{4A683D4D-004F-4CE6-A376-3DDFD9B30CF8}" presName="parTx" presStyleLbl="alignNode1" presStyleIdx="1" presStyleCnt="2">
        <dgm:presLayoutVars>
          <dgm:chMax val="0"/>
          <dgm:chPref val="0"/>
          <dgm:bulletEnabled val="1"/>
        </dgm:presLayoutVars>
      </dgm:prSet>
      <dgm:spPr/>
      <dgm:t>
        <a:bodyPr/>
        <a:lstStyle/>
        <a:p>
          <a:endParaRPr lang="en-US"/>
        </a:p>
      </dgm:t>
    </dgm:pt>
    <dgm:pt modelId="{0A21F796-7555-46B5-83FB-E9B49831723F}" type="pres">
      <dgm:prSet presAssocID="{4A683D4D-004F-4CE6-A376-3DDFD9B30CF8}" presName="desTx" presStyleLbl="alignAccFollowNode1" presStyleIdx="1" presStyleCnt="2">
        <dgm:presLayoutVars>
          <dgm:bulletEnabled val="1"/>
        </dgm:presLayoutVars>
      </dgm:prSet>
      <dgm:spPr/>
      <dgm:t>
        <a:bodyPr/>
        <a:lstStyle/>
        <a:p>
          <a:endParaRPr lang="en-US"/>
        </a:p>
      </dgm:t>
    </dgm:pt>
  </dgm:ptLst>
  <dgm:cxnLst>
    <dgm:cxn modelId="{AC84F063-D7D8-4133-B59B-2C2C20EF7328}" type="presOf" srcId="{4A683D4D-004F-4CE6-A376-3DDFD9B30CF8}" destId="{A49C831B-4138-497E-909C-E3C47ED80EB2}" srcOrd="0" destOrd="0" presId="urn:microsoft.com/office/officeart/2005/8/layout/hList1"/>
    <dgm:cxn modelId="{40B61902-3347-4BA8-929A-D96F2609A2ED}" type="presOf" srcId="{68275EF9-8473-46A7-AA1C-6C694BA27368}" destId="{0A21F796-7555-46B5-83FB-E9B49831723F}" srcOrd="0" destOrd="2" presId="urn:microsoft.com/office/officeart/2005/8/layout/hList1"/>
    <dgm:cxn modelId="{A8FE5B49-2BE9-4BAF-8CA5-000DC1E40728}" srcId="{4A683D4D-004F-4CE6-A376-3DDFD9B30CF8}" destId="{2251F9EF-4231-477C-AA3F-11BEF9EE6AD3}" srcOrd="0" destOrd="0" parTransId="{ACD63926-248B-4E9E-BE10-806BD3AB864C}" sibTransId="{6BB4BE9B-6C9C-4B31-B288-635BB166B920}"/>
    <dgm:cxn modelId="{0D773E95-BC89-4E01-9E03-F661BAA5DF0D}" type="presOf" srcId="{3C5EA53B-109A-4758-B671-FF46EF907246}" destId="{0A21F796-7555-46B5-83FB-E9B49831723F}" srcOrd="0" destOrd="1" presId="urn:microsoft.com/office/officeart/2005/8/layout/hList1"/>
    <dgm:cxn modelId="{8CF568B9-7CEA-4047-8511-587E54CBD967}" type="presOf" srcId="{3A69AC26-82A9-4070-9E50-9F4D8EB9FD24}" destId="{CCA0A3EB-4A3B-4161-ABA7-40A345EECA6D}" srcOrd="0" destOrd="0" presId="urn:microsoft.com/office/officeart/2005/8/layout/hList1"/>
    <dgm:cxn modelId="{AB554932-6753-434F-BB3D-16C3C30D69CC}" srcId="{CDE5FE6E-E63C-4AD2-973B-E65E9AC6F369}" destId="{039C8BDA-E500-4366-A54C-986711DF0B3F}" srcOrd="2" destOrd="0" parTransId="{CC667BC2-5DAC-43F3-9B92-5A3DCC9080B8}" sibTransId="{7EC07FC0-5FE4-4073-A8EC-FD42D87B4259}"/>
    <dgm:cxn modelId="{46825BB9-E94E-435E-953F-DFCE186D6723}" type="presOf" srcId="{039C8BDA-E500-4366-A54C-986711DF0B3F}" destId="{9DE61C68-BD52-4FB1-B0EE-65A2BAF21EA8}" srcOrd="0" destOrd="2" presId="urn:microsoft.com/office/officeart/2005/8/layout/hList1"/>
    <dgm:cxn modelId="{144D6C08-BD30-4FDE-A5C5-B1635B82A71F}" type="presOf" srcId="{65000B73-3B80-4935-9500-0C90A3E605D4}" destId="{0A21F796-7555-46B5-83FB-E9B49831723F}" srcOrd="0" destOrd="3" presId="urn:microsoft.com/office/officeart/2005/8/layout/hList1"/>
    <dgm:cxn modelId="{AB945EBF-658F-490C-B88D-826AD5B64FA8}" srcId="{4A683D4D-004F-4CE6-A376-3DDFD9B30CF8}" destId="{65000B73-3B80-4935-9500-0C90A3E605D4}" srcOrd="3" destOrd="0" parTransId="{986489F6-9A60-41D0-AAAB-558E9DF6D647}" sibTransId="{8A87E2CC-C71B-473F-9605-08A47FBB16B7}"/>
    <dgm:cxn modelId="{AB29FDF6-386D-4ED6-AAD3-7ADAFE0ECA34}" type="presOf" srcId="{2251F9EF-4231-477C-AA3F-11BEF9EE6AD3}" destId="{0A21F796-7555-46B5-83FB-E9B49831723F}" srcOrd="0" destOrd="0" presId="urn:microsoft.com/office/officeart/2005/8/layout/hList1"/>
    <dgm:cxn modelId="{931B2BED-5ABF-4239-BCC6-8A231A1C8440}" srcId="{3A69AC26-82A9-4070-9E50-9F4D8EB9FD24}" destId="{CDE5FE6E-E63C-4AD2-973B-E65E9AC6F369}" srcOrd="0" destOrd="0" parTransId="{4D5D15BF-2F1B-4704-8B9C-BE41F0339380}" sibTransId="{34CA75BC-1B00-415F-AA6E-10F826A95FB9}"/>
    <dgm:cxn modelId="{7DC0C844-5FF4-4E47-B33C-E4CCCA8B8641}" type="presOf" srcId="{2733682E-C9E3-4715-9C2D-8BB03CC30894}" destId="{9DE61C68-BD52-4FB1-B0EE-65A2BAF21EA8}" srcOrd="0" destOrd="1" presId="urn:microsoft.com/office/officeart/2005/8/layout/hList1"/>
    <dgm:cxn modelId="{AD0259DF-9F3F-4E90-80E3-F3735DE45E4E}" srcId="{4A683D4D-004F-4CE6-A376-3DDFD9B30CF8}" destId="{68275EF9-8473-46A7-AA1C-6C694BA27368}" srcOrd="2" destOrd="0" parTransId="{E0DE55D0-DB30-4DE5-A345-835FC99CB301}" sibTransId="{CC324E34-8479-4CD6-81AC-DEC12C40F793}"/>
    <dgm:cxn modelId="{26CD1706-A5DE-4D4E-A810-48882A8CCA9A}" srcId="{CDE5FE6E-E63C-4AD2-973B-E65E9AC6F369}" destId="{4C17E8BE-8650-497C-B96E-8891D6F3E467}" srcOrd="3" destOrd="0" parTransId="{64BF69A6-EA53-4EA9-834D-A28B7B71BE29}" sibTransId="{A5B3C35C-03BF-46E1-9253-C8BA6E7964C6}"/>
    <dgm:cxn modelId="{0711463A-15F4-4C87-BCB8-83C0FCB16758}" type="presOf" srcId="{CDE5FE6E-E63C-4AD2-973B-E65E9AC6F369}" destId="{C20F0F69-6664-4F9D-8112-206FC04E4CBA}" srcOrd="0" destOrd="0" presId="urn:microsoft.com/office/officeart/2005/8/layout/hList1"/>
    <dgm:cxn modelId="{FA608424-DF05-4C05-95BC-2C30C81CFDBD}" type="presOf" srcId="{4C17E8BE-8650-497C-B96E-8891D6F3E467}" destId="{9DE61C68-BD52-4FB1-B0EE-65A2BAF21EA8}" srcOrd="0" destOrd="3" presId="urn:microsoft.com/office/officeart/2005/8/layout/hList1"/>
    <dgm:cxn modelId="{376C837A-5C38-47BA-A3C8-92594B56BA48}" type="presOf" srcId="{5E799162-CB26-47A3-9EF5-549B020E5940}" destId="{9DE61C68-BD52-4FB1-B0EE-65A2BAF21EA8}" srcOrd="0" destOrd="0" presId="urn:microsoft.com/office/officeart/2005/8/layout/hList1"/>
    <dgm:cxn modelId="{D5D2AA01-E8AE-4B9D-A999-C260F28B8DF9}" srcId="{4A683D4D-004F-4CE6-A376-3DDFD9B30CF8}" destId="{3C5EA53B-109A-4758-B671-FF46EF907246}" srcOrd="1" destOrd="0" parTransId="{81019CB5-E9C4-4070-89A4-FA206896501B}" sibTransId="{3CE1018F-E973-48FE-8DA5-8AE6415FE9DB}"/>
    <dgm:cxn modelId="{150A3495-E288-4FF9-AB51-A3131604E95E}" srcId="{3A69AC26-82A9-4070-9E50-9F4D8EB9FD24}" destId="{4A683D4D-004F-4CE6-A376-3DDFD9B30CF8}" srcOrd="1" destOrd="0" parTransId="{4379F348-735B-4FE8-996C-5BAC8598461F}" sibTransId="{DBB89702-D287-4BC2-9D05-F9CEBB689CC8}"/>
    <dgm:cxn modelId="{AC470CEB-BFAD-4DEE-8102-4CA635B29606}" srcId="{CDE5FE6E-E63C-4AD2-973B-E65E9AC6F369}" destId="{5E799162-CB26-47A3-9EF5-549B020E5940}" srcOrd="0" destOrd="0" parTransId="{654B2CE8-98F6-4F95-B501-945D8D9F3D4A}" sibTransId="{99FF3C74-9ECB-45BE-A65D-BA7197A5601E}"/>
    <dgm:cxn modelId="{1F1B1C5A-7674-4372-AF1D-FD73C7193FE9}" srcId="{CDE5FE6E-E63C-4AD2-973B-E65E9AC6F369}" destId="{2733682E-C9E3-4715-9C2D-8BB03CC30894}" srcOrd="1" destOrd="0" parTransId="{9E8C9EFC-6B98-4661-9B93-8EF0868323E0}" sibTransId="{D8E4EF08-C1CB-4912-8BE7-C939071D0857}"/>
    <dgm:cxn modelId="{C8CCC122-9D53-4B46-A328-2E007BDC0DF3}" type="presParOf" srcId="{CCA0A3EB-4A3B-4161-ABA7-40A345EECA6D}" destId="{F8E76CB0-E1C9-427D-9786-46B1F80FEB38}" srcOrd="0" destOrd="0" presId="urn:microsoft.com/office/officeart/2005/8/layout/hList1"/>
    <dgm:cxn modelId="{1A13B6BA-DE47-476A-8EC1-CAB9DE878116}" type="presParOf" srcId="{F8E76CB0-E1C9-427D-9786-46B1F80FEB38}" destId="{C20F0F69-6664-4F9D-8112-206FC04E4CBA}" srcOrd="0" destOrd="0" presId="urn:microsoft.com/office/officeart/2005/8/layout/hList1"/>
    <dgm:cxn modelId="{E09B3C70-D957-4780-B7C7-48B390478022}" type="presParOf" srcId="{F8E76CB0-E1C9-427D-9786-46B1F80FEB38}" destId="{9DE61C68-BD52-4FB1-B0EE-65A2BAF21EA8}" srcOrd="1" destOrd="0" presId="urn:microsoft.com/office/officeart/2005/8/layout/hList1"/>
    <dgm:cxn modelId="{5E2983E3-15A0-451B-AFB0-04C8E52CE926}" type="presParOf" srcId="{CCA0A3EB-4A3B-4161-ABA7-40A345EECA6D}" destId="{FAC048DB-F9D0-4AD3-8217-1B65C790E8F9}" srcOrd="1" destOrd="0" presId="urn:microsoft.com/office/officeart/2005/8/layout/hList1"/>
    <dgm:cxn modelId="{CD6DCF68-816D-45EA-8B2F-A48B551F04FE}" type="presParOf" srcId="{CCA0A3EB-4A3B-4161-ABA7-40A345EECA6D}" destId="{EBF27B07-5072-46A9-8E24-5D493F4B4346}" srcOrd="2" destOrd="0" presId="urn:microsoft.com/office/officeart/2005/8/layout/hList1"/>
    <dgm:cxn modelId="{89758A77-9BB7-4180-A676-0C26EBC960FD}" type="presParOf" srcId="{EBF27B07-5072-46A9-8E24-5D493F4B4346}" destId="{A49C831B-4138-497E-909C-E3C47ED80EB2}" srcOrd="0" destOrd="0" presId="urn:microsoft.com/office/officeart/2005/8/layout/hList1"/>
    <dgm:cxn modelId="{3DFC8DE1-EEF8-4E68-837B-EC21D6CB1A60}" type="presParOf" srcId="{EBF27B07-5072-46A9-8E24-5D493F4B4346}" destId="{0A21F796-7555-46B5-83FB-E9B49831723F}"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08/11/2009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its201_healy.pptx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ct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latin typeface="Segoe"/>
            </a:endParaRP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0">
              <a:buFont typeface="Arial" pitchFamily="34" charset="0"/>
              <a:buNone/>
            </a:pPr>
            <a:endParaRPr lang="en-US" sz="1200" dirty="0" smtClean="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sz="900" kern="1200" baseline="0" dirty="0" smtClean="0">
              <a:solidFill>
                <a:schemeClr val="tx1"/>
              </a:solidFill>
              <a:latin typeface="Segoe"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noChangeArrowheads="1"/>
          </p:cNvSpPr>
          <p:nvPr>
            <p:ph type="sldNum" sz="quarter" idx="5"/>
          </p:nvPr>
        </p:nvSpPr>
        <p:spPr>
          <a:noFill/>
          <a:ln>
            <a:headEnd/>
            <a:tailEnd/>
          </a:ln>
        </p:spPr>
        <p:txBody>
          <a:bodyPr/>
          <a:lstStyle/>
          <a:p>
            <a:endParaRPr lang="en-US" dirty="0" smtClean="0"/>
          </a:p>
        </p:txBody>
      </p:sp>
      <p:sp>
        <p:nvSpPr>
          <p:cNvPr id="30723" name="Rectangle 4"/>
          <p:cNvSpPr>
            <a:spLocks noGrp="1" noRot="1" noChangeAspect="1" noChangeArrowheads="1" noTextEdit="1"/>
          </p:cNvSpPr>
          <p:nvPr>
            <p:ph type="sldImg"/>
          </p:nvPr>
        </p:nvSpPr>
        <p:spPr>
          <a:ln/>
        </p:spPr>
      </p:sp>
      <p:sp>
        <p:nvSpPr>
          <p:cNvPr id="30724" name="Rectangle 5"/>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endParaRPr lang="en-US"/>
          </a:p>
        </p:txBody>
      </p:sp>
      <p:sp>
        <p:nvSpPr>
          <p:cNvPr id="6" name="Rectangle 6"/>
          <p:cNvSpPr>
            <a:spLocks noGrp="1" noChangeArrowheads="1"/>
          </p:cNvSpPr>
          <p:nvPr>
            <p:ph type="ftr" sz="quarter" idx="4"/>
          </p:nvPr>
        </p:nvSpPr>
        <p:spPr>
          <a:ln/>
        </p:spPr>
        <p:txBody>
          <a:bodyPr/>
          <a:lstStyle/>
          <a:p>
            <a:endParaRPr lang="en-US"/>
          </a:p>
        </p:txBody>
      </p:sp>
      <p:sp>
        <p:nvSpPr>
          <p:cNvPr id="7" name="Rectangle 7"/>
          <p:cNvSpPr>
            <a:spLocks noGrp="1" noChangeArrowheads="1"/>
          </p:cNvSpPr>
          <p:nvPr>
            <p:ph type="sldNum" sz="quarter" idx="5"/>
          </p:nvPr>
        </p:nvSpPr>
        <p:spPr>
          <a:ln/>
        </p:spPr>
        <p:txBody>
          <a:bodyPr/>
          <a:lstStyle/>
          <a:p>
            <a:endParaRPr lang="en-US"/>
          </a:p>
        </p:txBody>
      </p:sp>
      <p:sp>
        <p:nvSpPr>
          <p:cNvPr id="463874" name="Rectangle 2"/>
          <p:cNvSpPr>
            <a:spLocks noGrp="1" noRot="1" noChangeAspect="1" noChangeArrowheads="1" noTextEdit="1"/>
          </p:cNvSpPr>
          <p:nvPr>
            <p:ph type="sldImg"/>
          </p:nvPr>
        </p:nvSpPr>
        <p:spPr>
          <a:ln/>
        </p:spPr>
      </p:sp>
      <p:sp>
        <p:nvSpPr>
          <p:cNvPr id="463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latin typeface="Segoe Book"/>
            </a:endParaRPr>
          </a:p>
        </p:txBody>
      </p:sp>
      <p:sp>
        <p:nvSpPr>
          <p:cNvPr id="39940" name="Header Placeholder 3"/>
          <p:cNvSpPr>
            <a:spLocks noGrp="1"/>
          </p:cNvSpPr>
          <p:nvPr>
            <p:ph type="hdr" sz="quarter"/>
          </p:nvPr>
        </p:nvSpPr>
        <p:spPr>
          <a:noFill/>
        </p:spPr>
        <p:txBody>
          <a:bodyPr/>
          <a:lstStyle/>
          <a:p>
            <a:pPr algn="l" rtl="0"/>
            <a:endParaRPr lang="en-US" dirty="0">
              <a:solidFill>
                <a:prstClr val="black"/>
              </a:solidFill>
              <a:latin typeface="Segoe Semibold"/>
            </a:endParaRPr>
          </a:p>
        </p:txBody>
      </p:sp>
      <p:sp>
        <p:nvSpPr>
          <p:cNvPr id="39941" name="Date Placeholder 4"/>
          <p:cNvSpPr>
            <a:spLocks noGrp="1"/>
          </p:cNvSpPr>
          <p:nvPr>
            <p:ph type="dt" sz="quarter" idx="1"/>
          </p:nvPr>
        </p:nvSpPr>
        <p:spPr>
          <a:noFill/>
        </p:spPr>
        <p:txBody>
          <a:bodyPr/>
          <a:lstStyle/>
          <a:p>
            <a:pPr algn="r" rtl="0"/>
            <a:endParaRPr lang="en-US" dirty="0">
              <a:solidFill>
                <a:prstClr val="black"/>
              </a:solidFill>
              <a:latin typeface="Segoe Semibold"/>
            </a:endParaRPr>
          </a:p>
        </p:txBody>
      </p:sp>
      <p:sp>
        <p:nvSpPr>
          <p:cNvPr id="39942" name="Footer Placeholder 5"/>
          <p:cNvSpPr>
            <a:spLocks noGrp="1"/>
          </p:cNvSpPr>
          <p:nvPr>
            <p:ph type="ftr" sz="quarter" idx="4"/>
          </p:nvPr>
        </p:nvSpPr>
        <p:spPr>
          <a:noFill/>
        </p:spPr>
        <p:txBody>
          <a:bodyPr/>
          <a:lstStyle/>
          <a:p>
            <a:pPr algn="l" rtl="0"/>
            <a:endParaRPr lang="en-US" dirty="0">
              <a:solidFill>
                <a:prstClr val="black"/>
              </a:solidFill>
              <a:latin typeface="Segoe Semibold"/>
            </a:endParaRPr>
          </a:p>
        </p:txBody>
      </p:sp>
      <p:sp>
        <p:nvSpPr>
          <p:cNvPr id="39943" name="Slide Number Placeholder 6"/>
          <p:cNvSpPr>
            <a:spLocks noGrp="1"/>
          </p:cNvSpPr>
          <p:nvPr>
            <p:ph type="sldNum" sz="quarter" idx="5"/>
          </p:nvPr>
        </p:nvSpPr>
        <p:spPr>
          <a:noFill/>
        </p:spPr>
        <p:txBody>
          <a:bodyPr/>
          <a:lstStyle/>
          <a:p>
            <a:pPr algn="r" rtl="0"/>
            <a:endParaRPr lang="en-US" dirty="0">
              <a:solidFill>
                <a:prstClr val="black"/>
              </a:solidFill>
              <a:latin typeface="Segoe Semibo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endParaRPr lang="en-GB"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endParaRPr lang="en-GB" sz="1100" dirty="0">
              <a:solidFill>
                <a:prstClr val="black"/>
              </a:solidFill>
              <a:latin typeface="Trebuchet MS"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lgn="r" rtl="0">
              <a:defRPr/>
            </a:pPr>
            <a:endParaRPr lang="en-GB" sz="1200" kern="1200">
              <a:solidFill>
                <a:prstClr val="black"/>
              </a:solidFill>
              <a:latin typeface="Calibri"/>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14713" y="4379939"/>
            <a:ext cx="5385415" cy="4004882"/>
          </a:xfrm>
        </p:spPr>
        <p:txBody>
          <a:bodyPr>
            <a:noAutofit/>
          </a:bodyPr>
          <a:lstStyle/>
          <a:p>
            <a:endParaRPr lang="en-US" sz="100"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endParaRPr lang="en-US" smtClean="0">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latin typeface="Segoe Book"/>
            </a:endParaRPr>
          </a:p>
        </p:txBody>
      </p:sp>
      <p:sp>
        <p:nvSpPr>
          <p:cNvPr id="47108" name="Header Placeholder 3"/>
          <p:cNvSpPr>
            <a:spLocks noGrp="1"/>
          </p:cNvSpPr>
          <p:nvPr>
            <p:ph type="hdr" sz="quarter"/>
          </p:nvPr>
        </p:nvSpPr>
        <p:spPr>
          <a:noFill/>
        </p:spPr>
        <p:txBody>
          <a:bodyPr/>
          <a:lstStyle/>
          <a:p>
            <a:endParaRPr lang="en-US" smtClean="0">
              <a:latin typeface="Segoe Semibold"/>
            </a:endParaRPr>
          </a:p>
        </p:txBody>
      </p:sp>
      <p:sp>
        <p:nvSpPr>
          <p:cNvPr id="47109" name="Date Placeholder 4"/>
          <p:cNvSpPr>
            <a:spLocks noGrp="1"/>
          </p:cNvSpPr>
          <p:nvPr>
            <p:ph type="dt" sz="quarter" idx="1"/>
          </p:nvPr>
        </p:nvSpPr>
        <p:spPr>
          <a:noFill/>
        </p:spPr>
        <p:txBody>
          <a:bodyPr/>
          <a:lstStyle/>
          <a:p>
            <a:endParaRPr lang="en-US" smtClean="0">
              <a:latin typeface="Segoe Semibold"/>
            </a:endParaRPr>
          </a:p>
        </p:txBody>
      </p:sp>
      <p:sp>
        <p:nvSpPr>
          <p:cNvPr id="47110" name="Footer Placeholder 5"/>
          <p:cNvSpPr>
            <a:spLocks noGrp="1"/>
          </p:cNvSpPr>
          <p:nvPr>
            <p:ph type="ftr" sz="quarter" idx="4"/>
          </p:nvPr>
        </p:nvSpPr>
        <p:spPr>
          <a:noFill/>
        </p:spPr>
        <p:txBody>
          <a:bodyPr/>
          <a:lstStyle/>
          <a:p>
            <a:endParaRPr lang="en-US" dirty="0" smtClean="0">
              <a:latin typeface="Segoe Semibold"/>
            </a:endParaRPr>
          </a:p>
        </p:txBody>
      </p:sp>
      <p:sp>
        <p:nvSpPr>
          <p:cNvPr id="47111" name="Slide Number Placeholder 6"/>
          <p:cNvSpPr>
            <a:spLocks noGrp="1"/>
          </p:cNvSpPr>
          <p:nvPr>
            <p:ph type="sldNum" sz="quarter" idx="5"/>
          </p:nvPr>
        </p:nvSpPr>
        <p:spPr>
          <a:noFill/>
        </p:spPr>
        <p:txBody>
          <a:bodyPr/>
          <a:lstStyle/>
          <a:p>
            <a:endParaRPr lang="en-US" smtClean="0">
              <a:latin typeface="Segoe Semibo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lgn="r" rtl="0">
              <a:defRPr/>
            </a:pPr>
            <a:endParaRPr lang="en-GB" dirty="0">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endParaRPr lang="en-GB"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noFill/>
          <a:ln w="12700"/>
        </p:spPr>
      </p:sp>
      <p:sp>
        <p:nvSpPr>
          <p:cNvPr id="44035" name="Notes Placeholder 2"/>
          <p:cNvSpPr>
            <a:spLocks noGrp="1"/>
          </p:cNvSpPr>
          <p:nvPr>
            <p:ph type="body" idx="1"/>
          </p:nvPr>
        </p:nvSpPr>
        <p:spPr>
          <a:noFill/>
          <a:ln/>
        </p:spPr>
        <p:txBody>
          <a:bodyPr/>
          <a:lstStyle/>
          <a:p>
            <a:endParaRPr lang="en-US" sz="900" kern="1200" dirty="0" smtClean="0">
              <a:solidFill>
                <a:schemeClr val="tx1"/>
              </a:solidFill>
              <a:latin typeface="Segoe" pitchFamily="34" charset="0"/>
              <a:ea typeface="+mn-ea"/>
              <a:cs typeface="+mn-cs"/>
            </a:endParaRPr>
          </a:p>
        </p:txBody>
      </p:sp>
      <p:sp>
        <p:nvSpPr>
          <p:cNvPr id="44036" name="Header Placeholder 3"/>
          <p:cNvSpPr>
            <a:spLocks noGrp="1"/>
          </p:cNvSpPr>
          <p:nvPr>
            <p:ph type="hdr" sz="quarter"/>
          </p:nvPr>
        </p:nvSpPr>
        <p:spPr>
          <a:noFill/>
        </p:spPr>
        <p:txBody>
          <a:bodyPr/>
          <a:lstStyle/>
          <a:p>
            <a:endParaRPr lang="en-US" smtClean="0">
              <a:latin typeface="Arial" pitchFamily="34" charset="0"/>
            </a:endParaRPr>
          </a:p>
        </p:txBody>
      </p:sp>
      <p:sp>
        <p:nvSpPr>
          <p:cNvPr id="44037" name="Date Placeholder 4"/>
          <p:cNvSpPr>
            <a:spLocks noGrp="1"/>
          </p:cNvSpPr>
          <p:nvPr>
            <p:ph type="dt" sz="quarter" idx="1"/>
          </p:nvPr>
        </p:nvSpPr>
        <p:spPr>
          <a:noFill/>
        </p:spPr>
        <p:txBody>
          <a:bodyPr/>
          <a:lstStyle/>
          <a:p>
            <a:endParaRPr lang="en-US" smtClean="0">
              <a:latin typeface="Arial" pitchFamily="34" charset="0"/>
            </a:endParaRPr>
          </a:p>
        </p:txBody>
      </p:sp>
      <p:sp>
        <p:nvSpPr>
          <p:cNvPr id="44038" name="Footer Placeholder 5"/>
          <p:cNvSpPr>
            <a:spLocks noGrp="1"/>
          </p:cNvSpPr>
          <p:nvPr>
            <p:ph type="ftr" sz="quarter" idx="4"/>
          </p:nvPr>
        </p:nvSpPr>
        <p:spPr>
          <a:noFill/>
        </p:spPr>
        <p:txBody>
          <a:bodyPr/>
          <a:lstStyle/>
          <a:p>
            <a:endParaRPr lang="en-US" smtClean="0">
              <a:latin typeface="Arial" pitchFamily="34" charset="0"/>
            </a:endParaRPr>
          </a:p>
        </p:txBody>
      </p:sp>
      <p:sp>
        <p:nvSpPr>
          <p:cNvPr id="44039" name="Slide Number Placeholder 6"/>
          <p:cNvSpPr>
            <a:spLocks noGrp="1"/>
          </p:cNvSpPr>
          <p:nvPr>
            <p:ph type="sldNum" sz="quarter" idx="5"/>
          </p:nvPr>
        </p:nvSpPr>
        <p:spPr>
          <a:noFill/>
        </p:spPr>
        <p:txBody>
          <a:bodyPr/>
          <a:lstStyle/>
          <a:p>
            <a:endParaRPr lang="en-US" smtClean="0">
              <a:latin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latin typeface="Segoe Book"/>
            </a:endParaRPr>
          </a:p>
        </p:txBody>
      </p:sp>
      <p:sp>
        <p:nvSpPr>
          <p:cNvPr id="46084" name="Header Placeholder 3"/>
          <p:cNvSpPr>
            <a:spLocks noGrp="1"/>
          </p:cNvSpPr>
          <p:nvPr>
            <p:ph type="hdr" sz="quarter"/>
          </p:nvPr>
        </p:nvSpPr>
        <p:spPr>
          <a:noFill/>
        </p:spPr>
        <p:txBody>
          <a:bodyPr/>
          <a:lstStyle/>
          <a:p>
            <a:endParaRPr lang="en-US" smtClean="0">
              <a:latin typeface="Segoe Semibold"/>
            </a:endParaRPr>
          </a:p>
        </p:txBody>
      </p:sp>
      <p:sp>
        <p:nvSpPr>
          <p:cNvPr id="46085" name="Date Placeholder 4"/>
          <p:cNvSpPr>
            <a:spLocks noGrp="1"/>
          </p:cNvSpPr>
          <p:nvPr>
            <p:ph type="dt" sz="quarter" idx="1"/>
          </p:nvPr>
        </p:nvSpPr>
        <p:spPr>
          <a:noFill/>
        </p:spPr>
        <p:txBody>
          <a:bodyPr/>
          <a:lstStyle/>
          <a:p>
            <a:endParaRPr lang="en-US" smtClean="0">
              <a:latin typeface="Segoe Semibold"/>
            </a:endParaRPr>
          </a:p>
        </p:txBody>
      </p:sp>
      <p:sp>
        <p:nvSpPr>
          <p:cNvPr id="46086" name="Footer Placeholder 5"/>
          <p:cNvSpPr>
            <a:spLocks noGrp="1"/>
          </p:cNvSpPr>
          <p:nvPr>
            <p:ph type="ftr" sz="quarter" idx="4"/>
          </p:nvPr>
        </p:nvSpPr>
        <p:spPr>
          <a:noFill/>
        </p:spPr>
        <p:txBody>
          <a:bodyPr/>
          <a:lstStyle/>
          <a:p>
            <a:endParaRPr lang="en-US" dirty="0" smtClean="0">
              <a:latin typeface="Segoe Semibold"/>
            </a:endParaRPr>
          </a:p>
        </p:txBody>
      </p:sp>
      <p:sp>
        <p:nvSpPr>
          <p:cNvPr id="46087" name="Slide Number Placeholder 6"/>
          <p:cNvSpPr>
            <a:spLocks noGrp="1"/>
          </p:cNvSpPr>
          <p:nvPr>
            <p:ph type="sldNum" sz="quarter" idx="5"/>
          </p:nvPr>
        </p:nvSpPr>
        <p:spPr>
          <a:noFill/>
        </p:spPr>
        <p:txBody>
          <a:bodyPr/>
          <a:lstStyle/>
          <a:p>
            <a:endParaRPr lang="en-US" smtClean="0">
              <a:latin typeface="Segoe Semibo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82323" y="254001"/>
            <a:ext cx="8380677" cy="686594"/>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382323" y="1600729"/>
            <a:ext cx="8380677" cy="443198"/>
          </a:xfrm>
        </p:spPr>
        <p:txBody>
          <a:bodyPr/>
          <a:lstStyle/>
          <a:p>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1"/>
            <a:ext cx="8375946" cy="747897"/>
          </a:xfrm>
        </p:spPr>
        <p:txBody>
          <a:bodyPr/>
          <a:lstStyle>
            <a:lvl1pPr algn="l" rtl="0" fontAlgn="base">
              <a:lnSpc>
                <a:spcPct val="90000"/>
              </a:lnSpc>
              <a:spcBef>
                <a:spcPct val="0"/>
              </a:spcBef>
              <a:spcAft>
                <a:spcPct val="0"/>
              </a:spcAft>
              <a:defRPr lang="en-US" sz="54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mj-lt"/>
                <a:ea typeface="+mn-ea"/>
                <a:cs typeface="Arial"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553201" y="6356352"/>
            <a:ext cx="2133600" cy="365125"/>
          </a:xfrm>
          <a:prstGeom prst="rect">
            <a:avLst/>
          </a:prstGeom>
        </p:spPr>
        <p:txBody>
          <a:bodyPr/>
          <a:lstStyle>
            <a:lvl1pPr algn="r">
              <a:defRPr>
                <a:latin typeface="Arial" charset="0"/>
              </a:defRPr>
            </a:lvl1pPr>
          </a:lstStyle>
          <a:p>
            <a:pPr>
              <a:defRPr/>
            </a:pPr>
            <a:fld id="{60468FF5-1335-41BE-AB7E-9CBBFF5A1ABF}" type="slidenum">
              <a:rPr lang="en-US"/>
              <a:pPr>
                <a:defRPr/>
              </a:pPr>
              <a:t>‹#›</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dirty="0">
                <a:latin typeface="Arial" charset="0"/>
              </a:defRPr>
            </a:lvl1pPr>
          </a:lstStyle>
          <a:p>
            <a:pPr>
              <a:defRPr/>
            </a:pPr>
            <a:r>
              <a:rPr lang="en-US" smtClean="0"/>
              <a:t>**DISCUSSED UNDER NDA**</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8"/>
          <p:cNvSpPr>
            <a:spLocks noGrp="1"/>
          </p:cNvSpPr>
          <p:nvPr>
            <p:ph type="body" sz="quarter" idx="13"/>
          </p:nvPr>
        </p:nvSpPr>
        <p:spPr>
          <a:xfrm>
            <a:off x="812953" y="565383"/>
            <a:ext cx="7494587" cy="345948"/>
          </a:xfrm>
        </p:spPr>
        <p:txBody>
          <a:bodyPr tIns="0" anchor="b" anchorCtr="0">
            <a:noAutofit/>
          </a:bodyPr>
          <a:lstStyle>
            <a:lvl1pPr>
              <a:lnSpc>
                <a:spcPts val="1700"/>
              </a:lnSpc>
              <a:spcAft>
                <a:spcPts val="0"/>
              </a:spcAft>
              <a:defRPr sz="1300">
                <a:solidFill>
                  <a:schemeClr val="bg1"/>
                </a:solidFill>
                <a:latin typeface="Segoe" pitchFamily="34" charset="0"/>
              </a:defRPr>
            </a:lvl1pPr>
          </a:lstStyle>
          <a:p>
            <a:pPr lvl="0"/>
            <a:r>
              <a:rPr lang="en-US" smtClean="0"/>
              <a:t>Click to edit Master text styles</a:t>
            </a:r>
          </a:p>
        </p:txBody>
      </p:sp>
      <p:sp>
        <p:nvSpPr>
          <p:cNvPr id="9" name="Footer Placeholder 4"/>
          <p:cNvSpPr>
            <a:spLocks noGrp="1"/>
          </p:cNvSpPr>
          <p:nvPr>
            <p:ph type="ftr" sz="quarter" idx="3"/>
          </p:nvPr>
        </p:nvSpPr>
        <p:spPr>
          <a:xfrm>
            <a:off x="1004109" y="6321893"/>
            <a:ext cx="3239700" cy="148827"/>
          </a:xfrm>
          <a:prstGeom prst="rect">
            <a:avLst/>
          </a:prstGeom>
        </p:spPr>
        <p:txBody>
          <a:bodyPr vert="horz" lIns="0" tIns="45718" rIns="0" bIns="45718" rtlCol="0" anchor="ctr"/>
          <a:lstStyle>
            <a:lvl1pPr algn="l">
              <a:defRPr sz="700">
                <a:solidFill>
                  <a:schemeClr val="tx1">
                    <a:tint val="75000"/>
                  </a:schemeClr>
                </a:solidFill>
                <a:latin typeface="Verdana" pitchFamily="34" charset="0"/>
                <a:cs typeface="Verdana" pitchFamily="34" charset="0"/>
              </a:defRPr>
            </a:lvl1pPr>
          </a:lstStyle>
          <a:p>
            <a:endParaRPr lang="en-US" dirty="0">
              <a:solidFill>
                <a:srgbClr val="000000">
                  <a:tint val="75000"/>
                </a:srgbClr>
              </a:solidFill>
            </a:endParaRPr>
          </a:p>
        </p:txBody>
      </p:sp>
      <p:sp>
        <p:nvSpPr>
          <p:cNvPr id="11" name="Slide Number Placeholder 5"/>
          <p:cNvSpPr>
            <a:spLocks noGrp="1"/>
          </p:cNvSpPr>
          <p:nvPr>
            <p:ph type="sldNum" sz="quarter" idx="4"/>
          </p:nvPr>
        </p:nvSpPr>
        <p:spPr>
          <a:xfrm>
            <a:off x="615964" y="6321893"/>
            <a:ext cx="363546" cy="148827"/>
          </a:xfrm>
          <a:prstGeom prst="rect">
            <a:avLst/>
          </a:prstGeom>
        </p:spPr>
        <p:txBody>
          <a:bodyPr vert="horz" lIns="91436" tIns="45718" rIns="0" bIns="45718" rtlCol="0" anchor="ctr"/>
          <a:lstStyle>
            <a:lvl1pPr algn="r">
              <a:defRPr sz="700">
                <a:solidFill>
                  <a:schemeClr val="tx1">
                    <a:tint val="75000"/>
                  </a:schemeClr>
                </a:solidFill>
                <a:latin typeface="Arial" pitchFamily="34" charset="0"/>
                <a:cs typeface="Arial" pitchFamily="34" charset="0"/>
              </a:defRPr>
            </a:lvl1pPr>
          </a:lstStyle>
          <a:p>
            <a:fld id="{F6F0941F-BA7E-40BE-8536-6A9C6818518D}" type="slidenum">
              <a:rPr lang="en-US" smtClean="0">
                <a:solidFill>
                  <a:srgbClr val="000000">
                    <a:tint val="75000"/>
                  </a:srgbClr>
                </a:solidFill>
              </a:rPr>
              <a:pPr/>
              <a:t>‹#›</a:t>
            </a:fld>
            <a:r>
              <a:rPr lang="en-US" dirty="0" smtClean="0">
                <a:solidFill>
                  <a:srgbClr val="000000">
                    <a:tint val="75000"/>
                  </a:srgbClr>
                </a:solidFill>
              </a:rPr>
              <a:t> |</a:t>
            </a:r>
            <a:endParaRPr lang="en-US" dirty="0">
              <a:solidFill>
                <a:srgbClr val="000000">
                  <a:tint val="75000"/>
                </a:srgb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30"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emf"/><Relationship Id="rId18" Type="http://schemas.openxmlformats.org/officeDocument/2006/relationships/image" Target="../media/image27.emf"/><Relationship Id="rId3" Type="http://schemas.openxmlformats.org/officeDocument/2006/relationships/image" Target="../media/image12.png"/><Relationship Id="rId21" Type="http://schemas.openxmlformats.org/officeDocument/2006/relationships/image" Target="../media/image30.emf"/><Relationship Id="rId7" Type="http://schemas.openxmlformats.org/officeDocument/2006/relationships/image" Target="../media/image16.emf"/><Relationship Id="rId12" Type="http://schemas.openxmlformats.org/officeDocument/2006/relationships/image" Target="../media/image21.emf"/><Relationship Id="rId17" Type="http://schemas.openxmlformats.org/officeDocument/2006/relationships/image" Target="../media/image26.emf"/><Relationship Id="rId2" Type="http://schemas.openxmlformats.org/officeDocument/2006/relationships/notesSlide" Target="../notesSlides/notesSlide10.xml"/><Relationship Id="rId16" Type="http://schemas.openxmlformats.org/officeDocument/2006/relationships/image" Target="../media/image25.emf"/><Relationship Id="rId20" Type="http://schemas.openxmlformats.org/officeDocument/2006/relationships/image" Target="../media/image29.emf"/><Relationship Id="rId1" Type="http://schemas.openxmlformats.org/officeDocument/2006/relationships/slideLayout" Target="../slideLayouts/slideLayout7.xml"/><Relationship Id="rId6" Type="http://schemas.openxmlformats.org/officeDocument/2006/relationships/image" Target="../media/image15.emf"/><Relationship Id="rId11" Type="http://schemas.openxmlformats.org/officeDocument/2006/relationships/image" Target="../media/image20.emf"/><Relationship Id="rId5" Type="http://schemas.openxmlformats.org/officeDocument/2006/relationships/image" Target="../media/image14.emf"/><Relationship Id="rId15" Type="http://schemas.openxmlformats.org/officeDocument/2006/relationships/image" Target="../media/image24.emf"/><Relationship Id="rId10" Type="http://schemas.openxmlformats.org/officeDocument/2006/relationships/image" Target="../media/image19.emf"/><Relationship Id="rId19" Type="http://schemas.openxmlformats.org/officeDocument/2006/relationships/image" Target="../media/image28.emf"/><Relationship Id="rId4" Type="http://schemas.openxmlformats.org/officeDocument/2006/relationships/image" Target="../media/image13.emf"/><Relationship Id="rId9" Type="http://schemas.openxmlformats.org/officeDocument/2006/relationships/image" Target="../media/image18.gif"/><Relationship Id="rId14" Type="http://schemas.openxmlformats.org/officeDocument/2006/relationships/image" Target="../media/image23.emf"/><Relationship Id="rId22"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48.png"/><Relationship Id="rId10" Type="http://schemas.openxmlformats.org/officeDocument/2006/relationships/image" Target="../media/image56.png"/><Relationship Id="rId4" Type="http://schemas.openxmlformats.org/officeDocument/2006/relationships/image" Target="../media/image51.png"/><Relationship Id="rId9" Type="http://schemas.openxmlformats.org/officeDocument/2006/relationships/image" Target="../media/image5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51.xml"/><Relationship Id="rId1" Type="http://schemas.openxmlformats.org/officeDocument/2006/relationships/slideLayout" Target="../slideLayouts/slideLayout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media/image79.png"/></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jpeg"/><Relationship Id="rId18" Type="http://schemas.openxmlformats.org/officeDocument/2006/relationships/image" Target="../media/image95.png"/><Relationship Id="rId26" Type="http://schemas.openxmlformats.org/officeDocument/2006/relationships/image" Target="../media/image102.png"/><Relationship Id="rId3" Type="http://schemas.openxmlformats.org/officeDocument/2006/relationships/image" Target="../media/image6.png"/><Relationship Id="rId21" Type="http://schemas.openxmlformats.org/officeDocument/2006/relationships/image" Target="../media/image98.png"/><Relationship Id="rId7" Type="http://schemas.openxmlformats.org/officeDocument/2006/relationships/image" Target="../media/image84.jpeg"/><Relationship Id="rId12" Type="http://schemas.openxmlformats.org/officeDocument/2006/relationships/image" Target="../media/image89.png"/><Relationship Id="rId17" Type="http://schemas.openxmlformats.org/officeDocument/2006/relationships/image" Target="../media/image94.png"/><Relationship Id="rId25" Type="http://schemas.openxmlformats.org/officeDocument/2006/relationships/image" Target="../media/image101.png"/><Relationship Id="rId2" Type="http://schemas.openxmlformats.org/officeDocument/2006/relationships/notesSlide" Target="../notesSlides/notesSlide54.xml"/><Relationship Id="rId16" Type="http://schemas.openxmlformats.org/officeDocument/2006/relationships/image" Target="../media/image93.jpeg"/><Relationship Id="rId20" Type="http://schemas.openxmlformats.org/officeDocument/2006/relationships/image" Target="../media/image97.png"/><Relationship Id="rId1" Type="http://schemas.openxmlformats.org/officeDocument/2006/relationships/slideLayout" Target="../slideLayouts/slideLayout7.xml"/><Relationship Id="rId6" Type="http://schemas.openxmlformats.org/officeDocument/2006/relationships/image" Target="../media/image83.jpeg"/><Relationship Id="rId11" Type="http://schemas.openxmlformats.org/officeDocument/2006/relationships/image" Target="../media/image88.png"/><Relationship Id="rId24" Type="http://schemas.openxmlformats.org/officeDocument/2006/relationships/image" Target="../media/image100.jpeg"/><Relationship Id="rId5" Type="http://schemas.openxmlformats.org/officeDocument/2006/relationships/image" Target="../media/image82.jpeg"/><Relationship Id="rId15" Type="http://schemas.openxmlformats.org/officeDocument/2006/relationships/image" Target="../media/image92.jpeg"/><Relationship Id="rId23" Type="http://schemas.openxmlformats.org/officeDocument/2006/relationships/hyperlink" Target="http://images.google.com/imgres?imgurl=http://www.activewin.com/screenshots/vista/nov05ctp/Bliss.bmp&amp;imgrefurl=http://www.activewin.com/screenshots/vista/nov05ctp/&amp;h=600&amp;w=800&amp;sz=1407&amp;hl=en&amp;start=1&amp;tbnid=N3GTqTsGB1CbjM:&amp;tbnh=107&amp;tbnw=143&amp;prev=/images?q=vista+background&amp;svnum=10&amp;hl=en&amp;rls=com.microsoft:*&amp;sa=N" TargetMode="External"/><Relationship Id="rId10" Type="http://schemas.openxmlformats.org/officeDocument/2006/relationships/image" Target="../media/image87.png"/><Relationship Id="rId19" Type="http://schemas.openxmlformats.org/officeDocument/2006/relationships/image" Target="../media/image96.png"/><Relationship Id="rId4" Type="http://schemas.openxmlformats.org/officeDocument/2006/relationships/image" Target="../media/image81.jpeg"/><Relationship Id="rId9" Type="http://schemas.openxmlformats.org/officeDocument/2006/relationships/image" Target="../media/image86.png"/><Relationship Id="rId14" Type="http://schemas.openxmlformats.org/officeDocument/2006/relationships/image" Target="../media/image91.jpeg"/><Relationship Id="rId22" Type="http://schemas.openxmlformats.org/officeDocument/2006/relationships/image" Target="../media/image99.png"/><Relationship Id="rId27" Type="http://schemas.openxmlformats.org/officeDocument/2006/relationships/image" Target="../media/image103.png"/></Relationships>
</file>

<file path=ppt/slides/_rels/slide5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6.png"/><Relationship Id="rId7" Type="http://schemas.openxmlformats.org/officeDocument/2006/relationships/image" Target="../media/image108.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10" Type="http://schemas.openxmlformats.org/officeDocument/2006/relationships/image" Target="../media/image110.png"/><Relationship Id="rId4" Type="http://schemas.openxmlformats.org/officeDocument/2006/relationships/image" Target="../media/image105.png"/><Relationship Id="rId9" Type="http://schemas.openxmlformats.org/officeDocument/2006/relationships/image" Target="../media/image109.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hyperlink" Target="http://www.microsoft.com/virtualization/ROItool/default.mspx" TargetMode="External"/><Relationship Id="rId4" Type="http://schemas.openxmlformats.org/officeDocument/2006/relationships/image" Target="../media/image112.pn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ladylicensing.spaces.live.com/" TargetMode="External"/><Relationship Id="rId2" Type="http://schemas.openxmlformats.org/officeDocument/2006/relationships/notesSlide" Target="../notesSlides/notesSlide62.xml"/><Relationship Id="rId1" Type="http://schemas.openxmlformats.org/officeDocument/2006/relationships/slideLayout" Target="../slideLayouts/slideLayout4.xml"/><Relationship Id="rId5" Type="http://schemas.openxmlformats.org/officeDocument/2006/relationships/hyperlink" Target="mailto:AskEmma@live.co.uk" TargetMode="External"/><Relationship Id="rId4" Type="http://schemas.openxmlformats.org/officeDocument/2006/relationships/hyperlink" Target="mailto:licensing@microsoft-contact.co.uk" TargetMode="External"/></Relationships>
</file>

<file path=ppt/slides/_rels/slide6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13.png"/><Relationship Id="rId7" Type="http://schemas.openxmlformats.org/officeDocument/2006/relationships/image" Target="../media/image115.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114.png"/><Relationship Id="rId11" Type="http://schemas.openxmlformats.org/officeDocument/2006/relationships/image" Target="../media/image117.png"/><Relationship Id="rId5" Type="http://schemas.openxmlformats.org/officeDocument/2006/relationships/hyperlink" Target="http://microsoft.com/technet" TargetMode="External"/><Relationship Id="rId10" Type="http://schemas.openxmlformats.org/officeDocument/2006/relationships/image" Target="../media/image11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64.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GB" sz="4400" dirty="0" smtClean="0"/>
              <a:t>Example: Reassignment Rules as of Sept 2008</a:t>
            </a:r>
            <a:endParaRPr lang="en-GB" sz="4400" dirty="0"/>
          </a:p>
        </p:txBody>
      </p:sp>
      <p:sp>
        <p:nvSpPr>
          <p:cNvPr id="509156" name="Rectangle 228"/>
          <p:cNvSpPr>
            <a:spLocks noChangeArrowheads="1"/>
          </p:cNvSpPr>
          <p:nvPr/>
        </p:nvSpPr>
        <p:spPr bwMode="auto">
          <a:xfrm>
            <a:off x="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509155" name="AutoShape 227"/>
          <p:cNvSpPr>
            <a:spLocks noChangeAspect="1" noChangeArrowheads="1" noTextEdit="1"/>
          </p:cNvSpPr>
          <p:nvPr/>
        </p:nvSpPr>
        <p:spPr bwMode="auto">
          <a:xfrm>
            <a:off x="776177" y="1667717"/>
            <a:ext cx="3609975" cy="38862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09154" name="Picture 226"/>
          <p:cNvPicPr>
            <a:picLocks noChangeAspect="1" noChangeArrowheads="1"/>
          </p:cNvPicPr>
          <p:nvPr/>
        </p:nvPicPr>
        <p:blipFill>
          <a:blip r:embed="rId3"/>
          <a:srcRect/>
          <a:stretch>
            <a:fillRect/>
          </a:stretch>
        </p:blipFill>
        <p:spPr bwMode="auto">
          <a:xfrm>
            <a:off x="1995376" y="2896442"/>
            <a:ext cx="190500" cy="1257300"/>
          </a:xfrm>
          <a:prstGeom prst="rect">
            <a:avLst/>
          </a:prstGeom>
          <a:noFill/>
        </p:spPr>
      </p:pic>
      <p:sp>
        <p:nvSpPr>
          <p:cNvPr id="509153" name="Freeform 225"/>
          <p:cNvSpPr>
            <a:spLocks noEditPoints="1"/>
          </p:cNvSpPr>
          <p:nvPr/>
        </p:nvSpPr>
        <p:spPr bwMode="auto">
          <a:xfrm>
            <a:off x="1990932" y="2900888"/>
            <a:ext cx="180975" cy="1247775"/>
          </a:xfrm>
          <a:custGeom>
            <a:avLst/>
            <a:gdLst/>
            <a:ahLst/>
            <a:cxnLst>
              <a:cxn ang="0">
                <a:pos x="0" y="8"/>
              </a:cxn>
              <a:cxn ang="0">
                <a:pos x="8" y="0"/>
              </a:cxn>
              <a:cxn ang="0">
                <a:pos x="296" y="0"/>
              </a:cxn>
              <a:cxn ang="0">
                <a:pos x="304" y="8"/>
              </a:cxn>
              <a:cxn ang="0">
                <a:pos x="304" y="2088"/>
              </a:cxn>
              <a:cxn ang="0">
                <a:pos x="296" y="2096"/>
              </a:cxn>
              <a:cxn ang="0">
                <a:pos x="8" y="2096"/>
              </a:cxn>
              <a:cxn ang="0">
                <a:pos x="0" y="2088"/>
              </a:cxn>
              <a:cxn ang="0">
                <a:pos x="0" y="8"/>
              </a:cxn>
              <a:cxn ang="0">
                <a:pos x="16" y="2088"/>
              </a:cxn>
              <a:cxn ang="0">
                <a:pos x="8" y="2080"/>
              </a:cxn>
              <a:cxn ang="0">
                <a:pos x="296" y="2080"/>
              </a:cxn>
              <a:cxn ang="0">
                <a:pos x="288" y="2088"/>
              </a:cxn>
              <a:cxn ang="0">
                <a:pos x="288" y="8"/>
              </a:cxn>
              <a:cxn ang="0">
                <a:pos x="296" y="16"/>
              </a:cxn>
              <a:cxn ang="0">
                <a:pos x="8" y="16"/>
              </a:cxn>
              <a:cxn ang="0">
                <a:pos x="16" y="8"/>
              </a:cxn>
              <a:cxn ang="0">
                <a:pos x="16" y="2088"/>
              </a:cxn>
            </a:cxnLst>
            <a:rect l="0" t="0" r="r" b="b"/>
            <a:pathLst>
              <a:path w="304" h="2096">
                <a:moveTo>
                  <a:pt x="0" y="8"/>
                </a:moveTo>
                <a:cubicBezTo>
                  <a:pt x="0" y="4"/>
                  <a:pt x="4" y="0"/>
                  <a:pt x="8" y="0"/>
                </a:cubicBezTo>
                <a:lnTo>
                  <a:pt x="296" y="0"/>
                </a:lnTo>
                <a:cubicBezTo>
                  <a:pt x="301" y="0"/>
                  <a:pt x="304" y="4"/>
                  <a:pt x="304" y="8"/>
                </a:cubicBezTo>
                <a:lnTo>
                  <a:pt x="304" y="2088"/>
                </a:lnTo>
                <a:cubicBezTo>
                  <a:pt x="304" y="2093"/>
                  <a:pt x="301" y="2096"/>
                  <a:pt x="296" y="2096"/>
                </a:cubicBezTo>
                <a:lnTo>
                  <a:pt x="8" y="2096"/>
                </a:lnTo>
                <a:cubicBezTo>
                  <a:pt x="4" y="2096"/>
                  <a:pt x="0" y="2093"/>
                  <a:pt x="0" y="2088"/>
                </a:cubicBezTo>
                <a:lnTo>
                  <a:pt x="0" y="8"/>
                </a:lnTo>
                <a:close/>
                <a:moveTo>
                  <a:pt x="16" y="2088"/>
                </a:moveTo>
                <a:lnTo>
                  <a:pt x="8" y="2080"/>
                </a:lnTo>
                <a:lnTo>
                  <a:pt x="296" y="2080"/>
                </a:lnTo>
                <a:lnTo>
                  <a:pt x="288" y="2088"/>
                </a:lnTo>
                <a:lnTo>
                  <a:pt x="288" y="8"/>
                </a:lnTo>
                <a:lnTo>
                  <a:pt x="296" y="16"/>
                </a:lnTo>
                <a:lnTo>
                  <a:pt x="8" y="16"/>
                </a:lnTo>
                <a:lnTo>
                  <a:pt x="16" y="8"/>
                </a:lnTo>
                <a:lnTo>
                  <a:pt x="16" y="208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52" name="Picture 224"/>
          <p:cNvPicPr>
            <a:picLocks noChangeAspect="1" noChangeArrowheads="1"/>
          </p:cNvPicPr>
          <p:nvPr/>
        </p:nvPicPr>
        <p:blipFill>
          <a:blip r:embed="rId4"/>
          <a:srcRect/>
          <a:stretch>
            <a:fillRect/>
          </a:stretch>
        </p:blipFill>
        <p:spPr bwMode="auto">
          <a:xfrm>
            <a:off x="4243277" y="2896442"/>
            <a:ext cx="102235" cy="1254760"/>
          </a:xfrm>
          <a:prstGeom prst="rect">
            <a:avLst/>
          </a:prstGeom>
          <a:noFill/>
        </p:spPr>
      </p:pic>
      <p:pic>
        <p:nvPicPr>
          <p:cNvPr id="509151" name="Picture 223"/>
          <p:cNvPicPr>
            <a:picLocks noChangeAspect="1" noChangeArrowheads="1"/>
          </p:cNvPicPr>
          <p:nvPr/>
        </p:nvPicPr>
        <p:blipFill>
          <a:blip r:embed="rId5"/>
          <a:srcRect/>
          <a:stretch>
            <a:fillRect/>
          </a:stretch>
        </p:blipFill>
        <p:spPr bwMode="auto">
          <a:xfrm>
            <a:off x="4243277" y="2896442"/>
            <a:ext cx="102235" cy="1254760"/>
          </a:xfrm>
          <a:prstGeom prst="rect">
            <a:avLst/>
          </a:prstGeom>
          <a:noFill/>
        </p:spPr>
      </p:pic>
      <p:sp>
        <p:nvSpPr>
          <p:cNvPr id="509150" name="Freeform 222"/>
          <p:cNvSpPr>
            <a:spLocks noEditPoints="1"/>
          </p:cNvSpPr>
          <p:nvPr/>
        </p:nvSpPr>
        <p:spPr bwMode="auto">
          <a:xfrm>
            <a:off x="4248357" y="2900888"/>
            <a:ext cx="95250" cy="1247775"/>
          </a:xfrm>
          <a:custGeom>
            <a:avLst/>
            <a:gdLst/>
            <a:ahLst/>
            <a:cxnLst>
              <a:cxn ang="0">
                <a:pos x="0" y="8"/>
              </a:cxn>
              <a:cxn ang="0">
                <a:pos x="8" y="0"/>
              </a:cxn>
              <a:cxn ang="0">
                <a:pos x="152" y="0"/>
              </a:cxn>
              <a:cxn ang="0">
                <a:pos x="160" y="8"/>
              </a:cxn>
              <a:cxn ang="0">
                <a:pos x="160" y="2088"/>
              </a:cxn>
              <a:cxn ang="0">
                <a:pos x="152" y="2096"/>
              </a:cxn>
              <a:cxn ang="0">
                <a:pos x="8" y="2096"/>
              </a:cxn>
              <a:cxn ang="0">
                <a:pos x="0" y="2088"/>
              </a:cxn>
              <a:cxn ang="0">
                <a:pos x="0" y="8"/>
              </a:cxn>
              <a:cxn ang="0">
                <a:pos x="16" y="2088"/>
              </a:cxn>
              <a:cxn ang="0">
                <a:pos x="8" y="2080"/>
              </a:cxn>
              <a:cxn ang="0">
                <a:pos x="152" y="2080"/>
              </a:cxn>
              <a:cxn ang="0">
                <a:pos x="144" y="2088"/>
              </a:cxn>
              <a:cxn ang="0">
                <a:pos x="144" y="8"/>
              </a:cxn>
              <a:cxn ang="0">
                <a:pos x="152" y="16"/>
              </a:cxn>
              <a:cxn ang="0">
                <a:pos x="8" y="16"/>
              </a:cxn>
              <a:cxn ang="0">
                <a:pos x="16" y="8"/>
              </a:cxn>
              <a:cxn ang="0">
                <a:pos x="16" y="2088"/>
              </a:cxn>
            </a:cxnLst>
            <a:rect l="0" t="0" r="r" b="b"/>
            <a:pathLst>
              <a:path w="160" h="2096">
                <a:moveTo>
                  <a:pt x="0" y="8"/>
                </a:moveTo>
                <a:cubicBezTo>
                  <a:pt x="0" y="4"/>
                  <a:pt x="4" y="0"/>
                  <a:pt x="8" y="0"/>
                </a:cubicBezTo>
                <a:lnTo>
                  <a:pt x="152" y="0"/>
                </a:lnTo>
                <a:cubicBezTo>
                  <a:pt x="157" y="0"/>
                  <a:pt x="160" y="4"/>
                  <a:pt x="160" y="8"/>
                </a:cubicBezTo>
                <a:lnTo>
                  <a:pt x="160" y="2088"/>
                </a:lnTo>
                <a:cubicBezTo>
                  <a:pt x="160" y="2093"/>
                  <a:pt x="157" y="2096"/>
                  <a:pt x="152" y="2096"/>
                </a:cubicBezTo>
                <a:lnTo>
                  <a:pt x="8" y="2096"/>
                </a:lnTo>
                <a:cubicBezTo>
                  <a:pt x="4" y="2096"/>
                  <a:pt x="0" y="2093"/>
                  <a:pt x="0" y="2088"/>
                </a:cubicBezTo>
                <a:lnTo>
                  <a:pt x="0" y="8"/>
                </a:lnTo>
                <a:close/>
                <a:moveTo>
                  <a:pt x="16" y="2088"/>
                </a:moveTo>
                <a:lnTo>
                  <a:pt x="8" y="2080"/>
                </a:lnTo>
                <a:lnTo>
                  <a:pt x="152" y="2080"/>
                </a:lnTo>
                <a:lnTo>
                  <a:pt x="144" y="2088"/>
                </a:lnTo>
                <a:lnTo>
                  <a:pt x="144" y="8"/>
                </a:lnTo>
                <a:lnTo>
                  <a:pt x="152" y="16"/>
                </a:lnTo>
                <a:lnTo>
                  <a:pt x="8" y="16"/>
                </a:lnTo>
                <a:lnTo>
                  <a:pt x="16" y="8"/>
                </a:lnTo>
                <a:lnTo>
                  <a:pt x="16" y="208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49" name="Picture 221"/>
          <p:cNvPicPr>
            <a:picLocks noChangeAspect="1" noChangeArrowheads="1"/>
          </p:cNvPicPr>
          <p:nvPr/>
        </p:nvPicPr>
        <p:blipFill>
          <a:blip r:embed="rId6"/>
          <a:srcRect/>
          <a:stretch>
            <a:fillRect/>
          </a:stretch>
        </p:blipFill>
        <p:spPr bwMode="auto">
          <a:xfrm>
            <a:off x="2166826" y="2896442"/>
            <a:ext cx="2102486" cy="1254760"/>
          </a:xfrm>
          <a:prstGeom prst="rect">
            <a:avLst/>
          </a:prstGeom>
          <a:noFill/>
        </p:spPr>
      </p:pic>
      <p:pic>
        <p:nvPicPr>
          <p:cNvPr id="509148" name="Picture 220"/>
          <p:cNvPicPr>
            <a:picLocks noChangeAspect="1" noChangeArrowheads="1"/>
          </p:cNvPicPr>
          <p:nvPr/>
        </p:nvPicPr>
        <p:blipFill>
          <a:blip r:embed="rId7"/>
          <a:srcRect/>
          <a:stretch>
            <a:fillRect/>
          </a:stretch>
        </p:blipFill>
        <p:spPr bwMode="auto">
          <a:xfrm>
            <a:off x="2166826" y="2896442"/>
            <a:ext cx="2102486" cy="1254760"/>
          </a:xfrm>
          <a:prstGeom prst="rect">
            <a:avLst/>
          </a:prstGeom>
          <a:noFill/>
        </p:spPr>
      </p:pic>
      <p:sp>
        <p:nvSpPr>
          <p:cNvPr id="509147" name="Freeform 219"/>
          <p:cNvSpPr>
            <a:spLocks noEditPoints="1"/>
          </p:cNvSpPr>
          <p:nvPr/>
        </p:nvSpPr>
        <p:spPr bwMode="auto">
          <a:xfrm>
            <a:off x="2162382" y="4034362"/>
            <a:ext cx="2095500" cy="114300"/>
          </a:xfrm>
          <a:custGeom>
            <a:avLst/>
            <a:gdLst/>
            <a:ahLst/>
            <a:cxnLst>
              <a:cxn ang="0">
                <a:pos x="0" y="8"/>
              </a:cxn>
              <a:cxn ang="0">
                <a:pos x="8" y="0"/>
              </a:cxn>
              <a:cxn ang="0">
                <a:pos x="3512" y="0"/>
              </a:cxn>
              <a:cxn ang="0">
                <a:pos x="3520" y="8"/>
              </a:cxn>
              <a:cxn ang="0">
                <a:pos x="3520" y="184"/>
              </a:cxn>
              <a:cxn ang="0">
                <a:pos x="3512" y="192"/>
              </a:cxn>
              <a:cxn ang="0">
                <a:pos x="8" y="192"/>
              </a:cxn>
              <a:cxn ang="0">
                <a:pos x="0" y="184"/>
              </a:cxn>
              <a:cxn ang="0">
                <a:pos x="0" y="8"/>
              </a:cxn>
              <a:cxn ang="0">
                <a:pos x="16" y="184"/>
              </a:cxn>
              <a:cxn ang="0">
                <a:pos x="8" y="176"/>
              </a:cxn>
              <a:cxn ang="0">
                <a:pos x="3512" y="176"/>
              </a:cxn>
              <a:cxn ang="0">
                <a:pos x="3504" y="184"/>
              </a:cxn>
              <a:cxn ang="0">
                <a:pos x="3504" y="8"/>
              </a:cxn>
              <a:cxn ang="0">
                <a:pos x="3512" y="16"/>
              </a:cxn>
              <a:cxn ang="0">
                <a:pos x="8" y="16"/>
              </a:cxn>
              <a:cxn ang="0">
                <a:pos x="16" y="8"/>
              </a:cxn>
              <a:cxn ang="0">
                <a:pos x="16" y="184"/>
              </a:cxn>
            </a:cxnLst>
            <a:rect l="0" t="0" r="r" b="b"/>
            <a:pathLst>
              <a:path w="3520" h="192">
                <a:moveTo>
                  <a:pt x="0" y="8"/>
                </a:moveTo>
                <a:cubicBezTo>
                  <a:pt x="0" y="4"/>
                  <a:pt x="4" y="0"/>
                  <a:pt x="8" y="0"/>
                </a:cubicBezTo>
                <a:lnTo>
                  <a:pt x="3512" y="0"/>
                </a:lnTo>
                <a:cubicBezTo>
                  <a:pt x="3517" y="0"/>
                  <a:pt x="3520" y="4"/>
                  <a:pt x="3520" y="8"/>
                </a:cubicBezTo>
                <a:lnTo>
                  <a:pt x="3520" y="184"/>
                </a:lnTo>
                <a:cubicBezTo>
                  <a:pt x="3520" y="189"/>
                  <a:pt x="3517" y="192"/>
                  <a:pt x="3512" y="192"/>
                </a:cubicBezTo>
                <a:lnTo>
                  <a:pt x="8" y="192"/>
                </a:lnTo>
                <a:cubicBezTo>
                  <a:pt x="4" y="192"/>
                  <a:pt x="0" y="189"/>
                  <a:pt x="0" y="184"/>
                </a:cubicBezTo>
                <a:lnTo>
                  <a:pt x="0" y="8"/>
                </a:lnTo>
                <a:close/>
                <a:moveTo>
                  <a:pt x="16" y="184"/>
                </a:moveTo>
                <a:lnTo>
                  <a:pt x="8" y="176"/>
                </a:lnTo>
                <a:lnTo>
                  <a:pt x="3512" y="176"/>
                </a:lnTo>
                <a:lnTo>
                  <a:pt x="3504" y="184"/>
                </a:lnTo>
                <a:lnTo>
                  <a:pt x="3504" y="8"/>
                </a:lnTo>
                <a:lnTo>
                  <a:pt x="3512" y="16"/>
                </a:lnTo>
                <a:lnTo>
                  <a:pt x="8" y="16"/>
                </a:lnTo>
                <a:lnTo>
                  <a:pt x="16" y="8"/>
                </a:lnTo>
                <a:lnTo>
                  <a:pt x="16" y="18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46" name="Freeform 218"/>
          <p:cNvSpPr>
            <a:spLocks noEditPoints="1"/>
          </p:cNvSpPr>
          <p:nvPr/>
        </p:nvSpPr>
        <p:spPr bwMode="auto">
          <a:xfrm>
            <a:off x="2162382" y="2900887"/>
            <a:ext cx="2095500" cy="114300"/>
          </a:xfrm>
          <a:custGeom>
            <a:avLst/>
            <a:gdLst/>
            <a:ahLst/>
            <a:cxnLst>
              <a:cxn ang="0">
                <a:pos x="0" y="8"/>
              </a:cxn>
              <a:cxn ang="0">
                <a:pos x="8" y="0"/>
              </a:cxn>
              <a:cxn ang="0">
                <a:pos x="3512" y="0"/>
              </a:cxn>
              <a:cxn ang="0">
                <a:pos x="3520" y="8"/>
              </a:cxn>
              <a:cxn ang="0">
                <a:pos x="3520" y="184"/>
              </a:cxn>
              <a:cxn ang="0">
                <a:pos x="3512" y="192"/>
              </a:cxn>
              <a:cxn ang="0">
                <a:pos x="8" y="192"/>
              </a:cxn>
              <a:cxn ang="0">
                <a:pos x="0" y="184"/>
              </a:cxn>
              <a:cxn ang="0">
                <a:pos x="0" y="8"/>
              </a:cxn>
              <a:cxn ang="0">
                <a:pos x="16" y="184"/>
              </a:cxn>
              <a:cxn ang="0">
                <a:pos x="8" y="176"/>
              </a:cxn>
              <a:cxn ang="0">
                <a:pos x="3512" y="176"/>
              </a:cxn>
              <a:cxn ang="0">
                <a:pos x="3504" y="184"/>
              </a:cxn>
              <a:cxn ang="0">
                <a:pos x="3504" y="8"/>
              </a:cxn>
              <a:cxn ang="0">
                <a:pos x="3512" y="16"/>
              </a:cxn>
              <a:cxn ang="0">
                <a:pos x="8" y="16"/>
              </a:cxn>
              <a:cxn ang="0">
                <a:pos x="16" y="8"/>
              </a:cxn>
              <a:cxn ang="0">
                <a:pos x="16" y="184"/>
              </a:cxn>
            </a:cxnLst>
            <a:rect l="0" t="0" r="r" b="b"/>
            <a:pathLst>
              <a:path w="3520" h="192">
                <a:moveTo>
                  <a:pt x="0" y="8"/>
                </a:moveTo>
                <a:cubicBezTo>
                  <a:pt x="0" y="4"/>
                  <a:pt x="4" y="0"/>
                  <a:pt x="8" y="0"/>
                </a:cubicBezTo>
                <a:lnTo>
                  <a:pt x="3512" y="0"/>
                </a:lnTo>
                <a:cubicBezTo>
                  <a:pt x="3517" y="0"/>
                  <a:pt x="3520" y="4"/>
                  <a:pt x="3520" y="8"/>
                </a:cubicBezTo>
                <a:lnTo>
                  <a:pt x="3520" y="184"/>
                </a:lnTo>
                <a:cubicBezTo>
                  <a:pt x="3520" y="189"/>
                  <a:pt x="3517" y="192"/>
                  <a:pt x="3512" y="192"/>
                </a:cubicBezTo>
                <a:lnTo>
                  <a:pt x="8" y="192"/>
                </a:lnTo>
                <a:cubicBezTo>
                  <a:pt x="4" y="192"/>
                  <a:pt x="0" y="189"/>
                  <a:pt x="0" y="184"/>
                </a:cubicBezTo>
                <a:lnTo>
                  <a:pt x="0" y="8"/>
                </a:lnTo>
                <a:close/>
                <a:moveTo>
                  <a:pt x="16" y="184"/>
                </a:moveTo>
                <a:lnTo>
                  <a:pt x="8" y="176"/>
                </a:lnTo>
                <a:lnTo>
                  <a:pt x="3512" y="176"/>
                </a:lnTo>
                <a:lnTo>
                  <a:pt x="3504" y="184"/>
                </a:lnTo>
                <a:lnTo>
                  <a:pt x="3504" y="8"/>
                </a:lnTo>
                <a:lnTo>
                  <a:pt x="3512" y="16"/>
                </a:lnTo>
                <a:lnTo>
                  <a:pt x="8" y="16"/>
                </a:lnTo>
                <a:lnTo>
                  <a:pt x="16" y="8"/>
                </a:lnTo>
                <a:lnTo>
                  <a:pt x="16" y="18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45" name="Picture 217"/>
          <p:cNvPicPr>
            <a:picLocks noChangeAspect="1" noChangeArrowheads="1"/>
          </p:cNvPicPr>
          <p:nvPr/>
        </p:nvPicPr>
        <p:blipFill>
          <a:blip r:embed="rId8"/>
          <a:srcRect/>
          <a:stretch>
            <a:fillRect/>
          </a:stretch>
        </p:blipFill>
        <p:spPr bwMode="auto">
          <a:xfrm>
            <a:off x="2262076" y="3001217"/>
            <a:ext cx="123825" cy="1047750"/>
          </a:xfrm>
          <a:prstGeom prst="rect">
            <a:avLst/>
          </a:prstGeom>
          <a:noFill/>
        </p:spPr>
      </p:pic>
      <p:sp>
        <p:nvSpPr>
          <p:cNvPr id="509144" name="Freeform 216"/>
          <p:cNvSpPr>
            <a:spLocks noEditPoints="1"/>
          </p:cNvSpPr>
          <p:nvPr/>
        </p:nvSpPr>
        <p:spPr bwMode="auto">
          <a:xfrm>
            <a:off x="2267156" y="3005663"/>
            <a:ext cx="114300" cy="1038225"/>
          </a:xfrm>
          <a:custGeom>
            <a:avLst/>
            <a:gdLst/>
            <a:ahLst/>
            <a:cxnLst>
              <a:cxn ang="0">
                <a:pos x="0" y="8"/>
              </a:cxn>
              <a:cxn ang="0">
                <a:pos x="8" y="0"/>
              </a:cxn>
              <a:cxn ang="0">
                <a:pos x="184" y="0"/>
              </a:cxn>
              <a:cxn ang="0">
                <a:pos x="192" y="8"/>
              </a:cxn>
              <a:cxn ang="0">
                <a:pos x="192" y="1736"/>
              </a:cxn>
              <a:cxn ang="0">
                <a:pos x="184" y="1744"/>
              </a:cxn>
              <a:cxn ang="0">
                <a:pos x="8" y="1744"/>
              </a:cxn>
              <a:cxn ang="0">
                <a:pos x="0" y="1736"/>
              </a:cxn>
              <a:cxn ang="0">
                <a:pos x="0" y="8"/>
              </a:cxn>
              <a:cxn ang="0">
                <a:pos x="16" y="1736"/>
              </a:cxn>
              <a:cxn ang="0">
                <a:pos x="8" y="1728"/>
              </a:cxn>
              <a:cxn ang="0">
                <a:pos x="184" y="1728"/>
              </a:cxn>
              <a:cxn ang="0">
                <a:pos x="176" y="1736"/>
              </a:cxn>
              <a:cxn ang="0">
                <a:pos x="176" y="8"/>
              </a:cxn>
              <a:cxn ang="0">
                <a:pos x="184" y="16"/>
              </a:cxn>
              <a:cxn ang="0">
                <a:pos x="8" y="16"/>
              </a:cxn>
              <a:cxn ang="0">
                <a:pos x="16" y="8"/>
              </a:cxn>
              <a:cxn ang="0">
                <a:pos x="16" y="1736"/>
              </a:cxn>
            </a:cxnLst>
            <a:rect l="0" t="0" r="r" b="b"/>
            <a:pathLst>
              <a:path w="192" h="1744">
                <a:moveTo>
                  <a:pt x="0" y="8"/>
                </a:moveTo>
                <a:cubicBezTo>
                  <a:pt x="0" y="4"/>
                  <a:pt x="4" y="0"/>
                  <a:pt x="8" y="0"/>
                </a:cubicBezTo>
                <a:lnTo>
                  <a:pt x="184" y="0"/>
                </a:lnTo>
                <a:cubicBezTo>
                  <a:pt x="189" y="0"/>
                  <a:pt x="192" y="4"/>
                  <a:pt x="192" y="8"/>
                </a:cubicBezTo>
                <a:lnTo>
                  <a:pt x="192" y="1736"/>
                </a:lnTo>
                <a:cubicBezTo>
                  <a:pt x="192" y="1741"/>
                  <a:pt x="189" y="1744"/>
                  <a:pt x="184" y="1744"/>
                </a:cubicBezTo>
                <a:lnTo>
                  <a:pt x="8" y="1744"/>
                </a:lnTo>
                <a:cubicBezTo>
                  <a:pt x="4" y="1744"/>
                  <a:pt x="0" y="1741"/>
                  <a:pt x="0" y="1736"/>
                </a:cubicBezTo>
                <a:lnTo>
                  <a:pt x="0" y="8"/>
                </a:lnTo>
                <a:close/>
                <a:moveTo>
                  <a:pt x="16" y="1736"/>
                </a:moveTo>
                <a:lnTo>
                  <a:pt x="8" y="1728"/>
                </a:lnTo>
                <a:lnTo>
                  <a:pt x="184" y="1728"/>
                </a:lnTo>
                <a:lnTo>
                  <a:pt x="176" y="1736"/>
                </a:lnTo>
                <a:lnTo>
                  <a:pt x="176" y="8"/>
                </a:lnTo>
                <a:lnTo>
                  <a:pt x="184" y="16"/>
                </a:lnTo>
                <a:lnTo>
                  <a:pt x="8" y="16"/>
                </a:lnTo>
                <a:lnTo>
                  <a:pt x="16" y="8"/>
                </a:lnTo>
                <a:lnTo>
                  <a:pt x="16" y="173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43" name="Rectangle 215"/>
          <p:cNvSpPr>
            <a:spLocks noChangeArrowheads="1"/>
          </p:cNvSpPr>
          <p:nvPr/>
        </p:nvSpPr>
        <p:spPr bwMode="auto">
          <a:xfrm>
            <a:off x="2305257" y="3720038"/>
            <a:ext cx="38100" cy="142875"/>
          </a:xfrm>
          <a:prstGeom prst="rect">
            <a:avLst/>
          </a:prstGeom>
          <a:solidFill>
            <a:srgbClr val="339966"/>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142" name="Freeform 214"/>
          <p:cNvSpPr>
            <a:spLocks noEditPoints="1"/>
          </p:cNvSpPr>
          <p:nvPr/>
        </p:nvSpPr>
        <p:spPr bwMode="auto">
          <a:xfrm>
            <a:off x="2305257" y="3720037"/>
            <a:ext cx="47625" cy="152400"/>
          </a:xfrm>
          <a:custGeom>
            <a:avLst/>
            <a:gdLst/>
            <a:ahLst/>
            <a:cxnLst>
              <a:cxn ang="0">
                <a:pos x="0" y="8"/>
              </a:cxn>
              <a:cxn ang="0">
                <a:pos x="8" y="0"/>
              </a:cxn>
              <a:cxn ang="0">
                <a:pos x="72" y="0"/>
              </a:cxn>
              <a:cxn ang="0">
                <a:pos x="80" y="8"/>
              </a:cxn>
              <a:cxn ang="0">
                <a:pos x="80" y="248"/>
              </a:cxn>
              <a:cxn ang="0">
                <a:pos x="72" y="256"/>
              </a:cxn>
              <a:cxn ang="0">
                <a:pos x="8" y="256"/>
              </a:cxn>
              <a:cxn ang="0">
                <a:pos x="0" y="248"/>
              </a:cxn>
              <a:cxn ang="0">
                <a:pos x="0" y="8"/>
              </a:cxn>
              <a:cxn ang="0">
                <a:pos x="16" y="248"/>
              </a:cxn>
              <a:cxn ang="0">
                <a:pos x="8" y="240"/>
              </a:cxn>
              <a:cxn ang="0">
                <a:pos x="72" y="240"/>
              </a:cxn>
              <a:cxn ang="0">
                <a:pos x="64" y="248"/>
              </a:cxn>
              <a:cxn ang="0">
                <a:pos x="64" y="8"/>
              </a:cxn>
              <a:cxn ang="0">
                <a:pos x="72" y="16"/>
              </a:cxn>
              <a:cxn ang="0">
                <a:pos x="8" y="16"/>
              </a:cxn>
              <a:cxn ang="0">
                <a:pos x="16" y="8"/>
              </a:cxn>
              <a:cxn ang="0">
                <a:pos x="16" y="248"/>
              </a:cxn>
            </a:cxnLst>
            <a:rect l="0" t="0" r="r" b="b"/>
            <a:pathLst>
              <a:path w="80" h="256">
                <a:moveTo>
                  <a:pt x="0" y="8"/>
                </a:moveTo>
                <a:cubicBezTo>
                  <a:pt x="0" y="4"/>
                  <a:pt x="4" y="0"/>
                  <a:pt x="8" y="0"/>
                </a:cubicBezTo>
                <a:lnTo>
                  <a:pt x="72" y="0"/>
                </a:lnTo>
                <a:cubicBezTo>
                  <a:pt x="77" y="0"/>
                  <a:pt x="80" y="4"/>
                  <a:pt x="80" y="8"/>
                </a:cubicBezTo>
                <a:lnTo>
                  <a:pt x="80" y="248"/>
                </a:lnTo>
                <a:cubicBezTo>
                  <a:pt x="80" y="253"/>
                  <a:pt x="77" y="256"/>
                  <a:pt x="72" y="256"/>
                </a:cubicBezTo>
                <a:lnTo>
                  <a:pt x="8" y="256"/>
                </a:lnTo>
                <a:cubicBezTo>
                  <a:pt x="4" y="256"/>
                  <a:pt x="0" y="253"/>
                  <a:pt x="0" y="248"/>
                </a:cubicBezTo>
                <a:lnTo>
                  <a:pt x="0" y="8"/>
                </a:lnTo>
                <a:close/>
                <a:moveTo>
                  <a:pt x="16" y="248"/>
                </a:moveTo>
                <a:lnTo>
                  <a:pt x="8" y="240"/>
                </a:lnTo>
                <a:lnTo>
                  <a:pt x="72" y="240"/>
                </a:lnTo>
                <a:lnTo>
                  <a:pt x="64" y="248"/>
                </a:lnTo>
                <a:lnTo>
                  <a:pt x="64" y="8"/>
                </a:lnTo>
                <a:lnTo>
                  <a:pt x="72" y="16"/>
                </a:lnTo>
                <a:lnTo>
                  <a:pt x="8" y="16"/>
                </a:lnTo>
                <a:lnTo>
                  <a:pt x="16" y="8"/>
                </a:lnTo>
                <a:lnTo>
                  <a:pt x="16" y="24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41" name="Picture 213"/>
          <p:cNvPicPr>
            <a:picLocks noChangeAspect="1" noChangeArrowheads="1"/>
          </p:cNvPicPr>
          <p:nvPr/>
        </p:nvPicPr>
        <p:blipFill>
          <a:blip r:embed="rId9"/>
          <a:srcRect/>
          <a:stretch>
            <a:fillRect/>
          </a:stretch>
        </p:blipFill>
        <p:spPr bwMode="auto">
          <a:xfrm>
            <a:off x="2262076" y="2944067"/>
            <a:ext cx="123825" cy="76200"/>
          </a:xfrm>
          <a:prstGeom prst="rect">
            <a:avLst/>
          </a:prstGeom>
          <a:noFill/>
        </p:spPr>
      </p:pic>
      <p:sp>
        <p:nvSpPr>
          <p:cNvPr id="509140" name="Freeform 212"/>
          <p:cNvSpPr>
            <a:spLocks noEditPoints="1"/>
          </p:cNvSpPr>
          <p:nvPr/>
        </p:nvSpPr>
        <p:spPr bwMode="auto">
          <a:xfrm>
            <a:off x="2267156" y="2948513"/>
            <a:ext cx="11430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39" name="Picture 211"/>
          <p:cNvPicPr>
            <a:picLocks noChangeAspect="1" noChangeArrowheads="1"/>
          </p:cNvPicPr>
          <p:nvPr/>
        </p:nvPicPr>
        <p:blipFill>
          <a:blip r:embed="rId10"/>
          <a:srcRect/>
          <a:stretch>
            <a:fillRect/>
          </a:stretch>
        </p:blipFill>
        <p:spPr bwMode="auto">
          <a:xfrm>
            <a:off x="2262076" y="2963117"/>
            <a:ext cx="45720" cy="34290"/>
          </a:xfrm>
          <a:prstGeom prst="rect">
            <a:avLst/>
          </a:prstGeom>
          <a:noFill/>
        </p:spPr>
      </p:pic>
      <p:pic>
        <p:nvPicPr>
          <p:cNvPr id="509138" name="Picture 210"/>
          <p:cNvPicPr>
            <a:picLocks noChangeAspect="1" noChangeArrowheads="1"/>
          </p:cNvPicPr>
          <p:nvPr/>
        </p:nvPicPr>
        <p:blipFill>
          <a:blip r:embed="rId11"/>
          <a:srcRect/>
          <a:stretch>
            <a:fillRect/>
          </a:stretch>
        </p:blipFill>
        <p:spPr bwMode="auto">
          <a:xfrm>
            <a:off x="2262076" y="2963117"/>
            <a:ext cx="45720" cy="34290"/>
          </a:xfrm>
          <a:prstGeom prst="rect">
            <a:avLst/>
          </a:prstGeom>
          <a:noFill/>
        </p:spPr>
      </p:pic>
      <p:sp>
        <p:nvSpPr>
          <p:cNvPr id="509137" name="Freeform 209"/>
          <p:cNvSpPr>
            <a:spLocks noEditPoints="1"/>
          </p:cNvSpPr>
          <p:nvPr/>
        </p:nvSpPr>
        <p:spPr bwMode="auto">
          <a:xfrm>
            <a:off x="2267157" y="2967563"/>
            <a:ext cx="38735"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36" name="Picture 208"/>
          <p:cNvPicPr>
            <a:picLocks noChangeAspect="1" noChangeArrowheads="1"/>
          </p:cNvPicPr>
          <p:nvPr/>
        </p:nvPicPr>
        <p:blipFill>
          <a:blip r:embed="rId12"/>
          <a:srcRect/>
          <a:stretch>
            <a:fillRect/>
          </a:stretch>
        </p:blipFill>
        <p:spPr bwMode="auto">
          <a:xfrm>
            <a:off x="2338276" y="2963117"/>
            <a:ext cx="34290" cy="34290"/>
          </a:xfrm>
          <a:prstGeom prst="rect">
            <a:avLst/>
          </a:prstGeom>
          <a:noFill/>
        </p:spPr>
      </p:pic>
      <p:pic>
        <p:nvPicPr>
          <p:cNvPr id="509135" name="Picture 207"/>
          <p:cNvPicPr>
            <a:picLocks noChangeAspect="1" noChangeArrowheads="1"/>
          </p:cNvPicPr>
          <p:nvPr/>
        </p:nvPicPr>
        <p:blipFill>
          <a:blip r:embed="rId13"/>
          <a:srcRect/>
          <a:stretch>
            <a:fillRect/>
          </a:stretch>
        </p:blipFill>
        <p:spPr bwMode="auto">
          <a:xfrm>
            <a:off x="2338276" y="2963117"/>
            <a:ext cx="34290" cy="34290"/>
          </a:xfrm>
          <a:prstGeom prst="rect">
            <a:avLst/>
          </a:prstGeom>
          <a:noFill/>
        </p:spPr>
      </p:pic>
      <p:sp>
        <p:nvSpPr>
          <p:cNvPr id="509134" name="Freeform 206"/>
          <p:cNvSpPr>
            <a:spLocks noEditPoints="1"/>
          </p:cNvSpPr>
          <p:nvPr/>
        </p:nvSpPr>
        <p:spPr bwMode="auto">
          <a:xfrm>
            <a:off x="2343357" y="2967563"/>
            <a:ext cx="29210"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33" name="Picture 205"/>
          <p:cNvPicPr>
            <a:picLocks noChangeAspect="1" noChangeArrowheads="1"/>
          </p:cNvPicPr>
          <p:nvPr/>
        </p:nvPicPr>
        <p:blipFill>
          <a:blip r:embed="rId9"/>
          <a:srcRect/>
          <a:stretch>
            <a:fillRect/>
          </a:stretch>
        </p:blipFill>
        <p:spPr bwMode="auto">
          <a:xfrm>
            <a:off x="2262076" y="4029917"/>
            <a:ext cx="123825" cy="76200"/>
          </a:xfrm>
          <a:prstGeom prst="rect">
            <a:avLst/>
          </a:prstGeom>
          <a:noFill/>
        </p:spPr>
      </p:pic>
      <p:sp>
        <p:nvSpPr>
          <p:cNvPr id="509132" name="Freeform 204"/>
          <p:cNvSpPr>
            <a:spLocks noEditPoints="1"/>
          </p:cNvSpPr>
          <p:nvPr/>
        </p:nvSpPr>
        <p:spPr bwMode="auto">
          <a:xfrm>
            <a:off x="2267156" y="4034362"/>
            <a:ext cx="11430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31" name="Picture 203"/>
          <p:cNvPicPr>
            <a:picLocks noChangeAspect="1" noChangeArrowheads="1"/>
          </p:cNvPicPr>
          <p:nvPr/>
        </p:nvPicPr>
        <p:blipFill>
          <a:blip r:embed="rId14"/>
          <a:srcRect/>
          <a:stretch>
            <a:fillRect/>
          </a:stretch>
        </p:blipFill>
        <p:spPr bwMode="auto">
          <a:xfrm>
            <a:off x="2262076" y="4048967"/>
            <a:ext cx="45720" cy="45720"/>
          </a:xfrm>
          <a:prstGeom prst="rect">
            <a:avLst/>
          </a:prstGeom>
          <a:noFill/>
        </p:spPr>
      </p:pic>
      <p:pic>
        <p:nvPicPr>
          <p:cNvPr id="509130" name="Picture 202"/>
          <p:cNvPicPr>
            <a:picLocks noChangeAspect="1" noChangeArrowheads="1"/>
          </p:cNvPicPr>
          <p:nvPr/>
        </p:nvPicPr>
        <p:blipFill>
          <a:blip r:embed="rId15"/>
          <a:srcRect/>
          <a:stretch>
            <a:fillRect/>
          </a:stretch>
        </p:blipFill>
        <p:spPr bwMode="auto">
          <a:xfrm>
            <a:off x="2262076" y="4048967"/>
            <a:ext cx="45720" cy="45720"/>
          </a:xfrm>
          <a:prstGeom prst="rect">
            <a:avLst/>
          </a:prstGeom>
          <a:noFill/>
        </p:spPr>
      </p:pic>
      <p:sp>
        <p:nvSpPr>
          <p:cNvPr id="509129" name="Freeform 201"/>
          <p:cNvSpPr>
            <a:spLocks noEditPoints="1"/>
          </p:cNvSpPr>
          <p:nvPr/>
        </p:nvSpPr>
        <p:spPr bwMode="auto">
          <a:xfrm>
            <a:off x="2267157" y="4053412"/>
            <a:ext cx="38735"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28" name="Picture 200"/>
          <p:cNvPicPr>
            <a:picLocks noChangeAspect="1" noChangeArrowheads="1"/>
          </p:cNvPicPr>
          <p:nvPr/>
        </p:nvPicPr>
        <p:blipFill>
          <a:blip r:embed="rId16"/>
          <a:srcRect/>
          <a:stretch>
            <a:fillRect/>
          </a:stretch>
        </p:blipFill>
        <p:spPr bwMode="auto">
          <a:xfrm>
            <a:off x="2338276" y="4048967"/>
            <a:ext cx="34290" cy="45720"/>
          </a:xfrm>
          <a:prstGeom prst="rect">
            <a:avLst/>
          </a:prstGeom>
          <a:noFill/>
        </p:spPr>
      </p:pic>
      <p:pic>
        <p:nvPicPr>
          <p:cNvPr id="509127" name="Picture 199"/>
          <p:cNvPicPr>
            <a:picLocks noChangeAspect="1" noChangeArrowheads="1"/>
          </p:cNvPicPr>
          <p:nvPr/>
        </p:nvPicPr>
        <p:blipFill>
          <a:blip r:embed="rId17"/>
          <a:srcRect/>
          <a:stretch>
            <a:fillRect/>
          </a:stretch>
        </p:blipFill>
        <p:spPr bwMode="auto">
          <a:xfrm>
            <a:off x="2338276" y="4048967"/>
            <a:ext cx="34290" cy="45720"/>
          </a:xfrm>
          <a:prstGeom prst="rect">
            <a:avLst/>
          </a:prstGeom>
          <a:noFill/>
        </p:spPr>
      </p:pic>
      <p:sp>
        <p:nvSpPr>
          <p:cNvPr id="509126" name="Freeform 198"/>
          <p:cNvSpPr>
            <a:spLocks noEditPoints="1"/>
          </p:cNvSpPr>
          <p:nvPr/>
        </p:nvSpPr>
        <p:spPr bwMode="auto">
          <a:xfrm>
            <a:off x="2343357" y="4053412"/>
            <a:ext cx="29210"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25" name="Picture 197"/>
          <p:cNvPicPr>
            <a:picLocks noChangeAspect="1" noChangeArrowheads="1"/>
          </p:cNvPicPr>
          <p:nvPr/>
        </p:nvPicPr>
        <p:blipFill>
          <a:blip r:embed="rId9"/>
          <a:srcRect/>
          <a:stretch>
            <a:fillRect/>
          </a:stretch>
        </p:blipFill>
        <p:spPr bwMode="auto">
          <a:xfrm>
            <a:off x="2262076" y="2944067"/>
            <a:ext cx="123825" cy="76200"/>
          </a:xfrm>
          <a:prstGeom prst="rect">
            <a:avLst/>
          </a:prstGeom>
          <a:noFill/>
        </p:spPr>
      </p:pic>
      <p:sp>
        <p:nvSpPr>
          <p:cNvPr id="509124" name="Freeform 196"/>
          <p:cNvSpPr>
            <a:spLocks noEditPoints="1"/>
          </p:cNvSpPr>
          <p:nvPr/>
        </p:nvSpPr>
        <p:spPr bwMode="auto">
          <a:xfrm>
            <a:off x="2267156" y="2948513"/>
            <a:ext cx="11430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23" name="Picture 195"/>
          <p:cNvPicPr>
            <a:picLocks noChangeAspect="1" noChangeArrowheads="1"/>
          </p:cNvPicPr>
          <p:nvPr/>
        </p:nvPicPr>
        <p:blipFill>
          <a:blip r:embed="rId10"/>
          <a:srcRect/>
          <a:stretch>
            <a:fillRect/>
          </a:stretch>
        </p:blipFill>
        <p:spPr bwMode="auto">
          <a:xfrm>
            <a:off x="2262076" y="2963117"/>
            <a:ext cx="45720" cy="34290"/>
          </a:xfrm>
          <a:prstGeom prst="rect">
            <a:avLst/>
          </a:prstGeom>
          <a:noFill/>
        </p:spPr>
      </p:pic>
      <p:pic>
        <p:nvPicPr>
          <p:cNvPr id="509122" name="Picture 194"/>
          <p:cNvPicPr>
            <a:picLocks noChangeAspect="1" noChangeArrowheads="1"/>
          </p:cNvPicPr>
          <p:nvPr/>
        </p:nvPicPr>
        <p:blipFill>
          <a:blip r:embed="rId11"/>
          <a:srcRect/>
          <a:stretch>
            <a:fillRect/>
          </a:stretch>
        </p:blipFill>
        <p:spPr bwMode="auto">
          <a:xfrm>
            <a:off x="2262076" y="2963117"/>
            <a:ext cx="45720" cy="34290"/>
          </a:xfrm>
          <a:prstGeom prst="rect">
            <a:avLst/>
          </a:prstGeom>
          <a:noFill/>
        </p:spPr>
      </p:pic>
      <p:sp>
        <p:nvSpPr>
          <p:cNvPr id="509121" name="Freeform 193"/>
          <p:cNvSpPr>
            <a:spLocks noEditPoints="1"/>
          </p:cNvSpPr>
          <p:nvPr/>
        </p:nvSpPr>
        <p:spPr bwMode="auto">
          <a:xfrm>
            <a:off x="2267157" y="2967563"/>
            <a:ext cx="38735"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20" name="Picture 192"/>
          <p:cNvPicPr>
            <a:picLocks noChangeAspect="1" noChangeArrowheads="1"/>
          </p:cNvPicPr>
          <p:nvPr/>
        </p:nvPicPr>
        <p:blipFill>
          <a:blip r:embed="rId12"/>
          <a:srcRect/>
          <a:stretch>
            <a:fillRect/>
          </a:stretch>
        </p:blipFill>
        <p:spPr bwMode="auto">
          <a:xfrm>
            <a:off x="2338276" y="2963117"/>
            <a:ext cx="34290" cy="34290"/>
          </a:xfrm>
          <a:prstGeom prst="rect">
            <a:avLst/>
          </a:prstGeom>
          <a:noFill/>
        </p:spPr>
      </p:pic>
      <p:pic>
        <p:nvPicPr>
          <p:cNvPr id="509119" name="Picture 191"/>
          <p:cNvPicPr>
            <a:picLocks noChangeAspect="1" noChangeArrowheads="1"/>
          </p:cNvPicPr>
          <p:nvPr/>
        </p:nvPicPr>
        <p:blipFill>
          <a:blip r:embed="rId13"/>
          <a:srcRect/>
          <a:stretch>
            <a:fillRect/>
          </a:stretch>
        </p:blipFill>
        <p:spPr bwMode="auto">
          <a:xfrm>
            <a:off x="2338276" y="2963117"/>
            <a:ext cx="34290" cy="34290"/>
          </a:xfrm>
          <a:prstGeom prst="rect">
            <a:avLst/>
          </a:prstGeom>
          <a:noFill/>
        </p:spPr>
      </p:pic>
      <p:sp>
        <p:nvSpPr>
          <p:cNvPr id="509118" name="Freeform 190"/>
          <p:cNvSpPr>
            <a:spLocks noEditPoints="1"/>
          </p:cNvSpPr>
          <p:nvPr/>
        </p:nvSpPr>
        <p:spPr bwMode="auto">
          <a:xfrm>
            <a:off x="2343357" y="2967563"/>
            <a:ext cx="29210"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17" name="Picture 189"/>
          <p:cNvPicPr>
            <a:picLocks noChangeAspect="1" noChangeArrowheads="1"/>
          </p:cNvPicPr>
          <p:nvPr/>
        </p:nvPicPr>
        <p:blipFill>
          <a:blip r:embed="rId9"/>
          <a:srcRect/>
          <a:stretch>
            <a:fillRect/>
          </a:stretch>
        </p:blipFill>
        <p:spPr bwMode="auto">
          <a:xfrm>
            <a:off x="2262076" y="4029917"/>
            <a:ext cx="123825" cy="76200"/>
          </a:xfrm>
          <a:prstGeom prst="rect">
            <a:avLst/>
          </a:prstGeom>
          <a:noFill/>
        </p:spPr>
      </p:pic>
      <p:sp>
        <p:nvSpPr>
          <p:cNvPr id="509116" name="Freeform 188"/>
          <p:cNvSpPr>
            <a:spLocks noEditPoints="1"/>
          </p:cNvSpPr>
          <p:nvPr/>
        </p:nvSpPr>
        <p:spPr bwMode="auto">
          <a:xfrm>
            <a:off x="2267156" y="4034362"/>
            <a:ext cx="11430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15" name="Picture 187"/>
          <p:cNvPicPr>
            <a:picLocks noChangeAspect="1" noChangeArrowheads="1"/>
          </p:cNvPicPr>
          <p:nvPr/>
        </p:nvPicPr>
        <p:blipFill>
          <a:blip r:embed="rId14"/>
          <a:srcRect/>
          <a:stretch>
            <a:fillRect/>
          </a:stretch>
        </p:blipFill>
        <p:spPr bwMode="auto">
          <a:xfrm>
            <a:off x="2262076" y="4048967"/>
            <a:ext cx="45720" cy="45720"/>
          </a:xfrm>
          <a:prstGeom prst="rect">
            <a:avLst/>
          </a:prstGeom>
          <a:noFill/>
        </p:spPr>
      </p:pic>
      <p:pic>
        <p:nvPicPr>
          <p:cNvPr id="509114" name="Picture 186"/>
          <p:cNvPicPr>
            <a:picLocks noChangeAspect="1" noChangeArrowheads="1"/>
          </p:cNvPicPr>
          <p:nvPr/>
        </p:nvPicPr>
        <p:blipFill>
          <a:blip r:embed="rId15"/>
          <a:srcRect/>
          <a:stretch>
            <a:fillRect/>
          </a:stretch>
        </p:blipFill>
        <p:spPr bwMode="auto">
          <a:xfrm>
            <a:off x="2262076" y="4048967"/>
            <a:ext cx="45720" cy="45720"/>
          </a:xfrm>
          <a:prstGeom prst="rect">
            <a:avLst/>
          </a:prstGeom>
          <a:noFill/>
        </p:spPr>
      </p:pic>
      <p:sp>
        <p:nvSpPr>
          <p:cNvPr id="509113" name="Freeform 185"/>
          <p:cNvSpPr>
            <a:spLocks noEditPoints="1"/>
          </p:cNvSpPr>
          <p:nvPr/>
        </p:nvSpPr>
        <p:spPr bwMode="auto">
          <a:xfrm>
            <a:off x="2267157" y="4053412"/>
            <a:ext cx="38735"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12" name="Picture 184"/>
          <p:cNvPicPr>
            <a:picLocks noChangeAspect="1" noChangeArrowheads="1"/>
          </p:cNvPicPr>
          <p:nvPr/>
        </p:nvPicPr>
        <p:blipFill>
          <a:blip r:embed="rId16"/>
          <a:srcRect/>
          <a:stretch>
            <a:fillRect/>
          </a:stretch>
        </p:blipFill>
        <p:spPr bwMode="auto">
          <a:xfrm>
            <a:off x="2338276" y="4048967"/>
            <a:ext cx="34290" cy="45720"/>
          </a:xfrm>
          <a:prstGeom prst="rect">
            <a:avLst/>
          </a:prstGeom>
          <a:noFill/>
        </p:spPr>
      </p:pic>
      <p:pic>
        <p:nvPicPr>
          <p:cNvPr id="509111" name="Picture 183"/>
          <p:cNvPicPr>
            <a:picLocks noChangeAspect="1" noChangeArrowheads="1"/>
          </p:cNvPicPr>
          <p:nvPr/>
        </p:nvPicPr>
        <p:blipFill>
          <a:blip r:embed="rId17"/>
          <a:srcRect/>
          <a:stretch>
            <a:fillRect/>
          </a:stretch>
        </p:blipFill>
        <p:spPr bwMode="auto">
          <a:xfrm>
            <a:off x="2338276" y="4048967"/>
            <a:ext cx="34290" cy="45720"/>
          </a:xfrm>
          <a:prstGeom prst="rect">
            <a:avLst/>
          </a:prstGeom>
          <a:noFill/>
        </p:spPr>
      </p:pic>
      <p:sp>
        <p:nvSpPr>
          <p:cNvPr id="509110" name="Freeform 182"/>
          <p:cNvSpPr>
            <a:spLocks noEditPoints="1"/>
          </p:cNvSpPr>
          <p:nvPr/>
        </p:nvSpPr>
        <p:spPr bwMode="auto">
          <a:xfrm>
            <a:off x="2343357" y="4053412"/>
            <a:ext cx="29210"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9" name="Freeform 181"/>
          <p:cNvSpPr>
            <a:spLocks noEditPoints="1"/>
          </p:cNvSpPr>
          <p:nvPr/>
        </p:nvSpPr>
        <p:spPr bwMode="auto">
          <a:xfrm>
            <a:off x="2295732" y="3662887"/>
            <a:ext cx="76200" cy="266700"/>
          </a:xfrm>
          <a:custGeom>
            <a:avLst/>
            <a:gdLst/>
            <a:ahLst/>
            <a:cxnLst>
              <a:cxn ang="0">
                <a:pos x="0" y="8"/>
              </a:cxn>
              <a:cxn ang="0">
                <a:pos x="8" y="0"/>
              </a:cxn>
              <a:cxn ang="0">
                <a:pos x="120" y="0"/>
              </a:cxn>
              <a:cxn ang="0">
                <a:pos x="128" y="8"/>
              </a:cxn>
              <a:cxn ang="0">
                <a:pos x="128" y="440"/>
              </a:cxn>
              <a:cxn ang="0">
                <a:pos x="120" y="448"/>
              </a:cxn>
              <a:cxn ang="0">
                <a:pos x="8" y="448"/>
              </a:cxn>
              <a:cxn ang="0">
                <a:pos x="0" y="440"/>
              </a:cxn>
              <a:cxn ang="0">
                <a:pos x="0" y="8"/>
              </a:cxn>
              <a:cxn ang="0">
                <a:pos x="16" y="440"/>
              </a:cxn>
              <a:cxn ang="0">
                <a:pos x="8" y="432"/>
              </a:cxn>
              <a:cxn ang="0">
                <a:pos x="120" y="432"/>
              </a:cxn>
              <a:cxn ang="0">
                <a:pos x="112" y="440"/>
              </a:cxn>
              <a:cxn ang="0">
                <a:pos x="112" y="8"/>
              </a:cxn>
              <a:cxn ang="0">
                <a:pos x="120" y="16"/>
              </a:cxn>
              <a:cxn ang="0">
                <a:pos x="8" y="16"/>
              </a:cxn>
              <a:cxn ang="0">
                <a:pos x="16" y="8"/>
              </a:cxn>
              <a:cxn ang="0">
                <a:pos x="16" y="440"/>
              </a:cxn>
            </a:cxnLst>
            <a:rect l="0" t="0" r="r" b="b"/>
            <a:pathLst>
              <a:path w="128" h="448">
                <a:moveTo>
                  <a:pt x="0" y="8"/>
                </a:moveTo>
                <a:cubicBezTo>
                  <a:pt x="0" y="4"/>
                  <a:pt x="4" y="0"/>
                  <a:pt x="8" y="0"/>
                </a:cubicBezTo>
                <a:lnTo>
                  <a:pt x="120" y="0"/>
                </a:lnTo>
                <a:cubicBezTo>
                  <a:pt x="125" y="0"/>
                  <a:pt x="128" y="4"/>
                  <a:pt x="128" y="8"/>
                </a:cubicBezTo>
                <a:lnTo>
                  <a:pt x="128" y="440"/>
                </a:lnTo>
                <a:cubicBezTo>
                  <a:pt x="128" y="445"/>
                  <a:pt x="125" y="448"/>
                  <a:pt x="120" y="448"/>
                </a:cubicBezTo>
                <a:lnTo>
                  <a:pt x="8" y="448"/>
                </a:lnTo>
                <a:cubicBezTo>
                  <a:pt x="4" y="448"/>
                  <a:pt x="0" y="445"/>
                  <a:pt x="0" y="440"/>
                </a:cubicBezTo>
                <a:lnTo>
                  <a:pt x="0" y="8"/>
                </a:lnTo>
                <a:close/>
                <a:moveTo>
                  <a:pt x="16" y="440"/>
                </a:moveTo>
                <a:lnTo>
                  <a:pt x="8" y="432"/>
                </a:lnTo>
                <a:lnTo>
                  <a:pt x="120" y="432"/>
                </a:lnTo>
                <a:lnTo>
                  <a:pt x="112" y="440"/>
                </a:lnTo>
                <a:lnTo>
                  <a:pt x="112" y="8"/>
                </a:lnTo>
                <a:lnTo>
                  <a:pt x="120" y="16"/>
                </a:lnTo>
                <a:lnTo>
                  <a:pt x="8" y="16"/>
                </a:lnTo>
                <a:lnTo>
                  <a:pt x="16" y="8"/>
                </a:lnTo>
                <a:lnTo>
                  <a:pt x="16" y="440"/>
                </a:lnTo>
                <a:close/>
              </a:path>
            </a:pathLst>
          </a:custGeom>
          <a:solidFill>
            <a:srgbClr val="808080"/>
          </a:solidFill>
          <a:ln w="1">
            <a:solidFill>
              <a:srgbClr val="80808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8" name="Freeform 180"/>
          <p:cNvSpPr>
            <a:spLocks/>
          </p:cNvSpPr>
          <p:nvPr/>
        </p:nvSpPr>
        <p:spPr bwMode="auto">
          <a:xfrm>
            <a:off x="2305257" y="3062812"/>
            <a:ext cx="38100" cy="457200"/>
          </a:xfrm>
          <a:custGeom>
            <a:avLst/>
            <a:gdLst/>
            <a:ahLst/>
            <a:cxnLst>
              <a:cxn ang="0">
                <a:pos x="0" y="0"/>
              </a:cxn>
              <a:cxn ang="0">
                <a:pos x="52" y="11"/>
              </a:cxn>
              <a:cxn ang="0">
                <a:pos x="52" y="711"/>
              </a:cxn>
              <a:cxn ang="0">
                <a:pos x="0" y="720"/>
              </a:cxn>
              <a:cxn ang="0">
                <a:pos x="60" y="720"/>
              </a:cxn>
              <a:cxn ang="0">
                <a:pos x="60" y="0"/>
              </a:cxn>
              <a:cxn ang="0">
                <a:pos x="0" y="0"/>
              </a:cxn>
            </a:cxnLst>
            <a:rect l="0" t="0" r="r" b="b"/>
            <a:pathLst>
              <a:path w="60" h="720">
                <a:moveTo>
                  <a:pt x="0" y="0"/>
                </a:moveTo>
                <a:lnTo>
                  <a:pt x="52" y="11"/>
                </a:lnTo>
                <a:lnTo>
                  <a:pt x="52" y="711"/>
                </a:lnTo>
                <a:lnTo>
                  <a:pt x="0" y="720"/>
                </a:lnTo>
                <a:lnTo>
                  <a:pt x="60" y="720"/>
                </a:lnTo>
                <a:lnTo>
                  <a:pt x="6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7" name="Freeform 179"/>
          <p:cNvSpPr>
            <a:spLocks noEditPoints="1"/>
          </p:cNvSpPr>
          <p:nvPr/>
        </p:nvSpPr>
        <p:spPr bwMode="auto">
          <a:xfrm>
            <a:off x="2305257" y="3062813"/>
            <a:ext cx="47625" cy="466725"/>
          </a:xfrm>
          <a:custGeom>
            <a:avLst/>
            <a:gdLst/>
            <a:ahLst/>
            <a:cxnLst>
              <a:cxn ang="0">
                <a:pos x="0" y="8"/>
              </a:cxn>
              <a:cxn ang="0">
                <a:pos x="8" y="0"/>
              </a:cxn>
              <a:cxn ang="0">
                <a:pos x="72" y="0"/>
              </a:cxn>
              <a:cxn ang="0">
                <a:pos x="80" y="8"/>
              </a:cxn>
              <a:cxn ang="0">
                <a:pos x="80" y="776"/>
              </a:cxn>
              <a:cxn ang="0">
                <a:pos x="72" y="784"/>
              </a:cxn>
              <a:cxn ang="0">
                <a:pos x="8" y="784"/>
              </a:cxn>
              <a:cxn ang="0">
                <a:pos x="0" y="776"/>
              </a:cxn>
              <a:cxn ang="0">
                <a:pos x="0" y="8"/>
              </a:cxn>
              <a:cxn ang="0">
                <a:pos x="16" y="776"/>
              </a:cxn>
              <a:cxn ang="0">
                <a:pos x="8" y="768"/>
              </a:cxn>
              <a:cxn ang="0">
                <a:pos x="72" y="768"/>
              </a:cxn>
              <a:cxn ang="0">
                <a:pos x="64" y="776"/>
              </a:cxn>
              <a:cxn ang="0">
                <a:pos x="64" y="8"/>
              </a:cxn>
              <a:cxn ang="0">
                <a:pos x="72" y="16"/>
              </a:cxn>
              <a:cxn ang="0">
                <a:pos x="8" y="16"/>
              </a:cxn>
              <a:cxn ang="0">
                <a:pos x="16" y="8"/>
              </a:cxn>
              <a:cxn ang="0">
                <a:pos x="16" y="776"/>
              </a:cxn>
            </a:cxnLst>
            <a:rect l="0" t="0" r="r" b="b"/>
            <a:pathLst>
              <a:path w="80" h="784">
                <a:moveTo>
                  <a:pt x="0" y="8"/>
                </a:moveTo>
                <a:cubicBezTo>
                  <a:pt x="0" y="4"/>
                  <a:pt x="4" y="0"/>
                  <a:pt x="8" y="0"/>
                </a:cubicBezTo>
                <a:lnTo>
                  <a:pt x="72" y="0"/>
                </a:lnTo>
                <a:cubicBezTo>
                  <a:pt x="77" y="0"/>
                  <a:pt x="80" y="4"/>
                  <a:pt x="80" y="8"/>
                </a:cubicBezTo>
                <a:lnTo>
                  <a:pt x="80" y="776"/>
                </a:lnTo>
                <a:cubicBezTo>
                  <a:pt x="80" y="781"/>
                  <a:pt x="77" y="784"/>
                  <a:pt x="72" y="784"/>
                </a:cubicBezTo>
                <a:lnTo>
                  <a:pt x="8" y="784"/>
                </a:lnTo>
                <a:cubicBezTo>
                  <a:pt x="4" y="784"/>
                  <a:pt x="0" y="781"/>
                  <a:pt x="0" y="776"/>
                </a:cubicBezTo>
                <a:lnTo>
                  <a:pt x="0" y="8"/>
                </a:lnTo>
                <a:close/>
                <a:moveTo>
                  <a:pt x="16" y="776"/>
                </a:moveTo>
                <a:lnTo>
                  <a:pt x="8" y="768"/>
                </a:lnTo>
                <a:lnTo>
                  <a:pt x="72" y="768"/>
                </a:lnTo>
                <a:lnTo>
                  <a:pt x="64" y="776"/>
                </a:lnTo>
                <a:lnTo>
                  <a:pt x="64" y="8"/>
                </a:lnTo>
                <a:lnTo>
                  <a:pt x="72" y="16"/>
                </a:lnTo>
                <a:lnTo>
                  <a:pt x="8" y="16"/>
                </a:lnTo>
                <a:lnTo>
                  <a:pt x="16" y="8"/>
                </a:lnTo>
                <a:lnTo>
                  <a:pt x="16" y="77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6" name="Freeform 178"/>
          <p:cNvSpPr>
            <a:spLocks/>
          </p:cNvSpPr>
          <p:nvPr/>
        </p:nvSpPr>
        <p:spPr bwMode="auto">
          <a:xfrm>
            <a:off x="2305257" y="3062813"/>
            <a:ext cx="47625" cy="466725"/>
          </a:xfrm>
          <a:custGeom>
            <a:avLst/>
            <a:gdLst/>
            <a:ahLst/>
            <a:cxnLst>
              <a:cxn ang="0">
                <a:pos x="10" y="1"/>
              </a:cxn>
              <a:cxn ang="0">
                <a:pos x="66" y="11"/>
              </a:cxn>
              <a:cxn ang="0">
                <a:pos x="72" y="19"/>
              </a:cxn>
              <a:cxn ang="0">
                <a:pos x="72" y="766"/>
              </a:cxn>
              <a:cxn ang="0">
                <a:pos x="66" y="774"/>
              </a:cxn>
              <a:cxn ang="0">
                <a:pos x="10" y="784"/>
              </a:cxn>
              <a:cxn ang="0">
                <a:pos x="8" y="768"/>
              </a:cxn>
              <a:cxn ang="0">
                <a:pos x="72" y="768"/>
              </a:cxn>
              <a:cxn ang="0">
                <a:pos x="64" y="776"/>
              </a:cxn>
              <a:cxn ang="0">
                <a:pos x="64" y="8"/>
              </a:cxn>
              <a:cxn ang="0">
                <a:pos x="72" y="16"/>
              </a:cxn>
              <a:cxn ang="0">
                <a:pos x="8" y="16"/>
              </a:cxn>
              <a:cxn ang="0">
                <a:pos x="0" y="8"/>
              </a:cxn>
              <a:cxn ang="0">
                <a:pos x="8" y="0"/>
              </a:cxn>
              <a:cxn ang="0">
                <a:pos x="72" y="0"/>
              </a:cxn>
              <a:cxn ang="0">
                <a:pos x="80" y="8"/>
              </a:cxn>
              <a:cxn ang="0">
                <a:pos x="80" y="776"/>
              </a:cxn>
              <a:cxn ang="0">
                <a:pos x="72" y="784"/>
              </a:cxn>
              <a:cxn ang="0">
                <a:pos x="8" y="784"/>
              </a:cxn>
              <a:cxn ang="0">
                <a:pos x="0" y="777"/>
              </a:cxn>
              <a:cxn ang="0">
                <a:pos x="7" y="769"/>
              </a:cxn>
              <a:cxn ang="0">
                <a:pos x="63" y="758"/>
              </a:cxn>
              <a:cxn ang="0">
                <a:pos x="56" y="766"/>
              </a:cxn>
              <a:cxn ang="0">
                <a:pos x="56" y="19"/>
              </a:cxn>
              <a:cxn ang="0">
                <a:pos x="63" y="27"/>
              </a:cxn>
              <a:cxn ang="0">
                <a:pos x="7" y="16"/>
              </a:cxn>
              <a:cxn ang="0">
                <a:pos x="1" y="7"/>
              </a:cxn>
              <a:cxn ang="0">
                <a:pos x="10" y="1"/>
              </a:cxn>
            </a:cxnLst>
            <a:rect l="0" t="0" r="r" b="b"/>
            <a:pathLst>
              <a:path w="80" h="784">
                <a:moveTo>
                  <a:pt x="10" y="1"/>
                </a:moveTo>
                <a:lnTo>
                  <a:pt x="66" y="11"/>
                </a:lnTo>
                <a:cubicBezTo>
                  <a:pt x="70" y="12"/>
                  <a:pt x="72" y="15"/>
                  <a:pt x="72" y="19"/>
                </a:cubicBezTo>
                <a:lnTo>
                  <a:pt x="72" y="766"/>
                </a:lnTo>
                <a:cubicBezTo>
                  <a:pt x="72" y="770"/>
                  <a:pt x="70" y="773"/>
                  <a:pt x="66" y="774"/>
                </a:cubicBezTo>
                <a:lnTo>
                  <a:pt x="10" y="784"/>
                </a:lnTo>
                <a:lnTo>
                  <a:pt x="8" y="768"/>
                </a:lnTo>
                <a:lnTo>
                  <a:pt x="72" y="768"/>
                </a:lnTo>
                <a:lnTo>
                  <a:pt x="64" y="776"/>
                </a:lnTo>
                <a:lnTo>
                  <a:pt x="64" y="8"/>
                </a:lnTo>
                <a:lnTo>
                  <a:pt x="72" y="16"/>
                </a:lnTo>
                <a:lnTo>
                  <a:pt x="8" y="16"/>
                </a:lnTo>
                <a:cubicBezTo>
                  <a:pt x="4" y="16"/>
                  <a:pt x="0" y="13"/>
                  <a:pt x="0" y="8"/>
                </a:cubicBezTo>
                <a:cubicBezTo>
                  <a:pt x="0" y="4"/>
                  <a:pt x="4" y="0"/>
                  <a:pt x="8" y="0"/>
                </a:cubicBezTo>
                <a:lnTo>
                  <a:pt x="72" y="0"/>
                </a:lnTo>
                <a:cubicBezTo>
                  <a:pt x="77" y="0"/>
                  <a:pt x="80" y="4"/>
                  <a:pt x="80" y="8"/>
                </a:cubicBezTo>
                <a:lnTo>
                  <a:pt x="80" y="776"/>
                </a:lnTo>
                <a:cubicBezTo>
                  <a:pt x="80" y="781"/>
                  <a:pt x="77" y="784"/>
                  <a:pt x="72" y="784"/>
                </a:cubicBezTo>
                <a:lnTo>
                  <a:pt x="8" y="784"/>
                </a:lnTo>
                <a:cubicBezTo>
                  <a:pt x="4" y="784"/>
                  <a:pt x="1" y="781"/>
                  <a:pt x="0" y="777"/>
                </a:cubicBezTo>
                <a:cubicBezTo>
                  <a:pt x="0" y="773"/>
                  <a:pt x="3" y="769"/>
                  <a:pt x="7" y="769"/>
                </a:cubicBezTo>
                <a:lnTo>
                  <a:pt x="63" y="758"/>
                </a:lnTo>
                <a:lnTo>
                  <a:pt x="56" y="766"/>
                </a:lnTo>
                <a:lnTo>
                  <a:pt x="56" y="19"/>
                </a:lnTo>
                <a:lnTo>
                  <a:pt x="63" y="27"/>
                </a:lnTo>
                <a:lnTo>
                  <a:pt x="7" y="16"/>
                </a:lnTo>
                <a:cubicBezTo>
                  <a:pt x="3" y="16"/>
                  <a:pt x="0" y="11"/>
                  <a:pt x="1" y="7"/>
                </a:cubicBezTo>
                <a:cubicBezTo>
                  <a:pt x="1" y="3"/>
                  <a:pt x="6" y="0"/>
                  <a:pt x="10" y="1"/>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5" name="Freeform 177"/>
          <p:cNvSpPr>
            <a:spLocks noEditPoints="1"/>
          </p:cNvSpPr>
          <p:nvPr/>
        </p:nvSpPr>
        <p:spPr bwMode="auto">
          <a:xfrm>
            <a:off x="2281127" y="3696542"/>
            <a:ext cx="28575" cy="200025"/>
          </a:xfrm>
          <a:custGeom>
            <a:avLst/>
            <a:gdLst/>
            <a:ahLst/>
            <a:cxnLst>
              <a:cxn ang="0">
                <a:pos x="24" y="0"/>
              </a:cxn>
              <a:cxn ang="0">
                <a:pos x="48" y="18"/>
              </a:cxn>
              <a:cxn ang="0">
                <a:pos x="24" y="36"/>
              </a:cxn>
              <a:cxn ang="0">
                <a:pos x="0" y="18"/>
              </a:cxn>
              <a:cxn ang="0">
                <a:pos x="24" y="0"/>
              </a:cxn>
              <a:cxn ang="0">
                <a:pos x="24" y="54"/>
              </a:cxn>
              <a:cxn ang="0">
                <a:pos x="48" y="71"/>
              </a:cxn>
              <a:cxn ang="0">
                <a:pos x="24" y="89"/>
              </a:cxn>
              <a:cxn ang="0">
                <a:pos x="0" y="71"/>
              </a:cxn>
              <a:cxn ang="0">
                <a:pos x="24" y="54"/>
              </a:cxn>
              <a:cxn ang="0">
                <a:pos x="0" y="124"/>
              </a:cxn>
              <a:cxn ang="0">
                <a:pos x="0" y="160"/>
              </a:cxn>
              <a:cxn ang="0">
                <a:pos x="48" y="160"/>
              </a:cxn>
              <a:cxn ang="0">
                <a:pos x="48" y="124"/>
              </a:cxn>
              <a:cxn ang="0">
                <a:pos x="24" y="107"/>
              </a:cxn>
              <a:cxn ang="0">
                <a:pos x="0" y="124"/>
              </a:cxn>
              <a:cxn ang="0">
                <a:pos x="0" y="160"/>
              </a:cxn>
              <a:cxn ang="0">
                <a:pos x="0" y="195"/>
              </a:cxn>
              <a:cxn ang="0">
                <a:pos x="24" y="213"/>
              </a:cxn>
              <a:cxn ang="0">
                <a:pos x="48" y="195"/>
              </a:cxn>
              <a:cxn ang="0">
                <a:pos x="48" y="195"/>
              </a:cxn>
              <a:cxn ang="0">
                <a:pos x="48" y="160"/>
              </a:cxn>
              <a:cxn ang="0">
                <a:pos x="0" y="160"/>
              </a:cxn>
              <a:cxn ang="0">
                <a:pos x="0" y="248"/>
              </a:cxn>
              <a:cxn ang="0">
                <a:pos x="0" y="283"/>
              </a:cxn>
              <a:cxn ang="0">
                <a:pos x="48" y="283"/>
              </a:cxn>
              <a:cxn ang="0">
                <a:pos x="48" y="248"/>
              </a:cxn>
              <a:cxn ang="0">
                <a:pos x="24" y="230"/>
              </a:cxn>
              <a:cxn ang="0">
                <a:pos x="0" y="248"/>
              </a:cxn>
              <a:cxn ang="0">
                <a:pos x="0" y="283"/>
              </a:cxn>
              <a:cxn ang="0">
                <a:pos x="0" y="319"/>
              </a:cxn>
              <a:cxn ang="0">
                <a:pos x="24" y="336"/>
              </a:cxn>
              <a:cxn ang="0">
                <a:pos x="48" y="319"/>
              </a:cxn>
              <a:cxn ang="0">
                <a:pos x="48" y="319"/>
              </a:cxn>
              <a:cxn ang="0">
                <a:pos x="48" y="283"/>
              </a:cxn>
              <a:cxn ang="0">
                <a:pos x="0" y="283"/>
              </a:cxn>
            </a:cxnLst>
            <a:rect l="0" t="0" r="r" b="b"/>
            <a:pathLst>
              <a:path w="48" h="336">
                <a:moveTo>
                  <a:pt x="24" y="0"/>
                </a:moveTo>
                <a:cubicBezTo>
                  <a:pt x="37" y="0"/>
                  <a:pt x="48" y="9"/>
                  <a:pt x="48" y="18"/>
                </a:cubicBezTo>
                <a:cubicBezTo>
                  <a:pt x="48" y="28"/>
                  <a:pt x="37" y="36"/>
                  <a:pt x="24" y="36"/>
                </a:cubicBezTo>
                <a:cubicBezTo>
                  <a:pt x="11" y="36"/>
                  <a:pt x="0" y="28"/>
                  <a:pt x="0" y="18"/>
                </a:cubicBezTo>
                <a:cubicBezTo>
                  <a:pt x="0" y="9"/>
                  <a:pt x="11" y="0"/>
                  <a:pt x="24" y="0"/>
                </a:cubicBezTo>
                <a:close/>
                <a:moveTo>
                  <a:pt x="24" y="54"/>
                </a:moveTo>
                <a:cubicBezTo>
                  <a:pt x="37" y="54"/>
                  <a:pt x="48" y="62"/>
                  <a:pt x="48" y="71"/>
                </a:cubicBezTo>
                <a:cubicBezTo>
                  <a:pt x="48" y="82"/>
                  <a:pt x="37" y="89"/>
                  <a:pt x="24" y="89"/>
                </a:cubicBezTo>
                <a:cubicBezTo>
                  <a:pt x="11" y="89"/>
                  <a:pt x="0" y="82"/>
                  <a:pt x="0" y="71"/>
                </a:cubicBezTo>
                <a:cubicBezTo>
                  <a:pt x="0" y="62"/>
                  <a:pt x="11" y="54"/>
                  <a:pt x="24" y="54"/>
                </a:cubicBezTo>
                <a:close/>
                <a:moveTo>
                  <a:pt x="0" y="124"/>
                </a:moveTo>
                <a:lnTo>
                  <a:pt x="0" y="160"/>
                </a:lnTo>
                <a:lnTo>
                  <a:pt x="48" y="160"/>
                </a:lnTo>
                <a:lnTo>
                  <a:pt x="48" y="124"/>
                </a:lnTo>
                <a:cubicBezTo>
                  <a:pt x="48" y="115"/>
                  <a:pt x="37" y="107"/>
                  <a:pt x="24" y="107"/>
                </a:cubicBezTo>
                <a:cubicBezTo>
                  <a:pt x="11" y="107"/>
                  <a:pt x="0" y="115"/>
                  <a:pt x="0" y="124"/>
                </a:cubicBezTo>
                <a:close/>
                <a:moveTo>
                  <a:pt x="0" y="160"/>
                </a:moveTo>
                <a:lnTo>
                  <a:pt x="0" y="195"/>
                </a:lnTo>
                <a:cubicBezTo>
                  <a:pt x="0" y="205"/>
                  <a:pt x="11" y="213"/>
                  <a:pt x="24" y="213"/>
                </a:cubicBezTo>
                <a:cubicBezTo>
                  <a:pt x="37" y="213"/>
                  <a:pt x="48" y="205"/>
                  <a:pt x="48" y="195"/>
                </a:cubicBezTo>
                <a:cubicBezTo>
                  <a:pt x="48" y="195"/>
                  <a:pt x="48" y="195"/>
                  <a:pt x="48" y="195"/>
                </a:cubicBezTo>
                <a:lnTo>
                  <a:pt x="48" y="160"/>
                </a:lnTo>
                <a:lnTo>
                  <a:pt x="0" y="160"/>
                </a:lnTo>
                <a:close/>
                <a:moveTo>
                  <a:pt x="0" y="248"/>
                </a:moveTo>
                <a:lnTo>
                  <a:pt x="0" y="283"/>
                </a:lnTo>
                <a:lnTo>
                  <a:pt x="48" y="283"/>
                </a:lnTo>
                <a:lnTo>
                  <a:pt x="48" y="248"/>
                </a:lnTo>
                <a:cubicBezTo>
                  <a:pt x="48" y="238"/>
                  <a:pt x="37" y="230"/>
                  <a:pt x="24" y="230"/>
                </a:cubicBezTo>
                <a:cubicBezTo>
                  <a:pt x="11" y="230"/>
                  <a:pt x="0" y="238"/>
                  <a:pt x="0" y="248"/>
                </a:cubicBezTo>
                <a:close/>
                <a:moveTo>
                  <a:pt x="0" y="283"/>
                </a:moveTo>
                <a:lnTo>
                  <a:pt x="0" y="319"/>
                </a:lnTo>
                <a:cubicBezTo>
                  <a:pt x="0" y="329"/>
                  <a:pt x="11" y="336"/>
                  <a:pt x="24" y="336"/>
                </a:cubicBezTo>
                <a:cubicBezTo>
                  <a:pt x="37" y="336"/>
                  <a:pt x="48" y="329"/>
                  <a:pt x="48" y="319"/>
                </a:cubicBezTo>
                <a:cubicBezTo>
                  <a:pt x="48" y="319"/>
                  <a:pt x="48" y="319"/>
                  <a:pt x="48" y="319"/>
                </a:cubicBezTo>
                <a:lnTo>
                  <a:pt x="48" y="283"/>
                </a:lnTo>
                <a:lnTo>
                  <a:pt x="0" y="283"/>
                </a:lnTo>
                <a:close/>
              </a:path>
            </a:pathLst>
          </a:custGeom>
          <a:solidFill>
            <a:srgbClr val="9A9A9A"/>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4" name="Freeform 176"/>
          <p:cNvSpPr>
            <a:spLocks noEditPoints="1"/>
          </p:cNvSpPr>
          <p:nvPr/>
        </p:nvSpPr>
        <p:spPr bwMode="auto">
          <a:xfrm>
            <a:off x="2276682" y="3691462"/>
            <a:ext cx="38735" cy="210185"/>
          </a:xfrm>
          <a:custGeom>
            <a:avLst/>
            <a:gdLst/>
            <a:ahLst/>
            <a:cxnLst>
              <a:cxn ang="0">
                <a:pos x="52" y="7"/>
              </a:cxn>
              <a:cxn ang="0">
                <a:pos x="64" y="30"/>
              </a:cxn>
              <a:cxn ang="0">
                <a:pos x="35" y="52"/>
              </a:cxn>
              <a:cxn ang="0">
                <a:pos x="8" y="43"/>
              </a:cxn>
              <a:cxn ang="0">
                <a:pos x="9" y="10"/>
              </a:cxn>
              <a:cxn ang="0">
                <a:pos x="18" y="22"/>
              </a:cxn>
              <a:cxn ang="0">
                <a:pos x="16" y="23"/>
              </a:cxn>
              <a:cxn ang="0">
                <a:pos x="35" y="37"/>
              </a:cxn>
              <a:cxn ang="0">
                <a:pos x="42" y="36"/>
              </a:cxn>
              <a:cxn ang="0">
                <a:pos x="43" y="19"/>
              </a:cxn>
              <a:cxn ang="0">
                <a:pos x="35" y="16"/>
              </a:cxn>
              <a:cxn ang="0">
                <a:pos x="35" y="55"/>
              </a:cxn>
              <a:cxn ang="0">
                <a:pos x="63" y="75"/>
              </a:cxn>
              <a:cxn ang="0">
                <a:pos x="52" y="100"/>
              </a:cxn>
              <a:cxn ang="0">
                <a:pos x="13" y="100"/>
              </a:cxn>
              <a:cxn ang="0">
                <a:pos x="2" y="75"/>
              </a:cxn>
              <a:cxn ang="0">
                <a:pos x="30" y="55"/>
              </a:cxn>
              <a:cxn ang="0">
                <a:pos x="15" y="84"/>
              </a:cxn>
              <a:cxn ang="0">
                <a:pos x="18" y="85"/>
              </a:cxn>
              <a:cxn ang="0">
                <a:pos x="47" y="85"/>
              </a:cxn>
              <a:cxn ang="0">
                <a:pos x="50" y="84"/>
              </a:cxn>
              <a:cxn ang="0">
                <a:pos x="30" y="70"/>
              </a:cxn>
              <a:cxn ang="0">
                <a:pos x="15" y="137"/>
              </a:cxn>
              <a:cxn ang="0">
                <a:pos x="8" y="160"/>
              </a:cxn>
              <a:cxn ang="0">
                <a:pos x="48" y="132"/>
              </a:cxn>
              <a:cxn ang="0">
                <a:pos x="47" y="128"/>
              </a:cxn>
              <a:cxn ang="0">
                <a:pos x="18" y="128"/>
              </a:cxn>
              <a:cxn ang="0">
                <a:pos x="9" y="116"/>
              </a:cxn>
              <a:cxn ang="0">
                <a:pos x="35" y="108"/>
              </a:cxn>
              <a:cxn ang="0">
                <a:pos x="63" y="128"/>
              </a:cxn>
              <a:cxn ang="0">
                <a:pos x="56" y="176"/>
              </a:cxn>
              <a:cxn ang="0">
                <a:pos x="0" y="132"/>
              </a:cxn>
              <a:cxn ang="0">
                <a:pos x="8" y="176"/>
              </a:cxn>
              <a:cxn ang="0">
                <a:pos x="16" y="200"/>
              </a:cxn>
              <a:cxn ang="0">
                <a:pos x="35" y="214"/>
              </a:cxn>
              <a:cxn ang="0">
                <a:pos x="42" y="213"/>
              </a:cxn>
              <a:cxn ang="0">
                <a:pos x="48" y="168"/>
              </a:cxn>
              <a:cxn ang="0">
                <a:pos x="56" y="160"/>
              </a:cxn>
              <a:cxn ang="0">
                <a:pos x="64" y="207"/>
              </a:cxn>
              <a:cxn ang="0">
                <a:pos x="35" y="229"/>
              </a:cxn>
              <a:cxn ang="0">
                <a:pos x="8" y="220"/>
              </a:cxn>
              <a:cxn ang="0">
                <a:pos x="0" y="168"/>
              </a:cxn>
              <a:cxn ang="0">
                <a:pos x="16" y="260"/>
              </a:cxn>
              <a:cxn ang="0">
                <a:pos x="8" y="283"/>
              </a:cxn>
              <a:cxn ang="0">
                <a:pos x="48" y="256"/>
              </a:cxn>
              <a:cxn ang="0">
                <a:pos x="47" y="251"/>
              </a:cxn>
              <a:cxn ang="0">
                <a:pos x="18" y="251"/>
              </a:cxn>
              <a:cxn ang="0">
                <a:pos x="8" y="240"/>
              </a:cxn>
              <a:cxn ang="0">
                <a:pos x="35" y="231"/>
              </a:cxn>
              <a:cxn ang="0">
                <a:pos x="64" y="253"/>
              </a:cxn>
              <a:cxn ang="0">
                <a:pos x="56" y="299"/>
              </a:cxn>
              <a:cxn ang="0">
                <a:pos x="0" y="256"/>
              </a:cxn>
              <a:cxn ang="0">
                <a:pos x="8" y="299"/>
              </a:cxn>
              <a:cxn ang="0">
                <a:pos x="15" y="323"/>
              </a:cxn>
              <a:cxn ang="0">
                <a:pos x="35" y="337"/>
              </a:cxn>
              <a:cxn ang="0">
                <a:pos x="43" y="335"/>
              </a:cxn>
              <a:cxn ang="0">
                <a:pos x="48" y="291"/>
              </a:cxn>
              <a:cxn ang="0">
                <a:pos x="56" y="283"/>
              </a:cxn>
              <a:cxn ang="0">
                <a:pos x="63" y="332"/>
              </a:cxn>
              <a:cxn ang="0">
                <a:pos x="35" y="352"/>
              </a:cxn>
              <a:cxn ang="0">
                <a:pos x="9" y="344"/>
              </a:cxn>
              <a:cxn ang="0">
                <a:pos x="0" y="291"/>
              </a:cxn>
            </a:cxnLst>
            <a:rect l="0" t="0" r="r" b="b"/>
            <a:pathLst>
              <a:path w="65" h="353">
                <a:moveTo>
                  <a:pt x="30" y="1"/>
                </a:moveTo>
                <a:cubicBezTo>
                  <a:pt x="32" y="0"/>
                  <a:pt x="33" y="0"/>
                  <a:pt x="35" y="1"/>
                </a:cubicBezTo>
                <a:lnTo>
                  <a:pt x="52" y="7"/>
                </a:lnTo>
                <a:cubicBezTo>
                  <a:pt x="54" y="8"/>
                  <a:pt x="55" y="9"/>
                  <a:pt x="56" y="10"/>
                </a:cubicBezTo>
                <a:lnTo>
                  <a:pt x="63" y="22"/>
                </a:lnTo>
                <a:cubicBezTo>
                  <a:pt x="65" y="25"/>
                  <a:pt x="65" y="28"/>
                  <a:pt x="64" y="30"/>
                </a:cubicBezTo>
                <a:lnTo>
                  <a:pt x="57" y="43"/>
                </a:lnTo>
                <a:cubicBezTo>
                  <a:pt x="56" y="45"/>
                  <a:pt x="54" y="47"/>
                  <a:pt x="52" y="47"/>
                </a:cubicBezTo>
                <a:lnTo>
                  <a:pt x="35" y="52"/>
                </a:lnTo>
                <a:cubicBezTo>
                  <a:pt x="33" y="53"/>
                  <a:pt x="32" y="53"/>
                  <a:pt x="30" y="52"/>
                </a:cubicBezTo>
                <a:lnTo>
                  <a:pt x="13" y="47"/>
                </a:lnTo>
                <a:cubicBezTo>
                  <a:pt x="11" y="47"/>
                  <a:pt x="9" y="45"/>
                  <a:pt x="8" y="43"/>
                </a:cubicBezTo>
                <a:lnTo>
                  <a:pt x="1" y="30"/>
                </a:lnTo>
                <a:cubicBezTo>
                  <a:pt x="0" y="28"/>
                  <a:pt x="0" y="25"/>
                  <a:pt x="2" y="22"/>
                </a:cubicBezTo>
                <a:lnTo>
                  <a:pt x="9" y="10"/>
                </a:lnTo>
                <a:cubicBezTo>
                  <a:pt x="10" y="9"/>
                  <a:pt x="11" y="8"/>
                  <a:pt x="13" y="7"/>
                </a:cubicBezTo>
                <a:lnTo>
                  <a:pt x="30" y="1"/>
                </a:lnTo>
                <a:close/>
                <a:moveTo>
                  <a:pt x="18" y="22"/>
                </a:moveTo>
                <a:lnTo>
                  <a:pt x="22" y="19"/>
                </a:lnTo>
                <a:lnTo>
                  <a:pt x="15" y="31"/>
                </a:lnTo>
                <a:lnTo>
                  <a:pt x="16" y="23"/>
                </a:lnTo>
                <a:lnTo>
                  <a:pt x="23" y="36"/>
                </a:lnTo>
                <a:lnTo>
                  <a:pt x="18" y="32"/>
                </a:lnTo>
                <a:lnTo>
                  <a:pt x="35" y="37"/>
                </a:lnTo>
                <a:lnTo>
                  <a:pt x="30" y="37"/>
                </a:lnTo>
                <a:lnTo>
                  <a:pt x="47" y="32"/>
                </a:lnTo>
                <a:lnTo>
                  <a:pt x="42" y="36"/>
                </a:lnTo>
                <a:lnTo>
                  <a:pt x="49" y="23"/>
                </a:lnTo>
                <a:lnTo>
                  <a:pt x="50" y="31"/>
                </a:lnTo>
                <a:lnTo>
                  <a:pt x="43" y="19"/>
                </a:lnTo>
                <a:lnTo>
                  <a:pt x="47" y="22"/>
                </a:lnTo>
                <a:lnTo>
                  <a:pt x="30" y="16"/>
                </a:lnTo>
                <a:lnTo>
                  <a:pt x="35" y="16"/>
                </a:lnTo>
                <a:lnTo>
                  <a:pt x="18" y="22"/>
                </a:lnTo>
                <a:close/>
                <a:moveTo>
                  <a:pt x="30" y="55"/>
                </a:moveTo>
                <a:cubicBezTo>
                  <a:pt x="32" y="54"/>
                  <a:pt x="33" y="54"/>
                  <a:pt x="35" y="55"/>
                </a:cubicBezTo>
                <a:lnTo>
                  <a:pt x="52" y="60"/>
                </a:lnTo>
                <a:cubicBezTo>
                  <a:pt x="54" y="60"/>
                  <a:pt x="55" y="62"/>
                  <a:pt x="56" y="63"/>
                </a:cubicBezTo>
                <a:lnTo>
                  <a:pt x="63" y="75"/>
                </a:lnTo>
                <a:cubicBezTo>
                  <a:pt x="65" y="78"/>
                  <a:pt x="65" y="81"/>
                  <a:pt x="64" y="83"/>
                </a:cubicBezTo>
                <a:lnTo>
                  <a:pt x="57" y="96"/>
                </a:lnTo>
                <a:cubicBezTo>
                  <a:pt x="56" y="98"/>
                  <a:pt x="54" y="100"/>
                  <a:pt x="52" y="100"/>
                </a:cubicBezTo>
                <a:lnTo>
                  <a:pt x="35" y="105"/>
                </a:lnTo>
                <a:cubicBezTo>
                  <a:pt x="33" y="106"/>
                  <a:pt x="32" y="106"/>
                  <a:pt x="30" y="105"/>
                </a:cubicBezTo>
                <a:lnTo>
                  <a:pt x="13" y="100"/>
                </a:lnTo>
                <a:cubicBezTo>
                  <a:pt x="11" y="100"/>
                  <a:pt x="9" y="98"/>
                  <a:pt x="8" y="96"/>
                </a:cubicBezTo>
                <a:lnTo>
                  <a:pt x="1" y="83"/>
                </a:lnTo>
                <a:cubicBezTo>
                  <a:pt x="0" y="81"/>
                  <a:pt x="0" y="78"/>
                  <a:pt x="2" y="75"/>
                </a:cubicBezTo>
                <a:lnTo>
                  <a:pt x="9" y="63"/>
                </a:lnTo>
                <a:cubicBezTo>
                  <a:pt x="10" y="62"/>
                  <a:pt x="11" y="60"/>
                  <a:pt x="13" y="60"/>
                </a:cubicBezTo>
                <a:lnTo>
                  <a:pt x="30" y="55"/>
                </a:lnTo>
                <a:close/>
                <a:moveTo>
                  <a:pt x="18" y="75"/>
                </a:moveTo>
                <a:lnTo>
                  <a:pt x="22" y="72"/>
                </a:lnTo>
                <a:lnTo>
                  <a:pt x="15" y="84"/>
                </a:lnTo>
                <a:lnTo>
                  <a:pt x="16" y="76"/>
                </a:lnTo>
                <a:lnTo>
                  <a:pt x="23" y="89"/>
                </a:lnTo>
                <a:lnTo>
                  <a:pt x="18" y="85"/>
                </a:lnTo>
                <a:lnTo>
                  <a:pt x="35" y="90"/>
                </a:lnTo>
                <a:lnTo>
                  <a:pt x="30" y="90"/>
                </a:lnTo>
                <a:lnTo>
                  <a:pt x="47" y="85"/>
                </a:lnTo>
                <a:lnTo>
                  <a:pt x="42" y="89"/>
                </a:lnTo>
                <a:lnTo>
                  <a:pt x="49" y="76"/>
                </a:lnTo>
                <a:lnTo>
                  <a:pt x="50" y="84"/>
                </a:lnTo>
                <a:lnTo>
                  <a:pt x="43" y="72"/>
                </a:lnTo>
                <a:lnTo>
                  <a:pt x="47" y="75"/>
                </a:lnTo>
                <a:lnTo>
                  <a:pt x="30" y="70"/>
                </a:lnTo>
                <a:lnTo>
                  <a:pt x="35" y="70"/>
                </a:lnTo>
                <a:lnTo>
                  <a:pt x="18" y="75"/>
                </a:lnTo>
                <a:close/>
                <a:moveTo>
                  <a:pt x="15" y="137"/>
                </a:moveTo>
                <a:lnTo>
                  <a:pt x="16" y="132"/>
                </a:lnTo>
                <a:lnTo>
                  <a:pt x="16" y="168"/>
                </a:lnTo>
                <a:lnTo>
                  <a:pt x="8" y="160"/>
                </a:lnTo>
                <a:lnTo>
                  <a:pt x="56" y="160"/>
                </a:lnTo>
                <a:lnTo>
                  <a:pt x="48" y="168"/>
                </a:lnTo>
                <a:lnTo>
                  <a:pt x="48" y="132"/>
                </a:lnTo>
                <a:lnTo>
                  <a:pt x="50" y="137"/>
                </a:lnTo>
                <a:lnTo>
                  <a:pt x="43" y="125"/>
                </a:lnTo>
                <a:lnTo>
                  <a:pt x="47" y="128"/>
                </a:lnTo>
                <a:lnTo>
                  <a:pt x="30" y="123"/>
                </a:lnTo>
                <a:lnTo>
                  <a:pt x="35" y="123"/>
                </a:lnTo>
                <a:lnTo>
                  <a:pt x="18" y="128"/>
                </a:lnTo>
                <a:lnTo>
                  <a:pt x="22" y="125"/>
                </a:lnTo>
                <a:lnTo>
                  <a:pt x="15" y="137"/>
                </a:lnTo>
                <a:close/>
                <a:moveTo>
                  <a:pt x="9" y="116"/>
                </a:moveTo>
                <a:cubicBezTo>
                  <a:pt x="10" y="115"/>
                  <a:pt x="11" y="113"/>
                  <a:pt x="13" y="113"/>
                </a:cubicBezTo>
                <a:lnTo>
                  <a:pt x="30" y="108"/>
                </a:lnTo>
                <a:cubicBezTo>
                  <a:pt x="32" y="107"/>
                  <a:pt x="33" y="107"/>
                  <a:pt x="35" y="108"/>
                </a:cubicBezTo>
                <a:lnTo>
                  <a:pt x="52" y="113"/>
                </a:lnTo>
                <a:cubicBezTo>
                  <a:pt x="54" y="113"/>
                  <a:pt x="55" y="115"/>
                  <a:pt x="56" y="116"/>
                </a:cubicBezTo>
                <a:lnTo>
                  <a:pt x="63" y="128"/>
                </a:lnTo>
                <a:cubicBezTo>
                  <a:pt x="64" y="130"/>
                  <a:pt x="64" y="131"/>
                  <a:pt x="64" y="132"/>
                </a:cubicBezTo>
                <a:lnTo>
                  <a:pt x="64" y="168"/>
                </a:lnTo>
                <a:cubicBezTo>
                  <a:pt x="64" y="173"/>
                  <a:pt x="61" y="176"/>
                  <a:pt x="56" y="176"/>
                </a:cubicBezTo>
                <a:lnTo>
                  <a:pt x="8" y="176"/>
                </a:lnTo>
                <a:cubicBezTo>
                  <a:pt x="4" y="176"/>
                  <a:pt x="0" y="173"/>
                  <a:pt x="0" y="168"/>
                </a:cubicBezTo>
                <a:lnTo>
                  <a:pt x="0" y="132"/>
                </a:lnTo>
                <a:cubicBezTo>
                  <a:pt x="0" y="131"/>
                  <a:pt x="1" y="130"/>
                  <a:pt x="2" y="128"/>
                </a:cubicBezTo>
                <a:lnTo>
                  <a:pt x="9" y="116"/>
                </a:lnTo>
                <a:close/>
                <a:moveTo>
                  <a:pt x="8" y="176"/>
                </a:moveTo>
                <a:lnTo>
                  <a:pt x="16" y="168"/>
                </a:lnTo>
                <a:lnTo>
                  <a:pt x="16" y="203"/>
                </a:lnTo>
                <a:lnTo>
                  <a:pt x="16" y="200"/>
                </a:lnTo>
                <a:lnTo>
                  <a:pt x="23" y="213"/>
                </a:lnTo>
                <a:lnTo>
                  <a:pt x="18" y="209"/>
                </a:lnTo>
                <a:lnTo>
                  <a:pt x="35" y="214"/>
                </a:lnTo>
                <a:lnTo>
                  <a:pt x="30" y="214"/>
                </a:lnTo>
                <a:lnTo>
                  <a:pt x="47" y="209"/>
                </a:lnTo>
                <a:lnTo>
                  <a:pt x="42" y="213"/>
                </a:lnTo>
                <a:lnTo>
                  <a:pt x="49" y="200"/>
                </a:lnTo>
                <a:lnTo>
                  <a:pt x="48" y="203"/>
                </a:lnTo>
                <a:lnTo>
                  <a:pt x="48" y="168"/>
                </a:lnTo>
                <a:lnTo>
                  <a:pt x="56" y="176"/>
                </a:lnTo>
                <a:lnTo>
                  <a:pt x="8" y="176"/>
                </a:lnTo>
                <a:close/>
                <a:moveTo>
                  <a:pt x="56" y="160"/>
                </a:moveTo>
                <a:cubicBezTo>
                  <a:pt x="61" y="160"/>
                  <a:pt x="64" y="164"/>
                  <a:pt x="64" y="168"/>
                </a:cubicBezTo>
                <a:lnTo>
                  <a:pt x="64" y="203"/>
                </a:lnTo>
                <a:cubicBezTo>
                  <a:pt x="64" y="205"/>
                  <a:pt x="64" y="206"/>
                  <a:pt x="64" y="207"/>
                </a:cubicBezTo>
                <a:lnTo>
                  <a:pt x="57" y="220"/>
                </a:lnTo>
                <a:cubicBezTo>
                  <a:pt x="56" y="222"/>
                  <a:pt x="54" y="224"/>
                  <a:pt x="52" y="224"/>
                </a:cubicBezTo>
                <a:lnTo>
                  <a:pt x="35" y="229"/>
                </a:lnTo>
                <a:cubicBezTo>
                  <a:pt x="33" y="230"/>
                  <a:pt x="32" y="230"/>
                  <a:pt x="30" y="229"/>
                </a:cubicBezTo>
                <a:lnTo>
                  <a:pt x="13" y="224"/>
                </a:lnTo>
                <a:cubicBezTo>
                  <a:pt x="11" y="224"/>
                  <a:pt x="9" y="222"/>
                  <a:pt x="8" y="220"/>
                </a:cubicBezTo>
                <a:lnTo>
                  <a:pt x="1" y="207"/>
                </a:lnTo>
                <a:cubicBezTo>
                  <a:pt x="1" y="206"/>
                  <a:pt x="0" y="205"/>
                  <a:pt x="0" y="203"/>
                </a:cubicBezTo>
                <a:lnTo>
                  <a:pt x="0" y="168"/>
                </a:lnTo>
                <a:cubicBezTo>
                  <a:pt x="0" y="164"/>
                  <a:pt x="4" y="160"/>
                  <a:pt x="8" y="160"/>
                </a:cubicBezTo>
                <a:lnTo>
                  <a:pt x="56" y="160"/>
                </a:lnTo>
                <a:close/>
                <a:moveTo>
                  <a:pt x="16" y="260"/>
                </a:moveTo>
                <a:lnTo>
                  <a:pt x="16" y="256"/>
                </a:lnTo>
                <a:lnTo>
                  <a:pt x="16" y="291"/>
                </a:lnTo>
                <a:lnTo>
                  <a:pt x="8" y="283"/>
                </a:lnTo>
                <a:lnTo>
                  <a:pt x="56" y="283"/>
                </a:lnTo>
                <a:lnTo>
                  <a:pt x="48" y="291"/>
                </a:lnTo>
                <a:lnTo>
                  <a:pt x="48" y="256"/>
                </a:lnTo>
                <a:lnTo>
                  <a:pt x="49" y="260"/>
                </a:lnTo>
                <a:lnTo>
                  <a:pt x="42" y="247"/>
                </a:lnTo>
                <a:lnTo>
                  <a:pt x="47" y="251"/>
                </a:lnTo>
                <a:lnTo>
                  <a:pt x="30" y="246"/>
                </a:lnTo>
                <a:lnTo>
                  <a:pt x="35" y="246"/>
                </a:lnTo>
                <a:lnTo>
                  <a:pt x="18" y="251"/>
                </a:lnTo>
                <a:lnTo>
                  <a:pt x="23" y="247"/>
                </a:lnTo>
                <a:lnTo>
                  <a:pt x="16" y="260"/>
                </a:lnTo>
                <a:close/>
                <a:moveTo>
                  <a:pt x="8" y="240"/>
                </a:moveTo>
                <a:cubicBezTo>
                  <a:pt x="9" y="238"/>
                  <a:pt x="11" y="236"/>
                  <a:pt x="13" y="236"/>
                </a:cubicBezTo>
                <a:lnTo>
                  <a:pt x="30" y="231"/>
                </a:lnTo>
                <a:cubicBezTo>
                  <a:pt x="32" y="230"/>
                  <a:pt x="33" y="230"/>
                  <a:pt x="35" y="231"/>
                </a:cubicBezTo>
                <a:lnTo>
                  <a:pt x="52" y="236"/>
                </a:lnTo>
                <a:cubicBezTo>
                  <a:pt x="54" y="236"/>
                  <a:pt x="56" y="238"/>
                  <a:pt x="57" y="240"/>
                </a:cubicBezTo>
                <a:lnTo>
                  <a:pt x="64" y="253"/>
                </a:lnTo>
                <a:cubicBezTo>
                  <a:pt x="64" y="254"/>
                  <a:pt x="64" y="255"/>
                  <a:pt x="64" y="256"/>
                </a:cubicBezTo>
                <a:lnTo>
                  <a:pt x="64" y="291"/>
                </a:lnTo>
                <a:cubicBezTo>
                  <a:pt x="64" y="296"/>
                  <a:pt x="61" y="299"/>
                  <a:pt x="56" y="299"/>
                </a:cubicBezTo>
                <a:lnTo>
                  <a:pt x="8" y="299"/>
                </a:lnTo>
                <a:cubicBezTo>
                  <a:pt x="4" y="299"/>
                  <a:pt x="0" y="296"/>
                  <a:pt x="0" y="291"/>
                </a:cubicBezTo>
                <a:lnTo>
                  <a:pt x="0" y="256"/>
                </a:lnTo>
                <a:cubicBezTo>
                  <a:pt x="0" y="255"/>
                  <a:pt x="1" y="254"/>
                  <a:pt x="1" y="253"/>
                </a:cubicBezTo>
                <a:lnTo>
                  <a:pt x="8" y="240"/>
                </a:lnTo>
                <a:close/>
                <a:moveTo>
                  <a:pt x="8" y="299"/>
                </a:moveTo>
                <a:lnTo>
                  <a:pt x="16" y="291"/>
                </a:lnTo>
                <a:lnTo>
                  <a:pt x="16" y="327"/>
                </a:lnTo>
                <a:lnTo>
                  <a:pt x="15" y="323"/>
                </a:lnTo>
                <a:lnTo>
                  <a:pt x="22" y="335"/>
                </a:lnTo>
                <a:lnTo>
                  <a:pt x="18" y="332"/>
                </a:lnTo>
                <a:lnTo>
                  <a:pt x="35" y="337"/>
                </a:lnTo>
                <a:lnTo>
                  <a:pt x="30" y="337"/>
                </a:lnTo>
                <a:lnTo>
                  <a:pt x="47" y="332"/>
                </a:lnTo>
                <a:lnTo>
                  <a:pt x="43" y="335"/>
                </a:lnTo>
                <a:lnTo>
                  <a:pt x="50" y="323"/>
                </a:lnTo>
                <a:lnTo>
                  <a:pt x="48" y="327"/>
                </a:lnTo>
                <a:lnTo>
                  <a:pt x="48" y="291"/>
                </a:lnTo>
                <a:lnTo>
                  <a:pt x="56" y="299"/>
                </a:lnTo>
                <a:lnTo>
                  <a:pt x="8" y="299"/>
                </a:lnTo>
                <a:close/>
                <a:moveTo>
                  <a:pt x="56" y="283"/>
                </a:moveTo>
                <a:cubicBezTo>
                  <a:pt x="61" y="283"/>
                  <a:pt x="64" y="287"/>
                  <a:pt x="64" y="291"/>
                </a:cubicBezTo>
                <a:lnTo>
                  <a:pt x="64" y="327"/>
                </a:lnTo>
                <a:cubicBezTo>
                  <a:pt x="64" y="329"/>
                  <a:pt x="64" y="330"/>
                  <a:pt x="63" y="332"/>
                </a:cubicBezTo>
                <a:lnTo>
                  <a:pt x="56" y="344"/>
                </a:lnTo>
                <a:cubicBezTo>
                  <a:pt x="55" y="345"/>
                  <a:pt x="54" y="347"/>
                  <a:pt x="52" y="347"/>
                </a:cubicBezTo>
                <a:lnTo>
                  <a:pt x="35" y="352"/>
                </a:lnTo>
                <a:cubicBezTo>
                  <a:pt x="33" y="353"/>
                  <a:pt x="32" y="353"/>
                  <a:pt x="30" y="352"/>
                </a:cubicBezTo>
                <a:lnTo>
                  <a:pt x="13" y="347"/>
                </a:lnTo>
                <a:cubicBezTo>
                  <a:pt x="11" y="347"/>
                  <a:pt x="10" y="345"/>
                  <a:pt x="9" y="344"/>
                </a:cubicBezTo>
                <a:lnTo>
                  <a:pt x="2" y="332"/>
                </a:lnTo>
                <a:cubicBezTo>
                  <a:pt x="1" y="330"/>
                  <a:pt x="0" y="329"/>
                  <a:pt x="0" y="327"/>
                </a:cubicBezTo>
                <a:lnTo>
                  <a:pt x="0" y="291"/>
                </a:lnTo>
                <a:cubicBezTo>
                  <a:pt x="0" y="287"/>
                  <a:pt x="4" y="283"/>
                  <a:pt x="8" y="283"/>
                </a:cubicBezTo>
                <a:lnTo>
                  <a:pt x="56"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3" name="Freeform 175"/>
          <p:cNvSpPr>
            <a:spLocks noEditPoints="1"/>
          </p:cNvSpPr>
          <p:nvPr/>
        </p:nvSpPr>
        <p:spPr bwMode="auto">
          <a:xfrm>
            <a:off x="2276682" y="3691462"/>
            <a:ext cx="38735" cy="210185"/>
          </a:xfrm>
          <a:custGeom>
            <a:avLst/>
            <a:gdLst/>
            <a:ahLst/>
            <a:cxnLst>
              <a:cxn ang="0">
                <a:pos x="52" y="7"/>
              </a:cxn>
              <a:cxn ang="0">
                <a:pos x="64" y="30"/>
              </a:cxn>
              <a:cxn ang="0">
                <a:pos x="35" y="52"/>
              </a:cxn>
              <a:cxn ang="0">
                <a:pos x="8" y="43"/>
              </a:cxn>
              <a:cxn ang="0">
                <a:pos x="9" y="10"/>
              </a:cxn>
              <a:cxn ang="0">
                <a:pos x="18" y="22"/>
              </a:cxn>
              <a:cxn ang="0">
                <a:pos x="16" y="23"/>
              </a:cxn>
              <a:cxn ang="0">
                <a:pos x="35" y="37"/>
              </a:cxn>
              <a:cxn ang="0">
                <a:pos x="42" y="36"/>
              </a:cxn>
              <a:cxn ang="0">
                <a:pos x="43" y="19"/>
              </a:cxn>
              <a:cxn ang="0">
                <a:pos x="35" y="16"/>
              </a:cxn>
              <a:cxn ang="0">
                <a:pos x="35" y="55"/>
              </a:cxn>
              <a:cxn ang="0">
                <a:pos x="63" y="75"/>
              </a:cxn>
              <a:cxn ang="0">
                <a:pos x="52" y="100"/>
              </a:cxn>
              <a:cxn ang="0">
                <a:pos x="13" y="100"/>
              </a:cxn>
              <a:cxn ang="0">
                <a:pos x="2" y="75"/>
              </a:cxn>
              <a:cxn ang="0">
                <a:pos x="30" y="55"/>
              </a:cxn>
              <a:cxn ang="0">
                <a:pos x="15" y="84"/>
              </a:cxn>
              <a:cxn ang="0">
                <a:pos x="18" y="85"/>
              </a:cxn>
              <a:cxn ang="0">
                <a:pos x="47" y="85"/>
              </a:cxn>
              <a:cxn ang="0">
                <a:pos x="50" y="84"/>
              </a:cxn>
              <a:cxn ang="0">
                <a:pos x="30" y="70"/>
              </a:cxn>
              <a:cxn ang="0">
                <a:pos x="15" y="137"/>
              </a:cxn>
              <a:cxn ang="0">
                <a:pos x="8" y="160"/>
              </a:cxn>
              <a:cxn ang="0">
                <a:pos x="48" y="132"/>
              </a:cxn>
              <a:cxn ang="0">
                <a:pos x="47" y="128"/>
              </a:cxn>
              <a:cxn ang="0">
                <a:pos x="18" y="128"/>
              </a:cxn>
              <a:cxn ang="0">
                <a:pos x="9" y="116"/>
              </a:cxn>
              <a:cxn ang="0">
                <a:pos x="35" y="108"/>
              </a:cxn>
              <a:cxn ang="0">
                <a:pos x="63" y="128"/>
              </a:cxn>
              <a:cxn ang="0">
                <a:pos x="56" y="176"/>
              </a:cxn>
              <a:cxn ang="0">
                <a:pos x="0" y="132"/>
              </a:cxn>
              <a:cxn ang="0">
                <a:pos x="8" y="176"/>
              </a:cxn>
              <a:cxn ang="0">
                <a:pos x="16" y="200"/>
              </a:cxn>
              <a:cxn ang="0">
                <a:pos x="35" y="214"/>
              </a:cxn>
              <a:cxn ang="0">
                <a:pos x="42" y="213"/>
              </a:cxn>
              <a:cxn ang="0">
                <a:pos x="48" y="168"/>
              </a:cxn>
              <a:cxn ang="0">
                <a:pos x="56" y="160"/>
              </a:cxn>
              <a:cxn ang="0">
                <a:pos x="64" y="207"/>
              </a:cxn>
              <a:cxn ang="0">
                <a:pos x="35" y="229"/>
              </a:cxn>
              <a:cxn ang="0">
                <a:pos x="8" y="220"/>
              </a:cxn>
              <a:cxn ang="0">
                <a:pos x="0" y="168"/>
              </a:cxn>
              <a:cxn ang="0">
                <a:pos x="16" y="260"/>
              </a:cxn>
              <a:cxn ang="0">
                <a:pos x="8" y="283"/>
              </a:cxn>
              <a:cxn ang="0">
                <a:pos x="48" y="256"/>
              </a:cxn>
              <a:cxn ang="0">
                <a:pos x="47" y="251"/>
              </a:cxn>
              <a:cxn ang="0">
                <a:pos x="18" y="251"/>
              </a:cxn>
              <a:cxn ang="0">
                <a:pos x="8" y="240"/>
              </a:cxn>
              <a:cxn ang="0">
                <a:pos x="35" y="231"/>
              </a:cxn>
              <a:cxn ang="0">
                <a:pos x="64" y="253"/>
              </a:cxn>
              <a:cxn ang="0">
                <a:pos x="56" y="299"/>
              </a:cxn>
              <a:cxn ang="0">
                <a:pos x="0" y="256"/>
              </a:cxn>
              <a:cxn ang="0">
                <a:pos x="8" y="299"/>
              </a:cxn>
              <a:cxn ang="0">
                <a:pos x="15" y="323"/>
              </a:cxn>
              <a:cxn ang="0">
                <a:pos x="35" y="337"/>
              </a:cxn>
              <a:cxn ang="0">
                <a:pos x="43" y="335"/>
              </a:cxn>
              <a:cxn ang="0">
                <a:pos x="48" y="291"/>
              </a:cxn>
              <a:cxn ang="0">
                <a:pos x="56" y="283"/>
              </a:cxn>
              <a:cxn ang="0">
                <a:pos x="63" y="332"/>
              </a:cxn>
              <a:cxn ang="0">
                <a:pos x="35" y="352"/>
              </a:cxn>
              <a:cxn ang="0">
                <a:pos x="9" y="344"/>
              </a:cxn>
              <a:cxn ang="0">
                <a:pos x="0" y="291"/>
              </a:cxn>
            </a:cxnLst>
            <a:rect l="0" t="0" r="r" b="b"/>
            <a:pathLst>
              <a:path w="65" h="353">
                <a:moveTo>
                  <a:pt x="30" y="1"/>
                </a:moveTo>
                <a:cubicBezTo>
                  <a:pt x="32" y="0"/>
                  <a:pt x="33" y="0"/>
                  <a:pt x="35" y="1"/>
                </a:cubicBezTo>
                <a:lnTo>
                  <a:pt x="52" y="7"/>
                </a:lnTo>
                <a:cubicBezTo>
                  <a:pt x="54" y="8"/>
                  <a:pt x="55" y="9"/>
                  <a:pt x="56" y="10"/>
                </a:cubicBezTo>
                <a:lnTo>
                  <a:pt x="63" y="22"/>
                </a:lnTo>
                <a:cubicBezTo>
                  <a:pt x="65" y="25"/>
                  <a:pt x="65" y="28"/>
                  <a:pt x="64" y="30"/>
                </a:cubicBezTo>
                <a:lnTo>
                  <a:pt x="57" y="43"/>
                </a:lnTo>
                <a:cubicBezTo>
                  <a:pt x="56" y="45"/>
                  <a:pt x="54" y="47"/>
                  <a:pt x="52" y="47"/>
                </a:cubicBezTo>
                <a:lnTo>
                  <a:pt x="35" y="52"/>
                </a:lnTo>
                <a:cubicBezTo>
                  <a:pt x="33" y="53"/>
                  <a:pt x="32" y="53"/>
                  <a:pt x="30" y="52"/>
                </a:cubicBezTo>
                <a:lnTo>
                  <a:pt x="13" y="47"/>
                </a:lnTo>
                <a:cubicBezTo>
                  <a:pt x="11" y="47"/>
                  <a:pt x="9" y="45"/>
                  <a:pt x="8" y="43"/>
                </a:cubicBezTo>
                <a:lnTo>
                  <a:pt x="1" y="30"/>
                </a:lnTo>
                <a:cubicBezTo>
                  <a:pt x="0" y="28"/>
                  <a:pt x="0" y="25"/>
                  <a:pt x="2" y="22"/>
                </a:cubicBezTo>
                <a:lnTo>
                  <a:pt x="9" y="10"/>
                </a:lnTo>
                <a:cubicBezTo>
                  <a:pt x="10" y="9"/>
                  <a:pt x="11" y="8"/>
                  <a:pt x="13" y="7"/>
                </a:cubicBezTo>
                <a:lnTo>
                  <a:pt x="30" y="1"/>
                </a:lnTo>
                <a:close/>
                <a:moveTo>
                  <a:pt x="18" y="22"/>
                </a:moveTo>
                <a:lnTo>
                  <a:pt x="22" y="19"/>
                </a:lnTo>
                <a:lnTo>
                  <a:pt x="15" y="31"/>
                </a:lnTo>
                <a:lnTo>
                  <a:pt x="16" y="23"/>
                </a:lnTo>
                <a:lnTo>
                  <a:pt x="23" y="36"/>
                </a:lnTo>
                <a:lnTo>
                  <a:pt x="18" y="32"/>
                </a:lnTo>
                <a:lnTo>
                  <a:pt x="35" y="37"/>
                </a:lnTo>
                <a:lnTo>
                  <a:pt x="30" y="37"/>
                </a:lnTo>
                <a:lnTo>
                  <a:pt x="47" y="32"/>
                </a:lnTo>
                <a:lnTo>
                  <a:pt x="42" y="36"/>
                </a:lnTo>
                <a:lnTo>
                  <a:pt x="49" y="23"/>
                </a:lnTo>
                <a:lnTo>
                  <a:pt x="50" y="31"/>
                </a:lnTo>
                <a:lnTo>
                  <a:pt x="43" y="19"/>
                </a:lnTo>
                <a:lnTo>
                  <a:pt x="47" y="22"/>
                </a:lnTo>
                <a:lnTo>
                  <a:pt x="30" y="16"/>
                </a:lnTo>
                <a:lnTo>
                  <a:pt x="35" y="16"/>
                </a:lnTo>
                <a:lnTo>
                  <a:pt x="18" y="22"/>
                </a:lnTo>
                <a:close/>
                <a:moveTo>
                  <a:pt x="30" y="55"/>
                </a:moveTo>
                <a:cubicBezTo>
                  <a:pt x="32" y="54"/>
                  <a:pt x="33" y="54"/>
                  <a:pt x="35" y="55"/>
                </a:cubicBezTo>
                <a:lnTo>
                  <a:pt x="52" y="60"/>
                </a:lnTo>
                <a:cubicBezTo>
                  <a:pt x="54" y="60"/>
                  <a:pt x="55" y="62"/>
                  <a:pt x="56" y="63"/>
                </a:cubicBezTo>
                <a:lnTo>
                  <a:pt x="63" y="75"/>
                </a:lnTo>
                <a:cubicBezTo>
                  <a:pt x="65" y="78"/>
                  <a:pt x="65" y="81"/>
                  <a:pt x="64" y="83"/>
                </a:cubicBezTo>
                <a:lnTo>
                  <a:pt x="57" y="96"/>
                </a:lnTo>
                <a:cubicBezTo>
                  <a:pt x="56" y="98"/>
                  <a:pt x="54" y="100"/>
                  <a:pt x="52" y="100"/>
                </a:cubicBezTo>
                <a:lnTo>
                  <a:pt x="35" y="105"/>
                </a:lnTo>
                <a:cubicBezTo>
                  <a:pt x="33" y="106"/>
                  <a:pt x="32" y="106"/>
                  <a:pt x="30" y="105"/>
                </a:cubicBezTo>
                <a:lnTo>
                  <a:pt x="13" y="100"/>
                </a:lnTo>
                <a:cubicBezTo>
                  <a:pt x="11" y="100"/>
                  <a:pt x="9" y="98"/>
                  <a:pt x="8" y="96"/>
                </a:cubicBezTo>
                <a:lnTo>
                  <a:pt x="1" y="83"/>
                </a:lnTo>
                <a:cubicBezTo>
                  <a:pt x="0" y="81"/>
                  <a:pt x="0" y="78"/>
                  <a:pt x="2" y="75"/>
                </a:cubicBezTo>
                <a:lnTo>
                  <a:pt x="9" y="63"/>
                </a:lnTo>
                <a:cubicBezTo>
                  <a:pt x="10" y="62"/>
                  <a:pt x="11" y="60"/>
                  <a:pt x="13" y="60"/>
                </a:cubicBezTo>
                <a:lnTo>
                  <a:pt x="30" y="55"/>
                </a:lnTo>
                <a:close/>
                <a:moveTo>
                  <a:pt x="18" y="75"/>
                </a:moveTo>
                <a:lnTo>
                  <a:pt x="22" y="72"/>
                </a:lnTo>
                <a:lnTo>
                  <a:pt x="15" y="84"/>
                </a:lnTo>
                <a:lnTo>
                  <a:pt x="16" y="76"/>
                </a:lnTo>
                <a:lnTo>
                  <a:pt x="23" y="89"/>
                </a:lnTo>
                <a:lnTo>
                  <a:pt x="18" y="85"/>
                </a:lnTo>
                <a:lnTo>
                  <a:pt x="35" y="90"/>
                </a:lnTo>
                <a:lnTo>
                  <a:pt x="30" y="90"/>
                </a:lnTo>
                <a:lnTo>
                  <a:pt x="47" y="85"/>
                </a:lnTo>
                <a:lnTo>
                  <a:pt x="42" y="89"/>
                </a:lnTo>
                <a:lnTo>
                  <a:pt x="49" y="76"/>
                </a:lnTo>
                <a:lnTo>
                  <a:pt x="50" y="84"/>
                </a:lnTo>
                <a:lnTo>
                  <a:pt x="43" y="72"/>
                </a:lnTo>
                <a:lnTo>
                  <a:pt x="47" y="75"/>
                </a:lnTo>
                <a:lnTo>
                  <a:pt x="30" y="70"/>
                </a:lnTo>
                <a:lnTo>
                  <a:pt x="35" y="70"/>
                </a:lnTo>
                <a:lnTo>
                  <a:pt x="18" y="75"/>
                </a:lnTo>
                <a:close/>
                <a:moveTo>
                  <a:pt x="15" y="137"/>
                </a:moveTo>
                <a:lnTo>
                  <a:pt x="16" y="132"/>
                </a:lnTo>
                <a:lnTo>
                  <a:pt x="16" y="168"/>
                </a:lnTo>
                <a:lnTo>
                  <a:pt x="8" y="160"/>
                </a:lnTo>
                <a:lnTo>
                  <a:pt x="56" y="160"/>
                </a:lnTo>
                <a:lnTo>
                  <a:pt x="48" y="168"/>
                </a:lnTo>
                <a:lnTo>
                  <a:pt x="48" y="132"/>
                </a:lnTo>
                <a:lnTo>
                  <a:pt x="50" y="137"/>
                </a:lnTo>
                <a:lnTo>
                  <a:pt x="43" y="125"/>
                </a:lnTo>
                <a:lnTo>
                  <a:pt x="47" y="128"/>
                </a:lnTo>
                <a:lnTo>
                  <a:pt x="30" y="123"/>
                </a:lnTo>
                <a:lnTo>
                  <a:pt x="35" y="123"/>
                </a:lnTo>
                <a:lnTo>
                  <a:pt x="18" y="128"/>
                </a:lnTo>
                <a:lnTo>
                  <a:pt x="22" y="125"/>
                </a:lnTo>
                <a:lnTo>
                  <a:pt x="15" y="137"/>
                </a:lnTo>
                <a:close/>
                <a:moveTo>
                  <a:pt x="9" y="116"/>
                </a:moveTo>
                <a:cubicBezTo>
                  <a:pt x="10" y="115"/>
                  <a:pt x="11" y="113"/>
                  <a:pt x="13" y="113"/>
                </a:cubicBezTo>
                <a:lnTo>
                  <a:pt x="30" y="108"/>
                </a:lnTo>
                <a:cubicBezTo>
                  <a:pt x="32" y="107"/>
                  <a:pt x="33" y="107"/>
                  <a:pt x="35" y="108"/>
                </a:cubicBezTo>
                <a:lnTo>
                  <a:pt x="52" y="113"/>
                </a:lnTo>
                <a:cubicBezTo>
                  <a:pt x="54" y="113"/>
                  <a:pt x="55" y="115"/>
                  <a:pt x="56" y="116"/>
                </a:cubicBezTo>
                <a:lnTo>
                  <a:pt x="63" y="128"/>
                </a:lnTo>
                <a:cubicBezTo>
                  <a:pt x="64" y="130"/>
                  <a:pt x="64" y="131"/>
                  <a:pt x="64" y="132"/>
                </a:cubicBezTo>
                <a:lnTo>
                  <a:pt x="64" y="168"/>
                </a:lnTo>
                <a:cubicBezTo>
                  <a:pt x="64" y="173"/>
                  <a:pt x="61" y="176"/>
                  <a:pt x="56" y="176"/>
                </a:cubicBezTo>
                <a:lnTo>
                  <a:pt x="8" y="176"/>
                </a:lnTo>
                <a:cubicBezTo>
                  <a:pt x="4" y="176"/>
                  <a:pt x="0" y="173"/>
                  <a:pt x="0" y="168"/>
                </a:cubicBezTo>
                <a:lnTo>
                  <a:pt x="0" y="132"/>
                </a:lnTo>
                <a:cubicBezTo>
                  <a:pt x="0" y="131"/>
                  <a:pt x="1" y="130"/>
                  <a:pt x="2" y="128"/>
                </a:cubicBezTo>
                <a:lnTo>
                  <a:pt x="9" y="116"/>
                </a:lnTo>
                <a:close/>
                <a:moveTo>
                  <a:pt x="8" y="176"/>
                </a:moveTo>
                <a:lnTo>
                  <a:pt x="16" y="168"/>
                </a:lnTo>
                <a:lnTo>
                  <a:pt x="16" y="203"/>
                </a:lnTo>
                <a:lnTo>
                  <a:pt x="16" y="200"/>
                </a:lnTo>
                <a:lnTo>
                  <a:pt x="23" y="213"/>
                </a:lnTo>
                <a:lnTo>
                  <a:pt x="18" y="209"/>
                </a:lnTo>
                <a:lnTo>
                  <a:pt x="35" y="214"/>
                </a:lnTo>
                <a:lnTo>
                  <a:pt x="30" y="214"/>
                </a:lnTo>
                <a:lnTo>
                  <a:pt x="47" y="209"/>
                </a:lnTo>
                <a:lnTo>
                  <a:pt x="42" y="213"/>
                </a:lnTo>
                <a:lnTo>
                  <a:pt x="49" y="200"/>
                </a:lnTo>
                <a:lnTo>
                  <a:pt x="48" y="203"/>
                </a:lnTo>
                <a:lnTo>
                  <a:pt x="48" y="168"/>
                </a:lnTo>
                <a:lnTo>
                  <a:pt x="56" y="176"/>
                </a:lnTo>
                <a:lnTo>
                  <a:pt x="8" y="176"/>
                </a:lnTo>
                <a:close/>
                <a:moveTo>
                  <a:pt x="56" y="160"/>
                </a:moveTo>
                <a:cubicBezTo>
                  <a:pt x="61" y="160"/>
                  <a:pt x="64" y="164"/>
                  <a:pt x="64" y="168"/>
                </a:cubicBezTo>
                <a:lnTo>
                  <a:pt x="64" y="203"/>
                </a:lnTo>
                <a:cubicBezTo>
                  <a:pt x="64" y="205"/>
                  <a:pt x="64" y="206"/>
                  <a:pt x="64" y="207"/>
                </a:cubicBezTo>
                <a:lnTo>
                  <a:pt x="57" y="220"/>
                </a:lnTo>
                <a:cubicBezTo>
                  <a:pt x="56" y="222"/>
                  <a:pt x="54" y="224"/>
                  <a:pt x="52" y="224"/>
                </a:cubicBezTo>
                <a:lnTo>
                  <a:pt x="35" y="229"/>
                </a:lnTo>
                <a:cubicBezTo>
                  <a:pt x="33" y="230"/>
                  <a:pt x="32" y="230"/>
                  <a:pt x="30" y="229"/>
                </a:cubicBezTo>
                <a:lnTo>
                  <a:pt x="13" y="224"/>
                </a:lnTo>
                <a:cubicBezTo>
                  <a:pt x="11" y="224"/>
                  <a:pt x="9" y="222"/>
                  <a:pt x="8" y="220"/>
                </a:cubicBezTo>
                <a:lnTo>
                  <a:pt x="1" y="207"/>
                </a:lnTo>
                <a:cubicBezTo>
                  <a:pt x="1" y="206"/>
                  <a:pt x="0" y="205"/>
                  <a:pt x="0" y="203"/>
                </a:cubicBezTo>
                <a:lnTo>
                  <a:pt x="0" y="168"/>
                </a:lnTo>
                <a:cubicBezTo>
                  <a:pt x="0" y="164"/>
                  <a:pt x="4" y="160"/>
                  <a:pt x="8" y="160"/>
                </a:cubicBezTo>
                <a:lnTo>
                  <a:pt x="56" y="160"/>
                </a:lnTo>
                <a:close/>
                <a:moveTo>
                  <a:pt x="16" y="260"/>
                </a:moveTo>
                <a:lnTo>
                  <a:pt x="16" y="256"/>
                </a:lnTo>
                <a:lnTo>
                  <a:pt x="16" y="291"/>
                </a:lnTo>
                <a:lnTo>
                  <a:pt x="8" y="283"/>
                </a:lnTo>
                <a:lnTo>
                  <a:pt x="56" y="283"/>
                </a:lnTo>
                <a:lnTo>
                  <a:pt x="48" y="291"/>
                </a:lnTo>
                <a:lnTo>
                  <a:pt x="48" y="256"/>
                </a:lnTo>
                <a:lnTo>
                  <a:pt x="49" y="260"/>
                </a:lnTo>
                <a:lnTo>
                  <a:pt x="42" y="247"/>
                </a:lnTo>
                <a:lnTo>
                  <a:pt x="47" y="251"/>
                </a:lnTo>
                <a:lnTo>
                  <a:pt x="30" y="246"/>
                </a:lnTo>
                <a:lnTo>
                  <a:pt x="35" y="246"/>
                </a:lnTo>
                <a:lnTo>
                  <a:pt x="18" y="251"/>
                </a:lnTo>
                <a:lnTo>
                  <a:pt x="23" y="247"/>
                </a:lnTo>
                <a:lnTo>
                  <a:pt x="16" y="260"/>
                </a:lnTo>
                <a:close/>
                <a:moveTo>
                  <a:pt x="8" y="240"/>
                </a:moveTo>
                <a:cubicBezTo>
                  <a:pt x="9" y="238"/>
                  <a:pt x="11" y="236"/>
                  <a:pt x="13" y="236"/>
                </a:cubicBezTo>
                <a:lnTo>
                  <a:pt x="30" y="231"/>
                </a:lnTo>
                <a:cubicBezTo>
                  <a:pt x="32" y="230"/>
                  <a:pt x="33" y="230"/>
                  <a:pt x="35" y="231"/>
                </a:cubicBezTo>
                <a:lnTo>
                  <a:pt x="52" y="236"/>
                </a:lnTo>
                <a:cubicBezTo>
                  <a:pt x="54" y="236"/>
                  <a:pt x="56" y="238"/>
                  <a:pt x="57" y="240"/>
                </a:cubicBezTo>
                <a:lnTo>
                  <a:pt x="64" y="253"/>
                </a:lnTo>
                <a:cubicBezTo>
                  <a:pt x="64" y="254"/>
                  <a:pt x="64" y="255"/>
                  <a:pt x="64" y="256"/>
                </a:cubicBezTo>
                <a:lnTo>
                  <a:pt x="64" y="291"/>
                </a:lnTo>
                <a:cubicBezTo>
                  <a:pt x="64" y="296"/>
                  <a:pt x="61" y="299"/>
                  <a:pt x="56" y="299"/>
                </a:cubicBezTo>
                <a:lnTo>
                  <a:pt x="8" y="299"/>
                </a:lnTo>
                <a:cubicBezTo>
                  <a:pt x="4" y="299"/>
                  <a:pt x="0" y="296"/>
                  <a:pt x="0" y="291"/>
                </a:cubicBezTo>
                <a:lnTo>
                  <a:pt x="0" y="256"/>
                </a:lnTo>
                <a:cubicBezTo>
                  <a:pt x="0" y="255"/>
                  <a:pt x="1" y="254"/>
                  <a:pt x="1" y="253"/>
                </a:cubicBezTo>
                <a:lnTo>
                  <a:pt x="8" y="240"/>
                </a:lnTo>
                <a:close/>
                <a:moveTo>
                  <a:pt x="8" y="299"/>
                </a:moveTo>
                <a:lnTo>
                  <a:pt x="16" y="291"/>
                </a:lnTo>
                <a:lnTo>
                  <a:pt x="16" y="327"/>
                </a:lnTo>
                <a:lnTo>
                  <a:pt x="15" y="323"/>
                </a:lnTo>
                <a:lnTo>
                  <a:pt x="22" y="335"/>
                </a:lnTo>
                <a:lnTo>
                  <a:pt x="18" y="332"/>
                </a:lnTo>
                <a:lnTo>
                  <a:pt x="35" y="337"/>
                </a:lnTo>
                <a:lnTo>
                  <a:pt x="30" y="337"/>
                </a:lnTo>
                <a:lnTo>
                  <a:pt x="47" y="332"/>
                </a:lnTo>
                <a:lnTo>
                  <a:pt x="43" y="335"/>
                </a:lnTo>
                <a:lnTo>
                  <a:pt x="50" y="323"/>
                </a:lnTo>
                <a:lnTo>
                  <a:pt x="48" y="327"/>
                </a:lnTo>
                <a:lnTo>
                  <a:pt x="48" y="291"/>
                </a:lnTo>
                <a:lnTo>
                  <a:pt x="56" y="299"/>
                </a:lnTo>
                <a:lnTo>
                  <a:pt x="8" y="299"/>
                </a:lnTo>
                <a:close/>
                <a:moveTo>
                  <a:pt x="56" y="283"/>
                </a:moveTo>
                <a:cubicBezTo>
                  <a:pt x="61" y="283"/>
                  <a:pt x="64" y="287"/>
                  <a:pt x="64" y="291"/>
                </a:cubicBezTo>
                <a:lnTo>
                  <a:pt x="64" y="327"/>
                </a:lnTo>
                <a:cubicBezTo>
                  <a:pt x="64" y="329"/>
                  <a:pt x="64" y="330"/>
                  <a:pt x="63" y="332"/>
                </a:cubicBezTo>
                <a:lnTo>
                  <a:pt x="56" y="344"/>
                </a:lnTo>
                <a:cubicBezTo>
                  <a:pt x="55" y="345"/>
                  <a:pt x="54" y="347"/>
                  <a:pt x="52" y="347"/>
                </a:cubicBezTo>
                <a:lnTo>
                  <a:pt x="35" y="352"/>
                </a:lnTo>
                <a:cubicBezTo>
                  <a:pt x="33" y="353"/>
                  <a:pt x="32" y="353"/>
                  <a:pt x="30" y="352"/>
                </a:cubicBezTo>
                <a:lnTo>
                  <a:pt x="13" y="347"/>
                </a:lnTo>
                <a:cubicBezTo>
                  <a:pt x="11" y="347"/>
                  <a:pt x="10" y="345"/>
                  <a:pt x="9" y="344"/>
                </a:cubicBezTo>
                <a:lnTo>
                  <a:pt x="2" y="332"/>
                </a:lnTo>
                <a:cubicBezTo>
                  <a:pt x="1" y="330"/>
                  <a:pt x="0" y="329"/>
                  <a:pt x="0" y="327"/>
                </a:cubicBezTo>
                <a:lnTo>
                  <a:pt x="0" y="291"/>
                </a:lnTo>
                <a:cubicBezTo>
                  <a:pt x="0" y="287"/>
                  <a:pt x="4" y="283"/>
                  <a:pt x="8" y="283"/>
                </a:cubicBezTo>
                <a:lnTo>
                  <a:pt x="56"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102" name="Picture 174"/>
          <p:cNvPicPr>
            <a:picLocks noChangeAspect="1" noChangeArrowheads="1"/>
          </p:cNvPicPr>
          <p:nvPr/>
        </p:nvPicPr>
        <p:blipFill>
          <a:blip r:embed="rId8"/>
          <a:srcRect/>
          <a:stretch>
            <a:fillRect/>
          </a:stretch>
        </p:blipFill>
        <p:spPr bwMode="auto">
          <a:xfrm>
            <a:off x="4071826" y="3001217"/>
            <a:ext cx="114300" cy="1047750"/>
          </a:xfrm>
          <a:prstGeom prst="rect">
            <a:avLst/>
          </a:prstGeom>
          <a:noFill/>
        </p:spPr>
      </p:pic>
      <p:sp>
        <p:nvSpPr>
          <p:cNvPr id="509101" name="Freeform 173"/>
          <p:cNvSpPr>
            <a:spLocks noEditPoints="1"/>
          </p:cNvSpPr>
          <p:nvPr/>
        </p:nvSpPr>
        <p:spPr bwMode="auto">
          <a:xfrm>
            <a:off x="4076907" y="3005663"/>
            <a:ext cx="104775" cy="1038225"/>
          </a:xfrm>
          <a:custGeom>
            <a:avLst/>
            <a:gdLst/>
            <a:ahLst/>
            <a:cxnLst>
              <a:cxn ang="0">
                <a:pos x="0" y="8"/>
              </a:cxn>
              <a:cxn ang="0">
                <a:pos x="8" y="0"/>
              </a:cxn>
              <a:cxn ang="0">
                <a:pos x="168" y="0"/>
              </a:cxn>
              <a:cxn ang="0">
                <a:pos x="176" y="8"/>
              </a:cxn>
              <a:cxn ang="0">
                <a:pos x="176" y="1736"/>
              </a:cxn>
              <a:cxn ang="0">
                <a:pos x="168" y="1744"/>
              </a:cxn>
              <a:cxn ang="0">
                <a:pos x="8" y="1744"/>
              </a:cxn>
              <a:cxn ang="0">
                <a:pos x="0" y="1736"/>
              </a:cxn>
              <a:cxn ang="0">
                <a:pos x="0" y="8"/>
              </a:cxn>
              <a:cxn ang="0">
                <a:pos x="16" y="1736"/>
              </a:cxn>
              <a:cxn ang="0">
                <a:pos x="8" y="1728"/>
              </a:cxn>
              <a:cxn ang="0">
                <a:pos x="168" y="1728"/>
              </a:cxn>
              <a:cxn ang="0">
                <a:pos x="160" y="1736"/>
              </a:cxn>
              <a:cxn ang="0">
                <a:pos x="160" y="8"/>
              </a:cxn>
              <a:cxn ang="0">
                <a:pos x="168" y="16"/>
              </a:cxn>
              <a:cxn ang="0">
                <a:pos x="8" y="16"/>
              </a:cxn>
              <a:cxn ang="0">
                <a:pos x="16" y="8"/>
              </a:cxn>
              <a:cxn ang="0">
                <a:pos x="16" y="1736"/>
              </a:cxn>
            </a:cxnLst>
            <a:rect l="0" t="0" r="r" b="b"/>
            <a:pathLst>
              <a:path w="176" h="1744">
                <a:moveTo>
                  <a:pt x="0" y="8"/>
                </a:moveTo>
                <a:cubicBezTo>
                  <a:pt x="0" y="4"/>
                  <a:pt x="4" y="0"/>
                  <a:pt x="8" y="0"/>
                </a:cubicBezTo>
                <a:lnTo>
                  <a:pt x="168" y="0"/>
                </a:lnTo>
                <a:cubicBezTo>
                  <a:pt x="173" y="0"/>
                  <a:pt x="176" y="4"/>
                  <a:pt x="176" y="8"/>
                </a:cubicBezTo>
                <a:lnTo>
                  <a:pt x="176" y="1736"/>
                </a:lnTo>
                <a:cubicBezTo>
                  <a:pt x="176" y="1741"/>
                  <a:pt x="173" y="1744"/>
                  <a:pt x="168" y="1744"/>
                </a:cubicBezTo>
                <a:lnTo>
                  <a:pt x="8" y="1744"/>
                </a:lnTo>
                <a:cubicBezTo>
                  <a:pt x="4" y="1744"/>
                  <a:pt x="0" y="1741"/>
                  <a:pt x="0" y="1736"/>
                </a:cubicBezTo>
                <a:lnTo>
                  <a:pt x="0" y="8"/>
                </a:lnTo>
                <a:close/>
                <a:moveTo>
                  <a:pt x="16" y="1736"/>
                </a:moveTo>
                <a:lnTo>
                  <a:pt x="8" y="1728"/>
                </a:lnTo>
                <a:lnTo>
                  <a:pt x="168" y="1728"/>
                </a:lnTo>
                <a:lnTo>
                  <a:pt x="160" y="1736"/>
                </a:lnTo>
                <a:lnTo>
                  <a:pt x="160" y="8"/>
                </a:lnTo>
                <a:lnTo>
                  <a:pt x="168" y="16"/>
                </a:lnTo>
                <a:lnTo>
                  <a:pt x="8" y="16"/>
                </a:lnTo>
                <a:lnTo>
                  <a:pt x="16" y="8"/>
                </a:lnTo>
                <a:lnTo>
                  <a:pt x="16" y="173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100" name="Rectangle 172"/>
          <p:cNvSpPr>
            <a:spLocks noChangeArrowheads="1"/>
          </p:cNvSpPr>
          <p:nvPr/>
        </p:nvSpPr>
        <p:spPr bwMode="auto">
          <a:xfrm>
            <a:off x="4115007" y="3720038"/>
            <a:ext cx="38100" cy="142875"/>
          </a:xfrm>
          <a:prstGeom prst="rect">
            <a:avLst/>
          </a:prstGeom>
          <a:solidFill>
            <a:srgbClr val="339966"/>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099" name="Freeform 171"/>
          <p:cNvSpPr>
            <a:spLocks noEditPoints="1"/>
          </p:cNvSpPr>
          <p:nvPr/>
        </p:nvSpPr>
        <p:spPr bwMode="auto">
          <a:xfrm>
            <a:off x="4115006" y="3720037"/>
            <a:ext cx="47625" cy="152400"/>
          </a:xfrm>
          <a:custGeom>
            <a:avLst/>
            <a:gdLst/>
            <a:ahLst/>
            <a:cxnLst>
              <a:cxn ang="0">
                <a:pos x="0" y="8"/>
              </a:cxn>
              <a:cxn ang="0">
                <a:pos x="8" y="0"/>
              </a:cxn>
              <a:cxn ang="0">
                <a:pos x="72" y="0"/>
              </a:cxn>
              <a:cxn ang="0">
                <a:pos x="80" y="8"/>
              </a:cxn>
              <a:cxn ang="0">
                <a:pos x="80" y="248"/>
              </a:cxn>
              <a:cxn ang="0">
                <a:pos x="72" y="256"/>
              </a:cxn>
              <a:cxn ang="0">
                <a:pos x="8" y="256"/>
              </a:cxn>
              <a:cxn ang="0">
                <a:pos x="0" y="248"/>
              </a:cxn>
              <a:cxn ang="0">
                <a:pos x="0" y="8"/>
              </a:cxn>
              <a:cxn ang="0">
                <a:pos x="16" y="248"/>
              </a:cxn>
              <a:cxn ang="0">
                <a:pos x="8" y="240"/>
              </a:cxn>
              <a:cxn ang="0">
                <a:pos x="72" y="240"/>
              </a:cxn>
              <a:cxn ang="0">
                <a:pos x="64" y="248"/>
              </a:cxn>
              <a:cxn ang="0">
                <a:pos x="64" y="8"/>
              </a:cxn>
              <a:cxn ang="0">
                <a:pos x="72" y="16"/>
              </a:cxn>
              <a:cxn ang="0">
                <a:pos x="8" y="16"/>
              </a:cxn>
              <a:cxn ang="0">
                <a:pos x="16" y="8"/>
              </a:cxn>
              <a:cxn ang="0">
                <a:pos x="16" y="248"/>
              </a:cxn>
            </a:cxnLst>
            <a:rect l="0" t="0" r="r" b="b"/>
            <a:pathLst>
              <a:path w="80" h="256">
                <a:moveTo>
                  <a:pt x="0" y="8"/>
                </a:moveTo>
                <a:cubicBezTo>
                  <a:pt x="0" y="4"/>
                  <a:pt x="4" y="0"/>
                  <a:pt x="8" y="0"/>
                </a:cubicBezTo>
                <a:lnTo>
                  <a:pt x="72" y="0"/>
                </a:lnTo>
                <a:cubicBezTo>
                  <a:pt x="77" y="0"/>
                  <a:pt x="80" y="4"/>
                  <a:pt x="80" y="8"/>
                </a:cubicBezTo>
                <a:lnTo>
                  <a:pt x="80" y="248"/>
                </a:lnTo>
                <a:cubicBezTo>
                  <a:pt x="80" y="253"/>
                  <a:pt x="77" y="256"/>
                  <a:pt x="72" y="256"/>
                </a:cubicBezTo>
                <a:lnTo>
                  <a:pt x="8" y="256"/>
                </a:lnTo>
                <a:cubicBezTo>
                  <a:pt x="4" y="256"/>
                  <a:pt x="0" y="253"/>
                  <a:pt x="0" y="248"/>
                </a:cubicBezTo>
                <a:lnTo>
                  <a:pt x="0" y="8"/>
                </a:lnTo>
                <a:close/>
                <a:moveTo>
                  <a:pt x="16" y="248"/>
                </a:moveTo>
                <a:lnTo>
                  <a:pt x="8" y="240"/>
                </a:lnTo>
                <a:lnTo>
                  <a:pt x="72" y="240"/>
                </a:lnTo>
                <a:lnTo>
                  <a:pt x="64" y="248"/>
                </a:lnTo>
                <a:lnTo>
                  <a:pt x="64" y="8"/>
                </a:lnTo>
                <a:lnTo>
                  <a:pt x="72" y="16"/>
                </a:lnTo>
                <a:lnTo>
                  <a:pt x="8" y="16"/>
                </a:lnTo>
                <a:lnTo>
                  <a:pt x="16" y="8"/>
                </a:lnTo>
                <a:lnTo>
                  <a:pt x="16" y="24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90" name="Picture 162"/>
          <p:cNvPicPr>
            <a:picLocks noChangeAspect="1" noChangeArrowheads="1"/>
          </p:cNvPicPr>
          <p:nvPr/>
        </p:nvPicPr>
        <p:blipFill>
          <a:blip r:embed="rId9"/>
          <a:srcRect/>
          <a:stretch>
            <a:fillRect/>
          </a:stretch>
        </p:blipFill>
        <p:spPr bwMode="auto">
          <a:xfrm>
            <a:off x="4071826" y="4029917"/>
            <a:ext cx="114300" cy="76200"/>
          </a:xfrm>
          <a:prstGeom prst="rect">
            <a:avLst/>
          </a:prstGeom>
          <a:noFill/>
        </p:spPr>
      </p:pic>
      <p:sp>
        <p:nvSpPr>
          <p:cNvPr id="509089" name="Freeform 161"/>
          <p:cNvSpPr>
            <a:spLocks noEditPoints="1"/>
          </p:cNvSpPr>
          <p:nvPr/>
        </p:nvSpPr>
        <p:spPr bwMode="auto">
          <a:xfrm>
            <a:off x="4076907" y="4034362"/>
            <a:ext cx="104775" cy="66675"/>
          </a:xfrm>
          <a:custGeom>
            <a:avLst/>
            <a:gdLst/>
            <a:ahLst/>
            <a:cxnLst>
              <a:cxn ang="0">
                <a:pos x="0" y="8"/>
              </a:cxn>
              <a:cxn ang="0">
                <a:pos x="8" y="0"/>
              </a:cxn>
              <a:cxn ang="0">
                <a:pos x="168" y="0"/>
              </a:cxn>
              <a:cxn ang="0">
                <a:pos x="176" y="8"/>
              </a:cxn>
              <a:cxn ang="0">
                <a:pos x="176" y="104"/>
              </a:cxn>
              <a:cxn ang="0">
                <a:pos x="168" y="112"/>
              </a:cxn>
              <a:cxn ang="0">
                <a:pos x="8" y="112"/>
              </a:cxn>
              <a:cxn ang="0">
                <a:pos x="0" y="104"/>
              </a:cxn>
              <a:cxn ang="0">
                <a:pos x="0" y="8"/>
              </a:cxn>
              <a:cxn ang="0">
                <a:pos x="16" y="104"/>
              </a:cxn>
              <a:cxn ang="0">
                <a:pos x="8" y="96"/>
              </a:cxn>
              <a:cxn ang="0">
                <a:pos x="168" y="96"/>
              </a:cxn>
              <a:cxn ang="0">
                <a:pos x="160" y="104"/>
              </a:cxn>
              <a:cxn ang="0">
                <a:pos x="160" y="8"/>
              </a:cxn>
              <a:cxn ang="0">
                <a:pos x="168" y="16"/>
              </a:cxn>
              <a:cxn ang="0">
                <a:pos x="8" y="16"/>
              </a:cxn>
              <a:cxn ang="0">
                <a:pos x="16" y="8"/>
              </a:cxn>
              <a:cxn ang="0">
                <a:pos x="16" y="104"/>
              </a:cxn>
            </a:cxnLst>
            <a:rect l="0" t="0" r="r" b="b"/>
            <a:pathLst>
              <a:path w="176" h="112">
                <a:moveTo>
                  <a:pt x="0" y="8"/>
                </a:moveTo>
                <a:cubicBezTo>
                  <a:pt x="0" y="4"/>
                  <a:pt x="4" y="0"/>
                  <a:pt x="8" y="0"/>
                </a:cubicBezTo>
                <a:lnTo>
                  <a:pt x="168" y="0"/>
                </a:lnTo>
                <a:cubicBezTo>
                  <a:pt x="173" y="0"/>
                  <a:pt x="176" y="4"/>
                  <a:pt x="176" y="8"/>
                </a:cubicBezTo>
                <a:lnTo>
                  <a:pt x="176" y="104"/>
                </a:lnTo>
                <a:cubicBezTo>
                  <a:pt x="176" y="109"/>
                  <a:pt x="173" y="112"/>
                  <a:pt x="168" y="112"/>
                </a:cubicBezTo>
                <a:lnTo>
                  <a:pt x="8" y="112"/>
                </a:lnTo>
                <a:cubicBezTo>
                  <a:pt x="4" y="112"/>
                  <a:pt x="0" y="109"/>
                  <a:pt x="0" y="104"/>
                </a:cubicBezTo>
                <a:lnTo>
                  <a:pt x="0" y="8"/>
                </a:lnTo>
                <a:close/>
                <a:moveTo>
                  <a:pt x="16" y="104"/>
                </a:moveTo>
                <a:lnTo>
                  <a:pt x="8" y="96"/>
                </a:lnTo>
                <a:lnTo>
                  <a:pt x="168" y="96"/>
                </a:lnTo>
                <a:lnTo>
                  <a:pt x="160" y="104"/>
                </a:lnTo>
                <a:lnTo>
                  <a:pt x="160" y="8"/>
                </a:lnTo>
                <a:lnTo>
                  <a:pt x="168"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88" name="Picture 160"/>
          <p:cNvPicPr>
            <a:picLocks noChangeAspect="1" noChangeArrowheads="1"/>
          </p:cNvPicPr>
          <p:nvPr/>
        </p:nvPicPr>
        <p:blipFill>
          <a:blip r:embed="rId18"/>
          <a:srcRect/>
          <a:stretch>
            <a:fillRect/>
          </a:stretch>
        </p:blipFill>
        <p:spPr bwMode="auto">
          <a:xfrm>
            <a:off x="4071826" y="4048967"/>
            <a:ext cx="34290" cy="45720"/>
          </a:xfrm>
          <a:prstGeom prst="rect">
            <a:avLst/>
          </a:prstGeom>
          <a:noFill/>
        </p:spPr>
      </p:pic>
      <p:pic>
        <p:nvPicPr>
          <p:cNvPr id="509087" name="Picture 159"/>
          <p:cNvPicPr>
            <a:picLocks noChangeAspect="1" noChangeArrowheads="1"/>
          </p:cNvPicPr>
          <p:nvPr/>
        </p:nvPicPr>
        <p:blipFill>
          <a:blip r:embed="rId19"/>
          <a:srcRect/>
          <a:stretch>
            <a:fillRect/>
          </a:stretch>
        </p:blipFill>
        <p:spPr bwMode="auto">
          <a:xfrm>
            <a:off x="4071826" y="4048967"/>
            <a:ext cx="34290" cy="45720"/>
          </a:xfrm>
          <a:prstGeom prst="rect">
            <a:avLst/>
          </a:prstGeom>
          <a:noFill/>
        </p:spPr>
      </p:pic>
      <p:sp>
        <p:nvSpPr>
          <p:cNvPr id="509086" name="Freeform 158"/>
          <p:cNvSpPr>
            <a:spLocks noEditPoints="1"/>
          </p:cNvSpPr>
          <p:nvPr/>
        </p:nvSpPr>
        <p:spPr bwMode="auto">
          <a:xfrm>
            <a:off x="4076907" y="4053412"/>
            <a:ext cx="29210" cy="28575"/>
          </a:xfrm>
          <a:custGeom>
            <a:avLst/>
            <a:gdLst/>
            <a:ahLst/>
            <a:cxnLst>
              <a:cxn ang="0">
                <a:pos x="15" y="16"/>
              </a:cxn>
              <a:cxn ang="0">
                <a:pos x="23" y="12"/>
              </a:cxn>
              <a:cxn ang="0">
                <a:pos x="16" y="26"/>
              </a:cxn>
              <a:cxn ang="0">
                <a:pos x="16" y="20"/>
              </a:cxn>
              <a:cxn ang="0">
                <a:pos x="23" y="38"/>
              </a:cxn>
              <a:cxn ang="0">
                <a:pos x="15" y="32"/>
              </a:cxn>
              <a:cxn ang="0">
                <a:pos x="31" y="32"/>
              </a:cxn>
              <a:cxn ang="0">
                <a:pos x="24" y="37"/>
              </a:cxn>
              <a:cxn ang="0">
                <a:pos x="33" y="19"/>
              </a:cxn>
              <a:cxn ang="0">
                <a:pos x="34" y="27"/>
              </a:cxn>
              <a:cxn ang="0">
                <a:pos x="25" y="13"/>
              </a:cxn>
              <a:cxn ang="0">
                <a:pos x="31" y="16"/>
              </a:cxn>
              <a:cxn ang="0">
                <a:pos x="15" y="16"/>
              </a:cxn>
              <a:cxn ang="0">
                <a:pos x="31" y="0"/>
              </a:cxn>
              <a:cxn ang="0">
                <a:pos x="38" y="4"/>
              </a:cxn>
              <a:cxn ang="0">
                <a:pos x="47" y="19"/>
              </a:cxn>
              <a:cxn ang="0">
                <a:pos x="48" y="27"/>
              </a:cxn>
              <a:cxn ang="0">
                <a:pos x="38" y="44"/>
              </a:cxn>
              <a:cxn ang="0">
                <a:pos x="31" y="48"/>
              </a:cxn>
              <a:cxn ang="0">
                <a:pos x="15" y="48"/>
              </a:cxn>
              <a:cxn ang="0">
                <a:pos x="8" y="43"/>
              </a:cxn>
              <a:cxn ang="0">
                <a:pos x="1" y="26"/>
              </a:cxn>
              <a:cxn ang="0">
                <a:pos x="1" y="20"/>
              </a:cxn>
              <a:cxn ang="0">
                <a:pos x="8" y="5"/>
              </a:cxn>
              <a:cxn ang="0">
                <a:pos x="15" y="0"/>
              </a:cxn>
              <a:cxn ang="0">
                <a:pos x="31" y="0"/>
              </a:cxn>
            </a:cxnLst>
            <a:rect l="0" t="0" r="r" b="b"/>
            <a:pathLst>
              <a:path w="49" h="48">
                <a:moveTo>
                  <a:pt x="15" y="16"/>
                </a:moveTo>
                <a:lnTo>
                  <a:pt x="23" y="12"/>
                </a:lnTo>
                <a:lnTo>
                  <a:pt x="16" y="26"/>
                </a:lnTo>
                <a:lnTo>
                  <a:pt x="16" y="20"/>
                </a:lnTo>
                <a:lnTo>
                  <a:pt x="23" y="38"/>
                </a:lnTo>
                <a:lnTo>
                  <a:pt x="15" y="32"/>
                </a:lnTo>
                <a:lnTo>
                  <a:pt x="31" y="32"/>
                </a:lnTo>
                <a:lnTo>
                  <a:pt x="24" y="37"/>
                </a:lnTo>
                <a:lnTo>
                  <a:pt x="33" y="19"/>
                </a:lnTo>
                <a:lnTo>
                  <a:pt x="34" y="27"/>
                </a:lnTo>
                <a:lnTo>
                  <a:pt x="25" y="13"/>
                </a:lnTo>
                <a:lnTo>
                  <a:pt x="31" y="16"/>
                </a:lnTo>
                <a:lnTo>
                  <a:pt x="15" y="16"/>
                </a:lnTo>
                <a:close/>
                <a:moveTo>
                  <a:pt x="31" y="0"/>
                </a:moveTo>
                <a:cubicBezTo>
                  <a:pt x="34" y="0"/>
                  <a:pt x="37" y="2"/>
                  <a:pt x="38" y="4"/>
                </a:cubicBezTo>
                <a:lnTo>
                  <a:pt x="47" y="19"/>
                </a:lnTo>
                <a:cubicBezTo>
                  <a:pt x="49" y="21"/>
                  <a:pt x="49" y="24"/>
                  <a:pt x="48" y="27"/>
                </a:cubicBezTo>
                <a:lnTo>
                  <a:pt x="38" y="44"/>
                </a:lnTo>
                <a:cubicBezTo>
                  <a:pt x="37" y="47"/>
                  <a:pt x="34" y="48"/>
                  <a:pt x="31" y="48"/>
                </a:cubicBezTo>
                <a:lnTo>
                  <a:pt x="15" y="48"/>
                </a:lnTo>
                <a:cubicBezTo>
                  <a:pt x="12" y="48"/>
                  <a:pt x="9" y="46"/>
                  <a:pt x="8" y="43"/>
                </a:cubicBezTo>
                <a:lnTo>
                  <a:pt x="1" y="26"/>
                </a:lnTo>
                <a:cubicBezTo>
                  <a:pt x="0" y="24"/>
                  <a:pt x="0" y="22"/>
                  <a:pt x="1" y="20"/>
                </a:cubicBezTo>
                <a:lnTo>
                  <a:pt x="8" y="5"/>
                </a:lnTo>
                <a:cubicBezTo>
                  <a:pt x="9" y="2"/>
                  <a:pt x="12" y="0"/>
                  <a:pt x="15" y="0"/>
                </a:cubicBezTo>
                <a:lnTo>
                  <a:pt x="31"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85" name="Picture 157"/>
          <p:cNvPicPr>
            <a:picLocks noChangeAspect="1" noChangeArrowheads="1"/>
          </p:cNvPicPr>
          <p:nvPr/>
        </p:nvPicPr>
        <p:blipFill>
          <a:blip r:embed="rId20"/>
          <a:srcRect/>
          <a:stretch>
            <a:fillRect/>
          </a:stretch>
        </p:blipFill>
        <p:spPr bwMode="auto">
          <a:xfrm>
            <a:off x="4138501" y="4048967"/>
            <a:ext cx="45720" cy="45720"/>
          </a:xfrm>
          <a:prstGeom prst="rect">
            <a:avLst/>
          </a:prstGeom>
          <a:noFill/>
        </p:spPr>
      </p:pic>
      <p:pic>
        <p:nvPicPr>
          <p:cNvPr id="509084" name="Picture 156"/>
          <p:cNvPicPr>
            <a:picLocks noChangeAspect="1" noChangeArrowheads="1"/>
          </p:cNvPicPr>
          <p:nvPr/>
        </p:nvPicPr>
        <p:blipFill>
          <a:blip r:embed="rId21"/>
          <a:srcRect/>
          <a:stretch>
            <a:fillRect/>
          </a:stretch>
        </p:blipFill>
        <p:spPr bwMode="auto">
          <a:xfrm>
            <a:off x="4138501" y="4048967"/>
            <a:ext cx="45720" cy="45720"/>
          </a:xfrm>
          <a:prstGeom prst="rect">
            <a:avLst/>
          </a:prstGeom>
          <a:noFill/>
        </p:spPr>
      </p:pic>
      <p:sp>
        <p:nvSpPr>
          <p:cNvPr id="509083" name="Freeform 155"/>
          <p:cNvSpPr>
            <a:spLocks noEditPoints="1"/>
          </p:cNvSpPr>
          <p:nvPr/>
        </p:nvSpPr>
        <p:spPr bwMode="auto">
          <a:xfrm>
            <a:off x="4143582" y="4053412"/>
            <a:ext cx="38735" cy="28575"/>
          </a:xfrm>
          <a:custGeom>
            <a:avLst/>
            <a:gdLst/>
            <a:ahLst/>
            <a:cxnLst>
              <a:cxn ang="0">
                <a:pos x="22" y="16"/>
              </a:cxn>
              <a:cxn ang="0">
                <a:pos x="28" y="14"/>
              </a:cxn>
              <a:cxn ang="0">
                <a:pos x="14" y="29"/>
              </a:cxn>
              <a:cxn ang="0">
                <a:pos x="15" y="18"/>
              </a:cxn>
              <a:cxn ang="0">
                <a:pos x="28" y="36"/>
              </a:cxn>
              <a:cxn ang="0">
                <a:pos x="22" y="32"/>
              </a:cxn>
              <a:cxn ang="0">
                <a:pos x="43" y="32"/>
              </a:cxn>
              <a:cxn ang="0">
                <a:pos x="36" y="36"/>
              </a:cxn>
              <a:cxn ang="0">
                <a:pos x="50" y="18"/>
              </a:cxn>
              <a:cxn ang="0">
                <a:pos x="51" y="29"/>
              </a:cxn>
              <a:cxn ang="0">
                <a:pos x="37" y="14"/>
              </a:cxn>
              <a:cxn ang="0">
                <a:pos x="43" y="16"/>
              </a:cxn>
              <a:cxn ang="0">
                <a:pos x="22" y="16"/>
              </a:cxn>
              <a:cxn ang="0">
                <a:pos x="43" y="0"/>
              </a:cxn>
              <a:cxn ang="0">
                <a:pos x="49" y="3"/>
              </a:cxn>
              <a:cxn ang="0">
                <a:pos x="62" y="18"/>
              </a:cxn>
              <a:cxn ang="0">
                <a:pos x="63" y="28"/>
              </a:cxn>
              <a:cxn ang="0">
                <a:pos x="49" y="45"/>
              </a:cxn>
              <a:cxn ang="0">
                <a:pos x="43" y="48"/>
              </a:cxn>
              <a:cxn ang="0">
                <a:pos x="22" y="48"/>
              </a:cxn>
              <a:cxn ang="0">
                <a:pos x="16" y="45"/>
              </a:cxn>
              <a:cxn ang="0">
                <a:pos x="2" y="28"/>
              </a:cxn>
              <a:cxn ang="0">
                <a:pos x="3" y="18"/>
              </a:cxn>
              <a:cxn ang="0">
                <a:pos x="16" y="3"/>
              </a:cxn>
              <a:cxn ang="0">
                <a:pos x="22" y="0"/>
              </a:cxn>
              <a:cxn ang="0">
                <a:pos x="43" y="0"/>
              </a:cxn>
            </a:cxnLst>
            <a:rect l="0" t="0" r="r" b="b"/>
            <a:pathLst>
              <a:path w="65" h="48">
                <a:moveTo>
                  <a:pt x="22" y="16"/>
                </a:moveTo>
                <a:lnTo>
                  <a:pt x="28" y="14"/>
                </a:lnTo>
                <a:lnTo>
                  <a:pt x="14" y="29"/>
                </a:lnTo>
                <a:lnTo>
                  <a:pt x="15" y="18"/>
                </a:lnTo>
                <a:lnTo>
                  <a:pt x="28" y="36"/>
                </a:lnTo>
                <a:lnTo>
                  <a:pt x="22" y="32"/>
                </a:lnTo>
                <a:lnTo>
                  <a:pt x="43" y="32"/>
                </a:lnTo>
                <a:lnTo>
                  <a:pt x="36" y="36"/>
                </a:lnTo>
                <a:lnTo>
                  <a:pt x="50" y="18"/>
                </a:lnTo>
                <a:lnTo>
                  <a:pt x="51" y="29"/>
                </a:lnTo>
                <a:lnTo>
                  <a:pt x="37" y="14"/>
                </a:lnTo>
                <a:lnTo>
                  <a:pt x="43" y="16"/>
                </a:lnTo>
                <a:lnTo>
                  <a:pt x="22" y="16"/>
                </a:lnTo>
                <a:close/>
                <a:moveTo>
                  <a:pt x="43" y="0"/>
                </a:moveTo>
                <a:cubicBezTo>
                  <a:pt x="45" y="0"/>
                  <a:pt x="47" y="1"/>
                  <a:pt x="49" y="3"/>
                </a:cubicBezTo>
                <a:lnTo>
                  <a:pt x="62" y="18"/>
                </a:lnTo>
                <a:cubicBezTo>
                  <a:pt x="65" y="20"/>
                  <a:pt x="65" y="25"/>
                  <a:pt x="63" y="28"/>
                </a:cubicBezTo>
                <a:lnTo>
                  <a:pt x="49" y="45"/>
                </a:lnTo>
                <a:cubicBezTo>
                  <a:pt x="48" y="47"/>
                  <a:pt x="45" y="48"/>
                  <a:pt x="43" y="48"/>
                </a:cubicBezTo>
                <a:lnTo>
                  <a:pt x="22" y="48"/>
                </a:lnTo>
                <a:cubicBezTo>
                  <a:pt x="20" y="48"/>
                  <a:pt x="17" y="47"/>
                  <a:pt x="16" y="45"/>
                </a:cubicBezTo>
                <a:lnTo>
                  <a:pt x="2" y="28"/>
                </a:lnTo>
                <a:cubicBezTo>
                  <a:pt x="0" y="25"/>
                  <a:pt x="0" y="20"/>
                  <a:pt x="3" y="18"/>
                </a:cubicBezTo>
                <a:lnTo>
                  <a:pt x="16" y="3"/>
                </a:lnTo>
                <a:cubicBezTo>
                  <a:pt x="18" y="1"/>
                  <a:pt x="20" y="0"/>
                  <a:pt x="22" y="0"/>
                </a:cubicBezTo>
                <a:lnTo>
                  <a:pt x="4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74" name="Picture 146"/>
          <p:cNvPicPr>
            <a:picLocks noChangeAspect="1" noChangeArrowheads="1"/>
          </p:cNvPicPr>
          <p:nvPr/>
        </p:nvPicPr>
        <p:blipFill>
          <a:blip r:embed="rId9"/>
          <a:srcRect/>
          <a:stretch>
            <a:fillRect/>
          </a:stretch>
        </p:blipFill>
        <p:spPr bwMode="auto">
          <a:xfrm>
            <a:off x="4071826" y="4029917"/>
            <a:ext cx="114300" cy="76200"/>
          </a:xfrm>
          <a:prstGeom prst="rect">
            <a:avLst/>
          </a:prstGeom>
          <a:noFill/>
        </p:spPr>
      </p:pic>
      <p:sp>
        <p:nvSpPr>
          <p:cNvPr id="509073" name="Freeform 145"/>
          <p:cNvSpPr>
            <a:spLocks noEditPoints="1"/>
          </p:cNvSpPr>
          <p:nvPr/>
        </p:nvSpPr>
        <p:spPr bwMode="auto">
          <a:xfrm>
            <a:off x="4076907" y="4034362"/>
            <a:ext cx="104775" cy="66675"/>
          </a:xfrm>
          <a:custGeom>
            <a:avLst/>
            <a:gdLst/>
            <a:ahLst/>
            <a:cxnLst>
              <a:cxn ang="0">
                <a:pos x="0" y="8"/>
              </a:cxn>
              <a:cxn ang="0">
                <a:pos x="8" y="0"/>
              </a:cxn>
              <a:cxn ang="0">
                <a:pos x="168" y="0"/>
              </a:cxn>
              <a:cxn ang="0">
                <a:pos x="176" y="8"/>
              </a:cxn>
              <a:cxn ang="0">
                <a:pos x="176" y="104"/>
              </a:cxn>
              <a:cxn ang="0">
                <a:pos x="168" y="112"/>
              </a:cxn>
              <a:cxn ang="0">
                <a:pos x="8" y="112"/>
              </a:cxn>
              <a:cxn ang="0">
                <a:pos x="0" y="104"/>
              </a:cxn>
              <a:cxn ang="0">
                <a:pos x="0" y="8"/>
              </a:cxn>
              <a:cxn ang="0">
                <a:pos x="16" y="104"/>
              </a:cxn>
              <a:cxn ang="0">
                <a:pos x="8" y="96"/>
              </a:cxn>
              <a:cxn ang="0">
                <a:pos x="168" y="96"/>
              </a:cxn>
              <a:cxn ang="0">
                <a:pos x="160" y="104"/>
              </a:cxn>
              <a:cxn ang="0">
                <a:pos x="160" y="8"/>
              </a:cxn>
              <a:cxn ang="0">
                <a:pos x="168" y="16"/>
              </a:cxn>
              <a:cxn ang="0">
                <a:pos x="8" y="16"/>
              </a:cxn>
              <a:cxn ang="0">
                <a:pos x="16" y="8"/>
              </a:cxn>
              <a:cxn ang="0">
                <a:pos x="16" y="104"/>
              </a:cxn>
            </a:cxnLst>
            <a:rect l="0" t="0" r="r" b="b"/>
            <a:pathLst>
              <a:path w="176" h="112">
                <a:moveTo>
                  <a:pt x="0" y="8"/>
                </a:moveTo>
                <a:cubicBezTo>
                  <a:pt x="0" y="4"/>
                  <a:pt x="4" y="0"/>
                  <a:pt x="8" y="0"/>
                </a:cubicBezTo>
                <a:lnTo>
                  <a:pt x="168" y="0"/>
                </a:lnTo>
                <a:cubicBezTo>
                  <a:pt x="173" y="0"/>
                  <a:pt x="176" y="4"/>
                  <a:pt x="176" y="8"/>
                </a:cubicBezTo>
                <a:lnTo>
                  <a:pt x="176" y="104"/>
                </a:lnTo>
                <a:cubicBezTo>
                  <a:pt x="176" y="109"/>
                  <a:pt x="173" y="112"/>
                  <a:pt x="168" y="112"/>
                </a:cubicBezTo>
                <a:lnTo>
                  <a:pt x="8" y="112"/>
                </a:lnTo>
                <a:cubicBezTo>
                  <a:pt x="4" y="112"/>
                  <a:pt x="0" y="109"/>
                  <a:pt x="0" y="104"/>
                </a:cubicBezTo>
                <a:lnTo>
                  <a:pt x="0" y="8"/>
                </a:lnTo>
                <a:close/>
                <a:moveTo>
                  <a:pt x="16" y="104"/>
                </a:moveTo>
                <a:lnTo>
                  <a:pt x="8" y="96"/>
                </a:lnTo>
                <a:lnTo>
                  <a:pt x="168" y="96"/>
                </a:lnTo>
                <a:lnTo>
                  <a:pt x="160" y="104"/>
                </a:lnTo>
                <a:lnTo>
                  <a:pt x="160" y="8"/>
                </a:lnTo>
                <a:lnTo>
                  <a:pt x="168"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72" name="Picture 144"/>
          <p:cNvPicPr>
            <a:picLocks noChangeAspect="1" noChangeArrowheads="1"/>
          </p:cNvPicPr>
          <p:nvPr/>
        </p:nvPicPr>
        <p:blipFill>
          <a:blip r:embed="rId18"/>
          <a:srcRect/>
          <a:stretch>
            <a:fillRect/>
          </a:stretch>
        </p:blipFill>
        <p:spPr bwMode="auto">
          <a:xfrm>
            <a:off x="4071826" y="4048967"/>
            <a:ext cx="34290" cy="45720"/>
          </a:xfrm>
          <a:prstGeom prst="rect">
            <a:avLst/>
          </a:prstGeom>
          <a:noFill/>
        </p:spPr>
      </p:pic>
      <p:pic>
        <p:nvPicPr>
          <p:cNvPr id="509071" name="Picture 143"/>
          <p:cNvPicPr>
            <a:picLocks noChangeAspect="1" noChangeArrowheads="1"/>
          </p:cNvPicPr>
          <p:nvPr/>
        </p:nvPicPr>
        <p:blipFill>
          <a:blip r:embed="rId19"/>
          <a:srcRect/>
          <a:stretch>
            <a:fillRect/>
          </a:stretch>
        </p:blipFill>
        <p:spPr bwMode="auto">
          <a:xfrm>
            <a:off x="4071826" y="4048967"/>
            <a:ext cx="34290" cy="45720"/>
          </a:xfrm>
          <a:prstGeom prst="rect">
            <a:avLst/>
          </a:prstGeom>
          <a:noFill/>
        </p:spPr>
      </p:pic>
      <p:sp>
        <p:nvSpPr>
          <p:cNvPr id="509070" name="Freeform 142"/>
          <p:cNvSpPr>
            <a:spLocks noEditPoints="1"/>
          </p:cNvSpPr>
          <p:nvPr/>
        </p:nvSpPr>
        <p:spPr bwMode="auto">
          <a:xfrm>
            <a:off x="4076907" y="4053412"/>
            <a:ext cx="29210" cy="28575"/>
          </a:xfrm>
          <a:custGeom>
            <a:avLst/>
            <a:gdLst/>
            <a:ahLst/>
            <a:cxnLst>
              <a:cxn ang="0">
                <a:pos x="15" y="16"/>
              </a:cxn>
              <a:cxn ang="0">
                <a:pos x="23" y="12"/>
              </a:cxn>
              <a:cxn ang="0">
                <a:pos x="16" y="26"/>
              </a:cxn>
              <a:cxn ang="0">
                <a:pos x="16" y="20"/>
              </a:cxn>
              <a:cxn ang="0">
                <a:pos x="23" y="38"/>
              </a:cxn>
              <a:cxn ang="0">
                <a:pos x="15" y="32"/>
              </a:cxn>
              <a:cxn ang="0">
                <a:pos x="31" y="32"/>
              </a:cxn>
              <a:cxn ang="0">
                <a:pos x="24" y="37"/>
              </a:cxn>
              <a:cxn ang="0">
                <a:pos x="33" y="19"/>
              </a:cxn>
              <a:cxn ang="0">
                <a:pos x="34" y="27"/>
              </a:cxn>
              <a:cxn ang="0">
                <a:pos x="25" y="13"/>
              </a:cxn>
              <a:cxn ang="0">
                <a:pos x="31" y="16"/>
              </a:cxn>
              <a:cxn ang="0">
                <a:pos x="15" y="16"/>
              </a:cxn>
              <a:cxn ang="0">
                <a:pos x="31" y="0"/>
              </a:cxn>
              <a:cxn ang="0">
                <a:pos x="38" y="4"/>
              </a:cxn>
              <a:cxn ang="0">
                <a:pos x="47" y="19"/>
              </a:cxn>
              <a:cxn ang="0">
                <a:pos x="48" y="27"/>
              </a:cxn>
              <a:cxn ang="0">
                <a:pos x="38" y="44"/>
              </a:cxn>
              <a:cxn ang="0">
                <a:pos x="31" y="48"/>
              </a:cxn>
              <a:cxn ang="0">
                <a:pos x="15" y="48"/>
              </a:cxn>
              <a:cxn ang="0">
                <a:pos x="8" y="43"/>
              </a:cxn>
              <a:cxn ang="0">
                <a:pos x="1" y="26"/>
              </a:cxn>
              <a:cxn ang="0">
                <a:pos x="1" y="20"/>
              </a:cxn>
              <a:cxn ang="0">
                <a:pos x="8" y="5"/>
              </a:cxn>
              <a:cxn ang="0">
                <a:pos x="15" y="0"/>
              </a:cxn>
              <a:cxn ang="0">
                <a:pos x="31" y="0"/>
              </a:cxn>
            </a:cxnLst>
            <a:rect l="0" t="0" r="r" b="b"/>
            <a:pathLst>
              <a:path w="49" h="48">
                <a:moveTo>
                  <a:pt x="15" y="16"/>
                </a:moveTo>
                <a:lnTo>
                  <a:pt x="23" y="12"/>
                </a:lnTo>
                <a:lnTo>
                  <a:pt x="16" y="26"/>
                </a:lnTo>
                <a:lnTo>
                  <a:pt x="16" y="20"/>
                </a:lnTo>
                <a:lnTo>
                  <a:pt x="23" y="38"/>
                </a:lnTo>
                <a:lnTo>
                  <a:pt x="15" y="32"/>
                </a:lnTo>
                <a:lnTo>
                  <a:pt x="31" y="32"/>
                </a:lnTo>
                <a:lnTo>
                  <a:pt x="24" y="37"/>
                </a:lnTo>
                <a:lnTo>
                  <a:pt x="33" y="19"/>
                </a:lnTo>
                <a:lnTo>
                  <a:pt x="34" y="27"/>
                </a:lnTo>
                <a:lnTo>
                  <a:pt x="25" y="13"/>
                </a:lnTo>
                <a:lnTo>
                  <a:pt x="31" y="16"/>
                </a:lnTo>
                <a:lnTo>
                  <a:pt x="15" y="16"/>
                </a:lnTo>
                <a:close/>
                <a:moveTo>
                  <a:pt x="31" y="0"/>
                </a:moveTo>
                <a:cubicBezTo>
                  <a:pt x="34" y="0"/>
                  <a:pt x="37" y="2"/>
                  <a:pt x="38" y="4"/>
                </a:cubicBezTo>
                <a:lnTo>
                  <a:pt x="47" y="19"/>
                </a:lnTo>
                <a:cubicBezTo>
                  <a:pt x="49" y="21"/>
                  <a:pt x="49" y="24"/>
                  <a:pt x="48" y="27"/>
                </a:cubicBezTo>
                <a:lnTo>
                  <a:pt x="38" y="44"/>
                </a:lnTo>
                <a:cubicBezTo>
                  <a:pt x="37" y="47"/>
                  <a:pt x="34" y="48"/>
                  <a:pt x="31" y="48"/>
                </a:cubicBezTo>
                <a:lnTo>
                  <a:pt x="15" y="48"/>
                </a:lnTo>
                <a:cubicBezTo>
                  <a:pt x="12" y="48"/>
                  <a:pt x="9" y="46"/>
                  <a:pt x="8" y="43"/>
                </a:cubicBezTo>
                <a:lnTo>
                  <a:pt x="1" y="26"/>
                </a:lnTo>
                <a:cubicBezTo>
                  <a:pt x="0" y="24"/>
                  <a:pt x="0" y="22"/>
                  <a:pt x="1" y="20"/>
                </a:cubicBezTo>
                <a:lnTo>
                  <a:pt x="8" y="5"/>
                </a:lnTo>
                <a:cubicBezTo>
                  <a:pt x="9" y="2"/>
                  <a:pt x="12" y="0"/>
                  <a:pt x="15" y="0"/>
                </a:cubicBezTo>
                <a:lnTo>
                  <a:pt x="31"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069" name="Picture 141"/>
          <p:cNvPicPr>
            <a:picLocks noChangeAspect="1" noChangeArrowheads="1"/>
          </p:cNvPicPr>
          <p:nvPr/>
        </p:nvPicPr>
        <p:blipFill>
          <a:blip r:embed="rId20"/>
          <a:srcRect/>
          <a:stretch>
            <a:fillRect/>
          </a:stretch>
        </p:blipFill>
        <p:spPr bwMode="auto">
          <a:xfrm>
            <a:off x="4138501" y="4048967"/>
            <a:ext cx="45720" cy="45720"/>
          </a:xfrm>
          <a:prstGeom prst="rect">
            <a:avLst/>
          </a:prstGeom>
          <a:noFill/>
        </p:spPr>
      </p:pic>
      <p:pic>
        <p:nvPicPr>
          <p:cNvPr id="509068" name="Picture 140"/>
          <p:cNvPicPr>
            <a:picLocks noChangeAspect="1" noChangeArrowheads="1"/>
          </p:cNvPicPr>
          <p:nvPr/>
        </p:nvPicPr>
        <p:blipFill>
          <a:blip r:embed="rId21"/>
          <a:srcRect/>
          <a:stretch>
            <a:fillRect/>
          </a:stretch>
        </p:blipFill>
        <p:spPr bwMode="auto">
          <a:xfrm>
            <a:off x="4138501" y="4048967"/>
            <a:ext cx="45720" cy="45720"/>
          </a:xfrm>
          <a:prstGeom prst="rect">
            <a:avLst/>
          </a:prstGeom>
          <a:noFill/>
        </p:spPr>
      </p:pic>
      <p:sp>
        <p:nvSpPr>
          <p:cNvPr id="509067" name="Freeform 139"/>
          <p:cNvSpPr>
            <a:spLocks noEditPoints="1"/>
          </p:cNvSpPr>
          <p:nvPr/>
        </p:nvSpPr>
        <p:spPr bwMode="auto">
          <a:xfrm>
            <a:off x="4143582" y="4053412"/>
            <a:ext cx="38735" cy="28575"/>
          </a:xfrm>
          <a:custGeom>
            <a:avLst/>
            <a:gdLst/>
            <a:ahLst/>
            <a:cxnLst>
              <a:cxn ang="0">
                <a:pos x="22" y="16"/>
              </a:cxn>
              <a:cxn ang="0">
                <a:pos x="28" y="14"/>
              </a:cxn>
              <a:cxn ang="0">
                <a:pos x="14" y="29"/>
              </a:cxn>
              <a:cxn ang="0">
                <a:pos x="15" y="18"/>
              </a:cxn>
              <a:cxn ang="0">
                <a:pos x="28" y="36"/>
              </a:cxn>
              <a:cxn ang="0">
                <a:pos x="22" y="32"/>
              </a:cxn>
              <a:cxn ang="0">
                <a:pos x="43" y="32"/>
              </a:cxn>
              <a:cxn ang="0">
                <a:pos x="36" y="36"/>
              </a:cxn>
              <a:cxn ang="0">
                <a:pos x="50" y="18"/>
              </a:cxn>
              <a:cxn ang="0">
                <a:pos x="51" y="29"/>
              </a:cxn>
              <a:cxn ang="0">
                <a:pos x="37" y="14"/>
              </a:cxn>
              <a:cxn ang="0">
                <a:pos x="43" y="16"/>
              </a:cxn>
              <a:cxn ang="0">
                <a:pos x="22" y="16"/>
              </a:cxn>
              <a:cxn ang="0">
                <a:pos x="43" y="0"/>
              </a:cxn>
              <a:cxn ang="0">
                <a:pos x="49" y="3"/>
              </a:cxn>
              <a:cxn ang="0">
                <a:pos x="62" y="18"/>
              </a:cxn>
              <a:cxn ang="0">
                <a:pos x="63" y="28"/>
              </a:cxn>
              <a:cxn ang="0">
                <a:pos x="49" y="45"/>
              </a:cxn>
              <a:cxn ang="0">
                <a:pos x="43" y="48"/>
              </a:cxn>
              <a:cxn ang="0">
                <a:pos x="22" y="48"/>
              </a:cxn>
              <a:cxn ang="0">
                <a:pos x="16" y="45"/>
              </a:cxn>
              <a:cxn ang="0">
                <a:pos x="2" y="28"/>
              </a:cxn>
              <a:cxn ang="0">
                <a:pos x="3" y="18"/>
              </a:cxn>
              <a:cxn ang="0">
                <a:pos x="16" y="3"/>
              </a:cxn>
              <a:cxn ang="0">
                <a:pos x="22" y="0"/>
              </a:cxn>
              <a:cxn ang="0">
                <a:pos x="43" y="0"/>
              </a:cxn>
            </a:cxnLst>
            <a:rect l="0" t="0" r="r" b="b"/>
            <a:pathLst>
              <a:path w="65" h="48">
                <a:moveTo>
                  <a:pt x="22" y="16"/>
                </a:moveTo>
                <a:lnTo>
                  <a:pt x="28" y="14"/>
                </a:lnTo>
                <a:lnTo>
                  <a:pt x="14" y="29"/>
                </a:lnTo>
                <a:lnTo>
                  <a:pt x="15" y="18"/>
                </a:lnTo>
                <a:lnTo>
                  <a:pt x="28" y="36"/>
                </a:lnTo>
                <a:lnTo>
                  <a:pt x="22" y="32"/>
                </a:lnTo>
                <a:lnTo>
                  <a:pt x="43" y="32"/>
                </a:lnTo>
                <a:lnTo>
                  <a:pt x="36" y="36"/>
                </a:lnTo>
                <a:lnTo>
                  <a:pt x="50" y="18"/>
                </a:lnTo>
                <a:lnTo>
                  <a:pt x="51" y="29"/>
                </a:lnTo>
                <a:lnTo>
                  <a:pt x="37" y="14"/>
                </a:lnTo>
                <a:lnTo>
                  <a:pt x="43" y="16"/>
                </a:lnTo>
                <a:lnTo>
                  <a:pt x="22" y="16"/>
                </a:lnTo>
                <a:close/>
                <a:moveTo>
                  <a:pt x="43" y="0"/>
                </a:moveTo>
                <a:cubicBezTo>
                  <a:pt x="45" y="0"/>
                  <a:pt x="47" y="1"/>
                  <a:pt x="49" y="3"/>
                </a:cubicBezTo>
                <a:lnTo>
                  <a:pt x="62" y="18"/>
                </a:lnTo>
                <a:cubicBezTo>
                  <a:pt x="65" y="20"/>
                  <a:pt x="65" y="25"/>
                  <a:pt x="63" y="28"/>
                </a:cubicBezTo>
                <a:lnTo>
                  <a:pt x="49" y="45"/>
                </a:lnTo>
                <a:cubicBezTo>
                  <a:pt x="48" y="47"/>
                  <a:pt x="45" y="48"/>
                  <a:pt x="43" y="48"/>
                </a:cubicBezTo>
                <a:lnTo>
                  <a:pt x="22" y="48"/>
                </a:lnTo>
                <a:cubicBezTo>
                  <a:pt x="20" y="48"/>
                  <a:pt x="17" y="47"/>
                  <a:pt x="16" y="45"/>
                </a:cubicBezTo>
                <a:lnTo>
                  <a:pt x="2" y="28"/>
                </a:lnTo>
                <a:cubicBezTo>
                  <a:pt x="0" y="25"/>
                  <a:pt x="0" y="20"/>
                  <a:pt x="3" y="18"/>
                </a:cubicBezTo>
                <a:lnTo>
                  <a:pt x="16" y="3"/>
                </a:lnTo>
                <a:cubicBezTo>
                  <a:pt x="18" y="1"/>
                  <a:pt x="20" y="0"/>
                  <a:pt x="22" y="0"/>
                </a:cubicBezTo>
                <a:lnTo>
                  <a:pt x="4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6" name="Freeform 138"/>
          <p:cNvSpPr>
            <a:spLocks noEditPoints="1"/>
          </p:cNvSpPr>
          <p:nvPr/>
        </p:nvSpPr>
        <p:spPr bwMode="auto">
          <a:xfrm>
            <a:off x="4095957" y="3662887"/>
            <a:ext cx="76200" cy="266700"/>
          </a:xfrm>
          <a:custGeom>
            <a:avLst/>
            <a:gdLst/>
            <a:ahLst/>
            <a:cxnLst>
              <a:cxn ang="0">
                <a:pos x="0" y="8"/>
              </a:cxn>
              <a:cxn ang="0">
                <a:pos x="8" y="0"/>
              </a:cxn>
              <a:cxn ang="0">
                <a:pos x="120" y="0"/>
              </a:cxn>
              <a:cxn ang="0">
                <a:pos x="128" y="8"/>
              </a:cxn>
              <a:cxn ang="0">
                <a:pos x="128" y="440"/>
              </a:cxn>
              <a:cxn ang="0">
                <a:pos x="120" y="448"/>
              </a:cxn>
              <a:cxn ang="0">
                <a:pos x="8" y="448"/>
              </a:cxn>
              <a:cxn ang="0">
                <a:pos x="0" y="440"/>
              </a:cxn>
              <a:cxn ang="0">
                <a:pos x="0" y="8"/>
              </a:cxn>
              <a:cxn ang="0">
                <a:pos x="16" y="440"/>
              </a:cxn>
              <a:cxn ang="0">
                <a:pos x="8" y="432"/>
              </a:cxn>
              <a:cxn ang="0">
                <a:pos x="120" y="432"/>
              </a:cxn>
              <a:cxn ang="0">
                <a:pos x="112" y="440"/>
              </a:cxn>
              <a:cxn ang="0">
                <a:pos x="112" y="8"/>
              </a:cxn>
              <a:cxn ang="0">
                <a:pos x="120" y="16"/>
              </a:cxn>
              <a:cxn ang="0">
                <a:pos x="8" y="16"/>
              </a:cxn>
              <a:cxn ang="0">
                <a:pos x="16" y="8"/>
              </a:cxn>
              <a:cxn ang="0">
                <a:pos x="16" y="440"/>
              </a:cxn>
            </a:cxnLst>
            <a:rect l="0" t="0" r="r" b="b"/>
            <a:pathLst>
              <a:path w="128" h="448">
                <a:moveTo>
                  <a:pt x="0" y="8"/>
                </a:moveTo>
                <a:cubicBezTo>
                  <a:pt x="0" y="4"/>
                  <a:pt x="4" y="0"/>
                  <a:pt x="8" y="0"/>
                </a:cubicBezTo>
                <a:lnTo>
                  <a:pt x="120" y="0"/>
                </a:lnTo>
                <a:cubicBezTo>
                  <a:pt x="125" y="0"/>
                  <a:pt x="128" y="4"/>
                  <a:pt x="128" y="8"/>
                </a:cubicBezTo>
                <a:lnTo>
                  <a:pt x="128" y="440"/>
                </a:lnTo>
                <a:cubicBezTo>
                  <a:pt x="128" y="445"/>
                  <a:pt x="125" y="448"/>
                  <a:pt x="120" y="448"/>
                </a:cubicBezTo>
                <a:lnTo>
                  <a:pt x="8" y="448"/>
                </a:lnTo>
                <a:cubicBezTo>
                  <a:pt x="4" y="448"/>
                  <a:pt x="0" y="445"/>
                  <a:pt x="0" y="440"/>
                </a:cubicBezTo>
                <a:lnTo>
                  <a:pt x="0" y="8"/>
                </a:lnTo>
                <a:close/>
                <a:moveTo>
                  <a:pt x="16" y="440"/>
                </a:moveTo>
                <a:lnTo>
                  <a:pt x="8" y="432"/>
                </a:lnTo>
                <a:lnTo>
                  <a:pt x="120" y="432"/>
                </a:lnTo>
                <a:lnTo>
                  <a:pt x="112" y="440"/>
                </a:lnTo>
                <a:lnTo>
                  <a:pt x="112" y="8"/>
                </a:lnTo>
                <a:lnTo>
                  <a:pt x="120" y="16"/>
                </a:lnTo>
                <a:lnTo>
                  <a:pt x="8" y="16"/>
                </a:lnTo>
                <a:lnTo>
                  <a:pt x="16" y="8"/>
                </a:lnTo>
                <a:lnTo>
                  <a:pt x="16" y="440"/>
                </a:lnTo>
                <a:close/>
              </a:path>
            </a:pathLst>
          </a:custGeom>
          <a:solidFill>
            <a:srgbClr val="808080"/>
          </a:solidFill>
          <a:ln w="1">
            <a:solidFill>
              <a:srgbClr val="80808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5" name="Freeform 137"/>
          <p:cNvSpPr>
            <a:spLocks/>
          </p:cNvSpPr>
          <p:nvPr/>
        </p:nvSpPr>
        <p:spPr bwMode="auto">
          <a:xfrm>
            <a:off x="4105482" y="3062812"/>
            <a:ext cx="38100" cy="457200"/>
          </a:xfrm>
          <a:custGeom>
            <a:avLst/>
            <a:gdLst/>
            <a:ahLst/>
            <a:cxnLst>
              <a:cxn ang="0">
                <a:pos x="0" y="0"/>
              </a:cxn>
              <a:cxn ang="0">
                <a:pos x="55" y="11"/>
              </a:cxn>
              <a:cxn ang="0">
                <a:pos x="55" y="711"/>
              </a:cxn>
              <a:cxn ang="0">
                <a:pos x="0" y="720"/>
              </a:cxn>
              <a:cxn ang="0">
                <a:pos x="60" y="720"/>
              </a:cxn>
              <a:cxn ang="0">
                <a:pos x="60" y="0"/>
              </a:cxn>
              <a:cxn ang="0">
                <a:pos x="0" y="0"/>
              </a:cxn>
            </a:cxnLst>
            <a:rect l="0" t="0" r="r" b="b"/>
            <a:pathLst>
              <a:path w="60" h="720">
                <a:moveTo>
                  <a:pt x="0" y="0"/>
                </a:moveTo>
                <a:lnTo>
                  <a:pt x="55" y="11"/>
                </a:lnTo>
                <a:lnTo>
                  <a:pt x="55" y="711"/>
                </a:lnTo>
                <a:lnTo>
                  <a:pt x="0" y="720"/>
                </a:lnTo>
                <a:lnTo>
                  <a:pt x="60" y="720"/>
                </a:lnTo>
                <a:lnTo>
                  <a:pt x="6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4" name="Freeform 136"/>
          <p:cNvSpPr>
            <a:spLocks noEditPoints="1"/>
          </p:cNvSpPr>
          <p:nvPr/>
        </p:nvSpPr>
        <p:spPr bwMode="auto">
          <a:xfrm>
            <a:off x="4105482" y="3062813"/>
            <a:ext cx="47625" cy="466725"/>
          </a:xfrm>
          <a:custGeom>
            <a:avLst/>
            <a:gdLst/>
            <a:ahLst/>
            <a:cxnLst>
              <a:cxn ang="0">
                <a:pos x="0" y="8"/>
              </a:cxn>
              <a:cxn ang="0">
                <a:pos x="8" y="0"/>
              </a:cxn>
              <a:cxn ang="0">
                <a:pos x="72" y="0"/>
              </a:cxn>
              <a:cxn ang="0">
                <a:pos x="80" y="8"/>
              </a:cxn>
              <a:cxn ang="0">
                <a:pos x="80" y="776"/>
              </a:cxn>
              <a:cxn ang="0">
                <a:pos x="72" y="784"/>
              </a:cxn>
              <a:cxn ang="0">
                <a:pos x="8" y="784"/>
              </a:cxn>
              <a:cxn ang="0">
                <a:pos x="0" y="776"/>
              </a:cxn>
              <a:cxn ang="0">
                <a:pos x="0" y="8"/>
              </a:cxn>
              <a:cxn ang="0">
                <a:pos x="16" y="776"/>
              </a:cxn>
              <a:cxn ang="0">
                <a:pos x="8" y="768"/>
              </a:cxn>
              <a:cxn ang="0">
                <a:pos x="72" y="768"/>
              </a:cxn>
              <a:cxn ang="0">
                <a:pos x="64" y="776"/>
              </a:cxn>
              <a:cxn ang="0">
                <a:pos x="64" y="8"/>
              </a:cxn>
              <a:cxn ang="0">
                <a:pos x="72" y="16"/>
              </a:cxn>
              <a:cxn ang="0">
                <a:pos x="8" y="16"/>
              </a:cxn>
              <a:cxn ang="0">
                <a:pos x="16" y="8"/>
              </a:cxn>
              <a:cxn ang="0">
                <a:pos x="16" y="776"/>
              </a:cxn>
            </a:cxnLst>
            <a:rect l="0" t="0" r="r" b="b"/>
            <a:pathLst>
              <a:path w="80" h="784">
                <a:moveTo>
                  <a:pt x="0" y="8"/>
                </a:moveTo>
                <a:cubicBezTo>
                  <a:pt x="0" y="4"/>
                  <a:pt x="4" y="0"/>
                  <a:pt x="8" y="0"/>
                </a:cubicBezTo>
                <a:lnTo>
                  <a:pt x="72" y="0"/>
                </a:lnTo>
                <a:cubicBezTo>
                  <a:pt x="77" y="0"/>
                  <a:pt x="80" y="4"/>
                  <a:pt x="80" y="8"/>
                </a:cubicBezTo>
                <a:lnTo>
                  <a:pt x="80" y="776"/>
                </a:lnTo>
                <a:cubicBezTo>
                  <a:pt x="80" y="781"/>
                  <a:pt x="77" y="784"/>
                  <a:pt x="72" y="784"/>
                </a:cubicBezTo>
                <a:lnTo>
                  <a:pt x="8" y="784"/>
                </a:lnTo>
                <a:cubicBezTo>
                  <a:pt x="4" y="784"/>
                  <a:pt x="0" y="781"/>
                  <a:pt x="0" y="776"/>
                </a:cubicBezTo>
                <a:lnTo>
                  <a:pt x="0" y="8"/>
                </a:lnTo>
                <a:close/>
                <a:moveTo>
                  <a:pt x="16" y="776"/>
                </a:moveTo>
                <a:lnTo>
                  <a:pt x="8" y="768"/>
                </a:lnTo>
                <a:lnTo>
                  <a:pt x="72" y="768"/>
                </a:lnTo>
                <a:lnTo>
                  <a:pt x="64" y="776"/>
                </a:lnTo>
                <a:lnTo>
                  <a:pt x="64" y="8"/>
                </a:lnTo>
                <a:lnTo>
                  <a:pt x="72" y="16"/>
                </a:lnTo>
                <a:lnTo>
                  <a:pt x="8" y="16"/>
                </a:lnTo>
                <a:lnTo>
                  <a:pt x="16" y="8"/>
                </a:lnTo>
                <a:lnTo>
                  <a:pt x="16" y="77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3" name="Freeform 135"/>
          <p:cNvSpPr>
            <a:spLocks/>
          </p:cNvSpPr>
          <p:nvPr/>
        </p:nvSpPr>
        <p:spPr bwMode="auto">
          <a:xfrm>
            <a:off x="4105482" y="3062813"/>
            <a:ext cx="47625" cy="466725"/>
          </a:xfrm>
          <a:custGeom>
            <a:avLst/>
            <a:gdLst/>
            <a:ahLst/>
            <a:cxnLst>
              <a:cxn ang="0">
                <a:pos x="10" y="1"/>
              </a:cxn>
              <a:cxn ang="0">
                <a:pos x="68" y="11"/>
              </a:cxn>
              <a:cxn ang="0">
                <a:pos x="75" y="19"/>
              </a:cxn>
              <a:cxn ang="0">
                <a:pos x="75" y="766"/>
              </a:cxn>
              <a:cxn ang="0">
                <a:pos x="68" y="774"/>
              </a:cxn>
              <a:cxn ang="0">
                <a:pos x="10" y="784"/>
              </a:cxn>
              <a:cxn ang="0">
                <a:pos x="8" y="768"/>
              </a:cxn>
              <a:cxn ang="0">
                <a:pos x="72" y="768"/>
              </a:cxn>
              <a:cxn ang="0">
                <a:pos x="64" y="776"/>
              </a:cxn>
              <a:cxn ang="0">
                <a:pos x="64" y="8"/>
              </a:cxn>
              <a:cxn ang="0">
                <a:pos x="72" y="16"/>
              </a:cxn>
              <a:cxn ang="0">
                <a:pos x="8" y="16"/>
              </a:cxn>
              <a:cxn ang="0">
                <a:pos x="0" y="8"/>
              </a:cxn>
              <a:cxn ang="0">
                <a:pos x="8" y="0"/>
              </a:cxn>
              <a:cxn ang="0">
                <a:pos x="72" y="0"/>
              </a:cxn>
              <a:cxn ang="0">
                <a:pos x="80" y="8"/>
              </a:cxn>
              <a:cxn ang="0">
                <a:pos x="80" y="776"/>
              </a:cxn>
              <a:cxn ang="0">
                <a:pos x="72" y="784"/>
              </a:cxn>
              <a:cxn ang="0">
                <a:pos x="8" y="784"/>
              </a:cxn>
              <a:cxn ang="0">
                <a:pos x="0" y="777"/>
              </a:cxn>
              <a:cxn ang="0">
                <a:pos x="7" y="769"/>
              </a:cxn>
              <a:cxn ang="0">
                <a:pos x="65" y="758"/>
              </a:cxn>
              <a:cxn ang="0">
                <a:pos x="59" y="766"/>
              </a:cxn>
              <a:cxn ang="0">
                <a:pos x="59" y="19"/>
              </a:cxn>
              <a:cxn ang="0">
                <a:pos x="65" y="27"/>
              </a:cxn>
              <a:cxn ang="0">
                <a:pos x="7" y="16"/>
              </a:cxn>
              <a:cxn ang="0">
                <a:pos x="1" y="7"/>
              </a:cxn>
              <a:cxn ang="0">
                <a:pos x="10" y="1"/>
              </a:cxn>
            </a:cxnLst>
            <a:rect l="0" t="0" r="r" b="b"/>
            <a:pathLst>
              <a:path w="80" h="784">
                <a:moveTo>
                  <a:pt x="10" y="1"/>
                </a:moveTo>
                <a:lnTo>
                  <a:pt x="68" y="11"/>
                </a:lnTo>
                <a:cubicBezTo>
                  <a:pt x="72" y="12"/>
                  <a:pt x="75" y="15"/>
                  <a:pt x="75" y="19"/>
                </a:cubicBezTo>
                <a:lnTo>
                  <a:pt x="75" y="766"/>
                </a:lnTo>
                <a:cubicBezTo>
                  <a:pt x="75" y="770"/>
                  <a:pt x="72" y="773"/>
                  <a:pt x="68" y="774"/>
                </a:cubicBezTo>
                <a:lnTo>
                  <a:pt x="10" y="784"/>
                </a:lnTo>
                <a:lnTo>
                  <a:pt x="8" y="768"/>
                </a:lnTo>
                <a:lnTo>
                  <a:pt x="72" y="768"/>
                </a:lnTo>
                <a:lnTo>
                  <a:pt x="64" y="776"/>
                </a:lnTo>
                <a:lnTo>
                  <a:pt x="64" y="8"/>
                </a:lnTo>
                <a:lnTo>
                  <a:pt x="72" y="16"/>
                </a:lnTo>
                <a:lnTo>
                  <a:pt x="8" y="16"/>
                </a:lnTo>
                <a:cubicBezTo>
                  <a:pt x="4" y="16"/>
                  <a:pt x="0" y="13"/>
                  <a:pt x="0" y="8"/>
                </a:cubicBezTo>
                <a:cubicBezTo>
                  <a:pt x="0" y="4"/>
                  <a:pt x="4" y="0"/>
                  <a:pt x="8" y="0"/>
                </a:cubicBezTo>
                <a:lnTo>
                  <a:pt x="72" y="0"/>
                </a:lnTo>
                <a:cubicBezTo>
                  <a:pt x="77" y="0"/>
                  <a:pt x="80" y="4"/>
                  <a:pt x="80" y="8"/>
                </a:cubicBezTo>
                <a:lnTo>
                  <a:pt x="80" y="776"/>
                </a:lnTo>
                <a:cubicBezTo>
                  <a:pt x="80" y="781"/>
                  <a:pt x="77" y="784"/>
                  <a:pt x="72" y="784"/>
                </a:cubicBezTo>
                <a:lnTo>
                  <a:pt x="8" y="784"/>
                </a:lnTo>
                <a:cubicBezTo>
                  <a:pt x="4" y="784"/>
                  <a:pt x="1" y="781"/>
                  <a:pt x="0" y="777"/>
                </a:cubicBezTo>
                <a:cubicBezTo>
                  <a:pt x="0" y="773"/>
                  <a:pt x="3" y="769"/>
                  <a:pt x="7" y="769"/>
                </a:cubicBezTo>
                <a:lnTo>
                  <a:pt x="65" y="758"/>
                </a:lnTo>
                <a:lnTo>
                  <a:pt x="59" y="766"/>
                </a:lnTo>
                <a:lnTo>
                  <a:pt x="59" y="19"/>
                </a:lnTo>
                <a:lnTo>
                  <a:pt x="65" y="27"/>
                </a:lnTo>
                <a:lnTo>
                  <a:pt x="7" y="16"/>
                </a:lnTo>
                <a:cubicBezTo>
                  <a:pt x="3" y="16"/>
                  <a:pt x="0" y="11"/>
                  <a:pt x="1" y="7"/>
                </a:cubicBezTo>
                <a:cubicBezTo>
                  <a:pt x="1" y="3"/>
                  <a:pt x="6" y="0"/>
                  <a:pt x="10" y="1"/>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2" name="Freeform 134"/>
          <p:cNvSpPr>
            <a:spLocks noEditPoints="1"/>
          </p:cNvSpPr>
          <p:nvPr/>
        </p:nvSpPr>
        <p:spPr bwMode="auto">
          <a:xfrm>
            <a:off x="4090876" y="3696542"/>
            <a:ext cx="19050" cy="200025"/>
          </a:xfrm>
          <a:custGeom>
            <a:avLst/>
            <a:gdLst/>
            <a:ahLst/>
            <a:cxnLst>
              <a:cxn ang="0">
                <a:pos x="16" y="0"/>
              </a:cxn>
              <a:cxn ang="0">
                <a:pos x="32" y="18"/>
              </a:cxn>
              <a:cxn ang="0">
                <a:pos x="16" y="36"/>
              </a:cxn>
              <a:cxn ang="0">
                <a:pos x="0" y="18"/>
              </a:cxn>
              <a:cxn ang="0">
                <a:pos x="16" y="0"/>
              </a:cxn>
              <a:cxn ang="0">
                <a:pos x="16" y="54"/>
              </a:cxn>
              <a:cxn ang="0">
                <a:pos x="32" y="71"/>
              </a:cxn>
              <a:cxn ang="0">
                <a:pos x="16" y="89"/>
              </a:cxn>
              <a:cxn ang="0">
                <a:pos x="0" y="71"/>
              </a:cxn>
              <a:cxn ang="0">
                <a:pos x="16" y="54"/>
              </a:cxn>
              <a:cxn ang="0">
                <a:pos x="0" y="124"/>
              </a:cxn>
              <a:cxn ang="0">
                <a:pos x="0" y="160"/>
              </a:cxn>
              <a:cxn ang="0">
                <a:pos x="32" y="160"/>
              </a:cxn>
              <a:cxn ang="0">
                <a:pos x="32" y="124"/>
              </a:cxn>
              <a:cxn ang="0">
                <a:pos x="16" y="107"/>
              </a:cxn>
              <a:cxn ang="0">
                <a:pos x="0" y="124"/>
              </a:cxn>
              <a:cxn ang="0">
                <a:pos x="0" y="160"/>
              </a:cxn>
              <a:cxn ang="0">
                <a:pos x="0" y="195"/>
              </a:cxn>
              <a:cxn ang="0">
                <a:pos x="16" y="213"/>
              </a:cxn>
              <a:cxn ang="0">
                <a:pos x="32" y="195"/>
              </a:cxn>
              <a:cxn ang="0">
                <a:pos x="32" y="195"/>
              </a:cxn>
              <a:cxn ang="0">
                <a:pos x="32" y="160"/>
              </a:cxn>
              <a:cxn ang="0">
                <a:pos x="0" y="160"/>
              </a:cxn>
              <a:cxn ang="0">
                <a:pos x="0" y="248"/>
              </a:cxn>
              <a:cxn ang="0">
                <a:pos x="0" y="283"/>
              </a:cxn>
              <a:cxn ang="0">
                <a:pos x="32" y="283"/>
              </a:cxn>
              <a:cxn ang="0">
                <a:pos x="32" y="248"/>
              </a:cxn>
              <a:cxn ang="0">
                <a:pos x="16" y="230"/>
              </a:cxn>
              <a:cxn ang="0">
                <a:pos x="0" y="248"/>
              </a:cxn>
              <a:cxn ang="0">
                <a:pos x="0" y="283"/>
              </a:cxn>
              <a:cxn ang="0">
                <a:pos x="0" y="319"/>
              </a:cxn>
              <a:cxn ang="0">
                <a:pos x="16" y="336"/>
              </a:cxn>
              <a:cxn ang="0">
                <a:pos x="32" y="319"/>
              </a:cxn>
              <a:cxn ang="0">
                <a:pos x="32" y="319"/>
              </a:cxn>
              <a:cxn ang="0">
                <a:pos x="32" y="283"/>
              </a:cxn>
              <a:cxn ang="0">
                <a:pos x="0" y="283"/>
              </a:cxn>
            </a:cxnLst>
            <a:rect l="0" t="0" r="r" b="b"/>
            <a:pathLst>
              <a:path w="32" h="336">
                <a:moveTo>
                  <a:pt x="16" y="0"/>
                </a:moveTo>
                <a:cubicBezTo>
                  <a:pt x="25" y="0"/>
                  <a:pt x="32" y="9"/>
                  <a:pt x="32" y="18"/>
                </a:cubicBezTo>
                <a:cubicBezTo>
                  <a:pt x="32" y="28"/>
                  <a:pt x="25" y="36"/>
                  <a:pt x="16" y="36"/>
                </a:cubicBezTo>
                <a:cubicBezTo>
                  <a:pt x="8" y="36"/>
                  <a:pt x="0" y="28"/>
                  <a:pt x="0" y="18"/>
                </a:cubicBezTo>
                <a:cubicBezTo>
                  <a:pt x="0" y="9"/>
                  <a:pt x="8" y="0"/>
                  <a:pt x="16" y="0"/>
                </a:cubicBezTo>
                <a:close/>
                <a:moveTo>
                  <a:pt x="16" y="54"/>
                </a:moveTo>
                <a:cubicBezTo>
                  <a:pt x="25" y="54"/>
                  <a:pt x="32" y="62"/>
                  <a:pt x="32" y="71"/>
                </a:cubicBezTo>
                <a:cubicBezTo>
                  <a:pt x="32" y="82"/>
                  <a:pt x="25" y="89"/>
                  <a:pt x="16" y="89"/>
                </a:cubicBezTo>
                <a:cubicBezTo>
                  <a:pt x="8" y="89"/>
                  <a:pt x="0" y="82"/>
                  <a:pt x="0" y="71"/>
                </a:cubicBezTo>
                <a:cubicBezTo>
                  <a:pt x="0" y="62"/>
                  <a:pt x="8" y="54"/>
                  <a:pt x="16" y="54"/>
                </a:cubicBezTo>
                <a:close/>
                <a:moveTo>
                  <a:pt x="0" y="124"/>
                </a:moveTo>
                <a:lnTo>
                  <a:pt x="0" y="160"/>
                </a:lnTo>
                <a:lnTo>
                  <a:pt x="32" y="160"/>
                </a:lnTo>
                <a:lnTo>
                  <a:pt x="32" y="124"/>
                </a:lnTo>
                <a:cubicBezTo>
                  <a:pt x="32" y="115"/>
                  <a:pt x="25" y="107"/>
                  <a:pt x="16" y="107"/>
                </a:cubicBezTo>
                <a:cubicBezTo>
                  <a:pt x="8" y="107"/>
                  <a:pt x="0" y="115"/>
                  <a:pt x="0" y="124"/>
                </a:cubicBezTo>
                <a:close/>
                <a:moveTo>
                  <a:pt x="0" y="160"/>
                </a:moveTo>
                <a:lnTo>
                  <a:pt x="0" y="195"/>
                </a:lnTo>
                <a:cubicBezTo>
                  <a:pt x="0" y="205"/>
                  <a:pt x="8" y="213"/>
                  <a:pt x="16" y="213"/>
                </a:cubicBezTo>
                <a:cubicBezTo>
                  <a:pt x="25" y="213"/>
                  <a:pt x="32" y="205"/>
                  <a:pt x="32" y="195"/>
                </a:cubicBezTo>
                <a:cubicBezTo>
                  <a:pt x="32" y="195"/>
                  <a:pt x="32" y="195"/>
                  <a:pt x="32" y="195"/>
                </a:cubicBezTo>
                <a:lnTo>
                  <a:pt x="32" y="160"/>
                </a:lnTo>
                <a:lnTo>
                  <a:pt x="0" y="160"/>
                </a:lnTo>
                <a:close/>
                <a:moveTo>
                  <a:pt x="0" y="248"/>
                </a:moveTo>
                <a:lnTo>
                  <a:pt x="0" y="283"/>
                </a:lnTo>
                <a:lnTo>
                  <a:pt x="32" y="283"/>
                </a:lnTo>
                <a:lnTo>
                  <a:pt x="32" y="248"/>
                </a:lnTo>
                <a:cubicBezTo>
                  <a:pt x="32" y="238"/>
                  <a:pt x="25" y="230"/>
                  <a:pt x="16" y="230"/>
                </a:cubicBezTo>
                <a:cubicBezTo>
                  <a:pt x="8" y="230"/>
                  <a:pt x="0" y="238"/>
                  <a:pt x="0" y="248"/>
                </a:cubicBezTo>
                <a:close/>
                <a:moveTo>
                  <a:pt x="0" y="283"/>
                </a:moveTo>
                <a:lnTo>
                  <a:pt x="0" y="319"/>
                </a:lnTo>
                <a:cubicBezTo>
                  <a:pt x="0" y="329"/>
                  <a:pt x="8" y="336"/>
                  <a:pt x="16" y="336"/>
                </a:cubicBezTo>
                <a:cubicBezTo>
                  <a:pt x="25" y="336"/>
                  <a:pt x="32" y="329"/>
                  <a:pt x="32" y="319"/>
                </a:cubicBezTo>
                <a:cubicBezTo>
                  <a:pt x="32" y="319"/>
                  <a:pt x="32" y="319"/>
                  <a:pt x="32" y="319"/>
                </a:cubicBezTo>
                <a:lnTo>
                  <a:pt x="32" y="283"/>
                </a:lnTo>
                <a:lnTo>
                  <a:pt x="0" y="283"/>
                </a:lnTo>
                <a:close/>
              </a:path>
            </a:pathLst>
          </a:custGeom>
          <a:solidFill>
            <a:srgbClr val="9A9A9A"/>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1" name="Freeform 133"/>
          <p:cNvSpPr>
            <a:spLocks noEditPoints="1"/>
          </p:cNvSpPr>
          <p:nvPr/>
        </p:nvSpPr>
        <p:spPr bwMode="auto">
          <a:xfrm>
            <a:off x="4086432" y="3691462"/>
            <a:ext cx="29210" cy="210185"/>
          </a:xfrm>
          <a:custGeom>
            <a:avLst/>
            <a:gdLst/>
            <a:ahLst/>
            <a:cxnLst>
              <a:cxn ang="0">
                <a:pos x="39" y="7"/>
              </a:cxn>
              <a:cxn ang="0">
                <a:pos x="48" y="29"/>
              </a:cxn>
              <a:cxn ang="0">
                <a:pos x="28" y="52"/>
              </a:cxn>
              <a:cxn ang="0">
                <a:pos x="6" y="42"/>
              </a:cxn>
              <a:cxn ang="0">
                <a:pos x="6" y="11"/>
              </a:cxn>
              <a:cxn ang="0">
                <a:pos x="17" y="21"/>
              </a:cxn>
              <a:cxn ang="0">
                <a:pos x="16" y="24"/>
              </a:cxn>
              <a:cxn ang="0">
                <a:pos x="28" y="37"/>
              </a:cxn>
              <a:cxn ang="0">
                <a:pos x="28" y="37"/>
              </a:cxn>
              <a:cxn ang="0">
                <a:pos x="28" y="18"/>
              </a:cxn>
              <a:cxn ang="0">
                <a:pos x="28" y="15"/>
              </a:cxn>
              <a:cxn ang="0">
                <a:pos x="28" y="55"/>
              </a:cxn>
              <a:cxn ang="0">
                <a:pos x="48" y="76"/>
              </a:cxn>
              <a:cxn ang="0">
                <a:pos x="39" y="100"/>
              </a:cxn>
              <a:cxn ang="0">
                <a:pos x="10" y="100"/>
              </a:cxn>
              <a:cxn ang="0">
                <a:pos x="1" y="76"/>
              </a:cxn>
              <a:cxn ang="0">
                <a:pos x="21" y="55"/>
              </a:cxn>
              <a:cxn ang="0">
                <a:pos x="16" y="83"/>
              </a:cxn>
              <a:cxn ang="0">
                <a:pos x="17" y="85"/>
              </a:cxn>
              <a:cxn ang="0">
                <a:pos x="32" y="85"/>
              </a:cxn>
              <a:cxn ang="0">
                <a:pos x="33" y="83"/>
              </a:cxn>
              <a:cxn ang="0">
                <a:pos x="21" y="70"/>
              </a:cxn>
              <a:cxn ang="0">
                <a:pos x="16" y="136"/>
              </a:cxn>
              <a:cxn ang="0">
                <a:pos x="8" y="160"/>
              </a:cxn>
              <a:cxn ang="0">
                <a:pos x="32" y="132"/>
              </a:cxn>
              <a:cxn ang="0">
                <a:pos x="32" y="128"/>
              </a:cxn>
              <a:cxn ang="0">
                <a:pos x="17" y="128"/>
              </a:cxn>
              <a:cxn ang="0">
                <a:pos x="6" y="117"/>
              </a:cxn>
              <a:cxn ang="0">
                <a:pos x="28" y="108"/>
              </a:cxn>
              <a:cxn ang="0">
                <a:pos x="48" y="129"/>
              </a:cxn>
              <a:cxn ang="0">
                <a:pos x="40" y="176"/>
              </a:cxn>
              <a:cxn ang="0">
                <a:pos x="0" y="132"/>
              </a:cxn>
              <a:cxn ang="0">
                <a:pos x="8" y="176"/>
              </a:cxn>
              <a:cxn ang="0">
                <a:pos x="16" y="201"/>
              </a:cxn>
              <a:cxn ang="0">
                <a:pos x="28" y="214"/>
              </a:cxn>
              <a:cxn ang="0">
                <a:pos x="28" y="214"/>
              </a:cxn>
              <a:cxn ang="0">
                <a:pos x="32" y="168"/>
              </a:cxn>
              <a:cxn ang="0">
                <a:pos x="40" y="160"/>
              </a:cxn>
              <a:cxn ang="0">
                <a:pos x="48" y="206"/>
              </a:cxn>
              <a:cxn ang="0">
                <a:pos x="28" y="229"/>
              </a:cxn>
              <a:cxn ang="0">
                <a:pos x="6" y="219"/>
              </a:cxn>
              <a:cxn ang="0">
                <a:pos x="0" y="168"/>
              </a:cxn>
              <a:cxn ang="0">
                <a:pos x="16" y="259"/>
              </a:cxn>
              <a:cxn ang="0">
                <a:pos x="8" y="283"/>
              </a:cxn>
              <a:cxn ang="0">
                <a:pos x="32" y="256"/>
              </a:cxn>
              <a:cxn ang="0">
                <a:pos x="32" y="251"/>
              </a:cxn>
              <a:cxn ang="0">
                <a:pos x="17" y="251"/>
              </a:cxn>
              <a:cxn ang="0">
                <a:pos x="6" y="241"/>
              </a:cxn>
              <a:cxn ang="0">
                <a:pos x="28" y="231"/>
              </a:cxn>
              <a:cxn ang="0">
                <a:pos x="48" y="254"/>
              </a:cxn>
              <a:cxn ang="0">
                <a:pos x="40" y="299"/>
              </a:cxn>
              <a:cxn ang="0">
                <a:pos x="0" y="256"/>
              </a:cxn>
              <a:cxn ang="0">
                <a:pos x="8" y="299"/>
              </a:cxn>
              <a:cxn ang="0">
                <a:pos x="16" y="324"/>
              </a:cxn>
              <a:cxn ang="0">
                <a:pos x="28" y="337"/>
              </a:cxn>
              <a:cxn ang="0">
                <a:pos x="28" y="336"/>
              </a:cxn>
              <a:cxn ang="0">
                <a:pos x="32" y="291"/>
              </a:cxn>
              <a:cxn ang="0">
                <a:pos x="40" y="283"/>
              </a:cxn>
              <a:cxn ang="0">
                <a:pos x="48" y="331"/>
              </a:cxn>
              <a:cxn ang="0">
                <a:pos x="28" y="352"/>
              </a:cxn>
              <a:cxn ang="0">
                <a:pos x="6" y="343"/>
              </a:cxn>
              <a:cxn ang="0">
                <a:pos x="0" y="291"/>
              </a:cxn>
            </a:cxnLst>
            <a:rect l="0" t="0" r="r" b="b"/>
            <a:pathLst>
              <a:path w="49" h="353">
                <a:moveTo>
                  <a:pt x="21" y="1"/>
                </a:moveTo>
                <a:cubicBezTo>
                  <a:pt x="23" y="0"/>
                  <a:pt x="26" y="0"/>
                  <a:pt x="28" y="1"/>
                </a:cubicBezTo>
                <a:lnTo>
                  <a:pt x="39" y="7"/>
                </a:lnTo>
                <a:cubicBezTo>
                  <a:pt x="41" y="8"/>
                  <a:pt x="42" y="10"/>
                  <a:pt x="43" y="11"/>
                </a:cubicBezTo>
                <a:lnTo>
                  <a:pt x="48" y="23"/>
                </a:lnTo>
                <a:cubicBezTo>
                  <a:pt x="49" y="25"/>
                  <a:pt x="49" y="27"/>
                  <a:pt x="48" y="29"/>
                </a:cubicBezTo>
                <a:lnTo>
                  <a:pt x="43" y="42"/>
                </a:lnTo>
                <a:cubicBezTo>
                  <a:pt x="42" y="44"/>
                  <a:pt x="41" y="46"/>
                  <a:pt x="39" y="47"/>
                </a:cubicBezTo>
                <a:lnTo>
                  <a:pt x="28" y="52"/>
                </a:lnTo>
                <a:cubicBezTo>
                  <a:pt x="26" y="53"/>
                  <a:pt x="23" y="53"/>
                  <a:pt x="21" y="52"/>
                </a:cubicBezTo>
                <a:lnTo>
                  <a:pt x="10" y="47"/>
                </a:lnTo>
                <a:cubicBezTo>
                  <a:pt x="8" y="46"/>
                  <a:pt x="7" y="44"/>
                  <a:pt x="6" y="42"/>
                </a:cubicBezTo>
                <a:lnTo>
                  <a:pt x="1" y="29"/>
                </a:lnTo>
                <a:cubicBezTo>
                  <a:pt x="0" y="27"/>
                  <a:pt x="0" y="25"/>
                  <a:pt x="1" y="23"/>
                </a:cubicBezTo>
                <a:lnTo>
                  <a:pt x="6" y="11"/>
                </a:lnTo>
                <a:cubicBezTo>
                  <a:pt x="7" y="10"/>
                  <a:pt x="8" y="8"/>
                  <a:pt x="10" y="7"/>
                </a:cubicBezTo>
                <a:lnTo>
                  <a:pt x="21" y="1"/>
                </a:lnTo>
                <a:close/>
                <a:moveTo>
                  <a:pt x="17" y="21"/>
                </a:moveTo>
                <a:lnTo>
                  <a:pt x="21" y="18"/>
                </a:lnTo>
                <a:lnTo>
                  <a:pt x="16" y="30"/>
                </a:lnTo>
                <a:lnTo>
                  <a:pt x="16" y="24"/>
                </a:lnTo>
                <a:lnTo>
                  <a:pt x="21" y="37"/>
                </a:lnTo>
                <a:lnTo>
                  <a:pt x="17" y="32"/>
                </a:lnTo>
                <a:lnTo>
                  <a:pt x="28" y="37"/>
                </a:lnTo>
                <a:lnTo>
                  <a:pt x="21" y="37"/>
                </a:lnTo>
                <a:lnTo>
                  <a:pt x="32" y="32"/>
                </a:lnTo>
                <a:lnTo>
                  <a:pt x="28" y="37"/>
                </a:lnTo>
                <a:lnTo>
                  <a:pt x="33" y="24"/>
                </a:lnTo>
                <a:lnTo>
                  <a:pt x="33" y="30"/>
                </a:lnTo>
                <a:lnTo>
                  <a:pt x="28" y="18"/>
                </a:lnTo>
                <a:lnTo>
                  <a:pt x="32" y="21"/>
                </a:lnTo>
                <a:lnTo>
                  <a:pt x="21" y="15"/>
                </a:lnTo>
                <a:lnTo>
                  <a:pt x="28" y="15"/>
                </a:lnTo>
                <a:lnTo>
                  <a:pt x="17" y="21"/>
                </a:lnTo>
                <a:close/>
                <a:moveTo>
                  <a:pt x="21" y="55"/>
                </a:moveTo>
                <a:cubicBezTo>
                  <a:pt x="23" y="54"/>
                  <a:pt x="26" y="54"/>
                  <a:pt x="28" y="55"/>
                </a:cubicBezTo>
                <a:lnTo>
                  <a:pt x="39" y="60"/>
                </a:lnTo>
                <a:cubicBezTo>
                  <a:pt x="41" y="61"/>
                  <a:pt x="42" y="63"/>
                  <a:pt x="43" y="64"/>
                </a:cubicBezTo>
                <a:lnTo>
                  <a:pt x="48" y="76"/>
                </a:lnTo>
                <a:cubicBezTo>
                  <a:pt x="49" y="78"/>
                  <a:pt x="49" y="80"/>
                  <a:pt x="48" y="82"/>
                </a:cubicBezTo>
                <a:lnTo>
                  <a:pt x="43" y="95"/>
                </a:lnTo>
                <a:cubicBezTo>
                  <a:pt x="42" y="97"/>
                  <a:pt x="41" y="99"/>
                  <a:pt x="39" y="100"/>
                </a:cubicBezTo>
                <a:lnTo>
                  <a:pt x="28" y="105"/>
                </a:lnTo>
                <a:cubicBezTo>
                  <a:pt x="26" y="106"/>
                  <a:pt x="23" y="106"/>
                  <a:pt x="21" y="105"/>
                </a:cubicBezTo>
                <a:lnTo>
                  <a:pt x="10" y="100"/>
                </a:lnTo>
                <a:cubicBezTo>
                  <a:pt x="8" y="99"/>
                  <a:pt x="7" y="97"/>
                  <a:pt x="6" y="95"/>
                </a:cubicBezTo>
                <a:lnTo>
                  <a:pt x="1" y="82"/>
                </a:lnTo>
                <a:cubicBezTo>
                  <a:pt x="0" y="80"/>
                  <a:pt x="0" y="78"/>
                  <a:pt x="1" y="76"/>
                </a:cubicBezTo>
                <a:lnTo>
                  <a:pt x="6" y="64"/>
                </a:lnTo>
                <a:cubicBezTo>
                  <a:pt x="7" y="63"/>
                  <a:pt x="8" y="61"/>
                  <a:pt x="10" y="60"/>
                </a:cubicBezTo>
                <a:lnTo>
                  <a:pt x="21" y="55"/>
                </a:lnTo>
                <a:close/>
                <a:moveTo>
                  <a:pt x="17" y="75"/>
                </a:moveTo>
                <a:lnTo>
                  <a:pt x="21" y="71"/>
                </a:lnTo>
                <a:lnTo>
                  <a:pt x="16" y="83"/>
                </a:lnTo>
                <a:lnTo>
                  <a:pt x="16" y="77"/>
                </a:lnTo>
                <a:lnTo>
                  <a:pt x="21" y="90"/>
                </a:lnTo>
                <a:lnTo>
                  <a:pt x="17" y="85"/>
                </a:lnTo>
                <a:lnTo>
                  <a:pt x="28" y="90"/>
                </a:lnTo>
                <a:lnTo>
                  <a:pt x="21" y="90"/>
                </a:lnTo>
                <a:lnTo>
                  <a:pt x="32" y="85"/>
                </a:lnTo>
                <a:lnTo>
                  <a:pt x="28" y="90"/>
                </a:lnTo>
                <a:lnTo>
                  <a:pt x="33" y="77"/>
                </a:lnTo>
                <a:lnTo>
                  <a:pt x="33" y="83"/>
                </a:lnTo>
                <a:lnTo>
                  <a:pt x="28" y="71"/>
                </a:lnTo>
                <a:lnTo>
                  <a:pt x="32" y="75"/>
                </a:lnTo>
                <a:lnTo>
                  <a:pt x="21" y="70"/>
                </a:lnTo>
                <a:lnTo>
                  <a:pt x="28" y="70"/>
                </a:lnTo>
                <a:lnTo>
                  <a:pt x="17" y="75"/>
                </a:lnTo>
                <a:close/>
                <a:moveTo>
                  <a:pt x="16" y="136"/>
                </a:moveTo>
                <a:lnTo>
                  <a:pt x="16" y="132"/>
                </a:lnTo>
                <a:lnTo>
                  <a:pt x="16" y="168"/>
                </a:lnTo>
                <a:lnTo>
                  <a:pt x="8" y="160"/>
                </a:lnTo>
                <a:lnTo>
                  <a:pt x="40" y="160"/>
                </a:lnTo>
                <a:lnTo>
                  <a:pt x="32" y="168"/>
                </a:lnTo>
                <a:lnTo>
                  <a:pt x="32" y="132"/>
                </a:lnTo>
                <a:lnTo>
                  <a:pt x="33" y="136"/>
                </a:lnTo>
                <a:lnTo>
                  <a:pt x="28" y="124"/>
                </a:lnTo>
                <a:lnTo>
                  <a:pt x="32" y="128"/>
                </a:lnTo>
                <a:lnTo>
                  <a:pt x="21" y="123"/>
                </a:lnTo>
                <a:lnTo>
                  <a:pt x="28" y="123"/>
                </a:lnTo>
                <a:lnTo>
                  <a:pt x="17" y="128"/>
                </a:lnTo>
                <a:lnTo>
                  <a:pt x="21" y="124"/>
                </a:lnTo>
                <a:lnTo>
                  <a:pt x="16" y="136"/>
                </a:lnTo>
                <a:close/>
                <a:moveTo>
                  <a:pt x="6" y="117"/>
                </a:moveTo>
                <a:cubicBezTo>
                  <a:pt x="7" y="116"/>
                  <a:pt x="8" y="114"/>
                  <a:pt x="10" y="113"/>
                </a:cubicBezTo>
                <a:lnTo>
                  <a:pt x="21" y="108"/>
                </a:lnTo>
                <a:cubicBezTo>
                  <a:pt x="23" y="107"/>
                  <a:pt x="26" y="107"/>
                  <a:pt x="28" y="108"/>
                </a:cubicBezTo>
                <a:lnTo>
                  <a:pt x="39" y="113"/>
                </a:lnTo>
                <a:cubicBezTo>
                  <a:pt x="41" y="114"/>
                  <a:pt x="42" y="116"/>
                  <a:pt x="43" y="117"/>
                </a:cubicBezTo>
                <a:lnTo>
                  <a:pt x="48" y="129"/>
                </a:lnTo>
                <a:cubicBezTo>
                  <a:pt x="48" y="130"/>
                  <a:pt x="48" y="131"/>
                  <a:pt x="48" y="132"/>
                </a:cubicBezTo>
                <a:lnTo>
                  <a:pt x="48" y="168"/>
                </a:lnTo>
                <a:cubicBezTo>
                  <a:pt x="48" y="173"/>
                  <a:pt x="45" y="176"/>
                  <a:pt x="40" y="176"/>
                </a:cubicBezTo>
                <a:lnTo>
                  <a:pt x="8" y="176"/>
                </a:lnTo>
                <a:cubicBezTo>
                  <a:pt x="4" y="176"/>
                  <a:pt x="0" y="173"/>
                  <a:pt x="0" y="168"/>
                </a:cubicBezTo>
                <a:lnTo>
                  <a:pt x="0" y="132"/>
                </a:lnTo>
                <a:cubicBezTo>
                  <a:pt x="0" y="131"/>
                  <a:pt x="1" y="130"/>
                  <a:pt x="1" y="129"/>
                </a:cubicBezTo>
                <a:lnTo>
                  <a:pt x="6" y="117"/>
                </a:lnTo>
                <a:close/>
                <a:moveTo>
                  <a:pt x="8" y="176"/>
                </a:moveTo>
                <a:lnTo>
                  <a:pt x="16" y="168"/>
                </a:lnTo>
                <a:lnTo>
                  <a:pt x="16" y="203"/>
                </a:lnTo>
                <a:lnTo>
                  <a:pt x="16" y="201"/>
                </a:lnTo>
                <a:lnTo>
                  <a:pt x="21" y="214"/>
                </a:lnTo>
                <a:lnTo>
                  <a:pt x="17" y="209"/>
                </a:lnTo>
                <a:lnTo>
                  <a:pt x="28" y="214"/>
                </a:lnTo>
                <a:lnTo>
                  <a:pt x="21" y="214"/>
                </a:lnTo>
                <a:lnTo>
                  <a:pt x="32" y="209"/>
                </a:lnTo>
                <a:lnTo>
                  <a:pt x="28" y="214"/>
                </a:lnTo>
                <a:lnTo>
                  <a:pt x="33" y="201"/>
                </a:lnTo>
                <a:lnTo>
                  <a:pt x="32" y="203"/>
                </a:lnTo>
                <a:lnTo>
                  <a:pt x="32" y="168"/>
                </a:lnTo>
                <a:lnTo>
                  <a:pt x="40" y="176"/>
                </a:lnTo>
                <a:lnTo>
                  <a:pt x="8" y="176"/>
                </a:lnTo>
                <a:close/>
                <a:moveTo>
                  <a:pt x="40" y="160"/>
                </a:moveTo>
                <a:cubicBezTo>
                  <a:pt x="45" y="160"/>
                  <a:pt x="48" y="164"/>
                  <a:pt x="48" y="168"/>
                </a:cubicBezTo>
                <a:lnTo>
                  <a:pt x="48" y="203"/>
                </a:lnTo>
                <a:cubicBezTo>
                  <a:pt x="48" y="204"/>
                  <a:pt x="48" y="205"/>
                  <a:pt x="48" y="206"/>
                </a:cubicBezTo>
                <a:lnTo>
                  <a:pt x="43" y="219"/>
                </a:lnTo>
                <a:cubicBezTo>
                  <a:pt x="42" y="221"/>
                  <a:pt x="41" y="223"/>
                  <a:pt x="39" y="224"/>
                </a:cubicBezTo>
                <a:lnTo>
                  <a:pt x="28" y="229"/>
                </a:lnTo>
                <a:cubicBezTo>
                  <a:pt x="26" y="230"/>
                  <a:pt x="23" y="230"/>
                  <a:pt x="21" y="229"/>
                </a:cubicBezTo>
                <a:lnTo>
                  <a:pt x="10" y="224"/>
                </a:lnTo>
                <a:cubicBezTo>
                  <a:pt x="8" y="223"/>
                  <a:pt x="7" y="221"/>
                  <a:pt x="6" y="219"/>
                </a:cubicBezTo>
                <a:lnTo>
                  <a:pt x="1" y="206"/>
                </a:lnTo>
                <a:cubicBezTo>
                  <a:pt x="1" y="205"/>
                  <a:pt x="0" y="204"/>
                  <a:pt x="0" y="203"/>
                </a:cubicBezTo>
                <a:lnTo>
                  <a:pt x="0" y="168"/>
                </a:lnTo>
                <a:cubicBezTo>
                  <a:pt x="0" y="164"/>
                  <a:pt x="4" y="160"/>
                  <a:pt x="8" y="160"/>
                </a:cubicBezTo>
                <a:lnTo>
                  <a:pt x="40" y="160"/>
                </a:lnTo>
                <a:close/>
                <a:moveTo>
                  <a:pt x="16" y="259"/>
                </a:moveTo>
                <a:lnTo>
                  <a:pt x="16" y="256"/>
                </a:lnTo>
                <a:lnTo>
                  <a:pt x="16" y="291"/>
                </a:lnTo>
                <a:lnTo>
                  <a:pt x="8" y="283"/>
                </a:lnTo>
                <a:lnTo>
                  <a:pt x="40" y="283"/>
                </a:lnTo>
                <a:lnTo>
                  <a:pt x="32" y="291"/>
                </a:lnTo>
                <a:lnTo>
                  <a:pt x="32" y="256"/>
                </a:lnTo>
                <a:lnTo>
                  <a:pt x="33" y="259"/>
                </a:lnTo>
                <a:lnTo>
                  <a:pt x="28" y="246"/>
                </a:lnTo>
                <a:lnTo>
                  <a:pt x="32" y="251"/>
                </a:lnTo>
                <a:lnTo>
                  <a:pt x="21" y="246"/>
                </a:lnTo>
                <a:lnTo>
                  <a:pt x="28" y="246"/>
                </a:lnTo>
                <a:lnTo>
                  <a:pt x="17" y="251"/>
                </a:lnTo>
                <a:lnTo>
                  <a:pt x="21" y="246"/>
                </a:lnTo>
                <a:lnTo>
                  <a:pt x="16" y="259"/>
                </a:lnTo>
                <a:close/>
                <a:moveTo>
                  <a:pt x="6" y="241"/>
                </a:moveTo>
                <a:cubicBezTo>
                  <a:pt x="7" y="239"/>
                  <a:pt x="8" y="237"/>
                  <a:pt x="10" y="236"/>
                </a:cubicBezTo>
                <a:lnTo>
                  <a:pt x="21" y="231"/>
                </a:lnTo>
                <a:cubicBezTo>
                  <a:pt x="23" y="230"/>
                  <a:pt x="26" y="230"/>
                  <a:pt x="28" y="231"/>
                </a:cubicBezTo>
                <a:lnTo>
                  <a:pt x="39" y="236"/>
                </a:lnTo>
                <a:cubicBezTo>
                  <a:pt x="41" y="237"/>
                  <a:pt x="42" y="239"/>
                  <a:pt x="43" y="241"/>
                </a:cubicBezTo>
                <a:lnTo>
                  <a:pt x="48" y="254"/>
                </a:lnTo>
                <a:cubicBezTo>
                  <a:pt x="48" y="255"/>
                  <a:pt x="48" y="255"/>
                  <a:pt x="48" y="256"/>
                </a:cubicBezTo>
                <a:lnTo>
                  <a:pt x="48" y="291"/>
                </a:lnTo>
                <a:cubicBezTo>
                  <a:pt x="48" y="296"/>
                  <a:pt x="45" y="299"/>
                  <a:pt x="40" y="299"/>
                </a:cubicBezTo>
                <a:lnTo>
                  <a:pt x="8" y="299"/>
                </a:lnTo>
                <a:cubicBezTo>
                  <a:pt x="4" y="299"/>
                  <a:pt x="0" y="296"/>
                  <a:pt x="0" y="291"/>
                </a:cubicBezTo>
                <a:lnTo>
                  <a:pt x="0" y="256"/>
                </a:lnTo>
                <a:cubicBezTo>
                  <a:pt x="0" y="255"/>
                  <a:pt x="1" y="255"/>
                  <a:pt x="1" y="254"/>
                </a:cubicBezTo>
                <a:lnTo>
                  <a:pt x="6" y="241"/>
                </a:lnTo>
                <a:close/>
                <a:moveTo>
                  <a:pt x="8" y="299"/>
                </a:moveTo>
                <a:lnTo>
                  <a:pt x="16" y="291"/>
                </a:lnTo>
                <a:lnTo>
                  <a:pt x="16" y="327"/>
                </a:lnTo>
                <a:lnTo>
                  <a:pt x="16" y="324"/>
                </a:lnTo>
                <a:lnTo>
                  <a:pt x="21" y="336"/>
                </a:lnTo>
                <a:lnTo>
                  <a:pt x="17" y="332"/>
                </a:lnTo>
                <a:lnTo>
                  <a:pt x="28" y="337"/>
                </a:lnTo>
                <a:lnTo>
                  <a:pt x="21" y="337"/>
                </a:lnTo>
                <a:lnTo>
                  <a:pt x="32" y="332"/>
                </a:lnTo>
                <a:lnTo>
                  <a:pt x="28" y="336"/>
                </a:lnTo>
                <a:lnTo>
                  <a:pt x="33" y="324"/>
                </a:lnTo>
                <a:lnTo>
                  <a:pt x="32" y="327"/>
                </a:lnTo>
                <a:lnTo>
                  <a:pt x="32" y="291"/>
                </a:lnTo>
                <a:lnTo>
                  <a:pt x="40" y="299"/>
                </a:lnTo>
                <a:lnTo>
                  <a:pt x="8" y="299"/>
                </a:lnTo>
                <a:close/>
                <a:moveTo>
                  <a:pt x="40" y="283"/>
                </a:moveTo>
                <a:cubicBezTo>
                  <a:pt x="45" y="283"/>
                  <a:pt x="48" y="287"/>
                  <a:pt x="48" y="291"/>
                </a:cubicBezTo>
                <a:lnTo>
                  <a:pt x="48" y="327"/>
                </a:lnTo>
                <a:cubicBezTo>
                  <a:pt x="48" y="329"/>
                  <a:pt x="48" y="330"/>
                  <a:pt x="48" y="331"/>
                </a:cubicBezTo>
                <a:lnTo>
                  <a:pt x="43" y="343"/>
                </a:lnTo>
                <a:cubicBezTo>
                  <a:pt x="42" y="344"/>
                  <a:pt x="41" y="346"/>
                  <a:pt x="39" y="347"/>
                </a:cubicBezTo>
                <a:lnTo>
                  <a:pt x="28" y="352"/>
                </a:lnTo>
                <a:cubicBezTo>
                  <a:pt x="26" y="353"/>
                  <a:pt x="23" y="353"/>
                  <a:pt x="21" y="352"/>
                </a:cubicBezTo>
                <a:lnTo>
                  <a:pt x="10" y="347"/>
                </a:lnTo>
                <a:cubicBezTo>
                  <a:pt x="8" y="346"/>
                  <a:pt x="7" y="344"/>
                  <a:pt x="6" y="343"/>
                </a:cubicBezTo>
                <a:lnTo>
                  <a:pt x="1" y="331"/>
                </a:lnTo>
                <a:cubicBezTo>
                  <a:pt x="1" y="330"/>
                  <a:pt x="0" y="329"/>
                  <a:pt x="0" y="327"/>
                </a:cubicBezTo>
                <a:lnTo>
                  <a:pt x="0" y="291"/>
                </a:lnTo>
                <a:cubicBezTo>
                  <a:pt x="0" y="287"/>
                  <a:pt x="4" y="283"/>
                  <a:pt x="8" y="283"/>
                </a:cubicBezTo>
                <a:lnTo>
                  <a:pt x="40"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60" name="Freeform 132"/>
          <p:cNvSpPr>
            <a:spLocks noEditPoints="1"/>
          </p:cNvSpPr>
          <p:nvPr/>
        </p:nvSpPr>
        <p:spPr bwMode="auto">
          <a:xfrm>
            <a:off x="4086432" y="3691462"/>
            <a:ext cx="29210" cy="210185"/>
          </a:xfrm>
          <a:custGeom>
            <a:avLst/>
            <a:gdLst/>
            <a:ahLst/>
            <a:cxnLst>
              <a:cxn ang="0">
                <a:pos x="39" y="7"/>
              </a:cxn>
              <a:cxn ang="0">
                <a:pos x="48" y="29"/>
              </a:cxn>
              <a:cxn ang="0">
                <a:pos x="28" y="52"/>
              </a:cxn>
              <a:cxn ang="0">
                <a:pos x="6" y="42"/>
              </a:cxn>
              <a:cxn ang="0">
                <a:pos x="6" y="11"/>
              </a:cxn>
              <a:cxn ang="0">
                <a:pos x="17" y="21"/>
              </a:cxn>
              <a:cxn ang="0">
                <a:pos x="16" y="24"/>
              </a:cxn>
              <a:cxn ang="0">
                <a:pos x="28" y="37"/>
              </a:cxn>
              <a:cxn ang="0">
                <a:pos x="28" y="37"/>
              </a:cxn>
              <a:cxn ang="0">
                <a:pos x="28" y="18"/>
              </a:cxn>
              <a:cxn ang="0">
                <a:pos x="28" y="15"/>
              </a:cxn>
              <a:cxn ang="0">
                <a:pos x="28" y="55"/>
              </a:cxn>
              <a:cxn ang="0">
                <a:pos x="48" y="76"/>
              </a:cxn>
              <a:cxn ang="0">
                <a:pos x="39" y="100"/>
              </a:cxn>
              <a:cxn ang="0">
                <a:pos x="10" y="100"/>
              </a:cxn>
              <a:cxn ang="0">
                <a:pos x="1" y="76"/>
              </a:cxn>
              <a:cxn ang="0">
                <a:pos x="21" y="55"/>
              </a:cxn>
              <a:cxn ang="0">
                <a:pos x="16" y="83"/>
              </a:cxn>
              <a:cxn ang="0">
                <a:pos x="17" y="85"/>
              </a:cxn>
              <a:cxn ang="0">
                <a:pos x="32" y="85"/>
              </a:cxn>
              <a:cxn ang="0">
                <a:pos x="33" y="83"/>
              </a:cxn>
              <a:cxn ang="0">
                <a:pos x="21" y="70"/>
              </a:cxn>
              <a:cxn ang="0">
                <a:pos x="16" y="136"/>
              </a:cxn>
              <a:cxn ang="0">
                <a:pos x="8" y="160"/>
              </a:cxn>
              <a:cxn ang="0">
                <a:pos x="32" y="132"/>
              </a:cxn>
              <a:cxn ang="0">
                <a:pos x="32" y="128"/>
              </a:cxn>
              <a:cxn ang="0">
                <a:pos x="17" y="128"/>
              </a:cxn>
              <a:cxn ang="0">
                <a:pos x="6" y="117"/>
              </a:cxn>
              <a:cxn ang="0">
                <a:pos x="28" y="108"/>
              </a:cxn>
              <a:cxn ang="0">
                <a:pos x="48" y="129"/>
              </a:cxn>
              <a:cxn ang="0">
                <a:pos x="40" y="176"/>
              </a:cxn>
              <a:cxn ang="0">
                <a:pos x="0" y="132"/>
              </a:cxn>
              <a:cxn ang="0">
                <a:pos x="8" y="176"/>
              </a:cxn>
              <a:cxn ang="0">
                <a:pos x="16" y="201"/>
              </a:cxn>
              <a:cxn ang="0">
                <a:pos x="28" y="214"/>
              </a:cxn>
              <a:cxn ang="0">
                <a:pos x="28" y="214"/>
              </a:cxn>
              <a:cxn ang="0">
                <a:pos x="32" y="168"/>
              </a:cxn>
              <a:cxn ang="0">
                <a:pos x="40" y="160"/>
              </a:cxn>
              <a:cxn ang="0">
                <a:pos x="48" y="206"/>
              </a:cxn>
              <a:cxn ang="0">
                <a:pos x="28" y="229"/>
              </a:cxn>
              <a:cxn ang="0">
                <a:pos x="6" y="219"/>
              </a:cxn>
              <a:cxn ang="0">
                <a:pos x="0" y="168"/>
              </a:cxn>
              <a:cxn ang="0">
                <a:pos x="16" y="259"/>
              </a:cxn>
              <a:cxn ang="0">
                <a:pos x="8" y="283"/>
              </a:cxn>
              <a:cxn ang="0">
                <a:pos x="32" y="256"/>
              </a:cxn>
              <a:cxn ang="0">
                <a:pos x="32" y="251"/>
              </a:cxn>
              <a:cxn ang="0">
                <a:pos x="17" y="251"/>
              </a:cxn>
              <a:cxn ang="0">
                <a:pos x="6" y="241"/>
              </a:cxn>
              <a:cxn ang="0">
                <a:pos x="28" y="231"/>
              </a:cxn>
              <a:cxn ang="0">
                <a:pos x="48" y="254"/>
              </a:cxn>
              <a:cxn ang="0">
                <a:pos x="40" y="299"/>
              </a:cxn>
              <a:cxn ang="0">
                <a:pos x="0" y="256"/>
              </a:cxn>
              <a:cxn ang="0">
                <a:pos x="8" y="299"/>
              </a:cxn>
              <a:cxn ang="0">
                <a:pos x="16" y="324"/>
              </a:cxn>
              <a:cxn ang="0">
                <a:pos x="28" y="337"/>
              </a:cxn>
              <a:cxn ang="0">
                <a:pos x="28" y="336"/>
              </a:cxn>
              <a:cxn ang="0">
                <a:pos x="32" y="291"/>
              </a:cxn>
              <a:cxn ang="0">
                <a:pos x="40" y="283"/>
              </a:cxn>
              <a:cxn ang="0">
                <a:pos x="48" y="331"/>
              </a:cxn>
              <a:cxn ang="0">
                <a:pos x="28" y="352"/>
              </a:cxn>
              <a:cxn ang="0">
                <a:pos x="6" y="343"/>
              </a:cxn>
              <a:cxn ang="0">
                <a:pos x="0" y="291"/>
              </a:cxn>
            </a:cxnLst>
            <a:rect l="0" t="0" r="r" b="b"/>
            <a:pathLst>
              <a:path w="49" h="353">
                <a:moveTo>
                  <a:pt x="21" y="1"/>
                </a:moveTo>
                <a:cubicBezTo>
                  <a:pt x="23" y="0"/>
                  <a:pt x="26" y="0"/>
                  <a:pt x="28" y="1"/>
                </a:cubicBezTo>
                <a:lnTo>
                  <a:pt x="39" y="7"/>
                </a:lnTo>
                <a:cubicBezTo>
                  <a:pt x="41" y="8"/>
                  <a:pt x="42" y="10"/>
                  <a:pt x="43" y="11"/>
                </a:cubicBezTo>
                <a:lnTo>
                  <a:pt x="48" y="23"/>
                </a:lnTo>
                <a:cubicBezTo>
                  <a:pt x="49" y="25"/>
                  <a:pt x="49" y="27"/>
                  <a:pt x="48" y="29"/>
                </a:cubicBezTo>
                <a:lnTo>
                  <a:pt x="43" y="42"/>
                </a:lnTo>
                <a:cubicBezTo>
                  <a:pt x="42" y="44"/>
                  <a:pt x="41" y="46"/>
                  <a:pt x="39" y="47"/>
                </a:cubicBezTo>
                <a:lnTo>
                  <a:pt x="28" y="52"/>
                </a:lnTo>
                <a:cubicBezTo>
                  <a:pt x="26" y="53"/>
                  <a:pt x="23" y="53"/>
                  <a:pt x="21" y="52"/>
                </a:cubicBezTo>
                <a:lnTo>
                  <a:pt x="10" y="47"/>
                </a:lnTo>
                <a:cubicBezTo>
                  <a:pt x="8" y="46"/>
                  <a:pt x="7" y="44"/>
                  <a:pt x="6" y="42"/>
                </a:cubicBezTo>
                <a:lnTo>
                  <a:pt x="1" y="29"/>
                </a:lnTo>
                <a:cubicBezTo>
                  <a:pt x="0" y="27"/>
                  <a:pt x="0" y="25"/>
                  <a:pt x="1" y="23"/>
                </a:cubicBezTo>
                <a:lnTo>
                  <a:pt x="6" y="11"/>
                </a:lnTo>
                <a:cubicBezTo>
                  <a:pt x="7" y="10"/>
                  <a:pt x="8" y="8"/>
                  <a:pt x="10" y="7"/>
                </a:cubicBezTo>
                <a:lnTo>
                  <a:pt x="21" y="1"/>
                </a:lnTo>
                <a:close/>
                <a:moveTo>
                  <a:pt x="17" y="21"/>
                </a:moveTo>
                <a:lnTo>
                  <a:pt x="21" y="18"/>
                </a:lnTo>
                <a:lnTo>
                  <a:pt x="16" y="30"/>
                </a:lnTo>
                <a:lnTo>
                  <a:pt x="16" y="24"/>
                </a:lnTo>
                <a:lnTo>
                  <a:pt x="21" y="37"/>
                </a:lnTo>
                <a:lnTo>
                  <a:pt x="17" y="32"/>
                </a:lnTo>
                <a:lnTo>
                  <a:pt x="28" y="37"/>
                </a:lnTo>
                <a:lnTo>
                  <a:pt x="21" y="37"/>
                </a:lnTo>
                <a:lnTo>
                  <a:pt x="32" y="32"/>
                </a:lnTo>
                <a:lnTo>
                  <a:pt x="28" y="37"/>
                </a:lnTo>
                <a:lnTo>
                  <a:pt x="33" y="24"/>
                </a:lnTo>
                <a:lnTo>
                  <a:pt x="33" y="30"/>
                </a:lnTo>
                <a:lnTo>
                  <a:pt x="28" y="18"/>
                </a:lnTo>
                <a:lnTo>
                  <a:pt x="32" y="21"/>
                </a:lnTo>
                <a:lnTo>
                  <a:pt x="21" y="15"/>
                </a:lnTo>
                <a:lnTo>
                  <a:pt x="28" y="15"/>
                </a:lnTo>
                <a:lnTo>
                  <a:pt x="17" y="21"/>
                </a:lnTo>
                <a:close/>
                <a:moveTo>
                  <a:pt x="21" y="55"/>
                </a:moveTo>
                <a:cubicBezTo>
                  <a:pt x="23" y="54"/>
                  <a:pt x="26" y="54"/>
                  <a:pt x="28" y="55"/>
                </a:cubicBezTo>
                <a:lnTo>
                  <a:pt x="39" y="60"/>
                </a:lnTo>
                <a:cubicBezTo>
                  <a:pt x="41" y="61"/>
                  <a:pt x="42" y="63"/>
                  <a:pt x="43" y="64"/>
                </a:cubicBezTo>
                <a:lnTo>
                  <a:pt x="48" y="76"/>
                </a:lnTo>
                <a:cubicBezTo>
                  <a:pt x="49" y="78"/>
                  <a:pt x="49" y="80"/>
                  <a:pt x="48" y="82"/>
                </a:cubicBezTo>
                <a:lnTo>
                  <a:pt x="43" y="95"/>
                </a:lnTo>
                <a:cubicBezTo>
                  <a:pt x="42" y="97"/>
                  <a:pt x="41" y="99"/>
                  <a:pt x="39" y="100"/>
                </a:cubicBezTo>
                <a:lnTo>
                  <a:pt x="28" y="105"/>
                </a:lnTo>
                <a:cubicBezTo>
                  <a:pt x="26" y="106"/>
                  <a:pt x="23" y="106"/>
                  <a:pt x="21" y="105"/>
                </a:cubicBezTo>
                <a:lnTo>
                  <a:pt x="10" y="100"/>
                </a:lnTo>
                <a:cubicBezTo>
                  <a:pt x="8" y="99"/>
                  <a:pt x="7" y="97"/>
                  <a:pt x="6" y="95"/>
                </a:cubicBezTo>
                <a:lnTo>
                  <a:pt x="1" y="82"/>
                </a:lnTo>
                <a:cubicBezTo>
                  <a:pt x="0" y="80"/>
                  <a:pt x="0" y="78"/>
                  <a:pt x="1" y="76"/>
                </a:cubicBezTo>
                <a:lnTo>
                  <a:pt x="6" y="64"/>
                </a:lnTo>
                <a:cubicBezTo>
                  <a:pt x="7" y="63"/>
                  <a:pt x="8" y="61"/>
                  <a:pt x="10" y="60"/>
                </a:cubicBezTo>
                <a:lnTo>
                  <a:pt x="21" y="55"/>
                </a:lnTo>
                <a:close/>
                <a:moveTo>
                  <a:pt x="17" y="75"/>
                </a:moveTo>
                <a:lnTo>
                  <a:pt x="21" y="71"/>
                </a:lnTo>
                <a:lnTo>
                  <a:pt x="16" y="83"/>
                </a:lnTo>
                <a:lnTo>
                  <a:pt x="16" y="77"/>
                </a:lnTo>
                <a:lnTo>
                  <a:pt x="21" y="90"/>
                </a:lnTo>
                <a:lnTo>
                  <a:pt x="17" y="85"/>
                </a:lnTo>
                <a:lnTo>
                  <a:pt x="28" y="90"/>
                </a:lnTo>
                <a:lnTo>
                  <a:pt x="21" y="90"/>
                </a:lnTo>
                <a:lnTo>
                  <a:pt x="32" y="85"/>
                </a:lnTo>
                <a:lnTo>
                  <a:pt x="28" y="90"/>
                </a:lnTo>
                <a:lnTo>
                  <a:pt x="33" y="77"/>
                </a:lnTo>
                <a:lnTo>
                  <a:pt x="33" y="83"/>
                </a:lnTo>
                <a:lnTo>
                  <a:pt x="28" y="71"/>
                </a:lnTo>
                <a:lnTo>
                  <a:pt x="32" y="75"/>
                </a:lnTo>
                <a:lnTo>
                  <a:pt x="21" y="70"/>
                </a:lnTo>
                <a:lnTo>
                  <a:pt x="28" y="70"/>
                </a:lnTo>
                <a:lnTo>
                  <a:pt x="17" y="75"/>
                </a:lnTo>
                <a:close/>
                <a:moveTo>
                  <a:pt x="16" y="136"/>
                </a:moveTo>
                <a:lnTo>
                  <a:pt x="16" y="132"/>
                </a:lnTo>
                <a:lnTo>
                  <a:pt x="16" y="168"/>
                </a:lnTo>
                <a:lnTo>
                  <a:pt x="8" y="160"/>
                </a:lnTo>
                <a:lnTo>
                  <a:pt x="40" y="160"/>
                </a:lnTo>
                <a:lnTo>
                  <a:pt x="32" y="168"/>
                </a:lnTo>
                <a:lnTo>
                  <a:pt x="32" y="132"/>
                </a:lnTo>
                <a:lnTo>
                  <a:pt x="33" y="136"/>
                </a:lnTo>
                <a:lnTo>
                  <a:pt x="28" y="124"/>
                </a:lnTo>
                <a:lnTo>
                  <a:pt x="32" y="128"/>
                </a:lnTo>
                <a:lnTo>
                  <a:pt x="21" y="123"/>
                </a:lnTo>
                <a:lnTo>
                  <a:pt x="28" y="123"/>
                </a:lnTo>
                <a:lnTo>
                  <a:pt x="17" y="128"/>
                </a:lnTo>
                <a:lnTo>
                  <a:pt x="21" y="124"/>
                </a:lnTo>
                <a:lnTo>
                  <a:pt x="16" y="136"/>
                </a:lnTo>
                <a:close/>
                <a:moveTo>
                  <a:pt x="6" y="117"/>
                </a:moveTo>
                <a:cubicBezTo>
                  <a:pt x="7" y="116"/>
                  <a:pt x="8" y="114"/>
                  <a:pt x="10" y="113"/>
                </a:cubicBezTo>
                <a:lnTo>
                  <a:pt x="21" y="108"/>
                </a:lnTo>
                <a:cubicBezTo>
                  <a:pt x="23" y="107"/>
                  <a:pt x="26" y="107"/>
                  <a:pt x="28" y="108"/>
                </a:cubicBezTo>
                <a:lnTo>
                  <a:pt x="39" y="113"/>
                </a:lnTo>
                <a:cubicBezTo>
                  <a:pt x="41" y="114"/>
                  <a:pt x="42" y="116"/>
                  <a:pt x="43" y="117"/>
                </a:cubicBezTo>
                <a:lnTo>
                  <a:pt x="48" y="129"/>
                </a:lnTo>
                <a:cubicBezTo>
                  <a:pt x="48" y="130"/>
                  <a:pt x="48" y="131"/>
                  <a:pt x="48" y="132"/>
                </a:cubicBezTo>
                <a:lnTo>
                  <a:pt x="48" y="168"/>
                </a:lnTo>
                <a:cubicBezTo>
                  <a:pt x="48" y="173"/>
                  <a:pt x="45" y="176"/>
                  <a:pt x="40" y="176"/>
                </a:cubicBezTo>
                <a:lnTo>
                  <a:pt x="8" y="176"/>
                </a:lnTo>
                <a:cubicBezTo>
                  <a:pt x="4" y="176"/>
                  <a:pt x="0" y="173"/>
                  <a:pt x="0" y="168"/>
                </a:cubicBezTo>
                <a:lnTo>
                  <a:pt x="0" y="132"/>
                </a:lnTo>
                <a:cubicBezTo>
                  <a:pt x="0" y="131"/>
                  <a:pt x="1" y="130"/>
                  <a:pt x="1" y="129"/>
                </a:cubicBezTo>
                <a:lnTo>
                  <a:pt x="6" y="117"/>
                </a:lnTo>
                <a:close/>
                <a:moveTo>
                  <a:pt x="8" y="176"/>
                </a:moveTo>
                <a:lnTo>
                  <a:pt x="16" y="168"/>
                </a:lnTo>
                <a:lnTo>
                  <a:pt x="16" y="203"/>
                </a:lnTo>
                <a:lnTo>
                  <a:pt x="16" y="201"/>
                </a:lnTo>
                <a:lnTo>
                  <a:pt x="21" y="214"/>
                </a:lnTo>
                <a:lnTo>
                  <a:pt x="17" y="209"/>
                </a:lnTo>
                <a:lnTo>
                  <a:pt x="28" y="214"/>
                </a:lnTo>
                <a:lnTo>
                  <a:pt x="21" y="214"/>
                </a:lnTo>
                <a:lnTo>
                  <a:pt x="32" y="209"/>
                </a:lnTo>
                <a:lnTo>
                  <a:pt x="28" y="214"/>
                </a:lnTo>
                <a:lnTo>
                  <a:pt x="33" y="201"/>
                </a:lnTo>
                <a:lnTo>
                  <a:pt x="32" y="203"/>
                </a:lnTo>
                <a:lnTo>
                  <a:pt x="32" y="168"/>
                </a:lnTo>
                <a:lnTo>
                  <a:pt x="40" y="176"/>
                </a:lnTo>
                <a:lnTo>
                  <a:pt x="8" y="176"/>
                </a:lnTo>
                <a:close/>
                <a:moveTo>
                  <a:pt x="40" y="160"/>
                </a:moveTo>
                <a:cubicBezTo>
                  <a:pt x="45" y="160"/>
                  <a:pt x="48" y="164"/>
                  <a:pt x="48" y="168"/>
                </a:cubicBezTo>
                <a:lnTo>
                  <a:pt x="48" y="203"/>
                </a:lnTo>
                <a:cubicBezTo>
                  <a:pt x="48" y="204"/>
                  <a:pt x="48" y="205"/>
                  <a:pt x="48" y="206"/>
                </a:cubicBezTo>
                <a:lnTo>
                  <a:pt x="43" y="219"/>
                </a:lnTo>
                <a:cubicBezTo>
                  <a:pt x="42" y="221"/>
                  <a:pt x="41" y="223"/>
                  <a:pt x="39" y="224"/>
                </a:cubicBezTo>
                <a:lnTo>
                  <a:pt x="28" y="229"/>
                </a:lnTo>
                <a:cubicBezTo>
                  <a:pt x="26" y="230"/>
                  <a:pt x="23" y="230"/>
                  <a:pt x="21" y="229"/>
                </a:cubicBezTo>
                <a:lnTo>
                  <a:pt x="10" y="224"/>
                </a:lnTo>
                <a:cubicBezTo>
                  <a:pt x="8" y="223"/>
                  <a:pt x="7" y="221"/>
                  <a:pt x="6" y="219"/>
                </a:cubicBezTo>
                <a:lnTo>
                  <a:pt x="1" y="206"/>
                </a:lnTo>
                <a:cubicBezTo>
                  <a:pt x="1" y="205"/>
                  <a:pt x="0" y="204"/>
                  <a:pt x="0" y="203"/>
                </a:cubicBezTo>
                <a:lnTo>
                  <a:pt x="0" y="168"/>
                </a:lnTo>
                <a:cubicBezTo>
                  <a:pt x="0" y="164"/>
                  <a:pt x="4" y="160"/>
                  <a:pt x="8" y="160"/>
                </a:cubicBezTo>
                <a:lnTo>
                  <a:pt x="40" y="160"/>
                </a:lnTo>
                <a:close/>
                <a:moveTo>
                  <a:pt x="16" y="259"/>
                </a:moveTo>
                <a:lnTo>
                  <a:pt x="16" y="256"/>
                </a:lnTo>
                <a:lnTo>
                  <a:pt x="16" y="291"/>
                </a:lnTo>
                <a:lnTo>
                  <a:pt x="8" y="283"/>
                </a:lnTo>
                <a:lnTo>
                  <a:pt x="40" y="283"/>
                </a:lnTo>
                <a:lnTo>
                  <a:pt x="32" y="291"/>
                </a:lnTo>
                <a:lnTo>
                  <a:pt x="32" y="256"/>
                </a:lnTo>
                <a:lnTo>
                  <a:pt x="33" y="259"/>
                </a:lnTo>
                <a:lnTo>
                  <a:pt x="28" y="246"/>
                </a:lnTo>
                <a:lnTo>
                  <a:pt x="32" y="251"/>
                </a:lnTo>
                <a:lnTo>
                  <a:pt x="21" y="246"/>
                </a:lnTo>
                <a:lnTo>
                  <a:pt x="28" y="246"/>
                </a:lnTo>
                <a:lnTo>
                  <a:pt x="17" y="251"/>
                </a:lnTo>
                <a:lnTo>
                  <a:pt x="21" y="246"/>
                </a:lnTo>
                <a:lnTo>
                  <a:pt x="16" y="259"/>
                </a:lnTo>
                <a:close/>
                <a:moveTo>
                  <a:pt x="6" y="241"/>
                </a:moveTo>
                <a:cubicBezTo>
                  <a:pt x="7" y="239"/>
                  <a:pt x="8" y="237"/>
                  <a:pt x="10" y="236"/>
                </a:cubicBezTo>
                <a:lnTo>
                  <a:pt x="21" y="231"/>
                </a:lnTo>
                <a:cubicBezTo>
                  <a:pt x="23" y="230"/>
                  <a:pt x="26" y="230"/>
                  <a:pt x="28" y="231"/>
                </a:cubicBezTo>
                <a:lnTo>
                  <a:pt x="39" y="236"/>
                </a:lnTo>
                <a:cubicBezTo>
                  <a:pt x="41" y="237"/>
                  <a:pt x="42" y="239"/>
                  <a:pt x="43" y="241"/>
                </a:cubicBezTo>
                <a:lnTo>
                  <a:pt x="48" y="254"/>
                </a:lnTo>
                <a:cubicBezTo>
                  <a:pt x="48" y="255"/>
                  <a:pt x="48" y="255"/>
                  <a:pt x="48" y="256"/>
                </a:cubicBezTo>
                <a:lnTo>
                  <a:pt x="48" y="291"/>
                </a:lnTo>
                <a:cubicBezTo>
                  <a:pt x="48" y="296"/>
                  <a:pt x="45" y="299"/>
                  <a:pt x="40" y="299"/>
                </a:cubicBezTo>
                <a:lnTo>
                  <a:pt x="8" y="299"/>
                </a:lnTo>
                <a:cubicBezTo>
                  <a:pt x="4" y="299"/>
                  <a:pt x="0" y="296"/>
                  <a:pt x="0" y="291"/>
                </a:cubicBezTo>
                <a:lnTo>
                  <a:pt x="0" y="256"/>
                </a:lnTo>
                <a:cubicBezTo>
                  <a:pt x="0" y="255"/>
                  <a:pt x="1" y="255"/>
                  <a:pt x="1" y="254"/>
                </a:cubicBezTo>
                <a:lnTo>
                  <a:pt x="6" y="241"/>
                </a:lnTo>
                <a:close/>
                <a:moveTo>
                  <a:pt x="8" y="299"/>
                </a:moveTo>
                <a:lnTo>
                  <a:pt x="16" y="291"/>
                </a:lnTo>
                <a:lnTo>
                  <a:pt x="16" y="327"/>
                </a:lnTo>
                <a:lnTo>
                  <a:pt x="16" y="324"/>
                </a:lnTo>
                <a:lnTo>
                  <a:pt x="21" y="336"/>
                </a:lnTo>
                <a:lnTo>
                  <a:pt x="17" y="332"/>
                </a:lnTo>
                <a:lnTo>
                  <a:pt x="28" y="337"/>
                </a:lnTo>
                <a:lnTo>
                  <a:pt x="21" y="337"/>
                </a:lnTo>
                <a:lnTo>
                  <a:pt x="32" y="332"/>
                </a:lnTo>
                <a:lnTo>
                  <a:pt x="28" y="336"/>
                </a:lnTo>
                <a:lnTo>
                  <a:pt x="33" y="324"/>
                </a:lnTo>
                <a:lnTo>
                  <a:pt x="32" y="327"/>
                </a:lnTo>
                <a:lnTo>
                  <a:pt x="32" y="291"/>
                </a:lnTo>
                <a:lnTo>
                  <a:pt x="40" y="299"/>
                </a:lnTo>
                <a:lnTo>
                  <a:pt x="8" y="299"/>
                </a:lnTo>
                <a:close/>
                <a:moveTo>
                  <a:pt x="40" y="283"/>
                </a:moveTo>
                <a:cubicBezTo>
                  <a:pt x="45" y="283"/>
                  <a:pt x="48" y="287"/>
                  <a:pt x="48" y="291"/>
                </a:cubicBezTo>
                <a:lnTo>
                  <a:pt x="48" y="327"/>
                </a:lnTo>
                <a:cubicBezTo>
                  <a:pt x="48" y="329"/>
                  <a:pt x="48" y="330"/>
                  <a:pt x="48" y="331"/>
                </a:cubicBezTo>
                <a:lnTo>
                  <a:pt x="43" y="343"/>
                </a:lnTo>
                <a:cubicBezTo>
                  <a:pt x="42" y="344"/>
                  <a:pt x="41" y="346"/>
                  <a:pt x="39" y="347"/>
                </a:cubicBezTo>
                <a:lnTo>
                  <a:pt x="28" y="352"/>
                </a:lnTo>
                <a:cubicBezTo>
                  <a:pt x="26" y="353"/>
                  <a:pt x="23" y="353"/>
                  <a:pt x="21" y="352"/>
                </a:cubicBezTo>
                <a:lnTo>
                  <a:pt x="10" y="347"/>
                </a:lnTo>
                <a:cubicBezTo>
                  <a:pt x="8" y="346"/>
                  <a:pt x="7" y="344"/>
                  <a:pt x="6" y="343"/>
                </a:cubicBezTo>
                <a:lnTo>
                  <a:pt x="1" y="331"/>
                </a:lnTo>
                <a:cubicBezTo>
                  <a:pt x="1" y="330"/>
                  <a:pt x="0" y="329"/>
                  <a:pt x="0" y="327"/>
                </a:cubicBezTo>
                <a:lnTo>
                  <a:pt x="0" y="291"/>
                </a:lnTo>
                <a:cubicBezTo>
                  <a:pt x="0" y="287"/>
                  <a:pt x="4" y="283"/>
                  <a:pt x="8" y="283"/>
                </a:cubicBezTo>
                <a:lnTo>
                  <a:pt x="40"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59" name="Freeform 131"/>
          <p:cNvSpPr>
            <a:spLocks/>
          </p:cNvSpPr>
          <p:nvPr/>
        </p:nvSpPr>
        <p:spPr bwMode="auto">
          <a:xfrm>
            <a:off x="4005151" y="4068017"/>
            <a:ext cx="76200" cy="76200"/>
          </a:xfrm>
          <a:custGeom>
            <a:avLst/>
            <a:gdLst/>
            <a:ahLst/>
            <a:cxnLst>
              <a:cxn ang="0">
                <a:pos x="128" y="0"/>
              </a:cxn>
              <a:cxn ang="0">
                <a:pos x="0" y="53"/>
              </a:cxn>
              <a:cxn ang="0">
                <a:pos x="96" y="128"/>
              </a:cxn>
              <a:cxn ang="0">
                <a:pos x="128" y="0"/>
              </a:cxn>
            </a:cxnLst>
            <a:rect l="0" t="0" r="r" b="b"/>
            <a:pathLst>
              <a:path w="128" h="128">
                <a:moveTo>
                  <a:pt x="128" y="0"/>
                </a:moveTo>
                <a:lnTo>
                  <a:pt x="0" y="53"/>
                </a:lnTo>
                <a:cubicBezTo>
                  <a:pt x="44" y="63"/>
                  <a:pt x="79" y="91"/>
                  <a:pt x="96" y="128"/>
                </a:cubicBezTo>
                <a:lnTo>
                  <a:pt x="128"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58" name="Freeform 130"/>
          <p:cNvSpPr>
            <a:spLocks noEditPoints="1"/>
          </p:cNvSpPr>
          <p:nvPr/>
        </p:nvSpPr>
        <p:spPr bwMode="auto">
          <a:xfrm>
            <a:off x="4000707" y="4062937"/>
            <a:ext cx="86360" cy="86360"/>
          </a:xfrm>
          <a:custGeom>
            <a:avLst/>
            <a:gdLst/>
            <a:ahLst/>
            <a:cxnLst>
              <a:cxn ang="0">
                <a:pos x="129" y="7"/>
              </a:cxn>
              <a:cxn ang="0">
                <a:pos x="140" y="16"/>
              </a:cxn>
              <a:cxn ang="0">
                <a:pos x="12" y="69"/>
              </a:cxn>
              <a:cxn ang="0">
                <a:pos x="11" y="54"/>
              </a:cxn>
              <a:cxn ang="0">
                <a:pos x="42" y="65"/>
              </a:cxn>
              <a:cxn ang="0">
                <a:pos x="44" y="66"/>
              </a:cxn>
              <a:cxn ang="0">
                <a:pos x="71" y="82"/>
              </a:cxn>
              <a:cxn ang="0">
                <a:pos x="72" y="83"/>
              </a:cxn>
              <a:cxn ang="0">
                <a:pos x="94" y="105"/>
              </a:cxn>
              <a:cxn ang="0">
                <a:pos x="95" y="106"/>
              </a:cxn>
              <a:cxn ang="0">
                <a:pos x="111" y="132"/>
              </a:cxn>
              <a:cxn ang="0">
                <a:pos x="97" y="135"/>
              </a:cxn>
              <a:cxn ang="0">
                <a:pos x="129" y="7"/>
              </a:cxn>
              <a:cxn ang="0">
                <a:pos x="112" y="138"/>
              </a:cxn>
              <a:cxn ang="0">
                <a:pos x="106" y="144"/>
              </a:cxn>
              <a:cxn ang="0">
                <a:pos x="98" y="141"/>
              </a:cxn>
              <a:cxn ang="0">
                <a:pos x="82" y="115"/>
              </a:cxn>
              <a:cxn ang="0">
                <a:pos x="83" y="116"/>
              </a:cxn>
              <a:cxn ang="0">
                <a:pos x="61" y="94"/>
              </a:cxn>
              <a:cxn ang="0">
                <a:pos x="62" y="95"/>
              </a:cxn>
              <a:cxn ang="0">
                <a:pos x="35" y="79"/>
              </a:cxn>
              <a:cxn ang="0">
                <a:pos x="37" y="80"/>
              </a:cxn>
              <a:cxn ang="0">
                <a:pos x="6" y="69"/>
              </a:cxn>
              <a:cxn ang="0">
                <a:pos x="0" y="62"/>
              </a:cxn>
              <a:cxn ang="0">
                <a:pos x="5" y="54"/>
              </a:cxn>
              <a:cxn ang="0">
                <a:pos x="133" y="1"/>
              </a:cxn>
              <a:cxn ang="0">
                <a:pos x="142" y="2"/>
              </a:cxn>
              <a:cxn ang="0">
                <a:pos x="144" y="10"/>
              </a:cxn>
              <a:cxn ang="0">
                <a:pos x="112" y="138"/>
              </a:cxn>
            </a:cxnLst>
            <a:rect l="0" t="0" r="r" b="b"/>
            <a:pathLst>
              <a:path w="145" h="145">
                <a:moveTo>
                  <a:pt x="129" y="7"/>
                </a:moveTo>
                <a:lnTo>
                  <a:pt x="140" y="16"/>
                </a:lnTo>
                <a:lnTo>
                  <a:pt x="12" y="69"/>
                </a:lnTo>
                <a:lnTo>
                  <a:pt x="11" y="54"/>
                </a:lnTo>
                <a:lnTo>
                  <a:pt x="42" y="65"/>
                </a:lnTo>
                <a:cubicBezTo>
                  <a:pt x="43" y="65"/>
                  <a:pt x="43" y="65"/>
                  <a:pt x="44" y="66"/>
                </a:cubicBezTo>
                <a:lnTo>
                  <a:pt x="71" y="82"/>
                </a:lnTo>
                <a:cubicBezTo>
                  <a:pt x="71" y="82"/>
                  <a:pt x="72" y="82"/>
                  <a:pt x="72" y="83"/>
                </a:cubicBezTo>
                <a:lnTo>
                  <a:pt x="94" y="105"/>
                </a:lnTo>
                <a:cubicBezTo>
                  <a:pt x="95" y="105"/>
                  <a:pt x="95" y="106"/>
                  <a:pt x="95" y="106"/>
                </a:cubicBezTo>
                <a:lnTo>
                  <a:pt x="111" y="132"/>
                </a:lnTo>
                <a:lnTo>
                  <a:pt x="97" y="135"/>
                </a:lnTo>
                <a:lnTo>
                  <a:pt x="129" y="7"/>
                </a:lnTo>
                <a:close/>
                <a:moveTo>
                  <a:pt x="112" y="138"/>
                </a:moveTo>
                <a:cubicBezTo>
                  <a:pt x="111" y="142"/>
                  <a:pt x="109" y="144"/>
                  <a:pt x="106" y="144"/>
                </a:cubicBezTo>
                <a:cubicBezTo>
                  <a:pt x="103" y="145"/>
                  <a:pt x="99" y="143"/>
                  <a:pt x="98" y="141"/>
                </a:cubicBezTo>
                <a:lnTo>
                  <a:pt x="82" y="115"/>
                </a:lnTo>
                <a:lnTo>
                  <a:pt x="83" y="116"/>
                </a:lnTo>
                <a:lnTo>
                  <a:pt x="61" y="94"/>
                </a:lnTo>
                <a:lnTo>
                  <a:pt x="62" y="95"/>
                </a:lnTo>
                <a:lnTo>
                  <a:pt x="35" y="79"/>
                </a:lnTo>
                <a:lnTo>
                  <a:pt x="37" y="80"/>
                </a:lnTo>
                <a:lnTo>
                  <a:pt x="6" y="69"/>
                </a:lnTo>
                <a:cubicBezTo>
                  <a:pt x="3" y="68"/>
                  <a:pt x="1" y="65"/>
                  <a:pt x="0" y="62"/>
                </a:cubicBezTo>
                <a:cubicBezTo>
                  <a:pt x="0" y="58"/>
                  <a:pt x="2" y="55"/>
                  <a:pt x="5" y="54"/>
                </a:cubicBezTo>
                <a:lnTo>
                  <a:pt x="133" y="1"/>
                </a:lnTo>
                <a:cubicBezTo>
                  <a:pt x="136" y="0"/>
                  <a:pt x="139" y="0"/>
                  <a:pt x="142" y="2"/>
                </a:cubicBezTo>
                <a:cubicBezTo>
                  <a:pt x="144" y="4"/>
                  <a:pt x="145" y="7"/>
                  <a:pt x="144" y="10"/>
                </a:cubicBezTo>
                <a:lnTo>
                  <a:pt x="112" y="13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99" name="Rectangle 471"/>
          <p:cNvSpPr>
            <a:spLocks noChangeArrowheads="1"/>
          </p:cNvSpPr>
          <p:nvPr/>
        </p:nvSpPr>
        <p:spPr bwMode="auto">
          <a:xfrm>
            <a:off x="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509398" name="AutoShape 470"/>
          <p:cNvSpPr>
            <a:spLocks noChangeAspect="1" noChangeArrowheads="1" noTextEdit="1"/>
          </p:cNvSpPr>
          <p:nvPr/>
        </p:nvSpPr>
        <p:spPr bwMode="auto">
          <a:xfrm>
            <a:off x="3381154" y="1710247"/>
            <a:ext cx="3546475" cy="381635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09397" name="Picture 469"/>
          <p:cNvPicPr>
            <a:picLocks noChangeAspect="1" noChangeArrowheads="1"/>
          </p:cNvPicPr>
          <p:nvPr/>
        </p:nvPicPr>
        <p:blipFill>
          <a:blip r:embed="rId3"/>
          <a:srcRect/>
          <a:stretch>
            <a:fillRect/>
          </a:stretch>
        </p:blipFill>
        <p:spPr bwMode="auto">
          <a:xfrm>
            <a:off x="4416389" y="2889639"/>
            <a:ext cx="190534" cy="1257509"/>
          </a:xfrm>
          <a:prstGeom prst="rect">
            <a:avLst/>
          </a:prstGeom>
          <a:noFill/>
        </p:spPr>
      </p:pic>
      <p:sp>
        <p:nvSpPr>
          <p:cNvPr id="509396" name="Freeform 468"/>
          <p:cNvSpPr>
            <a:spLocks noEditPoints="1"/>
          </p:cNvSpPr>
          <p:nvPr/>
        </p:nvSpPr>
        <p:spPr bwMode="auto">
          <a:xfrm>
            <a:off x="4411943" y="2894085"/>
            <a:ext cx="181007" cy="1247983"/>
          </a:xfrm>
          <a:custGeom>
            <a:avLst/>
            <a:gdLst/>
            <a:ahLst/>
            <a:cxnLst>
              <a:cxn ang="0">
                <a:pos x="0" y="8"/>
              </a:cxn>
              <a:cxn ang="0">
                <a:pos x="8" y="0"/>
              </a:cxn>
              <a:cxn ang="0">
                <a:pos x="296" y="0"/>
              </a:cxn>
              <a:cxn ang="0">
                <a:pos x="304" y="8"/>
              </a:cxn>
              <a:cxn ang="0">
                <a:pos x="304" y="2088"/>
              </a:cxn>
              <a:cxn ang="0">
                <a:pos x="296" y="2096"/>
              </a:cxn>
              <a:cxn ang="0">
                <a:pos x="8" y="2096"/>
              </a:cxn>
              <a:cxn ang="0">
                <a:pos x="0" y="2088"/>
              </a:cxn>
              <a:cxn ang="0">
                <a:pos x="0" y="8"/>
              </a:cxn>
              <a:cxn ang="0">
                <a:pos x="16" y="2088"/>
              </a:cxn>
              <a:cxn ang="0">
                <a:pos x="8" y="2080"/>
              </a:cxn>
              <a:cxn ang="0">
                <a:pos x="296" y="2080"/>
              </a:cxn>
              <a:cxn ang="0">
                <a:pos x="288" y="2088"/>
              </a:cxn>
              <a:cxn ang="0">
                <a:pos x="288" y="8"/>
              </a:cxn>
              <a:cxn ang="0">
                <a:pos x="296" y="16"/>
              </a:cxn>
              <a:cxn ang="0">
                <a:pos x="8" y="16"/>
              </a:cxn>
              <a:cxn ang="0">
                <a:pos x="16" y="8"/>
              </a:cxn>
              <a:cxn ang="0">
                <a:pos x="16" y="2088"/>
              </a:cxn>
            </a:cxnLst>
            <a:rect l="0" t="0" r="r" b="b"/>
            <a:pathLst>
              <a:path w="304" h="2096">
                <a:moveTo>
                  <a:pt x="0" y="8"/>
                </a:moveTo>
                <a:cubicBezTo>
                  <a:pt x="0" y="4"/>
                  <a:pt x="4" y="0"/>
                  <a:pt x="8" y="0"/>
                </a:cubicBezTo>
                <a:lnTo>
                  <a:pt x="296" y="0"/>
                </a:lnTo>
                <a:cubicBezTo>
                  <a:pt x="301" y="0"/>
                  <a:pt x="304" y="4"/>
                  <a:pt x="304" y="8"/>
                </a:cubicBezTo>
                <a:lnTo>
                  <a:pt x="304" y="2088"/>
                </a:lnTo>
                <a:cubicBezTo>
                  <a:pt x="304" y="2093"/>
                  <a:pt x="301" y="2096"/>
                  <a:pt x="296" y="2096"/>
                </a:cubicBezTo>
                <a:lnTo>
                  <a:pt x="8" y="2096"/>
                </a:lnTo>
                <a:cubicBezTo>
                  <a:pt x="4" y="2096"/>
                  <a:pt x="0" y="2093"/>
                  <a:pt x="0" y="2088"/>
                </a:cubicBezTo>
                <a:lnTo>
                  <a:pt x="0" y="8"/>
                </a:lnTo>
                <a:close/>
                <a:moveTo>
                  <a:pt x="16" y="2088"/>
                </a:moveTo>
                <a:lnTo>
                  <a:pt x="8" y="2080"/>
                </a:lnTo>
                <a:lnTo>
                  <a:pt x="296" y="2080"/>
                </a:lnTo>
                <a:lnTo>
                  <a:pt x="288" y="2088"/>
                </a:lnTo>
                <a:lnTo>
                  <a:pt x="288" y="8"/>
                </a:lnTo>
                <a:lnTo>
                  <a:pt x="296" y="16"/>
                </a:lnTo>
                <a:lnTo>
                  <a:pt x="8" y="16"/>
                </a:lnTo>
                <a:lnTo>
                  <a:pt x="16" y="8"/>
                </a:lnTo>
                <a:lnTo>
                  <a:pt x="16" y="208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95" name="Picture 467"/>
          <p:cNvPicPr>
            <a:picLocks noChangeAspect="1" noChangeArrowheads="1"/>
          </p:cNvPicPr>
          <p:nvPr/>
        </p:nvPicPr>
        <p:blipFill>
          <a:blip r:embed="rId4"/>
          <a:srcRect/>
          <a:stretch>
            <a:fillRect/>
          </a:stretch>
        </p:blipFill>
        <p:spPr bwMode="auto">
          <a:xfrm>
            <a:off x="6664692" y="2889639"/>
            <a:ext cx="102253" cy="1254969"/>
          </a:xfrm>
          <a:prstGeom prst="rect">
            <a:avLst/>
          </a:prstGeom>
          <a:noFill/>
        </p:spPr>
      </p:pic>
      <p:pic>
        <p:nvPicPr>
          <p:cNvPr id="509394" name="Picture 466"/>
          <p:cNvPicPr>
            <a:picLocks noChangeAspect="1" noChangeArrowheads="1"/>
          </p:cNvPicPr>
          <p:nvPr/>
        </p:nvPicPr>
        <p:blipFill>
          <a:blip r:embed="rId5"/>
          <a:srcRect/>
          <a:stretch>
            <a:fillRect/>
          </a:stretch>
        </p:blipFill>
        <p:spPr bwMode="auto">
          <a:xfrm>
            <a:off x="6664692" y="2889639"/>
            <a:ext cx="102253" cy="1254969"/>
          </a:xfrm>
          <a:prstGeom prst="rect">
            <a:avLst/>
          </a:prstGeom>
          <a:noFill/>
        </p:spPr>
      </p:pic>
      <p:sp>
        <p:nvSpPr>
          <p:cNvPr id="509393" name="Freeform 465"/>
          <p:cNvSpPr>
            <a:spLocks noEditPoints="1"/>
          </p:cNvSpPr>
          <p:nvPr/>
        </p:nvSpPr>
        <p:spPr bwMode="auto">
          <a:xfrm>
            <a:off x="6669773" y="2894085"/>
            <a:ext cx="95267" cy="1247983"/>
          </a:xfrm>
          <a:custGeom>
            <a:avLst/>
            <a:gdLst/>
            <a:ahLst/>
            <a:cxnLst>
              <a:cxn ang="0">
                <a:pos x="0" y="8"/>
              </a:cxn>
              <a:cxn ang="0">
                <a:pos x="8" y="0"/>
              </a:cxn>
              <a:cxn ang="0">
                <a:pos x="152" y="0"/>
              </a:cxn>
              <a:cxn ang="0">
                <a:pos x="160" y="8"/>
              </a:cxn>
              <a:cxn ang="0">
                <a:pos x="160" y="2088"/>
              </a:cxn>
              <a:cxn ang="0">
                <a:pos x="152" y="2096"/>
              </a:cxn>
              <a:cxn ang="0">
                <a:pos x="8" y="2096"/>
              </a:cxn>
              <a:cxn ang="0">
                <a:pos x="0" y="2088"/>
              </a:cxn>
              <a:cxn ang="0">
                <a:pos x="0" y="8"/>
              </a:cxn>
              <a:cxn ang="0">
                <a:pos x="16" y="2088"/>
              </a:cxn>
              <a:cxn ang="0">
                <a:pos x="8" y="2080"/>
              </a:cxn>
              <a:cxn ang="0">
                <a:pos x="152" y="2080"/>
              </a:cxn>
              <a:cxn ang="0">
                <a:pos x="144" y="2088"/>
              </a:cxn>
              <a:cxn ang="0">
                <a:pos x="144" y="8"/>
              </a:cxn>
              <a:cxn ang="0">
                <a:pos x="152" y="16"/>
              </a:cxn>
              <a:cxn ang="0">
                <a:pos x="8" y="16"/>
              </a:cxn>
              <a:cxn ang="0">
                <a:pos x="16" y="8"/>
              </a:cxn>
              <a:cxn ang="0">
                <a:pos x="16" y="2088"/>
              </a:cxn>
            </a:cxnLst>
            <a:rect l="0" t="0" r="r" b="b"/>
            <a:pathLst>
              <a:path w="160" h="2096">
                <a:moveTo>
                  <a:pt x="0" y="8"/>
                </a:moveTo>
                <a:cubicBezTo>
                  <a:pt x="0" y="4"/>
                  <a:pt x="4" y="0"/>
                  <a:pt x="8" y="0"/>
                </a:cubicBezTo>
                <a:lnTo>
                  <a:pt x="152" y="0"/>
                </a:lnTo>
                <a:cubicBezTo>
                  <a:pt x="157" y="0"/>
                  <a:pt x="160" y="4"/>
                  <a:pt x="160" y="8"/>
                </a:cubicBezTo>
                <a:lnTo>
                  <a:pt x="160" y="2088"/>
                </a:lnTo>
                <a:cubicBezTo>
                  <a:pt x="160" y="2093"/>
                  <a:pt x="157" y="2096"/>
                  <a:pt x="152" y="2096"/>
                </a:cubicBezTo>
                <a:lnTo>
                  <a:pt x="8" y="2096"/>
                </a:lnTo>
                <a:cubicBezTo>
                  <a:pt x="4" y="2096"/>
                  <a:pt x="0" y="2093"/>
                  <a:pt x="0" y="2088"/>
                </a:cubicBezTo>
                <a:lnTo>
                  <a:pt x="0" y="8"/>
                </a:lnTo>
                <a:close/>
                <a:moveTo>
                  <a:pt x="16" y="2088"/>
                </a:moveTo>
                <a:lnTo>
                  <a:pt x="8" y="2080"/>
                </a:lnTo>
                <a:lnTo>
                  <a:pt x="152" y="2080"/>
                </a:lnTo>
                <a:lnTo>
                  <a:pt x="144" y="2088"/>
                </a:lnTo>
                <a:lnTo>
                  <a:pt x="144" y="8"/>
                </a:lnTo>
                <a:lnTo>
                  <a:pt x="152" y="16"/>
                </a:lnTo>
                <a:lnTo>
                  <a:pt x="8" y="16"/>
                </a:lnTo>
                <a:lnTo>
                  <a:pt x="16" y="8"/>
                </a:lnTo>
                <a:lnTo>
                  <a:pt x="16" y="208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92" name="Picture 464"/>
          <p:cNvPicPr>
            <a:picLocks noChangeAspect="1" noChangeArrowheads="1"/>
          </p:cNvPicPr>
          <p:nvPr/>
        </p:nvPicPr>
        <p:blipFill>
          <a:blip r:embed="rId6"/>
          <a:srcRect/>
          <a:stretch>
            <a:fillRect/>
          </a:stretch>
        </p:blipFill>
        <p:spPr bwMode="auto">
          <a:xfrm>
            <a:off x="4587871" y="2889639"/>
            <a:ext cx="2102861" cy="1254969"/>
          </a:xfrm>
          <a:prstGeom prst="rect">
            <a:avLst/>
          </a:prstGeom>
          <a:noFill/>
        </p:spPr>
      </p:pic>
      <p:pic>
        <p:nvPicPr>
          <p:cNvPr id="509391" name="Picture 463"/>
          <p:cNvPicPr>
            <a:picLocks noChangeAspect="1" noChangeArrowheads="1"/>
          </p:cNvPicPr>
          <p:nvPr/>
        </p:nvPicPr>
        <p:blipFill>
          <a:blip r:embed="rId7"/>
          <a:srcRect/>
          <a:stretch>
            <a:fillRect/>
          </a:stretch>
        </p:blipFill>
        <p:spPr bwMode="auto">
          <a:xfrm>
            <a:off x="4587871" y="2889639"/>
            <a:ext cx="2102861" cy="1254969"/>
          </a:xfrm>
          <a:prstGeom prst="rect">
            <a:avLst/>
          </a:prstGeom>
          <a:noFill/>
        </p:spPr>
      </p:pic>
      <p:sp>
        <p:nvSpPr>
          <p:cNvPr id="509390" name="Freeform 462"/>
          <p:cNvSpPr>
            <a:spLocks noEditPoints="1"/>
          </p:cNvSpPr>
          <p:nvPr/>
        </p:nvSpPr>
        <p:spPr bwMode="auto">
          <a:xfrm>
            <a:off x="4583425" y="4027749"/>
            <a:ext cx="2095876" cy="114319"/>
          </a:xfrm>
          <a:custGeom>
            <a:avLst/>
            <a:gdLst/>
            <a:ahLst/>
            <a:cxnLst>
              <a:cxn ang="0">
                <a:pos x="0" y="8"/>
              </a:cxn>
              <a:cxn ang="0">
                <a:pos x="8" y="0"/>
              </a:cxn>
              <a:cxn ang="0">
                <a:pos x="3512" y="0"/>
              </a:cxn>
              <a:cxn ang="0">
                <a:pos x="3520" y="8"/>
              </a:cxn>
              <a:cxn ang="0">
                <a:pos x="3520" y="184"/>
              </a:cxn>
              <a:cxn ang="0">
                <a:pos x="3512" y="192"/>
              </a:cxn>
              <a:cxn ang="0">
                <a:pos x="8" y="192"/>
              </a:cxn>
              <a:cxn ang="0">
                <a:pos x="0" y="184"/>
              </a:cxn>
              <a:cxn ang="0">
                <a:pos x="0" y="8"/>
              </a:cxn>
              <a:cxn ang="0">
                <a:pos x="16" y="184"/>
              </a:cxn>
              <a:cxn ang="0">
                <a:pos x="8" y="176"/>
              </a:cxn>
              <a:cxn ang="0">
                <a:pos x="3512" y="176"/>
              </a:cxn>
              <a:cxn ang="0">
                <a:pos x="3504" y="184"/>
              </a:cxn>
              <a:cxn ang="0">
                <a:pos x="3504" y="8"/>
              </a:cxn>
              <a:cxn ang="0">
                <a:pos x="3512" y="16"/>
              </a:cxn>
              <a:cxn ang="0">
                <a:pos x="8" y="16"/>
              </a:cxn>
              <a:cxn ang="0">
                <a:pos x="16" y="8"/>
              </a:cxn>
              <a:cxn ang="0">
                <a:pos x="16" y="184"/>
              </a:cxn>
            </a:cxnLst>
            <a:rect l="0" t="0" r="r" b="b"/>
            <a:pathLst>
              <a:path w="3520" h="192">
                <a:moveTo>
                  <a:pt x="0" y="8"/>
                </a:moveTo>
                <a:cubicBezTo>
                  <a:pt x="0" y="4"/>
                  <a:pt x="4" y="0"/>
                  <a:pt x="8" y="0"/>
                </a:cubicBezTo>
                <a:lnTo>
                  <a:pt x="3512" y="0"/>
                </a:lnTo>
                <a:cubicBezTo>
                  <a:pt x="3517" y="0"/>
                  <a:pt x="3520" y="4"/>
                  <a:pt x="3520" y="8"/>
                </a:cubicBezTo>
                <a:lnTo>
                  <a:pt x="3520" y="184"/>
                </a:lnTo>
                <a:cubicBezTo>
                  <a:pt x="3520" y="189"/>
                  <a:pt x="3517" y="192"/>
                  <a:pt x="3512" y="192"/>
                </a:cubicBezTo>
                <a:lnTo>
                  <a:pt x="8" y="192"/>
                </a:lnTo>
                <a:cubicBezTo>
                  <a:pt x="4" y="192"/>
                  <a:pt x="0" y="189"/>
                  <a:pt x="0" y="184"/>
                </a:cubicBezTo>
                <a:lnTo>
                  <a:pt x="0" y="8"/>
                </a:lnTo>
                <a:close/>
                <a:moveTo>
                  <a:pt x="16" y="184"/>
                </a:moveTo>
                <a:lnTo>
                  <a:pt x="8" y="176"/>
                </a:lnTo>
                <a:lnTo>
                  <a:pt x="3512" y="176"/>
                </a:lnTo>
                <a:lnTo>
                  <a:pt x="3504" y="184"/>
                </a:lnTo>
                <a:lnTo>
                  <a:pt x="3504" y="8"/>
                </a:lnTo>
                <a:lnTo>
                  <a:pt x="3512" y="16"/>
                </a:lnTo>
                <a:lnTo>
                  <a:pt x="8" y="16"/>
                </a:lnTo>
                <a:lnTo>
                  <a:pt x="16" y="8"/>
                </a:lnTo>
                <a:lnTo>
                  <a:pt x="16" y="18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89" name="Freeform 461"/>
          <p:cNvSpPr>
            <a:spLocks noEditPoints="1"/>
          </p:cNvSpPr>
          <p:nvPr/>
        </p:nvSpPr>
        <p:spPr bwMode="auto">
          <a:xfrm>
            <a:off x="4583425" y="2894085"/>
            <a:ext cx="2095876" cy="114319"/>
          </a:xfrm>
          <a:custGeom>
            <a:avLst/>
            <a:gdLst/>
            <a:ahLst/>
            <a:cxnLst>
              <a:cxn ang="0">
                <a:pos x="0" y="8"/>
              </a:cxn>
              <a:cxn ang="0">
                <a:pos x="8" y="0"/>
              </a:cxn>
              <a:cxn ang="0">
                <a:pos x="3512" y="0"/>
              </a:cxn>
              <a:cxn ang="0">
                <a:pos x="3520" y="8"/>
              </a:cxn>
              <a:cxn ang="0">
                <a:pos x="3520" y="184"/>
              </a:cxn>
              <a:cxn ang="0">
                <a:pos x="3512" y="192"/>
              </a:cxn>
              <a:cxn ang="0">
                <a:pos x="8" y="192"/>
              </a:cxn>
              <a:cxn ang="0">
                <a:pos x="0" y="184"/>
              </a:cxn>
              <a:cxn ang="0">
                <a:pos x="0" y="8"/>
              </a:cxn>
              <a:cxn ang="0">
                <a:pos x="16" y="184"/>
              </a:cxn>
              <a:cxn ang="0">
                <a:pos x="8" y="176"/>
              </a:cxn>
              <a:cxn ang="0">
                <a:pos x="3512" y="176"/>
              </a:cxn>
              <a:cxn ang="0">
                <a:pos x="3504" y="184"/>
              </a:cxn>
              <a:cxn ang="0">
                <a:pos x="3504" y="8"/>
              </a:cxn>
              <a:cxn ang="0">
                <a:pos x="3512" y="16"/>
              </a:cxn>
              <a:cxn ang="0">
                <a:pos x="8" y="16"/>
              </a:cxn>
              <a:cxn ang="0">
                <a:pos x="16" y="8"/>
              </a:cxn>
              <a:cxn ang="0">
                <a:pos x="16" y="184"/>
              </a:cxn>
            </a:cxnLst>
            <a:rect l="0" t="0" r="r" b="b"/>
            <a:pathLst>
              <a:path w="3520" h="192">
                <a:moveTo>
                  <a:pt x="0" y="8"/>
                </a:moveTo>
                <a:cubicBezTo>
                  <a:pt x="0" y="4"/>
                  <a:pt x="4" y="0"/>
                  <a:pt x="8" y="0"/>
                </a:cubicBezTo>
                <a:lnTo>
                  <a:pt x="3512" y="0"/>
                </a:lnTo>
                <a:cubicBezTo>
                  <a:pt x="3517" y="0"/>
                  <a:pt x="3520" y="4"/>
                  <a:pt x="3520" y="8"/>
                </a:cubicBezTo>
                <a:lnTo>
                  <a:pt x="3520" y="184"/>
                </a:lnTo>
                <a:cubicBezTo>
                  <a:pt x="3520" y="189"/>
                  <a:pt x="3517" y="192"/>
                  <a:pt x="3512" y="192"/>
                </a:cubicBezTo>
                <a:lnTo>
                  <a:pt x="8" y="192"/>
                </a:lnTo>
                <a:cubicBezTo>
                  <a:pt x="4" y="192"/>
                  <a:pt x="0" y="189"/>
                  <a:pt x="0" y="184"/>
                </a:cubicBezTo>
                <a:lnTo>
                  <a:pt x="0" y="8"/>
                </a:lnTo>
                <a:close/>
                <a:moveTo>
                  <a:pt x="16" y="184"/>
                </a:moveTo>
                <a:lnTo>
                  <a:pt x="8" y="176"/>
                </a:lnTo>
                <a:lnTo>
                  <a:pt x="3512" y="176"/>
                </a:lnTo>
                <a:lnTo>
                  <a:pt x="3504" y="184"/>
                </a:lnTo>
                <a:lnTo>
                  <a:pt x="3504" y="8"/>
                </a:lnTo>
                <a:lnTo>
                  <a:pt x="3512" y="16"/>
                </a:lnTo>
                <a:lnTo>
                  <a:pt x="8" y="16"/>
                </a:lnTo>
                <a:lnTo>
                  <a:pt x="16" y="8"/>
                </a:lnTo>
                <a:lnTo>
                  <a:pt x="16" y="18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88" name="Picture 460"/>
          <p:cNvPicPr>
            <a:picLocks noChangeAspect="1" noChangeArrowheads="1"/>
          </p:cNvPicPr>
          <p:nvPr/>
        </p:nvPicPr>
        <p:blipFill>
          <a:blip r:embed="rId8"/>
          <a:srcRect/>
          <a:stretch>
            <a:fillRect/>
          </a:stretch>
        </p:blipFill>
        <p:spPr bwMode="auto">
          <a:xfrm>
            <a:off x="4683137" y="2994431"/>
            <a:ext cx="123848" cy="1047924"/>
          </a:xfrm>
          <a:prstGeom prst="rect">
            <a:avLst/>
          </a:prstGeom>
          <a:noFill/>
        </p:spPr>
      </p:pic>
      <p:sp>
        <p:nvSpPr>
          <p:cNvPr id="509387" name="Freeform 459"/>
          <p:cNvSpPr>
            <a:spLocks noEditPoints="1"/>
          </p:cNvSpPr>
          <p:nvPr/>
        </p:nvSpPr>
        <p:spPr bwMode="auto">
          <a:xfrm>
            <a:off x="4688218" y="2998876"/>
            <a:ext cx="114321" cy="1038398"/>
          </a:xfrm>
          <a:custGeom>
            <a:avLst/>
            <a:gdLst/>
            <a:ahLst/>
            <a:cxnLst>
              <a:cxn ang="0">
                <a:pos x="0" y="8"/>
              </a:cxn>
              <a:cxn ang="0">
                <a:pos x="8" y="0"/>
              </a:cxn>
              <a:cxn ang="0">
                <a:pos x="184" y="0"/>
              </a:cxn>
              <a:cxn ang="0">
                <a:pos x="192" y="8"/>
              </a:cxn>
              <a:cxn ang="0">
                <a:pos x="192" y="1736"/>
              </a:cxn>
              <a:cxn ang="0">
                <a:pos x="184" y="1744"/>
              </a:cxn>
              <a:cxn ang="0">
                <a:pos x="8" y="1744"/>
              </a:cxn>
              <a:cxn ang="0">
                <a:pos x="0" y="1736"/>
              </a:cxn>
              <a:cxn ang="0">
                <a:pos x="0" y="8"/>
              </a:cxn>
              <a:cxn ang="0">
                <a:pos x="16" y="1736"/>
              </a:cxn>
              <a:cxn ang="0">
                <a:pos x="8" y="1728"/>
              </a:cxn>
              <a:cxn ang="0">
                <a:pos x="184" y="1728"/>
              </a:cxn>
              <a:cxn ang="0">
                <a:pos x="176" y="1736"/>
              </a:cxn>
              <a:cxn ang="0">
                <a:pos x="176" y="8"/>
              </a:cxn>
              <a:cxn ang="0">
                <a:pos x="184" y="16"/>
              </a:cxn>
              <a:cxn ang="0">
                <a:pos x="8" y="16"/>
              </a:cxn>
              <a:cxn ang="0">
                <a:pos x="16" y="8"/>
              </a:cxn>
              <a:cxn ang="0">
                <a:pos x="16" y="1736"/>
              </a:cxn>
            </a:cxnLst>
            <a:rect l="0" t="0" r="r" b="b"/>
            <a:pathLst>
              <a:path w="192" h="1744">
                <a:moveTo>
                  <a:pt x="0" y="8"/>
                </a:moveTo>
                <a:cubicBezTo>
                  <a:pt x="0" y="4"/>
                  <a:pt x="4" y="0"/>
                  <a:pt x="8" y="0"/>
                </a:cubicBezTo>
                <a:lnTo>
                  <a:pt x="184" y="0"/>
                </a:lnTo>
                <a:cubicBezTo>
                  <a:pt x="189" y="0"/>
                  <a:pt x="192" y="4"/>
                  <a:pt x="192" y="8"/>
                </a:cubicBezTo>
                <a:lnTo>
                  <a:pt x="192" y="1736"/>
                </a:lnTo>
                <a:cubicBezTo>
                  <a:pt x="192" y="1741"/>
                  <a:pt x="189" y="1744"/>
                  <a:pt x="184" y="1744"/>
                </a:cubicBezTo>
                <a:lnTo>
                  <a:pt x="8" y="1744"/>
                </a:lnTo>
                <a:cubicBezTo>
                  <a:pt x="4" y="1744"/>
                  <a:pt x="0" y="1741"/>
                  <a:pt x="0" y="1736"/>
                </a:cubicBezTo>
                <a:lnTo>
                  <a:pt x="0" y="8"/>
                </a:lnTo>
                <a:close/>
                <a:moveTo>
                  <a:pt x="16" y="1736"/>
                </a:moveTo>
                <a:lnTo>
                  <a:pt x="8" y="1728"/>
                </a:lnTo>
                <a:lnTo>
                  <a:pt x="184" y="1728"/>
                </a:lnTo>
                <a:lnTo>
                  <a:pt x="176" y="1736"/>
                </a:lnTo>
                <a:lnTo>
                  <a:pt x="176" y="8"/>
                </a:lnTo>
                <a:lnTo>
                  <a:pt x="184" y="16"/>
                </a:lnTo>
                <a:lnTo>
                  <a:pt x="8" y="16"/>
                </a:lnTo>
                <a:lnTo>
                  <a:pt x="16" y="8"/>
                </a:lnTo>
                <a:lnTo>
                  <a:pt x="16" y="173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86" name="Rectangle 458"/>
          <p:cNvSpPr>
            <a:spLocks noChangeArrowheads="1"/>
          </p:cNvSpPr>
          <p:nvPr/>
        </p:nvSpPr>
        <p:spPr bwMode="auto">
          <a:xfrm>
            <a:off x="4726325" y="3713371"/>
            <a:ext cx="38107" cy="142899"/>
          </a:xfrm>
          <a:prstGeom prst="rect">
            <a:avLst/>
          </a:prstGeom>
          <a:solidFill>
            <a:srgbClr val="339966"/>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385" name="Freeform 457"/>
          <p:cNvSpPr>
            <a:spLocks noEditPoints="1"/>
          </p:cNvSpPr>
          <p:nvPr/>
        </p:nvSpPr>
        <p:spPr bwMode="auto">
          <a:xfrm>
            <a:off x="4726325" y="3713371"/>
            <a:ext cx="47634" cy="152425"/>
          </a:xfrm>
          <a:custGeom>
            <a:avLst/>
            <a:gdLst/>
            <a:ahLst/>
            <a:cxnLst>
              <a:cxn ang="0">
                <a:pos x="0" y="8"/>
              </a:cxn>
              <a:cxn ang="0">
                <a:pos x="8" y="0"/>
              </a:cxn>
              <a:cxn ang="0">
                <a:pos x="72" y="0"/>
              </a:cxn>
              <a:cxn ang="0">
                <a:pos x="80" y="8"/>
              </a:cxn>
              <a:cxn ang="0">
                <a:pos x="80" y="248"/>
              </a:cxn>
              <a:cxn ang="0">
                <a:pos x="72" y="256"/>
              </a:cxn>
              <a:cxn ang="0">
                <a:pos x="8" y="256"/>
              </a:cxn>
              <a:cxn ang="0">
                <a:pos x="0" y="248"/>
              </a:cxn>
              <a:cxn ang="0">
                <a:pos x="0" y="8"/>
              </a:cxn>
              <a:cxn ang="0">
                <a:pos x="16" y="248"/>
              </a:cxn>
              <a:cxn ang="0">
                <a:pos x="8" y="240"/>
              </a:cxn>
              <a:cxn ang="0">
                <a:pos x="72" y="240"/>
              </a:cxn>
              <a:cxn ang="0">
                <a:pos x="64" y="248"/>
              </a:cxn>
              <a:cxn ang="0">
                <a:pos x="64" y="8"/>
              </a:cxn>
              <a:cxn ang="0">
                <a:pos x="72" y="16"/>
              </a:cxn>
              <a:cxn ang="0">
                <a:pos x="8" y="16"/>
              </a:cxn>
              <a:cxn ang="0">
                <a:pos x="16" y="8"/>
              </a:cxn>
              <a:cxn ang="0">
                <a:pos x="16" y="248"/>
              </a:cxn>
            </a:cxnLst>
            <a:rect l="0" t="0" r="r" b="b"/>
            <a:pathLst>
              <a:path w="80" h="256">
                <a:moveTo>
                  <a:pt x="0" y="8"/>
                </a:moveTo>
                <a:cubicBezTo>
                  <a:pt x="0" y="4"/>
                  <a:pt x="4" y="0"/>
                  <a:pt x="8" y="0"/>
                </a:cubicBezTo>
                <a:lnTo>
                  <a:pt x="72" y="0"/>
                </a:lnTo>
                <a:cubicBezTo>
                  <a:pt x="77" y="0"/>
                  <a:pt x="80" y="4"/>
                  <a:pt x="80" y="8"/>
                </a:cubicBezTo>
                <a:lnTo>
                  <a:pt x="80" y="248"/>
                </a:lnTo>
                <a:cubicBezTo>
                  <a:pt x="80" y="253"/>
                  <a:pt x="77" y="256"/>
                  <a:pt x="72" y="256"/>
                </a:cubicBezTo>
                <a:lnTo>
                  <a:pt x="8" y="256"/>
                </a:lnTo>
                <a:cubicBezTo>
                  <a:pt x="4" y="256"/>
                  <a:pt x="0" y="253"/>
                  <a:pt x="0" y="248"/>
                </a:cubicBezTo>
                <a:lnTo>
                  <a:pt x="0" y="8"/>
                </a:lnTo>
                <a:close/>
                <a:moveTo>
                  <a:pt x="16" y="248"/>
                </a:moveTo>
                <a:lnTo>
                  <a:pt x="8" y="240"/>
                </a:lnTo>
                <a:lnTo>
                  <a:pt x="72" y="240"/>
                </a:lnTo>
                <a:lnTo>
                  <a:pt x="64" y="248"/>
                </a:lnTo>
                <a:lnTo>
                  <a:pt x="64" y="8"/>
                </a:lnTo>
                <a:lnTo>
                  <a:pt x="72" y="16"/>
                </a:lnTo>
                <a:lnTo>
                  <a:pt x="8" y="16"/>
                </a:lnTo>
                <a:lnTo>
                  <a:pt x="16" y="8"/>
                </a:lnTo>
                <a:lnTo>
                  <a:pt x="16" y="24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76" name="Picture 448"/>
          <p:cNvPicPr>
            <a:picLocks noChangeAspect="1" noChangeArrowheads="1"/>
          </p:cNvPicPr>
          <p:nvPr/>
        </p:nvPicPr>
        <p:blipFill>
          <a:blip r:embed="rId9"/>
          <a:srcRect/>
          <a:stretch>
            <a:fillRect/>
          </a:stretch>
        </p:blipFill>
        <p:spPr bwMode="auto">
          <a:xfrm>
            <a:off x="4683137" y="4023303"/>
            <a:ext cx="123848" cy="76213"/>
          </a:xfrm>
          <a:prstGeom prst="rect">
            <a:avLst/>
          </a:prstGeom>
          <a:noFill/>
        </p:spPr>
      </p:pic>
      <p:sp>
        <p:nvSpPr>
          <p:cNvPr id="509375" name="Freeform 447"/>
          <p:cNvSpPr>
            <a:spLocks noEditPoints="1"/>
          </p:cNvSpPr>
          <p:nvPr/>
        </p:nvSpPr>
        <p:spPr bwMode="auto">
          <a:xfrm>
            <a:off x="4688218" y="4027748"/>
            <a:ext cx="114321" cy="66686"/>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74" name="Picture 446"/>
          <p:cNvPicPr>
            <a:picLocks noChangeAspect="1" noChangeArrowheads="1"/>
          </p:cNvPicPr>
          <p:nvPr/>
        </p:nvPicPr>
        <p:blipFill>
          <a:blip r:embed="rId14"/>
          <a:srcRect/>
          <a:stretch>
            <a:fillRect/>
          </a:stretch>
        </p:blipFill>
        <p:spPr bwMode="auto">
          <a:xfrm>
            <a:off x="4683137" y="4042355"/>
            <a:ext cx="45728" cy="45728"/>
          </a:xfrm>
          <a:prstGeom prst="rect">
            <a:avLst/>
          </a:prstGeom>
          <a:noFill/>
        </p:spPr>
      </p:pic>
      <p:pic>
        <p:nvPicPr>
          <p:cNvPr id="509373" name="Picture 445"/>
          <p:cNvPicPr>
            <a:picLocks noChangeAspect="1" noChangeArrowheads="1"/>
          </p:cNvPicPr>
          <p:nvPr/>
        </p:nvPicPr>
        <p:blipFill>
          <a:blip r:embed="rId15"/>
          <a:srcRect/>
          <a:stretch>
            <a:fillRect/>
          </a:stretch>
        </p:blipFill>
        <p:spPr bwMode="auto">
          <a:xfrm>
            <a:off x="4683137" y="4042355"/>
            <a:ext cx="45728" cy="45728"/>
          </a:xfrm>
          <a:prstGeom prst="rect">
            <a:avLst/>
          </a:prstGeom>
          <a:noFill/>
        </p:spPr>
      </p:pic>
      <p:sp>
        <p:nvSpPr>
          <p:cNvPr id="509372" name="Freeform 444"/>
          <p:cNvSpPr>
            <a:spLocks noEditPoints="1"/>
          </p:cNvSpPr>
          <p:nvPr/>
        </p:nvSpPr>
        <p:spPr bwMode="auto">
          <a:xfrm>
            <a:off x="4688217" y="4046801"/>
            <a:ext cx="38742" cy="28580"/>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71" name="Picture 443"/>
          <p:cNvPicPr>
            <a:picLocks noChangeAspect="1" noChangeArrowheads="1"/>
          </p:cNvPicPr>
          <p:nvPr/>
        </p:nvPicPr>
        <p:blipFill>
          <a:blip r:embed="rId16"/>
          <a:srcRect/>
          <a:stretch>
            <a:fillRect/>
          </a:stretch>
        </p:blipFill>
        <p:spPr bwMode="auto">
          <a:xfrm>
            <a:off x="4759350" y="4042355"/>
            <a:ext cx="34296" cy="45728"/>
          </a:xfrm>
          <a:prstGeom prst="rect">
            <a:avLst/>
          </a:prstGeom>
          <a:noFill/>
        </p:spPr>
      </p:pic>
      <p:pic>
        <p:nvPicPr>
          <p:cNvPr id="509370" name="Picture 442"/>
          <p:cNvPicPr>
            <a:picLocks noChangeAspect="1" noChangeArrowheads="1"/>
          </p:cNvPicPr>
          <p:nvPr/>
        </p:nvPicPr>
        <p:blipFill>
          <a:blip r:embed="rId17"/>
          <a:srcRect/>
          <a:stretch>
            <a:fillRect/>
          </a:stretch>
        </p:blipFill>
        <p:spPr bwMode="auto">
          <a:xfrm>
            <a:off x="4759350" y="4042355"/>
            <a:ext cx="34296" cy="45728"/>
          </a:xfrm>
          <a:prstGeom prst="rect">
            <a:avLst/>
          </a:prstGeom>
          <a:noFill/>
        </p:spPr>
      </p:pic>
      <p:sp>
        <p:nvSpPr>
          <p:cNvPr id="509369" name="Freeform 441"/>
          <p:cNvSpPr>
            <a:spLocks noEditPoints="1"/>
          </p:cNvSpPr>
          <p:nvPr/>
        </p:nvSpPr>
        <p:spPr bwMode="auto">
          <a:xfrm>
            <a:off x="4764432" y="4046801"/>
            <a:ext cx="29215" cy="28580"/>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60" name="Picture 432"/>
          <p:cNvPicPr>
            <a:picLocks noChangeAspect="1" noChangeArrowheads="1"/>
          </p:cNvPicPr>
          <p:nvPr/>
        </p:nvPicPr>
        <p:blipFill>
          <a:blip r:embed="rId9"/>
          <a:srcRect/>
          <a:stretch>
            <a:fillRect/>
          </a:stretch>
        </p:blipFill>
        <p:spPr bwMode="auto">
          <a:xfrm>
            <a:off x="4683137" y="4023303"/>
            <a:ext cx="123848" cy="76213"/>
          </a:xfrm>
          <a:prstGeom prst="rect">
            <a:avLst/>
          </a:prstGeom>
          <a:noFill/>
        </p:spPr>
      </p:pic>
      <p:sp>
        <p:nvSpPr>
          <p:cNvPr id="509359" name="Freeform 431"/>
          <p:cNvSpPr>
            <a:spLocks noEditPoints="1"/>
          </p:cNvSpPr>
          <p:nvPr/>
        </p:nvSpPr>
        <p:spPr bwMode="auto">
          <a:xfrm>
            <a:off x="4688218" y="4027748"/>
            <a:ext cx="114321" cy="66686"/>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58" name="Picture 430"/>
          <p:cNvPicPr>
            <a:picLocks noChangeAspect="1" noChangeArrowheads="1"/>
          </p:cNvPicPr>
          <p:nvPr/>
        </p:nvPicPr>
        <p:blipFill>
          <a:blip r:embed="rId14"/>
          <a:srcRect/>
          <a:stretch>
            <a:fillRect/>
          </a:stretch>
        </p:blipFill>
        <p:spPr bwMode="auto">
          <a:xfrm>
            <a:off x="4683137" y="4042355"/>
            <a:ext cx="45728" cy="45728"/>
          </a:xfrm>
          <a:prstGeom prst="rect">
            <a:avLst/>
          </a:prstGeom>
          <a:noFill/>
        </p:spPr>
      </p:pic>
      <p:pic>
        <p:nvPicPr>
          <p:cNvPr id="509357" name="Picture 429"/>
          <p:cNvPicPr>
            <a:picLocks noChangeAspect="1" noChangeArrowheads="1"/>
          </p:cNvPicPr>
          <p:nvPr/>
        </p:nvPicPr>
        <p:blipFill>
          <a:blip r:embed="rId15"/>
          <a:srcRect/>
          <a:stretch>
            <a:fillRect/>
          </a:stretch>
        </p:blipFill>
        <p:spPr bwMode="auto">
          <a:xfrm>
            <a:off x="4683137" y="4042355"/>
            <a:ext cx="45728" cy="45728"/>
          </a:xfrm>
          <a:prstGeom prst="rect">
            <a:avLst/>
          </a:prstGeom>
          <a:noFill/>
        </p:spPr>
      </p:pic>
      <p:sp>
        <p:nvSpPr>
          <p:cNvPr id="509356" name="Freeform 428"/>
          <p:cNvSpPr>
            <a:spLocks noEditPoints="1"/>
          </p:cNvSpPr>
          <p:nvPr/>
        </p:nvSpPr>
        <p:spPr bwMode="auto">
          <a:xfrm>
            <a:off x="4688217" y="4046801"/>
            <a:ext cx="38742" cy="28580"/>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55" name="Picture 427"/>
          <p:cNvPicPr>
            <a:picLocks noChangeAspect="1" noChangeArrowheads="1"/>
          </p:cNvPicPr>
          <p:nvPr/>
        </p:nvPicPr>
        <p:blipFill>
          <a:blip r:embed="rId16"/>
          <a:srcRect/>
          <a:stretch>
            <a:fillRect/>
          </a:stretch>
        </p:blipFill>
        <p:spPr bwMode="auto">
          <a:xfrm>
            <a:off x="4759350" y="4042355"/>
            <a:ext cx="34296" cy="45728"/>
          </a:xfrm>
          <a:prstGeom prst="rect">
            <a:avLst/>
          </a:prstGeom>
          <a:noFill/>
        </p:spPr>
      </p:pic>
      <p:pic>
        <p:nvPicPr>
          <p:cNvPr id="509354" name="Picture 426"/>
          <p:cNvPicPr>
            <a:picLocks noChangeAspect="1" noChangeArrowheads="1"/>
          </p:cNvPicPr>
          <p:nvPr/>
        </p:nvPicPr>
        <p:blipFill>
          <a:blip r:embed="rId17"/>
          <a:srcRect/>
          <a:stretch>
            <a:fillRect/>
          </a:stretch>
        </p:blipFill>
        <p:spPr bwMode="auto">
          <a:xfrm>
            <a:off x="4759350" y="4042355"/>
            <a:ext cx="34296" cy="45728"/>
          </a:xfrm>
          <a:prstGeom prst="rect">
            <a:avLst/>
          </a:prstGeom>
          <a:noFill/>
        </p:spPr>
      </p:pic>
      <p:sp>
        <p:nvSpPr>
          <p:cNvPr id="509353" name="Freeform 425"/>
          <p:cNvSpPr>
            <a:spLocks noEditPoints="1"/>
          </p:cNvSpPr>
          <p:nvPr/>
        </p:nvSpPr>
        <p:spPr bwMode="auto">
          <a:xfrm>
            <a:off x="4764432" y="4046801"/>
            <a:ext cx="29215" cy="28580"/>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52" name="Freeform 424"/>
          <p:cNvSpPr>
            <a:spLocks noEditPoints="1"/>
          </p:cNvSpPr>
          <p:nvPr/>
        </p:nvSpPr>
        <p:spPr bwMode="auto">
          <a:xfrm>
            <a:off x="4716798" y="3656211"/>
            <a:ext cx="76214" cy="266744"/>
          </a:xfrm>
          <a:custGeom>
            <a:avLst/>
            <a:gdLst/>
            <a:ahLst/>
            <a:cxnLst>
              <a:cxn ang="0">
                <a:pos x="0" y="8"/>
              </a:cxn>
              <a:cxn ang="0">
                <a:pos x="8" y="0"/>
              </a:cxn>
              <a:cxn ang="0">
                <a:pos x="120" y="0"/>
              </a:cxn>
              <a:cxn ang="0">
                <a:pos x="128" y="8"/>
              </a:cxn>
              <a:cxn ang="0">
                <a:pos x="128" y="440"/>
              </a:cxn>
              <a:cxn ang="0">
                <a:pos x="120" y="448"/>
              </a:cxn>
              <a:cxn ang="0">
                <a:pos x="8" y="448"/>
              </a:cxn>
              <a:cxn ang="0">
                <a:pos x="0" y="440"/>
              </a:cxn>
              <a:cxn ang="0">
                <a:pos x="0" y="8"/>
              </a:cxn>
              <a:cxn ang="0">
                <a:pos x="16" y="440"/>
              </a:cxn>
              <a:cxn ang="0">
                <a:pos x="8" y="432"/>
              </a:cxn>
              <a:cxn ang="0">
                <a:pos x="120" y="432"/>
              </a:cxn>
              <a:cxn ang="0">
                <a:pos x="112" y="440"/>
              </a:cxn>
              <a:cxn ang="0">
                <a:pos x="112" y="8"/>
              </a:cxn>
              <a:cxn ang="0">
                <a:pos x="120" y="16"/>
              </a:cxn>
              <a:cxn ang="0">
                <a:pos x="8" y="16"/>
              </a:cxn>
              <a:cxn ang="0">
                <a:pos x="16" y="8"/>
              </a:cxn>
              <a:cxn ang="0">
                <a:pos x="16" y="440"/>
              </a:cxn>
            </a:cxnLst>
            <a:rect l="0" t="0" r="r" b="b"/>
            <a:pathLst>
              <a:path w="128" h="448">
                <a:moveTo>
                  <a:pt x="0" y="8"/>
                </a:moveTo>
                <a:cubicBezTo>
                  <a:pt x="0" y="4"/>
                  <a:pt x="4" y="0"/>
                  <a:pt x="8" y="0"/>
                </a:cubicBezTo>
                <a:lnTo>
                  <a:pt x="120" y="0"/>
                </a:lnTo>
                <a:cubicBezTo>
                  <a:pt x="125" y="0"/>
                  <a:pt x="128" y="4"/>
                  <a:pt x="128" y="8"/>
                </a:cubicBezTo>
                <a:lnTo>
                  <a:pt x="128" y="440"/>
                </a:lnTo>
                <a:cubicBezTo>
                  <a:pt x="128" y="445"/>
                  <a:pt x="125" y="448"/>
                  <a:pt x="120" y="448"/>
                </a:cubicBezTo>
                <a:lnTo>
                  <a:pt x="8" y="448"/>
                </a:lnTo>
                <a:cubicBezTo>
                  <a:pt x="4" y="448"/>
                  <a:pt x="0" y="445"/>
                  <a:pt x="0" y="440"/>
                </a:cubicBezTo>
                <a:lnTo>
                  <a:pt x="0" y="8"/>
                </a:lnTo>
                <a:close/>
                <a:moveTo>
                  <a:pt x="16" y="440"/>
                </a:moveTo>
                <a:lnTo>
                  <a:pt x="8" y="432"/>
                </a:lnTo>
                <a:lnTo>
                  <a:pt x="120" y="432"/>
                </a:lnTo>
                <a:lnTo>
                  <a:pt x="112" y="440"/>
                </a:lnTo>
                <a:lnTo>
                  <a:pt x="112" y="8"/>
                </a:lnTo>
                <a:lnTo>
                  <a:pt x="120" y="16"/>
                </a:lnTo>
                <a:lnTo>
                  <a:pt x="8" y="16"/>
                </a:lnTo>
                <a:lnTo>
                  <a:pt x="16" y="8"/>
                </a:lnTo>
                <a:lnTo>
                  <a:pt x="16" y="440"/>
                </a:lnTo>
                <a:close/>
              </a:path>
            </a:pathLst>
          </a:custGeom>
          <a:solidFill>
            <a:srgbClr val="808080"/>
          </a:solidFill>
          <a:ln w="1">
            <a:solidFill>
              <a:srgbClr val="80808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51" name="Freeform 423"/>
          <p:cNvSpPr>
            <a:spLocks/>
          </p:cNvSpPr>
          <p:nvPr/>
        </p:nvSpPr>
        <p:spPr bwMode="auto">
          <a:xfrm>
            <a:off x="4726325" y="3056036"/>
            <a:ext cx="38107" cy="457276"/>
          </a:xfrm>
          <a:custGeom>
            <a:avLst/>
            <a:gdLst/>
            <a:ahLst/>
            <a:cxnLst>
              <a:cxn ang="0">
                <a:pos x="0" y="0"/>
              </a:cxn>
              <a:cxn ang="0">
                <a:pos x="52" y="11"/>
              </a:cxn>
              <a:cxn ang="0">
                <a:pos x="52" y="711"/>
              </a:cxn>
              <a:cxn ang="0">
                <a:pos x="0" y="720"/>
              </a:cxn>
              <a:cxn ang="0">
                <a:pos x="60" y="720"/>
              </a:cxn>
              <a:cxn ang="0">
                <a:pos x="60" y="0"/>
              </a:cxn>
              <a:cxn ang="0">
                <a:pos x="0" y="0"/>
              </a:cxn>
            </a:cxnLst>
            <a:rect l="0" t="0" r="r" b="b"/>
            <a:pathLst>
              <a:path w="60" h="720">
                <a:moveTo>
                  <a:pt x="0" y="0"/>
                </a:moveTo>
                <a:lnTo>
                  <a:pt x="52" y="11"/>
                </a:lnTo>
                <a:lnTo>
                  <a:pt x="52" y="711"/>
                </a:lnTo>
                <a:lnTo>
                  <a:pt x="0" y="720"/>
                </a:lnTo>
                <a:lnTo>
                  <a:pt x="60" y="720"/>
                </a:lnTo>
                <a:lnTo>
                  <a:pt x="6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50" name="Freeform 422"/>
          <p:cNvSpPr>
            <a:spLocks noEditPoints="1"/>
          </p:cNvSpPr>
          <p:nvPr/>
        </p:nvSpPr>
        <p:spPr bwMode="auto">
          <a:xfrm>
            <a:off x="4726325" y="3056037"/>
            <a:ext cx="47634" cy="466803"/>
          </a:xfrm>
          <a:custGeom>
            <a:avLst/>
            <a:gdLst/>
            <a:ahLst/>
            <a:cxnLst>
              <a:cxn ang="0">
                <a:pos x="0" y="8"/>
              </a:cxn>
              <a:cxn ang="0">
                <a:pos x="8" y="0"/>
              </a:cxn>
              <a:cxn ang="0">
                <a:pos x="72" y="0"/>
              </a:cxn>
              <a:cxn ang="0">
                <a:pos x="80" y="8"/>
              </a:cxn>
              <a:cxn ang="0">
                <a:pos x="80" y="776"/>
              </a:cxn>
              <a:cxn ang="0">
                <a:pos x="72" y="784"/>
              </a:cxn>
              <a:cxn ang="0">
                <a:pos x="8" y="784"/>
              </a:cxn>
              <a:cxn ang="0">
                <a:pos x="0" y="776"/>
              </a:cxn>
              <a:cxn ang="0">
                <a:pos x="0" y="8"/>
              </a:cxn>
              <a:cxn ang="0">
                <a:pos x="16" y="776"/>
              </a:cxn>
              <a:cxn ang="0">
                <a:pos x="8" y="768"/>
              </a:cxn>
              <a:cxn ang="0">
                <a:pos x="72" y="768"/>
              </a:cxn>
              <a:cxn ang="0">
                <a:pos x="64" y="776"/>
              </a:cxn>
              <a:cxn ang="0">
                <a:pos x="64" y="8"/>
              </a:cxn>
              <a:cxn ang="0">
                <a:pos x="72" y="16"/>
              </a:cxn>
              <a:cxn ang="0">
                <a:pos x="8" y="16"/>
              </a:cxn>
              <a:cxn ang="0">
                <a:pos x="16" y="8"/>
              </a:cxn>
              <a:cxn ang="0">
                <a:pos x="16" y="776"/>
              </a:cxn>
            </a:cxnLst>
            <a:rect l="0" t="0" r="r" b="b"/>
            <a:pathLst>
              <a:path w="80" h="784">
                <a:moveTo>
                  <a:pt x="0" y="8"/>
                </a:moveTo>
                <a:cubicBezTo>
                  <a:pt x="0" y="4"/>
                  <a:pt x="4" y="0"/>
                  <a:pt x="8" y="0"/>
                </a:cubicBezTo>
                <a:lnTo>
                  <a:pt x="72" y="0"/>
                </a:lnTo>
                <a:cubicBezTo>
                  <a:pt x="77" y="0"/>
                  <a:pt x="80" y="4"/>
                  <a:pt x="80" y="8"/>
                </a:cubicBezTo>
                <a:lnTo>
                  <a:pt x="80" y="776"/>
                </a:lnTo>
                <a:cubicBezTo>
                  <a:pt x="80" y="781"/>
                  <a:pt x="77" y="784"/>
                  <a:pt x="72" y="784"/>
                </a:cubicBezTo>
                <a:lnTo>
                  <a:pt x="8" y="784"/>
                </a:lnTo>
                <a:cubicBezTo>
                  <a:pt x="4" y="784"/>
                  <a:pt x="0" y="781"/>
                  <a:pt x="0" y="776"/>
                </a:cubicBezTo>
                <a:lnTo>
                  <a:pt x="0" y="8"/>
                </a:lnTo>
                <a:close/>
                <a:moveTo>
                  <a:pt x="16" y="776"/>
                </a:moveTo>
                <a:lnTo>
                  <a:pt x="8" y="768"/>
                </a:lnTo>
                <a:lnTo>
                  <a:pt x="72" y="768"/>
                </a:lnTo>
                <a:lnTo>
                  <a:pt x="64" y="776"/>
                </a:lnTo>
                <a:lnTo>
                  <a:pt x="64" y="8"/>
                </a:lnTo>
                <a:lnTo>
                  <a:pt x="72" y="16"/>
                </a:lnTo>
                <a:lnTo>
                  <a:pt x="8" y="16"/>
                </a:lnTo>
                <a:lnTo>
                  <a:pt x="16" y="8"/>
                </a:lnTo>
                <a:lnTo>
                  <a:pt x="16" y="77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49" name="Freeform 421"/>
          <p:cNvSpPr>
            <a:spLocks/>
          </p:cNvSpPr>
          <p:nvPr/>
        </p:nvSpPr>
        <p:spPr bwMode="auto">
          <a:xfrm>
            <a:off x="4726325" y="3056037"/>
            <a:ext cx="47634" cy="466803"/>
          </a:xfrm>
          <a:custGeom>
            <a:avLst/>
            <a:gdLst/>
            <a:ahLst/>
            <a:cxnLst>
              <a:cxn ang="0">
                <a:pos x="10" y="1"/>
              </a:cxn>
              <a:cxn ang="0">
                <a:pos x="66" y="11"/>
              </a:cxn>
              <a:cxn ang="0">
                <a:pos x="72" y="19"/>
              </a:cxn>
              <a:cxn ang="0">
                <a:pos x="72" y="766"/>
              </a:cxn>
              <a:cxn ang="0">
                <a:pos x="66" y="774"/>
              </a:cxn>
              <a:cxn ang="0">
                <a:pos x="10" y="784"/>
              </a:cxn>
              <a:cxn ang="0">
                <a:pos x="8" y="768"/>
              </a:cxn>
              <a:cxn ang="0">
                <a:pos x="72" y="768"/>
              </a:cxn>
              <a:cxn ang="0">
                <a:pos x="64" y="776"/>
              </a:cxn>
              <a:cxn ang="0">
                <a:pos x="64" y="8"/>
              </a:cxn>
              <a:cxn ang="0">
                <a:pos x="72" y="16"/>
              </a:cxn>
              <a:cxn ang="0">
                <a:pos x="8" y="16"/>
              </a:cxn>
              <a:cxn ang="0">
                <a:pos x="0" y="8"/>
              </a:cxn>
              <a:cxn ang="0">
                <a:pos x="8" y="0"/>
              </a:cxn>
              <a:cxn ang="0">
                <a:pos x="72" y="0"/>
              </a:cxn>
              <a:cxn ang="0">
                <a:pos x="80" y="8"/>
              </a:cxn>
              <a:cxn ang="0">
                <a:pos x="80" y="776"/>
              </a:cxn>
              <a:cxn ang="0">
                <a:pos x="72" y="784"/>
              </a:cxn>
              <a:cxn ang="0">
                <a:pos x="8" y="784"/>
              </a:cxn>
              <a:cxn ang="0">
                <a:pos x="0" y="777"/>
              </a:cxn>
              <a:cxn ang="0">
                <a:pos x="7" y="769"/>
              </a:cxn>
              <a:cxn ang="0">
                <a:pos x="63" y="758"/>
              </a:cxn>
              <a:cxn ang="0">
                <a:pos x="56" y="766"/>
              </a:cxn>
              <a:cxn ang="0">
                <a:pos x="56" y="19"/>
              </a:cxn>
              <a:cxn ang="0">
                <a:pos x="63" y="27"/>
              </a:cxn>
              <a:cxn ang="0">
                <a:pos x="7" y="16"/>
              </a:cxn>
              <a:cxn ang="0">
                <a:pos x="1" y="7"/>
              </a:cxn>
              <a:cxn ang="0">
                <a:pos x="10" y="1"/>
              </a:cxn>
            </a:cxnLst>
            <a:rect l="0" t="0" r="r" b="b"/>
            <a:pathLst>
              <a:path w="80" h="784">
                <a:moveTo>
                  <a:pt x="10" y="1"/>
                </a:moveTo>
                <a:lnTo>
                  <a:pt x="66" y="11"/>
                </a:lnTo>
                <a:cubicBezTo>
                  <a:pt x="70" y="12"/>
                  <a:pt x="72" y="15"/>
                  <a:pt x="72" y="19"/>
                </a:cubicBezTo>
                <a:lnTo>
                  <a:pt x="72" y="766"/>
                </a:lnTo>
                <a:cubicBezTo>
                  <a:pt x="72" y="770"/>
                  <a:pt x="70" y="773"/>
                  <a:pt x="66" y="774"/>
                </a:cubicBezTo>
                <a:lnTo>
                  <a:pt x="10" y="784"/>
                </a:lnTo>
                <a:lnTo>
                  <a:pt x="8" y="768"/>
                </a:lnTo>
                <a:lnTo>
                  <a:pt x="72" y="768"/>
                </a:lnTo>
                <a:lnTo>
                  <a:pt x="64" y="776"/>
                </a:lnTo>
                <a:lnTo>
                  <a:pt x="64" y="8"/>
                </a:lnTo>
                <a:lnTo>
                  <a:pt x="72" y="16"/>
                </a:lnTo>
                <a:lnTo>
                  <a:pt x="8" y="16"/>
                </a:lnTo>
                <a:cubicBezTo>
                  <a:pt x="4" y="16"/>
                  <a:pt x="0" y="13"/>
                  <a:pt x="0" y="8"/>
                </a:cubicBezTo>
                <a:cubicBezTo>
                  <a:pt x="0" y="4"/>
                  <a:pt x="4" y="0"/>
                  <a:pt x="8" y="0"/>
                </a:cubicBezTo>
                <a:lnTo>
                  <a:pt x="72" y="0"/>
                </a:lnTo>
                <a:cubicBezTo>
                  <a:pt x="77" y="0"/>
                  <a:pt x="80" y="4"/>
                  <a:pt x="80" y="8"/>
                </a:cubicBezTo>
                <a:lnTo>
                  <a:pt x="80" y="776"/>
                </a:lnTo>
                <a:cubicBezTo>
                  <a:pt x="80" y="781"/>
                  <a:pt x="77" y="784"/>
                  <a:pt x="72" y="784"/>
                </a:cubicBezTo>
                <a:lnTo>
                  <a:pt x="8" y="784"/>
                </a:lnTo>
                <a:cubicBezTo>
                  <a:pt x="4" y="784"/>
                  <a:pt x="1" y="781"/>
                  <a:pt x="0" y="777"/>
                </a:cubicBezTo>
                <a:cubicBezTo>
                  <a:pt x="0" y="773"/>
                  <a:pt x="3" y="769"/>
                  <a:pt x="7" y="769"/>
                </a:cubicBezTo>
                <a:lnTo>
                  <a:pt x="63" y="758"/>
                </a:lnTo>
                <a:lnTo>
                  <a:pt x="56" y="766"/>
                </a:lnTo>
                <a:lnTo>
                  <a:pt x="56" y="19"/>
                </a:lnTo>
                <a:lnTo>
                  <a:pt x="63" y="27"/>
                </a:lnTo>
                <a:lnTo>
                  <a:pt x="7" y="16"/>
                </a:lnTo>
                <a:cubicBezTo>
                  <a:pt x="3" y="16"/>
                  <a:pt x="0" y="11"/>
                  <a:pt x="1" y="7"/>
                </a:cubicBezTo>
                <a:cubicBezTo>
                  <a:pt x="1" y="3"/>
                  <a:pt x="6" y="0"/>
                  <a:pt x="10" y="1"/>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48" name="Freeform 420"/>
          <p:cNvSpPr>
            <a:spLocks noEditPoints="1"/>
          </p:cNvSpPr>
          <p:nvPr/>
        </p:nvSpPr>
        <p:spPr bwMode="auto">
          <a:xfrm>
            <a:off x="4702191" y="3689871"/>
            <a:ext cx="28580" cy="200058"/>
          </a:xfrm>
          <a:custGeom>
            <a:avLst/>
            <a:gdLst/>
            <a:ahLst/>
            <a:cxnLst>
              <a:cxn ang="0">
                <a:pos x="24" y="0"/>
              </a:cxn>
              <a:cxn ang="0">
                <a:pos x="48" y="18"/>
              </a:cxn>
              <a:cxn ang="0">
                <a:pos x="24" y="36"/>
              </a:cxn>
              <a:cxn ang="0">
                <a:pos x="0" y="18"/>
              </a:cxn>
              <a:cxn ang="0">
                <a:pos x="24" y="0"/>
              </a:cxn>
              <a:cxn ang="0">
                <a:pos x="24" y="54"/>
              </a:cxn>
              <a:cxn ang="0">
                <a:pos x="48" y="71"/>
              </a:cxn>
              <a:cxn ang="0">
                <a:pos x="24" y="89"/>
              </a:cxn>
              <a:cxn ang="0">
                <a:pos x="0" y="71"/>
              </a:cxn>
              <a:cxn ang="0">
                <a:pos x="24" y="54"/>
              </a:cxn>
              <a:cxn ang="0">
                <a:pos x="0" y="124"/>
              </a:cxn>
              <a:cxn ang="0">
                <a:pos x="0" y="160"/>
              </a:cxn>
              <a:cxn ang="0">
                <a:pos x="48" y="160"/>
              </a:cxn>
              <a:cxn ang="0">
                <a:pos x="48" y="124"/>
              </a:cxn>
              <a:cxn ang="0">
                <a:pos x="24" y="107"/>
              </a:cxn>
              <a:cxn ang="0">
                <a:pos x="0" y="124"/>
              </a:cxn>
              <a:cxn ang="0">
                <a:pos x="0" y="160"/>
              </a:cxn>
              <a:cxn ang="0">
                <a:pos x="0" y="195"/>
              </a:cxn>
              <a:cxn ang="0">
                <a:pos x="24" y="213"/>
              </a:cxn>
              <a:cxn ang="0">
                <a:pos x="48" y="195"/>
              </a:cxn>
              <a:cxn ang="0">
                <a:pos x="48" y="195"/>
              </a:cxn>
              <a:cxn ang="0">
                <a:pos x="48" y="160"/>
              </a:cxn>
              <a:cxn ang="0">
                <a:pos x="0" y="160"/>
              </a:cxn>
              <a:cxn ang="0">
                <a:pos x="0" y="248"/>
              </a:cxn>
              <a:cxn ang="0">
                <a:pos x="0" y="283"/>
              </a:cxn>
              <a:cxn ang="0">
                <a:pos x="48" y="283"/>
              </a:cxn>
              <a:cxn ang="0">
                <a:pos x="48" y="248"/>
              </a:cxn>
              <a:cxn ang="0">
                <a:pos x="24" y="230"/>
              </a:cxn>
              <a:cxn ang="0">
                <a:pos x="0" y="248"/>
              </a:cxn>
              <a:cxn ang="0">
                <a:pos x="0" y="283"/>
              </a:cxn>
              <a:cxn ang="0">
                <a:pos x="0" y="319"/>
              </a:cxn>
              <a:cxn ang="0">
                <a:pos x="24" y="336"/>
              </a:cxn>
              <a:cxn ang="0">
                <a:pos x="48" y="319"/>
              </a:cxn>
              <a:cxn ang="0">
                <a:pos x="48" y="319"/>
              </a:cxn>
              <a:cxn ang="0">
                <a:pos x="48" y="283"/>
              </a:cxn>
              <a:cxn ang="0">
                <a:pos x="0" y="283"/>
              </a:cxn>
            </a:cxnLst>
            <a:rect l="0" t="0" r="r" b="b"/>
            <a:pathLst>
              <a:path w="48" h="336">
                <a:moveTo>
                  <a:pt x="24" y="0"/>
                </a:moveTo>
                <a:cubicBezTo>
                  <a:pt x="37" y="0"/>
                  <a:pt x="48" y="9"/>
                  <a:pt x="48" y="18"/>
                </a:cubicBezTo>
                <a:cubicBezTo>
                  <a:pt x="48" y="28"/>
                  <a:pt x="37" y="36"/>
                  <a:pt x="24" y="36"/>
                </a:cubicBezTo>
                <a:cubicBezTo>
                  <a:pt x="11" y="36"/>
                  <a:pt x="0" y="28"/>
                  <a:pt x="0" y="18"/>
                </a:cubicBezTo>
                <a:cubicBezTo>
                  <a:pt x="0" y="9"/>
                  <a:pt x="11" y="0"/>
                  <a:pt x="24" y="0"/>
                </a:cubicBezTo>
                <a:close/>
                <a:moveTo>
                  <a:pt x="24" y="54"/>
                </a:moveTo>
                <a:cubicBezTo>
                  <a:pt x="37" y="54"/>
                  <a:pt x="48" y="62"/>
                  <a:pt x="48" y="71"/>
                </a:cubicBezTo>
                <a:cubicBezTo>
                  <a:pt x="48" y="82"/>
                  <a:pt x="37" y="89"/>
                  <a:pt x="24" y="89"/>
                </a:cubicBezTo>
                <a:cubicBezTo>
                  <a:pt x="11" y="89"/>
                  <a:pt x="0" y="82"/>
                  <a:pt x="0" y="71"/>
                </a:cubicBezTo>
                <a:cubicBezTo>
                  <a:pt x="0" y="62"/>
                  <a:pt x="11" y="54"/>
                  <a:pt x="24" y="54"/>
                </a:cubicBezTo>
                <a:close/>
                <a:moveTo>
                  <a:pt x="0" y="124"/>
                </a:moveTo>
                <a:lnTo>
                  <a:pt x="0" y="160"/>
                </a:lnTo>
                <a:lnTo>
                  <a:pt x="48" y="160"/>
                </a:lnTo>
                <a:lnTo>
                  <a:pt x="48" y="124"/>
                </a:lnTo>
                <a:cubicBezTo>
                  <a:pt x="48" y="115"/>
                  <a:pt x="37" y="107"/>
                  <a:pt x="24" y="107"/>
                </a:cubicBezTo>
                <a:cubicBezTo>
                  <a:pt x="11" y="107"/>
                  <a:pt x="0" y="115"/>
                  <a:pt x="0" y="124"/>
                </a:cubicBezTo>
                <a:close/>
                <a:moveTo>
                  <a:pt x="0" y="160"/>
                </a:moveTo>
                <a:lnTo>
                  <a:pt x="0" y="195"/>
                </a:lnTo>
                <a:cubicBezTo>
                  <a:pt x="0" y="205"/>
                  <a:pt x="11" y="213"/>
                  <a:pt x="24" y="213"/>
                </a:cubicBezTo>
                <a:cubicBezTo>
                  <a:pt x="37" y="213"/>
                  <a:pt x="48" y="205"/>
                  <a:pt x="48" y="195"/>
                </a:cubicBezTo>
                <a:cubicBezTo>
                  <a:pt x="48" y="195"/>
                  <a:pt x="48" y="195"/>
                  <a:pt x="48" y="195"/>
                </a:cubicBezTo>
                <a:lnTo>
                  <a:pt x="48" y="160"/>
                </a:lnTo>
                <a:lnTo>
                  <a:pt x="0" y="160"/>
                </a:lnTo>
                <a:close/>
                <a:moveTo>
                  <a:pt x="0" y="248"/>
                </a:moveTo>
                <a:lnTo>
                  <a:pt x="0" y="283"/>
                </a:lnTo>
                <a:lnTo>
                  <a:pt x="48" y="283"/>
                </a:lnTo>
                <a:lnTo>
                  <a:pt x="48" y="248"/>
                </a:lnTo>
                <a:cubicBezTo>
                  <a:pt x="48" y="238"/>
                  <a:pt x="37" y="230"/>
                  <a:pt x="24" y="230"/>
                </a:cubicBezTo>
                <a:cubicBezTo>
                  <a:pt x="11" y="230"/>
                  <a:pt x="0" y="238"/>
                  <a:pt x="0" y="248"/>
                </a:cubicBezTo>
                <a:close/>
                <a:moveTo>
                  <a:pt x="0" y="283"/>
                </a:moveTo>
                <a:lnTo>
                  <a:pt x="0" y="319"/>
                </a:lnTo>
                <a:cubicBezTo>
                  <a:pt x="0" y="329"/>
                  <a:pt x="11" y="336"/>
                  <a:pt x="24" y="336"/>
                </a:cubicBezTo>
                <a:cubicBezTo>
                  <a:pt x="37" y="336"/>
                  <a:pt x="48" y="329"/>
                  <a:pt x="48" y="319"/>
                </a:cubicBezTo>
                <a:cubicBezTo>
                  <a:pt x="48" y="319"/>
                  <a:pt x="48" y="319"/>
                  <a:pt x="48" y="319"/>
                </a:cubicBezTo>
                <a:lnTo>
                  <a:pt x="48" y="283"/>
                </a:lnTo>
                <a:lnTo>
                  <a:pt x="0" y="283"/>
                </a:lnTo>
                <a:close/>
              </a:path>
            </a:pathLst>
          </a:custGeom>
          <a:solidFill>
            <a:srgbClr val="9A9A9A"/>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47" name="Freeform 419"/>
          <p:cNvSpPr>
            <a:spLocks noEditPoints="1"/>
          </p:cNvSpPr>
          <p:nvPr/>
        </p:nvSpPr>
        <p:spPr bwMode="auto">
          <a:xfrm>
            <a:off x="4697744" y="3684791"/>
            <a:ext cx="38742" cy="210220"/>
          </a:xfrm>
          <a:custGeom>
            <a:avLst/>
            <a:gdLst/>
            <a:ahLst/>
            <a:cxnLst>
              <a:cxn ang="0">
                <a:pos x="52" y="7"/>
              </a:cxn>
              <a:cxn ang="0">
                <a:pos x="64" y="30"/>
              </a:cxn>
              <a:cxn ang="0">
                <a:pos x="35" y="52"/>
              </a:cxn>
              <a:cxn ang="0">
                <a:pos x="8" y="43"/>
              </a:cxn>
              <a:cxn ang="0">
                <a:pos x="9" y="10"/>
              </a:cxn>
              <a:cxn ang="0">
                <a:pos x="18" y="22"/>
              </a:cxn>
              <a:cxn ang="0">
                <a:pos x="16" y="23"/>
              </a:cxn>
              <a:cxn ang="0">
                <a:pos x="35" y="37"/>
              </a:cxn>
              <a:cxn ang="0">
                <a:pos x="42" y="36"/>
              </a:cxn>
              <a:cxn ang="0">
                <a:pos x="43" y="19"/>
              </a:cxn>
              <a:cxn ang="0">
                <a:pos x="35" y="16"/>
              </a:cxn>
              <a:cxn ang="0">
                <a:pos x="35" y="55"/>
              </a:cxn>
              <a:cxn ang="0">
                <a:pos x="63" y="75"/>
              </a:cxn>
              <a:cxn ang="0">
                <a:pos x="52" y="100"/>
              </a:cxn>
              <a:cxn ang="0">
                <a:pos x="13" y="100"/>
              </a:cxn>
              <a:cxn ang="0">
                <a:pos x="2" y="75"/>
              </a:cxn>
              <a:cxn ang="0">
                <a:pos x="30" y="55"/>
              </a:cxn>
              <a:cxn ang="0">
                <a:pos x="15" y="84"/>
              </a:cxn>
              <a:cxn ang="0">
                <a:pos x="18" y="85"/>
              </a:cxn>
              <a:cxn ang="0">
                <a:pos x="47" y="85"/>
              </a:cxn>
              <a:cxn ang="0">
                <a:pos x="50" y="84"/>
              </a:cxn>
              <a:cxn ang="0">
                <a:pos x="30" y="70"/>
              </a:cxn>
              <a:cxn ang="0">
                <a:pos x="15" y="137"/>
              </a:cxn>
              <a:cxn ang="0">
                <a:pos x="8" y="160"/>
              </a:cxn>
              <a:cxn ang="0">
                <a:pos x="48" y="132"/>
              </a:cxn>
              <a:cxn ang="0">
                <a:pos x="47" y="128"/>
              </a:cxn>
              <a:cxn ang="0">
                <a:pos x="18" y="128"/>
              </a:cxn>
              <a:cxn ang="0">
                <a:pos x="9" y="116"/>
              </a:cxn>
              <a:cxn ang="0">
                <a:pos x="35" y="108"/>
              </a:cxn>
              <a:cxn ang="0">
                <a:pos x="63" y="128"/>
              </a:cxn>
              <a:cxn ang="0">
                <a:pos x="56" y="176"/>
              </a:cxn>
              <a:cxn ang="0">
                <a:pos x="0" y="132"/>
              </a:cxn>
              <a:cxn ang="0">
                <a:pos x="8" y="176"/>
              </a:cxn>
              <a:cxn ang="0">
                <a:pos x="16" y="200"/>
              </a:cxn>
              <a:cxn ang="0">
                <a:pos x="35" y="214"/>
              </a:cxn>
              <a:cxn ang="0">
                <a:pos x="42" y="213"/>
              </a:cxn>
              <a:cxn ang="0">
                <a:pos x="48" y="168"/>
              </a:cxn>
              <a:cxn ang="0">
                <a:pos x="56" y="160"/>
              </a:cxn>
              <a:cxn ang="0">
                <a:pos x="64" y="207"/>
              </a:cxn>
              <a:cxn ang="0">
                <a:pos x="35" y="229"/>
              </a:cxn>
              <a:cxn ang="0">
                <a:pos x="8" y="220"/>
              </a:cxn>
              <a:cxn ang="0">
                <a:pos x="0" y="168"/>
              </a:cxn>
              <a:cxn ang="0">
                <a:pos x="16" y="260"/>
              </a:cxn>
              <a:cxn ang="0">
                <a:pos x="8" y="283"/>
              </a:cxn>
              <a:cxn ang="0">
                <a:pos x="48" y="256"/>
              </a:cxn>
              <a:cxn ang="0">
                <a:pos x="47" y="251"/>
              </a:cxn>
              <a:cxn ang="0">
                <a:pos x="18" y="251"/>
              </a:cxn>
              <a:cxn ang="0">
                <a:pos x="8" y="240"/>
              </a:cxn>
              <a:cxn ang="0">
                <a:pos x="35" y="231"/>
              </a:cxn>
              <a:cxn ang="0">
                <a:pos x="64" y="253"/>
              </a:cxn>
              <a:cxn ang="0">
                <a:pos x="56" y="299"/>
              </a:cxn>
              <a:cxn ang="0">
                <a:pos x="0" y="256"/>
              </a:cxn>
              <a:cxn ang="0">
                <a:pos x="8" y="299"/>
              </a:cxn>
              <a:cxn ang="0">
                <a:pos x="15" y="323"/>
              </a:cxn>
              <a:cxn ang="0">
                <a:pos x="35" y="337"/>
              </a:cxn>
              <a:cxn ang="0">
                <a:pos x="43" y="335"/>
              </a:cxn>
              <a:cxn ang="0">
                <a:pos x="48" y="291"/>
              </a:cxn>
              <a:cxn ang="0">
                <a:pos x="56" y="283"/>
              </a:cxn>
              <a:cxn ang="0">
                <a:pos x="63" y="332"/>
              </a:cxn>
              <a:cxn ang="0">
                <a:pos x="35" y="352"/>
              </a:cxn>
              <a:cxn ang="0">
                <a:pos x="9" y="344"/>
              </a:cxn>
              <a:cxn ang="0">
                <a:pos x="0" y="291"/>
              </a:cxn>
            </a:cxnLst>
            <a:rect l="0" t="0" r="r" b="b"/>
            <a:pathLst>
              <a:path w="65" h="353">
                <a:moveTo>
                  <a:pt x="30" y="1"/>
                </a:moveTo>
                <a:cubicBezTo>
                  <a:pt x="32" y="0"/>
                  <a:pt x="33" y="0"/>
                  <a:pt x="35" y="1"/>
                </a:cubicBezTo>
                <a:lnTo>
                  <a:pt x="52" y="7"/>
                </a:lnTo>
                <a:cubicBezTo>
                  <a:pt x="54" y="8"/>
                  <a:pt x="55" y="9"/>
                  <a:pt x="56" y="10"/>
                </a:cubicBezTo>
                <a:lnTo>
                  <a:pt x="63" y="22"/>
                </a:lnTo>
                <a:cubicBezTo>
                  <a:pt x="65" y="25"/>
                  <a:pt x="65" y="28"/>
                  <a:pt x="64" y="30"/>
                </a:cubicBezTo>
                <a:lnTo>
                  <a:pt x="57" y="43"/>
                </a:lnTo>
                <a:cubicBezTo>
                  <a:pt x="56" y="45"/>
                  <a:pt x="54" y="47"/>
                  <a:pt x="52" y="47"/>
                </a:cubicBezTo>
                <a:lnTo>
                  <a:pt x="35" y="52"/>
                </a:lnTo>
                <a:cubicBezTo>
                  <a:pt x="33" y="53"/>
                  <a:pt x="32" y="53"/>
                  <a:pt x="30" y="52"/>
                </a:cubicBezTo>
                <a:lnTo>
                  <a:pt x="13" y="47"/>
                </a:lnTo>
                <a:cubicBezTo>
                  <a:pt x="11" y="47"/>
                  <a:pt x="9" y="45"/>
                  <a:pt x="8" y="43"/>
                </a:cubicBezTo>
                <a:lnTo>
                  <a:pt x="1" y="30"/>
                </a:lnTo>
                <a:cubicBezTo>
                  <a:pt x="0" y="28"/>
                  <a:pt x="0" y="25"/>
                  <a:pt x="2" y="22"/>
                </a:cubicBezTo>
                <a:lnTo>
                  <a:pt x="9" y="10"/>
                </a:lnTo>
                <a:cubicBezTo>
                  <a:pt x="10" y="9"/>
                  <a:pt x="11" y="8"/>
                  <a:pt x="13" y="7"/>
                </a:cubicBezTo>
                <a:lnTo>
                  <a:pt x="30" y="1"/>
                </a:lnTo>
                <a:close/>
                <a:moveTo>
                  <a:pt x="18" y="22"/>
                </a:moveTo>
                <a:lnTo>
                  <a:pt x="22" y="19"/>
                </a:lnTo>
                <a:lnTo>
                  <a:pt x="15" y="31"/>
                </a:lnTo>
                <a:lnTo>
                  <a:pt x="16" y="23"/>
                </a:lnTo>
                <a:lnTo>
                  <a:pt x="23" y="36"/>
                </a:lnTo>
                <a:lnTo>
                  <a:pt x="18" y="32"/>
                </a:lnTo>
                <a:lnTo>
                  <a:pt x="35" y="37"/>
                </a:lnTo>
                <a:lnTo>
                  <a:pt x="30" y="37"/>
                </a:lnTo>
                <a:lnTo>
                  <a:pt x="47" y="32"/>
                </a:lnTo>
                <a:lnTo>
                  <a:pt x="42" y="36"/>
                </a:lnTo>
                <a:lnTo>
                  <a:pt x="49" y="23"/>
                </a:lnTo>
                <a:lnTo>
                  <a:pt x="50" y="31"/>
                </a:lnTo>
                <a:lnTo>
                  <a:pt x="43" y="19"/>
                </a:lnTo>
                <a:lnTo>
                  <a:pt x="47" y="22"/>
                </a:lnTo>
                <a:lnTo>
                  <a:pt x="30" y="16"/>
                </a:lnTo>
                <a:lnTo>
                  <a:pt x="35" y="16"/>
                </a:lnTo>
                <a:lnTo>
                  <a:pt x="18" y="22"/>
                </a:lnTo>
                <a:close/>
                <a:moveTo>
                  <a:pt x="30" y="55"/>
                </a:moveTo>
                <a:cubicBezTo>
                  <a:pt x="32" y="54"/>
                  <a:pt x="33" y="54"/>
                  <a:pt x="35" y="55"/>
                </a:cubicBezTo>
                <a:lnTo>
                  <a:pt x="52" y="60"/>
                </a:lnTo>
                <a:cubicBezTo>
                  <a:pt x="54" y="60"/>
                  <a:pt x="55" y="62"/>
                  <a:pt x="56" y="63"/>
                </a:cubicBezTo>
                <a:lnTo>
                  <a:pt x="63" y="75"/>
                </a:lnTo>
                <a:cubicBezTo>
                  <a:pt x="65" y="78"/>
                  <a:pt x="65" y="81"/>
                  <a:pt x="64" y="83"/>
                </a:cubicBezTo>
                <a:lnTo>
                  <a:pt x="57" y="96"/>
                </a:lnTo>
                <a:cubicBezTo>
                  <a:pt x="56" y="98"/>
                  <a:pt x="54" y="100"/>
                  <a:pt x="52" y="100"/>
                </a:cubicBezTo>
                <a:lnTo>
                  <a:pt x="35" y="105"/>
                </a:lnTo>
                <a:cubicBezTo>
                  <a:pt x="33" y="106"/>
                  <a:pt x="32" y="106"/>
                  <a:pt x="30" y="105"/>
                </a:cubicBezTo>
                <a:lnTo>
                  <a:pt x="13" y="100"/>
                </a:lnTo>
                <a:cubicBezTo>
                  <a:pt x="11" y="100"/>
                  <a:pt x="9" y="98"/>
                  <a:pt x="8" y="96"/>
                </a:cubicBezTo>
                <a:lnTo>
                  <a:pt x="1" y="83"/>
                </a:lnTo>
                <a:cubicBezTo>
                  <a:pt x="0" y="81"/>
                  <a:pt x="0" y="78"/>
                  <a:pt x="2" y="75"/>
                </a:cubicBezTo>
                <a:lnTo>
                  <a:pt x="9" y="63"/>
                </a:lnTo>
                <a:cubicBezTo>
                  <a:pt x="10" y="62"/>
                  <a:pt x="11" y="60"/>
                  <a:pt x="13" y="60"/>
                </a:cubicBezTo>
                <a:lnTo>
                  <a:pt x="30" y="55"/>
                </a:lnTo>
                <a:close/>
                <a:moveTo>
                  <a:pt x="18" y="75"/>
                </a:moveTo>
                <a:lnTo>
                  <a:pt x="22" y="72"/>
                </a:lnTo>
                <a:lnTo>
                  <a:pt x="15" y="84"/>
                </a:lnTo>
                <a:lnTo>
                  <a:pt x="16" y="76"/>
                </a:lnTo>
                <a:lnTo>
                  <a:pt x="23" y="89"/>
                </a:lnTo>
                <a:lnTo>
                  <a:pt x="18" y="85"/>
                </a:lnTo>
                <a:lnTo>
                  <a:pt x="35" y="90"/>
                </a:lnTo>
                <a:lnTo>
                  <a:pt x="30" y="90"/>
                </a:lnTo>
                <a:lnTo>
                  <a:pt x="47" y="85"/>
                </a:lnTo>
                <a:lnTo>
                  <a:pt x="42" y="89"/>
                </a:lnTo>
                <a:lnTo>
                  <a:pt x="49" y="76"/>
                </a:lnTo>
                <a:lnTo>
                  <a:pt x="50" y="84"/>
                </a:lnTo>
                <a:lnTo>
                  <a:pt x="43" y="72"/>
                </a:lnTo>
                <a:lnTo>
                  <a:pt x="47" y="75"/>
                </a:lnTo>
                <a:lnTo>
                  <a:pt x="30" y="70"/>
                </a:lnTo>
                <a:lnTo>
                  <a:pt x="35" y="70"/>
                </a:lnTo>
                <a:lnTo>
                  <a:pt x="18" y="75"/>
                </a:lnTo>
                <a:close/>
                <a:moveTo>
                  <a:pt x="15" y="137"/>
                </a:moveTo>
                <a:lnTo>
                  <a:pt x="16" y="132"/>
                </a:lnTo>
                <a:lnTo>
                  <a:pt x="16" y="168"/>
                </a:lnTo>
                <a:lnTo>
                  <a:pt x="8" y="160"/>
                </a:lnTo>
                <a:lnTo>
                  <a:pt x="56" y="160"/>
                </a:lnTo>
                <a:lnTo>
                  <a:pt x="48" y="168"/>
                </a:lnTo>
                <a:lnTo>
                  <a:pt x="48" y="132"/>
                </a:lnTo>
                <a:lnTo>
                  <a:pt x="50" y="137"/>
                </a:lnTo>
                <a:lnTo>
                  <a:pt x="43" y="125"/>
                </a:lnTo>
                <a:lnTo>
                  <a:pt x="47" y="128"/>
                </a:lnTo>
                <a:lnTo>
                  <a:pt x="30" y="123"/>
                </a:lnTo>
                <a:lnTo>
                  <a:pt x="35" y="123"/>
                </a:lnTo>
                <a:lnTo>
                  <a:pt x="18" y="128"/>
                </a:lnTo>
                <a:lnTo>
                  <a:pt x="22" y="125"/>
                </a:lnTo>
                <a:lnTo>
                  <a:pt x="15" y="137"/>
                </a:lnTo>
                <a:close/>
                <a:moveTo>
                  <a:pt x="9" y="116"/>
                </a:moveTo>
                <a:cubicBezTo>
                  <a:pt x="10" y="115"/>
                  <a:pt x="11" y="113"/>
                  <a:pt x="13" y="113"/>
                </a:cubicBezTo>
                <a:lnTo>
                  <a:pt x="30" y="108"/>
                </a:lnTo>
                <a:cubicBezTo>
                  <a:pt x="32" y="107"/>
                  <a:pt x="33" y="107"/>
                  <a:pt x="35" y="108"/>
                </a:cubicBezTo>
                <a:lnTo>
                  <a:pt x="52" y="113"/>
                </a:lnTo>
                <a:cubicBezTo>
                  <a:pt x="54" y="113"/>
                  <a:pt x="55" y="115"/>
                  <a:pt x="56" y="116"/>
                </a:cubicBezTo>
                <a:lnTo>
                  <a:pt x="63" y="128"/>
                </a:lnTo>
                <a:cubicBezTo>
                  <a:pt x="64" y="130"/>
                  <a:pt x="64" y="131"/>
                  <a:pt x="64" y="132"/>
                </a:cubicBezTo>
                <a:lnTo>
                  <a:pt x="64" y="168"/>
                </a:lnTo>
                <a:cubicBezTo>
                  <a:pt x="64" y="173"/>
                  <a:pt x="61" y="176"/>
                  <a:pt x="56" y="176"/>
                </a:cubicBezTo>
                <a:lnTo>
                  <a:pt x="8" y="176"/>
                </a:lnTo>
                <a:cubicBezTo>
                  <a:pt x="4" y="176"/>
                  <a:pt x="0" y="173"/>
                  <a:pt x="0" y="168"/>
                </a:cubicBezTo>
                <a:lnTo>
                  <a:pt x="0" y="132"/>
                </a:lnTo>
                <a:cubicBezTo>
                  <a:pt x="0" y="131"/>
                  <a:pt x="1" y="130"/>
                  <a:pt x="2" y="128"/>
                </a:cubicBezTo>
                <a:lnTo>
                  <a:pt x="9" y="116"/>
                </a:lnTo>
                <a:close/>
                <a:moveTo>
                  <a:pt x="8" y="176"/>
                </a:moveTo>
                <a:lnTo>
                  <a:pt x="16" y="168"/>
                </a:lnTo>
                <a:lnTo>
                  <a:pt x="16" y="203"/>
                </a:lnTo>
                <a:lnTo>
                  <a:pt x="16" y="200"/>
                </a:lnTo>
                <a:lnTo>
                  <a:pt x="23" y="213"/>
                </a:lnTo>
                <a:lnTo>
                  <a:pt x="18" y="209"/>
                </a:lnTo>
                <a:lnTo>
                  <a:pt x="35" y="214"/>
                </a:lnTo>
                <a:lnTo>
                  <a:pt x="30" y="214"/>
                </a:lnTo>
                <a:lnTo>
                  <a:pt x="47" y="209"/>
                </a:lnTo>
                <a:lnTo>
                  <a:pt x="42" y="213"/>
                </a:lnTo>
                <a:lnTo>
                  <a:pt x="49" y="200"/>
                </a:lnTo>
                <a:lnTo>
                  <a:pt x="48" y="203"/>
                </a:lnTo>
                <a:lnTo>
                  <a:pt x="48" y="168"/>
                </a:lnTo>
                <a:lnTo>
                  <a:pt x="56" y="176"/>
                </a:lnTo>
                <a:lnTo>
                  <a:pt x="8" y="176"/>
                </a:lnTo>
                <a:close/>
                <a:moveTo>
                  <a:pt x="56" y="160"/>
                </a:moveTo>
                <a:cubicBezTo>
                  <a:pt x="61" y="160"/>
                  <a:pt x="64" y="164"/>
                  <a:pt x="64" y="168"/>
                </a:cubicBezTo>
                <a:lnTo>
                  <a:pt x="64" y="203"/>
                </a:lnTo>
                <a:cubicBezTo>
                  <a:pt x="64" y="205"/>
                  <a:pt x="64" y="206"/>
                  <a:pt x="64" y="207"/>
                </a:cubicBezTo>
                <a:lnTo>
                  <a:pt x="57" y="220"/>
                </a:lnTo>
                <a:cubicBezTo>
                  <a:pt x="56" y="222"/>
                  <a:pt x="54" y="224"/>
                  <a:pt x="52" y="224"/>
                </a:cubicBezTo>
                <a:lnTo>
                  <a:pt x="35" y="229"/>
                </a:lnTo>
                <a:cubicBezTo>
                  <a:pt x="33" y="230"/>
                  <a:pt x="32" y="230"/>
                  <a:pt x="30" y="229"/>
                </a:cubicBezTo>
                <a:lnTo>
                  <a:pt x="13" y="224"/>
                </a:lnTo>
                <a:cubicBezTo>
                  <a:pt x="11" y="224"/>
                  <a:pt x="9" y="222"/>
                  <a:pt x="8" y="220"/>
                </a:cubicBezTo>
                <a:lnTo>
                  <a:pt x="1" y="207"/>
                </a:lnTo>
                <a:cubicBezTo>
                  <a:pt x="1" y="206"/>
                  <a:pt x="0" y="205"/>
                  <a:pt x="0" y="203"/>
                </a:cubicBezTo>
                <a:lnTo>
                  <a:pt x="0" y="168"/>
                </a:lnTo>
                <a:cubicBezTo>
                  <a:pt x="0" y="164"/>
                  <a:pt x="4" y="160"/>
                  <a:pt x="8" y="160"/>
                </a:cubicBezTo>
                <a:lnTo>
                  <a:pt x="56" y="160"/>
                </a:lnTo>
                <a:close/>
                <a:moveTo>
                  <a:pt x="16" y="260"/>
                </a:moveTo>
                <a:lnTo>
                  <a:pt x="16" y="256"/>
                </a:lnTo>
                <a:lnTo>
                  <a:pt x="16" y="291"/>
                </a:lnTo>
                <a:lnTo>
                  <a:pt x="8" y="283"/>
                </a:lnTo>
                <a:lnTo>
                  <a:pt x="56" y="283"/>
                </a:lnTo>
                <a:lnTo>
                  <a:pt x="48" y="291"/>
                </a:lnTo>
                <a:lnTo>
                  <a:pt x="48" y="256"/>
                </a:lnTo>
                <a:lnTo>
                  <a:pt x="49" y="260"/>
                </a:lnTo>
                <a:lnTo>
                  <a:pt x="42" y="247"/>
                </a:lnTo>
                <a:lnTo>
                  <a:pt x="47" y="251"/>
                </a:lnTo>
                <a:lnTo>
                  <a:pt x="30" y="246"/>
                </a:lnTo>
                <a:lnTo>
                  <a:pt x="35" y="246"/>
                </a:lnTo>
                <a:lnTo>
                  <a:pt x="18" y="251"/>
                </a:lnTo>
                <a:lnTo>
                  <a:pt x="23" y="247"/>
                </a:lnTo>
                <a:lnTo>
                  <a:pt x="16" y="260"/>
                </a:lnTo>
                <a:close/>
                <a:moveTo>
                  <a:pt x="8" y="240"/>
                </a:moveTo>
                <a:cubicBezTo>
                  <a:pt x="9" y="238"/>
                  <a:pt x="11" y="236"/>
                  <a:pt x="13" y="236"/>
                </a:cubicBezTo>
                <a:lnTo>
                  <a:pt x="30" y="231"/>
                </a:lnTo>
                <a:cubicBezTo>
                  <a:pt x="32" y="230"/>
                  <a:pt x="33" y="230"/>
                  <a:pt x="35" y="231"/>
                </a:cubicBezTo>
                <a:lnTo>
                  <a:pt x="52" y="236"/>
                </a:lnTo>
                <a:cubicBezTo>
                  <a:pt x="54" y="236"/>
                  <a:pt x="56" y="238"/>
                  <a:pt x="57" y="240"/>
                </a:cubicBezTo>
                <a:lnTo>
                  <a:pt x="64" y="253"/>
                </a:lnTo>
                <a:cubicBezTo>
                  <a:pt x="64" y="254"/>
                  <a:pt x="64" y="255"/>
                  <a:pt x="64" y="256"/>
                </a:cubicBezTo>
                <a:lnTo>
                  <a:pt x="64" y="291"/>
                </a:lnTo>
                <a:cubicBezTo>
                  <a:pt x="64" y="296"/>
                  <a:pt x="61" y="299"/>
                  <a:pt x="56" y="299"/>
                </a:cubicBezTo>
                <a:lnTo>
                  <a:pt x="8" y="299"/>
                </a:lnTo>
                <a:cubicBezTo>
                  <a:pt x="4" y="299"/>
                  <a:pt x="0" y="296"/>
                  <a:pt x="0" y="291"/>
                </a:cubicBezTo>
                <a:lnTo>
                  <a:pt x="0" y="256"/>
                </a:lnTo>
                <a:cubicBezTo>
                  <a:pt x="0" y="255"/>
                  <a:pt x="1" y="254"/>
                  <a:pt x="1" y="253"/>
                </a:cubicBezTo>
                <a:lnTo>
                  <a:pt x="8" y="240"/>
                </a:lnTo>
                <a:close/>
                <a:moveTo>
                  <a:pt x="8" y="299"/>
                </a:moveTo>
                <a:lnTo>
                  <a:pt x="16" y="291"/>
                </a:lnTo>
                <a:lnTo>
                  <a:pt x="16" y="327"/>
                </a:lnTo>
                <a:lnTo>
                  <a:pt x="15" y="323"/>
                </a:lnTo>
                <a:lnTo>
                  <a:pt x="22" y="335"/>
                </a:lnTo>
                <a:lnTo>
                  <a:pt x="18" y="332"/>
                </a:lnTo>
                <a:lnTo>
                  <a:pt x="35" y="337"/>
                </a:lnTo>
                <a:lnTo>
                  <a:pt x="30" y="337"/>
                </a:lnTo>
                <a:lnTo>
                  <a:pt x="47" y="332"/>
                </a:lnTo>
                <a:lnTo>
                  <a:pt x="43" y="335"/>
                </a:lnTo>
                <a:lnTo>
                  <a:pt x="50" y="323"/>
                </a:lnTo>
                <a:lnTo>
                  <a:pt x="48" y="327"/>
                </a:lnTo>
                <a:lnTo>
                  <a:pt x="48" y="291"/>
                </a:lnTo>
                <a:lnTo>
                  <a:pt x="56" y="299"/>
                </a:lnTo>
                <a:lnTo>
                  <a:pt x="8" y="299"/>
                </a:lnTo>
                <a:close/>
                <a:moveTo>
                  <a:pt x="56" y="283"/>
                </a:moveTo>
                <a:cubicBezTo>
                  <a:pt x="61" y="283"/>
                  <a:pt x="64" y="287"/>
                  <a:pt x="64" y="291"/>
                </a:cubicBezTo>
                <a:lnTo>
                  <a:pt x="64" y="327"/>
                </a:lnTo>
                <a:cubicBezTo>
                  <a:pt x="64" y="329"/>
                  <a:pt x="64" y="330"/>
                  <a:pt x="63" y="332"/>
                </a:cubicBezTo>
                <a:lnTo>
                  <a:pt x="56" y="344"/>
                </a:lnTo>
                <a:cubicBezTo>
                  <a:pt x="55" y="345"/>
                  <a:pt x="54" y="347"/>
                  <a:pt x="52" y="347"/>
                </a:cubicBezTo>
                <a:lnTo>
                  <a:pt x="35" y="352"/>
                </a:lnTo>
                <a:cubicBezTo>
                  <a:pt x="33" y="353"/>
                  <a:pt x="32" y="353"/>
                  <a:pt x="30" y="352"/>
                </a:cubicBezTo>
                <a:lnTo>
                  <a:pt x="13" y="347"/>
                </a:lnTo>
                <a:cubicBezTo>
                  <a:pt x="11" y="347"/>
                  <a:pt x="10" y="345"/>
                  <a:pt x="9" y="344"/>
                </a:cubicBezTo>
                <a:lnTo>
                  <a:pt x="2" y="332"/>
                </a:lnTo>
                <a:cubicBezTo>
                  <a:pt x="1" y="330"/>
                  <a:pt x="0" y="329"/>
                  <a:pt x="0" y="327"/>
                </a:cubicBezTo>
                <a:lnTo>
                  <a:pt x="0" y="291"/>
                </a:lnTo>
                <a:cubicBezTo>
                  <a:pt x="0" y="287"/>
                  <a:pt x="4" y="283"/>
                  <a:pt x="8" y="283"/>
                </a:cubicBezTo>
                <a:lnTo>
                  <a:pt x="56"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46" name="Freeform 418"/>
          <p:cNvSpPr>
            <a:spLocks noEditPoints="1"/>
          </p:cNvSpPr>
          <p:nvPr/>
        </p:nvSpPr>
        <p:spPr bwMode="auto">
          <a:xfrm>
            <a:off x="4697744" y="3684791"/>
            <a:ext cx="38742" cy="210220"/>
          </a:xfrm>
          <a:custGeom>
            <a:avLst/>
            <a:gdLst/>
            <a:ahLst/>
            <a:cxnLst>
              <a:cxn ang="0">
                <a:pos x="52" y="7"/>
              </a:cxn>
              <a:cxn ang="0">
                <a:pos x="64" y="30"/>
              </a:cxn>
              <a:cxn ang="0">
                <a:pos x="35" y="52"/>
              </a:cxn>
              <a:cxn ang="0">
                <a:pos x="8" y="43"/>
              </a:cxn>
              <a:cxn ang="0">
                <a:pos x="9" y="10"/>
              </a:cxn>
              <a:cxn ang="0">
                <a:pos x="18" y="22"/>
              </a:cxn>
              <a:cxn ang="0">
                <a:pos x="16" y="23"/>
              </a:cxn>
              <a:cxn ang="0">
                <a:pos x="35" y="37"/>
              </a:cxn>
              <a:cxn ang="0">
                <a:pos x="42" y="36"/>
              </a:cxn>
              <a:cxn ang="0">
                <a:pos x="43" y="19"/>
              </a:cxn>
              <a:cxn ang="0">
                <a:pos x="35" y="16"/>
              </a:cxn>
              <a:cxn ang="0">
                <a:pos x="35" y="55"/>
              </a:cxn>
              <a:cxn ang="0">
                <a:pos x="63" y="75"/>
              </a:cxn>
              <a:cxn ang="0">
                <a:pos x="52" y="100"/>
              </a:cxn>
              <a:cxn ang="0">
                <a:pos x="13" y="100"/>
              </a:cxn>
              <a:cxn ang="0">
                <a:pos x="2" y="75"/>
              </a:cxn>
              <a:cxn ang="0">
                <a:pos x="30" y="55"/>
              </a:cxn>
              <a:cxn ang="0">
                <a:pos x="15" y="84"/>
              </a:cxn>
              <a:cxn ang="0">
                <a:pos x="18" y="85"/>
              </a:cxn>
              <a:cxn ang="0">
                <a:pos x="47" y="85"/>
              </a:cxn>
              <a:cxn ang="0">
                <a:pos x="50" y="84"/>
              </a:cxn>
              <a:cxn ang="0">
                <a:pos x="30" y="70"/>
              </a:cxn>
              <a:cxn ang="0">
                <a:pos x="15" y="137"/>
              </a:cxn>
              <a:cxn ang="0">
                <a:pos x="8" y="160"/>
              </a:cxn>
              <a:cxn ang="0">
                <a:pos x="48" y="132"/>
              </a:cxn>
              <a:cxn ang="0">
                <a:pos x="47" y="128"/>
              </a:cxn>
              <a:cxn ang="0">
                <a:pos x="18" y="128"/>
              </a:cxn>
              <a:cxn ang="0">
                <a:pos x="9" y="116"/>
              </a:cxn>
              <a:cxn ang="0">
                <a:pos x="35" y="108"/>
              </a:cxn>
              <a:cxn ang="0">
                <a:pos x="63" y="128"/>
              </a:cxn>
              <a:cxn ang="0">
                <a:pos x="56" y="176"/>
              </a:cxn>
              <a:cxn ang="0">
                <a:pos x="0" y="132"/>
              </a:cxn>
              <a:cxn ang="0">
                <a:pos x="8" y="176"/>
              </a:cxn>
              <a:cxn ang="0">
                <a:pos x="16" y="200"/>
              </a:cxn>
              <a:cxn ang="0">
                <a:pos x="35" y="214"/>
              </a:cxn>
              <a:cxn ang="0">
                <a:pos x="42" y="213"/>
              </a:cxn>
              <a:cxn ang="0">
                <a:pos x="48" y="168"/>
              </a:cxn>
              <a:cxn ang="0">
                <a:pos x="56" y="160"/>
              </a:cxn>
              <a:cxn ang="0">
                <a:pos x="64" y="207"/>
              </a:cxn>
              <a:cxn ang="0">
                <a:pos x="35" y="229"/>
              </a:cxn>
              <a:cxn ang="0">
                <a:pos x="8" y="220"/>
              </a:cxn>
              <a:cxn ang="0">
                <a:pos x="0" y="168"/>
              </a:cxn>
              <a:cxn ang="0">
                <a:pos x="16" y="260"/>
              </a:cxn>
              <a:cxn ang="0">
                <a:pos x="8" y="283"/>
              </a:cxn>
              <a:cxn ang="0">
                <a:pos x="48" y="256"/>
              </a:cxn>
              <a:cxn ang="0">
                <a:pos x="47" y="251"/>
              </a:cxn>
              <a:cxn ang="0">
                <a:pos x="18" y="251"/>
              </a:cxn>
              <a:cxn ang="0">
                <a:pos x="8" y="240"/>
              </a:cxn>
              <a:cxn ang="0">
                <a:pos x="35" y="231"/>
              </a:cxn>
              <a:cxn ang="0">
                <a:pos x="64" y="253"/>
              </a:cxn>
              <a:cxn ang="0">
                <a:pos x="56" y="299"/>
              </a:cxn>
              <a:cxn ang="0">
                <a:pos x="0" y="256"/>
              </a:cxn>
              <a:cxn ang="0">
                <a:pos x="8" y="299"/>
              </a:cxn>
              <a:cxn ang="0">
                <a:pos x="15" y="323"/>
              </a:cxn>
              <a:cxn ang="0">
                <a:pos x="35" y="337"/>
              </a:cxn>
              <a:cxn ang="0">
                <a:pos x="43" y="335"/>
              </a:cxn>
              <a:cxn ang="0">
                <a:pos x="48" y="291"/>
              </a:cxn>
              <a:cxn ang="0">
                <a:pos x="56" y="283"/>
              </a:cxn>
              <a:cxn ang="0">
                <a:pos x="63" y="332"/>
              </a:cxn>
              <a:cxn ang="0">
                <a:pos x="35" y="352"/>
              </a:cxn>
              <a:cxn ang="0">
                <a:pos x="9" y="344"/>
              </a:cxn>
              <a:cxn ang="0">
                <a:pos x="0" y="291"/>
              </a:cxn>
            </a:cxnLst>
            <a:rect l="0" t="0" r="r" b="b"/>
            <a:pathLst>
              <a:path w="65" h="353">
                <a:moveTo>
                  <a:pt x="30" y="1"/>
                </a:moveTo>
                <a:cubicBezTo>
                  <a:pt x="32" y="0"/>
                  <a:pt x="33" y="0"/>
                  <a:pt x="35" y="1"/>
                </a:cubicBezTo>
                <a:lnTo>
                  <a:pt x="52" y="7"/>
                </a:lnTo>
                <a:cubicBezTo>
                  <a:pt x="54" y="8"/>
                  <a:pt x="55" y="9"/>
                  <a:pt x="56" y="10"/>
                </a:cubicBezTo>
                <a:lnTo>
                  <a:pt x="63" y="22"/>
                </a:lnTo>
                <a:cubicBezTo>
                  <a:pt x="65" y="25"/>
                  <a:pt x="65" y="28"/>
                  <a:pt x="64" y="30"/>
                </a:cubicBezTo>
                <a:lnTo>
                  <a:pt x="57" y="43"/>
                </a:lnTo>
                <a:cubicBezTo>
                  <a:pt x="56" y="45"/>
                  <a:pt x="54" y="47"/>
                  <a:pt x="52" y="47"/>
                </a:cubicBezTo>
                <a:lnTo>
                  <a:pt x="35" y="52"/>
                </a:lnTo>
                <a:cubicBezTo>
                  <a:pt x="33" y="53"/>
                  <a:pt x="32" y="53"/>
                  <a:pt x="30" y="52"/>
                </a:cubicBezTo>
                <a:lnTo>
                  <a:pt x="13" y="47"/>
                </a:lnTo>
                <a:cubicBezTo>
                  <a:pt x="11" y="47"/>
                  <a:pt x="9" y="45"/>
                  <a:pt x="8" y="43"/>
                </a:cubicBezTo>
                <a:lnTo>
                  <a:pt x="1" y="30"/>
                </a:lnTo>
                <a:cubicBezTo>
                  <a:pt x="0" y="28"/>
                  <a:pt x="0" y="25"/>
                  <a:pt x="2" y="22"/>
                </a:cubicBezTo>
                <a:lnTo>
                  <a:pt x="9" y="10"/>
                </a:lnTo>
                <a:cubicBezTo>
                  <a:pt x="10" y="9"/>
                  <a:pt x="11" y="8"/>
                  <a:pt x="13" y="7"/>
                </a:cubicBezTo>
                <a:lnTo>
                  <a:pt x="30" y="1"/>
                </a:lnTo>
                <a:close/>
                <a:moveTo>
                  <a:pt x="18" y="22"/>
                </a:moveTo>
                <a:lnTo>
                  <a:pt x="22" y="19"/>
                </a:lnTo>
                <a:lnTo>
                  <a:pt x="15" y="31"/>
                </a:lnTo>
                <a:lnTo>
                  <a:pt x="16" y="23"/>
                </a:lnTo>
                <a:lnTo>
                  <a:pt x="23" y="36"/>
                </a:lnTo>
                <a:lnTo>
                  <a:pt x="18" y="32"/>
                </a:lnTo>
                <a:lnTo>
                  <a:pt x="35" y="37"/>
                </a:lnTo>
                <a:lnTo>
                  <a:pt x="30" y="37"/>
                </a:lnTo>
                <a:lnTo>
                  <a:pt x="47" y="32"/>
                </a:lnTo>
                <a:lnTo>
                  <a:pt x="42" y="36"/>
                </a:lnTo>
                <a:lnTo>
                  <a:pt x="49" y="23"/>
                </a:lnTo>
                <a:lnTo>
                  <a:pt x="50" y="31"/>
                </a:lnTo>
                <a:lnTo>
                  <a:pt x="43" y="19"/>
                </a:lnTo>
                <a:lnTo>
                  <a:pt x="47" y="22"/>
                </a:lnTo>
                <a:lnTo>
                  <a:pt x="30" y="16"/>
                </a:lnTo>
                <a:lnTo>
                  <a:pt x="35" y="16"/>
                </a:lnTo>
                <a:lnTo>
                  <a:pt x="18" y="22"/>
                </a:lnTo>
                <a:close/>
                <a:moveTo>
                  <a:pt x="30" y="55"/>
                </a:moveTo>
                <a:cubicBezTo>
                  <a:pt x="32" y="54"/>
                  <a:pt x="33" y="54"/>
                  <a:pt x="35" y="55"/>
                </a:cubicBezTo>
                <a:lnTo>
                  <a:pt x="52" y="60"/>
                </a:lnTo>
                <a:cubicBezTo>
                  <a:pt x="54" y="60"/>
                  <a:pt x="55" y="62"/>
                  <a:pt x="56" y="63"/>
                </a:cubicBezTo>
                <a:lnTo>
                  <a:pt x="63" y="75"/>
                </a:lnTo>
                <a:cubicBezTo>
                  <a:pt x="65" y="78"/>
                  <a:pt x="65" y="81"/>
                  <a:pt x="64" y="83"/>
                </a:cubicBezTo>
                <a:lnTo>
                  <a:pt x="57" y="96"/>
                </a:lnTo>
                <a:cubicBezTo>
                  <a:pt x="56" y="98"/>
                  <a:pt x="54" y="100"/>
                  <a:pt x="52" y="100"/>
                </a:cubicBezTo>
                <a:lnTo>
                  <a:pt x="35" y="105"/>
                </a:lnTo>
                <a:cubicBezTo>
                  <a:pt x="33" y="106"/>
                  <a:pt x="32" y="106"/>
                  <a:pt x="30" y="105"/>
                </a:cubicBezTo>
                <a:lnTo>
                  <a:pt x="13" y="100"/>
                </a:lnTo>
                <a:cubicBezTo>
                  <a:pt x="11" y="100"/>
                  <a:pt x="9" y="98"/>
                  <a:pt x="8" y="96"/>
                </a:cubicBezTo>
                <a:lnTo>
                  <a:pt x="1" y="83"/>
                </a:lnTo>
                <a:cubicBezTo>
                  <a:pt x="0" y="81"/>
                  <a:pt x="0" y="78"/>
                  <a:pt x="2" y="75"/>
                </a:cubicBezTo>
                <a:lnTo>
                  <a:pt x="9" y="63"/>
                </a:lnTo>
                <a:cubicBezTo>
                  <a:pt x="10" y="62"/>
                  <a:pt x="11" y="60"/>
                  <a:pt x="13" y="60"/>
                </a:cubicBezTo>
                <a:lnTo>
                  <a:pt x="30" y="55"/>
                </a:lnTo>
                <a:close/>
                <a:moveTo>
                  <a:pt x="18" y="75"/>
                </a:moveTo>
                <a:lnTo>
                  <a:pt x="22" y="72"/>
                </a:lnTo>
                <a:lnTo>
                  <a:pt x="15" y="84"/>
                </a:lnTo>
                <a:lnTo>
                  <a:pt x="16" y="76"/>
                </a:lnTo>
                <a:lnTo>
                  <a:pt x="23" y="89"/>
                </a:lnTo>
                <a:lnTo>
                  <a:pt x="18" y="85"/>
                </a:lnTo>
                <a:lnTo>
                  <a:pt x="35" y="90"/>
                </a:lnTo>
                <a:lnTo>
                  <a:pt x="30" y="90"/>
                </a:lnTo>
                <a:lnTo>
                  <a:pt x="47" y="85"/>
                </a:lnTo>
                <a:lnTo>
                  <a:pt x="42" y="89"/>
                </a:lnTo>
                <a:lnTo>
                  <a:pt x="49" y="76"/>
                </a:lnTo>
                <a:lnTo>
                  <a:pt x="50" y="84"/>
                </a:lnTo>
                <a:lnTo>
                  <a:pt x="43" y="72"/>
                </a:lnTo>
                <a:lnTo>
                  <a:pt x="47" y="75"/>
                </a:lnTo>
                <a:lnTo>
                  <a:pt x="30" y="70"/>
                </a:lnTo>
                <a:lnTo>
                  <a:pt x="35" y="70"/>
                </a:lnTo>
                <a:lnTo>
                  <a:pt x="18" y="75"/>
                </a:lnTo>
                <a:close/>
                <a:moveTo>
                  <a:pt x="15" y="137"/>
                </a:moveTo>
                <a:lnTo>
                  <a:pt x="16" y="132"/>
                </a:lnTo>
                <a:lnTo>
                  <a:pt x="16" y="168"/>
                </a:lnTo>
                <a:lnTo>
                  <a:pt x="8" y="160"/>
                </a:lnTo>
                <a:lnTo>
                  <a:pt x="56" y="160"/>
                </a:lnTo>
                <a:lnTo>
                  <a:pt x="48" y="168"/>
                </a:lnTo>
                <a:lnTo>
                  <a:pt x="48" y="132"/>
                </a:lnTo>
                <a:lnTo>
                  <a:pt x="50" y="137"/>
                </a:lnTo>
                <a:lnTo>
                  <a:pt x="43" y="125"/>
                </a:lnTo>
                <a:lnTo>
                  <a:pt x="47" y="128"/>
                </a:lnTo>
                <a:lnTo>
                  <a:pt x="30" y="123"/>
                </a:lnTo>
                <a:lnTo>
                  <a:pt x="35" y="123"/>
                </a:lnTo>
                <a:lnTo>
                  <a:pt x="18" y="128"/>
                </a:lnTo>
                <a:lnTo>
                  <a:pt x="22" y="125"/>
                </a:lnTo>
                <a:lnTo>
                  <a:pt x="15" y="137"/>
                </a:lnTo>
                <a:close/>
                <a:moveTo>
                  <a:pt x="9" y="116"/>
                </a:moveTo>
                <a:cubicBezTo>
                  <a:pt x="10" y="115"/>
                  <a:pt x="11" y="113"/>
                  <a:pt x="13" y="113"/>
                </a:cubicBezTo>
                <a:lnTo>
                  <a:pt x="30" y="108"/>
                </a:lnTo>
                <a:cubicBezTo>
                  <a:pt x="32" y="107"/>
                  <a:pt x="33" y="107"/>
                  <a:pt x="35" y="108"/>
                </a:cubicBezTo>
                <a:lnTo>
                  <a:pt x="52" y="113"/>
                </a:lnTo>
                <a:cubicBezTo>
                  <a:pt x="54" y="113"/>
                  <a:pt x="55" y="115"/>
                  <a:pt x="56" y="116"/>
                </a:cubicBezTo>
                <a:lnTo>
                  <a:pt x="63" y="128"/>
                </a:lnTo>
                <a:cubicBezTo>
                  <a:pt x="64" y="130"/>
                  <a:pt x="64" y="131"/>
                  <a:pt x="64" y="132"/>
                </a:cubicBezTo>
                <a:lnTo>
                  <a:pt x="64" y="168"/>
                </a:lnTo>
                <a:cubicBezTo>
                  <a:pt x="64" y="173"/>
                  <a:pt x="61" y="176"/>
                  <a:pt x="56" y="176"/>
                </a:cubicBezTo>
                <a:lnTo>
                  <a:pt x="8" y="176"/>
                </a:lnTo>
                <a:cubicBezTo>
                  <a:pt x="4" y="176"/>
                  <a:pt x="0" y="173"/>
                  <a:pt x="0" y="168"/>
                </a:cubicBezTo>
                <a:lnTo>
                  <a:pt x="0" y="132"/>
                </a:lnTo>
                <a:cubicBezTo>
                  <a:pt x="0" y="131"/>
                  <a:pt x="1" y="130"/>
                  <a:pt x="2" y="128"/>
                </a:cubicBezTo>
                <a:lnTo>
                  <a:pt x="9" y="116"/>
                </a:lnTo>
                <a:close/>
                <a:moveTo>
                  <a:pt x="8" y="176"/>
                </a:moveTo>
                <a:lnTo>
                  <a:pt x="16" y="168"/>
                </a:lnTo>
                <a:lnTo>
                  <a:pt x="16" y="203"/>
                </a:lnTo>
                <a:lnTo>
                  <a:pt x="16" y="200"/>
                </a:lnTo>
                <a:lnTo>
                  <a:pt x="23" y="213"/>
                </a:lnTo>
                <a:lnTo>
                  <a:pt x="18" y="209"/>
                </a:lnTo>
                <a:lnTo>
                  <a:pt x="35" y="214"/>
                </a:lnTo>
                <a:lnTo>
                  <a:pt x="30" y="214"/>
                </a:lnTo>
                <a:lnTo>
                  <a:pt x="47" y="209"/>
                </a:lnTo>
                <a:lnTo>
                  <a:pt x="42" y="213"/>
                </a:lnTo>
                <a:lnTo>
                  <a:pt x="49" y="200"/>
                </a:lnTo>
                <a:lnTo>
                  <a:pt x="48" y="203"/>
                </a:lnTo>
                <a:lnTo>
                  <a:pt x="48" y="168"/>
                </a:lnTo>
                <a:lnTo>
                  <a:pt x="56" y="176"/>
                </a:lnTo>
                <a:lnTo>
                  <a:pt x="8" y="176"/>
                </a:lnTo>
                <a:close/>
                <a:moveTo>
                  <a:pt x="56" y="160"/>
                </a:moveTo>
                <a:cubicBezTo>
                  <a:pt x="61" y="160"/>
                  <a:pt x="64" y="164"/>
                  <a:pt x="64" y="168"/>
                </a:cubicBezTo>
                <a:lnTo>
                  <a:pt x="64" y="203"/>
                </a:lnTo>
                <a:cubicBezTo>
                  <a:pt x="64" y="205"/>
                  <a:pt x="64" y="206"/>
                  <a:pt x="64" y="207"/>
                </a:cubicBezTo>
                <a:lnTo>
                  <a:pt x="57" y="220"/>
                </a:lnTo>
                <a:cubicBezTo>
                  <a:pt x="56" y="222"/>
                  <a:pt x="54" y="224"/>
                  <a:pt x="52" y="224"/>
                </a:cubicBezTo>
                <a:lnTo>
                  <a:pt x="35" y="229"/>
                </a:lnTo>
                <a:cubicBezTo>
                  <a:pt x="33" y="230"/>
                  <a:pt x="32" y="230"/>
                  <a:pt x="30" y="229"/>
                </a:cubicBezTo>
                <a:lnTo>
                  <a:pt x="13" y="224"/>
                </a:lnTo>
                <a:cubicBezTo>
                  <a:pt x="11" y="224"/>
                  <a:pt x="9" y="222"/>
                  <a:pt x="8" y="220"/>
                </a:cubicBezTo>
                <a:lnTo>
                  <a:pt x="1" y="207"/>
                </a:lnTo>
                <a:cubicBezTo>
                  <a:pt x="1" y="206"/>
                  <a:pt x="0" y="205"/>
                  <a:pt x="0" y="203"/>
                </a:cubicBezTo>
                <a:lnTo>
                  <a:pt x="0" y="168"/>
                </a:lnTo>
                <a:cubicBezTo>
                  <a:pt x="0" y="164"/>
                  <a:pt x="4" y="160"/>
                  <a:pt x="8" y="160"/>
                </a:cubicBezTo>
                <a:lnTo>
                  <a:pt x="56" y="160"/>
                </a:lnTo>
                <a:close/>
                <a:moveTo>
                  <a:pt x="16" y="260"/>
                </a:moveTo>
                <a:lnTo>
                  <a:pt x="16" y="256"/>
                </a:lnTo>
                <a:lnTo>
                  <a:pt x="16" y="291"/>
                </a:lnTo>
                <a:lnTo>
                  <a:pt x="8" y="283"/>
                </a:lnTo>
                <a:lnTo>
                  <a:pt x="56" y="283"/>
                </a:lnTo>
                <a:lnTo>
                  <a:pt x="48" y="291"/>
                </a:lnTo>
                <a:lnTo>
                  <a:pt x="48" y="256"/>
                </a:lnTo>
                <a:lnTo>
                  <a:pt x="49" y="260"/>
                </a:lnTo>
                <a:lnTo>
                  <a:pt x="42" y="247"/>
                </a:lnTo>
                <a:lnTo>
                  <a:pt x="47" y="251"/>
                </a:lnTo>
                <a:lnTo>
                  <a:pt x="30" y="246"/>
                </a:lnTo>
                <a:lnTo>
                  <a:pt x="35" y="246"/>
                </a:lnTo>
                <a:lnTo>
                  <a:pt x="18" y="251"/>
                </a:lnTo>
                <a:lnTo>
                  <a:pt x="23" y="247"/>
                </a:lnTo>
                <a:lnTo>
                  <a:pt x="16" y="260"/>
                </a:lnTo>
                <a:close/>
                <a:moveTo>
                  <a:pt x="8" y="240"/>
                </a:moveTo>
                <a:cubicBezTo>
                  <a:pt x="9" y="238"/>
                  <a:pt x="11" y="236"/>
                  <a:pt x="13" y="236"/>
                </a:cubicBezTo>
                <a:lnTo>
                  <a:pt x="30" y="231"/>
                </a:lnTo>
                <a:cubicBezTo>
                  <a:pt x="32" y="230"/>
                  <a:pt x="33" y="230"/>
                  <a:pt x="35" y="231"/>
                </a:cubicBezTo>
                <a:lnTo>
                  <a:pt x="52" y="236"/>
                </a:lnTo>
                <a:cubicBezTo>
                  <a:pt x="54" y="236"/>
                  <a:pt x="56" y="238"/>
                  <a:pt x="57" y="240"/>
                </a:cubicBezTo>
                <a:lnTo>
                  <a:pt x="64" y="253"/>
                </a:lnTo>
                <a:cubicBezTo>
                  <a:pt x="64" y="254"/>
                  <a:pt x="64" y="255"/>
                  <a:pt x="64" y="256"/>
                </a:cubicBezTo>
                <a:lnTo>
                  <a:pt x="64" y="291"/>
                </a:lnTo>
                <a:cubicBezTo>
                  <a:pt x="64" y="296"/>
                  <a:pt x="61" y="299"/>
                  <a:pt x="56" y="299"/>
                </a:cubicBezTo>
                <a:lnTo>
                  <a:pt x="8" y="299"/>
                </a:lnTo>
                <a:cubicBezTo>
                  <a:pt x="4" y="299"/>
                  <a:pt x="0" y="296"/>
                  <a:pt x="0" y="291"/>
                </a:cubicBezTo>
                <a:lnTo>
                  <a:pt x="0" y="256"/>
                </a:lnTo>
                <a:cubicBezTo>
                  <a:pt x="0" y="255"/>
                  <a:pt x="1" y="254"/>
                  <a:pt x="1" y="253"/>
                </a:cubicBezTo>
                <a:lnTo>
                  <a:pt x="8" y="240"/>
                </a:lnTo>
                <a:close/>
                <a:moveTo>
                  <a:pt x="8" y="299"/>
                </a:moveTo>
                <a:lnTo>
                  <a:pt x="16" y="291"/>
                </a:lnTo>
                <a:lnTo>
                  <a:pt x="16" y="327"/>
                </a:lnTo>
                <a:lnTo>
                  <a:pt x="15" y="323"/>
                </a:lnTo>
                <a:lnTo>
                  <a:pt x="22" y="335"/>
                </a:lnTo>
                <a:lnTo>
                  <a:pt x="18" y="332"/>
                </a:lnTo>
                <a:lnTo>
                  <a:pt x="35" y="337"/>
                </a:lnTo>
                <a:lnTo>
                  <a:pt x="30" y="337"/>
                </a:lnTo>
                <a:lnTo>
                  <a:pt x="47" y="332"/>
                </a:lnTo>
                <a:lnTo>
                  <a:pt x="43" y="335"/>
                </a:lnTo>
                <a:lnTo>
                  <a:pt x="50" y="323"/>
                </a:lnTo>
                <a:lnTo>
                  <a:pt x="48" y="327"/>
                </a:lnTo>
                <a:lnTo>
                  <a:pt x="48" y="291"/>
                </a:lnTo>
                <a:lnTo>
                  <a:pt x="56" y="299"/>
                </a:lnTo>
                <a:lnTo>
                  <a:pt x="8" y="299"/>
                </a:lnTo>
                <a:close/>
                <a:moveTo>
                  <a:pt x="56" y="283"/>
                </a:moveTo>
                <a:cubicBezTo>
                  <a:pt x="61" y="283"/>
                  <a:pt x="64" y="287"/>
                  <a:pt x="64" y="291"/>
                </a:cubicBezTo>
                <a:lnTo>
                  <a:pt x="64" y="327"/>
                </a:lnTo>
                <a:cubicBezTo>
                  <a:pt x="64" y="329"/>
                  <a:pt x="64" y="330"/>
                  <a:pt x="63" y="332"/>
                </a:cubicBezTo>
                <a:lnTo>
                  <a:pt x="56" y="344"/>
                </a:lnTo>
                <a:cubicBezTo>
                  <a:pt x="55" y="345"/>
                  <a:pt x="54" y="347"/>
                  <a:pt x="52" y="347"/>
                </a:cubicBezTo>
                <a:lnTo>
                  <a:pt x="35" y="352"/>
                </a:lnTo>
                <a:cubicBezTo>
                  <a:pt x="33" y="353"/>
                  <a:pt x="32" y="353"/>
                  <a:pt x="30" y="352"/>
                </a:cubicBezTo>
                <a:lnTo>
                  <a:pt x="13" y="347"/>
                </a:lnTo>
                <a:cubicBezTo>
                  <a:pt x="11" y="347"/>
                  <a:pt x="10" y="345"/>
                  <a:pt x="9" y="344"/>
                </a:cubicBezTo>
                <a:lnTo>
                  <a:pt x="2" y="332"/>
                </a:lnTo>
                <a:cubicBezTo>
                  <a:pt x="1" y="330"/>
                  <a:pt x="0" y="329"/>
                  <a:pt x="0" y="327"/>
                </a:cubicBezTo>
                <a:lnTo>
                  <a:pt x="0" y="291"/>
                </a:lnTo>
                <a:cubicBezTo>
                  <a:pt x="0" y="287"/>
                  <a:pt x="4" y="283"/>
                  <a:pt x="8" y="283"/>
                </a:cubicBezTo>
                <a:lnTo>
                  <a:pt x="56"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45" name="Picture 417"/>
          <p:cNvPicPr>
            <a:picLocks noChangeAspect="1" noChangeArrowheads="1"/>
          </p:cNvPicPr>
          <p:nvPr/>
        </p:nvPicPr>
        <p:blipFill>
          <a:blip r:embed="rId8"/>
          <a:srcRect/>
          <a:stretch>
            <a:fillRect/>
          </a:stretch>
        </p:blipFill>
        <p:spPr bwMode="auto">
          <a:xfrm>
            <a:off x="6493211" y="2994431"/>
            <a:ext cx="114321" cy="1047924"/>
          </a:xfrm>
          <a:prstGeom prst="rect">
            <a:avLst/>
          </a:prstGeom>
          <a:noFill/>
        </p:spPr>
      </p:pic>
      <p:sp>
        <p:nvSpPr>
          <p:cNvPr id="509344" name="Freeform 416"/>
          <p:cNvSpPr>
            <a:spLocks noEditPoints="1"/>
          </p:cNvSpPr>
          <p:nvPr/>
        </p:nvSpPr>
        <p:spPr bwMode="auto">
          <a:xfrm>
            <a:off x="6498292" y="2998876"/>
            <a:ext cx="104794" cy="1038398"/>
          </a:xfrm>
          <a:custGeom>
            <a:avLst/>
            <a:gdLst/>
            <a:ahLst/>
            <a:cxnLst>
              <a:cxn ang="0">
                <a:pos x="0" y="8"/>
              </a:cxn>
              <a:cxn ang="0">
                <a:pos x="8" y="0"/>
              </a:cxn>
              <a:cxn ang="0">
                <a:pos x="168" y="0"/>
              </a:cxn>
              <a:cxn ang="0">
                <a:pos x="176" y="8"/>
              </a:cxn>
              <a:cxn ang="0">
                <a:pos x="176" y="1736"/>
              </a:cxn>
              <a:cxn ang="0">
                <a:pos x="168" y="1744"/>
              </a:cxn>
              <a:cxn ang="0">
                <a:pos x="8" y="1744"/>
              </a:cxn>
              <a:cxn ang="0">
                <a:pos x="0" y="1736"/>
              </a:cxn>
              <a:cxn ang="0">
                <a:pos x="0" y="8"/>
              </a:cxn>
              <a:cxn ang="0">
                <a:pos x="16" y="1736"/>
              </a:cxn>
              <a:cxn ang="0">
                <a:pos x="8" y="1728"/>
              </a:cxn>
              <a:cxn ang="0">
                <a:pos x="168" y="1728"/>
              </a:cxn>
              <a:cxn ang="0">
                <a:pos x="160" y="1736"/>
              </a:cxn>
              <a:cxn ang="0">
                <a:pos x="160" y="8"/>
              </a:cxn>
              <a:cxn ang="0">
                <a:pos x="168" y="16"/>
              </a:cxn>
              <a:cxn ang="0">
                <a:pos x="8" y="16"/>
              </a:cxn>
              <a:cxn ang="0">
                <a:pos x="16" y="8"/>
              </a:cxn>
              <a:cxn ang="0">
                <a:pos x="16" y="1736"/>
              </a:cxn>
            </a:cxnLst>
            <a:rect l="0" t="0" r="r" b="b"/>
            <a:pathLst>
              <a:path w="176" h="1744">
                <a:moveTo>
                  <a:pt x="0" y="8"/>
                </a:moveTo>
                <a:cubicBezTo>
                  <a:pt x="0" y="4"/>
                  <a:pt x="4" y="0"/>
                  <a:pt x="8" y="0"/>
                </a:cubicBezTo>
                <a:lnTo>
                  <a:pt x="168" y="0"/>
                </a:lnTo>
                <a:cubicBezTo>
                  <a:pt x="173" y="0"/>
                  <a:pt x="176" y="4"/>
                  <a:pt x="176" y="8"/>
                </a:cubicBezTo>
                <a:lnTo>
                  <a:pt x="176" y="1736"/>
                </a:lnTo>
                <a:cubicBezTo>
                  <a:pt x="176" y="1741"/>
                  <a:pt x="173" y="1744"/>
                  <a:pt x="168" y="1744"/>
                </a:cubicBezTo>
                <a:lnTo>
                  <a:pt x="8" y="1744"/>
                </a:lnTo>
                <a:cubicBezTo>
                  <a:pt x="4" y="1744"/>
                  <a:pt x="0" y="1741"/>
                  <a:pt x="0" y="1736"/>
                </a:cubicBezTo>
                <a:lnTo>
                  <a:pt x="0" y="8"/>
                </a:lnTo>
                <a:close/>
                <a:moveTo>
                  <a:pt x="16" y="1736"/>
                </a:moveTo>
                <a:lnTo>
                  <a:pt x="8" y="1728"/>
                </a:lnTo>
                <a:lnTo>
                  <a:pt x="168" y="1728"/>
                </a:lnTo>
                <a:lnTo>
                  <a:pt x="160" y="1736"/>
                </a:lnTo>
                <a:lnTo>
                  <a:pt x="160" y="8"/>
                </a:lnTo>
                <a:lnTo>
                  <a:pt x="168" y="16"/>
                </a:lnTo>
                <a:lnTo>
                  <a:pt x="8" y="16"/>
                </a:lnTo>
                <a:lnTo>
                  <a:pt x="16" y="8"/>
                </a:lnTo>
                <a:lnTo>
                  <a:pt x="16" y="173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43" name="Rectangle 415"/>
          <p:cNvSpPr>
            <a:spLocks noChangeArrowheads="1"/>
          </p:cNvSpPr>
          <p:nvPr/>
        </p:nvSpPr>
        <p:spPr bwMode="auto">
          <a:xfrm>
            <a:off x="6536399" y="3713371"/>
            <a:ext cx="38107" cy="142899"/>
          </a:xfrm>
          <a:prstGeom prst="rect">
            <a:avLst/>
          </a:prstGeom>
          <a:solidFill>
            <a:srgbClr val="339966"/>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342" name="Freeform 414"/>
          <p:cNvSpPr>
            <a:spLocks noEditPoints="1"/>
          </p:cNvSpPr>
          <p:nvPr/>
        </p:nvSpPr>
        <p:spPr bwMode="auto">
          <a:xfrm>
            <a:off x="6536399" y="3713371"/>
            <a:ext cx="47634" cy="152425"/>
          </a:xfrm>
          <a:custGeom>
            <a:avLst/>
            <a:gdLst/>
            <a:ahLst/>
            <a:cxnLst>
              <a:cxn ang="0">
                <a:pos x="0" y="8"/>
              </a:cxn>
              <a:cxn ang="0">
                <a:pos x="8" y="0"/>
              </a:cxn>
              <a:cxn ang="0">
                <a:pos x="72" y="0"/>
              </a:cxn>
              <a:cxn ang="0">
                <a:pos x="80" y="8"/>
              </a:cxn>
              <a:cxn ang="0">
                <a:pos x="80" y="248"/>
              </a:cxn>
              <a:cxn ang="0">
                <a:pos x="72" y="256"/>
              </a:cxn>
              <a:cxn ang="0">
                <a:pos x="8" y="256"/>
              </a:cxn>
              <a:cxn ang="0">
                <a:pos x="0" y="248"/>
              </a:cxn>
              <a:cxn ang="0">
                <a:pos x="0" y="8"/>
              </a:cxn>
              <a:cxn ang="0">
                <a:pos x="16" y="248"/>
              </a:cxn>
              <a:cxn ang="0">
                <a:pos x="8" y="240"/>
              </a:cxn>
              <a:cxn ang="0">
                <a:pos x="72" y="240"/>
              </a:cxn>
              <a:cxn ang="0">
                <a:pos x="64" y="248"/>
              </a:cxn>
              <a:cxn ang="0">
                <a:pos x="64" y="8"/>
              </a:cxn>
              <a:cxn ang="0">
                <a:pos x="72" y="16"/>
              </a:cxn>
              <a:cxn ang="0">
                <a:pos x="8" y="16"/>
              </a:cxn>
              <a:cxn ang="0">
                <a:pos x="16" y="8"/>
              </a:cxn>
              <a:cxn ang="0">
                <a:pos x="16" y="248"/>
              </a:cxn>
            </a:cxnLst>
            <a:rect l="0" t="0" r="r" b="b"/>
            <a:pathLst>
              <a:path w="80" h="256">
                <a:moveTo>
                  <a:pt x="0" y="8"/>
                </a:moveTo>
                <a:cubicBezTo>
                  <a:pt x="0" y="4"/>
                  <a:pt x="4" y="0"/>
                  <a:pt x="8" y="0"/>
                </a:cubicBezTo>
                <a:lnTo>
                  <a:pt x="72" y="0"/>
                </a:lnTo>
                <a:cubicBezTo>
                  <a:pt x="77" y="0"/>
                  <a:pt x="80" y="4"/>
                  <a:pt x="80" y="8"/>
                </a:cubicBezTo>
                <a:lnTo>
                  <a:pt x="80" y="248"/>
                </a:lnTo>
                <a:cubicBezTo>
                  <a:pt x="80" y="253"/>
                  <a:pt x="77" y="256"/>
                  <a:pt x="72" y="256"/>
                </a:cubicBezTo>
                <a:lnTo>
                  <a:pt x="8" y="256"/>
                </a:lnTo>
                <a:cubicBezTo>
                  <a:pt x="4" y="256"/>
                  <a:pt x="0" y="253"/>
                  <a:pt x="0" y="248"/>
                </a:cubicBezTo>
                <a:lnTo>
                  <a:pt x="0" y="8"/>
                </a:lnTo>
                <a:close/>
                <a:moveTo>
                  <a:pt x="16" y="248"/>
                </a:moveTo>
                <a:lnTo>
                  <a:pt x="8" y="240"/>
                </a:lnTo>
                <a:lnTo>
                  <a:pt x="72" y="240"/>
                </a:lnTo>
                <a:lnTo>
                  <a:pt x="64" y="248"/>
                </a:lnTo>
                <a:lnTo>
                  <a:pt x="64" y="8"/>
                </a:lnTo>
                <a:lnTo>
                  <a:pt x="72" y="16"/>
                </a:lnTo>
                <a:lnTo>
                  <a:pt x="8" y="16"/>
                </a:lnTo>
                <a:lnTo>
                  <a:pt x="16" y="8"/>
                </a:lnTo>
                <a:lnTo>
                  <a:pt x="16" y="24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33" name="Picture 405"/>
          <p:cNvPicPr>
            <a:picLocks noChangeAspect="1" noChangeArrowheads="1"/>
          </p:cNvPicPr>
          <p:nvPr/>
        </p:nvPicPr>
        <p:blipFill>
          <a:blip r:embed="rId9"/>
          <a:srcRect/>
          <a:stretch>
            <a:fillRect/>
          </a:stretch>
        </p:blipFill>
        <p:spPr bwMode="auto">
          <a:xfrm>
            <a:off x="6493211" y="4023303"/>
            <a:ext cx="114321" cy="76213"/>
          </a:xfrm>
          <a:prstGeom prst="rect">
            <a:avLst/>
          </a:prstGeom>
          <a:noFill/>
        </p:spPr>
      </p:pic>
      <p:sp>
        <p:nvSpPr>
          <p:cNvPr id="509332" name="Freeform 404"/>
          <p:cNvSpPr>
            <a:spLocks noEditPoints="1"/>
          </p:cNvSpPr>
          <p:nvPr/>
        </p:nvSpPr>
        <p:spPr bwMode="auto">
          <a:xfrm>
            <a:off x="6498292" y="4027748"/>
            <a:ext cx="104794" cy="66686"/>
          </a:xfrm>
          <a:custGeom>
            <a:avLst/>
            <a:gdLst/>
            <a:ahLst/>
            <a:cxnLst>
              <a:cxn ang="0">
                <a:pos x="0" y="8"/>
              </a:cxn>
              <a:cxn ang="0">
                <a:pos x="8" y="0"/>
              </a:cxn>
              <a:cxn ang="0">
                <a:pos x="168" y="0"/>
              </a:cxn>
              <a:cxn ang="0">
                <a:pos x="176" y="8"/>
              </a:cxn>
              <a:cxn ang="0">
                <a:pos x="176" y="104"/>
              </a:cxn>
              <a:cxn ang="0">
                <a:pos x="168" y="112"/>
              </a:cxn>
              <a:cxn ang="0">
                <a:pos x="8" y="112"/>
              </a:cxn>
              <a:cxn ang="0">
                <a:pos x="0" y="104"/>
              </a:cxn>
              <a:cxn ang="0">
                <a:pos x="0" y="8"/>
              </a:cxn>
              <a:cxn ang="0">
                <a:pos x="16" y="104"/>
              </a:cxn>
              <a:cxn ang="0">
                <a:pos x="8" y="96"/>
              </a:cxn>
              <a:cxn ang="0">
                <a:pos x="168" y="96"/>
              </a:cxn>
              <a:cxn ang="0">
                <a:pos x="160" y="104"/>
              </a:cxn>
              <a:cxn ang="0">
                <a:pos x="160" y="8"/>
              </a:cxn>
              <a:cxn ang="0">
                <a:pos x="168" y="16"/>
              </a:cxn>
              <a:cxn ang="0">
                <a:pos x="8" y="16"/>
              </a:cxn>
              <a:cxn ang="0">
                <a:pos x="16" y="8"/>
              </a:cxn>
              <a:cxn ang="0">
                <a:pos x="16" y="104"/>
              </a:cxn>
            </a:cxnLst>
            <a:rect l="0" t="0" r="r" b="b"/>
            <a:pathLst>
              <a:path w="176" h="112">
                <a:moveTo>
                  <a:pt x="0" y="8"/>
                </a:moveTo>
                <a:cubicBezTo>
                  <a:pt x="0" y="4"/>
                  <a:pt x="4" y="0"/>
                  <a:pt x="8" y="0"/>
                </a:cubicBezTo>
                <a:lnTo>
                  <a:pt x="168" y="0"/>
                </a:lnTo>
                <a:cubicBezTo>
                  <a:pt x="173" y="0"/>
                  <a:pt x="176" y="4"/>
                  <a:pt x="176" y="8"/>
                </a:cubicBezTo>
                <a:lnTo>
                  <a:pt x="176" y="104"/>
                </a:lnTo>
                <a:cubicBezTo>
                  <a:pt x="176" y="109"/>
                  <a:pt x="173" y="112"/>
                  <a:pt x="168" y="112"/>
                </a:cubicBezTo>
                <a:lnTo>
                  <a:pt x="8" y="112"/>
                </a:lnTo>
                <a:cubicBezTo>
                  <a:pt x="4" y="112"/>
                  <a:pt x="0" y="109"/>
                  <a:pt x="0" y="104"/>
                </a:cubicBezTo>
                <a:lnTo>
                  <a:pt x="0" y="8"/>
                </a:lnTo>
                <a:close/>
                <a:moveTo>
                  <a:pt x="16" y="104"/>
                </a:moveTo>
                <a:lnTo>
                  <a:pt x="8" y="96"/>
                </a:lnTo>
                <a:lnTo>
                  <a:pt x="168" y="96"/>
                </a:lnTo>
                <a:lnTo>
                  <a:pt x="160" y="104"/>
                </a:lnTo>
                <a:lnTo>
                  <a:pt x="160" y="8"/>
                </a:lnTo>
                <a:lnTo>
                  <a:pt x="168"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31" name="Picture 403"/>
          <p:cNvPicPr>
            <a:picLocks noChangeAspect="1" noChangeArrowheads="1"/>
          </p:cNvPicPr>
          <p:nvPr/>
        </p:nvPicPr>
        <p:blipFill>
          <a:blip r:embed="rId18"/>
          <a:srcRect/>
          <a:stretch>
            <a:fillRect/>
          </a:stretch>
        </p:blipFill>
        <p:spPr bwMode="auto">
          <a:xfrm>
            <a:off x="6493211" y="4042355"/>
            <a:ext cx="34296" cy="45728"/>
          </a:xfrm>
          <a:prstGeom prst="rect">
            <a:avLst/>
          </a:prstGeom>
          <a:noFill/>
        </p:spPr>
      </p:pic>
      <p:pic>
        <p:nvPicPr>
          <p:cNvPr id="509330" name="Picture 402"/>
          <p:cNvPicPr>
            <a:picLocks noChangeAspect="1" noChangeArrowheads="1"/>
          </p:cNvPicPr>
          <p:nvPr/>
        </p:nvPicPr>
        <p:blipFill>
          <a:blip r:embed="rId19"/>
          <a:srcRect/>
          <a:stretch>
            <a:fillRect/>
          </a:stretch>
        </p:blipFill>
        <p:spPr bwMode="auto">
          <a:xfrm>
            <a:off x="6493211" y="4042355"/>
            <a:ext cx="34296" cy="45728"/>
          </a:xfrm>
          <a:prstGeom prst="rect">
            <a:avLst/>
          </a:prstGeom>
          <a:noFill/>
        </p:spPr>
      </p:pic>
      <p:sp>
        <p:nvSpPr>
          <p:cNvPr id="509329" name="Freeform 401"/>
          <p:cNvSpPr>
            <a:spLocks noEditPoints="1"/>
          </p:cNvSpPr>
          <p:nvPr/>
        </p:nvSpPr>
        <p:spPr bwMode="auto">
          <a:xfrm>
            <a:off x="6498292" y="4046801"/>
            <a:ext cx="29215" cy="28580"/>
          </a:xfrm>
          <a:custGeom>
            <a:avLst/>
            <a:gdLst/>
            <a:ahLst/>
            <a:cxnLst>
              <a:cxn ang="0">
                <a:pos x="15" y="16"/>
              </a:cxn>
              <a:cxn ang="0">
                <a:pos x="23" y="12"/>
              </a:cxn>
              <a:cxn ang="0">
                <a:pos x="16" y="26"/>
              </a:cxn>
              <a:cxn ang="0">
                <a:pos x="16" y="20"/>
              </a:cxn>
              <a:cxn ang="0">
                <a:pos x="23" y="38"/>
              </a:cxn>
              <a:cxn ang="0">
                <a:pos x="15" y="32"/>
              </a:cxn>
              <a:cxn ang="0">
                <a:pos x="31" y="32"/>
              </a:cxn>
              <a:cxn ang="0">
                <a:pos x="24" y="37"/>
              </a:cxn>
              <a:cxn ang="0">
                <a:pos x="33" y="19"/>
              </a:cxn>
              <a:cxn ang="0">
                <a:pos x="34" y="27"/>
              </a:cxn>
              <a:cxn ang="0">
                <a:pos x="25" y="13"/>
              </a:cxn>
              <a:cxn ang="0">
                <a:pos x="31" y="16"/>
              </a:cxn>
              <a:cxn ang="0">
                <a:pos x="15" y="16"/>
              </a:cxn>
              <a:cxn ang="0">
                <a:pos x="31" y="0"/>
              </a:cxn>
              <a:cxn ang="0">
                <a:pos x="38" y="4"/>
              </a:cxn>
              <a:cxn ang="0">
                <a:pos x="47" y="19"/>
              </a:cxn>
              <a:cxn ang="0">
                <a:pos x="48" y="27"/>
              </a:cxn>
              <a:cxn ang="0">
                <a:pos x="38" y="44"/>
              </a:cxn>
              <a:cxn ang="0">
                <a:pos x="31" y="48"/>
              </a:cxn>
              <a:cxn ang="0">
                <a:pos x="15" y="48"/>
              </a:cxn>
              <a:cxn ang="0">
                <a:pos x="8" y="43"/>
              </a:cxn>
              <a:cxn ang="0">
                <a:pos x="1" y="26"/>
              </a:cxn>
              <a:cxn ang="0">
                <a:pos x="1" y="20"/>
              </a:cxn>
              <a:cxn ang="0">
                <a:pos x="8" y="5"/>
              </a:cxn>
              <a:cxn ang="0">
                <a:pos x="15" y="0"/>
              </a:cxn>
              <a:cxn ang="0">
                <a:pos x="31" y="0"/>
              </a:cxn>
            </a:cxnLst>
            <a:rect l="0" t="0" r="r" b="b"/>
            <a:pathLst>
              <a:path w="49" h="48">
                <a:moveTo>
                  <a:pt x="15" y="16"/>
                </a:moveTo>
                <a:lnTo>
                  <a:pt x="23" y="12"/>
                </a:lnTo>
                <a:lnTo>
                  <a:pt x="16" y="26"/>
                </a:lnTo>
                <a:lnTo>
                  <a:pt x="16" y="20"/>
                </a:lnTo>
                <a:lnTo>
                  <a:pt x="23" y="38"/>
                </a:lnTo>
                <a:lnTo>
                  <a:pt x="15" y="32"/>
                </a:lnTo>
                <a:lnTo>
                  <a:pt x="31" y="32"/>
                </a:lnTo>
                <a:lnTo>
                  <a:pt x="24" y="37"/>
                </a:lnTo>
                <a:lnTo>
                  <a:pt x="33" y="19"/>
                </a:lnTo>
                <a:lnTo>
                  <a:pt x="34" y="27"/>
                </a:lnTo>
                <a:lnTo>
                  <a:pt x="25" y="13"/>
                </a:lnTo>
                <a:lnTo>
                  <a:pt x="31" y="16"/>
                </a:lnTo>
                <a:lnTo>
                  <a:pt x="15" y="16"/>
                </a:lnTo>
                <a:close/>
                <a:moveTo>
                  <a:pt x="31" y="0"/>
                </a:moveTo>
                <a:cubicBezTo>
                  <a:pt x="34" y="0"/>
                  <a:pt x="37" y="2"/>
                  <a:pt x="38" y="4"/>
                </a:cubicBezTo>
                <a:lnTo>
                  <a:pt x="47" y="19"/>
                </a:lnTo>
                <a:cubicBezTo>
                  <a:pt x="49" y="21"/>
                  <a:pt x="49" y="24"/>
                  <a:pt x="48" y="27"/>
                </a:cubicBezTo>
                <a:lnTo>
                  <a:pt x="38" y="44"/>
                </a:lnTo>
                <a:cubicBezTo>
                  <a:pt x="37" y="47"/>
                  <a:pt x="34" y="48"/>
                  <a:pt x="31" y="48"/>
                </a:cubicBezTo>
                <a:lnTo>
                  <a:pt x="15" y="48"/>
                </a:lnTo>
                <a:cubicBezTo>
                  <a:pt x="12" y="48"/>
                  <a:pt x="9" y="46"/>
                  <a:pt x="8" y="43"/>
                </a:cubicBezTo>
                <a:lnTo>
                  <a:pt x="1" y="26"/>
                </a:lnTo>
                <a:cubicBezTo>
                  <a:pt x="0" y="24"/>
                  <a:pt x="0" y="22"/>
                  <a:pt x="1" y="20"/>
                </a:cubicBezTo>
                <a:lnTo>
                  <a:pt x="8" y="5"/>
                </a:lnTo>
                <a:cubicBezTo>
                  <a:pt x="9" y="2"/>
                  <a:pt x="12" y="0"/>
                  <a:pt x="15" y="0"/>
                </a:cubicBezTo>
                <a:lnTo>
                  <a:pt x="31"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28" name="Picture 400"/>
          <p:cNvPicPr>
            <a:picLocks noChangeAspect="1" noChangeArrowheads="1"/>
          </p:cNvPicPr>
          <p:nvPr/>
        </p:nvPicPr>
        <p:blipFill>
          <a:blip r:embed="rId20"/>
          <a:srcRect/>
          <a:stretch>
            <a:fillRect/>
          </a:stretch>
        </p:blipFill>
        <p:spPr bwMode="auto">
          <a:xfrm>
            <a:off x="6559899" y="4042355"/>
            <a:ext cx="45728" cy="45728"/>
          </a:xfrm>
          <a:prstGeom prst="rect">
            <a:avLst/>
          </a:prstGeom>
          <a:noFill/>
        </p:spPr>
      </p:pic>
      <p:pic>
        <p:nvPicPr>
          <p:cNvPr id="509327" name="Picture 399"/>
          <p:cNvPicPr>
            <a:picLocks noChangeAspect="1" noChangeArrowheads="1"/>
          </p:cNvPicPr>
          <p:nvPr/>
        </p:nvPicPr>
        <p:blipFill>
          <a:blip r:embed="rId21"/>
          <a:srcRect/>
          <a:stretch>
            <a:fillRect/>
          </a:stretch>
        </p:blipFill>
        <p:spPr bwMode="auto">
          <a:xfrm>
            <a:off x="6559899" y="4042355"/>
            <a:ext cx="45728" cy="45728"/>
          </a:xfrm>
          <a:prstGeom prst="rect">
            <a:avLst/>
          </a:prstGeom>
          <a:noFill/>
        </p:spPr>
      </p:pic>
      <p:sp>
        <p:nvSpPr>
          <p:cNvPr id="509326" name="Freeform 398"/>
          <p:cNvSpPr>
            <a:spLocks noEditPoints="1"/>
          </p:cNvSpPr>
          <p:nvPr/>
        </p:nvSpPr>
        <p:spPr bwMode="auto">
          <a:xfrm>
            <a:off x="6564979" y="4046801"/>
            <a:ext cx="38742" cy="28580"/>
          </a:xfrm>
          <a:custGeom>
            <a:avLst/>
            <a:gdLst/>
            <a:ahLst/>
            <a:cxnLst>
              <a:cxn ang="0">
                <a:pos x="22" y="16"/>
              </a:cxn>
              <a:cxn ang="0">
                <a:pos x="28" y="14"/>
              </a:cxn>
              <a:cxn ang="0">
                <a:pos x="14" y="29"/>
              </a:cxn>
              <a:cxn ang="0">
                <a:pos x="15" y="18"/>
              </a:cxn>
              <a:cxn ang="0">
                <a:pos x="28" y="36"/>
              </a:cxn>
              <a:cxn ang="0">
                <a:pos x="22" y="32"/>
              </a:cxn>
              <a:cxn ang="0">
                <a:pos x="43" y="32"/>
              </a:cxn>
              <a:cxn ang="0">
                <a:pos x="36" y="36"/>
              </a:cxn>
              <a:cxn ang="0">
                <a:pos x="50" y="18"/>
              </a:cxn>
              <a:cxn ang="0">
                <a:pos x="51" y="29"/>
              </a:cxn>
              <a:cxn ang="0">
                <a:pos x="37" y="14"/>
              </a:cxn>
              <a:cxn ang="0">
                <a:pos x="43" y="16"/>
              </a:cxn>
              <a:cxn ang="0">
                <a:pos x="22" y="16"/>
              </a:cxn>
              <a:cxn ang="0">
                <a:pos x="43" y="0"/>
              </a:cxn>
              <a:cxn ang="0">
                <a:pos x="49" y="3"/>
              </a:cxn>
              <a:cxn ang="0">
                <a:pos x="62" y="18"/>
              </a:cxn>
              <a:cxn ang="0">
                <a:pos x="63" y="28"/>
              </a:cxn>
              <a:cxn ang="0">
                <a:pos x="49" y="45"/>
              </a:cxn>
              <a:cxn ang="0">
                <a:pos x="43" y="48"/>
              </a:cxn>
              <a:cxn ang="0">
                <a:pos x="22" y="48"/>
              </a:cxn>
              <a:cxn ang="0">
                <a:pos x="16" y="45"/>
              </a:cxn>
              <a:cxn ang="0">
                <a:pos x="2" y="28"/>
              </a:cxn>
              <a:cxn ang="0">
                <a:pos x="3" y="18"/>
              </a:cxn>
              <a:cxn ang="0">
                <a:pos x="16" y="3"/>
              </a:cxn>
              <a:cxn ang="0">
                <a:pos x="22" y="0"/>
              </a:cxn>
              <a:cxn ang="0">
                <a:pos x="43" y="0"/>
              </a:cxn>
            </a:cxnLst>
            <a:rect l="0" t="0" r="r" b="b"/>
            <a:pathLst>
              <a:path w="65" h="48">
                <a:moveTo>
                  <a:pt x="22" y="16"/>
                </a:moveTo>
                <a:lnTo>
                  <a:pt x="28" y="14"/>
                </a:lnTo>
                <a:lnTo>
                  <a:pt x="14" y="29"/>
                </a:lnTo>
                <a:lnTo>
                  <a:pt x="15" y="18"/>
                </a:lnTo>
                <a:lnTo>
                  <a:pt x="28" y="36"/>
                </a:lnTo>
                <a:lnTo>
                  <a:pt x="22" y="32"/>
                </a:lnTo>
                <a:lnTo>
                  <a:pt x="43" y="32"/>
                </a:lnTo>
                <a:lnTo>
                  <a:pt x="36" y="36"/>
                </a:lnTo>
                <a:lnTo>
                  <a:pt x="50" y="18"/>
                </a:lnTo>
                <a:lnTo>
                  <a:pt x="51" y="29"/>
                </a:lnTo>
                <a:lnTo>
                  <a:pt x="37" y="14"/>
                </a:lnTo>
                <a:lnTo>
                  <a:pt x="43" y="16"/>
                </a:lnTo>
                <a:lnTo>
                  <a:pt x="22" y="16"/>
                </a:lnTo>
                <a:close/>
                <a:moveTo>
                  <a:pt x="43" y="0"/>
                </a:moveTo>
                <a:cubicBezTo>
                  <a:pt x="45" y="0"/>
                  <a:pt x="47" y="1"/>
                  <a:pt x="49" y="3"/>
                </a:cubicBezTo>
                <a:lnTo>
                  <a:pt x="62" y="18"/>
                </a:lnTo>
                <a:cubicBezTo>
                  <a:pt x="65" y="20"/>
                  <a:pt x="65" y="25"/>
                  <a:pt x="63" y="28"/>
                </a:cubicBezTo>
                <a:lnTo>
                  <a:pt x="49" y="45"/>
                </a:lnTo>
                <a:cubicBezTo>
                  <a:pt x="48" y="47"/>
                  <a:pt x="45" y="48"/>
                  <a:pt x="43" y="48"/>
                </a:cubicBezTo>
                <a:lnTo>
                  <a:pt x="22" y="48"/>
                </a:lnTo>
                <a:cubicBezTo>
                  <a:pt x="20" y="48"/>
                  <a:pt x="17" y="47"/>
                  <a:pt x="16" y="45"/>
                </a:cubicBezTo>
                <a:lnTo>
                  <a:pt x="2" y="28"/>
                </a:lnTo>
                <a:cubicBezTo>
                  <a:pt x="0" y="25"/>
                  <a:pt x="0" y="20"/>
                  <a:pt x="3" y="18"/>
                </a:cubicBezTo>
                <a:lnTo>
                  <a:pt x="16" y="3"/>
                </a:lnTo>
                <a:cubicBezTo>
                  <a:pt x="18" y="1"/>
                  <a:pt x="20" y="0"/>
                  <a:pt x="22" y="0"/>
                </a:cubicBezTo>
                <a:lnTo>
                  <a:pt x="4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17" name="Picture 389"/>
          <p:cNvPicPr>
            <a:picLocks noChangeAspect="1" noChangeArrowheads="1"/>
          </p:cNvPicPr>
          <p:nvPr/>
        </p:nvPicPr>
        <p:blipFill>
          <a:blip r:embed="rId9"/>
          <a:srcRect/>
          <a:stretch>
            <a:fillRect/>
          </a:stretch>
        </p:blipFill>
        <p:spPr bwMode="auto">
          <a:xfrm>
            <a:off x="6493211" y="4023303"/>
            <a:ext cx="114321" cy="76213"/>
          </a:xfrm>
          <a:prstGeom prst="rect">
            <a:avLst/>
          </a:prstGeom>
          <a:noFill/>
        </p:spPr>
      </p:pic>
      <p:sp>
        <p:nvSpPr>
          <p:cNvPr id="509316" name="Freeform 388"/>
          <p:cNvSpPr>
            <a:spLocks noEditPoints="1"/>
          </p:cNvSpPr>
          <p:nvPr/>
        </p:nvSpPr>
        <p:spPr bwMode="auto">
          <a:xfrm>
            <a:off x="6498292" y="4027748"/>
            <a:ext cx="104794" cy="66686"/>
          </a:xfrm>
          <a:custGeom>
            <a:avLst/>
            <a:gdLst/>
            <a:ahLst/>
            <a:cxnLst>
              <a:cxn ang="0">
                <a:pos x="0" y="8"/>
              </a:cxn>
              <a:cxn ang="0">
                <a:pos x="8" y="0"/>
              </a:cxn>
              <a:cxn ang="0">
                <a:pos x="168" y="0"/>
              </a:cxn>
              <a:cxn ang="0">
                <a:pos x="176" y="8"/>
              </a:cxn>
              <a:cxn ang="0">
                <a:pos x="176" y="104"/>
              </a:cxn>
              <a:cxn ang="0">
                <a:pos x="168" y="112"/>
              </a:cxn>
              <a:cxn ang="0">
                <a:pos x="8" y="112"/>
              </a:cxn>
              <a:cxn ang="0">
                <a:pos x="0" y="104"/>
              </a:cxn>
              <a:cxn ang="0">
                <a:pos x="0" y="8"/>
              </a:cxn>
              <a:cxn ang="0">
                <a:pos x="16" y="104"/>
              </a:cxn>
              <a:cxn ang="0">
                <a:pos x="8" y="96"/>
              </a:cxn>
              <a:cxn ang="0">
                <a:pos x="168" y="96"/>
              </a:cxn>
              <a:cxn ang="0">
                <a:pos x="160" y="104"/>
              </a:cxn>
              <a:cxn ang="0">
                <a:pos x="160" y="8"/>
              </a:cxn>
              <a:cxn ang="0">
                <a:pos x="168" y="16"/>
              </a:cxn>
              <a:cxn ang="0">
                <a:pos x="8" y="16"/>
              </a:cxn>
              <a:cxn ang="0">
                <a:pos x="16" y="8"/>
              </a:cxn>
              <a:cxn ang="0">
                <a:pos x="16" y="104"/>
              </a:cxn>
            </a:cxnLst>
            <a:rect l="0" t="0" r="r" b="b"/>
            <a:pathLst>
              <a:path w="176" h="112">
                <a:moveTo>
                  <a:pt x="0" y="8"/>
                </a:moveTo>
                <a:cubicBezTo>
                  <a:pt x="0" y="4"/>
                  <a:pt x="4" y="0"/>
                  <a:pt x="8" y="0"/>
                </a:cubicBezTo>
                <a:lnTo>
                  <a:pt x="168" y="0"/>
                </a:lnTo>
                <a:cubicBezTo>
                  <a:pt x="173" y="0"/>
                  <a:pt x="176" y="4"/>
                  <a:pt x="176" y="8"/>
                </a:cubicBezTo>
                <a:lnTo>
                  <a:pt x="176" y="104"/>
                </a:lnTo>
                <a:cubicBezTo>
                  <a:pt x="176" y="109"/>
                  <a:pt x="173" y="112"/>
                  <a:pt x="168" y="112"/>
                </a:cubicBezTo>
                <a:lnTo>
                  <a:pt x="8" y="112"/>
                </a:lnTo>
                <a:cubicBezTo>
                  <a:pt x="4" y="112"/>
                  <a:pt x="0" y="109"/>
                  <a:pt x="0" y="104"/>
                </a:cubicBezTo>
                <a:lnTo>
                  <a:pt x="0" y="8"/>
                </a:lnTo>
                <a:close/>
                <a:moveTo>
                  <a:pt x="16" y="104"/>
                </a:moveTo>
                <a:lnTo>
                  <a:pt x="8" y="96"/>
                </a:lnTo>
                <a:lnTo>
                  <a:pt x="168" y="96"/>
                </a:lnTo>
                <a:lnTo>
                  <a:pt x="160" y="104"/>
                </a:lnTo>
                <a:lnTo>
                  <a:pt x="160" y="8"/>
                </a:lnTo>
                <a:lnTo>
                  <a:pt x="168"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15" name="Picture 387"/>
          <p:cNvPicPr>
            <a:picLocks noChangeAspect="1" noChangeArrowheads="1"/>
          </p:cNvPicPr>
          <p:nvPr/>
        </p:nvPicPr>
        <p:blipFill>
          <a:blip r:embed="rId18"/>
          <a:srcRect/>
          <a:stretch>
            <a:fillRect/>
          </a:stretch>
        </p:blipFill>
        <p:spPr bwMode="auto">
          <a:xfrm>
            <a:off x="6493211" y="4042355"/>
            <a:ext cx="34296" cy="45728"/>
          </a:xfrm>
          <a:prstGeom prst="rect">
            <a:avLst/>
          </a:prstGeom>
          <a:noFill/>
        </p:spPr>
      </p:pic>
      <p:pic>
        <p:nvPicPr>
          <p:cNvPr id="509314" name="Picture 386"/>
          <p:cNvPicPr>
            <a:picLocks noChangeAspect="1" noChangeArrowheads="1"/>
          </p:cNvPicPr>
          <p:nvPr/>
        </p:nvPicPr>
        <p:blipFill>
          <a:blip r:embed="rId19"/>
          <a:srcRect/>
          <a:stretch>
            <a:fillRect/>
          </a:stretch>
        </p:blipFill>
        <p:spPr bwMode="auto">
          <a:xfrm>
            <a:off x="6493211" y="4042355"/>
            <a:ext cx="34296" cy="45728"/>
          </a:xfrm>
          <a:prstGeom prst="rect">
            <a:avLst/>
          </a:prstGeom>
          <a:noFill/>
        </p:spPr>
      </p:pic>
      <p:sp>
        <p:nvSpPr>
          <p:cNvPr id="509313" name="Freeform 385"/>
          <p:cNvSpPr>
            <a:spLocks noEditPoints="1"/>
          </p:cNvSpPr>
          <p:nvPr/>
        </p:nvSpPr>
        <p:spPr bwMode="auto">
          <a:xfrm>
            <a:off x="6498292" y="4046801"/>
            <a:ext cx="29215" cy="28580"/>
          </a:xfrm>
          <a:custGeom>
            <a:avLst/>
            <a:gdLst/>
            <a:ahLst/>
            <a:cxnLst>
              <a:cxn ang="0">
                <a:pos x="15" y="16"/>
              </a:cxn>
              <a:cxn ang="0">
                <a:pos x="23" y="12"/>
              </a:cxn>
              <a:cxn ang="0">
                <a:pos x="16" y="26"/>
              </a:cxn>
              <a:cxn ang="0">
                <a:pos x="16" y="20"/>
              </a:cxn>
              <a:cxn ang="0">
                <a:pos x="23" y="38"/>
              </a:cxn>
              <a:cxn ang="0">
                <a:pos x="15" y="32"/>
              </a:cxn>
              <a:cxn ang="0">
                <a:pos x="31" y="32"/>
              </a:cxn>
              <a:cxn ang="0">
                <a:pos x="24" y="37"/>
              </a:cxn>
              <a:cxn ang="0">
                <a:pos x="33" y="19"/>
              </a:cxn>
              <a:cxn ang="0">
                <a:pos x="34" y="27"/>
              </a:cxn>
              <a:cxn ang="0">
                <a:pos x="25" y="13"/>
              </a:cxn>
              <a:cxn ang="0">
                <a:pos x="31" y="16"/>
              </a:cxn>
              <a:cxn ang="0">
                <a:pos x="15" y="16"/>
              </a:cxn>
              <a:cxn ang="0">
                <a:pos x="31" y="0"/>
              </a:cxn>
              <a:cxn ang="0">
                <a:pos x="38" y="4"/>
              </a:cxn>
              <a:cxn ang="0">
                <a:pos x="47" y="19"/>
              </a:cxn>
              <a:cxn ang="0">
                <a:pos x="48" y="27"/>
              </a:cxn>
              <a:cxn ang="0">
                <a:pos x="38" y="44"/>
              </a:cxn>
              <a:cxn ang="0">
                <a:pos x="31" y="48"/>
              </a:cxn>
              <a:cxn ang="0">
                <a:pos x="15" y="48"/>
              </a:cxn>
              <a:cxn ang="0">
                <a:pos x="8" y="43"/>
              </a:cxn>
              <a:cxn ang="0">
                <a:pos x="1" y="26"/>
              </a:cxn>
              <a:cxn ang="0">
                <a:pos x="1" y="20"/>
              </a:cxn>
              <a:cxn ang="0">
                <a:pos x="8" y="5"/>
              </a:cxn>
              <a:cxn ang="0">
                <a:pos x="15" y="0"/>
              </a:cxn>
              <a:cxn ang="0">
                <a:pos x="31" y="0"/>
              </a:cxn>
            </a:cxnLst>
            <a:rect l="0" t="0" r="r" b="b"/>
            <a:pathLst>
              <a:path w="49" h="48">
                <a:moveTo>
                  <a:pt x="15" y="16"/>
                </a:moveTo>
                <a:lnTo>
                  <a:pt x="23" y="12"/>
                </a:lnTo>
                <a:lnTo>
                  <a:pt x="16" y="26"/>
                </a:lnTo>
                <a:lnTo>
                  <a:pt x="16" y="20"/>
                </a:lnTo>
                <a:lnTo>
                  <a:pt x="23" y="38"/>
                </a:lnTo>
                <a:lnTo>
                  <a:pt x="15" y="32"/>
                </a:lnTo>
                <a:lnTo>
                  <a:pt x="31" y="32"/>
                </a:lnTo>
                <a:lnTo>
                  <a:pt x="24" y="37"/>
                </a:lnTo>
                <a:lnTo>
                  <a:pt x="33" y="19"/>
                </a:lnTo>
                <a:lnTo>
                  <a:pt x="34" y="27"/>
                </a:lnTo>
                <a:lnTo>
                  <a:pt x="25" y="13"/>
                </a:lnTo>
                <a:lnTo>
                  <a:pt x="31" y="16"/>
                </a:lnTo>
                <a:lnTo>
                  <a:pt x="15" y="16"/>
                </a:lnTo>
                <a:close/>
                <a:moveTo>
                  <a:pt x="31" y="0"/>
                </a:moveTo>
                <a:cubicBezTo>
                  <a:pt x="34" y="0"/>
                  <a:pt x="37" y="2"/>
                  <a:pt x="38" y="4"/>
                </a:cubicBezTo>
                <a:lnTo>
                  <a:pt x="47" y="19"/>
                </a:lnTo>
                <a:cubicBezTo>
                  <a:pt x="49" y="21"/>
                  <a:pt x="49" y="24"/>
                  <a:pt x="48" y="27"/>
                </a:cubicBezTo>
                <a:lnTo>
                  <a:pt x="38" y="44"/>
                </a:lnTo>
                <a:cubicBezTo>
                  <a:pt x="37" y="47"/>
                  <a:pt x="34" y="48"/>
                  <a:pt x="31" y="48"/>
                </a:cubicBezTo>
                <a:lnTo>
                  <a:pt x="15" y="48"/>
                </a:lnTo>
                <a:cubicBezTo>
                  <a:pt x="12" y="48"/>
                  <a:pt x="9" y="46"/>
                  <a:pt x="8" y="43"/>
                </a:cubicBezTo>
                <a:lnTo>
                  <a:pt x="1" y="26"/>
                </a:lnTo>
                <a:cubicBezTo>
                  <a:pt x="0" y="24"/>
                  <a:pt x="0" y="22"/>
                  <a:pt x="1" y="20"/>
                </a:cubicBezTo>
                <a:lnTo>
                  <a:pt x="8" y="5"/>
                </a:lnTo>
                <a:cubicBezTo>
                  <a:pt x="9" y="2"/>
                  <a:pt x="12" y="0"/>
                  <a:pt x="15" y="0"/>
                </a:cubicBezTo>
                <a:lnTo>
                  <a:pt x="31"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09312" name="Picture 384"/>
          <p:cNvPicPr>
            <a:picLocks noChangeAspect="1" noChangeArrowheads="1"/>
          </p:cNvPicPr>
          <p:nvPr/>
        </p:nvPicPr>
        <p:blipFill>
          <a:blip r:embed="rId20"/>
          <a:srcRect/>
          <a:stretch>
            <a:fillRect/>
          </a:stretch>
        </p:blipFill>
        <p:spPr bwMode="auto">
          <a:xfrm>
            <a:off x="6559899" y="4042355"/>
            <a:ext cx="45728" cy="45728"/>
          </a:xfrm>
          <a:prstGeom prst="rect">
            <a:avLst/>
          </a:prstGeom>
          <a:noFill/>
        </p:spPr>
      </p:pic>
      <p:pic>
        <p:nvPicPr>
          <p:cNvPr id="509311" name="Picture 383"/>
          <p:cNvPicPr>
            <a:picLocks noChangeAspect="1" noChangeArrowheads="1"/>
          </p:cNvPicPr>
          <p:nvPr/>
        </p:nvPicPr>
        <p:blipFill>
          <a:blip r:embed="rId21"/>
          <a:srcRect/>
          <a:stretch>
            <a:fillRect/>
          </a:stretch>
        </p:blipFill>
        <p:spPr bwMode="auto">
          <a:xfrm>
            <a:off x="6559899" y="4042355"/>
            <a:ext cx="45728" cy="45728"/>
          </a:xfrm>
          <a:prstGeom prst="rect">
            <a:avLst/>
          </a:prstGeom>
          <a:noFill/>
        </p:spPr>
      </p:pic>
      <p:sp>
        <p:nvSpPr>
          <p:cNvPr id="509310" name="Freeform 382"/>
          <p:cNvSpPr>
            <a:spLocks noEditPoints="1"/>
          </p:cNvSpPr>
          <p:nvPr/>
        </p:nvSpPr>
        <p:spPr bwMode="auto">
          <a:xfrm>
            <a:off x="6564979" y="4046801"/>
            <a:ext cx="38742" cy="28580"/>
          </a:xfrm>
          <a:custGeom>
            <a:avLst/>
            <a:gdLst/>
            <a:ahLst/>
            <a:cxnLst>
              <a:cxn ang="0">
                <a:pos x="22" y="16"/>
              </a:cxn>
              <a:cxn ang="0">
                <a:pos x="28" y="14"/>
              </a:cxn>
              <a:cxn ang="0">
                <a:pos x="14" y="29"/>
              </a:cxn>
              <a:cxn ang="0">
                <a:pos x="15" y="18"/>
              </a:cxn>
              <a:cxn ang="0">
                <a:pos x="28" y="36"/>
              </a:cxn>
              <a:cxn ang="0">
                <a:pos x="22" y="32"/>
              </a:cxn>
              <a:cxn ang="0">
                <a:pos x="43" y="32"/>
              </a:cxn>
              <a:cxn ang="0">
                <a:pos x="36" y="36"/>
              </a:cxn>
              <a:cxn ang="0">
                <a:pos x="50" y="18"/>
              </a:cxn>
              <a:cxn ang="0">
                <a:pos x="51" y="29"/>
              </a:cxn>
              <a:cxn ang="0">
                <a:pos x="37" y="14"/>
              </a:cxn>
              <a:cxn ang="0">
                <a:pos x="43" y="16"/>
              </a:cxn>
              <a:cxn ang="0">
                <a:pos x="22" y="16"/>
              </a:cxn>
              <a:cxn ang="0">
                <a:pos x="43" y="0"/>
              </a:cxn>
              <a:cxn ang="0">
                <a:pos x="49" y="3"/>
              </a:cxn>
              <a:cxn ang="0">
                <a:pos x="62" y="18"/>
              </a:cxn>
              <a:cxn ang="0">
                <a:pos x="63" y="28"/>
              </a:cxn>
              <a:cxn ang="0">
                <a:pos x="49" y="45"/>
              </a:cxn>
              <a:cxn ang="0">
                <a:pos x="43" y="48"/>
              </a:cxn>
              <a:cxn ang="0">
                <a:pos x="22" y="48"/>
              </a:cxn>
              <a:cxn ang="0">
                <a:pos x="16" y="45"/>
              </a:cxn>
              <a:cxn ang="0">
                <a:pos x="2" y="28"/>
              </a:cxn>
              <a:cxn ang="0">
                <a:pos x="3" y="18"/>
              </a:cxn>
              <a:cxn ang="0">
                <a:pos x="16" y="3"/>
              </a:cxn>
              <a:cxn ang="0">
                <a:pos x="22" y="0"/>
              </a:cxn>
              <a:cxn ang="0">
                <a:pos x="43" y="0"/>
              </a:cxn>
            </a:cxnLst>
            <a:rect l="0" t="0" r="r" b="b"/>
            <a:pathLst>
              <a:path w="65" h="48">
                <a:moveTo>
                  <a:pt x="22" y="16"/>
                </a:moveTo>
                <a:lnTo>
                  <a:pt x="28" y="14"/>
                </a:lnTo>
                <a:lnTo>
                  <a:pt x="14" y="29"/>
                </a:lnTo>
                <a:lnTo>
                  <a:pt x="15" y="18"/>
                </a:lnTo>
                <a:lnTo>
                  <a:pt x="28" y="36"/>
                </a:lnTo>
                <a:lnTo>
                  <a:pt x="22" y="32"/>
                </a:lnTo>
                <a:lnTo>
                  <a:pt x="43" y="32"/>
                </a:lnTo>
                <a:lnTo>
                  <a:pt x="36" y="36"/>
                </a:lnTo>
                <a:lnTo>
                  <a:pt x="50" y="18"/>
                </a:lnTo>
                <a:lnTo>
                  <a:pt x="51" y="29"/>
                </a:lnTo>
                <a:lnTo>
                  <a:pt x="37" y="14"/>
                </a:lnTo>
                <a:lnTo>
                  <a:pt x="43" y="16"/>
                </a:lnTo>
                <a:lnTo>
                  <a:pt x="22" y="16"/>
                </a:lnTo>
                <a:close/>
                <a:moveTo>
                  <a:pt x="43" y="0"/>
                </a:moveTo>
                <a:cubicBezTo>
                  <a:pt x="45" y="0"/>
                  <a:pt x="47" y="1"/>
                  <a:pt x="49" y="3"/>
                </a:cubicBezTo>
                <a:lnTo>
                  <a:pt x="62" y="18"/>
                </a:lnTo>
                <a:cubicBezTo>
                  <a:pt x="65" y="20"/>
                  <a:pt x="65" y="25"/>
                  <a:pt x="63" y="28"/>
                </a:cubicBezTo>
                <a:lnTo>
                  <a:pt x="49" y="45"/>
                </a:lnTo>
                <a:cubicBezTo>
                  <a:pt x="48" y="47"/>
                  <a:pt x="45" y="48"/>
                  <a:pt x="43" y="48"/>
                </a:cubicBezTo>
                <a:lnTo>
                  <a:pt x="22" y="48"/>
                </a:lnTo>
                <a:cubicBezTo>
                  <a:pt x="20" y="48"/>
                  <a:pt x="17" y="47"/>
                  <a:pt x="16" y="45"/>
                </a:cubicBezTo>
                <a:lnTo>
                  <a:pt x="2" y="28"/>
                </a:lnTo>
                <a:cubicBezTo>
                  <a:pt x="0" y="25"/>
                  <a:pt x="0" y="20"/>
                  <a:pt x="3" y="18"/>
                </a:cubicBezTo>
                <a:lnTo>
                  <a:pt x="16" y="3"/>
                </a:lnTo>
                <a:cubicBezTo>
                  <a:pt x="18" y="1"/>
                  <a:pt x="20" y="0"/>
                  <a:pt x="22" y="0"/>
                </a:cubicBezTo>
                <a:lnTo>
                  <a:pt x="4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9" name="Freeform 381"/>
          <p:cNvSpPr>
            <a:spLocks noEditPoints="1"/>
          </p:cNvSpPr>
          <p:nvPr/>
        </p:nvSpPr>
        <p:spPr bwMode="auto">
          <a:xfrm>
            <a:off x="6517345" y="3656211"/>
            <a:ext cx="76214" cy="266744"/>
          </a:xfrm>
          <a:custGeom>
            <a:avLst/>
            <a:gdLst/>
            <a:ahLst/>
            <a:cxnLst>
              <a:cxn ang="0">
                <a:pos x="0" y="8"/>
              </a:cxn>
              <a:cxn ang="0">
                <a:pos x="8" y="0"/>
              </a:cxn>
              <a:cxn ang="0">
                <a:pos x="120" y="0"/>
              </a:cxn>
              <a:cxn ang="0">
                <a:pos x="128" y="8"/>
              </a:cxn>
              <a:cxn ang="0">
                <a:pos x="128" y="440"/>
              </a:cxn>
              <a:cxn ang="0">
                <a:pos x="120" y="448"/>
              </a:cxn>
              <a:cxn ang="0">
                <a:pos x="8" y="448"/>
              </a:cxn>
              <a:cxn ang="0">
                <a:pos x="0" y="440"/>
              </a:cxn>
              <a:cxn ang="0">
                <a:pos x="0" y="8"/>
              </a:cxn>
              <a:cxn ang="0">
                <a:pos x="16" y="440"/>
              </a:cxn>
              <a:cxn ang="0">
                <a:pos x="8" y="432"/>
              </a:cxn>
              <a:cxn ang="0">
                <a:pos x="120" y="432"/>
              </a:cxn>
              <a:cxn ang="0">
                <a:pos x="112" y="440"/>
              </a:cxn>
              <a:cxn ang="0">
                <a:pos x="112" y="8"/>
              </a:cxn>
              <a:cxn ang="0">
                <a:pos x="120" y="16"/>
              </a:cxn>
              <a:cxn ang="0">
                <a:pos x="8" y="16"/>
              </a:cxn>
              <a:cxn ang="0">
                <a:pos x="16" y="8"/>
              </a:cxn>
              <a:cxn ang="0">
                <a:pos x="16" y="440"/>
              </a:cxn>
            </a:cxnLst>
            <a:rect l="0" t="0" r="r" b="b"/>
            <a:pathLst>
              <a:path w="128" h="448">
                <a:moveTo>
                  <a:pt x="0" y="8"/>
                </a:moveTo>
                <a:cubicBezTo>
                  <a:pt x="0" y="4"/>
                  <a:pt x="4" y="0"/>
                  <a:pt x="8" y="0"/>
                </a:cubicBezTo>
                <a:lnTo>
                  <a:pt x="120" y="0"/>
                </a:lnTo>
                <a:cubicBezTo>
                  <a:pt x="125" y="0"/>
                  <a:pt x="128" y="4"/>
                  <a:pt x="128" y="8"/>
                </a:cubicBezTo>
                <a:lnTo>
                  <a:pt x="128" y="440"/>
                </a:lnTo>
                <a:cubicBezTo>
                  <a:pt x="128" y="445"/>
                  <a:pt x="125" y="448"/>
                  <a:pt x="120" y="448"/>
                </a:cubicBezTo>
                <a:lnTo>
                  <a:pt x="8" y="448"/>
                </a:lnTo>
                <a:cubicBezTo>
                  <a:pt x="4" y="448"/>
                  <a:pt x="0" y="445"/>
                  <a:pt x="0" y="440"/>
                </a:cubicBezTo>
                <a:lnTo>
                  <a:pt x="0" y="8"/>
                </a:lnTo>
                <a:close/>
                <a:moveTo>
                  <a:pt x="16" y="440"/>
                </a:moveTo>
                <a:lnTo>
                  <a:pt x="8" y="432"/>
                </a:lnTo>
                <a:lnTo>
                  <a:pt x="120" y="432"/>
                </a:lnTo>
                <a:lnTo>
                  <a:pt x="112" y="440"/>
                </a:lnTo>
                <a:lnTo>
                  <a:pt x="112" y="8"/>
                </a:lnTo>
                <a:lnTo>
                  <a:pt x="120" y="16"/>
                </a:lnTo>
                <a:lnTo>
                  <a:pt x="8" y="16"/>
                </a:lnTo>
                <a:lnTo>
                  <a:pt x="16" y="8"/>
                </a:lnTo>
                <a:lnTo>
                  <a:pt x="16" y="440"/>
                </a:lnTo>
                <a:close/>
              </a:path>
            </a:pathLst>
          </a:custGeom>
          <a:solidFill>
            <a:srgbClr val="808080"/>
          </a:solidFill>
          <a:ln w="1">
            <a:solidFill>
              <a:srgbClr val="80808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8" name="Freeform 380"/>
          <p:cNvSpPr>
            <a:spLocks/>
          </p:cNvSpPr>
          <p:nvPr/>
        </p:nvSpPr>
        <p:spPr bwMode="auto">
          <a:xfrm>
            <a:off x="6526872" y="3056036"/>
            <a:ext cx="38107" cy="457276"/>
          </a:xfrm>
          <a:custGeom>
            <a:avLst/>
            <a:gdLst/>
            <a:ahLst/>
            <a:cxnLst>
              <a:cxn ang="0">
                <a:pos x="0" y="0"/>
              </a:cxn>
              <a:cxn ang="0">
                <a:pos x="55" y="11"/>
              </a:cxn>
              <a:cxn ang="0">
                <a:pos x="55" y="711"/>
              </a:cxn>
              <a:cxn ang="0">
                <a:pos x="0" y="720"/>
              </a:cxn>
              <a:cxn ang="0">
                <a:pos x="60" y="720"/>
              </a:cxn>
              <a:cxn ang="0">
                <a:pos x="60" y="0"/>
              </a:cxn>
              <a:cxn ang="0">
                <a:pos x="0" y="0"/>
              </a:cxn>
            </a:cxnLst>
            <a:rect l="0" t="0" r="r" b="b"/>
            <a:pathLst>
              <a:path w="60" h="720">
                <a:moveTo>
                  <a:pt x="0" y="0"/>
                </a:moveTo>
                <a:lnTo>
                  <a:pt x="55" y="11"/>
                </a:lnTo>
                <a:lnTo>
                  <a:pt x="55" y="711"/>
                </a:lnTo>
                <a:lnTo>
                  <a:pt x="0" y="720"/>
                </a:lnTo>
                <a:lnTo>
                  <a:pt x="60" y="720"/>
                </a:lnTo>
                <a:lnTo>
                  <a:pt x="6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7" name="Freeform 379"/>
          <p:cNvSpPr>
            <a:spLocks noEditPoints="1"/>
          </p:cNvSpPr>
          <p:nvPr/>
        </p:nvSpPr>
        <p:spPr bwMode="auto">
          <a:xfrm>
            <a:off x="6526872" y="3056037"/>
            <a:ext cx="47634" cy="466803"/>
          </a:xfrm>
          <a:custGeom>
            <a:avLst/>
            <a:gdLst/>
            <a:ahLst/>
            <a:cxnLst>
              <a:cxn ang="0">
                <a:pos x="0" y="8"/>
              </a:cxn>
              <a:cxn ang="0">
                <a:pos x="8" y="0"/>
              </a:cxn>
              <a:cxn ang="0">
                <a:pos x="72" y="0"/>
              </a:cxn>
              <a:cxn ang="0">
                <a:pos x="80" y="8"/>
              </a:cxn>
              <a:cxn ang="0">
                <a:pos x="80" y="776"/>
              </a:cxn>
              <a:cxn ang="0">
                <a:pos x="72" y="784"/>
              </a:cxn>
              <a:cxn ang="0">
                <a:pos x="8" y="784"/>
              </a:cxn>
              <a:cxn ang="0">
                <a:pos x="0" y="776"/>
              </a:cxn>
              <a:cxn ang="0">
                <a:pos x="0" y="8"/>
              </a:cxn>
              <a:cxn ang="0">
                <a:pos x="16" y="776"/>
              </a:cxn>
              <a:cxn ang="0">
                <a:pos x="8" y="768"/>
              </a:cxn>
              <a:cxn ang="0">
                <a:pos x="72" y="768"/>
              </a:cxn>
              <a:cxn ang="0">
                <a:pos x="64" y="776"/>
              </a:cxn>
              <a:cxn ang="0">
                <a:pos x="64" y="8"/>
              </a:cxn>
              <a:cxn ang="0">
                <a:pos x="72" y="16"/>
              </a:cxn>
              <a:cxn ang="0">
                <a:pos x="8" y="16"/>
              </a:cxn>
              <a:cxn ang="0">
                <a:pos x="16" y="8"/>
              </a:cxn>
              <a:cxn ang="0">
                <a:pos x="16" y="776"/>
              </a:cxn>
            </a:cxnLst>
            <a:rect l="0" t="0" r="r" b="b"/>
            <a:pathLst>
              <a:path w="80" h="784">
                <a:moveTo>
                  <a:pt x="0" y="8"/>
                </a:moveTo>
                <a:cubicBezTo>
                  <a:pt x="0" y="4"/>
                  <a:pt x="4" y="0"/>
                  <a:pt x="8" y="0"/>
                </a:cubicBezTo>
                <a:lnTo>
                  <a:pt x="72" y="0"/>
                </a:lnTo>
                <a:cubicBezTo>
                  <a:pt x="77" y="0"/>
                  <a:pt x="80" y="4"/>
                  <a:pt x="80" y="8"/>
                </a:cubicBezTo>
                <a:lnTo>
                  <a:pt x="80" y="776"/>
                </a:lnTo>
                <a:cubicBezTo>
                  <a:pt x="80" y="781"/>
                  <a:pt x="77" y="784"/>
                  <a:pt x="72" y="784"/>
                </a:cubicBezTo>
                <a:lnTo>
                  <a:pt x="8" y="784"/>
                </a:lnTo>
                <a:cubicBezTo>
                  <a:pt x="4" y="784"/>
                  <a:pt x="0" y="781"/>
                  <a:pt x="0" y="776"/>
                </a:cubicBezTo>
                <a:lnTo>
                  <a:pt x="0" y="8"/>
                </a:lnTo>
                <a:close/>
                <a:moveTo>
                  <a:pt x="16" y="776"/>
                </a:moveTo>
                <a:lnTo>
                  <a:pt x="8" y="768"/>
                </a:lnTo>
                <a:lnTo>
                  <a:pt x="72" y="768"/>
                </a:lnTo>
                <a:lnTo>
                  <a:pt x="64" y="776"/>
                </a:lnTo>
                <a:lnTo>
                  <a:pt x="64" y="8"/>
                </a:lnTo>
                <a:lnTo>
                  <a:pt x="72" y="16"/>
                </a:lnTo>
                <a:lnTo>
                  <a:pt x="8" y="16"/>
                </a:lnTo>
                <a:lnTo>
                  <a:pt x="16" y="8"/>
                </a:lnTo>
                <a:lnTo>
                  <a:pt x="16" y="77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6" name="Freeform 378"/>
          <p:cNvSpPr>
            <a:spLocks/>
          </p:cNvSpPr>
          <p:nvPr/>
        </p:nvSpPr>
        <p:spPr bwMode="auto">
          <a:xfrm>
            <a:off x="6526872" y="3056037"/>
            <a:ext cx="47634" cy="466803"/>
          </a:xfrm>
          <a:custGeom>
            <a:avLst/>
            <a:gdLst/>
            <a:ahLst/>
            <a:cxnLst>
              <a:cxn ang="0">
                <a:pos x="10" y="1"/>
              </a:cxn>
              <a:cxn ang="0">
                <a:pos x="68" y="11"/>
              </a:cxn>
              <a:cxn ang="0">
                <a:pos x="75" y="19"/>
              </a:cxn>
              <a:cxn ang="0">
                <a:pos x="75" y="766"/>
              </a:cxn>
              <a:cxn ang="0">
                <a:pos x="68" y="774"/>
              </a:cxn>
              <a:cxn ang="0">
                <a:pos x="10" y="784"/>
              </a:cxn>
              <a:cxn ang="0">
                <a:pos x="8" y="768"/>
              </a:cxn>
              <a:cxn ang="0">
                <a:pos x="72" y="768"/>
              </a:cxn>
              <a:cxn ang="0">
                <a:pos x="64" y="776"/>
              </a:cxn>
              <a:cxn ang="0">
                <a:pos x="64" y="8"/>
              </a:cxn>
              <a:cxn ang="0">
                <a:pos x="72" y="16"/>
              </a:cxn>
              <a:cxn ang="0">
                <a:pos x="8" y="16"/>
              </a:cxn>
              <a:cxn ang="0">
                <a:pos x="0" y="8"/>
              </a:cxn>
              <a:cxn ang="0">
                <a:pos x="8" y="0"/>
              </a:cxn>
              <a:cxn ang="0">
                <a:pos x="72" y="0"/>
              </a:cxn>
              <a:cxn ang="0">
                <a:pos x="80" y="8"/>
              </a:cxn>
              <a:cxn ang="0">
                <a:pos x="80" y="776"/>
              </a:cxn>
              <a:cxn ang="0">
                <a:pos x="72" y="784"/>
              </a:cxn>
              <a:cxn ang="0">
                <a:pos x="8" y="784"/>
              </a:cxn>
              <a:cxn ang="0">
                <a:pos x="0" y="777"/>
              </a:cxn>
              <a:cxn ang="0">
                <a:pos x="7" y="769"/>
              </a:cxn>
              <a:cxn ang="0">
                <a:pos x="65" y="758"/>
              </a:cxn>
              <a:cxn ang="0">
                <a:pos x="59" y="766"/>
              </a:cxn>
              <a:cxn ang="0">
                <a:pos x="59" y="19"/>
              </a:cxn>
              <a:cxn ang="0">
                <a:pos x="65" y="27"/>
              </a:cxn>
              <a:cxn ang="0">
                <a:pos x="7" y="16"/>
              </a:cxn>
              <a:cxn ang="0">
                <a:pos x="1" y="7"/>
              </a:cxn>
              <a:cxn ang="0">
                <a:pos x="10" y="1"/>
              </a:cxn>
            </a:cxnLst>
            <a:rect l="0" t="0" r="r" b="b"/>
            <a:pathLst>
              <a:path w="80" h="784">
                <a:moveTo>
                  <a:pt x="10" y="1"/>
                </a:moveTo>
                <a:lnTo>
                  <a:pt x="68" y="11"/>
                </a:lnTo>
                <a:cubicBezTo>
                  <a:pt x="72" y="12"/>
                  <a:pt x="75" y="15"/>
                  <a:pt x="75" y="19"/>
                </a:cubicBezTo>
                <a:lnTo>
                  <a:pt x="75" y="766"/>
                </a:lnTo>
                <a:cubicBezTo>
                  <a:pt x="75" y="770"/>
                  <a:pt x="72" y="773"/>
                  <a:pt x="68" y="774"/>
                </a:cubicBezTo>
                <a:lnTo>
                  <a:pt x="10" y="784"/>
                </a:lnTo>
                <a:lnTo>
                  <a:pt x="8" y="768"/>
                </a:lnTo>
                <a:lnTo>
                  <a:pt x="72" y="768"/>
                </a:lnTo>
                <a:lnTo>
                  <a:pt x="64" y="776"/>
                </a:lnTo>
                <a:lnTo>
                  <a:pt x="64" y="8"/>
                </a:lnTo>
                <a:lnTo>
                  <a:pt x="72" y="16"/>
                </a:lnTo>
                <a:lnTo>
                  <a:pt x="8" y="16"/>
                </a:lnTo>
                <a:cubicBezTo>
                  <a:pt x="4" y="16"/>
                  <a:pt x="0" y="13"/>
                  <a:pt x="0" y="8"/>
                </a:cubicBezTo>
                <a:cubicBezTo>
                  <a:pt x="0" y="4"/>
                  <a:pt x="4" y="0"/>
                  <a:pt x="8" y="0"/>
                </a:cubicBezTo>
                <a:lnTo>
                  <a:pt x="72" y="0"/>
                </a:lnTo>
                <a:cubicBezTo>
                  <a:pt x="77" y="0"/>
                  <a:pt x="80" y="4"/>
                  <a:pt x="80" y="8"/>
                </a:cubicBezTo>
                <a:lnTo>
                  <a:pt x="80" y="776"/>
                </a:lnTo>
                <a:cubicBezTo>
                  <a:pt x="80" y="781"/>
                  <a:pt x="77" y="784"/>
                  <a:pt x="72" y="784"/>
                </a:cubicBezTo>
                <a:lnTo>
                  <a:pt x="8" y="784"/>
                </a:lnTo>
                <a:cubicBezTo>
                  <a:pt x="4" y="784"/>
                  <a:pt x="1" y="781"/>
                  <a:pt x="0" y="777"/>
                </a:cubicBezTo>
                <a:cubicBezTo>
                  <a:pt x="0" y="773"/>
                  <a:pt x="3" y="769"/>
                  <a:pt x="7" y="769"/>
                </a:cubicBezTo>
                <a:lnTo>
                  <a:pt x="65" y="758"/>
                </a:lnTo>
                <a:lnTo>
                  <a:pt x="59" y="766"/>
                </a:lnTo>
                <a:lnTo>
                  <a:pt x="59" y="19"/>
                </a:lnTo>
                <a:lnTo>
                  <a:pt x="65" y="27"/>
                </a:lnTo>
                <a:lnTo>
                  <a:pt x="7" y="16"/>
                </a:lnTo>
                <a:cubicBezTo>
                  <a:pt x="3" y="16"/>
                  <a:pt x="0" y="11"/>
                  <a:pt x="1" y="7"/>
                </a:cubicBezTo>
                <a:cubicBezTo>
                  <a:pt x="1" y="3"/>
                  <a:pt x="6" y="0"/>
                  <a:pt x="10" y="1"/>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5" name="Freeform 377"/>
          <p:cNvSpPr>
            <a:spLocks noEditPoints="1"/>
          </p:cNvSpPr>
          <p:nvPr/>
        </p:nvSpPr>
        <p:spPr bwMode="auto">
          <a:xfrm>
            <a:off x="6512265" y="3689871"/>
            <a:ext cx="19053" cy="200058"/>
          </a:xfrm>
          <a:custGeom>
            <a:avLst/>
            <a:gdLst/>
            <a:ahLst/>
            <a:cxnLst>
              <a:cxn ang="0">
                <a:pos x="16" y="0"/>
              </a:cxn>
              <a:cxn ang="0">
                <a:pos x="32" y="18"/>
              </a:cxn>
              <a:cxn ang="0">
                <a:pos x="16" y="36"/>
              </a:cxn>
              <a:cxn ang="0">
                <a:pos x="0" y="18"/>
              </a:cxn>
              <a:cxn ang="0">
                <a:pos x="16" y="0"/>
              </a:cxn>
              <a:cxn ang="0">
                <a:pos x="16" y="54"/>
              </a:cxn>
              <a:cxn ang="0">
                <a:pos x="32" y="71"/>
              </a:cxn>
              <a:cxn ang="0">
                <a:pos x="16" y="89"/>
              </a:cxn>
              <a:cxn ang="0">
                <a:pos x="0" y="71"/>
              </a:cxn>
              <a:cxn ang="0">
                <a:pos x="16" y="54"/>
              </a:cxn>
              <a:cxn ang="0">
                <a:pos x="0" y="124"/>
              </a:cxn>
              <a:cxn ang="0">
                <a:pos x="0" y="160"/>
              </a:cxn>
              <a:cxn ang="0">
                <a:pos x="32" y="160"/>
              </a:cxn>
              <a:cxn ang="0">
                <a:pos x="32" y="124"/>
              </a:cxn>
              <a:cxn ang="0">
                <a:pos x="16" y="107"/>
              </a:cxn>
              <a:cxn ang="0">
                <a:pos x="0" y="124"/>
              </a:cxn>
              <a:cxn ang="0">
                <a:pos x="0" y="160"/>
              </a:cxn>
              <a:cxn ang="0">
                <a:pos x="0" y="195"/>
              </a:cxn>
              <a:cxn ang="0">
                <a:pos x="16" y="213"/>
              </a:cxn>
              <a:cxn ang="0">
                <a:pos x="32" y="195"/>
              </a:cxn>
              <a:cxn ang="0">
                <a:pos x="32" y="195"/>
              </a:cxn>
              <a:cxn ang="0">
                <a:pos x="32" y="160"/>
              </a:cxn>
              <a:cxn ang="0">
                <a:pos x="0" y="160"/>
              </a:cxn>
              <a:cxn ang="0">
                <a:pos x="0" y="248"/>
              </a:cxn>
              <a:cxn ang="0">
                <a:pos x="0" y="283"/>
              </a:cxn>
              <a:cxn ang="0">
                <a:pos x="32" y="283"/>
              </a:cxn>
              <a:cxn ang="0">
                <a:pos x="32" y="248"/>
              </a:cxn>
              <a:cxn ang="0">
                <a:pos x="16" y="230"/>
              </a:cxn>
              <a:cxn ang="0">
                <a:pos x="0" y="248"/>
              </a:cxn>
              <a:cxn ang="0">
                <a:pos x="0" y="283"/>
              </a:cxn>
              <a:cxn ang="0">
                <a:pos x="0" y="319"/>
              </a:cxn>
              <a:cxn ang="0">
                <a:pos x="16" y="336"/>
              </a:cxn>
              <a:cxn ang="0">
                <a:pos x="32" y="319"/>
              </a:cxn>
              <a:cxn ang="0">
                <a:pos x="32" y="319"/>
              </a:cxn>
              <a:cxn ang="0">
                <a:pos x="32" y="283"/>
              </a:cxn>
              <a:cxn ang="0">
                <a:pos x="0" y="283"/>
              </a:cxn>
            </a:cxnLst>
            <a:rect l="0" t="0" r="r" b="b"/>
            <a:pathLst>
              <a:path w="32" h="336">
                <a:moveTo>
                  <a:pt x="16" y="0"/>
                </a:moveTo>
                <a:cubicBezTo>
                  <a:pt x="25" y="0"/>
                  <a:pt x="32" y="9"/>
                  <a:pt x="32" y="18"/>
                </a:cubicBezTo>
                <a:cubicBezTo>
                  <a:pt x="32" y="28"/>
                  <a:pt x="25" y="36"/>
                  <a:pt x="16" y="36"/>
                </a:cubicBezTo>
                <a:cubicBezTo>
                  <a:pt x="8" y="36"/>
                  <a:pt x="0" y="28"/>
                  <a:pt x="0" y="18"/>
                </a:cubicBezTo>
                <a:cubicBezTo>
                  <a:pt x="0" y="9"/>
                  <a:pt x="8" y="0"/>
                  <a:pt x="16" y="0"/>
                </a:cubicBezTo>
                <a:close/>
                <a:moveTo>
                  <a:pt x="16" y="54"/>
                </a:moveTo>
                <a:cubicBezTo>
                  <a:pt x="25" y="54"/>
                  <a:pt x="32" y="62"/>
                  <a:pt x="32" y="71"/>
                </a:cubicBezTo>
                <a:cubicBezTo>
                  <a:pt x="32" y="82"/>
                  <a:pt x="25" y="89"/>
                  <a:pt x="16" y="89"/>
                </a:cubicBezTo>
                <a:cubicBezTo>
                  <a:pt x="8" y="89"/>
                  <a:pt x="0" y="82"/>
                  <a:pt x="0" y="71"/>
                </a:cubicBezTo>
                <a:cubicBezTo>
                  <a:pt x="0" y="62"/>
                  <a:pt x="8" y="54"/>
                  <a:pt x="16" y="54"/>
                </a:cubicBezTo>
                <a:close/>
                <a:moveTo>
                  <a:pt x="0" y="124"/>
                </a:moveTo>
                <a:lnTo>
                  <a:pt x="0" y="160"/>
                </a:lnTo>
                <a:lnTo>
                  <a:pt x="32" y="160"/>
                </a:lnTo>
                <a:lnTo>
                  <a:pt x="32" y="124"/>
                </a:lnTo>
                <a:cubicBezTo>
                  <a:pt x="32" y="115"/>
                  <a:pt x="25" y="107"/>
                  <a:pt x="16" y="107"/>
                </a:cubicBezTo>
                <a:cubicBezTo>
                  <a:pt x="8" y="107"/>
                  <a:pt x="0" y="115"/>
                  <a:pt x="0" y="124"/>
                </a:cubicBezTo>
                <a:close/>
                <a:moveTo>
                  <a:pt x="0" y="160"/>
                </a:moveTo>
                <a:lnTo>
                  <a:pt x="0" y="195"/>
                </a:lnTo>
                <a:cubicBezTo>
                  <a:pt x="0" y="205"/>
                  <a:pt x="8" y="213"/>
                  <a:pt x="16" y="213"/>
                </a:cubicBezTo>
                <a:cubicBezTo>
                  <a:pt x="25" y="213"/>
                  <a:pt x="32" y="205"/>
                  <a:pt x="32" y="195"/>
                </a:cubicBezTo>
                <a:cubicBezTo>
                  <a:pt x="32" y="195"/>
                  <a:pt x="32" y="195"/>
                  <a:pt x="32" y="195"/>
                </a:cubicBezTo>
                <a:lnTo>
                  <a:pt x="32" y="160"/>
                </a:lnTo>
                <a:lnTo>
                  <a:pt x="0" y="160"/>
                </a:lnTo>
                <a:close/>
                <a:moveTo>
                  <a:pt x="0" y="248"/>
                </a:moveTo>
                <a:lnTo>
                  <a:pt x="0" y="283"/>
                </a:lnTo>
                <a:lnTo>
                  <a:pt x="32" y="283"/>
                </a:lnTo>
                <a:lnTo>
                  <a:pt x="32" y="248"/>
                </a:lnTo>
                <a:cubicBezTo>
                  <a:pt x="32" y="238"/>
                  <a:pt x="25" y="230"/>
                  <a:pt x="16" y="230"/>
                </a:cubicBezTo>
                <a:cubicBezTo>
                  <a:pt x="8" y="230"/>
                  <a:pt x="0" y="238"/>
                  <a:pt x="0" y="248"/>
                </a:cubicBezTo>
                <a:close/>
                <a:moveTo>
                  <a:pt x="0" y="283"/>
                </a:moveTo>
                <a:lnTo>
                  <a:pt x="0" y="319"/>
                </a:lnTo>
                <a:cubicBezTo>
                  <a:pt x="0" y="329"/>
                  <a:pt x="8" y="336"/>
                  <a:pt x="16" y="336"/>
                </a:cubicBezTo>
                <a:cubicBezTo>
                  <a:pt x="25" y="336"/>
                  <a:pt x="32" y="329"/>
                  <a:pt x="32" y="319"/>
                </a:cubicBezTo>
                <a:cubicBezTo>
                  <a:pt x="32" y="319"/>
                  <a:pt x="32" y="319"/>
                  <a:pt x="32" y="319"/>
                </a:cubicBezTo>
                <a:lnTo>
                  <a:pt x="32" y="283"/>
                </a:lnTo>
                <a:lnTo>
                  <a:pt x="0" y="283"/>
                </a:lnTo>
                <a:close/>
              </a:path>
            </a:pathLst>
          </a:custGeom>
          <a:solidFill>
            <a:srgbClr val="9A9A9A"/>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4" name="Freeform 376"/>
          <p:cNvSpPr>
            <a:spLocks noEditPoints="1"/>
          </p:cNvSpPr>
          <p:nvPr/>
        </p:nvSpPr>
        <p:spPr bwMode="auto">
          <a:xfrm>
            <a:off x="6507819" y="3684791"/>
            <a:ext cx="29215" cy="210220"/>
          </a:xfrm>
          <a:custGeom>
            <a:avLst/>
            <a:gdLst/>
            <a:ahLst/>
            <a:cxnLst>
              <a:cxn ang="0">
                <a:pos x="39" y="7"/>
              </a:cxn>
              <a:cxn ang="0">
                <a:pos x="48" y="29"/>
              </a:cxn>
              <a:cxn ang="0">
                <a:pos x="28" y="52"/>
              </a:cxn>
              <a:cxn ang="0">
                <a:pos x="6" y="42"/>
              </a:cxn>
              <a:cxn ang="0">
                <a:pos x="6" y="11"/>
              </a:cxn>
              <a:cxn ang="0">
                <a:pos x="17" y="21"/>
              </a:cxn>
              <a:cxn ang="0">
                <a:pos x="16" y="24"/>
              </a:cxn>
              <a:cxn ang="0">
                <a:pos x="28" y="37"/>
              </a:cxn>
              <a:cxn ang="0">
                <a:pos x="28" y="37"/>
              </a:cxn>
              <a:cxn ang="0">
                <a:pos x="28" y="18"/>
              </a:cxn>
              <a:cxn ang="0">
                <a:pos x="28" y="15"/>
              </a:cxn>
              <a:cxn ang="0">
                <a:pos x="28" y="55"/>
              </a:cxn>
              <a:cxn ang="0">
                <a:pos x="48" y="76"/>
              </a:cxn>
              <a:cxn ang="0">
                <a:pos x="39" y="100"/>
              </a:cxn>
              <a:cxn ang="0">
                <a:pos x="10" y="100"/>
              </a:cxn>
              <a:cxn ang="0">
                <a:pos x="1" y="76"/>
              </a:cxn>
              <a:cxn ang="0">
                <a:pos x="21" y="55"/>
              </a:cxn>
              <a:cxn ang="0">
                <a:pos x="16" y="83"/>
              </a:cxn>
              <a:cxn ang="0">
                <a:pos x="17" y="85"/>
              </a:cxn>
              <a:cxn ang="0">
                <a:pos x="32" y="85"/>
              </a:cxn>
              <a:cxn ang="0">
                <a:pos x="33" y="83"/>
              </a:cxn>
              <a:cxn ang="0">
                <a:pos x="21" y="70"/>
              </a:cxn>
              <a:cxn ang="0">
                <a:pos x="16" y="136"/>
              </a:cxn>
              <a:cxn ang="0">
                <a:pos x="8" y="160"/>
              </a:cxn>
              <a:cxn ang="0">
                <a:pos x="32" y="132"/>
              </a:cxn>
              <a:cxn ang="0">
                <a:pos x="32" y="128"/>
              </a:cxn>
              <a:cxn ang="0">
                <a:pos x="17" y="128"/>
              </a:cxn>
              <a:cxn ang="0">
                <a:pos x="6" y="117"/>
              </a:cxn>
              <a:cxn ang="0">
                <a:pos x="28" y="108"/>
              </a:cxn>
              <a:cxn ang="0">
                <a:pos x="48" y="129"/>
              </a:cxn>
              <a:cxn ang="0">
                <a:pos x="40" y="176"/>
              </a:cxn>
              <a:cxn ang="0">
                <a:pos x="0" y="132"/>
              </a:cxn>
              <a:cxn ang="0">
                <a:pos x="8" y="176"/>
              </a:cxn>
              <a:cxn ang="0">
                <a:pos x="16" y="201"/>
              </a:cxn>
              <a:cxn ang="0">
                <a:pos x="28" y="214"/>
              </a:cxn>
              <a:cxn ang="0">
                <a:pos x="28" y="214"/>
              </a:cxn>
              <a:cxn ang="0">
                <a:pos x="32" y="168"/>
              </a:cxn>
              <a:cxn ang="0">
                <a:pos x="40" y="160"/>
              </a:cxn>
              <a:cxn ang="0">
                <a:pos x="48" y="206"/>
              </a:cxn>
              <a:cxn ang="0">
                <a:pos x="28" y="229"/>
              </a:cxn>
              <a:cxn ang="0">
                <a:pos x="6" y="219"/>
              </a:cxn>
              <a:cxn ang="0">
                <a:pos x="0" y="168"/>
              </a:cxn>
              <a:cxn ang="0">
                <a:pos x="16" y="259"/>
              </a:cxn>
              <a:cxn ang="0">
                <a:pos x="8" y="283"/>
              </a:cxn>
              <a:cxn ang="0">
                <a:pos x="32" y="256"/>
              </a:cxn>
              <a:cxn ang="0">
                <a:pos x="32" y="251"/>
              </a:cxn>
              <a:cxn ang="0">
                <a:pos x="17" y="251"/>
              </a:cxn>
              <a:cxn ang="0">
                <a:pos x="6" y="241"/>
              </a:cxn>
              <a:cxn ang="0">
                <a:pos x="28" y="231"/>
              </a:cxn>
              <a:cxn ang="0">
                <a:pos x="48" y="254"/>
              </a:cxn>
              <a:cxn ang="0">
                <a:pos x="40" y="299"/>
              </a:cxn>
              <a:cxn ang="0">
                <a:pos x="0" y="256"/>
              </a:cxn>
              <a:cxn ang="0">
                <a:pos x="8" y="299"/>
              </a:cxn>
              <a:cxn ang="0">
                <a:pos x="16" y="324"/>
              </a:cxn>
              <a:cxn ang="0">
                <a:pos x="28" y="337"/>
              </a:cxn>
              <a:cxn ang="0">
                <a:pos x="28" y="336"/>
              </a:cxn>
              <a:cxn ang="0">
                <a:pos x="32" y="291"/>
              </a:cxn>
              <a:cxn ang="0">
                <a:pos x="40" y="283"/>
              </a:cxn>
              <a:cxn ang="0">
                <a:pos x="48" y="331"/>
              </a:cxn>
              <a:cxn ang="0">
                <a:pos x="28" y="352"/>
              </a:cxn>
              <a:cxn ang="0">
                <a:pos x="6" y="343"/>
              </a:cxn>
              <a:cxn ang="0">
                <a:pos x="0" y="291"/>
              </a:cxn>
            </a:cxnLst>
            <a:rect l="0" t="0" r="r" b="b"/>
            <a:pathLst>
              <a:path w="49" h="353">
                <a:moveTo>
                  <a:pt x="21" y="1"/>
                </a:moveTo>
                <a:cubicBezTo>
                  <a:pt x="23" y="0"/>
                  <a:pt x="26" y="0"/>
                  <a:pt x="28" y="1"/>
                </a:cubicBezTo>
                <a:lnTo>
                  <a:pt x="39" y="7"/>
                </a:lnTo>
                <a:cubicBezTo>
                  <a:pt x="41" y="8"/>
                  <a:pt x="42" y="10"/>
                  <a:pt x="43" y="11"/>
                </a:cubicBezTo>
                <a:lnTo>
                  <a:pt x="48" y="23"/>
                </a:lnTo>
                <a:cubicBezTo>
                  <a:pt x="49" y="25"/>
                  <a:pt x="49" y="27"/>
                  <a:pt x="48" y="29"/>
                </a:cubicBezTo>
                <a:lnTo>
                  <a:pt x="43" y="42"/>
                </a:lnTo>
                <a:cubicBezTo>
                  <a:pt x="42" y="44"/>
                  <a:pt x="41" y="46"/>
                  <a:pt x="39" y="47"/>
                </a:cubicBezTo>
                <a:lnTo>
                  <a:pt x="28" y="52"/>
                </a:lnTo>
                <a:cubicBezTo>
                  <a:pt x="26" y="53"/>
                  <a:pt x="23" y="53"/>
                  <a:pt x="21" y="52"/>
                </a:cubicBezTo>
                <a:lnTo>
                  <a:pt x="10" y="47"/>
                </a:lnTo>
                <a:cubicBezTo>
                  <a:pt x="8" y="46"/>
                  <a:pt x="7" y="44"/>
                  <a:pt x="6" y="42"/>
                </a:cubicBezTo>
                <a:lnTo>
                  <a:pt x="1" y="29"/>
                </a:lnTo>
                <a:cubicBezTo>
                  <a:pt x="0" y="27"/>
                  <a:pt x="0" y="25"/>
                  <a:pt x="1" y="23"/>
                </a:cubicBezTo>
                <a:lnTo>
                  <a:pt x="6" y="11"/>
                </a:lnTo>
                <a:cubicBezTo>
                  <a:pt x="7" y="10"/>
                  <a:pt x="8" y="8"/>
                  <a:pt x="10" y="7"/>
                </a:cubicBezTo>
                <a:lnTo>
                  <a:pt x="21" y="1"/>
                </a:lnTo>
                <a:close/>
                <a:moveTo>
                  <a:pt x="17" y="21"/>
                </a:moveTo>
                <a:lnTo>
                  <a:pt x="21" y="18"/>
                </a:lnTo>
                <a:lnTo>
                  <a:pt x="16" y="30"/>
                </a:lnTo>
                <a:lnTo>
                  <a:pt x="16" y="24"/>
                </a:lnTo>
                <a:lnTo>
                  <a:pt x="21" y="37"/>
                </a:lnTo>
                <a:lnTo>
                  <a:pt x="17" y="32"/>
                </a:lnTo>
                <a:lnTo>
                  <a:pt x="28" y="37"/>
                </a:lnTo>
                <a:lnTo>
                  <a:pt x="21" y="37"/>
                </a:lnTo>
                <a:lnTo>
                  <a:pt x="32" y="32"/>
                </a:lnTo>
                <a:lnTo>
                  <a:pt x="28" y="37"/>
                </a:lnTo>
                <a:lnTo>
                  <a:pt x="33" y="24"/>
                </a:lnTo>
                <a:lnTo>
                  <a:pt x="33" y="30"/>
                </a:lnTo>
                <a:lnTo>
                  <a:pt x="28" y="18"/>
                </a:lnTo>
                <a:lnTo>
                  <a:pt x="32" y="21"/>
                </a:lnTo>
                <a:lnTo>
                  <a:pt x="21" y="15"/>
                </a:lnTo>
                <a:lnTo>
                  <a:pt x="28" y="15"/>
                </a:lnTo>
                <a:lnTo>
                  <a:pt x="17" y="21"/>
                </a:lnTo>
                <a:close/>
                <a:moveTo>
                  <a:pt x="21" y="55"/>
                </a:moveTo>
                <a:cubicBezTo>
                  <a:pt x="23" y="54"/>
                  <a:pt x="26" y="54"/>
                  <a:pt x="28" y="55"/>
                </a:cubicBezTo>
                <a:lnTo>
                  <a:pt x="39" y="60"/>
                </a:lnTo>
                <a:cubicBezTo>
                  <a:pt x="41" y="61"/>
                  <a:pt x="42" y="63"/>
                  <a:pt x="43" y="64"/>
                </a:cubicBezTo>
                <a:lnTo>
                  <a:pt x="48" y="76"/>
                </a:lnTo>
                <a:cubicBezTo>
                  <a:pt x="49" y="78"/>
                  <a:pt x="49" y="80"/>
                  <a:pt x="48" y="82"/>
                </a:cubicBezTo>
                <a:lnTo>
                  <a:pt x="43" y="95"/>
                </a:lnTo>
                <a:cubicBezTo>
                  <a:pt x="42" y="97"/>
                  <a:pt x="41" y="99"/>
                  <a:pt x="39" y="100"/>
                </a:cubicBezTo>
                <a:lnTo>
                  <a:pt x="28" y="105"/>
                </a:lnTo>
                <a:cubicBezTo>
                  <a:pt x="26" y="106"/>
                  <a:pt x="23" y="106"/>
                  <a:pt x="21" y="105"/>
                </a:cubicBezTo>
                <a:lnTo>
                  <a:pt x="10" y="100"/>
                </a:lnTo>
                <a:cubicBezTo>
                  <a:pt x="8" y="99"/>
                  <a:pt x="7" y="97"/>
                  <a:pt x="6" y="95"/>
                </a:cubicBezTo>
                <a:lnTo>
                  <a:pt x="1" y="82"/>
                </a:lnTo>
                <a:cubicBezTo>
                  <a:pt x="0" y="80"/>
                  <a:pt x="0" y="78"/>
                  <a:pt x="1" y="76"/>
                </a:cubicBezTo>
                <a:lnTo>
                  <a:pt x="6" y="64"/>
                </a:lnTo>
                <a:cubicBezTo>
                  <a:pt x="7" y="63"/>
                  <a:pt x="8" y="61"/>
                  <a:pt x="10" y="60"/>
                </a:cubicBezTo>
                <a:lnTo>
                  <a:pt x="21" y="55"/>
                </a:lnTo>
                <a:close/>
                <a:moveTo>
                  <a:pt x="17" y="75"/>
                </a:moveTo>
                <a:lnTo>
                  <a:pt x="21" y="71"/>
                </a:lnTo>
                <a:lnTo>
                  <a:pt x="16" y="83"/>
                </a:lnTo>
                <a:lnTo>
                  <a:pt x="16" y="77"/>
                </a:lnTo>
                <a:lnTo>
                  <a:pt x="21" y="90"/>
                </a:lnTo>
                <a:lnTo>
                  <a:pt x="17" y="85"/>
                </a:lnTo>
                <a:lnTo>
                  <a:pt x="28" y="90"/>
                </a:lnTo>
                <a:lnTo>
                  <a:pt x="21" y="90"/>
                </a:lnTo>
                <a:lnTo>
                  <a:pt x="32" y="85"/>
                </a:lnTo>
                <a:lnTo>
                  <a:pt x="28" y="90"/>
                </a:lnTo>
                <a:lnTo>
                  <a:pt x="33" y="77"/>
                </a:lnTo>
                <a:lnTo>
                  <a:pt x="33" y="83"/>
                </a:lnTo>
                <a:lnTo>
                  <a:pt x="28" y="71"/>
                </a:lnTo>
                <a:lnTo>
                  <a:pt x="32" y="75"/>
                </a:lnTo>
                <a:lnTo>
                  <a:pt x="21" y="70"/>
                </a:lnTo>
                <a:lnTo>
                  <a:pt x="28" y="70"/>
                </a:lnTo>
                <a:lnTo>
                  <a:pt x="17" y="75"/>
                </a:lnTo>
                <a:close/>
                <a:moveTo>
                  <a:pt x="16" y="136"/>
                </a:moveTo>
                <a:lnTo>
                  <a:pt x="16" y="132"/>
                </a:lnTo>
                <a:lnTo>
                  <a:pt x="16" y="168"/>
                </a:lnTo>
                <a:lnTo>
                  <a:pt x="8" y="160"/>
                </a:lnTo>
                <a:lnTo>
                  <a:pt x="40" y="160"/>
                </a:lnTo>
                <a:lnTo>
                  <a:pt x="32" y="168"/>
                </a:lnTo>
                <a:lnTo>
                  <a:pt x="32" y="132"/>
                </a:lnTo>
                <a:lnTo>
                  <a:pt x="33" y="136"/>
                </a:lnTo>
                <a:lnTo>
                  <a:pt x="28" y="124"/>
                </a:lnTo>
                <a:lnTo>
                  <a:pt x="32" y="128"/>
                </a:lnTo>
                <a:lnTo>
                  <a:pt x="21" y="123"/>
                </a:lnTo>
                <a:lnTo>
                  <a:pt x="28" y="123"/>
                </a:lnTo>
                <a:lnTo>
                  <a:pt x="17" y="128"/>
                </a:lnTo>
                <a:lnTo>
                  <a:pt x="21" y="124"/>
                </a:lnTo>
                <a:lnTo>
                  <a:pt x="16" y="136"/>
                </a:lnTo>
                <a:close/>
                <a:moveTo>
                  <a:pt x="6" y="117"/>
                </a:moveTo>
                <a:cubicBezTo>
                  <a:pt x="7" y="116"/>
                  <a:pt x="8" y="114"/>
                  <a:pt x="10" y="113"/>
                </a:cubicBezTo>
                <a:lnTo>
                  <a:pt x="21" y="108"/>
                </a:lnTo>
                <a:cubicBezTo>
                  <a:pt x="23" y="107"/>
                  <a:pt x="26" y="107"/>
                  <a:pt x="28" y="108"/>
                </a:cubicBezTo>
                <a:lnTo>
                  <a:pt x="39" y="113"/>
                </a:lnTo>
                <a:cubicBezTo>
                  <a:pt x="41" y="114"/>
                  <a:pt x="42" y="116"/>
                  <a:pt x="43" y="117"/>
                </a:cubicBezTo>
                <a:lnTo>
                  <a:pt x="48" y="129"/>
                </a:lnTo>
                <a:cubicBezTo>
                  <a:pt x="48" y="130"/>
                  <a:pt x="48" y="131"/>
                  <a:pt x="48" y="132"/>
                </a:cubicBezTo>
                <a:lnTo>
                  <a:pt x="48" y="168"/>
                </a:lnTo>
                <a:cubicBezTo>
                  <a:pt x="48" y="173"/>
                  <a:pt x="45" y="176"/>
                  <a:pt x="40" y="176"/>
                </a:cubicBezTo>
                <a:lnTo>
                  <a:pt x="8" y="176"/>
                </a:lnTo>
                <a:cubicBezTo>
                  <a:pt x="4" y="176"/>
                  <a:pt x="0" y="173"/>
                  <a:pt x="0" y="168"/>
                </a:cubicBezTo>
                <a:lnTo>
                  <a:pt x="0" y="132"/>
                </a:lnTo>
                <a:cubicBezTo>
                  <a:pt x="0" y="131"/>
                  <a:pt x="1" y="130"/>
                  <a:pt x="1" y="129"/>
                </a:cubicBezTo>
                <a:lnTo>
                  <a:pt x="6" y="117"/>
                </a:lnTo>
                <a:close/>
                <a:moveTo>
                  <a:pt x="8" y="176"/>
                </a:moveTo>
                <a:lnTo>
                  <a:pt x="16" y="168"/>
                </a:lnTo>
                <a:lnTo>
                  <a:pt x="16" y="203"/>
                </a:lnTo>
                <a:lnTo>
                  <a:pt x="16" y="201"/>
                </a:lnTo>
                <a:lnTo>
                  <a:pt x="21" y="214"/>
                </a:lnTo>
                <a:lnTo>
                  <a:pt x="17" y="209"/>
                </a:lnTo>
                <a:lnTo>
                  <a:pt x="28" y="214"/>
                </a:lnTo>
                <a:lnTo>
                  <a:pt x="21" y="214"/>
                </a:lnTo>
                <a:lnTo>
                  <a:pt x="32" y="209"/>
                </a:lnTo>
                <a:lnTo>
                  <a:pt x="28" y="214"/>
                </a:lnTo>
                <a:lnTo>
                  <a:pt x="33" y="201"/>
                </a:lnTo>
                <a:lnTo>
                  <a:pt x="32" y="203"/>
                </a:lnTo>
                <a:lnTo>
                  <a:pt x="32" y="168"/>
                </a:lnTo>
                <a:lnTo>
                  <a:pt x="40" y="176"/>
                </a:lnTo>
                <a:lnTo>
                  <a:pt x="8" y="176"/>
                </a:lnTo>
                <a:close/>
                <a:moveTo>
                  <a:pt x="40" y="160"/>
                </a:moveTo>
                <a:cubicBezTo>
                  <a:pt x="45" y="160"/>
                  <a:pt x="48" y="164"/>
                  <a:pt x="48" y="168"/>
                </a:cubicBezTo>
                <a:lnTo>
                  <a:pt x="48" y="203"/>
                </a:lnTo>
                <a:cubicBezTo>
                  <a:pt x="48" y="204"/>
                  <a:pt x="48" y="205"/>
                  <a:pt x="48" y="206"/>
                </a:cubicBezTo>
                <a:lnTo>
                  <a:pt x="43" y="219"/>
                </a:lnTo>
                <a:cubicBezTo>
                  <a:pt x="42" y="221"/>
                  <a:pt x="41" y="223"/>
                  <a:pt x="39" y="224"/>
                </a:cubicBezTo>
                <a:lnTo>
                  <a:pt x="28" y="229"/>
                </a:lnTo>
                <a:cubicBezTo>
                  <a:pt x="26" y="230"/>
                  <a:pt x="23" y="230"/>
                  <a:pt x="21" y="229"/>
                </a:cubicBezTo>
                <a:lnTo>
                  <a:pt x="10" y="224"/>
                </a:lnTo>
                <a:cubicBezTo>
                  <a:pt x="8" y="223"/>
                  <a:pt x="7" y="221"/>
                  <a:pt x="6" y="219"/>
                </a:cubicBezTo>
                <a:lnTo>
                  <a:pt x="1" y="206"/>
                </a:lnTo>
                <a:cubicBezTo>
                  <a:pt x="1" y="205"/>
                  <a:pt x="0" y="204"/>
                  <a:pt x="0" y="203"/>
                </a:cubicBezTo>
                <a:lnTo>
                  <a:pt x="0" y="168"/>
                </a:lnTo>
                <a:cubicBezTo>
                  <a:pt x="0" y="164"/>
                  <a:pt x="4" y="160"/>
                  <a:pt x="8" y="160"/>
                </a:cubicBezTo>
                <a:lnTo>
                  <a:pt x="40" y="160"/>
                </a:lnTo>
                <a:close/>
                <a:moveTo>
                  <a:pt x="16" y="259"/>
                </a:moveTo>
                <a:lnTo>
                  <a:pt x="16" y="256"/>
                </a:lnTo>
                <a:lnTo>
                  <a:pt x="16" y="291"/>
                </a:lnTo>
                <a:lnTo>
                  <a:pt x="8" y="283"/>
                </a:lnTo>
                <a:lnTo>
                  <a:pt x="40" y="283"/>
                </a:lnTo>
                <a:lnTo>
                  <a:pt x="32" y="291"/>
                </a:lnTo>
                <a:lnTo>
                  <a:pt x="32" y="256"/>
                </a:lnTo>
                <a:lnTo>
                  <a:pt x="33" y="259"/>
                </a:lnTo>
                <a:lnTo>
                  <a:pt x="28" y="246"/>
                </a:lnTo>
                <a:lnTo>
                  <a:pt x="32" y="251"/>
                </a:lnTo>
                <a:lnTo>
                  <a:pt x="21" y="246"/>
                </a:lnTo>
                <a:lnTo>
                  <a:pt x="28" y="246"/>
                </a:lnTo>
                <a:lnTo>
                  <a:pt x="17" y="251"/>
                </a:lnTo>
                <a:lnTo>
                  <a:pt x="21" y="246"/>
                </a:lnTo>
                <a:lnTo>
                  <a:pt x="16" y="259"/>
                </a:lnTo>
                <a:close/>
                <a:moveTo>
                  <a:pt x="6" y="241"/>
                </a:moveTo>
                <a:cubicBezTo>
                  <a:pt x="7" y="239"/>
                  <a:pt x="8" y="237"/>
                  <a:pt x="10" y="236"/>
                </a:cubicBezTo>
                <a:lnTo>
                  <a:pt x="21" y="231"/>
                </a:lnTo>
                <a:cubicBezTo>
                  <a:pt x="23" y="230"/>
                  <a:pt x="26" y="230"/>
                  <a:pt x="28" y="231"/>
                </a:cubicBezTo>
                <a:lnTo>
                  <a:pt x="39" y="236"/>
                </a:lnTo>
                <a:cubicBezTo>
                  <a:pt x="41" y="237"/>
                  <a:pt x="42" y="239"/>
                  <a:pt x="43" y="241"/>
                </a:cubicBezTo>
                <a:lnTo>
                  <a:pt x="48" y="254"/>
                </a:lnTo>
                <a:cubicBezTo>
                  <a:pt x="48" y="255"/>
                  <a:pt x="48" y="255"/>
                  <a:pt x="48" y="256"/>
                </a:cubicBezTo>
                <a:lnTo>
                  <a:pt x="48" y="291"/>
                </a:lnTo>
                <a:cubicBezTo>
                  <a:pt x="48" y="296"/>
                  <a:pt x="45" y="299"/>
                  <a:pt x="40" y="299"/>
                </a:cubicBezTo>
                <a:lnTo>
                  <a:pt x="8" y="299"/>
                </a:lnTo>
                <a:cubicBezTo>
                  <a:pt x="4" y="299"/>
                  <a:pt x="0" y="296"/>
                  <a:pt x="0" y="291"/>
                </a:cubicBezTo>
                <a:lnTo>
                  <a:pt x="0" y="256"/>
                </a:lnTo>
                <a:cubicBezTo>
                  <a:pt x="0" y="255"/>
                  <a:pt x="1" y="255"/>
                  <a:pt x="1" y="254"/>
                </a:cubicBezTo>
                <a:lnTo>
                  <a:pt x="6" y="241"/>
                </a:lnTo>
                <a:close/>
                <a:moveTo>
                  <a:pt x="8" y="299"/>
                </a:moveTo>
                <a:lnTo>
                  <a:pt x="16" y="291"/>
                </a:lnTo>
                <a:lnTo>
                  <a:pt x="16" y="327"/>
                </a:lnTo>
                <a:lnTo>
                  <a:pt x="16" y="324"/>
                </a:lnTo>
                <a:lnTo>
                  <a:pt x="21" y="336"/>
                </a:lnTo>
                <a:lnTo>
                  <a:pt x="17" y="332"/>
                </a:lnTo>
                <a:lnTo>
                  <a:pt x="28" y="337"/>
                </a:lnTo>
                <a:lnTo>
                  <a:pt x="21" y="337"/>
                </a:lnTo>
                <a:lnTo>
                  <a:pt x="32" y="332"/>
                </a:lnTo>
                <a:lnTo>
                  <a:pt x="28" y="336"/>
                </a:lnTo>
                <a:lnTo>
                  <a:pt x="33" y="324"/>
                </a:lnTo>
                <a:lnTo>
                  <a:pt x="32" y="327"/>
                </a:lnTo>
                <a:lnTo>
                  <a:pt x="32" y="291"/>
                </a:lnTo>
                <a:lnTo>
                  <a:pt x="40" y="299"/>
                </a:lnTo>
                <a:lnTo>
                  <a:pt x="8" y="299"/>
                </a:lnTo>
                <a:close/>
                <a:moveTo>
                  <a:pt x="40" y="283"/>
                </a:moveTo>
                <a:cubicBezTo>
                  <a:pt x="45" y="283"/>
                  <a:pt x="48" y="287"/>
                  <a:pt x="48" y="291"/>
                </a:cubicBezTo>
                <a:lnTo>
                  <a:pt x="48" y="327"/>
                </a:lnTo>
                <a:cubicBezTo>
                  <a:pt x="48" y="329"/>
                  <a:pt x="48" y="330"/>
                  <a:pt x="48" y="331"/>
                </a:cubicBezTo>
                <a:lnTo>
                  <a:pt x="43" y="343"/>
                </a:lnTo>
                <a:cubicBezTo>
                  <a:pt x="42" y="344"/>
                  <a:pt x="41" y="346"/>
                  <a:pt x="39" y="347"/>
                </a:cubicBezTo>
                <a:lnTo>
                  <a:pt x="28" y="352"/>
                </a:lnTo>
                <a:cubicBezTo>
                  <a:pt x="26" y="353"/>
                  <a:pt x="23" y="353"/>
                  <a:pt x="21" y="352"/>
                </a:cubicBezTo>
                <a:lnTo>
                  <a:pt x="10" y="347"/>
                </a:lnTo>
                <a:cubicBezTo>
                  <a:pt x="8" y="346"/>
                  <a:pt x="7" y="344"/>
                  <a:pt x="6" y="343"/>
                </a:cubicBezTo>
                <a:lnTo>
                  <a:pt x="1" y="331"/>
                </a:lnTo>
                <a:cubicBezTo>
                  <a:pt x="1" y="330"/>
                  <a:pt x="0" y="329"/>
                  <a:pt x="0" y="327"/>
                </a:cubicBezTo>
                <a:lnTo>
                  <a:pt x="0" y="291"/>
                </a:lnTo>
                <a:cubicBezTo>
                  <a:pt x="0" y="287"/>
                  <a:pt x="4" y="283"/>
                  <a:pt x="8" y="283"/>
                </a:cubicBezTo>
                <a:lnTo>
                  <a:pt x="40"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3" name="Freeform 375"/>
          <p:cNvSpPr>
            <a:spLocks noEditPoints="1"/>
          </p:cNvSpPr>
          <p:nvPr/>
        </p:nvSpPr>
        <p:spPr bwMode="auto">
          <a:xfrm>
            <a:off x="6507819" y="3684791"/>
            <a:ext cx="29215" cy="210220"/>
          </a:xfrm>
          <a:custGeom>
            <a:avLst/>
            <a:gdLst/>
            <a:ahLst/>
            <a:cxnLst>
              <a:cxn ang="0">
                <a:pos x="39" y="7"/>
              </a:cxn>
              <a:cxn ang="0">
                <a:pos x="48" y="29"/>
              </a:cxn>
              <a:cxn ang="0">
                <a:pos x="28" y="52"/>
              </a:cxn>
              <a:cxn ang="0">
                <a:pos x="6" y="42"/>
              </a:cxn>
              <a:cxn ang="0">
                <a:pos x="6" y="11"/>
              </a:cxn>
              <a:cxn ang="0">
                <a:pos x="17" y="21"/>
              </a:cxn>
              <a:cxn ang="0">
                <a:pos x="16" y="24"/>
              </a:cxn>
              <a:cxn ang="0">
                <a:pos x="28" y="37"/>
              </a:cxn>
              <a:cxn ang="0">
                <a:pos x="28" y="37"/>
              </a:cxn>
              <a:cxn ang="0">
                <a:pos x="28" y="18"/>
              </a:cxn>
              <a:cxn ang="0">
                <a:pos x="28" y="15"/>
              </a:cxn>
              <a:cxn ang="0">
                <a:pos x="28" y="55"/>
              </a:cxn>
              <a:cxn ang="0">
                <a:pos x="48" y="76"/>
              </a:cxn>
              <a:cxn ang="0">
                <a:pos x="39" y="100"/>
              </a:cxn>
              <a:cxn ang="0">
                <a:pos x="10" y="100"/>
              </a:cxn>
              <a:cxn ang="0">
                <a:pos x="1" y="76"/>
              </a:cxn>
              <a:cxn ang="0">
                <a:pos x="21" y="55"/>
              </a:cxn>
              <a:cxn ang="0">
                <a:pos x="16" y="83"/>
              </a:cxn>
              <a:cxn ang="0">
                <a:pos x="17" y="85"/>
              </a:cxn>
              <a:cxn ang="0">
                <a:pos x="32" y="85"/>
              </a:cxn>
              <a:cxn ang="0">
                <a:pos x="33" y="83"/>
              </a:cxn>
              <a:cxn ang="0">
                <a:pos x="21" y="70"/>
              </a:cxn>
              <a:cxn ang="0">
                <a:pos x="16" y="136"/>
              </a:cxn>
              <a:cxn ang="0">
                <a:pos x="8" y="160"/>
              </a:cxn>
              <a:cxn ang="0">
                <a:pos x="32" y="132"/>
              </a:cxn>
              <a:cxn ang="0">
                <a:pos x="32" y="128"/>
              </a:cxn>
              <a:cxn ang="0">
                <a:pos x="17" y="128"/>
              </a:cxn>
              <a:cxn ang="0">
                <a:pos x="6" y="117"/>
              </a:cxn>
              <a:cxn ang="0">
                <a:pos x="28" y="108"/>
              </a:cxn>
              <a:cxn ang="0">
                <a:pos x="48" y="129"/>
              </a:cxn>
              <a:cxn ang="0">
                <a:pos x="40" y="176"/>
              </a:cxn>
              <a:cxn ang="0">
                <a:pos x="0" y="132"/>
              </a:cxn>
              <a:cxn ang="0">
                <a:pos x="8" y="176"/>
              </a:cxn>
              <a:cxn ang="0">
                <a:pos x="16" y="201"/>
              </a:cxn>
              <a:cxn ang="0">
                <a:pos x="28" y="214"/>
              </a:cxn>
              <a:cxn ang="0">
                <a:pos x="28" y="214"/>
              </a:cxn>
              <a:cxn ang="0">
                <a:pos x="32" y="168"/>
              </a:cxn>
              <a:cxn ang="0">
                <a:pos x="40" y="160"/>
              </a:cxn>
              <a:cxn ang="0">
                <a:pos x="48" y="206"/>
              </a:cxn>
              <a:cxn ang="0">
                <a:pos x="28" y="229"/>
              </a:cxn>
              <a:cxn ang="0">
                <a:pos x="6" y="219"/>
              </a:cxn>
              <a:cxn ang="0">
                <a:pos x="0" y="168"/>
              </a:cxn>
              <a:cxn ang="0">
                <a:pos x="16" y="259"/>
              </a:cxn>
              <a:cxn ang="0">
                <a:pos x="8" y="283"/>
              </a:cxn>
              <a:cxn ang="0">
                <a:pos x="32" y="256"/>
              </a:cxn>
              <a:cxn ang="0">
                <a:pos x="32" y="251"/>
              </a:cxn>
              <a:cxn ang="0">
                <a:pos x="17" y="251"/>
              </a:cxn>
              <a:cxn ang="0">
                <a:pos x="6" y="241"/>
              </a:cxn>
              <a:cxn ang="0">
                <a:pos x="28" y="231"/>
              </a:cxn>
              <a:cxn ang="0">
                <a:pos x="48" y="254"/>
              </a:cxn>
              <a:cxn ang="0">
                <a:pos x="40" y="299"/>
              </a:cxn>
              <a:cxn ang="0">
                <a:pos x="0" y="256"/>
              </a:cxn>
              <a:cxn ang="0">
                <a:pos x="8" y="299"/>
              </a:cxn>
              <a:cxn ang="0">
                <a:pos x="16" y="324"/>
              </a:cxn>
              <a:cxn ang="0">
                <a:pos x="28" y="337"/>
              </a:cxn>
              <a:cxn ang="0">
                <a:pos x="28" y="336"/>
              </a:cxn>
              <a:cxn ang="0">
                <a:pos x="32" y="291"/>
              </a:cxn>
              <a:cxn ang="0">
                <a:pos x="40" y="283"/>
              </a:cxn>
              <a:cxn ang="0">
                <a:pos x="48" y="331"/>
              </a:cxn>
              <a:cxn ang="0">
                <a:pos x="28" y="352"/>
              </a:cxn>
              <a:cxn ang="0">
                <a:pos x="6" y="343"/>
              </a:cxn>
              <a:cxn ang="0">
                <a:pos x="0" y="291"/>
              </a:cxn>
            </a:cxnLst>
            <a:rect l="0" t="0" r="r" b="b"/>
            <a:pathLst>
              <a:path w="49" h="353">
                <a:moveTo>
                  <a:pt x="21" y="1"/>
                </a:moveTo>
                <a:cubicBezTo>
                  <a:pt x="23" y="0"/>
                  <a:pt x="26" y="0"/>
                  <a:pt x="28" y="1"/>
                </a:cubicBezTo>
                <a:lnTo>
                  <a:pt x="39" y="7"/>
                </a:lnTo>
                <a:cubicBezTo>
                  <a:pt x="41" y="8"/>
                  <a:pt x="42" y="10"/>
                  <a:pt x="43" y="11"/>
                </a:cubicBezTo>
                <a:lnTo>
                  <a:pt x="48" y="23"/>
                </a:lnTo>
                <a:cubicBezTo>
                  <a:pt x="49" y="25"/>
                  <a:pt x="49" y="27"/>
                  <a:pt x="48" y="29"/>
                </a:cubicBezTo>
                <a:lnTo>
                  <a:pt x="43" y="42"/>
                </a:lnTo>
                <a:cubicBezTo>
                  <a:pt x="42" y="44"/>
                  <a:pt x="41" y="46"/>
                  <a:pt x="39" y="47"/>
                </a:cubicBezTo>
                <a:lnTo>
                  <a:pt x="28" y="52"/>
                </a:lnTo>
                <a:cubicBezTo>
                  <a:pt x="26" y="53"/>
                  <a:pt x="23" y="53"/>
                  <a:pt x="21" y="52"/>
                </a:cubicBezTo>
                <a:lnTo>
                  <a:pt x="10" y="47"/>
                </a:lnTo>
                <a:cubicBezTo>
                  <a:pt x="8" y="46"/>
                  <a:pt x="7" y="44"/>
                  <a:pt x="6" y="42"/>
                </a:cubicBezTo>
                <a:lnTo>
                  <a:pt x="1" y="29"/>
                </a:lnTo>
                <a:cubicBezTo>
                  <a:pt x="0" y="27"/>
                  <a:pt x="0" y="25"/>
                  <a:pt x="1" y="23"/>
                </a:cubicBezTo>
                <a:lnTo>
                  <a:pt x="6" y="11"/>
                </a:lnTo>
                <a:cubicBezTo>
                  <a:pt x="7" y="10"/>
                  <a:pt x="8" y="8"/>
                  <a:pt x="10" y="7"/>
                </a:cubicBezTo>
                <a:lnTo>
                  <a:pt x="21" y="1"/>
                </a:lnTo>
                <a:close/>
                <a:moveTo>
                  <a:pt x="17" y="21"/>
                </a:moveTo>
                <a:lnTo>
                  <a:pt x="21" y="18"/>
                </a:lnTo>
                <a:lnTo>
                  <a:pt x="16" y="30"/>
                </a:lnTo>
                <a:lnTo>
                  <a:pt x="16" y="24"/>
                </a:lnTo>
                <a:lnTo>
                  <a:pt x="21" y="37"/>
                </a:lnTo>
                <a:lnTo>
                  <a:pt x="17" y="32"/>
                </a:lnTo>
                <a:lnTo>
                  <a:pt x="28" y="37"/>
                </a:lnTo>
                <a:lnTo>
                  <a:pt x="21" y="37"/>
                </a:lnTo>
                <a:lnTo>
                  <a:pt x="32" y="32"/>
                </a:lnTo>
                <a:lnTo>
                  <a:pt x="28" y="37"/>
                </a:lnTo>
                <a:lnTo>
                  <a:pt x="33" y="24"/>
                </a:lnTo>
                <a:lnTo>
                  <a:pt x="33" y="30"/>
                </a:lnTo>
                <a:lnTo>
                  <a:pt x="28" y="18"/>
                </a:lnTo>
                <a:lnTo>
                  <a:pt x="32" y="21"/>
                </a:lnTo>
                <a:lnTo>
                  <a:pt x="21" y="15"/>
                </a:lnTo>
                <a:lnTo>
                  <a:pt x="28" y="15"/>
                </a:lnTo>
                <a:lnTo>
                  <a:pt x="17" y="21"/>
                </a:lnTo>
                <a:close/>
                <a:moveTo>
                  <a:pt x="21" y="55"/>
                </a:moveTo>
                <a:cubicBezTo>
                  <a:pt x="23" y="54"/>
                  <a:pt x="26" y="54"/>
                  <a:pt x="28" y="55"/>
                </a:cubicBezTo>
                <a:lnTo>
                  <a:pt x="39" y="60"/>
                </a:lnTo>
                <a:cubicBezTo>
                  <a:pt x="41" y="61"/>
                  <a:pt x="42" y="63"/>
                  <a:pt x="43" y="64"/>
                </a:cubicBezTo>
                <a:lnTo>
                  <a:pt x="48" y="76"/>
                </a:lnTo>
                <a:cubicBezTo>
                  <a:pt x="49" y="78"/>
                  <a:pt x="49" y="80"/>
                  <a:pt x="48" y="82"/>
                </a:cubicBezTo>
                <a:lnTo>
                  <a:pt x="43" y="95"/>
                </a:lnTo>
                <a:cubicBezTo>
                  <a:pt x="42" y="97"/>
                  <a:pt x="41" y="99"/>
                  <a:pt x="39" y="100"/>
                </a:cubicBezTo>
                <a:lnTo>
                  <a:pt x="28" y="105"/>
                </a:lnTo>
                <a:cubicBezTo>
                  <a:pt x="26" y="106"/>
                  <a:pt x="23" y="106"/>
                  <a:pt x="21" y="105"/>
                </a:cubicBezTo>
                <a:lnTo>
                  <a:pt x="10" y="100"/>
                </a:lnTo>
                <a:cubicBezTo>
                  <a:pt x="8" y="99"/>
                  <a:pt x="7" y="97"/>
                  <a:pt x="6" y="95"/>
                </a:cubicBezTo>
                <a:lnTo>
                  <a:pt x="1" y="82"/>
                </a:lnTo>
                <a:cubicBezTo>
                  <a:pt x="0" y="80"/>
                  <a:pt x="0" y="78"/>
                  <a:pt x="1" y="76"/>
                </a:cubicBezTo>
                <a:lnTo>
                  <a:pt x="6" y="64"/>
                </a:lnTo>
                <a:cubicBezTo>
                  <a:pt x="7" y="63"/>
                  <a:pt x="8" y="61"/>
                  <a:pt x="10" y="60"/>
                </a:cubicBezTo>
                <a:lnTo>
                  <a:pt x="21" y="55"/>
                </a:lnTo>
                <a:close/>
                <a:moveTo>
                  <a:pt x="17" y="75"/>
                </a:moveTo>
                <a:lnTo>
                  <a:pt x="21" y="71"/>
                </a:lnTo>
                <a:lnTo>
                  <a:pt x="16" y="83"/>
                </a:lnTo>
                <a:lnTo>
                  <a:pt x="16" y="77"/>
                </a:lnTo>
                <a:lnTo>
                  <a:pt x="21" y="90"/>
                </a:lnTo>
                <a:lnTo>
                  <a:pt x="17" y="85"/>
                </a:lnTo>
                <a:lnTo>
                  <a:pt x="28" y="90"/>
                </a:lnTo>
                <a:lnTo>
                  <a:pt x="21" y="90"/>
                </a:lnTo>
                <a:lnTo>
                  <a:pt x="32" y="85"/>
                </a:lnTo>
                <a:lnTo>
                  <a:pt x="28" y="90"/>
                </a:lnTo>
                <a:lnTo>
                  <a:pt x="33" y="77"/>
                </a:lnTo>
                <a:lnTo>
                  <a:pt x="33" y="83"/>
                </a:lnTo>
                <a:lnTo>
                  <a:pt x="28" y="71"/>
                </a:lnTo>
                <a:lnTo>
                  <a:pt x="32" y="75"/>
                </a:lnTo>
                <a:lnTo>
                  <a:pt x="21" y="70"/>
                </a:lnTo>
                <a:lnTo>
                  <a:pt x="28" y="70"/>
                </a:lnTo>
                <a:lnTo>
                  <a:pt x="17" y="75"/>
                </a:lnTo>
                <a:close/>
                <a:moveTo>
                  <a:pt x="16" y="136"/>
                </a:moveTo>
                <a:lnTo>
                  <a:pt x="16" y="132"/>
                </a:lnTo>
                <a:lnTo>
                  <a:pt x="16" y="168"/>
                </a:lnTo>
                <a:lnTo>
                  <a:pt x="8" y="160"/>
                </a:lnTo>
                <a:lnTo>
                  <a:pt x="40" y="160"/>
                </a:lnTo>
                <a:lnTo>
                  <a:pt x="32" y="168"/>
                </a:lnTo>
                <a:lnTo>
                  <a:pt x="32" y="132"/>
                </a:lnTo>
                <a:lnTo>
                  <a:pt x="33" y="136"/>
                </a:lnTo>
                <a:lnTo>
                  <a:pt x="28" y="124"/>
                </a:lnTo>
                <a:lnTo>
                  <a:pt x="32" y="128"/>
                </a:lnTo>
                <a:lnTo>
                  <a:pt x="21" y="123"/>
                </a:lnTo>
                <a:lnTo>
                  <a:pt x="28" y="123"/>
                </a:lnTo>
                <a:lnTo>
                  <a:pt x="17" y="128"/>
                </a:lnTo>
                <a:lnTo>
                  <a:pt x="21" y="124"/>
                </a:lnTo>
                <a:lnTo>
                  <a:pt x="16" y="136"/>
                </a:lnTo>
                <a:close/>
                <a:moveTo>
                  <a:pt x="6" y="117"/>
                </a:moveTo>
                <a:cubicBezTo>
                  <a:pt x="7" y="116"/>
                  <a:pt x="8" y="114"/>
                  <a:pt x="10" y="113"/>
                </a:cubicBezTo>
                <a:lnTo>
                  <a:pt x="21" y="108"/>
                </a:lnTo>
                <a:cubicBezTo>
                  <a:pt x="23" y="107"/>
                  <a:pt x="26" y="107"/>
                  <a:pt x="28" y="108"/>
                </a:cubicBezTo>
                <a:lnTo>
                  <a:pt x="39" y="113"/>
                </a:lnTo>
                <a:cubicBezTo>
                  <a:pt x="41" y="114"/>
                  <a:pt x="42" y="116"/>
                  <a:pt x="43" y="117"/>
                </a:cubicBezTo>
                <a:lnTo>
                  <a:pt x="48" y="129"/>
                </a:lnTo>
                <a:cubicBezTo>
                  <a:pt x="48" y="130"/>
                  <a:pt x="48" y="131"/>
                  <a:pt x="48" y="132"/>
                </a:cubicBezTo>
                <a:lnTo>
                  <a:pt x="48" y="168"/>
                </a:lnTo>
                <a:cubicBezTo>
                  <a:pt x="48" y="173"/>
                  <a:pt x="45" y="176"/>
                  <a:pt x="40" y="176"/>
                </a:cubicBezTo>
                <a:lnTo>
                  <a:pt x="8" y="176"/>
                </a:lnTo>
                <a:cubicBezTo>
                  <a:pt x="4" y="176"/>
                  <a:pt x="0" y="173"/>
                  <a:pt x="0" y="168"/>
                </a:cubicBezTo>
                <a:lnTo>
                  <a:pt x="0" y="132"/>
                </a:lnTo>
                <a:cubicBezTo>
                  <a:pt x="0" y="131"/>
                  <a:pt x="1" y="130"/>
                  <a:pt x="1" y="129"/>
                </a:cubicBezTo>
                <a:lnTo>
                  <a:pt x="6" y="117"/>
                </a:lnTo>
                <a:close/>
                <a:moveTo>
                  <a:pt x="8" y="176"/>
                </a:moveTo>
                <a:lnTo>
                  <a:pt x="16" y="168"/>
                </a:lnTo>
                <a:lnTo>
                  <a:pt x="16" y="203"/>
                </a:lnTo>
                <a:lnTo>
                  <a:pt x="16" y="201"/>
                </a:lnTo>
                <a:lnTo>
                  <a:pt x="21" y="214"/>
                </a:lnTo>
                <a:lnTo>
                  <a:pt x="17" y="209"/>
                </a:lnTo>
                <a:lnTo>
                  <a:pt x="28" y="214"/>
                </a:lnTo>
                <a:lnTo>
                  <a:pt x="21" y="214"/>
                </a:lnTo>
                <a:lnTo>
                  <a:pt x="32" y="209"/>
                </a:lnTo>
                <a:lnTo>
                  <a:pt x="28" y="214"/>
                </a:lnTo>
                <a:lnTo>
                  <a:pt x="33" y="201"/>
                </a:lnTo>
                <a:lnTo>
                  <a:pt x="32" y="203"/>
                </a:lnTo>
                <a:lnTo>
                  <a:pt x="32" y="168"/>
                </a:lnTo>
                <a:lnTo>
                  <a:pt x="40" y="176"/>
                </a:lnTo>
                <a:lnTo>
                  <a:pt x="8" y="176"/>
                </a:lnTo>
                <a:close/>
                <a:moveTo>
                  <a:pt x="40" y="160"/>
                </a:moveTo>
                <a:cubicBezTo>
                  <a:pt x="45" y="160"/>
                  <a:pt x="48" y="164"/>
                  <a:pt x="48" y="168"/>
                </a:cubicBezTo>
                <a:lnTo>
                  <a:pt x="48" y="203"/>
                </a:lnTo>
                <a:cubicBezTo>
                  <a:pt x="48" y="204"/>
                  <a:pt x="48" y="205"/>
                  <a:pt x="48" y="206"/>
                </a:cubicBezTo>
                <a:lnTo>
                  <a:pt x="43" y="219"/>
                </a:lnTo>
                <a:cubicBezTo>
                  <a:pt x="42" y="221"/>
                  <a:pt x="41" y="223"/>
                  <a:pt x="39" y="224"/>
                </a:cubicBezTo>
                <a:lnTo>
                  <a:pt x="28" y="229"/>
                </a:lnTo>
                <a:cubicBezTo>
                  <a:pt x="26" y="230"/>
                  <a:pt x="23" y="230"/>
                  <a:pt x="21" y="229"/>
                </a:cubicBezTo>
                <a:lnTo>
                  <a:pt x="10" y="224"/>
                </a:lnTo>
                <a:cubicBezTo>
                  <a:pt x="8" y="223"/>
                  <a:pt x="7" y="221"/>
                  <a:pt x="6" y="219"/>
                </a:cubicBezTo>
                <a:lnTo>
                  <a:pt x="1" y="206"/>
                </a:lnTo>
                <a:cubicBezTo>
                  <a:pt x="1" y="205"/>
                  <a:pt x="0" y="204"/>
                  <a:pt x="0" y="203"/>
                </a:cubicBezTo>
                <a:lnTo>
                  <a:pt x="0" y="168"/>
                </a:lnTo>
                <a:cubicBezTo>
                  <a:pt x="0" y="164"/>
                  <a:pt x="4" y="160"/>
                  <a:pt x="8" y="160"/>
                </a:cubicBezTo>
                <a:lnTo>
                  <a:pt x="40" y="160"/>
                </a:lnTo>
                <a:close/>
                <a:moveTo>
                  <a:pt x="16" y="259"/>
                </a:moveTo>
                <a:lnTo>
                  <a:pt x="16" y="256"/>
                </a:lnTo>
                <a:lnTo>
                  <a:pt x="16" y="291"/>
                </a:lnTo>
                <a:lnTo>
                  <a:pt x="8" y="283"/>
                </a:lnTo>
                <a:lnTo>
                  <a:pt x="40" y="283"/>
                </a:lnTo>
                <a:lnTo>
                  <a:pt x="32" y="291"/>
                </a:lnTo>
                <a:lnTo>
                  <a:pt x="32" y="256"/>
                </a:lnTo>
                <a:lnTo>
                  <a:pt x="33" y="259"/>
                </a:lnTo>
                <a:lnTo>
                  <a:pt x="28" y="246"/>
                </a:lnTo>
                <a:lnTo>
                  <a:pt x="32" y="251"/>
                </a:lnTo>
                <a:lnTo>
                  <a:pt x="21" y="246"/>
                </a:lnTo>
                <a:lnTo>
                  <a:pt x="28" y="246"/>
                </a:lnTo>
                <a:lnTo>
                  <a:pt x="17" y="251"/>
                </a:lnTo>
                <a:lnTo>
                  <a:pt x="21" y="246"/>
                </a:lnTo>
                <a:lnTo>
                  <a:pt x="16" y="259"/>
                </a:lnTo>
                <a:close/>
                <a:moveTo>
                  <a:pt x="6" y="241"/>
                </a:moveTo>
                <a:cubicBezTo>
                  <a:pt x="7" y="239"/>
                  <a:pt x="8" y="237"/>
                  <a:pt x="10" y="236"/>
                </a:cubicBezTo>
                <a:lnTo>
                  <a:pt x="21" y="231"/>
                </a:lnTo>
                <a:cubicBezTo>
                  <a:pt x="23" y="230"/>
                  <a:pt x="26" y="230"/>
                  <a:pt x="28" y="231"/>
                </a:cubicBezTo>
                <a:lnTo>
                  <a:pt x="39" y="236"/>
                </a:lnTo>
                <a:cubicBezTo>
                  <a:pt x="41" y="237"/>
                  <a:pt x="42" y="239"/>
                  <a:pt x="43" y="241"/>
                </a:cubicBezTo>
                <a:lnTo>
                  <a:pt x="48" y="254"/>
                </a:lnTo>
                <a:cubicBezTo>
                  <a:pt x="48" y="255"/>
                  <a:pt x="48" y="255"/>
                  <a:pt x="48" y="256"/>
                </a:cubicBezTo>
                <a:lnTo>
                  <a:pt x="48" y="291"/>
                </a:lnTo>
                <a:cubicBezTo>
                  <a:pt x="48" y="296"/>
                  <a:pt x="45" y="299"/>
                  <a:pt x="40" y="299"/>
                </a:cubicBezTo>
                <a:lnTo>
                  <a:pt x="8" y="299"/>
                </a:lnTo>
                <a:cubicBezTo>
                  <a:pt x="4" y="299"/>
                  <a:pt x="0" y="296"/>
                  <a:pt x="0" y="291"/>
                </a:cubicBezTo>
                <a:lnTo>
                  <a:pt x="0" y="256"/>
                </a:lnTo>
                <a:cubicBezTo>
                  <a:pt x="0" y="255"/>
                  <a:pt x="1" y="255"/>
                  <a:pt x="1" y="254"/>
                </a:cubicBezTo>
                <a:lnTo>
                  <a:pt x="6" y="241"/>
                </a:lnTo>
                <a:close/>
                <a:moveTo>
                  <a:pt x="8" y="299"/>
                </a:moveTo>
                <a:lnTo>
                  <a:pt x="16" y="291"/>
                </a:lnTo>
                <a:lnTo>
                  <a:pt x="16" y="327"/>
                </a:lnTo>
                <a:lnTo>
                  <a:pt x="16" y="324"/>
                </a:lnTo>
                <a:lnTo>
                  <a:pt x="21" y="336"/>
                </a:lnTo>
                <a:lnTo>
                  <a:pt x="17" y="332"/>
                </a:lnTo>
                <a:lnTo>
                  <a:pt x="28" y="337"/>
                </a:lnTo>
                <a:lnTo>
                  <a:pt x="21" y="337"/>
                </a:lnTo>
                <a:lnTo>
                  <a:pt x="32" y="332"/>
                </a:lnTo>
                <a:lnTo>
                  <a:pt x="28" y="336"/>
                </a:lnTo>
                <a:lnTo>
                  <a:pt x="33" y="324"/>
                </a:lnTo>
                <a:lnTo>
                  <a:pt x="32" y="327"/>
                </a:lnTo>
                <a:lnTo>
                  <a:pt x="32" y="291"/>
                </a:lnTo>
                <a:lnTo>
                  <a:pt x="40" y="299"/>
                </a:lnTo>
                <a:lnTo>
                  <a:pt x="8" y="299"/>
                </a:lnTo>
                <a:close/>
                <a:moveTo>
                  <a:pt x="40" y="283"/>
                </a:moveTo>
                <a:cubicBezTo>
                  <a:pt x="45" y="283"/>
                  <a:pt x="48" y="287"/>
                  <a:pt x="48" y="291"/>
                </a:cubicBezTo>
                <a:lnTo>
                  <a:pt x="48" y="327"/>
                </a:lnTo>
                <a:cubicBezTo>
                  <a:pt x="48" y="329"/>
                  <a:pt x="48" y="330"/>
                  <a:pt x="48" y="331"/>
                </a:cubicBezTo>
                <a:lnTo>
                  <a:pt x="43" y="343"/>
                </a:lnTo>
                <a:cubicBezTo>
                  <a:pt x="42" y="344"/>
                  <a:pt x="41" y="346"/>
                  <a:pt x="39" y="347"/>
                </a:cubicBezTo>
                <a:lnTo>
                  <a:pt x="28" y="352"/>
                </a:lnTo>
                <a:cubicBezTo>
                  <a:pt x="26" y="353"/>
                  <a:pt x="23" y="353"/>
                  <a:pt x="21" y="352"/>
                </a:cubicBezTo>
                <a:lnTo>
                  <a:pt x="10" y="347"/>
                </a:lnTo>
                <a:cubicBezTo>
                  <a:pt x="8" y="346"/>
                  <a:pt x="7" y="344"/>
                  <a:pt x="6" y="343"/>
                </a:cubicBezTo>
                <a:lnTo>
                  <a:pt x="1" y="331"/>
                </a:lnTo>
                <a:cubicBezTo>
                  <a:pt x="1" y="330"/>
                  <a:pt x="0" y="329"/>
                  <a:pt x="0" y="327"/>
                </a:cubicBezTo>
                <a:lnTo>
                  <a:pt x="0" y="291"/>
                </a:lnTo>
                <a:cubicBezTo>
                  <a:pt x="0" y="287"/>
                  <a:pt x="4" y="283"/>
                  <a:pt x="8" y="283"/>
                </a:cubicBezTo>
                <a:lnTo>
                  <a:pt x="40" y="28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2" name="Freeform 374"/>
          <p:cNvSpPr>
            <a:spLocks/>
          </p:cNvSpPr>
          <p:nvPr/>
        </p:nvSpPr>
        <p:spPr bwMode="auto">
          <a:xfrm>
            <a:off x="6426524" y="4061409"/>
            <a:ext cx="76214" cy="76213"/>
          </a:xfrm>
          <a:custGeom>
            <a:avLst/>
            <a:gdLst/>
            <a:ahLst/>
            <a:cxnLst>
              <a:cxn ang="0">
                <a:pos x="128" y="0"/>
              </a:cxn>
              <a:cxn ang="0">
                <a:pos x="0" y="53"/>
              </a:cxn>
              <a:cxn ang="0">
                <a:pos x="96" y="128"/>
              </a:cxn>
              <a:cxn ang="0">
                <a:pos x="128" y="0"/>
              </a:cxn>
            </a:cxnLst>
            <a:rect l="0" t="0" r="r" b="b"/>
            <a:pathLst>
              <a:path w="128" h="128">
                <a:moveTo>
                  <a:pt x="128" y="0"/>
                </a:moveTo>
                <a:lnTo>
                  <a:pt x="0" y="53"/>
                </a:lnTo>
                <a:cubicBezTo>
                  <a:pt x="44" y="63"/>
                  <a:pt x="79" y="91"/>
                  <a:pt x="96" y="128"/>
                </a:cubicBezTo>
                <a:lnTo>
                  <a:pt x="128"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301" name="Freeform 373"/>
          <p:cNvSpPr>
            <a:spLocks noEditPoints="1"/>
          </p:cNvSpPr>
          <p:nvPr/>
        </p:nvSpPr>
        <p:spPr bwMode="auto">
          <a:xfrm>
            <a:off x="6422079" y="4056327"/>
            <a:ext cx="86375" cy="86374"/>
          </a:xfrm>
          <a:custGeom>
            <a:avLst/>
            <a:gdLst/>
            <a:ahLst/>
            <a:cxnLst>
              <a:cxn ang="0">
                <a:pos x="129" y="7"/>
              </a:cxn>
              <a:cxn ang="0">
                <a:pos x="140" y="16"/>
              </a:cxn>
              <a:cxn ang="0">
                <a:pos x="12" y="69"/>
              </a:cxn>
              <a:cxn ang="0">
                <a:pos x="11" y="54"/>
              </a:cxn>
              <a:cxn ang="0">
                <a:pos x="42" y="65"/>
              </a:cxn>
              <a:cxn ang="0">
                <a:pos x="44" y="66"/>
              </a:cxn>
              <a:cxn ang="0">
                <a:pos x="71" y="82"/>
              </a:cxn>
              <a:cxn ang="0">
                <a:pos x="72" y="83"/>
              </a:cxn>
              <a:cxn ang="0">
                <a:pos x="94" y="105"/>
              </a:cxn>
              <a:cxn ang="0">
                <a:pos x="95" y="106"/>
              </a:cxn>
              <a:cxn ang="0">
                <a:pos x="111" y="132"/>
              </a:cxn>
              <a:cxn ang="0">
                <a:pos x="97" y="135"/>
              </a:cxn>
              <a:cxn ang="0">
                <a:pos x="129" y="7"/>
              </a:cxn>
              <a:cxn ang="0">
                <a:pos x="112" y="138"/>
              </a:cxn>
              <a:cxn ang="0">
                <a:pos x="106" y="144"/>
              </a:cxn>
              <a:cxn ang="0">
                <a:pos x="98" y="141"/>
              </a:cxn>
              <a:cxn ang="0">
                <a:pos x="82" y="115"/>
              </a:cxn>
              <a:cxn ang="0">
                <a:pos x="83" y="116"/>
              </a:cxn>
              <a:cxn ang="0">
                <a:pos x="61" y="94"/>
              </a:cxn>
              <a:cxn ang="0">
                <a:pos x="62" y="95"/>
              </a:cxn>
              <a:cxn ang="0">
                <a:pos x="35" y="79"/>
              </a:cxn>
              <a:cxn ang="0">
                <a:pos x="37" y="80"/>
              </a:cxn>
              <a:cxn ang="0">
                <a:pos x="6" y="69"/>
              </a:cxn>
              <a:cxn ang="0">
                <a:pos x="0" y="62"/>
              </a:cxn>
              <a:cxn ang="0">
                <a:pos x="5" y="54"/>
              </a:cxn>
              <a:cxn ang="0">
                <a:pos x="133" y="1"/>
              </a:cxn>
              <a:cxn ang="0">
                <a:pos x="142" y="2"/>
              </a:cxn>
              <a:cxn ang="0">
                <a:pos x="144" y="10"/>
              </a:cxn>
              <a:cxn ang="0">
                <a:pos x="112" y="138"/>
              </a:cxn>
            </a:cxnLst>
            <a:rect l="0" t="0" r="r" b="b"/>
            <a:pathLst>
              <a:path w="145" h="145">
                <a:moveTo>
                  <a:pt x="129" y="7"/>
                </a:moveTo>
                <a:lnTo>
                  <a:pt x="140" y="16"/>
                </a:lnTo>
                <a:lnTo>
                  <a:pt x="12" y="69"/>
                </a:lnTo>
                <a:lnTo>
                  <a:pt x="11" y="54"/>
                </a:lnTo>
                <a:lnTo>
                  <a:pt x="42" y="65"/>
                </a:lnTo>
                <a:cubicBezTo>
                  <a:pt x="43" y="65"/>
                  <a:pt x="43" y="65"/>
                  <a:pt x="44" y="66"/>
                </a:cubicBezTo>
                <a:lnTo>
                  <a:pt x="71" y="82"/>
                </a:lnTo>
                <a:cubicBezTo>
                  <a:pt x="71" y="82"/>
                  <a:pt x="72" y="82"/>
                  <a:pt x="72" y="83"/>
                </a:cubicBezTo>
                <a:lnTo>
                  <a:pt x="94" y="105"/>
                </a:lnTo>
                <a:cubicBezTo>
                  <a:pt x="95" y="105"/>
                  <a:pt x="95" y="106"/>
                  <a:pt x="95" y="106"/>
                </a:cubicBezTo>
                <a:lnTo>
                  <a:pt x="111" y="132"/>
                </a:lnTo>
                <a:lnTo>
                  <a:pt x="97" y="135"/>
                </a:lnTo>
                <a:lnTo>
                  <a:pt x="129" y="7"/>
                </a:lnTo>
                <a:close/>
                <a:moveTo>
                  <a:pt x="112" y="138"/>
                </a:moveTo>
                <a:cubicBezTo>
                  <a:pt x="111" y="142"/>
                  <a:pt x="109" y="144"/>
                  <a:pt x="106" y="144"/>
                </a:cubicBezTo>
                <a:cubicBezTo>
                  <a:pt x="103" y="145"/>
                  <a:pt x="99" y="143"/>
                  <a:pt x="98" y="141"/>
                </a:cubicBezTo>
                <a:lnTo>
                  <a:pt x="82" y="115"/>
                </a:lnTo>
                <a:lnTo>
                  <a:pt x="83" y="116"/>
                </a:lnTo>
                <a:lnTo>
                  <a:pt x="61" y="94"/>
                </a:lnTo>
                <a:lnTo>
                  <a:pt x="62" y="95"/>
                </a:lnTo>
                <a:lnTo>
                  <a:pt x="35" y="79"/>
                </a:lnTo>
                <a:lnTo>
                  <a:pt x="37" y="80"/>
                </a:lnTo>
                <a:lnTo>
                  <a:pt x="6" y="69"/>
                </a:lnTo>
                <a:cubicBezTo>
                  <a:pt x="3" y="68"/>
                  <a:pt x="1" y="65"/>
                  <a:pt x="0" y="62"/>
                </a:cubicBezTo>
                <a:cubicBezTo>
                  <a:pt x="0" y="58"/>
                  <a:pt x="2" y="55"/>
                  <a:pt x="5" y="54"/>
                </a:cubicBezTo>
                <a:lnTo>
                  <a:pt x="133" y="1"/>
                </a:lnTo>
                <a:cubicBezTo>
                  <a:pt x="136" y="0"/>
                  <a:pt x="139" y="0"/>
                  <a:pt x="142" y="2"/>
                </a:cubicBezTo>
                <a:cubicBezTo>
                  <a:pt x="144" y="4"/>
                  <a:pt x="145" y="7"/>
                  <a:pt x="144" y="10"/>
                </a:cubicBezTo>
                <a:lnTo>
                  <a:pt x="112" y="138"/>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297" name="Rectangle 369"/>
          <p:cNvSpPr>
            <a:spLocks noChangeArrowheads="1"/>
          </p:cNvSpPr>
          <p:nvPr/>
        </p:nvSpPr>
        <p:spPr bwMode="auto">
          <a:xfrm>
            <a:off x="3381154" y="3548243"/>
            <a:ext cx="30458" cy="1077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effectLst/>
                <a:latin typeface="Times"/>
                <a:ea typeface="Times New Roman" pitchFamily="18" charset="0"/>
                <a:cs typeface="Symbol" pitchFamily="18" charset="2"/>
              </a:rPr>
              <a:t>·</a:t>
            </a:r>
            <a:endParaRPr kumimoji="0" lang="en-US" sz="1800" b="0" i="0" u="none" strike="noStrike" cap="none" normalizeH="0" baseline="0" smtClean="0">
              <a:ln>
                <a:noFill/>
              </a:ln>
              <a:effectLst/>
              <a:latin typeface="Arial" pitchFamily="34" charset="0"/>
            </a:endParaRPr>
          </a:p>
        </p:txBody>
      </p:sp>
      <p:sp>
        <p:nvSpPr>
          <p:cNvPr id="509296" name="Rectangle 368"/>
          <p:cNvSpPr>
            <a:spLocks noChangeArrowheads="1"/>
          </p:cNvSpPr>
          <p:nvPr/>
        </p:nvSpPr>
        <p:spPr bwMode="auto">
          <a:xfrm>
            <a:off x="3381154" y="3893105"/>
            <a:ext cx="30458" cy="10772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effectLst/>
                <a:latin typeface="Times"/>
                <a:ea typeface="Times New Roman" pitchFamily="18" charset="0"/>
                <a:cs typeface="Symbol" pitchFamily="18" charset="2"/>
              </a:rPr>
              <a:t>·</a:t>
            </a:r>
            <a:endParaRPr kumimoji="0" lang="en-US" sz="1800" b="0" i="0" u="none" strike="noStrike" cap="none" normalizeH="0" baseline="0" smtClean="0">
              <a:ln>
                <a:noFill/>
              </a:ln>
              <a:effectLst/>
              <a:latin typeface="Arial" pitchFamily="34" charset="0"/>
            </a:endParaRPr>
          </a:p>
        </p:txBody>
      </p:sp>
      <p:grpSp>
        <p:nvGrpSpPr>
          <p:cNvPr id="3" name="Group 500"/>
          <p:cNvGrpSpPr/>
          <p:nvPr/>
        </p:nvGrpSpPr>
        <p:grpSpPr>
          <a:xfrm>
            <a:off x="2058243" y="1445697"/>
            <a:ext cx="610120" cy="1431290"/>
            <a:chOff x="2743607" y="1412447"/>
            <a:chExt cx="813281" cy="1431290"/>
          </a:xfrm>
        </p:grpSpPr>
        <p:sp>
          <p:nvSpPr>
            <p:cNvPr id="509056" name="Freeform 128"/>
            <p:cNvSpPr>
              <a:spLocks noEditPoints="1"/>
            </p:cNvSpPr>
            <p:nvPr/>
          </p:nvSpPr>
          <p:spPr bwMode="auto">
            <a:xfrm>
              <a:off x="2743607" y="1619250"/>
              <a:ext cx="760955" cy="1224487"/>
            </a:xfrm>
            <a:custGeom>
              <a:avLst/>
              <a:gdLst/>
              <a:ahLst/>
              <a:cxnLst>
                <a:cxn ang="0">
                  <a:pos x="182" y="1518"/>
                </a:cxn>
                <a:cxn ang="0">
                  <a:pos x="254" y="1523"/>
                </a:cxn>
                <a:cxn ang="0">
                  <a:pos x="355" y="1523"/>
                </a:cxn>
                <a:cxn ang="0">
                  <a:pos x="453" y="1523"/>
                </a:cxn>
                <a:cxn ang="0">
                  <a:pos x="525" y="1533"/>
                </a:cxn>
                <a:cxn ang="0">
                  <a:pos x="634" y="1531"/>
                </a:cxn>
                <a:cxn ang="0">
                  <a:pos x="733" y="1514"/>
                </a:cxn>
                <a:cxn ang="0">
                  <a:pos x="795" y="1519"/>
                </a:cxn>
                <a:cxn ang="0">
                  <a:pos x="855" y="1445"/>
                </a:cxn>
                <a:cxn ang="0">
                  <a:pos x="869" y="1454"/>
                </a:cxn>
                <a:cxn ang="0">
                  <a:pos x="870" y="1335"/>
                </a:cxn>
                <a:cxn ang="0">
                  <a:pos x="868" y="1288"/>
                </a:cxn>
                <a:cxn ang="0">
                  <a:pos x="870" y="1241"/>
                </a:cxn>
                <a:cxn ang="0">
                  <a:pos x="880" y="1187"/>
                </a:cxn>
                <a:cxn ang="0">
                  <a:pos x="886" y="1091"/>
                </a:cxn>
                <a:cxn ang="0">
                  <a:pos x="893" y="1033"/>
                </a:cxn>
                <a:cxn ang="0">
                  <a:pos x="878" y="970"/>
                </a:cxn>
                <a:cxn ang="0">
                  <a:pos x="878" y="872"/>
                </a:cxn>
                <a:cxn ang="0">
                  <a:pos x="883" y="808"/>
                </a:cxn>
                <a:cxn ang="0">
                  <a:pos x="886" y="749"/>
                </a:cxn>
                <a:cxn ang="0">
                  <a:pos x="878" y="628"/>
                </a:cxn>
                <a:cxn ang="0">
                  <a:pos x="888" y="592"/>
                </a:cxn>
                <a:cxn ang="0">
                  <a:pos x="893" y="466"/>
                </a:cxn>
                <a:cxn ang="0">
                  <a:pos x="897" y="431"/>
                </a:cxn>
                <a:cxn ang="0">
                  <a:pos x="878" y="304"/>
                </a:cxn>
                <a:cxn ang="0">
                  <a:pos x="897" y="269"/>
                </a:cxn>
                <a:cxn ang="0">
                  <a:pos x="885" y="212"/>
                </a:cxn>
                <a:cxn ang="0">
                  <a:pos x="875" y="88"/>
                </a:cxn>
                <a:cxn ang="0">
                  <a:pos x="858" y="65"/>
                </a:cxn>
                <a:cxn ang="0">
                  <a:pos x="798" y="21"/>
                </a:cxn>
                <a:cxn ang="0">
                  <a:pos x="749" y="13"/>
                </a:cxn>
                <a:cxn ang="0">
                  <a:pos x="690" y="17"/>
                </a:cxn>
                <a:cxn ang="0">
                  <a:pos x="643" y="14"/>
                </a:cxn>
                <a:cxn ang="0">
                  <a:pos x="582" y="14"/>
                </a:cxn>
                <a:cxn ang="0">
                  <a:pos x="527" y="11"/>
                </a:cxn>
                <a:cxn ang="0">
                  <a:pos x="436" y="7"/>
                </a:cxn>
                <a:cxn ang="0">
                  <a:pos x="378" y="3"/>
                </a:cxn>
                <a:cxn ang="0">
                  <a:pos x="317" y="0"/>
                </a:cxn>
                <a:cxn ang="0">
                  <a:pos x="256" y="0"/>
                </a:cxn>
                <a:cxn ang="0">
                  <a:pos x="220" y="21"/>
                </a:cxn>
                <a:cxn ang="0">
                  <a:pos x="149" y="15"/>
                </a:cxn>
                <a:cxn ang="0">
                  <a:pos x="103" y="26"/>
                </a:cxn>
                <a:cxn ang="0">
                  <a:pos x="10" y="103"/>
                </a:cxn>
                <a:cxn ang="0">
                  <a:pos x="21" y="159"/>
                </a:cxn>
                <a:cxn ang="0">
                  <a:pos x="2" y="253"/>
                </a:cxn>
                <a:cxn ang="0">
                  <a:pos x="0" y="314"/>
                </a:cxn>
                <a:cxn ang="0">
                  <a:pos x="30" y="367"/>
                </a:cxn>
                <a:cxn ang="0">
                  <a:pos x="1" y="474"/>
                </a:cxn>
                <a:cxn ang="0">
                  <a:pos x="19" y="531"/>
                </a:cxn>
                <a:cxn ang="0">
                  <a:pos x="13" y="585"/>
                </a:cxn>
                <a:cxn ang="0">
                  <a:pos x="30" y="690"/>
                </a:cxn>
                <a:cxn ang="0">
                  <a:pos x="19" y="745"/>
                </a:cxn>
                <a:cxn ang="0">
                  <a:pos x="19" y="874"/>
                </a:cxn>
                <a:cxn ang="0">
                  <a:pos x="11" y="926"/>
                </a:cxn>
                <a:cxn ang="0">
                  <a:pos x="31" y="1018"/>
                </a:cxn>
                <a:cxn ang="0">
                  <a:pos x="15" y="1016"/>
                </a:cxn>
                <a:cxn ang="0">
                  <a:pos x="21" y="1124"/>
                </a:cxn>
                <a:cxn ang="0">
                  <a:pos x="11" y="1250"/>
                </a:cxn>
                <a:cxn ang="0">
                  <a:pos x="19" y="1290"/>
                </a:cxn>
                <a:cxn ang="0">
                  <a:pos x="13" y="1345"/>
                </a:cxn>
                <a:cxn ang="0">
                  <a:pos x="13" y="1401"/>
                </a:cxn>
                <a:cxn ang="0">
                  <a:pos x="73" y="1482"/>
                </a:cxn>
                <a:cxn ang="0">
                  <a:pos x="94" y="1531"/>
                </a:cxn>
              </a:cxnLst>
              <a:rect l="0" t="0" r="r" b="b"/>
              <a:pathLst>
                <a:path w="899" h="1543">
                  <a:moveTo>
                    <a:pt x="137" y="1512"/>
                  </a:moveTo>
                  <a:lnTo>
                    <a:pt x="149" y="1513"/>
                  </a:lnTo>
                  <a:lnTo>
                    <a:pt x="157" y="1523"/>
                  </a:lnTo>
                  <a:lnTo>
                    <a:pt x="156" y="1534"/>
                  </a:lnTo>
                  <a:lnTo>
                    <a:pt x="146" y="1543"/>
                  </a:lnTo>
                  <a:lnTo>
                    <a:pt x="135" y="1542"/>
                  </a:lnTo>
                  <a:lnTo>
                    <a:pt x="126" y="1531"/>
                  </a:lnTo>
                  <a:lnTo>
                    <a:pt x="127" y="1520"/>
                  </a:lnTo>
                  <a:lnTo>
                    <a:pt x="137" y="1512"/>
                  </a:lnTo>
                  <a:close/>
                  <a:moveTo>
                    <a:pt x="137" y="1532"/>
                  </a:moveTo>
                  <a:lnTo>
                    <a:pt x="138" y="1521"/>
                  </a:lnTo>
                  <a:lnTo>
                    <a:pt x="147" y="1531"/>
                  </a:lnTo>
                  <a:lnTo>
                    <a:pt x="135" y="1530"/>
                  </a:lnTo>
                  <a:lnTo>
                    <a:pt x="146" y="1522"/>
                  </a:lnTo>
                  <a:lnTo>
                    <a:pt x="145" y="1533"/>
                  </a:lnTo>
                  <a:lnTo>
                    <a:pt x="136" y="1523"/>
                  </a:lnTo>
                  <a:lnTo>
                    <a:pt x="148" y="1524"/>
                  </a:lnTo>
                  <a:lnTo>
                    <a:pt x="137" y="1532"/>
                  </a:lnTo>
                  <a:close/>
                  <a:moveTo>
                    <a:pt x="194" y="1513"/>
                  </a:moveTo>
                  <a:lnTo>
                    <a:pt x="198" y="1513"/>
                  </a:lnTo>
                  <a:lnTo>
                    <a:pt x="205" y="1514"/>
                  </a:lnTo>
                  <a:lnTo>
                    <a:pt x="210" y="1518"/>
                  </a:lnTo>
                  <a:lnTo>
                    <a:pt x="212" y="1525"/>
                  </a:lnTo>
                  <a:lnTo>
                    <a:pt x="212" y="1531"/>
                  </a:lnTo>
                  <a:lnTo>
                    <a:pt x="210" y="1538"/>
                  </a:lnTo>
                  <a:lnTo>
                    <a:pt x="205" y="1542"/>
                  </a:lnTo>
                  <a:lnTo>
                    <a:pt x="198" y="1543"/>
                  </a:lnTo>
                  <a:lnTo>
                    <a:pt x="194" y="1543"/>
                  </a:lnTo>
                  <a:lnTo>
                    <a:pt x="187" y="1542"/>
                  </a:lnTo>
                  <a:lnTo>
                    <a:pt x="182" y="1538"/>
                  </a:lnTo>
                  <a:lnTo>
                    <a:pt x="180" y="1531"/>
                  </a:lnTo>
                  <a:lnTo>
                    <a:pt x="180" y="1525"/>
                  </a:lnTo>
                  <a:lnTo>
                    <a:pt x="182" y="1518"/>
                  </a:lnTo>
                  <a:lnTo>
                    <a:pt x="187" y="1514"/>
                  </a:lnTo>
                  <a:lnTo>
                    <a:pt x="194" y="1513"/>
                  </a:lnTo>
                  <a:close/>
                  <a:moveTo>
                    <a:pt x="192" y="1528"/>
                  </a:moveTo>
                  <a:lnTo>
                    <a:pt x="196" y="1525"/>
                  </a:lnTo>
                  <a:lnTo>
                    <a:pt x="194" y="1531"/>
                  </a:lnTo>
                  <a:lnTo>
                    <a:pt x="194" y="1525"/>
                  </a:lnTo>
                  <a:lnTo>
                    <a:pt x="196" y="1531"/>
                  </a:lnTo>
                  <a:lnTo>
                    <a:pt x="192" y="1528"/>
                  </a:lnTo>
                  <a:lnTo>
                    <a:pt x="198" y="1529"/>
                  </a:lnTo>
                  <a:lnTo>
                    <a:pt x="194" y="1529"/>
                  </a:lnTo>
                  <a:lnTo>
                    <a:pt x="200" y="1528"/>
                  </a:lnTo>
                  <a:lnTo>
                    <a:pt x="195" y="1531"/>
                  </a:lnTo>
                  <a:lnTo>
                    <a:pt x="198" y="1525"/>
                  </a:lnTo>
                  <a:lnTo>
                    <a:pt x="198" y="1531"/>
                  </a:lnTo>
                  <a:lnTo>
                    <a:pt x="195" y="1525"/>
                  </a:lnTo>
                  <a:lnTo>
                    <a:pt x="200" y="1528"/>
                  </a:lnTo>
                  <a:lnTo>
                    <a:pt x="194" y="1527"/>
                  </a:lnTo>
                  <a:lnTo>
                    <a:pt x="198" y="1527"/>
                  </a:lnTo>
                  <a:lnTo>
                    <a:pt x="192" y="1528"/>
                  </a:lnTo>
                  <a:close/>
                  <a:moveTo>
                    <a:pt x="245" y="1514"/>
                  </a:moveTo>
                  <a:lnTo>
                    <a:pt x="255" y="1514"/>
                  </a:lnTo>
                  <a:lnTo>
                    <a:pt x="264" y="1523"/>
                  </a:lnTo>
                  <a:lnTo>
                    <a:pt x="264" y="1533"/>
                  </a:lnTo>
                  <a:lnTo>
                    <a:pt x="255" y="1542"/>
                  </a:lnTo>
                  <a:lnTo>
                    <a:pt x="245" y="1542"/>
                  </a:lnTo>
                  <a:lnTo>
                    <a:pt x="236" y="1533"/>
                  </a:lnTo>
                  <a:lnTo>
                    <a:pt x="236" y="1523"/>
                  </a:lnTo>
                  <a:lnTo>
                    <a:pt x="245" y="1514"/>
                  </a:lnTo>
                  <a:close/>
                  <a:moveTo>
                    <a:pt x="246" y="1533"/>
                  </a:moveTo>
                  <a:lnTo>
                    <a:pt x="246" y="1523"/>
                  </a:lnTo>
                  <a:lnTo>
                    <a:pt x="255" y="1531"/>
                  </a:lnTo>
                  <a:lnTo>
                    <a:pt x="245" y="1531"/>
                  </a:lnTo>
                  <a:lnTo>
                    <a:pt x="254" y="1523"/>
                  </a:lnTo>
                  <a:lnTo>
                    <a:pt x="254" y="1533"/>
                  </a:lnTo>
                  <a:lnTo>
                    <a:pt x="245" y="1525"/>
                  </a:lnTo>
                  <a:lnTo>
                    <a:pt x="255" y="1525"/>
                  </a:lnTo>
                  <a:lnTo>
                    <a:pt x="246" y="1533"/>
                  </a:lnTo>
                  <a:close/>
                  <a:moveTo>
                    <a:pt x="299" y="1514"/>
                  </a:moveTo>
                  <a:lnTo>
                    <a:pt x="309" y="1514"/>
                  </a:lnTo>
                  <a:lnTo>
                    <a:pt x="318" y="1523"/>
                  </a:lnTo>
                  <a:lnTo>
                    <a:pt x="318" y="1533"/>
                  </a:lnTo>
                  <a:lnTo>
                    <a:pt x="309" y="1542"/>
                  </a:lnTo>
                  <a:lnTo>
                    <a:pt x="299" y="1542"/>
                  </a:lnTo>
                  <a:lnTo>
                    <a:pt x="290" y="1533"/>
                  </a:lnTo>
                  <a:lnTo>
                    <a:pt x="290" y="1523"/>
                  </a:lnTo>
                  <a:lnTo>
                    <a:pt x="299" y="1514"/>
                  </a:lnTo>
                  <a:close/>
                  <a:moveTo>
                    <a:pt x="300" y="1533"/>
                  </a:moveTo>
                  <a:lnTo>
                    <a:pt x="300" y="1523"/>
                  </a:lnTo>
                  <a:lnTo>
                    <a:pt x="309" y="1531"/>
                  </a:lnTo>
                  <a:lnTo>
                    <a:pt x="299" y="1531"/>
                  </a:lnTo>
                  <a:lnTo>
                    <a:pt x="308" y="1523"/>
                  </a:lnTo>
                  <a:lnTo>
                    <a:pt x="308" y="1533"/>
                  </a:lnTo>
                  <a:lnTo>
                    <a:pt x="299" y="1525"/>
                  </a:lnTo>
                  <a:lnTo>
                    <a:pt x="309" y="1525"/>
                  </a:lnTo>
                  <a:lnTo>
                    <a:pt x="300" y="1533"/>
                  </a:lnTo>
                  <a:close/>
                  <a:moveTo>
                    <a:pt x="353" y="1514"/>
                  </a:moveTo>
                  <a:lnTo>
                    <a:pt x="363" y="1514"/>
                  </a:lnTo>
                  <a:lnTo>
                    <a:pt x="373" y="1523"/>
                  </a:lnTo>
                  <a:lnTo>
                    <a:pt x="373" y="1533"/>
                  </a:lnTo>
                  <a:lnTo>
                    <a:pt x="363" y="1542"/>
                  </a:lnTo>
                  <a:lnTo>
                    <a:pt x="353" y="1542"/>
                  </a:lnTo>
                  <a:lnTo>
                    <a:pt x="345" y="1533"/>
                  </a:lnTo>
                  <a:lnTo>
                    <a:pt x="345" y="1523"/>
                  </a:lnTo>
                  <a:lnTo>
                    <a:pt x="353" y="1514"/>
                  </a:lnTo>
                  <a:close/>
                  <a:moveTo>
                    <a:pt x="355" y="1533"/>
                  </a:moveTo>
                  <a:lnTo>
                    <a:pt x="355" y="1523"/>
                  </a:lnTo>
                  <a:lnTo>
                    <a:pt x="363" y="1531"/>
                  </a:lnTo>
                  <a:lnTo>
                    <a:pt x="353" y="1531"/>
                  </a:lnTo>
                  <a:lnTo>
                    <a:pt x="362" y="1523"/>
                  </a:lnTo>
                  <a:lnTo>
                    <a:pt x="362" y="1533"/>
                  </a:lnTo>
                  <a:lnTo>
                    <a:pt x="353" y="1525"/>
                  </a:lnTo>
                  <a:lnTo>
                    <a:pt x="363" y="1525"/>
                  </a:lnTo>
                  <a:lnTo>
                    <a:pt x="355" y="1533"/>
                  </a:lnTo>
                  <a:close/>
                  <a:moveTo>
                    <a:pt x="407" y="1514"/>
                  </a:moveTo>
                  <a:lnTo>
                    <a:pt x="418" y="1514"/>
                  </a:lnTo>
                  <a:lnTo>
                    <a:pt x="427" y="1523"/>
                  </a:lnTo>
                  <a:lnTo>
                    <a:pt x="427" y="1533"/>
                  </a:lnTo>
                  <a:lnTo>
                    <a:pt x="418" y="1542"/>
                  </a:lnTo>
                  <a:lnTo>
                    <a:pt x="407" y="1542"/>
                  </a:lnTo>
                  <a:lnTo>
                    <a:pt x="399" y="1533"/>
                  </a:lnTo>
                  <a:lnTo>
                    <a:pt x="399" y="1523"/>
                  </a:lnTo>
                  <a:lnTo>
                    <a:pt x="407" y="1514"/>
                  </a:lnTo>
                  <a:close/>
                  <a:moveTo>
                    <a:pt x="409" y="1533"/>
                  </a:moveTo>
                  <a:lnTo>
                    <a:pt x="409" y="1523"/>
                  </a:lnTo>
                  <a:lnTo>
                    <a:pt x="418" y="1531"/>
                  </a:lnTo>
                  <a:lnTo>
                    <a:pt x="407" y="1531"/>
                  </a:lnTo>
                  <a:lnTo>
                    <a:pt x="417" y="1523"/>
                  </a:lnTo>
                  <a:lnTo>
                    <a:pt x="417" y="1533"/>
                  </a:lnTo>
                  <a:lnTo>
                    <a:pt x="407" y="1525"/>
                  </a:lnTo>
                  <a:lnTo>
                    <a:pt x="418" y="1525"/>
                  </a:lnTo>
                  <a:lnTo>
                    <a:pt x="409" y="1533"/>
                  </a:lnTo>
                  <a:close/>
                  <a:moveTo>
                    <a:pt x="462" y="1514"/>
                  </a:moveTo>
                  <a:lnTo>
                    <a:pt x="472" y="1514"/>
                  </a:lnTo>
                  <a:lnTo>
                    <a:pt x="481" y="1523"/>
                  </a:lnTo>
                  <a:lnTo>
                    <a:pt x="481" y="1533"/>
                  </a:lnTo>
                  <a:lnTo>
                    <a:pt x="472" y="1542"/>
                  </a:lnTo>
                  <a:lnTo>
                    <a:pt x="462" y="1542"/>
                  </a:lnTo>
                  <a:lnTo>
                    <a:pt x="453" y="1533"/>
                  </a:lnTo>
                  <a:lnTo>
                    <a:pt x="453" y="1523"/>
                  </a:lnTo>
                  <a:lnTo>
                    <a:pt x="462" y="1514"/>
                  </a:lnTo>
                  <a:close/>
                  <a:moveTo>
                    <a:pt x="464" y="1533"/>
                  </a:moveTo>
                  <a:lnTo>
                    <a:pt x="464" y="1523"/>
                  </a:lnTo>
                  <a:lnTo>
                    <a:pt x="472" y="1531"/>
                  </a:lnTo>
                  <a:lnTo>
                    <a:pt x="462" y="1531"/>
                  </a:lnTo>
                  <a:lnTo>
                    <a:pt x="471" y="1523"/>
                  </a:lnTo>
                  <a:lnTo>
                    <a:pt x="471" y="1533"/>
                  </a:lnTo>
                  <a:lnTo>
                    <a:pt x="462" y="1525"/>
                  </a:lnTo>
                  <a:lnTo>
                    <a:pt x="472" y="1525"/>
                  </a:lnTo>
                  <a:lnTo>
                    <a:pt x="464" y="1533"/>
                  </a:lnTo>
                  <a:close/>
                  <a:moveTo>
                    <a:pt x="519" y="1513"/>
                  </a:moveTo>
                  <a:lnTo>
                    <a:pt x="526" y="1514"/>
                  </a:lnTo>
                  <a:lnTo>
                    <a:pt x="535" y="1523"/>
                  </a:lnTo>
                  <a:lnTo>
                    <a:pt x="535" y="1533"/>
                  </a:lnTo>
                  <a:lnTo>
                    <a:pt x="526" y="1542"/>
                  </a:lnTo>
                  <a:lnTo>
                    <a:pt x="519" y="1543"/>
                  </a:lnTo>
                  <a:lnTo>
                    <a:pt x="512" y="1542"/>
                  </a:lnTo>
                  <a:lnTo>
                    <a:pt x="508" y="1538"/>
                  </a:lnTo>
                  <a:lnTo>
                    <a:pt x="505" y="1531"/>
                  </a:lnTo>
                  <a:lnTo>
                    <a:pt x="505" y="1525"/>
                  </a:lnTo>
                  <a:lnTo>
                    <a:pt x="508" y="1518"/>
                  </a:lnTo>
                  <a:lnTo>
                    <a:pt x="512" y="1514"/>
                  </a:lnTo>
                  <a:lnTo>
                    <a:pt x="519" y="1513"/>
                  </a:lnTo>
                  <a:close/>
                  <a:moveTo>
                    <a:pt x="517" y="1528"/>
                  </a:moveTo>
                  <a:lnTo>
                    <a:pt x="522" y="1525"/>
                  </a:lnTo>
                  <a:lnTo>
                    <a:pt x="519" y="1531"/>
                  </a:lnTo>
                  <a:lnTo>
                    <a:pt x="519" y="1525"/>
                  </a:lnTo>
                  <a:lnTo>
                    <a:pt x="522" y="1531"/>
                  </a:lnTo>
                  <a:lnTo>
                    <a:pt x="517" y="1528"/>
                  </a:lnTo>
                  <a:lnTo>
                    <a:pt x="524" y="1529"/>
                  </a:lnTo>
                  <a:lnTo>
                    <a:pt x="516" y="1531"/>
                  </a:lnTo>
                  <a:lnTo>
                    <a:pt x="525" y="1523"/>
                  </a:lnTo>
                  <a:lnTo>
                    <a:pt x="525" y="1533"/>
                  </a:lnTo>
                  <a:lnTo>
                    <a:pt x="516" y="1525"/>
                  </a:lnTo>
                  <a:lnTo>
                    <a:pt x="524" y="1527"/>
                  </a:lnTo>
                  <a:lnTo>
                    <a:pt x="517" y="1528"/>
                  </a:lnTo>
                  <a:close/>
                  <a:moveTo>
                    <a:pt x="570" y="1514"/>
                  </a:moveTo>
                  <a:lnTo>
                    <a:pt x="580" y="1514"/>
                  </a:lnTo>
                  <a:lnTo>
                    <a:pt x="589" y="1523"/>
                  </a:lnTo>
                  <a:lnTo>
                    <a:pt x="589" y="1533"/>
                  </a:lnTo>
                  <a:lnTo>
                    <a:pt x="580" y="1542"/>
                  </a:lnTo>
                  <a:lnTo>
                    <a:pt x="570" y="1542"/>
                  </a:lnTo>
                  <a:lnTo>
                    <a:pt x="561" y="1533"/>
                  </a:lnTo>
                  <a:lnTo>
                    <a:pt x="561" y="1523"/>
                  </a:lnTo>
                  <a:lnTo>
                    <a:pt x="570" y="1514"/>
                  </a:lnTo>
                  <a:close/>
                  <a:moveTo>
                    <a:pt x="571" y="1533"/>
                  </a:moveTo>
                  <a:lnTo>
                    <a:pt x="571" y="1523"/>
                  </a:lnTo>
                  <a:lnTo>
                    <a:pt x="580" y="1531"/>
                  </a:lnTo>
                  <a:lnTo>
                    <a:pt x="570" y="1531"/>
                  </a:lnTo>
                  <a:lnTo>
                    <a:pt x="579" y="1523"/>
                  </a:lnTo>
                  <a:lnTo>
                    <a:pt x="579" y="1533"/>
                  </a:lnTo>
                  <a:lnTo>
                    <a:pt x="570" y="1525"/>
                  </a:lnTo>
                  <a:lnTo>
                    <a:pt x="580" y="1525"/>
                  </a:lnTo>
                  <a:lnTo>
                    <a:pt x="571" y="1533"/>
                  </a:lnTo>
                  <a:close/>
                  <a:moveTo>
                    <a:pt x="624" y="1514"/>
                  </a:moveTo>
                  <a:lnTo>
                    <a:pt x="634" y="1514"/>
                  </a:lnTo>
                  <a:lnTo>
                    <a:pt x="644" y="1523"/>
                  </a:lnTo>
                  <a:lnTo>
                    <a:pt x="644" y="1533"/>
                  </a:lnTo>
                  <a:lnTo>
                    <a:pt x="634" y="1542"/>
                  </a:lnTo>
                  <a:lnTo>
                    <a:pt x="624" y="1542"/>
                  </a:lnTo>
                  <a:lnTo>
                    <a:pt x="615" y="1533"/>
                  </a:lnTo>
                  <a:lnTo>
                    <a:pt x="615" y="1523"/>
                  </a:lnTo>
                  <a:lnTo>
                    <a:pt x="624" y="1514"/>
                  </a:lnTo>
                  <a:close/>
                  <a:moveTo>
                    <a:pt x="626" y="1533"/>
                  </a:moveTo>
                  <a:lnTo>
                    <a:pt x="626" y="1523"/>
                  </a:lnTo>
                  <a:lnTo>
                    <a:pt x="634" y="1531"/>
                  </a:lnTo>
                  <a:lnTo>
                    <a:pt x="624" y="1531"/>
                  </a:lnTo>
                  <a:lnTo>
                    <a:pt x="633" y="1523"/>
                  </a:lnTo>
                  <a:lnTo>
                    <a:pt x="633" y="1533"/>
                  </a:lnTo>
                  <a:lnTo>
                    <a:pt x="624" y="1525"/>
                  </a:lnTo>
                  <a:lnTo>
                    <a:pt x="634" y="1525"/>
                  </a:lnTo>
                  <a:lnTo>
                    <a:pt x="626" y="1533"/>
                  </a:lnTo>
                  <a:close/>
                  <a:moveTo>
                    <a:pt x="678" y="1514"/>
                  </a:moveTo>
                  <a:lnTo>
                    <a:pt x="689" y="1514"/>
                  </a:lnTo>
                  <a:lnTo>
                    <a:pt x="698" y="1523"/>
                  </a:lnTo>
                  <a:lnTo>
                    <a:pt x="698" y="1533"/>
                  </a:lnTo>
                  <a:lnTo>
                    <a:pt x="689" y="1542"/>
                  </a:lnTo>
                  <a:lnTo>
                    <a:pt x="678" y="1542"/>
                  </a:lnTo>
                  <a:lnTo>
                    <a:pt x="670" y="1533"/>
                  </a:lnTo>
                  <a:lnTo>
                    <a:pt x="670" y="1523"/>
                  </a:lnTo>
                  <a:lnTo>
                    <a:pt x="678" y="1514"/>
                  </a:lnTo>
                  <a:close/>
                  <a:moveTo>
                    <a:pt x="680" y="1533"/>
                  </a:moveTo>
                  <a:lnTo>
                    <a:pt x="680" y="1523"/>
                  </a:lnTo>
                  <a:lnTo>
                    <a:pt x="689" y="1531"/>
                  </a:lnTo>
                  <a:lnTo>
                    <a:pt x="678" y="1531"/>
                  </a:lnTo>
                  <a:lnTo>
                    <a:pt x="688" y="1523"/>
                  </a:lnTo>
                  <a:lnTo>
                    <a:pt x="688" y="1533"/>
                  </a:lnTo>
                  <a:lnTo>
                    <a:pt x="678" y="1525"/>
                  </a:lnTo>
                  <a:lnTo>
                    <a:pt x="689" y="1525"/>
                  </a:lnTo>
                  <a:lnTo>
                    <a:pt x="680" y="1533"/>
                  </a:lnTo>
                  <a:close/>
                  <a:moveTo>
                    <a:pt x="733" y="1514"/>
                  </a:moveTo>
                  <a:lnTo>
                    <a:pt x="743" y="1514"/>
                  </a:lnTo>
                  <a:lnTo>
                    <a:pt x="752" y="1523"/>
                  </a:lnTo>
                  <a:lnTo>
                    <a:pt x="752" y="1533"/>
                  </a:lnTo>
                  <a:lnTo>
                    <a:pt x="743" y="1542"/>
                  </a:lnTo>
                  <a:lnTo>
                    <a:pt x="733" y="1542"/>
                  </a:lnTo>
                  <a:lnTo>
                    <a:pt x="724" y="1533"/>
                  </a:lnTo>
                  <a:lnTo>
                    <a:pt x="724" y="1523"/>
                  </a:lnTo>
                  <a:lnTo>
                    <a:pt x="733" y="1514"/>
                  </a:lnTo>
                  <a:close/>
                  <a:moveTo>
                    <a:pt x="735" y="1533"/>
                  </a:moveTo>
                  <a:lnTo>
                    <a:pt x="735" y="1523"/>
                  </a:lnTo>
                  <a:lnTo>
                    <a:pt x="743" y="1531"/>
                  </a:lnTo>
                  <a:lnTo>
                    <a:pt x="733" y="1531"/>
                  </a:lnTo>
                  <a:lnTo>
                    <a:pt x="742" y="1523"/>
                  </a:lnTo>
                  <a:lnTo>
                    <a:pt x="742" y="1533"/>
                  </a:lnTo>
                  <a:lnTo>
                    <a:pt x="733" y="1525"/>
                  </a:lnTo>
                  <a:lnTo>
                    <a:pt x="743" y="1525"/>
                  </a:lnTo>
                  <a:lnTo>
                    <a:pt x="735" y="1533"/>
                  </a:lnTo>
                  <a:close/>
                  <a:moveTo>
                    <a:pt x="784" y="1505"/>
                  </a:moveTo>
                  <a:lnTo>
                    <a:pt x="794" y="1505"/>
                  </a:lnTo>
                  <a:lnTo>
                    <a:pt x="805" y="1512"/>
                  </a:lnTo>
                  <a:lnTo>
                    <a:pt x="808" y="1518"/>
                  </a:lnTo>
                  <a:lnTo>
                    <a:pt x="807" y="1526"/>
                  </a:lnTo>
                  <a:lnTo>
                    <a:pt x="804" y="1531"/>
                  </a:lnTo>
                  <a:lnTo>
                    <a:pt x="798" y="1535"/>
                  </a:lnTo>
                  <a:lnTo>
                    <a:pt x="794" y="1536"/>
                  </a:lnTo>
                  <a:lnTo>
                    <a:pt x="787" y="1536"/>
                  </a:lnTo>
                  <a:lnTo>
                    <a:pt x="781" y="1533"/>
                  </a:lnTo>
                  <a:lnTo>
                    <a:pt x="777" y="1527"/>
                  </a:lnTo>
                  <a:lnTo>
                    <a:pt x="776" y="1521"/>
                  </a:lnTo>
                  <a:lnTo>
                    <a:pt x="777" y="1514"/>
                  </a:lnTo>
                  <a:lnTo>
                    <a:pt x="779" y="1510"/>
                  </a:lnTo>
                  <a:lnTo>
                    <a:pt x="784" y="1505"/>
                  </a:lnTo>
                  <a:close/>
                  <a:moveTo>
                    <a:pt x="789" y="1522"/>
                  </a:moveTo>
                  <a:lnTo>
                    <a:pt x="791" y="1517"/>
                  </a:lnTo>
                  <a:lnTo>
                    <a:pt x="790" y="1524"/>
                  </a:lnTo>
                  <a:lnTo>
                    <a:pt x="789" y="1518"/>
                  </a:lnTo>
                  <a:lnTo>
                    <a:pt x="794" y="1525"/>
                  </a:lnTo>
                  <a:lnTo>
                    <a:pt x="787" y="1521"/>
                  </a:lnTo>
                  <a:lnTo>
                    <a:pt x="794" y="1521"/>
                  </a:lnTo>
                  <a:lnTo>
                    <a:pt x="790" y="1523"/>
                  </a:lnTo>
                  <a:lnTo>
                    <a:pt x="795" y="1519"/>
                  </a:lnTo>
                  <a:lnTo>
                    <a:pt x="793" y="1524"/>
                  </a:lnTo>
                  <a:lnTo>
                    <a:pt x="794" y="1516"/>
                  </a:lnTo>
                  <a:lnTo>
                    <a:pt x="796" y="1524"/>
                  </a:lnTo>
                  <a:lnTo>
                    <a:pt x="785" y="1517"/>
                  </a:lnTo>
                  <a:lnTo>
                    <a:pt x="795" y="1517"/>
                  </a:lnTo>
                  <a:lnTo>
                    <a:pt x="789" y="1522"/>
                  </a:lnTo>
                  <a:close/>
                  <a:moveTo>
                    <a:pt x="824" y="1485"/>
                  </a:moveTo>
                  <a:lnTo>
                    <a:pt x="830" y="1479"/>
                  </a:lnTo>
                  <a:lnTo>
                    <a:pt x="838" y="1477"/>
                  </a:lnTo>
                  <a:lnTo>
                    <a:pt x="843" y="1478"/>
                  </a:lnTo>
                  <a:lnTo>
                    <a:pt x="849" y="1482"/>
                  </a:lnTo>
                  <a:lnTo>
                    <a:pt x="852" y="1484"/>
                  </a:lnTo>
                  <a:lnTo>
                    <a:pt x="855" y="1491"/>
                  </a:lnTo>
                  <a:lnTo>
                    <a:pt x="854" y="1498"/>
                  </a:lnTo>
                  <a:lnTo>
                    <a:pt x="850" y="1504"/>
                  </a:lnTo>
                  <a:lnTo>
                    <a:pt x="843" y="1507"/>
                  </a:lnTo>
                  <a:lnTo>
                    <a:pt x="830" y="1506"/>
                  </a:lnTo>
                  <a:lnTo>
                    <a:pt x="823" y="1498"/>
                  </a:lnTo>
                  <a:lnTo>
                    <a:pt x="824" y="1485"/>
                  </a:lnTo>
                  <a:close/>
                  <a:moveTo>
                    <a:pt x="838" y="1499"/>
                  </a:moveTo>
                  <a:lnTo>
                    <a:pt x="831" y="1491"/>
                  </a:lnTo>
                  <a:lnTo>
                    <a:pt x="844" y="1492"/>
                  </a:lnTo>
                  <a:lnTo>
                    <a:pt x="838" y="1496"/>
                  </a:lnTo>
                  <a:lnTo>
                    <a:pt x="841" y="1490"/>
                  </a:lnTo>
                  <a:lnTo>
                    <a:pt x="840" y="1498"/>
                  </a:lnTo>
                  <a:lnTo>
                    <a:pt x="838" y="1491"/>
                  </a:lnTo>
                  <a:lnTo>
                    <a:pt x="840" y="1494"/>
                  </a:lnTo>
                  <a:lnTo>
                    <a:pt x="835" y="1490"/>
                  </a:lnTo>
                  <a:lnTo>
                    <a:pt x="840" y="1491"/>
                  </a:lnTo>
                  <a:lnTo>
                    <a:pt x="833" y="1493"/>
                  </a:lnTo>
                  <a:lnTo>
                    <a:pt x="839" y="1486"/>
                  </a:lnTo>
                  <a:lnTo>
                    <a:pt x="838" y="1499"/>
                  </a:lnTo>
                  <a:close/>
                  <a:moveTo>
                    <a:pt x="855" y="1445"/>
                  </a:moveTo>
                  <a:lnTo>
                    <a:pt x="857" y="1441"/>
                  </a:lnTo>
                  <a:lnTo>
                    <a:pt x="862" y="1437"/>
                  </a:lnTo>
                  <a:lnTo>
                    <a:pt x="868" y="1435"/>
                  </a:lnTo>
                  <a:lnTo>
                    <a:pt x="875" y="1436"/>
                  </a:lnTo>
                  <a:lnTo>
                    <a:pt x="881" y="1438"/>
                  </a:lnTo>
                  <a:lnTo>
                    <a:pt x="885" y="1442"/>
                  </a:lnTo>
                  <a:lnTo>
                    <a:pt x="885" y="1448"/>
                  </a:lnTo>
                  <a:lnTo>
                    <a:pt x="885" y="1455"/>
                  </a:lnTo>
                  <a:lnTo>
                    <a:pt x="882" y="1461"/>
                  </a:lnTo>
                  <a:lnTo>
                    <a:pt x="877" y="1465"/>
                  </a:lnTo>
                  <a:lnTo>
                    <a:pt x="871" y="1466"/>
                  </a:lnTo>
                  <a:lnTo>
                    <a:pt x="865" y="1465"/>
                  </a:lnTo>
                  <a:lnTo>
                    <a:pt x="861" y="1463"/>
                  </a:lnTo>
                  <a:lnTo>
                    <a:pt x="856" y="1458"/>
                  </a:lnTo>
                  <a:lnTo>
                    <a:pt x="855" y="1452"/>
                  </a:lnTo>
                  <a:lnTo>
                    <a:pt x="855" y="1445"/>
                  </a:lnTo>
                  <a:close/>
                  <a:moveTo>
                    <a:pt x="869" y="1454"/>
                  </a:moveTo>
                  <a:lnTo>
                    <a:pt x="867" y="1448"/>
                  </a:lnTo>
                  <a:lnTo>
                    <a:pt x="871" y="1453"/>
                  </a:lnTo>
                  <a:lnTo>
                    <a:pt x="868" y="1451"/>
                  </a:lnTo>
                  <a:lnTo>
                    <a:pt x="874" y="1452"/>
                  </a:lnTo>
                  <a:lnTo>
                    <a:pt x="868" y="1453"/>
                  </a:lnTo>
                  <a:lnTo>
                    <a:pt x="872" y="1449"/>
                  </a:lnTo>
                  <a:lnTo>
                    <a:pt x="870" y="1453"/>
                  </a:lnTo>
                  <a:lnTo>
                    <a:pt x="871" y="1446"/>
                  </a:lnTo>
                  <a:lnTo>
                    <a:pt x="872" y="1452"/>
                  </a:lnTo>
                  <a:lnTo>
                    <a:pt x="869" y="1447"/>
                  </a:lnTo>
                  <a:lnTo>
                    <a:pt x="873" y="1450"/>
                  </a:lnTo>
                  <a:lnTo>
                    <a:pt x="866" y="1449"/>
                  </a:lnTo>
                  <a:lnTo>
                    <a:pt x="872" y="1447"/>
                  </a:lnTo>
                  <a:lnTo>
                    <a:pt x="868" y="1452"/>
                  </a:lnTo>
                  <a:lnTo>
                    <a:pt x="870" y="1448"/>
                  </a:lnTo>
                  <a:lnTo>
                    <a:pt x="869" y="1454"/>
                  </a:lnTo>
                  <a:close/>
                  <a:moveTo>
                    <a:pt x="867" y="1400"/>
                  </a:moveTo>
                  <a:lnTo>
                    <a:pt x="868" y="1393"/>
                  </a:lnTo>
                  <a:lnTo>
                    <a:pt x="871" y="1387"/>
                  </a:lnTo>
                  <a:lnTo>
                    <a:pt x="875" y="1384"/>
                  </a:lnTo>
                  <a:lnTo>
                    <a:pt x="881" y="1382"/>
                  </a:lnTo>
                  <a:lnTo>
                    <a:pt x="888" y="1384"/>
                  </a:lnTo>
                  <a:lnTo>
                    <a:pt x="897" y="1393"/>
                  </a:lnTo>
                  <a:lnTo>
                    <a:pt x="899" y="1402"/>
                  </a:lnTo>
                  <a:lnTo>
                    <a:pt x="896" y="1408"/>
                  </a:lnTo>
                  <a:lnTo>
                    <a:pt x="891" y="1412"/>
                  </a:lnTo>
                  <a:lnTo>
                    <a:pt x="885" y="1414"/>
                  </a:lnTo>
                  <a:lnTo>
                    <a:pt x="879" y="1414"/>
                  </a:lnTo>
                  <a:lnTo>
                    <a:pt x="872" y="1411"/>
                  </a:lnTo>
                  <a:lnTo>
                    <a:pt x="869" y="1407"/>
                  </a:lnTo>
                  <a:lnTo>
                    <a:pt x="867" y="1400"/>
                  </a:lnTo>
                  <a:close/>
                  <a:moveTo>
                    <a:pt x="883" y="1402"/>
                  </a:moveTo>
                  <a:lnTo>
                    <a:pt x="879" y="1397"/>
                  </a:lnTo>
                  <a:lnTo>
                    <a:pt x="885" y="1400"/>
                  </a:lnTo>
                  <a:lnTo>
                    <a:pt x="880" y="1400"/>
                  </a:lnTo>
                  <a:lnTo>
                    <a:pt x="886" y="1398"/>
                  </a:lnTo>
                  <a:lnTo>
                    <a:pt x="882" y="1402"/>
                  </a:lnTo>
                  <a:lnTo>
                    <a:pt x="885" y="1395"/>
                  </a:lnTo>
                  <a:lnTo>
                    <a:pt x="886" y="1404"/>
                  </a:lnTo>
                  <a:lnTo>
                    <a:pt x="878" y="1394"/>
                  </a:lnTo>
                  <a:lnTo>
                    <a:pt x="885" y="1396"/>
                  </a:lnTo>
                  <a:lnTo>
                    <a:pt x="880" y="1398"/>
                  </a:lnTo>
                  <a:lnTo>
                    <a:pt x="884" y="1394"/>
                  </a:lnTo>
                  <a:lnTo>
                    <a:pt x="880" y="1401"/>
                  </a:lnTo>
                  <a:lnTo>
                    <a:pt x="881" y="1395"/>
                  </a:lnTo>
                  <a:lnTo>
                    <a:pt x="883" y="1402"/>
                  </a:lnTo>
                  <a:close/>
                  <a:moveTo>
                    <a:pt x="868" y="1347"/>
                  </a:moveTo>
                  <a:lnTo>
                    <a:pt x="868" y="1342"/>
                  </a:lnTo>
                  <a:lnTo>
                    <a:pt x="870" y="1335"/>
                  </a:lnTo>
                  <a:lnTo>
                    <a:pt x="873" y="1331"/>
                  </a:lnTo>
                  <a:lnTo>
                    <a:pt x="880" y="1328"/>
                  </a:lnTo>
                  <a:lnTo>
                    <a:pt x="886" y="1328"/>
                  </a:lnTo>
                  <a:lnTo>
                    <a:pt x="893" y="1331"/>
                  </a:lnTo>
                  <a:lnTo>
                    <a:pt x="897" y="1335"/>
                  </a:lnTo>
                  <a:lnTo>
                    <a:pt x="899" y="1342"/>
                  </a:lnTo>
                  <a:lnTo>
                    <a:pt x="899" y="1347"/>
                  </a:lnTo>
                  <a:lnTo>
                    <a:pt x="897" y="1353"/>
                  </a:lnTo>
                  <a:lnTo>
                    <a:pt x="893" y="1358"/>
                  </a:lnTo>
                  <a:lnTo>
                    <a:pt x="886" y="1361"/>
                  </a:lnTo>
                  <a:lnTo>
                    <a:pt x="880" y="1361"/>
                  </a:lnTo>
                  <a:lnTo>
                    <a:pt x="873" y="1358"/>
                  </a:lnTo>
                  <a:lnTo>
                    <a:pt x="870" y="1353"/>
                  </a:lnTo>
                  <a:lnTo>
                    <a:pt x="868" y="1347"/>
                  </a:lnTo>
                  <a:close/>
                  <a:moveTo>
                    <a:pt x="884" y="1348"/>
                  </a:moveTo>
                  <a:lnTo>
                    <a:pt x="880" y="1344"/>
                  </a:lnTo>
                  <a:lnTo>
                    <a:pt x="886" y="1347"/>
                  </a:lnTo>
                  <a:lnTo>
                    <a:pt x="880" y="1347"/>
                  </a:lnTo>
                  <a:lnTo>
                    <a:pt x="886" y="1344"/>
                  </a:lnTo>
                  <a:lnTo>
                    <a:pt x="883" y="1348"/>
                  </a:lnTo>
                  <a:lnTo>
                    <a:pt x="885" y="1342"/>
                  </a:lnTo>
                  <a:lnTo>
                    <a:pt x="885" y="1347"/>
                  </a:lnTo>
                  <a:lnTo>
                    <a:pt x="883" y="1340"/>
                  </a:lnTo>
                  <a:lnTo>
                    <a:pt x="886" y="1345"/>
                  </a:lnTo>
                  <a:lnTo>
                    <a:pt x="880" y="1342"/>
                  </a:lnTo>
                  <a:lnTo>
                    <a:pt x="886" y="1342"/>
                  </a:lnTo>
                  <a:lnTo>
                    <a:pt x="880" y="1345"/>
                  </a:lnTo>
                  <a:lnTo>
                    <a:pt x="884" y="1340"/>
                  </a:lnTo>
                  <a:lnTo>
                    <a:pt x="882" y="1347"/>
                  </a:lnTo>
                  <a:lnTo>
                    <a:pt x="882" y="1342"/>
                  </a:lnTo>
                  <a:lnTo>
                    <a:pt x="884" y="1348"/>
                  </a:lnTo>
                  <a:close/>
                  <a:moveTo>
                    <a:pt x="868" y="1292"/>
                  </a:moveTo>
                  <a:lnTo>
                    <a:pt x="868" y="1288"/>
                  </a:lnTo>
                  <a:lnTo>
                    <a:pt x="870" y="1281"/>
                  </a:lnTo>
                  <a:lnTo>
                    <a:pt x="873" y="1276"/>
                  </a:lnTo>
                  <a:lnTo>
                    <a:pt x="880" y="1273"/>
                  </a:lnTo>
                  <a:lnTo>
                    <a:pt x="886" y="1273"/>
                  </a:lnTo>
                  <a:lnTo>
                    <a:pt x="893" y="1276"/>
                  </a:lnTo>
                  <a:lnTo>
                    <a:pt x="897" y="1281"/>
                  </a:lnTo>
                  <a:lnTo>
                    <a:pt x="899" y="1288"/>
                  </a:lnTo>
                  <a:lnTo>
                    <a:pt x="899" y="1292"/>
                  </a:lnTo>
                  <a:lnTo>
                    <a:pt x="897" y="1299"/>
                  </a:lnTo>
                  <a:lnTo>
                    <a:pt x="893" y="1303"/>
                  </a:lnTo>
                  <a:lnTo>
                    <a:pt x="886" y="1306"/>
                  </a:lnTo>
                  <a:lnTo>
                    <a:pt x="880" y="1306"/>
                  </a:lnTo>
                  <a:lnTo>
                    <a:pt x="873" y="1303"/>
                  </a:lnTo>
                  <a:lnTo>
                    <a:pt x="870" y="1299"/>
                  </a:lnTo>
                  <a:lnTo>
                    <a:pt x="868" y="1292"/>
                  </a:lnTo>
                  <a:close/>
                  <a:moveTo>
                    <a:pt x="884" y="1294"/>
                  </a:moveTo>
                  <a:lnTo>
                    <a:pt x="880" y="1289"/>
                  </a:lnTo>
                  <a:lnTo>
                    <a:pt x="886" y="1292"/>
                  </a:lnTo>
                  <a:lnTo>
                    <a:pt x="880" y="1292"/>
                  </a:lnTo>
                  <a:lnTo>
                    <a:pt x="886" y="1289"/>
                  </a:lnTo>
                  <a:lnTo>
                    <a:pt x="883" y="1294"/>
                  </a:lnTo>
                  <a:lnTo>
                    <a:pt x="885" y="1288"/>
                  </a:lnTo>
                  <a:lnTo>
                    <a:pt x="885" y="1292"/>
                  </a:lnTo>
                  <a:lnTo>
                    <a:pt x="883" y="1286"/>
                  </a:lnTo>
                  <a:lnTo>
                    <a:pt x="886" y="1290"/>
                  </a:lnTo>
                  <a:lnTo>
                    <a:pt x="880" y="1288"/>
                  </a:lnTo>
                  <a:lnTo>
                    <a:pt x="886" y="1288"/>
                  </a:lnTo>
                  <a:lnTo>
                    <a:pt x="880" y="1290"/>
                  </a:lnTo>
                  <a:lnTo>
                    <a:pt x="884" y="1286"/>
                  </a:lnTo>
                  <a:lnTo>
                    <a:pt x="882" y="1292"/>
                  </a:lnTo>
                  <a:lnTo>
                    <a:pt x="882" y="1288"/>
                  </a:lnTo>
                  <a:lnTo>
                    <a:pt x="884" y="1294"/>
                  </a:lnTo>
                  <a:close/>
                  <a:moveTo>
                    <a:pt x="870" y="1241"/>
                  </a:moveTo>
                  <a:lnTo>
                    <a:pt x="870" y="1230"/>
                  </a:lnTo>
                  <a:lnTo>
                    <a:pt x="878" y="1222"/>
                  </a:lnTo>
                  <a:lnTo>
                    <a:pt x="888" y="1222"/>
                  </a:lnTo>
                  <a:lnTo>
                    <a:pt x="897" y="1230"/>
                  </a:lnTo>
                  <a:lnTo>
                    <a:pt x="897" y="1241"/>
                  </a:lnTo>
                  <a:lnTo>
                    <a:pt x="888" y="1250"/>
                  </a:lnTo>
                  <a:lnTo>
                    <a:pt x="878" y="1250"/>
                  </a:lnTo>
                  <a:lnTo>
                    <a:pt x="870" y="1241"/>
                  </a:lnTo>
                  <a:close/>
                  <a:moveTo>
                    <a:pt x="888" y="1240"/>
                  </a:moveTo>
                  <a:lnTo>
                    <a:pt x="878" y="1240"/>
                  </a:lnTo>
                  <a:lnTo>
                    <a:pt x="886" y="1230"/>
                  </a:lnTo>
                  <a:lnTo>
                    <a:pt x="886" y="1241"/>
                  </a:lnTo>
                  <a:lnTo>
                    <a:pt x="878" y="1232"/>
                  </a:lnTo>
                  <a:lnTo>
                    <a:pt x="888" y="1232"/>
                  </a:lnTo>
                  <a:lnTo>
                    <a:pt x="880" y="1241"/>
                  </a:lnTo>
                  <a:lnTo>
                    <a:pt x="880" y="1230"/>
                  </a:lnTo>
                  <a:lnTo>
                    <a:pt x="888" y="1240"/>
                  </a:lnTo>
                  <a:close/>
                  <a:moveTo>
                    <a:pt x="870" y="1187"/>
                  </a:moveTo>
                  <a:lnTo>
                    <a:pt x="870" y="1177"/>
                  </a:lnTo>
                  <a:lnTo>
                    <a:pt x="878" y="1168"/>
                  </a:lnTo>
                  <a:lnTo>
                    <a:pt x="888" y="1168"/>
                  </a:lnTo>
                  <a:lnTo>
                    <a:pt x="897" y="1177"/>
                  </a:lnTo>
                  <a:lnTo>
                    <a:pt x="897" y="1187"/>
                  </a:lnTo>
                  <a:lnTo>
                    <a:pt x="888" y="1196"/>
                  </a:lnTo>
                  <a:lnTo>
                    <a:pt x="878" y="1196"/>
                  </a:lnTo>
                  <a:lnTo>
                    <a:pt x="870" y="1187"/>
                  </a:lnTo>
                  <a:close/>
                  <a:moveTo>
                    <a:pt x="888" y="1185"/>
                  </a:moveTo>
                  <a:lnTo>
                    <a:pt x="878" y="1185"/>
                  </a:lnTo>
                  <a:lnTo>
                    <a:pt x="886" y="1177"/>
                  </a:lnTo>
                  <a:lnTo>
                    <a:pt x="886" y="1187"/>
                  </a:lnTo>
                  <a:lnTo>
                    <a:pt x="878" y="1179"/>
                  </a:lnTo>
                  <a:lnTo>
                    <a:pt x="888" y="1179"/>
                  </a:lnTo>
                  <a:lnTo>
                    <a:pt x="880" y="1187"/>
                  </a:lnTo>
                  <a:lnTo>
                    <a:pt x="880" y="1177"/>
                  </a:lnTo>
                  <a:lnTo>
                    <a:pt x="888" y="1185"/>
                  </a:lnTo>
                  <a:close/>
                  <a:moveTo>
                    <a:pt x="870" y="1134"/>
                  </a:moveTo>
                  <a:lnTo>
                    <a:pt x="870" y="1123"/>
                  </a:lnTo>
                  <a:lnTo>
                    <a:pt x="878" y="1114"/>
                  </a:lnTo>
                  <a:lnTo>
                    <a:pt x="888" y="1114"/>
                  </a:lnTo>
                  <a:lnTo>
                    <a:pt x="897" y="1123"/>
                  </a:lnTo>
                  <a:lnTo>
                    <a:pt x="897" y="1134"/>
                  </a:lnTo>
                  <a:lnTo>
                    <a:pt x="888" y="1142"/>
                  </a:lnTo>
                  <a:lnTo>
                    <a:pt x="878" y="1142"/>
                  </a:lnTo>
                  <a:lnTo>
                    <a:pt x="870" y="1134"/>
                  </a:lnTo>
                  <a:close/>
                  <a:moveTo>
                    <a:pt x="888" y="1132"/>
                  </a:moveTo>
                  <a:lnTo>
                    <a:pt x="878" y="1132"/>
                  </a:lnTo>
                  <a:lnTo>
                    <a:pt x="886" y="1123"/>
                  </a:lnTo>
                  <a:lnTo>
                    <a:pt x="886" y="1134"/>
                  </a:lnTo>
                  <a:lnTo>
                    <a:pt x="878" y="1124"/>
                  </a:lnTo>
                  <a:lnTo>
                    <a:pt x="888" y="1124"/>
                  </a:lnTo>
                  <a:lnTo>
                    <a:pt x="880" y="1134"/>
                  </a:lnTo>
                  <a:lnTo>
                    <a:pt x="880" y="1123"/>
                  </a:lnTo>
                  <a:lnTo>
                    <a:pt x="888" y="1132"/>
                  </a:lnTo>
                  <a:close/>
                  <a:moveTo>
                    <a:pt x="868" y="1077"/>
                  </a:moveTo>
                  <a:lnTo>
                    <a:pt x="868" y="1072"/>
                  </a:lnTo>
                  <a:lnTo>
                    <a:pt x="870" y="1065"/>
                  </a:lnTo>
                  <a:lnTo>
                    <a:pt x="873" y="1061"/>
                  </a:lnTo>
                  <a:lnTo>
                    <a:pt x="880" y="1058"/>
                  </a:lnTo>
                  <a:lnTo>
                    <a:pt x="886" y="1058"/>
                  </a:lnTo>
                  <a:lnTo>
                    <a:pt x="893" y="1061"/>
                  </a:lnTo>
                  <a:lnTo>
                    <a:pt x="897" y="1065"/>
                  </a:lnTo>
                  <a:lnTo>
                    <a:pt x="899" y="1072"/>
                  </a:lnTo>
                  <a:lnTo>
                    <a:pt x="899" y="1077"/>
                  </a:lnTo>
                  <a:lnTo>
                    <a:pt x="897" y="1083"/>
                  </a:lnTo>
                  <a:lnTo>
                    <a:pt x="893" y="1088"/>
                  </a:lnTo>
                  <a:lnTo>
                    <a:pt x="886" y="1091"/>
                  </a:lnTo>
                  <a:lnTo>
                    <a:pt x="880" y="1091"/>
                  </a:lnTo>
                  <a:lnTo>
                    <a:pt x="873" y="1088"/>
                  </a:lnTo>
                  <a:lnTo>
                    <a:pt x="870" y="1083"/>
                  </a:lnTo>
                  <a:lnTo>
                    <a:pt x="868" y="1077"/>
                  </a:lnTo>
                  <a:close/>
                  <a:moveTo>
                    <a:pt x="884" y="1078"/>
                  </a:moveTo>
                  <a:lnTo>
                    <a:pt x="880" y="1074"/>
                  </a:lnTo>
                  <a:lnTo>
                    <a:pt x="886" y="1077"/>
                  </a:lnTo>
                  <a:lnTo>
                    <a:pt x="880" y="1077"/>
                  </a:lnTo>
                  <a:lnTo>
                    <a:pt x="886" y="1074"/>
                  </a:lnTo>
                  <a:lnTo>
                    <a:pt x="883" y="1078"/>
                  </a:lnTo>
                  <a:lnTo>
                    <a:pt x="885" y="1072"/>
                  </a:lnTo>
                  <a:lnTo>
                    <a:pt x="885" y="1077"/>
                  </a:lnTo>
                  <a:lnTo>
                    <a:pt x="883" y="1070"/>
                  </a:lnTo>
                  <a:lnTo>
                    <a:pt x="886" y="1075"/>
                  </a:lnTo>
                  <a:lnTo>
                    <a:pt x="880" y="1072"/>
                  </a:lnTo>
                  <a:lnTo>
                    <a:pt x="886" y="1072"/>
                  </a:lnTo>
                  <a:lnTo>
                    <a:pt x="880" y="1075"/>
                  </a:lnTo>
                  <a:lnTo>
                    <a:pt x="884" y="1070"/>
                  </a:lnTo>
                  <a:lnTo>
                    <a:pt x="882" y="1077"/>
                  </a:lnTo>
                  <a:lnTo>
                    <a:pt x="882" y="1072"/>
                  </a:lnTo>
                  <a:lnTo>
                    <a:pt x="884" y="1078"/>
                  </a:lnTo>
                  <a:close/>
                  <a:moveTo>
                    <a:pt x="868" y="1022"/>
                  </a:moveTo>
                  <a:lnTo>
                    <a:pt x="868" y="1018"/>
                  </a:lnTo>
                  <a:lnTo>
                    <a:pt x="870" y="1011"/>
                  </a:lnTo>
                  <a:lnTo>
                    <a:pt x="873" y="1006"/>
                  </a:lnTo>
                  <a:lnTo>
                    <a:pt x="880" y="1003"/>
                  </a:lnTo>
                  <a:lnTo>
                    <a:pt x="886" y="1003"/>
                  </a:lnTo>
                  <a:lnTo>
                    <a:pt x="893" y="1006"/>
                  </a:lnTo>
                  <a:lnTo>
                    <a:pt x="897" y="1011"/>
                  </a:lnTo>
                  <a:lnTo>
                    <a:pt x="899" y="1018"/>
                  </a:lnTo>
                  <a:lnTo>
                    <a:pt x="899" y="1022"/>
                  </a:lnTo>
                  <a:lnTo>
                    <a:pt x="897" y="1029"/>
                  </a:lnTo>
                  <a:lnTo>
                    <a:pt x="893" y="1033"/>
                  </a:lnTo>
                  <a:lnTo>
                    <a:pt x="886" y="1036"/>
                  </a:lnTo>
                  <a:lnTo>
                    <a:pt x="880" y="1036"/>
                  </a:lnTo>
                  <a:lnTo>
                    <a:pt x="873" y="1033"/>
                  </a:lnTo>
                  <a:lnTo>
                    <a:pt x="870" y="1029"/>
                  </a:lnTo>
                  <a:lnTo>
                    <a:pt x="868" y="1022"/>
                  </a:lnTo>
                  <a:close/>
                  <a:moveTo>
                    <a:pt x="884" y="1024"/>
                  </a:moveTo>
                  <a:lnTo>
                    <a:pt x="880" y="1019"/>
                  </a:lnTo>
                  <a:lnTo>
                    <a:pt x="886" y="1022"/>
                  </a:lnTo>
                  <a:lnTo>
                    <a:pt x="880" y="1022"/>
                  </a:lnTo>
                  <a:lnTo>
                    <a:pt x="886" y="1019"/>
                  </a:lnTo>
                  <a:lnTo>
                    <a:pt x="883" y="1024"/>
                  </a:lnTo>
                  <a:lnTo>
                    <a:pt x="885" y="1018"/>
                  </a:lnTo>
                  <a:lnTo>
                    <a:pt x="885" y="1022"/>
                  </a:lnTo>
                  <a:lnTo>
                    <a:pt x="883" y="1016"/>
                  </a:lnTo>
                  <a:lnTo>
                    <a:pt x="886" y="1020"/>
                  </a:lnTo>
                  <a:lnTo>
                    <a:pt x="880" y="1018"/>
                  </a:lnTo>
                  <a:lnTo>
                    <a:pt x="886" y="1018"/>
                  </a:lnTo>
                  <a:lnTo>
                    <a:pt x="880" y="1020"/>
                  </a:lnTo>
                  <a:lnTo>
                    <a:pt x="884" y="1016"/>
                  </a:lnTo>
                  <a:lnTo>
                    <a:pt x="882" y="1022"/>
                  </a:lnTo>
                  <a:lnTo>
                    <a:pt x="882" y="1018"/>
                  </a:lnTo>
                  <a:lnTo>
                    <a:pt x="884" y="1024"/>
                  </a:lnTo>
                  <a:close/>
                  <a:moveTo>
                    <a:pt x="870" y="971"/>
                  </a:moveTo>
                  <a:lnTo>
                    <a:pt x="870" y="960"/>
                  </a:lnTo>
                  <a:lnTo>
                    <a:pt x="878" y="952"/>
                  </a:lnTo>
                  <a:lnTo>
                    <a:pt x="888" y="952"/>
                  </a:lnTo>
                  <a:lnTo>
                    <a:pt x="897" y="960"/>
                  </a:lnTo>
                  <a:lnTo>
                    <a:pt x="897" y="971"/>
                  </a:lnTo>
                  <a:lnTo>
                    <a:pt x="888" y="980"/>
                  </a:lnTo>
                  <a:lnTo>
                    <a:pt x="878" y="980"/>
                  </a:lnTo>
                  <a:lnTo>
                    <a:pt x="870" y="971"/>
                  </a:lnTo>
                  <a:close/>
                  <a:moveTo>
                    <a:pt x="888" y="970"/>
                  </a:moveTo>
                  <a:lnTo>
                    <a:pt x="878" y="970"/>
                  </a:lnTo>
                  <a:lnTo>
                    <a:pt x="886" y="960"/>
                  </a:lnTo>
                  <a:lnTo>
                    <a:pt x="886" y="971"/>
                  </a:lnTo>
                  <a:lnTo>
                    <a:pt x="878" y="962"/>
                  </a:lnTo>
                  <a:lnTo>
                    <a:pt x="888" y="962"/>
                  </a:lnTo>
                  <a:lnTo>
                    <a:pt x="880" y="971"/>
                  </a:lnTo>
                  <a:lnTo>
                    <a:pt x="880" y="960"/>
                  </a:lnTo>
                  <a:lnTo>
                    <a:pt x="888" y="970"/>
                  </a:lnTo>
                  <a:close/>
                  <a:moveTo>
                    <a:pt x="870" y="917"/>
                  </a:moveTo>
                  <a:lnTo>
                    <a:pt x="870" y="907"/>
                  </a:lnTo>
                  <a:lnTo>
                    <a:pt x="878" y="898"/>
                  </a:lnTo>
                  <a:lnTo>
                    <a:pt x="888" y="898"/>
                  </a:lnTo>
                  <a:lnTo>
                    <a:pt x="897" y="907"/>
                  </a:lnTo>
                  <a:lnTo>
                    <a:pt x="897" y="917"/>
                  </a:lnTo>
                  <a:lnTo>
                    <a:pt x="888" y="926"/>
                  </a:lnTo>
                  <a:lnTo>
                    <a:pt x="878" y="926"/>
                  </a:lnTo>
                  <a:lnTo>
                    <a:pt x="870" y="917"/>
                  </a:lnTo>
                  <a:close/>
                  <a:moveTo>
                    <a:pt x="888" y="915"/>
                  </a:moveTo>
                  <a:lnTo>
                    <a:pt x="878" y="915"/>
                  </a:lnTo>
                  <a:lnTo>
                    <a:pt x="886" y="907"/>
                  </a:lnTo>
                  <a:lnTo>
                    <a:pt x="886" y="917"/>
                  </a:lnTo>
                  <a:lnTo>
                    <a:pt x="878" y="909"/>
                  </a:lnTo>
                  <a:lnTo>
                    <a:pt x="888" y="909"/>
                  </a:lnTo>
                  <a:lnTo>
                    <a:pt x="880" y="917"/>
                  </a:lnTo>
                  <a:lnTo>
                    <a:pt x="880" y="907"/>
                  </a:lnTo>
                  <a:lnTo>
                    <a:pt x="888" y="915"/>
                  </a:lnTo>
                  <a:close/>
                  <a:moveTo>
                    <a:pt x="870" y="864"/>
                  </a:moveTo>
                  <a:lnTo>
                    <a:pt x="870" y="853"/>
                  </a:lnTo>
                  <a:lnTo>
                    <a:pt x="878" y="844"/>
                  </a:lnTo>
                  <a:lnTo>
                    <a:pt x="888" y="844"/>
                  </a:lnTo>
                  <a:lnTo>
                    <a:pt x="897" y="853"/>
                  </a:lnTo>
                  <a:lnTo>
                    <a:pt x="897" y="864"/>
                  </a:lnTo>
                  <a:lnTo>
                    <a:pt x="888" y="872"/>
                  </a:lnTo>
                  <a:lnTo>
                    <a:pt x="878" y="872"/>
                  </a:lnTo>
                  <a:lnTo>
                    <a:pt x="870" y="864"/>
                  </a:lnTo>
                  <a:close/>
                  <a:moveTo>
                    <a:pt x="888" y="862"/>
                  </a:moveTo>
                  <a:lnTo>
                    <a:pt x="878" y="862"/>
                  </a:lnTo>
                  <a:lnTo>
                    <a:pt x="886" y="853"/>
                  </a:lnTo>
                  <a:lnTo>
                    <a:pt x="886" y="864"/>
                  </a:lnTo>
                  <a:lnTo>
                    <a:pt x="878" y="854"/>
                  </a:lnTo>
                  <a:lnTo>
                    <a:pt x="888" y="854"/>
                  </a:lnTo>
                  <a:lnTo>
                    <a:pt x="880" y="864"/>
                  </a:lnTo>
                  <a:lnTo>
                    <a:pt x="880" y="853"/>
                  </a:lnTo>
                  <a:lnTo>
                    <a:pt x="888" y="862"/>
                  </a:lnTo>
                  <a:close/>
                  <a:moveTo>
                    <a:pt x="868" y="807"/>
                  </a:moveTo>
                  <a:lnTo>
                    <a:pt x="868" y="802"/>
                  </a:lnTo>
                  <a:lnTo>
                    <a:pt x="870" y="795"/>
                  </a:lnTo>
                  <a:lnTo>
                    <a:pt x="873" y="791"/>
                  </a:lnTo>
                  <a:lnTo>
                    <a:pt x="880" y="788"/>
                  </a:lnTo>
                  <a:lnTo>
                    <a:pt x="886" y="788"/>
                  </a:lnTo>
                  <a:lnTo>
                    <a:pt x="893" y="791"/>
                  </a:lnTo>
                  <a:lnTo>
                    <a:pt x="897" y="795"/>
                  </a:lnTo>
                  <a:lnTo>
                    <a:pt x="899" y="802"/>
                  </a:lnTo>
                  <a:lnTo>
                    <a:pt x="899" y="807"/>
                  </a:lnTo>
                  <a:lnTo>
                    <a:pt x="897" y="813"/>
                  </a:lnTo>
                  <a:lnTo>
                    <a:pt x="893" y="818"/>
                  </a:lnTo>
                  <a:lnTo>
                    <a:pt x="886" y="821"/>
                  </a:lnTo>
                  <a:lnTo>
                    <a:pt x="880" y="821"/>
                  </a:lnTo>
                  <a:lnTo>
                    <a:pt x="873" y="818"/>
                  </a:lnTo>
                  <a:lnTo>
                    <a:pt x="870" y="813"/>
                  </a:lnTo>
                  <a:lnTo>
                    <a:pt x="868" y="807"/>
                  </a:lnTo>
                  <a:close/>
                  <a:moveTo>
                    <a:pt x="884" y="808"/>
                  </a:moveTo>
                  <a:lnTo>
                    <a:pt x="880" y="804"/>
                  </a:lnTo>
                  <a:lnTo>
                    <a:pt x="886" y="807"/>
                  </a:lnTo>
                  <a:lnTo>
                    <a:pt x="880" y="807"/>
                  </a:lnTo>
                  <a:lnTo>
                    <a:pt x="886" y="804"/>
                  </a:lnTo>
                  <a:lnTo>
                    <a:pt x="883" y="808"/>
                  </a:lnTo>
                  <a:lnTo>
                    <a:pt x="885" y="802"/>
                  </a:lnTo>
                  <a:lnTo>
                    <a:pt x="885" y="807"/>
                  </a:lnTo>
                  <a:lnTo>
                    <a:pt x="883" y="800"/>
                  </a:lnTo>
                  <a:lnTo>
                    <a:pt x="886" y="805"/>
                  </a:lnTo>
                  <a:lnTo>
                    <a:pt x="880" y="802"/>
                  </a:lnTo>
                  <a:lnTo>
                    <a:pt x="886" y="802"/>
                  </a:lnTo>
                  <a:lnTo>
                    <a:pt x="880" y="805"/>
                  </a:lnTo>
                  <a:lnTo>
                    <a:pt x="884" y="800"/>
                  </a:lnTo>
                  <a:lnTo>
                    <a:pt x="882" y="807"/>
                  </a:lnTo>
                  <a:lnTo>
                    <a:pt x="882" y="802"/>
                  </a:lnTo>
                  <a:lnTo>
                    <a:pt x="884" y="808"/>
                  </a:lnTo>
                  <a:close/>
                  <a:moveTo>
                    <a:pt x="868" y="752"/>
                  </a:moveTo>
                  <a:lnTo>
                    <a:pt x="868" y="748"/>
                  </a:lnTo>
                  <a:lnTo>
                    <a:pt x="870" y="741"/>
                  </a:lnTo>
                  <a:lnTo>
                    <a:pt x="873" y="736"/>
                  </a:lnTo>
                  <a:lnTo>
                    <a:pt x="880" y="733"/>
                  </a:lnTo>
                  <a:lnTo>
                    <a:pt x="886" y="733"/>
                  </a:lnTo>
                  <a:lnTo>
                    <a:pt x="893" y="736"/>
                  </a:lnTo>
                  <a:lnTo>
                    <a:pt x="897" y="741"/>
                  </a:lnTo>
                  <a:lnTo>
                    <a:pt x="899" y="748"/>
                  </a:lnTo>
                  <a:lnTo>
                    <a:pt x="899" y="752"/>
                  </a:lnTo>
                  <a:lnTo>
                    <a:pt x="897" y="759"/>
                  </a:lnTo>
                  <a:lnTo>
                    <a:pt x="893" y="763"/>
                  </a:lnTo>
                  <a:lnTo>
                    <a:pt x="886" y="766"/>
                  </a:lnTo>
                  <a:lnTo>
                    <a:pt x="880" y="766"/>
                  </a:lnTo>
                  <a:lnTo>
                    <a:pt x="873" y="763"/>
                  </a:lnTo>
                  <a:lnTo>
                    <a:pt x="870" y="759"/>
                  </a:lnTo>
                  <a:lnTo>
                    <a:pt x="868" y="752"/>
                  </a:lnTo>
                  <a:close/>
                  <a:moveTo>
                    <a:pt x="884" y="754"/>
                  </a:moveTo>
                  <a:lnTo>
                    <a:pt x="880" y="749"/>
                  </a:lnTo>
                  <a:lnTo>
                    <a:pt x="886" y="752"/>
                  </a:lnTo>
                  <a:lnTo>
                    <a:pt x="880" y="752"/>
                  </a:lnTo>
                  <a:lnTo>
                    <a:pt x="886" y="749"/>
                  </a:lnTo>
                  <a:lnTo>
                    <a:pt x="883" y="754"/>
                  </a:lnTo>
                  <a:lnTo>
                    <a:pt x="885" y="748"/>
                  </a:lnTo>
                  <a:lnTo>
                    <a:pt x="885" y="752"/>
                  </a:lnTo>
                  <a:lnTo>
                    <a:pt x="883" y="746"/>
                  </a:lnTo>
                  <a:lnTo>
                    <a:pt x="886" y="750"/>
                  </a:lnTo>
                  <a:lnTo>
                    <a:pt x="880" y="748"/>
                  </a:lnTo>
                  <a:lnTo>
                    <a:pt x="886" y="748"/>
                  </a:lnTo>
                  <a:lnTo>
                    <a:pt x="880" y="750"/>
                  </a:lnTo>
                  <a:lnTo>
                    <a:pt x="884" y="746"/>
                  </a:lnTo>
                  <a:lnTo>
                    <a:pt x="882" y="752"/>
                  </a:lnTo>
                  <a:lnTo>
                    <a:pt x="882" y="748"/>
                  </a:lnTo>
                  <a:lnTo>
                    <a:pt x="884" y="754"/>
                  </a:lnTo>
                  <a:close/>
                  <a:moveTo>
                    <a:pt x="870" y="701"/>
                  </a:moveTo>
                  <a:lnTo>
                    <a:pt x="870" y="690"/>
                  </a:lnTo>
                  <a:lnTo>
                    <a:pt x="878" y="682"/>
                  </a:lnTo>
                  <a:lnTo>
                    <a:pt x="888" y="682"/>
                  </a:lnTo>
                  <a:lnTo>
                    <a:pt x="897" y="690"/>
                  </a:lnTo>
                  <a:lnTo>
                    <a:pt x="897" y="701"/>
                  </a:lnTo>
                  <a:lnTo>
                    <a:pt x="888" y="710"/>
                  </a:lnTo>
                  <a:lnTo>
                    <a:pt x="878" y="710"/>
                  </a:lnTo>
                  <a:lnTo>
                    <a:pt x="870" y="701"/>
                  </a:lnTo>
                  <a:close/>
                  <a:moveTo>
                    <a:pt x="888" y="700"/>
                  </a:moveTo>
                  <a:lnTo>
                    <a:pt x="878" y="700"/>
                  </a:lnTo>
                  <a:lnTo>
                    <a:pt x="886" y="690"/>
                  </a:lnTo>
                  <a:lnTo>
                    <a:pt x="886" y="701"/>
                  </a:lnTo>
                  <a:lnTo>
                    <a:pt x="878" y="692"/>
                  </a:lnTo>
                  <a:lnTo>
                    <a:pt x="888" y="692"/>
                  </a:lnTo>
                  <a:lnTo>
                    <a:pt x="880" y="701"/>
                  </a:lnTo>
                  <a:lnTo>
                    <a:pt x="880" y="690"/>
                  </a:lnTo>
                  <a:lnTo>
                    <a:pt x="888" y="700"/>
                  </a:lnTo>
                  <a:close/>
                  <a:moveTo>
                    <a:pt x="870" y="647"/>
                  </a:moveTo>
                  <a:lnTo>
                    <a:pt x="870" y="637"/>
                  </a:lnTo>
                  <a:lnTo>
                    <a:pt x="878" y="628"/>
                  </a:lnTo>
                  <a:lnTo>
                    <a:pt x="888" y="628"/>
                  </a:lnTo>
                  <a:lnTo>
                    <a:pt x="897" y="637"/>
                  </a:lnTo>
                  <a:lnTo>
                    <a:pt x="897" y="647"/>
                  </a:lnTo>
                  <a:lnTo>
                    <a:pt x="888" y="656"/>
                  </a:lnTo>
                  <a:lnTo>
                    <a:pt x="878" y="656"/>
                  </a:lnTo>
                  <a:lnTo>
                    <a:pt x="870" y="647"/>
                  </a:lnTo>
                  <a:close/>
                  <a:moveTo>
                    <a:pt x="888" y="645"/>
                  </a:moveTo>
                  <a:lnTo>
                    <a:pt x="878" y="645"/>
                  </a:lnTo>
                  <a:lnTo>
                    <a:pt x="886" y="637"/>
                  </a:lnTo>
                  <a:lnTo>
                    <a:pt x="886" y="647"/>
                  </a:lnTo>
                  <a:lnTo>
                    <a:pt x="878" y="638"/>
                  </a:lnTo>
                  <a:lnTo>
                    <a:pt x="888" y="638"/>
                  </a:lnTo>
                  <a:lnTo>
                    <a:pt x="880" y="647"/>
                  </a:lnTo>
                  <a:lnTo>
                    <a:pt x="880" y="637"/>
                  </a:lnTo>
                  <a:lnTo>
                    <a:pt x="888" y="645"/>
                  </a:lnTo>
                  <a:close/>
                  <a:moveTo>
                    <a:pt x="870" y="593"/>
                  </a:moveTo>
                  <a:lnTo>
                    <a:pt x="870" y="583"/>
                  </a:lnTo>
                  <a:lnTo>
                    <a:pt x="878" y="574"/>
                  </a:lnTo>
                  <a:lnTo>
                    <a:pt x="888" y="574"/>
                  </a:lnTo>
                  <a:lnTo>
                    <a:pt x="897" y="583"/>
                  </a:lnTo>
                  <a:lnTo>
                    <a:pt x="897" y="593"/>
                  </a:lnTo>
                  <a:lnTo>
                    <a:pt x="888" y="602"/>
                  </a:lnTo>
                  <a:lnTo>
                    <a:pt x="878" y="602"/>
                  </a:lnTo>
                  <a:lnTo>
                    <a:pt x="870" y="593"/>
                  </a:lnTo>
                  <a:close/>
                  <a:moveTo>
                    <a:pt x="888" y="592"/>
                  </a:moveTo>
                  <a:lnTo>
                    <a:pt x="878" y="592"/>
                  </a:lnTo>
                  <a:lnTo>
                    <a:pt x="886" y="583"/>
                  </a:lnTo>
                  <a:lnTo>
                    <a:pt x="886" y="593"/>
                  </a:lnTo>
                  <a:lnTo>
                    <a:pt x="878" y="584"/>
                  </a:lnTo>
                  <a:lnTo>
                    <a:pt x="888" y="584"/>
                  </a:lnTo>
                  <a:lnTo>
                    <a:pt x="880" y="593"/>
                  </a:lnTo>
                  <a:lnTo>
                    <a:pt x="880" y="583"/>
                  </a:lnTo>
                  <a:lnTo>
                    <a:pt x="888" y="592"/>
                  </a:lnTo>
                  <a:close/>
                  <a:moveTo>
                    <a:pt x="870" y="539"/>
                  </a:moveTo>
                  <a:lnTo>
                    <a:pt x="868" y="532"/>
                  </a:lnTo>
                  <a:lnTo>
                    <a:pt x="870" y="525"/>
                  </a:lnTo>
                  <a:lnTo>
                    <a:pt x="873" y="521"/>
                  </a:lnTo>
                  <a:lnTo>
                    <a:pt x="880" y="518"/>
                  </a:lnTo>
                  <a:lnTo>
                    <a:pt x="886" y="518"/>
                  </a:lnTo>
                  <a:lnTo>
                    <a:pt x="893" y="521"/>
                  </a:lnTo>
                  <a:lnTo>
                    <a:pt x="897" y="525"/>
                  </a:lnTo>
                  <a:lnTo>
                    <a:pt x="899" y="532"/>
                  </a:lnTo>
                  <a:lnTo>
                    <a:pt x="897" y="539"/>
                  </a:lnTo>
                  <a:lnTo>
                    <a:pt x="888" y="548"/>
                  </a:lnTo>
                  <a:lnTo>
                    <a:pt x="878" y="548"/>
                  </a:lnTo>
                  <a:lnTo>
                    <a:pt x="870" y="539"/>
                  </a:lnTo>
                  <a:close/>
                  <a:moveTo>
                    <a:pt x="888" y="538"/>
                  </a:moveTo>
                  <a:lnTo>
                    <a:pt x="878" y="538"/>
                  </a:lnTo>
                  <a:lnTo>
                    <a:pt x="886" y="529"/>
                  </a:lnTo>
                  <a:lnTo>
                    <a:pt x="885" y="537"/>
                  </a:lnTo>
                  <a:lnTo>
                    <a:pt x="883" y="530"/>
                  </a:lnTo>
                  <a:lnTo>
                    <a:pt x="886" y="535"/>
                  </a:lnTo>
                  <a:lnTo>
                    <a:pt x="880" y="532"/>
                  </a:lnTo>
                  <a:lnTo>
                    <a:pt x="886" y="532"/>
                  </a:lnTo>
                  <a:lnTo>
                    <a:pt x="880" y="535"/>
                  </a:lnTo>
                  <a:lnTo>
                    <a:pt x="884" y="530"/>
                  </a:lnTo>
                  <a:lnTo>
                    <a:pt x="882" y="537"/>
                  </a:lnTo>
                  <a:lnTo>
                    <a:pt x="880" y="529"/>
                  </a:lnTo>
                  <a:lnTo>
                    <a:pt x="888" y="538"/>
                  </a:lnTo>
                  <a:close/>
                  <a:moveTo>
                    <a:pt x="868" y="482"/>
                  </a:moveTo>
                  <a:lnTo>
                    <a:pt x="868" y="478"/>
                  </a:lnTo>
                  <a:lnTo>
                    <a:pt x="870" y="471"/>
                  </a:lnTo>
                  <a:lnTo>
                    <a:pt x="873" y="466"/>
                  </a:lnTo>
                  <a:lnTo>
                    <a:pt x="880" y="463"/>
                  </a:lnTo>
                  <a:lnTo>
                    <a:pt x="886" y="463"/>
                  </a:lnTo>
                  <a:lnTo>
                    <a:pt x="893" y="466"/>
                  </a:lnTo>
                  <a:lnTo>
                    <a:pt x="897" y="471"/>
                  </a:lnTo>
                  <a:lnTo>
                    <a:pt x="899" y="478"/>
                  </a:lnTo>
                  <a:lnTo>
                    <a:pt x="899" y="482"/>
                  </a:lnTo>
                  <a:lnTo>
                    <a:pt x="897" y="489"/>
                  </a:lnTo>
                  <a:lnTo>
                    <a:pt x="893" y="493"/>
                  </a:lnTo>
                  <a:lnTo>
                    <a:pt x="886" y="496"/>
                  </a:lnTo>
                  <a:lnTo>
                    <a:pt x="880" y="496"/>
                  </a:lnTo>
                  <a:lnTo>
                    <a:pt x="873" y="493"/>
                  </a:lnTo>
                  <a:lnTo>
                    <a:pt x="870" y="489"/>
                  </a:lnTo>
                  <a:lnTo>
                    <a:pt x="868" y="482"/>
                  </a:lnTo>
                  <a:close/>
                  <a:moveTo>
                    <a:pt x="884" y="484"/>
                  </a:moveTo>
                  <a:lnTo>
                    <a:pt x="880" y="479"/>
                  </a:lnTo>
                  <a:lnTo>
                    <a:pt x="886" y="482"/>
                  </a:lnTo>
                  <a:lnTo>
                    <a:pt x="880" y="482"/>
                  </a:lnTo>
                  <a:lnTo>
                    <a:pt x="886" y="479"/>
                  </a:lnTo>
                  <a:lnTo>
                    <a:pt x="883" y="484"/>
                  </a:lnTo>
                  <a:lnTo>
                    <a:pt x="885" y="478"/>
                  </a:lnTo>
                  <a:lnTo>
                    <a:pt x="885" y="482"/>
                  </a:lnTo>
                  <a:lnTo>
                    <a:pt x="883" y="476"/>
                  </a:lnTo>
                  <a:lnTo>
                    <a:pt x="886" y="480"/>
                  </a:lnTo>
                  <a:lnTo>
                    <a:pt x="880" y="478"/>
                  </a:lnTo>
                  <a:lnTo>
                    <a:pt x="886" y="478"/>
                  </a:lnTo>
                  <a:lnTo>
                    <a:pt x="880" y="480"/>
                  </a:lnTo>
                  <a:lnTo>
                    <a:pt x="884" y="476"/>
                  </a:lnTo>
                  <a:lnTo>
                    <a:pt x="882" y="482"/>
                  </a:lnTo>
                  <a:lnTo>
                    <a:pt x="882" y="478"/>
                  </a:lnTo>
                  <a:lnTo>
                    <a:pt x="884" y="484"/>
                  </a:lnTo>
                  <a:close/>
                  <a:moveTo>
                    <a:pt x="870" y="431"/>
                  </a:moveTo>
                  <a:lnTo>
                    <a:pt x="870" y="420"/>
                  </a:lnTo>
                  <a:lnTo>
                    <a:pt x="878" y="412"/>
                  </a:lnTo>
                  <a:lnTo>
                    <a:pt x="888" y="412"/>
                  </a:lnTo>
                  <a:lnTo>
                    <a:pt x="897" y="420"/>
                  </a:lnTo>
                  <a:lnTo>
                    <a:pt x="897" y="431"/>
                  </a:lnTo>
                  <a:lnTo>
                    <a:pt x="888" y="440"/>
                  </a:lnTo>
                  <a:lnTo>
                    <a:pt x="878" y="440"/>
                  </a:lnTo>
                  <a:lnTo>
                    <a:pt x="870" y="431"/>
                  </a:lnTo>
                  <a:close/>
                  <a:moveTo>
                    <a:pt x="888" y="430"/>
                  </a:moveTo>
                  <a:lnTo>
                    <a:pt x="878" y="430"/>
                  </a:lnTo>
                  <a:lnTo>
                    <a:pt x="886" y="420"/>
                  </a:lnTo>
                  <a:lnTo>
                    <a:pt x="886" y="431"/>
                  </a:lnTo>
                  <a:lnTo>
                    <a:pt x="878" y="422"/>
                  </a:lnTo>
                  <a:lnTo>
                    <a:pt x="888" y="422"/>
                  </a:lnTo>
                  <a:lnTo>
                    <a:pt x="880" y="431"/>
                  </a:lnTo>
                  <a:lnTo>
                    <a:pt x="880" y="420"/>
                  </a:lnTo>
                  <a:lnTo>
                    <a:pt x="888" y="430"/>
                  </a:lnTo>
                  <a:close/>
                  <a:moveTo>
                    <a:pt x="870" y="377"/>
                  </a:moveTo>
                  <a:lnTo>
                    <a:pt x="870" y="367"/>
                  </a:lnTo>
                  <a:lnTo>
                    <a:pt x="878" y="358"/>
                  </a:lnTo>
                  <a:lnTo>
                    <a:pt x="888" y="358"/>
                  </a:lnTo>
                  <a:lnTo>
                    <a:pt x="897" y="367"/>
                  </a:lnTo>
                  <a:lnTo>
                    <a:pt x="897" y="377"/>
                  </a:lnTo>
                  <a:lnTo>
                    <a:pt x="888" y="386"/>
                  </a:lnTo>
                  <a:lnTo>
                    <a:pt x="878" y="386"/>
                  </a:lnTo>
                  <a:lnTo>
                    <a:pt x="870" y="377"/>
                  </a:lnTo>
                  <a:close/>
                  <a:moveTo>
                    <a:pt x="888" y="375"/>
                  </a:moveTo>
                  <a:lnTo>
                    <a:pt x="878" y="375"/>
                  </a:lnTo>
                  <a:lnTo>
                    <a:pt x="886" y="367"/>
                  </a:lnTo>
                  <a:lnTo>
                    <a:pt x="886" y="377"/>
                  </a:lnTo>
                  <a:lnTo>
                    <a:pt x="878" y="368"/>
                  </a:lnTo>
                  <a:lnTo>
                    <a:pt x="888" y="368"/>
                  </a:lnTo>
                  <a:lnTo>
                    <a:pt x="880" y="377"/>
                  </a:lnTo>
                  <a:lnTo>
                    <a:pt x="880" y="367"/>
                  </a:lnTo>
                  <a:lnTo>
                    <a:pt x="888" y="375"/>
                  </a:lnTo>
                  <a:close/>
                  <a:moveTo>
                    <a:pt x="868" y="320"/>
                  </a:moveTo>
                  <a:lnTo>
                    <a:pt x="870" y="313"/>
                  </a:lnTo>
                  <a:lnTo>
                    <a:pt x="878" y="304"/>
                  </a:lnTo>
                  <a:lnTo>
                    <a:pt x="888" y="304"/>
                  </a:lnTo>
                  <a:lnTo>
                    <a:pt x="897" y="313"/>
                  </a:lnTo>
                  <a:lnTo>
                    <a:pt x="899" y="320"/>
                  </a:lnTo>
                  <a:lnTo>
                    <a:pt x="897" y="327"/>
                  </a:lnTo>
                  <a:lnTo>
                    <a:pt x="893" y="331"/>
                  </a:lnTo>
                  <a:lnTo>
                    <a:pt x="886" y="334"/>
                  </a:lnTo>
                  <a:lnTo>
                    <a:pt x="880" y="334"/>
                  </a:lnTo>
                  <a:lnTo>
                    <a:pt x="873" y="331"/>
                  </a:lnTo>
                  <a:lnTo>
                    <a:pt x="870" y="327"/>
                  </a:lnTo>
                  <a:lnTo>
                    <a:pt x="868" y="320"/>
                  </a:lnTo>
                  <a:close/>
                  <a:moveTo>
                    <a:pt x="884" y="322"/>
                  </a:moveTo>
                  <a:lnTo>
                    <a:pt x="880" y="317"/>
                  </a:lnTo>
                  <a:lnTo>
                    <a:pt x="886" y="320"/>
                  </a:lnTo>
                  <a:lnTo>
                    <a:pt x="880" y="320"/>
                  </a:lnTo>
                  <a:lnTo>
                    <a:pt x="886" y="317"/>
                  </a:lnTo>
                  <a:lnTo>
                    <a:pt x="883" y="322"/>
                  </a:lnTo>
                  <a:lnTo>
                    <a:pt x="885" y="315"/>
                  </a:lnTo>
                  <a:lnTo>
                    <a:pt x="886" y="323"/>
                  </a:lnTo>
                  <a:lnTo>
                    <a:pt x="878" y="314"/>
                  </a:lnTo>
                  <a:lnTo>
                    <a:pt x="888" y="314"/>
                  </a:lnTo>
                  <a:lnTo>
                    <a:pt x="880" y="323"/>
                  </a:lnTo>
                  <a:lnTo>
                    <a:pt x="882" y="315"/>
                  </a:lnTo>
                  <a:lnTo>
                    <a:pt x="884" y="322"/>
                  </a:lnTo>
                  <a:close/>
                  <a:moveTo>
                    <a:pt x="870" y="269"/>
                  </a:moveTo>
                  <a:lnTo>
                    <a:pt x="867" y="264"/>
                  </a:lnTo>
                  <a:lnTo>
                    <a:pt x="867" y="263"/>
                  </a:lnTo>
                  <a:lnTo>
                    <a:pt x="870" y="258"/>
                  </a:lnTo>
                  <a:lnTo>
                    <a:pt x="878" y="250"/>
                  </a:lnTo>
                  <a:lnTo>
                    <a:pt x="888" y="250"/>
                  </a:lnTo>
                  <a:lnTo>
                    <a:pt x="897" y="258"/>
                  </a:lnTo>
                  <a:lnTo>
                    <a:pt x="899" y="263"/>
                  </a:lnTo>
                  <a:lnTo>
                    <a:pt x="899" y="264"/>
                  </a:lnTo>
                  <a:lnTo>
                    <a:pt x="897" y="269"/>
                  </a:lnTo>
                  <a:lnTo>
                    <a:pt x="888" y="278"/>
                  </a:lnTo>
                  <a:lnTo>
                    <a:pt x="878" y="278"/>
                  </a:lnTo>
                  <a:lnTo>
                    <a:pt x="870" y="269"/>
                  </a:lnTo>
                  <a:close/>
                  <a:moveTo>
                    <a:pt x="888" y="268"/>
                  </a:moveTo>
                  <a:lnTo>
                    <a:pt x="878" y="268"/>
                  </a:lnTo>
                  <a:lnTo>
                    <a:pt x="886" y="259"/>
                  </a:lnTo>
                  <a:lnTo>
                    <a:pt x="884" y="264"/>
                  </a:lnTo>
                  <a:lnTo>
                    <a:pt x="884" y="263"/>
                  </a:lnTo>
                  <a:lnTo>
                    <a:pt x="886" y="268"/>
                  </a:lnTo>
                  <a:lnTo>
                    <a:pt x="878" y="260"/>
                  </a:lnTo>
                  <a:lnTo>
                    <a:pt x="888" y="260"/>
                  </a:lnTo>
                  <a:lnTo>
                    <a:pt x="880" y="268"/>
                  </a:lnTo>
                  <a:lnTo>
                    <a:pt x="882" y="263"/>
                  </a:lnTo>
                  <a:lnTo>
                    <a:pt x="882" y="264"/>
                  </a:lnTo>
                  <a:lnTo>
                    <a:pt x="880" y="259"/>
                  </a:lnTo>
                  <a:lnTo>
                    <a:pt x="888" y="268"/>
                  </a:lnTo>
                  <a:close/>
                  <a:moveTo>
                    <a:pt x="870" y="215"/>
                  </a:moveTo>
                  <a:lnTo>
                    <a:pt x="868" y="208"/>
                  </a:lnTo>
                  <a:lnTo>
                    <a:pt x="870" y="201"/>
                  </a:lnTo>
                  <a:lnTo>
                    <a:pt x="873" y="196"/>
                  </a:lnTo>
                  <a:lnTo>
                    <a:pt x="880" y="193"/>
                  </a:lnTo>
                  <a:lnTo>
                    <a:pt x="886" y="193"/>
                  </a:lnTo>
                  <a:lnTo>
                    <a:pt x="893" y="196"/>
                  </a:lnTo>
                  <a:lnTo>
                    <a:pt x="897" y="201"/>
                  </a:lnTo>
                  <a:lnTo>
                    <a:pt x="899" y="208"/>
                  </a:lnTo>
                  <a:lnTo>
                    <a:pt x="897" y="215"/>
                  </a:lnTo>
                  <a:lnTo>
                    <a:pt x="888" y="223"/>
                  </a:lnTo>
                  <a:lnTo>
                    <a:pt x="878" y="223"/>
                  </a:lnTo>
                  <a:lnTo>
                    <a:pt x="870" y="215"/>
                  </a:lnTo>
                  <a:close/>
                  <a:moveTo>
                    <a:pt x="888" y="213"/>
                  </a:moveTo>
                  <a:lnTo>
                    <a:pt x="878" y="213"/>
                  </a:lnTo>
                  <a:lnTo>
                    <a:pt x="886" y="205"/>
                  </a:lnTo>
                  <a:lnTo>
                    <a:pt x="885" y="212"/>
                  </a:lnTo>
                  <a:lnTo>
                    <a:pt x="883" y="206"/>
                  </a:lnTo>
                  <a:lnTo>
                    <a:pt x="886" y="210"/>
                  </a:lnTo>
                  <a:lnTo>
                    <a:pt x="880" y="208"/>
                  </a:lnTo>
                  <a:lnTo>
                    <a:pt x="886" y="208"/>
                  </a:lnTo>
                  <a:lnTo>
                    <a:pt x="880" y="210"/>
                  </a:lnTo>
                  <a:lnTo>
                    <a:pt x="884" y="206"/>
                  </a:lnTo>
                  <a:lnTo>
                    <a:pt x="882" y="212"/>
                  </a:lnTo>
                  <a:lnTo>
                    <a:pt x="880" y="205"/>
                  </a:lnTo>
                  <a:lnTo>
                    <a:pt x="888" y="213"/>
                  </a:lnTo>
                  <a:close/>
                  <a:moveTo>
                    <a:pt x="870" y="161"/>
                  </a:moveTo>
                  <a:lnTo>
                    <a:pt x="870" y="150"/>
                  </a:lnTo>
                  <a:lnTo>
                    <a:pt x="878" y="142"/>
                  </a:lnTo>
                  <a:lnTo>
                    <a:pt x="888" y="142"/>
                  </a:lnTo>
                  <a:lnTo>
                    <a:pt x="897" y="150"/>
                  </a:lnTo>
                  <a:lnTo>
                    <a:pt x="897" y="161"/>
                  </a:lnTo>
                  <a:lnTo>
                    <a:pt x="888" y="170"/>
                  </a:lnTo>
                  <a:lnTo>
                    <a:pt x="878" y="170"/>
                  </a:lnTo>
                  <a:lnTo>
                    <a:pt x="870" y="161"/>
                  </a:lnTo>
                  <a:close/>
                  <a:moveTo>
                    <a:pt x="888" y="160"/>
                  </a:moveTo>
                  <a:lnTo>
                    <a:pt x="878" y="160"/>
                  </a:lnTo>
                  <a:lnTo>
                    <a:pt x="886" y="150"/>
                  </a:lnTo>
                  <a:lnTo>
                    <a:pt x="886" y="161"/>
                  </a:lnTo>
                  <a:lnTo>
                    <a:pt x="878" y="152"/>
                  </a:lnTo>
                  <a:lnTo>
                    <a:pt x="888" y="152"/>
                  </a:lnTo>
                  <a:lnTo>
                    <a:pt x="880" y="161"/>
                  </a:lnTo>
                  <a:lnTo>
                    <a:pt x="880" y="150"/>
                  </a:lnTo>
                  <a:lnTo>
                    <a:pt x="888" y="160"/>
                  </a:lnTo>
                  <a:close/>
                  <a:moveTo>
                    <a:pt x="859" y="109"/>
                  </a:moveTo>
                  <a:lnTo>
                    <a:pt x="858" y="103"/>
                  </a:lnTo>
                  <a:lnTo>
                    <a:pt x="859" y="97"/>
                  </a:lnTo>
                  <a:lnTo>
                    <a:pt x="861" y="92"/>
                  </a:lnTo>
                  <a:lnTo>
                    <a:pt x="867" y="88"/>
                  </a:lnTo>
                  <a:lnTo>
                    <a:pt x="875" y="88"/>
                  </a:lnTo>
                  <a:lnTo>
                    <a:pt x="886" y="94"/>
                  </a:lnTo>
                  <a:lnTo>
                    <a:pt x="890" y="101"/>
                  </a:lnTo>
                  <a:lnTo>
                    <a:pt x="889" y="108"/>
                  </a:lnTo>
                  <a:lnTo>
                    <a:pt x="886" y="114"/>
                  </a:lnTo>
                  <a:lnTo>
                    <a:pt x="881" y="118"/>
                  </a:lnTo>
                  <a:lnTo>
                    <a:pt x="876" y="118"/>
                  </a:lnTo>
                  <a:lnTo>
                    <a:pt x="870" y="118"/>
                  </a:lnTo>
                  <a:lnTo>
                    <a:pt x="864" y="116"/>
                  </a:lnTo>
                  <a:lnTo>
                    <a:pt x="859" y="109"/>
                  </a:lnTo>
                  <a:close/>
                  <a:moveTo>
                    <a:pt x="876" y="107"/>
                  </a:moveTo>
                  <a:lnTo>
                    <a:pt x="870" y="103"/>
                  </a:lnTo>
                  <a:lnTo>
                    <a:pt x="876" y="103"/>
                  </a:lnTo>
                  <a:lnTo>
                    <a:pt x="872" y="105"/>
                  </a:lnTo>
                  <a:lnTo>
                    <a:pt x="878" y="102"/>
                  </a:lnTo>
                  <a:lnTo>
                    <a:pt x="875" y="106"/>
                  </a:lnTo>
                  <a:lnTo>
                    <a:pt x="876" y="99"/>
                  </a:lnTo>
                  <a:lnTo>
                    <a:pt x="879" y="106"/>
                  </a:lnTo>
                  <a:lnTo>
                    <a:pt x="868" y="100"/>
                  </a:lnTo>
                  <a:lnTo>
                    <a:pt x="877" y="100"/>
                  </a:lnTo>
                  <a:lnTo>
                    <a:pt x="871" y="104"/>
                  </a:lnTo>
                  <a:lnTo>
                    <a:pt x="873" y="100"/>
                  </a:lnTo>
                  <a:lnTo>
                    <a:pt x="872" y="106"/>
                  </a:lnTo>
                  <a:lnTo>
                    <a:pt x="871" y="101"/>
                  </a:lnTo>
                  <a:lnTo>
                    <a:pt x="876" y="107"/>
                  </a:lnTo>
                  <a:close/>
                  <a:moveTo>
                    <a:pt x="834" y="69"/>
                  </a:moveTo>
                  <a:lnTo>
                    <a:pt x="831" y="65"/>
                  </a:lnTo>
                  <a:lnTo>
                    <a:pt x="829" y="59"/>
                  </a:lnTo>
                  <a:lnTo>
                    <a:pt x="829" y="54"/>
                  </a:lnTo>
                  <a:lnTo>
                    <a:pt x="832" y="47"/>
                  </a:lnTo>
                  <a:lnTo>
                    <a:pt x="840" y="43"/>
                  </a:lnTo>
                  <a:lnTo>
                    <a:pt x="853" y="43"/>
                  </a:lnTo>
                  <a:lnTo>
                    <a:pt x="859" y="52"/>
                  </a:lnTo>
                  <a:lnTo>
                    <a:pt x="858" y="65"/>
                  </a:lnTo>
                  <a:lnTo>
                    <a:pt x="853" y="72"/>
                  </a:lnTo>
                  <a:lnTo>
                    <a:pt x="845" y="73"/>
                  </a:lnTo>
                  <a:lnTo>
                    <a:pt x="840" y="73"/>
                  </a:lnTo>
                  <a:lnTo>
                    <a:pt x="834" y="69"/>
                  </a:lnTo>
                  <a:close/>
                  <a:moveTo>
                    <a:pt x="848" y="60"/>
                  </a:moveTo>
                  <a:lnTo>
                    <a:pt x="842" y="59"/>
                  </a:lnTo>
                  <a:lnTo>
                    <a:pt x="850" y="58"/>
                  </a:lnTo>
                  <a:lnTo>
                    <a:pt x="843" y="64"/>
                  </a:lnTo>
                  <a:lnTo>
                    <a:pt x="844" y="51"/>
                  </a:lnTo>
                  <a:lnTo>
                    <a:pt x="852" y="58"/>
                  </a:lnTo>
                  <a:lnTo>
                    <a:pt x="839" y="58"/>
                  </a:lnTo>
                  <a:lnTo>
                    <a:pt x="846" y="54"/>
                  </a:lnTo>
                  <a:lnTo>
                    <a:pt x="843" y="60"/>
                  </a:lnTo>
                  <a:lnTo>
                    <a:pt x="843" y="55"/>
                  </a:lnTo>
                  <a:lnTo>
                    <a:pt x="845" y="60"/>
                  </a:lnTo>
                  <a:lnTo>
                    <a:pt x="842" y="57"/>
                  </a:lnTo>
                  <a:lnTo>
                    <a:pt x="848" y="60"/>
                  </a:lnTo>
                  <a:close/>
                  <a:moveTo>
                    <a:pt x="795" y="42"/>
                  </a:moveTo>
                  <a:lnTo>
                    <a:pt x="789" y="37"/>
                  </a:lnTo>
                  <a:lnTo>
                    <a:pt x="785" y="25"/>
                  </a:lnTo>
                  <a:lnTo>
                    <a:pt x="790" y="15"/>
                  </a:lnTo>
                  <a:lnTo>
                    <a:pt x="803" y="12"/>
                  </a:lnTo>
                  <a:lnTo>
                    <a:pt x="812" y="16"/>
                  </a:lnTo>
                  <a:lnTo>
                    <a:pt x="816" y="29"/>
                  </a:lnTo>
                  <a:lnTo>
                    <a:pt x="813" y="38"/>
                  </a:lnTo>
                  <a:lnTo>
                    <a:pt x="808" y="42"/>
                  </a:lnTo>
                  <a:lnTo>
                    <a:pt x="802" y="43"/>
                  </a:lnTo>
                  <a:lnTo>
                    <a:pt x="795" y="42"/>
                  </a:lnTo>
                  <a:close/>
                  <a:moveTo>
                    <a:pt x="804" y="28"/>
                  </a:moveTo>
                  <a:lnTo>
                    <a:pt x="799" y="29"/>
                  </a:lnTo>
                  <a:lnTo>
                    <a:pt x="805" y="26"/>
                  </a:lnTo>
                  <a:lnTo>
                    <a:pt x="802" y="34"/>
                  </a:lnTo>
                  <a:lnTo>
                    <a:pt x="798" y="21"/>
                  </a:lnTo>
                  <a:lnTo>
                    <a:pt x="808" y="26"/>
                  </a:lnTo>
                  <a:lnTo>
                    <a:pt x="795" y="29"/>
                  </a:lnTo>
                  <a:lnTo>
                    <a:pt x="799" y="20"/>
                  </a:lnTo>
                  <a:lnTo>
                    <a:pt x="803" y="32"/>
                  </a:lnTo>
                  <a:lnTo>
                    <a:pt x="796" y="28"/>
                  </a:lnTo>
                  <a:lnTo>
                    <a:pt x="804" y="28"/>
                  </a:lnTo>
                  <a:close/>
                  <a:moveTo>
                    <a:pt x="748" y="32"/>
                  </a:moveTo>
                  <a:lnTo>
                    <a:pt x="743" y="32"/>
                  </a:lnTo>
                  <a:lnTo>
                    <a:pt x="737" y="29"/>
                  </a:lnTo>
                  <a:lnTo>
                    <a:pt x="734" y="24"/>
                  </a:lnTo>
                  <a:lnTo>
                    <a:pt x="732" y="16"/>
                  </a:lnTo>
                  <a:lnTo>
                    <a:pt x="733" y="11"/>
                  </a:lnTo>
                  <a:lnTo>
                    <a:pt x="736" y="5"/>
                  </a:lnTo>
                  <a:lnTo>
                    <a:pt x="740" y="2"/>
                  </a:lnTo>
                  <a:lnTo>
                    <a:pt x="747" y="0"/>
                  </a:lnTo>
                  <a:lnTo>
                    <a:pt x="752" y="0"/>
                  </a:lnTo>
                  <a:lnTo>
                    <a:pt x="758" y="3"/>
                  </a:lnTo>
                  <a:lnTo>
                    <a:pt x="762" y="9"/>
                  </a:lnTo>
                  <a:lnTo>
                    <a:pt x="764" y="16"/>
                  </a:lnTo>
                  <a:lnTo>
                    <a:pt x="764" y="21"/>
                  </a:lnTo>
                  <a:lnTo>
                    <a:pt x="761" y="27"/>
                  </a:lnTo>
                  <a:lnTo>
                    <a:pt x="755" y="30"/>
                  </a:lnTo>
                  <a:lnTo>
                    <a:pt x="748" y="32"/>
                  </a:lnTo>
                  <a:close/>
                  <a:moveTo>
                    <a:pt x="752" y="16"/>
                  </a:moveTo>
                  <a:lnTo>
                    <a:pt x="747" y="20"/>
                  </a:lnTo>
                  <a:lnTo>
                    <a:pt x="750" y="14"/>
                  </a:lnTo>
                  <a:lnTo>
                    <a:pt x="750" y="19"/>
                  </a:lnTo>
                  <a:lnTo>
                    <a:pt x="748" y="12"/>
                  </a:lnTo>
                  <a:lnTo>
                    <a:pt x="751" y="17"/>
                  </a:lnTo>
                  <a:lnTo>
                    <a:pt x="746" y="14"/>
                  </a:lnTo>
                  <a:lnTo>
                    <a:pt x="751" y="14"/>
                  </a:lnTo>
                  <a:lnTo>
                    <a:pt x="745" y="16"/>
                  </a:lnTo>
                  <a:lnTo>
                    <a:pt x="749" y="13"/>
                  </a:lnTo>
                  <a:lnTo>
                    <a:pt x="745" y="19"/>
                  </a:lnTo>
                  <a:lnTo>
                    <a:pt x="746" y="13"/>
                  </a:lnTo>
                  <a:lnTo>
                    <a:pt x="748" y="21"/>
                  </a:lnTo>
                  <a:lnTo>
                    <a:pt x="744" y="15"/>
                  </a:lnTo>
                  <a:lnTo>
                    <a:pt x="750" y="18"/>
                  </a:lnTo>
                  <a:lnTo>
                    <a:pt x="745" y="18"/>
                  </a:lnTo>
                  <a:lnTo>
                    <a:pt x="752" y="16"/>
                  </a:lnTo>
                  <a:close/>
                  <a:moveTo>
                    <a:pt x="697" y="32"/>
                  </a:moveTo>
                  <a:lnTo>
                    <a:pt x="690" y="32"/>
                  </a:lnTo>
                  <a:lnTo>
                    <a:pt x="684" y="29"/>
                  </a:lnTo>
                  <a:lnTo>
                    <a:pt x="680" y="26"/>
                  </a:lnTo>
                  <a:lnTo>
                    <a:pt x="677" y="19"/>
                  </a:lnTo>
                  <a:lnTo>
                    <a:pt x="677" y="13"/>
                  </a:lnTo>
                  <a:lnTo>
                    <a:pt x="680" y="7"/>
                  </a:lnTo>
                  <a:lnTo>
                    <a:pt x="684" y="3"/>
                  </a:lnTo>
                  <a:lnTo>
                    <a:pt x="690" y="0"/>
                  </a:lnTo>
                  <a:lnTo>
                    <a:pt x="697" y="0"/>
                  </a:lnTo>
                  <a:lnTo>
                    <a:pt x="704" y="3"/>
                  </a:lnTo>
                  <a:lnTo>
                    <a:pt x="707" y="7"/>
                  </a:lnTo>
                  <a:lnTo>
                    <a:pt x="710" y="13"/>
                  </a:lnTo>
                  <a:lnTo>
                    <a:pt x="710" y="19"/>
                  </a:lnTo>
                  <a:lnTo>
                    <a:pt x="707" y="26"/>
                  </a:lnTo>
                  <a:lnTo>
                    <a:pt x="704" y="29"/>
                  </a:lnTo>
                  <a:lnTo>
                    <a:pt x="697" y="32"/>
                  </a:lnTo>
                  <a:close/>
                  <a:moveTo>
                    <a:pt x="697" y="15"/>
                  </a:moveTo>
                  <a:lnTo>
                    <a:pt x="693" y="19"/>
                  </a:lnTo>
                  <a:lnTo>
                    <a:pt x="696" y="13"/>
                  </a:lnTo>
                  <a:lnTo>
                    <a:pt x="696" y="19"/>
                  </a:lnTo>
                  <a:lnTo>
                    <a:pt x="693" y="13"/>
                  </a:lnTo>
                  <a:lnTo>
                    <a:pt x="697" y="17"/>
                  </a:lnTo>
                  <a:lnTo>
                    <a:pt x="690" y="14"/>
                  </a:lnTo>
                  <a:lnTo>
                    <a:pt x="697" y="14"/>
                  </a:lnTo>
                  <a:lnTo>
                    <a:pt x="690" y="17"/>
                  </a:lnTo>
                  <a:lnTo>
                    <a:pt x="694" y="13"/>
                  </a:lnTo>
                  <a:lnTo>
                    <a:pt x="691" y="19"/>
                  </a:lnTo>
                  <a:lnTo>
                    <a:pt x="691" y="13"/>
                  </a:lnTo>
                  <a:lnTo>
                    <a:pt x="694" y="19"/>
                  </a:lnTo>
                  <a:lnTo>
                    <a:pt x="690" y="15"/>
                  </a:lnTo>
                  <a:lnTo>
                    <a:pt x="697" y="18"/>
                  </a:lnTo>
                  <a:lnTo>
                    <a:pt x="690" y="18"/>
                  </a:lnTo>
                  <a:lnTo>
                    <a:pt x="697" y="15"/>
                  </a:lnTo>
                  <a:close/>
                  <a:moveTo>
                    <a:pt x="643" y="32"/>
                  </a:moveTo>
                  <a:lnTo>
                    <a:pt x="636" y="32"/>
                  </a:lnTo>
                  <a:lnTo>
                    <a:pt x="630" y="29"/>
                  </a:lnTo>
                  <a:lnTo>
                    <a:pt x="626" y="26"/>
                  </a:lnTo>
                  <a:lnTo>
                    <a:pt x="623" y="19"/>
                  </a:lnTo>
                  <a:lnTo>
                    <a:pt x="623" y="13"/>
                  </a:lnTo>
                  <a:lnTo>
                    <a:pt x="626" y="7"/>
                  </a:lnTo>
                  <a:lnTo>
                    <a:pt x="630" y="3"/>
                  </a:lnTo>
                  <a:lnTo>
                    <a:pt x="636" y="0"/>
                  </a:lnTo>
                  <a:lnTo>
                    <a:pt x="643" y="0"/>
                  </a:lnTo>
                  <a:lnTo>
                    <a:pt x="649" y="3"/>
                  </a:lnTo>
                  <a:lnTo>
                    <a:pt x="653" y="7"/>
                  </a:lnTo>
                  <a:lnTo>
                    <a:pt x="656" y="13"/>
                  </a:lnTo>
                  <a:lnTo>
                    <a:pt x="656" y="19"/>
                  </a:lnTo>
                  <a:lnTo>
                    <a:pt x="653" y="26"/>
                  </a:lnTo>
                  <a:lnTo>
                    <a:pt x="649" y="29"/>
                  </a:lnTo>
                  <a:lnTo>
                    <a:pt x="643" y="32"/>
                  </a:lnTo>
                  <a:close/>
                  <a:moveTo>
                    <a:pt x="643" y="15"/>
                  </a:moveTo>
                  <a:lnTo>
                    <a:pt x="639" y="19"/>
                  </a:lnTo>
                  <a:lnTo>
                    <a:pt x="642" y="13"/>
                  </a:lnTo>
                  <a:lnTo>
                    <a:pt x="642" y="19"/>
                  </a:lnTo>
                  <a:lnTo>
                    <a:pt x="639" y="13"/>
                  </a:lnTo>
                  <a:lnTo>
                    <a:pt x="643" y="17"/>
                  </a:lnTo>
                  <a:lnTo>
                    <a:pt x="636" y="14"/>
                  </a:lnTo>
                  <a:lnTo>
                    <a:pt x="643" y="14"/>
                  </a:lnTo>
                  <a:lnTo>
                    <a:pt x="636" y="17"/>
                  </a:lnTo>
                  <a:lnTo>
                    <a:pt x="640" y="13"/>
                  </a:lnTo>
                  <a:lnTo>
                    <a:pt x="637" y="19"/>
                  </a:lnTo>
                  <a:lnTo>
                    <a:pt x="637" y="13"/>
                  </a:lnTo>
                  <a:lnTo>
                    <a:pt x="640" y="19"/>
                  </a:lnTo>
                  <a:lnTo>
                    <a:pt x="636" y="15"/>
                  </a:lnTo>
                  <a:lnTo>
                    <a:pt x="643" y="18"/>
                  </a:lnTo>
                  <a:lnTo>
                    <a:pt x="636" y="18"/>
                  </a:lnTo>
                  <a:lnTo>
                    <a:pt x="643" y="15"/>
                  </a:lnTo>
                  <a:close/>
                  <a:moveTo>
                    <a:pt x="588" y="32"/>
                  </a:moveTo>
                  <a:lnTo>
                    <a:pt x="582" y="32"/>
                  </a:lnTo>
                  <a:lnTo>
                    <a:pt x="575" y="29"/>
                  </a:lnTo>
                  <a:lnTo>
                    <a:pt x="571" y="26"/>
                  </a:lnTo>
                  <a:lnTo>
                    <a:pt x="569" y="19"/>
                  </a:lnTo>
                  <a:lnTo>
                    <a:pt x="569" y="13"/>
                  </a:lnTo>
                  <a:lnTo>
                    <a:pt x="571" y="7"/>
                  </a:lnTo>
                  <a:lnTo>
                    <a:pt x="575" y="3"/>
                  </a:lnTo>
                  <a:lnTo>
                    <a:pt x="582" y="0"/>
                  </a:lnTo>
                  <a:lnTo>
                    <a:pt x="588" y="0"/>
                  </a:lnTo>
                  <a:lnTo>
                    <a:pt x="595" y="3"/>
                  </a:lnTo>
                  <a:lnTo>
                    <a:pt x="599" y="7"/>
                  </a:lnTo>
                  <a:lnTo>
                    <a:pt x="601" y="13"/>
                  </a:lnTo>
                  <a:lnTo>
                    <a:pt x="601" y="19"/>
                  </a:lnTo>
                  <a:lnTo>
                    <a:pt x="599" y="26"/>
                  </a:lnTo>
                  <a:lnTo>
                    <a:pt x="595" y="29"/>
                  </a:lnTo>
                  <a:lnTo>
                    <a:pt x="588" y="32"/>
                  </a:lnTo>
                  <a:close/>
                  <a:moveTo>
                    <a:pt x="588" y="15"/>
                  </a:moveTo>
                  <a:lnTo>
                    <a:pt x="585" y="19"/>
                  </a:lnTo>
                  <a:lnTo>
                    <a:pt x="587" y="13"/>
                  </a:lnTo>
                  <a:lnTo>
                    <a:pt x="587" y="19"/>
                  </a:lnTo>
                  <a:lnTo>
                    <a:pt x="585" y="13"/>
                  </a:lnTo>
                  <a:lnTo>
                    <a:pt x="588" y="17"/>
                  </a:lnTo>
                  <a:lnTo>
                    <a:pt x="582" y="14"/>
                  </a:lnTo>
                  <a:lnTo>
                    <a:pt x="588" y="14"/>
                  </a:lnTo>
                  <a:lnTo>
                    <a:pt x="582" y="17"/>
                  </a:lnTo>
                  <a:lnTo>
                    <a:pt x="585" y="13"/>
                  </a:lnTo>
                  <a:lnTo>
                    <a:pt x="583" y="19"/>
                  </a:lnTo>
                  <a:lnTo>
                    <a:pt x="583" y="13"/>
                  </a:lnTo>
                  <a:lnTo>
                    <a:pt x="585" y="19"/>
                  </a:lnTo>
                  <a:lnTo>
                    <a:pt x="582" y="15"/>
                  </a:lnTo>
                  <a:lnTo>
                    <a:pt x="588" y="18"/>
                  </a:lnTo>
                  <a:lnTo>
                    <a:pt x="582" y="18"/>
                  </a:lnTo>
                  <a:lnTo>
                    <a:pt x="588" y="15"/>
                  </a:lnTo>
                  <a:close/>
                  <a:moveTo>
                    <a:pt x="534" y="32"/>
                  </a:moveTo>
                  <a:lnTo>
                    <a:pt x="525" y="30"/>
                  </a:lnTo>
                  <a:lnTo>
                    <a:pt x="517" y="21"/>
                  </a:lnTo>
                  <a:lnTo>
                    <a:pt x="517" y="11"/>
                  </a:lnTo>
                  <a:lnTo>
                    <a:pt x="525" y="2"/>
                  </a:lnTo>
                  <a:lnTo>
                    <a:pt x="534" y="0"/>
                  </a:lnTo>
                  <a:lnTo>
                    <a:pt x="540" y="3"/>
                  </a:lnTo>
                  <a:lnTo>
                    <a:pt x="544" y="7"/>
                  </a:lnTo>
                  <a:lnTo>
                    <a:pt x="547" y="13"/>
                  </a:lnTo>
                  <a:lnTo>
                    <a:pt x="547" y="19"/>
                  </a:lnTo>
                  <a:lnTo>
                    <a:pt x="544" y="26"/>
                  </a:lnTo>
                  <a:lnTo>
                    <a:pt x="540" y="29"/>
                  </a:lnTo>
                  <a:lnTo>
                    <a:pt x="534" y="32"/>
                  </a:lnTo>
                  <a:close/>
                  <a:moveTo>
                    <a:pt x="534" y="15"/>
                  </a:moveTo>
                  <a:lnTo>
                    <a:pt x="530" y="19"/>
                  </a:lnTo>
                  <a:lnTo>
                    <a:pt x="533" y="13"/>
                  </a:lnTo>
                  <a:lnTo>
                    <a:pt x="533" y="19"/>
                  </a:lnTo>
                  <a:lnTo>
                    <a:pt x="530" y="13"/>
                  </a:lnTo>
                  <a:lnTo>
                    <a:pt x="534" y="17"/>
                  </a:lnTo>
                  <a:lnTo>
                    <a:pt x="527" y="14"/>
                  </a:lnTo>
                  <a:lnTo>
                    <a:pt x="536" y="13"/>
                  </a:lnTo>
                  <a:lnTo>
                    <a:pt x="527" y="21"/>
                  </a:lnTo>
                  <a:lnTo>
                    <a:pt x="527" y="11"/>
                  </a:lnTo>
                  <a:lnTo>
                    <a:pt x="536" y="20"/>
                  </a:lnTo>
                  <a:lnTo>
                    <a:pt x="527" y="18"/>
                  </a:lnTo>
                  <a:lnTo>
                    <a:pt x="534" y="15"/>
                  </a:lnTo>
                  <a:close/>
                  <a:moveTo>
                    <a:pt x="482" y="30"/>
                  </a:moveTo>
                  <a:lnTo>
                    <a:pt x="472" y="30"/>
                  </a:lnTo>
                  <a:lnTo>
                    <a:pt x="463" y="21"/>
                  </a:lnTo>
                  <a:lnTo>
                    <a:pt x="463" y="11"/>
                  </a:lnTo>
                  <a:lnTo>
                    <a:pt x="472" y="2"/>
                  </a:lnTo>
                  <a:lnTo>
                    <a:pt x="482" y="2"/>
                  </a:lnTo>
                  <a:lnTo>
                    <a:pt x="491" y="11"/>
                  </a:lnTo>
                  <a:lnTo>
                    <a:pt x="491" y="21"/>
                  </a:lnTo>
                  <a:lnTo>
                    <a:pt x="482" y="30"/>
                  </a:lnTo>
                  <a:close/>
                  <a:moveTo>
                    <a:pt x="480" y="11"/>
                  </a:moveTo>
                  <a:lnTo>
                    <a:pt x="480" y="21"/>
                  </a:lnTo>
                  <a:lnTo>
                    <a:pt x="472" y="13"/>
                  </a:lnTo>
                  <a:lnTo>
                    <a:pt x="482" y="13"/>
                  </a:lnTo>
                  <a:lnTo>
                    <a:pt x="473" y="21"/>
                  </a:lnTo>
                  <a:lnTo>
                    <a:pt x="473" y="11"/>
                  </a:lnTo>
                  <a:lnTo>
                    <a:pt x="482" y="20"/>
                  </a:lnTo>
                  <a:lnTo>
                    <a:pt x="472" y="20"/>
                  </a:lnTo>
                  <a:lnTo>
                    <a:pt x="480" y="11"/>
                  </a:lnTo>
                  <a:close/>
                  <a:moveTo>
                    <a:pt x="426" y="32"/>
                  </a:moveTo>
                  <a:lnTo>
                    <a:pt x="420" y="32"/>
                  </a:lnTo>
                  <a:lnTo>
                    <a:pt x="413" y="29"/>
                  </a:lnTo>
                  <a:lnTo>
                    <a:pt x="409" y="26"/>
                  </a:lnTo>
                  <a:lnTo>
                    <a:pt x="406" y="19"/>
                  </a:lnTo>
                  <a:lnTo>
                    <a:pt x="406" y="13"/>
                  </a:lnTo>
                  <a:lnTo>
                    <a:pt x="409" y="7"/>
                  </a:lnTo>
                  <a:lnTo>
                    <a:pt x="413" y="3"/>
                  </a:lnTo>
                  <a:lnTo>
                    <a:pt x="420" y="0"/>
                  </a:lnTo>
                  <a:lnTo>
                    <a:pt x="426" y="0"/>
                  </a:lnTo>
                  <a:lnTo>
                    <a:pt x="433" y="3"/>
                  </a:lnTo>
                  <a:lnTo>
                    <a:pt x="436" y="7"/>
                  </a:lnTo>
                  <a:lnTo>
                    <a:pt x="439" y="13"/>
                  </a:lnTo>
                  <a:lnTo>
                    <a:pt x="439" y="19"/>
                  </a:lnTo>
                  <a:lnTo>
                    <a:pt x="436" y="26"/>
                  </a:lnTo>
                  <a:lnTo>
                    <a:pt x="433" y="29"/>
                  </a:lnTo>
                  <a:lnTo>
                    <a:pt x="426" y="32"/>
                  </a:lnTo>
                  <a:close/>
                  <a:moveTo>
                    <a:pt x="426" y="15"/>
                  </a:moveTo>
                  <a:lnTo>
                    <a:pt x="422" y="19"/>
                  </a:lnTo>
                  <a:lnTo>
                    <a:pt x="425" y="13"/>
                  </a:lnTo>
                  <a:lnTo>
                    <a:pt x="425" y="19"/>
                  </a:lnTo>
                  <a:lnTo>
                    <a:pt x="422" y="13"/>
                  </a:lnTo>
                  <a:lnTo>
                    <a:pt x="426" y="17"/>
                  </a:lnTo>
                  <a:lnTo>
                    <a:pt x="420" y="14"/>
                  </a:lnTo>
                  <a:lnTo>
                    <a:pt x="426" y="14"/>
                  </a:lnTo>
                  <a:lnTo>
                    <a:pt x="420" y="17"/>
                  </a:lnTo>
                  <a:lnTo>
                    <a:pt x="423" y="13"/>
                  </a:lnTo>
                  <a:lnTo>
                    <a:pt x="420" y="19"/>
                  </a:lnTo>
                  <a:lnTo>
                    <a:pt x="420" y="13"/>
                  </a:lnTo>
                  <a:lnTo>
                    <a:pt x="423" y="19"/>
                  </a:lnTo>
                  <a:lnTo>
                    <a:pt x="420" y="15"/>
                  </a:lnTo>
                  <a:lnTo>
                    <a:pt x="426" y="18"/>
                  </a:lnTo>
                  <a:lnTo>
                    <a:pt x="420" y="18"/>
                  </a:lnTo>
                  <a:lnTo>
                    <a:pt x="426" y="15"/>
                  </a:lnTo>
                  <a:close/>
                  <a:moveTo>
                    <a:pt x="372" y="32"/>
                  </a:moveTo>
                  <a:lnTo>
                    <a:pt x="365" y="32"/>
                  </a:lnTo>
                  <a:lnTo>
                    <a:pt x="359" y="29"/>
                  </a:lnTo>
                  <a:lnTo>
                    <a:pt x="355" y="26"/>
                  </a:lnTo>
                  <a:lnTo>
                    <a:pt x="352" y="19"/>
                  </a:lnTo>
                  <a:lnTo>
                    <a:pt x="352" y="13"/>
                  </a:lnTo>
                  <a:lnTo>
                    <a:pt x="355" y="7"/>
                  </a:lnTo>
                  <a:lnTo>
                    <a:pt x="359" y="3"/>
                  </a:lnTo>
                  <a:lnTo>
                    <a:pt x="365" y="0"/>
                  </a:lnTo>
                  <a:lnTo>
                    <a:pt x="372" y="0"/>
                  </a:lnTo>
                  <a:lnTo>
                    <a:pt x="378" y="3"/>
                  </a:lnTo>
                  <a:lnTo>
                    <a:pt x="382" y="7"/>
                  </a:lnTo>
                  <a:lnTo>
                    <a:pt x="385" y="13"/>
                  </a:lnTo>
                  <a:lnTo>
                    <a:pt x="385" y="19"/>
                  </a:lnTo>
                  <a:lnTo>
                    <a:pt x="382" y="26"/>
                  </a:lnTo>
                  <a:lnTo>
                    <a:pt x="378" y="29"/>
                  </a:lnTo>
                  <a:lnTo>
                    <a:pt x="372" y="32"/>
                  </a:lnTo>
                  <a:close/>
                  <a:moveTo>
                    <a:pt x="372" y="15"/>
                  </a:moveTo>
                  <a:lnTo>
                    <a:pt x="368" y="19"/>
                  </a:lnTo>
                  <a:lnTo>
                    <a:pt x="371" y="13"/>
                  </a:lnTo>
                  <a:lnTo>
                    <a:pt x="371" y="19"/>
                  </a:lnTo>
                  <a:lnTo>
                    <a:pt x="368" y="13"/>
                  </a:lnTo>
                  <a:lnTo>
                    <a:pt x="372" y="17"/>
                  </a:lnTo>
                  <a:lnTo>
                    <a:pt x="365" y="14"/>
                  </a:lnTo>
                  <a:lnTo>
                    <a:pt x="372" y="14"/>
                  </a:lnTo>
                  <a:lnTo>
                    <a:pt x="365" y="17"/>
                  </a:lnTo>
                  <a:lnTo>
                    <a:pt x="369" y="13"/>
                  </a:lnTo>
                  <a:lnTo>
                    <a:pt x="366" y="19"/>
                  </a:lnTo>
                  <a:lnTo>
                    <a:pt x="366" y="13"/>
                  </a:lnTo>
                  <a:lnTo>
                    <a:pt x="369" y="19"/>
                  </a:lnTo>
                  <a:lnTo>
                    <a:pt x="365" y="15"/>
                  </a:lnTo>
                  <a:lnTo>
                    <a:pt x="372" y="18"/>
                  </a:lnTo>
                  <a:lnTo>
                    <a:pt x="365" y="18"/>
                  </a:lnTo>
                  <a:lnTo>
                    <a:pt x="372" y="15"/>
                  </a:lnTo>
                  <a:close/>
                  <a:moveTo>
                    <a:pt x="317" y="32"/>
                  </a:moveTo>
                  <a:lnTo>
                    <a:pt x="311" y="32"/>
                  </a:lnTo>
                  <a:lnTo>
                    <a:pt x="304" y="29"/>
                  </a:lnTo>
                  <a:lnTo>
                    <a:pt x="300" y="26"/>
                  </a:lnTo>
                  <a:lnTo>
                    <a:pt x="298" y="19"/>
                  </a:lnTo>
                  <a:lnTo>
                    <a:pt x="298" y="13"/>
                  </a:lnTo>
                  <a:lnTo>
                    <a:pt x="300" y="7"/>
                  </a:lnTo>
                  <a:lnTo>
                    <a:pt x="304" y="3"/>
                  </a:lnTo>
                  <a:lnTo>
                    <a:pt x="311" y="0"/>
                  </a:lnTo>
                  <a:lnTo>
                    <a:pt x="317" y="0"/>
                  </a:lnTo>
                  <a:lnTo>
                    <a:pt x="324" y="3"/>
                  </a:lnTo>
                  <a:lnTo>
                    <a:pt x="328" y="7"/>
                  </a:lnTo>
                  <a:lnTo>
                    <a:pt x="330" y="13"/>
                  </a:lnTo>
                  <a:lnTo>
                    <a:pt x="330" y="19"/>
                  </a:lnTo>
                  <a:lnTo>
                    <a:pt x="328" y="26"/>
                  </a:lnTo>
                  <a:lnTo>
                    <a:pt x="324" y="29"/>
                  </a:lnTo>
                  <a:lnTo>
                    <a:pt x="317" y="32"/>
                  </a:lnTo>
                  <a:close/>
                  <a:moveTo>
                    <a:pt x="317" y="15"/>
                  </a:moveTo>
                  <a:lnTo>
                    <a:pt x="314" y="19"/>
                  </a:lnTo>
                  <a:lnTo>
                    <a:pt x="316" y="13"/>
                  </a:lnTo>
                  <a:lnTo>
                    <a:pt x="316" y="19"/>
                  </a:lnTo>
                  <a:lnTo>
                    <a:pt x="314" y="13"/>
                  </a:lnTo>
                  <a:lnTo>
                    <a:pt x="317" y="17"/>
                  </a:lnTo>
                  <a:lnTo>
                    <a:pt x="311" y="14"/>
                  </a:lnTo>
                  <a:lnTo>
                    <a:pt x="317" y="14"/>
                  </a:lnTo>
                  <a:lnTo>
                    <a:pt x="311" y="17"/>
                  </a:lnTo>
                  <a:lnTo>
                    <a:pt x="315" y="13"/>
                  </a:lnTo>
                  <a:lnTo>
                    <a:pt x="312" y="19"/>
                  </a:lnTo>
                  <a:lnTo>
                    <a:pt x="312" y="13"/>
                  </a:lnTo>
                  <a:lnTo>
                    <a:pt x="315" y="19"/>
                  </a:lnTo>
                  <a:lnTo>
                    <a:pt x="311" y="15"/>
                  </a:lnTo>
                  <a:lnTo>
                    <a:pt x="317" y="18"/>
                  </a:lnTo>
                  <a:lnTo>
                    <a:pt x="311" y="18"/>
                  </a:lnTo>
                  <a:lnTo>
                    <a:pt x="317" y="15"/>
                  </a:lnTo>
                  <a:close/>
                  <a:moveTo>
                    <a:pt x="263" y="32"/>
                  </a:moveTo>
                  <a:lnTo>
                    <a:pt x="256" y="32"/>
                  </a:lnTo>
                  <a:lnTo>
                    <a:pt x="250" y="29"/>
                  </a:lnTo>
                  <a:lnTo>
                    <a:pt x="246" y="26"/>
                  </a:lnTo>
                  <a:lnTo>
                    <a:pt x="243" y="19"/>
                  </a:lnTo>
                  <a:lnTo>
                    <a:pt x="243" y="13"/>
                  </a:lnTo>
                  <a:lnTo>
                    <a:pt x="246" y="7"/>
                  </a:lnTo>
                  <a:lnTo>
                    <a:pt x="250" y="3"/>
                  </a:lnTo>
                  <a:lnTo>
                    <a:pt x="256" y="0"/>
                  </a:lnTo>
                  <a:lnTo>
                    <a:pt x="263" y="0"/>
                  </a:lnTo>
                  <a:lnTo>
                    <a:pt x="270" y="3"/>
                  </a:lnTo>
                  <a:lnTo>
                    <a:pt x="273" y="7"/>
                  </a:lnTo>
                  <a:lnTo>
                    <a:pt x="276" y="13"/>
                  </a:lnTo>
                  <a:lnTo>
                    <a:pt x="276" y="19"/>
                  </a:lnTo>
                  <a:lnTo>
                    <a:pt x="273" y="26"/>
                  </a:lnTo>
                  <a:lnTo>
                    <a:pt x="270" y="29"/>
                  </a:lnTo>
                  <a:lnTo>
                    <a:pt x="263" y="32"/>
                  </a:lnTo>
                  <a:close/>
                  <a:moveTo>
                    <a:pt x="263" y="15"/>
                  </a:moveTo>
                  <a:lnTo>
                    <a:pt x="259" y="19"/>
                  </a:lnTo>
                  <a:lnTo>
                    <a:pt x="262" y="13"/>
                  </a:lnTo>
                  <a:lnTo>
                    <a:pt x="262" y="19"/>
                  </a:lnTo>
                  <a:lnTo>
                    <a:pt x="259" y="13"/>
                  </a:lnTo>
                  <a:lnTo>
                    <a:pt x="263" y="17"/>
                  </a:lnTo>
                  <a:lnTo>
                    <a:pt x="256" y="14"/>
                  </a:lnTo>
                  <a:lnTo>
                    <a:pt x="263" y="14"/>
                  </a:lnTo>
                  <a:lnTo>
                    <a:pt x="256" y="17"/>
                  </a:lnTo>
                  <a:lnTo>
                    <a:pt x="260" y="13"/>
                  </a:lnTo>
                  <a:lnTo>
                    <a:pt x="257" y="19"/>
                  </a:lnTo>
                  <a:lnTo>
                    <a:pt x="257" y="13"/>
                  </a:lnTo>
                  <a:lnTo>
                    <a:pt x="260" y="19"/>
                  </a:lnTo>
                  <a:lnTo>
                    <a:pt x="256" y="15"/>
                  </a:lnTo>
                  <a:lnTo>
                    <a:pt x="263" y="18"/>
                  </a:lnTo>
                  <a:lnTo>
                    <a:pt x="256" y="18"/>
                  </a:lnTo>
                  <a:lnTo>
                    <a:pt x="263" y="15"/>
                  </a:lnTo>
                  <a:close/>
                  <a:moveTo>
                    <a:pt x="210" y="30"/>
                  </a:moveTo>
                  <a:lnTo>
                    <a:pt x="200" y="30"/>
                  </a:lnTo>
                  <a:lnTo>
                    <a:pt x="192" y="21"/>
                  </a:lnTo>
                  <a:lnTo>
                    <a:pt x="192" y="11"/>
                  </a:lnTo>
                  <a:lnTo>
                    <a:pt x="200" y="2"/>
                  </a:lnTo>
                  <a:lnTo>
                    <a:pt x="210" y="2"/>
                  </a:lnTo>
                  <a:lnTo>
                    <a:pt x="220" y="11"/>
                  </a:lnTo>
                  <a:lnTo>
                    <a:pt x="220" y="21"/>
                  </a:lnTo>
                  <a:lnTo>
                    <a:pt x="210" y="30"/>
                  </a:lnTo>
                  <a:close/>
                  <a:moveTo>
                    <a:pt x="210" y="11"/>
                  </a:moveTo>
                  <a:lnTo>
                    <a:pt x="210" y="21"/>
                  </a:lnTo>
                  <a:lnTo>
                    <a:pt x="200" y="13"/>
                  </a:lnTo>
                  <a:lnTo>
                    <a:pt x="210" y="13"/>
                  </a:lnTo>
                  <a:lnTo>
                    <a:pt x="202" y="21"/>
                  </a:lnTo>
                  <a:lnTo>
                    <a:pt x="202" y="11"/>
                  </a:lnTo>
                  <a:lnTo>
                    <a:pt x="210" y="20"/>
                  </a:lnTo>
                  <a:lnTo>
                    <a:pt x="200" y="20"/>
                  </a:lnTo>
                  <a:lnTo>
                    <a:pt x="210" y="11"/>
                  </a:lnTo>
                  <a:close/>
                  <a:moveTo>
                    <a:pt x="157" y="30"/>
                  </a:moveTo>
                  <a:lnTo>
                    <a:pt x="149" y="32"/>
                  </a:lnTo>
                  <a:lnTo>
                    <a:pt x="142" y="29"/>
                  </a:lnTo>
                  <a:lnTo>
                    <a:pt x="138" y="26"/>
                  </a:lnTo>
                  <a:lnTo>
                    <a:pt x="135" y="19"/>
                  </a:lnTo>
                  <a:lnTo>
                    <a:pt x="135" y="13"/>
                  </a:lnTo>
                  <a:lnTo>
                    <a:pt x="138" y="7"/>
                  </a:lnTo>
                  <a:lnTo>
                    <a:pt x="142" y="3"/>
                  </a:lnTo>
                  <a:lnTo>
                    <a:pt x="149" y="0"/>
                  </a:lnTo>
                  <a:lnTo>
                    <a:pt x="157" y="2"/>
                  </a:lnTo>
                  <a:lnTo>
                    <a:pt x="165" y="11"/>
                  </a:lnTo>
                  <a:lnTo>
                    <a:pt x="165" y="21"/>
                  </a:lnTo>
                  <a:lnTo>
                    <a:pt x="157" y="30"/>
                  </a:lnTo>
                  <a:close/>
                  <a:moveTo>
                    <a:pt x="155" y="11"/>
                  </a:moveTo>
                  <a:lnTo>
                    <a:pt x="155" y="21"/>
                  </a:lnTo>
                  <a:lnTo>
                    <a:pt x="147" y="13"/>
                  </a:lnTo>
                  <a:lnTo>
                    <a:pt x="155" y="14"/>
                  </a:lnTo>
                  <a:lnTo>
                    <a:pt x="149" y="17"/>
                  </a:lnTo>
                  <a:lnTo>
                    <a:pt x="152" y="13"/>
                  </a:lnTo>
                  <a:lnTo>
                    <a:pt x="150" y="19"/>
                  </a:lnTo>
                  <a:lnTo>
                    <a:pt x="150" y="13"/>
                  </a:lnTo>
                  <a:lnTo>
                    <a:pt x="152" y="19"/>
                  </a:lnTo>
                  <a:lnTo>
                    <a:pt x="149" y="15"/>
                  </a:lnTo>
                  <a:lnTo>
                    <a:pt x="155" y="18"/>
                  </a:lnTo>
                  <a:lnTo>
                    <a:pt x="147" y="20"/>
                  </a:lnTo>
                  <a:lnTo>
                    <a:pt x="155" y="11"/>
                  </a:lnTo>
                  <a:close/>
                  <a:moveTo>
                    <a:pt x="105" y="42"/>
                  </a:moveTo>
                  <a:lnTo>
                    <a:pt x="101" y="43"/>
                  </a:lnTo>
                  <a:lnTo>
                    <a:pt x="94" y="43"/>
                  </a:lnTo>
                  <a:lnTo>
                    <a:pt x="89" y="40"/>
                  </a:lnTo>
                  <a:lnTo>
                    <a:pt x="84" y="33"/>
                  </a:lnTo>
                  <a:lnTo>
                    <a:pt x="82" y="28"/>
                  </a:lnTo>
                  <a:lnTo>
                    <a:pt x="82" y="22"/>
                  </a:lnTo>
                  <a:lnTo>
                    <a:pt x="85" y="16"/>
                  </a:lnTo>
                  <a:lnTo>
                    <a:pt x="90" y="12"/>
                  </a:lnTo>
                  <a:lnTo>
                    <a:pt x="100" y="12"/>
                  </a:lnTo>
                  <a:lnTo>
                    <a:pt x="111" y="18"/>
                  </a:lnTo>
                  <a:lnTo>
                    <a:pt x="114" y="24"/>
                  </a:lnTo>
                  <a:lnTo>
                    <a:pt x="114" y="31"/>
                  </a:lnTo>
                  <a:lnTo>
                    <a:pt x="111" y="38"/>
                  </a:lnTo>
                  <a:lnTo>
                    <a:pt x="105" y="42"/>
                  </a:lnTo>
                  <a:close/>
                  <a:moveTo>
                    <a:pt x="103" y="26"/>
                  </a:moveTo>
                  <a:lnTo>
                    <a:pt x="99" y="31"/>
                  </a:lnTo>
                  <a:lnTo>
                    <a:pt x="99" y="24"/>
                  </a:lnTo>
                  <a:lnTo>
                    <a:pt x="103" y="30"/>
                  </a:lnTo>
                  <a:lnTo>
                    <a:pt x="91" y="24"/>
                  </a:lnTo>
                  <a:lnTo>
                    <a:pt x="101" y="24"/>
                  </a:lnTo>
                  <a:lnTo>
                    <a:pt x="95" y="28"/>
                  </a:lnTo>
                  <a:lnTo>
                    <a:pt x="97" y="22"/>
                  </a:lnTo>
                  <a:lnTo>
                    <a:pt x="97" y="28"/>
                  </a:lnTo>
                  <a:lnTo>
                    <a:pt x="96" y="25"/>
                  </a:lnTo>
                  <a:lnTo>
                    <a:pt x="101" y="31"/>
                  </a:lnTo>
                  <a:lnTo>
                    <a:pt x="94" y="28"/>
                  </a:lnTo>
                  <a:lnTo>
                    <a:pt x="101" y="28"/>
                  </a:lnTo>
                  <a:lnTo>
                    <a:pt x="97" y="29"/>
                  </a:lnTo>
                  <a:lnTo>
                    <a:pt x="103" y="26"/>
                  </a:lnTo>
                  <a:close/>
                  <a:moveTo>
                    <a:pt x="68" y="62"/>
                  </a:moveTo>
                  <a:lnTo>
                    <a:pt x="62" y="70"/>
                  </a:lnTo>
                  <a:lnTo>
                    <a:pt x="50" y="72"/>
                  </a:lnTo>
                  <a:lnTo>
                    <a:pt x="43" y="68"/>
                  </a:lnTo>
                  <a:lnTo>
                    <a:pt x="39" y="61"/>
                  </a:lnTo>
                  <a:lnTo>
                    <a:pt x="38" y="56"/>
                  </a:lnTo>
                  <a:lnTo>
                    <a:pt x="40" y="49"/>
                  </a:lnTo>
                  <a:lnTo>
                    <a:pt x="44" y="44"/>
                  </a:lnTo>
                  <a:lnTo>
                    <a:pt x="49" y="42"/>
                  </a:lnTo>
                  <a:lnTo>
                    <a:pt x="54" y="42"/>
                  </a:lnTo>
                  <a:lnTo>
                    <a:pt x="61" y="43"/>
                  </a:lnTo>
                  <a:lnTo>
                    <a:pt x="67" y="50"/>
                  </a:lnTo>
                  <a:lnTo>
                    <a:pt x="68" y="62"/>
                  </a:lnTo>
                  <a:close/>
                  <a:moveTo>
                    <a:pt x="52" y="51"/>
                  </a:moveTo>
                  <a:lnTo>
                    <a:pt x="59" y="58"/>
                  </a:lnTo>
                  <a:lnTo>
                    <a:pt x="51" y="56"/>
                  </a:lnTo>
                  <a:lnTo>
                    <a:pt x="56" y="56"/>
                  </a:lnTo>
                  <a:lnTo>
                    <a:pt x="50" y="58"/>
                  </a:lnTo>
                  <a:lnTo>
                    <a:pt x="54" y="54"/>
                  </a:lnTo>
                  <a:lnTo>
                    <a:pt x="52" y="60"/>
                  </a:lnTo>
                  <a:lnTo>
                    <a:pt x="51" y="54"/>
                  </a:lnTo>
                  <a:lnTo>
                    <a:pt x="55" y="60"/>
                  </a:lnTo>
                  <a:lnTo>
                    <a:pt x="47" y="58"/>
                  </a:lnTo>
                  <a:lnTo>
                    <a:pt x="60" y="56"/>
                  </a:lnTo>
                  <a:lnTo>
                    <a:pt x="53" y="63"/>
                  </a:lnTo>
                  <a:lnTo>
                    <a:pt x="52" y="51"/>
                  </a:lnTo>
                  <a:close/>
                  <a:moveTo>
                    <a:pt x="41" y="104"/>
                  </a:moveTo>
                  <a:lnTo>
                    <a:pt x="40" y="109"/>
                  </a:lnTo>
                  <a:lnTo>
                    <a:pt x="36" y="115"/>
                  </a:lnTo>
                  <a:lnTo>
                    <a:pt x="30" y="118"/>
                  </a:lnTo>
                  <a:lnTo>
                    <a:pt x="22" y="118"/>
                  </a:lnTo>
                  <a:lnTo>
                    <a:pt x="16" y="115"/>
                  </a:lnTo>
                  <a:lnTo>
                    <a:pt x="10" y="103"/>
                  </a:lnTo>
                  <a:lnTo>
                    <a:pt x="13" y="92"/>
                  </a:lnTo>
                  <a:lnTo>
                    <a:pt x="24" y="87"/>
                  </a:lnTo>
                  <a:lnTo>
                    <a:pt x="31" y="88"/>
                  </a:lnTo>
                  <a:lnTo>
                    <a:pt x="38" y="92"/>
                  </a:lnTo>
                  <a:lnTo>
                    <a:pt x="41" y="98"/>
                  </a:lnTo>
                  <a:lnTo>
                    <a:pt x="41" y="104"/>
                  </a:lnTo>
                  <a:close/>
                  <a:moveTo>
                    <a:pt x="26" y="98"/>
                  </a:moveTo>
                  <a:lnTo>
                    <a:pt x="30" y="104"/>
                  </a:lnTo>
                  <a:lnTo>
                    <a:pt x="23" y="100"/>
                  </a:lnTo>
                  <a:lnTo>
                    <a:pt x="30" y="101"/>
                  </a:lnTo>
                  <a:lnTo>
                    <a:pt x="19" y="106"/>
                  </a:lnTo>
                  <a:lnTo>
                    <a:pt x="22" y="95"/>
                  </a:lnTo>
                  <a:lnTo>
                    <a:pt x="29" y="106"/>
                  </a:lnTo>
                  <a:lnTo>
                    <a:pt x="22" y="103"/>
                  </a:lnTo>
                  <a:lnTo>
                    <a:pt x="30" y="103"/>
                  </a:lnTo>
                  <a:lnTo>
                    <a:pt x="24" y="106"/>
                  </a:lnTo>
                  <a:lnTo>
                    <a:pt x="28" y="101"/>
                  </a:lnTo>
                  <a:lnTo>
                    <a:pt x="26" y="104"/>
                  </a:lnTo>
                  <a:lnTo>
                    <a:pt x="26" y="98"/>
                  </a:lnTo>
                  <a:close/>
                  <a:moveTo>
                    <a:pt x="30" y="150"/>
                  </a:moveTo>
                  <a:lnTo>
                    <a:pt x="30" y="161"/>
                  </a:lnTo>
                  <a:lnTo>
                    <a:pt x="21" y="169"/>
                  </a:lnTo>
                  <a:lnTo>
                    <a:pt x="11" y="169"/>
                  </a:lnTo>
                  <a:lnTo>
                    <a:pt x="1" y="161"/>
                  </a:lnTo>
                  <a:lnTo>
                    <a:pt x="1" y="150"/>
                  </a:lnTo>
                  <a:lnTo>
                    <a:pt x="11" y="142"/>
                  </a:lnTo>
                  <a:lnTo>
                    <a:pt x="21" y="142"/>
                  </a:lnTo>
                  <a:lnTo>
                    <a:pt x="30" y="150"/>
                  </a:lnTo>
                  <a:close/>
                  <a:moveTo>
                    <a:pt x="11" y="152"/>
                  </a:moveTo>
                  <a:lnTo>
                    <a:pt x="21" y="152"/>
                  </a:lnTo>
                  <a:lnTo>
                    <a:pt x="12" y="161"/>
                  </a:lnTo>
                  <a:lnTo>
                    <a:pt x="12" y="150"/>
                  </a:lnTo>
                  <a:lnTo>
                    <a:pt x="21" y="159"/>
                  </a:lnTo>
                  <a:lnTo>
                    <a:pt x="11" y="159"/>
                  </a:lnTo>
                  <a:lnTo>
                    <a:pt x="19" y="150"/>
                  </a:lnTo>
                  <a:lnTo>
                    <a:pt x="19" y="161"/>
                  </a:lnTo>
                  <a:lnTo>
                    <a:pt x="11" y="152"/>
                  </a:lnTo>
                  <a:close/>
                  <a:moveTo>
                    <a:pt x="30" y="204"/>
                  </a:moveTo>
                  <a:lnTo>
                    <a:pt x="30" y="214"/>
                  </a:lnTo>
                  <a:lnTo>
                    <a:pt x="21" y="223"/>
                  </a:lnTo>
                  <a:lnTo>
                    <a:pt x="11" y="223"/>
                  </a:lnTo>
                  <a:lnTo>
                    <a:pt x="1" y="214"/>
                  </a:lnTo>
                  <a:lnTo>
                    <a:pt x="1" y="204"/>
                  </a:lnTo>
                  <a:lnTo>
                    <a:pt x="11" y="195"/>
                  </a:lnTo>
                  <a:lnTo>
                    <a:pt x="21" y="195"/>
                  </a:lnTo>
                  <a:lnTo>
                    <a:pt x="30" y="204"/>
                  </a:lnTo>
                  <a:close/>
                  <a:moveTo>
                    <a:pt x="11" y="206"/>
                  </a:moveTo>
                  <a:lnTo>
                    <a:pt x="21" y="206"/>
                  </a:lnTo>
                  <a:lnTo>
                    <a:pt x="12" y="214"/>
                  </a:lnTo>
                  <a:lnTo>
                    <a:pt x="12" y="204"/>
                  </a:lnTo>
                  <a:lnTo>
                    <a:pt x="21" y="213"/>
                  </a:lnTo>
                  <a:lnTo>
                    <a:pt x="11" y="213"/>
                  </a:lnTo>
                  <a:lnTo>
                    <a:pt x="19" y="204"/>
                  </a:lnTo>
                  <a:lnTo>
                    <a:pt x="19" y="214"/>
                  </a:lnTo>
                  <a:lnTo>
                    <a:pt x="11" y="206"/>
                  </a:lnTo>
                  <a:close/>
                  <a:moveTo>
                    <a:pt x="31" y="261"/>
                  </a:moveTo>
                  <a:lnTo>
                    <a:pt x="31" y="266"/>
                  </a:lnTo>
                  <a:lnTo>
                    <a:pt x="30" y="272"/>
                  </a:lnTo>
                  <a:lnTo>
                    <a:pt x="26" y="277"/>
                  </a:lnTo>
                  <a:lnTo>
                    <a:pt x="19" y="280"/>
                  </a:lnTo>
                  <a:lnTo>
                    <a:pt x="13" y="280"/>
                  </a:lnTo>
                  <a:lnTo>
                    <a:pt x="6" y="277"/>
                  </a:lnTo>
                  <a:lnTo>
                    <a:pt x="2" y="273"/>
                  </a:lnTo>
                  <a:lnTo>
                    <a:pt x="0" y="267"/>
                  </a:lnTo>
                  <a:lnTo>
                    <a:pt x="0" y="260"/>
                  </a:lnTo>
                  <a:lnTo>
                    <a:pt x="2" y="253"/>
                  </a:lnTo>
                  <a:lnTo>
                    <a:pt x="6" y="250"/>
                  </a:lnTo>
                  <a:lnTo>
                    <a:pt x="13" y="247"/>
                  </a:lnTo>
                  <a:lnTo>
                    <a:pt x="19" y="247"/>
                  </a:lnTo>
                  <a:lnTo>
                    <a:pt x="26" y="250"/>
                  </a:lnTo>
                  <a:lnTo>
                    <a:pt x="30" y="254"/>
                  </a:lnTo>
                  <a:lnTo>
                    <a:pt x="31" y="261"/>
                  </a:lnTo>
                  <a:close/>
                  <a:moveTo>
                    <a:pt x="15" y="259"/>
                  </a:moveTo>
                  <a:lnTo>
                    <a:pt x="19" y="264"/>
                  </a:lnTo>
                  <a:lnTo>
                    <a:pt x="13" y="261"/>
                  </a:lnTo>
                  <a:lnTo>
                    <a:pt x="19" y="261"/>
                  </a:lnTo>
                  <a:lnTo>
                    <a:pt x="13" y="264"/>
                  </a:lnTo>
                  <a:lnTo>
                    <a:pt x="16" y="260"/>
                  </a:lnTo>
                  <a:lnTo>
                    <a:pt x="14" y="267"/>
                  </a:lnTo>
                  <a:lnTo>
                    <a:pt x="14" y="260"/>
                  </a:lnTo>
                  <a:lnTo>
                    <a:pt x="16" y="267"/>
                  </a:lnTo>
                  <a:lnTo>
                    <a:pt x="13" y="263"/>
                  </a:lnTo>
                  <a:lnTo>
                    <a:pt x="19" y="266"/>
                  </a:lnTo>
                  <a:lnTo>
                    <a:pt x="13" y="266"/>
                  </a:lnTo>
                  <a:lnTo>
                    <a:pt x="19" y="263"/>
                  </a:lnTo>
                  <a:lnTo>
                    <a:pt x="15" y="268"/>
                  </a:lnTo>
                  <a:lnTo>
                    <a:pt x="17" y="261"/>
                  </a:lnTo>
                  <a:lnTo>
                    <a:pt x="17" y="266"/>
                  </a:lnTo>
                  <a:lnTo>
                    <a:pt x="15" y="259"/>
                  </a:lnTo>
                  <a:close/>
                  <a:moveTo>
                    <a:pt x="31" y="315"/>
                  </a:moveTo>
                  <a:lnTo>
                    <a:pt x="31" y="320"/>
                  </a:lnTo>
                  <a:lnTo>
                    <a:pt x="30" y="327"/>
                  </a:lnTo>
                  <a:lnTo>
                    <a:pt x="26" y="331"/>
                  </a:lnTo>
                  <a:lnTo>
                    <a:pt x="19" y="334"/>
                  </a:lnTo>
                  <a:lnTo>
                    <a:pt x="13" y="334"/>
                  </a:lnTo>
                  <a:lnTo>
                    <a:pt x="6" y="331"/>
                  </a:lnTo>
                  <a:lnTo>
                    <a:pt x="2" y="328"/>
                  </a:lnTo>
                  <a:lnTo>
                    <a:pt x="0" y="321"/>
                  </a:lnTo>
                  <a:lnTo>
                    <a:pt x="0" y="314"/>
                  </a:lnTo>
                  <a:lnTo>
                    <a:pt x="2" y="308"/>
                  </a:lnTo>
                  <a:lnTo>
                    <a:pt x="6" y="304"/>
                  </a:lnTo>
                  <a:lnTo>
                    <a:pt x="13" y="301"/>
                  </a:lnTo>
                  <a:lnTo>
                    <a:pt x="19" y="301"/>
                  </a:lnTo>
                  <a:lnTo>
                    <a:pt x="26" y="304"/>
                  </a:lnTo>
                  <a:lnTo>
                    <a:pt x="30" y="309"/>
                  </a:lnTo>
                  <a:lnTo>
                    <a:pt x="31" y="315"/>
                  </a:lnTo>
                  <a:close/>
                  <a:moveTo>
                    <a:pt x="15" y="313"/>
                  </a:moveTo>
                  <a:lnTo>
                    <a:pt x="19" y="318"/>
                  </a:lnTo>
                  <a:lnTo>
                    <a:pt x="13" y="315"/>
                  </a:lnTo>
                  <a:lnTo>
                    <a:pt x="19" y="315"/>
                  </a:lnTo>
                  <a:lnTo>
                    <a:pt x="13" y="318"/>
                  </a:lnTo>
                  <a:lnTo>
                    <a:pt x="16" y="314"/>
                  </a:lnTo>
                  <a:lnTo>
                    <a:pt x="14" y="321"/>
                  </a:lnTo>
                  <a:lnTo>
                    <a:pt x="14" y="314"/>
                  </a:lnTo>
                  <a:lnTo>
                    <a:pt x="16" y="321"/>
                  </a:lnTo>
                  <a:lnTo>
                    <a:pt x="13" y="317"/>
                  </a:lnTo>
                  <a:lnTo>
                    <a:pt x="19" y="320"/>
                  </a:lnTo>
                  <a:lnTo>
                    <a:pt x="13" y="320"/>
                  </a:lnTo>
                  <a:lnTo>
                    <a:pt x="19" y="317"/>
                  </a:lnTo>
                  <a:lnTo>
                    <a:pt x="15" y="322"/>
                  </a:lnTo>
                  <a:lnTo>
                    <a:pt x="17" y="315"/>
                  </a:lnTo>
                  <a:lnTo>
                    <a:pt x="17" y="320"/>
                  </a:lnTo>
                  <a:lnTo>
                    <a:pt x="15" y="313"/>
                  </a:lnTo>
                  <a:close/>
                  <a:moveTo>
                    <a:pt x="30" y="367"/>
                  </a:moveTo>
                  <a:lnTo>
                    <a:pt x="30" y="377"/>
                  </a:lnTo>
                  <a:lnTo>
                    <a:pt x="21" y="386"/>
                  </a:lnTo>
                  <a:lnTo>
                    <a:pt x="11" y="386"/>
                  </a:lnTo>
                  <a:lnTo>
                    <a:pt x="1" y="377"/>
                  </a:lnTo>
                  <a:lnTo>
                    <a:pt x="1" y="367"/>
                  </a:lnTo>
                  <a:lnTo>
                    <a:pt x="11" y="358"/>
                  </a:lnTo>
                  <a:lnTo>
                    <a:pt x="21" y="358"/>
                  </a:lnTo>
                  <a:lnTo>
                    <a:pt x="30" y="367"/>
                  </a:lnTo>
                  <a:close/>
                  <a:moveTo>
                    <a:pt x="11" y="368"/>
                  </a:moveTo>
                  <a:lnTo>
                    <a:pt x="21" y="368"/>
                  </a:lnTo>
                  <a:lnTo>
                    <a:pt x="12" y="377"/>
                  </a:lnTo>
                  <a:lnTo>
                    <a:pt x="12" y="367"/>
                  </a:lnTo>
                  <a:lnTo>
                    <a:pt x="21" y="375"/>
                  </a:lnTo>
                  <a:lnTo>
                    <a:pt x="11" y="375"/>
                  </a:lnTo>
                  <a:lnTo>
                    <a:pt x="19" y="367"/>
                  </a:lnTo>
                  <a:lnTo>
                    <a:pt x="19" y="377"/>
                  </a:lnTo>
                  <a:lnTo>
                    <a:pt x="11" y="368"/>
                  </a:lnTo>
                  <a:close/>
                  <a:moveTo>
                    <a:pt x="30" y="420"/>
                  </a:moveTo>
                  <a:lnTo>
                    <a:pt x="30" y="431"/>
                  </a:lnTo>
                  <a:lnTo>
                    <a:pt x="21" y="439"/>
                  </a:lnTo>
                  <a:lnTo>
                    <a:pt x="11" y="439"/>
                  </a:lnTo>
                  <a:lnTo>
                    <a:pt x="1" y="431"/>
                  </a:lnTo>
                  <a:lnTo>
                    <a:pt x="1" y="420"/>
                  </a:lnTo>
                  <a:lnTo>
                    <a:pt x="11" y="412"/>
                  </a:lnTo>
                  <a:lnTo>
                    <a:pt x="21" y="412"/>
                  </a:lnTo>
                  <a:lnTo>
                    <a:pt x="30" y="420"/>
                  </a:lnTo>
                  <a:close/>
                  <a:moveTo>
                    <a:pt x="11" y="422"/>
                  </a:moveTo>
                  <a:lnTo>
                    <a:pt x="21" y="422"/>
                  </a:lnTo>
                  <a:lnTo>
                    <a:pt x="12" y="431"/>
                  </a:lnTo>
                  <a:lnTo>
                    <a:pt x="12" y="420"/>
                  </a:lnTo>
                  <a:lnTo>
                    <a:pt x="21" y="429"/>
                  </a:lnTo>
                  <a:lnTo>
                    <a:pt x="11" y="429"/>
                  </a:lnTo>
                  <a:lnTo>
                    <a:pt x="19" y="420"/>
                  </a:lnTo>
                  <a:lnTo>
                    <a:pt x="19" y="431"/>
                  </a:lnTo>
                  <a:lnTo>
                    <a:pt x="11" y="422"/>
                  </a:lnTo>
                  <a:close/>
                  <a:moveTo>
                    <a:pt x="30" y="474"/>
                  </a:moveTo>
                  <a:lnTo>
                    <a:pt x="30" y="484"/>
                  </a:lnTo>
                  <a:lnTo>
                    <a:pt x="21" y="493"/>
                  </a:lnTo>
                  <a:lnTo>
                    <a:pt x="11" y="493"/>
                  </a:lnTo>
                  <a:lnTo>
                    <a:pt x="1" y="484"/>
                  </a:lnTo>
                  <a:lnTo>
                    <a:pt x="1" y="474"/>
                  </a:lnTo>
                  <a:lnTo>
                    <a:pt x="11" y="465"/>
                  </a:lnTo>
                  <a:lnTo>
                    <a:pt x="21" y="465"/>
                  </a:lnTo>
                  <a:lnTo>
                    <a:pt x="30" y="474"/>
                  </a:lnTo>
                  <a:close/>
                  <a:moveTo>
                    <a:pt x="11" y="476"/>
                  </a:moveTo>
                  <a:lnTo>
                    <a:pt x="21" y="476"/>
                  </a:lnTo>
                  <a:lnTo>
                    <a:pt x="12" y="484"/>
                  </a:lnTo>
                  <a:lnTo>
                    <a:pt x="12" y="474"/>
                  </a:lnTo>
                  <a:lnTo>
                    <a:pt x="21" y="483"/>
                  </a:lnTo>
                  <a:lnTo>
                    <a:pt x="11" y="483"/>
                  </a:lnTo>
                  <a:lnTo>
                    <a:pt x="19" y="474"/>
                  </a:lnTo>
                  <a:lnTo>
                    <a:pt x="19" y="484"/>
                  </a:lnTo>
                  <a:lnTo>
                    <a:pt x="11" y="476"/>
                  </a:lnTo>
                  <a:close/>
                  <a:moveTo>
                    <a:pt x="31" y="531"/>
                  </a:moveTo>
                  <a:lnTo>
                    <a:pt x="31" y="536"/>
                  </a:lnTo>
                  <a:lnTo>
                    <a:pt x="30" y="542"/>
                  </a:lnTo>
                  <a:lnTo>
                    <a:pt x="26" y="547"/>
                  </a:lnTo>
                  <a:lnTo>
                    <a:pt x="19" y="550"/>
                  </a:lnTo>
                  <a:lnTo>
                    <a:pt x="13" y="550"/>
                  </a:lnTo>
                  <a:lnTo>
                    <a:pt x="6" y="547"/>
                  </a:lnTo>
                  <a:lnTo>
                    <a:pt x="2" y="543"/>
                  </a:lnTo>
                  <a:lnTo>
                    <a:pt x="0" y="537"/>
                  </a:lnTo>
                  <a:lnTo>
                    <a:pt x="0" y="530"/>
                  </a:lnTo>
                  <a:lnTo>
                    <a:pt x="2" y="523"/>
                  </a:lnTo>
                  <a:lnTo>
                    <a:pt x="6" y="520"/>
                  </a:lnTo>
                  <a:lnTo>
                    <a:pt x="13" y="517"/>
                  </a:lnTo>
                  <a:lnTo>
                    <a:pt x="19" y="517"/>
                  </a:lnTo>
                  <a:lnTo>
                    <a:pt x="26" y="520"/>
                  </a:lnTo>
                  <a:lnTo>
                    <a:pt x="30" y="524"/>
                  </a:lnTo>
                  <a:lnTo>
                    <a:pt x="31" y="531"/>
                  </a:lnTo>
                  <a:close/>
                  <a:moveTo>
                    <a:pt x="15" y="529"/>
                  </a:moveTo>
                  <a:lnTo>
                    <a:pt x="19" y="534"/>
                  </a:lnTo>
                  <a:lnTo>
                    <a:pt x="13" y="531"/>
                  </a:lnTo>
                  <a:lnTo>
                    <a:pt x="19" y="531"/>
                  </a:lnTo>
                  <a:lnTo>
                    <a:pt x="13" y="534"/>
                  </a:lnTo>
                  <a:lnTo>
                    <a:pt x="16" y="530"/>
                  </a:lnTo>
                  <a:lnTo>
                    <a:pt x="14" y="537"/>
                  </a:lnTo>
                  <a:lnTo>
                    <a:pt x="14" y="530"/>
                  </a:lnTo>
                  <a:lnTo>
                    <a:pt x="16" y="537"/>
                  </a:lnTo>
                  <a:lnTo>
                    <a:pt x="13" y="533"/>
                  </a:lnTo>
                  <a:lnTo>
                    <a:pt x="19" y="536"/>
                  </a:lnTo>
                  <a:lnTo>
                    <a:pt x="13" y="536"/>
                  </a:lnTo>
                  <a:lnTo>
                    <a:pt x="19" y="533"/>
                  </a:lnTo>
                  <a:lnTo>
                    <a:pt x="15" y="538"/>
                  </a:lnTo>
                  <a:lnTo>
                    <a:pt x="17" y="531"/>
                  </a:lnTo>
                  <a:lnTo>
                    <a:pt x="17" y="536"/>
                  </a:lnTo>
                  <a:lnTo>
                    <a:pt x="15" y="529"/>
                  </a:lnTo>
                  <a:close/>
                  <a:moveTo>
                    <a:pt x="31" y="585"/>
                  </a:moveTo>
                  <a:lnTo>
                    <a:pt x="31" y="590"/>
                  </a:lnTo>
                  <a:lnTo>
                    <a:pt x="30" y="597"/>
                  </a:lnTo>
                  <a:lnTo>
                    <a:pt x="26" y="601"/>
                  </a:lnTo>
                  <a:lnTo>
                    <a:pt x="19" y="604"/>
                  </a:lnTo>
                  <a:lnTo>
                    <a:pt x="13" y="604"/>
                  </a:lnTo>
                  <a:lnTo>
                    <a:pt x="6" y="601"/>
                  </a:lnTo>
                  <a:lnTo>
                    <a:pt x="2" y="598"/>
                  </a:lnTo>
                  <a:lnTo>
                    <a:pt x="0" y="591"/>
                  </a:lnTo>
                  <a:lnTo>
                    <a:pt x="0" y="584"/>
                  </a:lnTo>
                  <a:lnTo>
                    <a:pt x="2" y="578"/>
                  </a:lnTo>
                  <a:lnTo>
                    <a:pt x="6" y="574"/>
                  </a:lnTo>
                  <a:lnTo>
                    <a:pt x="13" y="571"/>
                  </a:lnTo>
                  <a:lnTo>
                    <a:pt x="19" y="571"/>
                  </a:lnTo>
                  <a:lnTo>
                    <a:pt x="26" y="574"/>
                  </a:lnTo>
                  <a:lnTo>
                    <a:pt x="30" y="579"/>
                  </a:lnTo>
                  <a:lnTo>
                    <a:pt x="31" y="585"/>
                  </a:lnTo>
                  <a:close/>
                  <a:moveTo>
                    <a:pt x="15" y="583"/>
                  </a:moveTo>
                  <a:lnTo>
                    <a:pt x="19" y="588"/>
                  </a:lnTo>
                  <a:lnTo>
                    <a:pt x="13" y="585"/>
                  </a:lnTo>
                  <a:lnTo>
                    <a:pt x="19" y="585"/>
                  </a:lnTo>
                  <a:lnTo>
                    <a:pt x="13" y="588"/>
                  </a:lnTo>
                  <a:lnTo>
                    <a:pt x="16" y="584"/>
                  </a:lnTo>
                  <a:lnTo>
                    <a:pt x="14" y="591"/>
                  </a:lnTo>
                  <a:lnTo>
                    <a:pt x="14" y="584"/>
                  </a:lnTo>
                  <a:lnTo>
                    <a:pt x="16" y="591"/>
                  </a:lnTo>
                  <a:lnTo>
                    <a:pt x="13" y="587"/>
                  </a:lnTo>
                  <a:lnTo>
                    <a:pt x="19" y="590"/>
                  </a:lnTo>
                  <a:lnTo>
                    <a:pt x="13" y="590"/>
                  </a:lnTo>
                  <a:lnTo>
                    <a:pt x="19" y="587"/>
                  </a:lnTo>
                  <a:lnTo>
                    <a:pt x="15" y="592"/>
                  </a:lnTo>
                  <a:lnTo>
                    <a:pt x="17" y="585"/>
                  </a:lnTo>
                  <a:lnTo>
                    <a:pt x="17" y="590"/>
                  </a:lnTo>
                  <a:lnTo>
                    <a:pt x="15" y="583"/>
                  </a:lnTo>
                  <a:close/>
                  <a:moveTo>
                    <a:pt x="30" y="637"/>
                  </a:moveTo>
                  <a:lnTo>
                    <a:pt x="30" y="647"/>
                  </a:lnTo>
                  <a:lnTo>
                    <a:pt x="21" y="656"/>
                  </a:lnTo>
                  <a:lnTo>
                    <a:pt x="11" y="656"/>
                  </a:lnTo>
                  <a:lnTo>
                    <a:pt x="1" y="647"/>
                  </a:lnTo>
                  <a:lnTo>
                    <a:pt x="1" y="637"/>
                  </a:lnTo>
                  <a:lnTo>
                    <a:pt x="11" y="628"/>
                  </a:lnTo>
                  <a:lnTo>
                    <a:pt x="21" y="628"/>
                  </a:lnTo>
                  <a:lnTo>
                    <a:pt x="30" y="637"/>
                  </a:lnTo>
                  <a:close/>
                  <a:moveTo>
                    <a:pt x="11" y="638"/>
                  </a:moveTo>
                  <a:lnTo>
                    <a:pt x="21" y="638"/>
                  </a:lnTo>
                  <a:lnTo>
                    <a:pt x="12" y="647"/>
                  </a:lnTo>
                  <a:lnTo>
                    <a:pt x="12" y="637"/>
                  </a:lnTo>
                  <a:lnTo>
                    <a:pt x="21" y="645"/>
                  </a:lnTo>
                  <a:lnTo>
                    <a:pt x="11" y="645"/>
                  </a:lnTo>
                  <a:lnTo>
                    <a:pt x="19" y="637"/>
                  </a:lnTo>
                  <a:lnTo>
                    <a:pt x="19" y="647"/>
                  </a:lnTo>
                  <a:lnTo>
                    <a:pt x="11" y="638"/>
                  </a:lnTo>
                  <a:close/>
                  <a:moveTo>
                    <a:pt x="30" y="690"/>
                  </a:moveTo>
                  <a:lnTo>
                    <a:pt x="30" y="701"/>
                  </a:lnTo>
                  <a:lnTo>
                    <a:pt x="21" y="710"/>
                  </a:lnTo>
                  <a:lnTo>
                    <a:pt x="11" y="710"/>
                  </a:lnTo>
                  <a:lnTo>
                    <a:pt x="1" y="701"/>
                  </a:lnTo>
                  <a:lnTo>
                    <a:pt x="1" y="690"/>
                  </a:lnTo>
                  <a:lnTo>
                    <a:pt x="11" y="682"/>
                  </a:lnTo>
                  <a:lnTo>
                    <a:pt x="21" y="682"/>
                  </a:lnTo>
                  <a:lnTo>
                    <a:pt x="30" y="690"/>
                  </a:lnTo>
                  <a:close/>
                  <a:moveTo>
                    <a:pt x="11" y="692"/>
                  </a:moveTo>
                  <a:lnTo>
                    <a:pt x="21" y="692"/>
                  </a:lnTo>
                  <a:lnTo>
                    <a:pt x="12" y="701"/>
                  </a:lnTo>
                  <a:lnTo>
                    <a:pt x="12" y="690"/>
                  </a:lnTo>
                  <a:lnTo>
                    <a:pt x="21" y="700"/>
                  </a:lnTo>
                  <a:lnTo>
                    <a:pt x="11" y="700"/>
                  </a:lnTo>
                  <a:lnTo>
                    <a:pt x="19" y="690"/>
                  </a:lnTo>
                  <a:lnTo>
                    <a:pt x="19" y="701"/>
                  </a:lnTo>
                  <a:lnTo>
                    <a:pt x="11" y="692"/>
                  </a:lnTo>
                  <a:close/>
                  <a:moveTo>
                    <a:pt x="30" y="745"/>
                  </a:moveTo>
                  <a:lnTo>
                    <a:pt x="30" y="755"/>
                  </a:lnTo>
                  <a:lnTo>
                    <a:pt x="21" y="763"/>
                  </a:lnTo>
                  <a:lnTo>
                    <a:pt x="11" y="763"/>
                  </a:lnTo>
                  <a:lnTo>
                    <a:pt x="1" y="755"/>
                  </a:lnTo>
                  <a:lnTo>
                    <a:pt x="1" y="745"/>
                  </a:lnTo>
                  <a:lnTo>
                    <a:pt x="11" y="735"/>
                  </a:lnTo>
                  <a:lnTo>
                    <a:pt x="21" y="735"/>
                  </a:lnTo>
                  <a:lnTo>
                    <a:pt x="30" y="745"/>
                  </a:lnTo>
                  <a:close/>
                  <a:moveTo>
                    <a:pt x="11" y="746"/>
                  </a:moveTo>
                  <a:lnTo>
                    <a:pt x="21" y="746"/>
                  </a:lnTo>
                  <a:lnTo>
                    <a:pt x="12" y="755"/>
                  </a:lnTo>
                  <a:lnTo>
                    <a:pt x="12" y="745"/>
                  </a:lnTo>
                  <a:lnTo>
                    <a:pt x="21" y="753"/>
                  </a:lnTo>
                  <a:lnTo>
                    <a:pt x="11" y="753"/>
                  </a:lnTo>
                  <a:lnTo>
                    <a:pt x="19" y="745"/>
                  </a:lnTo>
                  <a:lnTo>
                    <a:pt x="19" y="755"/>
                  </a:lnTo>
                  <a:lnTo>
                    <a:pt x="11" y="746"/>
                  </a:lnTo>
                  <a:close/>
                  <a:moveTo>
                    <a:pt x="30" y="798"/>
                  </a:moveTo>
                  <a:lnTo>
                    <a:pt x="31" y="806"/>
                  </a:lnTo>
                  <a:lnTo>
                    <a:pt x="30" y="812"/>
                  </a:lnTo>
                  <a:lnTo>
                    <a:pt x="26" y="817"/>
                  </a:lnTo>
                  <a:lnTo>
                    <a:pt x="19" y="820"/>
                  </a:lnTo>
                  <a:lnTo>
                    <a:pt x="13" y="820"/>
                  </a:lnTo>
                  <a:lnTo>
                    <a:pt x="6" y="817"/>
                  </a:lnTo>
                  <a:lnTo>
                    <a:pt x="2" y="813"/>
                  </a:lnTo>
                  <a:lnTo>
                    <a:pt x="0" y="807"/>
                  </a:lnTo>
                  <a:lnTo>
                    <a:pt x="1" y="798"/>
                  </a:lnTo>
                  <a:lnTo>
                    <a:pt x="11" y="790"/>
                  </a:lnTo>
                  <a:lnTo>
                    <a:pt x="21" y="790"/>
                  </a:lnTo>
                  <a:lnTo>
                    <a:pt x="30" y="798"/>
                  </a:lnTo>
                  <a:close/>
                  <a:moveTo>
                    <a:pt x="11" y="800"/>
                  </a:moveTo>
                  <a:lnTo>
                    <a:pt x="21" y="800"/>
                  </a:lnTo>
                  <a:lnTo>
                    <a:pt x="12" y="808"/>
                  </a:lnTo>
                  <a:lnTo>
                    <a:pt x="14" y="800"/>
                  </a:lnTo>
                  <a:lnTo>
                    <a:pt x="16" y="807"/>
                  </a:lnTo>
                  <a:lnTo>
                    <a:pt x="13" y="803"/>
                  </a:lnTo>
                  <a:lnTo>
                    <a:pt x="19" y="806"/>
                  </a:lnTo>
                  <a:lnTo>
                    <a:pt x="13" y="806"/>
                  </a:lnTo>
                  <a:lnTo>
                    <a:pt x="19" y="803"/>
                  </a:lnTo>
                  <a:lnTo>
                    <a:pt x="15" y="808"/>
                  </a:lnTo>
                  <a:lnTo>
                    <a:pt x="17" y="801"/>
                  </a:lnTo>
                  <a:lnTo>
                    <a:pt x="19" y="808"/>
                  </a:lnTo>
                  <a:lnTo>
                    <a:pt x="11" y="800"/>
                  </a:lnTo>
                  <a:close/>
                  <a:moveTo>
                    <a:pt x="31" y="855"/>
                  </a:moveTo>
                  <a:lnTo>
                    <a:pt x="31" y="860"/>
                  </a:lnTo>
                  <a:lnTo>
                    <a:pt x="30" y="867"/>
                  </a:lnTo>
                  <a:lnTo>
                    <a:pt x="26" y="871"/>
                  </a:lnTo>
                  <a:lnTo>
                    <a:pt x="19" y="874"/>
                  </a:lnTo>
                  <a:lnTo>
                    <a:pt x="13" y="874"/>
                  </a:lnTo>
                  <a:lnTo>
                    <a:pt x="6" y="871"/>
                  </a:lnTo>
                  <a:lnTo>
                    <a:pt x="2" y="868"/>
                  </a:lnTo>
                  <a:lnTo>
                    <a:pt x="0" y="861"/>
                  </a:lnTo>
                  <a:lnTo>
                    <a:pt x="0" y="854"/>
                  </a:lnTo>
                  <a:lnTo>
                    <a:pt x="2" y="848"/>
                  </a:lnTo>
                  <a:lnTo>
                    <a:pt x="6" y="844"/>
                  </a:lnTo>
                  <a:lnTo>
                    <a:pt x="13" y="841"/>
                  </a:lnTo>
                  <a:lnTo>
                    <a:pt x="19" y="841"/>
                  </a:lnTo>
                  <a:lnTo>
                    <a:pt x="26" y="844"/>
                  </a:lnTo>
                  <a:lnTo>
                    <a:pt x="30" y="849"/>
                  </a:lnTo>
                  <a:lnTo>
                    <a:pt x="31" y="855"/>
                  </a:lnTo>
                  <a:close/>
                  <a:moveTo>
                    <a:pt x="15" y="853"/>
                  </a:moveTo>
                  <a:lnTo>
                    <a:pt x="19" y="858"/>
                  </a:lnTo>
                  <a:lnTo>
                    <a:pt x="13" y="855"/>
                  </a:lnTo>
                  <a:lnTo>
                    <a:pt x="19" y="855"/>
                  </a:lnTo>
                  <a:lnTo>
                    <a:pt x="13" y="858"/>
                  </a:lnTo>
                  <a:lnTo>
                    <a:pt x="16" y="854"/>
                  </a:lnTo>
                  <a:lnTo>
                    <a:pt x="14" y="861"/>
                  </a:lnTo>
                  <a:lnTo>
                    <a:pt x="14" y="854"/>
                  </a:lnTo>
                  <a:lnTo>
                    <a:pt x="16" y="861"/>
                  </a:lnTo>
                  <a:lnTo>
                    <a:pt x="13" y="857"/>
                  </a:lnTo>
                  <a:lnTo>
                    <a:pt x="19" y="860"/>
                  </a:lnTo>
                  <a:lnTo>
                    <a:pt x="13" y="860"/>
                  </a:lnTo>
                  <a:lnTo>
                    <a:pt x="19" y="857"/>
                  </a:lnTo>
                  <a:lnTo>
                    <a:pt x="15" y="862"/>
                  </a:lnTo>
                  <a:lnTo>
                    <a:pt x="17" y="855"/>
                  </a:lnTo>
                  <a:lnTo>
                    <a:pt x="17" y="860"/>
                  </a:lnTo>
                  <a:lnTo>
                    <a:pt x="15" y="853"/>
                  </a:lnTo>
                  <a:close/>
                  <a:moveTo>
                    <a:pt x="30" y="907"/>
                  </a:moveTo>
                  <a:lnTo>
                    <a:pt x="30" y="917"/>
                  </a:lnTo>
                  <a:lnTo>
                    <a:pt x="21" y="926"/>
                  </a:lnTo>
                  <a:lnTo>
                    <a:pt x="11" y="926"/>
                  </a:lnTo>
                  <a:lnTo>
                    <a:pt x="1" y="917"/>
                  </a:lnTo>
                  <a:lnTo>
                    <a:pt x="1" y="907"/>
                  </a:lnTo>
                  <a:lnTo>
                    <a:pt x="11" y="898"/>
                  </a:lnTo>
                  <a:lnTo>
                    <a:pt x="21" y="898"/>
                  </a:lnTo>
                  <a:lnTo>
                    <a:pt x="30" y="907"/>
                  </a:lnTo>
                  <a:close/>
                  <a:moveTo>
                    <a:pt x="11" y="908"/>
                  </a:moveTo>
                  <a:lnTo>
                    <a:pt x="21" y="908"/>
                  </a:lnTo>
                  <a:lnTo>
                    <a:pt x="12" y="917"/>
                  </a:lnTo>
                  <a:lnTo>
                    <a:pt x="12" y="907"/>
                  </a:lnTo>
                  <a:lnTo>
                    <a:pt x="21" y="915"/>
                  </a:lnTo>
                  <a:lnTo>
                    <a:pt x="11" y="915"/>
                  </a:lnTo>
                  <a:lnTo>
                    <a:pt x="19" y="907"/>
                  </a:lnTo>
                  <a:lnTo>
                    <a:pt x="19" y="917"/>
                  </a:lnTo>
                  <a:lnTo>
                    <a:pt x="11" y="908"/>
                  </a:lnTo>
                  <a:close/>
                  <a:moveTo>
                    <a:pt x="30" y="960"/>
                  </a:moveTo>
                  <a:lnTo>
                    <a:pt x="30" y="971"/>
                  </a:lnTo>
                  <a:lnTo>
                    <a:pt x="21" y="980"/>
                  </a:lnTo>
                  <a:lnTo>
                    <a:pt x="11" y="980"/>
                  </a:lnTo>
                  <a:lnTo>
                    <a:pt x="1" y="971"/>
                  </a:lnTo>
                  <a:lnTo>
                    <a:pt x="1" y="960"/>
                  </a:lnTo>
                  <a:lnTo>
                    <a:pt x="11" y="952"/>
                  </a:lnTo>
                  <a:lnTo>
                    <a:pt x="21" y="952"/>
                  </a:lnTo>
                  <a:lnTo>
                    <a:pt x="30" y="960"/>
                  </a:lnTo>
                  <a:close/>
                  <a:moveTo>
                    <a:pt x="11" y="962"/>
                  </a:moveTo>
                  <a:lnTo>
                    <a:pt x="21" y="962"/>
                  </a:lnTo>
                  <a:lnTo>
                    <a:pt x="12" y="971"/>
                  </a:lnTo>
                  <a:lnTo>
                    <a:pt x="12" y="960"/>
                  </a:lnTo>
                  <a:lnTo>
                    <a:pt x="21" y="970"/>
                  </a:lnTo>
                  <a:lnTo>
                    <a:pt x="11" y="970"/>
                  </a:lnTo>
                  <a:lnTo>
                    <a:pt x="19" y="960"/>
                  </a:lnTo>
                  <a:lnTo>
                    <a:pt x="19" y="971"/>
                  </a:lnTo>
                  <a:lnTo>
                    <a:pt x="11" y="962"/>
                  </a:lnTo>
                  <a:close/>
                  <a:moveTo>
                    <a:pt x="31" y="1018"/>
                  </a:moveTo>
                  <a:lnTo>
                    <a:pt x="31" y="1022"/>
                  </a:lnTo>
                  <a:lnTo>
                    <a:pt x="30" y="1029"/>
                  </a:lnTo>
                  <a:lnTo>
                    <a:pt x="26" y="1033"/>
                  </a:lnTo>
                  <a:lnTo>
                    <a:pt x="19" y="1036"/>
                  </a:lnTo>
                  <a:lnTo>
                    <a:pt x="13" y="1036"/>
                  </a:lnTo>
                  <a:lnTo>
                    <a:pt x="6" y="1033"/>
                  </a:lnTo>
                  <a:lnTo>
                    <a:pt x="2" y="1030"/>
                  </a:lnTo>
                  <a:lnTo>
                    <a:pt x="0" y="1023"/>
                  </a:lnTo>
                  <a:lnTo>
                    <a:pt x="0" y="1017"/>
                  </a:lnTo>
                  <a:lnTo>
                    <a:pt x="2" y="1010"/>
                  </a:lnTo>
                  <a:lnTo>
                    <a:pt x="6" y="1006"/>
                  </a:lnTo>
                  <a:lnTo>
                    <a:pt x="13" y="1003"/>
                  </a:lnTo>
                  <a:lnTo>
                    <a:pt x="19" y="1003"/>
                  </a:lnTo>
                  <a:lnTo>
                    <a:pt x="26" y="1006"/>
                  </a:lnTo>
                  <a:lnTo>
                    <a:pt x="30" y="1011"/>
                  </a:lnTo>
                  <a:lnTo>
                    <a:pt x="31" y="1018"/>
                  </a:lnTo>
                  <a:close/>
                  <a:moveTo>
                    <a:pt x="15" y="1016"/>
                  </a:moveTo>
                  <a:lnTo>
                    <a:pt x="19" y="1020"/>
                  </a:lnTo>
                  <a:lnTo>
                    <a:pt x="13" y="1018"/>
                  </a:lnTo>
                  <a:lnTo>
                    <a:pt x="19" y="1018"/>
                  </a:lnTo>
                  <a:lnTo>
                    <a:pt x="13" y="1020"/>
                  </a:lnTo>
                  <a:lnTo>
                    <a:pt x="16" y="1017"/>
                  </a:lnTo>
                  <a:lnTo>
                    <a:pt x="14" y="1023"/>
                  </a:lnTo>
                  <a:lnTo>
                    <a:pt x="14" y="1017"/>
                  </a:lnTo>
                  <a:lnTo>
                    <a:pt x="16" y="1023"/>
                  </a:lnTo>
                  <a:lnTo>
                    <a:pt x="13" y="1019"/>
                  </a:lnTo>
                  <a:lnTo>
                    <a:pt x="19" y="1022"/>
                  </a:lnTo>
                  <a:lnTo>
                    <a:pt x="13" y="1022"/>
                  </a:lnTo>
                  <a:lnTo>
                    <a:pt x="19" y="1019"/>
                  </a:lnTo>
                  <a:lnTo>
                    <a:pt x="15" y="1024"/>
                  </a:lnTo>
                  <a:lnTo>
                    <a:pt x="17" y="1018"/>
                  </a:lnTo>
                  <a:lnTo>
                    <a:pt x="17" y="1022"/>
                  </a:lnTo>
                  <a:lnTo>
                    <a:pt x="15" y="1016"/>
                  </a:lnTo>
                  <a:close/>
                  <a:moveTo>
                    <a:pt x="30" y="1069"/>
                  </a:moveTo>
                  <a:lnTo>
                    <a:pt x="30" y="1079"/>
                  </a:lnTo>
                  <a:lnTo>
                    <a:pt x="21" y="1088"/>
                  </a:lnTo>
                  <a:lnTo>
                    <a:pt x="11" y="1088"/>
                  </a:lnTo>
                  <a:lnTo>
                    <a:pt x="1" y="1079"/>
                  </a:lnTo>
                  <a:lnTo>
                    <a:pt x="1" y="1069"/>
                  </a:lnTo>
                  <a:lnTo>
                    <a:pt x="11" y="1060"/>
                  </a:lnTo>
                  <a:lnTo>
                    <a:pt x="21" y="1060"/>
                  </a:lnTo>
                  <a:lnTo>
                    <a:pt x="30" y="1069"/>
                  </a:lnTo>
                  <a:close/>
                  <a:moveTo>
                    <a:pt x="11" y="1070"/>
                  </a:moveTo>
                  <a:lnTo>
                    <a:pt x="21" y="1070"/>
                  </a:lnTo>
                  <a:lnTo>
                    <a:pt x="12" y="1079"/>
                  </a:lnTo>
                  <a:lnTo>
                    <a:pt x="12" y="1069"/>
                  </a:lnTo>
                  <a:lnTo>
                    <a:pt x="21" y="1078"/>
                  </a:lnTo>
                  <a:lnTo>
                    <a:pt x="11" y="1078"/>
                  </a:lnTo>
                  <a:lnTo>
                    <a:pt x="19" y="1069"/>
                  </a:lnTo>
                  <a:lnTo>
                    <a:pt x="19" y="1079"/>
                  </a:lnTo>
                  <a:lnTo>
                    <a:pt x="11" y="1070"/>
                  </a:lnTo>
                  <a:close/>
                  <a:moveTo>
                    <a:pt x="30" y="1123"/>
                  </a:moveTo>
                  <a:lnTo>
                    <a:pt x="31" y="1130"/>
                  </a:lnTo>
                  <a:lnTo>
                    <a:pt x="30" y="1137"/>
                  </a:lnTo>
                  <a:lnTo>
                    <a:pt x="26" y="1141"/>
                  </a:lnTo>
                  <a:lnTo>
                    <a:pt x="19" y="1144"/>
                  </a:lnTo>
                  <a:lnTo>
                    <a:pt x="13" y="1144"/>
                  </a:lnTo>
                  <a:lnTo>
                    <a:pt x="6" y="1141"/>
                  </a:lnTo>
                  <a:lnTo>
                    <a:pt x="2" y="1138"/>
                  </a:lnTo>
                  <a:lnTo>
                    <a:pt x="0" y="1131"/>
                  </a:lnTo>
                  <a:lnTo>
                    <a:pt x="1" y="1123"/>
                  </a:lnTo>
                  <a:lnTo>
                    <a:pt x="11" y="1114"/>
                  </a:lnTo>
                  <a:lnTo>
                    <a:pt x="21" y="1114"/>
                  </a:lnTo>
                  <a:lnTo>
                    <a:pt x="30" y="1123"/>
                  </a:lnTo>
                  <a:close/>
                  <a:moveTo>
                    <a:pt x="11" y="1124"/>
                  </a:moveTo>
                  <a:lnTo>
                    <a:pt x="21" y="1124"/>
                  </a:lnTo>
                  <a:lnTo>
                    <a:pt x="12" y="1133"/>
                  </a:lnTo>
                  <a:lnTo>
                    <a:pt x="14" y="1124"/>
                  </a:lnTo>
                  <a:lnTo>
                    <a:pt x="16" y="1131"/>
                  </a:lnTo>
                  <a:lnTo>
                    <a:pt x="13" y="1127"/>
                  </a:lnTo>
                  <a:lnTo>
                    <a:pt x="19" y="1130"/>
                  </a:lnTo>
                  <a:lnTo>
                    <a:pt x="13" y="1130"/>
                  </a:lnTo>
                  <a:lnTo>
                    <a:pt x="19" y="1127"/>
                  </a:lnTo>
                  <a:lnTo>
                    <a:pt x="15" y="1132"/>
                  </a:lnTo>
                  <a:lnTo>
                    <a:pt x="17" y="1125"/>
                  </a:lnTo>
                  <a:lnTo>
                    <a:pt x="19" y="1133"/>
                  </a:lnTo>
                  <a:lnTo>
                    <a:pt x="11" y="1124"/>
                  </a:lnTo>
                  <a:close/>
                  <a:moveTo>
                    <a:pt x="30" y="1177"/>
                  </a:moveTo>
                  <a:lnTo>
                    <a:pt x="30" y="1187"/>
                  </a:lnTo>
                  <a:lnTo>
                    <a:pt x="21" y="1196"/>
                  </a:lnTo>
                  <a:lnTo>
                    <a:pt x="11" y="1196"/>
                  </a:lnTo>
                  <a:lnTo>
                    <a:pt x="1" y="1187"/>
                  </a:lnTo>
                  <a:lnTo>
                    <a:pt x="1" y="1177"/>
                  </a:lnTo>
                  <a:lnTo>
                    <a:pt x="11" y="1168"/>
                  </a:lnTo>
                  <a:lnTo>
                    <a:pt x="21" y="1168"/>
                  </a:lnTo>
                  <a:lnTo>
                    <a:pt x="30" y="1177"/>
                  </a:lnTo>
                  <a:close/>
                  <a:moveTo>
                    <a:pt x="11" y="1178"/>
                  </a:moveTo>
                  <a:lnTo>
                    <a:pt x="21" y="1178"/>
                  </a:lnTo>
                  <a:lnTo>
                    <a:pt x="12" y="1187"/>
                  </a:lnTo>
                  <a:lnTo>
                    <a:pt x="12" y="1177"/>
                  </a:lnTo>
                  <a:lnTo>
                    <a:pt x="21" y="1185"/>
                  </a:lnTo>
                  <a:lnTo>
                    <a:pt x="11" y="1185"/>
                  </a:lnTo>
                  <a:lnTo>
                    <a:pt x="19" y="1177"/>
                  </a:lnTo>
                  <a:lnTo>
                    <a:pt x="19" y="1187"/>
                  </a:lnTo>
                  <a:lnTo>
                    <a:pt x="11" y="1178"/>
                  </a:lnTo>
                  <a:close/>
                  <a:moveTo>
                    <a:pt x="30" y="1230"/>
                  </a:moveTo>
                  <a:lnTo>
                    <a:pt x="30" y="1241"/>
                  </a:lnTo>
                  <a:lnTo>
                    <a:pt x="21" y="1250"/>
                  </a:lnTo>
                  <a:lnTo>
                    <a:pt x="11" y="1250"/>
                  </a:lnTo>
                  <a:lnTo>
                    <a:pt x="1" y="1241"/>
                  </a:lnTo>
                  <a:lnTo>
                    <a:pt x="1" y="1230"/>
                  </a:lnTo>
                  <a:lnTo>
                    <a:pt x="11" y="1222"/>
                  </a:lnTo>
                  <a:lnTo>
                    <a:pt x="21" y="1222"/>
                  </a:lnTo>
                  <a:lnTo>
                    <a:pt x="30" y="1230"/>
                  </a:lnTo>
                  <a:close/>
                  <a:moveTo>
                    <a:pt x="11" y="1232"/>
                  </a:moveTo>
                  <a:lnTo>
                    <a:pt x="21" y="1232"/>
                  </a:lnTo>
                  <a:lnTo>
                    <a:pt x="12" y="1241"/>
                  </a:lnTo>
                  <a:lnTo>
                    <a:pt x="12" y="1230"/>
                  </a:lnTo>
                  <a:lnTo>
                    <a:pt x="21" y="1240"/>
                  </a:lnTo>
                  <a:lnTo>
                    <a:pt x="11" y="1240"/>
                  </a:lnTo>
                  <a:lnTo>
                    <a:pt x="19" y="1230"/>
                  </a:lnTo>
                  <a:lnTo>
                    <a:pt x="19" y="1241"/>
                  </a:lnTo>
                  <a:lnTo>
                    <a:pt x="11" y="1232"/>
                  </a:lnTo>
                  <a:close/>
                  <a:moveTo>
                    <a:pt x="31" y="1288"/>
                  </a:moveTo>
                  <a:lnTo>
                    <a:pt x="31" y="1292"/>
                  </a:lnTo>
                  <a:lnTo>
                    <a:pt x="30" y="1299"/>
                  </a:lnTo>
                  <a:lnTo>
                    <a:pt x="26" y="1303"/>
                  </a:lnTo>
                  <a:lnTo>
                    <a:pt x="19" y="1306"/>
                  </a:lnTo>
                  <a:lnTo>
                    <a:pt x="13" y="1306"/>
                  </a:lnTo>
                  <a:lnTo>
                    <a:pt x="6" y="1303"/>
                  </a:lnTo>
                  <a:lnTo>
                    <a:pt x="2" y="1300"/>
                  </a:lnTo>
                  <a:lnTo>
                    <a:pt x="0" y="1293"/>
                  </a:lnTo>
                  <a:lnTo>
                    <a:pt x="0" y="1287"/>
                  </a:lnTo>
                  <a:lnTo>
                    <a:pt x="2" y="1280"/>
                  </a:lnTo>
                  <a:lnTo>
                    <a:pt x="6" y="1276"/>
                  </a:lnTo>
                  <a:lnTo>
                    <a:pt x="13" y="1273"/>
                  </a:lnTo>
                  <a:lnTo>
                    <a:pt x="19" y="1273"/>
                  </a:lnTo>
                  <a:lnTo>
                    <a:pt x="26" y="1276"/>
                  </a:lnTo>
                  <a:lnTo>
                    <a:pt x="30" y="1281"/>
                  </a:lnTo>
                  <a:lnTo>
                    <a:pt x="31" y="1288"/>
                  </a:lnTo>
                  <a:close/>
                  <a:moveTo>
                    <a:pt x="15" y="1286"/>
                  </a:moveTo>
                  <a:lnTo>
                    <a:pt x="19" y="1290"/>
                  </a:lnTo>
                  <a:lnTo>
                    <a:pt x="13" y="1288"/>
                  </a:lnTo>
                  <a:lnTo>
                    <a:pt x="19" y="1288"/>
                  </a:lnTo>
                  <a:lnTo>
                    <a:pt x="13" y="1290"/>
                  </a:lnTo>
                  <a:lnTo>
                    <a:pt x="16" y="1287"/>
                  </a:lnTo>
                  <a:lnTo>
                    <a:pt x="14" y="1293"/>
                  </a:lnTo>
                  <a:lnTo>
                    <a:pt x="14" y="1287"/>
                  </a:lnTo>
                  <a:lnTo>
                    <a:pt x="16" y="1293"/>
                  </a:lnTo>
                  <a:lnTo>
                    <a:pt x="13" y="1289"/>
                  </a:lnTo>
                  <a:lnTo>
                    <a:pt x="19" y="1292"/>
                  </a:lnTo>
                  <a:lnTo>
                    <a:pt x="13" y="1292"/>
                  </a:lnTo>
                  <a:lnTo>
                    <a:pt x="19" y="1289"/>
                  </a:lnTo>
                  <a:lnTo>
                    <a:pt x="15" y="1294"/>
                  </a:lnTo>
                  <a:lnTo>
                    <a:pt x="17" y="1288"/>
                  </a:lnTo>
                  <a:lnTo>
                    <a:pt x="17" y="1292"/>
                  </a:lnTo>
                  <a:lnTo>
                    <a:pt x="15" y="1286"/>
                  </a:lnTo>
                  <a:close/>
                  <a:moveTo>
                    <a:pt x="31" y="1342"/>
                  </a:moveTo>
                  <a:lnTo>
                    <a:pt x="30" y="1349"/>
                  </a:lnTo>
                  <a:lnTo>
                    <a:pt x="21" y="1358"/>
                  </a:lnTo>
                  <a:lnTo>
                    <a:pt x="11" y="1358"/>
                  </a:lnTo>
                  <a:lnTo>
                    <a:pt x="1" y="1349"/>
                  </a:lnTo>
                  <a:lnTo>
                    <a:pt x="0" y="1341"/>
                  </a:lnTo>
                  <a:lnTo>
                    <a:pt x="2" y="1334"/>
                  </a:lnTo>
                  <a:lnTo>
                    <a:pt x="6" y="1331"/>
                  </a:lnTo>
                  <a:lnTo>
                    <a:pt x="13" y="1328"/>
                  </a:lnTo>
                  <a:lnTo>
                    <a:pt x="19" y="1328"/>
                  </a:lnTo>
                  <a:lnTo>
                    <a:pt x="26" y="1331"/>
                  </a:lnTo>
                  <a:lnTo>
                    <a:pt x="30" y="1335"/>
                  </a:lnTo>
                  <a:lnTo>
                    <a:pt x="31" y="1342"/>
                  </a:lnTo>
                  <a:close/>
                  <a:moveTo>
                    <a:pt x="15" y="1340"/>
                  </a:moveTo>
                  <a:lnTo>
                    <a:pt x="19" y="1345"/>
                  </a:lnTo>
                  <a:lnTo>
                    <a:pt x="13" y="1342"/>
                  </a:lnTo>
                  <a:lnTo>
                    <a:pt x="19" y="1342"/>
                  </a:lnTo>
                  <a:lnTo>
                    <a:pt x="13" y="1345"/>
                  </a:lnTo>
                  <a:lnTo>
                    <a:pt x="16" y="1341"/>
                  </a:lnTo>
                  <a:lnTo>
                    <a:pt x="14" y="1348"/>
                  </a:lnTo>
                  <a:lnTo>
                    <a:pt x="12" y="1339"/>
                  </a:lnTo>
                  <a:lnTo>
                    <a:pt x="21" y="1348"/>
                  </a:lnTo>
                  <a:lnTo>
                    <a:pt x="11" y="1348"/>
                  </a:lnTo>
                  <a:lnTo>
                    <a:pt x="19" y="1339"/>
                  </a:lnTo>
                  <a:lnTo>
                    <a:pt x="17" y="1347"/>
                  </a:lnTo>
                  <a:lnTo>
                    <a:pt x="15" y="1340"/>
                  </a:lnTo>
                  <a:close/>
                  <a:moveTo>
                    <a:pt x="32" y="1393"/>
                  </a:moveTo>
                  <a:lnTo>
                    <a:pt x="32" y="1399"/>
                  </a:lnTo>
                  <a:lnTo>
                    <a:pt x="30" y="1406"/>
                  </a:lnTo>
                  <a:lnTo>
                    <a:pt x="27" y="1409"/>
                  </a:lnTo>
                  <a:lnTo>
                    <a:pt x="20" y="1413"/>
                  </a:lnTo>
                  <a:lnTo>
                    <a:pt x="12" y="1413"/>
                  </a:lnTo>
                  <a:lnTo>
                    <a:pt x="1" y="1405"/>
                  </a:lnTo>
                  <a:lnTo>
                    <a:pt x="0" y="1395"/>
                  </a:lnTo>
                  <a:lnTo>
                    <a:pt x="2" y="1389"/>
                  </a:lnTo>
                  <a:lnTo>
                    <a:pt x="6" y="1385"/>
                  </a:lnTo>
                  <a:lnTo>
                    <a:pt x="13" y="1382"/>
                  </a:lnTo>
                  <a:lnTo>
                    <a:pt x="18" y="1382"/>
                  </a:lnTo>
                  <a:lnTo>
                    <a:pt x="25" y="1384"/>
                  </a:lnTo>
                  <a:lnTo>
                    <a:pt x="30" y="1388"/>
                  </a:lnTo>
                  <a:lnTo>
                    <a:pt x="32" y="1393"/>
                  </a:lnTo>
                  <a:close/>
                  <a:moveTo>
                    <a:pt x="15" y="1394"/>
                  </a:moveTo>
                  <a:lnTo>
                    <a:pt x="20" y="1398"/>
                  </a:lnTo>
                  <a:lnTo>
                    <a:pt x="14" y="1396"/>
                  </a:lnTo>
                  <a:lnTo>
                    <a:pt x="19" y="1396"/>
                  </a:lnTo>
                  <a:lnTo>
                    <a:pt x="13" y="1399"/>
                  </a:lnTo>
                  <a:lnTo>
                    <a:pt x="16" y="1395"/>
                  </a:lnTo>
                  <a:lnTo>
                    <a:pt x="14" y="1402"/>
                  </a:lnTo>
                  <a:lnTo>
                    <a:pt x="12" y="1393"/>
                  </a:lnTo>
                  <a:lnTo>
                    <a:pt x="22" y="1401"/>
                  </a:lnTo>
                  <a:lnTo>
                    <a:pt x="13" y="1401"/>
                  </a:lnTo>
                  <a:lnTo>
                    <a:pt x="19" y="1397"/>
                  </a:lnTo>
                  <a:lnTo>
                    <a:pt x="16" y="1401"/>
                  </a:lnTo>
                  <a:lnTo>
                    <a:pt x="18" y="1394"/>
                  </a:lnTo>
                  <a:lnTo>
                    <a:pt x="18" y="1400"/>
                  </a:lnTo>
                  <a:lnTo>
                    <a:pt x="15" y="1394"/>
                  </a:lnTo>
                  <a:close/>
                  <a:moveTo>
                    <a:pt x="39" y="1438"/>
                  </a:moveTo>
                  <a:lnTo>
                    <a:pt x="44" y="1444"/>
                  </a:lnTo>
                  <a:lnTo>
                    <a:pt x="45" y="1451"/>
                  </a:lnTo>
                  <a:lnTo>
                    <a:pt x="44" y="1457"/>
                  </a:lnTo>
                  <a:lnTo>
                    <a:pt x="39" y="1463"/>
                  </a:lnTo>
                  <a:lnTo>
                    <a:pt x="34" y="1465"/>
                  </a:lnTo>
                  <a:lnTo>
                    <a:pt x="28" y="1466"/>
                  </a:lnTo>
                  <a:lnTo>
                    <a:pt x="21" y="1465"/>
                  </a:lnTo>
                  <a:lnTo>
                    <a:pt x="16" y="1461"/>
                  </a:lnTo>
                  <a:lnTo>
                    <a:pt x="15" y="1453"/>
                  </a:lnTo>
                  <a:lnTo>
                    <a:pt x="17" y="1440"/>
                  </a:lnTo>
                  <a:lnTo>
                    <a:pt x="27" y="1435"/>
                  </a:lnTo>
                  <a:lnTo>
                    <a:pt x="39" y="1438"/>
                  </a:lnTo>
                  <a:close/>
                  <a:moveTo>
                    <a:pt x="22" y="1449"/>
                  </a:moveTo>
                  <a:lnTo>
                    <a:pt x="31" y="1443"/>
                  </a:lnTo>
                  <a:lnTo>
                    <a:pt x="29" y="1456"/>
                  </a:lnTo>
                  <a:lnTo>
                    <a:pt x="26" y="1449"/>
                  </a:lnTo>
                  <a:lnTo>
                    <a:pt x="30" y="1453"/>
                  </a:lnTo>
                  <a:lnTo>
                    <a:pt x="25" y="1452"/>
                  </a:lnTo>
                  <a:lnTo>
                    <a:pt x="31" y="1451"/>
                  </a:lnTo>
                  <a:lnTo>
                    <a:pt x="27" y="1453"/>
                  </a:lnTo>
                  <a:lnTo>
                    <a:pt x="31" y="1447"/>
                  </a:lnTo>
                  <a:lnTo>
                    <a:pt x="30" y="1453"/>
                  </a:lnTo>
                  <a:lnTo>
                    <a:pt x="30" y="1447"/>
                  </a:lnTo>
                  <a:lnTo>
                    <a:pt x="34" y="1453"/>
                  </a:lnTo>
                  <a:lnTo>
                    <a:pt x="22" y="1449"/>
                  </a:lnTo>
                  <a:close/>
                  <a:moveTo>
                    <a:pt x="69" y="1479"/>
                  </a:moveTo>
                  <a:lnTo>
                    <a:pt x="73" y="1482"/>
                  </a:lnTo>
                  <a:lnTo>
                    <a:pt x="76" y="1487"/>
                  </a:lnTo>
                  <a:lnTo>
                    <a:pt x="77" y="1494"/>
                  </a:lnTo>
                  <a:lnTo>
                    <a:pt x="75" y="1501"/>
                  </a:lnTo>
                  <a:lnTo>
                    <a:pt x="68" y="1506"/>
                  </a:lnTo>
                  <a:lnTo>
                    <a:pt x="56" y="1507"/>
                  </a:lnTo>
                  <a:lnTo>
                    <a:pt x="48" y="1501"/>
                  </a:lnTo>
                  <a:lnTo>
                    <a:pt x="46" y="1489"/>
                  </a:lnTo>
                  <a:lnTo>
                    <a:pt x="49" y="1482"/>
                  </a:lnTo>
                  <a:lnTo>
                    <a:pt x="56" y="1478"/>
                  </a:lnTo>
                  <a:lnTo>
                    <a:pt x="62" y="1477"/>
                  </a:lnTo>
                  <a:lnTo>
                    <a:pt x="69" y="1479"/>
                  </a:lnTo>
                  <a:close/>
                  <a:moveTo>
                    <a:pt x="58" y="1491"/>
                  </a:moveTo>
                  <a:lnTo>
                    <a:pt x="63" y="1490"/>
                  </a:lnTo>
                  <a:lnTo>
                    <a:pt x="57" y="1494"/>
                  </a:lnTo>
                  <a:lnTo>
                    <a:pt x="60" y="1486"/>
                  </a:lnTo>
                  <a:lnTo>
                    <a:pt x="62" y="1498"/>
                  </a:lnTo>
                  <a:lnTo>
                    <a:pt x="55" y="1492"/>
                  </a:lnTo>
                  <a:lnTo>
                    <a:pt x="67" y="1491"/>
                  </a:lnTo>
                  <a:lnTo>
                    <a:pt x="60" y="1497"/>
                  </a:lnTo>
                  <a:lnTo>
                    <a:pt x="63" y="1489"/>
                  </a:lnTo>
                  <a:lnTo>
                    <a:pt x="64" y="1496"/>
                  </a:lnTo>
                  <a:lnTo>
                    <a:pt x="60" y="1490"/>
                  </a:lnTo>
                  <a:lnTo>
                    <a:pt x="64" y="1493"/>
                  </a:lnTo>
                  <a:lnTo>
                    <a:pt x="58" y="1491"/>
                  </a:lnTo>
                  <a:close/>
                  <a:moveTo>
                    <a:pt x="105" y="1505"/>
                  </a:moveTo>
                  <a:lnTo>
                    <a:pt x="117" y="1508"/>
                  </a:lnTo>
                  <a:lnTo>
                    <a:pt x="122" y="1519"/>
                  </a:lnTo>
                  <a:lnTo>
                    <a:pt x="121" y="1526"/>
                  </a:lnTo>
                  <a:lnTo>
                    <a:pt x="118" y="1532"/>
                  </a:lnTo>
                  <a:lnTo>
                    <a:pt x="111" y="1536"/>
                  </a:lnTo>
                  <a:lnTo>
                    <a:pt x="104" y="1536"/>
                  </a:lnTo>
                  <a:lnTo>
                    <a:pt x="99" y="1535"/>
                  </a:lnTo>
                  <a:lnTo>
                    <a:pt x="94" y="1531"/>
                  </a:lnTo>
                  <a:lnTo>
                    <a:pt x="92" y="1526"/>
                  </a:lnTo>
                  <a:lnTo>
                    <a:pt x="91" y="1518"/>
                  </a:lnTo>
                  <a:lnTo>
                    <a:pt x="94" y="1512"/>
                  </a:lnTo>
                  <a:lnTo>
                    <a:pt x="105" y="1505"/>
                  </a:lnTo>
                  <a:close/>
                  <a:moveTo>
                    <a:pt x="103" y="1524"/>
                  </a:moveTo>
                  <a:lnTo>
                    <a:pt x="105" y="1516"/>
                  </a:lnTo>
                  <a:lnTo>
                    <a:pt x="106" y="1524"/>
                  </a:lnTo>
                  <a:lnTo>
                    <a:pt x="104" y="1519"/>
                  </a:lnTo>
                  <a:lnTo>
                    <a:pt x="108" y="1523"/>
                  </a:lnTo>
                  <a:lnTo>
                    <a:pt x="104" y="1521"/>
                  </a:lnTo>
                  <a:lnTo>
                    <a:pt x="111" y="1521"/>
                  </a:lnTo>
                  <a:lnTo>
                    <a:pt x="105" y="1525"/>
                  </a:lnTo>
                  <a:lnTo>
                    <a:pt x="109" y="1518"/>
                  </a:lnTo>
                  <a:lnTo>
                    <a:pt x="108" y="1526"/>
                  </a:lnTo>
                  <a:lnTo>
                    <a:pt x="103" y="1514"/>
                  </a:lnTo>
                  <a:lnTo>
                    <a:pt x="114" y="1517"/>
                  </a:lnTo>
                  <a:lnTo>
                    <a:pt x="103" y="152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36" name="Freeform 108"/>
            <p:cNvSpPr>
              <a:spLocks/>
            </p:cNvSpPr>
            <p:nvPr/>
          </p:nvSpPr>
          <p:spPr bwMode="auto">
            <a:xfrm>
              <a:off x="3136358" y="1938862"/>
              <a:ext cx="25393" cy="19050"/>
            </a:xfrm>
            <a:custGeom>
              <a:avLst/>
              <a:gdLst/>
              <a:ahLst/>
              <a:cxnLst>
                <a:cxn ang="0">
                  <a:pos x="12" y="0"/>
                </a:cxn>
                <a:cxn ang="0">
                  <a:pos x="0" y="18"/>
                </a:cxn>
                <a:cxn ang="0">
                  <a:pos x="3" y="30"/>
                </a:cxn>
                <a:cxn ang="0">
                  <a:pos x="18" y="30"/>
                </a:cxn>
                <a:cxn ang="0">
                  <a:pos x="21" y="22"/>
                </a:cxn>
                <a:cxn ang="0">
                  <a:pos x="30" y="22"/>
                </a:cxn>
                <a:cxn ang="0">
                  <a:pos x="15" y="0"/>
                </a:cxn>
                <a:cxn ang="0">
                  <a:pos x="12" y="0"/>
                </a:cxn>
              </a:cxnLst>
              <a:rect l="0" t="0" r="r" b="b"/>
              <a:pathLst>
                <a:path w="30" h="30">
                  <a:moveTo>
                    <a:pt x="12" y="0"/>
                  </a:moveTo>
                  <a:lnTo>
                    <a:pt x="0" y="18"/>
                  </a:lnTo>
                  <a:lnTo>
                    <a:pt x="3" y="30"/>
                  </a:lnTo>
                  <a:lnTo>
                    <a:pt x="18" y="30"/>
                  </a:lnTo>
                  <a:lnTo>
                    <a:pt x="21" y="22"/>
                  </a:lnTo>
                  <a:lnTo>
                    <a:pt x="30" y="22"/>
                  </a:lnTo>
                  <a:lnTo>
                    <a:pt x="15" y="0"/>
                  </a:lnTo>
                  <a:lnTo>
                    <a:pt x="1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28" name="Freeform 100"/>
            <p:cNvSpPr>
              <a:spLocks/>
            </p:cNvSpPr>
            <p:nvPr/>
          </p:nvSpPr>
          <p:spPr bwMode="auto">
            <a:xfrm>
              <a:off x="3154980" y="1953467"/>
              <a:ext cx="12697" cy="9525"/>
            </a:xfrm>
            <a:custGeom>
              <a:avLst/>
              <a:gdLst/>
              <a:ahLst/>
              <a:cxnLst>
                <a:cxn ang="0">
                  <a:pos x="0" y="7"/>
                </a:cxn>
                <a:cxn ang="0">
                  <a:pos x="16" y="16"/>
                </a:cxn>
                <a:cxn ang="0">
                  <a:pos x="4" y="0"/>
                </a:cxn>
                <a:cxn ang="0">
                  <a:pos x="0" y="7"/>
                </a:cxn>
              </a:cxnLst>
              <a:rect l="0" t="0" r="r" b="b"/>
              <a:pathLst>
                <a:path w="16" h="16">
                  <a:moveTo>
                    <a:pt x="0" y="7"/>
                  </a:moveTo>
                  <a:lnTo>
                    <a:pt x="16" y="16"/>
                  </a:lnTo>
                  <a:cubicBezTo>
                    <a:pt x="14" y="10"/>
                    <a:pt x="9" y="5"/>
                    <a:pt x="4" y="0"/>
                  </a:cubicBezTo>
                  <a:cubicBezTo>
                    <a:pt x="3" y="3"/>
                    <a:pt x="1" y="5"/>
                    <a:pt x="0" y="7"/>
                  </a:cubicBez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25" name="Freeform 97"/>
            <p:cNvSpPr>
              <a:spLocks/>
            </p:cNvSpPr>
            <p:nvPr/>
          </p:nvSpPr>
          <p:spPr bwMode="auto">
            <a:xfrm>
              <a:off x="3154980" y="1953467"/>
              <a:ext cx="12697" cy="9525"/>
            </a:xfrm>
            <a:custGeom>
              <a:avLst/>
              <a:gdLst/>
              <a:ahLst/>
              <a:cxnLst>
                <a:cxn ang="0">
                  <a:pos x="10" y="0"/>
                </a:cxn>
                <a:cxn ang="0">
                  <a:pos x="14" y="16"/>
                </a:cxn>
                <a:cxn ang="0">
                  <a:pos x="0" y="3"/>
                </a:cxn>
                <a:cxn ang="0">
                  <a:pos x="0" y="3"/>
                </a:cxn>
                <a:cxn ang="0">
                  <a:pos x="1" y="0"/>
                </a:cxn>
                <a:cxn ang="0">
                  <a:pos x="10" y="0"/>
                </a:cxn>
              </a:cxnLst>
              <a:rect l="0" t="0" r="r" b="b"/>
              <a:pathLst>
                <a:path w="16" h="16">
                  <a:moveTo>
                    <a:pt x="10" y="0"/>
                  </a:moveTo>
                  <a:cubicBezTo>
                    <a:pt x="15" y="5"/>
                    <a:pt x="16" y="11"/>
                    <a:pt x="14" y="16"/>
                  </a:cubicBezTo>
                  <a:cubicBezTo>
                    <a:pt x="10" y="11"/>
                    <a:pt x="6" y="7"/>
                    <a:pt x="0" y="3"/>
                  </a:cubicBezTo>
                  <a:lnTo>
                    <a:pt x="0" y="3"/>
                  </a:lnTo>
                  <a:lnTo>
                    <a:pt x="1" y="0"/>
                  </a:lnTo>
                  <a:lnTo>
                    <a:pt x="10" y="0"/>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15" name="Rectangle 87"/>
            <p:cNvSpPr>
              <a:spLocks noChangeArrowheads="1"/>
            </p:cNvSpPr>
            <p:nvPr/>
          </p:nvSpPr>
          <p:spPr bwMode="auto">
            <a:xfrm>
              <a:off x="2824865" y="2077292"/>
              <a:ext cx="670810" cy="1538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ea typeface="Times New Roman" pitchFamily="18" charset="0"/>
                  <a:cs typeface="Arial" pitchFamily="34" charset="0"/>
                </a:rPr>
                <a:t>Exchange</a:t>
              </a:r>
              <a:endParaRPr kumimoji="0" lang="en-US" sz="1000" b="0" i="0" u="none" strike="noStrike" cap="none" normalizeH="0" baseline="0" dirty="0" smtClean="0">
                <a:ln>
                  <a:noFill/>
                </a:ln>
                <a:effectLst/>
              </a:endParaRPr>
            </a:p>
          </p:txBody>
        </p:sp>
        <p:sp>
          <p:nvSpPr>
            <p:cNvPr id="509013" name="Rectangle 85"/>
            <p:cNvSpPr>
              <a:spLocks noChangeArrowheads="1"/>
            </p:cNvSpPr>
            <p:nvPr/>
          </p:nvSpPr>
          <p:spPr bwMode="auto">
            <a:xfrm>
              <a:off x="2882424" y="2281762"/>
              <a:ext cx="469778" cy="257175"/>
            </a:xfrm>
            <a:prstGeom prst="rect">
              <a:avLst/>
            </a:prstGeom>
            <a:solidFill>
              <a:srgbClr val="008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012" name="Freeform 84"/>
            <p:cNvSpPr>
              <a:spLocks noEditPoints="1"/>
            </p:cNvSpPr>
            <p:nvPr/>
          </p:nvSpPr>
          <p:spPr bwMode="auto">
            <a:xfrm>
              <a:off x="2882424" y="2291287"/>
              <a:ext cx="482474" cy="266700"/>
            </a:xfrm>
            <a:custGeom>
              <a:avLst/>
              <a:gdLst/>
              <a:ahLst/>
              <a:cxnLst>
                <a:cxn ang="0">
                  <a:pos x="0" y="8"/>
                </a:cxn>
                <a:cxn ang="0">
                  <a:pos x="8" y="0"/>
                </a:cxn>
                <a:cxn ang="0">
                  <a:pos x="600" y="0"/>
                </a:cxn>
                <a:cxn ang="0">
                  <a:pos x="608" y="8"/>
                </a:cxn>
                <a:cxn ang="0">
                  <a:pos x="608" y="440"/>
                </a:cxn>
                <a:cxn ang="0">
                  <a:pos x="600" y="448"/>
                </a:cxn>
                <a:cxn ang="0">
                  <a:pos x="8" y="448"/>
                </a:cxn>
                <a:cxn ang="0">
                  <a:pos x="0" y="440"/>
                </a:cxn>
                <a:cxn ang="0">
                  <a:pos x="0" y="8"/>
                </a:cxn>
                <a:cxn ang="0">
                  <a:pos x="16" y="440"/>
                </a:cxn>
                <a:cxn ang="0">
                  <a:pos x="8" y="432"/>
                </a:cxn>
                <a:cxn ang="0">
                  <a:pos x="600" y="432"/>
                </a:cxn>
                <a:cxn ang="0">
                  <a:pos x="592" y="440"/>
                </a:cxn>
                <a:cxn ang="0">
                  <a:pos x="592" y="8"/>
                </a:cxn>
                <a:cxn ang="0">
                  <a:pos x="600" y="16"/>
                </a:cxn>
                <a:cxn ang="0">
                  <a:pos x="8" y="16"/>
                </a:cxn>
                <a:cxn ang="0">
                  <a:pos x="16" y="8"/>
                </a:cxn>
                <a:cxn ang="0">
                  <a:pos x="16" y="440"/>
                </a:cxn>
              </a:cxnLst>
              <a:rect l="0" t="0" r="r" b="b"/>
              <a:pathLst>
                <a:path w="608" h="448">
                  <a:moveTo>
                    <a:pt x="0" y="8"/>
                  </a:moveTo>
                  <a:cubicBezTo>
                    <a:pt x="0" y="4"/>
                    <a:pt x="4" y="0"/>
                    <a:pt x="8" y="0"/>
                  </a:cubicBezTo>
                  <a:lnTo>
                    <a:pt x="600" y="0"/>
                  </a:lnTo>
                  <a:cubicBezTo>
                    <a:pt x="605" y="0"/>
                    <a:pt x="608" y="4"/>
                    <a:pt x="608" y="8"/>
                  </a:cubicBezTo>
                  <a:lnTo>
                    <a:pt x="608" y="440"/>
                  </a:lnTo>
                  <a:cubicBezTo>
                    <a:pt x="608" y="445"/>
                    <a:pt x="605" y="448"/>
                    <a:pt x="600" y="448"/>
                  </a:cubicBezTo>
                  <a:lnTo>
                    <a:pt x="8" y="448"/>
                  </a:lnTo>
                  <a:cubicBezTo>
                    <a:pt x="4" y="448"/>
                    <a:pt x="0" y="445"/>
                    <a:pt x="0" y="440"/>
                  </a:cubicBezTo>
                  <a:lnTo>
                    <a:pt x="0" y="8"/>
                  </a:lnTo>
                  <a:close/>
                  <a:moveTo>
                    <a:pt x="16" y="440"/>
                  </a:moveTo>
                  <a:lnTo>
                    <a:pt x="8" y="432"/>
                  </a:lnTo>
                  <a:lnTo>
                    <a:pt x="600" y="432"/>
                  </a:lnTo>
                  <a:lnTo>
                    <a:pt x="592" y="440"/>
                  </a:lnTo>
                  <a:lnTo>
                    <a:pt x="592" y="8"/>
                  </a:lnTo>
                  <a:lnTo>
                    <a:pt x="600" y="16"/>
                  </a:lnTo>
                  <a:lnTo>
                    <a:pt x="8" y="16"/>
                  </a:lnTo>
                  <a:lnTo>
                    <a:pt x="16" y="8"/>
                  </a:lnTo>
                  <a:lnTo>
                    <a:pt x="16" y="44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11" name="Rectangle 83"/>
            <p:cNvSpPr>
              <a:spLocks noChangeArrowheads="1"/>
            </p:cNvSpPr>
            <p:nvPr/>
          </p:nvSpPr>
          <p:spPr bwMode="auto">
            <a:xfrm>
              <a:off x="2907818" y="2281762"/>
              <a:ext cx="418991" cy="228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09010" name="Freeform 82"/>
            <p:cNvSpPr>
              <a:spLocks noEditPoints="1"/>
            </p:cNvSpPr>
            <p:nvPr/>
          </p:nvSpPr>
          <p:spPr bwMode="auto">
            <a:xfrm>
              <a:off x="2907818" y="2281762"/>
              <a:ext cx="431688" cy="238125"/>
            </a:xfrm>
            <a:custGeom>
              <a:avLst/>
              <a:gdLst/>
              <a:ahLst/>
              <a:cxnLst>
                <a:cxn ang="0">
                  <a:pos x="0" y="8"/>
                </a:cxn>
                <a:cxn ang="0">
                  <a:pos x="8" y="0"/>
                </a:cxn>
                <a:cxn ang="0">
                  <a:pos x="536" y="0"/>
                </a:cxn>
                <a:cxn ang="0">
                  <a:pos x="544" y="8"/>
                </a:cxn>
                <a:cxn ang="0">
                  <a:pos x="544" y="392"/>
                </a:cxn>
                <a:cxn ang="0">
                  <a:pos x="536" y="400"/>
                </a:cxn>
                <a:cxn ang="0">
                  <a:pos x="8" y="400"/>
                </a:cxn>
                <a:cxn ang="0">
                  <a:pos x="0" y="392"/>
                </a:cxn>
                <a:cxn ang="0">
                  <a:pos x="0" y="8"/>
                </a:cxn>
                <a:cxn ang="0">
                  <a:pos x="16" y="392"/>
                </a:cxn>
                <a:cxn ang="0">
                  <a:pos x="8" y="384"/>
                </a:cxn>
                <a:cxn ang="0">
                  <a:pos x="536" y="384"/>
                </a:cxn>
                <a:cxn ang="0">
                  <a:pos x="528" y="392"/>
                </a:cxn>
                <a:cxn ang="0">
                  <a:pos x="528" y="8"/>
                </a:cxn>
                <a:cxn ang="0">
                  <a:pos x="536" y="16"/>
                </a:cxn>
                <a:cxn ang="0">
                  <a:pos x="8" y="16"/>
                </a:cxn>
                <a:cxn ang="0">
                  <a:pos x="16" y="8"/>
                </a:cxn>
                <a:cxn ang="0">
                  <a:pos x="16" y="392"/>
                </a:cxn>
              </a:cxnLst>
              <a:rect l="0" t="0" r="r" b="b"/>
              <a:pathLst>
                <a:path w="544" h="400">
                  <a:moveTo>
                    <a:pt x="0" y="8"/>
                  </a:moveTo>
                  <a:cubicBezTo>
                    <a:pt x="0" y="4"/>
                    <a:pt x="4" y="0"/>
                    <a:pt x="8" y="0"/>
                  </a:cubicBezTo>
                  <a:lnTo>
                    <a:pt x="536" y="0"/>
                  </a:lnTo>
                  <a:cubicBezTo>
                    <a:pt x="541" y="0"/>
                    <a:pt x="544" y="4"/>
                    <a:pt x="544" y="8"/>
                  </a:cubicBezTo>
                  <a:lnTo>
                    <a:pt x="544" y="392"/>
                  </a:lnTo>
                  <a:cubicBezTo>
                    <a:pt x="544" y="397"/>
                    <a:pt x="541" y="400"/>
                    <a:pt x="536" y="400"/>
                  </a:cubicBezTo>
                  <a:lnTo>
                    <a:pt x="8" y="400"/>
                  </a:lnTo>
                  <a:cubicBezTo>
                    <a:pt x="4" y="400"/>
                    <a:pt x="0" y="397"/>
                    <a:pt x="0" y="392"/>
                  </a:cubicBezTo>
                  <a:lnTo>
                    <a:pt x="0" y="8"/>
                  </a:lnTo>
                  <a:close/>
                  <a:moveTo>
                    <a:pt x="16" y="392"/>
                  </a:moveTo>
                  <a:lnTo>
                    <a:pt x="8" y="384"/>
                  </a:lnTo>
                  <a:lnTo>
                    <a:pt x="536" y="384"/>
                  </a:lnTo>
                  <a:lnTo>
                    <a:pt x="528" y="392"/>
                  </a:lnTo>
                  <a:lnTo>
                    <a:pt x="528" y="8"/>
                  </a:lnTo>
                  <a:lnTo>
                    <a:pt x="536" y="16"/>
                  </a:lnTo>
                  <a:lnTo>
                    <a:pt x="8" y="16"/>
                  </a:lnTo>
                  <a:lnTo>
                    <a:pt x="16" y="8"/>
                  </a:lnTo>
                  <a:lnTo>
                    <a:pt x="16" y="392"/>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9" name="Freeform 81"/>
            <p:cNvSpPr>
              <a:spLocks/>
            </p:cNvSpPr>
            <p:nvPr/>
          </p:nvSpPr>
          <p:spPr bwMode="auto">
            <a:xfrm>
              <a:off x="2945908" y="2453212"/>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8" name="Freeform 80"/>
            <p:cNvSpPr>
              <a:spLocks/>
            </p:cNvSpPr>
            <p:nvPr/>
          </p:nvSpPr>
          <p:spPr bwMode="auto">
            <a:xfrm>
              <a:off x="3237932" y="2453212"/>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5" name="Freeform 77"/>
            <p:cNvSpPr>
              <a:spLocks/>
            </p:cNvSpPr>
            <p:nvPr/>
          </p:nvSpPr>
          <p:spPr bwMode="auto">
            <a:xfrm>
              <a:off x="3199842" y="2615137"/>
              <a:ext cx="126967" cy="9525"/>
            </a:xfrm>
            <a:custGeom>
              <a:avLst/>
              <a:gdLst/>
              <a:ahLst/>
              <a:cxnLst>
                <a:cxn ang="0">
                  <a:pos x="8" y="0"/>
                </a:cxn>
                <a:cxn ang="0">
                  <a:pos x="152" y="0"/>
                </a:cxn>
                <a:cxn ang="0">
                  <a:pos x="160" y="8"/>
                </a:cxn>
                <a:cxn ang="0">
                  <a:pos x="152" y="16"/>
                </a:cxn>
                <a:cxn ang="0">
                  <a:pos x="8" y="16"/>
                </a:cxn>
                <a:cxn ang="0">
                  <a:pos x="0" y="8"/>
                </a:cxn>
                <a:cxn ang="0">
                  <a:pos x="8" y="0"/>
                </a:cxn>
              </a:cxnLst>
              <a:rect l="0" t="0" r="r" b="b"/>
              <a:pathLst>
                <a:path w="160" h="16">
                  <a:moveTo>
                    <a:pt x="8" y="0"/>
                  </a:moveTo>
                  <a:lnTo>
                    <a:pt x="152" y="0"/>
                  </a:lnTo>
                  <a:cubicBezTo>
                    <a:pt x="157" y="0"/>
                    <a:pt x="160" y="4"/>
                    <a:pt x="160" y="8"/>
                  </a:cubicBezTo>
                  <a:cubicBezTo>
                    <a:pt x="160" y="13"/>
                    <a:pt x="157" y="16"/>
                    <a:pt x="15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4" name="Rectangle 76"/>
            <p:cNvSpPr>
              <a:spLocks noChangeArrowheads="1"/>
            </p:cNvSpPr>
            <p:nvPr/>
          </p:nvSpPr>
          <p:spPr bwMode="auto">
            <a:xfrm>
              <a:off x="3064410" y="2462737"/>
              <a:ext cx="100430"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MICROSOFT </a:t>
              </a:r>
              <a:endParaRPr kumimoji="0" lang="en-US" sz="1800" b="0" i="0" u="none" strike="noStrike" cap="none" normalizeH="0" baseline="0" smtClean="0">
                <a:ln>
                  <a:noFill/>
                </a:ln>
                <a:effectLst/>
                <a:latin typeface="Arial" pitchFamily="34" charset="0"/>
              </a:endParaRPr>
            </a:p>
          </p:txBody>
        </p:sp>
        <p:sp>
          <p:nvSpPr>
            <p:cNvPr id="509003" name="Rectangle 75"/>
            <p:cNvSpPr>
              <a:spLocks noChangeArrowheads="1"/>
            </p:cNvSpPr>
            <p:nvPr/>
          </p:nvSpPr>
          <p:spPr bwMode="auto">
            <a:xfrm>
              <a:off x="3044942" y="2483692"/>
              <a:ext cx="121798"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CORPORATION</a:t>
              </a:r>
              <a:endParaRPr kumimoji="0" lang="en-US" sz="1800" b="0" i="0" u="none" strike="noStrike" cap="none" normalizeH="0" baseline="0" smtClean="0">
                <a:ln>
                  <a:noFill/>
                </a:ln>
                <a:effectLst/>
                <a:latin typeface="Arial" pitchFamily="34" charset="0"/>
              </a:endParaRPr>
            </a:p>
          </p:txBody>
        </p:sp>
        <p:sp>
          <p:nvSpPr>
            <p:cNvPr id="509002" name="Freeform 74"/>
            <p:cNvSpPr>
              <a:spLocks/>
            </p:cNvSpPr>
            <p:nvPr/>
          </p:nvSpPr>
          <p:spPr bwMode="auto">
            <a:xfrm>
              <a:off x="3078800" y="2391617"/>
              <a:ext cx="88877" cy="57150"/>
            </a:xfrm>
            <a:custGeom>
              <a:avLst/>
              <a:gdLst/>
              <a:ahLst/>
              <a:cxnLst>
                <a:cxn ang="0">
                  <a:pos x="112" y="96"/>
                </a:cxn>
                <a:cxn ang="0">
                  <a:pos x="112" y="34"/>
                </a:cxn>
                <a:cxn ang="0">
                  <a:pos x="0" y="34"/>
                </a:cxn>
                <a:cxn ang="0">
                  <a:pos x="0" y="34"/>
                </a:cxn>
                <a:cxn ang="0">
                  <a:pos x="0" y="96"/>
                </a:cxn>
                <a:cxn ang="0">
                  <a:pos x="112" y="96"/>
                </a:cxn>
              </a:cxnLst>
              <a:rect l="0" t="0" r="r" b="b"/>
              <a:pathLst>
                <a:path w="112" h="96">
                  <a:moveTo>
                    <a:pt x="112" y="96"/>
                  </a:moveTo>
                  <a:lnTo>
                    <a:pt x="112" y="34"/>
                  </a:lnTo>
                  <a:cubicBezTo>
                    <a:pt x="81" y="0"/>
                    <a:pt x="32" y="0"/>
                    <a:pt x="0" y="34"/>
                  </a:cubicBezTo>
                  <a:lnTo>
                    <a:pt x="0" y="34"/>
                  </a:lnTo>
                  <a:lnTo>
                    <a:pt x="0" y="96"/>
                  </a:lnTo>
                  <a:lnTo>
                    <a:pt x="112" y="96"/>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1" name="Freeform 73"/>
            <p:cNvSpPr>
              <a:spLocks noEditPoints="1"/>
            </p:cNvSpPr>
            <p:nvPr/>
          </p:nvSpPr>
          <p:spPr bwMode="auto">
            <a:xfrm>
              <a:off x="3072875" y="2392252"/>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9000" name="Freeform 72"/>
            <p:cNvSpPr>
              <a:spLocks noEditPoints="1"/>
            </p:cNvSpPr>
            <p:nvPr/>
          </p:nvSpPr>
          <p:spPr bwMode="auto">
            <a:xfrm>
              <a:off x="3072875" y="2392252"/>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9" name="Freeform 71"/>
            <p:cNvSpPr>
              <a:spLocks/>
            </p:cNvSpPr>
            <p:nvPr/>
          </p:nvSpPr>
          <p:spPr bwMode="auto">
            <a:xfrm>
              <a:off x="3072875" y="2443687"/>
              <a:ext cx="38090" cy="19050"/>
            </a:xfrm>
            <a:custGeom>
              <a:avLst/>
              <a:gdLst/>
              <a:ahLst/>
              <a:cxnLst>
                <a:cxn ang="0">
                  <a:pos x="22" y="0"/>
                </a:cxn>
                <a:cxn ang="0">
                  <a:pos x="0" y="22"/>
                </a:cxn>
                <a:cxn ang="0">
                  <a:pos x="2" y="29"/>
                </a:cxn>
                <a:cxn ang="0">
                  <a:pos x="8" y="24"/>
                </a:cxn>
                <a:cxn ang="0">
                  <a:pos x="8" y="29"/>
                </a:cxn>
                <a:cxn ang="0">
                  <a:pos x="16" y="24"/>
                </a:cxn>
                <a:cxn ang="0">
                  <a:pos x="19" y="30"/>
                </a:cxn>
                <a:cxn ang="0">
                  <a:pos x="28" y="24"/>
                </a:cxn>
                <a:cxn ang="0">
                  <a:pos x="31" y="29"/>
                </a:cxn>
                <a:cxn ang="0">
                  <a:pos x="36" y="22"/>
                </a:cxn>
                <a:cxn ang="0">
                  <a:pos x="45" y="0"/>
                </a:cxn>
                <a:cxn ang="0">
                  <a:pos x="22" y="0"/>
                </a:cxn>
              </a:cxnLst>
              <a:rect l="0" t="0" r="r" b="b"/>
              <a:pathLst>
                <a:path w="45" h="30">
                  <a:moveTo>
                    <a:pt x="22" y="0"/>
                  </a:moveTo>
                  <a:lnTo>
                    <a:pt x="0" y="22"/>
                  </a:lnTo>
                  <a:lnTo>
                    <a:pt x="2" y="29"/>
                  </a:lnTo>
                  <a:lnTo>
                    <a:pt x="8" y="24"/>
                  </a:lnTo>
                  <a:lnTo>
                    <a:pt x="8" y="29"/>
                  </a:lnTo>
                  <a:lnTo>
                    <a:pt x="16" y="24"/>
                  </a:lnTo>
                  <a:lnTo>
                    <a:pt x="19" y="30"/>
                  </a:lnTo>
                  <a:lnTo>
                    <a:pt x="28" y="24"/>
                  </a:lnTo>
                  <a:lnTo>
                    <a:pt x="31" y="29"/>
                  </a:lnTo>
                  <a:lnTo>
                    <a:pt x="36" y="22"/>
                  </a:lnTo>
                  <a:lnTo>
                    <a:pt x="45" y="0"/>
                  </a:lnTo>
                  <a:lnTo>
                    <a:pt x="22" y="0"/>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8" name="Freeform 70"/>
            <p:cNvSpPr>
              <a:spLocks noEditPoints="1"/>
            </p:cNvSpPr>
            <p:nvPr/>
          </p:nvSpPr>
          <p:spPr bwMode="auto">
            <a:xfrm>
              <a:off x="3072875" y="2443687"/>
              <a:ext cx="51633" cy="29210"/>
            </a:xfrm>
            <a:custGeom>
              <a:avLst/>
              <a:gdLst/>
              <a:ahLst/>
              <a:cxnLst>
                <a:cxn ang="0">
                  <a:pos x="32" y="16"/>
                </a:cxn>
                <a:cxn ang="0">
                  <a:pos x="38" y="14"/>
                </a:cxn>
                <a:cxn ang="0">
                  <a:pos x="14" y="37"/>
                </a:cxn>
                <a:cxn ang="0">
                  <a:pos x="16" y="28"/>
                </a:cxn>
                <a:cxn ang="0">
                  <a:pos x="19" y="35"/>
                </a:cxn>
                <a:cxn ang="0">
                  <a:pos x="6" y="32"/>
                </a:cxn>
                <a:cxn ang="0">
                  <a:pos x="12" y="27"/>
                </a:cxn>
                <a:cxn ang="0">
                  <a:pos x="21" y="26"/>
                </a:cxn>
                <a:cxn ang="0">
                  <a:pos x="25" y="33"/>
                </a:cxn>
                <a:cxn ang="0">
                  <a:pos x="25" y="38"/>
                </a:cxn>
                <a:cxn ang="0">
                  <a:pos x="14" y="31"/>
                </a:cxn>
                <a:cxn ang="0">
                  <a:pos x="23" y="26"/>
                </a:cxn>
                <a:cxn ang="0">
                  <a:pos x="29" y="26"/>
                </a:cxn>
                <a:cxn ang="0">
                  <a:pos x="34" y="30"/>
                </a:cxn>
                <a:cxn ang="0">
                  <a:pos x="37" y="37"/>
                </a:cxn>
                <a:cxn ang="0">
                  <a:pos x="24" y="34"/>
                </a:cxn>
                <a:cxn ang="0">
                  <a:pos x="33" y="27"/>
                </a:cxn>
                <a:cxn ang="0">
                  <a:pos x="40" y="25"/>
                </a:cxn>
                <a:cxn ang="0">
                  <a:pos x="45" y="29"/>
                </a:cxn>
                <a:cxn ang="0">
                  <a:pos x="48" y="34"/>
                </a:cxn>
                <a:cxn ang="0">
                  <a:pos x="35" y="33"/>
                </a:cxn>
                <a:cxn ang="0">
                  <a:pos x="41" y="26"/>
                </a:cxn>
                <a:cxn ang="0">
                  <a:pos x="40" y="28"/>
                </a:cxn>
                <a:cxn ang="0">
                  <a:pos x="49" y="5"/>
                </a:cxn>
                <a:cxn ang="0">
                  <a:pos x="56" y="16"/>
                </a:cxn>
                <a:cxn ang="0">
                  <a:pos x="32" y="16"/>
                </a:cxn>
                <a:cxn ang="0">
                  <a:pos x="56" y="0"/>
                </a:cxn>
                <a:cxn ang="0">
                  <a:pos x="63" y="4"/>
                </a:cxn>
                <a:cxn ang="0">
                  <a:pos x="64" y="11"/>
                </a:cxn>
                <a:cxn ang="0">
                  <a:pos x="55" y="34"/>
                </a:cxn>
                <a:cxn ang="0">
                  <a:pos x="54" y="36"/>
                </a:cxn>
                <a:cxn ang="0">
                  <a:pos x="48" y="43"/>
                </a:cxn>
                <a:cxn ang="0">
                  <a:pos x="41" y="46"/>
                </a:cxn>
                <a:cxn ang="0">
                  <a:pos x="35" y="42"/>
                </a:cxn>
                <a:cxn ang="0">
                  <a:pos x="32" y="37"/>
                </a:cxn>
                <a:cxn ang="0">
                  <a:pos x="44" y="39"/>
                </a:cxn>
                <a:cxn ang="0">
                  <a:pos x="35" y="47"/>
                </a:cxn>
                <a:cxn ang="0">
                  <a:pos x="27" y="48"/>
                </a:cxn>
                <a:cxn ang="0">
                  <a:pos x="22" y="43"/>
                </a:cxn>
                <a:cxn ang="0">
                  <a:pos x="19" y="36"/>
                </a:cxn>
                <a:cxn ang="0">
                  <a:pos x="30" y="40"/>
                </a:cxn>
                <a:cxn ang="0">
                  <a:pos x="21" y="45"/>
                </a:cxn>
                <a:cxn ang="0">
                  <a:pos x="13" y="45"/>
                </a:cxn>
                <a:cxn ang="0">
                  <a:pos x="9" y="38"/>
                </a:cxn>
                <a:cxn ang="0">
                  <a:pos x="9" y="33"/>
                </a:cxn>
                <a:cxn ang="0">
                  <a:pos x="23" y="39"/>
                </a:cxn>
                <a:cxn ang="0">
                  <a:pos x="17" y="44"/>
                </a:cxn>
                <a:cxn ang="0">
                  <a:pos x="9" y="46"/>
                </a:cxn>
                <a:cxn ang="0">
                  <a:pos x="4" y="41"/>
                </a:cxn>
                <a:cxn ang="0">
                  <a:pos x="1" y="34"/>
                </a:cxn>
                <a:cxn ang="0">
                  <a:pos x="3" y="25"/>
                </a:cxn>
                <a:cxn ang="0">
                  <a:pos x="27" y="3"/>
                </a:cxn>
                <a:cxn ang="0">
                  <a:pos x="32" y="0"/>
                </a:cxn>
                <a:cxn ang="0">
                  <a:pos x="56" y="0"/>
                </a:cxn>
              </a:cxnLst>
              <a:rect l="0" t="0" r="r" b="b"/>
              <a:pathLst>
                <a:path w="65" h="49">
                  <a:moveTo>
                    <a:pt x="32" y="16"/>
                  </a:moveTo>
                  <a:lnTo>
                    <a:pt x="38" y="14"/>
                  </a:lnTo>
                  <a:lnTo>
                    <a:pt x="14" y="37"/>
                  </a:lnTo>
                  <a:lnTo>
                    <a:pt x="16" y="28"/>
                  </a:lnTo>
                  <a:lnTo>
                    <a:pt x="19" y="35"/>
                  </a:lnTo>
                  <a:lnTo>
                    <a:pt x="6" y="32"/>
                  </a:lnTo>
                  <a:lnTo>
                    <a:pt x="12" y="27"/>
                  </a:lnTo>
                  <a:cubicBezTo>
                    <a:pt x="15" y="25"/>
                    <a:pt x="18" y="25"/>
                    <a:pt x="21" y="26"/>
                  </a:cubicBezTo>
                  <a:cubicBezTo>
                    <a:pt x="24" y="27"/>
                    <a:pt x="25" y="30"/>
                    <a:pt x="25" y="33"/>
                  </a:cubicBezTo>
                  <a:lnTo>
                    <a:pt x="25" y="38"/>
                  </a:lnTo>
                  <a:lnTo>
                    <a:pt x="14" y="31"/>
                  </a:lnTo>
                  <a:lnTo>
                    <a:pt x="23" y="26"/>
                  </a:lnTo>
                  <a:cubicBezTo>
                    <a:pt x="25" y="25"/>
                    <a:pt x="27" y="25"/>
                    <a:pt x="29" y="26"/>
                  </a:cubicBezTo>
                  <a:cubicBezTo>
                    <a:pt x="31" y="26"/>
                    <a:pt x="33" y="28"/>
                    <a:pt x="34" y="30"/>
                  </a:cubicBezTo>
                  <a:lnTo>
                    <a:pt x="37" y="37"/>
                  </a:lnTo>
                  <a:lnTo>
                    <a:pt x="24" y="34"/>
                  </a:lnTo>
                  <a:lnTo>
                    <a:pt x="33" y="27"/>
                  </a:lnTo>
                  <a:cubicBezTo>
                    <a:pt x="35" y="25"/>
                    <a:pt x="38" y="25"/>
                    <a:pt x="40" y="25"/>
                  </a:cubicBezTo>
                  <a:cubicBezTo>
                    <a:pt x="42" y="26"/>
                    <a:pt x="44" y="27"/>
                    <a:pt x="45" y="29"/>
                  </a:cubicBezTo>
                  <a:lnTo>
                    <a:pt x="48" y="34"/>
                  </a:lnTo>
                  <a:lnTo>
                    <a:pt x="35" y="33"/>
                  </a:lnTo>
                  <a:lnTo>
                    <a:pt x="41" y="26"/>
                  </a:lnTo>
                  <a:lnTo>
                    <a:pt x="40" y="28"/>
                  </a:lnTo>
                  <a:lnTo>
                    <a:pt x="49" y="5"/>
                  </a:lnTo>
                  <a:lnTo>
                    <a:pt x="56" y="16"/>
                  </a:lnTo>
                  <a:lnTo>
                    <a:pt x="32" y="16"/>
                  </a:lnTo>
                  <a:close/>
                  <a:moveTo>
                    <a:pt x="56" y="0"/>
                  </a:moveTo>
                  <a:cubicBezTo>
                    <a:pt x="59" y="0"/>
                    <a:pt x="62" y="2"/>
                    <a:pt x="63" y="4"/>
                  </a:cubicBezTo>
                  <a:cubicBezTo>
                    <a:pt x="65" y="6"/>
                    <a:pt x="65" y="9"/>
                    <a:pt x="64" y="11"/>
                  </a:cubicBezTo>
                  <a:lnTo>
                    <a:pt x="55" y="34"/>
                  </a:lnTo>
                  <a:cubicBezTo>
                    <a:pt x="55" y="34"/>
                    <a:pt x="54" y="35"/>
                    <a:pt x="54" y="36"/>
                  </a:cubicBezTo>
                  <a:lnTo>
                    <a:pt x="48" y="43"/>
                  </a:lnTo>
                  <a:cubicBezTo>
                    <a:pt x="46" y="45"/>
                    <a:pt x="44" y="46"/>
                    <a:pt x="41" y="46"/>
                  </a:cubicBezTo>
                  <a:cubicBezTo>
                    <a:pt x="38" y="46"/>
                    <a:pt x="36" y="44"/>
                    <a:pt x="35" y="42"/>
                  </a:cubicBezTo>
                  <a:lnTo>
                    <a:pt x="32" y="37"/>
                  </a:lnTo>
                  <a:lnTo>
                    <a:pt x="44" y="39"/>
                  </a:lnTo>
                  <a:lnTo>
                    <a:pt x="35" y="47"/>
                  </a:lnTo>
                  <a:cubicBezTo>
                    <a:pt x="33" y="48"/>
                    <a:pt x="30" y="49"/>
                    <a:pt x="27" y="48"/>
                  </a:cubicBezTo>
                  <a:cubicBezTo>
                    <a:pt x="25" y="48"/>
                    <a:pt x="23" y="46"/>
                    <a:pt x="22" y="43"/>
                  </a:cubicBezTo>
                  <a:lnTo>
                    <a:pt x="19" y="36"/>
                  </a:lnTo>
                  <a:lnTo>
                    <a:pt x="30" y="40"/>
                  </a:lnTo>
                  <a:lnTo>
                    <a:pt x="21" y="45"/>
                  </a:lnTo>
                  <a:cubicBezTo>
                    <a:pt x="19" y="46"/>
                    <a:pt x="16" y="46"/>
                    <a:pt x="13" y="45"/>
                  </a:cubicBezTo>
                  <a:cubicBezTo>
                    <a:pt x="11" y="43"/>
                    <a:pt x="9" y="41"/>
                    <a:pt x="9" y="38"/>
                  </a:cubicBezTo>
                  <a:lnTo>
                    <a:pt x="9" y="33"/>
                  </a:lnTo>
                  <a:lnTo>
                    <a:pt x="23" y="39"/>
                  </a:lnTo>
                  <a:lnTo>
                    <a:pt x="17" y="44"/>
                  </a:lnTo>
                  <a:cubicBezTo>
                    <a:pt x="15" y="46"/>
                    <a:pt x="12" y="46"/>
                    <a:pt x="9" y="46"/>
                  </a:cubicBezTo>
                  <a:cubicBezTo>
                    <a:pt x="7" y="45"/>
                    <a:pt x="5" y="43"/>
                    <a:pt x="4" y="41"/>
                  </a:cubicBezTo>
                  <a:lnTo>
                    <a:pt x="1" y="34"/>
                  </a:lnTo>
                  <a:cubicBezTo>
                    <a:pt x="0" y="31"/>
                    <a:pt x="1" y="27"/>
                    <a:pt x="3" y="25"/>
                  </a:cubicBezTo>
                  <a:lnTo>
                    <a:pt x="27" y="3"/>
                  </a:lnTo>
                  <a:cubicBezTo>
                    <a:pt x="29" y="1"/>
                    <a:pt x="30" y="0"/>
                    <a:pt x="32" y="0"/>
                  </a:cubicBezTo>
                  <a:lnTo>
                    <a:pt x="56"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7" name="Freeform 69"/>
            <p:cNvSpPr>
              <a:spLocks noEditPoints="1"/>
            </p:cNvSpPr>
            <p:nvPr/>
          </p:nvSpPr>
          <p:spPr bwMode="auto">
            <a:xfrm>
              <a:off x="3072028" y="2443687"/>
              <a:ext cx="39783" cy="29845"/>
            </a:xfrm>
            <a:custGeom>
              <a:avLst/>
              <a:gdLst/>
              <a:ahLst/>
              <a:cxnLst>
                <a:cxn ang="0">
                  <a:pos x="26" y="37"/>
                </a:cxn>
                <a:cxn ang="0">
                  <a:pos x="34" y="8"/>
                </a:cxn>
                <a:cxn ang="0">
                  <a:pos x="43" y="2"/>
                </a:cxn>
                <a:cxn ang="0">
                  <a:pos x="49" y="11"/>
                </a:cxn>
                <a:cxn ang="0">
                  <a:pos x="42" y="41"/>
                </a:cxn>
                <a:cxn ang="0">
                  <a:pos x="32" y="47"/>
                </a:cxn>
                <a:cxn ang="0">
                  <a:pos x="26" y="37"/>
                </a:cxn>
                <a:cxn ang="0">
                  <a:pos x="17" y="39"/>
                </a:cxn>
                <a:cxn ang="0">
                  <a:pos x="29" y="7"/>
                </a:cxn>
                <a:cxn ang="0">
                  <a:pos x="39" y="2"/>
                </a:cxn>
                <a:cxn ang="0">
                  <a:pos x="44" y="12"/>
                </a:cxn>
                <a:cxn ang="0">
                  <a:pos x="32" y="44"/>
                </a:cxn>
                <a:cxn ang="0">
                  <a:pos x="21" y="49"/>
                </a:cxn>
                <a:cxn ang="0">
                  <a:pos x="17" y="39"/>
                </a:cxn>
                <a:cxn ang="0">
                  <a:pos x="7" y="35"/>
                </a:cxn>
                <a:cxn ang="0">
                  <a:pos x="25" y="5"/>
                </a:cxn>
                <a:cxn ang="0">
                  <a:pos x="36" y="3"/>
                </a:cxn>
                <a:cxn ang="0">
                  <a:pos x="39" y="14"/>
                </a:cxn>
                <a:cxn ang="0">
                  <a:pos x="21" y="43"/>
                </a:cxn>
                <a:cxn ang="0">
                  <a:pos x="10" y="46"/>
                </a:cxn>
                <a:cxn ang="0">
                  <a:pos x="7" y="35"/>
                </a:cxn>
                <a:cxn ang="0">
                  <a:pos x="3" y="35"/>
                </a:cxn>
                <a:cxn ang="0">
                  <a:pos x="22" y="5"/>
                </a:cxn>
                <a:cxn ang="0">
                  <a:pos x="34" y="3"/>
                </a:cxn>
                <a:cxn ang="0">
                  <a:pos x="36" y="14"/>
                </a:cxn>
                <a:cxn ang="0">
                  <a:pos x="16" y="43"/>
                </a:cxn>
                <a:cxn ang="0">
                  <a:pos x="5" y="46"/>
                </a:cxn>
                <a:cxn ang="0">
                  <a:pos x="3" y="35"/>
                </a:cxn>
                <a:cxn ang="0">
                  <a:pos x="24" y="32"/>
                </a:cxn>
                <a:cxn ang="0">
                  <a:pos x="31" y="7"/>
                </a:cxn>
                <a:cxn ang="0">
                  <a:pos x="41" y="2"/>
                </a:cxn>
                <a:cxn ang="0">
                  <a:pos x="47" y="12"/>
                </a:cxn>
                <a:cxn ang="0">
                  <a:pos x="39" y="36"/>
                </a:cxn>
                <a:cxn ang="0">
                  <a:pos x="29" y="42"/>
                </a:cxn>
                <a:cxn ang="0">
                  <a:pos x="24" y="32"/>
                </a:cxn>
                <a:cxn ang="0">
                  <a:pos x="15" y="31"/>
                </a:cxn>
                <a:cxn ang="0">
                  <a:pos x="27" y="6"/>
                </a:cxn>
                <a:cxn ang="0">
                  <a:pos x="38" y="2"/>
                </a:cxn>
                <a:cxn ang="0">
                  <a:pos x="41" y="13"/>
                </a:cxn>
                <a:cxn ang="0">
                  <a:pos x="29" y="38"/>
                </a:cxn>
                <a:cxn ang="0">
                  <a:pos x="18" y="41"/>
                </a:cxn>
                <a:cxn ang="0">
                  <a:pos x="15" y="31"/>
                </a:cxn>
                <a:cxn ang="0">
                  <a:pos x="8" y="30"/>
                </a:cxn>
                <a:cxn ang="0">
                  <a:pos x="22" y="5"/>
                </a:cxn>
                <a:cxn ang="0">
                  <a:pos x="33" y="3"/>
                </a:cxn>
                <a:cxn ang="0">
                  <a:pos x="36" y="14"/>
                </a:cxn>
                <a:cxn ang="0">
                  <a:pos x="21" y="38"/>
                </a:cxn>
                <a:cxn ang="0">
                  <a:pos x="10" y="41"/>
                </a:cxn>
                <a:cxn ang="0">
                  <a:pos x="8" y="30"/>
                </a:cxn>
              </a:cxnLst>
              <a:rect l="0" t="0" r="r" b="b"/>
              <a:pathLst>
                <a:path w="50" h="51">
                  <a:moveTo>
                    <a:pt x="26" y="37"/>
                  </a:moveTo>
                  <a:lnTo>
                    <a:pt x="34" y="8"/>
                  </a:lnTo>
                  <a:cubicBezTo>
                    <a:pt x="35" y="3"/>
                    <a:pt x="39" y="1"/>
                    <a:pt x="43" y="2"/>
                  </a:cubicBezTo>
                  <a:cubicBezTo>
                    <a:pt x="48" y="3"/>
                    <a:pt x="50" y="7"/>
                    <a:pt x="49" y="11"/>
                  </a:cubicBezTo>
                  <a:lnTo>
                    <a:pt x="42" y="41"/>
                  </a:lnTo>
                  <a:cubicBezTo>
                    <a:pt x="41" y="45"/>
                    <a:pt x="36" y="48"/>
                    <a:pt x="32" y="47"/>
                  </a:cubicBezTo>
                  <a:cubicBezTo>
                    <a:pt x="28" y="46"/>
                    <a:pt x="25" y="41"/>
                    <a:pt x="26" y="37"/>
                  </a:cubicBezTo>
                  <a:close/>
                  <a:moveTo>
                    <a:pt x="17" y="39"/>
                  </a:moveTo>
                  <a:lnTo>
                    <a:pt x="29" y="7"/>
                  </a:lnTo>
                  <a:cubicBezTo>
                    <a:pt x="31" y="2"/>
                    <a:pt x="35" y="0"/>
                    <a:pt x="39" y="2"/>
                  </a:cubicBezTo>
                  <a:cubicBezTo>
                    <a:pt x="44" y="4"/>
                    <a:pt x="46" y="8"/>
                    <a:pt x="44" y="12"/>
                  </a:cubicBezTo>
                  <a:lnTo>
                    <a:pt x="32" y="44"/>
                  </a:lnTo>
                  <a:cubicBezTo>
                    <a:pt x="30" y="48"/>
                    <a:pt x="25" y="51"/>
                    <a:pt x="21" y="49"/>
                  </a:cubicBezTo>
                  <a:cubicBezTo>
                    <a:pt x="17" y="47"/>
                    <a:pt x="15" y="43"/>
                    <a:pt x="17" y="39"/>
                  </a:cubicBezTo>
                  <a:close/>
                  <a:moveTo>
                    <a:pt x="7" y="35"/>
                  </a:moveTo>
                  <a:lnTo>
                    <a:pt x="25" y="5"/>
                  </a:lnTo>
                  <a:cubicBezTo>
                    <a:pt x="27" y="2"/>
                    <a:pt x="32" y="0"/>
                    <a:pt x="36" y="3"/>
                  </a:cubicBezTo>
                  <a:cubicBezTo>
                    <a:pt x="39" y="5"/>
                    <a:pt x="41" y="10"/>
                    <a:pt x="39" y="14"/>
                  </a:cubicBezTo>
                  <a:lnTo>
                    <a:pt x="21" y="43"/>
                  </a:lnTo>
                  <a:cubicBezTo>
                    <a:pt x="19" y="47"/>
                    <a:pt x="14" y="48"/>
                    <a:pt x="10" y="46"/>
                  </a:cubicBezTo>
                  <a:cubicBezTo>
                    <a:pt x="7" y="44"/>
                    <a:pt x="5" y="39"/>
                    <a:pt x="7" y="35"/>
                  </a:cubicBezTo>
                  <a:close/>
                  <a:moveTo>
                    <a:pt x="3" y="35"/>
                  </a:moveTo>
                  <a:lnTo>
                    <a:pt x="22" y="5"/>
                  </a:lnTo>
                  <a:cubicBezTo>
                    <a:pt x="25" y="1"/>
                    <a:pt x="30" y="0"/>
                    <a:pt x="34" y="3"/>
                  </a:cubicBezTo>
                  <a:cubicBezTo>
                    <a:pt x="37" y="5"/>
                    <a:pt x="38" y="10"/>
                    <a:pt x="36" y="14"/>
                  </a:cubicBezTo>
                  <a:lnTo>
                    <a:pt x="16" y="43"/>
                  </a:lnTo>
                  <a:cubicBezTo>
                    <a:pt x="14" y="47"/>
                    <a:pt x="9" y="48"/>
                    <a:pt x="5" y="46"/>
                  </a:cubicBezTo>
                  <a:cubicBezTo>
                    <a:pt x="1" y="43"/>
                    <a:pt x="0" y="38"/>
                    <a:pt x="3" y="35"/>
                  </a:cubicBezTo>
                  <a:close/>
                  <a:moveTo>
                    <a:pt x="24" y="32"/>
                  </a:moveTo>
                  <a:lnTo>
                    <a:pt x="31" y="7"/>
                  </a:lnTo>
                  <a:cubicBezTo>
                    <a:pt x="33" y="3"/>
                    <a:pt x="37" y="1"/>
                    <a:pt x="41" y="2"/>
                  </a:cubicBezTo>
                  <a:cubicBezTo>
                    <a:pt x="46" y="3"/>
                    <a:pt x="48" y="8"/>
                    <a:pt x="47" y="12"/>
                  </a:cubicBezTo>
                  <a:lnTo>
                    <a:pt x="39" y="36"/>
                  </a:lnTo>
                  <a:cubicBezTo>
                    <a:pt x="38" y="41"/>
                    <a:pt x="34" y="43"/>
                    <a:pt x="29" y="42"/>
                  </a:cubicBezTo>
                  <a:cubicBezTo>
                    <a:pt x="25" y="40"/>
                    <a:pt x="23" y="36"/>
                    <a:pt x="24" y="32"/>
                  </a:cubicBezTo>
                  <a:close/>
                  <a:moveTo>
                    <a:pt x="15" y="31"/>
                  </a:moveTo>
                  <a:lnTo>
                    <a:pt x="27" y="6"/>
                  </a:lnTo>
                  <a:cubicBezTo>
                    <a:pt x="29" y="2"/>
                    <a:pt x="34" y="0"/>
                    <a:pt x="38" y="2"/>
                  </a:cubicBezTo>
                  <a:cubicBezTo>
                    <a:pt x="42" y="4"/>
                    <a:pt x="43" y="9"/>
                    <a:pt x="41" y="13"/>
                  </a:cubicBezTo>
                  <a:lnTo>
                    <a:pt x="29" y="38"/>
                  </a:lnTo>
                  <a:cubicBezTo>
                    <a:pt x="27" y="42"/>
                    <a:pt x="22" y="43"/>
                    <a:pt x="18" y="41"/>
                  </a:cubicBezTo>
                  <a:cubicBezTo>
                    <a:pt x="14" y="39"/>
                    <a:pt x="13" y="34"/>
                    <a:pt x="15" y="31"/>
                  </a:cubicBezTo>
                  <a:close/>
                  <a:moveTo>
                    <a:pt x="8" y="30"/>
                  </a:moveTo>
                  <a:lnTo>
                    <a:pt x="22" y="5"/>
                  </a:lnTo>
                  <a:cubicBezTo>
                    <a:pt x="25" y="2"/>
                    <a:pt x="29" y="0"/>
                    <a:pt x="33" y="3"/>
                  </a:cubicBezTo>
                  <a:cubicBezTo>
                    <a:pt x="37" y="5"/>
                    <a:pt x="38" y="10"/>
                    <a:pt x="36" y="14"/>
                  </a:cubicBezTo>
                  <a:lnTo>
                    <a:pt x="21" y="38"/>
                  </a:lnTo>
                  <a:cubicBezTo>
                    <a:pt x="19" y="42"/>
                    <a:pt x="14" y="43"/>
                    <a:pt x="10" y="41"/>
                  </a:cubicBezTo>
                  <a:cubicBezTo>
                    <a:pt x="6" y="39"/>
                    <a:pt x="5" y="34"/>
                    <a:pt x="8" y="3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6" name="Freeform 68"/>
            <p:cNvSpPr>
              <a:spLocks/>
            </p:cNvSpPr>
            <p:nvPr/>
          </p:nvSpPr>
          <p:spPr bwMode="auto">
            <a:xfrm>
              <a:off x="3136358" y="2434162"/>
              <a:ext cx="25393" cy="9525"/>
            </a:xfrm>
            <a:custGeom>
              <a:avLst/>
              <a:gdLst/>
              <a:ahLst/>
              <a:cxnLst>
                <a:cxn ang="0">
                  <a:pos x="12" y="0"/>
                </a:cxn>
                <a:cxn ang="0">
                  <a:pos x="0" y="8"/>
                </a:cxn>
                <a:cxn ang="0">
                  <a:pos x="3" y="14"/>
                </a:cxn>
                <a:cxn ang="0">
                  <a:pos x="18" y="15"/>
                </a:cxn>
                <a:cxn ang="0">
                  <a:pos x="21" y="10"/>
                </a:cxn>
                <a:cxn ang="0">
                  <a:pos x="30" y="10"/>
                </a:cxn>
                <a:cxn ang="0">
                  <a:pos x="15" y="2"/>
                </a:cxn>
                <a:cxn ang="0">
                  <a:pos x="12" y="0"/>
                </a:cxn>
              </a:cxnLst>
              <a:rect l="0" t="0" r="r" b="b"/>
              <a:pathLst>
                <a:path w="30" h="15">
                  <a:moveTo>
                    <a:pt x="12" y="0"/>
                  </a:moveTo>
                  <a:lnTo>
                    <a:pt x="0" y="8"/>
                  </a:lnTo>
                  <a:lnTo>
                    <a:pt x="3" y="14"/>
                  </a:lnTo>
                  <a:lnTo>
                    <a:pt x="18" y="15"/>
                  </a:lnTo>
                  <a:lnTo>
                    <a:pt x="21" y="10"/>
                  </a:lnTo>
                  <a:lnTo>
                    <a:pt x="30" y="10"/>
                  </a:lnTo>
                  <a:lnTo>
                    <a:pt x="15" y="2"/>
                  </a:lnTo>
                  <a:lnTo>
                    <a:pt x="1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5" name="Freeform 67"/>
            <p:cNvSpPr>
              <a:spLocks noEditPoints="1"/>
            </p:cNvSpPr>
            <p:nvPr/>
          </p:nvSpPr>
          <p:spPr bwMode="auto">
            <a:xfrm>
              <a:off x="3135512" y="2434162"/>
              <a:ext cx="39783" cy="19685"/>
            </a:xfrm>
            <a:custGeom>
              <a:avLst/>
              <a:gdLst/>
              <a:ahLst/>
              <a:cxnLst>
                <a:cxn ang="0">
                  <a:pos x="18" y="15"/>
                </a:cxn>
                <a:cxn ang="0">
                  <a:pos x="27" y="15"/>
                </a:cxn>
                <a:cxn ang="0">
                  <a:pos x="14" y="23"/>
                </a:cxn>
                <a:cxn ang="0">
                  <a:pos x="17" y="13"/>
                </a:cxn>
                <a:cxn ang="0">
                  <a:pos x="20" y="19"/>
                </a:cxn>
                <a:cxn ang="0">
                  <a:pos x="14" y="15"/>
                </a:cxn>
                <a:cxn ang="0">
                  <a:pos x="30" y="17"/>
                </a:cxn>
                <a:cxn ang="0">
                  <a:pos x="22" y="21"/>
                </a:cxn>
                <a:cxn ang="0">
                  <a:pos x="25" y="15"/>
                </a:cxn>
                <a:cxn ang="0">
                  <a:pos x="32" y="10"/>
                </a:cxn>
                <a:cxn ang="0">
                  <a:pos x="41" y="10"/>
                </a:cxn>
                <a:cxn ang="0">
                  <a:pos x="38" y="26"/>
                </a:cxn>
                <a:cxn ang="0">
                  <a:pos x="22" y="18"/>
                </a:cxn>
                <a:cxn ang="0">
                  <a:pos x="18" y="15"/>
                </a:cxn>
                <a:cxn ang="0">
                  <a:pos x="29" y="3"/>
                </a:cxn>
                <a:cxn ang="0">
                  <a:pos x="45" y="11"/>
                </a:cxn>
                <a:cxn ang="0">
                  <a:pos x="49" y="20"/>
                </a:cxn>
                <a:cxn ang="0">
                  <a:pos x="41" y="26"/>
                </a:cxn>
                <a:cxn ang="0">
                  <a:pos x="32" y="26"/>
                </a:cxn>
                <a:cxn ang="0">
                  <a:pos x="39" y="22"/>
                </a:cxn>
                <a:cxn ang="0">
                  <a:pos x="36" y="28"/>
                </a:cxn>
                <a:cxn ang="0">
                  <a:pos x="28" y="32"/>
                </a:cxn>
                <a:cxn ang="0">
                  <a:pos x="12" y="30"/>
                </a:cxn>
                <a:cxn ang="0">
                  <a:pos x="6" y="26"/>
                </a:cxn>
                <a:cxn ang="0">
                  <a:pos x="2" y="20"/>
                </a:cxn>
                <a:cxn ang="0">
                  <a:pos x="5" y="10"/>
                </a:cxn>
                <a:cxn ang="0">
                  <a:pos x="18" y="2"/>
                </a:cxn>
                <a:cxn ang="0">
                  <a:pos x="27" y="2"/>
                </a:cxn>
                <a:cxn ang="0">
                  <a:pos x="29" y="3"/>
                </a:cxn>
              </a:cxnLst>
              <a:rect l="0" t="0" r="r" b="b"/>
              <a:pathLst>
                <a:path w="50" h="33">
                  <a:moveTo>
                    <a:pt x="18" y="15"/>
                  </a:moveTo>
                  <a:lnTo>
                    <a:pt x="27" y="15"/>
                  </a:lnTo>
                  <a:lnTo>
                    <a:pt x="14" y="23"/>
                  </a:lnTo>
                  <a:lnTo>
                    <a:pt x="17" y="13"/>
                  </a:lnTo>
                  <a:lnTo>
                    <a:pt x="20" y="19"/>
                  </a:lnTo>
                  <a:lnTo>
                    <a:pt x="14" y="15"/>
                  </a:lnTo>
                  <a:lnTo>
                    <a:pt x="30" y="17"/>
                  </a:lnTo>
                  <a:lnTo>
                    <a:pt x="22" y="21"/>
                  </a:lnTo>
                  <a:lnTo>
                    <a:pt x="25" y="15"/>
                  </a:lnTo>
                  <a:cubicBezTo>
                    <a:pt x="26" y="12"/>
                    <a:pt x="29" y="10"/>
                    <a:pt x="32" y="10"/>
                  </a:cubicBezTo>
                  <a:lnTo>
                    <a:pt x="41" y="10"/>
                  </a:lnTo>
                  <a:lnTo>
                    <a:pt x="38" y="26"/>
                  </a:lnTo>
                  <a:lnTo>
                    <a:pt x="22" y="18"/>
                  </a:lnTo>
                  <a:lnTo>
                    <a:pt x="18" y="15"/>
                  </a:lnTo>
                  <a:close/>
                  <a:moveTo>
                    <a:pt x="29" y="3"/>
                  </a:moveTo>
                  <a:lnTo>
                    <a:pt x="45" y="11"/>
                  </a:lnTo>
                  <a:cubicBezTo>
                    <a:pt x="48" y="13"/>
                    <a:pt x="50" y="17"/>
                    <a:pt x="49" y="20"/>
                  </a:cubicBezTo>
                  <a:cubicBezTo>
                    <a:pt x="48" y="24"/>
                    <a:pt x="45" y="26"/>
                    <a:pt x="41" y="26"/>
                  </a:cubicBezTo>
                  <a:lnTo>
                    <a:pt x="32" y="26"/>
                  </a:lnTo>
                  <a:lnTo>
                    <a:pt x="39" y="22"/>
                  </a:lnTo>
                  <a:lnTo>
                    <a:pt x="36" y="28"/>
                  </a:lnTo>
                  <a:cubicBezTo>
                    <a:pt x="34" y="31"/>
                    <a:pt x="31" y="33"/>
                    <a:pt x="28" y="32"/>
                  </a:cubicBezTo>
                  <a:lnTo>
                    <a:pt x="12" y="30"/>
                  </a:lnTo>
                  <a:cubicBezTo>
                    <a:pt x="9" y="30"/>
                    <a:pt x="7" y="29"/>
                    <a:pt x="6" y="26"/>
                  </a:cubicBezTo>
                  <a:lnTo>
                    <a:pt x="2" y="20"/>
                  </a:lnTo>
                  <a:cubicBezTo>
                    <a:pt x="0" y="17"/>
                    <a:pt x="2" y="12"/>
                    <a:pt x="5" y="10"/>
                  </a:cubicBezTo>
                  <a:lnTo>
                    <a:pt x="18" y="2"/>
                  </a:lnTo>
                  <a:cubicBezTo>
                    <a:pt x="21" y="0"/>
                    <a:pt x="24" y="0"/>
                    <a:pt x="27" y="2"/>
                  </a:cubicBezTo>
                  <a:lnTo>
                    <a:pt x="29" y="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4" name="Freeform 66"/>
            <p:cNvSpPr>
              <a:spLocks/>
            </p:cNvSpPr>
            <p:nvPr/>
          </p:nvSpPr>
          <p:spPr bwMode="auto">
            <a:xfrm>
              <a:off x="3110965" y="2443687"/>
              <a:ext cx="12697" cy="19050"/>
            </a:xfrm>
            <a:custGeom>
              <a:avLst/>
              <a:gdLst/>
              <a:ahLst/>
              <a:cxnLst>
                <a:cxn ang="0">
                  <a:pos x="8" y="0"/>
                </a:cxn>
                <a:cxn ang="0">
                  <a:pos x="7" y="19"/>
                </a:cxn>
                <a:cxn ang="0">
                  <a:pos x="12" y="12"/>
                </a:cxn>
                <a:cxn ang="0">
                  <a:pos x="14" y="15"/>
                </a:cxn>
                <a:cxn ang="0">
                  <a:pos x="8" y="19"/>
                </a:cxn>
                <a:cxn ang="0">
                  <a:pos x="15" y="19"/>
                </a:cxn>
                <a:cxn ang="0">
                  <a:pos x="14" y="23"/>
                </a:cxn>
                <a:cxn ang="0">
                  <a:pos x="8" y="23"/>
                </a:cxn>
                <a:cxn ang="0">
                  <a:pos x="14" y="27"/>
                </a:cxn>
                <a:cxn ang="0">
                  <a:pos x="12" y="30"/>
                </a:cxn>
                <a:cxn ang="0">
                  <a:pos x="7" y="23"/>
                </a:cxn>
                <a:cxn ang="0">
                  <a:pos x="1" y="27"/>
                </a:cxn>
                <a:cxn ang="0">
                  <a:pos x="0" y="23"/>
                </a:cxn>
                <a:cxn ang="0">
                  <a:pos x="7" y="19"/>
                </a:cxn>
                <a:cxn ang="0">
                  <a:pos x="7" y="0"/>
                </a:cxn>
                <a:cxn ang="0">
                  <a:pos x="8" y="0"/>
                </a:cxn>
              </a:cxnLst>
              <a:rect l="0" t="0" r="r" b="b"/>
              <a:pathLst>
                <a:path w="15" h="30">
                  <a:moveTo>
                    <a:pt x="8" y="0"/>
                  </a:moveTo>
                  <a:lnTo>
                    <a:pt x="7" y="19"/>
                  </a:lnTo>
                  <a:lnTo>
                    <a:pt x="12" y="12"/>
                  </a:lnTo>
                  <a:lnTo>
                    <a:pt x="14" y="15"/>
                  </a:lnTo>
                  <a:lnTo>
                    <a:pt x="8" y="19"/>
                  </a:lnTo>
                  <a:lnTo>
                    <a:pt x="15" y="19"/>
                  </a:lnTo>
                  <a:lnTo>
                    <a:pt x="14" y="23"/>
                  </a:lnTo>
                  <a:lnTo>
                    <a:pt x="8" y="23"/>
                  </a:lnTo>
                  <a:lnTo>
                    <a:pt x="14" y="27"/>
                  </a:lnTo>
                  <a:lnTo>
                    <a:pt x="12" y="30"/>
                  </a:lnTo>
                  <a:lnTo>
                    <a:pt x="7" y="23"/>
                  </a:lnTo>
                  <a:lnTo>
                    <a:pt x="1" y="27"/>
                  </a:lnTo>
                  <a:lnTo>
                    <a:pt x="0" y="23"/>
                  </a:lnTo>
                  <a:lnTo>
                    <a:pt x="7" y="19"/>
                  </a:lnTo>
                  <a:lnTo>
                    <a:pt x="7" y="0"/>
                  </a:lnTo>
                  <a:lnTo>
                    <a:pt x="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3" name="Freeform 65"/>
            <p:cNvSpPr>
              <a:spLocks noEditPoints="1"/>
            </p:cNvSpPr>
            <p:nvPr/>
          </p:nvSpPr>
          <p:spPr bwMode="auto">
            <a:xfrm>
              <a:off x="3110118" y="2443687"/>
              <a:ext cx="27086" cy="29210"/>
            </a:xfrm>
            <a:custGeom>
              <a:avLst/>
              <a:gdLst/>
              <a:ahLst/>
              <a:cxnLst>
                <a:cxn ang="0">
                  <a:pos x="24" y="3"/>
                </a:cxn>
                <a:cxn ang="0">
                  <a:pos x="25" y="29"/>
                </a:cxn>
                <a:cxn ang="0">
                  <a:pos x="15" y="16"/>
                </a:cxn>
                <a:cxn ang="0">
                  <a:pos x="29" y="17"/>
                </a:cxn>
                <a:cxn ang="0">
                  <a:pos x="28" y="31"/>
                </a:cxn>
                <a:cxn ang="0">
                  <a:pos x="18" y="20"/>
                </a:cxn>
                <a:cxn ang="0">
                  <a:pos x="32" y="24"/>
                </a:cxn>
                <a:cxn ang="0">
                  <a:pos x="31" y="36"/>
                </a:cxn>
                <a:cxn ang="0">
                  <a:pos x="18" y="40"/>
                </a:cxn>
                <a:cxn ang="0">
                  <a:pos x="28" y="30"/>
                </a:cxn>
                <a:cxn ang="0">
                  <a:pos x="29" y="44"/>
                </a:cxn>
                <a:cxn ang="0">
                  <a:pos x="15" y="45"/>
                </a:cxn>
                <a:cxn ang="0">
                  <a:pos x="21" y="39"/>
                </a:cxn>
                <a:cxn ang="0">
                  <a:pos x="9" y="44"/>
                </a:cxn>
                <a:cxn ang="0">
                  <a:pos x="2" y="36"/>
                </a:cxn>
                <a:cxn ang="0">
                  <a:pos x="13" y="21"/>
                </a:cxn>
                <a:cxn ang="0">
                  <a:pos x="9" y="8"/>
                </a:cxn>
                <a:cxn ang="0">
                  <a:pos x="18" y="0"/>
                </a:cxn>
                <a:cxn ang="0">
                  <a:pos x="25" y="8"/>
                </a:cxn>
                <a:cxn ang="0">
                  <a:pos x="21" y="35"/>
                </a:cxn>
                <a:cxn ang="0">
                  <a:pos x="17" y="29"/>
                </a:cxn>
                <a:cxn ang="0">
                  <a:pos x="6" y="30"/>
                </a:cxn>
                <a:cxn ang="0">
                  <a:pos x="18" y="25"/>
                </a:cxn>
                <a:cxn ang="0">
                  <a:pos x="29" y="36"/>
                </a:cxn>
                <a:cxn ang="0">
                  <a:pos x="16" y="33"/>
                </a:cxn>
                <a:cxn ang="0">
                  <a:pos x="14" y="39"/>
                </a:cxn>
                <a:cxn ang="0">
                  <a:pos x="18" y="24"/>
                </a:cxn>
                <a:cxn ang="0">
                  <a:pos x="16" y="29"/>
                </a:cxn>
                <a:cxn ang="0">
                  <a:pos x="25" y="36"/>
                </a:cxn>
                <a:cxn ang="0">
                  <a:pos x="11" y="31"/>
                </a:cxn>
                <a:cxn ang="0">
                  <a:pos x="19" y="18"/>
                </a:cxn>
                <a:cxn ang="0">
                  <a:pos x="15" y="24"/>
                </a:cxn>
                <a:cxn ang="0">
                  <a:pos x="23" y="33"/>
                </a:cxn>
                <a:cxn ang="0">
                  <a:pos x="9" y="28"/>
                </a:cxn>
                <a:cxn ang="0">
                  <a:pos x="18" y="16"/>
                </a:cxn>
              </a:cxnLst>
              <a:rect l="0" t="0" r="r" b="b"/>
              <a:pathLst>
                <a:path w="34" h="49">
                  <a:moveTo>
                    <a:pt x="18" y="0"/>
                  </a:moveTo>
                  <a:cubicBezTo>
                    <a:pt x="21" y="0"/>
                    <a:pt x="23" y="1"/>
                    <a:pt x="24" y="3"/>
                  </a:cubicBezTo>
                  <a:cubicBezTo>
                    <a:pt x="26" y="5"/>
                    <a:pt x="27" y="7"/>
                    <a:pt x="26" y="9"/>
                  </a:cubicBezTo>
                  <a:lnTo>
                    <a:pt x="25" y="29"/>
                  </a:lnTo>
                  <a:lnTo>
                    <a:pt x="10" y="24"/>
                  </a:lnTo>
                  <a:lnTo>
                    <a:pt x="15" y="16"/>
                  </a:lnTo>
                  <a:cubicBezTo>
                    <a:pt x="17" y="14"/>
                    <a:pt x="20" y="12"/>
                    <a:pt x="23" y="12"/>
                  </a:cubicBezTo>
                  <a:cubicBezTo>
                    <a:pt x="25" y="13"/>
                    <a:pt x="28" y="15"/>
                    <a:pt x="29" y="17"/>
                  </a:cubicBezTo>
                  <a:lnTo>
                    <a:pt x="31" y="21"/>
                  </a:lnTo>
                  <a:cubicBezTo>
                    <a:pt x="33" y="25"/>
                    <a:pt x="31" y="29"/>
                    <a:pt x="28" y="31"/>
                  </a:cubicBezTo>
                  <a:lnTo>
                    <a:pt x="23" y="35"/>
                  </a:lnTo>
                  <a:lnTo>
                    <a:pt x="18" y="20"/>
                  </a:lnTo>
                  <a:lnTo>
                    <a:pt x="25" y="20"/>
                  </a:lnTo>
                  <a:cubicBezTo>
                    <a:pt x="28" y="20"/>
                    <a:pt x="31" y="22"/>
                    <a:pt x="32" y="24"/>
                  </a:cubicBezTo>
                  <a:cubicBezTo>
                    <a:pt x="34" y="26"/>
                    <a:pt x="34" y="29"/>
                    <a:pt x="33" y="32"/>
                  </a:cubicBezTo>
                  <a:lnTo>
                    <a:pt x="31" y="36"/>
                  </a:lnTo>
                  <a:cubicBezTo>
                    <a:pt x="30" y="39"/>
                    <a:pt x="27" y="40"/>
                    <a:pt x="24" y="40"/>
                  </a:cubicBezTo>
                  <a:lnTo>
                    <a:pt x="18" y="40"/>
                  </a:lnTo>
                  <a:lnTo>
                    <a:pt x="23" y="26"/>
                  </a:lnTo>
                  <a:lnTo>
                    <a:pt x="28" y="30"/>
                  </a:lnTo>
                  <a:cubicBezTo>
                    <a:pt x="31" y="32"/>
                    <a:pt x="33" y="36"/>
                    <a:pt x="31" y="40"/>
                  </a:cubicBezTo>
                  <a:lnTo>
                    <a:pt x="29" y="44"/>
                  </a:lnTo>
                  <a:cubicBezTo>
                    <a:pt x="28" y="46"/>
                    <a:pt x="25" y="48"/>
                    <a:pt x="23" y="48"/>
                  </a:cubicBezTo>
                  <a:cubicBezTo>
                    <a:pt x="20" y="49"/>
                    <a:pt x="17" y="47"/>
                    <a:pt x="15" y="45"/>
                  </a:cubicBezTo>
                  <a:lnTo>
                    <a:pt x="10" y="37"/>
                  </a:lnTo>
                  <a:lnTo>
                    <a:pt x="21" y="39"/>
                  </a:lnTo>
                  <a:lnTo>
                    <a:pt x="16" y="43"/>
                  </a:lnTo>
                  <a:cubicBezTo>
                    <a:pt x="14" y="44"/>
                    <a:pt x="12" y="45"/>
                    <a:pt x="9" y="44"/>
                  </a:cubicBezTo>
                  <a:cubicBezTo>
                    <a:pt x="7" y="44"/>
                    <a:pt x="5" y="42"/>
                    <a:pt x="4" y="40"/>
                  </a:cubicBezTo>
                  <a:lnTo>
                    <a:pt x="2" y="36"/>
                  </a:lnTo>
                  <a:cubicBezTo>
                    <a:pt x="0" y="32"/>
                    <a:pt x="2" y="28"/>
                    <a:pt x="6" y="25"/>
                  </a:cubicBezTo>
                  <a:lnTo>
                    <a:pt x="13" y="21"/>
                  </a:lnTo>
                  <a:lnTo>
                    <a:pt x="9" y="28"/>
                  </a:lnTo>
                  <a:lnTo>
                    <a:pt x="9" y="8"/>
                  </a:lnTo>
                  <a:cubicBezTo>
                    <a:pt x="9" y="4"/>
                    <a:pt x="12" y="0"/>
                    <a:pt x="17" y="0"/>
                  </a:cubicBezTo>
                  <a:lnTo>
                    <a:pt x="18" y="0"/>
                  </a:lnTo>
                  <a:close/>
                  <a:moveTo>
                    <a:pt x="17" y="16"/>
                  </a:moveTo>
                  <a:lnTo>
                    <a:pt x="25" y="8"/>
                  </a:lnTo>
                  <a:lnTo>
                    <a:pt x="25" y="28"/>
                  </a:lnTo>
                  <a:cubicBezTo>
                    <a:pt x="25" y="31"/>
                    <a:pt x="23" y="34"/>
                    <a:pt x="21" y="35"/>
                  </a:cubicBezTo>
                  <a:lnTo>
                    <a:pt x="13" y="39"/>
                  </a:lnTo>
                  <a:lnTo>
                    <a:pt x="17" y="29"/>
                  </a:lnTo>
                  <a:lnTo>
                    <a:pt x="19" y="33"/>
                  </a:lnTo>
                  <a:lnTo>
                    <a:pt x="6" y="30"/>
                  </a:lnTo>
                  <a:lnTo>
                    <a:pt x="12" y="26"/>
                  </a:lnTo>
                  <a:cubicBezTo>
                    <a:pt x="14" y="25"/>
                    <a:pt x="16" y="24"/>
                    <a:pt x="18" y="25"/>
                  </a:cubicBezTo>
                  <a:cubicBezTo>
                    <a:pt x="20" y="25"/>
                    <a:pt x="22" y="26"/>
                    <a:pt x="23" y="28"/>
                  </a:cubicBezTo>
                  <a:lnTo>
                    <a:pt x="29" y="36"/>
                  </a:lnTo>
                  <a:lnTo>
                    <a:pt x="15" y="37"/>
                  </a:lnTo>
                  <a:lnTo>
                    <a:pt x="16" y="33"/>
                  </a:lnTo>
                  <a:lnTo>
                    <a:pt x="19" y="43"/>
                  </a:lnTo>
                  <a:lnTo>
                    <a:pt x="14" y="39"/>
                  </a:lnTo>
                  <a:cubicBezTo>
                    <a:pt x="11" y="37"/>
                    <a:pt x="10" y="33"/>
                    <a:pt x="11" y="30"/>
                  </a:cubicBezTo>
                  <a:cubicBezTo>
                    <a:pt x="12" y="27"/>
                    <a:pt x="15" y="24"/>
                    <a:pt x="18" y="24"/>
                  </a:cubicBezTo>
                  <a:lnTo>
                    <a:pt x="24" y="24"/>
                  </a:lnTo>
                  <a:lnTo>
                    <a:pt x="16" y="29"/>
                  </a:lnTo>
                  <a:lnTo>
                    <a:pt x="18" y="25"/>
                  </a:lnTo>
                  <a:lnTo>
                    <a:pt x="25" y="36"/>
                  </a:lnTo>
                  <a:lnTo>
                    <a:pt x="18" y="36"/>
                  </a:lnTo>
                  <a:cubicBezTo>
                    <a:pt x="15" y="36"/>
                    <a:pt x="12" y="34"/>
                    <a:pt x="11" y="31"/>
                  </a:cubicBezTo>
                  <a:cubicBezTo>
                    <a:pt x="10" y="28"/>
                    <a:pt x="11" y="24"/>
                    <a:pt x="14" y="22"/>
                  </a:cubicBezTo>
                  <a:lnTo>
                    <a:pt x="19" y="18"/>
                  </a:lnTo>
                  <a:lnTo>
                    <a:pt x="16" y="28"/>
                  </a:lnTo>
                  <a:lnTo>
                    <a:pt x="15" y="24"/>
                  </a:lnTo>
                  <a:lnTo>
                    <a:pt x="29" y="25"/>
                  </a:lnTo>
                  <a:lnTo>
                    <a:pt x="23" y="33"/>
                  </a:lnTo>
                  <a:cubicBezTo>
                    <a:pt x="21" y="36"/>
                    <a:pt x="17" y="37"/>
                    <a:pt x="14" y="36"/>
                  </a:cubicBezTo>
                  <a:cubicBezTo>
                    <a:pt x="10" y="35"/>
                    <a:pt x="8" y="31"/>
                    <a:pt x="9" y="28"/>
                  </a:cubicBezTo>
                  <a:lnTo>
                    <a:pt x="10" y="8"/>
                  </a:lnTo>
                  <a:lnTo>
                    <a:pt x="18" y="16"/>
                  </a:lnTo>
                  <a:lnTo>
                    <a:pt x="17"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2" name="Freeform 64"/>
            <p:cNvSpPr>
              <a:spLocks/>
            </p:cNvSpPr>
            <p:nvPr/>
          </p:nvSpPr>
          <p:spPr bwMode="auto">
            <a:xfrm>
              <a:off x="3098268" y="2443687"/>
              <a:ext cx="25393" cy="19050"/>
            </a:xfrm>
            <a:custGeom>
              <a:avLst/>
              <a:gdLst/>
              <a:ahLst/>
              <a:cxnLst>
                <a:cxn ang="0">
                  <a:pos x="16" y="0"/>
                </a:cxn>
                <a:cxn ang="0">
                  <a:pos x="14" y="19"/>
                </a:cxn>
                <a:cxn ang="0">
                  <a:pos x="23" y="12"/>
                </a:cxn>
                <a:cxn ang="0">
                  <a:pos x="27" y="15"/>
                </a:cxn>
                <a:cxn ang="0">
                  <a:pos x="16" y="19"/>
                </a:cxn>
                <a:cxn ang="0">
                  <a:pos x="30" y="19"/>
                </a:cxn>
                <a:cxn ang="0">
                  <a:pos x="27" y="23"/>
                </a:cxn>
                <a:cxn ang="0">
                  <a:pos x="16" y="23"/>
                </a:cxn>
                <a:cxn ang="0">
                  <a:pos x="27" y="27"/>
                </a:cxn>
                <a:cxn ang="0">
                  <a:pos x="23" y="30"/>
                </a:cxn>
                <a:cxn ang="0">
                  <a:pos x="14" y="23"/>
                </a:cxn>
                <a:cxn ang="0">
                  <a:pos x="3" y="27"/>
                </a:cxn>
                <a:cxn ang="0">
                  <a:pos x="0" y="23"/>
                </a:cxn>
                <a:cxn ang="0">
                  <a:pos x="14" y="19"/>
                </a:cxn>
                <a:cxn ang="0">
                  <a:pos x="14" y="0"/>
                </a:cxn>
                <a:cxn ang="0">
                  <a:pos x="16" y="0"/>
                </a:cxn>
              </a:cxnLst>
              <a:rect l="0" t="0" r="r" b="b"/>
              <a:pathLst>
                <a:path w="30" h="30">
                  <a:moveTo>
                    <a:pt x="16" y="0"/>
                  </a:moveTo>
                  <a:lnTo>
                    <a:pt x="14" y="19"/>
                  </a:lnTo>
                  <a:lnTo>
                    <a:pt x="23" y="12"/>
                  </a:lnTo>
                  <a:lnTo>
                    <a:pt x="27" y="15"/>
                  </a:lnTo>
                  <a:lnTo>
                    <a:pt x="16" y="19"/>
                  </a:lnTo>
                  <a:lnTo>
                    <a:pt x="30" y="19"/>
                  </a:lnTo>
                  <a:lnTo>
                    <a:pt x="27" y="23"/>
                  </a:lnTo>
                  <a:lnTo>
                    <a:pt x="16" y="23"/>
                  </a:lnTo>
                  <a:lnTo>
                    <a:pt x="27" y="27"/>
                  </a:lnTo>
                  <a:lnTo>
                    <a:pt x="23" y="30"/>
                  </a:lnTo>
                  <a:lnTo>
                    <a:pt x="14" y="23"/>
                  </a:lnTo>
                  <a:lnTo>
                    <a:pt x="3" y="27"/>
                  </a:lnTo>
                  <a:lnTo>
                    <a:pt x="0" y="23"/>
                  </a:lnTo>
                  <a:lnTo>
                    <a:pt x="14" y="19"/>
                  </a:lnTo>
                  <a:lnTo>
                    <a:pt x="14" y="0"/>
                  </a:lnTo>
                  <a:lnTo>
                    <a:pt x="1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1" name="Freeform 63"/>
            <p:cNvSpPr>
              <a:spLocks noEditPoints="1"/>
            </p:cNvSpPr>
            <p:nvPr/>
          </p:nvSpPr>
          <p:spPr bwMode="auto">
            <a:xfrm>
              <a:off x="3098268" y="2319862"/>
              <a:ext cx="38937" cy="29210"/>
            </a:xfrm>
            <a:custGeom>
              <a:avLst/>
              <a:gdLst/>
              <a:ahLst/>
              <a:cxnLst>
                <a:cxn ang="0">
                  <a:pos x="32" y="3"/>
                </a:cxn>
                <a:cxn ang="0">
                  <a:pos x="31" y="30"/>
                </a:cxn>
                <a:cxn ang="0">
                  <a:pos x="29" y="14"/>
                </a:cxn>
                <a:cxn ang="0">
                  <a:pos x="43" y="19"/>
                </a:cxn>
                <a:cxn ang="0">
                  <a:pos x="40" y="32"/>
                </a:cxn>
                <a:cxn ang="0">
                  <a:pos x="26" y="20"/>
                </a:cxn>
                <a:cxn ang="0">
                  <a:pos x="48" y="25"/>
                </a:cxn>
                <a:cxn ang="0">
                  <a:pos x="43" y="38"/>
                </a:cxn>
                <a:cxn ang="0">
                  <a:pos x="26" y="40"/>
                </a:cxn>
                <a:cxn ang="0">
                  <a:pos x="40" y="29"/>
                </a:cxn>
                <a:cxn ang="0">
                  <a:pos x="43" y="42"/>
                </a:cxn>
                <a:cxn ang="0">
                  <a:pos x="29" y="47"/>
                </a:cxn>
                <a:cxn ang="0">
                  <a:pos x="25" y="40"/>
                </a:cxn>
                <a:cxn ang="0">
                  <a:pos x="6" y="42"/>
                </a:cxn>
                <a:cxn ang="0">
                  <a:pos x="1" y="30"/>
                </a:cxn>
                <a:cxn ang="0">
                  <a:pos x="21" y="21"/>
                </a:cxn>
                <a:cxn ang="0">
                  <a:pos x="15" y="8"/>
                </a:cxn>
                <a:cxn ang="0">
                  <a:pos x="26" y="0"/>
                </a:cxn>
                <a:cxn ang="0">
                  <a:pos x="31" y="8"/>
                </a:cxn>
                <a:cxn ang="0">
                  <a:pos x="25" y="36"/>
                </a:cxn>
                <a:cxn ang="0">
                  <a:pos x="14" y="27"/>
                </a:cxn>
                <a:cxn ang="0">
                  <a:pos x="9" y="29"/>
                </a:cxn>
                <a:cxn ang="0">
                  <a:pos x="27" y="26"/>
                </a:cxn>
                <a:cxn ang="0">
                  <a:pos x="27" y="35"/>
                </a:cxn>
                <a:cxn ang="0">
                  <a:pos x="34" y="44"/>
                </a:cxn>
                <a:cxn ang="0">
                  <a:pos x="18" y="31"/>
                </a:cxn>
                <a:cxn ang="0">
                  <a:pos x="37" y="24"/>
                </a:cxn>
                <a:cxn ang="0">
                  <a:pos x="34" y="23"/>
                </a:cxn>
                <a:cxn ang="0">
                  <a:pos x="26" y="36"/>
                </a:cxn>
                <a:cxn ang="0">
                  <a:pos x="23" y="21"/>
                </a:cxn>
                <a:cxn ang="0">
                  <a:pos x="31" y="30"/>
                </a:cxn>
                <a:cxn ang="0">
                  <a:pos x="38" y="27"/>
                </a:cxn>
                <a:cxn ang="0">
                  <a:pos x="18" y="35"/>
                </a:cxn>
                <a:cxn ang="0">
                  <a:pos x="18" y="7"/>
                </a:cxn>
                <a:cxn ang="0">
                  <a:pos x="23" y="16"/>
                </a:cxn>
              </a:cxnLst>
              <a:rect l="0" t="0" r="r" b="b"/>
              <a:pathLst>
                <a:path w="49" h="49">
                  <a:moveTo>
                    <a:pt x="26" y="0"/>
                  </a:moveTo>
                  <a:cubicBezTo>
                    <a:pt x="29" y="0"/>
                    <a:pt x="31" y="2"/>
                    <a:pt x="32" y="3"/>
                  </a:cubicBezTo>
                  <a:cubicBezTo>
                    <a:pt x="34" y="5"/>
                    <a:pt x="35" y="8"/>
                    <a:pt x="34" y="10"/>
                  </a:cubicBezTo>
                  <a:lnTo>
                    <a:pt x="31" y="30"/>
                  </a:lnTo>
                  <a:lnTo>
                    <a:pt x="18" y="22"/>
                  </a:lnTo>
                  <a:lnTo>
                    <a:pt x="29" y="14"/>
                  </a:lnTo>
                  <a:cubicBezTo>
                    <a:pt x="32" y="12"/>
                    <a:pt x="37" y="12"/>
                    <a:pt x="39" y="15"/>
                  </a:cubicBezTo>
                  <a:lnTo>
                    <a:pt x="43" y="19"/>
                  </a:lnTo>
                  <a:cubicBezTo>
                    <a:pt x="45" y="21"/>
                    <a:pt x="45" y="24"/>
                    <a:pt x="45" y="26"/>
                  </a:cubicBezTo>
                  <a:cubicBezTo>
                    <a:pt x="44" y="29"/>
                    <a:pt x="42" y="31"/>
                    <a:pt x="40" y="32"/>
                  </a:cubicBezTo>
                  <a:lnTo>
                    <a:pt x="29" y="36"/>
                  </a:lnTo>
                  <a:lnTo>
                    <a:pt x="26" y="20"/>
                  </a:lnTo>
                  <a:lnTo>
                    <a:pt x="40" y="20"/>
                  </a:lnTo>
                  <a:cubicBezTo>
                    <a:pt x="44" y="20"/>
                    <a:pt x="46" y="22"/>
                    <a:pt x="48" y="25"/>
                  </a:cubicBezTo>
                  <a:cubicBezTo>
                    <a:pt x="49" y="28"/>
                    <a:pt x="49" y="31"/>
                    <a:pt x="46" y="34"/>
                  </a:cubicBezTo>
                  <a:lnTo>
                    <a:pt x="43" y="38"/>
                  </a:lnTo>
                  <a:cubicBezTo>
                    <a:pt x="41" y="39"/>
                    <a:pt x="39" y="40"/>
                    <a:pt x="37" y="40"/>
                  </a:cubicBezTo>
                  <a:lnTo>
                    <a:pt x="26" y="40"/>
                  </a:lnTo>
                  <a:lnTo>
                    <a:pt x="29" y="25"/>
                  </a:lnTo>
                  <a:lnTo>
                    <a:pt x="40" y="29"/>
                  </a:lnTo>
                  <a:cubicBezTo>
                    <a:pt x="42" y="30"/>
                    <a:pt x="44" y="32"/>
                    <a:pt x="45" y="35"/>
                  </a:cubicBezTo>
                  <a:cubicBezTo>
                    <a:pt x="45" y="37"/>
                    <a:pt x="45" y="40"/>
                    <a:pt x="43" y="42"/>
                  </a:cubicBezTo>
                  <a:lnTo>
                    <a:pt x="39" y="46"/>
                  </a:lnTo>
                  <a:cubicBezTo>
                    <a:pt x="37" y="49"/>
                    <a:pt x="32" y="49"/>
                    <a:pt x="29" y="47"/>
                  </a:cubicBezTo>
                  <a:lnTo>
                    <a:pt x="18" y="39"/>
                  </a:lnTo>
                  <a:lnTo>
                    <a:pt x="25" y="40"/>
                  </a:lnTo>
                  <a:lnTo>
                    <a:pt x="15" y="44"/>
                  </a:lnTo>
                  <a:cubicBezTo>
                    <a:pt x="12" y="45"/>
                    <a:pt x="8" y="44"/>
                    <a:pt x="6" y="42"/>
                  </a:cubicBezTo>
                  <a:lnTo>
                    <a:pt x="2" y="38"/>
                  </a:lnTo>
                  <a:cubicBezTo>
                    <a:pt x="1" y="36"/>
                    <a:pt x="0" y="33"/>
                    <a:pt x="1" y="30"/>
                  </a:cubicBezTo>
                  <a:cubicBezTo>
                    <a:pt x="2" y="28"/>
                    <a:pt x="4" y="26"/>
                    <a:pt x="6" y="25"/>
                  </a:cubicBezTo>
                  <a:lnTo>
                    <a:pt x="21" y="21"/>
                  </a:lnTo>
                  <a:lnTo>
                    <a:pt x="15" y="28"/>
                  </a:lnTo>
                  <a:lnTo>
                    <a:pt x="15" y="8"/>
                  </a:lnTo>
                  <a:cubicBezTo>
                    <a:pt x="15" y="4"/>
                    <a:pt x="18" y="0"/>
                    <a:pt x="23" y="0"/>
                  </a:cubicBezTo>
                  <a:lnTo>
                    <a:pt x="26" y="0"/>
                  </a:lnTo>
                  <a:close/>
                  <a:moveTo>
                    <a:pt x="23" y="16"/>
                  </a:moveTo>
                  <a:lnTo>
                    <a:pt x="31" y="8"/>
                  </a:lnTo>
                  <a:lnTo>
                    <a:pt x="31" y="28"/>
                  </a:lnTo>
                  <a:cubicBezTo>
                    <a:pt x="31" y="32"/>
                    <a:pt x="28" y="35"/>
                    <a:pt x="25" y="36"/>
                  </a:cubicBezTo>
                  <a:lnTo>
                    <a:pt x="11" y="40"/>
                  </a:lnTo>
                  <a:lnTo>
                    <a:pt x="14" y="27"/>
                  </a:lnTo>
                  <a:lnTo>
                    <a:pt x="18" y="31"/>
                  </a:lnTo>
                  <a:lnTo>
                    <a:pt x="9" y="29"/>
                  </a:lnTo>
                  <a:lnTo>
                    <a:pt x="20" y="25"/>
                  </a:lnTo>
                  <a:cubicBezTo>
                    <a:pt x="22" y="24"/>
                    <a:pt x="25" y="24"/>
                    <a:pt x="27" y="26"/>
                  </a:cubicBezTo>
                  <a:lnTo>
                    <a:pt x="38" y="34"/>
                  </a:lnTo>
                  <a:lnTo>
                    <a:pt x="27" y="35"/>
                  </a:lnTo>
                  <a:lnTo>
                    <a:pt x="31" y="31"/>
                  </a:lnTo>
                  <a:lnTo>
                    <a:pt x="34" y="44"/>
                  </a:lnTo>
                  <a:lnTo>
                    <a:pt x="23" y="40"/>
                  </a:lnTo>
                  <a:cubicBezTo>
                    <a:pt x="20" y="39"/>
                    <a:pt x="18" y="35"/>
                    <a:pt x="18" y="31"/>
                  </a:cubicBezTo>
                  <a:cubicBezTo>
                    <a:pt x="19" y="27"/>
                    <a:pt x="22" y="24"/>
                    <a:pt x="26" y="24"/>
                  </a:cubicBezTo>
                  <a:lnTo>
                    <a:pt x="37" y="24"/>
                  </a:lnTo>
                  <a:lnTo>
                    <a:pt x="31" y="27"/>
                  </a:lnTo>
                  <a:lnTo>
                    <a:pt x="34" y="23"/>
                  </a:lnTo>
                  <a:lnTo>
                    <a:pt x="40" y="36"/>
                  </a:lnTo>
                  <a:lnTo>
                    <a:pt x="26" y="36"/>
                  </a:lnTo>
                  <a:cubicBezTo>
                    <a:pt x="22" y="36"/>
                    <a:pt x="19" y="34"/>
                    <a:pt x="18" y="30"/>
                  </a:cubicBezTo>
                  <a:cubicBezTo>
                    <a:pt x="18" y="26"/>
                    <a:pt x="20" y="22"/>
                    <a:pt x="23" y="21"/>
                  </a:cubicBezTo>
                  <a:lnTo>
                    <a:pt x="34" y="17"/>
                  </a:lnTo>
                  <a:lnTo>
                    <a:pt x="31" y="30"/>
                  </a:lnTo>
                  <a:lnTo>
                    <a:pt x="27" y="26"/>
                  </a:lnTo>
                  <a:lnTo>
                    <a:pt x="38" y="27"/>
                  </a:lnTo>
                  <a:lnTo>
                    <a:pt x="27" y="35"/>
                  </a:lnTo>
                  <a:cubicBezTo>
                    <a:pt x="25" y="37"/>
                    <a:pt x="21" y="37"/>
                    <a:pt x="18" y="35"/>
                  </a:cubicBezTo>
                  <a:cubicBezTo>
                    <a:pt x="16" y="34"/>
                    <a:pt x="14" y="30"/>
                    <a:pt x="15" y="27"/>
                  </a:cubicBezTo>
                  <a:lnTo>
                    <a:pt x="18" y="7"/>
                  </a:lnTo>
                  <a:lnTo>
                    <a:pt x="26" y="16"/>
                  </a:lnTo>
                  <a:lnTo>
                    <a:pt x="23"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90" name="Freeform 62"/>
            <p:cNvSpPr>
              <a:spLocks/>
            </p:cNvSpPr>
            <p:nvPr/>
          </p:nvSpPr>
          <p:spPr bwMode="auto">
            <a:xfrm>
              <a:off x="3110965" y="2415112"/>
              <a:ext cx="50787" cy="19050"/>
            </a:xfrm>
            <a:custGeom>
              <a:avLst/>
              <a:gdLst/>
              <a:ahLst/>
              <a:cxnLst>
                <a:cxn ang="0">
                  <a:pos x="0" y="26"/>
                </a:cxn>
                <a:cxn ang="0">
                  <a:pos x="21" y="3"/>
                </a:cxn>
                <a:cxn ang="0">
                  <a:pos x="58" y="0"/>
                </a:cxn>
                <a:cxn ang="0">
                  <a:pos x="60" y="3"/>
                </a:cxn>
                <a:cxn ang="0">
                  <a:pos x="45" y="11"/>
                </a:cxn>
                <a:cxn ang="0">
                  <a:pos x="21" y="30"/>
                </a:cxn>
                <a:cxn ang="0">
                  <a:pos x="0" y="26"/>
                </a:cxn>
              </a:cxnLst>
              <a:rect l="0" t="0" r="r" b="b"/>
              <a:pathLst>
                <a:path w="60" h="30">
                  <a:moveTo>
                    <a:pt x="0" y="26"/>
                  </a:moveTo>
                  <a:lnTo>
                    <a:pt x="21" y="3"/>
                  </a:lnTo>
                  <a:lnTo>
                    <a:pt x="58" y="0"/>
                  </a:lnTo>
                  <a:lnTo>
                    <a:pt x="60" y="3"/>
                  </a:lnTo>
                  <a:lnTo>
                    <a:pt x="45" y="11"/>
                  </a:lnTo>
                  <a:lnTo>
                    <a:pt x="21" y="30"/>
                  </a:lnTo>
                  <a:lnTo>
                    <a:pt x="0" y="26"/>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9" name="Freeform 61"/>
            <p:cNvSpPr>
              <a:spLocks noEditPoints="1"/>
            </p:cNvSpPr>
            <p:nvPr/>
          </p:nvSpPr>
          <p:spPr bwMode="auto">
            <a:xfrm>
              <a:off x="3110965" y="2415112"/>
              <a:ext cx="64330" cy="29210"/>
            </a:xfrm>
            <a:custGeom>
              <a:avLst/>
              <a:gdLst/>
              <a:ahLst/>
              <a:cxnLst>
                <a:cxn ang="0">
                  <a:pos x="7" y="43"/>
                </a:cxn>
                <a:cxn ang="0">
                  <a:pos x="1" y="37"/>
                </a:cxn>
                <a:cxn ang="0">
                  <a:pos x="3" y="30"/>
                </a:cxn>
                <a:cxn ang="0">
                  <a:pos x="25" y="6"/>
                </a:cxn>
                <a:cxn ang="0">
                  <a:pos x="30" y="3"/>
                </a:cxn>
                <a:cxn ang="0">
                  <a:pos x="69" y="0"/>
                </a:cxn>
                <a:cxn ang="0">
                  <a:pos x="75" y="3"/>
                </a:cxn>
                <a:cxn ang="0">
                  <a:pos x="78" y="5"/>
                </a:cxn>
                <a:cxn ang="0">
                  <a:pos x="80" y="12"/>
                </a:cxn>
                <a:cxn ang="0">
                  <a:pos x="76" y="18"/>
                </a:cxn>
                <a:cxn ang="0">
                  <a:pos x="59" y="26"/>
                </a:cxn>
                <a:cxn ang="0">
                  <a:pos x="61" y="25"/>
                </a:cxn>
                <a:cxn ang="0">
                  <a:pos x="36" y="47"/>
                </a:cxn>
                <a:cxn ang="0">
                  <a:pos x="29" y="48"/>
                </a:cxn>
                <a:cxn ang="0">
                  <a:pos x="7" y="43"/>
                </a:cxn>
                <a:cxn ang="0">
                  <a:pos x="33" y="33"/>
                </a:cxn>
                <a:cxn ang="0">
                  <a:pos x="26" y="34"/>
                </a:cxn>
                <a:cxn ang="0">
                  <a:pos x="51" y="13"/>
                </a:cxn>
                <a:cxn ang="0">
                  <a:pos x="52" y="12"/>
                </a:cxn>
                <a:cxn ang="0">
                  <a:pos x="69" y="4"/>
                </a:cxn>
                <a:cxn ang="0">
                  <a:pos x="67" y="17"/>
                </a:cxn>
                <a:cxn ang="0">
                  <a:pos x="64" y="14"/>
                </a:cxn>
                <a:cxn ang="0">
                  <a:pos x="70" y="16"/>
                </a:cxn>
                <a:cxn ang="0">
                  <a:pos x="31" y="19"/>
                </a:cxn>
                <a:cxn ang="0">
                  <a:pos x="37" y="17"/>
                </a:cxn>
                <a:cxn ang="0">
                  <a:pos x="14" y="41"/>
                </a:cxn>
                <a:cxn ang="0">
                  <a:pos x="10" y="27"/>
                </a:cxn>
                <a:cxn ang="0">
                  <a:pos x="33" y="33"/>
                </a:cxn>
              </a:cxnLst>
              <a:rect l="0" t="0" r="r" b="b"/>
              <a:pathLst>
                <a:path w="81" h="49">
                  <a:moveTo>
                    <a:pt x="7" y="43"/>
                  </a:moveTo>
                  <a:cubicBezTo>
                    <a:pt x="4" y="42"/>
                    <a:pt x="2" y="40"/>
                    <a:pt x="1" y="37"/>
                  </a:cubicBezTo>
                  <a:cubicBezTo>
                    <a:pt x="0" y="35"/>
                    <a:pt x="1" y="32"/>
                    <a:pt x="3" y="30"/>
                  </a:cubicBezTo>
                  <a:lnTo>
                    <a:pt x="25" y="6"/>
                  </a:lnTo>
                  <a:cubicBezTo>
                    <a:pt x="26" y="4"/>
                    <a:pt x="28" y="3"/>
                    <a:pt x="30" y="3"/>
                  </a:cubicBezTo>
                  <a:lnTo>
                    <a:pt x="69" y="0"/>
                  </a:lnTo>
                  <a:cubicBezTo>
                    <a:pt x="71" y="0"/>
                    <a:pt x="74" y="1"/>
                    <a:pt x="75" y="3"/>
                  </a:cubicBezTo>
                  <a:lnTo>
                    <a:pt x="78" y="5"/>
                  </a:lnTo>
                  <a:cubicBezTo>
                    <a:pt x="80" y="7"/>
                    <a:pt x="81" y="10"/>
                    <a:pt x="80" y="12"/>
                  </a:cubicBezTo>
                  <a:cubicBezTo>
                    <a:pt x="80" y="15"/>
                    <a:pt x="78" y="17"/>
                    <a:pt x="76" y="18"/>
                  </a:cubicBezTo>
                  <a:lnTo>
                    <a:pt x="59" y="26"/>
                  </a:lnTo>
                  <a:lnTo>
                    <a:pt x="61" y="25"/>
                  </a:lnTo>
                  <a:lnTo>
                    <a:pt x="36" y="47"/>
                  </a:lnTo>
                  <a:cubicBezTo>
                    <a:pt x="34" y="48"/>
                    <a:pt x="31" y="49"/>
                    <a:pt x="29" y="48"/>
                  </a:cubicBezTo>
                  <a:lnTo>
                    <a:pt x="7" y="43"/>
                  </a:lnTo>
                  <a:close/>
                  <a:moveTo>
                    <a:pt x="33" y="33"/>
                  </a:moveTo>
                  <a:lnTo>
                    <a:pt x="26" y="34"/>
                  </a:lnTo>
                  <a:lnTo>
                    <a:pt x="51" y="13"/>
                  </a:lnTo>
                  <a:cubicBezTo>
                    <a:pt x="51" y="13"/>
                    <a:pt x="52" y="12"/>
                    <a:pt x="52" y="12"/>
                  </a:cubicBezTo>
                  <a:lnTo>
                    <a:pt x="69" y="4"/>
                  </a:lnTo>
                  <a:lnTo>
                    <a:pt x="67" y="17"/>
                  </a:lnTo>
                  <a:lnTo>
                    <a:pt x="64" y="14"/>
                  </a:lnTo>
                  <a:lnTo>
                    <a:pt x="70" y="16"/>
                  </a:lnTo>
                  <a:lnTo>
                    <a:pt x="31" y="19"/>
                  </a:lnTo>
                  <a:lnTo>
                    <a:pt x="37" y="17"/>
                  </a:lnTo>
                  <a:lnTo>
                    <a:pt x="14" y="41"/>
                  </a:lnTo>
                  <a:lnTo>
                    <a:pt x="10" y="27"/>
                  </a:lnTo>
                  <a:lnTo>
                    <a:pt x="33" y="3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8" name="Freeform 60"/>
            <p:cNvSpPr>
              <a:spLocks/>
            </p:cNvSpPr>
            <p:nvPr/>
          </p:nvSpPr>
          <p:spPr bwMode="auto">
            <a:xfrm>
              <a:off x="3154980" y="2448767"/>
              <a:ext cx="12697" cy="9525"/>
            </a:xfrm>
            <a:custGeom>
              <a:avLst/>
              <a:gdLst/>
              <a:ahLst/>
              <a:cxnLst>
                <a:cxn ang="0">
                  <a:pos x="0" y="7"/>
                </a:cxn>
                <a:cxn ang="0">
                  <a:pos x="16" y="16"/>
                </a:cxn>
                <a:cxn ang="0">
                  <a:pos x="4" y="0"/>
                </a:cxn>
                <a:cxn ang="0">
                  <a:pos x="0" y="7"/>
                </a:cxn>
              </a:cxnLst>
              <a:rect l="0" t="0" r="r" b="b"/>
              <a:pathLst>
                <a:path w="16" h="16">
                  <a:moveTo>
                    <a:pt x="0" y="7"/>
                  </a:moveTo>
                  <a:lnTo>
                    <a:pt x="16" y="16"/>
                  </a:lnTo>
                  <a:cubicBezTo>
                    <a:pt x="14" y="9"/>
                    <a:pt x="9" y="4"/>
                    <a:pt x="4" y="0"/>
                  </a:cubicBezTo>
                  <a:cubicBezTo>
                    <a:pt x="3" y="3"/>
                    <a:pt x="1" y="5"/>
                    <a:pt x="0" y="7"/>
                  </a:cubicBez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7" name="Freeform 59"/>
            <p:cNvSpPr>
              <a:spLocks noEditPoints="1"/>
            </p:cNvSpPr>
            <p:nvPr/>
          </p:nvSpPr>
          <p:spPr bwMode="auto">
            <a:xfrm>
              <a:off x="3149055" y="2443687"/>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6" name="Freeform 58"/>
            <p:cNvSpPr>
              <a:spLocks noEditPoints="1"/>
            </p:cNvSpPr>
            <p:nvPr/>
          </p:nvSpPr>
          <p:spPr bwMode="auto">
            <a:xfrm>
              <a:off x="3149055" y="2443687"/>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5" name="Freeform 57"/>
            <p:cNvSpPr>
              <a:spLocks/>
            </p:cNvSpPr>
            <p:nvPr/>
          </p:nvSpPr>
          <p:spPr bwMode="auto">
            <a:xfrm>
              <a:off x="3154980" y="2448767"/>
              <a:ext cx="12697" cy="9525"/>
            </a:xfrm>
            <a:custGeom>
              <a:avLst/>
              <a:gdLst/>
              <a:ahLst/>
              <a:cxnLst>
                <a:cxn ang="0">
                  <a:pos x="10" y="0"/>
                </a:cxn>
                <a:cxn ang="0">
                  <a:pos x="14" y="16"/>
                </a:cxn>
                <a:cxn ang="0">
                  <a:pos x="0" y="3"/>
                </a:cxn>
                <a:cxn ang="0">
                  <a:pos x="1" y="0"/>
                </a:cxn>
                <a:cxn ang="0">
                  <a:pos x="10" y="0"/>
                </a:cxn>
              </a:cxnLst>
              <a:rect l="0" t="0" r="r" b="b"/>
              <a:pathLst>
                <a:path w="16" h="16">
                  <a:moveTo>
                    <a:pt x="10" y="0"/>
                  </a:moveTo>
                  <a:cubicBezTo>
                    <a:pt x="15" y="4"/>
                    <a:pt x="16" y="11"/>
                    <a:pt x="14" y="16"/>
                  </a:cubicBezTo>
                  <a:cubicBezTo>
                    <a:pt x="10" y="11"/>
                    <a:pt x="6" y="6"/>
                    <a:pt x="0" y="3"/>
                  </a:cubicBezTo>
                  <a:lnTo>
                    <a:pt x="1" y="0"/>
                  </a:lnTo>
                  <a:lnTo>
                    <a:pt x="10" y="0"/>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4" name="Freeform 56"/>
            <p:cNvSpPr>
              <a:spLocks noEditPoints="1"/>
            </p:cNvSpPr>
            <p:nvPr/>
          </p:nvSpPr>
          <p:spPr bwMode="auto">
            <a:xfrm>
              <a:off x="3149055" y="2443687"/>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3" name="Freeform 55"/>
            <p:cNvSpPr>
              <a:spLocks noEditPoints="1"/>
            </p:cNvSpPr>
            <p:nvPr/>
          </p:nvSpPr>
          <p:spPr bwMode="auto">
            <a:xfrm>
              <a:off x="3149055" y="2443687"/>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2" name="Freeform 54"/>
            <p:cNvSpPr>
              <a:spLocks/>
            </p:cNvSpPr>
            <p:nvPr/>
          </p:nvSpPr>
          <p:spPr bwMode="auto">
            <a:xfrm>
              <a:off x="3085571" y="2415112"/>
              <a:ext cx="38090" cy="28575"/>
            </a:xfrm>
            <a:custGeom>
              <a:avLst/>
              <a:gdLst/>
              <a:ahLst/>
              <a:cxnLst>
                <a:cxn ang="0">
                  <a:pos x="0" y="3"/>
                </a:cxn>
                <a:cxn ang="0">
                  <a:pos x="27" y="11"/>
                </a:cxn>
                <a:cxn ang="0">
                  <a:pos x="12" y="45"/>
                </a:cxn>
                <a:cxn ang="0">
                  <a:pos x="36" y="33"/>
                </a:cxn>
                <a:cxn ang="0">
                  <a:pos x="45" y="8"/>
                </a:cxn>
                <a:cxn ang="0">
                  <a:pos x="27" y="0"/>
                </a:cxn>
                <a:cxn ang="0">
                  <a:pos x="0" y="3"/>
                </a:cxn>
              </a:cxnLst>
              <a:rect l="0" t="0" r="r" b="b"/>
              <a:pathLst>
                <a:path w="45" h="45">
                  <a:moveTo>
                    <a:pt x="0" y="3"/>
                  </a:moveTo>
                  <a:lnTo>
                    <a:pt x="27" y="11"/>
                  </a:lnTo>
                  <a:lnTo>
                    <a:pt x="12" y="45"/>
                  </a:lnTo>
                  <a:lnTo>
                    <a:pt x="36" y="33"/>
                  </a:lnTo>
                  <a:lnTo>
                    <a:pt x="45" y="8"/>
                  </a:lnTo>
                  <a:lnTo>
                    <a:pt x="27" y="0"/>
                  </a:lnTo>
                  <a:lnTo>
                    <a:pt x="0" y="3"/>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1" name="Freeform 53"/>
            <p:cNvSpPr>
              <a:spLocks noEditPoints="1"/>
            </p:cNvSpPr>
            <p:nvPr/>
          </p:nvSpPr>
          <p:spPr bwMode="auto">
            <a:xfrm>
              <a:off x="3085571" y="2415112"/>
              <a:ext cx="51633" cy="38735"/>
            </a:xfrm>
            <a:custGeom>
              <a:avLst/>
              <a:gdLst/>
              <a:ahLst/>
              <a:cxnLst>
                <a:cxn ang="0">
                  <a:pos x="9" y="19"/>
                </a:cxn>
                <a:cxn ang="0">
                  <a:pos x="11" y="3"/>
                </a:cxn>
                <a:cxn ang="0">
                  <a:pos x="39" y="11"/>
                </a:cxn>
                <a:cxn ang="0">
                  <a:pos x="44" y="16"/>
                </a:cxn>
                <a:cxn ang="0">
                  <a:pos x="45" y="22"/>
                </a:cxn>
                <a:cxn ang="0">
                  <a:pos x="29" y="60"/>
                </a:cxn>
                <a:cxn ang="0">
                  <a:pos x="18" y="49"/>
                </a:cxn>
                <a:cxn ang="0">
                  <a:pos x="43" y="36"/>
                </a:cxn>
                <a:cxn ang="0">
                  <a:pos x="39" y="40"/>
                </a:cxn>
                <a:cxn ang="0">
                  <a:pos x="49" y="14"/>
                </a:cxn>
                <a:cxn ang="0">
                  <a:pos x="53" y="24"/>
                </a:cxn>
                <a:cxn ang="0">
                  <a:pos x="34" y="16"/>
                </a:cxn>
                <a:cxn ang="0">
                  <a:pos x="38" y="16"/>
                </a:cxn>
                <a:cxn ang="0">
                  <a:pos x="9" y="19"/>
                </a:cxn>
                <a:cxn ang="0">
                  <a:pos x="37" y="0"/>
                </a:cxn>
                <a:cxn ang="0">
                  <a:pos x="40" y="1"/>
                </a:cxn>
                <a:cxn ang="0">
                  <a:pos x="60" y="9"/>
                </a:cxn>
                <a:cxn ang="0">
                  <a:pos x="64" y="19"/>
                </a:cxn>
                <a:cxn ang="0">
                  <a:pos x="54" y="46"/>
                </a:cxn>
                <a:cxn ang="0">
                  <a:pos x="51" y="50"/>
                </a:cxn>
                <a:cxn ang="0">
                  <a:pos x="25" y="64"/>
                </a:cxn>
                <a:cxn ang="0">
                  <a:pos x="16" y="62"/>
                </a:cxn>
                <a:cxn ang="0">
                  <a:pos x="14" y="53"/>
                </a:cxn>
                <a:cxn ang="0">
                  <a:pos x="30" y="16"/>
                </a:cxn>
                <a:cxn ang="0">
                  <a:pos x="35" y="27"/>
                </a:cxn>
                <a:cxn ang="0">
                  <a:pos x="6" y="19"/>
                </a:cxn>
                <a:cxn ang="0">
                  <a:pos x="0" y="10"/>
                </a:cxn>
                <a:cxn ang="0">
                  <a:pos x="8" y="3"/>
                </a:cxn>
                <a:cxn ang="0">
                  <a:pos x="37" y="0"/>
                </a:cxn>
              </a:cxnLst>
              <a:rect l="0" t="0" r="r" b="b"/>
              <a:pathLst>
                <a:path w="65" h="65">
                  <a:moveTo>
                    <a:pt x="9" y="19"/>
                  </a:moveTo>
                  <a:lnTo>
                    <a:pt x="11" y="3"/>
                  </a:lnTo>
                  <a:lnTo>
                    <a:pt x="39" y="11"/>
                  </a:lnTo>
                  <a:cubicBezTo>
                    <a:pt x="42" y="12"/>
                    <a:pt x="43" y="14"/>
                    <a:pt x="44" y="16"/>
                  </a:cubicBezTo>
                  <a:cubicBezTo>
                    <a:pt x="45" y="18"/>
                    <a:pt x="46" y="20"/>
                    <a:pt x="45" y="22"/>
                  </a:cubicBezTo>
                  <a:lnTo>
                    <a:pt x="29" y="60"/>
                  </a:lnTo>
                  <a:lnTo>
                    <a:pt x="18" y="49"/>
                  </a:lnTo>
                  <a:lnTo>
                    <a:pt x="43" y="36"/>
                  </a:lnTo>
                  <a:lnTo>
                    <a:pt x="39" y="40"/>
                  </a:lnTo>
                  <a:lnTo>
                    <a:pt x="49" y="14"/>
                  </a:lnTo>
                  <a:lnTo>
                    <a:pt x="53" y="24"/>
                  </a:lnTo>
                  <a:lnTo>
                    <a:pt x="34" y="16"/>
                  </a:lnTo>
                  <a:lnTo>
                    <a:pt x="38" y="16"/>
                  </a:lnTo>
                  <a:lnTo>
                    <a:pt x="9" y="19"/>
                  </a:lnTo>
                  <a:close/>
                  <a:moveTo>
                    <a:pt x="37" y="0"/>
                  </a:moveTo>
                  <a:cubicBezTo>
                    <a:pt x="38" y="0"/>
                    <a:pt x="39" y="1"/>
                    <a:pt x="40" y="1"/>
                  </a:cubicBezTo>
                  <a:lnTo>
                    <a:pt x="60" y="9"/>
                  </a:lnTo>
                  <a:cubicBezTo>
                    <a:pt x="63" y="11"/>
                    <a:pt x="65" y="15"/>
                    <a:pt x="64" y="19"/>
                  </a:cubicBezTo>
                  <a:lnTo>
                    <a:pt x="54" y="46"/>
                  </a:lnTo>
                  <a:cubicBezTo>
                    <a:pt x="54" y="48"/>
                    <a:pt x="52" y="49"/>
                    <a:pt x="51" y="50"/>
                  </a:cubicBezTo>
                  <a:lnTo>
                    <a:pt x="25" y="64"/>
                  </a:lnTo>
                  <a:cubicBezTo>
                    <a:pt x="22" y="65"/>
                    <a:pt x="18" y="65"/>
                    <a:pt x="16" y="62"/>
                  </a:cubicBezTo>
                  <a:cubicBezTo>
                    <a:pt x="13" y="60"/>
                    <a:pt x="13" y="56"/>
                    <a:pt x="14" y="53"/>
                  </a:cubicBezTo>
                  <a:lnTo>
                    <a:pt x="30" y="16"/>
                  </a:lnTo>
                  <a:lnTo>
                    <a:pt x="35" y="27"/>
                  </a:lnTo>
                  <a:lnTo>
                    <a:pt x="6" y="19"/>
                  </a:lnTo>
                  <a:cubicBezTo>
                    <a:pt x="3" y="18"/>
                    <a:pt x="0" y="14"/>
                    <a:pt x="0" y="10"/>
                  </a:cubicBezTo>
                  <a:cubicBezTo>
                    <a:pt x="1" y="7"/>
                    <a:pt x="4" y="4"/>
                    <a:pt x="8" y="3"/>
                  </a:cubicBezTo>
                  <a:lnTo>
                    <a:pt x="37"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80" name="Freeform 52"/>
            <p:cNvSpPr>
              <a:spLocks/>
            </p:cNvSpPr>
            <p:nvPr/>
          </p:nvSpPr>
          <p:spPr bwMode="auto">
            <a:xfrm>
              <a:off x="3072875" y="2415112"/>
              <a:ext cx="38090" cy="28575"/>
            </a:xfrm>
            <a:custGeom>
              <a:avLst/>
              <a:gdLst/>
              <a:ahLst/>
              <a:cxnLst>
                <a:cxn ang="0">
                  <a:pos x="32" y="41"/>
                </a:cxn>
                <a:cxn ang="0">
                  <a:pos x="45" y="8"/>
                </a:cxn>
                <a:cxn ang="0">
                  <a:pos x="22" y="0"/>
                </a:cxn>
                <a:cxn ang="0">
                  <a:pos x="0" y="6"/>
                </a:cxn>
                <a:cxn ang="0">
                  <a:pos x="0" y="8"/>
                </a:cxn>
                <a:cxn ang="0">
                  <a:pos x="22" y="13"/>
                </a:cxn>
                <a:cxn ang="0">
                  <a:pos x="25" y="45"/>
                </a:cxn>
                <a:cxn ang="0">
                  <a:pos x="32" y="41"/>
                </a:cxn>
              </a:cxnLst>
              <a:rect l="0" t="0" r="r" b="b"/>
              <a:pathLst>
                <a:path w="45" h="45">
                  <a:moveTo>
                    <a:pt x="32" y="41"/>
                  </a:moveTo>
                  <a:lnTo>
                    <a:pt x="45" y="8"/>
                  </a:lnTo>
                  <a:lnTo>
                    <a:pt x="22" y="0"/>
                  </a:lnTo>
                  <a:lnTo>
                    <a:pt x="0" y="6"/>
                  </a:lnTo>
                  <a:lnTo>
                    <a:pt x="0" y="8"/>
                  </a:lnTo>
                  <a:lnTo>
                    <a:pt x="22" y="13"/>
                  </a:lnTo>
                  <a:lnTo>
                    <a:pt x="25" y="45"/>
                  </a:lnTo>
                  <a:lnTo>
                    <a:pt x="32" y="41"/>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79" name="Freeform 51"/>
            <p:cNvSpPr>
              <a:spLocks noEditPoints="1"/>
            </p:cNvSpPr>
            <p:nvPr/>
          </p:nvSpPr>
          <p:spPr bwMode="auto">
            <a:xfrm>
              <a:off x="3072875" y="2415112"/>
              <a:ext cx="51633" cy="38735"/>
            </a:xfrm>
            <a:custGeom>
              <a:avLst/>
              <a:gdLst/>
              <a:ahLst/>
              <a:cxnLst>
                <a:cxn ang="0">
                  <a:pos x="39" y="45"/>
                </a:cxn>
                <a:cxn ang="0">
                  <a:pos x="36" y="49"/>
                </a:cxn>
                <a:cxn ang="0">
                  <a:pos x="49" y="13"/>
                </a:cxn>
                <a:cxn ang="0">
                  <a:pos x="54" y="24"/>
                </a:cxn>
                <a:cxn ang="0">
                  <a:pos x="30" y="16"/>
                </a:cxn>
                <a:cxn ang="0">
                  <a:pos x="34" y="16"/>
                </a:cxn>
                <a:cxn ang="0">
                  <a:pos x="10" y="21"/>
                </a:cxn>
                <a:cxn ang="0">
                  <a:pos x="16" y="14"/>
                </a:cxn>
                <a:cxn ang="0">
                  <a:pos x="16" y="16"/>
                </a:cxn>
                <a:cxn ang="0">
                  <a:pos x="10" y="8"/>
                </a:cxn>
                <a:cxn ang="0">
                  <a:pos x="34" y="13"/>
                </a:cxn>
                <a:cxn ang="0">
                  <a:pos x="40" y="20"/>
                </a:cxn>
                <a:cxn ang="0">
                  <a:pos x="43" y="56"/>
                </a:cxn>
                <a:cxn ang="0">
                  <a:pos x="31" y="50"/>
                </a:cxn>
                <a:cxn ang="0">
                  <a:pos x="39" y="45"/>
                </a:cxn>
                <a:cxn ang="0">
                  <a:pos x="39" y="63"/>
                </a:cxn>
                <a:cxn ang="0">
                  <a:pos x="32" y="64"/>
                </a:cxn>
                <a:cxn ang="0">
                  <a:pos x="27" y="57"/>
                </a:cxn>
                <a:cxn ang="0">
                  <a:pos x="24" y="22"/>
                </a:cxn>
                <a:cxn ang="0">
                  <a:pos x="31" y="29"/>
                </a:cxn>
                <a:cxn ang="0">
                  <a:pos x="7" y="24"/>
                </a:cxn>
                <a:cxn ang="0">
                  <a:pos x="0" y="16"/>
                </a:cxn>
                <a:cxn ang="0">
                  <a:pos x="0" y="14"/>
                </a:cxn>
                <a:cxn ang="0">
                  <a:pos x="7" y="6"/>
                </a:cxn>
                <a:cxn ang="0">
                  <a:pos x="31" y="1"/>
                </a:cxn>
                <a:cxn ang="0">
                  <a:pos x="35" y="1"/>
                </a:cxn>
                <a:cxn ang="0">
                  <a:pos x="59" y="8"/>
                </a:cxn>
                <a:cxn ang="0">
                  <a:pos x="64" y="13"/>
                </a:cxn>
                <a:cxn ang="0">
                  <a:pos x="64" y="19"/>
                </a:cxn>
                <a:cxn ang="0">
                  <a:pos x="51" y="54"/>
                </a:cxn>
                <a:cxn ang="0">
                  <a:pos x="47" y="58"/>
                </a:cxn>
                <a:cxn ang="0">
                  <a:pos x="39" y="63"/>
                </a:cxn>
              </a:cxnLst>
              <a:rect l="0" t="0" r="r" b="b"/>
              <a:pathLst>
                <a:path w="65" h="65">
                  <a:moveTo>
                    <a:pt x="39" y="45"/>
                  </a:moveTo>
                  <a:lnTo>
                    <a:pt x="36" y="49"/>
                  </a:lnTo>
                  <a:lnTo>
                    <a:pt x="49" y="13"/>
                  </a:lnTo>
                  <a:lnTo>
                    <a:pt x="54" y="24"/>
                  </a:lnTo>
                  <a:lnTo>
                    <a:pt x="30" y="16"/>
                  </a:lnTo>
                  <a:lnTo>
                    <a:pt x="34" y="16"/>
                  </a:lnTo>
                  <a:lnTo>
                    <a:pt x="10" y="21"/>
                  </a:lnTo>
                  <a:lnTo>
                    <a:pt x="16" y="14"/>
                  </a:lnTo>
                  <a:lnTo>
                    <a:pt x="16" y="16"/>
                  </a:lnTo>
                  <a:lnTo>
                    <a:pt x="10" y="8"/>
                  </a:lnTo>
                  <a:lnTo>
                    <a:pt x="34" y="13"/>
                  </a:lnTo>
                  <a:cubicBezTo>
                    <a:pt x="38" y="14"/>
                    <a:pt x="40" y="17"/>
                    <a:pt x="40" y="20"/>
                  </a:cubicBezTo>
                  <a:lnTo>
                    <a:pt x="43" y="56"/>
                  </a:lnTo>
                  <a:lnTo>
                    <a:pt x="31" y="50"/>
                  </a:lnTo>
                  <a:lnTo>
                    <a:pt x="39" y="45"/>
                  </a:lnTo>
                  <a:close/>
                  <a:moveTo>
                    <a:pt x="39" y="63"/>
                  </a:moveTo>
                  <a:cubicBezTo>
                    <a:pt x="37" y="65"/>
                    <a:pt x="34" y="65"/>
                    <a:pt x="32" y="64"/>
                  </a:cubicBezTo>
                  <a:cubicBezTo>
                    <a:pt x="29" y="62"/>
                    <a:pt x="27" y="60"/>
                    <a:pt x="27" y="57"/>
                  </a:cubicBezTo>
                  <a:lnTo>
                    <a:pt x="24" y="22"/>
                  </a:lnTo>
                  <a:lnTo>
                    <a:pt x="31" y="29"/>
                  </a:lnTo>
                  <a:lnTo>
                    <a:pt x="7" y="24"/>
                  </a:lnTo>
                  <a:cubicBezTo>
                    <a:pt x="3" y="23"/>
                    <a:pt x="0" y="20"/>
                    <a:pt x="0" y="16"/>
                  </a:cubicBezTo>
                  <a:lnTo>
                    <a:pt x="0" y="14"/>
                  </a:lnTo>
                  <a:cubicBezTo>
                    <a:pt x="0" y="10"/>
                    <a:pt x="3" y="6"/>
                    <a:pt x="7" y="6"/>
                  </a:cubicBezTo>
                  <a:lnTo>
                    <a:pt x="31" y="1"/>
                  </a:lnTo>
                  <a:cubicBezTo>
                    <a:pt x="32" y="0"/>
                    <a:pt x="34" y="0"/>
                    <a:pt x="35" y="1"/>
                  </a:cubicBezTo>
                  <a:lnTo>
                    <a:pt x="59" y="8"/>
                  </a:lnTo>
                  <a:cubicBezTo>
                    <a:pt x="61" y="9"/>
                    <a:pt x="63" y="11"/>
                    <a:pt x="64" y="13"/>
                  </a:cubicBezTo>
                  <a:cubicBezTo>
                    <a:pt x="65" y="15"/>
                    <a:pt x="65" y="17"/>
                    <a:pt x="64" y="19"/>
                  </a:cubicBezTo>
                  <a:lnTo>
                    <a:pt x="51" y="54"/>
                  </a:lnTo>
                  <a:cubicBezTo>
                    <a:pt x="50" y="56"/>
                    <a:pt x="49" y="57"/>
                    <a:pt x="47" y="58"/>
                  </a:cubicBezTo>
                  <a:lnTo>
                    <a:pt x="39" y="6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78" name="Freeform 50"/>
            <p:cNvSpPr>
              <a:spLocks/>
            </p:cNvSpPr>
            <p:nvPr/>
          </p:nvSpPr>
          <p:spPr bwMode="auto">
            <a:xfrm>
              <a:off x="3085571" y="2434162"/>
              <a:ext cx="63483" cy="9525"/>
            </a:xfrm>
            <a:custGeom>
              <a:avLst/>
              <a:gdLst/>
              <a:ahLst/>
              <a:cxnLst>
                <a:cxn ang="0">
                  <a:pos x="67" y="14"/>
                </a:cxn>
                <a:cxn ang="0">
                  <a:pos x="64" y="9"/>
                </a:cxn>
                <a:cxn ang="0">
                  <a:pos x="75" y="3"/>
                </a:cxn>
                <a:cxn ang="0">
                  <a:pos x="64" y="0"/>
                </a:cxn>
                <a:cxn ang="0">
                  <a:pos x="33" y="0"/>
                </a:cxn>
                <a:cxn ang="0">
                  <a:pos x="31" y="5"/>
                </a:cxn>
                <a:cxn ang="0">
                  <a:pos x="0" y="15"/>
                </a:cxn>
                <a:cxn ang="0">
                  <a:pos x="47" y="15"/>
                </a:cxn>
                <a:cxn ang="0">
                  <a:pos x="56" y="14"/>
                </a:cxn>
                <a:cxn ang="0">
                  <a:pos x="67" y="14"/>
                </a:cxn>
              </a:cxnLst>
              <a:rect l="0" t="0" r="r" b="b"/>
              <a:pathLst>
                <a:path w="75" h="15">
                  <a:moveTo>
                    <a:pt x="67" y="14"/>
                  </a:moveTo>
                  <a:lnTo>
                    <a:pt x="64" y="9"/>
                  </a:lnTo>
                  <a:lnTo>
                    <a:pt x="75" y="3"/>
                  </a:lnTo>
                  <a:lnTo>
                    <a:pt x="64" y="0"/>
                  </a:lnTo>
                  <a:lnTo>
                    <a:pt x="33" y="0"/>
                  </a:lnTo>
                  <a:lnTo>
                    <a:pt x="31" y="5"/>
                  </a:lnTo>
                  <a:lnTo>
                    <a:pt x="0" y="15"/>
                  </a:lnTo>
                  <a:lnTo>
                    <a:pt x="47" y="15"/>
                  </a:lnTo>
                  <a:lnTo>
                    <a:pt x="56" y="14"/>
                  </a:lnTo>
                  <a:lnTo>
                    <a:pt x="67" y="14"/>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77" name="Freeform 49"/>
            <p:cNvSpPr>
              <a:spLocks noEditPoints="1"/>
            </p:cNvSpPr>
            <p:nvPr/>
          </p:nvSpPr>
          <p:spPr bwMode="auto">
            <a:xfrm>
              <a:off x="3085571" y="2434162"/>
              <a:ext cx="77027" cy="19050"/>
            </a:xfrm>
            <a:custGeom>
              <a:avLst/>
              <a:gdLst/>
              <a:ahLst/>
              <a:cxnLst>
                <a:cxn ang="0">
                  <a:pos x="80" y="14"/>
                </a:cxn>
                <a:cxn ang="0">
                  <a:pos x="73" y="26"/>
                </a:cxn>
                <a:cxn ang="0">
                  <a:pos x="70" y="22"/>
                </a:cxn>
                <a:cxn ang="0">
                  <a:pos x="69" y="15"/>
                </a:cxn>
                <a:cxn ang="0">
                  <a:pos x="73" y="10"/>
                </a:cxn>
                <a:cxn ang="0">
                  <a:pos x="85" y="4"/>
                </a:cxn>
                <a:cxn ang="0">
                  <a:pos x="87" y="19"/>
                </a:cxn>
                <a:cxn ang="0">
                  <a:pos x="75" y="16"/>
                </a:cxn>
                <a:cxn ang="0">
                  <a:pos x="77" y="16"/>
                </a:cxn>
                <a:cxn ang="0">
                  <a:pos x="44" y="16"/>
                </a:cxn>
                <a:cxn ang="0">
                  <a:pos x="51" y="13"/>
                </a:cxn>
                <a:cxn ang="0">
                  <a:pos x="48" y="17"/>
                </a:cxn>
                <a:cxn ang="0">
                  <a:pos x="43" y="20"/>
                </a:cxn>
                <a:cxn ang="0">
                  <a:pos x="11" y="31"/>
                </a:cxn>
                <a:cxn ang="0">
                  <a:pos x="9" y="15"/>
                </a:cxn>
                <a:cxn ang="0">
                  <a:pos x="59" y="16"/>
                </a:cxn>
                <a:cxn ang="0">
                  <a:pos x="56" y="17"/>
                </a:cxn>
                <a:cxn ang="0">
                  <a:pos x="65" y="14"/>
                </a:cxn>
                <a:cxn ang="0">
                  <a:pos x="68" y="14"/>
                </a:cxn>
                <a:cxn ang="0">
                  <a:pos x="80" y="14"/>
                </a:cxn>
                <a:cxn ang="0">
                  <a:pos x="68" y="30"/>
                </a:cxn>
                <a:cxn ang="0">
                  <a:pos x="70" y="29"/>
                </a:cxn>
                <a:cxn ang="0">
                  <a:pos x="61" y="32"/>
                </a:cxn>
                <a:cxn ang="0">
                  <a:pos x="59" y="32"/>
                </a:cxn>
                <a:cxn ang="0">
                  <a:pos x="8" y="31"/>
                </a:cxn>
                <a:cxn ang="0">
                  <a:pos x="1" y="24"/>
                </a:cxn>
                <a:cxn ang="0">
                  <a:pos x="6" y="15"/>
                </a:cxn>
                <a:cxn ang="0">
                  <a:pos x="39" y="5"/>
                </a:cxn>
                <a:cxn ang="0">
                  <a:pos x="34" y="8"/>
                </a:cxn>
                <a:cxn ang="0">
                  <a:pos x="37" y="4"/>
                </a:cxn>
                <a:cxn ang="0">
                  <a:pos x="44" y="0"/>
                </a:cxn>
                <a:cxn ang="0">
                  <a:pos x="77" y="0"/>
                </a:cxn>
                <a:cxn ang="0">
                  <a:pos x="79" y="1"/>
                </a:cxn>
                <a:cxn ang="0">
                  <a:pos x="90" y="4"/>
                </a:cxn>
                <a:cxn ang="0">
                  <a:pos x="96" y="11"/>
                </a:cxn>
                <a:cxn ang="0">
                  <a:pos x="92" y="19"/>
                </a:cxn>
                <a:cxn ang="0">
                  <a:pos x="80" y="24"/>
                </a:cxn>
                <a:cxn ang="0">
                  <a:pos x="83" y="13"/>
                </a:cxn>
                <a:cxn ang="0">
                  <a:pos x="86" y="17"/>
                </a:cxn>
                <a:cxn ang="0">
                  <a:pos x="87" y="25"/>
                </a:cxn>
                <a:cxn ang="0">
                  <a:pos x="80" y="30"/>
                </a:cxn>
                <a:cxn ang="0">
                  <a:pos x="68" y="30"/>
                </a:cxn>
              </a:cxnLst>
              <a:rect l="0" t="0" r="r" b="b"/>
              <a:pathLst>
                <a:path w="97" h="32">
                  <a:moveTo>
                    <a:pt x="80" y="14"/>
                  </a:moveTo>
                  <a:lnTo>
                    <a:pt x="73" y="26"/>
                  </a:lnTo>
                  <a:lnTo>
                    <a:pt x="70" y="22"/>
                  </a:lnTo>
                  <a:cubicBezTo>
                    <a:pt x="69" y="20"/>
                    <a:pt x="68" y="17"/>
                    <a:pt x="69" y="15"/>
                  </a:cubicBezTo>
                  <a:cubicBezTo>
                    <a:pt x="69" y="13"/>
                    <a:pt x="71" y="11"/>
                    <a:pt x="73" y="10"/>
                  </a:cubicBezTo>
                  <a:lnTo>
                    <a:pt x="85" y="4"/>
                  </a:lnTo>
                  <a:lnTo>
                    <a:pt x="87" y="19"/>
                  </a:lnTo>
                  <a:lnTo>
                    <a:pt x="75" y="16"/>
                  </a:lnTo>
                  <a:lnTo>
                    <a:pt x="77" y="16"/>
                  </a:lnTo>
                  <a:lnTo>
                    <a:pt x="44" y="16"/>
                  </a:lnTo>
                  <a:lnTo>
                    <a:pt x="51" y="13"/>
                  </a:lnTo>
                  <a:lnTo>
                    <a:pt x="48" y="17"/>
                  </a:lnTo>
                  <a:cubicBezTo>
                    <a:pt x="47" y="19"/>
                    <a:pt x="45" y="20"/>
                    <a:pt x="43" y="20"/>
                  </a:cubicBezTo>
                  <a:lnTo>
                    <a:pt x="11" y="31"/>
                  </a:lnTo>
                  <a:lnTo>
                    <a:pt x="9" y="15"/>
                  </a:lnTo>
                  <a:lnTo>
                    <a:pt x="59" y="16"/>
                  </a:lnTo>
                  <a:lnTo>
                    <a:pt x="56" y="17"/>
                  </a:lnTo>
                  <a:lnTo>
                    <a:pt x="65" y="14"/>
                  </a:lnTo>
                  <a:cubicBezTo>
                    <a:pt x="66" y="14"/>
                    <a:pt x="67" y="14"/>
                    <a:pt x="68" y="14"/>
                  </a:cubicBezTo>
                  <a:lnTo>
                    <a:pt x="80" y="14"/>
                  </a:lnTo>
                  <a:close/>
                  <a:moveTo>
                    <a:pt x="68" y="30"/>
                  </a:moveTo>
                  <a:lnTo>
                    <a:pt x="70" y="29"/>
                  </a:lnTo>
                  <a:lnTo>
                    <a:pt x="61" y="32"/>
                  </a:lnTo>
                  <a:cubicBezTo>
                    <a:pt x="60" y="32"/>
                    <a:pt x="60" y="32"/>
                    <a:pt x="59" y="32"/>
                  </a:cubicBezTo>
                  <a:lnTo>
                    <a:pt x="8" y="31"/>
                  </a:lnTo>
                  <a:cubicBezTo>
                    <a:pt x="4" y="31"/>
                    <a:pt x="1" y="28"/>
                    <a:pt x="1" y="24"/>
                  </a:cubicBezTo>
                  <a:cubicBezTo>
                    <a:pt x="0" y="20"/>
                    <a:pt x="2" y="17"/>
                    <a:pt x="6" y="15"/>
                  </a:cubicBezTo>
                  <a:lnTo>
                    <a:pt x="39" y="5"/>
                  </a:lnTo>
                  <a:lnTo>
                    <a:pt x="34" y="8"/>
                  </a:lnTo>
                  <a:lnTo>
                    <a:pt x="37" y="4"/>
                  </a:lnTo>
                  <a:cubicBezTo>
                    <a:pt x="39" y="2"/>
                    <a:pt x="41" y="0"/>
                    <a:pt x="44" y="0"/>
                  </a:cubicBezTo>
                  <a:lnTo>
                    <a:pt x="77" y="0"/>
                  </a:lnTo>
                  <a:cubicBezTo>
                    <a:pt x="77" y="0"/>
                    <a:pt x="78" y="1"/>
                    <a:pt x="79" y="1"/>
                  </a:cubicBezTo>
                  <a:lnTo>
                    <a:pt x="90" y="4"/>
                  </a:lnTo>
                  <a:cubicBezTo>
                    <a:pt x="94" y="4"/>
                    <a:pt x="96" y="7"/>
                    <a:pt x="96" y="11"/>
                  </a:cubicBezTo>
                  <a:cubicBezTo>
                    <a:pt x="97" y="14"/>
                    <a:pt x="95" y="17"/>
                    <a:pt x="92" y="19"/>
                  </a:cubicBezTo>
                  <a:lnTo>
                    <a:pt x="80" y="24"/>
                  </a:lnTo>
                  <a:lnTo>
                    <a:pt x="83" y="13"/>
                  </a:lnTo>
                  <a:lnTo>
                    <a:pt x="86" y="17"/>
                  </a:lnTo>
                  <a:cubicBezTo>
                    <a:pt x="88" y="20"/>
                    <a:pt x="88" y="23"/>
                    <a:pt x="87" y="25"/>
                  </a:cubicBezTo>
                  <a:cubicBezTo>
                    <a:pt x="85" y="28"/>
                    <a:pt x="83" y="30"/>
                    <a:pt x="80" y="30"/>
                  </a:cubicBezTo>
                  <a:lnTo>
                    <a:pt x="68" y="3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76" name="Freeform 48"/>
            <p:cNvSpPr>
              <a:spLocks/>
            </p:cNvSpPr>
            <p:nvPr/>
          </p:nvSpPr>
          <p:spPr bwMode="auto">
            <a:xfrm>
              <a:off x="3072028" y="2391617"/>
              <a:ext cx="103266" cy="24765"/>
            </a:xfrm>
            <a:custGeom>
              <a:avLst/>
              <a:gdLst/>
              <a:ahLst/>
              <a:cxnLst>
                <a:cxn ang="0">
                  <a:pos x="5" y="26"/>
                </a:cxn>
                <a:cxn ang="0">
                  <a:pos x="32" y="8"/>
                </a:cxn>
                <a:cxn ang="0">
                  <a:pos x="35" y="7"/>
                </a:cxn>
                <a:cxn ang="0">
                  <a:pos x="66" y="1"/>
                </a:cxn>
                <a:cxn ang="0">
                  <a:pos x="69" y="1"/>
                </a:cxn>
                <a:cxn ang="0">
                  <a:pos x="98" y="7"/>
                </a:cxn>
                <a:cxn ang="0">
                  <a:pos x="101" y="8"/>
                </a:cxn>
                <a:cxn ang="0">
                  <a:pos x="126" y="26"/>
                </a:cxn>
                <a:cxn ang="0">
                  <a:pos x="128" y="37"/>
                </a:cxn>
                <a:cxn ang="0">
                  <a:pos x="117" y="39"/>
                </a:cxn>
                <a:cxn ang="0">
                  <a:pos x="92" y="21"/>
                </a:cxn>
                <a:cxn ang="0">
                  <a:pos x="95" y="22"/>
                </a:cxn>
                <a:cxn ang="0">
                  <a:pos x="66" y="16"/>
                </a:cxn>
                <a:cxn ang="0">
                  <a:pos x="69" y="16"/>
                </a:cxn>
                <a:cxn ang="0">
                  <a:pos x="38" y="22"/>
                </a:cxn>
                <a:cxn ang="0">
                  <a:pos x="41" y="21"/>
                </a:cxn>
                <a:cxn ang="0">
                  <a:pos x="14" y="39"/>
                </a:cxn>
                <a:cxn ang="0">
                  <a:pos x="3" y="37"/>
                </a:cxn>
                <a:cxn ang="0">
                  <a:pos x="5" y="26"/>
                </a:cxn>
              </a:cxnLst>
              <a:rect l="0" t="0" r="r" b="b"/>
              <a:pathLst>
                <a:path w="131" h="42">
                  <a:moveTo>
                    <a:pt x="5" y="26"/>
                  </a:moveTo>
                  <a:lnTo>
                    <a:pt x="32" y="8"/>
                  </a:lnTo>
                  <a:cubicBezTo>
                    <a:pt x="33" y="7"/>
                    <a:pt x="34" y="7"/>
                    <a:pt x="35" y="7"/>
                  </a:cubicBezTo>
                  <a:lnTo>
                    <a:pt x="66" y="1"/>
                  </a:lnTo>
                  <a:cubicBezTo>
                    <a:pt x="67" y="0"/>
                    <a:pt x="68" y="0"/>
                    <a:pt x="69" y="1"/>
                  </a:cubicBezTo>
                  <a:lnTo>
                    <a:pt x="98" y="7"/>
                  </a:lnTo>
                  <a:cubicBezTo>
                    <a:pt x="99" y="7"/>
                    <a:pt x="100" y="7"/>
                    <a:pt x="101" y="8"/>
                  </a:cubicBezTo>
                  <a:lnTo>
                    <a:pt x="126" y="26"/>
                  </a:lnTo>
                  <a:cubicBezTo>
                    <a:pt x="130" y="29"/>
                    <a:pt x="131" y="34"/>
                    <a:pt x="128" y="37"/>
                  </a:cubicBezTo>
                  <a:cubicBezTo>
                    <a:pt x="125" y="41"/>
                    <a:pt x="120" y="42"/>
                    <a:pt x="117" y="39"/>
                  </a:cubicBezTo>
                  <a:lnTo>
                    <a:pt x="92" y="21"/>
                  </a:lnTo>
                  <a:lnTo>
                    <a:pt x="95" y="22"/>
                  </a:lnTo>
                  <a:lnTo>
                    <a:pt x="66" y="16"/>
                  </a:lnTo>
                  <a:lnTo>
                    <a:pt x="69" y="16"/>
                  </a:lnTo>
                  <a:lnTo>
                    <a:pt x="38" y="22"/>
                  </a:lnTo>
                  <a:lnTo>
                    <a:pt x="41" y="21"/>
                  </a:lnTo>
                  <a:lnTo>
                    <a:pt x="14" y="39"/>
                  </a:lnTo>
                  <a:cubicBezTo>
                    <a:pt x="10" y="42"/>
                    <a:pt x="5" y="41"/>
                    <a:pt x="3" y="37"/>
                  </a:cubicBezTo>
                  <a:cubicBezTo>
                    <a:pt x="0" y="33"/>
                    <a:pt x="1" y="28"/>
                    <a:pt x="5" y="26"/>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8975" name="Rectangle 47"/>
            <p:cNvSpPr>
              <a:spLocks noChangeArrowheads="1"/>
            </p:cNvSpPr>
            <p:nvPr/>
          </p:nvSpPr>
          <p:spPr bwMode="auto">
            <a:xfrm>
              <a:off x="2853430" y="2614502"/>
              <a:ext cx="670949"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ea typeface="Times New Roman" pitchFamily="18" charset="0"/>
                  <a:cs typeface="Arial" pitchFamily="34" charset="0"/>
                </a:rPr>
                <a:t>Windows</a:t>
              </a:r>
              <a:endParaRPr kumimoji="0" lang="en-US" sz="1000" b="0" i="0" u="none" strike="noStrike" cap="none" normalizeH="0" baseline="0" dirty="0" smtClean="0">
                <a:ln>
                  <a:noFill/>
                </a:ln>
                <a:effectLst/>
              </a:endParaRPr>
            </a:p>
          </p:txBody>
        </p:sp>
        <p:sp>
          <p:nvSpPr>
            <p:cNvPr id="508971" name="Rectangle 43"/>
            <p:cNvSpPr>
              <a:spLocks noChangeArrowheads="1"/>
            </p:cNvSpPr>
            <p:nvPr/>
          </p:nvSpPr>
          <p:spPr bwMode="auto">
            <a:xfrm>
              <a:off x="2796280" y="1412447"/>
              <a:ext cx="760608"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effectLst/>
                  <a:ea typeface="Times New Roman" pitchFamily="18" charset="0"/>
                  <a:cs typeface="Arial" pitchFamily="34" charset="0"/>
                </a:rPr>
                <a:t>Server  A</a:t>
              </a:r>
              <a:endParaRPr kumimoji="0" lang="en-US" sz="1200" b="0" i="0" u="none" strike="noStrike" cap="none" normalizeH="0" baseline="0" dirty="0" smtClean="0">
                <a:ln>
                  <a:noFill/>
                </a:ln>
                <a:effectLst/>
              </a:endParaRPr>
            </a:p>
          </p:txBody>
        </p:sp>
        <p:pic>
          <p:nvPicPr>
            <p:cNvPr id="461" name="Picture 460"/>
            <p:cNvPicPr/>
            <p:nvPr/>
          </p:nvPicPr>
          <p:blipFill>
            <a:blip r:embed="rId22"/>
            <a:srcRect r="55785" b="56824"/>
            <a:stretch>
              <a:fillRect/>
            </a:stretch>
          </p:blipFill>
          <p:spPr bwMode="auto">
            <a:xfrm>
              <a:off x="2875389" y="1707801"/>
              <a:ext cx="474736" cy="314775"/>
            </a:xfrm>
            <a:prstGeom prst="rect">
              <a:avLst/>
            </a:prstGeom>
            <a:noFill/>
          </p:spPr>
        </p:pic>
      </p:grpSp>
      <p:sp>
        <p:nvSpPr>
          <p:cNvPr id="462" name="Curved Down Arrow 461"/>
          <p:cNvSpPr/>
          <p:nvPr/>
        </p:nvSpPr>
        <p:spPr>
          <a:xfrm>
            <a:off x="4132053" y="1338331"/>
            <a:ext cx="2493034" cy="388189"/>
          </a:xfrm>
          <a:prstGeom prst="curved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3" name="Curved Up Arrow 462"/>
          <p:cNvSpPr/>
          <p:nvPr/>
        </p:nvSpPr>
        <p:spPr>
          <a:xfrm>
            <a:off x="2355012" y="2438262"/>
            <a:ext cx="1509623" cy="310551"/>
          </a:xfrm>
          <a:prstGeom prst="curvedUp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67" name="TextBox 466"/>
          <p:cNvSpPr txBox="1"/>
          <p:nvPr/>
        </p:nvSpPr>
        <p:spPr>
          <a:xfrm>
            <a:off x="171495" y="1091037"/>
            <a:ext cx="8972505" cy="584775"/>
          </a:xfrm>
          <a:prstGeom prst="rect">
            <a:avLst/>
          </a:prstGeom>
          <a:noFill/>
        </p:spPr>
        <p:txBody>
          <a:bodyPr wrap="square" rtlCol="0">
            <a:spAutoFit/>
          </a:bodyPr>
          <a:lstStyle/>
          <a:p>
            <a:r>
              <a:rPr lang="en-US" sz="1600" dirty="0" smtClean="0">
                <a:latin typeface="+mn-lt"/>
              </a:rPr>
              <a:t> </a:t>
            </a:r>
            <a:endParaRPr lang="en-GB" sz="1600" dirty="0" smtClean="0">
              <a:latin typeface="+mn-lt"/>
            </a:endParaRPr>
          </a:p>
          <a:p>
            <a:endParaRPr lang="en-GB" sz="1600" dirty="0">
              <a:latin typeface="+mn-lt"/>
            </a:endParaRPr>
          </a:p>
        </p:txBody>
      </p:sp>
      <p:sp>
        <p:nvSpPr>
          <p:cNvPr id="468" name="TextBox 467"/>
          <p:cNvSpPr txBox="1"/>
          <p:nvPr/>
        </p:nvSpPr>
        <p:spPr>
          <a:xfrm>
            <a:off x="157204" y="4468569"/>
            <a:ext cx="8731936" cy="2062103"/>
          </a:xfrm>
          <a:prstGeom prst="rect">
            <a:avLst/>
          </a:prstGeom>
          <a:noFill/>
        </p:spPr>
        <p:txBody>
          <a:bodyPr wrap="square" rtlCol="0">
            <a:spAutoFit/>
          </a:bodyPr>
          <a:lstStyle/>
          <a:p>
            <a:r>
              <a:rPr lang="en-US" sz="1600" dirty="0" smtClean="0">
                <a:latin typeface="+mn-lt"/>
              </a:rPr>
              <a:t>The Exchange Server instance will move from server A to server B and the license to run those instances are reassigned from server A to server B. </a:t>
            </a:r>
          </a:p>
          <a:p>
            <a:r>
              <a:rPr lang="en-US" sz="1600" dirty="0" smtClean="0">
                <a:latin typeface="+mn-lt"/>
              </a:rPr>
              <a:t>If the licenses are not reassigned, server B cannot </a:t>
            </a:r>
            <a:r>
              <a:rPr lang="en-US" sz="1600" i="1" dirty="0" smtClean="0">
                <a:latin typeface="+mn-lt"/>
              </a:rPr>
              <a:t>run</a:t>
            </a:r>
            <a:r>
              <a:rPr lang="en-US" sz="1600" dirty="0" smtClean="0">
                <a:latin typeface="+mn-lt"/>
              </a:rPr>
              <a:t> the instances. By reassigning the licenses, however, server B is now the new server licensed to run the instances and Server A is no longer the licensed server.</a:t>
            </a:r>
          </a:p>
          <a:p>
            <a:r>
              <a:rPr lang="en-US" sz="1600" dirty="0" smtClean="0">
                <a:latin typeface="+mn-lt"/>
              </a:rPr>
              <a:t>The license is then reassigned between Servers A and B.  Server C is for load balancing on a shorter than 90 day term – the 90 day rule has been waived!</a:t>
            </a:r>
            <a:endParaRPr lang="en-GB" sz="1600" dirty="0" smtClean="0">
              <a:latin typeface="+mn-lt"/>
            </a:endParaRPr>
          </a:p>
          <a:p>
            <a:endParaRPr lang="en-GB" sz="1100" dirty="0">
              <a:latin typeface="+mn-lt"/>
            </a:endParaRPr>
          </a:p>
        </p:txBody>
      </p:sp>
      <p:sp>
        <p:nvSpPr>
          <p:cNvPr id="429" name="Rectangle 428"/>
          <p:cNvSpPr/>
          <p:nvPr/>
        </p:nvSpPr>
        <p:spPr>
          <a:xfrm>
            <a:off x="1692322" y="1228726"/>
            <a:ext cx="2760303" cy="300175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0" name="Rectangle 429"/>
          <p:cNvSpPr/>
          <p:nvPr/>
        </p:nvSpPr>
        <p:spPr>
          <a:xfrm>
            <a:off x="4492434" y="1233714"/>
            <a:ext cx="2770496" cy="2999042"/>
          </a:xfrm>
          <a:prstGeom prst="rect">
            <a:avLst/>
          </a:prstGeom>
          <a:noFill/>
          <a:ln w="5715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31" name="TextBox 430"/>
          <p:cNvSpPr txBox="1"/>
          <p:nvPr/>
        </p:nvSpPr>
        <p:spPr>
          <a:xfrm>
            <a:off x="832514" y="1514580"/>
            <a:ext cx="800219" cy="2680690"/>
          </a:xfrm>
          <a:prstGeom prst="rect">
            <a:avLst/>
          </a:prstGeom>
          <a:noFill/>
        </p:spPr>
        <p:txBody>
          <a:bodyPr vert="vert270" wrap="square" rtlCol="0">
            <a:spAutoFit/>
          </a:bodyPr>
          <a:lstStyle/>
          <a:p>
            <a:pPr algn="ctr"/>
            <a:r>
              <a:rPr lang="en-GB" sz="2000" dirty="0" smtClean="0"/>
              <a:t>Server Farm A  </a:t>
            </a:r>
          </a:p>
          <a:p>
            <a:pPr algn="ctr"/>
            <a:r>
              <a:rPr lang="en-GB" sz="2000" dirty="0" smtClean="0"/>
              <a:t>Finland</a:t>
            </a:r>
            <a:endParaRPr lang="en-GB" sz="2000" dirty="0"/>
          </a:p>
        </p:txBody>
      </p:sp>
      <p:sp>
        <p:nvSpPr>
          <p:cNvPr id="432" name="TextBox 431"/>
          <p:cNvSpPr txBox="1"/>
          <p:nvPr/>
        </p:nvSpPr>
        <p:spPr>
          <a:xfrm>
            <a:off x="7317476" y="1612389"/>
            <a:ext cx="800219" cy="2680690"/>
          </a:xfrm>
          <a:prstGeom prst="rect">
            <a:avLst/>
          </a:prstGeom>
          <a:noFill/>
        </p:spPr>
        <p:txBody>
          <a:bodyPr vert="vert270" wrap="square" rtlCol="0">
            <a:spAutoFit/>
          </a:bodyPr>
          <a:lstStyle/>
          <a:p>
            <a:pPr algn="ctr"/>
            <a:r>
              <a:rPr lang="en-GB" sz="2000" dirty="0" smtClean="0"/>
              <a:t>Server Farm B</a:t>
            </a:r>
          </a:p>
          <a:p>
            <a:pPr algn="ctr"/>
            <a:r>
              <a:rPr lang="en-GB" sz="2000" dirty="0" smtClean="0"/>
              <a:t>UK</a:t>
            </a:r>
            <a:endParaRPr lang="en-GB" sz="2000" dirty="0"/>
          </a:p>
        </p:txBody>
      </p:sp>
      <p:grpSp>
        <p:nvGrpSpPr>
          <p:cNvPr id="4" name="Group 499"/>
          <p:cNvGrpSpPr/>
          <p:nvPr/>
        </p:nvGrpSpPr>
        <p:grpSpPr>
          <a:xfrm>
            <a:off x="3773156" y="1448735"/>
            <a:ext cx="603707" cy="1607820"/>
            <a:chOff x="5029565" y="1448735"/>
            <a:chExt cx="804733" cy="1607820"/>
          </a:xfrm>
        </p:grpSpPr>
        <p:pic>
          <p:nvPicPr>
            <p:cNvPr id="434" name="Picture 213"/>
            <p:cNvPicPr>
              <a:picLocks noChangeAspect="1" noChangeArrowheads="1"/>
            </p:cNvPicPr>
            <p:nvPr/>
          </p:nvPicPr>
          <p:blipFill>
            <a:blip r:embed="rId9"/>
            <a:srcRect/>
            <a:stretch>
              <a:fillRect/>
            </a:stretch>
          </p:blipFill>
          <p:spPr bwMode="auto">
            <a:xfrm>
              <a:off x="5301274" y="2980355"/>
              <a:ext cx="165057" cy="76200"/>
            </a:xfrm>
            <a:prstGeom prst="rect">
              <a:avLst/>
            </a:prstGeom>
            <a:noFill/>
          </p:spPr>
        </p:pic>
        <p:sp>
          <p:nvSpPr>
            <p:cNvPr id="435" name="Freeform 212"/>
            <p:cNvSpPr>
              <a:spLocks noEditPoints="1"/>
            </p:cNvSpPr>
            <p:nvPr/>
          </p:nvSpPr>
          <p:spPr bwMode="auto">
            <a:xfrm>
              <a:off x="5308046" y="2984800"/>
              <a:ext cx="15236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436" name="Picture 211"/>
            <p:cNvPicPr>
              <a:picLocks noChangeAspect="1" noChangeArrowheads="1"/>
            </p:cNvPicPr>
            <p:nvPr/>
          </p:nvPicPr>
          <p:blipFill>
            <a:blip r:embed="rId10"/>
            <a:srcRect/>
            <a:stretch>
              <a:fillRect/>
            </a:stretch>
          </p:blipFill>
          <p:spPr bwMode="auto">
            <a:xfrm>
              <a:off x="5301274" y="2999405"/>
              <a:ext cx="60944" cy="34290"/>
            </a:xfrm>
            <a:prstGeom prst="rect">
              <a:avLst/>
            </a:prstGeom>
            <a:noFill/>
          </p:spPr>
        </p:pic>
        <p:pic>
          <p:nvPicPr>
            <p:cNvPr id="437" name="Picture 210"/>
            <p:cNvPicPr>
              <a:picLocks noChangeAspect="1" noChangeArrowheads="1"/>
            </p:cNvPicPr>
            <p:nvPr/>
          </p:nvPicPr>
          <p:blipFill>
            <a:blip r:embed="rId11"/>
            <a:srcRect/>
            <a:stretch>
              <a:fillRect/>
            </a:stretch>
          </p:blipFill>
          <p:spPr bwMode="auto">
            <a:xfrm>
              <a:off x="5301274" y="2999405"/>
              <a:ext cx="60944" cy="34290"/>
            </a:xfrm>
            <a:prstGeom prst="rect">
              <a:avLst/>
            </a:prstGeom>
            <a:noFill/>
          </p:spPr>
        </p:pic>
        <p:sp>
          <p:nvSpPr>
            <p:cNvPr id="438" name="Freeform 209"/>
            <p:cNvSpPr>
              <a:spLocks noEditPoints="1"/>
            </p:cNvSpPr>
            <p:nvPr/>
          </p:nvSpPr>
          <p:spPr bwMode="auto">
            <a:xfrm>
              <a:off x="5308046" y="3003850"/>
              <a:ext cx="51633"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439" name="Picture 208"/>
            <p:cNvPicPr>
              <a:picLocks noChangeAspect="1" noChangeArrowheads="1"/>
            </p:cNvPicPr>
            <p:nvPr/>
          </p:nvPicPr>
          <p:blipFill>
            <a:blip r:embed="rId12"/>
            <a:srcRect/>
            <a:stretch>
              <a:fillRect/>
            </a:stretch>
          </p:blipFill>
          <p:spPr bwMode="auto">
            <a:xfrm>
              <a:off x="5402848" y="2999405"/>
              <a:ext cx="45708" cy="34290"/>
            </a:xfrm>
            <a:prstGeom prst="rect">
              <a:avLst/>
            </a:prstGeom>
            <a:noFill/>
          </p:spPr>
        </p:pic>
        <p:pic>
          <p:nvPicPr>
            <p:cNvPr id="440" name="Picture 207"/>
            <p:cNvPicPr>
              <a:picLocks noChangeAspect="1" noChangeArrowheads="1"/>
            </p:cNvPicPr>
            <p:nvPr/>
          </p:nvPicPr>
          <p:blipFill>
            <a:blip r:embed="rId13"/>
            <a:srcRect/>
            <a:stretch>
              <a:fillRect/>
            </a:stretch>
          </p:blipFill>
          <p:spPr bwMode="auto">
            <a:xfrm>
              <a:off x="5402848" y="2999405"/>
              <a:ext cx="45708" cy="34290"/>
            </a:xfrm>
            <a:prstGeom prst="rect">
              <a:avLst/>
            </a:prstGeom>
            <a:noFill/>
          </p:spPr>
        </p:pic>
        <p:sp>
          <p:nvSpPr>
            <p:cNvPr id="441" name="Freeform 206"/>
            <p:cNvSpPr>
              <a:spLocks noEditPoints="1"/>
            </p:cNvSpPr>
            <p:nvPr/>
          </p:nvSpPr>
          <p:spPr bwMode="auto">
            <a:xfrm>
              <a:off x="5409619" y="3003850"/>
              <a:ext cx="38937"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442" name="Picture 197"/>
            <p:cNvPicPr>
              <a:picLocks noChangeAspect="1" noChangeArrowheads="1"/>
            </p:cNvPicPr>
            <p:nvPr/>
          </p:nvPicPr>
          <p:blipFill>
            <a:blip r:embed="rId9"/>
            <a:srcRect/>
            <a:stretch>
              <a:fillRect/>
            </a:stretch>
          </p:blipFill>
          <p:spPr bwMode="auto">
            <a:xfrm>
              <a:off x="5301274" y="2980355"/>
              <a:ext cx="165057" cy="76200"/>
            </a:xfrm>
            <a:prstGeom prst="rect">
              <a:avLst/>
            </a:prstGeom>
            <a:noFill/>
          </p:spPr>
        </p:pic>
        <p:sp>
          <p:nvSpPr>
            <p:cNvPr id="443" name="Freeform 196"/>
            <p:cNvSpPr>
              <a:spLocks noEditPoints="1"/>
            </p:cNvSpPr>
            <p:nvPr/>
          </p:nvSpPr>
          <p:spPr bwMode="auto">
            <a:xfrm>
              <a:off x="5308046" y="2984800"/>
              <a:ext cx="15236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444" name="Picture 195"/>
            <p:cNvPicPr>
              <a:picLocks noChangeAspect="1" noChangeArrowheads="1"/>
            </p:cNvPicPr>
            <p:nvPr/>
          </p:nvPicPr>
          <p:blipFill>
            <a:blip r:embed="rId10"/>
            <a:srcRect/>
            <a:stretch>
              <a:fillRect/>
            </a:stretch>
          </p:blipFill>
          <p:spPr bwMode="auto">
            <a:xfrm>
              <a:off x="5301274" y="2999405"/>
              <a:ext cx="60944" cy="34290"/>
            </a:xfrm>
            <a:prstGeom prst="rect">
              <a:avLst/>
            </a:prstGeom>
            <a:noFill/>
          </p:spPr>
        </p:pic>
        <p:pic>
          <p:nvPicPr>
            <p:cNvPr id="445" name="Picture 194"/>
            <p:cNvPicPr>
              <a:picLocks noChangeAspect="1" noChangeArrowheads="1"/>
            </p:cNvPicPr>
            <p:nvPr/>
          </p:nvPicPr>
          <p:blipFill>
            <a:blip r:embed="rId11"/>
            <a:srcRect/>
            <a:stretch>
              <a:fillRect/>
            </a:stretch>
          </p:blipFill>
          <p:spPr bwMode="auto">
            <a:xfrm>
              <a:off x="5301274" y="2999405"/>
              <a:ext cx="60944" cy="34290"/>
            </a:xfrm>
            <a:prstGeom prst="rect">
              <a:avLst/>
            </a:prstGeom>
            <a:noFill/>
          </p:spPr>
        </p:pic>
        <p:sp>
          <p:nvSpPr>
            <p:cNvPr id="446" name="Freeform 193"/>
            <p:cNvSpPr>
              <a:spLocks noEditPoints="1"/>
            </p:cNvSpPr>
            <p:nvPr/>
          </p:nvSpPr>
          <p:spPr bwMode="auto">
            <a:xfrm>
              <a:off x="5308046" y="3003850"/>
              <a:ext cx="51633"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447" name="Picture 192"/>
            <p:cNvPicPr>
              <a:picLocks noChangeAspect="1" noChangeArrowheads="1"/>
            </p:cNvPicPr>
            <p:nvPr/>
          </p:nvPicPr>
          <p:blipFill>
            <a:blip r:embed="rId12"/>
            <a:srcRect/>
            <a:stretch>
              <a:fillRect/>
            </a:stretch>
          </p:blipFill>
          <p:spPr bwMode="auto">
            <a:xfrm>
              <a:off x="5402848" y="2999405"/>
              <a:ext cx="45708" cy="34290"/>
            </a:xfrm>
            <a:prstGeom prst="rect">
              <a:avLst/>
            </a:prstGeom>
            <a:noFill/>
          </p:spPr>
        </p:pic>
        <p:pic>
          <p:nvPicPr>
            <p:cNvPr id="448" name="Picture 191"/>
            <p:cNvPicPr>
              <a:picLocks noChangeAspect="1" noChangeArrowheads="1"/>
            </p:cNvPicPr>
            <p:nvPr/>
          </p:nvPicPr>
          <p:blipFill>
            <a:blip r:embed="rId13"/>
            <a:srcRect/>
            <a:stretch>
              <a:fillRect/>
            </a:stretch>
          </p:blipFill>
          <p:spPr bwMode="auto">
            <a:xfrm>
              <a:off x="5402848" y="2999405"/>
              <a:ext cx="45708" cy="34290"/>
            </a:xfrm>
            <a:prstGeom prst="rect">
              <a:avLst/>
            </a:prstGeom>
            <a:noFill/>
          </p:spPr>
        </p:pic>
        <p:sp>
          <p:nvSpPr>
            <p:cNvPr id="449" name="Freeform 190"/>
            <p:cNvSpPr>
              <a:spLocks noEditPoints="1"/>
            </p:cNvSpPr>
            <p:nvPr/>
          </p:nvSpPr>
          <p:spPr bwMode="auto">
            <a:xfrm>
              <a:off x="5409619" y="3003850"/>
              <a:ext cx="38937"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0" name="Freeform 128"/>
            <p:cNvSpPr>
              <a:spLocks noEditPoints="1"/>
            </p:cNvSpPr>
            <p:nvPr/>
          </p:nvSpPr>
          <p:spPr bwMode="auto">
            <a:xfrm>
              <a:off x="5029565" y="1655538"/>
              <a:ext cx="760955" cy="1224487"/>
            </a:xfrm>
            <a:custGeom>
              <a:avLst/>
              <a:gdLst/>
              <a:ahLst/>
              <a:cxnLst>
                <a:cxn ang="0">
                  <a:pos x="182" y="1518"/>
                </a:cxn>
                <a:cxn ang="0">
                  <a:pos x="254" y="1523"/>
                </a:cxn>
                <a:cxn ang="0">
                  <a:pos x="355" y="1523"/>
                </a:cxn>
                <a:cxn ang="0">
                  <a:pos x="453" y="1523"/>
                </a:cxn>
                <a:cxn ang="0">
                  <a:pos x="525" y="1533"/>
                </a:cxn>
                <a:cxn ang="0">
                  <a:pos x="634" y="1531"/>
                </a:cxn>
                <a:cxn ang="0">
                  <a:pos x="733" y="1514"/>
                </a:cxn>
                <a:cxn ang="0">
                  <a:pos x="795" y="1519"/>
                </a:cxn>
                <a:cxn ang="0">
                  <a:pos x="855" y="1445"/>
                </a:cxn>
                <a:cxn ang="0">
                  <a:pos x="869" y="1454"/>
                </a:cxn>
                <a:cxn ang="0">
                  <a:pos x="870" y="1335"/>
                </a:cxn>
                <a:cxn ang="0">
                  <a:pos x="868" y="1288"/>
                </a:cxn>
                <a:cxn ang="0">
                  <a:pos x="870" y="1241"/>
                </a:cxn>
                <a:cxn ang="0">
                  <a:pos x="880" y="1187"/>
                </a:cxn>
                <a:cxn ang="0">
                  <a:pos x="886" y="1091"/>
                </a:cxn>
                <a:cxn ang="0">
                  <a:pos x="893" y="1033"/>
                </a:cxn>
                <a:cxn ang="0">
                  <a:pos x="878" y="970"/>
                </a:cxn>
                <a:cxn ang="0">
                  <a:pos x="878" y="872"/>
                </a:cxn>
                <a:cxn ang="0">
                  <a:pos x="883" y="808"/>
                </a:cxn>
                <a:cxn ang="0">
                  <a:pos x="886" y="749"/>
                </a:cxn>
                <a:cxn ang="0">
                  <a:pos x="878" y="628"/>
                </a:cxn>
                <a:cxn ang="0">
                  <a:pos x="888" y="592"/>
                </a:cxn>
                <a:cxn ang="0">
                  <a:pos x="893" y="466"/>
                </a:cxn>
                <a:cxn ang="0">
                  <a:pos x="897" y="431"/>
                </a:cxn>
                <a:cxn ang="0">
                  <a:pos x="878" y="304"/>
                </a:cxn>
                <a:cxn ang="0">
                  <a:pos x="897" y="269"/>
                </a:cxn>
                <a:cxn ang="0">
                  <a:pos x="885" y="212"/>
                </a:cxn>
                <a:cxn ang="0">
                  <a:pos x="875" y="88"/>
                </a:cxn>
                <a:cxn ang="0">
                  <a:pos x="858" y="65"/>
                </a:cxn>
                <a:cxn ang="0">
                  <a:pos x="798" y="21"/>
                </a:cxn>
                <a:cxn ang="0">
                  <a:pos x="749" y="13"/>
                </a:cxn>
                <a:cxn ang="0">
                  <a:pos x="690" y="17"/>
                </a:cxn>
                <a:cxn ang="0">
                  <a:pos x="643" y="14"/>
                </a:cxn>
                <a:cxn ang="0">
                  <a:pos x="582" y="14"/>
                </a:cxn>
                <a:cxn ang="0">
                  <a:pos x="527" y="11"/>
                </a:cxn>
                <a:cxn ang="0">
                  <a:pos x="436" y="7"/>
                </a:cxn>
                <a:cxn ang="0">
                  <a:pos x="378" y="3"/>
                </a:cxn>
                <a:cxn ang="0">
                  <a:pos x="317" y="0"/>
                </a:cxn>
                <a:cxn ang="0">
                  <a:pos x="256" y="0"/>
                </a:cxn>
                <a:cxn ang="0">
                  <a:pos x="220" y="21"/>
                </a:cxn>
                <a:cxn ang="0">
                  <a:pos x="149" y="15"/>
                </a:cxn>
                <a:cxn ang="0">
                  <a:pos x="103" y="26"/>
                </a:cxn>
                <a:cxn ang="0">
                  <a:pos x="10" y="103"/>
                </a:cxn>
                <a:cxn ang="0">
                  <a:pos x="21" y="159"/>
                </a:cxn>
                <a:cxn ang="0">
                  <a:pos x="2" y="253"/>
                </a:cxn>
                <a:cxn ang="0">
                  <a:pos x="0" y="314"/>
                </a:cxn>
                <a:cxn ang="0">
                  <a:pos x="30" y="367"/>
                </a:cxn>
                <a:cxn ang="0">
                  <a:pos x="1" y="474"/>
                </a:cxn>
                <a:cxn ang="0">
                  <a:pos x="19" y="531"/>
                </a:cxn>
                <a:cxn ang="0">
                  <a:pos x="13" y="585"/>
                </a:cxn>
                <a:cxn ang="0">
                  <a:pos x="30" y="690"/>
                </a:cxn>
                <a:cxn ang="0">
                  <a:pos x="19" y="745"/>
                </a:cxn>
                <a:cxn ang="0">
                  <a:pos x="19" y="874"/>
                </a:cxn>
                <a:cxn ang="0">
                  <a:pos x="11" y="926"/>
                </a:cxn>
                <a:cxn ang="0">
                  <a:pos x="31" y="1018"/>
                </a:cxn>
                <a:cxn ang="0">
                  <a:pos x="15" y="1016"/>
                </a:cxn>
                <a:cxn ang="0">
                  <a:pos x="21" y="1124"/>
                </a:cxn>
                <a:cxn ang="0">
                  <a:pos x="11" y="1250"/>
                </a:cxn>
                <a:cxn ang="0">
                  <a:pos x="19" y="1290"/>
                </a:cxn>
                <a:cxn ang="0">
                  <a:pos x="13" y="1345"/>
                </a:cxn>
                <a:cxn ang="0">
                  <a:pos x="13" y="1401"/>
                </a:cxn>
                <a:cxn ang="0">
                  <a:pos x="73" y="1482"/>
                </a:cxn>
                <a:cxn ang="0">
                  <a:pos x="94" y="1531"/>
                </a:cxn>
              </a:cxnLst>
              <a:rect l="0" t="0" r="r" b="b"/>
              <a:pathLst>
                <a:path w="899" h="1543">
                  <a:moveTo>
                    <a:pt x="137" y="1512"/>
                  </a:moveTo>
                  <a:lnTo>
                    <a:pt x="149" y="1513"/>
                  </a:lnTo>
                  <a:lnTo>
                    <a:pt x="157" y="1523"/>
                  </a:lnTo>
                  <a:lnTo>
                    <a:pt x="156" y="1534"/>
                  </a:lnTo>
                  <a:lnTo>
                    <a:pt x="146" y="1543"/>
                  </a:lnTo>
                  <a:lnTo>
                    <a:pt x="135" y="1542"/>
                  </a:lnTo>
                  <a:lnTo>
                    <a:pt x="126" y="1531"/>
                  </a:lnTo>
                  <a:lnTo>
                    <a:pt x="127" y="1520"/>
                  </a:lnTo>
                  <a:lnTo>
                    <a:pt x="137" y="1512"/>
                  </a:lnTo>
                  <a:close/>
                  <a:moveTo>
                    <a:pt x="137" y="1532"/>
                  </a:moveTo>
                  <a:lnTo>
                    <a:pt x="138" y="1521"/>
                  </a:lnTo>
                  <a:lnTo>
                    <a:pt x="147" y="1531"/>
                  </a:lnTo>
                  <a:lnTo>
                    <a:pt x="135" y="1530"/>
                  </a:lnTo>
                  <a:lnTo>
                    <a:pt x="146" y="1522"/>
                  </a:lnTo>
                  <a:lnTo>
                    <a:pt x="145" y="1533"/>
                  </a:lnTo>
                  <a:lnTo>
                    <a:pt x="136" y="1523"/>
                  </a:lnTo>
                  <a:lnTo>
                    <a:pt x="148" y="1524"/>
                  </a:lnTo>
                  <a:lnTo>
                    <a:pt x="137" y="1532"/>
                  </a:lnTo>
                  <a:close/>
                  <a:moveTo>
                    <a:pt x="194" y="1513"/>
                  </a:moveTo>
                  <a:lnTo>
                    <a:pt x="198" y="1513"/>
                  </a:lnTo>
                  <a:lnTo>
                    <a:pt x="205" y="1514"/>
                  </a:lnTo>
                  <a:lnTo>
                    <a:pt x="210" y="1518"/>
                  </a:lnTo>
                  <a:lnTo>
                    <a:pt x="212" y="1525"/>
                  </a:lnTo>
                  <a:lnTo>
                    <a:pt x="212" y="1531"/>
                  </a:lnTo>
                  <a:lnTo>
                    <a:pt x="210" y="1538"/>
                  </a:lnTo>
                  <a:lnTo>
                    <a:pt x="205" y="1542"/>
                  </a:lnTo>
                  <a:lnTo>
                    <a:pt x="198" y="1543"/>
                  </a:lnTo>
                  <a:lnTo>
                    <a:pt x="194" y="1543"/>
                  </a:lnTo>
                  <a:lnTo>
                    <a:pt x="187" y="1542"/>
                  </a:lnTo>
                  <a:lnTo>
                    <a:pt x="182" y="1538"/>
                  </a:lnTo>
                  <a:lnTo>
                    <a:pt x="180" y="1531"/>
                  </a:lnTo>
                  <a:lnTo>
                    <a:pt x="180" y="1525"/>
                  </a:lnTo>
                  <a:lnTo>
                    <a:pt x="182" y="1518"/>
                  </a:lnTo>
                  <a:lnTo>
                    <a:pt x="187" y="1514"/>
                  </a:lnTo>
                  <a:lnTo>
                    <a:pt x="194" y="1513"/>
                  </a:lnTo>
                  <a:close/>
                  <a:moveTo>
                    <a:pt x="192" y="1528"/>
                  </a:moveTo>
                  <a:lnTo>
                    <a:pt x="196" y="1525"/>
                  </a:lnTo>
                  <a:lnTo>
                    <a:pt x="194" y="1531"/>
                  </a:lnTo>
                  <a:lnTo>
                    <a:pt x="194" y="1525"/>
                  </a:lnTo>
                  <a:lnTo>
                    <a:pt x="196" y="1531"/>
                  </a:lnTo>
                  <a:lnTo>
                    <a:pt x="192" y="1528"/>
                  </a:lnTo>
                  <a:lnTo>
                    <a:pt x="198" y="1529"/>
                  </a:lnTo>
                  <a:lnTo>
                    <a:pt x="194" y="1529"/>
                  </a:lnTo>
                  <a:lnTo>
                    <a:pt x="200" y="1528"/>
                  </a:lnTo>
                  <a:lnTo>
                    <a:pt x="195" y="1531"/>
                  </a:lnTo>
                  <a:lnTo>
                    <a:pt x="198" y="1525"/>
                  </a:lnTo>
                  <a:lnTo>
                    <a:pt x="198" y="1531"/>
                  </a:lnTo>
                  <a:lnTo>
                    <a:pt x="195" y="1525"/>
                  </a:lnTo>
                  <a:lnTo>
                    <a:pt x="200" y="1528"/>
                  </a:lnTo>
                  <a:lnTo>
                    <a:pt x="194" y="1527"/>
                  </a:lnTo>
                  <a:lnTo>
                    <a:pt x="198" y="1527"/>
                  </a:lnTo>
                  <a:lnTo>
                    <a:pt x="192" y="1528"/>
                  </a:lnTo>
                  <a:close/>
                  <a:moveTo>
                    <a:pt x="245" y="1514"/>
                  </a:moveTo>
                  <a:lnTo>
                    <a:pt x="255" y="1514"/>
                  </a:lnTo>
                  <a:lnTo>
                    <a:pt x="264" y="1523"/>
                  </a:lnTo>
                  <a:lnTo>
                    <a:pt x="264" y="1533"/>
                  </a:lnTo>
                  <a:lnTo>
                    <a:pt x="255" y="1542"/>
                  </a:lnTo>
                  <a:lnTo>
                    <a:pt x="245" y="1542"/>
                  </a:lnTo>
                  <a:lnTo>
                    <a:pt x="236" y="1533"/>
                  </a:lnTo>
                  <a:lnTo>
                    <a:pt x="236" y="1523"/>
                  </a:lnTo>
                  <a:lnTo>
                    <a:pt x="245" y="1514"/>
                  </a:lnTo>
                  <a:close/>
                  <a:moveTo>
                    <a:pt x="246" y="1533"/>
                  </a:moveTo>
                  <a:lnTo>
                    <a:pt x="246" y="1523"/>
                  </a:lnTo>
                  <a:lnTo>
                    <a:pt x="255" y="1531"/>
                  </a:lnTo>
                  <a:lnTo>
                    <a:pt x="245" y="1531"/>
                  </a:lnTo>
                  <a:lnTo>
                    <a:pt x="254" y="1523"/>
                  </a:lnTo>
                  <a:lnTo>
                    <a:pt x="254" y="1533"/>
                  </a:lnTo>
                  <a:lnTo>
                    <a:pt x="245" y="1525"/>
                  </a:lnTo>
                  <a:lnTo>
                    <a:pt x="255" y="1525"/>
                  </a:lnTo>
                  <a:lnTo>
                    <a:pt x="246" y="1533"/>
                  </a:lnTo>
                  <a:close/>
                  <a:moveTo>
                    <a:pt x="299" y="1514"/>
                  </a:moveTo>
                  <a:lnTo>
                    <a:pt x="309" y="1514"/>
                  </a:lnTo>
                  <a:lnTo>
                    <a:pt x="318" y="1523"/>
                  </a:lnTo>
                  <a:lnTo>
                    <a:pt x="318" y="1533"/>
                  </a:lnTo>
                  <a:lnTo>
                    <a:pt x="309" y="1542"/>
                  </a:lnTo>
                  <a:lnTo>
                    <a:pt x="299" y="1542"/>
                  </a:lnTo>
                  <a:lnTo>
                    <a:pt x="290" y="1533"/>
                  </a:lnTo>
                  <a:lnTo>
                    <a:pt x="290" y="1523"/>
                  </a:lnTo>
                  <a:lnTo>
                    <a:pt x="299" y="1514"/>
                  </a:lnTo>
                  <a:close/>
                  <a:moveTo>
                    <a:pt x="300" y="1533"/>
                  </a:moveTo>
                  <a:lnTo>
                    <a:pt x="300" y="1523"/>
                  </a:lnTo>
                  <a:lnTo>
                    <a:pt x="309" y="1531"/>
                  </a:lnTo>
                  <a:lnTo>
                    <a:pt x="299" y="1531"/>
                  </a:lnTo>
                  <a:lnTo>
                    <a:pt x="308" y="1523"/>
                  </a:lnTo>
                  <a:lnTo>
                    <a:pt x="308" y="1533"/>
                  </a:lnTo>
                  <a:lnTo>
                    <a:pt x="299" y="1525"/>
                  </a:lnTo>
                  <a:lnTo>
                    <a:pt x="309" y="1525"/>
                  </a:lnTo>
                  <a:lnTo>
                    <a:pt x="300" y="1533"/>
                  </a:lnTo>
                  <a:close/>
                  <a:moveTo>
                    <a:pt x="353" y="1514"/>
                  </a:moveTo>
                  <a:lnTo>
                    <a:pt x="363" y="1514"/>
                  </a:lnTo>
                  <a:lnTo>
                    <a:pt x="373" y="1523"/>
                  </a:lnTo>
                  <a:lnTo>
                    <a:pt x="373" y="1533"/>
                  </a:lnTo>
                  <a:lnTo>
                    <a:pt x="363" y="1542"/>
                  </a:lnTo>
                  <a:lnTo>
                    <a:pt x="353" y="1542"/>
                  </a:lnTo>
                  <a:lnTo>
                    <a:pt x="345" y="1533"/>
                  </a:lnTo>
                  <a:lnTo>
                    <a:pt x="345" y="1523"/>
                  </a:lnTo>
                  <a:lnTo>
                    <a:pt x="353" y="1514"/>
                  </a:lnTo>
                  <a:close/>
                  <a:moveTo>
                    <a:pt x="355" y="1533"/>
                  </a:moveTo>
                  <a:lnTo>
                    <a:pt x="355" y="1523"/>
                  </a:lnTo>
                  <a:lnTo>
                    <a:pt x="363" y="1531"/>
                  </a:lnTo>
                  <a:lnTo>
                    <a:pt x="353" y="1531"/>
                  </a:lnTo>
                  <a:lnTo>
                    <a:pt x="362" y="1523"/>
                  </a:lnTo>
                  <a:lnTo>
                    <a:pt x="362" y="1533"/>
                  </a:lnTo>
                  <a:lnTo>
                    <a:pt x="353" y="1525"/>
                  </a:lnTo>
                  <a:lnTo>
                    <a:pt x="363" y="1525"/>
                  </a:lnTo>
                  <a:lnTo>
                    <a:pt x="355" y="1533"/>
                  </a:lnTo>
                  <a:close/>
                  <a:moveTo>
                    <a:pt x="407" y="1514"/>
                  </a:moveTo>
                  <a:lnTo>
                    <a:pt x="418" y="1514"/>
                  </a:lnTo>
                  <a:lnTo>
                    <a:pt x="427" y="1523"/>
                  </a:lnTo>
                  <a:lnTo>
                    <a:pt x="427" y="1533"/>
                  </a:lnTo>
                  <a:lnTo>
                    <a:pt x="418" y="1542"/>
                  </a:lnTo>
                  <a:lnTo>
                    <a:pt x="407" y="1542"/>
                  </a:lnTo>
                  <a:lnTo>
                    <a:pt x="399" y="1533"/>
                  </a:lnTo>
                  <a:lnTo>
                    <a:pt x="399" y="1523"/>
                  </a:lnTo>
                  <a:lnTo>
                    <a:pt x="407" y="1514"/>
                  </a:lnTo>
                  <a:close/>
                  <a:moveTo>
                    <a:pt x="409" y="1533"/>
                  </a:moveTo>
                  <a:lnTo>
                    <a:pt x="409" y="1523"/>
                  </a:lnTo>
                  <a:lnTo>
                    <a:pt x="418" y="1531"/>
                  </a:lnTo>
                  <a:lnTo>
                    <a:pt x="407" y="1531"/>
                  </a:lnTo>
                  <a:lnTo>
                    <a:pt x="417" y="1523"/>
                  </a:lnTo>
                  <a:lnTo>
                    <a:pt x="417" y="1533"/>
                  </a:lnTo>
                  <a:lnTo>
                    <a:pt x="407" y="1525"/>
                  </a:lnTo>
                  <a:lnTo>
                    <a:pt x="418" y="1525"/>
                  </a:lnTo>
                  <a:lnTo>
                    <a:pt x="409" y="1533"/>
                  </a:lnTo>
                  <a:close/>
                  <a:moveTo>
                    <a:pt x="462" y="1514"/>
                  </a:moveTo>
                  <a:lnTo>
                    <a:pt x="472" y="1514"/>
                  </a:lnTo>
                  <a:lnTo>
                    <a:pt x="481" y="1523"/>
                  </a:lnTo>
                  <a:lnTo>
                    <a:pt x="481" y="1533"/>
                  </a:lnTo>
                  <a:lnTo>
                    <a:pt x="472" y="1542"/>
                  </a:lnTo>
                  <a:lnTo>
                    <a:pt x="462" y="1542"/>
                  </a:lnTo>
                  <a:lnTo>
                    <a:pt x="453" y="1533"/>
                  </a:lnTo>
                  <a:lnTo>
                    <a:pt x="453" y="1523"/>
                  </a:lnTo>
                  <a:lnTo>
                    <a:pt x="462" y="1514"/>
                  </a:lnTo>
                  <a:close/>
                  <a:moveTo>
                    <a:pt x="464" y="1533"/>
                  </a:moveTo>
                  <a:lnTo>
                    <a:pt x="464" y="1523"/>
                  </a:lnTo>
                  <a:lnTo>
                    <a:pt x="472" y="1531"/>
                  </a:lnTo>
                  <a:lnTo>
                    <a:pt x="462" y="1531"/>
                  </a:lnTo>
                  <a:lnTo>
                    <a:pt x="471" y="1523"/>
                  </a:lnTo>
                  <a:lnTo>
                    <a:pt x="471" y="1533"/>
                  </a:lnTo>
                  <a:lnTo>
                    <a:pt x="462" y="1525"/>
                  </a:lnTo>
                  <a:lnTo>
                    <a:pt x="472" y="1525"/>
                  </a:lnTo>
                  <a:lnTo>
                    <a:pt x="464" y="1533"/>
                  </a:lnTo>
                  <a:close/>
                  <a:moveTo>
                    <a:pt x="519" y="1513"/>
                  </a:moveTo>
                  <a:lnTo>
                    <a:pt x="526" y="1514"/>
                  </a:lnTo>
                  <a:lnTo>
                    <a:pt x="535" y="1523"/>
                  </a:lnTo>
                  <a:lnTo>
                    <a:pt x="535" y="1533"/>
                  </a:lnTo>
                  <a:lnTo>
                    <a:pt x="526" y="1542"/>
                  </a:lnTo>
                  <a:lnTo>
                    <a:pt x="519" y="1543"/>
                  </a:lnTo>
                  <a:lnTo>
                    <a:pt x="512" y="1542"/>
                  </a:lnTo>
                  <a:lnTo>
                    <a:pt x="508" y="1538"/>
                  </a:lnTo>
                  <a:lnTo>
                    <a:pt x="505" y="1531"/>
                  </a:lnTo>
                  <a:lnTo>
                    <a:pt x="505" y="1525"/>
                  </a:lnTo>
                  <a:lnTo>
                    <a:pt x="508" y="1518"/>
                  </a:lnTo>
                  <a:lnTo>
                    <a:pt x="512" y="1514"/>
                  </a:lnTo>
                  <a:lnTo>
                    <a:pt x="519" y="1513"/>
                  </a:lnTo>
                  <a:close/>
                  <a:moveTo>
                    <a:pt x="517" y="1528"/>
                  </a:moveTo>
                  <a:lnTo>
                    <a:pt x="522" y="1525"/>
                  </a:lnTo>
                  <a:lnTo>
                    <a:pt x="519" y="1531"/>
                  </a:lnTo>
                  <a:lnTo>
                    <a:pt x="519" y="1525"/>
                  </a:lnTo>
                  <a:lnTo>
                    <a:pt x="522" y="1531"/>
                  </a:lnTo>
                  <a:lnTo>
                    <a:pt x="517" y="1528"/>
                  </a:lnTo>
                  <a:lnTo>
                    <a:pt x="524" y="1529"/>
                  </a:lnTo>
                  <a:lnTo>
                    <a:pt x="516" y="1531"/>
                  </a:lnTo>
                  <a:lnTo>
                    <a:pt x="525" y="1523"/>
                  </a:lnTo>
                  <a:lnTo>
                    <a:pt x="525" y="1533"/>
                  </a:lnTo>
                  <a:lnTo>
                    <a:pt x="516" y="1525"/>
                  </a:lnTo>
                  <a:lnTo>
                    <a:pt x="524" y="1527"/>
                  </a:lnTo>
                  <a:lnTo>
                    <a:pt x="517" y="1528"/>
                  </a:lnTo>
                  <a:close/>
                  <a:moveTo>
                    <a:pt x="570" y="1514"/>
                  </a:moveTo>
                  <a:lnTo>
                    <a:pt x="580" y="1514"/>
                  </a:lnTo>
                  <a:lnTo>
                    <a:pt x="589" y="1523"/>
                  </a:lnTo>
                  <a:lnTo>
                    <a:pt x="589" y="1533"/>
                  </a:lnTo>
                  <a:lnTo>
                    <a:pt x="580" y="1542"/>
                  </a:lnTo>
                  <a:lnTo>
                    <a:pt x="570" y="1542"/>
                  </a:lnTo>
                  <a:lnTo>
                    <a:pt x="561" y="1533"/>
                  </a:lnTo>
                  <a:lnTo>
                    <a:pt x="561" y="1523"/>
                  </a:lnTo>
                  <a:lnTo>
                    <a:pt x="570" y="1514"/>
                  </a:lnTo>
                  <a:close/>
                  <a:moveTo>
                    <a:pt x="571" y="1533"/>
                  </a:moveTo>
                  <a:lnTo>
                    <a:pt x="571" y="1523"/>
                  </a:lnTo>
                  <a:lnTo>
                    <a:pt x="580" y="1531"/>
                  </a:lnTo>
                  <a:lnTo>
                    <a:pt x="570" y="1531"/>
                  </a:lnTo>
                  <a:lnTo>
                    <a:pt x="579" y="1523"/>
                  </a:lnTo>
                  <a:lnTo>
                    <a:pt x="579" y="1533"/>
                  </a:lnTo>
                  <a:lnTo>
                    <a:pt x="570" y="1525"/>
                  </a:lnTo>
                  <a:lnTo>
                    <a:pt x="580" y="1525"/>
                  </a:lnTo>
                  <a:lnTo>
                    <a:pt x="571" y="1533"/>
                  </a:lnTo>
                  <a:close/>
                  <a:moveTo>
                    <a:pt x="624" y="1514"/>
                  </a:moveTo>
                  <a:lnTo>
                    <a:pt x="634" y="1514"/>
                  </a:lnTo>
                  <a:lnTo>
                    <a:pt x="644" y="1523"/>
                  </a:lnTo>
                  <a:lnTo>
                    <a:pt x="644" y="1533"/>
                  </a:lnTo>
                  <a:lnTo>
                    <a:pt x="634" y="1542"/>
                  </a:lnTo>
                  <a:lnTo>
                    <a:pt x="624" y="1542"/>
                  </a:lnTo>
                  <a:lnTo>
                    <a:pt x="615" y="1533"/>
                  </a:lnTo>
                  <a:lnTo>
                    <a:pt x="615" y="1523"/>
                  </a:lnTo>
                  <a:lnTo>
                    <a:pt x="624" y="1514"/>
                  </a:lnTo>
                  <a:close/>
                  <a:moveTo>
                    <a:pt x="626" y="1533"/>
                  </a:moveTo>
                  <a:lnTo>
                    <a:pt x="626" y="1523"/>
                  </a:lnTo>
                  <a:lnTo>
                    <a:pt x="634" y="1531"/>
                  </a:lnTo>
                  <a:lnTo>
                    <a:pt x="624" y="1531"/>
                  </a:lnTo>
                  <a:lnTo>
                    <a:pt x="633" y="1523"/>
                  </a:lnTo>
                  <a:lnTo>
                    <a:pt x="633" y="1533"/>
                  </a:lnTo>
                  <a:lnTo>
                    <a:pt x="624" y="1525"/>
                  </a:lnTo>
                  <a:lnTo>
                    <a:pt x="634" y="1525"/>
                  </a:lnTo>
                  <a:lnTo>
                    <a:pt x="626" y="1533"/>
                  </a:lnTo>
                  <a:close/>
                  <a:moveTo>
                    <a:pt x="678" y="1514"/>
                  </a:moveTo>
                  <a:lnTo>
                    <a:pt x="689" y="1514"/>
                  </a:lnTo>
                  <a:lnTo>
                    <a:pt x="698" y="1523"/>
                  </a:lnTo>
                  <a:lnTo>
                    <a:pt x="698" y="1533"/>
                  </a:lnTo>
                  <a:lnTo>
                    <a:pt x="689" y="1542"/>
                  </a:lnTo>
                  <a:lnTo>
                    <a:pt x="678" y="1542"/>
                  </a:lnTo>
                  <a:lnTo>
                    <a:pt x="670" y="1533"/>
                  </a:lnTo>
                  <a:lnTo>
                    <a:pt x="670" y="1523"/>
                  </a:lnTo>
                  <a:lnTo>
                    <a:pt x="678" y="1514"/>
                  </a:lnTo>
                  <a:close/>
                  <a:moveTo>
                    <a:pt x="680" y="1533"/>
                  </a:moveTo>
                  <a:lnTo>
                    <a:pt x="680" y="1523"/>
                  </a:lnTo>
                  <a:lnTo>
                    <a:pt x="689" y="1531"/>
                  </a:lnTo>
                  <a:lnTo>
                    <a:pt x="678" y="1531"/>
                  </a:lnTo>
                  <a:lnTo>
                    <a:pt x="688" y="1523"/>
                  </a:lnTo>
                  <a:lnTo>
                    <a:pt x="688" y="1533"/>
                  </a:lnTo>
                  <a:lnTo>
                    <a:pt x="678" y="1525"/>
                  </a:lnTo>
                  <a:lnTo>
                    <a:pt x="689" y="1525"/>
                  </a:lnTo>
                  <a:lnTo>
                    <a:pt x="680" y="1533"/>
                  </a:lnTo>
                  <a:close/>
                  <a:moveTo>
                    <a:pt x="733" y="1514"/>
                  </a:moveTo>
                  <a:lnTo>
                    <a:pt x="743" y="1514"/>
                  </a:lnTo>
                  <a:lnTo>
                    <a:pt x="752" y="1523"/>
                  </a:lnTo>
                  <a:lnTo>
                    <a:pt x="752" y="1533"/>
                  </a:lnTo>
                  <a:lnTo>
                    <a:pt x="743" y="1542"/>
                  </a:lnTo>
                  <a:lnTo>
                    <a:pt x="733" y="1542"/>
                  </a:lnTo>
                  <a:lnTo>
                    <a:pt x="724" y="1533"/>
                  </a:lnTo>
                  <a:lnTo>
                    <a:pt x="724" y="1523"/>
                  </a:lnTo>
                  <a:lnTo>
                    <a:pt x="733" y="1514"/>
                  </a:lnTo>
                  <a:close/>
                  <a:moveTo>
                    <a:pt x="735" y="1533"/>
                  </a:moveTo>
                  <a:lnTo>
                    <a:pt x="735" y="1523"/>
                  </a:lnTo>
                  <a:lnTo>
                    <a:pt x="743" y="1531"/>
                  </a:lnTo>
                  <a:lnTo>
                    <a:pt x="733" y="1531"/>
                  </a:lnTo>
                  <a:lnTo>
                    <a:pt x="742" y="1523"/>
                  </a:lnTo>
                  <a:lnTo>
                    <a:pt x="742" y="1533"/>
                  </a:lnTo>
                  <a:lnTo>
                    <a:pt x="733" y="1525"/>
                  </a:lnTo>
                  <a:lnTo>
                    <a:pt x="743" y="1525"/>
                  </a:lnTo>
                  <a:lnTo>
                    <a:pt x="735" y="1533"/>
                  </a:lnTo>
                  <a:close/>
                  <a:moveTo>
                    <a:pt x="784" y="1505"/>
                  </a:moveTo>
                  <a:lnTo>
                    <a:pt x="794" y="1505"/>
                  </a:lnTo>
                  <a:lnTo>
                    <a:pt x="805" y="1512"/>
                  </a:lnTo>
                  <a:lnTo>
                    <a:pt x="808" y="1518"/>
                  </a:lnTo>
                  <a:lnTo>
                    <a:pt x="807" y="1526"/>
                  </a:lnTo>
                  <a:lnTo>
                    <a:pt x="804" y="1531"/>
                  </a:lnTo>
                  <a:lnTo>
                    <a:pt x="798" y="1535"/>
                  </a:lnTo>
                  <a:lnTo>
                    <a:pt x="794" y="1536"/>
                  </a:lnTo>
                  <a:lnTo>
                    <a:pt x="787" y="1536"/>
                  </a:lnTo>
                  <a:lnTo>
                    <a:pt x="781" y="1533"/>
                  </a:lnTo>
                  <a:lnTo>
                    <a:pt x="777" y="1527"/>
                  </a:lnTo>
                  <a:lnTo>
                    <a:pt x="776" y="1521"/>
                  </a:lnTo>
                  <a:lnTo>
                    <a:pt x="777" y="1514"/>
                  </a:lnTo>
                  <a:lnTo>
                    <a:pt x="779" y="1510"/>
                  </a:lnTo>
                  <a:lnTo>
                    <a:pt x="784" y="1505"/>
                  </a:lnTo>
                  <a:close/>
                  <a:moveTo>
                    <a:pt x="789" y="1522"/>
                  </a:moveTo>
                  <a:lnTo>
                    <a:pt x="791" y="1517"/>
                  </a:lnTo>
                  <a:lnTo>
                    <a:pt x="790" y="1524"/>
                  </a:lnTo>
                  <a:lnTo>
                    <a:pt x="789" y="1518"/>
                  </a:lnTo>
                  <a:lnTo>
                    <a:pt x="794" y="1525"/>
                  </a:lnTo>
                  <a:lnTo>
                    <a:pt x="787" y="1521"/>
                  </a:lnTo>
                  <a:lnTo>
                    <a:pt x="794" y="1521"/>
                  </a:lnTo>
                  <a:lnTo>
                    <a:pt x="790" y="1523"/>
                  </a:lnTo>
                  <a:lnTo>
                    <a:pt x="795" y="1519"/>
                  </a:lnTo>
                  <a:lnTo>
                    <a:pt x="793" y="1524"/>
                  </a:lnTo>
                  <a:lnTo>
                    <a:pt x="794" y="1516"/>
                  </a:lnTo>
                  <a:lnTo>
                    <a:pt x="796" y="1524"/>
                  </a:lnTo>
                  <a:lnTo>
                    <a:pt x="785" y="1517"/>
                  </a:lnTo>
                  <a:lnTo>
                    <a:pt x="795" y="1517"/>
                  </a:lnTo>
                  <a:lnTo>
                    <a:pt x="789" y="1522"/>
                  </a:lnTo>
                  <a:close/>
                  <a:moveTo>
                    <a:pt x="824" y="1485"/>
                  </a:moveTo>
                  <a:lnTo>
                    <a:pt x="830" y="1479"/>
                  </a:lnTo>
                  <a:lnTo>
                    <a:pt x="838" y="1477"/>
                  </a:lnTo>
                  <a:lnTo>
                    <a:pt x="843" y="1478"/>
                  </a:lnTo>
                  <a:lnTo>
                    <a:pt x="849" y="1482"/>
                  </a:lnTo>
                  <a:lnTo>
                    <a:pt x="852" y="1484"/>
                  </a:lnTo>
                  <a:lnTo>
                    <a:pt x="855" y="1491"/>
                  </a:lnTo>
                  <a:lnTo>
                    <a:pt x="854" y="1498"/>
                  </a:lnTo>
                  <a:lnTo>
                    <a:pt x="850" y="1504"/>
                  </a:lnTo>
                  <a:lnTo>
                    <a:pt x="843" y="1507"/>
                  </a:lnTo>
                  <a:lnTo>
                    <a:pt x="830" y="1506"/>
                  </a:lnTo>
                  <a:lnTo>
                    <a:pt x="823" y="1498"/>
                  </a:lnTo>
                  <a:lnTo>
                    <a:pt x="824" y="1485"/>
                  </a:lnTo>
                  <a:close/>
                  <a:moveTo>
                    <a:pt x="838" y="1499"/>
                  </a:moveTo>
                  <a:lnTo>
                    <a:pt x="831" y="1491"/>
                  </a:lnTo>
                  <a:lnTo>
                    <a:pt x="844" y="1492"/>
                  </a:lnTo>
                  <a:lnTo>
                    <a:pt x="838" y="1496"/>
                  </a:lnTo>
                  <a:lnTo>
                    <a:pt x="841" y="1490"/>
                  </a:lnTo>
                  <a:lnTo>
                    <a:pt x="840" y="1498"/>
                  </a:lnTo>
                  <a:lnTo>
                    <a:pt x="838" y="1491"/>
                  </a:lnTo>
                  <a:lnTo>
                    <a:pt x="840" y="1494"/>
                  </a:lnTo>
                  <a:lnTo>
                    <a:pt x="835" y="1490"/>
                  </a:lnTo>
                  <a:lnTo>
                    <a:pt x="840" y="1491"/>
                  </a:lnTo>
                  <a:lnTo>
                    <a:pt x="833" y="1493"/>
                  </a:lnTo>
                  <a:lnTo>
                    <a:pt x="839" y="1486"/>
                  </a:lnTo>
                  <a:lnTo>
                    <a:pt x="838" y="1499"/>
                  </a:lnTo>
                  <a:close/>
                  <a:moveTo>
                    <a:pt x="855" y="1445"/>
                  </a:moveTo>
                  <a:lnTo>
                    <a:pt x="857" y="1441"/>
                  </a:lnTo>
                  <a:lnTo>
                    <a:pt x="862" y="1437"/>
                  </a:lnTo>
                  <a:lnTo>
                    <a:pt x="868" y="1435"/>
                  </a:lnTo>
                  <a:lnTo>
                    <a:pt x="875" y="1436"/>
                  </a:lnTo>
                  <a:lnTo>
                    <a:pt x="881" y="1438"/>
                  </a:lnTo>
                  <a:lnTo>
                    <a:pt x="885" y="1442"/>
                  </a:lnTo>
                  <a:lnTo>
                    <a:pt x="885" y="1448"/>
                  </a:lnTo>
                  <a:lnTo>
                    <a:pt x="885" y="1455"/>
                  </a:lnTo>
                  <a:lnTo>
                    <a:pt x="882" y="1461"/>
                  </a:lnTo>
                  <a:lnTo>
                    <a:pt x="877" y="1465"/>
                  </a:lnTo>
                  <a:lnTo>
                    <a:pt x="871" y="1466"/>
                  </a:lnTo>
                  <a:lnTo>
                    <a:pt x="865" y="1465"/>
                  </a:lnTo>
                  <a:lnTo>
                    <a:pt x="861" y="1463"/>
                  </a:lnTo>
                  <a:lnTo>
                    <a:pt x="856" y="1458"/>
                  </a:lnTo>
                  <a:lnTo>
                    <a:pt x="855" y="1452"/>
                  </a:lnTo>
                  <a:lnTo>
                    <a:pt x="855" y="1445"/>
                  </a:lnTo>
                  <a:close/>
                  <a:moveTo>
                    <a:pt x="869" y="1454"/>
                  </a:moveTo>
                  <a:lnTo>
                    <a:pt x="867" y="1448"/>
                  </a:lnTo>
                  <a:lnTo>
                    <a:pt x="871" y="1453"/>
                  </a:lnTo>
                  <a:lnTo>
                    <a:pt x="868" y="1451"/>
                  </a:lnTo>
                  <a:lnTo>
                    <a:pt x="874" y="1452"/>
                  </a:lnTo>
                  <a:lnTo>
                    <a:pt x="868" y="1453"/>
                  </a:lnTo>
                  <a:lnTo>
                    <a:pt x="872" y="1449"/>
                  </a:lnTo>
                  <a:lnTo>
                    <a:pt x="870" y="1453"/>
                  </a:lnTo>
                  <a:lnTo>
                    <a:pt x="871" y="1446"/>
                  </a:lnTo>
                  <a:lnTo>
                    <a:pt x="872" y="1452"/>
                  </a:lnTo>
                  <a:lnTo>
                    <a:pt x="869" y="1447"/>
                  </a:lnTo>
                  <a:lnTo>
                    <a:pt x="873" y="1450"/>
                  </a:lnTo>
                  <a:lnTo>
                    <a:pt x="866" y="1449"/>
                  </a:lnTo>
                  <a:lnTo>
                    <a:pt x="872" y="1447"/>
                  </a:lnTo>
                  <a:lnTo>
                    <a:pt x="868" y="1452"/>
                  </a:lnTo>
                  <a:lnTo>
                    <a:pt x="870" y="1448"/>
                  </a:lnTo>
                  <a:lnTo>
                    <a:pt x="869" y="1454"/>
                  </a:lnTo>
                  <a:close/>
                  <a:moveTo>
                    <a:pt x="867" y="1400"/>
                  </a:moveTo>
                  <a:lnTo>
                    <a:pt x="868" y="1393"/>
                  </a:lnTo>
                  <a:lnTo>
                    <a:pt x="871" y="1387"/>
                  </a:lnTo>
                  <a:lnTo>
                    <a:pt x="875" y="1384"/>
                  </a:lnTo>
                  <a:lnTo>
                    <a:pt x="881" y="1382"/>
                  </a:lnTo>
                  <a:lnTo>
                    <a:pt x="888" y="1384"/>
                  </a:lnTo>
                  <a:lnTo>
                    <a:pt x="897" y="1393"/>
                  </a:lnTo>
                  <a:lnTo>
                    <a:pt x="899" y="1402"/>
                  </a:lnTo>
                  <a:lnTo>
                    <a:pt x="896" y="1408"/>
                  </a:lnTo>
                  <a:lnTo>
                    <a:pt x="891" y="1412"/>
                  </a:lnTo>
                  <a:lnTo>
                    <a:pt x="885" y="1414"/>
                  </a:lnTo>
                  <a:lnTo>
                    <a:pt x="879" y="1414"/>
                  </a:lnTo>
                  <a:lnTo>
                    <a:pt x="872" y="1411"/>
                  </a:lnTo>
                  <a:lnTo>
                    <a:pt x="869" y="1407"/>
                  </a:lnTo>
                  <a:lnTo>
                    <a:pt x="867" y="1400"/>
                  </a:lnTo>
                  <a:close/>
                  <a:moveTo>
                    <a:pt x="883" y="1402"/>
                  </a:moveTo>
                  <a:lnTo>
                    <a:pt x="879" y="1397"/>
                  </a:lnTo>
                  <a:lnTo>
                    <a:pt x="885" y="1400"/>
                  </a:lnTo>
                  <a:lnTo>
                    <a:pt x="880" y="1400"/>
                  </a:lnTo>
                  <a:lnTo>
                    <a:pt x="886" y="1398"/>
                  </a:lnTo>
                  <a:lnTo>
                    <a:pt x="882" y="1402"/>
                  </a:lnTo>
                  <a:lnTo>
                    <a:pt x="885" y="1395"/>
                  </a:lnTo>
                  <a:lnTo>
                    <a:pt x="886" y="1404"/>
                  </a:lnTo>
                  <a:lnTo>
                    <a:pt x="878" y="1394"/>
                  </a:lnTo>
                  <a:lnTo>
                    <a:pt x="885" y="1396"/>
                  </a:lnTo>
                  <a:lnTo>
                    <a:pt x="880" y="1398"/>
                  </a:lnTo>
                  <a:lnTo>
                    <a:pt x="884" y="1394"/>
                  </a:lnTo>
                  <a:lnTo>
                    <a:pt x="880" y="1401"/>
                  </a:lnTo>
                  <a:lnTo>
                    <a:pt x="881" y="1395"/>
                  </a:lnTo>
                  <a:lnTo>
                    <a:pt x="883" y="1402"/>
                  </a:lnTo>
                  <a:close/>
                  <a:moveTo>
                    <a:pt x="868" y="1347"/>
                  </a:moveTo>
                  <a:lnTo>
                    <a:pt x="868" y="1342"/>
                  </a:lnTo>
                  <a:lnTo>
                    <a:pt x="870" y="1335"/>
                  </a:lnTo>
                  <a:lnTo>
                    <a:pt x="873" y="1331"/>
                  </a:lnTo>
                  <a:lnTo>
                    <a:pt x="880" y="1328"/>
                  </a:lnTo>
                  <a:lnTo>
                    <a:pt x="886" y="1328"/>
                  </a:lnTo>
                  <a:lnTo>
                    <a:pt x="893" y="1331"/>
                  </a:lnTo>
                  <a:lnTo>
                    <a:pt x="897" y="1335"/>
                  </a:lnTo>
                  <a:lnTo>
                    <a:pt x="899" y="1342"/>
                  </a:lnTo>
                  <a:lnTo>
                    <a:pt x="899" y="1347"/>
                  </a:lnTo>
                  <a:lnTo>
                    <a:pt x="897" y="1353"/>
                  </a:lnTo>
                  <a:lnTo>
                    <a:pt x="893" y="1358"/>
                  </a:lnTo>
                  <a:lnTo>
                    <a:pt x="886" y="1361"/>
                  </a:lnTo>
                  <a:lnTo>
                    <a:pt x="880" y="1361"/>
                  </a:lnTo>
                  <a:lnTo>
                    <a:pt x="873" y="1358"/>
                  </a:lnTo>
                  <a:lnTo>
                    <a:pt x="870" y="1353"/>
                  </a:lnTo>
                  <a:lnTo>
                    <a:pt x="868" y="1347"/>
                  </a:lnTo>
                  <a:close/>
                  <a:moveTo>
                    <a:pt x="884" y="1348"/>
                  </a:moveTo>
                  <a:lnTo>
                    <a:pt x="880" y="1344"/>
                  </a:lnTo>
                  <a:lnTo>
                    <a:pt x="886" y="1347"/>
                  </a:lnTo>
                  <a:lnTo>
                    <a:pt x="880" y="1347"/>
                  </a:lnTo>
                  <a:lnTo>
                    <a:pt x="886" y="1344"/>
                  </a:lnTo>
                  <a:lnTo>
                    <a:pt x="883" y="1348"/>
                  </a:lnTo>
                  <a:lnTo>
                    <a:pt x="885" y="1342"/>
                  </a:lnTo>
                  <a:lnTo>
                    <a:pt x="885" y="1347"/>
                  </a:lnTo>
                  <a:lnTo>
                    <a:pt x="883" y="1340"/>
                  </a:lnTo>
                  <a:lnTo>
                    <a:pt x="886" y="1345"/>
                  </a:lnTo>
                  <a:lnTo>
                    <a:pt x="880" y="1342"/>
                  </a:lnTo>
                  <a:lnTo>
                    <a:pt x="886" y="1342"/>
                  </a:lnTo>
                  <a:lnTo>
                    <a:pt x="880" y="1345"/>
                  </a:lnTo>
                  <a:lnTo>
                    <a:pt x="884" y="1340"/>
                  </a:lnTo>
                  <a:lnTo>
                    <a:pt x="882" y="1347"/>
                  </a:lnTo>
                  <a:lnTo>
                    <a:pt x="882" y="1342"/>
                  </a:lnTo>
                  <a:lnTo>
                    <a:pt x="884" y="1348"/>
                  </a:lnTo>
                  <a:close/>
                  <a:moveTo>
                    <a:pt x="868" y="1292"/>
                  </a:moveTo>
                  <a:lnTo>
                    <a:pt x="868" y="1288"/>
                  </a:lnTo>
                  <a:lnTo>
                    <a:pt x="870" y="1281"/>
                  </a:lnTo>
                  <a:lnTo>
                    <a:pt x="873" y="1276"/>
                  </a:lnTo>
                  <a:lnTo>
                    <a:pt x="880" y="1273"/>
                  </a:lnTo>
                  <a:lnTo>
                    <a:pt x="886" y="1273"/>
                  </a:lnTo>
                  <a:lnTo>
                    <a:pt x="893" y="1276"/>
                  </a:lnTo>
                  <a:lnTo>
                    <a:pt x="897" y="1281"/>
                  </a:lnTo>
                  <a:lnTo>
                    <a:pt x="899" y="1288"/>
                  </a:lnTo>
                  <a:lnTo>
                    <a:pt x="899" y="1292"/>
                  </a:lnTo>
                  <a:lnTo>
                    <a:pt x="897" y="1299"/>
                  </a:lnTo>
                  <a:lnTo>
                    <a:pt x="893" y="1303"/>
                  </a:lnTo>
                  <a:lnTo>
                    <a:pt x="886" y="1306"/>
                  </a:lnTo>
                  <a:lnTo>
                    <a:pt x="880" y="1306"/>
                  </a:lnTo>
                  <a:lnTo>
                    <a:pt x="873" y="1303"/>
                  </a:lnTo>
                  <a:lnTo>
                    <a:pt x="870" y="1299"/>
                  </a:lnTo>
                  <a:lnTo>
                    <a:pt x="868" y="1292"/>
                  </a:lnTo>
                  <a:close/>
                  <a:moveTo>
                    <a:pt x="884" y="1294"/>
                  </a:moveTo>
                  <a:lnTo>
                    <a:pt x="880" y="1289"/>
                  </a:lnTo>
                  <a:lnTo>
                    <a:pt x="886" y="1292"/>
                  </a:lnTo>
                  <a:lnTo>
                    <a:pt x="880" y="1292"/>
                  </a:lnTo>
                  <a:lnTo>
                    <a:pt x="886" y="1289"/>
                  </a:lnTo>
                  <a:lnTo>
                    <a:pt x="883" y="1294"/>
                  </a:lnTo>
                  <a:lnTo>
                    <a:pt x="885" y="1288"/>
                  </a:lnTo>
                  <a:lnTo>
                    <a:pt x="885" y="1292"/>
                  </a:lnTo>
                  <a:lnTo>
                    <a:pt x="883" y="1286"/>
                  </a:lnTo>
                  <a:lnTo>
                    <a:pt x="886" y="1290"/>
                  </a:lnTo>
                  <a:lnTo>
                    <a:pt x="880" y="1288"/>
                  </a:lnTo>
                  <a:lnTo>
                    <a:pt x="886" y="1288"/>
                  </a:lnTo>
                  <a:lnTo>
                    <a:pt x="880" y="1290"/>
                  </a:lnTo>
                  <a:lnTo>
                    <a:pt x="884" y="1286"/>
                  </a:lnTo>
                  <a:lnTo>
                    <a:pt x="882" y="1292"/>
                  </a:lnTo>
                  <a:lnTo>
                    <a:pt x="882" y="1288"/>
                  </a:lnTo>
                  <a:lnTo>
                    <a:pt x="884" y="1294"/>
                  </a:lnTo>
                  <a:close/>
                  <a:moveTo>
                    <a:pt x="870" y="1241"/>
                  </a:moveTo>
                  <a:lnTo>
                    <a:pt x="870" y="1230"/>
                  </a:lnTo>
                  <a:lnTo>
                    <a:pt x="878" y="1222"/>
                  </a:lnTo>
                  <a:lnTo>
                    <a:pt x="888" y="1222"/>
                  </a:lnTo>
                  <a:lnTo>
                    <a:pt x="897" y="1230"/>
                  </a:lnTo>
                  <a:lnTo>
                    <a:pt x="897" y="1241"/>
                  </a:lnTo>
                  <a:lnTo>
                    <a:pt x="888" y="1250"/>
                  </a:lnTo>
                  <a:lnTo>
                    <a:pt x="878" y="1250"/>
                  </a:lnTo>
                  <a:lnTo>
                    <a:pt x="870" y="1241"/>
                  </a:lnTo>
                  <a:close/>
                  <a:moveTo>
                    <a:pt x="888" y="1240"/>
                  </a:moveTo>
                  <a:lnTo>
                    <a:pt x="878" y="1240"/>
                  </a:lnTo>
                  <a:lnTo>
                    <a:pt x="886" y="1230"/>
                  </a:lnTo>
                  <a:lnTo>
                    <a:pt x="886" y="1241"/>
                  </a:lnTo>
                  <a:lnTo>
                    <a:pt x="878" y="1232"/>
                  </a:lnTo>
                  <a:lnTo>
                    <a:pt x="888" y="1232"/>
                  </a:lnTo>
                  <a:lnTo>
                    <a:pt x="880" y="1241"/>
                  </a:lnTo>
                  <a:lnTo>
                    <a:pt x="880" y="1230"/>
                  </a:lnTo>
                  <a:lnTo>
                    <a:pt x="888" y="1240"/>
                  </a:lnTo>
                  <a:close/>
                  <a:moveTo>
                    <a:pt x="870" y="1187"/>
                  </a:moveTo>
                  <a:lnTo>
                    <a:pt x="870" y="1177"/>
                  </a:lnTo>
                  <a:lnTo>
                    <a:pt x="878" y="1168"/>
                  </a:lnTo>
                  <a:lnTo>
                    <a:pt x="888" y="1168"/>
                  </a:lnTo>
                  <a:lnTo>
                    <a:pt x="897" y="1177"/>
                  </a:lnTo>
                  <a:lnTo>
                    <a:pt x="897" y="1187"/>
                  </a:lnTo>
                  <a:lnTo>
                    <a:pt x="888" y="1196"/>
                  </a:lnTo>
                  <a:lnTo>
                    <a:pt x="878" y="1196"/>
                  </a:lnTo>
                  <a:lnTo>
                    <a:pt x="870" y="1187"/>
                  </a:lnTo>
                  <a:close/>
                  <a:moveTo>
                    <a:pt x="888" y="1185"/>
                  </a:moveTo>
                  <a:lnTo>
                    <a:pt x="878" y="1185"/>
                  </a:lnTo>
                  <a:lnTo>
                    <a:pt x="886" y="1177"/>
                  </a:lnTo>
                  <a:lnTo>
                    <a:pt x="886" y="1187"/>
                  </a:lnTo>
                  <a:lnTo>
                    <a:pt x="878" y="1179"/>
                  </a:lnTo>
                  <a:lnTo>
                    <a:pt x="888" y="1179"/>
                  </a:lnTo>
                  <a:lnTo>
                    <a:pt x="880" y="1187"/>
                  </a:lnTo>
                  <a:lnTo>
                    <a:pt x="880" y="1177"/>
                  </a:lnTo>
                  <a:lnTo>
                    <a:pt x="888" y="1185"/>
                  </a:lnTo>
                  <a:close/>
                  <a:moveTo>
                    <a:pt x="870" y="1134"/>
                  </a:moveTo>
                  <a:lnTo>
                    <a:pt x="870" y="1123"/>
                  </a:lnTo>
                  <a:lnTo>
                    <a:pt x="878" y="1114"/>
                  </a:lnTo>
                  <a:lnTo>
                    <a:pt x="888" y="1114"/>
                  </a:lnTo>
                  <a:lnTo>
                    <a:pt x="897" y="1123"/>
                  </a:lnTo>
                  <a:lnTo>
                    <a:pt x="897" y="1134"/>
                  </a:lnTo>
                  <a:lnTo>
                    <a:pt x="888" y="1142"/>
                  </a:lnTo>
                  <a:lnTo>
                    <a:pt x="878" y="1142"/>
                  </a:lnTo>
                  <a:lnTo>
                    <a:pt x="870" y="1134"/>
                  </a:lnTo>
                  <a:close/>
                  <a:moveTo>
                    <a:pt x="888" y="1132"/>
                  </a:moveTo>
                  <a:lnTo>
                    <a:pt x="878" y="1132"/>
                  </a:lnTo>
                  <a:lnTo>
                    <a:pt x="886" y="1123"/>
                  </a:lnTo>
                  <a:lnTo>
                    <a:pt x="886" y="1134"/>
                  </a:lnTo>
                  <a:lnTo>
                    <a:pt x="878" y="1124"/>
                  </a:lnTo>
                  <a:lnTo>
                    <a:pt x="888" y="1124"/>
                  </a:lnTo>
                  <a:lnTo>
                    <a:pt x="880" y="1134"/>
                  </a:lnTo>
                  <a:lnTo>
                    <a:pt x="880" y="1123"/>
                  </a:lnTo>
                  <a:lnTo>
                    <a:pt x="888" y="1132"/>
                  </a:lnTo>
                  <a:close/>
                  <a:moveTo>
                    <a:pt x="868" y="1077"/>
                  </a:moveTo>
                  <a:lnTo>
                    <a:pt x="868" y="1072"/>
                  </a:lnTo>
                  <a:lnTo>
                    <a:pt x="870" y="1065"/>
                  </a:lnTo>
                  <a:lnTo>
                    <a:pt x="873" y="1061"/>
                  </a:lnTo>
                  <a:lnTo>
                    <a:pt x="880" y="1058"/>
                  </a:lnTo>
                  <a:lnTo>
                    <a:pt x="886" y="1058"/>
                  </a:lnTo>
                  <a:lnTo>
                    <a:pt x="893" y="1061"/>
                  </a:lnTo>
                  <a:lnTo>
                    <a:pt x="897" y="1065"/>
                  </a:lnTo>
                  <a:lnTo>
                    <a:pt x="899" y="1072"/>
                  </a:lnTo>
                  <a:lnTo>
                    <a:pt x="899" y="1077"/>
                  </a:lnTo>
                  <a:lnTo>
                    <a:pt x="897" y="1083"/>
                  </a:lnTo>
                  <a:lnTo>
                    <a:pt x="893" y="1088"/>
                  </a:lnTo>
                  <a:lnTo>
                    <a:pt x="886" y="1091"/>
                  </a:lnTo>
                  <a:lnTo>
                    <a:pt x="880" y="1091"/>
                  </a:lnTo>
                  <a:lnTo>
                    <a:pt x="873" y="1088"/>
                  </a:lnTo>
                  <a:lnTo>
                    <a:pt x="870" y="1083"/>
                  </a:lnTo>
                  <a:lnTo>
                    <a:pt x="868" y="1077"/>
                  </a:lnTo>
                  <a:close/>
                  <a:moveTo>
                    <a:pt x="884" y="1078"/>
                  </a:moveTo>
                  <a:lnTo>
                    <a:pt x="880" y="1074"/>
                  </a:lnTo>
                  <a:lnTo>
                    <a:pt x="886" y="1077"/>
                  </a:lnTo>
                  <a:lnTo>
                    <a:pt x="880" y="1077"/>
                  </a:lnTo>
                  <a:lnTo>
                    <a:pt x="886" y="1074"/>
                  </a:lnTo>
                  <a:lnTo>
                    <a:pt x="883" y="1078"/>
                  </a:lnTo>
                  <a:lnTo>
                    <a:pt x="885" y="1072"/>
                  </a:lnTo>
                  <a:lnTo>
                    <a:pt x="885" y="1077"/>
                  </a:lnTo>
                  <a:lnTo>
                    <a:pt x="883" y="1070"/>
                  </a:lnTo>
                  <a:lnTo>
                    <a:pt x="886" y="1075"/>
                  </a:lnTo>
                  <a:lnTo>
                    <a:pt x="880" y="1072"/>
                  </a:lnTo>
                  <a:lnTo>
                    <a:pt x="886" y="1072"/>
                  </a:lnTo>
                  <a:lnTo>
                    <a:pt x="880" y="1075"/>
                  </a:lnTo>
                  <a:lnTo>
                    <a:pt x="884" y="1070"/>
                  </a:lnTo>
                  <a:lnTo>
                    <a:pt x="882" y="1077"/>
                  </a:lnTo>
                  <a:lnTo>
                    <a:pt x="882" y="1072"/>
                  </a:lnTo>
                  <a:lnTo>
                    <a:pt x="884" y="1078"/>
                  </a:lnTo>
                  <a:close/>
                  <a:moveTo>
                    <a:pt x="868" y="1022"/>
                  </a:moveTo>
                  <a:lnTo>
                    <a:pt x="868" y="1018"/>
                  </a:lnTo>
                  <a:lnTo>
                    <a:pt x="870" y="1011"/>
                  </a:lnTo>
                  <a:lnTo>
                    <a:pt x="873" y="1006"/>
                  </a:lnTo>
                  <a:lnTo>
                    <a:pt x="880" y="1003"/>
                  </a:lnTo>
                  <a:lnTo>
                    <a:pt x="886" y="1003"/>
                  </a:lnTo>
                  <a:lnTo>
                    <a:pt x="893" y="1006"/>
                  </a:lnTo>
                  <a:lnTo>
                    <a:pt x="897" y="1011"/>
                  </a:lnTo>
                  <a:lnTo>
                    <a:pt x="899" y="1018"/>
                  </a:lnTo>
                  <a:lnTo>
                    <a:pt x="899" y="1022"/>
                  </a:lnTo>
                  <a:lnTo>
                    <a:pt x="897" y="1029"/>
                  </a:lnTo>
                  <a:lnTo>
                    <a:pt x="893" y="1033"/>
                  </a:lnTo>
                  <a:lnTo>
                    <a:pt x="886" y="1036"/>
                  </a:lnTo>
                  <a:lnTo>
                    <a:pt x="880" y="1036"/>
                  </a:lnTo>
                  <a:lnTo>
                    <a:pt x="873" y="1033"/>
                  </a:lnTo>
                  <a:lnTo>
                    <a:pt x="870" y="1029"/>
                  </a:lnTo>
                  <a:lnTo>
                    <a:pt x="868" y="1022"/>
                  </a:lnTo>
                  <a:close/>
                  <a:moveTo>
                    <a:pt x="884" y="1024"/>
                  </a:moveTo>
                  <a:lnTo>
                    <a:pt x="880" y="1019"/>
                  </a:lnTo>
                  <a:lnTo>
                    <a:pt x="886" y="1022"/>
                  </a:lnTo>
                  <a:lnTo>
                    <a:pt x="880" y="1022"/>
                  </a:lnTo>
                  <a:lnTo>
                    <a:pt x="886" y="1019"/>
                  </a:lnTo>
                  <a:lnTo>
                    <a:pt x="883" y="1024"/>
                  </a:lnTo>
                  <a:lnTo>
                    <a:pt x="885" y="1018"/>
                  </a:lnTo>
                  <a:lnTo>
                    <a:pt x="885" y="1022"/>
                  </a:lnTo>
                  <a:lnTo>
                    <a:pt x="883" y="1016"/>
                  </a:lnTo>
                  <a:lnTo>
                    <a:pt x="886" y="1020"/>
                  </a:lnTo>
                  <a:lnTo>
                    <a:pt x="880" y="1018"/>
                  </a:lnTo>
                  <a:lnTo>
                    <a:pt x="886" y="1018"/>
                  </a:lnTo>
                  <a:lnTo>
                    <a:pt x="880" y="1020"/>
                  </a:lnTo>
                  <a:lnTo>
                    <a:pt x="884" y="1016"/>
                  </a:lnTo>
                  <a:lnTo>
                    <a:pt x="882" y="1022"/>
                  </a:lnTo>
                  <a:lnTo>
                    <a:pt x="882" y="1018"/>
                  </a:lnTo>
                  <a:lnTo>
                    <a:pt x="884" y="1024"/>
                  </a:lnTo>
                  <a:close/>
                  <a:moveTo>
                    <a:pt x="870" y="971"/>
                  </a:moveTo>
                  <a:lnTo>
                    <a:pt x="870" y="960"/>
                  </a:lnTo>
                  <a:lnTo>
                    <a:pt x="878" y="952"/>
                  </a:lnTo>
                  <a:lnTo>
                    <a:pt x="888" y="952"/>
                  </a:lnTo>
                  <a:lnTo>
                    <a:pt x="897" y="960"/>
                  </a:lnTo>
                  <a:lnTo>
                    <a:pt x="897" y="971"/>
                  </a:lnTo>
                  <a:lnTo>
                    <a:pt x="888" y="980"/>
                  </a:lnTo>
                  <a:lnTo>
                    <a:pt x="878" y="980"/>
                  </a:lnTo>
                  <a:lnTo>
                    <a:pt x="870" y="971"/>
                  </a:lnTo>
                  <a:close/>
                  <a:moveTo>
                    <a:pt x="888" y="970"/>
                  </a:moveTo>
                  <a:lnTo>
                    <a:pt x="878" y="970"/>
                  </a:lnTo>
                  <a:lnTo>
                    <a:pt x="886" y="960"/>
                  </a:lnTo>
                  <a:lnTo>
                    <a:pt x="886" y="971"/>
                  </a:lnTo>
                  <a:lnTo>
                    <a:pt x="878" y="962"/>
                  </a:lnTo>
                  <a:lnTo>
                    <a:pt x="888" y="962"/>
                  </a:lnTo>
                  <a:lnTo>
                    <a:pt x="880" y="971"/>
                  </a:lnTo>
                  <a:lnTo>
                    <a:pt x="880" y="960"/>
                  </a:lnTo>
                  <a:lnTo>
                    <a:pt x="888" y="970"/>
                  </a:lnTo>
                  <a:close/>
                  <a:moveTo>
                    <a:pt x="870" y="917"/>
                  </a:moveTo>
                  <a:lnTo>
                    <a:pt x="870" y="907"/>
                  </a:lnTo>
                  <a:lnTo>
                    <a:pt x="878" y="898"/>
                  </a:lnTo>
                  <a:lnTo>
                    <a:pt x="888" y="898"/>
                  </a:lnTo>
                  <a:lnTo>
                    <a:pt x="897" y="907"/>
                  </a:lnTo>
                  <a:lnTo>
                    <a:pt x="897" y="917"/>
                  </a:lnTo>
                  <a:lnTo>
                    <a:pt x="888" y="926"/>
                  </a:lnTo>
                  <a:lnTo>
                    <a:pt x="878" y="926"/>
                  </a:lnTo>
                  <a:lnTo>
                    <a:pt x="870" y="917"/>
                  </a:lnTo>
                  <a:close/>
                  <a:moveTo>
                    <a:pt x="888" y="915"/>
                  </a:moveTo>
                  <a:lnTo>
                    <a:pt x="878" y="915"/>
                  </a:lnTo>
                  <a:lnTo>
                    <a:pt x="886" y="907"/>
                  </a:lnTo>
                  <a:lnTo>
                    <a:pt x="886" y="917"/>
                  </a:lnTo>
                  <a:lnTo>
                    <a:pt x="878" y="909"/>
                  </a:lnTo>
                  <a:lnTo>
                    <a:pt x="888" y="909"/>
                  </a:lnTo>
                  <a:lnTo>
                    <a:pt x="880" y="917"/>
                  </a:lnTo>
                  <a:lnTo>
                    <a:pt x="880" y="907"/>
                  </a:lnTo>
                  <a:lnTo>
                    <a:pt x="888" y="915"/>
                  </a:lnTo>
                  <a:close/>
                  <a:moveTo>
                    <a:pt x="870" y="864"/>
                  </a:moveTo>
                  <a:lnTo>
                    <a:pt x="870" y="853"/>
                  </a:lnTo>
                  <a:lnTo>
                    <a:pt x="878" y="844"/>
                  </a:lnTo>
                  <a:lnTo>
                    <a:pt x="888" y="844"/>
                  </a:lnTo>
                  <a:lnTo>
                    <a:pt x="897" y="853"/>
                  </a:lnTo>
                  <a:lnTo>
                    <a:pt x="897" y="864"/>
                  </a:lnTo>
                  <a:lnTo>
                    <a:pt x="888" y="872"/>
                  </a:lnTo>
                  <a:lnTo>
                    <a:pt x="878" y="872"/>
                  </a:lnTo>
                  <a:lnTo>
                    <a:pt x="870" y="864"/>
                  </a:lnTo>
                  <a:close/>
                  <a:moveTo>
                    <a:pt x="888" y="862"/>
                  </a:moveTo>
                  <a:lnTo>
                    <a:pt x="878" y="862"/>
                  </a:lnTo>
                  <a:lnTo>
                    <a:pt x="886" y="853"/>
                  </a:lnTo>
                  <a:lnTo>
                    <a:pt x="886" y="864"/>
                  </a:lnTo>
                  <a:lnTo>
                    <a:pt x="878" y="854"/>
                  </a:lnTo>
                  <a:lnTo>
                    <a:pt x="888" y="854"/>
                  </a:lnTo>
                  <a:lnTo>
                    <a:pt x="880" y="864"/>
                  </a:lnTo>
                  <a:lnTo>
                    <a:pt x="880" y="853"/>
                  </a:lnTo>
                  <a:lnTo>
                    <a:pt x="888" y="862"/>
                  </a:lnTo>
                  <a:close/>
                  <a:moveTo>
                    <a:pt x="868" y="807"/>
                  </a:moveTo>
                  <a:lnTo>
                    <a:pt x="868" y="802"/>
                  </a:lnTo>
                  <a:lnTo>
                    <a:pt x="870" y="795"/>
                  </a:lnTo>
                  <a:lnTo>
                    <a:pt x="873" y="791"/>
                  </a:lnTo>
                  <a:lnTo>
                    <a:pt x="880" y="788"/>
                  </a:lnTo>
                  <a:lnTo>
                    <a:pt x="886" y="788"/>
                  </a:lnTo>
                  <a:lnTo>
                    <a:pt x="893" y="791"/>
                  </a:lnTo>
                  <a:lnTo>
                    <a:pt x="897" y="795"/>
                  </a:lnTo>
                  <a:lnTo>
                    <a:pt x="899" y="802"/>
                  </a:lnTo>
                  <a:lnTo>
                    <a:pt x="899" y="807"/>
                  </a:lnTo>
                  <a:lnTo>
                    <a:pt x="897" y="813"/>
                  </a:lnTo>
                  <a:lnTo>
                    <a:pt x="893" y="818"/>
                  </a:lnTo>
                  <a:lnTo>
                    <a:pt x="886" y="821"/>
                  </a:lnTo>
                  <a:lnTo>
                    <a:pt x="880" y="821"/>
                  </a:lnTo>
                  <a:lnTo>
                    <a:pt x="873" y="818"/>
                  </a:lnTo>
                  <a:lnTo>
                    <a:pt x="870" y="813"/>
                  </a:lnTo>
                  <a:lnTo>
                    <a:pt x="868" y="807"/>
                  </a:lnTo>
                  <a:close/>
                  <a:moveTo>
                    <a:pt x="884" y="808"/>
                  </a:moveTo>
                  <a:lnTo>
                    <a:pt x="880" y="804"/>
                  </a:lnTo>
                  <a:lnTo>
                    <a:pt x="886" y="807"/>
                  </a:lnTo>
                  <a:lnTo>
                    <a:pt x="880" y="807"/>
                  </a:lnTo>
                  <a:lnTo>
                    <a:pt x="886" y="804"/>
                  </a:lnTo>
                  <a:lnTo>
                    <a:pt x="883" y="808"/>
                  </a:lnTo>
                  <a:lnTo>
                    <a:pt x="885" y="802"/>
                  </a:lnTo>
                  <a:lnTo>
                    <a:pt x="885" y="807"/>
                  </a:lnTo>
                  <a:lnTo>
                    <a:pt x="883" y="800"/>
                  </a:lnTo>
                  <a:lnTo>
                    <a:pt x="886" y="805"/>
                  </a:lnTo>
                  <a:lnTo>
                    <a:pt x="880" y="802"/>
                  </a:lnTo>
                  <a:lnTo>
                    <a:pt x="886" y="802"/>
                  </a:lnTo>
                  <a:lnTo>
                    <a:pt x="880" y="805"/>
                  </a:lnTo>
                  <a:lnTo>
                    <a:pt x="884" y="800"/>
                  </a:lnTo>
                  <a:lnTo>
                    <a:pt x="882" y="807"/>
                  </a:lnTo>
                  <a:lnTo>
                    <a:pt x="882" y="802"/>
                  </a:lnTo>
                  <a:lnTo>
                    <a:pt x="884" y="808"/>
                  </a:lnTo>
                  <a:close/>
                  <a:moveTo>
                    <a:pt x="868" y="752"/>
                  </a:moveTo>
                  <a:lnTo>
                    <a:pt x="868" y="748"/>
                  </a:lnTo>
                  <a:lnTo>
                    <a:pt x="870" y="741"/>
                  </a:lnTo>
                  <a:lnTo>
                    <a:pt x="873" y="736"/>
                  </a:lnTo>
                  <a:lnTo>
                    <a:pt x="880" y="733"/>
                  </a:lnTo>
                  <a:lnTo>
                    <a:pt x="886" y="733"/>
                  </a:lnTo>
                  <a:lnTo>
                    <a:pt x="893" y="736"/>
                  </a:lnTo>
                  <a:lnTo>
                    <a:pt x="897" y="741"/>
                  </a:lnTo>
                  <a:lnTo>
                    <a:pt x="899" y="748"/>
                  </a:lnTo>
                  <a:lnTo>
                    <a:pt x="899" y="752"/>
                  </a:lnTo>
                  <a:lnTo>
                    <a:pt x="897" y="759"/>
                  </a:lnTo>
                  <a:lnTo>
                    <a:pt x="893" y="763"/>
                  </a:lnTo>
                  <a:lnTo>
                    <a:pt x="886" y="766"/>
                  </a:lnTo>
                  <a:lnTo>
                    <a:pt x="880" y="766"/>
                  </a:lnTo>
                  <a:lnTo>
                    <a:pt x="873" y="763"/>
                  </a:lnTo>
                  <a:lnTo>
                    <a:pt x="870" y="759"/>
                  </a:lnTo>
                  <a:lnTo>
                    <a:pt x="868" y="752"/>
                  </a:lnTo>
                  <a:close/>
                  <a:moveTo>
                    <a:pt x="884" y="754"/>
                  </a:moveTo>
                  <a:lnTo>
                    <a:pt x="880" y="749"/>
                  </a:lnTo>
                  <a:lnTo>
                    <a:pt x="886" y="752"/>
                  </a:lnTo>
                  <a:lnTo>
                    <a:pt x="880" y="752"/>
                  </a:lnTo>
                  <a:lnTo>
                    <a:pt x="886" y="749"/>
                  </a:lnTo>
                  <a:lnTo>
                    <a:pt x="883" y="754"/>
                  </a:lnTo>
                  <a:lnTo>
                    <a:pt x="885" y="748"/>
                  </a:lnTo>
                  <a:lnTo>
                    <a:pt x="885" y="752"/>
                  </a:lnTo>
                  <a:lnTo>
                    <a:pt x="883" y="746"/>
                  </a:lnTo>
                  <a:lnTo>
                    <a:pt x="886" y="750"/>
                  </a:lnTo>
                  <a:lnTo>
                    <a:pt x="880" y="748"/>
                  </a:lnTo>
                  <a:lnTo>
                    <a:pt x="886" y="748"/>
                  </a:lnTo>
                  <a:lnTo>
                    <a:pt x="880" y="750"/>
                  </a:lnTo>
                  <a:lnTo>
                    <a:pt x="884" y="746"/>
                  </a:lnTo>
                  <a:lnTo>
                    <a:pt x="882" y="752"/>
                  </a:lnTo>
                  <a:lnTo>
                    <a:pt x="882" y="748"/>
                  </a:lnTo>
                  <a:lnTo>
                    <a:pt x="884" y="754"/>
                  </a:lnTo>
                  <a:close/>
                  <a:moveTo>
                    <a:pt x="870" y="701"/>
                  </a:moveTo>
                  <a:lnTo>
                    <a:pt x="870" y="690"/>
                  </a:lnTo>
                  <a:lnTo>
                    <a:pt x="878" y="682"/>
                  </a:lnTo>
                  <a:lnTo>
                    <a:pt x="888" y="682"/>
                  </a:lnTo>
                  <a:lnTo>
                    <a:pt x="897" y="690"/>
                  </a:lnTo>
                  <a:lnTo>
                    <a:pt x="897" y="701"/>
                  </a:lnTo>
                  <a:lnTo>
                    <a:pt x="888" y="710"/>
                  </a:lnTo>
                  <a:lnTo>
                    <a:pt x="878" y="710"/>
                  </a:lnTo>
                  <a:lnTo>
                    <a:pt x="870" y="701"/>
                  </a:lnTo>
                  <a:close/>
                  <a:moveTo>
                    <a:pt x="888" y="700"/>
                  </a:moveTo>
                  <a:lnTo>
                    <a:pt x="878" y="700"/>
                  </a:lnTo>
                  <a:lnTo>
                    <a:pt x="886" y="690"/>
                  </a:lnTo>
                  <a:lnTo>
                    <a:pt x="886" y="701"/>
                  </a:lnTo>
                  <a:lnTo>
                    <a:pt x="878" y="692"/>
                  </a:lnTo>
                  <a:lnTo>
                    <a:pt x="888" y="692"/>
                  </a:lnTo>
                  <a:lnTo>
                    <a:pt x="880" y="701"/>
                  </a:lnTo>
                  <a:lnTo>
                    <a:pt x="880" y="690"/>
                  </a:lnTo>
                  <a:lnTo>
                    <a:pt x="888" y="700"/>
                  </a:lnTo>
                  <a:close/>
                  <a:moveTo>
                    <a:pt x="870" y="647"/>
                  </a:moveTo>
                  <a:lnTo>
                    <a:pt x="870" y="637"/>
                  </a:lnTo>
                  <a:lnTo>
                    <a:pt x="878" y="628"/>
                  </a:lnTo>
                  <a:lnTo>
                    <a:pt x="888" y="628"/>
                  </a:lnTo>
                  <a:lnTo>
                    <a:pt x="897" y="637"/>
                  </a:lnTo>
                  <a:lnTo>
                    <a:pt x="897" y="647"/>
                  </a:lnTo>
                  <a:lnTo>
                    <a:pt x="888" y="656"/>
                  </a:lnTo>
                  <a:lnTo>
                    <a:pt x="878" y="656"/>
                  </a:lnTo>
                  <a:lnTo>
                    <a:pt x="870" y="647"/>
                  </a:lnTo>
                  <a:close/>
                  <a:moveTo>
                    <a:pt x="888" y="645"/>
                  </a:moveTo>
                  <a:lnTo>
                    <a:pt x="878" y="645"/>
                  </a:lnTo>
                  <a:lnTo>
                    <a:pt x="886" y="637"/>
                  </a:lnTo>
                  <a:lnTo>
                    <a:pt x="886" y="647"/>
                  </a:lnTo>
                  <a:lnTo>
                    <a:pt x="878" y="638"/>
                  </a:lnTo>
                  <a:lnTo>
                    <a:pt x="888" y="638"/>
                  </a:lnTo>
                  <a:lnTo>
                    <a:pt x="880" y="647"/>
                  </a:lnTo>
                  <a:lnTo>
                    <a:pt x="880" y="637"/>
                  </a:lnTo>
                  <a:lnTo>
                    <a:pt x="888" y="645"/>
                  </a:lnTo>
                  <a:close/>
                  <a:moveTo>
                    <a:pt x="870" y="593"/>
                  </a:moveTo>
                  <a:lnTo>
                    <a:pt x="870" y="583"/>
                  </a:lnTo>
                  <a:lnTo>
                    <a:pt x="878" y="574"/>
                  </a:lnTo>
                  <a:lnTo>
                    <a:pt x="888" y="574"/>
                  </a:lnTo>
                  <a:lnTo>
                    <a:pt x="897" y="583"/>
                  </a:lnTo>
                  <a:lnTo>
                    <a:pt x="897" y="593"/>
                  </a:lnTo>
                  <a:lnTo>
                    <a:pt x="888" y="602"/>
                  </a:lnTo>
                  <a:lnTo>
                    <a:pt x="878" y="602"/>
                  </a:lnTo>
                  <a:lnTo>
                    <a:pt x="870" y="593"/>
                  </a:lnTo>
                  <a:close/>
                  <a:moveTo>
                    <a:pt x="888" y="592"/>
                  </a:moveTo>
                  <a:lnTo>
                    <a:pt x="878" y="592"/>
                  </a:lnTo>
                  <a:lnTo>
                    <a:pt x="886" y="583"/>
                  </a:lnTo>
                  <a:lnTo>
                    <a:pt x="886" y="593"/>
                  </a:lnTo>
                  <a:lnTo>
                    <a:pt x="878" y="584"/>
                  </a:lnTo>
                  <a:lnTo>
                    <a:pt x="888" y="584"/>
                  </a:lnTo>
                  <a:lnTo>
                    <a:pt x="880" y="593"/>
                  </a:lnTo>
                  <a:lnTo>
                    <a:pt x="880" y="583"/>
                  </a:lnTo>
                  <a:lnTo>
                    <a:pt x="888" y="592"/>
                  </a:lnTo>
                  <a:close/>
                  <a:moveTo>
                    <a:pt x="870" y="539"/>
                  </a:moveTo>
                  <a:lnTo>
                    <a:pt x="868" y="532"/>
                  </a:lnTo>
                  <a:lnTo>
                    <a:pt x="870" y="525"/>
                  </a:lnTo>
                  <a:lnTo>
                    <a:pt x="873" y="521"/>
                  </a:lnTo>
                  <a:lnTo>
                    <a:pt x="880" y="518"/>
                  </a:lnTo>
                  <a:lnTo>
                    <a:pt x="886" y="518"/>
                  </a:lnTo>
                  <a:lnTo>
                    <a:pt x="893" y="521"/>
                  </a:lnTo>
                  <a:lnTo>
                    <a:pt x="897" y="525"/>
                  </a:lnTo>
                  <a:lnTo>
                    <a:pt x="899" y="532"/>
                  </a:lnTo>
                  <a:lnTo>
                    <a:pt x="897" y="539"/>
                  </a:lnTo>
                  <a:lnTo>
                    <a:pt x="888" y="548"/>
                  </a:lnTo>
                  <a:lnTo>
                    <a:pt x="878" y="548"/>
                  </a:lnTo>
                  <a:lnTo>
                    <a:pt x="870" y="539"/>
                  </a:lnTo>
                  <a:close/>
                  <a:moveTo>
                    <a:pt x="888" y="538"/>
                  </a:moveTo>
                  <a:lnTo>
                    <a:pt x="878" y="538"/>
                  </a:lnTo>
                  <a:lnTo>
                    <a:pt x="886" y="529"/>
                  </a:lnTo>
                  <a:lnTo>
                    <a:pt x="885" y="537"/>
                  </a:lnTo>
                  <a:lnTo>
                    <a:pt x="883" y="530"/>
                  </a:lnTo>
                  <a:lnTo>
                    <a:pt x="886" y="535"/>
                  </a:lnTo>
                  <a:lnTo>
                    <a:pt x="880" y="532"/>
                  </a:lnTo>
                  <a:lnTo>
                    <a:pt x="886" y="532"/>
                  </a:lnTo>
                  <a:lnTo>
                    <a:pt x="880" y="535"/>
                  </a:lnTo>
                  <a:lnTo>
                    <a:pt x="884" y="530"/>
                  </a:lnTo>
                  <a:lnTo>
                    <a:pt x="882" y="537"/>
                  </a:lnTo>
                  <a:lnTo>
                    <a:pt x="880" y="529"/>
                  </a:lnTo>
                  <a:lnTo>
                    <a:pt x="888" y="538"/>
                  </a:lnTo>
                  <a:close/>
                  <a:moveTo>
                    <a:pt x="868" y="482"/>
                  </a:moveTo>
                  <a:lnTo>
                    <a:pt x="868" y="478"/>
                  </a:lnTo>
                  <a:lnTo>
                    <a:pt x="870" y="471"/>
                  </a:lnTo>
                  <a:lnTo>
                    <a:pt x="873" y="466"/>
                  </a:lnTo>
                  <a:lnTo>
                    <a:pt x="880" y="463"/>
                  </a:lnTo>
                  <a:lnTo>
                    <a:pt x="886" y="463"/>
                  </a:lnTo>
                  <a:lnTo>
                    <a:pt x="893" y="466"/>
                  </a:lnTo>
                  <a:lnTo>
                    <a:pt x="897" y="471"/>
                  </a:lnTo>
                  <a:lnTo>
                    <a:pt x="899" y="478"/>
                  </a:lnTo>
                  <a:lnTo>
                    <a:pt x="899" y="482"/>
                  </a:lnTo>
                  <a:lnTo>
                    <a:pt x="897" y="489"/>
                  </a:lnTo>
                  <a:lnTo>
                    <a:pt x="893" y="493"/>
                  </a:lnTo>
                  <a:lnTo>
                    <a:pt x="886" y="496"/>
                  </a:lnTo>
                  <a:lnTo>
                    <a:pt x="880" y="496"/>
                  </a:lnTo>
                  <a:lnTo>
                    <a:pt x="873" y="493"/>
                  </a:lnTo>
                  <a:lnTo>
                    <a:pt x="870" y="489"/>
                  </a:lnTo>
                  <a:lnTo>
                    <a:pt x="868" y="482"/>
                  </a:lnTo>
                  <a:close/>
                  <a:moveTo>
                    <a:pt x="884" y="484"/>
                  </a:moveTo>
                  <a:lnTo>
                    <a:pt x="880" y="479"/>
                  </a:lnTo>
                  <a:lnTo>
                    <a:pt x="886" y="482"/>
                  </a:lnTo>
                  <a:lnTo>
                    <a:pt x="880" y="482"/>
                  </a:lnTo>
                  <a:lnTo>
                    <a:pt x="886" y="479"/>
                  </a:lnTo>
                  <a:lnTo>
                    <a:pt x="883" y="484"/>
                  </a:lnTo>
                  <a:lnTo>
                    <a:pt x="885" y="478"/>
                  </a:lnTo>
                  <a:lnTo>
                    <a:pt x="885" y="482"/>
                  </a:lnTo>
                  <a:lnTo>
                    <a:pt x="883" y="476"/>
                  </a:lnTo>
                  <a:lnTo>
                    <a:pt x="886" y="480"/>
                  </a:lnTo>
                  <a:lnTo>
                    <a:pt x="880" y="478"/>
                  </a:lnTo>
                  <a:lnTo>
                    <a:pt x="886" y="478"/>
                  </a:lnTo>
                  <a:lnTo>
                    <a:pt x="880" y="480"/>
                  </a:lnTo>
                  <a:lnTo>
                    <a:pt x="884" y="476"/>
                  </a:lnTo>
                  <a:lnTo>
                    <a:pt x="882" y="482"/>
                  </a:lnTo>
                  <a:lnTo>
                    <a:pt x="882" y="478"/>
                  </a:lnTo>
                  <a:lnTo>
                    <a:pt x="884" y="484"/>
                  </a:lnTo>
                  <a:close/>
                  <a:moveTo>
                    <a:pt x="870" y="431"/>
                  </a:moveTo>
                  <a:lnTo>
                    <a:pt x="870" y="420"/>
                  </a:lnTo>
                  <a:lnTo>
                    <a:pt x="878" y="412"/>
                  </a:lnTo>
                  <a:lnTo>
                    <a:pt x="888" y="412"/>
                  </a:lnTo>
                  <a:lnTo>
                    <a:pt x="897" y="420"/>
                  </a:lnTo>
                  <a:lnTo>
                    <a:pt x="897" y="431"/>
                  </a:lnTo>
                  <a:lnTo>
                    <a:pt x="888" y="440"/>
                  </a:lnTo>
                  <a:lnTo>
                    <a:pt x="878" y="440"/>
                  </a:lnTo>
                  <a:lnTo>
                    <a:pt x="870" y="431"/>
                  </a:lnTo>
                  <a:close/>
                  <a:moveTo>
                    <a:pt x="888" y="430"/>
                  </a:moveTo>
                  <a:lnTo>
                    <a:pt x="878" y="430"/>
                  </a:lnTo>
                  <a:lnTo>
                    <a:pt x="886" y="420"/>
                  </a:lnTo>
                  <a:lnTo>
                    <a:pt x="886" y="431"/>
                  </a:lnTo>
                  <a:lnTo>
                    <a:pt x="878" y="422"/>
                  </a:lnTo>
                  <a:lnTo>
                    <a:pt x="888" y="422"/>
                  </a:lnTo>
                  <a:lnTo>
                    <a:pt x="880" y="431"/>
                  </a:lnTo>
                  <a:lnTo>
                    <a:pt x="880" y="420"/>
                  </a:lnTo>
                  <a:lnTo>
                    <a:pt x="888" y="430"/>
                  </a:lnTo>
                  <a:close/>
                  <a:moveTo>
                    <a:pt x="870" y="377"/>
                  </a:moveTo>
                  <a:lnTo>
                    <a:pt x="870" y="367"/>
                  </a:lnTo>
                  <a:lnTo>
                    <a:pt x="878" y="358"/>
                  </a:lnTo>
                  <a:lnTo>
                    <a:pt x="888" y="358"/>
                  </a:lnTo>
                  <a:lnTo>
                    <a:pt x="897" y="367"/>
                  </a:lnTo>
                  <a:lnTo>
                    <a:pt x="897" y="377"/>
                  </a:lnTo>
                  <a:lnTo>
                    <a:pt x="888" y="386"/>
                  </a:lnTo>
                  <a:lnTo>
                    <a:pt x="878" y="386"/>
                  </a:lnTo>
                  <a:lnTo>
                    <a:pt x="870" y="377"/>
                  </a:lnTo>
                  <a:close/>
                  <a:moveTo>
                    <a:pt x="888" y="375"/>
                  </a:moveTo>
                  <a:lnTo>
                    <a:pt x="878" y="375"/>
                  </a:lnTo>
                  <a:lnTo>
                    <a:pt x="886" y="367"/>
                  </a:lnTo>
                  <a:lnTo>
                    <a:pt x="886" y="377"/>
                  </a:lnTo>
                  <a:lnTo>
                    <a:pt x="878" y="368"/>
                  </a:lnTo>
                  <a:lnTo>
                    <a:pt x="888" y="368"/>
                  </a:lnTo>
                  <a:lnTo>
                    <a:pt x="880" y="377"/>
                  </a:lnTo>
                  <a:lnTo>
                    <a:pt x="880" y="367"/>
                  </a:lnTo>
                  <a:lnTo>
                    <a:pt x="888" y="375"/>
                  </a:lnTo>
                  <a:close/>
                  <a:moveTo>
                    <a:pt x="868" y="320"/>
                  </a:moveTo>
                  <a:lnTo>
                    <a:pt x="870" y="313"/>
                  </a:lnTo>
                  <a:lnTo>
                    <a:pt x="878" y="304"/>
                  </a:lnTo>
                  <a:lnTo>
                    <a:pt x="888" y="304"/>
                  </a:lnTo>
                  <a:lnTo>
                    <a:pt x="897" y="313"/>
                  </a:lnTo>
                  <a:lnTo>
                    <a:pt x="899" y="320"/>
                  </a:lnTo>
                  <a:lnTo>
                    <a:pt x="897" y="327"/>
                  </a:lnTo>
                  <a:lnTo>
                    <a:pt x="893" y="331"/>
                  </a:lnTo>
                  <a:lnTo>
                    <a:pt x="886" y="334"/>
                  </a:lnTo>
                  <a:lnTo>
                    <a:pt x="880" y="334"/>
                  </a:lnTo>
                  <a:lnTo>
                    <a:pt x="873" y="331"/>
                  </a:lnTo>
                  <a:lnTo>
                    <a:pt x="870" y="327"/>
                  </a:lnTo>
                  <a:lnTo>
                    <a:pt x="868" y="320"/>
                  </a:lnTo>
                  <a:close/>
                  <a:moveTo>
                    <a:pt x="884" y="322"/>
                  </a:moveTo>
                  <a:lnTo>
                    <a:pt x="880" y="317"/>
                  </a:lnTo>
                  <a:lnTo>
                    <a:pt x="886" y="320"/>
                  </a:lnTo>
                  <a:lnTo>
                    <a:pt x="880" y="320"/>
                  </a:lnTo>
                  <a:lnTo>
                    <a:pt x="886" y="317"/>
                  </a:lnTo>
                  <a:lnTo>
                    <a:pt x="883" y="322"/>
                  </a:lnTo>
                  <a:lnTo>
                    <a:pt x="885" y="315"/>
                  </a:lnTo>
                  <a:lnTo>
                    <a:pt x="886" y="323"/>
                  </a:lnTo>
                  <a:lnTo>
                    <a:pt x="878" y="314"/>
                  </a:lnTo>
                  <a:lnTo>
                    <a:pt x="888" y="314"/>
                  </a:lnTo>
                  <a:lnTo>
                    <a:pt x="880" y="323"/>
                  </a:lnTo>
                  <a:lnTo>
                    <a:pt x="882" y="315"/>
                  </a:lnTo>
                  <a:lnTo>
                    <a:pt x="884" y="322"/>
                  </a:lnTo>
                  <a:close/>
                  <a:moveTo>
                    <a:pt x="870" y="269"/>
                  </a:moveTo>
                  <a:lnTo>
                    <a:pt x="867" y="264"/>
                  </a:lnTo>
                  <a:lnTo>
                    <a:pt x="867" y="263"/>
                  </a:lnTo>
                  <a:lnTo>
                    <a:pt x="870" y="258"/>
                  </a:lnTo>
                  <a:lnTo>
                    <a:pt x="878" y="250"/>
                  </a:lnTo>
                  <a:lnTo>
                    <a:pt x="888" y="250"/>
                  </a:lnTo>
                  <a:lnTo>
                    <a:pt x="897" y="258"/>
                  </a:lnTo>
                  <a:lnTo>
                    <a:pt x="899" y="263"/>
                  </a:lnTo>
                  <a:lnTo>
                    <a:pt x="899" y="264"/>
                  </a:lnTo>
                  <a:lnTo>
                    <a:pt x="897" y="269"/>
                  </a:lnTo>
                  <a:lnTo>
                    <a:pt x="888" y="278"/>
                  </a:lnTo>
                  <a:lnTo>
                    <a:pt x="878" y="278"/>
                  </a:lnTo>
                  <a:lnTo>
                    <a:pt x="870" y="269"/>
                  </a:lnTo>
                  <a:close/>
                  <a:moveTo>
                    <a:pt x="888" y="268"/>
                  </a:moveTo>
                  <a:lnTo>
                    <a:pt x="878" y="268"/>
                  </a:lnTo>
                  <a:lnTo>
                    <a:pt x="886" y="259"/>
                  </a:lnTo>
                  <a:lnTo>
                    <a:pt x="884" y="264"/>
                  </a:lnTo>
                  <a:lnTo>
                    <a:pt x="884" y="263"/>
                  </a:lnTo>
                  <a:lnTo>
                    <a:pt x="886" y="268"/>
                  </a:lnTo>
                  <a:lnTo>
                    <a:pt x="878" y="260"/>
                  </a:lnTo>
                  <a:lnTo>
                    <a:pt x="888" y="260"/>
                  </a:lnTo>
                  <a:lnTo>
                    <a:pt x="880" y="268"/>
                  </a:lnTo>
                  <a:lnTo>
                    <a:pt x="882" y="263"/>
                  </a:lnTo>
                  <a:lnTo>
                    <a:pt x="882" y="264"/>
                  </a:lnTo>
                  <a:lnTo>
                    <a:pt x="880" y="259"/>
                  </a:lnTo>
                  <a:lnTo>
                    <a:pt x="888" y="268"/>
                  </a:lnTo>
                  <a:close/>
                  <a:moveTo>
                    <a:pt x="870" y="215"/>
                  </a:moveTo>
                  <a:lnTo>
                    <a:pt x="868" y="208"/>
                  </a:lnTo>
                  <a:lnTo>
                    <a:pt x="870" y="201"/>
                  </a:lnTo>
                  <a:lnTo>
                    <a:pt x="873" y="196"/>
                  </a:lnTo>
                  <a:lnTo>
                    <a:pt x="880" y="193"/>
                  </a:lnTo>
                  <a:lnTo>
                    <a:pt x="886" y="193"/>
                  </a:lnTo>
                  <a:lnTo>
                    <a:pt x="893" y="196"/>
                  </a:lnTo>
                  <a:lnTo>
                    <a:pt x="897" y="201"/>
                  </a:lnTo>
                  <a:lnTo>
                    <a:pt x="899" y="208"/>
                  </a:lnTo>
                  <a:lnTo>
                    <a:pt x="897" y="215"/>
                  </a:lnTo>
                  <a:lnTo>
                    <a:pt x="888" y="223"/>
                  </a:lnTo>
                  <a:lnTo>
                    <a:pt x="878" y="223"/>
                  </a:lnTo>
                  <a:lnTo>
                    <a:pt x="870" y="215"/>
                  </a:lnTo>
                  <a:close/>
                  <a:moveTo>
                    <a:pt x="888" y="213"/>
                  </a:moveTo>
                  <a:lnTo>
                    <a:pt x="878" y="213"/>
                  </a:lnTo>
                  <a:lnTo>
                    <a:pt x="886" y="205"/>
                  </a:lnTo>
                  <a:lnTo>
                    <a:pt x="885" y="212"/>
                  </a:lnTo>
                  <a:lnTo>
                    <a:pt x="883" y="206"/>
                  </a:lnTo>
                  <a:lnTo>
                    <a:pt x="886" y="210"/>
                  </a:lnTo>
                  <a:lnTo>
                    <a:pt x="880" y="208"/>
                  </a:lnTo>
                  <a:lnTo>
                    <a:pt x="886" y="208"/>
                  </a:lnTo>
                  <a:lnTo>
                    <a:pt x="880" y="210"/>
                  </a:lnTo>
                  <a:lnTo>
                    <a:pt x="884" y="206"/>
                  </a:lnTo>
                  <a:lnTo>
                    <a:pt x="882" y="212"/>
                  </a:lnTo>
                  <a:lnTo>
                    <a:pt x="880" y="205"/>
                  </a:lnTo>
                  <a:lnTo>
                    <a:pt x="888" y="213"/>
                  </a:lnTo>
                  <a:close/>
                  <a:moveTo>
                    <a:pt x="870" y="161"/>
                  </a:moveTo>
                  <a:lnTo>
                    <a:pt x="870" y="150"/>
                  </a:lnTo>
                  <a:lnTo>
                    <a:pt x="878" y="142"/>
                  </a:lnTo>
                  <a:lnTo>
                    <a:pt x="888" y="142"/>
                  </a:lnTo>
                  <a:lnTo>
                    <a:pt x="897" y="150"/>
                  </a:lnTo>
                  <a:lnTo>
                    <a:pt x="897" y="161"/>
                  </a:lnTo>
                  <a:lnTo>
                    <a:pt x="888" y="170"/>
                  </a:lnTo>
                  <a:lnTo>
                    <a:pt x="878" y="170"/>
                  </a:lnTo>
                  <a:lnTo>
                    <a:pt x="870" y="161"/>
                  </a:lnTo>
                  <a:close/>
                  <a:moveTo>
                    <a:pt x="888" y="160"/>
                  </a:moveTo>
                  <a:lnTo>
                    <a:pt x="878" y="160"/>
                  </a:lnTo>
                  <a:lnTo>
                    <a:pt x="886" y="150"/>
                  </a:lnTo>
                  <a:lnTo>
                    <a:pt x="886" y="161"/>
                  </a:lnTo>
                  <a:lnTo>
                    <a:pt x="878" y="152"/>
                  </a:lnTo>
                  <a:lnTo>
                    <a:pt x="888" y="152"/>
                  </a:lnTo>
                  <a:lnTo>
                    <a:pt x="880" y="161"/>
                  </a:lnTo>
                  <a:lnTo>
                    <a:pt x="880" y="150"/>
                  </a:lnTo>
                  <a:lnTo>
                    <a:pt x="888" y="160"/>
                  </a:lnTo>
                  <a:close/>
                  <a:moveTo>
                    <a:pt x="859" y="109"/>
                  </a:moveTo>
                  <a:lnTo>
                    <a:pt x="858" y="103"/>
                  </a:lnTo>
                  <a:lnTo>
                    <a:pt x="859" y="97"/>
                  </a:lnTo>
                  <a:lnTo>
                    <a:pt x="861" y="92"/>
                  </a:lnTo>
                  <a:lnTo>
                    <a:pt x="867" y="88"/>
                  </a:lnTo>
                  <a:lnTo>
                    <a:pt x="875" y="88"/>
                  </a:lnTo>
                  <a:lnTo>
                    <a:pt x="886" y="94"/>
                  </a:lnTo>
                  <a:lnTo>
                    <a:pt x="890" y="101"/>
                  </a:lnTo>
                  <a:lnTo>
                    <a:pt x="889" y="108"/>
                  </a:lnTo>
                  <a:lnTo>
                    <a:pt x="886" y="114"/>
                  </a:lnTo>
                  <a:lnTo>
                    <a:pt x="881" y="118"/>
                  </a:lnTo>
                  <a:lnTo>
                    <a:pt x="876" y="118"/>
                  </a:lnTo>
                  <a:lnTo>
                    <a:pt x="870" y="118"/>
                  </a:lnTo>
                  <a:lnTo>
                    <a:pt x="864" y="116"/>
                  </a:lnTo>
                  <a:lnTo>
                    <a:pt x="859" y="109"/>
                  </a:lnTo>
                  <a:close/>
                  <a:moveTo>
                    <a:pt x="876" y="107"/>
                  </a:moveTo>
                  <a:lnTo>
                    <a:pt x="870" y="103"/>
                  </a:lnTo>
                  <a:lnTo>
                    <a:pt x="876" y="103"/>
                  </a:lnTo>
                  <a:lnTo>
                    <a:pt x="872" y="105"/>
                  </a:lnTo>
                  <a:lnTo>
                    <a:pt x="878" y="102"/>
                  </a:lnTo>
                  <a:lnTo>
                    <a:pt x="875" y="106"/>
                  </a:lnTo>
                  <a:lnTo>
                    <a:pt x="876" y="99"/>
                  </a:lnTo>
                  <a:lnTo>
                    <a:pt x="879" y="106"/>
                  </a:lnTo>
                  <a:lnTo>
                    <a:pt x="868" y="100"/>
                  </a:lnTo>
                  <a:lnTo>
                    <a:pt x="877" y="100"/>
                  </a:lnTo>
                  <a:lnTo>
                    <a:pt x="871" y="104"/>
                  </a:lnTo>
                  <a:lnTo>
                    <a:pt x="873" y="100"/>
                  </a:lnTo>
                  <a:lnTo>
                    <a:pt x="872" y="106"/>
                  </a:lnTo>
                  <a:lnTo>
                    <a:pt x="871" y="101"/>
                  </a:lnTo>
                  <a:lnTo>
                    <a:pt x="876" y="107"/>
                  </a:lnTo>
                  <a:close/>
                  <a:moveTo>
                    <a:pt x="834" y="69"/>
                  </a:moveTo>
                  <a:lnTo>
                    <a:pt x="831" y="65"/>
                  </a:lnTo>
                  <a:lnTo>
                    <a:pt x="829" y="59"/>
                  </a:lnTo>
                  <a:lnTo>
                    <a:pt x="829" y="54"/>
                  </a:lnTo>
                  <a:lnTo>
                    <a:pt x="832" y="47"/>
                  </a:lnTo>
                  <a:lnTo>
                    <a:pt x="840" y="43"/>
                  </a:lnTo>
                  <a:lnTo>
                    <a:pt x="853" y="43"/>
                  </a:lnTo>
                  <a:lnTo>
                    <a:pt x="859" y="52"/>
                  </a:lnTo>
                  <a:lnTo>
                    <a:pt x="858" y="65"/>
                  </a:lnTo>
                  <a:lnTo>
                    <a:pt x="853" y="72"/>
                  </a:lnTo>
                  <a:lnTo>
                    <a:pt x="845" y="73"/>
                  </a:lnTo>
                  <a:lnTo>
                    <a:pt x="840" y="73"/>
                  </a:lnTo>
                  <a:lnTo>
                    <a:pt x="834" y="69"/>
                  </a:lnTo>
                  <a:close/>
                  <a:moveTo>
                    <a:pt x="848" y="60"/>
                  </a:moveTo>
                  <a:lnTo>
                    <a:pt x="842" y="59"/>
                  </a:lnTo>
                  <a:lnTo>
                    <a:pt x="850" y="58"/>
                  </a:lnTo>
                  <a:lnTo>
                    <a:pt x="843" y="64"/>
                  </a:lnTo>
                  <a:lnTo>
                    <a:pt x="844" y="51"/>
                  </a:lnTo>
                  <a:lnTo>
                    <a:pt x="852" y="58"/>
                  </a:lnTo>
                  <a:lnTo>
                    <a:pt x="839" y="58"/>
                  </a:lnTo>
                  <a:lnTo>
                    <a:pt x="846" y="54"/>
                  </a:lnTo>
                  <a:lnTo>
                    <a:pt x="843" y="60"/>
                  </a:lnTo>
                  <a:lnTo>
                    <a:pt x="843" y="55"/>
                  </a:lnTo>
                  <a:lnTo>
                    <a:pt x="845" y="60"/>
                  </a:lnTo>
                  <a:lnTo>
                    <a:pt x="842" y="57"/>
                  </a:lnTo>
                  <a:lnTo>
                    <a:pt x="848" y="60"/>
                  </a:lnTo>
                  <a:close/>
                  <a:moveTo>
                    <a:pt x="795" y="42"/>
                  </a:moveTo>
                  <a:lnTo>
                    <a:pt x="789" y="37"/>
                  </a:lnTo>
                  <a:lnTo>
                    <a:pt x="785" y="25"/>
                  </a:lnTo>
                  <a:lnTo>
                    <a:pt x="790" y="15"/>
                  </a:lnTo>
                  <a:lnTo>
                    <a:pt x="803" y="12"/>
                  </a:lnTo>
                  <a:lnTo>
                    <a:pt x="812" y="16"/>
                  </a:lnTo>
                  <a:lnTo>
                    <a:pt x="816" y="29"/>
                  </a:lnTo>
                  <a:lnTo>
                    <a:pt x="813" y="38"/>
                  </a:lnTo>
                  <a:lnTo>
                    <a:pt x="808" y="42"/>
                  </a:lnTo>
                  <a:lnTo>
                    <a:pt x="802" y="43"/>
                  </a:lnTo>
                  <a:lnTo>
                    <a:pt x="795" y="42"/>
                  </a:lnTo>
                  <a:close/>
                  <a:moveTo>
                    <a:pt x="804" y="28"/>
                  </a:moveTo>
                  <a:lnTo>
                    <a:pt x="799" y="29"/>
                  </a:lnTo>
                  <a:lnTo>
                    <a:pt x="805" y="26"/>
                  </a:lnTo>
                  <a:lnTo>
                    <a:pt x="802" y="34"/>
                  </a:lnTo>
                  <a:lnTo>
                    <a:pt x="798" y="21"/>
                  </a:lnTo>
                  <a:lnTo>
                    <a:pt x="808" y="26"/>
                  </a:lnTo>
                  <a:lnTo>
                    <a:pt x="795" y="29"/>
                  </a:lnTo>
                  <a:lnTo>
                    <a:pt x="799" y="20"/>
                  </a:lnTo>
                  <a:lnTo>
                    <a:pt x="803" y="32"/>
                  </a:lnTo>
                  <a:lnTo>
                    <a:pt x="796" y="28"/>
                  </a:lnTo>
                  <a:lnTo>
                    <a:pt x="804" y="28"/>
                  </a:lnTo>
                  <a:close/>
                  <a:moveTo>
                    <a:pt x="748" y="32"/>
                  </a:moveTo>
                  <a:lnTo>
                    <a:pt x="743" y="32"/>
                  </a:lnTo>
                  <a:lnTo>
                    <a:pt x="737" y="29"/>
                  </a:lnTo>
                  <a:lnTo>
                    <a:pt x="734" y="24"/>
                  </a:lnTo>
                  <a:lnTo>
                    <a:pt x="732" y="16"/>
                  </a:lnTo>
                  <a:lnTo>
                    <a:pt x="733" y="11"/>
                  </a:lnTo>
                  <a:lnTo>
                    <a:pt x="736" y="5"/>
                  </a:lnTo>
                  <a:lnTo>
                    <a:pt x="740" y="2"/>
                  </a:lnTo>
                  <a:lnTo>
                    <a:pt x="747" y="0"/>
                  </a:lnTo>
                  <a:lnTo>
                    <a:pt x="752" y="0"/>
                  </a:lnTo>
                  <a:lnTo>
                    <a:pt x="758" y="3"/>
                  </a:lnTo>
                  <a:lnTo>
                    <a:pt x="762" y="9"/>
                  </a:lnTo>
                  <a:lnTo>
                    <a:pt x="764" y="16"/>
                  </a:lnTo>
                  <a:lnTo>
                    <a:pt x="764" y="21"/>
                  </a:lnTo>
                  <a:lnTo>
                    <a:pt x="761" y="27"/>
                  </a:lnTo>
                  <a:lnTo>
                    <a:pt x="755" y="30"/>
                  </a:lnTo>
                  <a:lnTo>
                    <a:pt x="748" y="32"/>
                  </a:lnTo>
                  <a:close/>
                  <a:moveTo>
                    <a:pt x="752" y="16"/>
                  </a:moveTo>
                  <a:lnTo>
                    <a:pt x="747" y="20"/>
                  </a:lnTo>
                  <a:lnTo>
                    <a:pt x="750" y="14"/>
                  </a:lnTo>
                  <a:lnTo>
                    <a:pt x="750" y="19"/>
                  </a:lnTo>
                  <a:lnTo>
                    <a:pt x="748" y="12"/>
                  </a:lnTo>
                  <a:lnTo>
                    <a:pt x="751" y="17"/>
                  </a:lnTo>
                  <a:lnTo>
                    <a:pt x="746" y="14"/>
                  </a:lnTo>
                  <a:lnTo>
                    <a:pt x="751" y="14"/>
                  </a:lnTo>
                  <a:lnTo>
                    <a:pt x="745" y="16"/>
                  </a:lnTo>
                  <a:lnTo>
                    <a:pt x="749" y="13"/>
                  </a:lnTo>
                  <a:lnTo>
                    <a:pt x="745" y="19"/>
                  </a:lnTo>
                  <a:lnTo>
                    <a:pt x="746" y="13"/>
                  </a:lnTo>
                  <a:lnTo>
                    <a:pt x="748" y="21"/>
                  </a:lnTo>
                  <a:lnTo>
                    <a:pt x="744" y="15"/>
                  </a:lnTo>
                  <a:lnTo>
                    <a:pt x="750" y="18"/>
                  </a:lnTo>
                  <a:lnTo>
                    <a:pt x="745" y="18"/>
                  </a:lnTo>
                  <a:lnTo>
                    <a:pt x="752" y="16"/>
                  </a:lnTo>
                  <a:close/>
                  <a:moveTo>
                    <a:pt x="697" y="32"/>
                  </a:moveTo>
                  <a:lnTo>
                    <a:pt x="690" y="32"/>
                  </a:lnTo>
                  <a:lnTo>
                    <a:pt x="684" y="29"/>
                  </a:lnTo>
                  <a:lnTo>
                    <a:pt x="680" y="26"/>
                  </a:lnTo>
                  <a:lnTo>
                    <a:pt x="677" y="19"/>
                  </a:lnTo>
                  <a:lnTo>
                    <a:pt x="677" y="13"/>
                  </a:lnTo>
                  <a:lnTo>
                    <a:pt x="680" y="7"/>
                  </a:lnTo>
                  <a:lnTo>
                    <a:pt x="684" y="3"/>
                  </a:lnTo>
                  <a:lnTo>
                    <a:pt x="690" y="0"/>
                  </a:lnTo>
                  <a:lnTo>
                    <a:pt x="697" y="0"/>
                  </a:lnTo>
                  <a:lnTo>
                    <a:pt x="704" y="3"/>
                  </a:lnTo>
                  <a:lnTo>
                    <a:pt x="707" y="7"/>
                  </a:lnTo>
                  <a:lnTo>
                    <a:pt x="710" y="13"/>
                  </a:lnTo>
                  <a:lnTo>
                    <a:pt x="710" y="19"/>
                  </a:lnTo>
                  <a:lnTo>
                    <a:pt x="707" y="26"/>
                  </a:lnTo>
                  <a:lnTo>
                    <a:pt x="704" y="29"/>
                  </a:lnTo>
                  <a:lnTo>
                    <a:pt x="697" y="32"/>
                  </a:lnTo>
                  <a:close/>
                  <a:moveTo>
                    <a:pt x="697" y="15"/>
                  </a:moveTo>
                  <a:lnTo>
                    <a:pt x="693" y="19"/>
                  </a:lnTo>
                  <a:lnTo>
                    <a:pt x="696" y="13"/>
                  </a:lnTo>
                  <a:lnTo>
                    <a:pt x="696" y="19"/>
                  </a:lnTo>
                  <a:lnTo>
                    <a:pt x="693" y="13"/>
                  </a:lnTo>
                  <a:lnTo>
                    <a:pt x="697" y="17"/>
                  </a:lnTo>
                  <a:lnTo>
                    <a:pt x="690" y="14"/>
                  </a:lnTo>
                  <a:lnTo>
                    <a:pt x="697" y="14"/>
                  </a:lnTo>
                  <a:lnTo>
                    <a:pt x="690" y="17"/>
                  </a:lnTo>
                  <a:lnTo>
                    <a:pt x="694" y="13"/>
                  </a:lnTo>
                  <a:lnTo>
                    <a:pt x="691" y="19"/>
                  </a:lnTo>
                  <a:lnTo>
                    <a:pt x="691" y="13"/>
                  </a:lnTo>
                  <a:lnTo>
                    <a:pt x="694" y="19"/>
                  </a:lnTo>
                  <a:lnTo>
                    <a:pt x="690" y="15"/>
                  </a:lnTo>
                  <a:lnTo>
                    <a:pt x="697" y="18"/>
                  </a:lnTo>
                  <a:lnTo>
                    <a:pt x="690" y="18"/>
                  </a:lnTo>
                  <a:lnTo>
                    <a:pt x="697" y="15"/>
                  </a:lnTo>
                  <a:close/>
                  <a:moveTo>
                    <a:pt x="643" y="32"/>
                  </a:moveTo>
                  <a:lnTo>
                    <a:pt x="636" y="32"/>
                  </a:lnTo>
                  <a:lnTo>
                    <a:pt x="630" y="29"/>
                  </a:lnTo>
                  <a:lnTo>
                    <a:pt x="626" y="26"/>
                  </a:lnTo>
                  <a:lnTo>
                    <a:pt x="623" y="19"/>
                  </a:lnTo>
                  <a:lnTo>
                    <a:pt x="623" y="13"/>
                  </a:lnTo>
                  <a:lnTo>
                    <a:pt x="626" y="7"/>
                  </a:lnTo>
                  <a:lnTo>
                    <a:pt x="630" y="3"/>
                  </a:lnTo>
                  <a:lnTo>
                    <a:pt x="636" y="0"/>
                  </a:lnTo>
                  <a:lnTo>
                    <a:pt x="643" y="0"/>
                  </a:lnTo>
                  <a:lnTo>
                    <a:pt x="649" y="3"/>
                  </a:lnTo>
                  <a:lnTo>
                    <a:pt x="653" y="7"/>
                  </a:lnTo>
                  <a:lnTo>
                    <a:pt x="656" y="13"/>
                  </a:lnTo>
                  <a:lnTo>
                    <a:pt x="656" y="19"/>
                  </a:lnTo>
                  <a:lnTo>
                    <a:pt x="653" y="26"/>
                  </a:lnTo>
                  <a:lnTo>
                    <a:pt x="649" y="29"/>
                  </a:lnTo>
                  <a:lnTo>
                    <a:pt x="643" y="32"/>
                  </a:lnTo>
                  <a:close/>
                  <a:moveTo>
                    <a:pt x="643" y="15"/>
                  </a:moveTo>
                  <a:lnTo>
                    <a:pt x="639" y="19"/>
                  </a:lnTo>
                  <a:lnTo>
                    <a:pt x="642" y="13"/>
                  </a:lnTo>
                  <a:lnTo>
                    <a:pt x="642" y="19"/>
                  </a:lnTo>
                  <a:lnTo>
                    <a:pt x="639" y="13"/>
                  </a:lnTo>
                  <a:lnTo>
                    <a:pt x="643" y="17"/>
                  </a:lnTo>
                  <a:lnTo>
                    <a:pt x="636" y="14"/>
                  </a:lnTo>
                  <a:lnTo>
                    <a:pt x="643" y="14"/>
                  </a:lnTo>
                  <a:lnTo>
                    <a:pt x="636" y="17"/>
                  </a:lnTo>
                  <a:lnTo>
                    <a:pt x="640" y="13"/>
                  </a:lnTo>
                  <a:lnTo>
                    <a:pt x="637" y="19"/>
                  </a:lnTo>
                  <a:lnTo>
                    <a:pt x="637" y="13"/>
                  </a:lnTo>
                  <a:lnTo>
                    <a:pt x="640" y="19"/>
                  </a:lnTo>
                  <a:lnTo>
                    <a:pt x="636" y="15"/>
                  </a:lnTo>
                  <a:lnTo>
                    <a:pt x="643" y="18"/>
                  </a:lnTo>
                  <a:lnTo>
                    <a:pt x="636" y="18"/>
                  </a:lnTo>
                  <a:lnTo>
                    <a:pt x="643" y="15"/>
                  </a:lnTo>
                  <a:close/>
                  <a:moveTo>
                    <a:pt x="588" y="32"/>
                  </a:moveTo>
                  <a:lnTo>
                    <a:pt x="582" y="32"/>
                  </a:lnTo>
                  <a:lnTo>
                    <a:pt x="575" y="29"/>
                  </a:lnTo>
                  <a:lnTo>
                    <a:pt x="571" y="26"/>
                  </a:lnTo>
                  <a:lnTo>
                    <a:pt x="569" y="19"/>
                  </a:lnTo>
                  <a:lnTo>
                    <a:pt x="569" y="13"/>
                  </a:lnTo>
                  <a:lnTo>
                    <a:pt x="571" y="7"/>
                  </a:lnTo>
                  <a:lnTo>
                    <a:pt x="575" y="3"/>
                  </a:lnTo>
                  <a:lnTo>
                    <a:pt x="582" y="0"/>
                  </a:lnTo>
                  <a:lnTo>
                    <a:pt x="588" y="0"/>
                  </a:lnTo>
                  <a:lnTo>
                    <a:pt x="595" y="3"/>
                  </a:lnTo>
                  <a:lnTo>
                    <a:pt x="599" y="7"/>
                  </a:lnTo>
                  <a:lnTo>
                    <a:pt x="601" y="13"/>
                  </a:lnTo>
                  <a:lnTo>
                    <a:pt x="601" y="19"/>
                  </a:lnTo>
                  <a:lnTo>
                    <a:pt x="599" y="26"/>
                  </a:lnTo>
                  <a:lnTo>
                    <a:pt x="595" y="29"/>
                  </a:lnTo>
                  <a:lnTo>
                    <a:pt x="588" y="32"/>
                  </a:lnTo>
                  <a:close/>
                  <a:moveTo>
                    <a:pt x="588" y="15"/>
                  </a:moveTo>
                  <a:lnTo>
                    <a:pt x="585" y="19"/>
                  </a:lnTo>
                  <a:lnTo>
                    <a:pt x="587" y="13"/>
                  </a:lnTo>
                  <a:lnTo>
                    <a:pt x="587" y="19"/>
                  </a:lnTo>
                  <a:lnTo>
                    <a:pt x="585" y="13"/>
                  </a:lnTo>
                  <a:lnTo>
                    <a:pt x="588" y="17"/>
                  </a:lnTo>
                  <a:lnTo>
                    <a:pt x="582" y="14"/>
                  </a:lnTo>
                  <a:lnTo>
                    <a:pt x="588" y="14"/>
                  </a:lnTo>
                  <a:lnTo>
                    <a:pt x="582" y="17"/>
                  </a:lnTo>
                  <a:lnTo>
                    <a:pt x="585" y="13"/>
                  </a:lnTo>
                  <a:lnTo>
                    <a:pt x="583" y="19"/>
                  </a:lnTo>
                  <a:lnTo>
                    <a:pt x="583" y="13"/>
                  </a:lnTo>
                  <a:lnTo>
                    <a:pt x="585" y="19"/>
                  </a:lnTo>
                  <a:lnTo>
                    <a:pt x="582" y="15"/>
                  </a:lnTo>
                  <a:lnTo>
                    <a:pt x="588" y="18"/>
                  </a:lnTo>
                  <a:lnTo>
                    <a:pt x="582" y="18"/>
                  </a:lnTo>
                  <a:lnTo>
                    <a:pt x="588" y="15"/>
                  </a:lnTo>
                  <a:close/>
                  <a:moveTo>
                    <a:pt x="534" y="32"/>
                  </a:moveTo>
                  <a:lnTo>
                    <a:pt x="525" y="30"/>
                  </a:lnTo>
                  <a:lnTo>
                    <a:pt x="517" y="21"/>
                  </a:lnTo>
                  <a:lnTo>
                    <a:pt x="517" y="11"/>
                  </a:lnTo>
                  <a:lnTo>
                    <a:pt x="525" y="2"/>
                  </a:lnTo>
                  <a:lnTo>
                    <a:pt x="534" y="0"/>
                  </a:lnTo>
                  <a:lnTo>
                    <a:pt x="540" y="3"/>
                  </a:lnTo>
                  <a:lnTo>
                    <a:pt x="544" y="7"/>
                  </a:lnTo>
                  <a:lnTo>
                    <a:pt x="547" y="13"/>
                  </a:lnTo>
                  <a:lnTo>
                    <a:pt x="547" y="19"/>
                  </a:lnTo>
                  <a:lnTo>
                    <a:pt x="544" y="26"/>
                  </a:lnTo>
                  <a:lnTo>
                    <a:pt x="540" y="29"/>
                  </a:lnTo>
                  <a:lnTo>
                    <a:pt x="534" y="32"/>
                  </a:lnTo>
                  <a:close/>
                  <a:moveTo>
                    <a:pt x="534" y="15"/>
                  </a:moveTo>
                  <a:lnTo>
                    <a:pt x="530" y="19"/>
                  </a:lnTo>
                  <a:lnTo>
                    <a:pt x="533" y="13"/>
                  </a:lnTo>
                  <a:lnTo>
                    <a:pt x="533" y="19"/>
                  </a:lnTo>
                  <a:lnTo>
                    <a:pt x="530" y="13"/>
                  </a:lnTo>
                  <a:lnTo>
                    <a:pt x="534" y="17"/>
                  </a:lnTo>
                  <a:lnTo>
                    <a:pt x="527" y="14"/>
                  </a:lnTo>
                  <a:lnTo>
                    <a:pt x="536" y="13"/>
                  </a:lnTo>
                  <a:lnTo>
                    <a:pt x="527" y="21"/>
                  </a:lnTo>
                  <a:lnTo>
                    <a:pt x="527" y="11"/>
                  </a:lnTo>
                  <a:lnTo>
                    <a:pt x="536" y="20"/>
                  </a:lnTo>
                  <a:lnTo>
                    <a:pt x="527" y="18"/>
                  </a:lnTo>
                  <a:lnTo>
                    <a:pt x="534" y="15"/>
                  </a:lnTo>
                  <a:close/>
                  <a:moveTo>
                    <a:pt x="482" y="30"/>
                  </a:moveTo>
                  <a:lnTo>
                    <a:pt x="472" y="30"/>
                  </a:lnTo>
                  <a:lnTo>
                    <a:pt x="463" y="21"/>
                  </a:lnTo>
                  <a:lnTo>
                    <a:pt x="463" y="11"/>
                  </a:lnTo>
                  <a:lnTo>
                    <a:pt x="472" y="2"/>
                  </a:lnTo>
                  <a:lnTo>
                    <a:pt x="482" y="2"/>
                  </a:lnTo>
                  <a:lnTo>
                    <a:pt x="491" y="11"/>
                  </a:lnTo>
                  <a:lnTo>
                    <a:pt x="491" y="21"/>
                  </a:lnTo>
                  <a:lnTo>
                    <a:pt x="482" y="30"/>
                  </a:lnTo>
                  <a:close/>
                  <a:moveTo>
                    <a:pt x="480" y="11"/>
                  </a:moveTo>
                  <a:lnTo>
                    <a:pt x="480" y="21"/>
                  </a:lnTo>
                  <a:lnTo>
                    <a:pt x="472" y="13"/>
                  </a:lnTo>
                  <a:lnTo>
                    <a:pt x="482" y="13"/>
                  </a:lnTo>
                  <a:lnTo>
                    <a:pt x="473" y="21"/>
                  </a:lnTo>
                  <a:lnTo>
                    <a:pt x="473" y="11"/>
                  </a:lnTo>
                  <a:lnTo>
                    <a:pt x="482" y="20"/>
                  </a:lnTo>
                  <a:lnTo>
                    <a:pt x="472" y="20"/>
                  </a:lnTo>
                  <a:lnTo>
                    <a:pt x="480" y="11"/>
                  </a:lnTo>
                  <a:close/>
                  <a:moveTo>
                    <a:pt x="426" y="32"/>
                  </a:moveTo>
                  <a:lnTo>
                    <a:pt x="420" y="32"/>
                  </a:lnTo>
                  <a:lnTo>
                    <a:pt x="413" y="29"/>
                  </a:lnTo>
                  <a:lnTo>
                    <a:pt x="409" y="26"/>
                  </a:lnTo>
                  <a:lnTo>
                    <a:pt x="406" y="19"/>
                  </a:lnTo>
                  <a:lnTo>
                    <a:pt x="406" y="13"/>
                  </a:lnTo>
                  <a:lnTo>
                    <a:pt x="409" y="7"/>
                  </a:lnTo>
                  <a:lnTo>
                    <a:pt x="413" y="3"/>
                  </a:lnTo>
                  <a:lnTo>
                    <a:pt x="420" y="0"/>
                  </a:lnTo>
                  <a:lnTo>
                    <a:pt x="426" y="0"/>
                  </a:lnTo>
                  <a:lnTo>
                    <a:pt x="433" y="3"/>
                  </a:lnTo>
                  <a:lnTo>
                    <a:pt x="436" y="7"/>
                  </a:lnTo>
                  <a:lnTo>
                    <a:pt x="439" y="13"/>
                  </a:lnTo>
                  <a:lnTo>
                    <a:pt x="439" y="19"/>
                  </a:lnTo>
                  <a:lnTo>
                    <a:pt x="436" y="26"/>
                  </a:lnTo>
                  <a:lnTo>
                    <a:pt x="433" y="29"/>
                  </a:lnTo>
                  <a:lnTo>
                    <a:pt x="426" y="32"/>
                  </a:lnTo>
                  <a:close/>
                  <a:moveTo>
                    <a:pt x="426" y="15"/>
                  </a:moveTo>
                  <a:lnTo>
                    <a:pt x="422" y="19"/>
                  </a:lnTo>
                  <a:lnTo>
                    <a:pt x="425" y="13"/>
                  </a:lnTo>
                  <a:lnTo>
                    <a:pt x="425" y="19"/>
                  </a:lnTo>
                  <a:lnTo>
                    <a:pt x="422" y="13"/>
                  </a:lnTo>
                  <a:lnTo>
                    <a:pt x="426" y="17"/>
                  </a:lnTo>
                  <a:lnTo>
                    <a:pt x="420" y="14"/>
                  </a:lnTo>
                  <a:lnTo>
                    <a:pt x="426" y="14"/>
                  </a:lnTo>
                  <a:lnTo>
                    <a:pt x="420" y="17"/>
                  </a:lnTo>
                  <a:lnTo>
                    <a:pt x="423" y="13"/>
                  </a:lnTo>
                  <a:lnTo>
                    <a:pt x="420" y="19"/>
                  </a:lnTo>
                  <a:lnTo>
                    <a:pt x="420" y="13"/>
                  </a:lnTo>
                  <a:lnTo>
                    <a:pt x="423" y="19"/>
                  </a:lnTo>
                  <a:lnTo>
                    <a:pt x="420" y="15"/>
                  </a:lnTo>
                  <a:lnTo>
                    <a:pt x="426" y="18"/>
                  </a:lnTo>
                  <a:lnTo>
                    <a:pt x="420" y="18"/>
                  </a:lnTo>
                  <a:lnTo>
                    <a:pt x="426" y="15"/>
                  </a:lnTo>
                  <a:close/>
                  <a:moveTo>
                    <a:pt x="372" y="32"/>
                  </a:moveTo>
                  <a:lnTo>
                    <a:pt x="365" y="32"/>
                  </a:lnTo>
                  <a:lnTo>
                    <a:pt x="359" y="29"/>
                  </a:lnTo>
                  <a:lnTo>
                    <a:pt x="355" y="26"/>
                  </a:lnTo>
                  <a:lnTo>
                    <a:pt x="352" y="19"/>
                  </a:lnTo>
                  <a:lnTo>
                    <a:pt x="352" y="13"/>
                  </a:lnTo>
                  <a:lnTo>
                    <a:pt x="355" y="7"/>
                  </a:lnTo>
                  <a:lnTo>
                    <a:pt x="359" y="3"/>
                  </a:lnTo>
                  <a:lnTo>
                    <a:pt x="365" y="0"/>
                  </a:lnTo>
                  <a:lnTo>
                    <a:pt x="372" y="0"/>
                  </a:lnTo>
                  <a:lnTo>
                    <a:pt x="378" y="3"/>
                  </a:lnTo>
                  <a:lnTo>
                    <a:pt x="382" y="7"/>
                  </a:lnTo>
                  <a:lnTo>
                    <a:pt x="385" y="13"/>
                  </a:lnTo>
                  <a:lnTo>
                    <a:pt x="385" y="19"/>
                  </a:lnTo>
                  <a:lnTo>
                    <a:pt x="382" y="26"/>
                  </a:lnTo>
                  <a:lnTo>
                    <a:pt x="378" y="29"/>
                  </a:lnTo>
                  <a:lnTo>
                    <a:pt x="372" y="32"/>
                  </a:lnTo>
                  <a:close/>
                  <a:moveTo>
                    <a:pt x="372" y="15"/>
                  </a:moveTo>
                  <a:lnTo>
                    <a:pt x="368" y="19"/>
                  </a:lnTo>
                  <a:lnTo>
                    <a:pt x="371" y="13"/>
                  </a:lnTo>
                  <a:lnTo>
                    <a:pt x="371" y="19"/>
                  </a:lnTo>
                  <a:lnTo>
                    <a:pt x="368" y="13"/>
                  </a:lnTo>
                  <a:lnTo>
                    <a:pt x="372" y="17"/>
                  </a:lnTo>
                  <a:lnTo>
                    <a:pt x="365" y="14"/>
                  </a:lnTo>
                  <a:lnTo>
                    <a:pt x="372" y="14"/>
                  </a:lnTo>
                  <a:lnTo>
                    <a:pt x="365" y="17"/>
                  </a:lnTo>
                  <a:lnTo>
                    <a:pt x="369" y="13"/>
                  </a:lnTo>
                  <a:lnTo>
                    <a:pt x="366" y="19"/>
                  </a:lnTo>
                  <a:lnTo>
                    <a:pt x="366" y="13"/>
                  </a:lnTo>
                  <a:lnTo>
                    <a:pt x="369" y="19"/>
                  </a:lnTo>
                  <a:lnTo>
                    <a:pt x="365" y="15"/>
                  </a:lnTo>
                  <a:lnTo>
                    <a:pt x="372" y="18"/>
                  </a:lnTo>
                  <a:lnTo>
                    <a:pt x="365" y="18"/>
                  </a:lnTo>
                  <a:lnTo>
                    <a:pt x="372" y="15"/>
                  </a:lnTo>
                  <a:close/>
                  <a:moveTo>
                    <a:pt x="317" y="32"/>
                  </a:moveTo>
                  <a:lnTo>
                    <a:pt x="311" y="32"/>
                  </a:lnTo>
                  <a:lnTo>
                    <a:pt x="304" y="29"/>
                  </a:lnTo>
                  <a:lnTo>
                    <a:pt x="300" y="26"/>
                  </a:lnTo>
                  <a:lnTo>
                    <a:pt x="298" y="19"/>
                  </a:lnTo>
                  <a:lnTo>
                    <a:pt x="298" y="13"/>
                  </a:lnTo>
                  <a:lnTo>
                    <a:pt x="300" y="7"/>
                  </a:lnTo>
                  <a:lnTo>
                    <a:pt x="304" y="3"/>
                  </a:lnTo>
                  <a:lnTo>
                    <a:pt x="311" y="0"/>
                  </a:lnTo>
                  <a:lnTo>
                    <a:pt x="317" y="0"/>
                  </a:lnTo>
                  <a:lnTo>
                    <a:pt x="324" y="3"/>
                  </a:lnTo>
                  <a:lnTo>
                    <a:pt x="328" y="7"/>
                  </a:lnTo>
                  <a:lnTo>
                    <a:pt x="330" y="13"/>
                  </a:lnTo>
                  <a:lnTo>
                    <a:pt x="330" y="19"/>
                  </a:lnTo>
                  <a:lnTo>
                    <a:pt x="328" y="26"/>
                  </a:lnTo>
                  <a:lnTo>
                    <a:pt x="324" y="29"/>
                  </a:lnTo>
                  <a:lnTo>
                    <a:pt x="317" y="32"/>
                  </a:lnTo>
                  <a:close/>
                  <a:moveTo>
                    <a:pt x="317" y="15"/>
                  </a:moveTo>
                  <a:lnTo>
                    <a:pt x="314" y="19"/>
                  </a:lnTo>
                  <a:lnTo>
                    <a:pt x="316" y="13"/>
                  </a:lnTo>
                  <a:lnTo>
                    <a:pt x="316" y="19"/>
                  </a:lnTo>
                  <a:lnTo>
                    <a:pt x="314" y="13"/>
                  </a:lnTo>
                  <a:lnTo>
                    <a:pt x="317" y="17"/>
                  </a:lnTo>
                  <a:lnTo>
                    <a:pt x="311" y="14"/>
                  </a:lnTo>
                  <a:lnTo>
                    <a:pt x="317" y="14"/>
                  </a:lnTo>
                  <a:lnTo>
                    <a:pt x="311" y="17"/>
                  </a:lnTo>
                  <a:lnTo>
                    <a:pt x="315" y="13"/>
                  </a:lnTo>
                  <a:lnTo>
                    <a:pt x="312" y="19"/>
                  </a:lnTo>
                  <a:lnTo>
                    <a:pt x="312" y="13"/>
                  </a:lnTo>
                  <a:lnTo>
                    <a:pt x="315" y="19"/>
                  </a:lnTo>
                  <a:lnTo>
                    <a:pt x="311" y="15"/>
                  </a:lnTo>
                  <a:lnTo>
                    <a:pt x="317" y="18"/>
                  </a:lnTo>
                  <a:lnTo>
                    <a:pt x="311" y="18"/>
                  </a:lnTo>
                  <a:lnTo>
                    <a:pt x="317" y="15"/>
                  </a:lnTo>
                  <a:close/>
                  <a:moveTo>
                    <a:pt x="263" y="32"/>
                  </a:moveTo>
                  <a:lnTo>
                    <a:pt x="256" y="32"/>
                  </a:lnTo>
                  <a:lnTo>
                    <a:pt x="250" y="29"/>
                  </a:lnTo>
                  <a:lnTo>
                    <a:pt x="246" y="26"/>
                  </a:lnTo>
                  <a:lnTo>
                    <a:pt x="243" y="19"/>
                  </a:lnTo>
                  <a:lnTo>
                    <a:pt x="243" y="13"/>
                  </a:lnTo>
                  <a:lnTo>
                    <a:pt x="246" y="7"/>
                  </a:lnTo>
                  <a:lnTo>
                    <a:pt x="250" y="3"/>
                  </a:lnTo>
                  <a:lnTo>
                    <a:pt x="256" y="0"/>
                  </a:lnTo>
                  <a:lnTo>
                    <a:pt x="263" y="0"/>
                  </a:lnTo>
                  <a:lnTo>
                    <a:pt x="270" y="3"/>
                  </a:lnTo>
                  <a:lnTo>
                    <a:pt x="273" y="7"/>
                  </a:lnTo>
                  <a:lnTo>
                    <a:pt x="276" y="13"/>
                  </a:lnTo>
                  <a:lnTo>
                    <a:pt x="276" y="19"/>
                  </a:lnTo>
                  <a:lnTo>
                    <a:pt x="273" y="26"/>
                  </a:lnTo>
                  <a:lnTo>
                    <a:pt x="270" y="29"/>
                  </a:lnTo>
                  <a:lnTo>
                    <a:pt x="263" y="32"/>
                  </a:lnTo>
                  <a:close/>
                  <a:moveTo>
                    <a:pt x="263" y="15"/>
                  </a:moveTo>
                  <a:lnTo>
                    <a:pt x="259" y="19"/>
                  </a:lnTo>
                  <a:lnTo>
                    <a:pt x="262" y="13"/>
                  </a:lnTo>
                  <a:lnTo>
                    <a:pt x="262" y="19"/>
                  </a:lnTo>
                  <a:lnTo>
                    <a:pt x="259" y="13"/>
                  </a:lnTo>
                  <a:lnTo>
                    <a:pt x="263" y="17"/>
                  </a:lnTo>
                  <a:lnTo>
                    <a:pt x="256" y="14"/>
                  </a:lnTo>
                  <a:lnTo>
                    <a:pt x="263" y="14"/>
                  </a:lnTo>
                  <a:lnTo>
                    <a:pt x="256" y="17"/>
                  </a:lnTo>
                  <a:lnTo>
                    <a:pt x="260" y="13"/>
                  </a:lnTo>
                  <a:lnTo>
                    <a:pt x="257" y="19"/>
                  </a:lnTo>
                  <a:lnTo>
                    <a:pt x="257" y="13"/>
                  </a:lnTo>
                  <a:lnTo>
                    <a:pt x="260" y="19"/>
                  </a:lnTo>
                  <a:lnTo>
                    <a:pt x="256" y="15"/>
                  </a:lnTo>
                  <a:lnTo>
                    <a:pt x="263" y="18"/>
                  </a:lnTo>
                  <a:lnTo>
                    <a:pt x="256" y="18"/>
                  </a:lnTo>
                  <a:lnTo>
                    <a:pt x="263" y="15"/>
                  </a:lnTo>
                  <a:close/>
                  <a:moveTo>
                    <a:pt x="210" y="30"/>
                  </a:moveTo>
                  <a:lnTo>
                    <a:pt x="200" y="30"/>
                  </a:lnTo>
                  <a:lnTo>
                    <a:pt x="192" y="21"/>
                  </a:lnTo>
                  <a:lnTo>
                    <a:pt x="192" y="11"/>
                  </a:lnTo>
                  <a:lnTo>
                    <a:pt x="200" y="2"/>
                  </a:lnTo>
                  <a:lnTo>
                    <a:pt x="210" y="2"/>
                  </a:lnTo>
                  <a:lnTo>
                    <a:pt x="220" y="11"/>
                  </a:lnTo>
                  <a:lnTo>
                    <a:pt x="220" y="21"/>
                  </a:lnTo>
                  <a:lnTo>
                    <a:pt x="210" y="30"/>
                  </a:lnTo>
                  <a:close/>
                  <a:moveTo>
                    <a:pt x="210" y="11"/>
                  </a:moveTo>
                  <a:lnTo>
                    <a:pt x="210" y="21"/>
                  </a:lnTo>
                  <a:lnTo>
                    <a:pt x="200" y="13"/>
                  </a:lnTo>
                  <a:lnTo>
                    <a:pt x="210" y="13"/>
                  </a:lnTo>
                  <a:lnTo>
                    <a:pt x="202" y="21"/>
                  </a:lnTo>
                  <a:lnTo>
                    <a:pt x="202" y="11"/>
                  </a:lnTo>
                  <a:lnTo>
                    <a:pt x="210" y="20"/>
                  </a:lnTo>
                  <a:lnTo>
                    <a:pt x="200" y="20"/>
                  </a:lnTo>
                  <a:lnTo>
                    <a:pt x="210" y="11"/>
                  </a:lnTo>
                  <a:close/>
                  <a:moveTo>
                    <a:pt x="157" y="30"/>
                  </a:moveTo>
                  <a:lnTo>
                    <a:pt x="149" y="32"/>
                  </a:lnTo>
                  <a:lnTo>
                    <a:pt x="142" y="29"/>
                  </a:lnTo>
                  <a:lnTo>
                    <a:pt x="138" y="26"/>
                  </a:lnTo>
                  <a:lnTo>
                    <a:pt x="135" y="19"/>
                  </a:lnTo>
                  <a:lnTo>
                    <a:pt x="135" y="13"/>
                  </a:lnTo>
                  <a:lnTo>
                    <a:pt x="138" y="7"/>
                  </a:lnTo>
                  <a:lnTo>
                    <a:pt x="142" y="3"/>
                  </a:lnTo>
                  <a:lnTo>
                    <a:pt x="149" y="0"/>
                  </a:lnTo>
                  <a:lnTo>
                    <a:pt x="157" y="2"/>
                  </a:lnTo>
                  <a:lnTo>
                    <a:pt x="165" y="11"/>
                  </a:lnTo>
                  <a:lnTo>
                    <a:pt x="165" y="21"/>
                  </a:lnTo>
                  <a:lnTo>
                    <a:pt x="157" y="30"/>
                  </a:lnTo>
                  <a:close/>
                  <a:moveTo>
                    <a:pt x="155" y="11"/>
                  </a:moveTo>
                  <a:lnTo>
                    <a:pt x="155" y="21"/>
                  </a:lnTo>
                  <a:lnTo>
                    <a:pt x="147" y="13"/>
                  </a:lnTo>
                  <a:lnTo>
                    <a:pt x="155" y="14"/>
                  </a:lnTo>
                  <a:lnTo>
                    <a:pt x="149" y="17"/>
                  </a:lnTo>
                  <a:lnTo>
                    <a:pt x="152" y="13"/>
                  </a:lnTo>
                  <a:lnTo>
                    <a:pt x="150" y="19"/>
                  </a:lnTo>
                  <a:lnTo>
                    <a:pt x="150" y="13"/>
                  </a:lnTo>
                  <a:lnTo>
                    <a:pt x="152" y="19"/>
                  </a:lnTo>
                  <a:lnTo>
                    <a:pt x="149" y="15"/>
                  </a:lnTo>
                  <a:lnTo>
                    <a:pt x="155" y="18"/>
                  </a:lnTo>
                  <a:lnTo>
                    <a:pt x="147" y="20"/>
                  </a:lnTo>
                  <a:lnTo>
                    <a:pt x="155" y="11"/>
                  </a:lnTo>
                  <a:close/>
                  <a:moveTo>
                    <a:pt x="105" y="42"/>
                  </a:moveTo>
                  <a:lnTo>
                    <a:pt x="101" y="43"/>
                  </a:lnTo>
                  <a:lnTo>
                    <a:pt x="94" y="43"/>
                  </a:lnTo>
                  <a:lnTo>
                    <a:pt x="89" y="40"/>
                  </a:lnTo>
                  <a:lnTo>
                    <a:pt x="84" y="33"/>
                  </a:lnTo>
                  <a:lnTo>
                    <a:pt x="82" y="28"/>
                  </a:lnTo>
                  <a:lnTo>
                    <a:pt x="82" y="22"/>
                  </a:lnTo>
                  <a:lnTo>
                    <a:pt x="85" y="16"/>
                  </a:lnTo>
                  <a:lnTo>
                    <a:pt x="90" y="12"/>
                  </a:lnTo>
                  <a:lnTo>
                    <a:pt x="100" y="12"/>
                  </a:lnTo>
                  <a:lnTo>
                    <a:pt x="111" y="18"/>
                  </a:lnTo>
                  <a:lnTo>
                    <a:pt x="114" y="24"/>
                  </a:lnTo>
                  <a:lnTo>
                    <a:pt x="114" y="31"/>
                  </a:lnTo>
                  <a:lnTo>
                    <a:pt x="111" y="38"/>
                  </a:lnTo>
                  <a:lnTo>
                    <a:pt x="105" y="42"/>
                  </a:lnTo>
                  <a:close/>
                  <a:moveTo>
                    <a:pt x="103" y="26"/>
                  </a:moveTo>
                  <a:lnTo>
                    <a:pt x="99" y="31"/>
                  </a:lnTo>
                  <a:lnTo>
                    <a:pt x="99" y="24"/>
                  </a:lnTo>
                  <a:lnTo>
                    <a:pt x="103" y="30"/>
                  </a:lnTo>
                  <a:lnTo>
                    <a:pt x="91" y="24"/>
                  </a:lnTo>
                  <a:lnTo>
                    <a:pt x="101" y="24"/>
                  </a:lnTo>
                  <a:lnTo>
                    <a:pt x="95" y="28"/>
                  </a:lnTo>
                  <a:lnTo>
                    <a:pt x="97" y="22"/>
                  </a:lnTo>
                  <a:lnTo>
                    <a:pt x="97" y="28"/>
                  </a:lnTo>
                  <a:lnTo>
                    <a:pt x="96" y="25"/>
                  </a:lnTo>
                  <a:lnTo>
                    <a:pt x="101" y="31"/>
                  </a:lnTo>
                  <a:lnTo>
                    <a:pt x="94" y="28"/>
                  </a:lnTo>
                  <a:lnTo>
                    <a:pt x="101" y="28"/>
                  </a:lnTo>
                  <a:lnTo>
                    <a:pt x="97" y="29"/>
                  </a:lnTo>
                  <a:lnTo>
                    <a:pt x="103" y="26"/>
                  </a:lnTo>
                  <a:close/>
                  <a:moveTo>
                    <a:pt x="68" y="62"/>
                  </a:moveTo>
                  <a:lnTo>
                    <a:pt x="62" y="70"/>
                  </a:lnTo>
                  <a:lnTo>
                    <a:pt x="50" y="72"/>
                  </a:lnTo>
                  <a:lnTo>
                    <a:pt x="43" y="68"/>
                  </a:lnTo>
                  <a:lnTo>
                    <a:pt x="39" y="61"/>
                  </a:lnTo>
                  <a:lnTo>
                    <a:pt x="38" y="56"/>
                  </a:lnTo>
                  <a:lnTo>
                    <a:pt x="40" y="49"/>
                  </a:lnTo>
                  <a:lnTo>
                    <a:pt x="44" y="44"/>
                  </a:lnTo>
                  <a:lnTo>
                    <a:pt x="49" y="42"/>
                  </a:lnTo>
                  <a:lnTo>
                    <a:pt x="54" y="42"/>
                  </a:lnTo>
                  <a:lnTo>
                    <a:pt x="61" y="43"/>
                  </a:lnTo>
                  <a:lnTo>
                    <a:pt x="67" y="50"/>
                  </a:lnTo>
                  <a:lnTo>
                    <a:pt x="68" y="62"/>
                  </a:lnTo>
                  <a:close/>
                  <a:moveTo>
                    <a:pt x="52" y="51"/>
                  </a:moveTo>
                  <a:lnTo>
                    <a:pt x="59" y="58"/>
                  </a:lnTo>
                  <a:lnTo>
                    <a:pt x="51" y="56"/>
                  </a:lnTo>
                  <a:lnTo>
                    <a:pt x="56" y="56"/>
                  </a:lnTo>
                  <a:lnTo>
                    <a:pt x="50" y="58"/>
                  </a:lnTo>
                  <a:lnTo>
                    <a:pt x="54" y="54"/>
                  </a:lnTo>
                  <a:lnTo>
                    <a:pt x="52" y="60"/>
                  </a:lnTo>
                  <a:lnTo>
                    <a:pt x="51" y="54"/>
                  </a:lnTo>
                  <a:lnTo>
                    <a:pt x="55" y="60"/>
                  </a:lnTo>
                  <a:lnTo>
                    <a:pt x="47" y="58"/>
                  </a:lnTo>
                  <a:lnTo>
                    <a:pt x="60" y="56"/>
                  </a:lnTo>
                  <a:lnTo>
                    <a:pt x="53" y="63"/>
                  </a:lnTo>
                  <a:lnTo>
                    <a:pt x="52" y="51"/>
                  </a:lnTo>
                  <a:close/>
                  <a:moveTo>
                    <a:pt x="41" y="104"/>
                  </a:moveTo>
                  <a:lnTo>
                    <a:pt x="40" y="109"/>
                  </a:lnTo>
                  <a:lnTo>
                    <a:pt x="36" y="115"/>
                  </a:lnTo>
                  <a:lnTo>
                    <a:pt x="30" y="118"/>
                  </a:lnTo>
                  <a:lnTo>
                    <a:pt x="22" y="118"/>
                  </a:lnTo>
                  <a:lnTo>
                    <a:pt x="16" y="115"/>
                  </a:lnTo>
                  <a:lnTo>
                    <a:pt x="10" y="103"/>
                  </a:lnTo>
                  <a:lnTo>
                    <a:pt x="13" y="92"/>
                  </a:lnTo>
                  <a:lnTo>
                    <a:pt x="24" y="87"/>
                  </a:lnTo>
                  <a:lnTo>
                    <a:pt x="31" y="88"/>
                  </a:lnTo>
                  <a:lnTo>
                    <a:pt x="38" y="92"/>
                  </a:lnTo>
                  <a:lnTo>
                    <a:pt x="41" y="98"/>
                  </a:lnTo>
                  <a:lnTo>
                    <a:pt x="41" y="104"/>
                  </a:lnTo>
                  <a:close/>
                  <a:moveTo>
                    <a:pt x="26" y="98"/>
                  </a:moveTo>
                  <a:lnTo>
                    <a:pt x="30" y="104"/>
                  </a:lnTo>
                  <a:lnTo>
                    <a:pt x="23" y="100"/>
                  </a:lnTo>
                  <a:lnTo>
                    <a:pt x="30" y="101"/>
                  </a:lnTo>
                  <a:lnTo>
                    <a:pt x="19" y="106"/>
                  </a:lnTo>
                  <a:lnTo>
                    <a:pt x="22" y="95"/>
                  </a:lnTo>
                  <a:lnTo>
                    <a:pt x="29" y="106"/>
                  </a:lnTo>
                  <a:lnTo>
                    <a:pt x="22" y="103"/>
                  </a:lnTo>
                  <a:lnTo>
                    <a:pt x="30" y="103"/>
                  </a:lnTo>
                  <a:lnTo>
                    <a:pt x="24" y="106"/>
                  </a:lnTo>
                  <a:lnTo>
                    <a:pt x="28" y="101"/>
                  </a:lnTo>
                  <a:lnTo>
                    <a:pt x="26" y="104"/>
                  </a:lnTo>
                  <a:lnTo>
                    <a:pt x="26" y="98"/>
                  </a:lnTo>
                  <a:close/>
                  <a:moveTo>
                    <a:pt x="30" y="150"/>
                  </a:moveTo>
                  <a:lnTo>
                    <a:pt x="30" y="161"/>
                  </a:lnTo>
                  <a:lnTo>
                    <a:pt x="21" y="169"/>
                  </a:lnTo>
                  <a:lnTo>
                    <a:pt x="11" y="169"/>
                  </a:lnTo>
                  <a:lnTo>
                    <a:pt x="1" y="161"/>
                  </a:lnTo>
                  <a:lnTo>
                    <a:pt x="1" y="150"/>
                  </a:lnTo>
                  <a:lnTo>
                    <a:pt x="11" y="142"/>
                  </a:lnTo>
                  <a:lnTo>
                    <a:pt x="21" y="142"/>
                  </a:lnTo>
                  <a:lnTo>
                    <a:pt x="30" y="150"/>
                  </a:lnTo>
                  <a:close/>
                  <a:moveTo>
                    <a:pt x="11" y="152"/>
                  </a:moveTo>
                  <a:lnTo>
                    <a:pt x="21" y="152"/>
                  </a:lnTo>
                  <a:lnTo>
                    <a:pt x="12" y="161"/>
                  </a:lnTo>
                  <a:lnTo>
                    <a:pt x="12" y="150"/>
                  </a:lnTo>
                  <a:lnTo>
                    <a:pt x="21" y="159"/>
                  </a:lnTo>
                  <a:lnTo>
                    <a:pt x="11" y="159"/>
                  </a:lnTo>
                  <a:lnTo>
                    <a:pt x="19" y="150"/>
                  </a:lnTo>
                  <a:lnTo>
                    <a:pt x="19" y="161"/>
                  </a:lnTo>
                  <a:lnTo>
                    <a:pt x="11" y="152"/>
                  </a:lnTo>
                  <a:close/>
                  <a:moveTo>
                    <a:pt x="30" y="204"/>
                  </a:moveTo>
                  <a:lnTo>
                    <a:pt x="30" y="214"/>
                  </a:lnTo>
                  <a:lnTo>
                    <a:pt x="21" y="223"/>
                  </a:lnTo>
                  <a:lnTo>
                    <a:pt x="11" y="223"/>
                  </a:lnTo>
                  <a:lnTo>
                    <a:pt x="1" y="214"/>
                  </a:lnTo>
                  <a:lnTo>
                    <a:pt x="1" y="204"/>
                  </a:lnTo>
                  <a:lnTo>
                    <a:pt x="11" y="195"/>
                  </a:lnTo>
                  <a:lnTo>
                    <a:pt x="21" y="195"/>
                  </a:lnTo>
                  <a:lnTo>
                    <a:pt x="30" y="204"/>
                  </a:lnTo>
                  <a:close/>
                  <a:moveTo>
                    <a:pt x="11" y="206"/>
                  </a:moveTo>
                  <a:lnTo>
                    <a:pt x="21" y="206"/>
                  </a:lnTo>
                  <a:lnTo>
                    <a:pt x="12" y="214"/>
                  </a:lnTo>
                  <a:lnTo>
                    <a:pt x="12" y="204"/>
                  </a:lnTo>
                  <a:lnTo>
                    <a:pt x="21" y="213"/>
                  </a:lnTo>
                  <a:lnTo>
                    <a:pt x="11" y="213"/>
                  </a:lnTo>
                  <a:lnTo>
                    <a:pt x="19" y="204"/>
                  </a:lnTo>
                  <a:lnTo>
                    <a:pt x="19" y="214"/>
                  </a:lnTo>
                  <a:lnTo>
                    <a:pt x="11" y="206"/>
                  </a:lnTo>
                  <a:close/>
                  <a:moveTo>
                    <a:pt x="31" y="261"/>
                  </a:moveTo>
                  <a:lnTo>
                    <a:pt x="31" y="266"/>
                  </a:lnTo>
                  <a:lnTo>
                    <a:pt x="30" y="272"/>
                  </a:lnTo>
                  <a:lnTo>
                    <a:pt x="26" y="277"/>
                  </a:lnTo>
                  <a:lnTo>
                    <a:pt x="19" y="280"/>
                  </a:lnTo>
                  <a:lnTo>
                    <a:pt x="13" y="280"/>
                  </a:lnTo>
                  <a:lnTo>
                    <a:pt x="6" y="277"/>
                  </a:lnTo>
                  <a:lnTo>
                    <a:pt x="2" y="273"/>
                  </a:lnTo>
                  <a:lnTo>
                    <a:pt x="0" y="267"/>
                  </a:lnTo>
                  <a:lnTo>
                    <a:pt x="0" y="260"/>
                  </a:lnTo>
                  <a:lnTo>
                    <a:pt x="2" y="253"/>
                  </a:lnTo>
                  <a:lnTo>
                    <a:pt x="6" y="250"/>
                  </a:lnTo>
                  <a:lnTo>
                    <a:pt x="13" y="247"/>
                  </a:lnTo>
                  <a:lnTo>
                    <a:pt x="19" y="247"/>
                  </a:lnTo>
                  <a:lnTo>
                    <a:pt x="26" y="250"/>
                  </a:lnTo>
                  <a:lnTo>
                    <a:pt x="30" y="254"/>
                  </a:lnTo>
                  <a:lnTo>
                    <a:pt x="31" y="261"/>
                  </a:lnTo>
                  <a:close/>
                  <a:moveTo>
                    <a:pt x="15" y="259"/>
                  </a:moveTo>
                  <a:lnTo>
                    <a:pt x="19" y="264"/>
                  </a:lnTo>
                  <a:lnTo>
                    <a:pt x="13" y="261"/>
                  </a:lnTo>
                  <a:lnTo>
                    <a:pt x="19" y="261"/>
                  </a:lnTo>
                  <a:lnTo>
                    <a:pt x="13" y="264"/>
                  </a:lnTo>
                  <a:lnTo>
                    <a:pt x="16" y="260"/>
                  </a:lnTo>
                  <a:lnTo>
                    <a:pt x="14" y="267"/>
                  </a:lnTo>
                  <a:lnTo>
                    <a:pt x="14" y="260"/>
                  </a:lnTo>
                  <a:lnTo>
                    <a:pt x="16" y="267"/>
                  </a:lnTo>
                  <a:lnTo>
                    <a:pt x="13" y="263"/>
                  </a:lnTo>
                  <a:lnTo>
                    <a:pt x="19" y="266"/>
                  </a:lnTo>
                  <a:lnTo>
                    <a:pt x="13" y="266"/>
                  </a:lnTo>
                  <a:lnTo>
                    <a:pt x="19" y="263"/>
                  </a:lnTo>
                  <a:lnTo>
                    <a:pt x="15" y="268"/>
                  </a:lnTo>
                  <a:lnTo>
                    <a:pt x="17" y="261"/>
                  </a:lnTo>
                  <a:lnTo>
                    <a:pt x="17" y="266"/>
                  </a:lnTo>
                  <a:lnTo>
                    <a:pt x="15" y="259"/>
                  </a:lnTo>
                  <a:close/>
                  <a:moveTo>
                    <a:pt x="31" y="315"/>
                  </a:moveTo>
                  <a:lnTo>
                    <a:pt x="31" y="320"/>
                  </a:lnTo>
                  <a:lnTo>
                    <a:pt x="30" y="327"/>
                  </a:lnTo>
                  <a:lnTo>
                    <a:pt x="26" y="331"/>
                  </a:lnTo>
                  <a:lnTo>
                    <a:pt x="19" y="334"/>
                  </a:lnTo>
                  <a:lnTo>
                    <a:pt x="13" y="334"/>
                  </a:lnTo>
                  <a:lnTo>
                    <a:pt x="6" y="331"/>
                  </a:lnTo>
                  <a:lnTo>
                    <a:pt x="2" y="328"/>
                  </a:lnTo>
                  <a:lnTo>
                    <a:pt x="0" y="321"/>
                  </a:lnTo>
                  <a:lnTo>
                    <a:pt x="0" y="314"/>
                  </a:lnTo>
                  <a:lnTo>
                    <a:pt x="2" y="308"/>
                  </a:lnTo>
                  <a:lnTo>
                    <a:pt x="6" y="304"/>
                  </a:lnTo>
                  <a:lnTo>
                    <a:pt x="13" y="301"/>
                  </a:lnTo>
                  <a:lnTo>
                    <a:pt x="19" y="301"/>
                  </a:lnTo>
                  <a:lnTo>
                    <a:pt x="26" y="304"/>
                  </a:lnTo>
                  <a:lnTo>
                    <a:pt x="30" y="309"/>
                  </a:lnTo>
                  <a:lnTo>
                    <a:pt x="31" y="315"/>
                  </a:lnTo>
                  <a:close/>
                  <a:moveTo>
                    <a:pt x="15" y="313"/>
                  </a:moveTo>
                  <a:lnTo>
                    <a:pt x="19" y="318"/>
                  </a:lnTo>
                  <a:lnTo>
                    <a:pt x="13" y="315"/>
                  </a:lnTo>
                  <a:lnTo>
                    <a:pt x="19" y="315"/>
                  </a:lnTo>
                  <a:lnTo>
                    <a:pt x="13" y="318"/>
                  </a:lnTo>
                  <a:lnTo>
                    <a:pt x="16" y="314"/>
                  </a:lnTo>
                  <a:lnTo>
                    <a:pt x="14" y="321"/>
                  </a:lnTo>
                  <a:lnTo>
                    <a:pt x="14" y="314"/>
                  </a:lnTo>
                  <a:lnTo>
                    <a:pt x="16" y="321"/>
                  </a:lnTo>
                  <a:lnTo>
                    <a:pt x="13" y="317"/>
                  </a:lnTo>
                  <a:lnTo>
                    <a:pt x="19" y="320"/>
                  </a:lnTo>
                  <a:lnTo>
                    <a:pt x="13" y="320"/>
                  </a:lnTo>
                  <a:lnTo>
                    <a:pt x="19" y="317"/>
                  </a:lnTo>
                  <a:lnTo>
                    <a:pt x="15" y="322"/>
                  </a:lnTo>
                  <a:lnTo>
                    <a:pt x="17" y="315"/>
                  </a:lnTo>
                  <a:lnTo>
                    <a:pt x="17" y="320"/>
                  </a:lnTo>
                  <a:lnTo>
                    <a:pt x="15" y="313"/>
                  </a:lnTo>
                  <a:close/>
                  <a:moveTo>
                    <a:pt x="30" y="367"/>
                  </a:moveTo>
                  <a:lnTo>
                    <a:pt x="30" y="377"/>
                  </a:lnTo>
                  <a:lnTo>
                    <a:pt x="21" y="386"/>
                  </a:lnTo>
                  <a:lnTo>
                    <a:pt x="11" y="386"/>
                  </a:lnTo>
                  <a:lnTo>
                    <a:pt x="1" y="377"/>
                  </a:lnTo>
                  <a:lnTo>
                    <a:pt x="1" y="367"/>
                  </a:lnTo>
                  <a:lnTo>
                    <a:pt x="11" y="358"/>
                  </a:lnTo>
                  <a:lnTo>
                    <a:pt x="21" y="358"/>
                  </a:lnTo>
                  <a:lnTo>
                    <a:pt x="30" y="367"/>
                  </a:lnTo>
                  <a:close/>
                  <a:moveTo>
                    <a:pt x="11" y="368"/>
                  </a:moveTo>
                  <a:lnTo>
                    <a:pt x="21" y="368"/>
                  </a:lnTo>
                  <a:lnTo>
                    <a:pt x="12" y="377"/>
                  </a:lnTo>
                  <a:lnTo>
                    <a:pt x="12" y="367"/>
                  </a:lnTo>
                  <a:lnTo>
                    <a:pt x="21" y="375"/>
                  </a:lnTo>
                  <a:lnTo>
                    <a:pt x="11" y="375"/>
                  </a:lnTo>
                  <a:lnTo>
                    <a:pt x="19" y="367"/>
                  </a:lnTo>
                  <a:lnTo>
                    <a:pt x="19" y="377"/>
                  </a:lnTo>
                  <a:lnTo>
                    <a:pt x="11" y="368"/>
                  </a:lnTo>
                  <a:close/>
                  <a:moveTo>
                    <a:pt x="30" y="420"/>
                  </a:moveTo>
                  <a:lnTo>
                    <a:pt x="30" y="431"/>
                  </a:lnTo>
                  <a:lnTo>
                    <a:pt x="21" y="439"/>
                  </a:lnTo>
                  <a:lnTo>
                    <a:pt x="11" y="439"/>
                  </a:lnTo>
                  <a:lnTo>
                    <a:pt x="1" y="431"/>
                  </a:lnTo>
                  <a:lnTo>
                    <a:pt x="1" y="420"/>
                  </a:lnTo>
                  <a:lnTo>
                    <a:pt x="11" y="412"/>
                  </a:lnTo>
                  <a:lnTo>
                    <a:pt x="21" y="412"/>
                  </a:lnTo>
                  <a:lnTo>
                    <a:pt x="30" y="420"/>
                  </a:lnTo>
                  <a:close/>
                  <a:moveTo>
                    <a:pt x="11" y="422"/>
                  </a:moveTo>
                  <a:lnTo>
                    <a:pt x="21" y="422"/>
                  </a:lnTo>
                  <a:lnTo>
                    <a:pt x="12" y="431"/>
                  </a:lnTo>
                  <a:lnTo>
                    <a:pt x="12" y="420"/>
                  </a:lnTo>
                  <a:lnTo>
                    <a:pt x="21" y="429"/>
                  </a:lnTo>
                  <a:lnTo>
                    <a:pt x="11" y="429"/>
                  </a:lnTo>
                  <a:lnTo>
                    <a:pt x="19" y="420"/>
                  </a:lnTo>
                  <a:lnTo>
                    <a:pt x="19" y="431"/>
                  </a:lnTo>
                  <a:lnTo>
                    <a:pt x="11" y="422"/>
                  </a:lnTo>
                  <a:close/>
                  <a:moveTo>
                    <a:pt x="30" y="474"/>
                  </a:moveTo>
                  <a:lnTo>
                    <a:pt x="30" y="484"/>
                  </a:lnTo>
                  <a:lnTo>
                    <a:pt x="21" y="493"/>
                  </a:lnTo>
                  <a:lnTo>
                    <a:pt x="11" y="493"/>
                  </a:lnTo>
                  <a:lnTo>
                    <a:pt x="1" y="484"/>
                  </a:lnTo>
                  <a:lnTo>
                    <a:pt x="1" y="474"/>
                  </a:lnTo>
                  <a:lnTo>
                    <a:pt x="11" y="465"/>
                  </a:lnTo>
                  <a:lnTo>
                    <a:pt x="21" y="465"/>
                  </a:lnTo>
                  <a:lnTo>
                    <a:pt x="30" y="474"/>
                  </a:lnTo>
                  <a:close/>
                  <a:moveTo>
                    <a:pt x="11" y="476"/>
                  </a:moveTo>
                  <a:lnTo>
                    <a:pt x="21" y="476"/>
                  </a:lnTo>
                  <a:lnTo>
                    <a:pt x="12" y="484"/>
                  </a:lnTo>
                  <a:lnTo>
                    <a:pt x="12" y="474"/>
                  </a:lnTo>
                  <a:lnTo>
                    <a:pt x="21" y="483"/>
                  </a:lnTo>
                  <a:lnTo>
                    <a:pt x="11" y="483"/>
                  </a:lnTo>
                  <a:lnTo>
                    <a:pt x="19" y="474"/>
                  </a:lnTo>
                  <a:lnTo>
                    <a:pt x="19" y="484"/>
                  </a:lnTo>
                  <a:lnTo>
                    <a:pt x="11" y="476"/>
                  </a:lnTo>
                  <a:close/>
                  <a:moveTo>
                    <a:pt x="31" y="531"/>
                  </a:moveTo>
                  <a:lnTo>
                    <a:pt x="31" y="536"/>
                  </a:lnTo>
                  <a:lnTo>
                    <a:pt x="30" y="542"/>
                  </a:lnTo>
                  <a:lnTo>
                    <a:pt x="26" y="547"/>
                  </a:lnTo>
                  <a:lnTo>
                    <a:pt x="19" y="550"/>
                  </a:lnTo>
                  <a:lnTo>
                    <a:pt x="13" y="550"/>
                  </a:lnTo>
                  <a:lnTo>
                    <a:pt x="6" y="547"/>
                  </a:lnTo>
                  <a:lnTo>
                    <a:pt x="2" y="543"/>
                  </a:lnTo>
                  <a:lnTo>
                    <a:pt x="0" y="537"/>
                  </a:lnTo>
                  <a:lnTo>
                    <a:pt x="0" y="530"/>
                  </a:lnTo>
                  <a:lnTo>
                    <a:pt x="2" y="523"/>
                  </a:lnTo>
                  <a:lnTo>
                    <a:pt x="6" y="520"/>
                  </a:lnTo>
                  <a:lnTo>
                    <a:pt x="13" y="517"/>
                  </a:lnTo>
                  <a:lnTo>
                    <a:pt x="19" y="517"/>
                  </a:lnTo>
                  <a:lnTo>
                    <a:pt x="26" y="520"/>
                  </a:lnTo>
                  <a:lnTo>
                    <a:pt x="30" y="524"/>
                  </a:lnTo>
                  <a:lnTo>
                    <a:pt x="31" y="531"/>
                  </a:lnTo>
                  <a:close/>
                  <a:moveTo>
                    <a:pt x="15" y="529"/>
                  </a:moveTo>
                  <a:lnTo>
                    <a:pt x="19" y="534"/>
                  </a:lnTo>
                  <a:lnTo>
                    <a:pt x="13" y="531"/>
                  </a:lnTo>
                  <a:lnTo>
                    <a:pt x="19" y="531"/>
                  </a:lnTo>
                  <a:lnTo>
                    <a:pt x="13" y="534"/>
                  </a:lnTo>
                  <a:lnTo>
                    <a:pt x="16" y="530"/>
                  </a:lnTo>
                  <a:lnTo>
                    <a:pt x="14" y="537"/>
                  </a:lnTo>
                  <a:lnTo>
                    <a:pt x="14" y="530"/>
                  </a:lnTo>
                  <a:lnTo>
                    <a:pt x="16" y="537"/>
                  </a:lnTo>
                  <a:lnTo>
                    <a:pt x="13" y="533"/>
                  </a:lnTo>
                  <a:lnTo>
                    <a:pt x="19" y="536"/>
                  </a:lnTo>
                  <a:lnTo>
                    <a:pt x="13" y="536"/>
                  </a:lnTo>
                  <a:lnTo>
                    <a:pt x="19" y="533"/>
                  </a:lnTo>
                  <a:lnTo>
                    <a:pt x="15" y="538"/>
                  </a:lnTo>
                  <a:lnTo>
                    <a:pt x="17" y="531"/>
                  </a:lnTo>
                  <a:lnTo>
                    <a:pt x="17" y="536"/>
                  </a:lnTo>
                  <a:lnTo>
                    <a:pt x="15" y="529"/>
                  </a:lnTo>
                  <a:close/>
                  <a:moveTo>
                    <a:pt x="31" y="585"/>
                  </a:moveTo>
                  <a:lnTo>
                    <a:pt x="31" y="590"/>
                  </a:lnTo>
                  <a:lnTo>
                    <a:pt x="30" y="597"/>
                  </a:lnTo>
                  <a:lnTo>
                    <a:pt x="26" y="601"/>
                  </a:lnTo>
                  <a:lnTo>
                    <a:pt x="19" y="604"/>
                  </a:lnTo>
                  <a:lnTo>
                    <a:pt x="13" y="604"/>
                  </a:lnTo>
                  <a:lnTo>
                    <a:pt x="6" y="601"/>
                  </a:lnTo>
                  <a:lnTo>
                    <a:pt x="2" y="598"/>
                  </a:lnTo>
                  <a:lnTo>
                    <a:pt x="0" y="591"/>
                  </a:lnTo>
                  <a:lnTo>
                    <a:pt x="0" y="584"/>
                  </a:lnTo>
                  <a:lnTo>
                    <a:pt x="2" y="578"/>
                  </a:lnTo>
                  <a:lnTo>
                    <a:pt x="6" y="574"/>
                  </a:lnTo>
                  <a:lnTo>
                    <a:pt x="13" y="571"/>
                  </a:lnTo>
                  <a:lnTo>
                    <a:pt x="19" y="571"/>
                  </a:lnTo>
                  <a:lnTo>
                    <a:pt x="26" y="574"/>
                  </a:lnTo>
                  <a:lnTo>
                    <a:pt x="30" y="579"/>
                  </a:lnTo>
                  <a:lnTo>
                    <a:pt x="31" y="585"/>
                  </a:lnTo>
                  <a:close/>
                  <a:moveTo>
                    <a:pt x="15" y="583"/>
                  </a:moveTo>
                  <a:lnTo>
                    <a:pt x="19" y="588"/>
                  </a:lnTo>
                  <a:lnTo>
                    <a:pt x="13" y="585"/>
                  </a:lnTo>
                  <a:lnTo>
                    <a:pt x="19" y="585"/>
                  </a:lnTo>
                  <a:lnTo>
                    <a:pt x="13" y="588"/>
                  </a:lnTo>
                  <a:lnTo>
                    <a:pt x="16" y="584"/>
                  </a:lnTo>
                  <a:lnTo>
                    <a:pt x="14" y="591"/>
                  </a:lnTo>
                  <a:lnTo>
                    <a:pt x="14" y="584"/>
                  </a:lnTo>
                  <a:lnTo>
                    <a:pt x="16" y="591"/>
                  </a:lnTo>
                  <a:lnTo>
                    <a:pt x="13" y="587"/>
                  </a:lnTo>
                  <a:lnTo>
                    <a:pt x="19" y="590"/>
                  </a:lnTo>
                  <a:lnTo>
                    <a:pt x="13" y="590"/>
                  </a:lnTo>
                  <a:lnTo>
                    <a:pt x="19" y="587"/>
                  </a:lnTo>
                  <a:lnTo>
                    <a:pt x="15" y="592"/>
                  </a:lnTo>
                  <a:lnTo>
                    <a:pt x="17" y="585"/>
                  </a:lnTo>
                  <a:lnTo>
                    <a:pt x="17" y="590"/>
                  </a:lnTo>
                  <a:lnTo>
                    <a:pt x="15" y="583"/>
                  </a:lnTo>
                  <a:close/>
                  <a:moveTo>
                    <a:pt x="30" y="637"/>
                  </a:moveTo>
                  <a:lnTo>
                    <a:pt x="30" y="647"/>
                  </a:lnTo>
                  <a:lnTo>
                    <a:pt x="21" y="656"/>
                  </a:lnTo>
                  <a:lnTo>
                    <a:pt x="11" y="656"/>
                  </a:lnTo>
                  <a:lnTo>
                    <a:pt x="1" y="647"/>
                  </a:lnTo>
                  <a:lnTo>
                    <a:pt x="1" y="637"/>
                  </a:lnTo>
                  <a:lnTo>
                    <a:pt x="11" y="628"/>
                  </a:lnTo>
                  <a:lnTo>
                    <a:pt x="21" y="628"/>
                  </a:lnTo>
                  <a:lnTo>
                    <a:pt x="30" y="637"/>
                  </a:lnTo>
                  <a:close/>
                  <a:moveTo>
                    <a:pt x="11" y="638"/>
                  </a:moveTo>
                  <a:lnTo>
                    <a:pt x="21" y="638"/>
                  </a:lnTo>
                  <a:lnTo>
                    <a:pt x="12" y="647"/>
                  </a:lnTo>
                  <a:lnTo>
                    <a:pt x="12" y="637"/>
                  </a:lnTo>
                  <a:lnTo>
                    <a:pt x="21" y="645"/>
                  </a:lnTo>
                  <a:lnTo>
                    <a:pt x="11" y="645"/>
                  </a:lnTo>
                  <a:lnTo>
                    <a:pt x="19" y="637"/>
                  </a:lnTo>
                  <a:lnTo>
                    <a:pt x="19" y="647"/>
                  </a:lnTo>
                  <a:lnTo>
                    <a:pt x="11" y="638"/>
                  </a:lnTo>
                  <a:close/>
                  <a:moveTo>
                    <a:pt x="30" y="690"/>
                  </a:moveTo>
                  <a:lnTo>
                    <a:pt x="30" y="701"/>
                  </a:lnTo>
                  <a:lnTo>
                    <a:pt x="21" y="710"/>
                  </a:lnTo>
                  <a:lnTo>
                    <a:pt x="11" y="710"/>
                  </a:lnTo>
                  <a:lnTo>
                    <a:pt x="1" y="701"/>
                  </a:lnTo>
                  <a:lnTo>
                    <a:pt x="1" y="690"/>
                  </a:lnTo>
                  <a:lnTo>
                    <a:pt x="11" y="682"/>
                  </a:lnTo>
                  <a:lnTo>
                    <a:pt x="21" y="682"/>
                  </a:lnTo>
                  <a:lnTo>
                    <a:pt x="30" y="690"/>
                  </a:lnTo>
                  <a:close/>
                  <a:moveTo>
                    <a:pt x="11" y="692"/>
                  </a:moveTo>
                  <a:lnTo>
                    <a:pt x="21" y="692"/>
                  </a:lnTo>
                  <a:lnTo>
                    <a:pt x="12" y="701"/>
                  </a:lnTo>
                  <a:lnTo>
                    <a:pt x="12" y="690"/>
                  </a:lnTo>
                  <a:lnTo>
                    <a:pt x="21" y="700"/>
                  </a:lnTo>
                  <a:lnTo>
                    <a:pt x="11" y="700"/>
                  </a:lnTo>
                  <a:lnTo>
                    <a:pt x="19" y="690"/>
                  </a:lnTo>
                  <a:lnTo>
                    <a:pt x="19" y="701"/>
                  </a:lnTo>
                  <a:lnTo>
                    <a:pt x="11" y="692"/>
                  </a:lnTo>
                  <a:close/>
                  <a:moveTo>
                    <a:pt x="30" y="745"/>
                  </a:moveTo>
                  <a:lnTo>
                    <a:pt x="30" y="755"/>
                  </a:lnTo>
                  <a:lnTo>
                    <a:pt x="21" y="763"/>
                  </a:lnTo>
                  <a:lnTo>
                    <a:pt x="11" y="763"/>
                  </a:lnTo>
                  <a:lnTo>
                    <a:pt x="1" y="755"/>
                  </a:lnTo>
                  <a:lnTo>
                    <a:pt x="1" y="745"/>
                  </a:lnTo>
                  <a:lnTo>
                    <a:pt x="11" y="735"/>
                  </a:lnTo>
                  <a:lnTo>
                    <a:pt x="21" y="735"/>
                  </a:lnTo>
                  <a:lnTo>
                    <a:pt x="30" y="745"/>
                  </a:lnTo>
                  <a:close/>
                  <a:moveTo>
                    <a:pt x="11" y="746"/>
                  </a:moveTo>
                  <a:lnTo>
                    <a:pt x="21" y="746"/>
                  </a:lnTo>
                  <a:lnTo>
                    <a:pt x="12" y="755"/>
                  </a:lnTo>
                  <a:lnTo>
                    <a:pt x="12" y="745"/>
                  </a:lnTo>
                  <a:lnTo>
                    <a:pt x="21" y="753"/>
                  </a:lnTo>
                  <a:lnTo>
                    <a:pt x="11" y="753"/>
                  </a:lnTo>
                  <a:lnTo>
                    <a:pt x="19" y="745"/>
                  </a:lnTo>
                  <a:lnTo>
                    <a:pt x="19" y="755"/>
                  </a:lnTo>
                  <a:lnTo>
                    <a:pt x="11" y="746"/>
                  </a:lnTo>
                  <a:close/>
                  <a:moveTo>
                    <a:pt x="30" y="798"/>
                  </a:moveTo>
                  <a:lnTo>
                    <a:pt x="31" y="806"/>
                  </a:lnTo>
                  <a:lnTo>
                    <a:pt x="30" y="812"/>
                  </a:lnTo>
                  <a:lnTo>
                    <a:pt x="26" y="817"/>
                  </a:lnTo>
                  <a:lnTo>
                    <a:pt x="19" y="820"/>
                  </a:lnTo>
                  <a:lnTo>
                    <a:pt x="13" y="820"/>
                  </a:lnTo>
                  <a:lnTo>
                    <a:pt x="6" y="817"/>
                  </a:lnTo>
                  <a:lnTo>
                    <a:pt x="2" y="813"/>
                  </a:lnTo>
                  <a:lnTo>
                    <a:pt x="0" y="807"/>
                  </a:lnTo>
                  <a:lnTo>
                    <a:pt x="1" y="798"/>
                  </a:lnTo>
                  <a:lnTo>
                    <a:pt x="11" y="790"/>
                  </a:lnTo>
                  <a:lnTo>
                    <a:pt x="21" y="790"/>
                  </a:lnTo>
                  <a:lnTo>
                    <a:pt x="30" y="798"/>
                  </a:lnTo>
                  <a:close/>
                  <a:moveTo>
                    <a:pt x="11" y="800"/>
                  </a:moveTo>
                  <a:lnTo>
                    <a:pt x="21" y="800"/>
                  </a:lnTo>
                  <a:lnTo>
                    <a:pt x="12" y="808"/>
                  </a:lnTo>
                  <a:lnTo>
                    <a:pt x="14" y="800"/>
                  </a:lnTo>
                  <a:lnTo>
                    <a:pt x="16" y="807"/>
                  </a:lnTo>
                  <a:lnTo>
                    <a:pt x="13" y="803"/>
                  </a:lnTo>
                  <a:lnTo>
                    <a:pt x="19" y="806"/>
                  </a:lnTo>
                  <a:lnTo>
                    <a:pt x="13" y="806"/>
                  </a:lnTo>
                  <a:lnTo>
                    <a:pt x="19" y="803"/>
                  </a:lnTo>
                  <a:lnTo>
                    <a:pt x="15" y="808"/>
                  </a:lnTo>
                  <a:lnTo>
                    <a:pt x="17" y="801"/>
                  </a:lnTo>
                  <a:lnTo>
                    <a:pt x="19" y="808"/>
                  </a:lnTo>
                  <a:lnTo>
                    <a:pt x="11" y="800"/>
                  </a:lnTo>
                  <a:close/>
                  <a:moveTo>
                    <a:pt x="31" y="855"/>
                  </a:moveTo>
                  <a:lnTo>
                    <a:pt x="31" y="860"/>
                  </a:lnTo>
                  <a:lnTo>
                    <a:pt x="30" y="867"/>
                  </a:lnTo>
                  <a:lnTo>
                    <a:pt x="26" y="871"/>
                  </a:lnTo>
                  <a:lnTo>
                    <a:pt x="19" y="874"/>
                  </a:lnTo>
                  <a:lnTo>
                    <a:pt x="13" y="874"/>
                  </a:lnTo>
                  <a:lnTo>
                    <a:pt x="6" y="871"/>
                  </a:lnTo>
                  <a:lnTo>
                    <a:pt x="2" y="868"/>
                  </a:lnTo>
                  <a:lnTo>
                    <a:pt x="0" y="861"/>
                  </a:lnTo>
                  <a:lnTo>
                    <a:pt x="0" y="854"/>
                  </a:lnTo>
                  <a:lnTo>
                    <a:pt x="2" y="848"/>
                  </a:lnTo>
                  <a:lnTo>
                    <a:pt x="6" y="844"/>
                  </a:lnTo>
                  <a:lnTo>
                    <a:pt x="13" y="841"/>
                  </a:lnTo>
                  <a:lnTo>
                    <a:pt x="19" y="841"/>
                  </a:lnTo>
                  <a:lnTo>
                    <a:pt x="26" y="844"/>
                  </a:lnTo>
                  <a:lnTo>
                    <a:pt x="30" y="849"/>
                  </a:lnTo>
                  <a:lnTo>
                    <a:pt x="31" y="855"/>
                  </a:lnTo>
                  <a:close/>
                  <a:moveTo>
                    <a:pt x="15" y="853"/>
                  </a:moveTo>
                  <a:lnTo>
                    <a:pt x="19" y="858"/>
                  </a:lnTo>
                  <a:lnTo>
                    <a:pt x="13" y="855"/>
                  </a:lnTo>
                  <a:lnTo>
                    <a:pt x="19" y="855"/>
                  </a:lnTo>
                  <a:lnTo>
                    <a:pt x="13" y="858"/>
                  </a:lnTo>
                  <a:lnTo>
                    <a:pt x="16" y="854"/>
                  </a:lnTo>
                  <a:lnTo>
                    <a:pt x="14" y="861"/>
                  </a:lnTo>
                  <a:lnTo>
                    <a:pt x="14" y="854"/>
                  </a:lnTo>
                  <a:lnTo>
                    <a:pt x="16" y="861"/>
                  </a:lnTo>
                  <a:lnTo>
                    <a:pt x="13" y="857"/>
                  </a:lnTo>
                  <a:lnTo>
                    <a:pt x="19" y="860"/>
                  </a:lnTo>
                  <a:lnTo>
                    <a:pt x="13" y="860"/>
                  </a:lnTo>
                  <a:lnTo>
                    <a:pt x="19" y="857"/>
                  </a:lnTo>
                  <a:lnTo>
                    <a:pt x="15" y="862"/>
                  </a:lnTo>
                  <a:lnTo>
                    <a:pt x="17" y="855"/>
                  </a:lnTo>
                  <a:lnTo>
                    <a:pt x="17" y="860"/>
                  </a:lnTo>
                  <a:lnTo>
                    <a:pt x="15" y="853"/>
                  </a:lnTo>
                  <a:close/>
                  <a:moveTo>
                    <a:pt x="30" y="907"/>
                  </a:moveTo>
                  <a:lnTo>
                    <a:pt x="30" y="917"/>
                  </a:lnTo>
                  <a:lnTo>
                    <a:pt x="21" y="926"/>
                  </a:lnTo>
                  <a:lnTo>
                    <a:pt x="11" y="926"/>
                  </a:lnTo>
                  <a:lnTo>
                    <a:pt x="1" y="917"/>
                  </a:lnTo>
                  <a:lnTo>
                    <a:pt x="1" y="907"/>
                  </a:lnTo>
                  <a:lnTo>
                    <a:pt x="11" y="898"/>
                  </a:lnTo>
                  <a:lnTo>
                    <a:pt x="21" y="898"/>
                  </a:lnTo>
                  <a:lnTo>
                    <a:pt x="30" y="907"/>
                  </a:lnTo>
                  <a:close/>
                  <a:moveTo>
                    <a:pt x="11" y="908"/>
                  </a:moveTo>
                  <a:lnTo>
                    <a:pt x="21" y="908"/>
                  </a:lnTo>
                  <a:lnTo>
                    <a:pt x="12" y="917"/>
                  </a:lnTo>
                  <a:lnTo>
                    <a:pt x="12" y="907"/>
                  </a:lnTo>
                  <a:lnTo>
                    <a:pt x="21" y="915"/>
                  </a:lnTo>
                  <a:lnTo>
                    <a:pt x="11" y="915"/>
                  </a:lnTo>
                  <a:lnTo>
                    <a:pt x="19" y="907"/>
                  </a:lnTo>
                  <a:lnTo>
                    <a:pt x="19" y="917"/>
                  </a:lnTo>
                  <a:lnTo>
                    <a:pt x="11" y="908"/>
                  </a:lnTo>
                  <a:close/>
                  <a:moveTo>
                    <a:pt x="30" y="960"/>
                  </a:moveTo>
                  <a:lnTo>
                    <a:pt x="30" y="971"/>
                  </a:lnTo>
                  <a:lnTo>
                    <a:pt x="21" y="980"/>
                  </a:lnTo>
                  <a:lnTo>
                    <a:pt x="11" y="980"/>
                  </a:lnTo>
                  <a:lnTo>
                    <a:pt x="1" y="971"/>
                  </a:lnTo>
                  <a:lnTo>
                    <a:pt x="1" y="960"/>
                  </a:lnTo>
                  <a:lnTo>
                    <a:pt x="11" y="952"/>
                  </a:lnTo>
                  <a:lnTo>
                    <a:pt x="21" y="952"/>
                  </a:lnTo>
                  <a:lnTo>
                    <a:pt x="30" y="960"/>
                  </a:lnTo>
                  <a:close/>
                  <a:moveTo>
                    <a:pt x="11" y="962"/>
                  </a:moveTo>
                  <a:lnTo>
                    <a:pt x="21" y="962"/>
                  </a:lnTo>
                  <a:lnTo>
                    <a:pt x="12" y="971"/>
                  </a:lnTo>
                  <a:lnTo>
                    <a:pt x="12" y="960"/>
                  </a:lnTo>
                  <a:lnTo>
                    <a:pt x="21" y="970"/>
                  </a:lnTo>
                  <a:lnTo>
                    <a:pt x="11" y="970"/>
                  </a:lnTo>
                  <a:lnTo>
                    <a:pt x="19" y="960"/>
                  </a:lnTo>
                  <a:lnTo>
                    <a:pt x="19" y="971"/>
                  </a:lnTo>
                  <a:lnTo>
                    <a:pt x="11" y="962"/>
                  </a:lnTo>
                  <a:close/>
                  <a:moveTo>
                    <a:pt x="31" y="1018"/>
                  </a:moveTo>
                  <a:lnTo>
                    <a:pt x="31" y="1022"/>
                  </a:lnTo>
                  <a:lnTo>
                    <a:pt x="30" y="1029"/>
                  </a:lnTo>
                  <a:lnTo>
                    <a:pt x="26" y="1033"/>
                  </a:lnTo>
                  <a:lnTo>
                    <a:pt x="19" y="1036"/>
                  </a:lnTo>
                  <a:lnTo>
                    <a:pt x="13" y="1036"/>
                  </a:lnTo>
                  <a:lnTo>
                    <a:pt x="6" y="1033"/>
                  </a:lnTo>
                  <a:lnTo>
                    <a:pt x="2" y="1030"/>
                  </a:lnTo>
                  <a:lnTo>
                    <a:pt x="0" y="1023"/>
                  </a:lnTo>
                  <a:lnTo>
                    <a:pt x="0" y="1017"/>
                  </a:lnTo>
                  <a:lnTo>
                    <a:pt x="2" y="1010"/>
                  </a:lnTo>
                  <a:lnTo>
                    <a:pt x="6" y="1006"/>
                  </a:lnTo>
                  <a:lnTo>
                    <a:pt x="13" y="1003"/>
                  </a:lnTo>
                  <a:lnTo>
                    <a:pt x="19" y="1003"/>
                  </a:lnTo>
                  <a:lnTo>
                    <a:pt x="26" y="1006"/>
                  </a:lnTo>
                  <a:lnTo>
                    <a:pt x="30" y="1011"/>
                  </a:lnTo>
                  <a:lnTo>
                    <a:pt x="31" y="1018"/>
                  </a:lnTo>
                  <a:close/>
                  <a:moveTo>
                    <a:pt x="15" y="1016"/>
                  </a:moveTo>
                  <a:lnTo>
                    <a:pt x="19" y="1020"/>
                  </a:lnTo>
                  <a:lnTo>
                    <a:pt x="13" y="1018"/>
                  </a:lnTo>
                  <a:lnTo>
                    <a:pt x="19" y="1018"/>
                  </a:lnTo>
                  <a:lnTo>
                    <a:pt x="13" y="1020"/>
                  </a:lnTo>
                  <a:lnTo>
                    <a:pt x="16" y="1017"/>
                  </a:lnTo>
                  <a:lnTo>
                    <a:pt x="14" y="1023"/>
                  </a:lnTo>
                  <a:lnTo>
                    <a:pt x="14" y="1017"/>
                  </a:lnTo>
                  <a:lnTo>
                    <a:pt x="16" y="1023"/>
                  </a:lnTo>
                  <a:lnTo>
                    <a:pt x="13" y="1019"/>
                  </a:lnTo>
                  <a:lnTo>
                    <a:pt x="19" y="1022"/>
                  </a:lnTo>
                  <a:lnTo>
                    <a:pt x="13" y="1022"/>
                  </a:lnTo>
                  <a:lnTo>
                    <a:pt x="19" y="1019"/>
                  </a:lnTo>
                  <a:lnTo>
                    <a:pt x="15" y="1024"/>
                  </a:lnTo>
                  <a:lnTo>
                    <a:pt x="17" y="1018"/>
                  </a:lnTo>
                  <a:lnTo>
                    <a:pt x="17" y="1022"/>
                  </a:lnTo>
                  <a:lnTo>
                    <a:pt x="15" y="1016"/>
                  </a:lnTo>
                  <a:close/>
                  <a:moveTo>
                    <a:pt x="30" y="1069"/>
                  </a:moveTo>
                  <a:lnTo>
                    <a:pt x="30" y="1079"/>
                  </a:lnTo>
                  <a:lnTo>
                    <a:pt x="21" y="1088"/>
                  </a:lnTo>
                  <a:lnTo>
                    <a:pt x="11" y="1088"/>
                  </a:lnTo>
                  <a:lnTo>
                    <a:pt x="1" y="1079"/>
                  </a:lnTo>
                  <a:lnTo>
                    <a:pt x="1" y="1069"/>
                  </a:lnTo>
                  <a:lnTo>
                    <a:pt x="11" y="1060"/>
                  </a:lnTo>
                  <a:lnTo>
                    <a:pt x="21" y="1060"/>
                  </a:lnTo>
                  <a:lnTo>
                    <a:pt x="30" y="1069"/>
                  </a:lnTo>
                  <a:close/>
                  <a:moveTo>
                    <a:pt x="11" y="1070"/>
                  </a:moveTo>
                  <a:lnTo>
                    <a:pt x="21" y="1070"/>
                  </a:lnTo>
                  <a:lnTo>
                    <a:pt x="12" y="1079"/>
                  </a:lnTo>
                  <a:lnTo>
                    <a:pt x="12" y="1069"/>
                  </a:lnTo>
                  <a:lnTo>
                    <a:pt x="21" y="1078"/>
                  </a:lnTo>
                  <a:lnTo>
                    <a:pt x="11" y="1078"/>
                  </a:lnTo>
                  <a:lnTo>
                    <a:pt x="19" y="1069"/>
                  </a:lnTo>
                  <a:lnTo>
                    <a:pt x="19" y="1079"/>
                  </a:lnTo>
                  <a:lnTo>
                    <a:pt x="11" y="1070"/>
                  </a:lnTo>
                  <a:close/>
                  <a:moveTo>
                    <a:pt x="30" y="1123"/>
                  </a:moveTo>
                  <a:lnTo>
                    <a:pt x="31" y="1130"/>
                  </a:lnTo>
                  <a:lnTo>
                    <a:pt x="30" y="1137"/>
                  </a:lnTo>
                  <a:lnTo>
                    <a:pt x="26" y="1141"/>
                  </a:lnTo>
                  <a:lnTo>
                    <a:pt x="19" y="1144"/>
                  </a:lnTo>
                  <a:lnTo>
                    <a:pt x="13" y="1144"/>
                  </a:lnTo>
                  <a:lnTo>
                    <a:pt x="6" y="1141"/>
                  </a:lnTo>
                  <a:lnTo>
                    <a:pt x="2" y="1138"/>
                  </a:lnTo>
                  <a:lnTo>
                    <a:pt x="0" y="1131"/>
                  </a:lnTo>
                  <a:lnTo>
                    <a:pt x="1" y="1123"/>
                  </a:lnTo>
                  <a:lnTo>
                    <a:pt x="11" y="1114"/>
                  </a:lnTo>
                  <a:lnTo>
                    <a:pt x="21" y="1114"/>
                  </a:lnTo>
                  <a:lnTo>
                    <a:pt x="30" y="1123"/>
                  </a:lnTo>
                  <a:close/>
                  <a:moveTo>
                    <a:pt x="11" y="1124"/>
                  </a:moveTo>
                  <a:lnTo>
                    <a:pt x="21" y="1124"/>
                  </a:lnTo>
                  <a:lnTo>
                    <a:pt x="12" y="1133"/>
                  </a:lnTo>
                  <a:lnTo>
                    <a:pt x="14" y="1124"/>
                  </a:lnTo>
                  <a:lnTo>
                    <a:pt x="16" y="1131"/>
                  </a:lnTo>
                  <a:lnTo>
                    <a:pt x="13" y="1127"/>
                  </a:lnTo>
                  <a:lnTo>
                    <a:pt x="19" y="1130"/>
                  </a:lnTo>
                  <a:lnTo>
                    <a:pt x="13" y="1130"/>
                  </a:lnTo>
                  <a:lnTo>
                    <a:pt x="19" y="1127"/>
                  </a:lnTo>
                  <a:lnTo>
                    <a:pt x="15" y="1132"/>
                  </a:lnTo>
                  <a:lnTo>
                    <a:pt x="17" y="1125"/>
                  </a:lnTo>
                  <a:lnTo>
                    <a:pt x="19" y="1133"/>
                  </a:lnTo>
                  <a:lnTo>
                    <a:pt x="11" y="1124"/>
                  </a:lnTo>
                  <a:close/>
                  <a:moveTo>
                    <a:pt x="30" y="1177"/>
                  </a:moveTo>
                  <a:lnTo>
                    <a:pt x="30" y="1187"/>
                  </a:lnTo>
                  <a:lnTo>
                    <a:pt x="21" y="1196"/>
                  </a:lnTo>
                  <a:lnTo>
                    <a:pt x="11" y="1196"/>
                  </a:lnTo>
                  <a:lnTo>
                    <a:pt x="1" y="1187"/>
                  </a:lnTo>
                  <a:lnTo>
                    <a:pt x="1" y="1177"/>
                  </a:lnTo>
                  <a:lnTo>
                    <a:pt x="11" y="1168"/>
                  </a:lnTo>
                  <a:lnTo>
                    <a:pt x="21" y="1168"/>
                  </a:lnTo>
                  <a:lnTo>
                    <a:pt x="30" y="1177"/>
                  </a:lnTo>
                  <a:close/>
                  <a:moveTo>
                    <a:pt x="11" y="1178"/>
                  </a:moveTo>
                  <a:lnTo>
                    <a:pt x="21" y="1178"/>
                  </a:lnTo>
                  <a:lnTo>
                    <a:pt x="12" y="1187"/>
                  </a:lnTo>
                  <a:lnTo>
                    <a:pt x="12" y="1177"/>
                  </a:lnTo>
                  <a:lnTo>
                    <a:pt x="21" y="1185"/>
                  </a:lnTo>
                  <a:lnTo>
                    <a:pt x="11" y="1185"/>
                  </a:lnTo>
                  <a:lnTo>
                    <a:pt x="19" y="1177"/>
                  </a:lnTo>
                  <a:lnTo>
                    <a:pt x="19" y="1187"/>
                  </a:lnTo>
                  <a:lnTo>
                    <a:pt x="11" y="1178"/>
                  </a:lnTo>
                  <a:close/>
                  <a:moveTo>
                    <a:pt x="30" y="1230"/>
                  </a:moveTo>
                  <a:lnTo>
                    <a:pt x="30" y="1241"/>
                  </a:lnTo>
                  <a:lnTo>
                    <a:pt x="21" y="1250"/>
                  </a:lnTo>
                  <a:lnTo>
                    <a:pt x="11" y="1250"/>
                  </a:lnTo>
                  <a:lnTo>
                    <a:pt x="1" y="1241"/>
                  </a:lnTo>
                  <a:lnTo>
                    <a:pt x="1" y="1230"/>
                  </a:lnTo>
                  <a:lnTo>
                    <a:pt x="11" y="1222"/>
                  </a:lnTo>
                  <a:lnTo>
                    <a:pt x="21" y="1222"/>
                  </a:lnTo>
                  <a:lnTo>
                    <a:pt x="30" y="1230"/>
                  </a:lnTo>
                  <a:close/>
                  <a:moveTo>
                    <a:pt x="11" y="1232"/>
                  </a:moveTo>
                  <a:lnTo>
                    <a:pt x="21" y="1232"/>
                  </a:lnTo>
                  <a:lnTo>
                    <a:pt x="12" y="1241"/>
                  </a:lnTo>
                  <a:lnTo>
                    <a:pt x="12" y="1230"/>
                  </a:lnTo>
                  <a:lnTo>
                    <a:pt x="21" y="1240"/>
                  </a:lnTo>
                  <a:lnTo>
                    <a:pt x="11" y="1240"/>
                  </a:lnTo>
                  <a:lnTo>
                    <a:pt x="19" y="1230"/>
                  </a:lnTo>
                  <a:lnTo>
                    <a:pt x="19" y="1241"/>
                  </a:lnTo>
                  <a:lnTo>
                    <a:pt x="11" y="1232"/>
                  </a:lnTo>
                  <a:close/>
                  <a:moveTo>
                    <a:pt x="31" y="1288"/>
                  </a:moveTo>
                  <a:lnTo>
                    <a:pt x="31" y="1292"/>
                  </a:lnTo>
                  <a:lnTo>
                    <a:pt x="30" y="1299"/>
                  </a:lnTo>
                  <a:lnTo>
                    <a:pt x="26" y="1303"/>
                  </a:lnTo>
                  <a:lnTo>
                    <a:pt x="19" y="1306"/>
                  </a:lnTo>
                  <a:lnTo>
                    <a:pt x="13" y="1306"/>
                  </a:lnTo>
                  <a:lnTo>
                    <a:pt x="6" y="1303"/>
                  </a:lnTo>
                  <a:lnTo>
                    <a:pt x="2" y="1300"/>
                  </a:lnTo>
                  <a:lnTo>
                    <a:pt x="0" y="1293"/>
                  </a:lnTo>
                  <a:lnTo>
                    <a:pt x="0" y="1287"/>
                  </a:lnTo>
                  <a:lnTo>
                    <a:pt x="2" y="1280"/>
                  </a:lnTo>
                  <a:lnTo>
                    <a:pt x="6" y="1276"/>
                  </a:lnTo>
                  <a:lnTo>
                    <a:pt x="13" y="1273"/>
                  </a:lnTo>
                  <a:lnTo>
                    <a:pt x="19" y="1273"/>
                  </a:lnTo>
                  <a:lnTo>
                    <a:pt x="26" y="1276"/>
                  </a:lnTo>
                  <a:lnTo>
                    <a:pt x="30" y="1281"/>
                  </a:lnTo>
                  <a:lnTo>
                    <a:pt x="31" y="1288"/>
                  </a:lnTo>
                  <a:close/>
                  <a:moveTo>
                    <a:pt x="15" y="1286"/>
                  </a:moveTo>
                  <a:lnTo>
                    <a:pt x="19" y="1290"/>
                  </a:lnTo>
                  <a:lnTo>
                    <a:pt x="13" y="1288"/>
                  </a:lnTo>
                  <a:lnTo>
                    <a:pt x="19" y="1288"/>
                  </a:lnTo>
                  <a:lnTo>
                    <a:pt x="13" y="1290"/>
                  </a:lnTo>
                  <a:lnTo>
                    <a:pt x="16" y="1287"/>
                  </a:lnTo>
                  <a:lnTo>
                    <a:pt x="14" y="1293"/>
                  </a:lnTo>
                  <a:lnTo>
                    <a:pt x="14" y="1287"/>
                  </a:lnTo>
                  <a:lnTo>
                    <a:pt x="16" y="1293"/>
                  </a:lnTo>
                  <a:lnTo>
                    <a:pt x="13" y="1289"/>
                  </a:lnTo>
                  <a:lnTo>
                    <a:pt x="19" y="1292"/>
                  </a:lnTo>
                  <a:lnTo>
                    <a:pt x="13" y="1292"/>
                  </a:lnTo>
                  <a:lnTo>
                    <a:pt x="19" y="1289"/>
                  </a:lnTo>
                  <a:lnTo>
                    <a:pt x="15" y="1294"/>
                  </a:lnTo>
                  <a:lnTo>
                    <a:pt x="17" y="1288"/>
                  </a:lnTo>
                  <a:lnTo>
                    <a:pt x="17" y="1292"/>
                  </a:lnTo>
                  <a:lnTo>
                    <a:pt x="15" y="1286"/>
                  </a:lnTo>
                  <a:close/>
                  <a:moveTo>
                    <a:pt x="31" y="1342"/>
                  </a:moveTo>
                  <a:lnTo>
                    <a:pt x="30" y="1349"/>
                  </a:lnTo>
                  <a:lnTo>
                    <a:pt x="21" y="1358"/>
                  </a:lnTo>
                  <a:lnTo>
                    <a:pt x="11" y="1358"/>
                  </a:lnTo>
                  <a:lnTo>
                    <a:pt x="1" y="1349"/>
                  </a:lnTo>
                  <a:lnTo>
                    <a:pt x="0" y="1341"/>
                  </a:lnTo>
                  <a:lnTo>
                    <a:pt x="2" y="1334"/>
                  </a:lnTo>
                  <a:lnTo>
                    <a:pt x="6" y="1331"/>
                  </a:lnTo>
                  <a:lnTo>
                    <a:pt x="13" y="1328"/>
                  </a:lnTo>
                  <a:lnTo>
                    <a:pt x="19" y="1328"/>
                  </a:lnTo>
                  <a:lnTo>
                    <a:pt x="26" y="1331"/>
                  </a:lnTo>
                  <a:lnTo>
                    <a:pt x="30" y="1335"/>
                  </a:lnTo>
                  <a:lnTo>
                    <a:pt x="31" y="1342"/>
                  </a:lnTo>
                  <a:close/>
                  <a:moveTo>
                    <a:pt x="15" y="1340"/>
                  </a:moveTo>
                  <a:lnTo>
                    <a:pt x="19" y="1345"/>
                  </a:lnTo>
                  <a:lnTo>
                    <a:pt x="13" y="1342"/>
                  </a:lnTo>
                  <a:lnTo>
                    <a:pt x="19" y="1342"/>
                  </a:lnTo>
                  <a:lnTo>
                    <a:pt x="13" y="1345"/>
                  </a:lnTo>
                  <a:lnTo>
                    <a:pt x="16" y="1341"/>
                  </a:lnTo>
                  <a:lnTo>
                    <a:pt x="14" y="1348"/>
                  </a:lnTo>
                  <a:lnTo>
                    <a:pt x="12" y="1339"/>
                  </a:lnTo>
                  <a:lnTo>
                    <a:pt x="21" y="1348"/>
                  </a:lnTo>
                  <a:lnTo>
                    <a:pt x="11" y="1348"/>
                  </a:lnTo>
                  <a:lnTo>
                    <a:pt x="19" y="1339"/>
                  </a:lnTo>
                  <a:lnTo>
                    <a:pt x="17" y="1347"/>
                  </a:lnTo>
                  <a:lnTo>
                    <a:pt x="15" y="1340"/>
                  </a:lnTo>
                  <a:close/>
                  <a:moveTo>
                    <a:pt x="32" y="1393"/>
                  </a:moveTo>
                  <a:lnTo>
                    <a:pt x="32" y="1399"/>
                  </a:lnTo>
                  <a:lnTo>
                    <a:pt x="30" y="1406"/>
                  </a:lnTo>
                  <a:lnTo>
                    <a:pt x="27" y="1409"/>
                  </a:lnTo>
                  <a:lnTo>
                    <a:pt x="20" y="1413"/>
                  </a:lnTo>
                  <a:lnTo>
                    <a:pt x="12" y="1413"/>
                  </a:lnTo>
                  <a:lnTo>
                    <a:pt x="1" y="1405"/>
                  </a:lnTo>
                  <a:lnTo>
                    <a:pt x="0" y="1395"/>
                  </a:lnTo>
                  <a:lnTo>
                    <a:pt x="2" y="1389"/>
                  </a:lnTo>
                  <a:lnTo>
                    <a:pt x="6" y="1385"/>
                  </a:lnTo>
                  <a:lnTo>
                    <a:pt x="13" y="1382"/>
                  </a:lnTo>
                  <a:lnTo>
                    <a:pt x="18" y="1382"/>
                  </a:lnTo>
                  <a:lnTo>
                    <a:pt x="25" y="1384"/>
                  </a:lnTo>
                  <a:lnTo>
                    <a:pt x="30" y="1388"/>
                  </a:lnTo>
                  <a:lnTo>
                    <a:pt x="32" y="1393"/>
                  </a:lnTo>
                  <a:close/>
                  <a:moveTo>
                    <a:pt x="15" y="1394"/>
                  </a:moveTo>
                  <a:lnTo>
                    <a:pt x="20" y="1398"/>
                  </a:lnTo>
                  <a:lnTo>
                    <a:pt x="14" y="1396"/>
                  </a:lnTo>
                  <a:lnTo>
                    <a:pt x="19" y="1396"/>
                  </a:lnTo>
                  <a:lnTo>
                    <a:pt x="13" y="1399"/>
                  </a:lnTo>
                  <a:lnTo>
                    <a:pt x="16" y="1395"/>
                  </a:lnTo>
                  <a:lnTo>
                    <a:pt x="14" y="1402"/>
                  </a:lnTo>
                  <a:lnTo>
                    <a:pt x="12" y="1393"/>
                  </a:lnTo>
                  <a:lnTo>
                    <a:pt x="22" y="1401"/>
                  </a:lnTo>
                  <a:lnTo>
                    <a:pt x="13" y="1401"/>
                  </a:lnTo>
                  <a:lnTo>
                    <a:pt x="19" y="1397"/>
                  </a:lnTo>
                  <a:lnTo>
                    <a:pt x="16" y="1401"/>
                  </a:lnTo>
                  <a:lnTo>
                    <a:pt x="18" y="1394"/>
                  </a:lnTo>
                  <a:lnTo>
                    <a:pt x="18" y="1400"/>
                  </a:lnTo>
                  <a:lnTo>
                    <a:pt x="15" y="1394"/>
                  </a:lnTo>
                  <a:close/>
                  <a:moveTo>
                    <a:pt x="39" y="1438"/>
                  </a:moveTo>
                  <a:lnTo>
                    <a:pt x="44" y="1444"/>
                  </a:lnTo>
                  <a:lnTo>
                    <a:pt x="45" y="1451"/>
                  </a:lnTo>
                  <a:lnTo>
                    <a:pt x="44" y="1457"/>
                  </a:lnTo>
                  <a:lnTo>
                    <a:pt x="39" y="1463"/>
                  </a:lnTo>
                  <a:lnTo>
                    <a:pt x="34" y="1465"/>
                  </a:lnTo>
                  <a:lnTo>
                    <a:pt x="28" y="1466"/>
                  </a:lnTo>
                  <a:lnTo>
                    <a:pt x="21" y="1465"/>
                  </a:lnTo>
                  <a:lnTo>
                    <a:pt x="16" y="1461"/>
                  </a:lnTo>
                  <a:lnTo>
                    <a:pt x="15" y="1453"/>
                  </a:lnTo>
                  <a:lnTo>
                    <a:pt x="17" y="1440"/>
                  </a:lnTo>
                  <a:lnTo>
                    <a:pt x="27" y="1435"/>
                  </a:lnTo>
                  <a:lnTo>
                    <a:pt x="39" y="1438"/>
                  </a:lnTo>
                  <a:close/>
                  <a:moveTo>
                    <a:pt x="22" y="1449"/>
                  </a:moveTo>
                  <a:lnTo>
                    <a:pt x="31" y="1443"/>
                  </a:lnTo>
                  <a:lnTo>
                    <a:pt x="29" y="1456"/>
                  </a:lnTo>
                  <a:lnTo>
                    <a:pt x="26" y="1449"/>
                  </a:lnTo>
                  <a:lnTo>
                    <a:pt x="30" y="1453"/>
                  </a:lnTo>
                  <a:lnTo>
                    <a:pt x="25" y="1452"/>
                  </a:lnTo>
                  <a:lnTo>
                    <a:pt x="31" y="1451"/>
                  </a:lnTo>
                  <a:lnTo>
                    <a:pt x="27" y="1453"/>
                  </a:lnTo>
                  <a:lnTo>
                    <a:pt x="31" y="1447"/>
                  </a:lnTo>
                  <a:lnTo>
                    <a:pt x="30" y="1453"/>
                  </a:lnTo>
                  <a:lnTo>
                    <a:pt x="30" y="1447"/>
                  </a:lnTo>
                  <a:lnTo>
                    <a:pt x="34" y="1453"/>
                  </a:lnTo>
                  <a:lnTo>
                    <a:pt x="22" y="1449"/>
                  </a:lnTo>
                  <a:close/>
                  <a:moveTo>
                    <a:pt x="69" y="1479"/>
                  </a:moveTo>
                  <a:lnTo>
                    <a:pt x="73" y="1482"/>
                  </a:lnTo>
                  <a:lnTo>
                    <a:pt x="76" y="1487"/>
                  </a:lnTo>
                  <a:lnTo>
                    <a:pt x="77" y="1494"/>
                  </a:lnTo>
                  <a:lnTo>
                    <a:pt x="75" y="1501"/>
                  </a:lnTo>
                  <a:lnTo>
                    <a:pt x="68" y="1506"/>
                  </a:lnTo>
                  <a:lnTo>
                    <a:pt x="56" y="1507"/>
                  </a:lnTo>
                  <a:lnTo>
                    <a:pt x="48" y="1501"/>
                  </a:lnTo>
                  <a:lnTo>
                    <a:pt x="46" y="1489"/>
                  </a:lnTo>
                  <a:lnTo>
                    <a:pt x="49" y="1482"/>
                  </a:lnTo>
                  <a:lnTo>
                    <a:pt x="56" y="1478"/>
                  </a:lnTo>
                  <a:lnTo>
                    <a:pt x="62" y="1477"/>
                  </a:lnTo>
                  <a:lnTo>
                    <a:pt x="69" y="1479"/>
                  </a:lnTo>
                  <a:close/>
                  <a:moveTo>
                    <a:pt x="58" y="1491"/>
                  </a:moveTo>
                  <a:lnTo>
                    <a:pt x="63" y="1490"/>
                  </a:lnTo>
                  <a:lnTo>
                    <a:pt x="57" y="1494"/>
                  </a:lnTo>
                  <a:lnTo>
                    <a:pt x="60" y="1486"/>
                  </a:lnTo>
                  <a:lnTo>
                    <a:pt x="62" y="1498"/>
                  </a:lnTo>
                  <a:lnTo>
                    <a:pt x="55" y="1492"/>
                  </a:lnTo>
                  <a:lnTo>
                    <a:pt x="67" y="1491"/>
                  </a:lnTo>
                  <a:lnTo>
                    <a:pt x="60" y="1497"/>
                  </a:lnTo>
                  <a:lnTo>
                    <a:pt x="63" y="1489"/>
                  </a:lnTo>
                  <a:lnTo>
                    <a:pt x="64" y="1496"/>
                  </a:lnTo>
                  <a:lnTo>
                    <a:pt x="60" y="1490"/>
                  </a:lnTo>
                  <a:lnTo>
                    <a:pt x="64" y="1493"/>
                  </a:lnTo>
                  <a:lnTo>
                    <a:pt x="58" y="1491"/>
                  </a:lnTo>
                  <a:close/>
                  <a:moveTo>
                    <a:pt x="105" y="1505"/>
                  </a:moveTo>
                  <a:lnTo>
                    <a:pt x="117" y="1508"/>
                  </a:lnTo>
                  <a:lnTo>
                    <a:pt x="122" y="1519"/>
                  </a:lnTo>
                  <a:lnTo>
                    <a:pt x="121" y="1526"/>
                  </a:lnTo>
                  <a:lnTo>
                    <a:pt x="118" y="1532"/>
                  </a:lnTo>
                  <a:lnTo>
                    <a:pt x="111" y="1536"/>
                  </a:lnTo>
                  <a:lnTo>
                    <a:pt x="104" y="1536"/>
                  </a:lnTo>
                  <a:lnTo>
                    <a:pt x="99" y="1535"/>
                  </a:lnTo>
                  <a:lnTo>
                    <a:pt x="94" y="1531"/>
                  </a:lnTo>
                  <a:lnTo>
                    <a:pt x="92" y="1526"/>
                  </a:lnTo>
                  <a:lnTo>
                    <a:pt x="91" y="1518"/>
                  </a:lnTo>
                  <a:lnTo>
                    <a:pt x="94" y="1512"/>
                  </a:lnTo>
                  <a:lnTo>
                    <a:pt x="105" y="1505"/>
                  </a:lnTo>
                  <a:close/>
                  <a:moveTo>
                    <a:pt x="103" y="1524"/>
                  </a:moveTo>
                  <a:lnTo>
                    <a:pt x="105" y="1516"/>
                  </a:lnTo>
                  <a:lnTo>
                    <a:pt x="106" y="1524"/>
                  </a:lnTo>
                  <a:lnTo>
                    <a:pt x="104" y="1519"/>
                  </a:lnTo>
                  <a:lnTo>
                    <a:pt x="108" y="1523"/>
                  </a:lnTo>
                  <a:lnTo>
                    <a:pt x="104" y="1521"/>
                  </a:lnTo>
                  <a:lnTo>
                    <a:pt x="111" y="1521"/>
                  </a:lnTo>
                  <a:lnTo>
                    <a:pt x="105" y="1525"/>
                  </a:lnTo>
                  <a:lnTo>
                    <a:pt x="109" y="1518"/>
                  </a:lnTo>
                  <a:lnTo>
                    <a:pt x="108" y="1526"/>
                  </a:lnTo>
                  <a:lnTo>
                    <a:pt x="103" y="1514"/>
                  </a:lnTo>
                  <a:lnTo>
                    <a:pt x="114" y="1517"/>
                  </a:lnTo>
                  <a:lnTo>
                    <a:pt x="103" y="152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1" name="Freeform 108"/>
            <p:cNvSpPr>
              <a:spLocks/>
            </p:cNvSpPr>
            <p:nvPr/>
          </p:nvSpPr>
          <p:spPr bwMode="auto">
            <a:xfrm>
              <a:off x="5422316" y="1975150"/>
              <a:ext cx="25393" cy="19050"/>
            </a:xfrm>
            <a:custGeom>
              <a:avLst/>
              <a:gdLst/>
              <a:ahLst/>
              <a:cxnLst>
                <a:cxn ang="0">
                  <a:pos x="12" y="0"/>
                </a:cxn>
                <a:cxn ang="0">
                  <a:pos x="0" y="18"/>
                </a:cxn>
                <a:cxn ang="0">
                  <a:pos x="3" y="30"/>
                </a:cxn>
                <a:cxn ang="0">
                  <a:pos x="18" y="30"/>
                </a:cxn>
                <a:cxn ang="0">
                  <a:pos x="21" y="22"/>
                </a:cxn>
                <a:cxn ang="0">
                  <a:pos x="30" y="22"/>
                </a:cxn>
                <a:cxn ang="0">
                  <a:pos x="15" y="0"/>
                </a:cxn>
                <a:cxn ang="0">
                  <a:pos x="12" y="0"/>
                </a:cxn>
              </a:cxnLst>
              <a:rect l="0" t="0" r="r" b="b"/>
              <a:pathLst>
                <a:path w="30" h="30">
                  <a:moveTo>
                    <a:pt x="12" y="0"/>
                  </a:moveTo>
                  <a:lnTo>
                    <a:pt x="0" y="18"/>
                  </a:lnTo>
                  <a:lnTo>
                    <a:pt x="3" y="30"/>
                  </a:lnTo>
                  <a:lnTo>
                    <a:pt x="18" y="30"/>
                  </a:lnTo>
                  <a:lnTo>
                    <a:pt x="21" y="22"/>
                  </a:lnTo>
                  <a:lnTo>
                    <a:pt x="30" y="22"/>
                  </a:lnTo>
                  <a:lnTo>
                    <a:pt x="15" y="0"/>
                  </a:lnTo>
                  <a:lnTo>
                    <a:pt x="1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2" name="Freeform 100"/>
            <p:cNvSpPr>
              <a:spLocks/>
            </p:cNvSpPr>
            <p:nvPr/>
          </p:nvSpPr>
          <p:spPr bwMode="auto">
            <a:xfrm>
              <a:off x="5440938" y="1989755"/>
              <a:ext cx="12697" cy="9525"/>
            </a:xfrm>
            <a:custGeom>
              <a:avLst/>
              <a:gdLst/>
              <a:ahLst/>
              <a:cxnLst>
                <a:cxn ang="0">
                  <a:pos x="0" y="7"/>
                </a:cxn>
                <a:cxn ang="0">
                  <a:pos x="16" y="16"/>
                </a:cxn>
                <a:cxn ang="0">
                  <a:pos x="4" y="0"/>
                </a:cxn>
                <a:cxn ang="0">
                  <a:pos x="0" y="7"/>
                </a:cxn>
              </a:cxnLst>
              <a:rect l="0" t="0" r="r" b="b"/>
              <a:pathLst>
                <a:path w="16" h="16">
                  <a:moveTo>
                    <a:pt x="0" y="7"/>
                  </a:moveTo>
                  <a:lnTo>
                    <a:pt x="16" y="16"/>
                  </a:lnTo>
                  <a:cubicBezTo>
                    <a:pt x="14" y="10"/>
                    <a:pt x="9" y="5"/>
                    <a:pt x="4" y="0"/>
                  </a:cubicBezTo>
                  <a:cubicBezTo>
                    <a:pt x="3" y="3"/>
                    <a:pt x="1" y="5"/>
                    <a:pt x="0" y="7"/>
                  </a:cubicBez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3" name="Freeform 97"/>
            <p:cNvSpPr>
              <a:spLocks/>
            </p:cNvSpPr>
            <p:nvPr/>
          </p:nvSpPr>
          <p:spPr bwMode="auto">
            <a:xfrm>
              <a:off x="5440938" y="1989755"/>
              <a:ext cx="12697" cy="9525"/>
            </a:xfrm>
            <a:custGeom>
              <a:avLst/>
              <a:gdLst/>
              <a:ahLst/>
              <a:cxnLst>
                <a:cxn ang="0">
                  <a:pos x="10" y="0"/>
                </a:cxn>
                <a:cxn ang="0">
                  <a:pos x="14" y="16"/>
                </a:cxn>
                <a:cxn ang="0">
                  <a:pos x="0" y="3"/>
                </a:cxn>
                <a:cxn ang="0">
                  <a:pos x="0" y="3"/>
                </a:cxn>
                <a:cxn ang="0">
                  <a:pos x="1" y="0"/>
                </a:cxn>
                <a:cxn ang="0">
                  <a:pos x="10" y="0"/>
                </a:cxn>
              </a:cxnLst>
              <a:rect l="0" t="0" r="r" b="b"/>
              <a:pathLst>
                <a:path w="16" h="16">
                  <a:moveTo>
                    <a:pt x="10" y="0"/>
                  </a:moveTo>
                  <a:cubicBezTo>
                    <a:pt x="15" y="5"/>
                    <a:pt x="16" y="11"/>
                    <a:pt x="14" y="16"/>
                  </a:cubicBezTo>
                  <a:cubicBezTo>
                    <a:pt x="10" y="11"/>
                    <a:pt x="6" y="7"/>
                    <a:pt x="0" y="3"/>
                  </a:cubicBezTo>
                  <a:lnTo>
                    <a:pt x="0" y="3"/>
                  </a:lnTo>
                  <a:lnTo>
                    <a:pt x="1" y="0"/>
                  </a:lnTo>
                  <a:lnTo>
                    <a:pt x="10" y="0"/>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4" name="Rectangle 87"/>
            <p:cNvSpPr>
              <a:spLocks noChangeArrowheads="1"/>
            </p:cNvSpPr>
            <p:nvPr/>
          </p:nvSpPr>
          <p:spPr bwMode="auto">
            <a:xfrm>
              <a:off x="5110823" y="2113580"/>
              <a:ext cx="670810" cy="1538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ea typeface="Times New Roman" pitchFamily="18" charset="0"/>
                  <a:cs typeface="Arial" pitchFamily="34" charset="0"/>
                </a:rPr>
                <a:t>Exchange</a:t>
              </a:r>
              <a:endParaRPr kumimoji="0" lang="en-US" sz="1000" b="0" i="0" u="none" strike="noStrike" cap="none" normalizeH="0" baseline="0" dirty="0" smtClean="0">
                <a:ln>
                  <a:noFill/>
                </a:ln>
                <a:effectLst/>
              </a:endParaRPr>
            </a:p>
          </p:txBody>
        </p:sp>
        <p:sp>
          <p:nvSpPr>
            <p:cNvPr id="455" name="Rectangle 85"/>
            <p:cNvSpPr>
              <a:spLocks noChangeArrowheads="1"/>
            </p:cNvSpPr>
            <p:nvPr/>
          </p:nvSpPr>
          <p:spPr bwMode="auto">
            <a:xfrm>
              <a:off x="5168382" y="2318050"/>
              <a:ext cx="469778" cy="257175"/>
            </a:xfrm>
            <a:prstGeom prst="rect">
              <a:avLst/>
            </a:prstGeom>
            <a:solidFill>
              <a:srgbClr val="008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6" name="Freeform 84"/>
            <p:cNvSpPr>
              <a:spLocks noEditPoints="1"/>
            </p:cNvSpPr>
            <p:nvPr/>
          </p:nvSpPr>
          <p:spPr bwMode="auto">
            <a:xfrm>
              <a:off x="5168382" y="2327575"/>
              <a:ext cx="482474" cy="266700"/>
            </a:xfrm>
            <a:custGeom>
              <a:avLst/>
              <a:gdLst/>
              <a:ahLst/>
              <a:cxnLst>
                <a:cxn ang="0">
                  <a:pos x="0" y="8"/>
                </a:cxn>
                <a:cxn ang="0">
                  <a:pos x="8" y="0"/>
                </a:cxn>
                <a:cxn ang="0">
                  <a:pos x="600" y="0"/>
                </a:cxn>
                <a:cxn ang="0">
                  <a:pos x="608" y="8"/>
                </a:cxn>
                <a:cxn ang="0">
                  <a:pos x="608" y="440"/>
                </a:cxn>
                <a:cxn ang="0">
                  <a:pos x="600" y="448"/>
                </a:cxn>
                <a:cxn ang="0">
                  <a:pos x="8" y="448"/>
                </a:cxn>
                <a:cxn ang="0">
                  <a:pos x="0" y="440"/>
                </a:cxn>
                <a:cxn ang="0">
                  <a:pos x="0" y="8"/>
                </a:cxn>
                <a:cxn ang="0">
                  <a:pos x="16" y="440"/>
                </a:cxn>
                <a:cxn ang="0">
                  <a:pos x="8" y="432"/>
                </a:cxn>
                <a:cxn ang="0">
                  <a:pos x="600" y="432"/>
                </a:cxn>
                <a:cxn ang="0">
                  <a:pos x="592" y="440"/>
                </a:cxn>
                <a:cxn ang="0">
                  <a:pos x="592" y="8"/>
                </a:cxn>
                <a:cxn ang="0">
                  <a:pos x="600" y="16"/>
                </a:cxn>
                <a:cxn ang="0">
                  <a:pos x="8" y="16"/>
                </a:cxn>
                <a:cxn ang="0">
                  <a:pos x="16" y="8"/>
                </a:cxn>
                <a:cxn ang="0">
                  <a:pos x="16" y="440"/>
                </a:cxn>
              </a:cxnLst>
              <a:rect l="0" t="0" r="r" b="b"/>
              <a:pathLst>
                <a:path w="608" h="448">
                  <a:moveTo>
                    <a:pt x="0" y="8"/>
                  </a:moveTo>
                  <a:cubicBezTo>
                    <a:pt x="0" y="4"/>
                    <a:pt x="4" y="0"/>
                    <a:pt x="8" y="0"/>
                  </a:cubicBezTo>
                  <a:lnTo>
                    <a:pt x="600" y="0"/>
                  </a:lnTo>
                  <a:cubicBezTo>
                    <a:pt x="605" y="0"/>
                    <a:pt x="608" y="4"/>
                    <a:pt x="608" y="8"/>
                  </a:cubicBezTo>
                  <a:lnTo>
                    <a:pt x="608" y="440"/>
                  </a:lnTo>
                  <a:cubicBezTo>
                    <a:pt x="608" y="445"/>
                    <a:pt x="605" y="448"/>
                    <a:pt x="600" y="448"/>
                  </a:cubicBezTo>
                  <a:lnTo>
                    <a:pt x="8" y="448"/>
                  </a:lnTo>
                  <a:cubicBezTo>
                    <a:pt x="4" y="448"/>
                    <a:pt x="0" y="445"/>
                    <a:pt x="0" y="440"/>
                  </a:cubicBezTo>
                  <a:lnTo>
                    <a:pt x="0" y="8"/>
                  </a:lnTo>
                  <a:close/>
                  <a:moveTo>
                    <a:pt x="16" y="440"/>
                  </a:moveTo>
                  <a:lnTo>
                    <a:pt x="8" y="432"/>
                  </a:lnTo>
                  <a:lnTo>
                    <a:pt x="600" y="432"/>
                  </a:lnTo>
                  <a:lnTo>
                    <a:pt x="592" y="440"/>
                  </a:lnTo>
                  <a:lnTo>
                    <a:pt x="592" y="8"/>
                  </a:lnTo>
                  <a:lnTo>
                    <a:pt x="600" y="16"/>
                  </a:lnTo>
                  <a:lnTo>
                    <a:pt x="8" y="16"/>
                  </a:lnTo>
                  <a:lnTo>
                    <a:pt x="16" y="8"/>
                  </a:lnTo>
                  <a:lnTo>
                    <a:pt x="16" y="44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7" name="Rectangle 83"/>
            <p:cNvSpPr>
              <a:spLocks noChangeArrowheads="1"/>
            </p:cNvSpPr>
            <p:nvPr/>
          </p:nvSpPr>
          <p:spPr bwMode="auto">
            <a:xfrm>
              <a:off x="5193776" y="2318050"/>
              <a:ext cx="418991" cy="228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458" name="Freeform 82"/>
            <p:cNvSpPr>
              <a:spLocks noEditPoints="1"/>
            </p:cNvSpPr>
            <p:nvPr/>
          </p:nvSpPr>
          <p:spPr bwMode="auto">
            <a:xfrm>
              <a:off x="5193776" y="2318050"/>
              <a:ext cx="431688" cy="238125"/>
            </a:xfrm>
            <a:custGeom>
              <a:avLst/>
              <a:gdLst/>
              <a:ahLst/>
              <a:cxnLst>
                <a:cxn ang="0">
                  <a:pos x="0" y="8"/>
                </a:cxn>
                <a:cxn ang="0">
                  <a:pos x="8" y="0"/>
                </a:cxn>
                <a:cxn ang="0">
                  <a:pos x="536" y="0"/>
                </a:cxn>
                <a:cxn ang="0">
                  <a:pos x="544" y="8"/>
                </a:cxn>
                <a:cxn ang="0">
                  <a:pos x="544" y="392"/>
                </a:cxn>
                <a:cxn ang="0">
                  <a:pos x="536" y="400"/>
                </a:cxn>
                <a:cxn ang="0">
                  <a:pos x="8" y="400"/>
                </a:cxn>
                <a:cxn ang="0">
                  <a:pos x="0" y="392"/>
                </a:cxn>
                <a:cxn ang="0">
                  <a:pos x="0" y="8"/>
                </a:cxn>
                <a:cxn ang="0">
                  <a:pos x="16" y="392"/>
                </a:cxn>
                <a:cxn ang="0">
                  <a:pos x="8" y="384"/>
                </a:cxn>
                <a:cxn ang="0">
                  <a:pos x="536" y="384"/>
                </a:cxn>
                <a:cxn ang="0">
                  <a:pos x="528" y="392"/>
                </a:cxn>
                <a:cxn ang="0">
                  <a:pos x="528" y="8"/>
                </a:cxn>
                <a:cxn ang="0">
                  <a:pos x="536" y="16"/>
                </a:cxn>
                <a:cxn ang="0">
                  <a:pos x="8" y="16"/>
                </a:cxn>
                <a:cxn ang="0">
                  <a:pos x="16" y="8"/>
                </a:cxn>
                <a:cxn ang="0">
                  <a:pos x="16" y="392"/>
                </a:cxn>
              </a:cxnLst>
              <a:rect l="0" t="0" r="r" b="b"/>
              <a:pathLst>
                <a:path w="544" h="400">
                  <a:moveTo>
                    <a:pt x="0" y="8"/>
                  </a:moveTo>
                  <a:cubicBezTo>
                    <a:pt x="0" y="4"/>
                    <a:pt x="4" y="0"/>
                    <a:pt x="8" y="0"/>
                  </a:cubicBezTo>
                  <a:lnTo>
                    <a:pt x="536" y="0"/>
                  </a:lnTo>
                  <a:cubicBezTo>
                    <a:pt x="541" y="0"/>
                    <a:pt x="544" y="4"/>
                    <a:pt x="544" y="8"/>
                  </a:cubicBezTo>
                  <a:lnTo>
                    <a:pt x="544" y="392"/>
                  </a:lnTo>
                  <a:cubicBezTo>
                    <a:pt x="544" y="397"/>
                    <a:pt x="541" y="400"/>
                    <a:pt x="536" y="400"/>
                  </a:cubicBezTo>
                  <a:lnTo>
                    <a:pt x="8" y="400"/>
                  </a:lnTo>
                  <a:cubicBezTo>
                    <a:pt x="4" y="400"/>
                    <a:pt x="0" y="397"/>
                    <a:pt x="0" y="392"/>
                  </a:cubicBezTo>
                  <a:lnTo>
                    <a:pt x="0" y="8"/>
                  </a:lnTo>
                  <a:close/>
                  <a:moveTo>
                    <a:pt x="16" y="392"/>
                  </a:moveTo>
                  <a:lnTo>
                    <a:pt x="8" y="384"/>
                  </a:lnTo>
                  <a:lnTo>
                    <a:pt x="536" y="384"/>
                  </a:lnTo>
                  <a:lnTo>
                    <a:pt x="528" y="392"/>
                  </a:lnTo>
                  <a:lnTo>
                    <a:pt x="528" y="8"/>
                  </a:lnTo>
                  <a:lnTo>
                    <a:pt x="536" y="16"/>
                  </a:lnTo>
                  <a:lnTo>
                    <a:pt x="8" y="16"/>
                  </a:lnTo>
                  <a:lnTo>
                    <a:pt x="16" y="8"/>
                  </a:lnTo>
                  <a:lnTo>
                    <a:pt x="16" y="392"/>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59" name="Freeform 81"/>
            <p:cNvSpPr>
              <a:spLocks/>
            </p:cNvSpPr>
            <p:nvPr/>
          </p:nvSpPr>
          <p:spPr bwMode="auto">
            <a:xfrm>
              <a:off x="5231866" y="2489500"/>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0" name="Freeform 80"/>
            <p:cNvSpPr>
              <a:spLocks/>
            </p:cNvSpPr>
            <p:nvPr/>
          </p:nvSpPr>
          <p:spPr bwMode="auto">
            <a:xfrm>
              <a:off x="5523890" y="2489500"/>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4" name="Freeform 77"/>
            <p:cNvSpPr>
              <a:spLocks/>
            </p:cNvSpPr>
            <p:nvPr/>
          </p:nvSpPr>
          <p:spPr bwMode="auto">
            <a:xfrm>
              <a:off x="5485800" y="2651425"/>
              <a:ext cx="126967" cy="9525"/>
            </a:xfrm>
            <a:custGeom>
              <a:avLst/>
              <a:gdLst/>
              <a:ahLst/>
              <a:cxnLst>
                <a:cxn ang="0">
                  <a:pos x="8" y="0"/>
                </a:cxn>
                <a:cxn ang="0">
                  <a:pos x="152" y="0"/>
                </a:cxn>
                <a:cxn ang="0">
                  <a:pos x="160" y="8"/>
                </a:cxn>
                <a:cxn ang="0">
                  <a:pos x="152" y="16"/>
                </a:cxn>
                <a:cxn ang="0">
                  <a:pos x="8" y="16"/>
                </a:cxn>
                <a:cxn ang="0">
                  <a:pos x="0" y="8"/>
                </a:cxn>
                <a:cxn ang="0">
                  <a:pos x="8" y="0"/>
                </a:cxn>
              </a:cxnLst>
              <a:rect l="0" t="0" r="r" b="b"/>
              <a:pathLst>
                <a:path w="160" h="16">
                  <a:moveTo>
                    <a:pt x="8" y="0"/>
                  </a:moveTo>
                  <a:lnTo>
                    <a:pt x="152" y="0"/>
                  </a:lnTo>
                  <a:cubicBezTo>
                    <a:pt x="157" y="0"/>
                    <a:pt x="160" y="4"/>
                    <a:pt x="160" y="8"/>
                  </a:cubicBezTo>
                  <a:cubicBezTo>
                    <a:pt x="160" y="13"/>
                    <a:pt x="157" y="16"/>
                    <a:pt x="15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65" name="Rectangle 76"/>
            <p:cNvSpPr>
              <a:spLocks noChangeArrowheads="1"/>
            </p:cNvSpPr>
            <p:nvPr/>
          </p:nvSpPr>
          <p:spPr bwMode="auto">
            <a:xfrm>
              <a:off x="5350368" y="2499025"/>
              <a:ext cx="100430"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MICROSOFT </a:t>
              </a:r>
              <a:endParaRPr kumimoji="0" lang="en-US" sz="1800" b="0" i="0" u="none" strike="noStrike" cap="none" normalizeH="0" baseline="0" smtClean="0">
                <a:ln>
                  <a:noFill/>
                </a:ln>
                <a:effectLst/>
                <a:latin typeface="Arial" pitchFamily="34" charset="0"/>
              </a:endParaRPr>
            </a:p>
          </p:txBody>
        </p:sp>
        <p:sp>
          <p:nvSpPr>
            <p:cNvPr id="469" name="Rectangle 75"/>
            <p:cNvSpPr>
              <a:spLocks noChangeArrowheads="1"/>
            </p:cNvSpPr>
            <p:nvPr/>
          </p:nvSpPr>
          <p:spPr bwMode="auto">
            <a:xfrm>
              <a:off x="5330900" y="2519980"/>
              <a:ext cx="121798"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CORPORATION</a:t>
              </a:r>
              <a:endParaRPr kumimoji="0" lang="en-US" sz="1800" b="0" i="0" u="none" strike="noStrike" cap="none" normalizeH="0" baseline="0" smtClean="0">
                <a:ln>
                  <a:noFill/>
                </a:ln>
                <a:effectLst/>
                <a:latin typeface="Arial" pitchFamily="34" charset="0"/>
              </a:endParaRPr>
            </a:p>
          </p:txBody>
        </p:sp>
        <p:sp>
          <p:nvSpPr>
            <p:cNvPr id="470" name="Freeform 74"/>
            <p:cNvSpPr>
              <a:spLocks/>
            </p:cNvSpPr>
            <p:nvPr/>
          </p:nvSpPr>
          <p:spPr bwMode="auto">
            <a:xfrm>
              <a:off x="5364758" y="2427905"/>
              <a:ext cx="88877" cy="57150"/>
            </a:xfrm>
            <a:custGeom>
              <a:avLst/>
              <a:gdLst/>
              <a:ahLst/>
              <a:cxnLst>
                <a:cxn ang="0">
                  <a:pos x="112" y="96"/>
                </a:cxn>
                <a:cxn ang="0">
                  <a:pos x="112" y="34"/>
                </a:cxn>
                <a:cxn ang="0">
                  <a:pos x="0" y="34"/>
                </a:cxn>
                <a:cxn ang="0">
                  <a:pos x="0" y="34"/>
                </a:cxn>
                <a:cxn ang="0">
                  <a:pos x="0" y="96"/>
                </a:cxn>
                <a:cxn ang="0">
                  <a:pos x="112" y="96"/>
                </a:cxn>
              </a:cxnLst>
              <a:rect l="0" t="0" r="r" b="b"/>
              <a:pathLst>
                <a:path w="112" h="96">
                  <a:moveTo>
                    <a:pt x="112" y="96"/>
                  </a:moveTo>
                  <a:lnTo>
                    <a:pt x="112" y="34"/>
                  </a:lnTo>
                  <a:cubicBezTo>
                    <a:pt x="81" y="0"/>
                    <a:pt x="32" y="0"/>
                    <a:pt x="0" y="34"/>
                  </a:cubicBezTo>
                  <a:lnTo>
                    <a:pt x="0" y="34"/>
                  </a:lnTo>
                  <a:lnTo>
                    <a:pt x="0" y="96"/>
                  </a:lnTo>
                  <a:lnTo>
                    <a:pt x="112" y="96"/>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1" name="Freeform 73"/>
            <p:cNvSpPr>
              <a:spLocks noEditPoints="1"/>
            </p:cNvSpPr>
            <p:nvPr/>
          </p:nvSpPr>
          <p:spPr bwMode="auto">
            <a:xfrm>
              <a:off x="5358833" y="2428540"/>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2" name="Freeform 72"/>
            <p:cNvSpPr>
              <a:spLocks noEditPoints="1"/>
            </p:cNvSpPr>
            <p:nvPr/>
          </p:nvSpPr>
          <p:spPr bwMode="auto">
            <a:xfrm>
              <a:off x="5358833" y="2428540"/>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3" name="Freeform 71"/>
            <p:cNvSpPr>
              <a:spLocks/>
            </p:cNvSpPr>
            <p:nvPr/>
          </p:nvSpPr>
          <p:spPr bwMode="auto">
            <a:xfrm>
              <a:off x="5358833" y="2479975"/>
              <a:ext cx="38090" cy="19050"/>
            </a:xfrm>
            <a:custGeom>
              <a:avLst/>
              <a:gdLst/>
              <a:ahLst/>
              <a:cxnLst>
                <a:cxn ang="0">
                  <a:pos x="22" y="0"/>
                </a:cxn>
                <a:cxn ang="0">
                  <a:pos x="0" y="22"/>
                </a:cxn>
                <a:cxn ang="0">
                  <a:pos x="2" y="29"/>
                </a:cxn>
                <a:cxn ang="0">
                  <a:pos x="8" y="24"/>
                </a:cxn>
                <a:cxn ang="0">
                  <a:pos x="8" y="29"/>
                </a:cxn>
                <a:cxn ang="0">
                  <a:pos x="16" y="24"/>
                </a:cxn>
                <a:cxn ang="0">
                  <a:pos x="19" y="30"/>
                </a:cxn>
                <a:cxn ang="0">
                  <a:pos x="28" y="24"/>
                </a:cxn>
                <a:cxn ang="0">
                  <a:pos x="31" y="29"/>
                </a:cxn>
                <a:cxn ang="0">
                  <a:pos x="36" y="22"/>
                </a:cxn>
                <a:cxn ang="0">
                  <a:pos x="45" y="0"/>
                </a:cxn>
                <a:cxn ang="0">
                  <a:pos x="22" y="0"/>
                </a:cxn>
              </a:cxnLst>
              <a:rect l="0" t="0" r="r" b="b"/>
              <a:pathLst>
                <a:path w="45" h="30">
                  <a:moveTo>
                    <a:pt x="22" y="0"/>
                  </a:moveTo>
                  <a:lnTo>
                    <a:pt x="0" y="22"/>
                  </a:lnTo>
                  <a:lnTo>
                    <a:pt x="2" y="29"/>
                  </a:lnTo>
                  <a:lnTo>
                    <a:pt x="8" y="24"/>
                  </a:lnTo>
                  <a:lnTo>
                    <a:pt x="8" y="29"/>
                  </a:lnTo>
                  <a:lnTo>
                    <a:pt x="16" y="24"/>
                  </a:lnTo>
                  <a:lnTo>
                    <a:pt x="19" y="30"/>
                  </a:lnTo>
                  <a:lnTo>
                    <a:pt x="28" y="24"/>
                  </a:lnTo>
                  <a:lnTo>
                    <a:pt x="31" y="29"/>
                  </a:lnTo>
                  <a:lnTo>
                    <a:pt x="36" y="22"/>
                  </a:lnTo>
                  <a:lnTo>
                    <a:pt x="45" y="0"/>
                  </a:lnTo>
                  <a:lnTo>
                    <a:pt x="22" y="0"/>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4" name="Freeform 70"/>
            <p:cNvSpPr>
              <a:spLocks noEditPoints="1"/>
            </p:cNvSpPr>
            <p:nvPr/>
          </p:nvSpPr>
          <p:spPr bwMode="auto">
            <a:xfrm>
              <a:off x="5358833" y="2479975"/>
              <a:ext cx="51633" cy="29210"/>
            </a:xfrm>
            <a:custGeom>
              <a:avLst/>
              <a:gdLst/>
              <a:ahLst/>
              <a:cxnLst>
                <a:cxn ang="0">
                  <a:pos x="32" y="16"/>
                </a:cxn>
                <a:cxn ang="0">
                  <a:pos x="38" y="14"/>
                </a:cxn>
                <a:cxn ang="0">
                  <a:pos x="14" y="37"/>
                </a:cxn>
                <a:cxn ang="0">
                  <a:pos x="16" y="28"/>
                </a:cxn>
                <a:cxn ang="0">
                  <a:pos x="19" y="35"/>
                </a:cxn>
                <a:cxn ang="0">
                  <a:pos x="6" y="32"/>
                </a:cxn>
                <a:cxn ang="0">
                  <a:pos x="12" y="27"/>
                </a:cxn>
                <a:cxn ang="0">
                  <a:pos x="21" y="26"/>
                </a:cxn>
                <a:cxn ang="0">
                  <a:pos x="25" y="33"/>
                </a:cxn>
                <a:cxn ang="0">
                  <a:pos x="25" y="38"/>
                </a:cxn>
                <a:cxn ang="0">
                  <a:pos x="14" y="31"/>
                </a:cxn>
                <a:cxn ang="0">
                  <a:pos x="23" y="26"/>
                </a:cxn>
                <a:cxn ang="0">
                  <a:pos x="29" y="26"/>
                </a:cxn>
                <a:cxn ang="0">
                  <a:pos x="34" y="30"/>
                </a:cxn>
                <a:cxn ang="0">
                  <a:pos x="37" y="37"/>
                </a:cxn>
                <a:cxn ang="0">
                  <a:pos x="24" y="34"/>
                </a:cxn>
                <a:cxn ang="0">
                  <a:pos x="33" y="27"/>
                </a:cxn>
                <a:cxn ang="0">
                  <a:pos x="40" y="25"/>
                </a:cxn>
                <a:cxn ang="0">
                  <a:pos x="45" y="29"/>
                </a:cxn>
                <a:cxn ang="0">
                  <a:pos x="48" y="34"/>
                </a:cxn>
                <a:cxn ang="0">
                  <a:pos x="35" y="33"/>
                </a:cxn>
                <a:cxn ang="0">
                  <a:pos x="41" y="26"/>
                </a:cxn>
                <a:cxn ang="0">
                  <a:pos x="40" y="28"/>
                </a:cxn>
                <a:cxn ang="0">
                  <a:pos x="49" y="5"/>
                </a:cxn>
                <a:cxn ang="0">
                  <a:pos x="56" y="16"/>
                </a:cxn>
                <a:cxn ang="0">
                  <a:pos x="32" y="16"/>
                </a:cxn>
                <a:cxn ang="0">
                  <a:pos x="56" y="0"/>
                </a:cxn>
                <a:cxn ang="0">
                  <a:pos x="63" y="4"/>
                </a:cxn>
                <a:cxn ang="0">
                  <a:pos x="64" y="11"/>
                </a:cxn>
                <a:cxn ang="0">
                  <a:pos x="55" y="34"/>
                </a:cxn>
                <a:cxn ang="0">
                  <a:pos x="54" y="36"/>
                </a:cxn>
                <a:cxn ang="0">
                  <a:pos x="48" y="43"/>
                </a:cxn>
                <a:cxn ang="0">
                  <a:pos x="41" y="46"/>
                </a:cxn>
                <a:cxn ang="0">
                  <a:pos x="35" y="42"/>
                </a:cxn>
                <a:cxn ang="0">
                  <a:pos x="32" y="37"/>
                </a:cxn>
                <a:cxn ang="0">
                  <a:pos x="44" y="39"/>
                </a:cxn>
                <a:cxn ang="0">
                  <a:pos x="35" y="47"/>
                </a:cxn>
                <a:cxn ang="0">
                  <a:pos x="27" y="48"/>
                </a:cxn>
                <a:cxn ang="0">
                  <a:pos x="22" y="43"/>
                </a:cxn>
                <a:cxn ang="0">
                  <a:pos x="19" y="36"/>
                </a:cxn>
                <a:cxn ang="0">
                  <a:pos x="30" y="40"/>
                </a:cxn>
                <a:cxn ang="0">
                  <a:pos x="21" y="45"/>
                </a:cxn>
                <a:cxn ang="0">
                  <a:pos x="13" y="45"/>
                </a:cxn>
                <a:cxn ang="0">
                  <a:pos x="9" y="38"/>
                </a:cxn>
                <a:cxn ang="0">
                  <a:pos x="9" y="33"/>
                </a:cxn>
                <a:cxn ang="0">
                  <a:pos x="23" y="39"/>
                </a:cxn>
                <a:cxn ang="0">
                  <a:pos x="17" y="44"/>
                </a:cxn>
                <a:cxn ang="0">
                  <a:pos x="9" y="46"/>
                </a:cxn>
                <a:cxn ang="0">
                  <a:pos x="4" y="41"/>
                </a:cxn>
                <a:cxn ang="0">
                  <a:pos x="1" y="34"/>
                </a:cxn>
                <a:cxn ang="0">
                  <a:pos x="3" y="25"/>
                </a:cxn>
                <a:cxn ang="0">
                  <a:pos x="27" y="3"/>
                </a:cxn>
                <a:cxn ang="0">
                  <a:pos x="32" y="0"/>
                </a:cxn>
                <a:cxn ang="0">
                  <a:pos x="56" y="0"/>
                </a:cxn>
              </a:cxnLst>
              <a:rect l="0" t="0" r="r" b="b"/>
              <a:pathLst>
                <a:path w="65" h="49">
                  <a:moveTo>
                    <a:pt x="32" y="16"/>
                  </a:moveTo>
                  <a:lnTo>
                    <a:pt x="38" y="14"/>
                  </a:lnTo>
                  <a:lnTo>
                    <a:pt x="14" y="37"/>
                  </a:lnTo>
                  <a:lnTo>
                    <a:pt x="16" y="28"/>
                  </a:lnTo>
                  <a:lnTo>
                    <a:pt x="19" y="35"/>
                  </a:lnTo>
                  <a:lnTo>
                    <a:pt x="6" y="32"/>
                  </a:lnTo>
                  <a:lnTo>
                    <a:pt x="12" y="27"/>
                  </a:lnTo>
                  <a:cubicBezTo>
                    <a:pt x="15" y="25"/>
                    <a:pt x="18" y="25"/>
                    <a:pt x="21" y="26"/>
                  </a:cubicBezTo>
                  <a:cubicBezTo>
                    <a:pt x="24" y="27"/>
                    <a:pt x="25" y="30"/>
                    <a:pt x="25" y="33"/>
                  </a:cubicBezTo>
                  <a:lnTo>
                    <a:pt x="25" y="38"/>
                  </a:lnTo>
                  <a:lnTo>
                    <a:pt x="14" y="31"/>
                  </a:lnTo>
                  <a:lnTo>
                    <a:pt x="23" y="26"/>
                  </a:lnTo>
                  <a:cubicBezTo>
                    <a:pt x="25" y="25"/>
                    <a:pt x="27" y="25"/>
                    <a:pt x="29" y="26"/>
                  </a:cubicBezTo>
                  <a:cubicBezTo>
                    <a:pt x="31" y="26"/>
                    <a:pt x="33" y="28"/>
                    <a:pt x="34" y="30"/>
                  </a:cubicBezTo>
                  <a:lnTo>
                    <a:pt x="37" y="37"/>
                  </a:lnTo>
                  <a:lnTo>
                    <a:pt x="24" y="34"/>
                  </a:lnTo>
                  <a:lnTo>
                    <a:pt x="33" y="27"/>
                  </a:lnTo>
                  <a:cubicBezTo>
                    <a:pt x="35" y="25"/>
                    <a:pt x="38" y="25"/>
                    <a:pt x="40" y="25"/>
                  </a:cubicBezTo>
                  <a:cubicBezTo>
                    <a:pt x="42" y="26"/>
                    <a:pt x="44" y="27"/>
                    <a:pt x="45" y="29"/>
                  </a:cubicBezTo>
                  <a:lnTo>
                    <a:pt x="48" y="34"/>
                  </a:lnTo>
                  <a:lnTo>
                    <a:pt x="35" y="33"/>
                  </a:lnTo>
                  <a:lnTo>
                    <a:pt x="41" y="26"/>
                  </a:lnTo>
                  <a:lnTo>
                    <a:pt x="40" y="28"/>
                  </a:lnTo>
                  <a:lnTo>
                    <a:pt x="49" y="5"/>
                  </a:lnTo>
                  <a:lnTo>
                    <a:pt x="56" y="16"/>
                  </a:lnTo>
                  <a:lnTo>
                    <a:pt x="32" y="16"/>
                  </a:lnTo>
                  <a:close/>
                  <a:moveTo>
                    <a:pt x="56" y="0"/>
                  </a:moveTo>
                  <a:cubicBezTo>
                    <a:pt x="59" y="0"/>
                    <a:pt x="62" y="2"/>
                    <a:pt x="63" y="4"/>
                  </a:cubicBezTo>
                  <a:cubicBezTo>
                    <a:pt x="65" y="6"/>
                    <a:pt x="65" y="9"/>
                    <a:pt x="64" y="11"/>
                  </a:cubicBezTo>
                  <a:lnTo>
                    <a:pt x="55" y="34"/>
                  </a:lnTo>
                  <a:cubicBezTo>
                    <a:pt x="55" y="34"/>
                    <a:pt x="54" y="35"/>
                    <a:pt x="54" y="36"/>
                  </a:cubicBezTo>
                  <a:lnTo>
                    <a:pt x="48" y="43"/>
                  </a:lnTo>
                  <a:cubicBezTo>
                    <a:pt x="46" y="45"/>
                    <a:pt x="44" y="46"/>
                    <a:pt x="41" y="46"/>
                  </a:cubicBezTo>
                  <a:cubicBezTo>
                    <a:pt x="38" y="46"/>
                    <a:pt x="36" y="44"/>
                    <a:pt x="35" y="42"/>
                  </a:cubicBezTo>
                  <a:lnTo>
                    <a:pt x="32" y="37"/>
                  </a:lnTo>
                  <a:lnTo>
                    <a:pt x="44" y="39"/>
                  </a:lnTo>
                  <a:lnTo>
                    <a:pt x="35" y="47"/>
                  </a:lnTo>
                  <a:cubicBezTo>
                    <a:pt x="33" y="48"/>
                    <a:pt x="30" y="49"/>
                    <a:pt x="27" y="48"/>
                  </a:cubicBezTo>
                  <a:cubicBezTo>
                    <a:pt x="25" y="48"/>
                    <a:pt x="23" y="46"/>
                    <a:pt x="22" y="43"/>
                  </a:cubicBezTo>
                  <a:lnTo>
                    <a:pt x="19" y="36"/>
                  </a:lnTo>
                  <a:lnTo>
                    <a:pt x="30" y="40"/>
                  </a:lnTo>
                  <a:lnTo>
                    <a:pt x="21" y="45"/>
                  </a:lnTo>
                  <a:cubicBezTo>
                    <a:pt x="19" y="46"/>
                    <a:pt x="16" y="46"/>
                    <a:pt x="13" y="45"/>
                  </a:cubicBezTo>
                  <a:cubicBezTo>
                    <a:pt x="11" y="43"/>
                    <a:pt x="9" y="41"/>
                    <a:pt x="9" y="38"/>
                  </a:cubicBezTo>
                  <a:lnTo>
                    <a:pt x="9" y="33"/>
                  </a:lnTo>
                  <a:lnTo>
                    <a:pt x="23" y="39"/>
                  </a:lnTo>
                  <a:lnTo>
                    <a:pt x="17" y="44"/>
                  </a:lnTo>
                  <a:cubicBezTo>
                    <a:pt x="15" y="46"/>
                    <a:pt x="12" y="46"/>
                    <a:pt x="9" y="46"/>
                  </a:cubicBezTo>
                  <a:cubicBezTo>
                    <a:pt x="7" y="45"/>
                    <a:pt x="5" y="43"/>
                    <a:pt x="4" y="41"/>
                  </a:cubicBezTo>
                  <a:lnTo>
                    <a:pt x="1" y="34"/>
                  </a:lnTo>
                  <a:cubicBezTo>
                    <a:pt x="0" y="31"/>
                    <a:pt x="1" y="27"/>
                    <a:pt x="3" y="25"/>
                  </a:cubicBezTo>
                  <a:lnTo>
                    <a:pt x="27" y="3"/>
                  </a:lnTo>
                  <a:cubicBezTo>
                    <a:pt x="29" y="1"/>
                    <a:pt x="30" y="0"/>
                    <a:pt x="32" y="0"/>
                  </a:cubicBezTo>
                  <a:lnTo>
                    <a:pt x="56"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5" name="Freeform 69"/>
            <p:cNvSpPr>
              <a:spLocks noEditPoints="1"/>
            </p:cNvSpPr>
            <p:nvPr/>
          </p:nvSpPr>
          <p:spPr bwMode="auto">
            <a:xfrm>
              <a:off x="5357986" y="2479975"/>
              <a:ext cx="39783" cy="29845"/>
            </a:xfrm>
            <a:custGeom>
              <a:avLst/>
              <a:gdLst/>
              <a:ahLst/>
              <a:cxnLst>
                <a:cxn ang="0">
                  <a:pos x="26" y="37"/>
                </a:cxn>
                <a:cxn ang="0">
                  <a:pos x="34" y="8"/>
                </a:cxn>
                <a:cxn ang="0">
                  <a:pos x="43" y="2"/>
                </a:cxn>
                <a:cxn ang="0">
                  <a:pos x="49" y="11"/>
                </a:cxn>
                <a:cxn ang="0">
                  <a:pos x="42" y="41"/>
                </a:cxn>
                <a:cxn ang="0">
                  <a:pos x="32" y="47"/>
                </a:cxn>
                <a:cxn ang="0">
                  <a:pos x="26" y="37"/>
                </a:cxn>
                <a:cxn ang="0">
                  <a:pos x="17" y="39"/>
                </a:cxn>
                <a:cxn ang="0">
                  <a:pos x="29" y="7"/>
                </a:cxn>
                <a:cxn ang="0">
                  <a:pos x="39" y="2"/>
                </a:cxn>
                <a:cxn ang="0">
                  <a:pos x="44" y="12"/>
                </a:cxn>
                <a:cxn ang="0">
                  <a:pos x="32" y="44"/>
                </a:cxn>
                <a:cxn ang="0">
                  <a:pos x="21" y="49"/>
                </a:cxn>
                <a:cxn ang="0">
                  <a:pos x="17" y="39"/>
                </a:cxn>
                <a:cxn ang="0">
                  <a:pos x="7" y="35"/>
                </a:cxn>
                <a:cxn ang="0">
                  <a:pos x="25" y="5"/>
                </a:cxn>
                <a:cxn ang="0">
                  <a:pos x="36" y="3"/>
                </a:cxn>
                <a:cxn ang="0">
                  <a:pos x="39" y="14"/>
                </a:cxn>
                <a:cxn ang="0">
                  <a:pos x="21" y="43"/>
                </a:cxn>
                <a:cxn ang="0">
                  <a:pos x="10" y="46"/>
                </a:cxn>
                <a:cxn ang="0">
                  <a:pos x="7" y="35"/>
                </a:cxn>
                <a:cxn ang="0">
                  <a:pos x="3" y="35"/>
                </a:cxn>
                <a:cxn ang="0">
                  <a:pos x="22" y="5"/>
                </a:cxn>
                <a:cxn ang="0">
                  <a:pos x="34" y="3"/>
                </a:cxn>
                <a:cxn ang="0">
                  <a:pos x="36" y="14"/>
                </a:cxn>
                <a:cxn ang="0">
                  <a:pos x="16" y="43"/>
                </a:cxn>
                <a:cxn ang="0">
                  <a:pos x="5" y="46"/>
                </a:cxn>
                <a:cxn ang="0">
                  <a:pos x="3" y="35"/>
                </a:cxn>
                <a:cxn ang="0">
                  <a:pos x="24" y="32"/>
                </a:cxn>
                <a:cxn ang="0">
                  <a:pos x="31" y="7"/>
                </a:cxn>
                <a:cxn ang="0">
                  <a:pos x="41" y="2"/>
                </a:cxn>
                <a:cxn ang="0">
                  <a:pos x="47" y="12"/>
                </a:cxn>
                <a:cxn ang="0">
                  <a:pos x="39" y="36"/>
                </a:cxn>
                <a:cxn ang="0">
                  <a:pos x="29" y="42"/>
                </a:cxn>
                <a:cxn ang="0">
                  <a:pos x="24" y="32"/>
                </a:cxn>
                <a:cxn ang="0">
                  <a:pos x="15" y="31"/>
                </a:cxn>
                <a:cxn ang="0">
                  <a:pos x="27" y="6"/>
                </a:cxn>
                <a:cxn ang="0">
                  <a:pos x="38" y="2"/>
                </a:cxn>
                <a:cxn ang="0">
                  <a:pos x="41" y="13"/>
                </a:cxn>
                <a:cxn ang="0">
                  <a:pos x="29" y="38"/>
                </a:cxn>
                <a:cxn ang="0">
                  <a:pos x="18" y="41"/>
                </a:cxn>
                <a:cxn ang="0">
                  <a:pos x="15" y="31"/>
                </a:cxn>
                <a:cxn ang="0">
                  <a:pos x="8" y="30"/>
                </a:cxn>
                <a:cxn ang="0">
                  <a:pos x="22" y="5"/>
                </a:cxn>
                <a:cxn ang="0">
                  <a:pos x="33" y="3"/>
                </a:cxn>
                <a:cxn ang="0">
                  <a:pos x="36" y="14"/>
                </a:cxn>
                <a:cxn ang="0">
                  <a:pos x="21" y="38"/>
                </a:cxn>
                <a:cxn ang="0">
                  <a:pos x="10" y="41"/>
                </a:cxn>
                <a:cxn ang="0">
                  <a:pos x="8" y="30"/>
                </a:cxn>
              </a:cxnLst>
              <a:rect l="0" t="0" r="r" b="b"/>
              <a:pathLst>
                <a:path w="50" h="51">
                  <a:moveTo>
                    <a:pt x="26" y="37"/>
                  </a:moveTo>
                  <a:lnTo>
                    <a:pt x="34" y="8"/>
                  </a:lnTo>
                  <a:cubicBezTo>
                    <a:pt x="35" y="3"/>
                    <a:pt x="39" y="1"/>
                    <a:pt x="43" y="2"/>
                  </a:cubicBezTo>
                  <a:cubicBezTo>
                    <a:pt x="48" y="3"/>
                    <a:pt x="50" y="7"/>
                    <a:pt x="49" y="11"/>
                  </a:cubicBezTo>
                  <a:lnTo>
                    <a:pt x="42" y="41"/>
                  </a:lnTo>
                  <a:cubicBezTo>
                    <a:pt x="41" y="45"/>
                    <a:pt x="36" y="48"/>
                    <a:pt x="32" y="47"/>
                  </a:cubicBezTo>
                  <a:cubicBezTo>
                    <a:pt x="28" y="46"/>
                    <a:pt x="25" y="41"/>
                    <a:pt x="26" y="37"/>
                  </a:cubicBezTo>
                  <a:close/>
                  <a:moveTo>
                    <a:pt x="17" y="39"/>
                  </a:moveTo>
                  <a:lnTo>
                    <a:pt x="29" y="7"/>
                  </a:lnTo>
                  <a:cubicBezTo>
                    <a:pt x="31" y="2"/>
                    <a:pt x="35" y="0"/>
                    <a:pt x="39" y="2"/>
                  </a:cubicBezTo>
                  <a:cubicBezTo>
                    <a:pt x="44" y="4"/>
                    <a:pt x="46" y="8"/>
                    <a:pt x="44" y="12"/>
                  </a:cubicBezTo>
                  <a:lnTo>
                    <a:pt x="32" y="44"/>
                  </a:lnTo>
                  <a:cubicBezTo>
                    <a:pt x="30" y="48"/>
                    <a:pt x="25" y="51"/>
                    <a:pt x="21" y="49"/>
                  </a:cubicBezTo>
                  <a:cubicBezTo>
                    <a:pt x="17" y="47"/>
                    <a:pt x="15" y="43"/>
                    <a:pt x="17" y="39"/>
                  </a:cubicBezTo>
                  <a:close/>
                  <a:moveTo>
                    <a:pt x="7" y="35"/>
                  </a:moveTo>
                  <a:lnTo>
                    <a:pt x="25" y="5"/>
                  </a:lnTo>
                  <a:cubicBezTo>
                    <a:pt x="27" y="2"/>
                    <a:pt x="32" y="0"/>
                    <a:pt x="36" y="3"/>
                  </a:cubicBezTo>
                  <a:cubicBezTo>
                    <a:pt x="39" y="5"/>
                    <a:pt x="41" y="10"/>
                    <a:pt x="39" y="14"/>
                  </a:cubicBezTo>
                  <a:lnTo>
                    <a:pt x="21" y="43"/>
                  </a:lnTo>
                  <a:cubicBezTo>
                    <a:pt x="19" y="47"/>
                    <a:pt x="14" y="48"/>
                    <a:pt x="10" y="46"/>
                  </a:cubicBezTo>
                  <a:cubicBezTo>
                    <a:pt x="7" y="44"/>
                    <a:pt x="5" y="39"/>
                    <a:pt x="7" y="35"/>
                  </a:cubicBezTo>
                  <a:close/>
                  <a:moveTo>
                    <a:pt x="3" y="35"/>
                  </a:moveTo>
                  <a:lnTo>
                    <a:pt x="22" y="5"/>
                  </a:lnTo>
                  <a:cubicBezTo>
                    <a:pt x="25" y="1"/>
                    <a:pt x="30" y="0"/>
                    <a:pt x="34" y="3"/>
                  </a:cubicBezTo>
                  <a:cubicBezTo>
                    <a:pt x="37" y="5"/>
                    <a:pt x="38" y="10"/>
                    <a:pt x="36" y="14"/>
                  </a:cubicBezTo>
                  <a:lnTo>
                    <a:pt x="16" y="43"/>
                  </a:lnTo>
                  <a:cubicBezTo>
                    <a:pt x="14" y="47"/>
                    <a:pt x="9" y="48"/>
                    <a:pt x="5" y="46"/>
                  </a:cubicBezTo>
                  <a:cubicBezTo>
                    <a:pt x="1" y="43"/>
                    <a:pt x="0" y="38"/>
                    <a:pt x="3" y="35"/>
                  </a:cubicBezTo>
                  <a:close/>
                  <a:moveTo>
                    <a:pt x="24" y="32"/>
                  </a:moveTo>
                  <a:lnTo>
                    <a:pt x="31" y="7"/>
                  </a:lnTo>
                  <a:cubicBezTo>
                    <a:pt x="33" y="3"/>
                    <a:pt x="37" y="1"/>
                    <a:pt x="41" y="2"/>
                  </a:cubicBezTo>
                  <a:cubicBezTo>
                    <a:pt x="46" y="3"/>
                    <a:pt x="48" y="8"/>
                    <a:pt x="47" y="12"/>
                  </a:cubicBezTo>
                  <a:lnTo>
                    <a:pt x="39" y="36"/>
                  </a:lnTo>
                  <a:cubicBezTo>
                    <a:pt x="38" y="41"/>
                    <a:pt x="34" y="43"/>
                    <a:pt x="29" y="42"/>
                  </a:cubicBezTo>
                  <a:cubicBezTo>
                    <a:pt x="25" y="40"/>
                    <a:pt x="23" y="36"/>
                    <a:pt x="24" y="32"/>
                  </a:cubicBezTo>
                  <a:close/>
                  <a:moveTo>
                    <a:pt x="15" y="31"/>
                  </a:moveTo>
                  <a:lnTo>
                    <a:pt x="27" y="6"/>
                  </a:lnTo>
                  <a:cubicBezTo>
                    <a:pt x="29" y="2"/>
                    <a:pt x="34" y="0"/>
                    <a:pt x="38" y="2"/>
                  </a:cubicBezTo>
                  <a:cubicBezTo>
                    <a:pt x="42" y="4"/>
                    <a:pt x="43" y="9"/>
                    <a:pt x="41" y="13"/>
                  </a:cubicBezTo>
                  <a:lnTo>
                    <a:pt x="29" y="38"/>
                  </a:lnTo>
                  <a:cubicBezTo>
                    <a:pt x="27" y="42"/>
                    <a:pt x="22" y="43"/>
                    <a:pt x="18" y="41"/>
                  </a:cubicBezTo>
                  <a:cubicBezTo>
                    <a:pt x="14" y="39"/>
                    <a:pt x="13" y="34"/>
                    <a:pt x="15" y="31"/>
                  </a:cubicBezTo>
                  <a:close/>
                  <a:moveTo>
                    <a:pt x="8" y="30"/>
                  </a:moveTo>
                  <a:lnTo>
                    <a:pt x="22" y="5"/>
                  </a:lnTo>
                  <a:cubicBezTo>
                    <a:pt x="25" y="2"/>
                    <a:pt x="29" y="0"/>
                    <a:pt x="33" y="3"/>
                  </a:cubicBezTo>
                  <a:cubicBezTo>
                    <a:pt x="37" y="5"/>
                    <a:pt x="38" y="10"/>
                    <a:pt x="36" y="14"/>
                  </a:cubicBezTo>
                  <a:lnTo>
                    <a:pt x="21" y="38"/>
                  </a:lnTo>
                  <a:cubicBezTo>
                    <a:pt x="19" y="42"/>
                    <a:pt x="14" y="43"/>
                    <a:pt x="10" y="41"/>
                  </a:cubicBezTo>
                  <a:cubicBezTo>
                    <a:pt x="6" y="39"/>
                    <a:pt x="5" y="34"/>
                    <a:pt x="8" y="3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6" name="Freeform 68"/>
            <p:cNvSpPr>
              <a:spLocks/>
            </p:cNvSpPr>
            <p:nvPr/>
          </p:nvSpPr>
          <p:spPr bwMode="auto">
            <a:xfrm>
              <a:off x="5422316" y="2470450"/>
              <a:ext cx="25393" cy="9525"/>
            </a:xfrm>
            <a:custGeom>
              <a:avLst/>
              <a:gdLst/>
              <a:ahLst/>
              <a:cxnLst>
                <a:cxn ang="0">
                  <a:pos x="12" y="0"/>
                </a:cxn>
                <a:cxn ang="0">
                  <a:pos x="0" y="8"/>
                </a:cxn>
                <a:cxn ang="0">
                  <a:pos x="3" y="14"/>
                </a:cxn>
                <a:cxn ang="0">
                  <a:pos x="18" y="15"/>
                </a:cxn>
                <a:cxn ang="0">
                  <a:pos x="21" y="10"/>
                </a:cxn>
                <a:cxn ang="0">
                  <a:pos x="30" y="10"/>
                </a:cxn>
                <a:cxn ang="0">
                  <a:pos x="15" y="2"/>
                </a:cxn>
                <a:cxn ang="0">
                  <a:pos x="12" y="0"/>
                </a:cxn>
              </a:cxnLst>
              <a:rect l="0" t="0" r="r" b="b"/>
              <a:pathLst>
                <a:path w="30" h="15">
                  <a:moveTo>
                    <a:pt x="12" y="0"/>
                  </a:moveTo>
                  <a:lnTo>
                    <a:pt x="0" y="8"/>
                  </a:lnTo>
                  <a:lnTo>
                    <a:pt x="3" y="14"/>
                  </a:lnTo>
                  <a:lnTo>
                    <a:pt x="18" y="15"/>
                  </a:lnTo>
                  <a:lnTo>
                    <a:pt x="21" y="10"/>
                  </a:lnTo>
                  <a:lnTo>
                    <a:pt x="30" y="10"/>
                  </a:lnTo>
                  <a:lnTo>
                    <a:pt x="15" y="2"/>
                  </a:lnTo>
                  <a:lnTo>
                    <a:pt x="1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7" name="Freeform 67"/>
            <p:cNvSpPr>
              <a:spLocks noEditPoints="1"/>
            </p:cNvSpPr>
            <p:nvPr/>
          </p:nvSpPr>
          <p:spPr bwMode="auto">
            <a:xfrm>
              <a:off x="5421470" y="2470450"/>
              <a:ext cx="39783" cy="19685"/>
            </a:xfrm>
            <a:custGeom>
              <a:avLst/>
              <a:gdLst/>
              <a:ahLst/>
              <a:cxnLst>
                <a:cxn ang="0">
                  <a:pos x="18" y="15"/>
                </a:cxn>
                <a:cxn ang="0">
                  <a:pos x="27" y="15"/>
                </a:cxn>
                <a:cxn ang="0">
                  <a:pos x="14" y="23"/>
                </a:cxn>
                <a:cxn ang="0">
                  <a:pos x="17" y="13"/>
                </a:cxn>
                <a:cxn ang="0">
                  <a:pos x="20" y="19"/>
                </a:cxn>
                <a:cxn ang="0">
                  <a:pos x="14" y="15"/>
                </a:cxn>
                <a:cxn ang="0">
                  <a:pos x="30" y="17"/>
                </a:cxn>
                <a:cxn ang="0">
                  <a:pos x="22" y="21"/>
                </a:cxn>
                <a:cxn ang="0">
                  <a:pos x="25" y="15"/>
                </a:cxn>
                <a:cxn ang="0">
                  <a:pos x="32" y="10"/>
                </a:cxn>
                <a:cxn ang="0">
                  <a:pos x="41" y="10"/>
                </a:cxn>
                <a:cxn ang="0">
                  <a:pos x="38" y="26"/>
                </a:cxn>
                <a:cxn ang="0">
                  <a:pos x="22" y="18"/>
                </a:cxn>
                <a:cxn ang="0">
                  <a:pos x="18" y="15"/>
                </a:cxn>
                <a:cxn ang="0">
                  <a:pos x="29" y="3"/>
                </a:cxn>
                <a:cxn ang="0">
                  <a:pos x="45" y="11"/>
                </a:cxn>
                <a:cxn ang="0">
                  <a:pos x="49" y="20"/>
                </a:cxn>
                <a:cxn ang="0">
                  <a:pos x="41" y="26"/>
                </a:cxn>
                <a:cxn ang="0">
                  <a:pos x="32" y="26"/>
                </a:cxn>
                <a:cxn ang="0">
                  <a:pos x="39" y="22"/>
                </a:cxn>
                <a:cxn ang="0">
                  <a:pos x="36" y="28"/>
                </a:cxn>
                <a:cxn ang="0">
                  <a:pos x="28" y="32"/>
                </a:cxn>
                <a:cxn ang="0">
                  <a:pos x="12" y="30"/>
                </a:cxn>
                <a:cxn ang="0">
                  <a:pos x="6" y="26"/>
                </a:cxn>
                <a:cxn ang="0">
                  <a:pos x="2" y="20"/>
                </a:cxn>
                <a:cxn ang="0">
                  <a:pos x="5" y="10"/>
                </a:cxn>
                <a:cxn ang="0">
                  <a:pos x="18" y="2"/>
                </a:cxn>
                <a:cxn ang="0">
                  <a:pos x="27" y="2"/>
                </a:cxn>
                <a:cxn ang="0">
                  <a:pos x="29" y="3"/>
                </a:cxn>
              </a:cxnLst>
              <a:rect l="0" t="0" r="r" b="b"/>
              <a:pathLst>
                <a:path w="50" h="33">
                  <a:moveTo>
                    <a:pt x="18" y="15"/>
                  </a:moveTo>
                  <a:lnTo>
                    <a:pt x="27" y="15"/>
                  </a:lnTo>
                  <a:lnTo>
                    <a:pt x="14" y="23"/>
                  </a:lnTo>
                  <a:lnTo>
                    <a:pt x="17" y="13"/>
                  </a:lnTo>
                  <a:lnTo>
                    <a:pt x="20" y="19"/>
                  </a:lnTo>
                  <a:lnTo>
                    <a:pt x="14" y="15"/>
                  </a:lnTo>
                  <a:lnTo>
                    <a:pt x="30" y="17"/>
                  </a:lnTo>
                  <a:lnTo>
                    <a:pt x="22" y="21"/>
                  </a:lnTo>
                  <a:lnTo>
                    <a:pt x="25" y="15"/>
                  </a:lnTo>
                  <a:cubicBezTo>
                    <a:pt x="26" y="12"/>
                    <a:pt x="29" y="10"/>
                    <a:pt x="32" y="10"/>
                  </a:cubicBezTo>
                  <a:lnTo>
                    <a:pt x="41" y="10"/>
                  </a:lnTo>
                  <a:lnTo>
                    <a:pt x="38" y="26"/>
                  </a:lnTo>
                  <a:lnTo>
                    <a:pt x="22" y="18"/>
                  </a:lnTo>
                  <a:lnTo>
                    <a:pt x="18" y="15"/>
                  </a:lnTo>
                  <a:close/>
                  <a:moveTo>
                    <a:pt x="29" y="3"/>
                  </a:moveTo>
                  <a:lnTo>
                    <a:pt x="45" y="11"/>
                  </a:lnTo>
                  <a:cubicBezTo>
                    <a:pt x="48" y="13"/>
                    <a:pt x="50" y="17"/>
                    <a:pt x="49" y="20"/>
                  </a:cubicBezTo>
                  <a:cubicBezTo>
                    <a:pt x="48" y="24"/>
                    <a:pt x="45" y="26"/>
                    <a:pt x="41" y="26"/>
                  </a:cubicBezTo>
                  <a:lnTo>
                    <a:pt x="32" y="26"/>
                  </a:lnTo>
                  <a:lnTo>
                    <a:pt x="39" y="22"/>
                  </a:lnTo>
                  <a:lnTo>
                    <a:pt x="36" y="28"/>
                  </a:lnTo>
                  <a:cubicBezTo>
                    <a:pt x="34" y="31"/>
                    <a:pt x="31" y="33"/>
                    <a:pt x="28" y="32"/>
                  </a:cubicBezTo>
                  <a:lnTo>
                    <a:pt x="12" y="30"/>
                  </a:lnTo>
                  <a:cubicBezTo>
                    <a:pt x="9" y="30"/>
                    <a:pt x="7" y="29"/>
                    <a:pt x="6" y="26"/>
                  </a:cubicBezTo>
                  <a:lnTo>
                    <a:pt x="2" y="20"/>
                  </a:lnTo>
                  <a:cubicBezTo>
                    <a:pt x="0" y="17"/>
                    <a:pt x="2" y="12"/>
                    <a:pt x="5" y="10"/>
                  </a:cubicBezTo>
                  <a:lnTo>
                    <a:pt x="18" y="2"/>
                  </a:lnTo>
                  <a:cubicBezTo>
                    <a:pt x="21" y="0"/>
                    <a:pt x="24" y="0"/>
                    <a:pt x="27" y="2"/>
                  </a:cubicBezTo>
                  <a:lnTo>
                    <a:pt x="29" y="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8" name="Freeform 66"/>
            <p:cNvSpPr>
              <a:spLocks/>
            </p:cNvSpPr>
            <p:nvPr/>
          </p:nvSpPr>
          <p:spPr bwMode="auto">
            <a:xfrm>
              <a:off x="5396923" y="2479975"/>
              <a:ext cx="12697" cy="19050"/>
            </a:xfrm>
            <a:custGeom>
              <a:avLst/>
              <a:gdLst/>
              <a:ahLst/>
              <a:cxnLst>
                <a:cxn ang="0">
                  <a:pos x="8" y="0"/>
                </a:cxn>
                <a:cxn ang="0">
                  <a:pos x="7" y="19"/>
                </a:cxn>
                <a:cxn ang="0">
                  <a:pos x="12" y="12"/>
                </a:cxn>
                <a:cxn ang="0">
                  <a:pos x="14" y="15"/>
                </a:cxn>
                <a:cxn ang="0">
                  <a:pos x="8" y="19"/>
                </a:cxn>
                <a:cxn ang="0">
                  <a:pos x="15" y="19"/>
                </a:cxn>
                <a:cxn ang="0">
                  <a:pos x="14" y="23"/>
                </a:cxn>
                <a:cxn ang="0">
                  <a:pos x="8" y="23"/>
                </a:cxn>
                <a:cxn ang="0">
                  <a:pos x="14" y="27"/>
                </a:cxn>
                <a:cxn ang="0">
                  <a:pos x="12" y="30"/>
                </a:cxn>
                <a:cxn ang="0">
                  <a:pos x="7" y="23"/>
                </a:cxn>
                <a:cxn ang="0">
                  <a:pos x="1" y="27"/>
                </a:cxn>
                <a:cxn ang="0">
                  <a:pos x="0" y="23"/>
                </a:cxn>
                <a:cxn ang="0">
                  <a:pos x="7" y="19"/>
                </a:cxn>
                <a:cxn ang="0">
                  <a:pos x="7" y="0"/>
                </a:cxn>
                <a:cxn ang="0">
                  <a:pos x="8" y="0"/>
                </a:cxn>
              </a:cxnLst>
              <a:rect l="0" t="0" r="r" b="b"/>
              <a:pathLst>
                <a:path w="15" h="30">
                  <a:moveTo>
                    <a:pt x="8" y="0"/>
                  </a:moveTo>
                  <a:lnTo>
                    <a:pt x="7" y="19"/>
                  </a:lnTo>
                  <a:lnTo>
                    <a:pt x="12" y="12"/>
                  </a:lnTo>
                  <a:lnTo>
                    <a:pt x="14" y="15"/>
                  </a:lnTo>
                  <a:lnTo>
                    <a:pt x="8" y="19"/>
                  </a:lnTo>
                  <a:lnTo>
                    <a:pt x="15" y="19"/>
                  </a:lnTo>
                  <a:lnTo>
                    <a:pt x="14" y="23"/>
                  </a:lnTo>
                  <a:lnTo>
                    <a:pt x="8" y="23"/>
                  </a:lnTo>
                  <a:lnTo>
                    <a:pt x="14" y="27"/>
                  </a:lnTo>
                  <a:lnTo>
                    <a:pt x="12" y="30"/>
                  </a:lnTo>
                  <a:lnTo>
                    <a:pt x="7" y="23"/>
                  </a:lnTo>
                  <a:lnTo>
                    <a:pt x="1" y="27"/>
                  </a:lnTo>
                  <a:lnTo>
                    <a:pt x="0" y="23"/>
                  </a:lnTo>
                  <a:lnTo>
                    <a:pt x="7" y="19"/>
                  </a:lnTo>
                  <a:lnTo>
                    <a:pt x="7" y="0"/>
                  </a:lnTo>
                  <a:lnTo>
                    <a:pt x="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79" name="Freeform 65"/>
            <p:cNvSpPr>
              <a:spLocks noEditPoints="1"/>
            </p:cNvSpPr>
            <p:nvPr/>
          </p:nvSpPr>
          <p:spPr bwMode="auto">
            <a:xfrm>
              <a:off x="5396076" y="2479975"/>
              <a:ext cx="27086" cy="29210"/>
            </a:xfrm>
            <a:custGeom>
              <a:avLst/>
              <a:gdLst/>
              <a:ahLst/>
              <a:cxnLst>
                <a:cxn ang="0">
                  <a:pos x="24" y="3"/>
                </a:cxn>
                <a:cxn ang="0">
                  <a:pos x="25" y="29"/>
                </a:cxn>
                <a:cxn ang="0">
                  <a:pos x="15" y="16"/>
                </a:cxn>
                <a:cxn ang="0">
                  <a:pos x="29" y="17"/>
                </a:cxn>
                <a:cxn ang="0">
                  <a:pos x="28" y="31"/>
                </a:cxn>
                <a:cxn ang="0">
                  <a:pos x="18" y="20"/>
                </a:cxn>
                <a:cxn ang="0">
                  <a:pos x="32" y="24"/>
                </a:cxn>
                <a:cxn ang="0">
                  <a:pos x="31" y="36"/>
                </a:cxn>
                <a:cxn ang="0">
                  <a:pos x="18" y="40"/>
                </a:cxn>
                <a:cxn ang="0">
                  <a:pos x="28" y="30"/>
                </a:cxn>
                <a:cxn ang="0">
                  <a:pos x="29" y="44"/>
                </a:cxn>
                <a:cxn ang="0">
                  <a:pos x="15" y="45"/>
                </a:cxn>
                <a:cxn ang="0">
                  <a:pos x="21" y="39"/>
                </a:cxn>
                <a:cxn ang="0">
                  <a:pos x="9" y="44"/>
                </a:cxn>
                <a:cxn ang="0">
                  <a:pos x="2" y="36"/>
                </a:cxn>
                <a:cxn ang="0">
                  <a:pos x="13" y="21"/>
                </a:cxn>
                <a:cxn ang="0">
                  <a:pos x="9" y="8"/>
                </a:cxn>
                <a:cxn ang="0">
                  <a:pos x="18" y="0"/>
                </a:cxn>
                <a:cxn ang="0">
                  <a:pos x="25" y="8"/>
                </a:cxn>
                <a:cxn ang="0">
                  <a:pos x="21" y="35"/>
                </a:cxn>
                <a:cxn ang="0">
                  <a:pos x="17" y="29"/>
                </a:cxn>
                <a:cxn ang="0">
                  <a:pos x="6" y="30"/>
                </a:cxn>
                <a:cxn ang="0">
                  <a:pos x="18" y="25"/>
                </a:cxn>
                <a:cxn ang="0">
                  <a:pos x="29" y="36"/>
                </a:cxn>
                <a:cxn ang="0">
                  <a:pos x="16" y="33"/>
                </a:cxn>
                <a:cxn ang="0">
                  <a:pos x="14" y="39"/>
                </a:cxn>
                <a:cxn ang="0">
                  <a:pos x="18" y="24"/>
                </a:cxn>
                <a:cxn ang="0">
                  <a:pos x="16" y="29"/>
                </a:cxn>
                <a:cxn ang="0">
                  <a:pos x="25" y="36"/>
                </a:cxn>
                <a:cxn ang="0">
                  <a:pos x="11" y="31"/>
                </a:cxn>
                <a:cxn ang="0">
                  <a:pos x="19" y="18"/>
                </a:cxn>
                <a:cxn ang="0">
                  <a:pos x="15" y="24"/>
                </a:cxn>
                <a:cxn ang="0">
                  <a:pos x="23" y="33"/>
                </a:cxn>
                <a:cxn ang="0">
                  <a:pos x="9" y="28"/>
                </a:cxn>
                <a:cxn ang="0">
                  <a:pos x="18" y="16"/>
                </a:cxn>
              </a:cxnLst>
              <a:rect l="0" t="0" r="r" b="b"/>
              <a:pathLst>
                <a:path w="34" h="49">
                  <a:moveTo>
                    <a:pt x="18" y="0"/>
                  </a:moveTo>
                  <a:cubicBezTo>
                    <a:pt x="21" y="0"/>
                    <a:pt x="23" y="1"/>
                    <a:pt x="24" y="3"/>
                  </a:cubicBezTo>
                  <a:cubicBezTo>
                    <a:pt x="26" y="5"/>
                    <a:pt x="27" y="7"/>
                    <a:pt x="26" y="9"/>
                  </a:cubicBezTo>
                  <a:lnTo>
                    <a:pt x="25" y="29"/>
                  </a:lnTo>
                  <a:lnTo>
                    <a:pt x="10" y="24"/>
                  </a:lnTo>
                  <a:lnTo>
                    <a:pt x="15" y="16"/>
                  </a:lnTo>
                  <a:cubicBezTo>
                    <a:pt x="17" y="14"/>
                    <a:pt x="20" y="12"/>
                    <a:pt x="23" y="12"/>
                  </a:cubicBezTo>
                  <a:cubicBezTo>
                    <a:pt x="25" y="13"/>
                    <a:pt x="28" y="15"/>
                    <a:pt x="29" y="17"/>
                  </a:cubicBezTo>
                  <a:lnTo>
                    <a:pt x="31" y="21"/>
                  </a:lnTo>
                  <a:cubicBezTo>
                    <a:pt x="33" y="25"/>
                    <a:pt x="31" y="29"/>
                    <a:pt x="28" y="31"/>
                  </a:cubicBezTo>
                  <a:lnTo>
                    <a:pt x="23" y="35"/>
                  </a:lnTo>
                  <a:lnTo>
                    <a:pt x="18" y="20"/>
                  </a:lnTo>
                  <a:lnTo>
                    <a:pt x="25" y="20"/>
                  </a:lnTo>
                  <a:cubicBezTo>
                    <a:pt x="28" y="20"/>
                    <a:pt x="31" y="22"/>
                    <a:pt x="32" y="24"/>
                  </a:cubicBezTo>
                  <a:cubicBezTo>
                    <a:pt x="34" y="26"/>
                    <a:pt x="34" y="29"/>
                    <a:pt x="33" y="32"/>
                  </a:cubicBezTo>
                  <a:lnTo>
                    <a:pt x="31" y="36"/>
                  </a:lnTo>
                  <a:cubicBezTo>
                    <a:pt x="30" y="39"/>
                    <a:pt x="27" y="40"/>
                    <a:pt x="24" y="40"/>
                  </a:cubicBezTo>
                  <a:lnTo>
                    <a:pt x="18" y="40"/>
                  </a:lnTo>
                  <a:lnTo>
                    <a:pt x="23" y="26"/>
                  </a:lnTo>
                  <a:lnTo>
                    <a:pt x="28" y="30"/>
                  </a:lnTo>
                  <a:cubicBezTo>
                    <a:pt x="31" y="32"/>
                    <a:pt x="33" y="36"/>
                    <a:pt x="31" y="40"/>
                  </a:cubicBezTo>
                  <a:lnTo>
                    <a:pt x="29" y="44"/>
                  </a:lnTo>
                  <a:cubicBezTo>
                    <a:pt x="28" y="46"/>
                    <a:pt x="25" y="48"/>
                    <a:pt x="23" y="48"/>
                  </a:cubicBezTo>
                  <a:cubicBezTo>
                    <a:pt x="20" y="49"/>
                    <a:pt x="17" y="47"/>
                    <a:pt x="15" y="45"/>
                  </a:cubicBezTo>
                  <a:lnTo>
                    <a:pt x="10" y="37"/>
                  </a:lnTo>
                  <a:lnTo>
                    <a:pt x="21" y="39"/>
                  </a:lnTo>
                  <a:lnTo>
                    <a:pt x="16" y="43"/>
                  </a:lnTo>
                  <a:cubicBezTo>
                    <a:pt x="14" y="44"/>
                    <a:pt x="12" y="45"/>
                    <a:pt x="9" y="44"/>
                  </a:cubicBezTo>
                  <a:cubicBezTo>
                    <a:pt x="7" y="44"/>
                    <a:pt x="5" y="42"/>
                    <a:pt x="4" y="40"/>
                  </a:cubicBezTo>
                  <a:lnTo>
                    <a:pt x="2" y="36"/>
                  </a:lnTo>
                  <a:cubicBezTo>
                    <a:pt x="0" y="32"/>
                    <a:pt x="2" y="28"/>
                    <a:pt x="6" y="25"/>
                  </a:cubicBezTo>
                  <a:lnTo>
                    <a:pt x="13" y="21"/>
                  </a:lnTo>
                  <a:lnTo>
                    <a:pt x="9" y="28"/>
                  </a:lnTo>
                  <a:lnTo>
                    <a:pt x="9" y="8"/>
                  </a:lnTo>
                  <a:cubicBezTo>
                    <a:pt x="9" y="4"/>
                    <a:pt x="12" y="0"/>
                    <a:pt x="17" y="0"/>
                  </a:cubicBezTo>
                  <a:lnTo>
                    <a:pt x="18" y="0"/>
                  </a:lnTo>
                  <a:close/>
                  <a:moveTo>
                    <a:pt x="17" y="16"/>
                  </a:moveTo>
                  <a:lnTo>
                    <a:pt x="25" y="8"/>
                  </a:lnTo>
                  <a:lnTo>
                    <a:pt x="25" y="28"/>
                  </a:lnTo>
                  <a:cubicBezTo>
                    <a:pt x="25" y="31"/>
                    <a:pt x="23" y="34"/>
                    <a:pt x="21" y="35"/>
                  </a:cubicBezTo>
                  <a:lnTo>
                    <a:pt x="13" y="39"/>
                  </a:lnTo>
                  <a:lnTo>
                    <a:pt x="17" y="29"/>
                  </a:lnTo>
                  <a:lnTo>
                    <a:pt x="19" y="33"/>
                  </a:lnTo>
                  <a:lnTo>
                    <a:pt x="6" y="30"/>
                  </a:lnTo>
                  <a:lnTo>
                    <a:pt x="12" y="26"/>
                  </a:lnTo>
                  <a:cubicBezTo>
                    <a:pt x="14" y="25"/>
                    <a:pt x="16" y="24"/>
                    <a:pt x="18" y="25"/>
                  </a:cubicBezTo>
                  <a:cubicBezTo>
                    <a:pt x="20" y="25"/>
                    <a:pt x="22" y="26"/>
                    <a:pt x="23" y="28"/>
                  </a:cubicBezTo>
                  <a:lnTo>
                    <a:pt x="29" y="36"/>
                  </a:lnTo>
                  <a:lnTo>
                    <a:pt x="15" y="37"/>
                  </a:lnTo>
                  <a:lnTo>
                    <a:pt x="16" y="33"/>
                  </a:lnTo>
                  <a:lnTo>
                    <a:pt x="19" y="43"/>
                  </a:lnTo>
                  <a:lnTo>
                    <a:pt x="14" y="39"/>
                  </a:lnTo>
                  <a:cubicBezTo>
                    <a:pt x="11" y="37"/>
                    <a:pt x="10" y="33"/>
                    <a:pt x="11" y="30"/>
                  </a:cubicBezTo>
                  <a:cubicBezTo>
                    <a:pt x="12" y="27"/>
                    <a:pt x="15" y="24"/>
                    <a:pt x="18" y="24"/>
                  </a:cubicBezTo>
                  <a:lnTo>
                    <a:pt x="24" y="24"/>
                  </a:lnTo>
                  <a:lnTo>
                    <a:pt x="16" y="29"/>
                  </a:lnTo>
                  <a:lnTo>
                    <a:pt x="18" y="25"/>
                  </a:lnTo>
                  <a:lnTo>
                    <a:pt x="25" y="36"/>
                  </a:lnTo>
                  <a:lnTo>
                    <a:pt x="18" y="36"/>
                  </a:lnTo>
                  <a:cubicBezTo>
                    <a:pt x="15" y="36"/>
                    <a:pt x="12" y="34"/>
                    <a:pt x="11" y="31"/>
                  </a:cubicBezTo>
                  <a:cubicBezTo>
                    <a:pt x="10" y="28"/>
                    <a:pt x="11" y="24"/>
                    <a:pt x="14" y="22"/>
                  </a:cubicBezTo>
                  <a:lnTo>
                    <a:pt x="19" y="18"/>
                  </a:lnTo>
                  <a:lnTo>
                    <a:pt x="16" y="28"/>
                  </a:lnTo>
                  <a:lnTo>
                    <a:pt x="15" y="24"/>
                  </a:lnTo>
                  <a:lnTo>
                    <a:pt x="29" y="25"/>
                  </a:lnTo>
                  <a:lnTo>
                    <a:pt x="23" y="33"/>
                  </a:lnTo>
                  <a:cubicBezTo>
                    <a:pt x="21" y="36"/>
                    <a:pt x="17" y="37"/>
                    <a:pt x="14" y="36"/>
                  </a:cubicBezTo>
                  <a:cubicBezTo>
                    <a:pt x="10" y="35"/>
                    <a:pt x="8" y="31"/>
                    <a:pt x="9" y="28"/>
                  </a:cubicBezTo>
                  <a:lnTo>
                    <a:pt x="10" y="8"/>
                  </a:lnTo>
                  <a:lnTo>
                    <a:pt x="18" y="16"/>
                  </a:lnTo>
                  <a:lnTo>
                    <a:pt x="17"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0" name="Freeform 64"/>
            <p:cNvSpPr>
              <a:spLocks/>
            </p:cNvSpPr>
            <p:nvPr/>
          </p:nvSpPr>
          <p:spPr bwMode="auto">
            <a:xfrm>
              <a:off x="5384226" y="2479975"/>
              <a:ext cx="25393" cy="19050"/>
            </a:xfrm>
            <a:custGeom>
              <a:avLst/>
              <a:gdLst/>
              <a:ahLst/>
              <a:cxnLst>
                <a:cxn ang="0">
                  <a:pos x="16" y="0"/>
                </a:cxn>
                <a:cxn ang="0">
                  <a:pos x="14" y="19"/>
                </a:cxn>
                <a:cxn ang="0">
                  <a:pos x="23" y="12"/>
                </a:cxn>
                <a:cxn ang="0">
                  <a:pos x="27" y="15"/>
                </a:cxn>
                <a:cxn ang="0">
                  <a:pos x="16" y="19"/>
                </a:cxn>
                <a:cxn ang="0">
                  <a:pos x="30" y="19"/>
                </a:cxn>
                <a:cxn ang="0">
                  <a:pos x="27" y="23"/>
                </a:cxn>
                <a:cxn ang="0">
                  <a:pos x="16" y="23"/>
                </a:cxn>
                <a:cxn ang="0">
                  <a:pos x="27" y="27"/>
                </a:cxn>
                <a:cxn ang="0">
                  <a:pos x="23" y="30"/>
                </a:cxn>
                <a:cxn ang="0">
                  <a:pos x="14" y="23"/>
                </a:cxn>
                <a:cxn ang="0">
                  <a:pos x="3" y="27"/>
                </a:cxn>
                <a:cxn ang="0">
                  <a:pos x="0" y="23"/>
                </a:cxn>
                <a:cxn ang="0">
                  <a:pos x="14" y="19"/>
                </a:cxn>
                <a:cxn ang="0">
                  <a:pos x="14" y="0"/>
                </a:cxn>
                <a:cxn ang="0">
                  <a:pos x="16" y="0"/>
                </a:cxn>
              </a:cxnLst>
              <a:rect l="0" t="0" r="r" b="b"/>
              <a:pathLst>
                <a:path w="30" h="30">
                  <a:moveTo>
                    <a:pt x="16" y="0"/>
                  </a:moveTo>
                  <a:lnTo>
                    <a:pt x="14" y="19"/>
                  </a:lnTo>
                  <a:lnTo>
                    <a:pt x="23" y="12"/>
                  </a:lnTo>
                  <a:lnTo>
                    <a:pt x="27" y="15"/>
                  </a:lnTo>
                  <a:lnTo>
                    <a:pt x="16" y="19"/>
                  </a:lnTo>
                  <a:lnTo>
                    <a:pt x="30" y="19"/>
                  </a:lnTo>
                  <a:lnTo>
                    <a:pt x="27" y="23"/>
                  </a:lnTo>
                  <a:lnTo>
                    <a:pt x="16" y="23"/>
                  </a:lnTo>
                  <a:lnTo>
                    <a:pt x="27" y="27"/>
                  </a:lnTo>
                  <a:lnTo>
                    <a:pt x="23" y="30"/>
                  </a:lnTo>
                  <a:lnTo>
                    <a:pt x="14" y="23"/>
                  </a:lnTo>
                  <a:lnTo>
                    <a:pt x="3" y="27"/>
                  </a:lnTo>
                  <a:lnTo>
                    <a:pt x="0" y="23"/>
                  </a:lnTo>
                  <a:lnTo>
                    <a:pt x="14" y="19"/>
                  </a:lnTo>
                  <a:lnTo>
                    <a:pt x="14" y="0"/>
                  </a:lnTo>
                  <a:lnTo>
                    <a:pt x="1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1" name="Freeform 63"/>
            <p:cNvSpPr>
              <a:spLocks noEditPoints="1"/>
            </p:cNvSpPr>
            <p:nvPr/>
          </p:nvSpPr>
          <p:spPr bwMode="auto">
            <a:xfrm>
              <a:off x="5384226" y="2356150"/>
              <a:ext cx="38937" cy="29210"/>
            </a:xfrm>
            <a:custGeom>
              <a:avLst/>
              <a:gdLst/>
              <a:ahLst/>
              <a:cxnLst>
                <a:cxn ang="0">
                  <a:pos x="32" y="3"/>
                </a:cxn>
                <a:cxn ang="0">
                  <a:pos x="31" y="30"/>
                </a:cxn>
                <a:cxn ang="0">
                  <a:pos x="29" y="14"/>
                </a:cxn>
                <a:cxn ang="0">
                  <a:pos x="43" y="19"/>
                </a:cxn>
                <a:cxn ang="0">
                  <a:pos x="40" y="32"/>
                </a:cxn>
                <a:cxn ang="0">
                  <a:pos x="26" y="20"/>
                </a:cxn>
                <a:cxn ang="0">
                  <a:pos x="48" y="25"/>
                </a:cxn>
                <a:cxn ang="0">
                  <a:pos x="43" y="38"/>
                </a:cxn>
                <a:cxn ang="0">
                  <a:pos x="26" y="40"/>
                </a:cxn>
                <a:cxn ang="0">
                  <a:pos x="40" y="29"/>
                </a:cxn>
                <a:cxn ang="0">
                  <a:pos x="43" y="42"/>
                </a:cxn>
                <a:cxn ang="0">
                  <a:pos x="29" y="47"/>
                </a:cxn>
                <a:cxn ang="0">
                  <a:pos x="25" y="40"/>
                </a:cxn>
                <a:cxn ang="0">
                  <a:pos x="6" y="42"/>
                </a:cxn>
                <a:cxn ang="0">
                  <a:pos x="1" y="30"/>
                </a:cxn>
                <a:cxn ang="0">
                  <a:pos x="21" y="21"/>
                </a:cxn>
                <a:cxn ang="0">
                  <a:pos x="15" y="8"/>
                </a:cxn>
                <a:cxn ang="0">
                  <a:pos x="26" y="0"/>
                </a:cxn>
                <a:cxn ang="0">
                  <a:pos x="31" y="8"/>
                </a:cxn>
                <a:cxn ang="0">
                  <a:pos x="25" y="36"/>
                </a:cxn>
                <a:cxn ang="0">
                  <a:pos x="14" y="27"/>
                </a:cxn>
                <a:cxn ang="0">
                  <a:pos x="9" y="29"/>
                </a:cxn>
                <a:cxn ang="0">
                  <a:pos x="27" y="26"/>
                </a:cxn>
                <a:cxn ang="0">
                  <a:pos x="27" y="35"/>
                </a:cxn>
                <a:cxn ang="0">
                  <a:pos x="34" y="44"/>
                </a:cxn>
                <a:cxn ang="0">
                  <a:pos x="18" y="31"/>
                </a:cxn>
                <a:cxn ang="0">
                  <a:pos x="37" y="24"/>
                </a:cxn>
                <a:cxn ang="0">
                  <a:pos x="34" y="23"/>
                </a:cxn>
                <a:cxn ang="0">
                  <a:pos x="26" y="36"/>
                </a:cxn>
                <a:cxn ang="0">
                  <a:pos x="23" y="21"/>
                </a:cxn>
                <a:cxn ang="0">
                  <a:pos x="31" y="30"/>
                </a:cxn>
                <a:cxn ang="0">
                  <a:pos x="38" y="27"/>
                </a:cxn>
                <a:cxn ang="0">
                  <a:pos x="18" y="35"/>
                </a:cxn>
                <a:cxn ang="0">
                  <a:pos x="18" y="7"/>
                </a:cxn>
                <a:cxn ang="0">
                  <a:pos x="23" y="16"/>
                </a:cxn>
              </a:cxnLst>
              <a:rect l="0" t="0" r="r" b="b"/>
              <a:pathLst>
                <a:path w="49" h="49">
                  <a:moveTo>
                    <a:pt x="26" y="0"/>
                  </a:moveTo>
                  <a:cubicBezTo>
                    <a:pt x="29" y="0"/>
                    <a:pt x="31" y="2"/>
                    <a:pt x="32" y="3"/>
                  </a:cubicBezTo>
                  <a:cubicBezTo>
                    <a:pt x="34" y="5"/>
                    <a:pt x="35" y="8"/>
                    <a:pt x="34" y="10"/>
                  </a:cubicBezTo>
                  <a:lnTo>
                    <a:pt x="31" y="30"/>
                  </a:lnTo>
                  <a:lnTo>
                    <a:pt x="18" y="22"/>
                  </a:lnTo>
                  <a:lnTo>
                    <a:pt x="29" y="14"/>
                  </a:lnTo>
                  <a:cubicBezTo>
                    <a:pt x="32" y="12"/>
                    <a:pt x="37" y="12"/>
                    <a:pt x="39" y="15"/>
                  </a:cubicBezTo>
                  <a:lnTo>
                    <a:pt x="43" y="19"/>
                  </a:lnTo>
                  <a:cubicBezTo>
                    <a:pt x="45" y="21"/>
                    <a:pt x="45" y="24"/>
                    <a:pt x="45" y="26"/>
                  </a:cubicBezTo>
                  <a:cubicBezTo>
                    <a:pt x="44" y="29"/>
                    <a:pt x="42" y="31"/>
                    <a:pt x="40" y="32"/>
                  </a:cubicBezTo>
                  <a:lnTo>
                    <a:pt x="29" y="36"/>
                  </a:lnTo>
                  <a:lnTo>
                    <a:pt x="26" y="20"/>
                  </a:lnTo>
                  <a:lnTo>
                    <a:pt x="40" y="20"/>
                  </a:lnTo>
                  <a:cubicBezTo>
                    <a:pt x="44" y="20"/>
                    <a:pt x="46" y="22"/>
                    <a:pt x="48" y="25"/>
                  </a:cubicBezTo>
                  <a:cubicBezTo>
                    <a:pt x="49" y="28"/>
                    <a:pt x="49" y="31"/>
                    <a:pt x="46" y="34"/>
                  </a:cubicBezTo>
                  <a:lnTo>
                    <a:pt x="43" y="38"/>
                  </a:lnTo>
                  <a:cubicBezTo>
                    <a:pt x="41" y="39"/>
                    <a:pt x="39" y="40"/>
                    <a:pt x="37" y="40"/>
                  </a:cubicBezTo>
                  <a:lnTo>
                    <a:pt x="26" y="40"/>
                  </a:lnTo>
                  <a:lnTo>
                    <a:pt x="29" y="25"/>
                  </a:lnTo>
                  <a:lnTo>
                    <a:pt x="40" y="29"/>
                  </a:lnTo>
                  <a:cubicBezTo>
                    <a:pt x="42" y="30"/>
                    <a:pt x="44" y="32"/>
                    <a:pt x="45" y="35"/>
                  </a:cubicBezTo>
                  <a:cubicBezTo>
                    <a:pt x="45" y="37"/>
                    <a:pt x="45" y="40"/>
                    <a:pt x="43" y="42"/>
                  </a:cubicBezTo>
                  <a:lnTo>
                    <a:pt x="39" y="46"/>
                  </a:lnTo>
                  <a:cubicBezTo>
                    <a:pt x="37" y="49"/>
                    <a:pt x="32" y="49"/>
                    <a:pt x="29" y="47"/>
                  </a:cubicBezTo>
                  <a:lnTo>
                    <a:pt x="18" y="39"/>
                  </a:lnTo>
                  <a:lnTo>
                    <a:pt x="25" y="40"/>
                  </a:lnTo>
                  <a:lnTo>
                    <a:pt x="15" y="44"/>
                  </a:lnTo>
                  <a:cubicBezTo>
                    <a:pt x="12" y="45"/>
                    <a:pt x="8" y="44"/>
                    <a:pt x="6" y="42"/>
                  </a:cubicBezTo>
                  <a:lnTo>
                    <a:pt x="2" y="38"/>
                  </a:lnTo>
                  <a:cubicBezTo>
                    <a:pt x="1" y="36"/>
                    <a:pt x="0" y="33"/>
                    <a:pt x="1" y="30"/>
                  </a:cubicBezTo>
                  <a:cubicBezTo>
                    <a:pt x="2" y="28"/>
                    <a:pt x="4" y="26"/>
                    <a:pt x="6" y="25"/>
                  </a:cubicBezTo>
                  <a:lnTo>
                    <a:pt x="21" y="21"/>
                  </a:lnTo>
                  <a:lnTo>
                    <a:pt x="15" y="28"/>
                  </a:lnTo>
                  <a:lnTo>
                    <a:pt x="15" y="8"/>
                  </a:lnTo>
                  <a:cubicBezTo>
                    <a:pt x="15" y="4"/>
                    <a:pt x="18" y="0"/>
                    <a:pt x="23" y="0"/>
                  </a:cubicBezTo>
                  <a:lnTo>
                    <a:pt x="26" y="0"/>
                  </a:lnTo>
                  <a:close/>
                  <a:moveTo>
                    <a:pt x="23" y="16"/>
                  </a:moveTo>
                  <a:lnTo>
                    <a:pt x="31" y="8"/>
                  </a:lnTo>
                  <a:lnTo>
                    <a:pt x="31" y="28"/>
                  </a:lnTo>
                  <a:cubicBezTo>
                    <a:pt x="31" y="32"/>
                    <a:pt x="28" y="35"/>
                    <a:pt x="25" y="36"/>
                  </a:cubicBezTo>
                  <a:lnTo>
                    <a:pt x="11" y="40"/>
                  </a:lnTo>
                  <a:lnTo>
                    <a:pt x="14" y="27"/>
                  </a:lnTo>
                  <a:lnTo>
                    <a:pt x="18" y="31"/>
                  </a:lnTo>
                  <a:lnTo>
                    <a:pt x="9" y="29"/>
                  </a:lnTo>
                  <a:lnTo>
                    <a:pt x="20" y="25"/>
                  </a:lnTo>
                  <a:cubicBezTo>
                    <a:pt x="22" y="24"/>
                    <a:pt x="25" y="24"/>
                    <a:pt x="27" y="26"/>
                  </a:cubicBezTo>
                  <a:lnTo>
                    <a:pt x="38" y="34"/>
                  </a:lnTo>
                  <a:lnTo>
                    <a:pt x="27" y="35"/>
                  </a:lnTo>
                  <a:lnTo>
                    <a:pt x="31" y="31"/>
                  </a:lnTo>
                  <a:lnTo>
                    <a:pt x="34" y="44"/>
                  </a:lnTo>
                  <a:lnTo>
                    <a:pt x="23" y="40"/>
                  </a:lnTo>
                  <a:cubicBezTo>
                    <a:pt x="20" y="39"/>
                    <a:pt x="18" y="35"/>
                    <a:pt x="18" y="31"/>
                  </a:cubicBezTo>
                  <a:cubicBezTo>
                    <a:pt x="19" y="27"/>
                    <a:pt x="22" y="24"/>
                    <a:pt x="26" y="24"/>
                  </a:cubicBezTo>
                  <a:lnTo>
                    <a:pt x="37" y="24"/>
                  </a:lnTo>
                  <a:lnTo>
                    <a:pt x="31" y="27"/>
                  </a:lnTo>
                  <a:lnTo>
                    <a:pt x="34" y="23"/>
                  </a:lnTo>
                  <a:lnTo>
                    <a:pt x="40" y="36"/>
                  </a:lnTo>
                  <a:lnTo>
                    <a:pt x="26" y="36"/>
                  </a:lnTo>
                  <a:cubicBezTo>
                    <a:pt x="22" y="36"/>
                    <a:pt x="19" y="34"/>
                    <a:pt x="18" y="30"/>
                  </a:cubicBezTo>
                  <a:cubicBezTo>
                    <a:pt x="18" y="26"/>
                    <a:pt x="20" y="22"/>
                    <a:pt x="23" y="21"/>
                  </a:cubicBezTo>
                  <a:lnTo>
                    <a:pt x="34" y="17"/>
                  </a:lnTo>
                  <a:lnTo>
                    <a:pt x="31" y="30"/>
                  </a:lnTo>
                  <a:lnTo>
                    <a:pt x="27" y="26"/>
                  </a:lnTo>
                  <a:lnTo>
                    <a:pt x="38" y="27"/>
                  </a:lnTo>
                  <a:lnTo>
                    <a:pt x="27" y="35"/>
                  </a:lnTo>
                  <a:cubicBezTo>
                    <a:pt x="25" y="37"/>
                    <a:pt x="21" y="37"/>
                    <a:pt x="18" y="35"/>
                  </a:cubicBezTo>
                  <a:cubicBezTo>
                    <a:pt x="16" y="34"/>
                    <a:pt x="14" y="30"/>
                    <a:pt x="15" y="27"/>
                  </a:cubicBezTo>
                  <a:lnTo>
                    <a:pt x="18" y="7"/>
                  </a:lnTo>
                  <a:lnTo>
                    <a:pt x="26" y="16"/>
                  </a:lnTo>
                  <a:lnTo>
                    <a:pt x="23"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2" name="Freeform 62"/>
            <p:cNvSpPr>
              <a:spLocks/>
            </p:cNvSpPr>
            <p:nvPr/>
          </p:nvSpPr>
          <p:spPr bwMode="auto">
            <a:xfrm>
              <a:off x="5396923" y="2451400"/>
              <a:ext cx="50787" cy="19050"/>
            </a:xfrm>
            <a:custGeom>
              <a:avLst/>
              <a:gdLst/>
              <a:ahLst/>
              <a:cxnLst>
                <a:cxn ang="0">
                  <a:pos x="0" y="26"/>
                </a:cxn>
                <a:cxn ang="0">
                  <a:pos x="21" y="3"/>
                </a:cxn>
                <a:cxn ang="0">
                  <a:pos x="58" y="0"/>
                </a:cxn>
                <a:cxn ang="0">
                  <a:pos x="60" y="3"/>
                </a:cxn>
                <a:cxn ang="0">
                  <a:pos x="45" y="11"/>
                </a:cxn>
                <a:cxn ang="0">
                  <a:pos x="21" y="30"/>
                </a:cxn>
                <a:cxn ang="0">
                  <a:pos x="0" y="26"/>
                </a:cxn>
              </a:cxnLst>
              <a:rect l="0" t="0" r="r" b="b"/>
              <a:pathLst>
                <a:path w="60" h="30">
                  <a:moveTo>
                    <a:pt x="0" y="26"/>
                  </a:moveTo>
                  <a:lnTo>
                    <a:pt x="21" y="3"/>
                  </a:lnTo>
                  <a:lnTo>
                    <a:pt x="58" y="0"/>
                  </a:lnTo>
                  <a:lnTo>
                    <a:pt x="60" y="3"/>
                  </a:lnTo>
                  <a:lnTo>
                    <a:pt x="45" y="11"/>
                  </a:lnTo>
                  <a:lnTo>
                    <a:pt x="21" y="30"/>
                  </a:lnTo>
                  <a:lnTo>
                    <a:pt x="0" y="26"/>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3" name="Freeform 61"/>
            <p:cNvSpPr>
              <a:spLocks noEditPoints="1"/>
            </p:cNvSpPr>
            <p:nvPr/>
          </p:nvSpPr>
          <p:spPr bwMode="auto">
            <a:xfrm>
              <a:off x="5396923" y="2451400"/>
              <a:ext cx="64330" cy="29210"/>
            </a:xfrm>
            <a:custGeom>
              <a:avLst/>
              <a:gdLst/>
              <a:ahLst/>
              <a:cxnLst>
                <a:cxn ang="0">
                  <a:pos x="7" y="43"/>
                </a:cxn>
                <a:cxn ang="0">
                  <a:pos x="1" y="37"/>
                </a:cxn>
                <a:cxn ang="0">
                  <a:pos x="3" y="30"/>
                </a:cxn>
                <a:cxn ang="0">
                  <a:pos x="25" y="6"/>
                </a:cxn>
                <a:cxn ang="0">
                  <a:pos x="30" y="3"/>
                </a:cxn>
                <a:cxn ang="0">
                  <a:pos x="69" y="0"/>
                </a:cxn>
                <a:cxn ang="0">
                  <a:pos x="75" y="3"/>
                </a:cxn>
                <a:cxn ang="0">
                  <a:pos x="78" y="5"/>
                </a:cxn>
                <a:cxn ang="0">
                  <a:pos x="80" y="12"/>
                </a:cxn>
                <a:cxn ang="0">
                  <a:pos x="76" y="18"/>
                </a:cxn>
                <a:cxn ang="0">
                  <a:pos x="59" y="26"/>
                </a:cxn>
                <a:cxn ang="0">
                  <a:pos x="61" y="25"/>
                </a:cxn>
                <a:cxn ang="0">
                  <a:pos x="36" y="47"/>
                </a:cxn>
                <a:cxn ang="0">
                  <a:pos x="29" y="48"/>
                </a:cxn>
                <a:cxn ang="0">
                  <a:pos x="7" y="43"/>
                </a:cxn>
                <a:cxn ang="0">
                  <a:pos x="33" y="33"/>
                </a:cxn>
                <a:cxn ang="0">
                  <a:pos x="26" y="34"/>
                </a:cxn>
                <a:cxn ang="0">
                  <a:pos x="51" y="13"/>
                </a:cxn>
                <a:cxn ang="0">
                  <a:pos x="52" y="12"/>
                </a:cxn>
                <a:cxn ang="0">
                  <a:pos x="69" y="4"/>
                </a:cxn>
                <a:cxn ang="0">
                  <a:pos x="67" y="17"/>
                </a:cxn>
                <a:cxn ang="0">
                  <a:pos x="64" y="14"/>
                </a:cxn>
                <a:cxn ang="0">
                  <a:pos x="70" y="16"/>
                </a:cxn>
                <a:cxn ang="0">
                  <a:pos x="31" y="19"/>
                </a:cxn>
                <a:cxn ang="0">
                  <a:pos x="37" y="17"/>
                </a:cxn>
                <a:cxn ang="0">
                  <a:pos x="14" y="41"/>
                </a:cxn>
                <a:cxn ang="0">
                  <a:pos x="10" y="27"/>
                </a:cxn>
                <a:cxn ang="0">
                  <a:pos x="33" y="33"/>
                </a:cxn>
              </a:cxnLst>
              <a:rect l="0" t="0" r="r" b="b"/>
              <a:pathLst>
                <a:path w="81" h="49">
                  <a:moveTo>
                    <a:pt x="7" y="43"/>
                  </a:moveTo>
                  <a:cubicBezTo>
                    <a:pt x="4" y="42"/>
                    <a:pt x="2" y="40"/>
                    <a:pt x="1" y="37"/>
                  </a:cubicBezTo>
                  <a:cubicBezTo>
                    <a:pt x="0" y="35"/>
                    <a:pt x="1" y="32"/>
                    <a:pt x="3" y="30"/>
                  </a:cubicBezTo>
                  <a:lnTo>
                    <a:pt x="25" y="6"/>
                  </a:lnTo>
                  <a:cubicBezTo>
                    <a:pt x="26" y="4"/>
                    <a:pt x="28" y="3"/>
                    <a:pt x="30" y="3"/>
                  </a:cubicBezTo>
                  <a:lnTo>
                    <a:pt x="69" y="0"/>
                  </a:lnTo>
                  <a:cubicBezTo>
                    <a:pt x="71" y="0"/>
                    <a:pt x="74" y="1"/>
                    <a:pt x="75" y="3"/>
                  </a:cubicBezTo>
                  <a:lnTo>
                    <a:pt x="78" y="5"/>
                  </a:lnTo>
                  <a:cubicBezTo>
                    <a:pt x="80" y="7"/>
                    <a:pt x="81" y="10"/>
                    <a:pt x="80" y="12"/>
                  </a:cubicBezTo>
                  <a:cubicBezTo>
                    <a:pt x="80" y="15"/>
                    <a:pt x="78" y="17"/>
                    <a:pt x="76" y="18"/>
                  </a:cubicBezTo>
                  <a:lnTo>
                    <a:pt x="59" y="26"/>
                  </a:lnTo>
                  <a:lnTo>
                    <a:pt x="61" y="25"/>
                  </a:lnTo>
                  <a:lnTo>
                    <a:pt x="36" y="47"/>
                  </a:lnTo>
                  <a:cubicBezTo>
                    <a:pt x="34" y="48"/>
                    <a:pt x="31" y="49"/>
                    <a:pt x="29" y="48"/>
                  </a:cubicBezTo>
                  <a:lnTo>
                    <a:pt x="7" y="43"/>
                  </a:lnTo>
                  <a:close/>
                  <a:moveTo>
                    <a:pt x="33" y="33"/>
                  </a:moveTo>
                  <a:lnTo>
                    <a:pt x="26" y="34"/>
                  </a:lnTo>
                  <a:lnTo>
                    <a:pt x="51" y="13"/>
                  </a:lnTo>
                  <a:cubicBezTo>
                    <a:pt x="51" y="13"/>
                    <a:pt x="52" y="12"/>
                    <a:pt x="52" y="12"/>
                  </a:cubicBezTo>
                  <a:lnTo>
                    <a:pt x="69" y="4"/>
                  </a:lnTo>
                  <a:lnTo>
                    <a:pt x="67" y="17"/>
                  </a:lnTo>
                  <a:lnTo>
                    <a:pt x="64" y="14"/>
                  </a:lnTo>
                  <a:lnTo>
                    <a:pt x="70" y="16"/>
                  </a:lnTo>
                  <a:lnTo>
                    <a:pt x="31" y="19"/>
                  </a:lnTo>
                  <a:lnTo>
                    <a:pt x="37" y="17"/>
                  </a:lnTo>
                  <a:lnTo>
                    <a:pt x="14" y="41"/>
                  </a:lnTo>
                  <a:lnTo>
                    <a:pt x="10" y="27"/>
                  </a:lnTo>
                  <a:lnTo>
                    <a:pt x="33" y="3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4" name="Freeform 60"/>
            <p:cNvSpPr>
              <a:spLocks/>
            </p:cNvSpPr>
            <p:nvPr/>
          </p:nvSpPr>
          <p:spPr bwMode="auto">
            <a:xfrm>
              <a:off x="5440938" y="2485055"/>
              <a:ext cx="12697" cy="9525"/>
            </a:xfrm>
            <a:custGeom>
              <a:avLst/>
              <a:gdLst/>
              <a:ahLst/>
              <a:cxnLst>
                <a:cxn ang="0">
                  <a:pos x="0" y="7"/>
                </a:cxn>
                <a:cxn ang="0">
                  <a:pos x="16" y="16"/>
                </a:cxn>
                <a:cxn ang="0">
                  <a:pos x="4" y="0"/>
                </a:cxn>
                <a:cxn ang="0">
                  <a:pos x="0" y="7"/>
                </a:cxn>
              </a:cxnLst>
              <a:rect l="0" t="0" r="r" b="b"/>
              <a:pathLst>
                <a:path w="16" h="16">
                  <a:moveTo>
                    <a:pt x="0" y="7"/>
                  </a:moveTo>
                  <a:lnTo>
                    <a:pt x="16" y="16"/>
                  </a:lnTo>
                  <a:cubicBezTo>
                    <a:pt x="14" y="9"/>
                    <a:pt x="9" y="4"/>
                    <a:pt x="4" y="0"/>
                  </a:cubicBezTo>
                  <a:cubicBezTo>
                    <a:pt x="3" y="3"/>
                    <a:pt x="1" y="5"/>
                    <a:pt x="0" y="7"/>
                  </a:cubicBez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5" name="Freeform 59"/>
            <p:cNvSpPr>
              <a:spLocks noEditPoints="1"/>
            </p:cNvSpPr>
            <p:nvPr/>
          </p:nvSpPr>
          <p:spPr bwMode="auto">
            <a:xfrm>
              <a:off x="5435013" y="2479975"/>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6" name="Freeform 58"/>
            <p:cNvSpPr>
              <a:spLocks noEditPoints="1"/>
            </p:cNvSpPr>
            <p:nvPr/>
          </p:nvSpPr>
          <p:spPr bwMode="auto">
            <a:xfrm>
              <a:off x="5435013" y="2479975"/>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7" name="Freeform 57"/>
            <p:cNvSpPr>
              <a:spLocks/>
            </p:cNvSpPr>
            <p:nvPr/>
          </p:nvSpPr>
          <p:spPr bwMode="auto">
            <a:xfrm>
              <a:off x="5440938" y="2485055"/>
              <a:ext cx="12697" cy="9525"/>
            </a:xfrm>
            <a:custGeom>
              <a:avLst/>
              <a:gdLst/>
              <a:ahLst/>
              <a:cxnLst>
                <a:cxn ang="0">
                  <a:pos x="10" y="0"/>
                </a:cxn>
                <a:cxn ang="0">
                  <a:pos x="14" y="16"/>
                </a:cxn>
                <a:cxn ang="0">
                  <a:pos x="0" y="3"/>
                </a:cxn>
                <a:cxn ang="0">
                  <a:pos x="1" y="0"/>
                </a:cxn>
                <a:cxn ang="0">
                  <a:pos x="10" y="0"/>
                </a:cxn>
              </a:cxnLst>
              <a:rect l="0" t="0" r="r" b="b"/>
              <a:pathLst>
                <a:path w="16" h="16">
                  <a:moveTo>
                    <a:pt x="10" y="0"/>
                  </a:moveTo>
                  <a:cubicBezTo>
                    <a:pt x="15" y="4"/>
                    <a:pt x="16" y="11"/>
                    <a:pt x="14" y="16"/>
                  </a:cubicBezTo>
                  <a:cubicBezTo>
                    <a:pt x="10" y="11"/>
                    <a:pt x="6" y="6"/>
                    <a:pt x="0" y="3"/>
                  </a:cubicBezTo>
                  <a:lnTo>
                    <a:pt x="1" y="0"/>
                  </a:lnTo>
                  <a:lnTo>
                    <a:pt x="10" y="0"/>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8" name="Freeform 56"/>
            <p:cNvSpPr>
              <a:spLocks noEditPoints="1"/>
            </p:cNvSpPr>
            <p:nvPr/>
          </p:nvSpPr>
          <p:spPr bwMode="auto">
            <a:xfrm>
              <a:off x="5435013" y="2479975"/>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9" name="Freeform 55"/>
            <p:cNvSpPr>
              <a:spLocks noEditPoints="1"/>
            </p:cNvSpPr>
            <p:nvPr/>
          </p:nvSpPr>
          <p:spPr bwMode="auto">
            <a:xfrm>
              <a:off x="5435013" y="2479975"/>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0" name="Freeform 54"/>
            <p:cNvSpPr>
              <a:spLocks/>
            </p:cNvSpPr>
            <p:nvPr/>
          </p:nvSpPr>
          <p:spPr bwMode="auto">
            <a:xfrm>
              <a:off x="5371529" y="2451400"/>
              <a:ext cx="38090" cy="28575"/>
            </a:xfrm>
            <a:custGeom>
              <a:avLst/>
              <a:gdLst/>
              <a:ahLst/>
              <a:cxnLst>
                <a:cxn ang="0">
                  <a:pos x="0" y="3"/>
                </a:cxn>
                <a:cxn ang="0">
                  <a:pos x="27" y="11"/>
                </a:cxn>
                <a:cxn ang="0">
                  <a:pos x="12" y="45"/>
                </a:cxn>
                <a:cxn ang="0">
                  <a:pos x="36" y="33"/>
                </a:cxn>
                <a:cxn ang="0">
                  <a:pos x="45" y="8"/>
                </a:cxn>
                <a:cxn ang="0">
                  <a:pos x="27" y="0"/>
                </a:cxn>
                <a:cxn ang="0">
                  <a:pos x="0" y="3"/>
                </a:cxn>
              </a:cxnLst>
              <a:rect l="0" t="0" r="r" b="b"/>
              <a:pathLst>
                <a:path w="45" h="45">
                  <a:moveTo>
                    <a:pt x="0" y="3"/>
                  </a:moveTo>
                  <a:lnTo>
                    <a:pt x="27" y="11"/>
                  </a:lnTo>
                  <a:lnTo>
                    <a:pt x="12" y="45"/>
                  </a:lnTo>
                  <a:lnTo>
                    <a:pt x="36" y="33"/>
                  </a:lnTo>
                  <a:lnTo>
                    <a:pt x="45" y="8"/>
                  </a:lnTo>
                  <a:lnTo>
                    <a:pt x="27" y="0"/>
                  </a:lnTo>
                  <a:lnTo>
                    <a:pt x="0" y="3"/>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1" name="Freeform 53"/>
            <p:cNvSpPr>
              <a:spLocks noEditPoints="1"/>
            </p:cNvSpPr>
            <p:nvPr/>
          </p:nvSpPr>
          <p:spPr bwMode="auto">
            <a:xfrm>
              <a:off x="5371529" y="2451400"/>
              <a:ext cx="51633" cy="38735"/>
            </a:xfrm>
            <a:custGeom>
              <a:avLst/>
              <a:gdLst/>
              <a:ahLst/>
              <a:cxnLst>
                <a:cxn ang="0">
                  <a:pos x="9" y="19"/>
                </a:cxn>
                <a:cxn ang="0">
                  <a:pos x="11" y="3"/>
                </a:cxn>
                <a:cxn ang="0">
                  <a:pos x="39" y="11"/>
                </a:cxn>
                <a:cxn ang="0">
                  <a:pos x="44" y="16"/>
                </a:cxn>
                <a:cxn ang="0">
                  <a:pos x="45" y="22"/>
                </a:cxn>
                <a:cxn ang="0">
                  <a:pos x="29" y="60"/>
                </a:cxn>
                <a:cxn ang="0">
                  <a:pos x="18" y="49"/>
                </a:cxn>
                <a:cxn ang="0">
                  <a:pos x="43" y="36"/>
                </a:cxn>
                <a:cxn ang="0">
                  <a:pos x="39" y="40"/>
                </a:cxn>
                <a:cxn ang="0">
                  <a:pos x="49" y="14"/>
                </a:cxn>
                <a:cxn ang="0">
                  <a:pos x="53" y="24"/>
                </a:cxn>
                <a:cxn ang="0">
                  <a:pos x="34" y="16"/>
                </a:cxn>
                <a:cxn ang="0">
                  <a:pos x="38" y="16"/>
                </a:cxn>
                <a:cxn ang="0">
                  <a:pos x="9" y="19"/>
                </a:cxn>
                <a:cxn ang="0">
                  <a:pos x="37" y="0"/>
                </a:cxn>
                <a:cxn ang="0">
                  <a:pos x="40" y="1"/>
                </a:cxn>
                <a:cxn ang="0">
                  <a:pos x="60" y="9"/>
                </a:cxn>
                <a:cxn ang="0">
                  <a:pos x="64" y="19"/>
                </a:cxn>
                <a:cxn ang="0">
                  <a:pos x="54" y="46"/>
                </a:cxn>
                <a:cxn ang="0">
                  <a:pos x="51" y="50"/>
                </a:cxn>
                <a:cxn ang="0">
                  <a:pos x="25" y="64"/>
                </a:cxn>
                <a:cxn ang="0">
                  <a:pos x="16" y="62"/>
                </a:cxn>
                <a:cxn ang="0">
                  <a:pos x="14" y="53"/>
                </a:cxn>
                <a:cxn ang="0">
                  <a:pos x="30" y="16"/>
                </a:cxn>
                <a:cxn ang="0">
                  <a:pos x="35" y="27"/>
                </a:cxn>
                <a:cxn ang="0">
                  <a:pos x="6" y="19"/>
                </a:cxn>
                <a:cxn ang="0">
                  <a:pos x="0" y="10"/>
                </a:cxn>
                <a:cxn ang="0">
                  <a:pos x="8" y="3"/>
                </a:cxn>
                <a:cxn ang="0">
                  <a:pos x="37" y="0"/>
                </a:cxn>
              </a:cxnLst>
              <a:rect l="0" t="0" r="r" b="b"/>
              <a:pathLst>
                <a:path w="65" h="65">
                  <a:moveTo>
                    <a:pt x="9" y="19"/>
                  </a:moveTo>
                  <a:lnTo>
                    <a:pt x="11" y="3"/>
                  </a:lnTo>
                  <a:lnTo>
                    <a:pt x="39" y="11"/>
                  </a:lnTo>
                  <a:cubicBezTo>
                    <a:pt x="42" y="12"/>
                    <a:pt x="43" y="14"/>
                    <a:pt x="44" y="16"/>
                  </a:cubicBezTo>
                  <a:cubicBezTo>
                    <a:pt x="45" y="18"/>
                    <a:pt x="46" y="20"/>
                    <a:pt x="45" y="22"/>
                  </a:cubicBezTo>
                  <a:lnTo>
                    <a:pt x="29" y="60"/>
                  </a:lnTo>
                  <a:lnTo>
                    <a:pt x="18" y="49"/>
                  </a:lnTo>
                  <a:lnTo>
                    <a:pt x="43" y="36"/>
                  </a:lnTo>
                  <a:lnTo>
                    <a:pt x="39" y="40"/>
                  </a:lnTo>
                  <a:lnTo>
                    <a:pt x="49" y="14"/>
                  </a:lnTo>
                  <a:lnTo>
                    <a:pt x="53" y="24"/>
                  </a:lnTo>
                  <a:lnTo>
                    <a:pt x="34" y="16"/>
                  </a:lnTo>
                  <a:lnTo>
                    <a:pt x="38" y="16"/>
                  </a:lnTo>
                  <a:lnTo>
                    <a:pt x="9" y="19"/>
                  </a:lnTo>
                  <a:close/>
                  <a:moveTo>
                    <a:pt x="37" y="0"/>
                  </a:moveTo>
                  <a:cubicBezTo>
                    <a:pt x="38" y="0"/>
                    <a:pt x="39" y="1"/>
                    <a:pt x="40" y="1"/>
                  </a:cubicBezTo>
                  <a:lnTo>
                    <a:pt x="60" y="9"/>
                  </a:lnTo>
                  <a:cubicBezTo>
                    <a:pt x="63" y="11"/>
                    <a:pt x="65" y="15"/>
                    <a:pt x="64" y="19"/>
                  </a:cubicBezTo>
                  <a:lnTo>
                    <a:pt x="54" y="46"/>
                  </a:lnTo>
                  <a:cubicBezTo>
                    <a:pt x="54" y="48"/>
                    <a:pt x="52" y="49"/>
                    <a:pt x="51" y="50"/>
                  </a:cubicBezTo>
                  <a:lnTo>
                    <a:pt x="25" y="64"/>
                  </a:lnTo>
                  <a:cubicBezTo>
                    <a:pt x="22" y="65"/>
                    <a:pt x="18" y="65"/>
                    <a:pt x="16" y="62"/>
                  </a:cubicBezTo>
                  <a:cubicBezTo>
                    <a:pt x="13" y="60"/>
                    <a:pt x="13" y="56"/>
                    <a:pt x="14" y="53"/>
                  </a:cubicBezTo>
                  <a:lnTo>
                    <a:pt x="30" y="16"/>
                  </a:lnTo>
                  <a:lnTo>
                    <a:pt x="35" y="27"/>
                  </a:lnTo>
                  <a:lnTo>
                    <a:pt x="6" y="19"/>
                  </a:lnTo>
                  <a:cubicBezTo>
                    <a:pt x="3" y="18"/>
                    <a:pt x="0" y="14"/>
                    <a:pt x="0" y="10"/>
                  </a:cubicBezTo>
                  <a:cubicBezTo>
                    <a:pt x="1" y="7"/>
                    <a:pt x="4" y="4"/>
                    <a:pt x="8" y="3"/>
                  </a:cubicBezTo>
                  <a:lnTo>
                    <a:pt x="37"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2" name="Freeform 52"/>
            <p:cNvSpPr>
              <a:spLocks/>
            </p:cNvSpPr>
            <p:nvPr/>
          </p:nvSpPr>
          <p:spPr bwMode="auto">
            <a:xfrm>
              <a:off x="5358833" y="2451400"/>
              <a:ext cx="38090" cy="28575"/>
            </a:xfrm>
            <a:custGeom>
              <a:avLst/>
              <a:gdLst/>
              <a:ahLst/>
              <a:cxnLst>
                <a:cxn ang="0">
                  <a:pos x="32" y="41"/>
                </a:cxn>
                <a:cxn ang="0">
                  <a:pos x="45" y="8"/>
                </a:cxn>
                <a:cxn ang="0">
                  <a:pos x="22" y="0"/>
                </a:cxn>
                <a:cxn ang="0">
                  <a:pos x="0" y="6"/>
                </a:cxn>
                <a:cxn ang="0">
                  <a:pos x="0" y="8"/>
                </a:cxn>
                <a:cxn ang="0">
                  <a:pos x="22" y="13"/>
                </a:cxn>
                <a:cxn ang="0">
                  <a:pos x="25" y="45"/>
                </a:cxn>
                <a:cxn ang="0">
                  <a:pos x="32" y="41"/>
                </a:cxn>
              </a:cxnLst>
              <a:rect l="0" t="0" r="r" b="b"/>
              <a:pathLst>
                <a:path w="45" h="45">
                  <a:moveTo>
                    <a:pt x="32" y="41"/>
                  </a:moveTo>
                  <a:lnTo>
                    <a:pt x="45" y="8"/>
                  </a:lnTo>
                  <a:lnTo>
                    <a:pt x="22" y="0"/>
                  </a:lnTo>
                  <a:lnTo>
                    <a:pt x="0" y="6"/>
                  </a:lnTo>
                  <a:lnTo>
                    <a:pt x="0" y="8"/>
                  </a:lnTo>
                  <a:lnTo>
                    <a:pt x="22" y="13"/>
                  </a:lnTo>
                  <a:lnTo>
                    <a:pt x="25" y="45"/>
                  </a:lnTo>
                  <a:lnTo>
                    <a:pt x="32" y="41"/>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3" name="Freeform 51"/>
            <p:cNvSpPr>
              <a:spLocks noEditPoints="1"/>
            </p:cNvSpPr>
            <p:nvPr/>
          </p:nvSpPr>
          <p:spPr bwMode="auto">
            <a:xfrm>
              <a:off x="5358833" y="2451400"/>
              <a:ext cx="51633" cy="38735"/>
            </a:xfrm>
            <a:custGeom>
              <a:avLst/>
              <a:gdLst/>
              <a:ahLst/>
              <a:cxnLst>
                <a:cxn ang="0">
                  <a:pos x="39" y="45"/>
                </a:cxn>
                <a:cxn ang="0">
                  <a:pos x="36" y="49"/>
                </a:cxn>
                <a:cxn ang="0">
                  <a:pos x="49" y="13"/>
                </a:cxn>
                <a:cxn ang="0">
                  <a:pos x="54" y="24"/>
                </a:cxn>
                <a:cxn ang="0">
                  <a:pos x="30" y="16"/>
                </a:cxn>
                <a:cxn ang="0">
                  <a:pos x="34" y="16"/>
                </a:cxn>
                <a:cxn ang="0">
                  <a:pos x="10" y="21"/>
                </a:cxn>
                <a:cxn ang="0">
                  <a:pos x="16" y="14"/>
                </a:cxn>
                <a:cxn ang="0">
                  <a:pos x="16" y="16"/>
                </a:cxn>
                <a:cxn ang="0">
                  <a:pos x="10" y="8"/>
                </a:cxn>
                <a:cxn ang="0">
                  <a:pos x="34" y="13"/>
                </a:cxn>
                <a:cxn ang="0">
                  <a:pos x="40" y="20"/>
                </a:cxn>
                <a:cxn ang="0">
                  <a:pos x="43" y="56"/>
                </a:cxn>
                <a:cxn ang="0">
                  <a:pos x="31" y="50"/>
                </a:cxn>
                <a:cxn ang="0">
                  <a:pos x="39" y="45"/>
                </a:cxn>
                <a:cxn ang="0">
                  <a:pos x="39" y="63"/>
                </a:cxn>
                <a:cxn ang="0">
                  <a:pos x="32" y="64"/>
                </a:cxn>
                <a:cxn ang="0">
                  <a:pos x="27" y="57"/>
                </a:cxn>
                <a:cxn ang="0">
                  <a:pos x="24" y="22"/>
                </a:cxn>
                <a:cxn ang="0">
                  <a:pos x="31" y="29"/>
                </a:cxn>
                <a:cxn ang="0">
                  <a:pos x="7" y="24"/>
                </a:cxn>
                <a:cxn ang="0">
                  <a:pos x="0" y="16"/>
                </a:cxn>
                <a:cxn ang="0">
                  <a:pos x="0" y="14"/>
                </a:cxn>
                <a:cxn ang="0">
                  <a:pos x="7" y="6"/>
                </a:cxn>
                <a:cxn ang="0">
                  <a:pos x="31" y="1"/>
                </a:cxn>
                <a:cxn ang="0">
                  <a:pos x="35" y="1"/>
                </a:cxn>
                <a:cxn ang="0">
                  <a:pos x="59" y="8"/>
                </a:cxn>
                <a:cxn ang="0">
                  <a:pos x="64" y="13"/>
                </a:cxn>
                <a:cxn ang="0">
                  <a:pos x="64" y="19"/>
                </a:cxn>
                <a:cxn ang="0">
                  <a:pos x="51" y="54"/>
                </a:cxn>
                <a:cxn ang="0">
                  <a:pos x="47" y="58"/>
                </a:cxn>
                <a:cxn ang="0">
                  <a:pos x="39" y="63"/>
                </a:cxn>
              </a:cxnLst>
              <a:rect l="0" t="0" r="r" b="b"/>
              <a:pathLst>
                <a:path w="65" h="65">
                  <a:moveTo>
                    <a:pt x="39" y="45"/>
                  </a:moveTo>
                  <a:lnTo>
                    <a:pt x="36" y="49"/>
                  </a:lnTo>
                  <a:lnTo>
                    <a:pt x="49" y="13"/>
                  </a:lnTo>
                  <a:lnTo>
                    <a:pt x="54" y="24"/>
                  </a:lnTo>
                  <a:lnTo>
                    <a:pt x="30" y="16"/>
                  </a:lnTo>
                  <a:lnTo>
                    <a:pt x="34" y="16"/>
                  </a:lnTo>
                  <a:lnTo>
                    <a:pt x="10" y="21"/>
                  </a:lnTo>
                  <a:lnTo>
                    <a:pt x="16" y="14"/>
                  </a:lnTo>
                  <a:lnTo>
                    <a:pt x="16" y="16"/>
                  </a:lnTo>
                  <a:lnTo>
                    <a:pt x="10" y="8"/>
                  </a:lnTo>
                  <a:lnTo>
                    <a:pt x="34" y="13"/>
                  </a:lnTo>
                  <a:cubicBezTo>
                    <a:pt x="38" y="14"/>
                    <a:pt x="40" y="17"/>
                    <a:pt x="40" y="20"/>
                  </a:cubicBezTo>
                  <a:lnTo>
                    <a:pt x="43" y="56"/>
                  </a:lnTo>
                  <a:lnTo>
                    <a:pt x="31" y="50"/>
                  </a:lnTo>
                  <a:lnTo>
                    <a:pt x="39" y="45"/>
                  </a:lnTo>
                  <a:close/>
                  <a:moveTo>
                    <a:pt x="39" y="63"/>
                  </a:moveTo>
                  <a:cubicBezTo>
                    <a:pt x="37" y="65"/>
                    <a:pt x="34" y="65"/>
                    <a:pt x="32" y="64"/>
                  </a:cubicBezTo>
                  <a:cubicBezTo>
                    <a:pt x="29" y="62"/>
                    <a:pt x="27" y="60"/>
                    <a:pt x="27" y="57"/>
                  </a:cubicBezTo>
                  <a:lnTo>
                    <a:pt x="24" y="22"/>
                  </a:lnTo>
                  <a:lnTo>
                    <a:pt x="31" y="29"/>
                  </a:lnTo>
                  <a:lnTo>
                    <a:pt x="7" y="24"/>
                  </a:lnTo>
                  <a:cubicBezTo>
                    <a:pt x="3" y="23"/>
                    <a:pt x="0" y="20"/>
                    <a:pt x="0" y="16"/>
                  </a:cubicBezTo>
                  <a:lnTo>
                    <a:pt x="0" y="14"/>
                  </a:lnTo>
                  <a:cubicBezTo>
                    <a:pt x="0" y="10"/>
                    <a:pt x="3" y="6"/>
                    <a:pt x="7" y="6"/>
                  </a:cubicBezTo>
                  <a:lnTo>
                    <a:pt x="31" y="1"/>
                  </a:lnTo>
                  <a:cubicBezTo>
                    <a:pt x="32" y="0"/>
                    <a:pt x="34" y="0"/>
                    <a:pt x="35" y="1"/>
                  </a:cubicBezTo>
                  <a:lnTo>
                    <a:pt x="59" y="8"/>
                  </a:lnTo>
                  <a:cubicBezTo>
                    <a:pt x="61" y="9"/>
                    <a:pt x="63" y="11"/>
                    <a:pt x="64" y="13"/>
                  </a:cubicBezTo>
                  <a:cubicBezTo>
                    <a:pt x="65" y="15"/>
                    <a:pt x="65" y="17"/>
                    <a:pt x="64" y="19"/>
                  </a:cubicBezTo>
                  <a:lnTo>
                    <a:pt x="51" y="54"/>
                  </a:lnTo>
                  <a:cubicBezTo>
                    <a:pt x="50" y="56"/>
                    <a:pt x="49" y="57"/>
                    <a:pt x="47" y="58"/>
                  </a:cubicBezTo>
                  <a:lnTo>
                    <a:pt x="39" y="6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4" name="Freeform 50"/>
            <p:cNvSpPr>
              <a:spLocks/>
            </p:cNvSpPr>
            <p:nvPr/>
          </p:nvSpPr>
          <p:spPr bwMode="auto">
            <a:xfrm>
              <a:off x="5371529" y="2470450"/>
              <a:ext cx="63483" cy="9525"/>
            </a:xfrm>
            <a:custGeom>
              <a:avLst/>
              <a:gdLst/>
              <a:ahLst/>
              <a:cxnLst>
                <a:cxn ang="0">
                  <a:pos x="67" y="14"/>
                </a:cxn>
                <a:cxn ang="0">
                  <a:pos x="64" y="9"/>
                </a:cxn>
                <a:cxn ang="0">
                  <a:pos x="75" y="3"/>
                </a:cxn>
                <a:cxn ang="0">
                  <a:pos x="64" y="0"/>
                </a:cxn>
                <a:cxn ang="0">
                  <a:pos x="33" y="0"/>
                </a:cxn>
                <a:cxn ang="0">
                  <a:pos x="31" y="5"/>
                </a:cxn>
                <a:cxn ang="0">
                  <a:pos x="0" y="15"/>
                </a:cxn>
                <a:cxn ang="0">
                  <a:pos x="47" y="15"/>
                </a:cxn>
                <a:cxn ang="0">
                  <a:pos x="56" y="14"/>
                </a:cxn>
                <a:cxn ang="0">
                  <a:pos x="67" y="14"/>
                </a:cxn>
              </a:cxnLst>
              <a:rect l="0" t="0" r="r" b="b"/>
              <a:pathLst>
                <a:path w="75" h="15">
                  <a:moveTo>
                    <a:pt x="67" y="14"/>
                  </a:moveTo>
                  <a:lnTo>
                    <a:pt x="64" y="9"/>
                  </a:lnTo>
                  <a:lnTo>
                    <a:pt x="75" y="3"/>
                  </a:lnTo>
                  <a:lnTo>
                    <a:pt x="64" y="0"/>
                  </a:lnTo>
                  <a:lnTo>
                    <a:pt x="33" y="0"/>
                  </a:lnTo>
                  <a:lnTo>
                    <a:pt x="31" y="5"/>
                  </a:lnTo>
                  <a:lnTo>
                    <a:pt x="0" y="15"/>
                  </a:lnTo>
                  <a:lnTo>
                    <a:pt x="47" y="15"/>
                  </a:lnTo>
                  <a:lnTo>
                    <a:pt x="56" y="14"/>
                  </a:lnTo>
                  <a:lnTo>
                    <a:pt x="67" y="14"/>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5" name="Freeform 49"/>
            <p:cNvSpPr>
              <a:spLocks noEditPoints="1"/>
            </p:cNvSpPr>
            <p:nvPr/>
          </p:nvSpPr>
          <p:spPr bwMode="auto">
            <a:xfrm>
              <a:off x="5371529" y="2470450"/>
              <a:ext cx="77027" cy="19050"/>
            </a:xfrm>
            <a:custGeom>
              <a:avLst/>
              <a:gdLst/>
              <a:ahLst/>
              <a:cxnLst>
                <a:cxn ang="0">
                  <a:pos x="80" y="14"/>
                </a:cxn>
                <a:cxn ang="0">
                  <a:pos x="73" y="26"/>
                </a:cxn>
                <a:cxn ang="0">
                  <a:pos x="70" y="22"/>
                </a:cxn>
                <a:cxn ang="0">
                  <a:pos x="69" y="15"/>
                </a:cxn>
                <a:cxn ang="0">
                  <a:pos x="73" y="10"/>
                </a:cxn>
                <a:cxn ang="0">
                  <a:pos x="85" y="4"/>
                </a:cxn>
                <a:cxn ang="0">
                  <a:pos x="87" y="19"/>
                </a:cxn>
                <a:cxn ang="0">
                  <a:pos x="75" y="16"/>
                </a:cxn>
                <a:cxn ang="0">
                  <a:pos x="77" y="16"/>
                </a:cxn>
                <a:cxn ang="0">
                  <a:pos x="44" y="16"/>
                </a:cxn>
                <a:cxn ang="0">
                  <a:pos x="51" y="13"/>
                </a:cxn>
                <a:cxn ang="0">
                  <a:pos x="48" y="17"/>
                </a:cxn>
                <a:cxn ang="0">
                  <a:pos x="43" y="20"/>
                </a:cxn>
                <a:cxn ang="0">
                  <a:pos x="11" y="31"/>
                </a:cxn>
                <a:cxn ang="0">
                  <a:pos x="9" y="15"/>
                </a:cxn>
                <a:cxn ang="0">
                  <a:pos x="59" y="16"/>
                </a:cxn>
                <a:cxn ang="0">
                  <a:pos x="56" y="17"/>
                </a:cxn>
                <a:cxn ang="0">
                  <a:pos x="65" y="14"/>
                </a:cxn>
                <a:cxn ang="0">
                  <a:pos x="68" y="14"/>
                </a:cxn>
                <a:cxn ang="0">
                  <a:pos x="80" y="14"/>
                </a:cxn>
                <a:cxn ang="0">
                  <a:pos x="68" y="30"/>
                </a:cxn>
                <a:cxn ang="0">
                  <a:pos x="70" y="29"/>
                </a:cxn>
                <a:cxn ang="0">
                  <a:pos x="61" y="32"/>
                </a:cxn>
                <a:cxn ang="0">
                  <a:pos x="59" y="32"/>
                </a:cxn>
                <a:cxn ang="0">
                  <a:pos x="8" y="31"/>
                </a:cxn>
                <a:cxn ang="0">
                  <a:pos x="1" y="24"/>
                </a:cxn>
                <a:cxn ang="0">
                  <a:pos x="6" y="15"/>
                </a:cxn>
                <a:cxn ang="0">
                  <a:pos x="39" y="5"/>
                </a:cxn>
                <a:cxn ang="0">
                  <a:pos x="34" y="8"/>
                </a:cxn>
                <a:cxn ang="0">
                  <a:pos x="37" y="4"/>
                </a:cxn>
                <a:cxn ang="0">
                  <a:pos x="44" y="0"/>
                </a:cxn>
                <a:cxn ang="0">
                  <a:pos x="77" y="0"/>
                </a:cxn>
                <a:cxn ang="0">
                  <a:pos x="79" y="1"/>
                </a:cxn>
                <a:cxn ang="0">
                  <a:pos x="90" y="4"/>
                </a:cxn>
                <a:cxn ang="0">
                  <a:pos x="96" y="11"/>
                </a:cxn>
                <a:cxn ang="0">
                  <a:pos x="92" y="19"/>
                </a:cxn>
                <a:cxn ang="0">
                  <a:pos x="80" y="24"/>
                </a:cxn>
                <a:cxn ang="0">
                  <a:pos x="83" y="13"/>
                </a:cxn>
                <a:cxn ang="0">
                  <a:pos x="86" y="17"/>
                </a:cxn>
                <a:cxn ang="0">
                  <a:pos x="87" y="25"/>
                </a:cxn>
                <a:cxn ang="0">
                  <a:pos x="80" y="30"/>
                </a:cxn>
                <a:cxn ang="0">
                  <a:pos x="68" y="30"/>
                </a:cxn>
              </a:cxnLst>
              <a:rect l="0" t="0" r="r" b="b"/>
              <a:pathLst>
                <a:path w="97" h="32">
                  <a:moveTo>
                    <a:pt x="80" y="14"/>
                  </a:moveTo>
                  <a:lnTo>
                    <a:pt x="73" y="26"/>
                  </a:lnTo>
                  <a:lnTo>
                    <a:pt x="70" y="22"/>
                  </a:lnTo>
                  <a:cubicBezTo>
                    <a:pt x="69" y="20"/>
                    <a:pt x="68" y="17"/>
                    <a:pt x="69" y="15"/>
                  </a:cubicBezTo>
                  <a:cubicBezTo>
                    <a:pt x="69" y="13"/>
                    <a:pt x="71" y="11"/>
                    <a:pt x="73" y="10"/>
                  </a:cubicBezTo>
                  <a:lnTo>
                    <a:pt x="85" y="4"/>
                  </a:lnTo>
                  <a:lnTo>
                    <a:pt x="87" y="19"/>
                  </a:lnTo>
                  <a:lnTo>
                    <a:pt x="75" y="16"/>
                  </a:lnTo>
                  <a:lnTo>
                    <a:pt x="77" y="16"/>
                  </a:lnTo>
                  <a:lnTo>
                    <a:pt x="44" y="16"/>
                  </a:lnTo>
                  <a:lnTo>
                    <a:pt x="51" y="13"/>
                  </a:lnTo>
                  <a:lnTo>
                    <a:pt x="48" y="17"/>
                  </a:lnTo>
                  <a:cubicBezTo>
                    <a:pt x="47" y="19"/>
                    <a:pt x="45" y="20"/>
                    <a:pt x="43" y="20"/>
                  </a:cubicBezTo>
                  <a:lnTo>
                    <a:pt x="11" y="31"/>
                  </a:lnTo>
                  <a:lnTo>
                    <a:pt x="9" y="15"/>
                  </a:lnTo>
                  <a:lnTo>
                    <a:pt x="59" y="16"/>
                  </a:lnTo>
                  <a:lnTo>
                    <a:pt x="56" y="17"/>
                  </a:lnTo>
                  <a:lnTo>
                    <a:pt x="65" y="14"/>
                  </a:lnTo>
                  <a:cubicBezTo>
                    <a:pt x="66" y="14"/>
                    <a:pt x="67" y="14"/>
                    <a:pt x="68" y="14"/>
                  </a:cubicBezTo>
                  <a:lnTo>
                    <a:pt x="80" y="14"/>
                  </a:lnTo>
                  <a:close/>
                  <a:moveTo>
                    <a:pt x="68" y="30"/>
                  </a:moveTo>
                  <a:lnTo>
                    <a:pt x="70" y="29"/>
                  </a:lnTo>
                  <a:lnTo>
                    <a:pt x="61" y="32"/>
                  </a:lnTo>
                  <a:cubicBezTo>
                    <a:pt x="60" y="32"/>
                    <a:pt x="60" y="32"/>
                    <a:pt x="59" y="32"/>
                  </a:cubicBezTo>
                  <a:lnTo>
                    <a:pt x="8" y="31"/>
                  </a:lnTo>
                  <a:cubicBezTo>
                    <a:pt x="4" y="31"/>
                    <a:pt x="1" y="28"/>
                    <a:pt x="1" y="24"/>
                  </a:cubicBezTo>
                  <a:cubicBezTo>
                    <a:pt x="0" y="20"/>
                    <a:pt x="2" y="17"/>
                    <a:pt x="6" y="15"/>
                  </a:cubicBezTo>
                  <a:lnTo>
                    <a:pt x="39" y="5"/>
                  </a:lnTo>
                  <a:lnTo>
                    <a:pt x="34" y="8"/>
                  </a:lnTo>
                  <a:lnTo>
                    <a:pt x="37" y="4"/>
                  </a:lnTo>
                  <a:cubicBezTo>
                    <a:pt x="39" y="2"/>
                    <a:pt x="41" y="0"/>
                    <a:pt x="44" y="0"/>
                  </a:cubicBezTo>
                  <a:lnTo>
                    <a:pt x="77" y="0"/>
                  </a:lnTo>
                  <a:cubicBezTo>
                    <a:pt x="77" y="0"/>
                    <a:pt x="78" y="1"/>
                    <a:pt x="79" y="1"/>
                  </a:cubicBezTo>
                  <a:lnTo>
                    <a:pt x="90" y="4"/>
                  </a:lnTo>
                  <a:cubicBezTo>
                    <a:pt x="94" y="4"/>
                    <a:pt x="96" y="7"/>
                    <a:pt x="96" y="11"/>
                  </a:cubicBezTo>
                  <a:cubicBezTo>
                    <a:pt x="97" y="14"/>
                    <a:pt x="95" y="17"/>
                    <a:pt x="92" y="19"/>
                  </a:cubicBezTo>
                  <a:lnTo>
                    <a:pt x="80" y="24"/>
                  </a:lnTo>
                  <a:lnTo>
                    <a:pt x="83" y="13"/>
                  </a:lnTo>
                  <a:lnTo>
                    <a:pt x="86" y="17"/>
                  </a:lnTo>
                  <a:cubicBezTo>
                    <a:pt x="88" y="20"/>
                    <a:pt x="88" y="23"/>
                    <a:pt x="87" y="25"/>
                  </a:cubicBezTo>
                  <a:cubicBezTo>
                    <a:pt x="85" y="28"/>
                    <a:pt x="83" y="30"/>
                    <a:pt x="80" y="30"/>
                  </a:cubicBezTo>
                  <a:lnTo>
                    <a:pt x="68" y="3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6" name="Freeform 48"/>
            <p:cNvSpPr>
              <a:spLocks/>
            </p:cNvSpPr>
            <p:nvPr/>
          </p:nvSpPr>
          <p:spPr bwMode="auto">
            <a:xfrm>
              <a:off x="5357986" y="2427905"/>
              <a:ext cx="103266" cy="24765"/>
            </a:xfrm>
            <a:custGeom>
              <a:avLst/>
              <a:gdLst/>
              <a:ahLst/>
              <a:cxnLst>
                <a:cxn ang="0">
                  <a:pos x="5" y="26"/>
                </a:cxn>
                <a:cxn ang="0">
                  <a:pos x="32" y="8"/>
                </a:cxn>
                <a:cxn ang="0">
                  <a:pos x="35" y="7"/>
                </a:cxn>
                <a:cxn ang="0">
                  <a:pos x="66" y="1"/>
                </a:cxn>
                <a:cxn ang="0">
                  <a:pos x="69" y="1"/>
                </a:cxn>
                <a:cxn ang="0">
                  <a:pos x="98" y="7"/>
                </a:cxn>
                <a:cxn ang="0">
                  <a:pos x="101" y="8"/>
                </a:cxn>
                <a:cxn ang="0">
                  <a:pos x="126" y="26"/>
                </a:cxn>
                <a:cxn ang="0">
                  <a:pos x="128" y="37"/>
                </a:cxn>
                <a:cxn ang="0">
                  <a:pos x="117" y="39"/>
                </a:cxn>
                <a:cxn ang="0">
                  <a:pos x="92" y="21"/>
                </a:cxn>
                <a:cxn ang="0">
                  <a:pos x="95" y="22"/>
                </a:cxn>
                <a:cxn ang="0">
                  <a:pos x="66" y="16"/>
                </a:cxn>
                <a:cxn ang="0">
                  <a:pos x="69" y="16"/>
                </a:cxn>
                <a:cxn ang="0">
                  <a:pos x="38" y="22"/>
                </a:cxn>
                <a:cxn ang="0">
                  <a:pos x="41" y="21"/>
                </a:cxn>
                <a:cxn ang="0">
                  <a:pos x="14" y="39"/>
                </a:cxn>
                <a:cxn ang="0">
                  <a:pos x="3" y="37"/>
                </a:cxn>
                <a:cxn ang="0">
                  <a:pos x="5" y="26"/>
                </a:cxn>
              </a:cxnLst>
              <a:rect l="0" t="0" r="r" b="b"/>
              <a:pathLst>
                <a:path w="131" h="42">
                  <a:moveTo>
                    <a:pt x="5" y="26"/>
                  </a:moveTo>
                  <a:lnTo>
                    <a:pt x="32" y="8"/>
                  </a:lnTo>
                  <a:cubicBezTo>
                    <a:pt x="33" y="7"/>
                    <a:pt x="34" y="7"/>
                    <a:pt x="35" y="7"/>
                  </a:cubicBezTo>
                  <a:lnTo>
                    <a:pt x="66" y="1"/>
                  </a:lnTo>
                  <a:cubicBezTo>
                    <a:pt x="67" y="0"/>
                    <a:pt x="68" y="0"/>
                    <a:pt x="69" y="1"/>
                  </a:cubicBezTo>
                  <a:lnTo>
                    <a:pt x="98" y="7"/>
                  </a:lnTo>
                  <a:cubicBezTo>
                    <a:pt x="99" y="7"/>
                    <a:pt x="100" y="7"/>
                    <a:pt x="101" y="8"/>
                  </a:cubicBezTo>
                  <a:lnTo>
                    <a:pt x="126" y="26"/>
                  </a:lnTo>
                  <a:cubicBezTo>
                    <a:pt x="130" y="29"/>
                    <a:pt x="131" y="34"/>
                    <a:pt x="128" y="37"/>
                  </a:cubicBezTo>
                  <a:cubicBezTo>
                    <a:pt x="125" y="41"/>
                    <a:pt x="120" y="42"/>
                    <a:pt x="117" y="39"/>
                  </a:cubicBezTo>
                  <a:lnTo>
                    <a:pt x="92" y="21"/>
                  </a:lnTo>
                  <a:lnTo>
                    <a:pt x="95" y="22"/>
                  </a:lnTo>
                  <a:lnTo>
                    <a:pt x="66" y="16"/>
                  </a:lnTo>
                  <a:lnTo>
                    <a:pt x="69" y="16"/>
                  </a:lnTo>
                  <a:lnTo>
                    <a:pt x="38" y="22"/>
                  </a:lnTo>
                  <a:lnTo>
                    <a:pt x="41" y="21"/>
                  </a:lnTo>
                  <a:lnTo>
                    <a:pt x="14" y="39"/>
                  </a:lnTo>
                  <a:cubicBezTo>
                    <a:pt x="10" y="42"/>
                    <a:pt x="5" y="41"/>
                    <a:pt x="3" y="37"/>
                  </a:cubicBezTo>
                  <a:cubicBezTo>
                    <a:pt x="0" y="33"/>
                    <a:pt x="1" y="28"/>
                    <a:pt x="5" y="26"/>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7" name="Rectangle 47"/>
            <p:cNvSpPr>
              <a:spLocks noChangeArrowheads="1"/>
            </p:cNvSpPr>
            <p:nvPr/>
          </p:nvSpPr>
          <p:spPr bwMode="auto">
            <a:xfrm>
              <a:off x="5139388" y="2650790"/>
              <a:ext cx="670949"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ea typeface="Times New Roman" pitchFamily="18" charset="0"/>
                  <a:cs typeface="Arial" pitchFamily="34" charset="0"/>
                </a:rPr>
                <a:t>Windows</a:t>
              </a:r>
              <a:endParaRPr kumimoji="0" lang="en-US" sz="1000" b="0" i="0" u="none" strike="noStrike" cap="none" normalizeH="0" baseline="0" dirty="0" smtClean="0">
                <a:ln>
                  <a:noFill/>
                </a:ln>
                <a:effectLst/>
              </a:endParaRPr>
            </a:p>
          </p:txBody>
        </p:sp>
        <p:sp>
          <p:nvSpPr>
            <p:cNvPr id="498" name="Rectangle 43"/>
            <p:cNvSpPr>
              <a:spLocks noChangeArrowheads="1"/>
            </p:cNvSpPr>
            <p:nvPr/>
          </p:nvSpPr>
          <p:spPr bwMode="auto">
            <a:xfrm>
              <a:off x="5082237" y="1448735"/>
              <a:ext cx="752061"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effectLst/>
                  <a:ea typeface="Times New Roman" pitchFamily="18" charset="0"/>
                  <a:cs typeface="Arial" pitchFamily="34" charset="0"/>
                </a:rPr>
                <a:t>Server  B</a:t>
              </a:r>
              <a:endParaRPr kumimoji="0" lang="en-US" sz="1200" b="0" i="0" u="none" strike="noStrike" cap="none" normalizeH="0" baseline="0" dirty="0" smtClean="0">
                <a:ln>
                  <a:noFill/>
                </a:ln>
                <a:effectLst/>
              </a:endParaRPr>
            </a:p>
          </p:txBody>
        </p:sp>
        <p:pic>
          <p:nvPicPr>
            <p:cNvPr id="499" name="Picture 498"/>
            <p:cNvPicPr/>
            <p:nvPr/>
          </p:nvPicPr>
          <p:blipFill>
            <a:blip r:embed="rId22"/>
            <a:srcRect r="55785" b="56824"/>
            <a:stretch>
              <a:fillRect/>
            </a:stretch>
          </p:blipFill>
          <p:spPr bwMode="auto">
            <a:xfrm>
              <a:off x="5161347" y="1744089"/>
              <a:ext cx="474736" cy="314775"/>
            </a:xfrm>
            <a:prstGeom prst="rect">
              <a:avLst/>
            </a:prstGeom>
            <a:noFill/>
          </p:spPr>
        </p:pic>
      </p:grpSp>
      <p:grpSp>
        <p:nvGrpSpPr>
          <p:cNvPr id="5" name="Group 623"/>
          <p:cNvGrpSpPr/>
          <p:nvPr/>
        </p:nvGrpSpPr>
        <p:grpSpPr>
          <a:xfrm>
            <a:off x="6174055" y="1441481"/>
            <a:ext cx="598896" cy="1607820"/>
            <a:chOff x="8229930" y="1441481"/>
            <a:chExt cx="798320" cy="1607820"/>
          </a:xfrm>
        </p:grpSpPr>
        <p:pic>
          <p:nvPicPr>
            <p:cNvPr id="564" name="Picture 213"/>
            <p:cNvPicPr>
              <a:picLocks noChangeAspect="1" noChangeArrowheads="1"/>
            </p:cNvPicPr>
            <p:nvPr/>
          </p:nvPicPr>
          <p:blipFill>
            <a:blip r:embed="rId9"/>
            <a:srcRect/>
            <a:stretch>
              <a:fillRect/>
            </a:stretch>
          </p:blipFill>
          <p:spPr bwMode="auto">
            <a:xfrm>
              <a:off x="8501639" y="2973101"/>
              <a:ext cx="165057" cy="76200"/>
            </a:xfrm>
            <a:prstGeom prst="rect">
              <a:avLst/>
            </a:prstGeom>
            <a:noFill/>
          </p:spPr>
        </p:pic>
        <p:sp>
          <p:nvSpPr>
            <p:cNvPr id="565" name="Freeform 212"/>
            <p:cNvSpPr>
              <a:spLocks noEditPoints="1"/>
            </p:cNvSpPr>
            <p:nvPr/>
          </p:nvSpPr>
          <p:spPr bwMode="auto">
            <a:xfrm>
              <a:off x="8508411" y="2977546"/>
              <a:ext cx="15236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66" name="Picture 211"/>
            <p:cNvPicPr>
              <a:picLocks noChangeAspect="1" noChangeArrowheads="1"/>
            </p:cNvPicPr>
            <p:nvPr/>
          </p:nvPicPr>
          <p:blipFill>
            <a:blip r:embed="rId10"/>
            <a:srcRect/>
            <a:stretch>
              <a:fillRect/>
            </a:stretch>
          </p:blipFill>
          <p:spPr bwMode="auto">
            <a:xfrm>
              <a:off x="8501639" y="2992151"/>
              <a:ext cx="60944" cy="34290"/>
            </a:xfrm>
            <a:prstGeom prst="rect">
              <a:avLst/>
            </a:prstGeom>
            <a:noFill/>
          </p:spPr>
        </p:pic>
        <p:pic>
          <p:nvPicPr>
            <p:cNvPr id="567" name="Picture 210"/>
            <p:cNvPicPr>
              <a:picLocks noChangeAspect="1" noChangeArrowheads="1"/>
            </p:cNvPicPr>
            <p:nvPr/>
          </p:nvPicPr>
          <p:blipFill>
            <a:blip r:embed="rId11"/>
            <a:srcRect/>
            <a:stretch>
              <a:fillRect/>
            </a:stretch>
          </p:blipFill>
          <p:spPr bwMode="auto">
            <a:xfrm>
              <a:off x="8501639" y="2992151"/>
              <a:ext cx="60944" cy="34290"/>
            </a:xfrm>
            <a:prstGeom prst="rect">
              <a:avLst/>
            </a:prstGeom>
            <a:noFill/>
          </p:spPr>
        </p:pic>
        <p:sp>
          <p:nvSpPr>
            <p:cNvPr id="568" name="Freeform 209"/>
            <p:cNvSpPr>
              <a:spLocks noEditPoints="1"/>
            </p:cNvSpPr>
            <p:nvPr/>
          </p:nvSpPr>
          <p:spPr bwMode="auto">
            <a:xfrm>
              <a:off x="8508411" y="2996596"/>
              <a:ext cx="51633"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69" name="Picture 208"/>
            <p:cNvPicPr>
              <a:picLocks noChangeAspect="1" noChangeArrowheads="1"/>
            </p:cNvPicPr>
            <p:nvPr/>
          </p:nvPicPr>
          <p:blipFill>
            <a:blip r:embed="rId12"/>
            <a:srcRect/>
            <a:stretch>
              <a:fillRect/>
            </a:stretch>
          </p:blipFill>
          <p:spPr bwMode="auto">
            <a:xfrm>
              <a:off x="8603213" y="2992151"/>
              <a:ext cx="45708" cy="34290"/>
            </a:xfrm>
            <a:prstGeom prst="rect">
              <a:avLst/>
            </a:prstGeom>
            <a:noFill/>
          </p:spPr>
        </p:pic>
        <p:pic>
          <p:nvPicPr>
            <p:cNvPr id="570" name="Picture 207"/>
            <p:cNvPicPr>
              <a:picLocks noChangeAspect="1" noChangeArrowheads="1"/>
            </p:cNvPicPr>
            <p:nvPr/>
          </p:nvPicPr>
          <p:blipFill>
            <a:blip r:embed="rId13"/>
            <a:srcRect/>
            <a:stretch>
              <a:fillRect/>
            </a:stretch>
          </p:blipFill>
          <p:spPr bwMode="auto">
            <a:xfrm>
              <a:off x="8603213" y="2992151"/>
              <a:ext cx="45708" cy="34290"/>
            </a:xfrm>
            <a:prstGeom prst="rect">
              <a:avLst/>
            </a:prstGeom>
            <a:noFill/>
          </p:spPr>
        </p:pic>
        <p:sp>
          <p:nvSpPr>
            <p:cNvPr id="571" name="Freeform 206"/>
            <p:cNvSpPr>
              <a:spLocks noEditPoints="1"/>
            </p:cNvSpPr>
            <p:nvPr/>
          </p:nvSpPr>
          <p:spPr bwMode="auto">
            <a:xfrm>
              <a:off x="8609984" y="2996596"/>
              <a:ext cx="38937"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72" name="Picture 197"/>
            <p:cNvPicPr>
              <a:picLocks noChangeAspect="1" noChangeArrowheads="1"/>
            </p:cNvPicPr>
            <p:nvPr/>
          </p:nvPicPr>
          <p:blipFill>
            <a:blip r:embed="rId9"/>
            <a:srcRect/>
            <a:stretch>
              <a:fillRect/>
            </a:stretch>
          </p:blipFill>
          <p:spPr bwMode="auto">
            <a:xfrm>
              <a:off x="8501639" y="2973101"/>
              <a:ext cx="165057" cy="76200"/>
            </a:xfrm>
            <a:prstGeom prst="rect">
              <a:avLst/>
            </a:prstGeom>
            <a:noFill/>
          </p:spPr>
        </p:pic>
        <p:sp>
          <p:nvSpPr>
            <p:cNvPr id="573" name="Freeform 196"/>
            <p:cNvSpPr>
              <a:spLocks noEditPoints="1"/>
            </p:cNvSpPr>
            <p:nvPr/>
          </p:nvSpPr>
          <p:spPr bwMode="auto">
            <a:xfrm>
              <a:off x="8508411" y="2977546"/>
              <a:ext cx="152360" cy="66675"/>
            </a:xfrm>
            <a:custGeom>
              <a:avLst/>
              <a:gdLst/>
              <a:ahLst/>
              <a:cxnLst>
                <a:cxn ang="0">
                  <a:pos x="0" y="8"/>
                </a:cxn>
                <a:cxn ang="0">
                  <a:pos x="8" y="0"/>
                </a:cxn>
                <a:cxn ang="0">
                  <a:pos x="184" y="0"/>
                </a:cxn>
                <a:cxn ang="0">
                  <a:pos x="192" y="8"/>
                </a:cxn>
                <a:cxn ang="0">
                  <a:pos x="192" y="104"/>
                </a:cxn>
                <a:cxn ang="0">
                  <a:pos x="184" y="112"/>
                </a:cxn>
                <a:cxn ang="0">
                  <a:pos x="8" y="112"/>
                </a:cxn>
                <a:cxn ang="0">
                  <a:pos x="0" y="104"/>
                </a:cxn>
                <a:cxn ang="0">
                  <a:pos x="0" y="8"/>
                </a:cxn>
                <a:cxn ang="0">
                  <a:pos x="16" y="104"/>
                </a:cxn>
                <a:cxn ang="0">
                  <a:pos x="8" y="96"/>
                </a:cxn>
                <a:cxn ang="0">
                  <a:pos x="184" y="96"/>
                </a:cxn>
                <a:cxn ang="0">
                  <a:pos x="176" y="104"/>
                </a:cxn>
                <a:cxn ang="0">
                  <a:pos x="176" y="8"/>
                </a:cxn>
                <a:cxn ang="0">
                  <a:pos x="184" y="16"/>
                </a:cxn>
                <a:cxn ang="0">
                  <a:pos x="8" y="16"/>
                </a:cxn>
                <a:cxn ang="0">
                  <a:pos x="16" y="8"/>
                </a:cxn>
                <a:cxn ang="0">
                  <a:pos x="16" y="104"/>
                </a:cxn>
              </a:cxnLst>
              <a:rect l="0" t="0" r="r" b="b"/>
              <a:pathLst>
                <a:path w="192" h="112">
                  <a:moveTo>
                    <a:pt x="0" y="8"/>
                  </a:moveTo>
                  <a:cubicBezTo>
                    <a:pt x="0" y="4"/>
                    <a:pt x="4" y="0"/>
                    <a:pt x="8" y="0"/>
                  </a:cubicBezTo>
                  <a:lnTo>
                    <a:pt x="184" y="0"/>
                  </a:lnTo>
                  <a:cubicBezTo>
                    <a:pt x="189" y="0"/>
                    <a:pt x="192" y="4"/>
                    <a:pt x="192" y="8"/>
                  </a:cubicBezTo>
                  <a:lnTo>
                    <a:pt x="192" y="104"/>
                  </a:lnTo>
                  <a:cubicBezTo>
                    <a:pt x="192" y="109"/>
                    <a:pt x="189" y="112"/>
                    <a:pt x="184" y="112"/>
                  </a:cubicBezTo>
                  <a:lnTo>
                    <a:pt x="8" y="112"/>
                  </a:lnTo>
                  <a:cubicBezTo>
                    <a:pt x="4" y="112"/>
                    <a:pt x="0" y="109"/>
                    <a:pt x="0" y="104"/>
                  </a:cubicBezTo>
                  <a:lnTo>
                    <a:pt x="0" y="8"/>
                  </a:lnTo>
                  <a:close/>
                  <a:moveTo>
                    <a:pt x="16" y="104"/>
                  </a:moveTo>
                  <a:lnTo>
                    <a:pt x="8" y="96"/>
                  </a:lnTo>
                  <a:lnTo>
                    <a:pt x="184" y="96"/>
                  </a:lnTo>
                  <a:lnTo>
                    <a:pt x="176" y="104"/>
                  </a:lnTo>
                  <a:lnTo>
                    <a:pt x="176" y="8"/>
                  </a:lnTo>
                  <a:lnTo>
                    <a:pt x="184" y="16"/>
                  </a:lnTo>
                  <a:lnTo>
                    <a:pt x="8" y="16"/>
                  </a:lnTo>
                  <a:lnTo>
                    <a:pt x="16" y="8"/>
                  </a:lnTo>
                  <a:lnTo>
                    <a:pt x="16" y="10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74" name="Picture 195"/>
            <p:cNvPicPr>
              <a:picLocks noChangeAspect="1" noChangeArrowheads="1"/>
            </p:cNvPicPr>
            <p:nvPr/>
          </p:nvPicPr>
          <p:blipFill>
            <a:blip r:embed="rId10"/>
            <a:srcRect/>
            <a:stretch>
              <a:fillRect/>
            </a:stretch>
          </p:blipFill>
          <p:spPr bwMode="auto">
            <a:xfrm>
              <a:off x="8501639" y="2992151"/>
              <a:ext cx="60944" cy="34290"/>
            </a:xfrm>
            <a:prstGeom prst="rect">
              <a:avLst/>
            </a:prstGeom>
            <a:noFill/>
          </p:spPr>
        </p:pic>
        <p:pic>
          <p:nvPicPr>
            <p:cNvPr id="575" name="Picture 194"/>
            <p:cNvPicPr>
              <a:picLocks noChangeAspect="1" noChangeArrowheads="1"/>
            </p:cNvPicPr>
            <p:nvPr/>
          </p:nvPicPr>
          <p:blipFill>
            <a:blip r:embed="rId11"/>
            <a:srcRect/>
            <a:stretch>
              <a:fillRect/>
            </a:stretch>
          </p:blipFill>
          <p:spPr bwMode="auto">
            <a:xfrm>
              <a:off x="8501639" y="2992151"/>
              <a:ext cx="60944" cy="34290"/>
            </a:xfrm>
            <a:prstGeom prst="rect">
              <a:avLst/>
            </a:prstGeom>
            <a:noFill/>
          </p:spPr>
        </p:pic>
        <p:sp>
          <p:nvSpPr>
            <p:cNvPr id="576" name="Freeform 193"/>
            <p:cNvSpPr>
              <a:spLocks noEditPoints="1"/>
            </p:cNvSpPr>
            <p:nvPr/>
          </p:nvSpPr>
          <p:spPr bwMode="auto">
            <a:xfrm>
              <a:off x="8508411" y="2996596"/>
              <a:ext cx="51633" cy="28575"/>
            </a:xfrm>
            <a:custGeom>
              <a:avLst/>
              <a:gdLst/>
              <a:ahLst/>
              <a:cxnLst>
                <a:cxn ang="0">
                  <a:pos x="20" y="16"/>
                </a:cxn>
                <a:cxn ang="0">
                  <a:pos x="26" y="13"/>
                </a:cxn>
                <a:cxn ang="0">
                  <a:pos x="15" y="28"/>
                </a:cxn>
                <a:cxn ang="0">
                  <a:pos x="15" y="19"/>
                </a:cxn>
                <a:cxn ang="0">
                  <a:pos x="26" y="36"/>
                </a:cxn>
                <a:cxn ang="0">
                  <a:pos x="20" y="32"/>
                </a:cxn>
                <a:cxn ang="0">
                  <a:pos x="45" y="32"/>
                </a:cxn>
                <a:cxn ang="0">
                  <a:pos x="39" y="36"/>
                </a:cxn>
                <a:cxn ang="0">
                  <a:pos x="50" y="19"/>
                </a:cxn>
                <a:cxn ang="0">
                  <a:pos x="50" y="28"/>
                </a:cxn>
                <a:cxn ang="0">
                  <a:pos x="39" y="13"/>
                </a:cxn>
                <a:cxn ang="0">
                  <a:pos x="45" y="16"/>
                </a:cxn>
                <a:cxn ang="0">
                  <a:pos x="20" y="16"/>
                </a:cxn>
                <a:cxn ang="0">
                  <a:pos x="45" y="0"/>
                </a:cxn>
                <a:cxn ang="0">
                  <a:pos x="52" y="4"/>
                </a:cxn>
                <a:cxn ang="0">
                  <a:pos x="63" y="18"/>
                </a:cxn>
                <a:cxn ang="0">
                  <a:pos x="63" y="27"/>
                </a:cxn>
                <a:cxn ang="0">
                  <a:pos x="52" y="45"/>
                </a:cxn>
                <a:cxn ang="0">
                  <a:pos x="45" y="48"/>
                </a:cxn>
                <a:cxn ang="0">
                  <a:pos x="20" y="48"/>
                </a:cxn>
                <a:cxn ang="0">
                  <a:pos x="13" y="45"/>
                </a:cxn>
                <a:cxn ang="0">
                  <a:pos x="2" y="27"/>
                </a:cxn>
                <a:cxn ang="0">
                  <a:pos x="2" y="18"/>
                </a:cxn>
                <a:cxn ang="0">
                  <a:pos x="13" y="4"/>
                </a:cxn>
                <a:cxn ang="0">
                  <a:pos x="20" y="0"/>
                </a:cxn>
                <a:cxn ang="0">
                  <a:pos x="45" y="0"/>
                </a:cxn>
              </a:cxnLst>
              <a:rect l="0" t="0" r="r" b="b"/>
              <a:pathLst>
                <a:path w="65" h="48">
                  <a:moveTo>
                    <a:pt x="20" y="16"/>
                  </a:moveTo>
                  <a:lnTo>
                    <a:pt x="26" y="13"/>
                  </a:lnTo>
                  <a:lnTo>
                    <a:pt x="15" y="28"/>
                  </a:lnTo>
                  <a:lnTo>
                    <a:pt x="15" y="19"/>
                  </a:lnTo>
                  <a:lnTo>
                    <a:pt x="26" y="36"/>
                  </a:lnTo>
                  <a:lnTo>
                    <a:pt x="20" y="32"/>
                  </a:lnTo>
                  <a:lnTo>
                    <a:pt x="45" y="32"/>
                  </a:lnTo>
                  <a:lnTo>
                    <a:pt x="39" y="36"/>
                  </a:lnTo>
                  <a:lnTo>
                    <a:pt x="50" y="19"/>
                  </a:lnTo>
                  <a:lnTo>
                    <a:pt x="50" y="28"/>
                  </a:lnTo>
                  <a:lnTo>
                    <a:pt x="39" y="13"/>
                  </a:lnTo>
                  <a:lnTo>
                    <a:pt x="45" y="16"/>
                  </a:lnTo>
                  <a:lnTo>
                    <a:pt x="20" y="16"/>
                  </a:lnTo>
                  <a:close/>
                  <a:moveTo>
                    <a:pt x="45" y="0"/>
                  </a:moveTo>
                  <a:cubicBezTo>
                    <a:pt x="48" y="0"/>
                    <a:pt x="50" y="2"/>
                    <a:pt x="52" y="4"/>
                  </a:cubicBezTo>
                  <a:lnTo>
                    <a:pt x="63" y="18"/>
                  </a:lnTo>
                  <a:cubicBezTo>
                    <a:pt x="65" y="21"/>
                    <a:pt x="65" y="24"/>
                    <a:pt x="63" y="27"/>
                  </a:cubicBezTo>
                  <a:lnTo>
                    <a:pt x="52" y="45"/>
                  </a:lnTo>
                  <a:cubicBezTo>
                    <a:pt x="51" y="47"/>
                    <a:pt x="48" y="48"/>
                    <a:pt x="45" y="48"/>
                  </a:cubicBezTo>
                  <a:lnTo>
                    <a:pt x="20" y="48"/>
                  </a:lnTo>
                  <a:cubicBezTo>
                    <a:pt x="17" y="48"/>
                    <a:pt x="14" y="47"/>
                    <a:pt x="13" y="45"/>
                  </a:cubicBezTo>
                  <a:lnTo>
                    <a:pt x="2" y="27"/>
                  </a:lnTo>
                  <a:cubicBezTo>
                    <a:pt x="0" y="24"/>
                    <a:pt x="0" y="21"/>
                    <a:pt x="2" y="18"/>
                  </a:cubicBezTo>
                  <a:lnTo>
                    <a:pt x="13" y="4"/>
                  </a:lnTo>
                  <a:cubicBezTo>
                    <a:pt x="15" y="2"/>
                    <a:pt x="17" y="0"/>
                    <a:pt x="20" y="0"/>
                  </a:cubicBezTo>
                  <a:lnTo>
                    <a:pt x="45"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577" name="Picture 192"/>
            <p:cNvPicPr>
              <a:picLocks noChangeAspect="1" noChangeArrowheads="1"/>
            </p:cNvPicPr>
            <p:nvPr/>
          </p:nvPicPr>
          <p:blipFill>
            <a:blip r:embed="rId12"/>
            <a:srcRect/>
            <a:stretch>
              <a:fillRect/>
            </a:stretch>
          </p:blipFill>
          <p:spPr bwMode="auto">
            <a:xfrm>
              <a:off x="8603213" y="2992151"/>
              <a:ext cx="45708" cy="34290"/>
            </a:xfrm>
            <a:prstGeom prst="rect">
              <a:avLst/>
            </a:prstGeom>
            <a:noFill/>
          </p:spPr>
        </p:pic>
        <p:pic>
          <p:nvPicPr>
            <p:cNvPr id="578" name="Picture 191"/>
            <p:cNvPicPr>
              <a:picLocks noChangeAspect="1" noChangeArrowheads="1"/>
            </p:cNvPicPr>
            <p:nvPr/>
          </p:nvPicPr>
          <p:blipFill>
            <a:blip r:embed="rId13"/>
            <a:srcRect/>
            <a:stretch>
              <a:fillRect/>
            </a:stretch>
          </p:blipFill>
          <p:spPr bwMode="auto">
            <a:xfrm>
              <a:off x="8603213" y="2992151"/>
              <a:ext cx="45708" cy="34290"/>
            </a:xfrm>
            <a:prstGeom prst="rect">
              <a:avLst/>
            </a:prstGeom>
            <a:noFill/>
          </p:spPr>
        </p:pic>
        <p:sp>
          <p:nvSpPr>
            <p:cNvPr id="579" name="Freeform 190"/>
            <p:cNvSpPr>
              <a:spLocks noEditPoints="1"/>
            </p:cNvSpPr>
            <p:nvPr/>
          </p:nvSpPr>
          <p:spPr bwMode="auto">
            <a:xfrm>
              <a:off x="8609984" y="2996596"/>
              <a:ext cx="38937" cy="28575"/>
            </a:xfrm>
            <a:custGeom>
              <a:avLst/>
              <a:gdLst/>
              <a:ahLst/>
              <a:cxnLst>
                <a:cxn ang="0">
                  <a:pos x="16" y="16"/>
                </a:cxn>
                <a:cxn ang="0">
                  <a:pos x="23" y="12"/>
                </a:cxn>
                <a:cxn ang="0">
                  <a:pos x="16" y="27"/>
                </a:cxn>
                <a:cxn ang="0">
                  <a:pos x="16" y="20"/>
                </a:cxn>
                <a:cxn ang="0">
                  <a:pos x="23" y="37"/>
                </a:cxn>
                <a:cxn ang="0">
                  <a:pos x="16" y="32"/>
                </a:cxn>
                <a:cxn ang="0">
                  <a:pos x="33" y="32"/>
                </a:cxn>
                <a:cxn ang="0">
                  <a:pos x="26" y="37"/>
                </a:cxn>
                <a:cxn ang="0">
                  <a:pos x="33" y="20"/>
                </a:cxn>
                <a:cxn ang="0">
                  <a:pos x="33" y="27"/>
                </a:cxn>
                <a:cxn ang="0">
                  <a:pos x="26" y="12"/>
                </a:cxn>
                <a:cxn ang="0">
                  <a:pos x="33" y="16"/>
                </a:cxn>
                <a:cxn ang="0">
                  <a:pos x="16" y="16"/>
                </a:cxn>
                <a:cxn ang="0">
                  <a:pos x="33" y="0"/>
                </a:cxn>
                <a:cxn ang="0">
                  <a:pos x="40" y="5"/>
                </a:cxn>
                <a:cxn ang="0">
                  <a:pos x="48" y="19"/>
                </a:cxn>
                <a:cxn ang="0">
                  <a:pos x="48" y="26"/>
                </a:cxn>
                <a:cxn ang="0">
                  <a:pos x="40" y="44"/>
                </a:cxn>
                <a:cxn ang="0">
                  <a:pos x="33" y="48"/>
                </a:cxn>
                <a:cxn ang="0">
                  <a:pos x="16" y="48"/>
                </a:cxn>
                <a:cxn ang="0">
                  <a:pos x="8" y="44"/>
                </a:cxn>
                <a:cxn ang="0">
                  <a:pos x="1" y="26"/>
                </a:cxn>
                <a:cxn ang="0">
                  <a:pos x="1" y="19"/>
                </a:cxn>
                <a:cxn ang="0">
                  <a:pos x="9" y="5"/>
                </a:cxn>
                <a:cxn ang="0">
                  <a:pos x="16" y="0"/>
                </a:cxn>
                <a:cxn ang="0">
                  <a:pos x="33" y="0"/>
                </a:cxn>
              </a:cxnLst>
              <a:rect l="0" t="0" r="r" b="b"/>
              <a:pathLst>
                <a:path w="49" h="48">
                  <a:moveTo>
                    <a:pt x="16" y="16"/>
                  </a:moveTo>
                  <a:lnTo>
                    <a:pt x="23" y="12"/>
                  </a:lnTo>
                  <a:lnTo>
                    <a:pt x="16" y="27"/>
                  </a:lnTo>
                  <a:lnTo>
                    <a:pt x="16" y="20"/>
                  </a:lnTo>
                  <a:lnTo>
                    <a:pt x="23" y="37"/>
                  </a:lnTo>
                  <a:lnTo>
                    <a:pt x="16" y="32"/>
                  </a:lnTo>
                  <a:lnTo>
                    <a:pt x="33" y="32"/>
                  </a:lnTo>
                  <a:lnTo>
                    <a:pt x="26" y="37"/>
                  </a:lnTo>
                  <a:lnTo>
                    <a:pt x="33" y="20"/>
                  </a:lnTo>
                  <a:lnTo>
                    <a:pt x="33" y="27"/>
                  </a:lnTo>
                  <a:lnTo>
                    <a:pt x="26" y="12"/>
                  </a:lnTo>
                  <a:lnTo>
                    <a:pt x="33" y="16"/>
                  </a:lnTo>
                  <a:lnTo>
                    <a:pt x="16" y="16"/>
                  </a:lnTo>
                  <a:close/>
                  <a:moveTo>
                    <a:pt x="33" y="0"/>
                  </a:moveTo>
                  <a:cubicBezTo>
                    <a:pt x="36" y="0"/>
                    <a:pt x="39" y="2"/>
                    <a:pt x="40" y="5"/>
                  </a:cubicBezTo>
                  <a:lnTo>
                    <a:pt x="48" y="19"/>
                  </a:lnTo>
                  <a:cubicBezTo>
                    <a:pt x="49" y="21"/>
                    <a:pt x="49" y="24"/>
                    <a:pt x="48" y="26"/>
                  </a:cubicBezTo>
                  <a:lnTo>
                    <a:pt x="40" y="44"/>
                  </a:lnTo>
                  <a:cubicBezTo>
                    <a:pt x="39" y="47"/>
                    <a:pt x="36" y="48"/>
                    <a:pt x="33" y="48"/>
                  </a:cubicBezTo>
                  <a:lnTo>
                    <a:pt x="16" y="48"/>
                  </a:lnTo>
                  <a:cubicBezTo>
                    <a:pt x="13" y="48"/>
                    <a:pt x="10" y="47"/>
                    <a:pt x="8" y="44"/>
                  </a:cubicBezTo>
                  <a:lnTo>
                    <a:pt x="1" y="26"/>
                  </a:lnTo>
                  <a:cubicBezTo>
                    <a:pt x="0" y="24"/>
                    <a:pt x="0" y="21"/>
                    <a:pt x="1" y="19"/>
                  </a:cubicBezTo>
                  <a:lnTo>
                    <a:pt x="9" y="5"/>
                  </a:lnTo>
                  <a:cubicBezTo>
                    <a:pt x="10" y="2"/>
                    <a:pt x="13" y="0"/>
                    <a:pt x="16" y="0"/>
                  </a:cubicBezTo>
                  <a:lnTo>
                    <a:pt x="33"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0" name="Freeform 128"/>
            <p:cNvSpPr>
              <a:spLocks noEditPoints="1"/>
            </p:cNvSpPr>
            <p:nvPr/>
          </p:nvSpPr>
          <p:spPr bwMode="auto">
            <a:xfrm>
              <a:off x="8229930" y="1648284"/>
              <a:ext cx="760955" cy="1224487"/>
            </a:xfrm>
            <a:custGeom>
              <a:avLst/>
              <a:gdLst/>
              <a:ahLst/>
              <a:cxnLst>
                <a:cxn ang="0">
                  <a:pos x="182" y="1518"/>
                </a:cxn>
                <a:cxn ang="0">
                  <a:pos x="254" y="1523"/>
                </a:cxn>
                <a:cxn ang="0">
                  <a:pos x="355" y="1523"/>
                </a:cxn>
                <a:cxn ang="0">
                  <a:pos x="453" y="1523"/>
                </a:cxn>
                <a:cxn ang="0">
                  <a:pos x="525" y="1533"/>
                </a:cxn>
                <a:cxn ang="0">
                  <a:pos x="634" y="1531"/>
                </a:cxn>
                <a:cxn ang="0">
                  <a:pos x="733" y="1514"/>
                </a:cxn>
                <a:cxn ang="0">
                  <a:pos x="795" y="1519"/>
                </a:cxn>
                <a:cxn ang="0">
                  <a:pos x="855" y="1445"/>
                </a:cxn>
                <a:cxn ang="0">
                  <a:pos x="869" y="1454"/>
                </a:cxn>
                <a:cxn ang="0">
                  <a:pos x="870" y="1335"/>
                </a:cxn>
                <a:cxn ang="0">
                  <a:pos x="868" y="1288"/>
                </a:cxn>
                <a:cxn ang="0">
                  <a:pos x="870" y="1241"/>
                </a:cxn>
                <a:cxn ang="0">
                  <a:pos x="880" y="1187"/>
                </a:cxn>
                <a:cxn ang="0">
                  <a:pos x="886" y="1091"/>
                </a:cxn>
                <a:cxn ang="0">
                  <a:pos x="893" y="1033"/>
                </a:cxn>
                <a:cxn ang="0">
                  <a:pos x="878" y="970"/>
                </a:cxn>
                <a:cxn ang="0">
                  <a:pos x="878" y="872"/>
                </a:cxn>
                <a:cxn ang="0">
                  <a:pos x="883" y="808"/>
                </a:cxn>
                <a:cxn ang="0">
                  <a:pos x="886" y="749"/>
                </a:cxn>
                <a:cxn ang="0">
                  <a:pos x="878" y="628"/>
                </a:cxn>
                <a:cxn ang="0">
                  <a:pos x="888" y="592"/>
                </a:cxn>
                <a:cxn ang="0">
                  <a:pos x="893" y="466"/>
                </a:cxn>
                <a:cxn ang="0">
                  <a:pos x="897" y="431"/>
                </a:cxn>
                <a:cxn ang="0">
                  <a:pos x="878" y="304"/>
                </a:cxn>
                <a:cxn ang="0">
                  <a:pos x="897" y="269"/>
                </a:cxn>
                <a:cxn ang="0">
                  <a:pos x="885" y="212"/>
                </a:cxn>
                <a:cxn ang="0">
                  <a:pos x="875" y="88"/>
                </a:cxn>
                <a:cxn ang="0">
                  <a:pos x="858" y="65"/>
                </a:cxn>
                <a:cxn ang="0">
                  <a:pos x="798" y="21"/>
                </a:cxn>
                <a:cxn ang="0">
                  <a:pos x="749" y="13"/>
                </a:cxn>
                <a:cxn ang="0">
                  <a:pos x="690" y="17"/>
                </a:cxn>
                <a:cxn ang="0">
                  <a:pos x="643" y="14"/>
                </a:cxn>
                <a:cxn ang="0">
                  <a:pos x="582" y="14"/>
                </a:cxn>
                <a:cxn ang="0">
                  <a:pos x="527" y="11"/>
                </a:cxn>
                <a:cxn ang="0">
                  <a:pos x="436" y="7"/>
                </a:cxn>
                <a:cxn ang="0">
                  <a:pos x="378" y="3"/>
                </a:cxn>
                <a:cxn ang="0">
                  <a:pos x="317" y="0"/>
                </a:cxn>
                <a:cxn ang="0">
                  <a:pos x="256" y="0"/>
                </a:cxn>
                <a:cxn ang="0">
                  <a:pos x="220" y="21"/>
                </a:cxn>
                <a:cxn ang="0">
                  <a:pos x="149" y="15"/>
                </a:cxn>
                <a:cxn ang="0">
                  <a:pos x="103" y="26"/>
                </a:cxn>
                <a:cxn ang="0">
                  <a:pos x="10" y="103"/>
                </a:cxn>
                <a:cxn ang="0">
                  <a:pos x="21" y="159"/>
                </a:cxn>
                <a:cxn ang="0">
                  <a:pos x="2" y="253"/>
                </a:cxn>
                <a:cxn ang="0">
                  <a:pos x="0" y="314"/>
                </a:cxn>
                <a:cxn ang="0">
                  <a:pos x="30" y="367"/>
                </a:cxn>
                <a:cxn ang="0">
                  <a:pos x="1" y="474"/>
                </a:cxn>
                <a:cxn ang="0">
                  <a:pos x="19" y="531"/>
                </a:cxn>
                <a:cxn ang="0">
                  <a:pos x="13" y="585"/>
                </a:cxn>
                <a:cxn ang="0">
                  <a:pos x="30" y="690"/>
                </a:cxn>
                <a:cxn ang="0">
                  <a:pos x="19" y="745"/>
                </a:cxn>
                <a:cxn ang="0">
                  <a:pos x="19" y="874"/>
                </a:cxn>
                <a:cxn ang="0">
                  <a:pos x="11" y="926"/>
                </a:cxn>
                <a:cxn ang="0">
                  <a:pos x="31" y="1018"/>
                </a:cxn>
                <a:cxn ang="0">
                  <a:pos x="15" y="1016"/>
                </a:cxn>
                <a:cxn ang="0">
                  <a:pos x="21" y="1124"/>
                </a:cxn>
                <a:cxn ang="0">
                  <a:pos x="11" y="1250"/>
                </a:cxn>
                <a:cxn ang="0">
                  <a:pos x="19" y="1290"/>
                </a:cxn>
                <a:cxn ang="0">
                  <a:pos x="13" y="1345"/>
                </a:cxn>
                <a:cxn ang="0">
                  <a:pos x="13" y="1401"/>
                </a:cxn>
                <a:cxn ang="0">
                  <a:pos x="73" y="1482"/>
                </a:cxn>
                <a:cxn ang="0">
                  <a:pos x="94" y="1531"/>
                </a:cxn>
              </a:cxnLst>
              <a:rect l="0" t="0" r="r" b="b"/>
              <a:pathLst>
                <a:path w="899" h="1543">
                  <a:moveTo>
                    <a:pt x="137" y="1512"/>
                  </a:moveTo>
                  <a:lnTo>
                    <a:pt x="149" y="1513"/>
                  </a:lnTo>
                  <a:lnTo>
                    <a:pt x="157" y="1523"/>
                  </a:lnTo>
                  <a:lnTo>
                    <a:pt x="156" y="1534"/>
                  </a:lnTo>
                  <a:lnTo>
                    <a:pt x="146" y="1543"/>
                  </a:lnTo>
                  <a:lnTo>
                    <a:pt x="135" y="1542"/>
                  </a:lnTo>
                  <a:lnTo>
                    <a:pt x="126" y="1531"/>
                  </a:lnTo>
                  <a:lnTo>
                    <a:pt x="127" y="1520"/>
                  </a:lnTo>
                  <a:lnTo>
                    <a:pt x="137" y="1512"/>
                  </a:lnTo>
                  <a:close/>
                  <a:moveTo>
                    <a:pt x="137" y="1532"/>
                  </a:moveTo>
                  <a:lnTo>
                    <a:pt x="138" y="1521"/>
                  </a:lnTo>
                  <a:lnTo>
                    <a:pt x="147" y="1531"/>
                  </a:lnTo>
                  <a:lnTo>
                    <a:pt x="135" y="1530"/>
                  </a:lnTo>
                  <a:lnTo>
                    <a:pt x="146" y="1522"/>
                  </a:lnTo>
                  <a:lnTo>
                    <a:pt x="145" y="1533"/>
                  </a:lnTo>
                  <a:lnTo>
                    <a:pt x="136" y="1523"/>
                  </a:lnTo>
                  <a:lnTo>
                    <a:pt x="148" y="1524"/>
                  </a:lnTo>
                  <a:lnTo>
                    <a:pt x="137" y="1532"/>
                  </a:lnTo>
                  <a:close/>
                  <a:moveTo>
                    <a:pt x="194" y="1513"/>
                  </a:moveTo>
                  <a:lnTo>
                    <a:pt x="198" y="1513"/>
                  </a:lnTo>
                  <a:lnTo>
                    <a:pt x="205" y="1514"/>
                  </a:lnTo>
                  <a:lnTo>
                    <a:pt x="210" y="1518"/>
                  </a:lnTo>
                  <a:lnTo>
                    <a:pt x="212" y="1525"/>
                  </a:lnTo>
                  <a:lnTo>
                    <a:pt x="212" y="1531"/>
                  </a:lnTo>
                  <a:lnTo>
                    <a:pt x="210" y="1538"/>
                  </a:lnTo>
                  <a:lnTo>
                    <a:pt x="205" y="1542"/>
                  </a:lnTo>
                  <a:lnTo>
                    <a:pt x="198" y="1543"/>
                  </a:lnTo>
                  <a:lnTo>
                    <a:pt x="194" y="1543"/>
                  </a:lnTo>
                  <a:lnTo>
                    <a:pt x="187" y="1542"/>
                  </a:lnTo>
                  <a:lnTo>
                    <a:pt x="182" y="1538"/>
                  </a:lnTo>
                  <a:lnTo>
                    <a:pt x="180" y="1531"/>
                  </a:lnTo>
                  <a:lnTo>
                    <a:pt x="180" y="1525"/>
                  </a:lnTo>
                  <a:lnTo>
                    <a:pt x="182" y="1518"/>
                  </a:lnTo>
                  <a:lnTo>
                    <a:pt x="187" y="1514"/>
                  </a:lnTo>
                  <a:lnTo>
                    <a:pt x="194" y="1513"/>
                  </a:lnTo>
                  <a:close/>
                  <a:moveTo>
                    <a:pt x="192" y="1528"/>
                  </a:moveTo>
                  <a:lnTo>
                    <a:pt x="196" y="1525"/>
                  </a:lnTo>
                  <a:lnTo>
                    <a:pt x="194" y="1531"/>
                  </a:lnTo>
                  <a:lnTo>
                    <a:pt x="194" y="1525"/>
                  </a:lnTo>
                  <a:lnTo>
                    <a:pt x="196" y="1531"/>
                  </a:lnTo>
                  <a:lnTo>
                    <a:pt x="192" y="1528"/>
                  </a:lnTo>
                  <a:lnTo>
                    <a:pt x="198" y="1529"/>
                  </a:lnTo>
                  <a:lnTo>
                    <a:pt x="194" y="1529"/>
                  </a:lnTo>
                  <a:lnTo>
                    <a:pt x="200" y="1528"/>
                  </a:lnTo>
                  <a:lnTo>
                    <a:pt x="195" y="1531"/>
                  </a:lnTo>
                  <a:lnTo>
                    <a:pt x="198" y="1525"/>
                  </a:lnTo>
                  <a:lnTo>
                    <a:pt x="198" y="1531"/>
                  </a:lnTo>
                  <a:lnTo>
                    <a:pt x="195" y="1525"/>
                  </a:lnTo>
                  <a:lnTo>
                    <a:pt x="200" y="1528"/>
                  </a:lnTo>
                  <a:lnTo>
                    <a:pt x="194" y="1527"/>
                  </a:lnTo>
                  <a:lnTo>
                    <a:pt x="198" y="1527"/>
                  </a:lnTo>
                  <a:lnTo>
                    <a:pt x="192" y="1528"/>
                  </a:lnTo>
                  <a:close/>
                  <a:moveTo>
                    <a:pt x="245" y="1514"/>
                  </a:moveTo>
                  <a:lnTo>
                    <a:pt x="255" y="1514"/>
                  </a:lnTo>
                  <a:lnTo>
                    <a:pt x="264" y="1523"/>
                  </a:lnTo>
                  <a:lnTo>
                    <a:pt x="264" y="1533"/>
                  </a:lnTo>
                  <a:lnTo>
                    <a:pt x="255" y="1542"/>
                  </a:lnTo>
                  <a:lnTo>
                    <a:pt x="245" y="1542"/>
                  </a:lnTo>
                  <a:lnTo>
                    <a:pt x="236" y="1533"/>
                  </a:lnTo>
                  <a:lnTo>
                    <a:pt x="236" y="1523"/>
                  </a:lnTo>
                  <a:lnTo>
                    <a:pt x="245" y="1514"/>
                  </a:lnTo>
                  <a:close/>
                  <a:moveTo>
                    <a:pt x="246" y="1533"/>
                  </a:moveTo>
                  <a:lnTo>
                    <a:pt x="246" y="1523"/>
                  </a:lnTo>
                  <a:lnTo>
                    <a:pt x="255" y="1531"/>
                  </a:lnTo>
                  <a:lnTo>
                    <a:pt x="245" y="1531"/>
                  </a:lnTo>
                  <a:lnTo>
                    <a:pt x="254" y="1523"/>
                  </a:lnTo>
                  <a:lnTo>
                    <a:pt x="254" y="1533"/>
                  </a:lnTo>
                  <a:lnTo>
                    <a:pt x="245" y="1525"/>
                  </a:lnTo>
                  <a:lnTo>
                    <a:pt x="255" y="1525"/>
                  </a:lnTo>
                  <a:lnTo>
                    <a:pt x="246" y="1533"/>
                  </a:lnTo>
                  <a:close/>
                  <a:moveTo>
                    <a:pt x="299" y="1514"/>
                  </a:moveTo>
                  <a:lnTo>
                    <a:pt x="309" y="1514"/>
                  </a:lnTo>
                  <a:lnTo>
                    <a:pt x="318" y="1523"/>
                  </a:lnTo>
                  <a:lnTo>
                    <a:pt x="318" y="1533"/>
                  </a:lnTo>
                  <a:lnTo>
                    <a:pt x="309" y="1542"/>
                  </a:lnTo>
                  <a:lnTo>
                    <a:pt x="299" y="1542"/>
                  </a:lnTo>
                  <a:lnTo>
                    <a:pt x="290" y="1533"/>
                  </a:lnTo>
                  <a:lnTo>
                    <a:pt x="290" y="1523"/>
                  </a:lnTo>
                  <a:lnTo>
                    <a:pt x="299" y="1514"/>
                  </a:lnTo>
                  <a:close/>
                  <a:moveTo>
                    <a:pt x="300" y="1533"/>
                  </a:moveTo>
                  <a:lnTo>
                    <a:pt x="300" y="1523"/>
                  </a:lnTo>
                  <a:lnTo>
                    <a:pt x="309" y="1531"/>
                  </a:lnTo>
                  <a:lnTo>
                    <a:pt x="299" y="1531"/>
                  </a:lnTo>
                  <a:lnTo>
                    <a:pt x="308" y="1523"/>
                  </a:lnTo>
                  <a:lnTo>
                    <a:pt x="308" y="1533"/>
                  </a:lnTo>
                  <a:lnTo>
                    <a:pt x="299" y="1525"/>
                  </a:lnTo>
                  <a:lnTo>
                    <a:pt x="309" y="1525"/>
                  </a:lnTo>
                  <a:lnTo>
                    <a:pt x="300" y="1533"/>
                  </a:lnTo>
                  <a:close/>
                  <a:moveTo>
                    <a:pt x="353" y="1514"/>
                  </a:moveTo>
                  <a:lnTo>
                    <a:pt x="363" y="1514"/>
                  </a:lnTo>
                  <a:lnTo>
                    <a:pt x="373" y="1523"/>
                  </a:lnTo>
                  <a:lnTo>
                    <a:pt x="373" y="1533"/>
                  </a:lnTo>
                  <a:lnTo>
                    <a:pt x="363" y="1542"/>
                  </a:lnTo>
                  <a:lnTo>
                    <a:pt x="353" y="1542"/>
                  </a:lnTo>
                  <a:lnTo>
                    <a:pt x="345" y="1533"/>
                  </a:lnTo>
                  <a:lnTo>
                    <a:pt x="345" y="1523"/>
                  </a:lnTo>
                  <a:lnTo>
                    <a:pt x="353" y="1514"/>
                  </a:lnTo>
                  <a:close/>
                  <a:moveTo>
                    <a:pt x="355" y="1533"/>
                  </a:moveTo>
                  <a:lnTo>
                    <a:pt x="355" y="1523"/>
                  </a:lnTo>
                  <a:lnTo>
                    <a:pt x="363" y="1531"/>
                  </a:lnTo>
                  <a:lnTo>
                    <a:pt x="353" y="1531"/>
                  </a:lnTo>
                  <a:lnTo>
                    <a:pt x="362" y="1523"/>
                  </a:lnTo>
                  <a:lnTo>
                    <a:pt x="362" y="1533"/>
                  </a:lnTo>
                  <a:lnTo>
                    <a:pt x="353" y="1525"/>
                  </a:lnTo>
                  <a:lnTo>
                    <a:pt x="363" y="1525"/>
                  </a:lnTo>
                  <a:lnTo>
                    <a:pt x="355" y="1533"/>
                  </a:lnTo>
                  <a:close/>
                  <a:moveTo>
                    <a:pt x="407" y="1514"/>
                  </a:moveTo>
                  <a:lnTo>
                    <a:pt x="418" y="1514"/>
                  </a:lnTo>
                  <a:lnTo>
                    <a:pt x="427" y="1523"/>
                  </a:lnTo>
                  <a:lnTo>
                    <a:pt x="427" y="1533"/>
                  </a:lnTo>
                  <a:lnTo>
                    <a:pt x="418" y="1542"/>
                  </a:lnTo>
                  <a:lnTo>
                    <a:pt x="407" y="1542"/>
                  </a:lnTo>
                  <a:lnTo>
                    <a:pt x="399" y="1533"/>
                  </a:lnTo>
                  <a:lnTo>
                    <a:pt x="399" y="1523"/>
                  </a:lnTo>
                  <a:lnTo>
                    <a:pt x="407" y="1514"/>
                  </a:lnTo>
                  <a:close/>
                  <a:moveTo>
                    <a:pt x="409" y="1533"/>
                  </a:moveTo>
                  <a:lnTo>
                    <a:pt x="409" y="1523"/>
                  </a:lnTo>
                  <a:lnTo>
                    <a:pt x="418" y="1531"/>
                  </a:lnTo>
                  <a:lnTo>
                    <a:pt x="407" y="1531"/>
                  </a:lnTo>
                  <a:lnTo>
                    <a:pt x="417" y="1523"/>
                  </a:lnTo>
                  <a:lnTo>
                    <a:pt x="417" y="1533"/>
                  </a:lnTo>
                  <a:lnTo>
                    <a:pt x="407" y="1525"/>
                  </a:lnTo>
                  <a:lnTo>
                    <a:pt x="418" y="1525"/>
                  </a:lnTo>
                  <a:lnTo>
                    <a:pt x="409" y="1533"/>
                  </a:lnTo>
                  <a:close/>
                  <a:moveTo>
                    <a:pt x="462" y="1514"/>
                  </a:moveTo>
                  <a:lnTo>
                    <a:pt x="472" y="1514"/>
                  </a:lnTo>
                  <a:lnTo>
                    <a:pt x="481" y="1523"/>
                  </a:lnTo>
                  <a:lnTo>
                    <a:pt x="481" y="1533"/>
                  </a:lnTo>
                  <a:lnTo>
                    <a:pt x="472" y="1542"/>
                  </a:lnTo>
                  <a:lnTo>
                    <a:pt x="462" y="1542"/>
                  </a:lnTo>
                  <a:lnTo>
                    <a:pt x="453" y="1533"/>
                  </a:lnTo>
                  <a:lnTo>
                    <a:pt x="453" y="1523"/>
                  </a:lnTo>
                  <a:lnTo>
                    <a:pt x="462" y="1514"/>
                  </a:lnTo>
                  <a:close/>
                  <a:moveTo>
                    <a:pt x="464" y="1533"/>
                  </a:moveTo>
                  <a:lnTo>
                    <a:pt x="464" y="1523"/>
                  </a:lnTo>
                  <a:lnTo>
                    <a:pt x="472" y="1531"/>
                  </a:lnTo>
                  <a:lnTo>
                    <a:pt x="462" y="1531"/>
                  </a:lnTo>
                  <a:lnTo>
                    <a:pt x="471" y="1523"/>
                  </a:lnTo>
                  <a:lnTo>
                    <a:pt x="471" y="1533"/>
                  </a:lnTo>
                  <a:lnTo>
                    <a:pt x="462" y="1525"/>
                  </a:lnTo>
                  <a:lnTo>
                    <a:pt x="472" y="1525"/>
                  </a:lnTo>
                  <a:lnTo>
                    <a:pt x="464" y="1533"/>
                  </a:lnTo>
                  <a:close/>
                  <a:moveTo>
                    <a:pt x="519" y="1513"/>
                  </a:moveTo>
                  <a:lnTo>
                    <a:pt x="526" y="1514"/>
                  </a:lnTo>
                  <a:lnTo>
                    <a:pt x="535" y="1523"/>
                  </a:lnTo>
                  <a:lnTo>
                    <a:pt x="535" y="1533"/>
                  </a:lnTo>
                  <a:lnTo>
                    <a:pt x="526" y="1542"/>
                  </a:lnTo>
                  <a:lnTo>
                    <a:pt x="519" y="1543"/>
                  </a:lnTo>
                  <a:lnTo>
                    <a:pt x="512" y="1542"/>
                  </a:lnTo>
                  <a:lnTo>
                    <a:pt x="508" y="1538"/>
                  </a:lnTo>
                  <a:lnTo>
                    <a:pt x="505" y="1531"/>
                  </a:lnTo>
                  <a:lnTo>
                    <a:pt x="505" y="1525"/>
                  </a:lnTo>
                  <a:lnTo>
                    <a:pt x="508" y="1518"/>
                  </a:lnTo>
                  <a:lnTo>
                    <a:pt x="512" y="1514"/>
                  </a:lnTo>
                  <a:lnTo>
                    <a:pt x="519" y="1513"/>
                  </a:lnTo>
                  <a:close/>
                  <a:moveTo>
                    <a:pt x="517" y="1528"/>
                  </a:moveTo>
                  <a:lnTo>
                    <a:pt x="522" y="1525"/>
                  </a:lnTo>
                  <a:lnTo>
                    <a:pt x="519" y="1531"/>
                  </a:lnTo>
                  <a:lnTo>
                    <a:pt x="519" y="1525"/>
                  </a:lnTo>
                  <a:lnTo>
                    <a:pt x="522" y="1531"/>
                  </a:lnTo>
                  <a:lnTo>
                    <a:pt x="517" y="1528"/>
                  </a:lnTo>
                  <a:lnTo>
                    <a:pt x="524" y="1529"/>
                  </a:lnTo>
                  <a:lnTo>
                    <a:pt x="516" y="1531"/>
                  </a:lnTo>
                  <a:lnTo>
                    <a:pt x="525" y="1523"/>
                  </a:lnTo>
                  <a:lnTo>
                    <a:pt x="525" y="1533"/>
                  </a:lnTo>
                  <a:lnTo>
                    <a:pt x="516" y="1525"/>
                  </a:lnTo>
                  <a:lnTo>
                    <a:pt x="524" y="1527"/>
                  </a:lnTo>
                  <a:lnTo>
                    <a:pt x="517" y="1528"/>
                  </a:lnTo>
                  <a:close/>
                  <a:moveTo>
                    <a:pt x="570" y="1514"/>
                  </a:moveTo>
                  <a:lnTo>
                    <a:pt x="580" y="1514"/>
                  </a:lnTo>
                  <a:lnTo>
                    <a:pt x="589" y="1523"/>
                  </a:lnTo>
                  <a:lnTo>
                    <a:pt x="589" y="1533"/>
                  </a:lnTo>
                  <a:lnTo>
                    <a:pt x="580" y="1542"/>
                  </a:lnTo>
                  <a:lnTo>
                    <a:pt x="570" y="1542"/>
                  </a:lnTo>
                  <a:lnTo>
                    <a:pt x="561" y="1533"/>
                  </a:lnTo>
                  <a:lnTo>
                    <a:pt x="561" y="1523"/>
                  </a:lnTo>
                  <a:lnTo>
                    <a:pt x="570" y="1514"/>
                  </a:lnTo>
                  <a:close/>
                  <a:moveTo>
                    <a:pt x="571" y="1533"/>
                  </a:moveTo>
                  <a:lnTo>
                    <a:pt x="571" y="1523"/>
                  </a:lnTo>
                  <a:lnTo>
                    <a:pt x="580" y="1531"/>
                  </a:lnTo>
                  <a:lnTo>
                    <a:pt x="570" y="1531"/>
                  </a:lnTo>
                  <a:lnTo>
                    <a:pt x="579" y="1523"/>
                  </a:lnTo>
                  <a:lnTo>
                    <a:pt x="579" y="1533"/>
                  </a:lnTo>
                  <a:lnTo>
                    <a:pt x="570" y="1525"/>
                  </a:lnTo>
                  <a:lnTo>
                    <a:pt x="580" y="1525"/>
                  </a:lnTo>
                  <a:lnTo>
                    <a:pt x="571" y="1533"/>
                  </a:lnTo>
                  <a:close/>
                  <a:moveTo>
                    <a:pt x="624" y="1514"/>
                  </a:moveTo>
                  <a:lnTo>
                    <a:pt x="634" y="1514"/>
                  </a:lnTo>
                  <a:lnTo>
                    <a:pt x="644" y="1523"/>
                  </a:lnTo>
                  <a:lnTo>
                    <a:pt x="644" y="1533"/>
                  </a:lnTo>
                  <a:lnTo>
                    <a:pt x="634" y="1542"/>
                  </a:lnTo>
                  <a:lnTo>
                    <a:pt x="624" y="1542"/>
                  </a:lnTo>
                  <a:lnTo>
                    <a:pt x="615" y="1533"/>
                  </a:lnTo>
                  <a:lnTo>
                    <a:pt x="615" y="1523"/>
                  </a:lnTo>
                  <a:lnTo>
                    <a:pt x="624" y="1514"/>
                  </a:lnTo>
                  <a:close/>
                  <a:moveTo>
                    <a:pt x="626" y="1533"/>
                  </a:moveTo>
                  <a:lnTo>
                    <a:pt x="626" y="1523"/>
                  </a:lnTo>
                  <a:lnTo>
                    <a:pt x="634" y="1531"/>
                  </a:lnTo>
                  <a:lnTo>
                    <a:pt x="624" y="1531"/>
                  </a:lnTo>
                  <a:lnTo>
                    <a:pt x="633" y="1523"/>
                  </a:lnTo>
                  <a:lnTo>
                    <a:pt x="633" y="1533"/>
                  </a:lnTo>
                  <a:lnTo>
                    <a:pt x="624" y="1525"/>
                  </a:lnTo>
                  <a:lnTo>
                    <a:pt x="634" y="1525"/>
                  </a:lnTo>
                  <a:lnTo>
                    <a:pt x="626" y="1533"/>
                  </a:lnTo>
                  <a:close/>
                  <a:moveTo>
                    <a:pt x="678" y="1514"/>
                  </a:moveTo>
                  <a:lnTo>
                    <a:pt x="689" y="1514"/>
                  </a:lnTo>
                  <a:lnTo>
                    <a:pt x="698" y="1523"/>
                  </a:lnTo>
                  <a:lnTo>
                    <a:pt x="698" y="1533"/>
                  </a:lnTo>
                  <a:lnTo>
                    <a:pt x="689" y="1542"/>
                  </a:lnTo>
                  <a:lnTo>
                    <a:pt x="678" y="1542"/>
                  </a:lnTo>
                  <a:lnTo>
                    <a:pt x="670" y="1533"/>
                  </a:lnTo>
                  <a:lnTo>
                    <a:pt x="670" y="1523"/>
                  </a:lnTo>
                  <a:lnTo>
                    <a:pt x="678" y="1514"/>
                  </a:lnTo>
                  <a:close/>
                  <a:moveTo>
                    <a:pt x="680" y="1533"/>
                  </a:moveTo>
                  <a:lnTo>
                    <a:pt x="680" y="1523"/>
                  </a:lnTo>
                  <a:lnTo>
                    <a:pt x="689" y="1531"/>
                  </a:lnTo>
                  <a:lnTo>
                    <a:pt x="678" y="1531"/>
                  </a:lnTo>
                  <a:lnTo>
                    <a:pt x="688" y="1523"/>
                  </a:lnTo>
                  <a:lnTo>
                    <a:pt x="688" y="1533"/>
                  </a:lnTo>
                  <a:lnTo>
                    <a:pt x="678" y="1525"/>
                  </a:lnTo>
                  <a:lnTo>
                    <a:pt x="689" y="1525"/>
                  </a:lnTo>
                  <a:lnTo>
                    <a:pt x="680" y="1533"/>
                  </a:lnTo>
                  <a:close/>
                  <a:moveTo>
                    <a:pt x="733" y="1514"/>
                  </a:moveTo>
                  <a:lnTo>
                    <a:pt x="743" y="1514"/>
                  </a:lnTo>
                  <a:lnTo>
                    <a:pt x="752" y="1523"/>
                  </a:lnTo>
                  <a:lnTo>
                    <a:pt x="752" y="1533"/>
                  </a:lnTo>
                  <a:lnTo>
                    <a:pt x="743" y="1542"/>
                  </a:lnTo>
                  <a:lnTo>
                    <a:pt x="733" y="1542"/>
                  </a:lnTo>
                  <a:lnTo>
                    <a:pt x="724" y="1533"/>
                  </a:lnTo>
                  <a:lnTo>
                    <a:pt x="724" y="1523"/>
                  </a:lnTo>
                  <a:lnTo>
                    <a:pt x="733" y="1514"/>
                  </a:lnTo>
                  <a:close/>
                  <a:moveTo>
                    <a:pt x="735" y="1533"/>
                  </a:moveTo>
                  <a:lnTo>
                    <a:pt x="735" y="1523"/>
                  </a:lnTo>
                  <a:lnTo>
                    <a:pt x="743" y="1531"/>
                  </a:lnTo>
                  <a:lnTo>
                    <a:pt x="733" y="1531"/>
                  </a:lnTo>
                  <a:lnTo>
                    <a:pt x="742" y="1523"/>
                  </a:lnTo>
                  <a:lnTo>
                    <a:pt x="742" y="1533"/>
                  </a:lnTo>
                  <a:lnTo>
                    <a:pt x="733" y="1525"/>
                  </a:lnTo>
                  <a:lnTo>
                    <a:pt x="743" y="1525"/>
                  </a:lnTo>
                  <a:lnTo>
                    <a:pt x="735" y="1533"/>
                  </a:lnTo>
                  <a:close/>
                  <a:moveTo>
                    <a:pt x="784" y="1505"/>
                  </a:moveTo>
                  <a:lnTo>
                    <a:pt x="794" y="1505"/>
                  </a:lnTo>
                  <a:lnTo>
                    <a:pt x="805" y="1512"/>
                  </a:lnTo>
                  <a:lnTo>
                    <a:pt x="808" y="1518"/>
                  </a:lnTo>
                  <a:lnTo>
                    <a:pt x="807" y="1526"/>
                  </a:lnTo>
                  <a:lnTo>
                    <a:pt x="804" y="1531"/>
                  </a:lnTo>
                  <a:lnTo>
                    <a:pt x="798" y="1535"/>
                  </a:lnTo>
                  <a:lnTo>
                    <a:pt x="794" y="1536"/>
                  </a:lnTo>
                  <a:lnTo>
                    <a:pt x="787" y="1536"/>
                  </a:lnTo>
                  <a:lnTo>
                    <a:pt x="781" y="1533"/>
                  </a:lnTo>
                  <a:lnTo>
                    <a:pt x="777" y="1527"/>
                  </a:lnTo>
                  <a:lnTo>
                    <a:pt x="776" y="1521"/>
                  </a:lnTo>
                  <a:lnTo>
                    <a:pt x="777" y="1514"/>
                  </a:lnTo>
                  <a:lnTo>
                    <a:pt x="779" y="1510"/>
                  </a:lnTo>
                  <a:lnTo>
                    <a:pt x="784" y="1505"/>
                  </a:lnTo>
                  <a:close/>
                  <a:moveTo>
                    <a:pt x="789" y="1522"/>
                  </a:moveTo>
                  <a:lnTo>
                    <a:pt x="791" y="1517"/>
                  </a:lnTo>
                  <a:lnTo>
                    <a:pt x="790" y="1524"/>
                  </a:lnTo>
                  <a:lnTo>
                    <a:pt x="789" y="1518"/>
                  </a:lnTo>
                  <a:lnTo>
                    <a:pt x="794" y="1525"/>
                  </a:lnTo>
                  <a:lnTo>
                    <a:pt x="787" y="1521"/>
                  </a:lnTo>
                  <a:lnTo>
                    <a:pt x="794" y="1521"/>
                  </a:lnTo>
                  <a:lnTo>
                    <a:pt x="790" y="1523"/>
                  </a:lnTo>
                  <a:lnTo>
                    <a:pt x="795" y="1519"/>
                  </a:lnTo>
                  <a:lnTo>
                    <a:pt x="793" y="1524"/>
                  </a:lnTo>
                  <a:lnTo>
                    <a:pt x="794" y="1516"/>
                  </a:lnTo>
                  <a:lnTo>
                    <a:pt x="796" y="1524"/>
                  </a:lnTo>
                  <a:lnTo>
                    <a:pt x="785" y="1517"/>
                  </a:lnTo>
                  <a:lnTo>
                    <a:pt x="795" y="1517"/>
                  </a:lnTo>
                  <a:lnTo>
                    <a:pt x="789" y="1522"/>
                  </a:lnTo>
                  <a:close/>
                  <a:moveTo>
                    <a:pt x="824" y="1485"/>
                  </a:moveTo>
                  <a:lnTo>
                    <a:pt x="830" y="1479"/>
                  </a:lnTo>
                  <a:lnTo>
                    <a:pt x="838" y="1477"/>
                  </a:lnTo>
                  <a:lnTo>
                    <a:pt x="843" y="1478"/>
                  </a:lnTo>
                  <a:lnTo>
                    <a:pt x="849" y="1482"/>
                  </a:lnTo>
                  <a:lnTo>
                    <a:pt x="852" y="1484"/>
                  </a:lnTo>
                  <a:lnTo>
                    <a:pt x="855" y="1491"/>
                  </a:lnTo>
                  <a:lnTo>
                    <a:pt x="854" y="1498"/>
                  </a:lnTo>
                  <a:lnTo>
                    <a:pt x="850" y="1504"/>
                  </a:lnTo>
                  <a:lnTo>
                    <a:pt x="843" y="1507"/>
                  </a:lnTo>
                  <a:lnTo>
                    <a:pt x="830" y="1506"/>
                  </a:lnTo>
                  <a:lnTo>
                    <a:pt x="823" y="1498"/>
                  </a:lnTo>
                  <a:lnTo>
                    <a:pt x="824" y="1485"/>
                  </a:lnTo>
                  <a:close/>
                  <a:moveTo>
                    <a:pt x="838" y="1499"/>
                  </a:moveTo>
                  <a:lnTo>
                    <a:pt x="831" y="1491"/>
                  </a:lnTo>
                  <a:lnTo>
                    <a:pt x="844" y="1492"/>
                  </a:lnTo>
                  <a:lnTo>
                    <a:pt x="838" y="1496"/>
                  </a:lnTo>
                  <a:lnTo>
                    <a:pt x="841" y="1490"/>
                  </a:lnTo>
                  <a:lnTo>
                    <a:pt x="840" y="1498"/>
                  </a:lnTo>
                  <a:lnTo>
                    <a:pt x="838" y="1491"/>
                  </a:lnTo>
                  <a:lnTo>
                    <a:pt x="840" y="1494"/>
                  </a:lnTo>
                  <a:lnTo>
                    <a:pt x="835" y="1490"/>
                  </a:lnTo>
                  <a:lnTo>
                    <a:pt x="840" y="1491"/>
                  </a:lnTo>
                  <a:lnTo>
                    <a:pt x="833" y="1493"/>
                  </a:lnTo>
                  <a:lnTo>
                    <a:pt x="839" y="1486"/>
                  </a:lnTo>
                  <a:lnTo>
                    <a:pt x="838" y="1499"/>
                  </a:lnTo>
                  <a:close/>
                  <a:moveTo>
                    <a:pt x="855" y="1445"/>
                  </a:moveTo>
                  <a:lnTo>
                    <a:pt x="857" y="1441"/>
                  </a:lnTo>
                  <a:lnTo>
                    <a:pt x="862" y="1437"/>
                  </a:lnTo>
                  <a:lnTo>
                    <a:pt x="868" y="1435"/>
                  </a:lnTo>
                  <a:lnTo>
                    <a:pt x="875" y="1436"/>
                  </a:lnTo>
                  <a:lnTo>
                    <a:pt x="881" y="1438"/>
                  </a:lnTo>
                  <a:lnTo>
                    <a:pt x="885" y="1442"/>
                  </a:lnTo>
                  <a:lnTo>
                    <a:pt x="885" y="1448"/>
                  </a:lnTo>
                  <a:lnTo>
                    <a:pt x="885" y="1455"/>
                  </a:lnTo>
                  <a:lnTo>
                    <a:pt x="882" y="1461"/>
                  </a:lnTo>
                  <a:lnTo>
                    <a:pt x="877" y="1465"/>
                  </a:lnTo>
                  <a:lnTo>
                    <a:pt x="871" y="1466"/>
                  </a:lnTo>
                  <a:lnTo>
                    <a:pt x="865" y="1465"/>
                  </a:lnTo>
                  <a:lnTo>
                    <a:pt x="861" y="1463"/>
                  </a:lnTo>
                  <a:lnTo>
                    <a:pt x="856" y="1458"/>
                  </a:lnTo>
                  <a:lnTo>
                    <a:pt x="855" y="1452"/>
                  </a:lnTo>
                  <a:lnTo>
                    <a:pt x="855" y="1445"/>
                  </a:lnTo>
                  <a:close/>
                  <a:moveTo>
                    <a:pt x="869" y="1454"/>
                  </a:moveTo>
                  <a:lnTo>
                    <a:pt x="867" y="1448"/>
                  </a:lnTo>
                  <a:lnTo>
                    <a:pt x="871" y="1453"/>
                  </a:lnTo>
                  <a:lnTo>
                    <a:pt x="868" y="1451"/>
                  </a:lnTo>
                  <a:lnTo>
                    <a:pt x="874" y="1452"/>
                  </a:lnTo>
                  <a:lnTo>
                    <a:pt x="868" y="1453"/>
                  </a:lnTo>
                  <a:lnTo>
                    <a:pt x="872" y="1449"/>
                  </a:lnTo>
                  <a:lnTo>
                    <a:pt x="870" y="1453"/>
                  </a:lnTo>
                  <a:lnTo>
                    <a:pt x="871" y="1446"/>
                  </a:lnTo>
                  <a:lnTo>
                    <a:pt x="872" y="1452"/>
                  </a:lnTo>
                  <a:lnTo>
                    <a:pt x="869" y="1447"/>
                  </a:lnTo>
                  <a:lnTo>
                    <a:pt x="873" y="1450"/>
                  </a:lnTo>
                  <a:lnTo>
                    <a:pt x="866" y="1449"/>
                  </a:lnTo>
                  <a:lnTo>
                    <a:pt x="872" y="1447"/>
                  </a:lnTo>
                  <a:lnTo>
                    <a:pt x="868" y="1452"/>
                  </a:lnTo>
                  <a:lnTo>
                    <a:pt x="870" y="1448"/>
                  </a:lnTo>
                  <a:lnTo>
                    <a:pt x="869" y="1454"/>
                  </a:lnTo>
                  <a:close/>
                  <a:moveTo>
                    <a:pt x="867" y="1400"/>
                  </a:moveTo>
                  <a:lnTo>
                    <a:pt x="868" y="1393"/>
                  </a:lnTo>
                  <a:lnTo>
                    <a:pt x="871" y="1387"/>
                  </a:lnTo>
                  <a:lnTo>
                    <a:pt x="875" y="1384"/>
                  </a:lnTo>
                  <a:lnTo>
                    <a:pt x="881" y="1382"/>
                  </a:lnTo>
                  <a:lnTo>
                    <a:pt x="888" y="1384"/>
                  </a:lnTo>
                  <a:lnTo>
                    <a:pt x="897" y="1393"/>
                  </a:lnTo>
                  <a:lnTo>
                    <a:pt x="899" y="1402"/>
                  </a:lnTo>
                  <a:lnTo>
                    <a:pt x="896" y="1408"/>
                  </a:lnTo>
                  <a:lnTo>
                    <a:pt x="891" y="1412"/>
                  </a:lnTo>
                  <a:lnTo>
                    <a:pt x="885" y="1414"/>
                  </a:lnTo>
                  <a:lnTo>
                    <a:pt x="879" y="1414"/>
                  </a:lnTo>
                  <a:lnTo>
                    <a:pt x="872" y="1411"/>
                  </a:lnTo>
                  <a:lnTo>
                    <a:pt x="869" y="1407"/>
                  </a:lnTo>
                  <a:lnTo>
                    <a:pt x="867" y="1400"/>
                  </a:lnTo>
                  <a:close/>
                  <a:moveTo>
                    <a:pt x="883" y="1402"/>
                  </a:moveTo>
                  <a:lnTo>
                    <a:pt x="879" y="1397"/>
                  </a:lnTo>
                  <a:lnTo>
                    <a:pt x="885" y="1400"/>
                  </a:lnTo>
                  <a:lnTo>
                    <a:pt x="880" y="1400"/>
                  </a:lnTo>
                  <a:lnTo>
                    <a:pt x="886" y="1398"/>
                  </a:lnTo>
                  <a:lnTo>
                    <a:pt x="882" y="1402"/>
                  </a:lnTo>
                  <a:lnTo>
                    <a:pt x="885" y="1395"/>
                  </a:lnTo>
                  <a:lnTo>
                    <a:pt x="886" y="1404"/>
                  </a:lnTo>
                  <a:lnTo>
                    <a:pt x="878" y="1394"/>
                  </a:lnTo>
                  <a:lnTo>
                    <a:pt x="885" y="1396"/>
                  </a:lnTo>
                  <a:lnTo>
                    <a:pt x="880" y="1398"/>
                  </a:lnTo>
                  <a:lnTo>
                    <a:pt x="884" y="1394"/>
                  </a:lnTo>
                  <a:lnTo>
                    <a:pt x="880" y="1401"/>
                  </a:lnTo>
                  <a:lnTo>
                    <a:pt x="881" y="1395"/>
                  </a:lnTo>
                  <a:lnTo>
                    <a:pt x="883" y="1402"/>
                  </a:lnTo>
                  <a:close/>
                  <a:moveTo>
                    <a:pt x="868" y="1347"/>
                  </a:moveTo>
                  <a:lnTo>
                    <a:pt x="868" y="1342"/>
                  </a:lnTo>
                  <a:lnTo>
                    <a:pt x="870" y="1335"/>
                  </a:lnTo>
                  <a:lnTo>
                    <a:pt x="873" y="1331"/>
                  </a:lnTo>
                  <a:lnTo>
                    <a:pt x="880" y="1328"/>
                  </a:lnTo>
                  <a:lnTo>
                    <a:pt x="886" y="1328"/>
                  </a:lnTo>
                  <a:lnTo>
                    <a:pt x="893" y="1331"/>
                  </a:lnTo>
                  <a:lnTo>
                    <a:pt x="897" y="1335"/>
                  </a:lnTo>
                  <a:lnTo>
                    <a:pt x="899" y="1342"/>
                  </a:lnTo>
                  <a:lnTo>
                    <a:pt x="899" y="1347"/>
                  </a:lnTo>
                  <a:lnTo>
                    <a:pt x="897" y="1353"/>
                  </a:lnTo>
                  <a:lnTo>
                    <a:pt x="893" y="1358"/>
                  </a:lnTo>
                  <a:lnTo>
                    <a:pt x="886" y="1361"/>
                  </a:lnTo>
                  <a:lnTo>
                    <a:pt x="880" y="1361"/>
                  </a:lnTo>
                  <a:lnTo>
                    <a:pt x="873" y="1358"/>
                  </a:lnTo>
                  <a:lnTo>
                    <a:pt x="870" y="1353"/>
                  </a:lnTo>
                  <a:lnTo>
                    <a:pt x="868" y="1347"/>
                  </a:lnTo>
                  <a:close/>
                  <a:moveTo>
                    <a:pt x="884" y="1348"/>
                  </a:moveTo>
                  <a:lnTo>
                    <a:pt x="880" y="1344"/>
                  </a:lnTo>
                  <a:lnTo>
                    <a:pt x="886" y="1347"/>
                  </a:lnTo>
                  <a:lnTo>
                    <a:pt x="880" y="1347"/>
                  </a:lnTo>
                  <a:lnTo>
                    <a:pt x="886" y="1344"/>
                  </a:lnTo>
                  <a:lnTo>
                    <a:pt x="883" y="1348"/>
                  </a:lnTo>
                  <a:lnTo>
                    <a:pt x="885" y="1342"/>
                  </a:lnTo>
                  <a:lnTo>
                    <a:pt x="885" y="1347"/>
                  </a:lnTo>
                  <a:lnTo>
                    <a:pt x="883" y="1340"/>
                  </a:lnTo>
                  <a:lnTo>
                    <a:pt x="886" y="1345"/>
                  </a:lnTo>
                  <a:lnTo>
                    <a:pt x="880" y="1342"/>
                  </a:lnTo>
                  <a:lnTo>
                    <a:pt x="886" y="1342"/>
                  </a:lnTo>
                  <a:lnTo>
                    <a:pt x="880" y="1345"/>
                  </a:lnTo>
                  <a:lnTo>
                    <a:pt x="884" y="1340"/>
                  </a:lnTo>
                  <a:lnTo>
                    <a:pt x="882" y="1347"/>
                  </a:lnTo>
                  <a:lnTo>
                    <a:pt x="882" y="1342"/>
                  </a:lnTo>
                  <a:lnTo>
                    <a:pt x="884" y="1348"/>
                  </a:lnTo>
                  <a:close/>
                  <a:moveTo>
                    <a:pt x="868" y="1292"/>
                  </a:moveTo>
                  <a:lnTo>
                    <a:pt x="868" y="1288"/>
                  </a:lnTo>
                  <a:lnTo>
                    <a:pt x="870" y="1281"/>
                  </a:lnTo>
                  <a:lnTo>
                    <a:pt x="873" y="1276"/>
                  </a:lnTo>
                  <a:lnTo>
                    <a:pt x="880" y="1273"/>
                  </a:lnTo>
                  <a:lnTo>
                    <a:pt x="886" y="1273"/>
                  </a:lnTo>
                  <a:lnTo>
                    <a:pt x="893" y="1276"/>
                  </a:lnTo>
                  <a:lnTo>
                    <a:pt x="897" y="1281"/>
                  </a:lnTo>
                  <a:lnTo>
                    <a:pt x="899" y="1288"/>
                  </a:lnTo>
                  <a:lnTo>
                    <a:pt x="899" y="1292"/>
                  </a:lnTo>
                  <a:lnTo>
                    <a:pt x="897" y="1299"/>
                  </a:lnTo>
                  <a:lnTo>
                    <a:pt x="893" y="1303"/>
                  </a:lnTo>
                  <a:lnTo>
                    <a:pt x="886" y="1306"/>
                  </a:lnTo>
                  <a:lnTo>
                    <a:pt x="880" y="1306"/>
                  </a:lnTo>
                  <a:lnTo>
                    <a:pt x="873" y="1303"/>
                  </a:lnTo>
                  <a:lnTo>
                    <a:pt x="870" y="1299"/>
                  </a:lnTo>
                  <a:lnTo>
                    <a:pt x="868" y="1292"/>
                  </a:lnTo>
                  <a:close/>
                  <a:moveTo>
                    <a:pt x="884" y="1294"/>
                  </a:moveTo>
                  <a:lnTo>
                    <a:pt x="880" y="1289"/>
                  </a:lnTo>
                  <a:lnTo>
                    <a:pt x="886" y="1292"/>
                  </a:lnTo>
                  <a:lnTo>
                    <a:pt x="880" y="1292"/>
                  </a:lnTo>
                  <a:lnTo>
                    <a:pt x="886" y="1289"/>
                  </a:lnTo>
                  <a:lnTo>
                    <a:pt x="883" y="1294"/>
                  </a:lnTo>
                  <a:lnTo>
                    <a:pt x="885" y="1288"/>
                  </a:lnTo>
                  <a:lnTo>
                    <a:pt x="885" y="1292"/>
                  </a:lnTo>
                  <a:lnTo>
                    <a:pt x="883" y="1286"/>
                  </a:lnTo>
                  <a:lnTo>
                    <a:pt x="886" y="1290"/>
                  </a:lnTo>
                  <a:lnTo>
                    <a:pt x="880" y="1288"/>
                  </a:lnTo>
                  <a:lnTo>
                    <a:pt x="886" y="1288"/>
                  </a:lnTo>
                  <a:lnTo>
                    <a:pt x="880" y="1290"/>
                  </a:lnTo>
                  <a:lnTo>
                    <a:pt x="884" y="1286"/>
                  </a:lnTo>
                  <a:lnTo>
                    <a:pt x="882" y="1292"/>
                  </a:lnTo>
                  <a:lnTo>
                    <a:pt x="882" y="1288"/>
                  </a:lnTo>
                  <a:lnTo>
                    <a:pt x="884" y="1294"/>
                  </a:lnTo>
                  <a:close/>
                  <a:moveTo>
                    <a:pt x="870" y="1241"/>
                  </a:moveTo>
                  <a:lnTo>
                    <a:pt x="870" y="1230"/>
                  </a:lnTo>
                  <a:lnTo>
                    <a:pt x="878" y="1222"/>
                  </a:lnTo>
                  <a:lnTo>
                    <a:pt x="888" y="1222"/>
                  </a:lnTo>
                  <a:lnTo>
                    <a:pt x="897" y="1230"/>
                  </a:lnTo>
                  <a:lnTo>
                    <a:pt x="897" y="1241"/>
                  </a:lnTo>
                  <a:lnTo>
                    <a:pt x="888" y="1250"/>
                  </a:lnTo>
                  <a:lnTo>
                    <a:pt x="878" y="1250"/>
                  </a:lnTo>
                  <a:lnTo>
                    <a:pt x="870" y="1241"/>
                  </a:lnTo>
                  <a:close/>
                  <a:moveTo>
                    <a:pt x="888" y="1240"/>
                  </a:moveTo>
                  <a:lnTo>
                    <a:pt x="878" y="1240"/>
                  </a:lnTo>
                  <a:lnTo>
                    <a:pt x="886" y="1230"/>
                  </a:lnTo>
                  <a:lnTo>
                    <a:pt x="886" y="1241"/>
                  </a:lnTo>
                  <a:lnTo>
                    <a:pt x="878" y="1232"/>
                  </a:lnTo>
                  <a:lnTo>
                    <a:pt x="888" y="1232"/>
                  </a:lnTo>
                  <a:lnTo>
                    <a:pt x="880" y="1241"/>
                  </a:lnTo>
                  <a:lnTo>
                    <a:pt x="880" y="1230"/>
                  </a:lnTo>
                  <a:lnTo>
                    <a:pt x="888" y="1240"/>
                  </a:lnTo>
                  <a:close/>
                  <a:moveTo>
                    <a:pt x="870" y="1187"/>
                  </a:moveTo>
                  <a:lnTo>
                    <a:pt x="870" y="1177"/>
                  </a:lnTo>
                  <a:lnTo>
                    <a:pt x="878" y="1168"/>
                  </a:lnTo>
                  <a:lnTo>
                    <a:pt x="888" y="1168"/>
                  </a:lnTo>
                  <a:lnTo>
                    <a:pt x="897" y="1177"/>
                  </a:lnTo>
                  <a:lnTo>
                    <a:pt x="897" y="1187"/>
                  </a:lnTo>
                  <a:lnTo>
                    <a:pt x="888" y="1196"/>
                  </a:lnTo>
                  <a:lnTo>
                    <a:pt x="878" y="1196"/>
                  </a:lnTo>
                  <a:lnTo>
                    <a:pt x="870" y="1187"/>
                  </a:lnTo>
                  <a:close/>
                  <a:moveTo>
                    <a:pt x="888" y="1185"/>
                  </a:moveTo>
                  <a:lnTo>
                    <a:pt x="878" y="1185"/>
                  </a:lnTo>
                  <a:lnTo>
                    <a:pt x="886" y="1177"/>
                  </a:lnTo>
                  <a:lnTo>
                    <a:pt x="886" y="1187"/>
                  </a:lnTo>
                  <a:lnTo>
                    <a:pt x="878" y="1179"/>
                  </a:lnTo>
                  <a:lnTo>
                    <a:pt x="888" y="1179"/>
                  </a:lnTo>
                  <a:lnTo>
                    <a:pt x="880" y="1187"/>
                  </a:lnTo>
                  <a:lnTo>
                    <a:pt x="880" y="1177"/>
                  </a:lnTo>
                  <a:lnTo>
                    <a:pt x="888" y="1185"/>
                  </a:lnTo>
                  <a:close/>
                  <a:moveTo>
                    <a:pt x="870" y="1134"/>
                  </a:moveTo>
                  <a:lnTo>
                    <a:pt x="870" y="1123"/>
                  </a:lnTo>
                  <a:lnTo>
                    <a:pt x="878" y="1114"/>
                  </a:lnTo>
                  <a:lnTo>
                    <a:pt x="888" y="1114"/>
                  </a:lnTo>
                  <a:lnTo>
                    <a:pt x="897" y="1123"/>
                  </a:lnTo>
                  <a:lnTo>
                    <a:pt x="897" y="1134"/>
                  </a:lnTo>
                  <a:lnTo>
                    <a:pt x="888" y="1142"/>
                  </a:lnTo>
                  <a:lnTo>
                    <a:pt x="878" y="1142"/>
                  </a:lnTo>
                  <a:lnTo>
                    <a:pt x="870" y="1134"/>
                  </a:lnTo>
                  <a:close/>
                  <a:moveTo>
                    <a:pt x="888" y="1132"/>
                  </a:moveTo>
                  <a:lnTo>
                    <a:pt x="878" y="1132"/>
                  </a:lnTo>
                  <a:lnTo>
                    <a:pt x="886" y="1123"/>
                  </a:lnTo>
                  <a:lnTo>
                    <a:pt x="886" y="1134"/>
                  </a:lnTo>
                  <a:lnTo>
                    <a:pt x="878" y="1124"/>
                  </a:lnTo>
                  <a:lnTo>
                    <a:pt x="888" y="1124"/>
                  </a:lnTo>
                  <a:lnTo>
                    <a:pt x="880" y="1134"/>
                  </a:lnTo>
                  <a:lnTo>
                    <a:pt x="880" y="1123"/>
                  </a:lnTo>
                  <a:lnTo>
                    <a:pt x="888" y="1132"/>
                  </a:lnTo>
                  <a:close/>
                  <a:moveTo>
                    <a:pt x="868" y="1077"/>
                  </a:moveTo>
                  <a:lnTo>
                    <a:pt x="868" y="1072"/>
                  </a:lnTo>
                  <a:lnTo>
                    <a:pt x="870" y="1065"/>
                  </a:lnTo>
                  <a:lnTo>
                    <a:pt x="873" y="1061"/>
                  </a:lnTo>
                  <a:lnTo>
                    <a:pt x="880" y="1058"/>
                  </a:lnTo>
                  <a:lnTo>
                    <a:pt x="886" y="1058"/>
                  </a:lnTo>
                  <a:lnTo>
                    <a:pt x="893" y="1061"/>
                  </a:lnTo>
                  <a:lnTo>
                    <a:pt x="897" y="1065"/>
                  </a:lnTo>
                  <a:lnTo>
                    <a:pt x="899" y="1072"/>
                  </a:lnTo>
                  <a:lnTo>
                    <a:pt x="899" y="1077"/>
                  </a:lnTo>
                  <a:lnTo>
                    <a:pt x="897" y="1083"/>
                  </a:lnTo>
                  <a:lnTo>
                    <a:pt x="893" y="1088"/>
                  </a:lnTo>
                  <a:lnTo>
                    <a:pt x="886" y="1091"/>
                  </a:lnTo>
                  <a:lnTo>
                    <a:pt x="880" y="1091"/>
                  </a:lnTo>
                  <a:lnTo>
                    <a:pt x="873" y="1088"/>
                  </a:lnTo>
                  <a:lnTo>
                    <a:pt x="870" y="1083"/>
                  </a:lnTo>
                  <a:lnTo>
                    <a:pt x="868" y="1077"/>
                  </a:lnTo>
                  <a:close/>
                  <a:moveTo>
                    <a:pt x="884" y="1078"/>
                  </a:moveTo>
                  <a:lnTo>
                    <a:pt x="880" y="1074"/>
                  </a:lnTo>
                  <a:lnTo>
                    <a:pt x="886" y="1077"/>
                  </a:lnTo>
                  <a:lnTo>
                    <a:pt x="880" y="1077"/>
                  </a:lnTo>
                  <a:lnTo>
                    <a:pt x="886" y="1074"/>
                  </a:lnTo>
                  <a:lnTo>
                    <a:pt x="883" y="1078"/>
                  </a:lnTo>
                  <a:lnTo>
                    <a:pt x="885" y="1072"/>
                  </a:lnTo>
                  <a:lnTo>
                    <a:pt x="885" y="1077"/>
                  </a:lnTo>
                  <a:lnTo>
                    <a:pt x="883" y="1070"/>
                  </a:lnTo>
                  <a:lnTo>
                    <a:pt x="886" y="1075"/>
                  </a:lnTo>
                  <a:lnTo>
                    <a:pt x="880" y="1072"/>
                  </a:lnTo>
                  <a:lnTo>
                    <a:pt x="886" y="1072"/>
                  </a:lnTo>
                  <a:lnTo>
                    <a:pt x="880" y="1075"/>
                  </a:lnTo>
                  <a:lnTo>
                    <a:pt x="884" y="1070"/>
                  </a:lnTo>
                  <a:lnTo>
                    <a:pt x="882" y="1077"/>
                  </a:lnTo>
                  <a:lnTo>
                    <a:pt x="882" y="1072"/>
                  </a:lnTo>
                  <a:lnTo>
                    <a:pt x="884" y="1078"/>
                  </a:lnTo>
                  <a:close/>
                  <a:moveTo>
                    <a:pt x="868" y="1022"/>
                  </a:moveTo>
                  <a:lnTo>
                    <a:pt x="868" y="1018"/>
                  </a:lnTo>
                  <a:lnTo>
                    <a:pt x="870" y="1011"/>
                  </a:lnTo>
                  <a:lnTo>
                    <a:pt x="873" y="1006"/>
                  </a:lnTo>
                  <a:lnTo>
                    <a:pt x="880" y="1003"/>
                  </a:lnTo>
                  <a:lnTo>
                    <a:pt x="886" y="1003"/>
                  </a:lnTo>
                  <a:lnTo>
                    <a:pt x="893" y="1006"/>
                  </a:lnTo>
                  <a:lnTo>
                    <a:pt x="897" y="1011"/>
                  </a:lnTo>
                  <a:lnTo>
                    <a:pt x="899" y="1018"/>
                  </a:lnTo>
                  <a:lnTo>
                    <a:pt x="899" y="1022"/>
                  </a:lnTo>
                  <a:lnTo>
                    <a:pt x="897" y="1029"/>
                  </a:lnTo>
                  <a:lnTo>
                    <a:pt x="893" y="1033"/>
                  </a:lnTo>
                  <a:lnTo>
                    <a:pt x="886" y="1036"/>
                  </a:lnTo>
                  <a:lnTo>
                    <a:pt x="880" y="1036"/>
                  </a:lnTo>
                  <a:lnTo>
                    <a:pt x="873" y="1033"/>
                  </a:lnTo>
                  <a:lnTo>
                    <a:pt x="870" y="1029"/>
                  </a:lnTo>
                  <a:lnTo>
                    <a:pt x="868" y="1022"/>
                  </a:lnTo>
                  <a:close/>
                  <a:moveTo>
                    <a:pt x="884" y="1024"/>
                  </a:moveTo>
                  <a:lnTo>
                    <a:pt x="880" y="1019"/>
                  </a:lnTo>
                  <a:lnTo>
                    <a:pt x="886" y="1022"/>
                  </a:lnTo>
                  <a:lnTo>
                    <a:pt x="880" y="1022"/>
                  </a:lnTo>
                  <a:lnTo>
                    <a:pt x="886" y="1019"/>
                  </a:lnTo>
                  <a:lnTo>
                    <a:pt x="883" y="1024"/>
                  </a:lnTo>
                  <a:lnTo>
                    <a:pt x="885" y="1018"/>
                  </a:lnTo>
                  <a:lnTo>
                    <a:pt x="885" y="1022"/>
                  </a:lnTo>
                  <a:lnTo>
                    <a:pt x="883" y="1016"/>
                  </a:lnTo>
                  <a:lnTo>
                    <a:pt x="886" y="1020"/>
                  </a:lnTo>
                  <a:lnTo>
                    <a:pt x="880" y="1018"/>
                  </a:lnTo>
                  <a:lnTo>
                    <a:pt x="886" y="1018"/>
                  </a:lnTo>
                  <a:lnTo>
                    <a:pt x="880" y="1020"/>
                  </a:lnTo>
                  <a:lnTo>
                    <a:pt x="884" y="1016"/>
                  </a:lnTo>
                  <a:lnTo>
                    <a:pt x="882" y="1022"/>
                  </a:lnTo>
                  <a:lnTo>
                    <a:pt x="882" y="1018"/>
                  </a:lnTo>
                  <a:lnTo>
                    <a:pt x="884" y="1024"/>
                  </a:lnTo>
                  <a:close/>
                  <a:moveTo>
                    <a:pt x="870" y="971"/>
                  </a:moveTo>
                  <a:lnTo>
                    <a:pt x="870" y="960"/>
                  </a:lnTo>
                  <a:lnTo>
                    <a:pt x="878" y="952"/>
                  </a:lnTo>
                  <a:lnTo>
                    <a:pt x="888" y="952"/>
                  </a:lnTo>
                  <a:lnTo>
                    <a:pt x="897" y="960"/>
                  </a:lnTo>
                  <a:lnTo>
                    <a:pt x="897" y="971"/>
                  </a:lnTo>
                  <a:lnTo>
                    <a:pt x="888" y="980"/>
                  </a:lnTo>
                  <a:lnTo>
                    <a:pt x="878" y="980"/>
                  </a:lnTo>
                  <a:lnTo>
                    <a:pt x="870" y="971"/>
                  </a:lnTo>
                  <a:close/>
                  <a:moveTo>
                    <a:pt x="888" y="970"/>
                  </a:moveTo>
                  <a:lnTo>
                    <a:pt x="878" y="970"/>
                  </a:lnTo>
                  <a:lnTo>
                    <a:pt x="886" y="960"/>
                  </a:lnTo>
                  <a:lnTo>
                    <a:pt x="886" y="971"/>
                  </a:lnTo>
                  <a:lnTo>
                    <a:pt x="878" y="962"/>
                  </a:lnTo>
                  <a:lnTo>
                    <a:pt x="888" y="962"/>
                  </a:lnTo>
                  <a:lnTo>
                    <a:pt x="880" y="971"/>
                  </a:lnTo>
                  <a:lnTo>
                    <a:pt x="880" y="960"/>
                  </a:lnTo>
                  <a:lnTo>
                    <a:pt x="888" y="970"/>
                  </a:lnTo>
                  <a:close/>
                  <a:moveTo>
                    <a:pt x="870" y="917"/>
                  </a:moveTo>
                  <a:lnTo>
                    <a:pt x="870" y="907"/>
                  </a:lnTo>
                  <a:lnTo>
                    <a:pt x="878" y="898"/>
                  </a:lnTo>
                  <a:lnTo>
                    <a:pt x="888" y="898"/>
                  </a:lnTo>
                  <a:lnTo>
                    <a:pt x="897" y="907"/>
                  </a:lnTo>
                  <a:lnTo>
                    <a:pt x="897" y="917"/>
                  </a:lnTo>
                  <a:lnTo>
                    <a:pt x="888" y="926"/>
                  </a:lnTo>
                  <a:lnTo>
                    <a:pt x="878" y="926"/>
                  </a:lnTo>
                  <a:lnTo>
                    <a:pt x="870" y="917"/>
                  </a:lnTo>
                  <a:close/>
                  <a:moveTo>
                    <a:pt x="888" y="915"/>
                  </a:moveTo>
                  <a:lnTo>
                    <a:pt x="878" y="915"/>
                  </a:lnTo>
                  <a:lnTo>
                    <a:pt x="886" y="907"/>
                  </a:lnTo>
                  <a:lnTo>
                    <a:pt x="886" y="917"/>
                  </a:lnTo>
                  <a:lnTo>
                    <a:pt x="878" y="909"/>
                  </a:lnTo>
                  <a:lnTo>
                    <a:pt x="888" y="909"/>
                  </a:lnTo>
                  <a:lnTo>
                    <a:pt x="880" y="917"/>
                  </a:lnTo>
                  <a:lnTo>
                    <a:pt x="880" y="907"/>
                  </a:lnTo>
                  <a:lnTo>
                    <a:pt x="888" y="915"/>
                  </a:lnTo>
                  <a:close/>
                  <a:moveTo>
                    <a:pt x="870" y="864"/>
                  </a:moveTo>
                  <a:lnTo>
                    <a:pt x="870" y="853"/>
                  </a:lnTo>
                  <a:lnTo>
                    <a:pt x="878" y="844"/>
                  </a:lnTo>
                  <a:lnTo>
                    <a:pt x="888" y="844"/>
                  </a:lnTo>
                  <a:lnTo>
                    <a:pt x="897" y="853"/>
                  </a:lnTo>
                  <a:lnTo>
                    <a:pt x="897" y="864"/>
                  </a:lnTo>
                  <a:lnTo>
                    <a:pt x="888" y="872"/>
                  </a:lnTo>
                  <a:lnTo>
                    <a:pt x="878" y="872"/>
                  </a:lnTo>
                  <a:lnTo>
                    <a:pt x="870" y="864"/>
                  </a:lnTo>
                  <a:close/>
                  <a:moveTo>
                    <a:pt x="888" y="862"/>
                  </a:moveTo>
                  <a:lnTo>
                    <a:pt x="878" y="862"/>
                  </a:lnTo>
                  <a:lnTo>
                    <a:pt x="886" y="853"/>
                  </a:lnTo>
                  <a:lnTo>
                    <a:pt x="886" y="864"/>
                  </a:lnTo>
                  <a:lnTo>
                    <a:pt x="878" y="854"/>
                  </a:lnTo>
                  <a:lnTo>
                    <a:pt x="888" y="854"/>
                  </a:lnTo>
                  <a:lnTo>
                    <a:pt x="880" y="864"/>
                  </a:lnTo>
                  <a:lnTo>
                    <a:pt x="880" y="853"/>
                  </a:lnTo>
                  <a:lnTo>
                    <a:pt x="888" y="862"/>
                  </a:lnTo>
                  <a:close/>
                  <a:moveTo>
                    <a:pt x="868" y="807"/>
                  </a:moveTo>
                  <a:lnTo>
                    <a:pt x="868" y="802"/>
                  </a:lnTo>
                  <a:lnTo>
                    <a:pt x="870" y="795"/>
                  </a:lnTo>
                  <a:lnTo>
                    <a:pt x="873" y="791"/>
                  </a:lnTo>
                  <a:lnTo>
                    <a:pt x="880" y="788"/>
                  </a:lnTo>
                  <a:lnTo>
                    <a:pt x="886" y="788"/>
                  </a:lnTo>
                  <a:lnTo>
                    <a:pt x="893" y="791"/>
                  </a:lnTo>
                  <a:lnTo>
                    <a:pt x="897" y="795"/>
                  </a:lnTo>
                  <a:lnTo>
                    <a:pt x="899" y="802"/>
                  </a:lnTo>
                  <a:lnTo>
                    <a:pt x="899" y="807"/>
                  </a:lnTo>
                  <a:lnTo>
                    <a:pt x="897" y="813"/>
                  </a:lnTo>
                  <a:lnTo>
                    <a:pt x="893" y="818"/>
                  </a:lnTo>
                  <a:lnTo>
                    <a:pt x="886" y="821"/>
                  </a:lnTo>
                  <a:lnTo>
                    <a:pt x="880" y="821"/>
                  </a:lnTo>
                  <a:lnTo>
                    <a:pt x="873" y="818"/>
                  </a:lnTo>
                  <a:lnTo>
                    <a:pt x="870" y="813"/>
                  </a:lnTo>
                  <a:lnTo>
                    <a:pt x="868" y="807"/>
                  </a:lnTo>
                  <a:close/>
                  <a:moveTo>
                    <a:pt x="884" y="808"/>
                  </a:moveTo>
                  <a:lnTo>
                    <a:pt x="880" y="804"/>
                  </a:lnTo>
                  <a:lnTo>
                    <a:pt x="886" y="807"/>
                  </a:lnTo>
                  <a:lnTo>
                    <a:pt x="880" y="807"/>
                  </a:lnTo>
                  <a:lnTo>
                    <a:pt x="886" y="804"/>
                  </a:lnTo>
                  <a:lnTo>
                    <a:pt x="883" y="808"/>
                  </a:lnTo>
                  <a:lnTo>
                    <a:pt x="885" y="802"/>
                  </a:lnTo>
                  <a:lnTo>
                    <a:pt x="885" y="807"/>
                  </a:lnTo>
                  <a:lnTo>
                    <a:pt x="883" y="800"/>
                  </a:lnTo>
                  <a:lnTo>
                    <a:pt x="886" y="805"/>
                  </a:lnTo>
                  <a:lnTo>
                    <a:pt x="880" y="802"/>
                  </a:lnTo>
                  <a:lnTo>
                    <a:pt x="886" y="802"/>
                  </a:lnTo>
                  <a:lnTo>
                    <a:pt x="880" y="805"/>
                  </a:lnTo>
                  <a:lnTo>
                    <a:pt x="884" y="800"/>
                  </a:lnTo>
                  <a:lnTo>
                    <a:pt x="882" y="807"/>
                  </a:lnTo>
                  <a:lnTo>
                    <a:pt x="882" y="802"/>
                  </a:lnTo>
                  <a:lnTo>
                    <a:pt x="884" y="808"/>
                  </a:lnTo>
                  <a:close/>
                  <a:moveTo>
                    <a:pt x="868" y="752"/>
                  </a:moveTo>
                  <a:lnTo>
                    <a:pt x="868" y="748"/>
                  </a:lnTo>
                  <a:lnTo>
                    <a:pt x="870" y="741"/>
                  </a:lnTo>
                  <a:lnTo>
                    <a:pt x="873" y="736"/>
                  </a:lnTo>
                  <a:lnTo>
                    <a:pt x="880" y="733"/>
                  </a:lnTo>
                  <a:lnTo>
                    <a:pt x="886" y="733"/>
                  </a:lnTo>
                  <a:lnTo>
                    <a:pt x="893" y="736"/>
                  </a:lnTo>
                  <a:lnTo>
                    <a:pt x="897" y="741"/>
                  </a:lnTo>
                  <a:lnTo>
                    <a:pt x="899" y="748"/>
                  </a:lnTo>
                  <a:lnTo>
                    <a:pt x="899" y="752"/>
                  </a:lnTo>
                  <a:lnTo>
                    <a:pt x="897" y="759"/>
                  </a:lnTo>
                  <a:lnTo>
                    <a:pt x="893" y="763"/>
                  </a:lnTo>
                  <a:lnTo>
                    <a:pt x="886" y="766"/>
                  </a:lnTo>
                  <a:lnTo>
                    <a:pt x="880" y="766"/>
                  </a:lnTo>
                  <a:lnTo>
                    <a:pt x="873" y="763"/>
                  </a:lnTo>
                  <a:lnTo>
                    <a:pt x="870" y="759"/>
                  </a:lnTo>
                  <a:lnTo>
                    <a:pt x="868" y="752"/>
                  </a:lnTo>
                  <a:close/>
                  <a:moveTo>
                    <a:pt x="884" y="754"/>
                  </a:moveTo>
                  <a:lnTo>
                    <a:pt x="880" y="749"/>
                  </a:lnTo>
                  <a:lnTo>
                    <a:pt x="886" y="752"/>
                  </a:lnTo>
                  <a:lnTo>
                    <a:pt x="880" y="752"/>
                  </a:lnTo>
                  <a:lnTo>
                    <a:pt x="886" y="749"/>
                  </a:lnTo>
                  <a:lnTo>
                    <a:pt x="883" y="754"/>
                  </a:lnTo>
                  <a:lnTo>
                    <a:pt x="885" y="748"/>
                  </a:lnTo>
                  <a:lnTo>
                    <a:pt x="885" y="752"/>
                  </a:lnTo>
                  <a:lnTo>
                    <a:pt x="883" y="746"/>
                  </a:lnTo>
                  <a:lnTo>
                    <a:pt x="886" y="750"/>
                  </a:lnTo>
                  <a:lnTo>
                    <a:pt x="880" y="748"/>
                  </a:lnTo>
                  <a:lnTo>
                    <a:pt x="886" y="748"/>
                  </a:lnTo>
                  <a:lnTo>
                    <a:pt x="880" y="750"/>
                  </a:lnTo>
                  <a:lnTo>
                    <a:pt x="884" y="746"/>
                  </a:lnTo>
                  <a:lnTo>
                    <a:pt x="882" y="752"/>
                  </a:lnTo>
                  <a:lnTo>
                    <a:pt x="882" y="748"/>
                  </a:lnTo>
                  <a:lnTo>
                    <a:pt x="884" y="754"/>
                  </a:lnTo>
                  <a:close/>
                  <a:moveTo>
                    <a:pt x="870" y="701"/>
                  </a:moveTo>
                  <a:lnTo>
                    <a:pt x="870" y="690"/>
                  </a:lnTo>
                  <a:lnTo>
                    <a:pt x="878" y="682"/>
                  </a:lnTo>
                  <a:lnTo>
                    <a:pt x="888" y="682"/>
                  </a:lnTo>
                  <a:lnTo>
                    <a:pt x="897" y="690"/>
                  </a:lnTo>
                  <a:lnTo>
                    <a:pt x="897" y="701"/>
                  </a:lnTo>
                  <a:lnTo>
                    <a:pt x="888" y="710"/>
                  </a:lnTo>
                  <a:lnTo>
                    <a:pt x="878" y="710"/>
                  </a:lnTo>
                  <a:lnTo>
                    <a:pt x="870" y="701"/>
                  </a:lnTo>
                  <a:close/>
                  <a:moveTo>
                    <a:pt x="888" y="700"/>
                  </a:moveTo>
                  <a:lnTo>
                    <a:pt x="878" y="700"/>
                  </a:lnTo>
                  <a:lnTo>
                    <a:pt x="886" y="690"/>
                  </a:lnTo>
                  <a:lnTo>
                    <a:pt x="886" y="701"/>
                  </a:lnTo>
                  <a:lnTo>
                    <a:pt x="878" y="692"/>
                  </a:lnTo>
                  <a:lnTo>
                    <a:pt x="888" y="692"/>
                  </a:lnTo>
                  <a:lnTo>
                    <a:pt x="880" y="701"/>
                  </a:lnTo>
                  <a:lnTo>
                    <a:pt x="880" y="690"/>
                  </a:lnTo>
                  <a:lnTo>
                    <a:pt x="888" y="700"/>
                  </a:lnTo>
                  <a:close/>
                  <a:moveTo>
                    <a:pt x="870" y="647"/>
                  </a:moveTo>
                  <a:lnTo>
                    <a:pt x="870" y="637"/>
                  </a:lnTo>
                  <a:lnTo>
                    <a:pt x="878" y="628"/>
                  </a:lnTo>
                  <a:lnTo>
                    <a:pt x="888" y="628"/>
                  </a:lnTo>
                  <a:lnTo>
                    <a:pt x="897" y="637"/>
                  </a:lnTo>
                  <a:lnTo>
                    <a:pt x="897" y="647"/>
                  </a:lnTo>
                  <a:lnTo>
                    <a:pt x="888" y="656"/>
                  </a:lnTo>
                  <a:lnTo>
                    <a:pt x="878" y="656"/>
                  </a:lnTo>
                  <a:lnTo>
                    <a:pt x="870" y="647"/>
                  </a:lnTo>
                  <a:close/>
                  <a:moveTo>
                    <a:pt x="888" y="645"/>
                  </a:moveTo>
                  <a:lnTo>
                    <a:pt x="878" y="645"/>
                  </a:lnTo>
                  <a:lnTo>
                    <a:pt x="886" y="637"/>
                  </a:lnTo>
                  <a:lnTo>
                    <a:pt x="886" y="647"/>
                  </a:lnTo>
                  <a:lnTo>
                    <a:pt x="878" y="638"/>
                  </a:lnTo>
                  <a:lnTo>
                    <a:pt x="888" y="638"/>
                  </a:lnTo>
                  <a:lnTo>
                    <a:pt x="880" y="647"/>
                  </a:lnTo>
                  <a:lnTo>
                    <a:pt x="880" y="637"/>
                  </a:lnTo>
                  <a:lnTo>
                    <a:pt x="888" y="645"/>
                  </a:lnTo>
                  <a:close/>
                  <a:moveTo>
                    <a:pt x="870" y="593"/>
                  </a:moveTo>
                  <a:lnTo>
                    <a:pt x="870" y="583"/>
                  </a:lnTo>
                  <a:lnTo>
                    <a:pt x="878" y="574"/>
                  </a:lnTo>
                  <a:lnTo>
                    <a:pt x="888" y="574"/>
                  </a:lnTo>
                  <a:lnTo>
                    <a:pt x="897" y="583"/>
                  </a:lnTo>
                  <a:lnTo>
                    <a:pt x="897" y="593"/>
                  </a:lnTo>
                  <a:lnTo>
                    <a:pt x="888" y="602"/>
                  </a:lnTo>
                  <a:lnTo>
                    <a:pt x="878" y="602"/>
                  </a:lnTo>
                  <a:lnTo>
                    <a:pt x="870" y="593"/>
                  </a:lnTo>
                  <a:close/>
                  <a:moveTo>
                    <a:pt x="888" y="592"/>
                  </a:moveTo>
                  <a:lnTo>
                    <a:pt x="878" y="592"/>
                  </a:lnTo>
                  <a:lnTo>
                    <a:pt x="886" y="583"/>
                  </a:lnTo>
                  <a:lnTo>
                    <a:pt x="886" y="593"/>
                  </a:lnTo>
                  <a:lnTo>
                    <a:pt x="878" y="584"/>
                  </a:lnTo>
                  <a:lnTo>
                    <a:pt x="888" y="584"/>
                  </a:lnTo>
                  <a:lnTo>
                    <a:pt x="880" y="593"/>
                  </a:lnTo>
                  <a:lnTo>
                    <a:pt x="880" y="583"/>
                  </a:lnTo>
                  <a:lnTo>
                    <a:pt x="888" y="592"/>
                  </a:lnTo>
                  <a:close/>
                  <a:moveTo>
                    <a:pt x="870" y="539"/>
                  </a:moveTo>
                  <a:lnTo>
                    <a:pt x="868" y="532"/>
                  </a:lnTo>
                  <a:lnTo>
                    <a:pt x="870" y="525"/>
                  </a:lnTo>
                  <a:lnTo>
                    <a:pt x="873" y="521"/>
                  </a:lnTo>
                  <a:lnTo>
                    <a:pt x="880" y="518"/>
                  </a:lnTo>
                  <a:lnTo>
                    <a:pt x="886" y="518"/>
                  </a:lnTo>
                  <a:lnTo>
                    <a:pt x="893" y="521"/>
                  </a:lnTo>
                  <a:lnTo>
                    <a:pt x="897" y="525"/>
                  </a:lnTo>
                  <a:lnTo>
                    <a:pt x="899" y="532"/>
                  </a:lnTo>
                  <a:lnTo>
                    <a:pt x="897" y="539"/>
                  </a:lnTo>
                  <a:lnTo>
                    <a:pt x="888" y="548"/>
                  </a:lnTo>
                  <a:lnTo>
                    <a:pt x="878" y="548"/>
                  </a:lnTo>
                  <a:lnTo>
                    <a:pt x="870" y="539"/>
                  </a:lnTo>
                  <a:close/>
                  <a:moveTo>
                    <a:pt x="888" y="538"/>
                  </a:moveTo>
                  <a:lnTo>
                    <a:pt x="878" y="538"/>
                  </a:lnTo>
                  <a:lnTo>
                    <a:pt x="886" y="529"/>
                  </a:lnTo>
                  <a:lnTo>
                    <a:pt x="885" y="537"/>
                  </a:lnTo>
                  <a:lnTo>
                    <a:pt x="883" y="530"/>
                  </a:lnTo>
                  <a:lnTo>
                    <a:pt x="886" y="535"/>
                  </a:lnTo>
                  <a:lnTo>
                    <a:pt x="880" y="532"/>
                  </a:lnTo>
                  <a:lnTo>
                    <a:pt x="886" y="532"/>
                  </a:lnTo>
                  <a:lnTo>
                    <a:pt x="880" y="535"/>
                  </a:lnTo>
                  <a:lnTo>
                    <a:pt x="884" y="530"/>
                  </a:lnTo>
                  <a:lnTo>
                    <a:pt x="882" y="537"/>
                  </a:lnTo>
                  <a:lnTo>
                    <a:pt x="880" y="529"/>
                  </a:lnTo>
                  <a:lnTo>
                    <a:pt x="888" y="538"/>
                  </a:lnTo>
                  <a:close/>
                  <a:moveTo>
                    <a:pt x="868" y="482"/>
                  </a:moveTo>
                  <a:lnTo>
                    <a:pt x="868" y="478"/>
                  </a:lnTo>
                  <a:lnTo>
                    <a:pt x="870" y="471"/>
                  </a:lnTo>
                  <a:lnTo>
                    <a:pt x="873" y="466"/>
                  </a:lnTo>
                  <a:lnTo>
                    <a:pt x="880" y="463"/>
                  </a:lnTo>
                  <a:lnTo>
                    <a:pt x="886" y="463"/>
                  </a:lnTo>
                  <a:lnTo>
                    <a:pt x="893" y="466"/>
                  </a:lnTo>
                  <a:lnTo>
                    <a:pt x="897" y="471"/>
                  </a:lnTo>
                  <a:lnTo>
                    <a:pt x="899" y="478"/>
                  </a:lnTo>
                  <a:lnTo>
                    <a:pt x="899" y="482"/>
                  </a:lnTo>
                  <a:lnTo>
                    <a:pt x="897" y="489"/>
                  </a:lnTo>
                  <a:lnTo>
                    <a:pt x="893" y="493"/>
                  </a:lnTo>
                  <a:lnTo>
                    <a:pt x="886" y="496"/>
                  </a:lnTo>
                  <a:lnTo>
                    <a:pt x="880" y="496"/>
                  </a:lnTo>
                  <a:lnTo>
                    <a:pt x="873" y="493"/>
                  </a:lnTo>
                  <a:lnTo>
                    <a:pt x="870" y="489"/>
                  </a:lnTo>
                  <a:lnTo>
                    <a:pt x="868" y="482"/>
                  </a:lnTo>
                  <a:close/>
                  <a:moveTo>
                    <a:pt x="884" y="484"/>
                  </a:moveTo>
                  <a:lnTo>
                    <a:pt x="880" y="479"/>
                  </a:lnTo>
                  <a:lnTo>
                    <a:pt x="886" y="482"/>
                  </a:lnTo>
                  <a:lnTo>
                    <a:pt x="880" y="482"/>
                  </a:lnTo>
                  <a:lnTo>
                    <a:pt x="886" y="479"/>
                  </a:lnTo>
                  <a:lnTo>
                    <a:pt x="883" y="484"/>
                  </a:lnTo>
                  <a:lnTo>
                    <a:pt x="885" y="478"/>
                  </a:lnTo>
                  <a:lnTo>
                    <a:pt x="885" y="482"/>
                  </a:lnTo>
                  <a:lnTo>
                    <a:pt x="883" y="476"/>
                  </a:lnTo>
                  <a:lnTo>
                    <a:pt x="886" y="480"/>
                  </a:lnTo>
                  <a:lnTo>
                    <a:pt x="880" y="478"/>
                  </a:lnTo>
                  <a:lnTo>
                    <a:pt x="886" y="478"/>
                  </a:lnTo>
                  <a:lnTo>
                    <a:pt x="880" y="480"/>
                  </a:lnTo>
                  <a:lnTo>
                    <a:pt x="884" y="476"/>
                  </a:lnTo>
                  <a:lnTo>
                    <a:pt x="882" y="482"/>
                  </a:lnTo>
                  <a:lnTo>
                    <a:pt x="882" y="478"/>
                  </a:lnTo>
                  <a:lnTo>
                    <a:pt x="884" y="484"/>
                  </a:lnTo>
                  <a:close/>
                  <a:moveTo>
                    <a:pt x="870" y="431"/>
                  </a:moveTo>
                  <a:lnTo>
                    <a:pt x="870" y="420"/>
                  </a:lnTo>
                  <a:lnTo>
                    <a:pt x="878" y="412"/>
                  </a:lnTo>
                  <a:lnTo>
                    <a:pt x="888" y="412"/>
                  </a:lnTo>
                  <a:lnTo>
                    <a:pt x="897" y="420"/>
                  </a:lnTo>
                  <a:lnTo>
                    <a:pt x="897" y="431"/>
                  </a:lnTo>
                  <a:lnTo>
                    <a:pt x="888" y="440"/>
                  </a:lnTo>
                  <a:lnTo>
                    <a:pt x="878" y="440"/>
                  </a:lnTo>
                  <a:lnTo>
                    <a:pt x="870" y="431"/>
                  </a:lnTo>
                  <a:close/>
                  <a:moveTo>
                    <a:pt x="888" y="430"/>
                  </a:moveTo>
                  <a:lnTo>
                    <a:pt x="878" y="430"/>
                  </a:lnTo>
                  <a:lnTo>
                    <a:pt x="886" y="420"/>
                  </a:lnTo>
                  <a:lnTo>
                    <a:pt x="886" y="431"/>
                  </a:lnTo>
                  <a:lnTo>
                    <a:pt x="878" y="422"/>
                  </a:lnTo>
                  <a:lnTo>
                    <a:pt x="888" y="422"/>
                  </a:lnTo>
                  <a:lnTo>
                    <a:pt x="880" y="431"/>
                  </a:lnTo>
                  <a:lnTo>
                    <a:pt x="880" y="420"/>
                  </a:lnTo>
                  <a:lnTo>
                    <a:pt x="888" y="430"/>
                  </a:lnTo>
                  <a:close/>
                  <a:moveTo>
                    <a:pt x="870" y="377"/>
                  </a:moveTo>
                  <a:lnTo>
                    <a:pt x="870" y="367"/>
                  </a:lnTo>
                  <a:lnTo>
                    <a:pt x="878" y="358"/>
                  </a:lnTo>
                  <a:lnTo>
                    <a:pt x="888" y="358"/>
                  </a:lnTo>
                  <a:lnTo>
                    <a:pt x="897" y="367"/>
                  </a:lnTo>
                  <a:lnTo>
                    <a:pt x="897" y="377"/>
                  </a:lnTo>
                  <a:lnTo>
                    <a:pt x="888" y="386"/>
                  </a:lnTo>
                  <a:lnTo>
                    <a:pt x="878" y="386"/>
                  </a:lnTo>
                  <a:lnTo>
                    <a:pt x="870" y="377"/>
                  </a:lnTo>
                  <a:close/>
                  <a:moveTo>
                    <a:pt x="888" y="375"/>
                  </a:moveTo>
                  <a:lnTo>
                    <a:pt x="878" y="375"/>
                  </a:lnTo>
                  <a:lnTo>
                    <a:pt x="886" y="367"/>
                  </a:lnTo>
                  <a:lnTo>
                    <a:pt x="886" y="377"/>
                  </a:lnTo>
                  <a:lnTo>
                    <a:pt x="878" y="368"/>
                  </a:lnTo>
                  <a:lnTo>
                    <a:pt x="888" y="368"/>
                  </a:lnTo>
                  <a:lnTo>
                    <a:pt x="880" y="377"/>
                  </a:lnTo>
                  <a:lnTo>
                    <a:pt x="880" y="367"/>
                  </a:lnTo>
                  <a:lnTo>
                    <a:pt x="888" y="375"/>
                  </a:lnTo>
                  <a:close/>
                  <a:moveTo>
                    <a:pt x="868" y="320"/>
                  </a:moveTo>
                  <a:lnTo>
                    <a:pt x="870" y="313"/>
                  </a:lnTo>
                  <a:lnTo>
                    <a:pt x="878" y="304"/>
                  </a:lnTo>
                  <a:lnTo>
                    <a:pt x="888" y="304"/>
                  </a:lnTo>
                  <a:lnTo>
                    <a:pt x="897" y="313"/>
                  </a:lnTo>
                  <a:lnTo>
                    <a:pt x="899" y="320"/>
                  </a:lnTo>
                  <a:lnTo>
                    <a:pt x="897" y="327"/>
                  </a:lnTo>
                  <a:lnTo>
                    <a:pt x="893" y="331"/>
                  </a:lnTo>
                  <a:lnTo>
                    <a:pt x="886" y="334"/>
                  </a:lnTo>
                  <a:lnTo>
                    <a:pt x="880" y="334"/>
                  </a:lnTo>
                  <a:lnTo>
                    <a:pt x="873" y="331"/>
                  </a:lnTo>
                  <a:lnTo>
                    <a:pt x="870" y="327"/>
                  </a:lnTo>
                  <a:lnTo>
                    <a:pt x="868" y="320"/>
                  </a:lnTo>
                  <a:close/>
                  <a:moveTo>
                    <a:pt x="884" y="322"/>
                  </a:moveTo>
                  <a:lnTo>
                    <a:pt x="880" y="317"/>
                  </a:lnTo>
                  <a:lnTo>
                    <a:pt x="886" y="320"/>
                  </a:lnTo>
                  <a:lnTo>
                    <a:pt x="880" y="320"/>
                  </a:lnTo>
                  <a:lnTo>
                    <a:pt x="886" y="317"/>
                  </a:lnTo>
                  <a:lnTo>
                    <a:pt x="883" y="322"/>
                  </a:lnTo>
                  <a:lnTo>
                    <a:pt x="885" y="315"/>
                  </a:lnTo>
                  <a:lnTo>
                    <a:pt x="886" y="323"/>
                  </a:lnTo>
                  <a:lnTo>
                    <a:pt x="878" y="314"/>
                  </a:lnTo>
                  <a:lnTo>
                    <a:pt x="888" y="314"/>
                  </a:lnTo>
                  <a:lnTo>
                    <a:pt x="880" y="323"/>
                  </a:lnTo>
                  <a:lnTo>
                    <a:pt x="882" y="315"/>
                  </a:lnTo>
                  <a:lnTo>
                    <a:pt x="884" y="322"/>
                  </a:lnTo>
                  <a:close/>
                  <a:moveTo>
                    <a:pt x="870" y="269"/>
                  </a:moveTo>
                  <a:lnTo>
                    <a:pt x="867" y="264"/>
                  </a:lnTo>
                  <a:lnTo>
                    <a:pt x="867" y="263"/>
                  </a:lnTo>
                  <a:lnTo>
                    <a:pt x="870" y="258"/>
                  </a:lnTo>
                  <a:lnTo>
                    <a:pt x="878" y="250"/>
                  </a:lnTo>
                  <a:lnTo>
                    <a:pt x="888" y="250"/>
                  </a:lnTo>
                  <a:lnTo>
                    <a:pt x="897" y="258"/>
                  </a:lnTo>
                  <a:lnTo>
                    <a:pt x="899" y="263"/>
                  </a:lnTo>
                  <a:lnTo>
                    <a:pt x="899" y="264"/>
                  </a:lnTo>
                  <a:lnTo>
                    <a:pt x="897" y="269"/>
                  </a:lnTo>
                  <a:lnTo>
                    <a:pt x="888" y="278"/>
                  </a:lnTo>
                  <a:lnTo>
                    <a:pt x="878" y="278"/>
                  </a:lnTo>
                  <a:lnTo>
                    <a:pt x="870" y="269"/>
                  </a:lnTo>
                  <a:close/>
                  <a:moveTo>
                    <a:pt x="888" y="268"/>
                  </a:moveTo>
                  <a:lnTo>
                    <a:pt x="878" y="268"/>
                  </a:lnTo>
                  <a:lnTo>
                    <a:pt x="886" y="259"/>
                  </a:lnTo>
                  <a:lnTo>
                    <a:pt x="884" y="264"/>
                  </a:lnTo>
                  <a:lnTo>
                    <a:pt x="884" y="263"/>
                  </a:lnTo>
                  <a:lnTo>
                    <a:pt x="886" y="268"/>
                  </a:lnTo>
                  <a:lnTo>
                    <a:pt x="878" y="260"/>
                  </a:lnTo>
                  <a:lnTo>
                    <a:pt x="888" y="260"/>
                  </a:lnTo>
                  <a:lnTo>
                    <a:pt x="880" y="268"/>
                  </a:lnTo>
                  <a:lnTo>
                    <a:pt x="882" y="263"/>
                  </a:lnTo>
                  <a:lnTo>
                    <a:pt x="882" y="264"/>
                  </a:lnTo>
                  <a:lnTo>
                    <a:pt x="880" y="259"/>
                  </a:lnTo>
                  <a:lnTo>
                    <a:pt x="888" y="268"/>
                  </a:lnTo>
                  <a:close/>
                  <a:moveTo>
                    <a:pt x="870" y="215"/>
                  </a:moveTo>
                  <a:lnTo>
                    <a:pt x="868" y="208"/>
                  </a:lnTo>
                  <a:lnTo>
                    <a:pt x="870" y="201"/>
                  </a:lnTo>
                  <a:lnTo>
                    <a:pt x="873" y="196"/>
                  </a:lnTo>
                  <a:lnTo>
                    <a:pt x="880" y="193"/>
                  </a:lnTo>
                  <a:lnTo>
                    <a:pt x="886" y="193"/>
                  </a:lnTo>
                  <a:lnTo>
                    <a:pt x="893" y="196"/>
                  </a:lnTo>
                  <a:lnTo>
                    <a:pt x="897" y="201"/>
                  </a:lnTo>
                  <a:lnTo>
                    <a:pt x="899" y="208"/>
                  </a:lnTo>
                  <a:lnTo>
                    <a:pt x="897" y="215"/>
                  </a:lnTo>
                  <a:lnTo>
                    <a:pt x="888" y="223"/>
                  </a:lnTo>
                  <a:lnTo>
                    <a:pt x="878" y="223"/>
                  </a:lnTo>
                  <a:lnTo>
                    <a:pt x="870" y="215"/>
                  </a:lnTo>
                  <a:close/>
                  <a:moveTo>
                    <a:pt x="888" y="213"/>
                  </a:moveTo>
                  <a:lnTo>
                    <a:pt x="878" y="213"/>
                  </a:lnTo>
                  <a:lnTo>
                    <a:pt x="886" y="205"/>
                  </a:lnTo>
                  <a:lnTo>
                    <a:pt x="885" y="212"/>
                  </a:lnTo>
                  <a:lnTo>
                    <a:pt x="883" y="206"/>
                  </a:lnTo>
                  <a:lnTo>
                    <a:pt x="886" y="210"/>
                  </a:lnTo>
                  <a:lnTo>
                    <a:pt x="880" y="208"/>
                  </a:lnTo>
                  <a:lnTo>
                    <a:pt x="886" y="208"/>
                  </a:lnTo>
                  <a:lnTo>
                    <a:pt x="880" y="210"/>
                  </a:lnTo>
                  <a:lnTo>
                    <a:pt x="884" y="206"/>
                  </a:lnTo>
                  <a:lnTo>
                    <a:pt x="882" y="212"/>
                  </a:lnTo>
                  <a:lnTo>
                    <a:pt x="880" y="205"/>
                  </a:lnTo>
                  <a:lnTo>
                    <a:pt x="888" y="213"/>
                  </a:lnTo>
                  <a:close/>
                  <a:moveTo>
                    <a:pt x="870" y="161"/>
                  </a:moveTo>
                  <a:lnTo>
                    <a:pt x="870" y="150"/>
                  </a:lnTo>
                  <a:lnTo>
                    <a:pt x="878" y="142"/>
                  </a:lnTo>
                  <a:lnTo>
                    <a:pt x="888" y="142"/>
                  </a:lnTo>
                  <a:lnTo>
                    <a:pt x="897" y="150"/>
                  </a:lnTo>
                  <a:lnTo>
                    <a:pt x="897" y="161"/>
                  </a:lnTo>
                  <a:lnTo>
                    <a:pt x="888" y="170"/>
                  </a:lnTo>
                  <a:lnTo>
                    <a:pt x="878" y="170"/>
                  </a:lnTo>
                  <a:lnTo>
                    <a:pt x="870" y="161"/>
                  </a:lnTo>
                  <a:close/>
                  <a:moveTo>
                    <a:pt x="888" y="160"/>
                  </a:moveTo>
                  <a:lnTo>
                    <a:pt x="878" y="160"/>
                  </a:lnTo>
                  <a:lnTo>
                    <a:pt x="886" y="150"/>
                  </a:lnTo>
                  <a:lnTo>
                    <a:pt x="886" y="161"/>
                  </a:lnTo>
                  <a:lnTo>
                    <a:pt x="878" y="152"/>
                  </a:lnTo>
                  <a:lnTo>
                    <a:pt x="888" y="152"/>
                  </a:lnTo>
                  <a:lnTo>
                    <a:pt x="880" y="161"/>
                  </a:lnTo>
                  <a:lnTo>
                    <a:pt x="880" y="150"/>
                  </a:lnTo>
                  <a:lnTo>
                    <a:pt x="888" y="160"/>
                  </a:lnTo>
                  <a:close/>
                  <a:moveTo>
                    <a:pt x="859" y="109"/>
                  </a:moveTo>
                  <a:lnTo>
                    <a:pt x="858" y="103"/>
                  </a:lnTo>
                  <a:lnTo>
                    <a:pt x="859" y="97"/>
                  </a:lnTo>
                  <a:lnTo>
                    <a:pt x="861" y="92"/>
                  </a:lnTo>
                  <a:lnTo>
                    <a:pt x="867" y="88"/>
                  </a:lnTo>
                  <a:lnTo>
                    <a:pt x="875" y="88"/>
                  </a:lnTo>
                  <a:lnTo>
                    <a:pt x="886" y="94"/>
                  </a:lnTo>
                  <a:lnTo>
                    <a:pt x="890" y="101"/>
                  </a:lnTo>
                  <a:lnTo>
                    <a:pt x="889" y="108"/>
                  </a:lnTo>
                  <a:lnTo>
                    <a:pt x="886" y="114"/>
                  </a:lnTo>
                  <a:lnTo>
                    <a:pt x="881" y="118"/>
                  </a:lnTo>
                  <a:lnTo>
                    <a:pt x="876" y="118"/>
                  </a:lnTo>
                  <a:lnTo>
                    <a:pt x="870" y="118"/>
                  </a:lnTo>
                  <a:lnTo>
                    <a:pt x="864" y="116"/>
                  </a:lnTo>
                  <a:lnTo>
                    <a:pt x="859" y="109"/>
                  </a:lnTo>
                  <a:close/>
                  <a:moveTo>
                    <a:pt x="876" y="107"/>
                  </a:moveTo>
                  <a:lnTo>
                    <a:pt x="870" y="103"/>
                  </a:lnTo>
                  <a:lnTo>
                    <a:pt x="876" y="103"/>
                  </a:lnTo>
                  <a:lnTo>
                    <a:pt x="872" y="105"/>
                  </a:lnTo>
                  <a:lnTo>
                    <a:pt x="878" y="102"/>
                  </a:lnTo>
                  <a:lnTo>
                    <a:pt x="875" y="106"/>
                  </a:lnTo>
                  <a:lnTo>
                    <a:pt x="876" y="99"/>
                  </a:lnTo>
                  <a:lnTo>
                    <a:pt x="879" y="106"/>
                  </a:lnTo>
                  <a:lnTo>
                    <a:pt x="868" y="100"/>
                  </a:lnTo>
                  <a:lnTo>
                    <a:pt x="877" y="100"/>
                  </a:lnTo>
                  <a:lnTo>
                    <a:pt x="871" y="104"/>
                  </a:lnTo>
                  <a:lnTo>
                    <a:pt x="873" y="100"/>
                  </a:lnTo>
                  <a:lnTo>
                    <a:pt x="872" y="106"/>
                  </a:lnTo>
                  <a:lnTo>
                    <a:pt x="871" y="101"/>
                  </a:lnTo>
                  <a:lnTo>
                    <a:pt x="876" y="107"/>
                  </a:lnTo>
                  <a:close/>
                  <a:moveTo>
                    <a:pt x="834" y="69"/>
                  </a:moveTo>
                  <a:lnTo>
                    <a:pt x="831" y="65"/>
                  </a:lnTo>
                  <a:lnTo>
                    <a:pt x="829" y="59"/>
                  </a:lnTo>
                  <a:lnTo>
                    <a:pt x="829" y="54"/>
                  </a:lnTo>
                  <a:lnTo>
                    <a:pt x="832" y="47"/>
                  </a:lnTo>
                  <a:lnTo>
                    <a:pt x="840" y="43"/>
                  </a:lnTo>
                  <a:lnTo>
                    <a:pt x="853" y="43"/>
                  </a:lnTo>
                  <a:lnTo>
                    <a:pt x="859" y="52"/>
                  </a:lnTo>
                  <a:lnTo>
                    <a:pt x="858" y="65"/>
                  </a:lnTo>
                  <a:lnTo>
                    <a:pt x="853" y="72"/>
                  </a:lnTo>
                  <a:lnTo>
                    <a:pt x="845" y="73"/>
                  </a:lnTo>
                  <a:lnTo>
                    <a:pt x="840" y="73"/>
                  </a:lnTo>
                  <a:lnTo>
                    <a:pt x="834" y="69"/>
                  </a:lnTo>
                  <a:close/>
                  <a:moveTo>
                    <a:pt x="848" y="60"/>
                  </a:moveTo>
                  <a:lnTo>
                    <a:pt x="842" y="59"/>
                  </a:lnTo>
                  <a:lnTo>
                    <a:pt x="850" y="58"/>
                  </a:lnTo>
                  <a:lnTo>
                    <a:pt x="843" y="64"/>
                  </a:lnTo>
                  <a:lnTo>
                    <a:pt x="844" y="51"/>
                  </a:lnTo>
                  <a:lnTo>
                    <a:pt x="852" y="58"/>
                  </a:lnTo>
                  <a:lnTo>
                    <a:pt x="839" y="58"/>
                  </a:lnTo>
                  <a:lnTo>
                    <a:pt x="846" y="54"/>
                  </a:lnTo>
                  <a:lnTo>
                    <a:pt x="843" y="60"/>
                  </a:lnTo>
                  <a:lnTo>
                    <a:pt x="843" y="55"/>
                  </a:lnTo>
                  <a:lnTo>
                    <a:pt x="845" y="60"/>
                  </a:lnTo>
                  <a:lnTo>
                    <a:pt x="842" y="57"/>
                  </a:lnTo>
                  <a:lnTo>
                    <a:pt x="848" y="60"/>
                  </a:lnTo>
                  <a:close/>
                  <a:moveTo>
                    <a:pt x="795" y="42"/>
                  </a:moveTo>
                  <a:lnTo>
                    <a:pt x="789" y="37"/>
                  </a:lnTo>
                  <a:lnTo>
                    <a:pt x="785" y="25"/>
                  </a:lnTo>
                  <a:lnTo>
                    <a:pt x="790" y="15"/>
                  </a:lnTo>
                  <a:lnTo>
                    <a:pt x="803" y="12"/>
                  </a:lnTo>
                  <a:lnTo>
                    <a:pt x="812" y="16"/>
                  </a:lnTo>
                  <a:lnTo>
                    <a:pt x="816" y="29"/>
                  </a:lnTo>
                  <a:lnTo>
                    <a:pt x="813" y="38"/>
                  </a:lnTo>
                  <a:lnTo>
                    <a:pt x="808" y="42"/>
                  </a:lnTo>
                  <a:lnTo>
                    <a:pt x="802" y="43"/>
                  </a:lnTo>
                  <a:lnTo>
                    <a:pt x="795" y="42"/>
                  </a:lnTo>
                  <a:close/>
                  <a:moveTo>
                    <a:pt x="804" y="28"/>
                  </a:moveTo>
                  <a:lnTo>
                    <a:pt x="799" y="29"/>
                  </a:lnTo>
                  <a:lnTo>
                    <a:pt x="805" y="26"/>
                  </a:lnTo>
                  <a:lnTo>
                    <a:pt x="802" y="34"/>
                  </a:lnTo>
                  <a:lnTo>
                    <a:pt x="798" y="21"/>
                  </a:lnTo>
                  <a:lnTo>
                    <a:pt x="808" y="26"/>
                  </a:lnTo>
                  <a:lnTo>
                    <a:pt x="795" y="29"/>
                  </a:lnTo>
                  <a:lnTo>
                    <a:pt x="799" y="20"/>
                  </a:lnTo>
                  <a:lnTo>
                    <a:pt x="803" y="32"/>
                  </a:lnTo>
                  <a:lnTo>
                    <a:pt x="796" y="28"/>
                  </a:lnTo>
                  <a:lnTo>
                    <a:pt x="804" y="28"/>
                  </a:lnTo>
                  <a:close/>
                  <a:moveTo>
                    <a:pt x="748" y="32"/>
                  </a:moveTo>
                  <a:lnTo>
                    <a:pt x="743" y="32"/>
                  </a:lnTo>
                  <a:lnTo>
                    <a:pt x="737" y="29"/>
                  </a:lnTo>
                  <a:lnTo>
                    <a:pt x="734" y="24"/>
                  </a:lnTo>
                  <a:lnTo>
                    <a:pt x="732" y="16"/>
                  </a:lnTo>
                  <a:lnTo>
                    <a:pt x="733" y="11"/>
                  </a:lnTo>
                  <a:lnTo>
                    <a:pt x="736" y="5"/>
                  </a:lnTo>
                  <a:lnTo>
                    <a:pt x="740" y="2"/>
                  </a:lnTo>
                  <a:lnTo>
                    <a:pt x="747" y="0"/>
                  </a:lnTo>
                  <a:lnTo>
                    <a:pt x="752" y="0"/>
                  </a:lnTo>
                  <a:lnTo>
                    <a:pt x="758" y="3"/>
                  </a:lnTo>
                  <a:lnTo>
                    <a:pt x="762" y="9"/>
                  </a:lnTo>
                  <a:lnTo>
                    <a:pt x="764" y="16"/>
                  </a:lnTo>
                  <a:lnTo>
                    <a:pt x="764" y="21"/>
                  </a:lnTo>
                  <a:lnTo>
                    <a:pt x="761" y="27"/>
                  </a:lnTo>
                  <a:lnTo>
                    <a:pt x="755" y="30"/>
                  </a:lnTo>
                  <a:lnTo>
                    <a:pt x="748" y="32"/>
                  </a:lnTo>
                  <a:close/>
                  <a:moveTo>
                    <a:pt x="752" y="16"/>
                  </a:moveTo>
                  <a:lnTo>
                    <a:pt x="747" y="20"/>
                  </a:lnTo>
                  <a:lnTo>
                    <a:pt x="750" y="14"/>
                  </a:lnTo>
                  <a:lnTo>
                    <a:pt x="750" y="19"/>
                  </a:lnTo>
                  <a:lnTo>
                    <a:pt x="748" y="12"/>
                  </a:lnTo>
                  <a:lnTo>
                    <a:pt x="751" y="17"/>
                  </a:lnTo>
                  <a:lnTo>
                    <a:pt x="746" y="14"/>
                  </a:lnTo>
                  <a:lnTo>
                    <a:pt x="751" y="14"/>
                  </a:lnTo>
                  <a:lnTo>
                    <a:pt x="745" y="16"/>
                  </a:lnTo>
                  <a:lnTo>
                    <a:pt x="749" y="13"/>
                  </a:lnTo>
                  <a:lnTo>
                    <a:pt x="745" y="19"/>
                  </a:lnTo>
                  <a:lnTo>
                    <a:pt x="746" y="13"/>
                  </a:lnTo>
                  <a:lnTo>
                    <a:pt x="748" y="21"/>
                  </a:lnTo>
                  <a:lnTo>
                    <a:pt x="744" y="15"/>
                  </a:lnTo>
                  <a:lnTo>
                    <a:pt x="750" y="18"/>
                  </a:lnTo>
                  <a:lnTo>
                    <a:pt x="745" y="18"/>
                  </a:lnTo>
                  <a:lnTo>
                    <a:pt x="752" y="16"/>
                  </a:lnTo>
                  <a:close/>
                  <a:moveTo>
                    <a:pt x="697" y="32"/>
                  </a:moveTo>
                  <a:lnTo>
                    <a:pt x="690" y="32"/>
                  </a:lnTo>
                  <a:lnTo>
                    <a:pt x="684" y="29"/>
                  </a:lnTo>
                  <a:lnTo>
                    <a:pt x="680" y="26"/>
                  </a:lnTo>
                  <a:lnTo>
                    <a:pt x="677" y="19"/>
                  </a:lnTo>
                  <a:lnTo>
                    <a:pt x="677" y="13"/>
                  </a:lnTo>
                  <a:lnTo>
                    <a:pt x="680" y="7"/>
                  </a:lnTo>
                  <a:lnTo>
                    <a:pt x="684" y="3"/>
                  </a:lnTo>
                  <a:lnTo>
                    <a:pt x="690" y="0"/>
                  </a:lnTo>
                  <a:lnTo>
                    <a:pt x="697" y="0"/>
                  </a:lnTo>
                  <a:lnTo>
                    <a:pt x="704" y="3"/>
                  </a:lnTo>
                  <a:lnTo>
                    <a:pt x="707" y="7"/>
                  </a:lnTo>
                  <a:lnTo>
                    <a:pt x="710" y="13"/>
                  </a:lnTo>
                  <a:lnTo>
                    <a:pt x="710" y="19"/>
                  </a:lnTo>
                  <a:lnTo>
                    <a:pt x="707" y="26"/>
                  </a:lnTo>
                  <a:lnTo>
                    <a:pt x="704" y="29"/>
                  </a:lnTo>
                  <a:lnTo>
                    <a:pt x="697" y="32"/>
                  </a:lnTo>
                  <a:close/>
                  <a:moveTo>
                    <a:pt x="697" y="15"/>
                  </a:moveTo>
                  <a:lnTo>
                    <a:pt x="693" y="19"/>
                  </a:lnTo>
                  <a:lnTo>
                    <a:pt x="696" y="13"/>
                  </a:lnTo>
                  <a:lnTo>
                    <a:pt x="696" y="19"/>
                  </a:lnTo>
                  <a:lnTo>
                    <a:pt x="693" y="13"/>
                  </a:lnTo>
                  <a:lnTo>
                    <a:pt x="697" y="17"/>
                  </a:lnTo>
                  <a:lnTo>
                    <a:pt x="690" y="14"/>
                  </a:lnTo>
                  <a:lnTo>
                    <a:pt x="697" y="14"/>
                  </a:lnTo>
                  <a:lnTo>
                    <a:pt x="690" y="17"/>
                  </a:lnTo>
                  <a:lnTo>
                    <a:pt x="694" y="13"/>
                  </a:lnTo>
                  <a:lnTo>
                    <a:pt x="691" y="19"/>
                  </a:lnTo>
                  <a:lnTo>
                    <a:pt x="691" y="13"/>
                  </a:lnTo>
                  <a:lnTo>
                    <a:pt x="694" y="19"/>
                  </a:lnTo>
                  <a:lnTo>
                    <a:pt x="690" y="15"/>
                  </a:lnTo>
                  <a:lnTo>
                    <a:pt x="697" y="18"/>
                  </a:lnTo>
                  <a:lnTo>
                    <a:pt x="690" y="18"/>
                  </a:lnTo>
                  <a:lnTo>
                    <a:pt x="697" y="15"/>
                  </a:lnTo>
                  <a:close/>
                  <a:moveTo>
                    <a:pt x="643" y="32"/>
                  </a:moveTo>
                  <a:lnTo>
                    <a:pt x="636" y="32"/>
                  </a:lnTo>
                  <a:lnTo>
                    <a:pt x="630" y="29"/>
                  </a:lnTo>
                  <a:lnTo>
                    <a:pt x="626" y="26"/>
                  </a:lnTo>
                  <a:lnTo>
                    <a:pt x="623" y="19"/>
                  </a:lnTo>
                  <a:lnTo>
                    <a:pt x="623" y="13"/>
                  </a:lnTo>
                  <a:lnTo>
                    <a:pt x="626" y="7"/>
                  </a:lnTo>
                  <a:lnTo>
                    <a:pt x="630" y="3"/>
                  </a:lnTo>
                  <a:lnTo>
                    <a:pt x="636" y="0"/>
                  </a:lnTo>
                  <a:lnTo>
                    <a:pt x="643" y="0"/>
                  </a:lnTo>
                  <a:lnTo>
                    <a:pt x="649" y="3"/>
                  </a:lnTo>
                  <a:lnTo>
                    <a:pt x="653" y="7"/>
                  </a:lnTo>
                  <a:lnTo>
                    <a:pt x="656" y="13"/>
                  </a:lnTo>
                  <a:lnTo>
                    <a:pt x="656" y="19"/>
                  </a:lnTo>
                  <a:lnTo>
                    <a:pt x="653" y="26"/>
                  </a:lnTo>
                  <a:lnTo>
                    <a:pt x="649" y="29"/>
                  </a:lnTo>
                  <a:lnTo>
                    <a:pt x="643" y="32"/>
                  </a:lnTo>
                  <a:close/>
                  <a:moveTo>
                    <a:pt x="643" y="15"/>
                  </a:moveTo>
                  <a:lnTo>
                    <a:pt x="639" y="19"/>
                  </a:lnTo>
                  <a:lnTo>
                    <a:pt x="642" y="13"/>
                  </a:lnTo>
                  <a:lnTo>
                    <a:pt x="642" y="19"/>
                  </a:lnTo>
                  <a:lnTo>
                    <a:pt x="639" y="13"/>
                  </a:lnTo>
                  <a:lnTo>
                    <a:pt x="643" y="17"/>
                  </a:lnTo>
                  <a:lnTo>
                    <a:pt x="636" y="14"/>
                  </a:lnTo>
                  <a:lnTo>
                    <a:pt x="643" y="14"/>
                  </a:lnTo>
                  <a:lnTo>
                    <a:pt x="636" y="17"/>
                  </a:lnTo>
                  <a:lnTo>
                    <a:pt x="640" y="13"/>
                  </a:lnTo>
                  <a:lnTo>
                    <a:pt x="637" y="19"/>
                  </a:lnTo>
                  <a:lnTo>
                    <a:pt x="637" y="13"/>
                  </a:lnTo>
                  <a:lnTo>
                    <a:pt x="640" y="19"/>
                  </a:lnTo>
                  <a:lnTo>
                    <a:pt x="636" y="15"/>
                  </a:lnTo>
                  <a:lnTo>
                    <a:pt x="643" y="18"/>
                  </a:lnTo>
                  <a:lnTo>
                    <a:pt x="636" y="18"/>
                  </a:lnTo>
                  <a:lnTo>
                    <a:pt x="643" y="15"/>
                  </a:lnTo>
                  <a:close/>
                  <a:moveTo>
                    <a:pt x="588" y="32"/>
                  </a:moveTo>
                  <a:lnTo>
                    <a:pt x="582" y="32"/>
                  </a:lnTo>
                  <a:lnTo>
                    <a:pt x="575" y="29"/>
                  </a:lnTo>
                  <a:lnTo>
                    <a:pt x="571" y="26"/>
                  </a:lnTo>
                  <a:lnTo>
                    <a:pt x="569" y="19"/>
                  </a:lnTo>
                  <a:lnTo>
                    <a:pt x="569" y="13"/>
                  </a:lnTo>
                  <a:lnTo>
                    <a:pt x="571" y="7"/>
                  </a:lnTo>
                  <a:lnTo>
                    <a:pt x="575" y="3"/>
                  </a:lnTo>
                  <a:lnTo>
                    <a:pt x="582" y="0"/>
                  </a:lnTo>
                  <a:lnTo>
                    <a:pt x="588" y="0"/>
                  </a:lnTo>
                  <a:lnTo>
                    <a:pt x="595" y="3"/>
                  </a:lnTo>
                  <a:lnTo>
                    <a:pt x="599" y="7"/>
                  </a:lnTo>
                  <a:lnTo>
                    <a:pt x="601" y="13"/>
                  </a:lnTo>
                  <a:lnTo>
                    <a:pt x="601" y="19"/>
                  </a:lnTo>
                  <a:lnTo>
                    <a:pt x="599" y="26"/>
                  </a:lnTo>
                  <a:lnTo>
                    <a:pt x="595" y="29"/>
                  </a:lnTo>
                  <a:lnTo>
                    <a:pt x="588" y="32"/>
                  </a:lnTo>
                  <a:close/>
                  <a:moveTo>
                    <a:pt x="588" y="15"/>
                  </a:moveTo>
                  <a:lnTo>
                    <a:pt x="585" y="19"/>
                  </a:lnTo>
                  <a:lnTo>
                    <a:pt x="587" y="13"/>
                  </a:lnTo>
                  <a:lnTo>
                    <a:pt x="587" y="19"/>
                  </a:lnTo>
                  <a:lnTo>
                    <a:pt x="585" y="13"/>
                  </a:lnTo>
                  <a:lnTo>
                    <a:pt x="588" y="17"/>
                  </a:lnTo>
                  <a:lnTo>
                    <a:pt x="582" y="14"/>
                  </a:lnTo>
                  <a:lnTo>
                    <a:pt x="588" y="14"/>
                  </a:lnTo>
                  <a:lnTo>
                    <a:pt x="582" y="17"/>
                  </a:lnTo>
                  <a:lnTo>
                    <a:pt x="585" y="13"/>
                  </a:lnTo>
                  <a:lnTo>
                    <a:pt x="583" y="19"/>
                  </a:lnTo>
                  <a:lnTo>
                    <a:pt x="583" y="13"/>
                  </a:lnTo>
                  <a:lnTo>
                    <a:pt x="585" y="19"/>
                  </a:lnTo>
                  <a:lnTo>
                    <a:pt x="582" y="15"/>
                  </a:lnTo>
                  <a:lnTo>
                    <a:pt x="588" y="18"/>
                  </a:lnTo>
                  <a:lnTo>
                    <a:pt x="582" y="18"/>
                  </a:lnTo>
                  <a:lnTo>
                    <a:pt x="588" y="15"/>
                  </a:lnTo>
                  <a:close/>
                  <a:moveTo>
                    <a:pt x="534" y="32"/>
                  </a:moveTo>
                  <a:lnTo>
                    <a:pt x="525" y="30"/>
                  </a:lnTo>
                  <a:lnTo>
                    <a:pt x="517" y="21"/>
                  </a:lnTo>
                  <a:lnTo>
                    <a:pt x="517" y="11"/>
                  </a:lnTo>
                  <a:lnTo>
                    <a:pt x="525" y="2"/>
                  </a:lnTo>
                  <a:lnTo>
                    <a:pt x="534" y="0"/>
                  </a:lnTo>
                  <a:lnTo>
                    <a:pt x="540" y="3"/>
                  </a:lnTo>
                  <a:lnTo>
                    <a:pt x="544" y="7"/>
                  </a:lnTo>
                  <a:lnTo>
                    <a:pt x="547" y="13"/>
                  </a:lnTo>
                  <a:lnTo>
                    <a:pt x="547" y="19"/>
                  </a:lnTo>
                  <a:lnTo>
                    <a:pt x="544" y="26"/>
                  </a:lnTo>
                  <a:lnTo>
                    <a:pt x="540" y="29"/>
                  </a:lnTo>
                  <a:lnTo>
                    <a:pt x="534" y="32"/>
                  </a:lnTo>
                  <a:close/>
                  <a:moveTo>
                    <a:pt x="534" y="15"/>
                  </a:moveTo>
                  <a:lnTo>
                    <a:pt x="530" y="19"/>
                  </a:lnTo>
                  <a:lnTo>
                    <a:pt x="533" y="13"/>
                  </a:lnTo>
                  <a:lnTo>
                    <a:pt x="533" y="19"/>
                  </a:lnTo>
                  <a:lnTo>
                    <a:pt x="530" y="13"/>
                  </a:lnTo>
                  <a:lnTo>
                    <a:pt x="534" y="17"/>
                  </a:lnTo>
                  <a:lnTo>
                    <a:pt x="527" y="14"/>
                  </a:lnTo>
                  <a:lnTo>
                    <a:pt x="536" y="13"/>
                  </a:lnTo>
                  <a:lnTo>
                    <a:pt x="527" y="21"/>
                  </a:lnTo>
                  <a:lnTo>
                    <a:pt x="527" y="11"/>
                  </a:lnTo>
                  <a:lnTo>
                    <a:pt x="536" y="20"/>
                  </a:lnTo>
                  <a:lnTo>
                    <a:pt x="527" y="18"/>
                  </a:lnTo>
                  <a:lnTo>
                    <a:pt x="534" y="15"/>
                  </a:lnTo>
                  <a:close/>
                  <a:moveTo>
                    <a:pt x="482" y="30"/>
                  </a:moveTo>
                  <a:lnTo>
                    <a:pt x="472" y="30"/>
                  </a:lnTo>
                  <a:lnTo>
                    <a:pt x="463" y="21"/>
                  </a:lnTo>
                  <a:lnTo>
                    <a:pt x="463" y="11"/>
                  </a:lnTo>
                  <a:lnTo>
                    <a:pt x="472" y="2"/>
                  </a:lnTo>
                  <a:lnTo>
                    <a:pt x="482" y="2"/>
                  </a:lnTo>
                  <a:lnTo>
                    <a:pt x="491" y="11"/>
                  </a:lnTo>
                  <a:lnTo>
                    <a:pt x="491" y="21"/>
                  </a:lnTo>
                  <a:lnTo>
                    <a:pt x="482" y="30"/>
                  </a:lnTo>
                  <a:close/>
                  <a:moveTo>
                    <a:pt x="480" y="11"/>
                  </a:moveTo>
                  <a:lnTo>
                    <a:pt x="480" y="21"/>
                  </a:lnTo>
                  <a:lnTo>
                    <a:pt x="472" y="13"/>
                  </a:lnTo>
                  <a:lnTo>
                    <a:pt x="482" y="13"/>
                  </a:lnTo>
                  <a:lnTo>
                    <a:pt x="473" y="21"/>
                  </a:lnTo>
                  <a:lnTo>
                    <a:pt x="473" y="11"/>
                  </a:lnTo>
                  <a:lnTo>
                    <a:pt x="482" y="20"/>
                  </a:lnTo>
                  <a:lnTo>
                    <a:pt x="472" y="20"/>
                  </a:lnTo>
                  <a:lnTo>
                    <a:pt x="480" y="11"/>
                  </a:lnTo>
                  <a:close/>
                  <a:moveTo>
                    <a:pt x="426" y="32"/>
                  </a:moveTo>
                  <a:lnTo>
                    <a:pt x="420" y="32"/>
                  </a:lnTo>
                  <a:lnTo>
                    <a:pt x="413" y="29"/>
                  </a:lnTo>
                  <a:lnTo>
                    <a:pt x="409" y="26"/>
                  </a:lnTo>
                  <a:lnTo>
                    <a:pt x="406" y="19"/>
                  </a:lnTo>
                  <a:lnTo>
                    <a:pt x="406" y="13"/>
                  </a:lnTo>
                  <a:lnTo>
                    <a:pt x="409" y="7"/>
                  </a:lnTo>
                  <a:lnTo>
                    <a:pt x="413" y="3"/>
                  </a:lnTo>
                  <a:lnTo>
                    <a:pt x="420" y="0"/>
                  </a:lnTo>
                  <a:lnTo>
                    <a:pt x="426" y="0"/>
                  </a:lnTo>
                  <a:lnTo>
                    <a:pt x="433" y="3"/>
                  </a:lnTo>
                  <a:lnTo>
                    <a:pt x="436" y="7"/>
                  </a:lnTo>
                  <a:lnTo>
                    <a:pt x="439" y="13"/>
                  </a:lnTo>
                  <a:lnTo>
                    <a:pt x="439" y="19"/>
                  </a:lnTo>
                  <a:lnTo>
                    <a:pt x="436" y="26"/>
                  </a:lnTo>
                  <a:lnTo>
                    <a:pt x="433" y="29"/>
                  </a:lnTo>
                  <a:lnTo>
                    <a:pt x="426" y="32"/>
                  </a:lnTo>
                  <a:close/>
                  <a:moveTo>
                    <a:pt x="426" y="15"/>
                  </a:moveTo>
                  <a:lnTo>
                    <a:pt x="422" y="19"/>
                  </a:lnTo>
                  <a:lnTo>
                    <a:pt x="425" y="13"/>
                  </a:lnTo>
                  <a:lnTo>
                    <a:pt x="425" y="19"/>
                  </a:lnTo>
                  <a:lnTo>
                    <a:pt x="422" y="13"/>
                  </a:lnTo>
                  <a:lnTo>
                    <a:pt x="426" y="17"/>
                  </a:lnTo>
                  <a:lnTo>
                    <a:pt x="420" y="14"/>
                  </a:lnTo>
                  <a:lnTo>
                    <a:pt x="426" y="14"/>
                  </a:lnTo>
                  <a:lnTo>
                    <a:pt x="420" y="17"/>
                  </a:lnTo>
                  <a:lnTo>
                    <a:pt x="423" y="13"/>
                  </a:lnTo>
                  <a:lnTo>
                    <a:pt x="420" y="19"/>
                  </a:lnTo>
                  <a:lnTo>
                    <a:pt x="420" y="13"/>
                  </a:lnTo>
                  <a:lnTo>
                    <a:pt x="423" y="19"/>
                  </a:lnTo>
                  <a:lnTo>
                    <a:pt x="420" y="15"/>
                  </a:lnTo>
                  <a:lnTo>
                    <a:pt x="426" y="18"/>
                  </a:lnTo>
                  <a:lnTo>
                    <a:pt x="420" y="18"/>
                  </a:lnTo>
                  <a:lnTo>
                    <a:pt x="426" y="15"/>
                  </a:lnTo>
                  <a:close/>
                  <a:moveTo>
                    <a:pt x="372" y="32"/>
                  </a:moveTo>
                  <a:lnTo>
                    <a:pt x="365" y="32"/>
                  </a:lnTo>
                  <a:lnTo>
                    <a:pt x="359" y="29"/>
                  </a:lnTo>
                  <a:lnTo>
                    <a:pt x="355" y="26"/>
                  </a:lnTo>
                  <a:lnTo>
                    <a:pt x="352" y="19"/>
                  </a:lnTo>
                  <a:lnTo>
                    <a:pt x="352" y="13"/>
                  </a:lnTo>
                  <a:lnTo>
                    <a:pt x="355" y="7"/>
                  </a:lnTo>
                  <a:lnTo>
                    <a:pt x="359" y="3"/>
                  </a:lnTo>
                  <a:lnTo>
                    <a:pt x="365" y="0"/>
                  </a:lnTo>
                  <a:lnTo>
                    <a:pt x="372" y="0"/>
                  </a:lnTo>
                  <a:lnTo>
                    <a:pt x="378" y="3"/>
                  </a:lnTo>
                  <a:lnTo>
                    <a:pt x="382" y="7"/>
                  </a:lnTo>
                  <a:lnTo>
                    <a:pt x="385" y="13"/>
                  </a:lnTo>
                  <a:lnTo>
                    <a:pt x="385" y="19"/>
                  </a:lnTo>
                  <a:lnTo>
                    <a:pt x="382" y="26"/>
                  </a:lnTo>
                  <a:lnTo>
                    <a:pt x="378" y="29"/>
                  </a:lnTo>
                  <a:lnTo>
                    <a:pt x="372" y="32"/>
                  </a:lnTo>
                  <a:close/>
                  <a:moveTo>
                    <a:pt x="372" y="15"/>
                  </a:moveTo>
                  <a:lnTo>
                    <a:pt x="368" y="19"/>
                  </a:lnTo>
                  <a:lnTo>
                    <a:pt x="371" y="13"/>
                  </a:lnTo>
                  <a:lnTo>
                    <a:pt x="371" y="19"/>
                  </a:lnTo>
                  <a:lnTo>
                    <a:pt x="368" y="13"/>
                  </a:lnTo>
                  <a:lnTo>
                    <a:pt x="372" y="17"/>
                  </a:lnTo>
                  <a:lnTo>
                    <a:pt x="365" y="14"/>
                  </a:lnTo>
                  <a:lnTo>
                    <a:pt x="372" y="14"/>
                  </a:lnTo>
                  <a:lnTo>
                    <a:pt x="365" y="17"/>
                  </a:lnTo>
                  <a:lnTo>
                    <a:pt x="369" y="13"/>
                  </a:lnTo>
                  <a:lnTo>
                    <a:pt x="366" y="19"/>
                  </a:lnTo>
                  <a:lnTo>
                    <a:pt x="366" y="13"/>
                  </a:lnTo>
                  <a:lnTo>
                    <a:pt x="369" y="19"/>
                  </a:lnTo>
                  <a:lnTo>
                    <a:pt x="365" y="15"/>
                  </a:lnTo>
                  <a:lnTo>
                    <a:pt x="372" y="18"/>
                  </a:lnTo>
                  <a:lnTo>
                    <a:pt x="365" y="18"/>
                  </a:lnTo>
                  <a:lnTo>
                    <a:pt x="372" y="15"/>
                  </a:lnTo>
                  <a:close/>
                  <a:moveTo>
                    <a:pt x="317" y="32"/>
                  </a:moveTo>
                  <a:lnTo>
                    <a:pt x="311" y="32"/>
                  </a:lnTo>
                  <a:lnTo>
                    <a:pt x="304" y="29"/>
                  </a:lnTo>
                  <a:lnTo>
                    <a:pt x="300" y="26"/>
                  </a:lnTo>
                  <a:lnTo>
                    <a:pt x="298" y="19"/>
                  </a:lnTo>
                  <a:lnTo>
                    <a:pt x="298" y="13"/>
                  </a:lnTo>
                  <a:lnTo>
                    <a:pt x="300" y="7"/>
                  </a:lnTo>
                  <a:lnTo>
                    <a:pt x="304" y="3"/>
                  </a:lnTo>
                  <a:lnTo>
                    <a:pt x="311" y="0"/>
                  </a:lnTo>
                  <a:lnTo>
                    <a:pt x="317" y="0"/>
                  </a:lnTo>
                  <a:lnTo>
                    <a:pt x="324" y="3"/>
                  </a:lnTo>
                  <a:lnTo>
                    <a:pt x="328" y="7"/>
                  </a:lnTo>
                  <a:lnTo>
                    <a:pt x="330" y="13"/>
                  </a:lnTo>
                  <a:lnTo>
                    <a:pt x="330" y="19"/>
                  </a:lnTo>
                  <a:lnTo>
                    <a:pt x="328" y="26"/>
                  </a:lnTo>
                  <a:lnTo>
                    <a:pt x="324" y="29"/>
                  </a:lnTo>
                  <a:lnTo>
                    <a:pt x="317" y="32"/>
                  </a:lnTo>
                  <a:close/>
                  <a:moveTo>
                    <a:pt x="317" y="15"/>
                  </a:moveTo>
                  <a:lnTo>
                    <a:pt x="314" y="19"/>
                  </a:lnTo>
                  <a:lnTo>
                    <a:pt x="316" y="13"/>
                  </a:lnTo>
                  <a:lnTo>
                    <a:pt x="316" y="19"/>
                  </a:lnTo>
                  <a:lnTo>
                    <a:pt x="314" y="13"/>
                  </a:lnTo>
                  <a:lnTo>
                    <a:pt x="317" y="17"/>
                  </a:lnTo>
                  <a:lnTo>
                    <a:pt x="311" y="14"/>
                  </a:lnTo>
                  <a:lnTo>
                    <a:pt x="317" y="14"/>
                  </a:lnTo>
                  <a:lnTo>
                    <a:pt x="311" y="17"/>
                  </a:lnTo>
                  <a:lnTo>
                    <a:pt x="315" y="13"/>
                  </a:lnTo>
                  <a:lnTo>
                    <a:pt x="312" y="19"/>
                  </a:lnTo>
                  <a:lnTo>
                    <a:pt x="312" y="13"/>
                  </a:lnTo>
                  <a:lnTo>
                    <a:pt x="315" y="19"/>
                  </a:lnTo>
                  <a:lnTo>
                    <a:pt x="311" y="15"/>
                  </a:lnTo>
                  <a:lnTo>
                    <a:pt x="317" y="18"/>
                  </a:lnTo>
                  <a:lnTo>
                    <a:pt x="311" y="18"/>
                  </a:lnTo>
                  <a:lnTo>
                    <a:pt x="317" y="15"/>
                  </a:lnTo>
                  <a:close/>
                  <a:moveTo>
                    <a:pt x="263" y="32"/>
                  </a:moveTo>
                  <a:lnTo>
                    <a:pt x="256" y="32"/>
                  </a:lnTo>
                  <a:lnTo>
                    <a:pt x="250" y="29"/>
                  </a:lnTo>
                  <a:lnTo>
                    <a:pt x="246" y="26"/>
                  </a:lnTo>
                  <a:lnTo>
                    <a:pt x="243" y="19"/>
                  </a:lnTo>
                  <a:lnTo>
                    <a:pt x="243" y="13"/>
                  </a:lnTo>
                  <a:lnTo>
                    <a:pt x="246" y="7"/>
                  </a:lnTo>
                  <a:lnTo>
                    <a:pt x="250" y="3"/>
                  </a:lnTo>
                  <a:lnTo>
                    <a:pt x="256" y="0"/>
                  </a:lnTo>
                  <a:lnTo>
                    <a:pt x="263" y="0"/>
                  </a:lnTo>
                  <a:lnTo>
                    <a:pt x="270" y="3"/>
                  </a:lnTo>
                  <a:lnTo>
                    <a:pt x="273" y="7"/>
                  </a:lnTo>
                  <a:lnTo>
                    <a:pt x="276" y="13"/>
                  </a:lnTo>
                  <a:lnTo>
                    <a:pt x="276" y="19"/>
                  </a:lnTo>
                  <a:lnTo>
                    <a:pt x="273" y="26"/>
                  </a:lnTo>
                  <a:lnTo>
                    <a:pt x="270" y="29"/>
                  </a:lnTo>
                  <a:lnTo>
                    <a:pt x="263" y="32"/>
                  </a:lnTo>
                  <a:close/>
                  <a:moveTo>
                    <a:pt x="263" y="15"/>
                  </a:moveTo>
                  <a:lnTo>
                    <a:pt x="259" y="19"/>
                  </a:lnTo>
                  <a:lnTo>
                    <a:pt x="262" y="13"/>
                  </a:lnTo>
                  <a:lnTo>
                    <a:pt x="262" y="19"/>
                  </a:lnTo>
                  <a:lnTo>
                    <a:pt x="259" y="13"/>
                  </a:lnTo>
                  <a:lnTo>
                    <a:pt x="263" y="17"/>
                  </a:lnTo>
                  <a:lnTo>
                    <a:pt x="256" y="14"/>
                  </a:lnTo>
                  <a:lnTo>
                    <a:pt x="263" y="14"/>
                  </a:lnTo>
                  <a:lnTo>
                    <a:pt x="256" y="17"/>
                  </a:lnTo>
                  <a:lnTo>
                    <a:pt x="260" y="13"/>
                  </a:lnTo>
                  <a:lnTo>
                    <a:pt x="257" y="19"/>
                  </a:lnTo>
                  <a:lnTo>
                    <a:pt x="257" y="13"/>
                  </a:lnTo>
                  <a:lnTo>
                    <a:pt x="260" y="19"/>
                  </a:lnTo>
                  <a:lnTo>
                    <a:pt x="256" y="15"/>
                  </a:lnTo>
                  <a:lnTo>
                    <a:pt x="263" y="18"/>
                  </a:lnTo>
                  <a:lnTo>
                    <a:pt x="256" y="18"/>
                  </a:lnTo>
                  <a:lnTo>
                    <a:pt x="263" y="15"/>
                  </a:lnTo>
                  <a:close/>
                  <a:moveTo>
                    <a:pt x="210" y="30"/>
                  </a:moveTo>
                  <a:lnTo>
                    <a:pt x="200" y="30"/>
                  </a:lnTo>
                  <a:lnTo>
                    <a:pt x="192" y="21"/>
                  </a:lnTo>
                  <a:lnTo>
                    <a:pt x="192" y="11"/>
                  </a:lnTo>
                  <a:lnTo>
                    <a:pt x="200" y="2"/>
                  </a:lnTo>
                  <a:lnTo>
                    <a:pt x="210" y="2"/>
                  </a:lnTo>
                  <a:lnTo>
                    <a:pt x="220" y="11"/>
                  </a:lnTo>
                  <a:lnTo>
                    <a:pt x="220" y="21"/>
                  </a:lnTo>
                  <a:lnTo>
                    <a:pt x="210" y="30"/>
                  </a:lnTo>
                  <a:close/>
                  <a:moveTo>
                    <a:pt x="210" y="11"/>
                  </a:moveTo>
                  <a:lnTo>
                    <a:pt x="210" y="21"/>
                  </a:lnTo>
                  <a:lnTo>
                    <a:pt x="200" y="13"/>
                  </a:lnTo>
                  <a:lnTo>
                    <a:pt x="210" y="13"/>
                  </a:lnTo>
                  <a:lnTo>
                    <a:pt x="202" y="21"/>
                  </a:lnTo>
                  <a:lnTo>
                    <a:pt x="202" y="11"/>
                  </a:lnTo>
                  <a:lnTo>
                    <a:pt x="210" y="20"/>
                  </a:lnTo>
                  <a:lnTo>
                    <a:pt x="200" y="20"/>
                  </a:lnTo>
                  <a:lnTo>
                    <a:pt x="210" y="11"/>
                  </a:lnTo>
                  <a:close/>
                  <a:moveTo>
                    <a:pt x="157" y="30"/>
                  </a:moveTo>
                  <a:lnTo>
                    <a:pt x="149" y="32"/>
                  </a:lnTo>
                  <a:lnTo>
                    <a:pt x="142" y="29"/>
                  </a:lnTo>
                  <a:lnTo>
                    <a:pt x="138" y="26"/>
                  </a:lnTo>
                  <a:lnTo>
                    <a:pt x="135" y="19"/>
                  </a:lnTo>
                  <a:lnTo>
                    <a:pt x="135" y="13"/>
                  </a:lnTo>
                  <a:lnTo>
                    <a:pt x="138" y="7"/>
                  </a:lnTo>
                  <a:lnTo>
                    <a:pt x="142" y="3"/>
                  </a:lnTo>
                  <a:lnTo>
                    <a:pt x="149" y="0"/>
                  </a:lnTo>
                  <a:lnTo>
                    <a:pt x="157" y="2"/>
                  </a:lnTo>
                  <a:lnTo>
                    <a:pt x="165" y="11"/>
                  </a:lnTo>
                  <a:lnTo>
                    <a:pt x="165" y="21"/>
                  </a:lnTo>
                  <a:lnTo>
                    <a:pt x="157" y="30"/>
                  </a:lnTo>
                  <a:close/>
                  <a:moveTo>
                    <a:pt x="155" y="11"/>
                  </a:moveTo>
                  <a:lnTo>
                    <a:pt x="155" y="21"/>
                  </a:lnTo>
                  <a:lnTo>
                    <a:pt x="147" y="13"/>
                  </a:lnTo>
                  <a:lnTo>
                    <a:pt x="155" y="14"/>
                  </a:lnTo>
                  <a:lnTo>
                    <a:pt x="149" y="17"/>
                  </a:lnTo>
                  <a:lnTo>
                    <a:pt x="152" y="13"/>
                  </a:lnTo>
                  <a:lnTo>
                    <a:pt x="150" y="19"/>
                  </a:lnTo>
                  <a:lnTo>
                    <a:pt x="150" y="13"/>
                  </a:lnTo>
                  <a:lnTo>
                    <a:pt x="152" y="19"/>
                  </a:lnTo>
                  <a:lnTo>
                    <a:pt x="149" y="15"/>
                  </a:lnTo>
                  <a:lnTo>
                    <a:pt x="155" y="18"/>
                  </a:lnTo>
                  <a:lnTo>
                    <a:pt x="147" y="20"/>
                  </a:lnTo>
                  <a:lnTo>
                    <a:pt x="155" y="11"/>
                  </a:lnTo>
                  <a:close/>
                  <a:moveTo>
                    <a:pt x="105" y="42"/>
                  </a:moveTo>
                  <a:lnTo>
                    <a:pt x="101" y="43"/>
                  </a:lnTo>
                  <a:lnTo>
                    <a:pt x="94" y="43"/>
                  </a:lnTo>
                  <a:lnTo>
                    <a:pt x="89" y="40"/>
                  </a:lnTo>
                  <a:lnTo>
                    <a:pt x="84" y="33"/>
                  </a:lnTo>
                  <a:lnTo>
                    <a:pt x="82" y="28"/>
                  </a:lnTo>
                  <a:lnTo>
                    <a:pt x="82" y="22"/>
                  </a:lnTo>
                  <a:lnTo>
                    <a:pt x="85" y="16"/>
                  </a:lnTo>
                  <a:lnTo>
                    <a:pt x="90" y="12"/>
                  </a:lnTo>
                  <a:lnTo>
                    <a:pt x="100" y="12"/>
                  </a:lnTo>
                  <a:lnTo>
                    <a:pt x="111" y="18"/>
                  </a:lnTo>
                  <a:lnTo>
                    <a:pt x="114" y="24"/>
                  </a:lnTo>
                  <a:lnTo>
                    <a:pt x="114" y="31"/>
                  </a:lnTo>
                  <a:lnTo>
                    <a:pt x="111" y="38"/>
                  </a:lnTo>
                  <a:lnTo>
                    <a:pt x="105" y="42"/>
                  </a:lnTo>
                  <a:close/>
                  <a:moveTo>
                    <a:pt x="103" y="26"/>
                  </a:moveTo>
                  <a:lnTo>
                    <a:pt x="99" y="31"/>
                  </a:lnTo>
                  <a:lnTo>
                    <a:pt x="99" y="24"/>
                  </a:lnTo>
                  <a:lnTo>
                    <a:pt x="103" y="30"/>
                  </a:lnTo>
                  <a:lnTo>
                    <a:pt x="91" y="24"/>
                  </a:lnTo>
                  <a:lnTo>
                    <a:pt x="101" y="24"/>
                  </a:lnTo>
                  <a:lnTo>
                    <a:pt x="95" y="28"/>
                  </a:lnTo>
                  <a:lnTo>
                    <a:pt x="97" y="22"/>
                  </a:lnTo>
                  <a:lnTo>
                    <a:pt x="97" y="28"/>
                  </a:lnTo>
                  <a:lnTo>
                    <a:pt x="96" y="25"/>
                  </a:lnTo>
                  <a:lnTo>
                    <a:pt x="101" y="31"/>
                  </a:lnTo>
                  <a:lnTo>
                    <a:pt x="94" y="28"/>
                  </a:lnTo>
                  <a:lnTo>
                    <a:pt x="101" y="28"/>
                  </a:lnTo>
                  <a:lnTo>
                    <a:pt x="97" y="29"/>
                  </a:lnTo>
                  <a:lnTo>
                    <a:pt x="103" y="26"/>
                  </a:lnTo>
                  <a:close/>
                  <a:moveTo>
                    <a:pt x="68" y="62"/>
                  </a:moveTo>
                  <a:lnTo>
                    <a:pt x="62" y="70"/>
                  </a:lnTo>
                  <a:lnTo>
                    <a:pt x="50" y="72"/>
                  </a:lnTo>
                  <a:lnTo>
                    <a:pt x="43" y="68"/>
                  </a:lnTo>
                  <a:lnTo>
                    <a:pt x="39" y="61"/>
                  </a:lnTo>
                  <a:lnTo>
                    <a:pt x="38" y="56"/>
                  </a:lnTo>
                  <a:lnTo>
                    <a:pt x="40" y="49"/>
                  </a:lnTo>
                  <a:lnTo>
                    <a:pt x="44" y="44"/>
                  </a:lnTo>
                  <a:lnTo>
                    <a:pt x="49" y="42"/>
                  </a:lnTo>
                  <a:lnTo>
                    <a:pt x="54" y="42"/>
                  </a:lnTo>
                  <a:lnTo>
                    <a:pt x="61" y="43"/>
                  </a:lnTo>
                  <a:lnTo>
                    <a:pt x="67" y="50"/>
                  </a:lnTo>
                  <a:lnTo>
                    <a:pt x="68" y="62"/>
                  </a:lnTo>
                  <a:close/>
                  <a:moveTo>
                    <a:pt x="52" y="51"/>
                  </a:moveTo>
                  <a:lnTo>
                    <a:pt x="59" y="58"/>
                  </a:lnTo>
                  <a:lnTo>
                    <a:pt x="51" y="56"/>
                  </a:lnTo>
                  <a:lnTo>
                    <a:pt x="56" y="56"/>
                  </a:lnTo>
                  <a:lnTo>
                    <a:pt x="50" y="58"/>
                  </a:lnTo>
                  <a:lnTo>
                    <a:pt x="54" y="54"/>
                  </a:lnTo>
                  <a:lnTo>
                    <a:pt x="52" y="60"/>
                  </a:lnTo>
                  <a:lnTo>
                    <a:pt x="51" y="54"/>
                  </a:lnTo>
                  <a:lnTo>
                    <a:pt x="55" y="60"/>
                  </a:lnTo>
                  <a:lnTo>
                    <a:pt x="47" y="58"/>
                  </a:lnTo>
                  <a:lnTo>
                    <a:pt x="60" y="56"/>
                  </a:lnTo>
                  <a:lnTo>
                    <a:pt x="53" y="63"/>
                  </a:lnTo>
                  <a:lnTo>
                    <a:pt x="52" y="51"/>
                  </a:lnTo>
                  <a:close/>
                  <a:moveTo>
                    <a:pt x="41" y="104"/>
                  </a:moveTo>
                  <a:lnTo>
                    <a:pt x="40" y="109"/>
                  </a:lnTo>
                  <a:lnTo>
                    <a:pt x="36" y="115"/>
                  </a:lnTo>
                  <a:lnTo>
                    <a:pt x="30" y="118"/>
                  </a:lnTo>
                  <a:lnTo>
                    <a:pt x="22" y="118"/>
                  </a:lnTo>
                  <a:lnTo>
                    <a:pt x="16" y="115"/>
                  </a:lnTo>
                  <a:lnTo>
                    <a:pt x="10" y="103"/>
                  </a:lnTo>
                  <a:lnTo>
                    <a:pt x="13" y="92"/>
                  </a:lnTo>
                  <a:lnTo>
                    <a:pt x="24" y="87"/>
                  </a:lnTo>
                  <a:lnTo>
                    <a:pt x="31" y="88"/>
                  </a:lnTo>
                  <a:lnTo>
                    <a:pt x="38" y="92"/>
                  </a:lnTo>
                  <a:lnTo>
                    <a:pt x="41" y="98"/>
                  </a:lnTo>
                  <a:lnTo>
                    <a:pt x="41" y="104"/>
                  </a:lnTo>
                  <a:close/>
                  <a:moveTo>
                    <a:pt x="26" y="98"/>
                  </a:moveTo>
                  <a:lnTo>
                    <a:pt x="30" y="104"/>
                  </a:lnTo>
                  <a:lnTo>
                    <a:pt x="23" y="100"/>
                  </a:lnTo>
                  <a:lnTo>
                    <a:pt x="30" y="101"/>
                  </a:lnTo>
                  <a:lnTo>
                    <a:pt x="19" y="106"/>
                  </a:lnTo>
                  <a:lnTo>
                    <a:pt x="22" y="95"/>
                  </a:lnTo>
                  <a:lnTo>
                    <a:pt x="29" y="106"/>
                  </a:lnTo>
                  <a:lnTo>
                    <a:pt x="22" y="103"/>
                  </a:lnTo>
                  <a:lnTo>
                    <a:pt x="30" y="103"/>
                  </a:lnTo>
                  <a:lnTo>
                    <a:pt x="24" y="106"/>
                  </a:lnTo>
                  <a:lnTo>
                    <a:pt x="28" y="101"/>
                  </a:lnTo>
                  <a:lnTo>
                    <a:pt x="26" y="104"/>
                  </a:lnTo>
                  <a:lnTo>
                    <a:pt x="26" y="98"/>
                  </a:lnTo>
                  <a:close/>
                  <a:moveTo>
                    <a:pt x="30" y="150"/>
                  </a:moveTo>
                  <a:lnTo>
                    <a:pt x="30" y="161"/>
                  </a:lnTo>
                  <a:lnTo>
                    <a:pt x="21" y="169"/>
                  </a:lnTo>
                  <a:lnTo>
                    <a:pt x="11" y="169"/>
                  </a:lnTo>
                  <a:lnTo>
                    <a:pt x="1" y="161"/>
                  </a:lnTo>
                  <a:lnTo>
                    <a:pt x="1" y="150"/>
                  </a:lnTo>
                  <a:lnTo>
                    <a:pt x="11" y="142"/>
                  </a:lnTo>
                  <a:lnTo>
                    <a:pt x="21" y="142"/>
                  </a:lnTo>
                  <a:lnTo>
                    <a:pt x="30" y="150"/>
                  </a:lnTo>
                  <a:close/>
                  <a:moveTo>
                    <a:pt x="11" y="152"/>
                  </a:moveTo>
                  <a:lnTo>
                    <a:pt x="21" y="152"/>
                  </a:lnTo>
                  <a:lnTo>
                    <a:pt x="12" y="161"/>
                  </a:lnTo>
                  <a:lnTo>
                    <a:pt x="12" y="150"/>
                  </a:lnTo>
                  <a:lnTo>
                    <a:pt x="21" y="159"/>
                  </a:lnTo>
                  <a:lnTo>
                    <a:pt x="11" y="159"/>
                  </a:lnTo>
                  <a:lnTo>
                    <a:pt x="19" y="150"/>
                  </a:lnTo>
                  <a:lnTo>
                    <a:pt x="19" y="161"/>
                  </a:lnTo>
                  <a:lnTo>
                    <a:pt x="11" y="152"/>
                  </a:lnTo>
                  <a:close/>
                  <a:moveTo>
                    <a:pt x="30" y="204"/>
                  </a:moveTo>
                  <a:lnTo>
                    <a:pt x="30" y="214"/>
                  </a:lnTo>
                  <a:lnTo>
                    <a:pt x="21" y="223"/>
                  </a:lnTo>
                  <a:lnTo>
                    <a:pt x="11" y="223"/>
                  </a:lnTo>
                  <a:lnTo>
                    <a:pt x="1" y="214"/>
                  </a:lnTo>
                  <a:lnTo>
                    <a:pt x="1" y="204"/>
                  </a:lnTo>
                  <a:lnTo>
                    <a:pt x="11" y="195"/>
                  </a:lnTo>
                  <a:lnTo>
                    <a:pt x="21" y="195"/>
                  </a:lnTo>
                  <a:lnTo>
                    <a:pt x="30" y="204"/>
                  </a:lnTo>
                  <a:close/>
                  <a:moveTo>
                    <a:pt x="11" y="206"/>
                  </a:moveTo>
                  <a:lnTo>
                    <a:pt x="21" y="206"/>
                  </a:lnTo>
                  <a:lnTo>
                    <a:pt x="12" y="214"/>
                  </a:lnTo>
                  <a:lnTo>
                    <a:pt x="12" y="204"/>
                  </a:lnTo>
                  <a:lnTo>
                    <a:pt x="21" y="213"/>
                  </a:lnTo>
                  <a:lnTo>
                    <a:pt x="11" y="213"/>
                  </a:lnTo>
                  <a:lnTo>
                    <a:pt x="19" y="204"/>
                  </a:lnTo>
                  <a:lnTo>
                    <a:pt x="19" y="214"/>
                  </a:lnTo>
                  <a:lnTo>
                    <a:pt x="11" y="206"/>
                  </a:lnTo>
                  <a:close/>
                  <a:moveTo>
                    <a:pt x="31" y="261"/>
                  </a:moveTo>
                  <a:lnTo>
                    <a:pt x="31" y="266"/>
                  </a:lnTo>
                  <a:lnTo>
                    <a:pt x="30" y="272"/>
                  </a:lnTo>
                  <a:lnTo>
                    <a:pt x="26" y="277"/>
                  </a:lnTo>
                  <a:lnTo>
                    <a:pt x="19" y="280"/>
                  </a:lnTo>
                  <a:lnTo>
                    <a:pt x="13" y="280"/>
                  </a:lnTo>
                  <a:lnTo>
                    <a:pt x="6" y="277"/>
                  </a:lnTo>
                  <a:lnTo>
                    <a:pt x="2" y="273"/>
                  </a:lnTo>
                  <a:lnTo>
                    <a:pt x="0" y="267"/>
                  </a:lnTo>
                  <a:lnTo>
                    <a:pt x="0" y="260"/>
                  </a:lnTo>
                  <a:lnTo>
                    <a:pt x="2" y="253"/>
                  </a:lnTo>
                  <a:lnTo>
                    <a:pt x="6" y="250"/>
                  </a:lnTo>
                  <a:lnTo>
                    <a:pt x="13" y="247"/>
                  </a:lnTo>
                  <a:lnTo>
                    <a:pt x="19" y="247"/>
                  </a:lnTo>
                  <a:lnTo>
                    <a:pt x="26" y="250"/>
                  </a:lnTo>
                  <a:lnTo>
                    <a:pt x="30" y="254"/>
                  </a:lnTo>
                  <a:lnTo>
                    <a:pt x="31" y="261"/>
                  </a:lnTo>
                  <a:close/>
                  <a:moveTo>
                    <a:pt x="15" y="259"/>
                  </a:moveTo>
                  <a:lnTo>
                    <a:pt x="19" y="264"/>
                  </a:lnTo>
                  <a:lnTo>
                    <a:pt x="13" y="261"/>
                  </a:lnTo>
                  <a:lnTo>
                    <a:pt x="19" y="261"/>
                  </a:lnTo>
                  <a:lnTo>
                    <a:pt x="13" y="264"/>
                  </a:lnTo>
                  <a:lnTo>
                    <a:pt x="16" y="260"/>
                  </a:lnTo>
                  <a:lnTo>
                    <a:pt x="14" y="267"/>
                  </a:lnTo>
                  <a:lnTo>
                    <a:pt x="14" y="260"/>
                  </a:lnTo>
                  <a:lnTo>
                    <a:pt x="16" y="267"/>
                  </a:lnTo>
                  <a:lnTo>
                    <a:pt x="13" y="263"/>
                  </a:lnTo>
                  <a:lnTo>
                    <a:pt x="19" y="266"/>
                  </a:lnTo>
                  <a:lnTo>
                    <a:pt x="13" y="266"/>
                  </a:lnTo>
                  <a:lnTo>
                    <a:pt x="19" y="263"/>
                  </a:lnTo>
                  <a:lnTo>
                    <a:pt x="15" y="268"/>
                  </a:lnTo>
                  <a:lnTo>
                    <a:pt x="17" y="261"/>
                  </a:lnTo>
                  <a:lnTo>
                    <a:pt x="17" y="266"/>
                  </a:lnTo>
                  <a:lnTo>
                    <a:pt x="15" y="259"/>
                  </a:lnTo>
                  <a:close/>
                  <a:moveTo>
                    <a:pt x="31" y="315"/>
                  </a:moveTo>
                  <a:lnTo>
                    <a:pt x="31" y="320"/>
                  </a:lnTo>
                  <a:lnTo>
                    <a:pt x="30" y="327"/>
                  </a:lnTo>
                  <a:lnTo>
                    <a:pt x="26" y="331"/>
                  </a:lnTo>
                  <a:lnTo>
                    <a:pt x="19" y="334"/>
                  </a:lnTo>
                  <a:lnTo>
                    <a:pt x="13" y="334"/>
                  </a:lnTo>
                  <a:lnTo>
                    <a:pt x="6" y="331"/>
                  </a:lnTo>
                  <a:lnTo>
                    <a:pt x="2" y="328"/>
                  </a:lnTo>
                  <a:lnTo>
                    <a:pt x="0" y="321"/>
                  </a:lnTo>
                  <a:lnTo>
                    <a:pt x="0" y="314"/>
                  </a:lnTo>
                  <a:lnTo>
                    <a:pt x="2" y="308"/>
                  </a:lnTo>
                  <a:lnTo>
                    <a:pt x="6" y="304"/>
                  </a:lnTo>
                  <a:lnTo>
                    <a:pt x="13" y="301"/>
                  </a:lnTo>
                  <a:lnTo>
                    <a:pt x="19" y="301"/>
                  </a:lnTo>
                  <a:lnTo>
                    <a:pt x="26" y="304"/>
                  </a:lnTo>
                  <a:lnTo>
                    <a:pt x="30" y="309"/>
                  </a:lnTo>
                  <a:lnTo>
                    <a:pt x="31" y="315"/>
                  </a:lnTo>
                  <a:close/>
                  <a:moveTo>
                    <a:pt x="15" y="313"/>
                  </a:moveTo>
                  <a:lnTo>
                    <a:pt x="19" y="318"/>
                  </a:lnTo>
                  <a:lnTo>
                    <a:pt x="13" y="315"/>
                  </a:lnTo>
                  <a:lnTo>
                    <a:pt x="19" y="315"/>
                  </a:lnTo>
                  <a:lnTo>
                    <a:pt x="13" y="318"/>
                  </a:lnTo>
                  <a:lnTo>
                    <a:pt x="16" y="314"/>
                  </a:lnTo>
                  <a:lnTo>
                    <a:pt x="14" y="321"/>
                  </a:lnTo>
                  <a:lnTo>
                    <a:pt x="14" y="314"/>
                  </a:lnTo>
                  <a:lnTo>
                    <a:pt x="16" y="321"/>
                  </a:lnTo>
                  <a:lnTo>
                    <a:pt x="13" y="317"/>
                  </a:lnTo>
                  <a:lnTo>
                    <a:pt x="19" y="320"/>
                  </a:lnTo>
                  <a:lnTo>
                    <a:pt x="13" y="320"/>
                  </a:lnTo>
                  <a:lnTo>
                    <a:pt x="19" y="317"/>
                  </a:lnTo>
                  <a:lnTo>
                    <a:pt x="15" y="322"/>
                  </a:lnTo>
                  <a:lnTo>
                    <a:pt x="17" y="315"/>
                  </a:lnTo>
                  <a:lnTo>
                    <a:pt x="17" y="320"/>
                  </a:lnTo>
                  <a:lnTo>
                    <a:pt x="15" y="313"/>
                  </a:lnTo>
                  <a:close/>
                  <a:moveTo>
                    <a:pt x="30" y="367"/>
                  </a:moveTo>
                  <a:lnTo>
                    <a:pt x="30" y="377"/>
                  </a:lnTo>
                  <a:lnTo>
                    <a:pt x="21" y="386"/>
                  </a:lnTo>
                  <a:lnTo>
                    <a:pt x="11" y="386"/>
                  </a:lnTo>
                  <a:lnTo>
                    <a:pt x="1" y="377"/>
                  </a:lnTo>
                  <a:lnTo>
                    <a:pt x="1" y="367"/>
                  </a:lnTo>
                  <a:lnTo>
                    <a:pt x="11" y="358"/>
                  </a:lnTo>
                  <a:lnTo>
                    <a:pt x="21" y="358"/>
                  </a:lnTo>
                  <a:lnTo>
                    <a:pt x="30" y="367"/>
                  </a:lnTo>
                  <a:close/>
                  <a:moveTo>
                    <a:pt x="11" y="368"/>
                  </a:moveTo>
                  <a:lnTo>
                    <a:pt x="21" y="368"/>
                  </a:lnTo>
                  <a:lnTo>
                    <a:pt x="12" y="377"/>
                  </a:lnTo>
                  <a:lnTo>
                    <a:pt x="12" y="367"/>
                  </a:lnTo>
                  <a:lnTo>
                    <a:pt x="21" y="375"/>
                  </a:lnTo>
                  <a:lnTo>
                    <a:pt x="11" y="375"/>
                  </a:lnTo>
                  <a:lnTo>
                    <a:pt x="19" y="367"/>
                  </a:lnTo>
                  <a:lnTo>
                    <a:pt x="19" y="377"/>
                  </a:lnTo>
                  <a:lnTo>
                    <a:pt x="11" y="368"/>
                  </a:lnTo>
                  <a:close/>
                  <a:moveTo>
                    <a:pt x="30" y="420"/>
                  </a:moveTo>
                  <a:lnTo>
                    <a:pt x="30" y="431"/>
                  </a:lnTo>
                  <a:lnTo>
                    <a:pt x="21" y="439"/>
                  </a:lnTo>
                  <a:lnTo>
                    <a:pt x="11" y="439"/>
                  </a:lnTo>
                  <a:lnTo>
                    <a:pt x="1" y="431"/>
                  </a:lnTo>
                  <a:lnTo>
                    <a:pt x="1" y="420"/>
                  </a:lnTo>
                  <a:lnTo>
                    <a:pt x="11" y="412"/>
                  </a:lnTo>
                  <a:lnTo>
                    <a:pt x="21" y="412"/>
                  </a:lnTo>
                  <a:lnTo>
                    <a:pt x="30" y="420"/>
                  </a:lnTo>
                  <a:close/>
                  <a:moveTo>
                    <a:pt x="11" y="422"/>
                  </a:moveTo>
                  <a:lnTo>
                    <a:pt x="21" y="422"/>
                  </a:lnTo>
                  <a:lnTo>
                    <a:pt x="12" y="431"/>
                  </a:lnTo>
                  <a:lnTo>
                    <a:pt x="12" y="420"/>
                  </a:lnTo>
                  <a:lnTo>
                    <a:pt x="21" y="429"/>
                  </a:lnTo>
                  <a:lnTo>
                    <a:pt x="11" y="429"/>
                  </a:lnTo>
                  <a:lnTo>
                    <a:pt x="19" y="420"/>
                  </a:lnTo>
                  <a:lnTo>
                    <a:pt x="19" y="431"/>
                  </a:lnTo>
                  <a:lnTo>
                    <a:pt x="11" y="422"/>
                  </a:lnTo>
                  <a:close/>
                  <a:moveTo>
                    <a:pt x="30" y="474"/>
                  </a:moveTo>
                  <a:lnTo>
                    <a:pt x="30" y="484"/>
                  </a:lnTo>
                  <a:lnTo>
                    <a:pt x="21" y="493"/>
                  </a:lnTo>
                  <a:lnTo>
                    <a:pt x="11" y="493"/>
                  </a:lnTo>
                  <a:lnTo>
                    <a:pt x="1" y="484"/>
                  </a:lnTo>
                  <a:lnTo>
                    <a:pt x="1" y="474"/>
                  </a:lnTo>
                  <a:lnTo>
                    <a:pt x="11" y="465"/>
                  </a:lnTo>
                  <a:lnTo>
                    <a:pt x="21" y="465"/>
                  </a:lnTo>
                  <a:lnTo>
                    <a:pt x="30" y="474"/>
                  </a:lnTo>
                  <a:close/>
                  <a:moveTo>
                    <a:pt x="11" y="476"/>
                  </a:moveTo>
                  <a:lnTo>
                    <a:pt x="21" y="476"/>
                  </a:lnTo>
                  <a:lnTo>
                    <a:pt x="12" y="484"/>
                  </a:lnTo>
                  <a:lnTo>
                    <a:pt x="12" y="474"/>
                  </a:lnTo>
                  <a:lnTo>
                    <a:pt x="21" y="483"/>
                  </a:lnTo>
                  <a:lnTo>
                    <a:pt x="11" y="483"/>
                  </a:lnTo>
                  <a:lnTo>
                    <a:pt x="19" y="474"/>
                  </a:lnTo>
                  <a:lnTo>
                    <a:pt x="19" y="484"/>
                  </a:lnTo>
                  <a:lnTo>
                    <a:pt x="11" y="476"/>
                  </a:lnTo>
                  <a:close/>
                  <a:moveTo>
                    <a:pt x="31" y="531"/>
                  </a:moveTo>
                  <a:lnTo>
                    <a:pt x="31" y="536"/>
                  </a:lnTo>
                  <a:lnTo>
                    <a:pt x="30" y="542"/>
                  </a:lnTo>
                  <a:lnTo>
                    <a:pt x="26" y="547"/>
                  </a:lnTo>
                  <a:lnTo>
                    <a:pt x="19" y="550"/>
                  </a:lnTo>
                  <a:lnTo>
                    <a:pt x="13" y="550"/>
                  </a:lnTo>
                  <a:lnTo>
                    <a:pt x="6" y="547"/>
                  </a:lnTo>
                  <a:lnTo>
                    <a:pt x="2" y="543"/>
                  </a:lnTo>
                  <a:lnTo>
                    <a:pt x="0" y="537"/>
                  </a:lnTo>
                  <a:lnTo>
                    <a:pt x="0" y="530"/>
                  </a:lnTo>
                  <a:lnTo>
                    <a:pt x="2" y="523"/>
                  </a:lnTo>
                  <a:lnTo>
                    <a:pt x="6" y="520"/>
                  </a:lnTo>
                  <a:lnTo>
                    <a:pt x="13" y="517"/>
                  </a:lnTo>
                  <a:lnTo>
                    <a:pt x="19" y="517"/>
                  </a:lnTo>
                  <a:lnTo>
                    <a:pt x="26" y="520"/>
                  </a:lnTo>
                  <a:lnTo>
                    <a:pt x="30" y="524"/>
                  </a:lnTo>
                  <a:lnTo>
                    <a:pt x="31" y="531"/>
                  </a:lnTo>
                  <a:close/>
                  <a:moveTo>
                    <a:pt x="15" y="529"/>
                  </a:moveTo>
                  <a:lnTo>
                    <a:pt x="19" y="534"/>
                  </a:lnTo>
                  <a:lnTo>
                    <a:pt x="13" y="531"/>
                  </a:lnTo>
                  <a:lnTo>
                    <a:pt x="19" y="531"/>
                  </a:lnTo>
                  <a:lnTo>
                    <a:pt x="13" y="534"/>
                  </a:lnTo>
                  <a:lnTo>
                    <a:pt x="16" y="530"/>
                  </a:lnTo>
                  <a:lnTo>
                    <a:pt x="14" y="537"/>
                  </a:lnTo>
                  <a:lnTo>
                    <a:pt x="14" y="530"/>
                  </a:lnTo>
                  <a:lnTo>
                    <a:pt x="16" y="537"/>
                  </a:lnTo>
                  <a:lnTo>
                    <a:pt x="13" y="533"/>
                  </a:lnTo>
                  <a:lnTo>
                    <a:pt x="19" y="536"/>
                  </a:lnTo>
                  <a:lnTo>
                    <a:pt x="13" y="536"/>
                  </a:lnTo>
                  <a:lnTo>
                    <a:pt x="19" y="533"/>
                  </a:lnTo>
                  <a:lnTo>
                    <a:pt x="15" y="538"/>
                  </a:lnTo>
                  <a:lnTo>
                    <a:pt x="17" y="531"/>
                  </a:lnTo>
                  <a:lnTo>
                    <a:pt x="17" y="536"/>
                  </a:lnTo>
                  <a:lnTo>
                    <a:pt x="15" y="529"/>
                  </a:lnTo>
                  <a:close/>
                  <a:moveTo>
                    <a:pt x="31" y="585"/>
                  </a:moveTo>
                  <a:lnTo>
                    <a:pt x="31" y="590"/>
                  </a:lnTo>
                  <a:lnTo>
                    <a:pt x="30" y="597"/>
                  </a:lnTo>
                  <a:lnTo>
                    <a:pt x="26" y="601"/>
                  </a:lnTo>
                  <a:lnTo>
                    <a:pt x="19" y="604"/>
                  </a:lnTo>
                  <a:lnTo>
                    <a:pt x="13" y="604"/>
                  </a:lnTo>
                  <a:lnTo>
                    <a:pt x="6" y="601"/>
                  </a:lnTo>
                  <a:lnTo>
                    <a:pt x="2" y="598"/>
                  </a:lnTo>
                  <a:lnTo>
                    <a:pt x="0" y="591"/>
                  </a:lnTo>
                  <a:lnTo>
                    <a:pt x="0" y="584"/>
                  </a:lnTo>
                  <a:lnTo>
                    <a:pt x="2" y="578"/>
                  </a:lnTo>
                  <a:lnTo>
                    <a:pt x="6" y="574"/>
                  </a:lnTo>
                  <a:lnTo>
                    <a:pt x="13" y="571"/>
                  </a:lnTo>
                  <a:lnTo>
                    <a:pt x="19" y="571"/>
                  </a:lnTo>
                  <a:lnTo>
                    <a:pt x="26" y="574"/>
                  </a:lnTo>
                  <a:lnTo>
                    <a:pt x="30" y="579"/>
                  </a:lnTo>
                  <a:lnTo>
                    <a:pt x="31" y="585"/>
                  </a:lnTo>
                  <a:close/>
                  <a:moveTo>
                    <a:pt x="15" y="583"/>
                  </a:moveTo>
                  <a:lnTo>
                    <a:pt x="19" y="588"/>
                  </a:lnTo>
                  <a:lnTo>
                    <a:pt x="13" y="585"/>
                  </a:lnTo>
                  <a:lnTo>
                    <a:pt x="19" y="585"/>
                  </a:lnTo>
                  <a:lnTo>
                    <a:pt x="13" y="588"/>
                  </a:lnTo>
                  <a:lnTo>
                    <a:pt x="16" y="584"/>
                  </a:lnTo>
                  <a:lnTo>
                    <a:pt x="14" y="591"/>
                  </a:lnTo>
                  <a:lnTo>
                    <a:pt x="14" y="584"/>
                  </a:lnTo>
                  <a:lnTo>
                    <a:pt x="16" y="591"/>
                  </a:lnTo>
                  <a:lnTo>
                    <a:pt x="13" y="587"/>
                  </a:lnTo>
                  <a:lnTo>
                    <a:pt x="19" y="590"/>
                  </a:lnTo>
                  <a:lnTo>
                    <a:pt x="13" y="590"/>
                  </a:lnTo>
                  <a:lnTo>
                    <a:pt x="19" y="587"/>
                  </a:lnTo>
                  <a:lnTo>
                    <a:pt x="15" y="592"/>
                  </a:lnTo>
                  <a:lnTo>
                    <a:pt x="17" y="585"/>
                  </a:lnTo>
                  <a:lnTo>
                    <a:pt x="17" y="590"/>
                  </a:lnTo>
                  <a:lnTo>
                    <a:pt x="15" y="583"/>
                  </a:lnTo>
                  <a:close/>
                  <a:moveTo>
                    <a:pt x="30" y="637"/>
                  </a:moveTo>
                  <a:lnTo>
                    <a:pt x="30" y="647"/>
                  </a:lnTo>
                  <a:lnTo>
                    <a:pt x="21" y="656"/>
                  </a:lnTo>
                  <a:lnTo>
                    <a:pt x="11" y="656"/>
                  </a:lnTo>
                  <a:lnTo>
                    <a:pt x="1" y="647"/>
                  </a:lnTo>
                  <a:lnTo>
                    <a:pt x="1" y="637"/>
                  </a:lnTo>
                  <a:lnTo>
                    <a:pt x="11" y="628"/>
                  </a:lnTo>
                  <a:lnTo>
                    <a:pt x="21" y="628"/>
                  </a:lnTo>
                  <a:lnTo>
                    <a:pt x="30" y="637"/>
                  </a:lnTo>
                  <a:close/>
                  <a:moveTo>
                    <a:pt x="11" y="638"/>
                  </a:moveTo>
                  <a:lnTo>
                    <a:pt x="21" y="638"/>
                  </a:lnTo>
                  <a:lnTo>
                    <a:pt x="12" y="647"/>
                  </a:lnTo>
                  <a:lnTo>
                    <a:pt x="12" y="637"/>
                  </a:lnTo>
                  <a:lnTo>
                    <a:pt x="21" y="645"/>
                  </a:lnTo>
                  <a:lnTo>
                    <a:pt x="11" y="645"/>
                  </a:lnTo>
                  <a:lnTo>
                    <a:pt x="19" y="637"/>
                  </a:lnTo>
                  <a:lnTo>
                    <a:pt x="19" y="647"/>
                  </a:lnTo>
                  <a:lnTo>
                    <a:pt x="11" y="638"/>
                  </a:lnTo>
                  <a:close/>
                  <a:moveTo>
                    <a:pt x="30" y="690"/>
                  </a:moveTo>
                  <a:lnTo>
                    <a:pt x="30" y="701"/>
                  </a:lnTo>
                  <a:lnTo>
                    <a:pt x="21" y="710"/>
                  </a:lnTo>
                  <a:lnTo>
                    <a:pt x="11" y="710"/>
                  </a:lnTo>
                  <a:lnTo>
                    <a:pt x="1" y="701"/>
                  </a:lnTo>
                  <a:lnTo>
                    <a:pt x="1" y="690"/>
                  </a:lnTo>
                  <a:lnTo>
                    <a:pt x="11" y="682"/>
                  </a:lnTo>
                  <a:lnTo>
                    <a:pt x="21" y="682"/>
                  </a:lnTo>
                  <a:lnTo>
                    <a:pt x="30" y="690"/>
                  </a:lnTo>
                  <a:close/>
                  <a:moveTo>
                    <a:pt x="11" y="692"/>
                  </a:moveTo>
                  <a:lnTo>
                    <a:pt x="21" y="692"/>
                  </a:lnTo>
                  <a:lnTo>
                    <a:pt x="12" y="701"/>
                  </a:lnTo>
                  <a:lnTo>
                    <a:pt x="12" y="690"/>
                  </a:lnTo>
                  <a:lnTo>
                    <a:pt x="21" y="700"/>
                  </a:lnTo>
                  <a:lnTo>
                    <a:pt x="11" y="700"/>
                  </a:lnTo>
                  <a:lnTo>
                    <a:pt x="19" y="690"/>
                  </a:lnTo>
                  <a:lnTo>
                    <a:pt x="19" y="701"/>
                  </a:lnTo>
                  <a:lnTo>
                    <a:pt x="11" y="692"/>
                  </a:lnTo>
                  <a:close/>
                  <a:moveTo>
                    <a:pt x="30" y="745"/>
                  </a:moveTo>
                  <a:lnTo>
                    <a:pt x="30" y="755"/>
                  </a:lnTo>
                  <a:lnTo>
                    <a:pt x="21" y="763"/>
                  </a:lnTo>
                  <a:lnTo>
                    <a:pt x="11" y="763"/>
                  </a:lnTo>
                  <a:lnTo>
                    <a:pt x="1" y="755"/>
                  </a:lnTo>
                  <a:lnTo>
                    <a:pt x="1" y="745"/>
                  </a:lnTo>
                  <a:lnTo>
                    <a:pt x="11" y="735"/>
                  </a:lnTo>
                  <a:lnTo>
                    <a:pt x="21" y="735"/>
                  </a:lnTo>
                  <a:lnTo>
                    <a:pt x="30" y="745"/>
                  </a:lnTo>
                  <a:close/>
                  <a:moveTo>
                    <a:pt x="11" y="746"/>
                  </a:moveTo>
                  <a:lnTo>
                    <a:pt x="21" y="746"/>
                  </a:lnTo>
                  <a:lnTo>
                    <a:pt x="12" y="755"/>
                  </a:lnTo>
                  <a:lnTo>
                    <a:pt x="12" y="745"/>
                  </a:lnTo>
                  <a:lnTo>
                    <a:pt x="21" y="753"/>
                  </a:lnTo>
                  <a:lnTo>
                    <a:pt x="11" y="753"/>
                  </a:lnTo>
                  <a:lnTo>
                    <a:pt x="19" y="745"/>
                  </a:lnTo>
                  <a:lnTo>
                    <a:pt x="19" y="755"/>
                  </a:lnTo>
                  <a:lnTo>
                    <a:pt x="11" y="746"/>
                  </a:lnTo>
                  <a:close/>
                  <a:moveTo>
                    <a:pt x="30" y="798"/>
                  </a:moveTo>
                  <a:lnTo>
                    <a:pt x="31" y="806"/>
                  </a:lnTo>
                  <a:lnTo>
                    <a:pt x="30" y="812"/>
                  </a:lnTo>
                  <a:lnTo>
                    <a:pt x="26" y="817"/>
                  </a:lnTo>
                  <a:lnTo>
                    <a:pt x="19" y="820"/>
                  </a:lnTo>
                  <a:lnTo>
                    <a:pt x="13" y="820"/>
                  </a:lnTo>
                  <a:lnTo>
                    <a:pt x="6" y="817"/>
                  </a:lnTo>
                  <a:lnTo>
                    <a:pt x="2" y="813"/>
                  </a:lnTo>
                  <a:lnTo>
                    <a:pt x="0" y="807"/>
                  </a:lnTo>
                  <a:lnTo>
                    <a:pt x="1" y="798"/>
                  </a:lnTo>
                  <a:lnTo>
                    <a:pt x="11" y="790"/>
                  </a:lnTo>
                  <a:lnTo>
                    <a:pt x="21" y="790"/>
                  </a:lnTo>
                  <a:lnTo>
                    <a:pt x="30" y="798"/>
                  </a:lnTo>
                  <a:close/>
                  <a:moveTo>
                    <a:pt x="11" y="800"/>
                  </a:moveTo>
                  <a:lnTo>
                    <a:pt x="21" y="800"/>
                  </a:lnTo>
                  <a:lnTo>
                    <a:pt x="12" y="808"/>
                  </a:lnTo>
                  <a:lnTo>
                    <a:pt x="14" y="800"/>
                  </a:lnTo>
                  <a:lnTo>
                    <a:pt x="16" y="807"/>
                  </a:lnTo>
                  <a:lnTo>
                    <a:pt x="13" y="803"/>
                  </a:lnTo>
                  <a:lnTo>
                    <a:pt x="19" y="806"/>
                  </a:lnTo>
                  <a:lnTo>
                    <a:pt x="13" y="806"/>
                  </a:lnTo>
                  <a:lnTo>
                    <a:pt x="19" y="803"/>
                  </a:lnTo>
                  <a:lnTo>
                    <a:pt x="15" y="808"/>
                  </a:lnTo>
                  <a:lnTo>
                    <a:pt x="17" y="801"/>
                  </a:lnTo>
                  <a:lnTo>
                    <a:pt x="19" y="808"/>
                  </a:lnTo>
                  <a:lnTo>
                    <a:pt x="11" y="800"/>
                  </a:lnTo>
                  <a:close/>
                  <a:moveTo>
                    <a:pt x="31" y="855"/>
                  </a:moveTo>
                  <a:lnTo>
                    <a:pt x="31" y="860"/>
                  </a:lnTo>
                  <a:lnTo>
                    <a:pt x="30" y="867"/>
                  </a:lnTo>
                  <a:lnTo>
                    <a:pt x="26" y="871"/>
                  </a:lnTo>
                  <a:lnTo>
                    <a:pt x="19" y="874"/>
                  </a:lnTo>
                  <a:lnTo>
                    <a:pt x="13" y="874"/>
                  </a:lnTo>
                  <a:lnTo>
                    <a:pt x="6" y="871"/>
                  </a:lnTo>
                  <a:lnTo>
                    <a:pt x="2" y="868"/>
                  </a:lnTo>
                  <a:lnTo>
                    <a:pt x="0" y="861"/>
                  </a:lnTo>
                  <a:lnTo>
                    <a:pt x="0" y="854"/>
                  </a:lnTo>
                  <a:lnTo>
                    <a:pt x="2" y="848"/>
                  </a:lnTo>
                  <a:lnTo>
                    <a:pt x="6" y="844"/>
                  </a:lnTo>
                  <a:lnTo>
                    <a:pt x="13" y="841"/>
                  </a:lnTo>
                  <a:lnTo>
                    <a:pt x="19" y="841"/>
                  </a:lnTo>
                  <a:lnTo>
                    <a:pt x="26" y="844"/>
                  </a:lnTo>
                  <a:lnTo>
                    <a:pt x="30" y="849"/>
                  </a:lnTo>
                  <a:lnTo>
                    <a:pt x="31" y="855"/>
                  </a:lnTo>
                  <a:close/>
                  <a:moveTo>
                    <a:pt x="15" y="853"/>
                  </a:moveTo>
                  <a:lnTo>
                    <a:pt x="19" y="858"/>
                  </a:lnTo>
                  <a:lnTo>
                    <a:pt x="13" y="855"/>
                  </a:lnTo>
                  <a:lnTo>
                    <a:pt x="19" y="855"/>
                  </a:lnTo>
                  <a:lnTo>
                    <a:pt x="13" y="858"/>
                  </a:lnTo>
                  <a:lnTo>
                    <a:pt x="16" y="854"/>
                  </a:lnTo>
                  <a:lnTo>
                    <a:pt x="14" y="861"/>
                  </a:lnTo>
                  <a:lnTo>
                    <a:pt x="14" y="854"/>
                  </a:lnTo>
                  <a:lnTo>
                    <a:pt x="16" y="861"/>
                  </a:lnTo>
                  <a:lnTo>
                    <a:pt x="13" y="857"/>
                  </a:lnTo>
                  <a:lnTo>
                    <a:pt x="19" y="860"/>
                  </a:lnTo>
                  <a:lnTo>
                    <a:pt x="13" y="860"/>
                  </a:lnTo>
                  <a:lnTo>
                    <a:pt x="19" y="857"/>
                  </a:lnTo>
                  <a:lnTo>
                    <a:pt x="15" y="862"/>
                  </a:lnTo>
                  <a:lnTo>
                    <a:pt x="17" y="855"/>
                  </a:lnTo>
                  <a:lnTo>
                    <a:pt x="17" y="860"/>
                  </a:lnTo>
                  <a:lnTo>
                    <a:pt x="15" y="853"/>
                  </a:lnTo>
                  <a:close/>
                  <a:moveTo>
                    <a:pt x="30" y="907"/>
                  </a:moveTo>
                  <a:lnTo>
                    <a:pt x="30" y="917"/>
                  </a:lnTo>
                  <a:lnTo>
                    <a:pt x="21" y="926"/>
                  </a:lnTo>
                  <a:lnTo>
                    <a:pt x="11" y="926"/>
                  </a:lnTo>
                  <a:lnTo>
                    <a:pt x="1" y="917"/>
                  </a:lnTo>
                  <a:lnTo>
                    <a:pt x="1" y="907"/>
                  </a:lnTo>
                  <a:lnTo>
                    <a:pt x="11" y="898"/>
                  </a:lnTo>
                  <a:lnTo>
                    <a:pt x="21" y="898"/>
                  </a:lnTo>
                  <a:lnTo>
                    <a:pt x="30" y="907"/>
                  </a:lnTo>
                  <a:close/>
                  <a:moveTo>
                    <a:pt x="11" y="908"/>
                  </a:moveTo>
                  <a:lnTo>
                    <a:pt x="21" y="908"/>
                  </a:lnTo>
                  <a:lnTo>
                    <a:pt x="12" y="917"/>
                  </a:lnTo>
                  <a:lnTo>
                    <a:pt x="12" y="907"/>
                  </a:lnTo>
                  <a:lnTo>
                    <a:pt x="21" y="915"/>
                  </a:lnTo>
                  <a:lnTo>
                    <a:pt x="11" y="915"/>
                  </a:lnTo>
                  <a:lnTo>
                    <a:pt x="19" y="907"/>
                  </a:lnTo>
                  <a:lnTo>
                    <a:pt x="19" y="917"/>
                  </a:lnTo>
                  <a:lnTo>
                    <a:pt x="11" y="908"/>
                  </a:lnTo>
                  <a:close/>
                  <a:moveTo>
                    <a:pt x="30" y="960"/>
                  </a:moveTo>
                  <a:lnTo>
                    <a:pt x="30" y="971"/>
                  </a:lnTo>
                  <a:lnTo>
                    <a:pt x="21" y="980"/>
                  </a:lnTo>
                  <a:lnTo>
                    <a:pt x="11" y="980"/>
                  </a:lnTo>
                  <a:lnTo>
                    <a:pt x="1" y="971"/>
                  </a:lnTo>
                  <a:lnTo>
                    <a:pt x="1" y="960"/>
                  </a:lnTo>
                  <a:lnTo>
                    <a:pt x="11" y="952"/>
                  </a:lnTo>
                  <a:lnTo>
                    <a:pt x="21" y="952"/>
                  </a:lnTo>
                  <a:lnTo>
                    <a:pt x="30" y="960"/>
                  </a:lnTo>
                  <a:close/>
                  <a:moveTo>
                    <a:pt x="11" y="962"/>
                  </a:moveTo>
                  <a:lnTo>
                    <a:pt x="21" y="962"/>
                  </a:lnTo>
                  <a:lnTo>
                    <a:pt x="12" y="971"/>
                  </a:lnTo>
                  <a:lnTo>
                    <a:pt x="12" y="960"/>
                  </a:lnTo>
                  <a:lnTo>
                    <a:pt x="21" y="970"/>
                  </a:lnTo>
                  <a:lnTo>
                    <a:pt x="11" y="970"/>
                  </a:lnTo>
                  <a:lnTo>
                    <a:pt x="19" y="960"/>
                  </a:lnTo>
                  <a:lnTo>
                    <a:pt x="19" y="971"/>
                  </a:lnTo>
                  <a:lnTo>
                    <a:pt x="11" y="962"/>
                  </a:lnTo>
                  <a:close/>
                  <a:moveTo>
                    <a:pt x="31" y="1018"/>
                  </a:moveTo>
                  <a:lnTo>
                    <a:pt x="31" y="1022"/>
                  </a:lnTo>
                  <a:lnTo>
                    <a:pt x="30" y="1029"/>
                  </a:lnTo>
                  <a:lnTo>
                    <a:pt x="26" y="1033"/>
                  </a:lnTo>
                  <a:lnTo>
                    <a:pt x="19" y="1036"/>
                  </a:lnTo>
                  <a:lnTo>
                    <a:pt x="13" y="1036"/>
                  </a:lnTo>
                  <a:lnTo>
                    <a:pt x="6" y="1033"/>
                  </a:lnTo>
                  <a:lnTo>
                    <a:pt x="2" y="1030"/>
                  </a:lnTo>
                  <a:lnTo>
                    <a:pt x="0" y="1023"/>
                  </a:lnTo>
                  <a:lnTo>
                    <a:pt x="0" y="1017"/>
                  </a:lnTo>
                  <a:lnTo>
                    <a:pt x="2" y="1010"/>
                  </a:lnTo>
                  <a:lnTo>
                    <a:pt x="6" y="1006"/>
                  </a:lnTo>
                  <a:lnTo>
                    <a:pt x="13" y="1003"/>
                  </a:lnTo>
                  <a:lnTo>
                    <a:pt x="19" y="1003"/>
                  </a:lnTo>
                  <a:lnTo>
                    <a:pt x="26" y="1006"/>
                  </a:lnTo>
                  <a:lnTo>
                    <a:pt x="30" y="1011"/>
                  </a:lnTo>
                  <a:lnTo>
                    <a:pt x="31" y="1018"/>
                  </a:lnTo>
                  <a:close/>
                  <a:moveTo>
                    <a:pt x="15" y="1016"/>
                  </a:moveTo>
                  <a:lnTo>
                    <a:pt x="19" y="1020"/>
                  </a:lnTo>
                  <a:lnTo>
                    <a:pt x="13" y="1018"/>
                  </a:lnTo>
                  <a:lnTo>
                    <a:pt x="19" y="1018"/>
                  </a:lnTo>
                  <a:lnTo>
                    <a:pt x="13" y="1020"/>
                  </a:lnTo>
                  <a:lnTo>
                    <a:pt x="16" y="1017"/>
                  </a:lnTo>
                  <a:lnTo>
                    <a:pt x="14" y="1023"/>
                  </a:lnTo>
                  <a:lnTo>
                    <a:pt x="14" y="1017"/>
                  </a:lnTo>
                  <a:lnTo>
                    <a:pt x="16" y="1023"/>
                  </a:lnTo>
                  <a:lnTo>
                    <a:pt x="13" y="1019"/>
                  </a:lnTo>
                  <a:lnTo>
                    <a:pt x="19" y="1022"/>
                  </a:lnTo>
                  <a:lnTo>
                    <a:pt x="13" y="1022"/>
                  </a:lnTo>
                  <a:lnTo>
                    <a:pt x="19" y="1019"/>
                  </a:lnTo>
                  <a:lnTo>
                    <a:pt x="15" y="1024"/>
                  </a:lnTo>
                  <a:lnTo>
                    <a:pt x="17" y="1018"/>
                  </a:lnTo>
                  <a:lnTo>
                    <a:pt x="17" y="1022"/>
                  </a:lnTo>
                  <a:lnTo>
                    <a:pt x="15" y="1016"/>
                  </a:lnTo>
                  <a:close/>
                  <a:moveTo>
                    <a:pt x="30" y="1069"/>
                  </a:moveTo>
                  <a:lnTo>
                    <a:pt x="30" y="1079"/>
                  </a:lnTo>
                  <a:lnTo>
                    <a:pt x="21" y="1088"/>
                  </a:lnTo>
                  <a:lnTo>
                    <a:pt x="11" y="1088"/>
                  </a:lnTo>
                  <a:lnTo>
                    <a:pt x="1" y="1079"/>
                  </a:lnTo>
                  <a:lnTo>
                    <a:pt x="1" y="1069"/>
                  </a:lnTo>
                  <a:lnTo>
                    <a:pt x="11" y="1060"/>
                  </a:lnTo>
                  <a:lnTo>
                    <a:pt x="21" y="1060"/>
                  </a:lnTo>
                  <a:lnTo>
                    <a:pt x="30" y="1069"/>
                  </a:lnTo>
                  <a:close/>
                  <a:moveTo>
                    <a:pt x="11" y="1070"/>
                  </a:moveTo>
                  <a:lnTo>
                    <a:pt x="21" y="1070"/>
                  </a:lnTo>
                  <a:lnTo>
                    <a:pt x="12" y="1079"/>
                  </a:lnTo>
                  <a:lnTo>
                    <a:pt x="12" y="1069"/>
                  </a:lnTo>
                  <a:lnTo>
                    <a:pt x="21" y="1078"/>
                  </a:lnTo>
                  <a:lnTo>
                    <a:pt x="11" y="1078"/>
                  </a:lnTo>
                  <a:lnTo>
                    <a:pt x="19" y="1069"/>
                  </a:lnTo>
                  <a:lnTo>
                    <a:pt x="19" y="1079"/>
                  </a:lnTo>
                  <a:lnTo>
                    <a:pt x="11" y="1070"/>
                  </a:lnTo>
                  <a:close/>
                  <a:moveTo>
                    <a:pt x="30" y="1123"/>
                  </a:moveTo>
                  <a:lnTo>
                    <a:pt x="31" y="1130"/>
                  </a:lnTo>
                  <a:lnTo>
                    <a:pt x="30" y="1137"/>
                  </a:lnTo>
                  <a:lnTo>
                    <a:pt x="26" y="1141"/>
                  </a:lnTo>
                  <a:lnTo>
                    <a:pt x="19" y="1144"/>
                  </a:lnTo>
                  <a:lnTo>
                    <a:pt x="13" y="1144"/>
                  </a:lnTo>
                  <a:lnTo>
                    <a:pt x="6" y="1141"/>
                  </a:lnTo>
                  <a:lnTo>
                    <a:pt x="2" y="1138"/>
                  </a:lnTo>
                  <a:lnTo>
                    <a:pt x="0" y="1131"/>
                  </a:lnTo>
                  <a:lnTo>
                    <a:pt x="1" y="1123"/>
                  </a:lnTo>
                  <a:lnTo>
                    <a:pt x="11" y="1114"/>
                  </a:lnTo>
                  <a:lnTo>
                    <a:pt x="21" y="1114"/>
                  </a:lnTo>
                  <a:lnTo>
                    <a:pt x="30" y="1123"/>
                  </a:lnTo>
                  <a:close/>
                  <a:moveTo>
                    <a:pt x="11" y="1124"/>
                  </a:moveTo>
                  <a:lnTo>
                    <a:pt x="21" y="1124"/>
                  </a:lnTo>
                  <a:lnTo>
                    <a:pt x="12" y="1133"/>
                  </a:lnTo>
                  <a:lnTo>
                    <a:pt x="14" y="1124"/>
                  </a:lnTo>
                  <a:lnTo>
                    <a:pt x="16" y="1131"/>
                  </a:lnTo>
                  <a:lnTo>
                    <a:pt x="13" y="1127"/>
                  </a:lnTo>
                  <a:lnTo>
                    <a:pt x="19" y="1130"/>
                  </a:lnTo>
                  <a:lnTo>
                    <a:pt x="13" y="1130"/>
                  </a:lnTo>
                  <a:lnTo>
                    <a:pt x="19" y="1127"/>
                  </a:lnTo>
                  <a:lnTo>
                    <a:pt x="15" y="1132"/>
                  </a:lnTo>
                  <a:lnTo>
                    <a:pt x="17" y="1125"/>
                  </a:lnTo>
                  <a:lnTo>
                    <a:pt x="19" y="1133"/>
                  </a:lnTo>
                  <a:lnTo>
                    <a:pt x="11" y="1124"/>
                  </a:lnTo>
                  <a:close/>
                  <a:moveTo>
                    <a:pt x="30" y="1177"/>
                  </a:moveTo>
                  <a:lnTo>
                    <a:pt x="30" y="1187"/>
                  </a:lnTo>
                  <a:lnTo>
                    <a:pt x="21" y="1196"/>
                  </a:lnTo>
                  <a:lnTo>
                    <a:pt x="11" y="1196"/>
                  </a:lnTo>
                  <a:lnTo>
                    <a:pt x="1" y="1187"/>
                  </a:lnTo>
                  <a:lnTo>
                    <a:pt x="1" y="1177"/>
                  </a:lnTo>
                  <a:lnTo>
                    <a:pt x="11" y="1168"/>
                  </a:lnTo>
                  <a:lnTo>
                    <a:pt x="21" y="1168"/>
                  </a:lnTo>
                  <a:lnTo>
                    <a:pt x="30" y="1177"/>
                  </a:lnTo>
                  <a:close/>
                  <a:moveTo>
                    <a:pt x="11" y="1178"/>
                  </a:moveTo>
                  <a:lnTo>
                    <a:pt x="21" y="1178"/>
                  </a:lnTo>
                  <a:lnTo>
                    <a:pt x="12" y="1187"/>
                  </a:lnTo>
                  <a:lnTo>
                    <a:pt x="12" y="1177"/>
                  </a:lnTo>
                  <a:lnTo>
                    <a:pt x="21" y="1185"/>
                  </a:lnTo>
                  <a:lnTo>
                    <a:pt x="11" y="1185"/>
                  </a:lnTo>
                  <a:lnTo>
                    <a:pt x="19" y="1177"/>
                  </a:lnTo>
                  <a:lnTo>
                    <a:pt x="19" y="1187"/>
                  </a:lnTo>
                  <a:lnTo>
                    <a:pt x="11" y="1178"/>
                  </a:lnTo>
                  <a:close/>
                  <a:moveTo>
                    <a:pt x="30" y="1230"/>
                  </a:moveTo>
                  <a:lnTo>
                    <a:pt x="30" y="1241"/>
                  </a:lnTo>
                  <a:lnTo>
                    <a:pt x="21" y="1250"/>
                  </a:lnTo>
                  <a:lnTo>
                    <a:pt x="11" y="1250"/>
                  </a:lnTo>
                  <a:lnTo>
                    <a:pt x="1" y="1241"/>
                  </a:lnTo>
                  <a:lnTo>
                    <a:pt x="1" y="1230"/>
                  </a:lnTo>
                  <a:lnTo>
                    <a:pt x="11" y="1222"/>
                  </a:lnTo>
                  <a:lnTo>
                    <a:pt x="21" y="1222"/>
                  </a:lnTo>
                  <a:lnTo>
                    <a:pt x="30" y="1230"/>
                  </a:lnTo>
                  <a:close/>
                  <a:moveTo>
                    <a:pt x="11" y="1232"/>
                  </a:moveTo>
                  <a:lnTo>
                    <a:pt x="21" y="1232"/>
                  </a:lnTo>
                  <a:lnTo>
                    <a:pt x="12" y="1241"/>
                  </a:lnTo>
                  <a:lnTo>
                    <a:pt x="12" y="1230"/>
                  </a:lnTo>
                  <a:lnTo>
                    <a:pt x="21" y="1240"/>
                  </a:lnTo>
                  <a:lnTo>
                    <a:pt x="11" y="1240"/>
                  </a:lnTo>
                  <a:lnTo>
                    <a:pt x="19" y="1230"/>
                  </a:lnTo>
                  <a:lnTo>
                    <a:pt x="19" y="1241"/>
                  </a:lnTo>
                  <a:lnTo>
                    <a:pt x="11" y="1232"/>
                  </a:lnTo>
                  <a:close/>
                  <a:moveTo>
                    <a:pt x="31" y="1288"/>
                  </a:moveTo>
                  <a:lnTo>
                    <a:pt x="31" y="1292"/>
                  </a:lnTo>
                  <a:lnTo>
                    <a:pt x="30" y="1299"/>
                  </a:lnTo>
                  <a:lnTo>
                    <a:pt x="26" y="1303"/>
                  </a:lnTo>
                  <a:lnTo>
                    <a:pt x="19" y="1306"/>
                  </a:lnTo>
                  <a:lnTo>
                    <a:pt x="13" y="1306"/>
                  </a:lnTo>
                  <a:lnTo>
                    <a:pt x="6" y="1303"/>
                  </a:lnTo>
                  <a:lnTo>
                    <a:pt x="2" y="1300"/>
                  </a:lnTo>
                  <a:lnTo>
                    <a:pt x="0" y="1293"/>
                  </a:lnTo>
                  <a:lnTo>
                    <a:pt x="0" y="1287"/>
                  </a:lnTo>
                  <a:lnTo>
                    <a:pt x="2" y="1280"/>
                  </a:lnTo>
                  <a:lnTo>
                    <a:pt x="6" y="1276"/>
                  </a:lnTo>
                  <a:lnTo>
                    <a:pt x="13" y="1273"/>
                  </a:lnTo>
                  <a:lnTo>
                    <a:pt x="19" y="1273"/>
                  </a:lnTo>
                  <a:lnTo>
                    <a:pt x="26" y="1276"/>
                  </a:lnTo>
                  <a:lnTo>
                    <a:pt x="30" y="1281"/>
                  </a:lnTo>
                  <a:lnTo>
                    <a:pt x="31" y="1288"/>
                  </a:lnTo>
                  <a:close/>
                  <a:moveTo>
                    <a:pt x="15" y="1286"/>
                  </a:moveTo>
                  <a:lnTo>
                    <a:pt x="19" y="1290"/>
                  </a:lnTo>
                  <a:lnTo>
                    <a:pt x="13" y="1288"/>
                  </a:lnTo>
                  <a:lnTo>
                    <a:pt x="19" y="1288"/>
                  </a:lnTo>
                  <a:lnTo>
                    <a:pt x="13" y="1290"/>
                  </a:lnTo>
                  <a:lnTo>
                    <a:pt x="16" y="1287"/>
                  </a:lnTo>
                  <a:lnTo>
                    <a:pt x="14" y="1293"/>
                  </a:lnTo>
                  <a:lnTo>
                    <a:pt x="14" y="1287"/>
                  </a:lnTo>
                  <a:lnTo>
                    <a:pt x="16" y="1293"/>
                  </a:lnTo>
                  <a:lnTo>
                    <a:pt x="13" y="1289"/>
                  </a:lnTo>
                  <a:lnTo>
                    <a:pt x="19" y="1292"/>
                  </a:lnTo>
                  <a:lnTo>
                    <a:pt x="13" y="1292"/>
                  </a:lnTo>
                  <a:lnTo>
                    <a:pt x="19" y="1289"/>
                  </a:lnTo>
                  <a:lnTo>
                    <a:pt x="15" y="1294"/>
                  </a:lnTo>
                  <a:lnTo>
                    <a:pt x="17" y="1288"/>
                  </a:lnTo>
                  <a:lnTo>
                    <a:pt x="17" y="1292"/>
                  </a:lnTo>
                  <a:lnTo>
                    <a:pt x="15" y="1286"/>
                  </a:lnTo>
                  <a:close/>
                  <a:moveTo>
                    <a:pt x="31" y="1342"/>
                  </a:moveTo>
                  <a:lnTo>
                    <a:pt x="30" y="1349"/>
                  </a:lnTo>
                  <a:lnTo>
                    <a:pt x="21" y="1358"/>
                  </a:lnTo>
                  <a:lnTo>
                    <a:pt x="11" y="1358"/>
                  </a:lnTo>
                  <a:lnTo>
                    <a:pt x="1" y="1349"/>
                  </a:lnTo>
                  <a:lnTo>
                    <a:pt x="0" y="1341"/>
                  </a:lnTo>
                  <a:lnTo>
                    <a:pt x="2" y="1334"/>
                  </a:lnTo>
                  <a:lnTo>
                    <a:pt x="6" y="1331"/>
                  </a:lnTo>
                  <a:lnTo>
                    <a:pt x="13" y="1328"/>
                  </a:lnTo>
                  <a:lnTo>
                    <a:pt x="19" y="1328"/>
                  </a:lnTo>
                  <a:lnTo>
                    <a:pt x="26" y="1331"/>
                  </a:lnTo>
                  <a:lnTo>
                    <a:pt x="30" y="1335"/>
                  </a:lnTo>
                  <a:lnTo>
                    <a:pt x="31" y="1342"/>
                  </a:lnTo>
                  <a:close/>
                  <a:moveTo>
                    <a:pt x="15" y="1340"/>
                  </a:moveTo>
                  <a:lnTo>
                    <a:pt x="19" y="1345"/>
                  </a:lnTo>
                  <a:lnTo>
                    <a:pt x="13" y="1342"/>
                  </a:lnTo>
                  <a:lnTo>
                    <a:pt x="19" y="1342"/>
                  </a:lnTo>
                  <a:lnTo>
                    <a:pt x="13" y="1345"/>
                  </a:lnTo>
                  <a:lnTo>
                    <a:pt x="16" y="1341"/>
                  </a:lnTo>
                  <a:lnTo>
                    <a:pt x="14" y="1348"/>
                  </a:lnTo>
                  <a:lnTo>
                    <a:pt x="12" y="1339"/>
                  </a:lnTo>
                  <a:lnTo>
                    <a:pt x="21" y="1348"/>
                  </a:lnTo>
                  <a:lnTo>
                    <a:pt x="11" y="1348"/>
                  </a:lnTo>
                  <a:lnTo>
                    <a:pt x="19" y="1339"/>
                  </a:lnTo>
                  <a:lnTo>
                    <a:pt x="17" y="1347"/>
                  </a:lnTo>
                  <a:lnTo>
                    <a:pt x="15" y="1340"/>
                  </a:lnTo>
                  <a:close/>
                  <a:moveTo>
                    <a:pt x="32" y="1393"/>
                  </a:moveTo>
                  <a:lnTo>
                    <a:pt x="32" y="1399"/>
                  </a:lnTo>
                  <a:lnTo>
                    <a:pt x="30" y="1406"/>
                  </a:lnTo>
                  <a:lnTo>
                    <a:pt x="27" y="1409"/>
                  </a:lnTo>
                  <a:lnTo>
                    <a:pt x="20" y="1413"/>
                  </a:lnTo>
                  <a:lnTo>
                    <a:pt x="12" y="1413"/>
                  </a:lnTo>
                  <a:lnTo>
                    <a:pt x="1" y="1405"/>
                  </a:lnTo>
                  <a:lnTo>
                    <a:pt x="0" y="1395"/>
                  </a:lnTo>
                  <a:lnTo>
                    <a:pt x="2" y="1389"/>
                  </a:lnTo>
                  <a:lnTo>
                    <a:pt x="6" y="1385"/>
                  </a:lnTo>
                  <a:lnTo>
                    <a:pt x="13" y="1382"/>
                  </a:lnTo>
                  <a:lnTo>
                    <a:pt x="18" y="1382"/>
                  </a:lnTo>
                  <a:lnTo>
                    <a:pt x="25" y="1384"/>
                  </a:lnTo>
                  <a:lnTo>
                    <a:pt x="30" y="1388"/>
                  </a:lnTo>
                  <a:lnTo>
                    <a:pt x="32" y="1393"/>
                  </a:lnTo>
                  <a:close/>
                  <a:moveTo>
                    <a:pt x="15" y="1394"/>
                  </a:moveTo>
                  <a:lnTo>
                    <a:pt x="20" y="1398"/>
                  </a:lnTo>
                  <a:lnTo>
                    <a:pt x="14" y="1396"/>
                  </a:lnTo>
                  <a:lnTo>
                    <a:pt x="19" y="1396"/>
                  </a:lnTo>
                  <a:lnTo>
                    <a:pt x="13" y="1399"/>
                  </a:lnTo>
                  <a:lnTo>
                    <a:pt x="16" y="1395"/>
                  </a:lnTo>
                  <a:lnTo>
                    <a:pt x="14" y="1402"/>
                  </a:lnTo>
                  <a:lnTo>
                    <a:pt x="12" y="1393"/>
                  </a:lnTo>
                  <a:lnTo>
                    <a:pt x="22" y="1401"/>
                  </a:lnTo>
                  <a:lnTo>
                    <a:pt x="13" y="1401"/>
                  </a:lnTo>
                  <a:lnTo>
                    <a:pt x="19" y="1397"/>
                  </a:lnTo>
                  <a:lnTo>
                    <a:pt x="16" y="1401"/>
                  </a:lnTo>
                  <a:lnTo>
                    <a:pt x="18" y="1394"/>
                  </a:lnTo>
                  <a:lnTo>
                    <a:pt x="18" y="1400"/>
                  </a:lnTo>
                  <a:lnTo>
                    <a:pt x="15" y="1394"/>
                  </a:lnTo>
                  <a:close/>
                  <a:moveTo>
                    <a:pt x="39" y="1438"/>
                  </a:moveTo>
                  <a:lnTo>
                    <a:pt x="44" y="1444"/>
                  </a:lnTo>
                  <a:lnTo>
                    <a:pt x="45" y="1451"/>
                  </a:lnTo>
                  <a:lnTo>
                    <a:pt x="44" y="1457"/>
                  </a:lnTo>
                  <a:lnTo>
                    <a:pt x="39" y="1463"/>
                  </a:lnTo>
                  <a:lnTo>
                    <a:pt x="34" y="1465"/>
                  </a:lnTo>
                  <a:lnTo>
                    <a:pt x="28" y="1466"/>
                  </a:lnTo>
                  <a:lnTo>
                    <a:pt x="21" y="1465"/>
                  </a:lnTo>
                  <a:lnTo>
                    <a:pt x="16" y="1461"/>
                  </a:lnTo>
                  <a:lnTo>
                    <a:pt x="15" y="1453"/>
                  </a:lnTo>
                  <a:lnTo>
                    <a:pt x="17" y="1440"/>
                  </a:lnTo>
                  <a:lnTo>
                    <a:pt x="27" y="1435"/>
                  </a:lnTo>
                  <a:lnTo>
                    <a:pt x="39" y="1438"/>
                  </a:lnTo>
                  <a:close/>
                  <a:moveTo>
                    <a:pt x="22" y="1449"/>
                  </a:moveTo>
                  <a:lnTo>
                    <a:pt x="31" y="1443"/>
                  </a:lnTo>
                  <a:lnTo>
                    <a:pt x="29" y="1456"/>
                  </a:lnTo>
                  <a:lnTo>
                    <a:pt x="26" y="1449"/>
                  </a:lnTo>
                  <a:lnTo>
                    <a:pt x="30" y="1453"/>
                  </a:lnTo>
                  <a:lnTo>
                    <a:pt x="25" y="1452"/>
                  </a:lnTo>
                  <a:lnTo>
                    <a:pt x="31" y="1451"/>
                  </a:lnTo>
                  <a:lnTo>
                    <a:pt x="27" y="1453"/>
                  </a:lnTo>
                  <a:lnTo>
                    <a:pt x="31" y="1447"/>
                  </a:lnTo>
                  <a:lnTo>
                    <a:pt x="30" y="1453"/>
                  </a:lnTo>
                  <a:lnTo>
                    <a:pt x="30" y="1447"/>
                  </a:lnTo>
                  <a:lnTo>
                    <a:pt x="34" y="1453"/>
                  </a:lnTo>
                  <a:lnTo>
                    <a:pt x="22" y="1449"/>
                  </a:lnTo>
                  <a:close/>
                  <a:moveTo>
                    <a:pt x="69" y="1479"/>
                  </a:moveTo>
                  <a:lnTo>
                    <a:pt x="73" y="1482"/>
                  </a:lnTo>
                  <a:lnTo>
                    <a:pt x="76" y="1487"/>
                  </a:lnTo>
                  <a:lnTo>
                    <a:pt x="77" y="1494"/>
                  </a:lnTo>
                  <a:lnTo>
                    <a:pt x="75" y="1501"/>
                  </a:lnTo>
                  <a:lnTo>
                    <a:pt x="68" y="1506"/>
                  </a:lnTo>
                  <a:lnTo>
                    <a:pt x="56" y="1507"/>
                  </a:lnTo>
                  <a:lnTo>
                    <a:pt x="48" y="1501"/>
                  </a:lnTo>
                  <a:lnTo>
                    <a:pt x="46" y="1489"/>
                  </a:lnTo>
                  <a:lnTo>
                    <a:pt x="49" y="1482"/>
                  </a:lnTo>
                  <a:lnTo>
                    <a:pt x="56" y="1478"/>
                  </a:lnTo>
                  <a:lnTo>
                    <a:pt x="62" y="1477"/>
                  </a:lnTo>
                  <a:lnTo>
                    <a:pt x="69" y="1479"/>
                  </a:lnTo>
                  <a:close/>
                  <a:moveTo>
                    <a:pt x="58" y="1491"/>
                  </a:moveTo>
                  <a:lnTo>
                    <a:pt x="63" y="1490"/>
                  </a:lnTo>
                  <a:lnTo>
                    <a:pt x="57" y="1494"/>
                  </a:lnTo>
                  <a:lnTo>
                    <a:pt x="60" y="1486"/>
                  </a:lnTo>
                  <a:lnTo>
                    <a:pt x="62" y="1498"/>
                  </a:lnTo>
                  <a:lnTo>
                    <a:pt x="55" y="1492"/>
                  </a:lnTo>
                  <a:lnTo>
                    <a:pt x="67" y="1491"/>
                  </a:lnTo>
                  <a:lnTo>
                    <a:pt x="60" y="1497"/>
                  </a:lnTo>
                  <a:lnTo>
                    <a:pt x="63" y="1489"/>
                  </a:lnTo>
                  <a:lnTo>
                    <a:pt x="64" y="1496"/>
                  </a:lnTo>
                  <a:lnTo>
                    <a:pt x="60" y="1490"/>
                  </a:lnTo>
                  <a:lnTo>
                    <a:pt x="64" y="1493"/>
                  </a:lnTo>
                  <a:lnTo>
                    <a:pt x="58" y="1491"/>
                  </a:lnTo>
                  <a:close/>
                  <a:moveTo>
                    <a:pt x="105" y="1505"/>
                  </a:moveTo>
                  <a:lnTo>
                    <a:pt x="117" y="1508"/>
                  </a:lnTo>
                  <a:lnTo>
                    <a:pt x="122" y="1519"/>
                  </a:lnTo>
                  <a:lnTo>
                    <a:pt x="121" y="1526"/>
                  </a:lnTo>
                  <a:lnTo>
                    <a:pt x="118" y="1532"/>
                  </a:lnTo>
                  <a:lnTo>
                    <a:pt x="111" y="1536"/>
                  </a:lnTo>
                  <a:lnTo>
                    <a:pt x="104" y="1536"/>
                  </a:lnTo>
                  <a:lnTo>
                    <a:pt x="99" y="1535"/>
                  </a:lnTo>
                  <a:lnTo>
                    <a:pt x="94" y="1531"/>
                  </a:lnTo>
                  <a:lnTo>
                    <a:pt x="92" y="1526"/>
                  </a:lnTo>
                  <a:lnTo>
                    <a:pt x="91" y="1518"/>
                  </a:lnTo>
                  <a:lnTo>
                    <a:pt x="94" y="1512"/>
                  </a:lnTo>
                  <a:lnTo>
                    <a:pt x="105" y="1505"/>
                  </a:lnTo>
                  <a:close/>
                  <a:moveTo>
                    <a:pt x="103" y="1524"/>
                  </a:moveTo>
                  <a:lnTo>
                    <a:pt x="105" y="1516"/>
                  </a:lnTo>
                  <a:lnTo>
                    <a:pt x="106" y="1524"/>
                  </a:lnTo>
                  <a:lnTo>
                    <a:pt x="104" y="1519"/>
                  </a:lnTo>
                  <a:lnTo>
                    <a:pt x="108" y="1523"/>
                  </a:lnTo>
                  <a:lnTo>
                    <a:pt x="104" y="1521"/>
                  </a:lnTo>
                  <a:lnTo>
                    <a:pt x="111" y="1521"/>
                  </a:lnTo>
                  <a:lnTo>
                    <a:pt x="105" y="1525"/>
                  </a:lnTo>
                  <a:lnTo>
                    <a:pt x="109" y="1518"/>
                  </a:lnTo>
                  <a:lnTo>
                    <a:pt x="108" y="1526"/>
                  </a:lnTo>
                  <a:lnTo>
                    <a:pt x="103" y="1514"/>
                  </a:lnTo>
                  <a:lnTo>
                    <a:pt x="114" y="1517"/>
                  </a:lnTo>
                  <a:lnTo>
                    <a:pt x="103" y="152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5" name="Rectangle 85"/>
            <p:cNvSpPr>
              <a:spLocks noChangeArrowheads="1"/>
            </p:cNvSpPr>
            <p:nvPr/>
          </p:nvSpPr>
          <p:spPr bwMode="auto">
            <a:xfrm>
              <a:off x="8368747" y="2310796"/>
              <a:ext cx="469778" cy="257175"/>
            </a:xfrm>
            <a:prstGeom prst="rect">
              <a:avLst/>
            </a:prstGeom>
            <a:solidFill>
              <a:srgbClr val="008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86" name="Freeform 84"/>
            <p:cNvSpPr>
              <a:spLocks noEditPoints="1"/>
            </p:cNvSpPr>
            <p:nvPr/>
          </p:nvSpPr>
          <p:spPr bwMode="auto">
            <a:xfrm>
              <a:off x="8368747" y="2320321"/>
              <a:ext cx="482474" cy="266700"/>
            </a:xfrm>
            <a:custGeom>
              <a:avLst/>
              <a:gdLst/>
              <a:ahLst/>
              <a:cxnLst>
                <a:cxn ang="0">
                  <a:pos x="0" y="8"/>
                </a:cxn>
                <a:cxn ang="0">
                  <a:pos x="8" y="0"/>
                </a:cxn>
                <a:cxn ang="0">
                  <a:pos x="600" y="0"/>
                </a:cxn>
                <a:cxn ang="0">
                  <a:pos x="608" y="8"/>
                </a:cxn>
                <a:cxn ang="0">
                  <a:pos x="608" y="440"/>
                </a:cxn>
                <a:cxn ang="0">
                  <a:pos x="600" y="448"/>
                </a:cxn>
                <a:cxn ang="0">
                  <a:pos x="8" y="448"/>
                </a:cxn>
                <a:cxn ang="0">
                  <a:pos x="0" y="440"/>
                </a:cxn>
                <a:cxn ang="0">
                  <a:pos x="0" y="8"/>
                </a:cxn>
                <a:cxn ang="0">
                  <a:pos x="16" y="440"/>
                </a:cxn>
                <a:cxn ang="0">
                  <a:pos x="8" y="432"/>
                </a:cxn>
                <a:cxn ang="0">
                  <a:pos x="600" y="432"/>
                </a:cxn>
                <a:cxn ang="0">
                  <a:pos x="592" y="440"/>
                </a:cxn>
                <a:cxn ang="0">
                  <a:pos x="592" y="8"/>
                </a:cxn>
                <a:cxn ang="0">
                  <a:pos x="600" y="16"/>
                </a:cxn>
                <a:cxn ang="0">
                  <a:pos x="8" y="16"/>
                </a:cxn>
                <a:cxn ang="0">
                  <a:pos x="16" y="8"/>
                </a:cxn>
                <a:cxn ang="0">
                  <a:pos x="16" y="440"/>
                </a:cxn>
              </a:cxnLst>
              <a:rect l="0" t="0" r="r" b="b"/>
              <a:pathLst>
                <a:path w="608" h="448">
                  <a:moveTo>
                    <a:pt x="0" y="8"/>
                  </a:moveTo>
                  <a:cubicBezTo>
                    <a:pt x="0" y="4"/>
                    <a:pt x="4" y="0"/>
                    <a:pt x="8" y="0"/>
                  </a:cubicBezTo>
                  <a:lnTo>
                    <a:pt x="600" y="0"/>
                  </a:lnTo>
                  <a:cubicBezTo>
                    <a:pt x="605" y="0"/>
                    <a:pt x="608" y="4"/>
                    <a:pt x="608" y="8"/>
                  </a:cubicBezTo>
                  <a:lnTo>
                    <a:pt x="608" y="440"/>
                  </a:lnTo>
                  <a:cubicBezTo>
                    <a:pt x="608" y="445"/>
                    <a:pt x="605" y="448"/>
                    <a:pt x="600" y="448"/>
                  </a:cubicBezTo>
                  <a:lnTo>
                    <a:pt x="8" y="448"/>
                  </a:lnTo>
                  <a:cubicBezTo>
                    <a:pt x="4" y="448"/>
                    <a:pt x="0" y="445"/>
                    <a:pt x="0" y="440"/>
                  </a:cubicBezTo>
                  <a:lnTo>
                    <a:pt x="0" y="8"/>
                  </a:lnTo>
                  <a:close/>
                  <a:moveTo>
                    <a:pt x="16" y="440"/>
                  </a:moveTo>
                  <a:lnTo>
                    <a:pt x="8" y="432"/>
                  </a:lnTo>
                  <a:lnTo>
                    <a:pt x="600" y="432"/>
                  </a:lnTo>
                  <a:lnTo>
                    <a:pt x="592" y="440"/>
                  </a:lnTo>
                  <a:lnTo>
                    <a:pt x="592" y="8"/>
                  </a:lnTo>
                  <a:lnTo>
                    <a:pt x="600" y="16"/>
                  </a:lnTo>
                  <a:lnTo>
                    <a:pt x="8" y="16"/>
                  </a:lnTo>
                  <a:lnTo>
                    <a:pt x="16" y="8"/>
                  </a:lnTo>
                  <a:lnTo>
                    <a:pt x="16" y="44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7" name="Rectangle 83"/>
            <p:cNvSpPr>
              <a:spLocks noChangeArrowheads="1"/>
            </p:cNvSpPr>
            <p:nvPr/>
          </p:nvSpPr>
          <p:spPr bwMode="auto">
            <a:xfrm>
              <a:off x="8394141" y="2310796"/>
              <a:ext cx="418991" cy="2286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588" name="Freeform 82"/>
            <p:cNvSpPr>
              <a:spLocks noEditPoints="1"/>
            </p:cNvSpPr>
            <p:nvPr/>
          </p:nvSpPr>
          <p:spPr bwMode="auto">
            <a:xfrm>
              <a:off x="8394141" y="2310796"/>
              <a:ext cx="431688" cy="238125"/>
            </a:xfrm>
            <a:custGeom>
              <a:avLst/>
              <a:gdLst/>
              <a:ahLst/>
              <a:cxnLst>
                <a:cxn ang="0">
                  <a:pos x="0" y="8"/>
                </a:cxn>
                <a:cxn ang="0">
                  <a:pos x="8" y="0"/>
                </a:cxn>
                <a:cxn ang="0">
                  <a:pos x="536" y="0"/>
                </a:cxn>
                <a:cxn ang="0">
                  <a:pos x="544" y="8"/>
                </a:cxn>
                <a:cxn ang="0">
                  <a:pos x="544" y="392"/>
                </a:cxn>
                <a:cxn ang="0">
                  <a:pos x="536" y="400"/>
                </a:cxn>
                <a:cxn ang="0">
                  <a:pos x="8" y="400"/>
                </a:cxn>
                <a:cxn ang="0">
                  <a:pos x="0" y="392"/>
                </a:cxn>
                <a:cxn ang="0">
                  <a:pos x="0" y="8"/>
                </a:cxn>
                <a:cxn ang="0">
                  <a:pos x="16" y="392"/>
                </a:cxn>
                <a:cxn ang="0">
                  <a:pos x="8" y="384"/>
                </a:cxn>
                <a:cxn ang="0">
                  <a:pos x="536" y="384"/>
                </a:cxn>
                <a:cxn ang="0">
                  <a:pos x="528" y="392"/>
                </a:cxn>
                <a:cxn ang="0">
                  <a:pos x="528" y="8"/>
                </a:cxn>
                <a:cxn ang="0">
                  <a:pos x="536" y="16"/>
                </a:cxn>
                <a:cxn ang="0">
                  <a:pos x="8" y="16"/>
                </a:cxn>
                <a:cxn ang="0">
                  <a:pos x="16" y="8"/>
                </a:cxn>
                <a:cxn ang="0">
                  <a:pos x="16" y="392"/>
                </a:cxn>
              </a:cxnLst>
              <a:rect l="0" t="0" r="r" b="b"/>
              <a:pathLst>
                <a:path w="544" h="400">
                  <a:moveTo>
                    <a:pt x="0" y="8"/>
                  </a:moveTo>
                  <a:cubicBezTo>
                    <a:pt x="0" y="4"/>
                    <a:pt x="4" y="0"/>
                    <a:pt x="8" y="0"/>
                  </a:cubicBezTo>
                  <a:lnTo>
                    <a:pt x="536" y="0"/>
                  </a:lnTo>
                  <a:cubicBezTo>
                    <a:pt x="541" y="0"/>
                    <a:pt x="544" y="4"/>
                    <a:pt x="544" y="8"/>
                  </a:cubicBezTo>
                  <a:lnTo>
                    <a:pt x="544" y="392"/>
                  </a:lnTo>
                  <a:cubicBezTo>
                    <a:pt x="544" y="397"/>
                    <a:pt x="541" y="400"/>
                    <a:pt x="536" y="400"/>
                  </a:cubicBezTo>
                  <a:lnTo>
                    <a:pt x="8" y="400"/>
                  </a:lnTo>
                  <a:cubicBezTo>
                    <a:pt x="4" y="400"/>
                    <a:pt x="0" y="397"/>
                    <a:pt x="0" y="392"/>
                  </a:cubicBezTo>
                  <a:lnTo>
                    <a:pt x="0" y="8"/>
                  </a:lnTo>
                  <a:close/>
                  <a:moveTo>
                    <a:pt x="16" y="392"/>
                  </a:moveTo>
                  <a:lnTo>
                    <a:pt x="8" y="384"/>
                  </a:lnTo>
                  <a:lnTo>
                    <a:pt x="536" y="384"/>
                  </a:lnTo>
                  <a:lnTo>
                    <a:pt x="528" y="392"/>
                  </a:lnTo>
                  <a:lnTo>
                    <a:pt x="528" y="8"/>
                  </a:lnTo>
                  <a:lnTo>
                    <a:pt x="536" y="16"/>
                  </a:lnTo>
                  <a:lnTo>
                    <a:pt x="8" y="16"/>
                  </a:lnTo>
                  <a:lnTo>
                    <a:pt x="16" y="8"/>
                  </a:lnTo>
                  <a:lnTo>
                    <a:pt x="16" y="392"/>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89" name="Freeform 81"/>
            <p:cNvSpPr>
              <a:spLocks/>
            </p:cNvSpPr>
            <p:nvPr/>
          </p:nvSpPr>
          <p:spPr bwMode="auto">
            <a:xfrm>
              <a:off x="8432231" y="2482246"/>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0" name="Freeform 80"/>
            <p:cNvSpPr>
              <a:spLocks/>
            </p:cNvSpPr>
            <p:nvPr/>
          </p:nvSpPr>
          <p:spPr bwMode="auto">
            <a:xfrm>
              <a:off x="8724255" y="2482246"/>
              <a:ext cx="63483" cy="9525"/>
            </a:xfrm>
            <a:custGeom>
              <a:avLst/>
              <a:gdLst/>
              <a:ahLst/>
              <a:cxnLst>
                <a:cxn ang="0">
                  <a:pos x="8" y="0"/>
                </a:cxn>
                <a:cxn ang="0">
                  <a:pos x="72" y="0"/>
                </a:cxn>
                <a:cxn ang="0">
                  <a:pos x="80" y="8"/>
                </a:cxn>
                <a:cxn ang="0">
                  <a:pos x="72" y="16"/>
                </a:cxn>
                <a:cxn ang="0">
                  <a:pos x="8" y="16"/>
                </a:cxn>
                <a:cxn ang="0">
                  <a:pos x="0" y="8"/>
                </a:cxn>
                <a:cxn ang="0">
                  <a:pos x="8" y="0"/>
                </a:cxn>
              </a:cxnLst>
              <a:rect l="0" t="0" r="r" b="b"/>
              <a:pathLst>
                <a:path w="80" h="16">
                  <a:moveTo>
                    <a:pt x="8" y="0"/>
                  </a:moveTo>
                  <a:lnTo>
                    <a:pt x="72" y="0"/>
                  </a:lnTo>
                  <a:cubicBezTo>
                    <a:pt x="77" y="0"/>
                    <a:pt x="80" y="4"/>
                    <a:pt x="80" y="8"/>
                  </a:cubicBezTo>
                  <a:cubicBezTo>
                    <a:pt x="80" y="13"/>
                    <a:pt x="77" y="16"/>
                    <a:pt x="7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1" name="Freeform 77"/>
            <p:cNvSpPr>
              <a:spLocks/>
            </p:cNvSpPr>
            <p:nvPr/>
          </p:nvSpPr>
          <p:spPr bwMode="auto">
            <a:xfrm>
              <a:off x="8686165" y="2644171"/>
              <a:ext cx="126967" cy="9525"/>
            </a:xfrm>
            <a:custGeom>
              <a:avLst/>
              <a:gdLst/>
              <a:ahLst/>
              <a:cxnLst>
                <a:cxn ang="0">
                  <a:pos x="8" y="0"/>
                </a:cxn>
                <a:cxn ang="0">
                  <a:pos x="152" y="0"/>
                </a:cxn>
                <a:cxn ang="0">
                  <a:pos x="160" y="8"/>
                </a:cxn>
                <a:cxn ang="0">
                  <a:pos x="152" y="16"/>
                </a:cxn>
                <a:cxn ang="0">
                  <a:pos x="8" y="16"/>
                </a:cxn>
                <a:cxn ang="0">
                  <a:pos x="0" y="8"/>
                </a:cxn>
                <a:cxn ang="0">
                  <a:pos x="8" y="0"/>
                </a:cxn>
              </a:cxnLst>
              <a:rect l="0" t="0" r="r" b="b"/>
              <a:pathLst>
                <a:path w="160" h="16">
                  <a:moveTo>
                    <a:pt x="8" y="0"/>
                  </a:moveTo>
                  <a:lnTo>
                    <a:pt x="152" y="0"/>
                  </a:lnTo>
                  <a:cubicBezTo>
                    <a:pt x="157" y="0"/>
                    <a:pt x="160" y="4"/>
                    <a:pt x="160" y="8"/>
                  </a:cubicBezTo>
                  <a:cubicBezTo>
                    <a:pt x="160" y="13"/>
                    <a:pt x="157" y="16"/>
                    <a:pt x="152" y="16"/>
                  </a:cubicBezTo>
                  <a:lnTo>
                    <a:pt x="8" y="16"/>
                  </a:lnTo>
                  <a:cubicBezTo>
                    <a:pt x="4" y="16"/>
                    <a:pt x="0" y="13"/>
                    <a:pt x="0" y="8"/>
                  </a:cubicBezTo>
                  <a:cubicBezTo>
                    <a:pt x="0" y="4"/>
                    <a:pt x="4" y="0"/>
                    <a:pt x="8" y="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2" name="Rectangle 76"/>
            <p:cNvSpPr>
              <a:spLocks noChangeArrowheads="1"/>
            </p:cNvSpPr>
            <p:nvPr/>
          </p:nvSpPr>
          <p:spPr bwMode="auto">
            <a:xfrm>
              <a:off x="8550733" y="2491771"/>
              <a:ext cx="100430"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MICROSOFT </a:t>
              </a:r>
              <a:endParaRPr kumimoji="0" lang="en-US" sz="1800" b="0" i="0" u="none" strike="noStrike" cap="none" normalizeH="0" baseline="0" smtClean="0">
                <a:ln>
                  <a:noFill/>
                </a:ln>
                <a:effectLst/>
                <a:latin typeface="Arial" pitchFamily="34" charset="0"/>
              </a:endParaRPr>
            </a:p>
          </p:txBody>
        </p:sp>
        <p:sp>
          <p:nvSpPr>
            <p:cNvPr id="593" name="Rectangle 75"/>
            <p:cNvSpPr>
              <a:spLocks noChangeArrowheads="1"/>
            </p:cNvSpPr>
            <p:nvPr/>
          </p:nvSpPr>
          <p:spPr bwMode="auto">
            <a:xfrm>
              <a:off x="8531265" y="2512726"/>
              <a:ext cx="121798" cy="1538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smtClean="0">
                  <a:ln>
                    <a:noFill/>
                  </a:ln>
                  <a:effectLst/>
                  <a:latin typeface="Times New Roman" pitchFamily="18" charset="0"/>
                  <a:ea typeface="Times New Roman" pitchFamily="18" charset="0"/>
                  <a:cs typeface="Times New Roman" pitchFamily="18" charset="0"/>
                </a:rPr>
                <a:t>CORPORATION</a:t>
              </a:r>
              <a:endParaRPr kumimoji="0" lang="en-US" sz="1800" b="0" i="0" u="none" strike="noStrike" cap="none" normalizeH="0" baseline="0" smtClean="0">
                <a:ln>
                  <a:noFill/>
                </a:ln>
                <a:effectLst/>
                <a:latin typeface="Arial" pitchFamily="34" charset="0"/>
              </a:endParaRPr>
            </a:p>
          </p:txBody>
        </p:sp>
        <p:sp>
          <p:nvSpPr>
            <p:cNvPr id="594" name="Freeform 74"/>
            <p:cNvSpPr>
              <a:spLocks/>
            </p:cNvSpPr>
            <p:nvPr/>
          </p:nvSpPr>
          <p:spPr bwMode="auto">
            <a:xfrm>
              <a:off x="8565123" y="2420651"/>
              <a:ext cx="88877" cy="57150"/>
            </a:xfrm>
            <a:custGeom>
              <a:avLst/>
              <a:gdLst/>
              <a:ahLst/>
              <a:cxnLst>
                <a:cxn ang="0">
                  <a:pos x="112" y="96"/>
                </a:cxn>
                <a:cxn ang="0">
                  <a:pos x="112" y="34"/>
                </a:cxn>
                <a:cxn ang="0">
                  <a:pos x="0" y="34"/>
                </a:cxn>
                <a:cxn ang="0">
                  <a:pos x="0" y="34"/>
                </a:cxn>
                <a:cxn ang="0">
                  <a:pos x="0" y="96"/>
                </a:cxn>
                <a:cxn ang="0">
                  <a:pos x="112" y="96"/>
                </a:cxn>
              </a:cxnLst>
              <a:rect l="0" t="0" r="r" b="b"/>
              <a:pathLst>
                <a:path w="112" h="96">
                  <a:moveTo>
                    <a:pt x="112" y="96"/>
                  </a:moveTo>
                  <a:lnTo>
                    <a:pt x="112" y="34"/>
                  </a:lnTo>
                  <a:cubicBezTo>
                    <a:pt x="81" y="0"/>
                    <a:pt x="32" y="0"/>
                    <a:pt x="0" y="34"/>
                  </a:cubicBezTo>
                  <a:lnTo>
                    <a:pt x="0" y="34"/>
                  </a:lnTo>
                  <a:lnTo>
                    <a:pt x="0" y="96"/>
                  </a:lnTo>
                  <a:lnTo>
                    <a:pt x="112" y="96"/>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5" name="Freeform 73"/>
            <p:cNvSpPr>
              <a:spLocks noEditPoints="1"/>
            </p:cNvSpPr>
            <p:nvPr/>
          </p:nvSpPr>
          <p:spPr bwMode="auto">
            <a:xfrm>
              <a:off x="8559198" y="2421286"/>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6" name="Freeform 72"/>
            <p:cNvSpPr>
              <a:spLocks noEditPoints="1"/>
            </p:cNvSpPr>
            <p:nvPr/>
          </p:nvSpPr>
          <p:spPr bwMode="auto">
            <a:xfrm>
              <a:off x="8559198" y="2421286"/>
              <a:ext cx="101574" cy="60960"/>
            </a:xfrm>
            <a:custGeom>
              <a:avLst/>
              <a:gdLst/>
              <a:ahLst/>
              <a:cxnLst>
                <a:cxn ang="0">
                  <a:pos x="120" y="87"/>
                </a:cxn>
                <a:cxn ang="0">
                  <a:pos x="112" y="95"/>
                </a:cxn>
                <a:cxn ang="0">
                  <a:pos x="112" y="33"/>
                </a:cxn>
                <a:cxn ang="0">
                  <a:pos x="116" y="40"/>
                </a:cxn>
                <a:cxn ang="0">
                  <a:pos x="90" y="21"/>
                </a:cxn>
                <a:cxn ang="0">
                  <a:pos x="93" y="22"/>
                </a:cxn>
                <a:cxn ang="0">
                  <a:pos x="63" y="16"/>
                </a:cxn>
                <a:cxn ang="0">
                  <a:pos x="66" y="16"/>
                </a:cxn>
                <a:cxn ang="0">
                  <a:pos x="37" y="22"/>
                </a:cxn>
                <a:cxn ang="0">
                  <a:pos x="40" y="21"/>
                </a:cxn>
                <a:cxn ang="0">
                  <a:pos x="13" y="40"/>
                </a:cxn>
                <a:cxn ang="0">
                  <a:pos x="16" y="33"/>
                </a:cxn>
                <a:cxn ang="0">
                  <a:pos x="16" y="95"/>
                </a:cxn>
                <a:cxn ang="0">
                  <a:pos x="8" y="87"/>
                </a:cxn>
                <a:cxn ang="0">
                  <a:pos x="120" y="87"/>
                </a:cxn>
                <a:cxn ang="0">
                  <a:pos x="8" y="103"/>
                </a:cxn>
                <a:cxn ang="0">
                  <a:pos x="0" y="95"/>
                </a:cxn>
                <a:cxn ang="0">
                  <a:pos x="0" y="33"/>
                </a:cxn>
                <a:cxn ang="0">
                  <a:pos x="4" y="27"/>
                </a:cxn>
                <a:cxn ang="0">
                  <a:pos x="31" y="8"/>
                </a:cxn>
                <a:cxn ang="0">
                  <a:pos x="34" y="7"/>
                </a:cxn>
                <a:cxn ang="0">
                  <a:pos x="63" y="1"/>
                </a:cxn>
                <a:cxn ang="0">
                  <a:pos x="66" y="1"/>
                </a:cxn>
                <a:cxn ang="0">
                  <a:pos x="96" y="7"/>
                </a:cxn>
                <a:cxn ang="0">
                  <a:pos x="99" y="8"/>
                </a:cxn>
                <a:cxn ang="0">
                  <a:pos x="125" y="27"/>
                </a:cxn>
                <a:cxn ang="0">
                  <a:pos x="128" y="33"/>
                </a:cxn>
                <a:cxn ang="0">
                  <a:pos x="128" y="95"/>
                </a:cxn>
                <a:cxn ang="0">
                  <a:pos x="120" y="103"/>
                </a:cxn>
                <a:cxn ang="0">
                  <a:pos x="8" y="103"/>
                </a:cxn>
              </a:cxnLst>
              <a:rect l="0" t="0" r="r" b="b"/>
              <a:pathLst>
                <a:path w="128" h="103">
                  <a:moveTo>
                    <a:pt x="120" y="87"/>
                  </a:moveTo>
                  <a:lnTo>
                    <a:pt x="112" y="95"/>
                  </a:lnTo>
                  <a:lnTo>
                    <a:pt x="112" y="33"/>
                  </a:lnTo>
                  <a:lnTo>
                    <a:pt x="116" y="40"/>
                  </a:lnTo>
                  <a:lnTo>
                    <a:pt x="90" y="21"/>
                  </a:lnTo>
                  <a:lnTo>
                    <a:pt x="93" y="22"/>
                  </a:lnTo>
                  <a:lnTo>
                    <a:pt x="63" y="16"/>
                  </a:lnTo>
                  <a:lnTo>
                    <a:pt x="66" y="16"/>
                  </a:lnTo>
                  <a:lnTo>
                    <a:pt x="37" y="22"/>
                  </a:lnTo>
                  <a:lnTo>
                    <a:pt x="40" y="21"/>
                  </a:lnTo>
                  <a:lnTo>
                    <a:pt x="13" y="40"/>
                  </a:lnTo>
                  <a:lnTo>
                    <a:pt x="16" y="33"/>
                  </a:lnTo>
                  <a:lnTo>
                    <a:pt x="16" y="95"/>
                  </a:lnTo>
                  <a:lnTo>
                    <a:pt x="8" y="87"/>
                  </a:lnTo>
                  <a:lnTo>
                    <a:pt x="120" y="87"/>
                  </a:lnTo>
                  <a:close/>
                  <a:moveTo>
                    <a:pt x="8" y="103"/>
                  </a:moveTo>
                  <a:cubicBezTo>
                    <a:pt x="4" y="103"/>
                    <a:pt x="0" y="100"/>
                    <a:pt x="0" y="95"/>
                  </a:cubicBezTo>
                  <a:lnTo>
                    <a:pt x="0" y="33"/>
                  </a:lnTo>
                  <a:cubicBezTo>
                    <a:pt x="0" y="31"/>
                    <a:pt x="2" y="28"/>
                    <a:pt x="4" y="27"/>
                  </a:cubicBezTo>
                  <a:lnTo>
                    <a:pt x="31" y="8"/>
                  </a:lnTo>
                  <a:cubicBezTo>
                    <a:pt x="32" y="7"/>
                    <a:pt x="33" y="7"/>
                    <a:pt x="34" y="7"/>
                  </a:cubicBezTo>
                  <a:lnTo>
                    <a:pt x="63" y="1"/>
                  </a:lnTo>
                  <a:cubicBezTo>
                    <a:pt x="64" y="0"/>
                    <a:pt x="65" y="0"/>
                    <a:pt x="66" y="1"/>
                  </a:cubicBezTo>
                  <a:lnTo>
                    <a:pt x="96" y="7"/>
                  </a:lnTo>
                  <a:cubicBezTo>
                    <a:pt x="97" y="7"/>
                    <a:pt x="98" y="7"/>
                    <a:pt x="99" y="8"/>
                  </a:cubicBezTo>
                  <a:lnTo>
                    <a:pt x="125" y="27"/>
                  </a:lnTo>
                  <a:cubicBezTo>
                    <a:pt x="127" y="29"/>
                    <a:pt x="128" y="31"/>
                    <a:pt x="128" y="33"/>
                  </a:cubicBezTo>
                  <a:lnTo>
                    <a:pt x="128" y="95"/>
                  </a:lnTo>
                  <a:cubicBezTo>
                    <a:pt x="128" y="100"/>
                    <a:pt x="125" y="103"/>
                    <a:pt x="120" y="103"/>
                  </a:cubicBezTo>
                  <a:lnTo>
                    <a:pt x="8" y="10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7" name="Freeform 71"/>
            <p:cNvSpPr>
              <a:spLocks/>
            </p:cNvSpPr>
            <p:nvPr/>
          </p:nvSpPr>
          <p:spPr bwMode="auto">
            <a:xfrm>
              <a:off x="8559198" y="2472721"/>
              <a:ext cx="38090" cy="19050"/>
            </a:xfrm>
            <a:custGeom>
              <a:avLst/>
              <a:gdLst/>
              <a:ahLst/>
              <a:cxnLst>
                <a:cxn ang="0">
                  <a:pos x="22" y="0"/>
                </a:cxn>
                <a:cxn ang="0">
                  <a:pos x="0" y="22"/>
                </a:cxn>
                <a:cxn ang="0">
                  <a:pos x="2" y="29"/>
                </a:cxn>
                <a:cxn ang="0">
                  <a:pos x="8" y="24"/>
                </a:cxn>
                <a:cxn ang="0">
                  <a:pos x="8" y="29"/>
                </a:cxn>
                <a:cxn ang="0">
                  <a:pos x="16" y="24"/>
                </a:cxn>
                <a:cxn ang="0">
                  <a:pos x="19" y="30"/>
                </a:cxn>
                <a:cxn ang="0">
                  <a:pos x="28" y="24"/>
                </a:cxn>
                <a:cxn ang="0">
                  <a:pos x="31" y="29"/>
                </a:cxn>
                <a:cxn ang="0">
                  <a:pos x="36" y="22"/>
                </a:cxn>
                <a:cxn ang="0">
                  <a:pos x="45" y="0"/>
                </a:cxn>
                <a:cxn ang="0">
                  <a:pos x="22" y="0"/>
                </a:cxn>
              </a:cxnLst>
              <a:rect l="0" t="0" r="r" b="b"/>
              <a:pathLst>
                <a:path w="45" h="30">
                  <a:moveTo>
                    <a:pt x="22" y="0"/>
                  </a:moveTo>
                  <a:lnTo>
                    <a:pt x="0" y="22"/>
                  </a:lnTo>
                  <a:lnTo>
                    <a:pt x="2" y="29"/>
                  </a:lnTo>
                  <a:lnTo>
                    <a:pt x="8" y="24"/>
                  </a:lnTo>
                  <a:lnTo>
                    <a:pt x="8" y="29"/>
                  </a:lnTo>
                  <a:lnTo>
                    <a:pt x="16" y="24"/>
                  </a:lnTo>
                  <a:lnTo>
                    <a:pt x="19" y="30"/>
                  </a:lnTo>
                  <a:lnTo>
                    <a:pt x="28" y="24"/>
                  </a:lnTo>
                  <a:lnTo>
                    <a:pt x="31" y="29"/>
                  </a:lnTo>
                  <a:lnTo>
                    <a:pt x="36" y="22"/>
                  </a:lnTo>
                  <a:lnTo>
                    <a:pt x="45" y="0"/>
                  </a:lnTo>
                  <a:lnTo>
                    <a:pt x="22" y="0"/>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8" name="Freeform 70"/>
            <p:cNvSpPr>
              <a:spLocks noEditPoints="1"/>
            </p:cNvSpPr>
            <p:nvPr/>
          </p:nvSpPr>
          <p:spPr bwMode="auto">
            <a:xfrm>
              <a:off x="8559198" y="2472721"/>
              <a:ext cx="51633" cy="29210"/>
            </a:xfrm>
            <a:custGeom>
              <a:avLst/>
              <a:gdLst/>
              <a:ahLst/>
              <a:cxnLst>
                <a:cxn ang="0">
                  <a:pos x="32" y="16"/>
                </a:cxn>
                <a:cxn ang="0">
                  <a:pos x="38" y="14"/>
                </a:cxn>
                <a:cxn ang="0">
                  <a:pos x="14" y="37"/>
                </a:cxn>
                <a:cxn ang="0">
                  <a:pos x="16" y="28"/>
                </a:cxn>
                <a:cxn ang="0">
                  <a:pos x="19" y="35"/>
                </a:cxn>
                <a:cxn ang="0">
                  <a:pos x="6" y="32"/>
                </a:cxn>
                <a:cxn ang="0">
                  <a:pos x="12" y="27"/>
                </a:cxn>
                <a:cxn ang="0">
                  <a:pos x="21" y="26"/>
                </a:cxn>
                <a:cxn ang="0">
                  <a:pos x="25" y="33"/>
                </a:cxn>
                <a:cxn ang="0">
                  <a:pos x="25" y="38"/>
                </a:cxn>
                <a:cxn ang="0">
                  <a:pos x="14" y="31"/>
                </a:cxn>
                <a:cxn ang="0">
                  <a:pos x="23" y="26"/>
                </a:cxn>
                <a:cxn ang="0">
                  <a:pos x="29" y="26"/>
                </a:cxn>
                <a:cxn ang="0">
                  <a:pos x="34" y="30"/>
                </a:cxn>
                <a:cxn ang="0">
                  <a:pos x="37" y="37"/>
                </a:cxn>
                <a:cxn ang="0">
                  <a:pos x="24" y="34"/>
                </a:cxn>
                <a:cxn ang="0">
                  <a:pos x="33" y="27"/>
                </a:cxn>
                <a:cxn ang="0">
                  <a:pos x="40" y="25"/>
                </a:cxn>
                <a:cxn ang="0">
                  <a:pos x="45" y="29"/>
                </a:cxn>
                <a:cxn ang="0">
                  <a:pos x="48" y="34"/>
                </a:cxn>
                <a:cxn ang="0">
                  <a:pos x="35" y="33"/>
                </a:cxn>
                <a:cxn ang="0">
                  <a:pos x="41" y="26"/>
                </a:cxn>
                <a:cxn ang="0">
                  <a:pos x="40" y="28"/>
                </a:cxn>
                <a:cxn ang="0">
                  <a:pos x="49" y="5"/>
                </a:cxn>
                <a:cxn ang="0">
                  <a:pos x="56" y="16"/>
                </a:cxn>
                <a:cxn ang="0">
                  <a:pos x="32" y="16"/>
                </a:cxn>
                <a:cxn ang="0">
                  <a:pos x="56" y="0"/>
                </a:cxn>
                <a:cxn ang="0">
                  <a:pos x="63" y="4"/>
                </a:cxn>
                <a:cxn ang="0">
                  <a:pos x="64" y="11"/>
                </a:cxn>
                <a:cxn ang="0">
                  <a:pos x="55" y="34"/>
                </a:cxn>
                <a:cxn ang="0">
                  <a:pos x="54" y="36"/>
                </a:cxn>
                <a:cxn ang="0">
                  <a:pos x="48" y="43"/>
                </a:cxn>
                <a:cxn ang="0">
                  <a:pos x="41" y="46"/>
                </a:cxn>
                <a:cxn ang="0">
                  <a:pos x="35" y="42"/>
                </a:cxn>
                <a:cxn ang="0">
                  <a:pos x="32" y="37"/>
                </a:cxn>
                <a:cxn ang="0">
                  <a:pos x="44" y="39"/>
                </a:cxn>
                <a:cxn ang="0">
                  <a:pos x="35" y="47"/>
                </a:cxn>
                <a:cxn ang="0">
                  <a:pos x="27" y="48"/>
                </a:cxn>
                <a:cxn ang="0">
                  <a:pos x="22" y="43"/>
                </a:cxn>
                <a:cxn ang="0">
                  <a:pos x="19" y="36"/>
                </a:cxn>
                <a:cxn ang="0">
                  <a:pos x="30" y="40"/>
                </a:cxn>
                <a:cxn ang="0">
                  <a:pos x="21" y="45"/>
                </a:cxn>
                <a:cxn ang="0">
                  <a:pos x="13" y="45"/>
                </a:cxn>
                <a:cxn ang="0">
                  <a:pos x="9" y="38"/>
                </a:cxn>
                <a:cxn ang="0">
                  <a:pos x="9" y="33"/>
                </a:cxn>
                <a:cxn ang="0">
                  <a:pos x="23" y="39"/>
                </a:cxn>
                <a:cxn ang="0">
                  <a:pos x="17" y="44"/>
                </a:cxn>
                <a:cxn ang="0">
                  <a:pos x="9" y="46"/>
                </a:cxn>
                <a:cxn ang="0">
                  <a:pos x="4" y="41"/>
                </a:cxn>
                <a:cxn ang="0">
                  <a:pos x="1" y="34"/>
                </a:cxn>
                <a:cxn ang="0">
                  <a:pos x="3" y="25"/>
                </a:cxn>
                <a:cxn ang="0">
                  <a:pos x="27" y="3"/>
                </a:cxn>
                <a:cxn ang="0">
                  <a:pos x="32" y="0"/>
                </a:cxn>
                <a:cxn ang="0">
                  <a:pos x="56" y="0"/>
                </a:cxn>
              </a:cxnLst>
              <a:rect l="0" t="0" r="r" b="b"/>
              <a:pathLst>
                <a:path w="65" h="49">
                  <a:moveTo>
                    <a:pt x="32" y="16"/>
                  </a:moveTo>
                  <a:lnTo>
                    <a:pt x="38" y="14"/>
                  </a:lnTo>
                  <a:lnTo>
                    <a:pt x="14" y="37"/>
                  </a:lnTo>
                  <a:lnTo>
                    <a:pt x="16" y="28"/>
                  </a:lnTo>
                  <a:lnTo>
                    <a:pt x="19" y="35"/>
                  </a:lnTo>
                  <a:lnTo>
                    <a:pt x="6" y="32"/>
                  </a:lnTo>
                  <a:lnTo>
                    <a:pt x="12" y="27"/>
                  </a:lnTo>
                  <a:cubicBezTo>
                    <a:pt x="15" y="25"/>
                    <a:pt x="18" y="25"/>
                    <a:pt x="21" y="26"/>
                  </a:cubicBezTo>
                  <a:cubicBezTo>
                    <a:pt x="24" y="27"/>
                    <a:pt x="25" y="30"/>
                    <a:pt x="25" y="33"/>
                  </a:cubicBezTo>
                  <a:lnTo>
                    <a:pt x="25" y="38"/>
                  </a:lnTo>
                  <a:lnTo>
                    <a:pt x="14" y="31"/>
                  </a:lnTo>
                  <a:lnTo>
                    <a:pt x="23" y="26"/>
                  </a:lnTo>
                  <a:cubicBezTo>
                    <a:pt x="25" y="25"/>
                    <a:pt x="27" y="25"/>
                    <a:pt x="29" y="26"/>
                  </a:cubicBezTo>
                  <a:cubicBezTo>
                    <a:pt x="31" y="26"/>
                    <a:pt x="33" y="28"/>
                    <a:pt x="34" y="30"/>
                  </a:cubicBezTo>
                  <a:lnTo>
                    <a:pt x="37" y="37"/>
                  </a:lnTo>
                  <a:lnTo>
                    <a:pt x="24" y="34"/>
                  </a:lnTo>
                  <a:lnTo>
                    <a:pt x="33" y="27"/>
                  </a:lnTo>
                  <a:cubicBezTo>
                    <a:pt x="35" y="25"/>
                    <a:pt x="38" y="25"/>
                    <a:pt x="40" y="25"/>
                  </a:cubicBezTo>
                  <a:cubicBezTo>
                    <a:pt x="42" y="26"/>
                    <a:pt x="44" y="27"/>
                    <a:pt x="45" y="29"/>
                  </a:cubicBezTo>
                  <a:lnTo>
                    <a:pt x="48" y="34"/>
                  </a:lnTo>
                  <a:lnTo>
                    <a:pt x="35" y="33"/>
                  </a:lnTo>
                  <a:lnTo>
                    <a:pt x="41" y="26"/>
                  </a:lnTo>
                  <a:lnTo>
                    <a:pt x="40" y="28"/>
                  </a:lnTo>
                  <a:lnTo>
                    <a:pt x="49" y="5"/>
                  </a:lnTo>
                  <a:lnTo>
                    <a:pt x="56" y="16"/>
                  </a:lnTo>
                  <a:lnTo>
                    <a:pt x="32" y="16"/>
                  </a:lnTo>
                  <a:close/>
                  <a:moveTo>
                    <a:pt x="56" y="0"/>
                  </a:moveTo>
                  <a:cubicBezTo>
                    <a:pt x="59" y="0"/>
                    <a:pt x="62" y="2"/>
                    <a:pt x="63" y="4"/>
                  </a:cubicBezTo>
                  <a:cubicBezTo>
                    <a:pt x="65" y="6"/>
                    <a:pt x="65" y="9"/>
                    <a:pt x="64" y="11"/>
                  </a:cubicBezTo>
                  <a:lnTo>
                    <a:pt x="55" y="34"/>
                  </a:lnTo>
                  <a:cubicBezTo>
                    <a:pt x="55" y="34"/>
                    <a:pt x="54" y="35"/>
                    <a:pt x="54" y="36"/>
                  </a:cubicBezTo>
                  <a:lnTo>
                    <a:pt x="48" y="43"/>
                  </a:lnTo>
                  <a:cubicBezTo>
                    <a:pt x="46" y="45"/>
                    <a:pt x="44" y="46"/>
                    <a:pt x="41" y="46"/>
                  </a:cubicBezTo>
                  <a:cubicBezTo>
                    <a:pt x="38" y="46"/>
                    <a:pt x="36" y="44"/>
                    <a:pt x="35" y="42"/>
                  </a:cubicBezTo>
                  <a:lnTo>
                    <a:pt x="32" y="37"/>
                  </a:lnTo>
                  <a:lnTo>
                    <a:pt x="44" y="39"/>
                  </a:lnTo>
                  <a:lnTo>
                    <a:pt x="35" y="47"/>
                  </a:lnTo>
                  <a:cubicBezTo>
                    <a:pt x="33" y="48"/>
                    <a:pt x="30" y="49"/>
                    <a:pt x="27" y="48"/>
                  </a:cubicBezTo>
                  <a:cubicBezTo>
                    <a:pt x="25" y="48"/>
                    <a:pt x="23" y="46"/>
                    <a:pt x="22" y="43"/>
                  </a:cubicBezTo>
                  <a:lnTo>
                    <a:pt x="19" y="36"/>
                  </a:lnTo>
                  <a:lnTo>
                    <a:pt x="30" y="40"/>
                  </a:lnTo>
                  <a:lnTo>
                    <a:pt x="21" y="45"/>
                  </a:lnTo>
                  <a:cubicBezTo>
                    <a:pt x="19" y="46"/>
                    <a:pt x="16" y="46"/>
                    <a:pt x="13" y="45"/>
                  </a:cubicBezTo>
                  <a:cubicBezTo>
                    <a:pt x="11" y="43"/>
                    <a:pt x="9" y="41"/>
                    <a:pt x="9" y="38"/>
                  </a:cubicBezTo>
                  <a:lnTo>
                    <a:pt x="9" y="33"/>
                  </a:lnTo>
                  <a:lnTo>
                    <a:pt x="23" y="39"/>
                  </a:lnTo>
                  <a:lnTo>
                    <a:pt x="17" y="44"/>
                  </a:lnTo>
                  <a:cubicBezTo>
                    <a:pt x="15" y="46"/>
                    <a:pt x="12" y="46"/>
                    <a:pt x="9" y="46"/>
                  </a:cubicBezTo>
                  <a:cubicBezTo>
                    <a:pt x="7" y="45"/>
                    <a:pt x="5" y="43"/>
                    <a:pt x="4" y="41"/>
                  </a:cubicBezTo>
                  <a:lnTo>
                    <a:pt x="1" y="34"/>
                  </a:lnTo>
                  <a:cubicBezTo>
                    <a:pt x="0" y="31"/>
                    <a:pt x="1" y="27"/>
                    <a:pt x="3" y="25"/>
                  </a:cubicBezTo>
                  <a:lnTo>
                    <a:pt x="27" y="3"/>
                  </a:lnTo>
                  <a:cubicBezTo>
                    <a:pt x="29" y="1"/>
                    <a:pt x="30" y="0"/>
                    <a:pt x="32" y="0"/>
                  </a:cubicBezTo>
                  <a:lnTo>
                    <a:pt x="56"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99" name="Freeform 69"/>
            <p:cNvSpPr>
              <a:spLocks noEditPoints="1"/>
            </p:cNvSpPr>
            <p:nvPr/>
          </p:nvSpPr>
          <p:spPr bwMode="auto">
            <a:xfrm>
              <a:off x="8558351" y="2472721"/>
              <a:ext cx="39783" cy="29845"/>
            </a:xfrm>
            <a:custGeom>
              <a:avLst/>
              <a:gdLst/>
              <a:ahLst/>
              <a:cxnLst>
                <a:cxn ang="0">
                  <a:pos x="26" y="37"/>
                </a:cxn>
                <a:cxn ang="0">
                  <a:pos x="34" y="8"/>
                </a:cxn>
                <a:cxn ang="0">
                  <a:pos x="43" y="2"/>
                </a:cxn>
                <a:cxn ang="0">
                  <a:pos x="49" y="11"/>
                </a:cxn>
                <a:cxn ang="0">
                  <a:pos x="42" y="41"/>
                </a:cxn>
                <a:cxn ang="0">
                  <a:pos x="32" y="47"/>
                </a:cxn>
                <a:cxn ang="0">
                  <a:pos x="26" y="37"/>
                </a:cxn>
                <a:cxn ang="0">
                  <a:pos x="17" y="39"/>
                </a:cxn>
                <a:cxn ang="0">
                  <a:pos x="29" y="7"/>
                </a:cxn>
                <a:cxn ang="0">
                  <a:pos x="39" y="2"/>
                </a:cxn>
                <a:cxn ang="0">
                  <a:pos x="44" y="12"/>
                </a:cxn>
                <a:cxn ang="0">
                  <a:pos x="32" y="44"/>
                </a:cxn>
                <a:cxn ang="0">
                  <a:pos x="21" y="49"/>
                </a:cxn>
                <a:cxn ang="0">
                  <a:pos x="17" y="39"/>
                </a:cxn>
                <a:cxn ang="0">
                  <a:pos x="7" y="35"/>
                </a:cxn>
                <a:cxn ang="0">
                  <a:pos x="25" y="5"/>
                </a:cxn>
                <a:cxn ang="0">
                  <a:pos x="36" y="3"/>
                </a:cxn>
                <a:cxn ang="0">
                  <a:pos x="39" y="14"/>
                </a:cxn>
                <a:cxn ang="0">
                  <a:pos x="21" y="43"/>
                </a:cxn>
                <a:cxn ang="0">
                  <a:pos x="10" y="46"/>
                </a:cxn>
                <a:cxn ang="0">
                  <a:pos x="7" y="35"/>
                </a:cxn>
                <a:cxn ang="0">
                  <a:pos x="3" y="35"/>
                </a:cxn>
                <a:cxn ang="0">
                  <a:pos x="22" y="5"/>
                </a:cxn>
                <a:cxn ang="0">
                  <a:pos x="34" y="3"/>
                </a:cxn>
                <a:cxn ang="0">
                  <a:pos x="36" y="14"/>
                </a:cxn>
                <a:cxn ang="0">
                  <a:pos x="16" y="43"/>
                </a:cxn>
                <a:cxn ang="0">
                  <a:pos x="5" y="46"/>
                </a:cxn>
                <a:cxn ang="0">
                  <a:pos x="3" y="35"/>
                </a:cxn>
                <a:cxn ang="0">
                  <a:pos x="24" y="32"/>
                </a:cxn>
                <a:cxn ang="0">
                  <a:pos x="31" y="7"/>
                </a:cxn>
                <a:cxn ang="0">
                  <a:pos x="41" y="2"/>
                </a:cxn>
                <a:cxn ang="0">
                  <a:pos x="47" y="12"/>
                </a:cxn>
                <a:cxn ang="0">
                  <a:pos x="39" y="36"/>
                </a:cxn>
                <a:cxn ang="0">
                  <a:pos x="29" y="42"/>
                </a:cxn>
                <a:cxn ang="0">
                  <a:pos x="24" y="32"/>
                </a:cxn>
                <a:cxn ang="0">
                  <a:pos x="15" y="31"/>
                </a:cxn>
                <a:cxn ang="0">
                  <a:pos x="27" y="6"/>
                </a:cxn>
                <a:cxn ang="0">
                  <a:pos x="38" y="2"/>
                </a:cxn>
                <a:cxn ang="0">
                  <a:pos x="41" y="13"/>
                </a:cxn>
                <a:cxn ang="0">
                  <a:pos x="29" y="38"/>
                </a:cxn>
                <a:cxn ang="0">
                  <a:pos x="18" y="41"/>
                </a:cxn>
                <a:cxn ang="0">
                  <a:pos x="15" y="31"/>
                </a:cxn>
                <a:cxn ang="0">
                  <a:pos x="8" y="30"/>
                </a:cxn>
                <a:cxn ang="0">
                  <a:pos x="22" y="5"/>
                </a:cxn>
                <a:cxn ang="0">
                  <a:pos x="33" y="3"/>
                </a:cxn>
                <a:cxn ang="0">
                  <a:pos x="36" y="14"/>
                </a:cxn>
                <a:cxn ang="0">
                  <a:pos x="21" y="38"/>
                </a:cxn>
                <a:cxn ang="0">
                  <a:pos x="10" y="41"/>
                </a:cxn>
                <a:cxn ang="0">
                  <a:pos x="8" y="30"/>
                </a:cxn>
              </a:cxnLst>
              <a:rect l="0" t="0" r="r" b="b"/>
              <a:pathLst>
                <a:path w="50" h="51">
                  <a:moveTo>
                    <a:pt x="26" y="37"/>
                  </a:moveTo>
                  <a:lnTo>
                    <a:pt x="34" y="8"/>
                  </a:lnTo>
                  <a:cubicBezTo>
                    <a:pt x="35" y="3"/>
                    <a:pt x="39" y="1"/>
                    <a:pt x="43" y="2"/>
                  </a:cubicBezTo>
                  <a:cubicBezTo>
                    <a:pt x="48" y="3"/>
                    <a:pt x="50" y="7"/>
                    <a:pt x="49" y="11"/>
                  </a:cubicBezTo>
                  <a:lnTo>
                    <a:pt x="42" y="41"/>
                  </a:lnTo>
                  <a:cubicBezTo>
                    <a:pt x="41" y="45"/>
                    <a:pt x="36" y="48"/>
                    <a:pt x="32" y="47"/>
                  </a:cubicBezTo>
                  <a:cubicBezTo>
                    <a:pt x="28" y="46"/>
                    <a:pt x="25" y="41"/>
                    <a:pt x="26" y="37"/>
                  </a:cubicBezTo>
                  <a:close/>
                  <a:moveTo>
                    <a:pt x="17" y="39"/>
                  </a:moveTo>
                  <a:lnTo>
                    <a:pt x="29" y="7"/>
                  </a:lnTo>
                  <a:cubicBezTo>
                    <a:pt x="31" y="2"/>
                    <a:pt x="35" y="0"/>
                    <a:pt x="39" y="2"/>
                  </a:cubicBezTo>
                  <a:cubicBezTo>
                    <a:pt x="44" y="4"/>
                    <a:pt x="46" y="8"/>
                    <a:pt x="44" y="12"/>
                  </a:cubicBezTo>
                  <a:lnTo>
                    <a:pt x="32" y="44"/>
                  </a:lnTo>
                  <a:cubicBezTo>
                    <a:pt x="30" y="48"/>
                    <a:pt x="25" y="51"/>
                    <a:pt x="21" y="49"/>
                  </a:cubicBezTo>
                  <a:cubicBezTo>
                    <a:pt x="17" y="47"/>
                    <a:pt x="15" y="43"/>
                    <a:pt x="17" y="39"/>
                  </a:cubicBezTo>
                  <a:close/>
                  <a:moveTo>
                    <a:pt x="7" y="35"/>
                  </a:moveTo>
                  <a:lnTo>
                    <a:pt x="25" y="5"/>
                  </a:lnTo>
                  <a:cubicBezTo>
                    <a:pt x="27" y="2"/>
                    <a:pt x="32" y="0"/>
                    <a:pt x="36" y="3"/>
                  </a:cubicBezTo>
                  <a:cubicBezTo>
                    <a:pt x="39" y="5"/>
                    <a:pt x="41" y="10"/>
                    <a:pt x="39" y="14"/>
                  </a:cubicBezTo>
                  <a:lnTo>
                    <a:pt x="21" y="43"/>
                  </a:lnTo>
                  <a:cubicBezTo>
                    <a:pt x="19" y="47"/>
                    <a:pt x="14" y="48"/>
                    <a:pt x="10" y="46"/>
                  </a:cubicBezTo>
                  <a:cubicBezTo>
                    <a:pt x="7" y="44"/>
                    <a:pt x="5" y="39"/>
                    <a:pt x="7" y="35"/>
                  </a:cubicBezTo>
                  <a:close/>
                  <a:moveTo>
                    <a:pt x="3" y="35"/>
                  </a:moveTo>
                  <a:lnTo>
                    <a:pt x="22" y="5"/>
                  </a:lnTo>
                  <a:cubicBezTo>
                    <a:pt x="25" y="1"/>
                    <a:pt x="30" y="0"/>
                    <a:pt x="34" y="3"/>
                  </a:cubicBezTo>
                  <a:cubicBezTo>
                    <a:pt x="37" y="5"/>
                    <a:pt x="38" y="10"/>
                    <a:pt x="36" y="14"/>
                  </a:cubicBezTo>
                  <a:lnTo>
                    <a:pt x="16" y="43"/>
                  </a:lnTo>
                  <a:cubicBezTo>
                    <a:pt x="14" y="47"/>
                    <a:pt x="9" y="48"/>
                    <a:pt x="5" y="46"/>
                  </a:cubicBezTo>
                  <a:cubicBezTo>
                    <a:pt x="1" y="43"/>
                    <a:pt x="0" y="38"/>
                    <a:pt x="3" y="35"/>
                  </a:cubicBezTo>
                  <a:close/>
                  <a:moveTo>
                    <a:pt x="24" y="32"/>
                  </a:moveTo>
                  <a:lnTo>
                    <a:pt x="31" y="7"/>
                  </a:lnTo>
                  <a:cubicBezTo>
                    <a:pt x="33" y="3"/>
                    <a:pt x="37" y="1"/>
                    <a:pt x="41" y="2"/>
                  </a:cubicBezTo>
                  <a:cubicBezTo>
                    <a:pt x="46" y="3"/>
                    <a:pt x="48" y="8"/>
                    <a:pt x="47" y="12"/>
                  </a:cubicBezTo>
                  <a:lnTo>
                    <a:pt x="39" y="36"/>
                  </a:lnTo>
                  <a:cubicBezTo>
                    <a:pt x="38" y="41"/>
                    <a:pt x="34" y="43"/>
                    <a:pt x="29" y="42"/>
                  </a:cubicBezTo>
                  <a:cubicBezTo>
                    <a:pt x="25" y="40"/>
                    <a:pt x="23" y="36"/>
                    <a:pt x="24" y="32"/>
                  </a:cubicBezTo>
                  <a:close/>
                  <a:moveTo>
                    <a:pt x="15" y="31"/>
                  </a:moveTo>
                  <a:lnTo>
                    <a:pt x="27" y="6"/>
                  </a:lnTo>
                  <a:cubicBezTo>
                    <a:pt x="29" y="2"/>
                    <a:pt x="34" y="0"/>
                    <a:pt x="38" y="2"/>
                  </a:cubicBezTo>
                  <a:cubicBezTo>
                    <a:pt x="42" y="4"/>
                    <a:pt x="43" y="9"/>
                    <a:pt x="41" y="13"/>
                  </a:cubicBezTo>
                  <a:lnTo>
                    <a:pt x="29" y="38"/>
                  </a:lnTo>
                  <a:cubicBezTo>
                    <a:pt x="27" y="42"/>
                    <a:pt x="22" y="43"/>
                    <a:pt x="18" y="41"/>
                  </a:cubicBezTo>
                  <a:cubicBezTo>
                    <a:pt x="14" y="39"/>
                    <a:pt x="13" y="34"/>
                    <a:pt x="15" y="31"/>
                  </a:cubicBezTo>
                  <a:close/>
                  <a:moveTo>
                    <a:pt x="8" y="30"/>
                  </a:moveTo>
                  <a:lnTo>
                    <a:pt x="22" y="5"/>
                  </a:lnTo>
                  <a:cubicBezTo>
                    <a:pt x="25" y="2"/>
                    <a:pt x="29" y="0"/>
                    <a:pt x="33" y="3"/>
                  </a:cubicBezTo>
                  <a:cubicBezTo>
                    <a:pt x="37" y="5"/>
                    <a:pt x="38" y="10"/>
                    <a:pt x="36" y="14"/>
                  </a:cubicBezTo>
                  <a:lnTo>
                    <a:pt x="21" y="38"/>
                  </a:lnTo>
                  <a:cubicBezTo>
                    <a:pt x="19" y="42"/>
                    <a:pt x="14" y="43"/>
                    <a:pt x="10" y="41"/>
                  </a:cubicBezTo>
                  <a:cubicBezTo>
                    <a:pt x="6" y="39"/>
                    <a:pt x="5" y="34"/>
                    <a:pt x="8" y="30"/>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0" name="Freeform 68"/>
            <p:cNvSpPr>
              <a:spLocks/>
            </p:cNvSpPr>
            <p:nvPr/>
          </p:nvSpPr>
          <p:spPr bwMode="auto">
            <a:xfrm>
              <a:off x="8622681" y="2463196"/>
              <a:ext cx="25393" cy="9525"/>
            </a:xfrm>
            <a:custGeom>
              <a:avLst/>
              <a:gdLst/>
              <a:ahLst/>
              <a:cxnLst>
                <a:cxn ang="0">
                  <a:pos x="12" y="0"/>
                </a:cxn>
                <a:cxn ang="0">
                  <a:pos x="0" y="8"/>
                </a:cxn>
                <a:cxn ang="0">
                  <a:pos x="3" y="14"/>
                </a:cxn>
                <a:cxn ang="0">
                  <a:pos x="18" y="15"/>
                </a:cxn>
                <a:cxn ang="0">
                  <a:pos x="21" y="10"/>
                </a:cxn>
                <a:cxn ang="0">
                  <a:pos x="30" y="10"/>
                </a:cxn>
                <a:cxn ang="0">
                  <a:pos x="15" y="2"/>
                </a:cxn>
                <a:cxn ang="0">
                  <a:pos x="12" y="0"/>
                </a:cxn>
              </a:cxnLst>
              <a:rect l="0" t="0" r="r" b="b"/>
              <a:pathLst>
                <a:path w="30" h="15">
                  <a:moveTo>
                    <a:pt x="12" y="0"/>
                  </a:moveTo>
                  <a:lnTo>
                    <a:pt x="0" y="8"/>
                  </a:lnTo>
                  <a:lnTo>
                    <a:pt x="3" y="14"/>
                  </a:lnTo>
                  <a:lnTo>
                    <a:pt x="18" y="15"/>
                  </a:lnTo>
                  <a:lnTo>
                    <a:pt x="21" y="10"/>
                  </a:lnTo>
                  <a:lnTo>
                    <a:pt x="30" y="10"/>
                  </a:lnTo>
                  <a:lnTo>
                    <a:pt x="15" y="2"/>
                  </a:lnTo>
                  <a:lnTo>
                    <a:pt x="1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1" name="Freeform 67"/>
            <p:cNvSpPr>
              <a:spLocks noEditPoints="1"/>
            </p:cNvSpPr>
            <p:nvPr/>
          </p:nvSpPr>
          <p:spPr bwMode="auto">
            <a:xfrm>
              <a:off x="8621835" y="2463196"/>
              <a:ext cx="39783" cy="19685"/>
            </a:xfrm>
            <a:custGeom>
              <a:avLst/>
              <a:gdLst/>
              <a:ahLst/>
              <a:cxnLst>
                <a:cxn ang="0">
                  <a:pos x="18" y="15"/>
                </a:cxn>
                <a:cxn ang="0">
                  <a:pos x="27" y="15"/>
                </a:cxn>
                <a:cxn ang="0">
                  <a:pos x="14" y="23"/>
                </a:cxn>
                <a:cxn ang="0">
                  <a:pos x="17" y="13"/>
                </a:cxn>
                <a:cxn ang="0">
                  <a:pos x="20" y="19"/>
                </a:cxn>
                <a:cxn ang="0">
                  <a:pos x="14" y="15"/>
                </a:cxn>
                <a:cxn ang="0">
                  <a:pos x="30" y="17"/>
                </a:cxn>
                <a:cxn ang="0">
                  <a:pos x="22" y="21"/>
                </a:cxn>
                <a:cxn ang="0">
                  <a:pos x="25" y="15"/>
                </a:cxn>
                <a:cxn ang="0">
                  <a:pos x="32" y="10"/>
                </a:cxn>
                <a:cxn ang="0">
                  <a:pos x="41" y="10"/>
                </a:cxn>
                <a:cxn ang="0">
                  <a:pos x="38" y="26"/>
                </a:cxn>
                <a:cxn ang="0">
                  <a:pos x="22" y="18"/>
                </a:cxn>
                <a:cxn ang="0">
                  <a:pos x="18" y="15"/>
                </a:cxn>
                <a:cxn ang="0">
                  <a:pos x="29" y="3"/>
                </a:cxn>
                <a:cxn ang="0">
                  <a:pos x="45" y="11"/>
                </a:cxn>
                <a:cxn ang="0">
                  <a:pos x="49" y="20"/>
                </a:cxn>
                <a:cxn ang="0">
                  <a:pos x="41" y="26"/>
                </a:cxn>
                <a:cxn ang="0">
                  <a:pos x="32" y="26"/>
                </a:cxn>
                <a:cxn ang="0">
                  <a:pos x="39" y="22"/>
                </a:cxn>
                <a:cxn ang="0">
                  <a:pos x="36" y="28"/>
                </a:cxn>
                <a:cxn ang="0">
                  <a:pos x="28" y="32"/>
                </a:cxn>
                <a:cxn ang="0">
                  <a:pos x="12" y="30"/>
                </a:cxn>
                <a:cxn ang="0">
                  <a:pos x="6" y="26"/>
                </a:cxn>
                <a:cxn ang="0">
                  <a:pos x="2" y="20"/>
                </a:cxn>
                <a:cxn ang="0">
                  <a:pos x="5" y="10"/>
                </a:cxn>
                <a:cxn ang="0">
                  <a:pos x="18" y="2"/>
                </a:cxn>
                <a:cxn ang="0">
                  <a:pos x="27" y="2"/>
                </a:cxn>
                <a:cxn ang="0">
                  <a:pos x="29" y="3"/>
                </a:cxn>
              </a:cxnLst>
              <a:rect l="0" t="0" r="r" b="b"/>
              <a:pathLst>
                <a:path w="50" h="33">
                  <a:moveTo>
                    <a:pt x="18" y="15"/>
                  </a:moveTo>
                  <a:lnTo>
                    <a:pt x="27" y="15"/>
                  </a:lnTo>
                  <a:lnTo>
                    <a:pt x="14" y="23"/>
                  </a:lnTo>
                  <a:lnTo>
                    <a:pt x="17" y="13"/>
                  </a:lnTo>
                  <a:lnTo>
                    <a:pt x="20" y="19"/>
                  </a:lnTo>
                  <a:lnTo>
                    <a:pt x="14" y="15"/>
                  </a:lnTo>
                  <a:lnTo>
                    <a:pt x="30" y="17"/>
                  </a:lnTo>
                  <a:lnTo>
                    <a:pt x="22" y="21"/>
                  </a:lnTo>
                  <a:lnTo>
                    <a:pt x="25" y="15"/>
                  </a:lnTo>
                  <a:cubicBezTo>
                    <a:pt x="26" y="12"/>
                    <a:pt x="29" y="10"/>
                    <a:pt x="32" y="10"/>
                  </a:cubicBezTo>
                  <a:lnTo>
                    <a:pt x="41" y="10"/>
                  </a:lnTo>
                  <a:lnTo>
                    <a:pt x="38" y="26"/>
                  </a:lnTo>
                  <a:lnTo>
                    <a:pt x="22" y="18"/>
                  </a:lnTo>
                  <a:lnTo>
                    <a:pt x="18" y="15"/>
                  </a:lnTo>
                  <a:close/>
                  <a:moveTo>
                    <a:pt x="29" y="3"/>
                  </a:moveTo>
                  <a:lnTo>
                    <a:pt x="45" y="11"/>
                  </a:lnTo>
                  <a:cubicBezTo>
                    <a:pt x="48" y="13"/>
                    <a:pt x="50" y="17"/>
                    <a:pt x="49" y="20"/>
                  </a:cubicBezTo>
                  <a:cubicBezTo>
                    <a:pt x="48" y="24"/>
                    <a:pt x="45" y="26"/>
                    <a:pt x="41" y="26"/>
                  </a:cubicBezTo>
                  <a:lnTo>
                    <a:pt x="32" y="26"/>
                  </a:lnTo>
                  <a:lnTo>
                    <a:pt x="39" y="22"/>
                  </a:lnTo>
                  <a:lnTo>
                    <a:pt x="36" y="28"/>
                  </a:lnTo>
                  <a:cubicBezTo>
                    <a:pt x="34" y="31"/>
                    <a:pt x="31" y="33"/>
                    <a:pt x="28" y="32"/>
                  </a:cubicBezTo>
                  <a:lnTo>
                    <a:pt x="12" y="30"/>
                  </a:lnTo>
                  <a:cubicBezTo>
                    <a:pt x="9" y="30"/>
                    <a:pt x="7" y="29"/>
                    <a:pt x="6" y="26"/>
                  </a:cubicBezTo>
                  <a:lnTo>
                    <a:pt x="2" y="20"/>
                  </a:lnTo>
                  <a:cubicBezTo>
                    <a:pt x="0" y="17"/>
                    <a:pt x="2" y="12"/>
                    <a:pt x="5" y="10"/>
                  </a:cubicBezTo>
                  <a:lnTo>
                    <a:pt x="18" y="2"/>
                  </a:lnTo>
                  <a:cubicBezTo>
                    <a:pt x="21" y="0"/>
                    <a:pt x="24" y="0"/>
                    <a:pt x="27" y="2"/>
                  </a:cubicBezTo>
                  <a:lnTo>
                    <a:pt x="29" y="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2" name="Freeform 66"/>
            <p:cNvSpPr>
              <a:spLocks/>
            </p:cNvSpPr>
            <p:nvPr/>
          </p:nvSpPr>
          <p:spPr bwMode="auto">
            <a:xfrm>
              <a:off x="8597288" y="2472721"/>
              <a:ext cx="12697" cy="19050"/>
            </a:xfrm>
            <a:custGeom>
              <a:avLst/>
              <a:gdLst/>
              <a:ahLst/>
              <a:cxnLst>
                <a:cxn ang="0">
                  <a:pos x="8" y="0"/>
                </a:cxn>
                <a:cxn ang="0">
                  <a:pos x="7" y="19"/>
                </a:cxn>
                <a:cxn ang="0">
                  <a:pos x="12" y="12"/>
                </a:cxn>
                <a:cxn ang="0">
                  <a:pos x="14" y="15"/>
                </a:cxn>
                <a:cxn ang="0">
                  <a:pos x="8" y="19"/>
                </a:cxn>
                <a:cxn ang="0">
                  <a:pos x="15" y="19"/>
                </a:cxn>
                <a:cxn ang="0">
                  <a:pos x="14" y="23"/>
                </a:cxn>
                <a:cxn ang="0">
                  <a:pos x="8" y="23"/>
                </a:cxn>
                <a:cxn ang="0">
                  <a:pos x="14" y="27"/>
                </a:cxn>
                <a:cxn ang="0">
                  <a:pos x="12" y="30"/>
                </a:cxn>
                <a:cxn ang="0">
                  <a:pos x="7" y="23"/>
                </a:cxn>
                <a:cxn ang="0">
                  <a:pos x="1" y="27"/>
                </a:cxn>
                <a:cxn ang="0">
                  <a:pos x="0" y="23"/>
                </a:cxn>
                <a:cxn ang="0">
                  <a:pos x="7" y="19"/>
                </a:cxn>
                <a:cxn ang="0">
                  <a:pos x="7" y="0"/>
                </a:cxn>
                <a:cxn ang="0">
                  <a:pos x="8" y="0"/>
                </a:cxn>
              </a:cxnLst>
              <a:rect l="0" t="0" r="r" b="b"/>
              <a:pathLst>
                <a:path w="15" h="30">
                  <a:moveTo>
                    <a:pt x="8" y="0"/>
                  </a:moveTo>
                  <a:lnTo>
                    <a:pt x="7" y="19"/>
                  </a:lnTo>
                  <a:lnTo>
                    <a:pt x="12" y="12"/>
                  </a:lnTo>
                  <a:lnTo>
                    <a:pt x="14" y="15"/>
                  </a:lnTo>
                  <a:lnTo>
                    <a:pt x="8" y="19"/>
                  </a:lnTo>
                  <a:lnTo>
                    <a:pt x="15" y="19"/>
                  </a:lnTo>
                  <a:lnTo>
                    <a:pt x="14" y="23"/>
                  </a:lnTo>
                  <a:lnTo>
                    <a:pt x="8" y="23"/>
                  </a:lnTo>
                  <a:lnTo>
                    <a:pt x="14" y="27"/>
                  </a:lnTo>
                  <a:lnTo>
                    <a:pt x="12" y="30"/>
                  </a:lnTo>
                  <a:lnTo>
                    <a:pt x="7" y="23"/>
                  </a:lnTo>
                  <a:lnTo>
                    <a:pt x="1" y="27"/>
                  </a:lnTo>
                  <a:lnTo>
                    <a:pt x="0" y="23"/>
                  </a:lnTo>
                  <a:lnTo>
                    <a:pt x="7" y="19"/>
                  </a:lnTo>
                  <a:lnTo>
                    <a:pt x="7" y="0"/>
                  </a:lnTo>
                  <a:lnTo>
                    <a:pt x="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3" name="Freeform 65"/>
            <p:cNvSpPr>
              <a:spLocks noEditPoints="1"/>
            </p:cNvSpPr>
            <p:nvPr/>
          </p:nvSpPr>
          <p:spPr bwMode="auto">
            <a:xfrm>
              <a:off x="8596441" y="2472721"/>
              <a:ext cx="27086" cy="29210"/>
            </a:xfrm>
            <a:custGeom>
              <a:avLst/>
              <a:gdLst/>
              <a:ahLst/>
              <a:cxnLst>
                <a:cxn ang="0">
                  <a:pos x="24" y="3"/>
                </a:cxn>
                <a:cxn ang="0">
                  <a:pos x="25" y="29"/>
                </a:cxn>
                <a:cxn ang="0">
                  <a:pos x="15" y="16"/>
                </a:cxn>
                <a:cxn ang="0">
                  <a:pos x="29" y="17"/>
                </a:cxn>
                <a:cxn ang="0">
                  <a:pos x="28" y="31"/>
                </a:cxn>
                <a:cxn ang="0">
                  <a:pos x="18" y="20"/>
                </a:cxn>
                <a:cxn ang="0">
                  <a:pos x="32" y="24"/>
                </a:cxn>
                <a:cxn ang="0">
                  <a:pos x="31" y="36"/>
                </a:cxn>
                <a:cxn ang="0">
                  <a:pos x="18" y="40"/>
                </a:cxn>
                <a:cxn ang="0">
                  <a:pos x="28" y="30"/>
                </a:cxn>
                <a:cxn ang="0">
                  <a:pos x="29" y="44"/>
                </a:cxn>
                <a:cxn ang="0">
                  <a:pos x="15" y="45"/>
                </a:cxn>
                <a:cxn ang="0">
                  <a:pos x="21" y="39"/>
                </a:cxn>
                <a:cxn ang="0">
                  <a:pos x="9" y="44"/>
                </a:cxn>
                <a:cxn ang="0">
                  <a:pos x="2" y="36"/>
                </a:cxn>
                <a:cxn ang="0">
                  <a:pos x="13" y="21"/>
                </a:cxn>
                <a:cxn ang="0">
                  <a:pos x="9" y="8"/>
                </a:cxn>
                <a:cxn ang="0">
                  <a:pos x="18" y="0"/>
                </a:cxn>
                <a:cxn ang="0">
                  <a:pos x="25" y="8"/>
                </a:cxn>
                <a:cxn ang="0">
                  <a:pos x="21" y="35"/>
                </a:cxn>
                <a:cxn ang="0">
                  <a:pos x="17" y="29"/>
                </a:cxn>
                <a:cxn ang="0">
                  <a:pos x="6" y="30"/>
                </a:cxn>
                <a:cxn ang="0">
                  <a:pos x="18" y="25"/>
                </a:cxn>
                <a:cxn ang="0">
                  <a:pos x="29" y="36"/>
                </a:cxn>
                <a:cxn ang="0">
                  <a:pos x="16" y="33"/>
                </a:cxn>
                <a:cxn ang="0">
                  <a:pos x="14" y="39"/>
                </a:cxn>
                <a:cxn ang="0">
                  <a:pos x="18" y="24"/>
                </a:cxn>
                <a:cxn ang="0">
                  <a:pos x="16" y="29"/>
                </a:cxn>
                <a:cxn ang="0">
                  <a:pos x="25" y="36"/>
                </a:cxn>
                <a:cxn ang="0">
                  <a:pos x="11" y="31"/>
                </a:cxn>
                <a:cxn ang="0">
                  <a:pos x="19" y="18"/>
                </a:cxn>
                <a:cxn ang="0">
                  <a:pos x="15" y="24"/>
                </a:cxn>
                <a:cxn ang="0">
                  <a:pos x="23" y="33"/>
                </a:cxn>
                <a:cxn ang="0">
                  <a:pos x="9" y="28"/>
                </a:cxn>
                <a:cxn ang="0">
                  <a:pos x="18" y="16"/>
                </a:cxn>
              </a:cxnLst>
              <a:rect l="0" t="0" r="r" b="b"/>
              <a:pathLst>
                <a:path w="34" h="49">
                  <a:moveTo>
                    <a:pt x="18" y="0"/>
                  </a:moveTo>
                  <a:cubicBezTo>
                    <a:pt x="21" y="0"/>
                    <a:pt x="23" y="1"/>
                    <a:pt x="24" y="3"/>
                  </a:cubicBezTo>
                  <a:cubicBezTo>
                    <a:pt x="26" y="5"/>
                    <a:pt x="27" y="7"/>
                    <a:pt x="26" y="9"/>
                  </a:cubicBezTo>
                  <a:lnTo>
                    <a:pt x="25" y="29"/>
                  </a:lnTo>
                  <a:lnTo>
                    <a:pt x="10" y="24"/>
                  </a:lnTo>
                  <a:lnTo>
                    <a:pt x="15" y="16"/>
                  </a:lnTo>
                  <a:cubicBezTo>
                    <a:pt x="17" y="14"/>
                    <a:pt x="20" y="12"/>
                    <a:pt x="23" y="12"/>
                  </a:cubicBezTo>
                  <a:cubicBezTo>
                    <a:pt x="25" y="13"/>
                    <a:pt x="28" y="15"/>
                    <a:pt x="29" y="17"/>
                  </a:cubicBezTo>
                  <a:lnTo>
                    <a:pt x="31" y="21"/>
                  </a:lnTo>
                  <a:cubicBezTo>
                    <a:pt x="33" y="25"/>
                    <a:pt x="31" y="29"/>
                    <a:pt x="28" y="31"/>
                  </a:cubicBezTo>
                  <a:lnTo>
                    <a:pt x="23" y="35"/>
                  </a:lnTo>
                  <a:lnTo>
                    <a:pt x="18" y="20"/>
                  </a:lnTo>
                  <a:lnTo>
                    <a:pt x="25" y="20"/>
                  </a:lnTo>
                  <a:cubicBezTo>
                    <a:pt x="28" y="20"/>
                    <a:pt x="31" y="22"/>
                    <a:pt x="32" y="24"/>
                  </a:cubicBezTo>
                  <a:cubicBezTo>
                    <a:pt x="34" y="26"/>
                    <a:pt x="34" y="29"/>
                    <a:pt x="33" y="32"/>
                  </a:cubicBezTo>
                  <a:lnTo>
                    <a:pt x="31" y="36"/>
                  </a:lnTo>
                  <a:cubicBezTo>
                    <a:pt x="30" y="39"/>
                    <a:pt x="27" y="40"/>
                    <a:pt x="24" y="40"/>
                  </a:cubicBezTo>
                  <a:lnTo>
                    <a:pt x="18" y="40"/>
                  </a:lnTo>
                  <a:lnTo>
                    <a:pt x="23" y="26"/>
                  </a:lnTo>
                  <a:lnTo>
                    <a:pt x="28" y="30"/>
                  </a:lnTo>
                  <a:cubicBezTo>
                    <a:pt x="31" y="32"/>
                    <a:pt x="33" y="36"/>
                    <a:pt x="31" y="40"/>
                  </a:cubicBezTo>
                  <a:lnTo>
                    <a:pt x="29" y="44"/>
                  </a:lnTo>
                  <a:cubicBezTo>
                    <a:pt x="28" y="46"/>
                    <a:pt x="25" y="48"/>
                    <a:pt x="23" y="48"/>
                  </a:cubicBezTo>
                  <a:cubicBezTo>
                    <a:pt x="20" y="49"/>
                    <a:pt x="17" y="47"/>
                    <a:pt x="15" y="45"/>
                  </a:cubicBezTo>
                  <a:lnTo>
                    <a:pt x="10" y="37"/>
                  </a:lnTo>
                  <a:lnTo>
                    <a:pt x="21" y="39"/>
                  </a:lnTo>
                  <a:lnTo>
                    <a:pt x="16" y="43"/>
                  </a:lnTo>
                  <a:cubicBezTo>
                    <a:pt x="14" y="44"/>
                    <a:pt x="12" y="45"/>
                    <a:pt x="9" y="44"/>
                  </a:cubicBezTo>
                  <a:cubicBezTo>
                    <a:pt x="7" y="44"/>
                    <a:pt x="5" y="42"/>
                    <a:pt x="4" y="40"/>
                  </a:cubicBezTo>
                  <a:lnTo>
                    <a:pt x="2" y="36"/>
                  </a:lnTo>
                  <a:cubicBezTo>
                    <a:pt x="0" y="32"/>
                    <a:pt x="2" y="28"/>
                    <a:pt x="6" y="25"/>
                  </a:cubicBezTo>
                  <a:lnTo>
                    <a:pt x="13" y="21"/>
                  </a:lnTo>
                  <a:lnTo>
                    <a:pt x="9" y="28"/>
                  </a:lnTo>
                  <a:lnTo>
                    <a:pt x="9" y="8"/>
                  </a:lnTo>
                  <a:cubicBezTo>
                    <a:pt x="9" y="4"/>
                    <a:pt x="12" y="0"/>
                    <a:pt x="17" y="0"/>
                  </a:cubicBezTo>
                  <a:lnTo>
                    <a:pt x="18" y="0"/>
                  </a:lnTo>
                  <a:close/>
                  <a:moveTo>
                    <a:pt x="17" y="16"/>
                  </a:moveTo>
                  <a:lnTo>
                    <a:pt x="25" y="8"/>
                  </a:lnTo>
                  <a:lnTo>
                    <a:pt x="25" y="28"/>
                  </a:lnTo>
                  <a:cubicBezTo>
                    <a:pt x="25" y="31"/>
                    <a:pt x="23" y="34"/>
                    <a:pt x="21" y="35"/>
                  </a:cubicBezTo>
                  <a:lnTo>
                    <a:pt x="13" y="39"/>
                  </a:lnTo>
                  <a:lnTo>
                    <a:pt x="17" y="29"/>
                  </a:lnTo>
                  <a:lnTo>
                    <a:pt x="19" y="33"/>
                  </a:lnTo>
                  <a:lnTo>
                    <a:pt x="6" y="30"/>
                  </a:lnTo>
                  <a:lnTo>
                    <a:pt x="12" y="26"/>
                  </a:lnTo>
                  <a:cubicBezTo>
                    <a:pt x="14" y="25"/>
                    <a:pt x="16" y="24"/>
                    <a:pt x="18" y="25"/>
                  </a:cubicBezTo>
                  <a:cubicBezTo>
                    <a:pt x="20" y="25"/>
                    <a:pt x="22" y="26"/>
                    <a:pt x="23" y="28"/>
                  </a:cubicBezTo>
                  <a:lnTo>
                    <a:pt x="29" y="36"/>
                  </a:lnTo>
                  <a:lnTo>
                    <a:pt x="15" y="37"/>
                  </a:lnTo>
                  <a:lnTo>
                    <a:pt x="16" y="33"/>
                  </a:lnTo>
                  <a:lnTo>
                    <a:pt x="19" y="43"/>
                  </a:lnTo>
                  <a:lnTo>
                    <a:pt x="14" y="39"/>
                  </a:lnTo>
                  <a:cubicBezTo>
                    <a:pt x="11" y="37"/>
                    <a:pt x="10" y="33"/>
                    <a:pt x="11" y="30"/>
                  </a:cubicBezTo>
                  <a:cubicBezTo>
                    <a:pt x="12" y="27"/>
                    <a:pt x="15" y="24"/>
                    <a:pt x="18" y="24"/>
                  </a:cubicBezTo>
                  <a:lnTo>
                    <a:pt x="24" y="24"/>
                  </a:lnTo>
                  <a:lnTo>
                    <a:pt x="16" y="29"/>
                  </a:lnTo>
                  <a:lnTo>
                    <a:pt x="18" y="25"/>
                  </a:lnTo>
                  <a:lnTo>
                    <a:pt x="25" y="36"/>
                  </a:lnTo>
                  <a:lnTo>
                    <a:pt x="18" y="36"/>
                  </a:lnTo>
                  <a:cubicBezTo>
                    <a:pt x="15" y="36"/>
                    <a:pt x="12" y="34"/>
                    <a:pt x="11" y="31"/>
                  </a:cubicBezTo>
                  <a:cubicBezTo>
                    <a:pt x="10" y="28"/>
                    <a:pt x="11" y="24"/>
                    <a:pt x="14" y="22"/>
                  </a:cubicBezTo>
                  <a:lnTo>
                    <a:pt x="19" y="18"/>
                  </a:lnTo>
                  <a:lnTo>
                    <a:pt x="16" y="28"/>
                  </a:lnTo>
                  <a:lnTo>
                    <a:pt x="15" y="24"/>
                  </a:lnTo>
                  <a:lnTo>
                    <a:pt x="29" y="25"/>
                  </a:lnTo>
                  <a:lnTo>
                    <a:pt x="23" y="33"/>
                  </a:lnTo>
                  <a:cubicBezTo>
                    <a:pt x="21" y="36"/>
                    <a:pt x="17" y="37"/>
                    <a:pt x="14" y="36"/>
                  </a:cubicBezTo>
                  <a:cubicBezTo>
                    <a:pt x="10" y="35"/>
                    <a:pt x="8" y="31"/>
                    <a:pt x="9" y="28"/>
                  </a:cubicBezTo>
                  <a:lnTo>
                    <a:pt x="10" y="8"/>
                  </a:lnTo>
                  <a:lnTo>
                    <a:pt x="18" y="16"/>
                  </a:lnTo>
                  <a:lnTo>
                    <a:pt x="17"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4" name="Freeform 64"/>
            <p:cNvSpPr>
              <a:spLocks/>
            </p:cNvSpPr>
            <p:nvPr/>
          </p:nvSpPr>
          <p:spPr bwMode="auto">
            <a:xfrm>
              <a:off x="8584591" y="2472721"/>
              <a:ext cx="25393" cy="19050"/>
            </a:xfrm>
            <a:custGeom>
              <a:avLst/>
              <a:gdLst/>
              <a:ahLst/>
              <a:cxnLst>
                <a:cxn ang="0">
                  <a:pos x="16" y="0"/>
                </a:cxn>
                <a:cxn ang="0">
                  <a:pos x="14" y="19"/>
                </a:cxn>
                <a:cxn ang="0">
                  <a:pos x="23" y="12"/>
                </a:cxn>
                <a:cxn ang="0">
                  <a:pos x="27" y="15"/>
                </a:cxn>
                <a:cxn ang="0">
                  <a:pos x="16" y="19"/>
                </a:cxn>
                <a:cxn ang="0">
                  <a:pos x="30" y="19"/>
                </a:cxn>
                <a:cxn ang="0">
                  <a:pos x="27" y="23"/>
                </a:cxn>
                <a:cxn ang="0">
                  <a:pos x="16" y="23"/>
                </a:cxn>
                <a:cxn ang="0">
                  <a:pos x="27" y="27"/>
                </a:cxn>
                <a:cxn ang="0">
                  <a:pos x="23" y="30"/>
                </a:cxn>
                <a:cxn ang="0">
                  <a:pos x="14" y="23"/>
                </a:cxn>
                <a:cxn ang="0">
                  <a:pos x="3" y="27"/>
                </a:cxn>
                <a:cxn ang="0">
                  <a:pos x="0" y="23"/>
                </a:cxn>
                <a:cxn ang="0">
                  <a:pos x="14" y="19"/>
                </a:cxn>
                <a:cxn ang="0">
                  <a:pos x="14" y="0"/>
                </a:cxn>
                <a:cxn ang="0">
                  <a:pos x="16" y="0"/>
                </a:cxn>
              </a:cxnLst>
              <a:rect l="0" t="0" r="r" b="b"/>
              <a:pathLst>
                <a:path w="30" h="30">
                  <a:moveTo>
                    <a:pt x="16" y="0"/>
                  </a:moveTo>
                  <a:lnTo>
                    <a:pt x="14" y="19"/>
                  </a:lnTo>
                  <a:lnTo>
                    <a:pt x="23" y="12"/>
                  </a:lnTo>
                  <a:lnTo>
                    <a:pt x="27" y="15"/>
                  </a:lnTo>
                  <a:lnTo>
                    <a:pt x="16" y="19"/>
                  </a:lnTo>
                  <a:lnTo>
                    <a:pt x="30" y="19"/>
                  </a:lnTo>
                  <a:lnTo>
                    <a:pt x="27" y="23"/>
                  </a:lnTo>
                  <a:lnTo>
                    <a:pt x="16" y="23"/>
                  </a:lnTo>
                  <a:lnTo>
                    <a:pt x="27" y="27"/>
                  </a:lnTo>
                  <a:lnTo>
                    <a:pt x="23" y="30"/>
                  </a:lnTo>
                  <a:lnTo>
                    <a:pt x="14" y="23"/>
                  </a:lnTo>
                  <a:lnTo>
                    <a:pt x="3" y="27"/>
                  </a:lnTo>
                  <a:lnTo>
                    <a:pt x="0" y="23"/>
                  </a:lnTo>
                  <a:lnTo>
                    <a:pt x="14" y="19"/>
                  </a:lnTo>
                  <a:lnTo>
                    <a:pt x="14" y="0"/>
                  </a:lnTo>
                  <a:lnTo>
                    <a:pt x="1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5" name="Freeform 63"/>
            <p:cNvSpPr>
              <a:spLocks noEditPoints="1"/>
            </p:cNvSpPr>
            <p:nvPr/>
          </p:nvSpPr>
          <p:spPr bwMode="auto">
            <a:xfrm>
              <a:off x="8584591" y="2348896"/>
              <a:ext cx="38937" cy="29210"/>
            </a:xfrm>
            <a:custGeom>
              <a:avLst/>
              <a:gdLst/>
              <a:ahLst/>
              <a:cxnLst>
                <a:cxn ang="0">
                  <a:pos x="32" y="3"/>
                </a:cxn>
                <a:cxn ang="0">
                  <a:pos x="31" y="30"/>
                </a:cxn>
                <a:cxn ang="0">
                  <a:pos x="29" y="14"/>
                </a:cxn>
                <a:cxn ang="0">
                  <a:pos x="43" y="19"/>
                </a:cxn>
                <a:cxn ang="0">
                  <a:pos x="40" y="32"/>
                </a:cxn>
                <a:cxn ang="0">
                  <a:pos x="26" y="20"/>
                </a:cxn>
                <a:cxn ang="0">
                  <a:pos x="48" y="25"/>
                </a:cxn>
                <a:cxn ang="0">
                  <a:pos x="43" y="38"/>
                </a:cxn>
                <a:cxn ang="0">
                  <a:pos x="26" y="40"/>
                </a:cxn>
                <a:cxn ang="0">
                  <a:pos x="40" y="29"/>
                </a:cxn>
                <a:cxn ang="0">
                  <a:pos x="43" y="42"/>
                </a:cxn>
                <a:cxn ang="0">
                  <a:pos x="29" y="47"/>
                </a:cxn>
                <a:cxn ang="0">
                  <a:pos x="25" y="40"/>
                </a:cxn>
                <a:cxn ang="0">
                  <a:pos x="6" y="42"/>
                </a:cxn>
                <a:cxn ang="0">
                  <a:pos x="1" y="30"/>
                </a:cxn>
                <a:cxn ang="0">
                  <a:pos x="21" y="21"/>
                </a:cxn>
                <a:cxn ang="0">
                  <a:pos x="15" y="8"/>
                </a:cxn>
                <a:cxn ang="0">
                  <a:pos x="26" y="0"/>
                </a:cxn>
                <a:cxn ang="0">
                  <a:pos x="31" y="8"/>
                </a:cxn>
                <a:cxn ang="0">
                  <a:pos x="25" y="36"/>
                </a:cxn>
                <a:cxn ang="0">
                  <a:pos x="14" y="27"/>
                </a:cxn>
                <a:cxn ang="0">
                  <a:pos x="9" y="29"/>
                </a:cxn>
                <a:cxn ang="0">
                  <a:pos x="27" y="26"/>
                </a:cxn>
                <a:cxn ang="0">
                  <a:pos x="27" y="35"/>
                </a:cxn>
                <a:cxn ang="0">
                  <a:pos x="34" y="44"/>
                </a:cxn>
                <a:cxn ang="0">
                  <a:pos x="18" y="31"/>
                </a:cxn>
                <a:cxn ang="0">
                  <a:pos x="37" y="24"/>
                </a:cxn>
                <a:cxn ang="0">
                  <a:pos x="34" y="23"/>
                </a:cxn>
                <a:cxn ang="0">
                  <a:pos x="26" y="36"/>
                </a:cxn>
                <a:cxn ang="0">
                  <a:pos x="23" y="21"/>
                </a:cxn>
                <a:cxn ang="0">
                  <a:pos x="31" y="30"/>
                </a:cxn>
                <a:cxn ang="0">
                  <a:pos x="38" y="27"/>
                </a:cxn>
                <a:cxn ang="0">
                  <a:pos x="18" y="35"/>
                </a:cxn>
                <a:cxn ang="0">
                  <a:pos x="18" y="7"/>
                </a:cxn>
                <a:cxn ang="0">
                  <a:pos x="23" y="16"/>
                </a:cxn>
              </a:cxnLst>
              <a:rect l="0" t="0" r="r" b="b"/>
              <a:pathLst>
                <a:path w="49" h="49">
                  <a:moveTo>
                    <a:pt x="26" y="0"/>
                  </a:moveTo>
                  <a:cubicBezTo>
                    <a:pt x="29" y="0"/>
                    <a:pt x="31" y="2"/>
                    <a:pt x="32" y="3"/>
                  </a:cubicBezTo>
                  <a:cubicBezTo>
                    <a:pt x="34" y="5"/>
                    <a:pt x="35" y="8"/>
                    <a:pt x="34" y="10"/>
                  </a:cubicBezTo>
                  <a:lnTo>
                    <a:pt x="31" y="30"/>
                  </a:lnTo>
                  <a:lnTo>
                    <a:pt x="18" y="22"/>
                  </a:lnTo>
                  <a:lnTo>
                    <a:pt x="29" y="14"/>
                  </a:lnTo>
                  <a:cubicBezTo>
                    <a:pt x="32" y="12"/>
                    <a:pt x="37" y="12"/>
                    <a:pt x="39" y="15"/>
                  </a:cubicBezTo>
                  <a:lnTo>
                    <a:pt x="43" y="19"/>
                  </a:lnTo>
                  <a:cubicBezTo>
                    <a:pt x="45" y="21"/>
                    <a:pt x="45" y="24"/>
                    <a:pt x="45" y="26"/>
                  </a:cubicBezTo>
                  <a:cubicBezTo>
                    <a:pt x="44" y="29"/>
                    <a:pt x="42" y="31"/>
                    <a:pt x="40" y="32"/>
                  </a:cubicBezTo>
                  <a:lnTo>
                    <a:pt x="29" y="36"/>
                  </a:lnTo>
                  <a:lnTo>
                    <a:pt x="26" y="20"/>
                  </a:lnTo>
                  <a:lnTo>
                    <a:pt x="40" y="20"/>
                  </a:lnTo>
                  <a:cubicBezTo>
                    <a:pt x="44" y="20"/>
                    <a:pt x="46" y="22"/>
                    <a:pt x="48" y="25"/>
                  </a:cubicBezTo>
                  <a:cubicBezTo>
                    <a:pt x="49" y="28"/>
                    <a:pt x="49" y="31"/>
                    <a:pt x="46" y="34"/>
                  </a:cubicBezTo>
                  <a:lnTo>
                    <a:pt x="43" y="38"/>
                  </a:lnTo>
                  <a:cubicBezTo>
                    <a:pt x="41" y="39"/>
                    <a:pt x="39" y="40"/>
                    <a:pt x="37" y="40"/>
                  </a:cubicBezTo>
                  <a:lnTo>
                    <a:pt x="26" y="40"/>
                  </a:lnTo>
                  <a:lnTo>
                    <a:pt x="29" y="25"/>
                  </a:lnTo>
                  <a:lnTo>
                    <a:pt x="40" y="29"/>
                  </a:lnTo>
                  <a:cubicBezTo>
                    <a:pt x="42" y="30"/>
                    <a:pt x="44" y="32"/>
                    <a:pt x="45" y="35"/>
                  </a:cubicBezTo>
                  <a:cubicBezTo>
                    <a:pt x="45" y="37"/>
                    <a:pt x="45" y="40"/>
                    <a:pt x="43" y="42"/>
                  </a:cubicBezTo>
                  <a:lnTo>
                    <a:pt x="39" y="46"/>
                  </a:lnTo>
                  <a:cubicBezTo>
                    <a:pt x="37" y="49"/>
                    <a:pt x="32" y="49"/>
                    <a:pt x="29" y="47"/>
                  </a:cubicBezTo>
                  <a:lnTo>
                    <a:pt x="18" y="39"/>
                  </a:lnTo>
                  <a:lnTo>
                    <a:pt x="25" y="40"/>
                  </a:lnTo>
                  <a:lnTo>
                    <a:pt x="15" y="44"/>
                  </a:lnTo>
                  <a:cubicBezTo>
                    <a:pt x="12" y="45"/>
                    <a:pt x="8" y="44"/>
                    <a:pt x="6" y="42"/>
                  </a:cubicBezTo>
                  <a:lnTo>
                    <a:pt x="2" y="38"/>
                  </a:lnTo>
                  <a:cubicBezTo>
                    <a:pt x="1" y="36"/>
                    <a:pt x="0" y="33"/>
                    <a:pt x="1" y="30"/>
                  </a:cubicBezTo>
                  <a:cubicBezTo>
                    <a:pt x="2" y="28"/>
                    <a:pt x="4" y="26"/>
                    <a:pt x="6" y="25"/>
                  </a:cubicBezTo>
                  <a:lnTo>
                    <a:pt x="21" y="21"/>
                  </a:lnTo>
                  <a:lnTo>
                    <a:pt x="15" y="28"/>
                  </a:lnTo>
                  <a:lnTo>
                    <a:pt x="15" y="8"/>
                  </a:lnTo>
                  <a:cubicBezTo>
                    <a:pt x="15" y="4"/>
                    <a:pt x="18" y="0"/>
                    <a:pt x="23" y="0"/>
                  </a:cubicBezTo>
                  <a:lnTo>
                    <a:pt x="26" y="0"/>
                  </a:lnTo>
                  <a:close/>
                  <a:moveTo>
                    <a:pt x="23" y="16"/>
                  </a:moveTo>
                  <a:lnTo>
                    <a:pt x="31" y="8"/>
                  </a:lnTo>
                  <a:lnTo>
                    <a:pt x="31" y="28"/>
                  </a:lnTo>
                  <a:cubicBezTo>
                    <a:pt x="31" y="32"/>
                    <a:pt x="28" y="35"/>
                    <a:pt x="25" y="36"/>
                  </a:cubicBezTo>
                  <a:lnTo>
                    <a:pt x="11" y="40"/>
                  </a:lnTo>
                  <a:lnTo>
                    <a:pt x="14" y="27"/>
                  </a:lnTo>
                  <a:lnTo>
                    <a:pt x="18" y="31"/>
                  </a:lnTo>
                  <a:lnTo>
                    <a:pt x="9" y="29"/>
                  </a:lnTo>
                  <a:lnTo>
                    <a:pt x="20" y="25"/>
                  </a:lnTo>
                  <a:cubicBezTo>
                    <a:pt x="22" y="24"/>
                    <a:pt x="25" y="24"/>
                    <a:pt x="27" y="26"/>
                  </a:cubicBezTo>
                  <a:lnTo>
                    <a:pt x="38" y="34"/>
                  </a:lnTo>
                  <a:lnTo>
                    <a:pt x="27" y="35"/>
                  </a:lnTo>
                  <a:lnTo>
                    <a:pt x="31" y="31"/>
                  </a:lnTo>
                  <a:lnTo>
                    <a:pt x="34" y="44"/>
                  </a:lnTo>
                  <a:lnTo>
                    <a:pt x="23" y="40"/>
                  </a:lnTo>
                  <a:cubicBezTo>
                    <a:pt x="20" y="39"/>
                    <a:pt x="18" y="35"/>
                    <a:pt x="18" y="31"/>
                  </a:cubicBezTo>
                  <a:cubicBezTo>
                    <a:pt x="19" y="27"/>
                    <a:pt x="22" y="24"/>
                    <a:pt x="26" y="24"/>
                  </a:cubicBezTo>
                  <a:lnTo>
                    <a:pt x="37" y="24"/>
                  </a:lnTo>
                  <a:lnTo>
                    <a:pt x="31" y="27"/>
                  </a:lnTo>
                  <a:lnTo>
                    <a:pt x="34" y="23"/>
                  </a:lnTo>
                  <a:lnTo>
                    <a:pt x="40" y="36"/>
                  </a:lnTo>
                  <a:lnTo>
                    <a:pt x="26" y="36"/>
                  </a:lnTo>
                  <a:cubicBezTo>
                    <a:pt x="22" y="36"/>
                    <a:pt x="19" y="34"/>
                    <a:pt x="18" y="30"/>
                  </a:cubicBezTo>
                  <a:cubicBezTo>
                    <a:pt x="18" y="26"/>
                    <a:pt x="20" y="22"/>
                    <a:pt x="23" y="21"/>
                  </a:cubicBezTo>
                  <a:lnTo>
                    <a:pt x="34" y="17"/>
                  </a:lnTo>
                  <a:lnTo>
                    <a:pt x="31" y="30"/>
                  </a:lnTo>
                  <a:lnTo>
                    <a:pt x="27" y="26"/>
                  </a:lnTo>
                  <a:lnTo>
                    <a:pt x="38" y="27"/>
                  </a:lnTo>
                  <a:lnTo>
                    <a:pt x="27" y="35"/>
                  </a:lnTo>
                  <a:cubicBezTo>
                    <a:pt x="25" y="37"/>
                    <a:pt x="21" y="37"/>
                    <a:pt x="18" y="35"/>
                  </a:cubicBezTo>
                  <a:cubicBezTo>
                    <a:pt x="16" y="34"/>
                    <a:pt x="14" y="30"/>
                    <a:pt x="15" y="27"/>
                  </a:cubicBezTo>
                  <a:lnTo>
                    <a:pt x="18" y="7"/>
                  </a:lnTo>
                  <a:lnTo>
                    <a:pt x="26" y="16"/>
                  </a:lnTo>
                  <a:lnTo>
                    <a:pt x="23"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6" name="Freeform 62"/>
            <p:cNvSpPr>
              <a:spLocks/>
            </p:cNvSpPr>
            <p:nvPr/>
          </p:nvSpPr>
          <p:spPr bwMode="auto">
            <a:xfrm>
              <a:off x="8597288" y="2444146"/>
              <a:ext cx="50787" cy="19050"/>
            </a:xfrm>
            <a:custGeom>
              <a:avLst/>
              <a:gdLst/>
              <a:ahLst/>
              <a:cxnLst>
                <a:cxn ang="0">
                  <a:pos x="0" y="26"/>
                </a:cxn>
                <a:cxn ang="0">
                  <a:pos x="21" y="3"/>
                </a:cxn>
                <a:cxn ang="0">
                  <a:pos x="58" y="0"/>
                </a:cxn>
                <a:cxn ang="0">
                  <a:pos x="60" y="3"/>
                </a:cxn>
                <a:cxn ang="0">
                  <a:pos x="45" y="11"/>
                </a:cxn>
                <a:cxn ang="0">
                  <a:pos x="21" y="30"/>
                </a:cxn>
                <a:cxn ang="0">
                  <a:pos x="0" y="26"/>
                </a:cxn>
              </a:cxnLst>
              <a:rect l="0" t="0" r="r" b="b"/>
              <a:pathLst>
                <a:path w="60" h="30">
                  <a:moveTo>
                    <a:pt x="0" y="26"/>
                  </a:moveTo>
                  <a:lnTo>
                    <a:pt x="21" y="3"/>
                  </a:lnTo>
                  <a:lnTo>
                    <a:pt x="58" y="0"/>
                  </a:lnTo>
                  <a:lnTo>
                    <a:pt x="60" y="3"/>
                  </a:lnTo>
                  <a:lnTo>
                    <a:pt x="45" y="11"/>
                  </a:lnTo>
                  <a:lnTo>
                    <a:pt x="21" y="30"/>
                  </a:lnTo>
                  <a:lnTo>
                    <a:pt x="0" y="26"/>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7" name="Freeform 61"/>
            <p:cNvSpPr>
              <a:spLocks noEditPoints="1"/>
            </p:cNvSpPr>
            <p:nvPr/>
          </p:nvSpPr>
          <p:spPr bwMode="auto">
            <a:xfrm>
              <a:off x="8597288" y="2444146"/>
              <a:ext cx="64330" cy="29210"/>
            </a:xfrm>
            <a:custGeom>
              <a:avLst/>
              <a:gdLst/>
              <a:ahLst/>
              <a:cxnLst>
                <a:cxn ang="0">
                  <a:pos x="7" y="43"/>
                </a:cxn>
                <a:cxn ang="0">
                  <a:pos x="1" y="37"/>
                </a:cxn>
                <a:cxn ang="0">
                  <a:pos x="3" y="30"/>
                </a:cxn>
                <a:cxn ang="0">
                  <a:pos x="25" y="6"/>
                </a:cxn>
                <a:cxn ang="0">
                  <a:pos x="30" y="3"/>
                </a:cxn>
                <a:cxn ang="0">
                  <a:pos x="69" y="0"/>
                </a:cxn>
                <a:cxn ang="0">
                  <a:pos x="75" y="3"/>
                </a:cxn>
                <a:cxn ang="0">
                  <a:pos x="78" y="5"/>
                </a:cxn>
                <a:cxn ang="0">
                  <a:pos x="80" y="12"/>
                </a:cxn>
                <a:cxn ang="0">
                  <a:pos x="76" y="18"/>
                </a:cxn>
                <a:cxn ang="0">
                  <a:pos x="59" y="26"/>
                </a:cxn>
                <a:cxn ang="0">
                  <a:pos x="61" y="25"/>
                </a:cxn>
                <a:cxn ang="0">
                  <a:pos x="36" y="47"/>
                </a:cxn>
                <a:cxn ang="0">
                  <a:pos x="29" y="48"/>
                </a:cxn>
                <a:cxn ang="0">
                  <a:pos x="7" y="43"/>
                </a:cxn>
                <a:cxn ang="0">
                  <a:pos x="33" y="33"/>
                </a:cxn>
                <a:cxn ang="0">
                  <a:pos x="26" y="34"/>
                </a:cxn>
                <a:cxn ang="0">
                  <a:pos x="51" y="13"/>
                </a:cxn>
                <a:cxn ang="0">
                  <a:pos x="52" y="12"/>
                </a:cxn>
                <a:cxn ang="0">
                  <a:pos x="69" y="4"/>
                </a:cxn>
                <a:cxn ang="0">
                  <a:pos x="67" y="17"/>
                </a:cxn>
                <a:cxn ang="0">
                  <a:pos x="64" y="14"/>
                </a:cxn>
                <a:cxn ang="0">
                  <a:pos x="70" y="16"/>
                </a:cxn>
                <a:cxn ang="0">
                  <a:pos x="31" y="19"/>
                </a:cxn>
                <a:cxn ang="0">
                  <a:pos x="37" y="17"/>
                </a:cxn>
                <a:cxn ang="0">
                  <a:pos x="14" y="41"/>
                </a:cxn>
                <a:cxn ang="0">
                  <a:pos x="10" y="27"/>
                </a:cxn>
                <a:cxn ang="0">
                  <a:pos x="33" y="33"/>
                </a:cxn>
              </a:cxnLst>
              <a:rect l="0" t="0" r="r" b="b"/>
              <a:pathLst>
                <a:path w="81" h="49">
                  <a:moveTo>
                    <a:pt x="7" y="43"/>
                  </a:moveTo>
                  <a:cubicBezTo>
                    <a:pt x="4" y="42"/>
                    <a:pt x="2" y="40"/>
                    <a:pt x="1" y="37"/>
                  </a:cubicBezTo>
                  <a:cubicBezTo>
                    <a:pt x="0" y="35"/>
                    <a:pt x="1" y="32"/>
                    <a:pt x="3" y="30"/>
                  </a:cubicBezTo>
                  <a:lnTo>
                    <a:pt x="25" y="6"/>
                  </a:lnTo>
                  <a:cubicBezTo>
                    <a:pt x="26" y="4"/>
                    <a:pt x="28" y="3"/>
                    <a:pt x="30" y="3"/>
                  </a:cubicBezTo>
                  <a:lnTo>
                    <a:pt x="69" y="0"/>
                  </a:lnTo>
                  <a:cubicBezTo>
                    <a:pt x="71" y="0"/>
                    <a:pt x="74" y="1"/>
                    <a:pt x="75" y="3"/>
                  </a:cubicBezTo>
                  <a:lnTo>
                    <a:pt x="78" y="5"/>
                  </a:lnTo>
                  <a:cubicBezTo>
                    <a:pt x="80" y="7"/>
                    <a:pt x="81" y="10"/>
                    <a:pt x="80" y="12"/>
                  </a:cubicBezTo>
                  <a:cubicBezTo>
                    <a:pt x="80" y="15"/>
                    <a:pt x="78" y="17"/>
                    <a:pt x="76" y="18"/>
                  </a:cubicBezTo>
                  <a:lnTo>
                    <a:pt x="59" y="26"/>
                  </a:lnTo>
                  <a:lnTo>
                    <a:pt x="61" y="25"/>
                  </a:lnTo>
                  <a:lnTo>
                    <a:pt x="36" y="47"/>
                  </a:lnTo>
                  <a:cubicBezTo>
                    <a:pt x="34" y="48"/>
                    <a:pt x="31" y="49"/>
                    <a:pt x="29" y="48"/>
                  </a:cubicBezTo>
                  <a:lnTo>
                    <a:pt x="7" y="43"/>
                  </a:lnTo>
                  <a:close/>
                  <a:moveTo>
                    <a:pt x="33" y="33"/>
                  </a:moveTo>
                  <a:lnTo>
                    <a:pt x="26" y="34"/>
                  </a:lnTo>
                  <a:lnTo>
                    <a:pt x="51" y="13"/>
                  </a:lnTo>
                  <a:cubicBezTo>
                    <a:pt x="51" y="13"/>
                    <a:pt x="52" y="12"/>
                    <a:pt x="52" y="12"/>
                  </a:cubicBezTo>
                  <a:lnTo>
                    <a:pt x="69" y="4"/>
                  </a:lnTo>
                  <a:lnTo>
                    <a:pt x="67" y="17"/>
                  </a:lnTo>
                  <a:lnTo>
                    <a:pt x="64" y="14"/>
                  </a:lnTo>
                  <a:lnTo>
                    <a:pt x="70" y="16"/>
                  </a:lnTo>
                  <a:lnTo>
                    <a:pt x="31" y="19"/>
                  </a:lnTo>
                  <a:lnTo>
                    <a:pt x="37" y="17"/>
                  </a:lnTo>
                  <a:lnTo>
                    <a:pt x="14" y="41"/>
                  </a:lnTo>
                  <a:lnTo>
                    <a:pt x="10" y="27"/>
                  </a:lnTo>
                  <a:lnTo>
                    <a:pt x="33" y="3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8" name="Freeform 60"/>
            <p:cNvSpPr>
              <a:spLocks/>
            </p:cNvSpPr>
            <p:nvPr/>
          </p:nvSpPr>
          <p:spPr bwMode="auto">
            <a:xfrm>
              <a:off x="8641303" y="2477801"/>
              <a:ext cx="12697" cy="9525"/>
            </a:xfrm>
            <a:custGeom>
              <a:avLst/>
              <a:gdLst/>
              <a:ahLst/>
              <a:cxnLst>
                <a:cxn ang="0">
                  <a:pos x="0" y="7"/>
                </a:cxn>
                <a:cxn ang="0">
                  <a:pos x="16" y="16"/>
                </a:cxn>
                <a:cxn ang="0">
                  <a:pos x="4" y="0"/>
                </a:cxn>
                <a:cxn ang="0">
                  <a:pos x="0" y="7"/>
                </a:cxn>
              </a:cxnLst>
              <a:rect l="0" t="0" r="r" b="b"/>
              <a:pathLst>
                <a:path w="16" h="16">
                  <a:moveTo>
                    <a:pt x="0" y="7"/>
                  </a:moveTo>
                  <a:lnTo>
                    <a:pt x="16" y="16"/>
                  </a:lnTo>
                  <a:cubicBezTo>
                    <a:pt x="14" y="9"/>
                    <a:pt x="9" y="4"/>
                    <a:pt x="4" y="0"/>
                  </a:cubicBezTo>
                  <a:cubicBezTo>
                    <a:pt x="3" y="3"/>
                    <a:pt x="1" y="5"/>
                    <a:pt x="0" y="7"/>
                  </a:cubicBez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09" name="Freeform 59"/>
            <p:cNvSpPr>
              <a:spLocks noEditPoints="1"/>
            </p:cNvSpPr>
            <p:nvPr/>
          </p:nvSpPr>
          <p:spPr bwMode="auto">
            <a:xfrm>
              <a:off x="8635378" y="2472721"/>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0" name="Freeform 58"/>
            <p:cNvSpPr>
              <a:spLocks noEditPoints="1"/>
            </p:cNvSpPr>
            <p:nvPr/>
          </p:nvSpPr>
          <p:spPr bwMode="auto">
            <a:xfrm>
              <a:off x="8635378" y="2472721"/>
              <a:ext cx="26240" cy="19685"/>
            </a:xfrm>
            <a:custGeom>
              <a:avLst/>
              <a:gdLst/>
              <a:ahLst/>
              <a:cxnLst>
                <a:cxn ang="0">
                  <a:pos x="15" y="19"/>
                </a:cxn>
                <a:cxn ang="0">
                  <a:pos x="12" y="8"/>
                </a:cxn>
                <a:cxn ang="0">
                  <a:pos x="28" y="17"/>
                </a:cxn>
                <a:cxn ang="0">
                  <a:pos x="18" y="29"/>
                </a:cxn>
                <a:cxn ang="0">
                  <a:pos x="6" y="13"/>
                </a:cxn>
                <a:cxn ang="0">
                  <a:pos x="19" y="12"/>
                </a:cxn>
                <a:cxn ang="0">
                  <a:pos x="15" y="19"/>
                </a:cxn>
                <a:cxn ang="0">
                  <a:pos x="6" y="4"/>
                </a:cxn>
                <a:cxn ang="0">
                  <a:pos x="12" y="0"/>
                </a:cxn>
                <a:cxn ang="0">
                  <a:pos x="19" y="4"/>
                </a:cxn>
                <a:cxn ang="0">
                  <a:pos x="31" y="20"/>
                </a:cxn>
                <a:cxn ang="0">
                  <a:pos x="30" y="30"/>
                </a:cxn>
                <a:cxn ang="0">
                  <a:pos x="21" y="31"/>
                </a:cxn>
                <a:cxn ang="0">
                  <a:pos x="5" y="22"/>
                </a:cxn>
                <a:cxn ang="0">
                  <a:pos x="1" y="18"/>
                </a:cxn>
                <a:cxn ang="0">
                  <a:pos x="2" y="11"/>
                </a:cxn>
                <a:cxn ang="0">
                  <a:pos x="6" y="4"/>
                </a:cxn>
              </a:cxnLst>
              <a:rect l="0" t="0" r="r" b="b"/>
              <a:pathLst>
                <a:path w="33" h="33">
                  <a:moveTo>
                    <a:pt x="15" y="19"/>
                  </a:moveTo>
                  <a:lnTo>
                    <a:pt x="12" y="8"/>
                  </a:lnTo>
                  <a:lnTo>
                    <a:pt x="28" y="17"/>
                  </a:lnTo>
                  <a:lnTo>
                    <a:pt x="18" y="29"/>
                  </a:lnTo>
                  <a:lnTo>
                    <a:pt x="6" y="13"/>
                  </a:lnTo>
                  <a:lnTo>
                    <a:pt x="19" y="12"/>
                  </a:lnTo>
                  <a:lnTo>
                    <a:pt x="15" y="19"/>
                  </a:lnTo>
                  <a:close/>
                  <a:moveTo>
                    <a:pt x="6" y="4"/>
                  </a:moveTo>
                  <a:cubicBezTo>
                    <a:pt x="7" y="2"/>
                    <a:pt x="9" y="1"/>
                    <a:pt x="12" y="0"/>
                  </a:cubicBezTo>
                  <a:cubicBezTo>
                    <a:pt x="15" y="0"/>
                    <a:pt x="17" y="2"/>
                    <a:pt x="19" y="4"/>
                  </a:cubicBezTo>
                  <a:lnTo>
                    <a:pt x="31" y="20"/>
                  </a:lnTo>
                  <a:cubicBezTo>
                    <a:pt x="33" y="23"/>
                    <a:pt x="33" y="27"/>
                    <a:pt x="30" y="30"/>
                  </a:cubicBezTo>
                  <a:cubicBezTo>
                    <a:pt x="28" y="33"/>
                    <a:pt x="24" y="33"/>
                    <a:pt x="21" y="31"/>
                  </a:cubicBezTo>
                  <a:lnTo>
                    <a:pt x="5" y="22"/>
                  </a:lnTo>
                  <a:cubicBezTo>
                    <a:pt x="3" y="21"/>
                    <a:pt x="1" y="20"/>
                    <a:pt x="1" y="18"/>
                  </a:cubicBezTo>
                  <a:cubicBezTo>
                    <a:pt x="0" y="16"/>
                    <a:pt x="0" y="13"/>
                    <a:pt x="2" y="11"/>
                  </a:cubicBezTo>
                  <a:lnTo>
                    <a:pt x="6" y="4"/>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1" name="Freeform 57"/>
            <p:cNvSpPr>
              <a:spLocks/>
            </p:cNvSpPr>
            <p:nvPr/>
          </p:nvSpPr>
          <p:spPr bwMode="auto">
            <a:xfrm>
              <a:off x="8641303" y="2477801"/>
              <a:ext cx="12697" cy="9525"/>
            </a:xfrm>
            <a:custGeom>
              <a:avLst/>
              <a:gdLst/>
              <a:ahLst/>
              <a:cxnLst>
                <a:cxn ang="0">
                  <a:pos x="10" y="0"/>
                </a:cxn>
                <a:cxn ang="0">
                  <a:pos x="14" y="16"/>
                </a:cxn>
                <a:cxn ang="0">
                  <a:pos x="0" y="3"/>
                </a:cxn>
                <a:cxn ang="0">
                  <a:pos x="1" y="0"/>
                </a:cxn>
                <a:cxn ang="0">
                  <a:pos x="10" y="0"/>
                </a:cxn>
              </a:cxnLst>
              <a:rect l="0" t="0" r="r" b="b"/>
              <a:pathLst>
                <a:path w="16" h="16">
                  <a:moveTo>
                    <a:pt x="10" y="0"/>
                  </a:moveTo>
                  <a:cubicBezTo>
                    <a:pt x="15" y="4"/>
                    <a:pt x="16" y="11"/>
                    <a:pt x="14" y="16"/>
                  </a:cubicBezTo>
                  <a:cubicBezTo>
                    <a:pt x="10" y="11"/>
                    <a:pt x="6" y="6"/>
                    <a:pt x="0" y="3"/>
                  </a:cubicBezTo>
                  <a:lnTo>
                    <a:pt x="1" y="0"/>
                  </a:lnTo>
                  <a:lnTo>
                    <a:pt x="10" y="0"/>
                  </a:lnTo>
                  <a:close/>
                </a:path>
              </a:pathLst>
            </a:custGeom>
            <a:solidFill>
              <a:srgbClr val="FFFFFF"/>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2" name="Freeform 56"/>
            <p:cNvSpPr>
              <a:spLocks noEditPoints="1"/>
            </p:cNvSpPr>
            <p:nvPr/>
          </p:nvSpPr>
          <p:spPr bwMode="auto">
            <a:xfrm>
              <a:off x="8635378" y="2472721"/>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3" name="Freeform 55"/>
            <p:cNvSpPr>
              <a:spLocks noEditPoints="1"/>
            </p:cNvSpPr>
            <p:nvPr/>
          </p:nvSpPr>
          <p:spPr bwMode="auto">
            <a:xfrm>
              <a:off x="8635378" y="2472721"/>
              <a:ext cx="24547" cy="19685"/>
            </a:xfrm>
            <a:custGeom>
              <a:avLst/>
              <a:gdLst/>
              <a:ahLst/>
              <a:cxnLst>
                <a:cxn ang="0">
                  <a:pos x="18" y="0"/>
                </a:cxn>
                <a:cxn ang="0">
                  <a:pos x="26" y="7"/>
                </a:cxn>
                <a:cxn ang="0">
                  <a:pos x="30" y="23"/>
                </a:cxn>
                <a:cxn ang="0">
                  <a:pos x="27" y="31"/>
                </a:cxn>
                <a:cxn ang="0">
                  <a:pos x="17" y="30"/>
                </a:cxn>
                <a:cxn ang="0">
                  <a:pos x="3" y="17"/>
                </a:cxn>
                <a:cxn ang="0">
                  <a:pos x="1" y="9"/>
                </a:cxn>
                <a:cxn ang="0">
                  <a:pos x="2" y="6"/>
                </a:cxn>
                <a:cxn ang="0">
                  <a:pos x="9" y="0"/>
                </a:cxn>
                <a:cxn ang="0">
                  <a:pos x="18" y="0"/>
                </a:cxn>
                <a:cxn ang="0">
                  <a:pos x="9" y="16"/>
                </a:cxn>
                <a:cxn ang="0">
                  <a:pos x="17" y="11"/>
                </a:cxn>
                <a:cxn ang="0">
                  <a:pos x="16" y="14"/>
                </a:cxn>
                <a:cxn ang="0">
                  <a:pos x="14" y="6"/>
                </a:cxn>
                <a:cxn ang="0">
                  <a:pos x="28" y="19"/>
                </a:cxn>
                <a:cxn ang="0">
                  <a:pos x="15" y="26"/>
                </a:cxn>
                <a:cxn ang="0">
                  <a:pos x="11" y="10"/>
                </a:cxn>
                <a:cxn ang="0">
                  <a:pos x="18" y="16"/>
                </a:cxn>
                <a:cxn ang="0">
                  <a:pos x="9" y="16"/>
                </a:cxn>
              </a:cxnLst>
              <a:rect l="0" t="0" r="r" b="b"/>
              <a:pathLst>
                <a:path w="31" h="33">
                  <a:moveTo>
                    <a:pt x="18" y="0"/>
                  </a:moveTo>
                  <a:cubicBezTo>
                    <a:pt x="22" y="0"/>
                    <a:pt x="25" y="3"/>
                    <a:pt x="26" y="7"/>
                  </a:cubicBezTo>
                  <a:lnTo>
                    <a:pt x="30" y="23"/>
                  </a:lnTo>
                  <a:cubicBezTo>
                    <a:pt x="31" y="26"/>
                    <a:pt x="30" y="30"/>
                    <a:pt x="27" y="31"/>
                  </a:cubicBezTo>
                  <a:cubicBezTo>
                    <a:pt x="23" y="33"/>
                    <a:pt x="20" y="33"/>
                    <a:pt x="17" y="30"/>
                  </a:cubicBezTo>
                  <a:lnTo>
                    <a:pt x="3" y="17"/>
                  </a:lnTo>
                  <a:cubicBezTo>
                    <a:pt x="1" y="15"/>
                    <a:pt x="0" y="12"/>
                    <a:pt x="1" y="9"/>
                  </a:cubicBezTo>
                  <a:lnTo>
                    <a:pt x="2" y="6"/>
                  </a:lnTo>
                  <a:cubicBezTo>
                    <a:pt x="3" y="3"/>
                    <a:pt x="6" y="0"/>
                    <a:pt x="9" y="0"/>
                  </a:cubicBezTo>
                  <a:lnTo>
                    <a:pt x="18" y="0"/>
                  </a:lnTo>
                  <a:close/>
                  <a:moveTo>
                    <a:pt x="9" y="16"/>
                  </a:moveTo>
                  <a:lnTo>
                    <a:pt x="17" y="11"/>
                  </a:lnTo>
                  <a:lnTo>
                    <a:pt x="16" y="14"/>
                  </a:lnTo>
                  <a:lnTo>
                    <a:pt x="14" y="6"/>
                  </a:lnTo>
                  <a:lnTo>
                    <a:pt x="28" y="19"/>
                  </a:lnTo>
                  <a:lnTo>
                    <a:pt x="15" y="26"/>
                  </a:lnTo>
                  <a:lnTo>
                    <a:pt x="11" y="10"/>
                  </a:lnTo>
                  <a:lnTo>
                    <a:pt x="18" y="16"/>
                  </a:lnTo>
                  <a:lnTo>
                    <a:pt x="9" y="16"/>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4" name="Freeform 54"/>
            <p:cNvSpPr>
              <a:spLocks/>
            </p:cNvSpPr>
            <p:nvPr/>
          </p:nvSpPr>
          <p:spPr bwMode="auto">
            <a:xfrm>
              <a:off x="8571894" y="2444146"/>
              <a:ext cx="38090" cy="28575"/>
            </a:xfrm>
            <a:custGeom>
              <a:avLst/>
              <a:gdLst/>
              <a:ahLst/>
              <a:cxnLst>
                <a:cxn ang="0">
                  <a:pos x="0" y="3"/>
                </a:cxn>
                <a:cxn ang="0">
                  <a:pos x="27" y="11"/>
                </a:cxn>
                <a:cxn ang="0">
                  <a:pos x="12" y="45"/>
                </a:cxn>
                <a:cxn ang="0">
                  <a:pos x="36" y="33"/>
                </a:cxn>
                <a:cxn ang="0">
                  <a:pos x="45" y="8"/>
                </a:cxn>
                <a:cxn ang="0">
                  <a:pos x="27" y="0"/>
                </a:cxn>
                <a:cxn ang="0">
                  <a:pos x="0" y="3"/>
                </a:cxn>
              </a:cxnLst>
              <a:rect l="0" t="0" r="r" b="b"/>
              <a:pathLst>
                <a:path w="45" h="45">
                  <a:moveTo>
                    <a:pt x="0" y="3"/>
                  </a:moveTo>
                  <a:lnTo>
                    <a:pt x="27" y="11"/>
                  </a:lnTo>
                  <a:lnTo>
                    <a:pt x="12" y="45"/>
                  </a:lnTo>
                  <a:lnTo>
                    <a:pt x="36" y="33"/>
                  </a:lnTo>
                  <a:lnTo>
                    <a:pt x="45" y="8"/>
                  </a:lnTo>
                  <a:lnTo>
                    <a:pt x="27" y="0"/>
                  </a:lnTo>
                  <a:lnTo>
                    <a:pt x="0" y="3"/>
                  </a:lnTo>
                  <a:close/>
                </a:path>
              </a:pathLst>
            </a:custGeom>
            <a:solidFill>
              <a:srgbClr val="C0C0C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5" name="Freeform 53"/>
            <p:cNvSpPr>
              <a:spLocks noEditPoints="1"/>
            </p:cNvSpPr>
            <p:nvPr/>
          </p:nvSpPr>
          <p:spPr bwMode="auto">
            <a:xfrm>
              <a:off x="8571894" y="2444146"/>
              <a:ext cx="51633" cy="38735"/>
            </a:xfrm>
            <a:custGeom>
              <a:avLst/>
              <a:gdLst/>
              <a:ahLst/>
              <a:cxnLst>
                <a:cxn ang="0">
                  <a:pos x="9" y="19"/>
                </a:cxn>
                <a:cxn ang="0">
                  <a:pos x="11" y="3"/>
                </a:cxn>
                <a:cxn ang="0">
                  <a:pos x="39" y="11"/>
                </a:cxn>
                <a:cxn ang="0">
                  <a:pos x="44" y="16"/>
                </a:cxn>
                <a:cxn ang="0">
                  <a:pos x="45" y="22"/>
                </a:cxn>
                <a:cxn ang="0">
                  <a:pos x="29" y="60"/>
                </a:cxn>
                <a:cxn ang="0">
                  <a:pos x="18" y="49"/>
                </a:cxn>
                <a:cxn ang="0">
                  <a:pos x="43" y="36"/>
                </a:cxn>
                <a:cxn ang="0">
                  <a:pos x="39" y="40"/>
                </a:cxn>
                <a:cxn ang="0">
                  <a:pos x="49" y="14"/>
                </a:cxn>
                <a:cxn ang="0">
                  <a:pos x="53" y="24"/>
                </a:cxn>
                <a:cxn ang="0">
                  <a:pos x="34" y="16"/>
                </a:cxn>
                <a:cxn ang="0">
                  <a:pos x="38" y="16"/>
                </a:cxn>
                <a:cxn ang="0">
                  <a:pos x="9" y="19"/>
                </a:cxn>
                <a:cxn ang="0">
                  <a:pos x="37" y="0"/>
                </a:cxn>
                <a:cxn ang="0">
                  <a:pos x="40" y="1"/>
                </a:cxn>
                <a:cxn ang="0">
                  <a:pos x="60" y="9"/>
                </a:cxn>
                <a:cxn ang="0">
                  <a:pos x="64" y="19"/>
                </a:cxn>
                <a:cxn ang="0">
                  <a:pos x="54" y="46"/>
                </a:cxn>
                <a:cxn ang="0">
                  <a:pos x="51" y="50"/>
                </a:cxn>
                <a:cxn ang="0">
                  <a:pos x="25" y="64"/>
                </a:cxn>
                <a:cxn ang="0">
                  <a:pos x="16" y="62"/>
                </a:cxn>
                <a:cxn ang="0">
                  <a:pos x="14" y="53"/>
                </a:cxn>
                <a:cxn ang="0">
                  <a:pos x="30" y="16"/>
                </a:cxn>
                <a:cxn ang="0">
                  <a:pos x="35" y="27"/>
                </a:cxn>
                <a:cxn ang="0">
                  <a:pos x="6" y="19"/>
                </a:cxn>
                <a:cxn ang="0">
                  <a:pos x="0" y="10"/>
                </a:cxn>
                <a:cxn ang="0">
                  <a:pos x="8" y="3"/>
                </a:cxn>
                <a:cxn ang="0">
                  <a:pos x="37" y="0"/>
                </a:cxn>
              </a:cxnLst>
              <a:rect l="0" t="0" r="r" b="b"/>
              <a:pathLst>
                <a:path w="65" h="65">
                  <a:moveTo>
                    <a:pt x="9" y="19"/>
                  </a:moveTo>
                  <a:lnTo>
                    <a:pt x="11" y="3"/>
                  </a:lnTo>
                  <a:lnTo>
                    <a:pt x="39" y="11"/>
                  </a:lnTo>
                  <a:cubicBezTo>
                    <a:pt x="42" y="12"/>
                    <a:pt x="43" y="14"/>
                    <a:pt x="44" y="16"/>
                  </a:cubicBezTo>
                  <a:cubicBezTo>
                    <a:pt x="45" y="18"/>
                    <a:pt x="46" y="20"/>
                    <a:pt x="45" y="22"/>
                  </a:cubicBezTo>
                  <a:lnTo>
                    <a:pt x="29" y="60"/>
                  </a:lnTo>
                  <a:lnTo>
                    <a:pt x="18" y="49"/>
                  </a:lnTo>
                  <a:lnTo>
                    <a:pt x="43" y="36"/>
                  </a:lnTo>
                  <a:lnTo>
                    <a:pt x="39" y="40"/>
                  </a:lnTo>
                  <a:lnTo>
                    <a:pt x="49" y="14"/>
                  </a:lnTo>
                  <a:lnTo>
                    <a:pt x="53" y="24"/>
                  </a:lnTo>
                  <a:lnTo>
                    <a:pt x="34" y="16"/>
                  </a:lnTo>
                  <a:lnTo>
                    <a:pt x="38" y="16"/>
                  </a:lnTo>
                  <a:lnTo>
                    <a:pt x="9" y="19"/>
                  </a:lnTo>
                  <a:close/>
                  <a:moveTo>
                    <a:pt x="37" y="0"/>
                  </a:moveTo>
                  <a:cubicBezTo>
                    <a:pt x="38" y="0"/>
                    <a:pt x="39" y="1"/>
                    <a:pt x="40" y="1"/>
                  </a:cubicBezTo>
                  <a:lnTo>
                    <a:pt x="60" y="9"/>
                  </a:lnTo>
                  <a:cubicBezTo>
                    <a:pt x="63" y="11"/>
                    <a:pt x="65" y="15"/>
                    <a:pt x="64" y="19"/>
                  </a:cubicBezTo>
                  <a:lnTo>
                    <a:pt x="54" y="46"/>
                  </a:lnTo>
                  <a:cubicBezTo>
                    <a:pt x="54" y="48"/>
                    <a:pt x="52" y="49"/>
                    <a:pt x="51" y="50"/>
                  </a:cubicBezTo>
                  <a:lnTo>
                    <a:pt x="25" y="64"/>
                  </a:lnTo>
                  <a:cubicBezTo>
                    <a:pt x="22" y="65"/>
                    <a:pt x="18" y="65"/>
                    <a:pt x="16" y="62"/>
                  </a:cubicBezTo>
                  <a:cubicBezTo>
                    <a:pt x="13" y="60"/>
                    <a:pt x="13" y="56"/>
                    <a:pt x="14" y="53"/>
                  </a:cubicBezTo>
                  <a:lnTo>
                    <a:pt x="30" y="16"/>
                  </a:lnTo>
                  <a:lnTo>
                    <a:pt x="35" y="27"/>
                  </a:lnTo>
                  <a:lnTo>
                    <a:pt x="6" y="19"/>
                  </a:lnTo>
                  <a:cubicBezTo>
                    <a:pt x="3" y="18"/>
                    <a:pt x="0" y="14"/>
                    <a:pt x="0" y="10"/>
                  </a:cubicBezTo>
                  <a:cubicBezTo>
                    <a:pt x="1" y="7"/>
                    <a:pt x="4" y="4"/>
                    <a:pt x="8" y="3"/>
                  </a:cubicBezTo>
                  <a:lnTo>
                    <a:pt x="37" y="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6" name="Freeform 52"/>
            <p:cNvSpPr>
              <a:spLocks/>
            </p:cNvSpPr>
            <p:nvPr/>
          </p:nvSpPr>
          <p:spPr bwMode="auto">
            <a:xfrm>
              <a:off x="8559198" y="2444146"/>
              <a:ext cx="38090" cy="28575"/>
            </a:xfrm>
            <a:custGeom>
              <a:avLst/>
              <a:gdLst/>
              <a:ahLst/>
              <a:cxnLst>
                <a:cxn ang="0">
                  <a:pos x="32" y="41"/>
                </a:cxn>
                <a:cxn ang="0">
                  <a:pos x="45" y="8"/>
                </a:cxn>
                <a:cxn ang="0">
                  <a:pos x="22" y="0"/>
                </a:cxn>
                <a:cxn ang="0">
                  <a:pos x="0" y="6"/>
                </a:cxn>
                <a:cxn ang="0">
                  <a:pos x="0" y="8"/>
                </a:cxn>
                <a:cxn ang="0">
                  <a:pos x="22" y="13"/>
                </a:cxn>
                <a:cxn ang="0">
                  <a:pos x="25" y="45"/>
                </a:cxn>
                <a:cxn ang="0">
                  <a:pos x="32" y="41"/>
                </a:cxn>
              </a:cxnLst>
              <a:rect l="0" t="0" r="r" b="b"/>
              <a:pathLst>
                <a:path w="45" h="45">
                  <a:moveTo>
                    <a:pt x="32" y="41"/>
                  </a:moveTo>
                  <a:lnTo>
                    <a:pt x="45" y="8"/>
                  </a:lnTo>
                  <a:lnTo>
                    <a:pt x="22" y="0"/>
                  </a:lnTo>
                  <a:lnTo>
                    <a:pt x="0" y="6"/>
                  </a:lnTo>
                  <a:lnTo>
                    <a:pt x="0" y="8"/>
                  </a:lnTo>
                  <a:lnTo>
                    <a:pt x="22" y="13"/>
                  </a:lnTo>
                  <a:lnTo>
                    <a:pt x="25" y="45"/>
                  </a:lnTo>
                  <a:lnTo>
                    <a:pt x="32" y="41"/>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7" name="Freeform 51"/>
            <p:cNvSpPr>
              <a:spLocks noEditPoints="1"/>
            </p:cNvSpPr>
            <p:nvPr/>
          </p:nvSpPr>
          <p:spPr bwMode="auto">
            <a:xfrm>
              <a:off x="8559198" y="2444146"/>
              <a:ext cx="51633" cy="38735"/>
            </a:xfrm>
            <a:custGeom>
              <a:avLst/>
              <a:gdLst/>
              <a:ahLst/>
              <a:cxnLst>
                <a:cxn ang="0">
                  <a:pos x="39" y="45"/>
                </a:cxn>
                <a:cxn ang="0">
                  <a:pos x="36" y="49"/>
                </a:cxn>
                <a:cxn ang="0">
                  <a:pos x="49" y="13"/>
                </a:cxn>
                <a:cxn ang="0">
                  <a:pos x="54" y="24"/>
                </a:cxn>
                <a:cxn ang="0">
                  <a:pos x="30" y="16"/>
                </a:cxn>
                <a:cxn ang="0">
                  <a:pos x="34" y="16"/>
                </a:cxn>
                <a:cxn ang="0">
                  <a:pos x="10" y="21"/>
                </a:cxn>
                <a:cxn ang="0">
                  <a:pos x="16" y="14"/>
                </a:cxn>
                <a:cxn ang="0">
                  <a:pos x="16" y="16"/>
                </a:cxn>
                <a:cxn ang="0">
                  <a:pos x="10" y="8"/>
                </a:cxn>
                <a:cxn ang="0">
                  <a:pos x="34" y="13"/>
                </a:cxn>
                <a:cxn ang="0">
                  <a:pos x="40" y="20"/>
                </a:cxn>
                <a:cxn ang="0">
                  <a:pos x="43" y="56"/>
                </a:cxn>
                <a:cxn ang="0">
                  <a:pos x="31" y="50"/>
                </a:cxn>
                <a:cxn ang="0">
                  <a:pos x="39" y="45"/>
                </a:cxn>
                <a:cxn ang="0">
                  <a:pos x="39" y="63"/>
                </a:cxn>
                <a:cxn ang="0">
                  <a:pos x="32" y="64"/>
                </a:cxn>
                <a:cxn ang="0">
                  <a:pos x="27" y="57"/>
                </a:cxn>
                <a:cxn ang="0">
                  <a:pos x="24" y="22"/>
                </a:cxn>
                <a:cxn ang="0">
                  <a:pos x="31" y="29"/>
                </a:cxn>
                <a:cxn ang="0">
                  <a:pos x="7" y="24"/>
                </a:cxn>
                <a:cxn ang="0">
                  <a:pos x="0" y="16"/>
                </a:cxn>
                <a:cxn ang="0">
                  <a:pos x="0" y="14"/>
                </a:cxn>
                <a:cxn ang="0">
                  <a:pos x="7" y="6"/>
                </a:cxn>
                <a:cxn ang="0">
                  <a:pos x="31" y="1"/>
                </a:cxn>
                <a:cxn ang="0">
                  <a:pos x="35" y="1"/>
                </a:cxn>
                <a:cxn ang="0">
                  <a:pos x="59" y="8"/>
                </a:cxn>
                <a:cxn ang="0">
                  <a:pos x="64" y="13"/>
                </a:cxn>
                <a:cxn ang="0">
                  <a:pos x="64" y="19"/>
                </a:cxn>
                <a:cxn ang="0">
                  <a:pos x="51" y="54"/>
                </a:cxn>
                <a:cxn ang="0">
                  <a:pos x="47" y="58"/>
                </a:cxn>
                <a:cxn ang="0">
                  <a:pos x="39" y="63"/>
                </a:cxn>
              </a:cxnLst>
              <a:rect l="0" t="0" r="r" b="b"/>
              <a:pathLst>
                <a:path w="65" h="65">
                  <a:moveTo>
                    <a:pt x="39" y="45"/>
                  </a:moveTo>
                  <a:lnTo>
                    <a:pt x="36" y="49"/>
                  </a:lnTo>
                  <a:lnTo>
                    <a:pt x="49" y="13"/>
                  </a:lnTo>
                  <a:lnTo>
                    <a:pt x="54" y="24"/>
                  </a:lnTo>
                  <a:lnTo>
                    <a:pt x="30" y="16"/>
                  </a:lnTo>
                  <a:lnTo>
                    <a:pt x="34" y="16"/>
                  </a:lnTo>
                  <a:lnTo>
                    <a:pt x="10" y="21"/>
                  </a:lnTo>
                  <a:lnTo>
                    <a:pt x="16" y="14"/>
                  </a:lnTo>
                  <a:lnTo>
                    <a:pt x="16" y="16"/>
                  </a:lnTo>
                  <a:lnTo>
                    <a:pt x="10" y="8"/>
                  </a:lnTo>
                  <a:lnTo>
                    <a:pt x="34" y="13"/>
                  </a:lnTo>
                  <a:cubicBezTo>
                    <a:pt x="38" y="14"/>
                    <a:pt x="40" y="17"/>
                    <a:pt x="40" y="20"/>
                  </a:cubicBezTo>
                  <a:lnTo>
                    <a:pt x="43" y="56"/>
                  </a:lnTo>
                  <a:lnTo>
                    <a:pt x="31" y="50"/>
                  </a:lnTo>
                  <a:lnTo>
                    <a:pt x="39" y="45"/>
                  </a:lnTo>
                  <a:close/>
                  <a:moveTo>
                    <a:pt x="39" y="63"/>
                  </a:moveTo>
                  <a:cubicBezTo>
                    <a:pt x="37" y="65"/>
                    <a:pt x="34" y="65"/>
                    <a:pt x="32" y="64"/>
                  </a:cubicBezTo>
                  <a:cubicBezTo>
                    <a:pt x="29" y="62"/>
                    <a:pt x="27" y="60"/>
                    <a:pt x="27" y="57"/>
                  </a:cubicBezTo>
                  <a:lnTo>
                    <a:pt x="24" y="22"/>
                  </a:lnTo>
                  <a:lnTo>
                    <a:pt x="31" y="29"/>
                  </a:lnTo>
                  <a:lnTo>
                    <a:pt x="7" y="24"/>
                  </a:lnTo>
                  <a:cubicBezTo>
                    <a:pt x="3" y="23"/>
                    <a:pt x="0" y="20"/>
                    <a:pt x="0" y="16"/>
                  </a:cubicBezTo>
                  <a:lnTo>
                    <a:pt x="0" y="14"/>
                  </a:lnTo>
                  <a:cubicBezTo>
                    <a:pt x="0" y="10"/>
                    <a:pt x="3" y="6"/>
                    <a:pt x="7" y="6"/>
                  </a:cubicBezTo>
                  <a:lnTo>
                    <a:pt x="31" y="1"/>
                  </a:lnTo>
                  <a:cubicBezTo>
                    <a:pt x="32" y="0"/>
                    <a:pt x="34" y="0"/>
                    <a:pt x="35" y="1"/>
                  </a:cubicBezTo>
                  <a:lnTo>
                    <a:pt x="59" y="8"/>
                  </a:lnTo>
                  <a:cubicBezTo>
                    <a:pt x="61" y="9"/>
                    <a:pt x="63" y="11"/>
                    <a:pt x="64" y="13"/>
                  </a:cubicBezTo>
                  <a:cubicBezTo>
                    <a:pt x="65" y="15"/>
                    <a:pt x="65" y="17"/>
                    <a:pt x="64" y="19"/>
                  </a:cubicBezTo>
                  <a:lnTo>
                    <a:pt x="51" y="54"/>
                  </a:lnTo>
                  <a:cubicBezTo>
                    <a:pt x="50" y="56"/>
                    <a:pt x="49" y="57"/>
                    <a:pt x="47" y="58"/>
                  </a:cubicBezTo>
                  <a:lnTo>
                    <a:pt x="39" y="63"/>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8" name="Freeform 50"/>
            <p:cNvSpPr>
              <a:spLocks/>
            </p:cNvSpPr>
            <p:nvPr/>
          </p:nvSpPr>
          <p:spPr bwMode="auto">
            <a:xfrm>
              <a:off x="8571894" y="2463196"/>
              <a:ext cx="63483" cy="9525"/>
            </a:xfrm>
            <a:custGeom>
              <a:avLst/>
              <a:gdLst/>
              <a:ahLst/>
              <a:cxnLst>
                <a:cxn ang="0">
                  <a:pos x="67" y="14"/>
                </a:cxn>
                <a:cxn ang="0">
                  <a:pos x="64" y="9"/>
                </a:cxn>
                <a:cxn ang="0">
                  <a:pos x="75" y="3"/>
                </a:cxn>
                <a:cxn ang="0">
                  <a:pos x="64" y="0"/>
                </a:cxn>
                <a:cxn ang="0">
                  <a:pos x="33" y="0"/>
                </a:cxn>
                <a:cxn ang="0">
                  <a:pos x="31" y="5"/>
                </a:cxn>
                <a:cxn ang="0">
                  <a:pos x="0" y="15"/>
                </a:cxn>
                <a:cxn ang="0">
                  <a:pos x="47" y="15"/>
                </a:cxn>
                <a:cxn ang="0">
                  <a:pos x="56" y="14"/>
                </a:cxn>
                <a:cxn ang="0">
                  <a:pos x="67" y="14"/>
                </a:cxn>
              </a:cxnLst>
              <a:rect l="0" t="0" r="r" b="b"/>
              <a:pathLst>
                <a:path w="75" h="15">
                  <a:moveTo>
                    <a:pt x="67" y="14"/>
                  </a:moveTo>
                  <a:lnTo>
                    <a:pt x="64" y="9"/>
                  </a:lnTo>
                  <a:lnTo>
                    <a:pt x="75" y="3"/>
                  </a:lnTo>
                  <a:lnTo>
                    <a:pt x="64" y="0"/>
                  </a:lnTo>
                  <a:lnTo>
                    <a:pt x="33" y="0"/>
                  </a:lnTo>
                  <a:lnTo>
                    <a:pt x="31" y="5"/>
                  </a:lnTo>
                  <a:lnTo>
                    <a:pt x="0" y="15"/>
                  </a:lnTo>
                  <a:lnTo>
                    <a:pt x="47" y="15"/>
                  </a:lnTo>
                  <a:lnTo>
                    <a:pt x="56" y="14"/>
                  </a:lnTo>
                  <a:lnTo>
                    <a:pt x="67" y="14"/>
                  </a:lnTo>
                  <a:close/>
                </a:path>
              </a:pathLst>
            </a:custGeom>
            <a:solidFill>
              <a:srgbClr val="808080"/>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9" name="Freeform 49"/>
            <p:cNvSpPr>
              <a:spLocks noEditPoints="1"/>
            </p:cNvSpPr>
            <p:nvPr/>
          </p:nvSpPr>
          <p:spPr bwMode="auto">
            <a:xfrm>
              <a:off x="8571894" y="2463196"/>
              <a:ext cx="77027" cy="19050"/>
            </a:xfrm>
            <a:custGeom>
              <a:avLst/>
              <a:gdLst/>
              <a:ahLst/>
              <a:cxnLst>
                <a:cxn ang="0">
                  <a:pos x="80" y="14"/>
                </a:cxn>
                <a:cxn ang="0">
                  <a:pos x="73" y="26"/>
                </a:cxn>
                <a:cxn ang="0">
                  <a:pos x="70" y="22"/>
                </a:cxn>
                <a:cxn ang="0">
                  <a:pos x="69" y="15"/>
                </a:cxn>
                <a:cxn ang="0">
                  <a:pos x="73" y="10"/>
                </a:cxn>
                <a:cxn ang="0">
                  <a:pos x="85" y="4"/>
                </a:cxn>
                <a:cxn ang="0">
                  <a:pos x="87" y="19"/>
                </a:cxn>
                <a:cxn ang="0">
                  <a:pos x="75" y="16"/>
                </a:cxn>
                <a:cxn ang="0">
                  <a:pos x="77" y="16"/>
                </a:cxn>
                <a:cxn ang="0">
                  <a:pos x="44" y="16"/>
                </a:cxn>
                <a:cxn ang="0">
                  <a:pos x="51" y="13"/>
                </a:cxn>
                <a:cxn ang="0">
                  <a:pos x="48" y="17"/>
                </a:cxn>
                <a:cxn ang="0">
                  <a:pos x="43" y="20"/>
                </a:cxn>
                <a:cxn ang="0">
                  <a:pos x="11" y="31"/>
                </a:cxn>
                <a:cxn ang="0">
                  <a:pos x="9" y="15"/>
                </a:cxn>
                <a:cxn ang="0">
                  <a:pos x="59" y="16"/>
                </a:cxn>
                <a:cxn ang="0">
                  <a:pos x="56" y="17"/>
                </a:cxn>
                <a:cxn ang="0">
                  <a:pos x="65" y="14"/>
                </a:cxn>
                <a:cxn ang="0">
                  <a:pos x="68" y="14"/>
                </a:cxn>
                <a:cxn ang="0">
                  <a:pos x="80" y="14"/>
                </a:cxn>
                <a:cxn ang="0">
                  <a:pos x="68" y="30"/>
                </a:cxn>
                <a:cxn ang="0">
                  <a:pos x="70" y="29"/>
                </a:cxn>
                <a:cxn ang="0">
                  <a:pos x="61" y="32"/>
                </a:cxn>
                <a:cxn ang="0">
                  <a:pos x="59" y="32"/>
                </a:cxn>
                <a:cxn ang="0">
                  <a:pos x="8" y="31"/>
                </a:cxn>
                <a:cxn ang="0">
                  <a:pos x="1" y="24"/>
                </a:cxn>
                <a:cxn ang="0">
                  <a:pos x="6" y="15"/>
                </a:cxn>
                <a:cxn ang="0">
                  <a:pos x="39" y="5"/>
                </a:cxn>
                <a:cxn ang="0">
                  <a:pos x="34" y="8"/>
                </a:cxn>
                <a:cxn ang="0">
                  <a:pos x="37" y="4"/>
                </a:cxn>
                <a:cxn ang="0">
                  <a:pos x="44" y="0"/>
                </a:cxn>
                <a:cxn ang="0">
                  <a:pos x="77" y="0"/>
                </a:cxn>
                <a:cxn ang="0">
                  <a:pos x="79" y="1"/>
                </a:cxn>
                <a:cxn ang="0">
                  <a:pos x="90" y="4"/>
                </a:cxn>
                <a:cxn ang="0">
                  <a:pos x="96" y="11"/>
                </a:cxn>
                <a:cxn ang="0">
                  <a:pos x="92" y="19"/>
                </a:cxn>
                <a:cxn ang="0">
                  <a:pos x="80" y="24"/>
                </a:cxn>
                <a:cxn ang="0">
                  <a:pos x="83" y="13"/>
                </a:cxn>
                <a:cxn ang="0">
                  <a:pos x="86" y="17"/>
                </a:cxn>
                <a:cxn ang="0">
                  <a:pos x="87" y="25"/>
                </a:cxn>
                <a:cxn ang="0">
                  <a:pos x="80" y="30"/>
                </a:cxn>
                <a:cxn ang="0">
                  <a:pos x="68" y="30"/>
                </a:cxn>
              </a:cxnLst>
              <a:rect l="0" t="0" r="r" b="b"/>
              <a:pathLst>
                <a:path w="97" h="32">
                  <a:moveTo>
                    <a:pt x="80" y="14"/>
                  </a:moveTo>
                  <a:lnTo>
                    <a:pt x="73" y="26"/>
                  </a:lnTo>
                  <a:lnTo>
                    <a:pt x="70" y="22"/>
                  </a:lnTo>
                  <a:cubicBezTo>
                    <a:pt x="69" y="20"/>
                    <a:pt x="68" y="17"/>
                    <a:pt x="69" y="15"/>
                  </a:cubicBezTo>
                  <a:cubicBezTo>
                    <a:pt x="69" y="13"/>
                    <a:pt x="71" y="11"/>
                    <a:pt x="73" y="10"/>
                  </a:cubicBezTo>
                  <a:lnTo>
                    <a:pt x="85" y="4"/>
                  </a:lnTo>
                  <a:lnTo>
                    <a:pt x="87" y="19"/>
                  </a:lnTo>
                  <a:lnTo>
                    <a:pt x="75" y="16"/>
                  </a:lnTo>
                  <a:lnTo>
                    <a:pt x="77" y="16"/>
                  </a:lnTo>
                  <a:lnTo>
                    <a:pt x="44" y="16"/>
                  </a:lnTo>
                  <a:lnTo>
                    <a:pt x="51" y="13"/>
                  </a:lnTo>
                  <a:lnTo>
                    <a:pt x="48" y="17"/>
                  </a:lnTo>
                  <a:cubicBezTo>
                    <a:pt x="47" y="19"/>
                    <a:pt x="45" y="20"/>
                    <a:pt x="43" y="20"/>
                  </a:cubicBezTo>
                  <a:lnTo>
                    <a:pt x="11" y="31"/>
                  </a:lnTo>
                  <a:lnTo>
                    <a:pt x="9" y="15"/>
                  </a:lnTo>
                  <a:lnTo>
                    <a:pt x="59" y="16"/>
                  </a:lnTo>
                  <a:lnTo>
                    <a:pt x="56" y="17"/>
                  </a:lnTo>
                  <a:lnTo>
                    <a:pt x="65" y="14"/>
                  </a:lnTo>
                  <a:cubicBezTo>
                    <a:pt x="66" y="14"/>
                    <a:pt x="67" y="14"/>
                    <a:pt x="68" y="14"/>
                  </a:cubicBezTo>
                  <a:lnTo>
                    <a:pt x="80" y="14"/>
                  </a:lnTo>
                  <a:close/>
                  <a:moveTo>
                    <a:pt x="68" y="30"/>
                  </a:moveTo>
                  <a:lnTo>
                    <a:pt x="70" y="29"/>
                  </a:lnTo>
                  <a:lnTo>
                    <a:pt x="61" y="32"/>
                  </a:lnTo>
                  <a:cubicBezTo>
                    <a:pt x="60" y="32"/>
                    <a:pt x="60" y="32"/>
                    <a:pt x="59" y="32"/>
                  </a:cubicBezTo>
                  <a:lnTo>
                    <a:pt x="8" y="31"/>
                  </a:lnTo>
                  <a:cubicBezTo>
                    <a:pt x="4" y="31"/>
                    <a:pt x="1" y="28"/>
                    <a:pt x="1" y="24"/>
                  </a:cubicBezTo>
                  <a:cubicBezTo>
                    <a:pt x="0" y="20"/>
                    <a:pt x="2" y="17"/>
                    <a:pt x="6" y="15"/>
                  </a:cubicBezTo>
                  <a:lnTo>
                    <a:pt x="39" y="5"/>
                  </a:lnTo>
                  <a:lnTo>
                    <a:pt x="34" y="8"/>
                  </a:lnTo>
                  <a:lnTo>
                    <a:pt x="37" y="4"/>
                  </a:lnTo>
                  <a:cubicBezTo>
                    <a:pt x="39" y="2"/>
                    <a:pt x="41" y="0"/>
                    <a:pt x="44" y="0"/>
                  </a:cubicBezTo>
                  <a:lnTo>
                    <a:pt x="77" y="0"/>
                  </a:lnTo>
                  <a:cubicBezTo>
                    <a:pt x="77" y="0"/>
                    <a:pt x="78" y="1"/>
                    <a:pt x="79" y="1"/>
                  </a:cubicBezTo>
                  <a:lnTo>
                    <a:pt x="90" y="4"/>
                  </a:lnTo>
                  <a:cubicBezTo>
                    <a:pt x="94" y="4"/>
                    <a:pt x="96" y="7"/>
                    <a:pt x="96" y="11"/>
                  </a:cubicBezTo>
                  <a:cubicBezTo>
                    <a:pt x="97" y="14"/>
                    <a:pt x="95" y="17"/>
                    <a:pt x="92" y="19"/>
                  </a:cubicBezTo>
                  <a:lnTo>
                    <a:pt x="80" y="24"/>
                  </a:lnTo>
                  <a:lnTo>
                    <a:pt x="83" y="13"/>
                  </a:lnTo>
                  <a:lnTo>
                    <a:pt x="86" y="17"/>
                  </a:lnTo>
                  <a:cubicBezTo>
                    <a:pt x="88" y="20"/>
                    <a:pt x="88" y="23"/>
                    <a:pt x="87" y="25"/>
                  </a:cubicBezTo>
                  <a:cubicBezTo>
                    <a:pt x="85" y="28"/>
                    <a:pt x="83" y="30"/>
                    <a:pt x="80" y="30"/>
                  </a:cubicBezTo>
                  <a:lnTo>
                    <a:pt x="68" y="30"/>
                  </a:ln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0" name="Freeform 48"/>
            <p:cNvSpPr>
              <a:spLocks/>
            </p:cNvSpPr>
            <p:nvPr/>
          </p:nvSpPr>
          <p:spPr bwMode="auto">
            <a:xfrm>
              <a:off x="8558351" y="2420651"/>
              <a:ext cx="103266" cy="24765"/>
            </a:xfrm>
            <a:custGeom>
              <a:avLst/>
              <a:gdLst/>
              <a:ahLst/>
              <a:cxnLst>
                <a:cxn ang="0">
                  <a:pos x="5" y="26"/>
                </a:cxn>
                <a:cxn ang="0">
                  <a:pos x="32" y="8"/>
                </a:cxn>
                <a:cxn ang="0">
                  <a:pos x="35" y="7"/>
                </a:cxn>
                <a:cxn ang="0">
                  <a:pos x="66" y="1"/>
                </a:cxn>
                <a:cxn ang="0">
                  <a:pos x="69" y="1"/>
                </a:cxn>
                <a:cxn ang="0">
                  <a:pos x="98" y="7"/>
                </a:cxn>
                <a:cxn ang="0">
                  <a:pos x="101" y="8"/>
                </a:cxn>
                <a:cxn ang="0">
                  <a:pos x="126" y="26"/>
                </a:cxn>
                <a:cxn ang="0">
                  <a:pos x="128" y="37"/>
                </a:cxn>
                <a:cxn ang="0">
                  <a:pos x="117" y="39"/>
                </a:cxn>
                <a:cxn ang="0">
                  <a:pos x="92" y="21"/>
                </a:cxn>
                <a:cxn ang="0">
                  <a:pos x="95" y="22"/>
                </a:cxn>
                <a:cxn ang="0">
                  <a:pos x="66" y="16"/>
                </a:cxn>
                <a:cxn ang="0">
                  <a:pos x="69" y="16"/>
                </a:cxn>
                <a:cxn ang="0">
                  <a:pos x="38" y="22"/>
                </a:cxn>
                <a:cxn ang="0">
                  <a:pos x="41" y="21"/>
                </a:cxn>
                <a:cxn ang="0">
                  <a:pos x="14" y="39"/>
                </a:cxn>
                <a:cxn ang="0">
                  <a:pos x="3" y="37"/>
                </a:cxn>
                <a:cxn ang="0">
                  <a:pos x="5" y="26"/>
                </a:cxn>
              </a:cxnLst>
              <a:rect l="0" t="0" r="r" b="b"/>
              <a:pathLst>
                <a:path w="131" h="42">
                  <a:moveTo>
                    <a:pt x="5" y="26"/>
                  </a:moveTo>
                  <a:lnTo>
                    <a:pt x="32" y="8"/>
                  </a:lnTo>
                  <a:cubicBezTo>
                    <a:pt x="33" y="7"/>
                    <a:pt x="34" y="7"/>
                    <a:pt x="35" y="7"/>
                  </a:cubicBezTo>
                  <a:lnTo>
                    <a:pt x="66" y="1"/>
                  </a:lnTo>
                  <a:cubicBezTo>
                    <a:pt x="67" y="0"/>
                    <a:pt x="68" y="0"/>
                    <a:pt x="69" y="1"/>
                  </a:cubicBezTo>
                  <a:lnTo>
                    <a:pt x="98" y="7"/>
                  </a:lnTo>
                  <a:cubicBezTo>
                    <a:pt x="99" y="7"/>
                    <a:pt x="100" y="7"/>
                    <a:pt x="101" y="8"/>
                  </a:cubicBezTo>
                  <a:lnTo>
                    <a:pt x="126" y="26"/>
                  </a:lnTo>
                  <a:cubicBezTo>
                    <a:pt x="130" y="29"/>
                    <a:pt x="131" y="34"/>
                    <a:pt x="128" y="37"/>
                  </a:cubicBezTo>
                  <a:cubicBezTo>
                    <a:pt x="125" y="41"/>
                    <a:pt x="120" y="42"/>
                    <a:pt x="117" y="39"/>
                  </a:cubicBezTo>
                  <a:lnTo>
                    <a:pt x="92" y="21"/>
                  </a:lnTo>
                  <a:lnTo>
                    <a:pt x="95" y="22"/>
                  </a:lnTo>
                  <a:lnTo>
                    <a:pt x="66" y="16"/>
                  </a:lnTo>
                  <a:lnTo>
                    <a:pt x="69" y="16"/>
                  </a:lnTo>
                  <a:lnTo>
                    <a:pt x="38" y="22"/>
                  </a:lnTo>
                  <a:lnTo>
                    <a:pt x="41" y="21"/>
                  </a:lnTo>
                  <a:lnTo>
                    <a:pt x="14" y="39"/>
                  </a:lnTo>
                  <a:cubicBezTo>
                    <a:pt x="10" y="42"/>
                    <a:pt x="5" y="41"/>
                    <a:pt x="3" y="37"/>
                  </a:cubicBezTo>
                  <a:cubicBezTo>
                    <a:pt x="0" y="33"/>
                    <a:pt x="1" y="28"/>
                    <a:pt x="5" y="26"/>
                  </a:cubicBezTo>
                  <a:close/>
                </a:path>
              </a:pathLst>
            </a:custGeom>
            <a:solidFill>
              <a:srgbClr val="000000"/>
            </a:solidFill>
            <a:ln w="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1" name="Rectangle 47"/>
            <p:cNvSpPr>
              <a:spLocks noChangeArrowheads="1"/>
            </p:cNvSpPr>
            <p:nvPr/>
          </p:nvSpPr>
          <p:spPr bwMode="auto">
            <a:xfrm>
              <a:off x="8339753" y="2643536"/>
              <a:ext cx="670949"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ea typeface="Times New Roman" pitchFamily="18" charset="0"/>
                  <a:cs typeface="Arial" pitchFamily="34" charset="0"/>
                </a:rPr>
                <a:t>Windows</a:t>
              </a:r>
              <a:endParaRPr kumimoji="0" lang="en-US" sz="1000" b="0" i="0" u="none" strike="noStrike" cap="none" normalizeH="0" baseline="0" dirty="0" smtClean="0">
                <a:ln>
                  <a:noFill/>
                </a:ln>
                <a:effectLst/>
              </a:endParaRPr>
            </a:p>
          </p:txBody>
        </p:sp>
        <p:sp>
          <p:nvSpPr>
            <p:cNvPr id="622" name="Rectangle 43"/>
            <p:cNvSpPr>
              <a:spLocks noChangeArrowheads="1"/>
            </p:cNvSpPr>
            <p:nvPr/>
          </p:nvSpPr>
          <p:spPr bwMode="auto">
            <a:xfrm>
              <a:off x="8282599" y="1441481"/>
              <a:ext cx="745651"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effectLst/>
                  <a:ea typeface="Times New Roman" pitchFamily="18" charset="0"/>
                  <a:cs typeface="Arial" pitchFamily="34" charset="0"/>
                </a:rPr>
                <a:t>Server  C</a:t>
              </a:r>
              <a:endParaRPr kumimoji="0" lang="en-US" sz="1200" b="0" i="0" u="none" strike="noStrike" cap="none" normalizeH="0" baseline="0" dirty="0" smtClean="0">
                <a:ln>
                  <a:noFill/>
                </a:ln>
                <a:effectLst/>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63"/>
                                        </p:tgtEl>
                                        <p:attrNameLst>
                                          <p:attrName>style.visibility</p:attrName>
                                        </p:attrNameLst>
                                      </p:cBhvr>
                                      <p:to>
                                        <p:strVal val="visible"/>
                                      </p:to>
                                    </p:set>
                                    <p:animEffect transition="in" filter="diamond(in)">
                                      <p:cBhvr>
                                        <p:cTn id="7" dur="2000"/>
                                        <p:tgtEl>
                                          <p:spTgt spid="46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62"/>
                                        </p:tgtEl>
                                        <p:attrNameLst>
                                          <p:attrName>style.visibility</p:attrName>
                                        </p:attrNameLst>
                                      </p:cBhvr>
                                      <p:to>
                                        <p:strVal val="visible"/>
                                      </p:to>
                                    </p:set>
                                    <p:animEffect transition="in" filter="diamond(in)">
                                      <p:cBhvr>
                                        <p:cTn id="12" dur="2000"/>
                                        <p:tgtEl>
                                          <p:spTgt spid="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 grpId="0" animBg="1"/>
      <p:bldP spid="46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5538" name="Rectangle 2"/>
          <p:cNvSpPr>
            <a:spLocks noGrp="1" noChangeArrowheads="1"/>
          </p:cNvSpPr>
          <p:nvPr>
            <p:ph type="title"/>
          </p:nvPr>
        </p:nvSpPr>
        <p:spPr>
          <a:xfrm>
            <a:off x="381000" y="230188"/>
            <a:ext cx="8382000" cy="609398"/>
          </a:xfrm>
        </p:spPr>
        <p:txBody>
          <a:bodyPr/>
          <a:lstStyle/>
          <a:p>
            <a:r>
              <a:rPr lang="en-US" sz="4400" dirty="0"/>
              <a:t>Reassigning </a:t>
            </a:r>
            <a:r>
              <a:rPr lang="en-US" sz="4400" dirty="0" smtClean="0"/>
              <a:t>Windows Server licenses</a:t>
            </a:r>
            <a:endParaRPr lang="en-US" sz="4400" dirty="0"/>
          </a:p>
        </p:txBody>
      </p:sp>
      <p:grpSp>
        <p:nvGrpSpPr>
          <p:cNvPr id="2" name="Group 3"/>
          <p:cNvGrpSpPr>
            <a:grpSpLocks/>
          </p:cNvGrpSpPr>
          <p:nvPr/>
        </p:nvGrpSpPr>
        <p:grpSpPr bwMode="auto">
          <a:xfrm>
            <a:off x="2100263" y="1334257"/>
            <a:ext cx="1382712" cy="2019300"/>
            <a:chOff x="763" y="2345"/>
            <a:chExt cx="871" cy="1272"/>
          </a:xfrm>
        </p:grpSpPr>
        <p:sp>
          <p:nvSpPr>
            <p:cNvPr id="1985540" name="Freeform 4"/>
            <p:cNvSpPr>
              <a:spLocks/>
            </p:cNvSpPr>
            <p:nvPr/>
          </p:nvSpPr>
          <p:spPr bwMode="auto">
            <a:xfrm>
              <a:off x="888" y="2475"/>
              <a:ext cx="372" cy="1008"/>
            </a:xfrm>
            <a:custGeom>
              <a:avLst/>
              <a:gdLst/>
              <a:ahLst/>
              <a:cxnLst>
                <a:cxn ang="0">
                  <a:pos x="0" y="9"/>
                </a:cxn>
                <a:cxn ang="0">
                  <a:pos x="0" y="993"/>
                </a:cxn>
                <a:cxn ang="0">
                  <a:pos x="372" y="1008"/>
                </a:cxn>
                <a:cxn ang="0">
                  <a:pos x="372" y="0"/>
                </a:cxn>
                <a:cxn ang="0">
                  <a:pos x="0" y="9"/>
                </a:cxn>
              </a:cxnLst>
              <a:rect l="0" t="0" r="r" b="b"/>
              <a:pathLst>
                <a:path w="372" h="1008">
                  <a:moveTo>
                    <a:pt x="0" y="9"/>
                  </a:moveTo>
                  <a:lnTo>
                    <a:pt x="0" y="993"/>
                  </a:lnTo>
                  <a:lnTo>
                    <a:pt x="372" y="1008"/>
                  </a:lnTo>
                  <a:lnTo>
                    <a:pt x="372" y="0"/>
                  </a:lnTo>
                  <a:lnTo>
                    <a:pt x="0" y="9"/>
                  </a:lnTo>
                  <a:close/>
                </a:path>
              </a:pathLst>
            </a:custGeom>
            <a:solidFill>
              <a:schemeClr val="bg1"/>
            </a:solidFill>
            <a:ln w="9525" cap="flat" cmpd="sng">
              <a:noFill/>
              <a:prstDash val="solid"/>
              <a:round/>
              <a:headEnd/>
              <a:tailEnd/>
            </a:ln>
            <a:effectLst/>
          </p:spPr>
          <p:txBody>
            <a:bodyPr lIns="90000" tIns="46800" rIns="90000" bIns="46800" anchor="ctr"/>
            <a:lstStyle/>
            <a:p>
              <a:endParaRPr lang="en-GB" dirty="0"/>
            </a:p>
          </p:txBody>
        </p:sp>
        <p:pic>
          <p:nvPicPr>
            <p:cNvPr id="1985541" name="Picture 5" descr="TX300_S2_front_3_l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63" y="2345"/>
              <a:ext cx="871" cy="1272"/>
            </a:xfrm>
            <a:prstGeom prst="rect">
              <a:avLst/>
            </a:prstGeom>
            <a:noFill/>
          </p:spPr>
        </p:pic>
      </p:grpSp>
      <p:grpSp>
        <p:nvGrpSpPr>
          <p:cNvPr id="3" name="Group 6"/>
          <p:cNvGrpSpPr>
            <a:grpSpLocks/>
          </p:cNvGrpSpPr>
          <p:nvPr/>
        </p:nvGrpSpPr>
        <p:grpSpPr bwMode="auto">
          <a:xfrm>
            <a:off x="6943530" y="1306265"/>
            <a:ext cx="1382713" cy="2019300"/>
            <a:chOff x="763" y="2345"/>
            <a:chExt cx="871" cy="1272"/>
          </a:xfrm>
        </p:grpSpPr>
        <p:sp>
          <p:nvSpPr>
            <p:cNvPr id="1985543" name="Freeform 7"/>
            <p:cNvSpPr>
              <a:spLocks/>
            </p:cNvSpPr>
            <p:nvPr/>
          </p:nvSpPr>
          <p:spPr bwMode="auto">
            <a:xfrm>
              <a:off x="888" y="2475"/>
              <a:ext cx="372" cy="1008"/>
            </a:xfrm>
            <a:custGeom>
              <a:avLst/>
              <a:gdLst/>
              <a:ahLst/>
              <a:cxnLst>
                <a:cxn ang="0">
                  <a:pos x="0" y="9"/>
                </a:cxn>
                <a:cxn ang="0">
                  <a:pos x="0" y="993"/>
                </a:cxn>
                <a:cxn ang="0">
                  <a:pos x="372" y="1008"/>
                </a:cxn>
                <a:cxn ang="0">
                  <a:pos x="372" y="0"/>
                </a:cxn>
                <a:cxn ang="0">
                  <a:pos x="0" y="9"/>
                </a:cxn>
              </a:cxnLst>
              <a:rect l="0" t="0" r="r" b="b"/>
              <a:pathLst>
                <a:path w="372" h="1008">
                  <a:moveTo>
                    <a:pt x="0" y="9"/>
                  </a:moveTo>
                  <a:lnTo>
                    <a:pt x="0" y="993"/>
                  </a:lnTo>
                  <a:lnTo>
                    <a:pt x="372" y="1008"/>
                  </a:lnTo>
                  <a:lnTo>
                    <a:pt x="372" y="0"/>
                  </a:lnTo>
                  <a:lnTo>
                    <a:pt x="0" y="9"/>
                  </a:lnTo>
                  <a:close/>
                </a:path>
              </a:pathLst>
            </a:custGeom>
            <a:solidFill>
              <a:schemeClr val="bg1"/>
            </a:solidFill>
            <a:ln w="9525" cap="flat" cmpd="sng">
              <a:noFill/>
              <a:prstDash val="solid"/>
              <a:round/>
              <a:headEnd/>
              <a:tailEnd/>
            </a:ln>
            <a:effectLst/>
          </p:spPr>
          <p:txBody>
            <a:bodyPr lIns="90000" tIns="46800" rIns="90000" bIns="46800" anchor="ctr"/>
            <a:lstStyle/>
            <a:p>
              <a:endParaRPr lang="en-GB" dirty="0"/>
            </a:p>
          </p:txBody>
        </p:sp>
        <p:pic>
          <p:nvPicPr>
            <p:cNvPr id="1985544" name="Picture 8" descr="TX300_S2_front_3_l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63" y="2345"/>
              <a:ext cx="871" cy="1272"/>
            </a:xfrm>
            <a:prstGeom prst="rect">
              <a:avLst/>
            </a:prstGeom>
            <a:noFill/>
          </p:spPr>
        </p:pic>
      </p:grpSp>
      <p:grpSp>
        <p:nvGrpSpPr>
          <p:cNvPr id="4" name="Group 9"/>
          <p:cNvGrpSpPr>
            <a:grpSpLocks/>
          </p:cNvGrpSpPr>
          <p:nvPr/>
        </p:nvGrpSpPr>
        <p:grpSpPr bwMode="auto">
          <a:xfrm>
            <a:off x="228600" y="1418396"/>
            <a:ext cx="1962150" cy="1279525"/>
            <a:chOff x="189" y="2958"/>
            <a:chExt cx="1236" cy="806"/>
          </a:xfrm>
        </p:grpSpPr>
        <p:grpSp>
          <p:nvGrpSpPr>
            <p:cNvPr id="5" name="Group 11"/>
            <p:cNvGrpSpPr>
              <a:grpSpLocks/>
            </p:cNvGrpSpPr>
            <p:nvPr/>
          </p:nvGrpSpPr>
          <p:grpSpPr bwMode="auto">
            <a:xfrm>
              <a:off x="189" y="2958"/>
              <a:ext cx="541" cy="377"/>
              <a:chOff x="2500" y="2259"/>
              <a:chExt cx="230" cy="174"/>
            </a:xfrm>
          </p:grpSpPr>
          <p:sp>
            <p:nvSpPr>
              <p:cNvPr id="1985549" name="Rectangle 13"/>
              <p:cNvSpPr>
                <a:spLocks noChangeArrowheads="1"/>
              </p:cNvSpPr>
              <p:nvPr/>
            </p:nvSpPr>
            <p:spPr bwMode="auto">
              <a:xfrm>
                <a:off x="2500" y="2260"/>
                <a:ext cx="230" cy="173"/>
              </a:xfrm>
              <a:prstGeom prst="rect">
                <a:avLst/>
              </a:prstGeom>
              <a:noFill/>
              <a:ln w="1588" cap="rnd">
                <a:solidFill>
                  <a:srgbClr val="000000"/>
                </a:solidFill>
                <a:round/>
                <a:headEnd/>
                <a:tailEnd/>
              </a:ln>
            </p:spPr>
            <p:txBody>
              <a:bodyPr/>
              <a:lstStyle/>
              <a:p>
                <a:endParaRPr lang="en-GB" dirty="0"/>
              </a:p>
            </p:txBody>
          </p:sp>
          <p:sp>
            <p:nvSpPr>
              <p:cNvPr id="1985551" name="Rectangle 15"/>
              <p:cNvSpPr>
                <a:spLocks noChangeArrowheads="1"/>
              </p:cNvSpPr>
              <p:nvPr/>
            </p:nvSpPr>
            <p:spPr bwMode="auto">
              <a:xfrm>
                <a:off x="2510" y="2271"/>
                <a:ext cx="211" cy="151"/>
              </a:xfrm>
              <a:prstGeom prst="rect">
                <a:avLst/>
              </a:prstGeom>
              <a:noFill/>
              <a:ln w="1588" cap="rnd">
                <a:solidFill>
                  <a:srgbClr val="000000"/>
                </a:solidFill>
                <a:round/>
                <a:headEnd/>
                <a:tailEnd/>
              </a:ln>
            </p:spPr>
            <p:txBody>
              <a:bodyPr/>
              <a:lstStyle/>
              <a:p>
                <a:endParaRPr lang="en-GB" dirty="0"/>
              </a:p>
            </p:txBody>
          </p:sp>
          <p:sp>
            <p:nvSpPr>
              <p:cNvPr id="1985552" name="Line 16"/>
              <p:cNvSpPr>
                <a:spLocks noChangeShapeType="1"/>
              </p:cNvSpPr>
              <p:nvPr/>
            </p:nvSpPr>
            <p:spPr bwMode="auto">
              <a:xfrm>
                <a:off x="2529" y="2303"/>
                <a:ext cx="29" cy="1"/>
              </a:xfrm>
              <a:prstGeom prst="line">
                <a:avLst/>
              </a:prstGeom>
              <a:noFill/>
              <a:ln w="1588" cap="rnd">
                <a:solidFill>
                  <a:srgbClr val="000000"/>
                </a:solidFill>
                <a:round/>
                <a:headEnd/>
                <a:tailEnd/>
              </a:ln>
            </p:spPr>
            <p:txBody>
              <a:bodyPr/>
              <a:lstStyle/>
              <a:p>
                <a:endParaRPr lang="en-GB" dirty="0"/>
              </a:p>
            </p:txBody>
          </p:sp>
          <p:sp>
            <p:nvSpPr>
              <p:cNvPr id="1985553" name="Line 17"/>
              <p:cNvSpPr>
                <a:spLocks noChangeShapeType="1"/>
              </p:cNvSpPr>
              <p:nvPr/>
            </p:nvSpPr>
            <p:spPr bwMode="auto">
              <a:xfrm>
                <a:off x="2673" y="2303"/>
                <a:ext cx="29" cy="1"/>
              </a:xfrm>
              <a:prstGeom prst="line">
                <a:avLst/>
              </a:prstGeom>
              <a:noFill/>
              <a:ln w="1588" cap="rnd">
                <a:solidFill>
                  <a:srgbClr val="000000"/>
                </a:solidFill>
                <a:round/>
                <a:headEnd/>
                <a:tailEnd/>
              </a:ln>
            </p:spPr>
            <p:txBody>
              <a:bodyPr/>
              <a:lstStyle/>
              <a:p>
                <a:endParaRPr lang="en-GB" dirty="0"/>
              </a:p>
            </p:txBody>
          </p:sp>
          <p:sp>
            <p:nvSpPr>
              <p:cNvPr id="1985554" name="Freeform 18"/>
              <p:cNvSpPr>
                <a:spLocks noEditPoints="1"/>
              </p:cNvSpPr>
              <p:nvPr/>
            </p:nvSpPr>
            <p:spPr bwMode="auto">
              <a:xfrm>
                <a:off x="2538" y="2347"/>
                <a:ext cx="154" cy="21"/>
              </a:xfrm>
              <a:custGeom>
                <a:avLst/>
                <a:gdLst/>
                <a:ahLst/>
                <a:cxnLst>
                  <a:cxn ang="0">
                    <a:pos x="0" y="21"/>
                  </a:cxn>
                  <a:cxn ang="0">
                    <a:pos x="154" y="21"/>
                  </a:cxn>
                  <a:cxn ang="0">
                    <a:pos x="0" y="10"/>
                  </a:cxn>
                  <a:cxn ang="0">
                    <a:pos x="154" y="10"/>
                  </a:cxn>
                  <a:cxn ang="0">
                    <a:pos x="0" y="0"/>
                  </a:cxn>
                  <a:cxn ang="0">
                    <a:pos x="154" y="0"/>
                  </a:cxn>
                </a:cxnLst>
                <a:rect l="0" t="0" r="r" b="b"/>
                <a:pathLst>
                  <a:path w="154" h="21">
                    <a:moveTo>
                      <a:pt x="0" y="21"/>
                    </a:moveTo>
                    <a:lnTo>
                      <a:pt x="154" y="21"/>
                    </a:lnTo>
                    <a:moveTo>
                      <a:pt x="0" y="10"/>
                    </a:moveTo>
                    <a:lnTo>
                      <a:pt x="154" y="10"/>
                    </a:lnTo>
                    <a:moveTo>
                      <a:pt x="0" y="0"/>
                    </a:moveTo>
                    <a:lnTo>
                      <a:pt x="154" y="0"/>
                    </a:lnTo>
                  </a:path>
                </a:pathLst>
              </a:custGeom>
              <a:noFill/>
              <a:ln w="6350" cap="rnd">
                <a:solidFill>
                  <a:srgbClr val="000000"/>
                </a:solidFill>
                <a:prstDash val="solid"/>
                <a:round/>
                <a:headEnd/>
                <a:tailEnd/>
              </a:ln>
            </p:spPr>
            <p:txBody>
              <a:bodyPr/>
              <a:lstStyle/>
              <a:p>
                <a:endParaRPr lang="en-GB" dirty="0"/>
              </a:p>
            </p:txBody>
          </p:sp>
          <p:sp>
            <p:nvSpPr>
              <p:cNvPr id="1985555" name="Line 19"/>
              <p:cNvSpPr>
                <a:spLocks noChangeShapeType="1"/>
              </p:cNvSpPr>
              <p:nvPr/>
            </p:nvSpPr>
            <p:spPr bwMode="auto">
              <a:xfrm>
                <a:off x="2519" y="2411"/>
                <a:ext cx="53" cy="1"/>
              </a:xfrm>
              <a:prstGeom prst="line">
                <a:avLst/>
              </a:prstGeom>
              <a:noFill/>
              <a:ln w="1588" cap="rnd">
                <a:solidFill>
                  <a:srgbClr val="000000"/>
                </a:solidFill>
                <a:round/>
                <a:headEnd/>
                <a:tailEnd/>
              </a:ln>
            </p:spPr>
            <p:txBody>
              <a:bodyPr/>
              <a:lstStyle/>
              <a:p>
                <a:endParaRPr lang="en-GB" dirty="0"/>
              </a:p>
            </p:txBody>
          </p:sp>
          <p:sp>
            <p:nvSpPr>
              <p:cNvPr id="1985556" name="Line 20"/>
              <p:cNvSpPr>
                <a:spLocks noChangeShapeType="1"/>
              </p:cNvSpPr>
              <p:nvPr/>
            </p:nvSpPr>
            <p:spPr bwMode="auto">
              <a:xfrm>
                <a:off x="2654" y="2411"/>
                <a:ext cx="57" cy="1"/>
              </a:xfrm>
              <a:prstGeom prst="line">
                <a:avLst/>
              </a:prstGeom>
              <a:noFill/>
              <a:ln w="1588" cap="rnd">
                <a:solidFill>
                  <a:srgbClr val="000000"/>
                </a:solidFill>
                <a:round/>
                <a:headEnd/>
                <a:tailEnd/>
              </a:ln>
            </p:spPr>
            <p:txBody>
              <a:bodyPr/>
              <a:lstStyle/>
              <a:p>
                <a:endParaRPr lang="en-GB" dirty="0"/>
              </a:p>
            </p:txBody>
          </p:sp>
          <p:sp>
            <p:nvSpPr>
              <p:cNvPr id="1985557" name="Rectangle 21"/>
              <p:cNvSpPr>
                <a:spLocks noChangeArrowheads="1"/>
              </p:cNvSpPr>
              <p:nvPr/>
            </p:nvSpPr>
            <p:spPr bwMode="auto">
              <a:xfrm>
                <a:off x="2654" y="2304"/>
                <a:ext cx="20"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MICROSOFT </a:t>
                </a:r>
                <a:endParaRPr lang="en-US" dirty="0"/>
              </a:p>
            </p:txBody>
          </p:sp>
          <p:sp>
            <p:nvSpPr>
              <p:cNvPr id="1985558" name="Rectangle 22"/>
              <p:cNvSpPr>
                <a:spLocks noChangeArrowheads="1"/>
              </p:cNvSpPr>
              <p:nvPr/>
            </p:nvSpPr>
            <p:spPr bwMode="auto">
              <a:xfrm>
                <a:off x="2655" y="2318"/>
                <a:ext cx="24"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CORPORATION</a:t>
                </a:r>
                <a:endParaRPr lang="en-US" dirty="0"/>
              </a:p>
            </p:txBody>
          </p:sp>
          <p:sp>
            <p:nvSpPr>
              <p:cNvPr id="1985560" name="Freeform 24"/>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noFill/>
              <a:ln w="1588" cap="rnd">
                <a:solidFill>
                  <a:srgbClr val="000000"/>
                </a:solidFill>
                <a:prstDash val="solid"/>
                <a:round/>
                <a:headEnd/>
                <a:tailEnd/>
              </a:ln>
            </p:spPr>
            <p:txBody>
              <a:bodyPr/>
              <a:lstStyle/>
              <a:p>
                <a:endParaRPr lang="en-GB" dirty="0"/>
              </a:p>
            </p:txBody>
          </p:sp>
          <p:sp>
            <p:nvSpPr>
              <p:cNvPr id="1985561" name="Freeform 25"/>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solidFill>
                <a:srgbClr val="C0C0C0"/>
              </a:solidFill>
              <a:ln w="9525">
                <a:noFill/>
                <a:round/>
                <a:headEnd/>
                <a:tailEnd/>
              </a:ln>
            </p:spPr>
            <p:txBody>
              <a:bodyPr/>
              <a:lstStyle/>
              <a:p>
                <a:endParaRPr lang="en-GB" dirty="0"/>
              </a:p>
            </p:txBody>
          </p:sp>
          <p:sp>
            <p:nvSpPr>
              <p:cNvPr id="1985562" name="Freeform 26"/>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noFill/>
              <a:ln w="1588" cap="rnd">
                <a:solidFill>
                  <a:srgbClr val="000000"/>
                </a:solidFill>
                <a:prstDash val="solid"/>
                <a:round/>
                <a:headEnd/>
                <a:tailEnd/>
              </a:ln>
            </p:spPr>
            <p:txBody>
              <a:bodyPr/>
              <a:lstStyle/>
              <a:p>
                <a:endParaRPr lang="en-GB" dirty="0"/>
              </a:p>
            </p:txBody>
          </p:sp>
          <p:sp>
            <p:nvSpPr>
              <p:cNvPr id="1985563" name="Freeform 27"/>
              <p:cNvSpPr>
                <a:spLocks noEditPoints="1"/>
              </p:cNvSpPr>
              <p:nvPr/>
            </p:nvSpPr>
            <p:spPr bwMode="auto">
              <a:xfrm>
                <a:off x="2593" y="2297"/>
                <a:ext cx="14" cy="15"/>
              </a:xfrm>
              <a:custGeom>
                <a:avLst/>
                <a:gdLst/>
                <a:ahLst/>
                <a:cxnLst>
                  <a:cxn ang="0">
                    <a:pos x="11" y="13"/>
                  </a:cxn>
                  <a:cxn ang="0">
                    <a:pos x="14" y="1"/>
                  </a:cxn>
                  <a:cxn ang="0">
                    <a:pos x="7" y="15"/>
                  </a:cxn>
                  <a:cxn ang="0">
                    <a:pos x="12" y="1"/>
                  </a:cxn>
                  <a:cxn ang="0">
                    <a:pos x="2" y="13"/>
                  </a:cxn>
                  <a:cxn ang="0">
                    <a:pos x="10" y="0"/>
                  </a:cxn>
                  <a:cxn ang="0">
                    <a:pos x="0" y="13"/>
                  </a:cxn>
                  <a:cxn ang="0">
                    <a:pos x="8" y="0"/>
                  </a:cxn>
                  <a:cxn ang="0">
                    <a:pos x="10" y="12"/>
                  </a:cxn>
                  <a:cxn ang="0">
                    <a:pos x="13" y="1"/>
                  </a:cxn>
                  <a:cxn ang="0">
                    <a:pos x="6" y="12"/>
                  </a:cxn>
                  <a:cxn ang="0">
                    <a:pos x="11" y="1"/>
                  </a:cxn>
                  <a:cxn ang="0">
                    <a:pos x="2" y="12"/>
                  </a:cxn>
                  <a:cxn ang="0">
                    <a:pos x="9" y="0"/>
                  </a:cxn>
                </a:cxnLst>
                <a:rect l="0" t="0" r="r" b="b"/>
                <a:pathLst>
                  <a:path w="14" h="15">
                    <a:moveTo>
                      <a:pt x="11" y="13"/>
                    </a:moveTo>
                    <a:lnTo>
                      <a:pt x="14" y="1"/>
                    </a:lnTo>
                    <a:moveTo>
                      <a:pt x="7" y="15"/>
                    </a:moveTo>
                    <a:lnTo>
                      <a:pt x="12" y="1"/>
                    </a:lnTo>
                    <a:moveTo>
                      <a:pt x="2" y="13"/>
                    </a:moveTo>
                    <a:lnTo>
                      <a:pt x="10" y="0"/>
                    </a:lnTo>
                    <a:moveTo>
                      <a:pt x="0" y="13"/>
                    </a:moveTo>
                    <a:lnTo>
                      <a:pt x="8" y="0"/>
                    </a:lnTo>
                    <a:moveTo>
                      <a:pt x="10" y="12"/>
                    </a:moveTo>
                    <a:lnTo>
                      <a:pt x="13" y="1"/>
                    </a:lnTo>
                    <a:moveTo>
                      <a:pt x="6" y="12"/>
                    </a:moveTo>
                    <a:lnTo>
                      <a:pt x="11" y="1"/>
                    </a:lnTo>
                    <a:moveTo>
                      <a:pt x="2" y="12"/>
                    </a:moveTo>
                    <a:lnTo>
                      <a:pt x="9" y="0"/>
                    </a:lnTo>
                  </a:path>
                </a:pathLst>
              </a:custGeom>
              <a:noFill/>
              <a:ln w="1588" cap="rnd">
                <a:solidFill>
                  <a:srgbClr val="000000"/>
                </a:solidFill>
                <a:prstDash val="solid"/>
                <a:round/>
                <a:headEnd/>
                <a:tailEnd/>
              </a:ln>
            </p:spPr>
            <p:txBody>
              <a:bodyPr/>
              <a:lstStyle/>
              <a:p>
                <a:endParaRPr lang="en-GB" dirty="0"/>
              </a:p>
            </p:txBody>
          </p:sp>
          <p:sp>
            <p:nvSpPr>
              <p:cNvPr id="1985564" name="Freeform 28"/>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solidFill>
                <a:srgbClr val="FFFFFF"/>
              </a:solidFill>
              <a:ln w="9525">
                <a:noFill/>
                <a:round/>
                <a:headEnd/>
                <a:tailEnd/>
              </a:ln>
            </p:spPr>
            <p:txBody>
              <a:bodyPr/>
              <a:lstStyle/>
              <a:p>
                <a:endParaRPr lang="en-GB" dirty="0"/>
              </a:p>
            </p:txBody>
          </p:sp>
          <p:sp>
            <p:nvSpPr>
              <p:cNvPr id="1985565" name="Freeform 29"/>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noFill/>
              <a:ln w="1588" cap="rnd">
                <a:solidFill>
                  <a:srgbClr val="000000"/>
                </a:solidFill>
                <a:prstDash val="solid"/>
                <a:round/>
                <a:headEnd/>
                <a:tailEnd/>
              </a:ln>
            </p:spPr>
            <p:txBody>
              <a:bodyPr/>
              <a:lstStyle/>
              <a:p>
                <a:endParaRPr lang="en-GB" dirty="0"/>
              </a:p>
            </p:txBody>
          </p:sp>
          <p:sp>
            <p:nvSpPr>
              <p:cNvPr id="1985566" name="Freeform 30"/>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solidFill>
                <a:srgbClr val="FFFFFF"/>
              </a:solidFill>
              <a:ln w="9525">
                <a:noFill/>
                <a:round/>
                <a:headEnd/>
                <a:tailEnd/>
              </a:ln>
            </p:spPr>
            <p:txBody>
              <a:bodyPr/>
              <a:lstStyle/>
              <a:p>
                <a:endParaRPr lang="en-GB" dirty="0"/>
              </a:p>
            </p:txBody>
          </p:sp>
          <p:sp>
            <p:nvSpPr>
              <p:cNvPr id="1985567" name="Freeform 31"/>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noFill/>
              <a:ln w="1588" cap="rnd">
                <a:solidFill>
                  <a:srgbClr val="000000"/>
                </a:solidFill>
                <a:prstDash val="solid"/>
                <a:round/>
                <a:headEnd/>
                <a:tailEnd/>
              </a:ln>
            </p:spPr>
            <p:txBody>
              <a:bodyPr/>
              <a:lstStyle/>
              <a:p>
                <a:endParaRPr lang="en-GB" dirty="0"/>
              </a:p>
            </p:txBody>
          </p:sp>
          <p:sp>
            <p:nvSpPr>
              <p:cNvPr id="1985568" name="Freeform 32"/>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solidFill>
                <a:srgbClr val="FFFFFF"/>
              </a:solidFill>
              <a:ln w="9525">
                <a:noFill/>
                <a:round/>
                <a:headEnd/>
                <a:tailEnd/>
              </a:ln>
            </p:spPr>
            <p:txBody>
              <a:bodyPr/>
              <a:lstStyle/>
              <a:p>
                <a:endParaRPr lang="en-GB" dirty="0"/>
              </a:p>
            </p:txBody>
          </p:sp>
          <p:sp>
            <p:nvSpPr>
              <p:cNvPr id="1985569" name="Freeform 33"/>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noFill/>
              <a:ln w="1588" cap="rnd">
                <a:solidFill>
                  <a:srgbClr val="000000"/>
                </a:solidFill>
                <a:prstDash val="solid"/>
                <a:round/>
                <a:headEnd/>
                <a:tailEnd/>
              </a:ln>
            </p:spPr>
            <p:txBody>
              <a:bodyPr/>
              <a:lstStyle/>
              <a:p>
                <a:endParaRPr lang="en-GB" dirty="0"/>
              </a:p>
            </p:txBody>
          </p:sp>
          <p:sp>
            <p:nvSpPr>
              <p:cNvPr id="1985572" name="Freeform 36"/>
              <p:cNvSpPr>
                <a:spLocks noEditPoints="1"/>
              </p:cNvSpPr>
              <p:nvPr/>
            </p:nvSpPr>
            <p:spPr bwMode="auto">
              <a:xfrm>
                <a:off x="2631" y="2294"/>
                <a:ext cx="2" cy="1"/>
              </a:xfrm>
              <a:custGeom>
                <a:avLst/>
                <a:gdLst/>
                <a:ahLst/>
                <a:cxnLst>
                  <a:cxn ang="0">
                    <a:pos x="0" y="0"/>
                  </a:cxn>
                  <a:cxn ang="0">
                    <a:pos x="6" y="1"/>
                  </a:cxn>
                  <a:cxn ang="0">
                    <a:pos x="1" y="0"/>
                  </a:cxn>
                  <a:cxn ang="0">
                    <a:pos x="2" y="3"/>
                  </a:cxn>
                  <a:cxn ang="0">
                    <a:pos x="4" y="2"/>
                  </a:cxn>
                  <a:cxn ang="0">
                    <a:pos x="4" y="1"/>
                  </a:cxn>
                </a:cxnLst>
                <a:rect l="0" t="0" r="r" b="b"/>
                <a:pathLst>
                  <a:path w="6" h="4">
                    <a:moveTo>
                      <a:pt x="0" y="0"/>
                    </a:moveTo>
                    <a:cubicBezTo>
                      <a:pt x="2" y="1"/>
                      <a:pt x="4" y="2"/>
                      <a:pt x="6" y="1"/>
                    </a:cubicBezTo>
                    <a:moveTo>
                      <a:pt x="1" y="0"/>
                    </a:moveTo>
                    <a:cubicBezTo>
                      <a:pt x="0" y="2"/>
                      <a:pt x="1" y="3"/>
                      <a:pt x="2" y="3"/>
                    </a:cubicBezTo>
                    <a:cubicBezTo>
                      <a:pt x="3" y="4"/>
                      <a:pt x="4" y="3"/>
                      <a:pt x="4" y="2"/>
                    </a:cubicBezTo>
                    <a:cubicBezTo>
                      <a:pt x="4" y="2"/>
                      <a:pt x="4" y="1"/>
                      <a:pt x="4" y="1"/>
                    </a:cubicBezTo>
                  </a:path>
                </a:pathLst>
              </a:custGeom>
              <a:noFill/>
              <a:ln w="1588" cap="rnd">
                <a:solidFill>
                  <a:srgbClr val="000000"/>
                </a:solidFill>
                <a:prstDash val="solid"/>
                <a:round/>
                <a:headEnd/>
                <a:tailEnd/>
              </a:ln>
            </p:spPr>
            <p:txBody>
              <a:bodyPr/>
              <a:lstStyle/>
              <a:p>
                <a:endParaRPr lang="en-GB" dirty="0"/>
              </a:p>
            </p:txBody>
          </p:sp>
          <p:sp>
            <p:nvSpPr>
              <p:cNvPr id="1985573" name="Freeform 37"/>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solidFill>
                <a:srgbClr val="000000"/>
              </a:solidFill>
              <a:ln w="0">
                <a:solidFill>
                  <a:srgbClr val="000000"/>
                </a:solidFill>
                <a:prstDash val="solid"/>
                <a:round/>
                <a:headEnd/>
                <a:tailEnd/>
              </a:ln>
            </p:spPr>
            <p:txBody>
              <a:bodyPr/>
              <a:lstStyle/>
              <a:p>
                <a:endParaRPr lang="en-GB" dirty="0"/>
              </a:p>
            </p:txBody>
          </p:sp>
          <p:sp>
            <p:nvSpPr>
              <p:cNvPr id="1985574" name="Freeform 38"/>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noFill/>
              <a:ln w="1588" cap="rnd">
                <a:solidFill>
                  <a:srgbClr val="000000"/>
                </a:solidFill>
                <a:prstDash val="solid"/>
                <a:round/>
                <a:headEnd/>
                <a:tailEnd/>
              </a:ln>
            </p:spPr>
            <p:txBody>
              <a:bodyPr/>
              <a:lstStyle/>
              <a:p>
                <a:endParaRPr lang="en-GB" dirty="0"/>
              </a:p>
            </p:txBody>
          </p:sp>
          <p:sp>
            <p:nvSpPr>
              <p:cNvPr id="1985575" name="Freeform 39"/>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solidFill>
                <a:srgbClr val="FFFFFF"/>
              </a:solidFill>
              <a:ln w="0">
                <a:solidFill>
                  <a:srgbClr val="000000"/>
                </a:solidFill>
                <a:prstDash val="solid"/>
                <a:round/>
                <a:headEnd/>
                <a:tailEnd/>
              </a:ln>
            </p:spPr>
            <p:txBody>
              <a:bodyPr/>
              <a:lstStyle/>
              <a:p>
                <a:endParaRPr lang="en-GB" dirty="0"/>
              </a:p>
            </p:txBody>
          </p:sp>
        </p:grpSp>
        <p:grpSp>
          <p:nvGrpSpPr>
            <p:cNvPr id="6" name="Group 42"/>
            <p:cNvGrpSpPr>
              <a:grpSpLocks/>
            </p:cNvGrpSpPr>
            <p:nvPr/>
          </p:nvGrpSpPr>
          <p:grpSpPr bwMode="auto">
            <a:xfrm>
              <a:off x="192" y="3387"/>
              <a:ext cx="541" cy="377"/>
              <a:chOff x="2500" y="2259"/>
              <a:chExt cx="230" cy="174"/>
            </a:xfrm>
          </p:grpSpPr>
          <p:sp>
            <p:nvSpPr>
              <p:cNvPr id="1985579" name="Rectangle 43"/>
              <p:cNvSpPr>
                <a:spLocks noChangeArrowheads="1"/>
              </p:cNvSpPr>
              <p:nvPr/>
            </p:nvSpPr>
            <p:spPr bwMode="auto">
              <a:xfrm>
                <a:off x="2500" y="2260"/>
                <a:ext cx="230" cy="173"/>
              </a:xfrm>
              <a:prstGeom prst="rect">
                <a:avLst/>
              </a:prstGeom>
              <a:solidFill>
                <a:srgbClr val="008000"/>
              </a:solidFill>
              <a:ln w="9525">
                <a:noFill/>
                <a:miter lim="800000"/>
                <a:headEnd/>
                <a:tailEnd/>
              </a:ln>
            </p:spPr>
            <p:txBody>
              <a:bodyPr/>
              <a:lstStyle/>
              <a:p>
                <a:endParaRPr lang="en-GB" dirty="0"/>
              </a:p>
            </p:txBody>
          </p:sp>
          <p:sp>
            <p:nvSpPr>
              <p:cNvPr id="1985580" name="Rectangle 44"/>
              <p:cNvSpPr>
                <a:spLocks noChangeArrowheads="1"/>
              </p:cNvSpPr>
              <p:nvPr/>
            </p:nvSpPr>
            <p:spPr bwMode="auto">
              <a:xfrm>
                <a:off x="2500" y="2260"/>
                <a:ext cx="230" cy="173"/>
              </a:xfrm>
              <a:prstGeom prst="rect">
                <a:avLst/>
              </a:prstGeom>
              <a:noFill/>
              <a:ln w="1588" cap="rnd">
                <a:solidFill>
                  <a:srgbClr val="000000"/>
                </a:solidFill>
                <a:round/>
                <a:headEnd/>
                <a:tailEnd/>
              </a:ln>
            </p:spPr>
            <p:txBody>
              <a:bodyPr/>
              <a:lstStyle/>
              <a:p>
                <a:endParaRPr lang="en-GB" dirty="0"/>
              </a:p>
            </p:txBody>
          </p:sp>
          <p:sp>
            <p:nvSpPr>
              <p:cNvPr id="1985581" name="Rectangle 45"/>
              <p:cNvSpPr>
                <a:spLocks noChangeArrowheads="1"/>
              </p:cNvSpPr>
              <p:nvPr/>
            </p:nvSpPr>
            <p:spPr bwMode="auto">
              <a:xfrm>
                <a:off x="2510" y="2271"/>
                <a:ext cx="211" cy="151"/>
              </a:xfrm>
              <a:prstGeom prst="rect">
                <a:avLst/>
              </a:prstGeom>
              <a:solidFill>
                <a:srgbClr val="FFFFFF"/>
              </a:solidFill>
              <a:ln w="9525">
                <a:noFill/>
                <a:miter lim="800000"/>
                <a:headEnd/>
                <a:tailEnd/>
              </a:ln>
            </p:spPr>
            <p:txBody>
              <a:bodyPr/>
              <a:lstStyle/>
              <a:p>
                <a:endParaRPr lang="en-GB" dirty="0"/>
              </a:p>
            </p:txBody>
          </p:sp>
          <p:sp>
            <p:nvSpPr>
              <p:cNvPr id="1985582" name="Rectangle 46"/>
              <p:cNvSpPr>
                <a:spLocks noChangeArrowheads="1"/>
              </p:cNvSpPr>
              <p:nvPr/>
            </p:nvSpPr>
            <p:spPr bwMode="auto">
              <a:xfrm>
                <a:off x="2510" y="2271"/>
                <a:ext cx="211" cy="151"/>
              </a:xfrm>
              <a:prstGeom prst="rect">
                <a:avLst/>
              </a:prstGeom>
              <a:noFill/>
              <a:ln w="1588" cap="rnd">
                <a:solidFill>
                  <a:srgbClr val="000000"/>
                </a:solidFill>
                <a:round/>
                <a:headEnd/>
                <a:tailEnd/>
              </a:ln>
            </p:spPr>
            <p:txBody>
              <a:bodyPr/>
              <a:lstStyle/>
              <a:p>
                <a:endParaRPr lang="en-GB" dirty="0"/>
              </a:p>
            </p:txBody>
          </p:sp>
          <p:sp>
            <p:nvSpPr>
              <p:cNvPr id="1985583" name="Line 47"/>
              <p:cNvSpPr>
                <a:spLocks noChangeShapeType="1"/>
              </p:cNvSpPr>
              <p:nvPr/>
            </p:nvSpPr>
            <p:spPr bwMode="auto">
              <a:xfrm>
                <a:off x="2529" y="2303"/>
                <a:ext cx="29" cy="1"/>
              </a:xfrm>
              <a:prstGeom prst="line">
                <a:avLst/>
              </a:prstGeom>
              <a:noFill/>
              <a:ln w="1588" cap="rnd">
                <a:solidFill>
                  <a:srgbClr val="000000"/>
                </a:solidFill>
                <a:round/>
                <a:headEnd/>
                <a:tailEnd/>
              </a:ln>
            </p:spPr>
            <p:txBody>
              <a:bodyPr/>
              <a:lstStyle/>
              <a:p>
                <a:endParaRPr lang="en-GB" dirty="0"/>
              </a:p>
            </p:txBody>
          </p:sp>
          <p:sp>
            <p:nvSpPr>
              <p:cNvPr id="1985584" name="Line 48"/>
              <p:cNvSpPr>
                <a:spLocks noChangeShapeType="1"/>
              </p:cNvSpPr>
              <p:nvPr/>
            </p:nvSpPr>
            <p:spPr bwMode="auto">
              <a:xfrm>
                <a:off x="2673" y="2303"/>
                <a:ext cx="29" cy="1"/>
              </a:xfrm>
              <a:prstGeom prst="line">
                <a:avLst/>
              </a:prstGeom>
              <a:noFill/>
              <a:ln w="1588" cap="rnd">
                <a:solidFill>
                  <a:srgbClr val="000000"/>
                </a:solidFill>
                <a:round/>
                <a:headEnd/>
                <a:tailEnd/>
              </a:ln>
            </p:spPr>
            <p:txBody>
              <a:bodyPr/>
              <a:lstStyle/>
              <a:p>
                <a:endParaRPr lang="en-GB" dirty="0"/>
              </a:p>
            </p:txBody>
          </p:sp>
          <p:sp>
            <p:nvSpPr>
              <p:cNvPr id="1985585" name="Freeform 49"/>
              <p:cNvSpPr>
                <a:spLocks noEditPoints="1"/>
              </p:cNvSpPr>
              <p:nvPr/>
            </p:nvSpPr>
            <p:spPr bwMode="auto">
              <a:xfrm>
                <a:off x="2538" y="2347"/>
                <a:ext cx="154" cy="21"/>
              </a:xfrm>
              <a:custGeom>
                <a:avLst/>
                <a:gdLst/>
                <a:ahLst/>
                <a:cxnLst>
                  <a:cxn ang="0">
                    <a:pos x="0" y="21"/>
                  </a:cxn>
                  <a:cxn ang="0">
                    <a:pos x="154" y="21"/>
                  </a:cxn>
                  <a:cxn ang="0">
                    <a:pos x="0" y="10"/>
                  </a:cxn>
                  <a:cxn ang="0">
                    <a:pos x="154" y="10"/>
                  </a:cxn>
                  <a:cxn ang="0">
                    <a:pos x="0" y="0"/>
                  </a:cxn>
                  <a:cxn ang="0">
                    <a:pos x="154" y="0"/>
                  </a:cxn>
                </a:cxnLst>
                <a:rect l="0" t="0" r="r" b="b"/>
                <a:pathLst>
                  <a:path w="154" h="21">
                    <a:moveTo>
                      <a:pt x="0" y="21"/>
                    </a:moveTo>
                    <a:lnTo>
                      <a:pt x="154" y="21"/>
                    </a:lnTo>
                    <a:moveTo>
                      <a:pt x="0" y="10"/>
                    </a:moveTo>
                    <a:lnTo>
                      <a:pt x="154" y="10"/>
                    </a:lnTo>
                    <a:moveTo>
                      <a:pt x="0" y="0"/>
                    </a:moveTo>
                    <a:lnTo>
                      <a:pt x="154" y="0"/>
                    </a:lnTo>
                  </a:path>
                </a:pathLst>
              </a:custGeom>
              <a:noFill/>
              <a:ln w="6350" cap="rnd">
                <a:solidFill>
                  <a:srgbClr val="000000"/>
                </a:solidFill>
                <a:prstDash val="solid"/>
                <a:round/>
                <a:headEnd/>
                <a:tailEnd/>
              </a:ln>
            </p:spPr>
            <p:txBody>
              <a:bodyPr/>
              <a:lstStyle/>
              <a:p>
                <a:endParaRPr lang="en-GB" dirty="0"/>
              </a:p>
            </p:txBody>
          </p:sp>
          <p:sp>
            <p:nvSpPr>
              <p:cNvPr id="1985586" name="Line 50"/>
              <p:cNvSpPr>
                <a:spLocks noChangeShapeType="1"/>
              </p:cNvSpPr>
              <p:nvPr/>
            </p:nvSpPr>
            <p:spPr bwMode="auto">
              <a:xfrm>
                <a:off x="2519" y="2411"/>
                <a:ext cx="53" cy="1"/>
              </a:xfrm>
              <a:prstGeom prst="line">
                <a:avLst/>
              </a:prstGeom>
              <a:noFill/>
              <a:ln w="1588" cap="rnd">
                <a:solidFill>
                  <a:srgbClr val="000000"/>
                </a:solidFill>
                <a:round/>
                <a:headEnd/>
                <a:tailEnd/>
              </a:ln>
            </p:spPr>
            <p:txBody>
              <a:bodyPr/>
              <a:lstStyle/>
              <a:p>
                <a:endParaRPr lang="en-GB" dirty="0"/>
              </a:p>
            </p:txBody>
          </p:sp>
          <p:sp>
            <p:nvSpPr>
              <p:cNvPr id="1985587" name="Line 51"/>
              <p:cNvSpPr>
                <a:spLocks noChangeShapeType="1"/>
              </p:cNvSpPr>
              <p:nvPr/>
            </p:nvSpPr>
            <p:spPr bwMode="auto">
              <a:xfrm>
                <a:off x="2654" y="2411"/>
                <a:ext cx="57" cy="1"/>
              </a:xfrm>
              <a:prstGeom prst="line">
                <a:avLst/>
              </a:prstGeom>
              <a:noFill/>
              <a:ln w="1588" cap="rnd">
                <a:solidFill>
                  <a:srgbClr val="000000"/>
                </a:solidFill>
                <a:round/>
                <a:headEnd/>
                <a:tailEnd/>
              </a:ln>
            </p:spPr>
            <p:txBody>
              <a:bodyPr/>
              <a:lstStyle/>
              <a:p>
                <a:endParaRPr lang="en-GB" dirty="0"/>
              </a:p>
            </p:txBody>
          </p:sp>
          <p:sp>
            <p:nvSpPr>
              <p:cNvPr id="1985588" name="Rectangle 52"/>
              <p:cNvSpPr>
                <a:spLocks noChangeArrowheads="1"/>
              </p:cNvSpPr>
              <p:nvPr/>
            </p:nvSpPr>
            <p:spPr bwMode="auto">
              <a:xfrm>
                <a:off x="2654" y="2304"/>
                <a:ext cx="20"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MICROSOFT </a:t>
                </a:r>
                <a:endParaRPr lang="en-US" dirty="0"/>
              </a:p>
            </p:txBody>
          </p:sp>
          <p:sp>
            <p:nvSpPr>
              <p:cNvPr id="1985589" name="Rectangle 53"/>
              <p:cNvSpPr>
                <a:spLocks noChangeArrowheads="1"/>
              </p:cNvSpPr>
              <p:nvPr/>
            </p:nvSpPr>
            <p:spPr bwMode="auto">
              <a:xfrm>
                <a:off x="2655" y="2318"/>
                <a:ext cx="24"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CORPORATION</a:t>
                </a:r>
                <a:endParaRPr lang="en-US" dirty="0"/>
              </a:p>
            </p:txBody>
          </p:sp>
          <p:sp>
            <p:nvSpPr>
              <p:cNvPr id="1985590" name="Freeform 54"/>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solidFill>
                <a:srgbClr val="FFFFFF"/>
              </a:solidFill>
              <a:ln w="0">
                <a:solidFill>
                  <a:srgbClr val="000000"/>
                </a:solidFill>
                <a:prstDash val="solid"/>
                <a:round/>
                <a:headEnd/>
                <a:tailEnd/>
              </a:ln>
            </p:spPr>
            <p:txBody>
              <a:bodyPr/>
              <a:lstStyle/>
              <a:p>
                <a:endParaRPr lang="en-GB" dirty="0"/>
              </a:p>
            </p:txBody>
          </p:sp>
          <p:sp>
            <p:nvSpPr>
              <p:cNvPr id="1985591" name="Freeform 55"/>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noFill/>
              <a:ln w="1588" cap="rnd">
                <a:solidFill>
                  <a:srgbClr val="000000"/>
                </a:solidFill>
                <a:prstDash val="solid"/>
                <a:round/>
                <a:headEnd/>
                <a:tailEnd/>
              </a:ln>
            </p:spPr>
            <p:txBody>
              <a:bodyPr/>
              <a:lstStyle/>
              <a:p>
                <a:endParaRPr lang="en-GB" dirty="0"/>
              </a:p>
            </p:txBody>
          </p:sp>
          <p:sp>
            <p:nvSpPr>
              <p:cNvPr id="1985592" name="Freeform 56"/>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solidFill>
                <a:srgbClr val="C0C0C0"/>
              </a:solidFill>
              <a:ln w="9525">
                <a:noFill/>
                <a:round/>
                <a:headEnd/>
                <a:tailEnd/>
              </a:ln>
            </p:spPr>
            <p:txBody>
              <a:bodyPr/>
              <a:lstStyle/>
              <a:p>
                <a:endParaRPr lang="en-GB" dirty="0"/>
              </a:p>
            </p:txBody>
          </p:sp>
          <p:sp>
            <p:nvSpPr>
              <p:cNvPr id="1985593" name="Freeform 57"/>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noFill/>
              <a:ln w="1588" cap="rnd">
                <a:solidFill>
                  <a:srgbClr val="000000"/>
                </a:solidFill>
                <a:prstDash val="solid"/>
                <a:round/>
                <a:headEnd/>
                <a:tailEnd/>
              </a:ln>
            </p:spPr>
            <p:txBody>
              <a:bodyPr/>
              <a:lstStyle/>
              <a:p>
                <a:endParaRPr lang="en-GB" dirty="0"/>
              </a:p>
            </p:txBody>
          </p:sp>
          <p:sp>
            <p:nvSpPr>
              <p:cNvPr id="1985594" name="Freeform 58"/>
              <p:cNvSpPr>
                <a:spLocks noEditPoints="1"/>
              </p:cNvSpPr>
              <p:nvPr/>
            </p:nvSpPr>
            <p:spPr bwMode="auto">
              <a:xfrm>
                <a:off x="2593" y="2297"/>
                <a:ext cx="14" cy="15"/>
              </a:xfrm>
              <a:custGeom>
                <a:avLst/>
                <a:gdLst/>
                <a:ahLst/>
                <a:cxnLst>
                  <a:cxn ang="0">
                    <a:pos x="11" y="13"/>
                  </a:cxn>
                  <a:cxn ang="0">
                    <a:pos x="14" y="1"/>
                  </a:cxn>
                  <a:cxn ang="0">
                    <a:pos x="7" y="15"/>
                  </a:cxn>
                  <a:cxn ang="0">
                    <a:pos x="12" y="1"/>
                  </a:cxn>
                  <a:cxn ang="0">
                    <a:pos x="2" y="13"/>
                  </a:cxn>
                  <a:cxn ang="0">
                    <a:pos x="10" y="0"/>
                  </a:cxn>
                  <a:cxn ang="0">
                    <a:pos x="0" y="13"/>
                  </a:cxn>
                  <a:cxn ang="0">
                    <a:pos x="8" y="0"/>
                  </a:cxn>
                  <a:cxn ang="0">
                    <a:pos x="10" y="12"/>
                  </a:cxn>
                  <a:cxn ang="0">
                    <a:pos x="13" y="1"/>
                  </a:cxn>
                  <a:cxn ang="0">
                    <a:pos x="6" y="12"/>
                  </a:cxn>
                  <a:cxn ang="0">
                    <a:pos x="11" y="1"/>
                  </a:cxn>
                  <a:cxn ang="0">
                    <a:pos x="2" y="12"/>
                  </a:cxn>
                  <a:cxn ang="0">
                    <a:pos x="9" y="0"/>
                  </a:cxn>
                </a:cxnLst>
                <a:rect l="0" t="0" r="r" b="b"/>
                <a:pathLst>
                  <a:path w="14" h="15">
                    <a:moveTo>
                      <a:pt x="11" y="13"/>
                    </a:moveTo>
                    <a:lnTo>
                      <a:pt x="14" y="1"/>
                    </a:lnTo>
                    <a:moveTo>
                      <a:pt x="7" y="15"/>
                    </a:moveTo>
                    <a:lnTo>
                      <a:pt x="12" y="1"/>
                    </a:lnTo>
                    <a:moveTo>
                      <a:pt x="2" y="13"/>
                    </a:moveTo>
                    <a:lnTo>
                      <a:pt x="10" y="0"/>
                    </a:lnTo>
                    <a:moveTo>
                      <a:pt x="0" y="13"/>
                    </a:moveTo>
                    <a:lnTo>
                      <a:pt x="8" y="0"/>
                    </a:lnTo>
                    <a:moveTo>
                      <a:pt x="10" y="12"/>
                    </a:moveTo>
                    <a:lnTo>
                      <a:pt x="13" y="1"/>
                    </a:lnTo>
                    <a:moveTo>
                      <a:pt x="6" y="12"/>
                    </a:moveTo>
                    <a:lnTo>
                      <a:pt x="11" y="1"/>
                    </a:lnTo>
                    <a:moveTo>
                      <a:pt x="2" y="12"/>
                    </a:moveTo>
                    <a:lnTo>
                      <a:pt x="9" y="0"/>
                    </a:lnTo>
                  </a:path>
                </a:pathLst>
              </a:custGeom>
              <a:noFill/>
              <a:ln w="1588" cap="rnd">
                <a:solidFill>
                  <a:srgbClr val="000000"/>
                </a:solidFill>
                <a:prstDash val="solid"/>
                <a:round/>
                <a:headEnd/>
                <a:tailEnd/>
              </a:ln>
            </p:spPr>
            <p:txBody>
              <a:bodyPr/>
              <a:lstStyle/>
              <a:p>
                <a:endParaRPr lang="en-GB" dirty="0"/>
              </a:p>
            </p:txBody>
          </p:sp>
          <p:sp>
            <p:nvSpPr>
              <p:cNvPr id="1985595" name="Freeform 59"/>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solidFill>
                <a:srgbClr val="FFFFFF"/>
              </a:solidFill>
              <a:ln w="9525">
                <a:noFill/>
                <a:round/>
                <a:headEnd/>
                <a:tailEnd/>
              </a:ln>
            </p:spPr>
            <p:txBody>
              <a:bodyPr/>
              <a:lstStyle/>
              <a:p>
                <a:endParaRPr lang="en-GB" dirty="0"/>
              </a:p>
            </p:txBody>
          </p:sp>
          <p:sp>
            <p:nvSpPr>
              <p:cNvPr id="1985596" name="Freeform 60"/>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noFill/>
              <a:ln w="1588" cap="rnd">
                <a:solidFill>
                  <a:srgbClr val="000000"/>
                </a:solidFill>
                <a:prstDash val="solid"/>
                <a:round/>
                <a:headEnd/>
                <a:tailEnd/>
              </a:ln>
            </p:spPr>
            <p:txBody>
              <a:bodyPr/>
              <a:lstStyle/>
              <a:p>
                <a:endParaRPr lang="en-GB" dirty="0"/>
              </a:p>
            </p:txBody>
          </p:sp>
          <p:sp>
            <p:nvSpPr>
              <p:cNvPr id="1985597" name="Freeform 61"/>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solidFill>
                <a:srgbClr val="FFFFFF"/>
              </a:solidFill>
              <a:ln w="9525">
                <a:noFill/>
                <a:round/>
                <a:headEnd/>
                <a:tailEnd/>
              </a:ln>
            </p:spPr>
            <p:txBody>
              <a:bodyPr/>
              <a:lstStyle/>
              <a:p>
                <a:endParaRPr lang="en-GB" dirty="0"/>
              </a:p>
            </p:txBody>
          </p:sp>
          <p:sp>
            <p:nvSpPr>
              <p:cNvPr id="1985598" name="Freeform 62"/>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noFill/>
              <a:ln w="1588" cap="rnd">
                <a:solidFill>
                  <a:srgbClr val="000000"/>
                </a:solidFill>
                <a:prstDash val="solid"/>
                <a:round/>
                <a:headEnd/>
                <a:tailEnd/>
              </a:ln>
            </p:spPr>
            <p:txBody>
              <a:bodyPr/>
              <a:lstStyle/>
              <a:p>
                <a:endParaRPr lang="en-GB" dirty="0"/>
              </a:p>
            </p:txBody>
          </p:sp>
          <p:sp>
            <p:nvSpPr>
              <p:cNvPr id="1985599" name="Freeform 63"/>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solidFill>
                <a:srgbClr val="FFFFFF"/>
              </a:solidFill>
              <a:ln w="9525">
                <a:noFill/>
                <a:round/>
                <a:headEnd/>
                <a:tailEnd/>
              </a:ln>
            </p:spPr>
            <p:txBody>
              <a:bodyPr/>
              <a:lstStyle/>
              <a:p>
                <a:endParaRPr lang="en-GB" dirty="0"/>
              </a:p>
            </p:txBody>
          </p:sp>
          <p:sp>
            <p:nvSpPr>
              <p:cNvPr id="1985600" name="Freeform 64"/>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noFill/>
              <a:ln w="1588" cap="rnd">
                <a:solidFill>
                  <a:srgbClr val="000000"/>
                </a:solidFill>
                <a:prstDash val="solid"/>
                <a:round/>
                <a:headEnd/>
                <a:tailEnd/>
              </a:ln>
            </p:spPr>
            <p:txBody>
              <a:bodyPr/>
              <a:lstStyle/>
              <a:p>
                <a:endParaRPr lang="en-GB" dirty="0"/>
              </a:p>
            </p:txBody>
          </p:sp>
          <p:sp>
            <p:nvSpPr>
              <p:cNvPr id="1985601" name="Freeform 65"/>
              <p:cNvSpPr>
                <a:spLocks/>
              </p:cNvSpPr>
              <p:nvPr/>
            </p:nvSpPr>
            <p:spPr bwMode="auto">
              <a:xfrm>
                <a:off x="2614" y="2276"/>
                <a:ext cx="24" cy="13"/>
              </a:xfrm>
              <a:custGeom>
                <a:avLst/>
                <a:gdLst/>
                <a:ahLst/>
                <a:cxnLst>
                  <a:cxn ang="0">
                    <a:pos x="0" y="11"/>
                  </a:cxn>
                  <a:cxn ang="0">
                    <a:pos x="8" y="2"/>
                  </a:cxn>
                  <a:cxn ang="0">
                    <a:pos x="23" y="0"/>
                  </a:cxn>
                  <a:cxn ang="0">
                    <a:pos x="24" y="2"/>
                  </a:cxn>
                  <a:cxn ang="0">
                    <a:pos x="17" y="6"/>
                  </a:cxn>
                  <a:cxn ang="0">
                    <a:pos x="8" y="13"/>
                  </a:cxn>
                  <a:cxn ang="0">
                    <a:pos x="0" y="11"/>
                  </a:cxn>
                </a:cxnLst>
                <a:rect l="0" t="0" r="r" b="b"/>
                <a:pathLst>
                  <a:path w="24" h="13">
                    <a:moveTo>
                      <a:pt x="0" y="11"/>
                    </a:moveTo>
                    <a:lnTo>
                      <a:pt x="8" y="2"/>
                    </a:lnTo>
                    <a:lnTo>
                      <a:pt x="23" y="0"/>
                    </a:lnTo>
                    <a:lnTo>
                      <a:pt x="24" y="2"/>
                    </a:lnTo>
                    <a:lnTo>
                      <a:pt x="17" y="6"/>
                    </a:lnTo>
                    <a:lnTo>
                      <a:pt x="8" y="13"/>
                    </a:lnTo>
                    <a:lnTo>
                      <a:pt x="0" y="11"/>
                    </a:lnTo>
                    <a:close/>
                  </a:path>
                </a:pathLst>
              </a:custGeom>
              <a:solidFill>
                <a:srgbClr val="808080"/>
              </a:solidFill>
              <a:ln w="9525">
                <a:noFill/>
                <a:round/>
                <a:headEnd/>
                <a:tailEnd/>
              </a:ln>
            </p:spPr>
            <p:txBody>
              <a:bodyPr/>
              <a:lstStyle/>
              <a:p>
                <a:endParaRPr lang="en-GB" dirty="0"/>
              </a:p>
            </p:txBody>
          </p:sp>
          <p:sp>
            <p:nvSpPr>
              <p:cNvPr id="1985602" name="Freeform 66"/>
              <p:cNvSpPr>
                <a:spLocks/>
              </p:cNvSpPr>
              <p:nvPr/>
            </p:nvSpPr>
            <p:spPr bwMode="auto">
              <a:xfrm>
                <a:off x="2614" y="2276"/>
                <a:ext cx="24" cy="13"/>
              </a:xfrm>
              <a:custGeom>
                <a:avLst/>
                <a:gdLst/>
                <a:ahLst/>
                <a:cxnLst>
                  <a:cxn ang="0">
                    <a:pos x="0" y="11"/>
                  </a:cxn>
                  <a:cxn ang="0">
                    <a:pos x="8" y="2"/>
                  </a:cxn>
                  <a:cxn ang="0">
                    <a:pos x="23" y="0"/>
                  </a:cxn>
                  <a:cxn ang="0">
                    <a:pos x="24" y="2"/>
                  </a:cxn>
                  <a:cxn ang="0">
                    <a:pos x="17" y="6"/>
                  </a:cxn>
                  <a:cxn ang="0">
                    <a:pos x="8" y="13"/>
                  </a:cxn>
                  <a:cxn ang="0">
                    <a:pos x="0" y="11"/>
                  </a:cxn>
                </a:cxnLst>
                <a:rect l="0" t="0" r="r" b="b"/>
                <a:pathLst>
                  <a:path w="24" h="13">
                    <a:moveTo>
                      <a:pt x="0" y="11"/>
                    </a:moveTo>
                    <a:lnTo>
                      <a:pt x="8" y="2"/>
                    </a:lnTo>
                    <a:lnTo>
                      <a:pt x="23" y="0"/>
                    </a:lnTo>
                    <a:lnTo>
                      <a:pt x="24" y="2"/>
                    </a:lnTo>
                    <a:lnTo>
                      <a:pt x="17" y="6"/>
                    </a:lnTo>
                    <a:lnTo>
                      <a:pt x="8" y="13"/>
                    </a:lnTo>
                    <a:lnTo>
                      <a:pt x="0" y="11"/>
                    </a:lnTo>
                    <a:close/>
                  </a:path>
                </a:pathLst>
              </a:custGeom>
              <a:noFill/>
              <a:ln w="1588" cap="rnd">
                <a:solidFill>
                  <a:srgbClr val="000000"/>
                </a:solidFill>
                <a:prstDash val="solid"/>
                <a:round/>
                <a:headEnd/>
                <a:tailEnd/>
              </a:ln>
            </p:spPr>
            <p:txBody>
              <a:bodyPr/>
              <a:lstStyle/>
              <a:p>
                <a:endParaRPr lang="en-GB" dirty="0"/>
              </a:p>
            </p:txBody>
          </p:sp>
          <p:sp>
            <p:nvSpPr>
              <p:cNvPr id="1985603" name="Freeform 67"/>
              <p:cNvSpPr>
                <a:spLocks noEditPoints="1"/>
              </p:cNvSpPr>
              <p:nvPr/>
            </p:nvSpPr>
            <p:spPr bwMode="auto">
              <a:xfrm>
                <a:off x="2631" y="2294"/>
                <a:ext cx="2" cy="1"/>
              </a:xfrm>
              <a:custGeom>
                <a:avLst/>
                <a:gdLst/>
                <a:ahLst/>
                <a:cxnLst>
                  <a:cxn ang="0">
                    <a:pos x="0" y="0"/>
                  </a:cxn>
                  <a:cxn ang="0">
                    <a:pos x="6" y="1"/>
                  </a:cxn>
                  <a:cxn ang="0">
                    <a:pos x="1" y="0"/>
                  </a:cxn>
                  <a:cxn ang="0">
                    <a:pos x="2" y="3"/>
                  </a:cxn>
                  <a:cxn ang="0">
                    <a:pos x="4" y="2"/>
                  </a:cxn>
                  <a:cxn ang="0">
                    <a:pos x="4" y="1"/>
                  </a:cxn>
                </a:cxnLst>
                <a:rect l="0" t="0" r="r" b="b"/>
                <a:pathLst>
                  <a:path w="6" h="4">
                    <a:moveTo>
                      <a:pt x="0" y="0"/>
                    </a:moveTo>
                    <a:cubicBezTo>
                      <a:pt x="2" y="1"/>
                      <a:pt x="4" y="2"/>
                      <a:pt x="6" y="1"/>
                    </a:cubicBezTo>
                    <a:moveTo>
                      <a:pt x="1" y="0"/>
                    </a:moveTo>
                    <a:cubicBezTo>
                      <a:pt x="0" y="2"/>
                      <a:pt x="1" y="3"/>
                      <a:pt x="2" y="3"/>
                    </a:cubicBezTo>
                    <a:cubicBezTo>
                      <a:pt x="3" y="4"/>
                      <a:pt x="4" y="3"/>
                      <a:pt x="4" y="2"/>
                    </a:cubicBezTo>
                    <a:cubicBezTo>
                      <a:pt x="4" y="2"/>
                      <a:pt x="4" y="1"/>
                      <a:pt x="4" y="1"/>
                    </a:cubicBezTo>
                  </a:path>
                </a:pathLst>
              </a:custGeom>
              <a:noFill/>
              <a:ln w="1588" cap="rnd">
                <a:solidFill>
                  <a:srgbClr val="000000"/>
                </a:solidFill>
                <a:prstDash val="solid"/>
                <a:round/>
                <a:headEnd/>
                <a:tailEnd/>
              </a:ln>
            </p:spPr>
            <p:txBody>
              <a:bodyPr/>
              <a:lstStyle/>
              <a:p>
                <a:endParaRPr lang="en-GB" dirty="0"/>
              </a:p>
            </p:txBody>
          </p:sp>
          <p:sp>
            <p:nvSpPr>
              <p:cNvPr id="1985604" name="Freeform 68"/>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solidFill>
                <a:srgbClr val="000000"/>
              </a:solidFill>
              <a:ln w="0">
                <a:solidFill>
                  <a:srgbClr val="000000"/>
                </a:solidFill>
                <a:prstDash val="solid"/>
                <a:round/>
                <a:headEnd/>
                <a:tailEnd/>
              </a:ln>
            </p:spPr>
            <p:txBody>
              <a:bodyPr/>
              <a:lstStyle/>
              <a:p>
                <a:endParaRPr lang="en-GB" dirty="0"/>
              </a:p>
            </p:txBody>
          </p:sp>
          <p:sp>
            <p:nvSpPr>
              <p:cNvPr id="1985605" name="Freeform 69"/>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noFill/>
              <a:ln w="1588" cap="rnd">
                <a:solidFill>
                  <a:srgbClr val="000000"/>
                </a:solidFill>
                <a:prstDash val="solid"/>
                <a:round/>
                <a:headEnd/>
                <a:tailEnd/>
              </a:ln>
            </p:spPr>
            <p:txBody>
              <a:bodyPr/>
              <a:lstStyle/>
              <a:p>
                <a:endParaRPr lang="en-GB" dirty="0"/>
              </a:p>
            </p:txBody>
          </p:sp>
          <p:sp>
            <p:nvSpPr>
              <p:cNvPr id="1985606" name="Freeform 70"/>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solidFill>
                <a:srgbClr val="FFFFFF"/>
              </a:solidFill>
              <a:ln w="0">
                <a:solidFill>
                  <a:srgbClr val="000000"/>
                </a:solidFill>
                <a:prstDash val="solid"/>
                <a:round/>
                <a:headEnd/>
                <a:tailEnd/>
              </a:ln>
            </p:spPr>
            <p:txBody>
              <a:bodyPr/>
              <a:lstStyle/>
              <a:p>
                <a:endParaRPr lang="en-GB" dirty="0"/>
              </a:p>
            </p:txBody>
          </p:sp>
          <p:sp>
            <p:nvSpPr>
              <p:cNvPr id="1985607" name="Freeform 71"/>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noFill/>
              <a:ln w="1588" cap="rnd">
                <a:solidFill>
                  <a:srgbClr val="000000"/>
                </a:solidFill>
                <a:prstDash val="solid"/>
                <a:round/>
                <a:headEnd/>
                <a:tailEnd/>
              </a:ln>
            </p:spPr>
            <p:txBody>
              <a:bodyPr/>
              <a:lstStyle/>
              <a:p>
                <a:endParaRPr lang="en-GB" dirty="0"/>
              </a:p>
            </p:txBody>
          </p:sp>
        </p:grpSp>
        <p:sp>
          <p:nvSpPr>
            <p:cNvPr id="1985608" name="Text Box 72"/>
            <p:cNvSpPr txBox="1">
              <a:spLocks noChangeArrowheads="1"/>
            </p:cNvSpPr>
            <p:nvPr/>
          </p:nvSpPr>
          <p:spPr bwMode="auto">
            <a:xfrm>
              <a:off x="793" y="3382"/>
              <a:ext cx="632" cy="366"/>
            </a:xfrm>
            <a:prstGeom prst="rect">
              <a:avLst/>
            </a:prstGeom>
            <a:noFill/>
            <a:ln w="9525" algn="ctr">
              <a:noFill/>
              <a:miter lim="800000"/>
              <a:headEnd/>
              <a:tailEnd/>
            </a:ln>
            <a:effectLst/>
          </p:spPr>
          <p:txBody>
            <a:bodyPr wrap="none" lIns="90000" tIns="46800" rIns="90000" bIns="46800">
              <a:spAutoFit/>
            </a:bodyPr>
            <a:lstStyle/>
            <a:p>
              <a:pPr algn="l"/>
              <a:r>
                <a:rPr lang="en-US" sz="1600" b="0" dirty="0"/>
                <a:t>Windows</a:t>
              </a:r>
              <a:br>
                <a:rPr lang="en-US" sz="1600" b="0" dirty="0"/>
              </a:br>
              <a:r>
                <a:rPr lang="en-US" sz="1600" b="0" dirty="0"/>
                <a:t>Server</a:t>
              </a:r>
            </a:p>
          </p:txBody>
        </p:sp>
      </p:grpSp>
      <p:sp>
        <p:nvSpPr>
          <p:cNvPr id="1985609" name="AutoShape 73"/>
          <p:cNvSpPr>
            <a:spLocks noChangeArrowheads="1"/>
          </p:cNvSpPr>
          <p:nvPr/>
        </p:nvSpPr>
        <p:spPr bwMode="auto">
          <a:xfrm rot="10800000">
            <a:off x="3567149" y="1236534"/>
            <a:ext cx="3206750" cy="1978025"/>
          </a:xfrm>
          <a:prstGeom prst="rightArrow">
            <a:avLst>
              <a:gd name="adj1" fmla="val 57620"/>
              <a:gd name="adj2" fmla="val 40530"/>
            </a:avLst>
          </a:prstGeom>
          <a:solidFill>
            <a:schemeClr val="folHlink"/>
          </a:solidFill>
          <a:ln w="9525" algn="ctr">
            <a:noFill/>
            <a:miter lim="800000"/>
            <a:headEnd/>
            <a:tailEnd/>
          </a:ln>
          <a:effectLst/>
        </p:spPr>
        <p:txBody>
          <a:bodyPr lIns="90000" tIns="46800" rIns="90000" bIns="46800" anchor="ctr"/>
          <a:lstStyle/>
          <a:p>
            <a:pPr marL="269875" indent="-269875">
              <a:buFontTx/>
              <a:buChar char="•"/>
            </a:pPr>
            <a:endParaRPr lang="en-US" sz="2000" dirty="0">
              <a:solidFill>
                <a:schemeClr val="bg1"/>
              </a:solidFill>
              <a:sym typeface="Symbol" pitchFamily="18" charset="2"/>
            </a:endParaRPr>
          </a:p>
        </p:txBody>
      </p:sp>
      <p:grpSp>
        <p:nvGrpSpPr>
          <p:cNvPr id="7" name="Group 9"/>
          <p:cNvGrpSpPr>
            <a:grpSpLocks/>
          </p:cNvGrpSpPr>
          <p:nvPr/>
        </p:nvGrpSpPr>
        <p:grpSpPr bwMode="auto">
          <a:xfrm>
            <a:off x="7162800" y="2842840"/>
            <a:ext cx="1962150" cy="1279525"/>
            <a:chOff x="189" y="2958"/>
            <a:chExt cx="1236" cy="806"/>
          </a:xfrm>
        </p:grpSpPr>
        <p:grpSp>
          <p:nvGrpSpPr>
            <p:cNvPr id="8" name="Group 11"/>
            <p:cNvGrpSpPr>
              <a:grpSpLocks/>
            </p:cNvGrpSpPr>
            <p:nvPr/>
          </p:nvGrpSpPr>
          <p:grpSpPr bwMode="auto">
            <a:xfrm>
              <a:off x="189" y="2958"/>
              <a:ext cx="541" cy="377"/>
              <a:chOff x="2500" y="2259"/>
              <a:chExt cx="230" cy="174"/>
            </a:xfrm>
          </p:grpSpPr>
          <p:sp>
            <p:nvSpPr>
              <p:cNvPr id="110" name="Rectangle 13"/>
              <p:cNvSpPr>
                <a:spLocks noChangeArrowheads="1"/>
              </p:cNvSpPr>
              <p:nvPr/>
            </p:nvSpPr>
            <p:spPr bwMode="auto">
              <a:xfrm>
                <a:off x="2500" y="2260"/>
                <a:ext cx="230" cy="173"/>
              </a:xfrm>
              <a:prstGeom prst="rect">
                <a:avLst/>
              </a:prstGeom>
              <a:noFill/>
              <a:ln w="1588" cap="rnd">
                <a:solidFill>
                  <a:srgbClr val="000000"/>
                </a:solidFill>
                <a:round/>
                <a:headEnd/>
                <a:tailEnd/>
              </a:ln>
            </p:spPr>
            <p:txBody>
              <a:bodyPr/>
              <a:lstStyle/>
              <a:p>
                <a:endParaRPr lang="en-GB" dirty="0"/>
              </a:p>
            </p:txBody>
          </p:sp>
          <p:sp>
            <p:nvSpPr>
              <p:cNvPr id="112" name="Rectangle 15"/>
              <p:cNvSpPr>
                <a:spLocks noChangeArrowheads="1"/>
              </p:cNvSpPr>
              <p:nvPr/>
            </p:nvSpPr>
            <p:spPr bwMode="auto">
              <a:xfrm>
                <a:off x="2510" y="2271"/>
                <a:ext cx="211" cy="151"/>
              </a:xfrm>
              <a:prstGeom prst="rect">
                <a:avLst/>
              </a:prstGeom>
              <a:noFill/>
              <a:ln w="1588" cap="rnd">
                <a:solidFill>
                  <a:srgbClr val="000000"/>
                </a:solidFill>
                <a:round/>
                <a:headEnd/>
                <a:tailEnd/>
              </a:ln>
            </p:spPr>
            <p:txBody>
              <a:bodyPr/>
              <a:lstStyle/>
              <a:p>
                <a:endParaRPr lang="en-GB" dirty="0"/>
              </a:p>
            </p:txBody>
          </p:sp>
          <p:sp>
            <p:nvSpPr>
              <p:cNvPr id="113" name="Line 16"/>
              <p:cNvSpPr>
                <a:spLocks noChangeShapeType="1"/>
              </p:cNvSpPr>
              <p:nvPr/>
            </p:nvSpPr>
            <p:spPr bwMode="auto">
              <a:xfrm>
                <a:off x="2529" y="2303"/>
                <a:ext cx="29" cy="1"/>
              </a:xfrm>
              <a:prstGeom prst="line">
                <a:avLst/>
              </a:prstGeom>
              <a:noFill/>
              <a:ln w="1588" cap="rnd">
                <a:solidFill>
                  <a:srgbClr val="000000"/>
                </a:solidFill>
                <a:round/>
                <a:headEnd/>
                <a:tailEnd/>
              </a:ln>
            </p:spPr>
            <p:txBody>
              <a:bodyPr/>
              <a:lstStyle/>
              <a:p>
                <a:endParaRPr lang="en-GB" dirty="0"/>
              </a:p>
            </p:txBody>
          </p:sp>
          <p:sp>
            <p:nvSpPr>
              <p:cNvPr id="114" name="Line 17"/>
              <p:cNvSpPr>
                <a:spLocks noChangeShapeType="1"/>
              </p:cNvSpPr>
              <p:nvPr/>
            </p:nvSpPr>
            <p:spPr bwMode="auto">
              <a:xfrm>
                <a:off x="2673" y="2303"/>
                <a:ext cx="29" cy="1"/>
              </a:xfrm>
              <a:prstGeom prst="line">
                <a:avLst/>
              </a:prstGeom>
              <a:noFill/>
              <a:ln w="1588" cap="rnd">
                <a:solidFill>
                  <a:srgbClr val="000000"/>
                </a:solidFill>
                <a:round/>
                <a:headEnd/>
                <a:tailEnd/>
              </a:ln>
            </p:spPr>
            <p:txBody>
              <a:bodyPr/>
              <a:lstStyle/>
              <a:p>
                <a:endParaRPr lang="en-GB" dirty="0"/>
              </a:p>
            </p:txBody>
          </p:sp>
          <p:sp>
            <p:nvSpPr>
              <p:cNvPr id="115" name="Freeform 18"/>
              <p:cNvSpPr>
                <a:spLocks noEditPoints="1"/>
              </p:cNvSpPr>
              <p:nvPr/>
            </p:nvSpPr>
            <p:spPr bwMode="auto">
              <a:xfrm>
                <a:off x="2538" y="2347"/>
                <a:ext cx="154" cy="21"/>
              </a:xfrm>
              <a:custGeom>
                <a:avLst/>
                <a:gdLst/>
                <a:ahLst/>
                <a:cxnLst>
                  <a:cxn ang="0">
                    <a:pos x="0" y="21"/>
                  </a:cxn>
                  <a:cxn ang="0">
                    <a:pos x="154" y="21"/>
                  </a:cxn>
                  <a:cxn ang="0">
                    <a:pos x="0" y="10"/>
                  </a:cxn>
                  <a:cxn ang="0">
                    <a:pos x="154" y="10"/>
                  </a:cxn>
                  <a:cxn ang="0">
                    <a:pos x="0" y="0"/>
                  </a:cxn>
                  <a:cxn ang="0">
                    <a:pos x="154" y="0"/>
                  </a:cxn>
                </a:cxnLst>
                <a:rect l="0" t="0" r="r" b="b"/>
                <a:pathLst>
                  <a:path w="154" h="21">
                    <a:moveTo>
                      <a:pt x="0" y="21"/>
                    </a:moveTo>
                    <a:lnTo>
                      <a:pt x="154" y="21"/>
                    </a:lnTo>
                    <a:moveTo>
                      <a:pt x="0" y="10"/>
                    </a:moveTo>
                    <a:lnTo>
                      <a:pt x="154" y="10"/>
                    </a:lnTo>
                    <a:moveTo>
                      <a:pt x="0" y="0"/>
                    </a:moveTo>
                    <a:lnTo>
                      <a:pt x="154" y="0"/>
                    </a:lnTo>
                  </a:path>
                </a:pathLst>
              </a:custGeom>
              <a:noFill/>
              <a:ln w="6350" cap="rnd">
                <a:solidFill>
                  <a:srgbClr val="000000"/>
                </a:solidFill>
                <a:prstDash val="solid"/>
                <a:round/>
                <a:headEnd/>
                <a:tailEnd/>
              </a:ln>
            </p:spPr>
            <p:txBody>
              <a:bodyPr/>
              <a:lstStyle/>
              <a:p>
                <a:endParaRPr lang="en-GB" dirty="0"/>
              </a:p>
            </p:txBody>
          </p:sp>
          <p:sp>
            <p:nvSpPr>
              <p:cNvPr id="116" name="Line 19"/>
              <p:cNvSpPr>
                <a:spLocks noChangeShapeType="1"/>
              </p:cNvSpPr>
              <p:nvPr/>
            </p:nvSpPr>
            <p:spPr bwMode="auto">
              <a:xfrm>
                <a:off x="2519" y="2411"/>
                <a:ext cx="53" cy="1"/>
              </a:xfrm>
              <a:prstGeom prst="line">
                <a:avLst/>
              </a:prstGeom>
              <a:noFill/>
              <a:ln w="1588" cap="rnd">
                <a:solidFill>
                  <a:srgbClr val="000000"/>
                </a:solidFill>
                <a:round/>
                <a:headEnd/>
                <a:tailEnd/>
              </a:ln>
            </p:spPr>
            <p:txBody>
              <a:bodyPr/>
              <a:lstStyle/>
              <a:p>
                <a:endParaRPr lang="en-GB" dirty="0"/>
              </a:p>
            </p:txBody>
          </p:sp>
          <p:sp>
            <p:nvSpPr>
              <p:cNvPr id="117" name="Line 20"/>
              <p:cNvSpPr>
                <a:spLocks noChangeShapeType="1"/>
              </p:cNvSpPr>
              <p:nvPr/>
            </p:nvSpPr>
            <p:spPr bwMode="auto">
              <a:xfrm>
                <a:off x="2654" y="2411"/>
                <a:ext cx="57" cy="1"/>
              </a:xfrm>
              <a:prstGeom prst="line">
                <a:avLst/>
              </a:prstGeom>
              <a:noFill/>
              <a:ln w="1588" cap="rnd">
                <a:solidFill>
                  <a:srgbClr val="000000"/>
                </a:solidFill>
                <a:round/>
                <a:headEnd/>
                <a:tailEnd/>
              </a:ln>
            </p:spPr>
            <p:txBody>
              <a:bodyPr/>
              <a:lstStyle/>
              <a:p>
                <a:endParaRPr lang="en-GB" dirty="0"/>
              </a:p>
            </p:txBody>
          </p:sp>
          <p:sp>
            <p:nvSpPr>
              <p:cNvPr id="118" name="Rectangle 21"/>
              <p:cNvSpPr>
                <a:spLocks noChangeArrowheads="1"/>
              </p:cNvSpPr>
              <p:nvPr/>
            </p:nvSpPr>
            <p:spPr bwMode="auto">
              <a:xfrm>
                <a:off x="2654" y="2304"/>
                <a:ext cx="20"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MICROSOFT </a:t>
                </a:r>
                <a:endParaRPr lang="en-US" dirty="0"/>
              </a:p>
            </p:txBody>
          </p:sp>
          <p:sp>
            <p:nvSpPr>
              <p:cNvPr id="119" name="Rectangle 22"/>
              <p:cNvSpPr>
                <a:spLocks noChangeArrowheads="1"/>
              </p:cNvSpPr>
              <p:nvPr/>
            </p:nvSpPr>
            <p:spPr bwMode="auto">
              <a:xfrm>
                <a:off x="2655" y="2318"/>
                <a:ext cx="24"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CORPORATION</a:t>
                </a:r>
                <a:endParaRPr lang="en-US" dirty="0"/>
              </a:p>
            </p:txBody>
          </p:sp>
          <p:sp>
            <p:nvSpPr>
              <p:cNvPr id="121" name="Freeform 24"/>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noFill/>
              <a:ln w="1588" cap="rnd">
                <a:solidFill>
                  <a:srgbClr val="000000"/>
                </a:solidFill>
                <a:prstDash val="solid"/>
                <a:round/>
                <a:headEnd/>
                <a:tailEnd/>
              </a:ln>
            </p:spPr>
            <p:txBody>
              <a:bodyPr/>
              <a:lstStyle/>
              <a:p>
                <a:endParaRPr lang="en-GB" dirty="0"/>
              </a:p>
            </p:txBody>
          </p:sp>
          <p:sp>
            <p:nvSpPr>
              <p:cNvPr id="122" name="Freeform 25"/>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solidFill>
                <a:srgbClr val="C0C0C0"/>
              </a:solidFill>
              <a:ln w="9525">
                <a:noFill/>
                <a:round/>
                <a:headEnd/>
                <a:tailEnd/>
              </a:ln>
            </p:spPr>
            <p:txBody>
              <a:bodyPr/>
              <a:lstStyle/>
              <a:p>
                <a:endParaRPr lang="en-GB" dirty="0"/>
              </a:p>
            </p:txBody>
          </p:sp>
          <p:sp>
            <p:nvSpPr>
              <p:cNvPr id="123" name="Freeform 26"/>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noFill/>
              <a:ln w="1588" cap="rnd">
                <a:solidFill>
                  <a:srgbClr val="000000"/>
                </a:solidFill>
                <a:prstDash val="solid"/>
                <a:round/>
                <a:headEnd/>
                <a:tailEnd/>
              </a:ln>
            </p:spPr>
            <p:txBody>
              <a:bodyPr/>
              <a:lstStyle/>
              <a:p>
                <a:endParaRPr lang="en-GB" dirty="0"/>
              </a:p>
            </p:txBody>
          </p:sp>
          <p:sp>
            <p:nvSpPr>
              <p:cNvPr id="124" name="Freeform 27"/>
              <p:cNvSpPr>
                <a:spLocks noEditPoints="1"/>
              </p:cNvSpPr>
              <p:nvPr/>
            </p:nvSpPr>
            <p:spPr bwMode="auto">
              <a:xfrm>
                <a:off x="2593" y="2297"/>
                <a:ext cx="14" cy="15"/>
              </a:xfrm>
              <a:custGeom>
                <a:avLst/>
                <a:gdLst/>
                <a:ahLst/>
                <a:cxnLst>
                  <a:cxn ang="0">
                    <a:pos x="11" y="13"/>
                  </a:cxn>
                  <a:cxn ang="0">
                    <a:pos x="14" y="1"/>
                  </a:cxn>
                  <a:cxn ang="0">
                    <a:pos x="7" y="15"/>
                  </a:cxn>
                  <a:cxn ang="0">
                    <a:pos x="12" y="1"/>
                  </a:cxn>
                  <a:cxn ang="0">
                    <a:pos x="2" y="13"/>
                  </a:cxn>
                  <a:cxn ang="0">
                    <a:pos x="10" y="0"/>
                  </a:cxn>
                  <a:cxn ang="0">
                    <a:pos x="0" y="13"/>
                  </a:cxn>
                  <a:cxn ang="0">
                    <a:pos x="8" y="0"/>
                  </a:cxn>
                  <a:cxn ang="0">
                    <a:pos x="10" y="12"/>
                  </a:cxn>
                  <a:cxn ang="0">
                    <a:pos x="13" y="1"/>
                  </a:cxn>
                  <a:cxn ang="0">
                    <a:pos x="6" y="12"/>
                  </a:cxn>
                  <a:cxn ang="0">
                    <a:pos x="11" y="1"/>
                  </a:cxn>
                  <a:cxn ang="0">
                    <a:pos x="2" y="12"/>
                  </a:cxn>
                  <a:cxn ang="0">
                    <a:pos x="9" y="0"/>
                  </a:cxn>
                </a:cxnLst>
                <a:rect l="0" t="0" r="r" b="b"/>
                <a:pathLst>
                  <a:path w="14" h="15">
                    <a:moveTo>
                      <a:pt x="11" y="13"/>
                    </a:moveTo>
                    <a:lnTo>
                      <a:pt x="14" y="1"/>
                    </a:lnTo>
                    <a:moveTo>
                      <a:pt x="7" y="15"/>
                    </a:moveTo>
                    <a:lnTo>
                      <a:pt x="12" y="1"/>
                    </a:lnTo>
                    <a:moveTo>
                      <a:pt x="2" y="13"/>
                    </a:moveTo>
                    <a:lnTo>
                      <a:pt x="10" y="0"/>
                    </a:lnTo>
                    <a:moveTo>
                      <a:pt x="0" y="13"/>
                    </a:moveTo>
                    <a:lnTo>
                      <a:pt x="8" y="0"/>
                    </a:lnTo>
                    <a:moveTo>
                      <a:pt x="10" y="12"/>
                    </a:moveTo>
                    <a:lnTo>
                      <a:pt x="13" y="1"/>
                    </a:lnTo>
                    <a:moveTo>
                      <a:pt x="6" y="12"/>
                    </a:moveTo>
                    <a:lnTo>
                      <a:pt x="11" y="1"/>
                    </a:lnTo>
                    <a:moveTo>
                      <a:pt x="2" y="12"/>
                    </a:moveTo>
                    <a:lnTo>
                      <a:pt x="9" y="0"/>
                    </a:lnTo>
                  </a:path>
                </a:pathLst>
              </a:custGeom>
              <a:noFill/>
              <a:ln w="1588" cap="rnd">
                <a:solidFill>
                  <a:srgbClr val="000000"/>
                </a:solidFill>
                <a:prstDash val="solid"/>
                <a:round/>
                <a:headEnd/>
                <a:tailEnd/>
              </a:ln>
            </p:spPr>
            <p:txBody>
              <a:bodyPr/>
              <a:lstStyle/>
              <a:p>
                <a:endParaRPr lang="en-GB" dirty="0"/>
              </a:p>
            </p:txBody>
          </p:sp>
          <p:sp>
            <p:nvSpPr>
              <p:cNvPr id="125" name="Freeform 28"/>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solidFill>
                <a:srgbClr val="FFFFFF"/>
              </a:solidFill>
              <a:ln w="9525">
                <a:noFill/>
                <a:round/>
                <a:headEnd/>
                <a:tailEnd/>
              </a:ln>
            </p:spPr>
            <p:txBody>
              <a:bodyPr/>
              <a:lstStyle/>
              <a:p>
                <a:endParaRPr lang="en-GB" dirty="0"/>
              </a:p>
            </p:txBody>
          </p:sp>
          <p:sp>
            <p:nvSpPr>
              <p:cNvPr id="126" name="Freeform 29"/>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noFill/>
              <a:ln w="1588" cap="rnd">
                <a:solidFill>
                  <a:srgbClr val="000000"/>
                </a:solidFill>
                <a:prstDash val="solid"/>
                <a:round/>
                <a:headEnd/>
                <a:tailEnd/>
              </a:ln>
            </p:spPr>
            <p:txBody>
              <a:bodyPr/>
              <a:lstStyle/>
              <a:p>
                <a:endParaRPr lang="en-GB" dirty="0"/>
              </a:p>
            </p:txBody>
          </p:sp>
          <p:sp>
            <p:nvSpPr>
              <p:cNvPr id="127" name="Freeform 30"/>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solidFill>
                <a:srgbClr val="FFFFFF"/>
              </a:solidFill>
              <a:ln w="9525">
                <a:noFill/>
                <a:round/>
                <a:headEnd/>
                <a:tailEnd/>
              </a:ln>
            </p:spPr>
            <p:txBody>
              <a:bodyPr/>
              <a:lstStyle/>
              <a:p>
                <a:endParaRPr lang="en-GB" dirty="0"/>
              </a:p>
            </p:txBody>
          </p:sp>
          <p:sp>
            <p:nvSpPr>
              <p:cNvPr id="128" name="Freeform 31"/>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noFill/>
              <a:ln w="1588" cap="rnd">
                <a:solidFill>
                  <a:srgbClr val="000000"/>
                </a:solidFill>
                <a:prstDash val="solid"/>
                <a:round/>
                <a:headEnd/>
                <a:tailEnd/>
              </a:ln>
            </p:spPr>
            <p:txBody>
              <a:bodyPr/>
              <a:lstStyle/>
              <a:p>
                <a:endParaRPr lang="en-GB" dirty="0"/>
              </a:p>
            </p:txBody>
          </p:sp>
          <p:sp>
            <p:nvSpPr>
              <p:cNvPr id="129" name="Freeform 32"/>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solidFill>
                <a:srgbClr val="FFFFFF"/>
              </a:solidFill>
              <a:ln w="9525">
                <a:noFill/>
                <a:round/>
                <a:headEnd/>
                <a:tailEnd/>
              </a:ln>
            </p:spPr>
            <p:txBody>
              <a:bodyPr/>
              <a:lstStyle/>
              <a:p>
                <a:endParaRPr lang="en-GB" dirty="0"/>
              </a:p>
            </p:txBody>
          </p:sp>
          <p:sp>
            <p:nvSpPr>
              <p:cNvPr id="130" name="Freeform 33"/>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noFill/>
              <a:ln w="1588" cap="rnd">
                <a:solidFill>
                  <a:srgbClr val="000000"/>
                </a:solidFill>
                <a:prstDash val="solid"/>
                <a:round/>
                <a:headEnd/>
                <a:tailEnd/>
              </a:ln>
            </p:spPr>
            <p:txBody>
              <a:bodyPr/>
              <a:lstStyle/>
              <a:p>
                <a:endParaRPr lang="en-GB" dirty="0"/>
              </a:p>
            </p:txBody>
          </p:sp>
          <p:sp>
            <p:nvSpPr>
              <p:cNvPr id="133" name="Freeform 36"/>
              <p:cNvSpPr>
                <a:spLocks noEditPoints="1"/>
              </p:cNvSpPr>
              <p:nvPr/>
            </p:nvSpPr>
            <p:spPr bwMode="auto">
              <a:xfrm>
                <a:off x="2631" y="2294"/>
                <a:ext cx="2" cy="1"/>
              </a:xfrm>
              <a:custGeom>
                <a:avLst/>
                <a:gdLst/>
                <a:ahLst/>
                <a:cxnLst>
                  <a:cxn ang="0">
                    <a:pos x="0" y="0"/>
                  </a:cxn>
                  <a:cxn ang="0">
                    <a:pos x="6" y="1"/>
                  </a:cxn>
                  <a:cxn ang="0">
                    <a:pos x="1" y="0"/>
                  </a:cxn>
                  <a:cxn ang="0">
                    <a:pos x="2" y="3"/>
                  </a:cxn>
                  <a:cxn ang="0">
                    <a:pos x="4" y="2"/>
                  </a:cxn>
                  <a:cxn ang="0">
                    <a:pos x="4" y="1"/>
                  </a:cxn>
                </a:cxnLst>
                <a:rect l="0" t="0" r="r" b="b"/>
                <a:pathLst>
                  <a:path w="6" h="4">
                    <a:moveTo>
                      <a:pt x="0" y="0"/>
                    </a:moveTo>
                    <a:cubicBezTo>
                      <a:pt x="2" y="1"/>
                      <a:pt x="4" y="2"/>
                      <a:pt x="6" y="1"/>
                    </a:cubicBezTo>
                    <a:moveTo>
                      <a:pt x="1" y="0"/>
                    </a:moveTo>
                    <a:cubicBezTo>
                      <a:pt x="0" y="2"/>
                      <a:pt x="1" y="3"/>
                      <a:pt x="2" y="3"/>
                    </a:cubicBezTo>
                    <a:cubicBezTo>
                      <a:pt x="3" y="4"/>
                      <a:pt x="4" y="3"/>
                      <a:pt x="4" y="2"/>
                    </a:cubicBezTo>
                    <a:cubicBezTo>
                      <a:pt x="4" y="2"/>
                      <a:pt x="4" y="1"/>
                      <a:pt x="4" y="1"/>
                    </a:cubicBezTo>
                  </a:path>
                </a:pathLst>
              </a:custGeom>
              <a:noFill/>
              <a:ln w="1588" cap="rnd">
                <a:solidFill>
                  <a:srgbClr val="000000"/>
                </a:solidFill>
                <a:prstDash val="solid"/>
                <a:round/>
                <a:headEnd/>
                <a:tailEnd/>
              </a:ln>
            </p:spPr>
            <p:txBody>
              <a:bodyPr/>
              <a:lstStyle/>
              <a:p>
                <a:endParaRPr lang="en-GB" dirty="0"/>
              </a:p>
            </p:txBody>
          </p:sp>
          <p:sp>
            <p:nvSpPr>
              <p:cNvPr id="134" name="Freeform 37"/>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solidFill>
                <a:srgbClr val="000000"/>
              </a:solidFill>
              <a:ln w="0">
                <a:solidFill>
                  <a:srgbClr val="000000"/>
                </a:solidFill>
                <a:prstDash val="solid"/>
                <a:round/>
                <a:headEnd/>
                <a:tailEnd/>
              </a:ln>
            </p:spPr>
            <p:txBody>
              <a:bodyPr/>
              <a:lstStyle/>
              <a:p>
                <a:endParaRPr lang="en-GB" dirty="0"/>
              </a:p>
            </p:txBody>
          </p:sp>
          <p:sp>
            <p:nvSpPr>
              <p:cNvPr id="135" name="Freeform 38"/>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noFill/>
              <a:ln w="1588" cap="rnd">
                <a:solidFill>
                  <a:srgbClr val="000000"/>
                </a:solidFill>
                <a:prstDash val="solid"/>
                <a:round/>
                <a:headEnd/>
                <a:tailEnd/>
              </a:ln>
            </p:spPr>
            <p:txBody>
              <a:bodyPr/>
              <a:lstStyle/>
              <a:p>
                <a:endParaRPr lang="en-GB" dirty="0"/>
              </a:p>
            </p:txBody>
          </p:sp>
          <p:sp>
            <p:nvSpPr>
              <p:cNvPr id="136" name="Freeform 39"/>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solidFill>
                <a:srgbClr val="FFFFFF"/>
              </a:solidFill>
              <a:ln w="0">
                <a:solidFill>
                  <a:srgbClr val="000000"/>
                </a:solidFill>
                <a:prstDash val="solid"/>
                <a:round/>
                <a:headEnd/>
                <a:tailEnd/>
              </a:ln>
            </p:spPr>
            <p:txBody>
              <a:bodyPr/>
              <a:lstStyle/>
              <a:p>
                <a:endParaRPr lang="en-GB" dirty="0"/>
              </a:p>
            </p:txBody>
          </p:sp>
          <p:sp>
            <p:nvSpPr>
              <p:cNvPr id="137" name="Freeform 40"/>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noFill/>
              <a:ln w="1588" cap="rnd">
                <a:solidFill>
                  <a:srgbClr val="000000"/>
                </a:solidFill>
                <a:prstDash val="solid"/>
                <a:round/>
                <a:headEnd/>
                <a:tailEnd/>
              </a:ln>
            </p:spPr>
            <p:txBody>
              <a:bodyPr/>
              <a:lstStyle/>
              <a:p>
                <a:endParaRPr lang="en-GB" dirty="0"/>
              </a:p>
            </p:txBody>
          </p:sp>
        </p:grpSp>
        <p:grpSp>
          <p:nvGrpSpPr>
            <p:cNvPr id="9" name="Group 42"/>
            <p:cNvGrpSpPr>
              <a:grpSpLocks/>
            </p:cNvGrpSpPr>
            <p:nvPr/>
          </p:nvGrpSpPr>
          <p:grpSpPr bwMode="auto">
            <a:xfrm>
              <a:off x="192" y="3387"/>
              <a:ext cx="541" cy="377"/>
              <a:chOff x="2500" y="2259"/>
              <a:chExt cx="230" cy="174"/>
            </a:xfrm>
          </p:grpSpPr>
          <p:sp>
            <p:nvSpPr>
              <p:cNvPr id="78" name="Rectangle 43"/>
              <p:cNvSpPr>
                <a:spLocks noChangeArrowheads="1"/>
              </p:cNvSpPr>
              <p:nvPr/>
            </p:nvSpPr>
            <p:spPr bwMode="auto">
              <a:xfrm>
                <a:off x="2500" y="2260"/>
                <a:ext cx="230" cy="173"/>
              </a:xfrm>
              <a:prstGeom prst="rect">
                <a:avLst/>
              </a:prstGeom>
              <a:solidFill>
                <a:srgbClr val="008000"/>
              </a:solidFill>
              <a:ln w="9525">
                <a:noFill/>
                <a:miter lim="800000"/>
                <a:headEnd/>
                <a:tailEnd/>
              </a:ln>
            </p:spPr>
            <p:txBody>
              <a:bodyPr/>
              <a:lstStyle/>
              <a:p>
                <a:endParaRPr lang="en-GB" dirty="0"/>
              </a:p>
            </p:txBody>
          </p:sp>
          <p:sp>
            <p:nvSpPr>
              <p:cNvPr id="79" name="Rectangle 44"/>
              <p:cNvSpPr>
                <a:spLocks noChangeArrowheads="1"/>
              </p:cNvSpPr>
              <p:nvPr/>
            </p:nvSpPr>
            <p:spPr bwMode="auto">
              <a:xfrm>
                <a:off x="2500" y="2260"/>
                <a:ext cx="230" cy="173"/>
              </a:xfrm>
              <a:prstGeom prst="rect">
                <a:avLst/>
              </a:prstGeom>
              <a:noFill/>
              <a:ln w="1588" cap="rnd">
                <a:solidFill>
                  <a:srgbClr val="000000"/>
                </a:solidFill>
                <a:round/>
                <a:headEnd/>
                <a:tailEnd/>
              </a:ln>
            </p:spPr>
            <p:txBody>
              <a:bodyPr/>
              <a:lstStyle/>
              <a:p>
                <a:endParaRPr lang="en-GB" dirty="0"/>
              </a:p>
            </p:txBody>
          </p:sp>
          <p:sp>
            <p:nvSpPr>
              <p:cNvPr id="80" name="Rectangle 45"/>
              <p:cNvSpPr>
                <a:spLocks noChangeArrowheads="1"/>
              </p:cNvSpPr>
              <p:nvPr/>
            </p:nvSpPr>
            <p:spPr bwMode="auto">
              <a:xfrm>
                <a:off x="2510" y="2271"/>
                <a:ext cx="211" cy="151"/>
              </a:xfrm>
              <a:prstGeom prst="rect">
                <a:avLst/>
              </a:prstGeom>
              <a:solidFill>
                <a:srgbClr val="FFFFFF"/>
              </a:solidFill>
              <a:ln w="9525">
                <a:noFill/>
                <a:miter lim="800000"/>
                <a:headEnd/>
                <a:tailEnd/>
              </a:ln>
            </p:spPr>
            <p:txBody>
              <a:bodyPr/>
              <a:lstStyle/>
              <a:p>
                <a:endParaRPr lang="en-GB" dirty="0"/>
              </a:p>
            </p:txBody>
          </p:sp>
          <p:sp>
            <p:nvSpPr>
              <p:cNvPr id="81" name="Rectangle 46"/>
              <p:cNvSpPr>
                <a:spLocks noChangeArrowheads="1"/>
              </p:cNvSpPr>
              <p:nvPr/>
            </p:nvSpPr>
            <p:spPr bwMode="auto">
              <a:xfrm>
                <a:off x="2510" y="2271"/>
                <a:ext cx="211" cy="151"/>
              </a:xfrm>
              <a:prstGeom prst="rect">
                <a:avLst/>
              </a:prstGeom>
              <a:noFill/>
              <a:ln w="1588" cap="rnd">
                <a:solidFill>
                  <a:srgbClr val="000000"/>
                </a:solidFill>
                <a:round/>
                <a:headEnd/>
                <a:tailEnd/>
              </a:ln>
            </p:spPr>
            <p:txBody>
              <a:bodyPr/>
              <a:lstStyle/>
              <a:p>
                <a:endParaRPr lang="en-GB" dirty="0"/>
              </a:p>
            </p:txBody>
          </p:sp>
          <p:sp>
            <p:nvSpPr>
              <p:cNvPr id="82" name="Line 47"/>
              <p:cNvSpPr>
                <a:spLocks noChangeShapeType="1"/>
              </p:cNvSpPr>
              <p:nvPr/>
            </p:nvSpPr>
            <p:spPr bwMode="auto">
              <a:xfrm>
                <a:off x="2529" y="2303"/>
                <a:ext cx="29" cy="1"/>
              </a:xfrm>
              <a:prstGeom prst="line">
                <a:avLst/>
              </a:prstGeom>
              <a:noFill/>
              <a:ln w="1588" cap="rnd">
                <a:solidFill>
                  <a:srgbClr val="000000"/>
                </a:solidFill>
                <a:round/>
                <a:headEnd/>
                <a:tailEnd/>
              </a:ln>
            </p:spPr>
            <p:txBody>
              <a:bodyPr/>
              <a:lstStyle/>
              <a:p>
                <a:endParaRPr lang="en-GB" dirty="0"/>
              </a:p>
            </p:txBody>
          </p:sp>
          <p:sp>
            <p:nvSpPr>
              <p:cNvPr id="83" name="Line 48"/>
              <p:cNvSpPr>
                <a:spLocks noChangeShapeType="1"/>
              </p:cNvSpPr>
              <p:nvPr/>
            </p:nvSpPr>
            <p:spPr bwMode="auto">
              <a:xfrm>
                <a:off x="2673" y="2303"/>
                <a:ext cx="29" cy="1"/>
              </a:xfrm>
              <a:prstGeom prst="line">
                <a:avLst/>
              </a:prstGeom>
              <a:noFill/>
              <a:ln w="1588" cap="rnd">
                <a:solidFill>
                  <a:srgbClr val="000000"/>
                </a:solidFill>
                <a:round/>
                <a:headEnd/>
                <a:tailEnd/>
              </a:ln>
            </p:spPr>
            <p:txBody>
              <a:bodyPr/>
              <a:lstStyle/>
              <a:p>
                <a:endParaRPr lang="en-GB" dirty="0"/>
              </a:p>
            </p:txBody>
          </p:sp>
          <p:sp>
            <p:nvSpPr>
              <p:cNvPr id="84" name="Freeform 49"/>
              <p:cNvSpPr>
                <a:spLocks noEditPoints="1"/>
              </p:cNvSpPr>
              <p:nvPr/>
            </p:nvSpPr>
            <p:spPr bwMode="auto">
              <a:xfrm>
                <a:off x="2538" y="2347"/>
                <a:ext cx="154" cy="21"/>
              </a:xfrm>
              <a:custGeom>
                <a:avLst/>
                <a:gdLst/>
                <a:ahLst/>
                <a:cxnLst>
                  <a:cxn ang="0">
                    <a:pos x="0" y="21"/>
                  </a:cxn>
                  <a:cxn ang="0">
                    <a:pos x="154" y="21"/>
                  </a:cxn>
                  <a:cxn ang="0">
                    <a:pos x="0" y="10"/>
                  </a:cxn>
                  <a:cxn ang="0">
                    <a:pos x="154" y="10"/>
                  </a:cxn>
                  <a:cxn ang="0">
                    <a:pos x="0" y="0"/>
                  </a:cxn>
                  <a:cxn ang="0">
                    <a:pos x="154" y="0"/>
                  </a:cxn>
                </a:cxnLst>
                <a:rect l="0" t="0" r="r" b="b"/>
                <a:pathLst>
                  <a:path w="154" h="21">
                    <a:moveTo>
                      <a:pt x="0" y="21"/>
                    </a:moveTo>
                    <a:lnTo>
                      <a:pt x="154" y="21"/>
                    </a:lnTo>
                    <a:moveTo>
                      <a:pt x="0" y="10"/>
                    </a:moveTo>
                    <a:lnTo>
                      <a:pt x="154" y="10"/>
                    </a:lnTo>
                    <a:moveTo>
                      <a:pt x="0" y="0"/>
                    </a:moveTo>
                    <a:lnTo>
                      <a:pt x="154" y="0"/>
                    </a:lnTo>
                  </a:path>
                </a:pathLst>
              </a:custGeom>
              <a:noFill/>
              <a:ln w="6350" cap="rnd">
                <a:solidFill>
                  <a:srgbClr val="000000"/>
                </a:solidFill>
                <a:prstDash val="solid"/>
                <a:round/>
                <a:headEnd/>
                <a:tailEnd/>
              </a:ln>
            </p:spPr>
            <p:txBody>
              <a:bodyPr/>
              <a:lstStyle/>
              <a:p>
                <a:endParaRPr lang="en-GB" dirty="0"/>
              </a:p>
            </p:txBody>
          </p:sp>
          <p:sp>
            <p:nvSpPr>
              <p:cNvPr id="85" name="Line 50"/>
              <p:cNvSpPr>
                <a:spLocks noChangeShapeType="1"/>
              </p:cNvSpPr>
              <p:nvPr/>
            </p:nvSpPr>
            <p:spPr bwMode="auto">
              <a:xfrm>
                <a:off x="2519" y="2411"/>
                <a:ext cx="53" cy="1"/>
              </a:xfrm>
              <a:prstGeom prst="line">
                <a:avLst/>
              </a:prstGeom>
              <a:noFill/>
              <a:ln w="1588" cap="rnd">
                <a:solidFill>
                  <a:srgbClr val="000000"/>
                </a:solidFill>
                <a:round/>
                <a:headEnd/>
                <a:tailEnd/>
              </a:ln>
            </p:spPr>
            <p:txBody>
              <a:bodyPr/>
              <a:lstStyle/>
              <a:p>
                <a:endParaRPr lang="en-GB" dirty="0"/>
              </a:p>
            </p:txBody>
          </p:sp>
          <p:sp>
            <p:nvSpPr>
              <p:cNvPr id="86" name="Line 51"/>
              <p:cNvSpPr>
                <a:spLocks noChangeShapeType="1"/>
              </p:cNvSpPr>
              <p:nvPr/>
            </p:nvSpPr>
            <p:spPr bwMode="auto">
              <a:xfrm>
                <a:off x="2654" y="2411"/>
                <a:ext cx="57" cy="1"/>
              </a:xfrm>
              <a:prstGeom prst="line">
                <a:avLst/>
              </a:prstGeom>
              <a:noFill/>
              <a:ln w="1588" cap="rnd">
                <a:solidFill>
                  <a:srgbClr val="000000"/>
                </a:solidFill>
                <a:round/>
                <a:headEnd/>
                <a:tailEnd/>
              </a:ln>
            </p:spPr>
            <p:txBody>
              <a:bodyPr/>
              <a:lstStyle/>
              <a:p>
                <a:endParaRPr lang="en-GB" dirty="0"/>
              </a:p>
            </p:txBody>
          </p:sp>
          <p:sp>
            <p:nvSpPr>
              <p:cNvPr id="87" name="Rectangle 52"/>
              <p:cNvSpPr>
                <a:spLocks noChangeArrowheads="1"/>
              </p:cNvSpPr>
              <p:nvPr/>
            </p:nvSpPr>
            <p:spPr bwMode="auto">
              <a:xfrm>
                <a:off x="2654" y="2304"/>
                <a:ext cx="20"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MICROSOFT </a:t>
                </a:r>
                <a:endParaRPr lang="en-US" dirty="0"/>
              </a:p>
            </p:txBody>
          </p:sp>
          <p:sp>
            <p:nvSpPr>
              <p:cNvPr id="88" name="Rectangle 53"/>
              <p:cNvSpPr>
                <a:spLocks noChangeArrowheads="1"/>
              </p:cNvSpPr>
              <p:nvPr/>
            </p:nvSpPr>
            <p:spPr bwMode="auto">
              <a:xfrm>
                <a:off x="2655" y="2318"/>
                <a:ext cx="24" cy="5"/>
              </a:xfrm>
              <a:prstGeom prst="rect">
                <a:avLst/>
              </a:prstGeom>
              <a:noFill/>
              <a:ln w="9525">
                <a:noFill/>
                <a:miter lim="800000"/>
                <a:headEnd/>
                <a:tailEnd/>
              </a:ln>
            </p:spPr>
            <p:txBody>
              <a:bodyPr wrap="none" lIns="0" tIns="0" rIns="0" bIns="0">
                <a:spAutoFit/>
              </a:bodyPr>
              <a:lstStyle/>
              <a:p>
                <a:r>
                  <a:rPr lang="en-US" sz="100" b="0" dirty="0">
                    <a:solidFill>
                      <a:srgbClr val="000000"/>
                    </a:solidFill>
                    <a:latin typeface="Times New Roman" pitchFamily="18" charset="0"/>
                  </a:rPr>
                  <a:t>CORPORATION</a:t>
                </a:r>
                <a:endParaRPr lang="en-US" dirty="0"/>
              </a:p>
            </p:txBody>
          </p:sp>
          <p:sp>
            <p:nvSpPr>
              <p:cNvPr id="89" name="Freeform 54"/>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solidFill>
                <a:srgbClr val="FFFFFF"/>
              </a:solidFill>
              <a:ln w="0">
                <a:solidFill>
                  <a:srgbClr val="000000"/>
                </a:solidFill>
                <a:prstDash val="solid"/>
                <a:round/>
                <a:headEnd/>
                <a:tailEnd/>
              </a:ln>
            </p:spPr>
            <p:txBody>
              <a:bodyPr/>
              <a:lstStyle/>
              <a:p>
                <a:endParaRPr lang="en-GB" dirty="0"/>
              </a:p>
            </p:txBody>
          </p:sp>
          <p:sp>
            <p:nvSpPr>
              <p:cNvPr id="90" name="Freeform 55"/>
              <p:cNvSpPr>
                <a:spLocks/>
              </p:cNvSpPr>
              <p:nvPr/>
            </p:nvSpPr>
            <p:spPr bwMode="auto">
              <a:xfrm>
                <a:off x="2590" y="2259"/>
                <a:ext cx="48" cy="35"/>
              </a:xfrm>
              <a:custGeom>
                <a:avLst/>
                <a:gdLst/>
                <a:ahLst/>
                <a:cxnLst>
                  <a:cxn ang="0">
                    <a:pos x="160" y="116"/>
                  </a:cxn>
                  <a:cxn ang="0">
                    <a:pos x="160" y="41"/>
                  </a:cxn>
                  <a:cxn ang="0">
                    <a:pos x="0" y="41"/>
                  </a:cxn>
                  <a:cxn ang="0">
                    <a:pos x="0" y="41"/>
                  </a:cxn>
                  <a:cxn ang="0">
                    <a:pos x="0" y="116"/>
                  </a:cxn>
                  <a:cxn ang="0">
                    <a:pos x="160" y="116"/>
                  </a:cxn>
                </a:cxnLst>
                <a:rect l="0" t="0" r="r" b="b"/>
                <a:pathLst>
                  <a:path w="160" h="116">
                    <a:moveTo>
                      <a:pt x="160" y="116"/>
                    </a:moveTo>
                    <a:lnTo>
                      <a:pt x="160" y="41"/>
                    </a:lnTo>
                    <a:cubicBezTo>
                      <a:pt x="115" y="0"/>
                      <a:pt x="45" y="0"/>
                      <a:pt x="0" y="41"/>
                    </a:cubicBezTo>
                    <a:lnTo>
                      <a:pt x="0" y="41"/>
                    </a:lnTo>
                    <a:lnTo>
                      <a:pt x="0" y="116"/>
                    </a:lnTo>
                    <a:lnTo>
                      <a:pt x="160" y="116"/>
                    </a:lnTo>
                    <a:close/>
                  </a:path>
                </a:pathLst>
              </a:custGeom>
              <a:noFill/>
              <a:ln w="1588" cap="rnd">
                <a:solidFill>
                  <a:srgbClr val="000000"/>
                </a:solidFill>
                <a:prstDash val="solid"/>
                <a:round/>
                <a:headEnd/>
                <a:tailEnd/>
              </a:ln>
            </p:spPr>
            <p:txBody>
              <a:bodyPr/>
              <a:lstStyle/>
              <a:p>
                <a:endParaRPr lang="en-GB" dirty="0"/>
              </a:p>
            </p:txBody>
          </p:sp>
          <p:sp>
            <p:nvSpPr>
              <p:cNvPr id="91" name="Freeform 56"/>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solidFill>
                <a:srgbClr val="C0C0C0"/>
              </a:solidFill>
              <a:ln w="9525">
                <a:noFill/>
                <a:round/>
                <a:headEnd/>
                <a:tailEnd/>
              </a:ln>
            </p:spPr>
            <p:txBody>
              <a:bodyPr/>
              <a:lstStyle/>
              <a:p>
                <a:endParaRPr lang="en-GB" dirty="0"/>
              </a:p>
            </p:txBody>
          </p:sp>
          <p:sp>
            <p:nvSpPr>
              <p:cNvPr id="92" name="Freeform 57"/>
              <p:cNvSpPr>
                <a:spLocks/>
              </p:cNvSpPr>
              <p:nvPr/>
            </p:nvSpPr>
            <p:spPr bwMode="auto">
              <a:xfrm>
                <a:off x="2592" y="2297"/>
                <a:ext cx="17" cy="15"/>
              </a:xfrm>
              <a:custGeom>
                <a:avLst/>
                <a:gdLst/>
                <a:ahLst/>
                <a:cxnLst>
                  <a:cxn ang="0">
                    <a:pos x="9" y="0"/>
                  </a:cxn>
                  <a:cxn ang="0">
                    <a:pos x="0" y="11"/>
                  </a:cxn>
                  <a:cxn ang="0">
                    <a:pos x="1" y="13"/>
                  </a:cxn>
                  <a:cxn ang="0">
                    <a:pos x="3" y="12"/>
                  </a:cxn>
                  <a:cxn ang="0">
                    <a:pos x="3" y="13"/>
                  </a:cxn>
                  <a:cxn ang="0">
                    <a:pos x="7" y="12"/>
                  </a:cxn>
                  <a:cxn ang="0">
                    <a:pos x="8" y="15"/>
                  </a:cxn>
                  <a:cxn ang="0">
                    <a:pos x="11" y="12"/>
                  </a:cxn>
                  <a:cxn ang="0">
                    <a:pos x="12" y="13"/>
                  </a:cxn>
                  <a:cxn ang="0">
                    <a:pos x="15" y="11"/>
                  </a:cxn>
                  <a:cxn ang="0">
                    <a:pos x="17" y="0"/>
                  </a:cxn>
                  <a:cxn ang="0">
                    <a:pos x="9" y="0"/>
                  </a:cxn>
                </a:cxnLst>
                <a:rect l="0" t="0" r="r" b="b"/>
                <a:pathLst>
                  <a:path w="17" h="15">
                    <a:moveTo>
                      <a:pt x="9" y="0"/>
                    </a:moveTo>
                    <a:lnTo>
                      <a:pt x="0" y="11"/>
                    </a:lnTo>
                    <a:lnTo>
                      <a:pt x="1" y="13"/>
                    </a:lnTo>
                    <a:lnTo>
                      <a:pt x="3" y="12"/>
                    </a:lnTo>
                    <a:lnTo>
                      <a:pt x="3" y="13"/>
                    </a:lnTo>
                    <a:lnTo>
                      <a:pt x="7" y="12"/>
                    </a:lnTo>
                    <a:lnTo>
                      <a:pt x="8" y="15"/>
                    </a:lnTo>
                    <a:lnTo>
                      <a:pt x="11" y="12"/>
                    </a:lnTo>
                    <a:lnTo>
                      <a:pt x="12" y="13"/>
                    </a:lnTo>
                    <a:lnTo>
                      <a:pt x="15" y="11"/>
                    </a:lnTo>
                    <a:lnTo>
                      <a:pt x="17" y="0"/>
                    </a:lnTo>
                    <a:lnTo>
                      <a:pt x="9" y="0"/>
                    </a:lnTo>
                    <a:close/>
                  </a:path>
                </a:pathLst>
              </a:custGeom>
              <a:noFill/>
              <a:ln w="1588" cap="rnd">
                <a:solidFill>
                  <a:srgbClr val="000000"/>
                </a:solidFill>
                <a:prstDash val="solid"/>
                <a:round/>
                <a:headEnd/>
                <a:tailEnd/>
              </a:ln>
            </p:spPr>
            <p:txBody>
              <a:bodyPr/>
              <a:lstStyle/>
              <a:p>
                <a:endParaRPr lang="en-GB" dirty="0"/>
              </a:p>
            </p:txBody>
          </p:sp>
          <p:sp>
            <p:nvSpPr>
              <p:cNvPr id="93" name="Freeform 58"/>
              <p:cNvSpPr>
                <a:spLocks noEditPoints="1"/>
              </p:cNvSpPr>
              <p:nvPr/>
            </p:nvSpPr>
            <p:spPr bwMode="auto">
              <a:xfrm>
                <a:off x="2593" y="2297"/>
                <a:ext cx="14" cy="15"/>
              </a:xfrm>
              <a:custGeom>
                <a:avLst/>
                <a:gdLst/>
                <a:ahLst/>
                <a:cxnLst>
                  <a:cxn ang="0">
                    <a:pos x="11" y="13"/>
                  </a:cxn>
                  <a:cxn ang="0">
                    <a:pos x="14" y="1"/>
                  </a:cxn>
                  <a:cxn ang="0">
                    <a:pos x="7" y="15"/>
                  </a:cxn>
                  <a:cxn ang="0">
                    <a:pos x="12" y="1"/>
                  </a:cxn>
                  <a:cxn ang="0">
                    <a:pos x="2" y="13"/>
                  </a:cxn>
                  <a:cxn ang="0">
                    <a:pos x="10" y="0"/>
                  </a:cxn>
                  <a:cxn ang="0">
                    <a:pos x="0" y="13"/>
                  </a:cxn>
                  <a:cxn ang="0">
                    <a:pos x="8" y="0"/>
                  </a:cxn>
                  <a:cxn ang="0">
                    <a:pos x="10" y="12"/>
                  </a:cxn>
                  <a:cxn ang="0">
                    <a:pos x="13" y="1"/>
                  </a:cxn>
                  <a:cxn ang="0">
                    <a:pos x="6" y="12"/>
                  </a:cxn>
                  <a:cxn ang="0">
                    <a:pos x="11" y="1"/>
                  </a:cxn>
                  <a:cxn ang="0">
                    <a:pos x="2" y="12"/>
                  </a:cxn>
                  <a:cxn ang="0">
                    <a:pos x="9" y="0"/>
                  </a:cxn>
                </a:cxnLst>
                <a:rect l="0" t="0" r="r" b="b"/>
                <a:pathLst>
                  <a:path w="14" h="15">
                    <a:moveTo>
                      <a:pt x="11" y="13"/>
                    </a:moveTo>
                    <a:lnTo>
                      <a:pt x="14" y="1"/>
                    </a:lnTo>
                    <a:moveTo>
                      <a:pt x="7" y="15"/>
                    </a:moveTo>
                    <a:lnTo>
                      <a:pt x="12" y="1"/>
                    </a:lnTo>
                    <a:moveTo>
                      <a:pt x="2" y="13"/>
                    </a:moveTo>
                    <a:lnTo>
                      <a:pt x="10" y="0"/>
                    </a:lnTo>
                    <a:moveTo>
                      <a:pt x="0" y="13"/>
                    </a:moveTo>
                    <a:lnTo>
                      <a:pt x="8" y="0"/>
                    </a:lnTo>
                    <a:moveTo>
                      <a:pt x="10" y="12"/>
                    </a:moveTo>
                    <a:lnTo>
                      <a:pt x="13" y="1"/>
                    </a:lnTo>
                    <a:moveTo>
                      <a:pt x="6" y="12"/>
                    </a:moveTo>
                    <a:lnTo>
                      <a:pt x="11" y="1"/>
                    </a:lnTo>
                    <a:moveTo>
                      <a:pt x="2" y="12"/>
                    </a:moveTo>
                    <a:lnTo>
                      <a:pt x="9" y="0"/>
                    </a:lnTo>
                  </a:path>
                </a:pathLst>
              </a:custGeom>
              <a:noFill/>
              <a:ln w="1588" cap="rnd">
                <a:solidFill>
                  <a:srgbClr val="000000"/>
                </a:solidFill>
                <a:prstDash val="solid"/>
                <a:round/>
                <a:headEnd/>
                <a:tailEnd/>
              </a:ln>
            </p:spPr>
            <p:txBody>
              <a:bodyPr/>
              <a:lstStyle/>
              <a:p>
                <a:endParaRPr lang="en-GB" dirty="0"/>
              </a:p>
            </p:txBody>
          </p:sp>
          <p:sp>
            <p:nvSpPr>
              <p:cNvPr id="94" name="Freeform 59"/>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solidFill>
                <a:srgbClr val="FFFFFF"/>
              </a:solidFill>
              <a:ln w="9525">
                <a:noFill/>
                <a:round/>
                <a:headEnd/>
                <a:tailEnd/>
              </a:ln>
            </p:spPr>
            <p:txBody>
              <a:bodyPr/>
              <a:lstStyle/>
              <a:p>
                <a:endParaRPr lang="en-GB" dirty="0"/>
              </a:p>
            </p:txBody>
          </p:sp>
          <p:sp>
            <p:nvSpPr>
              <p:cNvPr id="95" name="Freeform 60"/>
              <p:cNvSpPr>
                <a:spLocks/>
              </p:cNvSpPr>
              <p:nvPr/>
            </p:nvSpPr>
            <p:spPr bwMode="auto">
              <a:xfrm>
                <a:off x="2625" y="2290"/>
                <a:ext cx="11" cy="7"/>
              </a:xfrm>
              <a:custGeom>
                <a:avLst/>
                <a:gdLst/>
                <a:ahLst/>
                <a:cxnLst>
                  <a:cxn ang="0">
                    <a:pos x="4" y="0"/>
                  </a:cxn>
                  <a:cxn ang="0">
                    <a:pos x="0" y="4"/>
                  </a:cxn>
                  <a:cxn ang="0">
                    <a:pos x="1" y="7"/>
                  </a:cxn>
                  <a:cxn ang="0">
                    <a:pos x="6" y="7"/>
                  </a:cxn>
                  <a:cxn ang="0">
                    <a:pos x="8" y="5"/>
                  </a:cxn>
                  <a:cxn ang="0">
                    <a:pos x="11" y="5"/>
                  </a:cxn>
                  <a:cxn ang="0">
                    <a:pos x="5" y="0"/>
                  </a:cxn>
                  <a:cxn ang="0">
                    <a:pos x="4" y="0"/>
                  </a:cxn>
                </a:cxnLst>
                <a:rect l="0" t="0" r="r" b="b"/>
                <a:pathLst>
                  <a:path w="11" h="7">
                    <a:moveTo>
                      <a:pt x="4" y="0"/>
                    </a:moveTo>
                    <a:lnTo>
                      <a:pt x="0" y="4"/>
                    </a:lnTo>
                    <a:lnTo>
                      <a:pt x="1" y="7"/>
                    </a:lnTo>
                    <a:lnTo>
                      <a:pt x="6" y="7"/>
                    </a:lnTo>
                    <a:lnTo>
                      <a:pt x="8" y="5"/>
                    </a:lnTo>
                    <a:lnTo>
                      <a:pt x="11" y="5"/>
                    </a:lnTo>
                    <a:lnTo>
                      <a:pt x="5" y="0"/>
                    </a:lnTo>
                    <a:lnTo>
                      <a:pt x="4" y="0"/>
                    </a:lnTo>
                    <a:close/>
                  </a:path>
                </a:pathLst>
              </a:custGeom>
              <a:noFill/>
              <a:ln w="1588" cap="rnd">
                <a:solidFill>
                  <a:srgbClr val="000000"/>
                </a:solidFill>
                <a:prstDash val="solid"/>
                <a:round/>
                <a:headEnd/>
                <a:tailEnd/>
              </a:ln>
            </p:spPr>
            <p:txBody>
              <a:bodyPr/>
              <a:lstStyle/>
              <a:p>
                <a:endParaRPr lang="en-GB" dirty="0"/>
              </a:p>
            </p:txBody>
          </p:sp>
          <p:sp>
            <p:nvSpPr>
              <p:cNvPr id="96" name="Freeform 61"/>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solidFill>
                <a:srgbClr val="FFFFFF"/>
              </a:solidFill>
              <a:ln w="9525">
                <a:noFill/>
                <a:round/>
                <a:headEnd/>
                <a:tailEnd/>
              </a:ln>
            </p:spPr>
            <p:txBody>
              <a:bodyPr/>
              <a:lstStyle/>
              <a:p>
                <a:endParaRPr lang="en-GB" dirty="0"/>
              </a:p>
            </p:txBody>
          </p:sp>
          <p:sp>
            <p:nvSpPr>
              <p:cNvPr id="97" name="Freeform 62"/>
              <p:cNvSpPr>
                <a:spLocks/>
              </p:cNvSpPr>
              <p:nvPr/>
            </p:nvSpPr>
            <p:spPr bwMode="auto">
              <a:xfrm>
                <a:off x="2609" y="2297"/>
                <a:ext cx="10" cy="9"/>
              </a:xfrm>
              <a:custGeom>
                <a:avLst/>
                <a:gdLst/>
                <a:ahLst/>
                <a:cxnLst>
                  <a:cxn ang="0">
                    <a:pos x="6" y="0"/>
                  </a:cxn>
                  <a:cxn ang="0">
                    <a:pos x="5" y="6"/>
                  </a:cxn>
                  <a:cxn ang="0">
                    <a:pos x="8" y="4"/>
                  </a:cxn>
                  <a:cxn ang="0">
                    <a:pos x="9" y="5"/>
                  </a:cxn>
                  <a:cxn ang="0">
                    <a:pos x="6" y="6"/>
                  </a:cxn>
                  <a:cxn ang="0">
                    <a:pos x="10" y="6"/>
                  </a:cxn>
                  <a:cxn ang="0">
                    <a:pos x="9" y="7"/>
                  </a:cxn>
                  <a:cxn ang="0">
                    <a:pos x="6" y="7"/>
                  </a:cxn>
                  <a:cxn ang="0">
                    <a:pos x="9" y="9"/>
                  </a:cxn>
                  <a:cxn ang="0">
                    <a:pos x="8" y="9"/>
                  </a:cxn>
                  <a:cxn ang="0">
                    <a:pos x="4" y="8"/>
                  </a:cxn>
                  <a:cxn ang="0">
                    <a:pos x="1" y="9"/>
                  </a:cxn>
                  <a:cxn ang="0">
                    <a:pos x="0" y="8"/>
                  </a:cxn>
                  <a:cxn ang="0">
                    <a:pos x="4" y="7"/>
                  </a:cxn>
                  <a:cxn ang="0">
                    <a:pos x="5" y="0"/>
                  </a:cxn>
                  <a:cxn ang="0">
                    <a:pos x="6" y="0"/>
                  </a:cxn>
                </a:cxnLst>
                <a:rect l="0" t="0" r="r" b="b"/>
                <a:pathLst>
                  <a:path w="10" h="9">
                    <a:moveTo>
                      <a:pt x="6" y="0"/>
                    </a:moveTo>
                    <a:lnTo>
                      <a:pt x="5" y="6"/>
                    </a:lnTo>
                    <a:lnTo>
                      <a:pt x="8" y="4"/>
                    </a:lnTo>
                    <a:lnTo>
                      <a:pt x="9" y="5"/>
                    </a:lnTo>
                    <a:lnTo>
                      <a:pt x="6" y="6"/>
                    </a:lnTo>
                    <a:lnTo>
                      <a:pt x="10" y="6"/>
                    </a:lnTo>
                    <a:lnTo>
                      <a:pt x="9" y="7"/>
                    </a:lnTo>
                    <a:lnTo>
                      <a:pt x="6" y="7"/>
                    </a:lnTo>
                    <a:lnTo>
                      <a:pt x="9" y="9"/>
                    </a:lnTo>
                    <a:lnTo>
                      <a:pt x="8" y="9"/>
                    </a:lnTo>
                    <a:lnTo>
                      <a:pt x="4" y="8"/>
                    </a:lnTo>
                    <a:lnTo>
                      <a:pt x="1" y="9"/>
                    </a:lnTo>
                    <a:lnTo>
                      <a:pt x="0" y="8"/>
                    </a:lnTo>
                    <a:lnTo>
                      <a:pt x="4" y="7"/>
                    </a:lnTo>
                    <a:lnTo>
                      <a:pt x="5" y="0"/>
                    </a:lnTo>
                    <a:lnTo>
                      <a:pt x="6" y="0"/>
                    </a:lnTo>
                    <a:close/>
                  </a:path>
                </a:pathLst>
              </a:custGeom>
              <a:noFill/>
              <a:ln w="1588" cap="rnd">
                <a:solidFill>
                  <a:srgbClr val="000000"/>
                </a:solidFill>
                <a:prstDash val="solid"/>
                <a:round/>
                <a:headEnd/>
                <a:tailEnd/>
              </a:ln>
            </p:spPr>
            <p:txBody>
              <a:bodyPr/>
              <a:lstStyle/>
              <a:p>
                <a:endParaRPr lang="en-GB" dirty="0"/>
              </a:p>
            </p:txBody>
          </p:sp>
          <p:sp>
            <p:nvSpPr>
              <p:cNvPr id="98" name="Freeform 63"/>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solidFill>
                <a:srgbClr val="FFFFFF"/>
              </a:solidFill>
              <a:ln w="9525">
                <a:noFill/>
                <a:round/>
                <a:headEnd/>
                <a:tailEnd/>
              </a:ln>
            </p:spPr>
            <p:txBody>
              <a:bodyPr/>
              <a:lstStyle/>
              <a:p>
                <a:endParaRPr lang="en-GB" dirty="0"/>
              </a:p>
            </p:txBody>
          </p:sp>
          <p:sp>
            <p:nvSpPr>
              <p:cNvPr id="99" name="Freeform 64"/>
              <p:cNvSpPr>
                <a:spLocks/>
              </p:cNvSpPr>
              <p:nvPr/>
            </p:nvSpPr>
            <p:spPr bwMode="auto">
              <a:xfrm>
                <a:off x="2606" y="2297"/>
                <a:ext cx="10" cy="9"/>
              </a:xfrm>
              <a:custGeom>
                <a:avLst/>
                <a:gdLst/>
                <a:ahLst/>
                <a:cxnLst>
                  <a:cxn ang="0">
                    <a:pos x="5" y="0"/>
                  </a:cxn>
                  <a:cxn ang="0">
                    <a:pos x="5" y="6"/>
                  </a:cxn>
                  <a:cxn ang="0">
                    <a:pos x="8" y="4"/>
                  </a:cxn>
                  <a:cxn ang="0">
                    <a:pos x="9" y="5"/>
                  </a:cxn>
                  <a:cxn ang="0">
                    <a:pos x="5" y="6"/>
                  </a:cxn>
                  <a:cxn ang="0">
                    <a:pos x="10" y="6"/>
                  </a:cxn>
                  <a:cxn ang="0">
                    <a:pos x="9" y="7"/>
                  </a:cxn>
                  <a:cxn ang="0">
                    <a:pos x="5" y="7"/>
                  </a:cxn>
                  <a:cxn ang="0">
                    <a:pos x="9" y="9"/>
                  </a:cxn>
                  <a:cxn ang="0">
                    <a:pos x="8" y="9"/>
                  </a:cxn>
                  <a:cxn ang="0">
                    <a:pos x="4" y="8"/>
                  </a:cxn>
                  <a:cxn ang="0">
                    <a:pos x="1" y="9"/>
                  </a:cxn>
                  <a:cxn ang="0">
                    <a:pos x="0" y="8"/>
                  </a:cxn>
                  <a:cxn ang="0">
                    <a:pos x="4" y="7"/>
                  </a:cxn>
                  <a:cxn ang="0">
                    <a:pos x="5" y="0"/>
                  </a:cxn>
                  <a:cxn ang="0">
                    <a:pos x="5" y="0"/>
                  </a:cxn>
                </a:cxnLst>
                <a:rect l="0" t="0" r="r" b="b"/>
                <a:pathLst>
                  <a:path w="10" h="9">
                    <a:moveTo>
                      <a:pt x="5" y="0"/>
                    </a:moveTo>
                    <a:lnTo>
                      <a:pt x="5" y="6"/>
                    </a:lnTo>
                    <a:lnTo>
                      <a:pt x="8" y="4"/>
                    </a:lnTo>
                    <a:lnTo>
                      <a:pt x="9" y="5"/>
                    </a:lnTo>
                    <a:lnTo>
                      <a:pt x="5" y="6"/>
                    </a:lnTo>
                    <a:lnTo>
                      <a:pt x="10" y="6"/>
                    </a:lnTo>
                    <a:lnTo>
                      <a:pt x="9" y="7"/>
                    </a:lnTo>
                    <a:lnTo>
                      <a:pt x="5" y="7"/>
                    </a:lnTo>
                    <a:lnTo>
                      <a:pt x="9" y="9"/>
                    </a:lnTo>
                    <a:lnTo>
                      <a:pt x="8" y="9"/>
                    </a:lnTo>
                    <a:lnTo>
                      <a:pt x="4" y="8"/>
                    </a:lnTo>
                    <a:lnTo>
                      <a:pt x="1" y="9"/>
                    </a:lnTo>
                    <a:lnTo>
                      <a:pt x="0" y="8"/>
                    </a:lnTo>
                    <a:lnTo>
                      <a:pt x="4" y="7"/>
                    </a:lnTo>
                    <a:lnTo>
                      <a:pt x="5" y="0"/>
                    </a:lnTo>
                    <a:lnTo>
                      <a:pt x="5" y="0"/>
                    </a:lnTo>
                    <a:close/>
                  </a:path>
                </a:pathLst>
              </a:custGeom>
              <a:noFill/>
              <a:ln w="1588" cap="rnd">
                <a:solidFill>
                  <a:srgbClr val="000000"/>
                </a:solidFill>
                <a:prstDash val="solid"/>
                <a:round/>
                <a:headEnd/>
                <a:tailEnd/>
              </a:ln>
            </p:spPr>
            <p:txBody>
              <a:bodyPr/>
              <a:lstStyle/>
              <a:p>
                <a:endParaRPr lang="en-GB" dirty="0"/>
              </a:p>
            </p:txBody>
          </p:sp>
          <p:sp>
            <p:nvSpPr>
              <p:cNvPr id="100" name="Freeform 65"/>
              <p:cNvSpPr>
                <a:spLocks/>
              </p:cNvSpPr>
              <p:nvPr/>
            </p:nvSpPr>
            <p:spPr bwMode="auto">
              <a:xfrm>
                <a:off x="2614" y="2276"/>
                <a:ext cx="24" cy="13"/>
              </a:xfrm>
              <a:custGeom>
                <a:avLst/>
                <a:gdLst/>
                <a:ahLst/>
                <a:cxnLst>
                  <a:cxn ang="0">
                    <a:pos x="0" y="11"/>
                  </a:cxn>
                  <a:cxn ang="0">
                    <a:pos x="8" y="2"/>
                  </a:cxn>
                  <a:cxn ang="0">
                    <a:pos x="23" y="0"/>
                  </a:cxn>
                  <a:cxn ang="0">
                    <a:pos x="24" y="2"/>
                  </a:cxn>
                  <a:cxn ang="0">
                    <a:pos x="17" y="6"/>
                  </a:cxn>
                  <a:cxn ang="0">
                    <a:pos x="8" y="13"/>
                  </a:cxn>
                  <a:cxn ang="0">
                    <a:pos x="0" y="11"/>
                  </a:cxn>
                </a:cxnLst>
                <a:rect l="0" t="0" r="r" b="b"/>
                <a:pathLst>
                  <a:path w="24" h="13">
                    <a:moveTo>
                      <a:pt x="0" y="11"/>
                    </a:moveTo>
                    <a:lnTo>
                      <a:pt x="8" y="2"/>
                    </a:lnTo>
                    <a:lnTo>
                      <a:pt x="23" y="0"/>
                    </a:lnTo>
                    <a:lnTo>
                      <a:pt x="24" y="2"/>
                    </a:lnTo>
                    <a:lnTo>
                      <a:pt x="17" y="6"/>
                    </a:lnTo>
                    <a:lnTo>
                      <a:pt x="8" y="13"/>
                    </a:lnTo>
                    <a:lnTo>
                      <a:pt x="0" y="11"/>
                    </a:lnTo>
                    <a:close/>
                  </a:path>
                </a:pathLst>
              </a:custGeom>
              <a:solidFill>
                <a:srgbClr val="808080"/>
              </a:solidFill>
              <a:ln w="9525">
                <a:noFill/>
                <a:round/>
                <a:headEnd/>
                <a:tailEnd/>
              </a:ln>
            </p:spPr>
            <p:txBody>
              <a:bodyPr/>
              <a:lstStyle/>
              <a:p>
                <a:endParaRPr lang="en-GB" dirty="0"/>
              </a:p>
            </p:txBody>
          </p:sp>
          <p:sp>
            <p:nvSpPr>
              <p:cNvPr id="101" name="Freeform 66"/>
              <p:cNvSpPr>
                <a:spLocks/>
              </p:cNvSpPr>
              <p:nvPr/>
            </p:nvSpPr>
            <p:spPr bwMode="auto">
              <a:xfrm>
                <a:off x="2614" y="2276"/>
                <a:ext cx="24" cy="13"/>
              </a:xfrm>
              <a:custGeom>
                <a:avLst/>
                <a:gdLst/>
                <a:ahLst/>
                <a:cxnLst>
                  <a:cxn ang="0">
                    <a:pos x="0" y="11"/>
                  </a:cxn>
                  <a:cxn ang="0">
                    <a:pos x="8" y="2"/>
                  </a:cxn>
                  <a:cxn ang="0">
                    <a:pos x="23" y="0"/>
                  </a:cxn>
                  <a:cxn ang="0">
                    <a:pos x="24" y="2"/>
                  </a:cxn>
                  <a:cxn ang="0">
                    <a:pos x="17" y="6"/>
                  </a:cxn>
                  <a:cxn ang="0">
                    <a:pos x="8" y="13"/>
                  </a:cxn>
                  <a:cxn ang="0">
                    <a:pos x="0" y="11"/>
                  </a:cxn>
                </a:cxnLst>
                <a:rect l="0" t="0" r="r" b="b"/>
                <a:pathLst>
                  <a:path w="24" h="13">
                    <a:moveTo>
                      <a:pt x="0" y="11"/>
                    </a:moveTo>
                    <a:lnTo>
                      <a:pt x="8" y="2"/>
                    </a:lnTo>
                    <a:lnTo>
                      <a:pt x="23" y="0"/>
                    </a:lnTo>
                    <a:lnTo>
                      <a:pt x="24" y="2"/>
                    </a:lnTo>
                    <a:lnTo>
                      <a:pt x="17" y="6"/>
                    </a:lnTo>
                    <a:lnTo>
                      <a:pt x="8" y="13"/>
                    </a:lnTo>
                    <a:lnTo>
                      <a:pt x="0" y="11"/>
                    </a:lnTo>
                    <a:close/>
                  </a:path>
                </a:pathLst>
              </a:custGeom>
              <a:noFill/>
              <a:ln w="1588" cap="rnd">
                <a:solidFill>
                  <a:srgbClr val="000000"/>
                </a:solidFill>
                <a:prstDash val="solid"/>
                <a:round/>
                <a:headEnd/>
                <a:tailEnd/>
              </a:ln>
            </p:spPr>
            <p:txBody>
              <a:bodyPr/>
              <a:lstStyle/>
              <a:p>
                <a:endParaRPr lang="en-GB" dirty="0"/>
              </a:p>
            </p:txBody>
          </p:sp>
          <p:sp>
            <p:nvSpPr>
              <p:cNvPr id="102" name="Freeform 67"/>
              <p:cNvSpPr>
                <a:spLocks noEditPoints="1"/>
              </p:cNvSpPr>
              <p:nvPr/>
            </p:nvSpPr>
            <p:spPr bwMode="auto">
              <a:xfrm>
                <a:off x="2631" y="2294"/>
                <a:ext cx="2" cy="1"/>
              </a:xfrm>
              <a:custGeom>
                <a:avLst/>
                <a:gdLst/>
                <a:ahLst/>
                <a:cxnLst>
                  <a:cxn ang="0">
                    <a:pos x="0" y="0"/>
                  </a:cxn>
                  <a:cxn ang="0">
                    <a:pos x="6" y="1"/>
                  </a:cxn>
                  <a:cxn ang="0">
                    <a:pos x="1" y="0"/>
                  </a:cxn>
                  <a:cxn ang="0">
                    <a:pos x="2" y="3"/>
                  </a:cxn>
                  <a:cxn ang="0">
                    <a:pos x="4" y="2"/>
                  </a:cxn>
                  <a:cxn ang="0">
                    <a:pos x="4" y="1"/>
                  </a:cxn>
                </a:cxnLst>
                <a:rect l="0" t="0" r="r" b="b"/>
                <a:pathLst>
                  <a:path w="6" h="4">
                    <a:moveTo>
                      <a:pt x="0" y="0"/>
                    </a:moveTo>
                    <a:cubicBezTo>
                      <a:pt x="2" y="1"/>
                      <a:pt x="4" y="2"/>
                      <a:pt x="6" y="1"/>
                    </a:cubicBezTo>
                    <a:moveTo>
                      <a:pt x="1" y="0"/>
                    </a:moveTo>
                    <a:cubicBezTo>
                      <a:pt x="0" y="2"/>
                      <a:pt x="1" y="3"/>
                      <a:pt x="2" y="3"/>
                    </a:cubicBezTo>
                    <a:cubicBezTo>
                      <a:pt x="3" y="4"/>
                      <a:pt x="4" y="3"/>
                      <a:pt x="4" y="2"/>
                    </a:cubicBezTo>
                    <a:cubicBezTo>
                      <a:pt x="4" y="2"/>
                      <a:pt x="4" y="1"/>
                      <a:pt x="4" y="1"/>
                    </a:cubicBezTo>
                  </a:path>
                </a:pathLst>
              </a:custGeom>
              <a:noFill/>
              <a:ln w="1588" cap="rnd">
                <a:solidFill>
                  <a:srgbClr val="000000"/>
                </a:solidFill>
                <a:prstDash val="solid"/>
                <a:round/>
                <a:headEnd/>
                <a:tailEnd/>
              </a:ln>
            </p:spPr>
            <p:txBody>
              <a:bodyPr/>
              <a:lstStyle/>
              <a:p>
                <a:endParaRPr lang="en-GB" dirty="0"/>
              </a:p>
            </p:txBody>
          </p:sp>
          <p:sp>
            <p:nvSpPr>
              <p:cNvPr id="103" name="Freeform 68"/>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solidFill>
                <a:srgbClr val="000000"/>
              </a:solidFill>
              <a:ln w="0">
                <a:solidFill>
                  <a:srgbClr val="000000"/>
                </a:solidFill>
                <a:prstDash val="solid"/>
                <a:round/>
                <a:headEnd/>
                <a:tailEnd/>
              </a:ln>
            </p:spPr>
            <p:txBody>
              <a:bodyPr/>
              <a:lstStyle/>
              <a:p>
                <a:endParaRPr lang="en-GB" dirty="0"/>
              </a:p>
            </p:txBody>
          </p:sp>
          <p:sp>
            <p:nvSpPr>
              <p:cNvPr id="104" name="Freeform 69"/>
              <p:cNvSpPr>
                <a:spLocks/>
              </p:cNvSpPr>
              <p:nvPr/>
            </p:nvSpPr>
            <p:spPr bwMode="auto">
              <a:xfrm>
                <a:off x="2632" y="2294"/>
                <a:ext cx="1" cy="1"/>
              </a:xfrm>
              <a:custGeom>
                <a:avLst/>
                <a:gdLst/>
                <a:ahLst/>
                <a:cxnLst>
                  <a:cxn ang="0">
                    <a:pos x="3" y="1"/>
                  </a:cxn>
                  <a:cxn ang="0">
                    <a:pos x="1" y="0"/>
                  </a:cxn>
                  <a:cxn ang="0">
                    <a:pos x="1" y="2"/>
                  </a:cxn>
                  <a:cxn ang="0">
                    <a:pos x="3" y="1"/>
                  </a:cxn>
                  <a:cxn ang="0">
                    <a:pos x="3" y="1"/>
                  </a:cxn>
                </a:cxnLst>
                <a:rect l="0" t="0" r="r" b="b"/>
                <a:pathLst>
                  <a:path w="3" h="2">
                    <a:moveTo>
                      <a:pt x="3" y="1"/>
                    </a:moveTo>
                    <a:lnTo>
                      <a:pt x="1" y="0"/>
                    </a:lnTo>
                    <a:cubicBezTo>
                      <a:pt x="0" y="0"/>
                      <a:pt x="0" y="1"/>
                      <a:pt x="1" y="2"/>
                    </a:cubicBezTo>
                    <a:cubicBezTo>
                      <a:pt x="1" y="2"/>
                      <a:pt x="2" y="2"/>
                      <a:pt x="3" y="1"/>
                    </a:cubicBezTo>
                    <a:cubicBezTo>
                      <a:pt x="3" y="1"/>
                      <a:pt x="3" y="1"/>
                      <a:pt x="3" y="1"/>
                    </a:cubicBezTo>
                    <a:close/>
                  </a:path>
                </a:pathLst>
              </a:custGeom>
              <a:noFill/>
              <a:ln w="1588" cap="rnd">
                <a:solidFill>
                  <a:srgbClr val="000000"/>
                </a:solidFill>
                <a:prstDash val="solid"/>
                <a:round/>
                <a:headEnd/>
                <a:tailEnd/>
              </a:ln>
            </p:spPr>
            <p:txBody>
              <a:bodyPr/>
              <a:lstStyle/>
              <a:p>
                <a:endParaRPr lang="en-GB" dirty="0"/>
              </a:p>
            </p:txBody>
          </p:sp>
          <p:sp>
            <p:nvSpPr>
              <p:cNvPr id="105" name="Freeform 70"/>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solidFill>
                <a:srgbClr val="FFFFFF"/>
              </a:solidFill>
              <a:ln w="0">
                <a:solidFill>
                  <a:srgbClr val="000000"/>
                </a:solidFill>
                <a:prstDash val="solid"/>
                <a:round/>
                <a:headEnd/>
                <a:tailEnd/>
              </a:ln>
            </p:spPr>
            <p:txBody>
              <a:bodyPr/>
              <a:lstStyle/>
              <a:p>
                <a:endParaRPr lang="en-GB" dirty="0"/>
              </a:p>
            </p:txBody>
          </p:sp>
          <p:sp>
            <p:nvSpPr>
              <p:cNvPr id="106" name="Freeform 71"/>
              <p:cNvSpPr>
                <a:spLocks/>
              </p:cNvSpPr>
              <p:nvPr/>
            </p:nvSpPr>
            <p:spPr bwMode="auto">
              <a:xfrm>
                <a:off x="2631" y="2296"/>
                <a:ext cx="5" cy="4"/>
              </a:xfrm>
              <a:custGeom>
                <a:avLst/>
                <a:gdLst/>
                <a:ahLst/>
                <a:cxnLst>
                  <a:cxn ang="0">
                    <a:pos x="0" y="6"/>
                  </a:cxn>
                  <a:cxn ang="0">
                    <a:pos x="17" y="15"/>
                  </a:cxn>
                  <a:cxn ang="0">
                    <a:pos x="4" y="0"/>
                  </a:cxn>
                  <a:cxn ang="0">
                    <a:pos x="0" y="6"/>
                  </a:cxn>
                </a:cxnLst>
                <a:rect l="0" t="0" r="r" b="b"/>
                <a:pathLst>
                  <a:path w="17" h="15">
                    <a:moveTo>
                      <a:pt x="0" y="6"/>
                    </a:moveTo>
                    <a:lnTo>
                      <a:pt x="17" y="15"/>
                    </a:lnTo>
                    <a:cubicBezTo>
                      <a:pt x="14" y="9"/>
                      <a:pt x="9" y="4"/>
                      <a:pt x="4" y="0"/>
                    </a:cubicBezTo>
                    <a:cubicBezTo>
                      <a:pt x="2" y="2"/>
                      <a:pt x="1" y="4"/>
                      <a:pt x="0" y="6"/>
                    </a:cubicBezTo>
                    <a:close/>
                  </a:path>
                </a:pathLst>
              </a:custGeom>
              <a:noFill/>
              <a:ln w="1588" cap="rnd">
                <a:solidFill>
                  <a:srgbClr val="000000"/>
                </a:solidFill>
                <a:prstDash val="solid"/>
                <a:round/>
                <a:headEnd/>
                <a:tailEnd/>
              </a:ln>
            </p:spPr>
            <p:txBody>
              <a:bodyPr/>
              <a:lstStyle/>
              <a:p>
                <a:endParaRPr lang="en-GB" dirty="0"/>
              </a:p>
            </p:txBody>
          </p:sp>
        </p:grpSp>
        <p:sp>
          <p:nvSpPr>
            <p:cNvPr id="77" name="Text Box 72"/>
            <p:cNvSpPr txBox="1">
              <a:spLocks noChangeArrowheads="1"/>
            </p:cNvSpPr>
            <p:nvPr/>
          </p:nvSpPr>
          <p:spPr bwMode="auto">
            <a:xfrm>
              <a:off x="793" y="3382"/>
              <a:ext cx="632" cy="366"/>
            </a:xfrm>
            <a:prstGeom prst="rect">
              <a:avLst/>
            </a:prstGeom>
            <a:noFill/>
            <a:ln w="9525" algn="ctr">
              <a:noFill/>
              <a:miter lim="800000"/>
              <a:headEnd/>
              <a:tailEnd/>
            </a:ln>
            <a:effectLst/>
          </p:spPr>
          <p:txBody>
            <a:bodyPr wrap="none" lIns="90000" tIns="46800" rIns="90000" bIns="46800">
              <a:spAutoFit/>
            </a:bodyPr>
            <a:lstStyle/>
            <a:p>
              <a:pPr algn="l"/>
              <a:r>
                <a:rPr lang="en-US" sz="1600" b="0" dirty="0"/>
                <a:t>Windows</a:t>
              </a:r>
              <a:br>
                <a:rPr lang="en-US" sz="1600" b="0" dirty="0"/>
              </a:br>
              <a:r>
                <a:rPr lang="en-US" sz="1600" b="0" dirty="0"/>
                <a:t>Server</a:t>
              </a:r>
            </a:p>
          </p:txBody>
        </p:sp>
      </p:grpSp>
      <p:cxnSp>
        <p:nvCxnSpPr>
          <p:cNvPr id="145" name="Straight Arrow Connector 144"/>
          <p:cNvCxnSpPr>
            <a:endCxn id="80" idx="1"/>
          </p:cNvCxnSpPr>
          <p:nvPr/>
        </p:nvCxnSpPr>
        <p:spPr>
          <a:xfrm>
            <a:off x="780661" y="2464816"/>
            <a:ext cx="6424243" cy="1360026"/>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39" name="TextBox 138"/>
          <p:cNvSpPr txBox="1"/>
          <p:nvPr/>
        </p:nvSpPr>
        <p:spPr>
          <a:xfrm>
            <a:off x="4401885" y="1738291"/>
            <a:ext cx="2392325" cy="1015663"/>
          </a:xfrm>
          <a:prstGeom prst="rect">
            <a:avLst/>
          </a:prstGeom>
          <a:noFill/>
        </p:spPr>
        <p:txBody>
          <a:bodyPr wrap="square" rtlCol="0">
            <a:spAutoFit/>
          </a:bodyPr>
          <a:lstStyle/>
          <a:p>
            <a:r>
              <a:rPr lang="en-GB" sz="2000" dirty="0" smtClean="0">
                <a:solidFill>
                  <a:schemeClr val="bg1"/>
                </a:solidFill>
              </a:rPr>
              <a:t>≥90days or</a:t>
            </a:r>
          </a:p>
          <a:p>
            <a:r>
              <a:rPr lang="en-GB" sz="2000" dirty="0" smtClean="0">
                <a:solidFill>
                  <a:schemeClr val="bg1"/>
                </a:solidFill>
              </a:rPr>
              <a:t>Permanent hardware Failure</a:t>
            </a:r>
            <a:endParaRPr lang="en-GB" sz="2000" dirty="0">
              <a:solidFill>
                <a:schemeClr val="bg1"/>
              </a:solidFill>
            </a:endParaRPr>
          </a:p>
        </p:txBody>
      </p:sp>
      <p:sp>
        <p:nvSpPr>
          <p:cNvPr id="140" name="TextBox 139"/>
          <p:cNvSpPr txBox="1"/>
          <p:nvPr/>
        </p:nvSpPr>
        <p:spPr>
          <a:xfrm>
            <a:off x="2169069" y="1079088"/>
            <a:ext cx="1988288" cy="400110"/>
          </a:xfrm>
          <a:prstGeom prst="rect">
            <a:avLst/>
          </a:prstGeom>
          <a:noFill/>
        </p:spPr>
        <p:txBody>
          <a:bodyPr wrap="square" rtlCol="0">
            <a:spAutoFit/>
          </a:bodyPr>
          <a:lstStyle/>
          <a:p>
            <a:r>
              <a:rPr lang="en-GB" sz="2000" dirty="0" smtClean="0"/>
              <a:t>Server A</a:t>
            </a:r>
            <a:endParaRPr lang="en-GB" sz="2000" dirty="0"/>
          </a:p>
        </p:txBody>
      </p:sp>
      <p:sp>
        <p:nvSpPr>
          <p:cNvPr id="141" name="TextBox 140"/>
          <p:cNvSpPr txBox="1"/>
          <p:nvPr/>
        </p:nvSpPr>
        <p:spPr>
          <a:xfrm>
            <a:off x="6904292" y="1071993"/>
            <a:ext cx="1988288" cy="400110"/>
          </a:xfrm>
          <a:prstGeom prst="rect">
            <a:avLst/>
          </a:prstGeom>
          <a:noFill/>
        </p:spPr>
        <p:txBody>
          <a:bodyPr wrap="square" rtlCol="0">
            <a:spAutoFit/>
          </a:bodyPr>
          <a:lstStyle/>
          <a:p>
            <a:r>
              <a:rPr lang="en-GB" sz="2000" dirty="0" smtClean="0"/>
              <a:t>Server B</a:t>
            </a:r>
            <a:endParaRPr lang="en-GB" sz="2000" dirty="0"/>
          </a:p>
        </p:txBody>
      </p:sp>
      <p:sp>
        <p:nvSpPr>
          <p:cNvPr id="142" name="Content Placeholder 4"/>
          <p:cNvSpPr txBox="1">
            <a:spLocks/>
          </p:cNvSpPr>
          <p:nvPr/>
        </p:nvSpPr>
        <p:spPr>
          <a:xfrm>
            <a:off x="187601" y="4813750"/>
            <a:ext cx="8382000" cy="1570030"/>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GB" sz="2000" b="0" i="0" u="none" strike="noStrike" kern="1200" cap="none" spc="0" normalizeH="0" baseline="0" noProof="0" dirty="0" smtClean="0">
                <a:ln>
                  <a:noFill/>
                </a:ln>
                <a:solidFill>
                  <a:srgbClr val="99CC99"/>
                </a:solidFill>
                <a:effectLst/>
                <a:uLnTx/>
                <a:uFillTx/>
                <a:latin typeface="+mn-lt"/>
                <a:ea typeface="+mn-ea"/>
                <a:cs typeface="+mn-cs"/>
              </a:rPr>
              <a:t>There will be no change to the Windows Server OS reassignment policy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45"/>
                                        </p:tgtEl>
                                        <p:attrNameLst>
                                          <p:attrName>style.visibility</p:attrName>
                                        </p:attrNameLst>
                                      </p:cBhvr>
                                      <p:to>
                                        <p:strVal val="visible"/>
                                      </p:to>
                                    </p:set>
                                    <p:animEffect transition="in" filter="box(in)">
                                      <p:cBhvr>
                                        <p:cTn id="17" dur="500"/>
                                        <p:tgtEl>
                                          <p:spTgt spid="14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85609"/>
                                        </p:tgtEl>
                                        <p:attrNameLst>
                                          <p:attrName>style.visibility</p:attrName>
                                        </p:attrNameLst>
                                      </p:cBhvr>
                                      <p:to>
                                        <p:strVal val="visible"/>
                                      </p:to>
                                    </p:set>
                                    <p:animEffect transition="in" filter="blinds(horizontal)">
                                      <p:cBhvr>
                                        <p:cTn id="27" dur="500"/>
                                        <p:tgtEl>
                                          <p:spTgt spid="198560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linds(horizontal)">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560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4" name="Content Placeholder 3"/>
          <p:cNvSpPr>
            <a:spLocks noGrp="1"/>
          </p:cNvSpPr>
          <p:nvPr>
            <p:ph idx="1"/>
          </p:nvPr>
        </p:nvSpPr>
        <p:spPr>
          <a:xfrm>
            <a:off x="381000" y="1063690"/>
            <a:ext cx="8382000" cy="5289609"/>
          </a:xfrm>
        </p:spPr>
        <p:txBody>
          <a:bodyPr/>
          <a:lstStyle/>
          <a:p>
            <a:r>
              <a:rPr lang="en-GB" sz="1800" u="sng" dirty="0" smtClean="0">
                <a:solidFill>
                  <a:schemeClr val="tx1"/>
                </a:solidFill>
              </a:rPr>
              <a:t>Policy Before Sept 1</a:t>
            </a:r>
            <a:r>
              <a:rPr lang="en-GB" sz="1800" u="sng" baseline="30000" dirty="0" smtClean="0">
                <a:solidFill>
                  <a:schemeClr val="tx1"/>
                </a:solidFill>
              </a:rPr>
              <a:t>st</a:t>
            </a:r>
            <a:r>
              <a:rPr lang="en-GB" sz="1800" u="sng" dirty="0" smtClean="0">
                <a:solidFill>
                  <a:schemeClr val="tx1"/>
                </a:solidFill>
              </a:rPr>
              <a:t>  2008</a:t>
            </a:r>
          </a:p>
          <a:p>
            <a:r>
              <a:rPr lang="en-GB" sz="1800" i="1" dirty="0" smtClean="0">
                <a:solidFill>
                  <a:schemeClr val="tx1"/>
                </a:solidFill>
              </a:rPr>
              <a:t>Server Licenses: </a:t>
            </a:r>
            <a:endParaRPr lang="en-GB" sz="1800" dirty="0" smtClean="0">
              <a:solidFill>
                <a:schemeClr val="tx1"/>
              </a:solidFill>
            </a:endParaRPr>
          </a:p>
          <a:p>
            <a:pPr lvl="1" fontAlgn="ctr"/>
            <a:r>
              <a:rPr lang="en-GB" sz="1400" dirty="0" smtClean="0">
                <a:solidFill>
                  <a:schemeClr val="tx1"/>
                </a:solidFill>
              </a:rPr>
              <a:t>Customer must assign license to one of the servers : No change</a:t>
            </a:r>
          </a:p>
          <a:p>
            <a:pPr lvl="1" fontAlgn="ctr"/>
            <a:r>
              <a:rPr lang="en-GB" sz="1400" dirty="0" smtClean="0">
                <a:solidFill>
                  <a:schemeClr val="tx1"/>
                </a:solidFill>
              </a:rPr>
              <a:t>Customer may not assign the same license to more than one server : No change</a:t>
            </a:r>
          </a:p>
          <a:p>
            <a:pPr lvl="1" fontAlgn="ctr"/>
            <a:r>
              <a:rPr lang="en-GB" sz="1400" dirty="0" smtClean="0">
                <a:solidFill>
                  <a:schemeClr val="tx1"/>
                </a:solidFill>
              </a:rPr>
              <a:t>Customer may reassign the license, but not on a short term basis (i.e. not within 90 days of the last assignment)  : Changing, as below</a:t>
            </a:r>
          </a:p>
          <a:p>
            <a:pPr lvl="0" fontAlgn="ctr">
              <a:buNone/>
            </a:pPr>
            <a:endParaRPr lang="en-GB" sz="1800" dirty="0" smtClean="0">
              <a:solidFill>
                <a:schemeClr val="tx1"/>
              </a:solidFill>
            </a:endParaRPr>
          </a:p>
          <a:p>
            <a:r>
              <a:rPr lang="en-GB" sz="1800" u="sng" dirty="0" smtClean="0">
                <a:solidFill>
                  <a:schemeClr val="tx1"/>
                </a:solidFill>
              </a:rPr>
              <a:t>Policy After Sept 1</a:t>
            </a:r>
            <a:r>
              <a:rPr lang="en-GB" sz="1800" u="sng" baseline="30000" dirty="0" smtClean="0">
                <a:solidFill>
                  <a:schemeClr val="tx1"/>
                </a:solidFill>
              </a:rPr>
              <a:t>st</a:t>
            </a:r>
            <a:r>
              <a:rPr lang="en-GB" sz="1800" u="sng" dirty="0" smtClean="0">
                <a:solidFill>
                  <a:schemeClr val="tx1"/>
                </a:solidFill>
              </a:rPr>
              <a:t>  2008</a:t>
            </a:r>
          </a:p>
          <a:p>
            <a:r>
              <a:rPr lang="en-GB" sz="1800" i="1" dirty="0" smtClean="0">
                <a:solidFill>
                  <a:schemeClr val="tx1"/>
                </a:solidFill>
              </a:rPr>
              <a:t>Server Operating System (Windows Server): </a:t>
            </a:r>
            <a:r>
              <a:rPr lang="en-GB" sz="1800" dirty="0" smtClean="0">
                <a:solidFill>
                  <a:schemeClr val="tx1"/>
                </a:solidFill>
              </a:rPr>
              <a:t>No change </a:t>
            </a:r>
          </a:p>
          <a:p>
            <a:r>
              <a:rPr lang="en-GB" sz="1800" i="1" dirty="0" smtClean="0">
                <a:solidFill>
                  <a:schemeClr val="tx1"/>
                </a:solidFill>
              </a:rPr>
              <a:t>Server Applications: </a:t>
            </a:r>
            <a:endParaRPr lang="en-GB" sz="1800" dirty="0" smtClean="0">
              <a:solidFill>
                <a:schemeClr val="tx1"/>
              </a:solidFill>
            </a:endParaRPr>
          </a:p>
          <a:p>
            <a:pPr lvl="1" fontAlgn="ctr"/>
            <a:r>
              <a:rPr lang="en-GB" sz="1400" u="sng" dirty="0" smtClean="0">
                <a:solidFill>
                  <a:schemeClr val="tx1"/>
                </a:solidFill>
              </a:rPr>
              <a:t>Per Processor:</a:t>
            </a:r>
            <a:r>
              <a:rPr lang="en-GB" sz="1400" dirty="0" smtClean="0">
                <a:solidFill>
                  <a:schemeClr val="tx1"/>
                </a:solidFill>
              </a:rPr>
              <a:t> The 90 day rule is waived for eligible Application Server licenses in the server farm as long as concurrent physical processors are licensed </a:t>
            </a:r>
          </a:p>
          <a:p>
            <a:pPr lvl="1" fontAlgn="ctr"/>
            <a:r>
              <a:rPr lang="en-GB" sz="1400" u="sng" dirty="0" smtClean="0">
                <a:solidFill>
                  <a:schemeClr val="tx1"/>
                </a:solidFill>
              </a:rPr>
              <a:t>Server/CAL,</a:t>
            </a:r>
            <a:r>
              <a:rPr lang="en-GB" sz="1400" dirty="0" smtClean="0">
                <a:solidFill>
                  <a:schemeClr val="tx1"/>
                </a:solidFill>
              </a:rPr>
              <a:t> Management Servers, Online Services, and Specialty Server: The 90 day rule is waived for eligible Application Server licenses in the server farm</a:t>
            </a:r>
          </a:p>
          <a:p>
            <a:pPr lvl="1" fontAlgn="ctr">
              <a:buNone/>
            </a:pPr>
            <a:endParaRPr lang="en-GB" sz="1400" dirty="0" smtClean="0">
              <a:solidFill>
                <a:schemeClr val="tx1"/>
              </a:solidFill>
            </a:endParaRPr>
          </a:p>
          <a:p>
            <a:pPr lvl="1" fontAlgn="ctr"/>
            <a:endParaRPr lang="en-GB" sz="1400" dirty="0" smtClean="0">
              <a:solidFill>
                <a:schemeClr val="tx1"/>
              </a:solidFill>
            </a:endParaRPr>
          </a:p>
          <a:p>
            <a:pPr lvl="0" fontAlgn="ctr"/>
            <a:r>
              <a:rPr lang="en-GB" sz="1800" u="sng" dirty="0" smtClean="0">
                <a:solidFill>
                  <a:schemeClr val="tx1"/>
                </a:solidFill>
              </a:rPr>
              <a:t>External Connectors</a:t>
            </a:r>
            <a:r>
              <a:rPr lang="en-GB" sz="1800" dirty="0" smtClean="0">
                <a:solidFill>
                  <a:schemeClr val="tx1"/>
                </a:solidFill>
              </a:rPr>
              <a:t>: The 90-day rule is waived for all External Connector licenses in the server farm </a:t>
            </a:r>
          </a:p>
          <a:p>
            <a:endParaRPr lang="en-GB" sz="18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2755" y="2766061"/>
            <a:ext cx="8513519" cy="664797"/>
          </a:xfrm>
          <a:prstGeom prst="rect">
            <a:avLst/>
          </a:prstGeom>
        </p:spPr>
        <p:txBody>
          <a:bodyPr vert="horz" wrap="square" lIns="0" tIns="0" rIns="0" bIns="0" rtlCol="0" anchor="t">
            <a:spAutoFit/>
          </a:bodyPr>
          <a:lstStyle/>
          <a:p>
            <a:pPr lvl="0" algn="ctr">
              <a:lnSpc>
                <a:spcPct val="90000"/>
              </a:lnSpc>
              <a:spcBef>
                <a:spcPts val="1200"/>
              </a:spcBef>
            </a:pPr>
            <a:r>
              <a:rPr lang="en-US" sz="4800" dirty="0" smtClean="0">
                <a:ln w="3175">
                  <a:noFill/>
                </a:ln>
                <a:solidFill>
                  <a:srgbClr val="FFFFFF"/>
                </a:solidFill>
                <a:latin typeface="Segoe" pitchFamily="34" charset="0"/>
                <a:cs typeface="Arial" charset="0"/>
              </a:rPr>
              <a:t>Virtualization…</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14769" y="2076451"/>
            <a:ext cx="2216632" cy="492443"/>
          </a:xfrm>
          <a:prstGeom prst="rect">
            <a:avLst/>
          </a:prstGeom>
          <a:noFill/>
        </p:spPr>
        <p:txBody>
          <a:bodyPr wrap="none" rtlCol="0">
            <a:spAutoFit/>
          </a:bodyPr>
          <a:lstStyle/>
          <a:p>
            <a:r>
              <a:rPr lang="en-US" sz="2600" b="1" dirty="0" smtClean="0">
                <a:gradFill>
                  <a:gsLst>
                    <a:gs pos="0">
                      <a:schemeClr val="tx1"/>
                    </a:gs>
                    <a:gs pos="100000">
                      <a:schemeClr val="tx1"/>
                    </a:gs>
                  </a:gsLst>
                  <a:lin ang="5400000" scaled="0"/>
                </a:gradFill>
              </a:rPr>
              <a:t>Physical World</a:t>
            </a:r>
          </a:p>
        </p:txBody>
      </p:sp>
      <p:sp>
        <p:nvSpPr>
          <p:cNvPr id="28" name="Right Arrow 27"/>
          <p:cNvSpPr/>
          <p:nvPr/>
        </p:nvSpPr>
        <p:spPr bwMode="auto">
          <a:xfrm>
            <a:off x="4273075" y="4000500"/>
            <a:ext cx="674151" cy="685800"/>
          </a:xfrm>
          <a:prstGeom prst="rightArrow">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grpSp>
        <p:nvGrpSpPr>
          <p:cNvPr id="2" name="Group 78"/>
          <p:cNvGrpSpPr/>
          <p:nvPr/>
        </p:nvGrpSpPr>
        <p:grpSpPr>
          <a:xfrm>
            <a:off x="267383" y="228601"/>
            <a:ext cx="8678922" cy="7019855"/>
            <a:chOff x="356418" y="228600"/>
            <a:chExt cx="11568882" cy="7019855"/>
          </a:xfrm>
        </p:grpSpPr>
        <p:sp>
          <p:nvSpPr>
            <p:cNvPr id="16" name="Title 1"/>
            <p:cNvSpPr txBox="1">
              <a:spLocks/>
            </p:cNvSpPr>
            <p:nvPr/>
          </p:nvSpPr>
          <p:spPr>
            <a:xfrm>
              <a:off x="466063" y="228600"/>
              <a:ext cx="11165020" cy="1329595"/>
            </a:xfrm>
            <a:prstGeom prst="rect">
              <a:avLst/>
            </a:prstGeom>
          </p:spPr>
          <p:txBody>
            <a:bodyPr vert="horz" wrap="square" lIns="0" tIns="0" rIns="0" bIns="0" rtlCol="0" anchor="t">
              <a:spAutoFit/>
            </a:bodyPr>
            <a:lstStyle/>
            <a:p>
              <a:pPr lvl="0">
                <a:lnSpc>
                  <a:spcPct val="90000"/>
                </a:lnSpc>
                <a:spcBef>
                  <a:spcPct val="0"/>
                </a:spcBef>
              </a:pPr>
              <a:r>
                <a:rPr lang="en-US" sz="4800" spc="-150" dirty="0" smtClean="0">
                  <a:ln w="3175">
                    <a:noFill/>
                  </a:ln>
                  <a:gradFill>
                    <a:gsLst>
                      <a:gs pos="0">
                        <a:srgbClr val="FFFFFF">
                          <a:lumMod val="75000"/>
                          <a:lumOff val="25000"/>
                        </a:srgbClr>
                      </a:gs>
                      <a:gs pos="100000">
                        <a:srgbClr val="FFFFFF">
                          <a:lumMod val="75000"/>
                          <a:lumOff val="25000"/>
                        </a:srgbClr>
                      </a:gs>
                    </a:gsLst>
                    <a:lin ang="5400000" scaled="0"/>
                  </a:gradFill>
                  <a:latin typeface="Arial" pitchFamily="34" charset="0"/>
                  <a:cs typeface="Arial" pitchFamily="34" charset="0"/>
                </a:rPr>
                <a:t>What Is Virtualization?</a:t>
              </a:r>
              <a:br>
                <a:rPr lang="en-US" sz="4800" spc="-150" dirty="0" smtClean="0">
                  <a:ln w="3175">
                    <a:noFill/>
                  </a:ln>
                  <a:gradFill>
                    <a:gsLst>
                      <a:gs pos="0">
                        <a:srgbClr val="FFFFFF">
                          <a:lumMod val="75000"/>
                          <a:lumOff val="25000"/>
                        </a:srgbClr>
                      </a:gs>
                      <a:gs pos="100000">
                        <a:srgbClr val="FFFFFF">
                          <a:lumMod val="75000"/>
                          <a:lumOff val="25000"/>
                        </a:srgbClr>
                      </a:gs>
                    </a:gsLst>
                    <a:lin ang="5400000" scaled="0"/>
                  </a:gradFill>
                  <a:latin typeface="Arial" pitchFamily="34" charset="0"/>
                  <a:cs typeface="Arial" pitchFamily="34" charset="0"/>
                </a:rPr>
              </a:br>
              <a:endParaRPr kumimoji="0" lang="en-US" sz="4800" b="0" i="0" u="none" strike="noStrike" kern="1200" cap="none" spc="-150" normalizeH="0" baseline="0" noProof="0" dirty="0">
                <a:ln w="3175">
                  <a:noFill/>
                </a:ln>
                <a:gradFill>
                  <a:gsLst>
                    <a:gs pos="0">
                      <a:schemeClr val="tx1">
                        <a:lumMod val="75000"/>
                        <a:lumOff val="25000"/>
                      </a:schemeClr>
                    </a:gs>
                    <a:gs pos="100000">
                      <a:schemeClr val="tx1">
                        <a:lumMod val="75000"/>
                        <a:lumOff val="25000"/>
                      </a:schemeClr>
                    </a:gs>
                  </a:gsLst>
                  <a:lin ang="5400000" scaled="0"/>
                </a:gradFill>
                <a:effectLst/>
                <a:uLnTx/>
                <a:uFillTx/>
                <a:latin typeface="Segoe" pitchFamily="34" charset="0"/>
                <a:ea typeface="+mn-ea"/>
                <a:cs typeface="Arial" charset="0"/>
              </a:endParaRPr>
            </a:p>
          </p:txBody>
        </p:sp>
        <p:sp>
          <p:nvSpPr>
            <p:cNvPr id="17" name="Content Placeholder 2"/>
            <p:cNvSpPr txBox="1">
              <a:spLocks/>
            </p:cNvSpPr>
            <p:nvPr/>
          </p:nvSpPr>
          <p:spPr>
            <a:xfrm>
              <a:off x="356418" y="890501"/>
              <a:ext cx="11568882" cy="6357954"/>
            </a:xfrm>
            <a:prstGeom prst="rect">
              <a:avLst/>
            </a:prstGeom>
          </p:spPr>
          <p:txBody>
            <a:bodyPr/>
            <a:lstStyle/>
            <a:p>
              <a:pPr marL="514350" lvl="0" indent="-514350">
                <a:lnSpc>
                  <a:spcPct val="90000"/>
                </a:lnSpc>
                <a:spcBef>
                  <a:spcPct val="20000"/>
                </a:spcBef>
                <a:spcAft>
                  <a:spcPts val="300"/>
                </a:spcAft>
                <a:buFont typeface="+mj-lt"/>
                <a:buAutoNum type="arabicPeriod"/>
              </a:pPr>
              <a:r>
                <a:rPr lang="en-US" sz="2600" spc="-100" dirty="0" smtClean="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cs typeface="Arial" charset="0"/>
                </a:rPr>
                <a:t>The isolation of one computing resource from another</a:t>
              </a:r>
            </a:p>
            <a:p>
              <a:pPr marL="514350" lvl="0" indent="-514350">
                <a:lnSpc>
                  <a:spcPct val="90000"/>
                </a:lnSpc>
                <a:spcBef>
                  <a:spcPct val="20000"/>
                </a:spcBef>
                <a:spcAft>
                  <a:spcPts val="600"/>
                </a:spcAft>
                <a:buFont typeface="+mj-lt"/>
                <a:buAutoNum type="arabicPeriod"/>
              </a:pPr>
              <a:r>
                <a:rPr lang="en-US" sz="2600" spc="-100" dirty="0" smtClean="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cs typeface="Arial" charset="0"/>
                </a:rPr>
                <a:t>Decouples traditional software/hardware</a:t>
              </a:r>
            </a:p>
          </p:txBody>
        </p:sp>
        <p:sp>
          <p:nvSpPr>
            <p:cNvPr id="5" name="Rounded Rectangle 4"/>
            <p:cNvSpPr/>
            <p:nvPr/>
          </p:nvSpPr>
          <p:spPr bwMode="auto">
            <a:xfrm>
              <a:off x="704850" y="2686051"/>
              <a:ext cx="4682668" cy="36957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pic>
          <p:nvPicPr>
            <p:cNvPr id="10" name="Picture 9" descr="cpu_icon.png"/>
            <p:cNvPicPr>
              <a:picLocks noChangeAspect="1"/>
            </p:cNvPicPr>
            <p:nvPr/>
          </p:nvPicPr>
          <p:blipFill>
            <a:blip r:embed="rId3"/>
            <a:stretch>
              <a:fillRect/>
            </a:stretch>
          </p:blipFill>
          <p:spPr>
            <a:xfrm>
              <a:off x="849368" y="5772200"/>
              <a:ext cx="888889" cy="800000"/>
            </a:xfrm>
            <a:prstGeom prst="rect">
              <a:avLst/>
            </a:prstGeom>
          </p:spPr>
        </p:pic>
        <p:pic>
          <p:nvPicPr>
            <p:cNvPr id="205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789114" y="5657851"/>
              <a:ext cx="1276350" cy="1276350"/>
            </a:xfrm>
            <a:prstGeom prst="rect">
              <a:avLst/>
            </a:prstGeom>
            <a:noFill/>
            <a:ln w="9525">
              <a:noFill/>
              <a:miter lim="800000"/>
              <a:headEnd/>
              <a:tailEnd/>
            </a:ln>
          </p:spPr>
        </p:pic>
        <p:pic>
          <p:nvPicPr>
            <p:cNvPr id="2060"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70188" y="5867400"/>
              <a:ext cx="1420812" cy="916897"/>
            </a:xfrm>
            <a:prstGeom prst="rect">
              <a:avLst/>
            </a:prstGeom>
            <a:noFill/>
            <a:ln w="9525">
              <a:noFill/>
              <a:miter lim="800000"/>
              <a:headEnd/>
              <a:tailEnd/>
            </a:ln>
          </p:spPr>
        </p:pic>
        <p:pic>
          <p:nvPicPr>
            <p:cNvPr id="2063"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216400" y="5656263"/>
              <a:ext cx="1060450" cy="1068793"/>
            </a:xfrm>
            <a:prstGeom prst="rect">
              <a:avLst/>
            </a:prstGeom>
            <a:noFill/>
            <a:ln w="9525">
              <a:noFill/>
              <a:miter lim="800000"/>
              <a:headEnd/>
              <a:tailEnd/>
            </a:ln>
          </p:spPr>
        </p:pic>
        <p:sp>
          <p:nvSpPr>
            <p:cNvPr id="24" name="Rounded Rectangle 23"/>
            <p:cNvSpPr/>
            <p:nvPr/>
          </p:nvSpPr>
          <p:spPr bwMode="auto">
            <a:xfrm>
              <a:off x="952500" y="2952750"/>
              <a:ext cx="4114800" cy="2609850"/>
            </a:xfrm>
            <a:prstGeom prst="roundRect">
              <a:avLst/>
            </a:prstGeom>
            <a:gradFill rotWithShape="1">
              <a:gsLst>
                <a:gs pos="100000">
                  <a:srgbClr val="9C42E6"/>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25" name="TextBox 24"/>
            <p:cNvSpPr txBox="1"/>
            <p:nvPr/>
          </p:nvSpPr>
          <p:spPr>
            <a:xfrm>
              <a:off x="898962" y="5010151"/>
              <a:ext cx="4168338" cy="769441"/>
            </a:xfrm>
            <a:prstGeom prst="rect">
              <a:avLst/>
            </a:prstGeom>
            <a:noFill/>
          </p:spPr>
          <p:txBody>
            <a:bodyPr wrap="square" rtlCol="0">
              <a:spAutoFit/>
            </a:bodyPr>
            <a:lstStyle/>
            <a:p>
              <a:pPr algn="ctr"/>
              <a:r>
                <a:rPr lang="en-US" sz="2000" b="1"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Operating System</a:t>
              </a:r>
            </a:p>
            <a:p>
              <a:endParaRPr lang="en-US" sz="2400" b="1" dirty="0" smtClean="0">
                <a:gradFill>
                  <a:gsLst>
                    <a:gs pos="0">
                      <a:schemeClr val="tx1"/>
                    </a:gs>
                    <a:gs pos="100000">
                      <a:schemeClr val="tx1"/>
                    </a:gs>
                  </a:gsLst>
                  <a:lin ang="5400000" scaled="0"/>
                </a:gradFill>
              </a:endParaRPr>
            </a:p>
          </p:txBody>
        </p:sp>
        <p:sp>
          <p:nvSpPr>
            <p:cNvPr id="26" name="Rounded Rectangle 25"/>
            <p:cNvSpPr/>
            <p:nvPr/>
          </p:nvSpPr>
          <p:spPr bwMode="auto">
            <a:xfrm>
              <a:off x="1162050" y="3200400"/>
              <a:ext cx="3676650" cy="171450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27" name="TextBox 26"/>
            <p:cNvSpPr txBox="1"/>
            <p:nvPr/>
          </p:nvSpPr>
          <p:spPr>
            <a:xfrm>
              <a:off x="898962" y="3810001"/>
              <a:ext cx="4168338" cy="769441"/>
            </a:xfrm>
            <a:prstGeom prst="rect">
              <a:avLst/>
            </a:prstGeom>
            <a:noFill/>
          </p:spPr>
          <p:txBody>
            <a:bodyPr wrap="square" rtlCol="0">
              <a:spAutoFit/>
            </a:bodyPr>
            <a:lstStyle/>
            <a:p>
              <a:pPr algn="ctr"/>
              <a:r>
                <a:rPr lang="en-US" sz="2000" b="1"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Applications</a:t>
              </a:r>
              <a:endParaRPr lang="en-US" sz="2000" dirty="0" smtClean="0">
                <a:gradFill>
                  <a:gsLst>
                    <a:gs pos="0">
                      <a:srgbClr val="000000">
                        <a:lumMod val="85000"/>
                        <a:lumOff val="15000"/>
                      </a:srgbClr>
                    </a:gs>
                    <a:gs pos="100000">
                      <a:srgbClr val="000000">
                        <a:lumMod val="85000"/>
                        <a:lumOff val="15000"/>
                      </a:srgbClr>
                    </a:gs>
                  </a:gsLst>
                  <a:lin ang="5400000" scaled="0"/>
                </a:gradFill>
                <a:latin typeface="Segoe" pitchFamily="34" charset="0"/>
              </a:endParaRPr>
            </a:p>
            <a:p>
              <a:endParaRPr lang="en-US" sz="2400" dirty="0" smtClean="0">
                <a:gradFill>
                  <a:gsLst>
                    <a:gs pos="0">
                      <a:schemeClr val="tx1"/>
                    </a:gs>
                    <a:gs pos="100000">
                      <a:schemeClr val="tx1"/>
                    </a:gs>
                  </a:gsLst>
                  <a:lin ang="5400000" scaled="0"/>
                </a:gradFill>
              </a:endParaRPr>
            </a:p>
          </p:txBody>
        </p:sp>
        <p:sp>
          <p:nvSpPr>
            <p:cNvPr id="75" name="TextBox 74"/>
            <p:cNvSpPr txBox="1"/>
            <p:nvPr/>
          </p:nvSpPr>
          <p:spPr>
            <a:xfrm>
              <a:off x="1642870" y="5600700"/>
              <a:ext cx="2875510" cy="400110"/>
            </a:xfrm>
            <a:prstGeom prst="rect">
              <a:avLst/>
            </a:prstGeom>
            <a:noFill/>
          </p:spPr>
          <p:txBody>
            <a:bodyPr wrap="none" rtlCol="0">
              <a:spAutoFit/>
            </a:bodyPr>
            <a:lstStyle/>
            <a:p>
              <a:pPr algn="ctr"/>
              <a:r>
                <a:rPr lang="en-US" sz="2000" b="1" dirty="0" smtClean="0"/>
                <a:t>x86/x64 Hardware</a:t>
              </a:r>
            </a:p>
          </p:txBody>
        </p:sp>
      </p:grpSp>
      <p:grpSp>
        <p:nvGrpSpPr>
          <p:cNvPr id="3" name="Group 84"/>
          <p:cNvGrpSpPr/>
          <p:nvPr/>
        </p:nvGrpSpPr>
        <p:grpSpPr>
          <a:xfrm>
            <a:off x="5130548" y="1743076"/>
            <a:ext cx="3512916" cy="5267326"/>
            <a:chOff x="6838950" y="1743075"/>
            <a:chExt cx="4682668" cy="5267326"/>
          </a:xfrm>
        </p:grpSpPr>
        <p:grpSp>
          <p:nvGrpSpPr>
            <p:cNvPr id="4" name="Group 81"/>
            <p:cNvGrpSpPr/>
            <p:nvPr/>
          </p:nvGrpSpPr>
          <p:grpSpPr>
            <a:xfrm>
              <a:off x="6838950" y="1743075"/>
              <a:ext cx="4682668" cy="4619625"/>
              <a:chOff x="6838950" y="1743075"/>
              <a:chExt cx="4682668" cy="4619625"/>
            </a:xfrm>
          </p:grpSpPr>
          <p:sp>
            <p:nvSpPr>
              <p:cNvPr id="30" name="TextBox 29"/>
              <p:cNvSpPr txBox="1"/>
              <p:nvPr/>
            </p:nvSpPr>
            <p:spPr>
              <a:xfrm>
                <a:off x="7639100" y="1743075"/>
                <a:ext cx="3472782" cy="492443"/>
              </a:xfrm>
              <a:prstGeom prst="rect">
                <a:avLst/>
              </a:prstGeom>
              <a:noFill/>
            </p:spPr>
            <p:txBody>
              <a:bodyPr wrap="none" rtlCol="0">
                <a:spAutoFit/>
              </a:bodyPr>
              <a:lstStyle/>
              <a:p>
                <a:r>
                  <a:rPr lang="en-US" sz="2600" b="1" dirty="0" smtClean="0">
                    <a:gradFill>
                      <a:gsLst>
                        <a:gs pos="0">
                          <a:schemeClr val="tx1"/>
                        </a:gs>
                        <a:gs pos="100000">
                          <a:schemeClr val="tx1"/>
                        </a:gs>
                      </a:gsLst>
                      <a:lin ang="5400000" scaled="0"/>
                    </a:gradFill>
                  </a:rPr>
                  <a:t>Virtualized World</a:t>
                </a:r>
              </a:p>
            </p:txBody>
          </p:sp>
          <p:grpSp>
            <p:nvGrpSpPr>
              <p:cNvPr id="6" name="Group 80"/>
              <p:cNvGrpSpPr/>
              <p:nvPr/>
            </p:nvGrpSpPr>
            <p:grpSpPr>
              <a:xfrm>
                <a:off x="6838950" y="2247900"/>
                <a:ext cx="4682668" cy="4114800"/>
                <a:chOff x="6838950" y="2247900"/>
                <a:chExt cx="4682668" cy="4114800"/>
              </a:xfrm>
            </p:grpSpPr>
            <p:sp>
              <p:nvSpPr>
                <p:cNvPr id="29" name="Rounded Rectangle 28"/>
                <p:cNvSpPr/>
                <p:nvPr/>
              </p:nvSpPr>
              <p:spPr bwMode="auto">
                <a:xfrm>
                  <a:off x="6838950" y="2247900"/>
                  <a:ext cx="4682668" cy="41148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35" name="Rounded Rectangle 34"/>
                <p:cNvSpPr/>
                <p:nvPr/>
              </p:nvSpPr>
              <p:spPr bwMode="auto">
                <a:xfrm>
                  <a:off x="7086600" y="2476500"/>
                  <a:ext cx="4171950" cy="3219450"/>
                </a:xfrm>
                <a:prstGeom prst="roundRect">
                  <a:avLst/>
                </a:prstGeom>
                <a:gradFill rotWithShape="1">
                  <a:gsLst>
                    <a:gs pos="100000">
                      <a:srgbClr val="D5A303"/>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76" name="TextBox 75"/>
                <p:cNvSpPr txBox="1"/>
                <p:nvPr/>
              </p:nvSpPr>
              <p:spPr>
                <a:xfrm>
                  <a:off x="7891271" y="5676900"/>
                  <a:ext cx="2875509" cy="400110"/>
                </a:xfrm>
                <a:prstGeom prst="rect">
                  <a:avLst/>
                </a:prstGeom>
                <a:noFill/>
              </p:spPr>
              <p:txBody>
                <a:bodyPr wrap="none" rtlCol="0">
                  <a:spAutoFit/>
                </a:bodyPr>
                <a:lstStyle/>
                <a:p>
                  <a:pPr algn="ctr"/>
                  <a:r>
                    <a:rPr lang="en-US" sz="2000" b="1" dirty="0" smtClean="0"/>
                    <a:t>x86/x64 Hardware</a:t>
                  </a:r>
                </a:p>
              </p:txBody>
            </p:sp>
            <p:sp>
              <p:nvSpPr>
                <p:cNvPr id="78" name="TextBox 77"/>
                <p:cNvSpPr txBox="1"/>
                <p:nvPr/>
              </p:nvSpPr>
              <p:spPr>
                <a:xfrm>
                  <a:off x="7461746" y="5295900"/>
                  <a:ext cx="3492004" cy="323850"/>
                </a:xfrm>
                <a:prstGeom prst="rect">
                  <a:avLst/>
                </a:prstGeom>
                <a:noFill/>
              </p:spPr>
              <p:txBody>
                <a:bodyPr wrap="square" rtlCol="0">
                  <a:spAutoFit/>
                </a:bodyPr>
                <a:lstStyle/>
                <a:p>
                  <a:pPr algn="ctr"/>
                  <a:r>
                    <a:rPr lang="en-US" sz="1500" b="1" dirty="0" smtClean="0">
                      <a:solidFill>
                        <a:schemeClr val="bg1"/>
                      </a:solidFill>
                    </a:rPr>
                    <a:t>Hypervisor or W2K8 w/ MSVS</a:t>
                  </a:r>
                </a:p>
              </p:txBody>
            </p:sp>
          </p:grpSp>
        </p:grpSp>
        <p:grpSp>
          <p:nvGrpSpPr>
            <p:cNvPr id="8" name="Group 38"/>
            <p:cNvGrpSpPr/>
            <p:nvPr/>
          </p:nvGrpSpPr>
          <p:grpSpPr>
            <a:xfrm>
              <a:off x="6983468" y="5694363"/>
              <a:ext cx="4427482" cy="1316038"/>
              <a:chOff x="6983468" y="5599113"/>
              <a:chExt cx="4427482" cy="1316038"/>
            </a:xfrm>
          </p:grpSpPr>
          <p:pic>
            <p:nvPicPr>
              <p:cNvPr id="31" name="Picture 30" descr="cpu_icon.png"/>
              <p:cNvPicPr>
                <a:picLocks noChangeAspect="1"/>
              </p:cNvPicPr>
              <p:nvPr/>
            </p:nvPicPr>
            <p:blipFill>
              <a:blip r:embed="rId3"/>
              <a:stretch>
                <a:fillRect/>
              </a:stretch>
            </p:blipFill>
            <p:spPr>
              <a:xfrm>
                <a:off x="6983468" y="5715050"/>
                <a:ext cx="888889" cy="800000"/>
              </a:xfrm>
              <a:prstGeom prst="rect">
                <a:avLst/>
              </a:prstGeom>
            </p:spPr>
          </p:pic>
          <p:pic>
            <p:nvPicPr>
              <p:cNvPr id="3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923214" y="5638801"/>
                <a:ext cx="1276350" cy="1276350"/>
              </a:xfrm>
              <a:prstGeom prst="rect">
                <a:avLst/>
              </a:prstGeom>
              <a:noFill/>
              <a:ln w="9525">
                <a:noFill/>
                <a:miter lim="800000"/>
                <a:headEnd/>
                <a:tailEnd/>
              </a:ln>
            </p:spPr>
          </p:pic>
          <p:pic>
            <p:nvPicPr>
              <p:cNvPr id="33"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904288" y="5810250"/>
                <a:ext cx="1420812" cy="916897"/>
              </a:xfrm>
              <a:prstGeom prst="rect">
                <a:avLst/>
              </a:prstGeom>
              <a:noFill/>
              <a:ln w="9525">
                <a:noFill/>
                <a:miter lim="800000"/>
                <a:headEnd/>
                <a:tailEnd/>
              </a:ln>
            </p:spPr>
          </p:pic>
          <p:pic>
            <p:nvPicPr>
              <p:cNvPr id="34"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350500" y="5599113"/>
                <a:ext cx="1060450" cy="1068793"/>
              </a:xfrm>
              <a:prstGeom prst="rect">
                <a:avLst/>
              </a:prstGeom>
              <a:noFill/>
              <a:ln w="9525">
                <a:noFill/>
                <a:miter lim="800000"/>
                <a:headEnd/>
                <a:tailEnd/>
              </a:ln>
            </p:spPr>
          </p:pic>
        </p:grpSp>
      </p:grpSp>
      <p:grpSp>
        <p:nvGrpSpPr>
          <p:cNvPr id="9" name="Group 79"/>
          <p:cNvGrpSpPr/>
          <p:nvPr/>
        </p:nvGrpSpPr>
        <p:grpSpPr>
          <a:xfrm>
            <a:off x="5276170" y="2647950"/>
            <a:ext cx="3127068" cy="2883992"/>
            <a:chOff x="7033062" y="2647950"/>
            <a:chExt cx="4168338" cy="2883992"/>
          </a:xfrm>
        </p:grpSpPr>
        <p:sp>
          <p:nvSpPr>
            <p:cNvPr id="36" name="TextBox 35"/>
            <p:cNvSpPr txBox="1"/>
            <p:nvPr/>
          </p:nvSpPr>
          <p:spPr>
            <a:xfrm>
              <a:off x="7033062" y="4762501"/>
              <a:ext cx="4168338" cy="769441"/>
            </a:xfrm>
            <a:prstGeom prst="rect">
              <a:avLst/>
            </a:prstGeom>
            <a:noFill/>
          </p:spPr>
          <p:txBody>
            <a:bodyPr wrap="square" rtlCol="0">
              <a:spAutoFit/>
            </a:bodyPr>
            <a:lstStyle/>
            <a:p>
              <a:pPr algn="ctr"/>
              <a:r>
                <a:rPr lang="en-US" sz="2000" b="1"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Hypervisor</a:t>
              </a:r>
            </a:p>
            <a:p>
              <a:endParaRPr lang="en-US" sz="2400" b="1" dirty="0" smtClean="0">
                <a:gradFill>
                  <a:gsLst>
                    <a:gs pos="0">
                      <a:schemeClr val="tx1"/>
                    </a:gs>
                    <a:gs pos="100000">
                      <a:schemeClr val="tx1"/>
                    </a:gs>
                  </a:gsLst>
                  <a:lin ang="5400000" scaled="0"/>
                </a:gradFill>
              </a:endParaRPr>
            </a:p>
          </p:txBody>
        </p:sp>
        <p:sp>
          <p:nvSpPr>
            <p:cNvPr id="46" name="Rounded Rectangle 45"/>
            <p:cNvSpPr/>
            <p:nvPr/>
          </p:nvSpPr>
          <p:spPr bwMode="auto">
            <a:xfrm>
              <a:off x="7239000" y="2647950"/>
              <a:ext cx="1885950" cy="2628900"/>
            </a:xfrm>
            <a:prstGeom prst="roundRect">
              <a:avLst/>
            </a:prstGeom>
            <a:gradFill rotWithShape="1">
              <a:gsLst>
                <a:gs pos="100000">
                  <a:schemeClr val="bg1"/>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48" name="Rounded Rectangle 47"/>
            <p:cNvSpPr/>
            <p:nvPr/>
          </p:nvSpPr>
          <p:spPr bwMode="auto">
            <a:xfrm>
              <a:off x="7372350" y="4457700"/>
              <a:ext cx="1638300" cy="666750"/>
            </a:xfrm>
            <a:prstGeom prst="roundRect">
              <a:avLst/>
            </a:prstGeom>
            <a:gradFill rotWithShape="1">
              <a:gsLst>
                <a:gs pos="100000">
                  <a:schemeClr val="tx1">
                    <a:lumMod val="75000"/>
                  </a:scheme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50" name="Rounded Rectangle 49"/>
            <p:cNvSpPr/>
            <p:nvPr/>
          </p:nvSpPr>
          <p:spPr bwMode="auto">
            <a:xfrm>
              <a:off x="7353300" y="3638550"/>
              <a:ext cx="1638300" cy="666750"/>
            </a:xfrm>
            <a:prstGeom prst="roundRect">
              <a:avLst/>
            </a:prstGeom>
            <a:gradFill rotWithShape="1">
              <a:gsLst>
                <a:gs pos="100000">
                  <a:srgbClr val="B65E27"/>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51" name="Rounded Rectangle 50"/>
            <p:cNvSpPr/>
            <p:nvPr/>
          </p:nvSpPr>
          <p:spPr bwMode="auto">
            <a:xfrm>
              <a:off x="7353300" y="281940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grpSp>
          <p:nvGrpSpPr>
            <p:cNvPr id="11" name="Group 40"/>
            <p:cNvGrpSpPr>
              <a:grpSpLocks noChangeAspect="1"/>
            </p:cNvGrpSpPr>
            <p:nvPr/>
          </p:nvGrpSpPr>
          <p:grpSpPr>
            <a:xfrm>
              <a:off x="7402569" y="4608513"/>
              <a:ext cx="1567292" cy="411480"/>
              <a:chOff x="6983468" y="5599113"/>
              <a:chExt cx="4427482" cy="1316038"/>
            </a:xfrm>
          </p:grpSpPr>
          <p:pic>
            <p:nvPicPr>
              <p:cNvPr id="42" name="Picture 41" descr="cpu_icon.png"/>
              <p:cNvPicPr>
                <a:picLocks noChangeAspect="1"/>
              </p:cNvPicPr>
              <p:nvPr/>
            </p:nvPicPr>
            <p:blipFill>
              <a:blip r:embed="rId3"/>
              <a:stretch>
                <a:fillRect/>
              </a:stretch>
            </p:blipFill>
            <p:spPr>
              <a:xfrm>
                <a:off x="6983468" y="5715050"/>
                <a:ext cx="888889" cy="800000"/>
              </a:xfrm>
              <a:prstGeom prst="rect">
                <a:avLst/>
              </a:prstGeom>
            </p:spPr>
          </p:pic>
          <p:pic>
            <p:nvPicPr>
              <p:cNvPr id="43"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923214" y="5638801"/>
                <a:ext cx="1276350" cy="1276350"/>
              </a:xfrm>
              <a:prstGeom prst="rect">
                <a:avLst/>
              </a:prstGeom>
              <a:noFill/>
              <a:ln w="9525">
                <a:noFill/>
                <a:miter lim="800000"/>
                <a:headEnd/>
                <a:tailEnd/>
              </a:ln>
            </p:spPr>
          </p:pic>
          <p:pic>
            <p:nvPicPr>
              <p:cNvPr id="44"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904288" y="5810250"/>
                <a:ext cx="1420812" cy="916897"/>
              </a:xfrm>
              <a:prstGeom prst="rect">
                <a:avLst/>
              </a:prstGeom>
              <a:noFill/>
              <a:ln w="9525">
                <a:noFill/>
                <a:miter lim="800000"/>
                <a:headEnd/>
                <a:tailEnd/>
              </a:ln>
            </p:spPr>
          </p:pic>
          <p:pic>
            <p:nvPicPr>
              <p:cNvPr id="45"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350500" y="5599113"/>
                <a:ext cx="1060450" cy="1068793"/>
              </a:xfrm>
              <a:prstGeom prst="rect">
                <a:avLst/>
              </a:prstGeom>
              <a:noFill/>
              <a:ln w="9525">
                <a:noFill/>
                <a:miter lim="800000"/>
                <a:headEnd/>
                <a:tailEnd/>
              </a:ln>
            </p:spPr>
          </p:pic>
        </p:grpSp>
        <p:sp>
          <p:nvSpPr>
            <p:cNvPr id="54" name="TextBox 53"/>
            <p:cNvSpPr txBox="1"/>
            <p:nvPr/>
          </p:nvSpPr>
          <p:spPr>
            <a:xfrm>
              <a:off x="7315200" y="3009900"/>
              <a:ext cx="632915" cy="307777"/>
            </a:xfrm>
            <a:prstGeom prst="rect">
              <a:avLst/>
            </a:prstGeom>
            <a:noFill/>
          </p:spPr>
          <p:txBody>
            <a:bodyPr wrap="none" rtlCol="0">
              <a:spAutoFit/>
            </a:bodyPr>
            <a:lstStyle/>
            <a:p>
              <a:r>
                <a:rPr lang="en-US" sz="1400" dirty="0" smtClean="0">
                  <a:solidFill>
                    <a:schemeClr val="bg1"/>
                  </a:solidFill>
                </a:rPr>
                <a:t>APP</a:t>
              </a:r>
            </a:p>
          </p:txBody>
        </p:sp>
        <p:sp>
          <p:nvSpPr>
            <p:cNvPr id="55" name="Rounded Rectangle 54"/>
            <p:cNvSpPr/>
            <p:nvPr/>
          </p:nvSpPr>
          <p:spPr bwMode="auto">
            <a:xfrm>
              <a:off x="7924800" y="281940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56" name="TextBox 55"/>
            <p:cNvSpPr txBox="1"/>
            <p:nvPr/>
          </p:nvSpPr>
          <p:spPr>
            <a:xfrm>
              <a:off x="7867650" y="3009900"/>
              <a:ext cx="632915" cy="307777"/>
            </a:xfrm>
            <a:prstGeom prst="rect">
              <a:avLst/>
            </a:prstGeom>
            <a:noFill/>
          </p:spPr>
          <p:txBody>
            <a:bodyPr wrap="none" rtlCol="0">
              <a:spAutoFit/>
            </a:bodyPr>
            <a:lstStyle/>
            <a:p>
              <a:r>
                <a:rPr lang="en-US" sz="1400" dirty="0" smtClean="0">
                  <a:solidFill>
                    <a:schemeClr val="bg1"/>
                  </a:solidFill>
                </a:rPr>
                <a:t>APP</a:t>
              </a:r>
            </a:p>
          </p:txBody>
        </p:sp>
        <p:sp>
          <p:nvSpPr>
            <p:cNvPr id="57" name="Rounded Rectangle 56"/>
            <p:cNvSpPr/>
            <p:nvPr/>
          </p:nvSpPr>
          <p:spPr bwMode="auto">
            <a:xfrm>
              <a:off x="8496300" y="281940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58" name="TextBox 57"/>
            <p:cNvSpPr txBox="1"/>
            <p:nvPr/>
          </p:nvSpPr>
          <p:spPr>
            <a:xfrm>
              <a:off x="8458200" y="3009900"/>
              <a:ext cx="632915" cy="307777"/>
            </a:xfrm>
            <a:prstGeom prst="rect">
              <a:avLst/>
            </a:prstGeom>
            <a:noFill/>
          </p:spPr>
          <p:txBody>
            <a:bodyPr wrap="none" rtlCol="0">
              <a:spAutoFit/>
            </a:bodyPr>
            <a:lstStyle/>
            <a:p>
              <a:r>
                <a:rPr lang="en-US" sz="1400" dirty="0" smtClean="0">
                  <a:solidFill>
                    <a:schemeClr val="bg1"/>
                  </a:solidFill>
                </a:rPr>
                <a:t>APP</a:t>
              </a:r>
            </a:p>
          </p:txBody>
        </p:sp>
        <p:sp>
          <p:nvSpPr>
            <p:cNvPr id="59" name="TextBox 58"/>
            <p:cNvSpPr txBox="1"/>
            <p:nvPr/>
          </p:nvSpPr>
          <p:spPr>
            <a:xfrm>
              <a:off x="7295808" y="3829050"/>
              <a:ext cx="1714125" cy="276999"/>
            </a:xfrm>
            <a:prstGeom prst="rect">
              <a:avLst/>
            </a:prstGeom>
            <a:noFill/>
          </p:spPr>
          <p:txBody>
            <a:bodyPr wrap="none" rtlCol="0">
              <a:spAutoFit/>
            </a:bodyPr>
            <a:lstStyle/>
            <a:p>
              <a:pPr algn="ctr"/>
              <a:r>
                <a:rPr lang="en-US" sz="1200" dirty="0" smtClean="0">
                  <a:solidFill>
                    <a:schemeClr val="bg1"/>
                  </a:solidFill>
                </a:rPr>
                <a:t>Operating System</a:t>
              </a:r>
            </a:p>
          </p:txBody>
        </p:sp>
        <p:sp>
          <p:nvSpPr>
            <p:cNvPr id="60" name="Rounded Rectangle 59"/>
            <p:cNvSpPr/>
            <p:nvPr/>
          </p:nvSpPr>
          <p:spPr bwMode="auto">
            <a:xfrm>
              <a:off x="9201150" y="2667000"/>
              <a:ext cx="1885950" cy="2628900"/>
            </a:xfrm>
            <a:prstGeom prst="roundRect">
              <a:avLst/>
            </a:prstGeom>
            <a:gradFill rotWithShape="1">
              <a:gsLst>
                <a:gs pos="100000">
                  <a:schemeClr val="bg1"/>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61" name="Rounded Rectangle 60"/>
            <p:cNvSpPr/>
            <p:nvPr/>
          </p:nvSpPr>
          <p:spPr bwMode="auto">
            <a:xfrm>
              <a:off x="9334500" y="4457700"/>
              <a:ext cx="1638300" cy="666750"/>
            </a:xfrm>
            <a:prstGeom prst="roundRect">
              <a:avLst/>
            </a:prstGeom>
            <a:gradFill rotWithShape="1">
              <a:gsLst>
                <a:gs pos="100000">
                  <a:schemeClr val="tx1">
                    <a:lumMod val="75000"/>
                  </a:scheme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62" name="Rounded Rectangle 61"/>
            <p:cNvSpPr/>
            <p:nvPr/>
          </p:nvSpPr>
          <p:spPr bwMode="auto">
            <a:xfrm>
              <a:off x="9315450" y="3657600"/>
              <a:ext cx="1638300" cy="666750"/>
            </a:xfrm>
            <a:prstGeom prst="roundRect">
              <a:avLst/>
            </a:prstGeom>
            <a:gradFill rotWithShape="1">
              <a:gsLst>
                <a:gs pos="100000">
                  <a:srgbClr val="B65E27"/>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63" name="Rounded Rectangle 62"/>
            <p:cNvSpPr/>
            <p:nvPr/>
          </p:nvSpPr>
          <p:spPr bwMode="auto">
            <a:xfrm>
              <a:off x="9315450" y="283845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grpSp>
          <p:nvGrpSpPr>
            <p:cNvPr id="12" name="Group 63"/>
            <p:cNvGrpSpPr>
              <a:grpSpLocks noChangeAspect="1"/>
            </p:cNvGrpSpPr>
            <p:nvPr/>
          </p:nvGrpSpPr>
          <p:grpSpPr>
            <a:xfrm>
              <a:off x="9364719" y="4627563"/>
              <a:ext cx="1567292" cy="411480"/>
              <a:chOff x="6983468" y="5599113"/>
              <a:chExt cx="4427482" cy="1316038"/>
            </a:xfrm>
          </p:grpSpPr>
          <p:pic>
            <p:nvPicPr>
              <p:cNvPr id="65" name="Picture 64" descr="cpu_icon.png"/>
              <p:cNvPicPr>
                <a:picLocks noChangeAspect="1"/>
              </p:cNvPicPr>
              <p:nvPr/>
            </p:nvPicPr>
            <p:blipFill>
              <a:blip r:embed="rId3"/>
              <a:stretch>
                <a:fillRect/>
              </a:stretch>
            </p:blipFill>
            <p:spPr>
              <a:xfrm>
                <a:off x="6983468" y="5715050"/>
                <a:ext cx="888889" cy="800000"/>
              </a:xfrm>
              <a:prstGeom prst="rect">
                <a:avLst/>
              </a:prstGeom>
            </p:spPr>
          </p:pic>
          <p:pic>
            <p:nvPicPr>
              <p:cNvPr id="6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923214" y="5638801"/>
                <a:ext cx="1276350" cy="1276350"/>
              </a:xfrm>
              <a:prstGeom prst="rect">
                <a:avLst/>
              </a:prstGeom>
              <a:noFill/>
              <a:ln w="9525">
                <a:noFill/>
                <a:miter lim="800000"/>
                <a:headEnd/>
                <a:tailEnd/>
              </a:ln>
            </p:spPr>
          </p:pic>
          <p:pic>
            <p:nvPicPr>
              <p:cNvPr id="67"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904288" y="5810250"/>
                <a:ext cx="1420812" cy="916897"/>
              </a:xfrm>
              <a:prstGeom prst="rect">
                <a:avLst/>
              </a:prstGeom>
              <a:noFill/>
              <a:ln w="9525">
                <a:noFill/>
                <a:miter lim="800000"/>
                <a:headEnd/>
                <a:tailEnd/>
              </a:ln>
            </p:spPr>
          </p:pic>
          <p:pic>
            <p:nvPicPr>
              <p:cNvPr id="68"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350500" y="5599113"/>
                <a:ext cx="1060450" cy="1068793"/>
              </a:xfrm>
              <a:prstGeom prst="rect">
                <a:avLst/>
              </a:prstGeom>
              <a:noFill/>
              <a:ln w="9525">
                <a:noFill/>
                <a:miter lim="800000"/>
                <a:headEnd/>
                <a:tailEnd/>
              </a:ln>
            </p:spPr>
          </p:pic>
        </p:grpSp>
        <p:sp>
          <p:nvSpPr>
            <p:cNvPr id="69" name="TextBox 68"/>
            <p:cNvSpPr txBox="1"/>
            <p:nvPr/>
          </p:nvSpPr>
          <p:spPr>
            <a:xfrm>
              <a:off x="9277351" y="3028950"/>
              <a:ext cx="632915" cy="307777"/>
            </a:xfrm>
            <a:prstGeom prst="rect">
              <a:avLst/>
            </a:prstGeom>
            <a:noFill/>
          </p:spPr>
          <p:txBody>
            <a:bodyPr wrap="none" rtlCol="0">
              <a:spAutoFit/>
            </a:bodyPr>
            <a:lstStyle/>
            <a:p>
              <a:r>
                <a:rPr lang="en-US" sz="1400" dirty="0" smtClean="0">
                  <a:solidFill>
                    <a:schemeClr val="bg1"/>
                  </a:solidFill>
                </a:rPr>
                <a:t>APP</a:t>
              </a:r>
            </a:p>
          </p:txBody>
        </p:sp>
        <p:sp>
          <p:nvSpPr>
            <p:cNvPr id="70" name="Rounded Rectangle 69"/>
            <p:cNvSpPr/>
            <p:nvPr/>
          </p:nvSpPr>
          <p:spPr bwMode="auto">
            <a:xfrm>
              <a:off x="9886950" y="283845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71" name="TextBox 70"/>
            <p:cNvSpPr txBox="1"/>
            <p:nvPr/>
          </p:nvSpPr>
          <p:spPr>
            <a:xfrm>
              <a:off x="9829800" y="3028950"/>
              <a:ext cx="632915" cy="307777"/>
            </a:xfrm>
            <a:prstGeom prst="rect">
              <a:avLst/>
            </a:prstGeom>
            <a:noFill/>
          </p:spPr>
          <p:txBody>
            <a:bodyPr wrap="none" rtlCol="0">
              <a:spAutoFit/>
            </a:bodyPr>
            <a:lstStyle/>
            <a:p>
              <a:r>
                <a:rPr lang="en-US" sz="1400" dirty="0" smtClean="0">
                  <a:solidFill>
                    <a:schemeClr val="bg1"/>
                  </a:solidFill>
                </a:rPr>
                <a:t>APP</a:t>
              </a:r>
            </a:p>
          </p:txBody>
        </p:sp>
        <p:sp>
          <p:nvSpPr>
            <p:cNvPr id="72" name="Rounded Rectangle 71"/>
            <p:cNvSpPr/>
            <p:nvPr/>
          </p:nvSpPr>
          <p:spPr bwMode="auto">
            <a:xfrm>
              <a:off x="10458450" y="2838450"/>
              <a:ext cx="476250" cy="6667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20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73" name="TextBox 72"/>
            <p:cNvSpPr txBox="1"/>
            <p:nvPr/>
          </p:nvSpPr>
          <p:spPr>
            <a:xfrm>
              <a:off x="10420350" y="3028950"/>
              <a:ext cx="632915" cy="307777"/>
            </a:xfrm>
            <a:prstGeom prst="rect">
              <a:avLst/>
            </a:prstGeom>
            <a:noFill/>
          </p:spPr>
          <p:txBody>
            <a:bodyPr wrap="none" rtlCol="0">
              <a:spAutoFit/>
            </a:bodyPr>
            <a:lstStyle/>
            <a:p>
              <a:r>
                <a:rPr lang="en-US" sz="1400" dirty="0" smtClean="0">
                  <a:solidFill>
                    <a:schemeClr val="bg1"/>
                  </a:solidFill>
                </a:rPr>
                <a:t>APP</a:t>
              </a:r>
            </a:p>
          </p:txBody>
        </p:sp>
        <p:sp>
          <p:nvSpPr>
            <p:cNvPr id="74" name="TextBox 73"/>
            <p:cNvSpPr txBox="1"/>
            <p:nvPr/>
          </p:nvSpPr>
          <p:spPr>
            <a:xfrm>
              <a:off x="9257958" y="3848100"/>
              <a:ext cx="1714125" cy="276999"/>
            </a:xfrm>
            <a:prstGeom prst="rect">
              <a:avLst/>
            </a:prstGeom>
            <a:noFill/>
          </p:spPr>
          <p:txBody>
            <a:bodyPr wrap="none" rtlCol="0">
              <a:spAutoFit/>
            </a:bodyPr>
            <a:lstStyle/>
            <a:p>
              <a:pPr algn="ctr"/>
              <a:r>
                <a:rPr lang="en-US" sz="1200" dirty="0" smtClean="0">
                  <a:solidFill>
                    <a:schemeClr val="bg1"/>
                  </a:solidFill>
                </a:rPr>
                <a:t>Operating System</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100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1"/>
          <p:cNvSpPr txBox="1">
            <a:spLocks/>
          </p:cNvSpPr>
          <p:nvPr/>
        </p:nvSpPr>
        <p:spPr>
          <a:xfrm>
            <a:off x="387054" y="228600"/>
            <a:ext cx="8375946" cy="1717393"/>
          </a:xfrm>
          <a:prstGeom prst="rect">
            <a:avLst/>
          </a:prstGeom>
        </p:spPr>
        <p:txBody>
          <a:bodyPr vert="horz" wrap="square" lIns="0" tIns="0" rIns="0" bIns="0" rtlCol="0" anchor="t">
            <a:spAutoFit/>
          </a:bodyPr>
          <a:lstStyle/>
          <a:p>
            <a:pPr lvl="0">
              <a:lnSpc>
                <a:spcPct val="90000"/>
              </a:lnSpc>
              <a:spcBef>
                <a:spcPts val="1200"/>
              </a:spcBef>
            </a:pPr>
            <a:r>
              <a:rPr lang="en-US" sz="4800" dirty="0" smtClean="0">
                <a:ln w="3175">
                  <a:noFill/>
                </a:ln>
                <a:solidFill>
                  <a:srgbClr val="FFFFFF"/>
                </a:solidFill>
                <a:latin typeface="Segoe" pitchFamily="34" charset="0"/>
                <a:cs typeface="Arial" charset="0"/>
              </a:rPr>
              <a:t>What is the Virtualization Promise?</a:t>
            </a:r>
            <a:r>
              <a:rPr lang="en-US" sz="4800" spc="-150" dirty="0" smtClean="0">
                <a:ln w="3175">
                  <a:noFill/>
                </a:ln>
                <a:solidFill>
                  <a:srgbClr val="FFFFFF"/>
                </a:solidFill>
                <a:latin typeface="Segoe" pitchFamily="34" charset="0"/>
                <a:cs typeface="Arial" charset="0"/>
              </a:rPr>
              <a:t/>
            </a:r>
            <a:br>
              <a:rPr lang="en-US" sz="4800" spc="-150" dirty="0" smtClean="0">
                <a:ln w="3175">
                  <a:noFill/>
                </a:ln>
                <a:solidFill>
                  <a:srgbClr val="FFFFFF"/>
                </a:solidFill>
                <a:latin typeface="Segoe" pitchFamily="34" charset="0"/>
                <a:cs typeface="Arial" charset="0"/>
              </a:rPr>
            </a:b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grpSp>
        <p:nvGrpSpPr>
          <p:cNvPr id="2" name="Group 43"/>
          <p:cNvGrpSpPr/>
          <p:nvPr/>
        </p:nvGrpSpPr>
        <p:grpSpPr>
          <a:xfrm>
            <a:off x="943222" y="1752600"/>
            <a:ext cx="3058321" cy="4210050"/>
            <a:chOff x="1257301" y="1752600"/>
            <a:chExt cx="4076700" cy="4210050"/>
          </a:xfrm>
        </p:grpSpPr>
        <p:pic>
          <p:nvPicPr>
            <p:cNvPr id="3074" name="Picture 2"/>
            <p:cNvPicPr>
              <a:picLocks noChangeAspect="1" noChangeArrowheads="1"/>
            </p:cNvPicPr>
            <p:nvPr/>
          </p:nvPicPr>
          <p:blipFill>
            <a:blip r:embed="rId3"/>
            <a:srcRect/>
            <a:stretch>
              <a:fillRect/>
            </a:stretch>
          </p:blipFill>
          <p:spPr bwMode="auto">
            <a:xfrm>
              <a:off x="1749425" y="2817813"/>
              <a:ext cx="3086646" cy="3144837"/>
            </a:xfrm>
            <a:prstGeom prst="rect">
              <a:avLst/>
            </a:prstGeom>
            <a:noFill/>
            <a:ln w="9525">
              <a:noFill/>
              <a:miter lim="800000"/>
              <a:headEnd/>
              <a:tailEnd/>
            </a:ln>
          </p:spPr>
        </p:pic>
        <p:sp>
          <p:nvSpPr>
            <p:cNvPr id="38" name="TextBox 37"/>
            <p:cNvSpPr txBox="1"/>
            <p:nvPr/>
          </p:nvSpPr>
          <p:spPr>
            <a:xfrm>
              <a:off x="1257301" y="1752600"/>
              <a:ext cx="4076700" cy="830997"/>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rPr>
                <a:t>The ‘Sprawl’ of a Large Physical Server Farm</a:t>
              </a:r>
            </a:p>
          </p:txBody>
        </p:sp>
      </p:grpSp>
      <p:grpSp>
        <p:nvGrpSpPr>
          <p:cNvPr id="3" name="Group 45"/>
          <p:cNvGrpSpPr/>
          <p:nvPr/>
        </p:nvGrpSpPr>
        <p:grpSpPr>
          <a:xfrm>
            <a:off x="5687907" y="1809751"/>
            <a:ext cx="2329468" cy="3823601"/>
            <a:chOff x="7581900" y="1809750"/>
            <a:chExt cx="3105149" cy="3823601"/>
          </a:xfrm>
        </p:grpSpPr>
        <p:sp>
          <p:nvSpPr>
            <p:cNvPr id="40" name="TextBox 39"/>
            <p:cNvSpPr txBox="1"/>
            <p:nvPr/>
          </p:nvSpPr>
          <p:spPr>
            <a:xfrm>
              <a:off x="7581900" y="1809750"/>
              <a:ext cx="3105149" cy="2308324"/>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rPr>
                <a:t>The Density and Higher Utilization of Resources in a Virtualized Server Farm</a:t>
              </a:r>
            </a:p>
          </p:txBody>
        </p:sp>
        <p:pic>
          <p:nvPicPr>
            <p:cNvPr id="3075" name="Picture 3"/>
            <p:cNvPicPr>
              <a:picLocks noChangeAspect="1" noChangeArrowheads="1"/>
            </p:cNvPicPr>
            <p:nvPr/>
          </p:nvPicPr>
          <p:blipFill>
            <a:blip r:embed="rId4"/>
            <a:srcRect/>
            <a:stretch>
              <a:fillRect/>
            </a:stretch>
          </p:blipFill>
          <p:spPr bwMode="auto">
            <a:xfrm>
              <a:off x="8418512" y="4048125"/>
              <a:ext cx="1316037" cy="1585226"/>
            </a:xfrm>
            <a:prstGeom prst="rect">
              <a:avLst/>
            </a:prstGeom>
            <a:noFill/>
            <a:ln w="9525">
              <a:noFill/>
              <a:miter lim="800000"/>
              <a:headEnd/>
              <a:tailEnd/>
            </a:ln>
          </p:spPr>
        </p:pic>
      </p:grpSp>
      <p:sp>
        <p:nvSpPr>
          <p:cNvPr id="42" name="TextBox 41"/>
          <p:cNvSpPr txBox="1"/>
          <p:nvPr/>
        </p:nvSpPr>
        <p:spPr>
          <a:xfrm>
            <a:off x="400155" y="6343650"/>
            <a:ext cx="4600618" cy="338554"/>
          </a:xfrm>
          <a:prstGeom prst="rect">
            <a:avLst/>
          </a:prstGeom>
          <a:noFill/>
        </p:spPr>
        <p:txBody>
          <a:bodyPr wrap="none" rtlCol="0">
            <a:spAutoFit/>
          </a:bodyPr>
          <a:lstStyle/>
          <a:p>
            <a:r>
              <a:rPr lang="en-US" sz="1600" dirty="0" smtClean="0">
                <a:gradFill>
                  <a:gsLst>
                    <a:gs pos="0">
                      <a:schemeClr val="tx1"/>
                    </a:gs>
                    <a:gs pos="100000">
                      <a:schemeClr val="tx1"/>
                    </a:gs>
                  </a:gsLst>
                  <a:lin ang="5400000" scaled="0"/>
                </a:gradFill>
              </a:rPr>
              <a:t>Image Source:  Gartner 2008 (Report ID: G00156488)</a:t>
            </a:r>
          </a:p>
        </p:txBody>
      </p:sp>
      <p:grpSp>
        <p:nvGrpSpPr>
          <p:cNvPr id="4" name="Group 44"/>
          <p:cNvGrpSpPr/>
          <p:nvPr/>
        </p:nvGrpSpPr>
        <p:grpSpPr>
          <a:xfrm>
            <a:off x="3958667" y="3028950"/>
            <a:ext cx="2055947" cy="1657350"/>
            <a:chOff x="5276850" y="3028950"/>
            <a:chExt cx="2740549" cy="1657350"/>
          </a:xfrm>
        </p:grpSpPr>
        <p:sp>
          <p:nvSpPr>
            <p:cNvPr id="41" name="Right Arrow 40"/>
            <p:cNvSpPr/>
            <p:nvPr/>
          </p:nvSpPr>
          <p:spPr bwMode="auto">
            <a:xfrm>
              <a:off x="5829300" y="4000500"/>
              <a:ext cx="898634" cy="685800"/>
            </a:xfrm>
            <a:prstGeom prst="rightArrow">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43" name="TextBox 42"/>
            <p:cNvSpPr txBox="1"/>
            <p:nvPr/>
          </p:nvSpPr>
          <p:spPr>
            <a:xfrm>
              <a:off x="5276850" y="3028950"/>
              <a:ext cx="2740549" cy="830997"/>
            </a:xfrm>
            <a:prstGeom prst="rect">
              <a:avLst/>
            </a:prstGeom>
            <a:noFill/>
          </p:spPr>
          <p:txBody>
            <a:bodyPr wrap="none" rtlCol="0">
              <a:spAutoFit/>
            </a:bodyPr>
            <a:lstStyle/>
            <a:p>
              <a:r>
                <a:rPr lang="en-US" sz="2400" dirty="0" smtClean="0">
                  <a:gradFill>
                    <a:gsLst>
                      <a:gs pos="0">
                        <a:schemeClr val="tx1"/>
                      </a:gs>
                      <a:gs pos="100000">
                        <a:schemeClr val="tx1"/>
                      </a:gs>
                    </a:gsLst>
                    <a:lin ang="5400000" scaled="0"/>
                  </a:gradFill>
                </a:rPr>
                <a:t>Can be </a:t>
              </a:r>
            </a:p>
            <a:p>
              <a:r>
                <a:rPr lang="en-US" sz="2400" dirty="0" smtClean="0">
                  <a:gradFill>
                    <a:gsLst>
                      <a:gs pos="0">
                        <a:schemeClr val="tx1"/>
                      </a:gs>
                      <a:gs pos="100000">
                        <a:schemeClr val="tx1"/>
                      </a:gs>
                    </a:gsLst>
                    <a:lin ang="5400000" scaled="0"/>
                  </a:gradFill>
                </a:rPr>
                <a:t>converted to …</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p:nvPr/>
        </p:nvGrpSpPr>
        <p:grpSpPr>
          <a:xfrm>
            <a:off x="368004" y="133351"/>
            <a:ext cx="8375946" cy="6301483"/>
            <a:chOff x="515938" y="228600"/>
            <a:chExt cx="11165020" cy="6301483"/>
          </a:xfrm>
        </p:grpSpPr>
        <p:sp>
          <p:nvSpPr>
            <p:cNvPr id="4" name="Freeform 5"/>
            <p:cNvSpPr>
              <a:spLocks noEditPoints="1"/>
            </p:cNvSpPr>
            <p:nvPr/>
          </p:nvSpPr>
          <p:spPr bwMode="auto">
            <a:xfrm>
              <a:off x="1639977" y="1621583"/>
              <a:ext cx="8912569" cy="4908500"/>
            </a:xfrm>
            <a:prstGeom prst="roundRect">
              <a:avLst>
                <a:gd name="adj" fmla="val 5623"/>
              </a:avLst>
            </a:prstGeom>
            <a:gradFill flip="none" rotWithShape="1">
              <a:gsLst>
                <a:gs pos="0">
                  <a:srgbClr val="009DD3">
                    <a:alpha val="55000"/>
                  </a:srgbClr>
                </a:gs>
                <a:gs pos="50000">
                  <a:srgbClr val="0E2852"/>
                </a:gs>
                <a:gs pos="100000">
                  <a:srgbClr val="133872"/>
                </a:gs>
              </a:gsLst>
              <a:lin ang="16200000" scaled="1"/>
              <a:tileRect/>
            </a:gradFill>
            <a:ln>
              <a:noFill/>
            </a:ln>
            <a:effectLst>
              <a:reflection blurRad="6350" stA="52000" endA="300" endPos="35000" dir="5400000" sy="-100000" algn="bl" rotWithShape="0"/>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a:lstStyle/>
            <a:p>
              <a:pPr indent="-342900" algn="ctr">
                <a:lnSpc>
                  <a:spcPct val="80000"/>
                </a:lnSpc>
                <a:spcAft>
                  <a:spcPts val="600"/>
                </a:spcAft>
                <a:defRPr/>
              </a:pPr>
              <a:endParaRPr lang="en-US" sz="2000" b="1" spc="-100" dirty="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endParaRPr>
            </a:p>
          </p:txBody>
        </p:sp>
        <p:sp>
          <p:nvSpPr>
            <p:cNvPr id="39" name="Title 1"/>
            <p:cNvSpPr txBox="1">
              <a:spLocks/>
            </p:cNvSpPr>
            <p:nvPr/>
          </p:nvSpPr>
          <p:spPr>
            <a:xfrm>
              <a:off x="515938" y="228600"/>
              <a:ext cx="11165020" cy="1440394"/>
            </a:xfrm>
            <a:prstGeom prst="rect">
              <a:avLst/>
            </a:prstGeom>
          </p:spPr>
          <p:txBody>
            <a:bodyPr vert="horz" wrap="square" lIns="0" tIns="0" rIns="0" bIns="0" rtlCol="0" anchor="t">
              <a:spAutoFit/>
            </a:bodyPr>
            <a:lstStyle/>
            <a:p>
              <a:pPr lvl="0">
                <a:lnSpc>
                  <a:spcPct val="90000"/>
                </a:lnSpc>
                <a:spcBef>
                  <a:spcPts val="1200"/>
                </a:spcBef>
              </a:pPr>
              <a:r>
                <a:rPr lang="en-US" sz="4800" dirty="0" smtClean="0">
                  <a:ln w="3175">
                    <a:noFill/>
                  </a:ln>
                  <a:solidFill>
                    <a:srgbClr val="FFFFFF"/>
                  </a:solidFill>
                  <a:latin typeface="Segoe" pitchFamily="34" charset="0"/>
                  <a:cs typeface="Arial" charset="0"/>
                </a:rPr>
                <a:t>Microsoft</a:t>
              </a:r>
              <a:r>
                <a:rPr lang="en-US" sz="4800" spc="-150" dirty="0" smtClean="0">
                  <a:ln w="3175">
                    <a:noFill/>
                  </a:ln>
                  <a:solidFill>
                    <a:srgbClr val="FFFFFF"/>
                  </a:solidFill>
                  <a:latin typeface="Segoe" pitchFamily="34" charset="0"/>
                  <a:cs typeface="Arial" charset="0"/>
                </a:rPr>
                <a:t> </a:t>
              </a:r>
              <a:r>
                <a:rPr lang="en-US" sz="4800" dirty="0" smtClean="0">
                  <a:ln w="3175">
                    <a:noFill/>
                  </a:ln>
                  <a:solidFill>
                    <a:srgbClr val="FFFFFF"/>
                  </a:solidFill>
                  <a:latin typeface="Segoe" pitchFamily="34" charset="0"/>
                  <a:cs typeface="Arial" charset="0"/>
                </a:rPr>
                <a:t>Virtualization</a:t>
              </a:r>
              <a:r>
                <a:rPr lang="en-US" sz="4800" spc="-150" dirty="0" smtClean="0">
                  <a:ln w="3175">
                    <a:noFill/>
                  </a:ln>
                  <a:solidFill>
                    <a:srgbClr val="FFFFFF"/>
                  </a:solidFill>
                  <a:latin typeface="Segoe" pitchFamily="34" charset="0"/>
                  <a:cs typeface="Arial" charset="0"/>
                </a:rPr>
                <a:t/>
              </a:r>
              <a:br>
                <a:rPr lang="en-US" sz="4800" spc="-150" dirty="0" smtClean="0">
                  <a:ln w="3175">
                    <a:noFill/>
                  </a:ln>
                  <a:solidFill>
                    <a:srgbClr val="FFFFFF"/>
                  </a:solidFill>
                  <a:latin typeface="Segoe" pitchFamily="34" charset="0"/>
                  <a:cs typeface="Arial" charset="0"/>
                </a:rPr>
              </a:br>
              <a:r>
                <a:rPr lang="en-US" sz="2800" spc="-100" dirty="0" smtClean="0">
                  <a:ln w="3175">
                    <a:noFill/>
                  </a:ln>
                  <a:solidFill>
                    <a:srgbClr val="FFFFFF"/>
                  </a:solidFill>
                  <a:effectLst>
                    <a:outerShdw blurRad="38100" dist="38100" dir="2700000" algn="tl">
                      <a:srgbClr val="000000">
                        <a:alpha val="43137"/>
                      </a:srgbClr>
                    </a:outerShdw>
                  </a:effectLst>
                  <a:cs typeface="Arial" charset="0"/>
                </a:rPr>
                <a:t>Typical virtualization types encountered in customer environments</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
          <p:nvSpPr>
            <p:cNvPr id="36" name="TextBox 35"/>
            <p:cNvSpPr txBox="1"/>
            <p:nvPr/>
          </p:nvSpPr>
          <p:spPr>
            <a:xfrm>
              <a:off x="4517136" y="2157984"/>
              <a:ext cx="3090672" cy="3416320"/>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rPr>
                <a:t>There are four (4) common types of virtualization</a:t>
              </a:r>
            </a:p>
            <a:p>
              <a:pPr algn="ctr"/>
              <a:r>
                <a:rPr lang="en-US" sz="2400" dirty="0" smtClean="0">
                  <a:gradFill>
                    <a:gsLst>
                      <a:gs pos="0">
                        <a:schemeClr val="tx1"/>
                      </a:gs>
                      <a:gs pos="100000">
                        <a:schemeClr val="tx1"/>
                      </a:gs>
                    </a:gsLst>
                    <a:lin ang="5400000" scaled="0"/>
                  </a:gradFill>
                </a:rPr>
                <a:t>with their primary supporting Microsoft products</a:t>
              </a:r>
            </a:p>
          </p:txBody>
        </p:sp>
      </p:grpSp>
      <p:grpSp>
        <p:nvGrpSpPr>
          <p:cNvPr id="3" name="Group 40"/>
          <p:cNvGrpSpPr/>
          <p:nvPr/>
        </p:nvGrpSpPr>
        <p:grpSpPr>
          <a:xfrm>
            <a:off x="1022473" y="1742882"/>
            <a:ext cx="6765215" cy="2662831"/>
            <a:chOff x="1362942" y="1742881"/>
            <a:chExt cx="9017937" cy="2662831"/>
          </a:xfrm>
        </p:grpSpPr>
        <p:sp>
          <p:nvSpPr>
            <p:cNvPr id="5" name="Rounded Rectangle 4"/>
            <p:cNvSpPr/>
            <p:nvPr/>
          </p:nvSpPr>
          <p:spPr bwMode="invGray">
            <a:xfrm>
              <a:off x="7925061" y="1742881"/>
              <a:ext cx="2455818" cy="2661492"/>
            </a:xfrm>
            <a:prstGeom prst="roundRect">
              <a:avLst>
                <a:gd name="adj" fmla="val 11564"/>
              </a:avLst>
            </a:prstGeom>
            <a:gradFill>
              <a:gsLst>
                <a:gs pos="0">
                  <a:schemeClr val="tx1">
                    <a:alpha val="18000"/>
                  </a:schemeClr>
                </a:gs>
                <a:gs pos="100000">
                  <a:schemeClr val="tx1">
                    <a:alpha val="0"/>
                  </a:schemeClr>
                </a:gs>
              </a:gsLst>
              <a:lin ang="16200000" scaled="0"/>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tIns="0" bIns="45720" rtlCol="0" anchor="b"/>
            <a:lstStyle/>
            <a:p>
              <a:pPr algn="ctr">
                <a:lnSpc>
                  <a:spcPct val="80000"/>
                </a:lnSpc>
                <a:tabLst>
                  <a:tab pos="5999790" algn="r"/>
                </a:tabLst>
                <a:defRPr/>
              </a:pPr>
              <a:endParaRPr lang="en-US" spc="-100" dirty="0">
                <a:gradFill flip="none" rotWithShape="1">
                  <a:gsLst>
                    <a:gs pos="26000">
                      <a:schemeClr val="bg1">
                        <a:lumMod val="75000"/>
                      </a:schemeClr>
                    </a:gs>
                    <a:gs pos="50000">
                      <a:schemeClr val="bg1">
                        <a:shade val="100000"/>
                        <a:satMod val="115000"/>
                      </a:schemeClr>
                    </a:gs>
                  </a:gsLst>
                  <a:lin ang="16200000" scaled="1"/>
                  <a:tileRect/>
                </a:gradFill>
                <a:effectLst>
                  <a:outerShdw blurRad="38100" dist="38100" dir="2700000" algn="tl">
                    <a:srgbClr val="000000">
                      <a:alpha val="43137"/>
                    </a:srgbClr>
                  </a:outerShdw>
                </a:effectLst>
              </a:endParaRPr>
            </a:p>
          </p:txBody>
        </p:sp>
        <p:grpSp>
          <p:nvGrpSpPr>
            <p:cNvPr id="6" name="Group 47"/>
            <p:cNvGrpSpPr/>
            <p:nvPr/>
          </p:nvGrpSpPr>
          <p:grpSpPr bwMode="invGray">
            <a:xfrm>
              <a:off x="8760738" y="1933843"/>
              <a:ext cx="836367" cy="795016"/>
              <a:chOff x="8773497" y="715246"/>
              <a:chExt cx="1546859" cy="1678300"/>
            </a:xfrm>
          </p:grpSpPr>
          <p:pic>
            <p:nvPicPr>
              <p:cNvPr id="7" name="Picture 15" descr="Server-Physical-Single"/>
              <p:cNvPicPr>
                <a:picLocks noChangeAspect="1" noChangeArrowheads="1"/>
              </p:cNvPicPr>
              <p:nvPr/>
            </p:nvPicPr>
            <p:blipFill>
              <a:blip r:embed="rId3" cstate="email"/>
              <a:stretch>
                <a:fillRect/>
              </a:stretch>
            </p:blipFill>
            <p:spPr bwMode="invGray">
              <a:xfrm>
                <a:off x="8773497" y="1166726"/>
                <a:ext cx="1546859" cy="1226820"/>
              </a:xfrm>
              <a:prstGeom prst="rect">
                <a:avLst/>
              </a:prstGeom>
              <a:noFill/>
              <a:ln>
                <a:noFill/>
              </a:ln>
            </p:spPr>
          </p:pic>
          <p:pic>
            <p:nvPicPr>
              <p:cNvPr id="8" name="Picture 7" descr="server.png"/>
              <p:cNvPicPr>
                <a:picLocks noChangeAspect="1"/>
              </p:cNvPicPr>
              <p:nvPr/>
            </p:nvPicPr>
            <p:blipFill>
              <a:blip r:embed="rId4" cstate="email"/>
              <a:stretch>
                <a:fillRect/>
              </a:stretch>
            </p:blipFill>
            <p:spPr bwMode="invGray">
              <a:xfrm>
                <a:off x="8832626" y="972421"/>
                <a:ext cx="1402767" cy="1026795"/>
              </a:xfrm>
              <a:prstGeom prst="rect">
                <a:avLst/>
              </a:prstGeom>
            </p:spPr>
          </p:pic>
          <p:pic>
            <p:nvPicPr>
              <p:cNvPr id="9" name="Picture 8" descr="server.png"/>
              <p:cNvPicPr>
                <a:picLocks noChangeAspect="1"/>
              </p:cNvPicPr>
              <p:nvPr/>
            </p:nvPicPr>
            <p:blipFill>
              <a:blip r:embed="rId4" cstate="email"/>
              <a:stretch>
                <a:fillRect/>
              </a:stretch>
            </p:blipFill>
            <p:spPr bwMode="invGray">
              <a:xfrm>
                <a:off x="8832625" y="715246"/>
                <a:ext cx="1402766" cy="1026794"/>
              </a:xfrm>
              <a:prstGeom prst="rect">
                <a:avLst/>
              </a:prstGeom>
            </p:spPr>
          </p:pic>
        </p:grpSp>
        <p:grpSp>
          <p:nvGrpSpPr>
            <p:cNvPr id="10" name="Group 48"/>
            <p:cNvGrpSpPr/>
            <p:nvPr/>
          </p:nvGrpSpPr>
          <p:grpSpPr bwMode="invGray">
            <a:xfrm>
              <a:off x="8300618" y="3543302"/>
              <a:ext cx="1655042" cy="639775"/>
              <a:chOff x="9009999" y="2964322"/>
              <a:chExt cx="3128160" cy="977673"/>
            </a:xfrm>
          </p:grpSpPr>
          <p:pic>
            <p:nvPicPr>
              <p:cNvPr id="11" name="Picture 9" descr="C:\Program Files\Microsoft Resource DVD Artwork\DVD_ART\BoxShots_Logos\Virtual Server 2005 R2\Virtual Server 2005 R2 logo r.png"/>
              <p:cNvPicPr>
                <a:picLocks noChangeAspect="1" noChangeArrowheads="1"/>
              </p:cNvPicPr>
              <p:nvPr/>
            </p:nvPicPr>
            <p:blipFill>
              <a:blip r:embed="rId5" cstate="email"/>
              <a:srcRect/>
              <a:stretch>
                <a:fillRect/>
              </a:stretch>
            </p:blipFill>
            <p:spPr bwMode="invGray">
              <a:xfrm>
                <a:off x="9600378" y="3642293"/>
                <a:ext cx="2408696" cy="299702"/>
              </a:xfrm>
              <a:prstGeom prst="rect">
                <a:avLst/>
              </a:prstGeom>
              <a:noFill/>
            </p:spPr>
          </p:pic>
          <p:pic>
            <p:nvPicPr>
              <p:cNvPr id="12" name="Picture 11" descr="WS08-HypeV_h_rgb_r.png"/>
              <p:cNvPicPr>
                <a:picLocks noChangeAspect="1"/>
              </p:cNvPicPr>
              <p:nvPr/>
            </p:nvPicPr>
            <p:blipFill>
              <a:blip r:embed="rId6" cstate="email"/>
              <a:stretch>
                <a:fillRect/>
              </a:stretch>
            </p:blipFill>
            <p:spPr bwMode="invGray">
              <a:xfrm>
                <a:off x="9009999" y="2964322"/>
                <a:ext cx="3128160" cy="566693"/>
              </a:xfrm>
              <a:prstGeom prst="rect">
                <a:avLst/>
              </a:prstGeom>
              <a:effectLst>
                <a:outerShdw blurRad="50800" dist="38100" dir="2700000" algn="tl" rotWithShape="0">
                  <a:prstClr val="black">
                    <a:alpha val="40000"/>
                  </a:prstClr>
                </a:outerShdw>
              </a:effectLst>
            </p:spPr>
          </p:pic>
        </p:grpSp>
        <p:sp>
          <p:nvSpPr>
            <p:cNvPr id="15" name="Rounded Rectangle 14"/>
            <p:cNvSpPr/>
            <p:nvPr/>
          </p:nvSpPr>
          <p:spPr bwMode="invGray">
            <a:xfrm>
              <a:off x="1798581" y="1742883"/>
              <a:ext cx="2457863" cy="2662829"/>
            </a:xfrm>
            <a:prstGeom prst="roundRect">
              <a:avLst>
                <a:gd name="adj" fmla="val 8854"/>
              </a:avLst>
            </a:prstGeom>
            <a:gradFill>
              <a:gsLst>
                <a:gs pos="0">
                  <a:schemeClr val="tx1">
                    <a:alpha val="18000"/>
                  </a:schemeClr>
                </a:gs>
                <a:gs pos="100000">
                  <a:schemeClr val="tx1">
                    <a:alpha val="0"/>
                  </a:schemeClr>
                </a:gs>
              </a:gsLst>
              <a:lin ang="16200000" scaled="0"/>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tIns="0" bIns="45720" rtlCol="0" anchor="b"/>
            <a:lstStyle/>
            <a:p>
              <a:pPr algn="ctr">
                <a:lnSpc>
                  <a:spcPct val="80000"/>
                </a:lnSpc>
                <a:tabLst>
                  <a:tab pos="5999790" algn="r"/>
                </a:tabLst>
                <a:defRPr/>
              </a:pPr>
              <a:endParaRPr lang="en-US" spc="-100" dirty="0">
                <a:gradFill flip="none" rotWithShape="1">
                  <a:gsLst>
                    <a:gs pos="26000">
                      <a:schemeClr val="bg1">
                        <a:lumMod val="75000"/>
                      </a:schemeClr>
                    </a:gs>
                    <a:gs pos="50000">
                      <a:schemeClr val="bg1">
                        <a:shade val="100000"/>
                        <a:satMod val="115000"/>
                      </a:schemeClr>
                    </a:gs>
                  </a:gsLst>
                  <a:lin ang="16200000" scaled="1"/>
                  <a:tileRect/>
                </a:gradFill>
                <a:effectLst>
                  <a:outerShdw blurRad="38100" dist="38100" dir="2700000" algn="tl">
                    <a:srgbClr val="000000">
                      <a:alpha val="43137"/>
                    </a:srgbClr>
                  </a:outerShdw>
                </a:effectLst>
              </a:endParaRPr>
            </a:p>
          </p:txBody>
        </p:sp>
        <p:pic>
          <p:nvPicPr>
            <p:cNvPr id="16" name="Picture 6" descr="Desktop-TS-Client"/>
            <p:cNvPicPr>
              <a:picLocks noChangeAspect="1" noChangeArrowheads="1"/>
            </p:cNvPicPr>
            <p:nvPr/>
          </p:nvPicPr>
          <p:blipFill>
            <a:blip r:embed="rId7" cstate="email"/>
            <a:stretch>
              <a:fillRect/>
            </a:stretch>
          </p:blipFill>
          <p:spPr bwMode="invGray">
            <a:xfrm>
              <a:off x="2342252" y="1959637"/>
              <a:ext cx="1408288" cy="983836"/>
            </a:xfrm>
            <a:prstGeom prst="rect">
              <a:avLst/>
            </a:prstGeom>
            <a:noFill/>
            <a:ln>
              <a:noFill/>
            </a:ln>
          </p:spPr>
        </p:pic>
        <p:pic>
          <p:nvPicPr>
            <p:cNvPr id="17" name="Picture 7" descr="C:\Program Files\Microsoft Resource DVD Artwork\DVD_ART\BoxShots_Logos\Windows Server 2008 Terminal Services\Windows Server 2008 Terminal Services Logo-h Reverse.png"/>
            <p:cNvPicPr>
              <a:picLocks noChangeAspect="1" noChangeArrowheads="1"/>
            </p:cNvPicPr>
            <p:nvPr/>
          </p:nvPicPr>
          <p:blipFill>
            <a:blip r:embed="rId8" cstate="email"/>
            <a:srcRect/>
            <a:stretch>
              <a:fillRect/>
            </a:stretch>
          </p:blipFill>
          <p:spPr bwMode="invGray">
            <a:xfrm>
              <a:off x="2143808" y="3838577"/>
              <a:ext cx="1725104" cy="343017"/>
            </a:xfrm>
            <a:prstGeom prst="rect">
              <a:avLst/>
            </a:prstGeom>
            <a:noFill/>
            <a:effectLst>
              <a:outerShdw blurRad="50800" dist="38100" dir="2700000" algn="tl" rotWithShape="0">
                <a:prstClr val="black">
                  <a:alpha val="40000"/>
                </a:prstClr>
              </a:outerShdw>
            </a:effectLst>
          </p:spPr>
        </p:pic>
        <p:sp>
          <p:nvSpPr>
            <p:cNvPr id="20" name="Text Placeholder 2"/>
            <p:cNvSpPr txBox="1">
              <a:spLocks/>
            </p:cNvSpPr>
            <p:nvPr/>
          </p:nvSpPr>
          <p:spPr>
            <a:xfrm>
              <a:off x="1808273" y="3040482"/>
              <a:ext cx="2431478" cy="643766"/>
            </a:xfrm>
            <a:prstGeom prst="rect">
              <a:avLst/>
            </a:prstGeom>
            <a:effectLst>
              <a:outerShdw blurRad="63500" sx="102000" sy="102000" algn="ctr" rotWithShape="0">
                <a:prstClr val="black">
                  <a:alpha val="40000"/>
                </a:prstClr>
              </a:outerShdw>
            </a:effectLst>
          </p:spPr>
          <p:txBody>
            <a:bodyPr vert="horz" wrap="square" lIns="90488" tIns="44450" rIns="90488" bIns="44450" rtlCol="0" anchor="b">
              <a:spAutoFit/>
            </a:bodyPr>
            <a:lstStyle/>
            <a:p>
              <a:pPr marR="0" lvl="0" indent="-342900" algn="ctr" fontAlgn="auto">
                <a:lnSpc>
                  <a:spcPct val="90000"/>
                </a:lnSpc>
                <a:buClr>
                  <a:srgbClr val="777777"/>
                </a:buClr>
                <a:buSzPct val="130000"/>
                <a:buFont typeface="Wingdings 2" pitchFamily="18" charset="2"/>
                <a:buNone/>
                <a:tabLst>
                  <a:tab pos="1371600" algn="l"/>
                </a:tabLst>
                <a:defRPr/>
              </a:pP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Presentation</a:t>
              </a:r>
            </a:p>
            <a:p>
              <a:pPr marR="0" lvl="0" indent="-342900" algn="ctr" fontAlgn="auto">
                <a:lnSpc>
                  <a:spcPct val="90000"/>
                </a:lnSpc>
                <a:buClr>
                  <a:srgbClr val="777777"/>
                </a:buClr>
                <a:buSzPct val="130000"/>
                <a:buFont typeface="Wingdings 2" pitchFamily="18" charset="2"/>
                <a:buNone/>
                <a:tabLst>
                  <a:tab pos="1371600" algn="l"/>
                </a:tabLst>
                <a:defRPr/>
              </a:pP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Virtualization</a:t>
              </a:r>
            </a:p>
          </p:txBody>
        </p:sp>
        <p:sp>
          <p:nvSpPr>
            <p:cNvPr id="22" name="Text Placeholder 2"/>
            <p:cNvSpPr txBox="1">
              <a:spLocks/>
            </p:cNvSpPr>
            <p:nvPr/>
          </p:nvSpPr>
          <p:spPr>
            <a:xfrm>
              <a:off x="7925060" y="2752811"/>
              <a:ext cx="2443019" cy="643766"/>
            </a:xfrm>
            <a:prstGeom prst="rect">
              <a:avLst/>
            </a:prstGeom>
            <a:effectLst>
              <a:outerShdw blurRad="63500" sx="102000" sy="102000" algn="ctr" rotWithShape="0">
                <a:prstClr val="black">
                  <a:alpha val="40000"/>
                </a:prstClr>
              </a:outerShdw>
            </a:effectLst>
          </p:spPr>
          <p:txBody>
            <a:bodyPr vert="horz" wrap="square" lIns="90488" tIns="44450" rIns="90488" bIns="44450" rtlCol="0" anchor="b">
              <a:spAutoFit/>
            </a:bodyPr>
            <a:lstStyle/>
            <a:p>
              <a:pPr indent="-342900" algn="ctr">
                <a:lnSpc>
                  <a:spcPct val="90000"/>
                </a:lnSpc>
                <a:spcBef>
                  <a:spcPct val="20000"/>
                </a:spcBef>
                <a:buClr>
                  <a:srgbClr val="777777"/>
                </a:buClr>
                <a:buSzPct val="130000"/>
                <a:tabLst>
                  <a:tab pos="1371600" algn="l"/>
                </a:tabLst>
                <a:defRPr/>
              </a:pP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Server</a:t>
              </a:r>
              <a:b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b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Virtualization</a:t>
              </a:r>
            </a:p>
          </p:txBody>
        </p:sp>
        <p:cxnSp>
          <p:nvCxnSpPr>
            <p:cNvPr id="23" name="Straight Connector 22"/>
            <p:cNvCxnSpPr/>
            <p:nvPr/>
          </p:nvCxnSpPr>
          <p:spPr>
            <a:xfrm>
              <a:off x="1362942" y="3683937"/>
              <a:ext cx="2438400" cy="1588"/>
            </a:xfrm>
            <a:prstGeom prst="line">
              <a:avLst/>
            </a:prstGeom>
            <a:ln>
              <a:solidFill>
                <a:schemeClr val="bg1">
                  <a:lumMod val="85000"/>
                  <a:alpha val="34000"/>
                </a:schemeClr>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p:cNvCxnSpPr/>
          <p:nvPr/>
        </p:nvCxnSpPr>
        <p:spPr>
          <a:xfrm flipV="1">
            <a:off x="3045587" y="2621755"/>
            <a:ext cx="2383778" cy="12"/>
          </a:xfrm>
          <a:prstGeom prst="line">
            <a:avLst/>
          </a:prstGeom>
          <a:ln>
            <a:solidFill>
              <a:schemeClr val="bg1">
                <a:lumMod val="85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619916" y="3400810"/>
            <a:ext cx="1829276" cy="1588"/>
          </a:xfrm>
          <a:prstGeom prst="line">
            <a:avLst/>
          </a:prstGeom>
          <a:ln>
            <a:solidFill>
              <a:schemeClr val="bg1">
                <a:lumMod val="85000"/>
                <a:alpha val="34000"/>
              </a:schemeClr>
            </a:solidFill>
          </a:ln>
        </p:spPr>
        <p:style>
          <a:lnRef idx="1">
            <a:schemeClr val="accent1"/>
          </a:lnRef>
          <a:fillRef idx="0">
            <a:schemeClr val="accent1"/>
          </a:fillRef>
          <a:effectRef idx="0">
            <a:schemeClr val="accent1"/>
          </a:effectRef>
          <a:fontRef idx="minor">
            <a:schemeClr val="tx1"/>
          </a:fontRef>
        </p:style>
      </p:cxnSp>
      <p:grpSp>
        <p:nvGrpSpPr>
          <p:cNvPr id="13" name="Group 42"/>
          <p:cNvGrpSpPr/>
          <p:nvPr/>
        </p:nvGrpSpPr>
        <p:grpSpPr>
          <a:xfrm>
            <a:off x="1170120" y="4557851"/>
            <a:ext cx="6627366" cy="1860552"/>
            <a:chOff x="1559754" y="4557851"/>
            <a:chExt cx="8834187" cy="1860552"/>
          </a:xfrm>
        </p:grpSpPr>
        <p:sp>
          <p:nvSpPr>
            <p:cNvPr id="26" name="Rounded Rectangle 25"/>
            <p:cNvSpPr/>
            <p:nvPr/>
          </p:nvSpPr>
          <p:spPr bwMode="invGray">
            <a:xfrm>
              <a:off x="6279141" y="4557851"/>
              <a:ext cx="4114800" cy="1848788"/>
            </a:xfrm>
            <a:prstGeom prst="roundRect">
              <a:avLst>
                <a:gd name="adj" fmla="val 9516"/>
              </a:avLst>
            </a:prstGeom>
            <a:gradFill>
              <a:gsLst>
                <a:gs pos="0">
                  <a:schemeClr val="tx1">
                    <a:alpha val="18000"/>
                  </a:schemeClr>
                </a:gs>
                <a:gs pos="100000">
                  <a:schemeClr val="tx1">
                    <a:alpha val="0"/>
                  </a:schemeClr>
                </a:gs>
              </a:gsLst>
              <a:lin ang="16200000" scaled="0"/>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tIns="0" bIns="45720" rtlCol="0" anchor="b"/>
            <a:lstStyle/>
            <a:p>
              <a:pPr algn="ctr">
                <a:lnSpc>
                  <a:spcPct val="80000"/>
                </a:lnSpc>
                <a:tabLst>
                  <a:tab pos="5999790" algn="r"/>
                </a:tabLst>
                <a:defRPr/>
              </a:pPr>
              <a:endParaRPr lang="en-US" spc="-100" dirty="0">
                <a:gradFill flip="none" rotWithShape="1">
                  <a:gsLst>
                    <a:gs pos="26000">
                      <a:schemeClr val="bg1">
                        <a:lumMod val="75000"/>
                      </a:schemeClr>
                    </a:gs>
                    <a:gs pos="50000">
                      <a:schemeClr val="bg1">
                        <a:shade val="100000"/>
                        <a:satMod val="115000"/>
                      </a:schemeClr>
                    </a:gs>
                  </a:gsLst>
                  <a:lin ang="16200000" scaled="1"/>
                  <a:tileRect/>
                </a:gradFill>
                <a:effectLst>
                  <a:outerShdw blurRad="38100" dist="38100" dir="2700000" algn="tl">
                    <a:srgbClr val="000000">
                      <a:alpha val="43137"/>
                    </a:srgbClr>
                  </a:outerShdw>
                </a:effectLst>
              </a:endParaRPr>
            </a:p>
          </p:txBody>
        </p:sp>
        <p:sp>
          <p:nvSpPr>
            <p:cNvPr id="27" name="Rounded Rectangle 26"/>
            <p:cNvSpPr/>
            <p:nvPr/>
          </p:nvSpPr>
          <p:spPr bwMode="invGray">
            <a:xfrm>
              <a:off x="1559754" y="4589966"/>
              <a:ext cx="4084268" cy="1828437"/>
            </a:xfrm>
            <a:prstGeom prst="roundRect">
              <a:avLst>
                <a:gd name="adj" fmla="val 11847"/>
              </a:avLst>
            </a:prstGeom>
            <a:gradFill>
              <a:gsLst>
                <a:gs pos="0">
                  <a:schemeClr val="tx1">
                    <a:alpha val="18000"/>
                  </a:schemeClr>
                </a:gs>
                <a:gs pos="100000">
                  <a:schemeClr val="tx1">
                    <a:alpha val="0"/>
                  </a:schemeClr>
                </a:gs>
              </a:gsLst>
              <a:lin ang="16200000" scaled="0"/>
            </a:gradFill>
            <a:ln>
              <a:noFill/>
            </a:ln>
            <a:effectLst/>
            <a:scene3d>
              <a:camera prst="orthographicFront">
                <a:rot lat="0" lon="0" rev="0"/>
              </a:camera>
              <a:lightRig rig="contrasting" dir="t">
                <a:rot lat="0" lon="0" rev="54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tIns="0" bIns="45720" rtlCol="0" anchor="b"/>
            <a:lstStyle/>
            <a:p>
              <a:pPr algn="ctr">
                <a:lnSpc>
                  <a:spcPct val="80000"/>
                </a:lnSpc>
                <a:tabLst>
                  <a:tab pos="5999790" algn="r"/>
                </a:tabLst>
                <a:defRPr/>
              </a:pPr>
              <a:endParaRPr lang="en-US" spc="-100" dirty="0">
                <a:gradFill flip="none" rotWithShape="1">
                  <a:gsLst>
                    <a:gs pos="26000">
                      <a:schemeClr val="bg1">
                        <a:lumMod val="75000"/>
                      </a:schemeClr>
                    </a:gs>
                    <a:gs pos="50000">
                      <a:schemeClr val="bg1">
                        <a:shade val="100000"/>
                        <a:satMod val="115000"/>
                      </a:schemeClr>
                    </a:gs>
                  </a:gsLst>
                  <a:lin ang="16200000" scaled="1"/>
                  <a:tileRect/>
                </a:gradFill>
                <a:effectLst>
                  <a:outerShdw blurRad="38100" dist="38100" dir="2700000" algn="tl">
                    <a:srgbClr val="000000">
                      <a:alpha val="43137"/>
                    </a:srgbClr>
                  </a:outerShdw>
                </a:effectLst>
              </a:endParaRPr>
            </a:p>
          </p:txBody>
        </p:sp>
        <p:pic>
          <p:nvPicPr>
            <p:cNvPr id="28" name="Picture 6" descr="Desktop-TS-Client"/>
            <p:cNvPicPr>
              <a:picLocks noChangeAspect="1" noChangeArrowheads="1"/>
            </p:cNvPicPr>
            <p:nvPr/>
          </p:nvPicPr>
          <p:blipFill>
            <a:blip r:embed="rId9" cstate="email"/>
            <a:stretch>
              <a:fillRect/>
            </a:stretch>
          </p:blipFill>
          <p:spPr bwMode="invGray">
            <a:xfrm>
              <a:off x="2156814" y="4699005"/>
              <a:ext cx="1272241" cy="857587"/>
            </a:xfrm>
            <a:prstGeom prst="rect">
              <a:avLst/>
            </a:prstGeom>
            <a:noFill/>
            <a:ln>
              <a:noFill/>
            </a:ln>
          </p:spPr>
        </p:pic>
        <p:pic>
          <p:nvPicPr>
            <p:cNvPr id="29" name="Picture 28" descr="Virtual App.png"/>
            <p:cNvPicPr>
              <a:picLocks noChangeAspect="1"/>
            </p:cNvPicPr>
            <p:nvPr/>
          </p:nvPicPr>
          <p:blipFill>
            <a:blip r:embed="rId10" cstate="email"/>
            <a:stretch>
              <a:fillRect/>
            </a:stretch>
          </p:blipFill>
          <p:spPr bwMode="invGray">
            <a:xfrm>
              <a:off x="8821712" y="4689674"/>
              <a:ext cx="1214846" cy="857587"/>
            </a:xfrm>
            <a:prstGeom prst="rect">
              <a:avLst/>
            </a:prstGeom>
          </p:spPr>
        </p:pic>
        <p:sp>
          <p:nvSpPr>
            <p:cNvPr id="30" name="Text Placeholder 2"/>
            <p:cNvSpPr txBox="1">
              <a:spLocks/>
            </p:cNvSpPr>
            <p:nvPr/>
          </p:nvSpPr>
          <p:spPr>
            <a:xfrm>
              <a:off x="6693909" y="5079772"/>
              <a:ext cx="2644538" cy="643766"/>
            </a:xfrm>
            <a:prstGeom prst="rect">
              <a:avLst/>
            </a:prstGeom>
            <a:effectLst>
              <a:outerShdw blurRad="63500" sx="102000" sy="102000" algn="ctr" rotWithShape="0">
                <a:prstClr val="black">
                  <a:alpha val="40000"/>
                </a:prstClr>
              </a:outerShdw>
            </a:effectLst>
          </p:spPr>
          <p:txBody>
            <a:bodyPr vert="horz" wrap="square" lIns="90488" tIns="44450" rIns="90488" bIns="44450" rtlCol="0" anchor="b">
              <a:spAutoFit/>
            </a:bodyPr>
            <a:lstStyle/>
            <a:p>
              <a:pPr indent="-342900" algn="ctr">
                <a:lnSpc>
                  <a:spcPct val="90000"/>
                </a:lnSpc>
                <a:spcBef>
                  <a:spcPct val="20000"/>
                </a:spcBef>
                <a:buClr>
                  <a:srgbClr val="777777"/>
                </a:buClr>
                <a:buSzPct val="130000"/>
                <a:tabLst>
                  <a:tab pos="1371600" algn="l"/>
                </a:tabLst>
                <a:defRPr/>
              </a:pP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Application</a:t>
              </a:r>
              <a:b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b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Virtualization</a:t>
              </a:r>
            </a:p>
          </p:txBody>
        </p:sp>
        <p:sp>
          <p:nvSpPr>
            <p:cNvPr id="31" name="Text Placeholder 2"/>
            <p:cNvSpPr txBox="1">
              <a:spLocks/>
            </p:cNvSpPr>
            <p:nvPr/>
          </p:nvSpPr>
          <p:spPr>
            <a:xfrm>
              <a:off x="2737134" y="5060528"/>
              <a:ext cx="2644538" cy="643766"/>
            </a:xfrm>
            <a:prstGeom prst="rect">
              <a:avLst/>
            </a:prstGeom>
            <a:effectLst>
              <a:outerShdw blurRad="63500" sx="102000" sy="102000" algn="ctr" rotWithShape="0">
                <a:prstClr val="black">
                  <a:alpha val="40000"/>
                </a:prstClr>
              </a:outerShdw>
            </a:effectLst>
          </p:spPr>
          <p:txBody>
            <a:bodyPr vert="horz" wrap="square" lIns="90488" tIns="44450" rIns="90488" bIns="44450" rtlCol="0" anchor="b">
              <a:spAutoFit/>
            </a:bodyPr>
            <a:lstStyle/>
            <a:p>
              <a:pPr indent="-342900" algn="ctr">
                <a:lnSpc>
                  <a:spcPct val="90000"/>
                </a:lnSpc>
                <a:spcBef>
                  <a:spcPct val="20000"/>
                </a:spcBef>
                <a:buClr>
                  <a:srgbClr val="777777"/>
                </a:buClr>
                <a:buSzPct val="130000"/>
                <a:tabLst>
                  <a:tab pos="1371600" algn="l"/>
                </a:tabLst>
                <a:defRPr/>
              </a:pP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Desktop</a:t>
              </a:r>
              <a:b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br>
              <a:r>
                <a:rPr lang="en-US" sz="2000" b="1" spc="-100" dirty="0" smtClean="0">
                  <a:ln w="3175">
                    <a:noFill/>
                  </a:ln>
                  <a:gradFill flip="none" rotWithShape="1">
                    <a:gsLst>
                      <a:gs pos="21000">
                        <a:srgbClr val="FFC000">
                          <a:shade val="30000"/>
                          <a:satMod val="115000"/>
                        </a:srgbClr>
                      </a:gs>
                      <a:gs pos="36000">
                        <a:srgbClr val="FFC000">
                          <a:shade val="67500"/>
                          <a:satMod val="115000"/>
                        </a:srgbClr>
                      </a:gs>
                      <a:gs pos="76000">
                        <a:srgbClr val="FFC000">
                          <a:shade val="100000"/>
                          <a:satMod val="115000"/>
                        </a:srgbClr>
                      </a:gs>
                    </a:gsLst>
                    <a:lin ang="16200000" scaled="1"/>
                    <a:tileRect/>
                  </a:gradFill>
                  <a:effectLst>
                    <a:outerShdw blurRad="152400" dist="38100" dir="5400000" algn="t" rotWithShape="0">
                      <a:prstClr val="black">
                        <a:alpha val="70000"/>
                      </a:prstClr>
                    </a:outerShdw>
                  </a:effectLst>
                  <a:latin typeface="+mj-lt"/>
                  <a:cs typeface="Arial" charset="0"/>
                </a:rPr>
                <a:t>Virtualization</a:t>
              </a:r>
            </a:p>
          </p:txBody>
        </p:sp>
        <p:pic>
          <p:nvPicPr>
            <p:cNvPr id="32" name="Picture 5" descr="C:\Program Files\Microsoft Resource DVD Artwork\DVD_ART\BoxShots_Logos\Virtual PC for Mac 7.0\Virtual_PC_logo.png"/>
            <p:cNvPicPr>
              <a:picLocks noChangeAspect="1" noChangeArrowheads="1"/>
            </p:cNvPicPr>
            <p:nvPr/>
          </p:nvPicPr>
          <p:blipFill>
            <a:blip r:embed="rId11" cstate="email">
              <a:lum bright="100000"/>
            </a:blip>
            <a:srcRect/>
            <a:stretch>
              <a:fillRect/>
            </a:stretch>
          </p:blipFill>
          <p:spPr bwMode="invGray">
            <a:xfrm>
              <a:off x="2266867" y="5846102"/>
              <a:ext cx="966653" cy="251692"/>
            </a:xfrm>
            <a:prstGeom prst="rect">
              <a:avLst/>
            </a:prstGeom>
            <a:noFill/>
          </p:spPr>
        </p:pic>
        <p:pic>
          <p:nvPicPr>
            <p:cNvPr id="33" name="Picture 20" descr="EDV_white"/>
            <p:cNvPicPr>
              <a:picLocks noChangeAspect="1" noChangeArrowheads="1"/>
            </p:cNvPicPr>
            <p:nvPr/>
          </p:nvPicPr>
          <p:blipFill>
            <a:blip r:embed="rId12"/>
            <a:srcRect/>
            <a:stretch>
              <a:fillRect/>
            </a:stretch>
          </p:blipFill>
          <p:spPr bwMode="auto">
            <a:xfrm>
              <a:off x="3958429" y="5785488"/>
              <a:ext cx="1456442" cy="384744"/>
            </a:xfrm>
            <a:prstGeom prst="rect">
              <a:avLst/>
            </a:prstGeom>
            <a:noFill/>
          </p:spPr>
        </p:pic>
        <p:pic>
          <p:nvPicPr>
            <p:cNvPr id="34" name="Picture 2" descr="C:\Users\chajones\Desktop\Logo-MSAV.png"/>
            <p:cNvPicPr>
              <a:picLocks noChangeAspect="1" noChangeArrowheads="1"/>
            </p:cNvPicPr>
            <p:nvPr/>
          </p:nvPicPr>
          <p:blipFill>
            <a:blip r:embed="rId13"/>
            <a:srcRect l="26233"/>
            <a:stretch>
              <a:fillRect/>
            </a:stretch>
          </p:blipFill>
          <p:spPr bwMode="auto">
            <a:xfrm>
              <a:off x="7795490" y="5738833"/>
              <a:ext cx="1364391" cy="480340"/>
            </a:xfrm>
            <a:prstGeom prst="rect">
              <a:avLst/>
            </a:prstGeom>
            <a:noFill/>
          </p:spPr>
        </p:pic>
        <p:cxnSp>
          <p:nvCxnSpPr>
            <p:cNvPr id="35" name="Straight Connector 34"/>
            <p:cNvCxnSpPr/>
            <p:nvPr/>
          </p:nvCxnSpPr>
          <p:spPr>
            <a:xfrm>
              <a:off x="1802737" y="5630821"/>
              <a:ext cx="4085706" cy="2051"/>
            </a:xfrm>
            <a:prstGeom prst="line">
              <a:avLst/>
            </a:prstGeom>
            <a:ln>
              <a:solidFill>
                <a:schemeClr val="bg1">
                  <a:lumMod val="85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840732" y="5638101"/>
              <a:ext cx="4085706" cy="2051"/>
            </a:xfrm>
            <a:prstGeom prst="line">
              <a:avLst/>
            </a:prstGeom>
            <a:ln>
              <a:solidFill>
                <a:schemeClr val="bg1">
                  <a:lumMod val="85000"/>
                  <a:alpha val="34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87054" y="228601"/>
            <a:ext cx="8375946" cy="664797"/>
          </a:xfrm>
          <a:prstGeom prst="rect">
            <a:avLst/>
          </a:prstGeom>
        </p:spPr>
        <p:txBody>
          <a:bodyPr vert="horz" wrap="square" lIns="0" tIns="0" rIns="0" bIns="0" rtlCol="0" anchor="t">
            <a:spAutoFit/>
          </a:bodyPr>
          <a:lstStyle/>
          <a:p>
            <a:pPr lvl="0">
              <a:lnSpc>
                <a:spcPct val="90000"/>
              </a:lnSpc>
              <a:spcBef>
                <a:spcPts val="1200"/>
              </a:spcBef>
            </a:pPr>
            <a:r>
              <a:rPr lang="en-US" sz="4800" dirty="0" smtClean="0">
                <a:ln w="3175">
                  <a:noFill/>
                </a:ln>
                <a:solidFill>
                  <a:srgbClr val="FFFFFF"/>
                </a:solidFill>
                <a:latin typeface="Segoe" pitchFamily="34" charset="0"/>
                <a:cs typeface="Arial" charset="0"/>
              </a:rPr>
              <a:t>Virtualization Benefits</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graphicFrame>
        <p:nvGraphicFramePr>
          <p:cNvPr id="4" name="Diagram 3"/>
          <p:cNvGraphicFramePr/>
          <p:nvPr/>
        </p:nvGraphicFramePr>
        <p:xfrm>
          <a:off x="304800" y="1050175"/>
          <a:ext cx="8534400" cy="5089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39740"/>
            <a:ext cx="8382000" cy="664797"/>
          </a:xfrm>
        </p:spPr>
        <p:txBody>
          <a:bodyPr/>
          <a:lstStyle/>
          <a:p>
            <a:r>
              <a:rPr lang="en-US" dirty="0" smtClean="0"/>
              <a:t>Virtualization: Hype or Reality?</a:t>
            </a:r>
            <a:endParaRPr lang="en-US" dirty="0">
              <a:solidFill>
                <a:schemeClr val="tx2"/>
              </a:solidFill>
            </a:endParaRPr>
          </a:p>
        </p:txBody>
      </p:sp>
      <p:sp>
        <p:nvSpPr>
          <p:cNvPr id="10" name="TextBox 9"/>
          <p:cNvSpPr txBox="1"/>
          <p:nvPr/>
        </p:nvSpPr>
        <p:spPr>
          <a:xfrm>
            <a:off x="315337" y="1118634"/>
            <a:ext cx="8402308" cy="4678204"/>
          </a:xfrm>
          <a:prstGeom prst="rect">
            <a:avLst/>
          </a:prstGeom>
          <a:noFill/>
        </p:spPr>
        <p:txBody>
          <a:bodyPr wrap="square" rtlCol="0">
            <a:spAutoFit/>
          </a:bodyPr>
          <a:lstStyle/>
          <a:p>
            <a:pPr>
              <a:spcAft>
                <a:spcPts val="1200"/>
              </a:spcAft>
            </a:pPr>
            <a:r>
              <a:rPr lang="en-US" sz="2000" b="1" u="sng" dirty="0" smtClean="0"/>
              <a:t>Headline</a:t>
            </a:r>
            <a:r>
              <a:rPr lang="en-US" sz="2000" b="1" dirty="0" smtClean="0"/>
              <a:t>:</a:t>
            </a:r>
          </a:p>
          <a:p>
            <a:pPr>
              <a:spcAft>
                <a:spcPts val="1200"/>
              </a:spcAft>
            </a:pPr>
            <a:r>
              <a:rPr lang="en-US" sz="2000" b="1" dirty="0" smtClean="0"/>
              <a:t>“</a:t>
            </a:r>
            <a:r>
              <a:rPr lang="en-US" sz="2000" b="1" dirty="0" smtClean="0">
                <a:latin typeface="Segoe" pitchFamily="34" charset="0"/>
              </a:rPr>
              <a:t>Virtualization Changes Virtually Everything”</a:t>
            </a:r>
            <a:endParaRPr lang="en-US" sz="2000" b="1" dirty="0" smtClean="0"/>
          </a:p>
          <a:p>
            <a:endParaRPr lang="en-US" b="1" dirty="0" smtClean="0"/>
          </a:p>
          <a:p>
            <a:r>
              <a:rPr lang="en-US" sz="2000" b="1" dirty="0" smtClean="0"/>
              <a:t>Analysis: </a:t>
            </a:r>
          </a:p>
          <a:p>
            <a:r>
              <a:rPr lang="en-US" sz="2000" b="1" dirty="0" smtClean="0"/>
              <a:t>“</a:t>
            </a:r>
            <a:r>
              <a:rPr lang="en-US" sz="2000" dirty="0" smtClean="0"/>
              <a:t>Virtualization is hot. It changes and touches nearly everything in the IT portfolio. It affects what you buy, how you buy and how you implement it.  … It will also shake up licensing, pricing, and component management</a:t>
            </a:r>
            <a:r>
              <a:rPr lang="en-US" sz="2000" dirty="0" smtClean="0">
                <a:latin typeface="Segoe" pitchFamily="34" charset="0"/>
              </a:rPr>
              <a:t> … [our conclusion is that] virtualization is the highest-impact issue changing infrastructure and operations through 2012.”</a:t>
            </a:r>
          </a:p>
          <a:p>
            <a:endParaRPr lang="en-US" sz="2000" b="1" dirty="0" smtClean="0"/>
          </a:p>
          <a:p>
            <a:r>
              <a:rPr lang="en-US" sz="2000" dirty="0" smtClean="0"/>
              <a:t>“</a:t>
            </a:r>
            <a:r>
              <a:rPr lang="en-US" sz="2000" dirty="0" smtClean="0">
                <a:latin typeface="Segoe" pitchFamily="34" charset="0"/>
              </a:rPr>
              <a:t>Virtualization Changes Virtually Everything”</a:t>
            </a:r>
            <a:endParaRPr lang="en-US" sz="2000" dirty="0" smtClean="0"/>
          </a:p>
          <a:p>
            <a:r>
              <a:rPr lang="en-US" dirty="0" smtClean="0"/>
              <a:t>April 25, 2008</a:t>
            </a:r>
          </a:p>
          <a:p>
            <a:r>
              <a:rPr lang="en-US" dirty="0" smtClean="0"/>
              <a:t>Gartner Research Paper (Report ID: G00156488)</a:t>
            </a:r>
          </a:p>
          <a:p>
            <a:r>
              <a:rPr lang="en-US" dirty="0" smtClean="0"/>
              <a:t>Philip Dawson, Thomas J. </a:t>
            </a:r>
            <a:r>
              <a:rPr lang="en-US" dirty="0" err="1" smtClean="0"/>
              <a:t>Bittman</a:t>
            </a:r>
            <a:endParaRPr lang="en-US"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1"/>
            <a:ext cx="8375946" cy="1107996"/>
          </a:xfrm>
        </p:spPr>
        <p:txBody>
          <a:bodyPr/>
          <a:lstStyle/>
          <a:p>
            <a:r>
              <a:rPr sz="4000" dirty="0" smtClean="0"/>
              <a:t>Virtualization: Integral to Microsoft's </a:t>
            </a:r>
            <a:br>
              <a:rPr sz="4000" dirty="0" smtClean="0"/>
            </a:br>
            <a:r>
              <a:rPr sz="4000" dirty="0" smtClean="0"/>
              <a:t>'Core IO,' 'Dynamic IT,' and VDI Initiatives</a:t>
            </a:r>
            <a:endParaRPr lang="en-US" sz="4000" dirty="0"/>
          </a:p>
        </p:txBody>
      </p:sp>
      <p:grpSp>
        <p:nvGrpSpPr>
          <p:cNvPr id="3" name="Group 8"/>
          <p:cNvGrpSpPr/>
          <p:nvPr/>
        </p:nvGrpSpPr>
        <p:grpSpPr>
          <a:xfrm>
            <a:off x="900617" y="1696952"/>
            <a:ext cx="2662661" cy="4290180"/>
            <a:chOff x="1200510" y="1958220"/>
            <a:chExt cx="3549290" cy="4290180"/>
          </a:xfrm>
        </p:grpSpPr>
        <p:sp>
          <p:nvSpPr>
            <p:cNvPr id="28" name="Rounded Rectangle 27"/>
            <p:cNvSpPr/>
            <p:nvPr/>
          </p:nvSpPr>
          <p:spPr bwMode="auto">
            <a:xfrm>
              <a:off x="1208330" y="3327401"/>
              <a:ext cx="3541470" cy="1346199"/>
            </a:xfrm>
            <a:prstGeom prst="roundRect">
              <a:avLst>
                <a:gd name="adj" fmla="val 9033"/>
              </a:avLst>
            </a:prstGeom>
            <a:gradFill rotWithShape="1">
              <a:gsLst>
                <a:gs pos="0">
                  <a:srgbClr val="FFCC29">
                    <a:shade val="51000"/>
                    <a:satMod val="130000"/>
                  </a:srgbClr>
                </a:gs>
                <a:gs pos="80000">
                  <a:srgbClr val="FFCC29">
                    <a:shade val="93000"/>
                    <a:satMod val="130000"/>
                  </a:srgbClr>
                </a:gs>
                <a:gs pos="100000">
                  <a:srgbClr val="FFCC29">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FEF194"/>
              </a:contourClr>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Virtual</a:t>
              </a:r>
              <a:r>
                <a:rPr kumimoji="0" lang="en-US" sz="2000" b="0" i="0" u="none" strike="noStrike" kern="1200" cap="none" spc="0" normalizeH="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 Desktop Infrastructure (VDI)</a:t>
              </a: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29" name="Rounded Rectangle 28"/>
            <p:cNvSpPr/>
            <p:nvPr/>
          </p:nvSpPr>
          <p:spPr bwMode="auto">
            <a:xfrm>
              <a:off x="1227380" y="4942720"/>
              <a:ext cx="3522419" cy="1305680"/>
            </a:xfrm>
            <a:prstGeom prst="roundRect">
              <a:avLst>
                <a:gd name="adj" fmla="val 9033"/>
              </a:avLst>
            </a:prstGeom>
            <a:gradFill rotWithShape="1">
              <a:gsLst>
                <a:gs pos="0">
                  <a:srgbClr val="6FB628">
                    <a:shade val="51000"/>
                    <a:satMod val="130000"/>
                  </a:srgbClr>
                </a:gs>
                <a:gs pos="80000">
                  <a:srgbClr val="6FB628">
                    <a:shade val="93000"/>
                    <a:satMod val="130000"/>
                  </a:srgbClr>
                </a:gs>
                <a:gs pos="100000">
                  <a:srgbClr val="6FB628">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6FB628">
                  <a:lumMod val="20000"/>
                  <a:lumOff val="8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r>
                <a:rPr lang="en-US" sz="2000"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Core Infrastructure Optimization (‘Core IO’)</a:t>
              </a: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30" name="Rounded Rectangle 29"/>
            <p:cNvSpPr/>
            <p:nvPr/>
          </p:nvSpPr>
          <p:spPr bwMode="auto">
            <a:xfrm>
              <a:off x="1200510" y="1958220"/>
              <a:ext cx="3523890" cy="1165980"/>
            </a:xfrm>
            <a:prstGeom prst="roundRect">
              <a:avLst>
                <a:gd name="adj" fmla="val 9033"/>
              </a:avLst>
            </a:prstGeom>
            <a:gradFill rotWithShape="1">
              <a:gsLst>
                <a:gs pos="0">
                  <a:srgbClr val="A263C5">
                    <a:shade val="51000"/>
                    <a:satMod val="130000"/>
                  </a:srgbClr>
                </a:gs>
                <a:gs pos="80000">
                  <a:srgbClr val="A263C5">
                    <a:shade val="93000"/>
                    <a:satMod val="130000"/>
                  </a:srgbClr>
                </a:gs>
                <a:gs pos="100000">
                  <a:srgbClr val="A263C5">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A263C5">
                  <a:lumMod val="20000"/>
                  <a:lumOff val="8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lang="en-US" sz="2000"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Dynamic  IT</a:t>
              </a: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grpSp>
      <p:sp>
        <p:nvSpPr>
          <p:cNvPr id="37" name="Rounded Rectangle 36"/>
          <p:cNvSpPr/>
          <p:nvPr/>
        </p:nvSpPr>
        <p:spPr bwMode="auto">
          <a:xfrm>
            <a:off x="3949411" y="1671552"/>
            <a:ext cx="4472882" cy="1216780"/>
          </a:xfrm>
          <a:prstGeom prst="roundRect">
            <a:avLst>
              <a:gd name="adj" fmla="val 9033"/>
            </a:avLst>
          </a:prstGeom>
          <a:gradFill rotWithShape="1">
            <a:gsLst>
              <a:gs pos="0">
                <a:srgbClr val="A263C5">
                  <a:shade val="51000"/>
                  <a:satMod val="130000"/>
                </a:srgbClr>
              </a:gs>
              <a:gs pos="80000">
                <a:srgbClr val="A263C5">
                  <a:shade val="93000"/>
                  <a:satMod val="130000"/>
                </a:srgbClr>
              </a:gs>
              <a:gs pos="100000">
                <a:srgbClr val="A263C5">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A263C5">
                <a:lumMod val="20000"/>
                <a:lumOff val="8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lang="en-US" sz="2000" noProof="0"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Delivering the right computing solution to employees anytime, anywhere, anyplace</a:t>
            </a: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39" name="Rounded Rectangle 38"/>
          <p:cNvSpPr/>
          <p:nvPr/>
        </p:nvSpPr>
        <p:spPr bwMode="auto">
          <a:xfrm>
            <a:off x="3955277" y="3142334"/>
            <a:ext cx="4486071" cy="1269999"/>
          </a:xfrm>
          <a:prstGeom prst="roundRect">
            <a:avLst>
              <a:gd name="adj" fmla="val 9033"/>
            </a:avLst>
          </a:prstGeom>
          <a:gradFill rotWithShape="1">
            <a:gsLst>
              <a:gs pos="0">
                <a:srgbClr val="FFCC29">
                  <a:shade val="51000"/>
                  <a:satMod val="130000"/>
                </a:srgbClr>
              </a:gs>
              <a:gs pos="80000">
                <a:srgbClr val="FFCC29">
                  <a:shade val="93000"/>
                  <a:satMod val="130000"/>
                </a:srgbClr>
              </a:gs>
              <a:gs pos="100000">
                <a:srgbClr val="FFCC29">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FEF194"/>
            </a:contourClr>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Enables</a:t>
            </a:r>
            <a:r>
              <a:rPr kumimoji="0" lang="en-US" sz="2000" b="0" i="0" u="none" strike="noStrike" kern="1200" cap="none" spc="0" normalizeH="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 centralized desktops and management with improved application delivery.</a:t>
            </a: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40" name="Rounded Rectangle 39"/>
          <p:cNvSpPr/>
          <p:nvPr/>
        </p:nvSpPr>
        <p:spPr bwMode="auto">
          <a:xfrm>
            <a:off x="3931459" y="4681452"/>
            <a:ext cx="4509889" cy="1305680"/>
          </a:xfrm>
          <a:prstGeom prst="roundRect">
            <a:avLst>
              <a:gd name="adj" fmla="val 9033"/>
            </a:avLst>
          </a:prstGeom>
          <a:gradFill rotWithShape="1">
            <a:gsLst>
              <a:gs pos="0">
                <a:srgbClr val="6FB628">
                  <a:shade val="51000"/>
                  <a:satMod val="130000"/>
                </a:srgbClr>
              </a:gs>
              <a:gs pos="80000">
                <a:srgbClr val="6FB628">
                  <a:shade val="93000"/>
                  <a:satMod val="130000"/>
                </a:srgbClr>
              </a:gs>
              <a:gs pos="100000">
                <a:srgbClr val="6FB628">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6FB628">
                <a:lumMod val="20000"/>
                <a:lumOff val="80000"/>
              </a:srgbClr>
            </a:contourClr>
          </a:sp3d>
        </p:spPr>
        <p:txBody>
          <a:bodyPr vert="horz" wrap="square" lIns="91436" tIns="45718" rIns="91436" bIns="45718" numCol="1" rtlCol="0" anchor="ctr" anchorCtr="0" compatLnSpc="1">
            <a:prstTxWarp prst="textNoShape">
              <a:avLst/>
            </a:prstTxWarp>
          </a:bodyPr>
          <a:lstStyle/>
          <a:p>
            <a:pPr lvl="0" algn="ctr" defTabSz="914099">
              <a:defRPr/>
            </a:pPr>
            <a:r>
              <a:rPr lang="en-US" sz="2000" dirty="0" smtClean="0">
                <a:solidFill>
                  <a:schemeClr val="bg1"/>
                </a:solidFill>
                <a:latin typeface="Segoe"/>
              </a:rPr>
              <a:t>Understand and improve the current state of IT infrastructure in terms of cost, security risk, and operational agility</a:t>
            </a:r>
            <a:endParaRPr kumimoji="0" lang="en-US" sz="2000" i="0" u="none" strike="noStrike" kern="1200" cap="none" spc="0" normalizeH="0" baseline="0" noProof="0" dirty="0" smtClean="0">
              <a:ln>
                <a:noFill/>
              </a:ln>
              <a:solidFill>
                <a:schemeClr val="bg1"/>
              </a:solidFill>
              <a:effectLst/>
              <a:uLnTx/>
              <a:uFillTx/>
              <a:latin typeface="Segoe"/>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50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7"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smtClean="0"/>
              <a:t>Software Asset Management considerations in a Virtual Environment</a:t>
            </a:r>
            <a:endParaRPr lang="en-GB" sz="3200" dirty="0"/>
          </a:p>
        </p:txBody>
      </p:sp>
      <p:sp>
        <p:nvSpPr>
          <p:cNvPr id="3" name="Subtitle 2"/>
          <p:cNvSpPr>
            <a:spLocks noGrp="1"/>
          </p:cNvSpPr>
          <p:nvPr>
            <p:ph type="subTitle" idx="1"/>
          </p:nvPr>
        </p:nvSpPr>
        <p:spPr>
          <a:xfrm>
            <a:off x="466531" y="5388438"/>
            <a:ext cx="5952930" cy="461665"/>
          </a:xfrm>
        </p:spPr>
        <p:txBody>
          <a:bodyPr/>
          <a:lstStyle/>
          <a:p>
            <a:r>
              <a:rPr lang="en-US" dirty="0" smtClean="0">
                <a:solidFill>
                  <a:schemeClr val="tx1"/>
                </a:solidFill>
              </a:rPr>
              <a:t>Name 		Emma Healey</a:t>
            </a:r>
          </a:p>
          <a:p>
            <a:r>
              <a:rPr lang="en-US" dirty="0" smtClean="0">
                <a:solidFill>
                  <a:schemeClr val="tx1"/>
                </a:solidFill>
              </a:rPr>
              <a:t>Title		Licensing Escalation Manager</a:t>
            </a:r>
          </a:p>
          <a:p>
            <a:r>
              <a:rPr lang="en-US" dirty="0" smtClean="0">
                <a:solidFill>
                  <a:schemeClr val="tx1"/>
                </a:solidFill>
              </a:rPr>
              <a:t>Company	Microsoft</a:t>
            </a:r>
          </a:p>
          <a:p>
            <a:r>
              <a:rPr lang="en-US" dirty="0" smtClean="0">
                <a:solidFill>
                  <a:schemeClr val="tx1"/>
                </a:solidFill>
              </a:rPr>
              <a:t>Session Code: 	</a:t>
            </a:r>
            <a:r>
              <a:rPr lang="en-GB" dirty="0" smtClean="0"/>
              <a:t>ITS201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bwMode="auto">
          <a:xfrm>
            <a:off x="1573417" y="5062536"/>
            <a:ext cx="6763273" cy="1046208"/>
          </a:xfrm>
          <a:prstGeom prst="roundRect">
            <a:avLst>
              <a:gd name="adj" fmla="val 8256"/>
            </a:avLst>
          </a:prstGeom>
          <a:solidFill>
            <a:schemeClr val="tx1">
              <a:lumMod val="85000"/>
              <a:alpha val="30000"/>
            </a:schemeClr>
          </a:solidFill>
          <a:ln>
            <a:noFill/>
            <a:headEnd type="none" w="med" len="med"/>
            <a:tailEnd type="none" w="med" len="med"/>
          </a:ln>
          <a:scene3d>
            <a:camera prst="orthographicFront" fov="0">
              <a:rot lat="0" lon="0" rev="0"/>
            </a:camera>
            <a:lightRig rig="brightRoom" dir="tl">
              <a:rot lat="0" lon="0" rev="5400000"/>
            </a:lightRig>
          </a:scene3d>
          <a:sp3d contourW="6350">
            <a:bevelT w="12700" h="38100" prst="angle"/>
            <a:contourClr>
              <a:schemeClr val="tx1">
                <a:lumMod val="85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114300" algn="ctr" defTabSz="914099" eaLnBrk="0" hangingPunct="0">
              <a:buClr>
                <a:schemeClr val="tx2"/>
              </a:buClr>
              <a:buSzPct val="95000"/>
            </a:pPr>
            <a:endParaRPr lang="en-US" sz="2000" dirty="0" smtClean="0">
              <a:solidFill>
                <a:srgbClr val="FFFFFF"/>
              </a:solidFill>
              <a:effectLst>
                <a:outerShdw blurRad="38100" dist="38100" dir="2700000" algn="tl">
                  <a:srgbClr val="000000">
                    <a:alpha val="43137"/>
                  </a:srgbClr>
                </a:outerShdw>
              </a:effectLst>
            </a:endParaRPr>
          </a:p>
        </p:txBody>
      </p:sp>
      <p:sp>
        <p:nvSpPr>
          <p:cNvPr id="71" name="Rounded Rectangle 70"/>
          <p:cNvSpPr/>
          <p:nvPr/>
        </p:nvSpPr>
        <p:spPr bwMode="auto">
          <a:xfrm>
            <a:off x="1573417" y="4041043"/>
            <a:ext cx="6755035" cy="947351"/>
          </a:xfrm>
          <a:prstGeom prst="roundRect">
            <a:avLst>
              <a:gd name="adj" fmla="val 8256"/>
            </a:avLst>
          </a:prstGeom>
          <a:solidFill>
            <a:schemeClr val="tx1">
              <a:lumMod val="85000"/>
              <a:alpha val="30000"/>
            </a:schemeClr>
          </a:solidFill>
          <a:ln>
            <a:noFill/>
            <a:headEnd type="none" w="med" len="med"/>
            <a:tailEnd type="none" w="med" len="med"/>
          </a:ln>
          <a:scene3d>
            <a:camera prst="orthographicFront" fov="0">
              <a:rot lat="0" lon="0" rev="0"/>
            </a:camera>
            <a:lightRig rig="brightRoom" dir="tl">
              <a:rot lat="0" lon="0" rev="5400000"/>
            </a:lightRig>
          </a:scene3d>
          <a:sp3d contourW="6350">
            <a:bevelT w="12700" h="38100" prst="angle"/>
            <a:contourClr>
              <a:schemeClr val="tx1">
                <a:lumMod val="85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114300" algn="ctr" defTabSz="914099" eaLnBrk="0" hangingPunct="0">
              <a:buClr>
                <a:schemeClr val="tx2"/>
              </a:buClr>
              <a:buSzPct val="95000"/>
            </a:pPr>
            <a:endParaRPr lang="en-US" sz="2000" dirty="0" smtClean="0">
              <a:solidFill>
                <a:srgbClr val="FFFFFF"/>
              </a:solidFill>
              <a:effectLst>
                <a:outerShdw blurRad="38100" dist="38100" dir="2700000" algn="tl">
                  <a:srgbClr val="000000">
                    <a:alpha val="43137"/>
                  </a:srgbClr>
                </a:outerShdw>
              </a:effectLst>
            </a:endParaRPr>
          </a:p>
        </p:txBody>
      </p:sp>
      <p:sp>
        <p:nvSpPr>
          <p:cNvPr id="70" name="Rounded Rectangle 69"/>
          <p:cNvSpPr/>
          <p:nvPr/>
        </p:nvSpPr>
        <p:spPr bwMode="auto">
          <a:xfrm>
            <a:off x="1581659" y="1693261"/>
            <a:ext cx="6713841" cy="1054443"/>
          </a:xfrm>
          <a:prstGeom prst="roundRect">
            <a:avLst>
              <a:gd name="adj" fmla="val 8256"/>
            </a:avLst>
          </a:prstGeom>
          <a:solidFill>
            <a:schemeClr val="tx1">
              <a:lumMod val="85000"/>
              <a:alpha val="30000"/>
            </a:schemeClr>
          </a:solidFill>
          <a:ln>
            <a:noFill/>
            <a:headEnd type="none" w="med" len="med"/>
            <a:tailEnd type="none" w="med" len="med"/>
          </a:ln>
          <a:scene3d>
            <a:camera prst="orthographicFront" fov="0">
              <a:rot lat="0" lon="0" rev="0"/>
            </a:camera>
            <a:lightRig rig="brightRoom" dir="tl">
              <a:rot lat="0" lon="0" rev="5400000"/>
            </a:lightRig>
          </a:scene3d>
          <a:sp3d contourW="6350">
            <a:bevelT w="12700" h="38100" prst="angle"/>
            <a:contourClr>
              <a:schemeClr val="tx1">
                <a:lumMod val="85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114300" algn="ctr" defTabSz="914099" eaLnBrk="0" hangingPunct="0">
              <a:buClr>
                <a:schemeClr val="tx2"/>
              </a:buClr>
              <a:buSzPct val="95000"/>
            </a:pPr>
            <a:endParaRPr lang="en-US" sz="2000" dirty="0" smtClean="0">
              <a:solidFill>
                <a:srgbClr val="FFFFFF"/>
              </a:solidFill>
              <a:effectLst>
                <a:outerShdw blurRad="38100" dist="38100" dir="2700000" algn="tl">
                  <a:srgbClr val="000000">
                    <a:alpha val="43137"/>
                  </a:srgbClr>
                </a:outerShdw>
              </a:effectLst>
            </a:endParaRPr>
          </a:p>
        </p:txBody>
      </p:sp>
      <p:sp>
        <p:nvSpPr>
          <p:cNvPr id="49" name="Rounded Rectangle 48"/>
          <p:cNvSpPr/>
          <p:nvPr/>
        </p:nvSpPr>
        <p:spPr bwMode="auto">
          <a:xfrm>
            <a:off x="1581659" y="550221"/>
            <a:ext cx="6705603" cy="1068901"/>
          </a:xfrm>
          <a:prstGeom prst="roundRect">
            <a:avLst>
              <a:gd name="adj" fmla="val 8256"/>
            </a:avLst>
          </a:prstGeom>
          <a:solidFill>
            <a:schemeClr val="tx1">
              <a:lumMod val="85000"/>
              <a:alpha val="30000"/>
            </a:schemeClr>
          </a:solidFill>
          <a:ln>
            <a:noFill/>
            <a:headEnd type="none" w="med" len="med"/>
            <a:tailEnd type="none" w="med" len="med"/>
          </a:ln>
          <a:scene3d>
            <a:camera prst="orthographicFront" fov="0">
              <a:rot lat="0" lon="0" rev="0"/>
            </a:camera>
            <a:lightRig rig="brightRoom" dir="tl">
              <a:rot lat="0" lon="0" rev="5400000"/>
            </a:lightRig>
          </a:scene3d>
          <a:sp3d contourW="6350">
            <a:bevelT w="12700" h="38100" prst="angle"/>
            <a:contourClr>
              <a:schemeClr val="tx1">
                <a:lumMod val="85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114300" algn="ctr" defTabSz="914099" eaLnBrk="0" hangingPunct="0">
              <a:buClr>
                <a:schemeClr val="tx2"/>
              </a:buClr>
              <a:buSzPct val="95000"/>
            </a:pPr>
            <a:endParaRPr lang="en-US" sz="2000" dirty="0" smtClean="0">
              <a:solidFill>
                <a:srgbClr val="FFFFFF"/>
              </a:solidFill>
              <a:effectLst>
                <a:outerShdw blurRad="38100" dist="38100" dir="2700000" algn="tl">
                  <a:srgbClr val="000000">
                    <a:alpha val="43137"/>
                  </a:srgbClr>
                </a:outerShdw>
              </a:effectLst>
            </a:endParaRPr>
          </a:p>
        </p:txBody>
      </p:sp>
      <p:pic>
        <p:nvPicPr>
          <p:cNvPr id="44" name="Picture 3" descr="E:\Syngai\Company Logos\Microsoft\Windows_Vista_Enterprise.png"/>
          <p:cNvPicPr>
            <a:picLocks noChangeAspect="1" noChangeArrowheads="1"/>
          </p:cNvPicPr>
          <p:nvPr/>
        </p:nvPicPr>
        <p:blipFill>
          <a:blip r:embed="rId3" cstate="print"/>
          <a:srcRect/>
          <a:stretch>
            <a:fillRect/>
          </a:stretch>
        </p:blipFill>
        <p:spPr bwMode="auto">
          <a:xfrm>
            <a:off x="6000760" y="798797"/>
            <a:ext cx="1847940" cy="531613"/>
          </a:xfrm>
          <a:prstGeom prst="rect">
            <a:avLst/>
          </a:prstGeom>
          <a:noFill/>
        </p:spPr>
      </p:pic>
      <p:pic>
        <p:nvPicPr>
          <p:cNvPr id="45" name="Picture 44" descr="Application Virtualization.png"/>
          <p:cNvPicPr>
            <a:picLocks noChangeAspect="1"/>
          </p:cNvPicPr>
          <p:nvPr/>
        </p:nvPicPr>
        <p:blipFill>
          <a:blip r:embed="rId4"/>
          <a:stretch>
            <a:fillRect/>
          </a:stretch>
        </p:blipFill>
        <p:spPr>
          <a:xfrm>
            <a:off x="4630976" y="1821405"/>
            <a:ext cx="1758087" cy="684204"/>
          </a:xfrm>
          <a:prstGeom prst="rect">
            <a:avLst/>
          </a:prstGeom>
          <a:noFill/>
          <a:ln>
            <a:noFill/>
          </a:ln>
          <a:effectLst>
            <a:outerShdw blurRad="50800" dist="38100" dir="5400000" algn="t" rotWithShape="0">
              <a:prstClr val="black">
                <a:alpha val="40000"/>
              </a:prstClr>
            </a:outerShdw>
          </a:effectLst>
        </p:spPr>
      </p:pic>
      <p:sp>
        <p:nvSpPr>
          <p:cNvPr id="43" name="Title 1"/>
          <p:cNvSpPr txBox="1">
            <a:spLocks/>
          </p:cNvSpPr>
          <p:nvPr/>
        </p:nvSpPr>
        <p:spPr>
          <a:xfrm>
            <a:off x="237162" y="35625"/>
            <a:ext cx="8633180" cy="547688"/>
          </a:xfrm>
          <a:prstGeom prst="rect">
            <a:avLst/>
          </a:prstGeom>
        </p:spPr>
        <p:txBody>
          <a:bodyPr vert="horz" wrap="square" lIns="91440" tIns="45720" rIns="91440" bIns="45720" rtlCol="0" anchor="ctr">
            <a:noAutofit/>
          </a:bodyPr>
          <a:lstStyle/>
          <a:p>
            <a:pPr marL="0" marR="0" lvl="0" indent="0" algn="l" defTabSz="912813" rtl="0" eaLnBrk="1" fontAlgn="base" latinLnBrk="0" hangingPunct="1">
              <a:lnSpc>
                <a:spcPct val="100000"/>
              </a:lnSpc>
              <a:spcBef>
                <a:spcPts val="0"/>
              </a:spcBef>
              <a:spcAft>
                <a:spcPct val="0"/>
              </a:spcAft>
              <a:buClr>
                <a:schemeClr val="accent2">
                  <a:lumMod val="20000"/>
                  <a:lumOff val="80000"/>
                </a:schemeClr>
              </a:buClr>
              <a:buSzTx/>
              <a:buFontTx/>
              <a:buNone/>
              <a:tabLst/>
              <a:defRPr/>
            </a:pPr>
            <a:r>
              <a:rPr kumimoji="0" lang="en-US" sz="3200" b="0" i="0" u="none" strike="noStrike" kern="0" cap="none" spc="-100" normalizeH="0" baseline="0" noProof="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mj-lt"/>
                <a:ea typeface="+mj-ea"/>
                <a:cs typeface="Arial" charset="0"/>
              </a:rPr>
              <a:t>Microsoft’s offering at</a:t>
            </a:r>
            <a:r>
              <a:rPr kumimoji="0" lang="en-US" sz="3200" b="0" i="0" u="none" strike="noStrike" kern="0" cap="none" spc="-100" normalizeH="0" noProof="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mj-lt"/>
                <a:ea typeface="+mj-ea"/>
                <a:cs typeface="Arial" charset="0"/>
              </a:rPr>
              <a:t> a </a:t>
            </a:r>
            <a:r>
              <a:rPr kumimoji="0" lang="en-US" sz="3200" b="0" i="0" u="none" strike="noStrike" kern="0" cap="none" spc="-100" normalizeH="0" baseline="0" noProof="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mj-lt"/>
                <a:ea typeface="+mj-ea"/>
                <a:cs typeface="Arial" charset="0"/>
              </a:rPr>
              <a:t>glance</a:t>
            </a:r>
            <a:endParaRPr kumimoji="0" lang="en-US" sz="3200" b="0" i="0" u="none" strike="noStrike" kern="0" cap="none" spc="-100"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mj-lt"/>
              <a:ea typeface="+mj-ea"/>
              <a:cs typeface="Arial" charset="0"/>
            </a:endParaRPr>
          </a:p>
        </p:txBody>
      </p:sp>
      <p:sp>
        <p:nvSpPr>
          <p:cNvPr id="48" name="Rounded Rectangle 47"/>
          <p:cNvSpPr/>
          <p:nvPr/>
        </p:nvSpPr>
        <p:spPr bwMode="auto">
          <a:xfrm>
            <a:off x="1573417" y="2961885"/>
            <a:ext cx="6746797" cy="1005015"/>
          </a:xfrm>
          <a:prstGeom prst="roundRect">
            <a:avLst>
              <a:gd name="adj" fmla="val 8256"/>
            </a:avLst>
          </a:prstGeom>
          <a:solidFill>
            <a:schemeClr val="tx1">
              <a:lumMod val="85000"/>
              <a:alpha val="30000"/>
            </a:schemeClr>
          </a:solidFill>
          <a:ln>
            <a:noFill/>
            <a:headEnd type="none" w="med" len="med"/>
            <a:tailEnd type="none" w="med" len="med"/>
          </a:ln>
          <a:scene3d>
            <a:camera prst="orthographicFront" fov="0">
              <a:rot lat="0" lon="0" rev="0"/>
            </a:camera>
            <a:lightRig rig="brightRoom" dir="tl">
              <a:rot lat="0" lon="0" rev="5400000"/>
            </a:lightRig>
          </a:scene3d>
          <a:sp3d contourW="6350">
            <a:bevelT w="12700" h="38100" prst="angle"/>
            <a:contourClr>
              <a:schemeClr val="tx1">
                <a:lumMod val="85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114300" algn="ctr" defTabSz="914099" eaLnBrk="0" hangingPunct="0">
              <a:buClr>
                <a:schemeClr val="tx2"/>
              </a:buClr>
              <a:buSzPct val="95000"/>
            </a:pPr>
            <a:endParaRPr lang="en-US" sz="2000" dirty="0" smtClean="0">
              <a:solidFill>
                <a:srgbClr val="FFFFFF"/>
              </a:solidFill>
              <a:effectLst>
                <a:outerShdw blurRad="38100" dist="38100" dir="2700000" algn="tl">
                  <a:srgbClr val="000000">
                    <a:alpha val="43137"/>
                  </a:srgbClr>
                </a:outerShdw>
              </a:effectLst>
            </a:endParaRPr>
          </a:p>
        </p:txBody>
      </p:sp>
      <p:sp>
        <p:nvSpPr>
          <p:cNvPr id="50" name="Rounded Rectangle 49"/>
          <p:cNvSpPr/>
          <p:nvPr/>
        </p:nvSpPr>
        <p:spPr>
          <a:xfrm>
            <a:off x="1713462" y="3057461"/>
            <a:ext cx="2199502" cy="827062"/>
          </a:xfrm>
          <a:prstGeom prst="roundRect">
            <a:avLst/>
          </a:prstGeom>
          <a:gradFill flip="none" rotWithShape="1">
            <a:gsLst>
              <a:gs pos="14000">
                <a:schemeClr val="accent4">
                  <a:alpha val="43000"/>
                </a:schemeClr>
              </a:gs>
              <a:gs pos="100000">
                <a:schemeClr val="accent4">
                  <a:lumMod val="50000"/>
                  <a:alpha val="51000"/>
                </a:schemeClr>
              </a:gs>
            </a:gsLst>
            <a:lin ang="5400000" scaled="0"/>
            <a:tileRect/>
          </a:gradFill>
          <a:ln w="15875" cap="flat" cmpd="sng" algn="ctr">
            <a:solidFill>
              <a:schemeClr val="tx1">
                <a:alpha val="3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indent="-1588" algn="ctr">
              <a:buSzPct val="100000"/>
              <a:tabLst>
                <a:tab pos="4572000" algn="r"/>
              </a:tabLst>
              <a:defRPr/>
            </a:pPr>
            <a:endParaRPr lang="en-US" sz="1400" b="1" dirty="0" smtClean="0">
              <a:ln>
                <a:solidFill>
                  <a:schemeClr val="tx1">
                    <a:lumMod val="50000"/>
                    <a:lumOff val="50000"/>
                    <a:alpha val="3000"/>
                  </a:schemeClr>
                </a:solidFill>
              </a:ln>
              <a:effectLst>
                <a:outerShdw blurRad="38100" dist="38100" dir="2700000" algn="tl">
                  <a:srgbClr val="000000">
                    <a:alpha val="43137"/>
                  </a:srgbClr>
                </a:outerShdw>
              </a:effectLst>
            </a:endParaRPr>
          </a:p>
        </p:txBody>
      </p:sp>
      <p:sp>
        <p:nvSpPr>
          <p:cNvPr id="51" name="Rounded Rectangle 50"/>
          <p:cNvSpPr/>
          <p:nvPr/>
        </p:nvSpPr>
        <p:spPr>
          <a:xfrm>
            <a:off x="1722664" y="4089377"/>
            <a:ext cx="2182072" cy="841355"/>
          </a:xfrm>
          <a:prstGeom prst="roundRect">
            <a:avLst/>
          </a:prstGeom>
          <a:gradFill flip="none" rotWithShape="1">
            <a:gsLst>
              <a:gs pos="14000">
                <a:schemeClr val="accent4">
                  <a:alpha val="43000"/>
                </a:schemeClr>
              </a:gs>
              <a:gs pos="100000">
                <a:schemeClr val="accent4">
                  <a:lumMod val="50000"/>
                  <a:alpha val="51000"/>
                </a:schemeClr>
              </a:gs>
            </a:gsLst>
            <a:lin ang="5400000" scaled="0"/>
            <a:tileRect/>
          </a:gradFill>
          <a:ln w="15875" cap="flat" cmpd="sng" algn="ctr">
            <a:solidFill>
              <a:schemeClr val="tx1">
                <a:alpha val="3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indent="-1588" algn="ctr">
              <a:buSzPct val="100000"/>
              <a:tabLst>
                <a:tab pos="4572000" algn="r"/>
              </a:tabLst>
              <a:defRPr/>
            </a:pPr>
            <a:endParaRPr lang="en-US" sz="1400" b="1" dirty="0" smtClean="0">
              <a:ln>
                <a:solidFill>
                  <a:schemeClr val="tx1">
                    <a:lumMod val="50000"/>
                    <a:lumOff val="50000"/>
                    <a:alpha val="3000"/>
                  </a:schemeClr>
                </a:solidFill>
              </a:ln>
              <a:effectLst>
                <a:outerShdw blurRad="38100" dist="38100" dir="2700000" algn="tl">
                  <a:srgbClr val="000000">
                    <a:alpha val="43137"/>
                  </a:srgbClr>
                </a:outerShdw>
              </a:effectLst>
            </a:endParaRPr>
          </a:p>
        </p:txBody>
      </p:sp>
      <p:sp>
        <p:nvSpPr>
          <p:cNvPr id="52" name="Rounded Rectangle 51"/>
          <p:cNvSpPr/>
          <p:nvPr/>
        </p:nvSpPr>
        <p:spPr>
          <a:xfrm>
            <a:off x="1688746" y="5161392"/>
            <a:ext cx="2232455" cy="881448"/>
          </a:xfrm>
          <a:prstGeom prst="roundRect">
            <a:avLst/>
          </a:prstGeom>
          <a:gradFill flip="none" rotWithShape="1">
            <a:gsLst>
              <a:gs pos="14000">
                <a:schemeClr val="accent4">
                  <a:alpha val="43000"/>
                </a:schemeClr>
              </a:gs>
              <a:gs pos="100000">
                <a:schemeClr val="accent4">
                  <a:lumMod val="50000"/>
                  <a:alpha val="51000"/>
                </a:schemeClr>
              </a:gs>
            </a:gsLst>
            <a:lin ang="5400000" scaled="0"/>
            <a:tileRect/>
          </a:gradFill>
          <a:ln w="15875" cap="flat" cmpd="sng" algn="ctr">
            <a:solidFill>
              <a:schemeClr val="tx1">
                <a:alpha val="3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indent="-1588" algn="ctr">
              <a:buSzPct val="100000"/>
              <a:tabLst>
                <a:tab pos="4572000" algn="r"/>
              </a:tabLst>
              <a:defRPr/>
            </a:pPr>
            <a:endParaRPr lang="en-US" sz="1400" b="1" dirty="0" smtClean="0">
              <a:ln>
                <a:solidFill>
                  <a:schemeClr val="tx1">
                    <a:lumMod val="50000"/>
                    <a:lumOff val="50000"/>
                    <a:alpha val="3000"/>
                  </a:schemeClr>
                </a:solidFill>
              </a:ln>
              <a:effectLst>
                <a:outerShdw blurRad="38100" dist="38100" dir="2700000" algn="tl">
                  <a:srgbClr val="000000">
                    <a:alpha val="43137"/>
                  </a:srgbClr>
                </a:outerShdw>
              </a:effectLst>
            </a:endParaRPr>
          </a:p>
        </p:txBody>
      </p:sp>
      <p:sp>
        <p:nvSpPr>
          <p:cNvPr id="53" name="Rounded Rectangle 52"/>
          <p:cNvSpPr/>
          <p:nvPr/>
        </p:nvSpPr>
        <p:spPr>
          <a:xfrm>
            <a:off x="1697931" y="1825648"/>
            <a:ext cx="2116171" cy="823203"/>
          </a:xfrm>
          <a:prstGeom prst="roundRect">
            <a:avLst/>
          </a:prstGeom>
          <a:gradFill flip="none" rotWithShape="1">
            <a:gsLst>
              <a:gs pos="14000">
                <a:schemeClr val="bg1">
                  <a:alpha val="43000"/>
                </a:schemeClr>
              </a:gs>
              <a:gs pos="100000">
                <a:schemeClr val="bg1">
                  <a:lumMod val="50000"/>
                  <a:alpha val="51000"/>
                </a:schemeClr>
              </a:gs>
            </a:gsLst>
            <a:lin ang="5400000" scaled="0"/>
            <a:tileRect/>
          </a:gradFill>
          <a:ln w="15875" cap="flat" cmpd="sng" algn="ctr">
            <a:solidFill>
              <a:schemeClr val="tx1">
                <a:alpha val="3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indent="-1588" algn="ctr">
              <a:buSzPct val="100000"/>
              <a:tabLst>
                <a:tab pos="4572000" algn="r"/>
              </a:tabLst>
              <a:defRPr/>
            </a:pPr>
            <a:endParaRPr lang="en-US" sz="1400" b="1" dirty="0" smtClean="0">
              <a:ln>
                <a:solidFill>
                  <a:schemeClr val="tx1">
                    <a:lumMod val="50000"/>
                    <a:lumOff val="50000"/>
                    <a:alpha val="3000"/>
                  </a:schemeClr>
                </a:solidFill>
              </a:ln>
              <a:effectLst>
                <a:outerShdw blurRad="38100" dist="38100" dir="2700000" algn="tl">
                  <a:srgbClr val="000000">
                    <a:alpha val="43137"/>
                  </a:srgbClr>
                </a:outerShdw>
              </a:effectLst>
            </a:endParaRPr>
          </a:p>
        </p:txBody>
      </p:sp>
      <p:sp>
        <p:nvSpPr>
          <p:cNvPr id="54" name="Rounded Rectangle 53"/>
          <p:cNvSpPr/>
          <p:nvPr/>
        </p:nvSpPr>
        <p:spPr>
          <a:xfrm>
            <a:off x="1697942" y="654276"/>
            <a:ext cx="2107933" cy="874225"/>
          </a:xfrm>
          <a:prstGeom prst="roundRect">
            <a:avLst/>
          </a:prstGeom>
          <a:gradFill flip="none" rotWithShape="1">
            <a:gsLst>
              <a:gs pos="14000">
                <a:schemeClr val="bg1">
                  <a:alpha val="43000"/>
                </a:schemeClr>
              </a:gs>
              <a:gs pos="100000">
                <a:schemeClr val="bg1">
                  <a:lumMod val="50000"/>
                  <a:alpha val="51000"/>
                </a:schemeClr>
              </a:gs>
            </a:gsLst>
            <a:lin ang="5400000" scaled="0"/>
            <a:tileRect/>
          </a:gradFill>
          <a:ln w="15875" cap="flat" cmpd="sng" algn="ctr">
            <a:solidFill>
              <a:schemeClr val="tx1">
                <a:alpha val="3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indent="-1588" algn="ctr">
              <a:buSzPct val="100000"/>
              <a:tabLst>
                <a:tab pos="4572000" algn="r"/>
              </a:tabLst>
              <a:defRPr/>
            </a:pPr>
            <a:endParaRPr lang="en-US" sz="1400" b="1" dirty="0" smtClean="0">
              <a:ln>
                <a:solidFill>
                  <a:schemeClr val="tx1">
                    <a:lumMod val="50000"/>
                    <a:lumOff val="50000"/>
                    <a:alpha val="3000"/>
                  </a:schemeClr>
                </a:solidFill>
              </a:ln>
              <a:effectLst>
                <a:outerShdw blurRad="38100" dist="38100" dir="2700000" algn="tl">
                  <a:srgbClr val="000000">
                    <a:alpha val="43137"/>
                  </a:srgbClr>
                </a:outerShdw>
              </a:effectLst>
            </a:endParaRPr>
          </a:p>
        </p:txBody>
      </p:sp>
      <p:sp>
        <p:nvSpPr>
          <p:cNvPr id="55" name="Rectangle 54"/>
          <p:cNvSpPr/>
          <p:nvPr/>
        </p:nvSpPr>
        <p:spPr>
          <a:xfrm>
            <a:off x="1725794" y="775741"/>
            <a:ext cx="2096543" cy="590931"/>
          </a:xfrm>
          <a:prstGeom prst="rect">
            <a:avLst/>
          </a:prstGeom>
        </p:spPr>
        <p:txBody>
          <a:bodyPr wrap="square">
            <a:spAutoFit/>
          </a:bodyPr>
          <a:lstStyle/>
          <a:p>
            <a:pPr marL="0" lvl="2" algn="ctr" defTabSz="1094978" eaLnBrk="0" hangingPunct="0">
              <a:lnSpc>
                <a:spcPct val="90000"/>
              </a:lnSpc>
              <a:spcAft>
                <a:spcPts val="0"/>
              </a:spcAft>
              <a:buClr>
                <a:srgbClr val="FFFFFF"/>
              </a:buClr>
              <a:buSzPct val="80000"/>
              <a:tabLst>
                <a:tab pos="4572000" algn="r"/>
              </a:tabLst>
              <a:defRPr/>
            </a:pPr>
            <a:r>
              <a:rPr lang="en-US"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User State Virtualization</a:t>
            </a:r>
          </a:p>
        </p:txBody>
      </p:sp>
      <p:sp>
        <p:nvSpPr>
          <p:cNvPr id="56" name="Rectangle 55"/>
          <p:cNvSpPr/>
          <p:nvPr/>
        </p:nvSpPr>
        <p:spPr>
          <a:xfrm>
            <a:off x="1882315" y="1920919"/>
            <a:ext cx="1697901" cy="590931"/>
          </a:xfrm>
          <a:prstGeom prst="rect">
            <a:avLst/>
          </a:prstGeom>
        </p:spPr>
        <p:txBody>
          <a:bodyPr wrap="none">
            <a:spAutoFit/>
          </a:bodyPr>
          <a:lstStyle/>
          <a:p>
            <a:pPr marL="228600" lvl="2" indent="-444378" algn="ctr" defTabSz="1094978" eaLnBrk="0" hangingPunct="0">
              <a:lnSpc>
                <a:spcPct val="90000"/>
              </a:lnSpc>
              <a:spcAft>
                <a:spcPts val="0"/>
              </a:spcAft>
              <a:buClr>
                <a:srgbClr val="FFFFFF"/>
              </a:buClr>
              <a:buSzPct val="80000"/>
              <a:tabLst>
                <a:tab pos="4572000" algn="r"/>
              </a:tabLst>
              <a:defRPr/>
            </a:pPr>
            <a:r>
              <a:rPr lang="en-US"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Application</a:t>
            </a:r>
          </a:p>
          <a:p>
            <a:pPr marL="228600" lvl="2" indent="-444378" algn="ctr" defTabSz="1094978" eaLnBrk="0" hangingPunct="0">
              <a:lnSpc>
                <a:spcPct val="90000"/>
              </a:lnSpc>
              <a:spcAft>
                <a:spcPts val="0"/>
              </a:spcAft>
              <a:buClr>
                <a:srgbClr val="FFFFFF"/>
              </a:buClr>
              <a:buSzPct val="80000"/>
              <a:tabLst>
                <a:tab pos="4572000" algn="r"/>
              </a:tabLst>
              <a:defRPr/>
            </a:pPr>
            <a:r>
              <a:rPr lang="en-US"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 Virtualization</a:t>
            </a:r>
          </a:p>
        </p:txBody>
      </p:sp>
      <p:sp>
        <p:nvSpPr>
          <p:cNvPr id="57" name="Rectangle 56"/>
          <p:cNvSpPr/>
          <p:nvPr/>
        </p:nvSpPr>
        <p:spPr>
          <a:xfrm>
            <a:off x="1577527" y="3048933"/>
            <a:ext cx="2483720" cy="840230"/>
          </a:xfrm>
          <a:prstGeom prst="rect">
            <a:avLst/>
          </a:prstGeom>
        </p:spPr>
        <p:txBody>
          <a:bodyPr wrap="square">
            <a:spAutoFit/>
          </a:bodyPr>
          <a:lstStyle/>
          <a:p>
            <a:pPr marL="0" lvl="2" algn="ctr" defTabSz="1094978" eaLnBrk="0" hangingPunct="0">
              <a:lnSpc>
                <a:spcPct val="90000"/>
              </a:lnSpc>
              <a:spcAft>
                <a:spcPts val="0"/>
              </a:spcAft>
              <a:buClr>
                <a:srgbClr val="FFFFFF"/>
              </a:buClr>
              <a:buSzPct val="80000"/>
              <a:tabLst>
                <a:tab pos="4572000" algn="r"/>
              </a:tabLst>
              <a:defRPr/>
            </a:pPr>
            <a:r>
              <a:rPr lang="en-US"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Client-hosted desktop virtualization</a:t>
            </a:r>
          </a:p>
        </p:txBody>
      </p:sp>
      <p:sp>
        <p:nvSpPr>
          <p:cNvPr id="58" name="Rectangle 57"/>
          <p:cNvSpPr/>
          <p:nvPr/>
        </p:nvSpPr>
        <p:spPr>
          <a:xfrm>
            <a:off x="1683286" y="4090309"/>
            <a:ext cx="2113465" cy="923330"/>
          </a:xfrm>
          <a:prstGeom prst="rect">
            <a:avLst/>
          </a:prstGeom>
        </p:spPr>
        <p:txBody>
          <a:bodyPr wrap="square">
            <a:spAutoFit/>
          </a:bodyPr>
          <a:lstStyle/>
          <a:p>
            <a:pPr marL="0" lvl="2" algn="ctr" defTabSz="1094978" eaLnBrk="0" hangingPunct="0">
              <a:lnSpc>
                <a:spcPct val="90000"/>
              </a:lnSpc>
              <a:spcAft>
                <a:spcPts val="0"/>
              </a:spcAft>
              <a:buClr>
                <a:srgbClr val="FFFFFF"/>
              </a:buClr>
              <a:buSzPct val="80000"/>
              <a:tabLst>
                <a:tab pos="4572000" algn="r"/>
              </a:tabLst>
              <a:defRPr/>
            </a:pPr>
            <a:r>
              <a:rPr lang="en-US" sz="2000"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Server Based Virtualization</a:t>
            </a:r>
          </a:p>
          <a:p>
            <a:pPr marL="0" lvl="2" algn="ctr" defTabSz="1094978" eaLnBrk="0" hangingPunct="0">
              <a:lnSpc>
                <a:spcPct val="90000"/>
              </a:lnSpc>
              <a:spcAft>
                <a:spcPts val="0"/>
              </a:spcAft>
              <a:buClr>
                <a:srgbClr val="FFFFFF"/>
              </a:buClr>
              <a:buSzPct val="80000"/>
              <a:tabLst>
                <a:tab pos="4572000" algn="r"/>
              </a:tabLst>
              <a:defRPr/>
            </a:pPr>
            <a:r>
              <a:rPr lang="en-US" sz="2000"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Services</a:t>
            </a:r>
          </a:p>
        </p:txBody>
      </p:sp>
      <p:sp>
        <p:nvSpPr>
          <p:cNvPr id="59" name="Rectangle 58"/>
          <p:cNvSpPr/>
          <p:nvPr/>
        </p:nvSpPr>
        <p:spPr>
          <a:xfrm>
            <a:off x="1738175" y="5267544"/>
            <a:ext cx="2191265" cy="646331"/>
          </a:xfrm>
          <a:prstGeom prst="rect">
            <a:avLst/>
          </a:prstGeom>
        </p:spPr>
        <p:txBody>
          <a:bodyPr wrap="square">
            <a:spAutoFit/>
          </a:bodyPr>
          <a:lstStyle/>
          <a:p>
            <a:pPr marL="0" lvl="2" algn="ctr" defTabSz="1094978" eaLnBrk="0" hangingPunct="0">
              <a:lnSpc>
                <a:spcPct val="90000"/>
              </a:lnSpc>
              <a:spcAft>
                <a:spcPts val="0"/>
              </a:spcAft>
              <a:buClr>
                <a:srgbClr val="FFFFFF"/>
              </a:buClr>
              <a:buSzPct val="80000"/>
              <a:tabLst>
                <a:tab pos="4572000" algn="r"/>
              </a:tabLst>
              <a:defRPr/>
            </a:pPr>
            <a:r>
              <a:rPr lang="en-US" sz="2000" b="1" kern="0" dirty="0" smtClean="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cs typeface="Arial" charset="0"/>
              </a:rPr>
              <a:t>Virtual Desktop Infrastructure</a:t>
            </a:r>
          </a:p>
        </p:txBody>
      </p:sp>
      <p:sp>
        <p:nvSpPr>
          <p:cNvPr id="61" name="Round Same Side Corner Rectangle 60"/>
          <p:cNvSpPr/>
          <p:nvPr/>
        </p:nvSpPr>
        <p:spPr bwMode="auto">
          <a:xfrm>
            <a:off x="609370" y="564680"/>
            <a:ext cx="807528" cy="2207739"/>
          </a:xfrm>
          <a:prstGeom prst="round2SameRect">
            <a:avLst>
              <a:gd name="adj1" fmla="val 19792"/>
              <a:gd name="adj2" fmla="val 8218"/>
            </a:avLst>
          </a:prstGeom>
          <a:gradFill flip="none" rotWithShape="1">
            <a:gsLst>
              <a:gs pos="0">
                <a:schemeClr val="accent5">
                  <a:alpha val="80000"/>
                </a:schemeClr>
              </a:gs>
              <a:gs pos="15000">
                <a:schemeClr val="accent5">
                  <a:alpha val="80000"/>
                </a:schemeClr>
              </a:gs>
              <a:gs pos="62000">
                <a:schemeClr val="accent5">
                  <a:alpha val="80000"/>
                </a:schemeClr>
              </a:gs>
              <a:gs pos="97000">
                <a:schemeClr val="accent5">
                  <a:alpha val="80000"/>
                </a:schemeClr>
              </a:gs>
            </a:gsLst>
            <a:lin ang="2700000" scaled="1"/>
            <a:tileRect/>
          </a:gradFill>
          <a:ln>
            <a:solidFill>
              <a:schemeClr val="accent5"/>
            </a:solidFill>
            <a:headEnd type="none" w="med" len="med"/>
            <a:tailEnd type="none" w="med" len="med"/>
          </a:ln>
          <a:scene3d>
            <a:camera prst="orthographicFront" fov="0">
              <a:rot lat="0" lon="0" rev="0"/>
            </a:camera>
            <a:lightRig rig="brightRoom" dir="tl">
              <a:rot lat="0" lon="0" rev="8700000"/>
            </a:lightRig>
          </a:scene3d>
          <a:sp3d contourW="12700">
            <a:bevelT w="0" h="0"/>
            <a:contourClr>
              <a:schemeClr val="accent5">
                <a:lumMod val="75000"/>
              </a:schemeClr>
            </a:contourClr>
          </a:sp3d>
        </p:spPr>
        <p:style>
          <a:lnRef idx="1">
            <a:schemeClr val="accent1"/>
          </a:lnRef>
          <a:fillRef idx="3">
            <a:schemeClr val="accent1"/>
          </a:fillRef>
          <a:effectRef idx="2">
            <a:schemeClr val="accent1"/>
          </a:effectRef>
          <a:fontRef idx="minor">
            <a:schemeClr val="lt1"/>
          </a:fontRef>
        </p:style>
        <p:txBody>
          <a:bodyPr vert="vert270" wrap="square" lIns="91440" tIns="0" rIns="91440" bIns="45720" numCol="1" rtlCol="0" anchor="ctr" anchorCtr="0" compatLnSpc="1">
            <a:prstTxWarp prst="textNoShape">
              <a:avLst/>
            </a:prstTxWarp>
            <a:noAutofit/>
          </a:bodyPr>
          <a:lstStyle/>
          <a:p>
            <a:pPr algn="ctr" defTabSz="914400" fontAlgn="auto">
              <a:lnSpc>
                <a:spcPct val="90000"/>
              </a:lnSpc>
              <a:spcBef>
                <a:spcPts val="0"/>
              </a:spcBef>
              <a:spcAft>
                <a:spcPts val="0"/>
              </a:spcAft>
              <a:defRPr/>
            </a:pPr>
            <a:r>
              <a:rPr lang="en-US" sz="2000" i="1" kern="0" spc="-100" dirty="0" smtClean="0">
                <a:ln w="3175" cmpd="sng">
                  <a:solidFill>
                    <a:sysClr val="windowText" lastClr="000000">
                      <a:alpha val="10000"/>
                    </a:sysClr>
                  </a:solidFill>
                </a:ln>
                <a:gradFill flip="none" rotWithShape="1">
                  <a:gsLst>
                    <a:gs pos="0">
                      <a:sysClr val="window" lastClr="FFFFFF"/>
                    </a:gs>
                    <a:gs pos="100000">
                      <a:srgbClr val="114E81">
                        <a:lumMod val="60000"/>
                        <a:lumOff val="40000"/>
                      </a:srgbClr>
                    </a:gs>
                  </a:gsLst>
                  <a:lin ang="5400000" scaled="1"/>
                  <a:tileRect/>
                </a:gradFill>
                <a:effectLst>
                  <a:outerShdw blurRad="165100" dist="63500" dir="5400000" algn="ctr" rotWithShape="0">
                    <a:prstClr val="black"/>
                  </a:outerShdw>
                </a:effectLst>
                <a:latin typeface="Segoe Semibold" pitchFamily="34" charset="0"/>
                <a:sym typeface="Wingdings" pitchFamily="2" charset="2"/>
              </a:rPr>
              <a:t>Foundational</a:t>
            </a:r>
          </a:p>
        </p:txBody>
      </p:sp>
      <p:sp>
        <p:nvSpPr>
          <p:cNvPr id="65" name="Round Same Side Corner Rectangle 64"/>
          <p:cNvSpPr/>
          <p:nvPr/>
        </p:nvSpPr>
        <p:spPr bwMode="auto">
          <a:xfrm>
            <a:off x="620413" y="2978363"/>
            <a:ext cx="812969" cy="3138617"/>
          </a:xfrm>
          <a:prstGeom prst="round2SameRect">
            <a:avLst>
              <a:gd name="adj1" fmla="val 19792"/>
              <a:gd name="adj2" fmla="val 13801"/>
            </a:avLst>
          </a:prstGeom>
          <a:gradFill flip="none" rotWithShape="1">
            <a:gsLst>
              <a:gs pos="0">
                <a:schemeClr val="accent2">
                  <a:alpha val="80000"/>
                </a:schemeClr>
              </a:gs>
              <a:gs pos="15000">
                <a:schemeClr val="accent2">
                  <a:alpha val="80000"/>
                </a:schemeClr>
              </a:gs>
              <a:gs pos="62000">
                <a:schemeClr val="accent2">
                  <a:alpha val="80000"/>
                </a:schemeClr>
              </a:gs>
              <a:gs pos="97000">
                <a:schemeClr val="accent2">
                  <a:alpha val="80000"/>
                </a:schemeClr>
              </a:gs>
            </a:gsLst>
            <a:lin ang="2700000" scaled="1"/>
            <a:tileRect/>
          </a:gradFill>
          <a:ln>
            <a:solidFill>
              <a:schemeClr val="accent2"/>
            </a:solidFill>
            <a:headEnd type="none" w="med" len="med"/>
            <a:tailEnd type="none" w="med" len="med"/>
          </a:ln>
          <a:scene3d>
            <a:camera prst="orthographicFront" fov="0">
              <a:rot lat="0" lon="0" rev="0"/>
            </a:camera>
            <a:lightRig rig="brightRoom" dir="tl">
              <a:rot lat="0" lon="0" rev="8700000"/>
            </a:lightRig>
          </a:scene3d>
          <a:sp3d contourW="12700">
            <a:bevelT w="0" h="0"/>
            <a:contourClr>
              <a:schemeClr val="accent2">
                <a:lumMod val="75000"/>
              </a:schemeClr>
            </a:contourClr>
          </a:sp3d>
        </p:spPr>
        <p:style>
          <a:lnRef idx="1">
            <a:schemeClr val="accent1"/>
          </a:lnRef>
          <a:fillRef idx="3">
            <a:schemeClr val="accent1"/>
          </a:fillRef>
          <a:effectRef idx="2">
            <a:schemeClr val="accent1"/>
          </a:effectRef>
          <a:fontRef idx="minor">
            <a:schemeClr val="lt1"/>
          </a:fontRef>
        </p:style>
        <p:txBody>
          <a:bodyPr vert="vert270" wrap="square" lIns="91440" tIns="0" rIns="91440" bIns="45720" numCol="1" rtlCol="0" anchor="ctr" anchorCtr="0" compatLnSpc="1">
            <a:prstTxWarp prst="textNoShape">
              <a:avLst/>
            </a:prstTxWarp>
            <a:noAutofit/>
          </a:bodyPr>
          <a:lstStyle/>
          <a:p>
            <a:pPr algn="ctr" defTabSz="914400" fontAlgn="auto">
              <a:lnSpc>
                <a:spcPct val="90000"/>
              </a:lnSpc>
              <a:spcBef>
                <a:spcPts val="0"/>
              </a:spcBef>
              <a:spcAft>
                <a:spcPts val="0"/>
              </a:spcAft>
              <a:defRPr/>
            </a:pPr>
            <a:r>
              <a:rPr lang="en-US" sz="2000" i="1" kern="0" spc="-100" dirty="0" smtClean="0">
                <a:ln w="3175" cmpd="sng">
                  <a:solidFill>
                    <a:sysClr val="windowText" lastClr="000000">
                      <a:alpha val="10000"/>
                    </a:sysClr>
                  </a:solidFill>
                </a:ln>
                <a:gradFill flip="none" rotWithShape="1">
                  <a:gsLst>
                    <a:gs pos="0">
                      <a:sysClr val="window" lastClr="FFFFFF"/>
                    </a:gs>
                    <a:gs pos="100000">
                      <a:srgbClr val="18772A">
                        <a:lumMod val="60000"/>
                        <a:lumOff val="40000"/>
                      </a:srgbClr>
                    </a:gs>
                  </a:gsLst>
                  <a:lin ang="5400000" scaled="1"/>
                  <a:tileRect/>
                </a:gradFill>
                <a:effectLst>
                  <a:outerShdw blurRad="165100" dist="63500" dir="5400000" algn="ctr" rotWithShape="0">
                    <a:prstClr val="black"/>
                  </a:outerShdw>
                </a:effectLst>
                <a:latin typeface="Segoe Semibold" pitchFamily="34" charset="0"/>
                <a:sym typeface="Wingdings" pitchFamily="2" charset="2"/>
              </a:rPr>
              <a:t>Discretionary</a:t>
            </a:r>
          </a:p>
        </p:txBody>
      </p:sp>
      <p:pic>
        <p:nvPicPr>
          <p:cNvPr id="46" name="Picture 20" descr="EDV_white"/>
          <p:cNvPicPr>
            <a:picLocks noChangeAspect="1" noChangeArrowheads="1"/>
          </p:cNvPicPr>
          <p:nvPr/>
        </p:nvPicPr>
        <p:blipFill>
          <a:blip r:embed="rId5"/>
          <a:srcRect/>
          <a:stretch>
            <a:fillRect/>
          </a:stretch>
        </p:blipFill>
        <p:spPr bwMode="auto">
          <a:xfrm>
            <a:off x="4283397" y="3126645"/>
            <a:ext cx="2453245" cy="648067"/>
          </a:xfrm>
          <a:prstGeom prst="rect">
            <a:avLst/>
          </a:prstGeom>
          <a:noFill/>
          <a:effectLst>
            <a:outerShdw blurRad="50800" dist="38100" dir="2700000" algn="tl" rotWithShape="0">
              <a:prstClr val="black">
                <a:alpha val="40000"/>
              </a:prstClr>
            </a:outerShdw>
          </a:effectLst>
        </p:spPr>
      </p:pic>
      <p:pic>
        <p:nvPicPr>
          <p:cNvPr id="47" name="Picture 2" descr="E:\Syngai\Company Logos\Microsoft\Terminal Svc.png"/>
          <p:cNvPicPr>
            <a:picLocks noChangeAspect="1" noChangeArrowheads="1"/>
          </p:cNvPicPr>
          <p:nvPr/>
        </p:nvPicPr>
        <p:blipFill>
          <a:blip r:embed="rId6" cstate="print">
            <a:lum bright="100000"/>
          </a:blip>
          <a:srcRect/>
          <a:stretch>
            <a:fillRect/>
          </a:stretch>
        </p:blipFill>
        <p:spPr bwMode="auto">
          <a:xfrm>
            <a:off x="4071934" y="4227821"/>
            <a:ext cx="2298357" cy="438389"/>
          </a:xfrm>
          <a:prstGeom prst="rect">
            <a:avLst/>
          </a:prstGeom>
          <a:noFill/>
          <a:effectLst>
            <a:outerShdw blurRad="50800" dist="38100" dir="5400000" algn="t" rotWithShape="0">
              <a:prstClr val="black">
                <a:alpha val="40000"/>
              </a:prstClr>
            </a:outerShdw>
          </a:effectLst>
        </p:spPr>
      </p:pic>
      <p:pic>
        <p:nvPicPr>
          <p:cNvPr id="68" name="Picture 5" descr="E:\Syngai\Company Logos\Microsoft\SC Virtual Machine Mgr.png"/>
          <p:cNvPicPr>
            <a:picLocks noChangeAspect="1" noChangeArrowheads="1"/>
          </p:cNvPicPr>
          <p:nvPr/>
        </p:nvPicPr>
        <p:blipFill>
          <a:blip r:embed="rId7" cstate="print">
            <a:lum bright="100000"/>
          </a:blip>
          <a:srcRect/>
          <a:stretch>
            <a:fillRect/>
          </a:stretch>
        </p:blipFill>
        <p:spPr bwMode="auto">
          <a:xfrm>
            <a:off x="6500826" y="5299391"/>
            <a:ext cx="1730565" cy="499222"/>
          </a:xfrm>
          <a:prstGeom prst="rect">
            <a:avLst/>
          </a:prstGeom>
          <a:noFill/>
          <a:effectLst>
            <a:outerShdw blurRad="50800" dist="38100" dir="5400000" algn="t" rotWithShape="0">
              <a:prstClr val="black">
                <a:alpha val="40000"/>
              </a:prstClr>
            </a:outerShdw>
          </a:effectLst>
        </p:spPr>
      </p:pic>
      <p:pic>
        <p:nvPicPr>
          <p:cNvPr id="69" name="Picture 6" descr="E:\Syngai\Company Logos\Microsoft\Hyper V Server.png"/>
          <p:cNvPicPr>
            <a:picLocks noChangeAspect="1" noChangeArrowheads="1"/>
          </p:cNvPicPr>
          <p:nvPr/>
        </p:nvPicPr>
        <p:blipFill>
          <a:blip r:embed="rId8" cstate="print">
            <a:lum bright="100000"/>
          </a:blip>
          <a:srcRect/>
          <a:stretch>
            <a:fillRect/>
          </a:stretch>
        </p:blipFill>
        <p:spPr bwMode="auto">
          <a:xfrm>
            <a:off x="4000496" y="5198362"/>
            <a:ext cx="2202576" cy="529657"/>
          </a:xfrm>
          <a:prstGeom prst="rect">
            <a:avLst/>
          </a:prstGeom>
          <a:noFill/>
          <a:effectLst>
            <a:outerShdw blurRad="50800" dist="38100" dir="5400000" algn="t" rotWithShape="0">
              <a:prstClr val="black">
                <a:alpha val="40000"/>
              </a:prstClr>
            </a:outerShdw>
          </a:effectLst>
        </p:spPr>
      </p:pic>
      <p:pic>
        <p:nvPicPr>
          <p:cNvPr id="27" name="Picture 26" descr="V:\Designer Resources\MS Resources\Colors and Logos\Logos\All Things WINDOWS\Win7 Logo\Windows 7 Ultimate\Logos and Logotypes\One line\Windows7-Ultimate_1line_rgb_r.png"/>
          <p:cNvPicPr>
            <a:picLocks noChangeAspect="1"/>
          </p:cNvPicPr>
          <p:nvPr/>
        </p:nvPicPr>
        <p:blipFill>
          <a:blip r:embed="rId9" cstate="print"/>
          <a:stretch>
            <a:fillRect/>
          </a:stretch>
        </p:blipFill>
        <p:spPr bwMode="auto">
          <a:xfrm>
            <a:off x="4000496" y="870235"/>
            <a:ext cx="1587509" cy="500066"/>
          </a:xfrm>
          <a:prstGeom prst="rect">
            <a:avLst/>
          </a:prstGeom>
          <a:noFill/>
          <a:ln w="9525">
            <a:noFill/>
            <a:miter lim="800000"/>
            <a:headEnd/>
            <a:tailEnd/>
          </a:ln>
        </p:spPr>
      </p:pic>
      <p:pic>
        <p:nvPicPr>
          <p:cNvPr id="28" name="Picture 4" descr="https://mediabank.partners.extranet.microsoft.com/transfer/rad6C746/1/Win-VECD_h_rgb_r.png"/>
          <p:cNvPicPr>
            <a:picLocks noChangeAspect="1" noChangeArrowheads="1"/>
          </p:cNvPicPr>
          <p:nvPr/>
        </p:nvPicPr>
        <p:blipFill>
          <a:blip r:embed="rId10" cstate="print"/>
          <a:srcRect/>
          <a:stretch>
            <a:fillRect/>
          </a:stretch>
        </p:blipFill>
        <p:spPr bwMode="auto">
          <a:xfrm>
            <a:off x="6357950" y="4156383"/>
            <a:ext cx="1928826" cy="685291"/>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9"/>
          <p:cNvGrpSpPr/>
          <p:nvPr/>
        </p:nvGrpSpPr>
        <p:grpSpPr>
          <a:xfrm>
            <a:off x="368300" y="1625600"/>
            <a:ext cx="8597900" cy="3721100"/>
            <a:chOff x="368300" y="1625600"/>
            <a:chExt cx="8597900" cy="3721100"/>
          </a:xfrm>
        </p:grpSpPr>
        <p:sp>
          <p:nvSpPr>
            <p:cNvPr id="45" name="Rounded Rectangle 44"/>
            <p:cNvSpPr/>
            <p:nvPr/>
          </p:nvSpPr>
          <p:spPr bwMode="auto">
            <a:xfrm>
              <a:off x="368300" y="1625600"/>
              <a:ext cx="8597900" cy="3721100"/>
            </a:xfrm>
            <a:prstGeom prst="roundRect">
              <a:avLst/>
            </a:prstGeom>
            <a:solidFill>
              <a:schemeClr val="accent4">
                <a:lumMod val="50000"/>
                <a:alpha val="50000"/>
              </a:schemeClr>
            </a:solidFill>
            <a:ln w="38100">
              <a:solidFill>
                <a:schemeClr val="accent4">
                  <a:lumMod val="60000"/>
                  <a:lumOff val="4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marL="0" lvl="1" indent="-342900" algn="ctr" defTabSz="914099">
                <a:lnSpc>
                  <a:spcPct val="90000"/>
                </a:lnSpc>
                <a:buClr>
                  <a:schemeClr val="tx2"/>
                </a:buClr>
                <a:buSzPct val="80000"/>
                <a:tabLst>
                  <a:tab pos="424590" algn="l"/>
                </a:tabLst>
                <a:defRPr/>
              </a:pPr>
              <a:endParaRPr lang="en-US" sz="2000" dirty="0">
                <a:solidFill>
                  <a:srgbClr val="FFFFFF"/>
                </a:solidFill>
                <a:effectLst>
                  <a:outerShdw blurRad="38100" dist="38100" dir="2700000" algn="tl">
                    <a:srgbClr val="000000">
                      <a:alpha val="43137"/>
                    </a:srgbClr>
                  </a:outerShdw>
                </a:effectLst>
              </a:endParaRPr>
            </a:p>
          </p:txBody>
        </p:sp>
        <p:sp>
          <p:nvSpPr>
            <p:cNvPr id="59" name="Rounded Rectangle 58"/>
            <p:cNvSpPr/>
            <p:nvPr/>
          </p:nvSpPr>
          <p:spPr bwMode="auto">
            <a:xfrm>
              <a:off x="6350000" y="1676400"/>
              <a:ext cx="2133600" cy="3594100"/>
            </a:xfrm>
            <a:prstGeom prst="roundRect">
              <a:avLst/>
            </a:prstGeom>
            <a:solidFill>
              <a:schemeClr val="accent5">
                <a:lumMod val="50000"/>
                <a:alpha val="15000"/>
              </a:schemeClr>
            </a:solidFill>
            <a:ln w="38100">
              <a:solidFill>
                <a:schemeClr val="accent5">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1" name="Rounded Rectangle 60"/>
            <p:cNvSpPr/>
            <p:nvPr/>
          </p:nvSpPr>
          <p:spPr bwMode="auto">
            <a:xfrm>
              <a:off x="3886200" y="1689100"/>
              <a:ext cx="2235200" cy="3581400"/>
            </a:xfrm>
            <a:prstGeom prst="roundRect">
              <a:avLst/>
            </a:prstGeom>
            <a:solidFill>
              <a:schemeClr val="accent4">
                <a:lumMod val="50000"/>
                <a:alpha val="15000"/>
              </a:schemeClr>
            </a:solidFill>
            <a:ln w="38100">
              <a:solidFill>
                <a:schemeClr val="accent4">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3" name="Rectangle 42"/>
            <p:cNvSpPr/>
            <p:nvPr/>
          </p:nvSpPr>
          <p:spPr>
            <a:xfrm>
              <a:off x="768350" y="1689100"/>
              <a:ext cx="2540000" cy="457573"/>
            </a:xfrm>
            <a:prstGeom prst="rect">
              <a:avLst/>
            </a:prstGeom>
            <a:scene3d>
              <a:camera prst="orthographicFront"/>
              <a:lightRig rig="threePt" dir="t">
                <a:rot lat="0" lon="0" rev="7500000"/>
              </a:lightRig>
            </a:scene3d>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t" anchorCtr="0">
              <a:noAutofit/>
            </a:bodyPr>
            <a:lstStyle/>
            <a:p>
              <a:pPr marL="0" lvl="1" indent="0" algn="ctr" defTabSz="622300">
                <a:lnSpc>
                  <a:spcPct val="90000"/>
                </a:lnSpc>
                <a:spcAft>
                  <a:spcPct val="15000"/>
                </a:spcAft>
              </a:pPr>
              <a:r>
                <a:rPr lang="en-US" sz="1600" dirty="0" smtClean="0">
                  <a:solidFill>
                    <a:schemeClr val="tx1"/>
                  </a:solidFill>
                </a:rPr>
                <a:t>What are the different </a:t>
              </a:r>
              <a:br>
                <a:rPr lang="en-US" sz="1600" dirty="0" smtClean="0">
                  <a:solidFill>
                    <a:schemeClr val="tx1"/>
                  </a:solidFill>
                </a:rPr>
              </a:br>
              <a:r>
                <a:rPr lang="en-US" sz="1600" dirty="0" smtClean="0">
                  <a:solidFill>
                    <a:schemeClr val="tx1"/>
                  </a:solidFill>
                </a:rPr>
                <a:t>flavors of Windows VECD?</a:t>
              </a:r>
              <a:endParaRPr lang="en-US" sz="1600" kern="1200" dirty="0">
                <a:solidFill>
                  <a:schemeClr val="tx1"/>
                </a:solidFill>
              </a:endParaRPr>
            </a:p>
          </p:txBody>
        </p:sp>
      </p:grpSp>
      <p:sp>
        <p:nvSpPr>
          <p:cNvPr id="64" name="Rounded Rectangle 63"/>
          <p:cNvSpPr/>
          <p:nvPr/>
        </p:nvSpPr>
        <p:spPr bwMode="auto">
          <a:xfrm>
            <a:off x="6489700" y="5448300"/>
            <a:ext cx="1864591" cy="965200"/>
          </a:xfrm>
          <a:prstGeom prst="roundRect">
            <a:avLst/>
          </a:prstGeom>
          <a:solidFill>
            <a:schemeClr val="accent6">
              <a:lumMod val="75000"/>
              <a:alpha val="15000"/>
            </a:schemeClr>
          </a:solidFill>
          <a:ln w="38100">
            <a:solidFill>
              <a:schemeClr val="accent5">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2" name="Plus 51"/>
          <p:cNvSpPr/>
          <p:nvPr/>
        </p:nvSpPr>
        <p:spPr bwMode="auto">
          <a:xfrm>
            <a:off x="7260565" y="5888179"/>
            <a:ext cx="251251" cy="238995"/>
          </a:xfrm>
          <a:prstGeom prst="mathPlus">
            <a:avLst/>
          </a:prstGeom>
          <a:solidFill>
            <a:schemeClr val="accent4">
              <a:lumMod val="40000"/>
              <a:lumOff val="60000"/>
            </a:schemeClr>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latin typeface="+mj-lt"/>
            </a:endParaRPr>
          </a:p>
        </p:txBody>
      </p:sp>
      <p:sp>
        <p:nvSpPr>
          <p:cNvPr id="60" name="Rounded Rectangle 59"/>
          <p:cNvSpPr/>
          <p:nvPr/>
        </p:nvSpPr>
        <p:spPr bwMode="auto">
          <a:xfrm>
            <a:off x="4165600" y="5575300"/>
            <a:ext cx="1676400" cy="558800"/>
          </a:xfrm>
          <a:prstGeom prst="roundRect">
            <a:avLst/>
          </a:prstGeom>
          <a:solidFill>
            <a:schemeClr val="accent4">
              <a:lumMod val="75000"/>
              <a:alpha val="15000"/>
            </a:schemeClr>
          </a:solidFill>
          <a:ln w="38100">
            <a:solidFill>
              <a:schemeClr val="accent4">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6"/>
          <p:cNvSpPr/>
          <p:nvPr/>
        </p:nvSpPr>
        <p:spPr>
          <a:xfrm>
            <a:off x="4229100" y="5550474"/>
            <a:ext cx="1511300" cy="583626"/>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dirty="0" smtClean="0">
                <a:solidFill>
                  <a:schemeClr val="tx1"/>
                </a:solidFill>
              </a:rPr>
              <a:t># of rich clients with SA</a:t>
            </a:r>
          </a:p>
        </p:txBody>
      </p:sp>
      <p:sp>
        <p:nvSpPr>
          <p:cNvPr id="57" name="&quot;GLASS&quot;; Black to Transparent"/>
          <p:cNvSpPr/>
          <p:nvPr/>
        </p:nvSpPr>
        <p:spPr bwMode="auto">
          <a:xfrm rot="16200000">
            <a:off x="4406900" y="-1638300"/>
            <a:ext cx="673100" cy="8674100"/>
          </a:xfrm>
          <a:prstGeom prst="rect">
            <a:avLst/>
          </a:prstGeom>
          <a:no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25" name="&quot;GLASS&quot;; Black to Transparent"/>
          <p:cNvSpPr/>
          <p:nvPr/>
        </p:nvSpPr>
        <p:spPr bwMode="auto">
          <a:xfrm rot="16200000">
            <a:off x="4267200" y="-2374900"/>
            <a:ext cx="673100" cy="8674100"/>
          </a:xfrm>
          <a:prstGeom prst="rect">
            <a:avLst/>
          </a:prstGeom>
          <a:no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2" name="Title 1"/>
          <p:cNvSpPr>
            <a:spLocks noGrp="1"/>
          </p:cNvSpPr>
          <p:nvPr>
            <p:ph type="title"/>
          </p:nvPr>
        </p:nvSpPr>
        <p:spPr/>
        <p:txBody>
          <a:bodyPr/>
          <a:lstStyle/>
          <a:p>
            <a:r>
              <a:rPr smtClean="0"/>
              <a:t>What is Windows VECD</a:t>
            </a:r>
            <a:endParaRPr lang="en-US" dirty="0"/>
          </a:p>
        </p:txBody>
      </p:sp>
      <p:sp>
        <p:nvSpPr>
          <p:cNvPr id="5" name="TextBox 4"/>
          <p:cNvSpPr txBox="1"/>
          <p:nvPr/>
        </p:nvSpPr>
        <p:spPr>
          <a:xfrm>
            <a:off x="317500" y="850900"/>
            <a:ext cx="7975600" cy="646331"/>
          </a:xfrm>
          <a:prstGeom prst="rect">
            <a:avLst/>
          </a:prstGeom>
          <a:noFill/>
        </p:spPr>
        <p:txBody>
          <a:bodyPr wrap="square" rtlCol="0">
            <a:spAutoFit/>
          </a:bodyPr>
          <a:lstStyle/>
          <a:p>
            <a:pPr algn="ctr"/>
            <a:r>
              <a:rPr lang="en-US" sz="1800" dirty="0" smtClean="0">
                <a:solidFill>
                  <a:schemeClr val="tx1"/>
                </a:solidFill>
                <a:latin typeface="+mn-lt"/>
              </a:rPr>
              <a:t>Windows VECD is a </a:t>
            </a:r>
            <a:r>
              <a:rPr lang="en-US" sz="1800" b="1" u="sng" dirty="0" smtClean="0">
                <a:solidFill>
                  <a:schemeClr val="tx1"/>
                </a:solidFill>
                <a:latin typeface="+mn-lt"/>
              </a:rPr>
              <a:t>device based annual subscription </a:t>
            </a:r>
            <a:r>
              <a:rPr lang="en-US" sz="1800" dirty="0" smtClean="0">
                <a:solidFill>
                  <a:schemeClr val="tx1"/>
                </a:solidFill>
                <a:latin typeface="+mn-lt"/>
              </a:rPr>
              <a:t>program to </a:t>
            </a:r>
            <a:br>
              <a:rPr lang="en-US" sz="1800" dirty="0" smtClean="0">
                <a:solidFill>
                  <a:schemeClr val="tx1"/>
                </a:solidFill>
                <a:latin typeface="+mn-lt"/>
              </a:rPr>
            </a:br>
            <a:r>
              <a:rPr lang="en-US" sz="1800" dirty="0" smtClean="0">
                <a:solidFill>
                  <a:schemeClr val="tx1"/>
                </a:solidFill>
                <a:latin typeface="+mn-lt"/>
              </a:rPr>
              <a:t>help you license virtual copies of Windows (XP, Vista, Windows 7)</a:t>
            </a:r>
          </a:p>
        </p:txBody>
      </p:sp>
      <p:sp>
        <p:nvSpPr>
          <p:cNvPr id="62" name="Rounded Rectangle 6"/>
          <p:cNvSpPr/>
          <p:nvPr/>
        </p:nvSpPr>
        <p:spPr>
          <a:xfrm>
            <a:off x="6692900" y="24834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Rich clients, Thin clients</a:t>
            </a:r>
          </a:p>
        </p:txBody>
      </p:sp>
      <p:sp>
        <p:nvSpPr>
          <p:cNvPr id="65" name="Rounded Rectangle 6"/>
          <p:cNvSpPr/>
          <p:nvPr/>
        </p:nvSpPr>
        <p:spPr>
          <a:xfrm>
            <a:off x="4279900" y="24834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Rich clients</a:t>
            </a:r>
          </a:p>
        </p:txBody>
      </p:sp>
      <p:sp>
        <p:nvSpPr>
          <p:cNvPr id="66" name="Rectangle 65"/>
          <p:cNvSpPr/>
          <p:nvPr/>
        </p:nvSpPr>
        <p:spPr>
          <a:xfrm>
            <a:off x="768350" y="2425700"/>
            <a:ext cx="2540000" cy="457573"/>
          </a:xfrm>
          <a:prstGeom prst="rect">
            <a:avLst/>
          </a:prstGeom>
          <a:scene3d>
            <a:camera prst="orthographicFront"/>
            <a:lightRig rig="threePt" dir="t">
              <a:rot lat="0" lon="0" rev="7500000"/>
            </a:lightRig>
          </a:scene3d>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t" anchorCtr="0">
            <a:noAutofit/>
          </a:bodyPr>
          <a:lstStyle/>
          <a:p>
            <a:pPr marL="0" lvl="1" indent="0" algn="ctr" defTabSz="622300">
              <a:lnSpc>
                <a:spcPct val="90000"/>
              </a:lnSpc>
              <a:spcAft>
                <a:spcPct val="15000"/>
              </a:spcAft>
            </a:pPr>
            <a:r>
              <a:rPr lang="en-US" sz="1600" dirty="0" smtClean="0">
                <a:solidFill>
                  <a:schemeClr val="tx1"/>
                </a:solidFill>
              </a:rPr>
              <a:t>What devices can </a:t>
            </a:r>
          </a:p>
          <a:p>
            <a:pPr marL="0" lvl="1" indent="0" algn="ctr" defTabSz="622300">
              <a:lnSpc>
                <a:spcPct val="90000"/>
              </a:lnSpc>
              <a:spcAft>
                <a:spcPct val="15000"/>
              </a:spcAft>
            </a:pPr>
            <a:r>
              <a:rPr lang="en-US" sz="1600" dirty="0" smtClean="0">
                <a:solidFill>
                  <a:schemeClr val="tx1"/>
                </a:solidFill>
              </a:rPr>
              <a:t>be covered?</a:t>
            </a:r>
            <a:endParaRPr lang="en-US" sz="1600" kern="1200" dirty="0">
              <a:solidFill>
                <a:schemeClr val="tx1"/>
              </a:solidFill>
            </a:endParaRPr>
          </a:p>
        </p:txBody>
      </p:sp>
      <p:sp>
        <p:nvSpPr>
          <p:cNvPr id="69" name="Rounded Rectangle 6"/>
          <p:cNvSpPr/>
          <p:nvPr/>
        </p:nvSpPr>
        <p:spPr>
          <a:xfrm>
            <a:off x="6692900" y="31946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No</a:t>
            </a:r>
          </a:p>
        </p:txBody>
      </p:sp>
      <p:sp>
        <p:nvSpPr>
          <p:cNvPr id="72" name="Rounded Rectangle 6"/>
          <p:cNvSpPr/>
          <p:nvPr/>
        </p:nvSpPr>
        <p:spPr>
          <a:xfrm>
            <a:off x="4279900" y="31946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Yes</a:t>
            </a:r>
          </a:p>
        </p:txBody>
      </p:sp>
      <p:sp>
        <p:nvSpPr>
          <p:cNvPr id="73" name="Rectangle 72"/>
          <p:cNvSpPr/>
          <p:nvPr/>
        </p:nvSpPr>
        <p:spPr>
          <a:xfrm>
            <a:off x="768350" y="3136900"/>
            <a:ext cx="2540000" cy="457573"/>
          </a:xfrm>
          <a:prstGeom prst="rect">
            <a:avLst/>
          </a:prstGeom>
          <a:scene3d>
            <a:camera prst="orthographicFront"/>
            <a:lightRig rig="threePt" dir="t">
              <a:rot lat="0" lon="0" rev="7500000"/>
            </a:lightRig>
          </a:scene3d>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t" anchorCtr="0">
            <a:noAutofit/>
          </a:bodyPr>
          <a:lstStyle/>
          <a:p>
            <a:pPr marL="0" lvl="1" indent="0" algn="ctr" defTabSz="622300">
              <a:lnSpc>
                <a:spcPct val="90000"/>
              </a:lnSpc>
              <a:spcAft>
                <a:spcPct val="15000"/>
              </a:spcAft>
            </a:pPr>
            <a:r>
              <a:rPr lang="en-US" sz="1600" dirty="0" smtClean="0">
                <a:solidFill>
                  <a:schemeClr val="tx1"/>
                </a:solidFill>
              </a:rPr>
              <a:t>Is Software Assurance </a:t>
            </a:r>
            <a:br>
              <a:rPr lang="en-US" sz="1600" dirty="0" smtClean="0">
                <a:solidFill>
                  <a:schemeClr val="tx1"/>
                </a:solidFill>
              </a:rPr>
            </a:br>
            <a:r>
              <a:rPr lang="en-US" sz="1600" dirty="0" smtClean="0">
                <a:solidFill>
                  <a:schemeClr val="tx1"/>
                </a:solidFill>
              </a:rPr>
              <a:t>a pre-requisite?</a:t>
            </a:r>
          </a:p>
        </p:txBody>
      </p:sp>
      <p:sp>
        <p:nvSpPr>
          <p:cNvPr id="76" name="Rounded Rectangle 6"/>
          <p:cNvSpPr/>
          <p:nvPr/>
        </p:nvSpPr>
        <p:spPr>
          <a:xfrm>
            <a:off x="6362700" y="3931264"/>
            <a:ext cx="19685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r" defTabSz="800100">
              <a:lnSpc>
                <a:spcPct val="90000"/>
              </a:lnSpc>
              <a:spcAft>
                <a:spcPct val="35000"/>
              </a:spcAft>
            </a:pPr>
            <a:r>
              <a:rPr lang="en-US" sz="1800" b="1" dirty="0" smtClean="0"/>
              <a:t>$110/year/device</a:t>
            </a:r>
          </a:p>
        </p:txBody>
      </p:sp>
      <p:sp>
        <p:nvSpPr>
          <p:cNvPr id="79" name="Rounded Rectangle 6"/>
          <p:cNvSpPr/>
          <p:nvPr/>
        </p:nvSpPr>
        <p:spPr>
          <a:xfrm>
            <a:off x="4127500" y="3931264"/>
            <a:ext cx="17907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r" defTabSz="800100">
              <a:lnSpc>
                <a:spcPct val="90000"/>
              </a:lnSpc>
              <a:spcAft>
                <a:spcPct val="35000"/>
              </a:spcAft>
            </a:pPr>
            <a:r>
              <a:rPr lang="en-US" sz="1800" b="1" dirty="0" smtClean="0"/>
              <a:t>$23/year/device</a:t>
            </a:r>
          </a:p>
        </p:txBody>
      </p:sp>
      <p:sp>
        <p:nvSpPr>
          <p:cNvPr id="80" name="Rectangle 79"/>
          <p:cNvSpPr/>
          <p:nvPr/>
        </p:nvSpPr>
        <p:spPr>
          <a:xfrm>
            <a:off x="768350" y="3949700"/>
            <a:ext cx="2540000" cy="457573"/>
          </a:xfrm>
          <a:prstGeom prst="rect">
            <a:avLst/>
          </a:prstGeom>
          <a:scene3d>
            <a:camera prst="orthographicFront"/>
            <a:lightRig rig="threePt" dir="t">
              <a:rot lat="0" lon="0" rev="7500000"/>
            </a:lightRig>
          </a:scene3d>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t" anchorCtr="0">
            <a:noAutofit/>
          </a:bodyPr>
          <a:lstStyle/>
          <a:p>
            <a:pPr marL="0" lvl="1" indent="0" algn="ctr" defTabSz="622300">
              <a:lnSpc>
                <a:spcPct val="90000"/>
              </a:lnSpc>
              <a:spcAft>
                <a:spcPct val="15000"/>
              </a:spcAft>
            </a:pPr>
            <a:r>
              <a:rPr lang="en-US" sz="1600" dirty="0" smtClean="0">
                <a:solidFill>
                  <a:schemeClr val="tx1"/>
                </a:solidFill>
              </a:rPr>
              <a:t>What is the retail price?</a:t>
            </a:r>
          </a:p>
        </p:txBody>
      </p:sp>
      <p:sp>
        <p:nvSpPr>
          <p:cNvPr id="83" name="Rounded Rectangle 6"/>
          <p:cNvSpPr/>
          <p:nvPr/>
        </p:nvSpPr>
        <p:spPr>
          <a:xfrm>
            <a:off x="6692900" y="46551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Yes</a:t>
            </a:r>
          </a:p>
        </p:txBody>
      </p:sp>
      <p:sp>
        <p:nvSpPr>
          <p:cNvPr id="86" name="Rounded Rectangle 6"/>
          <p:cNvSpPr/>
          <p:nvPr/>
        </p:nvSpPr>
        <p:spPr>
          <a:xfrm>
            <a:off x="4279900" y="4655164"/>
            <a:ext cx="16383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800" b="1" dirty="0" smtClean="0"/>
              <a:t>Yes</a:t>
            </a:r>
          </a:p>
        </p:txBody>
      </p:sp>
      <p:sp>
        <p:nvSpPr>
          <p:cNvPr id="87" name="Rectangle 86"/>
          <p:cNvSpPr/>
          <p:nvPr/>
        </p:nvSpPr>
        <p:spPr>
          <a:xfrm>
            <a:off x="666750" y="4597400"/>
            <a:ext cx="2743200" cy="457573"/>
          </a:xfrm>
          <a:prstGeom prst="rect">
            <a:avLst/>
          </a:prstGeom>
          <a:scene3d>
            <a:camera prst="orthographicFront"/>
            <a:lightRig rig="threePt" dir="t">
              <a:rot lat="0" lon="0" rev="7500000"/>
            </a:lightRig>
          </a:scene3d>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t" anchorCtr="0">
            <a:noAutofit/>
          </a:bodyPr>
          <a:lstStyle/>
          <a:p>
            <a:pPr marL="0" lvl="1" indent="0" algn="ctr" defTabSz="622300">
              <a:lnSpc>
                <a:spcPct val="90000"/>
              </a:lnSpc>
              <a:spcAft>
                <a:spcPct val="15000"/>
              </a:spcAft>
            </a:pPr>
            <a:r>
              <a:rPr lang="en-US" sz="1600" dirty="0" smtClean="0">
                <a:solidFill>
                  <a:schemeClr val="tx1"/>
                </a:solidFill>
              </a:rPr>
              <a:t>Does it have Software Assurance benefits?</a:t>
            </a:r>
          </a:p>
        </p:txBody>
      </p:sp>
      <p:sp>
        <p:nvSpPr>
          <p:cNvPr id="46" name="Rounded Rectangle 6"/>
          <p:cNvSpPr/>
          <p:nvPr/>
        </p:nvSpPr>
        <p:spPr>
          <a:xfrm>
            <a:off x="6452744" y="5491009"/>
            <a:ext cx="1891156" cy="437028"/>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dirty="0" smtClean="0">
                <a:solidFill>
                  <a:schemeClr val="tx1"/>
                </a:solidFill>
              </a:rPr>
              <a:t># of rich clients without SA</a:t>
            </a:r>
          </a:p>
        </p:txBody>
      </p:sp>
      <p:sp>
        <p:nvSpPr>
          <p:cNvPr id="47" name="Rounded Rectangle 6"/>
          <p:cNvSpPr/>
          <p:nvPr/>
        </p:nvSpPr>
        <p:spPr>
          <a:xfrm>
            <a:off x="6328049" y="6039969"/>
            <a:ext cx="2171702" cy="43703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dirty="0" smtClean="0">
                <a:solidFill>
                  <a:schemeClr val="tx1"/>
                </a:solidFill>
              </a:rPr>
              <a:t># of thin clients </a:t>
            </a:r>
          </a:p>
        </p:txBody>
      </p:sp>
      <p:sp>
        <p:nvSpPr>
          <p:cNvPr id="48" name="TextBox 47"/>
          <p:cNvSpPr txBox="1"/>
          <p:nvPr/>
        </p:nvSpPr>
        <p:spPr>
          <a:xfrm>
            <a:off x="965200" y="5554921"/>
            <a:ext cx="2692400" cy="584775"/>
          </a:xfrm>
          <a:prstGeom prst="rect">
            <a:avLst/>
          </a:prstGeom>
          <a:noFill/>
        </p:spPr>
        <p:txBody>
          <a:bodyPr wrap="square" rtlCol="0">
            <a:spAutoFit/>
          </a:bodyPr>
          <a:lstStyle/>
          <a:p>
            <a:pPr algn="ctr"/>
            <a:r>
              <a:rPr lang="en-US" sz="1600" b="1" dirty="0" smtClean="0">
                <a:solidFill>
                  <a:schemeClr val="tx1"/>
                </a:solidFill>
                <a:latin typeface="+mn-lt"/>
              </a:rPr>
              <a:t>Total # of Windows VECD </a:t>
            </a:r>
            <a:br>
              <a:rPr lang="en-US" sz="1600" b="1" dirty="0" smtClean="0">
                <a:solidFill>
                  <a:schemeClr val="tx1"/>
                </a:solidFill>
                <a:latin typeface="+mn-lt"/>
              </a:rPr>
            </a:br>
            <a:r>
              <a:rPr lang="en-US" sz="1600" b="1" dirty="0" smtClean="0">
                <a:solidFill>
                  <a:schemeClr val="tx1"/>
                </a:solidFill>
                <a:latin typeface="+mn-lt"/>
              </a:rPr>
              <a:t>licenses required</a:t>
            </a:r>
          </a:p>
        </p:txBody>
      </p:sp>
      <p:sp>
        <p:nvSpPr>
          <p:cNvPr id="50" name="Plus 49"/>
          <p:cNvSpPr/>
          <p:nvPr/>
        </p:nvSpPr>
        <p:spPr bwMode="auto">
          <a:xfrm>
            <a:off x="6018634" y="5648040"/>
            <a:ext cx="387187" cy="368300"/>
          </a:xfrm>
          <a:prstGeom prst="mathPlus">
            <a:avLst/>
          </a:prstGeom>
          <a:solidFill>
            <a:schemeClr val="accent4">
              <a:lumMod val="40000"/>
              <a:lumOff val="60000"/>
            </a:schemeClr>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latin typeface="+mj-lt"/>
            </a:endParaRPr>
          </a:p>
        </p:txBody>
      </p:sp>
      <p:sp>
        <p:nvSpPr>
          <p:cNvPr id="51" name="Equal 50"/>
          <p:cNvSpPr/>
          <p:nvPr/>
        </p:nvSpPr>
        <p:spPr bwMode="auto">
          <a:xfrm>
            <a:off x="3619489" y="5648040"/>
            <a:ext cx="387187" cy="368300"/>
          </a:xfrm>
          <a:prstGeom prst="mathEqual">
            <a:avLst/>
          </a:prstGeom>
          <a:solidFill>
            <a:schemeClr val="accent4">
              <a:lumMod val="40000"/>
              <a:lumOff val="60000"/>
            </a:schemeClr>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latin typeface="+mj-lt"/>
            </a:endParaRPr>
          </a:p>
        </p:txBody>
      </p:sp>
      <p:sp>
        <p:nvSpPr>
          <p:cNvPr id="55" name="&quot;GLASS&quot;; Black to Transparent"/>
          <p:cNvSpPr/>
          <p:nvPr/>
        </p:nvSpPr>
        <p:spPr bwMode="auto">
          <a:xfrm rot="16200000">
            <a:off x="4279900" y="-152400"/>
            <a:ext cx="673100" cy="8674100"/>
          </a:xfrm>
          <a:prstGeom prst="rect">
            <a:avLst/>
          </a:prstGeom>
          <a:no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56" name="&quot;GLASS&quot;; Black to Transparent"/>
          <p:cNvSpPr/>
          <p:nvPr/>
        </p:nvSpPr>
        <p:spPr bwMode="auto">
          <a:xfrm rot="16200000">
            <a:off x="4292600" y="-889000"/>
            <a:ext cx="673100" cy="8674100"/>
          </a:xfrm>
          <a:prstGeom prst="rect">
            <a:avLst/>
          </a:prstGeom>
          <a:no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58" name="&quot;GLASS&quot;; Black to Transparent"/>
          <p:cNvSpPr/>
          <p:nvPr/>
        </p:nvSpPr>
        <p:spPr bwMode="auto">
          <a:xfrm rot="16200000">
            <a:off x="4330700" y="584200"/>
            <a:ext cx="673100" cy="8674100"/>
          </a:xfrm>
          <a:prstGeom prst="rect">
            <a:avLst/>
          </a:prstGeom>
          <a:no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38" name="Round Same Side Corner Rectangle 37"/>
          <p:cNvSpPr/>
          <p:nvPr/>
        </p:nvSpPr>
        <p:spPr>
          <a:xfrm>
            <a:off x="3893127" y="1634835"/>
            <a:ext cx="2230582" cy="678874"/>
          </a:xfrm>
          <a:prstGeom prst="round2SameRect">
            <a:avLst/>
          </a:prstGeom>
          <a:solidFill>
            <a:schemeClr val="accent4">
              <a:lumMod val="75000"/>
            </a:schemeClr>
          </a:solidFill>
          <a:ln w="25400">
            <a:solidFill>
              <a:schemeClr val="accent4">
                <a:lumMod val="60000"/>
                <a:lumOff val="4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40" name="Round Same Side Corner Rectangle 39"/>
          <p:cNvSpPr/>
          <p:nvPr/>
        </p:nvSpPr>
        <p:spPr>
          <a:xfrm>
            <a:off x="6359236" y="1662544"/>
            <a:ext cx="2119746" cy="625389"/>
          </a:xfrm>
          <a:prstGeom prst="round2SameRect">
            <a:avLst/>
          </a:prstGeom>
          <a:solidFill>
            <a:schemeClr val="accent6">
              <a:lumMod val="75000"/>
            </a:schemeClr>
          </a:solidFill>
          <a:ln w="25400">
            <a:solidFill>
              <a:schemeClr val="accent5">
                <a:lumMod val="60000"/>
                <a:lumOff val="4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41" name="TextBox 40"/>
          <p:cNvSpPr txBox="1"/>
          <p:nvPr/>
        </p:nvSpPr>
        <p:spPr>
          <a:xfrm>
            <a:off x="876300" y="6101021"/>
            <a:ext cx="2959100" cy="523220"/>
          </a:xfrm>
          <a:prstGeom prst="rect">
            <a:avLst/>
          </a:prstGeom>
          <a:noFill/>
        </p:spPr>
        <p:txBody>
          <a:bodyPr wrap="square" rtlCol="0">
            <a:spAutoFit/>
          </a:bodyPr>
          <a:lstStyle/>
          <a:p>
            <a:pPr algn="ctr"/>
            <a:r>
              <a:rPr lang="en-US" sz="1400" dirty="0" smtClean="0">
                <a:solidFill>
                  <a:schemeClr val="tx1"/>
                </a:solidFill>
                <a:latin typeface="+mn-lt"/>
              </a:rPr>
              <a:t>(Irrespective of virtualization infrastructure)</a:t>
            </a:r>
          </a:p>
        </p:txBody>
      </p:sp>
      <p:sp>
        <p:nvSpPr>
          <p:cNvPr id="44" name="TextBox 43"/>
          <p:cNvSpPr txBox="1"/>
          <p:nvPr/>
        </p:nvSpPr>
        <p:spPr>
          <a:xfrm>
            <a:off x="4114799" y="1634834"/>
            <a:ext cx="1814946" cy="646331"/>
          </a:xfrm>
          <a:prstGeom prst="rect">
            <a:avLst/>
          </a:prstGeom>
          <a:noFill/>
        </p:spPr>
        <p:txBody>
          <a:bodyPr wrap="square" rtlCol="0">
            <a:spAutoFit/>
          </a:bodyPr>
          <a:lstStyle/>
          <a:p>
            <a:pPr algn="ctr"/>
            <a:r>
              <a:rPr lang="en-US" sz="1800" b="1" dirty="0" smtClean="0">
                <a:solidFill>
                  <a:schemeClr val="tx1"/>
                </a:solidFill>
              </a:rPr>
              <a:t>Windows VECD for SA</a:t>
            </a:r>
            <a:endParaRPr lang="en-US" sz="1800" b="1" dirty="0">
              <a:solidFill>
                <a:schemeClr val="tx1"/>
              </a:solidFill>
            </a:endParaRPr>
          </a:p>
        </p:txBody>
      </p:sp>
      <p:sp>
        <p:nvSpPr>
          <p:cNvPr id="53" name="TextBox 52"/>
          <p:cNvSpPr txBox="1"/>
          <p:nvPr/>
        </p:nvSpPr>
        <p:spPr>
          <a:xfrm>
            <a:off x="6456218" y="1773383"/>
            <a:ext cx="1939635" cy="369332"/>
          </a:xfrm>
          <a:prstGeom prst="rect">
            <a:avLst/>
          </a:prstGeom>
          <a:noFill/>
        </p:spPr>
        <p:txBody>
          <a:bodyPr wrap="square" rtlCol="0">
            <a:spAutoFit/>
          </a:bodyPr>
          <a:lstStyle/>
          <a:p>
            <a:r>
              <a:rPr lang="en-US" sz="1800" b="1" dirty="0" smtClean="0">
                <a:solidFill>
                  <a:schemeClr val="tx1"/>
                </a:solidFill>
              </a:rPr>
              <a:t>Windows VECD</a:t>
            </a:r>
            <a:endParaRPr lang="en-US" sz="1800" b="1"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par>
                          <p:cTn id="9" fill="hold">
                            <p:stCondLst>
                              <p:cond delay="0"/>
                            </p:stCondLst>
                            <p:childTnLst>
                              <p:par>
                                <p:cTn id="10" presetID="22" presetClass="entr" presetSubtype="8"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left)">
                                      <p:cBhvr>
                                        <p:cTn id="15" dur="500"/>
                                        <p:tgtEl>
                                          <p:spTgt spid="6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left)">
                                      <p:cBhvr>
                                        <p:cTn id="18" dur="500"/>
                                        <p:tgtEl>
                                          <p:spTgt spid="6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500"/>
                                        <p:tgtEl>
                                          <p:spTgt spid="62"/>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left)">
                                      <p:cBhvr>
                                        <p:cTn id="25" dur="500"/>
                                        <p:tgtEl>
                                          <p:spTgt spid="5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ipe(left)">
                                      <p:cBhvr>
                                        <p:cTn id="28" dur="500"/>
                                        <p:tgtEl>
                                          <p:spTgt spid="7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left)">
                                      <p:cBhvr>
                                        <p:cTn id="31" dur="5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wipe(left)">
                                      <p:cBhvr>
                                        <p:cTn id="34" dur="500"/>
                                        <p:tgtEl>
                                          <p:spTgt spid="69"/>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wipe(left)">
                                      <p:cBhvr>
                                        <p:cTn id="38" dur="500"/>
                                        <p:tgtEl>
                                          <p:spTgt spid="5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wipe(left)">
                                      <p:cBhvr>
                                        <p:cTn id="41" dur="500"/>
                                        <p:tgtEl>
                                          <p:spTgt spid="8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left)">
                                      <p:cBhvr>
                                        <p:cTn id="44" dur="500"/>
                                        <p:tgtEl>
                                          <p:spTgt spid="7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childTnLst>
                          </p:cTn>
                        </p:par>
                        <p:par>
                          <p:cTn id="48" fill="hold">
                            <p:stCondLst>
                              <p:cond delay="1500"/>
                            </p:stCondLst>
                            <p:childTnLst>
                              <p:par>
                                <p:cTn id="49" presetID="2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wipe(left)">
                                      <p:cBhvr>
                                        <p:cTn id="54" dur="500"/>
                                        <p:tgtEl>
                                          <p:spTgt spid="8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wipe(left)">
                                      <p:cBhvr>
                                        <p:cTn id="60" dur="500"/>
                                        <p:tgtEl>
                                          <p:spTgt spid="8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10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1000"/>
                                        <p:tgtEl>
                                          <p:spTgt spid="41"/>
                                        </p:tgtEl>
                                      </p:cBhvr>
                                    </p:animEffect>
                                  </p:childTnLst>
                                </p:cTn>
                              </p:par>
                            </p:childTnLst>
                          </p:cTn>
                        </p:par>
                        <p:par>
                          <p:cTn id="69" fill="hold">
                            <p:stCondLst>
                              <p:cond delay="1000"/>
                            </p:stCondLst>
                            <p:childTnLst>
                              <p:par>
                                <p:cTn id="70" presetID="1"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childTnLst>
                                </p:cTn>
                              </p:par>
                            </p:childTnLst>
                          </p:cTn>
                        </p:par>
                        <p:par>
                          <p:cTn id="72" fill="hold">
                            <p:stCondLst>
                              <p:cond delay="1000"/>
                            </p:stCondLst>
                            <p:childTnLst>
                              <p:par>
                                <p:cTn id="73" presetID="22" presetClass="entr" presetSubtype="8" fill="hold" grpId="0" nodeType="after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wipe(left)">
                                      <p:cBhvr>
                                        <p:cTn id="75" dur="1000"/>
                                        <p:tgtEl>
                                          <p:spTgt spid="60"/>
                                        </p:tgtEl>
                                      </p:cBhvr>
                                    </p:animEffect>
                                  </p:childTnLst>
                                </p:cTn>
                              </p:par>
                            </p:childTnLst>
                          </p:cTn>
                        </p:par>
                        <p:par>
                          <p:cTn id="76" fill="hold">
                            <p:stCondLst>
                              <p:cond delay="2000"/>
                            </p:stCondLst>
                            <p:childTnLst>
                              <p:par>
                                <p:cTn id="77" presetID="1" presetClass="entr" presetSubtype="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childTnLst>
                                </p:cTn>
                              </p:par>
                            </p:childTnLst>
                          </p:cTn>
                        </p:par>
                        <p:par>
                          <p:cTn id="79" fill="hold">
                            <p:stCondLst>
                              <p:cond delay="2000"/>
                            </p:stCondLst>
                            <p:childTnLst>
                              <p:par>
                                <p:cTn id="80" presetID="22" presetClass="entr" presetSubtype="8"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par>
                          <p:cTn id="83" fill="hold">
                            <p:stCondLst>
                              <p:cond delay="2500"/>
                            </p:stCondLst>
                            <p:childTnLst>
                              <p:par>
                                <p:cTn id="84" presetID="22" presetClass="entr" presetSubtype="8" fill="hold" grpId="0" nodeType="afterEffect">
                                  <p:stCondLst>
                                    <p:cond delay="0"/>
                                  </p:stCondLst>
                                  <p:childTnLst>
                                    <p:set>
                                      <p:cBhvr>
                                        <p:cTn id="85" dur="1" fill="hold">
                                          <p:stCondLst>
                                            <p:cond delay="0"/>
                                          </p:stCondLst>
                                        </p:cTn>
                                        <p:tgtEl>
                                          <p:spTgt spid="64"/>
                                        </p:tgtEl>
                                        <p:attrNameLst>
                                          <p:attrName>style.visibility</p:attrName>
                                        </p:attrNameLst>
                                      </p:cBhvr>
                                      <p:to>
                                        <p:strVal val="visible"/>
                                      </p:to>
                                    </p:set>
                                    <p:animEffect transition="in" filter="wipe(left)">
                                      <p:cBhvr>
                                        <p:cTn id="86" dur="1000"/>
                                        <p:tgtEl>
                                          <p:spTgt spid="64"/>
                                        </p:tgtEl>
                                      </p:cBhvr>
                                    </p:animEffect>
                                  </p:childTnLst>
                                </p:cTn>
                              </p:par>
                            </p:childTnLst>
                          </p:cTn>
                        </p:par>
                        <p:par>
                          <p:cTn id="87" fill="hold">
                            <p:stCondLst>
                              <p:cond delay="3500"/>
                            </p:stCondLst>
                            <p:childTnLst>
                              <p:par>
                                <p:cTn id="88" presetID="1"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childTnLst>
                                </p:cTn>
                              </p:par>
                            </p:childTnLst>
                          </p:cTn>
                        </p:par>
                        <p:par>
                          <p:cTn id="90" fill="hold">
                            <p:stCondLst>
                              <p:cond delay="3500"/>
                            </p:stCondLst>
                            <p:childTnLst>
                              <p:par>
                                <p:cTn id="91" presetID="1" presetClass="entr" presetSubtype="0" fill="hold" grpId="0" nodeType="afterEffect">
                                  <p:stCondLst>
                                    <p:cond delay="500"/>
                                  </p:stCondLst>
                                  <p:childTnLst>
                                    <p:set>
                                      <p:cBhvr>
                                        <p:cTn id="92" dur="1" fill="hold">
                                          <p:stCondLst>
                                            <p:cond delay="0"/>
                                          </p:stCondLst>
                                        </p:cTn>
                                        <p:tgtEl>
                                          <p:spTgt spid="52"/>
                                        </p:tgtEl>
                                        <p:attrNameLst>
                                          <p:attrName>style.visibility</p:attrName>
                                        </p:attrNameLst>
                                      </p:cBhvr>
                                      <p:to>
                                        <p:strVal val="visible"/>
                                      </p:to>
                                    </p:set>
                                  </p:childTnLst>
                                </p:cTn>
                              </p:par>
                            </p:childTnLst>
                          </p:cTn>
                        </p:par>
                        <p:par>
                          <p:cTn id="93" fill="hold">
                            <p:stCondLst>
                              <p:cond delay="4000"/>
                            </p:stCondLst>
                            <p:childTnLst>
                              <p:par>
                                <p:cTn id="94" presetID="1" presetClass="entr" presetSubtype="0" fill="hold" grpId="0" nodeType="afterEffect">
                                  <p:stCondLst>
                                    <p:cond delay="500"/>
                                  </p:stCondLst>
                                  <p:childTnLst>
                                    <p:set>
                                      <p:cBhvr>
                                        <p:cTn id="95"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52" grpId="0" animBg="1"/>
      <p:bldP spid="60" grpId="0" animBg="1"/>
      <p:bldP spid="49" grpId="0"/>
      <p:bldP spid="57" grpId="0" animBg="1"/>
      <p:bldP spid="25" grpId="0" animBg="1"/>
      <p:bldP spid="62" grpId="0"/>
      <p:bldP spid="65" grpId="0"/>
      <p:bldP spid="66" grpId="0"/>
      <p:bldP spid="69" grpId="0"/>
      <p:bldP spid="72" grpId="0"/>
      <p:bldP spid="73" grpId="0"/>
      <p:bldP spid="76" grpId="0"/>
      <p:bldP spid="79" grpId="0"/>
      <p:bldP spid="80" grpId="0"/>
      <p:bldP spid="83" grpId="0"/>
      <p:bldP spid="86" grpId="0"/>
      <p:bldP spid="87" grpId="0"/>
      <p:bldP spid="46" grpId="0"/>
      <p:bldP spid="47" grpId="0"/>
      <p:bldP spid="48" grpId="0"/>
      <p:bldP spid="50" grpId="0" animBg="1"/>
      <p:bldP spid="51" grpId="0" animBg="1"/>
      <p:bldP spid="55" grpId="0" animBg="1"/>
      <p:bldP spid="56" grpId="0" animBg="1"/>
      <p:bldP spid="58" grpId="0" animBg="1"/>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17"/>
          <p:cNvSpPr>
            <a:spLocks noGrp="1" noChangeArrowheads="1"/>
          </p:cNvSpPr>
          <p:nvPr>
            <p:ph type="title"/>
          </p:nvPr>
        </p:nvSpPr>
        <p:spPr>
          <a:xfrm>
            <a:off x="216926" y="228600"/>
            <a:ext cx="8858250" cy="553998"/>
          </a:xfrm>
        </p:spPr>
        <p:txBody>
          <a:bodyPr/>
          <a:lstStyle/>
          <a:p>
            <a:r>
              <a:rPr lang="en-US" sz="40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Trebuchet MS" pitchFamily="34" charset="0"/>
              </a:rPr>
              <a:t>VDI </a:t>
            </a:r>
            <a:r>
              <a:rPr lang="en-US" sz="4000" dirty="0"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Trebuchet MS" pitchFamily="34" charset="0"/>
              </a:rPr>
              <a:t>Initiative: VDI Suite</a:t>
            </a:r>
            <a:endParaRPr lang="en-US" sz="40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Trebuchet MS" pitchFamily="34" charset="0"/>
            </a:endParaRPr>
          </a:p>
        </p:txBody>
      </p:sp>
      <p:sp>
        <p:nvSpPr>
          <p:cNvPr id="44" name="Rounded Rectangle 43"/>
          <p:cNvSpPr/>
          <p:nvPr/>
        </p:nvSpPr>
        <p:spPr bwMode="auto">
          <a:xfrm>
            <a:off x="241300" y="5559608"/>
            <a:ext cx="8775700" cy="736600"/>
          </a:xfrm>
          <a:prstGeom prst="roundRect">
            <a:avLst/>
          </a:prstGeom>
          <a:solidFill>
            <a:schemeClr val="bg2">
              <a:lumMod val="50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2" tIns="45717" rIns="91432" bIns="45717" numCol="1" rtlCol="0" anchor="ctr" anchorCtr="0" compatLnSpc="1">
            <a:prstTxWarp prst="textNoShape">
              <a:avLst/>
            </a:prstTxWarp>
          </a:bodyPr>
          <a:lstStyle/>
          <a:p>
            <a:pPr marL="0" lvl="1" indent="-342886" algn="ctr" defTabSz="914063">
              <a:lnSpc>
                <a:spcPct val="90000"/>
              </a:lnSpc>
              <a:buClr>
                <a:schemeClr val="tx2"/>
              </a:buClr>
              <a:buSzPct val="80000"/>
              <a:tabLst>
                <a:tab pos="424573" algn="l"/>
              </a:tabLst>
              <a:defRPr/>
            </a:pPr>
            <a:endParaRPr lang="en-US" dirty="0">
              <a:solidFill>
                <a:schemeClr val="bg2"/>
              </a:solidFill>
            </a:endParaRPr>
          </a:p>
        </p:txBody>
      </p:sp>
      <p:sp>
        <p:nvSpPr>
          <p:cNvPr id="45" name="Rounded Rectangle 44"/>
          <p:cNvSpPr/>
          <p:nvPr/>
        </p:nvSpPr>
        <p:spPr bwMode="auto">
          <a:xfrm>
            <a:off x="228600" y="4153647"/>
            <a:ext cx="8788400" cy="1266261"/>
          </a:xfrm>
          <a:prstGeom prst="roundRect">
            <a:avLst/>
          </a:prstGeom>
          <a:solidFill>
            <a:schemeClr val="bg2">
              <a:lumMod val="50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2" tIns="45717" rIns="91432" bIns="45717" numCol="1" rtlCol="0" anchor="ctr" anchorCtr="0" compatLnSpc="1">
            <a:prstTxWarp prst="textNoShape">
              <a:avLst/>
            </a:prstTxWarp>
          </a:bodyPr>
          <a:lstStyle/>
          <a:p>
            <a:pPr marL="0" lvl="1" indent="-342886" algn="ctr" defTabSz="914063">
              <a:lnSpc>
                <a:spcPct val="90000"/>
              </a:lnSpc>
              <a:buClr>
                <a:schemeClr val="tx2"/>
              </a:buClr>
              <a:buSzPct val="80000"/>
              <a:tabLst>
                <a:tab pos="424573" algn="l"/>
              </a:tabLst>
              <a:defRPr/>
            </a:pPr>
            <a:endParaRPr lang="en-US" dirty="0">
              <a:solidFill>
                <a:schemeClr val="bg2"/>
              </a:solidFill>
            </a:endParaRPr>
          </a:p>
        </p:txBody>
      </p:sp>
      <p:sp>
        <p:nvSpPr>
          <p:cNvPr id="46" name="Rounded Rectangle 45"/>
          <p:cNvSpPr/>
          <p:nvPr/>
        </p:nvSpPr>
        <p:spPr bwMode="auto">
          <a:xfrm>
            <a:off x="215900" y="3057708"/>
            <a:ext cx="8801100" cy="1006292"/>
          </a:xfrm>
          <a:prstGeom prst="roundRect">
            <a:avLst/>
          </a:prstGeom>
          <a:solidFill>
            <a:schemeClr val="bg2">
              <a:lumMod val="50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2" tIns="45717" rIns="91432" bIns="45717" numCol="1" rtlCol="0" anchor="ctr" anchorCtr="0" compatLnSpc="1">
            <a:prstTxWarp prst="textNoShape">
              <a:avLst/>
            </a:prstTxWarp>
          </a:bodyPr>
          <a:lstStyle/>
          <a:p>
            <a:pPr marL="0" lvl="1" indent="-342886" algn="ctr" defTabSz="914063">
              <a:lnSpc>
                <a:spcPct val="90000"/>
              </a:lnSpc>
              <a:buClr>
                <a:schemeClr val="tx2"/>
              </a:buClr>
              <a:buSzPct val="80000"/>
              <a:tabLst>
                <a:tab pos="424573" algn="l"/>
              </a:tabLst>
              <a:defRPr/>
            </a:pPr>
            <a:endParaRPr lang="en-US" dirty="0">
              <a:solidFill>
                <a:schemeClr val="bg2"/>
              </a:solidFill>
            </a:endParaRPr>
          </a:p>
        </p:txBody>
      </p:sp>
      <p:sp>
        <p:nvSpPr>
          <p:cNvPr id="47" name="Rounded Rectangle 46"/>
          <p:cNvSpPr/>
          <p:nvPr/>
        </p:nvSpPr>
        <p:spPr bwMode="auto">
          <a:xfrm>
            <a:off x="203200" y="1825808"/>
            <a:ext cx="8813800" cy="1130300"/>
          </a:xfrm>
          <a:prstGeom prst="roundRect">
            <a:avLst/>
          </a:prstGeom>
          <a:solidFill>
            <a:schemeClr val="bg2">
              <a:lumMod val="50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2" tIns="45717" rIns="91432" bIns="45717" numCol="1" rtlCol="0" anchor="ctr" anchorCtr="0" compatLnSpc="1">
            <a:prstTxWarp prst="textNoShape">
              <a:avLst/>
            </a:prstTxWarp>
          </a:bodyPr>
          <a:lstStyle/>
          <a:p>
            <a:pPr marL="0" lvl="1" indent="-342886" algn="ctr" defTabSz="914063">
              <a:lnSpc>
                <a:spcPct val="90000"/>
              </a:lnSpc>
              <a:buClr>
                <a:schemeClr val="tx2"/>
              </a:buClr>
              <a:buSzPct val="80000"/>
              <a:tabLst>
                <a:tab pos="424573" algn="l"/>
              </a:tabLst>
              <a:defRPr/>
            </a:pPr>
            <a:endParaRPr lang="en-US" dirty="0">
              <a:solidFill>
                <a:schemeClr val="bg2"/>
              </a:solidFill>
            </a:endParaRPr>
          </a:p>
        </p:txBody>
      </p:sp>
      <p:sp>
        <p:nvSpPr>
          <p:cNvPr id="48" name="Rounded Rectangle 47"/>
          <p:cNvSpPr/>
          <p:nvPr/>
        </p:nvSpPr>
        <p:spPr bwMode="auto">
          <a:xfrm>
            <a:off x="5397500" y="1240118"/>
            <a:ext cx="3505200" cy="5214471"/>
          </a:xfrm>
          <a:prstGeom prst="roundRect">
            <a:avLst>
              <a:gd name="adj" fmla="val 5158"/>
            </a:avLst>
          </a:prstGeom>
          <a:solidFill>
            <a:schemeClr val="bg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76194" tIns="38097" rIns="76194" bIns="38097" numCol="1" rtlCol="0" anchor="ctr" anchorCtr="0" compatLnSpc="1">
            <a:prstTxWarp prst="textNoShape">
              <a:avLst/>
            </a:prstTxWarp>
          </a:bodyPr>
          <a:lstStyle/>
          <a:p>
            <a:pPr algn="ctr" defTabSz="761719">
              <a:defRPr sz="2300">
                <a:solidFill>
                  <a:srgbClr val="FFFFFF"/>
                </a:solidFill>
                <a:effectLst>
                  <a:outerShdw blurRad="38100" dist="38100" dir="2700000" algn="tl">
                    <a:srgbClr val="000000">
                      <a:alpha val="43137"/>
                    </a:srgbClr>
                  </a:outerShdw>
                </a:effectLst>
                <a:latin typeface="Segoe" pitchFamily="34" charset="0"/>
              </a:defRPr>
            </a:pPr>
            <a:endParaRPr lang="en-US" dirty="0"/>
          </a:p>
        </p:txBody>
      </p:sp>
      <p:sp>
        <p:nvSpPr>
          <p:cNvPr id="49" name="Rounded Rectangle 48"/>
          <p:cNvSpPr/>
          <p:nvPr/>
        </p:nvSpPr>
        <p:spPr bwMode="auto">
          <a:xfrm>
            <a:off x="2235200" y="1240118"/>
            <a:ext cx="2997200" cy="5199529"/>
          </a:xfrm>
          <a:prstGeom prst="roundRect">
            <a:avLst>
              <a:gd name="adj" fmla="val 7694"/>
            </a:avLst>
          </a:prstGeom>
          <a:solidFill>
            <a:schemeClr val="bg1"/>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76194" tIns="38097" rIns="76194" bIns="38097" numCol="1" rtlCol="0" anchor="ctr" anchorCtr="0" compatLnSpc="1">
            <a:prstTxWarp prst="textNoShape">
              <a:avLst/>
            </a:prstTxWarp>
          </a:bodyPr>
          <a:lstStyle/>
          <a:p>
            <a:pPr algn="ctr" defTabSz="761719">
              <a:defRPr sz="2300">
                <a:solidFill>
                  <a:srgbClr val="FFFFFF"/>
                </a:solidFill>
                <a:effectLst>
                  <a:outerShdw blurRad="38100" dist="38100" dir="2700000" algn="tl">
                    <a:srgbClr val="000000">
                      <a:alpha val="43137"/>
                    </a:srgbClr>
                  </a:outerShdw>
                </a:effectLst>
                <a:latin typeface="Segoe" pitchFamily="34" charset="0"/>
              </a:defRPr>
            </a:pPr>
            <a:endParaRPr lang="en-US" dirty="0"/>
          </a:p>
        </p:txBody>
      </p:sp>
      <p:sp>
        <p:nvSpPr>
          <p:cNvPr id="50" name="TextBox 49"/>
          <p:cNvSpPr txBox="1"/>
          <p:nvPr/>
        </p:nvSpPr>
        <p:spPr>
          <a:xfrm>
            <a:off x="2241177" y="1231156"/>
            <a:ext cx="2988235" cy="400109"/>
          </a:xfrm>
          <a:prstGeom prst="rect">
            <a:avLst/>
          </a:prstGeom>
          <a:noFill/>
        </p:spPr>
        <p:txBody>
          <a:bodyPr wrap="square" lIns="91436" tIns="45718" rIns="91436" bIns="45718" rtlCol="0">
            <a:spAutoFit/>
          </a:bodyPr>
          <a:lstStyle/>
          <a:p>
            <a:pPr algn="ctr"/>
            <a:r>
              <a:rPr lang="en-US" sz="2000" dirty="0"/>
              <a:t>VDI Standard Suite</a:t>
            </a:r>
          </a:p>
        </p:txBody>
      </p:sp>
      <p:sp>
        <p:nvSpPr>
          <p:cNvPr id="51" name="TextBox 50"/>
          <p:cNvSpPr txBox="1"/>
          <p:nvPr/>
        </p:nvSpPr>
        <p:spPr>
          <a:xfrm>
            <a:off x="5362408" y="1218456"/>
            <a:ext cx="3392051" cy="400109"/>
          </a:xfrm>
          <a:prstGeom prst="rect">
            <a:avLst/>
          </a:prstGeom>
          <a:noFill/>
        </p:spPr>
        <p:txBody>
          <a:bodyPr wrap="square" lIns="91436" tIns="45718" rIns="91436" bIns="45718" rtlCol="0">
            <a:spAutoFit/>
          </a:bodyPr>
          <a:lstStyle/>
          <a:p>
            <a:pPr algn="ctr"/>
            <a:r>
              <a:rPr lang="en-US" sz="2000" dirty="0"/>
              <a:t>VDI Premium Suite</a:t>
            </a:r>
          </a:p>
        </p:txBody>
      </p:sp>
      <p:pic>
        <p:nvPicPr>
          <p:cNvPr id="52" name="Picture 51" descr="SysCnt-ConfigMgr07R2_v_bL_r_white_vertical.png"/>
          <p:cNvPicPr>
            <a:picLocks noChangeAspect="1"/>
          </p:cNvPicPr>
          <p:nvPr/>
        </p:nvPicPr>
        <p:blipFill>
          <a:blip r:embed="rId3" cstate="print"/>
          <a:stretch>
            <a:fillRect/>
          </a:stretch>
        </p:blipFill>
        <p:spPr>
          <a:xfrm>
            <a:off x="3437617" y="4813485"/>
            <a:ext cx="887107" cy="530224"/>
          </a:xfrm>
          <a:prstGeom prst="rect">
            <a:avLst/>
          </a:prstGeom>
        </p:spPr>
      </p:pic>
      <p:sp>
        <p:nvSpPr>
          <p:cNvPr id="54" name="TextBox 53"/>
          <p:cNvSpPr txBox="1"/>
          <p:nvPr/>
        </p:nvSpPr>
        <p:spPr>
          <a:xfrm>
            <a:off x="457200" y="5610409"/>
            <a:ext cx="1843741" cy="656590"/>
          </a:xfrm>
          <a:prstGeom prst="rect">
            <a:avLst/>
          </a:prstGeom>
          <a:noFill/>
        </p:spPr>
        <p:txBody>
          <a:bodyPr wrap="square" lIns="91436" tIns="45718" rIns="91436" bIns="45718" rtlCol="0">
            <a:spAutoFit/>
          </a:bodyPr>
          <a:lstStyle/>
          <a:p>
            <a:pPr algn="ctr"/>
            <a:r>
              <a:rPr lang="en-US" b="1" dirty="0"/>
              <a:t>Virtualization Platform</a:t>
            </a:r>
          </a:p>
        </p:txBody>
      </p:sp>
      <p:sp>
        <p:nvSpPr>
          <p:cNvPr id="55" name="TextBox 54"/>
          <p:cNvSpPr txBox="1"/>
          <p:nvPr/>
        </p:nvSpPr>
        <p:spPr>
          <a:xfrm>
            <a:off x="406400" y="4323221"/>
            <a:ext cx="1638300" cy="374462"/>
          </a:xfrm>
          <a:prstGeom prst="rect">
            <a:avLst/>
          </a:prstGeom>
          <a:noFill/>
        </p:spPr>
        <p:txBody>
          <a:bodyPr wrap="square" lIns="91436" tIns="45718" rIns="91436" bIns="45718" rtlCol="0">
            <a:spAutoFit/>
          </a:bodyPr>
          <a:lstStyle/>
          <a:p>
            <a:pPr algn="ctr"/>
            <a:r>
              <a:rPr lang="en-US" b="1" dirty="0"/>
              <a:t>Management</a:t>
            </a:r>
          </a:p>
        </p:txBody>
      </p:sp>
      <p:sp>
        <p:nvSpPr>
          <p:cNvPr id="56" name="TextBox 55"/>
          <p:cNvSpPr txBox="1"/>
          <p:nvPr/>
        </p:nvSpPr>
        <p:spPr>
          <a:xfrm>
            <a:off x="180042" y="3404344"/>
            <a:ext cx="2159000" cy="374462"/>
          </a:xfrm>
          <a:prstGeom prst="rect">
            <a:avLst/>
          </a:prstGeom>
          <a:noFill/>
        </p:spPr>
        <p:txBody>
          <a:bodyPr wrap="square" lIns="91436" tIns="45718" rIns="91436" bIns="45718" rtlCol="0">
            <a:spAutoFit/>
          </a:bodyPr>
          <a:lstStyle/>
          <a:p>
            <a:pPr algn="ctr"/>
            <a:r>
              <a:rPr lang="en-US" b="1" dirty="0"/>
              <a:t>Desktop Delivery</a:t>
            </a:r>
          </a:p>
        </p:txBody>
      </p:sp>
      <p:sp>
        <p:nvSpPr>
          <p:cNvPr id="57" name="TextBox 56"/>
          <p:cNvSpPr txBox="1"/>
          <p:nvPr/>
        </p:nvSpPr>
        <p:spPr>
          <a:xfrm>
            <a:off x="429559" y="2115668"/>
            <a:ext cx="1638300" cy="656590"/>
          </a:xfrm>
          <a:prstGeom prst="rect">
            <a:avLst/>
          </a:prstGeom>
          <a:noFill/>
        </p:spPr>
        <p:txBody>
          <a:bodyPr wrap="square" lIns="91436" tIns="45718" rIns="91436" bIns="45718" rtlCol="0">
            <a:spAutoFit/>
          </a:bodyPr>
          <a:lstStyle/>
          <a:p>
            <a:pPr algn="ctr"/>
            <a:r>
              <a:rPr lang="en-US" b="1" dirty="0"/>
              <a:t>Application Delivery</a:t>
            </a:r>
          </a:p>
        </p:txBody>
      </p:sp>
      <p:pic>
        <p:nvPicPr>
          <p:cNvPr id="58" name="Picture 3" descr="C:\Users\maxher\Documents\VDI collateral\Logos\logos\DTP-OptPack-SA_bL.png"/>
          <p:cNvPicPr>
            <a:picLocks noChangeAspect="1" noChangeArrowheads="1"/>
          </p:cNvPicPr>
          <p:nvPr/>
        </p:nvPicPr>
        <p:blipFill>
          <a:blip r:embed="rId4" cstate="print"/>
          <a:srcRect/>
          <a:stretch>
            <a:fillRect/>
          </a:stretch>
        </p:blipFill>
        <p:spPr bwMode="auto">
          <a:xfrm>
            <a:off x="6096001" y="1952808"/>
            <a:ext cx="2095499" cy="330200"/>
          </a:xfrm>
          <a:prstGeom prst="rect">
            <a:avLst/>
          </a:prstGeom>
          <a:noFill/>
          <a:ln w="9525">
            <a:noFill/>
            <a:miter lim="800000"/>
            <a:headEnd/>
            <a:tailEnd/>
          </a:ln>
        </p:spPr>
      </p:pic>
      <p:sp>
        <p:nvSpPr>
          <p:cNvPr id="59" name="TextBox 58"/>
          <p:cNvSpPr txBox="1"/>
          <p:nvPr/>
        </p:nvSpPr>
        <p:spPr>
          <a:xfrm>
            <a:off x="2374900" y="838201"/>
            <a:ext cx="6235700" cy="338554"/>
          </a:xfrm>
          <a:prstGeom prst="rect">
            <a:avLst/>
          </a:prstGeom>
          <a:noFill/>
        </p:spPr>
        <p:txBody>
          <a:bodyPr wrap="square" lIns="91436" tIns="45718" rIns="91436" bIns="45718" rtlCol="0">
            <a:spAutoFit/>
          </a:bodyPr>
          <a:lstStyle/>
          <a:p>
            <a:pPr algn="r"/>
            <a:r>
              <a:rPr lang="en-US" sz="1600" dirty="0"/>
              <a:t>Simple Licensing for Microsoft VDI Infrastructure and Management </a:t>
            </a:r>
          </a:p>
        </p:txBody>
      </p:sp>
      <p:pic>
        <p:nvPicPr>
          <p:cNvPr id="60" name="Picture 59" descr="HyperV08R2_bL_r_white.png"/>
          <p:cNvPicPr>
            <a:picLocks noChangeAspect="1"/>
          </p:cNvPicPr>
          <p:nvPr/>
        </p:nvPicPr>
        <p:blipFill>
          <a:blip r:embed="rId5" cstate="print"/>
          <a:stretch>
            <a:fillRect/>
          </a:stretch>
        </p:blipFill>
        <p:spPr>
          <a:xfrm>
            <a:off x="2813732" y="5719789"/>
            <a:ext cx="1834469" cy="285971"/>
          </a:xfrm>
          <a:prstGeom prst="rect">
            <a:avLst/>
          </a:prstGeom>
        </p:spPr>
      </p:pic>
      <p:pic>
        <p:nvPicPr>
          <p:cNvPr id="61" name="Picture 60" descr="HyperV08R2_bL_r_white.png"/>
          <p:cNvPicPr>
            <a:picLocks noChangeAspect="1"/>
          </p:cNvPicPr>
          <p:nvPr/>
        </p:nvPicPr>
        <p:blipFill>
          <a:blip r:embed="rId5" cstate="print"/>
          <a:stretch>
            <a:fillRect/>
          </a:stretch>
        </p:blipFill>
        <p:spPr>
          <a:xfrm>
            <a:off x="6331632" y="5694389"/>
            <a:ext cx="1834469" cy="285971"/>
          </a:xfrm>
          <a:prstGeom prst="rect">
            <a:avLst/>
          </a:prstGeom>
        </p:spPr>
      </p:pic>
      <p:pic>
        <p:nvPicPr>
          <p:cNvPr id="62" name="Picture 3"/>
          <p:cNvPicPr>
            <a:picLocks noChangeAspect="1" noChangeArrowheads="1"/>
          </p:cNvPicPr>
          <p:nvPr/>
        </p:nvPicPr>
        <p:blipFill>
          <a:blip r:embed="rId6" cstate="print"/>
          <a:srcRect/>
          <a:stretch>
            <a:fillRect/>
          </a:stretch>
        </p:blipFill>
        <p:spPr bwMode="auto">
          <a:xfrm>
            <a:off x="2406758" y="4318000"/>
            <a:ext cx="948285" cy="581208"/>
          </a:xfrm>
          <a:prstGeom prst="rect">
            <a:avLst/>
          </a:prstGeom>
          <a:noFill/>
          <a:ln w="9525">
            <a:noFill/>
            <a:miter lim="800000"/>
            <a:headEnd/>
            <a:tailEnd/>
          </a:ln>
          <a:effectLst/>
        </p:spPr>
      </p:pic>
      <p:pic>
        <p:nvPicPr>
          <p:cNvPr id="63" name="Picture 4"/>
          <p:cNvPicPr>
            <a:picLocks noChangeAspect="1" noChangeArrowheads="1"/>
          </p:cNvPicPr>
          <p:nvPr/>
        </p:nvPicPr>
        <p:blipFill>
          <a:blip r:embed="rId7" cstate="print"/>
          <a:srcRect/>
          <a:stretch>
            <a:fillRect/>
          </a:stretch>
        </p:blipFill>
        <p:spPr bwMode="auto">
          <a:xfrm>
            <a:off x="4014363" y="4294962"/>
            <a:ext cx="1091038" cy="672976"/>
          </a:xfrm>
          <a:prstGeom prst="rect">
            <a:avLst/>
          </a:prstGeom>
          <a:noFill/>
          <a:ln w="9525">
            <a:noFill/>
            <a:miter lim="800000"/>
            <a:headEnd/>
            <a:tailEnd/>
          </a:ln>
          <a:effectLst/>
        </p:spPr>
      </p:pic>
      <p:pic>
        <p:nvPicPr>
          <p:cNvPr id="64" name="Picture 63" descr="SysCnt-ConfigMgr07R2_v_bL_r_white_vertical.png"/>
          <p:cNvPicPr>
            <a:picLocks noChangeAspect="1"/>
          </p:cNvPicPr>
          <p:nvPr/>
        </p:nvPicPr>
        <p:blipFill>
          <a:blip r:embed="rId3" cstate="print"/>
          <a:stretch>
            <a:fillRect/>
          </a:stretch>
        </p:blipFill>
        <p:spPr>
          <a:xfrm>
            <a:off x="6875583" y="4815726"/>
            <a:ext cx="887107" cy="530224"/>
          </a:xfrm>
          <a:prstGeom prst="rect">
            <a:avLst/>
          </a:prstGeom>
        </p:spPr>
      </p:pic>
      <p:pic>
        <p:nvPicPr>
          <p:cNvPr id="65" name="Picture 3"/>
          <p:cNvPicPr>
            <a:picLocks noChangeAspect="1" noChangeArrowheads="1"/>
          </p:cNvPicPr>
          <p:nvPr/>
        </p:nvPicPr>
        <p:blipFill>
          <a:blip r:embed="rId6" cstate="print"/>
          <a:srcRect/>
          <a:stretch>
            <a:fillRect/>
          </a:stretch>
        </p:blipFill>
        <p:spPr bwMode="auto">
          <a:xfrm>
            <a:off x="5725192" y="4394947"/>
            <a:ext cx="948285" cy="581208"/>
          </a:xfrm>
          <a:prstGeom prst="rect">
            <a:avLst/>
          </a:prstGeom>
          <a:noFill/>
          <a:ln w="9525">
            <a:noFill/>
            <a:miter lim="800000"/>
            <a:headEnd/>
            <a:tailEnd/>
          </a:ln>
          <a:effectLst/>
        </p:spPr>
      </p:pic>
      <p:pic>
        <p:nvPicPr>
          <p:cNvPr id="66" name="Picture 4"/>
          <p:cNvPicPr>
            <a:picLocks noChangeAspect="1" noChangeArrowheads="1"/>
          </p:cNvPicPr>
          <p:nvPr/>
        </p:nvPicPr>
        <p:blipFill>
          <a:blip r:embed="rId7" cstate="print"/>
          <a:srcRect/>
          <a:stretch>
            <a:fillRect/>
          </a:stretch>
        </p:blipFill>
        <p:spPr bwMode="auto">
          <a:xfrm>
            <a:off x="7751150" y="4297204"/>
            <a:ext cx="1091038" cy="672976"/>
          </a:xfrm>
          <a:prstGeom prst="rect">
            <a:avLst/>
          </a:prstGeom>
          <a:noFill/>
          <a:ln w="9525">
            <a:noFill/>
            <a:miter lim="800000"/>
            <a:headEnd/>
            <a:tailEnd/>
          </a:ln>
          <a:effectLst/>
        </p:spPr>
      </p:pic>
      <p:pic>
        <p:nvPicPr>
          <p:cNvPr id="67" name="Picture 3" descr="C:\Users\maxher\Documents\VDI collateral\Logos\logos\DTP-OptPack-SA_bL.png"/>
          <p:cNvPicPr>
            <a:picLocks noChangeAspect="1" noChangeArrowheads="1"/>
          </p:cNvPicPr>
          <p:nvPr/>
        </p:nvPicPr>
        <p:blipFill>
          <a:blip r:embed="rId4" cstate="print"/>
          <a:srcRect/>
          <a:stretch>
            <a:fillRect/>
          </a:stretch>
        </p:blipFill>
        <p:spPr bwMode="auto">
          <a:xfrm>
            <a:off x="2709584" y="2221749"/>
            <a:ext cx="2095499" cy="330200"/>
          </a:xfrm>
          <a:prstGeom prst="rect">
            <a:avLst/>
          </a:prstGeom>
          <a:noFill/>
          <a:ln w="9525">
            <a:noFill/>
            <a:miter lim="800000"/>
            <a:headEnd/>
            <a:tailEnd/>
          </a:ln>
        </p:spPr>
      </p:pic>
      <p:pic>
        <p:nvPicPr>
          <p:cNvPr id="68" name="Picture 3" descr="C:\Users\manliov.REDMOND\Desktop\Temp\Naming\logos\PNG\WS08-RemDskSrv_h_rgb_r.png"/>
          <p:cNvPicPr>
            <a:picLocks noChangeAspect="1" noChangeArrowheads="1"/>
          </p:cNvPicPr>
          <p:nvPr/>
        </p:nvPicPr>
        <p:blipFill>
          <a:blip r:embed="rId8" cstate="print"/>
          <a:srcRect/>
          <a:stretch>
            <a:fillRect/>
          </a:stretch>
        </p:blipFill>
        <p:spPr bwMode="auto">
          <a:xfrm>
            <a:off x="5619750" y="3159309"/>
            <a:ext cx="1771650" cy="481012"/>
          </a:xfrm>
          <a:prstGeom prst="rect">
            <a:avLst/>
          </a:prstGeom>
          <a:noFill/>
          <a:ln w="9525">
            <a:noFill/>
            <a:miter lim="800000"/>
            <a:headEnd/>
            <a:tailEnd/>
          </a:ln>
        </p:spPr>
      </p:pic>
      <p:pic>
        <p:nvPicPr>
          <p:cNvPr id="69" name="Picture 3" descr="C:\Users\manliov.REDMOND\Desktop\Temp\Naming\logos\PNG\WS08-RemDskSrv_h_rgb_r.png"/>
          <p:cNvPicPr>
            <a:picLocks noChangeAspect="1" noChangeArrowheads="1"/>
          </p:cNvPicPr>
          <p:nvPr/>
        </p:nvPicPr>
        <p:blipFill>
          <a:blip r:embed="rId8" cstate="print"/>
          <a:srcRect/>
          <a:stretch>
            <a:fillRect/>
          </a:stretch>
        </p:blipFill>
        <p:spPr bwMode="auto">
          <a:xfrm>
            <a:off x="2393950" y="3146609"/>
            <a:ext cx="1771650" cy="481012"/>
          </a:xfrm>
          <a:prstGeom prst="rect">
            <a:avLst/>
          </a:prstGeom>
          <a:noFill/>
          <a:ln w="9525">
            <a:noFill/>
            <a:miter lim="800000"/>
            <a:headEnd/>
            <a:tailEnd/>
          </a:ln>
        </p:spPr>
      </p:pic>
      <p:sp>
        <p:nvSpPr>
          <p:cNvPr id="70" name="TextBox 69"/>
          <p:cNvSpPr txBox="1"/>
          <p:nvPr/>
        </p:nvSpPr>
        <p:spPr>
          <a:xfrm>
            <a:off x="194235" y="4699738"/>
            <a:ext cx="2121646" cy="646327"/>
          </a:xfrm>
          <a:prstGeom prst="rect">
            <a:avLst/>
          </a:prstGeom>
          <a:noFill/>
        </p:spPr>
        <p:txBody>
          <a:bodyPr wrap="square" lIns="91436" tIns="45718" rIns="91436" bIns="45718" rtlCol="0">
            <a:spAutoFit/>
          </a:bodyPr>
          <a:lstStyle/>
          <a:p>
            <a:pPr algn="ctr"/>
            <a:r>
              <a:rPr lang="en-US" sz="1200" dirty="0"/>
              <a:t>Use rights for System Center components restricted to the VDI scenario</a:t>
            </a:r>
          </a:p>
        </p:txBody>
      </p:sp>
      <p:sp>
        <p:nvSpPr>
          <p:cNvPr id="72" name="TextBox 71"/>
          <p:cNvSpPr txBox="1"/>
          <p:nvPr/>
        </p:nvSpPr>
        <p:spPr>
          <a:xfrm>
            <a:off x="2330823" y="3664311"/>
            <a:ext cx="2812677" cy="297518"/>
          </a:xfrm>
          <a:prstGeom prst="rect">
            <a:avLst/>
          </a:prstGeom>
          <a:noFill/>
        </p:spPr>
        <p:txBody>
          <a:bodyPr wrap="square" lIns="91436" tIns="45718" rIns="91436" bIns="45718" rtlCol="0">
            <a:spAutoFit/>
          </a:bodyPr>
          <a:lstStyle/>
          <a:p>
            <a:pPr algn="ctr"/>
            <a:r>
              <a:rPr lang="en-US" sz="1300" b="1" dirty="0">
                <a:solidFill>
                  <a:schemeClr val="tx2">
                    <a:lumMod val="95000"/>
                  </a:schemeClr>
                </a:solidFill>
              </a:rPr>
              <a:t>(Restricted to VDI scenario only)</a:t>
            </a:r>
          </a:p>
        </p:txBody>
      </p:sp>
      <p:sp>
        <p:nvSpPr>
          <p:cNvPr id="73" name="TextBox 72"/>
          <p:cNvSpPr txBox="1"/>
          <p:nvPr/>
        </p:nvSpPr>
        <p:spPr>
          <a:xfrm>
            <a:off x="5734423" y="3664311"/>
            <a:ext cx="2812677" cy="297518"/>
          </a:xfrm>
          <a:prstGeom prst="rect">
            <a:avLst/>
          </a:prstGeom>
          <a:noFill/>
        </p:spPr>
        <p:txBody>
          <a:bodyPr wrap="square" lIns="91436" tIns="45718" rIns="91436" bIns="45718" rtlCol="0">
            <a:spAutoFit/>
          </a:bodyPr>
          <a:lstStyle/>
          <a:p>
            <a:pPr algn="ctr"/>
            <a:r>
              <a:rPr lang="en-US" sz="1300" b="1" dirty="0">
                <a:solidFill>
                  <a:schemeClr val="tx2">
                    <a:lumMod val="95000"/>
                  </a:schemeClr>
                </a:solidFill>
              </a:rPr>
              <a:t>(Unrestricted use rights)</a:t>
            </a:r>
          </a:p>
        </p:txBody>
      </p:sp>
      <p:sp>
        <p:nvSpPr>
          <p:cNvPr id="74" name="TextBox 73"/>
          <p:cNvSpPr txBox="1"/>
          <p:nvPr/>
        </p:nvSpPr>
        <p:spPr>
          <a:xfrm>
            <a:off x="2287495" y="1538941"/>
            <a:ext cx="2833885" cy="310342"/>
          </a:xfrm>
          <a:prstGeom prst="rect">
            <a:avLst/>
          </a:prstGeom>
          <a:noFill/>
        </p:spPr>
        <p:txBody>
          <a:bodyPr wrap="square" lIns="91436" tIns="45718" rIns="91436" bIns="45718" rtlCol="0">
            <a:spAutoFit/>
          </a:bodyPr>
          <a:lstStyle/>
          <a:p>
            <a:pPr algn="ctr"/>
            <a:r>
              <a:rPr lang="en-US" sz="1400" dirty="0"/>
              <a:t>$21/year/device</a:t>
            </a:r>
          </a:p>
        </p:txBody>
      </p:sp>
      <p:sp>
        <p:nvSpPr>
          <p:cNvPr id="75" name="TextBox 74"/>
          <p:cNvSpPr txBox="1"/>
          <p:nvPr/>
        </p:nvSpPr>
        <p:spPr>
          <a:xfrm>
            <a:off x="5836023" y="1538941"/>
            <a:ext cx="2686030" cy="310342"/>
          </a:xfrm>
          <a:prstGeom prst="rect">
            <a:avLst/>
          </a:prstGeom>
          <a:noFill/>
        </p:spPr>
        <p:txBody>
          <a:bodyPr wrap="square" lIns="91436" tIns="45718" rIns="91436" bIns="45718" rtlCol="0">
            <a:spAutoFit/>
          </a:bodyPr>
          <a:lstStyle/>
          <a:p>
            <a:pPr algn="ctr"/>
            <a:r>
              <a:rPr lang="en-US" sz="1400" dirty="0"/>
              <a:t>$53/year/device</a:t>
            </a:r>
          </a:p>
        </p:txBody>
      </p:sp>
      <p:pic>
        <p:nvPicPr>
          <p:cNvPr id="35" name="Picture 34" descr="RemoteApp_bL_reverse.png"/>
          <p:cNvPicPr>
            <a:picLocks noChangeAspect="1"/>
          </p:cNvPicPr>
          <p:nvPr/>
        </p:nvPicPr>
        <p:blipFill>
          <a:blip r:embed="rId9" cstate="print"/>
          <a:stretch>
            <a:fillRect/>
          </a:stretch>
        </p:blipFill>
        <p:spPr>
          <a:xfrm>
            <a:off x="6553201" y="2497910"/>
            <a:ext cx="1219199" cy="318498"/>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07/7/12/main" xmlns="" Requires="p14">
      <p:transition spd="slow" p14:dur="17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wipe(up)">
                                      <p:cBhvr>
                                        <p:cTn id="10" dur="500"/>
                                        <p:tgtEl>
                                          <p:spTgt spid="74"/>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up)">
                                      <p:cBhvr>
                                        <p:cTn id="13" dur="500"/>
                                        <p:tgtEl>
                                          <p:spTgt spid="50"/>
                                        </p:tgtEl>
                                      </p:cBhvr>
                                    </p:animEffect>
                                  </p:childTnLst>
                                </p:cTn>
                              </p:par>
                              <p:par>
                                <p:cTn id="14" presetID="22" presetClass="entr" presetSubtype="1"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up)">
                                      <p:cBhvr>
                                        <p:cTn id="16" dur="500"/>
                                        <p:tgtEl>
                                          <p:spTgt spid="67"/>
                                        </p:tgtEl>
                                      </p:cBhvr>
                                    </p:animEffect>
                                  </p:childTnLst>
                                </p:cTn>
                              </p:par>
                              <p:par>
                                <p:cTn id="17" presetID="22" presetClass="entr" presetSubtype="1" fill="hold" nodeType="with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up)">
                                      <p:cBhvr>
                                        <p:cTn id="19" dur="500"/>
                                        <p:tgtEl>
                                          <p:spTgt spid="69"/>
                                        </p:tgtEl>
                                      </p:cBhvr>
                                    </p:animEffect>
                                  </p:childTnLst>
                                </p:cTn>
                              </p:par>
                              <p:par>
                                <p:cTn id="20" presetID="22" presetClass="entr" presetSubtype="1"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500"/>
                                        <p:tgtEl>
                                          <p:spTgt spid="62"/>
                                        </p:tgtEl>
                                      </p:cBhvr>
                                    </p:animEffect>
                                  </p:childTnLst>
                                </p:cTn>
                              </p:par>
                              <p:par>
                                <p:cTn id="23" presetID="22" presetClass="entr" presetSubtype="1"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up)">
                                      <p:cBhvr>
                                        <p:cTn id="25" dur="500"/>
                                        <p:tgtEl>
                                          <p:spTgt spid="52"/>
                                        </p:tgtEl>
                                      </p:cBhvr>
                                    </p:animEffect>
                                  </p:childTnLst>
                                </p:cTn>
                              </p:par>
                              <p:par>
                                <p:cTn id="26" presetID="22" presetClass="entr" presetSubtype="1"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ipe(up)">
                                      <p:cBhvr>
                                        <p:cTn id="28" dur="500"/>
                                        <p:tgtEl>
                                          <p:spTgt spid="63"/>
                                        </p:tgtEl>
                                      </p:cBhvr>
                                    </p:animEffect>
                                  </p:childTnLst>
                                </p:cTn>
                              </p:par>
                              <p:par>
                                <p:cTn id="29" presetID="22" presetClass="entr" presetSubtype="1"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up)">
                                      <p:cBhvr>
                                        <p:cTn id="31" dur="500"/>
                                        <p:tgtEl>
                                          <p:spTgt spid="60"/>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ipe(up)">
                                      <p:cBhvr>
                                        <p:cTn id="34" dur="500"/>
                                        <p:tgtEl>
                                          <p:spTgt spid="7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up)">
                                      <p:cBhvr>
                                        <p:cTn id="39" dur="500"/>
                                        <p:tgtEl>
                                          <p:spTgt spid="51"/>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up)">
                                      <p:cBhvr>
                                        <p:cTn id="42" dur="500"/>
                                        <p:tgtEl>
                                          <p:spTgt spid="48"/>
                                        </p:tgtEl>
                                      </p:cBhvr>
                                    </p:animEffect>
                                  </p:childTnLst>
                                </p:cTn>
                              </p:par>
                              <p:par>
                                <p:cTn id="43" presetID="22" presetClass="entr" presetSubtype="1" fill="hold"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up)">
                                      <p:cBhvr>
                                        <p:cTn id="45" dur="500"/>
                                        <p:tgtEl>
                                          <p:spTgt spid="58"/>
                                        </p:tgtEl>
                                      </p:cBhvr>
                                    </p:animEffect>
                                  </p:childTnLst>
                                </p:cTn>
                              </p:par>
                              <p:par>
                                <p:cTn id="46" presetID="22" presetClass="entr" presetSubtype="1" fill="hold" nodeType="with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up)">
                                      <p:cBhvr>
                                        <p:cTn id="51" dur="500"/>
                                        <p:tgtEl>
                                          <p:spTgt spid="65"/>
                                        </p:tgtEl>
                                      </p:cBhvr>
                                    </p:animEffect>
                                  </p:childTnLst>
                                </p:cTn>
                              </p:par>
                              <p:par>
                                <p:cTn id="52" presetID="22" presetClass="entr" presetSubtype="1" fill="hold"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up)">
                                      <p:cBhvr>
                                        <p:cTn id="54" dur="500"/>
                                        <p:tgtEl>
                                          <p:spTgt spid="64"/>
                                        </p:tgtEl>
                                      </p:cBhvr>
                                    </p:animEffect>
                                  </p:childTnLst>
                                </p:cTn>
                              </p:par>
                              <p:par>
                                <p:cTn id="55" presetID="22" presetClass="entr" presetSubtype="1" fill="hold"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up)">
                                      <p:cBhvr>
                                        <p:cTn id="57" dur="500"/>
                                        <p:tgtEl>
                                          <p:spTgt spid="66"/>
                                        </p:tgtEl>
                                      </p:cBhvr>
                                    </p:animEffect>
                                  </p:childTnLst>
                                </p:cTn>
                              </p:par>
                              <p:par>
                                <p:cTn id="58" presetID="22" presetClass="entr" presetSubtype="1" fill="hold"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up)">
                                      <p:cBhvr>
                                        <p:cTn id="60" dur="500"/>
                                        <p:tgtEl>
                                          <p:spTgt spid="61"/>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up)">
                                      <p:cBhvr>
                                        <p:cTn id="63" dur="500"/>
                                        <p:tgtEl>
                                          <p:spTgt spid="73"/>
                                        </p:tgtEl>
                                      </p:cBhvr>
                                    </p:animEffect>
                                  </p:childTnLst>
                                </p:cTn>
                              </p:par>
                              <p:par>
                                <p:cTn id="64" presetID="22" presetClass="entr" presetSubtype="1" fill="hold"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up)">
                                      <p:cBhvr>
                                        <p:cTn id="66" dur="500"/>
                                        <p:tgtEl>
                                          <p:spTgt spid="3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wipe(up)">
                                      <p:cBhvr>
                                        <p:cTn id="6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p:bldP spid="51" grpId="0"/>
      <p:bldP spid="72" grpId="0"/>
      <p:bldP spid="7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587" y="137979"/>
            <a:ext cx="7494587" cy="1717393"/>
          </a:xfrm>
        </p:spPr>
        <p:txBody>
          <a:bodyPr/>
          <a:lstStyle/>
          <a:p>
            <a:r>
              <a:rPr lang="en-US" sz="4400" dirty="0" smtClean="0"/>
              <a:t>Core IO:</a:t>
            </a:r>
            <a:br>
              <a:rPr lang="en-US" sz="4400" dirty="0" smtClean="0"/>
            </a:br>
            <a:r>
              <a:rPr lang="en-US" sz="4400" dirty="0" smtClean="0"/>
              <a:t>Core </a:t>
            </a:r>
            <a:r>
              <a:rPr lang="en-US" sz="4400" dirty="0"/>
              <a:t>Infrastructure Server </a:t>
            </a:r>
            <a:r>
              <a:rPr lang="en-US" sz="4400" dirty="0" smtClean="0"/>
              <a:t>Suites*</a:t>
            </a:r>
            <a:r>
              <a:rPr lang="en-US" sz="3200" dirty="0"/>
              <a:t/>
            </a:r>
            <a:br>
              <a:rPr lang="en-US" sz="3200" dirty="0"/>
            </a:br>
            <a:endParaRPr lang="en-US" sz="3200" dirty="0"/>
          </a:p>
        </p:txBody>
      </p:sp>
      <p:sp>
        <p:nvSpPr>
          <p:cNvPr id="159" name="Text Placeholder 158"/>
          <p:cNvSpPr>
            <a:spLocks noGrp="1"/>
          </p:cNvSpPr>
          <p:nvPr>
            <p:ph type="body" sz="quarter" idx="13"/>
          </p:nvPr>
        </p:nvSpPr>
        <p:spPr>
          <a:xfrm>
            <a:off x="642911" y="5572140"/>
            <a:ext cx="7494587" cy="345948"/>
          </a:xfrm>
        </p:spPr>
        <p:txBody>
          <a:bodyPr/>
          <a:lstStyle/>
          <a:p>
            <a:r>
              <a:rPr lang="en-US" sz="1400" i="1" dirty="0" smtClean="0">
                <a:solidFill>
                  <a:schemeClr val="tx1"/>
                </a:solidFill>
              </a:rPr>
              <a:t>Customers can combine suites, and can upgrade over time</a:t>
            </a:r>
            <a:endParaRPr lang="en-US" dirty="0">
              <a:solidFill>
                <a:schemeClr val="tx1"/>
              </a:solidFill>
            </a:endParaRPr>
          </a:p>
        </p:txBody>
      </p:sp>
      <p:sp>
        <p:nvSpPr>
          <p:cNvPr id="40962" name="AutoShape 2" descr="https://mediabank.partners.extranet.microsoft.com/transfer/radB62AC/0/WS08-R2-Std_h_rgb.png"/>
          <p:cNvSpPr>
            <a:spLocks noChangeAspect="1" noChangeArrowheads="1"/>
          </p:cNvSpPr>
          <p:nvPr/>
        </p:nvSpPr>
        <p:spPr bwMode="auto">
          <a:xfrm>
            <a:off x="63500" y="-136524"/>
            <a:ext cx="7086600" cy="1343025"/>
          </a:xfrm>
          <a:prstGeom prst="rect">
            <a:avLst/>
          </a:prstGeom>
          <a:noFill/>
        </p:spPr>
        <p:txBody>
          <a:bodyPr vert="horz" wrap="square" lIns="91436" tIns="45718" rIns="91436" bIns="45718" numCol="1" anchor="t" anchorCtr="0" compatLnSpc="1">
            <a:prstTxWarp prst="textNoShape">
              <a:avLst/>
            </a:prstTxWarp>
          </a:bodyPr>
          <a:lstStyle/>
          <a:p>
            <a:endParaRPr lang="en-US" dirty="0">
              <a:solidFill>
                <a:srgbClr val="000000"/>
              </a:solidFill>
            </a:endParaRPr>
          </a:p>
        </p:txBody>
      </p:sp>
      <p:sp>
        <p:nvSpPr>
          <p:cNvPr id="40964" name="AutoShape 4" descr="https://mediabank.partners.extranet.microsoft.com/transfer/radB62AC/0/WS08-R2-Std_h_rgb.png"/>
          <p:cNvSpPr>
            <a:spLocks noChangeAspect="1" noChangeArrowheads="1"/>
          </p:cNvSpPr>
          <p:nvPr/>
        </p:nvSpPr>
        <p:spPr bwMode="auto">
          <a:xfrm>
            <a:off x="63500" y="-136524"/>
            <a:ext cx="7086600" cy="1343025"/>
          </a:xfrm>
          <a:prstGeom prst="rect">
            <a:avLst/>
          </a:prstGeom>
          <a:noFill/>
        </p:spPr>
        <p:txBody>
          <a:bodyPr vert="horz" wrap="square" lIns="91436" tIns="45718" rIns="91436" bIns="45718" numCol="1" anchor="t" anchorCtr="0" compatLnSpc="1">
            <a:prstTxWarp prst="textNoShape">
              <a:avLst/>
            </a:prstTxWarp>
          </a:bodyPr>
          <a:lstStyle/>
          <a:p>
            <a:endParaRPr lang="en-US" dirty="0">
              <a:solidFill>
                <a:srgbClr val="000000"/>
              </a:solidFill>
            </a:endParaRPr>
          </a:p>
        </p:txBody>
      </p:sp>
      <p:sp>
        <p:nvSpPr>
          <p:cNvPr id="40966" name="AutoShape 6" descr="https://mediabank.partners.extranet.microsoft.com/transfer/radB62AC/0/WS08-R2-Std_h_rgb.png"/>
          <p:cNvSpPr>
            <a:spLocks noChangeAspect="1" noChangeArrowheads="1"/>
          </p:cNvSpPr>
          <p:nvPr/>
        </p:nvSpPr>
        <p:spPr bwMode="auto">
          <a:xfrm>
            <a:off x="63500" y="-136523"/>
            <a:ext cx="7353300" cy="1390651"/>
          </a:xfrm>
          <a:prstGeom prst="rect">
            <a:avLst/>
          </a:prstGeom>
          <a:noFill/>
        </p:spPr>
        <p:txBody>
          <a:bodyPr vert="horz" wrap="square" lIns="91436" tIns="45718" rIns="91436" bIns="45718" numCol="1" anchor="t" anchorCtr="0" compatLnSpc="1">
            <a:prstTxWarp prst="textNoShape">
              <a:avLst/>
            </a:prstTxWarp>
          </a:bodyPr>
          <a:lstStyle/>
          <a:p>
            <a:endParaRPr lang="en-US" dirty="0">
              <a:solidFill>
                <a:srgbClr val="000000"/>
              </a:solidFill>
            </a:endParaRPr>
          </a:p>
        </p:txBody>
      </p:sp>
      <p:sp>
        <p:nvSpPr>
          <p:cNvPr id="121" name="Rounded Rectangle 120"/>
          <p:cNvSpPr/>
          <p:nvPr/>
        </p:nvSpPr>
        <p:spPr bwMode="auto">
          <a:xfrm>
            <a:off x="3254810" y="1550866"/>
            <a:ext cx="2460198" cy="3806960"/>
          </a:xfrm>
          <a:prstGeom prst="roundRect">
            <a:avLst>
              <a:gd name="adj" fmla="val 10792"/>
            </a:avLst>
          </a:prstGeom>
          <a:solidFill>
            <a:schemeClr val="accent2"/>
          </a:solidFill>
          <a:ln/>
        </p:spPr>
        <p:style>
          <a:lnRef idx="1">
            <a:schemeClr val="dk1"/>
          </a:lnRef>
          <a:fillRef idx="3">
            <a:schemeClr val="dk1"/>
          </a:fillRef>
          <a:effectRef idx="2">
            <a:schemeClr val="dk1"/>
          </a:effectRef>
          <a:fontRef idx="minor">
            <a:schemeClr val="lt1"/>
          </a:fontRef>
        </p:style>
        <p:txBody>
          <a:bodyPr lIns="91436" tIns="45718" rIns="91436" bIns="45718" rtlCol="0" anchor="t" anchorCtr="0"/>
          <a:lstStyle/>
          <a:p>
            <a:pPr algn="ctr">
              <a:lnSpc>
                <a:spcPct val="85000"/>
              </a:lnSpc>
              <a:spcAft>
                <a:spcPts val="600"/>
              </a:spcAft>
              <a:buClr>
                <a:srgbClr val="FFFF99"/>
              </a:buClr>
              <a:buSzPct val="120000"/>
              <a:defRPr/>
            </a:pPr>
            <a:endParaRPr lang="en-US" altLang="zh-CN" sz="2000" b="1" kern="0"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endParaRPr>
          </a:p>
        </p:txBody>
      </p:sp>
      <p:sp>
        <p:nvSpPr>
          <p:cNvPr id="126" name="TextBox 125"/>
          <p:cNvSpPr txBox="1"/>
          <p:nvPr/>
        </p:nvSpPr>
        <p:spPr>
          <a:xfrm>
            <a:off x="3321782" y="1533222"/>
            <a:ext cx="2323520" cy="400110"/>
          </a:xfrm>
          <a:prstGeom prst="rect">
            <a:avLst/>
          </a:prstGeom>
          <a:noFill/>
        </p:spPr>
        <p:txBody>
          <a:bodyPr wrap="square" lIns="91436" tIns="45718" rIns="91436" bIns="45718" rtlCol="0">
            <a:spAutoFit/>
          </a:bodyPr>
          <a:lstStyle/>
          <a:p>
            <a:pPr algn="ctr"/>
            <a:r>
              <a:rPr lang="en-US" altLang="zh-CN" sz="2000" b="1"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Enterprise</a:t>
            </a:r>
          </a:p>
        </p:txBody>
      </p:sp>
      <p:sp>
        <p:nvSpPr>
          <p:cNvPr id="129" name="TextBox 128"/>
          <p:cNvSpPr txBox="1"/>
          <p:nvPr/>
        </p:nvSpPr>
        <p:spPr>
          <a:xfrm>
            <a:off x="3321782" y="4653269"/>
            <a:ext cx="2323520" cy="338554"/>
          </a:xfrm>
          <a:prstGeom prst="rect">
            <a:avLst/>
          </a:prstGeom>
          <a:noFill/>
        </p:spPr>
        <p:txBody>
          <a:bodyPr wrap="square" lIns="91436" tIns="45718" rIns="91436" bIns="45718" rtlCol="0">
            <a:spAutoFit/>
          </a:bodyPr>
          <a:lstStyle/>
          <a:p>
            <a:pPr algn="ctr"/>
            <a:r>
              <a:rPr lang="en-US" altLang="zh-CN" sz="1600" spc="-100"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Lightly virtualized</a:t>
            </a:r>
          </a:p>
        </p:txBody>
      </p:sp>
      <p:sp>
        <p:nvSpPr>
          <p:cNvPr id="137" name="Rounded Rectangle 136"/>
          <p:cNvSpPr/>
          <p:nvPr/>
        </p:nvSpPr>
        <p:spPr bwMode="auto">
          <a:xfrm>
            <a:off x="3320240" y="2766805"/>
            <a:ext cx="2323520" cy="860140"/>
          </a:xfrm>
          <a:prstGeom prst="roundRect">
            <a:avLst>
              <a:gd name="adj" fmla="val 22959"/>
            </a:avLst>
          </a:prstGeom>
          <a:ln/>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sp>
        <p:nvSpPr>
          <p:cNvPr id="138" name="TextBox 137"/>
          <p:cNvSpPr txBox="1"/>
          <p:nvPr/>
        </p:nvSpPr>
        <p:spPr>
          <a:xfrm>
            <a:off x="3388584" y="3166958"/>
            <a:ext cx="2186843" cy="397028"/>
          </a:xfrm>
          <a:prstGeom prst="rect">
            <a:avLst/>
          </a:prstGeom>
          <a:noFill/>
          <a:effectLst/>
        </p:spPr>
        <p:txBody>
          <a:bodyPr wrap="square" lIns="91436" tIns="45718" rIns="91436" bIns="45718" rtlCol="0">
            <a:spAutoFit/>
          </a:bodyPr>
          <a:lstStyle/>
          <a:p>
            <a:pPr algn="ctr">
              <a:lnSpc>
                <a:spcPct val="90000"/>
              </a:lnSpc>
            </a:pPr>
            <a:r>
              <a:rPr lang="en-US" sz="1100" dirty="0">
                <a:solidFill>
                  <a:srgbClr val="FFFFFF"/>
                </a:solidFill>
                <a:cs typeface="Arial" pitchFamily="34" charset="0"/>
              </a:rPr>
              <a:t>Server Management Suite Enterprise</a:t>
            </a:r>
          </a:p>
        </p:txBody>
      </p:sp>
      <p:pic>
        <p:nvPicPr>
          <p:cNvPr id="139" name="Picture 138" descr="SysCnt_h_rgb_r - white.png"/>
          <p:cNvPicPr>
            <a:picLocks noChangeAspect="1"/>
          </p:cNvPicPr>
          <p:nvPr/>
        </p:nvPicPr>
        <p:blipFill>
          <a:blip r:embed="rId3" cstate="print"/>
          <a:stretch>
            <a:fillRect/>
          </a:stretch>
        </p:blipFill>
        <p:spPr>
          <a:xfrm>
            <a:off x="3817260" y="2838483"/>
            <a:ext cx="1255377" cy="354573"/>
          </a:xfrm>
          <a:prstGeom prst="rect">
            <a:avLst/>
          </a:prstGeom>
          <a:noFill/>
          <a:ln>
            <a:noFill/>
          </a:ln>
        </p:spPr>
      </p:pic>
      <p:sp>
        <p:nvSpPr>
          <p:cNvPr id="145" name="Rounded Rectangle 144"/>
          <p:cNvSpPr/>
          <p:nvPr/>
        </p:nvSpPr>
        <p:spPr bwMode="auto">
          <a:xfrm>
            <a:off x="3320240" y="3718600"/>
            <a:ext cx="2323520" cy="808787"/>
          </a:xfrm>
          <a:prstGeom prst="roundRect">
            <a:avLst>
              <a:gd name="adj" fmla="val 24671"/>
            </a:avLst>
          </a:prstGeom>
          <a:ln/>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pic>
        <p:nvPicPr>
          <p:cNvPr id="146" name="Picture 145" descr="WS08-R2-Ent_h_rgb_r.png"/>
          <p:cNvPicPr>
            <a:picLocks noChangeAspect="1"/>
          </p:cNvPicPr>
          <p:nvPr/>
        </p:nvPicPr>
        <p:blipFill>
          <a:blip r:embed="rId4" cstate="print"/>
          <a:stretch>
            <a:fillRect/>
          </a:stretch>
        </p:blipFill>
        <p:spPr>
          <a:xfrm>
            <a:off x="3610781" y="3843831"/>
            <a:ext cx="1849524" cy="501511"/>
          </a:xfrm>
          <a:prstGeom prst="rect">
            <a:avLst/>
          </a:prstGeom>
          <a:noFill/>
          <a:ln>
            <a:noFill/>
          </a:ln>
        </p:spPr>
      </p:pic>
      <p:sp>
        <p:nvSpPr>
          <p:cNvPr id="149" name="Rounded Rectangle 148"/>
          <p:cNvSpPr/>
          <p:nvPr/>
        </p:nvSpPr>
        <p:spPr bwMode="auto">
          <a:xfrm>
            <a:off x="3320241" y="2030561"/>
            <a:ext cx="2323520" cy="649521"/>
          </a:xfrm>
          <a:prstGeom prst="roundRect">
            <a:avLst>
              <a:gd name="adj" fmla="val 29778"/>
            </a:avLst>
          </a:prstGeom>
          <a:gradFill>
            <a:gsLst>
              <a:gs pos="0">
                <a:schemeClr val="accent2">
                  <a:lumMod val="50000"/>
                </a:schemeClr>
              </a:gs>
              <a:gs pos="80000">
                <a:schemeClr val="accent2"/>
              </a:gs>
              <a:gs pos="100000">
                <a:schemeClr val="accent2"/>
              </a:gs>
            </a:gsLst>
          </a:gradFill>
          <a:ln/>
        </p:spPr>
        <p:style>
          <a:lnRef idx="1">
            <a:schemeClr val="accent6"/>
          </a:lnRef>
          <a:fillRef idx="3">
            <a:schemeClr val="accent6"/>
          </a:fillRef>
          <a:effectRef idx="2">
            <a:schemeClr val="accent6"/>
          </a:effectRef>
          <a:fontRef idx="minor">
            <a:schemeClr val="lt1"/>
          </a:fontRef>
        </p:style>
        <p:txBody>
          <a:bodyPr lIns="91436" tIns="45718" rIns="91436" bIns="45718" rtlCol="0" anchor="ctr"/>
          <a:lstStyle/>
          <a:p>
            <a:pPr algn="r">
              <a:lnSpc>
                <a:spcPct val="80000"/>
              </a:lnSpc>
              <a:defRPr/>
            </a:pPr>
            <a:endParaRPr lang="en-US" sz="800" dirty="0">
              <a:solidFill>
                <a:srgbClr val="000000"/>
              </a:solidFill>
              <a:cs typeface="Arial" pitchFamily="34" charset="0"/>
            </a:endParaRPr>
          </a:p>
        </p:txBody>
      </p:sp>
      <p:pic>
        <p:nvPicPr>
          <p:cNvPr id="150" name="Picture 149" descr="Forefront-CS_h_rgb_r - white.png"/>
          <p:cNvPicPr>
            <a:picLocks noChangeAspect="1"/>
          </p:cNvPicPr>
          <p:nvPr/>
        </p:nvPicPr>
        <p:blipFill>
          <a:blip r:embed="rId5" cstate="print"/>
          <a:stretch>
            <a:fillRect/>
          </a:stretch>
        </p:blipFill>
        <p:spPr>
          <a:xfrm>
            <a:off x="3867514" y="2050071"/>
            <a:ext cx="999030" cy="514289"/>
          </a:xfrm>
          <a:prstGeom prst="rect">
            <a:avLst/>
          </a:prstGeom>
          <a:noFill/>
          <a:ln>
            <a:noFill/>
          </a:ln>
        </p:spPr>
      </p:pic>
      <p:sp>
        <p:nvSpPr>
          <p:cNvPr id="37" name="Rounded Rectangle 36"/>
          <p:cNvSpPr/>
          <p:nvPr/>
        </p:nvSpPr>
        <p:spPr bwMode="auto">
          <a:xfrm>
            <a:off x="6112330" y="1550866"/>
            <a:ext cx="2460198" cy="3806960"/>
          </a:xfrm>
          <a:prstGeom prst="roundRect">
            <a:avLst>
              <a:gd name="adj" fmla="val 10792"/>
            </a:avLst>
          </a:prstGeom>
          <a:solidFill>
            <a:schemeClr val="accent2"/>
          </a:solidFill>
          <a:ln/>
        </p:spPr>
        <p:style>
          <a:lnRef idx="1">
            <a:schemeClr val="dk1"/>
          </a:lnRef>
          <a:fillRef idx="3">
            <a:schemeClr val="dk1"/>
          </a:fillRef>
          <a:effectRef idx="2">
            <a:schemeClr val="dk1"/>
          </a:effectRef>
          <a:fontRef idx="minor">
            <a:schemeClr val="lt1"/>
          </a:fontRef>
        </p:style>
        <p:txBody>
          <a:bodyPr lIns="91436" tIns="45718" rIns="91436" bIns="45718" rtlCol="0" anchor="t" anchorCtr="0"/>
          <a:lstStyle/>
          <a:p>
            <a:pPr algn="ctr">
              <a:lnSpc>
                <a:spcPct val="85000"/>
              </a:lnSpc>
              <a:spcAft>
                <a:spcPts val="600"/>
              </a:spcAft>
              <a:buClr>
                <a:srgbClr val="FFFF99"/>
              </a:buClr>
              <a:buSzPct val="120000"/>
              <a:defRPr/>
            </a:pPr>
            <a:endParaRPr lang="en-US" altLang="zh-CN" sz="2000" b="1" kern="0"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endParaRPr>
          </a:p>
        </p:txBody>
      </p:sp>
      <p:sp>
        <p:nvSpPr>
          <p:cNvPr id="38" name="TextBox 37"/>
          <p:cNvSpPr txBox="1"/>
          <p:nvPr/>
        </p:nvSpPr>
        <p:spPr>
          <a:xfrm>
            <a:off x="6180669" y="1533222"/>
            <a:ext cx="2323520" cy="400110"/>
          </a:xfrm>
          <a:prstGeom prst="rect">
            <a:avLst/>
          </a:prstGeom>
          <a:noFill/>
        </p:spPr>
        <p:txBody>
          <a:bodyPr wrap="square" lIns="91436" tIns="45718" rIns="91436" bIns="45718" rtlCol="0">
            <a:spAutoFit/>
          </a:bodyPr>
          <a:lstStyle/>
          <a:p>
            <a:pPr algn="ctr"/>
            <a:r>
              <a:rPr lang="en-US" altLang="zh-CN" sz="2000" b="1"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Datacenter</a:t>
            </a:r>
          </a:p>
        </p:txBody>
      </p:sp>
      <p:sp>
        <p:nvSpPr>
          <p:cNvPr id="39" name="TextBox 38"/>
          <p:cNvSpPr txBox="1"/>
          <p:nvPr/>
        </p:nvSpPr>
        <p:spPr>
          <a:xfrm>
            <a:off x="6043991" y="4653269"/>
            <a:ext cx="2504066" cy="338554"/>
          </a:xfrm>
          <a:prstGeom prst="rect">
            <a:avLst/>
          </a:prstGeom>
          <a:noFill/>
        </p:spPr>
        <p:txBody>
          <a:bodyPr wrap="square" lIns="91436" tIns="45718" rIns="91436" bIns="45718" rtlCol="0">
            <a:spAutoFit/>
          </a:bodyPr>
          <a:lstStyle/>
          <a:p>
            <a:pPr algn="ctr"/>
            <a:r>
              <a:rPr lang="en-US" altLang="zh-CN" sz="1600" spc="-100"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Highly virtualized</a:t>
            </a:r>
          </a:p>
        </p:txBody>
      </p:sp>
      <p:sp>
        <p:nvSpPr>
          <p:cNvPr id="40" name="Rounded Rectangle 39"/>
          <p:cNvSpPr/>
          <p:nvPr/>
        </p:nvSpPr>
        <p:spPr bwMode="auto">
          <a:xfrm>
            <a:off x="6172511" y="2766805"/>
            <a:ext cx="2323520" cy="860140"/>
          </a:xfrm>
          <a:prstGeom prst="roundRect">
            <a:avLst>
              <a:gd name="adj" fmla="val 19478"/>
            </a:avLst>
          </a:prstGeom>
          <a:ln/>
        </p:spPr>
        <p:style>
          <a:lnRef idx="0">
            <a:schemeClr val="dk1"/>
          </a:lnRef>
          <a:fillRef idx="3">
            <a:schemeClr val="dk1"/>
          </a:fillRef>
          <a:effectRef idx="3">
            <a:schemeClr val="dk1"/>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sp>
        <p:nvSpPr>
          <p:cNvPr id="41" name="TextBox 40"/>
          <p:cNvSpPr txBox="1"/>
          <p:nvPr/>
        </p:nvSpPr>
        <p:spPr>
          <a:xfrm>
            <a:off x="6240855" y="3166645"/>
            <a:ext cx="2186843" cy="397028"/>
          </a:xfrm>
          <a:prstGeom prst="rect">
            <a:avLst/>
          </a:prstGeom>
          <a:noFill/>
          <a:effectLst/>
        </p:spPr>
        <p:txBody>
          <a:bodyPr wrap="square" lIns="91436" tIns="45718" rIns="91436" bIns="45718" rtlCol="0">
            <a:spAutoFit/>
          </a:bodyPr>
          <a:lstStyle/>
          <a:p>
            <a:pPr algn="ctr">
              <a:lnSpc>
                <a:spcPct val="90000"/>
              </a:lnSpc>
            </a:pPr>
            <a:r>
              <a:rPr lang="en-US" sz="1100" dirty="0">
                <a:solidFill>
                  <a:srgbClr val="FFFFFF"/>
                </a:solidFill>
                <a:cs typeface="Arial" pitchFamily="34" charset="0"/>
              </a:rPr>
              <a:t>Server Management Suite Datacenter</a:t>
            </a:r>
          </a:p>
        </p:txBody>
      </p:sp>
      <p:pic>
        <p:nvPicPr>
          <p:cNvPr id="42" name="Picture 41" descr="SysCnt_h_rgb_r - white.png"/>
          <p:cNvPicPr>
            <a:picLocks noChangeAspect="1"/>
          </p:cNvPicPr>
          <p:nvPr/>
        </p:nvPicPr>
        <p:blipFill>
          <a:blip r:embed="rId3" cstate="print"/>
          <a:stretch>
            <a:fillRect/>
          </a:stretch>
        </p:blipFill>
        <p:spPr>
          <a:xfrm>
            <a:off x="6669533" y="2838483"/>
            <a:ext cx="1255377" cy="354573"/>
          </a:xfrm>
          <a:prstGeom prst="rect">
            <a:avLst/>
          </a:prstGeom>
          <a:noFill/>
          <a:ln>
            <a:noFill/>
          </a:ln>
        </p:spPr>
      </p:pic>
      <p:sp>
        <p:nvSpPr>
          <p:cNvPr id="43" name="Rounded Rectangle 42"/>
          <p:cNvSpPr/>
          <p:nvPr/>
        </p:nvSpPr>
        <p:spPr bwMode="auto">
          <a:xfrm>
            <a:off x="6172511" y="2030561"/>
            <a:ext cx="2323520" cy="649521"/>
          </a:xfrm>
          <a:prstGeom prst="roundRect">
            <a:avLst>
              <a:gd name="adj" fmla="val 28182"/>
            </a:avLst>
          </a:prstGeom>
          <a:gradFill>
            <a:gsLst>
              <a:gs pos="0">
                <a:schemeClr val="accent2">
                  <a:lumMod val="50000"/>
                </a:schemeClr>
              </a:gs>
              <a:gs pos="80000">
                <a:schemeClr val="accent2"/>
              </a:gs>
              <a:gs pos="100000">
                <a:schemeClr val="accent2"/>
              </a:gs>
            </a:gsLst>
          </a:gradFill>
          <a:ln/>
        </p:spPr>
        <p:style>
          <a:lnRef idx="1">
            <a:schemeClr val="accent6"/>
          </a:lnRef>
          <a:fillRef idx="3">
            <a:schemeClr val="accent6"/>
          </a:fillRef>
          <a:effectRef idx="2">
            <a:schemeClr val="accent6"/>
          </a:effectRef>
          <a:fontRef idx="minor">
            <a:schemeClr val="lt1"/>
          </a:fontRef>
        </p:style>
        <p:txBody>
          <a:bodyPr lIns="91436" tIns="45718" rIns="91436" bIns="45718" rtlCol="0" anchor="ctr"/>
          <a:lstStyle/>
          <a:p>
            <a:pPr algn="r">
              <a:lnSpc>
                <a:spcPct val="80000"/>
              </a:lnSpc>
              <a:defRPr/>
            </a:pPr>
            <a:endParaRPr lang="en-US" sz="800" dirty="0">
              <a:solidFill>
                <a:srgbClr val="000000"/>
              </a:solidFill>
              <a:cs typeface="Arial" pitchFamily="34" charset="0"/>
            </a:endParaRPr>
          </a:p>
        </p:txBody>
      </p:sp>
      <p:pic>
        <p:nvPicPr>
          <p:cNvPr id="44" name="Picture 43" descr="Forefront-CS_h_rgb_r - white.png"/>
          <p:cNvPicPr>
            <a:picLocks noChangeAspect="1"/>
          </p:cNvPicPr>
          <p:nvPr/>
        </p:nvPicPr>
        <p:blipFill>
          <a:blip r:embed="rId5" cstate="print"/>
          <a:stretch>
            <a:fillRect/>
          </a:stretch>
        </p:blipFill>
        <p:spPr>
          <a:xfrm>
            <a:off x="6719785" y="2050071"/>
            <a:ext cx="999030" cy="514289"/>
          </a:xfrm>
          <a:prstGeom prst="rect">
            <a:avLst/>
          </a:prstGeom>
          <a:noFill/>
          <a:ln>
            <a:noFill/>
          </a:ln>
        </p:spPr>
      </p:pic>
      <p:sp>
        <p:nvSpPr>
          <p:cNvPr id="45" name="Rounded Rectangle 44"/>
          <p:cNvSpPr/>
          <p:nvPr/>
        </p:nvSpPr>
        <p:spPr bwMode="auto">
          <a:xfrm>
            <a:off x="6172511" y="3718600"/>
            <a:ext cx="2323520" cy="808787"/>
          </a:xfrm>
          <a:prstGeom prst="roundRect">
            <a:avLst>
              <a:gd name="adj" fmla="val 23249"/>
            </a:avLst>
          </a:prstGeom>
          <a:ln/>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pic>
        <p:nvPicPr>
          <p:cNvPr id="46" name="Picture 45" descr="WS08-R2-DtCnt_h_rgb_r.png"/>
          <p:cNvPicPr>
            <a:picLocks noChangeAspect="1"/>
          </p:cNvPicPr>
          <p:nvPr/>
        </p:nvPicPr>
        <p:blipFill>
          <a:blip r:embed="rId6" cstate="print"/>
          <a:stretch>
            <a:fillRect/>
          </a:stretch>
        </p:blipFill>
        <p:spPr>
          <a:xfrm>
            <a:off x="6378446" y="3841986"/>
            <a:ext cx="1849524" cy="466375"/>
          </a:xfrm>
          <a:prstGeom prst="rect">
            <a:avLst/>
          </a:prstGeom>
          <a:noFill/>
          <a:ln>
            <a:noFill/>
          </a:ln>
        </p:spPr>
      </p:pic>
      <p:sp>
        <p:nvSpPr>
          <p:cNvPr id="47" name="Rounded Rectangle 46"/>
          <p:cNvSpPr/>
          <p:nvPr/>
        </p:nvSpPr>
        <p:spPr bwMode="auto">
          <a:xfrm>
            <a:off x="569818" y="1550866"/>
            <a:ext cx="2460198" cy="3806960"/>
          </a:xfrm>
          <a:prstGeom prst="roundRect">
            <a:avLst>
              <a:gd name="adj" fmla="val 10792"/>
            </a:avLst>
          </a:prstGeom>
          <a:solidFill>
            <a:schemeClr val="accent2"/>
          </a:solidFill>
          <a:ln/>
        </p:spPr>
        <p:style>
          <a:lnRef idx="1">
            <a:schemeClr val="dk1"/>
          </a:lnRef>
          <a:fillRef idx="3">
            <a:schemeClr val="dk1"/>
          </a:fillRef>
          <a:effectRef idx="2">
            <a:schemeClr val="dk1"/>
          </a:effectRef>
          <a:fontRef idx="minor">
            <a:schemeClr val="lt1"/>
          </a:fontRef>
        </p:style>
        <p:txBody>
          <a:bodyPr lIns="91436" tIns="45718" rIns="91436" bIns="45718" rtlCol="0" anchor="t" anchorCtr="0"/>
          <a:lstStyle/>
          <a:p>
            <a:pPr algn="ctr">
              <a:lnSpc>
                <a:spcPct val="85000"/>
              </a:lnSpc>
              <a:spcAft>
                <a:spcPts val="600"/>
              </a:spcAft>
              <a:buClr>
                <a:srgbClr val="FFFF99"/>
              </a:buClr>
              <a:buSzPct val="120000"/>
              <a:defRPr/>
            </a:pPr>
            <a:endParaRPr lang="en-US" altLang="zh-CN" sz="2000" b="1" kern="0"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endParaRPr>
          </a:p>
        </p:txBody>
      </p:sp>
      <p:sp>
        <p:nvSpPr>
          <p:cNvPr id="48" name="TextBox 47"/>
          <p:cNvSpPr txBox="1"/>
          <p:nvPr/>
        </p:nvSpPr>
        <p:spPr>
          <a:xfrm>
            <a:off x="609227" y="1533222"/>
            <a:ext cx="2323520" cy="400110"/>
          </a:xfrm>
          <a:prstGeom prst="rect">
            <a:avLst/>
          </a:prstGeom>
          <a:noFill/>
        </p:spPr>
        <p:txBody>
          <a:bodyPr wrap="square" lIns="91436" tIns="45718" rIns="91436" bIns="45718" rtlCol="0">
            <a:spAutoFit/>
          </a:bodyPr>
          <a:lstStyle/>
          <a:p>
            <a:pPr algn="ctr"/>
            <a:r>
              <a:rPr lang="en-US" altLang="zh-CN" sz="2000" b="1" spc="-151"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Standard</a:t>
            </a:r>
          </a:p>
        </p:txBody>
      </p:sp>
      <p:sp>
        <p:nvSpPr>
          <p:cNvPr id="49" name="TextBox 48"/>
          <p:cNvSpPr txBox="1"/>
          <p:nvPr/>
        </p:nvSpPr>
        <p:spPr>
          <a:xfrm>
            <a:off x="500035" y="4580287"/>
            <a:ext cx="2528537" cy="535527"/>
          </a:xfrm>
          <a:prstGeom prst="rect">
            <a:avLst/>
          </a:prstGeom>
          <a:noFill/>
        </p:spPr>
        <p:txBody>
          <a:bodyPr wrap="square" lIns="91436" tIns="45718" rIns="91436" bIns="45718" rtlCol="0">
            <a:spAutoFit/>
          </a:bodyPr>
          <a:lstStyle/>
          <a:p>
            <a:pPr algn="ctr">
              <a:lnSpc>
                <a:spcPct val="90000"/>
              </a:lnSpc>
            </a:pPr>
            <a:r>
              <a:rPr lang="en-US" altLang="zh-CN" sz="1600" spc="-100"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One virtualized instance</a:t>
            </a:r>
          </a:p>
          <a:p>
            <a:pPr algn="ctr">
              <a:lnSpc>
                <a:spcPct val="90000"/>
              </a:lnSpc>
            </a:pPr>
            <a:r>
              <a:rPr lang="en-US" altLang="zh-CN" sz="1600" spc="-100" dirty="0">
                <a:ln w="3175">
                  <a:noFill/>
                </a:ln>
                <a:gradFill flip="none" rotWithShape="1">
                  <a:gsLst>
                    <a:gs pos="0">
                      <a:srgbClr val="FAD58A"/>
                    </a:gs>
                    <a:gs pos="36000">
                      <a:srgbClr val="FAD58A"/>
                    </a:gs>
                    <a:gs pos="86000">
                      <a:srgbClr val="FFFFFF"/>
                    </a:gs>
                  </a:gsLst>
                  <a:lin ang="16200000" scaled="1"/>
                  <a:tileRect/>
                </a:gradFill>
                <a:effectLst>
                  <a:outerShdw blurRad="38100" dist="38100" dir="2700000" algn="tl">
                    <a:srgbClr val="000000">
                      <a:alpha val="43137"/>
                    </a:srgbClr>
                  </a:outerShdw>
                </a:effectLst>
                <a:cs typeface="Arial" pitchFamily="34" charset="0"/>
              </a:rPr>
              <a:t>Basic workloads</a:t>
            </a:r>
          </a:p>
        </p:txBody>
      </p:sp>
      <p:sp>
        <p:nvSpPr>
          <p:cNvPr id="50" name="Rounded Rectangle 49"/>
          <p:cNvSpPr/>
          <p:nvPr/>
        </p:nvSpPr>
        <p:spPr bwMode="auto">
          <a:xfrm>
            <a:off x="636703" y="2766805"/>
            <a:ext cx="2323520" cy="860140"/>
          </a:xfrm>
          <a:prstGeom prst="roundRect">
            <a:avLst>
              <a:gd name="adj" fmla="val 24120"/>
            </a:avLst>
          </a:prstGeom>
          <a:solidFill>
            <a:schemeClr val="bg1"/>
          </a:solidFill>
          <a:ln/>
        </p:spPr>
        <p:style>
          <a:lnRef idx="1">
            <a:schemeClr val="accent5"/>
          </a:lnRef>
          <a:fillRef idx="3">
            <a:schemeClr val="accent5"/>
          </a:fillRef>
          <a:effectRef idx="2">
            <a:schemeClr val="accent5"/>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sp>
        <p:nvSpPr>
          <p:cNvPr id="51" name="TextBox 50"/>
          <p:cNvSpPr txBox="1"/>
          <p:nvPr/>
        </p:nvSpPr>
        <p:spPr>
          <a:xfrm>
            <a:off x="718788" y="3179798"/>
            <a:ext cx="2186843" cy="397028"/>
          </a:xfrm>
          <a:prstGeom prst="rect">
            <a:avLst/>
          </a:prstGeom>
          <a:noFill/>
          <a:effectLst/>
        </p:spPr>
        <p:txBody>
          <a:bodyPr wrap="square" lIns="91436" tIns="45718" rIns="91436" bIns="45718" rtlCol="0">
            <a:spAutoFit/>
          </a:bodyPr>
          <a:lstStyle/>
          <a:p>
            <a:pPr algn="ctr">
              <a:lnSpc>
                <a:spcPct val="90000"/>
              </a:lnSpc>
            </a:pPr>
            <a:r>
              <a:rPr lang="en-US" sz="1100" dirty="0">
                <a:solidFill>
                  <a:srgbClr val="FFFFFF"/>
                </a:solidFill>
                <a:cs typeface="Arial" pitchFamily="34" charset="0"/>
              </a:rPr>
              <a:t>Server Management Licenses</a:t>
            </a:r>
            <a:br>
              <a:rPr lang="en-US" sz="1100" dirty="0">
                <a:solidFill>
                  <a:srgbClr val="FFFFFF"/>
                </a:solidFill>
                <a:cs typeface="Arial" pitchFamily="34" charset="0"/>
              </a:rPr>
            </a:br>
            <a:r>
              <a:rPr lang="en-US" sz="1100" dirty="0">
                <a:solidFill>
                  <a:srgbClr val="FFFFFF"/>
                </a:solidFill>
                <a:cs typeface="Arial" pitchFamily="34" charset="0"/>
              </a:rPr>
              <a:t>Standard</a:t>
            </a:r>
          </a:p>
        </p:txBody>
      </p:sp>
      <p:pic>
        <p:nvPicPr>
          <p:cNvPr id="52" name="Picture 51" descr="SysCnt_h_rgb_r - white.png"/>
          <p:cNvPicPr>
            <a:picLocks noChangeAspect="1"/>
          </p:cNvPicPr>
          <p:nvPr/>
        </p:nvPicPr>
        <p:blipFill>
          <a:blip r:embed="rId3" cstate="print"/>
          <a:stretch>
            <a:fillRect/>
          </a:stretch>
        </p:blipFill>
        <p:spPr>
          <a:xfrm>
            <a:off x="1147457" y="2851323"/>
            <a:ext cx="1255377" cy="354573"/>
          </a:xfrm>
          <a:prstGeom prst="rect">
            <a:avLst/>
          </a:prstGeom>
          <a:noFill/>
          <a:ln>
            <a:noFill/>
          </a:ln>
        </p:spPr>
      </p:pic>
      <p:sp>
        <p:nvSpPr>
          <p:cNvPr id="53" name="Rounded Rectangle 52"/>
          <p:cNvSpPr/>
          <p:nvPr/>
        </p:nvSpPr>
        <p:spPr bwMode="auto">
          <a:xfrm>
            <a:off x="636703" y="3718600"/>
            <a:ext cx="2323520" cy="808787"/>
          </a:xfrm>
          <a:prstGeom prst="roundRect">
            <a:avLst>
              <a:gd name="adj" fmla="val 24671"/>
            </a:avLst>
          </a:prstGeom>
          <a:ln/>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r">
              <a:lnSpc>
                <a:spcPct val="80000"/>
              </a:lnSpc>
              <a:defRPr/>
            </a:pPr>
            <a:endParaRPr lang="en-US" sz="1400" kern="0" dirty="0">
              <a:solidFill>
                <a:srgbClr val="FFFFFF"/>
              </a:solidFill>
              <a:cs typeface="Arial" pitchFamily="34" charset="0"/>
            </a:endParaRPr>
          </a:p>
        </p:txBody>
      </p:sp>
      <p:pic>
        <p:nvPicPr>
          <p:cNvPr id="54" name="Picture 53" descr="WS08-R2-Std_h_rgb_r.png"/>
          <p:cNvPicPr>
            <a:picLocks noChangeAspect="1"/>
          </p:cNvPicPr>
          <p:nvPr/>
        </p:nvPicPr>
        <p:blipFill>
          <a:blip r:embed="rId7" cstate="print"/>
          <a:stretch>
            <a:fillRect/>
          </a:stretch>
        </p:blipFill>
        <p:spPr>
          <a:xfrm>
            <a:off x="856377" y="3841986"/>
            <a:ext cx="1849524" cy="466375"/>
          </a:xfrm>
          <a:prstGeom prst="rect">
            <a:avLst/>
          </a:prstGeom>
          <a:noFill/>
          <a:ln>
            <a:noFill/>
          </a:ln>
        </p:spPr>
      </p:pic>
      <p:sp>
        <p:nvSpPr>
          <p:cNvPr id="55" name="Rounded Rectangle 54"/>
          <p:cNvSpPr/>
          <p:nvPr/>
        </p:nvSpPr>
        <p:spPr bwMode="auto">
          <a:xfrm>
            <a:off x="636702" y="2030561"/>
            <a:ext cx="2323520" cy="649521"/>
          </a:xfrm>
          <a:prstGeom prst="roundRect">
            <a:avLst>
              <a:gd name="adj" fmla="val 32969"/>
            </a:avLst>
          </a:prstGeom>
          <a:gradFill>
            <a:gsLst>
              <a:gs pos="0">
                <a:schemeClr val="accent2">
                  <a:lumMod val="50000"/>
                </a:schemeClr>
              </a:gs>
              <a:gs pos="80000">
                <a:schemeClr val="accent2"/>
              </a:gs>
              <a:gs pos="100000">
                <a:schemeClr val="accent2"/>
              </a:gs>
            </a:gsLst>
          </a:gradFill>
          <a:ln/>
        </p:spPr>
        <p:style>
          <a:lnRef idx="1">
            <a:schemeClr val="accent6"/>
          </a:lnRef>
          <a:fillRef idx="3">
            <a:schemeClr val="accent6"/>
          </a:fillRef>
          <a:effectRef idx="2">
            <a:schemeClr val="accent6"/>
          </a:effectRef>
          <a:fontRef idx="minor">
            <a:schemeClr val="lt1"/>
          </a:fontRef>
        </p:style>
        <p:txBody>
          <a:bodyPr lIns="91436" tIns="45718" rIns="91436" bIns="45718" rtlCol="0" anchor="ctr"/>
          <a:lstStyle/>
          <a:p>
            <a:pPr algn="r">
              <a:lnSpc>
                <a:spcPct val="80000"/>
              </a:lnSpc>
              <a:defRPr/>
            </a:pPr>
            <a:endParaRPr lang="en-US" sz="800" dirty="0">
              <a:solidFill>
                <a:srgbClr val="000000"/>
              </a:solidFill>
              <a:cs typeface="Arial" pitchFamily="34" charset="0"/>
            </a:endParaRPr>
          </a:p>
        </p:txBody>
      </p:sp>
      <p:pic>
        <p:nvPicPr>
          <p:cNvPr id="56" name="Picture 55" descr="Forefront-CS_h_rgb_r - white.png"/>
          <p:cNvPicPr>
            <a:picLocks noChangeAspect="1"/>
          </p:cNvPicPr>
          <p:nvPr/>
        </p:nvPicPr>
        <p:blipFill>
          <a:blip r:embed="rId5" cstate="print"/>
          <a:stretch>
            <a:fillRect/>
          </a:stretch>
        </p:blipFill>
        <p:spPr>
          <a:xfrm>
            <a:off x="1197712" y="2050072"/>
            <a:ext cx="999030" cy="514289"/>
          </a:xfrm>
          <a:prstGeom prst="rect">
            <a:avLst/>
          </a:prstGeom>
          <a:noFill/>
          <a:ln>
            <a:noFill/>
          </a:ln>
        </p:spPr>
      </p:pic>
      <p:sp>
        <p:nvSpPr>
          <p:cNvPr id="57" name="TextBox 56"/>
          <p:cNvSpPr txBox="1"/>
          <p:nvPr/>
        </p:nvSpPr>
        <p:spPr>
          <a:xfrm>
            <a:off x="66675" y="6267450"/>
            <a:ext cx="3552825" cy="369332"/>
          </a:xfrm>
          <a:prstGeom prst="rect">
            <a:avLst/>
          </a:prstGeom>
          <a:noFill/>
        </p:spPr>
        <p:txBody>
          <a:bodyPr wrap="square" rtlCol="0">
            <a:spAutoFit/>
          </a:bodyPr>
          <a:lstStyle/>
          <a:p>
            <a:r>
              <a:rPr lang="en-GB" dirty="0" smtClean="0"/>
              <a:t>*Introduced Oct 2009</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2755" y="2766061"/>
            <a:ext cx="8513519" cy="664797"/>
          </a:xfrm>
          <a:prstGeom prst="rect">
            <a:avLst/>
          </a:prstGeom>
        </p:spPr>
        <p:txBody>
          <a:bodyPr vert="horz" wrap="square" lIns="0" tIns="0" rIns="0" bIns="0" rtlCol="0" anchor="t">
            <a:spAutoFit/>
          </a:bodyPr>
          <a:lstStyle/>
          <a:p>
            <a:pPr lvl="0" algn="ctr">
              <a:lnSpc>
                <a:spcPct val="90000"/>
              </a:lnSpc>
              <a:spcBef>
                <a:spcPts val="1200"/>
              </a:spcBef>
            </a:pPr>
            <a:r>
              <a:rPr lang="en-US" sz="4800" dirty="0" smtClean="0">
                <a:ln w="3175">
                  <a:noFill/>
                </a:ln>
                <a:solidFill>
                  <a:srgbClr val="FFFFFF"/>
                </a:solidFill>
                <a:latin typeface="Segoe" pitchFamily="34" charset="0"/>
                <a:cs typeface="Arial" charset="0"/>
              </a:rPr>
              <a:t>Virtualization evolves …</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87054" y="342901"/>
            <a:ext cx="8375946" cy="664797"/>
          </a:xfrm>
          <a:prstGeom prst="rect">
            <a:avLst/>
          </a:prstGeom>
        </p:spPr>
        <p:txBody>
          <a:bodyPr vert="horz" wrap="square" lIns="0" tIns="0" rIns="0" bIns="0" rtlCol="0" anchor="t">
            <a:spAutoFit/>
          </a:bodyPr>
          <a:lstStyle/>
          <a:p>
            <a:pPr lvl="0">
              <a:lnSpc>
                <a:spcPct val="90000"/>
              </a:lnSpc>
              <a:spcBef>
                <a:spcPts val="1200"/>
              </a:spcBef>
            </a:pPr>
            <a:r>
              <a:rPr lang="en-US" sz="4800" dirty="0" smtClean="0">
                <a:ln w="3175">
                  <a:noFill/>
                </a:ln>
                <a:solidFill>
                  <a:srgbClr val="FFFFFF"/>
                </a:solidFill>
                <a:latin typeface="Segoe" pitchFamily="34" charset="0"/>
                <a:cs typeface="Arial" charset="0"/>
              </a:rPr>
              <a:t>Virtualization Evolves …</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
        <p:nvSpPr>
          <p:cNvPr id="9" name="Content Placeholder 2"/>
          <p:cNvSpPr txBox="1">
            <a:spLocks/>
          </p:cNvSpPr>
          <p:nvPr/>
        </p:nvSpPr>
        <p:spPr>
          <a:xfrm>
            <a:off x="304800" y="1164475"/>
            <a:ext cx="8534400" cy="1693025"/>
          </a:xfrm>
          <a:prstGeom prst="rect">
            <a:avLst/>
          </a:prstGeom>
        </p:spPr>
        <p:txBody>
          <a:bodyPr/>
          <a:lstStyle/>
          <a:p>
            <a:pPr marL="457200" marR="0" lvl="0" indent="-457200" algn="l" defTabSz="914363" rtl="0" eaLnBrk="1" fontAlgn="auto" latinLnBrk="0" hangingPunct="1">
              <a:lnSpc>
                <a:spcPct val="90000"/>
              </a:lnSpc>
              <a:spcBef>
                <a:spcPct val="20000"/>
              </a:spcBef>
              <a:spcAft>
                <a:spcPts val="600"/>
              </a:spcAft>
              <a:buClrTx/>
              <a:buSzTx/>
              <a:buFontTx/>
              <a:buBlip>
                <a:blip r:embed="rId3"/>
              </a:buBlip>
              <a:tabLst/>
              <a:defRPr/>
            </a:pPr>
            <a:r>
              <a:rPr kumimoji="0" lang="en-US" sz="2000" b="0" i="0" u="none" strike="noStrike" kern="1200" cap="none" spc="0" normalizeH="0" baseline="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mn-lt"/>
                <a:ea typeface="+mn-ea"/>
                <a:cs typeface="+mn-cs"/>
              </a:rPr>
              <a:t>Server</a:t>
            </a:r>
            <a:r>
              <a:rPr kumimoji="0" lang="en-US" sz="2000" b="0" i="0" u="none" strike="noStrike" kern="1200" cap="none" spc="0" normalizeH="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mn-lt"/>
                <a:ea typeface="+mn-ea"/>
                <a:cs typeface="+mn-cs"/>
              </a:rPr>
              <a:t> virtualization gaining speed</a:t>
            </a:r>
          </a:p>
          <a:p>
            <a:pPr marL="457200" marR="0" lvl="0" indent="-457200" algn="l" defTabSz="914363" rtl="0" eaLnBrk="1" fontAlgn="auto" latinLnBrk="0" hangingPunct="1">
              <a:lnSpc>
                <a:spcPct val="90000"/>
              </a:lnSpc>
              <a:spcBef>
                <a:spcPct val="20000"/>
              </a:spcBef>
              <a:spcAft>
                <a:spcPts val="600"/>
              </a:spcAft>
              <a:buClrTx/>
              <a:buSzTx/>
              <a:buFontTx/>
              <a:buBlip>
                <a:blip r:embed="rId3"/>
              </a:buBlip>
              <a:tabLst/>
              <a:defRPr/>
            </a:pPr>
            <a:r>
              <a:rPr lang="en-US" sz="2000" baseline="0" dirty="0" smtClean="0">
                <a:gradFill>
                  <a:gsLst>
                    <a:gs pos="0">
                      <a:schemeClr val="tx1">
                        <a:lumMod val="75000"/>
                        <a:lumOff val="25000"/>
                      </a:schemeClr>
                    </a:gs>
                    <a:gs pos="100000">
                      <a:schemeClr val="tx1">
                        <a:lumMod val="75000"/>
                        <a:lumOff val="25000"/>
                      </a:schemeClr>
                    </a:gs>
                  </a:gsLst>
                  <a:lin ang="5400000" scaled="0"/>
                </a:gradFill>
              </a:rPr>
              <a:t>Dynamic</a:t>
            </a:r>
            <a:r>
              <a:rPr lang="en-US" sz="2000" dirty="0" smtClean="0">
                <a:gradFill>
                  <a:gsLst>
                    <a:gs pos="0">
                      <a:schemeClr val="tx1">
                        <a:lumMod val="75000"/>
                        <a:lumOff val="25000"/>
                      </a:schemeClr>
                    </a:gs>
                    <a:gs pos="100000">
                      <a:schemeClr val="tx1">
                        <a:lumMod val="75000"/>
                        <a:lumOff val="25000"/>
                      </a:schemeClr>
                    </a:gs>
                  </a:gsLst>
                  <a:lin ang="5400000" scaled="0"/>
                </a:gradFill>
              </a:rPr>
              <a:t> application virtualization growing</a:t>
            </a:r>
          </a:p>
          <a:p>
            <a:pPr marL="457200" marR="0" lvl="0" indent="-457200" algn="l" defTabSz="914363" rtl="0" eaLnBrk="1" fontAlgn="auto" latinLnBrk="0" hangingPunct="1">
              <a:lnSpc>
                <a:spcPct val="90000"/>
              </a:lnSpc>
              <a:spcBef>
                <a:spcPct val="20000"/>
              </a:spcBef>
              <a:spcAft>
                <a:spcPts val="600"/>
              </a:spcAft>
              <a:buClrTx/>
              <a:buSzTx/>
              <a:buFontTx/>
              <a:buBlip>
                <a:blip r:embed="rId3"/>
              </a:buBlip>
              <a:tabLst/>
              <a:defRPr/>
            </a:pPr>
            <a:r>
              <a:rPr lang="en-US" sz="2000" dirty="0" smtClean="0">
                <a:gradFill>
                  <a:gsLst>
                    <a:gs pos="0">
                      <a:schemeClr val="tx1">
                        <a:lumMod val="75000"/>
                        <a:lumOff val="25000"/>
                      </a:schemeClr>
                    </a:gs>
                    <a:gs pos="100000">
                      <a:schemeClr val="tx1">
                        <a:lumMod val="75000"/>
                        <a:lumOff val="25000"/>
                      </a:schemeClr>
                    </a:gs>
                  </a:gsLst>
                  <a:lin ang="5400000" scaled="0"/>
                </a:gradFill>
              </a:rPr>
              <a:t>Virtualization tools and hypervisor functionality improves</a:t>
            </a:r>
          </a:p>
          <a:p>
            <a:pPr marL="457200" marR="0" lvl="0" indent="-457200" algn="l" defTabSz="914363" rtl="0" eaLnBrk="1" fontAlgn="auto" latinLnBrk="0" hangingPunct="1">
              <a:lnSpc>
                <a:spcPct val="90000"/>
              </a:lnSpc>
              <a:spcBef>
                <a:spcPct val="20000"/>
              </a:spcBef>
              <a:spcAft>
                <a:spcPts val="600"/>
              </a:spcAft>
              <a:buClrTx/>
              <a:buSzTx/>
              <a:buFontTx/>
              <a:buBlip>
                <a:blip r:embed="rId3"/>
              </a:buBlip>
              <a:tabLst/>
              <a:defRPr/>
            </a:pPr>
            <a:endParaRPr kumimoji="0" lang="en-GB" b="0" i="0" u="none" strike="noStrike" kern="1200" cap="none" spc="0" normalizeH="0" baseline="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Segoe Semibold"/>
              <a:ea typeface="+mn-ea"/>
              <a:cs typeface="+mn-cs"/>
            </a:endParaRPr>
          </a:p>
        </p:txBody>
      </p:sp>
      <p:sp>
        <p:nvSpPr>
          <p:cNvPr id="4" name="TextBox 3"/>
          <p:cNvSpPr txBox="1"/>
          <p:nvPr/>
        </p:nvSpPr>
        <p:spPr>
          <a:xfrm>
            <a:off x="342990" y="2493607"/>
            <a:ext cx="8088831" cy="1055674"/>
          </a:xfrm>
          <a:prstGeom prst="rect">
            <a:avLst/>
          </a:prstGeom>
          <a:noFill/>
        </p:spPr>
        <p:txBody>
          <a:bodyPr wrap="square" rtlCol="0">
            <a:spAutoFit/>
          </a:bodyPr>
          <a:lstStyle/>
          <a:p>
            <a:pPr marL="457200" lvl="0" indent="-457200">
              <a:lnSpc>
                <a:spcPct val="90000"/>
              </a:lnSpc>
              <a:spcBef>
                <a:spcPct val="20000"/>
              </a:spcBef>
              <a:spcAft>
                <a:spcPts val="600"/>
              </a:spcAft>
              <a:defRPr/>
            </a:pPr>
            <a:r>
              <a:rPr lang="en-US" sz="3200" dirty="0" smtClean="0">
                <a:gradFill>
                  <a:gsLst>
                    <a:gs pos="0">
                      <a:schemeClr val="tx1">
                        <a:lumMod val="75000"/>
                        <a:lumOff val="25000"/>
                      </a:schemeClr>
                    </a:gs>
                    <a:gs pos="100000">
                      <a:schemeClr val="tx1">
                        <a:lumMod val="75000"/>
                        <a:lumOff val="25000"/>
                      </a:schemeClr>
                    </a:gs>
                  </a:gsLst>
                  <a:lin ang="5400000" scaled="0"/>
                </a:gradFill>
              </a:rPr>
              <a:t>… but the licensing can be complicated and</a:t>
            </a:r>
          </a:p>
          <a:p>
            <a:pPr marL="457200" lvl="0" indent="-457200">
              <a:lnSpc>
                <a:spcPct val="90000"/>
              </a:lnSpc>
              <a:spcAft>
                <a:spcPts val="600"/>
              </a:spcAft>
              <a:defRPr/>
            </a:pPr>
            <a:r>
              <a:rPr lang="en-US" sz="3200" dirty="0" smtClean="0">
                <a:gradFill>
                  <a:gsLst>
                    <a:gs pos="0">
                      <a:schemeClr val="tx1">
                        <a:lumMod val="75000"/>
                        <a:lumOff val="25000"/>
                      </a:schemeClr>
                    </a:gs>
                    <a:gs pos="100000">
                      <a:schemeClr val="tx1">
                        <a:lumMod val="75000"/>
                        <a:lumOff val="25000"/>
                      </a:schemeClr>
                    </a:gs>
                  </a:gsLst>
                  <a:lin ang="5400000" scaled="0"/>
                </a:gradFill>
              </a:rPr>
              <a:t>	  license management remains immature.</a:t>
            </a:r>
          </a:p>
        </p:txBody>
      </p:sp>
      <p:sp>
        <p:nvSpPr>
          <p:cNvPr id="5" name="TextBox 4"/>
          <p:cNvSpPr txBox="1"/>
          <p:nvPr/>
        </p:nvSpPr>
        <p:spPr>
          <a:xfrm>
            <a:off x="366022" y="3640318"/>
            <a:ext cx="8117413" cy="2344231"/>
          </a:xfrm>
          <a:prstGeom prst="rect">
            <a:avLst/>
          </a:prstGeom>
          <a:noFill/>
        </p:spPr>
        <p:txBody>
          <a:bodyPr wrap="square" rtlCol="0">
            <a:spAutoFit/>
          </a:bodyPr>
          <a:lstStyle/>
          <a:p>
            <a:pPr marL="457200" lvl="0" indent="-457200">
              <a:lnSpc>
                <a:spcPts val="3100"/>
              </a:lnSpc>
              <a:spcBef>
                <a:spcPct val="20000"/>
              </a:spcBef>
              <a:spcAft>
                <a:spcPts val="600"/>
              </a:spcAft>
              <a:buBlip>
                <a:blip r:embed="rId3"/>
              </a:buBlip>
              <a:defRPr/>
            </a:pPr>
            <a:r>
              <a:rPr lang="en-US" sz="2000" dirty="0" smtClean="0">
                <a:gradFill>
                  <a:gsLst>
                    <a:gs pos="0">
                      <a:schemeClr val="tx1">
                        <a:lumMod val="75000"/>
                        <a:lumOff val="25000"/>
                      </a:schemeClr>
                    </a:gs>
                    <a:gs pos="100000">
                      <a:schemeClr val="tx1">
                        <a:lumMod val="75000"/>
                        <a:lumOff val="25000"/>
                      </a:schemeClr>
                    </a:gs>
                  </a:gsLst>
                  <a:lin ang="5400000" scaled="0"/>
                </a:gradFill>
              </a:rPr>
              <a:t>Virtual Machine (VM) hardware linked to physical layer</a:t>
            </a:r>
          </a:p>
          <a:p>
            <a:pPr marL="457200" lvl="0" indent="-457200">
              <a:lnSpc>
                <a:spcPts val="3100"/>
              </a:lnSpc>
              <a:spcBef>
                <a:spcPct val="20000"/>
              </a:spcBef>
              <a:spcAft>
                <a:spcPts val="600"/>
              </a:spcAft>
              <a:buBlip>
                <a:blip r:embed="rId3"/>
              </a:buBlip>
              <a:defRPr/>
            </a:pPr>
            <a:r>
              <a:rPr lang="en-US" sz="2000" dirty="0" smtClean="0">
                <a:gradFill>
                  <a:gsLst>
                    <a:gs pos="0">
                      <a:schemeClr val="tx1">
                        <a:lumMod val="75000"/>
                        <a:lumOff val="25000"/>
                      </a:schemeClr>
                    </a:gs>
                    <a:gs pos="100000">
                      <a:schemeClr val="tx1">
                        <a:lumMod val="75000"/>
                        <a:lumOff val="25000"/>
                      </a:schemeClr>
                    </a:gs>
                  </a:gsLst>
                  <a:lin ang="5400000" scaled="0"/>
                </a:gradFill>
              </a:rPr>
              <a:t>Many licenses are hidden from the virtual environment by the hypervisor</a:t>
            </a:r>
          </a:p>
          <a:p>
            <a:pPr marL="457200" lvl="0" indent="-457200">
              <a:lnSpc>
                <a:spcPts val="3100"/>
              </a:lnSpc>
              <a:spcBef>
                <a:spcPct val="20000"/>
              </a:spcBef>
              <a:spcAft>
                <a:spcPts val="600"/>
              </a:spcAft>
              <a:buBlip>
                <a:blip r:embed="rId3"/>
              </a:buBlip>
              <a:defRPr/>
            </a:pPr>
            <a:r>
              <a:rPr lang="en-US" sz="2000" u="sng" dirty="0" smtClean="0">
                <a:gradFill>
                  <a:gsLst>
                    <a:gs pos="0">
                      <a:schemeClr val="tx1">
                        <a:lumMod val="75000"/>
                        <a:lumOff val="25000"/>
                      </a:schemeClr>
                    </a:gs>
                    <a:gs pos="100000">
                      <a:schemeClr val="tx1">
                        <a:lumMod val="75000"/>
                        <a:lumOff val="25000"/>
                      </a:schemeClr>
                    </a:gs>
                  </a:gsLst>
                  <a:lin ang="5400000" scaled="0"/>
                </a:gradFill>
              </a:rPr>
              <a:t>Mobility</a:t>
            </a:r>
            <a:r>
              <a:rPr lang="en-US" sz="2000" dirty="0" smtClean="0">
                <a:gradFill>
                  <a:gsLst>
                    <a:gs pos="0">
                      <a:schemeClr val="tx1">
                        <a:lumMod val="75000"/>
                        <a:lumOff val="25000"/>
                      </a:schemeClr>
                    </a:gs>
                    <a:gs pos="100000">
                      <a:schemeClr val="tx1">
                        <a:lumMod val="75000"/>
                        <a:lumOff val="25000"/>
                      </a:schemeClr>
                    </a:gs>
                  </a:gsLst>
                  <a:lin ang="5400000" scaled="0"/>
                </a:gradFill>
              </a:rPr>
              <a:t> rules</a:t>
            </a:r>
          </a:p>
          <a:p>
            <a:endParaRPr lang="en-US" sz="2000"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87054" y="228601"/>
            <a:ext cx="8375946" cy="498598"/>
          </a:xfrm>
          <a:prstGeom prst="rect">
            <a:avLst/>
          </a:prstGeom>
        </p:spPr>
        <p:txBody>
          <a:bodyPr vert="horz" wrap="square" lIns="0" tIns="0" rIns="0" bIns="0" rtlCol="0" anchor="t">
            <a:spAutoFit/>
          </a:bodyPr>
          <a:lstStyle/>
          <a:p>
            <a:pPr lvl="0">
              <a:lnSpc>
                <a:spcPct val="90000"/>
              </a:lnSpc>
              <a:spcBef>
                <a:spcPts val="1200"/>
              </a:spcBef>
            </a:pPr>
            <a:r>
              <a:rPr lang="en-US" sz="3600" dirty="0" smtClean="0">
                <a:ln w="3175">
                  <a:noFill/>
                </a:ln>
                <a:solidFill>
                  <a:srgbClr val="FFFFFF"/>
                </a:solidFill>
                <a:latin typeface="Segoe" pitchFamily="34" charset="0"/>
                <a:cs typeface="Arial" charset="0"/>
              </a:rPr>
              <a:t>Virtualization Drives a Shift…..</a:t>
            </a:r>
            <a:endParaRPr lang="en-US"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
        <p:nvSpPr>
          <p:cNvPr id="9" name="Content Placeholder 2"/>
          <p:cNvSpPr txBox="1">
            <a:spLocks/>
          </p:cNvSpPr>
          <p:nvPr/>
        </p:nvSpPr>
        <p:spPr>
          <a:xfrm>
            <a:off x="276808" y="882225"/>
            <a:ext cx="8534400" cy="2797925"/>
          </a:xfrm>
          <a:prstGeom prst="rect">
            <a:avLst/>
          </a:prstGeom>
        </p:spPr>
        <p:txBody>
          <a:bodyPr/>
          <a:lstStyle/>
          <a:p>
            <a:pPr marL="457200" marR="0" lvl="0" indent="-457200" algn="l" defTabSz="914363" rtl="0" eaLnBrk="1" fontAlgn="auto" latinLnBrk="0" hangingPunct="1">
              <a:lnSpc>
                <a:spcPts val="3500"/>
              </a:lnSpc>
              <a:spcBef>
                <a:spcPct val="20000"/>
              </a:spcBef>
              <a:spcAft>
                <a:spcPts val="600"/>
              </a:spcAft>
              <a:buClrTx/>
              <a:buSzTx/>
              <a:buFontTx/>
              <a:buBlip>
                <a:blip r:embed="rId3"/>
              </a:buBlip>
              <a:tabLst/>
              <a:defRPr/>
            </a:pPr>
            <a:r>
              <a:rPr lang="en-US" sz="2400" dirty="0" smtClean="0">
                <a:gradFill>
                  <a:gsLst>
                    <a:gs pos="0">
                      <a:schemeClr val="tx1">
                        <a:lumMod val="75000"/>
                        <a:lumOff val="25000"/>
                      </a:schemeClr>
                    </a:gs>
                    <a:gs pos="100000">
                      <a:schemeClr val="tx1">
                        <a:lumMod val="75000"/>
                        <a:lumOff val="25000"/>
                      </a:schemeClr>
                    </a:gs>
                  </a:gsLst>
                  <a:lin ang="5400000" scaled="0"/>
                </a:gradFill>
              </a:rPr>
              <a:t>Move from single server toward multiple instances per machine</a:t>
            </a:r>
          </a:p>
          <a:p>
            <a:pPr marL="457200" marR="0" lvl="0" indent="-457200" algn="l" defTabSz="914363" rtl="0" eaLnBrk="1" fontAlgn="auto" latinLnBrk="0" hangingPunct="1">
              <a:lnSpc>
                <a:spcPts val="3500"/>
              </a:lnSpc>
              <a:spcBef>
                <a:spcPct val="20000"/>
              </a:spcBef>
              <a:spcAft>
                <a:spcPts val="600"/>
              </a:spcAft>
              <a:buClrTx/>
              <a:buSzTx/>
              <a:buFontTx/>
              <a:buBlip>
                <a:blip r:embed="rId3"/>
              </a:buBlip>
              <a:tabLst/>
              <a:defRPr/>
            </a:pPr>
            <a:r>
              <a:rPr lang="en-US" sz="2400" dirty="0" smtClean="0">
                <a:gradFill>
                  <a:gsLst>
                    <a:gs pos="0">
                      <a:schemeClr val="tx1">
                        <a:lumMod val="75000"/>
                        <a:lumOff val="25000"/>
                      </a:schemeClr>
                    </a:gs>
                    <a:gs pos="100000">
                      <a:schemeClr val="tx1">
                        <a:lumMod val="75000"/>
                        <a:lumOff val="25000"/>
                      </a:schemeClr>
                    </a:gs>
                  </a:gsLst>
                  <a:lin ang="5400000" scaled="0"/>
                </a:gradFill>
              </a:rPr>
              <a:t>Many scenarios and options exist to accomplish the same virtualization goals</a:t>
            </a:r>
          </a:p>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Installed base does not match license count</a:t>
            </a:r>
          </a:p>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Access rights play an even greater role</a:t>
            </a:r>
          </a:p>
        </p:txBody>
      </p:sp>
      <p:sp>
        <p:nvSpPr>
          <p:cNvPr id="4" name="TextBox 3"/>
          <p:cNvSpPr txBox="1"/>
          <p:nvPr/>
        </p:nvSpPr>
        <p:spPr>
          <a:xfrm>
            <a:off x="300116" y="3559227"/>
            <a:ext cx="8174579" cy="3272178"/>
          </a:xfrm>
          <a:prstGeom prst="rect">
            <a:avLst/>
          </a:prstGeom>
          <a:noFill/>
        </p:spPr>
        <p:txBody>
          <a:bodyPr wrap="square" rtlCol="0">
            <a:spAutoFit/>
          </a:bodyPr>
          <a:lstStyle/>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Move to anywhere anytime access (with abstraction and higher resource utilization)</a:t>
            </a:r>
          </a:p>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Doing ‘more with less’</a:t>
            </a:r>
          </a:p>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Ease of deployment is not always a good thing</a:t>
            </a:r>
          </a:p>
          <a:p>
            <a:pPr marL="457200" lvl="0" indent="-457200">
              <a:lnSpc>
                <a:spcPts val="3500"/>
              </a:lnSpc>
              <a:spcBef>
                <a:spcPct val="20000"/>
              </a:spcBef>
              <a:spcAft>
                <a:spcPts val="600"/>
              </a:spcAft>
              <a:buBlip>
                <a:blip r:embed="rId3"/>
              </a:buBlip>
              <a:defRPr/>
            </a:pPr>
            <a:r>
              <a:rPr lang="en-US" sz="2400" dirty="0" smtClean="0">
                <a:gradFill>
                  <a:gsLst>
                    <a:gs pos="0">
                      <a:schemeClr val="tx1">
                        <a:lumMod val="75000"/>
                        <a:lumOff val="25000"/>
                      </a:schemeClr>
                    </a:gs>
                    <a:gs pos="100000">
                      <a:schemeClr val="tx1">
                        <a:lumMod val="75000"/>
                        <a:lumOff val="25000"/>
                      </a:schemeClr>
                    </a:gs>
                  </a:gsLst>
                  <a:lin ang="5400000" scaled="0"/>
                </a:gradFill>
              </a:rPr>
              <a:t>Business Agility = IT Agility</a:t>
            </a:r>
          </a:p>
          <a:p>
            <a:endParaRPr lang="en-US" sz="2000"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514484" y="1551572"/>
            <a:ext cx="4687521" cy="2916237"/>
          </a:xfrm>
          <a:prstGeom prst="rect">
            <a:avLst/>
          </a:prstGeom>
          <a:noFill/>
          <a:ln w="9525">
            <a:noFill/>
            <a:miter lim="800000"/>
            <a:headEnd/>
            <a:tailEnd/>
          </a:ln>
        </p:spPr>
        <p:txBody>
          <a:bodyPr lIns="182880" tIns="91440"/>
          <a:lstStyle/>
          <a:p>
            <a:pPr defTabSz="1096963">
              <a:lnSpc>
                <a:spcPts val="3500"/>
              </a:lnSpc>
              <a:spcBef>
                <a:spcPts val="250"/>
              </a:spcBef>
              <a:spcAft>
                <a:spcPts val="800"/>
              </a:spcAft>
              <a:buClr>
                <a:schemeClr val="accent1"/>
              </a:buClr>
              <a:buSzPct val="80000"/>
            </a:pPr>
            <a:r>
              <a:rPr lang="en-GB" sz="2000" dirty="0">
                <a:latin typeface="Segoe Semibold"/>
              </a:rPr>
              <a:t>“Generally speaking, SAM is more complex and more demanding than Hardware Asset Management and therefore … SAM processes need to be greater in scope and more comprehensive in context</a:t>
            </a:r>
            <a:r>
              <a:rPr lang="en-GB" sz="2000" dirty="0" smtClean="0">
                <a:latin typeface="Segoe Semibold"/>
              </a:rPr>
              <a:t>.”</a:t>
            </a:r>
          </a:p>
          <a:p>
            <a:pPr defTabSz="1096963">
              <a:lnSpc>
                <a:spcPct val="90000"/>
              </a:lnSpc>
              <a:spcBef>
                <a:spcPts val="250"/>
              </a:spcBef>
              <a:spcAft>
                <a:spcPts val="800"/>
              </a:spcAft>
              <a:buClr>
                <a:schemeClr val="accent1"/>
              </a:buClr>
              <a:buSzPct val="80000"/>
            </a:pPr>
            <a:endParaRPr lang="en-GB" sz="2000" dirty="0">
              <a:latin typeface="Segoe Semibold"/>
            </a:endParaRPr>
          </a:p>
        </p:txBody>
      </p:sp>
      <p:sp>
        <p:nvSpPr>
          <p:cNvPr id="6" name="Rectangle 2"/>
          <p:cNvSpPr>
            <a:spLocks noGrp="1" noChangeArrowheads="1"/>
          </p:cNvSpPr>
          <p:nvPr>
            <p:ph type="title"/>
          </p:nvPr>
        </p:nvSpPr>
        <p:spPr>
          <a:xfrm>
            <a:off x="285825" y="381001"/>
            <a:ext cx="7874463" cy="1329595"/>
          </a:xfrm>
        </p:spPr>
        <p:txBody>
          <a:bodyPr/>
          <a:lstStyle/>
          <a:p>
            <a:pPr>
              <a:defRPr/>
            </a:pPr>
            <a:r>
              <a:rPr lang="en-US" dirty="0" smtClean="0"/>
              <a:t>Virtualization: SAM + HAM Elements</a:t>
            </a:r>
            <a:endParaRPr lang="en-US" dirty="0"/>
          </a:p>
        </p:txBody>
      </p:sp>
      <p:grpSp>
        <p:nvGrpSpPr>
          <p:cNvPr id="2" name="Group 15"/>
          <p:cNvGrpSpPr/>
          <p:nvPr/>
        </p:nvGrpSpPr>
        <p:grpSpPr>
          <a:xfrm>
            <a:off x="5373499" y="1256893"/>
            <a:ext cx="3286981" cy="4533900"/>
            <a:chOff x="7162800" y="1695450"/>
            <a:chExt cx="4381500" cy="4533900"/>
          </a:xfrm>
        </p:grpSpPr>
        <p:sp>
          <p:nvSpPr>
            <p:cNvPr id="4" name="Rounded Rectangle 3"/>
            <p:cNvSpPr/>
            <p:nvPr/>
          </p:nvSpPr>
          <p:spPr bwMode="auto">
            <a:xfrm>
              <a:off x="7162800" y="1695450"/>
              <a:ext cx="4381500" cy="45339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7" name="Rounded Rectangle 6"/>
            <p:cNvSpPr/>
            <p:nvPr/>
          </p:nvSpPr>
          <p:spPr bwMode="auto">
            <a:xfrm>
              <a:off x="7334250" y="4914900"/>
              <a:ext cx="4019550" cy="876300"/>
            </a:xfrm>
            <a:prstGeom prst="roundRect">
              <a:avLst/>
            </a:prstGeom>
            <a:gradFill rotWithShape="1">
              <a:gsLst>
                <a:gs pos="100000">
                  <a:srgbClr val="7A3C9C"/>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r>
                <a:rPr lang="en-US" sz="2400" dirty="0" smtClean="0">
                  <a:gradFill>
                    <a:gsLst>
                      <a:gs pos="0">
                        <a:srgbClr val="000000">
                          <a:lumMod val="85000"/>
                          <a:lumOff val="15000"/>
                        </a:srgbClr>
                      </a:gs>
                      <a:gs pos="100000">
                        <a:srgbClr val="000000">
                          <a:lumMod val="85000"/>
                          <a:lumOff val="15000"/>
                        </a:srgbClr>
                      </a:gs>
                    </a:gsLst>
                    <a:lin ang="5400000" scaled="0"/>
                  </a:gradFill>
                  <a:latin typeface="Segoe" pitchFamily="34" charset="0"/>
                </a:rPr>
                <a:t>Hardware “Layer”</a:t>
              </a:r>
              <a:endPar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grpSp>
      <p:sp>
        <p:nvSpPr>
          <p:cNvPr id="11" name="Rounded Rectangle 10"/>
          <p:cNvSpPr/>
          <p:nvPr/>
        </p:nvSpPr>
        <p:spPr bwMode="auto">
          <a:xfrm>
            <a:off x="5487829" y="3428593"/>
            <a:ext cx="3015448" cy="857250"/>
          </a:xfrm>
          <a:prstGeom prst="roundRect">
            <a:avLst/>
          </a:prstGeom>
          <a:gradFill rotWithShape="1">
            <a:gsLst>
              <a:gs pos="100000">
                <a:srgbClr val="D5A303"/>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r>
              <a:rPr kumimoji="0" lang="en-US" sz="24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Software “Layer”</a:t>
            </a:r>
          </a:p>
        </p:txBody>
      </p:sp>
      <p:grpSp>
        <p:nvGrpSpPr>
          <p:cNvPr id="3" name="Group 16"/>
          <p:cNvGrpSpPr/>
          <p:nvPr/>
        </p:nvGrpSpPr>
        <p:grpSpPr>
          <a:xfrm>
            <a:off x="5487829" y="1599793"/>
            <a:ext cx="3015448" cy="1619250"/>
            <a:chOff x="7315200" y="2038350"/>
            <a:chExt cx="4019550" cy="1619250"/>
          </a:xfrm>
        </p:grpSpPr>
        <p:sp>
          <p:nvSpPr>
            <p:cNvPr id="12" name="Rounded Rectangle 11"/>
            <p:cNvSpPr/>
            <p:nvPr/>
          </p:nvSpPr>
          <p:spPr bwMode="auto">
            <a:xfrm>
              <a:off x="7315200" y="2038350"/>
              <a:ext cx="4019550" cy="1619250"/>
            </a:xfrm>
            <a:prstGeom prst="roundRect">
              <a:avLst/>
            </a:prstGeom>
            <a:gradFill rotWithShape="1">
              <a:gsLst>
                <a:gs pos="100000">
                  <a:srgbClr val="50960B"/>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20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13" name="Rounded Rectangle 12"/>
            <p:cNvSpPr/>
            <p:nvPr/>
          </p:nvSpPr>
          <p:spPr bwMode="auto">
            <a:xfrm>
              <a:off x="7524750" y="2190750"/>
              <a:ext cx="3600450" cy="381000"/>
            </a:xfrm>
            <a:prstGeom prst="roundRect">
              <a:avLst/>
            </a:prstGeom>
            <a:gradFill rotWithShape="1">
              <a:gsLst>
                <a:gs pos="100000">
                  <a:srgbClr val="BFBFBF"/>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r>
                <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Cloud Computing</a:t>
              </a:r>
            </a:p>
          </p:txBody>
        </p:sp>
        <p:sp>
          <p:nvSpPr>
            <p:cNvPr id="14" name="Rounded Rectangle 13"/>
            <p:cNvSpPr/>
            <p:nvPr/>
          </p:nvSpPr>
          <p:spPr bwMode="auto">
            <a:xfrm>
              <a:off x="7524750" y="2667000"/>
              <a:ext cx="3600450" cy="381000"/>
            </a:xfrm>
            <a:prstGeom prst="roundRect">
              <a:avLst/>
            </a:prstGeom>
            <a:gradFill rotWithShape="1">
              <a:gsLst>
                <a:gs pos="100000">
                  <a:srgbClr val="BFBFBF"/>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r>
                <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SAAS/Software Services</a:t>
              </a:r>
            </a:p>
          </p:txBody>
        </p:sp>
      </p:grpSp>
      <p:sp>
        <p:nvSpPr>
          <p:cNvPr id="15" name="Rounded Rectangle 14"/>
          <p:cNvSpPr/>
          <p:nvPr/>
        </p:nvSpPr>
        <p:spPr bwMode="auto">
          <a:xfrm>
            <a:off x="5645033" y="2723743"/>
            <a:ext cx="2701041" cy="381000"/>
          </a:xfrm>
          <a:prstGeom prst="roundRect">
            <a:avLst/>
          </a:prstGeom>
          <a:gradFill rotWithShape="1">
            <a:gsLst>
              <a:gs pos="100000">
                <a:srgbClr val="BFBFBF"/>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r>
              <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rPr>
              <a:t>Virtualization</a:t>
            </a:r>
          </a:p>
        </p:txBody>
      </p:sp>
      <p:sp>
        <p:nvSpPr>
          <p:cNvPr id="18" name="TextBox 17"/>
          <p:cNvSpPr txBox="1"/>
          <p:nvPr/>
        </p:nvSpPr>
        <p:spPr>
          <a:xfrm>
            <a:off x="357281" y="4743450"/>
            <a:ext cx="4338047" cy="1308050"/>
          </a:xfrm>
          <a:prstGeom prst="rect">
            <a:avLst/>
          </a:prstGeom>
          <a:noFill/>
        </p:spPr>
        <p:txBody>
          <a:bodyPr wrap="none" rtlCol="0">
            <a:spAutoFit/>
          </a:bodyPr>
          <a:lstStyle/>
          <a:p>
            <a:pPr defTabSz="1096963">
              <a:lnSpc>
                <a:spcPct val="90000"/>
              </a:lnSpc>
              <a:spcBef>
                <a:spcPts val="250"/>
              </a:spcBef>
              <a:buClr>
                <a:schemeClr val="accent1"/>
              </a:buClr>
              <a:buSzPct val="80000"/>
            </a:pPr>
            <a:r>
              <a:rPr lang="en-GB" sz="2000" dirty="0" smtClean="0">
                <a:latin typeface="Segoe Semibold"/>
              </a:rPr>
              <a:t> </a:t>
            </a:r>
            <a:r>
              <a:rPr lang="en-GB" sz="2000" i="1" dirty="0" smtClean="0">
                <a:latin typeface="Segoe Semibold"/>
              </a:rPr>
              <a:t>- Best Practice [Guide] for Software </a:t>
            </a:r>
          </a:p>
          <a:p>
            <a:pPr defTabSz="1096963">
              <a:lnSpc>
                <a:spcPct val="90000"/>
              </a:lnSpc>
              <a:spcBef>
                <a:spcPts val="250"/>
              </a:spcBef>
              <a:buClr>
                <a:schemeClr val="accent1"/>
              </a:buClr>
              <a:buSzPct val="80000"/>
            </a:pPr>
            <a:r>
              <a:rPr lang="en-GB" sz="2000" i="1" dirty="0" smtClean="0">
                <a:latin typeface="Segoe Semibold"/>
              </a:rPr>
              <a:t>   Asset Management , 2003</a:t>
            </a:r>
            <a:endParaRPr lang="en-US" sz="2000" i="1" dirty="0" smtClean="0">
              <a:latin typeface="Segoe Semibold"/>
            </a:endParaRPr>
          </a:p>
          <a:p>
            <a:pPr defTabSz="1096963">
              <a:lnSpc>
                <a:spcPct val="90000"/>
              </a:lnSpc>
              <a:spcBef>
                <a:spcPts val="250"/>
              </a:spcBef>
              <a:buClr>
                <a:schemeClr val="accent1"/>
              </a:buClr>
              <a:buSzPct val="80000"/>
            </a:pPr>
            <a:r>
              <a:rPr lang="en-US" sz="2000" dirty="0" smtClean="0">
                <a:latin typeface="Segoe Semibold"/>
              </a:rPr>
              <a:t>   IT Infrastructure Library (ITIL)</a:t>
            </a:r>
          </a:p>
          <a:p>
            <a:endParaRPr lang="en-US"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250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1" grpId="0" animBg="1"/>
      <p:bldP spid="15" grpId="0" animBg="1"/>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2755" y="2766061"/>
            <a:ext cx="8513519" cy="2148280"/>
          </a:xfrm>
          <a:prstGeom prst="rect">
            <a:avLst/>
          </a:prstGeom>
        </p:spPr>
        <p:txBody>
          <a:bodyPr vert="horz" wrap="square" lIns="0" tIns="0" rIns="0" bIns="0" rtlCol="0" anchor="t">
            <a:spAutoFit/>
          </a:bodyPr>
          <a:lstStyle/>
          <a:p>
            <a:pPr lvl="0" algn="ctr">
              <a:lnSpc>
                <a:spcPct val="90000"/>
              </a:lnSpc>
              <a:spcBef>
                <a:spcPts val="1200"/>
              </a:spcBef>
            </a:pPr>
            <a:r>
              <a:rPr lang="en-US" sz="4800" dirty="0" smtClean="0">
                <a:ln w="3175">
                  <a:noFill/>
                </a:ln>
                <a:solidFill>
                  <a:srgbClr val="FFFFFF"/>
                </a:solidFill>
                <a:latin typeface="Segoe" pitchFamily="34" charset="0"/>
                <a:cs typeface="Arial" charset="0"/>
              </a:rPr>
              <a:t>The Role of IT Asset Management … </a:t>
            </a:r>
          </a:p>
          <a:p>
            <a:pPr lvl="0" algn="ctr">
              <a:lnSpc>
                <a:spcPct val="90000"/>
              </a:lnSpc>
              <a:spcBef>
                <a:spcPts val="1200"/>
              </a:spcBef>
            </a:pPr>
            <a:r>
              <a:rPr lang="en-US" sz="4800" dirty="0" smtClean="0">
                <a:ln w="3175">
                  <a:noFill/>
                </a:ln>
                <a:solidFill>
                  <a:srgbClr val="FFFFFF"/>
                </a:solidFill>
                <a:latin typeface="Segoe" pitchFamily="34" charset="0"/>
                <a:cs typeface="Arial" charset="0"/>
              </a:rPr>
              <a:t>Building your business case …</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09" y="496890"/>
            <a:ext cx="8382000" cy="1329595"/>
          </a:xfrm>
        </p:spPr>
        <p:txBody>
          <a:bodyPr/>
          <a:lstStyle/>
          <a:p>
            <a:r>
              <a:rPr lang="en-US" dirty="0" smtClean="0"/>
              <a:t>The Role of IT Asset Management Practices</a:t>
            </a:r>
            <a:endParaRPr lang="en-US" dirty="0">
              <a:solidFill>
                <a:schemeClr val="tx2"/>
              </a:solidFill>
            </a:endParaRPr>
          </a:p>
        </p:txBody>
      </p:sp>
      <p:sp>
        <p:nvSpPr>
          <p:cNvPr id="3" name="Text Placeholder 2"/>
          <p:cNvSpPr>
            <a:spLocks noGrp="1"/>
          </p:cNvSpPr>
          <p:nvPr>
            <p:ph type="body" sz="quarter" idx="10"/>
          </p:nvPr>
        </p:nvSpPr>
        <p:spPr>
          <a:xfrm>
            <a:off x="353008" y="2100944"/>
            <a:ext cx="8382000" cy="3274743"/>
          </a:xfrm>
        </p:spPr>
        <p:txBody>
          <a:bodyPr/>
          <a:lstStyle/>
          <a:p>
            <a:pPr marL="514350" indent="-514350">
              <a:spcBef>
                <a:spcPts val="0"/>
              </a:spcBef>
              <a:spcAft>
                <a:spcPts val="1200"/>
              </a:spcAft>
              <a:buNone/>
            </a:pPr>
            <a:r>
              <a:rPr lang="en-US" dirty="0" smtClean="0"/>
              <a:t>IT Assessment Management (ITAM) helps:</a:t>
            </a:r>
          </a:p>
          <a:p>
            <a:pPr marL="514350" indent="-514350">
              <a:spcBef>
                <a:spcPts val="0"/>
              </a:spcBef>
              <a:spcAft>
                <a:spcPts val="1200"/>
              </a:spcAft>
              <a:buFont typeface="+mj-lt"/>
              <a:buAutoNum type="arabicPeriod"/>
            </a:pPr>
            <a:r>
              <a:rPr lang="en-US" dirty="0" smtClean="0"/>
              <a:t>Justify a Virtualization Project (ROI, TCO) </a:t>
            </a:r>
          </a:p>
          <a:p>
            <a:pPr marL="514350" indent="-514350">
              <a:spcBef>
                <a:spcPts val="0"/>
              </a:spcBef>
              <a:spcAft>
                <a:spcPts val="1200"/>
              </a:spcAft>
              <a:buFont typeface="+mj-lt"/>
              <a:buAutoNum type="arabicPeriod"/>
            </a:pPr>
            <a:r>
              <a:rPr lang="en-US" dirty="0" smtClean="0"/>
              <a:t>Ensure a Smooth Transition or Implementation</a:t>
            </a:r>
          </a:p>
          <a:p>
            <a:pPr marL="514350" indent="-514350">
              <a:spcBef>
                <a:spcPts val="0"/>
              </a:spcBef>
              <a:spcAft>
                <a:spcPts val="1200"/>
              </a:spcAft>
              <a:buFont typeface="+mj-lt"/>
              <a:buAutoNum type="arabicPeriod"/>
            </a:pPr>
            <a:r>
              <a:rPr lang="en-US" b="1" dirty="0" smtClean="0"/>
              <a:t>Assess the Licensing Dimensions of a Virtualized Environment</a:t>
            </a:r>
          </a:p>
          <a:p>
            <a:pPr marL="514350" indent="-514350">
              <a:spcBef>
                <a:spcPts val="0"/>
              </a:spcBef>
              <a:spcAft>
                <a:spcPts val="1200"/>
              </a:spcAft>
              <a:buFont typeface="+mj-lt"/>
              <a:buAutoNum type="arabicPeriod"/>
            </a:pPr>
            <a:r>
              <a:rPr lang="en-US" b="1" dirty="0" smtClean="0"/>
              <a:t>Provide Ongoing License Management and Support</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8"/>
          <p:cNvSpPr>
            <a:spLocks noGrp="1" noChangeArrowheads="1"/>
          </p:cNvSpPr>
          <p:nvPr>
            <p:ph type="title"/>
          </p:nvPr>
        </p:nvSpPr>
        <p:spPr>
          <a:xfrm>
            <a:off x="387054" y="11875"/>
            <a:ext cx="8375946" cy="747897"/>
          </a:xfrm>
        </p:spPr>
        <p:txBody>
          <a:bodyPr/>
          <a:lstStyle/>
          <a:p>
            <a:r>
              <a:rPr lang="en-US" dirty="0" smtClean="0"/>
              <a:t>Agenda</a:t>
            </a:r>
            <a:endParaRPr lang="en-GB" dirty="0" smtClean="0"/>
          </a:p>
        </p:txBody>
      </p:sp>
      <p:sp>
        <p:nvSpPr>
          <p:cNvPr id="6146" name="Rectangle 3"/>
          <p:cNvSpPr>
            <a:spLocks noGrp="1" noChangeArrowheads="1"/>
          </p:cNvSpPr>
          <p:nvPr>
            <p:ph type="body" idx="1"/>
          </p:nvPr>
        </p:nvSpPr>
        <p:spPr>
          <a:xfrm>
            <a:off x="359599" y="763569"/>
            <a:ext cx="8381999" cy="2135969"/>
          </a:xfrm>
        </p:spPr>
        <p:txBody>
          <a:bodyPr/>
          <a:lstStyle/>
          <a:p>
            <a:r>
              <a:rPr lang="en-US" sz="2800" dirty="0" smtClean="0"/>
              <a:t>Basics </a:t>
            </a:r>
          </a:p>
          <a:p>
            <a:pPr lvl="1"/>
            <a:r>
              <a:rPr lang="en-GB" sz="2600" dirty="0" smtClean="0"/>
              <a:t>Licensing Definitions</a:t>
            </a:r>
          </a:p>
          <a:p>
            <a:r>
              <a:rPr lang="en-GB" sz="2800" dirty="0" smtClean="0"/>
              <a:t>Virtualisation</a:t>
            </a:r>
          </a:p>
          <a:p>
            <a:pPr lvl="1"/>
            <a:r>
              <a:rPr lang="en-GB" sz="2600" dirty="0" smtClean="0"/>
              <a:t>Evolving Face of Virtualisation</a:t>
            </a:r>
          </a:p>
          <a:p>
            <a:r>
              <a:rPr lang="en-GB" sz="2800" dirty="0" smtClean="0"/>
              <a:t>The role of IT Asset Management</a:t>
            </a:r>
          </a:p>
          <a:p>
            <a:pPr lvl="1"/>
            <a:r>
              <a:rPr lang="en-GB" sz="2600" dirty="0" smtClean="0"/>
              <a:t>SAM Tools</a:t>
            </a:r>
            <a:endParaRPr lang="en-US" sz="2600" dirty="0" smtClean="0"/>
          </a:p>
          <a:p>
            <a:r>
              <a:rPr lang="en-GB" sz="2800" dirty="0" smtClean="0"/>
              <a:t>Products with Extended Virtualisation Licensing Rights</a:t>
            </a:r>
            <a:endParaRPr lang="en-US" sz="2800" dirty="0" smtClean="0"/>
          </a:p>
          <a:p>
            <a:pPr lvl="2"/>
            <a:r>
              <a:rPr lang="en-GB" sz="2600" dirty="0" smtClean="0"/>
              <a:t>Server OSE</a:t>
            </a:r>
          </a:p>
          <a:p>
            <a:pPr lvl="2"/>
            <a:r>
              <a:rPr lang="en-GB" sz="2600" dirty="0" smtClean="0"/>
              <a:t>Server Applications – Per Proc</a:t>
            </a:r>
          </a:p>
          <a:p>
            <a:pPr lvl="2"/>
            <a:r>
              <a:rPr lang="en-GB" sz="2600" dirty="0" smtClean="0"/>
              <a:t>Desktop OSE</a:t>
            </a:r>
            <a:endParaRPr lang="en-US" sz="2600" dirty="0" smtClean="0"/>
          </a:p>
          <a:p>
            <a:r>
              <a:rPr lang="en-US" sz="2800" dirty="0" smtClean="0"/>
              <a:t>Pricing Virtualization Solutions</a:t>
            </a:r>
          </a:p>
          <a:p>
            <a:r>
              <a:rPr lang="en-US" sz="2800" dirty="0" smtClean="0"/>
              <a:t>Q&amp;A</a:t>
            </a:r>
          </a:p>
          <a:p>
            <a:pPr>
              <a:buNone/>
            </a:pPr>
            <a:endParaRPr lang="en-US" sz="2600"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a:xfrm>
            <a:off x="382323" y="254000"/>
            <a:ext cx="8380677" cy="1052596"/>
          </a:xfrm>
        </p:spPr>
        <p:txBody>
          <a:bodyPr/>
          <a:lstStyle/>
          <a:p>
            <a:r>
              <a:rPr lang="en-US" dirty="0"/>
              <a:t>What is SAM</a:t>
            </a:r>
            <a:r>
              <a:rPr lang="en-US" dirty="0" smtClean="0"/>
              <a:t>?</a:t>
            </a:r>
            <a:r>
              <a:rPr lang="en-US" dirty="0"/>
              <a:t/>
            </a:r>
            <a:br>
              <a:rPr lang="en-US" dirty="0"/>
            </a:br>
            <a:r>
              <a:rPr lang="en-US" sz="2800" dirty="0" smtClean="0"/>
              <a:t>IT Asset Management Framework</a:t>
            </a:r>
            <a:endParaRPr lang="en-US" sz="2800" dirty="0">
              <a:solidFill>
                <a:schemeClr val="accent1"/>
              </a:solidFill>
            </a:endParaRPr>
          </a:p>
        </p:txBody>
      </p:sp>
      <p:sp>
        <p:nvSpPr>
          <p:cNvPr id="618499" name="AutoShape 3"/>
          <p:cNvSpPr>
            <a:spLocks noChangeAspect="1" noChangeArrowheads="1"/>
          </p:cNvSpPr>
          <p:nvPr/>
        </p:nvSpPr>
        <p:spPr bwMode="auto">
          <a:xfrm>
            <a:off x="2881313" y="1534583"/>
            <a:ext cx="2607469" cy="2254250"/>
          </a:xfrm>
          <a:prstGeom prst="triangle">
            <a:avLst>
              <a:gd name="adj" fmla="val 50000"/>
            </a:avLst>
          </a:prstGeom>
          <a:gradFill rotWithShape="0">
            <a:gsLst>
              <a:gs pos="0">
                <a:schemeClr val="accent2">
                  <a:gamma/>
                  <a:shade val="63529"/>
                  <a:invGamma/>
                </a:schemeClr>
              </a:gs>
              <a:gs pos="50000">
                <a:schemeClr val="accent2">
                  <a:alpha val="34000"/>
                </a:schemeClr>
              </a:gs>
              <a:gs pos="100000">
                <a:schemeClr val="accent2">
                  <a:gamma/>
                  <a:shade val="63529"/>
                  <a:invGamma/>
                </a:schemeClr>
              </a:gs>
            </a:gsLst>
            <a:lin ang="2700000" scaled="1"/>
          </a:gradFill>
          <a:ln w="12700" algn="ctr">
            <a:solidFill>
              <a:schemeClr val="accent2"/>
            </a:solidFill>
            <a:miter lim="800000"/>
            <a:headEnd/>
            <a:tailEnd/>
          </a:ln>
          <a:effectLst/>
        </p:spPr>
        <p:txBody>
          <a:bodyPr wrap="none" tIns="0" anchor="t" anchorCtr="0"/>
          <a:lstStyle/>
          <a:p>
            <a:pPr marL="342900"/>
            <a:r>
              <a:rPr lang="en-US" sz="3200" dirty="0"/>
              <a:t>ITAM</a:t>
            </a:r>
          </a:p>
        </p:txBody>
      </p:sp>
      <p:sp>
        <p:nvSpPr>
          <p:cNvPr id="618500" name="Text Box 4"/>
          <p:cNvSpPr txBox="1">
            <a:spLocks noChangeArrowheads="1"/>
          </p:cNvSpPr>
          <p:nvPr/>
        </p:nvSpPr>
        <p:spPr bwMode="auto">
          <a:xfrm>
            <a:off x="671876" y="3992563"/>
            <a:ext cx="3675062" cy="1631216"/>
          </a:xfrm>
          <a:prstGeom prst="rect">
            <a:avLst/>
          </a:prstGeom>
          <a:noFill/>
          <a:ln w="12700" algn="ctr">
            <a:noFill/>
            <a:miter lim="800000"/>
            <a:headEnd/>
            <a:tailEnd/>
          </a:ln>
          <a:effectLst/>
        </p:spPr>
        <p:txBody>
          <a:bodyPr>
            <a:spAutoFit/>
          </a:bodyPr>
          <a:lstStyle/>
          <a:p>
            <a:pPr algn="l">
              <a:buFontTx/>
              <a:buChar char="•"/>
            </a:pPr>
            <a:r>
              <a:rPr lang="en-US" sz="2000" dirty="0"/>
              <a:t> Procurement</a:t>
            </a:r>
          </a:p>
          <a:p>
            <a:pPr algn="l">
              <a:buFontTx/>
              <a:buChar char="•"/>
            </a:pPr>
            <a:r>
              <a:rPr lang="en-US" sz="2000" dirty="0"/>
              <a:t> Budget</a:t>
            </a:r>
          </a:p>
          <a:p>
            <a:pPr algn="l">
              <a:buFontTx/>
              <a:buChar char="•"/>
            </a:pPr>
            <a:r>
              <a:rPr lang="en-US" sz="2000" dirty="0"/>
              <a:t> Cost control</a:t>
            </a:r>
          </a:p>
          <a:p>
            <a:pPr algn="l">
              <a:buFontTx/>
              <a:buChar char="•"/>
            </a:pPr>
            <a:r>
              <a:rPr lang="en-US" sz="2000" dirty="0"/>
              <a:t> Chargeback</a:t>
            </a:r>
          </a:p>
          <a:p>
            <a:pPr algn="l">
              <a:buFontTx/>
              <a:buChar char="•"/>
            </a:pPr>
            <a:r>
              <a:rPr lang="en-US" sz="2000" dirty="0"/>
              <a:t> Operational efficiencies</a:t>
            </a:r>
          </a:p>
        </p:txBody>
      </p:sp>
      <p:sp>
        <p:nvSpPr>
          <p:cNvPr id="618501" name="Text Box 5"/>
          <p:cNvSpPr txBox="1">
            <a:spLocks noChangeArrowheads="1"/>
          </p:cNvSpPr>
          <p:nvPr/>
        </p:nvSpPr>
        <p:spPr bwMode="auto">
          <a:xfrm>
            <a:off x="5201389" y="4009729"/>
            <a:ext cx="3942612" cy="1938992"/>
          </a:xfrm>
          <a:prstGeom prst="rect">
            <a:avLst/>
          </a:prstGeom>
          <a:noFill/>
          <a:ln w="12700" algn="ctr">
            <a:noFill/>
            <a:miter lim="800000"/>
            <a:headEnd/>
            <a:tailEnd/>
          </a:ln>
          <a:effectLst/>
        </p:spPr>
        <p:txBody>
          <a:bodyPr wrap="square">
            <a:spAutoFit/>
          </a:bodyPr>
          <a:lstStyle/>
          <a:p>
            <a:pPr algn="l">
              <a:buFontTx/>
              <a:buChar char="•"/>
            </a:pPr>
            <a:r>
              <a:rPr lang="en-US" sz="2000" dirty="0"/>
              <a:t> License compliance</a:t>
            </a:r>
          </a:p>
          <a:p>
            <a:pPr algn="l">
              <a:buFontTx/>
              <a:buChar char="•"/>
            </a:pPr>
            <a:r>
              <a:rPr lang="en-US" sz="2000" dirty="0"/>
              <a:t> </a:t>
            </a:r>
            <a:r>
              <a:rPr lang="en-US" sz="2000" dirty="0" smtClean="0"/>
              <a:t>Request For Proposals preparation</a:t>
            </a:r>
            <a:endParaRPr lang="en-US" sz="2000" dirty="0"/>
          </a:p>
          <a:p>
            <a:pPr algn="l">
              <a:buFontTx/>
              <a:buChar char="•"/>
            </a:pPr>
            <a:r>
              <a:rPr lang="en-US" sz="2000" dirty="0"/>
              <a:t> Negotiations</a:t>
            </a:r>
          </a:p>
          <a:p>
            <a:pPr algn="l">
              <a:buFontTx/>
              <a:buChar char="•"/>
            </a:pPr>
            <a:r>
              <a:rPr lang="en-US" sz="2000" dirty="0"/>
              <a:t> Contract maintenance</a:t>
            </a:r>
          </a:p>
          <a:p>
            <a:pPr algn="l">
              <a:buFontTx/>
              <a:buChar char="•"/>
            </a:pPr>
            <a:r>
              <a:rPr lang="en-US" sz="2000" dirty="0"/>
              <a:t> Supplier management</a:t>
            </a:r>
          </a:p>
          <a:p>
            <a:pPr algn="l">
              <a:buFontTx/>
              <a:buChar char="•"/>
            </a:pPr>
            <a:r>
              <a:rPr lang="en-US" sz="2000" dirty="0"/>
              <a:t> Service-level management</a:t>
            </a:r>
          </a:p>
        </p:txBody>
      </p:sp>
      <p:sp>
        <p:nvSpPr>
          <p:cNvPr id="618502" name="Text Box 6"/>
          <p:cNvSpPr txBox="1">
            <a:spLocks noChangeArrowheads="1"/>
          </p:cNvSpPr>
          <p:nvPr/>
        </p:nvSpPr>
        <p:spPr bwMode="auto">
          <a:xfrm>
            <a:off x="5050897" y="1107282"/>
            <a:ext cx="4093104" cy="1631216"/>
          </a:xfrm>
          <a:prstGeom prst="rect">
            <a:avLst/>
          </a:prstGeom>
          <a:noFill/>
          <a:ln w="12700" algn="ctr">
            <a:noFill/>
            <a:miter lim="800000"/>
            <a:headEnd/>
            <a:tailEnd/>
          </a:ln>
          <a:effectLst/>
        </p:spPr>
        <p:txBody>
          <a:bodyPr>
            <a:spAutoFit/>
          </a:bodyPr>
          <a:lstStyle/>
          <a:p>
            <a:pPr algn="l">
              <a:buFontTx/>
              <a:buChar char="•"/>
            </a:pPr>
            <a:r>
              <a:rPr lang="en-US" sz="2000"/>
              <a:t> Configuration item tracking</a:t>
            </a:r>
          </a:p>
          <a:p>
            <a:pPr algn="l">
              <a:buFontTx/>
              <a:buChar char="•"/>
            </a:pPr>
            <a:r>
              <a:rPr lang="en-US" sz="2000"/>
              <a:t> Dependency mapping</a:t>
            </a:r>
          </a:p>
          <a:p>
            <a:pPr algn="l">
              <a:buFontTx/>
              <a:buChar char="•"/>
            </a:pPr>
            <a:r>
              <a:rPr lang="en-US" sz="2000"/>
              <a:t> Definitive software library</a:t>
            </a:r>
          </a:p>
          <a:p>
            <a:pPr algn="l">
              <a:buFontTx/>
              <a:buChar char="•"/>
            </a:pPr>
            <a:r>
              <a:rPr lang="en-US" sz="2000"/>
              <a:t> Usage monitoring</a:t>
            </a:r>
          </a:p>
          <a:p>
            <a:pPr algn="l">
              <a:buFontTx/>
              <a:buChar char="•"/>
            </a:pPr>
            <a:r>
              <a:rPr lang="en-US" sz="2000"/>
              <a:t> Asset provisioning</a:t>
            </a:r>
          </a:p>
        </p:txBody>
      </p:sp>
      <p:sp>
        <p:nvSpPr>
          <p:cNvPr id="618503" name="Text Box 7"/>
          <p:cNvSpPr txBox="1">
            <a:spLocks noChangeArrowheads="1"/>
          </p:cNvSpPr>
          <p:nvPr/>
        </p:nvSpPr>
        <p:spPr bwMode="auto">
          <a:xfrm>
            <a:off x="5175399" y="784491"/>
            <a:ext cx="1010598" cy="400110"/>
          </a:xfrm>
          <a:prstGeom prst="rect">
            <a:avLst/>
          </a:prstGeom>
          <a:noFill/>
          <a:ln w="12700" algn="ctr">
            <a:noFill/>
            <a:miter lim="800000"/>
            <a:headEnd/>
            <a:tailEnd/>
          </a:ln>
          <a:effectLst/>
        </p:spPr>
        <p:txBody>
          <a:bodyPr wrap="none">
            <a:spAutoFit/>
          </a:bodyPr>
          <a:lstStyle/>
          <a:p>
            <a:r>
              <a:rPr lang="en-US" sz="2000" u="sng" dirty="0"/>
              <a:t>Physical</a:t>
            </a:r>
            <a:endParaRPr lang="en-US" sz="1600" dirty="0"/>
          </a:p>
        </p:txBody>
      </p:sp>
      <p:sp>
        <p:nvSpPr>
          <p:cNvPr id="618504" name="Text Box 8"/>
          <p:cNvSpPr txBox="1">
            <a:spLocks noChangeArrowheads="1"/>
          </p:cNvSpPr>
          <p:nvPr/>
        </p:nvSpPr>
        <p:spPr bwMode="auto">
          <a:xfrm>
            <a:off x="271198" y="6175376"/>
            <a:ext cx="8469313" cy="769441"/>
          </a:xfrm>
          <a:prstGeom prst="rect">
            <a:avLst/>
          </a:prstGeom>
          <a:noFill/>
          <a:ln w="12700" algn="ctr">
            <a:noFill/>
            <a:miter lim="800000"/>
            <a:headEnd/>
            <a:tailEnd/>
          </a:ln>
          <a:effectLst/>
        </p:spPr>
        <p:txBody>
          <a:bodyPr>
            <a:spAutoFit/>
          </a:bodyPr>
          <a:lstStyle/>
          <a:p>
            <a:pPr algn="l"/>
            <a:r>
              <a:rPr lang="en-US" sz="1500" b="0" dirty="0"/>
              <a:t>Source: Gartner IT and Software Asset Management Summit</a:t>
            </a:r>
            <a:r>
              <a:rPr lang="en-US" sz="1500" b="0" dirty="0" smtClean="0"/>
              <a:t>,</a:t>
            </a:r>
          </a:p>
          <a:p>
            <a:pPr algn="l"/>
            <a:r>
              <a:rPr lang="en-US" sz="1500" b="0" dirty="0" smtClean="0"/>
              <a:t>“</a:t>
            </a:r>
            <a:r>
              <a:rPr lang="en-US" sz="1500" b="0" dirty="0"/>
              <a:t>Designing a Results-Driven IT Asset Management Strategy with Tools,” Patricia Adams, September 2005</a:t>
            </a:r>
          </a:p>
          <a:p>
            <a:pPr algn="l"/>
            <a:endParaRPr lang="en-US" sz="1400" b="0" dirty="0"/>
          </a:p>
        </p:txBody>
      </p:sp>
      <p:sp>
        <p:nvSpPr>
          <p:cNvPr id="618505" name="AutoShape 9"/>
          <p:cNvSpPr>
            <a:spLocks noChangeArrowheads="1"/>
          </p:cNvSpPr>
          <p:nvPr/>
        </p:nvSpPr>
        <p:spPr bwMode="auto">
          <a:xfrm>
            <a:off x="4049449" y="1542521"/>
            <a:ext cx="295083" cy="1086379"/>
          </a:xfrm>
          <a:prstGeom prst="upDownArrow">
            <a:avLst>
              <a:gd name="adj1" fmla="val 50000"/>
              <a:gd name="adj2" fmla="val 74634"/>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algn="ctr">
            <a:solidFill>
              <a:schemeClr val="accent2"/>
            </a:solidFill>
            <a:miter lim="800000"/>
            <a:headEnd/>
            <a:tailEnd/>
          </a:ln>
          <a:effectLst/>
        </p:spPr>
        <p:txBody>
          <a:bodyPr wrap="none" anchor="ctr"/>
          <a:lstStyle/>
          <a:p>
            <a:endParaRPr lang="en-US" sz="1600"/>
          </a:p>
        </p:txBody>
      </p:sp>
      <p:sp>
        <p:nvSpPr>
          <p:cNvPr id="618506" name="AutoShape 10"/>
          <p:cNvSpPr>
            <a:spLocks noChangeArrowheads="1"/>
          </p:cNvSpPr>
          <p:nvPr/>
        </p:nvSpPr>
        <p:spPr bwMode="auto">
          <a:xfrm rot="3510176">
            <a:off x="3225811" y="2944019"/>
            <a:ext cx="271198" cy="1012032"/>
          </a:xfrm>
          <a:prstGeom prst="upDownArrow">
            <a:avLst>
              <a:gd name="adj1" fmla="val 50000"/>
              <a:gd name="adj2" fmla="val 74634"/>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algn="ctr">
            <a:solidFill>
              <a:schemeClr val="accent2"/>
            </a:solidFill>
            <a:miter lim="800000"/>
            <a:headEnd/>
            <a:tailEnd/>
          </a:ln>
          <a:effectLst/>
        </p:spPr>
        <p:txBody>
          <a:bodyPr wrap="none" anchor="ctr"/>
          <a:lstStyle/>
          <a:p>
            <a:endParaRPr lang="en-US" sz="1600"/>
          </a:p>
        </p:txBody>
      </p:sp>
      <p:sp>
        <p:nvSpPr>
          <p:cNvPr id="618507" name="AutoShape 11"/>
          <p:cNvSpPr>
            <a:spLocks noChangeArrowheads="1"/>
          </p:cNvSpPr>
          <p:nvPr/>
        </p:nvSpPr>
        <p:spPr bwMode="auto">
          <a:xfrm rot="7259981">
            <a:off x="4884730" y="2936877"/>
            <a:ext cx="271198" cy="988218"/>
          </a:xfrm>
          <a:prstGeom prst="upDownArrow">
            <a:avLst>
              <a:gd name="adj1" fmla="val 50000"/>
              <a:gd name="adj2" fmla="val 72878"/>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12700" algn="ctr">
            <a:solidFill>
              <a:schemeClr val="accent2"/>
            </a:solidFill>
            <a:miter lim="800000"/>
            <a:headEnd/>
            <a:tailEnd/>
          </a:ln>
          <a:effectLst/>
        </p:spPr>
        <p:txBody>
          <a:bodyPr wrap="none" anchor="ctr"/>
          <a:lstStyle/>
          <a:p>
            <a:endParaRPr lang="en-US" sz="1600"/>
          </a:p>
        </p:txBody>
      </p:sp>
      <p:sp>
        <p:nvSpPr>
          <p:cNvPr id="618508" name="Text Box 12"/>
          <p:cNvSpPr txBox="1">
            <a:spLocks noChangeArrowheads="1"/>
          </p:cNvSpPr>
          <p:nvPr/>
        </p:nvSpPr>
        <p:spPr bwMode="auto">
          <a:xfrm>
            <a:off x="5634303" y="3603625"/>
            <a:ext cx="1395318" cy="400110"/>
          </a:xfrm>
          <a:prstGeom prst="rect">
            <a:avLst/>
          </a:prstGeom>
          <a:noFill/>
          <a:ln w="12700" algn="ctr">
            <a:noFill/>
            <a:miter lim="800000"/>
            <a:headEnd/>
            <a:tailEnd/>
          </a:ln>
          <a:effectLst/>
        </p:spPr>
        <p:txBody>
          <a:bodyPr wrap="none">
            <a:spAutoFit/>
          </a:bodyPr>
          <a:lstStyle/>
          <a:p>
            <a:r>
              <a:rPr lang="en-US" sz="2000" u="sng"/>
              <a:t>Contractual</a:t>
            </a:r>
            <a:endParaRPr lang="en-US" sz="1600"/>
          </a:p>
        </p:txBody>
      </p:sp>
      <p:sp>
        <p:nvSpPr>
          <p:cNvPr id="618509" name="Text Box 13"/>
          <p:cNvSpPr txBox="1">
            <a:spLocks noChangeArrowheads="1"/>
          </p:cNvSpPr>
          <p:nvPr/>
        </p:nvSpPr>
        <p:spPr bwMode="auto">
          <a:xfrm>
            <a:off x="816800" y="3607596"/>
            <a:ext cx="1106393" cy="400110"/>
          </a:xfrm>
          <a:prstGeom prst="rect">
            <a:avLst/>
          </a:prstGeom>
          <a:noFill/>
          <a:ln w="12700" algn="ctr">
            <a:noFill/>
            <a:miter lim="800000"/>
            <a:headEnd/>
            <a:tailEnd/>
          </a:ln>
          <a:effectLst/>
        </p:spPr>
        <p:txBody>
          <a:bodyPr wrap="none">
            <a:spAutoFit/>
          </a:bodyPr>
          <a:lstStyle/>
          <a:p>
            <a:r>
              <a:rPr lang="en-US" sz="2000" u="sng" dirty="0"/>
              <a:t>Financial</a:t>
            </a:r>
            <a:endParaRPr lang="en-US" sz="1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8503"/>
                                        </p:tgtEl>
                                        <p:attrNameLst>
                                          <p:attrName>style.visibility</p:attrName>
                                        </p:attrNameLst>
                                      </p:cBhvr>
                                      <p:to>
                                        <p:strVal val="visible"/>
                                      </p:to>
                                    </p:set>
                                    <p:animEffect transition="in" filter="fade">
                                      <p:cBhvr>
                                        <p:cTn id="7" dur="1000"/>
                                        <p:tgtEl>
                                          <p:spTgt spid="61850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8509"/>
                                        </p:tgtEl>
                                        <p:attrNameLst>
                                          <p:attrName>style.visibility</p:attrName>
                                        </p:attrNameLst>
                                      </p:cBhvr>
                                      <p:to>
                                        <p:strVal val="visible"/>
                                      </p:to>
                                    </p:set>
                                    <p:animEffect transition="in" filter="fade">
                                      <p:cBhvr>
                                        <p:cTn id="10" dur="1000"/>
                                        <p:tgtEl>
                                          <p:spTgt spid="61850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8508"/>
                                        </p:tgtEl>
                                        <p:attrNameLst>
                                          <p:attrName>style.visibility</p:attrName>
                                        </p:attrNameLst>
                                      </p:cBhvr>
                                      <p:to>
                                        <p:strVal val="visible"/>
                                      </p:to>
                                    </p:set>
                                    <p:animEffect transition="in" filter="fade">
                                      <p:cBhvr>
                                        <p:cTn id="13" dur="1000"/>
                                        <p:tgtEl>
                                          <p:spTgt spid="61850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8507"/>
                                        </p:tgtEl>
                                        <p:attrNameLst>
                                          <p:attrName>style.visibility</p:attrName>
                                        </p:attrNameLst>
                                      </p:cBhvr>
                                      <p:to>
                                        <p:strVal val="visible"/>
                                      </p:to>
                                    </p:set>
                                    <p:animEffect transition="in" filter="fade">
                                      <p:cBhvr>
                                        <p:cTn id="16" dur="1000"/>
                                        <p:tgtEl>
                                          <p:spTgt spid="61850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18505"/>
                                        </p:tgtEl>
                                        <p:attrNameLst>
                                          <p:attrName>style.visibility</p:attrName>
                                        </p:attrNameLst>
                                      </p:cBhvr>
                                      <p:to>
                                        <p:strVal val="visible"/>
                                      </p:to>
                                    </p:set>
                                    <p:animEffect transition="in" filter="fade">
                                      <p:cBhvr>
                                        <p:cTn id="19" dur="1000"/>
                                        <p:tgtEl>
                                          <p:spTgt spid="61850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18499"/>
                                        </p:tgtEl>
                                        <p:attrNameLst>
                                          <p:attrName>style.visibility</p:attrName>
                                        </p:attrNameLst>
                                      </p:cBhvr>
                                      <p:to>
                                        <p:strVal val="visible"/>
                                      </p:to>
                                    </p:set>
                                    <p:animEffect transition="in" filter="fade">
                                      <p:cBhvr>
                                        <p:cTn id="22" dur="1000"/>
                                        <p:tgtEl>
                                          <p:spTgt spid="61849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18506"/>
                                        </p:tgtEl>
                                        <p:attrNameLst>
                                          <p:attrName>style.visibility</p:attrName>
                                        </p:attrNameLst>
                                      </p:cBhvr>
                                      <p:to>
                                        <p:strVal val="visible"/>
                                      </p:to>
                                    </p:set>
                                    <p:animEffect transition="in" filter="fade">
                                      <p:cBhvr>
                                        <p:cTn id="25" dur="1000"/>
                                        <p:tgtEl>
                                          <p:spTgt spid="61850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18502"/>
                                        </p:tgtEl>
                                        <p:attrNameLst>
                                          <p:attrName>style.visibility</p:attrName>
                                        </p:attrNameLst>
                                      </p:cBhvr>
                                      <p:to>
                                        <p:strVal val="visible"/>
                                      </p:to>
                                    </p:set>
                                    <p:animEffect transition="in" filter="fade">
                                      <p:cBhvr>
                                        <p:cTn id="28" dur="1000"/>
                                        <p:tgtEl>
                                          <p:spTgt spid="61850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18501"/>
                                        </p:tgtEl>
                                        <p:attrNameLst>
                                          <p:attrName>style.visibility</p:attrName>
                                        </p:attrNameLst>
                                      </p:cBhvr>
                                      <p:to>
                                        <p:strVal val="visible"/>
                                      </p:to>
                                    </p:set>
                                    <p:animEffect transition="in" filter="fade">
                                      <p:cBhvr>
                                        <p:cTn id="31" dur="1000"/>
                                        <p:tgtEl>
                                          <p:spTgt spid="61850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18500"/>
                                        </p:tgtEl>
                                        <p:attrNameLst>
                                          <p:attrName>style.visibility</p:attrName>
                                        </p:attrNameLst>
                                      </p:cBhvr>
                                      <p:to>
                                        <p:strVal val="visible"/>
                                      </p:to>
                                    </p:set>
                                    <p:animEffect transition="in" filter="fade">
                                      <p:cBhvr>
                                        <p:cTn id="34" dur="1000"/>
                                        <p:tgtEl>
                                          <p:spTgt spid="61850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18504"/>
                                        </p:tgtEl>
                                        <p:attrNameLst>
                                          <p:attrName>style.visibility</p:attrName>
                                        </p:attrNameLst>
                                      </p:cBhvr>
                                      <p:to>
                                        <p:strVal val="visible"/>
                                      </p:to>
                                    </p:set>
                                    <p:animEffect transition="in" filter="fade">
                                      <p:cBhvr>
                                        <p:cTn id="37" dur="1000"/>
                                        <p:tgtEl>
                                          <p:spTgt spid="618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99" grpId="0" animBg="1"/>
      <p:bldP spid="618500" grpId="0"/>
      <p:bldP spid="618501" grpId="0"/>
      <p:bldP spid="618502" grpId="0"/>
      <p:bldP spid="618503" grpId="0"/>
      <p:bldP spid="618504" grpId="0"/>
      <p:bldP spid="618505" grpId="0" animBg="1"/>
      <p:bldP spid="618506" grpId="0" animBg="1"/>
      <p:bldP spid="618507" grpId="0" animBg="1"/>
      <p:bldP spid="618508" grpId="0"/>
      <p:bldP spid="61850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6390"/>
            <a:ext cx="8382000" cy="664797"/>
          </a:xfrm>
        </p:spPr>
        <p:txBody>
          <a:bodyPr/>
          <a:lstStyle/>
          <a:p>
            <a:r>
              <a:rPr lang="en-US" dirty="0" smtClean="0"/>
              <a:t>1. Justifying a Virtualization Project</a:t>
            </a:r>
            <a:endParaRPr lang="en-US" dirty="0">
              <a:solidFill>
                <a:schemeClr val="tx2"/>
              </a:solidFill>
            </a:endParaRPr>
          </a:p>
        </p:txBody>
      </p:sp>
      <p:sp>
        <p:nvSpPr>
          <p:cNvPr id="3" name="Text Placeholder 2"/>
          <p:cNvSpPr>
            <a:spLocks noGrp="1"/>
          </p:cNvSpPr>
          <p:nvPr>
            <p:ph type="body" sz="quarter" idx="10"/>
          </p:nvPr>
        </p:nvSpPr>
        <p:spPr>
          <a:xfrm>
            <a:off x="381000" y="1123952"/>
            <a:ext cx="8382000" cy="5995487"/>
          </a:xfrm>
        </p:spPr>
        <p:txBody>
          <a:bodyPr/>
          <a:lstStyle/>
          <a:p>
            <a:r>
              <a:rPr lang="en-US" sz="2800" dirty="0" smtClean="0"/>
              <a:t>ITAM Tool Insights</a:t>
            </a:r>
          </a:p>
          <a:p>
            <a:pPr lvl="1"/>
            <a:r>
              <a:rPr lang="en-US" sz="2400" dirty="0" smtClean="0"/>
              <a:t>Hardware and software that can be virtualized</a:t>
            </a:r>
          </a:p>
          <a:p>
            <a:pPr lvl="2"/>
            <a:r>
              <a:rPr lang="en-US" sz="2000" dirty="0" smtClean="0"/>
              <a:t>Inventory hardware requirements; software installations.</a:t>
            </a:r>
          </a:p>
          <a:p>
            <a:pPr lvl="2"/>
            <a:r>
              <a:rPr lang="en-US" sz="2000" dirty="0" smtClean="0"/>
              <a:t>Discover software/hardware utilization and mappings</a:t>
            </a:r>
          </a:p>
          <a:p>
            <a:pPr lvl="2"/>
            <a:r>
              <a:rPr lang="en-US" sz="2000" dirty="0" smtClean="0"/>
              <a:t>Network layout from an asset mgt. perspective: where located.</a:t>
            </a:r>
          </a:p>
          <a:p>
            <a:pPr lvl="1">
              <a:buNone/>
            </a:pPr>
            <a:endParaRPr lang="en-US" sz="2400" dirty="0" smtClean="0"/>
          </a:p>
          <a:p>
            <a:r>
              <a:rPr lang="en-US" sz="2800" dirty="0" smtClean="0"/>
              <a:t>ITAM Practices</a:t>
            </a:r>
          </a:p>
          <a:p>
            <a:pPr lvl="1"/>
            <a:r>
              <a:rPr lang="en-US" sz="2400" dirty="0" smtClean="0"/>
              <a:t>ROI/TCO.  Ensure lowest conversion cost</a:t>
            </a:r>
          </a:p>
          <a:p>
            <a:pPr lvl="1"/>
            <a:r>
              <a:rPr lang="en-US" sz="2400" dirty="0" smtClean="0"/>
              <a:t>Budgeting.</a:t>
            </a:r>
          </a:p>
          <a:p>
            <a:pPr lvl="1"/>
            <a:r>
              <a:rPr lang="en-US" sz="2400" dirty="0" smtClean="0"/>
              <a:t>Software contract management</a:t>
            </a:r>
          </a:p>
          <a:p>
            <a:pPr lvl="1"/>
            <a:r>
              <a:rPr lang="en-US" sz="2400" dirty="0" smtClean="0"/>
              <a:t>Vendor management</a:t>
            </a:r>
          </a:p>
          <a:p>
            <a:pPr lvl="1"/>
            <a:r>
              <a:rPr lang="en-US" sz="2400" dirty="0" smtClean="0"/>
              <a:t>Cost or usage based cost allocation and chargeback</a:t>
            </a:r>
          </a:p>
          <a:p>
            <a:pPr lvl="1"/>
            <a:endParaRPr lang="en-US" sz="2400"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763000" cy="553998"/>
          </a:xfrm>
        </p:spPr>
        <p:txBody>
          <a:bodyPr/>
          <a:lstStyle/>
          <a:p>
            <a:r>
              <a:rPr lang="en-US" sz="4000" dirty="0" smtClean="0"/>
              <a:t>2. Ensure Smooth Transition/Implementation</a:t>
            </a:r>
            <a:endParaRPr lang="en-US" sz="4000" dirty="0">
              <a:solidFill>
                <a:schemeClr val="tx2"/>
              </a:solidFill>
            </a:endParaRPr>
          </a:p>
        </p:txBody>
      </p:sp>
      <p:sp>
        <p:nvSpPr>
          <p:cNvPr id="3" name="Text Placeholder 2"/>
          <p:cNvSpPr>
            <a:spLocks noGrp="1"/>
          </p:cNvSpPr>
          <p:nvPr>
            <p:ph type="body" sz="quarter" idx="10"/>
          </p:nvPr>
        </p:nvSpPr>
        <p:spPr>
          <a:xfrm>
            <a:off x="371669" y="1020003"/>
            <a:ext cx="8330929" cy="7916013"/>
          </a:xfrm>
        </p:spPr>
        <p:txBody>
          <a:bodyPr/>
          <a:lstStyle/>
          <a:p>
            <a:pPr marL="457200" lvl="2" indent="-457200">
              <a:spcAft>
                <a:spcPts val="600"/>
              </a:spcAft>
              <a:buBlip>
                <a:blip r:embed="rId3"/>
              </a:buBlip>
            </a:pPr>
            <a:r>
              <a:rPr lang="en-US" sz="2800" dirty="0" smtClean="0"/>
              <a:t>ITAM Tool Insights</a:t>
            </a:r>
          </a:p>
          <a:p>
            <a:pPr lvl="1">
              <a:spcAft>
                <a:spcPts val="600"/>
              </a:spcAft>
            </a:pPr>
            <a:r>
              <a:rPr lang="en-US" sz="2400" dirty="0" smtClean="0"/>
              <a:t>Software contract management</a:t>
            </a:r>
          </a:p>
          <a:p>
            <a:pPr lvl="1">
              <a:spcAft>
                <a:spcPts val="600"/>
              </a:spcAft>
            </a:pPr>
            <a:r>
              <a:rPr lang="en-US" sz="2400" dirty="0" smtClean="0"/>
              <a:t>Assess hardware and software readiness</a:t>
            </a:r>
          </a:p>
          <a:p>
            <a:pPr lvl="1">
              <a:spcAft>
                <a:spcPts val="600"/>
              </a:spcAft>
            </a:pPr>
            <a:r>
              <a:rPr lang="en-US" sz="2400" dirty="0" smtClean="0"/>
              <a:t>Assess risk of application compatibility</a:t>
            </a:r>
          </a:p>
          <a:p>
            <a:pPr lvl="1">
              <a:spcAft>
                <a:spcPts val="600"/>
              </a:spcAft>
            </a:pPr>
            <a:r>
              <a:rPr lang="en-US" sz="2400" dirty="0" smtClean="0"/>
              <a:t>Usage monitoring (resource allocation)</a:t>
            </a:r>
          </a:p>
          <a:p>
            <a:pPr lvl="1">
              <a:spcAft>
                <a:spcPts val="600"/>
              </a:spcAft>
            </a:pPr>
            <a:r>
              <a:rPr lang="en-US" sz="2400" dirty="0" smtClean="0"/>
              <a:t>Tracking periphery assets</a:t>
            </a:r>
          </a:p>
          <a:p>
            <a:pPr>
              <a:spcAft>
                <a:spcPts val="600"/>
              </a:spcAft>
            </a:pPr>
            <a:r>
              <a:rPr lang="en-US" sz="2800" dirty="0" smtClean="0"/>
              <a:t>ITAM Practices</a:t>
            </a:r>
          </a:p>
          <a:p>
            <a:pPr lvl="1">
              <a:spcAft>
                <a:spcPts val="600"/>
              </a:spcAft>
            </a:pPr>
            <a:r>
              <a:rPr lang="en-US" sz="2400" dirty="0" smtClean="0"/>
              <a:t>Moves, add, changes (MAC)</a:t>
            </a:r>
          </a:p>
          <a:p>
            <a:pPr lvl="1">
              <a:spcAft>
                <a:spcPts val="600"/>
              </a:spcAft>
            </a:pPr>
            <a:r>
              <a:rPr lang="en-US" sz="2400" dirty="0" smtClean="0"/>
              <a:t>Change management</a:t>
            </a:r>
          </a:p>
          <a:p>
            <a:pPr lvl="1">
              <a:spcAft>
                <a:spcPts val="600"/>
              </a:spcAft>
            </a:pPr>
            <a:r>
              <a:rPr lang="en-US" sz="2400" dirty="0" smtClean="0"/>
              <a:t>SLAs</a:t>
            </a:r>
          </a:p>
          <a:p>
            <a:pPr lvl="1"/>
            <a:endParaRPr lang="en-US" sz="2400" dirty="0" smtClean="0"/>
          </a:p>
          <a:p>
            <a:pPr lvl="1">
              <a:buNone/>
            </a:pPr>
            <a:endParaRPr lang="en-US" sz="2400" dirty="0" smtClean="0"/>
          </a:p>
          <a:p>
            <a:pPr lvl="1">
              <a:buNone/>
            </a:pPr>
            <a:endParaRPr lang="en-US" sz="2400" dirty="0" smtClean="0"/>
          </a:p>
          <a:p>
            <a:pPr lvl="1">
              <a:buNone/>
            </a:pPr>
            <a:endParaRPr lang="en-US" sz="2400" dirty="0" smtClean="0"/>
          </a:p>
          <a:p>
            <a:pPr marL="803275" lvl="3" indent="-457200">
              <a:buBlip>
                <a:blip r:embed="rId3"/>
              </a:buBlip>
            </a:pPr>
            <a:endParaRPr lang="en-US"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9240"/>
            <a:ext cx="8763000" cy="1661993"/>
          </a:xfrm>
        </p:spPr>
        <p:txBody>
          <a:bodyPr/>
          <a:lstStyle/>
          <a:p>
            <a:r>
              <a:rPr lang="en-US" sz="4000" dirty="0" smtClean="0"/>
              <a:t>3. Assess Ongoing License Management, and Other Support</a:t>
            </a:r>
            <a:r>
              <a:rPr lang="en-US" sz="4000" dirty="0"/>
              <a:t/>
            </a:r>
            <a:br>
              <a:rPr lang="en-US" sz="4000" dirty="0"/>
            </a:br>
            <a:endParaRPr lang="en-US" sz="4000" dirty="0">
              <a:solidFill>
                <a:schemeClr val="tx2"/>
              </a:solidFill>
            </a:endParaRPr>
          </a:p>
        </p:txBody>
      </p:sp>
      <p:sp>
        <p:nvSpPr>
          <p:cNvPr id="3" name="Text Placeholder 2"/>
          <p:cNvSpPr>
            <a:spLocks noGrp="1"/>
          </p:cNvSpPr>
          <p:nvPr>
            <p:ph type="body" sz="quarter" idx="10"/>
          </p:nvPr>
        </p:nvSpPr>
        <p:spPr>
          <a:xfrm>
            <a:off x="362339" y="1406979"/>
            <a:ext cx="8348079" cy="4781502"/>
          </a:xfrm>
        </p:spPr>
        <p:txBody>
          <a:bodyPr/>
          <a:lstStyle/>
          <a:p>
            <a:pPr>
              <a:lnSpc>
                <a:spcPts val="3600"/>
              </a:lnSpc>
              <a:spcAft>
                <a:spcPts val="300"/>
              </a:spcAft>
            </a:pPr>
            <a:r>
              <a:rPr lang="en-US" sz="2400" dirty="0" smtClean="0"/>
              <a:t>Automate the reconciliation process as much as possible and feasible and ensure that you are taking advantage of all benefits or license entitlements.</a:t>
            </a:r>
          </a:p>
          <a:p>
            <a:pPr>
              <a:lnSpc>
                <a:spcPts val="3600"/>
              </a:lnSpc>
              <a:spcAft>
                <a:spcPts val="300"/>
              </a:spcAft>
            </a:pPr>
            <a:r>
              <a:rPr lang="en-US" sz="2400" dirty="0" smtClean="0"/>
              <a:t>Understand costs/savings before implementation</a:t>
            </a:r>
          </a:p>
          <a:p>
            <a:pPr lvl="1">
              <a:lnSpc>
                <a:spcPts val="3600"/>
              </a:lnSpc>
              <a:spcAft>
                <a:spcPts val="300"/>
              </a:spcAft>
            </a:pPr>
            <a:r>
              <a:rPr lang="en-US" sz="2000" i="1" dirty="0" smtClean="0"/>
              <a:t>Hardware acquisition and software licensing</a:t>
            </a:r>
          </a:p>
          <a:p>
            <a:pPr>
              <a:lnSpc>
                <a:spcPts val="3600"/>
              </a:lnSpc>
              <a:spcAft>
                <a:spcPts val="300"/>
              </a:spcAft>
            </a:pPr>
            <a:r>
              <a:rPr lang="en-US" sz="2400" dirty="0" smtClean="0"/>
              <a:t>Allocate licenses to server groups (as the tool allows)</a:t>
            </a:r>
          </a:p>
          <a:p>
            <a:pPr>
              <a:lnSpc>
                <a:spcPts val="3600"/>
              </a:lnSpc>
              <a:spcAft>
                <a:spcPts val="300"/>
              </a:spcAft>
            </a:pPr>
            <a:r>
              <a:rPr lang="en-US" sz="2400" dirty="0" smtClean="0"/>
              <a:t>Pay attention to vendors specific licensing requirements:</a:t>
            </a:r>
          </a:p>
          <a:p>
            <a:pPr lvl="1">
              <a:lnSpc>
                <a:spcPts val="3600"/>
              </a:lnSpc>
              <a:spcAft>
                <a:spcPts val="300"/>
              </a:spcAft>
            </a:pPr>
            <a:r>
              <a:rPr lang="en-US" sz="2000" dirty="0" smtClean="0"/>
              <a:t>Tying licenses to specific hardware. Restricting offline copies. Supporting particular hypervisors.</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44490"/>
            <a:ext cx="8763000" cy="664797"/>
          </a:xfrm>
        </p:spPr>
        <p:txBody>
          <a:bodyPr/>
          <a:lstStyle/>
          <a:p>
            <a:r>
              <a:rPr lang="en-US" dirty="0" smtClean="0"/>
              <a:t>Ongoing Management</a:t>
            </a:r>
            <a:endParaRPr lang="en-US" dirty="0">
              <a:solidFill>
                <a:schemeClr val="tx2"/>
              </a:solidFill>
            </a:endParaRPr>
          </a:p>
        </p:txBody>
      </p:sp>
      <p:sp>
        <p:nvSpPr>
          <p:cNvPr id="3" name="Text Placeholder 2"/>
          <p:cNvSpPr>
            <a:spLocks noGrp="1"/>
          </p:cNvSpPr>
          <p:nvPr>
            <p:ph type="body" sz="quarter" idx="10"/>
          </p:nvPr>
        </p:nvSpPr>
        <p:spPr>
          <a:xfrm>
            <a:off x="362339" y="1094793"/>
            <a:ext cx="8007948" cy="5564600"/>
          </a:xfrm>
        </p:spPr>
        <p:txBody>
          <a:bodyPr/>
          <a:lstStyle/>
          <a:p>
            <a:pPr>
              <a:buNone/>
            </a:pPr>
            <a:r>
              <a:rPr lang="en-US" sz="2800" dirty="0" smtClean="0"/>
              <a:t>“Along with the well-known benefits, virtualization presents potential challenges to IT administrators. Being so quick and straightforward, the deployment of virtual machines can generate sprawling environments, where IT managers lose visibility [of] the amount of VMs [Virtual Machines] and on their actual utilization.”</a:t>
            </a:r>
          </a:p>
          <a:p>
            <a:pPr>
              <a:buNone/>
            </a:pPr>
            <a:endParaRPr lang="en-US" sz="2800" dirty="0" smtClean="0"/>
          </a:p>
          <a:p>
            <a:pPr>
              <a:buNone/>
            </a:pPr>
            <a:r>
              <a:rPr lang="en-US" sz="2000" dirty="0" smtClean="0"/>
              <a:t>Giorgio </a:t>
            </a:r>
            <a:r>
              <a:rPr lang="en-US" sz="2000" dirty="0" err="1" smtClean="0"/>
              <a:t>Nebuloni</a:t>
            </a:r>
            <a:r>
              <a:rPr lang="en-US" sz="2000" dirty="0" smtClean="0"/>
              <a:t>, Research analyst </a:t>
            </a:r>
          </a:p>
          <a:p>
            <a:pPr>
              <a:buNone/>
            </a:pPr>
            <a:r>
              <a:rPr lang="en-US" sz="2000" dirty="0" smtClean="0"/>
              <a:t>IDC European Systems and Infrastructure Solutions, May 14, 2009</a:t>
            </a:r>
          </a:p>
          <a:p>
            <a:pPr>
              <a:buNone/>
            </a:pPr>
            <a:r>
              <a:rPr lang="en-US" sz="2000" dirty="0" smtClean="0"/>
              <a:t>Report ID: GE06R9, </a:t>
            </a:r>
            <a:r>
              <a:rPr lang="en-US" sz="2000" i="1" dirty="0" smtClean="0"/>
              <a:t>Western Europe Server Virtualization Forecast and</a:t>
            </a:r>
          </a:p>
          <a:p>
            <a:pPr>
              <a:buNone/>
            </a:pPr>
            <a:r>
              <a:rPr lang="en-US" sz="2000" i="1" dirty="0" smtClean="0"/>
              <a:t>Analysis, 2007–2013</a:t>
            </a:r>
          </a:p>
          <a:p>
            <a:pPr>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a:xfrm>
            <a:off x="382323" y="254000"/>
            <a:ext cx="8380677" cy="1052596"/>
          </a:xfrm>
        </p:spPr>
        <p:txBody>
          <a:bodyPr/>
          <a:lstStyle/>
          <a:p>
            <a:r>
              <a:rPr lang="en-US" dirty="0" smtClean="0"/>
              <a:t>ITAM Critical Success Factors</a:t>
            </a:r>
            <a:br>
              <a:rPr lang="en-US" dirty="0" smtClean="0"/>
            </a:br>
            <a:r>
              <a:rPr lang="en-US" sz="2800" dirty="0" smtClean="0"/>
              <a:t>Process, Tools &amp; People</a:t>
            </a:r>
            <a:endParaRPr lang="en-US" sz="2800" dirty="0">
              <a:solidFill>
                <a:schemeClr val="accent1"/>
              </a:solidFill>
            </a:endParaRPr>
          </a:p>
        </p:txBody>
      </p:sp>
      <p:sp>
        <p:nvSpPr>
          <p:cNvPr id="462858" name="Oval 10"/>
          <p:cNvSpPr>
            <a:spLocks noChangeAspect="1" noChangeArrowheads="1"/>
          </p:cNvSpPr>
          <p:nvPr/>
        </p:nvSpPr>
        <p:spPr bwMode="auto">
          <a:xfrm>
            <a:off x="2288199" y="3194315"/>
            <a:ext cx="1218407" cy="1218406"/>
          </a:xfrm>
          <a:prstGeom prst="ellipse">
            <a:avLst/>
          </a:prstGeom>
          <a:gradFill rotWithShape="0">
            <a:gsLst>
              <a:gs pos="0">
                <a:srgbClr val="C2D8F0">
                  <a:alpha val="29804"/>
                </a:srgbClr>
              </a:gs>
              <a:gs pos="100000">
                <a:schemeClr val="accent2">
                  <a:gamma/>
                  <a:shade val="63529"/>
                  <a:invGamma/>
                </a:schemeClr>
              </a:gs>
            </a:gsLst>
            <a:lin ang="2700000" scaled="1"/>
          </a:gradFill>
          <a:ln w="12700" algn="ctr">
            <a:solidFill>
              <a:schemeClr val="accent2"/>
            </a:solidFill>
            <a:round/>
            <a:headEnd/>
            <a:tailEnd/>
          </a:ln>
          <a:effectLst/>
        </p:spPr>
        <p:txBody>
          <a:bodyPr wrap="none" anchor="ctr"/>
          <a:lstStyle/>
          <a:p>
            <a:r>
              <a:rPr lang="en-US" sz="2400"/>
              <a:t>Process</a:t>
            </a:r>
          </a:p>
        </p:txBody>
      </p:sp>
      <p:sp>
        <p:nvSpPr>
          <p:cNvPr id="462859" name="Oval 11"/>
          <p:cNvSpPr>
            <a:spLocks noChangeAspect="1" noChangeArrowheads="1"/>
          </p:cNvSpPr>
          <p:nvPr/>
        </p:nvSpPr>
        <p:spPr bwMode="auto">
          <a:xfrm>
            <a:off x="4333428" y="3214159"/>
            <a:ext cx="1218407" cy="1218407"/>
          </a:xfrm>
          <a:prstGeom prst="ellipse">
            <a:avLst/>
          </a:prstGeom>
          <a:gradFill rotWithShape="1">
            <a:gsLst>
              <a:gs pos="0">
                <a:schemeClr val="folHlink">
                  <a:alpha val="31000"/>
                </a:schemeClr>
              </a:gs>
              <a:gs pos="100000">
                <a:schemeClr val="folHlink">
                  <a:gamma/>
                  <a:shade val="63529"/>
                  <a:invGamma/>
                </a:schemeClr>
              </a:gs>
            </a:gsLst>
            <a:lin ang="2700000" scaled="1"/>
          </a:gradFill>
          <a:ln w="0" algn="ctr">
            <a:solidFill>
              <a:schemeClr val="tx1"/>
            </a:solidFill>
            <a:round/>
            <a:headEnd/>
            <a:tailEnd/>
          </a:ln>
          <a:effectLst/>
        </p:spPr>
        <p:txBody>
          <a:bodyPr wrap="none" anchor="ctr"/>
          <a:lstStyle/>
          <a:p>
            <a:r>
              <a:rPr lang="en-US" sz="2400"/>
              <a:t>Tools</a:t>
            </a:r>
          </a:p>
        </p:txBody>
      </p:sp>
      <p:sp>
        <p:nvSpPr>
          <p:cNvPr id="462860" name="Oval 12"/>
          <p:cNvSpPr>
            <a:spLocks noChangeAspect="1" noChangeArrowheads="1"/>
          </p:cNvSpPr>
          <p:nvPr/>
        </p:nvSpPr>
        <p:spPr bwMode="auto">
          <a:xfrm>
            <a:off x="3275094" y="1503628"/>
            <a:ext cx="1218407" cy="1218406"/>
          </a:xfrm>
          <a:prstGeom prst="ellipse">
            <a:avLst/>
          </a:prstGeom>
          <a:gradFill rotWithShape="1">
            <a:gsLst>
              <a:gs pos="0">
                <a:schemeClr val="hlink">
                  <a:alpha val="30000"/>
                </a:schemeClr>
              </a:gs>
              <a:gs pos="100000">
                <a:schemeClr val="hlink">
                  <a:gamma/>
                  <a:shade val="63529"/>
                  <a:invGamma/>
                </a:schemeClr>
              </a:gs>
            </a:gsLst>
            <a:lin ang="2700000" scaled="1"/>
          </a:gradFill>
          <a:ln w="12700" algn="ctr">
            <a:solidFill>
              <a:schemeClr val="tx1"/>
            </a:solidFill>
            <a:round/>
            <a:headEnd/>
            <a:tailEnd/>
          </a:ln>
          <a:effectLst/>
        </p:spPr>
        <p:txBody>
          <a:bodyPr wrap="none" anchor="ctr"/>
          <a:lstStyle/>
          <a:p>
            <a:r>
              <a:rPr lang="en-US" sz="2400"/>
              <a:t>People</a:t>
            </a:r>
          </a:p>
        </p:txBody>
      </p:sp>
      <p:sp>
        <p:nvSpPr>
          <p:cNvPr id="462864" name="AutoShape 16"/>
          <p:cNvSpPr>
            <a:spLocks noChangeArrowheads="1"/>
          </p:cNvSpPr>
          <p:nvPr/>
        </p:nvSpPr>
        <p:spPr bwMode="auto">
          <a:xfrm>
            <a:off x="5320045" y="1607610"/>
            <a:ext cx="2825951" cy="1568979"/>
          </a:xfrm>
          <a:prstGeom prst="wedgeRectCallout">
            <a:avLst>
              <a:gd name="adj1" fmla="val -79056"/>
              <a:gd name="adj2" fmla="val -11130"/>
            </a:avLst>
          </a:prstGeom>
          <a:gradFill rotWithShape="1">
            <a:gsLst>
              <a:gs pos="0">
                <a:schemeClr val="hlink">
                  <a:alpha val="47000"/>
                </a:schemeClr>
              </a:gs>
              <a:gs pos="100000">
                <a:schemeClr val="hlink">
                  <a:gamma/>
                  <a:shade val="63529"/>
                  <a:invGamma/>
                </a:schemeClr>
              </a:gs>
            </a:gsLst>
            <a:lin ang="2700000" scaled="1"/>
          </a:gradFill>
          <a:ln w="12700" algn="ctr">
            <a:solidFill>
              <a:schemeClr val="tx1"/>
            </a:solidFill>
            <a:miter lim="800000"/>
            <a:headEnd/>
            <a:tailEnd/>
          </a:ln>
          <a:effectLst/>
        </p:spPr>
        <p:txBody>
          <a:bodyPr anchor="ctr"/>
          <a:lstStyle/>
          <a:p>
            <a:pPr algn="l">
              <a:buFontTx/>
              <a:buChar char="•"/>
            </a:pPr>
            <a:r>
              <a:rPr lang="en-US" sz="1400" dirty="0"/>
              <a:t> Executive buy-in / business case</a:t>
            </a:r>
          </a:p>
          <a:p>
            <a:pPr algn="l">
              <a:buFontTx/>
              <a:buChar char="•"/>
            </a:pPr>
            <a:r>
              <a:rPr lang="en-US" sz="1400" dirty="0"/>
              <a:t> Coordination between business &amp; IT</a:t>
            </a:r>
          </a:p>
          <a:p>
            <a:pPr algn="l">
              <a:buFontTx/>
              <a:buChar char="•"/>
            </a:pPr>
            <a:r>
              <a:rPr lang="en-US" sz="1400" dirty="0"/>
              <a:t> Appropriate roles/responsibilities</a:t>
            </a:r>
          </a:p>
          <a:p>
            <a:pPr algn="l">
              <a:buFontTx/>
              <a:buChar char="•"/>
            </a:pPr>
            <a:r>
              <a:rPr lang="en-US" sz="1400" dirty="0"/>
              <a:t> Overall SAM coordinator</a:t>
            </a:r>
          </a:p>
          <a:p>
            <a:pPr algn="l">
              <a:buFontTx/>
              <a:buChar char="•"/>
            </a:pPr>
            <a:r>
              <a:rPr lang="en-US" sz="1400" dirty="0"/>
              <a:t> Leveraging partners/consultants</a:t>
            </a:r>
          </a:p>
        </p:txBody>
      </p:sp>
      <p:sp>
        <p:nvSpPr>
          <p:cNvPr id="462866" name="AutoShape 18"/>
          <p:cNvSpPr>
            <a:spLocks noChangeArrowheads="1"/>
          </p:cNvSpPr>
          <p:nvPr/>
        </p:nvSpPr>
        <p:spPr bwMode="auto">
          <a:xfrm>
            <a:off x="6037382" y="4382824"/>
            <a:ext cx="2923214" cy="1455208"/>
          </a:xfrm>
          <a:prstGeom prst="wedgeRectCallout">
            <a:avLst>
              <a:gd name="adj1" fmla="val -72079"/>
              <a:gd name="adj2" fmla="val -60454"/>
            </a:avLst>
          </a:prstGeom>
          <a:gradFill rotWithShape="1">
            <a:gsLst>
              <a:gs pos="0">
                <a:schemeClr val="folHlink">
                  <a:alpha val="67999"/>
                </a:schemeClr>
              </a:gs>
              <a:gs pos="100000">
                <a:schemeClr val="folHlink">
                  <a:gamma/>
                  <a:shade val="63529"/>
                  <a:invGamma/>
                </a:schemeClr>
              </a:gs>
            </a:gsLst>
            <a:lin ang="2700000" scaled="1"/>
          </a:gradFill>
          <a:ln w="12700" algn="ctr">
            <a:solidFill>
              <a:schemeClr val="tx1"/>
            </a:solidFill>
            <a:miter lim="800000"/>
            <a:headEnd/>
            <a:tailEnd/>
          </a:ln>
          <a:effectLst/>
        </p:spPr>
        <p:txBody>
          <a:bodyPr anchor="ctr"/>
          <a:lstStyle/>
          <a:p>
            <a:pPr algn="l">
              <a:buFontTx/>
              <a:buChar char="•"/>
            </a:pPr>
            <a:r>
              <a:rPr lang="en-US" sz="1600" dirty="0"/>
              <a:t> Software/hardware inventory</a:t>
            </a:r>
          </a:p>
          <a:p>
            <a:pPr algn="l">
              <a:buFontTx/>
              <a:buChar char="•"/>
            </a:pPr>
            <a:r>
              <a:rPr lang="en-US" sz="1600" dirty="0"/>
              <a:t> Software usage </a:t>
            </a:r>
            <a:r>
              <a:rPr lang="en-US" sz="1600" dirty="0" smtClean="0"/>
              <a:t>monitoring</a:t>
            </a:r>
            <a:endParaRPr lang="en-US" sz="1600" dirty="0"/>
          </a:p>
          <a:p>
            <a:pPr algn="l">
              <a:buFontTx/>
              <a:buChar char="•"/>
            </a:pPr>
            <a:r>
              <a:rPr lang="en-US" sz="1600" dirty="0"/>
              <a:t> License </a:t>
            </a:r>
            <a:r>
              <a:rPr lang="en-US" sz="1600" dirty="0" smtClean="0"/>
              <a:t>reconciliation and management</a:t>
            </a:r>
            <a:endParaRPr lang="en-US" sz="1600" dirty="0"/>
          </a:p>
          <a:p>
            <a:pPr algn="l">
              <a:buFontTx/>
              <a:buChar char="•"/>
            </a:pPr>
            <a:r>
              <a:rPr lang="en-US" sz="1600" dirty="0"/>
              <a:t> </a:t>
            </a:r>
            <a:r>
              <a:rPr lang="en-US" sz="1600" dirty="0" smtClean="0"/>
              <a:t>Contract Management</a:t>
            </a:r>
            <a:endParaRPr lang="en-US" sz="1600" dirty="0"/>
          </a:p>
        </p:txBody>
      </p:sp>
      <p:sp>
        <p:nvSpPr>
          <p:cNvPr id="462867" name="AutoShape 19"/>
          <p:cNvSpPr>
            <a:spLocks noChangeArrowheads="1"/>
          </p:cNvSpPr>
          <p:nvPr/>
        </p:nvSpPr>
        <p:spPr bwMode="auto">
          <a:xfrm>
            <a:off x="1165081" y="4812771"/>
            <a:ext cx="3679644" cy="1817688"/>
          </a:xfrm>
          <a:prstGeom prst="wedgeRectCallout">
            <a:avLst>
              <a:gd name="adj1" fmla="val -10986"/>
              <a:gd name="adj2" fmla="val -83551"/>
            </a:avLst>
          </a:prstGeom>
          <a:gradFill rotWithShape="0">
            <a:gsLst>
              <a:gs pos="0">
                <a:srgbClr val="A6C5E8">
                  <a:alpha val="68000"/>
                </a:srgbClr>
              </a:gs>
              <a:gs pos="100000">
                <a:schemeClr val="accent2">
                  <a:gamma/>
                  <a:shade val="63529"/>
                  <a:invGamma/>
                </a:schemeClr>
              </a:gs>
            </a:gsLst>
            <a:lin ang="2700000" scaled="1"/>
          </a:gradFill>
          <a:ln w="12700" algn="ctr">
            <a:solidFill>
              <a:schemeClr val="tx1"/>
            </a:solidFill>
            <a:miter lim="800000"/>
            <a:headEnd/>
            <a:tailEnd/>
          </a:ln>
          <a:effectLst/>
        </p:spPr>
        <p:txBody>
          <a:bodyPr anchor="ctr"/>
          <a:lstStyle/>
          <a:p>
            <a:pPr algn="l">
              <a:buFontTx/>
              <a:buChar char="•"/>
            </a:pPr>
            <a:r>
              <a:rPr lang="en-US" sz="1600" dirty="0"/>
              <a:t> </a:t>
            </a:r>
            <a:r>
              <a:rPr lang="en-US" sz="1400" dirty="0"/>
              <a:t>Overseeing purchasing and software check-in</a:t>
            </a:r>
          </a:p>
          <a:p>
            <a:pPr algn="l">
              <a:buFontTx/>
              <a:buChar char="•"/>
            </a:pPr>
            <a:r>
              <a:rPr lang="en-US" sz="1400" dirty="0"/>
              <a:t> Periodic inventory review</a:t>
            </a:r>
          </a:p>
          <a:p>
            <a:pPr algn="l">
              <a:buFontTx/>
              <a:buChar char="•"/>
            </a:pPr>
            <a:r>
              <a:rPr lang="en-US" sz="1400" dirty="0"/>
              <a:t> Reconciliation of inventories to licenses</a:t>
            </a:r>
          </a:p>
          <a:p>
            <a:pPr algn="l">
              <a:buFontTx/>
              <a:buChar char="•"/>
            </a:pPr>
            <a:r>
              <a:rPr lang="en-US" sz="1400" dirty="0"/>
              <a:t> Media/documentation retention/storage</a:t>
            </a:r>
          </a:p>
          <a:p>
            <a:pPr algn="l">
              <a:buFontTx/>
              <a:buChar char="•"/>
            </a:pPr>
            <a:r>
              <a:rPr lang="en-US" sz="1400" dirty="0"/>
              <a:t> Software usage/distribution policies</a:t>
            </a:r>
          </a:p>
          <a:p>
            <a:pPr algn="l">
              <a:buFontTx/>
              <a:buChar char="•"/>
            </a:pPr>
            <a:r>
              <a:rPr lang="en-US" sz="1400" dirty="0" smtClean="0"/>
              <a:t> </a:t>
            </a:r>
            <a:r>
              <a:rPr lang="en-US" sz="1400" dirty="0"/>
              <a:t>Monitoring ongoing program effectiveness</a:t>
            </a:r>
          </a:p>
        </p:txBody>
      </p:sp>
      <p:grpSp>
        <p:nvGrpSpPr>
          <p:cNvPr id="2" name="Group 45"/>
          <p:cNvGrpSpPr>
            <a:grpSpLocks/>
          </p:cNvGrpSpPr>
          <p:nvPr/>
        </p:nvGrpSpPr>
        <p:grpSpPr bwMode="auto">
          <a:xfrm>
            <a:off x="3120314" y="2565929"/>
            <a:ext cx="432593" cy="730250"/>
            <a:chOff x="2121" y="2098"/>
            <a:chExt cx="327" cy="552"/>
          </a:xfrm>
        </p:grpSpPr>
        <p:sp>
          <p:nvSpPr>
            <p:cNvPr id="462892" name="Line 44"/>
            <p:cNvSpPr>
              <a:spLocks noChangeShapeType="1"/>
            </p:cNvSpPr>
            <p:nvPr/>
          </p:nvSpPr>
          <p:spPr bwMode="auto">
            <a:xfrm flipV="1">
              <a:off x="2132" y="2098"/>
              <a:ext cx="316" cy="536"/>
            </a:xfrm>
            <a:prstGeom prst="line">
              <a:avLst/>
            </a:prstGeom>
            <a:noFill/>
            <a:ln w="57150">
              <a:solidFill>
                <a:schemeClr val="tx1"/>
              </a:solidFill>
              <a:round/>
              <a:headEnd/>
              <a:tailEnd type="triangle" w="lg" len="med"/>
            </a:ln>
            <a:effectLst/>
          </p:spPr>
          <p:txBody>
            <a:bodyPr anchor="ctr"/>
            <a:lstStyle/>
            <a:p>
              <a:endParaRPr lang="en-US"/>
            </a:p>
          </p:txBody>
        </p:sp>
        <p:sp>
          <p:nvSpPr>
            <p:cNvPr id="462890" name="Line 42"/>
            <p:cNvSpPr>
              <a:spLocks noChangeShapeType="1"/>
            </p:cNvSpPr>
            <p:nvPr/>
          </p:nvSpPr>
          <p:spPr bwMode="auto">
            <a:xfrm flipH="1">
              <a:off x="2121" y="2169"/>
              <a:ext cx="278" cy="481"/>
            </a:xfrm>
            <a:prstGeom prst="line">
              <a:avLst/>
            </a:prstGeom>
            <a:noFill/>
            <a:ln w="57150">
              <a:solidFill>
                <a:schemeClr val="tx1"/>
              </a:solidFill>
              <a:round/>
              <a:headEnd/>
              <a:tailEnd type="triangle" w="lg" len="med"/>
            </a:ln>
            <a:effectLst/>
          </p:spPr>
          <p:txBody>
            <a:bodyPr anchor="ctr"/>
            <a:lstStyle/>
            <a:p>
              <a:endParaRPr lang="en-US"/>
            </a:p>
          </p:txBody>
        </p:sp>
      </p:grpSp>
      <p:grpSp>
        <p:nvGrpSpPr>
          <p:cNvPr id="3" name="Group 46"/>
          <p:cNvGrpSpPr>
            <a:grpSpLocks/>
          </p:cNvGrpSpPr>
          <p:nvPr/>
        </p:nvGrpSpPr>
        <p:grpSpPr bwMode="auto">
          <a:xfrm flipH="1">
            <a:off x="4251408" y="2542118"/>
            <a:ext cx="424656" cy="743479"/>
            <a:chOff x="2121" y="2098"/>
            <a:chExt cx="327" cy="552"/>
          </a:xfrm>
        </p:grpSpPr>
        <p:sp>
          <p:nvSpPr>
            <p:cNvPr id="462895" name="Line 47"/>
            <p:cNvSpPr>
              <a:spLocks noChangeShapeType="1"/>
            </p:cNvSpPr>
            <p:nvPr/>
          </p:nvSpPr>
          <p:spPr bwMode="auto">
            <a:xfrm flipV="1">
              <a:off x="2132" y="2098"/>
              <a:ext cx="316" cy="536"/>
            </a:xfrm>
            <a:prstGeom prst="line">
              <a:avLst/>
            </a:prstGeom>
            <a:noFill/>
            <a:ln w="57150">
              <a:solidFill>
                <a:schemeClr val="tx1"/>
              </a:solidFill>
              <a:round/>
              <a:headEnd/>
              <a:tailEnd type="triangle" w="lg" len="med"/>
            </a:ln>
            <a:effectLst/>
          </p:spPr>
          <p:txBody>
            <a:bodyPr anchor="ctr"/>
            <a:lstStyle/>
            <a:p>
              <a:endParaRPr lang="en-US"/>
            </a:p>
          </p:txBody>
        </p:sp>
        <p:sp>
          <p:nvSpPr>
            <p:cNvPr id="462896" name="Line 48"/>
            <p:cNvSpPr>
              <a:spLocks noChangeShapeType="1"/>
            </p:cNvSpPr>
            <p:nvPr/>
          </p:nvSpPr>
          <p:spPr bwMode="auto">
            <a:xfrm flipH="1">
              <a:off x="2121" y="2169"/>
              <a:ext cx="278" cy="481"/>
            </a:xfrm>
            <a:prstGeom prst="line">
              <a:avLst/>
            </a:prstGeom>
            <a:noFill/>
            <a:ln w="57150">
              <a:solidFill>
                <a:schemeClr val="tx1"/>
              </a:solidFill>
              <a:round/>
              <a:headEnd/>
              <a:tailEnd type="triangle" w="lg" len="med"/>
            </a:ln>
            <a:effectLst/>
          </p:spPr>
          <p:txBody>
            <a:bodyPr anchor="ctr"/>
            <a:lstStyle/>
            <a:p>
              <a:endParaRPr lang="en-US"/>
            </a:p>
          </p:txBody>
        </p:sp>
      </p:grpSp>
      <p:grpSp>
        <p:nvGrpSpPr>
          <p:cNvPr id="4" name="Group 53"/>
          <p:cNvGrpSpPr>
            <a:grpSpLocks/>
          </p:cNvGrpSpPr>
          <p:nvPr/>
        </p:nvGrpSpPr>
        <p:grpSpPr bwMode="auto">
          <a:xfrm>
            <a:off x="3470886" y="3810795"/>
            <a:ext cx="947209" cy="22489"/>
            <a:chOff x="2426" y="3039"/>
            <a:chExt cx="716" cy="17"/>
          </a:xfrm>
        </p:grpSpPr>
        <p:sp>
          <p:nvSpPr>
            <p:cNvPr id="462899" name="Line 51"/>
            <p:cNvSpPr>
              <a:spLocks noChangeShapeType="1"/>
            </p:cNvSpPr>
            <p:nvPr/>
          </p:nvSpPr>
          <p:spPr bwMode="auto">
            <a:xfrm flipH="1">
              <a:off x="2426" y="3039"/>
              <a:ext cx="648" cy="5"/>
            </a:xfrm>
            <a:prstGeom prst="line">
              <a:avLst/>
            </a:prstGeom>
            <a:noFill/>
            <a:ln w="57150">
              <a:solidFill>
                <a:schemeClr val="tx1"/>
              </a:solidFill>
              <a:round/>
              <a:headEnd/>
              <a:tailEnd type="triangle" w="lg" len="med"/>
            </a:ln>
            <a:effectLst/>
          </p:spPr>
          <p:txBody>
            <a:bodyPr anchor="ctr"/>
            <a:lstStyle/>
            <a:p>
              <a:endParaRPr lang="en-US"/>
            </a:p>
          </p:txBody>
        </p:sp>
        <p:sp>
          <p:nvSpPr>
            <p:cNvPr id="462898" name="Line 50"/>
            <p:cNvSpPr>
              <a:spLocks noChangeShapeType="1"/>
            </p:cNvSpPr>
            <p:nvPr/>
          </p:nvSpPr>
          <p:spPr bwMode="auto">
            <a:xfrm>
              <a:off x="2451" y="3041"/>
              <a:ext cx="691" cy="15"/>
            </a:xfrm>
            <a:prstGeom prst="line">
              <a:avLst/>
            </a:prstGeom>
            <a:noFill/>
            <a:ln w="57150">
              <a:solidFill>
                <a:schemeClr val="tx1"/>
              </a:solidFill>
              <a:round/>
              <a:headEnd/>
              <a:tailEnd type="triangle" w="lg" len="med"/>
            </a:ln>
            <a:effectLst/>
          </p:spPr>
          <p:txBody>
            <a:bodyPr anchor="ctr"/>
            <a:lstStyle/>
            <a:p>
              <a:endParaRPr lang="en-US"/>
            </a:p>
          </p:txBody>
        </p:sp>
      </p:grpSp>
      <p:sp>
        <p:nvSpPr>
          <p:cNvPr id="462902" name="Text Box 54"/>
          <p:cNvSpPr txBox="1">
            <a:spLocks noChangeArrowheads="1"/>
          </p:cNvSpPr>
          <p:nvPr/>
        </p:nvSpPr>
        <p:spPr bwMode="auto">
          <a:xfrm>
            <a:off x="3501315" y="3044825"/>
            <a:ext cx="863313" cy="523220"/>
          </a:xfrm>
          <a:prstGeom prst="rect">
            <a:avLst/>
          </a:prstGeom>
          <a:noFill/>
          <a:ln w="12700" algn="ctr">
            <a:noFill/>
            <a:miter lim="800000"/>
            <a:headEnd/>
            <a:tailEnd/>
          </a:ln>
          <a:effectLst/>
        </p:spPr>
        <p:txBody>
          <a:bodyPr wrap="none">
            <a:spAutoFit/>
          </a:bodyPr>
          <a:lstStyle/>
          <a:p>
            <a:r>
              <a:rPr lang="en-US" sz="2800"/>
              <a:t>SAM</a:t>
            </a:r>
          </a:p>
        </p:txBody>
      </p:sp>
      <p:sp>
        <p:nvSpPr>
          <p:cNvPr id="19" name="Oval 12"/>
          <p:cNvSpPr>
            <a:spLocks noChangeAspect="1" noChangeArrowheads="1"/>
          </p:cNvSpPr>
          <p:nvPr/>
        </p:nvSpPr>
        <p:spPr bwMode="auto">
          <a:xfrm>
            <a:off x="1374362" y="1332178"/>
            <a:ext cx="1982523" cy="1982522"/>
          </a:xfrm>
          <a:prstGeom prst="ellipse">
            <a:avLst/>
          </a:prstGeom>
          <a:gradFill rotWithShape="1">
            <a:gsLst>
              <a:gs pos="0">
                <a:srgbClr val="D5A303"/>
              </a:gs>
              <a:gs pos="100000">
                <a:schemeClr val="hlink">
                  <a:gamma/>
                  <a:shade val="63529"/>
                  <a:invGamma/>
                </a:schemeClr>
              </a:gs>
            </a:gsLst>
            <a:lin ang="2700000" scaled="1"/>
          </a:gradFill>
          <a:ln w="12700" algn="ctr">
            <a:solidFill>
              <a:schemeClr val="tx1"/>
            </a:solidFill>
            <a:round/>
            <a:headEnd/>
            <a:tailEnd/>
          </a:ln>
          <a:effectLst/>
        </p:spPr>
        <p:txBody>
          <a:bodyPr wrap="none" anchor="ctr"/>
          <a:lstStyle/>
          <a:p>
            <a:pPr algn="ctr"/>
            <a:r>
              <a:rPr lang="en-US" sz="2400" dirty="0" smtClean="0"/>
              <a:t>Manual</a:t>
            </a:r>
          </a:p>
          <a:p>
            <a:pPr algn="ctr"/>
            <a:r>
              <a:rPr lang="en-US" sz="2400" dirty="0" smtClean="0"/>
              <a:t>Input</a:t>
            </a: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2860"/>
                                        </p:tgtEl>
                                        <p:attrNameLst>
                                          <p:attrName>style.visibility</p:attrName>
                                        </p:attrNameLst>
                                      </p:cBhvr>
                                      <p:to>
                                        <p:strVal val="visible"/>
                                      </p:to>
                                    </p:set>
                                    <p:animEffect transition="in" filter="fade">
                                      <p:cBhvr>
                                        <p:cTn id="7" dur="1000"/>
                                        <p:tgtEl>
                                          <p:spTgt spid="4628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2859"/>
                                        </p:tgtEl>
                                        <p:attrNameLst>
                                          <p:attrName>style.visibility</p:attrName>
                                        </p:attrNameLst>
                                      </p:cBhvr>
                                      <p:to>
                                        <p:strVal val="visible"/>
                                      </p:to>
                                    </p:set>
                                    <p:animEffect transition="in" filter="fade">
                                      <p:cBhvr>
                                        <p:cTn id="10" dur="1000"/>
                                        <p:tgtEl>
                                          <p:spTgt spid="4628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2858"/>
                                        </p:tgtEl>
                                        <p:attrNameLst>
                                          <p:attrName>style.visibility</p:attrName>
                                        </p:attrNameLst>
                                      </p:cBhvr>
                                      <p:to>
                                        <p:strVal val="visible"/>
                                      </p:to>
                                    </p:set>
                                    <p:animEffect transition="in" filter="fade">
                                      <p:cBhvr>
                                        <p:cTn id="13" dur="1000"/>
                                        <p:tgtEl>
                                          <p:spTgt spid="462858"/>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par>
                                <p:cTn id="20" presetID="10"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62902"/>
                                        </p:tgtEl>
                                        <p:attrNameLst>
                                          <p:attrName>style.visibility</p:attrName>
                                        </p:attrNameLst>
                                      </p:cBhvr>
                                      <p:to>
                                        <p:strVal val="visible"/>
                                      </p:to>
                                    </p:set>
                                    <p:animEffect transition="in" filter="fade">
                                      <p:cBhvr>
                                        <p:cTn id="25" dur="1000"/>
                                        <p:tgtEl>
                                          <p:spTgt spid="46290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2864"/>
                                        </p:tgtEl>
                                        <p:attrNameLst>
                                          <p:attrName>style.visibility</p:attrName>
                                        </p:attrNameLst>
                                      </p:cBhvr>
                                      <p:to>
                                        <p:strVal val="visible"/>
                                      </p:to>
                                    </p:set>
                                    <p:animEffect transition="in" filter="fade">
                                      <p:cBhvr>
                                        <p:cTn id="28" dur="1000"/>
                                        <p:tgtEl>
                                          <p:spTgt spid="46286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2866"/>
                                        </p:tgtEl>
                                        <p:attrNameLst>
                                          <p:attrName>style.visibility</p:attrName>
                                        </p:attrNameLst>
                                      </p:cBhvr>
                                      <p:to>
                                        <p:strVal val="visible"/>
                                      </p:to>
                                    </p:set>
                                    <p:animEffect transition="in" filter="fade">
                                      <p:cBhvr>
                                        <p:cTn id="31" dur="1000"/>
                                        <p:tgtEl>
                                          <p:spTgt spid="46286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2867"/>
                                        </p:tgtEl>
                                        <p:attrNameLst>
                                          <p:attrName>style.visibility</p:attrName>
                                        </p:attrNameLst>
                                      </p:cBhvr>
                                      <p:to>
                                        <p:strVal val="visible"/>
                                      </p:to>
                                    </p:set>
                                    <p:animEffect transition="in" filter="fade">
                                      <p:cBhvr>
                                        <p:cTn id="34" dur="1000"/>
                                        <p:tgtEl>
                                          <p:spTgt spid="46286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8" grpId="0" animBg="1"/>
      <p:bldP spid="462859" grpId="0" animBg="1"/>
      <p:bldP spid="462860" grpId="0" animBg="1"/>
      <p:bldP spid="462864" grpId="0" animBg="1"/>
      <p:bldP spid="462866" grpId="0" animBg="1"/>
      <p:bldP spid="462867" grpId="0" animBg="1"/>
      <p:bldP spid="462902" grpId="0"/>
      <p:bldP spid="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2755" y="2766061"/>
            <a:ext cx="8513519" cy="664797"/>
          </a:xfrm>
          <a:prstGeom prst="rect">
            <a:avLst/>
          </a:prstGeom>
        </p:spPr>
        <p:txBody>
          <a:bodyPr vert="horz" wrap="square" lIns="0" tIns="0" rIns="0" bIns="0" rtlCol="0" anchor="t">
            <a:spAutoFit/>
          </a:bodyPr>
          <a:lstStyle/>
          <a:p>
            <a:pPr lvl="0" algn="ctr">
              <a:lnSpc>
                <a:spcPct val="90000"/>
              </a:lnSpc>
              <a:spcBef>
                <a:spcPts val="1200"/>
              </a:spcBef>
            </a:pPr>
            <a:r>
              <a:rPr lang="en-US" sz="4800" dirty="0" smtClean="0">
                <a:ln w="3175">
                  <a:noFill/>
                </a:ln>
                <a:solidFill>
                  <a:srgbClr val="FFFFFF"/>
                </a:solidFill>
                <a:latin typeface="Segoe" pitchFamily="34" charset="0"/>
                <a:cs typeface="Arial" charset="0"/>
              </a:rPr>
              <a:t>The Role of SAM tools …</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285824" y="381000"/>
            <a:ext cx="8467263" cy="775597"/>
          </a:xfrm>
        </p:spPr>
        <p:txBody>
          <a:bodyPr/>
          <a:lstStyle/>
          <a:p>
            <a:pPr>
              <a:defRPr/>
            </a:pPr>
            <a:r>
              <a:rPr lang="en-US" sz="3600" b="1" dirty="0" smtClean="0"/>
              <a:t>‘Weathering the Storm’</a:t>
            </a:r>
            <a:br>
              <a:rPr lang="en-US" sz="3600" b="1" dirty="0" smtClean="0"/>
            </a:br>
            <a:r>
              <a:rPr lang="en-US" sz="1800" b="1" dirty="0" smtClean="0"/>
              <a:t>Operational , Service Mgt. and IT Asset Mgt. Tools/Processes are Essential</a:t>
            </a:r>
            <a:endParaRPr lang="en-US" sz="1800" b="1" dirty="0"/>
          </a:p>
        </p:txBody>
      </p:sp>
      <p:sp>
        <p:nvSpPr>
          <p:cNvPr id="5" name="Rounded Rectangle 4"/>
          <p:cNvSpPr/>
          <p:nvPr/>
        </p:nvSpPr>
        <p:spPr bwMode="auto">
          <a:xfrm>
            <a:off x="300115" y="1809750"/>
            <a:ext cx="2358052" cy="42291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algn="ctr">
              <a:spcAft>
                <a:spcPts val="600"/>
              </a:spcAft>
            </a:pPr>
            <a:r>
              <a:rPr lang="en-US" sz="1400" b="1" dirty="0" smtClean="0">
                <a:gradFill>
                  <a:gsLst>
                    <a:gs pos="0">
                      <a:schemeClr val="tx1"/>
                    </a:gs>
                    <a:gs pos="100000">
                      <a:schemeClr val="tx1"/>
                    </a:gs>
                  </a:gsLst>
                  <a:lin ang="5400000" scaled="0"/>
                </a:gradFill>
              </a:rPr>
              <a:t>OPERATIONAL /</a:t>
            </a:r>
          </a:p>
          <a:p>
            <a:pPr algn="ctr">
              <a:spcAft>
                <a:spcPts val="1200"/>
              </a:spcAft>
            </a:pPr>
            <a:r>
              <a:rPr lang="en-US" sz="1400" b="1" dirty="0" smtClean="0">
                <a:gradFill>
                  <a:gsLst>
                    <a:gs pos="0">
                      <a:schemeClr val="tx1"/>
                    </a:gs>
                    <a:gs pos="100000">
                      <a:schemeClr val="tx1"/>
                    </a:gs>
                  </a:gsLst>
                  <a:lin ang="5400000" scaled="0"/>
                </a:gradFill>
              </a:rPr>
              <a:t>SYSTEMS MGT.</a:t>
            </a:r>
          </a:p>
          <a:p>
            <a:pPr algn="ctr">
              <a:spcAft>
                <a:spcPts val="1200"/>
              </a:spcAft>
            </a:pPr>
            <a:endParaRPr lang="en-US" sz="1400" b="1" dirty="0" smtClean="0">
              <a:gradFill>
                <a:gsLst>
                  <a:gs pos="0">
                    <a:schemeClr val="tx1"/>
                  </a:gs>
                  <a:gs pos="100000">
                    <a:schemeClr val="tx1"/>
                  </a:gs>
                </a:gsLst>
                <a:lin ang="5400000" scaled="0"/>
              </a:gradFill>
            </a:endParaRPr>
          </a:p>
          <a:p>
            <a:pPr marL="457200" indent="-457200">
              <a:buFont typeface="Arial" pitchFamily="34" charset="0"/>
              <a:buChar char="•"/>
            </a:pPr>
            <a:r>
              <a:rPr lang="en-US" sz="1400" dirty="0" smtClean="0">
                <a:gradFill>
                  <a:gsLst>
                    <a:gs pos="0">
                      <a:schemeClr val="tx1"/>
                    </a:gs>
                    <a:gs pos="100000">
                      <a:schemeClr val="tx1"/>
                    </a:gs>
                  </a:gsLst>
                  <a:lin ang="5400000" scaled="0"/>
                </a:gradFill>
              </a:rPr>
              <a:t>Systems Center Configuration Mgr. (SCCM)</a:t>
            </a:r>
          </a:p>
          <a:p>
            <a:pPr marL="457200" indent="-457200">
              <a:buFont typeface="Arial" pitchFamily="34" charset="0"/>
              <a:buChar char="•"/>
            </a:pPr>
            <a:r>
              <a:rPr lang="en-US" sz="1400" dirty="0" smtClean="0">
                <a:gradFill>
                  <a:gsLst>
                    <a:gs pos="0">
                      <a:schemeClr val="tx1"/>
                    </a:gs>
                    <a:gs pos="100000">
                      <a:schemeClr val="tx1"/>
                    </a:gs>
                  </a:gsLst>
                  <a:lin ang="5400000" scaled="0"/>
                </a:gradFill>
              </a:rPr>
              <a:t>SC Operations Mgr. (SCOM)</a:t>
            </a:r>
          </a:p>
          <a:p>
            <a:pPr marL="457200" indent="-457200">
              <a:buFont typeface="Arial" pitchFamily="34" charset="0"/>
              <a:buChar char="•"/>
            </a:pPr>
            <a:r>
              <a:rPr lang="en-US" sz="1400" dirty="0" smtClean="0">
                <a:gradFill>
                  <a:gsLst>
                    <a:gs pos="0">
                      <a:schemeClr val="tx1"/>
                    </a:gs>
                    <a:gs pos="100000">
                      <a:schemeClr val="tx1"/>
                    </a:gs>
                  </a:gsLst>
                  <a:lin ang="5400000" scaled="0"/>
                </a:gradFill>
              </a:rPr>
              <a:t>SC Virtual Machine Mgr. (VMM)</a:t>
            </a:r>
          </a:p>
          <a:p>
            <a:pPr marL="457200" indent="-457200">
              <a:buFont typeface="Arial" pitchFamily="34" charset="0"/>
              <a:buChar char="•"/>
            </a:pPr>
            <a:r>
              <a:rPr lang="en-US" sz="1400" dirty="0" smtClean="0">
                <a:gradFill>
                  <a:gsLst>
                    <a:gs pos="0">
                      <a:schemeClr val="tx1"/>
                    </a:gs>
                    <a:gs pos="100000">
                      <a:schemeClr val="tx1"/>
                    </a:gs>
                  </a:gsLst>
                  <a:lin ang="5400000" scaled="0"/>
                </a:gradFill>
              </a:rPr>
              <a:t>SC Data Protection Mgr.</a:t>
            </a:r>
            <a:endPar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7" name="TextBox 6"/>
          <p:cNvSpPr txBox="1"/>
          <p:nvPr/>
        </p:nvSpPr>
        <p:spPr>
          <a:xfrm>
            <a:off x="0" y="1293458"/>
            <a:ext cx="9160191" cy="338554"/>
          </a:xfrm>
          <a:prstGeom prst="rect">
            <a:avLst/>
          </a:prstGeom>
          <a:noFill/>
        </p:spPr>
        <p:txBody>
          <a:bodyPr wrap="square" rtlCol="0">
            <a:spAutoFit/>
          </a:bodyPr>
          <a:lstStyle/>
          <a:p>
            <a:pPr algn="ctr"/>
            <a:r>
              <a:rPr lang="en-US" sz="1600" dirty="0" smtClean="0">
                <a:gradFill>
                  <a:gsLst>
                    <a:gs pos="0">
                      <a:schemeClr val="tx1"/>
                    </a:gs>
                    <a:gs pos="100000">
                      <a:schemeClr val="tx1"/>
                    </a:gs>
                  </a:gsLst>
                  <a:lin ang="5400000" scaled="0"/>
                </a:gradFill>
              </a:rPr>
              <a:t>Together they address all of the “Who, What, Where, Why, and How” questions</a:t>
            </a:r>
          </a:p>
        </p:txBody>
      </p:sp>
      <p:sp>
        <p:nvSpPr>
          <p:cNvPr id="8" name="Rounded Rectangle 7"/>
          <p:cNvSpPr/>
          <p:nvPr/>
        </p:nvSpPr>
        <p:spPr bwMode="auto">
          <a:xfrm>
            <a:off x="3272690" y="1809750"/>
            <a:ext cx="2486673" cy="42291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algn="ctr">
              <a:spcAft>
                <a:spcPts val="1200"/>
              </a:spcAft>
            </a:pPr>
            <a:r>
              <a:rPr lang="en-US" sz="1400" b="1" dirty="0" smtClean="0">
                <a:gradFill>
                  <a:gsLst>
                    <a:gs pos="0">
                      <a:schemeClr val="tx1"/>
                    </a:gs>
                    <a:gs pos="100000">
                      <a:schemeClr val="tx1"/>
                    </a:gs>
                  </a:gsLst>
                  <a:lin ang="5400000" scaled="0"/>
                </a:gradFill>
              </a:rPr>
              <a:t>SERVICE MGT.</a:t>
            </a:r>
          </a:p>
          <a:p>
            <a:pPr algn="ctr">
              <a:spcAft>
                <a:spcPts val="1200"/>
              </a:spcAft>
            </a:pPr>
            <a:endParaRPr lang="en-US" sz="1400" b="1" dirty="0" smtClean="0">
              <a:gradFill>
                <a:gsLst>
                  <a:gs pos="0">
                    <a:schemeClr val="tx1"/>
                  </a:gs>
                  <a:gs pos="100000">
                    <a:schemeClr val="tx1"/>
                  </a:gs>
                </a:gsLst>
                <a:lin ang="5400000" scaled="0"/>
              </a:gradFill>
            </a:endParaRPr>
          </a:p>
          <a:p>
            <a:pPr marL="457200" indent="-457200">
              <a:buFont typeface="Arial" pitchFamily="34" charset="0"/>
              <a:buChar char="•"/>
            </a:pPr>
            <a:r>
              <a:rPr lang="en-US" sz="1400" noProof="0" dirty="0" smtClean="0">
                <a:gradFill>
                  <a:gsLst>
                    <a:gs pos="0">
                      <a:schemeClr val="tx1"/>
                    </a:gs>
                    <a:gs pos="100000">
                      <a:schemeClr val="tx1"/>
                    </a:gs>
                  </a:gsLst>
                  <a:lin ang="5400000" scaled="0"/>
                </a:gradFill>
              </a:rPr>
              <a:t>CMDB (Configuration Mgt. Database)</a:t>
            </a:r>
          </a:p>
          <a:p>
            <a:pPr marL="457200" indent="-457200">
              <a:buFont typeface="Arial" pitchFamily="34" charset="0"/>
              <a:buChar char="•"/>
            </a:pPr>
            <a:r>
              <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rPr>
              <a:t>Service Support</a:t>
            </a:r>
            <a:r>
              <a:rPr kumimoji="0" lang="en-US" sz="1400" b="0" i="0" u="none" strike="noStrike" kern="1200" cap="none" spc="0" normalizeH="0" dirty="0" smtClean="0">
                <a:ln>
                  <a:noFill/>
                </a:ln>
                <a:gradFill>
                  <a:gsLst>
                    <a:gs pos="0">
                      <a:schemeClr val="tx1"/>
                    </a:gs>
                    <a:gs pos="100000">
                      <a:schemeClr val="tx1"/>
                    </a:gs>
                  </a:gsLst>
                  <a:lin ang="5400000" scaled="0"/>
                </a:gradFill>
                <a:effectLst/>
                <a:uLnTx/>
                <a:uFillTx/>
                <a:latin typeface="Segoe" pitchFamily="34" charset="0"/>
                <a:ea typeface="+mn-ea"/>
                <a:cs typeface="+mn-cs"/>
              </a:rPr>
              <a:t> (</a:t>
            </a:r>
            <a:r>
              <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rPr>
              <a:t>Change Mgt. </a:t>
            </a:r>
            <a:r>
              <a:rPr lang="en-US" sz="1400" dirty="0" smtClean="0">
                <a:gradFill>
                  <a:gsLst>
                    <a:gs pos="0">
                      <a:schemeClr val="tx1"/>
                    </a:gs>
                    <a:gs pos="100000">
                      <a:schemeClr val="tx1"/>
                    </a:gs>
                  </a:gsLst>
                  <a:lin ang="5400000" scaled="0"/>
                </a:gradFill>
                <a:latin typeface="Segoe" pitchFamily="34" charset="0"/>
              </a:rPr>
              <a:t>Service Desk, </a:t>
            </a:r>
            <a:r>
              <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rPr>
              <a:t>Incident/ Problem </a:t>
            </a:r>
            <a:r>
              <a:rPr kumimoji="0" lang="en-US" sz="1400" b="0" i="0" u="none" strike="noStrike" kern="1200" cap="none" spc="0" normalizeH="0" dirty="0" smtClean="0">
                <a:ln>
                  <a:noFill/>
                </a:ln>
                <a:gradFill>
                  <a:gsLst>
                    <a:gs pos="0">
                      <a:schemeClr val="tx1"/>
                    </a:gs>
                    <a:gs pos="100000">
                      <a:schemeClr val="tx1"/>
                    </a:gs>
                  </a:gsLst>
                  <a:lin ang="5400000" scaled="0"/>
                </a:gradFill>
                <a:effectLst/>
                <a:uLnTx/>
                <a:uFillTx/>
                <a:latin typeface="Segoe" pitchFamily="34" charset="0"/>
                <a:ea typeface="+mn-ea"/>
                <a:cs typeface="+mn-cs"/>
              </a:rPr>
              <a:t>Mgt.)</a:t>
            </a:r>
            <a:endPar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endParaRPr>
          </a:p>
          <a:p>
            <a:pPr marL="457200" indent="-457200">
              <a:buFont typeface="Arial" pitchFamily="34" charset="0"/>
              <a:buChar char="•"/>
            </a:pPr>
            <a:r>
              <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rPr>
              <a:t>Servic</a:t>
            </a:r>
            <a:r>
              <a:rPr lang="en-US" sz="1400" dirty="0" smtClean="0">
                <a:gradFill>
                  <a:gsLst>
                    <a:gs pos="0">
                      <a:schemeClr val="tx1"/>
                    </a:gs>
                    <a:gs pos="100000">
                      <a:schemeClr val="tx1"/>
                    </a:gs>
                  </a:gsLst>
                  <a:lin ang="5400000" scaled="0"/>
                </a:gradFill>
                <a:latin typeface="Segoe" pitchFamily="34" charset="0"/>
              </a:rPr>
              <a:t>e Delivery (</a:t>
            </a:r>
            <a:r>
              <a:rPr kumimoji="0" lang="en-US" sz="1400" b="0" i="0" u="none" strike="noStrike" kern="1200" cap="none" spc="0" normalizeH="0" baseline="0" dirty="0" smtClean="0">
                <a:ln>
                  <a:noFill/>
                </a:ln>
                <a:gradFill>
                  <a:gsLst>
                    <a:gs pos="0">
                      <a:schemeClr val="tx1"/>
                    </a:gs>
                    <a:gs pos="100000">
                      <a:schemeClr val="tx1"/>
                    </a:gs>
                  </a:gsLst>
                  <a:lin ang="5400000" scaled="0"/>
                </a:gradFill>
                <a:effectLst/>
                <a:uLnTx/>
                <a:uFillTx/>
                <a:latin typeface="Segoe" pitchFamily="34" charset="0"/>
                <a:ea typeface="+mn-ea"/>
                <a:cs typeface="+mn-cs"/>
              </a:rPr>
              <a:t>SLAs, Capacity/</a:t>
            </a:r>
            <a:r>
              <a:rPr kumimoji="0" lang="en-US" sz="1400" b="0" i="0" u="none" strike="noStrike" kern="1200" cap="none" spc="0" normalizeH="0" dirty="0" smtClean="0">
                <a:ln>
                  <a:noFill/>
                </a:ln>
                <a:gradFill>
                  <a:gsLst>
                    <a:gs pos="0">
                      <a:schemeClr val="tx1"/>
                    </a:gs>
                    <a:gs pos="100000">
                      <a:schemeClr val="tx1"/>
                    </a:gs>
                  </a:gsLst>
                  <a:lin ang="5400000" scaled="0"/>
                </a:gradFill>
                <a:effectLst/>
                <a:uLnTx/>
                <a:uFillTx/>
                <a:latin typeface="Segoe" pitchFamily="34" charset="0"/>
                <a:ea typeface="+mn-ea"/>
                <a:cs typeface="+mn-cs"/>
              </a:rPr>
              <a:t> Continuity Mgt)</a:t>
            </a:r>
            <a:endPar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9" name="Rounded Rectangle 8"/>
          <p:cNvSpPr/>
          <p:nvPr/>
        </p:nvSpPr>
        <p:spPr bwMode="auto">
          <a:xfrm>
            <a:off x="6402467" y="1828800"/>
            <a:ext cx="2429508" cy="4229100"/>
          </a:xfrm>
          <a:prstGeom prst="roundRect">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algn="ctr">
              <a:spcAft>
                <a:spcPts val="1200"/>
              </a:spcAft>
            </a:pPr>
            <a:r>
              <a:rPr lang="en-US" sz="1400" b="1" dirty="0" smtClean="0">
                <a:gradFill>
                  <a:gsLst>
                    <a:gs pos="0">
                      <a:schemeClr val="tx1"/>
                    </a:gs>
                    <a:gs pos="100000">
                      <a:schemeClr val="tx1"/>
                    </a:gs>
                  </a:gsLst>
                  <a:lin ang="5400000" scaled="0"/>
                </a:gradFill>
              </a:rPr>
              <a:t>IT ASSET MGT.</a:t>
            </a:r>
          </a:p>
          <a:p>
            <a:pPr algn="ctr">
              <a:spcAft>
                <a:spcPts val="1200"/>
              </a:spcAft>
            </a:pPr>
            <a:endParaRPr lang="en-US" sz="1400" b="1" dirty="0" smtClean="0">
              <a:gradFill>
                <a:gsLst>
                  <a:gs pos="0">
                    <a:schemeClr val="tx1"/>
                  </a:gs>
                  <a:gs pos="100000">
                    <a:schemeClr val="tx1"/>
                  </a:gs>
                </a:gsLst>
                <a:lin ang="5400000" scaled="0"/>
              </a:gradFill>
            </a:endParaRPr>
          </a:p>
          <a:p>
            <a:pPr marL="457200" indent="-457200">
              <a:buFont typeface="Arial" pitchFamily="34" charset="0"/>
              <a:buChar char="•"/>
            </a:pPr>
            <a:r>
              <a:rPr lang="en-US" sz="1400" dirty="0" smtClean="0">
                <a:gradFill>
                  <a:gsLst>
                    <a:gs pos="0">
                      <a:schemeClr val="tx1"/>
                    </a:gs>
                    <a:gs pos="100000">
                      <a:schemeClr val="tx1"/>
                    </a:gs>
                  </a:gsLst>
                  <a:lin ang="5400000" scaled="0"/>
                </a:gradFill>
              </a:rPr>
              <a:t>Inventory/Discovery Tools</a:t>
            </a:r>
          </a:p>
          <a:p>
            <a:pPr marL="457200" indent="-457200">
              <a:buFont typeface="Arial" pitchFamily="34" charset="0"/>
              <a:buChar char="•"/>
            </a:pPr>
            <a:r>
              <a:rPr lang="en-US" sz="1400" dirty="0" smtClean="0">
                <a:gradFill>
                  <a:gsLst>
                    <a:gs pos="0">
                      <a:schemeClr val="tx1"/>
                    </a:gs>
                    <a:gs pos="100000">
                      <a:schemeClr val="tx1"/>
                    </a:gs>
                  </a:gsLst>
                  <a:lin ang="5400000" scaled="0"/>
                </a:gradFill>
              </a:rPr>
              <a:t>Usage Monitoring Tools</a:t>
            </a:r>
          </a:p>
          <a:p>
            <a:pPr marL="457200" indent="-457200">
              <a:buFont typeface="Arial" pitchFamily="34" charset="0"/>
              <a:buChar char="•"/>
            </a:pPr>
            <a:r>
              <a:rPr lang="en-US" sz="1400" dirty="0" smtClean="0">
                <a:gradFill>
                  <a:gsLst>
                    <a:gs pos="0">
                      <a:schemeClr val="tx1"/>
                    </a:gs>
                    <a:gs pos="100000">
                      <a:schemeClr val="tx1"/>
                    </a:gs>
                  </a:gsLst>
                  <a:lin ang="5400000" scaled="0"/>
                </a:gradFill>
              </a:rPr>
              <a:t>License Mgt. Tools</a:t>
            </a:r>
          </a:p>
          <a:p>
            <a:pPr marL="457200" indent="-457200">
              <a:buFont typeface="Arial" pitchFamily="34" charset="0"/>
              <a:buChar char="•"/>
            </a:pPr>
            <a:r>
              <a:rPr lang="en-US" sz="1400" dirty="0" smtClean="0">
                <a:gradFill>
                  <a:gsLst>
                    <a:gs pos="0">
                      <a:schemeClr val="tx1"/>
                    </a:gs>
                    <a:gs pos="100000">
                      <a:schemeClr val="tx1"/>
                    </a:gs>
                  </a:gsLst>
                  <a:lin ang="5400000" scaled="0"/>
                </a:gradFill>
              </a:rPr>
              <a:t>Usage Metering Tools</a:t>
            </a:r>
          </a:p>
          <a:p>
            <a:pPr marL="457200" indent="-457200">
              <a:buFont typeface="Arial" pitchFamily="34" charset="0"/>
              <a:buChar char="•"/>
            </a:pPr>
            <a:r>
              <a:rPr lang="en-US" sz="1400" dirty="0" smtClean="0">
                <a:gradFill>
                  <a:gsLst>
                    <a:gs pos="0">
                      <a:schemeClr val="tx1"/>
                    </a:gs>
                    <a:gs pos="100000">
                      <a:schemeClr val="tx1"/>
                    </a:gs>
                  </a:gsLst>
                  <a:lin ang="5400000" scaled="0"/>
                </a:gradFill>
              </a:rPr>
              <a:t>Contract Mgt. Tools</a:t>
            </a:r>
          </a:p>
          <a:p>
            <a:pPr marL="457200" indent="-457200">
              <a:buFont typeface="Arial" pitchFamily="34" charset="0"/>
              <a:buChar char="•"/>
            </a:pPr>
            <a:r>
              <a:rPr lang="en-US" sz="1400" dirty="0" smtClean="0">
                <a:gradFill>
                  <a:gsLst>
                    <a:gs pos="0">
                      <a:schemeClr val="tx1"/>
                    </a:gs>
                    <a:gs pos="100000">
                      <a:schemeClr val="tx1"/>
                    </a:gs>
                  </a:gsLst>
                  <a:lin ang="5400000" scaled="0"/>
                </a:gradFill>
              </a:rPr>
              <a:t>Vendor Mgt./ Procurement</a:t>
            </a:r>
            <a:endPar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10" name="Left-Right Arrow 9"/>
          <p:cNvSpPr/>
          <p:nvPr/>
        </p:nvSpPr>
        <p:spPr bwMode="auto">
          <a:xfrm>
            <a:off x="2686750" y="3638550"/>
            <a:ext cx="585940" cy="552450"/>
          </a:xfrm>
          <a:prstGeom prst="leftRightArrow">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
        <p:nvSpPr>
          <p:cNvPr id="11" name="Left-Right Arrow 10"/>
          <p:cNvSpPr/>
          <p:nvPr/>
        </p:nvSpPr>
        <p:spPr bwMode="auto">
          <a:xfrm>
            <a:off x="5787945" y="3638550"/>
            <a:ext cx="585940" cy="552450"/>
          </a:xfrm>
          <a:prstGeom prst="leftRightArrow">
            <a:avLst/>
          </a:prstGeom>
          <a:gradFill rotWithShape="1">
            <a:gsLst>
              <a:gs pos="0">
                <a:srgbClr val="4A7CC6">
                  <a:shade val="51000"/>
                  <a:satMod val="130000"/>
                </a:srgbClr>
              </a:gs>
              <a:gs pos="80000">
                <a:srgbClr val="4A7CC6">
                  <a:shade val="93000"/>
                  <a:satMod val="130000"/>
                </a:srgbClr>
              </a:gs>
              <a:gs pos="100000">
                <a:srgbClr val="4A7CC6">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brightRoom" dir="t"/>
          </a:scene3d>
          <a:sp3d contourW="25400" prstMaterial="powder">
            <a:bevelT w="38100" h="12700"/>
            <a:contourClr>
              <a:srgbClr val="4A7CC6">
                <a:lumMod val="40000"/>
                <a:lumOff val="6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rtl="0" eaLnBrk="1" fontAlgn="base" latinLnBrk="0" hangingPunct="1">
              <a:lnSpc>
                <a:spcPct val="100000"/>
              </a:lnSpc>
              <a:spcBef>
                <a:spcPct val="0"/>
              </a:spcBef>
              <a:spcAft>
                <a:spcPct val="0"/>
              </a:spcAft>
              <a:buClrTx/>
              <a:buSzTx/>
              <a:buFontTx/>
              <a:buNone/>
              <a:tabLst/>
            </a:pPr>
            <a:endParaRPr kumimoji="0" lang="en-US" sz="1600" b="0" i="0" u="none" strike="noStrike" kern="1200" cap="none" spc="0" normalizeH="0" baseline="0" noProof="0" dirty="0" smtClean="0">
              <a:ln>
                <a:noFill/>
              </a:ln>
              <a:gradFill>
                <a:gsLst>
                  <a:gs pos="0">
                    <a:srgbClr val="000000">
                      <a:lumMod val="85000"/>
                      <a:lumOff val="15000"/>
                    </a:srgbClr>
                  </a:gs>
                  <a:gs pos="100000">
                    <a:srgbClr val="000000">
                      <a:lumMod val="85000"/>
                      <a:lumOff val="15000"/>
                    </a:srgbClr>
                  </a:gs>
                </a:gsLst>
                <a:lin ang="5400000" scaled="0"/>
              </a:gradFill>
              <a:effectLst/>
              <a:uLnTx/>
              <a:uFillTx/>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382000" cy="664797"/>
          </a:xfrm>
        </p:spPr>
        <p:txBody>
          <a:bodyPr/>
          <a:lstStyle/>
          <a:p>
            <a:r>
              <a:rPr lang="en-US" dirty="0" smtClean="0"/>
              <a:t>The Role of Tools for Virtualization</a:t>
            </a:r>
            <a:endParaRPr lang="en-US" dirty="0">
              <a:solidFill>
                <a:schemeClr val="tx2"/>
              </a:solidFill>
            </a:endParaRPr>
          </a:p>
        </p:txBody>
      </p:sp>
      <p:sp>
        <p:nvSpPr>
          <p:cNvPr id="3" name="Text Placeholder 2"/>
          <p:cNvSpPr>
            <a:spLocks noGrp="1"/>
          </p:cNvSpPr>
          <p:nvPr>
            <p:ph type="body" sz="quarter" idx="10"/>
          </p:nvPr>
        </p:nvSpPr>
        <p:spPr>
          <a:xfrm>
            <a:off x="390331" y="1055658"/>
            <a:ext cx="8382000" cy="6217087"/>
          </a:xfrm>
        </p:spPr>
        <p:txBody>
          <a:bodyPr/>
          <a:lstStyle/>
          <a:p>
            <a:pPr>
              <a:spcBef>
                <a:spcPts val="0"/>
              </a:spcBef>
              <a:spcAft>
                <a:spcPts val="1200"/>
              </a:spcAft>
              <a:buNone/>
            </a:pPr>
            <a:r>
              <a:rPr lang="en-US" sz="2000" dirty="0" smtClean="0"/>
              <a:t>The role of management tools are “more and more pivotal,” as physical and</a:t>
            </a:r>
          </a:p>
          <a:p>
            <a:pPr>
              <a:spcBef>
                <a:spcPts val="0"/>
              </a:spcBef>
              <a:spcAft>
                <a:spcPts val="1200"/>
              </a:spcAft>
              <a:buNone/>
            </a:pPr>
            <a:r>
              <a:rPr lang="en-US" sz="2000" dirty="0" smtClean="0"/>
              <a:t>virtual servers need to be managed throughout their lifecycle.</a:t>
            </a:r>
          </a:p>
          <a:p>
            <a:pPr>
              <a:buNone/>
            </a:pPr>
            <a:r>
              <a:rPr lang="en-US" sz="1600" b="1" dirty="0" smtClean="0"/>
              <a:t>IDC: </a:t>
            </a:r>
            <a:r>
              <a:rPr lang="en-US" sz="1600" dirty="0" smtClean="0"/>
              <a:t>Western Europe Server Virtualization Forecast &amp; Analysis, 2007-2013, </a:t>
            </a:r>
          </a:p>
          <a:p>
            <a:pPr>
              <a:buNone/>
            </a:pPr>
            <a:r>
              <a:rPr lang="en-US" sz="1600" dirty="0" smtClean="0"/>
              <a:t>IDC Rpt. #GE06R9, May 14, 2009</a:t>
            </a:r>
          </a:p>
          <a:p>
            <a:pPr>
              <a:buNone/>
            </a:pPr>
            <a:endParaRPr lang="en-US" sz="2000" dirty="0" smtClean="0"/>
          </a:p>
          <a:p>
            <a:pPr>
              <a:lnSpc>
                <a:spcPts val="3000"/>
              </a:lnSpc>
              <a:buNone/>
            </a:pPr>
            <a:r>
              <a:rPr lang="en-US" sz="2000" dirty="0" smtClean="0">
                <a:solidFill>
                  <a:schemeClr val="tx1"/>
                </a:solidFill>
              </a:rPr>
              <a:t>54 percent of large enterprises rate management of their virtual server</a:t>
            </a:r>
          </a:p>
          <a:p>
            <a:pPr>
              <a:lnSpc>
                <a:spcPts val="3000"/>
              </a:lnSpc>
              <a:buNone/>
            </a:pPr>
            <a:r>
              <a:rPr lang="en-US" sz="2000" dirty="0" smtClean="0">
                <a:solidFill>
                  <a:schemeClr val="tx1"/>
                </a:solidFill>
              </a:rPr>
              <a:t>environment as a critical or high IT priority. </a:t>
            </a:r>
          </a:p>
          <a:p>
            <a:pPr>
              <a:lnSpc>
                <a:spcPts val="3000"/>
              </a:lnSpc>
              <a:buNone/>
            </a:pPr>
            <a:r>
              <a:rPr lang="en-US" sz="2000" dirty="0" smtClean="0">
                <a:solidFill>
                  <a:schemeClr val="tx1"/>
                </a:solidFill>
              </a:rPr>
              <a:t>Yet only 45 percent think their companies are doing an effective job in this area.</a:t>
            </a:r>
          </a:p>
          <a:p>
            <a:pPr>
              <a:lnSpc>
                <a:spcPts val="3000"/>
              </a:lnSpc>
              <a:buNone/>
            </a:pPr>
            <a:r>
              <a:rPr lang="en-US" sz="2000" dirty="0" smtClean="0">
                <a:solidFill>
                  <a:schemeClr val="tx1"/>
                </a:solidFill>
              </a:rPr>
              <a:t>The most important capabilities when managing a server virtualization</a:t>
            </a:r>
          </a:p>
          <a:p>
            <a:pPr>
              <a:lnSpc>
                <a:spcPts val="3000"/>
              </a:lnSpc>
              <a:buNone/>
            </a:pPr>
            <a:r>
              <a:rPr lang="en-US" sz="2000" dirty="0" smtClean="0">
                <a:solidFill>
                  <a:schemeClr val="tx1"/>
                </a:solidFill>
              </a:rPr>
              <a:t>environment are performance/utilization, </a:t>
            </a:r>
            <a:r>
              <a:rPr lang="en-US" sz="2000" u="sng" dirty="0" smtClean="0">
                <a:solidFill>
                  <a:schemeClr val="tx1"/>
                </a:solidFill>
              </a:rPr>
              <a:t>keeping a diligent inventory of</a:t>
            </a:r>
          </a:p>
          <a:p>
            <a:pPr>
              <a:lnSpc>
                <a:spcPts val="3000"/>
              </a:lnSpc>
              <a:buNone/>
            </a:pPr>
            <a:r>
              <a:rPr lang="en-US" sz="2000" u="sng" dirty="0" smtClean="0">
                <a:solidFill>
                  <a:schemeClr val="tx1"/>
                </a:solidFill>
              </a:rPr>
              <a:t>software assets</a:t>
            </a:r>
            <a:r>
              <a:rPr lang="en-US" sz="2000" dirty="0" smtClean="0">
                <a:solidFill>
                  <a:schemeClr val="tx1"/>
                </a:solidFill>
              </a:rPr>
              <a:t>, security and automation.</a:t>
            </a:r>
          </a:p>
          <a:p>
            <a:pPr>
              <a:buNone/>
            </a:pPr>
            <a:endParaRPr lang="en-US" sz="2000" dirty="0" smtClean="0">
              <a:solidFill>
                <a:schemeClr val="tx1"/>
              </a:solidFill>
            </a:endParaRPr>
          </a:p>
          <a:p>
            <a:pPr>
              <a:buNone/>
            </a:pPr>
            <a:r>
              <a:rPr lang="en-US" sz="1600" u="sng" dirty="0" smtClean="0">
                <a:solidFill>
                  <a:schemeClr val="tx1"/>
                </a:solidFill>
              </a:rPr>
              <a:t>Source</a:t>
            </a:r>
            <a:r>
              <a:rPr lang="en-US" sz="1600" dirty="0" smtClean="0">
                <a:solidFill>
                  <a:schemeClr val="tx1"/>
                </a:solidFill>
              </a:rPr>
              <a:t>: Recent global study on virtualization management sponsored by Computer Associates.</a:t>
            </a:r>
            <a:endParaRPr lang="en-US" sz="1600" dirty="0" smtClean="0"/>
          </a:p>
          <a:p>
            <a:pPr>
              <a:buNone/>
            </a:pPr>
            <a:endParaRPr lang="en-US" sz="2800" dirty="0" smtClean="0"/>
          </a:p>
          <a:p>
            <a:pPr>
              <a:spcBef>
                <a:spcPts val="0"/>
              </a:spcBef>
              <a:spcAft>
                <a:spcPts val="1200"/>
              </a:spcAft>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382000" cy="664797"/>
          </a:xfrm>
        </p:spPr>
        <p:txBody>
          <a:bodyPr/>
          <a:lstStyle/>
          <a:p>
            <a:r>
              <a:rPr lang="en-US" dirty="0" smtClean="0"/>
              <a:t>ITAM Tools for Virtualization</a:t>
            </a:r>
            <a:endParaRPr lang="en-US" dirty="0">
              <a:solidFill>
                <a:schemeClr val="tx2"/>
              </a:solidFill>
            </a:endParaRPr>
          </a:p>
        </p:txBody>
      </p:sp>
      <p:sp>
        <p:nvSpPr>
          <p:cNvPr id="3" name="Text Placeholder 2"/>
          <p:cNvSpPr>
            <a:spLocks noGrp="1"/>
          </p:cNvSpPr>
          <p:nvPr>
            <p:ph type="body" sz="quarter" idx="10"/>
          </p:nvPr>
        </p:nvSpPr>
        <p:spPr>
          <a:xfrm>
            <a:off x="381000" y="1060205"/>
            <a:ext cx="8382000" cy="5201424"/>
          </a:xfrm>
        </p:spPr>
        <p:txBody>
          <a:bodyPr/>
          <a:lstStyle/>
          <a:p>
            <a:pPr>
              <a:spcBef>
                <a:spcPts val="0"/>
              </a:spcBef>
              <a:spcAft>
                <a:spcPts val="1200"/>
              </a:spcAft>
              <a:buNone/>
            </a:pPr>
            <a:r>
              <a:rPr lang="en-US" sz="2800" dirty="0" smtClean="0"/>
              <a:t>Consider a tool that can …</a:t>
            </a:r>
          </a:p>
          <a:p>
            <a:pPr>
              <a:spcBef>
                <a:spcPts val="0"/>
              </a:spcBef>
              <a:spcAft>
                <a:spcPts val="1200"/>
              </a:spcAft>
            </a:pPr>
            <a:r>
              <a:rPr lang="en-US" sz="2800" dirty="0" smtClean="0"/>
              <a:t>Identify virtual machines/instances</a:t>
            </a:r>
          </a:p>
          <a:p>
            <a:pPr>
              <a:spcBef>
                <a:spcPts val="0"/>
              </a:spcBef>
              <a:spcAft>
                <a:spcPts val="1200"/>
              </a:spcAft>
            </a:pPr>
            <a:r>
              <a:rPr lang="en-US" sz="2800" dirty="0" smtClean="0"/>
              <a:t>Identify linkage between hosts and guests. </a:t>
            </a:r>
          </a:p>
          <a:p>
            <a:pPr>
              <a:spcBef>
                <a:spcPts val="0"/>
              </a:spcBef>
              <a:spcAft>
                <a:spcPts val="1200"/>
              </a:spcAft>
            </a:pPr>
            <a:r>
              <a:rPr lang="en-US" sz="2800" dirty="0" smtClean="0"/>
              <a:t>Matches virtual instances &amp; software with host environments</a:t>
            </a:r>
          </a:p>
          <a:p>
            <a:pPr>
              <a:spcBef>
                <a:spcPts val="0"/>
              </a:spcBef>
              <a:spcAft>
                <a:spcPts val="1200"/>
              </a:spcAft>
            </a:pPr>
            <a:r>
              <a:rPr lang="en-US" sz="2800" dirty="0" smtClean="0"/>
              <a:t>Identifies correct number of processor sockets or cores for applications and server products that are licensed in that manner.</a:t>
            </a:r>
          </a:p>
          <a:p>
            <a:pPr>
              <a:spcBef>
                <a:spcPts val="0"/>
              </a:spcBef>
              <a:spcAft>
                <a:spcPts val="1200"/>
              </a:spcAft>
            </a:pPr>
            <a:endParaRPr lang="en-US" sz="2800" dirty="0" smtClean="0"/>
          </a:p>
        </p:txBody>
      </p:sp>
      <p:sp>
        <p:nvSpPr>
          <p:cNvPr id="4" name="TextBox 3"/>
          <p:cNvSpPr txBox="1"/>
          <p:nvPr/>
        </p:nvSpPr>
        <p:spPr>
          <a:xfrm>
            <a:off x="744529" y="4873899"/>
            <a:ext cx="6878581" cy="1200329"/>
          </a:xfrm>
          <a:prstGeom prst="rect">
            <a:avLst/>
          </a:prstGeom>
          <a:solidFill>
            <a:srgbClr val="D57307">
              <a:alpha val="74902"/>
            </a:srgbClr>
          </a:solidFill>
          <a:effectLst>
            <a:outerShdw blurRad="152400" dist="317500" dir="5400000" sx="90000" sy="-19000" rotWithShape="0">
              <a:prstClr val="black">
                <a:alpha val="15000"/>
              </a:prstClr>
            </a:outerShdw>
          </a:effectLst>
        </p:spPr>
        <p:txBody>
          <a:bodyPr wrap="square" rtlCol="0">
            <a:spAutoFit/>
          </a:bodyPr>
          <a:lstStyle/>
          <a:p>
            <a:pPr algn="ctr"/>
            <a:r>
              <a:rPr lang="en-US" sz="2400" b="1" dirty="0" smtClean="0">
                <a:gradFill>
                  <a:gsLst>
                    <a:gs pos="0">
                      <a:schemeClr val="tx1"/>
                    </a:gs>
                    <a:gs pos="100000">
                      <a:schemeClr val="tx1"/>
                    </a:gs>
                  </a:gsLst>
                  <a:lin ang="5400000" scaled="0"/>
                </a:gradFill>
              </a:rPr>
              <a:t>ITAM tools are important for optimizing and maintaining one’s licensing position in a virtualized environment</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2755" y="2766061"/>
            <a:ext cx="8513519" cy="664797"/>
          </a:xfrm>
          <a:prstGeom prst="rect">
            <a:avLst/>
          </a:prstGeom>
        </p:spPr>
        <p:txBody>
          <a:bodyPr vert="horz" wrap="square" lIns="0" tIns="0" rIns="0" bIns="0" rtlCol="0" anchor="t">
            <a:spAutoFit/>
          </a:bodyPr>
          <a:lstStyle/>
          <a:p>
            <a:pPr lvl="0" algn="ctr">
              <a:lnSpc>
                <a:spcPct val="90000"/>
              </a:lnSpc>
              <a:spcBef>
                <a:spcPts val="1200"/>
              </a:spcBef>
            </a:pPr>
            <a:r>
              <a:rPr lang="en-US" sz="4800" dirty="0" smtClean="0">
                <a:ln w="3175">
                  <a:noFill/>
                </a:ln>
                <a:solidFill>
                  <a:srgbClr val="FFFFFF"/>
                </a:solidFill>
                <a:latin typeface="Segoe" pitchFamily="34" charset="0"/>
                <a:cs typeface="Arial" charset="0"/>
              </a:rPr>
              <a:t>Licensing Definitions…</a:t>
            </a:r>
            <a:endParaRPr lang="en-US" sz="2800" spc="-150" dirty="0">
              <a:ln w="3175">
                <a:noFill/>
              </a:ln>
              <a:gradFill>
                <a:gsLst>
                  <a:gs pos="0">
                    <a:srgbClr val="FFFFFF">
                      <a:lumMod val="75000"/>
                      <a:lumOff val="25000"/>
                    </a:srgbClr>
                  </a:gs>
                  <a:gs pos="100000">
                    <a:srgbClr val="FFFFFF">
                      <a:lumMod val="75000"/>
                      <a:lumOff val="25000"/>
                    </a:srgbClr>
                  </a:gs>
                </a:gsLst>
                <a:lin ang="5400000" scaled="0"/>
              </a:gradFill>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382000" cy="664797"/>
          </a:xfrm>
        </p:spPr>
        <p:txBody>
          <a:bodyPr/>
          <a:lstStyle/>
          <a:p>
            <a:r>
              <a:rPr lang="en-US" dirty="0" smtClean="0"/>
              <a:t>Licensing….</a:t>
            </a:r>
            <a:endParaRPr lang="en-US" dirty="0">
              <a:solidFill>
                <a:schemeClr val="tx2"/>
              </a:solidFill>
            </a:endParaRPr>
          </a:p>
        </p:txBody>
      </p:sp>
      <p:sp>
        <p:nvSpPr>
          <p:cNvPr id="3" name="Text Placeholder 2"/>
          <p:cNvSpPr>
            <a:spLocks noGrp="1"/>
          </p:cNvSpPr>
          <p:nvPr>
            <p:ph type="body" sz="quarter" idx="10"/>
          </p:nvPr>
        </p:nvSpPr>
        <p:spPr>
          <a:xfrm>
            <a:off x="362339" y="959345"/>
            <a:ext cx="8382000" cy="4693593"/>
          </a:xfrm>
        </p:spPr>
        <p:txBody>
          <a:bodyPr/>
          <a:lstStyle/>
          <a:p>
            <a:pPr>
              <a:spcAft>
                <a:spcPts val="600"/>
              </a:spcAft>
            </a:pPr>
            <a:r>
              <a:rPr lang="en-US" dirty="0" smtClean="0"/>
              <a:t>In the past, added licensing complexity has usually been detrimental.  With virtualization, it unlocks a whole new set of benefits.  </a:t>
            </a:r>
          </a:p>
          <a:p>
            <a:pPr>
              <a:spcAft>
                <a:spcPts val="600"/>
              </a:spcAft>
            </a:pPr>
            <a:r>
              <a:rPr lang="en-US" dirty="0" smtClean="0"/>
              <a:t>For example …</a:t>
            </a:r>
          </a:p>
          <a:p>
            <a:pPr lvl="1">
              <a:spcAft>
                <a:spcPts val="600"/>
              </a:spcAft>
            </a:pPr>
            <a:r>
              <a:rPr lang="en-US" dirty="0" smtClean="0"/>
              <a:t>Virtual Guest O/S coverage</a:t>
            </a:r>
          </a:p>
          <a:p>
            <a:pPr lvl="1">
              <a:spcAft>
                <a:spcPts val="600"/>
              </a:spcAft>
            </a:pPr>
            <a:r>
              <a:rPr lang="en-US" dirty="0" smtClean="0"/>
              <a:t>Windows CAL coverage</a:t>
            </a:r>
          </a:p>
          <a:p>
            <a:pPr lvl="1">
              <a:spcAft>
                <a:spcPts val="600"/>
              </a:spcAft>
            </a:pPr>
            <a:r>
              <a:rPr lang="en-US" dirty="0" smtClean="0"/>
              <a:t>Downgrade rights on edition</a:t>
            </a:r>
          </a:p>
          <a:p>
            <a:pPr lvl="1"/>
            <a:endParaRPr lang="en-US" dirty="0" smtClean="0"/>
          </a:p>
          <a:p>
            <a:endParaRPr lang="en-US" dirty="0" smtClean="0"/>
          </a:p>
        </p:txBody>
      </p:sp>
      <p:sp>
        <p:nvSpPr>
          <p:cNvPr id="5" name="TextBox 4"/>
          <p:cNvSpPr txBox="1"/>
          <p:nvPr/>
        </p:nvSpPr>
        <p:spPr>
          <a:xfrm>
            <a:off x="1541103" y="5314951"/>
            <a:ext cx="6878581" cy="830997"/>
          </a:xfrm>
          <a:prstGeom prst="rect">
            <a:avLst/>
          </a:prstGeom>
          <a:solidFill>
            <a:srgbClr val="D57307">
              <a:alpha val="74902"/>
            </a:srgbClr>
          </a:solidFill>
          <a:effectLst>
            <a:outerShdw blurRad="152400" dist="317500" dir="5400000" sx="90000" sy="-19000" rotWithShape="0">
              <a:prstClr val="black">
                <a:alpha val="15000"/>
              </a:prstClr>
            </a:outerShdw>
          </a:effectLst>
        </p:spPr>
        <p:txBody>
          <a:bodyPr wrap="square" rtlCol="0">
            <a:spAutoFit/>
          </a:bodyPr>
          <a:lstStyle/>
          <a:p>
            <a:pPr algn="ctr"/>
            <a:r>
              <a:rPr lang="en-US" sz="2400" b="1" u="sng" dirty="0" smtClean="0">
                <a:gradFill>
                  <a:gsLst>
                    <a:gs pos="0">
                      <a:schemeClr val="tx1"/>
                    </a:gs>
                    <a:gs pos="100000">
                      <a:schemeClr val="tx1"/>
                    </a:gs>
                  </a:gsLst>
                  <a:lin ang="5400000" scaled="0"/>
                </a:gradFill>
              </a:rPr>
              <a:t>Trade-Offs</a:t>
            </a:r>
            <a:r>
              <a:rPr lang="en-US" sz="2400" b="1" dirty="0" smtClean="0">
                <a:gradFill>
                  <a:gsLst>
                    <a:gs pos="0">
                      <a:schemeClr val="tx1"/>
                    </a:gs>
                    <a:gs pos="100000">
                      <a:schemeClr val="tx1"/>
                    </a:gs>
                  </a:gsLst>
                  <a:lin ang="5400000" scaled="0"/>
                </a:gradFill>
              </a:rPr>
              <a:t>:  Higher Licensing Complexity </a:t>
            </a:r>
            <a:r>
              <a:rPr lang="en-US" sz="2400" b="1" dirty="0" smtClean="0">
                <a:gradFill>
                  <a:gsLst>
                    <a:gs pos="0">
                      <a:schemeClr val="tx1"/>
                    </a:gs>
                    <a:gs pos="100000">
                      <a:schemeClr val="tx1"/>
                    </a:gs>
                  </a:gsLst>
                  <a:lin ang="5400000" scaled="0"/>
                </a:gradFill>
                <a:sym typeface="Wingdings" pitchFamily="2" charset="2"/>
              </a:rPr>
              <a:t> More Benefits  More License Management</a:t>
            </a:r>
            <a:endParaRPr lang="en-US" sz="2400" b="1"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78110" y="382167"/>
            <a:ext cx="8513519" cy="5328638"/>
          </a:xfrm>
          <a:prstGeom prst="rect">
            <a:avLst/>
          </a:prstGeom>
        </p:spPr>
        <p:txBody>
          <a:bodyPr vert="horz" wrap="square" lIns="0" tIns="0" rIns="0" bIns="0" rtlCol="0" anchor="t">
            <a:spAutoFit/>
          </a:bodyPr>
          <a:lstStyle/>
          <a:p>
            <a:pPr lvl="0" algn="ctr">
              <a:lnSpc>
                <a:spcPct val="90000"/>
              </a:lnSpc>
              <a:spcBef>
                <a:spcPts val="1200"/>
              </a:spcBef>
              <a:spcAft>
                <a:spcPts val="1800"/>
              </a:spcAft>
            </a:pPr>
            <a:r>
              <a:rPr lang="en-US" sz="4400" b="1" u="sng" dirty="0" smtClean="0">
                <a:ln w="3175">
                  <a:noFill/>
                </a:ln>
                <a:solidFill>
                  <a:srgbClr val="FFFFFF"/>
                </a:solidFill>
                <a:latin typeface="Segoe" pitchFamily="34" charset="0"/>
                <a:cs typeface="Arial" charset="0"/>
              </a:rPr>
              <a:t>Licensing Complexities…</a:t>
            </a:r>
          </a:p>
          <a:p>
            <a:pPr lvl="0" algn="ctr">
              <a:lnSpc>
                <a:spcPts val="5800"/>
              </a:lnSpc>
              <a:spcBef>
                <a:spcPts val="1200"/>
              </a:spcBef>
            </a:pPr>
            <a:r>
              <a:rPr lang="en-US" sz="4000" spc="-150" dirty="0" smtClean="0">
                <a:ln w="3175">
                  <a:noFill/>
                </a:ln>
                <a:solidFill>
                  <a:srgbClr val="FFFFFF"/>
                </a:solidFill>
                <a:cs typeface="Arial" charset="0"/>
              </a:rPr>
              <a:t>1 + 1 ≠ 2</a:t>
            </a:r>
          </a:p>
          <a:p>
            <a:pPr lvl="0" algn="ctr">
              <a:lnSpc>
                <a:spcPts val="5800"/>
              </a:lnSpc>
              <a:spcBef>
                <a:spcPts val="1200"/>
              </a:spcBef>
            </a:pPr>
            <a:r>
              <a:rPr lang="en-US" sz="4000" spc="-150" dirty="0" smtClean="0">
                <a:ln w="3175">
                  <a:noFill/>
                </a:ln>
                <a:solidFill>
                  <a:srgbClr val="FFFFFF"/>
                </a:solidFill>
                <a:cs typeface="Arial" charset="0"/>
              </a:rPr>
              <a:t>1:1 ≠ </a:t>
            </a:r>
            <a:r>
              <a:rPr lang="en-US" sz="4000" spc="-150" dirty="0" err="1" smtClean="0">
                <a:ln w="3175">
                  <a:noFill/>
                </a:ln>
                <a:solidFill>
                  <a:srgbClr val="FFFFFF"/>
                </a:solidFill>
                <a:cs typeface="Arial" charset="0"/>
              </a:rPr>
              <a:t>Licenses:Instances</a:t>
            </a:r>
            <a:endParaRPr lang="en-US" sz="4000" spc="-150" dirty="0" smtClean="0">
              <a:ln w="3175">
                <a:noFill/>
              </a:ln>
              <a:solidFill>
                <a:srgbClr val="FFFFFF"/>
              </a:solidFill>
              <a:cs typeface="Arial" charset="0"/>
            </a:endParaRPr>
          </a:p>
          <a:p>
            <a:pPr lvl="0" algn="ctr">
              <a:lnSpc>
                <a:spcPts val="5800"/>
              </a:lnSpc>
              <a:spcBef>
                <a:spcPts val="1200"/>
              </a:spcBef>
            </a:pPr>
            <a:r>
              <a:rPr lang="en-US" sz="4000" spc="-150" dirty="0" smtClean="0">
                <a:ln w="3175">
                  <a:noFill/>
                </a:ln>
                <a:solidFill>
                  <a:srgbClr val="FFFFFF"/>
                </a:solidFill>
                <a:cs typeface="Arial" charset="0"/>
              </a:rPr>
              <a:t>Licenses can have Extended Entitlements</a:t>
            </a:r>
          </a:p>
          <a:p>
            <a:pPr algn="ctr">
              <a:lnSpc>
                <a:spcPts val="5800"/>
              </a:lnSpc>
              <a:spcBef>
                <a:spcPts val="1200"/>
              </a:spcBef>
            </a:pPr>
            <a:r>
              <a:rPr lang="en-US" sz="4000" dirty="0" err="1" smtClean="0"/>
              <a:t>N</a:t>
            </a:r>
            <a:r>
              <a:rPr lang="en-US" sz="4000" baseline="30000" dirty="0" err="1" smtClean="0"/>
              <a:t>n</a:t>
            </a:r>
            <a:r>
              <a:rPr lang="en-US" sz="4000" dirty="0" smtClean="0">
                <a:ln w="3175">
                  <a:noFill/>
                </a:ln>
                <a:solidFill>
                  <a:srgbClr val="FFFFFF"/>
                </a:solidFill>
                <a:cs typeface="Arial" charset="0"/>
              </a:rPr>
              <a:t> (many configurations)</a:t>
            </a:r>
          </a:p>
          <a:p>
            <a:pPr algn="ctr">
              <a:lnSpc>
                <a:spcPts val="5800"/>
              </a:lnSpc>
              <a:spcBef>
                <a:spcPts val="1200"/>
              </a:spcBef>
            </a:pPr>
            <a:r>
              <a:rPr lang="en-US" sz="4000" dirty="0" smtClean="0">
                <a:ln w="3175">
                  <a:noFill/>
                </a:ln>
                <a:solidFill>
                  <a:srgbClr val="FFFFFF"/>
                </a:solidFill>
                <a:cs typeface="Arial" charset="0"/>
              </a:rPr>
              <a:t>Alphabet Soup: CALs, OMLs, CMLs, etc.</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575" y="2963863"/>
            <a:ext cx="8382000" cy="1329595"/>
          </a:xfrm>
        </p:spPr>
        <p:txBody>
          <a:bodyPr/>
          <a:lstStyle/>
          <a:p>
            <a:r>
              <a:rPr lang="en-GB" dirty="0" smtClean="0"/>
              <a:t>Extended Virtualisation Licensing Rights</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Server </a:t>
            </a:r>
            <a:r>
              <a:rPr lang="en-US" b="1" u="sng" dirty="0" smtClean="0"/>
              <a:t>OSE Virtualization</a:t>
            </a:r>
            <a:endParaRPr lang="en-GB" dirty="0"/>
          </a:p>
        </p:txBody>
      </p:sp>
      <p:pic>
        <p:nvPicPr>
          <p:cNvPr id="3" name="Picture 15"/>
          <p:cNvPicPr>
            <a:picLocks noChangeAspect="1" noChangeArrowheads="1"/>
          </p:cNvPicPr>
          <p:nvPr/>
        </p:nvPicPr>
        <p:blipFill>
          <a:blip r:embed="rId3"/>
          <a:srcRect t="4831" b="1998"/>
          <a:stretch>
            <a:fillRect/>
          </a:stretch>
        </p:blipFill>
        <p:spPr bwMode="auto">
          <a:xfrm>
            <a:off x="254329" y="1068779"/>
            <a:ext cx="8534400" cy="4963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382000" cy="553998"/>
          </a:xfrm>
        </p:spPr>
        <p:txBody>
          <a:bodyPr/>
          <a:lstStyle/>
          <a:p>
            <a:r>
              <a:rPr lang="de-DE" sz="4000" dirty="0" smtClean="0"/>
              <a:t>Windows Server 2008 Standard R2 (1+1)</a:t>
            </a:r>
            <a:endParaRPr lang="de-DE" sz="4000" dirty="0"/>
          </a:p>
        </p:txBody>
      </p:sp>
      <p:sp>
        <p:nvSpPr>
          <p:cNvPr id="4" name="Inhaltsplatzhalter 2"/>
          <p:cNvSpPr txBox="1">
            <a:spLocks/>
          </p:cNvSpPr>
          <p:nvPr/>
        </p:nvSpPr>
        <p:spPr>
          <a:xfrm>
            <a:off x="617510" y="3159112"/>
            <a:ext cx="3714776" cy="2984532"/>
          </a:xfrm>
          <a:prstGeom prst="rect">
            <a:avLst/>
          </a:prstGeom>
        </p:spPr>
        <p:txBody>
          <a:bodyPr/>
          <a:lstStyle/>
          <a:p>
            <a:pPr algn="l"/>
            <a:r>
              <a:rPr lang="en-US" sz="1800" b="1" dirty="0" smtClean="0">
                <a:solidFill>
                  <a:schemeClr val="tx1"/>
                </a:solidFill>
                <a:latin typeface="Calibri" pitchFamily="34" charset="0"/>
              </a:rPr>
              <a:t>1 instance of Windows Server 2008 Standard running in the physical operating system environment (POSE). </a:t>
            </a:r>
          </a:p>
          <a:p>
            <a:pPr algn="l"/>
            <a:endParaRPr lang="en-US" b="1" dirty="0" smtClean="0">
              <a:latin typeface="Calibri" pitchFamily="34" charset="0"/>
            </a:endParaRPr>
          </a:p>
          <a:p>
            <a:r>
              <a:rPr lang="en-US" b="1" dirty="0" smtClean="0">
                <a:latin typeface="Calibri" pitchFamily="34" charset="0"/>
              </a:rPr>
              <a:t>No instance running in a virtual operating system environment (VOSE). </a:t>
            </a:r>
          </a:p>
          <a:p>
            <a:pPr algn="l"/>
            <a:endParaRPr lang="en-US" sz="1800" b="1" dirty="0" smtClean="0">
              <a:solidFill>
                <a:schemeClr val="tx1"/>
              </a:solidFill>
              <a:latin typeface="Calibri" pitchFamily="34" charset="0"/>
            </a:endParaRPr>
          </a:p>
        </p:txBody>
      </p:sp>
      <p:sp>
        <p:nvSpPr>
          <p:cNvPr id="5" name="Inhaltsplatzhalter 2"/>
          <p:cNvSpPr txBox="1">
            <a:spLocks/>
          </p:cNvSpPr>
          <p:nvPr/>
        </p:nvSpPr>
        <p:spPr>
          <a:xfrm>
            <a:off x="4786314" y="3143248"/>
            <a:ext cx="4071966" cy="2814678"/>
          </a:xfrm>
          <a:prstGeom prst="rect">
            <a:avLst/>
          </a:prstGeom>
        </p:spPr>
        <p:txBody>
          <a:bodyPr/>
          <a:lstStyle/>
          <a:p>
            <a:pPr lvl="0"/>
            <a:r>
              <a:rPr lang="en-US" b="1" dirty="0" smtClean="0">
                <a:latin typeface="Calibri" pitchFamily="34" charset="0"/>
                <a:ea typeface="Times New Roman"/>
              </a:rPr>
              <a:t>If you run an instance in the VOSE, </a:t>
            </a:r>
          </a:p>
          <a:p>
            <a:pPr lvl="0"/>
            <a:r>
              <a:rPr lang="en-US" b="1" dirty="0" smtClean="0">
                <a:latin typeface="Calibri" pitchFamily="34" charset="0"/>
                <a:ea typeface="Times New Roman"/>
              </a:rPr>
              <a:t>the instance running in the POSE</a:t>
            </a:r>
          </a:p>
          <a:p>
            <a:pPr lvl="0"/>
            <a:r>
              <a:rPr lang="en-US" b="1" dirty="0" smtClean="0">
                <a:latin typeface="Calibri" pitchFamily="34" charset="0"/>
                <a:ea typeface="Times New Roman"/>
              </a:rPr>
              <a:t>may be used only to:</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run hardware virtualization software</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provide hardware virtualization services</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run software to manage and service OSEs on the licensed server.</a:t>
            </a:r>
            <a:endParaRPr lang="de-DE" b="1" dirty="0" smtClean="0">
              <a:latin typeface="Calibri" pitchFamily="34" charset="0"/>
              <a:ea typeface="Times New Roman"/>
            </a:endParaRPr>
          </a:p>
        </p:txBody>
      </p:sp>
      <p:sp>
        <p:nvSpPr>
          <p:cNvPr id="6" name="Abgerundetes Rechteck 5"/>
          <p:cNvSpPr/>
          <p:nvPr/>
        </p:nvSpPr>
        <p:spPr>
          <a:xfrm>
            <a:off x="474634" y="995608"/>
            <a:ext cx="3929090" cy="5090844"/>
          </a:xfrm>
          <a:prstGeom prst="roundRect">
            <a:avLst/>
          </a:prstGeom>
          <a:noFill/>
          <a:ln>
            <a:solidFill>
              <a:srgbClr val="E1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Abgerundetes Rechteck 6"/>
          <p:cNvSpPr/>
          <p:nvPr/>
        </p:nvSpPr>
        <p:spPr>
          <a:xfrm>
            <a:off x="4689476" y="1026499"/>
            <a:ext cx="4071966" cy="5062105"/>
          </a:xfrm>
          <a:prstGeom prst="roundRect">
            <a:avLst/>
          </a:prstGeom>
          <a:noFill/>
          <a:ln>
            <a:solidFill>
              <a:srgbClr val="E1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8" name="Gerade Verbindung 7"/>
          <p:cNvCxnSpPr/>
          <p:nvPr/>
        </p:nvCxnSpPr>
        <p:spPr>
          <a:xfrm rot="5400000" flipH="1" flipV="1">
            <a:off x="72590" y="1971190"/>
            <a:ext cx="1260000" cy="1588"/>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rot="5400000" flipH="1" flipV="1">
            <a:off x="1781169" y="1895084"/>
            <a:ext cx="1080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726092" y="1323394"/>
            <a:ext cx="1595077"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1" name="Abgerundetes Rechteck 10"/>
          <p:cNvSpPr/>
          <p:nvPr/>
        </p:nvSpPr>
        <p:spPr>
          <a:xfrm>
            <a:off x="816388" y="1892154"/>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sp>
        <p:nvSpPr>
          <p:cNvPr id="12" name="Abgerundetes Rechteck 11"/>
          <p:cNvSpPr/>
          <p:nvPr/>
        </p:nvSpPr>
        <p:spPr>
          <a:xfrm>
            <a:off x="816388" y="1431691"/>
            <a:ext cx="1428760"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cxnSp>
        <p:nvCxnSpPr>
          <p:cNvPr id="13" name="Gerade Verbindung 12"/>
          <p:cNvCxnSpPr/>
          <p:nvPr/>
        </p:nvCxnSpPr>
        <p:spPr>
          <a:xfrm>
            <a:off x="706726" y="2593733"/>
            <a:ext cx="180000" cy="1588"/>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 name="Abgerundetes Rechteck 13"/>
          <p:cNvSpPr/>
          <p:nvPr/>
        </p:nvSpPr>
        <p:spPr>
          <a:xfrm>
            <a:off x="773723" y="2710252"/>
            <a:ext cx="3289846"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Hardware</a:t>
            </a:r>
            <a:endParaRPr lang="de-DE" sz="1400" dirty="0">
              <a:solidFill>
                <a:schemeClr val="tx1"/>
              </a:solidFill>
              <a:latin typeface="Calibri" pitchFamily="34" charset="0"/>
            </a:endParaRPr>
          </a:p>
        </p:txBody>
      </p:sp>
      <p:sp>
        <p:nvSpPr>
          <p:cNvPr id="15" name="Abgerundetes Rechteck 14"/>
          <p:cNvSpPr/>
          <p:nvPr/>
        </p:nvSpPr>
        <p:spPr>
          <a:xfrm>
            <a:off x="773723" y="2425554"/>
            <a:ext cx="3289846"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Hypervisor</a:t>
            </a:r>
            <a:endParaRPr lang="de-DE" sz="1400" dirty="0">
              <a:solidFill>
                <a:schemeClr val="tx1"/>
              </a:solidFill>
              <a:latin typeface="Calibri" pitchFamily="34" charset="0"/>
            </a:endParaRPr>
          </a:p>
        </p:txBody>
      </p:sp>
      <p:cxnSp>
        <p:nvCxnSpPr>
          <p:cNvPr id="16" name="Gerade Verbindung 15"/>
          <p:cNvCxnSpPr/>
          <p:nvPr/>
        </p:nvCxnSpPr>
        <p:spPr>
          <a:xfrm rot="5400000" flipH="1" flipV="1">
            <a:off x="4312089" y="1967025"/>
            <a:ext cx="1224000" cy="794"/>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rot="5400000" flipH="1" flipV="1">
            <a:off x="5976805" y="1914672"/>
            <a:ext cx="1116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4954789" y="1356672"/>
            <a:ext cx="1561846" cy="1588"/>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9" name="Rechteck 18"/>
          <p:cNvSpPr/>
          <p:nvPr/>
        </p:nvSpPr>
        <p:spPr>
          <a:xfrm>
            <a:off x="6745820" y="1128072"/>
            <a:ext cx="157163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iger Pfeil 19"/>
          <p:cNvSpPr/>
          <p:nvPr/>
        </p:nvSpPr>
        <p:spPr>
          <a:xfrm>
            <a:off x="5743488" y="1509072"/>
            <a:ext cx="996923" cy="540000"/>
          </a:xfrm>
          <a:prstGeom prst="bentArrow">
            <a:avLst>
              <a:gd name="adj1" fmla="val 22224"/>
              <a:gd name="adj2" fmla="val 25000"/>
              <a:gd name="adj3" fmla="val 25000"/>
              <a:gd name="adj4" fmla="val 43750"/>
            </a:avLst>
          </a:prstGeom>
          <a:solidFill>
            <a:srgbClr val="E6B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21" name="Gerade Verbindung 20"/>
          <p:cNvCxnSpPr/>
          <p:nvPr/>
        </p:nvCxnSpPr>
        <p:spPr>
          <a:xfrm>
            <a:off x="4923692" y="2597031"/>
            <a:ext cx="180000" cy="1588"/>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2" name="Abgerundetes Rechteck 21"/>
          <p:cNvSpPr/>
          <p:nvPr/>
        </p:nvSpPr>
        <p:spPr>
          <a:xfrm>
            <a:off x="5071534" y="1928695"/>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sp>
        <p:nvSpPr>
          <p:cNvPr id="23" name="Abgerundetes Rechteck 22"/>
          <p:cNvSpPr/>
          <p:nvPr/>
        </p:nvSpPr>
        <p:spPr>
          <a:xfrm>
            <a:off x="6797121" y="1219263"/>
            <a:ext cx="1428760"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24" name="Abgerundetes Rechteck 23"/>
          <p:cNvSpPr/>
          <p:nvPr/>
        </p:nvSpPr>
        <p:spPr>
          <a:xfrm>
            <a:off x="6805274" y="1676462"/>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sp>
        <p:nvSpPr>
          <p:cNvPr id="25" name="Abgerundetes Rechteck 24"/>
          <p:cNvSpPr/>
          <p:nvPr/>
        </p:nvSpPr>
        <p:spPr>
          <a:xfrm>
            <a:off x="5046602" y="2443842"/>
            <a:ext cx="3289846"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Hypervisor</a:t>
            </a:r>
            <a:endParaRPr lang="de-DE" sz="1400" dirty="0">
              <a:solidFill>
                <a:schemeClr val="tx1"/>
              </a:solidFill>
              <a:latin typeface="Calibri" pitchFamily="34" charset="0"/>
            </a:endParaRPr>
          </a:p>
        </p:txBody>
      </p:sp>
      <p:sp>
        <p:nvSpPr>
          <p:cNvPr id="26" name="Abgerundetes Rechteck 25"/>
          <p:cNvSpPr/>
          <p:nvPr/>
        </p:nvSpPr>
        <p:spPr>
          <a:xfrm>
            <a:off x="5046602" y="2710252"/>
            <a:ext cx="3289846"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Hardware</a:t>
            </a:r>
            <a:endParaRPr lang="de-DE" sz="1400" dirty="0">
              <a:solidFill>
                <a:schemeClr val="tx1"/>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18313"/>
            <a:ext cx="8382000" cy="553998"/>
          </a:xfrm>
        </p:spPr>
        <p:txBody>
          <a:bodyPr/>
          <a:lstStyle/>
          <a:p>
            <a:r>
              <a:rPr lang="de-DE" sz="4000" dirty="0" smtClean="0"/>
              <a:t>Windows Server 2008 Enterprise R2 (1+4)</a:t>
            </a:r>
            <a:endParaRPr lang="de-DE" sz="4000" dirty="0"/>
          </a:p>
        </p:txBody>
      </p:sp>
      <p:sp>
        <p:nvSpPr>
          <p:cNvPr id="27" name="Abgerundetes Rechteck 26"/>
          <p:cNvSpPr/>
          <p:nvPr/>
        </p:nvSpPr>
        <p:spPr>
          <a:xfrm>
            <a:off x="142845" y="3000356"/>
            <a:ext cx="8858312" cy="3571916"/>
          </a:xfrm>
          <a:prstGeom prst="roundRect">
            <a:avLst/>
          </a:prstGeom>
          <a:solidFill>
            <a:schemeClr val="bg1"/>
          </a:solidFill>
          <a:ln w="12700">
            <a:solidFill>
              <a:srgbClr val="E1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Inhaltsplatzhalter 2"/>
          <p:cNvSpPr txBox="1">
            <a:spLocks/>
          </p:cNvSpPr>
          <p:nvPr/>
        </p:nvSpPr>
        <p:spPr>
          <a:xfrm>
            <a:off x="6786579" y="714356"/>
            <a:ext cx="2071702" cy="2098206"/>
          </a:xfrm>
          <a:prstGeom prst="rect">
            <a:avLst/>
          </a:prstGeom>
        </p:spPr>
        <p:txBody>
          <a:bodyPr/>
          <a:lstStyle/>
          <a:p>
            <a:r>
              <a:rPr lang="en-US" b="1" dirty="0" smtClean="0">
                <a:latin typeface="Calibri" pitchFamily="34" charset="0"/>
              </a:rPr>
              <a:t>1 instance of Windows Server 2008 Enterprise running in the POSE + 3 instances running in a VOSE. </a:t>
            </a:r>
          </a:p>
          <a:p>
            <a:pPr algn="l"/>
            <a:endParaRPr lang="de-DE" sz="1800" b="0" dirty="0" smtClean="0">
              <a:solidFill>
                <a:schemeClr val="tx1"/>
              </a:solidFill>
              <a:latin typeface="Calibri" pitchFamily="34" charset="0"/>
            </a:endParaRPr>
          </a:p>
        </p:txBody>
      </p:sp>
      <p:sp>
        <p:nvSpPr>
          <p:cNvPr id="29" name="Inhaltsplatzhalter 2"/>
          <p:cNvSpPr txBox="1">
            <a:spLocks/>
          </p:cNvSpPr>
          <p:nvPr/>
        </p:nvSpPr>
        <p:spPr>
          <a:xfrm>
            <a:off x="537070" y="5143512"/>
            <a:ext cx="8321210" cy="1143008"/>
          </a:xfrm>
          <a:prstGeom prst="rect">
            <a:avLst/>
          </a:prstGeom>
        </p:spPr>
        <p:txBody>
          <a:bodyPr/>
          <a:lstStyle/>
          <a:p>
            <a:pPr lvl="0"/>
            <a:r>
              <a:rPr lang="en-US" b="1" dirty="0" smtClean="0">
                <a:latin typeface="Calibri" pitchFamily="34" charset="0"/>
                <a:ea typeface="Times New Roman"/>
              </a:rPr>
              <a:t>If you run all five permitted instances at the same time, the instance running in the POSE may be used only to:</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run hardware virtualization software</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provide hardware virtualization services</a:t>
            </a:r>
            <a:endParaRPr lang="de-DE" b="1" dirty="0" smtClean="0">
              <a:latin typeface="Calibri" pitchFamily="34" charset="0"/>
              <a:ea typeface="Times New Roman"/>
            </a:endParaRPr>
          </a:p>
          <a:p>
            <a:pPr marL="182563" lvl="1" indent="-182563">
              <a:buFont typeface="Arial" pitchFamily="34" charset="0"/>
              <a:buChar char="•"/>
            </a:pPr>
            <a:r>
              <a:rPr lang="en-US" b="1" dirty="0" smtClean="0">
                <a:latin typeface="Calibri" pitchFamily="34" charset="0"/>
                <a:ea typeface="Times New Roman"/>
              </a:rPr>
              <a:t>run software to manage and service OSEs on the licensed server.</a:t>
            </a:r>
            <a:endParaRPr lang="de-DE" b="1" dirty="0" smtClean="0">
              <a:latin typeface="Calibri" pitchFamily="34" charset="0"/>
              <a:ea typeface="Times New Roman"/>
            </a:endParaRPr>
          </a:p>
        </p:txBody>
      </p:sp>
      <p:sp>
        <p:nvSpPr>
          <p:cNvPr id="30" name="Abgerundetes Rechteck 29"/>
          <p:cNvSpPr/>
          <p:nvPr/>
        </p:nvSpPr>
        <p:spPr>
          <a:xfrm>
            <a:off x="214280" y="714356"/>
            <a:ext cx="8839385" cy="2241082"/>
          </a:xfrm>
          <a:prstGeom prst="roundRect">
            <a:avLst/>
          </a:prstGeom>
          <a:noFill/>
          <a:ln w="12700">
            <a:solidFill>
              <a:srgbClr val="E1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a:latin typeface="Calibri" pitchFamily="34" charset="0"/>
            </a:endParaRPr>
          </a:p>
        </p:txBody>
      </p:sp>
      <p:sp>
        <p:nvSpPr>
          <p:cNvPr id="32" name="Rechteckiger Pfeil 31"/>
          <p:cNvSpPr/>
          <p:nvPr/>
        </p:nvSpPr>
        <p:spPr>
          <a:xfrm>
            <a:off x="1266092" y="3649576"/>
            <a:ext cx="963692" cy="360000"/>
          </a:xfrm>
          <a:prstGeom prst="bentArrow">
            <a:avLst>
              <a:gd name="adj1" fmla="val 22224"/>
              <a:gd name="adj2" fmla="val 25000"/>
              <a:gd name="adj3" fmla="val 25000"/>
              <a:gd name="adj4" fmla="val 43750"/>
            </a:avLst>
          </a:prstGeom>
          <a:solidFill>
            <a:srgbClr val="E6B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33" name="Gerade Verbindung 32"/>
          <p:cNvCxnSpPr/>
          <p:nvPr/>
        </p:nvCxnSpPr>
        <p:spPr>
          <a:xfrm rot="5400000" flipH="1" flipV="1">
            <a:off x="198676" y="4278790"/>
            <a:ext cx="756000" cy="27935"/>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rot="16200000" flipV="1">
            <a:off x="1822154" y="4207780"/>
            <a:ext cx="576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a:xfrm>
            <a:off x="619425" y="3914756"/>
            <a:ext cx="1476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a:xfrm>
            <a:off x="578995" y="4696295"/>
            <a:ext cx="99692" cy="1588"/>
          </a:xfrm>
          <a:prstGeom prst="line">
            <a:avLst/>
          </a:prstGeom>
          <a:ln w="12700">
            <a:solidFill>
              <a:schemeClr val="accent2">
                <a:lumMod val="60000"/>
                <a:lumOff val="4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37" name="Abgerundetes Rechteck 36"/>
          <p:cNvSpPr/>
          <p:nvPr/>
        </p:nvSpPr>
        <p:spPr>
          <a:xfrm>
            <a:off x="652829" y="3996397"/>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a:t>
            </a:r>
            <a:endParaRPr lang="de-DE" sz="1400" b="1" dirty="0">
              <a:solidFill>
                <a:schemeClr val="tx1"/>
              </a:solidFill>
              <a:latin typeface="Calibri" pitchFamily="34" charset="0"/>
            </a:endParaRPr>
          </a:p>
        </p:txBody>
      </p:sp>
      <p:sp>
        <p:nvSpPr>
          <p:cNvPr id="38" name="Abgerundetes Rechteck 37"/>
          <p:cNvSpPr/>
          <p:nvPr/>
        </p:nvSpPr>
        <p:spPr>
          <a:xfrm>
            <a:off x="632154" y="4509367"/>
            <a:ext cx="8075077"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Hypervisor</a:t>
            </a:r>
            <a:endParaRPr lang="de-DE" sz="1400" dirty="0">
              <a:solidFill>
                <a:schemeClr val="tx1"/>
              </a:solidFill>
              <a:latin typeface="Calibri" pitchFamily="34" charset="0"/>
            </a:endParaRPr>
          </a:p>
        </p:txBody>
      </p:sp>
      <p:sp>
        <p:nvSpPr>
          <p:cNvPr id="39" name="Abgerundetes Rechteck 38"/>
          <p:cNvSpPr/>
          <p:nvPr/>
        </p:nvSpPr>
        <p:spPr>
          <a:xfrm>
            <a:off x="632154" y="4775777"/>
            <a:ext cx="8075077"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Hardware</a:t>
            </a:r>
            <a:endParaRPr lang="de-DE" sz="1400" dirty="0">
              <a:solidFill>
                <a:schemeClr val="tx1"/>
              </a:solidFill>
              <a:latin typeface="Calibri" pitchFamily="34" charset="0"/>
            </a:endParaRPr>
          </a:p>
        </p:txBody>
      </p:sp>
      <p:grpSp>
        <p:nvGrpSpPr>
          <p:cNvPr id="3" name="Gruppieren 64"/>
          <p:cNvGrpSpPr/>
          <p:nvPr/>
        </p:nvGrpSpPr>
        <p:grpSpPr>
          <a:xfrm>
            <a:off x="2251093" y="3228956"/>
            <a:ext cx="1571636" cy="1069694"/>
            <a:chOff x="2652010" y="4492906"/>
            <a:chExt cx="1702606" cy="1069694"/>
          </a:xfrm>
        </p:grpSpPr>
        <p:sp>
          <p:nvSpPr>
            <p:cNvPr id="41" name="Rechteck 40"/>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Abgerundetes Rechteck 41"/>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p>
          </p:txBody>
        </p:sp>
        <p:sp>
          <p:nvSpPr>
            <p:cNvPr id="43" name="Abgerundetes Rechteck 42"/>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 </a:t>
              </a:r>
              <a:endParaRPr lang="de-DE" sz="1400" b="1" dirty="0">
                <a:solidFill>
                  <a:schemeClr val="tx1"/>
                </a:solidFill>
                <a:latin typeface="Calibri" pitchFamily="34" charset="0"/>
              </a:endParaRPr>
            </a:p>
          </p:txBody>
        </p:sp>
      </p:grpSp>
      <p:grpSp>
        <p:nvGrpSpPr>
          <p:cNvPr id="4" name="Gruppieren 70"/>
          <p:cNvGrpSpPr/>
          <p:nvPr/>
        </p:nvGrpSpPr>
        <p:grpSpPr>
          <a:xfrm>
            <a:off x="3858524" y="3231850"/>
            <a:ext cx="1571636" cy="1069694"/>
            <a:chOff x="2652010" y="4492906"/>
            <a:chExt cx="1702606" cy="1069694"/>
          </a:xfrm>
        </p:grpSpPr>
        <p:sp>
          <p:nvSpPr>
            <p:cNvPr id="45" name="Rechteck 44"/>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Abgerundetes Rechteck 45"/>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p>
          </p:txBody>
        </p:sp>
        <p:sp>
          <p:nvSpPr>
            <p:cNvPr id="47" name="Abgerundetes Rechteck 46"/>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grpSp>
      <p:grpSp>
        <p:nvGrpSpPr>
          <p:cNvPr id="5" name="Gruppieren 86"/>
          <p:cNvGrpSpPr/>
          <p:nvPr/>
        </p:nvGrpSpPr>
        <p:grpSpPr>
          <a:xfrm>
            <a:off x="5500499" y="3231850"/>
            <a:ext cx="1571636" cy="1069694"/>
            <a:chOff x="2652010" y="4492906"/>
            <a:chExt cx="1702606" cy="1069694"/>
          </a:xfrm>
        </p:grpSpPr>
        <p:sp>
          <p:nvSpPr>
            <p:cNvPr id="49" name="Rechteck 48"/>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Abgerundetes Rechteck 49"/>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p>
          </p:txBody>
        </p:sp>
        <p:sp>
          <p:nvSpPr>
            <p:cNvPr id="51" name="Abgerundetes Rechteck 50"/>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a:t>
              </a:r>
              <a:endParaRPr lang="de-DE" sz="1400" b="1" dirty="0">
                <a:solidFill>
                  <a:schemeClr val="tx1"/>
                </a:solidFill>
                <a:latin typeface="Calibri" pitchFamily="34" charset="0"/>
              </a:endParaRPr>
            </a:p>
          </p:txBody>
        </p:sp>
      </p:grpSp>
      <p:grpSp>
        <p:nvGrpSpPr>
          <p:cNvPr id="6" name="Gruppieren 90"/>
          <p:cNvGrpSpPr/>
          <p:nvPr/>
        </p:nvGrpSpPr>
        <p:grpSpPr>
          <a:xfrm>
            <a:off x="7118284" y="3231850"/>
            <a:ext cx="1571636" cy="1069694"/>
            <a:chOff x="2652010" y="4492906"/>
            <a:chExt cx="1702606" cy="1069694"/>
          </a:xfrm>
        </p:grpSpPr>
        <p:sp>
          <p:nvSpPr>
            <p:cNvPr id="53" name="Rechteck 52"/>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Abgerundetes Rechteck 53"/>
            <p:cNvSpPr/>
            <p:nvPr/>
          </p:nvSpPr>
          <p:spPr>
            <a:xfrm>
              <a:off x="2707585" y="4588033"/>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p>
          </p:txBody>
        </p:sp>
        <p:sp>
          <p:nvSpPr>
            <p:cNvPr id="55" name="Abgerundetes Rechteck 54"/>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 </a:t>
              </a:r>
              <a:endParaRPr lang="de-DE" sz="1400" b="1" dirty="0">
                <a:solidFill>
                  <a:schemeClr val="tx1"/>
                </a:solidFill>
                <a:latin typeface="Calibri" pitchFamily="34" charset="0"/>
              </a:endParaRPr>
            </a:p>
          </p:txBody>
        </p:sp>
      </p:grpSp>
      <p:sp>
        <p:nvSpPr>
          <p:cNvPr id="56" name="Rechteckiger Pfeil 55"/>
          <p:cNvSpPr/>
          <p:nvPr/>
        </p:nvSpPr>
        <p:spPr>
          <a:xfrm>
            <a:off x="957065" y="1001666"/>
            <a:ext cx="996923" cy="360000"/>
          </a:xfrm>
          <a:prstGeom prst="bentArrow">
            <a:avLst>
              <a:gd name="adj1" fmla="val 22224"/>
              <a:gd name="adj2" fmla="val 25000"/>
              <a:gd name="adj3" fmla="val 25000"/>
              <a:gd name="adj4" fmla="val 46526"/>
            </a:avLst>
          </a:prstGeom>
          <a:solidFill>
            <a:srgbClr val="E6B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57" name="Gerade Verbindung 56"/>
          <p:cNvCxnSpPr/>
          <p:nvPr/>
        </p:nvCxnSpPr>
        <p:spPr>
          <a:xfrm rot="5400000" flipH="1" flipV="1">
            <a:off x="-303490" y="1817217"/>
            <a:ext cx="1224000" cy="27935"/>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rot="16200000" flipV="1">
            <a:off x="1305909" y="1769756"/>
            <a:ext cx="1044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9" name="Gerade Verbindung 58"/>
          <p:cNvCxnSpPr/>
          <p:nvPr/>
        </p:nvCxnSpPr>
        <p:spPr>
          <a:xfrm>
            <a:off x="338071" y="1247757"/>
            <a:ext cx="1476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0" name="Gerade Verbindung 59"/>
          <p:cNvCxnSpPr/>
          <p:nvPr/>
        </p:nvCxnSpPr>
        <p:spPr>
          <a:xfrm>
            <a:off x="297641" y="2516475"/>
            <a:ext cx="180000" cy="1588"/>
          </a:xfrm>
          <a:prstGeom prst="line">
            <a:avLst/>
          </a:prstGeom>
          <a:ln w="12700">
            <a:solidFill>
              <a:schemeClr val="accent2">
                <a:lumMod val="60000"/>
                <a:lumOff val="4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61" name="Abgerundetes Rechteck 60"/>
          <p:cNvSpPr/>
          <p:nvPr/>
        </p:nvSpPr>
        <p:spPr>
          <a:xfrm>
            <a:off x="371475" y="1816577"/>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a:t>
            </a:r>
            <a:endParaRPr lang="de-DE" sz="1400" b="1" dirty="0">
              <a:solidFill>
                <a:schemeClr val="tx1"/>
              </a:solidFill>
              <a:latin typeface="Calibri" pitchFamily="34" charset="0"/>
            </a:endParaRPr>
          </a:p>
        </p:txBody>
      </p:sp>
      <p:sp>
        <p:nvSpPr>
          <p:cNvPr id="62" name="Abgerundetes Rechteck 61"/>
          <p:cNvSpPr/>
          <p:nvPr/>
        </p:nvSpPr>
        <p:spPr>
          <a:xfrm>
            <a:off x="350801" y="2329547"/>
            <a:ext cx="6446769"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Hypervisor</a:t>
            </a:r>
            <a:endParaRPr lang="de-DE" sz="1400" dirty="0">
              <a:solidFill>
                <a:schemeClr val="tx1"/>
              </a:solidFill>
              <a:latin typeface="Calibri" pitchFamily="34" charset="0"/>
            </a:endParaRPr>
          </a:p>
        </p:txBody>
      </p:sp>
      <p:sp>
        <p:nvSpPr>
          <p:cNvPr id="63" name="Abgerundetes Rechteck 62"/>
          <p:cNvSpPr/>
          <p:nvPr/>
        </p:nvSpPr>
        <p:spPr>
          <a:xfrm>
            <a:off x="350801" y="2595957"/>
            <a:ext cx="6446769"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Hardware</a:t>
            </a:r>
            <a:endParaRPr lang="de-DE" sz="1400" dirty="0">
              <a:solidFill>
                <a:schemeClr val="tx1"/>
              </a:solidFill>
              <a:latin typeface="Calibri" pitchFamily="34" charset="0"/>
            </a:endParaRPr>
          </a:p>
        </p:txBody>
      </p:sp>
      <p:grpSp>
        <p:nvGrpSpPr>
          <p:cNvPr id="7" name="Gruppieren 102"/>
          <p:cNvGrpSpPr/>
          <p:nvPr/>
        </p:nvGrpSpPr>
        <p:grpSpPr>
          <a:xfrm>
            <a:off x="1969739" y="820536"/>
            <a:ext cx="1571636" cy="1069694"/>
            <a:chOff x="2652010" y="4492906"/>
            <a:chExt cx="1702606" cy="1069694"/>
          </a:xfrm>
        </p:grpSpPr>
        <p:sp>
          <p:nvSpPr>
            <p:cNvPr id="65" name="Rechteck 64"/>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Abgerundetes Rechteck 65"/>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err="1" smtClean="0">
                  <a:solidFill>
                    <a:schemeClr val="tx1"/>
                  </a:solidFill>
                  <a:latin typeface="Calibri" pitchFamily="34" charset="0"/>
                </a:rPr>
                <a:t>SerServer</a:t>
              </a:r>
              <a:r>
                <a:rPr lang="de-DE" sz="1400" dirty="0" smtClean="0">
                  <a:solidFill>
                    <a:schemeClr val="tx1"/>
                  </a:solidFill>
                  <a:latin typeface="Calibri" pitchFamily="34" charset="0"/>
                </a:rPr>
                <a:t> Application</a:t>
              </a:r>
              <a:endParaRPr lang="de-DE" sz="1400" dirty="0">
                <a:solidFill>
                  <a:schemeClr val="tx1"/>
                </a:solidFill>
                <a:latin typeface="Calibri" pitchFamily="34" charset="0"/>
              </a:endParaRPr>
            </a:p>
          </p:txBody>
        </p:sp>
        <p:sp>
          <p:nvSpPr>
            <p:cNvPr id="67" name="Abgerundetes Rechteck 66"/>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 </a:t>
              </a:r>
              <a:endParaRPr lang="de-DE" sz="1400" b="1" dirty="0">
                <a:solidFill>
                  <a:schemeClr val="tx1"/>
                </a:solidFill>
                <a:latin typeface="Calibri" pitchFamily="34" charset="0"/>
              </a:endParaRPr>
            </a:p>
          </p:txBody>
        </p:sp>
      </p:grpSp>
      <p:grpSp>
        <p:nvGrpSpPr>
          <p:cNvPr id="8" name="Gruppieren 106"/>
          <p:cNvGrpSpPr/>
          <p:nvPr/>
        </p:nvGrpSpPr>
        <p:grpSpPr>
          <a:xfrm>
            <a:off x="3577171" y="823430"/>
            <a:ext cx="1571636" cy="1069694"/>
            <a:chOff x="2652010" y="4492906"/>
            <a:chExt cx="1702606" cy="1069694"/>
          </a:xfrm>
        </p:grpSpPr>
        <p:sp>
          <p:nvSpPr>
            <p:cNvPr id="69" name="Rechteck 68"/>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Abgerundetes Rechteck 69"/>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71" name="Abgerundetes Rechteck 70"/>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grpSp>
      <p:grpSp>
        <p:nvGrpSpPr>
          <p:cNvPr id="9" name="Gruppieren 110"/>
          <p:cNvGrpSpPr/>
          <p:nvPr/>
        </p:nvGrpSpPr>
        <p:grpSpPr>
          <a:xfrm>
            <a:off x="5219145" y="823430"/>
            <a:ext cx="1571636" cy="1069694"/>
            <a:chOff x="2652010" y="4492906"/>
            <a:chExt cx="1702606" cy="1069694"/>
          </a:xfrm>
        </p:grpSpPr>
        <p:sp>
          <p:nvSpPr>
            <p:cNvPr id="73" name="Rechteck 72"/>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74" name="Abgerundetes Rechteck 73"/>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75" name="Abgerundetes Rechteck 74"/>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a:t>
              </a:r>
              <a:endParaRPr lang="de-DE" sz="1400" b="1" dirty="0">
                <a:solidFill>
                  <a:schemeClr val="tx1"/>
                </a:solidFill>
                <a:latin typeface="Calibri" pitchFamily="34" charset="0"/>
              </a:endParaRPr>
            </a:p>
          </p:txBody>
        </p:sp>
      </p:grpSp>
      <p:sp>
        <p:nvSpPr>
          <p:cNvPr id="76" name="Abgerundetes Rechteck 75"/>
          <p:cNvSpPr/>
          <p:nvPr/>
        </p:nvSpPr>
        <p:spPr>
          <a:xfrm>
            <a:off x="351693" y="1366913"/>
            <a:ext cx="1428760"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1000" y="230188"/>
            <a:ext cx="8620496" cy="1107996"/>
          </a:xfrm>
        </p:spPr>
        <p:txBody>
          <a:bodyPr/>
          <a:lstStyle/>
          <a:p>
            <a:r>
              <a:rPr lang="de-DE" sz="4000" dirty="0" smtClean="0"/>
              <a:t>Windows Server 2008 Datacenter R2 (1+Unlimited)</a:t>
            </a:r>
            <a:endParaRPr lang="de-DE" sz="4000" dirty="0"/>
          </a:p>
        </p:txBody>
      </p:sp>
      <p:sp>
        <p:nvSpPr>
          <p:cNvPr id="52" name="Abgerundetes Rechteck 51"/>
          <p:cNvSpPr/>
          <p:nvPr/>
        </p:nvSpPr>
        <p:spPr>
          <a:xfrm>
            <a:off x="174527" y="1320545"/>
            <a:ext cx="8826630" cy="49292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Inhaltsplatzhalter 2"/>
          <p:cNvSpPr txBox="1">
            <a:spLocks/>
          </p:cNvSpPr>
          <p:nvPr/>
        </p:nvSpPr>
        <p:spPr>
          <a:xfrm>
            <a:off x="342168" y="3913021"/>
            <a:ext cx="8581292" cy="2050994"/>
          </a:xfrm>
          <a:prstGeom prst="rect">
            <a:avLst/>
          </a:prstGeom>
        </p:spPr>
        <p:txBody>
          <a:bodyPr/>
          <a:lstStyle/>
          <a:p>
            <a:pPr lvl="0"/>
            <a:r>
              <a:rPr lang="en-US" b="1" dirty="0" smtClean="0">
                <a:latin typeface="Calibri" pitchFamily="34" charset="0"/>
              </a:rPr>
              <a:t>For each server to which you have assigned the required number of software licenses, you may run on the licensed server, at any one time:</a:t>
            </a:r>
            <a:endParaRPr lang="de-DE" b="1" dirty="0" smtClean="0">
              <a:latin typeface="Calibri" pitchFamily="34" charset="0"/>
            </a:endParaRPr>
          </a:p>
          <a:p>
            <a:pPr marL="266700" lvl="3" indent="-266700">
              <a:buFont typeface="Arial" pitchFamily="34" charset="0"/>
              <a:buChar char="•"/>
            </a:pPr>
            <a:r>
              <a:rPr lang="en-US" b="1" dirty="0" smtClean="0">
                <a:latin typeface="Calibri" pitchFamily="34" charset="0"/>
              </a:rPr>
              <a:t>1 instance of the server software in the POSE, and</a:t>
            </a:r>
            <a:endParaRPr lang="de-DE" b="1" dirty="0" smtClean="0">
              <a:latin typeface="Calibri" pitchFamily="34" charset="0"/>
            </a:endParaRPr>
          </a:p>
          <a:p>
            <a:pPr marL="266700" lvl="3" indent="-266700">
              <a:buFont typeface="Arial" pitchFamily="34" charset="0"/>
              <a:buChar char="•"/>
            </a:pPr>
            <a:r>
              <a:rPr lang="en-US" b="1" dirty="0" smtClean="0">
                <a:latin typeface="Calibri" pitchFamily="34" charset="0"/>
              </a:rPr>
              <a:t>any number of instances of the server software in VOSEs (only 1 instance per VOSE).</a:t>
            </a:r>
          </a:p>
          <a:p>
            <a:pPr marL="457200" indent="-457200">
              <a:buAutoNum type="arabicParenBoth" startAt="2"/>
              <a:tabLst>
                <a:tab pos="357188" algn="l"/>
              </a:tabLst>
            </a:pPr>
            <a:endParaRPr lang="de-DE" b="1" dirty="0" smtClean="0">
              <a:latin typeface="Calibri" pitchFamily="34" charset="0"/>
              <a:ea typeface="Times New Roman"/>
            </a:endParaRPr>
          </a:p>
          <a:p>
            <a:pPr algn="ctr">
              <a:tabLst>
                <a:tab pos="357188" algn="l"/>
              </a:tabLst>
            </a:pPr>
            <a:r>
              <a:rPr lang="en-US" b="1" dirty="0" smtClean="0">
                <a:latin typeface="Calibri" pitchFamily="34" charset="0"/>
                <a:ea typeface="Times New Roman"/>
              </a:rPr>
              <a:t>You</a:t>
            </a:r>
            <a:r>
              <a:rPr lang="de-DE" b="1" dirty="0" smtClean="0">
                <a:latin typeface="Calibri" pitchFamily="34" charset="0"/>
                <a:ea typeface="Times New Roman"/>
              </a:rPr>
              <a:t> </a:t>
            </a:r>
            <a:r>
              <a:rPr lang="en-US" b="1" dirty="0" smtClean="0">
                <a:latin typeface="Calibri" pitchFamily="34" charset="0"/>
              </a:rPr>
              <a:t>may run on the licensed server an instance of Standard or Enterprise </a:t>
            </a:r>
            <a:br>
              <a:rPr lang="en-US" b="1" dirty="0" smtClean="0">
                <a:latin typeface="Calibri" pitchFamily="34" charset="0"/>
              </a:rPr>
            </a:br>
            <a:r>
              <a:rPr lang="en-US" b="1" dirty="0" smtClean="0">
                <a:latin typeface="Calibri" pitchFamily="34" charset="0"/>
              </a:rPr>
              <a:t>in place of Datacenter in any of the VOSEs</a:t>
            </a:r>
            <a:r>
              <a:rPr lang="de-DE" b="1" dirty="0" smtClean="0">
                <a:latin typeface="Calibri" pitchFamily="34" charset="0"/>
                <a:ea typeface="Times New Roman"/>
              </a:rPr>
              <a:t>.</a:t>
            </a:r>
          </a:p>
        </p:txBody>
      </p:sp>
      <p:sp>
        <p:nvSpPr>
          <p:cNvPr id="68" name="Rechteckiger Pfeil 67"/>
          <p:cNvSpPr/>
          <p:nvPr/>
        </p:nvSpPr>
        <p:spPr>
          <a:xfrm>
            <a:off x="929138" y="1709835"/>
            <a:ext cx="963692" cy="468000"/>
          </a:xfrm>
          <a:prstGeom prst="bentArrow">
            <a:avLst>
              <a:gd name="adj1" fmla="val 25000"/>
              <a:gd name="adj2" fmla="val 25000"/>
              <a:gd name="adj3" fmla="val 25000"/>
              <a:gd name="adj4" fmla="val 43750"/>
            </a:avLst>
          </a:prstGeom>
          <a:solidFill>
            <a:srgbClr val="E6BC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72" name="Gerade Verbindung 71"/>
          <p:cNvCxnSpPr/>
          <p:nvPr/>
        </p:nvCxnSpPr>
        <p:spPr>
          <a:xfrm rot="5400000" flipH="1" flipV="1">
            <a:off x="-372279" y="2613920"/>
            <a:ext cx="1224000" cy="27935"/>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7" name="Gerade Verbindung 76"/>
          <p:cNvCxnSpPr/>
          <p:nvPr/>
        </p:nvCxnSpPr>
        <p:spPr>
          <a:xfrm rot="16200000" flipV="1">
            <a:off x="1278873" y="2514465"/>
            <a:ext cx="1044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8" name="Gerade Verbindung 77"/>
          <p:cNvCxnSpPr/>
          <p:nvPr/>
        </p:nvCxnSpPr>
        <p:spPr>
          <a:xfrm>
            <a:off x="282471" y="2015886"/>
            <a:ext cx="1476000" cy="0"/>
          </a:xfrm>
          <a:prstGeom prst="line">
            <a:avLst/>
          </a:prstGeom>
          <a:ln w="12700">
            <a:solidFill>
              <a:schemeClr val="bg1">
                <a:lumMod val="6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9" name="Gerade Verbindung 78"/>
          <p:cNvCxnSpPr/>
          <p:nvPr/>
        </p:nvCxnSpPr>
        <p:spPr>
          <a:xfrm>
            <a:off x="242040" y="3284604"/>
            <a:ext cx="180000" cy="1588"/>
          </a:xfrm>
          <a:prstGeom prst="line">
            <a:avLst/>
          </a:prstGeom>
          <a:ln w="12700">
            <a:solidFill>
              <a:schemeClr val="accent2">
                <a:lumMod val="60000"/>
                <a:lumOff val="4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0" name="Abgerundetes Rechteck 79"/>
          <p:cNvSpPr/>
          <p:nvPr/>
        </p:nvSpPr>
        <p:spPr>
          <a:xfrm>
            <a:off x="315874" y="2584706"/>
            <a:ext cx="1428760"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Datacenter</a:t>
            </a:r>
            <a:endParaRPr lang="de-DE" sz="1400" b="1" dirty="0">
              <a:solidFill>
                <a:schemeClr val="tx1"/>
              </a:solidFill>
              <a:latin typeface="Calibri" pitchFamily="34" charset="0"/>
            </a:endParaRPr>
          </a:p>
        </p:txBody>
      </p:sp>
      <p:sp>
        <p:nvSpPr>
          <p:cNvPr id="81" name="Abgerundetes Rechteck 80"/>
          <p:cNvSpPr/>
          <p:nvPr/>
        </p:nvSpPr>
        <p:spPr>
          <a:xfrm>
            <a:off x="295200" y="3097676"/>
            <a:ext cx="8606769" cy="252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dirty="0" smtClean="0">
                <a:solidFill>
                  <a:schemeClr val="tx1"/>
                </a:solidFill>
                <a:latin typeface="Calibri" pitchFamily="34" charset="0"/>
              </a:rPr>
              <a:t>Hypervisor</a:t>
            </a:r>
            <a:endParaRPr lang="de-DE" sz="1400" dirty="0">
              <a:solidFill>
                <a:schemeClr val="tx1"/>
              </a:solidFill>
              <a:latin typeface="Calibri" pitchFamily="34" charset="0"/>
            </a:endParaRPr>
          </a:p>
        </p:txBody>
      </p:sp>
      <p:sp>
        <p:nvSpPr>
          <p:cNvPr id="82" name="Abgerundetes Rechteck 81"/>
          <p:cNvSpPr/>
          <p:nvPr/>
        </p:nvSpPr>
        <p:spPr>
          <a:xfrm>
            <a:off x="295200" y="3367384"/>
            <a:ext cx="8606769" cy="324000"/>
          </a:xfrm>
          <a:prstGeom prst="roundRect">
            <a:avLst/>
          </a:prstGeom>
          <a:solidFill>
            <a:srgbClr val="CC3300">
              <a:alpha val="6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endParaRPr lang="de-DE" sz="1400" dirty="0">
              <a:solidFill>
                <a:schemeClr val="tx1"/>
              </a:solidFill>
              <a:latin typeface="Calibri" pitchFamily="34" charset="0"/>
            </a:endParaRPr>
          </a:p>
        </p:txBody>
      </p:sp>
      <p:grpSp>
        <p:nvGrpSpPr>
          <p:cNvPr id="3" name="Gruppieren 39"/>
          <p:cNvGrpSpPr/>
          <p:nvPr/>
        </p:nvGrpSpPr>
        <p:grpSpPr>
          <a:xfrm>
            <a:off x="1914139" y="1436265"/>
            <a:ext cx="1571636" cy="1069694"/>
            <a:chOff x="2652010" y="4492906"/>
            <a:chExt cx="1702606" cy="1069694"/>
          </a:xfrm>
        </p:grpSpPr>
        <p:sp>
          <p:nvSpPr>
            <p:cNvPr id="84" name="Rechteck 83"/>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6" name="Abgerundetes Rechteck 85"/>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Datacenter</a:t>
              </a:r>
              <a:endParaRPr lang="de-DE" sz="1400" b="1" dirty="0">
                <a:solidFill>
                  <a:schemeClr val="tx1"/>
                </a:solidFill>
                <a:latin typeface="Calibri" pitchFamily="34" charset="0"/>
              </a:endParaRPr>
            </a:p>
          </p:txBody>
        </p:sp>
      </p:grpSp>
      <p:grpSp>
        <p:nvGrpSpPr>
          <p:cNvPr id="4" name="Gruppieren 43"/>
          <p:cNvGrpSpPr/>
          <p:nvPr/>
        </p:nvGrpSpPr>
        <p:grpSpPr>
          <a:xfrm>
            <a:off x="3521570" y="1439159"/>
            <a:ext cx="1571636" cy="1069694"/>
            <a:chOff x="2652010" y="4492906"/>
            <a:chExt cx="1702606" cy="1069694"/>
          </a:xfrm>
        </p:grpSpPr>
        <p:sp>
          <p:nvSpPr>
            <p:cNvPr id="88" name="Rechteck 87"/>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Abgerundetes Rechteck 88"/>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90" name="Abgerundetes Rechteck 89"/>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Standard </a:t>
              </a:r>
              <a:endParaRPr lang="de-DE" sz="1400" b="1" dirty="0">
                <a:solidFill>
                  <a:schemeClr val="tx1"/>
                </a:solidFill>
                <a:latin typeface="Calibri" pitchFamily="34" charset="0"/>
              </a:endParaRPr>
            </a:p>
          </p:txBody>
        </p:sp>
      </p:grpSp>
      <p:grpSp>
        <p:nvGrpSpPr>
          <p:cNvPr id="5" name="Gruppieren 47"/>
          <p:cNvGrpSpPr/>
          <p:nvPr/>
        </p:nvGrpSpPr>
        <p:grpSpPr>
          <a:xfrm>
            <a:off x="5148545" y="1448361"/>
            <a:ext cx="1571636" cy="1069694"/>
            <a:chOff x="2652010" y="4492906"/>
            <a:chExt cx="1702606" cy="1069694"/>
          </a:xfrm>
        </p:grpSpPr>
        <p:sp>
          <p:nvSpPr>
            <p:cNvPr id="92" name="Rechteck 91"/>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t>
              </a:r>
              <a:endParaRPr lang="de-DE" dirty="0"/>
            </a:p>
          </p:txBody>
        </p:sp>
        <p:sp>
          <p:nvSpPr>
            <p:cNvPr id="93" name="Abgerundetes Rechteck 92"/>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94" name="Abgerundetes Rechteck 93"/>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a:t>
              </a:r>
              <a:endParaRPr lang="de-DE" sz="1400" b="1" dirty="0">
                <a:solidFill>
                  <a:schemeClr val="tx1"/>
                </a:solidFill>
                <a:latin typeface="Calibri" pitchFamily="34" charset="0"/>
              </a:endParaRPr>
            </a:p>
          </p:txBody>
        </p:sp>
      </p:grpSp>
      <p:grpSp>
        <p:nvGrpSpPr>
          <p:cNvPr id="6" name="Gruppieren 59"/>
          <p:cNvGrpSpPr/>
          <p:nvPr/>
        </p:nvGrpSpPr>
        <p:grpSpPr>
          <a:xfrm>
            <a:off x="7009656" y="1439159"/>
            <a:ext cx="1571636" cy="1069694"/>
            <a:chOff x="2652010" y="4492906"/>
            <a:chExt cx="1702606" cy="1069694"/>
          </a:xfrm>
        </p:grpSpPr>
        <p:sp>
          <p:nvSpPr>
            <p:cNvPr id="96" name="Rechteck 95"/>
            <p:cNvSpPr/>
            <p:nvPr/>
          </p:nvSpPr>
          <p:spPr>
            <a:xfrm>
              <a:off x="2652010" y="4492906"/>
              <a:ext cx="1702606" cy="10696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7" name="Abgerundetes Rechteck 96"/>
            <p:cNvSpPr/>
            <p:nvPr/>
          </p:nvSpPr>
          <p:spPr>
            <a:xfrm>
              <a:off x="2707585" y="4584096"/>
              <a:ext cx="1547823"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98" name="Abgerundetes Rechteck 97"/>
            <p:cNvSpPr/>
            <p:nvPr/>
          </p:nvSpPr>
          <p:spPr>
            <a:xfrm>
              <a:off x="2716418" y="5041296"/>
              <a:ext cx="1547823" cy="468000"/>
            </a:xfrm>
            <a:prstGeom prst="roundRect">
              <a:avLst/>
            </a:prstGeom>
            <a:solidFill>
              <a:srgbClr val="E6BC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400"/>
                </a:lnSpc>
              </a:pPr>
              <a:r>
                <a:rPr lang="de-DE" sz="1400" b="1" dirty="0" smtClean="0">
                  <a:solidFill>
                    <a:schemeClr val="tx1"/>
                  </a:solidFill>
                  <a:latin typeface="Calibri" pitchFamily="34" charset="0"/>
                </a:rPr>
                <a:t>Windows Server 2008 Enterprise </a:t>
              </a:r>
              <a:endParaRPr lang="de-DE" sz="1400" b="1" dirty="0">
                <a:solidFill>
                  <a:schemeClr val="tx1"/>
                </a:solidFill>
                <a:latin typeface="Calibri" pitchFamily="34" charset="0"/>
              </a:endParaRPr>
            </a:p>
          </p:txBody>
        </p:sp>
      </p:grpSp>
      <p:sp>
        <p:nvSpPr>
          <p:cNvPr id="99" name="Abgerundetes Rechteck 98"/>
          <p:cNvSpPr/>
          <p:nvPr/>
        </p:nvSpPr>
        <p:spPr>
          <a:xfrm>
            <a:off x="310182" y="2122066"/>
            <a:ext cx="1428760"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
        <p:nvSpPr>
          <p:cNvPr id="100" name="Textfeld 99"/>
          <p:cNvSpPr txBox="1"/>
          <p:nvPr/>
        </p:nvSpPr>
        <p:spPr>
          <a:xfrm>
            <a:off x="6668317" y="1950555"/>
            <a:ext cx="379098" cy="400110"/>
          </a:xfrm>
          <a:prstGeom prst="rect">
            <a:avLst/>
          </a:prstGeom>
          <a:noFill/>
        </p:spPr>
        <p:txBody>
          <a:bodyPr wrap="none" rtlCol="0">
            <a:spAutoFit/>
          </a:bodyPr>
          <a:lstStyle/>
          <a:p>
            <a:r>
              <a:rPr lang="de-DE" sz="2000" b="1" dirty="0" smtClean="0">
                <a:solidFill>
                  <a:schemeClr val="tx1"/>
                </a:solidFill>
              </a:rPr>
              <a:t>…</a:t>
            </a:r>
            <a:endParaRPr lang="de-DE" sz="2000" b="1" dirty="0">
              <a:solidFill>
                <a:schemeClr val="tx1"/>
              </a:solidFill>
            </a:endParaRPr>
          </a:p>
        </p:txBody>
      </p:sp>
      <p:sp>
        <p:nvSpPr>
          <p:cNvPr id="101" name="Textfeld 100"/>
          <p:cNvSpPr txBox="1"/>
          <p:nvPr/>
        </p:nvSpPr>
        <p:spPr>
          <a:xfrm>
            <a:off x="6266791" y="3371793"/>
            <a:ext cx="449977" cy="288147"/>
          </a:xfrm>
          <a:prstGeom prst="rect">
            <a:avLst/>
          </a:prstGeom>
          <a:noFill/>
          <a:ln>
            <a:solidFill>
              <a:schemeClr val="tx1"/>
            </a:solidFill>
          </a:ln>
        </p:spPr>
        <p:txBody>
          <a:bodyPr wrap="none" lIns="72000" tIns="36000" rIns="72000" bIns="36000" rtlCol="0">
            <a:spAutoFit/>
          </a:bodyPr>
          <a:lstStyle/>
          <a:p>
            <a:r>
              <a:rPr lang="de-DE" sz="1400" dirty="0" smtClean="0">
                <a:solidFill>
                  <a:schemeClr val="tx1"/>
                </a:solidFill>
                <a:latin typeface="Calibri" pitchFamily="34" charset="0"/>
              </a:rPr>
              <a:t>CPU</a:t>
            </a:r>
            <a:endParaRPr lang="de-DE" sz="1400" dirty="0">
              <a:solidFill>
                <a:schemeClr val="tx1"/>
              </a:solidFill>
              <a:latin typeface="Calibri" pitchFamily="34" charset="0"/>
            </a:endParaRPr>
          </a:p>
        </p:txBody>
      </p:sp>
      <p:sp>
        <p:nvSpPr>
          <p:cNvPr id="102" name="Textfeld 101"/>
          <p:cNvSpPr txBox="1"/>
          <p:nvPr/>
        </p:nvSpPr>
        <p:spPr>
          <a:xfrm>
            <a:off x="4923693" y="3370543"/>
            <a:ext cx="449977" cy="288147"/>
          </a:xfrm>
          <a:prstGeom prst="rect">
            <a:avLst/>
          </a:prstGeom>
          <a:noFill/>
          <a:ln>
            <a:solidFill>
              <a:schemeClr val="tx1"/>
            </a:solidFill>
          </a:ln>
        </p:spPr>
        <p:txBody>
          <a:bodyPr wrap="none" lIns="72000" tIns="36000" rIns="72000" bIns="36000" rtlCol="0">
            <a:spAutoFit/>
          </a:bodyPr>
          <a:lstStyle/>
          <a:p>
            <a:r>
              <a:rPr lang="de-DE" sz="1400" dirty="0" smtClean="0">
                <a:solidFill>
                  <a:schemeClr val="tx1"/>
                </a:solidFill>
                <a:latin typeface="Calibri" pitchFamily="34" charset="0"/>
              </a:rPr>
              <a:t>CPU</a:t>
            </a:r>
            <a:endParaRPr lang="de-DE" sz="1400" dirty="0">
              <a:solidFill>
                <a:schemeClr val="tx1"/>
              </a:solidFill>
              <a:latin typeface="Calibri" pitchFamily="34" charset="0"/>
            </a:endParaRPr>
          </a:p>
        </p:txBody>
      </p:sp>
      <p:sp>
        <p:nvSpPr>
          <p:cNvPr id="103" name="Textfeld 102"/>
          <p:cNvSpPr txBox="1"/>
          <p:nvPr/>
        </p:nvSpPr>
        <p:spPr>
          <a:xfrm>
            <a:off x="2250831" y="3370543"/>
            <a:ext cx="449977" cy="288147"/>
          </a:xfrm>
          <a:prstGeom prst="rect">
            <a:avLst/>
          </a:prstGeom>
          <a:noFill/>
          <a:ln>
            <a:solidFill>
              <a:schemeClr val="tx1"/>
            </a:solidFill>
          </a:ln>
        </p:spPr>
        <p:txBody>
          <a:bodyPr wrap="none" lIns="72000" tIns="36000" rIns="72000" bIns="36000" rtlCol="0">
            <a:spAutoFit/>
          </a:bodyPr>
          <a:lstStyle/>
          <a:p>
            <a:r>
              <a:rPr lang="de-DE" sz="1400" dirty="0" smtClean="0">
                <a:solidFill>
                  <a:schemeClr val="tx1"/>
                </a:solidFill>
                <a:latin typeface="Calibri" pitchFamily="34" charset="0"/>
              </a:rPr>
              <a:t>CPU</a:t>
            </a:r>
            <a:endParaRPr lang="de-DE" sz="1400" dirty="0">
              <a:solidFill>
                <a:schemeClr val="tx1"/>
              </a:solidFill>
              <a:latin typeface="Calibri" pitchFamily="34" charset="0"/>
            </a:endParaRPr>
          </a:p>
        </p:txBody>
      </p:sp>
      <p:sp>
        <p:nvSpPr>
          <p:cNvPr id="104" name="Textfeld 103"/>
          <p:cNvSpPr txBox="1"/>
          <p:nvPr/>
        </p:nvSpPr>
        <p:spPr>
          <a:xfrm>
            <a:off x="3593930" y="3370543"/>
            <a:ext cx="449977" cy="288147"/>
          </a:xfrm>
          <a:prstGeom prst="rect">
            <a:avLst/>
          </a:prstGeom>
          <a:noFill/>
          <a:ln>
            <a:solidFill>
              <a:schemeClr val="tx1"/>
            </a:solidFill>
          </a:ln>
        </p:spPr>
        <p:txBody>
          <a:bodyPr wrap="none" lIns="72000" tIns="36000" rIns="72000" bIns="36000" rtlCol="0">
            <a:spAutoFit/>
          </a:bodyPr>
          <a:lstStyle/>
          <a:p>
            <a:r>
              <a:rPr lang="de-DE" sz="1400" dirty="0" smtClean="0">
                <a:solidFill>
                  <a:schemeClr val="tx1"/>
                </a:solidFill>
                <a:latin typeface="Calibri" pitchFamily="34" charset="0"/>
              </a:rPr>
              <a:t>CPU</a:t>
            </a:r>
            <a:endParaRPr lang="de-DE" sz="1400" dirty="0">
              <a:solidFill>
                <a:schemeClr val="tx1"/>
              </a:solidFill>
              <a:latin typeface="Calibri" pitchFamily="34" charset="0"/>
            </a:endParaRPr>
          </a:p>
        </p:txBody>
      </p:sp>
      <p:sp>
        <p:nvSpPr>
          <p:cNvPr id="105" name="Abgerundetes Rechteck 104"/>
          <p:cNvSpPr/>
          <p:nvPr/>
        </p:nvSpPr>
        <p:spPr>
          <a:xfrm>
            <a:off x="2000232" y="1504879"/>
            <a:ext cx="1428760" cy="429233"/>
          </a:xfrm>
          <a:prstGeom prst="roundRect">
            <a:avLst/>
          </a:prstGeom>
          <a:solidFill>
            <a:srgbClr val="0099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400"/>
              </a:lnSpc>
            </a:pPr>
            <a:r>
              <a:rPr lang="de-DE" sz="1400" dirty="0" smtClean="0">
                <a:solidFill>
                  <a:schemeClr val="tx1"/>
                </a:solidFill>
                <a:latin typeface="Calibri" pitchFamily="34" charset="0"/>
              </a:rPr>
              <a:t>Server Application</a:t>
            </a:r>
            <a:endParaRPr lang="de-DE" sz="1400" dirty="0">
              <a:solidFill>
                <a:schemeClr val="tx1"/>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166503"/>
            <a:ext cx="8991600" cy="503238"/>
          </a:xfrm>
        </p:spPr>
        <p:txBody>
          <a:bodyPr/>
          <a:lstStyle/>
          <a:p>
            <a:pPr marL="382573" indent="-382573" algn="l" defTabSz="912777">
              <a:lnSpc>
                <a:spcPct val="90000"/>
              </a:lnSpc>
              <a:spcBef>
                <a:spcPts val="600"/>
              </a:spcBef>
              <a:buClr>
                <a:srgbClr val="000000"/>
              </a:buClr>
              <a:buSzPct val="95000"/>
              <a:defRPr/>
            </a:pPr>
            <a:r>
              <a:rPr lang="en-US" sz="3600" b="1" u="sng" kern="1200" dirty="0" smtClean="0"/>
              <a:t>Windows Server 2008 Datacenter – Movement </a:t>
            </a:r>
            <a:endParaRPr lang="en-US" sz="3600" b="1" u="sng" kern="1200" dirty="0"/>
          </a:p>
        </p:txBody>
      </p:sp>
      <p:sp>
        <p:nvSpPr>
          <p:cNvPr id="11" name="Rectangle 10"/>
          <p:cNvSpPr/>
          <p:nvPr/>
        </p:nvSpPr>
        <p:spPr>
          <a:xfrm>
            <a:off x="491836" y="4829959"/>
            <a:ext cx="7809016" cy="2062103"/>
          </a:xfrm>
          <a:prstGeom prst="rect">
            <a:avLst/>
          </a:prstGeom>
        </p:spPr>
        <p:txBody>
          <a:bodyPr wrap="square">
            <a:spAutoFit/>
          </a:bodyPr>
          <a:lstStyle/>
          <a:p>
            <a:r>
              <a:rPr lang="en-US" sz="1600" dirty="0" smtClean="0">
                <a:latin typeface="Segoe UI" pitchFamily="34" charset="0"/>
                <a:cs typeface="Segoe UI" pitchFamily="34" charset="0"/>
              </a:rPr>
              <a:t>You may move as many virtual instances of Windows Server software to a server running Windows Server 2008 Datacenter or Windows Server 2008 for Itanium-Based Systems and not have to be concerned about the number of running virtual instances. </a:t>
            </a:r>
          </a:p>
          <a:p>
            <a:endParaRPr lang="en-US" sz="1600" dirty="0" smtClean="0">
              <a:latin typeface="Segoe UI" pitchFamily="34" charset="0"/>
              <a:cs typeface="Segoe UI" pitchFamily="34" charset="0"/>
            </a:endParaRPr>
          </a:p>
          <a:p>
            <a:endParaRPr lang="en-US" sz="1600" dirty="0" smtClean="0">
              <a:latin typeface="Segoe UI" pitchFamily="34" charset="0"/>
              <a:cs typeface="Segoe UI" pitchFamily="34" charset="0"/>
            </a:endParaRPr>
          </a:p>
          <a:p>
            <a:r>
              <a:rPr lang="en-US" sz="1600" dirty="0" smtClean="0">
                <a:latin typeface="Segoe UI" pitchFamily="34" charset="0"/>
                <a:cs typeface="Segoe UI" pitchFamily="34" charset="0"/>
              </a:rPr>
              <a:t>For Volume License customers, the actual license may also be reassigned to another server every 90 days.</a:t>
            </a:r>
            <a:endParaRPr lang="en-US" sz="1600" dirty="0">
              <a:latin typeface="Segoe UI" pitchFamily="34" charset="0"/>
              <a:cs typeface="Segoe UI" pitchFamily="34" charset="0"/>
            </a:endParaRPr>
          </a:p>
        </p:txBody>
      </p:sp>
      <p:pic>
        <p:nvPicPr>
          <p:cNvPr id="12" name="Picture 4"/>
          <p:cNvPicPr>
            <a:picLocks noChangeAspect="1" noChangeArrowheads="1"/>
          </p:cNvPicPr>
          <p:nvPr/>
        </p:nvPicPr>
        <p:blipFill>
          <a:blip r:embed="rId3"/>
          <a:srcRect/>
          <a:stretch>
            <a:fillRect/>
          </a:stretch>
        </p:blipFill>
        <p:spPr bwMode="auto">
          <a:xfrm>
            <a:off x="463136" y="811481"/>
            <a:ext cx="7695211" cy="39941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173374"/>
            <a:ext cx="9144000" cy="745111"/>
          </a:xfrm>
          <a:prstGeom prst="rect">
            <a:avLst/>
          </a:prstGeom>
          <a:noFill/>
        </p:spPr>
        <p:txBody>
          <a:bodyPr vert="horz" lIns="365745" tIns="73149" rIns="91436" bIns="73149" rtlCol="0" anchor="ctr">
            <a:noAutofit/>
          </a:bodyPr>
          <a:lstStyle>
            <a:lvl1pPr defTabSz="1097236" fontAlgn="auto">
              <a:lnSpc>
                <a:spcPct val="90000"/>
              </a:lnSpc>
              <a:spcAft>
                <a:spcPts val="0"/>
              </a:spcAft>
              <a:defRPr sz="4800" spc="-18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Trebuchet MS" pitchFamily="34" charset="0"/>
                <a:cs typeface="Arial" charset="0"/>
              </a:defRPr>
            </a:lvl1pPr>
          </a:lstStyle>
          <a:p>
            <a:r>
              <a:rPr lang="en-US" altLang="ja-JP" sz="3700" u="sng" dirty="0" smtClean="0"/>
              <a:t>CAL </a:t>
            </a:r>
            <a:r>
              <a:rPr lang="en-US" altLang="ja-JP" sz="3700" u="sng" dirty="0"/>
              <a:t>Licensing </a:t>
            </a:r>
            <a:r>
              <a:rPr lang="en-US" altLang="ja-JP" sz="3700" u="sng" dirty="0" smtClean="0"/>
              <a:t>Changes - Windows Server 2008 </a:t>
            </a:r>
            <a:endParaRPr lang="ja-JP" altLang="en-US" sz="3700" u="sng" dirty="0"/>
          </a:p>
        </p:txBody>
      </p:sp>
      <p:sp>
        <p:nvSpPr>
          <p:cNvPr id="3" name="Text Placeholder 3"/>
          <p:cNvSpPr txBox="1">
            <a:spLocks/>
          </p:cNvSpPr>
          <p:nvPr/>
        </p:nvSpPr>
        <p:spPr>
          <a:xfrm>
            <a:off x="257422" y="1004371"/>
            <a:ext cx="8209575" cy="3580463"/>
          </a:xfrm>
          <a:prstGeom prst="rect">
            <a:avLst/>
          </a:prstGeom>
        </p:spPr>
        <p:txBody>
          <a:bodyPr vert="horz" wrap="square" lIns="91436" tIns="45718" rIns="91436" bIns="45718" rtlCol="0">
            <a:spAutoFit/>
          </a:bodyPr>
          <a:lstStyle/>
          <a:p>
            <a:pPr marL="858804" lvl="1" indent="-284152">
              <a:spcBef>
                <a:spcPts val="400"/>
              </a:spcBef>
              <a:spcAft>
                <a:spcPts val="400"/>
              </a:spcAft>
              <a:defRPr/>
            </a:pPr>
            <a:r>
              <a:rPr lang="en-US" sz="2000" b="1" dirty="0">
                <a:ln>
                  <a:solidFill>
                    <a:srgbClr val="000000">
                      <a:lumMod val="50000"/>
                      <a:alpha val="3000"/>
                    </a:srgbClr>
                  </a:solidFill>
                </a:ln>
                <a:latin typeface="Trebuchet MS" pitchFamily="34" charset="0"/>
              </a:rPr>
              <a:t>An additional exception was added to the April 2009 </a:t>
            </a:r>
            <a:r>
              <a:rPr lang="en-US" sz="2000" b="1" dirty="0" smtClean="0">
                <a:ln>
                  <a:solidFill>
                    <a:srgbClr val="000000">
                      <a:lumMod val="50000"/>
                      <a:alpha val="3000"/>
                    </a:srgbClr>
                  </a:solidFill>
                </a:ln>
                <a:latin typeface="Trebuchet MS" pitchFamily="34" charset="0"/>
              </a:rPr>
              <a:t>PUR</a:t>
            </a:r>
          </a:p>
          <a:p>
            <a:pPr marL="858804" lvl="1" indent="-284152">
              <a:spcBef>
                <a:spcPts val="400"/>
              </a:spcBef>
              <a:spcAft>
                <a:spcPts val="400"/>
              </a:spcAft>
              <a:defRPr/>
            </a:pPr>
            <a:endParaRPr lang="en-US" sz="2000" b="1" dirty="0">
              <a:ln>
                <a:solidFill>
                  <a:srgbClr val="000000">
                    <a:lumMod val="50000"/>
                    <a:alpha val="3000"/>
                  </a:srgbClr>
                </a:solidFill>
              </a:ln>
              <a:latin typeface="Trebuchet MS" pitchFamily="34" charset="0"/>
            </a:endParaRPr>
          </a:p>
          <a:p>
            <a:pPr marL="858804" lvl="1" indent="-284152">
              <a:spcBef>
                <a:spcPts val="400"/>
              </a:spcBef>
              <a:spcAft>
                <a:spcPts val="400"/>
              </a:spcAft>
              <a:defRPr/>
            </a:pPr>
            <a:r>
              <a:rPr lang="en-US" sz="2000" b="1" u="sng" dirty="0">
                <a:ln>
                  <a:solidFill>
                    <a:srgbClr val="000000">
                      <a:lumMod val="50000"/>
                      <a:alpha val="3000"/>
                    </a:srgbClr>
                  </a:solidFill>
                </a:ln>
                <a:latin typeface="Trebuchet MS" pitchFamily="34" charset="0"/>
              </a:rPr>
              <a:t>You do not need CALs for</a:t>
            </a:r>
            <a:r>
              <a:rPr lang="en-US" sz="2000" b="1" u="sng" dirty="0" smtClean="0">
                <a:ln>
                  <a:solidFill>
                    <a:srgbClr val="000000">
                      <a:lumMod val="50000"/>
                      <a:alpha val="3000"/>
                    </a:srgbClr>
                  </a:solidFill>
                </a:ln>
                <a:latin typeface="Trebuchet MS" pitchFamily="34" charset="0"/>
              </a:rPr>
              <a:t>:</a:t>
            </a:r>
          </a:p>
          <a:p>
            <a:pPr marL="858804" lvl="1" indent="-284152">
              <a:spcBef>
                <a:spcPts val="400"/>
              </a:spcBef>
              <a:spcAft>
                <a:spcPts val="400"/>
              </a:spcAft>
              <a:defRPr/>
            </a:pPr>
            <a:endParaRPr lang="ja-JP" altLang="en-US" sz="2000" b="1" u="sng">
              <a:ln>
                <a:solidFill>
                  <a:srgbClr val="000000">
                    <a:lumMod val="50000"/>
                    <a:alpha val="3000"/>
                  </a:srgbClr>
                </a:solidFill>
              </a:ln>
              <a:latin typeface="Trebuchet MS" pitchFamily="34" charset="0"/>
            </a:endParaRPr>
          </a:p>
          <a:p>
            <a:pPr marL="1277886" lvl="2" indent="-457182">
              <a:spcBef>
                <a:spcPts val="400"/>
              </a:spcBef>
              <a:spcAft>
                <a:spcPts val="400"/>
              </a:spcAft>
              <a:buFont typeface="Arial" pitchFamily="34" charset="0"/>
              <a:buChar char="•"/>
              <a:defRPr/>
            </a:pPr>
            <a:r>
              <a:rPr lang="en-US" b="1" i="1" dirty="0" smtClean="0">
                <a:ln>
                  <a:solidFill>
                    <a:srgbClr val="000000">
                      <a:lumMod val="50000"/>
                      <a:alpha val="3000"/>
                    </a:srgbClr>
                  </a:solidFill>
                </a:ln>
                <a:latin typeface="Trebuchet MS" pitchFamily="34" charset="0"/>
              </a:rPr>
              <a:t>any </a:t>
            </a:r>
            <a:r>
              <a:rPr lang="en-US" b="1" i="1" dirty="0">
                <a:ln>
                  <a:solidFill>
                    <a:srgbClr val="000000">
                      <a:lumMod val="50000"/>
                      <a:alpha val="3000"/>
                    </a:srgbClr>
                  </a:solidFill>
                </a:ln>
                <a:latin typeface="Trebuchet MS" pitchFamily="34" charset="0"/>
              </a:rPr>
              <a:t>instance running in a physical operating system environment used </a:t>
            </a:r>
            <a:r>
              <a:rPr lang="en-US" b="1" i="1" u="sng" dirty="0">
                <a:ln>
                  <a:solidFill>
                    <a:srgbClr val="000000">
                      <a:lumMod val="50000"/>
                      <a:alpha val="3000"/>
                    </a:srgbClr>
                  </a:solidFill>
                </a:ln>
                <a:latin typeface="Trebuchet MS" pitchFamily="34" charset="0"/>
              </a:rPr>
              <a:t>solely </a:t>
            </a:r>
            <a:r>
              <a:rPr lang="en-US" b="1" i="1" dirty="0" smtClean="0">
                <a:ln>
                  <a:solidFill>
                    <a:srgbClr val="000000">
                      <a:lumMod val="50000"/>
                      <a:alpha val="3000"/>
                    </a:srgbClr>
                  </a:solidFill>
                </a:ln>
                <a:latin typeface="Trebuchet MS" pitchFamily="34" charset="0"/>
              </a:rPr>
              <a:t>to:</a:t>
            </a:r>
            <a:endParaRPr lang="ja-JP" altLang="en-US" b="1" i="1">
              <a:ln>
                <a:solidFill>
                  <a:srgbClr val="000000">
                    <a:lumMod val="50000"/>
                    <a:alpha val="3000"/>
                  </a:srgbClr>
                </a:solidFill>
              </a:ln>
              <a:latin typeface="Trebuchet MS" pitchFamily="34" charset="0"/>
            </a:endParaRPr>
          </a:p>
          <a:p>
            <a:pPr marL="2057318" lvl="4" indent="-228591">
              <a:spcBef>
                <a:spcPts val="400"/>
              </a:spcBef>
              <a:spcAft>
                <a:spcPts val="400"/>
              </a:spcAft>
              <a:buBlip>
                <a:blip r:embed="rId3"/>
              </a:buBlip>
              <a:defRPr/>
            </a:pPr>
            <a:r>
              <a:rPr lang="en-US" sz="1600" b="1" i="1" dirty="0">
                <a:ln>
                  <a:solidFill>
                    <a:srgbClr val="000000">
                      <a:lumMod val="50000"/>
                      <a:alpha val="3000"/>
                    </a:srgbClr>
                  </a:solidFill>
                </a:ln>
                <a:latin typeface="Trebuchet MS" pitchFamily="34" charset="0"/>
              </a:rPr>
              <a:t>run hardware virtualization software</a:t>
            </a:r>
            <a:endParaRPr lang="ja-JP" altLang="en-US" sz="2800" b="1" i="1">
              <a:ln>
                <a:solidFill>
                  <a:srgbClr val="000000">
                    <a:lumMod val="50000"/>
                    <a:alpha val="3000"/>
                  </a:srgbClr>
                </a:solidFill>
              </a:ln>
              <a:latin typeface="Trebuchet MS" pitchFamily="34" charset="0"/>
            </a:endParaRPr>
          </a:p>
          <a:p>
            <a:pPr marL="2057318" lvl="4" indent="-228591">
              <a:spcBef>
                <a:spcPts val="400"/>
              </a:spcBef>
              <a:spcAft>
                <a:spcPts val="400"/>
              </a:spcAft>
              <a:buBlip>
                <a:blip r:embed="rId3"/>
              </a:buBlip>
              <a:defRPr/>
            </a:pPr>
            <a:r>
              <a:rPr lang="en-US" sz="1600" b="1" i="1" dirty="0">
                <a:ln>
                  <a:solidFill>
                    <a:srgbClr val="000000">
                      <a:lumMod val="50000"/>
                      <a:alpha val="3000"/>
                    </a:srgbClr>
                  </a:solidFill>
                </a:ln>
                <a:latin typeface="Trebuchet MS" pitchFamily="34" charset="0"/>
              </a:rPr>
              <a:t>provide hardware virtualization services</a:t>
            </a:r>
            <a:endParaRPr lang="ja-JP" altLang="en-US" sz="2800" b="1" i="1">
              <a:ln>
                <a:solidFill>
                  <a:srgbClr val="000000">
                    <a:lumMod val="50000"/>
                    <a:alpha val="3000"/>
                  </a:srgbClr>
                </a:solidFill>
              </a:ln>
              <a:latin typeface="Trebuchet MS" pitchFamily="34" charset="0"/>
            </a:endParaRPr>
          </a:p>
          <a:p>
            <a:pPr marL="2057318" lvl="4" indent="-228591">
              <a:spcBef>
                <a:spcPts val="400"/>
              </a:spcBef>
              <a:spcAft>
                <a:spcPts val="400"/>
              </a:spcAft>
              <a:buBlip>
                <a:blip r:embed="rId3"/>
              </a:buBlip>
              <a:defRPr/>
            </a:pPr>
            <a:r>
              <a:rPr lang="en-US" sz="1600" b="1" i="1" dirty="0">
                <a:ln>
                  <a:solidFill>
                    <a:srgbClr val="000000">
                      <a:lumMod val="50000"/>
                      <a:alpha val="3000"/>
                    </a:srgbClr>
                  </a:solidFill>
                </a:ln>
                <a:latin typeface="Trebuchet MS" pitchFamily="34" charset="0"/>
              </a:rPr>
              <a:t>run software to manage and service operating system environments on the licensed server</a:t>
            </a:r>
            <a:endParaRPr lang="ja-JP" altLang="en-US" sz="2800" b="1" i="1">
              <a:ln>
                <a:solidFill>
                  <a:srgbClr val="000000">
                    <a:lumMod val="50000"/>
                    <a:alpha val="3000"/>
                  </a:srgbClr>
                </a:solidFill>
              </a:ln>
              <a:latin typeface="Trebuchet MS" pitchFamily="34" charset="0"/>
            </a:endParaRPr>
          </a:p>
        </p:txBody>
      </p:sp>
    </p:spTree>
    <p:extLst>
      <p:ext uri="{BB962C8B-B14F-4D97-AF65-F5344CB8AC3E}">
        <p14:creationId xmlns:p14="http://schemas.microsoft.com/office/powerpoint/2007/7/12/main" xmlns="" val="2996759397"/>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Scenarios</a:t>
            </a:r>
            <a:endParaRPr lang="en-GB" dirty="0"/>
          </a:p>
        </p:txBody>
      </p:sp>
      <p:pic>
        <p:nvPicPr>
          <p:cNvPr id="1026" name="Object 1" descr="image003"/>
          <p:cNvPicPr>
            <a:picLocks noChangeAspect="1" noChangeArrowheads="1"/>
          </p:cNvPicPr>
          <p:nvPr/>
        </p:nvPicPr>
        <p:blipFill>
          <a:blip r:embed="rId3"/>
          <a:srcRect/>
          <a:stretch>
            <a:fillRect/>
          </a:stretch>
        </p:blipFill>
        <p:spPr bwMode="auto">
          <a:xfrm>
            <a:off x="438539" y="998069"/>
            <a:ext cx="8042378" cy="4343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459805" y="5343136"/>
            <a:ext cx="8273648" cy="923330"/>
          </a:xfrm>
          <a:prstGeom prst="rect">
            <a:avLst/>
          </a:prstGeom>
          <a:noFill/>
        </p:spPr>
        <p:txBody>
          <a:bodyPr wrap="square" rtlCol="0">
            <a:spAutoFit/>
          </a:bodyPr>
          <a:lstStyle/>
          <a:p>
            <a:pPr algn="l" rtl="0"/>
            <a:r>
              <a:rPr lang="en-GB" kern="1200" dirty="0">
                <a:effectLst>
                  <a:outerShdw blurRad="38100" dist="38100" dir="2700000" algn="tl">
                    <a:srgbClr val="000000">
                      <a:alpha val="43137"/>
                    </a:srgbClr>
                  </a:outerShdw>
                </a:effectLst>
                <a:latin typeface="Trebuchet MS"/>
                <a:ea typeface="+mn-ea"/>
                <a:cs typeface="+mn-cs"/>
              </a:rPr>
              <a:t>This change is in effect for ALL Windows 2008 Servers with or without SA and any prior Windows Servers, provided those prior servers are covered with active SA</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License Assignment</a:t>
            </a:r>
            <a:endParaRPr lang="en-GB" dirty="0"/>
          </a:p>
        </p:txBody>
      </p:sp>
      <p:sp>
        <p:nvSpPr>
          <p:cNvPr id="3" name="Rectangle 2"/>
          <p:cNvSpPr/>
          <p:nvPr/>
        </p:nvSpPr>
        <p:spPr>
          <a:xfrm>
            <a:off x="310507" y="1089694"/>
            <a:ext cx="8016949" cy="954107"/>
          </a:xfrm>
          <a:prstGeom prst="rect">
            <a:avLst/>
          </a:prstGeom>
        </p:spPr>
        <p:txBody>
          <a:bodyPr wrap="square">
            <a:spAutoFit/>
          </a:bodyPr>
          <a:lstStyle/>
          <a:p>
            <a:r>
              <a:rPr lang="en-GB" sz="2800" dirty="0" smtClean="0"/>
              <a:t>To </a:t>
            </a:r>
            <a:r>
              <a:rPr lang="en-GB" sz="2800" i="1" u="sng" dirty="0" smtClean="0"/>
              <a:t>assign a license</a:t>
            </a:r>
            <a:r>
              <a:rPr lang="en-GB" sz="2800" u="sng" dirty="0" smtClean="0"/>
              <a:t> </a:t>
            </a:r>
            <a:r>
              <a:rPr lang="en-GB" sz="2800" dirty="0" smtClean="0"/>
              <a:t>means simply to designate that license to one device. </a:t>
            </a:r>
          </a:p>
        </p:txBody>
      </p:sp>
      <p:pic>
        <p:nvPicPr>
          <p:cNvPr id="4" name="Picture 3"/>
          <p:cNvPicPr/>
          <p:nvPr/>
        </p:nvPicPr>
        <p:blipFill>
          <a:blip r:embed="rId3"/>
          <a:srcRect l="29668" b="30198"/>
          <a:stretch>
            <a:fillRect/>
          </a:stretch>
        </p:blipFill>
        <p:spPr bwMode="auto">
          <a:xfrm>
            <a:off x="3223866" y="2594960"/>
            <a:ext cx="3604438" cy="1499207"/>
          </a:xfrm>
          <a:prstGeom prst="rect">
            <a:avLst/>
          </a:prstGeom>
          <a:noFill/>
          <a:ln w="9525">
            <a:noFill/>
            <a:miter lim="800000"/>
            <a:headEnd/>
            <a:tailEnd/>
          </a:ln>
        </p:spPr>
      </p:pic>
      <p:pic>
        <p:nvPicPr>
          <p:cNvPr id="5" name="Picture 4"/>
          <p:cNvPicPr/>
          <p:nvPr/>
        </p:nvPicPr>
        <p:blipFill>
          <a:blip r:embed="rId3"/>
          <a:srcRect l="2005" t="11334" r="70402" b="42666"/>
          <a:stretch>
            <a:fillRect/>
          </a:stretch>
        </p:blipFill>
        <p:spPr bwMode="auto">
          <a:xfrm>
            <a:off x="1799105" y="2967118"/>
            <a:ext cx="1414130" cy="978195"/>
          </a:xfrm>
          <a:prstGeom prst="rect">
            <a:avLst/>
          </a:prstGeom>
          <a:noFill/>
          <a:ln w="9525">
            <a:noFill/>
            <a:miter lim="800000"/>
            <a:headEnd/>
            <a:tailEnd/>
          </a:ln>
        </p:spPr>
      </p:pic>
      <p:pic>
        <p:nvPicPr>
          <p:cNvPr id="6" name="Picture 5"/>
          <p:cNvPicPr/>
          <p:nvPr/>
        </p:nvPicPr>
        <p:blipFill>
          <a:blip r:embed="rId3"/>
          <a:srcRect l="2005" t="11334" r="70263" b="46332"/>
          <a:stretch>
            <a:fillRect/>
          </a:stretch>
        </p:blipFill>
        <p:spPr bwMode="auto">
          <a:xfrm>
            <a:off x="2217320" y="4012653"/>
            <a:ext cx="1421217" cy="900230"/>
          </a:xfrm>
          <a:prstGeom prst="rect">
            <a:avLst/>
          </a:prstGeom>
          <a:noFill/>
          <a:ln w="9525">
            <a:noFill/>
            <a:miter lim="800000"/>
            <a:headEnd/>
            <a:tailEnd/>
          </a:ln>
        </p:spPr>
      </p:pic>
      <p:pic>
        <p:nvPicPr>
          <p:cNvPr id="7" name="Picture 6"/>
          <p:cNvPicPr/>
          <p:nvPr/>
        </p:nvPicPr>
        <p:blipFill>
          <a:blip r:embed="rId3"/>
          <a:srcRect l="2005" t="11334" r="70748" b="42666"/>
          <a:stretch>
            <a:fillRect/>
          </a:stretch>
        </p:blipFill>
        <p:spPr bwMode="auto">
          <a:xfrm>
            <a:off x="2401617" y="3527100"/>
            <a:ext cx="1396409" cy="978195"/>
          </a:xfrm>
          <a:prstGeom prst="rect">
            <a:avLst/>
          </a:prstGeom>
          <a:noFill/>
          <a:ln w="9525">
            <a:noFill/>
            <a:miter lim="800000"/>
            <a:headEnd/>
            <a:tailEnd/>
          </a:ln>
        </p:spPr>
      </p:pic>
      <p:pic>
        <p:nvPicPr>
          <p:cNvPr id="8" name="Picture 7"/>
          <p:cNvPicPr/>
          <p:nvPr/>
        </p:nvPicPr>
        <p:blipFill>
          <a:blip r:embed="rId3"/>
          <a:srcRect l="2005" t="11334" r="70194" b="46166"/>
          <a:stretch>
            <a:fillRect/>
          </a:stretch>
        </p:blipFill>
        <p:spPr bwMode="auto">
          <a:xfrm>
            <a:off x="937829" y="3711404"/>
            <a:ext cx="1424761" cy="903768"/>
          </a:xfrm>
          <a:prstGeom prst="rect">
            <a:avLst/>
          </a:prstGeom>
          <a:noFill/>
          <a:ln w="9525">
            <a:noFill/>
            <a:miter lim="800000"/>
            <a:headEnd/>
            <a:tailEnd/>
          </a:ln>
        </p:spPr>
      </p:pic>
      <p:sp>
        <p:nvSpPr>
          <p:cNvPr id="9" name="Rectangle 8"/>
          <p:cNvSpPr/>
          <p:nvPr/>
        </p:nvSpPr>
        <p:spPr>
          <a:xfrm>
            <a:off x="675558" y="5059210"/>
            <a:ext cx="8016949" cy="954107"/>
          </a:xfrm>
          <a:prstGeom prst="rect">
            <a:avLst/>
          </a:prstGeom>
        </p:spPr>
        <p:txBody>
          <a:bodyPr wrap="square">
            <a:spAutoFit/>
          </a:bodyPr>
          <a:lstStyle/>
          <a:p>
            <a:r>
              <a:rPr lang="en-GB" sz="2800" dirty="0" smtClean="0"/>
              <a:t>Once the license or licenses are assigned that Server becomes the </a:t>
            </a:r>
            <a:r>
              <a:rPr lang="en-GB" sz="2800" i="1" u="sng" dirty="0" smtClean="0"/>
              <a:t>Licensed Server</a:t>
            </a:r>
          </a:p>
        </p:txBody>
      </p:sp>
      <p:sp>
        <p:nvSpPr>
          <p:cNvPr id="10" name="TextBox 9"/>
          <p:cNvSpPr txBox="1"/>
          <p:nvPr/>
        </p:nvSpPr>
        <p:spPr>
          <a:xfrm>
            <a:off x="6339180" y="2977758"/>
            <a:ext cx="2020186" cy="461665"/>
          </a:xfrm>
          <a:prstGeom prst="rect">
            <a:avLst/>
          </a:prstGeom>
          <a:noFill/>
        </p:spPr>
        <p:txBody>
          <a:bodyPr wrap="square" rtlCol="0">
            <a:spAutoFit/>
          </a:bodyPr>
          <a:lstStyle/>
          <a:p>
            <a:r>
              <a:rPr lang="en-GB" sz="2400" dirty="0" smtClean="0"/>
              <a:t>Server A</a:t>
            </a:r>
            <a:endParaRPr lang="en-GB"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501" y="4632397"/>
            <a:ext cx="8221626" cy="1500187"/>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GB" sz="1400" b="1" kern="1200">
              <a:solidFill>
                <a:srgbClr val="000000"/>
              </a:solidFill>
              <a:latin typeface="Arial"/>
              <a:ea typeface="+mn-ea"/>
              <a:cs typeface="+mn-cs"/>
            </a:endParaRPr>
          </a:p>
        </p:txBody>
      </p:sp>
      <p:sp>
        <p:nvSpPr>
          <p:cNvPr id="5" name="Rectangle 4"/>
          <p:cNvSpPr/>
          <p:nvPr/>
        </p:nvSpPr>
        <p:spPr>
          <a:xfrm>
            <a:off x="642938" y="4632395"/>
            <a:ext cx="8033229" cy="8572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GB" sz="1400" b="1" kern="1200">
              <a:solidFill>
                <a:srgbClr val="000000"/>
              </a:solidFill>
              <a:latin typeface="Arial"/>
              <a:ea typeface="+mn-ea"/>
              <a:cs typeface="+mn-cs"/>
            </a:endParaRPr>
          </a:p>
        </p:txBody>
      </p:sp>
      <p:sp>
        <p:nvSpPr>
          <p:cNvPr id="44" name="Rectangle 43"/>
          <p:cNvSpPr/>
          <p:nvPr/>
        </p:nvSpPr>
        <p:spPr>
          <a:xfrm>
            <a:off x="2873118" y="4875615"/>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latin typeface="Segoe"/>
              </a:rPr>
              <a:t>V Proc</a:t>
            </a:r>
          </a:p>
        </p:txBody>
      </p:sp>
      <p:sp>
        <p:nvSpPr>
          <p:cNvPr id="84" name="Rectangle 83"/>
          <p:cNvSpPr/>
          <p:nvPr/>
        </p:nvSpPr>
        <p:spPr>
          <a:xfrm>
            <a:off x="3765255" y="4864982"/>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latin typeface="Segoe"/>
              </a:rPr>
              <a:t>V Proc</a:t>
            </a:r>
          </a:p>
        </p:txBody>
      </p:sp>
      <p:sp>
        <p:nvSpPr>
          <p:cNvPr id="85" name="Rectangle 84"/>
          <p:cNvSpPr/>
          <p:nvPr/>
        </p:nvSpPr>
        <p:spPr>
          <a:xfrm>
            <a:off x="4950785" y="4864982"/>
            <a:ext cx="785813"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ea typeface="+mn-ea"/>
                <a:cs typeface="+mn-cs"/>
              </a:rPr>
              <a:t>V Proc</a:t>
            </a:r>
          </a:p>
        </p:txBody>
      </p:sp>
      <p:sp>
        <p:nvSpPr>
          <p:cNvPr id="86" name="Rectangle 85"/>
          <p:cNvSpPr/>
          <p:nvPr/>
        </p:nvSpPr>
        <p:spPr>
          <a:xfrm>
            <a:off x="5836942" y="4864983"/>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ea typeface="+mn-ea"/>
                <a:cs typeface="+mn-cs"/>
              </a:rPr>
              <a:t>V Proc</a:t>
            </a:r>
          </a:p>
        </p:txBody>
      </p:sp>
      <p:sp>
        <p:nvSpPr>
          <p:cNvPr id="87" name="Rectangle 86"/>
          <p:cNvSpPr/>
          <p:nvPr/>
        </p:nvSpPr>
        <p:spPr>
          <a:xfrm>
            <a:off x="6938742" y="4875614"/>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ea typeface="+mn-ea"/>
                <a:cs typeface="+mn-cs"/>
              </a:rPr>
              <a:t>V Proc</a:t>
            </a:r>
          </a:p>
        </p:txBody>
      </p:sp>
      <p:sp>
        <p:nvSpPr>
          <p:cNvPr id="90" name="Rectangle 89"/>
          <p:cNvSpPr/>
          <p:nvPr/>
        </p:nvSpPr>
        <p:spPr>
          <a:xfrm>
            <a:off x="763552" y="4896880"/>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100" b="1" kern="1200" dirty="0">
                <a:solidFill>
                  <a:srgbClr val="000000"/>
                </a:solidFill>
                <a:ea typeface="+mn-ea"/>
                <a:cs typeface="+mn-cs"/>
              </a:rPr>
              <a:t>V Proc</a:t>
            </a:r>
          </a:p>
        </p:txBody>
      </p:sp>
      <p:sp>
        <p:nvSpPr>
          <p:cNvPr id="91" name="Rectangle 90"/>
          <p:cNvSpPr/>
          <p:nvPr/>
        </p:nvSpPr>
        <p:spPr>
          <a:xfrm>
            <a:off x="1634424" y="4886247"/>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latin typeface="Segoe"/>
              </a:rPr>
              <a:t>V Proc</a:t>
            </a:r>
          </a:p>
        </p:txBody>
      </p:sp>
      <p:sp>
        <p:nvSpPr>
          <p:cNvPr id="97" name="Rectangle 96"/>
          <p:cNvSpPr/>
          <p:nvPr/>
        </p:nvSpPr>
        <p:spPr>
          <a:xfrm>
            <a:off x="2883749" y="3957559"/>
            <a:ext cx="1550028" cy="571500"/>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r>
              <a:rPr lang="en-GB" sz="1400" b="1" kern="1200" dirty="0">
                <a:solidFill>
                  <a:srgbClr val="000000"/>
                </a:solidFill>
                <a:ea typeface="+mn-ea"/>
                <a:cs typeface="+mn-cs"/>
              </a:rPr>
              <a:t>Virtual OS</a:t>
            </a:r>
          </a:p>
        </p:txBody>
      </p:sp>
      <p:sp>
        <p:nvSpPr>
          <p:cNvPr id="100" name="Rectangle 99"/>
          <p:cNvSpPr/>
          <p:nvPr/>
        </p:nvSpPr>
        <p:spPr>
          <a:xfrm>
            <a:off x="4933507" y="3958446"/>
            <a:ext cx="3815956" cy="570614"/>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GB" sz="1400" b="1" kern="1200">
              <a:solidFill>
                <a:srgbClr val="000000"/>
              </a:solidFill>
              <a:latin typeface="Arial"/>
              <a:ea typeface="+mn-ea"/>
              <a:cs typeface="+mn-cs"/>
            </a:endParaRPr>
          </a:p>
        </p:txBody>
      </p:sp>
      <p:sp>
        <p:nvSpPr>
          <p:cNvPr id="105" name="Rectangle 104"/>
          <p:cNvSpPr/>
          <p:nvPr/>
        </p:nvSpPr>
        <p:spPr>
          <a:xfrm>
            <a:off x="543606" y="3954951"/>
            <a:ext cx="1824962" cy="571500"/>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GB" sz="1400" b="1" kern="1200">
              <a:solidFill>
                <a:srgbClr val="000000"/>
              </a:solidFill>
              <a:latin typeface="Arial"/>
              <a:ea typeface="+mn-ea"/>
              <a:cs typeface="+mn-cs"/>
            </a:endParaRPr>
          </a:p>
        </p:txBody>
      </p:sp>
      <p:sp>
        <p:nvSpPr>
          <p:cNvPr id="10258" name="TextBox 108"/>
          <p:cNvSpPr txBox="1">
            <a:spLocks noChangeArrowheads="1"/>
          </p:cNvSpPr>
          <p:nvPr/>
        </p:nvSpPr>
        <p:spPr bwMode="auto">
          <a:xfrm>
            <a:off x="582435" y="4132335"/>
            <a:ext cx="1915563" cy="307777"/>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000000"/>
                </a:solidFill>
                <a:ea typeface="+mn-ea"/>
                <a:cs typeface="+mn-cs"/>
              </a:rPr>
              <a:t>Virtual OS</a:t>
            </a:r>
          </a:p>
        </p:txBody>
      </p:sp>
      <p:sp>
        <p:nvSpPr>
          <p:cNvPr id="10305" name="Rectangle 88"/>
          <p:cNvSpPr>
            <a:spLocks noChangeArrowheads="1"/>
          </p:cNvSpPr>
          <p:nvPr/>
        </p:nvSpPr>
        <p:spPr bwMode="auto">
          <a:xfrm>
            <a:off x="4957167" y="4132335"/>
            <a:ext cx="3701696" cy="307777"/>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000000"/>
                </a:solidFill>
                <a:ea typeface="+mn-ea"/>
                <a:cs typeface="+mn-cs"/>
              </a:rPr>
              <a:t>              Virtual OS</a:t>
            </a:r>
          </a:p>
        </p:txBody>
      </p:sp>
      <p:sp>
        <p:nvSpPr>
          <p:cNvPr id="68" name="Rectangle 67"/>
          <p:cNvSpPr/>
          <p:nvPr/>
        </p:nvSpPr>
        <p:spPr>
          <a:xfrm>
            <a:off x="670517" y="5571715"/>
            <a:ext cx="1857375" cy="357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GB" sz="1400" b="1" kern="1200">
              <a:solidFill>
                <a:srgbClr val="FFFFFF"/>
              </a:solidFill>
              <a:latin typeface="Arial"/>
              <a:ea typeface="+mn-ea"/>
              <a:cs typeface="+mn-cs"/>
            </a:endParaRPr>
          </a:p>
        </p:txBody>
      </p:sp>
      <p:sp>
        <p:nvSpPr>
          <p:cNvPr id="10307" name="TextBox 68"/>
          <p:cNvSpPr txBox="1">
            <a:spLocks noChangeArrowheads="1"/>
          </p:cNvSpPr>
          <p:nvPr/>
        </p:nvSpPr>
        <p:spPr bwMode="auto">
          <a:xfrm>
            <a:off x="685979" y="5643155"/>
            <a:ext cx="1850848" cy="307777"/>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FFFFFF"/>
                </a:solidFill>
                <a:latin typeface="Segoe"/>
              </a:rPr>
              <a:t>Physical Proc 1</a:t>
            </a:r>
          </a:p>
        </p:txBody>
      </p:sp>
      <p:sp>
        <p:nvSpPr>
          <p:cNvPr id="70" name="Rectangle 69"/>
          <p:cNvSpPr/>
          <p:nvPr/>
        </p:nvSpPr>
        <p:spPr>
          <a:xfrm>
            <a:off x="2772773" y="5582347"/>
            <a:ext cx="1857375" cy="357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GB" sz="1400" b="1" kern="1200">
              <a:solidFill>
                <a:srgbClr val="FFFFFF"/>
              </a:solidFill>
              <a:latin typeface="Arial"/>
              <a:ea typeface="+mn-ea"/>
              <a:cs typeface="+mn-cs"/>
            </a:endParaRPr>
          </a:p>
        </p:txBody>
      </p:sp>
      <p:sp>
        <p:nvSpPr>
          <p:cNvPr id="10309" name="TextBox 70"/>
          <p:cNvSpPr txBox="1">
            <a:spLocks noChangeArrowheads="1"/>
          </p:cNvSpPr>
          <p:nvPr/>
        </p:nvSpPr>
        <p:spPr bwMode="auto">
          <a:xfrm>
            <a:off x="2769802" y="5653787"/>
            <a:ext cx="1850847" cy="305989"/>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FFFFFF"/>
                </a:solidFill>
                <a:latin typeface="Segoe"/>
              </a:rPr>
              <a:t>Physical Proc 2</a:t>
            </a:r>
          </a:p>
        </p:txBody>
      </p:sp>
      <p:sp>
        <p:nvSpPr>
          <p:cNvPr id="72" name="Rectangle 71"/>
          <p:cNvSpPr/>
          <p:nvPr/>
        </p:nvSpPr>
        <p:spPr>
          <a:xfrm>
            <a:off x="4875029" y="5592980"/>
            <a:ext cx="1857375" cy="357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GB" sz="1400" b="1" kern="1200">
              <a:solidFill>
                <a:srgbClr val="FFFFFF"/>
              </a:solidFill>
              <a:latin typeface="Arial"/>
              <a:ea typeface="+mn-ea"/>
              <a:cs typeface="+mn-cs"/>
            </a:endParaRPr>
          </a:p>
        </p:txBody>
      </p:sp>
      <p:sp>
        <p:nvSpPr>
          <p:cNvPr id="10311" name="TextBox 72"/>
          <p:cNvSpPr txBox="1">
            <a:spLocks noChangeArrowheads="1"/>
          </p:cNvSpPr>
          <p:nvPr/>
        </p:nvSpPr>
        <p:spPr bwMode="auto">
          <a:xfrm>
            <a:off x="4892453" y="5664420"/>
            <a:ext cx="1837904" cy="307777"/>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FFFFFF"/>
                </a:solidFill>
                <a:latin typeface="Segoe"/>
              </a:rPr>
              <a:t>Physical Proc 3</a:t>
            </a:r>
          </a:p>
        </p:txBody>
      </p:sp>
      <p:sp>
        <p:nvSpPr>
          <p:cNvPr id="76" name="Rectangle 75"/>
          <p:cNvSpPr/>
          <p:nvPr/>
        </p:nvSpPr>
        <p:spPr>
          <a:xfrm>
            <a:off x="202019" y="1142274"/>
            <a:ext cx="8501063" cy="1631216"/>
          </a:xfrm>
          <a:prstGeom prst="rect">
            <a:avLst/>
          </a:prstGeom>
        </p:spPr>
        <p:txBody>
          <a:bodyPr wrap="square">
            <a:spAutoFit/>
          </a:bodyPr>
          <a:lstStyle/>
          <a:p>
            <a:pPr algn="l" rtl="0" fontAlgn="base">
              <a:spcBef>
                <a:spcPct val="0"/>
              </a:spcBef>
              <a:spcAft>
                <a:spcPct val="0"/>
              </a:spcAft>
            </a:pPr>
            <a:r>
              <a:rPr lang="en-US" sz="1600" b="1" kern="1200" dirty="0">
                <a:latin typeface="Segoe"/>
              </a:rPr>
              <a:t>If you assign to a server licenses equal to the total number of physical processors on the server you may run, at any one time, any number of instances of the server software in one physical and any number of virtual operating system environments on that server.  </a:t>
            </a:r>
            <a:endParaRPr lang="en-GB" sz="1600" b="1" kern="1200" dirty="0">
              <a:latin typeface="Segoe"/>
            </a:endParaRPr>
          </a:p>
          <a:p>
            <a:pPr algn="l" rtl="0" fontAlgn="base">
              <a:spcBef>
                <a:spcPct val="0"/>
              </a:spcBef>
              <a:spcAft>
                <a:spcPct val="0"/>
              </a:spcAft>
            </a:pPr>
            <a:endParaRPr lang="en-US" sz="1600" b="1" i="1" kern="1200" dirty="0">
              <a:latin typeface="Segoe"/>
            </a:endParaRPr>
          </a:p>
          <a:p>
            <a:pPr algn="l" rtl="0" fontAlgn="base">
              <a:spcBef>
                <a:spcPct val="0"/>
              </a:spcBef>
              <a:spcAft>
                <a:spcPct val="0"/>
              </a:spcAft>
            </a:pPr>
            <a:r>
              <a:rPr lang="en-US" sz="1600" b="1" i="1" kern="1200" dirty="0">
                <a:latin typeface="Segoe"/>
              </a:rPr>
              <a:t>You do not need to license virtual processors</a:t>
            </a:r>
            <a:r>
              <a:rPr lang="en-US" sz="1600" b="1" kern="1200" dirty="0">
                <a:latin typeface="Segoe"/>
              </a:rPr>
              <a:t>.</a:t>
            </a:r>
            <a:endParaRPr lang="en-GB" sz="1600" b="1" kern="1200" dirty="0">
              <a:latin typeface="Segoe"/>
            </a:endParaRPr>
          </a:p>
        </p:txBody>
      </p:sp>
      <p:sp>
        <p:nvSpPr>
          <p:cNvPr id="10313" name="TextBox 76"/>
          <p:cNvSpPr txBox="1">
            <a:spLocks noChangeArrowheads="1"/>
          </p:cNvSpPr>
          <p:nvPr/>
        </p:nvSpPr>
        <p:spPr bwMode="auto">
          <a:xfrm>
            <a:off x="2615610" y="2517027"/>
            <a:ext cx="3571875" cy="1477328"/>
          </a:xfrm>
          <a:prstGeom prst="rect">
            <a:avLst/>
          </a:prstGeom>
          <a:noFill/>
          <a:ln w="9525">
            <a:noFill/>
            <a:miter lim="800000"/>
            <a:headEnd/>
            <a:tailEnd/>
          </a:ln>
        </p:spPr>
        <p:txBody>
          <a:bodyPr>
            <a:spAutoFit/>
          </a:bodyPr>
          <a:lstStyle/>
          <a:p>
            <a:pPr algn="l" rtl="0" fontAlgn="base">
              <a:spcBef>
                <a:spcPct val="0"/>
              </a:spcBef>
              <a:spcAft>
                <a:spcPct val="0"/>
              </a:spcAft>
            </a:pPr>
            <a:endParaRPr lang="en-GB" b="1" kern="1200" dirty="0">
              <a:latin typeface="Segoe"/>
            </a:endParaRPr>
          </a:p>
          <a:p>
            <a:pPr algn="l" rtl="0" fontAlgn="base">
              <a:spcBef>
                <a:spcPct val="0"/>
              </a:spcBef>
              <a:spcAft>
                <a:spcPct val="0"/>
              </a:spcAft>
            </a:pPr>
            <a:r>
              <a:rPr lang="en-GB" b="1" kern="1200" dirty="0">
                <a:latin typeface="Segoe"/>
              </a:rPr>
              <a:t>BizTalk EE Processor Licenses = 4 ≠ </a:t>
            </a:r>
            <a:r>
              <a:rPr lang="en-GB" b="1" kern="1200" dirty="0" smtClean="0">
                <a:latin typeface="Segoe"/>
              </a:rPr>
              <a:t>8</a:t>
            </a:r>
            <a:endParaRPr lang="en-GB" b="1" kern="1200" dirty="0">
              <a:latin typeface="Segoe"/>
            </a:endParaRPr>
          </a:p>
          <a:p>
            <a:pPr algn="l" rtl="0" fontAlgn="base">
              <a:spcBef>
                <a:spcPct val="0"/>
              </a:spcBef>
              <a:spcAft>
                <a:spcPct val="0"/>
              </a:spcAft>
            </a:pPr>
            <a:endParaRPr lang="en-GB" b="1" kern="1200" dirty="0">
              <a:latin typeface="Segoe"/>
            </a:endParaRPr>
          </a:p>
          <a:p>
            <a:pPr algn="l" rtl="0" fontAlgn="base">
              <a:spcBef>
                <a:spcPct val="0"/>
              </a:spcBef>
              <a:spcAft>
                <a:spcPct val="0"/>
              </a:spcAft>
            </a:pPr>
            <a:endParaRPr lang="en-GB" b="1" kern="1200" dirty="0">
              <a:latin typeface="Segoe"/>
            </a:endParaRPr>
          </a:p>
        </p:txBody>
      </p:sp>
      <p:sp>
        <p:nvSpPr>
          <p:cNvPr id="74" name="Rectangle 73"/>
          <p:cNvSpPr/>
          <p:nvPr/>
        </p:nvSpPr>
        <p:spPr>
          <a:xfrm>
            <a:off x="6866862" y="5596525"/>
            <a:ext cx="1857375" cy="357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GB" sz="1400" b="1" kern="1200">
              <a:solidFill>
                <a:srgbClr val="FFFFFF"/>
              </a:solidFill>
              <a:latin typeface="Arial"/>
              <a:ea typeface="+mn-ea"/>
              <a:cs typeface="+mn-cs"/>
            </a:endParaRPr>
          </a:p>
        </p:txBody>
      </p:sp>
      <p:sp>
        <p:nvSpPr>
          <p:cNvPr id="75" name="TextBox 72"/>
          <p:cNvSpPr txBox="1">
            <a:spLocks noChangeArrowheads="1"/>
          </p:cNvSpPr>
          <p:nvPr/>
        </p:nvSpPr>
        <p:spPr bwMode="auto">
          <a:xfrm>
            <a:off x="6911559" y="5667965"/>
            <a:ext cx="1786133" cy="307777"/>
          </a:xfrm>
          <a:prstGeom prst="rect">
            <a:avLst/>
          </a:prstGeom>
          <a:noFill/>
          <a:ln w="9525">
            <a:noFill/>
            <a:miter lim="800000"/>
            <a:headEnd/>
            <a:tailEnd/>
          </a:ln>
        </p:spPr>
        <p:txBody>
          <a:bodyPr wrap="square">
            <a:spAutoFit/>
          </a:bodyPr>
          <a:lstStyle/>
          <a:p>
            <a:pPr algn="ctr" rtl="0" fontAlgn="base">
              <a:spcBef>
                <a:spcPct val="0"/>
              </a:spcBef>
              <a:spcAft>
                <a:spcPct val="0"/>
              </a:spcAft>
            </a:pPr>
            <a:r>
              <a:rPr lang="en-GB" sz="1400" b="1" kern="1200" dirty="0">
                <a:solidFill>
                  <a:srgbClr val="FFFFFF"/>
                </a:solidFill>
                <a:latin typeface="Segoe"/>
              </a:rPr>
              <a:t>Physical Proc 4</a:t>
            </a:r>
          </a:p>
        </p:txBody>
      </p:sp>
      <p:sp>
        <p:nvSpPr>
          <p:cNvPr id="77" name="Rectangle 76"/>
          <p:cNvSpPr/>
          <p:nvPr/>
        </p:nvSpPr>
        <p:spPr>
          <a:xfrm>
            <a:off x="7803523" y="4868526"/>
            <a:ext cx="714375" cy="500062"/>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GB" sz="1200" b="1" kern="1200" dirty="0">
                <a:solidFill>
                  <a:srgbClr val="000000"/>
                </a:solidFill>
                <a:ea typeface="+mn-ea"/>
                <a:cs typeface="+mn-cs"/>
              </a:rPr>
              <a:t>V Proc</a:t>
            </a:r>
          </a:p>
        </p:txBody>
      </p:sp>
      <p:sp>
        <p:nvSpPr>
          <p:cNvPr id="80" name="Rectangle 79"/>
          <p:cNvSpPr/>
          <p:nvPr/>
        </p:nvSpPr>
        <p:spPr>
          <a:xfrm>
            <a:off x="530663" y="3182070"/>
            <a:ext cx="8231743" cy="657425"/>
          </a:xfrm>
          <a:prstGeom prst="rect">
            <a:avLst/>
          </a:prstGeom>
          <a:solidFill>
            <a:srgbClr val="D5A30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GB" sz="1400" b="1" kern="1200">
              <a:solidFill>
                <a:srgbClr val="000000"/>
              </a:solidFill>
              <a:latin typeface="Arial"/>
              <a:ea typeface="+mn-ea"/>
              <a:cs typeface="+mn-cs"/>
            </a:endParaRPr>
          </a:p>
        </p:txBody>
      </p:sp>
      <p:sp>
        <p:nvSpPr>
          <p:cNvPr id="81" name="TextBox 138"/>
          <p:cNvSpPr txBox="1">
            <a:spLocks noChangeArrowheads="1"/>
          </p:cNvSpPr>
          <p:nvPr/>
        </p:nvSpPr>
        <p:spPr bwMode="auto">
          <a:xfrm>
            <a:off x="3421911" y="3307535"/>
            <a:ext cx="2041261" cy="338554"/>
          </a:xfrm>
          <a:prstGeom prst="rect">
            <a:avLst/>
          </a:prstGeom>
          <a:noFill/>
          <a:ln w="9525">
            <a:noFill/>
            <a:miter lim="800000"/>
            <a:headEnd/>
            <a:tailEnd/>
          </a:ln>
        </p:spPr>
        <p:txBody>
          <a:bodyPr wrap="square">
            <a:spAutoFit/>
          </a:bodyPr>
          <a:lstStyle/>
          <a:p>
            <a:pPr algn="l" rtl="0" fontAlgn="base">
              <a:spcBef>
                <a:spcPct val="0"/>
              </a:spcBef>
              <a:spcAft>
                <a:spcPct val="0"/>
              </a:spcAft>
            </a:pPr>
            <a:r>
              <a:rPr lang="en-GB" sz="1400" b="1" kern="1200" dirty="0">
                <a:solidFill>
                  <a:srgbClr val="000000"/>
                </a:solidFill>
                <a:ea typeface="+mn-ea"/>
                <a:cs typeface="+mn-cs"/>
              </a:rPr>
              <a:t>                  </a:t>
            </a:r>
            <a:r>
              <a:rPr lang="en-GB" sz="1600" b="1" kern="1200" dirty="0">
                <a:solidFill>
                  <a:srgbClr val="000000"/>
                </a:solidFill>
                <a:ea typeface="+mn-ea"/>
                <a:cs typeface="+mn-cs"/>
              </a:rPr>
              <a:t>BizTalk</a:t>
            </a:r>
          </a:p>
        </p:txBody>
      </p:sp>
      <p:sp>
        <p:nvSpPr>
          <p:cNvPr id="29" name="Title 28"/>
          <p:cNvSpPr>
            <a:spLocks noGrp="1"/>
          </p:cNvSpPr>
          <p:nvPr>
            <p:ph type="title"/>
          </p:nvPr>
        </p:nvSpPr>
        <p:spPr>
          <a:xfrm>
            <a:off x="232675" y="154380"/>
            <a:ext cx="8375946" cy="886397"/>
          </a:xfrm>
        </p:spPr>
        <p:txBody>
          <a:bodyPr/>
          <a:lstStyle/>
          <a:p>
            <a:r>
              <a:rPr lang="en-GB" sz="3200" dirty="0"/>
              <a:t>Server </a:t>
            </a:r>
            <a:r>
              <a:rPr lang="en-GB" sz="3200" dirty="0" smtClean="0"/>
              <a:t>Applications- </a:t>
            </a:r>
            <a:r>
              <a:rPr lang="en-GB" sz="3200" u="sng" kern="1200" dirty="0" smtClean="0"/>
              <a:t>Enterprise</a:t>
            </a:r>
            <a:r>
              <a:rPr lang="en-GB" sz="3200" kern="1200" dirty="0" smtClean="0"/>
              <a:t> editions of Per-Proc </a:t>
            </a:r>
            <a:r>
              <a:rPr lang="en-GB" sz="3200" dirty="0" smtClean="0"/>
              <a:t>mode Apps - </a:t>
            </a:r>
            <a:r>
              <a:rPr lang="en-GB" sz="3200" dirty="0"/>
              <a:t>Unlimited Virtualisation </a:t>
            </a:r>
            <a:r>
              <a:rPr lang="en-GB" sz="3200" dirty="0" smtClean="0"/>
              <a:t>rights</a:t>
            </a:r>
            <a:endParaRPr lang="en-GB" sz="3200" dirty="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imona\Documents\Work\Misc\DVD_ART\Artwork_Imagery\HARDWARE_IMAGERY\Illustration - Misc Hardware\XML Icons\PC blank screen.png"/>
          <p:cNvPicPr>
            <a:picLocks noChangeAspect="1" noChangeArrowheads="1"/>
          </p:cNvPicPr>
          <p:nvPr/>
        </p:nvPicPr>
        <p:blipFill>
          <a:blip r:embed="rId3" cstate="print"/>
          <a:srcRect/>
          <a:stretch>
            <a:fillRect/>
          </a:stretch>
        </p:blipFill>
        <p:spPr bwMode="auto">
          <a:xfrm>
            <a:off x="214282" y="2285992"/>
            <a:ext cx="1290140" cy="1287997"/>
          </a:xfrm>
          <a:prstGeom prst="rect">
            <a:avLst/>
          </a:prstGeom>
          <a:noFill/>
        </p:spPr>
      </p:pic>
      <p:pic>
        <p:nvPicPr>
          <p:cNvPr id="5" name="Picture 7" descr="HP Compaq d530 Ultra slim with bliss"/>
          <p:cNvPicPr>
            <a:picLocks noChangeAspect="1" noChangeArrowheads="1"/>
          </p:cNvPicPr>
          <p:nvPr/>
        </p:nvPicPr>
        <p:blipFill>
          <a:blip r:embed="rId4"/>
          <a:srcRect b="24330"/>
          <a:stretch>
            <a:fillRect/>
          </a:stretch>
        </p:blipFill>
        <p:spPr bwMode="auto">
          <a:xfrm>
            <a:off x="7429520" y="2643182"/>
            <a:ext cx="1084263" cy="765198"/>
          </a:xfrm>
          <a:prstGeom prst="rect">
            <a:avLst/>
          </a:prstGeom>
          <a:noFill/>
        </p:spPr>
      </p:pic>
      <p:pic>
        <p:nvPicPr>
          <p:cNvPr id="6" name="Picture 4" descr="C:\Users\Simona\Documents\Work\Misc\DVD_ART\Artwork_Imagery\HARDWARE_IMAGERY\Illustration - Misc Hardware\XML Icons\Server.png"/>
          <p:cNvPicPr>
            <a:picLocks noChangeAspect="1" noChangeArrowheads="1"/>
          </p:cNvPicPr>
          <p:nvPr/>
        </p:nvPicPr>
        <p:blipFill>
          <a:blip r:embed="rId5"/>
          <a:srcRect/>
          <a:stretch>
            <a:fillRect/>
          </a:stretch>
        </p:blipFill>
        <p:spPr bwMode="auto">
          <a:xfrm>
            <a:off x="3643306" y="900082"/>
            <a:ext cx="1055230" cy="1556552"/>
          </a:xfrm>
          <a:prstGeom prst="rect">
            <a:avLst/>
          </a:prstGeom>
          <a:noFill/>
        </p:spPr>
      </p:pic>
      <p:pic>
        <p:nvPicPr>
          <p:cNvPr id="7" name="Picture 5" descr="C:\Users\Simona\Documents\Work\Misc\DVD_ART\Artwork_Imagery\HARDWARE_IMAGERY\Illustration - Misc Hardware\XML Icons\laptop notebook portable Computer.png"/>
          <p:cNvPicPr>
            <a:picLocks noChangeAspect="1" noChangeArrowheads="1"/>
          </p:cNvPicPr>
          <p:nvPr/>
        </p:nvPicPr>
        <p:blipFill>
          <a:blip r:embed="rId6" cstate="print"/>
          <a:srcRect/>
          <a:stretch>
            <a:fillRect/>
          </a:stretch>
        </p:blipFill>
        <p:spPr bwMode="auto">
          <a:xfrm flipH="1">
            <a:off x="928662" y="3286124"/>
            <a:ext cx="1000132" cy="948843"/>
          </a:xfrm>
          <a:prstGeom prst="rect">
            <a:avLst/>
          </a:prstGeom>
          <a:noFill/>
        </p:spPr>
      </p:pic>
      <p:pic>
        <p:nvPicPr>
          <p:cNvPr id="8" name="Picture 1" descr="C:\Users\Simona\Documents\Work\Misc\DVD_ART\Artwork_Imagery\Shapes and Graphics\Connectors\connector stars - gold 5.png"/>
          <p:cNvPicPr>
            <a:picLocks noChangeAspect="1" noChangeArrowheads="1"/>
          </p:cNvPicPr>
          <p:nvPr/>
        </p:nvPicPr>
        <p:blipFill>
          <a:blip r:embed="rId7"/>
          <a:srcRect t="43687"/>
          <a:stretch>
            <a:fillRect/>
          </a:stretch>
        </p:blipFill>
        <p:spPr bwMode="auto">
          <a:xfrm>
            <a:off x="3143240" y="1543023"/>
            <a:ext cx="1875966" cy="2614611"/>
          </a:xfrm>
          <a:prstGeom prst="rect">
            <a:avLst/>
          </a:prstGeom>
          <a:noFill/>
        </p:spPr>
      </p:pic>
      <p:sp>
        <p:nvSpPr>
          <p:cNvPr id="9" name="TextBox 8"/>
          <p:cNvSpPr txBox="1"/>
          <p:nvPr/>
        </p:nvSpPr>
        <p:spPr>
          <a:xfrm>
            <a:off x="142844" y="4459626"/>
            <a:ext cx="2643206" cy="1723549"/>
          </a:xfrm>
          <a:prstGeom prst="rect">
            <a:avLst/>
          </a:prstGeom>
          <a:noFill/>
        </p:spPr>
        <p:txBody>
          <a:bodyPr wrap="square" rtlCol="0">
            <a:spAutoFit/>
          </a:bodyPr>
          <a:lstStyle/>
          <a:p>
            <a:r>
              <a:rPr lang="en-GB" sz="1400" b="1" dirty="0" smtClean="0"/>
              <a:t>For PC</a:t>
            </a:r>
            <a:r>
              <a:rPr lang="en-GB" sz="1400" dirty="0" smtClean="0"/>
              <a:t>-Windows 7  Pro or Ultimate OS and Software Assurance</a:t>
            </a:r>
          </a:p>
          <a:p>
            <a:endParaRPr lang="en-GB" sz="1600" dirty="0"/>
          </a:p>
          <a:p>
            <a:r>
              <a:rPr lang="en-GB" sz="1600" b="1" dirty="0" smtClean="0"/>
              <a:t>Windows 7 Enterprise = 1 Physical OSE and 4 virtual OSEs per device</a:t>
            </a:r>
            <a:endParaRPr lang="en-GB" sz="1600" b="1" dirty="0"/>
          </a:p>
        </p:txBody>
      </p:sp>
      <p:sp>
        <p:nvSpPr>
          <p:cNvPr id="10" name="TextBox 9"/>
          <p:cNvSpPr txBox="1"/>
          <p:nvPr/>
        </p:nvSpPr>
        <p:spPr>
          <a:xfrm>
            <a:off x="142844" y="1785926"/>
            <a:ext cx="785786" cy="461665"/>
          </a:xfrm>
          <a:prstGeom prst="rect">
            <a:avLst/>
          </a:prstGeom>
          <a:noFill/>
        </p:spPr>
        <p:txBody>
          <a:bodyPr wrap="square" rtlCol="0">
            <a:spAutoFit/>
          </a:bodyPr>
          <a:lstStyle/>
          <a:p>
            <a:pPr algn="ctr"/>
            <a:r>
              <a:rPr lang="en-GB" sz="2400" b="1" dirty="0" smtClean="0"/>
              <a:t>1</a:t>
            </a:r>
            <a:endParaRPr lang="en-GB" sz="2400" b="1" dirty="0"/>
          </a:p>
        </p:txBody>
      </p:sp>
      <p:pic>
        <p:nvPicPr>
          <p:cNvPr id="11" name="Picture 2" descr="C:\Users\Simona\Documents\Work\Misc\DVD_ART\Artwork_Imagery\HARDWARE_IMAGERY\Illustration - Misc Hardware\XML Icons\PC blank screen.png"/>
          <p:cNvPicPr>
            <a:picLocks noChangeAspect="1" noChangeArrowheads="1"/>
          </p:cNvPicPr>
          <p:nvPr/>
        </p:nvPicPr>
        <p:blipFill>
          <a:blip r:embed="rId8" cstate="print"/>
          <a:srcRect/>
          <a:stretch>
            <a:fillRect/>
          </a:stretch>
        </p:blipFill>
        <p:spPr bwMode="auto">
          <a:xfrm>
            <a:off x="3357554" y="2714620"/>
            <a:ext cx="1245103" cy="1243035"/>
          </a:xfrm>
          <a:prstGeom prst="rect">
            <a:avLst/>
          </a:prstGeom>
          <a:noFill/>
        </p:spPr>
      </p:pic>
      <p:pic>
        <p:nvPicPr>
          <p:cNvPr id="12" name="Picture 5" descr="C:\Users\Simona\Documents\Work\Misc\DVD_ART\Artwork_Imagery\HARDWARE_IMAGERY\Illustration - Misc Hardware\XML Icons\laptop notebook portable Computer.png"/>
          <p:cNvPicPr>
            <a:picLocks noChangeAspect="1" noChangeArrowheads="1"/>
          </p:cNvPicPr>
          <p:nvPr/>
        </p:nvPicPr>
        <p:blipFill>
          <a:blip r:embed="rId9" cstate="print"/>
          <a:srcRect/>
          <a:stretch>
            <a:fillRect/>
          </a:stretch>
        </p:blipFill>
        <p:spPr bwMode="auto">
          <a:xfrm flipH="1">
            <a:off x="4572000" y="2214554"/>
            <a:ext cx="965219" cy="915720"/>
          </a:xfrm>
          <a:prstGeom prst="rect">
            <a:avLst/>
          </a:prstGeom>
          <a:noFill/>
        </p:spPr>
      </p:pic>
      <p:pic>
        <p:nvPicPr>
          <p:cNvPr id="13" name="Picture 1" descr="C:\Users\Simona\Documents\Work\Misc\DVD_ART\Artwork_Imagery\Shapes and Graphics\Connectors\connector stars - gold 5.png"/>
          <p:cNvPicPr>
            <a:picLocks noChangeAspect="1" noChangeArrowheads="1"/>
          </p:cNvPicPr>
          <p:nvPr/>
        </p:nvPicPr>
        <p:blipFill>
          <a:blip r:embed="rId7"/>
          <a:srcRect t="43687"/>
          <a:stretch>
            <a:fillRect/>
          </a:stretch>
        </p:blipFill>
        <p:spPr bwMode="auto">
          <a:xfrm>
            <a:off x="6286512" y="1795450"/>
            <a:ext cx="2428892" cy="2419368"/>
          </a:xfrm>
          <a:prstGeom prst="rect">
            <a:avLst/>
          </a:prstGeom>
          <a:noFill/>
        </p:spPr>
      </p:pic>
      <p:pic>
        <p:nvPicPr>
          <p:cNvPr id="14" name="Picture 2" descr="C:\Users\Simona\Documents\Work\Misc\DVD_ART\Artwork_Imagery\HARDWARE_IMAGERY\Illustration - Misc Hardware\XML Icons\PC blank screen.png"/>
          <p:cNvPicPr>
            <a:picLocks noChangeAspect="1" noChangeArrowheads="1"/>
          </p:cNvPicPr>
          <p:nvPr/>
        </p:nvPicPr>
        <p:blipFill>
          <a:blip r:embed="rId8" cstate="print"/>
          <a:srcRect/>
          <a:stretch>
            <a:fillRect/>
          </a:stretch>
        </p:blipFill>
        <p:spPr bwMode="auto">
          <a:xfrm>
            <a:off x="2285984" y="2328841"/>
            <a:ext cx="1245103" cy="1243035"/>
          </a:xfrm>
          <a:prstGeom prst="rect">
            <a:avLst/>
          </a:prstGeom>
          <a:noFill/>
        </p:spPr>
      </p:pic>
      <p:sp>
        <p:nvSpPr>
          <p:cNvPr id="15" name="TextBox 14"/>
          <p:cNvSpPr txBox="1"/>
          <p:nvPr/>
        </p:nvSpPr>
        <p:spPr>
          <a:xfrm>
            <a:off x="2833365" y="1238173"/>
            <a:ext cx="785786" cy="461665"/>
          </a:xfrm>
          <a:prstGeom prst="rect">
            <a:avLst/>
          </a:prstGeom>
          <a:noFill/>
        </p:spPr>
        <p:txBody>
          <a:bodyPr wrap="square" rtlCol="0">
            <a:spAutoFit/>
          </a:bodyPr>
          <a:lstStyle/>
          <a:p>
            <a:pPr algn="ctr"/>
            <a:r>
              <a:rPr lang="en-GB" sz="2400" b="1" dirty="0" smtClean="0"/>
              <a:t>2</a:t>
            </a:r>
            <a:endParaRPr lang="en-GB" sz="2400" b="1" dirty="0"/>
          </a:p>
        </p:txBody>
      </p:sp>
      <p:sp>
        <p:nvSpPr>
          <p:cNvPr id="16" name="TextBox 15"/>
          <p:cNvSpPr txBox="1"/>
          <p:nvPr/>
        </p:nvSpPr>
        <p:spPr>
          <a:xfrm>
            <a:off x="3071802" y="4071942"/>
            <a:ext cx="2428892" cy="2185214"/>
          </a:xfrm>
          <a:prstGeom prst="rect">
            <a:avLst/>
          </a:prstGeom>
          <a:noFill/>
        </p:spPr>
        <p:txBody>
          <a:bodyPr wrap="square" rtlCol="0">
            <a:spAutoFit/>
          </a:bodyPr>
          <a:lstStyle/>
          <a:p>
            <a:r>
              <a:rPr lang="en-GB" sz="1400" b="1" dirty="0" smtClean="0"/>
              <a:t>For PC</a:t>
            </a:r>
            <a:r>
              <a:rPr lang="en-GB" sz="1400" dirty="0" smtClean="0"/>
              <a:t>-Windows 7 Pro or Ultimate OS and Software Assurance = Windows 7 Enterprise and</a:t>
            </a:r>
          </a:p>
          <a:p>
            <a:r>
              <a:rPr lang="en-GB" sz="1600" b="1" dirty="0" smtClean="0"/>
              <a:t>Remote Boot Rights </a:t>
            </a:r>
          </a:p>
          <a:p>
            <a:r>
              <a:rPr lang="en-GB" sz="1600" b="1" dirty="0" smtClean="0"/>
              <a:t>Which permits Create and store of the Windows OS on servers – Diskless PC</a:t>
            </a:r>
            <a:endParaRPr lang="en-GB" sz="1600" b="1" dirty="0"/>
          </a:p>
        </p:txBody>
      </p:sp>
      <p:pic>
        <p:nvPicPr>
          <p:cNvPr id="17" name="Picture 4" descr="C:\Users\Simona\Documents\Work\Misc\DVD_ART\Artwork_Imagery\HARDWARE_IMAGERY\Illustration - Misc Hardware\XML Icons\Server.png"/>
          <p:cNvPicPr>
            <a:picLocks noChangeAspect="1" noChangeArrowheads="1"/>
          </p:cNvPicPr>
          <p:nvPr/>
        </p:nvPicPr>
        <p:blipFill>
          <a:blip r:embed="rId5"/>
          <a:srcRect/>
          <a:stretch>
            <a:fillRect/>
          </a:stretch>
        </p:blipFill>
        <p:spPr bwMode="auto">
          <a:xfrm>
            <a:off x="5929322" y="714356"/>
            <a:ext cx="1055230" cy="1556552"/>
          </a:xfrm>
          <a:prstGeom prst="rect">
            <a:avLst/>
          </a:prstGeom>
          <a:noFill/>
        </p:spPr>
      </p:pic>
      <p:pic>
        <p:nvPicPr>
          <p:cNvPr id="18" name="Picture 4" descr="C:\Users\Simona\Documents\Work\Misc\DVD_ART\Artwork_Imagery\HARDWARE_IMAGERY\Illustration - Misc Hardware\XML Icons\Server.png"/>
          <p:cNvPicPr>
            <a:picLocks noChangeAspect="1" noChangeArrowheads="1"/>
          </p:cNvPicPr>
          <p:nvPr/>
        </p:nvPicPr>
        <p:blipFill>
          <a:blip r:embed="rId5"/>
          <a:srcRect/>
          <a:stretch>
            <a:fillRect/>
          </a:stretch>
        </p:blipFill>
        <p:spPr bwMode="auto">
          <a:xfrm>
            <a:off x="6929454" y="642918"/>
            <a:ext cx="1055230" cy="1556552"/>
          </a:xfrm>
          <a:prstGeom prst="rect">
            <a:avLst/>
          </a:prstGeom>
          <a:noFill/>
        </p:spPr>
      </p:pic>
      <p:pic>
        <p:nvPicPr>
          <p:cNvPr id="19" name="Picture 4" descr="C:\Users\Simona\Documents\Work\Misc\DVD_ART\Artwork_Imagery\HARDWARE_IMAGERY\Illustration - Misc Hardware\XML Icons\Server.png"/>
          <p:cNvPicPr>
            <a:picLocks noChangeAspect="1" noChangeArrowheads="1"/>
          </p:cNvPicPr>
          <p:nvPr/>
        </p:nvPicPr>
        <p:blipFill>
          <a:blip r:embed="rId5"/>
          <a:srcRect/>
          <a:stretch>
            <a:fillRect/>
          </a:stretch>
        </p:blipFill>
        <p:spPr bwMode="auto">
          <a:xfrm>
            <a:off x="7929586" y="642918"/>
            <a:ext cx="1055230" cy="1556552"/>
          </a:xfrm>
          <a:prstGeom prst="rect">
            <a:avLst/>
          </a:prstGeom>
          <a:noFill/>
        </p:spPr>
      </p:pic>
      <p:pic>
        <p:nvPicPr>
          <p:cNvPr id="20" name="Picture 2" descr="C:\Users\Simona\Documents\Work\Misc\DVD_ART\Artwork_Imagery\HARDWARE_IMAGERY\Illustration - Misc Hardware\XML Icons\PC blank screen.png"/>
          <p:cNvPicPr>
            <a:picLocks noChangeAspect="1" noChangeArrowheads="1"/>
          </p:cNvPicPr>
          <p:nvPr/>
        </p:nvPicPr>
        <p:blipFill>
          <a:blip r:embed="rId8" cstate="print"/>
          <a:srcRect/>
          <a:stretch>
            <a:fillRect/>
          </a:stretch>
        </p:blipFill>
        <p:spPr bwMode="auto">
          <a:xfrm>
            <a:off x="6429388" y="2500306"/>
            <a:ext cx="1245103" cy="1243035"/>
          </a:xfrm>
          <a:prstGeom prst="rect">
            <a:avLst/>
          </a:prstGeom>
          <a:noFill/>
        </p:spPr>
      </p:pic>
      <p:sp>
        <p:nvSpPr>
          <p:cNvPr id="21" name="TextBox 20"/>
          <p:cNvSpPr txBox="1"/>
          <p:nvPr/>
        </p:nvSpPr>
        <p:spPr>
          <a:xfrm>
            <a:off x="5345757" y="967071"/>
            <a:ext cx="785786" cy="461665"/>
          </a:xfrm>
          <a:prstGeom prst="rect">
            <a:avLst/>
          </a:prstGeom>
          <a:noFill/>
        </p:spPr>
        <p:txBody>
          <a:bodyPr wrap="square" rtlCol="0">
            <a:spAutoFit/>
          </a:bodyPr>
          <a:lstStyle/>
          <a:p>
            <a:pPr algn="ctr"/>
            <a:r>
              <a:rPr lang="en-GB" sz="2400" b="1" dirty="0" smtClean="0"/>
              <a:t>3</a:t>
            </a:r>
            <a:endParaRPr lang="en-GB" sz="2400" b="1" dirty="0"/>
          </a:p>
        </p:txBody>
      </p:sp>
      <p:sp>
        <p:nvSpPr>
          <p:cNvPr id="22" name="TextBox 21"/>
          <p:cNvSpPr txBox="1"/>
          <p:nvPr/>
        </p:nvSpPr>
        <p:spPr>
          <a:xfrm>
            <a:off x="5929322" y="3786190"/>
            <a:ext cx="2928958" cy="2616101"/>
          </a:xfrm>
          <a:prstGeom prst="rect">
            <a:avLst/>
          </a:prstGeom>
          <a:noFill/>
        </p:spPr>
        <p:txBody>
          <a:bodyPr wrap="square" rtlCol="0">
            <a:spAutoFit/>
          </a:bodyPr>
          <a:lstStyle/>
          <a:p>
            <a:r>
              <a:rPr lang="en-GB" sz="1400" b="1" dirty="0" smtClean="0"/>
              <a:t>For PC</a:t>
            </a:r>
            <a:r>
              <a:rPr lang="en-GB" sz="1400" dirty="0" smtClean="0"/>
              <a:t>-Windows 7 Pro or Ultimate OS and Software Assurance + Virtual Enterprise Centralised Desktop for SA or</a:t>
            </a:r>
            <a:endParaRPr lang="en-GB" sz="1400" dirty="0"/>
          </a:p>
          <a:p>
            <a:r>
              <a:rPr lang="en-GB" sz="1400" b="1" dirty="0" smtClean="0"/>
              <a:t>For Thin Client- </a:t>
            </a:r>
            <a:r>
              <a:rPr lang="en-GB" sz="1400" dirty="0" smtClean="0"/>
              <a:t>Virtual Enterprise Centralised Desktop</a:t>
            </a:r>
          </a:p>
          <a:p>
            <a:r>
              <a:rPr lang="en-GB" sz="1600" b="1" dirty="0" smtClean="0"/>
              <a:t>VECD permits access to up to 4 additional Windows OSE instances running on the server</a:t>
            </a:r>
          </a:p>
          <a:p>
            <a:endParaRPr lang="en-GB" sz="1600" dirty="0" smtClean="0"/>
          </a:p>
        </p:txBody>
      </p:sp>
      <p:sp>
        <p:nvSpPr>
          <p:cNvPr id="23" name="Title 1"/>
          <p:cNvSpPr txBox="1">
            <a:spLocks/>
          </p:cNvSpPr>
          <p:nvPr/>
        </p:nvSpPr>
        <p:spPr>
          <a:xfrm>
            <a:off x="149548" y="145473"/>
            <a:ext cx="8375946" cy="6647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GB" sz="4800" b="0" i="0" u="none" strike="noStrike" kern="1200" cap="none" spc="-100" normalizeH="0" baseline="0" noProof="0" dirty="0" smtClean="0">
                <a:ln w="3175">
                  <a:noFill/>
                </a:ln>
                <a:solidFill>
                  <a:schemeClr val="bg1"/>
                </a:solidFill>
                <a:effectLst/>
                <a:uLnTx/>
                <a:uFillTx/>
                <a:latin typeface="Calibri" pitchFamily="34" charset="0"/>
                <a:ea typeface="+mn-ea"/>
                <a:cs typeface="Arial" charset="0"/>
              </a:rPr>
              <a:t>Microsoft Desktop Virtualisation</a:t>
            </a:r>
            <a:endParaRPr kumimoji="0" lang="en-GB" sz="4800" b="0" i="0" u="none" strike="noStrike" kern="1200" cap="none" spc="-100" normalizeH="0" baseline="0" noProof="0" dirty="0">
              <a:ln w="3175">
                <a:noFill/>
              </a:ln>
              <a:solidFill>
                <a:schemeClr val="bg1"/>
              </a:solidFill>
              <a:effectLst/>
              <a:uLnTx/>
              <a:uFillTx/>
              <a:latin typeface="Calibri" pitchFamily="34" charset="0"/>
              <a:ea typeface="+mn-ea"/>
              <a:cs typeface="Arial" charset="0"/>
            </a:endParaRPr>
          </a:p>
        </p:txBody>
      </p:sp>
      <p:sp>
        <p:nvSpPr>
          <p:cNvPr id="24" name="Title 1"/>
          <p:cNvSpPr txBox="1">
            <a:spLocks/>
          </p:cNvSpPr>
          <p:nvPr/>
        </p:nvSpPr>
        <p:spPr>
          <a:xfrm>
            <a:off x="179119" y="182687"/>
            <a:ext cx="8382000" cy="6647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GB" sz="4800" b="0" i="0" u="none" strike="noStrike" kern="1200" cap="none" spc="-150" normalizeH="0" baseline="0" noProof="0" smtClean="0">
                <a:ln w="3175">
                  <a:noFill/>
                </a:ln>
                <a:solidFill>
                  <a:srgbClr val="CCFFCC"/>
                </a:solidFill>
                <a:effectLst/>
                <a:uLnTx/>
                <a:uFillTx/>
                <a:latin typeface="+mj-lt"/>
                <a:ea typeface="+mn-ea"/>
                <a:cs typeface="Arial" charset="0"/>
              </a:rPr>
              <a:t>Desktop Virtualisation</a:t>
            </a:r>
            <a:endParaRPr kumimoji="0" lang="en-GB" sz="4800" b="0" i="0" u="none" strike="noStrike" kern="1200" cap="none" spc="-150" normalizeH="0" baseline="0" noProof="0" dirty="0" smtClean="0">
              <a:ln w="3175">
                <a:noFill/>
              </a:ln>
              <a:solidFill>
                <a:srgbClr val="CCFFCC"/>
              </a:solidFill>
              <a:effectLst/>
              <a:uLnTx/>
              <a:uFillTx/>
              <a:latin typeface="+mj-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a:lstStyle/>
          <a:p>
            <a:r>
              <a:rPr lang="en-GB" u="sng" dirty="0" smtClean="0"/>
              <a:t>Windows 7 Desktop Virtualisation</a:t>
            </a:r>
            <a:endParaRPr lang="en-GB" u="sng" dirty="0"/>
          </a:p>
        </p:txBody>
      </p:sp>
      <p:pic>
        <p:nvPicPr>
          <p:cNvPr id="4" name="Picture 2" descr="PUR Figure 03 (v02)"/>
          <p:cNvPicPr>
            <a:picLocks noChangeAspect="1" noChangeArrowheads="1"/>
          </p:cNvPicPr>
          <p:nvPr/>
        </p:nvPicPr>
        <p:blipFill>
          <a:blip r:embed="rId3"/>
          <a:srcRect/>
          <a:stretch>
            <a:fillRect/>
          </a:stretch>
        </p:blipFill>
        <p:spPr bwMode="auto">
          <a:xfrm>
            <a:off x="845533" y="1084166"/>
            <a:ext cx="6994871" cy="2575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428596" y="3870619"/>
            <a:ext cx="8358246" cy="2462213"/>
          </a:xfrm>
          <a:prstGeom prst="rect">
            <a:avLst/>
          </a:prstGeom>
          <a:noFill/>
        </p:spPr>
        <p:txBody>
          <a:bodyPr wrap="square" rtlCol="0">
            <a:spAutoFit/>
          </a:bodyPr>
          <a:lstStyle/>
          <a:p>
            <a:r>
              <a:rPr lang="en-US" sz="1400" dirty="0" smtClean="0"/>
              <a:t> If you acquire “Software Assurance”, you have the right to use “Windows 7 Enterprise” on the device instead of Windows Professional. </a:t>
            </a:r>
          </a:p>
          <a:p>
            <a:endParaRPr lang="en-US" sz="1400" dirty="0" smtClean="0"/>
          </a:p>
          <a:p>
            <a:r>
              <a:rPr lang="en-US" sz="1400" dirty="0" smtClean="0"/>
              <a:t>This also permits you during the term of your Software Assurance coverage to run up to four additional copies or instances on the device. </a:t>
            </a:r>
            <a:endParaRPr lang="en-GB" sz="1400" dirty="0" smtClean="0"/>
          </a:p>
          <a:p>
            <a:r>
              <a:rPr lang="en-US" sz="1400" dirty="0" smtClean="0"/>
              <a:t> </a:t>
            </a:r>
            <a:endParaRPr lang="en-GB" sz="1400" dirty="0" smtClean="0"/>
          </a:p>
          <a:p>
            <a:r>
              <a:rPr lang="en-US" sz="1400" dirty="0" smtClean="0"/>
              <a:t>A device with active Software Assurance coverage for Windows may have the software (Windows 7 Professional or Windows 7 Enterprise, or any previous version) running in the physical operating system environment and any mix of Windows 7Professional and Windows Enterprise and earlier versions of those products running in four virtual operating system environments all on the same physical device.</a:t>
            </a:r>
            <a:endParaRPr lang="en-GB" sz="1400" dirty="0" smtClean="0"/>
          </a:p>
          <a:p>
            <a:endParaRPr lang="en-GB" sz="1400"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sz="4000">
                <a:effectLst>
                  <a:outerShdw blurRad="50800" dist="38100" dir="2700000" algn="tl" rotWithShape="0">
                    <a:schemeClr val="accent4">
                      <a:lumMod val="50000"/>
                      <a:alpha val="40000"/>
                    </a:schemeClr>
                  </a:outerShdw>
                </a:effectLst>
              </a:rPr>
              <a:t>Windows Virtual Enterprise </a:t>
            </a:r>
            <a:br>
              <a:rPr sz="4000">
                <a:effectLst>
                  <a:outerShdw blurRad="50800" dist="38100" dir="2700000" algn="tl" rotWithShape="0">
                    <a:schemeClr val="accent4">
                      <a:lumMod val="50000"/>
                      <a:alpha val="40000"/>
                    </a:schemeClr>
                  </a:outerShdw>
                </a:effectLst>
              </a:rPr>
            </a:br>
            <a:r>
              <a:rPr sz="4000">
                <a:effectLst>
                  <a:outerShdw blurRad="50800" dist="38100" dir="2700000" algn="tl" rotWithShape="0">
                    <a:schemeClr val="accent4">
                      <a:lumMod val="50000"/>
                      <a:alpha val="40000"/>
                    </a:schemeClr>
                  </a:outerShdw>
                </a:effectLst>
              </a:rPr>
              <a:t>Centralized Desktop </a:t>
            </a:r>
          </a:p>
        </p:txBody>
      </p:sp>
      <p:pic>
        <p:nvPicPr>
          <p:cNvPr id="3" name="Picture 4" descr="https://mediabank.partners.extranet.microsoft.com/transfer/rad6C746/1/Win-VECD_h_rgb_r.png"/>
          <p:cNvPicPr>
            <a:picLocks noChangeAspect="1" noChangeArrowheads="1"/>
          </p:cNvPicPr>
          <p:nvPr/>
        </p:nvPicPr>
        <p:blipFill>
          <a:blip r:embed="rId3" cstate="print"/>
          <a:srcRect/>
          <a:stretch>
            <a:fillRect/>
          </a:stretch>
        </p:blipFill>
        <p:spPr bwMode="auto">
          <a:xfrm>
            <a:off x="6464302" y="253440"/>
            <a:ext cx="2314523" cy="822325"/>
          </a:xfrm>
          <a:prstGeom prst="rect">
            <a:avLst/>
          </a:prstGeom>
          <a:noFill/>
        </p:spPr>
      </p:pic>
      <p:sp>
        <p:nvSpPr>
          <p:cNvPr id="63" name="Rectangle 62"/>
          <p:cNvSpPr/>
          <p:nvPr/>
        </p:nvSpPr>
        <p:spPr bwMode="auto">
          <a:xfrm flipV="1">
            <a:off x="301363" y="1405345"/>
            <a:ext cx="4216806" cy="4981574"/>
          </a:xfrm>
          <a:prstGeom prst="rect">
            <a:avLst/>
          </a:prstGeom>
          <a:gradFill flip="none" rotWithShape="1">
            <a:gsLst>
              <a:gs pos="0">
                <a:schemeClr val="bg1">
                  <a:alpha val="25000"/>
                </a:schemeClr>
              </a:gs>
              <a:gs pos="50000">
                <a:schemeClr val="bg1">
                  <a:lumMod val="95000"/>
                  <a:lumOff val="5000"/>
                  <a:alpha val="30000"/>
                </a:schemeClr>
              </a:gs>
              <a:gs pos="100000">
                <a:schemeClr val="bg1">
                  <a:alpha val="65000"/>
                </a:schemeClr>
              </a:gs>
            </a:gsLst>
            <a:lin ang="5400000" scaled="1"/>
            <a:tileRect/>
          </a:gra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lvl="3" indent="-236793" algn="ctr" defTabSz="914099" fontAlgn="base">
              <a:lnSpc>
                <a:spcPct val="90000"/>
              </a:lnSpc>
              <a:spcBef>
                <a:spcPct val="0"/>
              </a:spcBef>
              <a:spcAft>
                <a:spcPct val="0"/>
              </a:spcAft>
              <a:buClr>
                <a:schemeClr val="tx2"/>
              </a:buClr>
              <a:buSzPct val="95000"/>
              <a:buBlip>
                <a:blip r:embed="rId4"/>
              </a:buBlip>
              <a:tabLst>
                <a:tab pos="424590" algn="l"/>
              </a:tabLst>
              <a:defRPr/>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73" name="Straight Connector 72"/>
          <p:cNvCxnSpPr/>
          <p:nvPr/>
        </p:nvCxnSpPr>
        <p:spPr>
          <a:xfrm>
            <a:off x="358323" y="3302018"/>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58323" y="2656481"/>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58323" y="3923801"/>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58323" y="4509959"/>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358323" y="5309874"/>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358323" y="5919783"/>
            <a:ext cx="4046724"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29313" y="2015969"/>
            <a:ext cx="4090239" cy="461665"/>
          </a:xfrm>
          <a:prstGeom prst="rect">
            <a:avLst/>
          </a:prstGeom>
          <a:noFill/>
        </p:spPr>
        <p:txBody>
          <a:bodyPr wrap="square" rtlCol="0">
            <a:spAutoFit/>
          </a:bodyPr>
          <a:lstStyle/>
          <a:p>
            <a:pPr marL="0" lvl="1" defTabSz="914363">
              <a:spcAft>
                <a:spcPts val="600"/>
              </a:spcAft>
              <a:buSzPct val="80000"/>
            </a:pPr>
            <a:r>
              <a:rPr lang="en-US" sz="1200" dirty="0" smtClean="0">
                <a:solidFill>
                  <a:prstClr val="white"/>
                </a:solidFill>
              </a:rPr>
              <a:t>Licensing option enables the use of business versions of Windows in both centralized and virtualization scenarios. </a:t>
            </a:r>
          </a:p>
        </p:txBody>
      </p:sp>
      <p:cxnSp>
        <p:nvCxnSpPr>
          <p:cNvPr id="80" name="Straight Connector 79"/>
          <p:cNvCxnSpPr/>
          <p:nvPr/>
        </p:nvCxnSpPr>
        <p:spPr>
          <a:xfrm rot="5400000" flipH="1" flipV="1">
            <a:off x="391141" y="4537467"/>
            <a:ext cx="3498852" cy="1612"/>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42287" y="2748200"/>
            <a:ext cx="1813013" cy="461665"/>
          </a:xfrm>
          <a:prstGeom prst="rect">
            <a:avLst/>
          </a:prstGeom>
          <a:noFill/>
        </p:spPr>
        <p:txBody>
          <a:bodyPr wrap="square" rtlCol="0">
            <a:spAutoFit/>
          </a:bodyPr>
          <a:lstStyle/>
          <a:p>
            <a:pPr algn="r"/>
            <a:r>
              <a:rPr lang="en-US" sz="1200" b="1" dirty="0" smtClean="0"/>
              <a:t>Virtual Desktop</a:t>
            </a:r>
            <a:br>
              <a:rPr lang="en-US" sz="1200" b="1" dirty="0" smtClean="0"/>
            </a:br>
            <a:r>
              <a:rPr lang="en-US" sz="1200" b="1" dirty="0" smtClean="0"/>
              <a:t> Infrastructure </a:t>
            </a:r>
            <a:r>
              <a:rPr lang="en-US" sz="1050" b="1" dirty="0" smtClean="0"/>
              <a:t>(VDI)</a:t>
            </a:r>
            <a:endParaRPr lang="en-US" sz="1050" b="1" dirty="0"/>
          </a:p>
        </p:txBody>
      </p:sp>
      <p:sp>
        <p:nvSpPr>
          <p:cNvPr id="83" name="TextBox 82"/>
          <p:cNvSpPr txBox="1"/>
          <p:nvPr/>
        </p:nvSpPr>
        <p:spPr>
          <a:xfrm>
            <a:off x="242287" y="3368098"/>
            <a:ext cx="1813013" cy="461665"/>
          </a:xfrm>
          <a:prstGeom prst="rect">
            <a:avLst/>
          </a:prstGeom>
          <a:noFill/>
        </p:spPr>
        <p:txBody>
          <a:bodyPr wrap="square" rtlCol="0">
            <a:spAutoFit/>
          </a:bodyPr>
          <a:lstStyle/>
          <a:p>
            <a:pPr algn="r"/>
            <a:r>
              <a:rPr lang="en-US" sz="1200" b="1" dirty="0" smtClean="0"/>
              <a:t>Employee or </a:t>
            </a:r>
            <a:br>
              <a:rPr lang="en-US" sz="1200" b="1" dirty="0" smtClean="0"/>
            </a:br>
            <a:r>
              <a:rPr lang="en-US" sz="1200" b="1" dirty="0" smtClean="0"/>
              <a:t>Contractor Owned PC</a:t>
            </a:r>
            <a:endParaRPr lang="en-US" sz="1200" b="1" dirty="0"/>
          </a:p>
        </p:txBody>
      </p:sp>
      <p:sp>
        <p:nvSpPr>
          <p:cNvPr id="84" name="TextBox 83"/>
          <p:cNvSpPr txBox="1"/>
          <p:nvPr/>
        </p:nvSpPr>
        <p:spPr>
          <a:xfrm>
            <a:off x="242287" y="3980532"/>
            <a:ext cx="1813013" cy="461665"/>
          </a:xfrm>
          <a:prstGeom prst="rect">
            <a:avLst/>
          </a:prstGeom>
          <a:noFill/>
        </p:spPr>
        <p:txBody>
          <a:bodyPr wrap="square" rtlCol="0">
            <a:spAutoFit/>
          </a:bodyPr>
          <a:lstStyle/>
          <a:p>
            <a:pPr algn="r"/>
            <a:r>
              <a:rPr lang="en-US" sz="1200" b="1" dirty="0" smtClean="0"/>
              <a:t>Virtual Machine </a:t>
            </a:r>
            <a:br>
              <a:rPr lang="en-US" sz="1200" b="1" dirty="0" smtClean="0"/>
            </a:br>
            <a:r>
              <a:rPr lang="en-US" sz="1200" b="1" dirty="0" smtClean="0"/>
              <a:t>on Portable Media</a:t>
            </a:r>
            <a:endParaRPr lang="en-US" sz="1200" b="1" dirty="0"/>
          </a:p>
        </p:txBody>
      </p:sp>
      <p:sp>
        <p:nvSpPr>
          <p:cNvPr id="85" name="TextBox 84"/>
          <p:cNvSpPr txBox="1"/>
          <p:nvPr/>
        </p:nvSpPr>
        <p:spPr>
          <a:xfrm>
            <a:off x="242287" y="4591307"/>
            <a:ext cx="1813013" cy="276999"/>
          </a:xfrm>
          <a:prstGeom prst="rect">
            <a:avLst/>
          </a:prstGeom>
          <a:noFill/>
        </p:spPr>
        <p:txBody>
          <a:bodyPr wrap="square" rtlCol="0">
            <a:spAutoFit/>
          </a:bodyPr>
          <a:lstStyle/>
          <a:p>
            <a:pPr algn="r"/>
            <a:r>
              <a:rPr lang="en-US" sz="1200" b="1" dirty="0" smtClean="0"/>
              <a:t>Remote Boot </a:t>
            </a:r>
            <a:endParaRPr lang="en-US" sz="1200" b="1" dirty="0"/>
          </a:p>
        </p:txBody>
      </p:sp>
      <p:sp>
        <p:nvSpPr>
          <p:cNvPr id="86" name="TextBox 85"/>
          <p:cNvSpPr txBox="1"/>
          <p:nvPr/>
        </p:nvSpPr>
        <p:spPr>
          <a:xfrm>
            <a:off x="242287" y="5380504"/>
            <a:ext cx="1813013" cy="276999"/>
          </a:xfrm>
          <a:prstGeom prst="rect">
            <a:avLst/>
          </a:prstGeom>
          <a:noFill/>
        </p:spPr>
        <p:txBody>
          <a:bodyPr wrap="square" rtlCol="0">
            <a:spAutoFit/>
          </a:bodyPr>
          <a:lstStyle/>
          <a:p>
            <a:pPr algn="r"/>
            <a:r>
              <a:rPr lang="en-US" sz="1200" b="1" dirty="0" smtClean="0"/>
              <a:t>Blade PC </a:t>
            </a:r>
            <a:endParaRPr lang="en-US" sz="1200" b="1" dirty="0"/>
          </a:p>
        </p:txBody>
      </p:sp>
      <p:sp>
        <p:nvSpPr>
          <p:cNvPr id="87" name="TextBox 86"/>
          <p:cNvSpPr txBox="1"/>
          <p:nvPr/>
        </p:nvSpPr>
        <p:spPr>
          <a:xfrm>
            <a:off x="2192457" y="2748200"/>
            <a:ext cx="2161189" cy="461665"/>
          </a:xfrm>
          <a:prstGeom prst="rect">
            <a:avLst/>
          </a:prstGeom>
          <a:noFill/>
        </p:spPr>
        <p:txBody>
          <a:bodyPr wrap="square" rtlCol="0">
            <a:spAutoFit/>
          </a:bodyPr>
          <a:lstStyle/>
          <a:p>
            <a:r>
              <a:rPr lang="en-US" sz="1200" dirty="0" smtClean="0"/>
              <a:t>Virtual machines </a:t>
            </a:r>
            <a:br>
              <a:rPr lang="en-US" sz="1200" dirty="0" smtClean="0"/>
            </a:br>
            <a:r>
              <a:rPr lang="en-US" sz="1200" dirty="0" smtClean="0"/>
              <a:t>running on servers</a:t>
            </a:r>
            <a:endParaRPr lang="en-US" sz="1200" dirty="0"/>
          </a:p>
        </p:txBody>
      </p:sp>
      <p:sp>
        <p:nvSpPr>
          <p:cNvPr id="88" name="TextBox 87"/>
          <p:cNvSpPr txBox="1"/>
          <p:nvPr/>
        </p:nvSpPr>
        <p:spPr>
          <a:xfrm>
            <a:off x="2192457" y="3368098"/>
            <a:ext cx="2146685" cy="461665"/>
          </a:xfrm>
          <a:prstGeom prst="rect">
            <a:avLst/>
          </a:prstGeom>
          <a:noFill/>
        </p:spPr>
        <p:txBody>
          <a:bodyPr wrap="square" rtlCol="0">
            <a:spAutoFit/>
          </a:bodyPr>
          <a:lstStyle/>
          <a:p>
            <a:r>
              <a:rPr lang="en-US" sz="1200" dirty="0" smtClean="0"/>
              <a:t>Run enterprise-provided </a:t>
            </a:r>
            <a:br>
              <a:rPr lang="en-US" sz="1200" dirty="0" smtClean="0"/>
            </a:br>
            <a:r>
              <a:rPr lang="en-US" sz="1200" dirty="0" smtClean="0"/>
              <a:t>virtual machine</a:t>
            </a:r>
            <a:endParaRPr lang="en-US" sz="1200" dirty="0"/>
          </a:p>
        </p:txBody>
      </p:sp>
      <p:sp>
        <p:nvSpPr>
          <p:cNvPr id="89" name="TextBox 88"/>
          <p:cNvSpPr txBox="1"/>
          <p:nvPr/>
        </p:nvSpPr>
        <p:spPr>
          <a:xfrm>
            <a:off x="2192457" y="4591307"/>
            <a:ext cx="2320738" cy="646331"/>
          </a:xfrm>
          <a:prstGeom prst="rect">
            <a:avLst/>
          </a:prstGeom>
          <a:noFill/>
        </p:spPr>
        <p:txBody>
          <a:bodyPr wrap="square" rtlCol="0">
            <a:spAutoFit/>
          </a:bodyPr>
          <a:lstStyle/>
          <a:p>
            <a:r>
              <a:rPr lang="en-US" sz="1200" dirty="0" smtClean="0"/>
              <a:t>Local boot &amp; execution </a:t>
            </a:r>
            <a:br>
              <a:rPr lang="en-US" sz="1200" dirty="0" smtClean="0"/>
            </a:br>
            <a:r>
              <a:rPr lang="en-US" sz="1200" dirty="0" smtClean="0"/>
              <a:t>of Windows image stored </a:t>
            </a:r>
            <a:br>
              <a:rPr lang="en-US" sz="1200" dirty="0" smtClean="0"/>
            </a:br>
            <a:r>
              <a:rPr lang="en-US" sz="1200" dirty="0" smtClean="0"/>
              <a:t>on network</a:t>
            </a:r>
            <a:endParaRPr lang="en-US" sz="1200" dirty="0"/>
          </a:p>
        </p:txBody>
      </p:sp>
      <p:sp>
        <p:nvSpPr>
          <p:cNvPr id="90" name="TextBox 89"/>
          <p:cNvSpPr txBox="1"/>
          <p:nvPr/>
        </p:nvSpPr>
        <p:spPr>
          <a:xfrm>
            <a:off x="2192457" y="3980532"/>
            <a:ext cx="2190197" cy="461665"/>
          </a:xfrm>
          <a:prstGeom prst="rect">
            <a:avLst/>
          </a:prstGeom>
          <a:noFill/>
        </p:spPr>
        <p:txBody>
          <a:bodyPr wrap="square" rtlCol="0">
            <a:spAutoFit/>
          </a:bodyPr>
          <a:lstStyle/>
          <a:p>
            <a:r>
              <a:rPr lang="en-US" sz="1200" dirty="0" smtClean="0"/>
              <a:t>Run VM from USB or DVD on VECD covered PC or home PC</a:t>
            </a:r>
            <a:endParaRPr lang="en-US" sz="1200" dirty="0"/>
          </a:p>
        </p:txBody>
      </p:sp>
      <p:sp>
        <p:nvSpPr>
          <p:cNvPr id="91" name="TextBox 90"/>
          <p:cNvSpPr txBox="1"/>
          <p:nvPr/>
        </p:nvSpPr>
        <p:spPr>
          <a:xfrm>
            <a:off x="2192457" y="5380504"/>
            <a:ext cx="2262720" cy="461665"/>
          </a:xfrm>
          <a:prstGeom prst="rect">
            <a:avLst/>
          </a:prstGeom>
          <a:noFill/>
        </p:spPr>
        <p:txBody>
          <a:bodyPr wrap="square" rtlCol="0">
            <a:spAutoFit/>
          </a:bodyPr>
          <a:lstStyle/>
          <a:p>
            <a:r>
              <a:rPr lang="en-US" sz="1200" dirty="0" smtClean="0"/>
              <a:t>Blade PC Accessed by Non-Primary User (per device)</a:t>
            </a:r>
            <a:endParaRPr lang="en-US" sz="1200" dirty="0"/>
          </a:p>
        </p:txBody>
      </p:sp>
      <p:sp>
        <p:nvSpPr>
          <p:cNvPr id="92" name="Rectangle 91"/>
          <p:cNvSpPr/>
          <p:nvPr/>
        </p:nvSpPr>
        <p:spPr>
          <a:xfrm rot="5400000">
            <a:off x="2190455" y="-344363"/>
            <a:ext cx="457200" cy="4091313"/>
          </a:xfrm>
          <a:prstGeom prst="rect">
            <a:avLst/>
          </a:prstGeom>
          <a:gradFill flip="none" rotWithShape="1">
            <a:gsLst>
              <a:gs pos="0">
                <a:schemeClr val="accent5">
                  <a:shade val="15000"/>
                  <a:satMod val="180000"/>
                  <a:alpha val="70000"/>
                </a:schemeClr>
              </a:gs>
              <a:gs pos="50000">
                <a:schemeClr val="accent5">
                  <a:shade val="45000"/>
                  <a:satMod val="170000"/>
                  <a:alpha val="70000"/>
                </a:schemeClr>
              </a:gs>
              <a:gs pos="70000">
                <a:schemeClr val="accent5">
                  <a:tint val="99000"/>
                  <a:shade val="65000"/>
                  <a:satMod val="155000"/>
                  <a:alpha val="70000"/>
                </a:schemeClr>
              </a:gs>
              <a:gs pos="100000">
                <a:schemeClr val="accent5">
                  <a:tint val="95500"/>
                  <a:shade val="100000"/>
                  <a:satMod val="155000"/>
                  <a:alpha val="70000"/>
                </a:schemeClr>
              </a:gs>
            </a:gsLst>
            <a:lin ang="10800000" scaled="1"/>
            <a:tileRect/>
          </a:gradFill>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b="1" dirty="0">
              <a:solidFill>
                <a:srgbClr val="FFFFFF"/>
              </a:solidFill>
              <a:latin typeface="Segoe"/>
            </a:endParaRPr>
          </a:p>
        </p:txBody>
      </p:sp>
      <p:sp>
        <p:nvSpPr>
          <p:cNvPr id="93" name="TextBox 92"/>
          <p:cNvSpPr txBox="1"/>
          <p:nvPr/>
        </p:nvSpPr>
        <p:spPr>
          <a:xfrm>
            <a:off x="394874" y="1516627"/>
            <a:ext cx="4112502" cy="369332"/>
          </a:xfrm>
          <a:prstGeom prst="rect">
            <a:avLst/>
          </a:prstGeom>
        </p:spPr>
        <p:txBody>
          <a:bodyPr wrap="square">
            <a:spAutoFit/>
          </a:bodyPr>
          <a:lstStyle/>
          <a:p>
            <a:pPr indent="-342900" algn="ctr">
              <a:lnSpc>
                <a:spcPct val="90000"/>
              </a:lnSpc>
              <a:spcAft>
                <a:spcPts val="1200"/>
              </a:spcAft>
              <a:tabLst>
                <a:tab pos="3889375" algn="l"/>
              </a:tabLst>
            </a:pPr>
            <a:r>
              <a:rPr lang="en-US" sz="2000" b="1"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latin typeface="Segoe Semibold" pitchFamily="34" charset="0"/>
              </a:rPr>
              <a:t>Overview</a:t>
            </a:r>
            <a:endParaRPr lang="en-US" sz="2000" b="1" dirty="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latin typeface="Segoe Semibold" pitchFamily="34" charset="0"/>
            </a:endParaRPr>
          </a:p>
        </p:txBody>
      </p:sp>
      <p:sp>
        <p:nvSpPr>
          <p:cNvPr id="47" name="Rectangle 46"/>
          <p:cNvSpPr/>
          <p:nvPr/>
        </p:nvSpPr>
        <p:spPr bwMode="auto">
          <a:xfrm flipV="1">
            <a:off x="4596114" y="1405344"/>
            <a:ext cx="4216806" cy="4995456"/>
          </a:xfrm>
          <a:prstGeom prst="rect">
            <a:avLst/>
          </a:prstGeom>
          <a:gradFill flip="none" rotWithShape="1">
            <a:gsLst>
              <a:gs pos="0">
                <a:schemeClr val="bg1">
                  <a:alpha val="25000"/>
                </a:schemeClr>
              </a:gs>
              <a:gs pos="50000">
                <a:schemeClr val="bg1">
                  <a:lumMod val="95000"/>
                  <a:lumOff val="5000"/>
                  <a:alpha val="30000"/>
                </a:schemeClr>
              </a:gs>
              <a:gs pos="100000">
                <a:schemeClr val="bg1">
                  <a:alpha val="65000"/>
                </a:schemeClr>
              </a:gs>
            </a:gsLst>
            <a:lin ang="5400000" scaled="1"/>
            <a:tileRect/>
          </a:gra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lvl="3" indent="-236793" algn="ctr" defTabSz="914099" fontAlgn="base">
              <a:lnSpc>
                <a:spcPct val="90000"/>
              </a:lnSpc>
              <a:spcBef>
                <a:spcPct val="0"/>
              </a:spcBef>
              <a:spcAft>
                <a:spcPct val="0"/>
              </a:spcAft>
              <a:buClr>
                <a:schemeClr val="tx2"/>
              </a:buClr>
              <a:buSzPct val="95000"/>
              <a:buBlip>
                <a:blip r:embed="rId4"/>
              </a:buBlip>
              <a:tabLst>
                <a:tab pos="424590" algn="l"/>
              </a:tabLst>
              <a:defRPr/>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2" name="Rectangle 51"/>
          <p:cNvSpPr/>
          <p:nvPr/>
        </p:nvSpPr>
        <p:spPr>
          <a:xfrm rot="10800000" flipH="1" flipV="1">
            <a:off x="4610633" y="2693696"/>
            <a:ext cx="4093720" cy="1117277"/>
          </a:xfrm>
          <a:prstGeom prst="rect">
            <a:avLst/>
          </a:prstGeom>
          <a:no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4"/>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cxnSp>
        <p:nvCxnSpPr>
          <p:cNvPr id="53" name="Straight Connector 52"/>
          <p:cNvCxnSpPr/>
          <p:nvPr/>
        </p:nvCxnSpPr>
        <p:spPr>
          <a:xfrm>
            <a:off x="4624566" y="4011456"/>
            <a:ext cx="4046723"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624566" y="2680865"/>
            <a:ext cx="4046723"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grpSp>
        <p:nvGrpSpPr>
          <p:cNvPr id="4" name="Group 93"/>
          <p:cNvGrpSpPr/>
          <p:nvPr/>
        </p:nvGrpSpPr>
        <p:grpSpPr>
          <a:xfrm>
            <a:off x="4648266" y="1472694"/>
            <a:ext cx="4112502" cy="457200"/>
            <a:chOff x="4609070" y="1472292"/>
            <a:chExt cx="4051005" cy="457200"/>
          </a:xfrm>
        </p:grpSpPr>
        <p:sp>
          <p:nvSpPr>
            <p:cNvPr id="95" name="Rectangle 94"/>
            <p:cNvSpPr/>
            <p:nvPr/>
          </p:nvSpPr>
          <p:spPr>
            <a:xfrm rot="5400000">
              <a:off x="6405972" y="-314175"/>
              <a:ext cx="457200" cy="4030133"/>
            </a:xfrm>
            <a:prstGeom prst="rect">
              <a:avLst/>
            </a:prstGeom>
            <a:gradFill flip="none" rotWithShape="1">
              <a:gsLst>
                <a:gs pos="0">
                  <a:schemeClr val="accent5">
                    <a:shade val="15000"/>
                    <a:satMod val="180000"/>
                    <a:alpha val="70000"/>
                  </a:schemeClr>
                </a:gs>
                <a:gs pos="50000">
                  <a:schemeClr val="accent5">
                    <a:shade val="45000"/>
                    <a:satMod val="170000"/>
                    <a:alpha val="70000"/>
                  </a:schemeClr>
                </a:gs>
                <a:gs pos="70000">
                  <a:schemeClr val="accent5">
                    <a:tint val="99000"/>
                    <a:shade val="65000"/>
                    <a:satMod val="155000"/>
                    <a:alpha val="70000"/>
                  </a:schemeClr>
                </a:gs>
                <a:gs pos="100000">
                  <a:schemeClr val="accent5">
                    <a:tint val="95500"/>
                    <a:shade val="100000"/>
                    <a:satMod val="155000"/>
                    <a:alpha val="70000"/>
                  </a:schemeClr>
                </a:gs>
              </a:gsLst>
              <a:lin ang="10800000" scaled="1"/>
              <a:tileRect/>
            </a:gradFill>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b="1" dirty="0">
                <a:solidFill>
                  <a:srgbClr val="FFFFFF"/>
                </a:solidFill>
                <a:latin typeface="Segoe"/>
              </a:endParaRPr>
            </a:p>
          </p:txBody>
        </p:sp>
        <p:sp>
          <p:nvSpPr>
            <p:cNvPr id="96" name="TextBox 95"/>
            <p:cNvSpPr txBox="1"/>
            <p:nvPr/>
          </p:nvSpPr>
          <p:spPr>
            <a:xfrm>
              <a:off x="4609070" y="1516225"/>
              <a:ext cx="4051005" cy="369332"/>
            </a:xfrm>
            <a:prstGeom prst="rect">
              <a:avLst/>
            </a:prstGeom>
          </p:spPr>
          <p:txBody>
            <a:bodyPr wrap="square">
              <a:spAutoFit/>
            </a:bodyPr>
            <a:lstStyle/>
            <a:p>
              <a:pPr indent="-342900" algn="ctr">
                <a:lnSpc>
                  <a:spcPct val="90000"/>
                </a:lnSpc>
                <a:spcAft>
                  <a:spcPts val="1200"/>
                </a:spcAft>
                <a:tabLst>
                  <a:tab pos="3889375" algn="l"/>
                </a:tabLst>
              </a:pPr>
              <a:r>
                <a:rPr lang="en-US" sz="2000" b="1"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latin typeface="Segoe Semibold" pitchFamily="34" charset="0"/>
                </a:rPr>
                <a:t>How to License</a:t>
              </a:r>
              <a:endParaRPr lang="en-US" sz="2000" b="1" dirty="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latin typeface="Segoe Semibold" pitchFamily="34" charset="0"/>
              </a:endParaRPr>
            </a:p>
          </p:txBody>
        </p:sp>
      </p:grpSp>
      <p:sp>
        <p:nvSpPr>
          <p:cNvPr id="97" name="TextBox 96"/>
          <p:cNvSpPr txBox="1"/>
          <p:nvPr/>
        </p:nvSpPr>
        <p:spPr>
          <a:xfrm>
            <a:off x="4639642" y="2015969"/>
            <a:ext cx="4104744" cy="461665"/>
          </a:xfrm>
          <a:prstGeom prst="rect">
            <a:avLst/>
          </a:prstGeom>
          <a:noFill/>
        </p:spPr>
        <p:txBody>
          <a:bodyPr wrap="square" rtlCol="0">
            <a:spAutoFit/>
          </a:bodyPr>
          <a:lstStyle/>
          <a:p>
            <a:pPr marL="0" lvl="1" defTabSz="914363">
              <a:spcAft>
                <a:spcPts val="600"/>
              </a:spcAft>
              <a:buSzPct val="80000"/>
            </a:pPr>
            <a:r>
              <a:rPr lang="en-US" sz="1200" dirty="0" smtClean="0"/>
              <a:t>VECD licenses can be obtained for both PCs and thin-clients. There are two version of VECD available: </a:t>
            </a:r>
          </a:p>
        </p:txBody>
      </p:sp>
      <p:cxnSp>
        <p:nvCxnSpPr>
          <p:cNvPr id="98" name="Straight Connector 97"/>
          <p:cNvCxnSpPr/>
          <p:nvPr/>
        </p:nvCxnSpPr>
        <p:spPr>
          <a:xfrm rot="5400000" flipH="1" flipV="1">
            <a:off x="5432106" y="3781022"/>
            <a:ext cx="1982786" cy="1612"/>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4755676" y="2773263"/>
            <a:ext cx="1580944" cy="1200329"/>
          </a:xfrm>
          <a:prstGeom prst="rect">
            <a:avLst/>
          </a:prstGeom>
          <a:noFill/>
        </p:spPr>
        <p:txBody>
          <a:bodyPr wrap="square" rtlCol="0">
            <a:spAutoFit/>
          </a:bodyPr>
          <a:lstStyle/>
          <a:p>
            <a:pPr algn="r"/>
            <a:r>
              <a:rPr lang="en-US" sz="1200" b="1" dirty="0" smtClean="0"/>
              <a:t>Windows Virtual Enterprise Centralized Desktop for Software Assurance</a:t>
            </a:r>
            <a:endParaRPr lang="en-US" sz="1050" b="1" dirty="0"/>
          </a:p>
        </p:txBody>
      </p:sp>
      <p:sp>
        <p:nvSpPr>
          <p:cNvPr id="101" name="TextBox 100"/>
          <p:cNvSpPr txBox="1"/>
          <p:nvPr/>
        </p:nvSpPr>
        <p:spPr>
          <a:xfrm>
            <a:off x="4755676" y="4086557"/>
            <a:ext cx="1580944" cy="830997"/>
          </a:xfrm>
          <a:prstGeom prst="rect">
            <a:avLst/>
          </a:prstGeom>
          <a:noFill/>
        </p:spPr>
        <p:txBody>
          <a:bodyPr wrap="square" rtlCol="0">
            <a:spAutoFit/>
          </a:bodyPr>
          <a:lstStyle/>
          <a:p>
            <a:pPr algn="r"/>
            <a:r>
              <a:rPr lang="en-US" sz="1200" b="1" dirty="0" smtClean="0"/>
              <a:t>Windows Virtual Enterprise Centralized Desktop</a:t>
            </a:r>
            <a:endParaRPr lang="en-US" sz="1200" b="1" dirty="0"/>
          </a:p>
        </p:txBody>
      </p:sp>
      <p:sp>
        <p:nvSpPr>
          <p:cNvPr id="102" name="TextBox 101"/>
          <p:cNvSpPr txBox="1"/>
          <p:nvPr/>
        </p:nvSpPr>
        <p:spPr>
          <a:xfrm>
            <a:off x="6496170" y="2773263"/>
            <a:ext cx="2161188" cy="646331"/>
          </a:xfrm>
          <a:prstGeom prst="rect">
            <a:avLst/>
          </a:prstGeom>
          <a:noFill/>
        </p:spPr>
        <p:txBody>
          <a:bodyPr wrap="square" rtlCol="0">
            <a:spAutoFit/>
          </a:bodyPr>
          <a:lstStyle/>
          <a:p>
            <a:r>
              <a:rPr lang="en-US" sz="1200" dirty="0" smtClean="0"/>
              <a:t>An annual subscription </a:t>
            </a:r>
            <a:br>
              <a:rPr lang="en-US" sz="1200" dirty="0" smtClean="0"/>
            </a:br>
            <a:r>
              <a:rPr lang="en-US" sz="1200" dirty="0" smtClean="0"/>
              <a:t>for PCs covered by </a:t>
            </a:r>
            <a:br>
              <a:rPr lang="en-US" sz="1200" dirty="0" smtClean="0"/>
            </a:br>
            <a:r>
              <a:rPr lang="en-US" sz="1200" dirty="0" smtClean="0"/>
              <a:t>Software Assurance. </a:t>
            </a:r>
            <a:endParaRPr lang="en-US" sz="1200" dirty="0"/>
          </a:p>
        </p:txBody>
      </p:sp>
      <p:sp>
        <p:nvSpPr>
          <p:cNvPr id="103" name="TextBox 102"/>
          <p:cNvSpPr txBox="1"/>
          <p:nvPr/>
        </p:nvSpPr>
        <p:spPr>
          <a:xfrm>
            <a:off x="6496171" y="4086557"/>
            <a:ext cx="2146685" cy="1200329"/>
          </a:xfrm>
          <a:prstGeom prst="rect">
            <a:avLst/>
          </a:prstGeom>
          <a:noFill/>
        </p:spPr>
        <p:txBody>
          <a:bodyPr wrap="square" rtlCol="0">
            <a:spAutoFit/>
          </a:bodyPr>
          <a:lstStyle/>
          <a:p>
            <a:r>
              <a:rPr lang="en-US" sz="1200" dirty="0" smtClean="0"/>
              <a:t>An annual subscription which includes Software Assurance intended for thin-clients and scenarios where the PC is not covered by Software Assurance. </a:t>
            </a:r>
            <a:endParaRPr lang="en-US" sz="1200" dirty="0"/>
          </a:p>
        </p:txBody>
      </p:sp>
      <p:cxnSp>
        <p:nvCxnSpPr>
          <p:cNvPr id="49" name="Straight Connector 48"/>
          <p:cNvCxnSpPr/>
          <p:nvPr/>
        </p:nvCxnSpPr>
        <p:spPr>
          <a:xfrm>
            <a:off x="4624566" y="5339512"/>
            <a:ext cx="4046723" cy="1588"/>
          </a:xfrm>
          <a:prstGeom prst="line">
            <a:avLst/>
          </a:prstGeom>
          <a:ln>
            <a:gradFill>
              <a:gsLst>
                <a:gs pos="0">
                  <a:schemeClr val="accent4">
                    <a:lumMod val="20000"/>
                    <a:lumOff val="80000"/>
                    <a:alpha val="2000"/>
                  </a:schemeClr>
                </a:gs>
                <a:gs pos="50000">
                  <a:schemeClr val="accent4"/>
                </a:gs>
                <a:gs pos="100000">
                  <a:schemeClr val="tx1">
                    <a:lumMod val="95000"/>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3865427415"/>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Round Single Corner Rectangle 116"/>
          <p:cNvSpPr/>
          <p:nvPr/>
        </p:nvSpPr>
        <p:spPr bwMode="auto">
          <a:xfrm rot="16200000">
            <a:off x="1728983" y="-275607"/>
            <a:ext cx="1575493" cy="4086969"/>
          </a:xfrm>
          <a:prstGeom prst="round1Rect">
            <a:avLst/>
          </a:prstGeom>
          <a:gradFill flip="none" rotWithShape="1">
            <a:gsLst>
              <a:gs pos="0">
                <a:srgbClr val="E68F74">
                  <a:alpha val="0"/>
                </a:srgbClr>
              </a:gs>
              <a:gs pos="50000">
                <a:schemeClr val="bg1">
                  <a:alpha val="34000"/>
                </a:schemeClr>
              </a:gs>
              <a:gs pos="100000">
                <a:schemeClr val="bg1">
                  <a:alpha val="35000"/>
                </a:schemeClr>
              </a:gs>
            </a:gsLst>
            <a:lin ang="8100000" scaled="1"/>
            <a:tileRect/>
          </a:gradFill>
          <a:ln>
            <a:gradFill flip="none" rotWithShape="1">
              <a:gsLst>
                <a:gs pos="0">
                  <a:schemeClr val="bg1">
                    <a:alpha val="0"/>
                  </a:schemeClr>
                </a:gs>
                <a:gs pos="50000">
                  <a:schemeClr val="bg1"/>
                </a:gs>
                <a:gs pos="100000">
                  <a:schemeClr val="accent1">
                    <a:tint val="23500"/>
                    <a:satMod val="160000"/>
                  </a:schemeClr>
                </a:gs>
              </a:gsLst>
              <a:lin ang="81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R="0" lvl="0" indent="-342900" algn="ctr" defTabSz="914099" fontAlgn="base">
              <a:lnSpc>
                <a:spcPct val="80000"/>
              </a:lnSpc>
              <a:spcBef>
                <a:spcPct val="0"/>
              </a:spcBef>
              <a:spcAft>
                <a:spcPct val="0"/>
              </a:spcAft>
              <a:buClr>
                <a:srgbClr val="009DD3"/>
              </a:buClr>
              <a:buSzPct val="95000"/>
              <a:buBlip>
                <a:blip r:embed="rId3"/>
              </a:buBlip>
              <a:tabLst>
                <a:tab pos="424590" algn="l"/>
              </a:tabLst>
              <a:defRPr/>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18" name="Picture 117" descr="MOBILEgeek copy.png"/>
          <p:cNvPicPr>
            <a:picLocks noChangeAspect="1"/>
          </p:cNvPicPr>
          <p:nvPr/>
        </p:nvPicPr>
        <p:blipFill>
          <a:blip r:embed="rId4" cstate="email"/>
          <a:srcRect/>
          <a:stretch>
            <a:fillRect/>
          </a:stretch>
        </p:blipFill>
        <p:spPr>
          <a:xfrm>
            <a:off x="736895" y="1206944"/>
            <a:ext cx="640771" cy="820445"/>
          </a:xfrm>
          <a:prstGeom prst="roundRect">
            <a:avLst>
              <a:gd name="adj" fmla="val 19748"/>
            </a:avLst>
          </a:prstGeom>
          <a:noFill/>
          <a:ln w="9525" algn="ctr">
            <a:noFill/>
            <a:round/>
            <a:headEnd/>
            <a:tailEnd/>
          </a:ln>
          <a:effectLst/>
        </p:spPr>
      </p:pic>
      <p:sp>
        <p:nvSpPr>
          <p:cNvPr id="119" name="Rectangle 118"/>
          <p:cNvSpPr/>
          <p:nvPr/>
        </p:nvSpPr>
        <p:spPr bwMode="auto">
          <a:xfrm>
            <a:off x="1681421" y="1008273"/>
            <a:ext cx="2871228" cy="1547352"/>
          </a:xfrm>
          <a:prstGeom prst="rect">
            <a:avLst/>
          </a:prstGeom>
          <a:gradFill flip="none" rotWithShape="1">
            <a:gsLst>
              <a:gs pos="0">
                <a:srgbClr val="9C3A1C">
                  <a:alpha val="0"/>
                </a:srgbClr>
              </a:gs>
              <a:gs pos="50000">
                <a:srgbClr val="9C3A1C"/>
              </a:gs>
              <a:gs pos="100000">
                <a:srgbClr val="9C3A1C"/>
              </a:gs>
            </a:gsLst>
            <a:path path="circle">
              <a:fillToRect r="100000" b="100000"/>
            </a:path>
            <a:tileRect l="-100000" t="-100000"/>
          </a:gradFill>
          <a:ln>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marR="0" lvl="2" algn="ctr" defTabSz="914099">
              <a:lnSpc>
                <a:spcPct val="90000"/>
              </a:lnSpc>
              <a:spcAft>
                <a:spcPts val="0"/>
              </a:spcAft>
              <a:buClr>
                <a:srgbClr val="FFFFFF"/>
              </a:buClr>
              <a:buSzPct val="80000"/>
              <a:buFontTx/>
              <a:buNone/>
              <a:tabLst>
                <a:tab pos="4572000" algn="r"/>
              </a:tabLst>
              <a:defRPr/>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7" name="TextBox 136"/>
          <p:cNvSpPr txBox="1"/>
          <p:nvPr/>
        </p:nvSpPr>
        <p:spPr>
          <a:xfrm>
            <a:off x="473242" y="2027389"/>
            <a:ext cx="1160881" cy="591299"/>
          </a:xfrm>
          <a:prstGeom prst="rect">
            <a:avLst/>
          </a:prstGeom>
          <a:noFill/>
          <a:ln>
            <a:noFill/>
          </a:ln>
          <a:effectLst>
            <a:outerShdw blurRad="190500" sx="102000" sy="102000" algn="ctr" rotWithShape="0">
              <a:prstClr val="black">
                <a:alpha val="40000"/>
              </a:prstClr>
            </a:outerShdw>
          </a:effectLst>
        </p:spPr>
        <p:txBody>
          <a:bodyPr wrap="square" tIns="91440" rtlCol="0" anchor="t">
            <a:noAutofit/>
          </a:bodyPr>
          <a:lstStyle/>
          <a:p>
            <a:pPr algn="ctr" rtl="0" fontAlgn="base">
              <a:lnSpc>
                <a:spcPct val="80000"/>
              </a:lnSpc>
              <a:spcBef>
                <a:spcPct val="0"/>
              </a:spcBef>
              <a:spcAft>
                <a:spcPct val="0"/>
              </a:spcAft>
            </a:pPr>
            <a:r>
              <a:rPr lang="en-US" sz="1400" b="1" kern="1200" dirty="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mj-lt"/>
                <a:ea typeface="+mn-ea"/>
                <a:cs typeface="+mn-cs"/>
              </a:rPr>
              <a:t>Mobile</a:t>
            </a:r>
          </a:p>
        </p:txBody>
      </p:sp>
      <p:sp>
        <p:nvSpPr>
          <p:cNvPr id="138" name="Round Single Corner Rectangle 137"/>
          <p:cNvSpPr/>
          <p:nvPr/>
        </p:nvSpPr>
        <p:spPr bwMode="auto">
          <a:xfrm rot="16200000">
            <a:off x="1721748" y="1536548"/>
            <a:ext cx="1546302" cy="4086969"/>
          </a:xfrm>
          <a:prstGeom prst="round1Rect">
            <a:avLst/>
          </a:prstGeom>
          <a:gradFill flip="none" rotWithShape="1">
            <a:gsLst>
              <a:gs pos="0">
                <a:srgbClr val="E68F74">
                  <a:alpha val="0"/>
                </a:srgbClr>
              </a:gs>
              <a:gs pos="50000">
                <a:schemeClr val="bg1">
                  <a:alpha val="34000"/>
                </a:schemeClr>
              </a:gs>
              <a:gs pos="100000">
                <a:schemeClr val="bg1">
                  <a:alpha val="35000"/>
                </a:schemeClr>
              </a:gs>
            </a:gsLst>
            <a:lin ang="8100000" scaled="1"/>
            <a:tileRect/>
          </a:gradFill>
          <a:ln>
            <a:gradFill flip="none" rotWithShape="1">
              <a:gsLst>
                <a:gs pos="0">
                  <a:schemeClr val="bg1">
                    <a:alpha val="0"/>
                  </a:schemeClr>
                </a:gs>
                <a:gs pos="50000">
                  <a:schemeClr val="bg1"/>
                </a:gs>
                <a:gs pos="100000">
                  <a:schemeClr val="accent1">
                    <a:tint val="23500"/>
                    <a:satMod val="160000"/>
                  </a:schemeClr>
                </a:gs>
              </a:gsLst>
              <a:lin ang="81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indent="-342900" algn="ctr" defTabSz="914099" fontAlgn="base">
              <a:lnSpc>
                <a:spcPct val="80000"/>
              </a:lnSpc>
              <a:spcBef>
                <a:spcPct val="0"/>
              </a:spcBef>
              <a:spcAft>
                <a:spcPct val="0"/>
              </a:spcAft>
              <a:buClr>
                <a:srgbClr val="009DD3"/>
              </a:buClr>
              <a:buSzPct val="95000"/>
              <a:buBlip>
                <a:blip r:embed="rId3"/>
              </a:buBlip>
              <a:tabLst>
                <a:tab pos="424590" algn="l"/>
              </a:tabLst>
              <a:defRPr/>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9" name="TextBox 138"/>
          <p:cNvSpPr txBox="1"/>
          <p:nvPr/>
        </p:nvSpPr>
        <p:spPr>
          <a:xfrm>
            <a:off x="451415" y="3901021"/>
            <a:ext cx="1182708" cy="578291"/>
          </a:xfrm>
          <a:prstGeom prst="rect">
            <a:avLst/>
          </a:prstGeom>
          <a:noFill/>
          <a:ln>
            <a:noFill/>
          </a:ln>
          <a:effectLst>
            <a:outerShdw blurRad="190500" sx="102000" sy="102000" algn="ctr" rotWithShape="0">
              <a:prstClr val="black">
                <a:alpha val="40000"/>
              </a:prstClr>
            </a:outerShdw>
          </a:effectLst>
        </p:spPr>
        <p:txBody>
          <a:bodyPr wrap="square" tIns="91440" rtlCol="0" anchor="t">
            <a:noAutofit/>
          </a:bodyPr>
          <a:lstStyle/>
          <a:p>
            <a:pPr algn="ctr" rtl="0" fontAlgn="base">
              <a:lnSpc>
                <a:spcPct val="80000"/>
              </a:lnSpc>
              <a:spcBef>
                <a:spcPct val="0"/>
              </a:spcBef>
              <a:spcAft>
                <a:spcPct val="0"/>
              </a:spcAft>
            </a:pPr>
            <a:r>
              <a:rPr lang="en-US" sz="1400" b="1" kern="1200" dirty="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mj-lt"/>
                <a:ea typeface="+mn-ea"/>
                <a:cs typeface="+mn-cs"/>
              </a:rPr>
              <a:t>Task</a:t>
            </a:r>
          </a:p>
        </p:txBody>
      </p:sp>
      <p:sp>
        <p:nvSpPr>
          <p:cNvPr id="140" name="Rectangle 139"/>
          <p:cNvSpPr/>
          <p:nvPr/>
        </p:nvSpPr>
        <p:spPr bwMode="auto">
          <a:xfrm>
            <a:off x="1634123" y="2805832"/>
            <a:ext cx="2937130" cy="1547352"/>
          </a:xfrm>
          <a:prstGeom prst="rect">
            <a:avLst/>
          </a:prstGeom>
          <a:gradFill flip="none" rotWithShape="1">
            <a:gsLst>
              <a:gs pos="0">
                <a:srgbClr val="9C3A1C">
                  <a:alpha val="0"/>
                </a:srgbClr>
              </a:gs>
              <a:gs pos="50000">
                <a:srgbClr val="9C3A1C"/>
              </a:gs>
              <a:gs pos="100000">
                <a:srgbClr val="9C3A1C"/>
              </a:gs>
            </a:gsLst>
            <a:path path="circle">
              <a:fillToRect r="100000" b="100000"/>
            </a:path>
            <a:tileRect l="-100000" t="-100000"/>
          </a:gradFill>
          <a:ln>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2" indent="0" algn="ctr" defTabSz="914099">
              <a:lnSpc>
                <a:spcPct val="90000"/>
              </a:lnSpc>
              <a:buClr>
                <a:srgbClr val="FFFFFF"/>
              </a:buClr>
              <a:buSzPct val="80000"/>
              <a:tabLst>
                <a:tab pos="4572000" algn="r"/>
              </a:tabLst>
              <a:defRPr/>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1" name="Round Single Corner Rectangle 140"/>
          <p:cNvSpPr/>
          <p:nvPr/>
        </p:nvSpPr>
        <p:spPr bwMode="auto">
          <a:xfrm rot="16200000">
            <a:off x="1668313" y="3312612"/>
            <a:ext cx="1696829" cy="4086969"/>
          </a:xfrm>
          <a:prstGeom prst="round1Rect">
            <a:avLst/>
          </a:prstGeom>
          <a:gradFill flip="none" rotWithShape="1">
            <a:gsLst>
              <a:gs pos="0">
                <a:srgbClr val="E68F74">
                  <a:alpha val="0"/>
                </a:srgbClr>
              </a:gs>
              <a:gs pos="50000">
                <a:schemeClr val="bg1">
                  <a:alpha val="34000"/>
                </a:schemeClr>
              </a:gs>
              <a:gs pos="100000">
                <a:schemeClr val="bg1">
                  <a:alpha val="35000"/>
                </a:schemeClr>
              </a:gs>
            </a:gsLst>
            <a:lin ang="8100000" scaled="1"/>
            <a:tileRect/>
          </a:gradFill>
          <a:ln>
            <a:gradFill flip="none" rotWithShape="1">
              <a:gsLst>
                <a:gs pos="0">
                  <a:schemeClr val="bg1">
                    <a:alpha val="0"/>
                  </a:schemeClr>
                </a:gs>
                <a:gs pos="50000">
                  <a:schemeClr val="bg1"/>
                </a:gs>
                <a:gs pos="100000">
                  <a:schemeClr val="accent1">
                    <a:tint val="23500"/>
                    <a:satMod val="160000"/>
                  </a:schemeClr>
                </a:gs>
              </a:gsLst>
              <a:lin ang="81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R="0" lvl="0" indent="-342900" algn="ctr" defTabSz="914099" fontAlgn="base">
              <a:lnSpc>
                <a:spcPct val="80000"/>
              </a:lnSpc>
              <a:spcBef>
                <a:spcPct val="0"/>
              </a:spcBef>
              <a:spcAft>
                <a:spcPct val="0"/>
              </a:spcAft>
              <a:buClr>
                <a:srgbClr val="009DD3"/>
              </a:buClr>
              <a:buSzPct val="95000"/>
              <a:buBlip>
                <a:blip r:embed="rId3"/>
              </a:buBlip>
              <a:tabLst>
                <a:tab pos="424590" algn="l"/>
              </a:tabLst>
              <a:defRPr/>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2" name="Rectangle 141"/>
          <p:cNvSpPr/>
          <p:nvPr/>
        </p:nvSpPr>
        <p:spPr bwMode="auto">
          <a:xfrm>
            <a:off x="1655951" y="4506633"/>
            <a:ext cx="2895986" cy="1679588"/>
          </a:xfrm>
          <a:prstGeom prst="rect">
            <a:avLst/>
          </a:prstGeom>
          <a:gradFill flip="none" rotWithShape="1">
            <a:gsLst>
              <a:gs pos="0">
                <a:srgbClr val="9C3A1C">
                  <a:alpha val="0"/>
                </a:srgbClr>
              </a:gs>
              <a:gs pos="50000">
                <a:srgbClr val="9C3A1C"/>
              </a:gs>
              <a:gs pos="100000">
                <a:srgbClr val="9C3A1C"/>
              </a:gs>
            </a:gsLst>
            <a:path path="circle">
              <a:fillToRect r="100000" b="100000"/>
            </a:path>
            <a:tileRect l="-100000" t="-100000"/>
          </a:gradFill>
          <a:ln>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2" indent="0" algn="ctr" defTabSz="914099">
              <a:lnSpc>
                <a:spcPct val="90000"/>
              </a:lnSpc>
              <a:buClr>
                <a:srgbClr val="FFFFFF"/>
              </a:buClr>
              <a:buSzPct val="80000"/>
              <a:tabLst>
                <a:tab pos="4572000" algn="r"/>
              </a:tabLst>
              <a:defRPr/>
            </a:pP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143" name="Round Single Corner Rectangle 142"/>
          <p:cNvSpPr/>
          <p:nvPr/>
        </p:nvSpPr>
        <p:spPr bwMode="auto">
          <a:xfrm rot="16200000">
            <a:off x="6098370" y="724700"/>
            <a:ext cx="1546302" cy="4086969"/>
          </a:xfrm>
          <a:prstGeom prst="round1Rect">
            <a:avLst/>
          </a:prstGeom>
          <a:gradFill flip="none" rotWithShape="1">
            <a:gsLst>
              <a:gs pos="0">
                <a:srgbClr val="E68F74">
                  <a:alpha val="0"/>
                </a:srgbClr>
              </a:gs>
              <a:gs pos="50000">
                <a:schemeClr val="bg1">
                  <a:alpha val="34000"/>
                </a:schemeClr>
              </a:gs>
              <a:gs pos="100000">
                <a:schemeClr val="bg1">
                  <a:alpha val="35000"/>
                </a:schemeClr>
              </a:gs>
            </a:gsLst>
            <a:lin ang="8100000" scaled="1"/>
            <a:tileRect/>
          </a:gradFill>
          <a:ln>
            <a:gradFill flip="none" rotWithShape="1">
              <a:gsLst>
                <a:gs pos="0">
                  <a:schemeClr val="bg1">
                    <a:alpha val="0"/>
                  </a:schemeClr>
                </a:gs>
                <a:gs pos="50000">
                  <a:schemeClr val="bg1"/>
                </a:gs>
                <a:gs pos="100000">
                  <a:schemeClr val="accent1">
                    <a:tint val="23500"/>
                    <a:satMod val="160000"/>
                  </a:schemeClr>
                </a:gs>
              </a:gsLst>
              <a:lin ang="81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indent="-342900" algn="ctr" defTabSz="914099" fontAlgn="base">
              <a:lnSpc>
                <a:spcPct val="80000"/>
              </a:lnSpc>
              <a:spcBef>
                <a:spcPct val="0"/>
              </a:spcBef>
              <a:spcAft>
                <a:spcPct val="0"/>
              </a:spcAft>
              <a:buClr>
                <a:srgbClr val="009DD3"/>
              </a:buClr>
              <a:buSzPct val="95000"/>
              <a:buBlip>
                <a:blip r:embed="rId3"/>
              </a:buBlip>
              <a:tabLst>
                <a:tab pos="424590" algn="l"/>
              </a:tabLst>
              <a:defRPr/>
            </a:pP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144" name="Rectangle 143"/>
          <p:cNvSpPr/>
          <p:nvPr/>
        </p:nvSpPr>
        <p:spPr bwMode="auto">
          <a:xfrm>
            <a:off x="6042277" y="1993984"/>
            <a:ext cx="2860944" cy="1547352"/>
          </a:xfrm>
          <a:prstGeom prst="rect">
            <a:avLst/>
          </a:prstGeom>
          <a:gradFill flip="none" rotWithShape="1">
            <a:gsLst>
              <a:gs pos="0">
                <a:srgbClr val="9C3A1C">
                  <a:alpha val="0"/>
                </a:srgbClr>
              </a:gs>
              <a:gs pos="50000">
                <a:srgbClr val="9C3A1C"/>
              </a:gs>
              <a:gs pos="100000">
                <a:srgbClr val="9C3A1C"/>
              </a:gs>
            </a:gsLst>
            <a:path path="circle">
              <a:fillToRect r="100000" b="100000"/>
            </a:path>
            <a:tileRect l="-100000" t="-100000"/>
          </a:gradFill>
          <a:ln>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2" indent="0" algn="ctr" defTabSz="914099">
              <a:lnSpc>
                <a:spcPct val="90000"/>
              </a:lnSpc>
              <a:buClr>
                <a:srgbClr val="FFFFFF"/>
              </a:buClr>
              <a:buSzPct val="80000"/>
              <a:tabLst>
                <a:tab pos="4572000" algn="r"/>
              </a:tabLst>
              <a:defRPr/>
            </a:pP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145" name="Round Single Corner Rectangle 144"/>
          <p:cNvSpPr/>
          <p:nvPr/>
        </p:nvSpPr>
        <p:spPr bwMode="auto">
          <a:xfrm rot="16200000">
            <a:off x="6098391" y="2424452"/>
            <a:ext cx="1546302" cy="4086969"/>
          </a:xfrm>
          <a:prstGeom prst="round1Rect">
            <a:avLst/>
          </a:prstGeom>
          <a:gradFill flip="none" rotWithShape="1">
            <a:gsLst>
              <a:gs pos="0">
                <a:srgbClr val="E68F74">
                  <a:alpha val="0"/>
                </a:srgbClr>
              </a:gs>
              <a:gs pos="50000">
                <a:schemeClr val="bg1">
                  <a:alpha val="34000"/>
                </a:schemeClr>
              </a:gs>
              <a:gs pos="100000">
                <a:schemeClr val="bg1">
                  <a:alpha val="35000"/>
                </a:schemeClr>
              </a:gs>
            </a:gsLst>
            <a:lin ang="8100000" scaled="1"/>
            <a:tileRect/>
          </a:gradFill>
          <a:ln>
            <a:gradFill flip="none" rotWithShape="1">
              <a:gsLst>
                <a:gs pos="0">
                  <a:schemeClr val="bg1">
                    <a:alpha val="0"/>
                  </a:schemeClr>
                </a:gs>
                <a:gs pos="50000">
                  <a:schemeClr val="bg1"/>
                </a:gs>
                <a:gs pos="100000">
                  <a:schemeClr val="accent1">
                    <a:tint val="23500"/>
                    <a:satMod val="160000"/>
                  </a:schemeClr>
                </a:gs>
              </a:gsLst>
              <a:lin ang="81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indent="-342900" algn="ctr" defTabSz="914099" fontAlgn="base">
              <a:lnSpc>
                <a:spcPct val="80000"/>
              </a:lnSpc>
              <a:spcBef>
                <a:spcPct val="0"/>
              </a:spcBef>
              <a:spcAft>
                <a:spcPct val="0"/>
              </a:spcAft>
              <a:buClr>
                <a:srgbClr val="009DD3"/>
              </a:buClr>
              <a:buSzPct val="95000"/>
              <a:buBlip>
                <a:blip r:embed="rId3"/>
              </a:buBlip>
              <a:tabLst>
                <a:tab pos="424590" algn="l"/>
              </a:tabLst>
              <a:defRPr/>
            </a:pP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146" name="Rectangle 145"/>
          <p:cNvSpPr/>
          <p:nvPr/>
        </p:nvSpPr>
        <p:spPr bwMode="auto">
          <a:xfrm>
            <a:off x="6042298" y="3693736"/>
            <a:ext cx="2860944" cy="1547352"/>
          </a:xfrm>
          <a:prstGeom prst="rect">
            <a:avLst/>
          </a:prstGeom>
          <a:gradFill flip="none" rotWithShape="1">
            <a:gsLst>
              <a:gs pos="0">
                <a:srgbClr val="9C3A1C">
                  <a:alpha val="0"/>
                </a:srgbClr>
              </a:gs>
              <a:gs pos="50000">
                <a:srgbClr val="9C3A1C"/>
              </a:gs>
              <a:gs pos="100000">
                <a:srgbClr val="9C3A1C"/>
              </a:gs>
            </a:gsLst>
            <a:path path="circle">
              <a:fillToRect r="100000" b="100000"/>
            </a:path>
            <a:tileRect l="-100000" t="-100000"/>
          </a:gradFill>
          <a:ln>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marL="0" lvl="2" indent="0" algn="ctr" defTabSz="914099">
              <a:lnSpc>
                <a:spcPct val="90000"/>
              </a:lnSpc>
              <a:buClr>
                <a:srgbClr val="FFFFFF"/>
              </a:buClr>
              <a:buSzPct val="80000"/>
              <a:tabLst>
                <a:tab pos="4572000" algn="r"/>
              </a:tabLst>
              <a:defRPr/>
            </a:pP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pic>
        <p:nvPicPr>
          <p:cNvPr id="147" name="Picture 27" descr="C:\Documents and Settings\markj\Local Settings\Temporary Internet Files\Content.IE5\EY37D72I\MPj04306460000[1].jpg"/>
          <p:cNvPicPr>
            <a:picLocks noChangeAspect="1" noChangeArrowheads="1"/>
          </p:cNvPicPr>
          <p:nvPr/>
        </p:nvPicPr>
        <p:blipFill>
          <a:blip r:embed="rId5" cstate="print"/>
          <a:stretch>
            <a:fillRect/>
          </a:stretch>
        </p:blipFill>
        <p:spPr bwMode="auto">
          <a:xfrm>
            <a:off x="758723" y="4718313"/>
            <a:ext cx="640771" cy="820445"/>
          </a:xfrm>
          <a:prstGeom prst="roundRect">
            <a:avLst>
              <a:gd name="adj" fmla="val 19748"/>
            </a:avLst>
          </a:prstGeom>
          <a:noFill/>
          <a:ln w="9525" algn="ctr">
            <a:noFill/>
            <a:round/>
            <a:headEnd/>
            <a:tailEnd/>
          </a:ln>
          <a:effectLst/>
        </p:spPr>
      </p:pic>
      <p:pic>
        <p:nvPicPr>
          <p:cNvPr id="148" name="Picture 4"/>
          <p:cNvPicPr>
            <a:picLocks noChangeAspect="1" noChangeArrowheads="1"/>
          </p:cNvPicPr>
          <p:nvPr/>
        </p:nvPicPr>
        <p:blipFill>
          <a:blip r:embed="rId6" cstate="email"/>
          <a:srcRect/>
          <a:stretch>
            <a:fillRect/>
          </a:stretch>
        </p:blipFill>
        <p:spPr bwMode="auto">
          <a:xfrm>
            <a:off x="736895" y="3080576"/>
            <a:ext cx="640771" cy="820445"/>
          </a:xfrm>
          <a:prstGeom prst="roundRect">
            <a:avLst>
              <a:gd name="adj" fmla="val 19748"/>
            </a:avLst>
          </a:prstGeom>
          <a:noFill/>
          <a:ln w="9525" algn="ctr">
            <a:noFill/>
            <a:round/>
            <a:headEnd/>
            <a:tailEnd/>
          </a:ln>
          <a:effectLst/>
        </p:spPr>
      </p:pic>
      <p:pic>
        <p:nvPicPr>
          <p:cNvPr id="149" name="Picture 2"/>
          <p:cNvPicPr>
            <a:picLocks noChangeAspect="1" noChangeArrowheads="1"/>
          </p:cNvPicPr>
          <p:nvPr/>
        </p:nvPicPr>
        <p:blipFill>
          <a:blip r:embed="rId7" cstate="email"/>
          <a:srcRect/>
          <a:stretch>
            <a:fillRect/>
          </a:stretch>
        </p:blipFill>
        <p:spPr bwMode="auto">
          <a:xfrm>
            <a:off x="5091689" y="2125541"/>
            <a:ext cx="640771" cy="831728"/>
          </a:xfrm>
          <a:prstGeom prst="roundRect">
            <a:avLst>
              <a:gd name="adj" fmla="val 19748"/>
            </a:avLst>
          </a:prstGeom>
          <a:noFill/>
          <a:ln w="9525" algn="ctr">
            <a:noFill/>
            <a:round/>
            <a:headEnd/>
            <a:tailEnd/>
          </a:ln>
          <a:effectLst/>
        </p:spPr>
      </p:pic>
      <p:pic>
        <p:nvPicPr>
          <p:cNvPr id="150" name="Picture 2"/>
          <p:cNvPicPr>
            <a:picLocks noChangeAspect="1" noChangeArrowheads="1"/>
          </p:cNvPicPr>
          <p:nvPr/>
        </p:nvPicPr>
        <p:blipFill>
          <a:blip r:embed="rId8" cstate="print"/>
          <a:stretch>
            <a:fillRect/>
          </a:stretch>
        </p:blipFill>
        <p:spPr bwMode="auto">
          <a:xfrm>
            <a:off x="5091689" y="3829344"/>
            <a:ext cx="640771" cy="820445"/>
          </a:xfrm>
          <a:prstGeom prst="roundRect">
            <a:avLst>
              <a:gd name="adj" fmla="val 19748"/>
            </a:avLst>
          </a:prstGeom>
          <a:noFill/>
          <a:ln w="9525" algn="ctr">
            <a:noFill/>
            <a:round/>
            <a:headEnd/>
            <a:tailEnd/>
          </a:ln>
          <a:effectLst/>
        </p:spPr>
      </p:pic>
      <p:sp>
        <p:nvSpPr>
          <p:cNvPr id="151" name="TextBox 150"/>
          <p:cNvSpPr txBox="1"/>
          <p:nvPr/>
        </p:nvSpPr>
        <p:spPr>
          <a:xfrm>
            <a:off x="473243" y="5538758"/>
            <a:ext cx="1182708" cy="578291"/>
          </a:xfrm>
          <a:prstGeom prst="rect">
            <a:avLst/>
          </a:prstGeom>
          <a:noFill/>
          <a:ln>
            <a:noFill/>
          </a:ln>
          <a:effectLst>
            <a:outerShdw blurRad="190500" sx="102000" sy="102000" algn="ctr" rotWithShape="0">
              <a:prstClr val="black">
                <a:alpha val="40000"/>
              </a:prstClr>
            </a:outerShdw>
          </a:effectLst>
        </p:spPr>
        <p:txBody>
          <a:bodyPr wrap="square" tIns="91440" rtlCol="0" anchor="t">
            <a:noAutofit/>
          </a:bodyPr>
          <a:lstStyle/>
          <a:p>
            <a:pPr algn="ctr" rtl="0" fontAlgn="base">
              <a:lnSpc>
                <a:spcPct val="80000"/>
              </a:lnSpc>
              <a:spcBef>
                <a:spcPct val="0"/>
              </a:spcBef>
              <a:spcAft>
                <a:spcPct val="0"/>
              </a:spcAft>
            </a:pPr>
            <a:r>
              <a:rPr lang="en-US" sz="1400" b="1" kern="1200" dirty="0" smtClean="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mj-lt"/>
                <a:ea typeface="+mn-ea"/>
                <a:cs typeface="+mn-cs"/>
              </a:rPr>
              <a:t>Work from Home</a:t>
            </a:r>
            <a:endParaRPr lang="en-US" sz="1400" b="1" kern="1200" dirty="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mj-lt"/>
              <a:ea typeface="+mn-ea"/>
              <a:cs typeface="+mn-cs"/>
            </a:endParaRPr>
          </a:p>
        </p:txBody>
      </p:sp>
      <p:sp>
        <p:nvSpPr>
          <p:cNvPr id="152" name="TextBox 151"/>
          <p:cNvSpPr txBox="1"/>
          <p:nvPr/>
        </p:nvSpPr>
        <p:spPr>
          <a:xfrm>
            <a:off x="4828036" y="2957337"/>
            <a:ext cx="1160881" cy="591299"/>
          </a:xfrm>
          <a:prstGeom prst="rect">
            <a:avLst/>
          </a:prstGeom>
          <a:noFill/>
          <a:ln>
            <a:noFill/>
          </a:ln>
          <a:effectLst>
            <a:outerShdw blurRad="190500" sx="102000" sy="102000" algn="ctr" rotWithShape="0">
              <a:prstClr val="black">
                <a:alpha val="40000"/>
              </a:prstClr>
            </a:outerShdw>
          </a:effectLst>
        </p:spPr>
        <p:txBody>
          <a:bodyPr wrap="square" tIns="91440" rtlCol="0" anchor="t">
            <a:noAutofit/>
          </a:bodyPr>
          <a:lstStyle/>
          <a:p>
            <a:pPr algn="ctr" rtl="0" fontAlgn="base">
              <a:lnSpc>
                <a:spcPct val="80000"/>
              </a:lnSpc>
              <a:spcBef>
                <a:spcPct val="0"/>
              </a:spcBef>
              <a:spcAft>
                <a:spcPct val="0"/>
              </a:spcAft>
            </a:pPr>
            <a:r>
              <a:rPr lang="en-US" sz="1400" b="1" kern="1200" dirty="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Segoe Semibold" pitchFamily="34" charset="0"/>
                <a:ea typeface="+mn-ea"/>
                <a:cs typeface="+mn-cs"/>
              </a:rPr>
              <a:t>Office</a:t>
            </a:r>
          </a:p>
        </p:txBody>
      </p:sp>
      <p:sp>
        <p:nvSpPr>
          <p:cNvPr id="153" name="TextBox 152"/>
          <p:cNvSpPr txBox="1"/>
          <p:nvPr/>
        </p:nvSpPr>
        <p:spPr>
          <a:xfrm>
            <a:off x="4828036" y="4649789"/>
            <a:ext cx="1160881" cy="591299"/>
          </a:xfrm>
          <a:prstGeom prst="rect">
            <a:avLst/>
          </a:prstGeom>
          <a:noFill/>
          <a:ln>
            <a:noFill/>
          </a:ln>
          <a:effectLst>
            <a:outerShdw blurRad="190500" sx="102000" sy="102000" algn="ctr" rotWithShape="0">
              <a:prstClr val="black">
                <a:alpha val="40000"/>
              </a:prstClr>
            </a:outerShdw>
          </a:effectLst>
        </p:spPr>
        <p:txBody>
          <a:bodyPr wrap="square" tIns="91440" rtlCol="0" anchor="t">
            <a:noAutofit/>
          </a:bodyPr>
          <a:lstStyle/>
          <a:p>
            <a:pPr algn="ctr" rtl="0" fontAlgn="base">
              <a:lnSpc>
                <a:spcPct val="80000"/>
              </a:lnSpc>
              <a:spcBef>
                <a:spcPct val="0"/>
              </a:spcBef>
              <a:spcAft>
                <a:spcPct val="0"/>
              </a:spcAft>
            </a:pPr>
            <a:r>
              <a:rPr lang="en-US" sz="1400" b="1" kern="1200" dirty="0">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latin typeface="Segoe Semibold" pitchFamily="34" charset="0"/>
                <a:ea typeface="+mn-ea"/>
                <a:cs typeface="+mn-cs"/>
              </a:rPr>
              <a:t>Contract / Offshore</a:t>
            </a:r>
          </a:p>
        </p:txBody>
      </p:sp>
      <p:sp>
        <p:nvSpPr>
          <p:cNvPr id="154" name="TextBox 153"/>
          <p:cNvSpPr txBox="1"/>
          <p:nvPr/>
        </p:nvSpPr>
        <p:spPr bwMode="auto">
          <a:xfrm>
            <a:off x="3684098" y="3635837"/>
            <a:ext cx="559769" cy="415498"/>
          </a:xfrm>
          <a:prstGeom prst="rect">
            <a:avLst/>
          </a:prstGeom>
          <a:noFill/>
        </p:spPr>
        <p:txBody>
          <a:bodyPr wrap="none">
            <a:spAutoFit/>
          </a:bodyPr>
          <a:lstStyle/>
          <a:p>
            <a:pPr algn="l" rtl="0" fontAlgn="base">
              <a:spcBef>
                <a:spcPct val="0"/>
              </a:spcBef>
              <a:spcAft>
                <a:spcPct val="0"/>
              </a:spcAft>
              <a:defRPr/>
            </a:pPr>
            <a:r>
              <a:rPr lang="en-US" sz="700" kern="1200" dirty="0">
                <a:solidFill>
                  <a:prstClr val="white"/>
                </a:solidFill>
                <a:effectLst>
                  <a:outerShdw blurRad="38100" dist="38100" dir="2700000" algn="tl">
                    <a:srgbClr val="000000">
                      <a:alpha val="43137"/>
                    </a:srgbClr>
                  </a:outerShdw>
                </a:effectLst>
                <a:latin typeface="Calibri" pitchFamily="34" charset="0"/>
                <a:ea typeface="+mn-ea"/>
                <a:cs typeface="+mn-cs"/>
              </a:rPr>
              <a:t>Terminal </a:t>
            </a:r>
          </a:p>
          <a:p>
            <a:pPr algn="l" rtl="0" fontAlgn="base">
              <a:spcBef>
                <a:spcPct val="0"/>
              </a:spcBef>
              <a:spcAft>
                <a:spcPct val="0"/>
              </a:spcAft>
              <a:defRPr/>
            </a:pPr>
            <a:r>
              <a:rPr lang="en-US" sz="700" kern="1200" dirty="0">
                <a:solidFill>
                  <a:prstClr val="white"/>
                </a:solidFill>
                <a:effectLst>
                  <a:outerShdw blurRad="38100" dist="38100" dir="2700000" algn="tl">
                    <a:srgbClr val="000000">
                      <a:alpha val="43137"/>
                    </a:srgbClr>
                  </a:outerShdw>
                </a:effectLst>
                <a:latin typeface="Calibri" pitchFamily="34" charset="0"/>
                <a:ea typeface="+mn-ea"/>
                <a:cs typeface="+mn-cs"/>
              </a:rPr>
              <a:t> Services</a:t>
            </a:r>
          </a:p>
          <a:p>
            <a:pPr algn="l" rtl="0" fontAlgn="base">
              <a:spcBef>
                <a:spcPct val="0"/>
              </a:spcBef>
              <a:spcAft>
                <a:spcPct val="0"/>
              </a:spcAft>
              <a:defRPr/>
            </a:pPr>
            <a:r>
              <a:rPr lang="en-US" sz="700" kern="1200" dirty="0">
                <a:solidFill>
                  <a:prstClr val="white"/>
                </a:solidFill>
                <a:effectLst>
                  <a:outerShdw blurRad="38100" dist="38100" dir="2700000" algn="tl">
                    <a:srgbClr val="000000">
                      <a:alpha val="43137"/>
                    </a:srgbClr>
                  </a:outerShdw>
                </a:effectLst>
                <a:latin typeface="Calibri" pitchFamily="34" charset="0"/>
                <a:ea typeface="+mn-ea"/>
                <a:cs typeface="+mn-cs"/>
              </a:rPr>
              <a:t> (Desktop)</a:t>
            </a:r>
          </a:p>
        </p:txBody>
      </p:sp>
      <p:grpSp>
        <p:nvGrpSpPr>
          <p:cNvPr id="2" name="Group 154"/>
          <p:cNvGrpSpPr/>
          <p:nvPr/>
        </p:nvGrpSpPr>
        <p:grpSpPr>
          <a:xfrm>
            <a:off x="1807358" y="3502801"/>
            <a:ext cx="1330332" cy="702348"/>
            <a:chOff x="1890483" y="3799676"/>
            <a:chExt cx="1330332" cy="702348"/>
          </a:xfrm>
        </p:grpSpPr>
        <p:pic>
          <p:nvPicPr>
            <p:cNvPr id="156" name="Picture 3" descr="C:\Program Files\Microsoft Resource DVD Artwork\DVD_ART\Artwork_Imagery\HARDWARE_IMAGERY\Photos - OEM Hardware\Computer\Vista Laptop\Asus Lambo VX2S Front Mouse.png"/>
            <p:cNvPicPr>
              <a:picLocks noChangeAspect="1" noChangeArrowheads="1"/>
            </p:cNvPicPr>
            <p:nvPr/>
          </p:nvPicPr>
          <p:blipFill>
            <a:blip r:embed="rId9"/>
            <a:srcRect/>
            <a:stretch>
              <a:fillRect/>
            </a:stretch>
          </p:blipFill>
          <p:spPr bwMode="auto">
            <a:xfrm>
              <a:off x="2088212" y="3799676"/>
              <a:ext cx="833754" cy="702348"/>
            </a:xfrm>
            <a:prstGeom prst="rect">
              <a:avLst/>
            </a:prstGeom>
            <a:noFill/>
            <a:ln w="9525">
              <a:noFill/>
              <a:miter lim="800000"/>
              <a:headEnd/>
              <a:tailEnd/>
            </a:ln>
          </p:spPr>
        </p:pic>
        <p:sp>
          <p:nvSpPr>
            <p:cNvPr id="157" name="Rounded Rectangle 156"/>
            <p:cNvSpPr/>
            <p:nvPr/>
          </p:nvSpPr>
          <p:spPr bwMode="auto">
            <a:xfrm>
              <a:off x="2227079" y="3873190"/>
              <a:ext cx="622300" cy="339157"/>
            </a:xfrm>
            <a:prstGeom prst="roundRect">
              <a:avLst>
                <a:gd name="adj" fmla="val 3397"/>
              </a:avLst>
            </a:prstGeom>
            <a:gradFill>
              <a:gsLst>
                <a:gs pos="0">
                  <a:sysClr val="window" lastClr="FFFFFF">
                    <a:lumMod val="60000"/>
                    <a:lumOff val="40000"/>
                  </a:sysClr>
                </a:gs>
                <a:gs pos="79000">
                  <a:sysClr val="window" lastClr="FFFFFF">
                    <a:lumMod val="75000"/>
                  </a:sysClr>
                </a:gs>
                <a:gs pos="100000">
                  <a:sysClr val="window" lastClr="FFFFFF">
                    <a:lumMod val="50000"/>
                  </a:sysClr>
                </a:gs>
              </a:gsLst>
              <a:lin ang="5400000" scaled="0"/>
            </a:gradFill>
            <a:ln w="25400" cap="flat" cmpd="sng" algn="ctr">
              <a:noFill/>
              <a:prstDash val="solid"/>
              <a:headEnd type="none" w="med" len="med"/>
              <a:tailEnd type="none" w="med" len="med"/>
            </a:ln>
            <a:effectLst/>
          </p:spPr>
          <p:txBody>
            <a:bodyPr lIns="109728" tIns="54864" rIns="109728" bIns="54864" anchor="ct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158" name="TextBox 157"/>
            <p:cNvSpPr txBox="1"/>
            <p:nvPr/>
          </p:nvSpPr>
          <p:spPr bwMode="auto">
            <a:xfrm rot="527731">
              <a:off x="2088787" y="3846006"/>
              <a:ext cx="1132028" cy="415498"/>
            </a:xfrm>
            <a:prstGeom prst="rect">
              <a:avLst/>
            </a:prstGeom>
            <a:noFill/>
            <a:scene3d>
              <a:camera prst="perspectiveRight" fov="2400000">
                <a:rot lat="21547966" lon="18895457" rev="597762"/>
              </a:camera>
              <a:lightRig rig="threePt" dir="t"/>
            </a:scene3d>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pitchFamily="34" charset="0"/>
                  <a:ea typeface="+mn-ea"/>
                  <a:cs typeface="+mn-cs"/>
                </a:rPr>
                <a:t>Windows</a:t>
              </a:r>
              <a:br>
                <a:rPr kumimoji="0" lang="en-US" sz="700" b="0" i="0" u="none" strike="noStrike" kern="1200" cap="none" spc="0" normalizeH="0" baseline="0" noProof="0" dirty="0">
                  <a:ln>
                    <a:noFill/>
                  </a:ln>
                  <a:solidFill>
                    <a:prstClr val="black"/>
                  </a:solidFill>
                  <a:effectLst/>
                  <a:uLnTx/>
                  <a:uFillTx/>
                  <a:latin typeface="Calibri" pitchFamily="34" charset="0"/>
                  <a:ea typeface="+mn-ea"/>
                  <a:cs typeface="+mn-cs"/>
                </a:rPr>
              </a:br>
              <a:r>
                <a:rPr kumimoji="0" lang="en-US" sz="700" b="0" i="0" u="none" strike="noStrike" kern="1200" cap="none" spc="0" normalizeH="0" baseline="0" noProof="0" dirty="0">
                  <a:ln>
                    <a:noFill/>
                  </a:ln>
                  <a:solidFill>
                    <a:prstClr val="black"/>
                  </a:solidFill>
                  <a:effectLst/>
                  <a:uLnTx/>
                  <a:uFillTx/>
                  <a:latin typeface="Calibri" pitchFamily="34" charset="0"/>
                  <a:ea typeface="+mn-ea"/>
                  <a:cs typeface="+mn-cs"/>
                </a:rPr>
                <a:t>Fundamentals</a:t>
              </a:r>
              <a:br>
                <a:rPr kumimoji="0" lang="en-US" sz="700" b="0" i="0" u="none" strike="noStrike" kern="1200" cap="none" spc="0" normalizeH="0" baseline="0" noProof="0" dirty="0">
                  <a:ln>
                    <a:noFill/>
                  </a:ln>
                  <a:solidFill>
                    <a:prstClr val="black"/>
                  </a:solidFill>
                  <a:effectLst/>
                  <a:uLnTx/>
                  <a:uFillTx/>
                  <a:latin typeface="Calibri" pitchFamily="34" charset="0"/>
                  <a:ea typeface="+mn-ea"/>
                  <a:cs typeface="+mn-cs"/>
                </a:rPr>
              </a:br>
              <a:r>
                <a:rPr kumimoji="0" lang="en-US" sz="700" b="0" i="0" u="none" strike="noStrike" kern="1200" cap="none" spc="0" normalizeH="0" baseline="0" noProof="0" dirty="0">
                  <a:ln>
                    <a:noFill/>
                  </a:ln>
                  <a:solidFill>
                    <a:prstClr val="black"/>
                  </a:solidFill>
                  <a:effectLst/>
                  <a:uLnTx/>
                  <a:uFillTx/>
                  <a:latin typeface="Calibri" pitchFamily="34" charset="0"/>
                  <a:ea typeface="+mn-ea"/>
                  <a:cs typeface="+mn-cs"/>
                </a:rPr>
                <a:t>for Legacy PCs</a:t>
              </a:r>
            </a:p>
          </p:txBody>
        </p:sp>
        <p:pic>
          <p:nvPicPr>
            <p:cNvPr id="159" name="Picture 4" descr="C:\Program Files\Microsoft Resource DVD Artwork\DVD_ART\Artwork_Imagery\HARDWARE_IMAGERY\Illustration - Misc Hardware\Windows Vista Illustration Icons\DVD.png"/>
            <p:cNvPicPr>
              <a:picLocks noChangeAspect="1" noChangeArrowheads="1"/>
            </p:cNvPicPr>
            <p:nvPr/>
          </p:nvPicPr>
          <p:blipFill>
            <a:blip r:embed="rId10"/>
            <a:srcRect/>
            <a:stretch>
              <a:fillRect/>
            </a:stretch>
          </p:blipFill>
          <p:spPr bwMode="auto">
            <a:xfrm>
              <a:off x="1890483" y="4084060"/>
              <a:ext cx="246980" cy="246978"/>
            </a:xfrm>
            <a:prstGeom prst="rect">
              <a:avLst/>
            </a:prstGeom>
            <a:noFill/>
            <a:ln w="9525">
              <a:noFill/>
              <a:miter lim="800000"/>
              <a:headEnd/>
              <a:tailEnd/>
            </a:ln>
          </p:spPr>
        </p:pic>
      </p:grpSp>
      <p:grpSp>
        <p:nvGrpSpPr>
          <p:cNvPr id="3" name="Group 159"/>
          <p:cNvGrpSpPr/>
          <p:nvPr/>
        </p:nvGrpSpPr>
        <p:grpSpPr>
          <a:xfrm>
            <a:off x="3129086" y="3550141"/>
            <a:ext cx="579461" cy="583283"/>
            <a:chOff x="3011489" y="3980831"/>
            <a:chExt cx="579461" cy="583283"/>
          </a:xfrm>
        </p:grpSpPr>
        <p:pic>
          <p:nvPicPr>
            <p:cNvPr id="161" name="Picture 54" descr="chart.png"/>
            <p:cNvPicPr>
              <a:picLocks noChangeAspect="1"/>
            </p:cNvPicPr>
            <p:nvPr/>
          </p:nvPicPr>
          <p:blipFill>
            <a:blip r:embed="rId11"/>
            <a:srcRect/>
            <a:stretch>
              <a:fillRect/>
            </a:stretch>
          </p:blipFill>
          <p:spPr bwMode="auto">
            <a:xfrm>
              <a:off x="3086605" y="4085383"/>
              <a:ext cx="339772" cy="253714"/>
            </a:xfrm>
            <a:prstGeom prst="rect">
              <a:avLst/>
            </a:prstGeom>
            <a:noFill/>
            <a:ln w="9525">
              <a:noFill/>
              <a:miter lim="800000"/>
              <a:headEnd/>
              <a:tailEnd/>
            </a:ln>
          </p:spPr>
        </p:pic>
        <p:grpSp>
          <p:nvGrpSpPr>
            <p:cNvPr id="5" name="Group 78"/>
            <p:cNvGrpSpPr/>
            <p:nvPr/>
          </p:nvGrpSpPr>
          <p:grpSpPr>
            <a:xfrm>
              <a:off x="3011489" y="3980831"/>
              <a:ext cx="579461" cy="583283"/>
              <a:chOff x="3011489" y="3690900"/>
              <a:chExt cx="579461" cy="583283"/>
            </a:xfrm>
          </p:grpSpPr>
          <p:sp>
            <p:nvSpPr>
              <p:cNvPr id="163" name="Oval 162"/>
              <p:cNvSpPr/>
              <p:nvPr/>
            </p:nvSpPr>
            <p:spPr bwMode="auto">
              <a:xfrm>
                <a:off x="3011489" y="3690900"/>
                <a:ext cx="579461" cy="583283"/>
              </a:xfrm>
              <a:prstGeom prst="ellipse">
                <a:avLst/>
              </a:prstGeom>
              <a:solidFill>
                <a:sysClr val="window" lastClr="FFFFFF">
                  <a:lumMod val="20000"/>
                  <a:lumOff val="80000"/>
                  <a:alpha val="2000"/>
                </a:sysClr>
              </a:solidFill>
              <a:ln w="9525" cap="flat" cmpd="sng" algn="ctr">
                <a:solidFill>
                  <a:srgbClr val="F6DE40">
                    <a:shade val="95000"/>
                    <a:satMod val="105000"/>
                  </a:srgbClr>
                </a:solidFill>
                <a:prstDash val="solid"/>
                <a:headEnd type="none" w="med" len="med"/>
                <a:tailEnd type="none" w="med" len="med"/>
              </a:ln>
              <a:effectLst>
                <a:outerShdw blurRad="40000" dist="23000" dir="5400000" rotWithShape="0">
                  <a:srgbClr val="000000">
                    <a:alpha val="35000"/>
                  </a:srgbClr>
                </a:outerShdw>
              </a:effectLst>
              <a:scene3d>
                <a:camera prst="orthographicFront"/>
                <a:lightRig rig="threePt" dir="t"/>
              </a:scene3d>
              <a:sp3d>
                <a:bevelT/>
              </a:sp3d>
            </p:spPr>
            <p:txBody>
              <a:bodyPr lIns="91436" tIns="45718" rIns="91436" bIns="45718" anchor="ctr"/>
              <a:lstStyle/>
              <a:p>
                <a:pPr marL="0" marR="0" lvl="0" indent="0" algn="ctr" defTabSz="912813"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grpSp>
            <p:nvGrpSpPr>
              <p:cNvPr id="6" name="Group 77"/>
              <p:cNvGrpSpPr/>
              <p:nvPr/>
            </p:nvGrpSpPr>
            <p:grpSpPr>
              <a:xfrm>
                <a:off x="3259857" y="3977348"/>
                <a:ext cx="226743" cy="230947"/>
                <a:chOff x="3743091" y="2678232"/>
                <a:chExt cx="282498" cy="287734"/>
              </a:xfrm>
            </p:grpSpPr>
            <p:sp>
              <p:nvSpPr>
                <p:cNvPr id="165" name="Can 164"/>
                <p:cNvSpPr/>
                <p:nvPr/>
              </p:nvSpPr>
              <p:spPr>
                <a:xfrm>
                  <a:off x="3892074" y="2678232"/>
                  <a:ext cx="133515" cy="209508"/>
                </a:xfrm>
                <a:prstGeom prst="can">
                  <a:avLst/>
                </a:prstGeom>
                <a:gradFill flip="none" rotWithShape="1">
                  <a:gsLst>
                    <a:gs pos="0">
                      <a:sysClr val="windowText" lastClr="000000"/>
                    </a:gs>
                    <a:gs pos="100000">
                      <a:srgbClr val="133872">
                        <a:lumMod val="60000"/>
                        <a:lumOff val="40000"/>
                      </a:srgbClr>
                    </a:gs>
                  </a:gsLst>
                  <a:lin ang="0" scaled="1"/>
                  <a:tileRect/>
                </a:gradFill>
                <a:ln w="3175" cap="flat" cmpd="sng" algn="ctr">
                  <a:noFill/>
                  <a:prstDash val="solid"/>
                </a:ln>
                <a:effectLst/>
              </p:spPr>
              <p:txBody>
                <a:bodyPr vert="vert270" rtlCol="0" anchor="ctr"/>
                <a:lstStyle/>
                <a:p>
                  <a:pPr marL="0" marR="0" lvl="0" indent="0" algn="ctr" defTabSz="914400" rtl="0" eaLnBrk="1" fontAlgn="base" latinLnBrk="0" hangingPunct="1">
                    <a:lnSpc>
                      <a:spcPct val="80000"/>
                    </a:lnSpc>
                    <a:spcBef>
                      <a:spcPct val="0"/>
                    </a:spcBef>
                    <a:spcAft>
                      <a:spcPct val="0"/>
                    </a:spcAft>
                    <a:buClrTx/>
                    <a:buSzTx/>
                    <a:buFontTx/>
                    <a:buNone/>
                    <a:tabLst/>
                    <a:defRPr/>
                  </a:pPr>
                  <a:endParaRPr kumimoji="0" lang="en-US" sz="600" b="1" i="0" u="none" strike="noStrike" kern="1200" cap="none" spc="0" normalizeH="0" baseline="0" noProof="0" dirty="0">
                    <a:ln>
                      <a:noFill/>
                    </a:ln>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uLnTx/>
                    <a:uFillTx/>
                    <a:latin typeface="Calibri" pitchFamily="34" charset="0"/>
                    <a:ea typeface="+mn-ea"/>
                    <a:cs typeface="+mn-cs"/>
                  </a:endParaRPr>
                </a:p>
              </p:txBody>
            </p:sp>
            <p:sp>
              <p:nvSpPr>
                <p:cNvPr id="166" name="Can 165"/>
                <p:cNvSpPr/>
                <p:nvPr/>
              </p:nvSpPr>
              <p:spPr>
                <a:xfrm>
                  <a:off x="3743091" y="2705297"/>
                  <a:ext cx="133515" cy="203606"/>
                </a:xfrm>
                <a:prstGeom prst="can">
                  <a:avLst/>
                </a:prstGeom>
                <a:gradFill flip="none" rotWithShape="1">
                  <a:gsLst>
                    <a:gs pos="0">
                      <a:sysClr val="windowText" lastClr="000000"/>
                    </a:gs>
                    <a:gs pos="100000">
                      <a:srgbClr val="133872">
                        <a:lumMod val="60000"/>
                        <a:lumOff val="40000"/>
                      </a:srgbClr>
                    </a:gs>
                  </a:gsLst>
                  <a:lin ang="0" scaled="1"/>
                  <a:tileRect/>
                </a:gradFill>
                <a:ln w="3175" cap="flat" cmpd="sng" algn="ctr">
                  <a:noFill/>
                  <a:prstDash val="solid"/>
                </a:ln>
                <a:effectLst/>
              </p:spPr>
              <p:txBody>
                <a:bodyPr vert="vert270" rtlCol="0" anchor="ctr"/>
                <a:lstStyle/>
                <a:p>
                  <a:pPr marL="0" marR="0" lvl="0" indent="0" algn="ctr" defTabSz="914400" rtl="0" eaLnBrk="1" fontAlgn="base" latinLnBrk="0" hangingPunct="1">
                    <a:lnSpc>
                      <a:spcPct val="80000"/>
                    </a:lnSpc>
                    <a:spcBef>
                      <a:spcPct val="0"/>
                    </a:spcBef>
                    <a:spcAft>
                      <a:spcPct val="0"/>
                    </a:spcAft>
                    <a:buClrTx/>
                    <a:buSzTx/>
                    <a:buFontTx/>
                    <a:buNone/>
                    <a:tabLst/>
                    <a:defRPr/>
                  </a:pPr>
                  <a:endParaRPr kumimoji="0" lang="en-US" sz="600" b="1" i="0" u="none" strike="noStrike" kern="1200" cap="none" spc="0" normalizeH="0" baseline="0" noProof="0" dirty="0">
                    <a:ln>
                      <a:noFill/>
                    </a:ln>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uLnTx/>
                    <a:uFillTx/>
                    <a:latin typeface="Calibri" pitchFamily="34" charset="0"/>
                    <a:ea typeface="+mn-ea"/>
                    <a:cs typeface="+mn-cs"/>
                  </a:endParaRPr>
                </a:p>
              </p:txBody>
            </p:sp>
            <p:sp>
              <p:nvSpPr>
                <p:cNvPr id="167" name="Can 166"/>
                <p:cNvSpPr/>
                <p:nvPr/>
              </p:nvSpPr>
              <p:spPr>
                <a:xfrm>
                  <a:off x="3814410" y="2756458"/>
                  <a:ext cx="133515" cy="209508"/>
                </a:xfrm>
                <a:prstGeom prst="can">
                  <a:avLst/>
                </a:prstGeom>
                <a:gradFill flip="none" rotWithShape="1">
                  <a:gsLst>
                    <a:gs pos="0">
                      <a:sysClr val="windowText" lastClr="000000"/>
                    </a:gs>
                    <a:gs pos="100000">
                      <a:srgbClr val="133872">
                        <a:lumMod val="60000"/>
                        <a:lumOff val="40000"/>
                      </a:srgbClr>
                    </a:gs>
                  </a:gsLst>
                  <a:lin ang="0" scaled="1"/>
                  <a:tileRect/>
                </a:gradFill>
                <a:ln w="3175" cap="flat" cmpd="sng" algn="ctr">
                  <a:noFill/>
                  <a:prstDash val="solid"/>
                </a:ln>
                <a:effectLst/>
              </p:spPr>
              <p:txBody>
                <a:bodyPr vert="vert270" rtlCol="0" anchor="ctr"/>
                <a:lstStyle/>
                <a:p>
                  <a:pPr marL="0" marR="0" lvl="0" indent="0" algn="ctr" defTabSz="914400" rtl="0" eaLnBrk="1" fontAlgn="base" latinLnBrk="0" hangingPunct="1">
                    <a:lnSpc>
                      <a:spcPct val="80000"/>
                    </a:lnSpc>
                    <a:spcBef>
                      <a:spcPct val="0"/>
                    </a:spcBef>
                    <a:spcAft>
                      <a:spcPct val="0"/>
                    </a:spcAft>
                    <a:buClrTx/>
                    <a:buSzTx/>
                    <a:buFontTx/>
                    <a:buNone/>
                    <a:tabLst/>
                    <a:defRPr/>
                  </a:pPr>
                  <a:endParaRPr kumimoji="0" lang="en-US" sz="600" b="1" i="0" u="none" strike="noStrike" kern="1200" cap="none" spc="0" normalizeH="0" baseline="0" noProof="0" dirty="0">
                    <a:ln>
                      <a:noFill/>
                    </a:ln>
                    <a:gradFill flip="none" rotWithShape="1">
                      <a:gsLst>
                        <a:gs pos="26000">
                          <a:prstClr val="white">
                            <a:lumMod val="75000"/>
                          </a:prstClr>
                        </a:gs>
                        <a:gs pos="50000">
                          <a:prstClr val="white">
                            <a:shade val="100000"/>
                            <a:satMod val="115000"/>
                          </a:prstClr>
                        </a:gs>
                      </a:gsLst>
                      <a:lin ang="16200000" scaled="1"/>
                      <a:tileRect/>
                    </a:gradFill>
                    <a:effectLst>
                      <a:outerShdw blurRad="38100" dist="38100" dir="2700000" algn="tl">
                        <a:srgbClr val="000000">
                          <a:alpha val="43137"/>
                        </a:srgbClr>
                      </a:outerShdw>
                    </a:effectLst>
                    <a:uLnTx/>
                    <a:uFillTx/>
                    <a:latin typeface="Calibri" pitchFamily="34" charset="0"/>
                    <a:ea typeface="+mn-ea"/>
                    <a:cs typeface="+mn-cs"/>
                  </a:endParaRPr>
                </a:p>
              </p:txBody>
            </p:sp>
          </p:grpSp>
        </p:grpSp>
      </p:grpSp>
      <p:grpSp>
        <p:nvGrpSpPr>
          <p:cNvPr id="7" name="Group 237"/>
          <p:cNvGrpSpPr/>
          <p:nvPr/>
        </p:nvGrpSpPr>
        <p:grpSpPr>
          <a:xfrm>
            <a:off x="1685271" y="1506748"/>
            <a:ext cx="2892504" cy="933974"/>
            <a:chOff x="1768396" y="1803623"/>
            <a:chExt cx="2892504" cy="933974"/>
          </a:xfrm>
        </p:grpSpPr>
        <p:sp>
          <p:nvSpPr>
            <p:cNvPr id="114" name="TextBox 113"/>
            <p:cNvSpPr txBox="1"/>
            <p:nvPr/>
          </p:nvSpPr>
          <p:spPr>
            <a:xfrm>
              <a:off x="1768396" y="2218174"/>
              <a:ext cx="969862" cy="292384"/>
            </a:xfrm>
            <a:prstGeom prst="rect">
              <a:avLst/>
            </a:prstGeom>
            <a:noFill/>
          </p:spPr>
          <p:txBody>
            <a:bodyPr wrap="square" lIns="76197" tIns="38098" rIns="76197" bIns="38098" rtlCol="0">
              <a:spAutoFit/>
            </a:bodyPr>
            <a:lstStyle/>
            <a:p>
              <a:r>
                <a:rPr lang="en-US" sz="700" dirty="0" smtClean="0">
                  <a:latin typeface="+mn-lt"/>
                </a:rPr>
                <a:t>Bitlocker Drive Encryption</a:t>
              </a:r>
            </a:p>
          </p:txBody>
        </p:sp>
        <p:pic>
          <p:nvPicPr>
            <p:cNvPr id="115"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12" cstate="email"/>
            <a:srcRect/>
            <a:stretch>
              <a:fillRect/>
            </a:stretch>
          </p:blipFill>
          <p:spPr bwMode="auto">
            <a:xfrm>
              <a:off x="2445086" y="2074566"/>
              <a:ext cx="863820" cy="633468"/>
            </a:xfrm>
            <a:prstGeom prst="rect">
              <a:avLst/>
            </a:prstGeom>
            <a:noFill/>
            <a:effectLst>
              <a:outerShdw blurRad="50800" dist="38100" dir="2700000" algn="tl" rotWithShape="0">
                <a:prstClr val="black">
                  <a:alpha val="40000"/>
                </a:prstClr>
              </a:outerShdw>
            </a:effectLst>
          </p:spPr>
        </p:pic>
        <p:pic>
          <p:nvPicPr>
            <p:cNvPr id="116" name="Picture 1" descr="image001"/>
            <p:cNvPicPr>
              <a:picLocks noChangeAspect="1" noChangeArrowheads="1"/>
            </p:cNvPicPr>
            <p:nvPr/>
          </p:nvPicPr>
          <p:blipFill>
            <a:blip r:embed="rId13" cstate="email"/>
            <a:srcRect/>
            <a:stretch>
              <a:fillRect/>
            </a:stretch>
          </p:blipFill>
          <p:spPr bwMode="auto">
            <a:xfrm>
              <a:off x="2956292" y="1947985"/>
              <a:ext cx="110238" cy="118826"/>
            </a:xfrm>
            <a:prstGeom prst="rect">
              <a:avLst/>
            </a:prstGeom>
            <a:noFill/>
            <a:ln w="9525">
              <a:solidFill>
                <a:schemeClr val="accent1">
                  <a:lumMod val="75000"/>
                </a:schemeClr>
              </a:solidFill>
              <a:miter lim="800000"/>
              <a:headEnd/>
              <a:tailEnd/>
            </a:ln>
          </p:spPr>
        </p:pic>
        <p:pic>
          <p:nvPicPr>
            <p:cNvPr id="228" name="Picture 2" descr="image002"/>
            <p:cNvPicPr>
              <a:picLocks noChangeAspect="1" noChangeArrowheads="1"/>
            </p:cNvPicPr>
            <p:nvPr/>
          </p:nvPicPr>
          <p:blipFill>
            <a:blip r:embed="rId14" cstate="email"/>
            <a:srcRect/>
            <a:stretch>
              <a:fillRect/>
            </a:stretch>
          </p:blipFill>
          <p:spPr bwMode="auto">
            <a:xfrm>
              <a:off x="2978083" y="2021891"/>
              <a:ext cx="110238" cy="118826"/>
            </a:xfrm>
            <a:prstGeom prst="rect">
              <a:avLst/>
            </a:prstGeom>
            <a:noFill/>
            <a:ln w="9525">
              <a:solidFill>
                <a:schemeClr val="accent1">
                  <a:lumMod val="75000"/>
                </a:schemeClr>
              </a:solidFill>
              <a:miter lim="800000"/>
              <a:headEnd/>
              <a:tailEnd/>
            </a:ln>
          </p:spPr>
        </p:pic>
        <p:pic>
          <p:nvPicPr>
            <p:cNvPr id="229" name="Picture 3" descr="image003"/>
            <p:cNvPicPr>
              <a:picLocks noChangeAspect="1" noChangeArrowheads="1"/>
            </p:cNvPicPr>
            <p:nvPr/>
          </p:nvPicPr>
          <p:blipFill>
            <a:blip r:embed="rId15" cstate="email"/>
            <a:srcRect/>
            <a:stretch>
              <a:fillRect/>
            </a:stretch>
          </p:blipFill>
          <p:spPr bwMode="auto">
            <a:xfrm>
              <a:off x="3034485" y="1923357"/>
              <a:ext cx="112802" cy="121725"/>
            </a:xfrm>
            <a:prstGeom prst="rect">
              <a:avLst/>
            </a:prstGeom>
            <a:noFill/>
            <a:ln w="9525">
              <a:solidFill>
                <a:schemeClr val="accent1">
                  <a:lumMod val="75000"/>
                </a:schemeClr>
              </a:solidFill>
              <a:miter lim="800000"/>
              <a:headEnd/>
              <a:tailEnd/>
            </a:ln>
          </p:spPr>
        </p:pic>
        <p:pic>
          <p:nvPicPr>
            <p:cNvPr id="230" name="Picture 4" descr="image004"/>
            <p:cNvPicPr>
              <a:picLocks noChangeAspect="1" noChangeArrowheads="1"/>
            </p:cNvPicPr>
            <p:nvPr/>
          </p:nvPicPr>
          <p:blipFill>
            <a:blip r:embed="rId16" cstate="email"/>
            <a:srcRect/>
            <a:stretch>
              <a:fillRect/>
            </a:stretch>
          </p:blipFill>
          <p:spPr bwMode="auto">
            <a:xfrm>
              <a:off x="3054993" y="1982774"/>
              <a:ext cx="110238" cy="118826"/>
            </a:xfrm>
            <a:prstGeom prst="rect">
              <a:avLst/>
            </a:prstGeom>
            <a:noFill/>
            <a:ln w="9525">
              <a:solidFill>
                <a:schemeClr val="accent1">
                  <a:lumMod val="75000"/>
                </a:schemeClr>
              </a:solidFill>
              <a:miter lim="800000"/>
              <a:headEnd/>
              <a:tailEnd/>
            </a:ln>
          </p:spPr>
        </p:pic>
        <p:pic>
          <p:nvPicPr>
            <p:cNvPr id="231" name="Picture 230" descr="server.png"/>
            <p:cNvPicPr>
              <a:picLocks noChangeAspect="1"/>
            </p:cNvPicPr>
            <p:nvPr/>
          </p:nvPicPr>
          <p:blipFill>
            <a:blip r:embed="rId17" cstate="email"/>
            <a:stretch>
              <a:fillRect/>
            </a:stretch>
          </p:blipFill>
          <p:spPr>
            <a:xfrm>
              <a:off x="3147505" y="2298560"/>
              <a:ext cx="143497" cy="155074"/>
            </a:xfrm>
            <a:prstGeom prst="rect">
              <a:avLst/>
            </a:prstGeom>
          </p:spPr>
        </p:pic>
        <p:pic>
          <p:nvPicPr>
            <p:cNvPr id="232" name="Picture 231" descr="server.png"/>
            <p:cNvPicPr>
              <a:picLocks noChangeAspect="1"/>
            </p:cNvPicPr>
            <p:nvPr/>
          </p:nvPicPr>
          <p:blipFill>
            <a:blip r:embed="rId17" cstate="email"/>
            <a:stretch>
              <a:fillRect/>
            </a:stretch>
          </p:blipFill>
          <p:spPr>
            <a:xfrm>
              <a:off x="3293039" y="2298560"/>
              <a:ext cx="143497" cy="155074"/>
            </a:xfrm>
            <a:prstGeom prst="rect">
              <a:avLst/>
            </a:prstGeom>
          </p:spPr>
        </p:pic>
        <p:pic>
          <p:nvPicPr>
            <p:cNvPr id="233" name="Picture 232" descr="server.png"/>
            <p:cNvPicPr>
              <a:picLocks noChangeAspect="1"/>
            </p:cNvPicPr>
            <p:nvPr/>
          </p:nvPicPr>
          <p:blipFill>
            <a:blip r:embed="rId17" cstate="email"/>
            <a:stretch>
              <a:fillRect/>
            </a:stretch>
          </p:blipFill>
          <p:spPr>
            <a:xfrm>
              <a:off x="3222967" y="2359837"/>
              <a:ext cx="143497" cy="155074"/>
            </a:xfrm>
            <a:prstGeom prst="rect">
              <a:avLst/>
            </a:prstGeom>
          </p:spPr>
        </p:pic>
        <p:sp>
          <p:nvSpPr>
            <p:cNvPr id="234" name="TextBox 233"/>
            <p:cNvSpPr txBox="1"/>
            <p:nvPr/>
          </p:nvSpPr>
          <p:spPr>
            <a:xfrm>
              <a:off x="3121269" y="1803623"/>
              <a:ext cx="774571" cy="338554"/>
            </a:xfrm>
            <a:prstGeom prst="rect">
              <a:avLst/>
            </a:prstGeom>
            <a:noFill/>
          </p:spPr>
          <p:txBody>
            <a:bodyPr wrap="none" rtlCol="0">
              <a:spAutoFit/>
            </a:bodyPr>
            <a:lstStyle/>
            <a:p>
              <a:r>
                <a:rPr lang="en-US" sz="800" dirty="0" smtClean="0">
                  <a:latin typeface="+mn-lt"/>
                </a:rPr>
                <a:t>Application </a:t>
              </a:r>
            </a:p>
            <a:p>
              <a:r>
                <a:rPr lang="en-US" sz="800" dirty="0" smtClean="0">
                  <a:latin typeface="+mn-lt"/>
                </a:rPr>
                <a:t>Virtualization</a:t>
              </a:r>
            </a:p>
          </p:txBody>
        </p:sp>
        <p:sp>
          <p:nvSpPr>
            <p:cNvPr id="235" name="TextBox 234"/>
            <p:cNvSpPr txBox="1"/>
            <p:nvPr/>
          </p:nvSpPr>
          <p:spPr>
            <a:xfrm>
              <a:off x="3368065" y="2399043"/>
              <a:ext cx="823964" cy="338554"/>
            </a:xfrm>
            <a:prstGeom prst="rect">
              <a:avLst/>
            </a:prstGeom>
            <a:noFill/>
          </p:spPr>
          <p:txBody>
            <a:bodyPr wrap="square" rtlCol="0">
              <a:spAutoFit/>
            </a:bodyPr>
            <a:lstStyle/>
            <a:p>
              <a:r>
                <a:rPr lang="en-US" sz="800" dirty="0" smtClean="0">
                  <a:latin typeface="+mn-lt"/>
                </a:rPr>
                <a:t>Folder</a:t>
              </a:r>
            </a:p>
            <a:p>
              <a:r>
                <a:rPr lang="en-US" sz="800" dirty="0" smtClean="0">
                  <a:latin typeface="+mn-lt"/>
                </a:rPr>
                <a:t> Redirection</a:t>
              </a:r>
            </a:p>
          </p:txBody>
        </p:sp>
        <p:sp>
          <p:nvSpPr>
            <p:cNvPr id="236" name="Rectangle 235"/>
            <p:cNvSpPr/>
            <p:nvPr/>
          </p:nvSpPr>
          <p:spPr>
            <a:xfrm>
              <a:off x="3848100" y="2048302"/>
              <a:ext cx="812800" cy="461665"/>
            </a:xfrm>
            <a:prstGeom prst="rect">
              <a:avLst/>
            </a:prstGeom>
          </p:spPr>
          <p:txBody>
            <a:bodyPr wrap="square">
              <a:spAutoFit/>
            </a:bodyPr>
            <a:lstStyle/>
            <a:p>
              <a:r>
                <a:rPr lang="en-US" sz="800" dirty="0" smtClean="0">
                  <a:latin typeface="+mj-lt"/>
                </a:rPr>
                <a:t>Enterprise Desktop  Virtualization</a:t>
              </a:r>
            </a:p>
          </p:txBody>
        </p:sp>
        <p:pic>
          <p:nvPicPr>
            <p:cNvPr id="237" name="Picture 4" descr="C:\kidaro\review\images\logos\EDVwithicon_3D.png"/>
            <p:cNvPicPr>
              <a:picLocks noChangeAspect="1" noChangeArrowheads="1"/>
            </p:cNvPicPr>
            <p:nvPr/>
          </p:nvPicPr>
          <p:blipFill>
            <a:blip r:embed="rId18" cstate="print"/>
            <a:srcRect/>
            <a:stretch>
              <a:fillRect/>
            </a:stretch>
          </p:blipFill>
          <p:spPr bwMode="auto">
            <a:xfrm>
              <a:off x="3600616" y="2084776"/>
              <a:ext cx="365760" cy="358554"/>
            </a:xfrm>
            <a:prstGeom prst="rect">
              <a:avLst/>
            </a:prstGeom>
            <a:noFill/>
          </p:spPr>
        </p:pic>
      </p:grpSp>
      <p:grpSp>
        <p:nvGrpSpPr>
          <p:cNvPr id="8" name="Group 286"/>
          <p:cNvGrpSpPr/>
          <p:nvPr/>
        </p:nvGrpSpPr>
        <p:grpSpPr>
          <a:xfrm>
            <a:off x="6035321" y="2566721"/>
            <a:ext cx="2697733" cy="919163"/>
            <a:chOff x="6109302" y="2863596"/>
            <a:chExt cx="2697733" cy="919163"/>
          </a:xfrm>
        </p:grpSpPr>
        <p:pic>
          <p:nvPicPr>
            <p:cNvPr id="271" name="Picture 7" descr="C:\Program Files\Microsoft Resource DVD Artwork\DVD_ART\Artwork_Imagery\HARDWARE_IMAGERY\Illustration - Misc Hardware\Miscellaneous\computer wide screen.png"/>
            <p:cNvPicPr>
              <a:picLocks noChangeAspect="1" noChangeArrowheads="1"/>
            </p:cNvPicPr>
            <p:nvPr/>
          </p:nvPicPr>
          <p:blipFill>
            <a:blip r:embed="rId19" cstate="email"/>
            <a:srcRect/>
            <a:stretch>
              <a:fillRect/>
            </a:stretch>
          </p:blipFill>
          <p:spPr bwMode="auto">
            <a:xfrm>
              <a:off x="7090790" y="3134210"/>
              <a:ext cx="808688" cy="588224"/>
            </a:xfrm>
            <a:prstGeom prst="rect">
              <a:avLst/>
            </a:prstGeom>
            <a:noFill/>
          </p:spPr>
        </p:pic>
        <p:pic>
          <p:nvPicPr>
            <p:cNvPr id="272" name="Picture 1" descr="image001"/>
            <p:cNvPicPr>
              <a:picLocks noChangeAspect="1" noChangeArrowheads="1"/>
            </p:cNvPicPr>
            <p:nvPr/>
          </p:nvPicPr>
          <p:blipFill>
            <a:blip r:embed="rId13" cstate="email"/>
            <a:srcRect/>
            <a:stretch>
              <a:fillRect/>
            </a:stretch>
          </p:blipFill>
          <p:spPr bwMode="auto">
            <a:xfrm>
              <a:off x="6858202" y="3147864"/>
              <a:ext cx="110238" cy="118826"/>
            </a:xfrm>
            <a:prstGeom prst="rect">
              <a:avLst/>
            </a:prstGeom>
            <a:noFill/>
            <a:ln w="9525">
              <a:solidFill>
                <a:srgbClr val="E7BA23">
                  <a:lumMod val="75000"/>
                </a:srgbClr>
              </a:solidFill>
              <a:miter lim="800000"/>
              <a:headEnd/>
              <a:tailEnd/>
            </a:ln>
          </p:spPr>
        </p:pic>
        <p:pic>
          <p:nvPicPr>
            <p:cNvPr id="273" name="Picture 2" descr="image002"/>
            <p:cNvPicPr>
              <a:picLocks noChangeAspect="1" noChangeArrowheads="1"/>
            </p:cNvPicPr>
            <p:nvPr/>
          </p:nvPicPr>
          <p:blipFill>
            <a:blip r:embed="rId14" cstate="email"/>
            <a:srcRect/>
            <a:stretch>
              <a:fillRect/>
            </a:stretch>
          </p:blipFill>
          <p:spPr bwMode="auto">
            <a:xfrm>
              <a:off x="6879993" y="3221770"/>
              <a:ext cx="110238" cy="118826"/>
            </a:xfrm>
            <a:prstGeom prst="rect">
              <a:avLst/>
            </a:prstGeom>
            <a:noFill/>
            <a:ln w="9525">
              <a:solidFill>
                <a:srgbClr val="E7BA23">
                  <a:lumMod val="75000"/>
                </a:srgbClr>
              </a:solidFill>
              <a:miter lim="800000"/>
              <a:headEnd/>
              <a:tailEnd/>
            </a:ln>
          </p:spPr>
        </p:pic>
        <p:pic>
          <p:nvPicPr>
            <p:cNvPr id="274" name="Picture 3" descr="image003"/>
            <p:cNvPicPr>
              <a:picLocks noChangeAspect="1" noChangeArrowheads="1"/>
            </p:cNvPicPr>
            <p:nvPr/>
          </p:nvPicPr>
          <p:blipFill>
            <a:blip r:embed="rId15" cstate="email"/>
            <a:srcRect/>
            <a:stretch>
              <a:fillRect/>
            </a:stretch>
          </p:blipFill>
          <p:spPr bwMode="auto">
            <a:xfrm>
              <a:off x="6936395" y="3123236"/>
              <a:ext cx="112802" cy="121725"/>
            </a:xfrm>
            <a:prstGeom prst="rect">
              <a:avLst/>
            </a:prstGeom>
            <a:noFill/>
            <a:ln w="9525">
              <a:solidFill>
                <a:srgbClr val="E7BA23">
                  <a:lumMod val="75000"/>
                </a:srgbClr>
              </a:solidFill>
              <a:miter lim="800000"/>
              <a:headEnd/>
              <a:tailEnd/>
            </a:ln>
          </p:spPr>
        </p:pic>
        <p:pic>
          <p:nvPicPr>
            <p:cNvPr id="275" name="Picture 4" descr="image004"/>
            <p:cNvPicPr>
              <a:picLocks noChangeAspect="1" noChangeArrowheads="1"/>
            </p:cNvPicPr>
            <p:nvPr/>
          </p:nvPicPr>
          <p:blipFill>
            <a:blip r:embed="rId16" cstate="email"/>
            <a:srcRect/>
            <a:stretch>
              <a:fillRect/>
            </a:stretch>
          </p:blipFill>
          <p:spPr bwMode="auto">
            <a:xfrm>
              <a:off x="6956903" y="3182653"/>
              <a:ext cx="110238" cy="118826"/>
            </a:xfrm>
            <a:prstGeom prst="rect">
              <a:avLst/>
            </a:prstGeom>
            <a:noFill/>
            <a:ln w="9525">
              <a:solidFill>
                <a:srgbClr val="E7BA23">
                  <a:lumMod val="75000"/>
                </a:srgbClr>
              </a:solidFill>
              <a:miter lim="800000"/>
              <a:headEnd/>
              <a:tailEnd/>
            </a:ln>
          </p:spPr>
        </p:pic>
        <p:pic>
          <p:nvPicPr>
            <p:cNvPr id="276" name="Picture 275" descr="server.png"/>
            <p:cNvPicPr>
              <a:picLocks noChangeAspect="1"/>
            </p:cNvPicPr>
            <p:nvPr/>
          </p:nvPicPr>
          <p:blipFill>
            <a:blip r:embed="rId17" cstate="email"/>
            <a:stretch>
              <a:fillRect/>
            </a:stretch>
          </p:blipFill>
          <p:spPr>
            <a:xfrm>
              <a:off x="6808254" y="3506083"/>
              <a:ext cx="143497" cy="155074"/>
            </a:xfrm>
            <a:prstGeom prst="rect">
              <a:avLst/>
            </a:prstGeom>
          </p:spPr>
        </p:pic>
        <p:pic>
          <p:nvPicPr>
            <p:cNvPr id="277" name="Picture 276" descr="server.png"/>
            <p:cNvPicPr>
              <a:picLocks noChangeAspect="1"/>
            </p:cNvPicPr>
            <p:nvPr/>
          </p:nvPicPr>
          <p:blipFill>
            <a:blip r:embed="rId17" cstate="email"/>
            <a:stretch>
              <a:fillRect/>
            </a:stretch>
          </p:blipFill>
          <p:spPr>
            <a:xfrm>
              <a:off x="6953788" y="3506083"/>
              <a:ext cx="143497" cy="155074"/>
            </a:xfrm>
            <a:prstGeom prst="rect">
              <a:avLst/>
            </a:prstGeom>
          </p:spPr>
        </p:pic>
        <p:pic>
          <p:nvPicPr>
            <p:cNvPr id="278" name="Picture 277" descr="server.png"/>
            <p:cNvPicPr>
              <a:picLocks noChangeAspect="1"/>
            </p:cNvPicPr>
            <p:nvPr/>
          </p:nvPicPr>
          <p:blipFill>
            <a:blip r:embed="rId17" cstate="email"/>
            <a:stretch>
              <a:fillRect/>
            </a:stretch>
          </p:blipFill>
          <p:spPr>
            <a:xfrm>
              <a:off x="6883716" y="3567360"/>
              <a:ext cx="143497" cy="155074"/>
            </a:xfrm>
            <a:prstGeom prst="rect">
              <a:avLst/>
            </a:prstGeom>
          </p:spPr>
        </p:pic>
        <p:pic>
          <p:nvPicPr>
            <p:cNvPr id="279" name="Picture 278" descr="chart.png"/>
            <p:cNvPicPr>
              <a:picLocks noChangeAspect="1"/>
            </p:cNvPicPr>
            <p:nvPr/>
          </p:nvPicPr>
          <p:blipFill>
            <a:blip r:embed="rId20" cstate="email"/>
            <a:stretch>
              <a:fillRect/>
            </a:stretch>
          </p:blipFill>
          <p:spPr>
            <a:xfrm>
              <a:off x="7730618" y="2963828"/>
              <a:ext cx="228842" cy="179438"/>
            </a:xfrm>
            <a:prstGeom prst="rect">
              <a:avLst/>
            </a:prstGeom>
            <a:effectLst/>
          </p:spPr>
        </p:pic>
        <p:sp>
          <p:nvSpPr>
            <p:cNvPr id="280" name="Oval 279"/>
            <p:cNvSpPr/>
            <p:nvPr/>
          </p:nvSpPr>
          <p:spPr bwMode="auto">
            <a:xfrm>
              <a:off x="7680026" y="2863596"/>
              <a:ext cx="390276" cy="412524"/>
            </a:xfrm>
            <a:prstGeom prst="ellipse">
              <a:avLst/>
            </a:prstGeom>
            <a:solidFill>
              <a:sysClr val="window" lastClr="FFFFFF">
                <a:lumMod val="20000"/>
                <a:lumOff val="80000"/>
                <a:alpha val="2000"/>
              </a:sysClr>
            </a:solidFill>
            <a:ln w="9525" cap="flat" cmpd="sng" algn="ctr">
              <a:solidFill>
                <a:srgbClr val="F6DE40">
                  <a:shade val="95000"/>
                  <a:satMod val="105000"/>
                </a:srgbClr>
              </a:solidFill>
              <a:prstDash val="solid"/>
              <a:headEnd type="none" w="med" len="med"/>
              <a:tailEnd type="none" w="med" len="med"/>
            </a:ln>
            <a:effectLst>
              <a:outerShdw blurRad="40000" dist="23000" dir="5400000" rotWithShape="0">
                <a:srgbClr val="000000">
                  <a:alpha val="35000"/>
                </a:srgbClr>
              </a:outerShdw>
            </a:effectLst>
            <a:scene3d>
              <a:camera prst="orthographicFront"/>
              <a:lightRig rig="threePt" dir="t"/>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pitchFamily="34" charset="0"/>
                <a:ea typeface="+mn-ea"/>
                <a:cs typeface="+mn-cs"/>
              </a:endParaRPr>
            </a:p>
          </p:txBody>
        </p:sp>
        <p:pic>
          <p:nvPicPr>
            <p:cNvPr id="281" name="Picture 280" descr="server.png"/>
            <p:cNvPicPr>
              <a:picLocks noChangeAspect="1"/>
            </p:cNvPicPr>
            <p:nvPr/>
          </p:nvPicPr>
          <p:blipFill>
            <a:blip r:embed="rId21" cstate="email"/>
            <a:stretch>
              <a:fillRect/>
            </a:stretch>
          </p:blipFill>
          <p:spPr>
            <a:xfrm>
              <a:off x="7839079" y="3053547"/>
              <a:ext cx="76714" cy="84580"/>
            </a:xfrm>
            <a:prstGeom prst="rect">
              <a:avLst/>
            </a:prstGeom>
          </p:spPr>
        </p:pic>
        <p:pic>
          <p:nvPicPr>
            <p:cNvPr id="282" name="Picture 281" descr="server.png"/>
            <p:cNvPicPr>
              <a:picLocks noChangeAspect="1"/>
            </p:cNvPicPr>
            <p:nvPr/>
          </p:nvPicPr>
          <p:blipFill>
            <a:blip r:embed="rId21" cstate="email"/>
            <a:stretch>
              <a:fillRect/>
            </a:stretch>
          </p:blipFill>
          <p:spPr>
            <a:xfrm>
              <a:off x="7916882" y="3053547"/>
              <a:ext cx="76714" cy="84580"/>
            </a:xfrm>
            <a:prstGeom prst="rect">
              <a:avLst/>
            </a:prstGeom>
          </p:spPr>
        </p:pic>
        <p:pic>
          <p:nvPicPr>
            <p:cNvPr id="283" name="Picture 282" descr="server.png"/>
            <p:cNvPicPr>
              <a:picLocks noChangeAspect="1"/>
            </p:cNvPicPr>
            <p:nvPr/>
          </p:nvPicPr>
          <p:blipFill>
            <a:blip r:embed="rId21" cstate="email"/>
            <a:stretch>
              <a:fillRect/>
            </a:stretch>
          </p:blipFill>
          <p:spPr>
            <a:xfrm>
              <a:off x="7879421" y="3086969"/>
              <a:ext cx="76714" cy="84580"/>
            </a:xfrm>
            <a:prstGeom prst="rect">
              <a:avLst/>
            </a:prstGeom>
          </p:spPr>
        </p:pic>
        <p:sp>
          <p:nvSpPr>
            <p:cNvPr id="284" name="TextBox 283"/>
            <p:cNvSpPr txBox="1"/>
            <p:nvPr/>
          </p:nvSpPr>
          <p:spPr>
            <a:xfrm>
              <a:off x="6109302" y="3112575"/>
              <a:ext cx="744114" cy="338554"/>
            </a:xfrm>
            <a:prstGeom prst="rect">
              <a:avLst/>
            </a:prstGeom>
            <a:noFill/>
          </p:spPr>
          <p:txBody>
            <a:bodyPr wrap="none" rtlCol="0">
              <a:spAutoFit/>
            </a:bodyPr>
            <a:lstStyle/>
            <a:p>
              <a:pPr algn="l" rtl="0" fontAlgn="base">
                <a:spcBef>
                  <a:spcPct val="0"/>
                </a:spcBef>
                <a:spcAft>
                  <a:spcPct val="0"/>
                </a:spcAft>
              </a:pPr>
              <a:r>
                <a:rPr lang="en-US" sz="800" kern="1200" dirty="0">
                  <a:solidFill>
                    <a:prstClr val="white"/>
                  </a:solidFill>
                  <a:latin typeface="Calibri" pitchFamily="34" charset="0"/>
                  <a:ea typeface="+mn-ea"/>
                  <a:cs typeface="Arial" charset="0"/>
                </a:rPr>
                <a:t>Application </a:t>
              </a:r>
            </a:p>
            <a:p>
              <a:pPr algn="l" rtl="0" fontAlgn="base">
                <a:spcBef>
                  <a:spcPct val="0"/>
                </a:spcBef>
                <a:spcAft>
                  <a:spcPct val="0"/>
                </a:spcAft>
              </a:pPr>
              <a:r>
                <a:rPr lang="en-US" sz="800" kern="1200" dirty="0">
                  <a:solidFill>
                    <a:prstClr val="white"/>
                  </a:solidFill>
                  <a:latin typeface="Calibri" pitchFamily="34" charset="0"/>
                  <a:ea typeface="+mn-ea"/>
                  <a:cs typeface="Arial" charset="0"/>
                </a:rPr>
                <a:t>Virtualization</a:t>
              </a:r>
            </a:p>
          </p:txBody>
        </p:sp>
        <p:sp>
          <p:nvSpPr>
            <p:cNvPr id="285" name="TextBox 284"/>
            <p:cNvSpPr txBox="1"/>
            <p:nvPr/>
          </p:nvSpPr>
          <p:spPr>
            <a:xfrm>
              <a:off x="6115880" y="3444205"/>
              <a:ext cx="823964" cy="338554"/>
            </a:xfrm>
            <a:prstGeom prst="rect">
              <a:avLst/>
            </a:prstGeom>
            <a:noFill/>
          </p:spPr>
          <p:txBody>
            <a:bodyPr wrap="square" rtlCol="0">
              <a:spAutoFit/>
            </a:bodyPr>
            <a:lstStyle/>
            <a:p>
              <a:pPr algn="l" rtl="0" fontAlgn="base">
                <a:spcBef>
                  <a:spcPct val="0"/>
                </a:spcBef>
                <a:spcAft>
                  <a:spcPct val="0"/>
                </a:spcAft>
              </a:pPr>
              <a:r>
                <a:rPr lang="en-US" sz="800" kern="1200" dirty="0">
                  <a:solidFill>
                    <a:prstClr val="white"/>
                  </a:solidFill>
                  <a:latin typeface="Calibri" pitchFamily="34" charset="0"/>
                  <a:ea typeface="+mn-ea"/>
                  <a:cs typeface="Arial" charset="0"/>
                </a:rPr>
                <a:t>Folder</a:t>
              </a:r>
            </a:p>
            <a:p>
              <a:pPr algn="l" rtl="0" fontAlgn="base">
                <a:spcBef>
                  <a:spcPct val="0"/>
                </a:spcBef>
                <a:spcAft>
                  <a:spcPct val="0"/>
                </a:spcAft>
              </a:pPr>
              <a:r>
                <a:rPr lang="en-US" sz="800" kern="1200" dirty="0">
                  <a:solidFill>
                    <a:prstClr val="white"/>
                  </a:solidFill>
                  <a:latin typeface="Calibri" pitchFamily="34" charset="0"/>
                  <a:ea typeface="+mn-ea"/>
                  <a:cs typeface="Arial" charset="0"/>
                </a:rPr>
                <a:t> Redirection</a:t>
              </a:r>
            </a:p>
          </p:txBody>
        </p:sp>
        <p:sp>
          <p:nvSpPr>
            <p:cNvPr id="286" name="TextBox 285"/>
            <p:cNvSpPr txBox="1"/>
            <p:nvPr/>
          </p:nvSpPr>
          <p:spPr>
            <a:xfrm>
              <a:off x="7873766" y="3260769"/>
              <a:ext cx="933269" cy="461665"/>
            </a:xfrm>
            <a:prstGeom prst="rect">
              <a:avLst/>
            </a:prstGeom>
            <a:noFill/>
          </p:spPr>
          <p:txBody>
            <a:bodyPr wrap="none" rtlCol="0">
              <a:spAutoFit/>
            </a:bodyPr>
            <a:lstStyle/>
            <a:p>
              <a:pPr algn="l" rtl="0" fontAlgn="base">
                <a:spcBef>
                  <a:spcPct val="0"/>
                </a:spcBef>
                <a:spcAft>
                  <a:spcPct val="0"/>
                </a:spcAft>
              </a:pPr>
              <a:r>
                <a:rPr lang="en-US" sz="800" kern="1200" dirty="0">
                  <a:solidFill>
                    <a:prstClr val="white"/>
                  </a:solidFill>
                  <a:latin typeface="Calibri" pitchFamily="34" charset="0"/>
                  <a:ea typeface="+mn-ea"/>
                  <a:cs typeface="Arial" charset="0"/>
                </a:rPr>
                <a:t>Terminal </a:t>
              </a:r>
            </a:p>
            <a:p>
              <a:pPr algn="l" rtl="0" fontAlgn="base">
                <a:spcBef>
                  <a:spcPct val="0"/>
                </a:spcBef>
                <a:spcAft>
                  <a:spcPct val="0"/>
                </a:spcAft>
              </a:pPr>
              <a:r>
                <a:rPr lang="en-US" sz="800" kern="1200" dirty="0">
                  <a:solidFill>
                    <a:prstClr val="white"/>
                  </a:solidFill>
                  <a:latin typeface="Calibri" pitchFamily="34" charset="0"/>
                  <a:ea typeface="+mn-ea"/>
                  <a:cs typeface="Arial" charset="0"/>
                </a:rPr>
                <a:t> Services</a:t>
              </a:r>
            </a:p>
            <a:p>
              <a:pPr algn="l" rtl="0" fontAlgn="base">
                <a:spcBef>
                  <a:spcPct val="0"/>
                </a:spcBef>
                <a:spcAft>
                  <a:spcPct val="0"/>
                </a:spcAft>
              </a:pPr>
              <a:r>
                <a:rPr lang="en-US" sz="800" kern="1200" dirty="0">
                  <a:solidFill>
                    <a:prstClr val="white"/>
                  </a:solidFill>
                  <a:latin typeface="Calibri" pitchFamily="34" charset="0"/>
                  <a:ea typeface="+mn-ea"/>
                  <a:cs typeface="Arial" charset="0"/>
                </a:rPr>
                <a:t> (LOB Application)</a:t>
              </a:r>
            </a:p>
          </p:txBody>
        </p:sp>
      </p:grpSp>
      <p:grpSp>
        <p:nvGrpSpPr>
          <p:cNvPr id="9" name="Group 315"/>
          <p:cNvGrpSpPr/>
          <p:nvPr/>
        </p:nvGrpSpPr>
        <p:grpSpPr>
          <a:xfrm>
            <a:off x="6142311" y="4221889"/>
            <a:ext cx="2403260" cy="1035965"/>
            <a:chOff x="6225436" y="4518764"/>
            <a:chExt cx="2403260" cy="1035965"/>
          </a:xfrm>
        </p:grpSpPr>
        <p:pic>
          <p:nvPicPr>
            <p:cNvPr id="302" name="Picture 301" descr="Flip 3D.png"/>
            <p:cNvPicPr>
              <a:picLocks noChangeAspect="1"/>
            </p:cNvPicPr>
            <p:nvPr/>
          </p:nvPicPr>
          <p:blipFill>
            <a:blip r:embed="rId22" cstate="email"/>
            <a:stretch>
              <a:fillRect/>
            </a:stretch>
          </p:blipFill>
          <p:spPr>
            <a:xfrm>
              <a:off x="7929195" y="4788524"/>
              <a:ext cx="576901" cy="576901"/>
            </a:xfrm>
            <a:prstGeom prst="rect">
              <a:avLst/>
            </a:prstGeom>
          </p:spPr>
        </p:pic>
        <p:pic>
          <p:nvPicPr>
            <p:cNvPr id="303" name="Picture 2" descr="http://images.google.com/images?q=tbn:N3GTqTsGB1CbjM:http://www.activewin.com/screenshots/vista/nov05ctp/Bliss.bmp">
              <a:hlinkClick r:id="rId23"/>
            </p:cNvPr>
            <p:cNvPicPr>
              <a:picLocks noChangeAspect="1" noChangeArrowheads="1"/>
            </p:cNvPicPr>
            <p:nvPr/>
          </p:nvPicPr>
          <p:blipFill>
            <a:blip r:embed="rId24" cstate="email"/>
            <a:srcRect/>
            <a:stretch>
              <a:fillRect/>
            </a:stretch>
          </p:blipFill>
          <p:spPr bwMode="auto">
            <a:xfrm>
              <a:off x="7929195" y="4913834"/>
              <a:ext cx="160384" cy="120289"/>
            </a:xfrm>
            <a:prstGeom prst="rect">
              <a:avLst/>
            </a:prstGeom>
            <a:noFill/>
            <a:ln w="9525">
              <a:noFill/>
              <a:miter lim="800000"/>
              <a:headEnd/>
              <a:tailEnd/>
            </a:ln>
          </p:spPr>
        </p:pic>
        <p:pic>
          <p:nvPicPr>
            <p:cNvPr id="304" name="Picture 303" descr="server.png"/>
            <p:cNvPicPr>
              <a:picLocks noChangeAspect="1"/>
            </p:cNvPicPr>
            <p:nvPr/>
          </p:nvPicPr>
          <p:blipFill>
            <a:blip r:embed="rId25" cstate="email"/>
            <a:stretch>
              <a:fillRect/>
            </a:stretch>
          </p:blipFill>
          <p:spPr>
            <a:xfrm>
              <a:off x="8250014" y="5023758"/>
              <a:ext cx="137151" cy="139028"/>
            </a:xfrm>
            <a:prstGeom prst="rect">
              <a:avLst/>
            </a:prstGeom>
          </p:spPr>
        </p:pic>
        <p:pic>
          <p:nvPicPr>
            <p:cNvPr id="305" name="Picture 1" descr="image001"/>
            <p:cNvPicPr>
              <a:picLocks noChangeAspect="1" noChangeArrowheads="1"/>
            </p:cNvPicPr>
            <p:nvPr/>
          </p:nvPicPr>
          <p:blipFill>
            <a:blip r:embed="rId13" cstate="email"/>
            <a:srcRect/>
            <a:stretch>
              <a:fillRect/>
            </a:stretch>
          </p:blipFill>
          <p:spPr bwMode="auto">
            <a:xfrm>
              <a:off x="8093421" y="4865284"/>
              <a:ext cx="110238" cy="118826"/>
            </a:xfrm>
            <a:prstGeom prst="rect">
              <a:avLst/>
            </a:prstGeom>
            <a:noFill/>
            <a:ln w="9525">
              <a:solidFill>
                <a:srgbClr val="E7BA23">
                  <a:lumMod val="75000"/>
                </a:srgbClr>
              </a:solidFill>
              <a:miter lim="800000"/>
              <a:headEnd/>
              <a:tailEnd/>
            </a:ln>
          </p:spPr>
        </p:pic>
        <p:pic>
          <p:nvPicPr>
            <p:cNvPr id="306" name="Picture 2" descr="image002"/>
            <p:cNvPicPr>
              <a:picLocks noChangeAspect="1" noChangeArrowheads="1"/>
            </p:cNvPicPr>
            <p:nvPr/>
          </p:nvPicPr>
          <p:blipFill>
            <a:blip r:embed="rId14" cstate="email"/>
            <a:srcRect/>
            <a:stretch>
              <a:fillRect/>
            </a:stretch>
          </p:blipFill>
          <p:spPr bwMode="auto">
            <a:xfrm>
              <a:off x="8115212" y="4939190"/>
              <a:ext cx="110238" cy="118826"/>
            </a:xfrm>
            <a:prstGeom prst="rect">
              <a:avLst/>
            </a:prstGeom>
            <a:noFill/>
            <a:ln w="9525">
              <a:solidFill>
                <a:srgbClr val="E7BA23">
                  <a:lumMod val="75000"/>
                </a:srgbClr>
              </a:solidFill>
              <a:miter lim="800000"/>
              <a:headEnd/>
              <a:tailEnd/>
            </a:ln>
          </p:spPr>
        </p:pic>
        <p:pic>
          <p:nvPicPr>
            <p:cNvPr id="307" name="Picture 3" descr="image003"/>
            <p:cNvPicPr>
              <a:picLocks noChangeAspect="1" noChangeArrowheads="1"/>
            </p:cNvPicPr>
            <p:nvPr/>
          </p:nvPicPr>
          <p:blipFill>
            <a:blip r:embed="rId15" cstate="email"/>
            <a:srcRect/>
            <a:stretch>
              <a:fillRect/>
            </a:stretch>
          </p:blipFill>
          <p:spPr bwMode="auto">
            <a:xfrm>
              <a:off x="8171614" y="4840656"/>
              <a:ext cx="112802" cy="121725"/>
            </a:xfrm>
            <a:prstGeom prst="rect">
              <a:avLst/>
            </a:prstGeom>
            <a:noFill/>
            <a:ln w="9525">
              <a:solidFill>
                <a:srgbClr val="E7BA23">
                  <a:lumMod val="75000"/>
                </a:srgbClr>
              </a:solidFill>
              <a:miter lim="800000"/>
              <a:headEnd/>
              <a:tailEnd/>
            </a:ln>
          </p:spPr>
        </p:pic>
        <p:pic>
          <p:nvPicPr>
            <p:cNvPr id="308" name="Picture 4" descr="image004"/>
            <p:cNvPicPr>
              <a:picLocks noChangeAspect="1" noChangeArrowheads="1"/>
            </p:cNvPicPr>
            <p:nvPr/>
          </p:nvPicPr>
          <p:blipFill>
            <a:blip r:embed="rId16" cstate="email"/>
            <a:srcRect/>
            <a:stretch>
              <a:fillRect/>
            </a:stretch>
          </p:blipFill>
          <p:spPr bwMode="auto">
            <a:xfrm>
              <a:off x="8192122" y="4900073"/>
              <a:ext cx="110238" cy="118826"/>
            </a:xfrm>
            <a:prstGeom prst="rect">
              <a:avLst/>
            </a:prstGeom>
            <a:noFill/>
            <a:ln w="9525">
              <a:solidFill>
                <a:srgbClr val="E7BA23">
                  <a:lumMod val="75000"/>
                </a:srgbClr>
              </a:solidFill>
              <a:miter lim="800000"/>
              <a:headEnd/>
              <a:tailEnd/>
            </a:ln>
          </p:spPr>
        </p:pic>
        <p:pic>
          <p:nvPicPr>
            <p:cNvPr id="309" name="Picture 3" descr="C:\Program Files\Microsoft Resource DVD Artwork\DVD_ART\Artwork_Imagery\HARDWARE_IMAGERY\Photos - OEM Hardware\Computer\Vista Laptop\Asus Lambo VX2S Front Mouse.png"/>
            <p:cNvPicPr>
              <a:picLocks noChangeAspect="1" noChangeArrowheads="1"/>
            </p:cNvPicPr>
            <p:nvPr/>
          </p:nvPicPr>
          <p:blipFill>
            <a:blip r:embed="rId9" cstate="email"/>
            <a:srcRect/>
            <a:stretch>
              <a:fillRect/>
            </a:stretch>
          </p:blipFill>
          <p:spPr bwMode="auto">
            <a:xfrm>
              <a:off x="6621198" y="4852305"/>
              <a:ext cx="833839" cy="702424"/>
            </a:xfrm>
            <a:prstGeom prst="rect">
              <a:avLst/>
            </a:prstGeom>
            <a:noFill/>
          </p:spPr>
        </p:pic>
        <p:sp>
          <p:nvSpPr>
            <p:cNvPr id="310" name="Rounded Rectangle 309"/>
            <p:cNvSpPr/>
            <p:nvPr/>
          </p:nvSpPr>
          <p:spPr bwMode="auto">
            <a:xfrm>
              <a:off x="6755797" y="4984257"/>
              <a:ext cx="622765" cy="117343"/>
            </a:xfrm>
            <a:prstGeom prst="roundRect">
              <a:avLst>
                <a:gd name="adj" fmla="val 3397"/>
              </a:avLst>
            </a:prstGeom>
            <a:gradFill>
              <a:gsLst>
                <a:gs pos="0">
                  <a:sysClr val="window" lastClr="FFFFFF">
                    <a:lumMod val="60000"/>
                    <a:lumOff val="40000"/>
                  </a:sysClr>
                </a:gs>
                <a:gs pos="79000">
                  <a:sysClr val="window" lastClr="FFFFFF">
                    <a:lumMod val="75000"/>
                  </a:sysClr>
                </a:gs>
                <a:gs pos="100000">
                  <a:sysClr val="window" lastClr="FFFFFF">
                    <a:lumMod val="50000"/>
                  </a:sysClr>
                </a:gs>
              </a:gsLst>
              <a:lin ang="5400000" scaled="0"/>
            </a:gradFill>
            <a:ln w="25400"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1200" cap="none" spc="0" normalizeH="0" baseline="0" noProof="0" dirty="0" smtClean="0">
                <a:ln>
                  <a:noFill/>
                </a:ln>
                <a:solidFill>
                  <a:prstClr val="black"/>
                </a:solidFill>
                <a:effectLst/>
                <a:uLnTx/>
                <a:uFillTx/>
                <a:latin typeface="Calibri" pitchFamily="34" charset="0"/>
                <a:ea typeface="+mn-ea"/>
                <a:cs typeface="+mn-cs"/>
              </a:endParaRPr>
            </a:p>
          </p:txBody>
        </p:sp>
        <p:sp>
          <p:nvSpPr>
            <p:cNvPr id="311" name="Rectangle 310"/>
            <p:cNvSpPr/>
            <p:nvPr/>
          </p:nvSpPr>
          <p:spPr bwMode="auto">
            <a:xfrm>
              <a:off x="6600928" y="4840441"/>
              <a:ext cx="944545" cy="361740"/>
            </a:xfrm>
            <a:prstGeom prst="rect">
              <a:avLst/>
            </a:prstGeom>
            <a:gradFill>
              <a:gsLst>
                <a:gs pos="58000">
                  <a:sysClr val="window" lastClr="FFFFFF"/>
                </a:gs>
                <a:gs pos="100000">
                  <a:srgbClr val="E7BA23">
                    <a:tint val="23500"/>
                    <a:satMod val="160000"/>
                    <a:alpha val="0"/>
                  </a:srgbClr>
                </a:gs>
              </a:gsLst>
              <a:path path="circle">
                <a:fillToRect l="50000" t="50000" r="50000" b="50000"/>
              </a:path>
            </a:gradFill>
            <a:ln w="25400" cap="flat" cmpd="sng" algn="ctr">
              <a:noFill/>
              <a:prstDash val="solid"/>
              <a:headEnd type="none" w="med" len="med"/>
              <a:tailEnd type="none" w="med" len="med"/>
            </a:ln>
            <a:effectLst/>
          </p:spPr>
          <p:txBody>
            <a:bodyPr vert="horz" wrap="square" lIns="109728" tIns="54864" rIns="109728" bIns="54864" numCol="1" rtlCol="0" anchor="ctr" anchorCtr="0" compatLnSpc="1">
              <a:prstTxWarp prst="textNoShape">
                <a:avLst/>
              </a:prstTxWarp>
            </a:bodyPr>
            <a:lstStyle/>
            <a:p>
              <a:pPr marL="0" marR="0" lvl="0" indent="0" algn="ctr" defTabSz="1096963" rtl="0" eaLnBrk="1" fontAlgn="base" latinLnBrk="0" hangingPunct="1">
                <a:lnSpc>
                  <a:spcPct val="100000"/>
                </a:lnSpc>
                <a:spcBef>
                  <a:spcPct val="0"/>
                </a:spcBef>
                <a:spcAft>
                  <a:spcPct val="0"/>
                </a:spcAft>
                <a:buClrTx/>
                <a:buSzTx/>
                <a:buFontTx/>
                <a:buNone/>
                <a:tabLst/>
                <a:defRPr/>
              </a:pPr>
              <a:endParaRPr kumimoji="0" lang="en-US" sz="2900" b="0" i="0" u="none" strike="noStrike" kern="1200" cap="none" spc="0" normalizeH="0" baseline="0" noProof="0" dirty="0" smtClean="0">
                <a:ln>
                  <a:noFill/>
                </a:ln>
                <a:solidFill>
                  <a:prstClr val="black"/>
                </a:solidFill>
                <a:effectLst/>
                <a:uLnTx/>
                <a:uFillTx/>
                <a:latin typeface="Calibri" pitchFamily="34" charset="0"/>
                <a:ea typeface="+mn-ea"/>
                <a:cs typeface="+mn-cs"/>
              </a:endParaRPr>
            </a:p>
          </p:txBody>
        </p:sp>
        <p:sp>
          <p:nvSpPr>
            <p:cNvPr id="312" name="TextBox 311"/>
            <p:cNvSpPr txBox="1"/>
            <p:nvPr/>
          </p:nvSpPr>
          <p:spPr>
            <a:xfrm rot="527731">
              <a:off x="6648900" y="4904487"/>
              <a:ext cx="1132144" cy="307777"/>
            </a:xfrm>
            <a:prstGeom prst="rect">
              <a:avLst/>
            </a:prstGeom>
            <a:noFill/>
            <a:scene3d>
              <a:camera prst="perspectiveRight" fov="2400000">
                <a:rot lat="21547966" lon="18895457" rev="597762"/>
              </a:camera>
              <a:lightRig rig="threePt" dir="t"/>
            </a:scene3d>
          </p:spPr>
          <p:txBody>
            <a:bodyPr wrap="square" rtlCol="0">
              <a:spAutoFit/>
            </a:bodyPr>
            <a:lstStyle/>
            <a:p>
              <a:pPr algn="l" rtl="0" fontAlgn="base">
                <a:spcBef>
                  <a:spcPct val="0"/>
                </a:spcBef>
                <a:spcAft>
                  <a:spcPct val="0"/>
                </a:spcAft>
              </a:pPr>
              <a:r>
                <a:rPr lang="en-US" sz="700" b="1" kern="1200" dirty="0">
                  <a:solidFill>
                    <a:prstClr val="black"/>
                  </a:solidFill>
                  <a:latin typeface="Calibri" pitchFamily="34" charset="0"/>
                  <a:ea typeface="+mn-ea"/>
                  <a:cs typeface="Arial" charset="0"/>
                </a:rPr>
                <a:t>Windows Fundamentals</a:t>
              </a:r>
              <a:br>
                <a:rPr lang="en-US" sz="700" b="1" kern="1200" dirty="0">
                  <a:solidFill>
                    <a:prstClr val="black"/>
                  </a:solidFill>
                  <a:latin typeface="Calibri" pitchFamily="34" charset="0"/>
                  <a:ea typeface="+mn-ea"/>
                  <a:cs typeface="Arial" charset="0"/>
                </a:rPr>
              </a:br>
              <a:r>
                <a:rPr lang="en-US" sz="700" b="1" kern="1200" dirty="0">
                  <a:solidFill>
                    <a:prstClr val="black"/>
                  </a:solidFill>
                  <a:latin typeface="Calibri" pitchFamily="34" charset="0"/>
                  <a:ea typeface="+mn-ea"/>
                  <a:cs typeface="Arial" charset="0"/>
                </a:rPr>
                <a:t>for Legacy PCs</a:t>
              </a:r>
            </a:p>
          </p:txBody>
        </p:sp>
        <p:pic>
          <p:nvPicPr>
            <p:cNvPr id="313" name="Picture 4" descr="C:\Program Files\Microsoft Resource DVD Artwork\DVD_ART\Artwork_Imagery\HARDWARE_IMAGERY\Illustration - Misc Hardware\Windows Vista Illustration Icons\DVD.png"/>
            <p:cNvPicPr>
              <a:picLocks noChangeAspect="1" noChangeArrowheads="1"/>
            </p:cNvPicPr>
            <p:nvPr/>
          </p:nvPicPr>
          <p:blipFill>
            <a:blip r:embed="rId10" cstate="email"/>
            <a:srcRect/>
            <a:stretch>
              <a:fillRect/>
            </a:stretch>
          </p:blipFill>
          <p:spPr bwMode="auto">
            <a:xfrm>
              <a:off x="6484553" y="5205286"/>
              <a:ext cx="247005" cy="247005"/>
            </a:xfrm>
            <a:prstGeom prst="rect">
              <a:avLst/>
            </a:prstGeom>
            <a:noFill/>
          </p:spPr>
        </p:pic>
        <p:sp>
          <p:nvSpPr>
            <p:cNvPr id="314" name="Oval 313"/>
            <p:cNvSpPr/>
            <p:nvPr/>
          </p:nvSpPr>
          <p:spPr bwMode="auto">
            <a:xfrm>
              <a:off x="7785283" y="4667944"/>
              <a:ext cx="843413" cy="811717"/>
            </a:xfrm>
            <a:prstGeom prst="ellipse">
              <a:avLst/>
            </a:prstGeom>
            <a:solidFill>
              <a:sysClr val="window" lastClr="FFFFFF">
                <a:lumMod val="20000"/>
                <a:lumOff val="80000"/>
                <a:alpha val="2000"/>
              </a:sysClr>
            </a:solidFill>
            <a:ln w="9525" cap="flat" cmpd="sng" algn="ctr">
              <a:solidFill>
                <a:srgbClr val="F6DE40">
                  <a:shade val="95000"/>
                  <a:satMod val="105000"/>
                </a:srgbClr>
              </a:solidFill>
              <a:prstDash val="solid"/>
              <a:headEnd type="none" w="med" len="med"/>
              <a:tailEnd type="none" w="med" len="med"/>
            </a:ln>
            <a:effectLst>
              <a:outerShdw blurRad="40000" dist="23000" dir="5400000" rotWithShape="0">
                <a:srgbClr val="000000">
                  <a:alpha val="35000"/>
                </a:srgbClr>
              </a:outerShdw>
            </a:effectLst>
            <a:scene3d>
              <a:camera prst="orthographicFront"/>
              <a:lightRig rig="threePt" dir="t"/>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pitchFamily="34" charset="0"/>
                <a:ea typeface="+mn-ea"/>
                <a:cs typeface="+mn-cs"/>
              </a:endParaRPr>
            </a:p>
          </p:txBody>
        </p:sp>
        <p:sp>
          <p:nvSpPr>
            <p:cNvPr id="315" name="TextBox 314"/>
            <p:cNvSpPr txBox="1"/>
            <p:nvPr/>
          </p:nvSpPr>
          <p:spPr>
            <a:xfrm>
              <a:off x="6225436" y="4518764"/>
              <a:ext cx="1670055" cy="338554"/>
            </a:xfrm>
            <a:prstGeom prst="rect">
              <a:avLst/>
            </a:prstGeom>
            <a:noFill/>
          </p:spPr>
          <p:txBody>
            <a:bodyPr wrap="square" rtlCol="0">
              <a:spAutoFit/>
            </a:bodyPr>
            <a:lstStyle/>
            <a:p>
              <a:pPr algn="l" rtl="0" fontAlgn="base">
                <a:spcBef>
                  <a:spcPct val="0"/>
                </a:spcBef>
                <a:spcAft>
                  <a:spcPct val="0"/>
                </a:spcAft>
              </a:pPr>
              <a:r>
                <a:rPr lang="en-US" sz="800" kern="1200" dirty="0">
                  <a:solidFill>
                    <a:prstClr val="white"/>
                  </a:solidFill>
                  <a:latin typeface="Calibri" pitchFamily="34" charset="0"/>
                  <a:ea typeface="+mn-ea"/>
                  <a:cs typeface="Arial" charset="0"/>
                </a:rPr>
                <a:t>Windows Vista  Enterprise Centralized Desktop</a:t>
              </a:r>
            </a:p>
          </p:txBody>
        </p:sp>
      </p:grpSp>
      <p:sp>
        <p:nvSpPr>
          <p:cNvPr id="345" name="Cloud 344"/>
          <p:cNvSpPr/>
          <p:nvPr/>
        </p:nvSpPr>
        <p:spPr bwMode="auto">
          <a:xfrm>
            <a:off x="2889379" y="5250602"/>
            <a:ext cx="1462537" cy="999811"/>
          </a:xfrm>
          <a:prstGeom prst="cloud">
            <a:avLst/>
          </a:prstGeom>
          <a:solidFill>
            <a:srgbClr val="133872">
              <a:lumMod val="50000"/>
              <a:lumOff val="5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a:scene3d>
            <a:camera prst="perspectiveRelaxed"/>
            <a:lightRig rig="threePt" dir="t"/>
          </a:scene3d>
          <a:sp3d>
            <a:bevelT h="19050"/>
          </a:sp3d>
        </p:spPr>
        <p:txBody>
          <a:bodyPr vert="horz" wrap="square" lIns="76197" tIns="38098" rIns="76197" bIns="38098" numCol="1" rtlCol="0" anchor="ctr" anchorCtr="0" compatLnSpc="1">
            <a:prstTxWarp prst="textNoShape">
              <a:avLst/>
            </a:prstTxWarp>
          </a:bodyPr>
          <a:lstStyle/>
          <a:p>
            <a:pPr marL="0" marR="0" lvl="0" indent="0" algn="r" defTabSz="914099"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pic>
        <p:nvPicPr>
          <p:cNvPr id="346" name="Picture 12" descr="image007"/>
          <p:cNvPicPr>
            <a:picLocks noChangeAspect="1" noChangeArrowheads="1"/>
          </p:cNvPicPr>
          <p:nvPr/>
        </p:nvPicPr>
        <p:blipFill>
          <a:blip r:embed="rId26" cstate="email"/>
          <a:srcRect/>
          <a:stretch>
            <a:fillRect/>
          </a:stretch>
        </p:blipFill>
        <p:spPr bwMode="auto">
          <a:xfrm flipH="1">
            <a:off x="1945387" y="5126665"/>
            <a:ext cx="879180" cy="882588"/>
          </a:xfrm>
          <a:prstGeom prst="rect">
            <a:avLst/>
          </a:prstGeom>
          <a:noFill/>
          <a:ln w="9525">
            <a:noFill/>
            <a:miter lim="800000"/>
            <a:headEnd/>
            <a:tailEnd/>
          </a:ln>
        </p:spPr>
      </p:pic>
      <p:pic>
        <p:nvPicPr>
          <p:cNvPr id="347" name="Picture 346" descr="Flip 3D.png"/>
          <p:cNvPicPr>
            <a:picLocks noChangeAspect="1"/>
          </p:cNvPicPr>
          <p:nvPr/>
        </p:nvPicPr>
        <p:blipFill>
          <a:blip r:embed="rId22" cstate="email"/>
          <a:stretch>
            <a:fillRect/>
          </a:stretch>
        </p:blipFill>
        <p:spPr>
          <a:xfrm>
            <a:off x="3353443" y="5218626"/>
            <a:ext cx="576901" cy="576901"/>
          </a:xfrm>
          <a:prstGeom prst="rect">
            <a:avLst/>
          </a:prstGeom>
        </p:spPr>
      </p:pic>
      <p:pic>
        <p:nvPicPr>
          <p:cNvPr id="348" name="Picture 2" descr="http://images.google.com/images?q=tbn:N3GTqTsGB1CbjM:http://www.activewin.com/screenshots/vista/nov05ctp/Bliss.bmp">
            <a:hlinkClick r:id="rId23"/>
          </p:cNvPr>
          <p:cNvPicPr>
            <a:picLocks noChangeAspect="1" noChangeArrowheads="1"/>
          </p:cNvPicPr>
          <p:nvPr/>
        </p:nvPicPr>
        <p:blipFill>
          <a:blip r:embed="rId24" cstate="email"/>
          <a:srcRect/>
          <a:stretch>
            <a:fillRect/>
          </a:stretch>
        </p:blipFill>
        <p:spPr bwMode="auto">
          <a:xfrm>
            <a:off x="3411022" y="5454467"/>
            <a:ext cx="160384" cy="120289"/>
          </a:xfrm>
          <a:prstGeom prst="rect">
            <a:avLst/>
          </a:prstGeom>
          <a:noFill/>
          <a:ln w="9525">
            <a:noFill/>
            <a:miter lim="800000"/>
            <a:headEnd/>
            <a:tailEnd/>
          </a:ln>
        </p:spPr>
      </p:pic>
      <p:pic>
        <p:nvPicPr>
          <p:cNvPr id="349" name="Picture 348" descr="server.png"/>
          <p:cNvPicPr>
            <a:picLocks noChangeAspect="1"/>
          </p:cNvPicPr>
          <p:nvPr/>
        </p:nvPicPr>
        <p:blipFill>
          <a:blip r:embed="rId25" cstate="email"/>
          <a:stretch>
            <a:fillRect/>
          </a:stretch>
        </p:blipFill>
        <p:spPr>
          <a:xfrm>
            <a:off x="3731841" y="5564391"/>
            <a:ext cx="137151" cy="139028"/>
          </a:xfrm>
          <a:prstGeom prst="rect">
            <a:avLst/>
          </a:prstGeom>
        </p:spPr>
      </p:pic>
      <p:pic>
        <p:nvPicPr>
          <p:cNvPr id="350" name="Picture 1" descr="image001"/>
          <p:cNvPicPr>
            <a:picLocks noChangeAspect="1" noChangeArrowheads="1"/>
          </p:cNvPicPr>
          <p:nvPr/>
        </p:nvPicPr>
        <p:blipFill>
          <a:blip r:embed="rId13" cstate="email"/>
          <a:srcRect/>
          <a:stretch>
            <a:fillRect/>
          </a:stretch>
        </p:blipFill>
        <p:spPr bwMode="auto">
          <a:xfrm>
            <a:off x="3575248" y="5405917"/>
            <a:ext cx="110238" cy="118826"/>
          </a:xfrm>
          <a:prstGeom prst="rect">
            <a:avLst/>
          </a:prstGeom>
          <a:noFill/>
          <a:ln w="9525">
            <a:solidFill>
              <a:srgbClr val="E7BA23">
                <a:lumMod val="75000"/>
              </a:srgbClr>
            </a:solidFill>
            <a:miter lim="800000"/>
            <a:headEnd/>
            <a:tailEnd/>
          </a:ln>
        </p:spPr>
      </p:pic>
      <p:pic>
        <p:nvPicPr>
          <p:cNvPr id="351" name="Picture 2" descr="image002"/>
          <p:cNvPicPr>
            <a:picLocks noChangeAspect="1" noChangeArrowheads="1"/>
          </p:cNvPicPr>
          <p:nvPr/>
        </p:nvPicPr>
        <p:blipFill>
          <a:blip r:embed="rId14" cstate="email"/>
          <a:srcRect/>
          <a:stretch>
            <a:fillRect/>
          </a:stretch>
        </p:blipFill>
        <p:spPr bwMode="auto">
          <a:xfrm>
            <a:off x="3597039" y="5479823"/>
            <a:ext cx="110238" cy="118826"/>
          </a:xfrm>
          <a:prstGeom prst="rect">
            <a:avLst/>
          </a:prstGeom>
          <a:noFill/>
          <a:ln w="9525">
            <a:solidFill>
              <a:srgbClr val="E7BA23">
                <a:lumMod val="75000"/>
              </a:srgbClr>
            </a:solidFill>
            <a:miter lim="800000"/>
            <a:headEnd/>
            <a:tailEnd/>
          </a:ln>
        </p:spPr>
      </p:pic>
      <p:pic>
        <p:nvPicPr>
          <p:cNvPr id="352" name="Picture 3" descr="image003"/>
          <p:cNvPicPr>
            <a:picLocks noChangeAspect="1" noChangeArrowheads="1"/>
          </p:cNvPicPr>
          <p:nvPr/>
        </p:nvPicPr>
        <p:blipFill>
          <a:blip r:embed="rId15" cstate="email"/>
          <a:srcRect/>
          <a:stretch>
            <a:fillRect/>
          </a:stretch>
        </p:blipFill>
        <p:spPr bwMode="auto">
          <a:xfrm>
            <a:off x="3653441" y="5381289"/>
            <a:ext cx="112802" cy="121725"/>
          </a:xfrm>
          <a:prstGeom prst="rect">
            <a:avLst/>
          </a:prstGeom>
          <a:noFill/>
          <a:ln w="9525">
            <a:solidFill>
              <a:srgbClr val="E7BA23">
                <a:lumMod val="75000"/>
              </a:srgbClr>
            </a:solidFill>
            <a:miter lim="800000"/>
            <a:headEnd/>
            <a:tailEnd/>
          </a:ln>
        </p:spPr>
      </p:pic>
      <p:pic>
        <p:nvPicPr>
          <p:cNvPr id="353" name="Picture 4" descr="image004"/>
          <p:cNvPicPr>
            <a:picLocks noChangeAspect="1" noChangeArrowheads="1"/>
          </p:cNvPicPr>
          <p:nvPr/>
        </p:nvPicPr>
        <p:blipFill>
          <a:blip r:embed="rId16" cstate="email"/>
          <a:srcRect/>
          <a:stretch>
            <a:fillRect/>
          </a:stretch>
        </p:blipFill>
        <p:spPr bwMode="auto">
          <a:xfrm>
            <a:off x="3673949" y="5440706"/>
            <a:ext cx="110238" cy="118826"/>
          </a:xfrm>
          <a:prstGeom prst="rect">
            <a:avLst/>
          </a:prstGeom>
          <a:noFill/>
          <a:ln w="9525">
            <a:solidFill>
              <a:srgbClr val="E7BA23">
                <a:lumMod val="75000"/>
              </a:srgbClr>
            </a:solidFill>
            <a:miter lim="800000"/>
            <a:headEnd/>
            <a:tailEnd/>
          </a:ln>
        </p:spPr>
      </p:pic>
      <p:sp>
        <p:nvSpPr>
          <p:cNvPr id="354" name="Oval 353"/>
          <p:cNvSpPr/>
          <p:nvPr/>
        </p:nvSpPr>
        <p:spPr bwMode="auto">
          <a:xfrm>
            <a:off x="3194473" y="5156136"/>
            <a:ext cx="843413" cy="811717"/>
          </a:xfrm>
          <a:prstGeom prst="ellipse">
            <a:avLst/>
          </a:prstGeom>
          <a:solidFill>
            <a:sysClr val="window" lastClr="FFFFFF">
              <a:lumMod val="20000"/>
              <a:lumOff val="80000"/>
              <a:alpha val="2000"/>
            </a:sysClr>
          </a:solidFill>
          <a:ln w="9525" cap="flat" cmpd="sng" algn="ctr">
            <a:solidFill>
              <a:srgbClr val="F6DE40">
                <a:shade val="95000"/>
                <a:satMod val="105000"/>
              </a:srgbClr>
            </a:solidFill>
            <a:prstDash val="solid"/>
            <a:headEnd type="none" w="med" len="med"/>
            <a:tailEnd type="none" w="med" len="med"/>
          </a:ln>
          <a:effectLst>
            <a:outerShdw blurRad="40000" dist="23000" dir="5400000" rotWithShape="0">
              <a:srgbClr val="000000">
                <a:alpha val="35000"/>
              </a:srgbClr>
            </a:outerShdw>
          </a:effectLst>
          <a:scene3d>
            <a:camera prst="orthographicFront"/>
            <a:lightRig rig="threePt" dir="t"/>
          </a:scene3d>
          <a:sp3d>
            <a:bevelT/>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pitchFamily="34" charset="0"/>
              <a:ea typeface="+mn-ea"/>
              <a:cs typeface="+mn-cs"/>
            </a:endParaRPr>
          </a:p>
        </p:txBody>
      </p:sp>
      <p:pic>
        <p:nvPicPr>
          <p:cNvPr id="355" name="Picture 3" descr="C:\Program Files\Microsoft Resource DVD Artwork\DVD_ART\BoxShots_Logos\Internet Explorer\Internet Exlorer 7 logo bug.png"/>
          <p:cNvPicPr>
            <a:picLocks noChangeAspect="1" noChangeArrowheads="1"/>
          </p:cNvPicPr>
          <p:nvPr/>
        </p:nvPicPr>
        <p:blipFill>
          <a:blip r:embed="rId27" cstate="email"/>
          <a:srcRect/>
          <a:stretch>
            <a:fillRect/>
          </a:stretch>
        </p:blipFill>
        <p:spPr bwMode="auto">
          <a:xfrm>
            <a:off x="2385576" y="5370672"/>
            <a:ext cx="388750" cy="373870"/>
          </a:xfrm>
          <a:prstGeom prst="rect">
            <a:avLst/>
          </a:prstGeom>
          <a:noFill/>
        </p:spPr>
      </p:pic>
      <p:cxnSp>
        <p:nvCxnSpPr>
          <p:cNvPr id="356" name="Straight Connector 355"/>
          <p:cNvCxnSpPr>
            <a:stCxn id="355" idx="3"/>
            <a:endCxn id="354" idx="2"/>
          </p:cNvCxnSpPr>
          <p:nvPr/>
        </p:nvCxnSpPr>
        <p:spPr bwMode="auto">
          <a:xfrm>
            <a:off x="2774326" y="5557607"/>
            <a:ext cx="420147" cy="43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38100" cap="rnd" cmpd="sng" algn="ctr">
            <a:solidFill>
              <a:srgbClr val="FF0000"/>
            </a:solidFill>
            <a:prstDash val="sysDot"/>
            <a:round/>
            <a:headEnd type="none" w="med" len="med"/>
            <a:tailEnd type="none" w="med" len="med"/>
          </a:ln>
          <a:effectLst/>
        </p:spPr>
      </p:cxnSp>
      <p:sp>
        <p:nvSpPr>
          <p:cNvPr id="357" name="TextBox 356"/>
          <p:cNvSpPr txBox="1"/>
          <p:nvPr/>
        </p:nvSpPr>
        <p:spPr>
          <a:xfrm>
            <a:off x="2175966" y="4995870"/>
            <a:ext cx="1279517" cy="338554"/>
          </a:xfrm>
          <a:prstGeom prst="rect">
            <a:avLst/>
          </a:prstGeom>
          <a:noFill/>
        </p:spPr>
        <p:txBody>
          <a:bodyPr wrap="none" rtlCol="0">
            <a:spAutoFit/>
          </a:bodyPr>
          <a:lstStyle/>
          <a:p>
            <a:pPr algn="l" rtl="0" fontAlgn="base">
              <a:spcBef>
                <a:spcPct val="0"/>
              </a:spcBef>
              <a:spcAft>
                <a:spcPct val="0"/>
              </a:spcAft>
            </a:pPr>
            <a:r>
              <a:rPr lang="en-US" sz="800" kern="1200" dirty="0">
                <a:solidFill>
                  <a:prstClr val="white"/>
                </a:solidFill>
                <a:latin typeface="Calibri" pitchFamily="34" charset="0"/>
                <a:ea typeface="+mn-ea"/>
                <a:cs typeface="Arial" charset="0"/>
              </a:rPr>
              <a:t>Windows Vista  Enterprise</a:t>
            </a:r>
          </a:p>
          <a:p>
            <a:pPr algn="l" rtl="0" fontAlgn="base">
              <a:spcBef>
                <a:spcPct val="0"/>
              </a:spcBef>
              <a:spcAft>
                <a:spcPct val="0"/>
              </a:spcAft>
            </a:pPr>
            <a:r>
              <a:rPr lang="en-US" sz="800" kern="1200" dirty="0">
                <a:solidFill>
                  <a:prstClr val="white"/>
                </a:solidFill>
                <a:latin typeface="Calibri" pitchFamily="34" charset="0"/>
                <a:ea typeface="+mn-ea"/>
                <a:cs typeface="Arial" charset="0"/>
              </a:rPr>
              <a:t>Centralized Desktop</a:t>
            </a:r>
          </a:p>
        </p:txBody>
      </p:sp>
      <p:sp>
        <p:nvSpPr>
          <p:cNvPr id="358" name="TextBox 357"/>
          <p:cNvSpPr txBox="1"/>
          <p:nvPr/>
        </p:nvSpPr>
        <p:spPr>
          <a:xfrm>
            <a:off x="1689103" y="5791279"/>
            <a:ext cx="1306768" cy="338554"/>
          </a:xfrm>
          <a:prstGeom prst="rect">
            <a:avLst/>
          </a:prstGeom>
          <a:noFill/>
        </p:spPr>
        <p:txBody>
          <a:bodyPr wrap="none" rtlCol="0">
            <a:spAutoFit/>
          </a:bodyPr>
          <a:lstStyle/>
          <a:p>
            <a:pPr algn="l" rtl="0" fontAlgn="base">
              <a:spcBef>
                <a:spcPct val="0"/>
              </a:spcBef>
              <a:spcAft>
                <a:spcPct val="0"/>
              </a:spcAft>
            </a:pPr>
            <a:r>
              <a:rPr lang="en-US" sz="800" kern="1200" dirty="0">
                <a:latin typeface="Calibri" pitchFamily="34" charset="0"/>
                <a:ea typeface="+mn-ea"/>
                <a:cs typeface="Arial" charset="0"/>
              </a:rPr>
              <a:t>Windows Server 2008 </a:t>
            </a:r>
          </a:p>
          <a:p>
            <a:pPr algn="l" rtl="0" fontAlgn="base">
              <a:spcBef>
                <a:spcPct val="0"/>
              </a:spcBef>
              <a:spcAft>
                <a:spcPct val="0"/>
              </a:spcAft>
            </a:pPr>
            <a:r>
              <a:rPr lang="en-US" sz="800" kern="1200" dirty="0">
                <a:latin typeface="Calibri" pitchFamily="34" charset="0"/>
                <a:ea typeface="+mn-ea"/>
                <a:cs typeface="Arial" charset="0"/>
              </a:rPr>
              <a:t>Terminal Services Gateway</a:t>
            </a:r>
          </a:p>
        </p:txBody>
      </p:sp>
      <p:sp>
        <p:nvSpPr>
          <p:cNvPr id="98" name="Rectangle 4"/>
          <p:cNvSpPr>
            <a:spLocks noChangeArrowheads="1"/>
          </p:cNvSpPr>
          <p:nvPr/>
        </p:nvSpPr>
        <p:spPr bwMode="auto">
          <a:xfrm>
            <a:off x="359567" y="638980"/>
            <a:ext cx="8679658" cy="430887"/>
          </a:xfrm>
          <a:prstGeom prst="rect">
            <a:avLst/>
          </a:prstGeom>
          <a:noFill/>
          <a:ln w="9525">
            <a:noFill/>
            <a:miter lim="800000"/>
            <a:headEnd/>
            <a:tailEnd/>
          </a:ln>
        </p:spPr>
        <p:txBody>
          <a:bodyPr wrap="square">
            <a:spAutoFit/>
          </a:bodyPr>
          <a:lstStyle/>
          <a:p>
            <a:pPr>
              <a:spcBef>
                <a:spcPct val="30000"/>
              </a:spcBef>
              <a:buClr>
                <a:schemeClr val="tx2"/>
              </a:buClr>
              <a:buFont typeface="Wingdings 2" pitchFamily="18" charset="2"/>
              <a:buNone/>
            </a:pPr>
            <a:r>
              <a:rPr lang="en-US" sz="2200" dirty="0" smtClean="0">
                <a:ln>
                  <a:solidFill>
                    <a:schemeClr val="tx1">
                      <a:lumMod val="50000"/>
                      <a:alpha val="2000"/>
                    </a:schemeClr>
                  </a:solidFill>
                </a:ln>
                <a:solidFill>
                  <a:srgbClr val="FFFFFF"/>
                </a:solidFill>
                <a:effectLst>
                  <a:outerShdw blurRad="38100" dist="38100" dir="2700000" algn="tl">
                    <a:srgbClr val="000000">
                      <a:alpha val="43137"/>
                    </a:srgbClr>
                  </a:outerShdw>
                </a:effectLst>
                <a:sym typeface="Wingdings" pitchFamily="2" charset="2"/>
              </a:rPr>
              <a:t>Identify user needs and suitable technologies - samples </a:t>
            </a:r>
            <a:endParaRPr lang="en-US" sz="2200" dirty="0">
              <a:ln>
                <a:solidFill>
                  <a:schemeClr val="tx1">
                    <a:lumMod val="50000"/>
                    <a:alpha val="2000"/>
                  </a:schemeClr>
                </a:solidFill>
              </a:ln>
              <a:solidFill>
                <a:srgbClr val="FFFFFF"/>
              </a:solidFill>
              <a:effectLst>
                <a:outerShdw blurRad="38100" dist="38100" dir="2700000" algn="tl">
                  <a:srgbClr val="000000">
                    <a:alpha val="43137"/>
                  </a:srgbClr>
                </a:outerShdw>
              </a:effectLst>
              <a:sym typeface="Wingdings" pitchFamily="2" charset="2"/>
            </a:endParaRPr>
          </a:p>
        </p:txBody>
      </p:sp>
      <p:sp>
        <p:nvSpPr>
          <p:cNvPr id="100" name="Rectangle 99"/>
          <p:cNvSpPr/>
          <p:nvPr/>
        </p:nvSpPr>
        <p:spPr>
          <a:xfrm>
            <a:off x="1698379" y="1043222"/>
            <a:ext cx="2806262" cy="590931"/>
          </a:xfrm>
          <a:prstGeom prst="rect">
            <a:avLst/>
          </a:prstGeom>
        </p:spPr>
        <p:txBody>
          <a:bodyPr wrap="square">
            <a:spAutoFit/>
          </a:bodyPr>
          <a:lstStyle/>
          <a:p>
            <a:pPr marL="0" marR="0" lvl="2" defTabSz="914099">
              <a:lnSpc>
                <a:spcPct val="90000"/>
              </a:lnSpc>
              <a:spcAft>
                <a:spcPts val="0"/>
              </a:spcAft>
              <a:buClr>
                <a:srgbClr val="FFFFFF"/>
              </a:buClr>
              <a:buSzPct val="80000"/>
              <a:buFontTx/>
              <a:buNone/>
              <a:tabLst>
                <a:tab pos="4572000" algn="r"/>
              </a:tabLst>
              <a:defRPr/>
            </a:pPr>
            <a:r>
              <a:rPr lang="en-US" sz="2000" b="1" dirty="0" smtClean="0">
                <a:solidFill>
                  <a:srgbClr val="FFFFFF"/>
                </a:solidFill>
                <a:effectLst>
                  <a:outerShdw blurRad="38100" dist="38100" dir="2700000" algn="tl">
                    <a:srgbClr val="000000">
                      <a:alpha val="43137"/>
                    </a:srgbClr>
                  </a:outerShdw>
                </a:effectLst>
                <a:latin typeface="Calibri" pitchFamily="34" charset="0"/>
              </a:rPr>
              <a:t>Replaceable PC</a:t>
            </a:r>
          </a:p>
          <a:p>
            <a:pPr marL="0" marR="0" lvl="2" defTabSz="914099">
              <a:lnSpc>
                <a:spcPct val="90000"/>
              </a:lnSpc>
              <a:spcAft>
                <a:spcPts val="0"/>
              </a:spcAft>
              <a:buClr>
                <a:srgbClr val="FFFFFF"/>
              </a:buClr>
              <a:buSzPct val="80000"/>
              <a:buFontTx/>
              <a:buNone/>
              <a:tabLst>
                <a:tab pos="4572000" algn="r"/>
              </a:tabLst>
              <a:defRPr/>
            </a:pPr>
            <a:r>
              <a:rPr lang="en-US" sz="1600" dirty="0" smtClean="0">
                <a:solidFill>
                  <a:srgbClr val="FFFFFF"/>
                </a:solidFill>
                <a:effectLst>
                  <a:outerShdw blurRad="38100" dist="38100" dir="2700000" algn="tl">
                    <a:srgbClr val="000000">
                      <a:alpha val="43137"/>
                    </a:srgbClr>
                  </a:outerShdw>
                </a:effectLst>
                <a:latin typeface="Calibri" pitchFamily="34" charset="0"/>
              </a:rPr>
              <a:t>Flexibility, easy to migrate users</a:t>
            </a:r>
          </a:p>
        </p:txBody>
      </p:sp>
      <p:sp>
        <p:nvSpPr>
          <p:cNvPr id="101" name="Rectangle 100"/>
          <p:cNvSpPr/>
          <p:nvPr/>
        </p:nvSpPr>
        <p:spPr>
          <a:xfrm>
            <a:off x="1698379" y="2872024"/>
            <a:ext cx="2853558" cy="590931"/>
          </a:xfrm>
          <a:prstGeom prst="rect">
            <a:avLst/>
          </a:prstGeom>
        </p:spPr>
        <p:txBody>
          <a:bodyPr wrap="square">
            <a:spAutoFit/>
          </a:bodyPr>
          <a:lstStyle/>
          <a:p>
            <a:pPr marL="0" lvl="2" defTabSz="914099">
              <a:lnSpc>
                <a:spcPct val="90000"/>
              </a:lnSpc>
              <a:buClr>
                <a:srgbClr val="FFFFFF"/>
              </a:buClr>
              <a:buSzPct val="80000"/>
              <a:tabLst>
                <a:tab pos="4572000" algn="r"/>
              </a:tabLst>
              <a:defRPr/>
            </a:pPr>
            <a:r>
              <a:rPr lang="en-US" sz="2000" b="1" dirty="0" smtClean="0">
                <a:solidFill>
                  <a:srgbClr val="FFFFFF"/>
                </a:solidFill>
                <a:effectLst>
                  <a:outerShdw blurRad="38100" dist="38100" dir="2700000" algn="tl">
                    <a:srgbClr val="000000">
                      <a:alpha val="43137"/>
                    </a:srgbClr>
                  </a:outerShdw>
                </a:effectLst>
                <a:latin typeface="Calibri" pitchFamily="34" charset="0"/>
              </a:rPr>
              <a:t>Extending PC Life</a:t>
            </a:r>
          </a:p>
          <a:p>
            <a:pPr marL="0" lvl="2" defTabSz="914099">
              <a:lnSpc>
                <a:spcPct val="90000"/>
              </a:lnSpc>
              <a:buClr>
                <a:srgbClr val="FFFFFF"/>
              </a:buClr>
              <a:buSzPct val="80000"/>
              <a:tabLst>
                <a:tab pos="4572000" algn="r"/>
              </a:tabLst>
              <a:defRPr/>
            </a:pPr>
            <a:r>
              <a:rPr lang="en-US" sz="1600" spc="-30" dirty="0" smtClean="0">
                <a:solidFill>
                  <a:srgbClr val="FFFFFF"/>
                </a:solidFill>
                <a:effectLst>
                  <a:outerShdw blurRad="38100" dist="38100" dir="2700000" algn="tl">
                    <a:srgbClr val="000000">
                      <a:alpha val="43137"/>
                    </a:srgbClr>
                  </a:outerShdw>
                </a:effectLst>
                <a:latin typeface="Calibri" pitchFamily="34" charset="0"/>
              </a:rPr>
              <a:t>Security, low cost, carbon-neutral</a:t>
            </a:r>
          </a:p>
        </p:txBody>
      </p:sp>
      <p:sp>
        <p:nvSpPr>
          <p:cNvPr id="102" name="Rectangle 101"/>
          <p:cNvSpPr/>
          <p:nvPr/>
        </p:nvSpPr>
        <p:spPr>
          <a:xfrm>
            <a:off x="1698379" y="4511637"/>
            <a:ext cx="3042745" cy="590931"/>
          </a:xfrm>
          <a:prstGeom prst="rect">
            <a:avLst/>
          </a:prstGeom>
        </p:spPr>
        <p:txBody>
          <a:bodyPr wrap="square">
            <a:spAutoFit/>
          </a:bodyPr>
          <a:lstStyle/>
          <a:p>
            <a:pPr marL="0" lvl="2" defTabSz="914099">
              <a:lnSpc>
                <a:spcPct val="90000"/>
              </a:lnSpc>
              <a:buClr>
                <a:srgbClr val="FFFFFF"/>
              </a:buClr>
              <a:buSzPct val="80000"/>
              <a:tabLst>
                <a:tab pos="4572000" algn="r"/>
              </a:tabLst>
              <a:defRPr/>
            </a:pPr>
            <a:r>
              <a:rPr lang="en-US" sz="2000" b="1" dirty="0" smtClean="0">
                <a:solidFill>
                  <a:srgbClr val="FFFFFF"/>
                </a:solidFill>
                <a:effectLst>
                  <a:outerShdw blurRad="38100" dist="38100" dir="2700000" algn="tl">
                    <a:srgbClr val="000000">
                      <a:alpha val="43137"/>
                    </a:srgbClr>
                  </a:outerShdw>
                </a:effectLst>
                <a:latin typeface="Calibri" pitchFamily="34" charset="0"/>
              </a:rPr>
              <a:t>Working from Home</a:t>
            </a:r>
          </a:p>
          <a:p>
            <a:pPr marL="0" lvl="2" defTabSz="914099">
              <a:lnSpc>
                <a:spcPct val="90000"/>
              </a:lnSpc>
              <a:buClr>
                <a:srgbClr val="FFFFFF"/>
              </a:buClr>
              <a:buSzPct val="80000"/>
              <a:tabLst>
                <a:tab pos="4572000" algn="r"/>
              </a:tabLst>
              <a:defRPr/>
            </a:pPr>
            <a:r>
              <a:rPr lang="en-US" sz="1600" dirty="0" smtClean="0">
                <a:solidFill>
                  <a:srgbClr val="FFFFFF"/>
                </a:solidFill>
                <a:effectLst>
                  <a:outerShdw blurRad="38100" dist="38100" dir="2700000" algn="tl">
                    <a:srgbClr val="000000">
                      <a:alpha val="43137"/>
                    </a:srgbClr>
                  </a:outerShdw>
                </a:effectLst>
                <a:latin typeface="Calibri" pitchFamily="34" charset="0"/>
              </a:rPr>
              <a:t>Security, emergency access</a:t>
            </a:r>
          </a:p>
        </p:txBody>
      </p:sp>
      <p:sp>
        <p:nvSpPr>
          <p:cNvPr id="103" name="Rectangle 102"/>
          <p:cNvSpPr/>
          <p:nvPr/>
        </p:nvSpPr>
        <p:spPr>
          <a:xfrm>
            <a:off x="6065426" y="2004917"/>
            <a:ext cx="3452648" cy="590931"/>
          </a:xfrm>
          <a:prstGeom prst="rect">
            <a:avLst/>
          </a:prstGeom>
        </p:spPr>
        <p:txBody>
          <a:bodyPr wrap="square">
            <a:spAutoFit/>
          </a:bodyPr>
          <a:lstStyle/>
          <a:p>
            <a:pPr marL="0" lvl="2" defTabSz="914099">
              <a:lnSpc>
                <a:spcPct val="90000"/>
              </a:lnSpc>
              <a:buClr>
                <a:srgbClr val="FFFFFF"/>
              </a:buClr>
              <a:buSzPct val="80000"/>
              <a:tabLst>
                <a:tab pos="4572000" algn="r"/>
              </a:tabLst>
              <a:defRPr/>
            </a:pPr>
            <a:r>
              <a:rPr lang="en-US" sz="2000" b="1" dirty="0" smtClean="0">
                <a:solidFill>
                  <a:srgbClr val="FFFFFF"/>
                </a:solidFill>
                <a:effectLst>
                  <a:outerShdw blurRad="38100" dist="38100" dir="2700000" algn="tl">
                    <a:srgbClr val="000000">
                      <a:alpha val="43137"/>
                    </a:srgbClr>
                  </a:outerShdw>
                </a:effectLst>
                <a:latin typeface="Calibri" pitchFamily="34" charset="0"/>
              </a:rPr>
              <a:t>Hot-</a:t>
            </a:r>
            <a:r>
              <a:rPr lang="en-US" sz="2000" b="1" dirty="0" err="1" smtClean="0">
                <a:solidFill>
                  <a:srgbClr val="FFFFFF"/>
                </a:solidFill>
                <a:effectLst>
                  <a:outerShdw blurRad="38100" dist="38100" dir="2700000" algn="tl">
                    <a:srgbClr val="000000">
                      <a:alpha val="43137"/>
                    </a:srgbClr>
                  </a:outerShdw>
                </a:effectLst>
                <a:latin typeface="Calibri" pitchFamily="34" charset="0"/>
              </a:rPr>
              <a:t>Desking</a:t>
            </a: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a:p>
            <a:pPr marL="0" lvl="2" defTabSz="914099">
              <a:lnSpc>
                <a:spcPct val="90000"/>
              </a:lnSpc>
              <a:buClr>
                <a:srgbClr val="FFFFFF"/>
              </a:buClr>
              <a:buSzPct val="80000"/>
              <a:tabLst>
                <a:tab pos="4572000" algn="r"/>
              </a:tabLst>
              <a:defRPr/>
            </a:pPr>
            <a:r>
              <a:rPr lang="en-US" sz="1600" spc="-30" dirty="0" smtClean="0">
                <a:solidFill>
                  <a:srgbClr val="FFFFFF"/>
                </a:solidFill>
                <a:effectLst>
                  <a:outerShdw blurRad="38100" dist="38100" dir="2700000" algn="tl">
                    <a:srgbClr val="000000">
                      <a:alpha val="43137"/>
                    </a:srgbClr>
                  </a:outerShdw>
                </a:effectLst>
                <a:latin typeface="Calibri" pitchFamily="34" charset="0"/>
              </a:rPr>
              <a:t>Flexibly, compliance, free seating</a:t>
            </a:r>
          </a:p>
        </p:txBody>
      </p:sp>
      <p:sp>
        <p:nvSpPr>
          <p:cNvPr id="104" name="Rectangle 103"/>
          <p:cNvSpPr/>
          <p:nvPr/>
        </p:nvSpPr>
        <p:spPr>
          <a:xfrm>
            <a:off x="6065426" y="3723361"/>
            <a:ext cx="2995448" cy="590931"/>
          </a:xfrm>
          <a:prstGeom prst="rect">
            <a:avLst/>
          </a:prstGeom>
        </p:spPr>
        <p:txBody>
          <a:bodyPr wrap="square">
            <a:spAutoFit/>
          </a:bodyPr>
          <a:lstStyle/>
          <a:p>
            <a:pPr marL="0" lvl="2" defTabSz="914099">
              <a:lnSpc>
                <a:spcPct val="90000"/>
              </a:lnSpc>
              <a:buClr>
                <a:srgbClr val="FFFFFF"/>
              </a:buClr>
              <a:buSzPct val="80000"/>
              <a:tabLst>
                <a:tab pos="4572000" algn="r"/>
              </a:tabLst>
              <a:defRPr/>
            </a:pPr>
            <a:r>
              <a:rPr lang="en-US" sz="2000" b="1" dirty="0" smtClean="0">
                <a:solidFill>
                  <a:srgbClr val="FFFFFF"/>
                </a:solidFill>
                <a:effectLst>
                  <a:outerShdw blurRad="38100" dist="38100" dir="2700000" algn="tl">
                    <a:srgbClr val="000000">
                      <a:alpha val="43137"/>
                    </a:srgbClr>
                  </a:outerShdw>
                </a:effectLst>
                <a:latin typeface="Calibri" pitchFamily="34" charset="0"/>
              </a:rPr>
              <a:t>Hosted Image</a:t>
            </a:r>
          </a:p>
          <a:p>
            <a:pPr marL="0" lvl="2" defTabSz="914099">
              <a:lnSpc>
                <a:spcPct val="90000"/>
              </a:lnSpc>
              <a:buClr>
                <a:srgbClr val="FFFFFF"/>
              </a:buClr>
              <a:buSzPct val="80000"/>
              <a:tabLst>
                <a:tab pos="4572000" algn="r"/>
              </a:tabLst>
              <a:defRPr/>
            </a:pPr>
            <a:r>
              <a:rPr lang="en-US" sz="1600" spc="-30" dirty="0" smtClean="0">
                <a:solidFill>
                  <a:srgbClr val="FFFFFF"/>
                </a:solidFill>
                <a:effectLst>
                  <a:outerShdw blurRad="38100" dist="38100" dir="2700000" algn="tl">
                    <a:srgbClr val="000000">
                      <a:alpha val="43137"/>
                    </a:srgbClr>
                  </a:outerShdw>
                </a:effectLst>
                <a:latin typeface="Calibri" pitchFamily="34" charset="0"/>
              </a:rPr>
              <a:t>Security, right apps and data</a:t>
            </a:r>
          </a:p>
        </p:txBody>
      </p:sp>
      <p:sp>
        <p:nvSpPr>
          <p:cNvPr id="105" name="Title 104"/>
          <p:cNvSpPr>
            <a:spLocks noGrp="1"/>
          </p:cNvSpPr>
          <p:nvPr>
            <p:ph type="title"/>
          </p:nvPr>
        </p:nvSpPr>
        <p:spPr>
          <a:xfrm>
            <a:off x="303927" y="145472"/>
            <a:ext cx="8375946" cy="553998"/>
          </a:xfrm>
        </p:spPr>
        <p:txBody>
          <a:bodyPr/>
          <a:lstStyle/>
          <a:p>
            <a:pPr lvl="0" defTabSz="912813" fontAlgn="base">
              <a:lnSpc>
                <a:spcPct val="100000"/>
              </a:lnSpc>
              <a:spcBef>
                <a:spcPts val="0"/>
              </a:spcBef>
              <a:spcAft>
                <a:spcPct val="0"/>
              </a:spcAft>
              <a:defRPr/>
            </a:pPr>
            <a:r>
              <a:rPr sz="3600" kern="0" dirty="0" smtClean="0">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rPr>
              <a:t>Windows Optimized Desktop Scenarios</a:t>
            </a:r>
            <a:endParaRPr sz="3600" kern="0" dirty="0">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endParaRP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Isosceles Triangle 57"/>
          <p:cNvSpPr/>
          <p:nvPr/>
        </p:nvSpPr>
        <p:spPr bwMode="auto">
          <a:xfrm rot="10800000" flipV="1">
            <a:off x="341421" y="928261"/>
            <a:ext cx="2193959" cy="249376"/>
          </a:xfrm>
          <a:prstGeom prst="triangle">
            <a:avLst/>
          </a:prstGeom>
          <a:solidFill>
            <a:schemeClr val="accent4">
              <a:lumMod val="75000"/>
            </a:schemeClr>
          </a:solidFill>
          <a:ln w="38100" algn="ctr">
            <a:solidFill>
              <a:schemeClr val="accent4">
                <a:lumMod val="40000"/>
                <a:lumOff val="60000"/>
              </a:schemeClr>
            </a:solidFill>
            <a:round/>
            <a:headEnd/>
            <a:tailEnd/>
          </a:ln>
          <a:effectLst/>
          <a:scene3d>
            <a:camera prst="orthographicFront">
              <a:rot lat="0" lon="0" rev="0"/>
            </a:camera>
            <a:lightRig rig="brightRoom" dir="t"/>
          </a:scene3d>
          <a:sp3d prstMaterial="clear">
            <a:bevelT h="63500"/>
          </a:sp3d>
        </p:spPr>
        <p:txBody>
          <a:bodyPr wrap="none" lIns="62222" tIns="31110" rIns="62222" bIns="31110" anchor="b"/>
          <a:lstStyle/>
          <a:p>
            <a:pPr algn="ctr" defTabSz="761719" eaLnBrk="0" hangingPunct="0">
              <a:lnSpc>
                <a:spcPct val="90000"/>
              </a:lnSpc>
              <a:defRPr/>
            </a:pPr>
            <a:endParaRPr lang="en-US" sz="1300" dirty="0" smtClean="0">
              <a:ln w="12700">
                <a:noFill/>
                <a:prstDash val="solid"/>
              </a:ln>
              <a:gradFill>
                <a:gsLst>
                  <a:gs pos="0">
                    <a:srgbClr val="FFFFFF"/>
                  </a:gs>
                  <a:gs pos="100000">
                    <a:srgbClr val="FFFFFF"/>
                  </a:gs>
                </a:gsLst>
                <a:lin ang="5400000" scaled="0"/>
              </a:gradFill>
              <a:cs typeface="Arial" charset="0"/>
            </a:endParaRPr>
          </a:p>
        </p:txBody>
      </p:sp>
      <p:sp>
        <p:nvSpPr>
          <p:cNvPr id="49" name="&quot;GLASS&quot;; Black to Transparent"/>
          <p:cNvSpPr/>
          <p:nvPr/>
        </p:nvSpPr>
        <p:spPr bwMode="auto">
          <a:xfrm rot="16200000">
            <a:off x="3970077" y="-11363"/>
            <a:ext cx="704850" cy="8063579"/>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51" name="&quot;GLASS&quot;; Black to Transparent"/>
          <p:cNvSpPr/>
          <p:nvPr/>
        </p:nvSpPr>
        <p:spPr bwMode="auto">
          <a:xfrm rot="16200000">
            <a:off x="3963268" y="-1422104"/>
            <a:ext cx="704850" cy="8049493"/>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55" name="&quot;GLASS&quot;; Black to Transparent"/>
          <p:cNvSpPr/>
          <p:nvPr/>
        </p:nvSpPr>
        <p:spPr bwMode="auto">
          <a:xfrm rot="16200000">
            <a:off x="3963149" y="-692548"/>
            <a:ext cx="704850" cy="8049724"/>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60" name="&quot;GLASS&quot;; Black to Transparent"/>
          <p:cNvSpPr/>
          <p:nvPr/>
        </p:nvSpPr>
        <p:spPr bwMode="auto">
          <a:xfrm rot="16200000">
            <a:off x="3970077" y="-2151899"/>
            <a:ext cx="704850" cy="8063578"/>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68" name="&quot;GLASS&quot;; Black to Transparent"/>
          <p:cNvSpPr/>
          <p:nvPr/>
        </p:nvSpPr>
        <p:spPr bwMode="auto">
          <a:xfrm rot="5400000">
            <a:off x="1231325" y="206080"/>
            <a:ext cx="294406" cy="2258290"/>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alpha val="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2" name="Title 1"/>
          <p:cNvSpPr>
            <a:spLocks noGrp="1"/>
          </p:cNvSpPr>
          <p:nvPr>
            <p:ph type="title"/>
          </p:nvPr>
        </p:nvSpPr>
        <p:spPr>
          <a:xfrm>
            <a:off x="381000" y="230188"/>
            <a:ext cx="8382000" cy="498598"/>
          </a:xfrm>
        </p:spPr>
        <p:txBody>
          <a:bodyPr/>
          <a:lstStyle/>
          <a:p>
            <a:r>
              <a:rPr sz="3600" smtClean="0"/>
              <a:t>Windows VECD recommendations for your users</a:t>
            </a:r>
            <a:endParaRPr lang="en-US" sz="3600" dirty="0"/>
          </a:p>
        </p:txBody>
      </p:sp>
      <p:grpSp>
        <p:nvGrpSpPr>
          <p:cNvPr id="3" name="Group 63"/>
          <p:cNvGrpSpPr/>
          <p:nvPr/>
        </p:nvGrpSpPr>
        <p:grpSpPr>
          <a:xfrm>
            <a:off x="290946" y="3745357"/>
            <a:ext cx="2231607" cy="594204"/>
            <a:chOff x="77595" y="1778000"/>
            <a:chExt cx="2432351" cy="594204"/>
          </a:xfrm>
        </p:grpSpPr>
        <p:sp>
          <p:nvSpPr>
            <p:cNvPr id="50" name="Round Same Side Corner Rectangle 49"/>
            <p:cNvSpPr/>
            <p:nvPr/>
          </p:nvSpPr>
          <p:spPr>
            <a:xfrm rot="16200000">
              <a:off x="996669" y="858926"/>
              <a:ext cx="594204" cy="2432351"/>
            </a:xfrm>
            <a:prstGeom prst="round2SameRect">
              <a:avLst/>
            </a:prstGeom>
            <a:solidFill>
              <a:schemeClr val="accent4">
                <a:lumMod val="75000"/>
              </a:schemeClr>
            </a:solidFill>
            <a:ln w="38100">
              <a:solidFill>
                <a:schemeClr val="accent4">
                  <a:lumMod val="60000"/>
                  <a:lumOff val="4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32" name="Rounded Rectangle 6"/>
            <p:cNvSpPr/>
            <p:nvPr/>
          </p:nvSpPr>
          <p:spPr>
            <a:xfrm>
              <a:off x="491884" y="1834609"/>
              <a:ext cx="1638303"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Bef>
                  <a:spcPct val="0"/>
                </a:spcBef>
                <a:spcAft>
                  <a:spcPct val="35000"/>
                </a:spcAft>
              </a:pPr>
              <a:r>
                <a:rPr lang="en-US" sz="1600" b="1" kern="1200" dirty="0" smtClean="0"/>
                <a:t>VM on </a:t>
              </a:r>
              <a:br>
                <a:rPr lang="en-US" sz="1600" b="1" kern="1200" dirty="0" smtClean="0"/>
              </a:br>
              <a:r>
                <a:rPr lang="en-US" sz="1600" b="1" kern="1200" dirty="0" smtClean="0"/>
                <a:t>portable media</a:t>
              </a:r>
              <a:endParaRPr lang="en-US" sz="1600" b="1" kern="1200" dirty="0"/>
            </a:p>
          </p:txBody>
        </p:sp>
      </p:grpSp>
      <p:grpSp>
        <p:nvGrpSpPr>
          <p:cNvPr id="4" name="Group 64"/>
          <p:cNvGrpSpPr/>
          <p:nvPr/>
        </p:nvGrpSpPr>
        <p:grpSpPr>
          <a:xfrm>
            <a:off x="277093" y="2307945"/>
            <a:ext cx="2231606" cy="594204"/>
            <a:chOff x="277093" y="2806700"/>
            <a:chExt cx="2231606" cy="594204"/>
          </a:xfrm>
        </p:grpSpPr>
        <p:sp>
          <p:nvSpPr>
            <p:cNvPr id="52" name="Round Same Side Corner Rectangle 51"/>
            <p:cNvSpPr/>
            <p:nvPr/>
          </p:nvSpPr>
          <p:spPr>
            <a:xfrm rot="16200000">
              <a:off x="1095794" y="1987999"/>
              <a:ext cx="594204" cy="2231606"/>
            </a:xfrm>
            <a:prstGeom prst="round2SameRect">
              <a:avLst/>
            </a:prstGeom>
            <a:solidFill>
              <a:schemeClr val="accent4">
                <a:lumMod val="75000"/>
              </a:schemeClr>
            </a:solidFill>
            <a:ln w="38100">
              <a:solidFill>
                <a:schemeClr val="accent4">
                  <a:lumMod val="40000"/>
                  <a:lumOff val="6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54" name="Rounded Rectangle 6"/>
            <p:cNvSpPr/>
            <p:nvPr/>
          </p:nvSpPr>
          <p:spPr>
            <a:xfrm>
              <a:off x="304800" y="2877164"/>
              <a:ext cx="2006603"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b="1" dirty="0" smtClean="0"/>
                <a:t>VM on Contractor / </a:t>
              </a:r>
              <a:br>
                <a:rPr lang="en-US" sz="1600" b="1" dirty="0" smtClean="0"/>
              </a:br>
              <a:r>
                <a:rPr lang="en-US" sz="1600" b="1" dirty="0" smtClean="0"/>
                <a:t>Offshore PCs</a:t>
              </a:r>
              <a:endParaRPr lang="en-US" sz="1600" b="1" kern="1200" dirty="0"/>
            </a:p>
          </p:txBody>
        </p:sp>
      </p:grpSp>
      <p:grpSp>
        <p:nvGrpSpPr>
          <p:cNvPr id="5" name="Group 65"/>
          <p:cNvGrpSpPr/>
          <p:nvPr/>
        </p:nvGrpSpPr>
        <p:grpSpPr>
          <a:xfrm>
            <a:off x="304800" y="3045698"/>
            <a:ext cx="2217752" cy="594204"/>
            <a:chOff x="290946" y="3835400"/>
            <a:chExt cx="2217752" cy="594204"/>
          </a:xfrm>
        </p:grpSpPr>
        <p:sp>
          <p:nvSpPr>
            <p:cNvPr id="56" name="Round Same Side Corner Rectangle 55"/>
            <p:cNvSpPr/>
            <p:nvPr/>
          </p:nvSpPr>
          <p:spPr>
            <a:xfrm rot="16200000">
              <a:off x="1102720" y="3023626"/>
              <a:ext cx="594204" cy="2217752"/>
            </a:xfrm>
            <a:prstGeom prst="round2SameRect">
              <a:avLst/>
            </a:prstGeom>
            <a:solidFill>
              <a:schemeClr val="accent4">
                <a:lumMod val="75000"/>
              </a:schemeClr>
            </a:solidFill>
            <a:ln w="38100">
              <a:solidFill>
                <a:schemeClr val="accent4">
                  <a:lumMod val="40000"/>
                  <a:lumOff val="6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59" name="Rounded Rectangle 6"/>
            <p:cNvSpPr/>
            <p:nvPr/>
          </p:nvSpPr>
          <p:spPr>
            <a:xfrm>
              <a:off x="360218" y="3905864"/>
              <a:ext cx="1951184"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b="1" dirty="0" smtClean="0"/>
                <a:t>VM on Employee owned PCs</a:t>
              </a:r>
              <a:endParaRPr lang="en-US" sz="1600" b="1" kern="1200" dirty="0"/>
            </a:p>
          </p:txBody>
        </p:sp>
      </p:grpSp>
      <p:grpSp>
        <p:nvGrpSpPr>
          <p:cNvPr id="6" name="Group 66"/>
          <p:cNvGrpSpPr/>
          <p:nvPr/>
        </p:nvGrpSpPr>
        <p:grpSpPr>
          <a:xfrm>
            <a:off x="191655" y="1590965"/>
            <a:ext cx="2330899" cy="594204"/>
            <a:chOff x="177800" y="4902200"/>
            <a:chExt cx="2330899" cy="594204"/>
          </a:xfrm>
        </p:grpSpPr>
        <p:sp>
          <p:nvSpPr>
            <p:cNvPr id="61" name="Round Same Side Corner Rectangle 60"/>
            <p:cNvSpPr/>
            <p:nvPr/>
          </p:nvSpPr>
          <p:spPr>
            <a:xfrm rot="16200000">
              <a:off x="1102721" y="4090426"/>
              <a:ext cx="594204" cy="2217752"/>
            </a:xfrm>
            <a:prstGeom prst="round2SameRect">
              <a:avLst/>
            </a:prstGeom>
            <a:solidFill>
              <a:schemeClr val="accent4">
                <a:lumMod val="75000"/>
              </a:schemeClr>
            </a:solidFill>
            <a:ln w="38100">
              <a:solidFill>
                <a:schemeClr val="accent4">
                  <a:lumMod val="40000"/>
                  <a:lumOff val="6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63" name="Rounded Rectangle 6"/>
            <p:cNvSpPr/>
            <p:nvPr/>
          </p:nvSpPr>
          <p:spPr>
            <a:xfrm>
              <a:off x="177800" y="4972664"/>
              <a:ext cx="2133602"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b="1" dirty="0" smtClean="0"/>
                <a:t>Virtual Desktop Infrastructure (VDI)</a:t>
              </a:r>
            </a:p>
          </p:txBody>
        </p:sp>
      </p:grpSp>
      <p:sp>
        <p:nvSpPr>
          <p:cNvPr id="72" name="&quot;GLASS&quot;; Black to Transparent"/>
          <p:cNvSpPr/>
          <p:nvPr/>
        </p:nvSpPr>
        <p:spPr bwMode="auto">
          <a:xfrm rot="5400000">
            <a:off x="1231324" y="5013634"/>
            <a:ext cx="294407" cy="2258290"/>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alpha val="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75" name="Isosceles Triangle 74"/>
          <p:cNvSpPr/>
          <p:nvPr/>
        </p:nvSpPr>
        <p:spPr bwMode="auto">
          <a:xfrm rot="10800000">
            <a:off x="341421" y="6317672"/>
            <a:ext cx="2193959" cy="235534"/>
          </a:xfrm>
          <a:prstGeom prst="triangle">
            <a:avLst/>
          </a:prstGeom>
          <a:solidFill>
            <a:schemeClr val="accent4">
              <a:lumMod val="75000"/>
            </a:schemeClr>
          </a:solidFill>
          <a:ln w="38100" algn="ctr">
            <a:solidFill>
              <a:schemeClr val="accent4">
                <a:lumMod val="40000"/>
                <a:lumOff val="60000"/>
              </a:schemeClr>
            </a:solidFill>
            <a:round/>
            <a:headEnd/>
            <a:tailEnd/>
          </a:ln>
          <a:effectLst/>
          <a:scene3d>
            <a:camera prst="orthographicFront">
              <a:rot lat="0" lon="0" rev="0"/>
            </a:camera>
            <a:lightRig rig="brightRoom" dir="t"/>
          </a:scene3d>
          <a:sp3d prstMaterial="clear">
            <a:bevelT h="63500"/>
          </a:sp3d>
        </p:spPr>
        <p:txBody>
          <a:bodyPr wrap="none" lIns="62222" tIns="31110" rIns="62222" bIns="31110" anchor="b"/>
          <a:lstStyle/>
          <a:p>
            <a:pPr algn="ctr" defTabSz="761719" eaLnBrk="0" hangingPunct="0">
              <a:lnSpc>
                <a:spcPct val="90000"/>
              </a:lnSpc>
              <a:defRPr/>
            </a:pPr>
            <a:endParaRPr lang="en-US" sz="1300" dirty="0" smtClean="0">
              <a:ln w="12700">
                <a:noFill/>
                <a:prstDash val="solid"/>
              </a:ln>
              <a:gradFill>
                <a:gsLst>
                  <a:gs pos="0">
                    <a:srgbClr val="FFFFFF"/>
                  </a:gs>
                  <a:gs pos="100000">
                    <a:srgbClr val="FFFFFF"/>
                  </a:gs>
                </a:gsLst>
                <a:lin ang="5400000" scaled="0"/>
              </a:gradFill>
              <a:cs typeface="Arial" charset="0"/>
            </a:endParaRPr>
          </a:p>
        </p:txBody>
      </p:sp>
      <p:sp>
        <p:nvSpPr>
          <p:cNvPr id="29" name="&quot;GLASS&quot;; Black to Transparent"/>
          <p:cNvSpPr/>
          <p:nvPr/>
        </p:nvSpPr>
        <p:spPr bwMode="auto">
          <a:xfrm rot="16200000">
            <a:off x="3956222" y="1517247"/>
            <a:ext cx="704850" cy="8091288"/>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grpSp>
        <p:nvGrpSpPr>
          <p:cNvPr id="7" name="Group 30"/>
          <p:cNvGrpSpPr/>
          <p:nvPr/>
        </p:nvGrpSpPr>
        <p:grpSpPr>
          <a:xfrm>
            <a:off x="277091" y="5276275"/>
            <a:ext cx="2217752" cy="594204"/>
            <a:chOff x="290946" y="3835400"/>
            <a:chExt cx="2217752" cy="594204"/>
          </a:xfrm>
        </p:grpSpPr>
        <p:sp>
          <p:nvSpPr>
            <p:cNvPr id="33" name="Round Same Side Corner Rectangle 32"/>
            <p:cNvSpPr/>
            <p:nvPr/>
          </p:nvSpPr>
          <p:spPr>
            <a:xfrm rot="16200000">
              <a:off x="1102720" y="3023626"/>
              <a:ext cx="594204" cy="2217752"/>
            </a:xfrm>
            <a:prstGeom prst="round2SameRect">
              <a:avLst/>
            </a:prstGeom>
            <a:solidFill>
              <a:schemeClr val="accent4">
                <a:lumMod val="75000"/>
              </a:schemeClr>
            </a:solidFill>
            <a:ln w="38100">
              <a:solidFill>
                <a:schemeClr val="accent4">
                  <a:lumMod val="40000"/>
                  <a:lumOff val="6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35" name="Rounded Rectangle 6"/>
            <p:cNvSpPr/>
            <p:nvPr/>
          </p:nvSpPr>
          <p:spPr>
            <a:xfrm>
              <a:off x="360218" y="3905864"/>
              <a:ext cx="1951184"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b="1" dirty="0" smtClean="0"/>
                <a:t>Blade PCs</a:t>
              </a:r>
              <a:endParaRPr lang="en-US" sz="1600" b="1" kern="1200" dirty="0"/>
            </a:p>
          </p:txBody>
        </p:sp>
      </p:grpSp>
      <p:sp>
        <p:nvSpPr>
          <p:cNvPr id="36" name="&quot;GLASS&quot;; Black to Transparent"/>
          <p:cNvSpPr/>
          <p:nvPr/>
        </p:nvSpPr>
        <p:spPr bwMode="auto">
          <a:xfrm rot="5400000">
            <a:off x="1259034" y="3988398"/>
            <a:ext cx="294407" cy="2258290"/>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alpha val="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sp>
        <p:nvSpPr>
          <p:cNvPr id="37" name="&quot;GLASS&quot;; Black to Transparent"/>
          <p:cNvSpPr/>
          <p:nvPr/>
        </p:nvSpPr>
        <p:spPr bwMode="auto">
          <a:xfrm rot="16200000">
            <a:off x="3893593" y="748609"/>
            <a:ext cx="843965" cy="8049726"/>
          </a:xfrm>
          <a:prstGeom prst="rect">
            <a:avLst/>
          </a:prstGeom>
          <a:gradFill flip="none" rotWithShape="1">
            <a:gsLst>
              <a:gs pos="0">
                <a:schemeClr val="accent1">
                  <a:shade val="15000"/>
                  <a:satMod val="180000"/>
                  <a:alpha val="0"/>
                </a:schemeClr>
              </a:gs>
              <a:gs pos="50000">
                <a:schemeClr val="bg1">
                  <a:alpha val="60000"/>
                </a:schemeClr>
              </a:gs>
              <a:gs pos="100000">
                <a:schemeClr val="accent4">
                  <a:lumMod val="75000"/>
                </a:schemeClr>
              </a:gs>
            </a:gsLst>
            <a:lin ang="5400000" scaled="1"/>
            <a:tileRect/>
          </a:gradFill>
          <a:ln>
            <a:gradFill>
              <a:gsLst>
                <a:gs pos="0">
                  <a:schemeClr val="accent1">
                    <a:tint val="66000"/>
                    <a:satMod val="160000"/>
                    <a:alpha val="0"/>
                  </a:schemeClr>
                </a:gs>
                <a:gs pos="50000">
                  <a:schemeClr val="tx2"/>
                </a:gs>
                <a:gs pos="100000">
                  <a:schemeClr val="accent1">
                    <a:tint val="23500"/>
                    <a:satMod val="160000"/>
                    <a:alpha val="0"/>
                  </a:schemeClr>
                </a:gs>
              </a:gsLst>
              <a:lin ang="5400000" scaled="0"/>
            </a:gra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algn="ctr" defTabSz="914099">
              <a:defRPr/>
            </a:pPr>
            <a:endParaRPr lang="en-US" sz="2000" dirty="0">
              <a:solidFill>
                <a:srgbClr val="FFFFFF"/>
              </a:solidFill>
              <a:effectLst>
                <a:outerShdw blurRad="38100" dist="38100" dir="2700000" algn="tl">
                  <a:srgbClr val="000000">
                    <a:alpha val="43137"/>
                  </a:srgbClr>
                </a:outerShdw>
              </a:effectLst>
              <a:latin typeface="+mj-lt"/>
            </a:endParaRPr>
          </a:p>
        </p:txBody>
      </p:sp>
      <p:grpSp>
        <p:nvGrpSpPr>
          <p:cNvPr id="8" name="Group 38"/>
          <p:cNvGrpSpPr/>
          <p:nvPr/>
        </p:nvGrpSpPr>
        <p:grpSpPr>
          <a:xfrm>
            <a:off x="304801" y="4417299"/>
            <a:ext cx="2217752" cy="778156"/>
            <a:chOff x="290946" y="3835400"/>
            <a:chExt cx="2217752" cy="594204"/>
          </a:xfrm>
        </p:grpSpPr>
        <p:sp>
          <p:nvSpPr>
            <p:cNvPr id="40" name="Round Same Side Corner Rectangle 39"/>
            <p:cNvSpPr/>
            <p:nvPr/>
          </p:nvSpPr>
          <p:spPr>
            <a:xfrm rot="16200000">
              <a:off x="1102720" y="3023626"/>
              <a:ext cx="594204" cy="2217752"/>
            </a:xfrm>
            <a:prstGeom prst="round2SameRect">
              <a:avLst/>
            </a:prstGeom>
            <a:solidFill>
              <a:schemeClr val="accent4">
                <a:lumMod val="75000"/>
              </a:schemeClr>
            </a:solidFill>
            <a:ln w="38100">
              <a:solidFill>
                <a:schemeClr val="accent4">
                  <a:lumMod val="40000"/>
                  <a:lumOff val="6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41" name="Rounded Rectangle 6"/>
            <p:cNvSpPr/>
            <p:nvPr/>
          </p:nvSpPr>
          <p:spPr>
            <a:xfrm>
              <a:off x="360218" y="3905864"/>
              <a:ext cx="1951184" cy="452844"/>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91440" tIns="0" rIns="91440" bIns="0" numCol="1" spcCol="1270" anchor="ctr" anchorCtr="0">
              <a:noAutofit/>
            </a:bodyPr>
            <a:lstStyle/>
            <a:p>
              <a:pPr lvl="0" algn="ctr" defTabSz="800100">
                <a:lnSpc>
                  <a:spcPct val="90000"/>
                </a:lnSpc>
                <a:spcAft>
                  <a:spcPct val="35000"/>
                </a:spcAft>
              </a:pPr>
              <a:r>
                <a:rPr lang="en-US" sz="1600" b="1" dirty="0" smtClean="0"/>
                <a:t>Remote boot VM from network storage device</a:t>
              </a:r>
              <a:endParaRPr lang="en-US" sz="1600" b="1" kern="1200" dirty="0"/>
            </a:p>
          </p:txBody>
        </p:sp>
      </p:grpSp>
      <p:sp>
        <p:nvSpPr>
          <p:cNvPr id="39" name="Rounded Rectangle 38"/>
          <p:cNvSpPr/>
          <p:nvPr/>
        </p:nvSpPr>
        <p:spPr bwMode="auto">
          <a:xfrm>
            <a:off x="3754582" y="789710"/>
            <a:ext cx="2230582" cy="5126182"/>
          </a:xfrm>
          <a:prstGeom prst="roundRect">
            <a:avLst/>
          </a:prstGeom>
          <a:solidFill>
            <a:schemeClr val="accent4">
              <a:lumMod val="75000"/>
              <a:alpha val="15000"/>
            </a:schemeClr>
          </a:solidFill>
          <a:ln w="38100">
            <a:solidFill>
              <a:schemeClr val="accent4">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Rounded Rectangle 41"/>
          <p:cNvSpPr/>
          <p:nvPr/>
        </p:nvSpPr>
        <p:spPr bwMode="auto">
          <a:xfrm>
            <a:off x="6206836" y="845127"/>
            <a:ext cx="2147455" cy="5056909"/>
          </a:xfrm>
          <a:prstGeom prst="roundRect">
            <a:avLst/>
          </a:prstGeom>
          <a:solidFill>
            <a:schemeClr val="accent6">
              <a:lumMod val="75000"/>
              <a:alpha val="15000"/>
            </a:schemeClr>
          </a:solidFill>
          <a:ln w="38100">
            <a:solidFill>
              <a:schemeClr val="accent5">
                <a:lumMod val="60000"/>
                <a:lumOff val="4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3" name="Round Same Side Corner Rectangle 42"/>
          <p:cNvSpPr/>
          <p:nvPr/>
        </p:nvSpPr>
        <p:spPr>
          <a:xfrm>
            <a:off x="3768432" y="817390"/>
            <a:ext cx="2230582" cy="678874"/>
          </a:xfrm>
          <a:prstGeom prst="round2SameRect">
            <a:avLst/>
          </a:prstGeom>
          <a:solidFill>
            <a:schemeClr val="accent4">
              <a:lumMod val="75000"/>
            </a:schemeClr>
          </a:solidFill>
          <a:ln w="25400">
            <a:solidFill>
              <a:schemeClr val="accent4">
                <a:lumMod val="60000"/>
                <a:lumOff val="4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44" name="Round Same Side Corner Rectangle 43"/>
          <p:cNvSpPr/>
          <p:nvPr/>
        </p:nvSpPr>
        <p:spPr>
          <a:xfrm>
            <a:off x="6234541" y="845099"/>
            <a:ext cx="2119746" cy="625389"/>
          </a:xfrm>
          <a:prstGeom prst="round2SameRect">
            <a:avLst/>
          </a:prstGeom>
          <a:solidFill>
            <a:schemeClr val="accent6">
              <a:lumMod val="75000"/>
            </a:schemeClr>
          </a:solidFill>
          <a:ln w="25400">
            <a:solidFill>
              <a:schemeClr val="accent5">
                <a:lumMod val="60000"/>
                <a:lumOff val="40000"/>
              </a:schemeClr>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sp>
      <p:sp>
        <p:nvSpPr>
          <p:cNvPr id="45" name="TextBox 44"/>
          <p:cNvSpPr txBox="1"/>
          <p:nvPr/>
        </p:nvSpPr>
        <p:spPr>
          <a:xfrm>
            <a:off x="3976249" y="831244"/>
            <a:ext cx="1814946" cy="646331"/>
          </a:xfrm>
          <a:prstGeom prst="rect">
            <a:avLst/>
          </a:prstGeom>
          <a:noFill/>
        </p:spPr>
        <p:txBody>
          <a:bodyPr wrap="square" rtlCol="0">
            <a:spAutoFit/>
          </a:bodyPr>
          <a:lstStyle/>
          <a:p>
            <a:pPr algn="ctr"/>
            <a:r>
              <a:rPr lang="en-US" sz="1800" b="1" dirty="0" smtClean="0">
                <a:solidFill>
                  <a:schemeClr val="tx1"/>
                </a:solidFill>
              </a:rPr>
              <a:t>Windows VECD for SA</a:t>
            </a:r>
            <a:endParaRPr lang="en-US" sz="1800" b="1" dirty="0">
              <a:solidFill>
                <a:schemeClr val="tx1"/>
              </a:solidFill>
            </a:endParaRPr>
          </a:p>
        </p:txBody>
      </p:sp>
      <p:sp>
        <p:nvSpPr>
          <p:cNvPr id="46" name="TextBox 45"/>
          <p:cNvSpPr txBox="1"/>
          <p:nvPr/>
        </p:nvSpPr>
        <p:spPr>
          <a:xfrm>
            <a:off x="6317668" y="969793"/>
            <a:ext cx="1939635" cy="369332"/>
          </a:xfrm>
          <a:prstGeom prst="rect">
            <a:avLst/>
          </a:prstGeom>
          <a:noFill/>
        </p:spPr>
        <p:txBody>
          <a:bodyPr wrap="square" rtlCol="0">
            <a:spAutoFit/>
          </a:bodyPr>
          <a:lstStyle/>
          <a:p>
            <a:r>
              <a:rPr lang="en-US" sz="1800" b="1" dirty="0" smtClean="0">
                <a:solidFill>
                  <a:schemeClr val="tx1"/>
                </a:solidFill>
              </a:rPr>
              <a:t>Windows VECD</a:t>
            </a:r>
            <a:endParaRPr lang="en-US" sz="1800" b="1" dirty="0">
              <a:solidFill>
                <a:schemeClr val="tx1"/>
              </a:solidFill>
            </a:endParaRPr>
          </a:p>
        </p:txBody>
      </p:sp>
      <p:pic>
        <p:nvPicPr>
          <p:cNvPr id="47"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4479636" y="1608282"/>
            <a:ext cx="622300" cy="514350"/>
          </a:xfrm>
          <a:prstGeom prst="rect">
            <a:avLst/>
          </a:prstGeom>
          <a:noFill/>
        </p:spPr>
      </p:pic>
      <p:pic>
        <p:nvPicPr>
          <p:cNvPr id="48"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6959600" y="2356428"/>
            <a:ext cx="622300" cy="514350"/>
          </a:xfrm>
          <a:prstGeom prst="rect">
            <a:avLst/>
          </a:prstGeom>
          <a:noFill/>
        </p:spPr>
      </p:pic>
      <p:pic>
        <p:nvPicPr>
          <p:cNvPr id="64"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6945745" y="3049155"/>
            <a:ext cx="622300" cy="514350"/>
          </a:xfrm>
          <a:prstGeom prst="rect">
            <a:avLst/>
          </a:prstGeom>
          <a:noFill/>
        </p:spPr>
      </p:pic>
      <p:pic>
        <p:nvPicPr>
          <p:cNvPr id="65"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4479636" y="3741882"/>
            <a:ext cx="622300" cy="514350"/>
          </a:xfrm>
          <a:prstGeom prst="rect">
            <a:avLst/>
          </a:prstGeom>
          <a:noFill/>
        </p:spPr>
      </p:pic>
      <p:pic>
        <p:nvPicPr>
          <p:cNvPr id="66"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4507345" y="4476173"/>
            <a:ext cx="622300" cy="514350"/>
          </a:xfrm>
          <a:prstGeom prst="rect">
            <a:avLst/>
          </a:prstGeom>
          <a:noFill/>
        </p:spPr>
      </p:pic>
      <p:pic>
        <p:nvPicPr>
          <p:cNvPr id="67"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4562763" y="5238173"/>
            <a:ext cx="622300" cy="514350"/>
          </a:xfrm>
          <a:prstGeom prst="rect">
            <a:avLst/>
          </a:prstGeom>
          <a:noFill/>
        </p:spPr>
      </p:pic>
      <p:pic>
        <p:nvPicPr>
          <p:cNvPr id="69" name="Picture 2" descr="\\eventsql\dvd\Online_ART\DVD_ART35\Artwork_Imagery\Icons - Illustrations\Symbols\yellow gradient checkmark.png"/>
          <p:cNvPicPr>
            <a:picLocks noChangeAspect="1" noChangeArrowheads="1"/>
          </p:cNvPicPr>
          <p:nvPr/>
        </p:nvPicPr>
        <p:blipFill>
          <a:blip r:embed="rId3" cstate="print"/>
          <a:srcRect/>
          <a:stretch>
            <a:fillRect/>
          </a:stretch>
        </p:blipFill>
        <p:spPr bwMode="auto">
          <a:xfrm>
            <a:off x="2775526" y="6138719"/>
            <a:ext cx="622300" cy="514350"/>
          </a:xfrm>
          <a:prstGeom prst="rect">
            <a:avLst/>
          </a:prstGeom>
          <a:noFill/>
        </p:spPr>
      </p:pic>
      <p:pic>
        <p:nvPicPr>
          <p:cNvPr id="70" name="Picture 2" descr="\\eventsql\dvd\Online_ART\DVD_ART35\Artwork_Imagery\Icons - Illustrations\Symbols\yellow gradient checkmark.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5380182" y="6055591"/>
            <a:ext cx="622300" cy="514350"/>
          </a:xfrm>
          <a:prstGeom prst="rect">
            <a:avLst/>
          </a:prstGeom>
          <a:noFill/>
        </p:spPr>
      </p:pic>
      <p:sp>
        <p:nvSpPr>
          <p:cNvPr id="71" name="TextBox 70"/>
          <p:cNvSpPr txBox="1"/>
          <p:nvPr/>
        </p:nvSpPr>
        <p:spPr>
          <a:xfrm>
            <a:off x="3352795" y="6192982"/>
            <a:ext cx="1524000" cy="307777"/>
          </a:xfrm>
          <a:prstGeom prst="rect">
            <a:avLst/>
          </a:prstGeom>
          <a:noFill/>
        </p:spPr>
        <p:txBody>
          <a:bodyPr wrap="square" rtlCol="0">
            <a:spAutoFit/>
          </a:bodyPr>
          <a:lstStyle/>
          <a:p>
            <a:r>
              <a:rPr lang="en-US" sz="1400" dirty="0" smtClean="0">
                <a:solidFill>
                  <a:schemeClr val="tx1"/>
                </a:solidFill>
              </a:rPr>
              <a:t>Recommended</a:t>
            </a:r>
            <a:endParaRPr lang="en-US" sz="1400" dirty="0">
              <a:solidFill>
                <a:schemeClr val="tx1"/>
              </a:solidFill>
            </a:endParaRPr>
          </a:p>
        </p:txBody>
      </p:sp>
      <p:sp>
        <p:nvSpPr>
          <p:cNvPr id="73" name="TextBox 72"/>
          <p:cNvSpPr txBox="1"/>
          <p:nvPr/>
        </p:nvSpPr>
        <p:spPr>
          <a:xfrm>
            <a:off x="6012873" y="6179127"/>
            <a:ext cx="1524000" cy="307777"/>
          </a:xfrm>
          <a:prstGeom prst="rect">
            <a:avLst/>
          </a:prstGeom>
          <a:noFill/>
        </p:spPr>
        <p:txBody>
          <a:bodyPr wrap="square" rtlCol="0">
            <a:spAutoFit/>
          </a:bodyPr>
          <a:lstStyle/>
          <a:p>
            <a:r>
              <a:rPr lang="en-US" sz="1400" dirty="0" smtClean="0">
                <a:solidFill>
                  <a:schemeClr val="tx1"/>
                </a:solidFill>
              </a:rPr>
              <a:t>Valid</a:t>
            </a:r>
            <a:endParaRPr lang="en-US" sz="1400" dirty="0">
              <a:solidFill>
                <a:schemeClr val="tx1"/>
              </a:solidFill>
            </a:endParaRPr>
          </a:p>
        </p:txBody>
      </p:sp>
      <p:pic>
        <p:nvPicPr>
          <p:cNvPr id="74" name="Picture 2" descr="\\eventsql\dvd\Online_ART\DVD_ART35\Artwork_Imagery\Icons - Illustrations\Symbols\yellow gradient checkmark.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6890327" y="1594428"/>
            <a:ext cx="622300" cy="514350"/>
          </a:xfrm>
          <a:prstGeom prst="rect">
            <a:avLst/>
          </a:prstGeom>
          <a:noFill/>
        </p:spPr>
      </p:pic>
      <p:pic>
        <p:nvPicPr>
          <p:cNvPr id="76" name="Picture 2" descr="\\eventsql\dvd\Online_ART\DVD_ART35\Artwork_Imagery\Icons - Illustrations\Symbols\yellow gradient checkmark.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6904182" y="3755737"/>
            <a:ext cx="622300" cy="514350"/>
          </a:xfrm>
          <a:prstGeom prst="rect">
            <a:avLst/>
          </a:prstGeom>
          <a:noFill/>
        </p:spPr>
      </p:pic>
      <p:pic>
        <p:nvPicPr>
          <p:cNvPr id="77" name="Picture 2" descr="\\eventsql\dvd\Online_ART\DVD_ART35\Artwork_Imagery\Icons - Illustrations\Symbols\yellow gradient checkmark.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6931892" y="4462318"/>
            <a:ext cx="622300" cy="514350"/>
          </a:xfrm>
          <a:prstGeom prst="rect">
            <a:avLst/>
          </a:prstGeom>
          <a:noFill/>
        </p:spPr>
      </p:pic>
      <p:pic>
        <p:nvPicPr>
          <p:cNvPr id="78" name="Picture 2" descr="\\eventsql\dvd\Online_ART\DVD_ART35\Artwork_Imagery\Icons - Illustrations\Symbols\yellow gradient checkmark.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6918036" y="5238173"/>
            <a:ext cx="622300" cy="514350"/>
          </a:xfrm>
          <a:prstGeom prst="rect">
            <a:avLst/>
          </a:prstGeom>
          <a:noFill/>
        </p:spPr>
      </p:pic>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flipV="1">
            <a:off x="4557698" y="1221690"/>
            <a:ext cx="4153749" cy="4921954"/>
          </a:xfrm>
          <a:prstGeom prst="rect">
            <a:avLst/>
          </a:prstGeom>
          <a:gradFill flip="none" rotWithShape="1">
            <a:gsLst>
              <a:gs pos="0">
                <a:schemeClr val="bg1">
                  <a:alpha val="25000"/>
                </a:schemeClr>
              </a:gs>
              <a:gs pos="50000">
                <a:schemeClr val="bg1">
                  <a:lumMod val="95000"/>
                  <a:lumOff val="5000"/>
                  <a:alpha val="30000"/>
                </a:schemeClr>
              </a:gs>
              <a:gs pos="100000">
                <a:schemeClr val="bg1">
                  <a:alpha val="65000"/>
                </a:schemeClr>
              </a:gs>
            </a:gsLst>
            <a:lin ang="5400000" scaled="1"/>
            <a:tileRect/>
          </a:gra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lvl="3"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31" name="Rectangle 30"/>
          <p:cNvSpPr/>
          <p:nvPr/>
        </p:nvSpPr>
        <p:spPr bwMode="auto">
          <a:xfrm flipV="1">
            <a:off x="358231" y="1221690"/>
            <a:ext cx="4153749" cy="4921954"/>
          </a:xfrm>
          <a:prstGeom prst="rect">
            <a:avLst/>
          </a:prstGeom>
          <a:gradFill flip="none" rotWithShape="1">
            <a:gsLst>
              <a:gs pos="0">
                <a:schemeClr val="bg1">
                  <a:alpha val="25000"/>
                </a:schemeClr>
              </a:gs>
              <a:gs pos="50000">
                <a:schemeClr val="bg1">
                  <a:lumMod val="95000"/>
                  <a:lumOff val="5000"/>
                  <a:alpha val="30000"/>
                </a:schemeClr>
              </a:gs>
              <a:gs pos="100000">
                <a:schemeClr val="bg1">
                  <a:alpha val="65000"/>
                </a:schemeClr>
              </a:gs>
            </a:gsLst>
            <a:lin ang="5400000" scaled="1"/>
            <a:tileRect/>
          </a:gra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lvl="3"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smtClean="0">
              <a:solidFill>
                <a:schemeClr val="tx1"/>
              </a:solidFill>
              <a:effectLst>
                <a:outerShdw blurRad="38100" dist="38100" dir="2700000" algn="tl">
                  <a:srgbClr val="000000">
                    <a:alpha val="43137"/>
                  </a:srgbClr>
                </a:outerShdw>
              </a:effectLst>
              <a:latin typeface="Segoe" pitchFamily="34" charset="0"/>
            </a:endParaRPr>
          </a:p>
        </p:txBody>
      </p:sp>
      <p:grpSp>
        <p:nvGrpSpPr>
          <p:cNvPr id="2" name="Group 21"/>
          <p:cNvGrpSpPr/>
          <p:nvPr/>
        </p:nvGrpSpPr>
        <p:grpSpPr>
          <a:xfrm>
            <a:off x="414900" y="1276904"/>
            <a:ext cx="4086448" cy="457200"/>
            <a:chOff x="414900" y="1500191"/>
            <a:chExt cx="4086448" cy="457200"/>
          </a:xfrm>
        </p:grpSpPr>
        <p:sp>
          <p:nvSpPr>
            <p:cNvPr id="32" name="Rectangle 31"/>
            <p:cNvSpPr/>
            <p:nvPr/>
          </p:nvSpPr>
          <p:spPr>
            <a:xfrm rot="5400000">
              <a:off x="2201367" y="-286276"/>
              <a:ext cx="457200" cy="4030133"/>
            </a:xfrm>
            <a:prstGeom prst="rect">
              <a:avLst/>
            </a:prstGeom>
            <a:gradFill flip="none" rotWithShape="1">
              <a:gsLst>
                <a:gs pos="0">
                  <a:schemeClr val="accent5">
                    <a:shade val="15000"/>
                    <a:satMod val="180000"/>
                    <a:alpha val="70000"/>
                  </a:schemeClr>
                </a:gs>
                <a:gs pos="50000">
                  <a:schemeClr val="accent5">
                    <a:shade val="45000"/>
                    <a:satMod val="170000"/>
                    <a:alpha val="70000"/>
                  </a:schemeClr>
                </a:gs>
                <a:gs pos="70000">
                  <a:schemeClr val="accent5">
                    <a:tint val="99000"/>
                    <a:shade val="65000"/>
                    <a:satMod val="155000"/>
                    <a:alpha val="70000"/>
                  </a:schemeClr>
                </a:gs>
                <a:gs pos="100000">
                  <a:schemeClr val="accent5">
                    <a:tint val="95500"/>
                    <a:shade val="100000"/>
                    <a:satMod val="155000"/>
                    <a:alpha val="70000"/>
                  </a:schemeClr>
                </a:gs>
              </a:gsLst>
              <a:lin ang="10800000" scaled="1"/>
              <a:tileRect/>
            </a:gradFill>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chemeClr val="tx1"/>
                </a:solidFill>
                <a:latin typeface="Segoe"/>
              </a:endParaRPr>
            </a:p>
          </p:txBody>
        </p:sp>
        <p:sp>
          <p:nvSpPr>
            <p:cNvPr id="33" name="TextBox 32"/>
            <p:cNvSpPr txBox="1"/>
            <p:nvPr/>
          </p:nvSpPr>
          <p:spPr>
            <a:xfrm>
              <a:off x="450343" y="1536274"/>
              <a:ext cx="4051005" cy="369332"/>
            </a:xfrm>
            <a:prstGeom prst="rect">
              <a:avLst/>
            </a:prstGeom>
          </p:spPr>
          <p:txBody>
            <a:bodyPr wrap="square">
              <a:spAutoFit/>
            </a:bodyPr>
            <a:lstStyle/>
            <a:p>
              <a:pPr indent="-342900" algn="ctr">
                <a:lnSpc>
                  <a:spcPct val="90000"/>
                </a:lnSpc>
                <a:spcAft>
                  <a:spcPts val="1200"/>
                </a:spcAft>
                <a:tabLst>
                  <a:tab pos="3889375" algn="l"/>
                </a:tabLst>
              </a:pPr>
              <a:r>
                <a:rPr lang="en-US" sz="2000" dirty="0" smtClean="0">
                  <a:effectLst/>
                  <a:latin typeface="Segoe Semibold" pitchFamily="34" charset="0"/>
                </a:rPr>
                <a:t>Technologies Included</a:t>
              </a:r>
              <a:endParaRPr lang="en-US" sz="2000" dirty="0">
                <a:effectLst/>
                <a:latin typeface="Segoe Semibold" pitchFamily="34" charset="0"/>
              </a:endParaRPr>
            </a:p>
          </p:txBody>
        </p:sp>
      </p:grpSp>
      <p:grpSp>
        <p:nvGrpSpPr>
          <p:cNvPr id="3" name="Group 23"/>
          <p:cNvGrpSpPr/>
          <p:nvPr/>
        </p:nvGrpSpPr>
        <p:grpSpPr>
          <a:xfrm>
            <a:off x="4609070" y="1276902"/>
            <a:ext cx="4051005" cy="457200"/>
            <a:chOff x="4609070" y="1500189"/>
            <a:chExt cx="4051005" cy="457200"/>
          </a:xfrm>
        </p:grpSpPr>
        <p:sp>
          <p:nvSpPr>
            <p:cNvPr id="34" name="Rectangle 33"/>
            <p:cNvSpPr/>
            <p:nvPr/>
          </p:nvSpPr>
          <p:spPr>
            <a:xfrm rot="5400000">
              <a:off x="6405969" y="-286278"/>
              <a:ext cx="457200" cy="4030133"/>
            </a:xfrm>
            <a:prstGeom prst="rect">
              <a:avLst/>
            </a:prstGeom>
            <a:gradFill flip="none" rotWithShape="1">
              <a:gsLst>
                <a:gs pos="0">
                  <a:schemeClr val="accent5">
                    <a:shade val="15000"/>
                    <a:satMod val="180000"/>
                    <a:alpha val="70000"/>
                  </a:schemeClr>
                </a:gs>
                <a:gs pos="50000">
                  <a:schemeClr val="accent5">
                    <a:shade val="45000"/>
                    <a:satMod val="170000"/>
                    <a:alpha val="70000"/>
                  </a:schemeClr>
                </a:gs>
                <a:gs pos="70000">
                  <a:schemeClr val="accent5">
                    <a:tint val="99000"/>
                    <a:shade val="65000"/>
                    <a:satMod val="155000"/>
                    <a:alpha val="70000"/>
                  </a:schemeClr>
                </a:gs>
                <a:gs pos="100000">
                  <a:schemeClr val="accent5">
                    <a:tint val="95500"/>
                    <a:shade val="100000"/>
                    <a:satMod val="155000"/>
                    <a:alpha val="70000"/>
                  </a:schemeClr>
                </a:gs>
              </a:gsLst>
              <a:lin ang="10800000" scaled="1"/>
              <a:tileRect/>
            </a:gradFill>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chemeClr val="tx1"/>
                </a:solidFill>
                <a:latin typeface="Segoe"/>
              </a:endParaRPr>
            </a:p>
          </p:txBody>
        </p:sp>
        <p:sp>
          <p:nvSpPr>
            <p:cNvPr id="35" name="TextBox 34"/>
            <p:cNvSpPr txBox="1"/>
            <p:nvPr/>
          </p:nvSpPr>
          <p:spPr>
            <a:xfrm>
              <a:off x="4609070" y="1536274"/>
              <a:ext cx="4051005" cy="369332"/>
            </a:xfrm>
            <a:prstGeom prst="rect">
              <a:avLst/>
            </a:prstGeom>
          </p:spPr>
          <p:txBody>
            <a:bodyPr wrap="square">
              <a:spAutoFit/>
            </a:bodyPr>
            <a:lstStyle/>
            <a:p>
              <a:pPr indent="-342900" algn="ctr">
                <a:lnSpc>
                  <a:spcPct val="90000"/>
                </a:lnSpc>
                <a:spcAft>
                  <a:spcPts val="1200"/>
                </a:spcAft>
                <a:tabLst>
                  <a:tab pos="3889375" algn="l"/>
                </a:tabLst>
              </a:pPr>
              <a:r>
                <a:rPr lang="en-US" sz="2000" dirty="0" smtClean="0">
                  <a:effectLst/>
                  <a:latin typeface="Segoe Semibold" pitchFamily="34" charset="0"/>
                </a:rPr>
                <a:t>How to License</a:t>
              </a:r>
              <a:endParaRPr lang="en-US" sz="2000" dirty="0">
                <a:effectLst/>
                <a:latin typeface="Segoe Semibold" pitchFamily="34" charset="0"/>
              </a:endParaRPr>
            </a:p>
          </p:txBody>
        </p:sp>
      </p:grpSp>
      <p:pic>
        <p:nvPicPr>
          <p:cNvPr id="16" name="Picture 6" descr="AGPM"/>
          <p:cNvPicPr>
            <a:picLocks noChangeAspect="1" noChangeArrowheads="1"/>
          </p:cNvPicPr>
          <p:nvPr/>
        </p:nvPicPr>
        <p:blipFill>
          <a:blip r:embed="rId4" cstate="print"/>
          <a:stretch>
            <a:fillRect/>
          </a:stretch>
        </p:blipFill>
        <p:spPr bwMode="auto">
          <a:xfrm>
            <a:off x="1231075" y="4025530"/>
            <a:ext cx="2119747" cy="457200"/>
          </a:xfrm>
          <a:prstGeom prst="rect">
            <a:avLst/>
          </a:prstGeom>
          <a:noFill/>
          <a:ln>
            <a:noFill/>
          </a:ln>
        </p:spPr>
      </p:pic>
      <p:pic>
        <p:nvPicPr>
          <p:cNvPr id="17" name="Picture 7" descr="AIS"/>
          <p:cNvPicPr>
            <a:picLocks noChangeAspect="1" noChangeArrowheads="1"/>
          </p:cNvPicPr>
          <p:nvPr/>
        </p:nvPicPr>
        <p:blipFill>
          <a:blip r:embed="rId5" cstate="print"/>
          <a:stretch>
            <a:fillRect/>
          </a:stretch>
        </p:blipFill>
        <p:spPr bwMode="auto">
          <a:xfrm>
            <a:off x="1285228" y="3327558"/>
            <a:ext cx="1828799" cy="457200"/>
          </a:xfrm>
          <a:prstGeom prst="rect">
            <a:avLst/>
          </a:prstGeom>
          <a:noFill/>
          <a:ln>
            <a:noFill/>
          </a:ln>
        </p:spPr>
      </p:pic>
      <p:pic>
        <p:nvPicPr>
          <p:cNvPr id="18" name="Picture 8" descr="DaRT"/>
          <p:cNvPicPr>
            <a:picLocks noChangeAspect="1" noChangeArrowheads="1"/>
          </p:cNvPicPr>
          <p:nvPr/>
        </p:nvPicPr>
        <p:blipFill>
          <a:blip r:embed="rId6" cstate="print"/>
          <a:stretch>
            <a:fillRect/>
          </a:stretch>
        </p:blipFill>
        <p:spPr bwMode="auto">
          <a:xfrm>
            <a:off x="1285228" y="5466630"/>
            <a:ext cx="1856792" cy="457200"/>
          </a:xfrm>
          <a:prstGeom prst="rect">
            <a:avLst/>
          </a:prstGeom>
          <a:noFill/>
          <a:ln>
            <a:noFill/>
          </a:ln>
        </p:spPr>
      </p:pic>
      <p:pic>
        <p:nvPicPr>
          <p:cNvPr id="19" name="Picture 9" descr="SCDEM"/>
          <p:cNvPicPr>
            <a:picLocks noChangeAspect="1" noChangeArrowheads="1"/>
          </p:cNvPicPr>
          <p:nvPr/>
        </p:nvPicPr>
        <p:blipFill>
          <a:blip r:embed="rId7" cstate="print"/>
          <a:stretch>
            <a:fillRect/>
          </a:stretch>
        </p:blipFill>
        <p:spPr bwMode="auto">
          <a:xfrm>
            <a:off x="1271589" y="4711943"/>
            <a:ext cx="2291227" cy="468760"/>
          </a:xfrm>
          <a:prstGeom prst="rect">
            <a:avLst/>
          </a:prstGeom>
          <a:noFill/>
          <a:ln>
            <a:noFill/>
          </a:ln>
        </p:spPr>
      </p:pic>
      <p:pic>
        <p:nvPicPr>
          <p:cNvPr id="20" name="Picture 2" descr="C:\Users\chajones\Desktop\Logo-MSAV.png"/>
          <p:cNvPicPr>
            <a:picLocks noChangeAspect="1" noChangeArrowheads="1"/>
          </p:cNvPicPr>
          <p:nvPr/>
        </p:nvPicPr>
        <p:blipFill>
          <a:blip r:embed="rId8" cstate="print"/>
          <a:stretch>
            <a:fillRect/>
          </a:stretch>
        </p:blipFill>
        <p:spPr bwMode="auto">
          <a:xfrm>
            <a:off x="1251361" y="1897746"/>
            <a:ext cx="1760485" cy="457200"/>
          </a:xfrm>
          <a:prstGeom prst="rect">
            <a:avLst/>
          </a:prstGeom>
          <a:noFill/>
          <a:ln>
            <a:noFill/>
          </a:ln>
        </p:spPr>
      </p:pic>
      <p:pic>
        <p:nvPicPr>
          <p:cNvPr id="21" name="Picture 2" descr="C:\Users\aheaton\AppData\Local\Microsoft\Windows\Temporary Internet Files\Content.Outlook\RUD1F8JY\EDVwithicon_wht (2).png"/>
          <p:cNvPicPr>
            <a:picLocks noChangeAspect="1" noChangeArrowheads="1"/>
          </p:cNvPicPr>
          <p:nvPr/>
        </p:nvPicPr>
        <p:blipFill>
          <a:blip r:embed="rId9" cstate="print"/>
          <a:stretch>
            <a:fillRect/>
          </a:stretch>
        </p:blipFill>
        <p:spPr bwMode="auto">
          <a:xfrm>
            <a:off x="1228783" y="2618297"/>
            <a:ext cx="2225308" cy="457200"/>
          </a:xfrm>
          <a:prstGeom prst="rect">
            <a:avLst/>
          </a:prstGeom>
          <a:noFill/>
          <a:ln>
            <a:noFill/>
          </a:ln>
        </p:spPr>
      </p:pic>
      <p:sp>
        <p:nvSpPr>
          <p:cNvPr id="36" name="Title 35"/>
          <p:cNvSpPr>
            <a:spLocks noGrp="1"/>
          </p:cNvSpPr>
          <p:nvPr>
            <p:ph type="title"/>
          </p:nvPr>
        </p:nvSpPr>
        <p:spPr>
          <a:xfrm>
            <a:off x="381000" y="230188"/>
            <a:ext cx="8382000" cy="609398"/>
          </a:xfrm>
        </p:spPr>
        <p:txBody>
          <a:bodyPr/>
          <a:lstStyle/>
          <a:p>
            <a:pPr algn="l"/>
            <a:r>
              <a:rPr sz="4400" dirty="0">
                <a:effectLst>
                  <a:outerShdw blurRad="50800" dist="38100" dir="2700000" algn="tl" rotWithShape="0">
                    <a:schemeClr val="accent4">
                      <a:lumMod val="50000"/>
                      <a:alpha val="40000"/>
                    </a:schemeClr>
                  </a:outerShdw>
                </a:effectLst>
              </a:rPr>
              <a:t>Microsoft </a:t>
            </a:r>
            <a:r>
              <a:rPr sz="4400" dirty="0" smtClean="0">
                <a:effectLst>
                  <a:outerShdw blurRad="50800" dist="38100" dir="2700000" algn="tl" rotWithShape="0">
                    <a:schemeClr val="accent4">
                      <a:lumMod val="50000"/>
                      <a:alpha val="40000"/>
                    </a:schemeClr>
                  </a:outerShdw>
                </a:effectLst>
              </a:rPr>
              <a:t>Desktop</a:t>
            </a:r>
            <a:r>
              <a:rPr lang="en-GB" sz="4400" dirty="0" smtClean="0">
                <a:effectLst>
                  <a:outerShdw blurRad="50800" dist="38100" dir="2700000" algn="tl" rotWithShape="0">
                    <a:schemeClr val="accent4">
                      <a:lumMod val="50000"/>
                      <a:alpha val="40000"/>
                    </a:schemeClr>
                  </a:outerShdw>
                </a:effectLst>
              </a:rPr>
              <a:t> </a:t>
            </a:r>
            <a:r>
              <a:rPr sz="4400" dirty="0" smtClean="0">
                <a:effectLst>
                  <a:outerShdw blurRad="50800" dist="38100" dir="2700000" algn="tl" rotWithShape="0">
                    <a:schemeClr val="accent4">
                      <a:lumMod val="50000"/>
                      <a:alpha val="40000"/>
                    </a:schemeClr>
                  </a:outerShdw>
                </a:effectLst>
              </a:rPr>
              <a:t>Optimization </a:t>
            </a:r>
            <a:r>
              <a:rPr sz="4400" dirty="0">
                <a:effectLst>
                  <a:outerShdw blurRad="50800" dist="38100" dir="2700000" algn="tl" rotWithShape="0">
                    <a:schemeClr val="accent4">
                      <a:lumMod val="50000"/>
                      <a:alpha val="40000"/>
                    </a:schemeClr>
                  </a:outerShdw>
                </a:effectLst>
              </a:rPr>
              <a:t>Pack </a:t>
            </a:r>
          </a:p>
        </p:txBody>
      </p:sp>
      <p:sp>
        <p:nvSpPr>
          <p:cNvPr id="37" name="TextBox 36"/>
          <p:cNvSpPr txBox="1"/>
          <p:nvPr/>
        </p:nvSpPr>
        <p:spPr>
          <a:xfrm>
            <a:off x="4632019" y="1904632"/>
            <a:ext cx="4001195" cy="3877985"/>
          </a:xfrm>
          <a:prstGeom prst="rect">
            <a:avLst/>
          </a:prstGeom>
          <a:noFill/>
        </p:spPr>
        <p:txBody>
          <a:bodyPr wrap="square" rtlCol="0">
            <a:spAutoFit/>
          </a:bodyPr>
          <a:lstStyle/>
          <a:p>
            <a:pPr marL="225425" lvl="1" indent="-215900" defTabSz="914363">
              <a:spcBef>
                <a:spcPts val="600"/>
              </a:spcBef>
              <a:spcAft>
                <a:spcPts val="600"/>
              </a:spcAft>
              <a:buSzPct val="80000"/>
              <a:buBlip>
                <a:blip r:embed="rId10"/>
              </a:buBlip>
            </a:pPr>
            <a:r>
              <a:rPr lang="en-US" sz="1600" dirty="0" smtClean="0"/>
              <a:t>Available to customers with Software </a:t>
            </a:r>
            <a:br>
              <a:rPr lang="en-US" sz="1600" dirty="0" smtClean="0"/>
            </a:br>
            <a:r>
              <a:rPr lang="en-US" sz="1600" dirty="0" smtClean="0"/>
              <a:t>Assurance for Windows Desktop </a:t>
            </a:r>
            <a:br>
              <a:rPr lang="en-US" sz="1600" dirty="0" smtClean="0"/>
            </a:br>
            <a:r>
              <a:rPr lang="en-US" sz="1600" dirty="0" smtClean="0"/>
              <a:t>licenses (except in Open License) </a:t>
            </a:r>
          </a:p>
          <a:p>
            <a:pPr marL="225425" lvl="1" indent="-215900" defTabSz="914363">
              <a:spcBef>
                <a:spcPts val="600"/>
              </a:spcBef>
              <a:spcAft>
                <a:spcPts val="600"/>
              </a:spcAft>
              <a:buSzPct val="80000"/>
              <a:buBlip>
                <a:blip r:embed="rId10"/>
              </a:buBlip>
            </a:pPr>
            <a:r>
              <a:rPr lang="en-US" sz="1600" dirty="0" smtClean="0"/>
              <a:t>Subscription gives access to use all </a:t>
            </a:r>
            <a:br>
              <a:rPr lang="en-US" sz="1600" dirty="0" smtClean="0"/>
            </a:br>
            <a:r>
              <a:rPr lang="en-US" sz="1600" dirty="0" smtClean="0"/>
              <a:t>products, updates, and additions</a:t>
            </a:r>
          </a:p>
          <a:p>
            <a:pPr marL="225425" lvl="1" indent="-215900" defTabSz="914363">
              <a:spcBef>
                <a:spcPts val="600"/>
              </a:spcBef>
              <a:spcAft>
                <a:spcPts val="600"/>
              </a:spcAft>
              <a:buSzPct val="80000"/>
              <a:buBlip>
                <a:blip r:embed="rId10"/>
              </a:buBlip>
            </a:pPr>
            <a:r>
              <a:rPr lang="en-US" sz="1600" dirty="0" smtClean="0"/>
              <a:t>Usage ends when subscription ends</a:t>
            </a:r>
          </a:p>
          <a:p>
            <a:pPr marL="225425" lvl="1" indent="-215900" defTabSz="914363">
              <a:spcBef>
                <a:spcPts val="600"/>
              </a:spcBef>
              <a:spcAft>
                <a:spcPts val="600"/>
              </a:spcAft>
              <a:buSzPct val="80000"/>
              <a:buBlip>
                <a:blip r:embed="rId10"/>
              </a:buBlip>
            </a:pPr>
            <a:r>
              <a:rPr lang="en-US" sz="1600" dirty="0" smtClean="0"/>
              <a:t>Available through following SKUs:</a:t>
            </a:r>
          </a:p>
          <a:p>
            <a:pPr marL="463550" lvl="1" indent="-238125" defTabSz="914363">
              <a:spcAft>
                <a:spcPts val="600"/>
              </a:spcAft>
              <a:buSzPct val="80000"/>
              <a:buBlip>
                <a:blip r:embed="rId10"/>
              </a:buBlip>
            </a:pPr>
            <a:r>
              <a:rPr lang="en-US" sz="1400" dirty="0" smtClean="0"/>
              <a:t>Microsoft Desktop Optimization Pack </a:t>
            </a:r>
            <a:br>
              <a:rPr lang="en-US" sz="1400" dirty="0" smtClean="0"/>
            </a:br>
            <a:r>
              <a:rPr lang="en-US" sz="1400" dirty="0" smtClean="0"/>
              <a:t>for Software Assurance</a:t>
            </a:r>
          </a:p>
          <a:p>
            <a:pPr marL="463550" lvl="1" indent="-238125" defTabSz="914363">
              <a:spcAft>
                <a:spcPts val="600"/>
              </a:spcAft>
              <a:buSzPct val="80000"/>
              <a:buBlip>
                <a:blip r:embed="rId10"/>
              </a:buBlip>
            </a:pPr>
            <a:r>
              <a:rPr lang="en-US" sz="1400" dirty="0" smtClean="0"/>
              <a:t>Windows 7 Professional </a:t>
            </a:r>
            <a:br>
              <a:rPr lang="en-US" sz="1400" dirty="0" smtClean="0"/>
            </a:br>
            <a:r>
              <a:rPr lang="en-US" sz="1400" dirty="0" smtClean="0"/>
              <a:t>+ Desktop Optimization for SA </a:t>
            </a:r>
          </a:p>
          <a:p>
            <a:pPr marL="463550" lvl="1" indent="-238125" defTabSz="914363">
              <a:spcAft>
                <a:spcPts val="600"/>
              </a:spcAft>
              <a:buSzPct val="80000"/>
              <a:buBlip>
                <a:blip r:embed="rId10"/>
              </a:buBlip>
            </a:pPr>
            <a:r>
              <a:rPr lang="en-US" sz="1400" dirty="0" smtClean="0"/>
              <a:t>EA: Enterprise Desktop with MDOP</a:t>
            </a:r>
          </a:p>
          <a:p>
            <a:pPr marL="463550" lvl="1" indent="-238125" defTabSz="914363">
              <a:spcAft>
                <a:spcPts val="600"/>
              </a:spcAft>
              <a:buSzPct val="80000"/>
              <a:buBlip>
                <a:blip r:embed="rId10"/>
              </a:buBlip>
            </a:pPr>
            <a:r>
              <a:rPr lang="en-US" sz="1400" dirty="0" smtClean="0"/>
              <a:t>EA: Professional Desktop with MDOP</a:t>
            </a:r>
          </a:p>
        </p:txBody>
      </p:sp>
      <p:sp>
        <p:nvSpPr>
          <p:cNvPr id="23" name="Rectangle 22"/>
          <p:cNvSpPr/>
          <p:nvPr/>
        </p:nvSpPr>
        <p:spPr bwMode="auto">
          <a:xfrm>
            <a:off x="665018" y="1793174"/>
            <a:ext cx="3740727" cy="1377538"/>
          </a:xfrm>
          <a:prstGeom prst="rect">
            <a:avLst/>
          </a:prstGeom>
          <a:noFill/>
          <a:ln w="38100">
            <a:solidFill>
              <a:schemeClr val="bg2">
                <a:lumMod val="50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ectangle 23"/>
          <p:cNvSpPr/>
          <p:nvPr/>
        </p:nvSpPr>
        <p:spPr bwMode="auto">
          <a:xfrm>
            <a:off x="651163" y="3241964"/>
            <a:ext cx="3740727" cy="758040"/>
          </a:xfrm>
          <a:prstGeom prst="rect">
            <a:avLst/>
          </a:prstGeom>
          <a:no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txBox="1">
            <a:spLocks/>
          </p:cNvSpPr>
          <p:nvPr/>
        </p:nvSpPr>
        <p:spPr bwMode="auto">
          <a:xfrm>
            <a:off x="334646" y="1101348"/>
            <a:ext cx="8380412" cy="4579938"/>
          </a:xfrm>
          <a:prstGeom prst="rect">
            <a:avLst/>
          </a:prstGeom>
          <a:noFill/>
          <a:ln w="9525">
            <a:noFill/>
            <a:miter lim="800000"/>
            <a:headEnd/>
            <a:tailEnd/>
          </a:ln>
        </p:spPr>
        <p:txBody>
          <a:bodyPr/>
          <a:lstStyle/>
          <a:p>
            <a:pPr marL="342900" indent="-342900" eaLnBrk="0" hangingPunct="0">
              <a:lnSpc>
                <a:spcPts val="3100"/>
              </a:lnSpc>
              <a:spcBef>
                <a:spcPct val="20000"/>
              </a:spcBef>
              <a:spcAft>
                <a:spcPts val="600"/>
              </a:spcAft>
              <a:buClr>
                <a:srgbClr val="0079FE"/>
              </a:buClr>
              <a:buFont typeface="Arial" pitchFamily="34" charset="0"/>
              <a:buChar char="•"/>
              <a:defRPr/>
            </a:pPr>
            <a:r>
              <a:rPr lang="en-US" sz="2000" kern="0" dirty="0">
                <a:latin typeface="+mn-lt"/>
              </a:rPr>
              <a:t>All server software licensed by running instance </a:t>
            </a:r>
            <a:endParaRPr lang="en-US" sz="2000" kern="0" dirty="0" smtClean="0">
              <a:latin typeface="+mn-lt"/>
            </a:endParaRPr>
          </a:p>
          <a:p>
            <a:pPr marL="342900" indent="-342900" eaLnBrk="0" hangingPunct="0">
              <a:lnSpc>
                <a:spcPts val="3100"/>
              </a:lnSpc>
              <a:spcBef>
                <a:spcPct val="20000"/>
              </a:spcBef>
              <a:spcAft>
                <a:spcPts val="600"/>
              </a:spcAft>
              <a:buClr>
                <a:srgbClr val="0079FE"/>
              </a:buClr>
              <a:buFont typeface="Arial" pitchFamily="34" charset="0"/>
              <a:buChar char="•"/>
              <a:defRPr/>
            </a:pPr>
            <a:r>
              <a:rPr lang="en-US" sz="2000" kern="0" dirty="0" smtClean="0"/>
              <a:t>New Per Proc </a:t>
            </a:r>
            <a:r>
              <a:rPr lang="en-US" sz="2000" u="sng" kern="0" dirty="0" smtClean="0"/>
              <a:t>Enterprise Edition </a:t>
            </a:r>
            <a:r>
              <a:rPr lang="en-US" sz="2000" kern="0" dirty="0" smtClean="0"/>
              <a:t>Server Applications licensed by Physical Proc</a:t>
            </a:r>
            <a:endParaRPr lang="en-US" sz="2000" kern="0" dirty="0">
              <a:latin typeface="+mn-lt"/>
            </a:endParaRPr>
          </a:p>
          <a:p>
            <a:pPr marL="342900" indent="-342900" eaLnBrk="0" hangingPunct="0">
              <a:lnSpc>
                <a:spcPts val="3100"/>
              </a:lnSpc>
              <a:spcBef>
                <a:spcPct val="20000"/>
              </a:spcBef>
              <a:spcAft>
                <a:spcPts val="600"/>
              </a:spcAft>
              <a:buClr>
                <a:srgbClr val="0079FE"/>
              </a:buClr>
              <a:buFont typeface="Arial" pitchFamily="34" charset="0"/>
              <a:buChar char="•"/>
              <a:defRPr/>
            </a:pPr>
            <a:r>
              <a:rPr lang="en-US" sz="2000" kern="0" dirty="0" smtClean="0"/>
              <a:t>Assigning Licenses and Running Instances</a:t>
            </a:r>
          </a:p>
          <a:p>
            <a:pPr marL="800082" lvl="1" indent="-342900" eaLnBrk="0" hangingPunct="0">
              <a:lnSpc>
                <a:spcPts val="3100"/>
              </a:lnSpc>
              <a:spcBef>
                <a:spcPct val="20000"/>
              </a:spcBef>
              <a:spcAft>
                <a:spcPts val="600"/>
              </a:spcAft>
              <a:buClr>
                <a:srgbClr val="0079FE"/>
              </a:buClr>
              <a:buFont typeface="Arial" pitchFamily="34" charset="0"/>
              <a:buChar char="•"/>
              <a:defRPr/>
            </a:pPr>
            <a:r>
              <a:rPr lang="en-US" sz="2000" kern="0" dirty="0" smtClean="0"/>
              <a:t>Before you run any instance of the server software under a software license, you must assign that license to one of your servers.</a:t>
            </a:r>
          </a:p>
          <a:p>
            <a:pPr marL="800082" lvl="1" indent="-342900" eaLnBrk="0" hangingPunct="0">
              <a:lnSpc>
                <a:spcPts val="3100"/>
              </a:lnSpc>
              <a:spcBef>
                <a:spcPct val="20000"/>
              </a:spcBef>
              <a:spcAft>
                <a:spcPts val="600"/>
              </a:spcAft>
              <a:buClr>
                <a:srgbClr val="0079FE"/>
              </a:buClr>
              <a:buFont typeface="Arial" pitchFamily="34" charset="0"/>
              <a:buChar char="•"/>
              <a:defRPr/>
            </a:pPr>
            <a:r>
              <a:rPr lang="en-US" sz="2000" kern="0" dirty="0" smtClean="0"/>
              <a:t>You have the right to run as many instances on that server as the software license(s) allowed (e.g. Windows Datacenter allows you to run any number of virtual instances of Windows Server).</a:t>
            </a:r>
          </a:p>
          <a:p>
            <a:pPr marL="800082" lvl="1" indent="-342900" eaLnBrk="0" hangingPunct="0">
              <a:lnSpc>
                <a:spcPts val="3100"/>
              </a:lnSpc>
              <a:spcBef>
                <a:spcPct val="20000"/>
              </a:spcBef>
              <a:spcAft>
                <a:spcPts val="600"/>
              </a:spcAft>
              <a:buClr>
                <a:srgbClr val="0079FE"/>
              </a:buClr>
              <a:buFont typeface="Arial" pitchFamily="34" charset="0"/>
              <a:buChar char="•"/>
              <a:defRPr/>
            </a:pPr>
            <a:r>
              <a:rPr lang="en-US" sz="2000" kern="0" dirty="0" smtClean="0"/>
              <a:t>You may assign other software licenses to the same server, but you many not assign the same license to more than one server.</a:t>
            </a:r>
            <a:endParaRPr lang="en-US" sz="2000" kern="0" dirty="0">
              <a:latin typeface="+mn-lt"/>
            </a:endParaRPr>
          </a:p>
        </p:txBody>
      </p:sp>
      <p:sp>
        <p:nvSpPr>
          <p:cNvPr id="6" name="Title 1"/>
          <p:cNvSpPr>
            <a:spLocks noGrp="1"/>
          </p:cNvSpPr>
          <p:nvPr>
            <p:ph type="title"/>
          </p:nvPr>
        </p:nvSpPr>
        <p:spPr>
          <a:xfrm>
            <a:off x="197049" y="296883"/>
            <a:ext cx="8375946" cy="609398"/>
          </a:xfrm>
        </p:spPr>
        <p:txBody>
          <a:bodyPr/>
          <a:lstStyle/>
          <a:p>
            <a:r>
              <a:rPr lang="en-GB" sz="4400" dirty="0" smtClean="0"/>
              <a:t>Virtualization Common Rules</a:t>
            </a:r>
            <a:endParaRPr lang="en-GB" sz="4400" dirty="0"/>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38188" y="477840"/>
            <a:ext cx="7643812" cy="458787"/>
          </a:xfrm>
        </p:spPr>
        <p:txBody>
          <a:bodyPr>
            <a:noAutofit/>
          </a:bodyPr>
          <a:lstStyle/>
          <a:p>
            <a:pPr eaLnBrk="1" hangingPunct="1"/>
            <a:r>
              <a:rPr lang="en-US" sz="3600" b="1" dirty="0" smtClean="0"/>
              <a:t>Common Virtualization Licensing Myths</a:t>
            </a:r>
          </a:p>
        </p:txBody>
      </p:sp>
      <p:sp>
        <p:nvSpPr>
          <p:cNvPr id="3" name="Rectangle 6"/>
          <p:cNvSpPr txBox="1">
            <a:spLocks noChangeArrowheads="1"/>
          </p:cNvSpPr>
          <p:nvPr/>
        </p:nvSpPr>
        <p:spPr>
          <a:xfrm>
            <a:off x="442914" y="1079502"/>
            <a:ext cx="8180387" cy="4811713"/>
          </a:xfrm>
          <a:prstGeom prst="rect">
            <a:avLst/>
          </a:prstGeom>
        </p:spPr>
        <p:txBody>
          <a:bodyPr lIns="76197" tIns="38098" rIns="76197" bIns="38098"/>
          <a:lstStyle/>
          <a:p>
            <a:pPr marL="382573" indent="-382573" defTabSz="912777">
              <a:lnSpc>
                <a:spcPct val="90000"/>
              </a:lnSpc>
              <a:spcBef>
                <a:spcPts val="600"/>
              </a:spcBef>
              <a:buClr>
                <a:schemeClr val="tx2"/>
              </a:buClr>
              <a:buSzPct val="95000"/>
              <a:buFontTx/>
              <a:buBlip>
                <a:blip r:embed="rId3"/>
              </a:buBlip>
              <a:defRPr/>
            </a:pPr>
            <a:endParaRPr lang="en-US" sz="2300" kern="0" dirty="0">
              <a:latin typeface="+mn-lt"/>
              <a:cs typeface="+mn-cs"/>
            </a:endParaRPr>
          </a:p>
        </p:txBody>
      </p:sp>
      <p:graphicFrame>
        <p:nvGraphicFramePr>
          <p:cNvPr id="4" name="Table 3"/>
          <p:cNvGraphicFramePr>
            <a:graphicFrameLocks noGrp="1"/>
          </p:cNvGraphicFramePr>
          <p:nvPr/>
        </p:nvGraphicFramePr>
        <p:xfrm>
          <a:off x="504825" y="1057273"/>
          <a:ext cx="8186056" cy="5191126"/>
        </p:xfrm>
        <a:graphic>
          <a:graphicData uri="http://schemas.openxmlformats.org/drawingml/2006/table">
            <a:tbl>
              <a:tblPr firstRow="1" bandRow="1">
                <a:tableStyleId>{5C22544A-7EE6-4342-B048-85BDC9FD1C3A}</a:tableStyleId>
              </a:tblPr>
              <a:tblGrid>
                <a:gridCol w="4093028"/>
                <a:gridCol w="4093028"/>
              </a:tblGrid>
              <a:tr h="447405">
                <a:tc>
                  <a:txBody>
                    <a:bodyPr/>
                    <a:lstStyle/>
                    <a:p>
                      <a:r>
                        <a:rPr lang="en-US" dirty="0" smtClean="0"/>
                        <a:t>Myth</a:t>
                      </a:r>
                      <a:endParaRPr lang="en-US" dirty="0"/>
                    </a:p>
                  </a:txBody>
                  <a:tcPr/>
                </a:tc>
                <a:tc>
                  <a:txBody>
                    <a:bodyPr/>
                    <a:lstStyle/>
                    <a:p>
                      <a:r>
                        <a:rPr lang="en-US" dirty="0" smtClean="0"/>
                        <a:t>Reality</a:t>
                      </a:r>
                      <a:endParaRPr lang="en-US" dirty="0"/>
                    </a:p>
                  </a:txBody>
                  <a:tcPr/>
                </a:tc>
              </a:tr>
              <a:tr h="1103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0" dirty="0" smtClean="0">
                          <a:latin typeface="+mn-lt"/>
                          <a:cs typeface="+mn-cs"/>
                        </a:rPr>
                        <a:t>One license = unlimited virtual instances</a:t>
                      </a:r>
                    </a:p>
                  </a:txBody>
                  <a:tcPr/>
                </a:tc>
                <a:tc>
                  <a:txBody>
                    <a:bodyPr/>
                    <a:lstStyle/>
                    <a:p>
                      <a:r>
                        <a:rPr lang="en-US" dirty="0" smtClean="0"/>
                        <a:t>A license is needed for a server for every running instance. Some products</a:t>
                      </a:r>
                      <a:r>
                        <a:rPr lang="en-US" baseline="0" dirty="0" smtClean="0"/>
                        <a:t> have unlimited instances.</a:t>
                      </a:r>
                      <a:endParaRPr lang="en-US" dirty="0"/>
                    </a:p>
                  </a:txBody>
                  <a:tcPr/>
                </a:tc>
              </a:tr>
              <a:tr h="1103191">
                <a:tc>
                  <a:txBody>
                    <a:bodyPr/>
                    <a:lstStyle/>
                    <a:p>
                      <a:pPr marL="382573" indent="-382573" defTabSz="912777">
                        <a:lnSpc>
                          <a:spcPct val="90000"/>
                        </a:lnSpc>
                        <a:spcBef>
                          <a:spcPts val="600"/>
                        </a:spcBef>
                        <a:buClr>
                          <a:schemeClr val="tx2"/>
                        </a:buClr>
                        <a:buSzPct val="95000"/>
                        <a:buFontTx/>
                        <a:buNone/>
                        <a:defRPr/>
                      </a:pPr>
                      <a:r>
                        <a:rPr lang="en-US" sz="1800" kern="0" dirty="0" smtClean="0">
                          <a:latin typeface="+mn-lt"/>
                          <a:cs typeface="+mn-cs"/>
                        </a:rPr>
                        <a:t>Windows Server Enterprise edition’s </a:t>
                      </a:r>
                    </a:p>
                    <a:p>
                      <a:pPr marL="382573" indent="-382573" defTabSz="912777">
                        <a:lnSpc>
                          <a:spcPct val="90000"/>
                        </a:lnSpc>
                        <a:spcBef>
                          <a:spcPts val="600"/>
                        </a:spcBef>
                        <a:buClr>
                          <a:schemeClr val="tx2"/>
                        </a:buClr>
                        <a:buSzPct val="95000"/>
                        <a:defRPr/>
                      </a:pPr>
                      <a:r>
                        <a:rPr lang="en-US" sz="1800" kern="0" dirty="0" smtClean="0">
                          <a:latin typeface="+mn-lt"/>
                          <a:cs typeface="+mn-cs"/>
                        </a:rPr>
                        <a:t>	1 host + 4 VMs = choice of 5 VMs</a:t>
                      </a:r>
                    </a:p>
                  </a:txBody>
                  <a:tcPr/>
                </a:tc>
                <a:tc>
                  <a:txBody>
                    <a:bodyPr/>
                    <a:lstStyle/>
                    <a:p>
                      <a:r>
                        <a:rPr lang="en-US" dirty="0" smtClean="0"/>
                        <a:t>WS EE allows only 4 virtual instances</a:t>
                      </a:r>
                      <a:r>
                        <a:rPr lang="en-US" baseline="0" dirty="0" smtClean="0"/>
                        <a:t> with an optional 5</a:t>
                      </a:r>
                      <a:r>
                        <a:rPr lang="en-US" baseline="30000" dirty="0" smtClean="0"/>
                        <a:t>th</a:t>
                      </a:r>
                      <a:r>
                        <a:rPr lang="en-US" baseline="0" dirty="0" smtClean="0"/>
                        <a:t> instance to run virtualization technology as “host OS”</a:t>
                      </a:r>
                      <a:endParaRPr lang="en-US" dirty="0"/>
                    </a:p>
                  </a:txBody>
                  <a:tcPr/>
                </a:tc>
              </a:tr>
              <a:tr h="1103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0" dirty="0" smtClean="0">
                          <a:latin typeface="+mn-lt"/>
                          <a:cs typeface="+mn-cs"/>
                        </a:rPr>
                        <a:t>Dynamically reassign license to device running VM, or move or fail-over VMs to unlicensed device</a:t>
                      </a:r>
                    </a:p>
                  </a:txBody>
                  <a:tcPr/>
                </a:tc>
                <a:tc>
                  <a:txBody>
                    <a:bodyPr/>
                    <a:lstStyle/>
                    <a:p>
                      <a:r>
                        <a:rPr lang="en-US" dirty="0" smtClean="0"/>
                        <a:t>Virtual instances dynamically move between servers, not licenses. Server must</a:t>
                      </a:r>
                      <a:r>
                        <a:rPr lang="en-US" baseline="0" dirty="0" smtClean="0"/>
                        <a:t> be pre-licensed.</a:t>
                      </a:r>
                      <a:endParaRPr lang="en-US" dirty="0"/>
                    </a:p>
                  </a:txBody>
                  <a:tcPr/>
                </a:tc>
              </a:tr>
              <a:tr h="1434148">
                <a:tc>
                  <a:txBody>
                    <a:bodyPr/>
                    <a:lstStyle/>
                    <a:p>
                      <a:pPr marL="0" indent="0" defTabSz="912777">
                        <a:lnSpc>
                          <a:spcPct val="90000"/>
                        </a:lnSpc>
                        <a:spcBef>
                          <a:spcPts val="600"/>
                        </a:spcBef>
                        <a:buClr>
                          <a:schemeClr val="tx2"/>
                        </a:buClr>
                        <a:buSzPct val="95000"/>
                        <a:buFontTx/>
                        <a:buNone/>
                        <a:defRPr/>
                      </a:pPr>
                      <a:r>
                        <a:rPr lang="en-US" sz="1800" kern="0" dirty="0" smtClean="0">
                          <a:latin typeface="+mn-lt"/>
                          <a:cs typeface="+mn-cs"/>
                        </a:rPr>
                        <a:t>Do not license peak number of</a:t>
                      </a:r>
                      <a:r>
                        <a:rPr lang="en-US" sz="1800" kern="0" baseline="0" dirty="0" smtClean="0">
                          <a:latin typeface="+mn-lt"/>
                          <a:cs typeface="+mn-cs"/>
                        </a:rPr>
                        <a:t> </a:t>
                      </a:r>
                      <a:r>
                        <a:rPr lang="en-US" sz="1800" kern="0" dirty="0" smtClean="0">
                          <a:latin typeface="+mn-lt"/>
                          <a:cs typeface="+mn-cs"/>
                        </a:rPr>
                        <a:t>simultaneously running instances</a:t>
                      </a:r>
                    </a:p>
                  </a:txBody>
                  <a:tcPr/>
                </a:tc>
                <a:tc>
                  <a:txBody>
                    <a:bodyPr/>
                    <a:lstStyle/>
                    <a:p>
                      <a:r>
                        <a:rPr lang="en-US" dirty="0" smtClean="0"/>
                        <a:t>A</a:t>
                      </a:r>
                      <a:r>
                        <a:rPr lang="en-US" baseline="0" dirty="0" smtClean="0"/>
                        <a:t> s</a:t>
                      </a:r>
                      <a:r>
                        <a:rPr lang="en-US" dirty="0" smtClean="0"/>
                        <a:t>erver</a:t>
                      </a:r>
                      <a:r>
                        <a:rPr lang="en-US" baseline="0" dirty="0" smtClean="0"/>
                        <a:t> must have licenses assigned prior to running VMs to meet or exceed peak capacity of VMs running simultaneously on the server</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0" name="Picture 2"/>
          <p:cNvPicPr>
            <a:picLocks noGrp="1" noChangeAspect="1" noChangeArrowheads="1"/>
          </p:cNvPicPr>
          <p:nvPr>
            <p:ph idx="4294967295"/>
          </p:nvPr>
        </p:nvPicPr>
        <p:blipFill>
          <a:blip r:embed="rId3" cstate="print"/>
          <a:srcRect/>
          <a:stretch>
            <a:fillRect/>
          </a:stretch>
        </p:blipFill>
        <p:spPr bwMode="auto">
          <a:xfrm rot="5400000">
            <a:off x="1956393" y="-189515"/>
            <a:ext cx="5167313" cy="77406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p:cNvPicPr>
            <a:picLocks noChangeAspect="1" noChangeArrowheads="1"/>
          </p:cNvPicPr>
          <p:nvPr/>
        </p:nvPicPr>
        <p:blipFill>
          <a:blip r:embed="rId4"/>
          <a:srcRect/>
          <a:stretch>
            <a:fillRect/>
          </a:stretch>
        </p:blipFill>
        <p:spPr bwMode="auto">
          <a:xfrm>
            <a:off x="1462468" y="4005264"/>
            <a:ext cx="1730429" cy="1362075"/>
          </a:xfrm>
          <a:prstGeom prst="rect">
            <a:avLst/>
          </a:prstGeom>
          <a:noFill/>
          <a:ln w="9525">
            <a:noFill/>
            <a:miter lim="800000"/>
            <a:headEnd/>
            <a:tailEnd/>
          </a:ln>
        </p:spPr>
      </p:pic>
      <p:sp>
        <p:nvSpPr>
          <p:cNvPr id="6" name="Rectangle 5"/>
          <p:cNvSpPr/>
          <p:nvPr/>
        </p:nvSpPr>
        <p:spPr>
          <a:xfrm>
            <a:off x="271533" y="6393418"/>
            <a:ext cx="8860557" cy="369332"/>
          </a:xfrm>
          <a:prstGeom prst="rect">
            <a:avLst/>
          </a:prstGeom>
        </p:spPr>
        <p:txBody>
          <a:bodyPr wrap="square">
            <a:spAutoFit/>
          </a:bodyPr>
          <a:lstStyle/>
          <a:p>
            <a:r>
              <a:rPr lang="en-US" u="sng" dirty="0" smtClean="0"/>
              <a:t>Source</a:t>
            </a:r>
            <a:r>
              <a:rPr lang="en-US" dirty="0" smtClean="0"/>
              <a:t>: </a:t>
            </a:r>
            <a:r>
              <a:rPr lang="en-US" dirty="0" smtClean="0">
                <a:hlinkClick r:id="rId5"/>
              </a:rPr>
              <a:t>http://www.microsoft.com/virtualization/ROItool/default.mspx</a:t>
            </a:r>
            <a:r>
              <a:rPr lang="en-US" dirty="0" smtClean="0"/>
              <a:t> </a:t>
            </a:r>
            <a:endParaRPr lang="en-US" dirty="0"/>
          </a:p>
        </p:txBody>
      </p:sp>
      <p:sp>
        <p:nvSpPr>
          <p:cNvPr id="8" name="Title 1"/>
          <p:cNvSpPr txBox="1">
            <a:spLocks/>
          </p:cNvSpPr>
          <p:nvPr/>
        </p:nvSpPr>
        <p:spPr>
          <a:xfrm>
            <a:off x="245918" y="212924"/>
            <a:ext cx="8684748" cy="664797"/>
          </a:xfrm>
          <a:prstGeom prst="rect">
            <a:avLst/>
          </a:prstGeom>
        </p:spPr>
        <p:txBody>
          <a:bodyPr vert="horz" wrap="square" lIns="0" tIns="0" rIns="0" bIns="0" rtlCol="0" anchor="t">
            <a:spAutoFit/>
          </a:bodyPr>
          <a:lstStyle/>
          <a:p>
            <a:pPr lvl="0">
              <a:lnSpc>
                <a:spcPct val="90000"/>
              </a:lnSpc>
              <a:spcBef>
                <a:spcPct val="0"/>
              </a:spcBef>
            </a:pPr>
            <a:r>
              <a:rPr lang="en-US" sz="4800" spc="-150" dirty="0" smtClean="0">
                <a:ln w="3175">
                  <a:noFill/>
                </a:ln>
                <a:gradFill>
                  <a:gsLst>
                    <a:gs pos="0">
                      <a:schemeClr val="tx1">
                        <a:lumMod val="75000"/>
                        <a:lumOff val="25000"/>
                      </a:schemeClr>
                    </a:gs>
                    <a:gs pos="100000">
                      <a:schemeClr val="tx1">
                        <a:lumMod val="75000"/>
                        <a:lumOff val="25000"/>
                      </a:schemeClr>
                    </a:gs>
                  </a:gsLst>
                  <a:lin ang="5400000" scaled="0"/>
                </a:gradFill>
                <a:latin typeface="Segoe" pitchFamily="34" charset="0"/>
                <a:cs typeface="Arial" charset="0"/>
              </a:rPr>
              <a:t>Pricing out a Virtualization Project</a:t>
            </a:r>
            <a:endParaRPr kumimoji="0" lang="en-US" sz="4800" b="0" i="0" u="none" strike="noStrike" kern="1200" cap="none" spc="-150" normalizeH="0" baseline="0" noProof="0" dirty="0">
              <a:ln w="3175">
                <a:noFill/>
              </a:ln>
              <a:solidFill>
                <a:schemeClr val="tx2"/>
              </a:solidFill>
              <a:effectLst/>
              <a:uLnTx/>
              <a:uFillTx/>
              <a:latin typeface="Segoe" pitchFamily="34" charset="0"/>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6370"/>
                                        </p:tgtEl>
                                        <p:attrNameLst>
                                          <p:attrName>style.visibility</p:attrName>
                                        </p:attrNameLst>
                                      </p:cBhvr>
                                      <p:to>
                                        <p:strVal val="visible"/>
                                      </p:to>
                                    </p:set>
                                    <p:anim calcmode="lin" valueType="num">
                                      <p:cBhvr additive="base">
                                        <p:cTn id="7" dur="500" fill="hold"/>
                                        <p:tgtEl>
                                          <p:spTgt spid="186370"/>
                                        </p:tgtEl>
                                        <p:attrNameLst>
                                          <p:attrName>ppt_x</p:attrName>
                                        </p:attrNameLst>
                                      </p:cBhvr>
                                      <p:tavLst>
                                        <p:tav tm="0">
                                          <p:val>
                                            <p:strVal val="#ppt_x"/>
                                          </p:val>
                                        </p:tav>
                                        <p:tav tm="100000">
                                          <p:val>
                                            <p:strVal val="#ppt_x"/>
                                          </p:val>
                                        </p:tav>
                                      </p:tavLst>
                                    </p:anim>
                                    <p:anim calcmode="lin" valueType="num">
                                      <p:cBhvr additive="base">
                                        <p:cTn id="8" dur="500" fill="hold"/>
                                        <p:tgtEl>
                                          <p:spTgt spid="18637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Create and Store</a:t>
            </a:r>
            <a:endParaRPr lang="en-GB" dirty="0"/>
          </a:p>
        </p:txBody>
      </p:sp>
      <p:pic>
        <p:nvPicPr>
          <p:cNvPr id="5" name="Picture 4"/>
          <p:cNvPicPr/>
          <p:nvPr/>
        </p:nvPicPr>
        <p:blipFill>
          <a:blip r:embed="rId3"/>
          <a:srcRect l="48025"/>
          <a:stretch>
            <a:fillRect/>
          </a:stretch>
        </p:blipFill>
        <p:spPr bwMode="auto">
          <a:xfrm>
            <a:off x="4303776" y="1134196"/>
            <a:ext cx="4108704" cy="3114104"/>
          </a:xfrm>
          <a:prstGeom prst="rect">
            <a:avLst/>
          </a:prstGeom>
          <a:noFill/>
          <a:ln w="9525">
            <a:noFill/>
            <a:miter lim="800000"/>
            <a:headEnd/>
            <a:tailEnd/>
          </a:ln>
        </p:spPr>
      </p:pic>
      <p:pic>
        <p:nvPicPr>
          <p:cNvPr id="6" name="Picture 5"/>
          <p:cNvPicPr/>
          <p:nvPr/>
        </p:nvPicPr>
        <p:blipFill>
          <a:blip r:embed="rId3"/>
          <a:srcRect r="49199" b="43986"/>
          <a:stretch>
            <a:fillRect/>
          </a:stretch>
        </p:blipFill>
        <p:spPr bwMode="auto">
          <a:xfrm>
            <a:off x="573025" y="1506092"/>
            <a:ext cx="3511296" cy="2218944"/>
          </a:xfrm>
          <a:prstGeom prst="rect">
            <a:avLst/>
          </a:prstGeom>
          <a:noFill/>
          <a:ln w="9525">
            <a:noFill/>
            <a:miter lim="800000"/>
            <a:headEnd/>
            <a:tailEnd/>
          </a:ln>
        </p:spPr>
      </p:pic>
      <p:sp>
        <p:nvSpPr>
          <p:cNvPr id="7" name="TextBox 6"/>
          <p:cNvSpPr txBox="1"/>
          <p:nvPr/>
        </p:nvSpPr>
        <p:spPr>
          <a:xfrm>
            <a:off x="402336" y="880189"/>
            <a:ext cx="3694176" cy="461665"/>
          </a:xfrm>
          <a:prstGeom prst="rect">
            <a:avLst/>
          </a:prstGeom>
          <a:noFill/>
        </p:spPr>
        <p:txBody>
          <a:bodyPr wrap="square" rtlCol="0">
            <a:spAutoFit/>
          </a:bodyPr>
          <a:lstStyle/>
          <a:p>
            <a:r>
              <a:rPr lang="en-GB" sz="2400" dirty="0" smtClean="0"/>
              <a:t>Non-Running Instances</a:t>
            </a:r>
            <a:endParaRPr lang="en-GB" sz="2400" dirty="0"/>
          </a:p>
        </p:txBody>
      </p:sp>
      <p:sp>
        <p:nvSpPr>
          <p:cNvPr id="8" name="TextBox 7"/>
          <p:cNvSpPr txBox="1"/>
          <p:nvPr/>
        </p:nvSpPr>
        <p:spPr>
          <a:xfrm>
            <a:off x="5186137" y="874093"/>
            <a:ext cx="3694176" cy="461665"/>
          </a:xfrm>
          <a:prstGeom prst="rect">
            <a:avLst/>
          </a:prstGeom>
          <a:noFill/>
        </p:spPr>
        <p:txBody>
          <a:bodyPr wrap="square" rtlCol="0">
            <a:spAutoFit/>
          </a:bodyPr>
          <a:lstStyle/>
          <a:p>
            <a:r>
              <a:rPr lang="en-GB" sz="2400" dirty="0" smtClean="0"/>
              <a:t>Running Instances</a:t>
            </a:r>
            <a:endParaRPr lang="en-GB" sz="2400" dirty="0"/>
          </a:p>
        </p:txBody>
      </p:sp>
      <p:sp>
        <p:nvSpPr>
          <p:cNvPr id="11" name="Rectangle 10"/>
          <p:cNvSpPr/>
          <p:nvPr/>
        </p:nvSpPr>
        <p:spPr>
          <a:xfrm>
            <a:off x="5932967" y="1966702"/>
            <a:ext cx="956931" cy="244549"/>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p:nvSpPr>
        <p:spPr>
          <a:xfrm>
            <a:off x="7308111" y="1991511"/>
            <a:ext cx="956931" cy="244549"/>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429208" y="4655985"/>
            <a:ext cx="7492482" cy="646331"/>
          </a:xfrm>
          <a:prstGeom prst="rect">
            <a:avLst/>
          </a:prstGeom>
          <a:noFill/>
        </p:spPr>
        <p:txBody>
          <a:bodyPr wrap="square" rtlCol="0">
            <a:spAutoFit/>
          </a:bodyPr>
          <a:lstStyle/>
          <a:p>
            <a:pPr lvl="0"/>
            <a:r>
              <a:rPr lang="en-US" dirty="0" smtClean="0">
                <a:latin typeface="Arial" pitchFamily="34" charset="0"/>
              </a:rPr>
              <a:t>Each Server license allows you to create any number of non-running instances on any of your servers, for your internal use</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79571" y="328518"/>
            <a:ext cx="8684748" cy="664797"/>
          </a:xfrm>
          <a:prstGeom prst="rect">
            <a:avLst/>
          </a:prstGeom>
        </p:spPr>
        <p:txBody>
          <a:bodyPr vert="horz" wrap="square" lIns="0" tIns="0" rIns="0" bIns="0" rtlCol="0" anchor="t">
            <a:spAutoFit/>
          </a:bodyPr>
          <a:lstStyle/>
          <a:p>
            <a:pPr lvl="0">
              <a:lnSpc>
                <a:spcPct val="90000"/>
              </a:lnSpc>
              <a:spcBef>
                <a:spcPct val="0"/>
              </a:spcBef>
            </a:pPr>
            <a:r>
              <a:rPr lang="en-US" sz="4800" spc="-150" noProof="0" dirty="0" smtClean="0">
                <a:ln w="3175">
                  <a:noFill/>
                </a:ln>
                <a:gradFill>
                  <a:gsLst>
                    <a:gs pos="0">
                      <a:schemeClr val="tx1">
                        <a:lumMod val="75000"/>
                        <a:lumOff val="25000"/>
                      </a:schemeClr>
                    </a:gs>
                    <a:gs pos="100000">
                      <a:schemeClr val="tx1">
                        <a:lumMod val="75000"/>
                        <a:lumOff val="25000"/>
                      </a:schemeClr>
                    </a:gs>
                  </a:gsLst>
                  <a:lin ang="5400000" scaled="0"/>
                </a:gradFill>
                <a:latin typeface="Segoe" pitchFamily="34" charset="0"/>
                <a:cs typeface="Arial" charset="0"/>
              </a:rPr>
              <a:t>Take -</a:t>
            </a:r>
            <a:r>
              <a:rPr lang="en-US" sz="4800" spc="-150" noProof="0" dirty="0" err="1" smtClean="0">
                <a:ln w="3175">
                  <a:noFill/>
                </a:ln>
                <a:gradFill>
                  <a:gsLst>
                    <a:gs pos="0">
                      <a:schemeClr val="tx1">
                        <a:lumMod val="75000"/>
                        <a:lumOff val="25000"/>
                      </a:schemeClr>
                    </a:gs>
                    <a:gs pos="100000">
                      <a:schemeClr val="tx1">
                        <a:lumMod val="75000"/>
                        <a:lumOff val="25000"/>
                      </a:schemeClr>
                    </a:gs>
                  </a:gsLst>
                  <a:lin ang="5400000" scaled="0"/>
                </a:gradFill>
                <a:latin typeface="Segoe" pitchFamily="34" charset="0"/>
                <a:cs typeface="Arial" charset="0"/>
              </a:rPr>
              <a:t>Aways</a:t>
            </a:r>
            <a:endParaRPr kumimoji="0" lang="en-US" sz="4800" b="0" i="0" u="none" strike="noStrike" kern="1200" cap="none" spc="-150" normalizeH="0" baseline="0" noProof="0" dirty="0">
              <a:ln w="3175">
                <a:noFill/>
              </a:ln>
              <a:solidFill>
                <a:schemeClr val="tx2"/>
              </a:solidFill>
              <a:effectLst/>
              <a:uLnTx/>
              <a:uFillTx/>
              <a:latin typeface="Segoe" pitchFamily="34" charset="0"/>
              <a:ea typeface="+mn-ea"/>
              <a:cs typeface="Arial" charset="0"/>
            </a:endParaRPr>
          </a:p>
        </p:txBody>
      </p:sp>
      <p:sp>
        <p:nvSpPr>
          <p:cNvPr id="6" name="Content Placeholder 3"/>
          <p:cNvSpPr>
            <a:spLocks noGrp="1"/>
          </p:cNvSpPr>
          <p:nvPr>
            <p:ph idx="1"/>
          </p:nvPr>
        </p:nvSpPr>
        <p:spPr>
          <a:xfrm>
            <a:off x="248196" y="1170371"/>
            <a:ext cx="8556171" cy="4898777"/>
          </a:xfrm>
        </p:spPr>
        <p:txBody>
          <a:bodyPr/>
          <a:lstStyle/>
          <a:p>
            <a:pPr>
              <a:lnSpc>
                <a:spcPts val="3200"/>
              </a:lnSpc>
              <a:spcBef>
                <a:spcPts val="0"/>
              </a:spcBef>
              <a:spcAft>
                <a:spcPts val="600"/>
              </a:spcAft>
            </a:pPr>
            <a:r>
              <a:rPr lang="en-US" sz="1800" dirty="0" smtClean="0"/>
              <a:t>Carefully plan deployments. Consider doing formal assessments of the licensing implications (and savings) of moving to a virtualized server environment</a:t>
            </a:r>
          </a:p>
          <a:p>
            <a:pPr>
              <a:lnSpc>
                <a:spcPts val="3200"/>
              </a:lnSpc>
              <a:spcBef>
                <a:spcPts val="0"/>
              </a:spcBef>
              <a:spcAft>
                <a:spcPts val="600"/>
              </a:spcAft>
            </a:pPr>
            <a:r>
              <a:rPr lang="en-US" sz="1800" dirty="0" smtClean="0"/>
              <a:t>Assign the correct number of processors to VMs based on requirements.  </a:t>
            </a:r>
          </a:p>
          <a:p>
            <a:pPr>
              <a:lnSpc>
                <a:spcPts val="3200"/>
              </a:lnSpc>
              <a:spcBef>
                <a:spcPts val="0"/>
              </a:spcBef>
              <a:spcAft>
                <a:spcPts val="600"/>
              </a:spcAft>
            </a:pPr>
            <a:r>
              <a:rPr lang="en-US" sz="1800" dirty="0" smtClean="0"/>
              <a:t>Virtualization can be highly beneficial and at the same time be disruptive.</a:t>
            </a:r>
          </a:p>
          <a:p>
            <a:pPr>
              <a:lnSpc>
                <a:spcPts val="3200"/>
              </a:lnSpc>
              <a:spcBef>
                <a:spcPts val="0"/>
              </a:spcBef>
              <a:spcAft>
                <a:spcPts val="600"/>
              </a:spcAft>
            </a:pPr>
            <a:r>
              <a:rPr lang="en-US" sz="1800" dirty="0" smtClean="0"/>
              <a:t>Do it Easy (Windows Datacenter + Enterprise Editions of Per-Proc Server products) or Do it ‘Hard.’  It is your Choice </a:t>
            </a:r>
            <a:r>
              <a:rPr lang="en-US" sz="1800" dirty="0" smtClean="0">
                <a:sym typeface="Wingdings" pitchFamily="2" charset="2"/>
              </a:rPr>
              <a:t></a:t>
            </a:r>
            <a:endParaRPr lang="en-GB" sz="1800" dirty="0" smtClean="0"/>
          </a:p>
          <a:p>
            <a:pPr>
              <a:lnSpc>
                <a:spcPts val="3200"/>
              </a:lnSpc>
              <a:spcBef>
                <a:spcPts val="0"/>
              </a:spcBef>
              <a:spcAft>
                <a:spcPts val="600"/>
              </a:spcAft>
            </a:pPr>
            <a:r>
              <a:rPr lang="en-US" sz="1800" dirty="0" smtClean="0"/>
              <a:t>With guidance, the rate of </a:t>
            </a:r>
            <a:r>
              <a:rPr lang="en-US" sz="1800" dirty="0" err="1" smtClean="0"/>
              <a:t>mis</a:t>
            </a:r>
            <a:r>
              <a:rPr lang="en-US" sz="1800" dirty="0" smtClean="0"/>
              <a:t>-licensing due to “mismanagement” and “un-management” will decrease over time</a:t>
            </a:r>
          </a:p>
          <a:p>
            <a:pPr>
              <a:lnSpc>
                <a:spcPts val="3200"/>
              </a:lnSpc>
              <a:spcBef>
                <a:spcPts val="0"/>
              </a:spcBef>
              <a:spcAft>
                <a:spcPts val="600"/>
              </a:spcAft>
            </a:pPr>
            <a:r>
              <a:rPr lang="en-US" sz="1800" dirty="0" smtClean="0"/>
              <a:t>Successful planning and implementation of a virtualization project depends on using tools and the necessary licensing expertise to make the best decisions for organizations.</a:t>
            </a:r>
            <a:endParaRPr lang="en-GB" sz="1800" dirty="0" smtClean="0"/>
          </a:p>
          <a:p>
            <a:pPr>
              <a:lnSpc>
                <a:spcPts val="3200"/>
              </a:lnSpc>
              <a:spcBef>
                <a:spcPts val="0"/>
              </a:spcBef>
              <a:spcAft>
                <a:spcPts val="600"/>
              </a:spcAft>
            </a:pPr>
            <a:endParaRPr lang="en-US" sz="1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Resources</a:t>
            </a:r>
            <a:endParaRPr lang="en-GB" dirty="0"/>
          </a:p>
        </p:txBody>
      </p:sp>
      <p:sp>
        <p:nvSpPr>
          <p:cNvPr id="3" name="Content Placeholder 2"/>
          <p:cNvSpPr>
            <a:spLocks noGrp="1"/>
          </p:cNvSpPr>
          <p:nvPr>
            <p:ph idx="1"/>
          </p:nvPr>
        </p:nvSpPr>
        <p:spPr>
          <a:xfrm>
            <a:off x="321624" y="985362"/>
            <a:ext cx="8382000" cy="4561205"/>
          </a:xfrm>
        </p:spPr>
        <p:txBody>
          <a:bodyPr/>
          <a:lstStyle/>
          <a:p>
            <a:pPr>
              <a:buNone/>
              <a:defRPr/>
            </a:pPr>
            <a:endParaRPr lang="en-GB" dirty="0" smtClean="0"/>
          </a:p>
          <a:p>
            <a:pPr>
              <a:defRPr/>
            </a:pPr>
            <a:r>
              <a:rPr lang="en-GB" dirty="0" smtClean="0">
                <a:hlinkClick r:id="rId3"/>
              </a:rPr>
              <a:t>http://ladylicensing.spaces.live.com</a:t>
            </a:r>
            <a:endParaRPr lang="en-GB" dirty="0" smtClean="0"/>
          </a:p>
          <a:p>
            <a:pPr>
              <a:buNone/>
              <a:defRPr/>
            </a:pPr>
            <a:endParaRPr lang="en-GB" dirty="0" smtClean="0"/>
          </a:p>
          <a:p>
            <a:pPr>
              <a:defRPr/>
            </a:pPr>
            <a:r>
              <a:rPr lang="en-GB" dirty="0" smtClean="0"/>
              <a:t>Microsoft Customer Licensing Team</a:t>
            </a:r>
          </a:p>
          <a:p>
            <a:pPr lvl="1">
              <a:buFont typeface="Wingdings" pitchFamily="2" charset="2"/>
              <a:buNone/>
              <a:defRPr/>
            </a:pPr>
            <a:r>
              <a:rPr lang="en-GB" dirty="0" smtClean="0">
                <a:hlinkClick r:id="rId4"/>
              </a:rPr>
              <a:t>Email: licensing@microsoft-contact.co.uk</a:t>
            </a:r>
            <a:endParaRPr lang="en-GB" dirty="0" smtClean="0"/>
          </a:p>
          <a:p>
            <a:pPr lvl="1">
              <a:buFont typeface="Wingdings" pitchFamily="2" charset="2"/>
              <a:buNone/>
              <a:defRPr/>
            </a:pPr>
            <a:endParaRPr lang="en-GB" dirty="0" smtClean="0"/>
          </a:p>
          <a:p>
            <a:pPr lvl="1">
              <a:buFont typeface="Wingdings" pitchFamily="2" charset="2"/>
              <a:buNone/>
              <a:defRPr/>
            </a:pPr>
            <a:r>
              <a:rPr lang="en-GB" dirty="0" smtClean="0"/>
              <a:t>Or</a:t>
            </a:r>
          </a:p>
          <a:p>
            <a:pPr lvl="1">
              <a:buFont typeface="Wingdings" pitchFamily="2" charset="2"/>
              <a:buNone/>
              <a:defRPr/>
            </a:pPr>
            <a:endParaRPr lang="en-GB" dirty="0" smtClean="0"/>
          </a:p>
          <a:p>
            <a:pPr lvl="1">
              <a:buNone/>
              <a:defRPr/>
            </a:pPr>
            <a:r>
              <a:rPr lang="en-GB" dirty="0" smtClean="0">
                <a:hlinkClick r:id="rId4"/>
              </a:rPr>
              <a:t>Email: </a:t>
            </a:r>
            <a:r>
              <a:rPr lang="en-GB" dirty="0" err="1" smtClean="0">
                <a:hlinkClick r:id="rId5"/>
              </a:rPr>
              <a:t>AskEmma@live.co.uk</a:t>
            </a:r>
            <a:endParaRPr lang="en-GB" dirty="0" smtClean="0"/>
          </a:p>
          <a:p>
            <a:pPr lvl="1">
              <a:buNone/>
              <a:defRPr/>
            </a:pPr>
            <a:endParaRPr lang="en-GB" dirty="0" smtClean="0"/>
          </a:p>
          <a:p>
            <a:pPr lvl="1">
              <a:buFont typeface="Wingdings" pitchFamily="2" charset="2"/>
              <a:buNone/>
              <a:defRPr/>
            </a:pPr>
            <a:endParaRPr lang="en-GB" dirty="0" smtClean="0"/>
          </a:p>
          <a:p>
            <a:pPr lvl="1">
              <a:buFont typeface="Wingdings" pitchFamily="2" charset="2"/>
              <a:buNone/>
              <a:defRPr/>
            </a:pPr>
            <a:endParaRPr lang="en-GB" dirty="0" smtClean="0"/>
          </a:p>
          <a:p>
            <a:pPr lvl="1">
              <a:buFont typeface="Wingdings" pitchFamily="2" charset="2"/>
              <a:buNone/>
              <a:defRPr/>
            </a:pPr>
            <a:endParaRPr lang="en-GB" sz="4000" dirty="0" smtClean="0"/>
          </a:p>
          <a:p>
            <a:pPr lvl="1">
              <a:defRPr/>
            </a:pPr>
            <a:endParaRPr lang="en-GB" dirty="0" smtClean="0"/>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1"/>
            <a:ext cx="8375946" cy="1329595"/>
          </a:xfrm>
        </p:spPr>
        <p:txBody>
          <a:bodyPr/>
          <a:lstStyle/>
          <a:p>
            <a:r>
              <a:rPr lang="en-GB" dirty="0" smtClean="0"/>
              <a:t>License Assignment versus Moving an Instance</a:t>
            </a:r>
            <a:endParaRPr lang="en-GB" dirty="0"/>
          </a:p>
        </p:txBody>
      </p:sp>
      <p:sp>
        <p:nvSpPr>
          <p:cNvPr id="3" name="Rectangle 2"/>
          <p:cNvSpPr/>
          <p:nvPr/>
        </p:nvSpPr>
        <p:spPr>
          <a:xfrm>
            <a:off x="478466" y="1061702"/>
            <a:ext cx="8016949" cy="4893647"/>
          </a:xfrm>
          <a:prstGeom prst="rect">
            <a:avLst/>
          </a:prstGeom>
        </p:spPr>
        <p:txBody>
          <a:bodyPr wrap="square">
            <a:spAutoFit/>
          </a:bodyPr>
          <a:lstStyle/>
          <a:p>
            <a:endParaRPr lang="en-GB" sz="2400" dirty="0" smtClean="0"/>
          </a:p>
          <a:p>
            <a:endParaRPr lang="en-US" sz="2400" dirty="0" smtClean="0"/>
          </a:p>
          <a:p>
            <a:r>
              <a:rPr lang="en-US" sz="2400" dirty="0" smtClean="0"/>
              <a:t>Moving an instance of software from one server to another is not the same as reassigning a software license from one server to another. </a:t>
            </a:r>
          </a:p>
          <a:p>
            <a:endParaRPr lang="en-US" sz="2400" dirty="0" smtClean="0"/>
          </a:p>
          <a:p>
            <a:r>
              <a:rPr lang="en-US" sz="2400" dirty="0" smtClean="0"/>
              <a:t>Moving an </a:t>
            </a:r>
            <a:r>
              <a:rPr lang="en-US" sz="2400" i="1" dirty="0" smtClean="0"/>
              <a:t>instance</a:t>
            </a:r>
            <a:r>
              <a:rPr lang="en-US" sz="2400" dirty="0" smtClean="0"/>
              <a:t> of software means to move the </a:t>
            </a:r>
            <a:r>
              <a:rPr lang="en-US" sz="2400" i="1" dirty="0" smtClean="0"/>
              <a:t>software bits</a:t>
            </a:r>
            <a:r>
              <a:rPr lang="en-US" sz="2400" dirty="0" smtClean="0"/>
              <a:t> from one server to another.  </a:t>
            </a:r>
          </a:p>
          <a:p>
            <a:endParaRPr lang="en-US" sz="2400" dirty="0" smtClean="0"/>
          </a:p>
          <a:p>
            <a:r>
              <a:rPr lang="en-US" sz="2400" dirty="0" smtClean="0"/>
              <a:t>Reassigning a software </a:t>
            </a:r>
            <a:r>
              <a:rPr lang="en-US" sz="2400" i="1" dirty="0" smtClean="0"/>
              <a:t>license</a:t>
            </a:r>
            <a:r>
              <a:rPr lang="en-US" sz="2400" dirty="0" smtClean="0"/>
              <a:t> means to assign that</a:t>
            </a:r>
            <a:r>
              <a:rPr lang="en-US" sz="2400" i="1" dirty="0" smtClean="0"/>
              <a:t> license</a:t>
            </a:r>
            <a:r>
              <a:rPr lang="en-US" sz="2400" dirty="0" smtClean="0"/>
              <a:t> to another server so that it becomes the server licensed to run that software.</a:t>
            </a:r>
            <a:endParaRPr lang="en-GB" sz="2400" dirty="0" smtClean="0"/>
          </a:p>
          <a:p>
            <a:endParaRPr lang="en-GB" sz="2400"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9890" y="304801"/>
            <a:ext cx="8375946" cy="6647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GB" sz="4800" b="0" i="0" u="none" strike="noStrike" kern="1200" cap="none" spc="-150" normalizeH="0" baseline="0" noProof="0" dirty="0" smtClean="0">
                <a:ln w="3175">
                  <a:noFill/>
                </a:ln>
                <a:gradFill>
                  <a:gsLst>
                    <a:gs pos="0">
                      <a:schemeClr val="tx1">
                        <a:lumMod val="75000"/>
                        <a:lumOff val="25000"/>
                      </a:schemeClr>
                    </a:gs>
                    <a:gs pos="100000">
                      <a:schemeClr val="tx1">
                        <a:lumMod val="75000"/>
                        <a:lumOff val="25000"/>
                      </a:schemeClr>
                    </a:gs>
                  </a:gsLst>
                  <a:lin ang="5400000" scaled="0"/>
                </a:gradFill>
                <a:effectLst/>
                <a:uLnTx/>
                <a:uFillTx/>
                <a:latin typeface="Segoe" pitchFamily="34" charset="0"/>
                <a:ea typeface="+mn-ea"/>
                <a:cs typeface="Arial" charset="0"/>
              </a:rPr>
              <a:t>Moving</a:t>
            </a:r>
            <a:r>
              <a:rPr kumimoji="0" lang="en-GB" sz="4800" b="0" i="0" u="none" strike="noStrike" kern="1200" cap="none" spc="-150" normalizeH="0" noProof="0" dirty="0" smtClean="0">
                <a:ln w="3175">
                  <a:noFill/>
                </a:ln>
                <a:gradFill>
                  <a:gsLst>
                    <a:gs pos="0">
                      <a:schemeClr val="tx1">
                        <a:lumMod val="75000"/>
                        <a:lumOff val="25000"/>
                      </a:schemeClr>
                    </a:gs>
                    <a:gs pos="100000">
                      <a:schemeClr val="tx1">
                        <a:lumMod val="75000"/>
                        <a:lumOff val="25000"/>
                      </a:schemeClr>
                    </a:gs>
                  </a:gsLst>
                  <a:lin ang="5400000" scaled="0"/>
                </a:gradFill>
                <a:effectLst/>
                <a:uLnTx/>
                <a:uFillTx/>
                <a:latin typeface="Segoe" pitchFamily="34" charset="0"/>
                <a:ea typeface="+mn-ea"/>
                <a:cs typeface="Arial" charset="0"/>
              </a:rPr>
              <a:t> Virtual Instances</a:t>
            </a:r>
            <a:endParaRPr kumimoji="0" lang="en-GB" sz="4800" b="0" i="0" u="none" strike="noStrike" kern="1200" cap="none" spc="-150" normalizeH="0" baseline="0" noProof="0" dirty="0">
              <a:ln w="3175">
                <a:noFill/>
              </a:ln>
              <a:gradFill>
                <a:gsLst>
                  <a:gs pos="0">
                    <a:schemeClr val="tx1">
                      <a:lumMod val="75000"/>
                      <a:lumOff val="25000"/>
                    </a:schemeClr>
                  </a:gs>
                  <a:gs pos="100000">
                    <a:schemeClr val="tx1">
                      <a:lumMod val="75000"/>
                      <a:lumOff val="25000"/>
                    </a:schemeClr>
                  </a:gs>
                </a:gsLst>
                <a:lin ang="5400000" scaled="0"/>
              </a:gradFill>
              <a:effectLst/>
              <a:uLnTx/>
              <a:uFillTx/>
              <a:latin typeface="Segoe" pitchFamily="34" charset="0"/>
              <a:ea typeface="+mn-ea"/>
              <a:cs typeface="Arial" charset="0"/>
            </a:endParaRPr>
          </a:p>
        </p:txBody>
      </p:sp>
      <p:sp>
        <p:nvSpPr>
          <p:cNvPr id="6" name="Text Placeholder 2"/>
          <p:cNvSpPr txBox="1">
            <a:spLocks/>
          </p:cNvSpPr>
          <p:nvPr/>
        </p:nvSpPr>
        <p:spPr>
          <a:xfrm>
            <a:off x="247417" y="955611"/>
            <a:ext cx="8560681" cy="4857359"/>
          </a:xfrm>
          <a:prstGeom prst="rect">
            <a:avLst/>
          </a:prstGeom>
        </p:spPr>
        <p:txBody>
          <a:bodyPr/>
          <a:lstStyle/>
          <a:p>
            <a:pPr marL="457200" indent="-457200">
              <a:lnSpc>
                <a:spcPts val="3600"/>
              </a:lnSpc>
              <a:spcBef>
                <a:spcPct val="20000"/>
              </a:spcBef>
              <a:spcAft>
                <a:spcPts val="300"/>
              </a:spcAft>
            </a:pPr>
            <a:r>
              <a:rPr lang="en-US" sz="2000" b="1" kern="0" dirty="0" smtClean="0"/>
              <a:t>Approach: </a:t>
            </a:r>
            <a:r>
              <a:rPr lang="en-US" sz="2000" kern="0" dirty="0" smtClean="0"/>
              <a:t>Move </a:t>
            </a:r>
            <a:r>
              <a:rPr lang="en-US" sz="2000" b="1" kern="0" dirty="0" smtClean="0"/>
              <a:t>instances</a:t>
            </a:r>
            <a:r>
              <a:rPr lang="en-US" sz="2000" kern="0" dirty="0" smtClean="0"/>
              <a:t> between servers, not licenses</a:t>
            </a:r>
          </a:p>
          <a:p>
            <a:pPr marL="457200" indent="-457200">
              <a:lnSpc>
                <a:spcPts val="2900"/>
              </a:lnSpc>
              <a:spcBef>
                <a:spcPct val="20000"/>
              </a:spcBef>
              <a:spcAft>
                <a:spcPts val="300"/>
              </a:spcAft>
              <a:buBlip>
                <a:blip r:embed="rId3"/>
              </a:buBlip>
            </a:pPr>
            <a:r>
              <a:rPr lang="en-US" sz="2000" kern="0" dirty="0" smtClean="0"/>
              <a:t>Reassigning licenses does not fit with dynamically moving VMs</a:t>
            </a:r>
            <a:endParaRPr kumimoji="0" lang="en-US" sz="2000" b="0" i="0" u="none" strike="noStrike" kern="1200" cap="none" spc="0" normalizeH="0" baseline="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mn-lt"/>
              <a:ea typeface="+mn-ea"/>
              <a:cs typeface="+mn-cs"/>
            </a:endParaRPr>
          </a:p>
          <a:p>
            <a:pPr marL="457200" marR="0" lvl="0" indent="-457200" algn="l" defTabSz="914363" rtl="0" eaLnBrk="1" fontAlgn="auto" latinLnBrk="0" hangingPunct="1">
              <a:lnSpc>
                <a:spcPts val="2900"/>
              </a:lnSpc>
              <a:spcBef>
                <a:spcPct val="20000"/>
              </a:spcBef>
              <a:spcAft>
                <a:spcPts val="300"/>
              </a:spcAft>
              <a:buClrTx/>
              <a:buSzTx/>
              <a:buFontTx/>
              <a:buBlip>
                <a:blip r:embed="rId3"/>
              </a:buBlip>
              <a:tabLst/>
              <a:defRPr/>
            </a:pPr>
            <a:r>
              <a:rPr kumimoji="0" lang="en-US" sz="2000" b="0" i="0" u="none" strike="noStrike" kern="1200" cap="none" spc="0" normalizeH="0" baseline="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mn-lt"/>
                <a:ea typeface="+mn-ea"/>
                <a:cs typeface="+mn-cs"/>
              </a:rPr>
              <a:t>Understand costs/savings before implementation</a:t>
            </a:r>
          </a:p>
          <a:p>
            <a:pPr marL="857250" marR="0" lvl="1" indent="-400050" algn="l" defTabSz="914363" rtl="0" eaLnBrk="1" fontAlgn="auto" latinLnBrk="0" hangingPunct="1">
              <a:lnSpc>
                <a:spcPts val="2900"/>
              </a:lnSpc>
              <a:spcBef>
                <a:spcPts val="500"/>
              </a:spcBef>
              <a:spcAft>
                <a:spcPts val="200"/>
              </a:spcAft>
              <a:buClrTx/>
              <a:buSzTx/>
              <a:buFontTx/>
              <a:buBlip>
                <a:blip r:embed="rId4"/>
              </a:buBlip>
              <a:tabLst/>
              <a:defRPr/>
            </a:pPr>
            <a:r>
              <a:rPr lang="en-US" kern="0" dirty="0" smtClean="0"/>
              <a:t>Licenses are assigned to physical servers</a:t>
            </a:r>
          </a:p>
          <a:p>
            <a:pPr marL="857250" lvl="1" indent="-400050">
              <a:lnSpc>
                <a:spcPts val="2900"/>
              </a:lnSpc>
              <a:spcBef>
                <a:spcPts val="500"/>
              </a:spcBef>
              <a:spcAft>
                <a:spcPts val="200"/>
              </a:spcAft>
              <a:buBlip>
                <a:blip r:embed="rId4"/>
              </a:buBlip>
              <a:defRPr/>
            </a:pPr>
            <a:r>
              <a:rPr lang="en-US" kern="0" dirty="0" smtClean="0"/>
              <a:t>OEM licenses cannot be reassigned from the original server</a:t>
            </a:r>
          </a:p>
          <a:p>
            <a:pPr marL="857250" marR="0" lvl="1" indent="-400050" algn="l" defTabSz="914363" rtl="0" eaLnBrk="1" fontAlgn="auto" latinLnBrk="0" hangingPunct="1">
              <a:lnSpc>
                <a:spcPts val="2900"/>
              </a:lnSpc>
              <a:spcBef>
                <a:spcPts val="500"/>
              </a:spcBef>
              <a:spcAft>
                <a:spcPts val="200"/>
              </a:spcAft>
              <a:buClrTx/>
              <a:buSzTx/>
              <a:buFontTx/>
              <a:buBlip>
                <a:blip r:embed="rId4"/>
              </a:buBlip>
              <a:tabLst/>
              <a:defRPr/>
            </a:pPr>
            <a:r>
              <a:rPr lang="en-US" kern="0" dirty="0" smtClean="0"/>
              <a:t>VL licenses can be reassigned every 90 days or when hardware permanently fails.</a:t>
            </a:r>
          </a:p>
          <a:p>
            <a:pPr marL="1314431" lvl="2" indent="-400050">
              <a:lnSpc>
                <a:spcPts val="2900"/>
              </a:lnSpc>
              <a:spcBef>
                <a:spcPts val="500"/>
              </a:spcBef>
              <a:spcAft>
                <a:spcPts val="200"/>
              </a:spcAft>
              <a:buFontTx/>
              <a:buBlip>
                <a:blip r:embed="rId4"/>
              </a:buBlip>
              <a:defRPr/>
            </a:pPr>
            <a:r>
              <a:rPr lang="en-US" kern="0" dirty="0" smtClean="0"/>
              <a:t>VL Exception as of Sept 2008 is for </a:t>
            </a:r>
            <a:r>
              <a:rPr lang="en-US" i="1" kern="0" dirty="0" smtClean="0"/>
              <a:t>Application</a:t>
            </a:r>
            <a:r>
              <a:rPr lang="en-US" kern="0" dirty="0" smtClean="0"/>
              <a:t> Server Mobility within a server farm for over 40+ Microsoft Server products.</a:t>
            </a:r>
          </a:p>
          <a:p>
            <a:pPr marL="857250" marR="0" lvl="1" indent="-400050" algn="l" defTabSz="914363" rtl="0" eaLnBrk="1" fontAlgn="auto" latinLnBrk="0" hangingPunct="1">
              <a:lnSpc>
                <a:spcPts val="3600"/>
              </a:lnSpc>
              <a:spcBef>
                <a:spcPct val="20000"/>
              </a:spcBef>
              <a:spcAft>
                <a:spcPts val="300"/>
              </a:spcAft>
              <a:buClrTx/>
              <a:buSzTx/>
              <a:tabLst/>
              <a:defRPr/>
            </a:pPr>
            <a:endParaRPr kumimoji="0" lang="en-US" sz="2000" b="0" i="0" u="none" strike="noStrike" kern="1200" cap="none" spc="0" normalizeH="0" baseline="0" noProof="0" dirty="0" smtClean="0">
              <a:ln>
                <a:noFill/>
              </a:ln>
              <a:gradFill>
                <a:gsLst>
                  <a:gs pos="0">
                    <a:schemeClr val="tx1">
                      <a:lumMod val="75000"/>
                      <a:lumOff val="25000"/>
                    </a:schemeClr>
                  </a:gs>
                  <a:gs pos="100000">
                    <a:schemeClr val="tx1">
                      <a:lumMod val="75000"/>
                      <a:lumOff val="25000"/>
                    </a:schemeClr>
                  </a:gs>
                </a:gsLst>
                <a:lin ang="5400000" scaled="0"/>
              </a:gra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Server Farm</a:t>
            </a:r>
            <a:endParaRPr lang="en-GB" dirty="0"/>
          </a:p>
        </p:txBody>
      </p:sp>
      <p:sp>
        <p:nvSpPr>
          <p:cNvPr id="4" name="Content Placeholder 3"/>
          <p:cNvSpPr>
            <a:spLocks noGrp="1"/>
          </p:cNvSpPr>
          <p:nvPr>
            <p:ph idx="1"/>
          </p:nvPr>
        </p:nvSpPr>
        <p:spPr>
          <a:xfrm>
            <a:off x="248193" y="619738"/>
            <a:ext cx="8660675" cy="5059363"/>
          </a:xfrm>
        </p:spPr>
        <p:txBody>
          <a:bodyPr/>
          <a:lstStyle/>
          <a:p>
            <a:pPr>
              <a:buNone/>
            </a:pPr>
            <a:endParaRPr lang="en-GB" sz="1800" dirty="0" smtClean="0"/>
          </a:p>
          <a:p>
            <a:r>
              <a:rPr lang="en-GB" sz="2400" dirty="0" smtClean="0"/>
              <a:t>A server farm consists of up to two </a:t>
            </a:r>
            <a:r>
              <a:rPr lang="en-GB" sz="2400" dirty="0" err="1" smtClean="0"/>
              <a:t>datacenters</a:t>
            </a:r>
            <a:r>
              <a:rPr lang="en-GB" sz="2400" dirty="0" smtClean="0"/>
              <a:t> each physically located: </a:t>
            </a:r>
          </a:p>
          <a:p>
            <a:pPr lvl="1" fontAlgn="ctr"/>
            <a:r>
              <a:rPr lang="en-GB" dirty="0" smtClean="0"/>
              <a:t>in a time zone that is within 4 hours of the local time zone of the other (Coordinated Universal Time (UTC) and not DST), </a:t>
            </a:r>
          </a:p>
          <a:p>
            <a:pPr lvl="1" fontAlgn="ctr">
              <a:buNone/>
            </a:pPr>
            <a:r>
              <a:rPr lang="en-GB" dirty="0" smtClean="0"/>
              <a:t>and/or </a:t>
            </a:r>
          </a:p>
          <a:p>
            <a:pPr lvl="1" fontAlgn="ctr"/>
            <a:r>
              <a:rPr lang="en-GB" dirty="0" smtClean="0"/>
              <a:t>within the European Union (EU) and/or European Free Trade Association (EFTA). </a:t>
            </a:r>
          </a:p>
          <a:p>
            <a:pPr lvl="1" fontAlgn="ctr">
              <a:buNone/>
            </a:pPr>
            <a:endParaRPr lang="en-GB" dirty="0" smtClean="0"/>
          </a:p>
          <a:p>
            <a:r>
              <a:rPr lang="en-GB" sz="2400" dirty="0" smtClean="0"/>
              <a:t>Each </a:t>
            </a:r>
            <a:r>
              <a:rPr lang="en-GB" sz="2400" dirty="0" err="1" smtClean="0"/>
              <a:t>datacenter</a:t>
            </a:r>
            <a:r>
              <a:rPr lang="en-GB" sz="2400" dirty="0" smtClean="0"/>
              <a:t> may be part of only one server farm. </a:t>
            </a:r>
          </a:p>
          <a:p>
            <a:r>
              <a:rPr lang="en-GB" sz="2400" dirty="0" smtClean="0"/>
              <a:t>You may reassign a data </a:t>
            </a:r>
            <a:r>
              <a:rPr lang="en-GB" sz="2400" dirty="0" err="1" smtClean="0"/>
              <a:t>center</a:t>
            </a:r>
            <a:r>
              <a:rPr lang="en-GB" sz="2400" dirty="0" smtClean="0"/>
              <a:t> from one server farm to another but not on a short term basis (i.e. Not within 90 days of the last assignment)</a:t>
            </a:r>
          </a:p>
          <a:p>
            <a:endParaRPr lang="en-GB" sz="1800"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327</TotalTime>
  <Words>3859</Words>
  <Application>Microsoft Office PowerPoint</Application>
  <PresentationFormat>On-screen Show (4:3)</PresentationFormat>
  <Paragraphs>685</Paragraphs>
  <Slides>65</Slides>
  <Notes>64</Notes>
  <HiddenSlides>0</HiddenSlides>
  <MMClips>0</MMClips>
  <ScaleCrop>false</ScaleCrop>
  <HeadingPairs>
    <vt:vector size="4" baseType="variant">
      <vt:variant>
        <vt:lpstr>Theme</vt:lpstr>
      </vt:variant>
      <vt:variant>
        <vt:i4>2</vt:i4>
      </vt:variant>
      <vt:variant>
        <vt:lpstr>Slide Titles</vt:lpstr>
      </vt:variant>
      <vt:variant>
        <vt:i4>65</vt:i4>
      </vt:variant>
    </vt:vector>
  </HeadingPairs>
  <TitlesOfParts>
    <vt:vector size="67" baseType="lpstr">
      <vt:lpstr>TechEd09_Europe</vt:lpstr>
      <vt:lpstr>TechEd09_Europe template</vt:lpstr>
      <vt:lpstr>Slide 1</vt:lpstr>
      <vt:lpstr>Software Asset Management considerations in a Virtual Environment</vt:lpstr>
      <vt:lpstr>Agenda</vt:lpstr>
      <vt:lpstr>Slide 4</vt:lpstr>
      <vt:lpstr>License Assignment</vt:lpstr>
      <vt:lpstr>Create and Store</vt:lpstr>
      <vt:lpstr>License Assignment versus Moving an Instance</vt:lpstr>
      <vt:lpstr>Slide 8</vt:lpstr>
      <vt:lpstr>Server Farm</vt:lpstr>
      <vt:lpstr>Example: Reassignment Rules as of Sept 2008</vt:lpstr>
      <vt:lpstr>Reassigning Windows Server licenses</vt:lpstr>
      <vt:lpstr>Summary</vt:lpstr>
      <vt:lpstr>Slide 13</vt:lpstr>
      <vt:lpstr>Slide 14</vt:lpstr>
      <vt:lpstr>Slide 15</vt:lpstr>
      <vt:lpstr>Slide 16</vt:lpstr>
      <vt:lpstr>Slide 17</vt:lpstr>
      <vt:lpstr>Virtualization: Hype or Reality?</vt:lpstr>
      <vt:lpstr>Virtualization: Integral to Microsoft's  'Core IO,' 'Dynamic IT,' and VDI Initiatives</vt:lpstr>
      <vt:lpstr>Slide 20</vt:lpstr>
      <vt:lpstr>What is Windows VECD</vt:lpstr>
      <vt:lpstr>VDI Initiative: VDI Suite</vt:lpstr>
      <vt:lpstr>Core IO: Core Infrastructure Server Suites* </vt:lpstr>
      <vt:lpstr>Slide 24</vt:lpstr>
      <vt:lpstr>Slide 25</vt:lpstr>
      <vt:lpstr>Slide 26</vt:lpstr>
      <vt:lpstr>Virtualization: SAM + HAM Elements</vt:lpstr>
      <vt:lpstr>Slide 28</vt:lpstr>
      <vt:lpstr>The Role of IT Asset Management Practices</vt:lpstr>
      <vt:lpstr>What is SAM? IT Asset Management Framework</vt:lpstr>
      <vt:lpstr>1. Justifying a Virtualization Project</vt:lpstr>
      <vt:lpstr>2. Ensure Smooth Transition/Implementation</vt:lpstr>
      <vt:lpstr>3. Assess Ongoing License Management, and Other Support </vt:lpstr>
      <vt:lpstr>Ongoing Management</vt:lpstr>
      <vt:lpstr>ITAM Critical Success Factors Process, Tools &amp; People</vt:lpstr>
      <vt:lpstr>Slide 36</vt:lpstr>
      <vt:lpstr>‘Weathering the Storm’ Operational , Service Mgt. and IT Asset Mgt. Tools/Processes are Essential</vt:lpstr>
      <vt:lpstr>The Role of Tools for Virtualization</vt:lpstr>
      <vt:lpstr>ITAM Tools for Virtualization</vt:lpstr>
      <vt:lpstr>Licensing….</vt:lpstr>
      <vt:lpstr>Slide 41</vt:lpstr>
      <vt:lpstr>Extended Virtualisation Licensing Rights</vt:lpstr>
      <vt:lpstr>Server OSE Virtualization</vt:lpstr>
      <vt:lpstr>Windows Server 2008 Standard R2 (1+1)</vt:lpstr>
      <vt:lpstr>Windows Server 2008 Enterprise R2 (1+4)</vt:lpstr>
      <vt:lpstr>Windows Server 2008 Datacenter R2 (1+Unlimited)</vt:lpstr>
      <vt:lpstr>Windows Server 2008 Datacenter – Movement </vt:lpstr>
      <vt:lpstr>Slide 48</vt:lpstr>
      <vt:lpstr>Scenarios</vt:lpstr>
      <vt:lpstr>Server Applications- Enterprise editions of Per-Proc mode Apps - Unlimited Virtualisation rights</vt:lpstr>
      <vt:lpstr>Slide 51</vt:lpstr>
      <vt:lpstr>Windows 7 Desktop Virtualisation</vt:lpstr>
      <vt:lpstr>Windows Virtual Enterprise  Centralized Desktop </vt:lpstr>
      <vt:lpstr>Windows Optimized Desktop Scenarios</vt:lpstr>
      <vt:lpstr>Windows VECD recommendations for your users</vt:lpstr>
      <vt:lpstr>Microsoft Desktop Optimization Pack </vt:lpstr>
      <vt:lpstr>Virtualization Common Rules</vt:lpstr>
      <vt:lpstr>Common Virtualization Licensing Myths</vt:lpstr>
      <vt:lpstr>Slide 59</vt:lpstr>
      <vt:lpstr>Slide 60</vt:lpstr>
      <vt:lpstr>Slide 61</vt:lpstr>
      <vt:lpstr>Resources</vt:lpstr>
      <vt:lpstr>Resources</vt:lpstr>
      <vt:lpstr>Slide 64</vt:lpstr>
      <vt:lpstr>Slide 65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ehealey</dc:creator>
  <dc:description>Tech·Ed Europe 2009</dc:description>
  <cp:lastModifiedBy>cn_user</cp:lastModifiedBy>
  <cp:revision>26</cp:revision>
  <dcterms:created xsi:type="dcterms:W3CDTF">2009-10-29T15:58:17Z</dcterms:created>
  <dcterms:modified xsi:type="dcterms:W3CDTF">2009-11-08T20:05:08Z</dcterms:modified>
</cp:coreProperties>
</file>