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40"/>
  </p:notesMasterIdLst>
  <p:handoutMasterIdLst>
    <p:handoutMasterId r:id="rId41"/>
  </p:handoutMasterIdLst>
  <p:sldIdLst>
    <p:sldId id="256" r:id="rId3"/>
    <p:sldId id="257" r:id="rId4"/>
    <p:sldId id="310" r:id="rId5"/>
    <p:sldId id="322" r:id="rId6"/>
    <p:sldId id="284" r:id="rId7"/>
    <p:sldId id="283" r:id="rId8"/>
    <p:sldId id="291" r:id="rId9"/>
    <p:sldId id="292" r:id="rId10"/>
    <p:sldId id="293" r:id="rId11"/>
    <p:sldId id="294" r:id="rId12"/>
    <p:sldId id="295" r:id="rId13"/>
    <p:sldId id="296" r:id="rId14"/>
    <p:sldId id="297" r:id="rId15"/>
    <p:sldId id="311" r:id="rId16"/>
    <p:sldId id="313" r:id="rId17"/>
    <p:sldId id="288" r:id="rId18"/>
    <p:sldId id="286" r:id="rId19"/>
    <p:sldId id="298" r:id="rId20"/>
    <p:sldId id="315" r:id="rId21"/>
    <p:sldId id="318" r:id="rId22"/>
    <p:sldId id="300" r:id="rId23"/>
    <p:sldId id="299" r:id="rId24"/>
    <p:sldId id="301" r:id="rId25"/>
    <p:sldId id="324" r:id="rId26"/>
    <p:sldId id="325" r:id="rId27"/>
    <p:sldId id="320" r:id="rId28"/>
    <p:sldId id="264" r:id="rId29"/>
    <p:sldId id="302" r:id="rId30"/>
    <p:sldId id="303" r:id="rId31"/>
    <p:sldId id="321" r:id="rId32"/>
    <p:sldId id="328" r:id="rId33"/>
    <p:sldId id="327" r:id="rId34"/>
    <p:sldId id="274" r:id="rId35"/>
    <p:sldId id="282" r:id="rId36"/>
    <p:sldId id="277" r:id="rId37"/>
    <p:sldId id="329" r:id="rId38"/>
    <p:sldId id="280" r:id="rId3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77024" autoAdjust="0"/>
  </p:normalViewPr>
  <p:slideViewPr>
    <p:cSldViewPr snapToGrid="0">
      <p:cViewPr varScale="1">
        <p:scale>
          <a:sx n="85" d="100"/>
          <a:sy n="85" d="100"/>
        </p:scale>
        <p:origin x="-1056" y="-8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11/10/2009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int308 - deep dive in windows workflow foundation 4.pptx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lvl="1">
              <a:buFont typeface="Arial" pitchFamily="34" charset="0"/>
              <a:buChar char="•"/>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a:buFont typeface="Arial" pitchFamily="34" charset="0"/>
              <a:buChar char="•"/>
            </a:pP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a:buFont typeface="Arial" pitchFamily="34" charset="0"/>
              <a:buChar char="•"/>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pt-PT"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lvl="1"/>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lvl="1">
              <a:buFont typeface="Arial" pitchFamily="34" charset="0"/>
              <a:buChar char="•"/>
            </a:pPr>
            <a:endParaRPr lang="en-US" b="0"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www.rff.com/order_processing.htm"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hyperlink" Target="http://www.rff.com/order_processing.htm" TargetMode="External"/><Relationship Id="rId4" Type="http://schemas.openxmlformats.org/officeDocument/2006/relationships/hyperlink" Target="http://www.rff.com/accounts_receivable.htm"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mailto:Nuno.Godinho@sapo.pt"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http://msmvps.com/blogs/nunogodinho/" TargetMode="External"/></Relationships>
</file>

<file path=ppt/slides/_rels/slide34.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hyperlink" Target="http://microsoft.com/technet" TargetMode="External"/><Relationship Id="rId10" Type="http://schemas.openxmlformats.org/officeDocument/2006/relationships/image" Target="../media/image12.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Changes from Beta 1 to Beta 2</a:t>
            </a:r>
            <a:br>
              <a:rPr lang="en-US" dirty="0" smtClean="0"/>
            </a:br>
            <a:r>
              <a:rPr lang="en-US" sz="3600" dirty="0" smtClean="0">
                <a:solidFill>
                  <a:schemeClr val="tx2"/>
                </a:solidFill>
              </a:rPr>
              <a:t>Activities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dirty="0" smtClean="0"/>
              <a:t>Correlation</a:t>
            </a:r>
          </a:p>
          <a:p>
            <a:pPr lvl="1"/>
            <a:r>
              <a:rPr lang="en-US" dirty="0" err="1" smtClean="0"/>
              <a:t>ParametersContent</a:t>
            </a:r>
            <a:endParaRPr lang="en-US" dirty="0" smtClean="0"/>
          </a:p>
          <a:p>
            <a:pPr lvl="1"/>
            <a:r>
              <a:rPr lang="en-US" dirty="0" err="1" smtClean="0"/>
              <a:t>CorrelationInitializers</a:t>
            </a:r>
            <a:endParaRPr lang="en-US" dirty="0" smtClean="0"/>
          </a:p>
          <a:p>
            <a:pPr lvl="1"/>
            <a:r>
              <a:rPr lang="en-US" dirty="0" smtClean="0"/>
              <a:t>Correlation Scope</a:t>
            </a:r>
          </a:p>
          <a:p>
            <a:r>
              <a:rPr lang="en-US" dirty="0" smtClean="0"/>
              <a:t>Parameters support</a:t>
            </a:r>
          </a:p>
          <a:p>
            <a:pPr lvl="1"/>
            <a:r>
              <a:rPr lang="en-US" dirty="0" smtClean="0"/>
              <a:t>Parameters Activities</a:t>
            </a:r>
          </a:p>
          <a:p>
            <a:pPr lvl="1"/>
            <a:r>
              <a:rPr lang="en-US" dirty="0" smtClean="0"/>
              <a:t>Content</a:t>
            </a:r>
          </a:p>
          <a:p>
            <a:r>
              <a:rPr lang="en-US" dirty="0" err="1" smtClean="0"/>
              <a:t>Refactored</a:t>
            </a:r>
            <a:r>
              <a:rPr lang="en-US" dirty="0" smtClean="0"/>
              <a:t> Semantics on Error Handling Activities</a:t>
            </a:r>
          </a:p>
          <a:p>
            <a:endParaRPr lang="en-US" dirty="0" smtClean="0"/>
          </a:p>
          <a:p>
            <a:pPr lvl="2"/>
            <a:endParaRPr lang="en-US" dirty="0" smtClean="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Changes from Beta 1 to Beta 2</a:t>
            </a:r>
            <a:br>
              <a:rPr lang="en-US" dirty="0" smtClean="0"/>
            </a:br>
            <a:r>
              <a:rPr lang="en-US" sz="3600" dirty="0" err="1" smtClean="0">
                <a:solidFill>
                  <a:schemeClr val="tx2"/>
                </a:solidFill>
              </a:rPr>
              <a:t>Interop</a:t>
            </a:r>
            <a:r>
              <a:rPr lang="en-US" sz="3600" dirty="0" smtClean="0">
                <a:solidFill>
                  <a:schemeClr val="tx2"/>
                </a:solidFill>
              </a:rPr>
              <a:t> Activity</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dirty="0" smtClean="0"/>
              <a:t>Key Component in WF4</a:t>
            </a:r>
          </a:p>
          <a:p>
            <a:r>
              <a:rPr lang="en-US" dirty="0" smtClean="0"/>
              <a:t>Leverages Activities built in WF3</a:t>
            </a:r>
          </a:p>
          <a:p>
            <a:r>
              <a:rPr lang="en-US" dirty="0" smtClean="0"/>
              <a:t>Improvements</a:t>
            </a:r>
          </a:p>
          <a:p>
            <a:pPr lvl="1"/>
            <a:r>
              <a:rPr lang="en-US" dirty="0" smtClean="0"/>
              <a:t>Validation</a:t>
            </a:r>
          </a:p>
          <a:p>
            <a:pPr lvl="1"/>
            <a:r>
              <a:rPr lang="en-US" dirty="0" smtClean="0"/>
              <a:t>Transactions</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Changes from Beta 1 to Beta 2</a:t>
            </a:r>
            <a:br>
              <a:rPr lang="en-US" dirty="0" smtClean="0"/>
            </a:br>
            <a:r>
              <a:rPr lang="en-US" sz="3600" dirty="0" smtClean="0">
                <a:solidFill>
                  <a:schemeClr val="tx2"/>
                </a:solidFill>
              </a:rPr>
              <a:t>Designer</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dirty="0" smtClean="0"/>
              <a:t>In place Expand support</a:t>
            </a:r>
          </a:p>
          <a:p>
            <a:r>
              <a:rPr lang="en-US" dirty="0" smtClean="0"/>
              <a:t>Imports Designer</a:t>
            </a:r>
          </a:p>
          <a:p>
            <a:r>
              <a:rPr lang="en-US" dirty="0" smtClean="0"/>
              <a:t>Text of flowchart lines</a:t>
            </a:r>
          </a:p>
          <a:p>
            <a:pPr lvl="1"/>
            <a:r>
              <a:rPr lang="en-US" dirty="0" err="1" smtClean="0"/>
              <a:t>FlowDecision</a:t>
            </a:r>
            <a:endParaRPr lang="en-US" dirty="0" smtClean="0"/>
          </a:p>
          <a:p>
            <a:pPr lvl="1"/>
            <a:r>
              <a:rPr lang="en-US" dirty="0" err="1" smtClean="0"/>
              <a:t>FlowSwitch</a:t>
            </a:r>
            <a:endParaRPr lang="en-US" dirty="0" smtClean="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t-PT" dirty="0" smtClean="0"/>
              <a:t>Agenda</a:t>
            </a:r>
            <a:endParaRPr lang="pt-PT" dirty="0"/>
          </a:p>
        </p:txBody>
      </p:sp>
      <p:sp>
        <p:nvSpPr>
          <p:cNvPr id="6" name="Text Placeholder 5"/>
          <p:cNvSpPr>
            <a:spLocks noGrp="1"/>
          </p:cNvSpPr>
          <p:nvPr>
            <p:ph type="body" sz="quarter" idx="10"/>
          </p:nvPr>
        </p:nvSpPr>
        <p:spPr/>
        <p:txBody>
          <a:bodyPr/>
          <a:lstStyle/>
          <a:p>
            <a:r>
              <a:rPr lang="pt-PT" dirty="0" smtClean="0">
                <a:solidFill>
                  <a:schemeClr val="accent4"/>
                </a:solidFill>
              </a:rPr>
              <a:t>Changes from Beta 1 to Beta 2</a:t>
            </a:r>
          </a:p>
          <a:p>
            <a:r>
              <a:rPr lang="pt-PT" dirty="0" smtClean="0">
                <a:solidFill>
                  <a:schemeClr val="accent1"/>
                </a:solidFill>
              </a:rPr>
              <a:t>Flowchart</a:t>
            </a:r>
          </a:p>
          <a:p>
            <a:r>
              <a:rPr lang="pt-PT" dirty="0" smtClean="0"/>
              <a:t>Correlation</a:t>
            </a:r>
          </a:p>
          <a:p>
            <a:r>
              <a:rPr lang="pt-PT" dirty="0" smtClean="0"/>
              <a:t>Migrating to WF4</a:t>
            </a:r>
          </a:p>
          <a:p>
            <a:r>
              <a:rPr lang="pt-PT" dirty="0" smtClean="0"/>
              <a:t>Q&amp;A</a:t>
            </a:r>
          </a:p>
          <a:p>
            <a:endParaRPr lang="pt-PT" dirty="0" smtClean="0"/>
          </a:p>
        </p:txBody>
      </p:sp>
      <p:pic>
        <p:nvPicPr>
          <p:cNvPr id="4" name="Picture 13" descr="D:\Pennie's documents\MS Image\NEWFeb15\Windows_Vista_Icons_ for_Marketing_use\Complete.png"/>
          <p:cNvPicPr>
            <a:picLocks noChangeAspect="1" noChangeArrowheads="1"/>
          </p:cNvPicPr>
          <p:nvPr/>
        </p:nvPicPr>
        <p:blipFill>
          <a:blip r:embed="rId3"/>
          <a:srcRect/>
          <a:stretch>
            <a:fillRect/>
          </a:stretch>
        </p:blipFill>
        <p:spPr bwMode="auto">
          <a:xfrm>
            <a:off x="327155" y="1450111"/>
            <a:ext cx="379868" cy="379868"/>
          </a:xfrm>
          <a:prstGeom prst="rect">
            <a:avLst/>
          </a:prstGeom>
          <a:noFill/>
        </p:spPr>
      </p:pic>
      <p:pic>
        <p:nvPicPr>
          <p:cNvPr id="7" name="Picture 13" descr="D:\Pennie's documents\MS Image\NEWFeb15\Windows_Vista_Icons_ for_Marketing_use\Complete.png"/>
          <p:cNvPicPr>
            <a:picLocks noChangeAspect="1" noChangeArrowheads="1"/>
          </p:cNvPicPr>
          <p:nvPr/>
        </p:nvPicPr>
        <p:blipFill>
          <a:blip r:embed="rId3"/>
          <a:srcRect/>
          <a:stretch>
            <a:fillRect/>
          </a:stretch>
        </p:blipFill>
        <p:spPr bwMode="auto">
          <a:xfrm>
            <a:off x="331773" y="1944257"/>
            <a:ext cx="379868" cy="379868"/>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nodeType="afterEffect">
                                  <p:stCondLst>
                                    <p:cond delay="1000"/>
                                  </p:stCondLst>
                                  <p:childTnLst>
                                    <p:animClr clrSpc="rgb">
                                      <p:cBhvr override="childStyle">
                                        <p:cTn id="6" dur="1000" fill="hold"/>
                                        <p:tgtEl>
                                          <p:spTgt spid="6">
                                            <p:txEl>
                                              <p:pRg st="1" end="1"/>
                                            </p:txEl>
                                          </p:spTgt>
                                        </p:tgtEl>
                                        <p:attrNameLst>
                                          <p:attrName>style.color</p:attrName>
                                        </p:attrNameLst>
                                      </p:cBhvr>
                                      <p:to>
                                        <a:srgbClr val="FF9933"/>
                                      </p:to>
                                    </p:animClr>
                                  </p:childTnLst>
                                </p:cTn>
                              </p:par>
                              <p:par>
                                <p:cTn id="7" presetID="1" presetClass="entr" presetSubtype="0" fill="hold" nodeType="withEffect">
                                  <p:stCondLst>
                                    <p:cond delay="150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pt-PT" dirty="0" smtClean="0"/>
              <a:t>Challenges</a:t>
            </a:r>
            <a:endParaRPr lang="pt-PT" dirty="0">
              <a:solidFill>
                <a:schemeClr val="tx2"/>
              </a:solidFill>
            </a:endParaRPr>
          </a:p>
        </p:txBody>
      </p:sp>
      <p:sp>
        <p:nvSpPr>
          <p:cNvPr id="3" name="Text Placeholder 2"/>
          <p:cNvSpPr>
            <a:spLocks noGrp="1"/>
          </p:cNvSpPr>
          <p:nvPr>
            <p:ph type="body" sz="quarter" idx="10"/>
          </p:nvPr>
        </p:nvSpPr>
        <p:spPr/>
        <p:txBody>
          <a:bodyPr/>
          <a:lstStyle/>
          <a:p>
            <a:r>
              <a:rPr lang="pt-PT" dirty="0" smtClean="0"/>
              <a:t>Defining Worflows based on flowcharts made by Business Analysts and Users</a:t>
            </a:r>
          </a:p>
          <a:p>
            <a:endParaRPr lang="pt-PT" dirty="0" smtClean="0"/>
          </a:p>
          <a:p>
            <a:r>
              <a:rPr lang="pt-PT" dirty="0" smtClean="0"/>
              <a:t>Making Workflows easier for Business Analysts and user validation</a:t>
            </a:r>
          </a:p>
          <a:p>
            <a:endParaRPr lang="pt-PT" dirty="0" smtClean="0"/>
          </a:p>
          <a:p>
            <a:r>
              <a:rPr lang="pt-PT" dirty="0" smtClean="0"/>
              <a:t>Unit Testing Workflows</a:t>
            </a:r>
          </a:p>
          <a:p>
            <a:endParaRPr lang="pt-PT" dirty="0" smtClean="0"/>
          </a:p>
          <a:p>
            <a:endParaRPr lang="pt-PT"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pt-PT" dirty="0" smtClean="0"/>
              <a:t>Flowchart </a:t>
            </a:r>
            <a:br>
              <a:rPr lang="pt-PT" dirty="0" smtClean="0"/>
            </a:br>
            <a:r>
              <a:rPr lang="pt-PT" sz="3600" dirty="0" smtClean="0">
                <a:solidFill>
                  <a:schemeClr val="tx2"/>
                </a:solidFill>
              </a:rPr>
              <a:t>Sample</a:t>
            </a:r>
            <a:endParaRPr lang="pt-PT" dirty="0">
              <a:solidFill>
                <a:schemeClr val="tx2"/>
              </a:solidFill>
            </a:endParaRPr>
          </a:p>
        </p:txBody>
      </p:sp>
      <p:sp>
        <p:nvSpPr>
          <p:cNvPr id="3" name="Text Placeholder 2"/>
          <p:cNvSpPr>
            <a:spLocks noGrp="1"/>
          </p:cNvSpPr>
          <p:nvPr>
            <p:ph type="body" sz="quarter" idx="10"/>
          </p:nvPr>
        </p:nvSpPr>
        <p:spPr>
          <a:xfrm>
            <a:off x="381000" y="1411551"/>
            <a:ext cx="4962896" cy="4609239"/>
          </a:xfrm>
        </p:spPr>
        <p:txBody>
          <a:bodyPr/>
          <a:lstStyle/>
          <a:p>
            <a:endParaRPr lang="pt-PT" dirty="0" smtClean="0"/>
          </a:p>
          <a:p>
            <a:r>
              <a:rPr lang="pt-PT" dirty="0" smtClean="0"/>
              <a:t>Order Processing Workflow</a:t>
            </a:r>
          </a:p>
          <a:p>
            <a:endParaRPr lang="pt-PT" sz="2000" dirty="0" smtClean="0">
              <a:hlinkClick r:id="rId3"/>
            </a:endParaRPr>
          </a:p>
          <a:p>
            <a:pPr>
              <a:buNone/>
            </a:pPr>
            <a:r>
              <a:rPr lang="pt-PT" sz="2000" dirty="0" smtClean="0">
                <a:hlinkClick r:id="rId3"/>
              </a:rPr>
              <a:t>http://www.rff.com/order_processing.htm</a:t>
            </a:r>
            <a:endParaRPr lang="pt-PT" sz="2000" dirty="0" smtClean="0"/>
          </a:p>
          <a:p>
            <a:pPr lvl="1"/>
            <a:endParaRPr lang="pt-PT" dirty="0" smtClean="0"/>
          </a:p>
          <a:p>
            <a:pPr lvl="1"/>
            <a:endParaRPr lang="pt-PT" dirty="0" smtClean="0"/>
          </a:p>
          <a:p>
            <a:endParaRPr lang="pt-PT" dirty="0" smtClean="0"/>
          </a:p>
          <a:p>
            <a:endParaRPr lang="pt-PT" dirty="0"/>
          </a:p>
        </p:txBody>
      </p:sp>
      <p:pic>
        <p:nvPicPr>
          <p:cNvPr id="1026" name="Picture 2" descr="C:\nfg\Tech\order_processing.png"/>
          <p:cNvPicPr>
            <a:picLocks noChangeAspect="1" noChangeArrowheads="1"/>
          </p:cNvPicPr>
          <p:nvPr/>
        </p:nvPicPr>
        <p:blipFill>
          <a:blip r:embed="rId4"/>
          <a:srcRect/>
          <a:stretch>
            <a:fillRect/>
          </a:stretch>
        </p:blipFill>
        <p:spPr bwMode="auto">
          <a:xfrm>
            <a:off x="5512538" y="1026909"/>
            <a:ext cx="3429578" cy="51121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Flowchart and Unit Testing</a:t>
            </a:r>
            <a:endParaRPr lang="en-US" dirty="0"/>
          </a:p>
        </p:txBody>
      </p:sp>
      <p:sp>
        <p:nvSpPr>
          <p:cNvPr id="3" name="Subtitle 2"/>
          <p:cNvSpPr>
            <a:spLocks noGrp="1"/>
          </p:cNvSpPr>
          <p:nvPr>
            <p:ph type="subTitle" idx="1"/>
          </p:nvPr>
        </p:nvSpPr>
        <p:spPr/>
        <p:txBody>
          <a:bodyPr/>
          <a:lstStyle/>
          <a:p>
            <a:r>
              <a:rPr lang="en-US" dirty="0" smtClean="0"/>
              <a:t>Nuno Godinho</a:t>
            </a:r>
          </a:p>
          <a:p>
            <a:r>
              <a:rPr lang="en-US" dirty="0" smtClean="0"/>
              <a:t>External Consultant</a:t>
            </a:r>
          </a:p>
          <a:p>
            <a:r>
              <a:rPr lang="en-US" dirty="0" smtClean="0"/>
              <a:t>ITech4All</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Flowchart</a:t>
            </a:r>
            <a:br>
              <a:rPr lang="en-US" dirty="0" smtClean="0"/>
            </a:br>
            <a:r>
              <a:rPr lang="en-US" sz="3600" dirty="0" smtClean="0">
                <a:solidFill>
                  <a:schemeClr val="tx2"/>
                </a:solidFill>
              </a:rPr>
              <a:t>Summary</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sz="2800" dirty="0" smtClean="0"/>
              <a:t>Typically used to implement non-sequential workflows</a:t>
            </a:r>
          </a:p>
          <a:p>
            <a:r>
              <a:rPr lang="en-US" sz="2800" dirty="0" smtClean="0"/>
              <a:t>Can also be used for sequential workflows if no </a:t>
            </a:r>
            <a:r>
              <a:rPr lang="en-US" sz="2800" b="1" dirty="0" err="1" smtClean="0"/>
              <a:t>FlowDecision</a:t>
            </a:r>
            <a:r>
              <a:rPr lang="en-US" sz="2800" dirty="0" smtClean="0"/>
              <a:t> nodes are used</a:t>
            </a:r>
          </a:p>
          <a:p>
            <a:r>
              <a:rPr lang="en-US" sz="2800" dirty="0" smtClean="0"/>
              <a:t>A Flowchart activity is an activity that contains a collection of flow nodes that inherit from </a:t>
            </a:r>
            <a:r>
              <a:rPr lang="en-US" sz="2800" dirty="0" err="1" smtClean="0"/>
              <a:t>FlowNode</a:t>
            </a:r>
            <a:r>
              <a:rPr lang="en-US" sz="2800" dirty="0" smtClean="0"/>
              <a:t>.</a:t>
            </a:r>
          </a:p>
          <a:p>
            <a:r>
              <a:rPr lang="en-US" sz="2800" dirty="0" err="1" smtClean="0"/>
              <a:t>FlowNode</a:t>
            </a:r>
            <a:r>
              <a:rPr lang="en-US" sz="2800" dirty="0" smtClean="0"/>
              <a:t> types:</a:t>
            </a:r>
          </a:p>
          <a:p>
            <a:pPr lvl="1"/>
            <a:r>
              <a:rPr lang="en-US" sz="2400" dirty="0" err="1" smtClean="0"/>
              <a:t>FlowStep</a:t>
            </a:r>
            <a:endParaRPr lang="en-US" sz="2400" dirty="0" smtClean="0"/>
          </a:p>
          <a:p>
            <a:pPr lvl="1"/>
            <a:r>
              <a:rPr lang="en-US" sz="2400" dirty="0" err="1" smtClean="0"/>
              <a:t>FlowDecision</a:t>
            </a:r>
            <a:endParaRPr lang="en-US" sz="2400" dirty="0" smtClean="0"/>
          </a:p>
          <a:p>
            <a:pPr lvl="1"/>
            <a:r>
              <a:rPr lang="en-US" sz="2400" dirty="0" err="1" smtClean="0"/>
              <a:t>FlowSwitch</a:t>
            </a:r>
            <a:endParaRPr lang="en-US" sz="2400" dirty="0" smtClean="0"/>
          </a:p>
          <a:p>
            <a:endParaRPr lang="en-US" sz="2400" dirty="0" smtClean="0"/>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t-PT" dirty="0" smtClean="0"/>
              <a:t>Agenda</a:t>
            </a:r>
            <a:endParaRPr lang="pt-PT" dirty="0"/>
          </a:p>
        </p:txBody>
      </p:sp>
      <p:sp>
        <p:nvSpPr>
          <p:cNvPr id="6" name="Text Placeholder 5"/>
          <p:cNvSpPr>
            <a:spLocks noGrp="1"/>
          </p:cNvSpPr>
          <p:nvPr>
            <p:ph type="body" sz="quarter" idx="10"/>
          </p:nvPr>
        </p:nvSpPr>
        <p:spPr/>
        <p:txBody>
          <a:bodyPr/>
          <a:lstStyle/>
          <a:p>
            <a:r>
              <a:rPr lang="pt-PT" dirty="0" smtClean="0">
                <a:solidFill>
                  <a:schemeClr val="accent4"/>
                </a:solidFill>
              </a:rPr>
              <a:t>Changes from Beta 1 to Beta 2</a:t>
            </a:r>
          </a:p>
          <a:p>
            <a:r>
              <a:rPr lang="pt-PT" dirty="0" smtClean="0">
                <a:solidFill>
                  <a:schemeClr val="accent4"/>
                </a:solidFill>
              </a:rPr>
              <a:t>Flowchart</a:t>
            </a:r>
          </a:p>
          <a:p>
            <a:r>
              <a:rPr lang="pt-PT" dirty="0" smtClean="0">
                <a:solidFill>
                  <a:schemeClr val="accent1"/>
                </a:solidFill>
              </a:rPr>
              <a:t>Correlation</a:t>
            </a:r>
          </a:p>
          <a:p>
            <a:r>
              <a:rPr lang="pt-PT" dirty="0" smtClean="0"/>
              <a:t>Migrating to WF4</a:t>
            </a:r>
          </a:p>
          <a:p>
            <a:r>
              <a:rPr lang="pt-PT" dirty="0" smtClean="0"/>
              <a:t>Q&amp;A</a:t>
            </a:r>
          </a:p>
          <a:p>
            <a:endParaRPr lang="pt-PT" dirty="0" smtClean="0"/>
          </a:p>
        </p:txBody>
      </p:sp>
      <p:pic>
        <p:nvPicPr>
          <p:cNvPr id="4" name="Picture 13" descr="D:\Pennie's documents\MS Image\NEWFeb15\Windows_Vista_Icons_ for_Marketing_use\Complete.png"/>
          <p:cNvPicPr>
            <a:picLocks noChangeAspect="1" noChangeArrowheads="1"/>
          </p:cNvPicPr>
          <p:nvPr/>
        </p:nvPicPr>
        <p:blipFill>
          <a:blip r:embed="rId3"/>
          <a:srcRect/>
          <a:stretch>
            <a:fillRect/>
          </a:stretch>
        </p:blipFill>
        <p:spPr bwMode="auto">
          <a:xfrm>
            <a:off x="327155" y="1450111"/>
            <a:ext cx="379868" cy="379868"/>
          </a:xfrm>
          <a:prstGeom prst="rect">
            <a:avLst/>
          </a:prstGeom>
          <a:noFill/>
        </p:spPr>
      </p:pic>
      <p:pic>
        <p:nvPicPr>
          <p:cNvPr id="7" name="Picture 13" descr="D:\Pennie's documents\MS Image\NEWFeb15\Windows_Vista_Icons_ for_Marketing_use\Complete.png"/>
          <p:cNvPicPr>
            <a:picLocks noChangeAspect="1" noChangeArrowheads="1"/>
          </p:cNvPicPr>
          <p:nvPr/>
        </p:nvPicPr>
        <p:blipFill>
          <a:blip r:embed="rId3"/>
          <a:srcRect/>
          <a:stretch>
            <a:fillRect/>
          </a:stretch>
        </p:blipFill>
        <p:spPr bwMode="auto">
          <a:xfrm>
            <a:off x="322536" y="1953493"/>
            <a:ext cx="379868" cy="379868"/>
          </a:xfrm>
          <a:prstGeom prst="rect">
            <a:avLst/>
          </a:prstGeom>
          <a:noFill/>
        </p:spPr>
      </p:pic>
      <p:pic>
        <p:nvPicPr>
          <p:cNvPr id="8" name="Picture 13" descr="D:\Pennie's documents\MS Image\NEWFeb15\Windows_Vista_Icons_ for_Marketing_use\Complete.png"/>
          <p:cNvPicPr>
            <a:picLocks noChangeAspect="1" noChangeArrowheads="1"/>
          </p:cNvPicPr>
          <p:nvPr/>
        </p:nvPicPr>
        <p:blipFill>
          <a:blip r:embed="rId3"/>
          <a:srcRect/>
          <a:stretch>
            <a:fillRect/>
          </a:stretch>
        </p:blipFill>
        <p:spPr bwMode="auto">
          <a:xfrm>
            <a:off x="322536" y="2479965"/>
            <a:ext cx="379868" cy="379868"/>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nodeType="afterEffect">
                                  <p:stCondLst>
                                    <p:cond delay="1000"/>
                                  </p:stCondLst>
                                  <p:childTnLst>
                                    <p:animClr clrSpc="rgb">
                                      <p:cBhvr override="childStyle">
                                        <p:cTn id="6" dur="1000" fill="hold"/>
                                        <p:tgtEl>
                                          <p:spTgt spid="6">
                                            <p:txEl>
                                              <p:pRg st="2" end="2"/>
                                            </p:txEl>
                                          </p:spTgt>
                                        </p:tgtEl>
                                        <p:attrNameLst>
                                          <p:attrName>style.color</p:attrName>
                                        </p:attrNameLst>
                                      </p:cBhvr>
                                      <p:to>
                                        <a:srgbClr val="FF9933"/>
                                      </p:to>
                                    </p:animClr>
                                  </p:childTnLst>
                                </p:cTn>
                              </p:par>
                              <p:par>
                                <p:cTn id="7" presetID="1" presetClass="entr" presetSubtype="0" fill="hold" nodeType="withEffect">
                                  <p:stCondLst>
                                    <p:cond delay="150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Challenges</a:t>
            </a:r>
            <a:endParaRPr lang="pt-PT" dirty="0"/>
          </a:p>
        </p:txBody>
      </p:sp>
      <p:sp>
        <p:nvSpPr>
          <p:cNvPr id="3" name="Text Placeholder 2"/>
          <p:cNvSpPr>
            <a:spLocks noGrp="1"/>
          </p:cNvSpPr>
          <p:nvPr>
            <p:ph type="body" sz="quarter" idx="10"/>
          </p:nvPr>
        </p:nvSpPr>
        <p:spPr/>
        <p:txBody>
          <a:bodyPr/>
          <a:lstStyle/>
          <a:p>
            <a:r>
              <a:rPr lang="pt-PT" dirty="0" smtClean="0"/>
              <a:t>Identifying the correct Workflow Instance for continuing the Work</a:t>
            </a:r>
          </a:p>
          <a:p>
            <a:endParaRPr lang="pt-PT" dirty="0" smtClean="0"/>
          </a:p>
          <a:p>
            <a:r>
              <a:rPr lang="pt-PT" dirty="0" smtClean="0"/>
              <a:t>Making the Customer unaware of the Workflow Instance</a:t>
            </a:r>
          </a:p>
          <a:p>
            <a:endParaRPr lang="pt-PT" dirty="0" smtClean="0"/>
          </a:p>
          <a:p>
            <a:endParaRPr lang="pt-PT" dirty="0" smtClean="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700755"/>
            <a:ext cx="7921912" cy="1337595"/>
          </a:xfrm>
        </p:spPr>
        <p:txBody>
          <a:bodyPr/>
          <a:lstStyle/>
          <a:p>
            <a:r>
              <a:rPr lang="en-US" dirty="0" smtClean="0"/>
              <a:t>Deep Dive in Windows Workflow Foundation 4.0</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Nuno Godinho</a:t>
            </a:r>
          </a:p>
          <a:p>
            <a:r>
              <a:rPr lang="en-US" dirty="0" smtClean="0">
                <a:solidFill>
                  <a:schemeClr val="tx1"/>
                </a:solidFill>
              </a:rPr>
              <a:t>External Consultant</a:t>
            </a:r>
          </a:p>
          <a:p>
            <a:r>
              <a:rPr lang="en-US" dirty="0" smtClean="0">
                <a:solidFill>
                  <a:schemeClr val="tx1"/>
                </a:solidFill>
              </a:rPr>
              <a:t>ITech4All</a:t>
            </a:r>
          </a:p>
          <a:p>
            <a:r>
              <a:rPr lang="en-US" dirty="0" smtClean="0">
                <a:solidFill>
                  <a:schemeClr val="tx1"/>
                </a:solidFill>
              </a:rPr>
              <a:t>Session Code: INT308</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nfg\Tech\accounts_receivable.png"/>
          <p:cNvPicPr>
            <a:picLocks noChangeAspect="1" noChangeArrowheads="1"/>
          </p:cNvPicPr>
          <p:nvPr/>
        </p:nvPicPr>
        <p:blipFill>
          <a:blip r:embed="rId3"/>
          <a:srcRect/>
          <a:stretch>
            <a:fillRect/>
          </a:stretch>
        </p:blipFill>
        <p:spPr bwMode="auto">
          <a:xfrm>
            <a:off x="5466305" y="1010782"/>
            <a:ext cx="3487680" cy="5111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a:xfrm>
            <a:off x="381000" y="230188"/>
            <a:ext cx="8382000" cy="1163395"/>
          </a:xfrm>
        </p:spPr>
        <p:txBody>
          <a:bodyPr/>
          <a:lstStyle/>
          <a:p>
            <a:r>
              <a:rPr lang="pt-PT" dirty="0" smtClean="0"/>
              <a:t>Flowchart with Correlation</a:t>
            </a:r>
            <a:br>
              <a:rPr lang="pt-PT" dirty="0" smtClean="0"/>
            </a:br>
            <a:r>
              <a:rPr lang="pt-PT" sz="3600" dirty="0" smtClean="0">
                <a:solidFill>
                  <a:schemeClr val="tx2"/>
                </a:solidFill>
              </a:rPr>
              <a:t>Sample</a:t>
            </a:r>
            <a:endParaRPr lang="pt-PT" dirty="0">
              <a:solidFill>
                <a:schemeClr val="tx2"/>
              </a:solidFill>
            </a:endParaRPr>
          </a:p>
        </p:txBody>
      </p:sp>
      <p:sp>
        <p:nvSpPr>
          <p:cNvPr id="3" name="Text Placeholder 2"/>
          <p:cNvSpPr>
            <a:spLocks noGrp="1"/>
          </p:cNvSpPr>
          <p:nvPr>
            <p:ph type="body" sz="quarter" idx="10"/>
          </p:nvPr>
        </p:nvSpPr>
        <p:spPr>
          <a:xfrm>
            <a:off x="381000" y="1411551"/>
            <a:ext cx="4962896" cy="4609239"/>
          </a:xfrm>
        </p:spPr>
        <p:txBody>
          <a:bodyPr/>
          <a:lstStyle/>
          <a:p>
            <a:endParaRPr lang="pt-PT" dirty="0" smtClean="0"/>
          </a:p>
          <a:p>
            <a:r>
              <a:rPr lang="pt-PT" dirty="0" smtClean="0"/>
              <a:t>Accounts Receivable Workflow</a:t>
            </a:r>
          </a:p>
          <a:p>
            <a:endParaRPr lang="pt-PT" sz="2000" dirty="0" smtClean="0">
              <a:hlinkClick r:id="rId4"/>
            </a:endParaRPr>
          </a:p>
          <a:p>
            <a:pPr>
              <a:buNone/>
            </a:pPr>
            <a:r>
              <a:rPr lang="pt-PT" sz="2000" dirty="0" smtClean="0">
                <a:hlinkClick r:id="rId4"/>
              </a:rPr>
              <a:t>http://www.rff.com/accounts_receivable.htm</a:t>
            </a:r>
            <a:endParaRPr lang="pt-PT" sz="2000" dirty="0" smtClean="0">
              <a:hlinkClick r:id="rId5"/>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Correlation</a:t>
            </a:r>
            <a:endParaRPr lang="en-US" dirty="0"/>
          </a:p>
        </p:txBody>
      </p:sp>
      <p:sp>
        <p:nvSpPr>
          <p:cNvPr id="3" name="Subtitle 2"/>
          <p:cNvSpPr>
            <a:spLocks noGrp="1"/>
          </p:cNvSpPr>
          <p:nvPr>
            <p:ph type="subTitle" idx="1"/>
          </p:nvPr>
        </p:nvSpPr>
        <p:spPr/>
        <p:txBody>
          <a:bodyPr/>
          <a:lstStyle/>
          <a:p>
            <a:r>
              <a:rPr lang="en-US" dirty="0" smtClean="0"/>
              <a:t>Nuno Godinho</a:t>
            </a:r>
          </a:p>
          <a:p>
            <a:r>
              <a:rPr lang="en-US" dirty="0" smtClean="0"/>
              <a:t>External Consultant</a:t>
            </a:r>
          </a:p>
          <a:p>
            <a:r>
              <a:rPr lang="en-US" dirty="0" smtClean="0"/>
              <a:t>ITech4All</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Correlation</a:t>
            </a:r>
            <a:br>
              <a:rPr lang="en-US" dirty="0" smtClean="0"/>
            </a:br>
            <a:r>
              <a:rPr lang="en-US" sz="3600" dirty="0" smtClean="0">
                <a:solidFill>
                  <a:schemeClr val="tx2"/>
                </a:solidFill>
              </a:rPr>
              <a:t>Summary</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sz="2800" dirty="0" smtClean="0"/>
              <a:t>Supports long-running conversations using </a:t>
            </a:r>
            <a:r>
              <a:rPr lang="en-US" sz="2800" b="1" dirty="0" smtClean="0"/>
              <a:t>protocol-based </a:t>
            </a:r>
            <a:r>
              <a:rPr lang="en-US" sz="2800" dirty="0" smtClean="0"/>
              <a:t>and </a:t>
            </a:r>
            <a:r>
              <a:rPr lang="en-US" sz="2800" b="1" dirty="0" smtClean="0"/>
              <a:t>content-based correlation</a:t>
            </a:r>
            <a:r>
              <a:rPr lang="en-US" sz="2800" dirty="0" smtClean="0"/>
              <a:t>. </a:t>
            </a:r>
          </a:p>
          <a:p>
            <a:endParaRPr lang="en-US" sz="2800" dirty="0" smtClean="0"/>
          </a:p>
          <a:p>
            <a:r>
              <a:rPr lang="en-US" sz="2800" dirty="0" smtClean="0"/>
              <a:t>Makes client completely uncoupled from the Workflow Instance used</a:t>
            </a:r>
          </a:p>
          <a:p>
            <a:pPr>
              <a:buNone/>
            </a:pPr>
            <a:endParaRPr lang="en-US" sz="2800" dirty="0" smtClean="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t-PT" dirty="0" smtClean="0"/>
              <a:t>Agenda</a:t>
            </a:r>
            <a:endParaRPr lang="pt-PT" dirty="0"/>
          </a:p>
        </p:txBody>
      </p:sp>
      <p:sp>
        <p:nvSpPr>
          <p:cNvPr id="6" name="Text Placeholder 5"/>
          <p:cNvSpPr>
            <a:spLocks noGrp="1"/>
          </p:cNvSpPr>
          <p:nvPr>
            <p:ph type="body" sz="quarter" idx="10"/>
          </p:nvPr>
        </p:nvSpPr>
        <p:spPr/>
        <p:txBody>
          <a:bodyPr/>
          <a:lstStyle/>
          <a:p>
            <a:r>
              <a:rPr lang="pt-PT" dirty="0" smtClean="0">
                <a:solidFill>
                  <a:schemeClr val="accent4"/>
                </a:solidFill>
              </a:rPr>
              <a:t>Changes from Beta 1 to Beta 2</a:t>
            </a:r>
          </a:p>
          <a:p>
            <a:r>
              <a:rPr lang="pt-PT" dirty="0" smtClean="0">
                <a:solidFill>
                  <a:schemeClr val="accent4"/>
                </a:solidFill>
              </a:rPr>
              <a:t>Flowchart</a:t>
            </a:r>
          </a:p>
          <a:p>
            <a:r>
              <a:rPr lang="pt-PT" dirty="0" smtClean="0">
                <a:solidFill>
                  <a:schemeClr val="accent4"/>
                </a:solidFill>
              </a:rPr>
              <a:t>Correlation</a:t>
            </a:r>
          </a:p>
          <a:p>
            <a:r>
              <a:rPr lang="pt-PT" dirty="0" smtClean="0">
                <a:solidFill>
                  <a:schemeClr val="accent1"/>
                </a:solidFill>
              </a:rPr>
              <a:t>Migrating to WF 4</a:t>
            </a:r>
          </a:p>
          <a:p>
            <a:r>
              <a:rPr lang="pt-PT" dirty="0" smtClean="0"/>
              <a:t>Q&amp;A</a:t>
            </a:r>
          </a:p>
        </p:txBody>
      </p:sp>
      <p:pic>
        <p:nvPicPr>
          <p:cNvPr id="4" name="Picture 13" descr="D:\Pennie's documents\MS Image\NEWFeb15\Windows_Vista_Icons_ for_Marketing_use\Complete.png"/>
          <p:cNvPicPr>
            <a:picLocks noChangeAspect="1" noChangeArrowheads="1"/>
          </p:cNvPicPr>
          <p:nvPr/>
        </p:nvPicPr>
        <p:blipFill>
          <a:blip r:embed="rId3"/>
          <a:srcRect/>
          <a:stretch>
            <a:fillRect/>
          </a:stretch>
        </p:blipFill>
        <p:spPr bwMode="auto">
          <a:xfrm>
            <a:off x="327155" y="1450111"/>
            <a:ext cx="379868" cy="379868"/>
          </a:xfrm>
          <a:prstGeom prst="rect">
            <a:avLst/>
          </a:prstGeom>
          <a:noFill/>
        </p:spPr>
      </p:pic>
      <p:pic>
        <p:nvPicPr>
          <p:cNvPr id="7" name="Picture 13" descr="D:\Pennie's documents\MS Image\NEWFeb15\Windows_Vista_Icons_ for_Marketing_use\Complete.png"/>
          <p:cNvPicPr>
            <a:picLocks noChangeAspect="1" noChangeArrowheads="1"/>
          </p:cNvPicPr>
          <p:nvPr/>
        </p:nvPicPr>
        <p:blipFill>
          <a:blip r:embed="rId3"/>
          <a:srcRect/>
          <a:stretch>
            <a:fillRect/>
          </a:stretch>
        </p:blipFill>
        <p:spPr bwMode="auto">
          <a:xfrm>
            <a:off x="322537" y="1962729"/>
            <a:ext cx="379868" cy="379868"/>
          </a:xfrm>
          <a:prstGeom prst="rect">
            <a:avLst/>
          </a:prstGeom>
          <a:noFill/>
        </p:spPr>
      </p:pic>
      <p:pic>
        <p:nvPicPr>
          <p:cNvPr id="8" name="Picture 13" descr="D:\Pennie's documents\MS Image\NEWFeb15\Windows_Vista_Icons_ for_Marketing_use\Complete.png"/>
          <p:cNvPicPr>
            <a:picLocks noChangeAspect="1" noChangeArrowheads="1"/>
          </p:cNvPicPr>
          <p:nvPr/>
        </p:nvPicPr>
        <p:blipFill>
          <a:blip r:embed="rId3"/>
          <a:srcRect/>
          <a:stretch>
            <a:fillRect/>
          </a:stretch>
        </p:blipFill>
        <p:spPr bwMode="auto">
          <a:xfrm>
            <a:off x="322537" y="2498438"/>
            <a:ext cx="379868" cy="379868"/>
          </a:xfrm>
          <a:prstGeom prst="rect">
            <a:avLst/>
          </a:prstGeom>
          <a:noFill/>
        </p:spPr>
      </p:pic>
      <p:pic>
        <p:nvPicPr>
          <p:cNvPr id="9" name="Picture 13" descr="D:\Pennie's documents\MS Image\NEWFeb15\Windows_Vista_Icons_ for_Marketing_use\Complete.png"/>
          <p:cNvPicPr>
            <a:picLocks noChangeAspect="1" noChangeArrowheads="1"/>
          </p:cNvPicPr>
          <p:nvPr/>
        </p:nvPicPr>
        <p:blipFill>
          <a:blip r:embed="rId3"/>
          <a:srcRect/>
          <a:stretch>
            <a:fillRect/>
          </a:stretch>
        </p:blipFill>
        <p:spPr bwMode="auto">
          <a:xfrm>
            <a:off x="331773" y="3024911"/>
            <a:ext cx="379868" cy="379868"/>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nodeType="afterEffect">
                                  <p:stCondLst>
                                    <p:cond delay="1000"/>
                                  </p:stCondLst>
                                  <p:childTnLst>
                                    <p:animClr clrSpc="rgb">
                                      <p:cBhvr override="childStyle">
                                        <p:cTn id="6" dur="1000" fill="hold"/>
                                        <p:tgtEl>
                                          <p:spTgt spid="6">
                                            <p:txEl>
                                              <p:pRg st="3" end="3"/>
                                            </p:txEl>
                                          </p:spTgt>
                                        </p:tgtEl>
                                        <p:attrNameLst>
                                          <p:attrName>style.color</p:attrName>
                                        </p:attrNameLst>
                                      </p:cBhvr>
                                      <p:to>
                                        <a:srgbClr val="FF9933"/>
                                      </p:to>
                                    </p:animClr>
                                  </p:childTnLst>
                                </p:cTn>
                              </p:par>
                              <p:par>
                                <p:cTn id="7" presetID="1" presetClass="entr" presetSubtype="0" fill="hold" nodeType="withEffect">
                                  <p:stCondLst>
                                    <p:cond delay="150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Migrating to WF4</a:t>
            </a:r>
            <a:br>
              <a:rPr lang="en-US" dirty="0" smtClean="0"/>
            </a:br>
            <a:r>
              <a:rPr lang="en-US" sz="3600" dirty="0">
                <a:solidFill>
                  <a:schemeClr val="tx2"/>
                </a:solidFill>
              </a:rPr>
              <a:t> Comparing versions 3.5 and 4.0</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sz="2800" dirty="0" smtClean="0"/>
              <a:t>New in version 4.0</a:t>
            </a:r>
          </a:p>
          <a:p>
            <a:pPr lvl="1"/>
            <a:r>
              <a:rPr lang="en-US" sz="2400" dirty="0" smtClean="0"/>
              <a:t>Composite Activities</a:t>
            </a:r>
          </a:p>
          <a:p>
            <a:pPr lvl="2"/>
            <a:r>
              <a:rPr lang="en-US" sz="2000" dirty="0" smtClean="0"/>
              <a:t>Flowchart</a:t>
            </a:r>
          </a:p>
          <a:p>
            <a:pPr lvl="2"/>
            <a:r>
              <a:rPr lang="en-US" sz="2000" dirty="0" err="1" smtClean="0"/>
              <a:t>DoWhile</a:t>
            </a:r>
            <a:endParaRPr lang="en-US" sz="2000" dirty="0" smtClean="0"/>
          </a:p>
          <a:p>
            <a:pPr lvl="2"/>
            <a:r>
              <a:rPr lang="en-US" sz="2000" dirty="0" smtClean="0"/>
              <a:t>Switch	</a:t>
            </a:r>
          </a:p>
          <a:p>
            <a:pPr lvl="1"/>
            <a:endParaRPr lang="en-US" dirty="0" smtClean="0"/>
          </a:p>
          <a:p>
            <a:pPr>
              <a:buNone/>
            </a:pPr>
            <a:endParaRPr lang="en-US" sz="2800" dirty="0" smtClean="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Migrating to WF4</a:t>
            </a:r>
            <a:br>
              <a:rPr lang="en-US" dirty="0" smtClean="0"/>
            </a:br>
            <a:r>
              <a:rPr lang="en-US" sz="3600" dirty="0">
                <a:solidFill>
                  <a:schemeClr val="tx2"/>
                </a:solidFill>
              </a:rPr>
              <a:t> Comparing versions 3.5 and 4.0</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sz="2800" dirty="0" smtClean="0"/>
              <a:t>Not in version 4.0</a:t>
            </a:r>
          </a:p>
          <a:p>
            <a:pPr lvl="1"/>
            <a:r>
              <a:rPr lang="en-US" sz="2400" dirty="0" smtClean="0"/>
              <a:t>Composite Activities</a:t>
            </a:r>
          </a:p>
          <a:p>
            <a:pPr lvl="2"/>
            <a:r>
              <a:rPr lang="en-US" sz="2000" dirty="0" err="1" smtClean="0"/>
              <a:t>StateMachine</a:t>
            </a:r>
            <a:endParaRPr lang="en-US" sz="2000" dirty="0" smtClean="0"/>
          </a:p>
          <a:p>
            <a:pPr lvl="2"/>
            <a:r>
              <a:rPr lang="en-US" sz="2000" dirty="0" err="1" smtClean="0"/>
              <a:t>ConditionedActivityGroup</a:t>
            </a:r>
            <a:endParaRPr lang="en-US" sz="2000" dirty="0" smtClean="0"/>
          </a:p>
          <a:p>
            <a:pPr lvl="2"/>
            <a:r>
              <a:rPr lang="en-US" sz="2000" dirty="0" err="1" smtClean="0"/>
              <a:t>EventHandlingScope</a:t>
            </a:r>
            <a:endParaRPr lang="en-US" sz="2000" dirty="0" smtClean="0"/>
          </a:p>
          <a:p>
            <a:pPr lvl="1"/>
            <a:endParaRPr lang="en-US" dirty="0" smtClean="0"/>
          </a:p>
          <a:p>
            <a:pPr>
              <a:buNone/>
            </a:pPr>
            <a:endParaRPr lang="en-US" sz="2800" dirty="0" smtClean="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Challenges</a:t>
            </a:r>
            <a:endParaRPr lang="pt-PT" dirty="0"/>
          </a:p>
        </p:txBody>
      </p:sp>
      <p:sp>
        <p:nvSpPr>
          <p:cNvPr id="3" name="Text Placeholder 2"/>
          <p:cNvSpPr>
            <a:spLocks noGrp="1"/>
          </p:cNvSpPr>
          <p:nvPr>
            <p:ph type="body" sz="quarter" idx="10"/>
          </p:nvPr>
        </p:nvSpPr>
        <p:spPr/>
        <p:txBody>
          <a:bodyPr/>
          <a:lstStyle/>
          <a:p>
            <a:r>
              <a:rPr lang="pt-PT" dirty="0" smtClean="0"/>
              <a:t>Migrating an existing State Machine Workflow to Workflow Foundation 4.0</a:t>
            </a:r>
            <a:endParaRPr lang="pt-PT"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49" y="4761503"/>
            <a:ext cx="7651245" cy="752822"/>
          </a:xfrm>
        </p:spPr>
        <p:txBody>
          <a:bodyPr/>
          <a:lstStyle/>
          <a:p>
            <a:r>
              <a:rPr lang="en-US" dirty="0" smtClean="0"/>
              <a:t>Migration from State Machine to Flowchart</a:t>
            </a:r>
            <a:endParaRPr lang="en-US" dirty="0"/>
          </a:p>
        </p:txBody>
      </p:sp>
      <p:sp>
        <p:nvSpPr>
          <p:cNvPr id="3" name="Subtitle 2"/>
          <p:cNvSpPr>
            <a:spLocks noGrp="1"/>
          </p:cNvSpPr>
          <p:nvPr>
            <p:ph type="subTitle" idx="1"/>
          </p:nvPr>
        </p:nvSpPr>
        <p:spPr>
          <a:xfrm>
            <a:off x="730249" y="5903277"/>
            <a:ext cx="6803209" cy="461665"/>
          </a:xfrm>
        </p:spPr>
        <p:txBody>
          <a:bodyPr/>
          <a:lstStyle/>
          <a:p>
            <a:r>
              <a:rPr lang="en-US" dirty="0" smtClean="0"/>
              <a:t>Nuno Godinho</a:t>
            </a:r>
          </a:p>
          <a:p>
            <a:r>
              <a:rPr lang="en-US" dirty="0" smtClean="0"/>
              <a:t>External Consultant</a:t>
            </a:r>
          </a:p>
          <a:p>
            <a:r>
              <a:rPr lang="en-US" dirty="0" smtClean="0"/>
              <a:t>ITech4All</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Migrating to WF4</a:t>
            </a:r>
            <a:br>
              <a:rPr lang="en-US" dirty="0" smtClean="0"/>
            </a:br>
            <a:r>
              <a:rPr lang="en-US" sz="3600" dirty="0" smtClean="0">
                <a:solidFill>
                  <a:schemeClr val="tx2"/>
                </a:solidFill>
              </a:rPr>
              <a:t>Best Practices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dirty="0" smtClean="0"/>
              <a:t>Use</a:t>
            </a:r>
          </a:p>
          <a:p>
            <a:pPr lvl="1"/>
            <a:r>
              <a:rPr lang="en-US" dirty="0" smtClean="0"/>
              <a:t>Custom Activities instead of </a:t>
            </a:r>
            <a:r>
              <a:rPr lang="en-US" dirty="0" err="1" smtClean="0"/>
              <a:t>CodeActivities</a:t>
            </a:r>
            <a:endParaRPr lang="en-US" dirty="0" smtClean="0"/>
          </a:p>
          <a:p>
            <a:pPr lvl="1"/>
            <a:r>
              <a:rPr lang="en-US" dirty="0" smtClean="0"/>
              <a:t>Define a variable instead of Binding directly one property to another</a:t>
            </a:r>
          </a:p>
          <a:p>
            <a:pPr lvl="1"/>
            <a:r>
              <a:rPr lang="en-US" dirty="0" smtClean="0"/>
              <a:t>Use strings to name </a:t>
            </a:r>
            <a:r>
              <a:rPr lang="en-US" dirty="0" err="1" smtClean="0"/>
              <a:t>WorkflowQueues</a:t>
            </a:r>
            <a:r>
              <a:rPr lang="en-US" dirty="0" smtClean="0"/>
              <a:t> Instead of any </a:t>
            </a:r>
            <a:r>
              <a:rPr lang="en-US" dirty="0" err="1" smtClean="0"/>
              <a:t>IComparable</a:t>
            </a:r>
            <a:endParaRPr lang="en-US" dirty="0" smtClean="0"/>
          </a:p>
          <a:p>
            <a:pPr lvl="1"/>
            <a:endParaRPr lang="en-US" dirty="0" smtClean="0"/>
          </a:p>
          <a:p>
            <a:pPr>
              <a:buNone/>
            </a:pPr>
            <a:endParaRPr lang="en-US" sz="2800" dirty="0" smtClean="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Migrating to WF4</a:t>
            </a:r>
            <a:br>
              <a:rPr lang="en-US" dirty="0" smtClean="0"/>
            </a:br>
            <a:r>
              <a:rPr lang="en-US" sz="3600" dirty="0" smtClean="0">
                <a:solidFill>
                  <a:schemeClr val="tx2"/>
                </a:solidFill>
              </a:rPr>
              <a:t>Best Practices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dirty="0" smtClean="0"/>
              <a:t>Use</a:t>
            </a:r>
          </a:p>
          <a:p>
            <a:pPr lvl="1"/>
            <a:r>
              <a:rPr lang="en-US" dirty="0" smtClean="0"/>
              <a:t>Use WF4 activity delegates instead of custom events</a:t>
            </a:r>
          </a:p>
          <a:p>
            <a:pPr lvl="1"/>
            <a:r>
              <a:rPr lang="en-US" dirty="0" err="1" smtClean="0"/>
              <a:t>EnqueueOnIdle</a:t>
            </a:r>
            <a:r>
              <a:rPr lang="en-US" dirty="0" smtClean="0"/>
              <a:t> instead of </a:t>
            </a:r>
            <a:r>
              <a:rPr lang="en-US" dirty="0" err="1" smtClean="0"/>
              <a:t>Enqueue</a:t>
            </a:r>
            <a:endParaRPr lang="en-US" dirty="0" smtClean="0"/>
          </a:p>
          <a:p>
            <a:endParaRPr lang="en-US" sz="2800" dirty="0" smtClean="0"/>
          </a:p>
          <a:p>
            <a:r>
              <a:rPr lang="en-US" sz="2800" dirty="0" smtClean="0"/>
              <a:t>Don’t</a:t>
            </a:r>
          </a:p>
          <a:p>
            <a:pPr lvl="1"/>
            <a:r>
              <a:rPr lang="en-US" sz="2400" dirty="0" smtClean="0"/>
              <a:t>Override WF3 Activity Initialize and </a:t>
            </a:r>
            <a:r>
              <a:rPr lang="en-US" sz="2400" dirty="0" err="1" smtClean="0"/>
              <a:t>Uninitialize</a:t>
            </a:r>
            <a:r>
              <a:rPr lang="en-US" sz="2400" dirty="0" smtClean="0"/>
              <a:t> methods</a:t>
            </a:r>
          </a:p>
          <a:p>
            <a:pPr lvl="1"/>
            <a:endParaRPr lang="en-US" dirty="0" smtClean="0"/>
          </a:p>
          <a:p>
            <a:pPr>
              <a:buNone/>
            </a:pPr>
            <a:endParaRPr lang="en-US" sz="2800"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Session Objectives</a:t>
            </a:r>
            <a:endParaRPr lang="pt-PT" dirty="0"/>
          </a:p>
        </p:txBody>
      </p:sp>
      <p:sp>
        <p:nvSpPr>
          <p:cNvPr id="3" name="Text Placeholder 2"/>
          <p:cNvSpPr>
            <a:spLocks noGrp="1"/>
          </p:cNvSpPr>
          <p:nvPr>
            <p:ph type="body" sz="quarter" idx="10"/>
          </p:nvPr>
        </p:nvSpPr>
        <p:spPr/>
        <p:txBody>
          <a:bodyPr/>
          <a:lstStyle/>
          <a:p>
            <a:r>
              <a:rPr lang="pt-PT" dirty="0" smtClean="0"/>
              <a:t>Identify the Changes on Beta 2</a:t>
            </a:r>
          </a:p>
          <a:p>
            <a:r>
              <a:rPr lang="pt-PT" dirty="0" smtClean="0"/>
              <a:t>Make Workflows Readable for Business Analysts</a:t>
            </a:r>
          </a:p>
          <a:p>
            <a:r>
              <a:rPr lang="pt-PT" dirty="0" smtClean="0"/>
              <a:t>Make Workflow Unit Testing easy</a:t>
            </a:r>
          </a:p>
          <a:p>
            <a:r>
              <a:rPr lang="pt-PT" dirty="0" smtClean="0"/>
              <a:t>Identity the correct Workflow Instance based </a:t>
            </a:r>
            <a:r>
              <a:rPr lang="pt-PT" dirty="0" smtClean="0"/>
              <a:t/>
            </a:r>
            <a:br>
              <a:rPr lang="pt-PT" dirty="0" smtClean="0"/>
            </a:br>
            <a:r>
              <a:rPr lang="pt-PT" dirty="0" smtClean="0"/>
              <a:t>on </a:t>
            </a:r>
            <a:r>
              <a:rPr lang="pt-PT" dirty="0" smtClean="0"/>
              <a:t>the content</a:t>
            </a:r>
          </a:p>
          <a:p>
            <a:r>
              <a:rPr lang="pt-PT" dirty="0" smtClean="0"/>
              <a:t>Provide the Best Practices and inside view of Migration from State Machine to Flowchart</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pt-PT" dirty="0" smtClean="0"/>
              <a:t>Migrating to WF4</a:t>
            </a:r>
            <a:br>
              <a:rPr lang="pt-PT" dirty="0" smtClean="0"/>
            </a:br>
            <a:r>
              <a:rPr lang="pt-PT" sz="3600" dirty="0" smtClean="0">
                <a:solidFill>
                  <a:schemeClr val="tx2"/>
                </a:solidFill>
              </a:rPr>
              <a:t>Summary</a:t>
            </a:r>
            <a:endParaRPr lang="pt-PT" dirty="0">
              <a:solidFill>
                <a:schemeClr val="tx2"/>
              </a:solidFill>
            </a:endParaRPr>
          </a:p>
        </p:txBody>
      </p:sp>
      <p:sp>
        <p:nvSpPr>
          <p:cNvPr id="3" name="Content Placeholder 2"/>
          <p:cNvSpPr>
            <a:spLocks noGrp="1"/>
          </p:cNvSpPr>
          <p:nvPr>
            <p:ph idx="1"/>
          </p:nvPr>
        </p:nvSpPr>
        <p:spPr/>
        <p:txBody>
          <a:bodyPr/>
          <a:lstStyle/>
          <a:p>
            <a:endParaRPr lang="pt-PT" dirty="0" smtClean="0"/>
          </a:p>
          <a:p>
            <a:r>
              <a:rPr lang="pt-PT" dirty="0" smtClean="0"/>
              <a:t>Possibilities:</a:t>
            </a:r>
          </a:p>
          <a:p>
            <a:pPr lvl="1"/>
            <a:r>
              <a:rPr lang="pt-PT" dirty="0" smtClean="0"/>
              <a:t>Simple Flowchart </a:t>
            </a:r>
          </a:p>
          <a:p>
            <a:pPr lvl="1"/>
            <a:r>
              <a:rPr lang="pt-PT" dirty="0" smtClean="0"/>
              <a:t>Flowchart with Single Pick Activity</a:t>
            </a:r>
          </a:p>
          <a:p>
            <a:pPr lvl="1"/>
            <a:r>
              <a:rPr lang="pt-PT" dirty="0" smtClean="0"/>
              <a:t>Flowchart with Multiple Pick Activies</a:t>
            </a:r>
          </a:p>
          <a:p>
            <a:pPr lvl="1"/>
            <a:r>
              <a:rPr lang="pt-PT" dirty="0" smtClean="0"/>
              <a:t>Flowchart as a Service</a:t>
            </a:r>
            <a:endParaRPr lang="pt-PT"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Session Takeaways</a:t>
            </a:r>
            <a:endParaRPr lang="pt-PT" dirty="0"/>
          </a:p>
        </p:txBody>
      </p:sp>
      <p:sp>
        <p:nvSpPr>
          <p:cNvPr id="3" name="Text Placeholder 2"/>
          <p:cNvSpPr>
            <a:spLocks noGrp="1"/>
          </p:cNvSpPr>
          <p:nvPr>
            <p:ph type="body" sz="quarter" idx="10"/>
          </p:nvPr>
        </p:nvSpPr>
        <p:spPr/>
        <p:txBody>
          <a:bodyPr/>
          <a:lstStyle/>
          <a:p>
            <a:r>
              <a:rPr lang="pt-PT" dirty="0" smtClean="0"/>
              <a:t>Knowledge of what WF 4.0 Beta 2 brings</a:t>
            </a:r>
          </a:p>
          <a:p>
            <a:r>
              <a:rPr lang="pt-PT" dirty="0" smtClean="0"/>
              <a:t>Capability for making the Interaction between Developers and Business Analysts easier</a:t>
            </a:r>
          </a:p>
          <a:p>
            <a:r>
              <a:rPr lang="pt-PT" dirty="0" smtClean="0"/>
              <a:t>Identify the ways to perform the Migration from State Machine to Flowchart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t-PT" dirty="0" smtClean="0"/>
              <a:t>Agenda</a:t>
            </a:r>
            <a:endParaRPr lang="pt-PT" dirty="0"/>
          </a:p>
        </p:txBody>
      </p:sp>
      <p:sp>
        <p:nvSpPr>
          <p:cNvPr id="6" name="Text Placeholder 5"/>
          <p:cNvSpPr>
            <a:spLocks noGrp="1"/>
          </p:cNvSpPr>
          <p:nvPr>
            <p:ph type="body" sz="quarter" idx="10"/>
          </p:nvPr>
        </p:nvSpPr>
        <p:spPr/>
        <p:txBody>
          <a:bodyPr/>
          <a:lstStyle/>
          <a:p>
            <a:r>
              <a:rPr lang="pt-PT" dirty="0" smtClean="0">
                <a:solidFill>
                  <a:schemeClr val="accent4"/>
                </a:solidFill>
              </a:rPr>
              <a:t>Changes from Beta 1 to Beta 2</a:t>
            </a:r>
          </a:p>
          <a:p>
            <a:r>
              <a:rPr lang="pt-PT" dirty="0" smtClean="0">
                <a:solidFill>
                  <a:schemeClr val="accent4"/>
                </a:solidFill>
              </a:rPr>
              <a:t>Flowchart</a:t>
            </a:r>
          </a:p>
          <a:p>
            <a:r>
              <a:rPr lang="pt-PT" dirty="0" smtClean="0">
                <a:solidFill>
                  <a:schemeClr val="accent4"/>
                </a:solidFill>
              </a:rPr>
              <a:t>Correlation</a:t>
            </a:r>
          </a:p>
          <a:p>
            <a:r>
              <a:rPr lang="pt-PT" dirty="0" smtClean="0">
                <a:solidFill>
                  <a:schemeClr val="accent4"/>
                </a:solidFill>
              </a:rPr>
              <a:t>Migrating to WF 4</a:t>
            </a:r>
          </a:p>
          <a:p>
            <a:r>
              <a:rPr lang="pt-PT" dirty="0" smtClean="0"/>
              <a:t>Q&amp;A</a:t>
            </a:r>
          </a:p>
        </p:txBody>
      </p:sp>
      <p:pic>
        <p:nvPicPr>
          <p:cNvPr id="4" name="Picture 13" descr="D:\Pennie's documents\MS Image\NEWFeb15\Windows_Vista_Icons_ for_Marketing_use\Complete.png"/>
          <p:cNvPicPr>
            <a:picLocks noChangeAspect="1" noChangeArrowheads="1"/>
          </p:cNvPicPr>
          <p:nvPr/>
        </p:nvPicPr>
        <p:blipFill>
          <a:blip r:embed="rId3"/>
          <a:srcRect/>
          <a:stretch>
            <a:fillRect/>
          </a:stretch>
        </p:blipFill>
        <p:spPr bwMode="auto">
          <a:xfrm>
            <a:off x="327155" y="1450111"/>
            <a:ext cx="379868" cy="379868"/>
          </a:xfrm>
          <a:prstGeom prst="rect">
            <a:avLst/>
          </a:prstGeom>
          <a:noFill/>
        </p:spPr>
      </p:pic>
      <p:pic>
        <p:nvPicPr>
          <p:cNvPr id="7" name="Picture 13" descr="D:\Pennie's documents\MS Image\NEWFeb15\Windows_Vista_Icons_ for_Marketing_use\Complete.png"/>
          <p:cNvPicPr>
            <a:picLocks noChangeAspect="1" noChangeArrowheads="1"/>
          </p:cNvPicPr>
          <p:nvPr/>
        </p:nvPicPr>
        <p:blipFill>
          <a:blip r:embed="rId3"/>
          <a:srcRect/>
          <a:stretch>
            <a:fillRect/>
          </a:stretch>
        </p:blipFill>
        <p:spPr bwMode="auto">
          <a:xfrm>
            <a:off x="322537" y="1962729"/>
            <a:ext cx="379868" cy="379868"/>
          </a:xfrm>
          <a:prstGeom prst="rect">
            <a:avLst/>
          </a:prstGeom>
          <a:noFill/>
        </p:spPr>
      </p:pic>
      <p:pic>
        <p:nvPicPr>
          <p:cNvPr id="8" name="Picture 13" descr="D:\Pennie's documents\MS Image\NEWFeb15\Windows_Vista_Icons_ for_Marketing_use\Complete.png"/>
          <p:cNvPicPr>
            <a:picLocks noChangeAspect="1" noChangeArrowheads="1"/>
          </p:cNvPicPr>
          <p:nvPr/>
        </p:nvPicPr>
        <p:blipFill>
          <a:blip r:embed="rId3"/>
          <a:srcRect/>
          <a:stretch>
            <a:fillRect/>
          </a:stretch>
        </p:blipFill>
        <p:spPr bwMode="auto">
          <a:xfrm>
            <a:off x="322537" y="2498438"/>
            <a:ext cx="379868" cy="379868"/>
          </a:xfrm>
          <a:prstGeom prst="rect">
            <a:avLst/>
          </a:prstGeom>
          <a:noFill/>
        </p:spPr>
      </p:pic>
      <p:pic>
        <p:nvPicPr>
          <p:cNvPr id="9" name="Picture 13" descr="D:\Pennie's documents\MS Image\NEWFeb15\Windows_Vista_Icons_ for_Marketing_use\Complete.png"/>
          <p:cNvPicPr>
            <a:picLocks noChangeAspect="1" noChangeArrowheads="1"/>
          </p:cNvPicPr>
          <p:nvPr/>
        </p:nvPicPr>
        <p:blipFill>
          <a:blip r:embed="rId3"/>
          <a:srcRect/>
          <a:stretch>
            <a:fillRect/>
          </a:stretch>
        </p:blipFill>
        <p:spPr bwMode="auto">
          <a:xfrm>
            <a:off x="317918" y="3020293"/>
            <a:ext cx="379868" cy="379868"/>
          </a:xfrm>
          <a:prstGeom prst="rect">
            <a:avLst/>
          </a:prstGeom>
          <a:noFill/>
        </p:spPr>
      </p:pic>
      <p:pic>
        <p:nvPicPr>
          <p:cNvPr id="10" name="Picture 13" descr="D:\Pennie's documents\MS Image\NEWFeb15\Windows_Vista_Icons_ for_Marketing_use\Complete.png"/>
          <p:cNvPicPr>
            <a:picLocks noChangeAspect="1" noChangeArrowheads="1"/>
          </p:cNvPicPr>
          <p:nvPr/>
        </p:nvPicPr>
        <p:blipFill>
          <a:blip r:embed="rId3"/>
          <a:srcRect/>
          <a:stretch>
            <a:fillRect/>
          </a:stretch>
        </p:blipFill>
        <p:spPr bwMode="auto">
          <a:xfrm>
            <a:off x="331773" y="3551384"/>
            <a:ext cx="379868" cy="379868"/>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nodeType="afterEffect">
                                  <p:stCondLst>
                                    <p:cond delay="1000"/>
                                  </p:stCondLst>
                                  <p:childTnLst>
                                    <p:animClr clrSpc="rgb">
                                      <p:cBhvr override="childStyle">
                                        <p:cTn id="6" dur="1000" fill="hold"/>
                                        <p:tgtEl>
                                          <p:spTgt spid="6">
                                            <p:txEl>
                                              <p:pRg st="4" end="4"/>
                                            </p:txEl>
                                          </p:spTgt>
                                        </p:tgtEl>
                                        <p:attrNameLst>
                                          <p:attrName>style.color</p:attrName>
                                        </p:attrNameLst>
                                      </p:cBhvr>
                                      <p:to>
                                        <a:srgbClr val="FF9933"/>
                                      </p:to>
                                    </p:animClr>
                                  </p:childTnLst>
                                </p:cTn>
                              </p:par>
                              <p:par>
                                <p:cTn id="7" presetID="1" presetClass="entr" presetSubtype="0" fill="hold" nodeType="withEffect">
                                  <p:stCondLst>
                                    <p:cond delay="150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
        <p:nvSpPr>
          <p:cNvPr id="4" name="Subtitle 2"/>
          <p:cNvSpPr>
            <a:spLocks noGrp="1"/>
          </p:cNvSpPr>
          <p:nvPr>
            <p:ph type="subTitle" idx="1"/>
          </p:nvPr>
        </p:nvSpPr>
        <p:spPr>
          <a:xfrm>
            <a:off x="730249" y="5903277"/>
            <a:ext cx="6803209" cy="461665"/>
          </a:xfrm>
        </p:spPr>
        <p:txBody>
          <a:bodyPr/>
          <a:lstStyle/>
          <a:p>
            <a:r>
              <a:rPr lang="en-US" dirty="0" smtClean="0">
                <a:hlinkClick r:id="rId3"/>
              </a:rPr>
              <a:t>Nuno.Godinho@sapo.pt</a:t>
            </a:r>
            <a:endParaRPr lang="en-US" dirty="0" smtClean="0"/>
          </a:p>
          <a:p>
            <a:r>
              <a:rPr lang="en-US" dirty="0" smtClean="0">
                <a:hlinkClick r:id="rId4"/>
              </a:rPr>
              <a:t>http://msmvps.com/blogs/nunogodinho/</a:t>
            </a:r>
            <a:endParaRPr lang="en-US" dirty="0" smtClean="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a:xfrm>
            <a:off x="381000" y="1414459"/>
            <a:ext cx="8385048" cy="1768127"/>
          </a:xfrm>
        </p:spPr>
        <p:txBody>
          <a:bodyPr anchor="t"/>
          <a:lstStyle/>
          <a:p>
            <a:endParaRPr lang="en-US" dirty="0" smtClean="0"/>
          </a:p>
          <a:p>
            <a:r>
              <a:rPr lang="en-US" dirty="0" smtClean="0"/>
              <a:t>INT301 An Overview and Selected Deep Dive of Microsoft Project Code Name "Dublin“</a:t>
            </a:r>
          </a:p>
          <a:p>
            <a:endParaRPr lang="en-US" dirty="0" smtClean="0"/>
          </a:p>
          <a:p>
            <a:r>
              <a:rPr lang="en-US" dirty="0" smtClean="0"/>
              <a:t>INT302 What's New in Windows Communication Foundation 4.0</a:t>
            </a:r>
            <a:endParaRPr dirty="0" smtClean="0"/>
          </a:p>
        </p:txBody>
      </p:sp>
      <p:sp>
        <p:nvSpPr>
          <p:cNvPr id="19" name="Content Placeholder 18"/>
          <p:cNvSpPr>
            <a:spLocks noGrp="1"/>
          </p:cNvSpPr>
          <p:nvPr>
            <p:ph sz="quarter" idx="12"/>
          </p:nvPr>
        </p:nvSpPr>
        <p:spPr>
          <a:xfrm>
            <a:off x="381000" y="3280383"/>
            <a:ext cx="8385048" cy="2289144"/>
          </a:xfrm>
        </p:spPr>
        <p:txBody>
          <a:bodyPr anchor="t"/>
          <a:lstStyle/>
          <a:p>
            <a:endParaRPr smtClean="0"/>
          </a:p>
          <a:p>
            <a:r>
              <a:rPr smtClean="0"/>
              <a:t>Visit the TLC Booth for .Net Framework</a:t>
            </a:r>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Session Takeaways</a:t>
            </a:r>
            <a:endParaRPr lang="pt-PT" dirty="0"/>
          </a:p>
        </p:txBody>
      </p:sp>
      <p:sp>
        <p:nvSpPr>
          <p:cNvPr id="3" name="Text Placeholder 2"/>
          <p:cNvSpPr>
            <a:spLocks noGrp="1"/>
          </p:cNvSpPr>
          <p:nvPr>
            <p:ph type="body" sz="quarter" idx="10"/>
          </p:nvPr>
        </p:nvSpPr>
        <p:spPr/>
        <p:txBody>
          <a:bodyPr/>
          <a:lstStyle/>
          <a:p>
            <a:r>
              <a:rPr lang="pt-PT" dirty="0" smtClean="0"/>
              <a:t>Knowledge of what WF 4.0 Beta 2 brings</a:t>
            </a:r>
          </a:p>
          <a:p>
            <a:r>
              <a:rPr lang="pt-PT" dirty="0" smtClean="0"/>
              <a:t>Capability for making the Interaction between Developers and Business Analysts easier</a:t>
            </a:r>
          </a:p>
          <a:p>
            <a:r>
              <a:rPr lang="pt-PT" dirty="0" smtClean="0"/>
              <a:t>Identify the ways to perform the Migration from State Machine to Flowchart</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t-PT" dirty="0" smtClean="0"/>
              <a:t>About Me</a:t>
            </a:r>
            <a:endParaRPr lang="pt-PT" dirty="0"/>
          </a:p>
        </p:txBody>
      </p:sp>
      <p:sp>
        <p:nvSpPr>
          <p:cNvPr id="6" name="Text Placeholder 5"/>
          <p:cNvSpPr>
            <a:spLocks noGrp="1"/>
          </p:cNvSpPr>
          <p:nvPr>
            <p:ph type="body" sz="quarter" idx="10"/>
          </p:nvPr>
        </p:nvSpPr>
        <p:spPr/>
        <p:txBody>
          <a:bodyPr/>
          <a:lstStyle/>
          <a:p>
            <a:r>
              <a:rPr lang="pt-PT" dirty="0" smtClean="0"/>
              <a:t>External Consultant</a:t>
            </a:r>
          </a:p>
          <a:p>
            <a:pPr lvl="1"/>
            <a:r>
              <a:rPr lang="pt-PT" dirty="0" smtClean="0"/>
              <a:t>Areas:</a:t>
            </a:r>
          </a:p>
          <a:p>
            <a:pPr lvl="2"/>
            <a:r>
              <a:rPr lang="pt-PT" dirty="0" smtClean="0"/>
              <a:t>Architecture (SOA, SaaS, S+S, EDA, MDA, ...)</a:t>
            </a:r>
          </a:p>
          <a:p>
            <a:pPr lvl="2"/>
            <a:r>
              <a:rPr lang="pt-PT" dirty="0" smtClean="0"/>
              <a:t>Software Development (.NET, Silverlight, Connected Systems, Windows Azure, ...)</a:t>
            </a:r>
          </a:p>
          <a:p>
            <a:r>
              <a:rPr lang="pt-PT" dirty="0" smtClean="0"/>
              <a:t>Microsoft Valueable Professional</a:t>
            </a:r>
          </a:p>
          <a:p>
            <a:r>
              <a:rPr lang="pt-PT" dirty="0" smtClean="0"/>
              <a:t>Microsoft Certified Trainer</a:t>
            </a:r>
          </a:p>
          <a:p>
            <a:r>
              <a:rPr lang="pt-PT" dirty="0" smtClean="0"/>
              <a:t>INETA Speaker</a:t>
            </a:r>
          </a:p>
          <a:p>
            <a:r>
              <a:rPr lang="pt-PT" dirty="0" smtClean="0"/>
              <a:t>INETA Country Manager (Portugal)</a:t>
            </a:r>
          </a:p>
          <a:p>
            <a:r>
              <a:rPr lang="pt-PT" dirty="0" smtClean="0"/>
              <a:t>Certified Scrum Master</a:t>
            </a:r>
            <a:endParaRPr lang="pt-PT"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t-PT" dirty="0" smtClean="0"/>
              <a:t>Agenda</a:t>
            </a:r>
            <a:endParaRPr lang="pt-PT" dirty="0"/>
          </a:p>
        </p:txBody>
      </p:sp>
      <p:sp>
        <p:nvSpPr>
          <p:cNvPr id="6" name="Text Placeholder 5"/>
          <p:cNvSpPr>
            <a:spLocks noGrp="1"/>
          </p:cNvSpPr>
          <p:nvPr>
            <p:ph type="body" sz="quarter" idx="10"/>
          </p:nvPr>
        </p:nvSpPr>
        <p:spPr/>
        <p:txBody>
          <a:bodyPr/>
          <a:lstStyle/>
          <a:p>
            <a:r>
              <a:rPr lang="pt-PT" dirty="0" smtClean="0"/>
              <a:t>Changes from Beta 1 to Beta 2</a:t>
            </a:r>
          </a:p>
          <a:p>
            <a:r>
              <a:rPr lang="pt-PT" dirty="0" smtClean="0"/>
              <a:t>Flowchart</a:t>
            </a:r>
          </a:p>
          <a:p>
            <a:r>
              <a:rPr lang="pt-PT" dirty="0" smtClean="0"/>
              <a:t>Correlation</a:t>
            </a:r>
          </a:p>
          <a:p>
            <a:r>
              <a:rPr lang="pt-PT" dirty="0" smtClean="0"/>
              <a:t>Migrating to WF4</a:t>
            </a:r>
          </a:p>
          <a:p>
            <a:r>
              <a:rPr lang="pt-PT" dirty="0" smtClean="0"/>
              <a:t>Q&amp;A</a:t>
            </a:r>
          </a:p>
        </p:txBody>
      </p:sp>
      <p:pic>
        <p:nvPicPr>
          <p:cNvPr id="7" name="Picture 13" descr="D:\Pennie's documents\MS Image\NEWFeb15\Windows_Vista_Icons_ for_Marketing_use\Complete.png"/>
          <p:cNvPicPr>
            <a:picLocks noChangeAspect="1" noChangeArrowheads="1"/>
          </p:cNvPicPr>
          <p:nvPr/>
        </p:nvPicPr>
        <p:blipFill>
          <a:blip r:embed="rId3"/>
          <a:srcRect/>
          <a:stretch>
            <a:fillRect/>
          </a:stretch>
        </p:blipFill>
        <p:spPr bwMode="auto">
          <a:xfrm>
            <a:off x="327155" y="1450111"/>
            <a:ext cx="379868" cy="379868"/>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1000" fill="hold"/>
                                        <p:tgtEl>
                                          <p:spTgt spid="6">
                                            <p:txEl>
                                              <p:pRg st="0" end="0"/>
                                            </p:txEl>
                                          </p:spTgt>
                                        </p:tgtEl>
                                        <p:attrNameLst>
                                          <p:attrName>style.color</p:attrName>
                                        </p:attrNameLst>
                                      </p:cBhvr>
                                      <p:to>
                                        <a:srgbClr val="FF9933"/>
                                      </p:to>
                                    </p:animClr>
                                  </p:childTnLst>
                                </p:cTn>
                              </p:par>
                              <p:par>
                                <p:cTn id="7" presetID="1" presetClass="entr" presetSubtype="0" fill="hold" nodeType="withEffect">
                                  <p:stCondLst>
                                    <p:cond delay="50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Changes from Beta 1 to Beta 2</a:t>
            </a:r>
            <a:br>
              <a:rPr lang="en-US" dirty="0" smtClean="0"/>
            </a:br>
            <a:r>
              <a:rPr lang="en-US" sz="3600" dirty="0" smtClean="0">
                <a:solidFill>
                  <a:schemeClr val="tx2"/>
                </a:solidFill>
              </a:rPr>
              <a:t>Activity Hierarchy Changes – Beta 1</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endParaRPr lang="en-US" sz="2400" dirty="0" smtClean="0"/>
          </a:p>
          <a:p>
            <a:endParaRPr lang="en-US" sz="2400" dirty="0" smtClean="0"/>
          </a:p>
          <a:p>
            <a:pPr lvl="2"/>
            <a:endParaRPr lang="en-US" sz="2000" dirty="0" smtClean="0"/>
          </a:p>
        </p:txBody>
      </p:sp>
      <p:sp>
        <p:nvSpPr>
          <p:cNvPr id="4" name="Rectangle 3"/>
          <p:cNvSpPr/>
          <p:nvPr/>
        </p:nvSpPr>
        <p:spPr bwMode="auto">
          <a:xfrm>
            <a:off x="166264" y="2933203"/>
            <a:ext cx="2078182" cy="510639"/>
          </a:xfrm>
          <a:prstGeom prst="rect">
            <a:avLst/>
          </a:prstGeom>
          <a:gradFill flip="none" rotWithShape="1">
            <a:gsLst>
              <a:gs pos="0">
                <a:srgbClr val="0070C0"/>
              </a:gs>
              <a:gs pos="50000">
                <a:srgbClr val="0070C0">
                  <a:alpha val="30000"/>
                </a:srgbClr>
              </a:gs>
              <a:gs pos="100000">
                <a:srgbClr val="7030A0">
                  <a:alpha val="0"/>
                </a:srgbClr>
              </a:gs>
            </a:gsLst>
            <a:lin ang="2700000" scaled="1"/>
            <a:tileRect/>
          </a:gradFill>
          <a:ln w="9525">
            <a:noFill/>
            <a:round/>
            <a:headEnd/>
            <a:tailEnd/>
          </a:ln>
          <a:effectLst/>
        </p:spPr>
        <p:txBody>
          <a:bodyPr vert="horz" wrap="square" lIns="91426" tIns="45712" rIns="91426" bIns="45712" numCol="1" rtlCol="0" anchor="ctr" anchorCtr="0" compatLnSpc="1">
            <a:prstTxWarp prst="textNoShape">
              <a:avLst/>
            </a:prstTxWarp>
          </a:bodyPr>
          <a:lstStyle/>
          <a:p>
            <a:pPr algn="ctr" defTabSz="914099" fontAlgn="base">
              <a:spcBef>
                <a:spcPct val="0"/>
              </a:spcBef>
              <a:spcAft>
                <a:spcPct val="0"/>
              </a:spcAft>
              <a:defRPr/>
            </a:pPr>
            <a:r>
              <a:rPr lang="pt-PT" sz="2000" dirty="0" smtClean="0">
                <a:solidFill>
                  <a:srgbClr val="FFFFFF"/>
                </a:solidFill>
                <a:effectLst>
                  <a:outerShdw blurRad="38100" dist="38100" dir="2700000" algn="tl">
                    <a:srgbClr val="000000">
                      <a:alpha val="43137"/>
                    </a:srgbClr>
                  </a:outerShdw>
                </a:effectLst>
              </a:rPr>
              <a:t>WorkflowElement</a:t>
            </a:r>
          </a:p>
        </p:txBody>
      </p:sp>
      <p:sp>
        <p:nvSpPr>
          <p:cNvPr id="5" name="Rectangle 4"/>
          <p:cNvSpPr/>
          <p:nvPr/>
        </p:nvSpPr>
        <p:spPr bwMode="auto">
          <a:xfrm>
            <a:off x="2992591" y="1816922"/>
            <a:ext cx="2624448" cy="415636"/>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t-PT" sz="2000" dirty="0" smtClean="0">
                <a:solidFill>
                  <a:srgbClr val="FFFFFF"/>
                </a:solidFill>
                <a:effectLst>
                  <a:outerShdw blurRad="38100" dist="38100" dir="2700000" algn="tl">
                    <a:srgbClr val="000000">
                      <a:alpha val="43137"/>
                    </a:srgbClr>
                  </a:outerShdw>
                </a:effectLst>
                <a:latin typeface="Calibri" pitchFamily="34" charset="0"/>
              </a:rPr>
              <a:t>Activity</a:t>
            </a:r>
          </a:p>
        </p:txBody>
      </p:sp>
      <p:sp>
        <p:nvSpPr>
          <p:cNvPr id="6" name="Rectangle 5"/>
          <p:cNvSpPr/>
          <p:nvPr/>
        </p:nvSpPr>
        <p:spPr bwMode="auto">
          <a:xfrm>
            <a:off x="2992591" y="2398814"/>
            <a:ext cx="2624448" cy="415636"/>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t-PT" sz="2000" dirty="0" smtClean="0">
                <a:solidFill>
                  <a:srgbClr val="FFFFFF"/>
                </a:solidFill>
                <a:effectLst>
                  <a:outerShdw blurRad="38100" dist="38100" dir="2700000" algn="tl">
                    <a:srgbClr val="000000">
                      <a:alpha val="43137"/>
                    </a:srgbClr>
                  </a:outerShdw>
                </a:effectLst>
                <a:latin typeface="Calibri" pitchFamily="34" charset="0"/>
              </a:rPr>
              <a:t>CodeActivity</a:t>
            </a:r>
          </a:p>
        </p:txBody>
      </p:sp>
      <p:sp>
        <p:nvSpPr>
          <p:cNvPr id="7" name="Rectangle 6"/>
          <p:cNvSpPr/>
          <p:nvPr/>
        </p:nvSpPr>
        <p:spPr bwMode="auto">
          <a:xfrm>
            <a:off x="2992590" y="2968831"/>
            <a:ext cx="2624448" cy="415636"/>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t-PT" sz="2000" dirty="0" smtClean="0">
                <a:solidFill>
                  <a:srgbClr val="FFFFFF"/>
                </a:solidFill>
                <a:effectLst>
                  <a:outerShdw blurRad="38100" dist="38100" dir="2700000" algn="tl">
                    <a:srgbClr val="000000">
                      <a:alpha val="43137"/>
                    </a:srgbClr>
                  </a:outerShdw>
                </a:effectLst>
                <a:latin typeface="Calibri" pitchFamily="34" charset="0"/>
              </a:rPr>
              <a:t>NativeActivity</a:t>
            </a:r>
          </a:p>
        </p:txBody>
      </p:sp>
      <p:sp>
        <p:nvSpPr>
          <p:cNvPr id="8" name="Rectangle 7"/>
          <p:cNvSpPr/>
          <p:nvPr/>
        </p:nvSpPr>
        <p:spPr bwMode="auto">
          <a:xfrm>
            <a:off x="3004466" y="3562598"/>
            <a:ext cx="2624448" cy="415636"/>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t-PT" sz="2000" dirty="0" smtClean="0">
                <a:solidFill>
                  <a:srgbClr val="FFFFFF"/>
                </a:solidFill>
                <a:effectLst>
                  <a:outerShdw blurRad="38100" dist="38100" dir="2700000" algn="tl">
                    <a:srgbClr val="000000">
                      <a:alpha val="43137"/>
                    </a:srgbClr>
                  </a:outerShdw>
                </a:effectLst>
                <a:latin typeface="Calibri" pitchFamily="34" charset="0"/>
              </a:rPr>
              <a:t>DynamicActivity</a:t>
            </a:r>
          </a:p>
        </p:txBody>
      </p:sp>
      <p:sp>
        <p:nvSpPr>
          <p:cNvPr id="9" name="Rectangle 8"/>
          <p:cNvSpPr/>
          <p:nvPr/>
        </p:nvSpPr>
        <p:spPr bwMode="auto">
          <a:xfrm>
            <a:off x="2992590" y="4429494"/>
            <a:ext cx="2624448" cy="415636"/>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t-PT" sz="2000" dirty="0" smtClean="0">
                <a:solidFill>
                  <a:srgbClr val="FFFFFF"/>
                </a:solidFill>
                <a:effectLst>
                  <a:outerShdw blurRad="38100" dist="38100" dir="2700000" algn="tl">
                    <a:srgbClr val="000000">
                      <a:alpha val="43137"/>
                    </a:srgbClr>
                  </a:outerShdw>
                </a:effectLst>
                <a:latin typeface="Calibri" pitchFamily="34" charset="0"/>
              </a:rPr>
              <a:t>WorkflowElement&lt;T&gt;</a:t>
            </a:r>
          </a:p>
        </p:txBody>
      </p:sp>
      <p:sp>
        <p:nvSpPr>
          <p:cNvPr id="10" name="Rectangle 9"/>
          <p:cNvSpPr/>
          <p:nvPr/>
        </p:nvSpPr>
        <p:spPr bwMode="auto">
          <a:xfrm>
            <a:off x="6258302" y="3550704"/>
            <a:ext cx="2624448" cy="4156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t-PT" sz="2000" dirty="0" smtClean="0">
                <a:solidFill>
                  <a:srgbClr val="FFFFFF"/>
                </a:solidFill>
                <a:effectLst>
                  <a:outerShdw blurRad="38100" dist="38100" dir="2700000" algn="tl">
                    <a:srgbClr val="000000">
                      <a:alpha val="43137"/>
                    </a:srgbClr>
                  </a:outerShdw>
                </a:effectLst>
                <a:latin typeface="Calibri" pitchFamily="34" charset="0"/>
              </a:rPr>
              <a:t>Activity&lt;T&gt;</a:t>
            </a:r>
          </a:p>
        </p:txBody>
      </p:sp>
      <p:sp>
        <p:nvSpPr>
          <p:cNvPr id="11" name="Rectangle 10"/>
          <p:cNvSpPr/>
          <p:nvPr/>
        </p:nvSpPr>
        <p:spPr bwMode="auto">
          <a:xfrm>
            <a:off x="6246427" y="4191973"/>
            <a:ext cx="2624448" cy="4156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t-PT" sz="2000" dirty="0" smtClean="0">
                <a:solidFill>
                  <a:srgbClr val="FFFFFF"/>
                </a:solidFill>
                <a:effectLst>
                  <a:outerShdw blurRad="38100" dist="38100" dir="2700000" algn="tl">
                    <a:srgbClr val="000000">
                      <a:alpha val="43137"/>
                    </a:srgbClr>
                  </a:outerShdw>
                </a:effectLst>
                <a:latin typeface="Calibri" pitchFamily="34" charset="0"/>
              </a:rPr>
              <a:t>CodeActivity&lt;T&gt;</a:t>
            </a:r>
          </a:p>
        </p:txBody>
      </p:sp>
      <p:sp>
        <p:nvSpPr>
          <p:cNvPr id="12" name="Rectangle 11"/>
          <p:cNvSpPr/>
          <p:nvPr/>
        </p:nvSpPr>
        <p:spPr bwMode="auto">
          <a:xfrm>
            <a:off x="6234552" y="4856991"/>
            <a:ext cx="2624448" cy="4156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t-PT" sz="2000" dirty="0" smtClean="0">
                <a:solidFill>
                  <a:srgbClr val="FFFFFF"/>
                </a:solidFill>
                <a:effectLst>
                  <a:outerShdw blurRad="38100" dist="38100" dir="2700000" algn="tl">
                    <a:srgbClr val="000000">
                      <a:alpha val="43137"/>
                    </a:srgbClr>
                  </a:outerShdw>
                </a:effectLst>
                <a:latin typeface="Calibri" pitchFamily="34" charset="0"/>
              </a:rPr>
              <a:t>NativeActivity&lt;T&gt;</a:t>
            </a:r>
          </a:p>
        </p:txBody>
      </p:sp>
      <p:sp>
        <p:nvSpPr>
          <p:cNvPr id="13" name="Rectangle 12"/>
          <p:cNvSpPr/>
          <p:nvPr/>
        </p:nvSpPr>
        <p:spPr bwMode="auto">
          <a:xfrm>
            <a:off x="6258303" y="5510134"/>
            <a:ext cx="2624448" cy="4156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t-PT" sz="2000" dirty="0" smtClean="0">
                <a:solidFill>
                  <a:srgbClr val="FFFFFF"/>
                </a:solidFill>
                <a:effectLst>
                  <a:outerShdw blurRad="38100" dist="38100" dir="2700000" algn="tl">
                    <a:srgbClr val="000000">
                      <a:alpha val="43137"/>
                    </a:srgbClr>
                  </a:outerShdw>
                </a:effectLst>
                <a:latin typeface="Calibri" pitchFamily="34" charset="0"/>
              </a:rPr>
              <a:t>DynamicActivity&lt;T&gt;</a:t>
            </a:r>
          </a:p>
        </p:txBody>
      </p:sp>
      <p:cxnSp>
        <p:nvCxnSpPr>
          <p:cNvPr id="15" name="Straight Arrow Connector 14"/>
          <p:cNvCxnSpPr>
            <a:stCxn id="4" idx="3"/>
            <a:endCxn id="5" idx="1"/>
          </p:cNvCxnSpPr>
          <p:nvPr/>
        </p:nvCxnSpPr>
        <p:spPr>
          <a:xfrm flipV="1">
            <a:off x="2244446" y="2024740"/>
            <a:ext cx="748145" cy="116378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4" idx="3"/>
            <a:endCxn id="6" idx="1"/>
          </p:cNvCxnSpPr>
          <p:nvPr/>
        </p:nvCxnSpPr>
        <p:spPr>
          <a:xfrm flipV="1">
            <a:off x="2244446" y="2606632"/>
            <a:ext cx="748145" cy="5818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4" idx="3"/>
            <a:endCxn id="7" idx="1"/>
          </p:cNvCxnSpPr>
          <p:nvPr/>
        </p:nvCxnSpPr>
        <p:spPr>
          <a:xfrm flipV="1">
            <a:off x="2244446" y="3176649"/>
            <a:ext cx="748144" cy="1187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4" idx="3"/>
            <a:endCxn id="8" idx="1"/>
          </p:cNvCxnSpPr>
          <p:nvPr/>
        </p:nvCxnSpPr>
        <p:spPr>
          <a:xfrm>
            <a:off x="2244446" y="3188523"/>
            <a:ext cx="760020" cy="58189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4" idx="3"/>
            <a:endCxn id="9" idx="1"/>
          </p:cNvCxnSpPr>
          <p:nvPr/>
        </p:nvCxnSpPr>
        <p:spPr>
          <a:xfrm>
            <a:off x="2244446" y="3188523"/>
            <a:ext cx="748144" cy="144878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9" idx="3"/>
            <a:endCxn id="10" idx="1"/>
          </p:cNvCxnSpPr>
          <p:nvPr/>
        </p:nvCxnSpPr>
        <p:spPr>
          <a:xfrm flipV="1">
            <a:off x="5617038" y="3758522"/>
            <a:ext cx="641264" cy="87879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9" idx="3"/>
            <a:endCxn id="11" idx="1"/>
          </p:cNvCxnSpPr>
          <p:nvPr/>
        </p:nvCxnSpPr>
        <p:spPr>
          <a:xfrm flipV="1">
            <a:off x="5617038" y="4399791"/>
            <a:ext cx="629389" cy="23752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9" idx="3"/>
            <a:endCxn id="12" idx="1"/>
          </p:cNvCxnSpPr>
          <p:nvPr/>
        </p:nvCxnSpPr>
        <p:spPr>
          <a:xfrm>
            <a:off x="5617038" y="4637312"/>
            <a:ext cx="617514" cy="42749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9" idx="3"/>
            <a:endCxn id="13" idx="1"/>
          </p:cNvCxnSpPr>
          <p:nvPr/>
        </p:nvCxnSpPr>
        <p:spPr>
          <a:xfrm>
            <a:off x="5617038" y="4637312"/>
            <a:ext cx="641265" cy="108064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Changes from Beta 1 to Beta 2</a:t>
            </a:r>
            <a:br>
              <a:rPr lang="en-US" dirty="0" smtClean="0"/>
            </a:br>
            <a:r>
              <a:rPr lang="en-US" sz="3600" dirty="0" smtClean="0">
                <a:solidFill>
                  <a:schemeClr val="tx2"/>
                </a:solidFill>
              </a:rPr>
              <a:t>Activity Hierarchy Changes – Beta 2</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endParaRPr lang="en-US" sz="2400" dirty="0" smtClean="0"/>
          </a:p>
          <a:p>
            <a:endParaRPr lang="en-US" sz="2400" dirty="0" smtClean="0"/>
          </a:p>
          <a:p>
            <a:pPr lvl="2"/>
            <a:endParaRPr lang="en-US" sz="2000" dirty="0" smtClean="0"/>
          </a:p>
        </p:txBody>
      </p:sp>
      <p:sp>
        <p:nvSpPr>
          <p:cNvPr id="4" name="Rectangle 3"/>
          <p:cNvSpPr/>
          <p:nvPr/>
        </p:nvSpPr>
        <p:spPr bwMode="auto">
          <a:xfrm>
            <a:off x="166264" y="2933203"/>
            <a:ext cx="2078182" cy="510639"/>
          </a:xfrm>
          <a:prstGeom prst="rect">
            <a:avLst/>
          </a:prstGeom>
          <a:gradFill flip="none" rotWithShape="1">
            <a:gsLst>
              <a:gs pos="0">
                <a:srgbClr val="0070C0"/>
              </a:gs>
              <a:gs pos="50000">
                <a:srgbClr val="0070C0">
                  <a:alpha val="30000"/>
                </a:srgbClr>
              </a:gs>
              <a:gs pos="100000">
                <a:srgbClr val="7030A0">
                  <a:alpha val="0"/>
                </a:srgbClr>
              </a:gs>
            </a:gsLst>
            <a:lin ang="2700000" scaled="1"/>
            <a:tileRect/>
          </a:gradFill>
          <a:ln w="9525">
            <a:noFill/>
            <a:round/>
            <a:headEnd/>
            <a:tailEnd/>
          </a:ln>
          <a:effectLst/>
        </p:spPr>
        <p:txBody>
          <a:bodyPr vert="horz" wrap="square" lIns="91426" tIns="45712" rIns="91426" bIns="45712" numCol="1" rtlCol="0" anchor="ctr" anchorCtr="0" compatLnSpc="1">
            <a:prstTxWarp prst="textNoShape">
              <a:avLst/>
            </a:prstTxWarp>
          </a:bodyPr>
          <a:lstStyle/>
          <a:p>
            <a:pPr algn="ctr" defTabSz="914099" fontAlgn="base">
              <a:spcBef>
                <a:spcPct val="0"/>
              </a:spcBef>
              <a:spcAft>
                <a:spcPct val="0"/>
              </a:spcAft>
              <a:defRPr/>
            </a:pPr>
            <a:r>
              <a:rPr lang="pt-PT" sz="2000" dirty="0" smtClean="0">
                <a:solidFill>
                  <a:srgbClr val="FFFFFF"/>
                </a:solidFill>
                <a:effectLst>
                  <a:outerShdw blurRad="38100" dist="38100" dir="2700000" algn="tl">
                    <a:srgbClr val="000000">
                      <a:alpha val="43137"/>
                    </a:srgbClr>
                  </a:outerShdw>
                </a:effectLst>
              </a:rPr>
              <a:t>Activity</a:t>
            </a:r>
          </a:p>
        </p:txBody>
      </p:sp>
      <p:sp>
        <p:nvSpPr>
          <p:cNvPr id="5" name="Rectangle 4"/>
          <p:cNvSpPr/>
          <p:nvPr/>
        </p:nvSpPr>
        <p:spPr bwMode="auto">
          <a:xfrm>
            <a:off x="2814466" y="1816922"/>
            <a:ext cx="2624448" cy="415636"/>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t-PT" sz="2000" dirty="0" smtClean="0">
                <a:solidFill>
                  <a:srgbClr val="FFFFFF"/>
                </a:solidFill>
                <a:effectLst>
                  <a:outerShdw blurRad="38100" dist="38100" dir="2700000" algn="tl">
                    <a:srgbClr val="000000">
                      <a:alpha val="43137"/>
                    </a:srgbClr>
                  </a:outerShdw>
                </a:effectLst>
                <a:latin typeface="Calibri" pitchFamily="34" charset="0"/>
              </a:rPr>
              <a:t>CodeActivity</a:t>
            </a:r>
          </a:p>
        </p:txBody>
      </p:sp>
      <p:sp>
        <p:nvSpPr>
          <p:cNvPr id="6" name="Rectangle 5"/>
          <p:cNvSpPr/>
          <p:nvPr/>
        </p:nvSpPr>
        <p:spPr bwMode="auto">
          <a:xfrm>
            <a:off x="2814466" y="2398814"/>
            <a:ext cx="2624448" cy="415636"/>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t-PT" sz="2000" dirty="0" smtClean="0">
                <a:solidFill>
                  <a:srgbClr val="FFFFFF"/>
                </a:solidFill>
                <a:effectLst>
                  <a:outerShdw blurRad="38100" dist="38100" dir="2700000" algn="tl">
                    <a:srgbClr val="000000">
                      <a:alpha val="43137"/>
                    </a:srgbClr>
                  </a:outerShdw>
                </a:effectLst>
                <a:latin typeface="Calibri" pitchFamily="34" charset="0"/>
              </a:rPr>
              <a:t>AsyncCodeActivity</a:t>
            </a:r>
          </a:p>
        </p:txBody>
      </p:sp>
      <p:sp>
        <p:nvSpPr>
          <p:cNvPr id="7" name="Rectangle 6"/>
          <p:cNvSpPr/>
          <p:nvPr/>
        </p:nvSpPr>
        <p:spPr bwMode="auto">
          <a:xfrm>
            <a:off x="2814465" y="2968831"/>
            <a:ext cx="2624448" cy="415636"/>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t-PT" sz="2000" dirty="0" smtClean="0">
                <a:solidFill>
                  <a:srgbClr val="FFFFFF"/>
                </a:solidFill>
                <a:effectLst>
                  <a:outerShdw blurRad="38100" dist="38100" dir="2700000" algn="tl">
                    <a:srgbClr val="000000">
                      <a:alpha val="43137"/>
                    </a:srgbClr>
                  </a:outerShdw>
                </a:effectLst>
                <a:latin typeface="Calibri" pitchFamily="34" charset="0"/>
              </a:rPr>
              <a:t>NativeActivity</a:t>
            </a:r>
          </a:p>
        </p:txBody>
      </p:sp>
      <p:sp>
        <p:nvSpPr>
          <p:cNvPr id="8" name="Rectangle 7"/>
          <p:cNvSpPr/>
          <p:nvPr/>
        </p:nvSpPr>
        <p:spPr bwMode="auto">
          <a:xfrm>
            <a:off x="2826341" y="3562598"/>
            <a:ext cx="2624448" cy="415636"/>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t-PT" sz="2000" dirty="0" smtClean="0">
                <a:solidFill>
                  <a:srgbClr val="FFFFFF"/>
                </a:solidFill>
                <a:effectLst>
                  <a:outerShdw blurRad="38100" dist="38100" dir="2700000" algn="tl">
                    <a:srgbClr val="000000">
                      <a:alpha val="43137"/>
                    </a:srgbClr>
                  </a:outerShdw>
                </a:effectLst>
                <a:latin typeface="Calibri" pitchFamily="34" charset="0"/>
              </a:rPr>
              <a:t>DynamicActivity</a:t>
            </a:r>
          </a:p>
        </p:txBody>
      </p:sp>
      <p:sp>
        <p:nvSpPr>
          <p:cNvPr id="9" name="Rectangle 8"/>
          <p:cNvSpPr/>
          <p:nvPr/>
        </p:nvSpPr>
        <p:spPr bwMode="auto">
          <a:xfrm>
            <a:off x="2802590" y="4417619"/>
            <a:ext cx="2624448" cy="41563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t-PT" sz="2000" dirty="0" smtClean="0">
                <a:solidFill>
                  <a:srgbClr val="FFFFFF"/>
                </a:solidFill>
                <a:effectLst>
                  <a:outerShdw blurRad="38100" dist="38100" dir="2700000" algn="tl">
                    <a:srgbClr val="000000">
                      <a:alpha val="43137"/>
                    </a:srgbClr>
                  </a:outerShdw>
                </a:effectLst>
                <a:latin typeface="Calibri" pitchFamily="34" charset="0"/>
              </a:rPr>
              <a:t>Activity&lt;TResult&gt;</a:t>
            </a:r>
          </a:p>
        </p:txBody>
      </p:sp>
      <p:sp>
        <p:nvSpPr>
          <p:cNvPr id="10" name="Rectangle 9"/>
          <p:cNvSpPr/>
          <p:nvPr/>
        </p:nvSpPr>
        <p:spPr bwMode="auto">
          <a:xfrm>
            <a:off x="5807036" y="3550704"/>
            <a:ext cx="3230088" cy="415636"/>
          </a:xfrm>
          <a:prstGeom prst="rect">
            <a:avLst/>
          </a:prstGeom>
          <a:gradFill rotWithShape="1">
            <a:gsLst>
              <a:gs pos="0">
                <a:srgbClr val="7030A0">
                  <a:alpha val="61000"/>
                </a:srgbClr>
              </a:gs>
              <a:gs pos="100000">
                <a:srgbClr val="7030A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r>
              <a:rPr lang="pt-PT" sz="2000" dirty="0" smtClean="0">
                <a:solidFill>
                  <a:srgbClr val="FFFFFF"/>
                </a:solidFill>
                <a:effectLst>
                  <a:outerShdw blurRad="38100" dist="38100" dir="2700000" algn="tl">
                    <a:srgbClr val="000000">
                      <a:alpha val="43137"/>
                    </a:srgbClr>
                  </a:outerShdw>
                </a:effectLst>
              </a:rPr>
              <a:t>CodeActivity&lt;TResult&gt;</a:t>
            </a:r>
          </a:p>
        </p:txBody>
      </p:sp>
      <p:sp>
        <p:nvSpPr>
          <p:cNvPr id="11" name="Rectangle 10"/>
          <p:cNvSpPr/>
          <p:nvPr/>
        </p:nvSpPr>
        <p:spPr bwMode="auto">
          <a:xfrm>
            <a:off x="5795161" y="4191973"/>
            <a:ext cx="3230088" cy="415636"/>
          </a:xfrm>
          <a:prstGeom prst="rect">
            <a:avLst/>
          </a:prstGeom>
          <a:gradFill rotWithShape="1">
            <a:gsLst>
              <a:gs pos="0">
                <a:srgbClr val="7030A0">
                  <a:alpha val="61000"/>
                </a:srgbClr>
              </a:gs>
              <a:gs pos="100000">
                <a:srgbClr val="7030A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r>
              <a:rPr lang="pt-PT" sz="2000" dirty="0" smtClean="0">
                <a:solidFill>
                  <a:srgbClr val="FFFFFF"/>
                </a:solidFill>
                <a:effectLst>
                  <a:outerShdw blurRad="38100" dist="38100" dir="2700000" algn="tl">
                    <a:srgbClr val="000000">
                      <a:alpha val="43137"/>
                    </a:srgbClr>
                  </a:outerShdw>
                </a:effectLst>
              </a:rPr>
              <a:t>AsyncCodeActivity&lt;TResult&gt;</a:t>
            </a:r>
          </a:p>
        </p:txBody>
      </p:sp>
      <p:sp>
        <p:nvSpPr>
          <p:cNvPr id="12" name="Rectangle 11"/>
          <p:cNvSpPr/>
          <p:nvPr/>
        </p:nvSpPr>
        <p:spPr bwMode="auto">
          <a:xfrm>
            <a:off x="5783286" y="4856991"/>
            <a:ext cx="3230088" cy="415636"/>
          </a:xfrm>
          <a:prstGeom prst="rect">
            <a:avLst/>
          </a:prstGeom>
          <a:gradFill rotWithShape="1">
            <a:gsLst>
              <a:gs pos="0">
                <a:srgbClr val="7030A0">
                  <a:alpha val="61000"/>
                </a:srgbClr>
              </a:gs>
              <a:gs pos="100000">
                <a:srgbClr val="7030A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r>
              <a:rPr lang="pt-PT" sz="2000" dirty="0" smtClean="0">
                <a:solidFill>
                  <a:srgbClr val="FFFFFF"/>
                </a:solidFill>
                <a:effectLst>
                  <a:outerShdw blurRad="38100" dist="38100" dir="2700000" algn="tl">
                    <a:srgbClr val="000000">
                      <a:alpha val="43137"/>
                    </a:srgbClr>
                  </a:outerShdw>
                </a:effectLst>
              </a:rPr>
              <a:t>NativeActivity&lt;T&gt;</a:t>
            </a:r>
          </a:p>
        </p:txBody>
      </p:sp>
      <p:sp>
        <p:nvSpPr>
          <p:cNvPr id="13" name="Rectangle 12"/>
          <p:cNvSpPr/>
          <p:nvPr/>
        </p:nvSpPr>
        <p:spPr bwMode="auto">
          <a:xfrm>
            <a:off x="5807037" y="5510134"/>
            <a:ext cx="3230088" cy="415636"/>
          </a:xfrm>
          <a:prstGeom prst="rect">
            <a:avLst/>
          </a:prstGeom>
          <a:gradFill rotWithShape="1">
            <a:gsLst>
              <a:gs pos="0">
                <a:srgbClr val="7030A0">
                  <a:alpha val="61000"/>
                </a:srgbClr>
              </a:gs>
              <a:gs pos="100000">
                <a:srgbClr val="7030A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r>
              <a:rPr lang="pt-PT" sz="2000" dirty="0" smtClean="0">
                <a:solidFill>
                  <a:srgbClr val="FFFFFF"/>
                </a:solidFill>
                <a:effectLst>
                  <a:outerShdw blurRad="38100" dist="38100" dir="2700000" algn="tl">
                    <a:srgbClr val="000000">
                      <a:alpha val="43137"/>
                    </a:srgbClr>
                  </a:outerShdw>
                </a:effectLst>
              </a:rPr>
              <a:t>DynamicActivity&lt;T&gt;</a:t>
            </a:r>
          </a:p>
        </p:txBody>
      </p:sp>
      <p:cxnSp>
        <p:nvCxnSpPr>
          <p:cNvPr id="15" name="Straight Arrow Connector 14"/>
          <p:cNvCxnSpPr>
            <a:stCxn id="4" idx="3"/>
            <a:endCxn id="5" idx="1"/>
          </p:cNvCxnSpPr>
          <p:nvPr/>
        </p:nvCxnSpPr>
        <p:spPr>
          <a:xfrm flipV="1">
            <a:off x="2244446" y="2024740"/>
            <a:ext cx="570020" cy="116378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4" idx="3"/>
            <a:endCxn id="6" idx="1"/>
          </p:cNvCxnSpPr>
          <p:nvPr/>
        </p:nvCxnSpPr>
        <p:spPr>
          <a:xfrm flipV="1">
            <a:off x="2244446" y="2606632"/>
            <a:ext cx="570020" cy="5818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4" idx="3"/>
            <a:endCxn id="7" idx="1"/>
          </p:cNvCxnSpPr>
          <p:nvPr/>
        </p:nvCxnSpPr>
        <p:spPr>
          <a:xfrm flipV="1">
            <a:off x="2244446" y="3176649"/>
            <a:ext cx="570019" cy="1187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4" idx="3"/>
            <a:endCxn id="8" idx="1"/>
          </p:cNvCxnSpPr>
          <p:nvPr/>
        </p:nvCxnSpPr>
        <p:spPr>
          <a:xfrm>
            <a:off x="2244446" y="3188523"/>
            <a:ext cx="581895" cy="58189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45" idx="3"/>
            <a:endCxn id="9" idx="1"/>
          </p:cNvCxnSpPr>
          <p:nvPr/>
        </p:nvCxnSpPr>
        <p:spPr>
          <a:xfrm>
            <a:off x="2280066" y="4625436"/>
            <a:ext cx="522524" cy="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9" idx="3"/>
            <a:endCxn id="10" idx="1"/>
          </p:cNvCxnSpPr>
          <p:nvPr/>
        </p:nvCxnSpPr>
        <p:spPr>
          <a:xfrm flipV="1">
            <a:off x="5427038" y="3758522"/>
            <a:ext cx="379998" cy="86691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9" idx="3"/>
            <a:endCxn id="11" idx="1"/>
          </p:cNvCxnSpPr>
          <p:nvPr/>
        </p:nvCxnSpPr>
        <p:spPr>
          <a:xfrm flipV="1">
            <a:off x="5427038" y="4399791"/>
            <a:ext cx="368123" cy="22564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9" idx="3"/>
            <a:endCxn id="12" idx="1"/>
          </p:cNvCxnSpPr>
          <p:nvPr/>
        </p:nvCxnSpPr>
        <p:spPr>
          <a:xfrm>
            <a:off x="5427038" y="4625437"/>
            <a:ext cx="356248" cy="43937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9" idx="3"/>
            <a:endCxn id="13" idx="1"/>
          </p:cNvCxnSpPr>
          <p:nvPr/>
        </p:nvCxnSpPr>
        <p:spPr>
          <a:xfrm>
            <a:off x="5427038" y="4625437"/>
            <a:ext cx="379999" cy="109251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bwMode="auto">
          <a:xfrm>
            <a:off x="118765" y="4417618"/>
            <a:ext cx="2161301" cy="415636"/>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pt-PT" sz="2000" dirty="0" smtClean="0">
                <a:solidFill>
                  <a:srgbClr val="FFFFFF"/>
                </a:solidFill>
                <a:effectLst>
                  <a:outerShdw blurRad="38100" dist="38100" dir="2700000" algn="tl">
                    <a:srgbClr val="000000">
                      <a:alpha val="43137"/>
                    </a:srgbClr>
                  </a:outerShdw>
                </a:effectLst>
                <a:latin typeface="Calibri" pitchFamily="34" charset="0"/>
              </a:rPr>
              <a:t>ActivityWithResult</a:t>
            </a:r>
          </a:p>
        </p:txBody>
      </p:sp>
      <p:cxnSp>
        <p:nvCxnSpPr>
          <p:cNvPr id="47" name="Straight Arrow Connector 46"/>
          <p:cNvCxnSpPr>
            <a:stCxn id="4" idx="2"/>
            <a:endCxn id="45" idx="0"/>
          </p:cNvCxnSpPr>
          <p:nvPr/>
        </p:nvCxnSpPr>
        <p:spPr>
          <a:xfrm rot="5400000">
            <a:off x="715498" y="3927761"/>
            <a:ext cx="973776" cy="593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Changes from Beta 1 to Beta 2</a:t>
            </a:r>
            <a:br>
              <a:rPr lang="en-US" dirty="0" smtClean="0"/>
            </a:br>
            <a:r>
              <a:rPr lang="en-US" sz="3600" dirty="0" smtClean="0">
                <a:solidFill>
                  <a:schemeClr val="tx2"/>
                </a:solidFill>
              </a:rPr>
              <a:t>Runtime and Hosting</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dirty="0" err="1" smtClean="0"/>
              <a:t>CacheMetadata</a:t>
            </a:r>
            <a:endParaRPr lang="en-US" dirty="0" smtClean="0"/>
          </a:p>
          <a:p>
            <a:r>
              <a:rPr lang="en-US" dirty="0" err="1" smtClean="0"/>
              <a:t>ActivityAction</a:t>
            </a:r>
            <a:endParaRPr lang="en-US" dirty="0" smtClean="0"/>
          </a:p>
          <a:p>
            <a:r>
              <a:rPr lang="en-US" dirty="0" smtClean="0"/>
              <a:t>Persistence, Durable Timer and Tracking</a:t>
            </a:r>
          </a:p>
          <a:p>
            <a:r>
              <a:rPr lang="en-US" dirty="0" smtClean="0"/>
              <a:t>Dynamic Update</a:t>
            </a:r>
          </a:p>
          <a:p>
            <a:r>
              <a:rPr lang="en-US" dirty="0" err="1" smtClean="0"/>
              <a:t>WorkflowInstance</a:t>
            </a:r>
            <a:r>
              <a:rPr lang="en-US" dirty="0" smtClean="0"/>
              <a:t> renamed</a:t>
            </a:r>
          </a:p>
          <a:p>
            <a:endParaRPr lang="en-US" dirty="0" smtClean="0"/>
          </a:p>
          <a:p>
            <a:pPr lvl="2"/>
            <a:endParaRPr lang="en-US" dirty="0" smtClean="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754</TotalTime>
  <Words>848</Words>
  <Application>Microsoft Office PowerPoint</Application>
  <PresentationFormat>On-screen Show (4:3)</PresentationFormat>
  <Paragraphs>241</Paragraphs>
  <Slides>37</Slides>
  <Notes>36</Notes>
  <HiddenSlides>0</HiddenSlides>
  <MMClips>0</MMClips>
  <ScaleCrop>false</ScaleCrop>
  <HeadingPairs>
    <vt:vector size="4" baseType="variant">
      <vt:variant>
        <vt:lpstr>Theme</vt:lpstr>
      </vt:variant>
      <vt:variant>
        <vt:i4>2</vt:i4>
      </vt:variant>
      <vt:variant>
        <vt:lpstr>Slide Titles</vt:lpstr>
      </vt:variant>
      <vt:variant>
        <vt:i4>37</vt:i4>
      </vt:variant>
    </vt:vector>
  </HeadingPairs>
  <TitlesOfParts>
    <vt:vector size="39" baseType="lpstr">
      <vt:lpstr>TechEd09_Europe</vt:lpstr>
      <vt:lpstr>TechEd09_Europe template</vt:lpstr>
      <vt:lpstr>Slide 1</vt:lpstr>
      <vt:lpstr>Deep Dive in Windows Workflow Foundation 4.0</vt:lpstr>
      <vt:lpstr>Session Objectives</vt:lpstr>
      <vt:lpstr>Session Takeaways</vt:lpstr>
      <vt:lpstr>About Me</vt:lpstr>
      <vt:lpstr>Agenda</vt:lpstr>
      <vt:lpstr>Changes from Beta 1 to Beta 2 Activity Hierarchy Changes – Beta 1</vt:lpstr>
      <vt:lpstr>Changes from Beta 1 to Beta 2 Activity Hierarchy Changes – Beta 2</vt:lpstr>
      <vt:lpstr>Changes from Beta 1 to Beta 2 Runtime and Hosting</vt:lpstr>
      <vt:lpstr>Changes from Beta 1 to Beta 2 Activities</vt:lpstr>
      <vt:lpstr>Changes from Beta 1 to Beta 2 Interop Activity</vt:lpstr>
      <vt:lpstr>Changes from Beta 1 to Beta 2 Designer</vt:lpstr>
      <vt:lpstr>Agenda</vt:lpstr>
      <vt:lpstr>Challenges</vt:lpstr>
      <vt:lpstr>Flowchart  Sample</vt:lpstr>
      <vt:lpstr>Flowchart and Unit Testing</vt:lpstr>
      <vt:lpstr>Flowchart Summary</vt:lpstr>
      <vt:lpstr>Agenda</vt:lpstr>
      <vt:lpstr>Challenges</vt:lpstr>
      <vt:lpstr>Flowchart with Correlation Sample</vt:lpstr>
      <vt:lpstr>Correlation</vt:lpstr>
      <vt:lpstr>Correlation Summary</vt:lpstr>
      <vt:lpstr>Agenda</vt:lpstr>
      <vt:lpstr>Migrating to WF4  Comparing versions 3.5 and 4.0</vt:lpstr>
      <vt:lpstr>Migrating to WF4  Comparing versions 3.5 and 4.0</vt:lpstr>
      <vt:lpstr>Challenges</vt:lpstr>
      <vt:lpstr>Migration from State Machine to Flowchart</vt:lpstr>
      <vt:lpstr>Migrating to WF4 Best Practices</vt:lpstr>
      <vt:lpstr>Migrating to WF4 Best Practices</vt:lpstr>
      <vt:lpstr>Migrating to WF4 Summary</vt:lpstr>
      <vt:lpstr>Session Takeaways</vt:lpstr>
      <vt:lpstr>Agenda</vt:lpstr>
      <vt:lpstr>Slide 33</vt:lpstr>
      <vt:lpstr>Resources</vt:lpstr>
      <vt:lpstr>Related Content</vt:lpstr>
      <vt:lpstr>Slide 36</vt:lpstr>
      <vt:lpstr>Slide 37</vt:lpstr>
    </vt:vector>
  </TitlesOfParts>
  <Manager>&lt;Content Manager Name Here&gt;</Manager>
  <Company>ITech4All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Nuno Filipe Godinho</dc:creator>
  <dc:description>tech·ed Europe 2009</dc:description>
  <cp:lastModifiedBy>cn_user</cp:lastModifiedBy>
  <cp:revision>83</cp:revision>
  <dcterms:created xsi:type="dcterms:W3CDTF">2009-10-23T12:12:52Z</dcterms:created>
  <dcterms:modified xsi:type="dcterms:W3CDTF">2009-11-10T09:19:30Z</dcterms:modified>
</cp:coreProperties>
</file>