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04" r:id="rId2"/>
  </p:sldMasterIdLst>
  <p:notesMasterIdLst>
    <p:notesMasterId r:id="rId41"/>
  </p:notesMasterIdLst>
  <p:handoutMasterIdLst>
    <p:handoutMasterId r:id="rId42"/>
  </p:handoutMasterIdLst>
  <p:sldIdLst>
    <p:sldId id="256" r:id="rId3"/>
    <p:sldId id="257" r:id="rId4"/>
    <p:sldId id="330" r:id="rId5"/>
    <p:sldId id="283" r:id="rId6"/>
    <p:sldId id="284" r:id="rId7"/>
    <p:sldId id="285" r:id="rId8"/>
    <p:sldId id="319" r:id="rId9"/>
    <p:sldId id="327" r:id="rId10"/>
    <p:sldId id="328" r:id="rId11"/>
    <p:sldId id="329" r:id="rId12"/>
    <p:sldId id="318" r:id="rId13"/>
    <p:sldId id="287" r:id="rId14"/>
    <p:sldId id="289" r:id="rId15"/>
    <p:sldId id="290" r:id="rId16"/>
    <p:sldId id="291" r:id="rId17"/>
    <p:sldId id="325" r:id="rId18"/>
    <p:sldId id="322" r:id="rId19"/>
    <p:sldId id="324" r:id="rId20"/>
    <p:sldId id="292" r:id="rId21"/>
    <p:sldId id="293" r:id="rId22"/>
    <p:sldId id="294" r:id="rId23"/>
    <p:sldId id="295" r:id="rId24"/>
    <p:sldId id="296" r:id="rId25"/>
    <p:sldId id="298" r:id="rId26"/>
    <p:sldId id="299" r:id="rId27"/>
    <p:sldId id="300" r:id="rId28"/>
    <p:sldId id="301" r:id="rId29"/>
    <p:sldId id="297" r:id="rId30"/>
    <p:sldId id="303" r:id="rId31"/>
    <p:sldId id="302" r:id="rId32"/>
    <p:sldId id="304" r:id="rId33"/>
    <p:sldId id="305" r:id="rId34"/>
    <p:sldId id="326" r:id="rId35"/>
    <p:sldId id="316" r:id="rId36"/>
    <p:sldId id="274" r:id="rId37"/>
    <p:sldId id="282" r:id="rId38"/>
    <p:sldId id="331" r:id="rId39"/>
    <p:sldId id="280"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64734" autoAdjust="0"/>
  </p:normalViewPr>
  <p:slideViewPr>
    <p:cSldViewPr snapToGrid="0">
      <p:cViewPr varScale="1">
        <p:scale>
          <a:sx n="72" d="100"/>
          <a:sy n="72" d="100"/>
        </p:scale>
        <p:origin x="-144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int306_landler.pptx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199653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404188686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7296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5486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354439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506059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88668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152890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739803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25414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847634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879686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6267006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717153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326430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1604696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783275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321664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187522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929761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4728996"/>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4741740"/>
          </a:xfrm>
          <a:prstGeom prst="rect">
            <a:avLst/>
          </a:prstGeom>
        </p:spPr>
        <p:txBody>
          <a:bodyPr vert="horz" wrap="square"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microsoft.com/technet" TargetMode="External"/><Relationship Id="rId10" Type="http://schemas.openxmlformats.org/officeDocument/2006/relationships/image" Target="../media/image3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Definitions</a:t>
            </a:r>
            <a:endParaRPr lang="de-DE" dirty="0"/>
          </a:p>
        </p:txBody>
      </p:sp>
      <p:pic>
        <p:nvPicPr>
          <p:cNvPr id="1034" name="Picture 1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20737" y="3324533"/>
            <a:ext cx="7600379" cy="276377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16215" y="3107759"/>
            <a:ext cx="7020878" cy="23737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84699" y="2512911"/>
            <a:ext cx="7700677" cy="27303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45179" y="1099676"/>
            <a:ext cx="8155077" cy="3649304"/>
          </a:xfrm>
          <a:prstGeom prst="roundRect">
            <a:avLst>
              <a:gd name="adj" fmla="val 4167"/>
            </a:avLst>
          </a:prstGeom>
          <a:solidFill>
            <a:srgbClr val="FFFFFF"/>
          </a:solidFill>
          <a:ln w="9525">
            <a:solidFill>
              <a:schemeClr val="tx1"/>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Straight Connector 6"/>
          <p:cNvCxnSpPr/>
          <p:nvPr/>
        </p:nvCxnSpPr>
        <p:spPr>
          <a:xfrm>
            <a:off x="566529" y="3584714"/>
            <a:ext cx="702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99661" y="3856382"/>
            <a:ext cx="4012096"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610674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Two Views of BizTalk?</a:t>
            </a:r>
            <a:endParaRPr lang="de-DE" dirty="0"/>
          </a:p>
        </p:txBody>
      </p:sp>
      <p:sp>
        <p:nvSpPr>
          <p:cNvPr id="3" name="Text Placeholder 4"/>
          <p:cNvSpPr>
            <a:spLocks noGrp="1"/>
          </p:cNvSpPr>
          <p:nvPr/>
        </p:nvSpPr>
        <p:spPr bwMode="black">
          <a:xfrm>
            <a:off x="293754" y="1397021"/>
            <a:ext cx="3257550" cy="1038225"/>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b="0" dirty="0" smtClean="0"/>
              <a:t>BizTalk was </a:t>
            </a:r>
            <a:r>
              <a:rPr lang="en-US" sz="2400" dirty="0" smtClean="0"/>
              <a:t>p</a:t>
            </a:r>
            <a:r>
              <a:rPr lang="en-US" sz="2400" b="0" dirty="0" smtClean="0"/>
              <a:t>ositioned </a:t>
            </a:r>
            <a:r>
              <a:rPr lang="en-US" sz="2400" dirty="0" smtClean="0"/>
              <a:t>a</a:t>
            </a:r>
            <a:r>
              <a:rPr lang="en-US" sz="2400" b="0" dirty="0" smtClean="0"/>
              <a:t>s </a:t>
            </a:r>
            <a:r>
              <a:rPr lang="en-US" sz="2400" dirty="0" smtClean="0"/>
              <a:t>a</a:t>
            </a:r>
            <a:r>
              <a:rPr lang="en-US" sz="2400" b="0" dirty="0" smtClean="0"/>
              <a:t> Hub-and-Spoke…</a:t>
            </a:r>
            <a:endParaRPr lang="en-CA" sz="2400" b="0" dirty="0"/>
          </a:p>
        </p:txBody>
      </p:sp>
      <p:grpSp>
        <p:nvGrpSpPr>
          <p:cNvPr id="6" name="Group 5"/>
          <p:cNvGrpSpPr/>
          <p:nvPr/>
        </p:nvGrpSpPr>
        <p:grpSpPr>
          <a:xfrm>
            <a:off x="677223" y="2220615"/>
            <a:ext cx="2427278" cy="2543172"/>
            <a:chOff x="1077913" y="2506662"/>
            <a:chExt cx="3676650" cy="3894138"/>
          </a:xfrm>
        </p:grpSpPr>
        <p:sp>
          <p:nvSpPr>
            <p:cNvPr id="7" name="Can 6"/>
            <p:cNvSpPr>
              <a:spLocks noChangeArrowheads="1"/>
            </p:cNvSpPr>
            <p:nvPr/>
          </p:nvSpPr>
          <p:spPr bwMode="auto">
            <a:xfrm rot="8100000">
              <a:off x="3544890" y="4549777"/>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 name="Can 7"/>
            <p:cNvSpPr>
              <a:spLocks noChangeArrowheads="1"/>
            </p:cNvSpPr>
            <p:nvPr/>
          </p:nvSpPr>
          <p:spPr bwMode="auto">
            <a:xfrm rot="2700000">
              <a:off x="2144714" y="4502152"/>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9" name="Can 8"/>
            <p:cNvSpPr>
              <a:spLocks noChangeArrowheads="1"/>
            </p:cNvSpPr>
            <p:nvPr/>
          </p:nvSpPr>
          <p:spPr bwMode="auto">
            <a:xfrm rot="10800000">
              <a:off x="2830513" y="4378325"/>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grpSp>
          <p:nvGrpSpPr>
            <p:cNvPr id="10" name="Group 9"/>
            <p:cNvGrpSpPr>
              <a:grpSpLocks/>
            </p:cNvGrpSpPr>
            <p:nvPr/>
          </p:nvGrpSpPr>
          <p:grpSpPr bwMode="auto">
            <a:xfrm>
              <a:off x="2333625" y="5221287"/>
              <a:ext cx="992188" cy="1150938"/>
              <a:chOff x="732" y="1056"/>
              <a:chExt cx="804" cy="933"/>
            </a:xfrm>
          </p:grpSpPr>
          <p:pic>
            <p:nvPicPr>
              <p:cNvPr id="30" name="Rectangle 10272"/>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31" name="Rectangle 10273"/>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grpSp>
          <p:nvGrpSpPr>
            <p:cNvPr id="11" name="Group 10"/>
            <p:cNvGrpSpPr>
              <a:grpSpLocks/>
            </p:cNvGrpSpPr>
            <p:nvPr/>
          </p:nvGrpSpPr>
          <p:grpSpPr bwMode="auto">
            <a:xfrm>
              <a:off x="3724275" y="5240337"/>
              <a:ext cx="992188" cy="1150938"/>
              <a:chOff x="732" y="1056"/>
              <a:chExt cx="804" cy="933"/>
            </a:xfrm>
          </p:grpSpPr>
          <p:pic>
            <p:nvPicPr>
              <p:cNvPr id="28" name="Rectangle 10270"/>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29" name="Rectangle 10271"/>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grpSp>
          <p:nvGrpSpPr>
            <p:cNvPr id="12" name="Group 11"/>
            <p:cNvGrpSpPr>
              <a:grpSpLocks/>
            </p:cNvGrpSpPr>
            <p:nvPr/>
          </p:nvGrpSpPr>
          <p:grpSpPr bwMode="auto">
            <a:xfrm>
              <a:off x="1106488" y="5249862"/>
              <a:ext cx="992187" cy="1150938"/>
              <a:chOff x="732" y="1056"/>
              <a:chExt cx="804" cy="933"/>
            </a:xfrm>
          </p:grpSpPr>
          <p:pic>
            <p:nvPicPr>
              <p:cNvPr id="26" name="Rectangle 10268"/>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27" name="Rectangle 10269"/>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grpSp>
          <p:nvGrpSpPr>
            <p:cNvPr id="13" name="Group 12"/>
            <p:cNvGrpSpPr>
              <a:grpSpLocks/>
            </p:cNvGrpSpPr>
            <p:nvPr/>
          </p:nvGrpSpPr>
          <p:grpSpPr bwMode="auto">
            <a:xfrm>
              <a:off x="2409825" y="2506662"/>
              <a:ext cx="992188" cy="1150938"/>
              <a:chOff x="732" y="1056"/>
              <a:chExt cx="804" cy="933"/>
            </a:xfrm>
          </p:grpSpPr>
          <p:pic>
            <p:nvPicPr>
              <p:cNvPr id="24" name="Rectangle 10266"/>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25" name="Rectangle 10267"/>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sp>
          <p:nvSpPr>
            <p:cNvPr id="14" name="Can 13"/>
            <p:cNvSpPr>
              <a:spLocks noChangeArrowheads="1"/>
            </p:cNvSpPr>
            <p:nvPr/>
          </p:nvSpPr>
          <p:spPr bwMode="auto">
            <a:xfrm rot="10800000">
              <a:off x="2830513" y="3454400"/>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15" name="Can 14"/>
            <p:cNvSpPr>
              <a:spLocks noChangeArrowheads="1"/>
            </p:cNvSpPr>
            <p:nvPr/>
          </p:nvSpPr>
          <p:spPr bwMode="auto">
            <a:xfrm rot="2700000">
              <a:off x="3611564" y="3263902"/>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grpSp>
          <p:nvGrpSpPr>
            <p:cNvPr id="16" name="Group 15"/>
            <p:cNvGrpSpPr>
              <a:grpSpLocks/>
            </p:cNvGrpSpPr>
            <p:nvPr/>
          </p:nvGrpSpPr>
          <p:grpSpPr bwMode="auto">
            <a:xfrm>
              <a:off x="3762375" y="2506662"/>
              <a:ext cx="992188" cy="1150938"/>
              <a:chOff x="732" y="1056"/>
              <a:chExt cx="804" cy="933"/>
            </a:xfrm>
          </p:grpSpPr>
          <p:pic>
            <p:nvPicPr>
              <p:cNvPr id="22" name="Rectangle 10264"/>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23" name="Rectangle 10265"/>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sp>
          <p:nvSpPr>
            <p:cNvPr id="17" name="Can 16"/>
            <p:cNvSpPr>
              <a:spLocks noChangeArrowheads="1"/>
            </p:cNvSpPr>
            <p:nvPr/>
          </p:nvSpPr>
          <p:spPr bwMode="auto">
            <a:xfrm rot="8100000">
              <a:off x="2030414" y="3273427"/>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18" name="Oval 17"/>
            <p:cNvSpPr/>
            <p:nvPr/>
          </p:nvSpPr>
          <p:spPr bwMode="auto">
            <a:xfrm>
              <a:off x="2352675" y="3895724"/>
              <a:ext cx="1085850" cy="1047751"/>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19" name="Group 18"/>
            <p:cNvGrpSpPr>
              <a:grpSpLocks/>
            </p:cNvGrpSpPr>
            <p:nvPr/>
          </p:nvGrpSpPr>
          <p:grpSpPr bwMode="auto">
            <a:xfrm>
              <a:off x="1077913" y="2506662"/>
              <a:ext cx="992187" cy="1150938"/>
              <a:chOff x="732" y="1056"/>
              <a:chExt cx="804" cy="933"/>
            </a:xfrm>
          </p:grpSpPr>
          <p:pic>
            <p:nvPicPr>
              <p:cNvPr id="20" name="Rectangle 10262"/>
              <p:cNvPicPr>
                <a:picLocks noChangeAspect="1" noChangeArrowheads="1"/>
              </p:cNvPicPr>
              <p:nvPr/>
            </p:nvPicPr>
            <p:blipFill>
              <a:blip r:embed="rId5" cstate="print"/>
              <a:srcRect/>
              <a:stretch>
                <a:fillRect/>
              </a:stretch>
            </p:blipFill>
            <p:spPr bwMode="auto">
              <a:xfrm>
                <a:off x="732" y="1413"/>
                <a:ext cx="804" cy="576"/>
              </a:xfrm>
              <a:prstGeom prst="rect">
                <a:avLst/>
              </a:prstGeom>
              <a:noFill/>
              <a:ln w="9525">
                <a:noFill/>
                <a:miter lim="800000"/>
                <a:headEnd/>
                <a:tailEnd/>
              </a:ln>
            </p:spPr>
          </p:pic>
          <p:pic>
            <p:nvPicPr>
              <p:cNvPr id="21" name="Rectangle 10263"/>
              <p:cNvPicPr>
                <a:picLocks noChangeAspect="1" noChangeArrowheads="1"/>
              </p:cNvPicPr>
              <p:nvPr/>
            </p:nvPicPr>
            <p:blipFill>
              <a:blip r:embed="rId6" cstate="print"/>
              <a:srcRect/>
              <a:stretch>
                <a:fillRect/>
              </a:stretch>
            </p:blipFill>
            <p:spPr bwMode="auto">
              <a:xfrm>
                <a:off x="889" y="1056"/>
                <a:ext cx="455" cy="672"/>
              </a:xfrm>
              <a:prstGeom prst="rect">
                <a:avLst/>
              </a:prstGeom>
              <a:noFill/>
              <a:ln w="9525">
                <a:noFill/>
                <a:miter lim="800000"/>
                <a:headEnd/>
                <a:tailEnd/>
              </a:ln>
            </p:spPr>
          </p:pic>
        </p:grpSp>
      </p:grpSp>
      <p:sp>
        <p:nvSpPr>
          <p:cNvPr id="67" name="Text Placeholder 6"/>
          <p:cNvSpPr>
            <a:spLocks noGrp="1"/>
          </p:cNvSpPr>
          <p:nvPr/>
        </p:nvSpPr>
        <p:spPr bwMode="black">
          <a:xfrm>
            <a:off x="4471124" y="4693277"/>
            <a:ext cx="4002087" cy="1038225"/>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b="0" dirty="0" smtClean="0"/>
              <a:t>Now it’s an </a:t>
            </a:r>
          </a:p>
          <a:p>
            <a:pPr marL="0" indent="0" algn="ctr">
              <a:buNone/>
            </a:pPr>
            <a:r>
              <a:rPr lang="en-US" sz="2400" b="0" dirty="0" smtClean="0"/>
              <a:t>Enterprise Service Bus?</a:t>
            </a:r>
            <a:endParaRPr lang="en-CA" sz="2400" b="0" dirty="0"/>
          </a:p>
        </p:txBody>
      </p:sp>
      <p:grpSp>
        <p:nvGrpSpPr>
          <p:cNvPr id="68" name="Group 67"/>
          <p:cNvGrpSpPr/>
          <p:nvPr/>
        </p:nvGrpSpPr>
        <p:grpSpPr>
          <a:xfrm>
            <a:off x="4970707" y="2311596"/>
            <a:ext cx="3113080" cy="2228850"/>
            <a:chOff x="1601788" y="1828800"/>
            <a:chExt cx="6096000" cy="4351338"/>
          </a:xfrm>
        </p:grpSpPr>
        <p:sp>
          <p:nvSpPr>
            <p:cNvPr id="69" name="Can 68"/>
            <p:cNvSpPr>
              <a:spLocks noChangeArrowheads="1"/>
            </p:cNvSpPr>
            <p:nvPr/>
          </p:nvSpPr>
          <p:spPr bwMode="auto">
            <a:xfrm rot="10800000">
              <a:off x="4745038" y="4205288"/>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70" name="Can 69"/>
            <p:cNvSpPr>
              <a:spLocks noChangeArrowheads="1"/>
            </p:cNvSpPr>
            <p:nvPr/>
          </p:nvSpPr>
          <p:spPr bwMode="auto">
            <a:xfrm rot="10800000">
              <a:off x="3106738" y="4205288"/>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71" name="Can 70"/>
            <p:cNvSpPr>
              <a:spLocks noChangeArrowheads="1"/>
            </p:cNvSpPr>
            <p:nvPr/>
          </p:nvSpPr>
          <p:spPr bwMode="auto">
            <a:xfrm rot="10800000">
              <a:off x="6383338" y="4205288"/>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grpSp>
          <p:nvGrpSpPr>
            <p:cNvPr id="72" name="Group 71"/>
            <p:cNvGrpSpPr>
              <a:grpSpLocks/>
            </p:cNvGrpSpPr>
            <p:nvPr/>
          </p:nvGrpSpPr>
          <p:grpSpPr bwMode="auto">
            <a:xfrm>
              <a:off x="4343400" y="5029200"/>
              <a:ext cx="992188" cy="1150938"/>
              <a:chOff x="732" y="1056"/>
              <a:chExt cx="804" cy="933"/>
            </a:xfrm>
          </p:grpSpPr>
          <p:pic>
            <p:nvPicPr>
              <p:cNvPr id="98" name="Rectangle 10272"/>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99" name="Rectangle 10273"/>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73" name="Group 72"/>
            <p:cNvGrpSpPr>
              <a:grpSpLocks/>
            </p:cNvGrpSpPr>
            <p:nvPr/>
          </p:nvGrpSpPr>
          <p:grpSpPr bwMode="auto">
            <a:xfrm>
              <a:off x="5943600" y="5029200"/>
              <a:ext cx="992188" cy="1150938"/>
              <a:chOff x="732" y="1056"/>
              <a:chExt cx="804" cy="933"/>
            </a:xfrm>
          </p:grpSpPr>
          <p:pic>
            <p:nvPicPr>
              <p:cNvPr id="96" name="Rectangle 10270"/>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97" name="Rectangle 10271"/>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74" name="Group 73"/>
            <p:cNvGrpSpPr>
              <a:grpSpLocks/>
            </p:cNvGrpSpPr>
            <p:nvPr/>
          </p:nvGrpSpPr>
          <p:grpSpPr bwMode="auto">
            <a:xfrm>
              <a:off x="2744788" y="5029200"/>
              <a:ext cx="992187" cy="1150938"/>
              <a:chOff x="732" y="1056"/>
              <a:chExt cx="804" cy="933"/>
            </a:xfrm>
          </p:grpSpPr>
          <p:pic>
            <p:nvPicPr>
              <p:cNvPr id="94" name="Rectangle 10268"/>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95" name="Rectangle 10269"/>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sp>
          <p:nvSpPr>
            <p:cNvPr id="75" name="Can 74"/>
            <p:cNvSpPr>
              <a:spLocks noChangeArrowheads="1"/>
            </p:cNvSpPr>
            <p:nvPr/>
          </p:nvSpPr>
          <p:spPr bwMode="auto">
            <a:xfrm>
              <a:off x="4287838" y="2486025"/>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76" name="Can 75"/>
            <p:cNvSpPr>
              <a:spLocks noChangeArrowheads="1"/>
            </p:cNvSpPr>
            <p:nvPr/>
          </p:nvSpPr>
          <p:spPr bwMode="auto">
            <a:xfrm>
              <a:off x="2649538" y="2486025"/>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77" name="Can 76"/>
            <p:cNvSpPr>
              <a:spLocks noChangeArrowheads="1"/>
            </p:cNvSpPr>
            <p:nvPr/>
          </p:nvSpPr>
          <p:spPr bwMode="auto">
            <a:xfrm>
              <a:off x="5926138" y="2486025"/>
              <a:ext cx="133350" cy="1139825"/>
            </a:xfrm>
            <a:prstGeom prst="can">
              <a:avLst>
                <a:gd name="adj" fmla="val 87257"/>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pic>
          <p:nvPicPr>
            <p:cNvPr id="78" name="Rectangle 10257"/>
            <p:cNvPicPr>
              <a:picLocks noChangeAspect="1" noChangeArrowheads="1"/>
            </p:cNvPicPr>
            <p:nvPr/>
          </p:nvPicPr>
          <p:blipFill>
            <a:blip r:embed="rId9"/>
            <a:srcRect/>
            <a:stretch>
              <a:fillRect/>
            </a:stretch>
          </p:blipFill>
          <p:spPr bwMode="auto">
            <a:xfrm>
              <a:off x="1601788" y="3513138"/>
              <a:ext cx="6096000" cy="879475"/>
            </a:xfrm>
            <a:prstGeom prst="rect">
              <a:avLst/>
            </a:prstGeom>
            <a:noFill/>
            <a:ln w="9525">
              <a:noFill/>
              <a:miter lim="800000"/>
              <a:headEnd/>
              <a:tailEnd/>
            </a:ln>
          </p:spPr>
        </p:pic>
        <p:grpSp>
          <p:nvGrpSpPr>
            <p:cNvPr id="79" name="Group 78"/>
            <p:cNvGrpSpPr>
              <a:grpSpLocks/>
            </p:cNvGrpSpPr>
            <p:nvPr/>
          </p:nvGrpSpPr>
          <p:grpSpPr bwMode="auto">
            <a:xfrm>
              <a:off x="3886200" y="1828800"/>
              <a:ext cx="992188" cy="1150938"/>
              <a:chOff x="732" y="1056"/>
              <a:chExt cx="804" cy="933"/>
            </a:xfrm>
          </p:grpSpPr>
          <p:pic>
            <p:nvPicPr>
              <p:cNvPr id="92" name="Rectangle 10266"/>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93" name="Rectangle 10267"/>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80" name="Group 79"/>
            <p:cNvGrpSpPr>
              <a:grpSpLocks/>
            </p:cNvGrpSpPr>
            <p:nvPr/>
          </p:nvGrpSpPr>
          <p:grpSpPr bwMode="auto">
            <a:xfrm>
              <a:off x="5486400" y="1828800"/>
              <a:ext cx="992188" cy="1150938"/>
              <a:chOff x="732" y="1056"/>
              <a:chExt cx="804" cy="933"/>
            </a:xfrm>
          </p:grpSpPr>
          <p:pic>
            <p:nvPicPr>
              <p:cNvPr id="90" name="Rectangle 10264"/>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91" name="Rectangle 10265"/>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81" name="Group 80"/>
            <p:cNvGrpSpPr>
              <a:grpSpLocks/>
            </p:cNvGrpSpPr>
            <p:nvPr/>
          </p:nvGrpSpPr>
          <p:grpSpPr bwMode="auto">
            <a:xfrm>
              <a:off x="2287588" y="1828800"/>
              <a:ext cx="992187" cy="1150938"/>
              <a:chOff x="732" y="1056"/>
              <a:chExt cx="804" cy="933"/>
            </a:xfrm>
          </p:grpSpPr>
          <p:pic>
            <p:nvPicPr>
              <p:cNvPr id="88" name="Rectangle 10262"/>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89" name="Rectangle 10263"/>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sp>
          <p:nvSpPr>
            <p:cNvPr id="82" name="Can 81"/>
            <p:cNvSpPr>
              <a:spLocks noChangeArrowheads="1"/>
            </p:cNvSpPr>
            <p:nvPr/>
          </p:nvSpPr>
          <p:spPr bwMode="auto">
            <a:xfrm>
              <a:off x="2643188" y="2495550"/>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3" name="Can 82"/>
            <p:cNvSpPr>
              <a:spLocks noChangeArrowheads="1"/>
            </p:cNvSpPr>
            <p:nvPr/>
          </p:nvSpPr>
          <p:spPr bwMode="auto">
            <a:xfrm rot="10800000">
              <a:off x="4740275" y="4214813"/>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4" name="Can 83"/>
            <p:cNvSpPr>
              <a:spLocks noChangeArrowheads="1"/>
            </p:cNvSpPr>
            <p:nvPr/>
          </p:nvSpPr>
          <p:spPr bwMode="auto">
            <a:xfrm rot="10800000">
              <a:off x="3101975" y="4214813"/>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5" name="Can 84"/>
            <p:cNvSpPr>
              <a:spLocks noChangeArrowheads="1"/>
            </p:cNvSpPr>
            <p:nvPr/>
          </p:nvSpPr>
          <p:spPr bwMode="auto">
            <a:xfrm rot="10800000">
              <a:off x="6378575" y="4214813"/>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6" name="Can 85"/>
            <p:cNvSpPr>
              <a:spLocks noChangeArrowheads="1"/>
            </p:cNvSpPr>
            <p:nvPr/>
          </p:nvSpPr>
          <p:spPr bwMode="auto">
            <a:xfrm>
              <a:off x="4294188" y="2495550"/>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sp>
          <p:nvSpPr>
            <p:cNvPr id="87" name="Can 86"/>
            <p:cNvSpPr>
              <a:spLocks noChangeArrowheads="1"/>
            </p:cNvSpPr>
            <p:nvPr/>
          </p:nvSpPr>
          <p:spPr bwMode="auto">
            <a:xfrm>
              <a:off x="5921375" y="2495550"/>
              <a:ext cx="133350" cy="1139825"/>
            </a:xfrm>
            <a:prstGeom prst="can">
              <a:avLst>
                <a:gd name="adj" fmla="val 87257"/>
              </a:avLst>
            </a:prstGeom>
            <a:gradFill rotWithShape="1">
              <a:gsLst>
                <a:gs pos="0">
                  <a:schemeClr val="accent2"/>
                </a:gs>
                <a:gs pos="50000">
                  <a:schemeClr val="accent2">
                    <a:gamma/>
                    <a:tint val="33725"/>
                    <a:invGamma/>
                  </a:schemeClr>
                </a:gs>
                <a:gs pos="100000">
                  <a:schemeClr val="accent2"/>
                </a:gs>
              </a:gsLst>
              <a:lin ang="0" scaled="1"/>
            </a:gradFill>
            <a:ln w="9525" cap="flat" cmpd="sng" algn="ctr">
              <a:noFill/>
              <a:prstDash val="solid"/>
              <a:round/>
              <a:headEnd type="none" w="med" len="med"/>
              <a:tailEnd type="none" w="med" len="med"/>
            </a:ln>
            <a:effectLst/>
          </p:spPr>
          <p:txBody>
            <a:bodyPr lIns="45705" tIns="45705" rIns="45705" bIns="45705"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a:p>
          </p:txBody>
        </p:sp>
      </p:grpSp>
    </p:spTree>
    <p:extLst>
      <p:ext uri="{BB962C8B-B14F-4D97-AF65-F5344CB8AC3E}">
        <p14:creationId xmlns:p14="http://schemas.microsoft.com/office/powerpoint/2010/main" xmlns="" val="247160469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Re-thinking the Solution as a Set of Capabilities</a:t>
            </a:r>
            <a:endParaRPr lang="de-DE" dirty="0"/>
          </a:p>
        </p:txBody>
      </p:sp>
      <p:sp>
        <p:nvSpPr>
          <p:cNvPr id="3" name="Rectangle 2"/>
          <p:cNvSpPr/>
          <p:nvPr/>
        </p:nvSpPr>
        <p:spPr bwMode="auto">
          <a:xfrm>
            <a:off x="4288623" y="2446132"/>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Mapping Service</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sp>
        <p:nvSpPr>
          <p:cNvPr id="4" name="Rectangle 3"/>
          <p:cNvSpPr/>
          <p:nvPr/>
        </p:nvSpPr>
        <p:spPr bwMode="auto">
          <a:xfrm>
            <a:off x="3002739" y="2446132"/>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Routing</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sp>
        <p:nvSpPr>
          <p:cNvPr id="5" name="Rectangle 4"/>
          <p:cNvSpPr/>
          <p:nvPr/>
        </p:nvSpPr>
        <p:spPr bwMode="auto">
          <a:xfrm>
            <a:off x="5503069" y="2446132"/>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Process Orchestration</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sp>
        <p:nvSpPr>
          <p:cNvPr id="6" name="Rectangle 5"/>
          <p:cNvSpPr/>
          <p:nvPr/>
        </p:nvSpPr>
        <p:spPr bwMode="auto">
          <a:xfrm>
            <a:off x="3002739" y="3874892"/>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Protocol</a:t>
            </a:r>
          </a:p>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Adaptation</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sp>
        <p:nvSpPr>
          <p:cNvPr id="7" name="Rectangle 6"/>
          <p:cNvSpPr/>
          <p:nvPr/>
        </p:nvSpPr>
        <p:spPr bwMode="auto">
          <a:xfrm>
            <a:off x="5503065" y="3821905"/>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End Point Resolution</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pic>
        <p:nvPicPr>
          <p:cNvPr id="8" name="Rectangle 10257"/>
          <p:cNvPicPr>
            <a:picLocks noChangeAspect="1" noChangeArrowheads="1"/>
          </p:cNvPicPr>
          <p:nvPr/>
        </p:nvPicPr>
        <p:blipFill>
          <a:blip r:embed="rId3"/>
          <a:srcRect/>
          <a:stretch>
            <a:fillRect/>
          </a:stretch>
        </p:blipFill>
        <p:spPr bwMode="auto">
          <a:xfrm>
            <a:off x="2721765" y="3160512"/>
            <a:ext cx="3924300" cy="450486"/>
          </a:xfrm>
          <a:prstGeom prst="rect">
            <a:avLst/>
          </a:prstGeom>
          <a:noFill/>
          <a:ln w="9525">
            <a:noFill/>
            <a:miter lim="800000"/>
            <a:headEnd/>
            <a:tailEnd/>
          </a:ln>
        </p:spPr>
      </p:pic>
      <p:sp>
        <p:nvSpPr>
          <p:cNvPr id="9" name="Rectangle 8"/>
          <p:cNvSpPr/>
          <p:nvPr/>
        </p:nvSpPr>
        <p:spPr bwMode="auto">
          <a:xfrm>
            <a:off x="4288623" y="3874892"/>
            <a:ext cx="913171" cy="447083"/>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Pub/Sub Service</a:t>
            </a:r>
            <a:endPar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endParaRPr>
          </a:p>
        </p:txBody>
      </p:sp>
      <p:grpSp>
        <p:nvGrpSpPr>
          <p:cNvPr id="10" name="Group 9"/>
          <p:cNvGrpSpPr>
            <a:grpSpLocks/>
          </p:cNvGrpSpPr>
          <p:nvPr/>
        </p:nvGrpSpPr>
        <p:grpSpPr bwMode="auto">
          <a:xfrm>
            <a:off x="7636665" y="2907505"/>
            <a:ext cx="992187" cy="1150938"/>
            <a:chOff x="732" y="1056"/>
            <a:chExt cx="804" cy="933"/>
          </a:xfrm>
        </p:grpSpPr>
        <p:pic>
          <p:nvPicPr>
            <p:cNvPr id="35" name="Rectangle 13338"/>
            <p:cNvPicPr>
              <a:picLocks noChangeAspect="1" noChangeArrowheads="1"/>
            </p:cNvPicPr>
            <p:nvPr/>
          </p:nvPicPr>
          <p:blipFill>
            <a:blip r:embed="rId4" cstate="print"/>
            <a:srcRect/>
            <a:stretch>
              <a:fillRect/>
            </a:stretch>
          </p:blipFill>
          <p:spPr bwMode="auto">
            <a:xfrm>
              <a:off x="732" y="1413"/>
              <a:ext cx="804" cy="576"/>
            </a:xfrm>
            <a:prstGeom prst="rect">
              <a:avLst/>
            </a:prstGeom>
            <a:noFill/>
            <a:ln w="9525">
              <a:noFill/>
              <a:miter lim="800000"/>
              <a:headEnd/>
              <a:tailEnd/>
            </a:ln>
          </p:spPr>
        </p:pic>
        <p:pic>
          <p:nvPicPr>
            <p:cNvPr id="36" name="Rectangle 13339"/>
            <p:cNvPicPr>
              <a:picLocks noChangeAspect="1" noChangeArrowheads="1"/>
            </p:cNvPicPr>
            <p:nvPr/>
          </p:nvPicPr>
          <p:blipFill>
            <a:blip r:embed="rId5" cstate="print"/>
            <a:srcRect/>
            <a:stretch>
              <a:fillRect/>
            </a:stretch>
          </p:blipFill>
          <p:spPr bwMode="auto">
            <a:xfrm>
              <a:off x="889" y="1056"/>
              <a:ext cx="455" cy="672"/>
            </a:xfrm>
            <a:prstGeom prst="rect">
              <a:avLst/>
            </a:prstGeom>
            <a:noFill/>
            <a:ln w="9525">
              <a:noFill/>
              <a:miter lim="800000"/>
              <a:headEnd/>
              <a:tailEnd/>
            </a:ln>
          </p:spPr>
        </p:pic>
      </p:grpSp>
      <p:pic>
        <p:nvPicPr>
          <p:cNvPr id="11" name="Rectangle 13325"/>
          <p:cNvPicPr>
            <a:picLocks noChangeAspect="1" noChangeArrowheads="1"/>
          </p:cNvPicPr>
          <p:nvPr/>
        </p:nvPicPr>
        <p:blipFill>
          <a:blip r:embed="rId6">
            <a:clrChange>
              <a:clrFrom>
                <a:srgbClr val="08369A"/>
              </a:clrFrom>
              <a:clrTo>
                <a:srgbClr val="08369A">
                  <a:alpha val="0"/>
                </a:srgbClr>
              </a:clrTo>
            </a:clrChange>
          </a:blip>
          <a:srcRect/>
          <a:stretch>
            <a:fillRect/>
          </a:stretch>
        </p:blipFill>
        <p:spPr bwMode="auto">
          <a:xfrm>
            <a:off x="8019252" y="3288505"/>
            <a:ext cx="533400" cy="527050"/>
          </a:xfrm>
          <a:prstGeom prst="rect">
            <a:avLst/>
          </a:prstGeom>
          <a:noFill/>
          <a:ln w="9525">
            <a:noFill/>
            <a:miter lim="800000"/>
            <a:headEnd/>
            <a:tailEnd/>
          </a:ln>
        </p:spPr>
      </p:pic>
      <p:grpSp>
        <p:nvGrpSpPr>
          <p:cNvPr id="12" name="Group 11"/>
          <p:cNvGrpSpPr>
            <a:grpSpLocks/>
          </p:cNvGrpSpPr>
          <p:nvPr/>
        </p:nvGrpSpPr>
        <p:grpSpPr bwMode="auto">
          <a:xfrm>
            <a:off x="4431499" y="956434"/>
            <a:ext cx="571504" cy="650895"/>
            <a:chOff x="732" y="1056"/>
            <a:chExt cx="804" cy="933"/>
          </a:xfrm>
        </p:grpSpPr>
        <p:pic>
          <p:nvPicPr>
            <p:cNvPr id="33" name="Rectangle 14366"/>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34" name="Rectangle 14367"/>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13" name="Group 12"/>
          <p:cNvGrpSpPr>
            <a:grpSpLocks/>
          </p:cNvGrpSpPr>
          <p:nvPr/>
        </p:nvGrpSpPr>
        <p:grpSpPr bwMode="auto">
          <a:xfrm rot="5400000">
            <a:off x="5687220" y="4637890"/>
            <a:ext cx="614363" cy="411162"/>
            <a:chOff x="81826" y="1429629"/>
            <a:chExt cx="613904" cy="409707"/>
          </a:xfrm>
        </p:grpSpPr>
        <p:pic>
          <p:nvPicPr>
            <p:cNvPr id="31" name="Picture 30"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a:off x="112511" y="1429629"/>
              <a:ext cx="583219" cy="223553"/>
            </a:xfrm>
            <a:prstGeom prst="rect">
              <a:avLst/>
            </a:prstGeom>
            <a:noFill/>
            <a:ln w="9525">
              <a:noFill/>
              <a:miter lim="800000"/>
              <a:headEnd/>
              <a:tailEnd/>
            </a:ln>
          </p:spPr>
        </p:pic>
        <p:pic>
          <p:nvPicPr>
            <p:cNvPr id="32" name="Picture 31"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10800000">
              <a:off x="81826" y="1615783"/>
              <a:ext cx="583219" cy="223553"/>
            </a:xfrm>
            <a:prstGeom prst="rect">
              <a:avLst/>
            </a:prstGeom>
            <a:noFill/>
            <a:ln w="9525">
              <a:noFill/>
              <a:miter lim="800000"/>
              <a:headEnd/>
              <a:tailEnd/>
            </a:ln>
          </p:spPr>
        </p:pic>
      </p:grpSp>
      <p:grpSp>
        <p:nvGrpSpPr>
          <p:cNvPr id="14" name="Group 13"/>
          <p:cNvGrpSpPr>
            <a:grpSpLocks/>
          </p:cNvGrpSpPr>
          <p:nvPr/>
        </p:nvGrpSpPr>
        <p:grpSpPr bwMode="auto">
          <a:xfrm>
            <a:off x="5717383" y="5250668"/>
            <a:ext cx="571504" cy="650895"/>
            <a:chOff x="732" y="1056"/>
            <a:chExt cx="804" cy="933"/>
          </a:xfrm>
        </p:grpSpPr>
        <p:pic>
          <p:nvPicPr>
            <p:cNvPr id="29" name="Rectangle 14366"/>
            <p:cNvPicPr>
              <a:picLocks noChangeAspect="1" noChangeArrowheads="1"/>
            </p:cNvPicPr>
            <p:nvPr/>
          </p:nvPicPr>
          <p:blipFill>
            <a:blip r:embed="rId7" cstate="print"/>
            <a:srcRect/>
            <a:stretch>
              <a:fillRect/>
            </a:stretch>
          </p:blipFill>
          <p:spPr bwMode="auto">
            <a:xfrm>
              <a:off x="732" y="1413"/>
              <a:ext cx="804" cy="576"/>
            </a:xfrm>
            <a:prstGeom prst="rect">
              <a:avLst/>
            </a:prstGeom>
            <a:noFill/>
            <a:ln w="9525">
              <a:noFill/>
              <a:miter lim="800000"/>
              <a:headEnd/>
              <a:tailEnd/>
            </a:ln>
          </p:spPr>
        </p:pic>
        <p:pic>
          <p:nvPicPr>
            <p:cNvPr id="30" name="Rectangle 14367"/>
            <p:cNvPicPr>
              <a:picLocks noChangeAspect="1" noChangeArrowheads="1"/>
            </p:cNvPicPr>
            <p:nvPr/>
          </p:nvPicPr>
          <p:blipFill>
            <a:blip r:embed="rId8" cstate="print"/>
            <a:srcRect/>
            <a:stretch>
              <a:fillRect/>
            </a:stretch>
          </p:blipFill>
          <p:spPr bwMode="auto">
            <a:xfrm>
              <a:off x="889" y="1056"/>
              <a:ext cx="455" cy="672"/>
            </a:xfrm>
            <a:prstGeom prst="rect">
              <a:avLst/>
            </a:prstGeom>
            <a:noFill/>
            <a:ln w="9525">
              <a:noFill/>
              <a:miter lim="800000"/>
              <a:headEnd/>
              <a:tailEnd/>
            </a:ln>
          </p:spPr>
        </p:pic>
      </p:grpSp>
      <p:grpSp>
        <p:nvGrpSpPr>
          <p:cNvPr id="15" name="Group 14"/>
          <p:cNvGrpSpPr/>
          <p:nvPr/>
        </p:nvGrpSpPr>
        <p:grpSpPr>
          <a:xfrm>
            <a:off x="4502937" y="1607331"/>
            <a:ext cx="411162" cy="614363"/>
            <a:chOff x="4143372" y="1785926"/>
            <a:chExt cx="411162" cy="614363"/>
          </a:xfrm>
        </p:grpSpPr>
        <p:pic>
          <p:nvPicPr>
            <p:cNvPr id="27" name="Picture 26"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5400000">
              <a:off x="4150533" y="1996288"/>
              <a:ext cx="583655" cy="224347"/>
            </a:xfrm>
            <a:prstGeom prst="rect">
              <a:avLst/>
            </a:prstGeom>
            <a:noFill/>
            <a:ln w="9525">
              <a:noFill/>
              <a:miter lim="800000"/>
              <a:headEnd/>
              <a:tailEnd/>
            </a:ln>
          </p:spPr>
        </p:pic>
        <p:pic>
          <p:nvPicPr>
            <p:cNvPr id="28" name="Picture 27"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16200000">
              <a:off x="3963718" y="1965580"/>
              <a:ext cx="583655" cy="224347"/>
            </a:xfrm>
            <a:prstGeom prst="rect">
              <a:avLst/>
            </a:prstGeom>
            <a:noFill/>
            <a:ln w="9525">
              <a:noFill/>
              <a:miter lim="800000"/>
              <a:headEnd/>
              <a:tailEnd/>
            </a:ln>
          </p:spPr>
        </p:pic>
      </p:grpSp>
      <p:sp>
        <p:nvSpPr>
          <p:cNvPr id="16" name="Rectangle 15"/>
          <p:cNvSpPr/>
          <p:nvPr/>
        </p:nvSpPr>
        <p:spPr bwMode="auto">
          <a:xfrm>
            <a:off x="7560465" y="4088605"/>
            <a:ext cx="1071570" cy="192200"/>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Service Providers</a:t>
            </a:r>
          </a:p>
        </p:txBody>
      </p:sp>
      <p:grpSp>
        <p:nvGrpSpPr>
          <p:cNvPr id="17" name="Group 16"/>
          <p:cNvGrpSpPr>
            <a:grpSpLocks/>
          </p:cNvGrpSpPr>
          <p:nvPr/>
        </p:nvGrpSpPr>
        <p:grpSpPr bwMode="auto">
          <a:xfrm>
            <a:off x="618645" y="2961221"/>
            <a:ext cx="1005840" cy="1113693"/>
            <a:chOff x="732" y="1056"/>
            <a:chExt cx="804" cy="933"/>
          </a:xfrm>
        </p:grpSpPr>
        <p:pic>
          <p:nvPicPr>
            <p:cNvPr id="25" name="Rectangle 14366"/>
            <p:cNvPicPr>
              <a:picLocks noChangeAspect="1" noChangeArrowheads="1"/>
            </p:cNvPicPr>
            <p:nvPr/>
          </p:nvPicPr>
          <p:blipFill>
            <a:blip r:embed="rId10" cstate="print"/>
            <a:srcRect/>
            <a:stretch>
              <a:fillRect/>
            </a:stretch>
          </p:blipFill>
          <p:spPr bwMode="auto">
            <a:xfrm>
              <a:off x="732" y="1413"/>
              <a:ext cx="804" cy="576"/>
            </a:xfrm>
            <a:prstGeom prst="rect">
              <a:avLst/>
            </a:prstGeom>
            <a:noFill/>
            <a:ln w="9525">
              <a:noFill/>
              <a:miter lim="800000"/>
              <a:headEnd/>
              <a:tailEnd/>
            </a:ln>
          </p:spPr>
        </p:pic>
        <p:pic>
          <p:nvPicPr>
            <p:cNvPr id="26" name="Rectangle 14367"/>
            <p:cNvPicPr>
              <a:picLocks noChangeAspect="1" noChangeArrowheads="1"/>
            </p:cNvPicPr>
            <p:nvPr/>
          </p:nvPicPr>
          <p:blipFill>
            <a:blip r:embed="rId11" cstate="print"/>
            <a:srcRect/>
            <a:stretch>
              <a:fillRect/>
            </a:stretch>
          </p:blipFill>
          <p:spPr bwMode="auto">
            <a:xfrm>
              <a:off x="889" y="1056"/>
              <a:ext cx="455" cy="672"/>
            </a:xfrm>
            <a:prstGeom prst="rect">
              <a:avLst/>
            </a:prstGeom>
            <a:noFill/>
            <a:ln w="9525">
              <a:noFill/>
              <a:miter lim="800000"/>
              <a:headEnd/>
              <a:tailEnd/>
            </a:ln>
          </p:spPr>
        </p:pic>
      </p:grpSp>
      <p:sp>
        <p:nvSpPr>
          <p:cNvPr id="18" name="Rectangle 17"/>
          <p:cNvSpPr/>
          <p:nvPr/>
        </p:nvSpPr>
        <p:spPr bwMode="auto">
          <a:xfrm>
            <a:off x="511965" y="4074912"/>
            <a:ext cx="1219200" cy="190500"/>
          </a:xfrm>
          <a:prstGeom prst="rect">
            <a:avLst/>
          </a:prstGeom>
          <a:ln/>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effectLst>
                  <a:outerShdw blurRad="38100" dist="38100" dir="2700000" algn="tl">
                    <a:srgbClr val="000000">
                      <a:alpha val="43137"/>
                    </a:srgbClr>
                  </a:outerShdw>
                </a:effectLst>
                <a:latin typeface="Calibri" pitchFamily="34" charset="0"/>
                <a:cs typeface="Arial" pitchFamily="34" charset="0"/>
              </a:rPr>
              <a:t>Service Consumers</a:t>
            </a:r>
          </a:p>
        </p:txBody>
      </p:sp>
      <p:grpSp>
        <p:nvGrpSpPr>
          <p:cNvPr id="19" name="Group 18"/>
          <p:cNvGrpSpPr/>
          <p:nvPr/>
        </p:nvGrpSpPr>
        <p:grpSpPr>
          <a:xfrm rot="5400000">
            <a:off x="6823866" y="3110706"/>
            <a:ext cx="411162" cy="614363"/>
            <a:chOff x="4143372" y="1785926"/>
            <a:chExt cx="411162" cy="614363"/>
          </a:xfrm>
        </p:grpSpPr>
        <p:pic>
          <p:nvPicPr>
            <p:cNvPr id="23" name="Picture 22"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5400000">
              <a:off x="4150533" y="1996288"/>
              <a:ext cx="583655" cy="224347"/>
            </a:xfrm>
            <a:prstGeom prst="rect">
              <a:avLst/>
            </a:prstGeom>
            <a:noFill/>
            <a:ln w="9525">
              <a:noFill/>
              <a:miter lim="800000"/>
              <a:headEnd/>
              <a:tailEnd/>
            </a:ln>
          </p:spPr>
        </p:pic>
        <p:pic>
          <p:nvPicPr>
            <p:cNvPr id="24" name="Picture 23"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16200000">
              <a:off x="3963718" y="1965580"/>
              <a:ext cx="583655" cy="224347"/>
            </a:xfrm>
            <a:prstGeom prst="rect">
              <a:avLst/>
            </a:prstGeom>
            <a:noFill/>
            <a:ln w="9525">
              <a:noFill/>
              <a:miter lim="800000"/>
              <a:headEnd/>
              <a:tailEnd/>
            </a:ln>
          </p:spPr>
        </p:pic>
      </p:grpSp>
      <p:grpSp>
        <p:nvGrpSpPr>
          <p:cNvPr id="20" name="Group 19"/>
          <p:cNvGrpSpPr/>
          <p:nvPr/>
        </p:nvGrpSpPr>
        <p:grpSpPr>
          <a:xfrm rot="5400000">
            <a:off x="2023266" y="3097013"/>
            <a:ext cx="411162" cy="614363"/>
            <a:chOff x="4143372" y="1785926"/>
            <a:chExt cx="411162" cy="614363"/>
          </a:xfrm>
        </p:grpSpPr>
        <p:pic>
          <p:nvPicPr>
            <p:cNvPr id="21" name="Picture 20"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5400000">
              <a:off x="4150533" y="1996288"/>
              <a:ext cx="583655" cy="224347"/>
            </a:xfrm>
            <a:prstGeom prst="rect">
              <a:avLst/>
            </a:prstGeom>
            <a:noFill/>
            <a:ln w="9525">
              <a:noFill/>
              <a:miter lim="800000"/>
              <a:headEnd/>
              <a:tailEnd/>
            </a:ln>
          </p:spPr>
        </p:pic>
        <p:pic>
          <p:nvPicPr>
            <p:cNvPr id="22" name="Picture 21" descr="C:\Program Files\Microsoft Resource DVD Artwork\DVD_ART\Artwork_Imagery\Shapes and Graphics\Arrows - arrow\Gold Gradient Collection\arrow 0 gold  arrow 4.png"/>
            <p:cNvPicPr>
              <a:picLocks noChangeAspect="1" noChangeArrowheads="1"/>
            </p:cNvPicPr>
            <p:nvPr/>
          </p:nvPicPr>
          <p:blipFill>
            <a:blip r:embed="rId9"/>
            <a:srcRect/>
            <a:stretch>
              <a:fillRect/>
            </a:stretch>
          </p:blipFill>
          <p:spPr bwMode="auto">
            <a:xfrm rot="16200000">
              <a:off x="3963718" y="1965580"/>
              <a:ext cx="583655" cy="224347"/>
            </a:xfrm>
            <a:prstGeom prst="rect">
              <a:avLst/>
            </a:prstGeom>
            <a:noFill/>
            <a:ln w="9525">
              <a:noFill/>
              <a:miter lim="800000"/>
              <a:headEnd/>
              <a:tailEnd/>
            </a:ln>
          </p:spPr>
        </p:pic>
      </p:grpSp>
    </p:spTree>
    <p:extLst>
      <p:ext uri="{BB962C8B-B14F-4D97-AF65-F5344CB8AC3E}">
        <p14:creationId xmlns:p14="http://schemas.microsoft.com/office/powerpoint/2010/main" xmlns="" val="345788482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BizTalk &amp; ESB toolkit...</a:t>
            </a:r>
            <a:endParaRPr lang="de-DE" dirty="0"/>
          </a:p>
        </p:txBody>
      </p:sp>
      <p:sp>
        <p:nvSpPr>
          <p:cNvPr id="3" name="Text Placeholder 2"/>
          <p:cNvSpPr>
            <a:spLocks noGrp="1"/>
          </p:cNvSpPr>
          <p:nvPr>
            <p:ph sz="half" idx="1"/>
          </p:nvPr>
        </p:nvSpPr>
        <p:spPr>
          <a:xfrm>
            <a:off x="381000" y="1411552"/>
            <a:ext cx="4114800" cy="4440607"/>
          </a:xfrm>
        </p:spPr>
        <p:txBody>
          <a:bodyPr>
            <a:normAutofit lnSpcReduction="10000"/>
          </a:bodyPr>
          <a:lstStyle/>
          <a:p>
            <a:r>
              <a:rPr lang="en-US" dirty="0"/>
              <a:t>BizTalk is all about providing solutions based </a:t>
            </a:r>
            <a:br>
              <a:rPr lang="en-US" dirty="0"/>
            </a:br>
            <a:r>
              <a:rPr lang="en-US" dirty="0"/>
              <a:t>on configuration</a:t>
            </a:r>
          </a:p>
          <a:p>
            <a:r>
              <a:rPr lang="en-US" dirty="0"/>
              <a:t>Configuration happens at </a:t>
            </a:r>
            <a:r>
              <a:rPr lang="en-US" dirty="0" err="1"/>
              <a:t>dev</a:t>
            </a:r>
            <a:r>
              <a:rPr lang="en-US" dirty="0"/>
              <a:t> time or post-deployment</a:t>
            </a:r>
          </a:p>
          <a:p>
            <a:endParaRPr lang="de-DE" dirty="0"/>
          </a:p>
        </p:txBody>
      </p:sp>
      <p:sp>
        <p:nvSpPr>
          <p:cNvPr id="4" name="Content Placeholder 3"/>
          <p:cNvSpPr>
            <a:spLocks noGrp="1"/>
          </p:cNvSpPr>
          <p:nvPr>
            <p:ph sz="half" idx="2"/>
          </p:nvPr>
        </p:nvSpPr>
        <p:spPr>
          <a:xfrm>
            <a:off x="4648200" y="1411552"/>
            <a:ext cx="4114800" cy="4577767"/>
          </a:xfrm>
        </p:spPr>
        <p:txBody>
          <a:bodyPr>
            <a:normAutofit lnSpcReduction="10000"/>
          </a:bodyPr>
          <a:lstStyle/>
          <a:p>
            <a:r>
              <a:rPr lang="en-US" dirty="0"/>
              <a:t>ESB </a:t>
            </a:r>
            <a:r>
              <a:rPr lang="en-US" dirty="0" smtClean="0"/>
              <a:t>Toolkit is </a:t>
            </a:r>
            <a:r>
              <a:rPr lang="en-US" dirty="0"/>
              <a:t>all about runtime resolution, it interacts with external stores (e.g., </a:t>
            </a:r>
            <a:r>
              <a:rPr lang="en-US" dirty="0" smtClean="0"/>
              <a:t>service </a:t>
            </a:r>
            <a:r>
              <a:rPr lang="en-US" dirty="0"/>
              <a:t>registry) to get operational configuration in a JIT manner</a:t>
            </a:r>
          </a:p>
          <a:p>
            <a:r>
              <a:rPr lang="en-US" dirty="0"/>
              <a:t>ESB </a:t>
            </a:r>
            <a:r>
              <a:rPr lang="en-US" dirty="0" smtClean="0"/>
              <a:t>Toolkit </a:t>
            </a:r>
            <a:r>
              <a:rPr lang="en-US" dirty="0"/>
              <a:t>adds a set of runtime resolution capabilities that BizTalk developers would need to create from scratch</a:t>
            </a:r>
          </a:p>
          <a:p>
            <a:endParaRPr lang="de-DE" dirty="0"/>
          </a:p>
        </p:txBody>
      </p:sp>
    </p:spTree>
    <p:extLst>
      <p:ext uri="{BB962C8B-B14F-4D97-AF65-F5344CB8AC3E}">
        <p14:creationId xmlns:p14="http://schemas.microsoft.com/office/powerpoint/2010/main" xmlns="" val="200130005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Enter Microsoft ESB </a:t>
            </a:r>
            <a:r>
              <a:rPr lang="en-US" dirty="0" smtClean="0"/>
              <a:t>Toolkit…</a:t>
            </a:r>
            <a:endParaRPr lang="de-DE" dirty="0"/>
          </a:p>
        </p:txBody>
      </p:sp>
      <p:sp>
        <p:nvSpPr>
          <p:cNvPr id="3" name="Text Placeholder 2"/>
          <p:cNvSpPr>
            <a:spLocks noGrp="1"/>
          </p:cNvSpPr>
          <p:nvPr>
            <p:ph type="body" sz="quarter" idx="10"/>
          </p:nvPr>
        </p:nvSpPr>
        <p:spPr/>
        <p:txBody>
          <a:bodyPr/>
          <a:lstStyle/>
          <a:p>
            <a:pPr marL="284163" indent="-284163"/>
            <a:r>
              <a:rPr lang="en-US" dirty="0"/>
              <a:t>From Patterns and Practices</a:t>
            </a:r>
          </a:p>
          <a:p>
            <a:pPr marL="284163" indent="-284163"/>
            <a:r>
              <a:rPr lang="en-US" dirty="0"/>
              <a:t>Provides architectural guidance, patterns </a:t>
            </a:r>
            <a:br>
              <a:rPr lang="en-US" dirty="0"/>
            </a:br>
            <a:r>
              <a:rPr lang="en-US" dirty="0"/>
              <a:t>and practices</a:t>
            </a:r>
          </a:p>
          <a:p>
            <a:pPr marL="284163" indent="-284163"/>
            <a:r>
              <a:rPr lang="en-US" dirty="0"/>
              <a:t>Delivers reusable BizTalk Server ESB and .NET components </a:t>
            </a:r>
          </a:p>
          <a:p>
            <a:pPr marL="284163" indent="-284163"/>
            <a:r>
              <a:rPr lang="en-US" dirty="0"/>
              <a:t>Enables construction of large and small-scale </a:t>
            </a:r>
            <a:br>
              <a:rPr lang="en-US" dirty="0"/>
            </a:br>
            <a:r>
              <a:rPr lang="en-US" dirty="0"/>
              <a:t>ESB solutions </a:t>
            </a:r>
          </a:p>
          <a:p>
            <a:endParaRPr lang="de-DE" dirty="0"/>
          </a:p>
        </p:txBody>
      </p:sp>
    </p:spTree>
    <p:extLst>
      <p:ext uri="{BB962C8B-B14F-4D97-AF65-F5344CB8AC3E}">
        <p14:creationId xmlns:p14="http://schemas.microsoft.com/office/powerpoint/2010/main" xmlns="" val="37696477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The </a:t>
            </a:r>
            <a:r>
              <a:rPr lang="en-CA" dirty="0" smtClean="0"/>
              <a:t>ESBT </a:t>
            </a:r>
            <a:r>
              <a:rPr lang="en-CA" dirty="0"/>
              <a:t>Stack</a:t>
            </a:r>
            <a:endParaRPr lang="de-DE" dirty="0"/>
          </a:p>
        </p:txBody>
      </p:sp>
      <p:sp>
        <p:nvSpPr>
          <p:cNvPr id="5" name="Rounded Rectangle 4"/>
          <p:cNvSpPr/>
          <p:nvPr/>
        </p:nvSpPr>
        <p:spPr bwMode="auto">
          <a:xfrm>
            <a:off x="1409700" y="1143000"/>
            <a:ext cx="6324600" cy="4572000"/>
          </a:xfrm>
          <a:prstGeom prst="roundRect">
            <a:avLst>
              <a:gd name="adj" fmla="val 458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chemeClr val="bg1">
                    <a:lumMod val="95000"/>
                    <a:lumOff val="5000"/>
                  </a:schemeClr>
                </a:solidFill>
                <a:effectLst>
                  <a:outerShdw blurRad="38100" dist="38100" dir="2700000" algn="tl">
                    <a:srgbClr val="000000">
                      <a:alpha val="43137"/>
                    </a:srgbClr>
                  </a:outerShdw>
                </a:effectLst>
              </a:defRPr>
            </a:pPr>
            <a:endParaRPr lang="en-US" dirty="0"/>
          </a:p>
        </p:txBody>
      </p:sp>
      <p:sp>
        <p:nvSpPr>
          <p:cNvPr id="6" name="Rounded Rectangle 5"/>
          <p:cNvSpPr/>
          <p:nvPr/>
        </p:nvSpPr>
        <p:spPr bwMode="auto">
          <a:xfrm>
            <a:off x="1676400" y="49530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BizTalk Server</a:t>
            </a:r>
          </a:p>
        </p:txBody>
      </p:sp>
    </p:spTree>
    <p:extLst>
      <p:ext uri="{BB962C8B-B14F-4D97-AF65-F5344CB8AC3E}">
        <p14:creationId xmlns:p14="http://schemas.microsoft.com/office/powerpoint/2010/main" xmlns="" val="410325945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The </a:t>
            </a:r>
            <a:r>
              <a:rPr lang="en-CA" dirty="0" smtClean="0"/>
              <a:t>ESBT </a:t>
            </a:r>
            <a:r>
              <a:rPr lang="en-CA" dirty="0"/>
              <a:t>Stack</a:t>
            </a:r>
            <a:endParaRPr lang="de-DE" dirty="0"/>
          </a:p>
        </p:txBody>
      </p:sp>
      <p:sp>
        <p:nvSpPr>
          <p:cNvPr id="5" name="Rounded Rectangle 4"/>
          <p:cNvSpPr/>
          <p:nvPr/>
        </p:nvSpPr>
        <p:spPr bwMode="auto">
          <a:xfrm>
            <a:off x="1409700" y="1143000"/>
            <a:ext cx="6324600" cy="4572000"/>
          </a:xfrm>
          <a:prstGeom prst="roundRect">
            <a:avLst>
              <a:gd name="adj" fmla="val 458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chemeClr val="bg1">
                    <a:lumMod val="95000"/>
                    <a:lumOff val="5000"/>
                  </a:schemeClr>
                </a:solidFill>
                <a:effectLst>
                  <a:outerShdw blurRad="38100" dist="38100" dir="2700000" algn="tl">
                    <a:srgbClr val="000000">
                      <a:alpha val="43137"/>
                    </a:srgbClr>
                  </a:outerShdw>
                </a:effectLst>
              </a:defRPr>
            </a:pPr>
            <a:endParaRPr lang="en-US" dirty="0"/>
          </a:p>
        </p:txBody>
      </p:sp>
      <p:sp>
        <p:nvSpPr>
          <p:cNvPr id="6" name="Rounded Rectangle 5"/>
          <p:cNvSpPr/>
          <p:nvPr/>
        </p:nvSpPr>
        <p:spPr bwMode="auto">
          <a:xfrm>
            <a:off x="1676400" y="49530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BizTalk Server</a:t>
            </a:r>
          </a:p>
        </p:txBody>
      </p:sp>
      <p:sp>
        <p:nvSpPr>
          <p:cNvPr id="7" name="Rounded Rectangle 6"/>
          <p:cNvSpPr/>
          <p:nvPr/>
        </p:nvSpPr>
        <p:spPr bwMode="auto">
          <a:xfrm>
            <a:off x="1676400" y="40386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Adapter Providers</a:t>
            </a:r>
          </a:p>
        </p:txBody>
      </p:sp>
    </p:spTree>
    <p:extLst>
      <p:ext uri="{BB962C8B-B14F-4D97-AF65-F5344CB8AC3E}">
        <p14:creationId xmlns:p14="http://schemas.microsoft.com/office/powerpoint/2010/main" xmlns="" val="359633862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The </a:t>
            </a:r>
            <a:r>
              <a:rPr lang="en-CA" dirty="0" smtClean="0"/>
              <a:t>ESBT </a:t>
            </a:r>
            <a:r>
              <a:rPr lang="en-CA" dirty="0"/>
              <a:t>Stack</a:t>
            </a:r>
            <a:endParaRPr lang="de-DE" dirty="0"/>
          </a:p>
        </p:txBody>
      </p:sp>
      <p:sp>
        <p:nvSpPr>
          <p:cNvPr id="5" name="Rounded Rectangle 4"/>
          <p:cNvSpPr/>
          <p:nvPr/>
        </p:nvSpPr>
        <p:spPr bwMode="auto">
          <a:xfrm>
            <a:off x="1409700" y="1143000"/>
            <a:ext cx="6324600" cy="4572000"/>
          </a:xfrm>
          <a:prstGeom prst="roundRect">
            <a:avLst>
              <a:gd name="adj" fmla="val 458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chemeClr val="bg1">
                    <a:lumMod val="95000"/>
                    <a:lumOff val="5000"/>
                  </a:schemeClr>
                </a:solidFill>
                <a:effectLst>
                  <a:outerShdw blurRad="38100" dist="38100" dir="2700000" algn="tl">
                    <a:srgbClr val="000000">
                      <a:alpha val="43137"/>
                    </a:srgbClr>
                  </a:outerShdw>
                </a:effectLst>
              </a:defRPr>
            </a:pPr>
            <a:endParaRPr lang="en-US" dirty="0"/>
          </a:p>
        </p:txBody>
      </p:sp>
      <p:sp>
        <p:nvSpPr>
          <p:cNvPr id="6" name="Rounded Rectangle 5"/>
          <p:cNvSpPr/>
          <p:nvPr/>
        </p:nvSpPr>
        <p:spPr bwMode="auto">
          <a:xfrm>
            <a:off x="1676400" y="49530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BizTalk Server</a:t>
            </a:r>
          </a:p>
        </p:txBody>
      </p:sp>
      <p:sp>
        <p:nvSpPr>
          <p:cNvPr id="7" name="Rounded Rectangle 6"/>
          <p:cNvSpPr/>
          <p:nvPr/>
        </p:nvSpPr>
        <p:spPr bwMode="auto">
          <a:xfrm>
            <a:off x="1676400" y="40386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Adapter Providers</a:t>
            </a:r>
          </a:p>
        </p:txBody>
      </p:sp>
      <p:sp>
        <p:nvSpPr>
          <p:cNvPr id="8" name="Rounded Rectangle 7"/>
          <p:cNvSpPr/>
          <p:nvPr/>
        </p:nvSpPr>
        <p:spPr bwMode="auto">
          <a:xfrm>
            <a:off x="1676400" y="31242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Resolvers</a:t>
            </a:r>
          </a:p>
        </p:txBody>
      </p:sp>
    </p:spTree>
    <p:extLst>
      <p:ext uri="{BB962C8B-B14F-4D97-AF65-F5344CB8AC3E}">
        <p14:creationId xmlns:p14="http://schemas.microsoft.com/office/powerpoint/2010/main" xmlns="" val="217004855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The </a:t>
            </a:r>
            <a:r>
              <a:rPr lang="en-CA" dirty="0" smtClean="0"/>
              <a:t>ESBT </a:t>
            </a:r>
            <a:r>
              <a:rPr lang="en-CA" dirty="0"/>
              <a:t>Stack</a:t>
            </a:r>
            <a:endParaRPr lang="de-DE" dirty="0"/>
          </a:p>
        </p:txBody>
      </p:sp>
      <p:sp>
        <p:nvSpPr>
          <p:cNvPr id="5" name="Rounded Rectangle 4"/>
          <p:cNvSpPr/>
          <p:nvPr/>
        </p:nvSpPr>
        <p:spPr bwMode="auto">
          <a:xfrm>
            <a:off x="1409700" y="1143000"/>
            <a:ext cx="6324600" cy="4572000"/>
          </a:xfrm>
          <a:prstGeom prst="roundRect">
            <a:avLst>
              <a:gd name="adj" fmla="val 4584"/>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chemeClr val="bg1">
                    <a:lumMod val="95000"/>
                    <a:lumOff val="5000"/>
                  </a:schemeClr>
                </a:solidFill>
                <a:effectLst>
                  <a:outerShdw blurRad="38100" dist="38100" dir="2700000" algn="tl">
                    <a:srgbClr val="000000">
                      <a:alpha val="43137"/>
                    </a:srgbClr>
                  </a:outerShdw>
                </a:effectLst>
              </a:defRPr>
            </a:pPr>
            <a:endParaRPr lang="en-US" dirty="0"/>
          </a:p>
        </p:txBody>
      </p:sp>
      <p:sp>
        <p:nvSpPr>
          <p:cNvPr id="6" name="Rounded Rectangle 5"/>
          <p:cNvSpPr/>
          <p:nvPr/>
        </p:nvSpPr>
        <p:spPr bwMode="auto">
          <a:xfrm>
            <a:off x="1676400" y="49530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BizTalk Server</a:t>
            </a:r>
          </a:p>
        </p:txBody>
      </p:sp>
      <p:sp>
        <p:nvSpPr>
          <p:cNvPr id="7" name="Rounded Rectangle 6"/>
          <p:cNvSpPr/>
          <p:nvPr/>
        </p:nvSpPr>
        <p:spPr bwMode="auto">
          <a:xfrm>
            <a:off x="1676400" y="40386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Adapter Providers</a:t>
            </a:r>
          </a:p>
        </p:txBody>
      </p:sp>
      <p:sp>
        <p:nvSpPr>
          <p:cNvPr id="8" name="Rounded Rectangle 7"/>
          <p:cNvSpPr/>
          <p:nvPr/>
        </p:nvSpPr>
        <p:spPr bwMode="auto">
          <a:xfrm>
            <a:off x="1676400" y="31242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Resolvers</a:t>
            </a:r>
          </a:p>
        </p:txBody>
      </p:sp>
      <p:sp>
        <p:nvSpPr>
          <p:cNvPr id="9" name="Rounded Rectangle 8"/>
          <p:cNvSpPr/>
          <p:nvPr/>
        </p:nvSpPr>
        <p:spPr bwMode="auto">
          <a:xfrm>
            <a:off x="1676400" y="22098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Mediation Components</a:t>
            </a:r>
          </a:p>
        </p:txBody>
      </p:sp>
      <p:sp>
        <p:nvSpPr>
          <p:cNvPr id="10" name="Rounded Rectangle 9"/>
          <p:cNvSpPr/>
          <p:nvPr/>
        </p:nvSpPr>
        <p:spPr bwMode="auto">
          <a:xfrm>
            <a:off x="1676400" y="1295400"/>
            <a:ext cx="57912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Mediation Policies</a:t>
            </a:r>
          </a:p>
        </p:txBody>
      </p:sp>
    </p:spTree>
    <p:extLst>
      <p:ext uri="{BB962C8B-B14F-4D97-AF65-F5344CB8AC3E}">
        <p14:creationId xmlns:p14="http://schemas.microsoft.com/office/powerpoint/2010/main" xmlns="" val="8487269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DE" dirty="0" smtClean="0"/>
              <a:t>ESB Toolkit 2.0 changes</a:t>
            </a:r>
            <a:endParaRPr lang="de-DE" dirty="0"/>
          </a:p>
        </p:txBody>
      </p:sp>
      <p:sp>
        <p:nvSpPr>
          <p:cNvPr id="4" name="Text Placeholder 3"/>
          <p:cNvSpPr>
            <a:spLocks noGrp="1"/>
          </p:cNvSpPr>
          <p:nvPr>
            <p:ph type="body" sz="quarter" idx="10"/>
          </p:nvPr>
        </p:nvSpPr>
        <p:spPr/>
        <p:txBody>
          <a:bodyPr/>
          <a:lstStyle/>
          <a:p>
            <a:r>
              <a:rPr lang="en-US" dirty="0" smtClean="0"/>
              <a:t>Naming </a:t>
            </a:r>
            <a:r>
              <a:rPr lang="en-US" dirty="0" smtClean="0">
                <a:sym typeface="Wingdings" pitchFamily="2" charset="2"/>
              </a:rPr>
              <a:t></a:t>
            </a:r>
            <a:endParaRPr lang="en-US" dirty="0" smtClean="0"/>
          </a:p>
          <a:p>
            <a:r>
              <a:rPr lang="en-US" dirty="0" smtClean="0"/>
              <a:t>Built </a:t>
            </a:r>
            <a:r>
              <a:rPr lang="en-US" dirty="0"/>
              <a:t>on BizTalk Server 2009</a:t>
            </a:r>
          </a:p>
          <a:p>
            <a:r>
              <a:rPr lang="en-US" dirty="0"/>
              <a:t>Provides greatly enhanced tooling, on top of </a:t>
            </a:r>
            <a:br>
              <a:rPr lang="en-US" dirty="0"/>
            </a:br>
            <a:r>
              <a:rPr lang="en-US" dirty="0"/>
              <a:t>an optimized core</a:t>
            </a:r>
          </a:p>
          <a:p>
            <a:r>
              <a:rPr lang="en-US" dirty="0"/>
              <a:t>Provides even more extensibility points</a:t>
            </a:r>
          </a:p>
          <a:p>
            <a:r>
              <a:rPr lang="en-US" dirty="0"/>
              <a:t>Provide even more prescriptive guidance about enterprise integration patterns</a:t>
            </a:r>
          </a:p>
          <a:p>
            <a:r>
              <a:rPr lang="en-US" dirty="0"/>
              <a:t>Streamlined installation experience </a:t>
            </a:r>
            <a:r>
              <a:rPr lang="en-US" dirty="0" smtClean="0"/>
              <a:t>(PowerShell, </a:t>
            </a:r>
            <a:r>
              <a:rPr lang="en-US" dirty="0"/>
              <a:t>configuration tool, </a:t>
            </a:r>
            <a:r>
              <a:rPr lang="en-US" dirty="0" smtClean="0"/>
              <a:t>etc.)</a:t>
            </a:r>
            <a:endParaRPr lang="en-US" dirty="0"/>
          </a:p>
          <a:p>
            <a:endParaRPr lang="de-DE" dirty="0"/>
          </a:p>
        </p:txBody>
      </p:sp>
    </p:spTree>
    <p:extLst>
      <p:ext uri="{BB962C8B-B14F-4D97-AF65-F5344CB8AC3E}">
        <p14:creationId xmlns:p14="http://schemas.microsoft.com/office/powerpoint/2010/main" xmlns="" val="338668537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effectLst/>
              </a:rPr>
              <a:t>Dynamic Messaging with Microsoft BizTalk Enterprise Service Bus </a:t>
            </a:r>
            <a:r>
              <a:rPr lang="en-US" sz="4000" dirty="0" smtClean="0">
                <a:effectLst/>
              </a:rPr>
              <a:t>Toolkit 2.0</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a:xfrm>
            <a:off x="4809859" y="5341785"/>
            <a:ext cx="4036741" cy="461665"/>
          </a:xfrm>
        </p:spPr>
        <p:txBody>
          <a:bodyPr/>
          <a:lstStyle/>
          <a:p>
            <a:r>
              <a:rPr lang="en-US" sz="2000" dirty="0" smtClean="0">
                <a:solidFill>
                  <a:schemeClr val="tx1"/>
                </a:solidFill>
              </a:rPr>
              <a:t>Markus Landler</a:t>
            </a:r>
          </a:p>
          <a:p>
            <a:r>
              <a:rPr lang="en-US" sz="2000" dirty="0" smtClean="0"/>
              <a:t>Program Manager</a:t>
            </a:r>
          </a:p>
          <a:p>
            <a:r>
              <a:rPr lang="en-US" sz="2000" dirty="0"/>
              <a:t>International Customer Advisory Team </a:t>
            </a:r>
            <a:endParaRPr lang="en-US" sz="2000" dirty="0" smtClean="0">
              <a:solidFill>
                <a:schemeClr val="tx1"/>
              </a:solidFill>
            </a:endParaRPr>
          </a:p>
          <a:p>
            <a:r>
              <a:rPr lang="en-US" sz="2000" dirty="0" smtClean="0">
                <a:solidFill>
                  <a:schemeClr val="tx1"/>
                </a:solidFill>
              </a:rPr>
              <a:t>Microsoft Corp.</a:t>
            </a:r>
          </a:p>
          <a:p>
            <a:r>
              <a:rPr lang="en-US" sz="2000" dirty="0" smtClean="0">
                <a:solidFill>
                  <a:schemeClr val="tx1"/>
                </a:solidFill>
              </a:rPr>
              <a:t>Session Code: </a:t>
            </a:r>
            <a:r>
              <a:rPr lang="en-US" sz="2000" dirty="0"/>
              <a:t>INT306</a:t>
            </a:r>
            <a:endParaRPr lang="en-US" sz="2000" dirty="0">
              <a:solidFill>
                <a:schemeClr val="tx1"/>
              </a:solidFill>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64797"/>
          </a:xfrm>
        </p:spPr>
        <p:txBody>
          <a:bodyPr/>
          <a:lstStyle/>
          <a:p>
            <a:r>
              <a:rPr lang="en-CA" dirty="0"/>
              <a:t>ESB </a:t>
            </a:r>
            <a:r>
              <a:rPr lang="en-CA" dirty="0" smtClean="0"/>
              <a:t>Toolkit Core Engine</a:t>
            </a:r>
            <a:endParaRPr lang="de-DE" dirty="0"/>
          </a:p>
        </p:txBody>
      </p:sp>
      <p:sp>
        <p:nvSpPr>
          <p:cNvPr id="5" name="Round Same Side Corner Rectangle 4"/>
          <p:cNvSpPr/>
          <p:nvPr/>
        </p:nvSpPr>
        <p:spPr bwMode="auto">
          <a:xfrm rot="16200000">
            <a:off x="1504949" y="1905000"/>
            <a:ext cx="647700" cy="2438400"/>
          </a:xfrm>
          <a:prstGeom prst="round2SameRect">
            <a:avLst>
              <a:gd name="adj1" fmla="val 50000"/>
              <a:gd name="adj2" fmla="val 0"/>
            </a:avLst>
          </a:prstGeom>
          <a:gradFill flip="none" rotWithShape="1">
            <a:gsLst>
              <a:gs pos="0">
                <a:schemeClr val="accent3">
                  <a:lumMod val="60000"/>
                  <a:lumOff val="40000"/>
                  <a:alpha val="0"/>
                </a:schemeClr>
              </a:gs>
              <a:gs pos="15000">
                <a:schemeClr val="accent3">
                  <a:lumMod val="60000"/>
                  <a:lumOff val="40000"/>
                  <a:alpha val="70000"/>
                </a:schemeClr>
              </a:gs>
              <a:gs pos="77000">
                <a:srgbClr val="0070C0">
                  <a:alpha val="0"/>
                </a:srgbClr>
              </a:gs>
            </a:gsLst>
            <a:lin ang="16200000" scaled="1"/>
            <a:tileRect/>
          </a:gradFill>
          <a:ln>
            <a:headEnd type="none" w="med" len="med"/>
            <a:tailEnd type="none" w="med" len="med"/>
          </a:ln>
          <a:effectLst>
            <a:softEdge rad="12700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ound Same Side Corner Rectangle 5"/>
          <p:cNvSpPr/>
          <p:nvPr/>
        </p:nvSpPr>
        <p:spPr bwMode="auto">
          <a:xfrm rot="16200000">
            <a:off x="1504949" y="1104900"/>
            <a:ext cx="647700" cy="2438400"/>
          </a:xfrm>
          <a:prstGeom prst="round2SameRect">
            <a:avLst>
              <a:gd name="adj1" fmla="val 50000"/>
              <a:gd name="adj2" fmla="val 0"/>
            </a:avLst>
          </a:prstGeom>
          <a:gradFill flip="none" rotWithShape="1">
            <a:gsLst>
              <a:gs pos="0">
                <a:schemeClr val="accent3">
                  <a:lumMod val="60000"/>
                  <a:lumOff val="40000"/>
                  <a:alpha val="0"/>
                </a:schemeClr>
              </a:gs>
              <a:gs pos="15000">
                <a:schemeClr val="bg2">
                  <a:lumMod val="50000"/>
                  <a:alpha val="70000"/>
                </a:schemeClr>
              </a:gs>
              <a:gs pos="77000">
                <a:srgbClr val="0070C0">
                  <a:alpha val="0"/>
                </a:srgbClr>
              </a:gs>
            </a:gsLst>
            <a:lin ang="16200000" scaled="1"/>
            <a:tileRect/>
          </a:gradFill>
          <a:ln>
            <a:headEnd type="none" w="med" len="med"/>
            <a:tailEnd type="none" w="med" len="med"/>
          </a:ln>
          <a:effectLst>
            <a:softEdge rad="12700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 Same Side Corner Rectangle 6"/>
          <p:cNvSpPr/>
          <p:nvPr/>
        </p:nvSpPr>
        <p:spPr bwMode="auto">
          <a:xfrm rot="16200000">
            <a:off x="1504949" y="304800"/>
            <a:ext cx="647700" cy="2438400"/>
          </a:xfrm>
          <a:prstGeom prst="round2SameRect">
            <a:avLst>
              <a:gd name="adj1" fmla="val 50000"/>
              <a:gd name="adj2" fmla="val 0"/>
            </a:avLst>
          </a:prstGeom>
          <a:gradFill flip="none" rotWithShape="1">
            <a:gsLst>
              <a:gs pos="0">
                <a:schemeClr val="accent3">
                  <a:lumMod val="60000"/>
                  <a:lumOff val="40000"/>
                  <a:alpha val="0"/>
                </a:schemeClr>
              </a:gs>
              <a:gs pos="15000">
                <a:schemeClr val="accent4">
                  <a:alpha val="70000"/>
                </a:schemeClr>
              </a:gs>
              <a:gs pos="86000">
                <a:srgbClr val="0070C0">
                  <a:alpha val="0"/>
                </a:srgbClr>
              </a:gs>
            </a:gsLst>
            <a:lin ang="16200000" scaled="1"/>
            <a:tileRect/>
          </a:gradFill>
          <a:ln>
            <a:headEnd type="none" w="med" len="med"/>
            <a:tailEnd type="none" w="med" len="med"/>
          </a:ln>
          <a:effectLst>
            <a:softEdge rad="12700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 Same Side Corner Rectangle 7"/>
          <p:cNvSpPr/>
          <p:nvPr/>
        </p:nvSpPr>
        <p:spPr bwMode="auto">
          <a:xfrm rot="16200000">
            <a:off x="1504949" y="4114800"/>
            <a:ext cx="647700" cy="2438400"/>
          </a:xfrm>
          <a:prstGeom prst="round2SameRect">
            <a:avLst>
              <a:gd name="adj1" fmla="val 50000"/>
              <a:gd name="adj2" fmla="val 0"/>
            </a:avLst>
          </a:prstGeom>
          <a:gradFill flip="none" rotWithShape="1">
            <a:gsLst>
              <a:gs pos="0">
                <a:schemeClr val="accent3">
                  <a:lumMod val="60000"/>
                  <a:lumOff val="40000"/>
                  <a:alpha val="0"/>
                </a:schemeClr>
              </a:gs>
              <a:gs pos="15000">
                <a:srgbClr val="7030A0">
                  <a:alpha val="70000"/>
                </a:srgbClr>
              </a:gs>
              <a:gs pos="85000">
                <a:srgbClr val="0070C0">
                  <a:alpha val="0"/>
                </a:srgbClr>
              </a:gs>
            </a:gsLst>
            <a:lin ang="16200000" scaled="1"/>
            <a:tileRect/>
          </a:gradFill>
          <a:ln>
            <a:headEnd type="none" w="med" len="med"/>
            <a:tailEnd type="none" w="med" len="med"/>
          </a:ln>
          <a:effectLst>
            <a:softEdge rad="12700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ound Same Side Corner Rectangle 8"/>
          <p:cNvSpPr/>
          <p:nvPr/>
        </p:nvSpPr>
        <p:spPr bwMode="auto">
          <a:xfrm rot="16200000">
            <a:off x="1219199" y="2990850"/>
            <a:ext cx="1219200" cy="2438400"/>
          </a:xfrm>
          <a:prstGeom prst="round2SameRect">
            <a:avLst>
              <a:gd name="adj1" fmla="val 50000"/>
              <a:gd name="adj2" fmla="val 0"/>
            </a:avLst>
          </a:prstGeom>
          <a:gradFill flip="none" rotWithShape="1">
            <a:gsLst>
              <a:gs pos="0">
                <a:schemeClr val="accent3">
                  <a:lumMod val="60000"/>
                  <a:lumOff val="40000"/>
                  <a:alpha val="0"/>
                </a:schemeClr>
              </a:gs>
              <a:gs pos="15000">
                <a:srgbClr val="0070C0">
                  <a:alpha val="70000"/>
                </a:srgbClr>
              </a:gs>
              <a:gs pos="78000">
                <a:srgbClr val="0070C0">
                  <a:alpha val="0"/>
                </a:srgbClr>
              </a:gs>
            </a:gsLst>
            <a:lin ang="16200000" scaled="1"/>
            <a:tileRect/>
          </a:gradFill>
          <a:ln>
            <a:headEnd type="none" w="med" len="med"/>
            <a:tailEnd type="none" w="med" len="med"/>
          </a:ln>
          <a:effectLst>
            <a:softEdge rad="12700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ounded Rectangle 9"/>
          <p:cNvSpPr/>
          <p:nvPr/>
        </p:nvSpPr>
        <p:spPr bwMode="auto">
          <a:xfrm>
            <a:off x="2819400" y="3676650"/>
            <a:ext cx="1371600" cy="4953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Adapters</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1" name="Rounded Rectangle 10"/>
          <p:cNvSpPr/>
          <p:nvPr/>
        </p:nvSpPr>
        <p:spPr bwMode="auto">
          <a:xfrm>
            <a:off x="4267200" y="3676650"/>
            <a:ext cx="1371600" cy="4953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Dynamic </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Ports</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2" name="Rounded Rectangle 11"/>
          <p:cNvSpPr/>
          <p:nvPr/>
        </p:nvSpPr>
        <p:spPr bwMode="auto">
          <a:xfrm>
            <a:off x="7162800" y="4277394"/>
            <a:ext cx="1366846" cy="495299"/>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Pub Sub</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 Engine</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3" name="Rounded Rectangle 12"/>
          <p:cNvSpPr/>
          <p:nvPr/>
        </p:nvSpPr>
        <p:spPr bwMode="auto">
          <a:xfrm>
            <a:off x="2819400" y="4277394"/>
            <a:ext cx="1371600" cy="495299"/>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Transformation</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Engine</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4" name="Rounded Rectangle 13"/>
          <p:cNvSpPr/>
          <p:nvPr/>
        </p:nvSpPr>
        <p:spPr bwMode="auto">
          <a:xfrm>
            <a:off x="4267200" y="4286250"/>
            <a:ext cx="1371600" cy="495299"/>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Business Rules </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Engine</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5" name="Rounded Rectangle 14"/>
          <p:cNvSpPr/>
          <p:nvPr/>
        </p:nvSpPr>
        <p:spPr bwMode="auto">
          <a:xfrm>
            <a:off x="5715000" y="3676650"/>
            <a:ext cx="1371600" cy="4953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Host</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Environment</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6" name="Rounded Rectangle 15"/>
          <p:cNvSpPr/>
          <p:nvPr/>
        </p:nvSpPr>
        <p:spPr bwMode="auto">
          <a:xfrm>
            <a:off x="2819400" y="2076449"/>
            <a:ext cx="1385878" cy="49530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Itinerary</a:t>
            </a:r>
          </a:p>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Services</a:t>
            </a:r>
          </a:p>
        </p:txBody>
      </p:sp>
      <p:sp>
        <p:nvSpPr>
          <p:cNvPr id="17" name="Rounded Rectangle 16"/>
          <p:cNvSpPr/>
          <p:nvPr/>
        </p:nvSpPr>
        <p:spPr bwMode="auto">
          <a:xfrm>
            <a:off x="4286240" y="2076449"/>
            <a:ext cx="1352560" cy="49530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Resolvers</a:t>
            </a:r>
          </a:p>
        </p:txBody>
      </p:sp>
      <p:sp>
        <p:nvSpPr>
          <p:cNvPr id="18" name="Rounded Rectangle 17"/>
          <p:cNvSpPr/>
          <p:nvPr/>
        </p:nvSpPr>
        <p:spPr bwMode="auto">
          <a:xfrm>
            <a:off x="4267200" y="2876550"/>
            <a:ext cx="1371600" cy="495300"/>
          </a:xfrm>
          <a:prstGeom prst="roundRect">
            <a:avLst/>
          </a:prstGeom>
          <a:gradFill flip="none" rotWithShape="1">
            <a:gsLst>
              <a:gs pos="0">
                <a:schemeClr val="accent3">
                  <a:lumMod val="60000"/>
                  <a:lumOff val="40000"/>
                </a:schemeClr>
              </a:gs>
              <a:gs pos="50000">
                <a:schemeClr val="accent3"/>
              </a:gs>
              <a:gs pos="100000">
                <a:schemeClr val="accent3">
                  <a:lumMod val="50000"/>
                </a:schemeClr>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Adapter Provider</a:t>
            </a:r>
            <a:br>
              <a:rPr lang="en-CA" sz="1400" dirty="0" smtClean="0">
                <a:solidFill>
                  <a:schemeClr val="tx1"/>
                </a:solidFill>
                <a:effectLst>
                  <a:outerShdw blurRad="38100" dist="38100" dir="2700000" algn="tl">
                    <a:srgbClr val="000000">
                      <a:alpha val="43137"/>
                    </a:srgbClr>
                  </a:outerShdw>
                </a:effectLst>
                <a:latin typeface="Calibri" pitchFamily="34" charset="0"/>
              </a:rPr>
            </a:br>
            <a:r>
              <a:rPr lang="en-CA" sz="1400" dirty="0" smtClean="0">
                <a:solidFill>
                  <a:schemeClr val="tx1"/>
                </a:solidFill>
                <a:effectLst>
                  <a:outerShdw blurRad="38100" dist="38100" dir="2700000" algn="tl">
                    <a:srgbClr val="000000">
                      <a:alpha val="43137"/>
                    </a:srgbClr>
                  </a:outerShdw>
                </a:effectLst>
                <a:latin typeface="Calibri" pitchFamily="34" charset="0"/>
              </a:rPr>
              <a:t>Framework</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19" name="Rounded Rectangle 18"/>
          <p:cNvSpPr/>
          <p:nvPr/>
        </p:nvSpPr>
        <p:spPr bwMode="auto">
          <a:xfrm>
            <a:off x="2819400" y="1276350"/>
            <a:ext cx="1371600" cy="4953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ASMX </a:t>
            </a:r>
          </a:p>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On-Ramps</a:t>
            </a:r>
            <a:endParaRPr lang="en-CA" sz="1400" dirty="0">
              <a:solidFill>
                <a:srgbClr val="FFFFFF"/>
              </a:solidFill>
              <a:effectLst>
                <a:outerShdw blurRad="38100" dist="38100" dir="2700000" algn="tl">
                  <a:srgbClr val="000000">
                    <a:alpha val="43137"/>
                  </a:srgbClr>
                </a:outerShdw>
              </a:effectLst>
              <a:latin typeface="Calibri" pitchFamily="34" charset="0"/>
            </a:endParaRPr>
          </a:p>
        </p:txBody>
      </p:sp>
      <p:sp>
        <p:nvSpPr>
          <p:cNvPr id="20" name="TextBox 32"/>
          <p:cNvSpPr txBox="1"/>
          <p:nvPr/>
        </p:nvSpPr>
        <p:spPr>
          <a:xfrm>
            <a:off x="914400" y="3943350"/>
            <a:ext cx="1714512" cy="533400"/>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CA" sz="1600" dirty="0" smtClean="0">
                <a:latin typeface="+mn-lt"/>
              </a:rPr>
              <a:t>BizTalk</a:t>
            </a:r>
            <a:br>
              <a:rPr lang="en-CA" sz="1600" dirty="0" smtClean="0">
                <a:latin typeface="+mn-lt"/>
              </a:rPr>
            </a:br>
            <a:r>
              <a:rPr lang="en-CA" sz="1600" dirty="0" smtClean="0">
                <a:latin typeface="+mn-lt"/>
              </a:rPr>
              <a:t>Components</a:t>
            </a:r>
            <a:endParaRPr lang="en-CA" sz="1600" dirty="0">
              <a:latin typeface="+mn-lt"/>
            </a:endParaRPr>
          </a:p>
        </p:txBody>
      </p:sp>
      <p:sp>
        <p:nvSpPr>
          <p:cNvPr id="21" name="TextBox 33"/>
          <p:cNvSpPr txBox="1"/>
          <p:nvPr/>
        </p:nvSpPr>
        <p:spPr>
          <a:xfrm>
            <a:off x="914400" y="2038350"/>
            <a:ext cx="1714512" cy="533400"/>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CA" sz="1600" dirty="0" smtClean="0">
                <a:latin typeface="+mn-lt"/>
              </a:rPr>
              <a:t>ESB</a:t>
            </a:r>
            <a:br>
              <a:rPr lang="en-CA" sz="1600" dirty="0" smtClean="0">
                <a:latin typeface="+mn-lt"/>
              </a:rPr>
            </a:br>
            <a:r>
              <a:rPr lang="en-CA" sz="1600" dirty="0" smtClean="0">
                <a:latin typeface="+mn-lt"/>
              </a:rPr>
              <a:t>Components</a:t>
            </a:r>
            <a:endParaRPr lang="en-CA" sz="1600" dirty="0">
              <a:latin typeface="+mn-lt"/>
            </a:endParaRPr>
          </a:p>
        </p:txBody>
      </p:sp>
      <p:sp>
        <p:nvSpPr>
          <p:cNvPr id="22" name="TextBox 34"/>
          <p:cNvSpPr txBox="1"/>
          <p:nvPr/>
        </p:nvSpPr>
        <p:spPr>
          <a:xfrm>
            <a:off x="914400" y="1276350"/>
            <a:ext cx="1714512" cy="495300"/>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CA" sz="1600" dirty="0" smtClean="0">
                <a:latin typeface="+mn-lt"/>
              </a:rPr>
              <a:t>Custom </a:t>
            </a:r>
            <a:br>
              <a:rPr lang="en-CA" sz="1600" dirty="0" smtClean="0">
                <a:latin typeface="+mn-lt"/>
              </a:rPr>
            </a:br>
            <a:r>
              <a:rPr lang="en-CA" sz="1600" dirty="0" smtClean="0">
                <a:latin typeface="+mn-lt"/>
              </a:rPr>
              <a:t>Web Components</a:t>
            </a:r>
            <a:endParaRPr lang="en-CA" sz="1600" dirty="0">
              <a:latin typeface="+mn-lt"/>
            </a:endParaRPr>
          </a:p>
        </p:txBody>
      </p:sp>
      <p:sp>
        <p:nvSpPr>
          <p:cNvPr id="23" name="Rounded Rectangle 22"/>
          <p:cNvSpPr/>
          <p:nvPr/>
        </p:nvSpPr>
        <p:spPr bwMode="auto">
          <a:xfrm>
            <a:off x="4267200" y="1276350"/>
            <a:ext cx="1371600" cy="4953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WCF </a:t>
            </a:r>
          </a:p>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On-Ramps</a:t>
            </a:r>
            <a:endParaRPr lang="en-CA" sz="1400" dirty="0">
              <a:solidFill>
                <a:srgbClr val="FFFFFF"/>
              </a:solidFill>
              <a:effectLst>
                <a:outerShdw blurRad="38100" dist="38100" dir="2700000" algn="tl">
                  <a:srgbClr val="000000">
                    <a:alpha val="43137"/>
                  </a:srgbClr>
                </a:outerShdw>
              </a:effectLst>
              <a:latin typeface="Calibri" pitchFamily="34" charset="0"/>
            </a:endParaRPr>
          </a:p>
        </p:txBody>
      </p:sp>
      <p:sp>
        <p:nvSpPr>
          <p:cNvPr id="24" name="Rounded Rectangle 23"/>
          <p:cNvSpPr/>
          <p:nvPr/>
        </p:nvSpPr>
        <p:spPr bwMode="auto">
          <a:xfrm>
            <a:off x="5715000" y="1276350"/>
            <a:ext cx="1371600" cy="4953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Management</a:t>
            </a:r>
          </a:p>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Portal</a:t>
            </a:r>
            <a:endParaRPr lang="en-CA" sz="1400" dirty="0">
              <a:solidFill>
                <a:srgbClr val="FFFFFF"/>
              </a:solidFill>
              <a:effectLst>
                <a:outerShdw blurRad="38100" dist="38100" dir="2700000" algn="tl">
                  <a:srgbClr val="000000">
                    <a:alpha val="43137"/>
                  </a:srgbClr>
                </a:outerShdw>
              </a:effectLst>
              <a:latin typeface="Calibri" pitchFamily="34" charset="0"/>
            </a:endParaRPr>
          </a:p>
        </p:txBody>
      </p:sp>
      <p:sp>
        <p:nvSpPr>
          <p:cNvPr id="25" name="TextBox 38"/>
          <p:cNvSpPr txBox="1"/>
          <p:nvPr/>
        </p:nvSpPr>
        <p:spPr>
          <a:xfrm>
            <a:off x="914400" y="5086350"/>
            <a:ext cx="1714512" cy="495300"/>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CA" sz="1600" dirty="0" smtClean="0">
                <a:latin typeface="+mn-lt"/>
              </a:rPr>
              <a:t>Other Servers</a:t>
            </a:r>
            <a:br>
              <a:rPr lang="en-CA" sz="1600" dirty="0" smtClean="0">
                <a:latin typeface="+mn-lt"/>
              </a:rPr>
            </a:br>
            <a:r>
              <a:rPr lang="en-CA" sz="1600" dirty="0" smtClean="0">
                <a:latin typeface="+mn-lt"/>
              </a:rPr>
              <a:t>&amp; Components</a:t>
            </a:r>
          </a:p>
        </p:txBody>
      </p:sp>
      <p:sp>
        <p:nvSpPr>
          <p:cNvPr id="26" name="Rounded Rectangle 25"/>
          <p:cNvSpPr/>
          <p:nvPr/>
        </p:nvSpPr>
        <p:spPr bwMode="auto">
          <a:xfrm>
            <a:off x="2819400" y="5086350"/>
            <a:ext cx="1371600" cy="495300"/>
          </a:xfrm>
          <a:prstGeom prst="roundRect">
            <a:avLst/>
          </a:prstGeom>
          <a:gradFill flip="none" rotWithShape="1">
            <a:gsLst>
              <a:gs pos="0">
                <a:srgbClr val="8607A9"/>
              </a:gs>
              <a:gs pos="50000">
                <a:srgbClr val="680092"/>
              </a:gs>
              <a:gs pos="100000">
                <a:srgbClr val="250432"/>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UDDI</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2.0 &amp; 3.0</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27" name="Rounded Rectangle 26"/>
          <p:cNvSpPr/>
          <p:nvPr/>
        </p:nvSpPr>
        <p:spPr bwMode="auto">
          <a:xfrm>
            <a:off x="4267200" y="5086350"/>
            <a:ext cx="1371600" cy="495300"/>
          </a:xfrm>
          <a:prstGeom prst="roundRect">
            <a:avLst/>
          </a:prstGeom>
          <a:gradFill flip="none" rotWithShape="1">
            <a:gsLst>
              <a:gs pos="0">
                <a:srgbClr val="8607A9"/>
              </a:gs>
              <a:gs pos="50000">
                <a:srgbClr val="680092"/>
              </a:gs>
              <a:gs pos="100000">
                <a:srgbClr val="250432"/>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Governance </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Tools</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28" name="Rounded Rectangle 27"/>
          <p:cNvSpPr/>
          <p:nvPr/>
        </p:nvSpPr>
        <p:spPr bwMode="auto">
          <a:xfrm>
            <a:off x="5715000" y="5086350"/>
            <a:ext cx="1371600" cy="495300"/>
          </a:xfrm>
          <a:prstGeom prst="roundRect">
            <a:avLst/>
          </a:prstGeom>
          <a:gradFill flip="none" rotWithShape="1">
            <a:gsLst>
              <a:gs pos="0">
                <a:srgbClr val="8607A9"/>
              </a:gs>
              <a:gs pos="50000">
                <a:srgbClr val="680092"/>
              </a:gs>
              <a:gs pos="100000">
                <a:srgbClr val="250432"/>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Databases</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5715000" y="4286926"/>
            <a:ext cx="1371600" cy="495299"/>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Orchestration</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Engine</a:t>
            </a:r>
          </a:p>
        </p:txBody>
      </p:sp>
      <p:sp>
        <p:nvSpPr>
          <p:cNvPr id="30" name="TextBox 29"/>
          <p:cNvSpPr txBox="1"/>
          <p:nvPr/>
        </p:nvSpPr>
        <p:spPr>
          <a:xfrm>
            <a:off x="914400" y="2838450"/>
            <a:ext cx="1714512" cy="533400"/>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CA" sz="1600" dirty="0" smtClean="0">
                <a:latin typeface="+mn-lt"/>
              </a:rPr>
              <a:t>Frameworks</a:t>
            </a:r>
            <a:endParaRPr lang="en-CA" sz="1600" dirty="0">
              <a:latin typeface="+mn-lt"/>
            </a:endParaRPr>
          </a:p>
        </p:txBody>
      </p:sp>
      <p:sp>
        <p:nvSpPr>
          <p:cNvPr id="31" name="Rounded Rectangle 30"/>
          <p:cNvSpPr/>
          <p:nvPr/>
        </p:nvSpPr>
        <p:spPr bwMode="auto">
          <a:xfrm>
            <a:off x="2819400" y="2876550"/>
            <a:ext cx="1371600" cy="495300"/>
          </a:xfrm>
          <a:prstGeom prst="roundRect">
            <a:avLst/>
          </a:prstGeom>
          <a:gradFill flip="none" rotWithShape="1">
            <a:gsLst>
              <a:gs pos="0">
                <a:schemeClr val="accent3">
                  <a:lumMod val="60000"/>
                  <a:lumOff val="40000"/>
                </a:schemeClr>
              </a:gs>
              <a:gs pos="50000">
                <a:schemeClr val="accent3"/>
              </a:gs>
              <a:gs pos="100000">
                <a:schemeClr val="accent3">
                  <a:lumMod val="50000"/>
                </a:schemeClr>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Resolver</a:t>
            </a:r>
          </a:p>
          <a:p>
            <a:pPr algn="ctr" defTabSz="914099">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Framework</a:t>
            </a:r>
          </a:p>
        </p:txBody>
      </p:sp>
      <p:sp>
        <p:nvSpPr>
          <p:cNvPr id="32" name="Rounded Rectangle 31"/>
          <p:cNvSpPr/>
          <p:nvPr/>
        </p:nvSpPr>
        <p:spPr bwMode="auto">
          <a:xfrm>
            <a:off x="5715000" y="2076449"/>
            <a:ext cx="1371600" cy="49530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Adapter </a:t>
            </a:r>
          </a:p>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Providers</a:t>
            </a:r>
          </a:p>
        </p:txBody>
      </p:sp>
      <p:sp>
        <p:nvSpPr>
          <p:cNvPr id="33" name="Rounded Rectangle 32"/>
          <p:cNvSpPr/>
          <p:nvPr/>
        </p:nvSpPr>
        <p:spPr bwMode="auto">
          <a:xfrm>
            <a:off x="5715000" y="2876550"/>
            <a:ext cx="1371600" cy="495300"/>
          </a:xfrm>
          <a:prstGeom prst="roundRect">
            <a:avLst/>
          </a:prstGeom>
          <a:gradFill flip="none" rotWithShape="1">
            <a:gsLst>
              <a:gs pos="0">
                <a:schemeClr val="accent3">
                  <a:lumMod val="60000"/>
                  <a:lumOff val="40000"/>
                </a:schemeClr>
              </a:gs>
              <a:gs pos="50000">
                <a:schemeClr val="accent3"/>
              </a:gs>
              <a:gs pos="100000">
                <a:schemeClr val="accent3">
                  <a:lumMod val="50000"/>
                </a:schemeClr>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Enterprise Library</a:t>
            </a:r>
            <a:br>
              <a:rPr lang="en-CA" sz="1400" dirty="0" smtClean="0">
                <a:solidFill>
                  <a:schemeClr val="tx1"/>
                </a:solidFill>
                <a:effectLst>
                  <a:outerShdw blurRad="38100" dist="38100" dir="2700000" algn="tl">
                    <a:srgbClr val="000000">
                      <a:alpha val="43137"/>
                    </a:srgbClr>
                  </a:outerShdw>
                </a:effectLst>
                <a:latin typeface="Calibri" pitchFamily="34" charset="0"/>
              </a:rPr>
            </a:br>
            <a:r>
              <a:rPr lang="en-CA" sz="1400" dirty="0" smtClean="0">
                <a:solidFill>
                  <a:schemeClr val="tx1"/>
                </a:solidFill>
                <a:effectLst>
                  <a:outerShdw blurRad="38100" dist="38100" dir="2700000" algn="tl">
                    <a:srgbClr val="000000">
                      <a:alpha val="43137"/>
                    </a:srgbClr>
                  </a:outerShdw>
                </a:effectLst>
                <a:latin typeface="Calibri" pitchFamily="34" charset="0"/>
              </a:rPr>
              <a:t>4</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34" name="Rounded Rectangle 33"/>
          <p:cNvSpPr/>
          <p:nvPr/>
        </p:nvSpPr>
        <p:spPr bwMode="auto">
          <a:xfrm>
            <a:off x="7162800" y="2876550"/>
            <a:ext cx="1371600" cy="495300"/>
          </a:xfrm>
          <a:prstGeom prst="roundRect">
            <a:avLst/>
          </a:prstGeom>
          <a:gradFill flip="none" rotWithShape="1">
            <a:gsLst>
              <a:gs pos="0">
                <a:schemeClr val="accent3">
                  <a:lumMod val="60000"/>
                  <a:lumOff val="40000"/>
                </a:schemeClr>
              </a:gs>
              <a:gs pos="50000">
                <a:schemeClr val="accent3"/>
              </a:gs>
              <a:gs pos="100000">
                <a:schemeClr val="accent3">
                  <a:lumMod val="50000"/>
                </a:schemeClr>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Exception</a:t>
            </a:r>
            <a:br>
              <a:rPr lang="en-CA" sz="1400" dirty="0" smtClean="0">
                <a:solidFill>
                  <a:schemeClr val="tx1"/>
                </a:solidFill>
                <a:effectLst>
                  <a:outerShdw blurRad="38100" dist="38100" dir="2700000" algn="tl">
                    <a:srgbClr val="000000">
                      <a:alpha val="43137"/>
                    </a:srgbClr>
                  </a:outerShdw>
                </a:effectLst>
                <a:latin typeface="Calibri" pitchFamily="34" charset="0"/>
              </a:rPr>
            </a:br>
            <a:r>
              <a:rPr lang="en-CA" sz="1400" dirty="0" smtClean="0">
                <a:solidFill>
                  <a:schemeClr val="tx1"/>
                </a:solidFill>
                <a:effectLst>
                  <a:outerShdw blurRad="38100" dist="38100" dir="2700000" algn="tl">
                    <a:srgbClr val="000000">
                      <a:alpha val="43137"/>
                    </a:srgbClr>
                  </a:outerShdw>
                </a:effectLst>
                <a:latin typeface="Calibri" pitchFamily="34" charset="0"/>
              </a:rPr>
              <a:t>Management</a:t>
            </a:r>
          </a:p>
        </p:txBody>
      </p:sp>
      <p:sp>
        <p:nvSpPr>
          <p:cNvPr id="35" name="Rounded Rectangle 34"/>
          <p:cNvSpPr/>
          <p:nvPr/>
        </p:nvSpPr>
        <p:spPr bwMode="auto">
          <a:xfrm>
            <a:off x="7162800" y="1276350"/>
            <a:ext cx="1371600" cy="4953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Core Web</a:t>
            </a:r>
          </a:p>
          <a:p>
            <a:pPr algn="ctr" defTabSz="914099">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Services</a:t>
            </a:r>
            <a:endParaRPr lang="en-CA" sz="1400" dirty="0">
              <a:solidFill>
                <a:srgbClr val="FFFFFF"/>
              </a:solidFill>
              <a:effectLst>
                <a:outerShdw blurRad="38100" dist="38100" dir="2700000" algn="tl">
                  <a:srgbClr val="000000">
                    <a:alpha val="43137"/>
                  </a:srgbClr>
                </a:outerShdw>
              </a:effectLst>
              <a:latin typeface="Calibri" pitchFamily="34" charset="0"/>
            </a:endParaRPr>
          </a:p>
        </p:txBody>
      </p:sp>
      <p:sp>
        <p:nvSpPr>
          <p:cNvPr id="36" name="Rounded Rectangle 35"/>
          <p:cNvSpPr/>
          <p:nvPr/>
        </p:nvSpPr>
        <p:spPr bwMode="auto">
          <a:xfrm>
            <a:off x="7162800" y="3676650"/>
            <a:ext cx="1371600" cy="4953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UDDI</a:t>
            </a:r>
          </a:p>
          <a:p>
            <a:pPr algn="ctr" defTabSz="914099" fontAlgn="base">
              <a:lnSpc>
                <a:spcPct val="90000"/>
              </a:lnSpc>
            </a:pPr>
            <a:r>
              <a:rPr lang="en-CA" sz="1400" dirty="0" smtClean="0">
                <a:solidFill>
                  <a:schemeClr val="tx1"/>
                </a:solidFill>
                <a:effectLst>
                  <a:outerShdw blurRad="38100" dist="38100" dir="2700000" algn="tl">
                    <a:srgbClr val="000000">
                      <a:alpha val="43137"/>
                    </a:srgbClr>
                  </a:outerShdw>
                </a:effectLst>
                <a:latin typeface="Calibri" pitchFamily="34" charset="0"/>
              </a:rPr>
              <a:t>3.0</a:t>
            </a:r>
            <a:endParaRPr lang="en-CA" sz="1400" dirty="0">
              <a:solidFill>
                <a:schemeClr val="tx1"/>
              </a:solidFill>
              <a:effectLst>
                <a:outerShdw blurRad="38100" dist="38100" dir="2700000" algn="tl">
                  <a:srgbClr val="000000">
                    <a:alpha val="43137"/>
                  </a:srgbClr>
                </a:outerShdw>
              </a:effectLst>
              <a:latin typeface="Calibri" pitchFamily="34" charset="0"/>
            </a:endParaRPr>
          </a:p>
        </p:txBody>
      </p:sp>
      <p:sp>
        <p:nvSpPr>
          <p:cNvPr id="37" name="Rounded Rectangle 36"/>
          <p:cNvSpPr/>
          <p:nvPr/>
        </p:nvSpPr>
        <p:spPr bwMode="auto">
          <a:xfrm>
            <a:off x="7162800" y="2076449"/>
            <a:ext cx="1371600" cy="49530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Development</a:t>
            </a:r>
          </a:p>
          <a:p>
            <a:pPr algn="ctr" defTabSz="914099" fontAlgn="base">
              <a:lnSpc>
                <a:spcPct val="90000"/>
              </a:lnSpc>
            </a:pPr>
            <a:r>
              <a:rPr lang="en-CA" sz="1400" dirty="0" smtClean="0">
                <a:solidFill>
                  <a:srgbClr val="FFFFFF"/>
                </a:solidFill>
                <a:effectLst>
                  <a:outerShdw blurRad="38100" dist="38100" dir="2700000" algn="tl">
                    <a:srgbClr val="000000">
                      <a:alpha val="43137"/>
                    </a:srgbClr>
                  </a:outerShdw>
                </a:effectLst>
                <a:latin typeface="Calibri" pitchFamily="34" charset="0"/>
              </a:rPr>
              <a:t>Tools</a:t>
            </a:r>
          </a:p>
        </p:txBody>
      </p:sp>
    </p:spTree>
    <p:extLst>
      <p:ext uri="{BB962C8B-B14F-4D97-AF65-F5344CB8AC3E}">
        <p14:creationId xmlns:p14="http://schemas.microsoft.com/office/powerpoint/2010/main" xmlns="" val="307888245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Architectural Overview</a:t>
            </a:r>
            <a:endParaRPr lang="de-DE" dirty="0"/>
          </a:p>
        </p:txBody>
      </p:sp>
      <p:sp>
        <p:nvSpPr>
          <p:cNvPr id="3" name="Rounded Rectangle 2"/>
          <p:cNvSpPr/>
          <p:nvPr/>
        </p:nvSpPr>
        <p:spPr bwMode="auto">
          <a:xfrm>
            <a:off x="6283664" y="4841793"/>
            <a:ext cx="2733152" cy="1561519"/>
          </a:xfrm>
          <a:prstGeom prst="roundRect">
            <a:avLst>
              <a:gd name="adj" fmla="val 6970"/>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2700000" scaled="1"/>
            <a:tileRect/>
          </a:gradFill>
          <a:ln/>
        </p:spPr>
        <p:style>
          <a:lnRef idx="1">
            <a:schemeClr val="accent2"/>
          </a:lnRef>
          <a:fillRef idx="3">
            <a:schemeClr val="accent2"/>
          </a:fillRef>
          <a:effectRef idx="2">
            <a:schemeClr val="accent2"/>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400" b="1" dirty="0" smtClean="0">
                <a:solidFill>
                  <a:schemeClr val="tx1"/>
                </a:solidFill>
                <a:effectLst>
                  <a:outerShdw blurRad="38100" dist="38100" dir="2700000" algn="tl">
                    <a:srgbClr val="000000">
                      <a:alpha val="43137"/>
                    </a:srgbClr>
                  </a:outerShdw>
                </a:effectLst>
                <a:latin typeface="Calibri" pitchFamily="34" charset="0"/>
              </a:rPr>
              <a:t>Management (or custom) Portal</a:t>
            </a:r>
            <a:endParaRPr lang="en-US" sz="1400" b="1" dirty="0">
              <a:solidFill>
                <a:schemeClr val="tx1"/>
              </a:solidFill>
              <a:effectLst>
                <a:outerShdw blurRad="38100" dist="38100" dir="2700000" algn="tl">
                  <a:srgbClr val="000000">
                    <a:alpha val="43137"/>
                  </a:srgbClr>
                </a:outerShdw>
              </a:effectLst>
              <a:latin typeface="Calibri" pitchFamily="34" charset="0"/>
            </a:endParaRPr>
          </a:p>
        </p:txBody>
      </p:sp>
      <p:sp>
        <p:nvSpPr>
          <p:cNvPr id="4" name="Rounded Rectangle 3"/>
          <p:cNvSpPr/>
          <p:nvPr/>
        </p:nvSpPr>
        <p:spPr bwMode="auto">
          <a:xfrm>
            <a:off x="467843" y="4976448"/>
            <a:ext cx="5725386" cy="1436913"/>
          </a:xfrm>
          <a:prstGeom prst="roundRect">
            <a:avLst>
              <a:gd name="adj" fmla="val 6970"/>
            </a:avLst>
          </a:prstGeom>
          <a:ln/>
        </p:spPr>
        <p:style>
          <a:lnRef idx="0">
            <a:schemeClr val="accent4"/>
          </a:lnRef>
          <a:fillRef idx="3">
            <a:schemeClr val="accent4"/>
          </a:fillRef>
          <a:effectRef idx="3">
            <a:schemeClr val="accent4"/>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400" b="1" dirty="0" smtClean="0">
                <a:solidFill>
                  <a:schemeClr val="tx1"/>
                </a:solidFill>
                <a:effectLst>
                  <a:outerShdw blurRad="38100" dist="38100" dir="2700000" algn="tl">
                    <a:srgbClr val="000000">
                      <a:alpha val="43137"/>
                    </a:srgbClr>
                  </a:outerShdw>
                </a:effectLst>
              </a:rPr>
              <a:t>Exception Management</a:t>
            </a:r>
            <a:endParaRPr lang="en-US" sz="1400" b="1" dirty="0">
              <a:solidFill>
                <a:schemeClr val="tx1"/>
              </a:solidFill>
              <a:effectLst>
                <a:outerShdw blurRad="38100" dist="38100" dir="2700000" algn="tl">
                  <a:srgbClr val="000000">
                    <a:alpha val="43137"/>
                  </a:srgbClr>
                </a:outerShdw>
              </a:effectLst>
            </a:endParaRPr>
          </a:p>
        </p:txBody>
      </p:sp>
      <p:sp>
        <p:nvSpPr>
          <p:cNvPr id="5" name="Rounded Rectangle 4"/>
          <p:cNvSpPr/>
          <p:nvPr/>
        </p:nvSpPr>
        <p:spPr bwMode="auto">
          <a:xfrm>
            <a:off x="2847129" y="2263393"/>
            <a:ext cx="3346101" cy="2481935"/>
          </a:xfrm>
          <a:prstGeom prst="roundRect">
            <a:avLst>
              <a:gd name="adj" fmla="val 4926"/>
            </a:avLst>
          </a:prstGeom>
          <a:solidFill>
            <a:schemeClr val="accent2">
              <a:lumMod val="50000"/>
            </a:schemeClr>
          </a:solidFill>
          <a:ln/>
        </p:spPr>
        <p:style>
          <a:lnRef idx="1">
            <a:schemeClr val="dk1"/>
          </a:lnRef>
          <a:fillRef idx="2">
            <a:schemeClr val="dk1"/>
          </a:fillRef>
          <a:effectRef idx="1">
            <a:schemeClr val="dk1"/>
          </a:effectRef>
          <a:fontRef idx="minor">
            <a:schemeClr val="dk1"/>
          </a:fontRef>
        </p:style>
        <p:txBody>
          <a:bodyPr tIns="27432"/>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defRPr/>
            </a:pPr>
            <a:endParaRPr lang="en-US" sz="1400" b="1" dirty="0">
              <a:solidFill>
                <a:schemeClr val="tx1"/>
              </a:solidFill>
            </a:endParaRPr>
          </a:p>
        </p:txBody>
      </p:sp>
      <p:sp>
        <p:nvSpPr>
          <p:cNvPr id="6" name="Rounded Rectangle 5"/>
          <p:cNvSpPr/>
          <p:nvPr/>
        </p:nvSpPr>
        <p:spPr bwMode="auto">
          <a:xfrm>
            <a:off x="2947612" y="2414114"/>
            <a:ext cx="3145134" cy="1125416"/>
          </a:xfrm>
          <a:prstGeom prst="roundRect">
            <a:avLst>
              <a:gd name="adj" fmla="val 6970"/>
            </a:avLst>
          </a:prstGeom>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defRPr/>
            </a:pPr>
            <a:r>
              <a:rPr lang="en-US" sz="1400" b="1" dirty="0" smtClean="0">
                <a:solidFill>
                  <a:schemeClr val="tx1"/>
                </a:solidFill>
              </a:rPr>
              <a:t>Core ESB Services</a:t>
            </a:r>
            <a:endParaRPr lang="en-US" sz="1400" b="1" dirty="0">
              <a:solidFill>
                <a:schemeClr val="tx1"/>
              </a:solidFill>
            </a:endParaRPr>
          </a:p>
        </p:txBody>
      </p:sp>
      <p:sp>
        <p:nvSpPr>
          <p:cNvPr id="7" name="Rounded Rectangle 6"/>
          <p:cNvSpPr/>
          <p:nvPr/>
        </p:nvSpPr>
        <p:spPr bwMode="auto">
          <a:xfrm>
            <a:off x="3480169" y="866672"/>
            <a:ext cx="2069960" cy="1175656"/>
          </a:xfrm>
          <a:prstGeom prst="roundRect">
            <a:avLst>
              <a:gd name="adj" fmla="val 6970"/>
            </a:avLst>
          </a:prstGeom>
          <a:solidFill>
            <a:schemeClr val="accent1">
              <a:lumMod val="50000"/>
            </a:schemeClr>
          </a:solidFill>
          <a:ln>
            <a:solidFill>
              <a:schemeClr val="accent1"/>
            </a:solidFill>
          </a:ln>
          <a:scene3d>
            <a:camera prst="orthographicFront" fov="0">
              <a:rot lat="0" lon="0" rev="0"/>
            </a:camera>
            <a:lightRig rig="harsh" dir="t">
              <a:rot lat="6000000" lon="6000000" rev="0"/>
            </a:lightRig>
          </a:scene3d>
        </p:spPr>
        <p:style>
          <a:lnRef idx="0">
            <a:schemeClr val="accent6"/>
          </a:lnRef>
          <a:fillRef idx="3">
            <a:schemeClr val="accent6"/>
          </a:fillRef>
          <a:effectRef idx="3">
            <a:schemeClr val="accent6"/>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defRPr/>
            </a:pPr>
            <a:r>
              <a:rPr lang="en-US" sz="1400" b="1" dirty="0" smtClean="0">
                <a:solidFill>
                  <a:schemeClr val="tx1"/>
                </a:solidFill>
              </a:rPr>
              <a:t>External Services</a:t>
            </a:r>
            <a:endParaRPr lang="en-US" sz="1400" b="1" dirty="0">
              <a:solidFill>
                <a:schemeClr val="tx1"/>
              </a:solidFill>
            </a:endParaRPr>
          </a:p>
        </p:txBody>
      </p:sp>
      <p:pic>
        <p:nvPicPr>
          <p:cNvPr id="8" name="Picture 7" descr="ExceptionPortalGraph"/>
          <p:cNvPicPr>
            <a:picLocks noChangeAspect="1" noChangeArrowheads="1"/>
          </p:cNvPicPr>
          <p:nvPr/>
        </p:nvPicPr>
        <p:blipFill>
          <a:blip r:embed="rId3"/>
          <a:srcRect/>
          <a:stretch>
            <a:fillRect/>
          </a:stretch>
        </p:blipFill>
        <p:spPr bwMode="auto">
          <a:xfrm>
            <a:off x="6747668" y="5143467"/>
            <a:ext cx="1800225" cy="1183005"/>
          </a:xfrm>
          <a:prstGeom prst="rect">
            <a:avLst/>
          </a:prstGeom>
          <a:noFill/>
          <a:ln w="9525">
            <a:noFill/>
            <a:miter lim="800000"/>
            <a:headEnd/>
            <a:tailEnd/>
          </a:ln>
        </p:spPr>
      </p:pic>
      <p:sp>
        <p:nvSpPr>
          <p:cNvPr id="9" name="Rectangle 8"/>
          <p:cNvSpPr/>
          <p:nvPr/>
        </p:nvSpPr>
        <p:spPr bwMode="auto">
          <a:xfrm>
            <a:off x="3672322" y="1195106"/>
            <a:ext cx="1777324" cy="369529"/>
          </a:xfrm>
          <a:prstGeom prst="rect">
            <a:avLst/>
          </a:prstGeom>
          <a:ln/>
          <a:effectLst/>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rPr>
              <a:t>Resolver  Web Service</a:t>
            </a:r>
          </a:p>
        </p:txBody>
      </p:sp>
      <p:sp>
        <p:nvSpPr>
          <p:cNvPr id="10" name="Rectangle 9"/>
          <p:cNvSpPr/>
          <p:nvPr/>
        </p:nvSpPr>
        <p:spPr bwMode="auto">
          <a:xfrm>
            <a:off x="3672322" y="1591937"/>
            <a:ext cx="1777324" cy="369755"/>
          </a:xfrm>
          <a:prstGeom prst="rect">
            <a:avLst/>
          </a:prstGeom>
          <a:ln/>
          <a:effectLst/>
        </p:spPr>
        <p:style>
          <a:lnRef idx="0">
            <a:schemeClr val="accent1"/>
          </a:lnRef>
          <a:fillRef idx="3">
            <a:schemeClr val="accent1"/>
          </a:fillRef>
          <a:effectRef idx="3">
            <a:schemeClr val="accent1"/>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000" b="1" dirty="0">
                <a:solidFill>
                  <a:schemeClr val="tx1"/>
                </a:solidFill>
                <a:effectLst>
                  <a:outerShdw blurRad="38100" dist="38100" dir="2700000" algn="tl">
                    <a:srgbClr val="000000">
                      <a:alpha val="43137"/>
                    </a:srgbClr>
                  </a:outerShdw>
                </a:effectLst>
                <a:latin typeface="Calibri" pitchFamily="34" charset="0"/>
                <a:cs typeface="Arial" pitchFamily="34" charset="0"/>
              </a:rPr>
              <a:t>Transformation Web Service</a:t>
            </a:r>
          </a:p>
        </p:txBody>
      </p:sp>
      <p:grpSp>
        <p:nvGrpSpPr>
          <p:cNvPr id="11" name="Group 10"/>
          <p:cNvGrpSpPr>
            <a:grpSpLocks/>
          </p:cNvGrpSpPr>
          <p:nvPr/>
        </p:nvGrpSpPr>
        <p:grpSpPr bwMode="auto">
          <a:xfrm>
            <a:off x="3090446" y="1181640"/>
            <a:ext cx="614363" cy="409575"/>
            <a:chOff x="81826" y="1429629"/>
            <a:chExt cx="613904" cy="409707"/>
          </a:xfrm>
        </p:grpSpPr>
        <p:pic>
          <p:nvPicPr>
            <p:cNvPr id="67" name="Picture 66"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68" name="Picture 67"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grpSp>
        <p:nvGrpSpPr>
          <p:cNvPr id="12" name="Group 11"/>
          <p:cNvGrpSpPr>
            <a:grpSpLocks/>
          </p:cNvGrpSpPr>
          <p:nvPr/>
        </p:nvGrpSpPr>
        <p:grpSpPr bwMode="auto">
          <a:xfrm>
            <a:off x="3090446" y="1581690"/>
            <a:ext cx="614363" cy="411162"/>
            <a:chOff x="81826" y="1429629"/>
            <a:chExt cx="613904" cy="409707"/>
          </a:xfrm>
        </p:grpSpPr>
        <p:pic>
          <p:nvPicPr>
            <p:cNvPr id="65" name="Picture 64"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66" name="Picture 65"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sp>
        <p:nvSpPr>
          <p:cNvPr id="13" name="Rectangle 12"/>
          <p:cNvSpPr/>
          <p:nvPr/>
        </p:nvSpPr>
        <p:spPr bwMode="auto">
          <a:xfrm>
            <a:off x="970174" y="5351742"/>
            <a:ext cx="2016327" cy="369708"/>
          </a:xfrm>
          <a:prstGeom prst="rect">
            <a:avLst/>
          </a:prstGeom>
          <a:ln/>
        </p:spPr>
        <p:style>
          <a:lnRef idx="1">
            <a:schemeClr val="accent4"/>
          </a:lnRef>
          <a:fillRef idx="3">
            <a:schemeClr val="accent4"/>
          </a:fillRef>
          <a:effectRef idx="2">
            <a:schemeClr val="accent4"/>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000" b="1" dirty="0">
                <a:solidFill>
                  <a:schemeClr val="tx1"/>
                </a:solidFill>
                <a:latin typeface="Calibri" pitchFamily="34" charset="0"/>
                <a:cs typeface="Arial" pitchFamily="34" charset="0"/>
              </a:rPr>
              <a:t>Exception Web Service</a:t>
            </a:r>
          </a:p>
        </p:txBody>
      </p:sp>
      <p:sp>
        <p:nvSpPr>
          <p:cNvPr id="14" name="Rectangle 13"/>
          <p:cNvSpPr/>
          <p:nvPr/>
        </p:nvSpPr>
        <p:spPr bwMode="auto">
          <a:xfrm>
            <a:off x="3943108" y="5761188"/>
            <a:ext cx="1214934" cy="369483"/>
          </a:xfrm>
          <a:prstGeom prst="rect">
            <a:avLst/>
          </a:prstGeom>
          <a:ln/>
        </p:spPr>
        <p:style>
          <a:lnRef idx="1">
            <a:schemeClr val="accent4"/>
          </a:lnRef>
          <a:fillRef idx="3">
            <a:schemeClr val="accent4"/>
          </a:fillRef>
          <a:effectRef idx="2">
            <a:schemeClr val="accent4"/>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000" b="1" dirty="0">
                <a:solidFill>
                  <a:schemeClr val="tx1"/>
                </a:solidFill>
                <a:latin typeface="Calibri" pitchFamily="34" charset="0"/>
                <a:cs typeface="Arial" pitchFamily="34" charset="0"/>
              </a:rPr>
              <a:t>Exception Logger</a:t>
            </a:r>
          </a:p>
        </p:txBody>
      </p:sp>
      <p:sp>
        <p:nvSpPr>
          <p:cNvPr id="15" name="Rectangle 14"/>
          <p:cNvSpPr/>
          <p:nvPr/>
        </p:nvSpPr>
        <p:spPr bwMode="auto">
          <a:xfrm>
            <a:off x="3943108" y="5343532"/>
            <a:ext cx="2017877" cy="369484"/>
          </a:xfrm>
          <a:prstGeom prst="rect">
            <a:avLst/>
          </a:prstGeom>
          <a:ln/>
        </p:spPr>
        <p:style>
          <a:lnRef idx="1">
            <a:schemeClr val="accent4"/>
          </a:lnRef>
          <a:fillRef idx="3">
            <a:schemeClr val="accent4"/>
          </a:fillRef>
          <a:effectRef idx="2">
            <a:schemeClr val="accent4"/>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l">
              <a:defRPr/>
            </a:pPr>
            <a:r>
              <a:rPr lang="en-US" sz="1000" b="1" dirty="0">
                <a:solidFill>
                  <a:schemeClr val="tx1"/>
                </a:solidFill>
                <a:latin typeface="Calibri" pitchFamily="34" charset="0"/>
                <a:cs typeface="Arial" charset="0"/>
              </a:rPr>
              <a:t>Exception Handler 1..</a:t>
            </a:r>
            <a:r>
              <a:rPr lang="en-US" sz="1000" b="1" i="1" dirty="0">
                <a:solidFill>
                  <a:schemeClr val="tx1"/>
                </a:solidFill>
                <a:latin typeface="Calibri" pitchFamily="34" charset="0"/>
                <a:cs typeface="Arial" charset="0"/>
              </a:rPr>
              <a:t>n</a:t>
            </a:r>
          </a:p>
          <a:p>
            <a:pPr algn="l">
              <a:defRPr/>
            </a:pPr>
            <a:r>
              <a:rPr lang="en-US" sz="1000" b="1" dirty="0">
                <a:solidFill>
                  <a:schemeClr val="tx1"/>
                </a:solidFill>
                <a:latin typeface="Calibri" pitchFamily="34" charset="0"/>
                <a:cs typeface="Arial" charset="0"/>
              </a:rPr>
              <a:t>Generic Custom Application</a:t>
            </a:r>
          </a:p>
        </p:txBody>
      </p:sp>
      <p:pic>
        <p:nvPicPr>
          <p:cNvPr id="16" name="Picture 15"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6681" y="5435567"/>
            <a:ext cx="582612" cy="223838"/>
          </a:xfrm>
          <a:prstGeom prst="rect">
            <a:avLst/>
          </a:prstGeom>
          <a:noFill/>
          <a:ln w="9525">
            <a:noFill/>
            <a:miter lim="800000"/>
            <a:headEnd/>
            <a:tailEnd/>
          </a:ln>
        </p:spPr>
      </p:pic>
      <p:cxnSp>
        <p:nvCxnSpPr>
          <p:cNvPr id="17" name="Straight Arrow Connector 16"/>
          <p:cNvCxnSpPr>
            <a:cxnSpLocks noChangeShapeType="1"/>
          </p:cNvCxnSpPr>
          <p:nvPr/>
        </p:nvCxnSpPr>
        <p:spPr bwMode="auto">
          <a:xfrm flipV="1">
            <a:off x="5961856" y="5945155"/>
            <a:ext cx="401637" cy="1587"/>
          </a:xfrm>
          <a:prstGeom prst="straightConnector1">
            <a:avLst/>
          </a:prstGeom>
          <a:noFill/>
          <a:ln w="12700" cap="rnd" algn="ctr">
            <a:solidFill>
              <a:schemeClr val="tx1"/>
            </a:solidFill>
            <a:prstDash val="sysDash"/>
            <a:round/>
            <a:headEnd/>
            <a:tailEnd type="triangle" w="med" len="lg"/>
          </a:ln>
        </p:spPr>
      </p:cxnSp>
      <p:cxnSp>
        <p:nvCxnSpPr>
          <p:cNvPr id="18" name="Shape 131"/>
          <p:cNvCxnSpPr/>
          <p:nvPr/>
        </p:nvCxnSpPr>
        <p:spPr bwMode="auto">
          <a:xfrm rot="5400000">
            <a:off x="4644990" y="5016641"/>
            <a:ext cx="593646" cy="10843"/>
          </a:xfrm>
          <a:prstGeom prst="straightConnector1">
            <a:avLst/>
          </a:prstGeom>
          <a:ln w="12700">
            <a:solidFill>
              <a:schemeClr val="tx1"/>
            </a:solidFill>
            <a:prstDash val="sysDash"/>
            <a:tailEnd type="triangle" w="med" len="lg"/>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3518693" y="2701799"/>
            <a:ext cx="933386" cy="710915"/>
          </a:xfrm>
          <a:prstGeom prst="rect">
            <a:avLst/>
          </a:prstGeom>
          <a:ln/>
          <a:effectLst/>
        </p:spPr>
        <p:style>
          <a:lnRef idx="0">
            <a:schemeClr val="accent2"/>
          </a:lnRef>
          <a:fillRef idx="3">
            <a:schemeClr val="accent2"/>
          </a:fillRef>
          <a:effectRef idx="3">
            <a:schemeClr val="accent2"/>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a:solidFill>
                  <a:schemeClr val="tx1"/>
                </a:solidFill>
                <a:latin typeface="Calibri" pitchFamily="34" charset="0"/>
                <a:cs typeface="Arial" pitchFamily="34" charset="0"/>
              </a:rPr>
              <a:t>Transformation  Agent</a:t>
            </a:r>
          </a:p>
        </p:txBody>
      </p:sp>
      <p:sp>
        <p:nvSpPr>
          <p:cNvPr id="20" name="Rectangle 19"/>
          <p:cNvSpPr/>
          <p:nvPr/>
        </p:nvSpPr>
        <p:spPr bwMode="auto">
          <a:xfrm>
            <a:off x="4509293" y="2701798"/>
            <a:ext cx="988966" cy="711293"/>
          </a:xfrm>
          <a:prstGeom prst="rect">
            <a:avLst/>
          </a:prstGeom>
          <a:ln/>
          <a:effectLst/>
        </p:spPr>
        <p:style>
          <a:lnRef idx="0">
            <a:schemeClr val="accent2"/>
          </a:lnRef>
          <a:fillRef idx="3">
            <a:schemeClr val="accent2"/>
          </a:fillRef>
          <a:effectRef idx="3">
            <a:schemeClr val="accent2"/>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a:solidFill>
                  <a:schemeClr val="tx1"/>
                </a:solidFill>
                <a:latin typeface="Calibri" pitchFamily="34" charset="0"/>
                <a:cs typeface="Arial" pitchFamily="34" charset="0"/>
              </a:rPr>
              <a:t>Generic Delivery Agent</a:t>
            </a:r>
          </a:p>
        </p:txBody>
      </p:sp>
      <p:cxnSp>
        <p:nvCxnSpPr>
          <p:cNvPr id="21" name="Straight Arrow Connector 20"/>
          <p:cNvCxnSpPr/>
          <p:nvPr/>
        </p:nvCxnSpPr>
        <p:spPr bwMode="auto">
          <a:xfrm rot="5400000" flipH="1" flipV="1">
            <a:off x="2570800" y="4901086"/>
            <a:ext cx="522515" cy="251211"/>
          </a:xfrm>
          <a:prstGeom prst="straightConnector1">
            <a:avLst/>
          </a:prstGeom>
          <a:ln w="12700">
            <a:solidFill>
              <a:schemeClr val="tx1"/>
            </a:solidFill>
            <a:prstDash val="sysDash"/>
            <a:tailEnd type="triangle" w="med" len="lg"/>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81756" y="2247612"/>
            <a:ext cx="8980487" cy="2526443"/>
            <a:chOff x="68263" y="2415920"/>
            <a:chExt cx="8980487" cy="2526443"/>
          </a:xfrm>
        </p:grpSpPr>
        <p:sp>
          <p:nvSpPr>
            <p:cNvPr id="29" name="Rounded Rectangle 28"/>
            <p:cNvSpPr/>
            <p:nvPr/>
          </p:nvSpPr>
          <p:spPr bwMode="auto">
            <a:xfrm>
              <a:off x="474450" y="2427677"/>
              <a:ext cx="2067783" cy="2502256"/>
            </a:xfrm>
            <a:prstGeom prst="roundRect">
              <a:avLst>
                <a:gd name="adj" fmla="val 6970"/>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a:effectLst>
              <a:glow rad="76200">
                <a:schemeClr val="dk1">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contourClr>
                <a:schemeClr val="dk1">
                  <a:shade val="30000"/>
                  <a:satMod val="200000"/>
                </a:schemeClr>
              </a:contourClr>
            </a:sp3d>
          </p:spPr>
          <p:style>
            <a:lnRef idx="0">
              <a:schemeClr val="dk1"/>
            </a:lnRef>
            <a:fillRef idx="3">
              <a:schemeClr val="dk1"/>
            </a:fillRef>
            <a:effectRef idx="3">
              <a:schemeClr val="dk1"/>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defRPr/>
              </a:pPr>
              <a:r>
                <a:rPr lang="en-US" sz="1400" b="1" dirty="0">
                  <a:solidFill>
                    <a:schemeClr val="tx1"/>
                  </a:solidFill>
                </a:rPr>
                <a:t>On-ramps</a:t>
              </a:r>
            </a:p>
          </p:txBody>
        </p:sp>
        <p:grpSp>
          <p:nvGrpSpPr>
            <p:cNvPr id="30" name="Group 29"/>
            <p:cNvGrpSpPr>
              <a:grpSpLocks/>
            </p:cNvGrpSpPr>
            <p:nvPr/>
          </p:nvGrpSpPr>
          <p:grpSpPr bwMode="auto">
            <a:xfrm>
              <a:off x="73025" y="3347927"/>
              <a:ext cx="614363" cy="409575"/>
              <a:chOff x="81826" y="1429629"/>
              <a:chExt cx="613904" cy="409707"/>
            </a:xfrm>
          </p:grpSpPr>
          <p:pic>
            <p:nvPicPr>
              <p:cNvPr id="63" name="Picture 62"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64" name="Picture 63"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pic>
          <p:nvPicPr>
            <p:cNvPr id="31" name="Picture 30"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04775" y="4268677"/>
              <a:ext cx="584200" cy="222250"/>
            </a:xfrm>
            <a:prstGeom prst="rect">
              <a:avLst/>
            </a:prstGeom>
            <a:noFill/>
            <a:ln w="9525">
              <a:noFill/>
              <a:miter lim="800000"/>
              <a:headEnd/>
              <a:tailEnd/>
            </a:ln>
          </p:spPr>
        </p:pic>
        <p:sp>
          <p:nvSpPr>
            <p:cNvPr id="32" name="Rounded Rectangle 31"/>
            <p:cNvSpPr/>
            <p:nvPr/>
          </p:nvSpPr>
          <p:spPr bwMode="auto">
            <a:xfrm>
              <a:off x="6541477" y="2415920"/>
              <a:ext cx="2100276" cy="2526443"/>
            </a:xfrm>
            <a:prstGeom prst="roundRect">
              <a:avLst>
                <a:gd name="adj" fmla="val 6970"/>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a:noFill/>
            </a:ln>
            <a:effectLst>
              <a:glow rad="63500">
                <a:schemeClr val="accent1">
                  <a:satMod val="175000"/>
                  <a:alpha val="40000"/>
                </a:schemeClr>
              </a:glow>
            </a:effectLst>
            <a:scene3d>
              <a:camera prst="orthographicFront" fov="0">
                <a:rot lat="0" lon="0" rev="0"/>
              </a:camera>
              <a:lightRig rig="harsh" dir="t">
                <a:rot lat="6000000" lon="6000000" rev="0"/>
              </a:lightRig>
            </a:scene3d>
            <a:sp3d contourW="10000" prstMaterial="metal">
              <a:contourClr>
                <a:schemeClr val="dk1">
                  <a:shade val="30000"/>
                  <a:satMod val="200000"/>
                </a:schemeClr>
              </a:contourClr>
            </a:sp3d>
          </p:spPr>
          <p:style>
            <a:lnRef idx="0">
              <a:schemeClr val="dk1"/>
            </a:lnRef>
            <a:fillRef idx="3">
              <a:schemeClr val="dk1"/>
            </a:fillRef>
            <a:effectRef idx="3">
              <a:schemeClr val="dk1"/>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defRPr/>
              </a:pPr>
              <a:r>
                <a:rPr lang="en-US" sz="1400" b="1" dirty="0">
                  <a:solidFill>
                    <a:schemeClr val="tx1"/>
                  </a:solidFill>
                </a:rPr>
                <a:t>Off-ramps</a:t>
              </a:r>
            </a:p>
          </p:txBody>
        </p:sp>
        <p:grpSp>
          <p:nvGrpSpPr>
            <p:cNvPr id="33" name="Group 32"/>
            <p:cNvGrpSpPr>
              <a:grpSpLocks/>
            </p:cNvGrpSpPr>
            <p:nvPr/>
          </p:nvGrpSpPr>
          <p:grpSpPr bwMode="auto">
            <a:xfrm>
              <a:off x="8434388" y="2968514"/>
              <a:ext cx="614362" cy="409575"/>
              <a:chOff x="81826" y="1429629"/>
              <a:chExt cx="613904" cy="409707"/>
            </a:xfrm>
          </p:grpSpPr>
          <p:pic>
            <p:nvPicPr>
              <p:cNvPr id="61" name="Picture 60"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62" name="Picture 61"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pic>
          <p:nvPicPr>
            <p:cNvPr id="34" name="Picture 33"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8458200" y="3854339"/>
              <a:ext cx="584200" cy="223838"/>
            </a:xfrm>
            <a:prstGeom prst="rect">
              <a:avLst/>
            </a:prstGeom>
            <a:noFill/>
            <a:ln w="9525">
              <a:noFill/>
              <a:miter lim="800000"/>
              <a:headEnd/>
              <a:tailEnd/>
            </a:ln>
          </p:spPr>
        </p:pic>
        <p:grpSp>
          <p:nvGrpSpPr>
            <p:cNvPr id="35" name="Group 34"/>
            <p:cNvGrpSpPr>
              <a:grpSpLocks/>
            </p:cNvGrpSpPr>
            <p:nvPr/>
          </p:nvGrpSpPr>
          <p:grpSpPr bwMode="auto">
            <a:xfrm>
              <a:off x="8434388" y="3381264"/>
              <a:ext cx="614362" cy="409575"/>
              <a:chOff x="81826" y="1429629"/>
              <a:chExt cx="613904" cy="409707"/>
            </a:xfrm>
          </p:grpSpPr>
          <p:pic>
            <p:nvPicPr>
              <p:cNvPr id="59" name="Picture 58"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60" name="Picture 59"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pic>
          <p:nvPicPr>
            <p:cNvPr id="36" name="Picture 35"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8458200" y="4268677"/>
              <a:ext cx="584200" cy="223837"/>
            </a:xfrm>
            <a:prstGeom prst="rect">
              <a:avLst/>
            </a:prstGeom>
            <a:noFill/>
            <a:ln w="9525">
              <a:noFill/>
              <a:miter lim="800000"/>
              <a:headEnd/>
              <a:tailEnd/>
            </a:ln>
          </p:spPr>
        </p:pic>
        <p:sp>
          <p:nvSpPr>
            <p:cNvPr id="37" name="Rounded Rectangle 36"/>
            <p:cNvSpPr/>
            <p:nvPr/>
          </p:nvSpPr>
          <p:spPr bwMode="auto">
            <a:xfrm>
              <a:off x="6672105" y="2907957"/>
              <a:ext cx="1820276"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SOAP</a:t>
              </a:r>
            </a:p>
            <a:p>
              <a:pPr algn="l">
                <a:defRPr/>
              </a:pPr>
              <a:r>
                <a:rPr lang="en-US" sz="1000" b="1" dirty="0" smtClean="0">
                  <a:solidFill>
                    <a:schemeClr val="tx1"/>
                  </a:solidFill>
                  <a:effectLst/>
                  <a:latin typeface="Calibri" pitchFamily="34" charset="0"/>
                  <a:cs typeface="Arial" pitchFamily="34" charset="0"/>
                </a:rPr>
                <a:t>Send</a:t>
              </a:r>
              <a:endParaRPr lang="en-US" sz="1000" b="1" dirty="0">
                <a:solidFill>
                  <a:schemeClr val="tx1"/>
                </a:solidFill>
                <a:effectLst/>
                <a:latin typeface="Calibri" pitchFamily="34" charset="0"/>
                <a:cs typeface="Arial" pitchFamily="34" charset="0"/>
              </a:endParaRPr>
            </a:p>
          </p:txBody>
        </p:sp>
        <p:cxnSp>
          <p:nvCxnSpPr>
            <p:cNvPr id="38" name="Straight Arrow Connector 37"/>
            <p:cNvCxnSpPr>
              <a:stCxn id="29" idx="3"/>
            </p:cNvCxnSpPr>
            <p:nvPr/>
          </p:nvCxnSpPr>
          <p:spPr bwMode="auto">
            <a:xfrm flipV="1">
              <a:off x="2542233" y="3672669"/>
              <a:ext cx="291403" cy="6136"/>
            </a:xfrm>
            <a:prstGeom prst="straightConnector1">
              <a:avLst/>
            </a:prstGeom>
            <a:ln w="12700">
              <a:solidFill>
                <a:schemeClr val="tx1"/>
              </a:solidFill>
              <a:prstDash val="sysDash"/>
              <a:tailEnd type="triangle" w="med"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2" idx="1"/>
            </p:cNvCxnSpPr>
            <p:nvPr/>
          </p:nvCxnSpPr>
          <p:spPr bwMode="auto">
            <a:xfrm>
              <a:off x="6179737" y="3672669"/>
              <a:ext cx="361740" cy="6473"/>
            </a:xfrm>
            <a:prstGeom prst="straightConnector1">
              <a:avLst/>
            </a:prstGeom>
            <a:ln w="12700">
              <a:solidFill>
                <a:schemeClr val="tx1"/>
              </a:solidFill>
              <a:prstDash val="sysDash"/>
              <a:tailEnd type="triangle" w="med" len="lg"/>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bwMode="auto">
            <a:xfrm>
              <a:off x="6672105" y="3329988"/>
              <a:ext cx="1820276"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WCF</a:t>
              </a:r>
            </a:p>
            <a:p>
              <a:pPr algn="l">
                <a:defRPr/>
              </a:pPr>
              <a:r>
                <a:rPr lang="en-US" sz="1000" b="1" dirty="0" smtClean="0">
                  <a:solidFill>
                    <a:schemeClr val="tx1"/>
                  </a:solidFill>
                  <a:effectLst/>
                  <a:latin typeface="Calibri" pitchFamily="34" charset="0"/>
                  <a:cs typeface="Arial" pitchFamily="34" charset="0"/>
                </a:rPr>
                <a:t>Send</a:t>
              </a:r>
              <a:endParaRPr lang="en-US" sz="1000" b="1" dirty="0">
                <a:solidFill>
                  <a:schemeClr val="tx1"/>
                </a:solidFill>
                <a:effectLst/>
                <a:latin typeface="Calibri" pitchFamily="34" charset="0"/>
                <a:cs typeface="Arial" pitchFamily="34" charset="0"/>
              </a:endParaRPr>
            </a:p>
          </p:txBody>
        </p:sp>
        <p:sp>
          <p:nvSpPr>
            <p:cNvPr id="41" name="Rounded Rectangle 40"/>
            <p:cNvSpPr/>
            <p:nvPr/>
          </p:nvSpPr>
          <p:spPr bwMode="auto">
            <a:xfrm>
              <a:off x="6672105" y="3762067"/>
              <a:ext cx="1820276"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JMS</a:t>
              </a:r>
            </a:p>
            <a:p>
              <a:pPr algn="l">
                <a:defRPr/>
              </a:pPr>
              <a:r>
                <a:rPr lang="en-US" sz="1000" b="1" dirty="0" smtClean="0">
                  <a:solidFill>
                    <a:schemeClr val="tx1"/>
                  </a:solidFill>
                  <a:effectLst/>
                  <a:latin typeface="Calibri" pitchFamily="34" charset="0"/>
                  <a:cs typeface="Arial" pitchFamily="34" charset="0"/>
                </a:rPr>
                <a:t>Send</a:t>
              </a:r>
              <a:endParaRPr lang="en-US" sz="1000" b="1" dirty="0">
                <a:solidFill>
                  <a:schemeClr val="tx1"/>
                </a:solidFill>
                <a:effectLst/>
                <a:latin typeface="Calibri" pitchFamily="34" charset="0"/>
                <a:cs typeface="Arial" pitchFamily="34" charset="0"/>
              </a:endParaRPr>
            </a:p>
          </p:txBody>
        </p:sp>
        <p:sp>
          <p:nvSpPr>
            <p:cNvPr id="42" name="Rounded Rectangle 41"/>
            <p:cNvSpPr/>
            <p:nvPr/>
          </p:nvSpPr>
          <p:spPr bwMode="auto">
            <a:xfrm>
              <a:off x="6672105" y="4184098"/>
              <a:ext cx="1820276"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Custom</a:t>
              </a:r>
            </a:p>
            <a:p>
              <a:pPr algn="l">
                <a:defRPr/>
              </a:pPr>
              <a:r>
                <a:rPr lang="en-US" sz="1000" b="1" dirty="0" smtClean="0">
                  <a:solidFill>
                    <a:schemeClr val="tx1"/>
                  </a:solidFill>
                  <a:effectLst/>
                  <a:latin typeface="Calibri" pitchFamily="34" charset="0"/>
                  <a:cs typeface="Arial" pitchFamily="34" charset="0"/>
                </a:rPr>
                <a:t>Send</a:t>
              </a:r>
              <a:endParaRPr lang="en-US" sz="1000" b="1" dirty="0">
                <a:solidFill>
                  <a:schemeClr val="tx1"/>
                </a:solidFill>
                <a:effectLst/>
                <a:latin typeface="Calibri" pitchFamily="34" charset="0"/>
                <a:cs typeface="Arial" pitchFamily="34" charset="0"/>
              </a:endParaRPr>
            </a:p>
          </p:txBody>
        </p:sp>
        <p:sp>
          <p:nvSpPr>
            <p:cNvPr id="43" name="Rectangle 42"/>
            <p:cNvSpPr/>
            <p:nvPr/>
          </p:nvSpPr>
          <p:spPr bwMode="auto">
            <a:xfrm>
              <a:off x="7636747" y="2954209"/>
              <a:ext cx="792879" cy="271306"/>
            </a:xfrm>
            <a:prstGeom prst="rect">
              <a:avLst/>
            </a:prstGeom>
            <a:solidFill>
              <a:schemeClr val="accent3">
                <a:lumMod val="5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4"/>
            </a:lnRef>
            <a:fillRef idx="1001">
              <a:schemeClr val="lt1"/>
            </a:fillRef>
            <a:effectRef idx="0">
              <a:schemeClr val="accent4"/>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44" name="Rectangle 43"/>
            <p:cNvSpPr/>
            <p:nvPr/>
          </p:nvSpPr>
          <p:spPr bwMode="auto">
            <a:xfrm>
              <a:off x="7656844" y="3376240"/>
              <a:ext cx="792879" cy="271306"/>
            </a:xfrm>
            <a:prstGeom prst="rect">
              <a:avLst/>
            </a:prstGeom>
            <a:solidFill>
              <a:schemeClr val="accent3">
                <a:lumMod val="5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4"/>
            </a:lnRef>
            <a:fillRef idx="1001">
              <a:schemeClr val="lt1"/>
            </a:fillRef>
            <a:effectRef idx="0">
              <a:schemeClr val="accent4"/>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45" name="Rectangle 44"/>
            <p:cNvSpPr/>
            <p:nvPr/>
          </p:nvSpPr>
          <p:spPr bwMode="auto">
            <a:xfrm>
              <a:off x="7646795" y="3798270"/>
              <a:ext cx="792879" cy="271306"/>
            </a:xfrm>
            <a:prstGeom prst="rect">
              <a:avLst/>
            </a:prstGeom>
            <a:solidFill>
              <a:schemeClr val="accent3">
                <a:lumMod val="5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4"/>
            </a:lnRef>
            <a:fillRef idx="1001">
              <a:schemeClr val="lt1"/>
            </a:fillRef>
            <a:effectRef idx="0">
              <a:schemeClr val="accent4"/>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46" name="Rectangle 45"/>
            <p:cNvSpPr/>
            <p:nvPr/>
          </p:nvSpPr>
          <p:spPr bwMode="auto">
            <a:xfrm>
              <a:off x="7646795" y="4230349"/>
              <a:ext cx="792879" cy="271306"/>
            </a:xfrm>
            <a:prstGeom prst="rect">
              <a:avLst/>
            </a:prstGeom>
            <a:solidFill>
              <a:schemeClr val="accent3">
                <a:lumMod val="5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4"/>
            </a:lnRef>
            <a:fillRef idx="1001">
              <a:schemeClr val="lt1"/>
            </a:fillRef>
            <a:effectRef idx="0">
              <a:schemeClr val="accent4"/>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47" name="Rounded Rectangle 46"/>
            <p:cNvSpPr/>
            <p:nvPr/>
          </p:nvSpPr>
          <p:spPr bwMode="auto">
            <a:xfrm>
              <a:off x="643919" y="2968245"/>
              <a:ext cx="1797830"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SOAP</a:t>
              </a:r>
            </a:p>
            <a:p>
              <a:pPr algn="l">
                <a:defRPr/>
              </a:pPr>
              <a:r>
                <a:rPr lang="en-US" sz="1000" b="1" dirty="0" smtClean="0">
                  <a:solidFill>
                    <a:schemeClr val="tx1"/>
                  </a:solidFill>
                  <a:effectLst/>
                  <a:latin typeface="Calibri" pitchFamily="34" charset="0"/>
                  <a:cs typeface="Arial" pitchFamily="34" charset="0"/>
                </a:rPr>
                <a:t>Receive</a:t>
              </a:r>
              <a:endParaRPr lang="en-US" sz="1000" b="1" dirty="0">
                <a:solidFill>
                  <a:schemeClr val="tx1"/>
                </a:solidFill>
                <a:effectLst/>
                <a:latin typeface="Calibri" pitchFamily="34" charset="0"/>
                <a:cs typeface="Arial" pitchFamily="34" charset="0"/>
              </a:endParaRPr>
            </a:p>
          </p:txBody>
        </p:sp>
        <p:sp>
          <p:nvSpPr>
            <p:cNvPr id="48" name="Rounded Rectangle 47"/>
            <p:cNvSpPr/>
            <p:nvPr/>
          </p:nvSpPr>
          <p:spPr bwMode="auto">
            <a:xfrm>
              <a:off x="643919" y="3380227"/>
              <a:ext cx="1797830"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WCF</a:t>
              </a:r>
            </a:p>
            <a:p>
              <a:pPr algn="l">
                <a:defRPr/>
              </a:pPr>
              <a:r>
                <a:rPr lang="en-US" sz="1000" b="1" dirty="0" smtClean="0">
                  <a:solidFill>
                    <a:schemeClr val="tx1"/>
                  </a:solidFill>
                  <a:effectLst/>
                  <a:latin typeface="Calibri" pitchFamily="34" charset="0"/>
                  <a:cs typeface="Arial" pitchFamily="34" charset="0"/>
                </a:rPr>
                <a:t>Receive</a:t>
              </a:r>
              <a:endParaRPr lang="en-US" sz="1000" b="1" dirty="0">
                <a:solidFill>
                  <a:schemeClr val="tx1"/>
                </a:solidFill>
                <a:effectLst/>
                <a:latin typeface="Calibri" pitchFamily="34" charset="0"/>
                <a:cs typeface="Arial" pitchFamily="34" charset="0"/>
              </a:endParaRPr>
            </a:p>
          </p:txBody>
        </p:sp>
        <p:sp>
          <p:nvSpPr>
            <p:cNvPr id="49" name="Rounded Rectangle 48"/>
            <p:cNvSpPr/>
            <p:nvPr/>
          </p:nvSpPr>
          <p:spPr bwMode="auto">
            <a:xfrm>
              <a:off x="643919" y="3792210"/>
              <a:ext cx="1797830"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JMS</a:t>
              </a:r>
            </a:p>
            <a:p>
              <a:pPr algn="l">
                <a:defRPr/>
              </a:pPr>
              <a:r>
                <a:rPr lang="en-US" sz="1000" b="1" dirty="0" smtClean="0">
                  <a:solidFill>
                    <a:schemeClr val="tx1"/>
                  </a:solidFill>
                  <a:effectLst/>
                  <a:latin typeface="Calibri" pitchFamily="34" charset="0"/>
                  <a:cs typeface="Arial" pitchFamily="34" charset="0"/>
                </a:rPr>
                <a:t>Receive</a:t>
              </a:r>
              <a:endParaRPr lang="en-US" sz="1000" b="1" dirty="0">
                <a:solidFill>
                  <a:schemeClr val="tx1"/>
                </a:solidFill>
                <a:effectLst/>
                <a:latin typeface="Calibri" pitchFamily="34" charset="0"/>
                <a:cs typeface="Arial" pitchFamily="34" charset="0"/>
              </a:endParaRPr>
            </a:p>
          </p:txBody>
        </p:sp>
        <p:sp>
          <p:nvSpPr>
            <p:cNvPr id="50" name="Rounded Rectangle 49"/>
            <p:cNvSpPr/>
            <p:nvPr/>
          </p:nvSpPr>
          <p:spPr bwMode="auto">
            <a:xfrm>
              <a:off x="633871" y="4194144"/>
              <a:ext cx="1797830" cy="369923"/>
            </a:xfrm>
            <a:prstGeom prst="roundRect">
              <a:avLst/>
            </a:prstGeom>
            <a:solidFill>
              <a:schemeClr val="accent3">
                <a:lumMod val="75000"/>
              </a:schemeClr>
            </a:solidFill>
            <a:ln>
              <a:noFill/>
            </a:ln>
            <a:effectLst>
              <a:outerShdw blurRad="50800" dist="38100" dir="2700000" algn="tl" rotWithShape="0">
                <a:schemeClr val="tx2">
                  <a:alpha val="40000"/>
                </a:schemeClr>
              </a:outerShdw>
            </a:effectLst>
          </p:spPr>
          <p:style>
            <a:lnRef idx="2">
              <a:schemeClr val="accent3"/>
            </a:lnRef>
            <a:fillRef idx="100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l">
                <a:defRPr/>
              </a:pPr>
              <a:r>
                <a:rPr lang="en-US" sz="1000" b="1" dirty="0" smtClean="0">
                  <a:solidFill>
                    <a:schemeClr val="tx1"/>
                  </a:solidFill>
                  <a:effectLst/>
                  <a:latin typeface="Calibri" pitchFamily="34" charset="0"/>
                  <a:cs typeface="Arial" pitchFamily="34" charset="0"/>
                </a:rPr>
                <a:t>Generic  Custom</a:t>
              </a:r>
            </a:p>
            <a:p>
              <a:pPr algn="l">
                <a:defRPr/>
              </a:pPr>
              <a:r>
                <a:rPr lang="en-US" sz="1000" b="1" dirty="0" smtClean="0">
                  <a:solidFill>
                    <a:schemeClr val="tx1"/>
                  </a:solidFill>
                  <a:effectLst/>
                  <a:latin typeface="Calibri" pitchFamily="34" charset="0"/>
                  <a:cs typeface="Arial" pitchFamily="34" charset="0"/>
                </a:rPr>
                <a:t>Receive</a:t>
              </a:r>
              <a:endParaRPr lang="en-US" sz="1000" b="1" dirty="0">
                <a:solidFill>
                  <a:schemeClr val="tx1"/>
                </a:solidFill>
                <a:effectLst/>
                <a:latin typeface="Calibri" pitchFamily="34" charset="0"/>
                <a:cs typeface="Arial" pitchFamily="34" charset="0"/>
              </a:endParaRPr>
            </a:p>
          </p:txBody>
        </p:sp>
        <p:sp>
          <p:nvSpPr>
            <p:cNvPr id="51" name="Rectangle 50"/>
            <p:cNvSpPr/>
            <p:nvPr/>
          </p:nvSpPr>
          <p:spPr bwMode="auto">
            <a:xfrm>
              <a:off x="1711719" y="3006614"/>
              <a:ext cx="673100" cy="287338"/>
            </a:xfrm>
            <a:prstGeom prst="rect">
              <a:avLst/>
            </a:prstGeom>
            <a:solidFill>
              <a:schemeClr val="accent3">
                <a:lumMod val="50000"/>
              </a:schemeClr>
            </a:solidFill>
            <a:ln>
              <a:noFill/>
            </a:ln>
            <a:effectLst>
              <a:outerShdw blurRad="149987" dist="1016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52" name="Rectangle 51"/>
            <p:cNvSpPr/>
            <p:nvPr/>
          </p:nvSpPr>
          <p:spPr bwMode="auto">
            <a:xfrm>
              <a:off x="1711719" y="3416189"/>
              <a:ext cx="673100" cy="287338"/>
            </a:xfrm>
            <a:prstGeom prst="rect">
              <a:avLst/>
            </a:prstGeom>
            <a:solidFill>
              <a:schemeClr val="accent3">
                <a:lumMod val="50000"/>
              </a:schemeClr>
            </a:solidFill>
            <a:ln>
              <a:noFill/>
            </a:ln>
            <a:effectLst>
              <a:outerShdw blurRad="149987" dist="1016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pitchFamily="34" charset="0"/>
                </a:rPr>
                <a:t>Pipeline Components</a:t>
              </a:r>
            </a:p>
          </p:txBody>
        </p:sp>
        <p:sp>
          <p:nvSpPr>
            <p:cNvPr id="53" name="Rectangle 52"/>
            <p:cNvSpPr/>
            <p:nvPr/>
          </p:nvSpPr>
          <p:spPr bwMode="auto">
            <a:xfrm>
              <a:off x="1711719" y="3825764"/>
              <a:ext cx="673100" cy="287338"/>
            </a:xfrm>
            <a:prstGeom prst="rect">
              <a:avLst/>
            </a:prstGeom>
            <a:solidFill>
              <a:schemeClr val="accent3">
                <a:lumMod val="50000"/>
              </a:schemeClr>
            </a:solidFill>
            <a:ln>
              <a:noFill/>
            </a:ln>
            <a:effectLst>
              <a:outerShdw blurRad="149987" dist="1016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a:solidFill>
                    <a:schemeClr val="tx1"/>
                  </a:solidFill>
                  <a:cs typeface="Arial" charset="0"/>
                </a:rPr>
                <a:t>JMS</a:t>
              </a:r>
              <a:br>
                <a:rPr lang="en-US" sz="800">
                  <a:solidFill>
                    <a:schemeClr val="tx1"/>
                  </a:solidFill>
                  <a:cs typeface="Arial" charset="0"/>
                </a:rPr>
              </a:br>
              <a:r>
                <a:rPr lang="en-US" sz="800">
                  <a:solidFill>
                    <a:schemeClr val="tx1"/>
                  </a:solidFill>
                  <a:cs typeface="Arial" charset="0"/>
                </a:rPr>
                <a:t>Components</a:t>
              </a:r>
            </a:p>
          </p:txBody>
        </p:sp>
        <p:sp>
          <p:nvSpPr>
            <p:cNvPr id="54" name="Rectangle 53"/>
            <p:cNvSpPr/>
            <p:nvPr/>
          </p:nvSpPr>
          <p:spPr bwMode="auto">
            <a:xfrm>
              <a:off x="1711719" y="4235339"/>
              <a:ext cx="673100" cy="287338"/>
            </a:xfrm>
            <a:prstGeom prst="rect">
              <a:avLst/>
            </a:prstGeom>
            <a:solidFill>
              <a:schemeClr val="accent3">
                <a:lumMod val="50000"/>
              </a:schemeClr>
            </a:solidFill>
            <a:ln>
              <a:noFill/>
            </a:ln>
            <a:effectLst>
              <a:outerShdw blurRad="149987" dist="1016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lIns="45720" rIns="4572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defRPr/>
              </a:pPr>
              <a:r>
                <a:rPr lang="en-US" sz="800" dirty="0">
                  <a:solidFill>
                    <a:schemeClr val="tx1"/>
                  </a:solidFill>
                  <a:cs typeface="Arial" charset="0"/>
                </a:rPr>
                <a:t>Namespace Components</a:t>
              </a:r>
            </a:p>
          </p:txBody>
        </p:sp>
        <p:pic>
          <p:nvPicPr>
            <p:cNvPr id="55" name="Picture 54"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06363" y="3855927"/>
              <a:ext cx="584200" cy="223837"/>
            </a:xfrm>
            <a:prstGeom prst="rect">
              <a:avLst/>
            </a:prstGeom>
            <a:noFill/>
            <a:ln w="9525">
              <a:noFill/>
              <a:miter lim="800000"/>
              <a:headEnd/>
              <a:tailEnd/>
            </a:ln>
          </p:spPr>
        </p:pic>
        <p:grpSp>
          <p:nvGrpSpPr>
            <p:cNvPr id="56" name="Group 55"/>
            <p:cNvGrpSpPr>
              <a:grpSpLocks/>
            </p:cNvGrpSpPr>
            <p:nvPr/>
          </p:nvGrpSpPr>
          <p:grpSpPr bwMode="auto">
            <a:xfrm>
              <a:off x="68263" y="2959512"/>
              <a:ext cx="614362" cy="409575"/>
              <a:chOff x="81826" y="1429629"/>
              <a:chExt cx="613904" cy="409707"/>
            </a:xfrm>
          </p:grpSpPr>
          <p:pic>
            <p:nvPicPr>
              <p:cNvPr id="57" name="Picture 56"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a:off x="112511" y="1429629"/>
                <a:ext cx="583219" cy="223553"/>
              </a:xfrm>
              <a:prstGeom prst="rect">
                <a:avLst/>
              </a:prstGeom>
              <a:noFill/>
              <a:ln w="9525">
                <a:noFill/>
                <a:miter lim="800000"/>
                <a:headEnd/>
                <a:tailEnd/>
              </a:ln>
            </p:spPr>
          </p:pic>
          <p:pic>
            <p:nvPicPr>
              <p:cNvPr id="58" name="Picture 57" descr="C:\Program Files\Microsoft Resource DVD Artwork\DVD_ART\Artwork_Imagery\Shapes and Graphics\Arrows - arrow\Gold Gradient Collection\arrow 0 gold  arrow 4.png"/>
              <p:cNvPicPr>
                <a:picLocks noChangeAspect="1" noChangeArrowheads="1"/>
              </p:cNvPicPr>
              <p:nvPr/>
            </p:nvPicPr>
            <p:blipFill>
              <a:blip r:embed="rId4"/>
              <a:srcRect/>
              <a:stretch>
                <a:fillRect/>
              </a:stretch>
            </p:blipFill>
            <p:spPr bwMode="auto">
              <a:xfrm rot="10800000">
                <a:off x="81826" y="1615783"/>
                <a:ext cx="583219" cy="223553"/>
              </a:xfrm>
              <a:prstGeom prst="rect">
                <a:avLst/>
              </a:prstGeom>
              <a:noFill/>
              <a:ln w="9525">
                <a:noFill/>
                <a:miter lim="800000"/>
                <a:headEnd/>
                <a:tailEnd/>
              </a:ln>
            </p:spPr>
          </p:pic>
        </p:grpSp>
      </p:grpSp>
      <p:cxnSp>
        <p:nvCxnSpPr>
          <p:cNvPr id="23" name="Straight Arrow Connector 22"/>
          <p:cNvCxnSpPr>
            <a:stCxn id="7" idx="2"/>
          </p:cNvCxnSpPr>
          <p:nvPr/>
        </p:nvCxnSpPr>
        <p:spPr bwMode="auto">
          <a:xfrm rot="16200000" flipH="1">
            <a:off x="4407132" y="2150344"/>
            <a:ext cx="221065" cy="5031"/>
          </a:xfrm>
          <a:prstGeom prst="straightConnector1">
            <a:avLst/>
          </a:prstGeom>
          <a:ln w="12700">
            <a:solidFill>
              <a:schemeClr val="tx1"/>
            </a:solidFill>
            <a:prstDash val="sysDash"/>
            <a:tailEnd type="triangle" w="med" len="lg"/>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2964359" y="3565492"/>
            <a:ext cx="3145134" cy="1125416"/>
            <a:chOff x="2950866" y="3733800"/>
            <a:chExt cx="3145134" cy="1125416"/>
          </a:xfrm>
        </p:grpSpPr>
        <p:sp>
          <p:nvSpPr>
            <p:cNvPr id="25" name="Rounded Rectangle 24"/>
            <p:cNvSpPr/>
            <p:nvPr/>
          </p:nvSpPr>
          <p:spPr bwMode="auto">
            <a:xfrm>
              <a:off x="2950866" y="3733800"/>
              <a:ext cx="3145134" cy="1125416"/>
            </a:xfrm>
            <a:prstGeom prst="roundRect">
              <a:avLst>
                <a:gd name="adj" fmla="val 6970"/>
              </a:avLst>
            </a:prstGeom>
            <a:solidFill>
              <a:schemeClr val="accent2">
                <a:lumMod val="75000"/>
              </a:schemeClr>
            </a:solidFill>
            <a:ln>
              <a:prstDash val="sysDash"/>
            </a:ln>
          </p:spPr>
          <p:style>
            <a:lnRef idx="1">
              <a:schemeClr val="accent2"/>
            </a:lnRef>
            <a:fillRef idx="3">
              <a:schemeClr val="accent2"/>
            </a:fillRef>
            <a:effectRef idx="2">
              <a:schemeClr val="accent2"/>
            </a:effectRef>
            <a:fontRef idx="minor">
              <a:schemeClr val="lt1"/>
            </a:fontRef>
          </p:style>
          <p:txBody>
            <a:bodyPr tIns="27432"/>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defRPr/>
              </a:pPr>
              <a:r>
                <a:rPr lang="en-US" sz="1400" b="1" dirty="0" smtClean="0">
                  <a:solidFill>
                    <a:schemeClr val="tx1"/>
                  </a:solidFill>
                </a:rPr>
                <a:t>Custom &amp; Business Processes</a:t>
              </a:r>
              <a:endParaRPr lang="en-US" sz="1400" b="1" dirty="0">
                <a:solidFill>
                  <a:schemeClr val="tx1"/>
                </a:solidFill>
              </a:endParaRPr>
            </a:p>
          </p:txBody>
        </p:sp>
        <p:sp>
          <p:nvSpPr>
            <p:cNvPr id="26" name="Rectangle 25"/>
            <p:cNvSpPr/>
            <p:nvPr/>
          </p:nvSpPr>
          <p:spPr bwMode="auto">
            <a:xfrm>
              <a:off x="3657600" y="4038600"/>
              <a:ext cx="533400" cy="710915"/>
            </a:xfrm>
            <a:prstGeom prst="rect">
              <a:avLst/>
            </a:prstGeom>
            <a:ln/>
            <a:effectLst/>
          </p:spPr>
          <p:style>
            <a:lnRef idx="0">
              <a:schemeClr val="accent2"/>
            </a:lnRef>
            <a:fillRef idx="3">
              <a:schemeClr val="accent2"/>
            </a:fillRef>
            <a:effectRef idx="3">
              <a:schemeClr val="accent2"/>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latin typeface="Calibri" pitchFamily="34" charset="0"/>
                  <a:cs typeface="Arial" pitchFamily="34" charset="0"/>
                </a:rPr>
                <a:t>Create New Order</a:t>
              </a:r>
              <a:endParaRPr lang="en-US" sz="1000" b="1" dirty="0">
                <a:solidFill>
                  <a:schemeClr val="tx1"/>
                </a:solidFill>
                <a:latin typeface="Calibri" pitchFamily="34" charset="0"/>
                <a:cs typeface="Arial" pitchFamily="34" charset="0"/>
              </a:endParaRPr>
            </a:p>
          </p:txBody>
        </p:sp>
        <p:sp>
          <p:nvSpPr>
            <p:cNvPr id="27" name="Rectangle 26"/>
            <p:cNvSpPr/>
            <p:nvPr/>
          </p:nvSpPr>
          <p:spPr bwMode="auto">
            <a:xfrm>
              <a:off x="4267200" y="4038600"/>
              <a:ext cx="533400" cy="710915"/>
            </a:xfrm>
            <a:prstGeom prst="rect">
              <a:avLst/>
            </a:prstGeom>
            <a:ln/>
            <a:effectLst/>
          </p:spPr>
          <p:style>
            <a:lnRef idx="0">
              <a:schemeClr val="accent2"/>
            </a:lnRef>
            <a:fillRef idx="3">
              <a:schemeClr val="accent2"/>
            </a:fillRef>
            <a:effectRef idx="3">
              <a:schemeClr val="accent2"/>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latin typeface="Calibri" pitchFamily="34" charset="0"/>
                  <a:cs typeface="Arial" pitchFamily="34" charset="0"/>
                </a:rPr>
                <a:t>Scatter Gather Service</a:t>
              </a:r>
              <a:endParaRPr lang="en-US" sz="1000" b="1" dirty="0">
                <a:solidFill>
                  <a:schemeClr val="tx1"/>
                </a:solidFill>
                <a:latin typeface="Calibri" pitchFamily="34" charset="0"/>
                <a:cs typeface="Arial" pitchFamily="34" charset="0"/>
              </a:endParaRPr>
            </a:p>
          </p:txBody>
        </p:sp>
        <p:sp>
          <p:nvSpPr>
            <p:cNvPr id="28" name="Rectangle 27"/>
            <p:cNvSpPr/>
            <p:nvPr/>
          </p:nvSpPr>
          <p:spPr bwMode="auto">
            <a:xfrm>
              <a:off x="4876800" y="4038600"/>
              <a:ext cx="533400" cy="710915"/>
            </a:xfrm>
            <a:prstGeom prst="rect">
              <a:avLst/>
            </a:prstGeom>
            <a:ln/>
            <a:effectLst/>
          </p:spPr>
          <p:style>
            <a:lnRef idx="0">
              <a:schemeClr val="accent2"/>
            </a:lnRef>
            <a:fillRef idx="3">
              <a:schemeClr val="accent2"/>
            </a:fillRef>
            <a:effectRef idx="3">
              <a:schemeClr val="accent2"/>
            </a:effectRef>
            <a:fontRef idx="minor">
              <a:schemeClr val="lt1"/>
            </a:fontRef>
          </p:style>
          <p:txBody>
            <a:bodyPr lIns="45720" rIns="4572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a:pPr>
              <a:r>
                <a:rPr lang="en-US" sz="1000" b="1" dirty="0" smtClean="0">
                  <a:solidFill>
                    <a:schemeClr val="tx1"/>
                  </a:solidFill>
                  <a:latin typeface="Calibri" pitchFamily="34" charset="0"/>
                  <a:cs typeface="Arial" pitchFamily="34" charset="0"/>
                </a:rPr>
                <a:t>Update ERP Systems</a:t>
              </a:r>
            </a:p>
          </p:txBody>
        </p:sp>
      </p:grpSp>
    </p:spTree>
    <p:extLst>
      <p:ext uri="{BB962C8B-B14F-4D97-AF65-F5344CB8AC3E}">
        <p14:creationId xmlns:p14="http://schemas.microsoft.com/office/powerpoint/2010/main" xmlns="" val="103215340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p:cNvSpPr/>
          <p:nvPr/>
        </p:nvSpPr>
        <p:spPr bwMode="auto">
          <a:xfrm rot="5400000">
            <a:off x="2686050" y="2174300"/>
            <a:ext cx="3581400" cy="2324100"/>
          </a:xfrm>
          <a:prstGeom prst="hexagon">
            <a:avLst>
              <a:gd name="adj" fmla="val 32422"/>
              <a:gd name="vf" fmla="val 115470"/>
            </a:avLst>
          </a:prstGeom>
          <a:gradFill flip="none" rotWithShape="1">
            <a:gsLst>
              <a:gs pos="0">
                <a:schemeClr val="accent3">
                  <a:lumMod val="60000"/>
                  <a:lumOff val="40000"/>
                </a:schemeClr>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Hexagon 2"/>
          <p:cNvSpPr/>
          <p:nvPr/>
        </p:nvSpPr>
        <p:spPr bwMode="auto">
          <a:xfrm rot="1800000">
            <a:off x="3611910" y="3555123"/>
            <a:ext cx="3581400" cy="2324100"/>
          </a:xfrm>
          <a:prstGeom prst="hexagon">
            <a:avLst>
              <a:gd name="adj" fmla="val 32422"/>
              <a:gd name="vf" fmla="val 115470"/>
            </a:avLst>
          </a:prstGeom>
          <a:gradFill flip="none" rotWithShape="1">
            <a:gsLst>
              <a:gs pos="0">
                <a:schemeClr val="bg2">
                  <a:lumMod val="50000"/>
                </a:schemeClr>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Hexagon 3"/>
          <p:cNvSpPr/>
          <p:nvPr/>
        </p:nvSpPr>
        <p:spPr bwMode="auto">
          <a:xfrm rot="19800000" flipH="1">
            <a:off x="1798290" y="3555122"/>
            <a:ext cx="3581400" cy="2324100"/>
          </a:xfrm>
          <a:prstGeom prst="hexagon">
            <a:avLst>
              <a:gd name="adj" fmla="val 32422"/>
              <a:gd name="vf" fmla="val 115470"/>
            </a:avLst>
          </a:prstGeom>
          <a:gradFill flip="none" rotWithShape="1">
            <a:gsLst>
              <a:gs pos="0">
                <a:schemeClr val="accent4"/>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Freeform 4"/>
          <p:cNvSpPr/>
          <p:nvPr/>
        </p:nvSpPr>
        <p:spPr bwMode="auto">
          <a:xfrm>
            <a:off x="2030681" y="1542187"/>
            <a:ext cx="4928259" cy="4708566"/>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25400">
            <a:solidFill>
              <a:schemeClr val="tx1"/>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extBox 13"/>
          <p:cNvSpPr txBox="1"/>
          <p:nvPr/>
        </p:nvSpPr>
        <p:spPr>
          <a:xfrm>
            <a:off x="3276600" y="2282058"/>
            <a:ext cx="2362200" cy="954107"/>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3200" dirty="0" smtClean="0">
                <a:effectLst>
                  <a:outerShdw blurRad="38100" dist="38100" dir="2700000" algn="tl">
                    <a:srgbClr val="000000">
                      <a:alpha val="43137"/>
                    </a:srgbClr>
                  </a:outerShdw>
                </a:effectLst>
              </a:rPr>
              <a:t>Itinerary</a:t>
            </a:r>
            <a:br>
              <a:rPr lang="en-US" sz="3200" dirty="0" smtClean="0">
                <a:effectLst>
                  <a:outerShdw blurRad="38100" dist="38100" dir="2700000" algn="tl">
                    <a:srgbClr val="000000">
                      <a:alpha val="43137"/>
                    </a:srgbClr>
                  </a:outerShdw>
                </a:effectLst>
              </a:rPr>
            </a:br>
            <a:r>
              <a:rPr lang="en-US" sz="3200" dirty="0" smtClean="0">
                <a:effectLst>
                  <a:outerShdw blurRad="38100" dist="38100" dir="2700000" algn="tl">
                    <a:srgbClr val="000000">
                      <a:alpha val="43137"/>
                    </a:srgbClr>
                  </a:outerShdw>
                </a:effectLst>
              </a:rPr>
              <a:t>Processing</a:t>
            </a:r>
            <a:endParaRPr lang="en-US" sz="3200" dirty="0">
              <a:effectLst>
                <a:outerShdw blurRad="38100" dist="38100" dir="2700000" algn="tl">
                  <a:srgbClr val="000000">
                    <a:alpha val="43137"/>
                  </a:srgbClr>
                </a:outerShdw>
              </a:effectLst>
            </a:endParaRPr>
          </a:p>
        </p:txBody>
      </p:sp>
      <p:sp>
        <p:nvSpPr>
          <p:cNvPr id="7" name="TextBox 14"/>
          <p:cNvSpPr txBox="1"/>
          <p:nvPr/>
        </p:nvSpPr>
        <p:spPr>
          <a:xfrm>
            <a:off x="1943100" y="4529958"/>
            <a:ext cx="2362200" cy="954107"/>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3200" dirty="0" smtClean="0">
                <a:effectLst>
                  <a:outerShdw blurRad="38100" dist="38100" dir="2700000" algn="tl">
                    <a:srgbClr val="000000">
                      <a:alpha val="43137"/>
                    </a:srgbClr>
                  </a:outerShdw>
                </a:effectLst>
              </a:rPr>
              <a:t>Resolvers</a:t>
            </a:r>
            <a:endParaRPr lang="en-US" sz="3200" dirty="0">
              <a:effectLst>
                <a:outerShdw blurRad="38100" dist="38100" dir="2700000" algn="tl">
                  <a:srgbClr val="000000">
                    <a:alpha val="43137"/>
                  </a:srgbClr>
                </a:outerShdw>
              </a:effectLst>
            </a:endParaRPr>
          </a:p>
        </p:txBody>
      </p:sp>
      <p:sp>
        <p:nvSpPr>
          <p:cNvPr id="8" name="TextBox 15"/>
          <p:cNvSpPr txBox="1"/>
          <p:nvPr/>
        </p:nvSpPr>
        <p:spPr>
          <a:xfrm>
            <a:off x="4724400" y="4529958"/>
            <a:ext cx="2362200" cy="954107"/>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3200" dirty="0" smtClean="0">
                <a:effectLst>
                  <a:outerShdw blurRad="38100" dist="38100" dir="2700000" algn="tl">
                    <a:srgbClr val="000000">
                      <a:alpha val="43137"/>
                    </a:srgbClr>
                  </a:outerShdw>
                </a:effectLst>
              </a:rPr>
              <a:t>Adapter</a:t>
            </a:r>
            <a:br>
              <a:rPr lang="en-US" sz="3200" dirty="0" smtClean="0">
                <a:effectLst>
                  <a:outerShdw blurRad="38100" dist="38100" dir="2700000" algn="tl">
                    <a:srgbClr val="000000">
                      <a:alpha val="43137"/>
                    </a:srgbClr>
                  </a:outerShdw>
                </a:effectLst>
              </a:rPr>
            </a:br>
            <a:r>
              <a:rPr lang="en-US" sz="3200" dirty="0" smtClean="0">
                <a:effectLst>
                  <a:outerShdw blurRad="38100" dist="38100" dir="2700000" algn="tl">
                    <a:srgbClr val="000000">
                      <a:alpha val="43137"/>
                    </a:srgbClr>
                  </a:outerShdw>
                </a:effectLst>
              </a:rPr>
              <a:t>Providers</a:t>
            </a:r>
            <a:endParaRPr lang="en-US" sz="3200" dirty="0">
              <a:effectLst>
                <a:outerShdw blurRad="38100" dist="38100" dir="2700000" algn="tl">
                  <a:srgbClr val="000000">
                    <a:alpha val="43137"/>
                  </a:srgbClr>
                </a:outerShdw>
              </a:effectLst>
            </a:endParaRPr>
          </a:p>
        </p:txBody>
      </p:sp>
      <p:sp>
        <p:nvSpPr>
          <p:cNvPr id="9" name="Title 2"/>
          <p:cNvSpPr>
            <a:spLocks noGrp="1"/>
          </p:cNvSpPr>
          <p:nvPr/>
        </p:nvSpPr>
        <p:spPr>
          <a:xfrm>
            <a:off x="381000" y="607246"/>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CA" dirty="0"/>
              <a:t>The Core </a:t>
            </a:r>
            <a:r>
              <a:rPr lang="en-CA" dirty="0" smtClean="0"/>
              <a:t>ESBT </a:t>
            </a:r>
            <a:r>
              <a:rPr lang="en-CA" dirty="0"/>
              <a:t>Concepts</a:t>
            </a:r>
          </a:p>
        </p:txBody>
      </p:sp>
    </p:spTree>
    <p:extLst>
      <p:ext uri="{BB962C8B-B14F-4D97-AF65-F5344CB8AC3E}">
        <p14:creationId xmlns:p14="http://schemas.microsoft.com/office/powerpoint/2010/main" xmlns="" val="170883871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63719" y="117231"/>
            <a:ext cx="952500" cy="838200"/>
            <a:chOff x="7581900" y="190500"/>
            <a:chExt cx="952500" cy="838200"/>
          </a:xfrm>
        </p:grpSpPr>
        <p:sp>
          <p:nvSpPr>
            <p:cNvPr id="5" name="Hexagon 4"/>
            <p:cNvSpPr/>
            <p:nvPr/>
          </p:nvSpPr>
          <p:spPr bwMode="auto">
            <a:xfrm rot="5400000">
              <a:off x="7736013" y="304728"/>
              <a:ext cx="637546" cy="410324"/>
            </a:xfrm>
            <a:prstGeom prst="hexagon">
              <a:avLst>
                <a:gd name="adj" fmla="val 32422"/>
                <a:gd name="vf" fmla="val 115470"/>
              </a:avLst>
            </a:prstGeom>
            <a:gradFill flip="none" rotWithShape="1">
              <a:gsLst>
                <a:gs pos="0">
                  <a:srgbClr val="00B0F0"/>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Hexagon 5"/>
            <p:cNvSpPr/>
            <p:nvPr/>
          </p:nvSpPr>
          <p:spPr bwMode="auto">
            <a:xfrm rot="1800000">
              <a:off x="7902098" y="548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Hexagon 6"/>
            <p:cNvSpPr/>
            <p:nvPr/>
          </p:nvSpPr>
          <p:spPr bwMode="auto">
            <a:xfrm rot="19800000" flipH="1">
              <a:off x="7581900" y="548835"/>
              <a:ext cx="632303"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Freeform 7"/>
            <p:cNvSpPr/>
            <p:nvPr/>
          </p:nvSpPr>
          <p:spPr bwMode="auto">
            <a:xfrm>
              <a:off x="7622929" y="190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rgbClr val="00B0F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20"/>
            <p:cNvSpPr txBox="1"/>
            <p:nvPr/>
          </p:nvSpPr>
          <p:spPr>
            <a:xfrm>
              <a:off x="7810500" y="571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Itinerary</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Processing</a:t>
              </a:r>
              <a:endParaRPr lang="en-US" sz="900" dirty="0">
                <a:effectLst>
                  <a:outerShdw blurRad="38100" dist="38100" dir="2700000" algn="tl">
                    <a:srgbClr val="000000">
                      <a:alpha val="43137"/>
                    </a:srgbClr>
                  </a:outerShdw>
                </a:effectLst>
              </a:endParaRPr>
            </a:p>
          </p:txBody>
        </p:sp>
      </p:grpSp>
      <p:sp>
        <p:nvSpPr>
          <p:cNvPr id="10" name="Title 9"/>
          <p:cNvSpPr>
            <a:spLocks noGrp="1"/>
          </p:cNvSpPr>
          <p:nvPr>
            <p:ph type="title"/>
          </p:nvPr>
        </p:nvSpPr>
        <p:spPr/>
        <p:txBody>
          <a:bodyPr/>
          <a:lstStyle/>
          <a:p>
            <a:r>
              <a:rPr lang="en-CA" dirty="0"/>
              <a:t>Itinerary </a:t>
            </a:r>
            <a:r>
              <a:rPr lang="en-CA" dirty="0" smtClean="0"/>
              <a:t>Concept</a:t>
            </a:r>
            <a:endParaRPr lang="de-DE" dirty="0"/>
          </a:p>
        </p:txBody>
      </p:sp>
      <p:sp>
        <p:nvSpPr>
          <p:cNvPr id="12" name="Content Placeholder 11"/>
          <p:cNvSpPr>
            <a:spLocks noGrp="1"/>
          </p:cNvSpPr>
          <p:nvPr>
            <p:ph idx="1"/>
          </p:nvPr>
        </p:nvSpPr>
        <p:spPr/>
        <p:txBody>
          <a:bodyPr/>
          <a:lstStyle/>
          <a:p>
            <a:r>
              <a:rPr lang="en-CA" dirty="0"/>
              <a:t>Heart of the ESB </a:t>
            </a:r>
            <a:r>
              <a:rPr lang="en-CA" dirty="0" smtClean="0"/>
              <a:t>toolkit</a:t>
            </a:r>
            <a:endParaRPr lang="en-CA" dirty="0"/>
          </a:p>
          <a:p>
            <a:r>
              <a:rPr lang="en-CA" dirty="0"/>
              <a:t>Itineraries help provide the runtime flexibility that BizTalk doesn’t have by default</a:t>
            </a:r>
          </a:p>
          <a:p>
            <a:r>
              <a:rPr lang="en-CA" dirty="0"/>
              <a:t>Itineraries provide a service </a:t>
            </a:r>
            <a:br>
              <a:rPr lang="en-CA" dirty="0"/>
            </a:br>
            <a:r>
              <a:rPr lang="en-CA" dirty="0"/>
              <a:t>composition mechanism</a:t>
            </a:r>
          </a:p>
          <a:p>
            <a:endParaRPr lang="de-DE" dirty="0"/>
          </a:p>
        </p:txBody>
      </p:sp>
    </p:spTree>
    <p:extLst>
      <p:ext uri="{BB962C8B-B14F-4D97-AF65-F5344CB8AC3E}">
        <p14:creationId xmlns:p14="http://schemas.microsoft.com/office/powerpoint/2010/main" xmlns="" val="238278876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63719" y="117231"/>
            <a:ext cx="952500" cy="838200"/>
            <a:chOff x="7581900" y="190500"/>
            <a:chExt cx="952500" cy="838200"/>
          </a:xfrm>
        </p:grpSpPr>
        <p:sp>
          <p:nvSpPr>
            <p:cNvPr id="5" name="Hexagon 4"/>
            <p:cNvSpPr/>
            <p:nvPr/>
          </p:nvSpPr>
          <p:spPr bwMode="auto">
            <a:xfrm rot="5400000">
              <a:off x="7736013" y="304728"/>
              <a:ext cx="637546" cy="410324"/>
            </a:xfrm>
            <a:prstGeom prst="hexagon">
              <a:avLst>
                <a:gd name="adj" fmla="val 32422"/>
                <a:gd name="vf" fmla="val 115470"/>
              </a:avLst>
            </a:prstGeom>
            <a:gradFill flip="none" rotWithShape="1">
              <a:gsLst>
                <a:gs pos="0">
                  <a:srgbClr val="00B0F0"/>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Hexagon 5"/>
            <p:cNvSpPr/>
            <p:nvPr/>
          </p:nvSpPr>
          <p:spPr bwMode="auto">
            <a:xfrm rot="1800000">
              <a:off x="7902098" y="548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Hexagon 6"/>
            <p:cNvSpPr/>
            <p:nvPr/>
          </p:nvSpPr>
          <p:spPr bwMode="auto">
            <a:xfrm rot="19800000" flipH="1">
              <a:off x="7581900" y="548835"/>
              <a:ext cx="632303"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Freeform 7"/>
            <p:cNvSpPr/>
            <p:nvPr/>
          </p:nvSpPr>
          <p:spPr bwMode="auto">
            <a:xfrm>
              <a:off x="7622929" y="190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rgbClr val="00B0F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20"/>
            <p:cNvSpPr txBox="1"/>
            <p:nvPr/>
          </p:nvSpPr>
          <p:spPr>
            <a:xfrm>
              <a:off x="7810500" y="571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Itinerary</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Processing</a:t>
              </a:r>
              <a:endParaRPr lang="en-US" sz="900" dirty="0">
                <a:effectLst>
                  <a:outerShdw blurRad="38100" dist="38100" dir="2700000" algn="tl">
                    <a:srgbClr val="000000">
                      <a:alpha val="43137"/>
                    </a:srgbClr>
                  </a:outerShdw>
                </a:effectLst>
              </a:endParaRPr>
            </a:p>
          </p:txBody>
        </p:sp>
      </p:grpSp>
      <p:sp>
        <p:nvSpPr>
          <p:cNvPr id="10" name="Title 9"/>
          <p:cNvSpPr>
            <a:spLocks noGrp="1"/>
          </p:cNvSpPr>
          <p:nvPr>
            <p:ph type="title"/>
          </p:nvPr>
        </p:nvSpPr>
        <p:spPr>
          <a:xfrm>
            <a:off x="381000" y="230188"/>
            <a:ext cx="8382000" cy="609398"/>
          </a:xfrm>
        </p:spPr>
        <p:txBody>
          <a:bodyPr/>
          <a:lstStyle/>
          <a:p>
            <a:r>
              <a:rPr lang="en-CA" sz="4400" dirty="0"/>
              <a:t>Developing Itineraries with </a:t>
            </a:r>
            <a:r>
              <a:rPr lang="en-CA" sz="4400" dirty="0" smtClean="0"/>
              <a:t>ESBT 2.0</a:t>
            </a:r>
            <a:endParaRPr lang="de-DE" sz="4400" dirty="0"/>
          </a:p>
        </p:txBody>
      </p:sp>
      <p:sp>
        <p:nvSpPr>
          <p:cNvPr id="12" name="Content Placeholder 11"/>
          <p:cNvSpPr>
            <a:spLocks noGrp="1"/>
          </p:cNvSpPr>
          <p:nvPr>
            <p:ph idx="1"/>
          </p:nvPr>
        </p:nvSpPr>
        <p:spPr/>
        <p:txBody>
          <a:bodyPr/>
          <a:lstStyle/>
          <a:p>
            <a:r>
              <a:rPr lang="en-CA" dirty="0"/>
              <a:t>Leverages VS 2008 and its capabilities for Domain Specific Languages</a:t>
            </a:r>
          </a:p>
          <a:p>
            <a:r>
              <a:rPr lang="en-CA" dirty="0"/>
              <a:t>We now have a Visual Itinerary Designer</a:t>
            </a:r>
          </a:p>
          <a:p>
            <a:pPr lvl="1"/>
            <a:r>
              <a:rPr lang="en-US" dirty="0"/>
              <a:t>Avoid creating itineraries in plain old XML </a:t>
            </a:r>
            <a:br>
              <a:rPr lang="en-US" dirty="0"/>
            </a:br>
            <a:r>
              <a:rPr lang="en-US" dirty="0"/>
              <a:t>(no more Notepad)</a:t>
            </a:r>
          </a:p>
          <a:p>
            <a:pPr lvl="1"/>
            <a:r>
              <a:rPr lang="en-US" dirty="0"/>
              <a:t>Validate itinerary model at design-time</a:t>
            </a:r>
          </a:p>
          <a:p>
            <a:pPr lvl="1"/>
            <a:r>
              <a:rPr lang="en-US" dirty="0"/>
              <a:t>Export capabilities to the Itinerary repository (SQL) and file</a:t>
            </a:r>
          </a:p>
          <a:p>
            <a:pPr lvl="1"/>
            <a:r>
              <a:rPr lang="en-US" dirty="0"/>
              <a:t>Migration tool to move between environments</a:t>
            </a:r>
          </a:p>
          <a:p>
            <a:endParaRPr lang="en-CA" dirty="0"/>
          </a:p>
          <a:p>
            <a:endParaRPr lang="en-CA" dirty="0"/>
          </a:p>
        </p:txBody>
      </p:sp>
    </p:spTree>
    <p:extLst>
      <p:ext uri="{BB962C8B-B14F-4D97-AF65-F5344CB8AC3E}">
        <p14:creationId xmlns:p14="http://schemas.microsoft.com/office/powerpoint/2010/main" xmlns="" val="77317047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63719" y="117231"/>
            <a:ext cx="952500" cy="838200"/>
            <a:chOff x="7581900" y="190500"/>
            <a:chExt cx="952500" cy="838200"/>
          </a:xfrm>
        </p:grpSpPr>
        <p:sp>
          <p:nvSpPr>
            <p:cNvPr id="5" name="Hexagon 4"/>
            <p:cNvSpPr/>
            <p:nvPr/>
          </p:nvSpPr>
          <p:spPr bwMode="auto">
            <a:xfrm rot="5400000">
              <a:off x="7736013" y="304728"/>
              <a:ext cx="637546" cy="410324"/>
            </a:xfrm>
            <a:prstGeom prst="hexagon">
              <a:avLst>
                <a:gd name="adj" fmla="val 32422"/>
                <a:gd name="vf" fmla="val 115470"/>
              </a:avLst>
            </a:prstGeom>
            <a:gradFill flip="none" rotWithShape="1">
              <a:gsLst>
                <a:gs pos="0">
                  <a:srgbClr val="00B0F0"/>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Hexagon 5"/>
            <p:cNvSpPr/>
            <p:nvPr/>
          </p:nvSpPr>
          <p:spPr bwMode="auto">
            <a:xfrm rot="1800000">
              <a:off x="7902098" y="548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Hexagon 6"/>
            <p:cNvSpPr/>
            <p:nvPr/>
          </p:nvSpPr>
          <p:spPr bwMode="auto">
            <a:xfrm rot="19800000" flipH="1">
              <a:off x="7581900" y="548835"/>
              <a:ext cx="632303"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Freeform 7"/>
            <p:cNvSpPr/>
            <p:nvPr/>
          </p:nvSpPr>
          <p:spPr bwMode="auto">
            <a:xfrm>
              <a:off x="7622929" y="190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rgbClr val="00B0F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20"/>
            <p:cNvSpPr txBox="1"/>
            <p:nvPr/>
          </p:nvSpPr>
          <p:spPr>
            <a:xfrm>
              <a:off x="7810500" y="571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Itinerary</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Processing</a:t>
              </a:r>
              <a:endParaRPr lang="en-US" sz="900" dirty="0">
                <a:effectLst>
                  <a:outerShdw blurRad="38100" dist="38100" dir="2700000" algn="tl">
                    <a:srgbClr val="000000">
                      <a:alpha val="43137"/>
                    </a:srgbClr>
                  </a:outerShdw>
                </a:effectLst>
              </a:endParaRPr>
            </a:p>
          </p:txBody>
        </p:sp>
      </p:grpSp>
      <p:sp>
        <p:nvSpPr>
          <p:cNvPr id="10" name="Title 9"/>
          <p:cNvSpPr>
            <a:spLocks noGrp="1"/>
          </p:cNvSpPr>
          <p:nvPr>
            <p:ph type="title"/>
          </p:nvPr>
        </p:nvSpPr>
        <p:spPr/>
        <p:txBody>
          <a:bodyPr/>
          <a:lstStyle/>
          <a:p>
            <a:r>
              <a:rPr lang="en-CA" dirty="0"/>
              <a:t>Developing Itineraries with V2</a:t>
            </a:r>
            <a:endParaRPr lang="de-DE" dirty="0"/>
          </a:p>
        </p:txBody>
      </p:sp>
      <p:sp>
        <p:nvSpPr>
          <p:cNvPr id="11" name="Text Placeholder 2"/>
          <p:cNvSpPr>
            <a:spLocks noGrp="1"/>
          </p:cNvSpPr>
          <p:nvPr/>
        </p:nvSpPr>
        <p:spPr bwMode="black">
          <a:xfrm>
            <a:off x="70120" y="1241425"/>
            <a:ext cx="8382000" cy="4560888"/>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endParaRPr lang="en-CA" dirty="0" smtClean="0"/>
          </a:p>
          <a:p>
            <a:endParaRPr lang="en-CA" dirty="0"/>
          </a:p>
        </p:txBody>
      </p:sp>
      <p:pic>
        <p:nvPicPr>
          <p:cNvPr id="13" name="Picture 12"/>
          <p:cNvPicPr>
            <a:picLocks noChangeAspect="1" noChangeArrowheads="1"/>
          </p:cNvPicPr>
          <p:nvPr/>
        </p:nvPicPr>
        <p:blipFill rotWithShape="1">
          <a:blip r:embed="rId5">
            <a:extLst>
              <a:ext uri="{28A0092B-C50C-407E-A947-70E740481C1C}">
                <a14:useLocalDpi xmlns:a14="http://schemas.microsoft.com/office/drawing/2010/main" xmlns="" val="0"/>
              </a:ext>
            </a:extLst>
          </a:blip>
          <a:srcRect/>
          <a:stretch/>
        </p:blipFill>
        <p:spPr bwMode="auto">
          <a:xfrm>
            <a:off x="286430" y="1019654"/>
            <a:ext cx="12354240" cy="3375365"/>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pic>
        <p:nvPicPr>
          <p:cNvPr id="14" name="Picture 13"/>
          <p:cNvPicPr>
            <a:picLocks noChangeAspect="1" noChangeArrowheads="1"/>
          </p:cNvPicPr>
          <p:nvPr/>
        </p:nvPicPr>
        <p:blipFill rotWithShape="1">
          <a:blip r:embed="rId6">
            <a:extLst>
              <a:ext uri="{28A0092B-C50C-407E-A947-70E740481C1C}">
                <a14:useLocalDpi xmlns:a14="http://schemas.microsoft.com/office/drawing/2010/main" xmlns="" val="0"/>
              </a:ext>
            </a:extLst>
          </a:blip>
          <a:srcRect/>
          <a:stretch/>
        </p:blipFill>
        <p:spPr bwMode="auto">
          <a:xfrm>
            <a:off x="1260609" y="1820248"/>
            <a:ext cx="7481158" cy="4706331"/>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89146155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63719" y="117231"/>
            <a:ext cx="952500" cy="838200"/>
            <a:chOff x="7581900" y="190500"/>
            <a:chExt cx="952500" cy="838200"/>
          </a:xfrm>
        </p:grpSpPr>
        <p:sp>
          <p:nvSpPr>
            <p:cNvPr id="5" name="Hexagon 4"/>
            <p:cNvSpPr/>
            <p:nvPr/>
          </p:nvSpPr>
          <p:spPr bwMode="auto">
            <a:xfrm rot="5400000">
              <a:off x="7736013" y="304728"/>
              <a:ext cx="637546" cy="410324"/>
            </a:xfrm>
            <a:prstGeom prst="hexagon">
              <a:avLst>
                <a:gd name="adj" fmla="val 32422"/>
                <a:gd name="vf" fmla="val 115470"/>
              </a:avLst>
            </a:prstGeom>
            <a:gradFill flip="none" rotWithShape="1">
              <a:gsLst>
                <a:gs pos="0">
                  <a:srgbClr val="00B0F0"/>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Hexagon 5"/>
            <p:cNvSpPr/>
            <p:nvPr/>
          </p:nvSpPr>
          <p:spPr bwMode="auto">
            <a:xfrm rot="1800000">
              <a:off x="7902098" y="548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Hexagon 6"/>
            <p:cNvSpPr/>
            <p:nvPr/>
          </p:nvSpPr>
          <p:spPr bwMode="auto">
            <a:xfrm rot="19800000" flipH="1">
              <a:off x="7581900" y="548835"/>
              <a:ext cx="632303"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Freeform 7"/>
            <p:cNvSpPr/>
            <p:nvPr/>
          </p:nvSpPr>
          <p:spPr bwMode="auto">
            <a:xfrm>
              <a:off x="7622929" y="190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rgbClr val="00B0F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20"/>
            <p:cNvSpPr txBox="1"/>
            <p:nvPr/>
          </p:nvSpPr>
          <p:spPr>
            <a:xfrm>
              <a:off x="7810500" y="571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Itinerary</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Processing</a:t>
              </a:r>
              <a:endParaRPr lang="en-US" sz="900" dirty="0">
                <a:effectLst>
                  <a:outerShdw blurRad="38100" dist="38100" dir="2700000" algn="tl">
                    <a:srgbClr val="000000">
                      <a:alpha val="43137"/>
                    </a:srgbClr>
                  </a:outerShdw>
                </a:effectLst>
              </a:endParaRPr>
            </a:p>
          </p:txBody>
        </p:sp>
      </p:grpSp>
      <p:sp>
        <p:nvSpPr>
          <p:cNvPr id="10" name="Title 9"/>
          <p:cNvSpPr>
            <a:spLocks noGrp="1"/>
          </p:cNvSpPr>
          <p:nvPr>
            <p:ph type="title"/>
          </p:nvPr>
        </p:nvSpPr>
        <p:spPr/>
        <p:txBody>
          <a:bodyPr/>
          <a:lstStyle/>
          <a:p>
            <a:r>
              <a:rPr lang="en-CA" dirty="0"/>
              <a:t>Using Itineraries</a:t>
            </a:r>
            <a:endParaRPr lang="de-DE" dirty="0"/>
          </a:p>
        </p:txBody>
      </p:sp>
      <p:sp>
        <p:nvSpPr>
          <p:cNvPr id="11" name="Text Placeholder 2"/>
          <p:cNvSpPr>
            <a:spLocks noGrp="1"/>
          </p:cNvSpPr>
          <p:nvPr/>
        </p:nvSpPr>
        <p:spPr bwMode="black">
          <a:xfrm>
            <a:off x="70120" y="1241425"/>
            <a:ext cx="8382000" cy="4560888"/>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endParaRPr lang="en-CA" dirty="0" smtClean="0"/>
          </a:p>
          <a:p>
            <a:endParaRPr lang="en-CA" dirty="0"/>
          </a:p>
        </p:txBody>
      </p:sp>
      <p:sp>
        <p:nvSpPr>
          <p:cNvPr id="12" name="Rounded Rectangle 11"/>
          <p:cNvSpPr/>
          <p:nvPr/>
        </p:nvSpPr>
        <p:spPr bwMode="auto">
          <a:xfrm>
            <a:off x="400050" y="999686"/>
            <a:ext cx="3238500" cy="4953000"/>
          </a:xfrm>
          <a:prstGeom prst="roundRect">
            <a:avLst>
              <a:gd name="adj" fmla="val 9295"/>
            </a:avLst>
          </a:prstGeom>
          <a:gradFill flip="none" rotWithShape="1">
            <a:gsLst>
              <a:gs pos="40000">
                <a:srgbClr val="7030A0">
                  <a:alpha val="0"/>
                </a:srgbClr>
              </a:gs>
              <a:gs pos="100000">
                <a:srgbClr val="00B0F0">
                  <a:alpha val="30000"/>
                </a:srgbClr>
              </a:gs>
            </a:gsLst>
            <a:lin ang="5400000" scaled="1"/>
            <a:tileRect/>
          </a:gradFill>
          <a:ln w="19050" cap="rnd">
            <a:solidFill>
              <a:srgbClr val="00B0F0"/>
            </a:solidFill>
            <a:prstDash val="sysDash"/>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TextBox 4"/>
          <p:cNvSpPr txBox="1"/>
          <p:nvPr/>
        </p:nvSpPr>
        <p:spPr>
          <a:xfrm>
            <a:off x="1200150" y="961586"/>
            <a:ext cx="1638300" cy="419100"/>
          </a:xfrm>
          <a:prstGeom prst="rect">
            <a:avLst/>
          </a:prstGeom>
        </p:spPr>
        <p:txBody>
          <a:bodyPr vert="horz" wrap="none" lIns="0" tIns="0" rIns="0" bIns="0"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396875" marR="0" indent="-396875" algn="ctr" defTabSz="914363" rtl="0" eaLnBrk="1" fontAlgn="auto" latinLnBrk="0" hangingPunct="1">
              <a:lnSpc>
                <a:spcPct val="90000"/>
              </a:lnSpc>
              <a:spcBef>
                <a:spcPct val="20000"/>
              </a:spcBef>
              <a:spcAft>
                <a:spcPts val="0"/>
              </a:spcAft>
              <a:buClrTx/>
              <a:buSzPct val="70000"/>
              <a:tabLst/>
            </a:pPr>
            <a:r>
              <a:rPr kumimoji="0" lang="en-CA"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Design Time</a:t>
            </a:r>
          </a:p>
        </p:txBody>
      </p:sp>
      <p:sp>
        <p:nvSpPr>
          <p:cNvPr id="16" name="Bent-Up Arrow 15"/>
          <p:cNvSpPr/>
          <p:nvPr/>
        </p:nvSpPr>
        <p:spPr bwMode="auto">
          <a:xfrm rot="5400000">
            <a:off x="2667000" y="2923736"/>
            <a:ext cx="838200" cy="1181100"/>
          </a:xfrm>
          <a:prstGeom prst="bentUpArrow">
            <a:avLst>
              <a:gd name="adj1" fmla="val 25873"/>
              <a:gd name="adj2" fmla="val 25000"/>
              <a:gd name="adj3" fmla="val 25000"/>
            </a:avLst>
          </a:prstGeom>
          <a:gradFill flip="none" rotWithShape="1">
            <a:gsLst>
              <a:gs pos="0">
                <a:schemeClr val="accent3">
                  <a:lumMod val="50000"/>
                </a:schemeClr>
              </a:gs>
              <a:gs pos="100000">
                <a:schemeClr val="accent3">
                  <a:lumMod val="60000"/>
                  <a:lumOff val="40000"/>
                </a:schemeClr>
              </a:gs>
            </a:gsLst>
            <a:lin ang="189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sp>
        <p:nvSpPr>
          <p:cNvPr id="17" name="Down Arrow 16"/>
          <p:cNvSpPr/>
          <p:nvPr/>
        </p:nvSpPr>
        <p:spPr bwMode="auto">
          <a:xfrm>
            <a:off x="1009650" y="3095186"/>
            <a:ext cx="457200" cy="990600"/>
          </a:xfrm>
          <a:prstGeom prst="downArrow">
            <a:avLst/>
          </a:prstGeom>
          <a:gradFill flip="none" rotWithShape="1">
            <a:gsLst>
              <a:gs pos="0">
                <a:schemeClr val="accent3">
                  <a:lumMod val="50000"/>
                </a:schemeClr>
              </a:gs>
              <a:gs pos="100000">
                <a:schemeClr val="accent3">
                  <a:lumMod val="60000"/>
                  <a:lumOff val="40000"/>
                </a:scheme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pic>
        <p:nvPicPr>
          <p:cNvPr id="18" name="Picture 17"/>
          <p:cNvPicPr>
            <a:picLocks noChangeAspect="1" noChangeArrowheads="1"/>
          </p:cNvPicPr>
          <p:nvPr/>
        </p:nvPicPr>
        <p:blipFill>
          <a:blip r:embed="rId5"/>
          <a:srcRect/>
          <a:stretch>
            <a:fillRect/>
          </a:stretch>
        </p:blipFill>
        <p:spPr bwMode="auto">
          <a:xfrm>
            <a:off x="742950" y="1571186"/>
            <a:ext cx="2327812" cy="1752600"/>
          </a:xfrm>
          <a:prstGeom prst="rect">
            <a:avLst/>
          </a:prstGeom>
          <a:noFill/>
          <a:ln w="9525">
            <a:noFill/>
            <a:miter lim="800000"/>
            <a:headEnd/>
            <a:tailEnd/>
          </a:ln>
          <a:effectLst/>
        </p:spPr>
      </p:pic>
      <p:sp>
        <p:nvSpPr>
          <p:cNvPr id="19" name="Rounded Rectangle 18"/>
          <p:cNvSpPr/>
          <p:nvPr/>
        </p:nvSpPr>
        <p:spPr bwMode="auto">
          <a:xfrm>
            <a:off x="781050" y="4276286"/>
            <a:ext cx="990600" cy="533400"/>
          </a:xfrm>
          <a:prstGeom prst="roundRect">
            <a:avLst>
              <a:gd name="adj" fmla="val 9033"/>
            </a:avLst>
          </a:prstGeom>
          <a:gradFill flip="none" rotWithShape="1">
            <a:gsLst>
              <a:gs pos="30000">
                <a:schemeClr val="accent4">
                  <a:lumMod val="50000"/>
                  <a:alpha val="35000"/>
                </a:schemeClr>
              </a:gs>
              <a:gs pos="75000">
                <a:schemeClr val="accent4">
                  <a:tint val="95500"/>
                  <a:shade val="100000"/>
                  <a:satMod val="155000"/>
                  <a:alpha val="35000"/>
                </a:schemeClr>
              </a:gs>
              <a:gs pos="100000">
                <a:schemeClr val="accent4">
                  <a:tint val="95500"/>
                  <a:shade val="100000"/>
                  <a:satMod val="155000"/>
                  <a:alpha val="79000"/>
                </a:schemeClr>
              </a:gs>
            </a:gsLst>
            <a:path path="circle">
              <a:fillToRect l="50000" t="50000" r="50000" b="50000"/>
            </a:path>
            <a:tileRect/>
          </a:gradFill>
          <a:ln w="19050">
            <a:noFill/>
            <a:headEnd type="none" w="med" len="med"/>
            <a:tailEnd type="none" w="med" len="med"/>
          </a:ln>
          <a:scene3d>
            <a:camera prst="orthographicFront" fov="0">
              <a:rot lat="0" lon="0" rev="0"/>
            </a:camera>
            <a:lightRig rig="glow" dir="t">
              <a:rot lat="0" lon="0" rev="6360000"/>
            </a:lightRig>
          </a:scene3d>
          <a:sp3d contourW="19050" prstMaterial="flat">
            <a:bevelT w="95250" h="101600"/>
            <a:contourClr>
              <a:srgbClr val="FF9B09"/>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US" sz="1400" dirty="0" smtClean="0">
                <a:solidFill>
                  <a:srgbClr val="FFFFFF"/>
                </a:solidFill>
                <a:effectLst>
                  <a:outerShdw blurRad="38100" dist="38100" dir="2700000" algn="tl">
                    <a:srgbClr val="000000">
                      <a:alpha val="43137"/>
                    </a:srgbClr>
                  </a:outerShdw>
                </a:effectLst>
                <a:latin typeface="Calibri" pitchFamily="34" charset="0"/>
              </a:rPr>
              <a:t>XML File</a:t>
            </a:r>
          </a:p>
        </p:txBody>
      </p:sp>
      <p:sp>
        <p:nvSpPr>
          <p:cNvPr id="20" name="Oval 19"/>
          <p:cNvSpPr/>
          <p:nvPr/>
        </p:nvSpPr>
        <p:spPr bwMode="ltGray">
          <a:xfrm>
            <a:off x="3829050" y="2599886"/>
            <a:ext cx="1485900" cy="1485900"/>
          </a:xfrm>
          <a:prstGeom prst="ellipse">
            <a:avLst/>
          </a:prstGeom>
          <a:solidFill>
            <a:schemeClr val="accent3"/>
          </a:solidFill>
          <a:ln>
            <a:headEnd type="none" w="med" len="med"/>
            <a:tailEnd type="none" w="med" len="med"/>
          </a:ln>
          <a:effectLst/>
          <a:scene3d>
            <a:camera prst="perspectiveRelaxed">
              <a:rot lat="17073600" lon="0" rev="0"/>
            </a:camera>
            <a:lightRig rig="threePt" dir="t">
              <a:rot lat="0" lon="0" rev="4800000"/>
            </a:lightRig>
          </a:scene3d>
          <a:sp3d extrusionH="711200" prstMaterial="metal">
            <a:bevelT w="25400" h="25400" prst="angle"/>
            <a:extrusionClr>
              <a:schemeClr val="accent3">
                <a:lumMod val="75000"/>
              </a:schemeClr>
            </a:extrusionClr>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TextBox 49"/>
          <p:cNvSpPr txBox="1"/>
          <p:nvPr/>
        </p:nvSpPr>
        <p:spPr bwMode="ltGray">
          <a:xfrm>
            <a:off x="4133850" y="3514286"/>
            <a:ext cx="876300" cy="723900"/>
          </a:xfrm>
          <a:prstGeom prst="rect">
            <a:avLst/>
          </a:prstGeom>
          <a:noFill/>
        </p:spPr>
        <p:txBody>
          <a:bodyPr wrap="none" rtlCol="0"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effectLst>
                  <a:outerShdw blurRad="38100" dist="38100" dir="2700000" algn="tl">
                    <a:srgbClr val="000000">
                      <a:alpha val="43137"/>
                    </a:srgbClr>
                  </a:outerShdw>
                </a:effectLst>
              </a:rPr>
              <a:t>Itinerary</a:t>
            </a:r>
            <a:br>
              <a:rPr lang="en-US" sz="2000" dirty="0" smtClean="0">
                <a:effectLst>
                  <a:outerShdw blurRad="38100" dist="38100" dir="2700000" algn="tl">
                    <a:srgbClr val="000000">
                      <a:alpha val="43137"/>
                    </a:srgbClr>
                  </a:outerShdw>
                </a:effectLst>
              </a:rPr>
            </a:br>
            <a:r>
              <a:rPr lang="en-US" sz="2000" dirty="0" smtClean="0">
                <a:effectLst>
                  <a:outerShdw blurRad="38100" dist="38100" dir="2700000" algn="tl">
                    <a:srgbClr val="000000">
                      <a:alpha val="43137"/>
                    </a:srgbClr>
                  </a:outerShdw>
                </a:effectLst>
              </a:rPr>
              <a:t>Database</a:t>
            </a:r>
            <a:endParaRPr lang="en-US" sz="2000" dirty="0">
              <a:effectLst>
                <a:outerShdw blurRad="38100" dist="38100" dir="2700000" algn="tl">
                  <a:srgbClr val="000000">
                    <a:alpha val="43137"/>
                  </a:srgbClr>
                </a:outerShdw>
              </a:effectLst>
            </a:endParaRPr>
          </a:p>
        </p:txBody>
      </p:sp>
      <p:grpSp>
        <p:nvGrpSpPr>
          <p:cNvPr id="22" name="Group 21"/>
          <p:cNvGrpSpPr/>
          <p:nvPr/>
        </p:nvGrpSpPr>
        <p:grpSpPr>
          <a:xfrm>
            <a:off x="5505450" y="961586"/>
            <a:ext cx="3238500" cy="4991100"/>
            <a:chOff x="5524500" y="1066800"/>
            <a:chExt cx="3238500" cy="4991100"/>
          </a:xfrm>
        </p:grpSpPr>
        <p:sp>
          <p:nvSpPr>
            <p:cNvPr id="23" name="Rounded Rectangle 22"/>
            <p:cNvSpPr/>
            <p:nvPr/>
          </p:nvSpPr>
          <p:spPr bwMode="auto">
            <a:xfrm>
              <a:off x="5524500" y="1104900"/>
              <a:ext cx="3238500" cy="4953000"/>
            </a:xfrm>
            <a:prstGeom prst="roundRect">
              <a:avLst>
                <a:gd name="adj" fmla="val 9295"/>
              </a:avLst>
            </a:prstGeom>
            <a:gradFill flip="none" rotWithShape="1">
              <a:gsLst>
                <a:gs pos="40000">
                  <a:srgbClr val="7030A0">
                    <a:alpha val="0"/>
                  </a:srgbClr>
                </a:gs>
                <a:gs pos="100000">
                  <a:schemeClr val="bg2">
                    <a:lumMod val="50000"/>
                    <a:alpha val="20000"/>
                  </a:schemeClr>
                </a:gs>
              </a:gsLst>
              <a:lin ang="5400000" scaled="1"/>
              <a:tileRect/>
            </a:gradFill>
            <a:ln w="19050" cap="rnd">
              <a:solidFill>
                <a:schemeClr val="bg2">
                  <a:lumMod val="50000"/>
                </a:schemeClr>
              </a:solidFill>
              <a:prstDash val="sysDash"/>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TextBox 5"/>
            <p:cNvSpPr txBox="1"/>
            <p:nvPr/>
          </p:nvSpPr>
          <p:spPr>
            <a:xfrm>
              <a:off x="6295913" y="1066800"/>
              <a:ext cx="1657574" cy="419100"/>
            </a:xfrm>
            <a:prstGeom prst="rect">
              <a:avLst/>
            </a:prstGeom>
          </p:spPr>
          <p:txBody>
            <a:bodyPr vert="horz" wrap="none" lIns="0" tIns="0" rIns="0" bIns="0"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396875" marR="0" indent="-396875" algn="ctr" defTabSz="914363" rtl="0" eaLnBrk="1" fontAlgn="auto" latinLnBrk="0" hangingPunct="1">
                <a:lnSpc>
                  <a:spcPct val="90000"/>
                </a:lnSpc>
                <a:spcBef>
                  <a:spcPct val="20000"/>
                </a:spcBef>
                <a:spcAft>
                  <a:spcPts val="0"/>
                </a:spcAft>
                <a:buClrTx/>
                <a:buSzPct val="70000"/>
                <a:tabLst/>
              </a:pPr>
              <a:r>
                <a:rPr kumimoji="0" lang="en-CA"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Run</a:t>
              </a:r>
              <a:r>
                <a:rPr kumimoji="0" lang="en-CA"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Time</a:t>
              </a:r>
              <a:endParaRPr kumimoji="0" lang="en-CA"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25" name="Down Arrow 24"/>
            <p:cNvSpPr/>
            <p:nvPr/>
          </p:nvSpPr>
          <p:spPr bwMode="auto">
            <a:xfrm>
              <a:off x="7658100" y="3124200"/>
              <a:ext cx="304800" cy="304800"/>
            </a:xfrm>
            <a:prstGeom prst="downArrow">
              <a:avLst/>
            </a:prstGeom>
            <a:gradFill flip="none" rotWithShape="1">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26" name="Down Arrow 25"/>
            <p:cNvSpPr/>
            <p:nvPr/>
          </p:nvSpPr>
          <p:spPr bwMode="auto">
            <a:xfrm>
              <a:off x="7658100" y="2171700"/>
              <a:ext cx="304800" cy="304800"/>
            </a:xfrm>
            <a:prstGeom prst="downArrow">
              <a:avLst/>
            </a:prstGeom>
            <a:gradFill flip="none" rotWithShape="1">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27" name="Down Arrow 26"/>
            <p:cNvSpPr/>
            <p:nvPr/>
          </p:nvSpPr>
          <p:spPr bwMode="auto">
            <a:xfrm rot="16200000">
              <a:off x="6057900" y="3009901"/>
              <a:ext cx="457200" cy="1524000"/>
            </a:xfrm>
            <a:prstGeom prst="downArrow">
              <a:avLst/>
            </a:prstGeom>
            <a:gradFill flip="none" rotWithShape="1">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28" name="Down Arrow 27"/>
            <p:cNvSpPr/>
            <p:nvPr/>
          </p:nvSpPr>
          <p:spPr bwMode="auto">
            <a:xfrm>
              <a:off x="7658100" y="4076700"/>
              <a:ext cx="304800" cy="304800"/>
            </a:xfrm>
            <a:prstGeom prst="downArrow">
              <a:avLst/>
            </a:prstGeom>
            <a:gradFill flip="none" rotWithShape="1">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29" name="Down Arrow 28"/>
            <p:cNvSpPr/>
            <p:nvPr/>
          </p:nvSpPr>
          <p:spPr bwMode="auto">
            <a:xfrm>
              <a:off x="7658100" y="4991100"/>
              <a:ext cx="304800" cy="304800"/>
            </a:xfrm>
            <a:prstGeom prst="downArrow">
              <a:avLst/>
            </a:prstGeom>
            <a:gradFill flip="none" rotWithShape="1">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CA" sz="2300" b="0" i="0" u="none" strike="noStrike" kern="120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30" name="Rounded Rectangle 29"/>
            <p:cNvSpPr/>
            <p:nvPr/>
          </p:nvSpPr>
          <p:spPr bwMode="auto">
            <a:xfrm>
              <a:off x="5638800" y="3009900"/>
              <a:ext cx="990600" cy="533400"/>
            </a:xfrm>
            <a:prstGeom prst="roundRect">
              <a:avLst>
                <a:gd name="adj" fmla="val 9033"/>
              </a:avLst>
            </a:prstGeom>
            <a:gradFill flip="none" rotWithShape="1">
              <a:gsLst>
                <a:gs pos="30000">
                  <a:schemeClr val="accent4">
                    <a:lumMod val="50000"/>
                    <a:alpha val="35000"/>
                  </a:schemeClr>
                </a:gs>
                <a:gs pos="75000">
                  <a:schemeClr val="accent4">
                    <a:tint val="95500"/>
                    <a:shade val="100000"/>
                    <a:satMod val="155000"/>
                    <a:alpha val="35000"/>
                  </a:schemeClr>
                </a:gs>
                <a:gs pos="100000">
                  <a:schemeClr val="accent4">
                    <a:tint val="95500"/>
                    <a:shade val="100000"/>
                    <a:satMod val="155000"/>
                    <a:alpha val="79000"/>
                  </a:schemeClr>
                </a:gs>
              </a:gsLst>
              <a:path path="circle">
                <a:fillToRect l="50000" t="50000" r="50000" b="50000"/>
              </a:path>
              <a:tileRect/>
            </a:gradFill>
            <a:ln w="19050">
              <a:noFill/>
              <a:headEnd type="none" w="med" len="med"/>
              <a:tailEnd type="none" w="med" len="med"/>
            </a:ln>
            <a:scene3d>
              <a:camera prst="orthographicFront" fov="0">
                <a:rot lat="0" lon="0" rev="0"/>
              </a:camera>
              <a:lightRig rig="glow" dir="t">
                <a:rot lat="0" lon="0" rev="6360000"/>
              </a:lightRig>
            </a:scene3d>
            <a:sp3d contourW="19050" prstMaterial="flat">
              <a:bevelT w="95250" h="101600"/>
              <a:contourClr>
                <a:srgbClr val="FF9B09"/>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US" sz="1400" dirty="0" smtClean="0">
                  <a:solidFill>
                    <a:srgbClr val="FFFFFF"/>
                  </a:solidFill>
                  <a:effectLst>
                    <a:outerShdw blurRad="38100" dist="38100" dir="2700000" algn="tl">
                      <a:srgbClr val="000000">
                        <a:alpha val="43137"/>
                      </a:srgbClr>
                    </a:outerShdw>
                  </a:effectLst>
                  <a:latin typeface="Calibri" pitchFamily="34" charset="0"/>
                </a:rPr>
                <a:t>Itinerary</a:t>
              </a:r>
            </a:p>
          </p:txBody>
        </p:sp>
        <p:sp>
          <p:nvSpPr>
            <p:cNvPr id="31" name="Rounded Rectangle 30"/>
            <p:cNvSpPr/>
            <p:nvPr/>
          </p:nvSpPr>
          <p:spPr bwMode="auto">
            <a:xfrm>
              <a:off x="7162800" y="2514600"/>
              <a:ext cx="1295400" cy="6096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R="0" indent="0" algn="ctr" defTabSz="914099" fontAlgn="base">
                <a:lnSpc>
                  <a:spcPct val="90000"/>
                </a:lnSpc>
                <a:spcBef>
                  <a:spcPct val="0"/>
                </a:spcBef>
                <a:spcAft>
                  <a:spcPct val="0"/>
                </a:spcAft>
                <a:buClrTx/>
                <a:buSzTx/>
                <a:buFontTx/>
                <a:buNone/>
                <a:tabLst/>
              </a:pPr>
              <a:r>
                <a:rPr lang="en-CA" dirty="0" err="1" smtClean="0">
                  <a:solidFill>
                    <a:srgbClr val="FFFFFF"/>
                  </a:solidFill>
                  <a:effectLst>
                    <a:outerShdw blurRad="38100" dist="38100" dir="2700000" algn="tl">
                      <a:srgbClr val="000000">
                        <a:alpha val="43137"/>
                      </a:srgbClr>
                    </a:outerShdw>
                  </a:effectLst>
                  <a:latin typeface="Calibri" pitchFamily="34" charset="0"/>
                </a:rPr>
                <a:t>OnRamp</a:t>
              </a:r>
              <a:endParaRPr lang="en-CA"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ounded Rectangle 31"/>
            <p:cNvSpPr/>
            <p:nvPr/>
          </p:nvSpPr>
          <p:spPr bwMode="auto">
            <a:xfrm>
              <a:off x="7162800" y="3467100"/>
              <a:ext cx="1295400" cy="6096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R="0" indent="0" algn="ctr" defTabSz="914099" fontAlgn="base">
                <a:lnSpc>
                  <a:spcPct val="90000"/>
                </a:lnSpc>
                <a:spcBef>
                  <a:spcPct val="0"/>
                </a:spcBef>
                <a:spcAft>
                  <a:spcPct val="0"/>
                </a:spcAft>
                <a:buClrTx/>
                <a:buSzTx/>
                <a:buFontTx/>
                <a:buNone/>
                <a:tabLst/>
              </a:pPr>
              <a:r>
                <a:rPr lang="en-CA" dirty="0" smtClean="0">
                  <a:solidFill>
                    <a:srgbClr val="FFFFFF"/>
                  </a:solidFill>
                  <a:effectLst>
                    <a:outerShdw blurRad="38100" dist="38100" dir="2700000" algn="tl">
                      <a:srgbClr val="000000">
                        <a:alpha val="43137"/>
                      </a:srgbClr>
                    </a:outerShdw>
                  </a:effectLst>
                  <a:latin typeface="Calibri" pitchFamily="34" charset="0"/>
                </a:rPr>
                <a:t>Itinerary </a:t>
              </a:r>
              <a:br>
                <a:rPr lang="en-CA" dirty="0" smtClean="0">
                  <a:solidFill>
                    <a:srgbClr val="FFFFFF"/>
                  </a:solidFill>
                  <a:effectLst>
                    <a:outerShdw blurRad="38100" dist="38100" dir="2700000" algn="tl">
                      <a:srgbClr val="000000">
                        <a:alpha val="43137"/>
                      </a:srgbClr>
                    </a:outerShdw>
                  </a:effectLst>
                  <a:latin typeface="Calibri" pitchFamily="34" charset="0"/>
                </a:rPr>
              </a:br>
              <a:r>
                <a:rPr lang="en-CA" dirty="0" smtClean="0">
                  <a:solidFill>
                    <a:srgbClr val="FFFFFF"/>
                  </a:solidFill>
                  <a:effectLst>
                    <a:outerShdw blurRad="38100" dist="38100" dir="2700000" algn="tl">
                      <a:srgbClr val="000000">
                        <a:alpha val="43137"/>
                      </a:srgbClr>
                    </a:outerShdw>
                  </a:effectLst>
                  <a:latin typeface="Calibri" pitchFamily="34" charset="0"/>
                </a:rPr>
                <a:t>Selector</a:t>
              </a:r>
            </a:p>
          </p:txBody>
        </p:sp>
        <p:sp>
          <p:nvSpPr>
            <p:cNvPr id="33" name="Rounded Rectangle 32"/>
            <p:cNvSpPr/>
            <p:nvPr/>
          </p:nvSpPr>
          <p:spPr bwMode="auto">
            <a:xfrm>
              <a:off x="7162800" y="5334000"/>
              <a:ext cx="1295400" cy="571500"/>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R="0" indent="0" algn="ctr" defTabSz="914099" fontAlgn="base">
                <a:lnSpc>
                  <a:spcPct val="90000"/>
                </a:lnSpc>
                <a:spcBef>
                  <a:spcPct val="0"/>
                </a:spcBef>
                <a:spcAft>
                  <a:spcPct val="0"/>
                </a:spcAft>
                <a:buClrTx/>
                <a:buSzTx/>
                <a:buFontTx/>
                <a:buNone/>
                <a:tabLst/>
              </a:pPr>
              <a:r>
                <a:rPr lang="en-CA" dirty="0" smtClean="0">
                  <a:solidFill>
                    <a:srgbClr val="FFFFFF"/>
                  </a:solidFill>
                  <a:effectLst>
                    <a:outerShdw blurRad="38100" dist="38100" dir="2700000" algn="tl">
                      <a:srgbClr val="000000">
                        <a:alpha val="43137"/>
                      </a:srgbClr>
                    </a:outerShdw>
                  </a:effectLst>
                  <a:latin typeface="Calibri" pitchFamily="34" charset="0"/>
                </a:rPr>
                <a:t>ESB </a:t>
              </a:r>
            </a:p>
            <a:p>
              <a:pPr marR="0" indent="0" algn="ctr" defTabSz="914099" fontAlgn="base">
                <a:lnSpc>
                  <a:spcPct val="90000"/>
                </a:lnSpc>
                <a:spcBef>
                  <a:spcPct val="0"/>
                </a:spcBef>
                <a:spcAft>
                  <a:spcPct val="0"/>
                </a:spcAft>
                <a:buClrTx/>
                <a:buSzTx/>
                <a:buFontTx/>
                <a:buNone/>
                <a:tabLst/>
              </a:pPr>
              <a:r>
                <a:rPr lang="en-CA" dirty="0" smtClean="0">
                  <a:solidFill>
                    <a:srgbClr val="FFFFFF"/>
                  </a:solidFill>
                  <a:effectLst>
                    <a:outerShdw blurRad="38100" dist="38100" dir="2700000" algn="tl">
                      <a:srgbClr val="000000">
                        <a:alpha val="43137"/>
                      </a:srgbClr>
                    </a:outerShdw>
                  </a:effectLst>
                  <a:latin typeface="Calibri" pitchFamily="34" charset="0"/>
                </a:rPr>
                <a:t>Processing</a:t>
              </a:r>
            </a:p>
          </p:txBody>
        </p:sp>
        <p:sp>
          <p:nvSpPr>
            <p:cNvPr id="34" name="Rounded Rectangle 33"/>
            <p:cNvSpPr/>
            <p:nvPr/>
          </p:nvSpPr>
          <p:spPr bwMode="auto">
            <a:xfrm>
              <a:off x="7315200" y="4457700"/>
              <a:ext cx="990600" cy="533400"/>
            </a:xfrm>
            <a:prstGeom prst="roundRect">
              <a:avLst>
                <a:gd name="adj" fmla="val 9033"/>
              </a:avLst>
            </a:prstGeom>
            <a:gradFill flip="none" rotWithShape="1">
              <a:gsLst>
                <a:gs pos="30000">
                  <a:schemeClr val="accent4">
                    <a:lumMod val="50000"/>
                    <a:alpha val="35000"/>
                  </a:schemeClr>
                </a:gs>
                <a:gs pos="75000">
                  <a:schemeClr val="accent4">
                    <a:tint val="95500"/>
                    <a:shade val="100000"/>
                    <a:satMod val="155000"/>
                    <a:alpha val="35000"/>
                  </a:schemeClr>
                </a:gs>
                <a:gs pos="100000">
                  <a:schemeClr val="accent4">
                    <a:tint val="95500"/>
                    <a:shade val="100000"/>
                    <a:satMod val="155000"/>
                    <a:alpha val="79000"/>
                  </a:schemeClr>
                </a:gs>
              </a:gsLst>
              <a:path path="circle">
                <a:fillToRect l="50000" t="50000" r="50000" b="50000"/>
              </a:path>
              <a:tileRect/>
            </a:gradFill>
            <a:ln w="19050">
              <a:noFill/>
              <a:headEnd type="none" w="med" len="med"/>
              <a:tailEnd type="none" w="med" len="med"/>
            </a:ln>
            <a:scene3d>
              <a:camera prst="orthographicFront" fov="0">
                <a:rot lat="0" lon="0" rev="0"/>
              </a:camera>
              <a:lightRig rig="glow" dir="t">
                <a:rot lat="0" lon="0" rev="6360000"/>
              </a:lightRig>
            </a:scene3d>
            <a:sp3d contourW="19050" prstMaterial="flat">
              <a:bevelT w="95250" h="101600"/>
              <a:contourClr>
                <a:srgbClr val="FF9B09"/>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US" sz="1400" dirty="0" smtClean="0">
                  <a:solidFill>
                    <a:srgbClr val="FFFFFF"/>
                  </a:solidFill>
                  <a:effectLst>
                    <a:outerShdw blurRad="38100" dist="38100" dir="2700000" algn="tl">
                      <a:srgbClr val="000000">
                        <a:alpha val="43137"/>
                      </a:srgbClr>
                    </a:outerShdw>
                  </a:effectLst>
                  <a:latin typeface="Calibri" pitchFamily="34" charset="0"/>
                </a:rPr>
                <a:t>Itinerary &amp;</a:t>
              </a:r>
              <a:br>
                <a:rPr lang="en-US" sz="1400" dirty="0" smtClean="0">
                  <a:solidFill>
                    <a:srgbClr val="FFFFFF"/>
                  </a:solidFill>
                  <a:effectLst>
                    <a:outerShdw blurRad="38100" dist="38100" dir="2700000" algn="tl">
                      <a:srgbClr val="000000">
                        <a:alpha val="43137"/>
                      </a:srgbClr>
                    </a:outerShdw>
                  </a:effectLst>
                  <a:latin typeface="Calibri" pitchFamily="34" charset="0"/>
                </a:rPr>
              </a:br>
              <a:r>
                <a:rPr lang="en-US" sz="1400" dirty="0" smtClean="0">
                  <a:solidFill>
                    <a:srgbClr val="FFFFFF"/>
                  </a:solidFill>
                  <a:effectLst>
                    <a:outerShdw blurRad="38100" dist="38100" dir="2700000" algn="tl">
                      <a:srgbClr val="000000">
                        <a:alpha val="43137"/>
                      </a:srgbClr>
                    </a:outerShdw>
                  </a:effectLst>
                  <a:latin typeface="Calibri" pitchFamily="34" charset="0"/>
                </a:rPr>
                <a:t>Message</a:t>
              </a:r>
            </a:p>
          </p:txBody>
        </p:sp>
        <p:sp>
          <p:nvSpPr>
            <p:cNvPr id="35" name="Rounded Rectangle 34"/>
            <p:cNvSpPr/>
            <p:nvPr/>
          </p:nvSpPr>
          <p:spPr bwMode="auto">
            <a:xfrm>
              <a:off x="7315200" y="1638300"/>
              <a:ext cx="990600" cy="533400"/>
            </a:xfrm>
            <a:prstGeom prst="roundRect">
              <a:avLst>
                <a:gd name="adj" fmla="val 9033"/>
              </a:avLst>
            </a:prstGeom>
            <a:gradFill flip="none" rotWithShape="1">
              <a:gsLst>
                <a:gs pos="30000">
                  <a:schemeClr val="accent4">
                    <a:lumMod val="50000"/>
                    <a:alpha val="35000"/>
                  </a:schemeClr>
                </a:gs>
                <a:gs pos="75000">
                  <a:schemeClr val="accent4">
                    <a:tint val="95500"/>
                    <a:shade val="100000"/>
                    <a:satMod val="155000"/>
                    <a:alpha val="35000"/>
                  </a:schemeClr>
                </a:gs>
                <a:gs pos="100000">
                  <a:schemeClr val="accent4">
                    <a:tint val="95500"/>
                    <a:shade val="100000"/>
                    <a:satMod val="155000"/>
                    <a:alpha val="79000"/>
                  </a:schemeClr>
                </a:gs>
              </a:gsLst>
              <a:path path="circle">
                <a:fillToRect l="50000" t="50000" r="50000" b="50000"/>
              </a:path>
              <a:tileRect/>
            </a:gradFill>
            <a:ln w="19050">
              <a:noFill/>
              <a:headEnd type="none" w="med" len="med"/>
              <a:tailEnd type="none" w="med" len="med"/>
            </a:ln>
            <a:scene3d>
              <a:camera prst="orthographicFront" fov="0">
                <a:rot lat="0" lon="0" rev="0"/>
              </a:camera>
              <a:lightRig rig="glow" dir="t">
                <a:rot lat="0" lon="0" rev="6360000"/>
              </a:lightRig>
            </a:scene3d>
            <a:sp3d contourW="19050" prstMaterial="flat">
              <a:bevelT w="95250" h="101600"/>
              <a:contourClr>
                <a:srgbClr val="FF9B09"/>
              </a:contourClr>
            </a:sp3d>
          </p:spPr>
          <p:style>
            <a:lnRef idx="0">
              <a:schemeClr val="accent4"/>
            </a:lnRef>
            <a:fillRef idx="3">
              <a:schemeClr val="accent4"/>
            </a:fillRef>
            <a:effectRef idx="3">
              <a:schemeClr val="accent4"/>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lnSpc>
                  <a:spcPct val="90000"/>
                </a:lnSpc>
              </a:pPr>
              <a:r>
                <a:rPr lang="en-US" sz="1400" dirty="0" smtClean="0">
                  <a:solidFill>
                    <a:srgbClr val="FFFFFF"/>
                  </a:solidFill>
                  <a:effectLst>
                    <a:outerShdw blurRad="38100" dist="38100" dir="2700000" algn="tl">
                      <a:srgbClr val="000000">
                        <a:alpha val="43137"/>
                      </a:srgbClr>
                    </a:outerShdw>
                  </a:effectLst>
                  <a:latin typeface="Calibri" pitchFamily="34" charset="0"/>
                </a:rPr>
                <a:t>Message</a:t>
              </a:r>
            </a:p>
          </p:txBody>
        </p:sp>
      </p:grpSp>
    </p:spTree>
    <p:extLst>
      <p:ext uri="{BB962C8B-B14F-4D97-AF65-F5344CB8AC3E}">
        <p14:creationId xmlns:p14="http://schemas.microsoft.com/office/powerpoint/2010/main" xmlns="" val="71448257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63719" y="117231"/>
            <a:ext cx="952500" cy="838200"/>
            <a:chOff x="7581900" y="190500"/>
            <a:chExt cx="952500" cy="838200"/>
          </a:xfrm>
        </p:grpSpPr>
        <p:sp>
          <p:nvSpPr>
            <p:cNvPr id="5" name="Hexagon 4"/>
            <p:cNvSpPr/>
            <p:nvPr/>
          </p:nvSpPr>
          <p:spPr bwMode="auto">
            <a:xfrm rot="5400000">
              <a:off x="7736013" y="304728"/>
              <a:ext cx="637546" cy="410324"/>
            </a:xfrm>
            <a:prstGeom prst="hexagon">
              <a:avLst>
                <a:gd name="adj" fmla="val 32422"/>
                <a:gd name="vf" fmla="val 115470"/>
              </a:avLst>
            </a:prstGeom>
            <a:gradFill flip="none" rotWithShape="1">
              <a:gsLst>
                <a:gs pos="0">
                  <a:srgbClr val="00B0F0"/>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Hexagon 5"/>
            <p:cNvSpPr/>
            <p:nvPr/>
          </p:nvSpPr>
          <p:spPr bwMode="auto">
            <a:xfrm rot="1800000">
              <a:off x="7902098" y="548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Hexagon 6"/>
            <p:cNvSpPr/>
            <p:nvPr/>
          </p:nvSpPr>
          <p:spPr bwMode="auto">
            <a:xfrm rot="19800000" flipH="1">
              <a:off x="7581900" y="548835"/>
              <a:ext cx="632303"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Freeform 7"/>
            <p:cNvSpPr/>
            <p:nvPr/>
          </p:nvSpPr>
          <p:spPr bwMode="auto">
            <a:xfrm>
              <a:off x="7622929" y="190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rgbClr val="00B0F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20"/>
            <p:cNvSpPr txBox="1"/>
            <p:nvPr/>
          </p:nvSpPr>
          <p:spPr>
            <a:xfrm>
              <a:off x="7810500" y="571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Itinerary</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Processing</a:t>
              </a:r>
              <a:endParaRPr lang="en-US" sz="900" dirty="0">
                <a:effectLst>
                  <a:outerShdw blurRad="38100" dist="38100" dir="2700000" algn="tl">
                    <a:srgbClr val="000000">
                      <a:alpha val="43137"/>
                    </a:srgbClr>
                  </a:outerShdw>
                </a:effectLst>
              </a:endParaRPr>
            </a:p>
          </p:txBody>
        </p:sp>
      </p:grpSp>
      <p:sp>
        <p:nvSpPr>
          <p:cNvPr id="10" name="Title 9"/>
          <p:cNvSpPr>
            <a:spLocks noGrp="1"/>
          </p:cNvSpPr>
          <p:nvPr>
            <p:ph type="title"/>
          </p:nvPr>
        </p:nvSpPr>
        <p:spPr/>
        <p:txBody>
          <a:bodyPr/>
          <a:lstStyle/>
          <a:p>
            <a:r>
              <a:rPr lang="en-US" dirty="0"/>
              <a:t>Three Ways to Assign Itineraries</a:t>
            </a:r>
            <a:endParaRPr lang="de-DE" dirty="0"/>
          </a:p>
        </p:txBody>
      </p:sp>
      <p:sp>
        <p:nvSpPr>
          <p:cNvPr id="36" name="Rounded Rectangle 35"/>
          <p:cNvSpPr/>
          <p:nvPr/>
        </p:nvSpPr>
        <p:spPr bwMode="auto">
          <a:xfrm>
            <a:off x="578577" y="2805692"/>
            <a:ext cx="7993851" cy="1310191"/>
          </a:xfrm>
          <a:prstGeom prst="roundRect">
            <a:avLst/>
          </a:prstGeom>
          <a:gradFill flip="none" rotWithShape="1">
            <a:gsLst>
              <a:gs pos="0">
                <a:schemeClr val="accent5">
                  <a:alpha val="40000"/>
                </a:schemeClr>
              </a:gs>
              <a:gs pos="100000">
                <a:schemeClr val="bg1">
                  <a:alpha val="0"/>
                </a:schemeClr>
              </a:gs>
            </a:gsLst>
            <a:lin ang="5400000" scaled="1"/>
            <a:tileRect/>
          </a:gradFill>
          <a:ln w="12700">
            <a:gradFill flip="none" rotWithShape="1">
              <a:gsLst>
                <a:gs pos="0">
                  <a:schemeClr val="accent5"/>
                </a:gs>
                <a:gs pos="100000">
                  <a:schemeClr val="accent5">
                    <a:alpha val="50000"/>
                  </a:schemeClr>
                </a:gs>
              </a:gsLst>
              <a:lin ang="5400000" scaled="1"/>
              <a:tileRect/>
            </a:gradFill>
            <a:headEnd type="none" w="med" len="med"/>
            <a:tailEnd type="none" w="med" len="med"/>
          </a:ln>
          <a:scene3d>
            <a:camera prst="orthographicFront" fov="0">
              <a:rot lat="0" lon="0" rev="0"/>
            </a:camera>
            <a:lightRig rig="glow" dir="t">
              <a:rot lat="0" lon="0" rev="6360000"/>
            </a:lightRig>
          </a:scene3d>
          <a:sp3d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none" lIns="2011680"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lvl="0" defTabSz="914099" fontAlgn="base">
              <a:lnSpc>
                <a:spcPct val="90000"/>
              </a:lnSpc>
              <a:spcBef>
                <a:spcPct val="0"/>
              </a:spcBef>
              <a:spcAft>
                <a:spcPct val="0"/>
              </a:spcAft>
            </a:pPr>
            <a:r>
              <a:rPr lang="en-US" sz="2000" dirty="0" smtClean="0">
                <a:solidFill>
                  <a:schemeClr val="accent5">
                    <a:lumMod val="60000"/>
                    <a:lumOff val="40000"/>
                  </a:schemeClr>
                </a:solidFill>
                <a:effectLst>
                  <a:outerShdw blurRad="63500" dist="12700" dir="2700000" algn="tl">
                    <a:srgbClr val="000000">
                      <a:alpha val="40000"/>
                    </a:srgbClr>
                  </a:outerShdw>
                </a:effectLst>
                <a:latin typeface="Calibri" pitchFamily="34" charset="0"/>
              </a:rPr>
              <a:t>Client resolves itinerary via resolver service and </a:t>
            </a:r>
            <a:br>
              <a:rPr lang="en-US" sz="2000" dirty="0" smtClean="0">
                <a:solidFill>
                  <a:schemeClr val="accent5">
                    <a:lumMod val="60000"/>
                    <a:lumOff val="40000"/>
                  </a:schemeClr>
                </a:solidFill>
                <a:effectLst>
                  <a:outerShdw blurRad="63500" dist="12700" dir="2700000" algn="tl">
                    <a:srgbClr val="000000">
                      <a:alpha val="40000"/>
                    </a:srgbClr>
                  </a:outerShdw>
                </a:effectLst>
                <a:latin typeface="Calibri" pitchFamily="34" charset="0"/>
              </a:rPr>
            </a:br>
            <a:r>
              <a:rPr lang="en-US" sz="2000" dirty="0" smtClean="0">
                <a:solidFill>
                  <a:schemeClr val="accent5">
                    <a:lumMod val="60000"/>
                    <a:lumOff val="40000"/>
                  </a:schemeClr>
                </a:solidFill>
                <a:effectLst>
                  <a:outerShdw blurRad="63500" dist="12700" dir="2700000" algn="tl">
                    <a:srgbClr val="000000">
                      <a:alpha val="40000"/>
                    </a:srgbClr>
                  </a:outerShdw>
                </a:effectLst>
                <a:latin typeface="Calibri" pitchFamily="34" charset="0"/>
              </a:rPr>
              <a:t>then sends request to On-Ramp with itinerary header</a:t>
            </a:r>
          </a:p>
        </p:txBody>
      </p:sp>
      <p:sp>
        <p:nvSpPr>
          <p:cNvPr id="37" name="Rounded Rectangle 36"/>
          <p:cNvSpPr/>
          <p:nvPr/>
        </p:nvSpPr>
        <p:spPr bwMode="auto">
          <a:xfrm>
            <a:off x="571500" y="1367031"/>
            <a:ext cx="8001000" cy="1289607"/>
          </a:xfrm>
          <a:prstGeom prst="roundRect">
            <a:avLst/>
          </a:prstGeom>
          <a:gradFill flip="none" rotWithShape="1">
            <a:gsLst>
              <a:gs pos="0">
                <a:schemeClr val="accent6"/>
              </a:gs>
              <a:gs pos="100000">
                <a:schemeClr val="bg1">
                  <a:alpha val="0"/>
                </a:schemeClr>
              </a:gs>
            </a:gsLst>
            <a:lin ang="5400000" scaled="1"/>
            <a:tileRect/>
          </a:gradFill>
          <a:ln w="12700">
            <a:gradFill flip="none" rotWithShape="1">
              <a:gsLst>
                <a:gs pos="0">
                  <a:schemeClr val="accent4"/>
                </a:gs>
                <a:gs pos="100000">
                  <a:schemeClr val="accent4">
                    <a:alpha val="50000"/>
                  </a:schemeClr>
                </a:gs>
              </a:gsLst>
              <a:lin ang="5400000" scaled="1"/>
              <a:tileRect/>
            </a:gradFill>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none" lIns="2011680"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lvl="0" defTabSz="914099" fontAlgn="base">
              <a:spcBef>
                <a:spcPct val="0"/>
              </a:spcBef>
              <a:spcAft>
                <a:spcPct val="0"/>
              </a:spcAft>
            </a:pPr>
            <a:r>
              <a:rPr lang="en-US" sz="2000" dirty="0" smtClean="0">
                <a:solidFill>
                  <a:schemeClr val="accent4">
                    <a:lumMod val="40000"/>
                    <a:lumOff val="60000"/>
                  </a:schemeClr>
                </a:solidFill>
                <a:effectLst>
                  <a:outerShdw blurRad="38100" dist="38100" dir="2700000" algn="tl">
                    <a:srgbClr val="000000">
                      <a:alpha val="43137"/>
                    </a:srgbClr>
                  </a:outerShdw>
                </a:effectLst>
                <a:latin typeface="Calibri" pitchFamily="34" charset="0"/>
              </a:rPr>
              <a:t>Client sends request to an Itinerary On-Ramp </a:t>
            </a:r>
            <a:br>
              <a:rPr lang="en-US" sz="2000" dirty="0" smtClean="0">
                <a:solidFill>
                  <a:schemeClr val="accent4">
                    <a:lumMod val="40000"/>
                    <a:lumOff val="60000"/>
                  </a:schemeClr>
                </a:solidFill>
                <a:effectLst>
                  <a:outerShdw blurRad="38100" dist="38100" dir="2700000" algn="tl">
                    <a:srgbClr val="000000">
                      <a:alpha val="43137"/>
                    </a:srgbClr>
                  </a:outerShdw>
                </a:effectLst>
                <a:latin typeface="Calibri" pitchFamily="34" charset="0"/>
              </a:rPr>
            </a:br>
            <a:r>
              <a:rPr lang="en-US" sz="2000" dirty="0" smtClean="0">
                <a:solidFill>
                  <a:schemeClr val="accent4">
                    <a:lumMod val="40000"/>
                    <a:lumOff val="60000"/>
                  </a:schemeClr>
                </a:solidFill>
                <a:effectLst>
                  <a:outerShdw blurRad="38100" dist="38100" dir="2700000" algn="tl">
                    <a:srgbClr val="000000">
                      <a:alpha val="43137"/>
                    </a:srgbClr>
                  </a:outerShdw>
                </a:effectLst>
                <a:latin typeface="Calibri" pitchFamily="34" charset="0"/>
              </a:rPr>
              <a:t>passing itinerary SOAP or WCF Header</a:t>
            </a:r>
          </a:p>
        </p:txBody>
      </p:sp>
      <p:sp>
        <p:nvSpPr>
          <p:cNvPr id="38" name="Rounded Rectangle 37"/>
          <p:cNvSpPr/>
          <p:nvPr/>
        </p:nvSpPr>
        <p:spPr bwMode="auto">
          <a:xfrm>
            <a:off x="579127" y="4262631"/>
            <a:ext cx="7987361" cy="1228338"/>
          </a:xfrm>
          <a:prstGeom prst="roundRect">
            <a:avLst/>
          </a:prstGeom>
          <a:gradFill flip="none" rotWithShape="1">
            <a:gsLst>
              <a:gs pos="0">
                <a:schemeClr val="bg2">
                  <a:lumMod val="50000"/>
                  <a:alpha val="40000"/>
                </a:schemeClr>
              </a:gs>
              <a:gs pos="100000">
                <a:schemeClr val="bg1">
                  <a:alpha val="0"/>
                </a:schemeClr>
              </a:gs>
            </a:gsLst>
            <a:lin ang="5400000" scaled="1"/>
            <a:tileRect/>
          </a:gradFill>
          <a:ln w="12700">
            <a:gradFill flip="none" rotWithShape="1">
              <a:gsLst>
                <a:gs pos="0">
                  <a:schemeClr val="bg2">
                    <a:lumMod val="50000"/>
                  </a:schemeClr>
                </a:gs>
                <a:gs pos="100000">
                  <a:schemeClr val="bg2">
                    <a:lumMod val="50000"/>
                    <a:alpha val="50000"/>
                  </a:schemeClr>
                </a:gs>
              </a:gsLst>
              <a:lin ang="5400000" scaled="1"/>
              <a:tileRect/>
            </a:gradFill>
            <a:headEnd type="none" w="med" len="med"/>
            <a:tailEnd type="none" w="med" len="med"/>
          </a:ln>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2011680"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lvl="0" defTabSz="914099" fontAlgn="base">
              <a:lnSpc>
                <a:spcPct val="90000"/>
              </a:lnSpc>
              <a:spcBef>
                <a:spcPct val="0"/>
              </a:spcBef>
              <a:spcAft>
                <a:spcPct val="0"/>
              </a:spcAft>
            </a:pPr>
            <a:r>
              <a:rPr lang="en-US" sz="2000" dirty="0" smtClean="0">
                <a:solidFill>
                  <a:schemeClr val="bg2">
                    <a:lumMod val="75000"/>
                  </a:schemeClr>
                </a:solidFill>
                <a:effectLst>
                  <a:outerShdw blurRad="38100" dist="38100" dir="2700000" algn="tl">
                    <a:srgbClr val="000000">
                      <a:alpha val="43137"/>
                    </a:srgbClr>
                  </a:outerShdw>
                </a:effectLst>
                <a:latin typeface="Calibri" pitchFamily="34" charset="0"/>
              </a:rPr>
              <a:t>Client sends message to Itinerary Generic On-Ramp, </a:t>
            </a:r>
            <a:br>
              <a:rPr lang="en-US" sz="2000" dirty="0" smtClean="0">
                <a:solidFill>
                  <a:schemeClr val="bg2">
                    <a:lumMod val="75000"/>
                  </a:schemeClr>
                </a:solidFill>
                <a:effectLst>
                  <a:outerShdw blurRad="38100" dist="38100" dir="2700000" algn="tl">
                    <a:srgbClr val="000000">
                      <a:alpha val="43137"/>
                    </a:srgbClr>
                  </a:outerShdw>
                </a:effectLst>
                <a:latin typeface="Calibri" pitchFamily="34" charset="0"/>
              </a:rPr>
            </a:br>
            <a:r>
              <a:rPr lang="en-US" sz="2000" dirty="0" smtClean="0">
                <a:solidFill>
                  <a:schemeClr val="bg2">
                    <a:lumMod val="75000"/>
                  </a:schemeClr>
                </a:solidFill>
                <a:effectLst>
                  <a:outerShdw blurRad="38100" dist="38100" dir="2700000" algn="tl">
                    <a:srgbClr val="000000">
                      <a:alpha val="43137"/>
                    </a:srgbClr>
                  </a:outerShdw>
                </a:effectLst>
                <a:latin typeface="Calibri" pitchFamily="34" charset="0"/>
              </a:rPr>
              <a:t>pipeline component selects an itinerary using </a:t>
            </a:r>
            <a:br>
              <a:rPr lang="en-US" sz="2000" dirty="0" smtClean="0">
                <a:solidFill>
                  <a:schemeClr val="bg2">
                    <a:lumMod val="75000"/>
                  </a:schemeClr>
                </a:solidFill>
                <a:effectLst>
                  <a:outerShdw blurRad="38100" dist="38100" dir="2700000" algn="tl">
                    <a:srgbClr val="000000">
                      <a:alpha val="43137"/>
                    </a:srgbClr>
                  </a:outerShdw>
                </a:effectLst>
                <a:latin typeface="Calibri" pitchFamily="34" charset="0"/>
              </a:rPr>
            </a:br>
            <a:r>
              <a:rPr lang="en-US" sz="2000" dirty="0" smtClean="0">
                <a:solidFill>
                  <a:schemeClr val="bg2">
                    <a:lumMod val="75000"/>
                  </a:schemeClr>
                </a:solidFill>
                <a:effectLst>
                  <a:outerShdw blurRad="38100" dist="38100" dir="2700000" algn="tl">
                    <a:srgbClr val="000000">
                      <a:alpha val="43137"/>
                    </a:srgbClr>
                  </a:outerShdw>
                </a:effectLst>
                <a:latin typeface="Calibri" pitchFamily="34" charset="0"/>
              </a:rPr>
              <a:t>configurable resolver</a:t>
            </a:r>
          </a:p>
        </p:txBody>
      </p:sp>
      <p:sp>
        <p:nvSpPr>
          <p:cNvPr id="39" name="TextBox 11"/>
          <p:cNvSpPr txBox="1"/>
          <p:nvPr/>
        </p:nvSpPr>
        <p:spPr>
          <a:xfrm>
            <a:off x="800100" y="1367031"/>
            <a:ext cx="1524000" cy="1295400"/>
          </a:xfrm>
          <a:prstGeom prst="rect">
            <a:avLst/>
          </a:prstGeom>
          <a:gradFill>
            <a:gsLst>
              <a:gs pos="0">
                <a:schemeClr val="accent1">
                  <a:tint val="66000"/>
                  <a:satMod val="160000"/>
                  <a:alpha val="0"/>
                </a:schemeClr>
              </a:gs>
              <a:gs pos="29000">
                <a:schemeClr val="tx1">
                  <a:alpha val="30000"/>
                </a:schemeClr>
              </a:gs>
              <a:gs pos="100000">
                <a:schemeClr val="accent1">
                  <a:tint val="23500"/>
                  <a:satMod val="160000"/>
                  <a:alpha val="0"/>
                </a:schemeClr>
              </a:gs>
            </a:gsLst>
            <a:lin ang="5400000" scaled="0"/>
          </a:gradFill>
          <a:ln w="6350">
            <a:gradFill>
              <a:gsLst>
                <a:gs pos="0">
                  <a:schemeClr val="accent1">
                    <a:tint val="66000"/>
                    <a:satMod val="160000"/>
                    <a:alpha val="0"/>
                  </a:schemeClr>
                </a:gs>
                <a:gs pos="50000">
                  <a:schemeClr val="tx1"/>
                </a:gs>
                <a:gs pos="100000">
                  <a:schemeClr val="accent1">
                    <a:tint val="23500"/>
                    <a:satMod val="160000"/>
                    <a:alpha val="0"/>
                  </a:schemeClr>
                </a:gs>
              </a:gsLst>
              <a:lin ang="5400000" scaled="0"/>
            </a:gradFill>
          </a:ln>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lnSpc>
                <a:spcPct val="80000"/>
              </a:lnSpc>
            </a:pPr>
            <a:r>
              <a:rPr lang="en-US" sz="2400" dirty="0" smtClean="0">
                <a:effectLst>
                  <a:outerShdw blurRad="38100" dist="38100" dir="2700000" algn="tl">
                    <a:srgbClr val="000000">
                      <a:alpha val="43137"/>
                    </a:srgbClr>
                  </a:outerShdw>
                </a:effectLst>
              </a:rPr>
              <a:t>Advanced</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Service</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Client</a:t>
            </a:r>
          </a:p>
        </p:txBody>
      </p:sp>
      <p:sp>
        <p:nvSpPr>
          <p:cNvPr id="40" name="TextBox 12"/>
          <p:cNvSpPr txBox="1"/>
          <p:nvPr/>
        </p:nvSpPr>
        <p:spPr>
          <a:xfrm>
            <a:off x="800100" y="2776731"/>
            <a:ext cx="1524000" cy="1333500"/>
          </a:xfrm>
          <a:prstGeom prst="rect">
            <a:avLst/>
          </a:prstGeom>
          <a:gradFill>
            <a:gsLst>
              <a:gs pos="0">
                <a:schemeClr val="accent1">
                  <a:tint val="66000"/>
                  <a:satMod val="160000"/>
                  <a:alpha val="0"/>
                </a:schemeClr>
              </a:gs>
              <a:gs pos="29000">
                <a:schemeClr val="tx1">
                  <a:alpha val="30000"/>
                </a:schemeClr>
              </a:gs>
              <a:gs pos="100000">
                <a:schemeClr val="accent1">
                  <a:tint val="23500"/>
                  <a:satMod val="160000"/>
                  <a:alpha val="0"/>
                </a:schemeClr>
              </a:gs>
            </a:gsLst>
            <a:lin ang="5400000" scaled="0"/>
          </a:gradFill>
          <a:ln w="6350">
            <a:gradFill>
              <a:gsLst>
                <a:gs pos="0">
                  <a:schemeClr val="accent1">
                    <a:tint val="66000"/>
                    <a:satMod val="160000"/>
                    <a:alpha val="0"/>
                  </a:schemeClr>
                </a:gs>
                <a:gs pos="50000">
                  <a:schemeClr val="tx1"/>
                </a:gs>
                <a:gs pos="100000">
                  <a:schemeClr val="accent1">
                    <a:tint val="23500"/>
                    <a:satMod val="160000"/>
                    <a:alpha val="0"/>
                  </a:schemeClr>
                </a:gs>
              </a:gsLst>
              <a:lin ang="5400000" scaled="0"/>
            </a:gradFill>
          </a:ln>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lnSpc>
                <a:spcPct val="80000"/>
              </a:lnSpc>
            </a:pPr>
            <a:r>
              <a:rPr lang="en-US" sz="2400" dirty="0" smtClean="0">
                <a:effectLst>
                  <a:outerShdw blurRad="38100" dist="38100" dir="2700000" algn="tl">
                    <a:srgbClr val="000000">
                      <a:alpha val="43137"/>
                    </a:srgbClr>
                  </a:outerShdw>
                </a:effectLst>
              </a:rPr>
              <a:t>Adaptive</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Service</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Client</a:t>
            </a:r>
          </a:p>
        </p:txBody>
      </p:sp>
      <p:sp>
        <p:nvSpPr>
          <p:cNvPr id="41" name="TextBox 13"/>
          <p:cNvSpPr txBox="1"/>
          <p:nvPr/>
        </p:nvSpPr>
        <p:spPr>
          <a:xfrm>
            <a:off x="800100" y="4224531"/>
            <a:ext cx="1524000" cy="1257300"/>
          </a:xfrm>
          <a:prstGeom prst="rect">
            <a:avLst/>
          </a:prstGeom>
          <a:gradFill>
            <a:gsLst>
              <a:gs pos="0">
                <a:schemeClr val="accent1">
                  <a:tint val="66000"/>
                  <a:satMod val="160000"/>
                  <a:alpha val="0"/>
                </a:schemeClr>
              </a:gs>
              <a:gs pos="29000">
                <a:schemeClr val="tx1">
                  <a:alpha val="30000"/>
                </a:schemeClr>
              </a:gs>
              <a:gs pos="100000">
                <a:schemeClr val="accent1">
                  <a:tint val="23500"/>
                  <a:satMod val="160000"/>
                  <a:alpha val="0"/>
                </a:schemeClr>
              </a:gs>
            </a:gsLst>
            <a:lin ang="5400000" scaled="0"/>
          </a:gradFill>
          <a:ln w="6350">
            <a:gradFill>
              <a:gsLst>
                <a:gs pos="0">
                  <a:schemeClr val="accent1">
                    <a:tint val="66000"/>
                    <a:satMod val="160000"/>
                    <a:alpha val="0"/>
                  </a:schemeClr>
                </a:gs>
                <a:gs pos="50000">
                  <a:schemeClr val="tx1"/>
                </a:gs>
                <a:gs pos="100000">
                  <a:schemeClr val="accent1">
                    <a:tint val="23500"/>
                    <a:satMod val="160000"/>
                    <a:alpha val="0"/>
                  </a:schemeClr>
                </a:gs>
              </a:gsLst>
              <a:lin ang="5400000" scaled="0"/>
            </a:gradFill>
          </a:ln>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lnSpc>
                <a:spcPct val="80000"/>
              </a:lnSpc>
            </a:pPr>
            <a:r>
              <a:rPr lang="en-US" sz="2400" dirty="0" smtClean="0">
                <a:effectLst>
                  <a:outerShdw blurRad="38100" dist="38100" dir="2700000" algn="tl">
                    <a:srgbClr val="000000">
                      <a:alpha val="43137"/>
                    </a:srgbClr>
                  </a:outerShdw>
                </a:effectLst>
              </a:rPr>
              <a:t>Service</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Proxy</a:t>
            </a:r>
          </a:p>
        </p:txBody>
      </p:sp>
    </p:spTree>
    <p:extLst>
      <p:ext uri="{BB962C8B-B14F-4D97-AF65-F5344CB8AC3E}">
        <p14:creationId xmlns:p14="http://schemas.microsoft.com/office/powerpoint/2010/main" xmlns="" val="73440813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a:t>Resolvers</a:t>
            </a:r>
            <a:endParaRPr lang="de-DE" dirty="0"/>
          </a:p>
        </p:txBody>
      </p:sp>
      <p:sp>
        <p:nvSpPr>
          <p:cNvPr id="6" name="Text Placeholder 5"/>
          <p:cNvSpPr>
            <a:spLocks noGrp="1"/>
          </p:cNvSpPr>
          <p:nvPr>
            <p:ph type="body" sz="quarter" idx="10"/>
          </p:nvPr>
        </p:nvSpPr>
        <p:spPr/>
        <p:txBody>
          <a:bodyPr/>
          <a:lstStyle/>
          <a:p>
            <a:r>
              <a:rPr lang="en-CA" dirty="0"/>
              <a:t>For runtime flexibility ESB Services are not hard-coded to specific endpoints or maps</a:t>
            </a:r>
          </a:p>
          <a:p>
            <a:pPr lvl="1"/>
            <a:r>
              <a:rPr lang="en-CA" dirty="0"/>
              <a:t>This metadata is determined at runtime</a:t>
            </a:r>
          </a:p>
          <a:p>
            <a:r>
              <a:rPr lang="en-CA" dirty="0"/>
              <a:t>Resolver mechanism can locate and retrieve </a:t>
            </a:r>
            <a:br>
              <a:rPr lang="en-CA" dirty="0"/>
            </a:br>
            <a:r>
              <a:rPr lang="en-CA" dirty="0"/>
              <a:t>this metadata</a:t>
            </a:r>
          </a:p>
          <a:p>
            <a:r>
              <a:rPr lang="en-CA" dirty="0"/>
              <a:t>Itineraries define </a:t>
            </a:r>
            <a:r>
              <a:rPr lang="en-CA" i="1" dirty="0"/>
              <a:t>which</a:t>
            </a:r>
            <a:r>
              <a:rPr lang="en-CA" dirty="0"/>
              <a:t> ESB services execute and in which order</a:t>
            </a:r>
          </a:p>
          <a:p>
            <a:r>
              <a:rPr lang="en-CA" dirty="0"/>
              <a:t>Resolvers define </a:t>
            </a:r>
            <a:r>
              <a:rPr lang="en-CA" i="1" dirty="0"/>
              <a:t>how</a:t>
            </a:r>
            <a:r>
              <a:rPr lang="en-CA" dirty="0"/>
              <a:t> ESB services execute</a:t>
            </a:r>
          </a:p>
          <a:p>
            <a:endParaRPr lang="de-DE" dirty="0"/>
          </a:p>
        </p:txBody>
      </p:sp>
      <p:grpSp>
        <p:nvGrpSpPr>
          <p:cNvPr id="7" name="Group 6"/>
          <p:cNvGrpSpPr/>
          <p:nvPr/>
        </p:nvGrpSpPr>
        <p:grpSpPr>
          <a:xfrm>
            <a:off x="8064000" y="118800"/>
            <a:ext cx="952500" cy="838200"/>
            <a:chOff x="7581900" y="1333500"/>
            <a:chExt cx="952500" cy="838200"/>
          </a:xfrm>
        </p:grpSpPr>
        <p:sp>
          <p:nvSpPr>
            <p:cNvPr id="8" name="Hexagon 7"/>
            <p:cNvSpPr/>
            <p:nvPr/>
          </p:nvSpPr>
          <p:spPr bwMode="auto">
            <a:xfrm rot="5400000">
              <a:off x="7736013" y="1447728"/>
              <a:ext cx="637546" cy="410324"/>
            </a:xfrm>
            <a:prstGeom prst="hexagon">
              <a:avLst>
                <a:gd name="adj" fmla="val 32422"/>
                <a:gd name="vf" fmla="val 115470"/>
              </a:avLst>
            </a:prstGeom>
            <a:gradFill flip="none" rotWithShape="1">
              <a:gsLst>
                <a:gs pos="0">
                  <a:schemeClr val="bg1"/>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Hexagon 8"/>
            <p:cNvSpPr/>
            <p:nvPr/>
          </p:nvSpPr>
          <p:spPr bwMode="auto">
            <a:xfrm rot="1800000">
              <a:off x="7902098" y="1691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Hexagon 9"/>
            <p:cNvSpPr/>
            <p:nvPr/>
          </p:nvSpPr>
          <p:spPr bwMode="auto">
            <a:xfrm rot="19800000" flipH="1">
              <a:off x="7581900" y="1691835"/>
              <a:ext cx="632302" cy="413727"/>
            </a:xfrm>
            <a:prstGeom prst="hexagon">
              <a:avLst>
                <a:gd name="adj" fmla="val 32422"/>
                <a:gd name="vf" fmla="val 115470"/>
              </a:avLst>
            </a:prstGeom>
            <a:gradFill flip="none" rotWithShape="1">
              <a:gsLst>
                <a:gs pos="0">
                  <a:schemeClr val="accent4"/>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Freeform 10"/>
            <p:cNvSpPr/>
            <p:nvPr/>
          </p:nvSpPr>
          <p:spPr bwMode="auto">
            <a:xfrm>
              <a:off x="7622929" y="1333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chemeClr val="accent4"/>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26"/>
            <p:cNvSpPr txBox="1"/>
            <p:nvPr/>
          </p:nvSpPr>
          <p:spPr>
            <a:xfrm>
              <a:off x="7810500" y="1714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Resolvers</a:t>
              </a:r>
              <a:endParaRPr lang="en-US" sz="9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33717199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a:t>Resolvers</a:t>
            </a:r>
            <a:endParaRPr lang="de-DE" dirty="0"/>
          </a:p>
        </p:txBody>
      </p:sp>
      <p:grpSp>
        <p:nvGrpSpPr>
          <p:cNvPr id="7" name="Group 6"/>
          <p:cNvGrpSpPr/>
          <p:nvPr/>
        </p:nvGrpSpPr>
        <p:grpSpPr>
          <a:xfrm>
            <a:off x="8064000" y="118800"/>
            <a:ext cx="952500" cy="838200"/>
            <a:chOff x="7581900" y="1333500"/>
            <a:chExt cx="952500" cy="838200"/>
          </a:xfrm>
        </p:grpSpPr>
        <p:sp>
          <p:nvSpPr>
            <p:cNvPr id="8" name="Hexagon 7"/>
            <p:cNvSpPr/>
            <p:nvPr/>
          </p:nvSpPr>
          <p:spPr bwMode="auto">
            <a:xfrm rot="5400000">
              <a:off x="7736013" y="1447728"/>
              <a:ext cx="637546" cy="410324"/>
            </a:xfrm>
            <a:prstGeom prst="hexagon">
              <a:avLst>
                <a:gd name="adj" fmla="val 32422"/>
                <a:gd name="vf" fmla="val 115470"/>
              </a:avLst>
            </a:prstGeom>
            <a:gradFill flip="none" rotWithShape="1">
              <a:gsLst>
                <a:gs pos="0">
                  <a:schemeClr val="bg1"/>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Hexagon 8"/>
            <p:cNvSpPr/>
            <p:nvPr/>
          </p:nvSpPr>
          <p:spPr bwMode="auto">
            <a:xfrm rot="1800000">
              <a:off x="7902098" y="1691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Hexagon 9"/>
            <p:cNvSpPr/>
            <p:nvPr/>
          </p:nvSpPr>
          <p:spPr bwMode="auto">
            <a:xfrm rot="19800000" flipH="1">
              <a:off x="7581900" y="1691835"/>
              <a:ext cx="632302" cy="413727"/>
            </a:xfrm>
            <a:prstGeom prst="hexagon">
              <a:avLst>
                <a:gd name="adj" fmla="val 32422"/>
                <a:gd name="vf" fmla="val 115470"/>
              </a:avLst>
            </a:prstGeom>
            <a:gradFill flip="none" rotWithShape="1">
              <a:gsLst>
                <a:gs pos="0">
                  <a:schemeClr val="accent4"/>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Freeform 10"/>
            <p:cNvSpPr/>
            <p:nvPr/>
          </p:nvSpPr>
          <p:spPr bwMode="auto">
            <a:xfrm>
              <a:off x="7622929" y="1333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chemeClr val="accent4"/>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26"/>
            <p:cNvSpPr txBox="1"/>
            <p:nvPr/>
          </p:nvSpPr>
          <p:spPr>
            <a:xfrm>
              <a:off x="7810500" y="1714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Resolvers</a:t>
              </a:r>
              <a:endParaRPr lang="en-US" sz="900" dirty="0">
                <a:effectLst>
                  <a:outerShdw blurRad="38100" dist="38100" dir="2700000" algn="tl">
                    <a:srgbClr val="000000">
                      <a:alpha val="43137"/>
                    </a:srgbClr>
                  </a:outerShdw>
                </a:effectLst>
              </a:endParaRPr>
            </a:p>
          </p:txBody>
        </p:sp>
      </p:grpSp>
      <p:sp>
        <p:nvSpPr>
          <p:cNvPr id="13" name="Freeform 12"/>
          <p:cNvSpPr/>
          <p:nvPr/>
        </p:nvSpPr>
        <p:spPr bwMode="auto">
          <a:xfrm rot="10800000">
            <a:off x="2609850" y="2114549"/>
            <a:ext cx="3886200" cy="266700"/>
          </a:xfrm>
          <a:custGeom>
            <a:avLst/>
            <a:gdLst>
              <a:gd name="connsiteX0" fmla="*/ 0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0" fmla="*/ 0 w 685800"/>
              <a:gd name="connsiteY0" fmla="*/ 0 h 723900"/>
              <a:gd name="connsiteX1" fmla="*/ 333375 w 685800"/>
              <a:gd name="connsiteY1" fmla="*/ 0 h 723900"/>
              <a:gd name="connsiteX2" fmla="*/ 685800 w 685800"/>
              <a:gd name="connsiteY2" fmla="*/ 0 h 723900"/>
              <a:gd name="connsiteX3" fmla="*/ 685800 w 685800"/>
              <a:gd name="connsiteY3" fmla="*/ 723900 h 723900"/>
              <a:gd name="connsiteX4" fmla="*/ 0 w 685800"/>
              <a:gd name="connsiteY4" fmla="*/ 723900 h 723900"/>
              <a:gd name="connsiteX5" fmla="*/ 0 w 685800"/>
              <a:gd name="connsiteY5" fmla="*/ 0 h 723900"/>
              <a:gd name="connsiteX0" fmla="*/ 333375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5" fmla="*/ 424815 w 685800"/>
              <a:gd name="connsiteY5" fmla="*/ 91440 h 723900"/>
              <a:gd name="connsiteX0" fmla="*/ 333375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0" fmla="*/ 685800 w 685800"/>
              <a:gd name="connsiteY0" fmla="*/ 0 h 723900"/>
              <a:gd name="connsiteX1" fmla="*/ 685800 w 685800"/>
              <a:gd name="connsiteY1" fmla="*/ 723900 h 723900"/>
              <a:gd name="connsiteX2" fmla="*/ 0 w 685800"/>
              <a:gd name="connsiteY2" fmla="*/ 723900 h 723900"/>
              <a:gd name="connsiteX3" fmla="*/ 0 w 685800"/>
              <a:gd name="connsiteY3" fmla="*/ 0 h 723900"/>
            </a:gdLst>
            <a:ahLst/>
            <a:cxnLst>
              <a:cxn ang="0">
                <a:pos x="connsiteX0" y="connsiteY0"/>
              </a:cxn>
              <a:cxn ang="0">
                <a:pos x="connsiteX1" y="connsiteY1"/>
              </a:cxn>
              <a:cxn ang="0">
                <a:pos x="connsiteX2" y="connsiteY2"/>
              </a:cxn>
              <a:cxn ang="0">
                <a:pos x="connsiteX3" y="connsiteY3"/>
              </a:cxn>
            </a:cxnLst>
            <a:rect l="l" t="t" r="r" b="b"/>
            <a:pathLst>
              <a:path w="685800" h="723900">
                <a:moveTo>
                  <a:pt x="685800" y="0"/>
                </a:moveTo>
                <a:lnTo>
                  <a:pt x="685800" y="723900"/>
                </a:lnTo>
                <a:lnTo>
                  <a:pt x="0" y="723900"/>
                </a:lnTo>
                <a:lnTo>
                  <a:pt x="0" y="0"/>
                </a:lnTo>
              </a:path>
            </a:pathLst>
          </a:custGeom>
          <a:noFill/>
          <a:ln w="25400" cap="rnd">
            <a:solidFill>
              <a:schemeClr val="accent3">
                <a:lumMod val="60000"/>
                <a:lumOff val="40000"/>
              </a:schemeClr>
            </a:solidFill>
            <a:headEnd type="none" w="sm" len="sm"/>
            <a:tailEnd type="none" w="sm" len="sm"/>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0"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4" name="Straight Connector 13"/>
          <p:cNvCxnSpPr/>
          <p:nvPr/>
        </p:nvCxnSpPr>
        <p:spPr>
          <a:xfrm rot="5400000">
            <a:off x="4362450" y="1923256"/>
            <a:ext cx="381000" cy="1588"/>
          </a:xfrm>
          <a:prstGeom prst="line">
            <a:avLst/>
          </a:prstGeom>
          <a:noFill/>
          <a:ln w="25400" cap="rnd">
            <a:solidFill>
              <a:schemeClr val="accent3">
                <a:lumMod val="60000"/>
                <a:lumOff val="40000"/>
              </a:schemeClr>
            </a:solidFill>
            <a:headEnd type="none" w="sm" len="sm"/>
            <a:tailEnd type="none" w="sm" len="sm"/>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cxnSp>
      <p:sp>
        <p:nvSpPr>
          <p:cNvPr id="15" name="Rounded Rectangle 14"/>
          <p:cNvSpPr/>
          <p:nvPr/>
        </p:nvSpPr>
        <p:spPr bwMode="auto">
          <a:xfrm>
            <a:off x="1504950" y="2381250"/>
            <a:ext cx="2209800" cy="4572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US" dirty="0" smtClean="0">
                <a:solidFill>
                  <a:schemeClr val="tx1"/>
                </a:solidFill>
                <a:effectLst>
                  <a:outerShdw blurRad="38100" dist="38100" dir="2700000" algn="tl">
                    <a:srgbClr val="000000">
                      <a:alpha val="43137"/>
                    </a:srgbClr>
                  </a:outerShdw>
                </a:effectLst>
                <a:latin typeface="Calibri" pitchFamily="34" charset="0"/>
              </a:rPr>
              <a:t>Endpoint Resolution</a:t>
            </a:r>
          </a:p>
        </p:txBody>
      </p:sp>
      <p:sp>
        <p:nvSpPr>
          <p:cNvPr id="16" name="Rounded Rectangle 15"/>
          <p:cNvSpPr/>
          <p:nvPr/>
        </p:nvSpPr>
        <p:spPr bwMode="auto">
          <a:xfrm>
            <a:off x="819150" y="30670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UDDI 2.0</a:t>
            </a:r>
          </a:p>
        </p:txBody>
      </p:sp>
      <p:sp>
        <p:nvSpPr>
          <p:cNvPr id="17" name="Rounded Rectangle 16"/>
          <p:cNvSpPr/>
          <p:nvPr/>
        </p:nvSpPr>
        <p:spPr bwMode="auto">
          <a:xfrm>
            <a:off x="5391150" y="2381250"/>
            <a:ext cx="2209800" cy="457200"/>
          </a:xfrm>
          <a:prstGeom prst="roundRect">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US" dirty="0" smtClean="0">
                <a:solidFill>
                  <a:schemeClr val="tx1"/>
                </a:solidFill>
                <a:effectLst>
                  <a:outerShdw blurRad="38100" dist="38100" dir="2700000" algn="tl">
                    <a:srgbClr val="000000">
                      <a:alpha val="43137"/>
                    </a:srgbClr>
                  </a:outerShdw>
                </a:effectLst>
                <a:latin typeface="Calibri" pitchFamily="34" charset="0"/>
              </a:rPr>
              <a:t>Artifact Resolution</a:t>
            </a:r>
          </a:p>
        </p:txBody>
      </p:sp>
      <p:sp>
        <p:nvSpPr>
          <p:cNvPr id="18" name="Rounded Rectangle 17"/>
          <p:cNvSpPr/>
          <p:nvPr/>
        </p:nvSpPr>
        <p:spPr bwMode="auto">
          <a:xfrm>
            <a:off x="2990850" y="1200150"/>
            <a:ext cx="3124200" cy="609600"/>
          </a:xfrm>
          <a:prstGeom prst="roundRect">
            <a:avLst>
              <a:gd name="adj" fmla="val 22917"/>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US" sz="2400" dirty="0" smtClean="0">
                <a:solidFill>
                  <a:schemeClr val="tx1"/>
                </a:solidFill>
                <a:effectLst>
                  <a:outerShdw blurRad="38100" dist="38100" dir="2700000" algn="tl">
                    <a:srgbClr val="000000">
                      <a:alpha val="43137"/>
                    </a:srgbClr>
                  </a:outerShdw>
                </a:effectLst>
                <a:latin typeface="Calibri" pitchFamily="34" charset="0"/>
              </a:rPr>
              <a:t>ESB Resolvers</a:t>
            </a:r>
            <a:endParaRPr lang="en-US" sz="2400" dirty="0">
              <a:solidFill>
                <a:schemeClr val="tx1"/>
              </a:solidFill>
              <a:effectLst>
                <a:outerShdw blurRad="38100" dist="38100" dir="2700000" algn="tl">
                  <a:srgbClr val="000000">
                    <a:alpha val="43137"/>
                  </a:srgbClr>
                </a:outerShdw>
              </a:effectLst>
              <a:latin typeface="Calibri" pitchFamily="34" charset="0"/>
            </a:endParaRPr>
          </a:p>
        </p:txBody>
      </p:sp>
      <p:sp>
        <p:nvSpPr>
          <p:cNvPr id="19" name="Rounded Rectangle 18"/>
          <p:cNvSpPr/>
          <p:nvPr/>
        </p:nvSpPr>
        <p:spPr bwMode="auto">
          <a:xfrm>
            <a:off x="2724150" y="30670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Static</a:t>
            </a:r>
          </a:p>
        </p:txBody>
      </p:sp>
      <p:sp>
        <p:nvSpPr>
          <p:cNvPr id="20" name="Rounded Rectangle 19"/>
          <p:cNvSpPr/>
          <p:nvPr/>
        </p:nvSpPr>
        <p:spPr bwMode="auto">
          <a:xfrm>
            <a:off x="4743450" y="30670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Static</a:t>
            </a:r>
          </a:p>
        </p:txBody>
      </p:sp>
      <p:sp>
        <p:nvSpPr>
          <p:cNvPr id="21" name="Rounded Rectangle 20"/>
          <p:cNvSpPr/>
          <p:nvPr/>
        </p:nvSpPr>
        <p:spPr bwMode="auto">
          <a:xfrm>
            <a:off x="6648450" y="30670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Map - BRE</a:t>
            </a:r>
          </a:p>
        </p:txBody>
      </p:sp>
      <p:sp>
        <p:nvSpPr>
          <p:cNvPr id="22" name="Rounded Rectangle 21"/>
          <p:cNvSpPr/>
          <p:nvPr/>
        </p:nvSpPr>
        <p:spPr bwMode="auto">
          <a:xfrm>
            <a:off x="819150" y="3638550"/>
            <a:ext cx="1676400" cy="457200"/>
          </a:xfrm>
          <a:prstGeom prst="roundRect">
            <a:avLst/>
          </a:prstGeom>
          <a:solidFill>
            <a:schemeClr val="bg1">
              <a:lumMod val="50000"/>
              <a:lumOff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WS-MEX</a:t>
            </a:r>
          </a:p>
        </p:txBody>
      </p:sp>
      <p:sp>
        <p:nvSpPr>
          <p:cNvPr id="23" name="Rounded Rectangle 22"/>
          <p:cNvSpPr/>
          <p:nvPr/>
        </p:nvSpPr>
        <p:spPr bwMode="auto">
          <a:xfrm>
            <a:off x="2724150" y="36385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BRE</a:t>
            </a:r>
          </a:p>
        </p:txBody>
      </p:sp>
      <p:sp>
        <p:nvSpPr>
          <p:cNvPr id="24" name="Rounded Rectangle 23"/>
          <p:cNvSpPr/>
          <p:nvPr/>
        </p:nvSpPr>
        <p:spPr bwMode="auto">
          <a:xfrm>
            <a:off x="4743450" y="363855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smtClean="0"/>
              <a:t>LDAP</a:t>
            </a:r>
            <a:endParaRPr lang="en-US" dirty="0"/>
          </a:p>
        </p:txBody>
      </p:sp>
      <p:sp>
        <p:nvSpPr>
          <p:cNvPr id="25" name="Rounded Rectangle 24"/>
          <p:cNvSpPr/>
          <p:nvPr/>
        </p:nvSpPr>
        <p:spPr bwMode="auto">
          <a:xfrm>
            <a:off x="6648450" y="363855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sz="1600" dirty="0"/>
              <a:t>Itinerary  - Static</a:t>
            </a:r>
          </a:p>
        </p:txBody>
      </p:sp>
      <p:sp>
        <p:nvSpPr>
          <p:cNvPr id="26" name="Rounded Rectangle 25"/>
          <p:cNvSpPr/>
          <p:nvPr/>
        </p:nvSpPr>
        <p:spPr bwMode="auto">
          <a:xfrm>
            <a:off x="2724150" y="421005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XPATH</a:t>
            </a:r>
          </a:p>
        </p:txBody>
      </p:sp>
      <p:sp>
        <p:nvSpPr>
          <p:cNvPr id="27" name="Rounded Rectangle 26"/>
          <p:cNvSpPr/>
          <p:nvPr/>
        </p:nvSpPr>
        <p:spPr bwMode="auto">
          <a:xfrm>
            <a:off x="4743450" y="421005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a:t>Composite</a:t>
            </a:r>
          </a:p>
        </p:txBody>
      </p:sp>
      <p:sp>
        <p:nvSpPr>
          <p:cNvPr id="28" name="Rounded Rectangle 27"/>
          <p:cNvSpPr/>
          <p:nvPr/>
        </p:nvSpPr>
        <p:spPr bwMode="auto">
          <a:xfrm>
            <a:off x="6648450" y="421005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sz="1600" dirty="0"/>
              <a:t>Itinerary  - BRE</a:t>
            </a:r>
          </a:p>
        </p:txBody>
      </p:sp>
      <p:sp>
        <p:nvSpPr>
          <p:cNvPr id="29" name="Rounded Rectangle 28"/>
          <p:cNvSpPr/>
          <p:nvPr/>
        </p:nvSpPr>
        <p:spPr bwMode="auto">
          <a:xfrm>
            <a:off x="819150" y="421005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a:t>UDDI 3.0</a:t>
            </a:r>
          </a:p>
        </p:txBody>
      </p:sp>
      <p:sp>
        <p:nvSpPr>
          <p:cNvPr id="30" name="Rounded Rectangle 29"/>
          <p:cNvSpPr/>
          <p:nvPr/>
        </p:nvSpPr>
        <p:spPr bwMode="auto">
          <a:xfrm>
            <a:off x="6648450" y="4972050"/>
            <a:ext cx="304800" cy="304800"/>
          </a:xfrm>
          <a:prstGeom prst="roundRect">
            <a:avLst>
              <a:gd name="adj" fmla="val 1840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31" name="Rounded Rectangle 30"/>
          <p:cNvSpPr/>
          <p:nvPr/>
        </p:nvSpPr>
        <p:spPr bwMode="auto">
          <a:xfrm>
            <a:off x="6648450" y="5353050"/>
            <a:ext cx="304800" cy="304800"/>
          </a:xfrm>
          <a:prstGeom prst="roundRect">
            <a:avLst>
              <a:gd name="adj" fmla="val 18408"/>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endParaRPr lang="en-US" dirty="0"/>
          </a:p>
        </p:txBody>
      </p:sp>
      <p:sp>
        <p:nvSpPr>
          <p:cNvPr id="2" name="Rectangle 1"/>
          <p:cNvSpPr/>
          <p:nvPr/>
        </p:nvSpPr>
        <p:spPr>
          <a:xfrm>
            <a:off x="6972910" y="4939491"/>
            <a:ext cx="1415644" cy="307777"/>
          </a:xfrm>
          <a:prstGeom prst="rect">
            <a:avLst/>
          </a:prstGeom>
        </p:spPr>
        <p:txBody>
          <a:bodyPr wrap="none">
            <a:spAutoFit/>
          </a:bodyPr>
          <a:lstStyle/>
          <a:p>
            <a:r>
              <a:rPr lang="en-US" sz="1400" dirty="0"/>
              <a:t>ESB Guidance V1</a:t>
            </a:r>
            <a:endParaRPr lang="de-DE" sz="1400" dirty="0"/>
          </a:p>
        </p:txBody>
      </p:sp>
      <p:sp>
        <p:nvSpPr>
          <p:cNvPr id="3" name="Rectangle 2"/>
          <p:cNvSpPr/>
          <p:nvPr/>
        </p:nvSpPr>
        <p:spPr>
          <a:xfrm>
            <a:off x="6972911" y="5333386"/>
            <a:ext cx="1245790" cy="307777"/>
          </a:xfrm>
          <a:prstGeom prst="rect">
            <a:avLst/>
          </a:prstGeom>
        </p:spPr>
        <p:txBody>
          <a:bodyPr wrap="none">
            <a:spAutoFit/>
          </a:bodyPr>
          <a:lstStyle/>
          <a:p>
            <a:r>
              <a:rPr lang="en-US" sz="1400" dirty="0"/>
              <a:t>ESB </a:t>
            </a:r>
            <a:r>
              <a:rPr lang="en-US" sz="1400" dirty="0" smtClean="0"/>
              <a:t>Toolkit 2.0</a:t>
            </a:r>
            <a:endParaRPr lang="de-DE" sz="1400" dirty="0"/>
          </a:p>
        </p:txBody>
      </p:sp>
    </p:spTree>
    <p:extLst>
      <p:ext uri="{BB962C8B-B14F-4D97-AF65-F5344CB8AC3E}">
        <p14:creationId xmlns:p14="http://schemas.microsoft.com/office/powerpoint/2010/main" xmlns="" val="346781936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57751"/>
            <a:ext cx="9143999" cy="3631763"/>
          </a:xfrm>
          <a:prstGeom prst="rect">
            <a:avLst/>
          </a:prstGeom>
          <a:noFill/>
        </p:spPr>
        <p:txBody>
          <a:bodyPr wrap="square" rtlCol="0">
            <a:spAutoFit/>
          </a:bodyPr>
          <a:lstStyle/>
          <a:p>
            <a:pPr algn="ctr"/>
            <a:r>
              <a:rPr lang="de-DE" sz="11500" b="1" dirty="0" smtClean="0">
                <a:effectLst>
                  <a:outerShdw blurRad="38100" dist="38100" dir="2700000" algn="tl">
                    <a:srgbClr val="000000">
                      <a:alpha val="43137"/>
                    </a:srgbClr>
                  </a:outerShdw>
                </a:effectLst>
                <a:latin typeface="Segoe UI" pitchFamily="34" charset="0"/>
                <a:ea typeface="Segoe UI" pitchFamily="34" charset="0"/>
                <a:cs typeface="Segoe UI" pitchFamily="34" charset="0"/>
              </a:rPr>
              <a:t>Who are you?</a:t>
            </a:r>
            <a:endParaRPr lang="de-DE" sz="11500" b="1" dirty="0">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382489266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de-DE" dirty="0"/>
              <a:t>Adapter </a:t>
            </a:r>
            <a:r>
              <a:rPr lang="de-DE" dirty="0" smtClean="0"/>
              <a:t>Providers</a:t>
            </a:r>
            <a:endParaRPr lang="de-DE" dirty="0"/>
          </a:p>
        </p:txBody>
      </p:sp>
      <p:sp>
        <p:nvSpPr>
          <p:cNvPr id="6" name="Text Placeholder 5"/>
          <p:cNvSpPr>
            <a:spLocks noGrp="1"/>
          </p:cNvSpPr>
          <p:nvPr>
            <p:ph type="body" sz="quarter" idx="10"/>
          </p:nvPr>
        </p:nvSpPr>
        <p:spPr/>
        <p:txBody>
          <a:bodyPr>
            <a:normAutofit fontScale="92500"/>
          </a:bodyPr>
          <a:lstStyle/>
          <a:p>
            <a:r>
              <a:rPr lang="en-CA" dirty="0"/>
              <a:t>The Itinerary and Resolver mechanisms </a:t>
            </a:r>
            <a:br>
              <a:rPr lang="en-CA" dirty="0"/>
            </a:br>
            <a:r>
              <a:rPr lang="en-CA" dirty="0"/>
              <a:t>are .NET components. The endpoint information produced by the resolvers is stored in </a:t>
            </a:r>
            <a:br>
              <a:rPr lang="en-CA" dirty="0"/>
            </a:br>
            <a:r>
              <a:rPr lang="en-CA" dirty="0"/>
              <a:t>.NET based Dictionary objects</a:t>
            </a:r>
          </a:p>
          <a:p>
            <a:r>
              <a:rPr lang="en-CA" dirty="0"/>
              <a:t>We leverage BizTalk dynamic ports to handle the actual routing of messages. However, BizTalk isn’t built to work with Dictionary objects</a:t>
            </a:r>
          </a:p>
          <a:p>
            <a:r>
              <a:rPr lang="en-CA" dirty="0"/>
              <a:t>Adapter providers act as a bridge between the </a:t>
            </a:r>
            <a:br>
              <a:rPr lang="en-CA" dirty="0"/>
            </a:br>
            <a:r>
              <a:rPr lang="en-CA" dirty="0"/>
              <a:t>.NET based ESB components and the BizTalk based </a:t>
            </a:r>
            <a:br>
              <a:rPr lang="en-CA" dirty="0"/>
            </a:br>
            <a:r>
              <a:rPr lang="en-CA" dirty="0"/>
              <a:t>ESB components</a:t>
            </a:r>
          </a:p>
          <a:p>
            <a:endParaRPr lang="de-DE" dirty="0"/>
          </a:p>
        </p:txBody>
      </p:sp>
      <p:grpSp>
        <p:nvGrpSpPr>
          <p:cNvPr id="13" name="Group 12"/>
          <p:cNvGrpSpPr/>
          <p:nvPr/>
        </p:nvGrpSpPr>
        <p:grpSpPr>
          <a:xfrm>
            <a:off x="8064000" y="118800"/>
            <a:ext cx="952500" cy="838200"/>
            <a:chOff x="7581900" y="2476500"/>
            <a:chExt cx="952500" cy="838200"/>
          </a:xfrm>
        </p:grpSpPr>
        <p:sp>
          <p:nvSpPr>
            <p:cNvPr id="14" name="Hexagon 13"/>
            <p:cNvSpPr/>
            <p:nvPr/>
          </p:nvSpPr>
          <p:spPr bwMode="auto">
            <a:xfrm rot="5400000">
              <a:off x="7736014" y="2590728"/>
              <a:ext cx="637546" cy="410324"/>
            </a:xfrm>
            <a:prstGeom prst="hexagon">
              <a:avLst>
                <a:gd name="adj" fmla="val 32422"/>
                <a:gd name="vf" fmla="val 115470"/>
              </a:avLst>
            </a:prstGeom>
            <a:gradFill flip="none" rotWithShape="1">
              <a:gsLst>
                <a:gs pos="0">
                  <a:schemeClr val="bg1"/>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Hexagon 14"/>
            <p:cNvSpPr/>
            <p:nvPr/>
          </p:nvSpPr>
          <p:spPr bwMode="auto">
            <a:xfrm rot="1800000">
              <a:off x="7902098" y="2834835"/>
              <a:ext cx="632302" cy="413727"/>
            </a:xfrm>
            <a:prstGeom prst="hexagon">
              <a:avLst>
                <a:gd name="adj" fmla="val 32422"/>
                <a:gd name="vf" fmla="val 115470"/>
              </a:avLst>
            </a:prstGeom>
            <a:gradFill flip="none" rotWithShape="1">
              <a:gsLst>
                <a:gs pos="0">
                  <a:schemeClr val="bg2">
                    <a:lumMod val="50000"/>
                  </a:schemeClr>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Hexagon 15"/>
            <p:cNvSpPr/>
            <p:nvPr/>
          </p:nvSpPr>
          <p:spPr bwMode="auto">
            <a:xfrm rot="19800000" flipH="1">
              <a:off x="7581900" y="2834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Freeform 16"/>
            <p:cNvSpPr/>
            <p:nvPr/>
          </p:nvSpPr>
          <p:spPr bwMode="auto">
            <a:xfrm>
              <a:off x="7622929" y="2476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chemeClr val="bg2">
                  <a:lumMod val="50000"/>
                </a:scheme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TextBox 14"/>
            <p:cNvSpPr txBox="1"/>
            <p:nvPr/>
          </p:nvSpPr>
          <p:spPr>
            <a:xfrm>
              <a:off x="7810500" y="2857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Adapter</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Providers</a:t>
              </a:r>
              <a:endParaRPr lang="en-US" sz="9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177524444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dirty="0"/>
              <a:t>Adapter </a:t>
            </a:r>
            <a:r>
              <a:rPr lang="de-DE" dirty="0" smtClean="0"/>
              <a:t>Providers</a:t>
            </a:r>
            <a:endParaRPr lang="de-DE" dirty="0"/>
          </a:p>
        </p:txBody>
      </p:sp>
      <p:grpSp>
        <p:nvGrpSpPr>
          <p:cNvPr id="13" name="Group 12"/>
          <p:cNvGrpSpPr/>
          <p:nvPr/>
        </p:nvGrpSpPr>
        <p:grpSpPr>
          <a:xfrm>
            <a:off x="8064000" y="118800"/>
            <a:ext cx="952500" cy="838200"/>
            <a:chOff x="7581900" y="2476500"/>
            <a:chExt cx="952500" cy="838200"/>
          </a:xfrm>
        </p:grpSpPr>
        <p:sp>
          <p:nvSpPr>
            <p:cNvPr id="14" name="Hexagon 13"/>
            <p:cNvSpPr/>
            <p:nvPr/>
          </p:nvSpPr>
          <p:spPr bwMode="auto">
            <a:xfrm rot="5400000">
              <a:off x="7736014" y="2590728"/>
              <a:ext cx="637546" cy="410324"/>
            </a:xfrm>
            <a:prstGeom prst="hexagon">
              <a:avLst>
                <a:gd name="adj" fmla="val 32422"/>
                <a:gd name="vf" fmla="val 115470"/>
              </a:avLst>
            </a:prstGeom>
            <a:gradFill flip="none" rotWithShape="1">
              <a:gsLst>
                <a:gs pos="0">
                  <a:schemeClr val="bg1"/>
                </a:gs>
                <a:gs pos="6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Hexagon 14"/>
            <p:cNvSpPr/>
            <p:nvPr/>
          </p:nvSpPr>
          <p:spPr bwMode="auto">
            <a:xfrm rot="1800000">
              <a:off x="7902098" y="2834835"/>
              <a:ext cx="632302" cy="413727"/>
            </a:xfrm>
            <a:prstGeom prst="hexagon">
              <a:avLst>
                <a:gd name="adj" fmla="val 32422"/>
                <a:gd name="vf" fmla="val 115470"/>
              </a:avLst>
            </a:prstGeom>
            <a:gradFill flip="none" rotWithShape="1">
              <a:gsLst>
                <a:gs pos="0">
                  <a:schemeClr val="bg2">
                    <a:lumMod val="50000"/>
                  </a:schemeClr>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Hexagon 15"/>
            <p:cNvSpPr/>
            <p:nvPr/>
          </p:nvSpPr>
          <p:spPr bwMode="auto">
            <a:xfrm rot="19800000" flipH="1">
              <a:off x="7581900" y="2834835"/>
              <a:ext cx="632302" cy="413727"/>
            </a:xfrm>
            <a:prstGeom prst="hexagon">
              <a:avLst>
                <a:gd name="adj" fmla="val 32422"/>
                <a:gd name="vf" fmla="val 115470"/>
              </a:avLst>
            </a:prstGeom>
            <a:gradFill flip="none" rotWithShape="1">
              <a:gsLst>
                <a:gs pos="0">
                  <a:schemeClr val="bg1"/>
                </a:gs>
                <a:gs pos="60000">
                  <a:schemeClr val="bg1">
                    <a:alpha val="0"/>
                  </a:schemeClr>
                </a:gs>
              </a:gsLst>
              <a:lin ang="108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Freeform 16"/>
            <p:cNvSpPr/>
            <p:nvPr/>
          </p:nvSpPr>
          <p:spPr bwMode="auto">
            <a:xfrm>
              <a:off x="7622929" y="2476500"/>
              <a:ext cx="870093" cy="838200"/>
            </a:xfrm>
            <a:custGeom>
              <a:avLst/>
              <a:gdLst>
                <a:gd name="connsiteX0" fmla="*/ 1270659 w 4928259"/>
                <a:gd name="connsiteY0" fmla="*/ 1989117 h 4708566"/>
                <a:gd name="connsiteX1" fmla="*/ 1270659 w 4928259"/>
                <a:gd name="connsiteY1" fmla="*/ 754083 h 4708566"/>
                <a:gd name="connsiteX2" fmla="*/ 2446316 w 4928259"/>
                <a:gd name="connsiteY2" fmla="*/ 0 h 4708566"/>
                <a:gd name="connsiteX3" fmla="*/ 3616036 w 4928259"/>
                <a:gd name="connsiteY3" fmla="*/ 760020 h 4708566"/>
                <a:gd name="connsiteX4" fmla="*/ 3616036 w 4928259"/>
                <a:gd name="connsiteY4" fmla="*/ 1971304 h 4708566"/>
                <a:gd name="connsiteX5" fmla="*/ 4857007 w 4928259"/>
                <a:gd name="connsiteY5" fmla="*/ 2677885 h 4708566"/>
                <a:gd name="connsiteX6" fmla="*/ 4928259 w 4928259"/>
                <a:gd name="connsiteY6" fmla="*/ 4073236 h 4708566"/>
                <a:gd name="connsiteX7" fmla="*/ 3681350 w 4928259"/>
                <a:gd name="connsiteY7" fmla="*/ 4708566 h 4708566"/>
                <a:gd name="connsiteX8" fmla="*/ 2464129 w 4928259"/>
                <a:gd name="connsiteY8" fmla="*/ 3996046 h 4708566"/>
                <a:gd name="connsiteX9" fmla="*/ 1240971 w 4928259"/>
                <a:gd name="connsiteY9" fmla="*/ 4708566 h 4708566"/>
                <a:gd name="connsiteX10" fmla="*/ 0 w 4928259"/>
                <a:gd name="connsiteY10" fmla="*/ 4073236 h 4708566"/>
                <a:gd name="connsiteX11" fmla="*/ 71251 w 4928259"/>
                <a:gd name="connsiteY11" fmla="*/ 2683823 h 4708566"/>
                <a:gd name="connsiteX12" fmla="*/ 1270659 w 4928259"/>
                <a:gd name="connsiteY12" fmla="*/ 1989117 h 470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28259" h="4708566">
                  <a:moveTo>
                    <a:pt x="1270659" y="1989117"/>
                  </a:moveTo>
                  <a:lnTo>
                    <a:pt x="1270659" y="754083"/>
                  </a:lnTo>
                  <a:lnTo>
                    <a:pt x="2446316" y="0"/>
                  </a:lnTo>
                  <a:lnTo>
                    <a:pt x="3616036" y="760020"/>
                  </a:lnTo>
                  <a:lnTo>
                    <a:pt x="3616036" y="1971304"/>
                  </a:lnTo>
                  <a:lnTo>
                    <a:pt x="4857007" y="2677885"/>
                  </a:lnTo>
                  <a:lnTo>
                    <a:pt x="4928259" y="4073236"/>
                  </a:lnTo>
                  <a:lnTo>
                    <a:pt x="3681350" y="4708566"/>
                  </a:lnTo>
                  <a:lnTo>
                    <a:pt x="2464129" y="3996046"/>
                  </a:lnTo>
                  <a:lnTo>
                    <a:pt x="1240971" y="4708566"/>
                  </a:lnTo>
                  <a:lnTo>
                    <a:pt x="0" y="4073236"/>
                  </a:lnTo>
                  <a:lnTo>
                    <a:pt x="71251" y="2683823"/>
                  </a:lnTo>
                  <a:lnTo>
                    <a:pt x="1270659" y="1989117"/>
                  </a:lnTo>
                  <a:close/>
                </a:path>
              </a:pathLst>
            </a:custGeom>
            <a:noFill/>
            <a:ln w="12700">
              <a:solidFill>
                <a:schemeClr val="bg2">
                  <a:lumMod val="50000"/>
                </a:scheme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TextBox 14"/>
            <p:cNvSpPr txBox="1"/>
            <p:nvPr/>
          </p:nvSpPr>
          <p:spPr>
            <a:xfrm>
              <a:off x="7810500" y="2857500"/>
              <a:ext cx="457200" cy="276998"/>
            </a:xfrm>
            <a:prstGeom prst="rect">
              <a:avLst/>
            </a:prstGeom>
            <a:noFill/>
          </p:spPr>
          <p:txBody>
            <a:bodyPr wrap="none" rtlCol="0" anchor="ctr" anchorCtr="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00" dirty="0" smtClean="0">
                  <a:effectLst>
                    <a:outerShdw blurRad="38100" dist="38100" dir="2700000" algn="tl">
                      <a:srgbClr val="000000">
                        <a:alpha val="43137"/>
                      </a:srgbClr>
                    </a:outerShdw>
                  </a:effectLst>
                </a:rPr>
                <a:t>Adapter</a:t>
              </a:r>
              <a:br>
                <a:rPr lang="en-US" sz="900" dirty="0" smtClean="0">
                  <a:effectLst>
                    <a:outerShdw blurRad="38100" dist="38100" dir="2700000" algn="tl">
                      <a:srgbClr val="000000">
                        <a:alpha val="43137"/>
                      </a:srgbClr>
                    </a:outerShdw>
                  </a:effectLst>
                </a:rPr>
              </a:br>
              <a:r>
                <a:rPr lang="en-US" sz="900" dirty="0" smtClean="0">
                  <a:effectLst>
                    <a:outerShdw blurRad="38100" dist="38100" dir="2700000" algn="tl">
                      <a:srgbClr val="000000">
                        <a:alpha val="43137"/>
                      </a:srgbClr>
                    </a:outerShdw>
                  </a:effectLst>
                </a:rPr>
                <a:t>Providers</a:t>
              </a:r>
              <a:endParaRPr lang="en-US" sz="900" dirty="0">
                <a:effectLst>
                  <a:outerShdw blurRad="38100" dist="38100" dir="2700000" algn="tl">
                    <a:srgbClr val="000000">
                      <a:alpha val="43137"/>
                    </a:srgbClr>
                  </a:outerShdw>
                </a:effectLst>
              </a:endParaRPr>
            </a:p>
          </p:txBody>
        </p:sp>
      </p:grpSp>
      <p:sp>
        <p:nvSpPr>
          <p:cNvPr id="11" name="Freeform 10"/>
          <p:cNvSpPr/>
          <p:nvPr/>
        </p:nvSpPr>
        <p:spPr bwMode="auto">
          <a:xfrm rot="10800000">
            <a:off x="2400300" y="2209799"/>
            <a:ext cx="4343400" cy="266700"/>
          </a:xfrm>
          <a:custGeom>
            <a:avLst/>
            <a:gdLst>
              <a:gd name="connsiteX0" fmla="*/ 0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0" fmla="*/ 0 w 685800"/>
              <a:gd name="connsiteY0" fmla="*/ 0 h 723900"/>
              <a:gd name="connsiteX1" fmla="*/ 333375 w 685800"/>
              <a:gd name="connsiteY1" fmla="*/ 0 h 723900"/>
              <a:gd name="connsiteX2" fmla="*/ 685800 w 685800"/>
              <a:gd name="connsiteY2" fmla="*/ 0 h 723900"/>
              <a:gd name="connsiteX3" fmla="*/ 685800 w 685800"/>
              <a:gd name="connsiteY3" fmla="*/ 723900 h 723900"/>
              <a:gd name="connsiteX4" fmla="*/ 0 w 685800"/>
              <a:gd name="connsiteY4" fmla="*/ 723900 h 723900"/>
              <a:gd name="connsiteX5" fmla="*/ 0 w 685800"/>
              <a:gd name="connsiteY5" fmla="*/ 0 h 723900"/>
              <a:gd name="connsiteX0" fmla="*/ 333375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5" fmla="*/ 424815 w 685800"/>
              <a:gd name="connsiteY5" fmla="*/ 91440 h 723900"/>
              <a:gd name="connsiteX0" fmla="*/ 333375 w 685800"/>
              <a:gd name="connsiteY0" fmla="*/ 0 h 723900"/>
              <a:gd name="connsiteX1" fmla="*/ 685800 w 685800"/>
              <a:gd name="connsiteY1" fmla="*/ 0 h 723900"/>
              <a:gd name="connsiteX2" fmla="*/ 685800 w 685800"/>
              <a:gd name="connsiteY2" fmla="*/ 723900 h 723900"/>
              <a:gd name="connsiteX3" fmla="*/ 0 w 685800"/>
              <a:gd name="connsiteY3" fmla="*/ 723900 h 723900"/>
              <a:gd name="connsiteX4" fmla="*/ 0 w 685800"/>
              <a:gd name="connsiteY4" fmla="*/ 0 h 723900"/>
              <a:gd name="connsiteX0" fmla="*/ 685800 w 685800"/>
              <a:gd name="connsiteY0" fmla="*/ 0 h 723900"/>
              <a:gd name="connsiteX1" fmla="*/ 685800 w 685800"/>
              <a:gd name="connsiteY1" fmla="*/ 723900 h 723900"/>
              <a:gd name="connsiteX2" fmla="*/ 0 w 685800"/>
              <a:gd name="connsiteY2" fmla="*/ 723900 h 723900"/>
              <a:gd name="connsiteX3" fmla="*/ 0 w 685800"/>
              <a:gd name="connsiteY3" fmla="*/ 0 h 723900"/>
            </a:gdLst>
            <a:ahLst/>
            <a:cxnLst>
              <a:cxn ang="0">
                <a:pos x="connsiteX0" y="connsiteY0"/>
              </a:cxn>
              <a:cxn ang="0">
                <a:pos x="connsiteX1" y="connsiteY1"/>
              </a:cxn>
              <a:cxn ang="0">
                <a:pos x="connsiteX2" y="connsiteY2"/>
              </a:cxn>
              <a:cxn ang="0">
                <a:pos x="connsiteX3" y="connsiteY3"/>
              </a:cxn>
            </a:cxnLst>
            <a:rect l="l" t="t" r="r" b="b"/>
            <a:pathLst>
              <a:path w="685800" h="723900">
                <a:moveTo>
                  <a:pt x="685800" y="0"/>
                </a:moveTo>
                <a:lnTo>
                  <a:pt x="685800" y="723900"/>
                </a:lnTo>
                <a:lnTo>
                  <a:pt x="0" y="723900"/>
                </a:lnTo>
                <a:lnTo>
                  <a:pt x="0" y="0"/>
                </a:lnTo>
              </a:path>
            </a:pathLst>
          </a:custGeom>
          <a:noFill/>
          <a:ln w="25400" cap="rnd">
            <a:solidFill>
              <a:schemeClr val="accent3">
                <a:lumMod val="60000"/>
                <a:lumOff val="40000"/>
              </a:schemeClr>
            </a:solidFill>
            <a:headEnd type="none" w="sm" len="sm"/>
            <a:tailEnd type="none" w="sm" len="sm"/>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0"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2" name="Straight Connector 11"/>
          <p:cNvCxnSpPr/>
          <p:nvPr/>
        </p:nvCxnSpPr>
        <p:spPr>
          <a:xfrm rot="5400000">
            <a:off x="4381500" y="2018506"/>
            <a:ext cx="381000" cy="1588"/>
          </a:xfrm>
          <a:prstGeom prst="line">
            <a:avLst/>
          </a:prstGeom>
          <a:noFill/>
          <a:ln w="25400" cap="rnd">
            <a:solidFill>
              <a:schemeClr val="accent3">
                <a:lumMod val="60000"/>
                <a:lumOff val="40000"/>
              </a:schemeClr>
            </a:solidFill>
            <a:headEnd type="none" w="sm" len="sm"/>
            <a:tailEnd type="none" w="sm" len="sm"/>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cxnSp>
      <p:sp>
        <p:nvSpPr>
          <p:cNvPr id="19" name="Rounded Rectangle 18"/>
          <p:cNvSpPr/>
          <p:nvPr/>
        </p:nvSpPr>
        <p:spPr bwMode="auto">
          <a:xfrm>
            <a:off x="1562100" y="24765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FTP</a:t>
            </a:r>
          </a:p>
        </p:txBody>
      </p:sp>
      <p:sp>
        <p:nvSpPr>
          <p:cNvPr id="20" name="Rounded Rectangle 19"/>
          <p:cNvSpPr/>
          <p:nvPr/>
        </p:nvSpPr>
        <p:spPr bwMode="auto">
          <a:xfrm>
            <a:off x="1562100" y="30099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err="1"/>
              <a:t>MQSeries</a:t>
            </a:r>
            <a:endParaRPr lang="en-US" dirty="0"/>
          </a:p>
        </p:txBody>
      </p:sp>
      <p:sp>
        <p:nvSpPr>
          <p:cNvPr id="23" name="Rounded Rectangle 22"/>
          <p:cNvSpPr/>
          <p:nvPr/>
        </p:nvSpPr>
        <p:spPr bwMode="auto">
          <a:xfrm>
            <a:off x="1562100" y="35433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FILE</a:t>
            </a:r>
          </a:p>
        </p:txBody>
      </p:sp>
      <p:sp>
        <p:nvSpPr>
          <p:cNvPr id="24" name="Rounded Rectangle 23"/>
          <p:cNvSpPr/>
          <p:nvPr/>
        </p:nvSpPr>
        <p:spPr bwMode="auto">
          <a:xfrm>
            <a:off x="1562100" y="40767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Custom</a:t>
            </a:r>
          </a:p>
        </p:txBody>
      </p:sp>
      <p:sp>
        <p:nvSpPr>
          <p:cNvPr id="25" name="Rounded Rectangle 24"/>
          <p:cNvSpPr/>
          <p:nvPr/>
        </p:nvSpPr>
        <p:spPr bwMode="auto">
          <a:xfrm>
            <a:off x="3733800" y="24765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sz="1600" dirty="0"/>
              <a:t>WCF-</a:t>
            </a:r>
            <a:r>
              <a:rPr lang="en-US" sz="1600" dirty="0" err="1"/>
              <a:t>BasicHTTP</a:t>
            </a:r>
            <a:endParaRPr lang="en-US" sz="1600" dirty="0"/>
          </a:p>
        </p:txBody>
      </p:sp>
      <p:sp>
        <p:nvSpPr>
          <p:cNvPr id="26" name="Rounded Rectangle 25"/>
          <p:cNvSpPr/>
          <p:nvPr/>
        </p:nvSpPr>
        <p:spPr bwMode="auto">
          <a:xfrm>
            <a:off x="3733800" y="3009900"/>
            <a:ext cx="16764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sz="1600" dirty="0"/>
              <a:t>WCF-</a:t>
            </a:r>
            <a:r>
              <a:rPr lang="en-US" sz="1600" dirty="0" err="1"/>
              <a:t>WsHTTP</a:t>
            </a:r>
            <a:endParaRPr lang="en-US" sz="1600" dirty="0"/>
          </a:p>
        </p:txBody>
      </p:sp>
      <p:sp>
        <p:nvSpPr>
          <p:cNvPr id="28" name="Rounded Rectangle 27"/>
          <p:cNvSpPr/>
          <p:nvPr/>
        </p:nvSpPr>
        <p:spPr bwMode="auto">
          <a:xfrm>
            <a:off x="5905500" y="247650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a:t>WCF-Custom</a:t>
            </a:r>
          </a:p>
        </p:txBody>
      </p:sp>
      <p:sp>
        <p:nvSpPr>
          <p:cNvPr id="29" name="Rounded Rectangle 28"/>
          <p:cNvSpPr/>
          <p:nvPr/>
        </p:nvSpPr>
        <p:spPr bwMode="auto">
          <a:xfrm>
            <a:off x="5905500" y="3009900"/>
            <a:ext cx="1676400" cy="457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a:t>SMTP</a:t>
            </a:r>
          </a:p>
        </p:txBody>
      </p:sp>
      <p:sp>
        <p:nvSpPr>
          <p:cNvPr id="30" name="Rounded Rectangle 29"/>
          <p:cNvSpPr/>
          <p:nvPr/>
        </p:nvSpPr>
        <p:spPr bwMode="auto">
          <a:xfrm>
            <a:off x="3009900" y="1295400"/>
            <a:ext cx="3124200" cy="609600"/>
          </a:xfrm>
          <a:prstGeom prst="roundRect">
            <a:avLst>
              <a:gd name="adj" fmla="val 22917"/>
            </a:avLst>
          </a:prstGeom>
          <a:gradFill flip="none" rotWithShape="1">
            <a:gsLst>
              <a:gs pos="0">
                <a:srgbClr val="00499A"/>
              </a:gs>
              <a:gs pos="50000">
                <a:srgbClr val="113C81"/>
              </a:gs>
              <a:gs pos="100000">
                <a:srgbClr val="000E2A"/>
              </a:gs>
            </a:gsLst>
            <a:lin ang="5400000" scaled="1"/>
            <a:tileRec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ct val="90000"/>
              </a:lnSpc>
            </a:pPr>
            <a:r>
              <a:rPr lang="en-US" sz="2400" dirty="0" smtClean="0">
                <a:solidFill>
                  <a:schemeClr val="tx1"/>
                </a:solidFill>
                <a:effectLst>
                  <a:outerShdw blurRad="38100" dist="38100" dir="2700000" algn="tl">
                    <a:srgbClr val="000000">
                      <a:alpha val="43137"/>
                    </a:srgbClr>
                  </a:outerShdw>
                </a:effectLst>
                <a:latin typeface="Calibri" pitchFamily="34" charset="0"/>
              </a:rPr>
              <a:t>ESB Adapter Providers</a:t>
            </a:r>
            <a:endParaRPr lang="en-US" sz="2400" dirty="0">
              <a:solidFill>
                <a:schemeClr val="tx1"/>
              </a:solidFill>
              <a:effectLst>
                <a:outerShdw blurRad="38100" dist="38100" dir="2700000" algn="tl">
                  <a:srgbClr val="000000">
                    <a:alpha val="43137"/>
                  </a:srgbClr>
                </a:outerShdw>
              </a:effectLst>
              <a:latin typeface="Calibri" pitchFamily="34" charset="0"/>
            </a:endParaRPr>
          </a:p>
        </p:txBody>
      </p:sp>
      <p:sp>
        <p:nvSpPr>
          <p:cNvPr id="31" name="Rounded Rectangle 30"/>
          <p:cNvSpPr/>
          <p:nvPr/>
        </p:nvSpPr>
        <p:spPr bwMode="auto">
          <a:xfrm>
            <a:off x="6648450" y="4972050"/>
            <a:ext cx="304800" cy="304800"/>
          </a:xfrm>
          <a:prstGeom prst="roundRect">
            <a:avLst>
              <a:gd name="adj" fmla="val 1840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32" name="Rounded Rectangle 31"/>
          <p:cNvSpPr/>
          <p:nvPr/>
        </p:nvSpPr>
        <p:spPr bwMode="auto">
          <a:xfrm>
            <a:off x="6648450" y="5353050"/>
            <a:ext cx="304800" cy="304800"/>
          </a:xfrm>
          <a:prstGeom prst="roundRect">
            <a:avLst>
              <a:gd name="adj" fmla="val 18408"/>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endParaRPr lang="en-US" dirty="0"/>
          </a:p>
        </p:txBody>
      </p:sp>
      <p:sp>
        <p:nvSpPr>
          <p:cNvPr id="33" name="Rectangle 32"/>
          <p:cNvSpPr/>
          <p:nvPr/>
        </p:nvSpPr>
        <p:spPr>
          <a:xfrm>
            <a:off x="6972910" y="4939491"/>
            <a:ext cx="1415644" cy="307777"/>
          </a:xfrm>
          <a:prstGeom prst="rect">
            <a:avLst/>
          </a:prstGeom>
        </p:spPr>
        <p:txBody>
          <a:bodyPr wrap="none">
            <a:spAutoFit/>
          </a:bodyPr>
          <a:lstStyle/>
          <a:p>
            <a:r>
              <a:rPr lang="en-US" sz="1400" dirty="0"/>
              <a:t>ESB Guidance V1</a:t>
            </a:r>
            <a:endParaRPr lang="de-DE" sz="1400" dirty="0"/>
          </a:p>
        </p:txBody>
      </p:sp>
      <p:sp>
        <p:nvSpPr>
          <p:cNvPr id="34" name="Rectangle 33"/>
          <p:cNvSpPr/>
          <p:nvPr/>
        </p:nvSpPr>
        <p:spPr>
          <a:xfrm>
            <a:off x="6972911" y="5333386"/>
            <a:ext cx="1245790" cy="307777"/>
          </a:xfrm>
          <a:prstGeom prst="rect">
            <a:avLst/>
          </a:prstGeom>
        </p:spPr>
        <p:txBody>
          <a:bodyPr wrap="none">
            <a:spAutoFit/>
          </a:bodyPr>
          <a:lstStyle/>
          <a:p>
            <a:r>
              <a:rPr lang="en-US" sz="1400" dirty="0"/>
              <a:t>ESB </a:t>
            </a:r>
            <a:r>
              <a:rPr lang="en-US" sz="1400" dirty="0" smtClean="0"/>
              <a:t>Toolkit 2.0</a:t>
            </a:r>
            <a:endParaRPr lang="de-DE" sz="1400" dirty="0"/>
          </a:p>
        </p:txBody>
      </p:sp>
    </p:spTree>
    <p:extLst>
      <p:ext uri="{BB962C8B-B14F-4D97-AF65-F5344CB8AC3E}">
        <p14:creationId xmlns:p14="http://schemas.microsoft.com/office/powerpoint/2010/main" xmlns="" val="24894644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time!</a:t>
            </a:r>
            <a:endParaRPr lang="en-US" dirty="0"/>
          </a:p>
        </p:txBody>
      </p:sp>
    </p:spTree>
    <p:extLst>
      <p:ext uri="{BB962C8B-B14F-4D97-AF65-F5344CB8AC3E}">
        <p14:creationId xmlns:p14="http://schemas.microsoft.com/office/powerpoint/2010/main" xmlns="" val="90744362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bwMode="auto">
          <a:xfrm>
            <a:off x="5899355" y="1356852"/>
            <a:ext cx="3008671" cy="4291780"/>
          </a:xfrm>
          <a:prstGeom prst="downArrow">
            <a:avLst>
              <a:gd name="adj1" fmla="val 54903"/>
              <a:gd name="adj2" fmla="val 50000"/>
            </a:avLst>
          </a:prstGeom>
          <a:gradFill>
            <a:gsLst>
              <a:gs pos="0">
                <a:schemeClr val="accent1">
                  <a:shade val="15000"/>
                  <a:satMod val="180000"/>
                </a:schemeClr>
              </a:gs>
              <a:gs pos="39000">
                <a:schemeClr val="accent1">
                  <a:shade val="45000"/>
                  <a:satMod val="170000"/>
                  <a:alpha val="80000"/>
                  <a:lumMod val="74000"/>
                  <a:lumOff val="26000"/>
                </a:schemeClr>
              </a:gs>
              <a:gs pos="70000">
                <a:schemeClr val="accent1">
                  <a:tint val="99000"/>
                  <a:shade val="65000"/>
                  <a:satMod val="155000"/>
                  <a:alpha val="44000"/>
                </a:schemeClr>
              </a:gs>
              <a:gs pos="100000">
                <a:schemeClr val="accent1">
                  <a:tint val="95500"/>
                  <a:shade val="100000"/>
                  <a:satMod val="155000"/>
                  <a:alpha val="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4000" dirty="0" smtClean="0">
                <a:solidFill>
                  <a:schemeClr val="tx1">
                    <a:lumMod val="75000"/>
                  </a:schemeClr>
                </a:solidFill>
                <a:effectLst>
                  <a:outerShdw blurRad="38100" dist="38100" dir="2700000" algn="tl">
                    <a:srgbClr val="000000">
                      <a:alpha val="43137"/>
                    </a:srgbClr>
                  </a:outerShdw>
                </a:effectLst>
                <a:latin typeface="Segoe"/>
              </a:rPr>
              <a:t>As time ... and luck permitts</a:t>
            </a:r>
          </a:p>
        </p:txBody>
      </p:sp>
      <p:sp>
        <p:nvSpPr>
          <p:cNvPr id="2" name="Title 1"/>
          <p:cNvSpPr>
            <a:spLocks noGrp="1"/>
          </p:cNvSpPr>
          <p:nvPr>
            <p:ph type="title"/>
          </p:nvPr>
        </p:nvSpPr>
        <p:spPr/>
        <p:txBody>
          <a:bodyPr/>
          <a:lstStyle/>
          <a:p>
            <a:r>
              <a:rPr lang="de-DE" dirty="0" smtClean="0"/>
              <a:t>Demos – the plan</a:t>
            </a:r>
            <a:endParaRPr lang="de-DE" dirty="0"/>
          </a:p>
        </p:txBody>
      </p:sp>
      <p:sp>
        <p:nvSpPr>
          <p:cNvPr id="3" name="Text Placeholder 2"/>
          <p:cNvSpPr>
            <a:spLocks noGrp="1"/>
          </p:cNvSpPr>
          <p:nvPr>
            <p:ph type="body" sz="quarter" idx="10"/>
          </p:nvPr>
        </p:nvSpPr>
        <p:spPr/>
        <p:txBody>
          <a:bodyPr/>
          <a:lstStyle/>
          <a:p>
            <a:r>
              <a:rPr lang="de-DE" dirty="0" smtClean="0"/>
              <a:t>Simple routing slip</a:t>
            </a:r>
          </a:p>
          <a:p>
            <a:r>
              <a:rPr lang="de-DE" dirty="0" smtClean="0"/>
              <a:t>Advanced Routing slip</a:t>
            </a:r>
          </a:p>
          <a:p>
            <a:r>
              <a:rPr lang="de-DE" dirty="0" smtClean="0"/>
              <a:t>Selecting an itinerary with BRE</a:t>
            </a:r>
          </a:p>
          <a:p>
            <a:r>
              <a:rPr lang="de-DE" dirty="0" smtClean="0"/>
              <a:t>Dynamic routing with BRE</a:t>
            </a:r>
          </a:p>
          <a:p>
            <a:r>
              <a:rPr lang="de-DE" dirty="0" smtClean="0"/>
              <a:t>Dynamic routing with Broker Service</a:t>
            </a:r>
          </a:p>
          <a:p>
            <a:r>
              <a:rPr lang="de-DE" dirty="0" smtClean="0"/>
              <a:t>Exception Handling</a:t>
            </a:r>
          </a:p>
          <a:p>
            <a:endParaRPr lang="de-DE" dirty="0"/>
          </a:p>
        </p:txBody>
      </p:sp>
    </p:spTree>
    <p:extLst>
      <p:ext uri="{BB962C8B-B14F-4D97-AF65-F5344CB8AC3E}">
        <p14:creationId xmlns:p14="http://schemas.microsoft.com/office/powerpoint/2010/main" xmlns="" val="354060982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Summary</a:t>
            </a:r>
            <a:endParaRPr lang="de-DE" dirty="0"/>
          </a:p>
        </p:txBody>
      </p:sp>
      <p:sp>
        <p:nvSpPr>
          <p:cNvPr id="3" name="Text Placeholder 2"/>
          <p:cNvSpPr>
            <a:spLocks noGrp="1"/>
          </p:cNvSpPr>
          <p:nvPr>
            <p:ph type="body" sz="quarter" idx="10"/>
          </p:nvPr>
        </p:nvSpPr>
        <p:spPr/>
        <p:txBody>
          <a:bodyPr/>
          <a:lstStyle/>
          <a:p>
            <a:r>
              <a:rPr lang="en-CA" dirty="0"/>
              <a:t>Provide an understanding of the ESB architectural style and it's place within the overall Application Platform</a:t>
            </a:r>
          </a:p>
          <a:p>
            <a:r>
              <a:rPr lang="en-CA" dirty="0"/>
              <a:t>Architectural overview of the ESB </a:t>
            </a:r>
            <a:r>
              <a:rPr lang="en-CA" dirty="0" err="1" smtClean="0"/>
              <a:t>Tookit</a:t>
            </a:r>
            <a:endParaRPr lang="en-CA" dirty="0"/>
          </a:p>
          <a:p>
            <a:r>
              <a:rPr lang="en-CA" dirty="0"/>
              <a:t>Demonstrated the capabilities </a:t>
            </a:r>
            <a:r>
              <a:rPr lang="en-CA" dirty="0" smtClean="0"/>
              <a:t>that </a:t>
            </a:r>
            <a:r>
              <a:rPr lang="en-CA" dirty="0"/>
              <a:t>accelerate ESB </a:t>
            </a:r>
            <a:r>
              <a:rPr lang="en-CA" dirty="0" smtClean="0"/>
              <a:t>deployments</a:t>
            </a:r>
            <a:endParaRPr lang="en-CA" dirty="0"/>
          </a:p>
        </p:txBody>
      </p:sp>
    </p:spTree>
    <p:extLst>
      <p:ext uri="{BB962C8B-B14F-4D97-AF65-F5344CB8AC3E}">
        <p14:creationId xmlns:p14="http://schemas.microsoft.com/office/powerpoint/2010/main" xmlns="" val="7644654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2" name="TextBox 1"/>
          <p:cNvSpPr txBox="1"/>
          <p:nvPr/>
        </p:nvSpPr>
        <p:spPr>
          <a:xfrm rot="2028779">
            <a:off x="3489231" y="2200294"/>
            <a:ext cx="5451813" cy="830997"/>
          </a:xfrm>
          <a:prstGeom prst="rect">
            <a:avLst/>
          </a:prstGeom>
          <a:noFill/>
        </p:spPr>
        <p:txBody>
          <a:bodyPr wrap="none" rtlCol="0">
            <a:spAutoFit/>
          </a:bodyPr>
          <a:lstStyle/>
          <a:p>
            <a:r>
              <a:rPr lang="de-DE" sz="2400" b="1" dirty="0" smtClean="0">
                <a:effectLst>
                  <a:outerShdw blurRad="38100" dist="38100" dir="2700000" algn="tl">
                    <a:srgbClr val="000000">
                      <a:alpha val="43137"/>
                    </a:srgbClr>
                  </a:outerShdw>
                </a:effectLst>
                <a:latin typeface="Segoe UI" pitchFamily="34" charset="0"/>
                <a:ea typeface="Segoe UI" pitchFamily="34" charset="0"/>
                <a:cs typeface="Segoe UI" pitchFamily="34" charset="0"/>
              </a:rPr>
              <a:t>Drop your buiness card to get a</a:t>
            </a:r>
          </a:p>
          <a:p>
            <a:r>
              <a:rPr lang="de-DE" sz="2400" b="1" dirty="0" smtClean="0">
                <a:effectLst>
                  <a:outerShdw blurRad="38100" dist="38100" dir="2700000" algn="tl">
                    <a:srgbClr val="000000">
                      <a:alpha val="43137"/>
                    </a:srgbClr>
                  </a:outerShdw>
                </a:effectLst>
                <a:latin typeface="Segoe UI" pitchFamily="34" charset="0"/>
                <a:ea typeface="Segoe UI" pitchFamily="34" charset="0"/>
                <a:cs typeface="Segoe UI" pitchFamily="34" charset="0"/>
              </a:rPr>
              <a:t>„ESBT-classrom-in-a-box“ 2 DVD set</a:t>
            </a:r>
            <a:endParaRPr lang="de-DE" sz="2400" b="1" dirty="0">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Session objectives</a:t>
            </a:r>
            <a:endParaRPr lang="de-DE" dirty="0"/>
          </a:p>
        </p:txBody>
      </p:sp>
      <p:sp>
        <p:nvSpPr>
          <p:cNvPr id="3" name="Text Placeholder 2"/>
          <p:cNvSpPr>
            <a:spLocks noGrp="1"/>
          </p:cNvSpPr>
          <p:nvPr>
            <p:ph type="body" sz="quarter" idx="10"/>
          </p:nvPr>
        </p:nvSpPr>
        <p:spPr/>
        <p:txBody>
          <a:bodyPr>
            <a:normAutofit/>
          </a:bodyPr>
          <a:lstStyle/>
          <a:p>
            <a:r>
              <a:rPr lang="en-CA" dirty="0"/>
              <a:t>Have an understanding of the ESB architectural style and its place within the overall </a:t>
            </a:r>
            <a:br>
              <a:rPr lang="en-CA" dirty="0"/>
            </a:br>
            <a:r>
              <a:rPr lang="en-CA" dirty="0"/>
              <a:t>Application Platform</a:t>
            </a:r>
          </a:p>
          <a:p>
            <a:r>
              <a:rPr lang="en-CA" dirty="0"/>
              <a:t>Understand architecture of the ESB T</a:t>
            </a:r>
            <a:r>
              <a:rPr lang="en-CA" dirty="0" smtClean="0"/>
              <a:t>oolkit</a:t>
            </a:r>
            <a:endParaRPr lang="en-CA" dirty="0"/>
          </a:p>
          <a:p>
            <a:r>
              <a:rPr lang="en-CA" dirty="0"/>
              <a:t>Have seen the capabilities and features of </a:t>
            </a:r>
            <a:r>
              <a:rPr lang="en-CA" dirty="0" smtClean="0"/>
              <a:t>the</a:t>
            </a:r>
            <a:r>
              <a:rPr lang="en-CA" dirty="0"/>
              <a:t/>
            </a:r>
            <a:br>
              <a:rPr lang="en-CA" dirty="0"/>
            </a:br>
            <a:r>
              <a:rPr lang="en-CA" dirty="0" smtClean="0"/>
              <a:t>ESBT, </a:t>
            </a:r>
            <a:r>
              <a:rPr lang="en-CA" dirty="0"/>
              <a:t>and how they can accelerate </a:t>
            </a:r>
            <a:br>
              <a:rPr lang="en-CA" dirty="0"/>
            </a:br>
            <a:r>
              <a:rPr lang="en-CA" dirty="0"/>
              <a:t>ESB deployments</a:t>
            </a:r>
          </a:p>
          <a:p>
            <a:endParaRPr lang="de-DE" dirty="0"/>
          </a:p>
        </p:txBody>
      </p:sp>
    </p:spTree>
    <p:extLst>
      <p:ext uri="{BB962C8B-B14F-4D97-AF65-F5344CB8AC3E}">
        <p14:creationId xmlns:p14="http://schemas.microsoft.com/office/powerpoint/2010/main" xmlns="" val="42333614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Agenda</a:t>
            </a:r>
            <a:endParaRPr lang="de-DE" dirty="0"/>
          </a:p>
        </p:txBody>
      </p:sp>
      <p:sp>
        <p:nvSpPr>
          <p:cNvPr id="3" name="Text Placeholder 2"/>
          <p:cNvSpPr>
            <a:spLocks noGrp="1"/>
          </p:cNvSpPr>
          <p:nvPr>
            <p:ph type="body" sz="quarter" idx="10"/>
          </p:nvPr>
        </p:nvSpPr>
        <p:spPr/>
        <p:txBody>
          <a:bodyPr>
            <a:normAutofit/>
          </a:bodyPr>
          <a:lstStyle/>
          <a:p>
            <a:r>
              <a:rPr lang="en-US" dirty="0" smtClean="0"/>
              <a:t>Service orientation, ESB</a:t>
            </a:r>
            <a:r>
              <a:rPr lang="en-US" dirty="0"/>
              <a:t>: why it matters</a:t>
            </a:r>
          </a:p>
          <a:p>
            <a:r>
              <a:rPr lang="en-US" dirty="0"/>
              <a:t>Architectural Overview</a:t>
            </a:r>
          </a:p>
          <a:p>
            <a:r>
              <a:rPr lang="en-US" dirty="0"/>
              <a:t>Technical Drilldown</a:t>
            </a:r>
          </a:p>
          <a:p>
            <a:r>
              <a:rPr lang="en-US" dirty="0"/>
              <a:t>Demos, demos, </a:t>
            </a:r>
            <a:r>
              <a:rPr lang="en-US" dirty="0" smtClean="0"/>
              <a:t>demos</a:t>
            </a:r>
          </a:p>
          <a:p>
            <a:r>
              <a:rPr lang="en-US" dirty="0" smtClean="0"/>
              <a:t>Question &amp; Answers</a:t>
            </a:r>
            <a:endParaRPr lang="en-US" dirty="0"/>
          </a:p>
        </p:txBody>
      </p:sp>
    </p:spTree>
    <p:extLst>
      <p:ext uri="{BB962C8B-B14F-4D97-AF65-F5344CB8AC3E}">
        <p14:creationId xmlns:p14="http://schemas.microsoft.com/office/powerpoint/2010/main" xmlns="" val="173604262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Common Requirements</a:t>
            </a:r>
            <a:endParaRPr lang="de-DE" dirty="0"/>
          </a:p>
        </p:txBody>
      </p:sp>
      <p:sp>
        <p:nvSpPr>
          <p:cNvPr id="3" name="Text Placeholder 2"/>
          <p:cNvSpPr>
            <a:spLocks noGrp="1"/>
          </p:cNvSpPr>
          <p:nvPr>
            <p:ph type="body" sz="quarter" idx="10"/>
          </p:nvPr>
        </p:nvSpPr>
        <p:spPr/>
        <p:txBody>
          <a:bodyPr>
            <a:normAutofit lnSpcReduction="10000"/>
          </a:bodyPr>
          <a:lstStyle/>
          <a:p>
            <a:pPr lvl="0"/>
            <a:r>
              <a:rPr lang="en-US" dirty="0"/>
              <a:t>Messaging</a:t>
            </a:r>
          </a:p>
          <a:p>
            <a:pPr lvl="0"/>
            <a:r>
              <a:rPr lang="en-US" dirty="0"/>
              <a:t>Service Invocation</a:t>
            </a:r>
          </a:p>
          <a:p>
            <a:r>
              <a:rPr lang="en-US" dirty="0"/>
              <a:t>Dynamic Transformation</a:t>
            </a:r>
          </a:p>
          <a:p>
            <a:pPr lvl="0"/>
            <a:r>
              <a:rPr lang="en-US" dirty="0"/>
              <a:t>Dynamic Routing </a:t>
            </a:r>
          </a:p>
          <a:p>
            <a:pPr lvl="0"/>
            <a:r>
              <a:rPr lang="en-US" dirty="0"/>
              <a:t>Protocol Mediation </a:t>
            </a:r>
          </a:p>
          <a:p>
            <a:pPr lvl="0"/>
            <a:r>
              <a:rPr lang="en-US" dirty="0"/>
              <a:t>Endpoint Resolution</a:t>
            </a:r>
            <a:endParaRPr lang="en-CA" dirty="0"/>
          </a:p>
          <a:p>
            <a:pPr lvl="0"/>
            <a:r>
              <a:rPr lang="en-US" dirty="0"/>
              <a:t>Loosely-Coupled &amp; Event-Driven</a:t>
            </a:r>
            <a:endParaRPr lang="en-CA" dirty="0"/>
          </a:p>
          <a:p>
            <a:pPr lvl="0"/>
            <a:r>
              <a:rPr lang="en-US" dirty="0"/>
              <a:t>WS* Support</a:t>
            </a:r>
          </a:p>
          <a:p>
            <a:pPr lvl="0"/>
            <a:r>
              <a:rPr lang="en-US" dirty="0"/>
              <a:t>Quality of Service (</a:t>
            </a:r>
            <a:r>
              <a:rPr lang="en-US" dirty="0" err="1"/>
              <a:t>QoS</a:t>
            </a:r>
            <a:r>
              <a:rPr lang="en-US" dirty="0"/>
              <a:t>) </a:t>
            </a:r>
            <a:r>
              <a:rPr lang="en-US" dirty="0" smtClean="0"/>
              <a:t>Management</a:t>
            </a:r>
            <a:endParaRPr lang="en-US" dirty="0"/>
          </a:p>
        </p:txBody>
      </p:sp>
    </p:spTree>
    <p:extLst>
      <p:ext uri="{BB962C8B-B14F-4D97-AF65-F5344CB8AC3E}">
        <p14:creationId xmlns:p14="http://schemas.microsoft.com/office/powerpoint/2010/main" xmlns="" val="426277203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5179" y="1099676"/>
            <a:ext cx="8155077" cy="3649304"/>
          </a:xfrm>
          <a:prstGeom prst="roundRect">
            <a:avLst>
              <a:gd name="adj" fmla="val 4167"/>
            </a:avLst>
          </a:prstGeom>
          <a:solidFill>
            <a:srgbClr val="FFFFFF"/>
          </a:solidFill>
          <a:ln w="9525">
            <a:solidFill>
              <a:schemeClr val="tx1"/>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4699" y="2367139"/>
            <a:ext cx="7700677" cy="27303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de-DE" dirty="0" smtClean="0"/>
              <a:t>Definitions</a:t>
            </a:r>
            <a:endParaRPr lang="de-DE" dirty="0"/>
          </a:p>
        </p:txBody>
      </p:sp>
      <p:pic>
        <p:nvPicPr>
          <p:cNvPr id="1032" name="Picture 8"/>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16215" y="3107759"/>
            <a:ext cx="7020878" cy="23737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220737" y="3324533"/>
            <a:ext cx="7600379" cy="276377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Connector 3"/>
          <p:cNvCxnSpPr/>
          <p:nvPr/>
        </p:nvCxnSpPr>
        <p:spPr>
          <a:xfrm>
            <a:off x="5791200" y="4373217"/>
            <a:ext cx="2902226"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305339" y="4591879"/>
            <a:ext cx="168965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19600638"/>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5179" y="1099676"/>
            <a:ext cx="8155077" cy="3649304"/>
          </a:xfrm>
          <a:prstGeom prst="roundRect">
            <a:avLst>
              <a:gd name="adj" fmla="val 4167"/>
            </a:avLst>
          </a:prstGeom>
          <a:solidFill>
            <a:srgbClr val="FFFFFF"/>
          </a:solidFill>
          <a:ln w="9525">
            <a:solidFill>
              <a:schemeClr val="tx1"/>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4699" y="2367139"/>
            <a:ext cx="7700677" cy="27303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de-DE" dirty="0" smtClean="0"/>
              <a:t>Definitions</a:t>
            </a:r>
            <a:endParaRPr lang="de-DE" dirty="0"/>
          </a:p>
        </p:txBody>
      </p:sp>
      <p:pic>
        <p:nvPicPr>
          <p:cNvPr id="1034" name="Picture 10"/>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220737" y="3324533"/>
            <a:ext cx="7600379" cy="276377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716215" y="3107759"/>
            <a:ext cx="7020878" cy="23737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Straight Connector 6"/>
          <p:cNvCxnSpPr/>
          <p:nvPr/>
        </p:nvCxnSpPr>
        <p:spPr>
          <a:xfrm>
            <a:off x="2445026" y="4088296"/>
            <a:ext cx="509546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55374" y="4306957"/>
            <a:ext cx="2252869"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03522053"/>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5179" y="1099676"/>
            <a:ext cx="8155077" cy="3649304"/>
          </a:xfrm>
          <a:prstGeom prst="roundRect">
            <a:avLst>
              <a:gd name="adj" fmla="val 4167"/>
            </a:avLst>
          </a:prstGeom>
          <a:solidFill>
            <a:srgbClr val="FFFFFF"/>
          </a:solidFill>
          <a:ln w="9525">
            <a:solidFill>
              <a:schemeClr val="tx1"/>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de-DE" dirty="0" smtClean="0"/>
              <a:t>Definitions</a:t>
            </a:r>
            <a:endParaRPr lang="de-DE" dirty="0"/>
          </a:p>
        </p:txBody>
      </p:sp>
      <p:pic>
        <p:nvPicPr>
          <p:cNvPr id="1034" name="Picture 10"/>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20737" y="3324533"/>
            <a:ext cx="7600379" cy="276377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16215" y="3107759"/>
            <a:ext cx="7020878" cy="23737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84699" y="2367139"/>
            <a:ext cx="7700677" cy="27303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Straight Connector 6"/>
          <p:cNvCxnSpPr/>
          <p:nvPr/>
        </p:nvCxnSpPr>
        <p:spPr>
          <a:xfrm>
            <a:off x="1653208" y="3266663"/>
            <a:ext cx="5887279"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59904" y="3472071"/>
            <a:ext cx="745766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62172367"/>
      </p:ext>
    </p:extLst>
  </p:cSld>
  <p:clrMapOvr>
    <a:masterClrMapping/>
  </p:clrMapOvr>
  <mc:AlternateContent xmlns:mc="http://schemas.openxmlformats.org/markup-compatibility/2006">
    <mc:Choice xmlns:p14="http://schemas.microsoft.com/office/powerpoint/2010/main" xmlns="" Requires="p14">
      <p:transition p14:dur="0" advClick="0" advTm="10000"/>
    </mc:Choice>
    <mc:Fallback>
      <p:transition advClick="0" advTm="10000"/>
    </mc:Fallback>
  </mc:AlternateContent>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0</TotalTime>
  <Words>855</Words>
  <Application>Microsoft Office PowerPoint</Application>
  <PresentationFormat>On-screen Show (4:3)</PresentationFormat>
  <Paragraphs>282</Paragraphs>
  <Slides>38</Slides>
  <Notes>37</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TechEd09_Europe</vt:lpstr>
      <vt:lpstr>TechEd09_Europe template</vt:lpstr>
      <vt:lpstr>Slide 1</vt:lpstr>
      <vt:lpstr>Dynamic Messaging with Microsoft BizTalk Enterprise Service Bus Toolkit 2.0</vt:lpstr>
      <vt:lpstr>Slide 3</vt:lpstr>
      <vt:lpstr>Session objectives</vt:lpstr>
      <vt:lpstr>Agenda</vt:lpstr>
      <vt:lpstr>Common Requirements</vt:lpstr>
      <vt:lpstr>Definitions</vt:lpstr>
      <vt:lpstr>Definitions</vt:lpstr>
      <vt:lpstr>Definitions</vt:lpstr>
      <vt:lpstr>Definitions</vt:lpstr>
      <vt:lpstr>Two Views of BizTalk?</vt:lpstr>
      <vt:lpstr>Re-thinking the Solution as a Set of Capabilities</vt:lpstr>
      <vt:lpstr>BizTalk &amp; ESB toolkit...</vt:lpstr>
      <vt:lpstr>Enter Microsoft ESB Toolkit…</vt:lpstr>
      <vt:lpstr>The ESBT Stack</vt:lpstr>
      <vt:lpstr>The ESBT Stack</vt:lpstr>
      <vt:lpstr>The ESBT Stack</vt:lpstr>
      <vt:lpstr>The ESBT Stack</vt:lpstr>
      <vt:lpstr>ESB Toolkit 2.0 changes</vt:lpstr>
      <vt:lpstr>ESB Toolkit Core Engine</vt:lpstr>
      <vt:lpstr>Architectural Overview</vt:lpstr>
      <vt:lpstr>Slide 22</vt:lpstr>
      <vt:lpstr>Itinerary Concept</vt:lpstr>
      <vt:lpstr>Developing Itineraries with ESBT 2.0</vt:lpstr>
      <vt:lpstr>Developing Itineraries with V2</vt:lpstr>
      <vt:lpstr>Using Itineraries</vt:lpstr>
      <vt:lpstr>Three Ways to Assign Itineraries</vt:lpstr>
      <vt:lpstr>Resolvers</vt:lpstr>
      <vt:lpstr>Resolvers</vt:lpstr>
      <vt:lpstr>Adapter Providers</vt:lpstr>
      <vt:lpstr>Adapter Providers</vt:lpstr>
      <vt:lpstr>Slide 32</vt:lpstr>
      <vt:lpstr>Demos – the plan</vt:lpstr>
      <vt:lpstr>Summary</vt:lpstr>
      <vt:lpstr>Slide 35</vt:lpstr>
      <vt:lpstr>Resources</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tech·ed Europe 2009</dc:subject>
  <dc:creator/>
  <dc:description>tech·ed Europe 2009</dc:description>
  <cp:lastModifiedBy/>
  <cp:revision>1</cp:revision>
  <dcterms:created xsi:type="dcterms:W3CDTF">2009-11-11T11:01:38Z</dcterms:created>
  <dcterms:modified xsi:type="dcterms:W3CDTF">2009-11-11T11:10:15Z</dcterms:modified>
</cp:coreProperties>
</file>