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9"/>
  </p:notesMasterIdLst>
  <p:handoutMasterIdLst>
    <p:handoutMasterId r:id="rId30"/>
  </p:handoutMasterIdLst>
  <p:sldIdLst>
    <p:sldId id="256" r:id="rId3"/>
    <p:sldId id="257" r:id="rId4"/>
    <p:sldId id="285" r:id="rId5"/>
    <p:sldId id="286" r:id="rId6"/>
    <p:sldId id="288" r:id="rId7"/>
    <p:sldId id="289" r:id="rId8"/>
    <p:sldId id="291" r:id="rId9"/>
    <p:sldId id="292" r:id="rId10"/>
    <p:sldId id="293" r:id="rId11"/>
    <p:sldId id="294" r:id="rId12"/>
    <p:sldId id="295" r:id="rId13"/>
    <p:sldId id="296" r:id="rId14"/>
    <p:sldId id="302" r:id="rId15"/>
    <p:sldId id="297" r:id="rId16"/>
    <p:sldId id="298" r:id="rId17"/>
    <p:sldId id="299" r:id="rId18"/>
    <p:sldId id="264" r:id="rId19"/>
    <p:sldId id="301" r:id="rId20"/>
    <p:sldId id="300" r:id="rId21"/>
    <p:sldId id="284" r:id="rId22"/>
    <p:sldId id="274" r:id="rId23"/>
    <p:sldId id="282" r:id="rId24"/>
    <p:sldId id="303" r:id="rId25"/>
    <p:sldId id="278" r:id="rId26"/>
    <p:sldId id="304" r:id="rId27"/>
    <p:sldId id="280"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81" d="100"/>
          <a:sy n="81" d="100"/>
        </p:scale>
        <p:origin x="-126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int305_claeys.pptx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val="3007760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12024115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1877449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Hands-on Labs (session codes and titles)</a:t>
            </a: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Hands-on Labs (session codes and titles)</a:t>
            </a:r>
          </a:p>
        </p:txBody>
      </p:sp>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2.png"/><Relationship Id="rId3" Type="http://schemas.openxmlformats.org/officeDocument/2006/relationships/image" Target="../media/image10.png"/><Relationship Id="rId7" Type="http://schemas.openxmlformats.org/officeDocument/2006/relationships/image" Target="../media/image18.png"/><Relationship Id="rId12"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23.png"/><Relationship Id="rId4" Type="http://schemas.openxmlformats.org/officeDocument/2006/relationships/image" Target="../media/image24.png"/><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0.png"/><Relationship Id="rId5" Type="http://schemas.openxmlformats.org/officeDocument/2006/relationships/hyperlink" Target="http://microsoft.com/technet" TargetMode="External"/><Relationship Id="rId10" Type="http://schemas.openxmlformats.org/officeDocument/2006/relationships/image" Target="../media/image2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Web Role / Worker Role</a:t>
            </a:r>
            <a:endParaRPr lang="en-US" dirty="0"/>
          </a:p>
        </p:txBody>
      </p:sp>
      <p:cxnSp>
        <p:nvCxnSpPr>
          <p:cNvPr id="4" name="AutoShape 4"/>
          <p:cNvCxnSpPr>
            <a:cxnSpLocks noChangeShapeType="1"/>
          </p:cNvCxnSpPr>
          <p:nvPr/>
        </p:nvCxnSpPr>
        <p:spPr bwMode="auto">
          <a:xfrm rot="16200000" flipV="1">
            <a:off x="2313870" y="4474251"/>
            <a:ext cx="868750" cy="10089"/>
          </a:xfrm>
          <a:prstGeom prst="straightConnector1">
            <a:avLst/>
          </a:prstGeom>
          <a:noFill/>
          <a:ln w="38100">
            <a:solidFill>
              <a:schemeClr val="tx1"/>
            </a:solidFill>
            <a:round/>
            <a:headEnd type="triangle" w="lg" len="lg"/>
            <a:tailEnd w="lg" len="lg"/>
          </a:ln>
          <a:effectLst/>
        </p:spPr>
      </p:cxnSp>
      <p:cxnSp>
        <p:nvCxnSpPr>
          <p:cNvPr id="5" name="AutoShape 4"/>
          <p:cNvCxnSpPr>
            <a:cxnSpLocks noChangeShapeType="1"/>
          </p:cNvCxnSpPr>
          <p:nvPr/>
        </p:nvCxnSpPr>
        <p:spPr bwMode="auto">
          <a:xfrm rot="16200000" flipH="1">
            <a:off x="5905498" y="2635220"/>
            <a:ext cx="838202" cy="2"/>
          </a:xfrm>
          <a:prstGeom prst="straightConnector1">
            <a:avLst/>
          </a:prstGeom>
          <a:noFill/>
          <a:ln w="38100">
            <a:solidFill>
              <a:schemeClr val="tx1"/>
            </a:solidFill>
            <a:round/>
            <a:headEnd type="triangle" w="lg" len="lg"/>
            <a:tailEnd w="lg" len="lg"/>
          </a:ln>
          <a:effectLst/>
        </p:spPr>
      </p:cxnSp>
      <p:sp>
        <p:nvSpPr>
          <p:cNvPr id="6" name="Rectangle 8"/>
          <p:cNvSpPr>
            <a:spLocks noChangeArrowheads="1"/>
          </p:cNvSpPr>
          <p:nvPr/>
        </p:nvSpPr>
        <p:spPr bwMode="auto">
          <a:xfrm>
            <a:off x="798576" y="4926456"/>
            <a:ext cx="7315200" cy="62197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fontAlgn="base">
              <a:spcBef>
                <a:spcPct val="0"/>
              </a:spcBef>
              <a:spcAft>
                <a:spcPct val="0"/>
              </a:spcAft>
            </a:pPr>
            <a:r>
              <a:rPr lang="en-US" sz="2400" dirty="0" smtClean="0"/>
              <a:t>Storage Services</a:t>
            </a:r>
          </a:p>
        </p:txBody>
      </p:sp>
      <p:cxnSp>
        <p:nvCxnSpPr>
          <p:cNvPr id="7" name="AutoShape 4"/>
          <p:cNvCxnSpPr>
            <a:cxnSpLocks noChangeShapeType="1"/>
          </p:cNvCxnSpPr>
          <p:nvPr/>
        </p:nvCxnSpPr>
        <p:spPr bwMode="auto">
          <a:xfrm rot="16200000" flipV="1">
            <a:off x="5930830" y="4474251"/>
            <a:ext cx="868750" cy="10089"/>
          </a:xfrm>
          <a:prstGeom prst="straightConnector1">
            <a:avLst/>
          </a:prstGeom>
          <a:noFill/>
          <a:ln w="38100">
            <a:solidFill>
              <a:schemeClr val="tx1"/>
            </a:solidFill>
            <a:round/>
            <a:headEnd type="triangle" w="lg" len="lg"/>
            <a:tailEnd w="lg" len="lg"/>
          </a:ln>
          <a:effectLst/>
        </p:spPr>
      </p:cxnSp>
      <p:sp>
        <p:nvSpPr>
          <p:cNvPr id="8" name="AutoShape 6"/>
          <p:cNvSpPr>
            <a:spLocks noChangeArrowheads="1"/>
          </p:cNvSpPr>
          <p:nvPr/>
        </p:nvSpPr>
        <p:spPr bwMode="auto">
          <a:xfrm>
            <a:off x="5538623" y="2965407"/>
            <a:ext cx="1624177" cy="1202427"/>
          </a:xfrm>
          <a:prstGeom prst="roundRect">
            <a:avLst>
              <a:gd name="adj"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marR="0" lvl="0" indent="0" algn="ctr" fontAlgn="base">
              <a:lnSpc>
                <a:spcPct val="100000"/>
              </a:lnSpc>
              <a:spcBef>
                <a:spcPct val="0"/>
              </a:spcBef>
              <a:spcAft>
                <a:spcPct val="0"/>
              </a:spcAft>
              <a:buClrTx/>
              <a:buSzTx/>
              <a:buFontTx/>
              <a:buNone/>
              <a:tabLst/>
            </a:pPr>
            <a:r>
              <a:rPr lang="en-US" sz="2400" dirty="0" smtClean="0"/>
              <a:t>Worker Role</a:t>
            </a:r>
          </a:p>
        </p:txBody>
      </p:sp>
      <p:sp>
        <p:nvSpPr>
          <p:cNvPr id="9" name="AutoShape 6"/>
          <p:cNvSpPr>
            <a:spLocks noChangeArrowheads="1"/>
          </p:cNvSpPr>
          <p:nvPr/>
        </p:nvSpPr>
        <p:spPr bwMode="auto">
          <a:xfrm>
            <a:off x="1964548" y="2987848"/>
            <a:ext cx="1624177" cy="1202427"/>
          </a:xfrm>
          <a:prstGeom prst="roundRect">
            <a:avLst>
              <a:gd name="adj"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marR="0" lvl="0" indent="0" algn="ctr" fontAlgn="base">
              <a:lnSpc>
                <a:spcPct val="100000"/>
              </a:lnSpc>
              <a:spcBef>
                <a:spcPct val="0"/>
              </a:spcBef>
              <a:spcAft>
                <a:spcPct val="0"/>
              </a:spcAft>
              <a:buClrTx/>
              <a:buSzTx/>
              <a:buFontTx/>
              <a:buNone/>
              <a:tabLst/>
            </a:pPr>
            <a:r>
              <a:rPr lang="en-US" sz="2400" dirty="0" smtClean="0"/>
              <a:t>Web </a:t>
            </a:r>
            <a:br>
              <a:rPr lang="en-US" sz="2400" dirty="0" smtClean="0"/>
            </a:br>
            <a:r>
              <a:rPr lang="en-US" sz="2400" dirty="0" smtClean="0"/>
              <a:t>Role</a:t>
            </a:r>
          </a:p>
        </p:txBody>
      </p:sp>
      <p:cxnSp>
        <p:nvCxnSpPr>
          <p:cNvPr id="10" name="AutoShape 9"/>
          <p:cNvCxnSpPr>
            <a:cxnSpLocks noChangeShapeType="1"/>
          </p:cNvCxnSpPr>
          <p:nvPr/>
        </p:nvCxnSpPr>
        <p:spPr bwMode="auto">
          <a:xfrm rot="16200000" flipV="1">
            <a:off x="2399789" y="2624973"/>
            <a:ext cx="697580" cy="10758"/>
          </a:xfrm>
          <a:prstGeom prst="straightConnector1">
            <a:avLst/>
          </a:prstGeom>
          <a:noFill/>
          <a:ln w="38100">
            <a:solidFill>
              <a:schemeClr val="tx1"/>
            </a:solidFill>
            <a:round/>
            <a:headEnd type="triangle" w="lg" len="lg"/>
            <a:tailEnd type="triangle" w="lg" len="lg"/>
          </a:ln>
          <a:effectLst/>
        </p:spPr>
      </p:cxnSp>
      <p:cxnSp>
        <p:nvCxnSpPr>
          <p:cNvPr id="11" name="AutoShape 12"/>
          <p:cNvCxnSpPr>
            <a:cxnSpLocks noChangeShapeType="1"/>
          </p:cNvCxnSpPr>
          <p:nvPr/>
        </p:nvCxnSpPr>
        <p:spPr bwMode="auto">
          <a:xfrm rot="10800000">
            <a:off x="1077107" y="1924399"/>
            <a:ext cx="880257" cy="1380135"/>
          </a:xfrm>
          <a:prstGeom prst="bentConnector5">
            <a:avLst>
              <a:gd name="adj1" fmla="val 137364"/>
              <a:gd name="adj2" fmla="val 52479"/>
              <a:gd name="adj3" fmla="val 137567"/>
            </a:avLst>
          </a:prstGeom>
          <a:noFill/>
          <a:ln w="38100">
            <a:solidFill>
              <a:schemeClr val="tx1"/>
            </a:solidFill>
            <a:miter lim="800000"/>
            <a:headEnd type="triangle" w="lg" len="lg"/>
            <a:tailEnd type="none" w="lg" len="lg"/>
          </a:ln>
          <a:effectLst/>
        </p:spPr>
      </p:cxnSp>
      <p:sp>
        <p:nvSpPr>
          <p:cNvPr id="12" name="Oval 15"/>
          <p:cNvSpPr>
            <a:spLocks noChangeArrowheads="1"/>
          </p:cNvSpPr>
          <p:nvPr/>
        </p:nvSpPr>
        <p:spPr bwMode="auto">
          <a:xfrm>
            <a:off x="1113177" y="3138897"/>
            <a:ext cx="333338" cy="332237"/>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fontAlgn="base">
              <a:spcBef>
                <a:spcPct val="0"/>
              </a:spcBef>
              <a:spcAft>
                <a:spcPct val="0"/>
              </a:spcAft>
            </a:pPr>
            <a:endParaRPr lang="en-US" dirty="0"/>
          </a:p>
        </p:txBody>
      </p:sp>
      <p:sp>
        <p:nvSpPr>
          <p:cNvPr id="13" name="Text Box 16"/>
          <p:cNvSpPr txBox="1">
            <a:spLocks noChangeArrowheads="1"/>
          </p:cNvSpPr>
          <p:nvPr/>
        </p:nvSpPr>
        <p:spPr bwMode="auto">
          <a:xfrm>
            <a:off x="762000" y="3514595"/>
            <a:ext cx="1221273" cy="606525"/>
          </a:xfrm>
          <a:prstGeom prst="rect">
            <a:avLst/>
          </a:prstGeom>
          <a:noFill/>
          <a:ln w="31750">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cs typeface="Arial" pitchFamily="34" charset="0"/>
              </a:rPr>
              <a:t>Load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cs typeface="Arial" pitchFamily="34" charset="0"/>
              </a:rPr>
              <a:t> Balancer</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Cloud"/>
          <p:cNvSpPr>
            <a:spLocks noChangeAspect="1" noEditPoints="1" noChangeArrowheads="1"/>
          </p:cNvSpPr>
          <p:nvPr/>
        </p:nvSpPr>
        <p:spPr bwMode="auto">
          <a:xfrm>
            <a:off x="762000" y="1357298"/>
            <a:ext cx="7467600" cy="95131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p:spPr>
        <p:style>
          <a:lnRef idx="1">
            <a:schemeClr val="accent3"/>
          </a:lnRef>
          <a:fillRef idx="2">
            <a:schemeClr val="accent3"/>
          </a:fillRef>
          <a:effectRef idx="1">
            <a:schemeClr val="accent3"/>
          </a:effectRef>
          <a:fontRef idx="minor">
            <a:schemeClr val="dk1"/>
          </a:fontRef>
        </p:style>
        <p:txBody>
          <a:bodyPr rtlCol="0" anchor="ctr"/>
          <a:lstStyle/>
          <a:p>
            <a:pPr algn="ctr" fontAlgn="base">
              <a:spcBef>
                <a:spcPct val="0"/>
              </a:spcBef>
              <a:spcAft>
                <a:spcPct val="0"/>
              </a:spcAft>
            </a:pPr>
            <a:r>
              <a:rPr lang="en-US" sz="2400" dirty="0" smtClean="0"/>
              <a:t>Public Internet</a:t>
            </a:r>
          </a:p>
        </p:txBody>
      </p:sp>
      <p:sp>
        <p:nvSpPr>
          <p:cNvPr id="15" name="Flowchart: Direct Access Storage 14"/>
          <p:cNvSpPr/>
          <p:nvPr/>
        </p:nvSpPr>
        <p:spPr>
          <a:xfrm>
            <a:off x="3711538" y="3398090"/>
            <a:ext cx="1714512" cy="357190"/>
          </a:xfrm>
          <a:prstGeom prst="flowChartMagneticDrum">
            <a:avLst/>
          </a:prstGeom>
        </p:spPr>
        <p:style>
          <a:lnRef idx="3">
            <a:schemeClr val="lt1"/>
          </a:lnRef>
          <a:fillRef idx="1">
            <a:schemeClr val="accent3"/>
          </a:fillRef>
          <a:effectRef idx="1">
            <a:schemeClr val="accent3"/>
          </a:effectRef>
          <a:fontRef idx="minor">
            <a:schemeClr val="lt1"/>
          </a:fontRef>
        </p:style>
        <p:txBody>
          <a:bodyPr rtlCol="0" anchor="ctr"/>
          <a:lstStyle/>
          <a:p>
            <a:pPr algn="ctr" fontAlgn="base">
              <a:spcBef>
                <a:spcPct val="0"/>
              </a:spcBef>
              <a:spcAft>
                <a:spcPct val="0"/>
              </a:spcAft>
            </a:pPr>
            <a:endParaRPr lang="en-US" sz="2400" dirty="0" smtClean="0">
              <a:solidFill>
                <a:schemeClr val="dk1"/>
              </a:solidFill>
            </a:endParaRPr>
          </a:p>
        </p:txBody>
      </p:sp>
      <p:sp>
        <p:nvSpPr>
          <p:cNvPr id="16" name="Text Box 16"/>
          <p:cNvSpPr txBox="1">
            <a:spLocks noChangeArrowheads="1"/>
          </p:cNvSpPr>
          <p:nvPr/>
        </p:nvSpPr>
        <p:spPr bwMode="auto">
          <a:xfrm>
            <a:off x="3929058" y="3786190"/>
            <a:ext cx="1221273" cy="606525"/>
          </a:xfrm>
          <a:prstGeom prst="rect">
            <a:avLst/>
          </a:prstGeom>
          <a:noFill/>
          <a:ln w="31750">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nl-BE" sz="2000" dirty="0" smtClean="0">
                <a:latin typeface="Calibri" pitchFamily="34" charset="0"/>
                <a:cs typeface="Arial" pitchFamily="34" charset="0"/>
              </a:rPr>
              <a:t>Queue</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Azure Storage</a:t>
            </a:r>
            <a:endParaRPr lang="en-US" dirty="0"/>
          </a:p>
        </p:txBody>
      </p:sp>
      <p:sp>
        <p:nvSpPr>
          <p:cNvPr id="12" name="Content Placeholder 2"/>
          <p:cNvSpPr txBox="1">
            <a:spLocks/>
          </p:cNvSpPr>
          <p:nvPr/>
        </p:nvSpPr>
        <p:spPr>
          <a:xfrm>
            <a:off x="2005042" y="1451894"/>
            <a:ext cx="6781800" cy="4072333"/>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tabLst/>
              <a:defRPr/>
            </a:pPr>
            <a:r>
              <a:rPr kumimoji="0" lang="en-US" sz="2400" b="1" i="0" u="none" strike="noStrike" kern="1200" cap="none" spc="0" normalizeH="0" baseline="0" noProof="0" dirty="0" smtClean="0">
                <a:ln>
                  <a:noFill/>
                </a:ln>
                <a:effectLst/>
                <a:uLnTx/>
                <a:uFillTx/>
                <a:latin typeface="+mn-lt"/>
                <a:ea typeface="+mn-ea"/>
                <a:cs typeface="+mn-cs"/>
              </a:rPr>
              <a:t>Tables</a:t>
            </a:r>
            <a:r>
              <a:rPr kumimoji="0" lang="en-US" sz="2400" b="0" i="0" u="none" strike="noStrike" kern="1200" cap="none" spc="0" normalizeH="0" baseline="0" noProof="0" dirty="0" smtClean="0">
                <a:ln>
                  <a:noFill/>
                </a:ln>
                <a:effectLst/>
                <a:uLnTx/>
                <a:uFillTx/>
                <a:latin typeface="+mn-lt"/>
                <a:ea typeface="+mn-ea"/>
                <a:cs typeface="+mn-cs"/>
              </a:rPr>
              <a:t> – provide structured storage.  A table is a set of entities, which contain a set of properties. </a:t>
            </a:r>
            <a:r>
              <a:rPr lang="en-US" sz="2400" b="1" dirty="0" smtClean="0"/>
              <a:t>HIERACHICAL !</a:t>
            </a:r>
            <a:endParaRPr kumimoji="0" lang="en-US" sz="2400" b="1" i="0" u="none" strike="noStrike" kern="1200" cap="none" spc="0" normalizeH="0" baseline="0" noProof="0" dirty="0" smtClean="0">
              <a:ln>
                <a:noFill/>
              </a:ln>
              <a:effectLst/>
              <a:uLnTx/>
              <a:uFillTx/>
              <a:latin typeface="+mn-lt"/>
              <a:ea typeface="+mn-ea"/>
              <a:cs typeface="+mn-cs"/>
            </a:endParaRPr>
          </a:p>
          <a:p>
            <a:pPr>
              <a:defRPr/>
            </a:pPr>
            <a:r>
              <a:rPr lang="en-US" sz="2400" b="1" dirty="0" smtClean="0"/>
              <a:t/>
            </a:r>
            <a:br>
              <a:rPr lang="en-US" sz="2400" b="1" dirty="0" smtClean="0"/>
            </a:br>
            <a:r>
              <a:rPr lang="en-US" sz="2400" b="1" dirty="0" smtClean="0"/>
              <a:t>Blobs</a:t>
            </a:r>
            <a:r>
              <a:rPr lang="en-US" sz="2400" dirty="0" smtClean="0"/>
              <a:t> – provide a simple interface for storing named files along with metadata for the file.</a:t>
            </a:r>
          </a:p>
          <a:p>
            <a:pPr marL="0" marR="0" lvl="0" indent="0" algn="l"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smtClean="0">
                <a:ln>
                  <a:noFill/>
                </a:ln>
                <a:effectLst/>
                <a:uLnTx/>
                <a:uFillTx/>
                <a:latin typeface="+mn-lt"/>
                <a:ea typeface="+mn-ea"/>
                <a:cs typeface="+mn-cs"/>
              </a:rPr>
              <a:t/>
            </a:r>
            <a:br>
              <a:rPr kumimoji="0" lang="en-US" sz="2400" b="0" i="0" u="none" strike="noStrike" kern="1200" cap="none" spc="0" normalizeH="0" baseline="0" noProof="0" dirty="0" smtClean="0">
                <a:ln>
                  <a:noFill/>
                </a:ln>
                <a:effectLst/>
                <a:uLnTx/>
                <a:uFillTx/>
                <a:latin typeface="+mn-lt"/>
                <a:ea typeface="+mn-ea"/>
                <a:cs typeface="+mn-cs"/>
              </a:rPr>
            </a:br>
            <a:r>
              <a:rPr kumimoji="0" lang="en-US" sz="2400" b="0" i="0" u="none" strike="noStrike" kern="1200" cap="none" spc="0" normalizeH="0" baseline="0" noProof="0" dirty="0" smtClean="0">
                <a:ln>
                  <a:noFill/>
                </a:ln>
                <a:effectLst/>
                <a:uLnTx/>
                <a:uFillTx/>
                <a:latin typeface="+mn-lt"/>
                <a:ea typeface="+mn-ea"/>
                <a:cs typeface="+mn-cs"/>
              </a:rPr>
              <a:t/>
            </a:r>
            <a:br>
              <a:rPr kumimoji="0" lang="en-US" sz="2400" b="0" i="0" u="none" strike="noStrike" kern="1200" cap="none" spc="0" normalizeH="0" baseline="0" noProof="0" dirty="0" smtClean="0">
                <a:ln>
                  <a:noFill/>
                </a:ln>
                <a:effectLst/>
                <a:uLnTx/>
                <a:uFillTx/>
                <a:latin typeface="+mn-lt"/>
                <a:ea typeface="+mn-ea"/>
                <a:cs typeface="+mn-cs"/>
              </a:rPr>
            </a:br>
            <a:r>
              <a:rPr kumimoji="0" lang="en-US" sz="2400" b="0" i="0" u="none" strike="noStrike" kern="1200" cap="none" spc="0" normalizeH="0" baseline="0" noProof="0" dirty="0" smtClean="0">
                <a:ln>
                  <a:noFill/>
                </a:ln>
                <a:effectLst/>
                <a:uLnTx/>
                <a:uFillTx/>
                <a:latin typeface="+mn-lt"/>
                <a:ea typeface="+mn-ea"/>
                <a:cs typeface="+mn-cs"/>
              </a:rPr>
              <a:t/>
            </a:r>
            <a:br>
              <a:rPr kumimoji="0" lang="en-US" sz="2400" b="0" i="0" u="none" strike="noStrike" kern="1200" cap="none" spc="0" normalizeH="0" baseline="0" noProof="0" dirty="0" smtClean="0">
                <a:ln>
                  <a:noFill/>
                </a:ln>
                <a:effectLst/>
                <a:uLnTx/>
                <a:uFillTx/>
                <a:latin typeface="+mn-lt"/>
                <a:ea typeface="+mn-ea"/>
                <a:cs typeface="+mn-cs"/>
              </a:rPr>
            </a:br>
            <a:r>
              <a:rPr kumimoji="0" lang="en-US" sz="2400" b="1" i="0" u="none" strike="noStrike" kern="1200" cap="none" spc="0" normalizeH="0" baseline="0" noProof="0" dirty="0" smtClean="0">
                <a:ln>
                  <a:noFill/>
                </a:ln>
                <a:effectLst/>
                <a:uLnTx/>
                <a:uFillTx/>
                <a:latin typeface="+mn-lt"/>
                <a:ea typeface="+mn-ea"/>
                <a:cs typeface="+mn-cs"/>
              </a:rPr>
              <a:t>Queues</a:t>
            </a:r>
            <a:r>
              <a:rPr kumimoji="0" lang="en-US" sz="2400" b="0" i="0" u="none" strike="noStrike" kern="1200" cap="none" spc="0" normalizeH="0" baseline="0" noProof="0" dirty="0" smtClean="0">
                <a:ln>
                  <a:noFill/>
                </a:ln>
                <a:effectLst/>
                <a:uLnTx/>
                <a:uFillTx/>
                <a:latin typeface="+mn-lt"/>
                <a:ea typeface="+mn-ea"/>
                <a:cs typeface="+mn-cs"/>
              </a:rPr>
              <a:t> – provide reliable storage and delivery of messages for </a:t>
            </a:r>
            <a:r>
              <a:rPr kumimoji="0" lang="en-US" sz="2400" b="0" i="0" u="none" strike="noStrike" kern="1200" cap="none" spc="0" normalizeH="0" baseline="0" noProof="0" smtClean="0">
                <a:ln>
                  <a:noFill/>
                </a:ln>
                <a:effectLst/>
                <a:uLnTx/>
                <a:uFillTx/>
                <a:latin typeface="+mn-lt"/>
                <a:ea typeface="+mn-ea"/>
                <a:cs typeface="+mn-cs"/>
              </a:rPr>
              <a:t>an application.</a:t>
            </a:r>
            <a:endParaRPr kumimoji="0" lang="en-US" sz="2400" b="0" i="0" u="none" strike="noStrike" kern="1200" cap="none" spc="0" normalizeH="0" baseline="0" noProof="0" dirty="0" smtClean="0">
              <a:ln>
                <a:noFill/>
              </a:ln>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effectLst/>
              <a:uLnTx/>
              <a:uFillTx/>
              <a:latin typeface="+mn-lt"/>
              <a:ea typeface="+mn-ea"/>
              <a:cs typeface="+mn-cs"/>
            </a:endParaRPr>
          </a:p>
        </p:txBody>
      </p:sp>
      <p:pic>
        <p:nvPicPr>
          <p:cNvPr id="13" name="Picture 5" descr="4 by 4 Grid"/>
          <p:cNvPicPr>
            <a:picLocks noChangeAspect="1" noChangeArrowheads="1"/>
          </p:cNvPicPr>
          <p:nvPr/>
        </p:nvPicPr>
        <p:blipFill>
          <a:blip r:embed="rId3"/>
          <a:srcRect/>
          <a:stretch>
            <a:fillRect/>
          </a:stretch>
        </p:blipFill>
        <p:spPr bwMode="auto">
          <a:xfrm>
            <a:off x="795310" y="1056761"/>
            <a:ext cx="919170" cy="1178423"/>
          </a:xfrm>
          <a:prstGeom prst="rect">
            <a:avLst/>
          </a:prstGeom>
          <a:noFill/>
          <a:ln w="9525">
            <a:noFill/>
            <a:miter lim="800000"/>
            <a:headEnd/>
            <a:tailEnd/>
          </a:ln>
        </p:spPr>
      </p:pic>
      <p:grpSp>
        <p:nvGrpSpPr>
          <p:cNvPr id="14" name="Group 23"/>
          <p:cNvGrpSpPr>
            <a:grpSpLocks/>
          </p:cNvGrpSpPr>
          <p:nvPr/>
        </p:nvGrpSpPr>
        <p:grpSpPr bwMode="auto">
          <a:xfrm>
            <a:off x="753272" y="4048784"/>
            <a:ext cx="2668588" cy="493713"/>
            <a:chOff x="3581400" y="4343391"/>
            <a:chExt cx="2057400" cy="380999"/>
          </a:xfrm>
        </p:grpSpPr>
        <p:sp>
          <p:nvSpPr>
            <p:cNvPr id="15" name="Rectangle 14"/>
            <p:cNvSpPr/>
            <p:nvPr/>
          </p:nvSpPr>
          <p:spPr>
            <a:xfrm>
              <a:off x="3581400" y="4343391"/>
              <a:ext cx="2057400" cy="380999"/>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dirty="0"/>
                <a:t>…</a:t>
              </a:r>
            </a:p>
          </p:txBody>
        </p:sp>
        <p:sp>
          <p:nvSpPr>
            <p:cNvPr id="16" name="Rounded Rectangle 15"/>
            <p:cNvSpPr/>
            <p:nvPr/>
          </p:nvSpPr>
          <p:spPr>
            <a:xfrm>
              <a:off x="3657600" y="4419600"/>
              <a:ext cx="304800" cy="22860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p>
          </p:txBody>
        </p:sp>
        <p:sp>
          <p:nvSpPr>
            <p:cNvPr id="17" name="Rounded Rectangle 16"/>
            <p:cNvSpPr/>
            <p:nvPr/>
          </p:nvSpPr>
          <p:spPr>
            <a:xfrm>
              <a:off x="4038600" y="4419600"/>
              <a:ext cx="304800" cy="22860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p>
          </p:txBody>
        </p:sp>
        <p:sp>
          <p:nvSpPr>
            <p:cNvPr id="18" name="Rounded Rectangle 17"/>
            <p:cNvSpPr/>
            <p:nvPr/>
          </p:nvSpPr>
          <p:spPr>
            <a:xfrm>
              <a:off x="4876800" y="4419600"/>
              <a:ext cx="304800" cy="22860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p>
          </p:txBody>
        </p:sp>
        <p:sp>
          <p:nvSpPr>
            <p:cNvPr id="19" name="Rounded Rectangle 18"/>
            <p:cNvSpPr/>
            <p:nvPr/>
          </p:nvSpPr>
          <p:spPr>
            <a:xfrm>
              <a:off x="5257800" y="4419600"/>
              <a:ext cx="304800" cy="22860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p>
          </p:txBody>
        </p:sp>
      </p:grpSp>
      <p:sp>
        <p:nvSpPr>
          <p:cNvPr id="20" name="Flowchart: Multidocument 19"/>
          <p:cNvSpPr/>
          <p:nvPr/>
        </p:nvSpPr>
        <p:spPr>
          <a:xfrm>
            <a:off x="785786" y="2622801"/>
            <a:ext cx="928694" cy="795528"/>
          </a:xfrm>
          <a:prstGeom prst="flowChartMultidocumen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.Net Services</a:t>
            </a:r>
            <a:endParaRPr lang="en-US" dirty="0"/>
          </a:p>
        </p:txBody>
      </p:sp>
      <p:sp>
        <p:nvSpPr>
          <p:cNvPr id="3" name="Content Placeholder 2"/>
          <p:cNvSpPr>
            <a:spLocks noGrp="1"/>
          </p:cNvSpPr>
          <p:nvPr>
            <p:ph idx="1"/>
          </p:nvPr>
        </p:nvSpPr>
        <p:spPr/>
        <p:txBody>
          <a:bodyPr/>
          <a:lstStyle/>
          <a:p>
            <a:r>
              <a:rPr lang="nl-BE" sz="3600" dirty="0" smtClean="0">
                <a:solidFill>
                  <a:schemeClr val="tx1"/>
                </a:solidFill>
              </a:rPr>
              <a:t>Key component in Azure Service Platform</a:t>
            </a:r>
          </a:p>
          <a:p>
            <a:r>
              <a:rPr lang="nl-BE" sz="3600" b="1" dirty="0" smtClean="0">
                <a:solidFill>
                  <a:schemeClr val="tx1"/>
                </a:solidFill>
              </a:rPr>
              <a:t>Internet Service Bus</a:t>
            </a:r>
          </a:p>
          <a:p>
            <a:r>
              <a:rPr lang="nl-BE" sz="3600" dirty="0" smtClean="0">
                <a:solidFill>
                  <a:schemeClr val="tx1"/>
                </a:solidFill>
              </a:rPr>
              <a:t>Cloud infrastructure for WCF communication</a:t>
            </a:r>
          </a:p>
          <a:p>
            <a:r>
              <a:rPr lang="nl-BE" sz="3600" dirty="0" smtClean="0">
                <a:solidFill>
                  <a:schemeClr val="tx1"/>
                </a:solidFill>
              </a:rPr>
              <a:t>Claims based authentication</a:t>
            </a:r>
          </a:p>
          <a:p>
            <a:r>
              <a:rPr lang="nl-BE" sz="3600" dirty="0" smtClean="0">
                <a:solidFill>
                  <a:schemeClr val="tx1"/>
                </a:solidFill>
              </a:rPr>
              <a:t>Integrates Azure Applications with on premise WCF services</a:t>
            </a:r>
          </a:p>
          <a:p>
            <a:r>
              <a:rPr lang="nl-BE" sz="3600" dirty="0" smtClean="0">
                <a:solidFill>
                  <a:schemeClr val="tx1"/>
                </a:solidFill>
              </a:rPr>
              <a:t>Unique pub/sub event WCF binding</a:t>
            </a:r>
            <a:endParaRPr lang="en-US" sz="3600"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Integration with WCF</a:t>
            </a:r>
            <a:endParaRPr lang="en-US"/>
          </a:p>
        </p:txBody>
      </p:sp>
      <p:graphicFrame>
        <p:nvGraphicFramePr>
          <p:cNvPr id="5" name="Table 4"/>
          <p:cNvGraphicFramePr>
            <a:graphicFrameLocks noGrp="1"/>
          </p:cNvGraphicFramePr>
          <p:nvPr/>
        </p:nvGraphicFramePr>
        <p:xfrm>
          <a:off x="457200" y="1676400"/>
          <a:ext cx="8458200" cy="3925824"/>
        </p:xfrm>
        <a:graphic>
          <a:graphicData uri="http://schemas.openxmlformats.org/drawingml/2006/table">
            <a:tbl>
              <a:tblPr firstRow="1">
                <a:tableStyleId>{284E427A-3D55-4303-BF80-6455036E1DE7}</a:tableStyleId>
              </a:tblPr>
              <a:tblGrid>
                <a:gridCol w="3433525"/>
                <a:gridCol w="5024675"/>
              </a:tblGrid>
              <a:tr h="290357">
                <a:tc>
                  <a:txBody>
                    <a:bodyPr/>
                    <a:lstStyle/>
                    <a:p>
                      <a:pPr marL="0" marR="0" algn="just">
                        <a:lnSpc>
                          <a:spcPct val="115000"/>
                        </a:lnSpc>
                        <a:spcBef>
                          <a:spcPts val="0"/>
                        </a:spcBef>
                        <a:spcAft>
                          <a:spcPts val="0"/>
                        </a:spcAft>
                      </a:pPr>
                      <a:r>
                        <a:rPr lang="en-US" sz="2400" b="1" u="sng" dirty="0">
                          <a:solidFill>
                            <a:schemeClr val="bg1"/>
                          </a:solidFill>
                        </a:rPr>
                        <a:t>Standard WCF Binding</a:t>
                      </a:r>
                      <a:endParaRPr lang="en-US" sz="2400" b="1" u="sng" dirty="0">
                        <a:solidFill>
                          <a:schemeClr val="bg1"/>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400" b="1" u="sng" dirty="0">
                          <a:solidFill>
                            <a:schemeClr val="bg1"/>
                          </a:solidFill>
                        </a:rPr>
                        <a:t>Equivalent Relay Binding</a:t>
                      </a:r>
                      <a:endParaRPr lang="en-US" sz="2400" b="1" u="sng" dirty="0">
                        <a:solidFill>
                          <a:schemeClr val="bg1"/>
                        </a:solidFill>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BasicHttpBinding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BasicHttp</a:t>
                      </a:r>
                      <a:r>
                        <a:rPr lang="en-US" sz="2000" b="1" dirty="0" err="1">
                          <a:solidFill>
                            <a:srgbClr xmlns:mc="http://schemas.openxmlformats.org/markup-compatibility/2006" xmlns:a14="http://schemas.microsoft.com/office/drawing/2010/main" val="FF0000" mc:Ignorable=""/>
                          </a:solidFill>
                        </a:rPr>
                        <a:t>Relay</a:t>
                      </a:r>
                      <a:r>
                        <a:rPr lang="en-US" sz="2000" b="1" dirty="0" err="1"/>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WebHttpBinding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WebHttp</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WSHttpBinding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WSHttp</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WS2007HttpBinding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a:t>WS2007Http</a:t>
                      </a:r>
                      <a:r>
                        <a:rPr lang="en-US" sz="2000" b="1" kern="1200" dirty="0">
                          <a:solidFill>
                            <a:srgbClr xmlns:mc="http://schemas.openxmlformats.org/markup-compatibility/2006" xmlns:a14="http://schemas.microsoft.com/office/drawing/2010/main" val="FF0000" mc:Ignorable=""/>
                          </a:solidFill>
                          <a:latin typeface="+mn-lt"/>
                          <a:ea typeface="+mn-ea"/>
                          <a:cs typeface="+mn-cs"/>
                        </a:rPr>
                        <a:t>Relay</a:t>
                      </a:r>
                      <a:r>
                        <a:rPr lang="en-US" sz="2000" b="1" dirty="0"/>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WSHttpContextBinding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WSHttp</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ContextBinding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WS2007HttpFederationBinding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a:t>WS2007Http</a:t>
                      </a:r>
                      <a:r>
                        <a:rPr lang="en-US" sz="2000" b="1" kern="1200" dirty="0">
                          <a:solidFill>
                            <a:srgbClr xmlns:mc="http://schemas.openxmlformats.org/markup-compatibility/2006" xmlns:a14="http://schemas.microsoft.com/office/drawing/2010/main" val="FF0000" mc:Ignorable=""/>
                          </a:solidFill>
                          <a:latin typeface="+mn-lt"/>
                          <a:ea typeface="+mn-ea"/>
                          <a:cs typeface="+mn-cs"/>
                        </a:rPr>
                        <a:t>Relay</a:t>
                      </a:r>
                      <a:r>
                        <a:rPr lang="en-US" sz="2000" b="1" dirty="0"/>
                        <a:t>FederationBinding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NetTcpBinding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NetTcp</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NetTcpContextBinding</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NetTcp</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ContextBinding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N/A</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NetOneway</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Binding</a:t>
                      </a:r>
                      <a:endParaRPr lang="en-US" sz="2000" b="1" dirty="0">
                        <a:latin typeface="Calibri"/>
                        <a:ea typeface="Times New Roman"/>
                        <a:cs typeface="Times New Roman"/>
                      </a:endParaRPr>
                    </a:p>
                  </a:txBody>
                  <a:tcPr marL="68580" marR="68580" marT="0" marB="0"/>
                </a:tc>
              </a:tr>
              <a:tr h="290357">
                <a:tc>
                  <a:txBody>
                    <a:bodyPr/>
                    <a:lstStyle/>
                    <a:p>
                      <a:pPr marL="0" marR="0" algn="just">
                        <a:lnSpc>
                          <a:spcPct val="115000"/>
                        </a:lnSpc>
                        <a:spcBef>
                          <a:spcPts val="0"/>
                        </a:spcBef>
                        <a:spcAft>
                          <a:spcPts val="0"/>
                        </a:spcAft>
                      </a:pPr>
                      <a:r>
                        <a:rPr lang="en-US" sz="2000" b="1"/>
                        <a:t>N/A</a:t>
                      </a:r>
                      <a:endParaRPr lang="en-US" sz="2000" b="1">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2000" b="1" dirty="0" err="1"/>
                        <a:t>NetEvent</a:t>
                      </a:r>
                      <a:r>
                        <a:rPr lang="en-US" sz="2000" b="1" kern="1200" dirty="0" err="1">
                          <a:solidFill>
                            <a:srgbClr xmlns:mc="http://schemas.openxmlformats.org/markup-compatibility/2006" xmlns:a14="http://schemas.microsoft.com/office/drawing/2010/main" val="FF0000" mc:Ignorable=""/>
                          </a:solidFill>
                          <a:latin typeface="+mn-lt"/>
                          <a:ea typeface="+mn-ea"/>
                          <a:cs typeface="+mn-cs"/>
                        </a:rPr>
                        <a:t>Relay</a:t>
                      </a:r>
                      <a:r>
                        <a:rPr lang="en-US" sz="2000" b="1" dirty="0" err="1"/>
                        <a:t>Binding</a:t>
                      </a:r>
                      <a:endParaRPr lang="en-US" sz="2000" b="1" dirty="0">
                        <a:latin typeface="Calibri"/>
                        <a:ea typeface="Times New Roman"/>
                        <a:cs typeface="Times New Roman"/>
                      </a:endParaRPr>
                    </a:p>
                  </a:txBody>
                  <a:tcPr marL="68580" marR="68580" marT="0" marB="0"/>
                </a:tc>
              </a:tr>
            </a:tbl>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.Net Services = Relay</a:t>
            </a:r>
            <a:endParaRPr lang="en-US" dirty="0"/>
          </a:p>
        </p:txBody>
      </p:sp>
      <p:grpSp>
        <p:nvGrpSpPr>
          <p:cNvPr id="4" name="Group 3"/>
          <p:cNvGrpSpPr/>
          <p:nvPr/>
        </p:nvGrpSpPr>
        <p:grpSpPr>
          <a:xfrm>
            <a:off x="928662" y="4286256"/>
            <a:ext cx="1433538" cy="1500198"/>
            <a:chOff x="304800" y="1143000"/>
            <a:chExt cx="1981200" cy="4038600"/>
          </a:xfrm>
        </p:grpSpPr>
        <p:sp>
          <p:nvSpPr>
            <p:cNvPr id="5" name="Rectangle 4"/>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6" name="TextBox 5"/>
            <p:cNvSpPr txBox="1"/>
            <p:nvPr/>
          </p:nvSpPr>
          <p:spPr>
            <a:xfrm>
              <a:off x="304800" y="1447799"/>
              <a:ext cx="1981200" cy="994258"/>
            </a:xfrm>
            <a:prstGeom prst="rect">
              <a:avLst/>
            </a:prstGeom>
            <a:noFill/>
          </p:spPr>
          <p:txBody>
            <a:bodyPr wrap="square" rtlCol="0">
              <a:spAutoFit/>
            </a:bodyPr>
            <a:lstStyle/>
            <a:p>
              <a:pPr algn="ctr"/>
              <a:r>
                <a:rPr lang="nl-BE" b="1" dirty="0" smtClean="0">
                  <a:solidFill>
                    <a:schemeClr val="bg1"/>
                  </a:solidFill>
                </a:rPr>
                <a:t>Client</a:t>
              </a:r>
              <a:endParaRPr lang="en-US" b="1" dirty="0">
                <a:solidFill>
                  <a:schemeClr val="bg1"/>
                </a:solidFill>
              </a:endParaRPr>
            </a:p>
          </p:txBody>
        </p:sp>
      </p:grpSp>
      <p:grpSp>
        <p:nvGrpSpPr>
          <p:cNvPr id="7" name="Group 11"/>
          <p:cNvGrpSpPr/>
          <p:nvPr/>
        </p:nvGrpSpPr>
        <p:grpSpPr>
          <a:xfrm>
            <a:off x="571472" y="1143000"/>
            <a:ext cx="7643866" cy="1828800"/>
            <a:chOff x="304800" y="1066800"/>
            <a:chExt cx="1981200" cy="4038600"/>
          </a:xfrm>
        </p:grpSpPr>
        <p:sp>
          <p:nvSpPr>
            <p:cNvPr id="8" name="Rectangle 7"/>
            <p:cNvSpPr/>
            <p:nvPr/>
          </p:nvSpPr>
          <p:spPr>
            <a:xfrm>
              <a:off x="304800" y="10668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9" name="TextBox 8"/>
            <p:cNvSpPr txBox="1"/>
            <p:nvPr/>
          </p:nvSpPr>
          <p:spPr>
            <a:xfrm>
              <a:off x="304800" y="1447799"/>
              <a:ext cx="1981200" cy="815608"/>
            </a:xfrm>
            <a:prstGeom prst="rect">
              <a:avLst/>
            </a:prstGeom>
            <a:noFill/>
          </p:spPr>
          <p:txBody>
            <a:bodyPr wrap="square" rtlCol="0">
              <a:spAutoFit/>
            </a:bodyPr>
            <a:lstStyle/>
            <a:p>
              <a:pPr algn="ctr"/>
              <a:r>
                <a:rPr lang="nl-BE" b="1" dirty="0" smtClean="0">
                  <a:solidFill>
                    <a:schemeClr val="bg1"/>
                  </a:solidFill>
                </a:rPr>
                <a:t>Azure Cloud / .NET Services</a:t>
              </a:r>
              <a:endParaRPr lang="en-US" b="1" dirty="0">
                <a:solidFill>
                  <a:schemeClr val="bg1"/>
                </a:solidFill>
              </a:endParaRPr>
            </a:p>
          </p:txBody>
        </p:sp>
      </p:grpSp>
      <p:sp>
        <p:nvSpPr>
          <p:cNvPr id="10" name="TextBox 9"/>
          <p:cNvSpPr txBox="1"/>
          <p:nvPr/>
        </p:nvSpPr>
        <p:spPr>
          <a:xfrm>
            <a:off x="1770152" y="3785208"/>
            <a:ext cx="3172022" cy="369332"/>
          </a:xfrm>
          <a:prstGeom prst="rect">
            <a:avLst/>
          </a:prstGeom>
          <a:noFill/>
        </p:spPr>
        <p:txBody>
          <a:bodyPr wrap="none" rtlCol="0">
            <a:spAutoFit/>
          </a:bodyPr>
          <a:lstStyle/>
          <a:p>
            <a:r>
              <a:rPr lang="nl-BE" dirty="0" smtClean="0"/>
              <a:t>2. I want to use sb:\\XXX</a:t>
            </a:r>
            <a:endParaRPr lang="en-US" dirty="0"/>
          </a:p>
        </p:txBody>
      </p:sp>
      <p:cxnSp>
        <p:nvCxnSpPr>
          <p:cNvPr id="11" name="Straight Arrow Connector 14"/>
          <p:cNvCxnSpPr>
            <a:stCxn id="16" idx="3"/>
          </p:cNvCxnSpPr>
          <p:nvPr/>
        </p:nvCxnSpPr>
        <p:spPr>
          <a:xfrm flipV="1">
            <a:off x="5934100" y="2786059"/>
            <a:ext cx="853272" cy="2250296"/>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stCxn id="5" idx="0"/>
          </p:cNvCxnSpPr>
          <p:nvPr/>
        </p:nvCxnSpPr>
        <p:spPr>
          <a:xfrm rot="5400000" flipH="1" flipV="1">
            <a:off x="1073528" y="3357963"/>
            <a:ext cx="1500197" cy="3563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ectangle 12"/>
          <p:cNvSpPr/>
          <p:nvPr/>
        </p:nvSpPr>
        <p:spPr>
          <a:xfrm>
            <a:off x="6005530"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Endpoint</a:t>
            </a:r>
            <a:endParaRPr lang="en-US" sz="1400" b="1" dirty="0"/>
          </a:p>
        </p:txBody>
      </p:sp>
      <p:sp>
        <p:nvSpPr>
          <p:cNvPr id="14" name="Rectangle 13"/>
          <p:cNvSpPr/>
          <p:nvPr/>
        </p:nvSpPr>
        <p:spPr>
          <a:xfrm>
            <a:off x="1433498"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Endpoint</a:t>
            </a:r>
            <a:endParaRPr lang="en-US" sz="1400" b="1" dirty="0"/>
          </a:p>
        </p:txBody>
      </p:sp>
      <p:grpSp>
        <p:nvGrpSpPr>
          <p:cNvPr id="15" name="Group 14"/>
          <p:cNvGrpSpPr/>
          <p:nvPr/>
        </p:nvGrpSpPr>
        <p:grpSpPr>
          <a:xfrm>
            <a:off x="4500562" y="4286256"/>
            <a:ext cx="1433538" cy="1500198"/>
            <a:chOff x="304800" y="1143000"/>
            <a:chExt cx="1981200" cy="4038600"/>
          </a:xfrm>
        </p:grpSpPr>
        <p:sp>
          <p:nvSpPr>
            <p:cNvPr id="16" name="Rectangle 15"/>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17" name="TextBox 16"/>
            <p:cNvSpPr txBox="1"/>
            <p:nvPr/>
          </p:nvSpPr>
          <p:spPr>
            <a:xfrm>
              <a:off x="304800" y="1447799"/>
              <a:ext cx="1981200" cy="994258"/>
            </a:xfrm>
            <a:prstGeom prst="rect">
              <a:avLst/>
            </a:prstGeom>
            <a:noFill/>
          </p:spPr>
          <p:txBody>
            <a:bodyPr wrap="square" rtlCol="0">
              <a:spAutoFit/>
            </a:bodyPr>
            <a:lstStyle/>
            <a:p>
              <a:pPr algn="ctr"/>
              <a:r>
                <a:rPr lang="nl-BE" b="1" dirty="0" smtClean="0">
                  <a:solidFill>
                    <a:schemeClr val="bg1"/>
                  </a:solidFill>
                </a:rPr>
                <a:t>Service</a:t>
              </a:r>
              <a:endParaRPr lang="en-US" b="1" dirty="0">
                <a:solidFill>
                  <a:schemeClr val="bg1"/>
                </a:solidFill>
              </a:endParaRPr>
            </a:p>
          </p:txBody>
        </p:sp>
      </p:grpSp>
      <p:sp>
        <p:nvSpPr>
          <p:cNvPr id="18" name="TextBox 17"/>
          <p:cNvSpPr txBox="1"/>
          <p:nvPr/>
        </p:nvSpPr>
        <p:spPr>
          <a:xfrm>
            <a:off x="3960072" y="3111716"/>
            <a:ext cx="3499612" cy="369332"/>
          </a:xfrm>
          <a:prstGeom prst="rect">
            <a:avLst/>
          </a:prstGeom>
          <a:solidFill>
            <a:schemeClr val="bg1"/>
          </a:solidFill>
        </p:spPr>
        <p:txBody>
          <a:bodyPr wrap="none" rtlCol="0">
            <a:spAutoFit/>
          </a:bodyPr>
          <a:lstStyle/>
          <a:p>
            <a:r>
              <a:rPr lang="nl-BE" dirty="0" smtClean="0"/>
              <a:t>1. I’m here, publish me on sb:\\XXX</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P spid="14"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28662" y="4286256"/>
            <a:ext cx="1433538" cy="1500198"/>
            <a:chOff x="304800" y="1143000"/>
            <a:chExt cx="1981200" cy="4038600"/>
          </a:xfrm>
        </p:grpSpPr>
        <p:sp>
          <p:nvSpPr>
            <p:cNvPr id="5" name="Rectangle 4"/>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6" name="TextBox 5"/>
            <p:cNvSpPr txBox="1"/>
            <p:nvPr/>
          </p:nvSpPr>
          <p:spPr>
            <a:xfrm>
              <a:off x="304800" y="1447799"/>
              <a:ext cx="1981200" cy="994258"/>
            </a:xfrm>
            <a:prstGeom prst="rect">
              <a:avLst/>
            </a:prstGeom>
            <a:noFill/>
          </p:spPr>
          <p:txBody>
            <a:bodyPr wrap="square" rtlCol="0">
              <a:spAutoFit/>
            </a:bodyPr>
            <a:lstStyle/>
            <a:p>
              <a:pPr algn="ctr"/>
              <a:r>
                <a:rPr lang="nl-BE" b="1" dirty="0" smtClean="0">
                  <a:solidFill>
                    <a:schemeClr val="bg1"/>
                  </a:solidFill>
                </a:rPr>
                <a:t>Client</a:t>
              </a:r>
              <a:endParaRPr lang="en-US" b="1" dirty="0">
                <a:solidFill>
                  <a:schemeClr val="bg1"/>
                </a:solidFill>
              </a:endParaRPr>
            </a:p>
          </p:txBody>
        </p:sp>
      </p:grpSp>
      <p:grpSp>
        <p:nvGrpSpPr>
          <p:cNvPr id="7" name="Group 11"/>
          <p:cNvGrpSpPr/>
          <p:nvPr/>
        </p:nvGrpSpPr>
        <p:grpSpPr>
          <a:xfrm>
            <a:off x="571472" y="1143000"/>
            <a:ext cx="7643866" cy="1828800"/>
            <a:chOff x="304800" y="1066800"/>
            <a:chExt cx="1981200" cy="4038600"/>
          </a:xfrm>
        </p:grpSpPr>
        <p:sp>
          <p:nvSpPr>
            <p:cNvPr id="8" name="Rectangle 7"/>
            <p:cNvSpPr/>
            <p:nvPr/>
          </p:nvSpPr>
          <p:spPr>
            <a:xfrm>
              <a:off x="304800" y="10668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9" name="TextBox 8"/>
            <p:cNvSpPr txBox="1"/>
            <p:nvPr/>
          </p:nvSpPr>
          <p:spPr>
            <a:xfrm>
              <a:off x="304800" y="1447799"/>
              <a:ext cx="1981200" cy="815608"/>
            </a:xfrm>
            <a:prstGeom prst="rect">
              <a:avLst/>
            </a:prstGeom>
            <a:noFill/>
          </p:spPr>
          <p:txBody>
            <a:bodyPr wrap="square" rtlCol="0">
              <a:spAutoFit/>
            </a:bodyPr>
            <a:lstStyle/>
            <a:p>
              <a:pPr algn="ctr"/>
              <a:r>
                <a:rPr lang="nl-BE" b="1" dirty="0" smtClean="0">
                  <a:solidFill>
                    <a:schemeClr val="bg1"/>
                  </a:solidFill>
                </a:rPr>
                <a:t>Azure Cloud / .NET Services</a:t>
              </a:r>
              <a:endParaRPr lang="en-US" b="1" dirty="0">
                <a:solidFill>
                  <a:schemeClr val="bg1"/>
                </a:solidFill>
              </a:endParaRPr>
            </a:p>
          </p:txBody>
        </p:sp>
      </p:grpSp>
      <p:cxnSp>
        <p:nvCxnSpPr>
          <p:cNvPr id="10" name="Straight Arrow Connector 9"/>
          <p:cNvCxnSpPr>
            <a:stCxn id="5" idx="0"/>
          </p:cNvCxnSpPr>
          <p:nvPr/>
        </p:nvCxnSpPr>
        <p:spPr>
          <a:xfrm rot="5400000" flipH="1" flipV="1">
            <a:off x="1073528" y="3357963"/>
            <a:ext cx="1500197" cy="3563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Rectangle 10"/>
          <p:cNvSpPr/>
          <p:nvPr/>
        </p:nvSpPr>
        <p:spPr>
          <a:xfrm>
            <a:off x="6005530"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Endpoint</a:t>
            </a:r>
            <a:endParaRPr lang="en-US" sz="1400" b="1" dirty="0"/>
          </a:p>
        </p:txBody>
      </p:sp>
      <p:sp>
        <p:nvSpPr>
          <p:cNvPr id="12" name="Left-Right Arrow 11"/>
          <p:cNvSpPr/>
          <p:nvPr/>
        </p:nvSpPr>
        <p:spPr>
          <a:xfrm>
            <a:off x="3033730" y="1714488"/>
            <a:ext cx="2743200" cy="533400"/>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dirty="0" smtClean="0"/>
              <a:t>Relaying</a:t>
            </a:r>
            <a:endParaRPr lang="en-US" dirty="0"/>
          </a:p>
        </p:txBody>
      </p:sp>
      <p:sp>
        <p:nvSpPr>
          <p:cNvPr id="13" name="Rectangle 12"/>
          <p:cNvSpPr/>
          <p:nvPr/>
        </p:nvSpPr>
        <p:spPr>
          <a:xfrm>
            <a:off x="1433498"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Endpoint</a:t>
            </a:r>
            <a:endParaRPr lang="en-US" sz="1400" b="1" dirty="0"/>
          </a:p>
        </p:txBody>
      </p:sp>
      <p:grpSp>
        <p:nvGrpSpPr>
          <p:cNvPr id="14" name="Group 21"/>
          <p:cNvGrpSpPr/>
          <p:nvPr/>
        </p:nvGrpSpPr>
        <p:grpSpPr>
          <a:xfrm>
            <a:off x="4500562" y="4286256"/>
            <a:ext cx="1433538" cy="1500198"/>
            <a:chOff x="304800" y="1143000"/>
            <a:chExt cx="1981200" cy="4038600"/>
          </a:xfrm>
        </p:grpSpPr>
        <p:sp>
          <p:nvSpPr>
            <p:cNvPr id="15" name="Rectangle 14"/>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16" name="TextBox 15"/>
            <p:cNvSpPr txBox="1"/>
            <p:nvPr/>
          </p:nvSpPr>
          <p:spPr>
            <a:xfrm>
              <a:off x="304800" y="1447799"/>
              <a:ext cx="1981200" cy="994258"/>
            </a:xfrm>
            <a:prstGeom prst="rect">
              <a:avLst/>
            </a:prstGeom>
            <a:noFill/>
          </p:spPr>
          <p:txBody>
            <a:bodyPr wrap="square" rtlCol="0">
              <a:spAutoFit/>
            </a:bodyPr>
            <a:lstStyle/>
            <a:p>
              <a:pPr algn="ctr"/>
              <a:r>
                <a:rPr lang="nl-BE" b="1" dirty="0" smtClean="0">
                  <a:solidFill>
                    <a:schemeClr val="bg1"/>
                  </a:solidFill>
                </a:rPr>
                <a:t>Service</a:t>
              </a:r>
              <a:endParaRPr lang="en-US" b="1" dirty="0">
                <a:solidFill>
                  <a:schemeClr val="bg1"/>
                </a:solidFill>
              </a:endParaRPr>
            </a:p>
          </p:txBody>
        </p:sp>
      </p:grpSp>
      <p:cxnSp>
        <p:nvCxnSpPr>
          <p:cNvPr id="17" name="Straight Arrow Connector 16"/>
          <p:cNvCxnSpPr>
            <a:stCxn id="13" idx="3"/>
            <a:endCxn id="11" idx="1"/>
          </p:cNvCxnSpPr>
          <p:nvPr/>
        </p:nvCxnSpPr>
        <p:spPr>
          <a:xfrm>
            <a:off x="2857488" y="2464591"/>
            <a:ext cx="3148042"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8" name="Straight Arrow Connector 25"/>
          <p:cNvCxnSpPr>
            <a:stCxn id="11" idx="2"/>
            <a:endCxn id="15" idx="3"/>
          </p:cNvCxnSpPr>
          <p:nvPr/>
        </p:nvCxnSpPr>
        <p:spPr>
          <a:xfrm rot="5400000">
            <a:off x="5200665" y="3519494"/>
            <a:ext cx="2250297" cy="783425"/>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Title 1"/>
          <p:cNvSpPr>
            <a:spLocks noGrp="1"/>
          </p:cNvSpPr>
          <p:nvPr>
            <p:ph type="title"/>
          </p:nvPr>
        </p:nvSpPr>
        <p:spPr>
          <a:xfrm>
            <a:off x="381000" y="230188"/>
            <a:ext cx="8382000" cy="664797"/>
          </a:xfrm>
        </p:spPr>
        <p:txBody>
          <a:bodyPr/>
          <a:lstStyle/>
          <a:p>
            <a:r>
              <a:rPr lang="nl-BE" dirty="0" smtClean="0"/>
              <a:t>.Net Services = Relay</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Subscribing</a:t>
            </a:r>
            <a:endParaRPr lang="en-US" dirty="0"/>
          </a:p>
        </p:txBody>
      </p:sp>
      <p:grpSp>
        <p:nvGrpSpPr>
          <p:cNvPr id="4" name="Group 11"/>
          <p:cNvGrpSpPr/>
          <p:nvPr/>
        </p:nvGrpSpPr>
        <p:grpSpPr>
          <a:xfrm>
            <a:off x="571472" y="1143000"/>
            <a:ext cx="7643866" cy="1828800"/>
            <a:chOff x="304800" y="1066800"/>
            <a:chExt cx="1981200" cy="4038600"/>
          </a:xfrm>
        </p:grpSpPr>
        <p:sp>
          <p:nvSpPr>
            <p:cNvPr id="5" name="Rectangle 4"/>
            <p:cNvSpPr/>
            <p:nvPr/>
          </p:nvSpPr>
          <p:spPr>
            <a:xfrm>
              <a:off x="304800" y="10668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6" name="TextBox 5"/>
            <p:cNvSpPr txBox="1"/>
            <p:nvPr/>
          </p:nvSpPr>
          <p:spPr>
            <a:xfrm>
              <a:off x="304800" y="1447799"/>
              <a:ext cx="1981200" cy="815608"/>
            </a:xfrm>
            <a:prstGeom prst="rect">
              <a:avLst/>
            </a:prstGeom>
            <a:noFill/>
          </p:spPr>
          <p:txBody>
            <a:bodyPr wrap="square" rtlCol="0">
              <a:spAutoFit/>
            </a:bodyPr>
            <a:lstStyle/>
            <a:p>
              <a:pPr algn="ctr"/>
              <a:r>
                <a:rPr lang="nl-BE" b="1" dirty="0" smtClean="0">
                  <a:solidFill>
                    <a:schemeClr val="bg1"/>
                  </a:solidFill>
                </a:rPr>
                <a:t>Azure Cloud / .NET Services</a:t>
              </a:r>
              <a:endParaRPr lang="en-US" b="1" dirty="0">
                <a:solidFill>
                  <a:schemeClr val="bg1"/>
                </a:solidFill>
              </a:endParaRPr>
            </a:p>
          </p:txBody>
        </p:sp>
      </p:grpSp>
      <p:sp>
        <p:nvSpPr>
          <p:cNvPr id="10" name="Rectangle 9"/>
          <p:cNvSpPr/>
          <p:nvPr/>
        </p:nvSpPr>
        <p:spPr>
          <a:xfrm>
            <a:off x="1433498"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Worker Role</a:t>
            </a:r>
            <a:endParaRPr lang="en-US" sz="1400" b="1" dirty="0"/>
          </a:p>
        </p:txBody>
      </p:sp>
      <p:sp>
        <p:nvSpPr>
          <p:cNvPr id="11" name="Rectangle 10"/>
          <p:cNvSpPr/>
          <p:nvPr/>
        </p:nvSpPr>
        <p:spPr>
          <a:xfrm>
            <a:off x="6005530" y="2143124"/>
            <a:ext cx="1423990" cy="6429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1400" b="1" dirty="0" smtClean="0"/>
              <a:t>Endpoint</a:t>
            </a:r>
            <a:endParaRPr lang="en-US" sz="1400" b="1" dirty="0"/>
          </a:p>
        </p:txBody>
      </p:sp>
      <p:grpSp>
        <p:nvGrpSpPr>
          <p:cNvPr id="12" name="Group 21"/>
          <p:cNvGrpSpPr/>
          <p:nvPr/>
        </p:nvGrpSpPr>
        <p:grpSpPr>
          <a:xfrm>
            <a:off x="4907814" y="4232467"/>
            <a:ext cx="1339304" cy="1092568"/>
            <a:chOff x="304800" y="1143000"/>
            <a:chExt cx="1981200" cy="4038600"/>
          </a:xfrm>
        </p:grpSpPr>
        <p:sp>
          <p:nvSpPr>
            <p:cNvPr id="13" name="Rectangle 12"/>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14" name="TextBox 13"/>
            <p:cNvSpPr txBox="1"/>
            <p:nvPr/>
          </p:nvSpPr>
          <p:spPr>
            <a:xfrm>
              <a:off x="304800" y="1447800"/>
              <a:ext cx="1981200" cy="1365210"/>
            </a:xfrm>
            <a:prstGeom prst="rect">
              <a:avLst/>
            </a:prstGeom>
            <a:noFill/>
          </p:spPr>
          <p:txBody>
            <a:bodyPr wrap="square" rtlCol="0">
              <a:spAutoFit/>
            </a:bodyPr>
            <a:lstStyle/>
            <a:p>
              <a:pPr algn="ctr"/>
              <a:r>
                <a:rPr lang="nl-BE" b="1" dirty="0" smtClean="0">
                  <a:solidFill>
                    <a:schemeClr val="bg1"/>
                  </a:solidFill>
                </a:rPr>
                <a:t>Subcriber 1</a:t>
              </a:r>
              <a:endParaRPr lang="en-US" b="1" dirty="0">
                <a:solidFill>
                  <a:schemeClr val="bg1"/>
                </a:solidFill>
              </a:endParaRPr>
            </a:p>
          </p:txBody>
        </p:sp>
      </p:grpSp>
      <p:cxnSp>
        <p:nvCxnSpPr>
          <p:cNvPr id="15" name="Straight Arrow Connector 14"/>
          <p:cNvCxnSpPr>
            <a:endCxn id="11" idx="1"/>
          </p:cNvCxnSpPr>
          <p:nvPr/>
        </p:nvCxnSpPr>
        <p:spPr>
          <a:xfrm>
            <a:off x="2857488" y="2464591"/>
            <a:ext cx="3148042"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6" name="Straight Arrow Connector 25"/>
          <p:cNvCxnSpPr>
            <a:stCxn id="11" idx="2"/>
          </p:cNvCxnSpPr>
          <p:nvPr/>
        </p:nvCxnSpPr>
        <p:spPr>
          <a:xfrm rot="5400000">
            <a:off x="5566299" y="2975100"/>
            <a:ext cx="1340269" cy="962184"/>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grpSp>
        <p:nvGrpSpPr>
          <p:cNvPr id="19" name="Group 21"/>
          <p:cNvGrpSpPr/>
          <p:nvPr/>
        </p:nvGrpSpPr>
        <p:grpSpPr>
          <a:xfrm>
            <a:off x="6412603" y="4238870"/>
            <a:ext cx="1339304" cy="1092568"/>
            <a:chOff x="304800" y="1143000"/>
            <a:chExt cx="1981200" cy="4038600"/>
          </a:xfrm>
        </p:grpSpPr>
        <p:sp>
          <p:nvSpPr>
            <p:cNvPr id="20" name="Rectangle 19"/>
            <p:cNvSpPr/>
            <p:nvPr/>
          </p:nvSpPr>
          <p:spPr>
            <a:xfrm>
              <a:off x="304800" y="1143000"/>
              <a:ext cx="1981200" cy="4038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21" name="TextBox 20"/>
            <p:cNvSpPr txBox="1"/>
            <p:nvPr/>
          </p:nvSpPr>
          <p:spPr>
            <a:xfrm>
              <a:off x="304800" y="1447800"/>
              <a:ext cx="1981200" cy="1365210"/>
            </a:xfrm>
            <a:prstGeom prst="rect">
              <a:avLst/>
            </a:prstGeom>
            <a:noFill/>
          </p:spPr>
          <p:txBody>
            <a:bodyPr wrap="square" rtlCol="0">
              <a:spAutoFit/>
            </a:bodyPr>
            <a:lstStyle/>
            <a:p>
              <a:pPr algn="ctr"/>
              <a:r>
                <a:rPr lang="nl-BE" b="1" dirty="0" smtClean="0">
                  <a:solidFill>
                    <a:schemeClr val="bg1"/>
                  </a:solidFill>
                </a:rPr>
                <a:t>Subcriber 2</a:t>
              </a:r>
              <a:endParaRPr lang="en-US" b="1" dirty="0">
                <a:solidFill>
                  <a:schemeClr val="bg1"/>
                </a:solidFill>
              </a:endParaRPr>
            </a:p>
          </p:txBody>
        </p:sp>
      </p:grpSp>
      <p:cxnSp>
        <p:nvCxnSpPr>
          <p:cNvPr id="22" name="Straight Arrow Connector 25"/>
          <p:cNvCxnSpPr>
            <a:stCxn id="11" idx="2"/>
          </p:cNvCxnSpPr>
          <p:nvPr/>
        </p:nvCxnSpPr>
        <p:spPr>
          <a:xfrm rot="16200000" flipH="1">
            <a:off x="6177180" y="3326403"/>
            <a:ext cx="1340268" cy="259578"/>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Send Holiday Pictures Home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00298" y="929914"/>
            <a:ext cx="4000528" cy="407072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schemeClr val="tx1"/>
              </a:solidFill>
            </a:endParaRPr>
          </a:p>
        </p:txBody>
      </p:sp>
      <p:grpSp>
        <p:nvGrpSpPr>
          <p:cNvPr id="2" name="Group 5"/>
          <p:cNvGrpSpPr/>
          <p:nvPr/>
        </p:nvGrpSpPr>
        <p:grpSpPr>
          <a:xfrm>
            <a:off x="2714612" y="1287105"/>
            <a:ext cx="3571900" cy="892366"/>
            <a:chOff x="2786051" y="4148637"/>
            <a:chExt cx="3571900" cy="892366"/>
          </a:xfrm>
        </p:grpSpPr>
        <p:sp>
          <p:nvSpPr>
            <p:cNvPr id="7" name="Rounded Rectangle 6"/>
            <p:cNvSpPr/>
            <p:nvPr/>
          </p:nvSpPr>
          <p:spPr bwMode="auto">
            <a:xfrm>
              <a:off x="2786051" y="4148637"/>
              <a:ext cx="3571900" cy="892366"/>
            </a:xfrm>
            <a:prstGeom prst="roundRect">
              <a:avLst>
                <a:gd name="adj" fmla="val 23334"/>
              </a:avLst>
            </a:prstGeom>
            <a:solidFill>
              <a:srgbClr xmlns:mc="http://schemas.openxmlformats.org/markup-compatibility/2006" xmlns:a14="http://schemas.microsoft.com/office/drawing/2010/main" val="FFFFFF" mc:Ignorable=""/>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xmlns:mc="http://schemas.openxmlformats.org/markup-compatibility/2006" xmlns:a14="http://schemas.microsoft.com/office/drawing/2010/main" val="80F2F8" mc:Ignorable=""/>
              </a:extrusionClr>
              <a:contourClr>
                <a:srgbClr xmlns:mc="http://schemas.openxmlformats.org/markup-compatibility/2006" xmlns:a14="http://schemas.microsoft.com/office/drawing/2010/main" val="01CACA" mc:Ignorable="">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latin typeface="Segoe" pitchFamily="34" charset="0"/>
              </a:endParaRPr>
            </a:p>
          </p:txBody>
        </p:sp>
        <p:pic>
          <p:nvPicPr>
            <p:cNvPr id="8" name="Picture 7" descr="WinAzure_h_rgb.png"/>
            <p:cNvPicPr>
              <a:picLocks noChangeAspect="1"/>
            </p:cNvPicPr>
            <p:nvPr/>
          </p:nvPicPr>
          <p:blipFill>
            <a:blip r:embed="rId3"/>
            <a:stretch>
              <a:fillRect/>
            </a:stretch>
          </p:blipFill>
          <p:spPr>
            <a:xfrm>
              <a:off x="3025991" y="4269395"/>
              <a:ext cx="3083124" cy="575965"/>
            </a:xfrm>
            <a:prstGeom prst="rect">
              <a:avLst/>
            </a:prstGeom>
          </p:spPr>
        </p:pic>
      </p:grpSp>
      <p:grpSp>
        <p:nvGrpSpPr>
          <p:cNvPr id="3" name="Group 29"/>
          <p:cNvGrpSpPr/>
          <p:nvPr/>
        </p:nvGrpSpPr>
        <p:grpSpPr>
          <a:xfrm>
            <a:off x="3286116" y="2358675"/>
            <a:ext cx="928694" cy="1367079"/>
            <a:chOff x="2875144" y="4254241"/>
            <a:chExt cx="1076072" cy="1428978"/>
          </a:xfrm>
        </p:grpSpPr>
        <p:pic>
          <p:nvPicPr>
            <p:cNvPr id="11" name="Picture 2" descr="D:\Pennie's documents\Images for TechEd06\Hardware_Imagery\Supercomputer2.png"/>
            <p:cNvPicPr>
              <a:picLocks noChangeAspect="1" noChangeArrowheads="1"/>
            </p:cNvPicPr>
            <p:nvPr/>
          </p:nvPicPr>
          <p:blipFill>
            <a:blip r:embed="rId4" cstate="print"/>
            <a:srcRect/>
            <a:stretch>
              <a:fillRect/>
            </a:stretch>
          </p:blipFill>
          <p:spPr bwMode="auto">
            <a:xfrm>
              <a:off x="2875144" y="4254241"/>
              <a:ext cx="1076072" cy="1428978"/>
            </a:xfrm>
            <a:prstGeom prst="rect">
              <a:avLst/>
            </a:prstGeom>
            <a:noFill/>
          </p:spPr>
        </p:pic>
        <p:pic>
          <p:nvPicPr>
            <p:cNvPr id="12" name="Picture 11" descr="MSN icon goonline"/>
            <p:cNvPicPr>
              <a:picLocks noChangeAspect="1" noChangeArrowheads="1"/>
            </p:cNvPicPr>
            <p:nvPr/>
          </p:nvPicPr>
          <p:blipFill>
            <a:blip r:embed="rId5" cstate="print"/>
            <a:srcRect/>
            <a:stretch>
              <a:fillRect/>
            </a:stretch>
          </p:blipFill>
          <p:spPr bwMode="auto">
            <a:xfrm>
              <a:off x="3325086" y="5019917"/>
              <a:ext cx="626128" cy="593810"/>
            </a:xfrm>
            <a:prstGeom prst="rect">
              <a:avLst/>
            </a:prstGeom>
            <a:noFill/>
          </p:spPr>
        </p:pic>
      </p:grpSp>
      <p:pic>
        <p:nvPicPr>
          <p:cNvPr id="13" name="Picture 11" descr="D:\Pennie's documents\MS Image\NEWFeb15\Windows_Vista_Icons_ for_Marketing_use\CogWheel.png"/>
          <p:cNvPicPr>
            <a:picLocks noChangeAspect="1" noChangeArrowheads="1"/>
          </p:cNvPicPr>
          <p:nvPr/>
        </p:nvPicPr>
        <p:blipFill>
          <a:blip r:embed="rId6" cstate="print"/>
          <a:srcRect/>
          <a:stretch>
            <a:fillRect/>
          </a:stretch>
        </p:blipFill>
        <p:spPr bwMode="auto">
          <a:xfrm>
            <a:off x="4787559" y="2430112"/>
            <a:ext cx="1213201" cy="1213201"/>
          </a:xfrm>
          <a:prstGeom prst="rect">
            <a:avLst/>
          </a:prstGeom>
          <a:noFill/>
        </p:spPr>
      </p:pic>
      <p:pic>
        <p:nvPicPr>
          <p:cNvPr id="15" name="Picture 14" descr="NET Services WHITE.png"/>
          <p:cNvPicPr>
            <a:picLocks noChangeAspect="1"/>
          </p:cNvPicPr>
          <p:nvPr/>
        </p:nvPicPr>
        <p:blipFill>
          <a:blip r:embed="rId7" cstate="print"/>
          <a:stretch>
            <a:fillRect/>
          </a:stretch>
        </p:blipFill>
        <p:spPr>
          <a:xfrm>
            <a:off x="6828172" y="3054440"/>
            <a:ext cx="2206644" cy="515888"/>
          </a:xfrm>
          <a:prstGeom prst="rect">
            <a:avLst/>
          </a:prstGeom>
        </p:spPr>
      </p:pic>
      <p:pic>
        <p:nvPicPr>
          <p:cNvPr id="17" name="Picture 3" descr="C:\Users\ClemensV\Pictures\Microsoft Clip Organizer\MCj04326210000[1].png"/>
          <p:cNvPicPr>
            <a:picLocks noChangeAspect="1" noChangeArrowheads="1"/>
          </p:cNvPicPr>
          <p:nvPr/>
        </p:nvPicPr>
        <p:blipFill>
          <a:blip r:embed="rId8" cstate="print"/>
          <a:srcRect/>
          <a:stretch>
            <a:fillRect/>
          </a:stretch>
        </p:blipFill>
        <p:spPr bwMode="auto">
          <a:xfrm>
            <a:off x="8215306" y="5074388"/>
            <a:ext cx="928694" cy="928694"/>
          </a:xfrm>
          <a:prstGeom prst="rect">
            <a:avLst/>
          </a:prstGeom>
          <a:noFill/>
        </p:spPr>
      </p:pic>
      <p:pic>
        <p:nvPicPr>
          <p:cNvPr id="18" name="Picture 6" descr="C:\Users\ClemensV\Pictures\Microsoft Clip Organizer\MCj04326230000[1].png"/>
          <p:cNvPicPr>
            <a:picLocks noChangeAspect="1" noChangeArrowheads="1"/>
          </p:cNvPicPr>
          <p:nvPr/>
        </p:nvPicPr>
        <p:blipFill>
          <a:blip r:embed="rId9" cstate="print"/>
          <a:srcRect/>
          <a:stretch>
            <a:fillRect/>
          </a:stretch>
        </p:blipFill>
        <p:spPr bwMode="auto">
          <a:xfrm>
            <a:off x="8215306" y="3829780"/>
            <a:ext cx="928694" cy="928694"/>
          </a:xfrm>
          <a:prstGeom prst="rect">
            <a:avLst/>
          </a:prstGeom>
          <a:noFill/>
        </p:spPr>
      </p:pic>
      <p:pic>
        <p:nvPicPr>
          <p:cNvPr id="19" name="Picture 8" descr="D:\Pennie's documents\Images for TechEd06\Hardware_Imagery\Blue flat panel monitor large.png"/>
          <p:cNvPicPr>
            <a:picLocks noChangeAspect="1" noChangeArrowheads="1"/>
          </p:cNvPicPr>
          <p:nvPr/>
        </p:nvPicPr>
        <p:blipFill>
          <a:blip r:embed="rId10"/>
          <a:srcRect/>
          <a:stretch>
            <a:fillRect/>
          </a:stretch>
        </p:blipFill>
        <p:spPr bwMode="auto">
          <a:xfrm>
            <a:off x="7358082" y="3678307"/>
            <a:ext cx="928694" cy="1238262"/>
          </a:xfrm>
          <a:prstGeom prst="rect">
            <a:avLst/>
          </a:prstGeom>
          <a:noFill/>
        </p:spPr>
      </p:pic>
      <p:pic>
        <p:nvPicPr>
          <p:cNvPr id="20" name="Picture 8" descr="D:\Pennie's documents\Images for TechEd06\Hardware_Imagery\Blue flat panel monitor large.png"/>
          <p:cNvPicPr>
            <a:picLocks noChangeAspect="1" noChangeArrowheads="1"/>
          </p:cNvPicPr>
          <p:nvPr/>
        </p:nvPicPr>
        <p:blipFill>
          <a:blip r:embed="rId10"/>
          <a:srcRect/>
          <a:stretch>
            <a:fillRect/>
          </a:stretch>
        </p:blipFill>
        <p:spPr bwMode="auto">
          <a:xfrm>
            <a:off x="7358082" y="4939106"/>
            <a:ext cx="928694" cy="1238262"/>
          </a:xfrm>
          <a:prstGeom prst="rect">
            <a:avLst/>
          </a:prstGeom>
          <a:noFill/>
        </p:spPr>
      </p:pic>
      <p:sp>
        <p:nvSpPr>
          <p:cNvPr id="22" name="TextBox 21"/>
          <p:cNvSpPr txBox="1"/>
          <p:nvPr/>
        </p:nvSpPr>
        <p:spPr>
          <a:xfrm>
            <a:off x="3286116" y="3714752"/>
            <a:ext cx="1029064" cy="369332"/>
          </a:xfrm>
          <a:prstGeom prst="rect">
            <a:avLst/>
          </a:prstGeom>
          <a:noFill/>
        </p:spPr>
        <p:txBody>
          <a:bodyPr wrap="none" rtlCol="0">
            <a:spAutoFit/>
          </a:bodyPr>
          <a:lstStyle/>
          <a:p>
            <a:r>
              <a:rPr lang="nl-BE" dirty="0" smtClean="0"/>
              <a:t>WebRole</a:t>
            </a:r>
            <a:endParaRPr lang="en-US" dirty="0"/>
          </a:p>
        </p:txBody>
      </p:sp>
      <p:sp>
        <p:nvSpPr>
          <p:cNvPr id="23" name="TextBox 22"/>
          <p:cNvSpPr txBox="1"/>
          <p:nvPr/>
        </p:nvSpPr>
        <p:spPr>
          <a:xfrm>
            <a:off x="4500562" y="3714752"/>
            <a:ext cx="1284904" cy="369332"/>
          </a:xfrm>
          <a:prstGeom prst="rect">
            <a:avLst/>
          </a:prstGeom>
          <a:noFill/>
        </p:spPr>
        <p:txBody>
          <a:bodyPr wrap="none" rtlCol="0">
            <a:spAutoFit/>
          </a:bodyPr>
          <a:lstStyle/>
          <a:p>
            <a:r>
              <a:rPr lang="nl-BE" dirty="0" smtClean="0"/>
              <a:t>WorkerRole</a:t>
            </a:r>
            <a:endParaRPr lang="en-US" dirty="0"/>
          </a:p>
        </p:txBody>
      </p:sp>
      <p:cxnSp>
        <p:nvCxnSpPr>
          <p:cNvPr id="24" name="Straight Arrow Connector 23"/>
          <p:cNvCxnSpPr/>
          <p:nvPr/>
        </p:nvCxnSpPr>
        <p:spPr>
          <a:xfrm>
            <a:off x="4286248" y="3071810"/>
            <a:ext cx="357190" cy="1588"/>
          </a:xfrm>
          <a:prstGeom prst="straightConnector1">
            <a:avLst/>
          </a:prstGeom>
          <a:ln w="50800">
            <a:solidFill>
              <a:schemeClr val="accent2">
                <a:lumMod val="7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a:endCxn id="19" idx="1"/>
          </p:cNvCxnSpPr>
          <p:nvPr/>
        </p:nvCxnSpPr>
        <p:spPr>
          <a:xfrm flipV="1">
            <a:off x="5823284" y="4297438"/>
            <a:ext cx="1534798" cy="210394"/>
          </a:xfrm>
          <a:prstGeom prst="straightConnector1">
            <a:avLst/>
          </a:prstGeom>
          <a:ln w="50800">
            <a:solidFill>
              <a:schemeClr val="accent2">
                <a:lumMod val="75000"/>
              </a:schemeClr>
            </a:solidFill>
            <a:headEnd type="arrow"/>
            <a:tailEnd type="none"/>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a:endCxn id="20" idx="1"/>
          </p:cNvCxnSpPr>
          <p:nvPr/>
        </p:nvCxnSpPr>
        <p:spPr>
          <a:xfrm>
            <a:off x="5702968" y="4756484"/>
            <a:ext cx="1655114" cy="801753"/>
          </a:xfrm>
          <a:prstGeom prst="straightConnector1">
            <a:avLst/>
          </a:prstGeom>
          <a:ln w="50800">
            <a:solidFill>
              <a:schemeClr val="accent2">
                <a:lumMod val="75000"/>
              </a:schemeClr>
            </a:solidFill>
            <a:headEnd type="arrow"/>
            <a:tailEnd type="none"/>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rot="16200000" flipH="1">
            <a:off x="-1500231" y="3357562"/>
            <a:ext cx="7500990" cy="71438"/>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929058" y="119698"/>
            <a:ext cx="1024639" cy="523220"/>
          </a:xfrm>
          <a:prstGeom prst="rect">
            <a:avLst/>
          </a:prstGeom>
          <a:noFill/>
        </p:spPr>
        <p:txBody>
          <a:bodyPr wrap="none" rtlCol="0">
            <a:spAutoFit/>
          </a:bodyPr>
          <a:lstStyle/>
          <a:p>
            <a:r>
              <a:rPr lang="nl-BE" sz="2800" i="1" dirty="0" smtClean="0"/>
              <a:t>Cloud</a:t>
            </a:r>
            <a:endParaRPr lang="en-US" sz="2800" i="1" dirty="0"/>
          </a:p>
        </p:txBody>
      </p:sp>
      <p:sp>
        <p:nvSpPr>
          <p:cNvPr id="29" name="TextBox 28"/>
          <p:cNvSpPr txBox="1"/>
          <p:nvPr/>
        </p:nvSpPr>
        <p:spPr>
          <a:xfrm>
            <a:off x="7286644" y="142852"/>
            <a:ext cx="1048685" cy="523220"/>
          </a:xfrm>
          <a:prstGeom prst="rect">
            <a:avLst/>
          </a:prstGeom>
          <a:noFill/>
        </p:spPr>
        <p:txBody>
          <a:bodyPr wrap="none" rtlCol="0">
            <a:spAutoFit/>
          </a:bodyPr>
          <a:lstStyle/>
          <a:p>
            <a:r>
              <a:rPr lang="nl-BE" sz="2800" i="1" dirty="0" smtClean="0"/>
              <a:t>Home</a:t>
            </a:r>
            <a:endParaRPr lang="en-US" sz="2800" i="1" dirty="0"/>
          </a:p>
        </p:txBody>
      </p:sp>
      <p:sp>
        <p:nvSpPr>
          <p:cNvPr id="30" name="TextBox 29"/>
          <p:cNvSpPr txBox="1"/>
          <p:nvPr/>
        </p:nvSpPr>
        <p:spPr>
          <a:xfrm>
            <a:off x="357158" y="142852"/>
            <a:ext cx="1285929" cy="523220"/>
          </a:xfrm>
          <a:prstGeom prst="rect">
            <a:avLst/>
          </a:prstGeom>
          <a:noFill/>
        </p:spPr>
        <p:txBody>
          <a:bodyPr wrap="none" rtlCol="0">
            <a:spAutoFit/>
          </a:bodyPr>
          <a:lstStyle/>
          <a:p>
            <a:r>
              <a:rPr lang="nl-BE" sz="2800" i="1" dirty="0" smtClean="0"/>
              <a:t>Holiday</a:t>
            </a:r>
            <a:endParaRPr lang="en-US" sz="2800" i="1" dirty="0"/>
          </a:p>
        </p:txBody>
      </p:sp>
      <p:cxnSp>
        <p:nvCxnSpPr>
          <p:cNvPr id="31" name="Straight Connector 30"/>
          <p:cNvCxnSpPr/>
          <p:nvPr/>
        </p:nvCxnSpPr>
        <p:spPr>
          <a:xfrm rot="16200000" flipH="1">
            <a:off x="3000363" y="3429000"/>
            <a:ext cx="7500990" cy="71438"/>
          </a:xfrm>
          <a:prstGeom prst="line">
            <a:avLst/>
          </a:prstGeom>
          <a:ln>
            <a:prstDash val="sysDot"/>
          </a:ln>
        </p:spPr>
        <p:style>
          <a:lnRef idx="1">
            <a:schemeClr val="accent1"/>
          </a:lnRef>
          <a:fillRef idx="0">
            <a:schemeClr val="accent1"/>
          </a:fillRef>
          <a:effectRef idx="0">
            <a:schemeClr val="accent1"/>
          </a:effectRef>
          <a:fontRef idx="minor">
            <a:schemeClr val="tx1"/>
          </a:fontRef>
        </p:style>
      </p:cxnSp>
      <p:pic>
        <p:nvPicPr>
          <p:cNvPr id="32" name="Picture 31" descr="NET Services WHITE.png"/>
          <p:cNvPicPr>
            <a:picLocks noChangeAspect="1"/>
          </p:cNvPicPr>
          <p:nvPr/>
        </p:nvPicPr>
        <p:blipFill>
          <a:blip r:embed="rId7" cstate="print"/>
          <a:stretch>
            <a:fillRect/>
          </a:stretch>
        </p:blipFill>
        <p:spPr>
          <a:xfrm>
            <a:off x="3348194" y="4194474"/>
            <a:ext cx="2357454" cy="551146"/>
          </a:xfrm>
          <a:prstGeom prst="rect">
            <a:avLst/>
          </a:prstGeom>
        </p:spPr>
      </p:pic>
      <p:sp>
        <p:nvSpPr>
          <p:cNvPr id="38" name="TextBox 37"/>
          <p:cNvSpPr txBox="1"/>
          <p:nvPr/>
        </p:nvSpPr>
        <p:spPr>
          <a:xfrm>
            <a:off x="5165557" y="5269832"/>
            <a:ext cx="1391856" cy="461665"/>
          </a:xfrm>
          <a:prstGeom prst="rect">
            <a:avLst/>
          </a:prstGeom>
          <a:noFill/>
        </p:spPr>
        <p:txBody>
          <a:bodyPr wrap="none" rtlCol="0">
            <a:spAutoFit/>
          </a:bodyPr>
          <a:lstStyle/>
          <a:p>
            <a:r>
              <a:rPr lang="nl-BE" sz="2400" dirty="0" smtClean="0"/>
              <a:t>Subscribe</a:t>
            </a:r>
            <a:endParaRPr lang="en-US" sz="2400" dirty="0"/>
          </a:p>
        </p:txBody>
      </p:sp>
      <p:pic>
        <p:nvPicPr>
          <p:cNvPr id="39" name="Picture 26" descr="C:\Users\ClemensV\Pictures\Microsoft Clip Organizer\MCj04348920000[1].png"/>
          <p:cNvPicPr>
            <a:picLocks noChangeAspect="1" noChangeArrowheads="1"/>
          </p:cNvPicPr>
          <p:nvPr/>
        </p:nvPicPr>
        <p:blipFill>
          <a:blip r:embed="rId11"/>
          <a:srcRect/>
          <a:stretch>
            <a:fillRect/>
          </a:stretch>
        </p:blipFill>
        <p:spPr bwMode="auto">
          <a:xfrm>
            <a:off x="285720" y="857232"/>
            <a:ext cx="1428760" cy="1428760"/>
          </a:xfrm>
          <a:prstGeom prst="rect">
            <a:avLst/>
          </a:prstGeom>
          <a:noFill/>
        </p:spPr>
      </p:pic>
      <p:pic>
        <p:nvPicPr>
          <p:cNvPr id="40" name="Picture 10" descr="D:\Pennie's documents\Images for TechEd06\Hardware_Imagery\computer wide screen.png"/>
          <p:cNvPicPr>
            <a:picLocks noChangeAspect="1" noChangeArrowheads="1"/>
          </p:cNvPicPr>
          <p:nvPr/>
        </p:nvPicPr>
        <p:blipFill>
          <a:blip r:embed="rId12" cstate="print"/>
          <a:srcRect/>
          <a:stretch>
            <a:fillRect/>
          </a:stretch>
        </p:blipFill>
        <p:spPr bwMode="auto">
          <a:xfrm>
            <a:off x="357158" y="3000372"/>
            <a:ext cx="1571636" cy="1143179"/>
          </a:xfrm>
          <a:prstGeom prst="rect">
            <a:avLst/>
          </a:prstGeom>
          <a:noFill/>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00298" y="929914"/>
            <a:ext cx="4000528" cy="407072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schemeClr val="tx1"/>
              </a:solidFill>
            </a:endParaRPr>
          </a:p>
        </p:txBody>
      </p:sp>
      <p:grpSp>
        <p:nvGrpSpPr>
          <p:cNvPr id="6" name="Group 5"/>
          <p:cNvGrpSpPr/>
          <p:nvPr/>
        </p:nvGrpSpPr>
        <p:grpSpPr>
          <a:xfrm>
            <a:off x="2714612" y="1287105"/>
            <a:ext cx="3571900" cy="892366"/>
            <a:chOff x="2786051" y="4148637"/>
            <a:chExt cx="3571900" cy="892366"/>
          </a:xfrm>
        </p:grpSpPr>
        <p:sp>
          <p:nvSpPr>
            <p:cNvPr id="7" name="Rounded Rectangle 6"/>
            <p:cNvSpPr/>
            <p:nvPr/>
          </p:nvSpPr>
          <p:spPr bwMode="auto">
            <a:xfrm>
              <a:off x="2786051" y="4148637"/>
              <a:ext cx="3571900" cy="892366"/>
            </a:xfrm>
            <a:prstGeom prst="roundRect">
              <a:avLst>
                <a:gd name="adj" fmla="val 23334"/>
              </a:avLst>
            </a:prstGeom>
            <a:solidFill>
              <a:srgbClr xmlns:mc="http://schemas.openxmlformats.org/markup-compatibility/2006" xmlns:a14="http://schemas.microsoft.com/office/drawing/2010/main" val="FFFFFF" mc:Ignorable=""/>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xmlns:mc="http://schemas.openxmlformats.org/markup-compatibility/2006" xmlns:a14="http://schemas.microsoft.com/office/drawing/2010/main" val="80F2F8" mc:Ignorable=""/>
              </a:extrusionClr>
              <a:contourClr>
                <a:srgbClr xmlns:mc="http://schemas.openxmlformats.org/markup-compatibility/2006" xmlns:a14="http://schemas.microsoft.com/office/drawing/2010/main" val="01CACA" mc:Ignorable="">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latin typeface="Segoe" pitchFamily="34" charset="0"/>
              </a:endParaRPr>
            </a:p>
          </p:txBody>
        </p:sp>
        <p:pic>
          <p:nvPicPr>
            <p:cNvPr id="8" name="Picture 7" descr="WinAzure_h_rgb.png"/>
            <p:cNvPicPr>
              <a:picLocks noChangeAspect="1"/>
            </p:cNvPicPr>
            <p:nvPr/>
          </p:nvPicPr>
          <p:blipFill>
            <a:blip r:embed="rId3"/>
            <a:stretch>
              <a:fillRect/>
            </a:stretch>
          </p:blipFill>
          <p:spPr>
            <a:xfrm>
              <a:off x="3025991" y="4269395"/>
              <a:ext cx="3083124" cy="575965"/>
            </a:xfrm>
            <a:prstGeom prst="rect">
              <a:avLst/>
            </a:prstGeom>
          </p:spPr>
        </p:pic>
      </p:grpSp>
      <p:pic>
        <p:nvPicPr>
          <p:cNvPr id="9" name="Picture 10" descr="D:\Pennie's documents\Images for TechEd06\Hardware_Imagery\computer wide screen.png"/>
          <p:cNvPicPr>
            <a:picLocks noChangeAspect="1" noChangeArrowheads="1"/>
          </p:cNvPicPr>
          <p:nvPr/>
        </p:nvPicPr>
        <p:blipFill>
          <a:blip r:embed="rId4" cstate="print"/>
          <a:srcRect/>
          <a:stretch>
            <a:fillRect/>
          </a:stretch>
        </p:blipFill>
        <p:spPr bwMode="auto">
          <a:xfrm>
            <a:off x="357158" y="3000372"/>
            <a:ext cx="1571636" cy="1143179"/>
          </a:xfrm>
          <a:prstGeom prst="rect">
            <a:avLst/>
          </a:prstGeom>
          <a:noFill/>
        </p:spPr>
      </p:pic>
      <p:grpSp>
        <p:nvGrpSpPr>
          <p:cNvPr id="10" name="Group 29"/>
          <p:cNvGrpSpPr/>
          <p:nvPr/>
        </p:nvGrpSpPr>
        <p:grpSpPr>
          <a:xfrm>
            <a:off x="3286116" y="2358675"/>
            <a:ext cx="928694" cy="1367079"/>
            <a:chOff x="2875144" y="4254241"/>
            <a:chExt cx="1076072" cy="1428978"/>
          </a:xfrm>
        </p:grpSpPr>
        <p:pic>
          <p:nvPicPr>
            <p:cNvPr id="11" name="Picture 2" descr="D:\Pennie's documents\Images for TechEd06\Hardware_Imagery\Supercomputer2.png"/>
            <p:cNvPicPr>
              <a:picLocks noChangeAspect="1" noChangeArrowheads="1"/>
            </p:cNvPicPr>
            <p:nvPr/>
          </p:nvPicPr>
          <p:blipFill>
            <a:blip r:embed="rId5" cstate="print"/>
            <a:srcRect/>
            <a:stretch>
              <a:fillRect/>
            </a:stretch>
          </p:blipFill>
          <p:spPr bwMode="auto">
            <a:xfrm>
              <a:off x="2875144" y="4254241"/>
              <a:ext cx="1076072" cy="1428978"/>
            </a:xfrm>
            <a:prstGeom prst="rect">
              <a:avLst/>
            </a:prstGeom>
            <a:noFill/>
          </p:spPr>
        </p:pic>
        <p:pic>
          <p:nvPicPr>
            <p:cNvPr id="12" name="Picture 11" descr="MSN icon goonline"/>
            <p:cNvPicPr>
              <a:picLocks noChangeAspect="1" noChangeArrowheads="1"/>
            </p:cNvPicPr>
            <p:nvPr/>
          </p:nvPicPr>
          <p:blipFill>
            <a:blip r:embed="rId6" cstate="print"/>
            <a:srcRect/>
            <a:stretch>
              <a:fillRect/>
            </a:stretch>
          </p:blipFill>
          <p:spPr bwMode="auto">
            <a:xfrm>
              <a:off x="3325086" y="5019917"/>
              <a:ext cx="626128" cy="593810"/>
            </a:xfrm>
            <a:prstGeom prst="rect">
              <a:avLst/>
            </a:prstGeom>
            <a:noFill/>
          </p:spPr>
        </p:pic>
      </p:grpSp>
      <p:pic>
        <p:nvPicPr>
          <p:cNvPr id="13" name="Picture 11" descr="D:\Pennie's documents\MS Image\NEWFeb15\Windows_Vista_Icons_ for_Marketing_use\CogWheel.png"/>
          <p:cNvPicPr>
            <a:picLocks noChangeAspect="1" noChangeArrowheads="1"/>
          </p:cNvPicPr>
          <p:nvPr/>
        </p:nvPicPr>
        <p:blipFill>
          <a:blip r:embed="rId7" cstate="print"/>
          <a:srcRect/>
          <a:stretch>
            <a:fillRect/>
          </a:stretch>
        </p:blipFill>
        <p:spPr bwMode="auto">
          <a:xfrm>
            <a:off x="4787559" y="2430112"/>
            <a:ext cx="1213201" cy="1213201"/>
          </a:xfrm>
          <a:prstGeom prst="rect">
            <a:avLst/>
          </a:prstGeom>
          <a:noFill/>
        </p:spPr>
      </p:pic>
      <p:pic>
        <p:nvPicPr>
          <p:cNvPr id="14" name="Picture 13" descr="C:\Documents and Settings\davidg\My Documents\My Pictures\DVD_ART34\Logos\Silverlight\Silverlight h c reverse.png"/>
          <p:cNvPicPr>
            <a:picLocks noChangeAspect="1" noChangeArrowheads="1"/>
          </p:cNvPicPr>
          <p:nvPr/>
        </p:nvPicPr>
        <p:blipFill>
          <a:blip r:embed="rId8" cstate="print"/>
          <a:srcRect/>
          <a:stretch>
            <a:fillRect/>
          </a:stretch>
        </p:blipFill>
        <p:spPr bwMode="auto">
          <a:xfrm>
            <a:off x="214282" y="4286256"/>
            <a:ext cx="1811027" cy="784573"/>
          </a:xfrm>
          <a:prstGeom prst="rect">
            <a:avLst/>
          </a:prstGeom>
          <a:noFill/>
        </p:spPr>
      </p:pic>
      <p:pic>
        <p:nvPicPr>
          <p:cNvPr id="15" name="Picture 14" descr="NET Services WHITE.png"/>
          <p:cNvPicPr>
            <a:picLocks noChangeAspect="1"/>
          </p:cNvPicPr>
          <p:nvPr/>
        </p:nvPicPr>
        <p:blipFill>
          <a:blip r:embed="rId9" cstate="print"/>
          <a:stretch>
            <a:fillRect/>
          </a:stretch>
        </p:blipFill>
        <p:spPr>
          <a:xfrm>
            <a:off x="6828172" y="3054440"/>
            <a:ext cx="2206644" cy="515888"/>
          </a:xfrm>
          <a:prstGeom prst="rect">
            <a:avLst/>
          </a:prstGeom>
        </p:spPr>
      </p:pic>
      <p:pic>
        <p:nvPicPr>
          <p:cNvPr id="16" name="Picture 26" descr="C:\Users\ClemensV\Pictures\Microsoft Clip Organizer\MCj04348920000[1].png"/>
          <p:cNvPicPr>
            <a:picLocks noChangeAspect="1" noChangeArrowheads="1"/>
          </p:cNvPicPr>
          <p:nvPr/>
        </p:nvPicPr>
        <p:blipFill>
          <a:blip r:embed="rId10"/>
          <a:srcRect/>
          <a:stretch>
            <a:fillRect/>
          </a:stretch>
        </p:blipFill>
        <p:spPr bwMode="auto">
          <a:xfrm>
            <a:off x="285720" y="857232"/>
            <a:ext cx="1428760" cy="1428760"/>
          </a:xfrm>
          <a:prstGeom prst="rect">
            <a:avLst/>
          </a:prstGeom>
          <a:noFill/>
        </p:spPr>
      </p:pic>
      <p:pic>
        <p:nvPicPr>
          <p:cNvPr id="17" name="Picture 3" descr="C:\Users\ClemensV\Pictures\Microsoft Clip Organizer\MCj04326210000[1].png"/>
          <p:cNvPicPr>
            <a:picLocks noChangeAspect="1" noChangeArrowheads="1"/>
          </p:cNvPicPr>
          <p:nvPr/>
        </p:nvPicPr>
        <p:blipFill>
          <a:blip r:embed="rId11" cstate="print"/>
          <a:srcRect/>
          <a:stretch>
            <a:fillRect/>
          </a:stretch>
        </p:blipFill>
        <p:spPr bwMode="auto">
          <a:xfrm>
            <a:off x="8215306" y="5074388"/>
            <a:ext cx="928694" cy="928694"/>
          </a:xfrm>
          <a:prstGeom prst="rect">
            <a:avLst/>
          </a:prstGeom>
          <a:noFill/>
        </p:spPr>
      </p:pic>
      <p:pic>
        <p:nvPicPr>
          <p:cNvPr id="18" name="Picture 6" descr="C:\Users\ClemensV\Pictures\Microsoft Clip Organizer\MCj04326230000[1].png"/>
          <p:cNvPicPr>
            <a:picLocks noChangeAspect="1" noChangeArrowheads="1"/>
          </p:cNvPicPr>
          <p:nvPr/>
        </p:nvPicPr>
        <p:blipFill>
          <a:blip r:embed="rId12" cstate="print"/>
          <a:srcRect/>
          <a:stretch>
            <a:fillRect/>
          </a:stretch>
        </p:blipFill>
        <p:spPr bwMode="auto">
          <a:xfrm>
            <a:off x="8215306" y="3829780"/>
            <a:ext cx="928694" cy="928694"/>
          </a:xfrm>
          <a:prstGeom prst="rect">
            <a:avLst/>
          </a:prstGeom>
          <a:noFill/>
        </p:spPr>
      </p:pic>
      <p:pic>
        <p:nvPicPr>
          <p:cNvPr id="19" name="Picture 8" descr="D:\Pennie's documents\Images for TechEd06\Hardware_Imagery\Blue flat panel monitor large.png"/>
          <p:cNvPicPr>
            <a:picLocks noChangeAspect="1" noChangeArrowheads="1"/>
          </p:cNvPicPr>
          <p:nvPr/>
        </p:nvPicPr>
        <p:blipFill>
          <a:blip r:embed="rId13"/>
          <a:srcRect/>
          <a:stretch>
            <a:fillRect/>
          </a:stretch>
        </p:blipFill>
        <p:spPr bwMode="auto">
          <a:xfrm>
            <a:off x="7358082" y="3678307"/>
            <a:ext cx="928694" cy="1238262"/>
          </a:xfrm>
          <a:prstGeom prst="rect">
            <a:avLst/>
          </a:prstGeom>
          <a:noFill/>
        </p:spPr>
      </p:pic>
      <p:pic>
        <p:nvPicPr>
          <p:cNvPr id="20" name="Picture 8" descr="D:\Pennie's documents\Images for TechEd06\Hardware_Imagery\Blue flat panel monitor large.png"/>
          <p:cNvPicPr>
            <a:picLocks noChangeAspect="1" noChangeArrowheads="1"/>
          </p:cNvPicPr>
          <p:nvPr/>
        </p:nvPicPr>
        <p:blipFill>
          <a:blip r:embed="rId13"/>
          <a:srcRect/>
          <a:stretch>
            <a:fillRect/>
          </a:stretch>
        </p:blipFill>
        <p:spPr bwMode="auto">
          <a:xfrm>
            <a:off x="7358082" y="4939106"/>
            <a:ext cx="928694" cy="1238262"/>
          </a:xfrm>
          <a:prstGeom prst="rect">
            <a:avLst/>
          </a:prstGeom>
          <a:noFill/>
        </p:spPr>
      </p:pic>
      <p:cxnSp>
        <p:nvCxnSpPr>
          <p:cNvPr id="21" name="Straight Arrow Connector 20"/>
          <p:cNvCxnSpPr/>
          <p:nvPr/>
        </p:nvCxnSpPr>
        <p:spPr>
          <a:xfrm>
            <a:off x="928662" y="2571744"/>
            <a:ext cx="2286016" cy="286997"/>
          </a:xfrm>
          <a:prstGeom prst="straightConnector1">
            <a:avLst/>
          </a:prstGeom>
          <a:ln w="50800">
            <a:solidFill>
              <a:schemeClr val="accent2">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3286116" y="3714752"/>
            <a:ext cx="1029064" cy="369332"/>
          </a:xfrm>
          <a:prstGeom prst="rect">
            <a:avLst/>
          </a:prstGeom>
          <a:noFill/>
        </p:spPr>
        <p:txBody>
          <a:bodyPr wrap="none" rtlCol="0">
            <a:spAutoFit/>
          </a:bodyPr>
          <a:lstStyle/>
          <a:p>
            <a:r>
              <a:rPr lang="nl-BE" dirty="0" smtClean="0"/>
              <a:t>WebRole</a:t>
            </a:r>
            <a:endParaRPr lang="en-US" dirty="0"/>
          </a:p>
        </p:txBody>
      </p:sp>
      <p:sp>
        <p:nvSpPr>
          <p:cNvPr id="23" name="TextBox 22"/>
          <p:cNvSpPr txBox="1"/>
          <p:nvPr/>
        </p:nvSpPr>
        <p:spPr>
          <a:xfrm>
            <a:off x="4500562" y="3714752"/>
            <a:ext cx="1284904" cy="369332"/>
          </a:xfrm>
          <a:prstGeom prst="rect">
            <a:avLst/>
          </a:prstGeom>
          <a:noFill/>
        </p:spPr>
        <p:txBody>
          <a:bodyPr wrap="none" rtlCol="0">
            <a:spAutoFit/>
          </a:bodyPr>
          <a:lstStyle/>
          <a:p>
            <a:r>
              <a:rPr lang="nl-BE" dirty="0" smtClean="0"/>
              <a:t>WorkerRole</a:t>
            </a:r>
            <a:endParaRPr lang="en-US" dirty="0"/>
          </a:p>
        </p:txBody>
      </p:sp>
      <p:cxnSp>
        <p:nvCxnSpPr>
          <p:cNvPr id="24" name="Straight Arrow Connector 23"/>
          <p:cNvCxnSpPr/>
          <p:nvPr/>
        </p:nvCxnSpPr>
        <p:spPr>
          <a:xfrm>
            <a:off x="4286248" y="3071810"/>
            <a:ext cx="357190" cy="1588"/>
          </a:xfrm>
          <a:prstGeom prst="straightConnector1">
            <a:avLst/>
          </a:prstGeom>
          <a:ln w="50800">
            <a:solidFill>
              <a:schemeClr val="accent2">
                <a:lumMod val="7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a:stCxn id="13" idx="3"/>
            <a:endCxn id="19" idx="1"/>
          </p:cNvCxnSpPr>
          <p:nvPr/>
        </p:nvCxnSpPr>
        <p:spPr>
          <a:xfrm>
            <a:off x="6000760" y="3036713"/>
            <a:ext cx="1357322" cy="1260725"/>
          </a:xfrm>
          <a:prstGeom prst="straightConnector1">
            <a:avLst/>
          </a:prstGeom>
          <a:ln w="50800">
            <a:solidFill>
              <a:schemeClr val="accent2">
                <a:lumMod val="7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a:stCxn id="13" idx="3"/>
            <a:endCxn id="20" idx="1"/>
          </p:cNvCxnSpPr>
          <p:nvPr/>
        </p:nvCxnSpPr>
        <p:spPr>
          <a:xfrm>
            <a:off x="6000760" y="3036713"/>
            <a:ext cx="1357322" cy="2521524"/>
          </a:xfrm>
          <a:prstGeom prst="straightConnector1">
            <a:avLst/>
          </a:prstGeom>
          <a:ln w="50800">
            <a:solidFill>
              <a:schemeClr val="accent2">
                <a:lumMod val="7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rot="16200000" flipH="1">
            <a:off x="-1500231" y="3357562"/>
            <a:ext cx="7500990" cy="71438"/>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929058" y="119698"/>
            <a:ext cx="1024639" cy="523220"/>
          </a:xfrm>
          <a:prstGeom prst="rect">
            <a:avLst/>
          </a:prstGeom>
          <a:noFill/>
        </p:spPr>
        <p:txBody>
          <a:bodyPr wrap="none" rtlCol="0">
            <a:spAutoFit/>
          </a:bodyPr>
          <a:lstStyle/>
          <a:p>
            <a:r>
              <a:rPr lang="nl-BE" sz="2800" i="1" dirty="0" smtClean="0"/>
              <a:t>Cloud</a:t>
            </a:r>
            <a:endParaRPr lang="en-US" sz="2800" i="1" dirty="0"/>
          </a:p>
        </p:txBody>
      </p:sp>
      <p:sp>
        <p:nvSpPr>
          <p:cNvPr id="29" name="TextBox 28"/>
          <p:cNvSpPr txBox="1"/>
          <p:nvPr/>
        </p:nvSpPr>
        <p:spPr>
          <a:xfrm>
            <a:off x="7286644" y="142852"/>
            <a:ext cx="1048685" cy="523220"/>
          </a:xfrm>
          <a:prstGeom prst="rect">
            <a:avLst/>
          </a:prstGeom>
          <a:noFill/>
        </p:spPr>
        <p:txBody>
          <a:bodyPr wrap="none" rtlCol="0">
            <a:spAutoFit/>
          </a:bodyPr>
          <a:lstStyle/>
          <a:p>
            <a:r>
              <a:rPr lang="nl-BE" sz="2800" i="1" dirty="0" smtClean="0"/>
              <a:t>Home</a:t>
            </a:r>
            <a:endParaRPr lang="en-US" sz="2800" i="1" dirty="0"/>
          </a:p>
        </p:txBody>
      </p:sp>
      <p:sp>
        <p:nvSpPr>
          <p:cNvPr id="30" name="TextBox 29"/>
          <p:cNvSpPr txBox="1"/>
          <p:nvPr/>
        </p:nvSpPr>
        <p:spPr>
          <a:xfrm>
            <a:off x="357158" y="142852"/>
            <a:ext cx="1285929" cy="523220"/>
          </a:xfrm>
          <a:prstGeom prst="rect">
            <a:avLst/>
          </a:prstGeom>
          <a:noFill/>
        </p:spPr>
        <p:txBody>
          <a:bodyPr wrap="none" rtlCol="0">
            <a:spAutoFit/>
          </a:bodyPr>
          <a:lstStyle/>
          <a:p>
            <a:r>
              <a:rPr lang="nl-BE" sz="2800" i="1" dirty="0" smtClean="0"/>
              <a:t>Holiday</a:t>
            </a:r>
            <a:endParaRPr lang="en-US" sz="2800" i="1" dirty="0"/>
          </a:p>
        </p:txBody>
      </p:sp>
      <p:cxnSp>
        <p:nvCxnSpPr>
          <p:cNvPr id="31" name="Straight Connector 30"/>
          <p:cNvCxnSpPr/>
          <p:nvPr/>
        </p:nvCxnSpPr>
        <p:spPr>
          <a:xfrm rot="16200000" flipH="1">
            <a:off x="3000363" y="3429000"/>
            <a:ext cx="7500990" cy="71438"/>
          </a:xfrm>
          <a:prstGeom prst="line">
            <a:avLst/>
          </a:prstGeom>
          <a:ln>
            <a:prstDash val="sysDot"/>
          </a:ln>
        </p:spPr>
        <p:style>
          <a:lnRef idx="1">
            <a:schemeClr val="accent1"/>
          </a:lnRef>
          <a:fillRef idx="0">
            <a:schemeClr val="accent1"/>
          </a:fillRef>
          <a:effectRef idx="0">
            <a:schemeClr val="accent1"/>
          </a:effectRef>
          <a:fontRef idx="minor">
            <a:schemeClr val="tx1"/>
          </a:fontRef>
        </p:style>
      </p:cxnSp>
      <p:pic>
        <p:nvPicPr>
          <p:cNvPr id="32" name="Picture 31" descr="NET Services WHITE.png"/>
          <p:cNvPicPr>
            <a:picLocks noChangeAspect="1"/>
          </p:cNvPicPr>
          <p:nvPr/>
        </p:nvPicPr>
        <p:blipFill>
          <a:blip r:embed="rId9" cstate="print"/>
          <a:stretch>
            <a:fillRect/>
          </a:stretch>
        </p:blipFill>
        <p:spPr>
          <a:xfrm>
            <a:off x="3348194" y="4194474"/>
            <a:ext cx="2357454" cy="551146"/>
          </a:xfrm>
          <a:prstGeom prst="rect">
            <a:avLst/>
          </a:prstGeom>
        </p:spPr>
      </p:pic>
      <p:sp>
        <p:nvSpPr>
          <p:cNvPr id="36" name="TextBox 35"/>
          <p:cNvSpPr txBox="1"/>
          <p:nvPr/>
        </p:nvSpPr>
        <p:spPr>
          <a:xfrm>
            <a:off x="1147010" y="2133600"/>
            <a:ext cx="936475" cy="400110"/>
          </a:xfrm>
          <a:prstGeom prst="rect">
            <a:avLst/>
          </a:prstGeom>
          <a:noFill/>
        </p:spPr>
        <p:txBody>
          <a:bodyPr wrap="none" rtlCol="0">
            <a:spAutoFit/>
          </a:bodyPr>
          <a:lstStyle/>
          <a:p>
            <a:r>
              <a:rPr lang="nl-BE" sz="2000" i="1" dirty="0" smtClean="0"/>
              <a:t>Upload</a:t>
            </a:r>
            <a:endParaRPr lang="en-US" sz="2000" i="1" dirty="0"/>
          </a:p>
        </p:txBody>
      </p:sp>
      <p:sp>
        <p:nvSpPr>
          <p:cNvPr id="37" name="TextBox 36"/>
          <p:cNvSpPr txBox="1"/>
          <p:nvPr/>
        </p:nvSpPr>
        <p:spPr>
          <a:xfrm>
            <a:off x="6906127" y="2213811"/>
            <a:ext cx="1216167" cy="400110"/>
          </a:xfrm>
          <a:prstGeom prst="rect">
            <a:avLst/>
          </a:prstGeom>
          <a:noFill/>
        </p:spPr>
        <p:txBody>
          <a:bodyPr wrap="none" rtlCol="0">
            <a:spAutoFit/>
          </a:bodyPr>
          <a:lstStyle/>
          <a:p>
            <a:r>
              <a:rPr lang="nl-BE" sz="2000" i="1" dirty="0" smtClean="0"/>
              <a:t>Distribute</a:t>
            </a:r>
            <a:endParaRPr lang="en-US" sz="2000" i="1"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Code Walkthrough of a Cloud Application Running on the Windows Azure Platform</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Kurt Claeys	</a:t>
            </a:r>
          </a:p>
          <a:p>
            <a:r>
              <a:rPr lang="en-US" dirty="0" smtClean="0">
                <a:solidFill>
                  <a:schemeClr val="tx1"/>
                </a:solidFill>
              </a:rPr>
              <a:t>MVP </a:t>
            </a:r>
            <a:r>
              <a:rPr lang="en-US" sz="2000" dirty="0" smtClean="0">
                <a:solidFill>
                  <a:schemeClr val="tx1"/>
                </a:solidFill>
              </a:rPr>
              <a:t>Connected System Developer</a:t>
            </a:r>
            <a:br>
              <a:rPr lang="en-US" sz="2000" dirty="0" smtClean="0">
                <a:solidFill>
                  <a:schemeClr val="tx1"/>
                </a:solidFill>
              </a:rPr>
            </a:br>
            <a:r>
              <a:rPr lang="en-US" sz="2000" dirty="0" smtClean="0">
                <a:solidFill>
                  <a:schemeClr val="tx1"/>
                </a:solidFill>
              </a:rPr>
              <a:t>.NET Architect &amp; Trainer</a:t>
            </a:r>
          </a:p>
          <a:p>
            <a:r>
              <a:rPr lang="en-US" sz="2000" dirty="0" smtClean="0"/>
              <a:t>INT305</a:t>
            </a:r>
            <a:r>
              <a:rPr lang="en-US" sz="2000" dirty="0" smtClean="0">
                <a:solidFill>
                  <a:schemeClr val="tx1"/>
                </a:solidFill>
              </a:rPr>
              <a:t> </a:t>
            </a:r>
            <a:endParaRPr lang="en-US"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de-DE" dirty="0" smtClean="0"/>
              <a:t>ARC201  -  11/09/2009  09:00-10:15  [</a:t>
            </a:r>
            <a:r>
              <a:rPr lang="de-DE" dirty="0"/>
              <a:t>David Chappell</a:t>
            </a:r>
            <a:r>
              <a:rPr lang="de-DE" dirty="0" smtClean="0"/>
              <a:t>]</a:t>
            </a:r>
            <a:br>
              <a:rPr lang="de-DE" dirty="0" smtClean="0"/>
            </a:br>
            <a:r>
              <a:rPr lang="de-DE" b="1" dirty="0" smtClean="0"/>
              <a:t>The Windows Azure Platform: When And Why To Use It</a:t>
            </a:r>
          </a:p>
          <a:p>
            <a:pPr marL="182563" indent="-182563">
              <a:spcBef>
                <a:spcPts val="1200"/>
              </a:spcBef>
              <a:buFont typeface="Arial" pitchFamily="34" charset="0"/>
              <a:buChar char="•"/>
            </a:pPr>
            <a:r>
              <a:rPr lang="de-DE" dirty="0" smtClean="0"/>
              <a:t>SVR202  -  </a:t>
            </a:r>
            <a:r>
              <a:rPr lang="de-DE" dirty="0"/>
              <a:t>11/10/2009  09:00-10:15  [Jan Schenk</a:t>
            </a:r>
            <a:r>
              <a:rPr lang="de-DE" dirty="0" smtClean="0"/>
              <a:t>]</a:t>
            </a:r>
            <a:br>
              <a:rPr lang="de-DE" dirty="0" smtClean="0"/>
            </a:br>
            <a:r>
              <a:rPr lang="de-DE" b="1" dirty="0" smtClean="0"/>
              <a:t>Windows Azure Flight Tour – Looking At The Clouds From Above</a:t>
            </a:r>
            <a:endParaRPr lang="de-DE" dirty="0" smtClean="0"/>
          </a:p>
          <a:p>
            <a:pPr marL="182563" indent="-182563">
              <a:spcBef>
                <a:spcPts val="1200"/>
              </a:spcBef>
              <a:buFont typeface="Arial" pitchFamily="34" charset="0"/>
              <a:buChar char="•"/>
            </a:pPr>
            <a:r>
              <a:rPr lang="de-DE" dirty="0" smtClean="0"/>
              <a:t>DAT303  -  11/11/2009  13:30-14:45  [</a:t>
            </a:r>
            <a:r>
              <a:rPr lang="de-DE" dirty="0"/>
              <a:t>David Robinson]</a:t>
            </a:r>
            <a:r>
              <a:rPr lang="de-DE" dirty="0" smtClean="0"/>
              <a:t/>
            </a:r>
            <a:br>
              <a:rPr lang="de-DE" dirty="0" smtClean="0"/>
            </a:br>
            <a:r>
              <a:rPr lang="de-DE" b="1" dirty="0" smtClean="0"/>
              <a:t>Building Applications with Microsoft SQL Azure and Windows Azure</a:t>
            </a:r>
          </a:p>
          <a:p>
            <a:pPr marL="182563" indent="-182563">
              <a:spcBef>
                <a:spcPts val="1200"/>
              </a:spcBef>
              <a:buFont typeface="Arial" pitchFamily="34" charset="0"/>
              <a:buChar char="•"/>
            </a:pPr>
            <a:r>
              <a:rPr lang="de-DE" dirty="0" smtClean="0"/>
              <a:t>DEV304  </a:t>
            </a:r>
            <a:r>
              <a:rPr lang="de-DE" dirty="0"/>
              <a:t>-  11/11/2009  15:45-17:00  [Bhushan Nene; Grzegorz Gogolowicz]</a:t>
            </a:r>
            <a:br>
              <a:rPr lang="de-DE" dirty="0"/>
            </a:br>
            <a:r>
              <a:rPr lang="de-DE" b="1" dirty="0"/>
              <a:t>Deep Dive Into Developing Line-of-Business Applications Running In The Cloud</a:t>
            </a:r>
            <a:endParaRPr lang="de-DE" dirty="0"/>
          </a:p>
          <a:p>
            <a:pPr marL="182563" indent="-182563">
              <a:spcBef>
                <a:spcPts val="1200"/>
              </a:spcBef>
              <a:buFont typeface="Arial" pitchFamily="34" charset="0"/>
              <a:buChar char="•"/>
            </a:pPr>
            <a:endParaRPr b="1"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sz="2800" smtClean="0"/>
              <a:t>www.devitect.net/azuredemo</a:t>
            </a:r>
            <a:endParaRPr lang="en-US" sz="2800" dirty="0"/>
          </a:p>
        </p:txBody>
      </p:sp>
      <p:sp>
        <p:nvSpPr>
          <p:cNvPr id="27" name="Content Placeholder 26"/>
          <p:cNvSpPr>
            <a:spLocks noGrp="1"/>
          </p:cNvSpPr>
          <p:nvPr>
            <p:ph sz="quarter" idx="11"/>
          </p:nvPr>
        </p:nvSpPr>
        <p:spPr/>
        <p:txBody>
          <a:bodyPr/>
          <a:lstStyle/>
          <a:p>
            <a:r>
              <a:rPr lang="en-US" sz="2800" dirty="0"/>
              <a:t>www.azure.com</a:t>
            </a:r>
            <a:endParaRPr sz="2800"/>
          </a:p>
        </p:txBody>
      </p:sp>
      <p:sp>
        <p:nvSpPr>
          <p:cNvPr id="28" name="Content Placeholder 27"/>
          <p:cNvSpPr>
            <a:spLocks noGrp="1"/>
          </p:cNvSpPr>
          <p:nvPr>
            <p:ph sz="quarter" idx="12"/>
          </p:nvPr>
        </p:nvSpPr>
        <p:spPr/>
        <p:txBody>
          <a:bodyPr/>
          <a:lstStyle/>
          <a:p>
            <a:r>
              <a:rPr lang="en-US" sz="2800" dirty="0" smtClean="0"/>
              <a:t>www.microsoft.com/windowsazure/dotnetservices</a:t>
            </a:r>
            <a:endParaRPr sz="2800"/>
          </a:p>
        </p:txBody>
      </p:sp>
      <p:sp>
        <p:nvSpPr>
          <p:cNvPr id="29" name="Content Placeholder 28"/>
          <p:cNvSpPr>
            <a:spLocks noGrp="1"/>
          </p:cNvSpPr>
          <p:nvPr>
            <p:ph sz="quarter" idx="13"/>
          </p:nvPr>
        </p:nvSpPr>
        <p:spPr/>
        <p:txBody>
          <a:bodyPr/>
          <a:lstStyle/>
          <a:p>
            <a:r>
              <a:rPr lang="en-US" sz="2800" dirty="0"/>
              <a:t>msdn.microsoft.com/azure</a:t>
            </a:r>
            <a:endParaRPr sz="2800"/>
          </a:p>
        </p:txBody>
      </p:sp>
      <p:sp>
        <p:nvSpPr>
          <p:cNvPr id="8" name="Rectangle 7"/>
          <p:cNvSpPr/>
          <p:nvPr/>
        </p:nvSpPr>
        <p:spPr bwMode="auto">
          <a:xfrm>
            <a:off x="-2298032" y="-1"/>
            <a:ext cx="2141623" cy="2587752"/>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Me ?</a:t>
            </a:r>
            <a:endParaRPr lang="en-US" dirty="0"/>
          </a:p>
        </p:txBody>
      </p:sp>
      <p:sp>
        <p:nvSpPr>
          <p:cNvPr id="3" name="Content Placeholder 2"/>
          <p:cNvSpPr>
            <a:spLocks noGrp="1"/>
          </p:cNvSpPr>
          <p:nvPr>
            <p:ph idx="1"/>
          </p:nvPr>
        </p:nvSpPr>
        <p:spPr>
          <a:xfrm>
            <a:off x="404052" y="1204328"/>
            <a:ext cx="8382000" cy="4561205"/>
          </a:xfrm>
        </p:spPr>
        <p:txBody>
          <a:bodyPr/>
          <a:lstStyle/>
          <a:p>
            <a:r>
              <a:rPr lang="nl-BE" dirty="0" smtClean="0"/>
              <a:t>CLAEYS Kurt</a:t>
            </a:r>
          </a:p>
          <a:p>
            <a:pPr lvl="1"/>
            <a:r>
              <a:rPr lang="nl-BE" dirty="0" smtClean="0"/>
              <a:t>.Net Solution Architect</a:t>
            </a:r>
          </a:p>
          <a:p>
            <a:pPr lvl="1"/>
            <a:r>
              <a:rPr lang="nl-BE" dirty="0" smtClean="0"/>
              <a:t>Community Geek</a:t>
            </a:r>
          </a:p>
          <a:p>
            <a:pPr lvl="1"/>
            <a:r>
              <a:rPr lang="nl-BE" dirty="0" smtClean="0"/>
              <a:t>Focus on WCF/EF/Azure/.NET services</a:t>
            </a:r>
          </a:p>
          <a:p>
            <a:pPr lvl="1"/>
            <a:r>
              <a:rPr lang="nl-BE" dirty="0" smtClean="0"/>
              <a:t>MCT Trainer </a:t>
            </a:r>
          </a:p>
          <a:p>
            <a:pPr lvl="1"/>
            <a:r>
              <a:rPr lang="nl-BE" dirty="0" smtClean="0"/>
              <a:t>MVP Connected System Developer</a:t>
            </a:r>
          </a:p>
          <a:p>
            <a:pPr lvl="1"/>
            <a:r>
              <a:rPr lang="nl-BE" dirty="0" smtClean="0"/>
              <a:t>MCSD + MCTS Biztalk/WCF/WF/ADO.NET 3.5</a:t>
            </a:r>
            <a:endParaRPr lang="nl-BE" sz="2000" dirty="0" smtClean="0"/>
          </a:p>
          <a:p>
            <a:pPr lvl="1"/>
            <a:endParaRPr lang="nl-BE" dirty="0" smtClean="0"/>
          </a:p>
          <a:p>
            <a:pPr lvl="1"/>
            <a:endParaRPr lang="en-US" dirty="0" smtClean="0"/>
          </a:p>
          <a:p>
            <a:endParaRPr lang="en-US" dirty="0"/>
          </a:p>
        </p:txBody>
      </p:sp>
      <p:sp>
        <p:nvSpPr>
          <p:cNvPr id="11" name="Rectangle 10"/>
          <p:cNvSpPr/>
          <p:nvPr/>
        </p:nvSpPr>
        <p:spPr bwMode="auto">
          <a:xfrm>
            <a:off x="914399" y="4764506"/>
            <a:ext cx="4563979" cy="114701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pic>
        <p:nvPicPr>
          <p:cNvPr id="4" name="Picture 10" descr="http://www.opgenorth.net/Data/Sites/1/images/MVP_FullColor_ForScreen.png"/>
          <p:cNvPicPr>
            <a:picLocks noChangeAspect="1" noChangeArrowheads="1"/>
          </p:cNvPicPr>
          <p:nvPr/>
        </p:nvPicPr>
        <p:blipFill>
          <a:blip r:embed="rId3"/>
          <a:srcRect/>
          <a:stretch>
            <a:fillRect/>
          </a:stretch>
        </p:blipFill>
        <p:spPr bwMode="auto">
          <a:xfrm>
            <a:off x="1026670" y="4875073"/>
            <a:ext cx="592137" cy="928688"/>
          </a:xfrm>
          <a:prstGeom prst="rect">
            <a:avLst/>
          </a:prstGeom>
          <a:noFill/>
          <a:ln w="9525">
            <a:noFill/>
            <a:miter lim="800000"/>
            <a:headEnd/>
            <a:tailEnd/>
          </a:ln>
        </p:spPr>
      </p:pic>
      <p:grpSp>
        <p:nvGrpSpPr>
          <p:cNvPr id="13" name="Group 10"/>
          <p:cNvGrpSpPr>
            <a:grpSpLocks/>
          </p:cNvGrpSpPr>
          <p:nvPr/>
        </p:nvGrpSpPr>
        <p:grpSpPr bwMode="auto">
          <a:xfrm>
            <a:off x="1668447" y="4872300"/>
            <a:ext cx="3786188" cy="928688"/>
            <a:chOff x="1857356" y="4929198"/>
            <a:chExt cx="3786214" cy="928694"/>
          </a:xfrm>
          <a:solidFill>
            <a:schemeClr val="tx1"/>
          </a:solidFill>
        </p:grpSpPr>
        <p:sp>
          <p:nvSpPr>
            <p:cNvPr id="14" name="Rectangle 13"/>
            <p:cNvSpPr/>
            <p:nvPr/>
          </p:nvSpPr>
          <p:spPr>
            <a:xfrm>
              <a:off x="1857356" y="4929198"/>
              <a:ext cx="3786214" cy="9286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5" name="Group 20"/>
            <p:cNvGrpSpPr>
              <a:grpSpLocks/>
            </p:cNvGrpSpPr>
            <p:nvPr/>
          </p:nvGrpSpPr>
          <p:grpSpPr bwMode="auto">
            <a:xfrm>
              <a:off x="1928794" y="5000636"/>
              <a:ext cx="3543301" cy="762000"/>
              <a:chOff x="476" y="3022"/>
              <a:chExt cx="2232" cy="480"/>
            </a:xfrm>
            <a:grpFill/>
          </p:grpSpPr>
          <p:pic>
            <p:nvPicPr>
              <p:cNvPr id="16" name="Picture 10" descr="Sample Logo"/>
              <p:cNvPicPr>
                <a:picLocks noChangeAspect="1" noChangeArrowheads="1"/>
              </p:cNvPicPr>
              <p:nvPr/>
            </p:nvPicPr>
            <p:blipFill>
              <a:blip r:embed="rId4"/>
              <a:srcRect/>
              <a:stretch>
                <a:fillRect/>
              </a:stretch>
            </p:blipFill>
            <p:spPr bwMode="auto">
              <a:xfrm>
                <a:off x="2018" y="3022"/>
                <a:ext cx="690" cy="366"/>
              </a:xfrm>
              <a:prstGeom prst="rect">
                <a:avLst/>
              </a:prstGeom>
              <a:grpFill/>
              <a:ln w="9525">
                <a:noFill/>
                <a:miter lim="800000"/>
                <a:headEnd/>
                <a:tailEnd/>
              </a:ln>
            </p:spPr>
          </p:pic>
          <p:pic>
            <p:nvPicPr>
              <p:cNvPr id="17" name="Picture 17" descr="Sample Logo"/>
              <p:cNvPicPr>
                <a:picLocks noChangeAspect="1" noChangeArrowheads="1"/>
              </p:cNvPicPr>
              <p:nvPr/>
            </p:nvPicPr>
            <p:blipFill>
              <a:blip r:embed="rId5"/>
              <a:srcRect/>
              <a:stretch>
                <a:fillRect/>
              </a:stretch>
            </p:blipFill>
            <p:spPr bwMode="auto">
              <a:xfrm>
                <a:off x="1247" y="3022"/>
                <a:ext cx="690" cy="474"/>
              </a:xfrm>
              <a:prstGeom prst="rect">
                <a:avLst/>
              </a:prstGeom>
              <a:grpFill/>
              <a:ln w="9525">
                <a:noFill/>
                <a:miter lim="800000"/>
                <a:headEnd/>
                <a:tailEnd/>
              </a:ln>
            </p:spPr>
          </p:pic>
          <p:pic>
            <p:nvPicPr>
              <p:cNvPr id="18" name="Picture 19" descr="Sample Logo"/>
              <p:cNvPicPr>
                <a:picLocks noChangeAspect="1" noChangeArrowheads="1"/>
              </p:cNvPicPr>
              <p:nvPr/>
            </p:nvPicPr>
            <p:blipFill>
              <a:blip r:embed="rId6"/>
              <a:srcRect/>
              <a:stretch>
                <a:fillRect/>
              </a:stretch>
            </p:blipFill>
            <p:spPr bwMode="auto">
              <a:xfrm>
                <a:off x="476" y="3022"/>
                <a:ext cx="690" cy="480"/>
              </a:xfrm>
              <a:prstGeom prst="rect">
                <a:avLst/>
              </a:prstGeom>
              <a:grpFill/>
              <a:ln w="9525">
                <a:noFill/>
                <a:miter lim="800000"/>
                <a:headEnd/>
                <a:tailEnd/>
              </a:ln>
            </p:spPr>
          </p:pic>
        </p:grpSp>
      </p:gr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3"/>
          <p:cNvGrpSpPr>
            <a:grpSpLocks/>
          </p:cNvGrpSpPr>
          <p:nvPr/>
        </p:nvGrpSpPr>
        <p:grpSpPr bwMode="auto">
          <a:xfrm>
            <a:off x="500033" y="214290"/>
            <a:ext cx="8130619" cy="892175"/>
            <a:chOff x="988043" y="4140200"/>
            <a:chExt cx="10238613" cy="1188720"/>
          </a:xfrm>
        </p:grpSpPr>
        <p:sp>
          <p:nvSpPr>
            <p:cNvPr id="5" name="Rounded Rectangle 4"/>
            <p:cNvSpPr/>
            <p:nvPr/>
          </p:nvSpPr>
          <p:spPr bwMode="auto">
            <a:xfrm>
              <a:off x="988043" y="4140200"/>
              <a:ext cx="10238613" cy="1188720"/>
            </a:xfrm>
            <a:prstGeom prst="roundRect">
              <a:avLst>
                <a:gd name="adj" fmla="val 23334"/>
              </a:avLst>
            </a:prstGeom>
            <a:solidFill>
              <a:srgbClr xmlns:mc="http://schemas.openxmlformats.org/markup-compatibility/2006" xmlns:a14="http://schemas.microsoft.com/office/drawing/2010/main" val="FFFFFF" mc:Ignorable=""/>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xmlns:mc="http://schemas.openxmlformats.org/markup-compatibility/2006" xmlns:a14="http://schemas.microsoft.com/office/drawing/2010/main" val="80F2F8" mc:Ignorable=""/>
              </a:extrusionClr>
              <a:contourClr>
                <a:srgbClr xmlns:mc="http://schemas.openxmlformats.org/markup-compatibility/2006" xmlns:a14="http://schemas.microsoft.com/office/drawing/2010/main" val="01CACA" mc:Ignorable="">
                  <a:satMod val="300000"/>
                </a:srgbClr>
              </a:contourClr>
            </a:sp3d>
          </p:spPr>
          <p:txBody>
            <a:bodyPr lIns="121893" tIns="60947" rIns="121893" bIns="60947" anchor="ctr"/>
            <a:lstStyle/>
            <a:p>
              <a:pPr algn="ctr" defTabSz="914304">
                <a:defRPr/>
              </a:pPr>
              <a:endParaRPr lang="en-US" dirty="0">
                <a:solidFill>
                  <a:srgbClr xmlns:mc="http://schemas.openxmlformats.org/markup-compatibility/2006" xmlns:a14="http://schemas.microsoft.com/office/drawing/2010/main" val="FFFFFF" mc:Ignorable=""/>
                </a:solidFill>
                <a:latin typeface="Segoe" pitchFamily="34" charset="0"/>
              </a:endParaRPr>
            </a:p>
          </p:txBody>
        </p:sp>
        <p:pic>
          <p:nvPicPr>
            <p:cNvPr id="6" name="Picture 45" descr="WinAzure_h_rgb.png"/>
            <p:cNvPicPr>
              <a:picLocks noChangeAspect="1"/>
            </p:cNvPicPr>
            <p:nvPr/>
          </p:nvPicPr>
          <p:blipFill>
            <a:blip r:embed="rId3"/>
            <a:srcRect/>
            <a:stretch>
              <a:fillRect/>
            </a:stretch>
          </p:blipFill>
          <p:spPr bwMode="auto">
            <a:xfrm>
              <a:off x="4044869" y="4301062"/>
              <a:ext cx="4124960" cy="767242"/>
            </a:xfrm>
            <a:prstGeom prst="rect">
              <a:avLst/>
            </a:prstGeom>
            <a:noFill/>
            <a:ln w="9525">
              <a:noFill/>
              <a:miter lim="800000"/>
              <a:headEnd/>
              <a:tailEnd/>
            </a:ln>
          </p:spPr>
        </p:pic>
      </p:grpSp>
      <p:sp>
        <p:nvSpPr>
          <p:cNvPr id="7" name="Content Placeholder 2"/>
          <p:cNvSpPr>
            <a:spLocks noGrp="1"/>
          </p:cNvSpPr>
          <p:nvPr>
            <p:ph idx="1"/>
          </p:nvPr>
        </p:nvSpPr>
        <p:spPr>
          <a:xfrm>
            <a:off x="457200" y="1514098"/>
            <a:ext cx="8229600" cy="4525963"/>
          </a:xfrm>
        </p:spPr>
        <p:txBody>
          <a:bodyPr>
            <a:normAutofit fontScale="92500" lnSpcReduction="10000"/>
          </a:bodyPr>
          <a:lstStyle/>
          <a:p>
            <a:r>
              <a:rPr lang="nl-BE" sz="3500" dirty="0" smtClean="0">
                <a:solidFill>
                  <a:schemeClr val="tx1"/>
                </a:solidFill>
              </a:rPr>
              <a:t>An operating system for the cloud</a:t>
            </a:r>
          </a:p>
          <a:p>
            <a:r>
              <a:rPr lang="nl-BE" sz="3500" dirty="0" smtClean="0">
                <a:solidFill>
                  <a:schemeClr val="tx1"/>
                </a:solidFill>
              </a:rPr>
              <a:t>Internet Scale</a:t>
            </a:r>
          </a:p>
          <a:p>
            <a:r>
              <a:rPr lang="nl-BE" sz="3500" dirty="0" smtClean="0">
                <a:solidFill>
                  <a:schemeClr val="tx1"/>
                </a:solidFill>
              </a:rPr>
              <a:t>Microsoft data centers </a:t>
            </a:r>
          </a:p>
          <a:p>
            <a:r>
              <a:rPr lang="nl-BE" sz="3500" dirty="0" smtClean="0">
                <a:solidFill>
                  <a:schemeClr val="tx1"/>
                </a:solidFill>
              </a:rPr>
              <a:t>Based on internet standards (Interopability)</a:t>
            </a:r>
          </a:p>
          <a:p>
            <a:r>
              <a:rPr lang="nl-BE" sz="3500" dirty="0" smtClean="0">
                <a:solidFill>
                  <a:schemeClr val="tx1"/>
                </a:solidFill>
              </a:rPr>
              <a:t>Features</a:t>
            </a:r>
          </a:p>
          <a:p>
            <a:pPr lvl="1"/>
            <a:r>
              <a:rPr lang="nl-BE" sz="3500" dirty="0" smtClean="0">
                <a:solidFill>
                  <a:schemeClr val="tx1"/>
                </a:solidFill>
              </a:rPr>
              <a:t>Service Management / Scalability</a:t>
            </a:r>
          </a:p>
          <a:p>
            <a:pPr lvl="1"/>
            <a:r>
              <a:rPr lang="nl-BE" sz="3500" dirty="0" smtClean="0">
                <a:solidFill>
                  <a:schemeClr val="tx1"/>
                </a:solidFill>
              </a:rPr>
              <a:t>Compute power</a:t>
            </a:r>
          </a:p>
          <a:p>
            <a:pPr lvl="1"/>
            <a:r>
              <a:rPr lang="nl-BE" sz="3500" dirty="0" smtClean="0">
                <a:solidFill>
                  <a:schemeClr val="tx1"/>
                </a:solidFill>
              </a:rPr>
              <a:t>Storage</a:t>
            </a:r>
          </a:p>
          <a:p>
            <a:r>
              <a:rPr lang="nl-BE" sz="3500" dirty="0" smtClean="0">
                <a:solidFill>
                  <a:schemeClr val="tx1"/>
                </a:solidFill>
              </a:rPr>
              <a:t>Familiar tools for development</a:t>
            </a:r>
          </a:p>
          <a:p>
            <a:endParaRPr lang="nl-BE" dirty="0" smtClean="0"/>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Features</a:t>
            </a:r>
            <a:endParaRPr lang="en-US" dirty="0"/>
          </a:p>
        </p:txBody>
      </p:sp>
      <p:sp>
        <p:nvSpPr>
          <p:cNvPr id="3" name="Content Placeholder 2"/>
          <p:cNvSpPr>
            <a:spLocks noGrp="1"/>
          </p:cNvSpPr>
          <p:nvPr>
            <p:ph type="body" sz="quarter" idx="10"/>
          </p:nvPr>
        </p:nvSpPr>
        <p:spPr/>
        <p:txBody>
          <a:bodyPr/>
          <a:lstStyle/>
          <a:p>
            <a:pPr lvl="0"/>
            <a:r>
              <a:rPr lang="nl-BE" dirty="0" smtClean="0">
                <a:solidFill>
                  <a:schemeClr val="tx1"/>
                </a:solidFill>
              </a:rPr>
              <a:t>Metered service consumption, always there, pay only for what you need.</a:t>
            </a:r>
          </a:p>
          <a:p>
            <a:pPr lvl="0"/>
            <a:r>
              <a:rPr lang="nl-BE" dirty="0" smtClean="0">
                <a:solidFill>
                  <a:schemeClr val="tx1"/>
                </a:solidFill>
              </a:rPr>
              <a:t>Web based UI for management.</a:t>
            </a:r>
          </a:p>
          <a:p>
            <a:pPr lvl="0"/>
            <a:r>
              <a:rPr lang="nl-BE" dirty="0" smtClean="0">
                <a:solidFill>
                  <a:schemeClr val="tx1"/>
                </a:solidFill>
              </a:rPr>
              <a:t>Cloud friendly API (REST,SOAP)</a:t>
            </a:r>
          </a:p>
          <a:p>
            <a:pPr lvl="0"/>
            <a:r>
              <a:rPr lang="nl-BE" dirty="0" smtClean="0">
                <a:solidFill>
                  <a:schemeClr val="tx1"/>
                </a:solidFill>
              </a:rPr>
              <a:t>Based on existing .NET technolgies and programming models.</a:t>
            </a:r>
          </a:p>
          <a:p>
            <a:r>
              <a:rPr lang="nl-BE" b="1" dirty="0" smtClean="0">
                <a:solidFill>
                  <a:schemeClr val="tx1"/>
                </a:solidFill>
              </a:rPr>
              <a:t>Scalability</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nl-BE" sz="4400" dirty="0" smtClean="0"/>
              <a:t>Cloud Computing = Utility Computing</a:t>
            </a:r>
            <a:endParaRPr lang="en-US" sz="4400" dirty="0"/>
          </a:p>
        </p:txBody>
      </p:sp>
      <p:grpSp>
        <p:nvGrpSpPr>
          <p:cNvPr id="4" name="Group 3"/>
          <p:cNvGrpSpPr/>
          <p:nvPr/>
        </p:nvGrpSpPr>
        <p:grpSpPr>
          <a:xfrm>
            <a:off x="285720" y="2500306"/>
            <a:ext cx="3248852" cy="1102806"/>
            <a:chOff x="8741" y="748314"/>
            <a:chExt cx="3248852" cy="1102806"/>
          </a:xfrm>
        </p:grpSpPr>
        <p:sp>
          <p:nvSpPr>
            <p:cNvPr id="5" name="Rounded Rectangle 4"/>
            <p:cNvSpPr/>
            <p:nvPr/>
          </p:nvSpPr>
          <p:spPr>
            <a:xfrm>
              <a:off x="8741" y="748314"/>
              <a:ext cx="3248852" cy="1102806"/>
            </a:xfrm>
            <a:prstGeom prst="roundRect">
              <a:avLst>
                <a:gd name="adj" fmla="val 10000"/>
              </a:avLst>
            </a:prstGeom>
          </p:spPr>
          <p:style>
            <a:lnRef idx="2">
              <a:schemeClr val="accent1">
                <a:shade val="50000"/>
              </a:schemeClr>
            </a:lnRef>
            <a:fillRef idx="1">
              <a:schemeClr val="accent1"/>
            </a:fillRef>
            <a:effectRef idx="0">
              <a:schemeClr val="accent1"/>
            </a:effectRef>
            <a:fontRef idx="minor">
              <a:schemeClr val="lt1"/>
            </a:fontRef>
          </p:style>
        </p:sp>
        <p:sp>
          <p:nvSpPr>
            <p:cNvPr id="6" name="Rounded Rectangle 4"/>
            <p:cNvSpPr/>
            <p:nvPr/>
          </p:nvSpPr>
          <p:spPr>
            <a:xfrm>
              <a:off x="41041" y="780614"/>
              <a:ext cx="3184252" cy="1038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rPr>
                <a:t>Illusion of Infinite Computing Resources on Demand</a:t>
              </a:r>
              <a:endParaRPr lang="en-US" sz="2000" kern="1200" dirty="0">
                <a:solidFill>
                  <a:schemeClr val="tx1"/>
                </a:solidFill>
              </a:endParaRPr>
            </a:p>
          </p:txBody>
        </p:sp>
      </p:grpSp>
      <p:grpSp>
        <p:nvGrpSpPr>
          <p:cNvPr id="7" name="Group 6"/>
          <p:cNvGrpSpPr/>
          <p:nvPr/>
        </p:nvGrpSpPr>
        <p:grpSpPr>
          <a:xfrm>
            <a:off x="3500743" y="2823597"/>
            <a:ext cx="1144329" cy="68575"/>
            <a:chOff x="3223764" y="1071605"/>
            <a:chExt cx="1144329" cy="68575"/>
          </a:xfrm>
        </p:grpSpPr>
        <p:sp>
          <p:nvSpPr>
            <p:cNvPr id="8" name="Straight Connector 5"/>
            <p:cNvSpPr/>
            <p:nvPr/>
          </p:nvSpPr>
          <p:spPr>
            <a:xfrm rot="20411934">
              <a:off x="3223764" y="1071605"/>
              <a:ext cx="1144329" cy="68575"/>
            </a:xfrm>
            <a:custGeom>
              <a:avLst/>
              <a:gdLst/>
              <a:ahLst/>
              <a:cxnLst/>
              <a:rect l="0" t="0" r="0" b="0"/>
              <a:pathLst>
                <a:path>
                  <a:moveTo>
                    <a:pt x="0" y="34287"/>
                  </a:moveTo>
                  <a:lnTo>
                    <a:pt x="1144329" y="3428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 name="Straight Connector 6"/>
            <p:cNvSpPr/>
            <p:nvPr/>
          </p:nvSpPr>
          <p:spPr>
            <a:xfrm rot="20411934">
              <a:off x="3767321" y="1077285"/>
              <a:ext cx="57216" cy="5721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400" kern="1200" dirty="0">
                <a:solidFill>
                  <a:schemeClr val="tx1"/>
                </a:solidFill>
              </a:endParaRPr>
            </a:p>
          </p:txBody>
        </p:sp>
      </p:grpSp>
      <p:grpSp>
        <p:nvGrpSpPr>
          <p:cNvPr id="10" name="Group 9"/>
          <p:cNvGrpSpPr/>
          <p:nvPr/>
        </p:nvGrpSpPr>
        <p:grpSpPr>
          <a:xfrm>
            <a:off x="4611243" y="2428868"/>
            <a:ext cx="4040070" cy="502885"/>
            <a:chOff x="4334264" y="660626"/>
            <a:chExt cx="4040070" cy="502885"/>
          </a:xfrm>
        </p:grpSpPr>
        <p:sp>
          <p:nvSpPr>
            <p:cNvPr id="11" name="Rounded Rectangle 10"/>
            <p:cNvSpPr/>
            <p:nvPr/>
          </p:nvSpPr>
          <p:spPr>
            <a:xfrm>
              <a:off x="4334264" y="660626"/>
              <a:ext cx="4040070" cy="502885"/>
            </a:xfrm>
            <a:prstGeom prst="roundRect">
              <a:avLst>
                <a:gd name="adj" fmla="val 10000"/>
              </a:avLst>
            </a:prstGeom>
          </p:spPr>
          <p:style>
            <a:lnRef idx="2">
              <a:schemeClr val="accent1">
                <a:shade val="50000"/>
              </a:schemeClr>
            </a:lnRef>
            <a:fillRef idx="1">
              <a:schemeClr val="accent1"/>
            </a:fillRef>
            <a:effectRef idx="0">
              <a:schemeClr val="accent1"/>
            </a:effectRef>
            <a:fontRef idx="minor">
              <a:schemeClr val="lt1"/>
            </a:fontRef>
          </p:style>
        </p:sp>
        <p:sp>
          <p:nvSpPr>
            <p:cNvPr id="12" name="Rounded Rectangle 8"/>
            <p:cNvSpPr/>
            <p:nvPr/>
          </p:nvSpPr>
          <p:spPr>
            <a:xfrm>
              <a:off x="4348993" y="675355"/>
              <a:ext cx="4010612" cy="4734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rPr>
                <a:t>No</a:t>
              </a:r>
              <a:r>
                <a:rPr lang="en-US" sz="2000" kern="1200" baseline="0" dirty="0" smtClean="0">
                  <a:solidFill>
                    <a:schemeClr val="tx1"/>
                  </a:solidFill>
                </a:rPr>
                <a:t> up front commitment</a:t>
              </a:r>
              <a:endParaRPr lang="en-US" sz="2000" kern="1200" dirty="0">
                <a:solidFill>
                  <a:schemeClr val="tx1"/>
                </a:solidFill>
              </a:endParaRPr>
            </a:p>
          </p:txBody>
        </p:sp>
      </p:grpSp>
      <p:grpSp>
        <p:nvGrpSpPr>
          <p:cNvPr id="13" name="Group 12"/>
          <p:cNvGrpSpPr/>
          <p:nvPr/>
        </p:nvGrpSpPr>
        <p:grpSpPr>
          <a:xfrm>
            <a:off x="3506474" y="3193612"/>
            <a:ext cx="1132868" cy="68575"/>
            <a:chOff x="3229495" y="1441620"/>
            <a:chExt cx="1132868" cy="68575"/>
          </a:xfrm>
        </p:grpSpPr>
        <p:sp>
          <p:nvSpPr>
            <p:cNvPr id="14" name="Straight Connector 9"/>
            <p:cNvSpPr/>
            <p:nvPr/>
          </p:nvSpPr>
          <p:spPr>
            <a:xfrm rot="1087357">
              <a:off x="3229495" y="1441620"/>
              <a:ext cx="1132868" cy="68575"/>
            </a:xfrm>
            <a:custGeom>
              <a:avLst/>
              <a:gdLst/>
              <a:ahLst/>
              <a:cxnLst/>
              <a:rect l="0" t="0" r="0" b="0"/>
              <a:pathLst>
                <a:path>
                  <a:moveTo>
                    <a:pt x="0" y="34287"/>
                  </a:moveTo>
                  <a:lnTo>
                    <a:pt x="1132868" y="3428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0"/>
            <p:cNvSpPr/>
            <p:nvPr/>
          </p:nvSpPr>
          <p:spPr>
            <a:xfrm rot="1087357">
              <a:off x="3767607" y="1447586"/>
              <a:ext cx="56643" cy="5664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400" kern="1200" dirty="0">
                <a:solidFill>
                  <a:schemeClr val="tx1"/>
                </a:solidFill>
              </a:endParaRPr>
            </a:p>
          </p:txBody>
        </p:sp>
      </p:grpSp>
      <p:grpSp>
        <p:nvGrpSpPr>
          <p:cNvPr id="16" name="Group 15"/>
          <p:cNvGrpSpPr/>
          <p:nvPr/>
        </p:nvGrpSpPr>
        <p:grpSpPr>
          <a:xfrm>
            <a:off x="4611243" y="3117379"/>
            <a:ext cx="4034821" cy="573421"/>
            <a:chOff x="4334264" y="1365387"/>
            <a:chExt cx="4034821" cy="573421"/>
          </a:xfrm>
        </p:grpSpPr>
        <p:sp>
          <p:nvSpPr>
            <p:cNvPr id="17" name="Rounded Rectangle 16"/>
            <p:cNvSpPr/>
            <p:nvPr/>
          </p:nvSpPr>
          <p:spPr>
            <a:xfrm>
              <a:off x="4334264" y="1365387"/>
              <a:ext cx="4034821" cy="573421"/>
            </a:xfrm>
            <a:prstGeom prst="roundRect">
              <a:avLst>
                <a:gd name="adj" fmla="val 10000"/>
              </a:avLst>
            </a:prstGeom>
          </p:spPr>
          <p:style>
            <a:lnRef idx="2">
              <a:schemeClr val="accent1">
                <a:shade val="50000"/>
              </a:schemeClr>
            </a:lnRef>
            <a:fillRef idx="1">
              <a:schemeClr val="accent1"/>
            </a:fillRef>
            <a:effectRef idx="0">
              <a:schemeClr val="accent1"/>
            </a:effectRef>
            <a:fontRef idx="minor">
              <a:schemeClr val="lt1"/>
            </a:fontRef>
          </p:style>
        </p:sp>
        <p:sp>
          <p:nvSpPr>
            <p:cNvPr id="18" name="Rounded Rectangle 12"/>
            <p:cNvSpPr/>
            <p:nvPr/>
          </p:nvSpPr>
          <p:spPr>
            <a:xfrm>
              <a:off x="4351059" y="1382182"/>
              <a:ext cx="4001231" cy="5398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rPr>
                <a:t>Pay for resources as needed</a:t>
              </a:r>
              <a:endParaRPr lang="en-US" sz="2000" kern="1200" dirty="0">
                <a:solidFill>
                  <a:schemeClr val="tx1"/>
                </a:solidFill>
              </a:endParaRPr>
            </a:p>
          </p:txBody>
        </p:sp>
      </p:gr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server3\restrict\ftp_root\clients\White_Whale\5-00430 PDC\Working\David\Art\Cloud.png"/>
          <p:cNvPicPr>
            <a:picLocks noChangeAspect="1" noChangeArrowheads="1"/>
          </p:cNvPicPr>
          <p:nvPr/>
        </p:nvPicPr>
        <p:blipFill>
          <a:blip r:embed="rId3"/>
          <a:srcRect/>
          <a:stretch>
            <a:fillRect/>
          </a:stretch>
        </p:blipFill>
        <p:spPr bwMode="auto">
          <a:xfrm>
            <a:off x="165840" y="270892"/>
            <a:ext cx="8978160" cy="3225389"/>
          </a:xfrm>
          <a:prstGeom prst="rect">
            <a:avLst/>
          </a:prstGeom>
          <a:noFill/>
          <a:ln w="9525">
            <a:noFill/>
            <a:miter lim="800000"/>
            <a:headEnd/>
            <a:tailEnd/>
          </a:ln>
        </p:spPr>
      </p:pic>
      <p:sp>
        <p:nvSpPr>
          <p:cNvPr id="6" name="Rounded Rectangle 5"/>
          <p:cNvSpPr/>
          <p:nvPr/>
        </p:nvSpPr>
        <p:spPr>
          <a:xfrm>
            <a:off x="371136" y="1566292"/>
            <a:ext cx="3276600" cy="685800"/>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600" b="1" dirty="0">
              <a:solidFill>
                <a:schemeClr val="tx1"/>
              </a:solidFill>
            </a:endParaRPr>
          </a:p>
        </p:txBody>
      </p:sp>
      <p:cxnSp>
        <p:nvCxnSpPr>
          <p:cNvPr id="7" name="Straight Arrow Connector 6"/>
          <p:cNvCxnSpPr/>
          <p:nvPr/>
        </p:nvCxnSpPr>
        <p:spPr>
          <a:xfrm rot="5400000" flipH="1" flipV="1">
            <a:off x="4012152" y="1898434"/>
            <a:ext cx="2286000" cy="1295400"/>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8" name="Straight Arrow Connector 7"/>
          <p:cNvCxnSpPr/>
          <p:nvPr/>
        </p:nvCxnSpPr>
        <p:spPr>
          <a:xfrm rot="5400000" flipH="1" flipV="1">
            <a:off x="4469352" y="2050834"/>
            <a:ext cx="1676400" cy="1600200"/>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9" name="Straight Arrow Connector 8"/>
          <p:cNvCxnSpPr/>
          <p:nvPr/>
        </p:nvCxnSpPr>
        <p:spPr>
          <a:xfrm flipV="1">
            <a:off x="4539726" y="2698534"/>
            <a:ext cx="1828800" cy="990600"/>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10" name="Straight Arrow Connector 9"/>
          <p:cNvCxnSpPr/>
          <p:nvPr/>
        </p:nvCxnSpPr>
        <p:spPr>
          <a:xfrm rot="16200000" flipV="1">
            <a:off x="2945352" y="2127034"/>
            <a:ext cx="2286000" cy="838200"/>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11" name="Straight Arrow Connector 10"/>
          <p:cNvCxnSpPr/>
          <p:nvPr/>
        </p:nvCxnSpPr>
        <p:spPr>
          <a:xfrm>
            <a:off x="4126452" y="1098334"/>
            <a:ext cx="1676400" cy="205904"/>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12" name="Straight Arrow Connector 11"/>
          <p:cNvCxnSpPr/>
          <p:nvPr/>
        </p:nvCxnSpPr>
        <p:spPr>
          <a:xfrm>
            <a:off x="4126452" y="1098334"/>
            <a:ext cx="1981200" cy="815504"/>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cxnSp>
        <p:nvCxnSpPr>
          <p:cNvPr id="13" name="Straight Arrow Connector 12"/>
          <p:cNvCxnSpPr/>
          <p:nvPr/>
        </p:nvCxnSpPr>
        <p:spPr>
          <a:xfrm>
            <a:off x="4126452" y="1098334"/>
            <a:ext cx="2209800" cy="1524000"/>
          </a:xfrm>
          <a:prstGeom prst="straightConnector1">
            <a:avLst/>
          </a:prstGeom>
          <a:ln w="28575">
            <a:prstDash val="sysDash"/>
            <a:tailEnd type="arrow"/>
          </a:ln>
        </p:spPr>
        <p:style>
          <a:lnRef idx="1">
            <a:schemeClr val="accent2"/>
          </a:lnRef>
          <a:fillRef idx="3">
            <a:schemeClr val="accent2"/>
          </a:fillRef>
          <a:effectRef idx="2">
            <a:schemeClr val="accent2"/>
          </a:effectRef>
          <a:fontRef idx="minor">
            <a:schemeClr val="lt1"/>
          </a:fontRef>
        </p:style>
      </p:cxnSp>
      <p:sp>
        <p:nvSpPr>
          <p:cNvPr id="14" name="Rectangle 13"/>
          <p:cNvSpPr/>
          <p:nvPr/>
        </p:nvSpPr>
        <p:spPr>
          <a:xfrm>
            <a:off x="6412452" y="1974634"/>
            <a:ext cx="2057400" cy="508000"/>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a:solidFill>
                <a:schemeClr val="tx1"/>
              </a:solidFill>
            </a:endParaRPr>
          </a:p>
        </p:txBody>
      </p:sp>
      <p:sp>
        <p:nvSpPr>
          <p:cNvPr id="15" name="Oval 14"/>
          <p:cNvSpPr/>
          <p:nvPr/>
        </p:nvSpPr>
        <p:spPr>
          <a:xfrm>
            <a:off x="3612084" y="3765326"/>
            <a:ext cx="2571768" cy="114300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16" name="Oval 15"/>
          <p:cNvSpPr/>
          <p:nvPr/>
        </p:nvSpPr>
        <p:spPr>
          <a:xfrm>
            <a:off x="3326316" y="3765326"/>
            <a:ext cx="2571768" cy="114300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17" name="Oval 16"/>
          <p:cNvSpPr/>
          <p:nvPr/>
        </p:nvSpPr>
        <p:spPr>
          <a:xfrm>
            <a:off x="3078684" y="3765326"/>
            <a:ext cx="2571768" cy="114300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18" name="Oval 17"/>
          <p:cNvSpPr/>
          <p:nvPr/>
        </p:nvSpPr>
        <p:spPr>
          <a:xfrm>
            <a:off x="1630884" y="336334"/>
            <a:ext cx="2571768" cy="114300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19" name="Oval 18"/>
          <p:cNvSpPr/>
          <p:nvPr/>
        </p:nvSpPr>
        <p:spPr>
          <a:xfrm>
            <a:off x="1345116" y="336334"/>
            <a:ext cx="2571768" cy="114300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20" name="Oval 19"/>
          <p:cNvSpPr/>
          <p:nvPr/>
        </p:nvSpPr>
        <p:spPr>
          <a:xfrm>
            <a:off x="1097484" y="336334"/>
            <a:ext cx="2571768" cy="114300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nl-BE" sz="2000" dirty="0" smtClean="0">
                <a:solidFill>
                  <a:schemeClr val="tx1"/>
                </a:solidFill>
              </a:rPr>
              <a:t>Applications</a:t>
            </a:r>
            <a:endParaRPr lang="en-US" sz="2000" dirty="0">
              <a:solidFill>
                <a:schemeClr val="tx1"/>
              </a:solidFill>
            </a:endParaRPr>
          </a:p>
        </p:txBody>
      </p:sp>
      <p:sp>
        <p:nvSpPr>
          <p:cNvPr id="21" name="Rectangle 20"/>
          <p:cNvSpPr/>
          <p:nvPr/>
        </p:nvSpPr>
        <p:spPr>
          <a:xfrm>
            <a:off x="5853270" y="1022134"/>
            <a:ext cx="2420255" cy="602342"/>
          </a:xfrm>
          <a:prstGeom prst="rect">
            <a:avLst/>
          </a:prstGeom>
          <a:ln w="127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600">
              <a:solidFill>
                <a:schemeClr val="tx1"/>
              </a:solidFill>
            </a:endParaRPr>
          </a:p>
        </p:txBody>
      </p:sp>
      <p:sp>
        <p:nvSpPr>
          <p:cNvPr id="22" name="Rectangle 21"/>
          <p:cNvSpPr/>
          <p:nvPr/>
        </p:nvSpPr>
        <p:spPr>
          <a:xfrm>
            <a:off x="6183852" y="1707934"/>
            <a:ext cx="2409377" cy="609600"/>
          </a:xfrm>
          <a:prstGeom prst="rect">
            <a:avLst/>
          </a:prstGeom>
          <a:ln w="127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600">
              <a:solidFill>
                <a:schemeClr val="tx1"/>
              </a:solidFill>
            </a:endParaRPr>
          </a:p>
        </p:txBody>
      </p:sp>
      <p:sp>
        <p:nvSpPr>
          <p:cNvPr id="23" name="Rectangle 22"/>
          <p:cNvSpPr/>
          <p:nvPr/>
        </p:nvSpPr>
        <p:spPr>
          <a:xfrm>
            <a:off x="6374364" y="2393734"/>
            <a:ext cx="2428892" cy="609600"/>
          </a:xfrm>
          <a:prstGeom prst="rect">
            <a:avLst/>
          </a:prstGeom>
          <a:ln w="127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600">
              <a:solidFill>
                <a:schemeClr val="tx1"/>
              </a:solidFill>
            </a:endParaRPr>
          </a:p>
        </p:txBody>
      </p:sp>
      <p:pic>
        <p:nvPicPr>
          <p:cNvPr id="24" name="Picture 8"/>
          <p:cNvPicPr>
            <a:picLocks noChangeAspect="1" noChangeArrowheads="1"/>
          </p:cNvPicPr>
          <p:nvPr/>
        </p:nvPicPr>
        <p:blipFill>
          <a:blip r:embed="rId4"/>
          <a:srcRect/>
          <a:stretch>
            <a:fillRect/>
          </a:stretch>
        </p:blipFill>
        <p:spPr bwMode="auto">
          <a:xfrm>
            <a:off x="5895651" y="1100558"/>
            <a:ext cx="2133600" cy="465668"/>
          </a:xfrm>
          <a:prstGeom prst="rect">
            <a:avLst/>
          </a:prstGeom>
          <a:ln>
            <a:noFill/>
            <a:headEnd/>
            <a:tailEnd/>
          </a:ln>
        </p:spPr>
        <p:style>
          <a:lnRef idx="2">
            <a:schemeClr val="accent1">
              <a:shade val="50000"/>
            </a:schemeClr>
          </a:lnRef>
          <a:fillRef idx="1">
            <a:schemeClr val="accent1"/>
          </a:fillRef>
          <a:effectRef idx="0">
            <a:schemeClr val="accent1"/>
          </a:effectRef>
          <a:fontRef idx="minor">
            <a:schemeClr val="lt1"/>
          </a:fontRef>
        </p:style>
      </p:pic>
      <p:pic>
        <p:nvPicPr>
          <p:cNvPr id="25" name="Picture 24" descr="LiveServices_h_rgb.png"/>
          <p:cNvPicPr>
            <a:picLocks noChangeAspect="1"/>
          </p:cNvPicPr>
          <p:nvPr/>
        </p:nvPicPr>
        <p:blipFill>
          <a:blip r:embed="rId5" cstate="print"/>
          <a:stretch>
            <a:fillRect/>
          </a:stretch>
        </p:blipFill>
        <p:spPr>
          <a:xfrm>
            <a:off x="6281834" y="1786409"/>
            <a:ext cx="1959418" cy="454925"/>
          </a:xfrm>
          <a:prstGeom prst="rect">
            <a:avLst/>
          </a:prstGeom>
          <a:ln>
            <a:noFill/>
            <a:headEnd/>
            <a:tailEnd/>
          </a:ln>
        </p:spPr>
        <p:style>
          <a:lnRef idx="2">
            <a:schemeClr val="accent1"/>
          </a:lnRef>
          <a:fillRef idx="1">
            <a:schemeClr val="lt1"/>
          </a:fillRef>
          <a:effectRef idx="0">
            <a:schemeClr val="accent1"/>
          </a:effectRef>
          <a:fontRef idx="minor">
            <a:schemeClr val="dk1"/>
          </a:fontRef>
        </p:style>
      </p:pic>
      <p:pic>
        <p:nvPicPr>
          <p:cNvPr id="26" name="Picture 9"/>
          <p:cNvPicPr>
            <a:picLocks noChangeAspect="1" noChangeArrowheads="1"/>
          </p:cNvPicPr>
          <p:nvPr/>
        </p:nvPicPr>
        <p:blipFill>
          <a:blip r:embed="rId6"/>
          <a:srcRect/>
          <a:stretch>
            <a:fillRect/>
          </a:stretch>
        </p:blipFill>
        <p:spPr bwMode="auto">
          <a:xfrm>
            <a:off x="6397937" y="2479662"/>
            <a:ext cx="2362200" cy="507999"/>
          </a:xfrm>
          <a:prstGeom prst="rect">
            <a:avLst/>
          </a:prstGeom>
          <a:ln>
            <a:noFill/>
            <a:headEnd/>
            <a:tailEnd/>
          </a:ln>
        </p:spPr>
        <p:style>
          <a:lnRef idx="2">
            <a:schemeClr val="accent1"/>
          </a:lnRef>
          <a:fillRef idx="1">
            <a:schemeClr val="lt1"/>
          </a:fillRef>
          <a:effectRef idx="0">
            <a:schemeClr val="accent1"/>
          </a:effectRef>
          <a:fontRef idx="minor">
            <a:schemeClr val="dk1"/>
          </a:fontRef>
        </p:style>
      </p:pic>
      <p:pic>
        <p:nvPicPr>
          <p:cNvPr id="27" name="Picture 45" descr="WinAzure_h_rgb.png"/>
          <p:cNvPicPr>
            <a:picLocks noChangeAspect="1"/>
          </p:cNvPicPr>
          <p:nvPr/>
        </p:nvPicPr>
        <p:blipFill>
          <a:blip r:embed="rId7"/>
          <a:srcRect/>
          <a:stretch>
            <a:fillRect/>
          </a:stretch>
        </p:blipFill>
        <p:spPr bwMode="auto">
          <a:xfrm>
            <a:off x="468852" y="1578230"/>
            <a:ext cx="3082758" cy="575841"/>
          </a:xfrm>
          <a:prstGeom prst="rect">
            <a:avLst/>
          </a:prstGeom>
          <a:noFill/>
          <a:ln w="9525">
            <a:noFill/>
            <a:miter lim="800000"/>
            <a:headEnd/>
            <a:tailEnd/>
          </a:ln>
        </p:spPr>
      </p:pic>
      <p:sp>
        <p:nvSpPr>
          <p:cNvPr id="28" name="Rounded Rectangle 27"/>
          <p:cNvSpPr/>
          <p:nvPr/>
        </p:nvSpPr>
        <p:spPr>
          <a:xfrm>
            <a:off x="1307052" y="5136934"/>
            <a:ext cx="1447800" cy="762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nl-BE" sz="1600" b="1" dirty="0" smtClean="0">
                <a:solidFill>
                  <a:schemeClr val="tx1"/>
                </a:solidFill>
              </a:rPr>
              <a:t>Windows</a:t>
            </a:r>
          </a:p>
        </p:txBody>
      </p:sp>
      <p:sp>
        <p:nvSpPr>
          <p:cNvPr id="29" name="Rounded Rectangle 28"/>
          <p:cNvSpPr/>
          <p:nvPr/>
        </p:nvSpPr>
        <p:spPr>
          <a:xfrm>
            <a:off x="2907252" y="5136934"/>
            <a:ext cx="1447800" cy="762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nl-BE" sz="1600" b="1" dirty="0" smtClean="0">
                <a:solidFill>
                  <a:schemeClr val="tx1"/>
                </a:solidFill>
              </a:rPr>
              <a:t>Mobile</a:t>
            </a:r>
            <a:endParaRPr lang="en-US" sz="1600" b="1" dirty="0">
              <a:solidFill>
                <a:schemeClr val="tx1"/>
              </a:solidFill>
            </a:endParaRPr>
          </a:p>
        </p:txBody>
      </p:sp>
      <p:sp>
        <p:nvSpPr>
          <p:cNvPr id="30" name="Rounded Rectangle 29"/>
          <p:cNvSpPr/>
          <p:nvPr/>
        </p:nvSpPr>
        <p:spPr>
          <a:xfrm>
            <a:off x="4507452" y="5136934"/>
            <a:ext cx="1447800" cy="762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nl-BE" sz="1600" b="1" dirty="0" smtClean="0">
                <a:solidFill>
                  <a:schemeClr val="tx1"/>
                </a:solidFill>
              </a:rPr>
              <a:t>Browser</a:t>
            </a:r>
            <a:endParaRPr lang="en-US" sz="1600" b="1" dirty="0">
              <a:solidFill>
                <a:schemeClr val="tx1"/>
              </a:solidFill>
            </a:endParaRPr>
          </a:p>
        </p:txBody>
      </p:sp>
      <p:sp>
        <p:nvSpPr>
          <p:cNvPr id="31" name="Rounded Rectangle 30"/>
          <p:cNvSpPr/>
          <p:nvPr/>
        </p:nvSpPr>
        <p:spPr>
          <a:xfrm>
            <a:off x="6107652" y="5136934"/>
            <a:ext cx="1447800" cy="762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nl-BE" sz="1600" dirty="0" smtClean="0">
                <a:solidFill>
                  <a:schemeClr val="tx1"/>
                </a:solidFill>
              </a:rPr>
              <a:t>others...</a:t>
            </a:r>
            <a:endParaRPr lang="en-US" sz="1600" dirty="0">
              <a:solidFill>
                <a:schemeClr val="tx1"/>
              </a:solidFill>
            </a:endParaRPr>
          </a:p>
        </p:txBody>
      </p:sp>
      <p:sp>
        <p:nvSpPr>
          <p:cNvPr id="32" name="Rectangle 31"/>
          <p:cNvSpPr/>
          <p:nvPr/>
        </p:nvSpPr>
        <p:spPr>
          <a:xfrm>
            <a:off x="773652" y="5060734"/>
            <a:ext cx="72390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cxnSp>
        <p:nvCxnSpPr>
          <p:cNvPr id="33" name="Straight Connector 32"/>
          <p:cNvCxnSpPr/>
          <p:nvPr/>
        </p:nvCxnSpPr>
        <p:spPr>
          <a:xfrm flipV="1">
            <a:off x="-483684" y="3489114"/>
            <a:ext cx="10501386" cy="71438"/>
          </a:xfrm>
          <a:prstGeom prst="line">
            <a:avLst/>
          </a:prstGeom>
        </p:spPr>
        <p:style>
          <a:lnRef idx="1">
            <a:schemeClr val="accent3"/>
          </a:lnRef>
          <a:fillRef idx="0">
            <a:schemeClr val="accent3"/>
          </a:fillRef>
          <a:effectRef idx="0">
            <a:schemeClr val="accent3"/>
          </a:effectRef>
          <a:fontRef idx="minor">
            <a:schemeClr val="tx1"/>
          </a:fontRef>
        </p:style>
      </p:cxnSp>
      <p:sp>
        <p:nvSpPr>
          <p:cNvPr id="34" name="TextBox 33"/>
          <p:cNvSpPr txBox="1"/>
          <p:nvPr/>
        </p:nvSpPr>
        <p:spPr>
          <a:xfrm>
            <a:off x="302134" y="3703428"/>
            <a:ext cx="1284967" cy="369332"/>
          </a:xfrm>
          <a:prstGeom prst="rect">
            <a:avLst/>
          </a:prstGeom>
          <a:noFill/>
        </p:spPr>
        <p:txBody>
          <a:bodyPr wrap="none" rtlCol="0">
            <a:spAutoFit/>
          </a:bodyPr>
          <a:lstStyle/>
          <a:p>
            <a:r>
              <a:rPr lang="nl-BE" b="1" dirty="0" smtClean="0"/>
              <a:t>On Premise</a:t>
            </a:r>
            <a:endParaRPr lang="en-US" b="1" dirty="0"/>
          </a:p>
        </p:txBody>
      </p:sp>
      <p:sp>
        <p:nvSpPr>
          <p:cNvPr id="35" name="TextBox 34"/>
          <p:cNvSpPr txBox="1"/>
          <p:nvPr/>
        </p:nvSpPr>
        <p:spPr>
          <a:xfrm>
            <a:off x="214282" y="214290"/>
            <a:ext cx="1128835" cy="369332"/>
          </a:xfrm>
          <a:prstGeom prst="rect">
            <a:avLst/>
          </a:prstGeom>
          <a:noFill/>
        </p:spPr>
        <p:txBody>
          <a:bodyPr wrap="none" rtlCol="0">
            <a:spAutoFit/>
          </a:bodyPr>
          <a:lstStyle/>
          <a:p>
            <a:r>
              <a:rPr lang="nl-BE" b="1" dirty="0" smtClean="0"/>
              <a:t>The Cloud</a:t>
            </a:r>
            <a:endParaRPr lang="en-US" b="1"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Azure Web Role</a:t>
            </a:r>
            <a:endParaRPr lang="en-US" dirty="0"/>
          </a:p>
        </p:txBody>
      </p:sp>
      <p:sp>
        <p:nvSpPr>
          <p:cNvPr id="4" name="Rectangle 8"/>
          <p:cNvSpPr>
            <a:spLocks noChangeArrowheads="1"/>
          </p:cNvSpPr>
          <p:nvPr/>
        </p:nvSpPr>
        <p:spPr bwMode="auto">
          <a:xfrm>
            <a:off x="2414563" y="4572000"/>
            <a:ext cx="3083792" cy="62197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marR="0" lvl="0" indent="0" algn="ctr" fontAlgn="base">
              <a:lnSpc>
                <a:spcPct val="100000"/>
              </a:lnSpc>
              <a:spcBef>
                <a:spcPct val="0"/>
              </a:spcBef>
              <a:spcAft>
                <a:spcPct val="0"/>
              </a:spcAft>
              <a:buClrTx/>
              <a:buSzTx/>
              <a:buFontTx/>
              <a:buNone/>
              <a:tabLst/>
            </a:pPr>
            <a:r>
              <a:rPr lang="en-US" sz="2400" dirty="0" smtClean="0"/>
              <a:t>Storage Services</a:t>
            </a:r>
          </a:p>
        </p:txBody>
      </p:sp>
      <p:cxnSp>
        <p:nvCxnSpPr>
          <p:cNvPr id="5" name="AutoShape 4"/>
          <p:cNvCxnSpPr>
            <a:cxnSpLocks noChangeShapeType="1"/>
          </p:cNvCxnSpPr>
          <p:nvPr/>
        </p:nvCxnSpPr>
        <p:spPr bwMode="auto">
          <a:xfrm rot="16200000" flipV="1">
            <a:off x="3492570" y="4104473"/>
            <a:ext cx="868750" cy="10089"/>
          </a:xfrm>
          <a:prstGeom prst="straightConnector1">
            <a:avLst/>
          </a:prstGeom>
          <a:noFill/>
          <a:ln w="38100">
            <a:solidFill>
              <a:schemeClr val="tx1"/>
            </a:solidFill>
            <a:round/>
            <a:headEnd type="triangle" w="lg" len="lg"/>
            <a:tailEnd type="none" w="lg" len="lg"/>
          </a:ln>
          <a:effectLst/>
        </p:spPr>
      </p:cxnSp>
      <p:sp>
        <p:nvSpPr>
          <p:cNvPr id="6" name="Cloud"/>
          <p:cNvSpPr>
            <a:spLocks noChangeAspect="1" noEditPoints="1" noChangeArrowheads="1"/>
          </p:cNvSpPr>
          <p:nvPr/>
        </p:nvSpPr>
        <p:spPr bwMode="auto">
          <a:xfrm>
            <a:off x="2209800" y="1295400"/>
            <a:ext cx="3322389" cy="95131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p:spPr>
        <p:style>
          <a:lnRef idx="1">
            <a:schemeClr val="accent3"/>
          </a:lnRef>
          <a:fillRef idx="2">
            <a:schemeClr val="accent3"/>
          </a:fillRef>
          <a:effectRef idx="1">
            <a:schemeClr val="accent3"/>
          </a:effectRef>
          <a:fontRef idx="minor">
            <a:schemeClr val="dk1"/>
          </a:fontRef>
        </p:style>
        <p:txBody>
          <a:bodyPr rtlCol="0" anchor="ctr"/>
          <a:lstStyle/>
          <a:p>
            <a:pPr marR="0" lvl="0" indent="0" algn="ctr" fontAlgn="base">
              <a:lnSpc>
                <a:spcPct val="100000"/>
              </a:lnSpc>
              <a:spcBef>
                <a:spcPct val="0"/>
              </a:spcBef>
              <a:spcAft>
                <a:spcPct val="0"/>
              </a:spcAft>
              <a:buClrTx/>
              <a:buSzTx/>
              <a:buFontTx/>
              <a:buNone/>
              <a:tabLst/>
            </a:pPr>
            <a:r>
              <a:rPr lang="en-US" sz="2000" dirty="0" smtClean="0">
                <a:solidFill>
                  <a:schemeClr val="dk1"/>
                </a:solidFill>
              </a:rPr>
              <a:t>Public Internet</a:t>
            </a:r>
          </a:p>
        </p:txBody>
      </p:sp>
      <p:sp>
        <p:nvSpPr>
          <p:cNvPr id="7" name="AutoShape 6"/>
          <p:cNvSpPr>
            <a:spLocks noChangeArrowheads="1"/>
          </p:cNvSpPr>
          <p:nvPr/>
        </p:nvSpPr>
        <p:spPr bwMode="auto">
          <a:xfrm>
            <a:off x="3100363" y="2549980"/>
            <a:ext cx="1624177" cy="1202427"/>
          </a:xfrm>
          <a:prstGeom prst="roundRect">
            <a:avLst>
              <a:gd name="adj"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fontAlgn="base">
              <a:spcBef>
                <a:spcPct val="0"/>
              </a:spcBef>
              <a:spcAft>
                <a:spcPct val="0"/>
              </a:spcAft>
            </a:pPr>
            <a:r>
              <a:rPr lang="en-US" sz="2400" dirty="0" smtClean="0"/>
              <a:t>Web Role</a:t>
            </a:r>
          </a:p>
        </p:txBody>
      </p:sp>
      <p:cxnSp>
        <p:nvCxnSpPr>
          <p:cNvPr id="8" name="AutoShape 9"/>
          <p:cNvCxnSpPr>
            <a:cxnSpLocks noChangeShapeType="1"/>
          </p:cNvCxnSpPr>
          <p:nvPr/>
        </p:nvCxnSpPr>
        <p:spPr bwMode="auto">
          <a:xfrm flipV="1">
            <a:off x="3919968" y="2048727"/>
            <a:ext cx="966" cy="501253"/>
          </a:xfrm>
          <a:prstGeom prst="straightConnector1">
            <a:avLst/>
          </a:prstGeom>
          <a:noFill/>
          <a:ln w="38100">
            <a:solidFill>
              <a:schemeClr val="tx1"/>
            </a:solidFill>
            <a:round/>
            <a:headEnd type="triangle" w="lg" len="lg"/>
            <a:tailEnd type="triangle" w="lg" len="lg"/>
          </a:ln>
          <a:effectLst/>
        </p:spPr>
      </p:cxnSp>
      <p:cxnSp>
        <p:nvCxnSpPr>
          <p:cNvPr id="9" name="AutoShape 12"/>
          <p:cNvCxnSpPr>
            <a:cxnSpLocks noChangeShapeType="1"/>
            <a:stCxn id="7" idx="1"/>
            <a:endCxn id="6" idx="0"/>
          </p:cNvCxnSpPr>
          <p:nvPr/>
        </p:nvCxnSpPr>
        <p:spPr bwMode="auto">
          <a:xfrm rot="10800000">
            <a:off x="2220107" y="1771060"/>
            <a:ext cx="880257" cy="1380135"/>
          </a:xfrm>
          <a:prstGeom prst="bentConnector5">
            <a:avLst>
              <a:gd name="adj1" fmla="val 137917"/>
              <a:gd name="adj2" fmla="val 52479"/>
              <a:gd name="adj3" fmla="val 137567"/>
            </a:avLst>
          </a:prstGeom>
          <a:noFill/>
          <a:ln w="38100">
            <a:solidFill>
              <a:schemeClr val="tx1"/>
            </a:solidFill>
            <a:miter lim="800000"/>
            <a:headEnd type="triangle" w="lg" len="lg"/>
            <a:tailEnd type="none" w="lg" len="lg"/>
          </a:ln>
          <a:effectLst/>
        </p:spPr>
      </p:cxnSp>
      <p:sp>
        <p:nvSpPr>
          <p:cNvPr id="10" name="Oval 15"/>
          <p:cNvSpPr>
            <a:spLocks noChangeArrowheads="1"/>
          </p:cNvSpPr>
          <p:nvPr/>
        </p:nvSpPr>
        <p:spPr bwMode="auto">
          <a:xfrm>
            <a:off x="2256177" y="2985558"/>
            <a:ext cx="333338" cy="332237"/>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fontAlgn="base">
              <a:spcBef>
                <a:spcPct val="0"/>
              </a:spcBef>
              <a:spcAft>
                <a:spcPct val="0"/>
              </a:spcAft>
            </a:pPr>
            <a:endParaRPr lang="en-US" sz="2400" dirty="0"/>
          </a:p>
        </p:txBody>
      </p:sp>
      <p:sp>
        <p:nvSpPr>
          <p:cNvPr id="11" name="Text Box 16"/>
          <p:cNvSpPr txBox="1">
            <a:spLocks noChangeArrowheads="1"/>
          </p:cNvSpPr>
          <p:nvPr/>
        </p:nvSpPr>
        <p:spPr bwMode="auto">
          <a:xfrm>
            <a:off x="1905000" y="3361256"/>
            <a:ext cx="1221273" cy="606525"/>
          </a:xfrm>
          <a:prstGeom prst="rect">
            <a:avLst/>
          </a:prstGeom>
          <a:noFill/>
          <a:ln w="31750">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cs typeface="Arial" pitchFamily="34" charset="0"/>
              </a:rPr>
              <a:t>Load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cs typeface="Arial" pitchFamily="34" charset="0"/>
              </a:rPr>
              <a:t> Balancer</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Box 11"/>
          <p:cNvSpPr txBox="1"/>
          <p:nvPr/>
        </p:nvSpPr>
        <p:spPr>
          <a:xfrm>
            <a:off x="136305" y="5480273"/>
            <a:ext cx="2820452" cy="646331"/>
          </a:xfrm>
          <a:prstGeom prst="rect">
            <a:avLst/>
          </a:prstGeom>
          <a:noFill/>
        </p:spPr>
        <p:txBody>
          <a:bodyPr wrap="none" rtlCol="0">
            <a:spAutoFit/>
          </a:bodyPr>
          <a:lstStyle/>
          <a:p>
            <a:r>
              <a:rPr lang="nl-BE" dirty="0" smtClean="0"/>
              <a:t>IIS 7 web Farm, </a:t>
            </a:r>
            <a:br>
              <a:rPr lang="nl-BE" dirty="0" smtClean="0"/>
            </a:br>
            <a:r>
              <a:rPr lang="nl-BE" dirty="0" smtClean="0"/>
              <a:t>hosts ASP.NET, supports SSL </a:t>
            </a:r>
            <a:endParaRPr lang="en-US" dirty="0"/>
          </a:p>
        </p:txBody>
      </p:sp>
      <p:sp>
        <p:nvSpPr>
          <p:cNvPr id="13" name="Rectangular Callout 12"/>
          <p:cNvSpPr/>
          <p:nvPr/>
        </p:nvSpPr>
        <p:spPr>
          <a:xfrm>
            <a:off x="5836989" y="2514600"/>
            <a:ext cx="2286000" cy="1524000"/>
          </a:xfrm>
          <a:prstGeom prst="wedgeRectCallout">
            <a:avLst>
              <a:gd name="adj1" fmla="val -90040"/>
              <a:gd name="adj2" fmla="val -797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2400" dirty="0" smtClean="0"/>
              <a:t>Hosted ASP.NET pages or WCF services</a:t>
            </a:r>
            <a:endParaRPr lang="en-US" sz="2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Azure Worker Role</a:t>
            </a:r>
            <a:endParaRPr lang="en-US" dirty="0"/>
          </a:p>
        </p:txBody>
      </p:sp>
      <p:sp>
        <p:nvSpPr>
          <p:cNvPr id="4" name="TextBox 3"/>
          <p:cNvSpPr txBox="1"/>
          <p:nvPr/>
        </p:nvSpPr>
        <p:spPr>
          <a:xfrm>
            <a:off x="127246" y="5498246"/>
            <a:ext cx="2701893" cy="646331"/>
          </a:xfrm>
          <a:prstGeom prst="rect">
            <a:avLst/>
          </a:prstGeom>
          <a:noFill/>
        </p:spPr>
        <p:txBody>
          <a:bodyPr wrap="none" rtlCol="0">
            <a:spAutoFit/>
          </a:bodyPr>
          <a:lstStyle/>
          <a:p>
            <a:r>
              <a:rPr lang="nl-BE" dirty="0" smtClean="0"/>
              <a:t>No Inboud connections, </a:t>
            </a:r>
            <a:br>
              <a:rPr lang="nl-BE" dirty="0" smtClean="0"/>
            </a:br>
            <a:r>
              <a:rPr lang="nl-BE" dirty="0" smtClean="0"/>
              <a:t>reads request from QUEUE</a:t>
            </a:r>
            <a:endParaRPr lang="en-US" dirty="0"/>
          </a:p>
        </p:txBody>
      </p:sp>
      <p:sp>
        <p:nvSpPr>
          <p:cNvPr id="5" name="Rectangle 8"/>
          <p:cNvSpPr>
            <a:spLocks noChangeArrowheads="1"/>
          </p:cNvSpPr>
          <p:nvPr/>
        </p:nvSpPr>
        <p:spPr bwMode="auto">
          <a:xfrm>
            <a:off x="2414563" y="4419600"/>
            <a:ext cx="3083792" cy="62197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fontAlgn="base">
              <a:spcBef>
                <a:spcPct val="0"/>
              </a:spcBef>
              <a:spcAft>
                <a:spcPct val="0"/>
              </a:spcAft>
            </a:pPr>
            <a:r>
              <a:rPr lang="en-US" sz="2400" dirty="0" smtClean="0"/>
              <a:t>Storage Service</a:t>
            </a:r>
          </a:p>
        </p:txBody>
      </p:sp>
      <p:cxnSp>
        <p:nvCxnSpPr>
          <p:cNvPr id="6" name="AutoShape 4"/>
          <p:cNvCxnSpPr>
            <a:cxnSpLocks noChangeShapeType="1"/>
          </p:cNvCxnSpPr>
          <p:nvPr/>
        </p:nvCxnSpPr>
        <p:spPr bwMode="auto">
          <a:xfrm rot="16200000" flipV="1">
            <a:off x="3492570" y="3952073"/>
            <a:ext cx="868750" cy="10089"/>
          </a:xfrm>
          <a:prstGeom prst="straightConnector1">
            <a:avLst/>
          </a:prstGeom>
          <a:noFill/>
          <a:ln w="38100">
            <a:solidFill>
              <a:schemeClr val="tx1"/>
            </a:solidFill>
            <a:round/>
            <a:headEnd type="triangle" w="lg" len="lg"/>
            <a:tailEnd w="lg" len="lg"/>
          </a:ln>
          <a:effectLst/>
        </p:spPr>
      </p:cxnSp>
      <p:sp>
        <p:nvSpPr>
          <p:cNvPr id="7" name="Cloud"/>
          <p:cNvSpPr>
            <a:spLocks noChangeAspect="1" noEditPoints="1" noChangeArrowheads="1"/>
          </p:cNvSpPr>
          <p:nvPr/>
        </p:nvSpPr>
        <p:spPr bwMode="auto">
          <a:xfrm>
            <a:off x="2209800" y="1143000"/>
            <a:ext cx="3322389" cy="95131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p:spPr>
        <p:style>
          <a:lnRef idx="1">
            <a:schemeClr val="accent3"/>
          </a:lnRef>
          <a:fillRef idx="2">
            <a:schemeClr val="accent3"/>
          </a:fillRef>
          <a:effectRef idx="1">
            <a:schemeClr val="accent3"/>
          </a:effectRef>
          <a:fontRef idx="minor">
            <a:schemeClr val="dk1"/>
          </a:fontRef>
        </p:style>
        <p:txBody>
          <a:bodyPr rtlCol="0" anchor="ctr"/>
          <a:lstStyle/>
          <a:p>
            <a:pPr algn="ctr" fontAlgn="base">
              <a:spcBef>
                <a:spcPct val="0"/>
              </a:spcBef>
              <a:spcAft>
                <a:spcPct val="0"/>
              </a:spcAft>
            </a:pPr>
            <a:r>
              <a:rPr lang="en-US" sz="2000" dirty="0" smtClean="0">
                <a:solidFill>
                  <a:schemeClr val="dk1"/>
                </a:solidFill>
              </a:rPr>
              <a:t>Public Internet</a:t>
            </a:r>
          </a:p>
        </p:txBody>
      </p:sp>
      <p:sp>
        <p:nvSpPr>
          <p:cNvPr id="8" name="AutoShape 6"/>
          <p:cNvSpPr>
            <a:spLocks noChangeArrowheads="1"/>
          </p:cNvSpPr>
          <p:nvPr/>
        </p:nvSpPr>
        <p:spPr bwMode="auto">
          <a:xfrm>
            <a:off x="3100363" y="2397580"/>
            <a:ext cx="1624177" cy="1202427"/>
          </a:xfrm>
          <a:prstGeom prst="roundRect">
            <a:avLst>
              <a:gd name="adj"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fontAlgn="base">
              <a:spcBef>
                <a:spcPct val="0"/>
              </a:spcBef>
              <a:spcAft>
                <a:spcPct val="0"/>
              </a:spcAft>
            </a:pPr>
            <a:r>
              <a:rPr lang="en-US" sz="2400" dirty="0" smtClean="0"/>
              <a:t>Worker Role</a:t>
            </a:r>
          </a:p>
        </p:txBody>
      </p:sp>
      <p:cxnSp>
        <p:nvCxnSpPr>
          <p:cNvPr id="9" name="AutoShape 9"/>
          <p:cNvCxnSpPr>
            <a:cxnSpLocks noChangeShapeType="1"/>
          </p:cNvCxnSpPr>
          <p:nvPr/>
        </p:nvCxnSpPr>
        <p:spPr bwMode="auto">
          <a:xfrm flipV="1">
            <a:off x="3919968" y="1896327"/>
            <a:ext cx="966" cy="501253"/>
          </a:xfrm>
          <a:prstGeom prst="straightConnector1">
            <a:avLst/>
          </a:prstGeom>
          <a:noFill/>
          <a:ln w="38100">
            <a:solidFill>
              <a:schemeClr val="tx1"/>
            </a:solidFill>
            <a:round/>
            <a:headEnd w="lg" len="lg"/>
            <a:tailEnd type="triangle" w="lg" len="lg"/>
          </a:ln>
          <a:effectLst/>
        </p:spPr>
      </p:cxnSp>
      <p:cxnSp>
        <p:nvCxnSpPr>
          <p:cNvPr id="10" name="AutoShape 17"/>
          <p:cNvCxnSpPr>
            <a:cxnSpLocks noChangeShapeType="1"/>
            <a:endCxn id="7" idx="2"/>
          </p:cNvCxnSpPr>
          <p:nvPr/>
        </p:nvCxnSpPr>
        <p:spPr bwMode="auto">
          <a:xfrm rot="5400000" flipH="1" flipV="1">
            <a:off x="3971814" y="3102835"/>
            <a:ext cx="3041781" cy="73431"/>
          </a:xfrm>
          <a:prstGeom prst="bentConnector4">
            <a:avLst>
              <a:gd name="adj1" fmla="val -138"/>
              <a:gd name="adj2" fmla="val 547513"/>
            </a:avLst>
          </a:prstGeom>
          <a:noFill/>
          <a:ln w="38100">
            <a:solidFill>
              <a:schemeClr val="tx1"/>
            </a:solidFill>
            <a:miter lim="800000"/>
            <a:headEnd type="triangle" w="lg" len="lg"/>
            <a:tailEnd type="none" w="lg" len="lg"/>
          </a:ln>
          <a:effectLst/>
        </p:spPr>
      </p:cxnSp>
      <p:sp>
        <p:nvSpPr>
          <p:cNvPr id="11" name="Rectangular Callout 10"/>
          <p:cNvSpPr/>
          <p:nvPr/>
        </p:nvSpPr>
        <p:spPr>
          <a:xfrm>
            <a:off x="5715000" y="2133600"/>
            <a:ext cx="2286000" cy="1905000"/>
          </a:xfrm>
          <a:prstGeom prst="wedgeRectCallout">
            <a:avLst>
              <a:gd name="adj1" fmla="val -90040"/>
              <a:gd name="adj2" fmla="val -797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BE" sz="2400" dirty="0" smtClean="0"/>
              <a:t>Background Service </a:t>
            </a:r>
          </a:p>
          <a:p>
            <a:pPr algn="ctr"/>
            <a:r>
              <a:rPr lang="nl-BE" sz="2400" dirty="0" smtClean="0"/>
              <a:t>~</a:t>
            </a:r>
            <a:br>
              <a:rPr lang="nl-BE" sz="2400" dirty="0" smtClean="0"/>
            </a:br>
            <a:r>
              <a:rPr lang="nl-BE" sz="2400" dirty="0" smtClean="0"/>
              <a:t>main()</a:t>
            </a:r>
            <a:endParaRPr lang="en-US" sz="2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63</TotalTime>
  <Words>588</Words>
  <Application>Microsoft Office PowerPoint</Application>
  <PresentationFormat>On-screen Show (4:3)</PresentationFormat>
  <Paragraphs>175</Paragraphs>
  <Slides>26</Slides>
  <Notes>25</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TechEd09_Europe</vt:lpstr>
      <vt:lpstr>TechEd09_Europe template</vt:lpstr>
      <vt:lpstr>PowerPoint Presentation</vt:lpstr>
      <vt:lpstr>Code Walkthrough of a Cloud Application Running on the Windows Azure Platform</vt:lpstr>
      <vt:lpstr>Me ?</vt:lpstr>
      <vt:lpstr>PowerPoint Presentation</vt:lpstr>
      <vt:lpstr>Features</vt:lpstr>
      <vt:lpstr>Cloud Computing = Utility Computing</vt:lpstr>
      <vt:lpstr>PowerPoint Presentation</vt:lpstr>
      <vt:lpstr>Azure Web Role</vt:lpstr>
      <vt:lpstr>Azure Worker Role</vt:lpstr>
      <vt:lpstr>Web Role / Worker Role</vt:lpstr>
      <vt:lpstr>Azure Storage</vt:lpstr>
      <vt:lpstr>.Net Services</vt:lpstr>
      <vt:lpstr>Integration with WCF</vt:lpstr>
      <vt:lpstr>.Net Services = Relay</vt:lpstr>
      <vt:lpstr>.Net Services = Relay</vt:lpstr>
      <vt:lpstr>Subscribing</vt:lpstr>
      <vt:lpstr>Send Holiday Pictures Home</vt:lpstr>
      <vt:lpstr>PowerPoint Presentation</vt:lpstr>
      <vt:lpstr>PowerPoint Presentation</vt:lpstr>
      <vt:lpstr>PowerPoint Presentation</vt:lpstr>
      <vt:lpstr>PowerPoint Presentation</vt:lpstr>
      <vt:lpstr>Resources</vt:lpstr>
      <vt:lpstr>Related Content</vt:lpstr>
      <vt:lpstr>Track Resources</vt:lpstr>
      <vt:lpstr>PowerPoint Presentation</vt:lpstr>
      <vt:lpstr>PowerPoint Presentation</vt:lpstr>
    </vt:vector>
  </TitlesOfParts>
  <Manager>&lt;Content Manager Name Here&gt;</Manager>
  <Company>Ordina Belgium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kucl</dc:creator>
  <dc:description>Template: Slidework LLC
Formatting:
Event Date: May 11 - 15, 2009
Event Location: Los Angeles, CA
Audience:</dc:description>
  <cp:lastModifiedBy>Spencer</cp:lastModifiedBy>
  <cp:revision>17</cp:revision>
  <dcterms:created xsi:type="dcterms:W3CDTF">2009-09-21T18:49:01Z</dcterms:created>
  <dcterms:modified xsi:type="dcterms:W3CDTF">2009-11-07T20:19:43Z</dcterms:modified>
</cp:coreProperties>
</file>