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tags/tag2.xml" ContentType="application/vnd.openxmlformats-officedocument.presentationml.tags+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diagrams/quickStyle1.xml" ContentType="application/vnd.openxmlformats-officedocument.drawingml.diagramStyle+xml"/>
  <Override PartName="/ppt/notesSlides/notesSlide28.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tags/tag1.xml" ContentType="application/vnd.openxmlformats-officedocument.presentationml.tags+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diagrams/layout2.xml" ContentType="application/vnd.openxmlformats-officedocument.drawingml.diagramLayout+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2"/>
    <p:sldMasterId id="2147483704" r:id="rId3"/>
  </p:sldMasterIdLst>
  <p:notesMasterIdLst>
    <p:notesMasterId r:id="rId35"/>
  </p:notesMasterIdLst>
  <p:handoutMasterIdLst>
    <p:handoutMasterId r:id="rId36"/>
  </p:handoutMasterIdLst>
  <p:sldIdLst>
    <p:sldId id="256" r:id="rId4"/>
    <p:sldId id="257" r:id="rId5"/>
    <p:sldId id="283" r:id="rId6"/>
    <p:sldId id="284" r:id="rId7"/>
    <p:sldId id="285" r:id="rId8"/>
    <p:sldId id="286" r:id="rId9"/>
    <p:sldId id="287" r:id="rId10"/>
    <p:sldId id="288" r:id="rId11"/>
    <p:sldId id="290" r:id="rId12"/>
    <p:sldId id="264" r:id="rId13"/>
    <p:sldId id="291" r:id="rId14"/>
    <p:sldId id="292" r:id="rId15"/>
    <p:sldId id="293" r:id="rId16"/>
    <p:sldId id="295" r:id="rId17"/>
    <p:sldId id="294" r:id="rId18"/>
    <p:sldId id="296" r:id="rId19"/>
    <p:sldId id="300" r:id="rId20"/>
    <p:sldId id="315" r:id="rId21"/>
    <p:sldId id="297" r:id="rId22"/>
    <p:sldId id="298" r:id="rId23"/>
    <p:sldId id="301" r:id="rId24"/>
    <p:sldId id="316" r:id="rId25"/>
    <p:sldId id="313" r:id="rId26"/>
    <p:sldId id="314" r:id="rId27"/>
    <p:sldId id="317" r:id="rId28"/>
    <p:sldId id="302" r:id="rId29"/>
    <p:sldId id="311" r:id="rId30"/>
    <p:sldId id="274" r:id="rId31"/>
    <p:sldId id="282" r:id="rId32"/>
    <p:sldId id="318" r:id="rId33"/>
    <p:sldId id="280" r:id="rId34"/>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07/7/12/main" xmlns="">
          <a:srgbClr xmlns:mc="http://schemas.openxmlformats.org/markup-compatibility/2006" xmlns:a14="http://schemas.microsoft.com/office/drawing/2007/7/7/main" val="FF0000" mc:Ignorable=""/>
        </p14:laserClr>
      </p:ext>
      <p:ext uri="{2FDB2607-1784-4EEB-B798-7EB5836EED8A}">
        <p14:showMediaCtrls xmlns:p14="http://schemas.microsoft.com/office/powerpoint/2007/7/12/main" xmlns="" val="1"/>
      </p:ext>
    </p:extLst>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p14="http://schemas.microsoft.com/office/powerpoint/2007/7/12/main" xmlns="" val="0"/>
    </p:ext>
    <p:ext uri="{D31A062A-798A-4329-ABDD-BBA856620510}">
      <p14:defaultImageDpi xmlns:p14="http://schemas.microsoft.com/office/powerpoint/2007/7/12/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066" autoAdjust="0"/>
    <p:restoredTop sz="84368" autoAdjust="0"/>
  </p:normalViewPr>
  <p:slideViewPr>
    <p:cSldViewPr snapToGrid="0">
      <p:cViewPr>
        <p:scale>
          <a:sx n="70" d="100"/>
          <a:sy n="70" d="100"/>
        </p:scale>
        <p:origin x="-2016" y="-564"/>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3" d="100"/>
          <a:sy n="83" d="100"/>
        </p:scale>
        <p:origin x="-2916"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viewProps" Target="viewProps.xml"/><Relationship Id="rId3" Type="http://schemas.openxmlformats.org/officeDocument/2006/relationships/slideMaster" Target="slideMasters/slideMaster2.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B3CF7CF-1F9E-4C18-A7FA-F6395378DC44}" type="doc">
      <dgm:prSet loTypeId="urn:microsoft.com/office/officeart/2005/8/layout/target2" loCatId="relationship" qsTypeId="urn:microsoft.com/office/officeart/2005/8/quickstyle/simple1" qsCatId="simple" csTypeId="urn:microsoft.com/office/officeart/2005/8/colors/accent1_2" csCatId="accent1" phldr="1"/>
      <dgm:spPr/>
      <dgm:t>
        <a:bodyPr/>
        <a:lstStyle/>
        <a:p>
          <a:endParaRPr lang="en-US"/>
        </a:p>
      </dgm:t>
    </dgm:pt>
    <dgm:pt modelId="{474DE8E1-297C-4D69-BEBC-A5F39A28072C}">
      <dgm:prSet/>
      <dgm:spPr/>
      <dgm:t>
        <a:bodyPr/>
        <a:lstStyle/>
        <a:p>
          <a:r>
            <a:rPr lang="en-US" dirty="0" smtClean="0"/>
            <a:t>PHP SDK for Windows Azure</a:t>
          </a:r>
        </a:p>
      </dgm:t>
    </dgm:pt>
    <dgm:pt modelId="{7FFB8F9B-0007-42C7-9E5C-289DA38CE3CC}" type="parTrans" cxnId="{727195D3-90E9-4CF5-814B-1C8E565AE38E}">
      <dgm:prSet/>
      <dgm:spPr/>
      <dgm:t>
        <a:bodyPr/>
        <a:lstStyle/>
        <a:p>
          <a:endParaRPr lang="en-US"/>
        </a:p>
      </dgm:t>
    </dgm:pt>
    <dgm:pt modelId="{E46208B2-66CA-4742-81A6-FDDC3F6C1533}" type="sibTrans" cxnId="{727195D3-90E9-4CF5-814B-1C8E565AE38E}">
      <dgm:prSet/>
      <dgm:spPr/>
      <dgm:t>
        <a:bodyPr/>
        <a:lstStyle/>
        <a:p>
          <a:endParaRPr lang="en-US"/>
        </a:p>
      </dgm:t>
    </dgm:pt>
    <dgm:pt modelId="{89A6C461-6E63-4B33-9C32-D2E46C493F44}">
      <dgm:prSet/>
      <dgm:spPr/>
      <dgm:t>
        <a:bodyPr/>
        <a:lstStyle/>
        <a:p>
          <a:r>
            <a:rPr lang="en-US" dirty="0" smtClean="0"/>
            <a:t>Blobs, Tables, Queues</a:t>
          </a:r>
        </a:p>
      </dgm:t>
    </dgm:pt>
    <dgm:pt modelId="{6A04CD4A-DA76-462A-B71C-D493A8D46A93}" type="parTrans" cxnId="{21AB6475-64FC-49DB-B867-E2011C561170}">
      <dgm:prSet/>
      <dgm:spPr/>
      <dgm:t>
        <a:bodyPr/>
        <a:lstStyle/>
        <a:p>
          <a:endParaRPr lang="en-US"/>
        </a:p>
      </dgm:t>
    </dgm:pt>
    <dgm:pt modelId="{A8F7F674-0228-468C-8265-350B10F71BA0}" type="sibTrans" cxnId="{21AB6475-64FC-49DB-B867-E2011C561170}">
      <dgm:prSet/>
      <dgm:spPr/>
      <dgm:t>
        <a:bodyPr/>
        <a:lstStyle/>
        <a:p>
          <a:endParaRPr lang="en-US"/>
        </a:p>
      </dgm:t>
    </dgm:pt>
    <dgm:pt modelId="{3BB2694C-5C82-4CF7-9568-D835973870D0}">
      <dgm:prSet/>
      <dgm:spPr/>
      <dgm:t>
        <a:bodyPr/>
        <a:lstStyle/>
        <a:p>
          <a:r>
            <a:rPr lang="en-US" dirty="0" smtClean="0"/>
            <a:t>Manageability, Instrumentation, logging</a:t>
          </a:r>
        </a:p>
      </dgm:t>
    </dgm:pt>
    <dgm:pt modelId="{397D3028-F227-4A06-88C0-A3FBA72BDF15}" type="parTrans" cxnId="{758E7727-C88F-4416-994E-C1711F5CC09D}">
      <dgm:prSet/>
      <dgm:spPr/>
      <dgm:t>
        <a:bodyPr/>
        <a:lstStyle/>
        <a:p>
          <a:endParaRPr lang="en-US"/>
        </a:p>
      </dgm:t>
    </dgm:pt>
    <dgm:pt modelId="{158D3764-CD3A-4191-903F-271BBEAF77E8}" type="sibTrans" cxnId="{758E7727-C88F-4416-994E-C1711F5CC09D}">
      <dgm:prSet/>
      <dgm:spPr/>
      <dgm:t>
        <a:bodyPr/>
        <a:lstStyle/>
        <a:p>
          <a:endParaRPr lang="en-US"/>
        </a:p>
      </dgm:t>
    </dgm:pt>
    <dgm:pt modelId="{9C73F033-DC53-4A5A-A134-5E2C7C84F71E}">
      <dgm:prSet/>
      <dgm:spPr/>
      <dgm:t>
        <a:bodyPr/>
        <a:lstStyle/>
        <a:p>
          <a:r>
            <a:rPr lang="en-US" dirty="0" smtClean="0"/>
            <a:t>Helper for Http, Auth, REST, </a:t>
          </a:r>
          <a:r>
            <a:rPr lang="en-US" dirty="0" err="1" smtClean="0"/>
            <a:t>Errior</a:t>
          </a:r>
          <a:endParaRPr lang="en-US" dirty="0" smtClean="0"/>
        </a:p>
      </dgm:t>
    </dgm:pt>
    <dgm:pt modelId="{1D2FD366-16D7-4363-A5AB-33F563D65F00}" type="parTrans" cxnId="{FC2105D7-ABF5-4719-8643-BB284BA3D232}">
      <dgm:prSet/>
      <dgm:spPr/>
      <dgm:t>
        <a:bodyPr/>
        <a:lstStyle/>
        <a:p>
          <a:endParaRPr lang="en-US"/>
        </a:p>
      </dgm:t>
    </dgm:pt>
    <dgm:pt modelId="{DB45FC3B-ADAA-4D87-AF2C-575DF01D36E1}" type="sibTrans" cxnId="{FC2105D7-ABF5-4719-8643-BB284BA3D232}">
      <dgm:prSet/>
      <dgm:spPr/>
      <dgm:t>
        <a:bodyPr/>
        <a:lstStyle/>
        <a:p>
          <a:endParaRPr lang="en-US"/>
        </a:p>
      </dgm:t>
    </dgm:pt>
    <dgm:pt modelId="{D6A2E092-677B-4791-9C80-F3C26C2D7BB4}" type="pres">
      <dgm:prSet presAssocID="{EB3CF7CF-1F9E-4C18-A7FA-F6395378DC44}" presName="Name0" presStyleCnt="0">
        <dgm:presLayoutVars>
          <dgm:chMax val="3"/>
          <dgm:chPref val="1"/>
          <dgm:dir/>
          <dgm:animLvl val="lvl"/>
          <dgm:resizeHandles/>
        </dgm:presLayoutVars>
      </dgm:prSet>
      <dgm:spPr/>
      <dgm:t>
        <a:bodyPr/>
        <a:lstStyle/>
        <a:p>
          <a:endParaRPr lang="en-US"/>
        </a:p>
      </dgm:t>
    </dgm:pt>
    <dgm:pt modelId="{F7E051CF-C40A-428C-80D2-1488492103ED}" type="pres">
      <dgm:prSet presAssocID="{EB3CF7CF-1F9E-4C18-A7FA-F6395378DC44}" presName="outerBox" presStyleCnt="0"/>
      <dgm:spPr/>
      <dgm:t>
        <a:bodyPr/>
        <a:lstStyle/>
        <a:p>
          <a:endParaRPr lang="en-US"/>
        </a:p>
      </dgm:t>
    </dgm:pt>
    <dgm:pt modelId="{6E38CC7C-C14D-4CAD-B87A-BE1A2D40681F}" type="pres">
      <dgm:prSet presAssocID="{EB3CF7CF-1F9E-4C18-A7FA-F6395378DC44}" presName="outerBoxParent" presStyleLbl="node1" presStyleIdx="0" presStyleCnt="1"/>
      <dgm:spPr/>
      <dgm:t>
        <a:bodyPr/>
        <a:lstStyle/>
        <a:p>
          <a:endParaRPr lang="en-US"/>
        </a:p>
      </dgm:t>
    </dgm:pt>
    <dgm:pt modelId="{469B4656-C1E2-48FE-9EFF-04C11468E90A}" type="pres">
      <dgm:prSet presAssocID="{EB3CF7CF-1F9E-4C18-A7FA-F6395378DC44}" presName="outerBoxChildren" presStyleCnt="0"/>
      <dgm:spPr/>
      <dgm:t>
        <a:bodyPr/>
        <a:lstStyle/>
        <a:p>
          <a:endParaRPr lang="en-US"/>
        </a:p>
      </dgm:t>
    </dgm:pt>
    <dgm:pt modelId="{B981AC76-5A72-49D2-99E5-8B0266C06142}" type="pres">
      <dgm:prSet presAssocID="{89A6C461-6E63-4B33-9C32-D2E46C493F44}" presName="oChild" presStyleLbl="fgAcc1" presStyleIdx="0" presStyleCnt="3">
        <dgm:presLayoutVars>
          <dgm:bulletEnabled val="1"/>
        </dgm:presLayoutVars>
      </dgm:prSet>
      <dgm:spPr/>
      <dgm:t>
        <a:bodyPr/>
        <a:lstStyle/>
        <a:p>
          <a:endParaRPr lang="en-US"/>
        </a:p>
      </dgm:t>
    </dgm:pt>
    <dgm:pt modelId="{D220A691-57FE-42EC-B204-F7FD093F8D3F}" type="pres">
      <dgm:prSet presAssocID="{A8F7F674-0228-468C-8265-350B10F71BA0}" presName="outerSibTrans" presStyleCnt="0"/>
      <dgm:spPr/>
      <dgm:t>
        <a:bodyPr/>
        <a:lstStyle/>
        <a:p>
          <a:endParaRPr lang="en-US"/>
        </a:p>
      </dgm:t>
    </dgm:pt>
    <dgm:pt modelId="{6842A0BC-2082-4370-A591-52D0550A45A2}" type="pres">
      <dgm:prSet presAssocID="{3BB2694C-5C82-4CF7-9568-D835973870D0}" presName="oChild" presStyleLbl="fgAcc1" presStyleIdx="1" presStyleCnt="3">
        <dgm:presLayoutVars>
          <dgm:bulletEnabled val="1"/>
        </dgm:presLayoutVars>
      </dgm:prSet>
      <dgm:spPr/>
      <dgm:t>
        <a:bodyPr/>
        <a:lstStyle/>
        <a:p>
          <a:endParaRPr lang="en-US"/>
        </a:p>
      </dgm:t>
    </dgm:pt>
    <dgm:pt modelId="{79D1A037-08FE-4839-A36A-8251E1230D35}" type="pres">
      <dgm:prSet presAssocID="{158D3764-CD3A-4191-903F-271BBEAF77E8}" presName="outerSibTrans" presStyleCnt="0"/>
      <dgm:spPr/>
      <dgm:t>
        <a:bodyPr/>
        <a:lstStyle/>
        <a:p>
          <a:endParaRPr lang="en-US"/>
        </a:p>
      </dgm:t>
    </dgm:pt>
    <dgm:pt modelId="{2E13E6DD-5FE7-4209-BE06-DDA4474A45EE}" type="pres">
      <dgm:prSet presAssocID="{9C73F033-DC53-4A5A-A134-5E2C7C84F71E}" presName="oChild" presStyleLbl="fgAcc1" presStyleIdx="2" presStyleCnt="3">
        <dgm:presLayoutVars>
          <dgm:bulletEnabled val="1"/>
        </dgm:presLayoutVars>
      </dgm:prSet>
      <dgm:spPr/>
      <dgm:t>
        <a:bodyPr/>
        <a:lstStyle/>
        <a:p>
          <a:endParaRPr lang="en-US"/>
        </a:p>
      </dgm:t>
    </dgm:pt>
  </dgm:ptLst>
  <dgm:cxnLst>
    <dgm:cxn modelId="{42C49451-5A25-4718-A957-9269778CEDE9}" type="presOf" srcId="{89A6C461-6E63-4B33-9C32-D2E46C493F44}" destId="{B981AC76-5A72-49D2-99E5-8B0266C06142}" srcOrd="0" destOrd="0" presId="urn:microsoft.com/office/officeart/2005/8/layout/target2"/>
    <dgm:cxn modelId="{758E7727-C88F-4416-994E-C1711F5CC09D}" srcId="{474DE8E1-297C-4D69-BEBC-A5F39A28072C}" destId="{3BB2694C-5C82-4CF7-9568-D835973870D0}" srcOrd="1" destOrd="0" parTransId="{397D3028-F227-4A06-88C0-A3FBA72BDF15}" sibTransId="{158D3764-CD3A-4191-903F-271BBEAF77E8}"/>
    <dgm:cxn modelId="{B30D3FC9-9367-4A1A-B59E-3B0B3AD9BC28}" type="presOf" srcId="{3BB2694C-5C82-4CF7-9568-D835973870D0}" destId="{6842A0BC-2082-4370-A591-52D0550A45A2}" srcOrd="0" destOrd="0" presId="urn:microsoft.com/office/officeart/2005/8/layout/target2"/>
    <dgm:cxn modelId="{3231DE12-CDC1-4C90-9589-F5AF7C93FDB8}" type="presOf" srcId="{9C73F033-DC53-4A5A-A134-5E2C7C84F71E}" destId="{2E13E6DD-5FE7-4209-BE06-DDA4474A45EE}" srcOrd="0" destOrd="0" presId="urn:microsoft.com/office/officeart/2005/8/layout/target2"/>
    <dgm:cxn modelId="{FF7EDFE4-0598-4F85-909B-8D5662642FF0}" type="presOf" srcId="{EB3CF7CF-1F9E-4C18-A7FA-F6395378DC44}" destId="{D6A2E092-677B-4791-9C80-F3C26C2D7BB4}" srcOrd="0" destOrd="0" presId="urn:microsoft.com/office/officeart/2005/8/layout/target2"/>
    <dgm:cxn modelId="{727195D3-90E9-4CF5-814B-1C8E565AE38E}" srcId="{EB3CF7CF-1F9E-4C18-A7FA-F6395378DC44}" destId="{474DE8E1-297C-4D69-BEBC-A5F39A28072C}" srcOrd="0" destOrd="0" parTransId="{7FFB8F9B-0007-42C7-9E5C-289DA38CE3CC}" sibTransId="{E46208B2-66CA-4742-81A6-FDDC3F6C1533}"/>
    <dgm:cxn modelId="{FC2105D7-ABF5-4719-8643-BB284BA3D232}" srcId="{474DE8E1-297C-4D69-BEBC-A5F39A28072C}" destId="{9C73F033-DC53-4A5A-A134-5E2C7C84F71E}" srcOrd="2" destOrd="0" parTransId="{1D2FD366-16D7-4363-A5AB-33F563D65F00}" sibTransId="{DB45FC3B-ADAA-4D87-AF2C-575DF01D36E1}"/>
    <dgm:cxn modelId="{21AB6475-64FC-49DB-B867-E2011C561170}" srcId="{474DE8E1-297C-4D69-BEBC-A5F39A28072C}" destId="{89A6C461-6E63-4B33-9C32-D2E46C493F44}" srcOrd="0" destOrd="0" parTransId="{6A04CD4A-DA76-462A-B71C-D493A8D46A93}" sibTransId="{A8F7F674-0228-468C-8265-350B10F71BA0}"/>
    <dgm:cxn modelId="{0D0E4320-49D1-43B8-A306-A5F51D00472B}" type="presOf" srcId="{474DE8E1-297C-4D69-BEBC-A5F39A28072C}" destId="{6E38CC7C-C14D-4CAD-B87A-BE1A2D40681F}" srcOrd="0" destOrd="0" presId="urn:microsoft.com/office/officeart/2005/8/layout/target2"/>
    <dgm:cxn modelId="{CD92BA05-0461-4028-9B12-9CA1AE7E3061}" type="presParOf" srcId="{D6A2E092-677B-4791-9C80-F3C26C2D7BB4}" destId="{F7E051CF-C40A-428C-80D2-1488492103ED}" srcOrd="0" destOrd="0" presId="urn:microsoft.com/office/officeart/2005/8/layout/target2"/>
    <dgm:cxn modelId="{576CC462-F93D-40DD-8E32-4FB2FC0D1F47}" type="presParOf" srcId="{F7E051CF-C40A-428C-80D2-1488492103ED}" destId="{6E38CC7C-C14D-4CAD-B87A-BE1A2D40681F}" srcOrd="0" destOrd="0" presId="urn:microsoft.com/office/officeart/2005/8/layout/target2"/>
    <dgm:cxn modelId="{A0DD9523-B443-4FA3-8B73-33D989EA60EE}" type="presParOf" srcId="{F7E051CF-C40A-428C-80D2-1488492103ED}" destId="{469B4656-C1E2-48FE-9EFF-04C11468E90A}" srcOrd="1" destOrd="0" presId="urn:microsoft.com/office/officeart/2005/8/layout/target2"/>
    <dgm:cxn modelId="{D236C93F-8A6D-4BDF-9EC6-9D2B591EC5BC}" type="presParOf" srcId="{469B4656-C1E2-48FE-9EFF-04C11468E90A}" destId="{B981AC76-5A72-49D2-99E5-8B0266C06142}" srcOrd="0" destOrd="0" presId="urn:microsoft.com/office/officeart/2005/8/layout/target2"/>
    <dgm:cxn modelId="{61052EE0-0465-48A8-BDAD-C221DC93B856}" type="presParOf" srcId="{469B4656-C1E2-48FE-9EFF-04C11468E90A}" destId="{D220A691-57FE-42EC-B204-F7FD093F8D3F}" srcOrd="1" destOrd="0" presId="urn:microsoft.com/office/officeart/2005/8/layout/target2"/>
    <dgm:cxn modelId="{0A788434-7966-498A-895B-519F24B6CDB4}" type="presParOf" srcId="{469B4656-C1E2-48FE-9EFF-04C11468E90A}" destId="{6842A0BC-2082-4370-A591-52D0550A45A2}" srcOrd="2" destOrd="0" presId="urn:microsoft.com/office/officeart/2005/8/layout/target2"/>
    <dgm:cxn modelId="{CB0EDB20-EC44-41CD-95FD-7589371904B7}" type="presParOf" srcId="{469B4656-C1E2-48FE-9EFF-04C11468E90A}" destId="{79D1A037-08FE-4839-A36A-8251E1230D35}" srcOrd="3" destOrd="0" presId="urn:microsoft.com/office/officeart/2005/8/layout/target2"/>
    <dgm:cxn modelId="{D3A6FCE6-F3CD-41FF-B576-9FBFB89BB5ED}" type="presParOf" srcId="{469B4656-C1E2-48FE-9EFF-04C11468E90A}" destId="{2E13E6DD-5FE7-4209-BE06-DDA4474A45EE}" srcOrd="4" destOrd="0" presId="urn:microsoft.com/office/officeart/2005/8/layout/targe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47E2474-1B15-48BA-ABE9-52E4DB4A53CF}" type="doc">
      <dgm:prSet loTypeId="urn:microsoft.com/office/officeart/2005/8/layout/target2" loCatId="relationship" qsTypeId="urn:microsoft.com/office/officeart/2005/8/quickstyle/simple1" qsCatId="simple" csTypeId="urn:microsoft.com/office/officeart/2005/8/colors/accent1_2" csCatId="accent1" phldr="1"/>
      <dgm:spPr/>
      <dgm:t>
        <a:bodyPr/>
        <a:lstStyle/>
        <a:p>
          <a:endParaRPr lang="en-US"/>
        </a:p>
      </dgm:t>
    </dgm:pt>
    <dgm:pt modelId="{A7E36A08-729B-4AC9-B83B-8A5E1694179A}">
      <dgm:prSet/>
      <dgm:spPr/>
      <dgm:t>
        <a:bodyPr/>
        <a:lstStyle/>
        <a:p>
          <a:pPr rtl="0"/>
          <a:r>
            <a:rPr lang="en-US" dirty="0" smtClean="0"/>
            <a:t>Provides PHP developers using Eclipse with tools to create and deploy web applications targeting Windows Azure</a:t>
          </a:r>
          <a:endParaRPr lang="en-US" dirty="0"/>
        </a:p>
      </dgm:t>
    </dgm:pt>
    <dgm:pt modelId="{71D635DE-FA18-4975-B633-9C3BA9DEDB7D}" type="parTrans" cxnId="{0AECF9CF-9FB5-451F-BFF8-05E5573C6B34}">
      <dgm:prSet/>
      <dgm:spPr/>
      <dgm:t>
        <a:bodyPr/>
        <a:lstStyle/>
        <a:p>
          <a:endParaRPr lang="en-US"/>
        </a:p>
      </dgm:t>
    </dgm:pt>
    <dgm:pt modelId="{882BE1CC-EFDC-4376-8F8F-DB7CB7E35D17}" type="sibTrans" cxnId="{0AECF9CF-9FB5-451F-BFF8-05E5573C6B34}">
      <dgm:prSet/>
      <dgm:spPr/>
      <dgm:t>
        <a:bodyPr/>
        <a:lstStyle/>
        <a:p>
          <a:endParaRPr lang="en-US"/>
        </a:p>
      </dgm:t>
    </dgm:pt>
    <dgm:pt modelId="{DCC8550E-48A7-40DC-8E9C-D7759743BF7B}">
      <dgm:prSet/>
      <dgm:spPr/>
      <dgm:t>
        <a:bodyPr/>
        <a:lstStyle/>
        <a:p>
          <a:pPr rtl="0"/>
          <a:r>
            <a:rPr lang="en-US" dirty="0" smtClean="0"/>
            <a:t>Azure project structure &amp; management</a:t>
          </a:r>
          <a:endParaRPr lang="en-US" dirty="0"/>
        </a:p>
      </dgm:t>
    </dgm:pt>
    <dgm:pt modelId="{C5541108-7A2B-422C-A90D-BCCCB62DB262}" type="parTrans" cxnId="{B5A3B66D-2069-4518-BD87-43163683A89F}">
      <dgm:prSet/>
      <dgm:spPr/>
      <dgm:t>
        <a:bodyPr/>
        <a:lstStyle/>
        <a:p>
          <a:endParaRPr lang="en-US"/>
        </a:p>
      </dgm:t>
    </dgm:pt>
    <dgm:pt modelId="{F7723751-958A-4863-9785-D79D79DBAC8D}" type="sibTrans" cxnId="{B5A3B66D-2069-4518-BD87-43163683A89F}">
      <dgm:prSet/>
      <dgm:spPr/>
      <dgm:t>
        <a:bodyPr/>
        <a:lstStyle/>
        <a:p>
          <a:endParaRPr lang="en-US"/>
        </a:p>
      </dgm:t>
    </dgm:pt>
    <dgm:pt modelId="{932F8D98-0EA0-4844-9558-3191A51CBF22}">
      <dgm:prSet/>
      <dgm:spPr/>
      <dgm:t>
        <a:bodyPr/>
        <a:lstStyle/>
        <a:p>
          <a:pPr rtl="0"/>
          <a:r>
            <a:rPr lang="en-US" dirty="0" smtClean="0"/>
            <a:t>Azure Storage explorer to browse data and do CRUD operations on Blobs, Queues, Tables</a:t>
          </a:r>
          <a:endParaRPr lang="en-US" dirty="0"/>
        </a:p>
      </dgm:t>
    </dgm:pt>
    <dgm:pt modelId="{A7FFA1C1-427D-4ADD-9782-0095AB9D58A7}" type="parTrans" cxnId="{A3C65433-10B3-4DD4-A512-1BAD6836F64C}">
      <dgm:prSet/>
      <dgm:spPr/>
      <dgm:t>
        <a:bodyPr/>
        <a:lstStyle/>
        <a:p>
          <a:endParaRPr lang="en-US"/>
        </a:p>
      </dgm:t>
    </dgm:pt>
    <dgm:pt modelId="{24C28F81-30B8-463D-A49F-64F86540D352}" type="sibTrans" cxnId="{A3C65433-10B3-4DD4-A512-1BAD6836F64C}">
      <dgm:prSet/>
      <dgm:spPr/>
      <dgm:t>
        <a:bodyPr/>
        <a:lstStyle/>
        <a:p>
          <a:endParaRPr lang="en-US"/>
        </a:p>
      </dgm:t>
    </dgm:pt>
    <dgm:pt modelId="{4ECAE224-01A3-417A-9EFE-611922BE7038}">
      <dgm:prSet/>
      <dgm:spPr/>
      <dgm:t>
        <a:bodyPr/>
        <a:lstStyle/>
        <a:p>
          <a:endParaRPr lang="en-US" dirty="0"/>
        </a:p>
      </dgm:t>
    </dgm:pt>
    <dgm:pt modelId="{ACE599D9-9FBB-4E9E-95DD-7011640F9FAF}" type="parTrans" cxnId="{70038DAA-9706-4858-8A43-7B6D994F6EB0}">
      <dgm:prSet/>
      <dgm:spPr/>
      <dgm:t>
        <a:bodyPr/>
        <a:lstStyle/>
        <a:p>
          <a:endParaRPr lang="en-US"/>
        </a:p>
      </dgm:t>
    </dgm:pt>
    <dgm:pt modelId="{B57E8EFB-931F-4B98-B847-3E2D55F7F17A}" type="sibTrans" cxnId="{70038DAA-9706-4858-8A43-7B6D994F6EB0}">
      <dgm:prSet/>
      <dgm:spPr/>
      <dgm:t>
        <a:bodyPr/>
        <a:lstStyle/>
        <a:p>
          <a:endParaRPr lang="en-US"/>
        </a:p>
      </dgm:t>
    </dgm:pt>
    <dgm:pt modelId="{FEDA3B7A-E0A6-4A9D-9315-743165AE5217}">
      <dgm:prSet/>
      <dgm:spPr/>
      <dgm:t>
        <a:bodyPr/>
        <a:lstStyle/>
        <a:p>
          <a:endParaRPr lang="en-US" dirty="0"/>
        </a:p>
      </dgm:t>
    </dgm:pt>
    <dgm:pt modelId="{84936DD1-CD11-485B-8F4A-5A96D0F9D2F4}" type="parTrans" cxnId="{AE3C1262-FD61-4539-B80B-6B6994D6A0A1}">
      <dgm:prSet/>
      <dgm:spPr/>
      <dgm:t>
        <a:bodyPr/>
        <a:lstStyle/>
        <a:p>
          <a:endParaRPr lang="en-US"/>
        </a:p>
      </dgm:t>
    </dgm:pt>
    <dgm:pt modelId="{99250241-60D1-4E00-B55E-AC92F432E34B}" type="sibTrans" cxnId="{AE3C1262-FD61-4539-B80B-6B6994D6A0A1}">
      <dgm:prSet/>
      <dgm:spPr/>
      <dgm:t>
        <a:bodyPr/>
        <a:lstStyle/>
        <a:p>
          <a:endParaRPr lang="en-US"/>
        </a:p>
      </dgm:t>
    </dgm:pt>
    <dgm:pt modelId="{903FA690-5119-4ED1-BA09-AA8514830D80}">
      <dgm:prSet/>
      <dgm:spPr/>
      <dgm:t>
        <a:bodyPr/>
        <a:lstStyle/>
        <a:p>
          <a:endParaRPr lang="en-US" dirty="0"/>
        </a:p>
      </dgm:t>
    </dgm:pt>
    <dgm:pt modelId="{2DA11D75-E616-403B-8CA5-DE8A1C8E1B26}" type="parTrans" cxnId="{572003D2-EDEB-4971-B30B-45AE676EEDF8}">
      <dgm:prSet/>
      <dgm:spPr/>
      <dgm:t>
        <a:bodyPr/>
        <a:lstStyle/>
        <a:p>
          <a:endParaRPr lang="en-US"/>
        </a:p>
      </dgm:t>
    </dgm:pt>
    <dgm:pt modelId="{571588D5-1CDF-416A-B1AB-2EE7CAAB7E73}" type="sibTrans" cxnId="{572003D2-EDEB-4971-B30B-45AE676EEDF8}">
      <dgm:prSet/>
      <dgm:spPr/>
      <dgm:t>
        <a:bodyPr/>
        <a:lstStyle/>
        <a:p>
          <a:endParaRPr lang="en-US"/>
        </a:p>
      </dgm:t>
    </dgm:pt>
    <dgm:pt modelId="{D9DE937B-FC10-4C80-9D10-3B618A6CFDE1}">
      <dgm:prSet/>
      <dgm:spPr/>
      <dgm:t>
        <a:bodyPr/>
        <a:lstStyle/>
        <a:p>
          <a:endParaRPr lang="en-US" dirty="0"/>
        </a:p>
      </dgm:t>
    </dgm:pt>
    <dgm:pt modelId="{C900CF67-B8BD-4AEE-9EE1-4B2727D330E2}" type="parTrans" cxnId="{A26A0C88-A6C8-4587-ACAA-A196D7193976}">
      <dgm:prSet/>
      <dgm:spPr/>
      <dgm:t>
        <a:bodyPr/>
        <a:lstStyle/>
        <a:p>
          <a:endParaRPr lang="en-US"/>
        </a:p>
      </dgm:t>
    </dgm:pt>
    <dgm:pt modelId="{E9CF161D-EE99-401C-9AA7-27E87E34F501}" type="sibTrans" cxnId="{A26A0C88-A6C8-4587-ACAA-A196D7193976}">
      <dgm:prSet/>
      <dgm:spPr/>
      <dgm:t>
        <a:bodyPr/>
        <a:lstStyle/>
        <a:p>
          <a:endParaRPr lang="en-US"/>
        </a:p>
      </dgm:t>
    </dgm:pt>
    <dgm:pt modelId="{30437B56-3E55-47FC-9C9D-4BD54DC9A0F5}">
      <dgm:prSet/>
      <dgm:spPr/>
      <dgm:t>
        <a:bodyPr/>
        <a:lstStyle/>
        <a:p>
          <a:pPr rtl="0"/>
          <a:r>
            <a:rPr lang="en-US" dirty="0" smtClean="0"/>
            <a:t>Create, test and debug applications targeting Windows Azure</a:t>
          </a:r>
          <a:endParaRPr lang="en-US" dirty="0"/>
        </a:p>
      </dgm:t>
    </dgm:pt>
    <dgm:pt modelId="{9A270750-5E21-42B4-B624-C06C921CB2BE}" type="parTrans" cxnId="{FEAA093D-E66C-47DD-A5FC-05659F28DB6E}">
      <dgm:prSet/>
      <dgm:spPr/>
      <dgm:t>
        <a:bodyPr/>
        <a:lstStyle/>
        <a:p>
          <a:endParaRPr lang="en-US"/>
        </a:p>
      </dgm:t>
    </dgm:pt>
    <dgm:pt modelId="{8F357FE9-44C2-4000-90B8-B46B3D8E312F}" type="sibTrans" cxnId="{FEAA093D-E66C-47DD-A5FC-05659F28DB6E}">
      <dgm:prSet/>
      <dgm:spPr/>
      <dgm:t>
        <a:bodyPr/>
        <a:lstStyle/>
        <a:p>
          <a:endParaRPr lang="en-US"/>
        </a:p>
      </dgm:t>
    </dgm:pt>
    <dgm:pt modelId="{ACBB8C18-83B4-4C6C-9C32-59C9A9829388}">
      <dgm:prSet/>
      <dgm:spPr/>
      <dgm:t>
        <a:bodyPr/>
        <a:lstStyle/>
        <a:p>
          <a:pPr rtl="0"/>
          <a:r>
            <a:rPr lang="en-US" dirty="0" smtClean="0"/>
            <a:t>Extend Eclipse IDE and PDT</a:t>
          </a:r>
          <a:endParaRPr lang="en-US" dirty="0"/>
        </a:p>
      </dgm:t>
    </dgm:pt>
    <dgm:pt modelId="{8D0BBC40-882E-4B93-99CA-5F86A3F41214}" type="parTrans" cxnId="{1FC8EACF-1B9E-4DC1-BB82-8F9607281721}">
      <dgm:prSet/>
      <dgm:spPr/>
      <dgm:t>
        <a:bodyPr/>
        <a:lstStyle/>
        <a:p>
          <a:endParaRPr lang="en-US"/>
        </a:p>
      </dgm:t>
    </dgm:pt>
    <dgm:pt modelId="{682275CD-F8B9-4D1E-AB8B-B8D2B794FCA0}" type="sibTrans" cxnId="{1FC8EACF-1B9E-4DC1-BB82-8F9607281721}">
      <dgm:prSet/>
      <dgm:spPr/>
      <dgm:t>
        <a:bodyPr/>
        <a:lstStyle/>
        <a:p>
          <a:endParaRPr lang="en-US"/>
        </a:p>
      </dgm:t>
    </dgm:pt>
    <dgm:pt modelId="{0A6ABD5C-AF45-432C-81B5-7C72586EB785}">
      <dgm:prSet/>
      <dgm:spPr/>
      <dgm:t>
        <a:bodyPr/>
        <a:lstStyle/>
        <a:p>
          <a:pPr rtl="0"/>
          <a:r>
            <a:rPr lang="en-US" dirty="0" smtClean="0"/>
            <a:t>Create project artifacts</a:t>
          </a:r>
          <a:endParaRPr lang="en-US" dirty="0"/>
        </a:p>
      </dgm:t>
    </dgm:pt>
    <dgm:pt modelId="{0E899A91-DCB0-4BA6-A4D5-1C4BDEEEE609}" type="parTrans" cxnId="{FE13A835-EF8B-489F-B9B5-8A433F2EEAC8}">
      <dgm:prSet/>
      <dgm:spPr/>
      <dgm:t>
        <a:bodyPr/>
        <a:lstStyle/>
        <a:p>
          <a:endParaRPr lang="en-US"/>
        </a:p>
      </dgm:t>
    </dgm:pt>
    <dgm:pt modelId="{6DFABED3-4D68-4FD7-987C-0010CDE99D32}" type="sibTrans" cxnId="{FE13A835-EF8B-489F-B9B5-8A433F2EEAC8}">
      <dgm:prSet/>
      <dgm:spPr/>
      <dgm:t>
        <a:bodyPr/>
        <a:lstStyle/>
        <a:p>
          <a:endParaRPr lang="en-US"/>
        </a:p>
      </dgm:t>
    </dgm:pt>
    <dgm:pt modelId="{16D81763-E876-4F34-A80F-7DEDD67C7B48}">
      <dgm:prSet/>
      <dgm:spPr/>
      <dgm:t>
        <a:bodyPr/>
        <a:lstStyle/>
        <a:p>
          <a:pPr rtl="0"/>
          <a:r>
            <a:rPr lang="en-US" dirty="0" smtClean="0"/>
            <a:t>Manage configuration and setting</a:t>
          </a:r>
          <a:endParaRPr lang="en-US" dirty="0"/>
        </a:p>
      </dgm:t>
    </dgm:pt>
    <dgm:pt modelId="{A12D5D3D-A08E-4071-B05C-54BC413D2A8C}" type="parTrans" cxnId="{8136C00C-0C5B-4FBE-BD9D-1B1DBEC9FB68}">
      <dgm:prSet/>
      <dgm:spPr/>
      <dgm:t>
        <a:bodyPr/>
        <a:lstStyle/>
        <a:p>
          <a:endParaRPr lang="en-US"/>
        </a:p>
      </dgm:t>
    </dgm:pt>
    <dgm:pt modelId="{3C853E59-4ADF-4F22-A22B-94FA2905AF78}" type="sibTrans" cxnId="{8136C00C-0C5B-4FBE-BD9D-1B1DBEC9FB68}">
      <dgm:prSet/>
      <dgm:spPr/>
      <dgm:t>
        <a:bodyPr/>
        <a:lstStyle/>
        <a:p>
          <a:endParaRPr lang="en-US"/>
        </a:p>
      </dgm:t>
    </dgm:pt>
    <dgm:pt modelId="{E8D20FD4-751E-4325-844F-69017EEBFE3C}">
      <dgm:prSet/>
      <dgm:spPr/>
      <dgm:t>
        <a:bodyPr/>
        <a:lstStyle/>
        <a:p>
          <a:pPr rtl="0"/>
          <a:endParaRPr lang="en-US" dirty="0"/>
        </a:p>
      </dgm:t>
    </dgm:pt>
    <dgm:pt modelId="{094BCCF4-1391-4D53-8B9A-A890E9BBA80D}" type="sibTrans" cxnId="{104366E5-7C41-4906-96F2-96A558D2AC09}">
      <dgm:prSet/>
      <dgm:spPr/>
      <dgm:t>
        <a:bodyPr/>
        <a:lstStyle/>
        <a:p>
          <a:endParaRPr lang="en-US"/>
        </a:p>
      </dgm:t>
    </dgm:pt>
    <dgm:pt modelId="{EEC9E5F3-D0A0-483A-9E7A-D5C27EE66FD9}" type="parTrans" cxnId="{104366E5-7C41-4906-96F2-96A558D2AC09}">
      <dgm:prSet/>
      <dgm:spPr/>
      <dgm:t>
        <a:bodyPr/>
        <a:lstStyle/>
        <a:p>
          <a:endParaRPr lang="en-US"/>
        </a:p>
      </dgm:t>
    </dgm:pt>
    <dgm:pt modelId="{946FEFB4-9995-4561-935D-0A9FEBA8AF73}">
      <dgm:prSet/>
      <dgm:spPr/>
      <dgm:t>
        <a:bodyPr/>
        <a:lstStyle/>
        <a:p>
          <a:pPr rtl="0"/>
          <a:r>
            <a:rPr lang="en-US" dirty="0" smtClean="0"/>
            <a:t>Deploy PHP project automatically to Azure</a:t>
          </a:r>
          <a:endParaRPr lang="en-US" dirty="0"/>
        </a:p>
      </dgm:t>
    </dgm:pt>
    <dgm:pt modelId="{250379C5-BEC2-4C00-AAAE-F8F478603E4C}" type="parTrans" cxnId="{77D601FF-B879-4625-BA4F-9BDADBDDADF6}">
      <dgm:prSet/>
      <dgm:spPr/>
      <dgm:t>
        <a:bodyPr/>
        <a:lstStyle/>
        <a:p>
          <a:endParaRPr lang="en-US"/>
        </a:p>
      </dgm:t>
    </dgm:pt>
    <dgm:pt modelId="{80B3F681-3519-436B-A420-F48F12AA7053}" type="sibTrans" cxnId="{77D601FF-B879-4625-BA4F-9BDADBDDADF6}">
      <dgm:prSet/>
      <dgm:spPr/>
      <dgm:t>
        <a:bodyPr/>
        <a:lstStyle/>
        <a:p>
          <a:endParaRPr lang="en-US"/>
        </a:p>
      </dgm:t>
    </dgm:pt>
    <dgm:pt modelId="{DF400FD8-F1F5-4F04-8FD1-A96EA4386F84}">
      <dgm:prSet/>
      <dgm:spPr/>
      <dgm:t>
        <a:bodyPr/>
        <a:lstStyle/>
        <a:p>
          <a:pPr rtl="0"/>
          <a:r>
            <a:rPr lang="en-US" dirty="0" smtClean="0"/>
            <a:t>Tools and Utilities</a:t>
          </a:r>
          <a:endParaRPr lang="en-US" dirty="0"/>
        </a:p>
      </dgm:t>
    </dgm:pt>
    <dgm:pt modelId="{32D511C4-488E-40E4-97D8-4B4CBDF1D2BD}" type="parTrans" cxnId="{722270AA-F077-4AC1-877F-34A58E3AAF05}">
      <dgm:prSet/>
      <dgm:spPr/>
      <dgm:t>
        <a:bodyPr/>
        <a:lstStyle/>
        <a:p>
          <a:endParaRPr lang="en-US"/>
        </a:p>
      </dgm:t>
    </dgm:pt>
    <dgm:pt modelId="{C0DA1193-C949-4B80-AA0C-7704EFCAC9C2}" type="sibTrans" cxnId="{722270AA-F077-4AC1-877F-34A58E3AAF05}">
      <dgm:prSet/>
      <dgm:spPr/>
      <dgm:t>
        <a:bodyPr/>
        <a:lstStyle/>
        <a:p>
          <a:endParaRPr lang="en-US"/>
        </a:p>
      </dgm:t>
    </dgm:pt>
    <dgm:pt modelId="{60E1C79B-2383-48CD-950C-53E0EC3D27E6}">
      <dgm:prSet/>
      <dgm:spPr/>
      <dgm:t>
        <a:bodyPr/>
        <a:lstStyle/>
        <a:p>
          <a:pPr rtl="0"/>
          <a:r>
            <a:rPr lang="en-US" dirty="0" smtClean="0"/>
            <a:t>Windows Azure SDK for PHP to </a:t>
          </a:r>
          <a:r>
            <a:rPr lang="en-US" dirty="0" err="1" smtClean="0"/>
            <a:t>to</a:t>
          </a:r>
          <a:r>
            <a:rPr lang="en-US" dirty="0" smtClean="0"/>
            <a:t> easily leverage Azure Storage service </a:t>
          </a:r>
          <a:endParaRPr lang="en-US" dirty="0"/>
        </a:p>
      </dgm:t>
    </dgm:pt>
    <dgm:pt modelId="{D5DA6C84-9521-4CC8-A087-B457EBE4665D}" type="parTrans" cxnId="{1B81379C-887C-47AF-ABBF-E866B13C7D8E}">
      <dgm:prSet/>
      <dgm:spPr/>
      <dgm:t>
        <a:bodyPr/>
        <a:lstStyle/>
        <a:p>
          <a:endParaRPr lang="en-US"/>
        </a:p>
      </dgm:t>
    </dgm:pt>
    <dgm:pt modelId="{7FDA7AA4-4DC4-4DCF-A69B-4482F4CFA4DD}" type="sibTrans" cxnId="{1B81379C-887C-47AF-ABBF-E866B13C7D8E}">
      <dgm:prSet/>
      <dgm:spPr/>
      <dgm:t>
        <a:bodyPr/>
        <a:lstStyle/>
        <a:p>
          <a:endParaRPr lang="en-US"/>
        </a:p>
      </dgm:t>
    </dgm:pt>
    <dgm:pt modelId="{3FA14A7F-27E3-4F54-8BF9-4C3D736753AB}" type="pres">
      <dgm:prSet presAssocID="{C47E2474-1B15-48BA-ABE9-52E4DB4A53CF}" presName="Name0" presStyleCnt="0">
        <dgm:presLayoutVars>
          <dgm:chMax val="3"/>
          <dgm:chPref val="1"/>
          <dgm:dir/>
          <dgm:animLvl val="lvl"/>
          <dgm:resizeHandles/>
        </dgm:presLayoutVars>
      </dgm:prSet>
      <dgm:spPr/>
      <dgm:t>
        <a:bodyPr/>
        <a:lstStyle/>
        <a:p>
          <a:endParaRPr lang="en-US"/>
        </a:p>
      </dgm:t>
    </dgm:pt>
    <dgm:pt modelId="{CA0BEBDF-6EF1-4A68-90FD-0812E23607F3}" type="pres">
      <dgm:prSet presAssocID="{C47E2474-1B15-48BA-ABE9-52E4DB4A53CF}" presName="outerBox" presStyleCnt="0"/>
      <dgm:spPr/>
      <dgm:t>
        <a:bodyPr/>
        <a:lstStyle/>
        <a:p>
          <a:endParaRPr lang="en-US"/>
        </a:p>
      </dgm:t>
    </dgm:pt>
    <dgm:pt modelId="{62BC1EE9-ED8D-4C94-B9BB-B4A5A3E68553}" type="pres">
      <dgm:prSet presAssocID="{C47E2474-1B15-48BA-ABE9-52E4DB4A53CF}" presName="outerBoxParent" presStyleLbl="node1" presStyleIdx="0" presStyleCnt="3"/>
      <dgm:spPr/>
      <dgm:t>
        <a:bodyPr/>
        <a:lstStyle/>
        <a:p>
          <a:endParaRPr lang="en-US"/>
        </a:p>
      </dgm:t>
    </dgm:pt>
    <dgm:pt modelId="{7DDC7FFD-A199-418A-A9D7-0E901637CCF4}" type="pres">
      <dgm:prSet presAssocID="{C47E2474-1B15-48BA-ABE9-52E4DB4A53CF}" presName="outerBoxChildren" presStyleCnt="0"/>
      <dgm:spPr/>
      <dgm:t>
        <a:bodyPr/>
        <a:lstStyle/>
        <a:p>
          <a:endParaRPr lang="en-US"/>
        </a:p>
      </dgm:t>
    </dgm:pt>
    <dgm:pt modelId="{545C567E-29C3-4C15-A9AC-9696AD145F12}" type="pres">
      <dgm:prSet presAssocID="{ACBB8C18-83B4-4C6C-9C32-59C9A9829388}" presName="oChild" presStyleLbl="fgAcc1" presStyleIdx="0" presStyleCnt="7">
        <dgm:presLayoutVars>
          <dgm:bulletEnabled val="1"/>
        </dgm:presLayoutVars>
      </dgm:prSet>
      <dgm:spPr/>
      <dgm:t>
        <a:bodyPr/>
        <a:lstStyle/>
        <a:p>
          <a:endParaRPr lang="en-US"/>
        </a:p>
      </dgm:t>
    </dgm:pt>
    <dgm:pt modelId="{98B95837-8C7B-464C-AEC5-B882AB934D2D}" type="pres">
      <dgm:prSet presAssocID="{682275CD-F8B9-4D1E-AB8B-B8D2B794FCA0}" presName="outerSibTrans" presStyleCnt="0"/>
      <dgm:spPr/>
    </dgm:pt>
    <dgm:pt modelId="{7CB6C617-9484-46B5-88B4-4625BA4078FF}" type="pres">
      <dgm:prSet presAssocID="{30437B56-3E55-47FC-9C9D-4BD54DC9A0F5}" presName="oChild" presStyleLbl="fgAcc1" presStyleIdx="1" presStyleCnt="7">
        <dgm:presLayoutVars>
          <dgm:bulletEnabled val="1"/>
        </dgm:presLayoutVars>
      </dgm:prSet>
      <dgm:spPr/>
      <dgm:t>
        <a:bodyPr/>
        <a:lstStyle/>
        <a:p>
          <a:endParaRPr lang="en-US"/>
        </a:p>
      </dgm:t>
    </dgm:pt>
    <dgm:pt modelId="{708243B8-446E-4885-9DB1-E9523C7E6321}" type="pres">
      <dgm:prSet presAssocID="{8F357FE9-44C2-4000-90B8-B46B3D8E312F}" presName="outerSibTrans" presStyleCnt="0"/>
      <dgm:spPr/>
      <dgm:t>
        <a:bodyPr/>
        <a:lstStyle/>
        <a:p>
          <a:endParaRPr lang="en-US"/>
        </a:p>
      </dgm:t>
    </dgm:pt>
    <dgm:pt modelId="{1A978A23-8DDE-4B20-A647-FE6C94F087B8}" type="pres">
      <dgm:prSet presAssocID="{946FEFB4-9995-4561-935D-0A9FEBA8AF73}" presName="oChild" presStyleLbl="fgAcc1" presStyleIdx="2" presStyleCnt="7">
        <dgm:presLayoutVars>
          <dgm:bulletEnabled val="1"/>
        </dgm:presLayoutVars>
      </dgm:prSet>
      <dgm:spPr/>
      <dgm:t>
        <a:bodyPr/>
        <a:lstStyle/>
        <a:p>
          <a:endParaRPr lang="en-US"/>
        </a:p>
      </dgm:t>
    </dgm:pt>
    <dgm:pt modelId="{D9532B74-0A25-47B8-B3D5-7FB3F12AD3E7}" type="pres">
      <dgm:prSet presAssocID="{C47E2474-1B15-48BA-ABE9-52E4DB4A53CF}" presName="middleBox" presStyleCnt="0"/>
      <dgm:spPr/>
      <dgm:t>
        <a:bodyPr/>
        <a:lstStyle/>
        <a:p>
          <a:endParaRPr lang="en-US"/>
        </a:p>
      </dgm:t>
    </dgm:pt>
    <dgm:pt modelId="{632C7A3F-D66F-4C7C-B028-DFA80AC9D2A4}" type="pres">
      <dgm:prSet presAssocID="{C47E2474-1B15-48BA-ABE9-52E4DB4A53CF}" presName="middleBoxParent" presStyleLbl="node1" presStyleIdx="1" presStyleCnt="3"/>
      <dgm:spPr/>
      <dgm:t>
        <a:bodyPr/>
        <a:lstStyle/>
        <a:p>
          <a:endParaRPr lang="en-US"/>
        </a:p>
      </dgm:t>
    </dgm:pt>
    <dgm:pt modelId="{52B4013C-6040-4ACC-8333-CB845C418743}" type="pres">
      <dgm:prSet presAssocID="{C47E2474-1B15-48BA-ABE9-52E4DB4A53CF}" presName="middleBoxChildren" presStyleCnt="0"/>
      <dgm:spPr/>
      <dgm:t>
        <a:bodyPr/>
        <a:lstStyle/>
        <a:p>
          <a:endParaRPr lang="en-US"/>
        </a:p>
      </dgm:t>
    </dgm:pt>
    <dgm:pt modelId="{943BF2A8-9BCE-4425-BDE6-2B60C13116FF}" type="pres">
      <dgm:prSet presAssocID="{0A6ABD5C-AF45-432C-81B5-7C72586EB785}" presName="mChild" presStyleLbl="fgAcc1" presStyleIdx="3" presStyleCnt="7">
        <dgm:presLayoutVars>
          <dgm:bulletEnabled val="1"/>
        </dgm:presLayoutVars>
      </dgm:prSet>
      <dgm:spPr/>
      <dgm:t>
        <a:bodyPr/>
        <a:lstStyle/>
        <a:p>
          <a:endParaRPr lang="en-US"/>
        </a:p>
      </dgm:t>
    </dgm:pt>
    <dgm:pt modelId="{741C8A32-A053-47AD-A4C0-0654DD6C7BD5}" type="pres">
      <dgm:prSet presAssocID="{6DFABED3-4D68-4FD7-987C-0010CDE99D32}" presName="middleSibTrans" presStyleCnt="0"/>
      <dgm:spPr/>
    </dgm:pt>
    <dgm:pt modelId="{FC54989E-1F39-4091-9A47-A340DDBE7BB3}" type="pres">
      <dgm:prSet presAssocID="{16D81763-E876-4F34-A80F-7DEDD67C7B48}" presName="mChild" presStyleLbl="fgAcc1" presStyleIdx="4" presStyleCnt="7">
        <dgm:presLayoutVars>
          <dgm:bulletEnabled val="1"/>
        </dgm:presLayoutVars>
      </dgm:prSet>
      <dgm:spPr/>
      <dgm:t>
        <a:bodyPr/>
        <a:lstStyle/>
        <a:p>
          <a:endParaRPr lang="en-US"/>
        </a:p>
      </dgm:t>
    </dgm:pt>
    <dgm:pt modelId="{0D031E2E-7CD8-4F86-9808-9B0B1DA7B462}" type="pres">
      <dgm:prSet presAssocID="{C47E2474-1B15-48BA-ABE9-52E4DB4A53CF}" presName="centerBox" presStyleCnt="0"/>
      <dgm:spPr/>
      <dgm:t>
        <a:bodyPr/>
        <a:lstStyle/>
        <a:p>
          <a:endParaRPr lang="en-US"/>
        </a:p>
      </dgm:t>
    </dgm:pt>
    <dgm:pt modelId="{FAB14202-FCCE-41B1-90BC-A2CF1AF06BAE}" type="pres">
      <dgm:prSet presAssocID="{C47E2474-1B15-48BA-ABE9-52E4DB4A53CF}" presName="centerBoxParent" presStyleLbl="node1" presStyleIdx="2" presStyleCnt="3"/>
      <dgm:spPr/>
      <dgm:t>
        <a:bodyPr/>
        <a:lstStyle/>
        <a:p>
          <a:endParaRPr lang="en-US"/>
        </a:p>
      </dgm:t>
    </dgm:pt>
    <dgm:pt modelId="{8D00BEE4-8C14-4781-82F4-A690EA8A995D}" type="pres">
      <dgm:prSet presAssocID="{C47E2474-1B15-48BA-ABE9-52E4DB4A53CF}" presName="centerBoxChildren" presStyleCnt="0"/>
      <dgm:spPr/>
      <dgm:t>
        <a:bodyPr/>
        <a:lstStyle/>
        <a:p>
          <a:endParaRPr lang="en-US"/>
        </a:p>
      </dgm:t>
    </dgm:pt>
    <dgm:pt modelId="{19E574D2-49E7-487D-B795-CE7F7ECAD3DB}" type="pres">
      <dgm:prSet presAssocID="{932F8D98-0EA0-4844-9558-3191A51CBF22}" presName="cChild" presStyleLbl="fgAcc1" presStyleIdx="5" presStyleCnt="7">
        <dgm:presLayoutVars>
          <dgm:bulletEnabled val="1"/>
        </dgm:presLayoutVars>
      </dgm:prSet>
      <dgm:spPr/>
      <dgm:t>
        <a:bodyPr/>
        <a:lstStyle/>
        <a:p>
          <a:endParaRPr lang="en-US"/>
        </a:p>
      </dgm:t>
    </dgm:pt>
    <dgm:pt modelId="{A5A1513C-C8E1-47FD-B349-8B03039E69E7}" type="pres">
      <dgm:prSet presAssocID="{24C28F81-30B8-463D-A49F-64F86540D352}" presName="centerSibTrans" presStyleCnt="0"/>
      <dgm:spPr/>
    </dgm:pt>
    <dgm:pt modelId="{978A433F-91C1-43CB-9BAC-FB8A13C8E6A6}" type="pres">
      <dgm:prSet presAssocID="{60E1C79B-2383-48CD-950C-53E0EC3D27E6}" presName="cChild" presStyleLbl="fgAcc1" presStyleIdx="6" presStyleCnt="7">
        <dgm:presLayoutVars>
          <dgm:bulletEnabled val="1"/>
        </dgm:presLayoutVars>
      </dgm:prSet>
      <dgm:spPr/>
      <dgm:t>
        <a:bodyPr/>
        <a:lstStyle/>
        <a:p>
          <a:endParaRPr lang="en-US"/>
        </a:p>
      </dgm:t>
    </dgm:pt>
  </dgm:ptLst>
  <dgm:cxnLst>
    <dgm:cxn modelId="{B5A3B66D-2069-4518-BD87-43163683A89F}" srcId="{C47E2474-1B15-48BA-ABE9-52E4DB4A53CF}" destId="{DCC8550E-48A7-40DC-8E9C-D7759743BF7B}" srcOrd="1" destOrd="0" parTransId="{C5541108-7A2B-422C-A90D-BCCCB62DB262}" sibTransId="{F7723751-958A-4863-9785-D79D79DBAC8D}"/>
    <dgm:cxn modelId="{77D601FF-B879-4625-BA4F-9BDADBDDADF6}" srcId="{A7E36A08-729B-4AC9-B83B-8A5E1694179A}" destId="{946FEFB4-9995-4561-935D-0A9FEBA8AF73}" srcOrd="2" destOrd="0" parTransId="{250379C5-BEC2-4C00-AAAE-F8F478603E4C}" sibTransId="{80B3F681-3519-436B-A420-F48F12AA7053}"/>
    <dgm:cxn modelId="{A26A0C88-A6C8-4587-ACAA-A196D7193976}" srcId="{4ECAE224-01A3-417A-9EFE-611922BE7038}" destId="{D9DE937B-FC10-4C80-9D10-3B618A6CFDE1}" srcOrd="2" destOrd="0" parTransId="{C900CF67-B8BD-4AEE-9EE1-4B2727D330E2}" sibTransId="{E9CF161D-EE99-401C-9AA7-27E87E34F501}"/>
    <dgm:cxn modelId="{64852648-932B-45F8-BB5A-ADD846FB755A}" type="presOf" srcId="{60E1C79B-2383-48CD-950C-53E0EC3D27E6}" destId="{978A433F-91C1-43CB-9BAC-FB8A13C8E6A6}" srcOrd="0" destOrd="0" presId="urn:microsoft.com/office/officeart/2005/8/layout/target2"/>
    <dgm:cxn modelId="{6BEEFE76-553C-4018-A519-22E2BB62DFB1}" type="presOf" srcId="{16D81763-E876-4F34-A80F-7DEDD67C7B48}" destId="{FC54989E-1F39-4091-9A47-A340DDBE7BB3}" srcOrd="0" destOrd="0" presId="urn:microsoft.com/office/officeart/2005/8/layout/target2"/>
    <dgm:cxn modelId="{572003D2-EDEB-4971-B30B-45AE676EEDF8}" srcId="{4ECAE224-01A3-417A-9EFE-611922BE7038}" destId="{903FA690-5119-4ED1-BA09-AA8514830D80}" srcOrd="1" destOrd="0" parTransId="{2DA11D75-E616-403B-8CA5-DE8A1C8E1B26}" sibTransId="{571588D5-1CDF-416A-B1AB-2EE7CAAB7E73}"/>
    <dgm:cxn modelId="{1FC8EACF-1B9E-4DC1-BB82-8F9607281721}" srcId="{A7E36A08-729B-4AC9-B83B-8A5E1694179A}" destId="{ACBB8C18-83B4-4C6C-9C32-59C9A9829388}" srcOrd="0" destOrd="0" parTransId="{8D0BBC40-882E-4B93-99CA-5F86A3F41214}" sibTransId="{682275CD-F8B9-4D1E-AB8B-B8D2B794FCA0}"/>
    <dgm:cxn modelId="{FB308268-9246-4716-A4A6-5C33835B91AA}" type="presOf" srcId="{946FEFB4-9995-4561-935D-0A9FEBA8AF73}" destId="{1A978A23-8DDE-4B20-A647-FE6C94F087B8}" srcOrd="0" destOrd="0" presId="urn:microsoft.com/office/officeart/2005/8/layout/target2"/>
    <dgm:cxn modelId="{104366E5-7C41-4906-96F2-96A558D2AC09}" srcId="{C47E2474-1B15-48BA-ABE9-52E4DB4A53CF}" destId="{E8D20FD4-751E-4325-844F-69017EEBFE3C}" srcOrd="3" destOrd="0" parTransId="{EEC9E5F3-D0A0-483A-9E7A-D5C27EE66FD9}" sibTransId="{094BCCF4-1391-4D53-8B9A-A890E9BBA80D}"/>
    <dgm:cxn modelId="{AE0C11AD-DEBB-4195-A8D8-D8C2FC737571}" type="presOf" srcId="{DF400FD8-F1F5-4F04-8FD1-A96EA4386F84}" destId="{FAB14202-FCCE-41B1-90BC-A2CF1AF06BAE}" srcOrd="0" destOrd="0" presId="urn:microsoft.com/office/officeart/2005/8/layout/target2"/>
    <dgm:cxn modelId="{FEAA093D-E66C-47DD-A5FC-05659F28DB6E}" srcId="{A7E36A08-729B-4AC9-B83B-8A5E1694179A}" destId="{30437B56-3E55-47FC-9C9D-4BD54DC9A0F5}" srcOrd="1" destOrd="0" parTransId="{9A270750-5E21-42B4-B624-C06C921CB2BE}" sibTransId="{8F357FE9-44C2-4000-90B8-B46B3D8E312F}"/>
    <dgm:cxn modelId="{25A6C247-2739-40BB-81E5-122F059E6A29}" type="presOf" srcId="{ACBB8C18-83B4-4C6C-9C32-59C9A9829388}" destId="{545C567E-29C3-4C15-A9AC-9696AD145F12}" srcOrd="0" destOrd="0" presId="urn:microsoft.com/office/officeart/2005/8/layout/target2"/>
    <dgm:cxn modelId="{FE13A835-EF8B-489F-B9B5-8A433F2EEAC8}" srcId="{DCC8550E-48A7-40DC-8E9C-D7759743BF7B}" destId="{0A6ABD5C-AF45-432C-81B5-7C72586EB785}" srcOrd="0" destOrd="0" parTransId="{0E899A91-DCB0-4BA6-A4D5-1C4BDEEEE609}" sibTransId="{6DFABED3-4D68-4FD7-987C-0010CDE99D32}"/>
    <dgm:cxn modelId="{A3C65433-10B3-4DD4-A512-1BAD6836F64C}" srcId="{DF400FD8-F1F5-4F04-8FD1-A96EA4386F84}" destId="{932F8D98-0EA0-4844-9558-3191A51CBF22}" srcOrd="0" destOrd="0" parTransId="{A7FFA1C1-427D-4ADD-9782-0095AB9D58A7}" sibTransId="{24C28F81-30B8-463D-A49F-64F86540D352}"/>
    <dgm:cxn modelId="{1FE89AEB-7BD5-4D28-9A09-EF05F283EFA6}" type="presOf" srcId="{DCC8550E-48A7-40DC-8E9C-D7759743BF7B}" destId="{632C7A3F-D66F-4C7C-B028-DFA80AC9D2A4}" srcOrd="0" destOrd="0" presId="urn:microsoft.com/office/officeart/2005/8/layout/target2"/>
    <dgm:cxn modelId="{70038DAA-9706-4858-8A43-7B6D994F6EB0}" srcId="{C47E2474-1B15-48BA-ABE9-52E4DB4A53CF}" destId="{4ECAE224-01A3-417A-9EFE-611922BE7038}" srcOrd="4" destOrd="0" parTransId="{ACE599D9-9FBB-4E9E-95DD-7011640F9FAF}" sibTransId="{B57E8EFB-931F-4B98-B847-3E2D55F7F17A}"/>
    <dgm:cxn modelId="{0B0F4D0C-B408-4324-8281-884944CF3AC7}" type="presOf" srcId="{30437B56-3E55-47FC-9C9D-4BD54DC9A0F5}" destId="{7CB6C617-9484-46B5-88B4-4625BA4078FF}" srcOrd="0" destOrd="0" presId="urn:microsoft.com/office/officeart/2005/8/layout/target2"/>
    <dgm:cxn modelId="{E3A806EB-0EAC-4613-BF45-4767CCE8A864}" type="presOf" srcId="{0A6ABD5C-AF45-432C-81B5-7C72586EB785}" destId="{943BF2A8-9BCE-4425-BDE6-2B60C13116FF}" srcOrd="0" destOrd="0" presId="urn:microsoft.com/office/officeart/2005/8/layout/target2"/>
    <dgm:cxn modelId="{DAEAADC1-C2D0-42D2-8FD9-737F1962C936}" type="presOf" srcId="{932F8D98-0EA0-4844-9558-3191A51CBF22}" destId="{19E574D2-49E7-487D-B795-CE7F7ECAD3DB}" srcOrd="0" destOrd="0" presId="urn:microsoft.com/office/officeart/2005/8/layout/target2"/>
    <dgm:cxn modelId="{AE3C1262-FD61-4539-B80B-6B6994D6A0A1}" srcId="{4ECAE224-01A3-417A-9EFE-611922BE7038}" destId="{FEDA3B7A-E0A6-4A9D-9315-743165AE5217}" srcOrd="0" destOrd="0" parTransId="{84936DD1-CD11-485B-8F4A-5A96D0F9D2F4}" sibTransId="{99250241-60D1-4E00-B55E-AC92F432E34B}"/>
    <dgm:cxn modelId="{EBBA819B-4FAB-43E4-99E4-A67FA61EFFBE}" type="presOf" srcId="{A7E36A08-729B-4AC9-B83B-8A5E1694179A}" destId="{62BC1EE9-ED8D-4C94-B9BB-B4A5A3E68553}" srcOrd="0" destOrd="0" presId="urn:microsoft.com/office/officeart/2005/8/layout/target2"/>
    <dgm:cxn modelId="{0AECF9CF-9FB5-451F-BFF8-05E5573C6B34}" srcId="{C47E2474-1B15-48BA-ABE9-52E4DB4A53CF}" destId="{A7E36A08-729B-4AC9-B83B-8A5E1694179A}" srcOrd="0" destOrd="0" parTransId="{71D635DE-FA18-4975-B633-9C3BA9DEDB7D}" sibTransId="{882BE1CC-EFDC-4376-8F8F-DB7CB7E35D17}"/>
    <dgm:cxn modelId="{3F5130EF-DEF7-4E56-9C5A-680822B8C86B}" type="presOf" srcId="{C47E2474-1B15-48BA-ABE9-52E4DB4A53CF}" destId="{3FA14A7F-27E3-4F54-8BF9-4C3D736753AB}" srcOrd="0" destOrd="0" presId="urn:microsoft.com/office/officeart/2005/8/layout/target2"/>
    <dgm:cxn modelId="{1B81379C-887C-47AF-ABBF-E866B13C7D8E}" srcId="{DF400FD8-F1F5-4F04-8FD1-A96EA4386F84}" destId="{60E1C79B-2383-48CD-950C-53E0EC3D27E6}" srcOrd="1" destOrd="0" parTransId="{D5DA6C84-9521-4CC8-A087-B457EBE4665D}" sibTransId="{7FDA7AA4-4DC4-4DCF-A69B-4482F4CFA4DD}"/>
    <dgm:cxn modelId="{8136C00C-0C5B-4FBE-BD9D-1B1DBEC9FB68}" srcId="{DCC8550E-48A7-40DC-8E9C-D7759743BF7B}" destId="{16D81763-E876-4F34-A80F-7DEDD67C7B48}" srcOrd="1" destOrd="0" parTransId="{A12D5D3D-A08E-4071-B05C-54BC413D2A8C}" sibTransId="{3C853E59-4ADF-4F22-A22B-94FA2905AF78}"/>
    <dgm:cxn modelId="{722270AA-F077-4AC1-877F-34A58E3AAF05}" srcId="{C47E2474-1B15-48BA-ABE9-52E4DB4A53CF}" destId="{DF400FD8-F1F5-4F04-8FD1-A96EA4386F84}" srcOrd="2" destOrd="0" parTransId="{32D511C4-488E-40E4-97D8-4B4CBDF1D2BD}" sibTransId="{C0DA1193-C949-4B80-AA0C-7704EFCAC9C2}"/>
    <dgm:cxn modelId="{77D44851-532B-424C-AAD7-A26D077950CB}" type="presParOf" srcId="{3FA14A7F-27E3-4F54-8BF9-4C3D736753AB}" destId="{CA0BEBDF-6EF1-4A68-90FD-0812E23607F3}" srcOrd="0" destOrd="0" presId="urn:microsoft.com/office/officeart/2005/8/layout/target2"/>
    <dgm:cxn modelId="{38EFED46-BAFD-4919-8518-38E0E82CE0D7}" type="presParOf" srcId="{CA0BEBDF-6EF1-4A68-90FD-0812E23607F3}" destId="{62BC1EE9-ED8D-4C94-B9BB-B4A5A3E68553}" srcOrd="0" destOrd="0" presId="urn:microsoft.com/office/officeart/2005/8/layout/target2"/>
    <dgm:cxn modelId="{41A94752-707A-41EA-BBE6-A93A6182380D}" type="presParOf" srcId="{CA0BEBDF-6EF1-4A68-90FD-0812E23607F3}" destId="{7DDC7FFD-A199-418A-A9D7-0E901637CCF4}" srcOrd="1" destOrd="0" presId="urn:microsoft.com/office/officeart/2005/8/layout/target2"/>
    <dgm:cxn modelId="{58DE0E4F-801A-4D9B-9523-1E0BB559A895}" type="presParOf" srcId="{7DDC7FFD-A199-418A-A9D7-0E901637CCF4}" destId="{545C567E-29C3-4C15-A9AC-9696AD145F12}" srcOrd="0" destOrd="0" presId="urn:microsoft.com/office/officeart/2005/8/layout/target2"/>
    <dgm:cxn modelId="{DC47A748-D439-438C-9BBB-9C856BE28253}" type="presParOf" srcId="{7DDC7FFD-A199-418A-A9D7-0E901637CCF4}" destId="{98B95837-8C7B-464C-AEC5-B882AB934D2D}" srcOrd="1" destOrd="0" presId="urn:microsoft.com/office/officeart/2005/8/layout/target2"/>
    <dgm:cxn modelId="{13C799A1-41DD-4B34-A216-842DB0F94DEA}" type="presParOf" srcId="{7DDC7FFD-A199-418A-A9D7-0E901637CCF4}" destId="{7CB6C617-9484-46B5-88B4-4625BA4078FF}" srcOrd="2" destOrd="0" presId="urn:microsoft.com/office/officeart/2005/8/layout/target2"/>
    <dgm:cxn modelId="{9CDD9933-75AC-46ED-AB7D-47FF14E42B76}" type="presParOf" srcId="{7DDC7FFD-A199-418A-A9D7-0E901637CCF4}" destId="{708243B8-446E-4885-9DB1-E9523C7E6321}" srcOrd="3" destOrd="0" presId="urn:microsoft.com/office/officeart/2005/8/layout/target2"/>
    <dgm:cxn modelId="{7371F33E-7251-4CBB-849B-A4C94501C98C}" type="presParOf" srcId="{7DDC7FFD-A199-418A-A9D7-0E901637CCF4}" destId="{1A978A23-8DDE-4B20-A647-FE6C94F087B8}" srcOrd="4" destOrd="0" presId="urn:microsoft.com/office/officeart/2005/8/layout/target2"/>
    <dgm:cxn modelId="{F8D80EA1-9D71-4376-9B47-69B95FE667BD}" type="presParOf" srcId="{3FA14A7F-27E3-4F54-8BF9-4C3D736753AB}" destId="{D9532B74-0A25-47B8-B3D5-7FB3F12AD3E7}" srcOrd="1" destOrd="0" presId="urn:microsoft.com/office/officeart/2005/8/layout/target2"/>
    <dgm:cxn modelId="{7815EBEC-147C-4A28-93AA-FEE64B4D34F1}" type="presParOf" srcId="{D9532B74-0A25-47B8-B3D5-7FB3F12AD3E7}" destId="{632C7A3F-D66F-4C7C-B028-DFA80AC9D2A4}" srcOrd="0" destOrd="0" presId="urn:microsoft.com/office/officeart/2005/8/layout/target2"/>
    <dgm:cxn modelId="{8B338EE5-6C87-4306-A9FD-D65BBE4647A5}" type="presParOf" srcId="{D9532B74-0A25-47B8-B3D5-7FB3F12AD3E7}" destId="{52B4013C-6040-4ACC-8333-CB845C418743}" srcOrd="1" destOrd="0" presId="urn:microsoft.com/office/officeart/2005/8/layout/target2"/>
    <dgm:cxn modelId="{A867AC6C-2B62-411C-A825-5F3A8567E1EF}" type="presParOf" srcId="{52B4013C-6040-4ACC-8333-CB845C418743}" destId="{943BF2A8-9BCE-4425-BDE6-2B60C13116FF}" srcOrd="0" destOrd="0" presId="urn:microsoft.com/office/officeart/2005/8/layout/target2"/>
    <dgm:cxn modelId="{13AC00C9-CBD7-435F-957C-CD53D61CAF48}" type="presParOf" srcId="{52B4013C-6040-4ACC-8333-CB845C418743}" destId="{741C8A32-A053-47AD-A4C0-0654DD6C7BD5}" srcOrd="1" destOrd="0" presId="urn:microsoft.com/office/officeart/2005/8/layout/target2"/>
    <dgm:cxn modelId="{155B47CD-E90B-4F0A-BC53-A2EFB4A2912C}" type="presParOf" srcId="{52B4013C-6040-4ACC-8333-CB845C418743}" destId="{FC54989E-1F39-4091-9A47-A340DDBE7BB3}" srcOrd="2" destOrd="0" presId="urn:microsoft.com/office/officeart/2005/8/layout/target2"/>
    <dgm:cxn modelId="{9948CCF9-A8BC-4DF2-B46B-90EE9C3F28E7}" type="presParOf" srcId="{3FA14A7F-27E3-4F54-8BF9-4C3D736753AB}" destId="{0D031E2E-7CD8-4F86-9808-9B0B1DA7B462}" srcOrd="2" destOrd="0" presId="urn:microsoft.com/office/officeart/2005/8/layout/target2"/>
    <dgm:cxn modelId="{44B7CB49-60A2-41FD-ACF2-CC3FF0338EB6}" type="presParOf" srcId="{0D031E2E-7CD8-4F86-9808-9B0B1DA7B462}" destId="{FAB14202-FCCE-41B1-90BC-A2CF1AF06BAE}" srcOrd="0" destOrd="0" presId="urn:microsoft.com/office/officeart/2005/8/layout/target2"/>
    <dgm:cxn modelId="{10B916C8-D4E2-4AE2-9092-E6A593E50A4C}" type="presParOf" srcId="{0D031E2E-7CD8-4F86-9808-9B0B1DA7B462}" destId="{8D00BEE4-8C14-4781-82F4-A690EA8A995D}" srcOrd="1" destOrd="0" presId="urn:microsoft.com/office/officeart/2005/8/layout/target2"/>
    <dgm:cxn modelId="{CAA0818D-EE23-4BF0-9BDA-458227D8930E}" type="presParOf" srcId="{8D00BEE4-8C14-4781-82F4-A690EA8A995D}" destId="{19E574D2-49E7-487D-B795-CE7F7ECAD3DB}" srcOrd="0" destOrd="0" presId="urn:microsoft.com/office/officeart/2005/8/layout/target2"/>
    <dgm:cxn modelId="{22910A90-76B7-4540-9436-A556943CA9D3}" type="presParOf" srcId="{8D00BEE4-8C14-4781-82F4-A690EA8A995D}" destId="{A5A1513C-C8E1-47FD-B349-8B03039E69E7}" srcOrd="1" destOrd="0" presId="urn:microsoft.com/office/officeart/2005/8/layout/target2"/>
    <dgm:cxn modelId="{4503A024-8E06-4E8D-BDB9-20CA1D57D06B}" type="presParOf" srcId="{8D00BEE4-8C14-4781-82F4-A690EA8A995D}" destId="{978A433F-91C1-43CB-9BAC-FB8A13C8E6A6}" srcOrd="2" destOrd="0" presId="urn:microsoft.com/office/officeart/2005/8/layout/targe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E38CC7C-C14D-4CAD-B87A-BE1A2D40681F}">
      <dsp:nvSpPr>
        <dsp:cNvPr id="0" name=""/>
        <dsp:cNvSpPr/>
      </dsp:nvSpPr>
      <dsp:spPr>
        <a:xfrm>
          <a:off x="0" y="0"/>
          <a:ext cx="2630175" cy="820615"/>
        </a:xfrm>
        <a:prstGeom prst="roundRect">
          <a:avLst>
            <a:gd name="adj" fmla="val 85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06616" numCol="1" spcCol="1270" anchor="t" anchorCtr="0">
          <a:noAutofit/>
        </a:bodyPr>
        <a:lstStyle/>
        <a:p>
          <a:pPr lvl="0" algn="l" defTabSz="666750">
            <a:lnSpc>
              <a:spcPct val="90000"/>
            </a:lnSpc>
            <a:spcBef>
              <a:spcPct val="0"/>
            </a:spcBef>
            <a:spcAft>
              <a:spcPct val="35000"/>
            </a:spcAft>
          </a:pPr>
          <a:r>
            <a:rPr lang="en-US" sz="1500" kern="1200" dirty="0" smtClean="0"/>
            <a:t>PHP SDK for Windows Azure</a:t>
          </a:r>
        </a:p>
      </dsp:txBody>
      <dsp:txXfrm>
        <a:off x="0" y="0"/>
        <a:ext cx="2630175" cy="820615"/>
      </dsp:txXfrm>
    </dsp:sp>
    <dsp:sp modelId="{B981AC76-5A72-49D2-99E5-8B0266C06142}">
      <dsp:nvSpPr>
        <dsp:cNvPr id="0" name=""/>
        <dsp:cNvSpPr/>
      </dsp:nvSpPr>
      <dsp:spPr>
        <a:xfrm>
          <a:off x="65754" y="369276"/>
          <a:ext cx="823535" cy="369276"/>
        </a:xfrm>
        <a:prstGeom prst="roundRect">
          <a:avLst>
            <a:gd name="adj" fmla="val 105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US" sz="700" kern="1200" dirty="0" smtClean="0"/>
            <a:t>Blobs, Tables, Queues</a:t>
          </a:r>
        </a:p>
      </dsp:txBody>
      <dsp:txXfrm>
        <a:off x="65754" y="369276"/>
        <a:ext cx="823535" cy="369276"/>
      </dsp:txXfrm>
    </dsp:sp>
    <dsp:sp modelId="{6842A0BC-2082-4370-A591-52D0550A45A2}">
      <dsp:nvSpPr>
        <dsp:cNvPr id="0" name=""/>
        <dsp:cNvSpPr/>
      </dsp:nvSpPr>
      <dsp:spPr>
        <a:xfrm>
          <a:off x="902292" y="369276"/>
          <a:ext cx="823535" cy="369276"/>
        </a:xfrm>
        <a:prstGeom prst="roundRect">
          <a:avLst>
            <a:gd name="adj" fmla="val 105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US" sz="700" kern="1200" dirty="0" smtClean="0"/>
            <a:t>Manageability, Instrumentation, logging</a:t>
          </a:r>
        </a:p>
      </dsp:txBody>
      <dsp:txXfrm>
        <a:off x="902292" y="369276"/>
        <a:ext cx="823535" cy="369276"/>
      </dsp:txXfrm>
    </dsp:sp>
    <dsp:sp modelId="{2E13E6DD-5FE7-4209-BE06-DDA4474A45EE}">
      <dsp:nvSpPr>
        <dsp:cNvPr id="0" name=""/>
        <dsp:cNvSpPr/>
      </dsp:nvSpPr>
      <dsp:spPr>
        <a:xfrm>
          <a:off x="1738830" y="369276"/>
          <a:ext cx="823535" cy="369276"/>
        </a:xfrm>
        <a:prstGeom prst="roundRect">
          <a:avLst>
            <a:gd name="adj" fmla="val 105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US" sz="700" kern="1200" dirty="0" smtClean="0"/>
            <a:t>Helper for Http, Auth, REST, </a:t>
          </a:r>
          <a:r>
            <a:rPr lang="en-US" sz="700" kern="1200" dirty="0" err="1" smtClean="0"/>
            <a:t>Errior</a:t>
          </a:r>
          <a:endParaRPr lang="en-US" sz="700" kern="1200" dirty="0" smtClean="0"/>
        </a:p>
      </dsp:txBody>
      <dsp:txXfrm>
        <a:off x="1738830" y="369276"/>
        <a:ext cx="823535" cy="36927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2BC1EE9-ED8D-4C94-B9BB-B4A5A3E68553}">
      <dsp:nvSpPr>
        <dsp:cNvPr id="0" name=""/>
        <dsp:cNvSpPr/>
      </dsp:nvSpPr>
      <dsp:spPr>
        <a:xfrm>
          <a:off x="0" y="0"/>
          <a:ext cx="8420364" cy="4778491"/>
        </a:xfrm>
        <a:prstGeom prst="roundRect">
          <a:avLst>
            <a:gd name="adj" fmla="val 85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3708640" numCol="1" spcCol="1270" anchor="t" anchorCtr="0">
          <a:noAutofit/>
        </a:bodyPr>
        <a:lstStyle/>
        <a:p>
          <a:pPr lvl="0" algn="l" defTabSz="1155700" rtl="0">
            <a:lnSpc>
              <a:spcPct val="90000"/>
            </a:lnSpc>
            <a:spcBef>
              <a:spcPct val="0"/>
            </a:spcBef>
            <a:spcAft>
              <a:spcPct val="35000"/>
            </a:spcAft>
          </a:pPr>
          <a:r>
            <a:rPr lang="en-US" sz="2600" kern="1200" dirty="0" smtClean="0"/>
            <a:t>Provides PHP developers using Eclipse with tools to create and deploy web applications targeting Windows Azure</a:t>
          </a:r>
          <a:endParaRPr lang="en-US" sz="2600" kern="1200" dirty="0"/>
        </a:p>
      </dsp:txBody>
      <dsp:txXfrm>
        <a:off x="0" y="0"/>
        <a:ext cx="8420364" cy="4778491"/>
      </dsp:txXfrm>
    </dsp:sp>
    <dsp:sp modelId="{545C567E-29C3-4C15-A9AC-9696AD145F12}">
      <dsp:nvSpPr>
        <dsp:cNvPr id="0" name=""/>
        <dsp:cNvSpPr/>
      </dsp:nvSpPr>
      <dsp:spPr>
        <a:xfrm>
          <a:off x="210509" y="1194622"/>
          <a:ext cx="1263054" cy="1086126"/>
        </a:xfrm>
        <a:prstGeom prst="roundRect">
          <a:avLst>
            <a:gd name="adj" fmla="val 105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kern="1200" dirty="0" smtClean="0"/>
            <a:t>Extend Eclipse IDE and PDT</a:t>
          </a:r>
          <a:endParaRPr lang="en-US" sz="1100" kern="1200" dirty="0"/>
        </a:p>
      </dsp:txBody>
      <dsp:txXfrm>
        <a:off x="210509" y="1194622"/>
        <a:ext cx="1263054" cy="1086126"/>
      </dsp:txXfrm>
    </dsp:sp>
    <dsp:sp modelId="{7CB6C617-9484-46B5-88B4-4625BA4078FF}">
      <dsp:nvSpPr>
        <dsp:cNvPr id="0" name=""/>
        <dsp:cNvSpPr/>
      </dsp:nvSpPr>
      <dsp:spPr>
        <a:xfrm>
          <a:off x="210509" y="2321761"/>
          <a:ext cx="1263054" cy="1086126"/>
        </a:xfrm>
        <a:prstGeom prst="roundRect">
          <a:avLst>
            <a:gd name="adj" fmla="val 105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kern="1200" dirty="0" smtClean="0"/>
            <a:t>Create, test and debug applications targeting Windows Azure</a:t>
          </a:r>
          <a:endParaRPr lang="en-US" sz="1100" kern="1200" dirty="0"/>
        </a:p>
      </dsp:txBody>
      <dsp:txXfrm>
        <a:off x="210509" y="2321761"/>
        <a:ext cx="1263054" cy="1086126"/>
      </dsp:txXfrm>
    </dsp:sp>
    <dsp:sp modelId="{1A978A23-8DDE-4B20-A647-FE6C94F087B8}">
      <dsp:nvSpPr>
        <dsp:cNvPr id="0" name=""/>
        <dsp:cNvSpPr/>
      </dsp:nvSpPr>
      <dsp:spPr>
        <a:xfrm>
          <a:off x="210509" y="3448900"/>
          <a:ext cx="1263054" cy="1086126"/>
        </a:xfrm>
        <a:prstGeom prst="roundRect">
          <a:avLst>
            <a:gd name="adj" fmla="val 105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kern="1200" dirty="0" smtClean="0"/>
            <a:t>Deploy PHP project automatically to Azure</a:t>
          </a:r>
          <a:endParaRPr lang="en-US" sz="1100" kern="1200" dirty="0"/>
        </a:p>
      </dsp:txBody>
      <dsp:txXfrm>
        <a:off x="210509" y="3448900"/>
        <a:ext cx="1263054" cy="1086126"/>
      </dsp:txXfrm>
    </dsp:sp>
    <dsp:sp modelId="{632C7A3F-D66F-4C7C-B028-DFA80AC9D2A4}">
      <dsp:nvSpPr>
        <dsp:cNvPr id="0" name=""/>
        <dsp:cNvSpPr/>
      </dsp:nvSpPr>
      <dsp:spPr>
        <a:xfrm>
          <a:off x="1684072" y="1194622"/>
          <a:ext cx="6525782" cy="3344943"/>
        </a:xfrm>
        <a:prstGeom prst="roundRect">
          <a:avLst>
            <a:gd name="adj" fmla="val 105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2124039" numCol="1" spcCol="1270" anchor="t" anchorCtr="0">
          <a:noAutofit/>
        </a:bodyPr>
        <a:lstStyle/>
        <a:p>
          <a:pPr lvl="0" algn="l" defTabSz="1155700" rtl="0">
            <a:lnSpc>
              <a:spcPct val="90000"/>
            </a:lnSpc>
            <a:spcBef>
              <a:spcPct val="0"/>
            </a:spcBef>
            <a:spcAft>
              <a:spcPct val="35000"/>
            </a:spcAft>
          </a:pPr>
          <a:r>
            <a:rPr lang="en-US" sz="2600" kern="1200" dirty="0" smtClean="0"/>
            <a:t>Azure project structure &amp; management</a:t>
          </a:r>
          <a:endParaRPr lang="en-US" sz="2600" kern="1200" dirty="0"/>
        </a:p>
      </dsp:txBody>
      <dsp:txXfrm>
        <a:off x="1684072" y="1194622"/>
        <a:ext cx="6525782" cy="3344943"/>
      </dsp:txXfrm>
    </dsp:sp>
    <dsp:sp modelId="{943BF2A8-9BCE-4425-BDE6-2B60C13116FF}">
      <dsp:nvSpPr>
        <dsp:cNvPr id="0" name=""/>
        <dsp:cNvSpPr/>
      </dsp:nvSpPr>
      <dsp:spPr>
        <a:xfrm>
          <a:off x="1847217" y="2365353"/>
          <a:ext cx="1305156" cy="930679"/>
        </a:xfrm>
        <a:prstGeom prst="roundRect">
          <a:avLst>
            <a:gd name="adj" fmla="val 105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kern="1200" dirty="0" smtClean="0"/>
            <a:t>Create project artifacts</a:t>
          </a:r>
          <a:endParaRPr lang="en-US" sz="1100" kern="1200" dirty="0"/>
        </a:p>
      </dsp:txBody>
      <dsp:txXfrm>
        <a:off x="1847217" y="2365353"/>
        <a:ext cx="1305156" cy="930679"/>
      </dsp:txXfrm>
    </dsp:sp>
    <dsp:sp modelId="{FC54989E-1F39-4091-9A47-A340DDBE7BB3}">
      <dsp:nvSpPr>
        <dsp:cNvPr id="0" name=""/>
        <dsp:cNvSpPr/>
      </dsp:nvSpPr>
      <dsp:spPr>
        <a:xfrm>
          <a:off x="1847217" y="3357150"/>
          <a:ext cx="1305156" cy="930679"/>
        </a:xfrm>
        <a:prstGeom prst="roundRect">
          <a:avLst>
            <a:gd name="adj" fmla="val 105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kern="1200" dirty="0" smtClean="0"/>
            <a:t>Manage configuration and setting</a:t>
          </a:r>
          <a:endParaRPr lang="en-US" sz="1100" kern="1200" dirty="0"/>
        </a:p>
      </dsp:txBody>
      <dsp:txXfrm>
        <a:off x="1847217" y="3357150"/>
        <a:ext cx="1305156" cy="930679"/>
      </dsp:txXfrm>
    </dsp:sp>
    <dsp:sp modelId="{FAB14202-FCCE-41B1-90BC-A2CF1AF06BAE}">
      <dsp:nvSpPr>
        <dsp:cNvPr id="0" name=""/>
        <dsp:cNvSpPr/>
      </dsp:nvSpPr>
      <dsp:spPr>
        <a:xfrm>
          <a:off x="3326043" y="2389245"/>
          <a:ext cx="4673302" cy="1911396"/>
        </a:xfrm>
        <a:prstGeom prst="roundRect">
          <a:avLst>
            <a:gd name="adj" fmla="val 105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1078877" numCol="1" spcCol="1270" anchor="t" anchorCtr="0">
          <a:noAutofit/>
        </a:bodyPr>
        <a:lstStyle/>
        <a:p>
          <a:pPr lvl="0" algn="l" defTabSz="1155700" rtl="0">
            <a:lnSpc>
              <a:spcPct val="90000"/>
            </a:lnSpc>
            <a:spcBef>
              <a:spcPct val="0"/>
            </a:spcBef>
            <a:spcAft>
              <a:spcPct val="35000"/>
            </a:spcAft>
          </a:pPr>
          <a:r>
            <a:rPr lang="en-US" sz="2600" kern="1200" dirty="0" smtClean="0"/>
            <a:t>Tools and Utilities</a:t>
          </a:r>
          <a:endParaRPr lang="en-US" sz="2600" kern="1200" dirty="0"/>
        </a:p>
      </dsp:txBody>
      <dsp:txXfrm>
        <a:off x="3326043" y="2389245"/>
        <a:ext cx="4673302" cy="1911396"/>
      </dsp:txXfrm>
    </dsp:sp>
    <dsp:sp modelId="{19E574D2-49E7-487D-B795-CE7F7ECAD3DB}">
      <dsp:nvSpPr>
        <dsp:cNvPr id="0" name=""/>
        <dsp:cNvSpPr/>
      </dsp:nvSpPr>
      <dsp:spPr>
        <a:xfrm>
          <a:off x="3442876" y="3249373"/>
          <a:ext cx="2187301" cy="860128"/>
        </a:xfrm>
        <a:prstGeom prst="roundRect">
          <a:avLst>
            <a:gd name="adj" fmla="val 105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kern="1200" dirty="0" smtClean="0"/>
            <a:t>Azure Storage explorer to browse data and do CRUD operations on Blobs, Queues, Tables</a:t>
          </a:r>
          <a:endParaRPr lang="en-US" sz="1100" kern="1200" dirty="0"/>
        </a:p>
      </dsp:txBody>
      <dsp:txXfrm>
        <a:off x="3442876" y="3249373"/>
        <a:ext cx="2187301" cy="860128"/>
      </dsp:txXfrm>
    </dsp:sp>
    <dsp:sp modelId="{978A433F-91C1-43CB-9BAC-FB8A13C8E6A6}">
      <dsp:nvSpPr>
        <dsp:cNvPr id="0" name=""/>
        <dsp:cNvSpPr/>
      </dsp:nvSpPr>
      <dsp:spPr>
        <a:xfrm>
          <a:off x="5692405" y="3249373"/>
          <a:ext cx="2187301" cy="860128"/>
        </a:xfrm>
        <a:prstGeom prst="roundRect">
          <a:avLst>
            <a:gd name="adj" fmla="val 105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n-US" sz="1100" kern="1200" dirty="0" smtClean="0"/>
            <a:t>Windows Azure SDK for PHP to </a:t>
          </a:r>
          <a:r>
            <a:rPr lang="en-US" sz="1100" kern="1200" dirty="0" err="1" smtClean="0"/>
            <a:t>to</a:t>
          </a:r>
          <a:r>
            <a:rPr lang="en-US" sz="1100" kern="1200" dirty="0" smtClean="0"/>
            <a:t> easily leverage Azure Storage service </a:t>
          </a:r>
          <a:endParaRPr lang="en-US" sz="1100" kern="1200" dirty="0"/>
        </a:p>
      </dsp:txBody>
      <dsp:txXfrm>
        <a:off x="5692405" y="3249373"/>
        <a:ext cx="2187301" cy="860128"/>
      </dsp:txXfrm>
    </dsp:sp>
  </dsp:spTree>
</dsp:drawing>
</file>

<file path=ppt/diagrams/layout1.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2.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11/9/2009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int304_kitterman.pptx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07/7/12/main" xmlns="" val="30392048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07/7/12/main" xmlns="" val="1861229859"/>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2150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endParaRPr lang="en-US">
              <a:cs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endParaRPr lang="en-US" dirty="0" smtClean="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lgn="r" rtl="0"/>
            <a:endParaRPr lang="en-US" dirty="0">
              <a:solidFill>
                <a:prstClr val="black"/>
              </a:solidFill>
              <a:latin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945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endParaRPr lang="en-US">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1.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05"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8.xml"/><Relationship Id="rId5" Type="http://schemas.openxmlformats.org/officeDocument/2006/relationships/image" Target="../media/image30.png"/><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34.png"/><Relationship Id="rId11" Type="http://schemas.openxmlformats.org/officeDocument/2006/relationships/image" Target="../media/image39.jpeg"/><Relationship Id="rId5" Type="http://schemas.openxmlformats.org/officeDocument/2006/relationships/image" Target="../media/image33.png"/><Relationship Id="rId10" Type="http://schemas.openxmlformats.org/officeDocument/2006/relationships/image" Target="../media/image38.png"/><Relationship Id="rId4" Type="http://schemas.openxmlformats.org/officeDocument/2006/relationships/image" Target="../media/image32.png"/><Relationship Id="rId9" Type="http://schemas.openxmlformats.org/officeDocument/2006/relationships/image" Target="../media/image37.png"/></Relationships>
</file>

<file path=ppt/slides/_rels/slide15.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0.png"/><Relationship Id="rId7" Type="http://schemas.openxmlformats.org/officeDocument/2006/relationships/image" Target="../media/image44.png"/><Relationship Id="rId12" Type="http://schemas.openxmlformats.org/officeDocument/2006/relationships/image" Target="../media/image49.png"/><Relationship Id="rId2" Type="http://schemas.openxmlformats.org/officeDocument/2006/relationships/notesSlide" Target="../notesSlides/notesSlide15.xml"/><Relationship Id="rId1" Type="http://schemas.openxmlformats.org/officeDocument/2006/relationships/slideLayout" Target="../slideLayouts/slideLayout8.xml"/><Relationship Id="rId6" Type="http://schemas.openxmlformats.org/officeDocument/2006/relationships/image" Target="../media/image43.png"/><Relationship Id="rId11" Type="http://schemas.openxmlformats.org/officeDocument/2006/relationships/image" Target="../media/image48.png"/><Relationship Id="rId5" Type="http://schemas.openxmlformats.org/officeDocument/2006/relationships/image" Target="../media/image42.png"/><Relationship Id="rId10" Type="http://schemas.openxmlformats.org/officeDocument/2006/relationships/image" Target="../media/image47.png"/><Relationship Id="rId4" Type="http://schemas.openxmlformats.org/officeDocument/2006/relationships/image" Target="../media/image41.png"/><Relationship Id="rId9" Type="http://schemas.openxmlformats.org/officeDocument/2006/relationships/image" Target="../media/image46.png"/></Relationships>
</file>

<file path=ppt/slides/_rels/slide1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tags" Target="../tags/tag1.xml"/><Relationship Id="rId5" Type="http://schemas.openxmlformats.org/officeDocument/2006/relationships/image" Target="../media/image52.png"/><Relationship Id="rId4" Type="http://schemas.openxmlformats.org/officeDocument/2006/relationships/image" Target="../media/image51.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50.png"/></Relationships>
</file>

<file path=ppt/slides/_rels/slide21.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image" Target="../media/image57.png"/><Relationship Id="rId2" Type="http://schemas.openxmlformats.org/officeDocument/2006/relationships/notesSlide" Target="../notesSlides/notesSlide21.xml"/><Relationship Id="rId1" Type="http://schemas.openxmlformats.org/officeDocument/2006/relationships/slideLayout" Target="../slideLayouts/slideLayout5.xml"/><Relationship Id="rId6" Type="http://schemas.openxmlformats.org/officeDocument/2006/relationships/diagramColors" Target="../diagrams/colors1.xml"/><Relationship Id="rId11" Type="http://schemas.openxmlformats.org/officeDocument/2006/relationships/image" Target="../media/image56.png"/><Relationship Id="rId5" Type="http://schemas.openxmlformats.org/officeDocument/2006/relationships/diagramQuickStyle" Target="../diagrams/quickStyle1.xml"/><Relationship Id="rId10" Type="http://schemas.openxmlformats.org/officeDocument/2006/relationships/image" Target="../media/image55.png"/><Relationship Id="rId4" Type="http://schemas.openxmlformats.org/officeDocument/2006/relationships/diagramLayout" Target="../diagrams/layout1.xml"/><Relationship Id="rId9" Type="http://schemas.openxmlformats.org/officeDocument/2006/relationships/image" Target="../media/image54.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3.xml"/><Relationship Id="rId1" Type="http://schemas.openxmlformats.org/officeDocument/2006/relationships/slideLayout" Target="../slideLayouts/slideLayout8.xml"/><Relationship Id="rId6" Type="http://schemas.openxmlformats.org/officeDocument/2006/relationships/diagramColors" Target="../diagrams/colors2.xml"/><Relationship Id="rId5" Type="http://schemas.openxmlformats.org/officeDocument/2006/relationships/diagramQuickStyle" Target="../diagrams/quickStyle2.xml"/><Relationship Id="rId10" Type="http://schemas.openxmlformats.org/officeDocument/2006/relationships/hyperlink" Target="http://www.windowsazure4e.org/" TargetMode="External"/><Relationship Id="rId4" Type="http://schemas.openxmlformats.org/officeDocument/2006/relationships/diagramLayout" Target="../diagrams/layout2.xml"/><Relationship Id="rId9" Type="http://schemas.openxmlformats.org/officeDocument/2006/relationships/image" Target="../media/image30.png"/></Relationships>
</file>

<file path=ppt/slides/_rels/slide2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5.xml"/><Relationship Id="rId1" Type="http://schemas.openxmlformats.org/officeDocument/2006/relationships/slideLayout" Target="../slideLayouts/slideLayout8.xml"/><Relationship Id="rId5" Type="http://schemas.openxmlformats.org/officeDocument/2006/relationships/image" Target="../media/image58.png"/><Relationship Id="rId4" Type="http://schemas.openxmlformats.org/officeDocument/2006/relationships/image" Target="../media/image30.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xml"/><Relationship Id="rId1" Type="http://schemas.openxmlformats.org/officeDocument/2006/relationships/tags" Target="../tags/tag2.xml"/><Relationship Id="rId5" Type="http://schemas.openxmlformats.org/officeDocument/2006/relationships/hyperlink" Target="http://www.microsoft.com/php" TargetMode="External"/><Relationship Id="rId4" Type="http://schemas.openxmlformats.org/officeDocument/2006/relationships/hyperlink" Target="blogs.msdn.com/interoperability" TargetMode="Externa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59.png"/><Relationship Id="rId7" Type="http://schemas.openxmlformats.org/officeDocument/2006/relationships/image" Target="../media/image61.pn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60.png"/><Relationship Id="rId11" Type="http://schemas.openxmlformats.org/officeDocument/2006/relationships/image" Target="../media/image63.png"/><Relationship Id="rId5" Type="http://schemas.openxmlformats.org/officeDocument/2006/relationships/hyperlink" Target="http://microsoft.com/technet" TargetMode="External"/><Relationship Id="rId10" Type="http://schemas.openxmlformats.org/officeDocument/2006/relationships/image" Target="../media/image62.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hyperlink" Target="http://images.google.com/imgres?imgurl=http://www.netinst.com/news/images/infoworld_logo.png&amp;imgrefurl=http://www.netinst.com/news/news.html&amp;usg=__IJojuljPVdvW1x8gc9SykvmpBiA=&amp;h=80&amp;w=220&amp;sz=14&amp;hl=en&amp;start=4&amp;um=1&amp;tbnid=T_LNJJOWM2IjIM:&amp;tbnh=39&amp;tbnw=107&amp;prev=/images?q=infoworld+logo&amp;hl=en&amp;sa=X&amp;um=1" TargetMode="External"/><Relationship Id="rId5" Type="http://schemas.openxmlformats.org/officeDocument/2006/relationships/image" Target="../media/image8.jpe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19.gif"/><Relationship Id="rId3" Type="http://schemas.openxmlformats.org/officeDocument/2006/relationships/image" Target="../media/image10.jpeg"/><Relationship Id="rId7" Type="http://schemas.openxmlformats.org/officeDocument/2006/relationships/image" Target="../media/image14.png"/><Relationship Id="rId12" Type="http://schemas.openxmlformats.org/officeDocument/2006/relationships/hyperlink" Target="http://www.php.net/" TargetMode="External"/><Relationship Id="rId2" Type="http://schemas.openxmlformats.org/officeDocument/2006/relationships/notesSlide" Target="../notesSlides/notesSlide6.xml"/><Relationship Id="rId16" Type="http://schemas.openxmlformats.org/officeDocument/2006/relationships/image" Target="../media/image21.png"/><Relationship Id="rId1" Type="http://schemas.openxmlformats.org/officeDocument/2006/relationships/slideLayout" Target="../slideLayouts/slideLayout5.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5" Type="http://schemas.openxmlformats.org/officeDocument/2006/relationships/image" Target="../media/image20.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 Id="rId14" Type="http://schemas.openxmlformats.org/officeDocument/2006/relationships/hyperlink" Target="http://en.wikipedia.org/wiki/File:Moonlight_logo_proposal.png" TargetMode="External"/></Relationships>
</file>

<file path=ppt/slides/_rels/slide7.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2.png"/><Relationship Id="rId7"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17.png"/><Relationship Id="rId11" Type="http://schemas.openxmlformats.org/officeDocument/2006/relationships/image" Target="../media/image15.png"/><Relationship Id="rId5" Type="http://schemas.openxmlformats.org/officeDocument/2006/relationships/image" Target="../media/image16.png"/><Relationship Id="rId10" Type="http://schemas.openxmlformats.org/officeDocument/2006/relationships/image" Target="../media/image14.png"/><Relationship Id="rId4" Type="http://schemas.openxmlformats.org/officeDocument/2006/relationships/image" Target="../media/image10.jpeg"/><Relationship Id="rId9"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Eclipse Tools for Silverlight</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US" dirty="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609398"/>
          </a:xfrm>
        </p:spPr>
        <p:txBody>
          <a:bodyPr/>
          <a:lstStyle/>
          <a:p>
            <a:r>
              <a:rPr lang="en-US" sz="4400" dirty="0" smtClean="0"/>
              <a:t>Eclipse Tools for Silverlight on Mac OS </a:t>
            </a:r>
            <a:endParaRPr lang="en-US" sz="4400" dirty="0"/>
          </a:p>
        </p:txBody>
      </p:sp>
      <p:grpSp>
        <p:nvGrpSpPr>
          <p:cNvPr id="2" name="Group 7"/>
          <p:cNvGrpSpPr/>
          <p:nvPr/>
        </p:nvGrpSpPr>
        <p:grpSpPr>
          <a:xfrm>
            <a:off x="874871" y="850955"/>
            <a:ext cx="7123352" cy="5210695"/>
            <a:chOff x="874871" y="902590"/>
            <a:chExt cx="7123352" cy="5210695"/>
          </a:xfrm>
        </p:grpSpPr>
        <p:pic>
          <p:nvPicPr>
            <p:cNvPr id="7" name="Picture 2" descr="image001"/>
            <p:cNvPicPr>
              <a:picLocks noChangeAspect="1" noChangeArrowheads="1"/>
            </p:cNvPicPr>
            <p:nvPr/>
          </p:nvPicPr>
          <p:blipFill>
            <a:blip r:embed="rId3" cstate="print"/>
            <a:srcRect l="28917" t="10914" r="3092" b="5504"/>
            <a:stretch>
              <a:fillRect/>
            </a:stretch>
          </p:blipFill>
          <p:spPr bwMode="auto">
            <a:xfrm>
              <a:off x="874871" y="902590"/>
              <a:ext cx="7123352" cy="5210695"/>
            </a:xfrm>
            <a:prstGeom prst="rect">
              <a:avLst/>
            </a:prstGeom>
            <a:ln>
              <a:noFill/>
            </a:ln>
            <a:effectLst>
              <a:outerShdw blurRad="292100" dist="139700" dir="2700000" algn="tl" rotWithShape="0">
                <a:srgbClr val="333333">
                  <a:alpha val="65000"/>
                </a:srgbClr>
              </a:outerShdw>
            </a:effectLst>
          </p:spPr>
        </p:pic>
        <p:pic>
          <p:nvPicPr>
            <p:cNvPr id="2051" name="Picture 3" descr="C:\Users\jccim\Desktop\Eclipse4SL MAC\Overview.png"/>
            <p:cNvPicPr>
              <a:picLocks noChangeAspect="1" noChangeArrowheads="1"/>
            </p:cNvPicPr>
            <p:nvPr/>
          </p:nvPicPr>
          <p:blipFill>
            <a:blip r:embed="rId4" cstate="print"/>
            <a:srcRect/>
            <a:stretch>
              <a:fillRect/>
            </a:stretch>
          </p:blipFill>
          <p:spPr bwMode="auto">
            <a:xfrm>
              <a:off x="879985" y="1059165"/>
              <a:ext cx="7088358" cy="4592698"/>
            </a:xfrm>
            <a:prstGeom prst="rect">
              <a:avLst/>
            </a:prstGeom>
            <a:ln>
              <a:noFill/>
            </a:ln>
            <a:effectLst>
              <a:outerShdw blurRad="292100" dist="139700" dir="2700000" algn="tl" rotWithShape="0">
                <a:srgbClr val="333333">
                  <a:alpha val="65000"/>
                </a:srgbClr>
              </a:outerShdw>
            </a:effectLst>
          </p:spPr>
        </p:pic>
      </p:grpSp>
    </p:spTree>
    <p:extLst>
      <p:ext uri="{BB962C8B-B14F-4D97-AF65-F5344CB8AC3E}">
        <p14:creationId xmlns:p14="http://schemas.microsoft.com/office/powerpoint/2007/7/12/main" xmlns="" val="3362423431"/>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a:xfrm>
            <a:off x="4720046" y="4824549"/>
            <a:ext cx="4136572" cy="814251"/>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6" name="Content Placeholder 5"/>
          <p:cNvSpPr>
            <a:spLocks noGrp="1"/>
          </p:cNvSpPr>
          <p:nvPr>
            <p:ph idx="4294967295"/>
          </p:nvPr>
        </p:nvSpPr>
        <p:spPr>
          <a:xfrm>
            <a:off x="4191000" y="457200"/>
            <a:ext cx="4572000" cy="5410200"/>
          </a:xfrm>
        </p:spPr>
        <p:txBody>
          <a:bodyPr>
            <a:norm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pPr>
              <a:buNone/>
            </a:pPr>
            <a:r>
              <a:rPr lang="en-US" dirty="0" smtClean="0"/>
              <a:t>    Project: </a:t>
            </a:r>
            <a:r>
              <a:rPr lang="en-US" dirty="0" smtClean="0">
                <a:hlinkClick r:id=""/>
              </a:rPr>
              <a:t>www.eclipse4sl.org</a:t>
            </a:r>
            <a:r>
              <a:rPr lang="en-US" dirty="0" smtClean="0"/>
              <a:t> </a:t>
            </a:r>
            <a:endParaRPr lang="en-US" sz="2800" dirty="0" smtClean="0"/>
          </a:p>
          <a:p>
            <a:pPr>
              <a:buNone/>
            </a:pPr>
            <a:endParaRPr lang="en-US" sz="2800" dirty="0" smtClean="0"/>
          </a:p>
        </p:txBody>
      </p:sp>
      <p:pic>
        <p:nvPicPr>
          <p:cNvPr id="10" name="Picture 2"/>
          <p:cNvPicPr>
            <a:picLocks noChangeAspect="1" noChangeArrowheads="1"/>
          </p:cNvPicPr>
          <p:nvPr/>
        </p:nvPicPr>
        <p:blipFill>
          <a:blip r:embed="rId3" cstate="print"/>
          <a:srcRect/>
          <a:stretch>
            <a:fillRect/>
          </a:stretch>
        </p:blipFill>
        <p:spPr bwMode="auto">
          <a:xfrm>
            <a:off x="457200" y="1457457"/>
            <a:ext cx="3807125" cy="402272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11" name="Picture 6" descr="C:\Users\a-breke\Documents\Graphics\Eclipse 4 Silverlite\soyatec.png"/>
          <p:cNvPicPr>
            <a:picLocks noChangeAspect="1" noChangeArrowheads="1"/>
          </p:cNvPicPr>
          <p:nvPr/>
        </p:nvPicPr>
        <p:blipFill>
          <a:blip r:embed="rId4" cstate="print"/>
          <a:srcRect/>
          <a:stretch>
            <a:fillRect/>
          </a:stretch>
        </p:blipFill>
        <p:spPr bwMode="auto">
          <a:xfrm>
            <a:off x="6781800" y="5029200"/>
            <a:ext cx="1604529" cy="385087"/>
          </a:xfrm>
          <a:prstGeom prst="rect">
            <a:avLst/>
          </a:prstGeom>
          <a:noFill/>
        </p:spPr>
      </p:pic>
      <p:pic>
        <p:nvPicPr>
          <p:cNvPr id="12" name="Picture 7" descr="C:\Users\a-breke\Documents\Graphics\Partner Logos\Microsoftlogo.bmp"/>
          <p:cNvPicPr>
            <a:picLocks noChangeAspect="1" noChangeArrowheads="1"/>
          </p:cNvPicPr>
          <p:nvPr/>
        </p:nvPicPr>
        <p:blipFill>
          <a:blip r:embed="rId5" cstate="print"/>
          <a:srcRect/>
          <a:stretch>
            <a:fillRect/>
          </a:stretch>
        </p:blipFill>
        <p:spPr bwMode="auto">
          <a:xfrm>
            <a:off x="4800600" y="4953000"/>
            <a:ext cx="1668783" cy="429116"/>
          </a:xfrm>
          <a:prstGeom prst="rect">
            <a:avLst/>
          </a:prstGeom>
          <a:noFill/>
        </p:spPr>
      </p:pic>
    </p:spTree>
    <p:extLst>
      <p:ext uri="{BB962C8B-B14F-4D97-AF65-F5344CB8AC3E}">
        <p14:creationId xmlns:p14="http://schemas.microsoft.com/office/powerpoint/2007/7/12/main" xmlns="" val="694449810"/>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250" y="3929349"/>
            <a:ext cx="8125715" cy="1763113"/>
          </a:xfrm>
        </p:spPr>
        <p:txBody>
          <a:bodyPr/>
          <a:lstStyle/>
          <a:p>
            <a:r>
              <a:rPr lang="en-US" b="0" dirty="0" smtClean="0"/>
              <a:t>Windows Azure Platform Interoperability</a:t>
            </a:r>
            <a:endParaRPr lang="en-US" b="0"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07/7/12/main" xmlns="" val="3425907321"/>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7"/>
          <p:cNvGrpSpPr/>
          <p:nvPr/>
        </p:nvGrpSpPr>
        <p:grpSpPr>
          <a:xfrm>
            <a:off x="381000" y="4259188"/>
            <a:ext cx="1684416" cy="1684412"/>
            <a:chOff x="3579274" y="3627421"/>
            <a:chExt cx="1822116" cy="1822112"/>
          </a:xfrm>
        </p:grpSpPr>
        <p:sp>
          <p:nvSpPr>
            <p:cNvPr id="28" name="Oval 27"/>
            <p:cNvSpPr>
              <a:spLocks noChangeAspect="1"/>
            </p:cNvSpPr>
            <p:nvPr/>
          </p:nvSpPr>
          <p:spPr bwMode="auto">
            <a:xfrm>
              <a:off x="3579274" y="3627421"/>
              <a:ext cx="1822116" cy="1822112"/>
            </a:xfrm>
            <a:prstGeom prst="ellipse">
              <a:avLst/>
            </a:prstGeom>
            <a:gradFill flip="none" rotWithShape="1">
              <a:gsLst>
                <a:gs pos="14000">
                  <a:srgbClr val="FFFFFF"/>
                </a:gs>
                <a:gs pos="50000">
                  <a:srgbClr val="000000">
                    <a:alpha val="0"/>
                  </a:srgbClr>
                </a:gs>
                <a:gs pos="74000">
                  <a:srgbClr val="000000">
                    <a:alpha val="50000"/>
                  </a:srgbClr>
                </a:gs>
                <a:gs pos="90000">
                  <a:srgbClr val="FFFFFF">
                    <a:alpha val="45000"/>
                  </a:srgbClr>
                </a:gs>
              </a:gsLst>
              <a:path path="circle">
                <a:fillToRect l="100000" t="100000"/>
              </a:path>
              <a:tileRect r="-100000" b="-100000"/>
            </a:gradFill>
            <a:ln w="76200" cmpd="sng">
              <a:solidFill>
                <a:srgbClr val="FFFFFF">
                  <a:alpha val="50000"/>
                </a:srgbClr>
              </a:solidFill>
              <a:headEnd type="none" w="med" len="med"/>
              <a:tailEnd type="none" w="med" len="med"/>
            </a:ln>
            <a:effectLst>
              <a:outerShdw blurRad="304800" sx="103000" sy="103000" algn="ctr" rotWithShape="0">
                <a:prstClr val="black">
                  <a:alpha val="40000"/>
                </a:prstClr>
              </a:outerShdw>
            </a:effectLst>
            <a:scene3d>
              <a:camera prst="orthographicFront"/>
              <a:lightRig rig="threePt" dir="t"/>
            </a:scene3d>
            <a:sp3d prstMaterial="plastic">
              <a:bevelT w="508000" h="127000"/>
            </a:sp3d>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9" name="Picture 28" descr="C:\Program Files\Microsoft Resource DVD Artwork\DVD_ART\BoxShots_Logos\Microsoft .NET - NET\Microsoft .NET logo white.png"/>
            <p:cNvPicPr>
              <a:picLocks noChangeAspect="1" noChangeArrowheads="1"/>
            </p:cNvPicPr>
            <p:nvPr/>
          </p:nvPicPr>
          <p:blipFill>
            <a:blip r:embed="rId3" cstate="print"/>
            <a:srcRect/>
            <a:stretch>
              <a:fillRect/>
            </a:stretch>
          </p:blipFill>
          <p:spPr bwMode="auto">
            <a:xfrm>
              <a:off x="3912131" y="3962842"/>
              <a:ext cx="1260986" cy="664548"/>
            </a:xfrm>
            <a:prstGeom prst="rect">
              <a:avLst/>
            </a:prstGeom>
            <a:noFill/>
          </p:spPr>
        </p:pic>
        <p:pic>
          <p:nvPicPr>
            <p:cNvPr id="30" name="Picture 3" descr="\\eventsql\dvd\Online_ART\DVD_ART34\Logos\Microsoft .NET Framework - NET\NET framework logo white vert.png"/>
            <p:cNvPicPr>
              <a:picLocks noChangeAspect="1" noChangeArrowheads="1"/>
            </p:cNvPicPr>
            <p:nvPr/>
          </p:nvPicPr>
          <p:blipFill>
            <a:blip r:embed="rId4" cstate="print"/>
            <a:srcRect l="4407" t="56555"/>
            <a:stretch>
              <a:fillRect/>
            </a:stretch>
          </p:blipFill>
          <p:spPr bwMode="auto">
            <a:xfrm>
              <a:off x="3818069" y="4727216"/>
              <a:ext cx="1408381" cy="260997"/>
            </a:xfrm>
            <a:prstGeom prst="rect">
              <a:avLst/>
            </a:prstGeom>
            <a:noFill/>
          </p:spPr>
        </p:pic>
      </p:grpSp>
      <p:sp>
        <p:nvSpPr>
          <p:cNvPr id="41" name="Freeform 28"/>
          <p:cNvSpPr>
            <a:spLocks noChangeAspect="1"/>
          </p:cNvSpPr>
          <p:nvPr/>
        </p:nvSpPr>
        <p:spPr bwMode="auto">
          <a:xfrm rot="17333896">
            <a:off x="4986941" y="3048885"/>
            <a:ext cx="3109039" cy="2060809"/>
          </a:xfrm>
          <a:custGeom>
            <a:avLst/>
            <a:gdLst/>
            <a:ahLst/>
            <a:cxnLst>
              <a:cxn ang="0">
                <a:pos x="29" y="2041"/>
              </a:cxn>
              <a:cxn ang="0">
                <a:pos x="2688" y="536"/>
              </a:cxn>
              <a:cxn ang="0">
                <a:pos x="2851" y="619"/>
              </a:cxn>
              <a:cxn ang="0">
                <a:pos x="2745" y="0"/>
              </a:cxn>
              <a:cxn ang="0">
                <a:pos x="2182" y="440"/>
              </a:cxn>
              <a:cxn ang="0">
                <a:pos x="2365" y="450"/>
              </a:cxn>
              <a:cxn ang="0">
                <a:pos x="0" y="2041"/>
              </a:cxn>
            </a:cxnLst>
            <a:rect l="0" t="0" r="r" b="b"/>
            <a:pathLst>
              <a:path w="2851" h="2041">
                <a:moveTo>
                  <a:pt x="29" y="2041"/>
                </a:moveTo>
                <a:cubicBezTo>
                  <a:pt x="1973" y="2041"/>
                  <a:pt x="2688" y="536"/>
                  <a:pt x="2688" y="536"/>
                </a:cubicBezTo>
                <a:cubicBezTo>
                  <a:pt x="2851" y="619"/>
                  <a:pt x="2851" y="619"/>
                  <a:pt x="2851" y="619"/>
                </a:cubicBezTo>
                <a:cubicBezTo>
                  <a:pt x="2745" y="0"/>
                  <a:pt x="2745" y="0"/>
                  <a:pt x="2745" y="0"/>
                </a:cubicBezTo>
                <a:cubicBezTo>
                  <a:pt x="2400" y="300"/>
                  <a:pt x="2182" y="440"/>
                  <a:pt x="2182" y="440"/>
                </a:cubicBezTo>
                <a:cubicBezTo>
                  <a:pt x="2365" y="450"/>
                  <a:pt x="2365" y="450"/>
                  <a:pt x="2365" y="450"/>
                </a:cubicBezTo>
                <a:cubicBezTo>
                  <a:pt x="2365" y="450"/>
                  <a:pt x="1878" y="1748"/>
                  <a:pt x="0" y="2041"/>
                </a:cubicBezTo>
              </a:path>
            </a:pathLst>
          </a:custGeom>
          <a:gradFill flip="none" rotWithShape="1">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27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28"/>
          <p:cNvSpPr>
            <a:spLocks noChangeAspect="1"/>
          </p:cNvSpPr>
          <p:nvPr/>
        </p:nvSpPr>
        <p:spPr bwMode="auto">
          <a:xfrm rot="13714494" flipV="1">
            <a:off x="1357868" y="3020355"/>
            <a:ext cx="2919429" cy="2089626"/>
          </a:xfrm>
          <a:custGeom>
            <a:avLst/>
            <a:gdLst/>
            <a:ahLst/>
            <a:cxnLst>
              <a:cxn ang="0">
                <a:pos x="29" y="2041"/>
              </a:cxn>
              <a:cxn ang="0">
                <a:pos x="2688" y="536"/>
              </a:cxn>
              <a:cxn ang="0">
                <a:pos x="2851" y="619"/>
              </a:cxn>
              <a:cxn ang="0">
                <a:pos x="2745" y="0"/>
              </a:cxn>
              <a:cxn ang="0">
                <a:pos x="2182" y="440"/>
              </a:cxn>
              <a:cxn ang="0">
                <a:pos x="2365" y="450"/>
              </a:cxn>
              <a:cxn ang="0">
                <a:pos x="0" y="2041"/>
              </a:cxn>
            </a:cxnLst>
            <a:rect l="0" t="0" r="r" b="b"/>
            <a:pathLst>
              <a:path w="2851" h="2041">
                <a:moveTo>
                  <a:pt x="29" y="2041"/>
                </a:moveTo>
                <a:cubicBezTo>
                  <a:pt x="1973" y="2041"/>
                  <a:pt x="2688" y="536"/>
                  <a:pt x="2688" y="536"/>
                </a:cubicBezTo>
                <a:cubicBezTo>
                  <a:pt x="2851" y="619"/>
                  <a:pt x="2851" y="619"/>
                  <a:pt x="2851" y="619"/>
                </a:cubicBezTo>
                <a:cubicBezTo>
                  <a:pt x="2745" y="0"/>
                  <a:pt x="2745" y="0"/>
                  <a:pt x="2745" y="0"/>
                </a:cubicBezTo>
                <a:cubicBezTo>
                  <a:pt x="2400" y="300"/>
                  <a:pt x="2182" y="440"/>
                  <a:pt x="2182" y="440"/>
                </a:cubicBezTo>
                <a:cubicBezTo>
                  <a:pt x="2365" y="450"/>
                  <a:pt x="2365" y="450"/>
                  <a:pt x="2365" y="450"/>
                </a:cubicBezTo>
                <a:cubicBezTo>
                  <a:pt x="2365" y="450"/>
                  <a:pt x="1878" y="1748"/>
                  <a:pt x="0" y="2041"/>
                </a:cubicBezTo>
              </a:path>
            </a:pathLst>
          </a:custGeom>
          <a:gradFill flip="none" rotWithShape="1">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27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pic>
        <p:nvPicPr>
          <p:cNvPr id="26" name="Picture 4" descr="C:\Program Files\Microsoft Resource DVD Artwork\DVD_ART\Artwork_Imagery\Shapes and Graphics\Internet Cloud\cloud 1.png"/>
          <p:cNvPicPr>
            <a:picLocks noChangeAspect="1" noChangeArrowheads="1"/>
          </p:cNvPicPr>
          <p:nvPr/>
        </p:nvPicPr>
        <p:blipFill>
          <a:blip r:embed="rId5">
            <a:lum bright="80000"/>
          </a:blip>
          <a:srcRect/>
          <a:stretch>
            <a:fillRect/>
          </a:stretch>
        </p:blipFill>
        <p:spPr bwMode="auto">
          <a:xfrm>
            <a:off x="586303" y="1196398"/>
            <a:ext cx="7565603" cy="2805586"/>
          </a:xfrm>
          <a:prstGeom prst="ellipse">
            <a:avLst/>
          </a:prstGeom>
          <a:noFill/>
        </p:spPr>
      </p:pic>
      <p:pic>
        <p:nvPicPr>
          <p:cNvPr id="48" name="Picture 47" descr="Rubh_white.png"/>
          <p:cNvPicPr>
            <a:picLocks noChangeAspect="1"/>
          </p:cNvPicPr>
          <p:nvPr/>
        </p:nvPicPr>
        <p:blipFill>
          <a:blip r:embed="rId6" cstate="print"/>
          <a:srcRect l="18200" b="32178"/>
          <a:stretch>
            <a:fillRect/>
          </a:stretch>
        </p:blipFill>
        <p:spPr>
          <a:xfrm>
            <a:off x="4020402" y="4377338"/>
            <a:ext cx="1300957" cy="1322992"/>
          </a:xfrm>
          <a:prstGeom prst="rect">
            <a:avLst/>
          </a:prstGeom>
          <a:effectLst>
            <a:outerShdw blurRad="127000" dist="50800" dir="5760000" algn="ctr" rotWithShape="0">
              <a:schemeClr val="tx1"/>
            </a:outerShdw>
          </a:effectLst>
        </p:spPr>
      </p:pic>
      <p:pic>
        <p:nvPicPr>
          <p:cNvPr id="49" name="Picture 2" descr="http://www.protenus.com/Portals/0/java%20logo.png"/>
          <p:cNvPicPr>
            <a:picLocks noChangeAspect="1" noChangeArrowheads="1"/>
          </p:cNvPicPr>
          <p:nvPr/>
        </p:nvPicPr>
        <p:blipFill>
          <a:blip r:embed="rId7" cstate="print">
            <a:lum bright="-10000"/>
          </a:blip>
          <a:srcRect/>
          <a:stretch>
            <a:fillRect/>
          </a:stretch>
        </p:blipFill>
        <p:spPr bwMode="auto">
          <a:xfrm>
            <a:off x="2994389" y="3836671"/>
            <a:ext cx="851107" cy="1583270"/>
          </a:xfrm>
          <a:prstGeom prst="rect">
            <a:avLst/>
          </a:prstGeom>
          <a:noFill/>
        </p:spPr>
      </p:pic>
      <p:pic>
        <p:nvPicPr>
          <p:cNvPr id="50" name="Picture 49" descr="python.png"/>
          <p:cNvPicPr>
            <a:picLocks noChangeAspect="1"/>
          </p:cNvPicPr>
          <p:nvPr/>
        </p:nvPicPr>
        <p:blipFill>
          <a:blip r:embed="rId8" cstate="print">
            <a:lum bright="100000"/>
          </a:blip>
          <a:stretch>
            <a:fillRect/>
          </a:stretch>
        </p:blipFill>
        <p:spPr>
          <a:xfrm>
            <a:off x="2158355" y="5831561"/>
            <a:ext cx="2411321" cy="747368"/>
          </a:xfrm>
          <a:prstGeom prst="rect">
            <a:avLst/>
          </a:prstGeom>
        </p:spPr>
      </p:pic>
      <p:pic>
        <p:nvPicPr>
          <p:cNvPr id="51" name="Picture 4" descr="http://neowide.com/images/neowide/http:__www.sizlopedia.com_wp-content_uploads_php-logo.png"/>
          <p:cNvPicPr>
            <a:picLocks noChangeAspect="1" noChangeArrowheads="1"/>
          </p:cNvPicPr>
          <p:nvPr/>
        </p:nvPicPr>
        <p:blipFill>
          <a:blip r:embed="rId9"/>
          <a:srcRect/>
          <a:stretch>
            <a:fillRect/>
          </a:stretch>
        </p:blipFill>
        <p:spPr bwMode="auto">
          <a:xfrm>
            <a:off x="5464302" y="4548249"/>
            <a:ext cx="1522283" cy="805174"/>
          </a:xfrm>
          <a:prstGeom prst="rect">
            <a:avLst/>
          </a:prstGeom>
          <a:noFill/>
        </p:spPr>
      </p:pic>
      <p:sp>
        <p:nvSpPr>
          <p:cNvPr id="57" name="Freeform 28"/>
          <p:cNvSpPr>
            <a:spLocks noChangeAspect="1"/>
          </p:cNvSpPr>
          <p:nvPr/>
        </p:nvSpPr>
        <p:spPr bwMode="auto">
          <a:xfrm rot="15923225" flipV="1">
            <a:off x="531346" y="2330288"/>
            <a:ext cx="2117585" cy="1490802"/>
          </a:xfrm>
          <a:custGeom>
            <a:avLst/>
            <a:gdLst/>
            <a:ahLst/>
            <a:cxnLst>
              <a:cxn ang="0">
                <a:pos x="29" y="2041"/>
              </a:cxn>
              <a:cxn ang="0">
                <a:pos x="2688" y="536"/>
              </a:cxn>
              <a:cxn ang="0">
                <a:pos x="2851" y="619"/>
              </a:cxn>
              <a:cxn ang="0">
                <a:pos x="2745" y="0"/>
              </a:cxn>
              <a:cxn ang="0">
                <a:pos x="2182" y="440"/>
              </a:cxn>
              <a:cxn ang="0">
                <a:pos x="2365" y="450"/>
              </a:cxn>
              <a:cxn ang="0">
                <a:pos x="0" y="2041"/>
              </a:cxn>
            </a:cxnLst>
            <a:rect l="0" t="0" r="r" b="b"/>
            <a:pathLst>
              <a:path w="2851" h="2041">
                <a:moveTo>
                  <a:pt x="29" y="2041"/>
                </a:moveTo>
                <a:cubicBezTo>
                  <a:pt x="1973" y="2041"/>
                  <a:pt x="2688" y="536"/>
                  <a:pt x="2688" y="536"/>
                </a:cubicBezTo>
                <a:cubicBezTo>
                  <a:pt x="2851" y="619"/>
                  <a:pt x="2851" y="619"/>
                  <a:pt x="2851" y="619"/>
                </a:cubicBezTo>
                <a:cubicBezTo>
                  <a:pt x="2745" y="0"/>
                  <a:pt x="2745" y="0"/>
                  <a:pt x="2745" y="0"/>
                </a:cubicBezTo>
                <a:cubicBezTo>
                  <a:pt x="2400" y="300"/>
                  <a:pt x="2182" y="440"/>
                  <a:pt x="2182" y="440"/>
                </a:cubicBezTo>
                <a:cubicBezTo>
                  <a:pt x="2365" y="450"/>
                  <a:pt x="2365" y="450"/>
                  <a:pt x="2365" y="450"/>
                </a:cubicBezTo>
                <a:cubicBezTo>
                  <a:pt x="2365" y="450"/>
                  <a:pt x="1878" y="1748"/>
                  <a:pt x="0" y="2041"/>
                </a:cubicBezTo>
              </a:path>
            </a:pathLst>
          </a:custGeom>
          <a:gradFill flip="none" rotWithShape="1">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27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28"/>
          <p:cNvSpPr>
            <a:spLocks noChangeAspect="1"/>
          </p:cNvSpPr>
          <p:nvPr/>
        </p:nvSpPr>
        <p:spPr bwMode="auto">
          <a:xfrm rot="17836196">
            <a:off x="3543378" y="2645630"/>
            <a:ext cx="1725797" cy="1233522"/>
          </a:xfrm>
          <a:custGeom>
            <a:avLst/>
            <a:gdLst/>
            <a:ahLst/>
            <a:cxnLst>
              <a:cxn ang="0">
                <a:pos x="29" y="2041"/>
              </a:cxn>
              <a:cxn ang="0">
                <a:pos x="2688" y="536"/>
              </a:cxn>
              <a:cxn ang="0">
                <a:pos x="2851" y="619"/>
              </a:cxn>
              <a:cxn ang="0">
                <a:pos x="2745" y="0"/>
              </a:cxn>
              <a:cxn ang="0">
                <a:pos x="2182" y="440"/>
              </a:cxn>
              <a:cxn ang="0">
                <a:pos x="2365" y="450"/>
              </a:cxn>
              <a:cxn ang="0">
                <a:pos x="0" y="2041"/>
              </a:cxn>
            </a:cxnLst>
            <a:rect l="0" t="0" r="r" b="b"/>
            <a:pathLst>
              <a:path w="2851" h="2041">
                <a:moveTo>
                  <a:pt x="29" y="2041"/>
                </a:moveTo>
                <a:cubicBezTo>
                  <a:pt x="1973" y="2041"/>
                  <a:pt x="2688" y="536"/>
                  <a:pt x="2688" y="536"/>
                </a:cubicBezTo>
                <a:cubicBezTo>
                  <a:pt x="2851" y="619"/>
                  <a:pt x="2851" y="619"/>
                  <a:pt x="2851" y="619"/>
                </a:cubicBezTo>
                <a:cubicBezTo>
                  <a:pt x="2745" y="0"/>
                  <a:pt x="2745" y="0"/>
                  <a:pt x="2745" y="0"/>
                </a:cubicBezTo>
                <a:cubicBezTo>
                  <a:pt x="2400" y="300"/>
                  <a:pt x="2182" y="440"/>
                  <a:pt x="2182" y="440"/>
                </a:cubicBezTo>
                <a:cubicBezTo>
                  <a:pt x="2365" y="450"/>
                  <a:pt x="2365" y="450"/>
                  <a:pt x="2365" y="450"/>
                </a:cubicBezTo>
                <a:cubicBezTo>
                  <a:pt x="2365" y="450"/>
                  <a:pt x="1878" y="1748"/>
                  <a:pt x="0" y="2041"/>
                </a:cubicBezTo>
              </a:path>
            </a:pathLst>
          </a:custGeom>
          <a:gradFill flip="none" rotWithShape="1">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27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1" name="Freeform 28"/>
          <p:cNvSpPr>
            <a:spLocks noChangeAspect="1"/>
          </p:cNvSpPr>
          <p:nvPr/>
        </p:nvSpPr>
        <p:spPr bwMode="auto">
          <a:xfrm rot="16488392">
            <a:off x="4719211" y="2654424"/>
            <a:ext cx="1879887" cy="1422231"/>
          </a:xfrm>
          <a:custGeom>
            <a:avLst/>
            <a:gdLst/>
            <a:ahLst/>
            <a:cxnLst>
              <a:cxn ang="0">
                <a:pos x="29" y="2041"/>
              </a:cxn>
              <a:cxn ang="0">
                <a:pos x="2688" y="536"/>
              </a:cxn>
              <a:cxn ang="0">
                <a:pos x="2851" y="619"/>
              </a:cxn>
              <a:cxn ang="0">
                <a:pos x="2745" y="0"/>
              </a:cxn>
              <a:cxn ang="0">
                <a:pos x="2182" y="440"/>
              </a:cxn>
              <a:cxn ang="0">
                <a:pos x="2365" y="450"/>
              </a:cxn>
              <a:cxn ang="0">
                <a:pos x="0" y="2041"/>
              </a:cxn>
            </a:cxnLst>
            <a:rect l="0" t="0" r="r" b="b"/>
            <a:pathLst>
              <a:path w="2851" h="2041">
                <a:moveTo>
                  <a:pt x="29" y="2041"/>
                </a:moveTo>
                <a:cubicBezTo>
                  <a:pt x="1973" y="2041"/>
                  <a:pt x="2688" y="536"/>
                  <a:pt x="2688" y="536"/>
                </a:cubicBezTo>
                <a:cubicBezTo>
                  <a:pt x="2851" y="619"/>
                  <a:pt x="2851" y="619"/>
                  <a:pt x="2851" y="619"/>
                </a:cubicBezTo>
                <a:cubicBezTo>
                  <a:pt x="2745" y="0"/>
                  <a:pt x="2745" y="0"/>
                  <a:pt x="2745" y="0"/>
                </a:cubicBezTo>
                <a:cubicBezTo>
                  <a:pt x="2400" y="300"/>
                  <a:pt x="2182" y="440"/>
                  <a:pt x="2182" y="440"/>
                </a:cubicBezTo>
                <a:cubicBezTo>
                  <a:pt x="2365" y="450"/>
                  <a:pt x="2365" y="450"/>
                  <a:pt x="2365" y="450"/>
                </a:cubicBezTo>
                <a:cubicBezTo>
                  <a:pt x="2365" y="450"/>
                  <a:pt x="1878" y="1748"/>
                  <a:pt x="0" y="2041"/>
                </a:cubicBezTo>
              </a:path>
            </a:pathLst>
          </a:custGeom>
          <a:gradFill flip="none" rotWithShape="1">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27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Title 1"/>
          <p:cNvSpPr>
            <a:spLocks noGrp="1"/>
          </p:cNvSpPr>
          <p:nvPr>
            <p:ph type="title"/>
          </p:nvPr>
        </p:nvSpPr>
        <p:spPr/>
        <p:txBody>
          <a:bodyPr/>
          <a:lstStyle/>
          <a:p>
            <a:pPr lvl="0"/>
            <a:r>
              <a:rPr lang="en-US" dirty="0" smtClean="0"/>
              <a:t>Azure &amp; Interoperability</a:t>
            </a:r>
            <a:endParaRPr lang="en-US" dirty="0"/>
          </a:p>
        </p:txBody>
      </p:sp>
      <p:pic>
        <p:nvPicPr>
          <p:cNvPr id="22" name="Picture 21" descr="openid-logo-2.png"/>
          <p:cNvPicPr>
            <a:picLocks noChangeAspect="1"/>
          </p:cNvPicPr>
          <p:nvPr/>
        </p:nvPicPr>
        <p:blipFill>
          <a:blip r:embed="rId10"/>
          <a:stretch>
            <a:fillRect/>
          </a:stretch>
        </p:blipFill>
        <p:spPr>
          <a:xfrm>
            <a:off x="5193476" y="5714244"/>
            <a:ext cx="2608613" cy="870625"/>
          </a:xfrm>
          <a:prstGeom prst="rect">
            <a:avLst/>
          </a:prstGeom>
        </p:spPr>
      </p:pic>
      <p:pic>
        <p:nvPicPr>
          <p:cNvPr id="23" name="Picture 2" descr="http://www.thedebugstore.com/acatalog/Large_Eclipse_Logo.jpg"/>
          <p:cNvPicPr>
            <a:picLocks noChangeAspect="1" noChangeArrowheads="1"/>
          </p:cNvPicPr>
          <p:nvPr/>
        </p:nvPicPr>
        <p:blipFill>
          <a:blip r:embed="rId11"/>
          <a:stretch>
            <a:fillRect/>
          </a:stretch>
        </p:blipFill>
        <p:spPr bwMode="auto">
          <a:xfrm>
            <a:off x="7243941" y="4358246"/>
            <a:ext cx="1840679" cy="1840679"/>
          </a:xfrm>
          <a:prstGeom prst="rect">
            <a:avLst/>
          </a:prstGeom>
          <a:noFill/>
          <a:ln>
            <a:noFill/>
          </a:ln>
          <a:effectLst>
            <a:softEdge rad="317500"/>
          </a:effectLst>
        </p:spPr>
      </p:pic>
      <p:sp>
        <p:nvSpPr>
          <p:cNvPr id="24" name="Freeform 28"/>
          <p:cNvSpPr>
            <a:spLocks noChangeAspect="1"/>
          </p:cNvSpPr>
          <p:nvPr/>
        </p:nvSpPr>
        <p:spPr bwMode="auto">
          <a:xfrm rot="3665357" flipH="1">
            <a:off x="2594252" y="2719448"/>
            <a:ext cx="1489264" cy="1267436"/>
          </a:xfrm>
          <a:custGeom>
            <a:avLst/>
            <a:gdLst/>
            <a:ahLst/>
            <a:cxnLst>
              <a:cxn ang="0">
                <a:pos x="29" y="2041"/>
              </a:cxn>
              <a:cxn ang="0">
                <a:pos x="2688" y="536"/>
              </a:cxn>
              <a:cxn ang="0">
                <a:pos x="2851" y="619"/>
              </a:cxn>
              <a:cxn ang="0">
                <a:pos x="2745" y="0"/>
              </a:cxn>
              <a:cxn ang="0">
                <a:pos x="2182" y="440"/>
              </a:cxn>
              <a:cxn ang="0">
                <a:pos x="2365" y="450"/>
              </a:cxn>
              <a:cxn ang="0">
                <a:pos x="0" y="2041"/>
              </a:cxn>
            </a:cxnLst>
            <a:rect l="0" t="0" r="r" b="b"/>
            <a:pathLst>
              <a:path w="2851" h="2041">
                <a:moveTo>
                  <a:pt x="29" y="2041"/>
                </a:moveTo>
                <a:cubicBezTo>
                  <a:pt x="1973" y="2041"/>
                  <a:pt x="2688" y="536"/>
                  <a:pt x="2688" y="536"/>
                </a:cubicBezTo>
                <a:cubicBezTo>
                  <a:pt x="2851" y="619"/>
                  <a:pt x="2851" y="619"/>
                  <a:pt x="2851" y="619"/>
                </a:cubicBezTo>
                <a:cubicBezTo>
                  <a:pt x="2745" y="0"/>
                  <a:pt x="2745" y="0"/>
                  <a:pt x="2745" y="0"/>
                </a:cubicBezTo>
                <a:cubicBezTo>
                  <a:pt x="2400" y="300"/>
                  <a:pt x="2182" y="440"/>
                  <a:pt x="2182" y="440"/>
                </a:cubicBezTo>
                <a:cubicBezTo>
                  <a:pt x="2365" y="450"/>
                  <a:pt x="2365" y="450"/>
                  <a:pt x="2365" y="450"/>
                </a:cubicBezTo>
                <a:cubicBezTo>
                  <a:pt x="2365" y="450"/>
                  <a:pt x="1878" y="1748"/>
                  <a:pt x="0" y="2041"/>
                </a:cubicBezTo>
              </a:path>
            </a:pathLst>
          </a:custGeom>
          <a:gradFill flip="none" rotWithShape="1">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27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28"/>
          <p:cNvSpPr>
            <a:spLocks noChangeAspect="1"/>
          </p:cNvSpPr>
          <p:nvPr/>
        </p:nvSpPr>
        <p:spPr bwMode="auto">
          <a:xfrm rot="17413964">
            <a:off x="6792701" y="2674597"/>
            <a:ext cx="1759170" cy="1497139"/>
          </a:xfrm>
          <a:custGeom>
            <a:avLst/>
            <a:gdLst/>
            <a:ahLst/>
            <a:cxnLst>
              <a:cxn ang="0">
                <a:pos x="29" y="2041"/>
              </a:cxn>
              <a:cxn ang="0">
                <a:pos x="2688" y="536"/>
              </a:cxn>
              <a:cxn ang="0">
                <a:pos x="2851" y="619"/>
              </a:cxn>
              <a:cxn ang="0">
                <a:pos x="2745" y="0"/>
              </a:cxn>
              <a:cxn ang="0">
                <a:pos x="2182" y="440"/>
              </a:cxn>
              <a:cxn ang="0">
                <a:pos x="2365" y="450"/>
              </a:cxn>
              <a:cxn ang="0">
                <a:pos x="0" y="2041"/>
              </a:cxn>
            </a:cxnLst>
            <a:rect l="0" t="0" r="r" b="b"/>
            <a:pathLst>
              <a:path w="2851" h="2041">
                <a:moveTo>
                  <a:pt x="29" y="2041"/>
                </a:moveTo>
                <a:cubicBezTo>
                  <a:pt x="1973" y="2041"/>
                  <a:pt x="2688" y="536"/>
                  <a:pt x="2688" y="536"/>
                </a:cubicBezTo>
                <a:cubicBezTo>
                  <a:pt x="2851" y="619"/>
                  <a:pt x="2851" y="619"/>
                  <a:pt x="2851" y="619"/>
                </a:cubicBezTo>
                <a:cubicBezTo>
                  <a:pt x="2745" y="0"/>
                  <a:pt x="2745" y="0"/>
                  <a:pt x="2745" y="0"/>
                </a:cubicBezTo>
                <a:cubicBezTo>
                  <a:pt x="2400" y="300"/>
                  <a:pt x="2182" y="440"/>
                  <a:pt x="2182" y="440"/>
                </a:cubicBezTo>
                <a:cubicBezTo>
                  <a:pt x="2365" y="450"/>
                  <a:pt x="2365" y="450"/>
                  <a:pt x="2365" y="450"/>
                </a:cubicBezTo>
                <a:cubicBezTo>
                  <a:pt x="2365" y="450"/>
                  <a:pt x="1878" y="1748"/>
                  <a:pt x="0" y="2041"/>
                </a:cubicBezTo>
              </a:path>
            </a:pathLst>
          </a:custGeom>
          <a:gradFill flip="none" rotWithShape="1">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27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Rounded Rectangle 18"/>
          <p:cNvSpPr/>
          <p:nvPr/>
        </p:nvSpPr>
        <p:spPr bwMode="gray">
          <a:xfrm rot="10800000" flipH="1" flipV="1">
            <a:off x="199627" y="1175793"/>
            <a:ext cx="8738562" cy="2552700"/>
          </a:xfrm>
          <a:prstGeom prst="roundRect">
            <a:avLst>
              <a:gd name="adj" fmla="val 9720"/>
            </a:avLst>
          </a:prstGeom>
          <a:gradFill flip="none" rotWithShape="1">
            <a:gsLst>
              <a:gs pos="0">
                <a:schemeClr val="tx1"/>
              </a:gs>
              <a:gs pos="7000">
                <a:srgbClr val="FFFFFF">
                  <a:alpha val="47000"/>
                </a:srgbClr>
              </a:gs>
              <a:gs pos="35000">
                <a:srgbClr val="FFFFFF">
                  <a:alpha val="20000"/>
                </a:srgbClr>
              </a:gs>
            </a:gsLst>
            <a:lin ang="5400000" scaled="1"/>
            <a:tileRect/>
          </a:gradFill>
          <a:ln w="3175" cap="flat" cmpd="sng" algn="ctr">
            <a:solidFill>
              <a:srgbClr val="FFFFFF">
                <a:alpha val="20000"/>
              </a:srgbClr>
            </a:solid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marL="0" marR="0" lvl="0" indent="0" algn="ctr" defTabSz="1096919"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dirty="0" smtClean="0">
              <a:ln>
                <a:noFill/>
              </a:ln>
              <a:solidFill>
                <a:schemeClr val="accent2">
                  <a:lumMod val="50000"/>
                </a:schemeClr>
              </a:solidFill>
              <a:uLnTx/>
              <a:uFillTx/>
              <a:latin typeface="Segoe UI" pitchFamily="34" charset="0"/>
              <a:cs typeface="Segoe UI" pitchFamily="34" charset="0"/>
            </a:endParaRPr>
          </a:p>
          <a:p>
            <a:pPr marL="0" marR="0" lvl="0" indent="0" algn="ctr" defTabSz="1096919"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schemeClr val="accent2">
                    <a:lumMod val="50000"/>
                  </a:schemeClr>
                </a:solidFill>
                <a:uLnTx/>
                <a:uFillTx/>
                <a:latin typeface="Segoe" pitchFamily="34" charset="0"/>
                <a:ea typeface="+mn-ea"/>
                <a:cs typeface="+mn-cs"/>
              </a:rPr>
              <a:t/>
            </a:r>
            <a:br>
              <a:rPr kumimoji="0" lang="en-US" sz="3200" b="0" i="0" u="none" strike="noStrike" kern="1200" cap="none" spc="0" normalizeH="0" baseline="0" noProof="0" dirty="0" smtClean="0">
                <a:ln>
                  <a:noFill/>
                </a:ln>
                <a:solidFill>
                  <a:schemeClr val="accent2">
                    <a:lumMod val="50000"/>
                  </a:schemeClr>
                </a:solidFill>
                <a:uLnTx/>
                <a:uFillTx/>
                <a:latin typeface="Segoe" pitchFamily="34" charset="0"/>
                <a:ea typeface="+mn-ea"/>
                <a:cs typeface="+mn-cs"/>
              </a:rPr>
            </a:br>
            <a:endParaRPr kumimoji="0" lang="en-US" sz="3200" b="0" i="0" u="none" strike="noStrike" kern="1200" cap="none" spc="0" normalizeH="0" baseline="0" noProof="0" dirty="0">
              <a:ln>
                <a:noFill/>
              </a:ln>
              <a:solidFill>
                <a:schemeClr val="accent2">
                  <a:lumMod val="50000"/>
                </a:schemeClr>
              </a:solidFill>
              <a:uLnTx/>
              <a:uFillTx/>
              <a:latin typeface="Segoe" pitchFamily="34" charset="0"/>
              <a:ea typeface="+mn-ea"/>
              <a:cs typeface="+mn-cs"/>
            </a:endParaRPr>
          </a:p>
        </p:txBody>
      </p:sp>
      <p:sp>
        <p:nvSpPr>
          <p:cNvPr id="31" name="Rectangle 30"/>
          <p:cNvSpPr/>
          <p:nvPr/>
        </p:nvSpPr>
        <p:spPr>
          <a:xfrm>
            <a:off x="2009026" y="1953692"/>
            <a:ext cx="4183518" cy="523220"/>
          </a:xfrm>
          <a:prstGeom prst="rect">
            <a:avLst/>
          </a:prstGeom>
        </p:spPr>
        <p:txBody>
          <a:bodyPr wrap="none">
            <a:spAutoFit/>
          </a:bodyPr>
          <a:lstStyle/>
          <a:p>
            <a:pPr algn="ctr"/>
            <a:r>
              <a:rPr lang="en-US" sz="2800" dirty="0" smtClean="0">
                <a:solidFill>
                  <a:schemeClr val="bg1"/>
                </a:solidFill>
                <a:effectLst>
                  <a:outerShdw blurRad="38100" dist="38100" dir="2700000" algn="tl">
                    <a:srgbClr val="000000">
                      <a:alpha val="43137"/>
                    </a:srgbClr>
                  </a:outerShdw>
                </a:effectLst>
                <a:latin typeface="Segoe UI" pitchFamily="34" charset="0"/>
                <a:cs typeface="Segoe UI" pitchFamily="34" charset="0"/>
              </a:rPr>
              <a:t>Windows Azure</a:t>
            </a:r>
            <a:r>
              <a:rPr lang="en-US" sz="1400" baseline="50000" dirty="0" smtClean="0">
                <a:solidFill>
                  <a:schemeClr val="bg1"/>
                </a:solidFill>
                <a:effectLst>
                  <a:outerShdw blurRad="38100" dist="38100" dir="2700000" algn="tl">
                    <a:srgbClr val="000000">
                      <a:alpha val="43137"/>
                    </a:srgbClr>
                  </a:outerShdw>
                </a:effectLst>
                <a:latin typeface="Segoe UI" pitchFamily="34" charset="0"/>
                <a:cs typeface="Segoe UI" pitchFamily="34" charset="0"/>
              </a:rPr>
              <a:t>™</a:t>
            </a:r>
            <a:r>
              <a:rPr lang="en-US" sz="2800" dirty="0" smtClean="0">
                <a:solidFill>
                  <a:schemeClr val="bg1"/>
                </a:solidFill>
                <a:effectLst>
                  <a:outerShdw blurRad="38100" dist="38100" dir="2700000" algn="tl">
                    <a:srgbClr val="000000">
                      <a:alpha val="43137"/>
                    </a:srgbClr>
                  </a:outerShdw>
                </a:effectLst>
                <a:latin typeface="Segoe UI" pitchFamily="34" charset="0"/>
                <a:cs typeface="Segoe UI" pitchFamily="34" charset="0"/>
              </a:rPr>
              <a:t> Platform</a:t>
            </a:r>
            <a:endParaRPr lang="en-US" sz="2800" dirty="0">
              <a:solidFill>
                <a:schemeClr val="bg1"/>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27" name="Rectangle 30"/>
          <p:cNvSpPr/>
          <p:nvPr/>
        </p:nvSpPr>
        <p:spPr>
          <a:xfrm>
            <a:off x="215154" y="1219200"/>
            <a:ext cx="2312894" cy="369332"/>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pPr algn="ctr"/>
            <a:r>
              <a:rPr lang="en-US" b="1" dirty="0" smtClean="0">
                <a:solidFill>
                  <a:srgbClr val="002060"/>
                </a:solidFill>
                <a:effectLst>
                  <a:glow rad="63500">
                    <a:schemeClr val="tx1">
                      <a:lumMod val="50000"/>
                      <a:lumOff val="50000"/>
                      <a:alpha val="40000"/>
                    </a:schemeClr>
                  </a:glow>
                </a:effectLst>
                <a:latin typeface="Arial" pitchFamily="34" charset="0"/>
                <a:cs typeface="Arial" pitchFamily="34" charset="0"/>
              </a:rPr>
              <a:t>http://</a:t>
            </a:r>
            <a:endParaRPr lang="en-US" b="1" dirty="0">
              <a:solidFill>
                <a:srgbClr val="002060"/>
              </a:solidFill>
              <a:effectLst>
                <a:glow rad="63500">
                  <a:schemeClr val="tx1">
                    <a:lumMod val="50000"/>
                    <a:lumOff val="50000"/>
                    <a:alpha val="40000"/>
                  </a:schemeClr>
                </a:glow>
              </a:effectLst>
              <a:latin typeface="Arial" pitchFamily="34" charset="0"/>
              <a:cs typeface="Arial" pitchFamily="34" charset="0"/>
            </a:endParaRPr>
          </a:p>
        </p:txBody>
      </p:sp>
      <p:sp>
        <p:nvSpPr>
          <p:cNvPr id="32" name="Rectangle 30"/>
          <p:cNvSpPr/>
          <p:nvPr/>
        </p:nvSpPr>
        <p:spPr>
          <a:xfrm>
            <a:off x="6647118" y="1273702"/>
            <a:ext cx="2052084" cy="646331"/>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pPr algn="ctr"/>
            <a:r>
              <a:rPr lang="en-US" b="1" dirty="0" smtClean="0">
                <a:solidFill>
                  <a:srgbClr val="002060"/>
                </a:solidFill>
                <a:effectLst>
                  <a:glow rad="63500">
                    <a:schemeClr val="tx1">
                      <a:lumMod val="50000"/>
                      <a:lumOff val="50000"/>
                      <a:alpha val="40000"/>
                    </a:schemeClr>
                  </a:glow>
                </a:effectLst>
                <a:latin typeface="Arial" pitchFamily="34" charset="0"/>
                <a:cs typeface="Arial" pitchFamily="34" charset="0"/>
              </a:rPr>
              <a:t>Services Web</a:t>
            </a:r>
          </a:p>
          <a:p>
            <a:pPr algn="ctr"/>
            <a:r>
              <a:rPr lang="en-US" b="1" dirty="0" smtClean="0">
                <a:solidFill>
                  <a:srgbClr val="002060"/>
                </a:solidFill>
                <a:effectLst>
                  <a:glow rad="63500">
                    <a:schemeClr val="tx1">
                      <a:lumMod val="50000"/>
                      <a:lumOff val="50000"/>
                      <a:alpha val="40000"/>
                    </a:schemeClr>
                  </a:glow>
                </a:effectLst>
                <a:latin typeface="Arial" pitchFamily="34" charset="0"/>
                <a:cs typeface="Arial" pitchFamily="34" charset="0"/>
              </a:rPr>
              <a:t>SOAP</a:t>
            </a:r>
            <a:endParaRPr lang="en-US" b="1" dirty="0">
              <a:solidFill>
                <a:srgbClr val="002060"/>
              </a:solidFill>
              <a:effectLst>
                <a:glow rad="63500">
                  <a:schemeClr val="tx1">
                    <a:lumMod val="50000"/>
                    <a:lumOff val="50000"/>
                    <a:alpha val="40000"/>
                  </a:schemeClr>
                </a:glow>
              </a:effectLst>
              <a:latin typeface="Arial" pitchFamily="34" charset="0"/>
              <a:cs typeface="Arial" pitchFamily="34" charset="0"/>
            </a:endParaRPr>
          </a:p>
        </p:txBody>
      </p:sp>
      <p:sp>
        <p:nvSpPr>
          <p:cNvPr id="33" name="Rectangle 30"/>
          <p:cNvSpPr/>
          <p:nvPr/>
        </p:nvSpPr>
        <p:spPr>
          <a:xfrm>
            <a:off x="2500401" y="1219200"/>
            <a:ext cx="2126512" cy="646331"/>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pPr algn="ctr"/>
            <a:r>
              <a:rPr lang="en-US" b="1" dirty="0" smtClean="0">
                <a:solidFill>
                  <a:srgbClr val="002060"/>
                </a:solidFill>
                <a:effectLst>
                  <a:glow rad="63500">
                    <a:schemeClr val="tx1">
                      <a:lumMod val="50000"/>
                      <a:lumOff val="50000"/>
                      <a:alpha val="40000"/>
                    </a:schemeClr>
                  </a:glow>
                </a:effectLst>
                <a:latin typeface="Arial" pitchFamily="34" charset="0"/>
                <a:cs typeface="Arial" pitchFamily="34" charset="0"/>
              </a:rPr>
              <a:t>Plain Old </a:t>
            </a:r>
          </a:p>
          <a:p>
            <a:pPr algn="ctr"/>
            <a:r>
              <a:rPr lang="en-US" b="1" dirty="0" smtClean="0">
                <a:solidFill>
                  <a:srgbClr val="002060"/>
                </a:solidFill>
                <a:effectLst>
                  <a:glow rad="63500">
                    <a:schemeClr val="tx1">
                      <a:lumMod val="50000"/>
                      <a:lumOff val="50000"/>
                      <a:alpha val="40000"/>
                    </a:schemeClr>
                  </a:glow>
                </a:effectLst>
                <a:latin typeface="Arial" pitchFamily="34" charset="0"/>
                <a:cs typeface="Arial" pitchFamily="34" charset="0"/>
              </a:rPr>
              <a:t>XML</a:t>
            </a:r>
          </a:p>
        </p:txBody>
      </p:sp>
      <p:sp>
        <p:nvSpPr>
          <p:cNvPr id="34" name="Rectangle 30"/>
          <p:cNvSpPr/>
          <p:nvPr/>
        </p:nvSpPr>
        <p:spPr>
          <a:xfrm>
            <a:off x="4532319" y="1143000"/>
            <a:ext cx="1942669" cy="923330"/>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pPr algn="ctr"/>
            <a:r>
              <a:rPr lang="en-US" b="1" dirty="0" smtClean="0">
                <a:solidFill>
                  <a:srgbClr val="002060"/>
                </a:solidFill>
                <a:effectLst>
                  <a:glow rad="63500">
                    <a:schemeClr val="tx1">
                      <a:lumMod val="50000"/>
                      <a:lumOff val="50000"/>
                      <a:alpha val="40000"/>
                    </a:schemeClr>
                  </a:glow>
                </a:effectLst>
                <a:latin typeface="Arial" pitchFamily="34" charset="0"/>
                <a:cs typeface="Arial" pitchFamily="34" charset="0"/>
              </a:rPr>
              <a:t>REST</a:t>
            </a:r>
          </a:p>
          <a:p>
            <a:pPr algn="ctr"/>
            <a:r>
              <a:rPr lang="en-US" b="1" dirty="0" smtClean="0">
                <a:solidFill>
                  <a:srgbClr val="002060"/>
                </a:solidFill>
                <a:effectLst>
                  <a:glow rad="63500">
                    <a:schemeClr val="tx1">
                      <a:lumMod val="50000"/>
                      <a:lumOff val="50000"/>
                      <a:alpha val="40000"/>
                    </a:schemeClr>
                  </a:glow>
                </a:effectLst>
                <a:latin typeface="Arial" pitchFamily="34" charset="0"/>
                <a:cs typeface="Arial" pitchFamily="34" charset="0"/>
              </a:rPr>
              <a:t>(XML, JSON,</a:t>
            </a:r>
          </a:p>
          <a:p>
            <a:pPr algn="ctr"/>
            <a:r>
              <a:rPr lang="en-US" b="1" dirty="0" err="1" smtClean="0">
                <a:solidFill>
                  <a:srgbClr val="002060"/>
                </a:solidFill>
                <a:effectLst>
                  <a:glow rad="63500">
                    <a:schemeClr val="tx1">
                      <a:lumMod val="50000"/>
                      <a:lumOff val="50000"/>
                      <a:alpha val="40000"/>
                    </a:schemeClr>
                  </a:glow>
                </a:effectLst>
                <a:latin typeface="Arial" pitchFamily="34" charset="0"/>
                <a:cs typeface="Arial" pitchFamily="34" charset="0"/>
              </a:rPr>
              <a:t>AtomPub</a:t>
            </a:r>
            <a:r>
              <a:rPr lang="en-US" b="1" dirty="0" smtClean="0">
                <a:solidFill>
                  <a:srgbClr val="002060"/>
                </a:solidFill>
                <a:effectLst>
                  <a:glow rad="63500">
                    <a:schemeClr val="tx1">
                      <a:lumMod val="50000"/>
                      <a:lumOff val="50000"/>
                      <a:alpha val="40000"/>
                    </a:schemeClr>
                  </a:glow>
                </a:effectLst>
                <a:latin typeface="Arial" pitchFamily="34" charset="0"/>
                <a:cs typeface="Arial" pitchFamily="34" charset="0"/>
              </a:rPr>
              <a:t>)</a:t>
            </a:r>
            <a:endParaRPr lang="en-US" b="1" dirty="0">
              <a:solidFill>
                <a:srgbClr val="002060"/>
              </a:solidFill>
              <a:effectLst>
                <a:glow rad="63500">
                  <a:schemeClr val="tx1">
                    <a:lumMod val="50000"/>
                    <a:lumOff val="50000"/>
                    <a:alpha val="40000"/>
                  </a:schemeClr>
                </a:glow>
              </a:effectLst>
              <a:latin typeface="Arial" pitchFamily="34" charset="0"/>
              <a:cs typeface="Arial" pitchFamily="34" charset="0"/>
            </a:endParaRPr>
          </a:p>
        </p:txBody>
      </p:sp>
    </p:spTree>
    <p:extLst>
      <p:ext uri="{BB962C8B-B14F-4D97-AF65-F5344CB8AC3E}">
        <p14:creationId xmlns:p14="http://schemas.microsoft.com/office/powerpoint/2007/7/12/main" xmlns="" val="248013581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2" presetClass="entr" presetSubtype="4" fill="hold" grpId="0" nodeType="withEffect">
                                  <p:stCondLst>
                                    <p:cond delay="1500"/>
                                  </p:stCondLst>
                                  <p:childTnLst>
                                    <p:set>
                                      <p:cBhvr>
                                        <p:cTn id="9" dur="1" fill="hold">
                                          <p:stCondLst>
                                            <p:cond delay="0"/>
                                          </p:stCondLst>
                                        </p:cTn>
                                        <p:tgtEl>
                                          <p:spTgt spid="57"/>
                                        </p:tgtEl>
                                        <p:attrNameLst>
                                          <p:attrName>style.visibility</p:attrName>
                                        </p:attrNameLst>
                                      </p:cBhvr>
                                      <p:to>
                                        <p:strVal val="visible"/>
                                      </p:to>
                                    </p:set>
                                    <p:animEffect transition="in" filter="wipe(down)">
                                      <p:cBhvr>
                                        <p:cTn id="10" dur="1000"/>
                                        <p:tgtEl>
                                          <p:spTgt spid="5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9"/>
                                        </p:tgtEl>
                                        <p:attrNameLst>
                                          <p:attrName>style.visibility</p:attrName>
                                        </p:attrNameLst>
                                      </p:cBhvr>
                                      <p:to>
                                        <p:strVal val="visible"/>
                                      </p:to>
                                    </p:set>
                                    <p:animEffect transition="in" filter="fade">
                                      <p:cBhvr>
                                        <p:cTn id="15" dur="2000"/>
                                        <p:tgtEl>
                                          <p:spTgt spid="49"/>
                                        </p:tgtEl>
                                      </p:cBhvr>
                                    </p:animEffect>
                                  </p:childTnLst>
                                </p:cTn>
                              </p:par>
                              <p:par>
                                <p:cTn id="16" presetID="10" presetClass="entr" presetSubtype="0" fill="hold" nodeType="withEffect">
                                  <p:stCondLst>
                                    <p:cond delay="0"/>
                                  </p:stCondLst>
                                  <p:childTnLst>
                                    <p:set>
                                      <p:cBhvr>
                                        <p:cTn id="17" dur="1" fill="hold">
                                          <p:stCondLst>
                                            <p:cond delay="0"/>
                                          </p:stCondLst>
                                        </p:cTn>
                                        <p:tgtEl>
                                          <p:spTgt spid="50"/>
                                        </p:tgtEl>
                                        <p:attrNameLst>
                                          <p:attrName>style.visibility</p:attrName>
                                        </p:attrNameLst>
                                      </p:cBhvr>
                                      <p:to>
                                        <p:strVal val="visible"/>
                                      </p:to>
                                    </p:set>
                                    <p:animEffect transition="in" filter="fade">
                                      <p:cBhvr>
                                        <p:cTn id="18" dur="2000"/>
                                        <p:tgtEl>
                                          <p:spTgt spid="50"/>
                                        </p:tgtEl>
                                      </p:cBhvr>
                                    </p:animEffect>
                                  </p:childTnLst>
                                </p:cTn>
                              </p:par>
                              <p:par>
                                <p:cTn id="19" presetID="10" presetClass="entr" presetSubtype="0" fill="hold" nodeType="withEffect">
                                  <p:stCondLst>
                                    <p:cond delay="0"/>
                                  </p:stCondLst>
                                  <p:childTnLst>
                                    <p:set>
                                      <p:cBhvr>
                                        <p:cTn id="20" dur="1" fill="hold">
                                          <p:stCondLst>
                                            <p:cond delay="0"/>
                                          </p:stCondLst>
                                        </p:cTn>
                                        <p:tgtEl>
                                          <p:spTgt spid="48"/>
                                        </p:tgtEl>
                                        <p:attrNameLst>
                                          <p:attrName>style.visibility</p:attrName>
                                        </p:attrNameLst>
                                      </p:cBhvr>
                                      <p:to>
                                        <p:strVal val="visible"/>
                                      </p:to>
                                    </p:set>
                                    <p:animEffect transition="in" filter="fade">
                                      <p:cBhvr>
                                        <p:cTn id="21" dur="2000"/>
                                        <p:tgtEl>
                                          <p:spTgt spid="48"/>
                                        </p:tgtEl>
                                      </p:cBhvr>
                                    </p:animEffect>
                                  </p:childTnLst>
                                </p:cTn>
                              </p:par>
                              <p:par>
                                <p:cTn id="22" presetID="10" presetClass="entr" presetSubtype="0" fill="hold" nodeType="withEffect">
                                  <p:stCondLst>
                                    <p:cond delay="0"/>
                                  </p:stCondLst>
                                  <p:childTnLst>
                                    <p:set>
                                      <p:cBhvr>
                                        <p:cTn id="23" dur="1" fill="hold">
                                          <p:stCondLst>
                                            <p:cond delay="0"/>
                                          </p:stCondLst>
                                        </p:cTn>
                                        <p:tgtEl>
                                          <p:spTgt spid="51"/>
                                        </p:tgtEl>
                                        <p:attrNameLst>
                                          <p:attrName>style.visibility</p:attrName>
                                        </p:attrNameLst>
                                      </p:cBhvr>
                                      <p:to>
                                        <p:strVal val="visible"/>
                                      </p:to>
                                    </p:set>
                                    <p:animEffect transition="in" filter="fade">
                                      <p:cBhvr>
                                        <p:cTn id="24" dur="2000"/>
                                        <p:tgtEl>
                                          <p:spTgt spid="51"/>
                                        </p:tgtEl>
                                      </p:cBhvr>
                                    </p:animEffect>
                                  </p:childTnLst>
                                </p:cTn>
                              </p:par>
                              <p:par>
                                <p:cTn id="25" presetID="10" presetClass="entr" presetSubtype="0" fill="hold"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2000"/>
                                        <p:tgtEl>
                                          <p:spTgt spid="22"/>
                                        </p:tgtEl>
                                      </p:cBhvr>
                                    </p:animEffect>
                                  </p:childTnLst>
                                </p:cTn>
                              </p:par>
                              <p:par>
                                <p:cTn id="28" presetID="10" presetClass="entr" presetSubtype="0" fill="hold" nodeType="with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2000"/>
                                        <p:tgtEl>
                                          <p:spTgt spid="23"/>
                                        </p:tgtEl>
                                      </p:cBhvr>
                                    </p:animEffect>
                                  </p:childTnLst>
                                </p:cTn>
                              </p:par>
                              <p:par>
                                <p:cTn id="31" presetID="22" presetClass="entr" presetSubtype="4" fill="hold" grpId="0" nodeType="withEffect">
                                  <p:stCondLst>
                                    <p:cond delay="1500"/>
                                  </p:stCondLst>
                                  <p:childTnLst>
                                    <p:set>
                                      <p:cBhvr>
                                        <p:cTn id="32" dur="1" fill="hold">
                                          <p:stCondLst>
                                            <p:cond delay="0"/>
                                          </p:stCondLst>
                                        </p:cTn>
                                        <p:tgtEl>
                                          <p:spTgt spid="45"/>
                                        </p:tgtEl>
                                        <p:attrNameLst>
                                          <p:attrName>style.visibility</p:attrName>
                                        </p:attrNameLst>
                                      </p:cBhvr>
                                      <p:to>
                                        <p:strVal val="visible"/>
                                      </p:to>
                                    </p:set>
                                    <p:animEffect transition="in" filter="wipe(down)">
                                      <p:cBhvr>
                                        <p:cTn id="33" dur="1000"/>
                                        <p:tgtEl>
                                          <p:spTgt spid="45"/>
                                        </p:tgtEl>
                                      </p:cBhvr>
                                    </p:animEffect>
                                  </p:childTnLst>
                                </p:cTn>
                              </p:par>
                              <p:par>
                                <p:cTn id="34" presetID="22" presetClass="entr" presetSubtype="4" fill="hold" grpId="0" nodeType="withEffect">
                                  <p:stCondLst>
                                    <p:cond delay="1500"/>
                                  </p:stCondLst>
                                  <p:childTnLst>
                                    <p:set>
                                      <p:cBhvr>
                                        <p:cTn id="35" dur="1" fill="hold">
                                          <p:stCondLst>
                                            <p:cond delay="0"/>
                                          </p:stCondLst>
                                        </p:cTn>
                                        <p:tgtEl>
                                          <p:spTgt spid="59"/>
                                        </p:tgtEl>
                                        <p:attrNameLst>
                                          <p:attrName>style.visibility</p:attrName>
                                        </p:attrNameLst>
                                      </p:cBhvr>
                                      <p:to>
                                        <p:strVal val="visible"/>
                                      </p:to>
                                    </p:set>
                                    <p:animEffect transition="in" filter="wipe(down)">
                                      <p:cBhvr>
                                        <p:cTn id="36" dur="1000"/>
                                        <p:tgtEl>
                                          <p:spTgt spid="59"/>
                                        </p:tgtEl>
                                      </p:cBhvr>
                                    </p:animEffect>
                                  </p:childTnLst>
                                </p:cTn>
                              </p:par>
                              <p:par>
                                <p:cTn id="37" presetID="22" presetClass="entr" presetSubtype="4" fill="hold" grpId="0" nodeType="withEffect">
                                  <p:stCondLst>
                                    <p:cond delay="1500"/>
                                  </p:stCondLst>
                                  <p:childTnLst>
                                    <p:set>
                                      <p:cBhvr>
                                        <p:cTn id="38" dur="1" fill="hold">
                                          <p:stCondLst>
                                            <p:cond delay="0"/>
                                          </p:stCondLst>
                                        </p:cTn>
                                        <p:tgtEl>
                                          <p:spTgt spid="61"/>
                                        </p:tgtEl>
                                        <p:attrNameLst>
                                          <p:attrName>style.visibility</p:attrName>
                                        </p:attrNameLst>
                                      </p:cBhvr>
                                      <p:to>
                                        <p:strVal val="visible"/>
                                      </p:to>
                                    </p:set>
                                    <p:animEffect transition="in" filter="wipe(down)">
                                      <p:cBhvr>
                                        <p:cTn id="39" dur="1000"/>
                                        <p:tgtEl>
                                          <p:spTgt spid="61"/>
                                        </p:tgtEl>
                                      </p:cBhvr>
                                    </p:animEffect>
                                  </p:childTnLst>
                                </p:cTn>
                              </p:par>
                              <p:par>
                                <p:cTn id="40" presetID="22" presetClass="entr" presetSubtype="4" fill="hold" grpId="0" nodeType="withEffect">
                                  <p:stCondLst>
                                    <p:cond delay="1500"/>
                                  </p:stCondLst>
                                  <p:childTnLst>
                                    <p:set>
                                      <p:cBhvr>
                                        <p:cTn id="41" dur="1" fill="hold">
                                          <p:stCondLst>
                                            <p:cond delay="0"/>
                                          </p:stCondLst>
                                        </p:cTn>
                                        <p:tgtEl>
                                          <p:spTgt spid="41"/>
                                        </p:tgtEl>
                                        <p:attrNameLst>
                                          <p:attrName>style.visibility</p:attrName>
                                        </p:attrNameLst>
                                      </p:cBhvr>
                                      <p:to>
                                        <p:strVal val="visible"/>
                                      </p:to>
                                    </p:set>
                                    <p:animEffect transition="in" filter="wipe(down)">
                                      <p:cBhvr>
                                        <p:cTn id="42" dur="1000"/>
                                        <p:tgtEl>
                                          <p:spTgt spid="41"/>
                                        </p:tgtEl>
                                      </p:cBhvr>
                                    </p:animEffect>
                                  </p:childTnLst>
                                </p:cTn>
                              </p:par>
                              <p:par>
                                <p:cTn id="43" presetID="22" presetClass="entr" presetSubtype="4" fill="hold" grpId="0" nodeType="withEffect">
                                  <p:stCondLst>
                                    <p:cond delay="1500"/>
                                  </p:stCondLst>
                                  <p:childTnLst>
                                    <p:set>
                                      <p:cBhvr>
                                        <p:cTn id="44" dur="1" fill="hold">
                                          <p:stCondLst>
                                            <p:cond delay="0"/>
                                          </p:stCondLst>
                                        </p:cTn>
                                        <p:tgtEl>
                                          <p:spTgt spid="24"/>
                                        </p:tgtEl>
                                        <p:attrNameLst>
                                          <p:attrName>style.visibility</p:attrName>
                                        </p:attrNameLst>
                                      </p:cBhvr>
                                      <p:to>
                                        <p:strVal val="visible"/>
                                      </p:to>
                                    </p:set>
                                    <p:animEffect transition="in" filter="wipe(down)">
                                      <p:cBhvr>
                                        <p:cTn id="45" dur="1000"/>
                                        <p:tgtEl>
                                          <p:spTgt spid="24"/>
                                        </p:tgtEl>
                                      </p:cBhvr>
                                    </p:animEffect>
                                  </p:childTnLst>
                                </p:cTn>
                              </p:par>
                              <p:par>
                                <p:cTn id="46" presetID="22" presetClass="entr" presetSubtype="4" fill="hold" grpId="0" nodeType="withEffect">
                                  <p:stCondLst>
                                    <p:cond delay="1500"/>
                                  </p:stCondLst>
                                  <p:childTnLst>
                                    <p:set>
                                      <p:cBhvr>
                                        <p:cTn id="47" dur="1" fill="hold">
                                          <p:stCondLst>
                                            <p:cond delay="0"/>
                                          </p:stCondLst>
                                        </p:cTn>
                                        <p:tgtEl>
                                          <p:spTgt spid="25"/>
                                        </p:tgtEl>
                                        <p:attrNameLst>
                                          <p:attrName>style.visibility</p:attrName>
                                        </p:attrNameLst>
                                      </p:cBhvr>
                                      <p:to>
                                        <p:strVal val="visible"/>
                                      </p:to>
                                    </p:set>
                                    <p:animEffect transition="in" filter="wipe(down)">
                                      <p:cBhvr>
                                        <p:cTn id="48" dur="1000"/>
                                        <p:tgtEl>
                                          <p:spTgt spid="25"/>
                                        </p:tgtEl>
                                      </p:cBhvr>
                                    </p:animEffect>
                                  </p:childTnLst>
                                </p:cTn>
                              </p:par>
                              <p:par>
                                <p:cTn id="49" presetID="55" presetClass="entr" presetSubtype="0"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p:cTn id="51" dur="1000" fill="hold"/>
                                        <p:tgtEl>
                                          <p:spTgt spid="27"/>
                                        </p:tgtEl>
                                        <p:attrNameLst>
                                          <p:attrName>ppt_w</p:attrName>
                                        </p:attrNameLst>
                                      </p:cBhvr>
                                      <p:tavLst>
                                        <p:tav tm="0">
                                          <p:val>
                                            <p:strVal val="#ppt_w*0.70"/>
                                          </p:val>
                                        </p:tav>
                                        <p:tav tm="100000">
                                          <p:val>
                                            <p:strVal val="#ppt_w"/>
                                          </p:val>
                                        </p:tav>
                                      </p:tavLst>
                                    </p:anim>
                                    <p:anim calcmode="lin" valueType="num">
                                      <p:cBhvr>
                                        <p:cTn id="52" dur="1000" fill="hold"/>
                                        <p:tgtEl>
                                          <p:spTgt spid="27"/>
                                        </p:tgtEl>
                                        <p:attrNameLst>
                                          <p:attrName>ppt_h</p:attrName>
                                        </p:attrNameLst>
                                      </p:cBhvr>
                                      <p:tavLst>
                                        <p:tav tm="0">
                                          <p:val>
                                            <p:strVal val="#ppt_h"/>
                                          </p:val>
                                        </p:tav>
                                        <p:tav tm="100000">
                                          <p:val>
                                            <p:strVal val="#ppt_h"/>
                                          </p:val>
                                        </p:tav>
                                      </p:tavLst>
                                    </p:anim>
                                    <p:animEffect transition="in" filter="fade">
                                      <p:cBhvr>
                                        <p:cTn id="53" dur="1000"/>
                                        <p:tgtEl>
                                          <p:spTgt spid="27"/>
                                        </p:tgtEl>
                                      </p:cBhvr>
                                    </p:animEffect>
                                  </p:childTnLst>
                                </p:cTn>
                              </p:par>
                              <p:par>
                                <p:cTn id="54" presetID="55" presetClass="entr" presetSubtype="0" fill="hold" grpId="0" nodeType="withEffect">
                                  <p:stCondLst>
                                    <p:cond delay="0"/>
                                  </p:stCondLst>
                                  <p:childTnLst>
                                    <p:set>
                                      <p:cBhvr>
                                        <p:cTn id="55" dur="1" fill="hold">
                                          <p:stCondLst>
                                            <p:cond delay="0"/>
                                          </p:stCondLst>
                                        </p:cTn>
                                        <p:tgtEl>
                                          <p:spTgt spid="32"/>
                                        </p:tgtEl>
                                        <p:attrNameLst>
                                          <p:attrName>style.visibility</p:attrName>
                                        </p:attrNameLst>
                                      </p:cBhvr>
                                      <p:to>
                                        <p:strVal val="visible"/>
                                      </p:to>
                                    </p:set>
                                    <p:anim calcmode="lin" valueType="num">
                                      <p:cBhvr>
                                        <p:cTn id="56" dur="1000" fill="hold"/>
                                        <p:tgtEl>
                                          <p:spTgt spid="32"/>
                                        </p:tgtEl>
                                        <p:attrNameLst>
                                          <p:attrName>ppt_w</p:attrName>
                                        </p:attrNameLst>
                                      </p:cBhvr>
                                      <p:tavLst>
                                        <p:tav tm="0">
                                          <p:val>
                                            <p:strVal val="#ppt_w*0.70"/>
                                          </p:val>
                                        </p:tav>
                                        <p:tav tm="100000">
                                          <p:val>
                                            <p:strVal val="#ppt_w"/>
                                          </p:val>
                                        </p:tav>
                                      </p:tavLst>
                                    </p:anim>
                                    <p:anim calcmode="lin" valueType="num">
                                      <p:cBhvr>
                                        <p:cTn id="57" dur="1000" fill="hold"/>
                                        <p:tgtEl>
                                          <p:spTgt spid="32"/>
                                        </p:tgtEl>
                                        <p:attrNameLst>
                                          <p:attrName>ppt_h</p:attrName>
                                        </p:attrNameLst>
                                      </p:cBhvr>
                                      <p:tavLst>
                                        <p:tav tm="0">
                                          <p:val>
                                            <p:strVal val="#ppt_h"/>
                                          </p:val>
                                        </p:tav>
                                        <p:tav tm="100000">
                                          <p:val>
                                            <p:strVal val="#ppt_h"/>
                                          </p:val>
                                        </p:tav>
                                      </p:tavLst>
                                    </p:anim>
                                    <p:animEffect transition="in" filter="fade">
                                      <p:cBhvr>
                                        <p:cTn id="58" dur="1000"/>
                                        <p:tgtEl>
                                          <p:spTgt spid="32"/>
                                        </p:tgtEl>
                                      </p:cBhvr>
                                    </p:animEffect>
                                  </p:childTnLst>
                                </p:cTn>
                              </p:par>
                              <p:par>
                                <p:cTn id="59" presetID="55" presetClass="entr" presetSubtype="0" fill="hold" grpId="0" nodeType="withEffect">
                                  <p:stCondLst>
                                    <p:cond delay="0"/>
                                  </p:stCondLst>
                                  <p:childTnLst>
                                    <p:set>
                                      <p:cBhvr>
                                        <p:cTn id="60" dur="1" fill="hold">
                                          <p:stCondLst>
                                            <p:cond delay="0"/>
                                          </p:stCondLst>
                                        </p:cTn>
                                        <p:tgtEl>
                                          <p:spTgt spid="33"/>
                                        </p:tgtEl>
                                        <p:attrNameLst>
                                          <p:attrName>style.visibility</p:attrName>
                                        </p:attrNameLst>
                                      </p:cBhvr>
                                      <p:to>
                                        <p:strVal val="visible"/>
                                      </p:to>
                                    </p:set>
                                    <p:anim calcmode="lin" valueType="num">
                                      <p:cBhvr>
                                        <p:cTn id="61" dur="1000" fill="hold"/>
                                        <p:tgtEl>
                                          <p:spTgt spid="33"/>
                                        </p:tgtEl>
                                        <p:attrNameLst>
                                          <p:attrName>ppt_w</p:attrName>
                                        </p:attrNameLst>
                                      </p:cBhvr>
                                      <p:tavLst>
                                        <p:tav tm="0">
                                          <p:val>
                                            <p:strVal val="#ppt_w*0.70"/>
                                          </p:val>
                                        </p:tav>
                                        <p:tav tm="100000">
                                          <p:val>
                                            <p:strVal val="#ppt_w"/>
                                          </p:val>
                                        </p:tav>
                                      </p:tavLst>
                                    </p:anim>
                                    <p:anim calcmode="lin" valueType="num">
                                      <p:cBhvr>
                                        <p:cTn id="62" dur="1000" fill="hold"/>
                                        <p:tgtEl>
                                          <p:spTgt spid="33"/>
                                        </p:tgtEl>
                                        <p:attrNameLst>
                                          <p:attrName>ppt_h</p:attrName>
                                        </p:attrNameLst>
                                      </p:cBhvr>
                                      <p:tavLst>
                                        <p:tav tm="0">
                                          <p:val>
                                            <p:strVal val="#ppt_h"/>
                                          </p:val>
                                        </p:tav>
                                        <p:tav tm="100000">
                                          <p:val>
                                            <p:strVal val="#ppt_h"/>
                                          </p:val>
                                        </p:tav>
                                      </p:tavLst>
                                    </p:anim>
                                    <p:animEffect transition="in" filter="fade">
                                      <p:cBhvr>
                                        <p:cTn id="63" dur="1000"/>
                                        <p:tgtEl>
                                          <p:spTgt spid="33"/>
                                        </p:tgtEl>
                                      </p:cBhvr>
                                    </p:animEffect>
                                  </p:childTnLst>
                                </p:cTn>
                              </p:par>
                              <p:par>
                                <p:cTn id="64" presetID="55" presetClass="entr" presetSubtype="0" fill="hold" grpId="0" nodeType="with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p:cTn id="66" dur="1000" fill="hold"/>
                                        <p:tgtEl>
                                          <p:spTgt spid="34"/>
                                        </p:tgtEl>
                                        <p:attrNameLst>
                                          <p:attrName>ppt_w</p:attrName>
                                        </p:attrNameLst>
                                      </p:cBhvr>
                                      <p:tavLst>
                                        <p:tav tm="0">
                                          <p:val>
                                            <p:strVal val="#ppt_w*0.70"/>
                                          </p:val>
                                        </p:tav>
                                        <p:tav tm="100000">
                                          <p:val>
                                            <p:strVal val="#ppt_w"/>
                                          </p:val>
                                        </p:tav>
                                      </p:tavLst>
                                    </p:anim>
                                    <p:anim calcmode="lin" valueType="num">
                                      <p:cBhvr>
                                        <p:cTn id="67" dur="1000" fill="hold"/>
                                        <p:tgtEl>
                                          <p:spTgt spid="34"/>
                                        </p:tgtEl>
                                        <p:attrNameLst>
                                          <p:attrName>ppt_h</p:attrName>
                                        </p:attrNameLst>
                                      </p:cBhvr>
                                      <p:tavLst>
                                        <p:tav tm="0">
                                          <p:val>
                                            <p:strVal val="#ppt_h"/>
                                          </p:val>
                                        </p:tav>
                                        <p:tav tm="100000">
                                          <p:val>
                                            <p:strVal val="#ppt_h"/>
                                          </p:val>
                                        </p:tav>
                                      </p:tavLst>
                                    </p:anim>
                                    <p:animEffect transition="in" filter="fade">
                                      <p:cBhvr>
                                        <p:cTn id="68"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5" grpId="0" animBg="1"/>
      <p:bldP spid="57" grpId="0" animBg="1"/>
      <p:bldP spid="59" grpId="0" animBg="1"/>
      <p:bldP spid="61" grpId="0" animBg="1"/>
      <p:bldP spid="24" grpId="0" animBg="1"/>
      <p:bldP spid="25" grpId="0" animBg="1"/>
      <p:bldP spid="27" grpId="0"/>
      <p:bldP spid="32" grpId="0"/>
      <p:bldP spid="33" grpId="0"/>
      <p:bldP spid="3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Picture 9" descr="C:\Users\maryfj\Desktop\PDC Visuals\Assets\Strata3D architecture chart\Logos\Dynamics CRM Online\dyn-CRM-Online_ALT_rgb_r.png"/>
          <p:cNvPicPr>
            <a:picLocks noChangeAspect="1" noChangeArrowheads="1"/>
          </p:cNvPicPr>
          <p:nvPr/>
        </p:nvPicPr>
        <p:blipFill>
          <a:blip r:embed="rId3"/>
          <a:stretch>
            <a:fillRect/>
          </a:stretch>
        </p:blipFill>
        <p:spPr bwMode="invGray">
          <a:xfrm>
            <a:off x="6453240" y="1371600"/>
            <a:ext cx="1909307" cy="376383"/>
          </a:xfrm>
          <a:prstGeom prst="rect">
            <a:avLst/>
          </a:prstGeom>
          <a:noFill/>
        </p:spPr>
      </p:pic>
      <p:pic>
        <p:nvPicPr>
          <p:cNvPr id="55" name="Picture 4" descr="C:\Users\maryfj\Desktop\PDC Visuals\Assets\Strata3D architecture chart\Logos\Office Live\ofc-Live_rgb_r.png"/>
          <p:cNvPicPr>
            <a:picLocks noChangeAspect="1" noChangeArrowheads="1"/>
          </p:cNvPicPr>
          <p:nvPr/>
        </p:nvPicPr>
        <p:blipFill>
          <a:blip r:embed="rId4"/>
          <a:stretch>
            <a:fillRect/>
          </a:stretch>
        </p:blipFill>
        <p:spPr bwMode="invGray">
          <a:xfrm>
            <a:off x="2170085" y="1425815"/>
            <a:ext cx="1097566" cy="286654"/>
          </a:xfrm>
          <a:prstGeom prst="rect">
            <a:avLst/>
          </a:prstGeom>
          <a:noFill/>
        </p:spPr>
      </p:pic>
      <p:pic>
        <p:nvPicPr>
          <p:cNvPr id="56" name="Picture 5" descr="C:\Users\maryfj\Desktop\PDC Visuals\Assets\Strata3D architecture chart\Logos\Windows Live\WLive_h_rgb_r.png"/>
          <p:cNvPicPr>
            <a:picLocks noChangeAspect="1" noChangeArrowheads="1"/>
          </p:cNvPicPr>
          <p:nvPr/>
        </p:nvPicPr>
        <p:blipFill>
          <a:blip r:embed="rId5"/>
          <a:stretch>
            <a:fillRect/>
          </a:stretch>
        </p:blipFill>
        <p:spPr bwMode="invGray">
          <a:xfrm>
            <a:off x="708069" y="1527255"/>
            <a:ext cx="1303359" cy="173461"/>
          </a:xfrm>
          <a:prstGeom prst="rect">
            <a:avLst/>
          </a:prstGeom>
          <a:noFill/>
        </p:spPr>
      </p:pic>
      <p:pic>
        <p:nvPicPr>
          <p:cNvPr id="57" name="Picture 6" descr="C:\Users\maryfj\Desktop\PDC Visuals\Assets\Strata3D architecture chart\Logos\SharePoint Online\ShrPt-Online_h_bL_r.png"/>
          <p:cNvPicPr>
            <a:picLocks noChangeAspect="1" noChangeArrowheads="1"/>
          </p:cNvPicPr>
          <p:nvPr/>
        </p:nvPicPr>
        <p:blipFill>
          <a:blip r:embed="rId6"/>
          <a:stretch>
            <a:fillRect/>
          </a:stretch>
        </p:blipFill>
        <p:spPr bwMode="invGray">
          <a:xfrm>
            <a:off x="4888325" y="1476701"/>
            <a:ext cx="1406256" cy="211078"/>
          </a:xfrm>
          <a:prstGeom prst="rect">
            <a:avLst/>
          </a:prstGeom>
          <a:noFill/>
        </p:spPr>
      </p:pic>
      <p:grpSp>
        <p:nvGrpSpPr>
          <p:cNvPr id="2" name="Group 35"/>
          <p:cNvGrpSpPr/>
          <p:nvPr/>
        </p:nvGrpSpPr>
        <p:grpSpPr>
          <a:xfrm>
            <a:off x="624839" y="2087316"/>
            <a:ext cx="7894320" cy="2879214"/>
            <a:chOff x="832903" y="1701800"/>
            <a:chExt cx="10523019" cy="3835400"/>
          </a:xfrm>
        </p:grpSpPr>
        <p:sp>
          <p:nvSpPr>
            <p:cNvPr id="59" name="Rounded Rectangle 58"/>
            <p:cNvSpPr/>
            <p:nvPr/>
          </p:nvSpPr>
          <p:spPr bwMode="auto">
            <a:xfrm>
              <a:off x="832903" y="1701800"/>
              <a:ext cx="10523019" cy="3835400"/>
            </a:xfrm>
            <a:prstGeom prst="roundRect">
              <a:avLst>
                <a:gd name="adj" fmla="val 8190"/>
              </a:avLst>
            </a:prstGeom>
            <a:gradFill flip="none" rotWithShape="1">
              <a:gsLst>
                <a:gs pos="0">
                  <a:srgbClr val="041E3A">
                    <a:alpha val="20000"/>
                  </a:srgbClr>
                </a:gs>
                <a:gs pos="39000">
                  <a:schemeClr val="tx1">
                    <a:alpha val="17000"/>
                  </a:schemeClr>
                </a:gs>
                <a:gs pos="88000">
                  <a:srgbClr val="05284F">
                    <a:alpha val="20000"/>
                  </a:srgbClr>
                </a:gs>
              </a:gsLst>
              <a:lin ang="3000000" scaled="0"/>
              <a:tileRect/>
            </a:gradFill>
            <a:ln w="9525">
              <a:gradFill flip="none" rotWithShape="1">
                <a:gsLst>
                  <a:gs pos="0">
                    <a:schemeClr val="tx1">
                      <a:alpha val="44000"/>
                    </a:schemeClr>
                  </a:gs>
                  <a:gs pos="50000">
                    <a:schemeClr val="tx1">
                      <a:alpha val="59000"/>
                    </a:schemeClr>
                  </a:gs>
                  <a:gs pos="100000">
                    <a:schemeClr val="tx1">
                      <a:alpha val="44000"/>
                    </a:schemeClr>
                  </a:gs>
                </a:gsLst>
                <a:lin ang="10800000" scaled="1"/>
                <a:tileRect/>
              </a:gradFill>
              <a:headEnd type="none" w="med" len="med"/>
              <a:tailEnd type="none" w="med" len="med"/>
            </a:ln>
            <a:effectLst/>
            <a:scene3d>
              <a:camera prst="orthographicFront">
                <a:rot lat="0" lon="0" rev="0"/>
              </a:camera>
              <a:lightRig rig="brightRoom" dir="t"/>
            </a:scene3d>
            <a:sp3d prstMaterial="softEdge">
              <a:extrusionClr>
                <a:srgbClr val="041E3A"/>
              </a:extrusionClr>
              <a:contourClr>
                <a:srgbClr val="000000"/>
              </a:contourClr>
            </a:sp3d>
          </p:spPr>
          <p:txBody>
            <a:bodyPr vert="horz" wrap="square" lIns="121893" tIns="60947" rIns="121893" bIns="60947" numCol="1" rtlCol="0" anchor="ctr" anchorCtr="0" compatLnSpc="1">
              <a:prstTxWarp prst="textNoShape">
                <a:avLst/>
              </a:prstTxWarp>
            </a:bodyPr>
            <a:lstStyle/>
            <a:p>
              <a:pPr algn="ctr" defTabSz="914304"/>
              <a:r>
                <a:rPr lang="en-US" sz="1800" dirty="0" smtClean="0">
                  <a:solidFill>
                    <a:srgbClr val="FFFFFF"/>
                  </a:solidFill>
                  <a:latin typeface="Segoe" pitchFamily="34" charset="0"/>
                </a:rPr>
                <a:t>  </a:t>
              </a:r>
            </a:p>
          </p:txBody>
        </p:sp>
        <p:sp>
          <p:nvSpPr>
            <p:cNvPr id="60" name="Rectangle 59"/>
            <p:cNvSpPr/>
            <p:nvPr/>
          </p:nvSpPr>
          <p:spPr>
            <a:xfrm>
              <a:off x="1881980" y="1893683"/>
              <a:ext cx="8450740" cy="609600"/>
            </a:xfrm>
            <a:prstGeom prst="rect">
              <a:avLst/>
            </a:prstGeom>
          </p:spPr>
          <p:txBody>
            <a:bodyPr wrap="none" lIns="0" tIns="0" rIns="0" bIns="0">
              <a:noAutofit/>
            </a:bodyPr>
            <a:lstStyle/>
            <a:p>
              <a:pPr algn="ctr"/>
              <a:r>
                <a:rPr lang="en-US" sz="3000" dirty="0" smtClean="0">
                  <a:gradFill>
                    <a:gsLst>
                      <a:gs pos="0">
                        <a:schemeClr val="tx1"/>
                      </a:gs>
                      <a:gs pos="100000">
                        <a:schemeClr val="tx1"/>
                      </a:gs>
                    </a:gsLst>
                    <a:lin ang="5400000" scaled="0"/>
                  </a:gradFill>
                  <a:latin typeface="Segoe UI" pitchFamily="34" charset="0"/>
                  <a:cs typeface="Segoe UI" pitchFamily="34" charset="0"/>
                </a:rPr>
                <a:t>Windows Azure</a:t>
              </a:r>
              <a:r>
                <a:rPr lang="en-US" sz="1500" baseline="50000" dirty="0" smtClean="0">
                  <a:gradFill>
                    <a:gsLst>
                      <a:gs pos="0">
                        <a:schemeClr val="tx1"/>
                      </a:gs>
                      <a:gs pos="100000">
                        <a:schemeClr val="tx1"/>
                      </a:gs>
                    </a:gsLst>
                    <a:lin ang="5400000" scaled="0"/>
                  </a:gradFill>
                  <a:latin typeface="Segoe UI" pitchFamily="34" charset="0"/>
                  <a:cs typeface="Segoe UI" pitchFamily="34" charset="0"/>
                </a:rPr>
                <a:t>™</a:t>
              </a:r>
              <a:r>
                <a:rPr lang="en-US" sz="3000" dirty="0" smtClean="0">
                  <a:gradFill>
                    <a:gsLst>
                      <a:gs pos="0">
                        <a:schemeClr val="tx1"/>
                      </a:gs>
                      <a:gs pos="100000">
                        <a:schemeClr val="tx1"/>
                      </a:gs>
                    </a:gsLst>
                    <a:lin ang="5400000" scaled="0"/>
                  </a:gradFill>
                  <a:latin typeface="Segoe UI" pitchFamily="34" charset="0"/>
                  <a:cs typeface="Segoe UI" pitchFamily="34" charset="0"/>
                </a:rPr>
                <a:t> Platform</a:t>
              </a:r>
              <a:endParaRPr lang="en-US" sz="3000" dirty="0">
                <a:gradFill>
                  <a:gsLst>
                    <a:gs pos="0">
                      <a:schemeClr val="tx1"/>
                    </a:gs>
                    <a:gs pos="100000">
                      <a:schemeClr val="tx1"/>
                    </a:gs>
                  </a:gsLst>
                  <a:lin ang="5400000" scaled="0"/>
                </a:gradFill>
                <a:latin typeface="Segoe UI" pitchFamily="34" charset="0"/>
                <a:cs typeface="Segoe UI" pitchFamily="34" charset="0"/>
              </a:endParaRPr>
            </a:p>
          </p:txBody>
        </p:sp>
      </p:grpSp>
      <p:grpSp>
        <p:nvGrpSpPr>
          <p:cNvPr id="4" name="Group 23"/>
          <p:cNvGrpSpPr/>
          <p:nvPr/>
        </p:nvGrpSpPr>
        <p:grpSpPr>
          <a:xfrm>
            <a:off x="741224" y="3917809"/>
            <a:ext cx="7652659" cy="892366"/>
            <a:chOff x="988043" y="4140200"/>
            <a:chExt cx="10238613" cy="1188720"/>
          </a:xfrm>
        </p:grpSpPr>
        <p:sp>
          <p:nvSpPr>
            <p:cNvPr id="65" name="Rounded Rectangle 64"/>
            <p:cNvSpPr/>
            <p:nvPr/>
          </p:nvSpPr>
          <p:spPr bwMode="auto">
            <a:xfrm>
              <a:off x="988043" y="4140200"/>
              <a:ext cx="10238613" cy="1188720"/>
            </a:xfrm>
            <a:prstGeom prst="roundRect">
              <a:avLst>
                <a:gd name="adj" fmla="val 23334"/>
              </a:avLst>
            </a:prstGeom>
            <a:solidFill>
              <a:srgbClr val="FFFFFF"/>
            </a:solidFill>
            <a:ln w="22225">
              <a:noFill/>
              <a:headEnd type="none" w="med" len="med"/>
              <a:tailEnd type="none" w="med" len="med"/>
            </a:ln>
            <a:effectLst>
              <a:outerShdw blurRad="12700" dist="25400" dir="18600000" algn="bl" rotWithShape="0">
                <a:prstClr val="black">
                  <a:alpha val="42000"/>
                </a:prstClr>
              </a:outerShdw>
            </a:effectLst>
            <a:scene3d>
              <a:camera prst="orthographicFront">
                <a:rot lat="0" lon="0" rev="0"/>
              </a:camera>
              <a:lightRig rig="twoPt" dir="t">
                <a:rot lat="0" lon="0" rev="9600000"/>
              </a:lightRig>
            </a:scene3d>
            <a:sp3d extrusionH="76200" prstMaterial="softEdge">
              <a:bevelT w="19050" h="25400" prst="angle"/>
              <a:bevelB w="0" h="0" prst="angle"/>
              <a:extrusionClr>
                <a:srgbClr val="80F2F8"/>
              </a:extrusionClr>
              <a:contourClr>
                <a:srgbClr val="01CACA">
                  <a:satMod val="300000"/>
                </a:srgbClr>
              </a:contourClr>
            </a:sp3d>
          </p:spPr>
          <p:txBody>
            <a:bodyPr vert="horz" wrap="square" lIns="121893" tIns="60947" rIns="121893" bIns="60947" numCol="1" rtlCol="0" anchor="ctr" anchorCtr="0" compatLnSpc="1">
              <a:prstTxWarp prst="textNoShape">
                <a:avLst/>
              </a:prstTxWarp>
            </a:bodyPr>
            <a:lstStyle/>
            <a:p>
              <a:pPr algn="ctr" defTabSz="914304"/>
              <a:endParaRPr lang="en-US" dirty="0" smtClean="0">
                <a:solidFill>
                  <a:srgbClr val="FFFFFF"/>
                </a:solidFill>
                <a:latin typeface="Segoe" pitchFamily="34" charset="0"/>
              </a:endParaRPr>
            </a:p>
          </p:txBody>
        </p:sp>
        <p:pic>
          <p:nvPicPr>
            <p:cNvPr id="66" name="Picture 65" descr="WinAzure_h_rgb.png"/>
            <p:cNvPicPr>
              <a:picLocks noChangeAspect="1"/>
            </p:cNvPicPr>
            <p:nvPr/>
          </p:nvPicPr>
          <p:blipFill>
            <a:blip r:embed="rId7"/>
            <a:stretch>
              <a:fillRect/>
            </a:stretch>
          </p:blipFill>
          <p:spPr>
            <a:xfrm>
              <a:off x="4044869" y="4301061"/>
              <a:ext cx="4124960" cy="767242"/>
            </a:xfrm>
            <a:prstGeom prst="rect">
              <a:avLst/>
            </a:prstGeom>
          </p:spPr>
        </p:pic>
      </p:grpSp>
      <p:grpSp>
        <p:nvGrpSpPr>
          <p:cNvPr id="6" name="Group 31"/>
          <p:cNvGrpSpPr/>
          <p:nvPr/>
        </p:nvGrpSpPr>
        <p:grpSpPr>
          <a:xfrm>
            <a:off x="723481" y="2850022"/>
            <a:ext cx="1867390" cy="968636"/>
            <a:chOff x="3040845" y="2717800"/>
            <a:chExt cx="1986778" cy="1290320"/>
          </a:xfrm>
        </p:grpSpPr>
        <p:sp>
          <p:nvSpPr>
            <p:cNvPr id="71" name="Rounded Rectangle 70"/>
            <p:cNvSpPr/>
            <p:nvPr/>
          </p:nvSpPr>
          <p:spPr bwMode="auto">
            <a:xfrm>
              <a:off x="3040845" y="2717800"/>
              <a:ext cx="1986778" cy="1290320"/>
            </a:xfrm>
            <a:prstGeom prst="roundRect">
              <a:avLst>
                <a:gd name="adj" fmla="val 23334"/>
              </a:avLst>
            </a:prstGeom>
            <a:solidFill>
              <a:srgbClr val="FFFFFF"/>
            </a:solidFill>
            <a:ln w="22225">
              <a:noFill/>
              <a:headEnd type="none" w="med" len="med"/>
              <a:tailEnd type="none" w="med" len="med"/>
            </a:ln>
            <a:effectLst>
              <a:outerShdw blurRad="12700" dist="25400" dir="18600000" algn="bl" rotWithShape="0">
                <a:prstClr val="black">
                  <a:alpha val="42000"/>
                </a:prstClr>
              </a:outerShdw>
            </a:effectLst>
            <a:scene3d>
              <a:camera prst="orthographicFront">
                <a:rot lat="0" lon="0" rev="0"/>
              </a:camera>
              <a:lightRig rig="twoPt" dir="t">
                <a:rot lat="0" lon="0" rev="9600000"/>
              </a:lightRig>
            </a:scene3d>
            <a:sp3d extrusionH="76200" prstMaterial="softEdge">
              <a:bevelT w="19050" h="25400" prst="angle"/>
              <a:bevelB w="0" h="0" prst="angle"/>
              <a:extrusionClr>
                <a:srgbClr val="80F2F8"/>
              </a:extrusionClr>
              <a:contourClr>
                <a:srgbClr val="01CACA">
                  <a:satMod val="300000"/>
                </a:srgbClr>
              </a:contourClr>
            </a:sp3d>
          </p:spPr>
          <p:txBody>
            <a:bodyPr vert="horz" wrap="square" lIns="121893" tIns="60947" rIns="121893" bIns="60947" numCol="1" rtlCol="0" anchor="ctr" anchorCtr="0" compatLnSpc="1">
              <a:prstTxWarp prst="textNoShape">
                <a:avLst/>
              </a:prstTxWarp>
            </a:bodyPr>
            <a:lstStyle/>
            <a:p>
              <a:pPr algn="ctr" defTabSz="914304"/>
              <a:endParaRPr lang="en-US" dirty="0" smtClean="0">
                <a:solidFill>
                  <a:srgbClr val="FFFFFF"/>
                </a:solidFill>
                <a:latin typeface="Segoe" pitchFamily="34" charset="0"/>
              </a:endParaRPr>
            </a:p>
          </p:txBody>
        </p:sp>
        <p:pic>
          <p:nvPicPr>
            <p:cNvPr id="72" name="Picture 3" descr="C:\Users\maryfj\Desktop\PDC Visuals\Assets\Strata3D architecture chart\Logos\NET Services\NETServices_h_rgb.png"/>
            <p:cNvPicPr>
              <a:picLocks noChangeAspect="1" noChangeArrowheads="1"/>
            </p:cNvPicPr>
            <p:nvPr/>
          </p:nvPicPr>
          <p:blipFill>
            <a:blip r:embed="rId8"/>
            <a:stretch>
              <a:fillRect/>
            </a:stretch>
          </p:blipFill>
          <p:spPr bwMode="auto">
            <a:xfrm>
              <a:off x="3063529" y="3147834"/>
              <a:ext cx="1850241" cy="430253"/>
            </a:xfrm>
            <a:prstGeom prst="rect">
              <a:avLst/>
            </a:prstGeom>
            <a:noFill/>
          </p:spPr>
        </p:pic>
      </p:grpSp>
      <p:pic>
        <p:nvPicPr>
          <p:cNvPr id="73" name="Picture 72" descr="Exchange-Online-Logo-r.png"/>
          <p:cNvPicPr>
            <a:picLocks noChangeAspect="1"/>
          </p:cNvPicPr>
          <p:nvPr/>
        </p:nvPicPr>
        <p:blipFill>
          <a:blip r:embed="rId9"/>
          <a:stretch>
            <a:fillRect/>
          </a:stretch>
        </p:blipFill>
        <p:spPr bwMode="invGray">
          <a:xfrm>
            <a:off x="3426309" y="1473041"/>
            <a:ext cx="1303359" cy="258596"/>
          </a:xfrm>
          <a:prstGeom prst="rect">
            <a:avLst/>
          </a:prstGeom>
        </p:spPr>
      </p:pic>
      <p:grpSp>
        <p:nvGrpSpPr>
          <p:cNvPr id="8" name="Group 76"/>
          <p:cNvGrpSpPr/>
          <p:nvPr/>
        </p:nvGrpSpPr>
        <p:grpSpPr>
          <a:xfrm>
            <a:off x="4662106" y="2850022"/>
            <a:ext cx="1773315" cy="968636"/>
            <a:chOff x="7146087" y="2717800"/>
            <a:chExt cx="1986778" cy="1290320"/>
          </a:xfrm>
        </p:grpSpPr>
        <p:sp>
          <p:nvSpPr>
            <p:cNvPr id="78" name="Rounded Rectangle 77"/>
            <p:cNvSpPr/>
            <p:nvPr/>
          </p:nvSpPr>
          <p:spPr bwMode="auto">
            <a:xfrm>
              <a:off x="7146087" y="2717800"/>
              <a:ext cx="1986778" cy="1290320"/>
            </a:xfrm>
            <a:prstGeom prst="roundRect">
              <a:avLst>
                <a:gd name="adj" fmla="val 23334"/>
              </a:avLst>
            </a:prstGeom>
            <a:solidFill>
              <a:srgbClr val="FFFFFF"/>
            </a:solidFill>
            <a:ln w="22225">
              <a:noFill/>
              <a:headEnd type="none" w="med" len="med"/>
              <a:tailEnd type="none" w="med" len="med"/>
            </a:ln>
            <a:effectLst>
              <a:outerShdw blurRad="12700" dist="25400" dir="18600000" algn="bl" rotWithShape="0">
                <a:prstClr val="black">
                  <a:alpha val="42000"/>
                </a:prstClr>
              </a:outerShdw>
            </a:effectLst>
            <a:scene3d>
              <a:camera prst="orthographicFront">
                <a:rot lat="0" lon="0" rev="0"/>
              </a:camera>
              <a:lightRig rig="twoPt" dir="t">
                <a:rot lat="0" lon="0" rev="9600000"/>
              </a:lightRig>
            </a:scene3d>
            <a:sp3d extrusionH="76200" prstMaterial="softEdge">
              <a:bevelT w="19050" h="25400" prst="angle"/>
              <a:bevelB w="0" h="0" prst="angle"/>
              <a:extrusionClr>
                <a:srgbClr val="80F2F8"/>
              </a:extrusionClr>
              <a:contourClr>
                <a:srgbClr val="01CACA">
                  <a:satMod val="300000"/>
                </a:srgbClr>
              </a:contourClr>
            </a:sp3d>
          </p:spPr>
          <p:txBody>
            <a:bodyPr vert="horz" wrap="square" lIns="121893" tIns="60947" rIns="121893" bIns="60947" numCol="1" rtlCol="0" anchor="ctr" anchorCtr="0" compatLnSpc="1">
              <a:prstTxWarp prst="textNoShape">
                <a:avLst/>
              </a:prstTxWarp>
            </a:bodyPr>
            <a:lstStyle/>
            <a:p>
              <a:pPr algn="ctr" defTabSz="914304"/>
              <a:endParaRPr lang="en-US" dirty="0" smtClean="0">
                <a:solidFill>
                  <a:srgbClr val="FFFFFF"/>
                </a:solidFill>
                <a:latin typeface="Segoe" pitchFamily="34" charset="0"/>
              </a:endParaRPr>
            </a:p>
          </p:txBody>
        </p:sp>
        <p:pic>
          <p:nvPicPr>
            <p:cNvPr id="79" name="Picture 78" descr="ShrPt-Svc-2_bL.png"/>
            <p:cNvPicPr>
              <a:picLocks noChangeAspect="1"/>
            </p:cNvPicPr>
            <p:nvPr/>
          </p:nvPicPr>
          <p:blipFill>
            <a:blip r:embed="rId10"/>
            <a:stretch>
              <a:fillRect/>
            </a:stretch>
          </p:blipFill>
          <p:spPr>
            <a:xfrm>
              <a:off x="7293883" y="3246376"/>
              <a:ext cx="1697714" cy="235982"/>
            </a:xfrm>
            <a:prstGeom prst="rect">
              <a:avLst/>
            </a:prstGeom>
          </p:spPr>
        </p:pic>
      </p:grpSp>
      <p:sp>
        <p:nvSpPr>
          <p:cNvPr id="29" name="Rounded Rectangle 28"/>
          <p:cNvSpPr/>
          <p:nvPr/>
        </p:nvSpPr>
        <p:spPr bwMode="auto">
          <a:xfrm>
            <a:off x="736312" y="3922729"/>
            <a:ext cx="7652659" cy="892366"/>
          </a:xfrm>
          <a:prstGeom prst="roundRect">
            <a:avLst>
              <a:gd name="adj" fmla="val 23334"/>
            </a:avLst>
          </a:prstGeom>
          <a:noFill/>
          <a:ln w="76200">
            <a:solidFill>
              <a:srgbClr val="0070C0"/>
            </a:solidFill>
            <a:headEnd type="none" w="med" len="med"/>
            <a:tailEnd type="none" w="med" len="med"/>
          </a:ln>
          <a:effectLst>
            <a:glow rad="228600">
              <a:schemeClr val="accent2">
                <a:satMod val="175000"/>
                <a:alpha val="40000"/>
              </a:schemeClr>
            </a:glow>
            <a:outerShdw blurRad="12700" dist="25400" dir="18600000" algn="bl" rotWithShape="0">
              <a:prstClr val="black">
                <a:alpha val="42000"/>
              </a:prstClr>
            </a:outerShdw>
          </a:effectLst>
          <a:scene3d>
            <a:camera prst="orthographicFront">
              <a:rot lat="0" lon="0" rev="0"/>
            </a:camera>
            <a:lightRig rig="twoPt" dir="t">
              <a:rot lat="0" lon="0" rev="9600000"/>
            </a:lightRig>
          </a:scene3d>
          <a:sp3d extrusionH="76200" prstMaterial="softEdge">
            <a:bevelT w="19050" h="25400" prst="angle"/>
            <a:bevelB w="0" h="0" prst="angle"/>
            <a:extrusionClr>
              <a:srgbClr val="80F2F8"/>
            </a:extrusionClr>
            <a:contourClr>
              <a:srgbClr val="01CACA">
                <a:satMod val="300000"/>
              </a:srgbClr>
            </a:contourClr>
          </a:sp3d>
        </p:spPr>
        <p:txBody>
          <a:bodyPr vert="horz" wrap="square" lIns="121893" tIns="60947" rIns="121893" bIns="60947" numCol="1" rtlCol="0" anchor="ctr" anchorCtr="0" compatLnSpc="1">
            <a:prstTxWarp prst="textNoShape">
              <a:avLst/>
            </a:prstTxWarp>
          </a:bodyPr>
          <a:lstStyle/>
          <a:p>
            <a:pPr algn="ctr" defTabSz="914304"/>
            <a:endParaRPr lang="en-US" dirty="0" smtClean="0">
              <a:solidFill>
                <a:srgbClr val="FFFFFF"/>
              </a:solidFill>
              <a:latin typeface="Segoe" pitchFamily="34" charset="0"/>
            </a:endParaRPr>
          </a:p>
        </p:txBody>
      </p:sp>
      <p:sp>
        <p:nvSpPr>
          <p:cNvPr id="30" name="Title 1"/>
          <p:cNvSpPr txBox="1">
            <a:spLocks/>
          </p:cNvSpPr>
          <p:nvPr/>
        </p:nvSpPr>
        <p:spPr>
          <a:xfrm>
            <a:off x="381000" y="230188"/>
            <a:ext cx="8382000" cy="664797"/>
          </a:xfrm>
          <a:prstGeom prst="rect">
            <a:avLst/>
          </a:prstGeom>
        </p:spPr>
        <p:txBody>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sz="4400" b="0" i="0" u="none" strike="noStrike" kern="1200" cap="none" spc="-150" normalizeH="0" baseline="0" noProof="0" dirty="0" smtClean="0">
                <a:ln w="3175">
                  <a:noFill/>
                </a:ln>
                <a:gradFill flip="none" rotWithShape="1">
                  <a:gsLst>
                    <a:gs pos="0">
                      <a:schemeClr val="accent2">
                        <a:lumMod val="60000"/>
                        <a:lumOff val="40000"/>
                      </a:schemeClr>
                    </a:gs>
                    <a:gs pos="36000">
                      <a:schemeClr val="accent2">
                        <a:lumMod val="40000"/>
                        <a:lumOff val="60000"/>
                      </a:schemeClr>
                    </a:gs>
                    <a:gs pos="86000">
                      <a:schemeClr val="accent2">
                        <a:lumMod val="60000"/>
                        <a:lumOff val="40000"/>
                      </a:schemeClr>
                    </a:gs>
                  </a:gsLst>
                  <a:lin ang="5400000" scaled="0"/>
                  <a:tileRect/>
                </a:gradFill>
                <a:effectLst>
                  <a:outerShdw blurRad="50800" dist="38100" dir="2700000" algn="tl" rotWithShape="0">
                    <a:prstClr val="black">
                      <a:alpha val="40000"/>
                    </a:prstClr>
                  </a:outerShdw>
                </a:effectLst>
                <a:uLnTx/>
                <a:uFillTx/>
                <a:latin typeface="Segoe" pitchFamily="34" charset="0"/>
                <a:ea typeface="+mn-ea"/>
                <a:cs typeface="Arial" charset="0"/>
              </a:rPr>
              <a:t>Windows Azure</a:t>
            </a:r>
            <a:r>
              <a:rPr lang="en-US" sz="4400" spc="-150" dirty="0" smtClean="0">
                <a:ln w="3175">
                  <a:noFill/>
                </a:ln>
                <a:gradFill flip="none" rotWithShape="1">
                  <a:gsLst>
                    <a:gs pos="0">
                      <a:schemeClr val="accent2">
                        <a:lumMod val="60000"/>
                        <a:lumOff val="40000"/>
                      </a:schemeClr>
                    </a:gs>
                    <a:gs pos="36000">
                      <a:schemeClr val="accent2">
                        <a:lumMod val="40000"/>
                        <a:lumOff val="60000"/>
                      </a:schemeClr>
                    </a:gs>
                    <a:gs pos="86000">
                      <a:schemeClr val="accent2">
                        <a:lumMod val="60000"/>
                        <a:lumOff val="40000"/>
                      </a:schemeClr>
                    </a:gs>
                  </a:gsLst>
                  <a:lin ang="5400000" scaled="0"/>
                  <a:tileRect/>
                </a:gradFill>
                <a:effectLst>
                  <a:outerShdw blurRad="50800" dist="38100" dir="2700000" algn="tl" rotWithShape="0">
                    <a:prstClr val="black">
                      <a:alpha val="40000"/>
                    </a:prstClr>
                  </a:outerShdw>
                </a:effectLst>
                <a:latin typeface="Segoe" pitchFamily="34" charset="0"/>
                <a:cs typeface="Arial" charset="0"/>
              </a:rPr>
              <a:t> </a:t>
            </a:r>
            <a:r>
              <a:rPr kumimoji="0" lang="en-US" sz="4400" b="0" i="0" u="none" strike="noStrike" kern="1200" cap="none" spc="-150" normalizeH="0" noProof="0" dirty="0" smtClean="0">
                <a:ln w="3175">
                  <a:noFill/>
                </a:ln>
                <a:gradFill flip="none" rotWithShape="1">
                  <a:gsLst>
                    <a:gs pos="0">
                      <a:schemeClr val="accent2">
                        <a:lumMod val="60000"/>
                        <a:lumOff val="40000"/>
                      </a:schemeClr>
                    </a:gs>
                    <a:gs pos="36000">
                      <a:schemeClr val="accent2">
                        <a:lumMod val="40000"/>
                        <a:lumOff val="60000"/>
                      </a:schemeClr>
                    </a:gs>
                    <a:gs pos="86000">
                      <a:schemeClr val="accent2">
                        <a:lumMod val="60000"/>
                        <a:lumOff val="40000"/>
                      </a:schemeClr>
                    </a:gs>
                  </a:gsLst>
                  <a:lin ang="5400000" scaled="0"/>
                  <a:tileRect/>
                </a:gradFill>
                <a:effectLst>
                  <a:outerShdw blurRad="50800" dist="38100" dir="2700000" algn="tl" rotWithShape="0">
                    <a:prstClr val="black">
                      <a:alpha val="40000"/>
                    </a:prstClr>
                  </a:outerShdw>
                </a:effectLst>
                <a:uLnTx/>
                <a:uFillTx/>
                <a:latin typeface="Segoe" pitchFamily="34" charset="0"/>
                <a:ea typeface="+mn-ea"/>
                <a:cs typeface="Arial" charset="0"/>
              </a:rPr>
              <a:t>Platform Overview</a:t>
            </a:r>
            <a:endParaRPr kumimoji="0" lang="en-US" sz="4400" b="0" i="0" u="none" strike="noStrike" kern="1200" cap="none" spc="-150" normalizeH="0" baseline="0" noProof="0" dirty="0">
              <a:ln w="3175">
                <a:noFill/>
              </a:ln>
              <a:gradFill flip="none" rotWithShape="1">
                <a:gsLst>
                  <a:gs pos="0">
                    <a:schemeClr val="accent2">
                      <a:lumMod val="60000"/>
                      <a:lumOff val="40000"/>
                    </a:schemeClr>
                  </a:gs>
                  <a:gs pos="36000">
                    <a:schemeClr val="accent2">
                      <a:lumMod val="40000"/>
                      <a:lumOff val="60000"/>
                    </a:schemeClr>
                  </a:gs>
                  <a:gs pos="86000">
                    <a:schemeClr val="accent2">
                      <a:lumMod val="60000"/>
                      <a:lumOff val="40000"/>
                    </a:schemeClr>
                  </a:gs>
                </a:gsLst>
                <a:lin ang="5400000" scaled="0"/>
                <a:tileRect/>
              </a:gradFill>
              <a:effectLst>
                <a:outerShdw blurRad="50800" dist="38100" dir="2700000" algn="tl" rotWithShape="0">
                  <a:prstClr val="black">
                    <a:alpha val="40000"/>
                  </a:prstClr>
                </a:outerShdw>
              </a:effectLst>
              <a:uLnTx/>
              <a:uFillTx/>
              <a:latin typeface="Segoe" pitchFamily="34" charset="0"/>
              <a:ea typeface="+mn-ea"/>
              <a:cs typeface="Arial" charset="0"/>
            </a:endParaRPr>
          </a:p>
        </p:txBody>
      </p:sp>
      <p:grpSp>
        <p:nvGrpSpPr>
          <p:cNvPr id="7" name="Group 73"/>
          <p:cNvGrpSpPr/>
          <p:nvPr/>
        </p:nvGrpSpPr>
        <p:grpSpPr>
          <a:xfrm>
            <a:off x="6591875" y="2850022"/>
            <a:ext cx="1788367" cy="968636"/>
            <a:chOff x="9548200" y="2717800"/>
            <a:chExt cx="1986778" cy="1290320"/>
          </a:xfrm>
        </p:grpSpPr>
        <p:sp>
          <p:nvSpPr>
            <p:cNvPr id="75" name="Rounded Rectangle 74"/>
            <p:cNvSpPr/>
            <p:nvPr/>
          </p:nvSpPr>
          <p:spPr bwMode="auto">
            <a:xfrm>
              <a:off x="9548200" y="2717800"/>
              <a:ext cx="1986778" cy="1290320"/>
            </a:xfrm>
            <a:prstGeom prst="roundRect">
              <a:avLst>
                <a:gd name="adj" fmla="val 23334"/>
              </a:avLst>
            </a:prstGeom>
            <a:solidFill>
              <a:srgbClr val="FFFFFF"/>
            </a:solidFill>
            <a:ln w="22225">
              <a:noFill/>
              <a:headEnd type="none" w="med" len="med"/>
              <a:tailEnd type="none" w="med" len="med"/>
            </a:ln>
            <a:effectLst>
              <a:outerShdw blurRad="12700" dist="25400" dir="18600000" algn="bl" rotWithShape="0">
                <a:prstClr val="black">
                  <a:alpha val="42000"/>
                </a:prstClr>
              </a:outerShdw>
            </a:effectLst>
            <a:scene3d>
              <a:camera prst="orthographicFront">
                <a:rot lat="0" lon="0" rev="0"/>
              </a:camera>
              <a:lightRig rig="twoPt" dir="t">
                <a:rot lat="0" lon="0" rev="9600000"/>
              </a:lightRig>
            </a:scene3d>
            <a:sp3d extrusionH="76200" prstMaterial="softEdge">
              <a:bevelT w="19050" h="25400" prst="angle"/>
              <a:bevelB w="0" h="0" prst="angle"/>
              <a:extrusionClr>
                <a:srgbClr val="80F2F8"/>
              </a:extrusionClr>
              <a:contourClr>
                <a:srgbClr val="01CACA">
                  <a:satMod val="300000"/>
                </a:srgbClr>
              </a:contourClr>
            </a:sp3d>
          </p:spPr>
          <p:txBody>
            <a:bodyPr vert="horz" wrap="square" lIns="121893" tIns="60947" rIns="121893" bIns="60947" numCol="1" rtlCol="0" anchor="ctr" anchorCtr="0" compatLnSpc="1">
              <a:prstTxWarp prst="textNoShape">
                <a:avLst/>
              </a:prstTxWarp>
            </a:bodyPr>
            <a:lstStyle/>
            <a:p>
              <a:pPr algn="ctr" defTabSz="914304"/>
              <a:endParaRPr lang="en-US" dirty="0" smtClean="0">
                <a:solidFill>
                  <a:srgbClr val="FFFFFF"/>
                </a:solidFill>
                <a:latin typeface="Segoe" pitchFamily="34" charset="0"/>
              </a:endParaRPr>
            </a:p>
          </p:txBody>
        </p:sp>
        <p:pic>
          <p:nvPicPr>
            <p:cNvPr id="76" name="Picture 75" descr="dyn-CRM-Svc-2_bL.png"/>
            <p:cNvPicPr>
              <a:picLocks noChangeAspect="1"/>
            </p:cNvPicPr>
            <p:nvPr/>
          </p:nvPicPr>
          <p:blipFill>
            <a:blip r:embed="rId11"/>
            <a:stretch>
              <a:fillRect/>
            </a:stretch>
          </p:blipFill>
          <p:spPr>
            <a:xfrm>
              <a:off x="9603954" y="3173244"/>
              <a:ext cx="1874536" cy="359912"/>
            </a:xfrm>
            <a:prstGeom prst="rect">
              <a:avLst/>
            </a:prstGeom>
          </p:spPr>
        </p:pic>
      </p:grpSp>
      <p:grpSp>
        <p:nvGrpSpPr>
          <p:cNvPr id="37" name="Group 36"/>
          <p:cNvGrpSpPr/>
          <p:nvPr/>
        </p:nvGrpSpPr>
        <p:grpSpPr>
          <a:xfrm>
            <a:off x="2695534" y="2857574"/>
            <a:ext cx="1867390" cy="968636"/>
            <a:chOff x="2695534" y="2857574"/>
            <a:chExt cx="1867390" cy="968636"/>
          </a:xfrm>
        </p:grpSpPr>
        <p:sp>
          <p:nvSpPr>
            <p:cNvPr id="34" name="Rounded Rectangle 33"/>
            <p:cNvSpPr/>
            <p:nvPr/>
          </p:nvSpPr>
          <p:spPr bwMode="auto">
            <a:xfrm>
              <a:off x="2695534" y="2857574"/>
              <a:ext cx="1867390" cy="968636"/>
            </a:xfrm>
            <a:prstGeom prst="roundRect">
              <a:avLst>
                <a:gd name="adj" fmla="val 23334"/>
              </a:avLst>
            </a:prstGeom>
            <a:solidFill>
              <a:srgbClr val="FFFFFF"/>
            </a:solidFill>
            <a:ln w="22225">
              <a:noFill/>
              <a:headEnd type="none" w="med" len="med"/>
              <a:tailEnd type="none" w="med" len="med"/>
            </a:ln>
            <a:effectLst>
              <a:outerShdw blurRad="12700" dist="25400" dir="18600000" algn="bl" rotWithShape="0">
                <a:prstClr val="black">
                  <a:alpha val="42000"/>
                </a:prstClr>
              </a:outerShdw>
            </a:effectLst>
            <a:scene3d>
              <a:camera prst="orthographicFront">
                <a:rot lat="0" lon="0" rev="0"/>
              </a:camera>
              <a:lightRig rig="twoPt" dir="t">
                <a:rot lat="0" lon="0" rev="9600000"/>
              </a:lightRig>
            </a:scene3d>
            <a:sp3d extrusionH="76200" prstMaterial="softEdge">
              <a:bevelT w="19050" h="25400" prst="angle"/>
              <a:bevelB w="0" h="0" prst="angle"/>
              <a:extrusionClr>
                <a:srgbClr val="80F2F8"/>
              </a:extrusionClr>
              <a:contourClr>
                <a:srgbClr val="01CACA">
                  <a:satMod val="300000"/>
                </a:srgbClr>
              </a:contourClr>
            </a:sp3d>
          </p:spPr>
          <p:txBody>
            <a:bodyPr vert="horz" wrap="square" lIns="121893" tIns="60947" rIns="121893" bIns="60947" numCol="1" rtlCol="0" anchor="ctr" anchorCtr="0" compatLnSpc="1">
              <a:prstTxWarp prst="textNoShape">
                <a:avLst/>
              </a:prstTxWarp>
            </a:bodyPr>
            <a:lstStyle/>
            <a:p>
              <a:pPr algn="ctr" defTabSz="914304"/>
              <a:endParaRPr lang="en-US" dirty="0" smtClean="0">
                <a:solidFill>
                  <a:srgbClr val="FFFFFF"/>
                </a:solidFill>
                <a:latin typeface="Segoe" pitchFamily="34" charset="0"/>
              </a:endParaRPr>
            </a:p>
          </p:txBody>
        </p:sp>
        <p:pic>
          <p:nvPicPr>
            <p:cNvPr id="36" name="Picture 35" descr="Sql_Azure.PNG"/>
            <p:cNvPicPr>
              <a:picLocks noChangeAspect="1"/>
            </p:cNvPicPr>
            <p:nvPr/>
          </p:nvPicPr>
          <p:blipFill>
            <a:blip r:embed="rId12"/>
            <a:stretch>
              <a:fillRect/>
            </a:stretch>
          </p:blipFill>
          <p:spPr>
            <a:xfrm>
              <a:off x="2967545" y="3101959"/>
              <a:ext cx="1287581" cy="435074"/>
            </a:xfrm>
            <a:prstGeom prst="rect">
              <a:avLst/>
            </a:prstGeom>
          </p:spPr>
        </p:pic>
      </p:grpSp>
    </p:spTree>
    <p:extLst>
      <p:ext uri="{BB962C8B-B14F-4D97-AF65-F5344CB8AC3E}">
        <p14:creationId xmlns:p14="http://schemas.microsoft.com/office/powerpoint/2007/7/12/main" xmlns="" val="117752390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childTnLst>
                                </p:cTn>
                              </p:par>
                              <p:par>
                                <p:cTn id="11" presetID="10" presetClass="entr" presetSubtype="0" fill="hold" nodeType="withEffect">
                                  <p:stCondLst>
                                    <p:cond delay="50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nodeType="withEffect">
                                  <p:stCondLst>
                                    <p:cond delay="500"/>
                                  </p:stCondLst>
                                  <p:childTnLst>
                                    <p:set>
                                      <p:cBhvr>
                                        <p:cTn id="15" dur="1" fill="hold">
                                          <p:stCondLst>
                                            <p:cond delay="0"/>
                                          </p:stCondLst>
                                        </p:cTn>
                                        <p:tgtEl>
                                          <p:spTgt spid="37"/>
                                        </p:tgtEl>
                                        <p:attrNameLst>
                                          <p:attrName>style.visibility</p:attrName>
                                        </p:attrNameLst>
                                      </p:cBhvr>
                                      <p:to>
                                        <p:strVal val="visible"/>
                                      </p:to>
                                    </p:set>
                                    <p:animEffect transition="in" filter="fade">
                                      <p:cBhvr>
                                        <p:cTn id="16" dur="500"/>
                                        <p:tgtEl>
                                          <p:spTgt spid="37"/>
                                        </p:tgtEl>
                                      </p:cBhvr>
                                    </p:animEffect>
                                  </p:childTnLst>
                                </p:cTn>
                              </p:par>
                              <p:par>
                                <p:cTn id="17" presetID="10" presetClass="entr" presetSubtype="0" fill="hold" nodeType="withEffect">
                                  <p:stCondLst>
                                    <p:cond delay="50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nodeType="withEffect">
                                  <p:stCondLst>
                                    <p:cond delay="5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1000"/>
                            </p:stCondLst>
                            <p:childTnLst>
                              <p:par>
                                <p:cTn id="24" presetID="42" presetClass="entr" presetSubtype="0" fill="hold" nodeType="afterEffect">
                                  <p:stCondLst>
                                    <p:cond delay="0"/>
                                  </p:stCondLst>
                                  <p:childTnLst>
                                    <p:set>
                                      <p:cBhvr>
                                        <p:cTn id="25" dur="1" fill="hold">
                                          <p:stCondLst>
                                            <p:cond delay="0"/>
                                          </p:stCondLst>
                                        </p:cTn>
                                        <p:tgtEl>
                                          <p:spTgt spid="56"/>
                                        </p:tgtEl>
                                        <p:attrNameLst>
                                          <p:attrName>style.visibility</p:attrName>
                                        </p:attrNameLst>
                                      </p:cBhvr>
                                      <p:to>
                                        <p:strVal val="visible"/>
                                      </p:to>
                                    </p:set>
                                    <p:animEffect transition="in" filter="fade">
                                      <p:cBhvr>
                                        <p:cTn id="26" dur="1000"/>
                                        <p:tgtEl>
                                          <p:spTgt spid="56"/>
                                        </p:tgtEl>
                                      </p:cBhvr>
                                    </p:animEffect>
                                    <p:anim calcmode="lin" valueType="num">
                                      <p:cBhvr>
                                        <p:cTn id="27" dur="1000" fill="hold"/>
                                        <p:tgtEl>
                                          <p:spTgt spid="56"/>
                                        </p:tgtEl>
                                        <p:attrNameLst>
                                          <p:attrName>ppt_x</p:attrName>
                                        </p:attrNameLst>
                                      </p:cBhvr>
                                      <p:tavLst>
                                        <p:tav tm="0">
                                          <p:val>
                                            <p:strVal val="#ppt_x"/>
                                          </p:val>
                                        </p:tav>
                                        <p:tav tm="100000">
                                          <p:val>
                                            <p:strVal val="#ppt_x"/>
                                          </p:val>
                                        </p:tav>
                                      </p:tavLst>
                                    </p:anim>
                                    <p:anim calcmode="lin" valueType="num">
                                      <p:cBhvr>
                                        <p:cTn id="28" dur="1000" fill="hold"/>
                                        <p:tgtEl>
                                          <p:spTgt spid="56"/>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fade">
                                      <p:cBhvr>
                                        <p:cTn id="31" dur="1000"/>
                                        <p:tgtEl>
                                          <p:spTgt spid="55"/>
                                        </p:tgtEl>
                                      </p:cBhvr>
                                    </p:animEffect>
                                    <p:anim calcmode="lin" valueType="num">
                                      <p:cBhvr>
                                        <p:cTn id="32" dur="1000" fill="hold"/>
                                        <p:tgtEl>
                                          <p:spTgt spid="55"/>
                                        </p:tgtEl>
                                        <p:attrNameLst>
                                          <p:attrName>ppt_x</p:attrName>
                                        </p:attrNameLst>
                                      </p:cBhvr>
                                      <p:tavLst>
                                        <p:tav tm="0">
                                          <p:val>
                                            <p:strVal val="#ppt_x"/>
                                          </p:val>
                                        </p:tav>
                                        <p:tav tm="100000">
                                          <p:val>
                                            <p:strVal val="#ppt_x"/>
                                          </p:val>
                                        </p:tav>
                                      </p:tavLst>
                                    </p:anim>
                                    <p:anim calcmode="lin" valueType="num">
                                      <p:cBhvr>
                                        <p:cTn id="33" dur="1000" fill="hold"/>
                                        <p:tgtEl>
                                          <p:spTgt spid="55"/>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57"/>
                                        </p:tgtEl>
                                        <p:attrNameLst>
                                          <p:attrName>style.visibility</p:attrName>
                                        </p:attrNameLst>
                                      </p:cBhvr>
                                      <p:to>
                                        <p:strVal val="visible"/>
                                      </p:to>
                                    </p:set>
                                    <p:animEffect transition="in" filter="fade">
                                      <p:cBhvr>
                                        <p:cTn id="36" dur="1000"/>
                                        <p:tgtEl>
                                          <p:spTgt spid="57"/>
                                        </p:tgtEl>
                                      </p:cBhvr>
                                    </p:animEffect>
                                    <p:anim calcmode="lin" valueType="num">
                                      <p:cBhvr>
                                        <p:cTn id="37" dur="1000" fill="hold"/>
                                        <p:tgtEl>
                                          <p:spTgt spid="57"/>
                                        </p:tgtEl>
                                        <p:attrNameLst>
                                          <p:attrName>ppt_x</p:attrName>
                                        </p:attrNameLst>
                                      </p:cBhvr>
                                      <p:tavLst>
                                        <p:tav tm="0">
                                          <p:val>
                                            <p:strVal val="#ppt_x"/>
                                          </p:val>
                                        </p:tav>
                                        <p:tav tm="100000">
                                          <p:val>
                                            <p:strVal val="#ppt_x"/>
                                          </p:val>
                                        </p:tav>
                                      </p:tavLst>
                                    </p:anim>
                                    <p:anim calcmode="lin" valueType="num">
                                      <p:cBhvr>
                                        <p:cTn id="38" dur="1000" fill="hold"/>
                                        <p:tgtEl>
                                          <p:spTgt spid="57"/>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54"/>
                                        </p:tgtEl>
                                        <p:attrNameLst>
                                          <p:attrName>style.visibility</p:attrName>
                                        </p:attrNameLst>
                                      </p:cBhvr>
                                      <p:to>
                                        <p:strVal val="visible"/>
                                      </p:to>
                                    </p:set>
                                    <p:animEffect transition="in" filter="fade">
                                      <p:cBhvr>
                                        <p:cTn id="41" dur="1000"/>
                                        <p:tgtEl>
                                          <p:spTgt spid="54"/>
                                        </p:tgtEl>
                                      </p:cBhvr>
                                    </p:animEffect>
                                    <p:anim calcmode="lin" valueType="num">
                                      <p:cBhvr>
                                        <p:cTn id="42" dur="1000" fill="hold"/>
                                        <p:tgtEl>
                                          <p:spTgt spid="54"/>
                                        </p:tgtEl>
                                        <p:attrNameLst>
                                          <p:attrName>ppt_x</p:attrName>
                                        </p:attrNameLst>
                                      </p:cBhvr>
                                      <p:tavLst>
                                        <p:tav tm="0">
                                          <p:val>
                                            <p:strVal val="#ppt_x"/>
                                          </p:val>
                                        </p:tav>
                                        <p:tav tm="100000">
                                          <p:val>
                                            <p:strVal val="#ppt_x"/>
                                          </p:val>
                                        </p:tav>
                                      </p:tavLst>
                                    </p:anim>
                                    <p:anim calcmode="lin" valueType="num">
                                      <p:cBhvr>
                                        <p:cTn id="43" dur="1000" fill="hold"/>
                                        <p:tgtEl>
                                          <p:spTgt spid="54"/>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73"/>
                                        </p:tgtEl>
                                        <p:attrNameLst>
                                          <p:attrName>style.visibility</p:attrName>
                                        </p:attrNameLst>
                                      </p:cBhvr>
                                      <p:to>
                                        <p:strVal val="visible"/>
                                      </p:to>
                                    </p:set>
                                    <p:animEffect transition="in" filter="fade">
                                      <p:cBhvr>
                                        <p:cTn id="46" dur="1000"/>
                                        <p:tgtEl>
                                          <p:spTgt spid="73"/>
                                        </p:tgtEl>
                                      </p:cBhvr>
                                    </p:animEffect>
                                    <p:anim calcmode="lin" valueType="num">
                                      <p:cBhvr>
                                        <p:cTn id="47" dur="1000" fill="hold"/>
                                        <p:tgtEl>
                                          <p:spTgt spid="73"/>
                                        </p:tgtEl>
                                        <p:attrNameLst>
                                          <p:attrName>ppt_x</p:attrName>
                                        </p:attrNameLst>
                                      </p:cBhvr>
                                      <p:tavLst>
                                        <p:tav tm="0">
                                          <p:val>
                                            <p:strVal val="#ppt_x"/>
                                          </p:val>
                                        </p:tav>
                                        <p:tav tm="100000">
                                          <p:val>
                                            <p:strVal val="#ppt_x"/>
                                          </p:val>
                                        </p:tav>
                                      </p:tavLst>
                                    </p:anim>
                                    <p:anim calcmode="lin" valueType="num">
                                      <p:cBhvr>
                                        <p:cTn id="48" dur="1000" fill="hold"/>
                                        <p:tgtEl>
                                          <p:spTgt spid="73"/>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fade">
                                      <p:cBhvr>
                                        <p:cTn id="53" dur="500"/>
                                        <p:tgtEl>
                                          <p:spTgt spid="29"/>
                                        </p:tgtEl>
                                      </p:cBhvr>
                                    </p:animEffect>
                                  </p:childTnLst>
                                </p:cTn>
                              </p:par>
                              <p:par>
                                <p:cTn id="54" presetID="9" presetClass="emph" presetSubtype="0" nodeType="withEffect">
                                  <p:stCondLst>
                                    <p:cond delay="0"/>
                                  </p:stCondLst>
                                  <p:childTnLst>
                                    <p:set>
                                      <p:cBhvr rctx="PPT">
                                        <p:cTn id="55" dur="indefinite"/>
                                        <p:tgtEl>
                                          <p:spTgt spid="54"/>
                                        </p:tgtEl>
                                        <p:attrNameLst>
                                          <p:attrName>style.opacity</p:attrName>
                                        </p:attrNameLst>
                                      </p:cBhvr>
                                      <p:to>
                                        <p:strVal val="0.25"/>
                                      </p:to>
                                    </p:set>
                                    <p:animEffect filter="image" prLst="opacity: 0.25">
                                      <p:cBhvr rctx="IE">
                                        <p:cTn id="56" dur="indefinite"/>
                                        <p:tgtEl>
                                          <p:spTgt spid="54"/>
                                        </p:tgtEl>
                                      </p:cBhvr>
                                    </p:animEffect>
                                  </p:childTnLst>
                                </p:cTn>
                              </p:par>
                              <p:par>
                                <p:cTn id="57" presetID="9" presetClass="emph" presetSubtype="0" nodeType="withEffect">
                                  <p:stCondLst>
                                    <p:cond delay="0"/>
                                  </p:stCondLst>
                                  <p:childTnLst>
                                    <p:set>
                                      <p:cBhvr rctx="PPT">
                                        <p:cTn id="58" dur="indefinite"/>
                                        <p:tgtEl>
                                          <p:spTgt spid="55"/>
                                        </p:tgtEl>
                                        <p:attrNameLst>
                                          <p:attrName>style.opacity</p:attrName>
                                        </p:attrNameLst>
                                      </p:cBhvr>
                                      <p:to>
                                        <p:strVal val="0.25"/>
                                      </p:to>
                                    </p:set>
                                    <p:animEffect filter="image" prLst="opacity: 0.25">
                                      <p:cBhvr rctx="IE">
                                        <p:cTn id="59" dur="indefinite"/>
                                        <p:tgtEl>
                                          <p:spTgt spid="55"/>
                                        </p:tgtEl>
                                      </p:cBhvr>
                                    </p:animEffect>
                                  </p:childTnLst>
                                </p:cTn>
                              </p:par>
                              <p:par>
                                <p:cTn id="60" presetID="9" presetClass="emph" presetSubtype="0" nodeType="withEffect">
                                  <p:stCondLst>
                                    <p:cond delay="0"/>
                                  </p:stCondLst>
                                  <p:childTnLst>
                                    <p:set>
                                      <p:cBhvr rctx="PPT">
                                        <p:cTn id="61" dur="indefinite"/>
                                        <p:tgtEl>
                                          <p:spTgt spid="56"/>
                                        </p:tgtEl>
                                        <p:attrNameLst>
                                          <p:attrName>style.opacity</p:attrName>
                                        </p:attrNameLst>
                                      </p:cBhvr>
                                      <p:to>
                                        <p:strVal val="0.25"/>
                                      </p:to>
                                    </p:set>
                                    <p:animEffect filter="image" prLst="opacity: 0.25">
                                      <p:cBhvr rctx="IE">
                                        <p:cTn id="62" dur="indefinite"/>
                                        <p:tgtEl>
                                          <p:spTgt spid="56"/>
                                        </p:tgtEl>
                                      </p:cBhvr>
                                    </p:animEffect>
                                  </p:childTnLst>
                                </p:cTn>
                              </p:par>
                              <p:par>
                                <p:cTn id="63" presetID="9" presetClass="emph" presetSubtype="0" nodeType="withEffect">
                                  <p:stCondLst>
                                    <p:cond delay="0"/>
                                  </p:stCondLst>
                                  <p:childTnLst>
                                    <p:set>
                                      <p:cBhvr rctx="PPT">
                                        <p:cTn id="64" dur="indefinite"/>
                                        <p:tgtEl>
                                          <p:spTgt spid="57"/>
                                        </p:tgtEl>
                                        <p:attrNameLst>
                                          <p:attrName>style.opacity</p:attrName>
                                        </p:attrNameLst>
                                      </p:cBhvr>
                                      <p:to>
                                        <p:strVal val="0.25"/>
                                      </p:to>
                                    </p:set>
                                    <p:animEffect filter="image" prLst="opacity: 0.25">
                                      <p:cBhvr rctx="IE">
                                        <p:cTn id="65" dur="indefinite"/>
                                        <p:tgtEl>
                                          <p:spTgt spid="57"/>
                                        </p:tgtEl>
                                      </p:cBhvr>
                                    </p:animEffect>
                                  </p:childTnLst>
                                </p:cTn>
                              </p:par>
                              <p:par>
                                <p:cTn id="66" presetID="9" presetClass="emph" presetSubtype="0" nodeType="withEffect">
                                  <p:stCondLst>
                                    <p:cond delay="0"/>
                                  </p:stCondLst>
                                  <p:childTnLst>
                                    <p:set>
                                      <p:cBhvr rctx="PPT">
                                        <p:cTn id="67" dur="indefinite"/>
                                        <p:tgtEl>
                                          <p:spTgt spid="2"/>
                                        </p:tgtEl>
                                        <p:attrNameLst>
                                          <p:attrName>style.opacity</p:attrName>
                                        </p:attrNameLst>
                                      </p:cBhvr>
                                      <p:to>
                                        <p:strVal val="0.25"/>
                                      </p:to>
                                    </p:set>
                                    <p:animEffect filter="image" prLst="opacity: 0.25">
                                      <p:cBhvr rctx="IE">
                                        <p:cTn id="68" dur="indefinite"/>
                                        <p:tgtEl>
                                          <p:spTgt spid="2"/>
                                        </p:tgtEl>
                                      </p:cBhvr>
                                    </p:animEffect>
                                  </p:childTnLst>
                                </p:cTn>
                              </p:par>
                              <p:par>
                                <p:cTn id="69" presetID="9" presetClass="emph" presetSubtype="0" nodeType="withEffect">
                                  <p:stCondLst>
                                    <p:cond delay="0"/>
                                  </p:stCondLst>
                                  <p:childTnLst>
                                    <p:set>
                                      <p:cBhvr rctx="PPT">
                                        <p:cTn id="70" dur="indefinite"/>
                                        <p:tgtEl>
                                          <p:spTgt spid="6"/>
                                        </p:tgtEl>
                                        <p:attrNameLst>
                                          <p:attrName>style.opacity</p:attrName>
                                        </p:attrNameLst>
                                      </p:cBhvr>
                                      <p:to>
                                        <p:strVal val="0.25"/>
                                      </p:to>
                                    </p:set>
                                    <p:animEffect filter="image" prLst="opacity: 0.25">
                                      <p:cBhvr rctx="IE">
                                        <p:cTn id="71" dur="indefinite"/>
                                        <p:tgtEl>
                                          <p:spTgt spid="6"/>
                                        </p:tgtEl>
                                      </p:cBhvr>
                                    </p:animEffect>
                                  </p:childTnLst>
                                </p:cTn>
                              </p:par>
                              <p:par>
                                <p:cTn id="72" presetID="9" presetClass="emph" presetSubtype="0" nodeType="withEffect">
                                  <p:stCondLst>
                                    <p:cond delay="0"/>
                                  </p:stCondLst>
                                  <p:childTnLst>
                                    <p:set>
                                      <p:cBhvr rctx="PPT">
                                        <p:cTn id="73" dur="indefinite"/>
                                        <p:tgtEl>
                                          <p:spTgt spid="73"/>
                                        </p:tgtEl>
                                        <p:attrNameLst>
                                          <p:attrName>style.opacity</p:attrName>
                                        </p:attrNameLst>
                                      </p:cBhvr>
                                      <p:to>
                                        <p:strVal val="0.25"/>
                                      </p:to>
                                    </p:set>
                                    <p:animEffect filter="image" prLst="opacity: 0.25">
                                      <p:cBhvr rctx="IE">
                                        <p:cTn id="74" dur="indefinite"/>
                                        <p:tgtEl>
                                          <p:spTgt spid="73"/>
                                        </p:tgtEl>
                                      </p:cBhvr>
                                    </p:animEffect>
                                  </p:childTnLst>
                                </p:cTn>
                              </p:par>
                              <p:par>
                                <p:cTn id="75" presetID="9" presetClass="emph" presetSubtype="0" nodeType="withEffect">
                                  <p:stCondLst>
                                    <p:cond delay="0"/>
                                  </p:stCondLst>
                                  <p:childTnLst>
                                    <p:set>
                                      <p:cBhvr rctx="PPT">
                                        <p:cTn id="76" dur="indefinite"/>
                                        <p:tgtEl>
                                          <p:spTgt spid="7"/>
                                        </p:tgtEl>
                                        <p:attrNameLst>
                                          <p:attrName>style.opacity</p:attrName>
                                        </p:attrNameLst>
                                      </p:cBhvr>
                                      <p:to>
                                        <p:strVal val="0.25"/>
                                      </p:to>
                                    </p:set>
                                    <p:animEffect filter="image" prLst="opacity: 0.25">
                                      <p:cBhvr rctx="IE">
                                        <p:cTn id="77" dur="indefinite"/>
                                        <p:tgtEl>
                                          <p:spTgt spid="7"/>
                                        </p:tgtEl>
                                      </p:cBhvr>
                                    </p:animEffect>
                                  </p:childTnLst>
                                </p:cTn>
                              </p:par>
                              <p:par>
                                <p:cTn id="78" presetID="9" presetClass="emph" presetSubtype="0" nodeType="withEffect">
                                  <p:stCondLst>
                                    <p:cond delay="0"/>
                                  </p:stCondLst>
                                  <p:childTnLst>
                                    <p:set>
                                      <p:cBhvr rctx="PPT">
                                        <p:cTn id="79" dur="indefinite"/>
                                        <p:tgtEl>
                                          <p:spTgt spid="8"/>
                                        </p:tgtEl>
                                        <p:attrNameLst>
                                          <p:attrName>style.opacity</p:attrName>
                                        </p:attrNameLst>
                                      </p:cBhvr>
                                      <p:to>
                                        <p:strVal val="0.25"/>
                                      </p:to>
                                    </p:set>
                                    <p:animEffect filter="image" prLst="opacity: 0.25">
                                      <p:cBhvr rctx="IE">
                                        <p:cTn id="80" dur="indefinite"/>
                                        <p:tgtEl>
                                          <p:spTgt spid="8"/>
                                        </p:tgtEl>
                                      </p:cBhvr>
                                    </p:animEffect>
                                  </p:childTnLst>
                                </p:cTn>
                              </p:par>
                              <p:par>
                                <p:cTn id="81" presetID="9" presetClass="emph" presetSubtype="0" nodeType="withEffect">
                                  <p:stCondLst>
                                    <p:cond delay="0"/>
                                  </p:stCondLst>
                                  <p:childTnLst>
                                    <p:set>
                                      <p:cBhvr rctx="PPT">
                                        <p:cTn id="82" dur="indefinite"/>
                                        <p:tgtEl>
                                          <p:spTgt spid="37"/>
                                        </p:tgtEl>
                                        <p:attrNameLst>
                                          <p:attrName>style.opacity</p:attrName>
                                        </p:attrNameLst>
                                      </p:cBhvr>
                                      <p:to>
                                        <p:strVal val="0.25"/>
                                      </p:to>
                                    </p:set>
                                    <p:animEffect filter="image" prLst="opacity: 0.25">
                                      <p:cBhvr rctx="IE">
                                        <p:cTn id="83" dur="indefinite"/>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t>
            </a:r>
            <a:endParaRPr lang="en-US" dirty="0"/>
          </a:p>
        </p:txBody>
      </p:sp>
      <p:sp>
        <p:nvSpPr>
          <p:cNvPr id="3" name="Content Placeholder 2"/>
          <p:cNvSpPr>
            <a:spLocks noGrp="1"/>
          </p:cNvSpPr>
          <p:nvPr>
            <p:ph idx="1"/>
          </p:nvPr>
        </p:nvSpPr>
        <p:spPr/>
        <p:txBody>
          <a:bodyPr/>
          <a:lstStyle/>
          <a:p>
            <a:pPr marL="461963" indent="-461963"/>
            <a:r>
              <a:rPr lang="en-US" dirty="0" smtClean="0"/>
              <a:t>It is an operating system for the cloud</a:t>
            </a:r>
          </a:p>
          <a:p>
            <a:pPr marL="461963" indent="-461963"/>
            <a:r>
              <a:rPr lang="en-US" dirty="0" smtClean="0"/>
              <a:t>It is designed for utility computing</a:t>
            </a:r>
          </a:p>
          <a:p>
            <a:pPr marL="461963" indent="-461963"/>
            <a:r>
              <a:rPr lang="en-US" dirty="0" smtClean="0"/>
              <a:t>It has four primary features:</a:t>
            </a:r>
          </a:p>
          <a:p>
            <a:pPr marL="860425" lvl="1" indent="-398463"/>
            <a:r>
              <a:rPr lang="en-US" dirty="0" smtClean="0"/>
              <a:t>Service management</a:t>
            </a:r>
          </a:p>
          <a:p>
            <a:pPr marL="860425" lvl="1" indent="-398463"/>
            <a:r>
              <a:rPr lang="en-US" dirty="0" smtClean="0"/>
              <a:t>Compute</a:t>
            </a:r>
          </a:p>
          <a:p>
            <a:pPr marL="860425" lvl="1" indent="-398463"/>
            <a:r>
              <a:rPr lang="en-US" dirty="0" smtClean="0"/>
              <a:t>Storage</a:t>
            </a:r>
          </a:p>
          <a:p>
            <a:pPr marL="860425" lvl="1" indent="-398463"/>
            <a:r>
              <a:rPr lang="en-US" dirty="0" smtClean="0"/>
              <a:t>Developer experience</a:t>
            </a:r>
            <a:endParaRPr lang="en-US" dirty="0"/>
          </a:p>
        </p:txBody>
      </p:sp>
      <p:pic>
        <p:nvPicPr>
          <p:cNvPr id="5" name="Picture 4" descr="WinAzure_h_rgb_r.png"/>
          <p:cNvPicPr>
            <a:picLocks noChangeAspect="1"/>
          </p:cNvPicPr>
          <p:nvPr/>
        </p:nvPicPr>
        <p:blipFill>
          <a:blip r:embed="rId3" cstate="print"/>
          <a:stretch>
            <a:fillRect/>
          </a:stretch>
        </p:blipFill>
        <p:spPr>
          <a:xfrm>
            <a:off x="2133600" y="0"/>
            <a:ext cx="5181600" cy="969818"/>
          </a:xfrm>
          <a:prstGeom prst="rect">
            <a:avLst/>
          </a:prstGeom>
        </p:spPr>
      </p:pic>
    </p:spTree>
    <p:extLst>
      <p:ext uri="{BB962C8B-B14F-4D97-AF65-F5344CB8AC3E}">
        <p14:creationId xmlns:p14="http://schemas.microsoft.com/office/powerpoint/2007/7/12/main" xmlns="" val="3755500797"/>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 name="Picture 13" descr="internet cloud 75 opac"/>
          <p:cNvPicPr>
            <a:picLocks noChangeAspect="1" noChangeArrowheads="1"/>
          </p:cNvPicPr>
          <p:nvPr/>
        </p:nvPicPr>
        <p:blipFill>
          <a:blip r:embed="rId4"/>
          <a:srcRect/>
          <a:stretch>
            <a:fillRect/>
          </a:stretch>
        </p:blipFill>
        <p:spPr bwMode="auto">
          <a:xfrm>
            <a:off x="0" y="4724400"/>
            <a:ext cx="3886200" cy="2362200"/>
          </a:xfrm>
          <a:prstGeom prst="rect">
            <a:avLst/>
          </a:prstGeom>
          <a:noFill/>
          <a:effectLst/>
        </p:spPr>
      </p:pic>
      <p:sp>
        <p:nvSpPr>
          <p:cNvPr id="30" name="Rectangle 29"/>
          <p:cNvSpPr/>
          <p:nvPr/>
        </p:nvSpPr>
        <p:spPr bwMode="auto">
          <a:xfrm>
            <a:off x="381000" y="5521785"/>
            <a:ext cx="1270806" cy="327950"/>
          </a:xfrm>
          <a:prstGeom prst="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none" lIns="91440" tIns="45720" rIns="91440" bIns="45720" numCol="1" rtlCol="0" anchor="ctr" anchorCtr="0" compatLnSpc="1">
            <a:prstTxWarp prst="textNoShape">
              <a:avLst/>
            </a:prstTxWarp>
            <a:noAutofit/>
          </a:bodyPr>
          <a:lstStyle/>
          <a:p>
            <a:endParaRPr lang="en-US" sz="1000" dirty="0" smtClean="0">
              <a:solidFill>
                <a:schemeClr val="tx1"/>
              </a:solidFill>
              <a:latin typeface="Arial" charset="0"/>
            </a:endParaRPr>
          </a:p>
        </p:txBody>
      </p:sp>
      <p:pic>
        <p:nvPicPr>
          <p:cNvPr id="31" name="Picture 45" descr="Server"/>
          <p:cNvPicPr>
            <a:picLocks noChangeAspect="1" noChangeArrowheads="1"/>
          </p:cNvPicPr>
          <p:nvPr/>
        </p:nvPicPr>
        <p:blipFill>
          <a:blip r:embed="rId5" cstate="print"/>
          <a:srcRect/>
          <a:stretch>
            <a:fillRect/>
          </a:stretch>
        </p:blipFill>
        <p:spPr bwMode="auto">
          <a:xfrm>
            <a:off x="512175" y="6128493"/>
            <a:ext cx="355824" cy="524717"/>
          </a:xfrm>
          <a:prstGeom prst="rect">
            <a:avLst/>
          </a:prstGeom>
          <a:noFill/>
        </p:spPr>
      </p:pic>
      <p:pic>
        <p:nvPicPr>
          <p:cNvPr id="32" name="Picture 45" descr="Server"/>
          <p:cNvPicPr>
            <a:picLocks noChangeAspect="1" noChangeArrowheads="1"/>
          </p:cNvPicPr>
          <p:nvPr/>
        </p:nvPicPr>
        <p:blipFill>
          <a:blip r:embed="rId5" cstate="print"/>
          <a:srcRect/>
          <a:stretch>
            <a:fillRect/>
          </a:stretch>
        </p:blipFill>
        <p:spPr bwMode="auto">
          <a:xfrm>
            <a:off x="2520869" y="6128493"/>
            <a:ext cx="355824" cy="524717"/>
          </a:xfrm>
          <a:prstGeom prst="rect">
            <a:avLst/>
          </a:prstGeom>
          <a:noFill/>
        </p:spPr>
      </p:pic>
      <p:sp>
        <p:nvSpPr>
          <p:cNvPr id="33" name="TextBox 32"/>
          <p:cNvSpPr txBox="1"/>
          <p:nvPr/>
        </p:nvSpPr>
        <p:spPr>
          <a:xfrm>
            <a:off x="2192919" y="6210481"/>
            <a:ext cx="416085" cy="334179"/>
          </a:xfrm>
          <a:prstGeom prst="rect">
            <a:avLst/>
          </a:prstGeom>
          <a:noFill/>
        </p:spPr>
        <p:txBody>
          <a:bodyPr wrap="none" rtlCol="0">
            <a:spAutoFit/>
          </a:bodyPr>
          <a:lstStyle/>
          <a:p>
            <a:r>
              <a:rPr lang="en-US" sz="1100" b="1" dirty="0" smtClean="0">
                <a:solidFill>
                  <a:schemeClr val="tx1"/>
                </a:solidFill>
              </a:rPr>
              <a:t>…</a:t>
            </a:r>
            <a:endParaRPr lang="en-US" sz="1100" b="1" dirty="0">
              <a:solidFill>
                <a:schemeClr val="tx1"/>
              </a:solidFill>
            </a:endParaRPr>
          </a:p>
        </p:txBody>
      </p:sp>
      <p:sp>
        <p:nvSpPr>
          <p:cNvPr id="34" name="Rectangle 33"/>
          <p:cNvSpPr/>
          <p:nvPr/>
        </p:nvSpPr>
        <p:spPr bwMode="auto">
          <a:xfrm>
            <a:off x="389193" y="5882531"/>
            <a:ext cx="2582607" cy="204969"/>
          </a:xfrm>
          <a:prstGeom prst="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charset="0"/>
            </a:endParaRPr>
          </a:p>
        </p:txBody>
      </p:sp>
      <p:sp>
        <p:nvSpPr>
          <p:cNvPr id="36" name="TextBox 35"/>
          <p:cNvSpPr txBox="1"/>
          <p:nvPr/>
        </p:nvSpPr>
        <p:spPr>
          <a:xfrm>
            <a:off x="1168488" y="5868948"/>
            <a:ext cx="1068570" cy="294863"/>
          </a:xfrm>
          <a:prstGeom prst="rect">
            <a:avLst/>
          </a:prstGeom>
          <a:noFill/>
        </p:spPr>
        <p:txBody>
          <a:bodyPr wrap="square" rtlCol="0">
            <a:spAutoFit/>
          </a:bodyPr>
          <a:lstStyle/>
          <a:p>
            <a:r>
              <a:rPr lang="en-US" sz="900" b="1" dirty="0" smtClean="0">
                <a:solidFill>
                  <a:schemeClr val="tx1"/>
                </a:solidFill>
              </a:rPr>
              <a:t>Fabric</a:t>
            </a:r>
            <a:endParaRPr lang="en-US" sz="900" b="1" dirty="0">
              <a:solidFill>
                <a:schemeClr val="tx1"/>
              </a:solidFill>
            </a:endParaRPr>
          </a:p>
        </p:txBody>
      </p:sp>
      <p:pic>
        <p:nvPicPr>
          <p:cNvPr id="39" name="Picture 38" descr="Server"/>
          <p:cNvPicPr>
            <a:picLocks noChangeAspect="1" noChangeArrowheads="1"/>
          </p:cNvPicPr>
          <p:nvPr/>
        </p:nvPicPr>
        <p:blipFill>
          <a:blip r:embed="rId5" cstate="print"/>
          <a:srcRect/>
          <a:stretch>
            <a:fillRect/>
          </a:stretch>
        </p:blipFill>
        <p:spPr bwMode="auto">
          <a:xfrm>
            <a:off x="963106" y="6128493"/>
            <a:ext cx="355824" cy="524717"/>
          </a:xfrm>
          <a:prstGeom prst="rect">
            <a:avLst/>
          </a:prstGeom>
          <a:noFill/>
        </p:spPr>
      </p:pic>
      <p:pic>
        <p:nvPicPr>
          <p:cNvPr id="40" name="Picture 39" descr="Server"/>
          <p:cNvPicPr>
            <a:picLocks noChangeAspect="1" noChangeArrowheads="1"/>
          </p:cNvPicPr>
          <p:nvPr/>
        </p:nvPicPr>
        <p:blipFill>
          <a:blip r:embed="rId5" cstate="print"/>
          <a:srcRect/>
          <a:stretch>
            <a:fillRect/>
          </a:stretch>
        </p:blipFill>
        <p:spPr bwMode="auto">
          <a:xfrm>
            <a:off x="1414037" y="6128493"/>
            <a:ext cx="355824" cy="524717"/>
          </a:xfrm>
          <a:prstGeom prst="rect">
            <a:avLst/>
          </a:prstGeom>
          <a:noFill/>
        </p:spPr>
      </p:pic>
      <p:pic>
        <p:nvPicPr>
          <p:cNvPr id="44" name="Picture 43" descr="Server"/>
          <p:cNvPicPr>
            <a:picLocks noChangeAspect="1" noChangeArrowheads="1"/>
          </p:cNvPicPr>
          <p:nvPr/>
        </p:nvPicPr>
        <p:blipFill>
          <a:blip r:embed="rId5" cstate="print"/>
          <a:srcRect/>
          <a:stretch>
            <a:fillRect/>
          </a:stretch>
        </p:blipFill>
        <p:spPr bwMode="auto">
          <a:xfrm>
            <a:off x="1864969" y="6128493"/>
            <a:ext cx="355824" cy="524717"/>
          </a:xfrm>
          <a:prstGeom prst="rect">
            <a:avLst/>
          </a:prstGeom>
          <a:noFill/>
        </p:spPr>
      </p:pic>
      <p:sp>
        <p:nvSpPr>
          <p:cNvPr id="47" name="TextBox 46"/>
          <p:cNvSpPr txBox="1"/>
          <p:nvPr/>
        </p:nvSpPr>
        <p:spPr>
          <a:xfrm>
            <a:off x="391187" y="5562133"/>
            <a:ext cx="1255200" cy="230832"/>
          </a:xfrm>
          <a:prstGeom prst="rect">
            <a:avLst/>
          </a:prstGeom>
          <a:noFill/>
        </p:spPr>
        <p:txBody>
          <a:bodyPr wrap="square" rtlCol="0">
            <a:spAutoFit/>
          </a:bodyPr>
          <a:lstStyle/>
          <a:p>
            <a:pPr algn="ctr"/>
            <a:r>
              <a:rPr lang="en-US" sz="900" b="1" dirty="0" smtClean="0">
                <a:solidFill>
                  <a:schemeClr val="tx1"/>
                </a:solidFill>
              </a:rPr>
              <a:t> Compute</a:t>
            </a:r>
            <a:endParaRPr lang="en-US" sz="900" b="1" dirty="0">
              <a:solidFill>
                <a:schemeClr val="tx1"/>
              </a:solidFill>
            </a:endParaRPr>
          </a:p>
        </p:txBody>
      </p:sp>
      <p:sp>
        <p:nvSpPr>
          <p:cNvPr id="48" name="Can 47"/>
          <p:cNvSpPr/>
          <p:nvPr/>
        </p:nvSpPr>
        <p:spPr bwMode="auto">
          <a:xfrm>
            <a:off x="1736517" y="5467132"/>
            <a:ext cx="1229813" cy="379879"/>
          </a:xfrm>
          <a:prstGeom prst="can">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none" lIns="91440" tIns="45720" rIns="91440" bIns="45720" numCol="1" rtlCol="0" anchor="ctr" anchorCtr="0" compatLnSpc="1">
            <a:prstTxWarp prst="textNoShape">
              <a:avLst/>
            </a:prstTxWarp>
            <a:noAutofit/>
          </a:bodyPr>
          <a:lstStyle/>
          <a:p>
            <a:endParaRPr lang="en-US" sz="1000" dirty="0" smtClean="0">
              <a:solidFill>
                <a:schemeClr val="tx1"/>
              </a:solidFill>
              <a:latin typeface="Arial" charset="0"/>
            </a:endParaRPr>
          </a:p>
        </p:txBody>
      </p:sp>
      <p:sp>
        <p:nvSpPr>
          <p:cNvPr id="54" name="TextBox 53"/>
          <p:cNvSpPr txBox="1"/>
          <p:nvPr/>
        </p:nvSpPr>
        <p:spPr>
          <a:xfrm>
            <a:off x="1736517" y="5556159"/>
            <a:ext cx="1229813" cy="294863"/>
          </a:xfrm>
          <a:prstGeom prst="rect">
            <a:avLst/>
          </a:prstGeom>
          <a:noFill/>
        </p:spPr>
        <p:txBody>
          <a:bodyPr wrap="square" rtlCol="0">
            <a:spAutoFit/>
          </a:bodyPr>
          <a:lstStyle/>
          <a:p>
            <a:pPr algn="ctr"/>
            <a:r>
              <a:rPr lang="en-US" sz="900" b="1" dirty="0" smtClean="0">
                <a:solidFill>
                  <a:schemeClr val="tx1"/>
                </a:solidFill>
              </a:rPr>
              <a:t>Storage</a:t>
            </a:r>
            <a:endParaRPr lang="en-US" sz="900" b="1" dirty="0">
              <a:solidFill>
                <a:schemeClr val="tx1"/>
              </a:solidFill>
            </a:endParaRPr>
          </a:p>
        </p:txBody>
      </p:sp>
      <p:sp>
        <p:nvSpPr>
          <p:cNvPr id="56" name="Freeform 55"/>
          <p:cNvSpPr/>
          <p:nvPr/>
        </p:nvSpPr>
        <p:spPr bwMode="auto">
          <a:xfrm flipH="1">
            <a:off x="1517886" y="5196576"/>
            <a:ext cx="842466" cy="270677"/>
          </a:xfrm>
          <a:custGeom>
            <a:avLst/>
            <a:gdLst>
              <a:gd name="connsiteX0" fmla="*/ 1270000 w 1270000"/>
              <a:gd name="connsiteY0" fmla="*/ 182880 h 694944"/>
              <a:gd name="connsiteX1" fmla="*/ 197104 w 1270000"/>
              <a:gd name="connsiteY1" fmla="*/ 85344 h 694944"/>
              <a:gd name="connsiteX2" fmla="*/ 87376 w 1270000"/>
              <a:gd name="connsiteY2" fmla="*/ 694944 h 694944"/>
            </a:gdLst>
            <a:ahLst/>
            <a:cxnLst>
              <a:cxn ang="0">
                <a:pos x="connsiteX0" y="connsiteY0"/>
              </a:cxn>
              <a:cxn ang="0">
                <a:pos x="connsiteX1" y="connsiteY1"/>
              </a:cxn>
              <a:cxn ang="0">
                <a:pos x="connsiteX2" y="connsiteY2"/>
              </a:cxn>
            </a:cxnLst>
            <a:rect l="l" t="t" r="r" b="b"/>
            <a:pathLst>
              <a:path w="1270000" h="694944">
                <a:moveTo>
                  <a:pt x="1270000" y="182880"/>
                </a:moveTo>
                <a:cubicBezTo>
                  <a:pt x="832104" y="91440"/>
                  <a:pt x="394208" y="0"/>
                  <a:pt x="197104" y="85344"/>
                </a:cubicBezTo>
                <a:cubicBezTo>
                  <a:pt x="0" y="170688"/>
                  <a:pt x="43688" y="432816"/>
                  <a:pt x="87376" y="694944"/>
                </a:cubicBezTo>
              </a:path>
            </a:pathLst>
          </a:custGeom>
          <a:noFill/>
          <a:ln w="19050" cap="flat" cmpd="sng" algn="ctr">
            <a:solidFill>
              <a:schemeClr val="tx1"/>
            </a:solidFill>
            <a:prstDash val="solid"/>
            <a:round/>
            <a:headEnd type="none" w="med" len="med"/>
            <a:tailEnd type="stealth" w="lg" len="lg"/>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charset="0"/>
            </a:endParaRPr>
          </a:p>
        </p:txBody>
      </p:sp>
      <p:sp>
        <p:nvSpPr>
          <p:cNvPr id="58" name="Oval 106"/>
          <p:cNvSpPr>
            <a:spLocks noChangeArrowheads="1"/>
          </p:cNvSpPr>
          <p:nvPr/>
        </p:nvSpPr>
        <p:spPr bwMode="auto">
          <a:xfrm>
            <a:off x="468453" y="5065397"/>
            <a:ext cx="1137976" cy="457007"/>
          </a:xfrm>
          <a:prstGeom prst="ellipse">
            <a:avLst/>
          </a:prstGeom>
          <a:ln>
            <a:headEnd/>
            <a:tailEnd/>
          </a:ln>
        </p:spPr>
        <p:style>
          <a:lnRef idx="0">
            <a:schemeClr val="accent2"/>
          </a:lnRef>
          <a:fillRef idx="3">
            <a:schemeClr val="accent2"/>
          </a:fillRef>
          <a:effectRef idx="3">
            <a:schemeClr val="accent2"/>
          </a:effectRef>
          <a:fontRef idx="minor">
            <a:schemeClr val="lt1"/>
          </a:fontRef>
        </p:style>
        <p:txBody>
          <a:bodyPr>
            <a:noAutofit/>
          </a:bodyPr>
          <a:lstStyle/>
          <a:p>
            <a:pPr eaLnBrk="0" hangingPunct="0"/>
            <a:endParaRPr lang="en-US" sz="1000" dirty="0">
              <a:solidFill>
                <a:schemeClr val="tx1"/>
              </a:solidFill>
            </a:endParaRPr>
          </a:p>
        </p:txBody>
      </p:sp>
      <p:sp>
        <p:nvSpPr>
          <p:cNvPr id="61" name="Text Box 27"/>
          <p:cNvSpPr txBox="1">
            <a:spLocks noChangeArrowheads="1"/>
          </p:cNvSpPr>
          <p:nvPr/>
        </p:nvSpPr>
        <p:spPr bwMode="auto">
          <a:xfrm>
            <a:off x="499492" y="5169445"/>
            <a:ext cx="1049433" cy="230832"/>
          </a:xfrm>
          <a:prstGeom prst="rect">
            <a:avLst/>
          </a:prstGeom>
          <a:noFill/>
          <a:ln w="19050" algn="ctr">
            <a:noFill/>
            <a:miter lim="800000"/>
            <a:headEnd/>
            <a:tailEnd/>
          </a:ln>
          <a:effectLst/>
        </p:spPr>
        <p:txBody>
          <a:bodyPr wrap="square">
            <a:spAutoFit/>
          </a:bodyPr>
          <a:lstStyle/>
          <a:p>
            <a:pPr algn="ctr"/>
            <a:r>
              <a:rPr lang="en-US" sz="900" b="1" i="1" dirty="0" smtClean="0">
                <a:solidFill>
                  <a:schemeClr val="tx1"/>
                </a:solidFill>
              </a:rPr>
              <a:t>Application</a:t>
            </a:r>
            <a:endParaRPr lang="en-US" sz="900" b="1" i="1" dirty="0">
              <a:solidFill>
                <a:schemeClr val="tx1"/>
              </a:solidFill>
            </a:endParaRPr>
          </a:p>
        </p:txBody>
      </p:sp>
      <p:grpSp>
        <p:nvGrpSpPr>
          <p:cNvPr id="2" name="Group 54"/>
          <p:cNvGrpSpPr/>
          <p:nvPr/>
        </p:nvGrpSpPr>
        <p:grpSpPr>
          <a:xfrm>
            <a:off x="190500" y="965200"/>
            <a:ext cx="8953500" cy="5054600"/>
            <a:chOff x="190500" y="965200"/>
            <a:chExt cx="8953500" cy="5054600"/>
          </a:xfrm>
        </p:grpSpPr>
        <p:sp>
          <p:nvSpPr>
            <p:cNvPr id="76" name="Oval 75"/>
            <p:cNvSpPr/>
            <p:nvPr/>
          </p:nvSpPr>
          <p:spPr bwMode="auto">
            <a:xfrm>
              <a:off x="1295400" y="965200"/>
              <a:ext cx="7848600" cy="4445000"/>
            </a:xfrm>
            <a:prstGeom prst="ellipse">
              <a:avLst/>
            </a:prstGeom>
            <a:solidFill>
              <a:schemeClr val="accent2">
                <a:lumMod val="50000"/>
                <a:alpha val="30000"/>
              </a:schemeClr>
            </a:solidFill>
            <a:ln>
              <a:noFill/>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165100" prst="coolSlant"/>
            </a:sp3d>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prstTxWarp prst="textNoShape">
                <a:avLst/>
              </a:prstTxWarp>
              <a:noAutofit/>
            </a:bodyPr>
            <a:lstStyle/>
            <a:p>
              <a:endParaRPr lang="en-US" sz="2000" dirty="0" smtClean="0"/>
            </a:p>
          </p:txBody>
        </p:sp>
        <p:cxnSp>
          <p:nvCxnSpPr>
            <p:cNvPr id="59" name="Straight Connector 58"/>
            <p:cNvCxnSpPr/>
            <p:nvPr/>
          </p:nvCxnSpPr>
          <p:spPr bwMode="auto">
            <a:xfrm flipV="1">
              <a:off x="1213405" y="5370797"/>
              <a:ext cx="4704119" cy="629301"/>
            </a:xfrm>
            <a:prstGeom prst="line">
              <a:avLst/>
            </a:prstGeom>
            <a:noFill/>
            <a:ln w="6350" cap="flat" cmpd="sng" algn="ctr">
              <a:solidFill>
                <a:schemeClr val="accent2">
                  <a:lumMod val="40000"/>
                  <a:lumOff val="60000"/>
                </a:schemeClr>
              </a:solidFill>
              <a:prstDash val="solid"/>
              <a:round/>
              <a:headEnd type="none" w="med" len="med"/>
              <a:tailEnd type="none" w="med" len="med"/>
            </a:ln>
            <a:effectLst/>
          </p:spPr>
        </p:cxnSp>
        <p:sp>
          <p:nvSpPr>
            <p:cNvPr id="60" name="Oval 59"/>
            <p:cNvSpPr/>
            <p:nvPr/>
          </p:nvSpPr>
          <p:spPr bwMode="auto">
            <a:xfrm>
              <a:off x="190500" y="4953000"/>
              <a:ext cx="1600200" cy="1066800"/>
            </a:xfrm>
            <a:prstGeom prst="ellipse">
              <a:avLst/>
            </a:prstGeom>
            <a:solidFill>
              <a:schemeClr val="accent2">
                <a:lumMod val="50000"/>
                <a:alpha val="30000"/>
              </a:schemeClr>
            </a:solidFill>
            <a:ln>
              <a:noFill/>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165100" prst="coolSlant"/>
            </a:sp3d>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prstTxWarp prst="textNoShape">
                <a:avLst/>
              </a:prstTxWarp>
              <a:noAutofit/>
            </a:bodyPr>
            <a:lstStyle/>
            <a:p>
              <a:endParaRPr lang="en-US" sz="2000" dirty="0" smtClean="0"/>
            </a:p>
          </p:txBody>
        </p:sp>
        <p:cxnSp>
          <p:nvCxnSpPr>
            <p:cNvPr id="62" name="Straight Connector 61"/>
            <p:cNvCxnSpPr/>
            <p:nvPr/>
          </p:nvCxnSpPr>
          <p:spPr bwMode="auto">
            <a:xfrm rot="5400000" flipH="1" flipV="1">
              <a:off x="-326163" y="3515174"/>
              <a:ext cx="2317337" cy="1078192"/>
            </a:xfrm>
            <a:prstGeom prst="line">
              <a:avLst/>
            </a:prstGeom>
            <a:noFill/>
            <a:ln w="6350" cap="flat" cmpd="sng" algn="ctr">
              <a:solidFill>
                <a:schemeClr val="accent2">
                  <a:lumMod val="40000"/>
                  <a:lumOff val="60000"/>
                </a:schemeClr>
              </a:solidFill>
              <a:prstDash val="solid"/>
              <a:round/>
              <a:headEnd type="none" w="med" len="med"/>
              <a:tailEnd type="none" w="med" len="med"/>
            </a:ln>
            <a:effectLst/>
          </p:spPr>
        </p:cxnSp>
      </p:grpSp>
      <p:grpSp>
        <p:nvGrpSpPr>
          <p:cNvPr id="3" name="Group 63"/>
          <p:cNvGrpSpPr/>
          <p:nvPr/>
        </p:nvGrpSpPr>
        <p:grpSpPr>
          <a:xfrm>
            <a:off x="2819400" y="4191000"/>
            <a:ext cx="4876800" cy="571504"/>
            <a:chOff x="2819400" y="4191000"/>
            <a:chExt cx="4876800" cy="571504"/>
          </a:xfrm>
        </p:grpSpPr>
        <p:sp>
          <p:nvSpPr>
            <p:cNvPr id="73" name="Rectangle 72"/>
            <p:cNvSpPr/>
            <p:nvPr/>
          </p:nvSpPr>
          <p:spPr bwMode="auto">
            <a:xfrm>
              <a:off x="2819400" y="4191000"/>
              <a:ext cx="4876800" cy="571504"/>
            </a:xfrm>
            <a:prstGeom prst="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none" lIns="91440" tIns="45720" rIns="91440" bIns="45720" numCol="1" rtlCol="0" anchor="ctr" anchorCtr="0" compatLnSpc="1">
              <a:prstTxWarp prst="textNoShape">
                <a:avLst/>
              </a:prstTxWarp>
              <a:noAutofit/>
            </a:bodyPr>
            <a:lstStyle/>
            <a:p>
              <a:endParaRPr lang="en-US" dirty="0" smtClean="0">
                <a:solidFill>
                  <a:schemeClr val="tx1"/>
                </a:solidFill>
                <a:latin typeface="Arial" charset="0"/>
              </a:endParaRPr>
            </a:p>
          </p:txBody>
        </p:sp>
        <p:sp>
          <p:nvSpPr>
            <p:cNvPr id="72" name="TextBox 71"/>
            <p:cNvSpPr txBox="1"/>
            <p:nvPr/>
          </p:nvSpPr>
          <p:spPr>
            <a:xfrm>
              <a:off x="3733800" y="4267200"/>
              <a:ext cx="3048000" cy="400110"/>
            </a:xfrm>
            <a:prstGeom prst="rect">
              <a:avLst/>
            </a:prstGeom>
            <a:noFill/>
          </p:spPr>
          <p:txBody>
            <a:bodyPr wrap="square" rtlCol="0">
              <a:spAutoFit/>
            </a:bodyPr>
            <a:lstStyle/>
            <a:p>
              <a:pPr algn="ctr"/>
              <a:r>
                <a:rPr lang="en-US" sz="2000" b="1" dirty="0" smtClean="0">
                  <a:solidFill>
                    <a:schemeClr val="tx1"/>
                  </a:solidFill>
                </a:rPr>
                <a:t>Windows </a:t>
              </a:r>
              <a:r>
                <a:rPr lang="en-US" sz="2000" b="1" dirty="0" smtClean="0"/>
                <a:t>A</a:t>
              </a:r>
              <a:r>
                <a:rPr lang="en-US" sz="2000" b="1" dirty="0" smtClean="0">
                  <a:solidFill>
                    <a:schemeClr val="tx1"/>
                  </a:solidFill>
                </a:rPr>
                <a:t>zure Fabric</a:t>
              </a:r>
              <a:endParaRPr lang="en-US" sz="2000" b="1" dirty="0">
                <a:solidFill>
                  <a:schemeClr val="tx1"/>
                </a:solidFill>
              </a:endParaRPr>
            </a:p>
          </p:txBody>
        </p:sp>
      </p:grpSp>
      <p:sp>
        <p:nvSpPr>
          <p:cNvPr id="51" name="Title 50"/>
          <p:cNvSpPr>
            <a:spLocks noGrp="1"/>
          </p:cNvSpPr>
          <p:nvPr>
            <p:ph type="title"/>
          </p:nvPr>
        </p:nvSpPr>
        <p:spPr>
          <a:xfrm>
            <a:off x="387054" y="228600"/>
            <a:ext cx="8756946" cy="1107996"/>
          </a:xfrm>
        </p:spPr>
        <p:txBody>
          <a:bodyPr/>
          <a:lstStyle/>
          <a:p>
            <a:r>
              <a:rPr smtClean="0"/>
              <a:t>Windows Azure Compute Service </a:t>
            </a:r>
            <a:br>
              <a:rPr smtClean="0"/>
            </a:br>
            <a:r>
              <a:rPr sz="3200" smtClean="0">
                <a:solidFill>
                  <a:schemeClr val="tx2"/>
                </a:solidFill>
              </a:rPr>
              <a:t>A closer look</a:t>
            </a:r>
            <a:endParaRPr sz="3200" dirty="0">
              <a:solidFill>
                <a:schemeClr val="tx2"/>
              </a:solidFill>
            </a:endParaRPr>
          </a:p>
        </p:txBody>
      </p:sp>
      <p:grpSp>
        <p:nvGrpSpPr>
          <p:cNvPr id="4" name="Group 65"/>
          <p:cNvGrpSpPr/>
          <p:nvPr/>
        </p:nvGrpSpPr>
        <p:grpSpPr>
          <a:xfrm>
            <a:off x="2819400" y="1600200"/>
            <a:ext cx="5867400" cy="4800600"/>
            <a:chOff x="2819400" y="1600200"/>
            <a:chExt cx="5867400" cy="4800600"/>
          </a:xfrm>
        </p:grpSpPr>
        <p:sp>
          <p:nvSpPr>
            <p:cNvPr id="79" name="Rectangle 78"/>
            <p:cNvSpPr/>
            <p:nvPr/>
          </p:nvSpPr>
          <p:spPr>
            <a:xfrm>
              <a:off x="2819400" y="1600200"/>
              <a:ext cx="2438400" cy="2209800"/>
            </a:xfrm>
            <a:prstGeom prst="rect">
              <a:avLst/>
            </a:prstGeom>
            <a:ln>
              <a:headEnd type="none" w="lg" len="lg"/>
              <a:tailEnd type="stealth" w="lg" len="lg"/>
            </a:ln>
          </p:spPr>
          <p:style>
            <a:lnRef idx="0">
              <a:schemeClr val="accent2"/>
            </a:lnRef>
            <a:fillRef idx="3">
              <a:schemeClr val="accent2"/>
            </a:fillRef>
            <a:effectRef idx="3">
              <a:schemeClr val="accent2"/>
            </a:effectRef>
            <a:fontRef idx="minor">
              <a:schemeClr val="lt1"/>
            </a:fontRef>
          </p:style>
          <p:txBody>
            <a:bodyPr wrap="none" rtlCol="0" anchor="ctr">
              <a:noAutofit/>
            </a:bodyPr>
            <a:lstStyle/>
            <a:p>
              <a:pPr algn="ctr"/>
              <a:endParaRPr lang="en-US" dirty="0">
                <a:latin typeface="Arial" charset="0"/>
              </a:endParaRPr>
            </a:p>
          </p:txBody>
        </p:sp>
        <p:sp>
          <p:nvSpPr>
            <p:cNvPr id="83" name="Rectangle 82"/>
            <p:cNvSpPr/>
            <p:nvPr/>
          </p:nvSpPr>
          <p:spPr>
            <a:xfrm>
              <a:off x="2971800" y="1752600"/>
              <a:ext cx="2438400" cy="2209800"/>
            </a:xfrm>
            <a:prstGeom prst="rect">
              <a:avLst/>
            </a:prstGeom>
            <a:ln>
              <a:headEnd type="none" w="lg" len="lg"/>
              <a:tailEnd type="stealth" w="lg" len="lg"/>
            </a:ln>
          </p:spPr>
          <p:style>
            <a:lnRef idx="0">
              <a:schemeClr val="accent2"/>
            </a:lnRef>
            <a:fillRef idx="3">
              <a:schemeClr val="accent2"/>
            </a:fillRef>
            <a:effectRef idx="3">
              <a:schemeClr val="accent2"/>
            </a:effectRef>
            <a:fontRef idx="minor">
              <a:schemeClr val="lt1"/>
            </a:fontRef>
          </p:style>
          <p:txBody>
            <a:bodyPr wrap="none" rtlCol="0" anchor="ctr">
              <a:noAutofit/>
            </a:bodyPr>
            <a:lstStyle/>
            <a:p>
              <a:pPr algn="ctr"/>
              <a:endParaRPr lang="en-US" dirty="0">
                <a:latin typeface="Arial" charset="0"/>
              </a:endParaRPr>
            </a:p>
          </p:txBody>
        </p:sp>
        <p:sp>
          <p:nvSpPr>
            <p:cNvPr id="82" name="Rectangle 81"/>
            <p:cNvSpPr/>
            <p:nvPr/>
          </p:nvSpPr>
          <p:spPr>
            <a:xfrm>
              <a:off x="5867400" y="1600200"/>
              <a:ext cx="1752600" cy="2209800"/>
            </a:xfrm>
            <a:prstGeom prst="rect">
              <a:avLst/>
            </a:prstGeom>
            <a:ln>
              <a:headEnd type="none" w="lg" len="lg"/>
              <a:tailEnd type="stealth" w="lg" len="lg"/>
            </a:ln>
          </p:spPr>
          <p:style>
            <a:lnRef idx="0">
              <a:schemeClr val="accent2"/>
            </a:lnRef>
            <a:fillRef idx="3">
              <a:schemeClr val="accent2"/>
            </a:fillRef>
            <a:effectRef idx="3">
              <a:schemeClr val="accent2"/>
            </a:effectRef>
            <a:fontRef idx="minor">
              <a:schemeClr val="lt1"/>
            </a:fontRef>
          </p:style>
          <p:txBody>
            <a:bodyPr wrap="none" rtlCol="0" anchor="ctr">
              <a:noAutofit/>
            </a:bodyPr>
            <a:lstStyle/>
            <a:p>
              <a:pPr algn="ctr"/>
              <a:endParaRPr lang="en-US" dirty="0">
                <a:latin typeface="Arial" charset="0"/>
              </a:endParaRPr>
            </a:p>
          </p:txBody>
        </p:sp>
        <p:sp>
          <p:nvSpPr>
            <p:cNvPr id="84" name="Rectangle 83"/>
            <p:cNvSpPr/>
            <p:nvPr/>
          </p:nvSpPr>
          <p:spPr>
            <a:xfrm>
              <a:off x="6019800" y="1752600"/>
              <a:ext cx="1676400" cy="2209800"/>
            </a:xfrm>
            <a:prstGeom prst="rect">
              <a:avLst/>
            </a:prstGeom>
            <a:ln>
              <a:headEnd type="none" w="lg" len="lg"/>
              <a:tailEnd type="stealth" w="lg" len="lg"/>
            </a:ln>
          </p:spPr>
          <p:style>
            <a:lnRef idx="0">
              <a:schemeClr val="accent2"/>
            </a:lnRef>
            <a:fillRef idx="3">
              <a:schemeClr val="accent2"/>
            </a:fillRef>
            <a:effectRef idx="3">
              <a:schemeClr val="accent2"/>
            </a:effectRef>
            <a:fontRef idx="minor">
              <a:schemeClr val="lt1"/>
            </a:fontRef>
          </p:style>
          <p:txBody>
            <a:bodyPr wrap="none" rtlCol="0" anchor="ctr">
              <a:noAutofit/>
            </a:bodyPr>
            <a:lstStyle/>
            <a:p>
              <a:pPr algn="ctr"/>
              <a:endParaRPr lang="en-US" dirty="0">
                <a:latin typeface="Arial" charset="0"/>
              </a:endParaRPr>
            </a:p>
          </p:txBody>
        </p:sp>
        <p:sp>
          <p:nvSpPr>
            <p:cNvPr id="88" name="TextBox 87"/>
            <p:cNvSpPr txBox="1"/>
            <p:nvPr/>
          </p:nvSpPr>
          <p:spPr>
            <a:xfrm>
              <a:off x="7924800" y="5943600"/>
              <a:ext cx="762000" cy="400110"/>
            </a:xfrm>
            <a:prstGeom prst="rect">
              <a:avLst/>
            </a:prstGeom>
            <a:noFill/>
          </p:spPr>
          <p:txBody>
            <a:bodyPr wrap="square" rtlCol="0">
              <a:spAutoFit/>
            </a:bodyPr>
            <a:lstStyle/>
            <a:p>
              <a:pPr algn="ctr"/>
              <a:r>
                <a:rPr lang="en-US" sz="2000" b="1" i="1" dirty="0" smtClean="0"/>
                <a:t>VM</a:t>
              </a:r>
              <a:endParaRPr lang="en-US" sz="2000" b="1" i="1" dirty="0"/>
            </a:p>
          </p:txBody>
        </p:sp>
        <p:sp>
          <p:nvSpPr>
            <p:cNvPr id="57" name="TextBox 56"/>
            <p:cNvSpPr txBox="1"/>
            <p:nvPr/>
          </p:nvSpPr>
          <p:spPr>
            <a:xfrm>
              <a:off x="3581400" y="1752600"/>
              <a:ext cx="1232069" cy="369332"/>
            </a:xfrm>
            <a:prstGeom prst="rect">
              <a:avLst/>
            </a:prstGeom>
            <a:noFill/>
          </p:spPr>
          <p:txBody>
            <a:bodyPr wrap="none" rtlCol="0">
              <a:spAutoFit/>
            </a:bodyPr>
            <a:lstStyle/>
            <a:p>
              <a:pPr algn="ctr"/>
              <a:r>
                <a:rPr lang="en-US" b="1" dirty="0" smtClean="0"/>
                <a:t>Web Role</a:t>
              </a:r>
            </a:p>
          </p:txBody>
        </p:sp>
        <p:sp>
          <p:nvSpPr>
            <p:cNvPr id="67" name="TextBox 66"/>
            <p:cNvSpPr txBox="1"/>
            <p:nvPr/>
          </p:nvSpPr>
          <p:spPr>
            <a:xfrm>
              <a:off x="6096000" y="1752600"/>
              <a:ext cx="1539845" cy="369332"/>
            </a:xfrm>
            <a:prstGeom prst="rect">
              <a:avLst/>
            </a:prstGeom>
            <a:noFill/>
          </p:spPr>
          <p:txBody>
            <a:bodyPr wrap="none" rtlCol="0">
              <a:spAutoFit/>
            </a:bodyPr>
            <a:lstStyle/>
            <a:p>
              <a:r>
                <a:rPr lang="en-US" b="1" dirty="0" smtClean="0"/>
                <a:t>Worker Role</a:t>
              </a:r>
            </a:p>
          </p:txBody>
        </p:sp>
        <p:sp>
          <p:nvSpPr>
            <p:cNvPr id="93" name="Rectangle 92"/>
            <p:cNvSpPr/>
            <p:nvPr/>
          </p:nvSpPr>
          <p:spPr>
            <a:xfrm>
              <a:off x="7315200" y="5943600"/>
              <a:ext cx="685800" cy="457200"/>
            </a:xfrm>
            <a:prstGeom prst="rect">
              <a:avLst/>
            </a:prstGeom>
            <a:ln>
              <a:headEnd type="none" w="lg" len="lg"/>
              <a:tailEnd type="stealth" w="lg" len="lg"/>
            </a:ln>
          </p:spPr>
          <p:style>
            <a:lnRef idx="0">
              <a:schemeClr val="accent2"/>
            </a:lnRef>
            <a:fillRef idx="3">
              <a:schemeClr val="accent2"/>
            </a:fillRef>
            <a:effectRef idx="3">
              <a:schemeClr val="accent2"/>
            </a:effectRef>
            <a:fontRef idx="minor">
              <a:schemeClr val="lt1"/>
            </a:fontRef>
          </p:style>
          <p:txBody>
            <a:bodyPr wrap="none" rtlCol="0" anchor="ctr">
              <a:noAutofit/>
            </a:bodyPr>
            <a:lstStyle/>
            <a:p>
              <a:pPr algn="ctr"/>
              <a:endParaRPr lang="en-US" dirty="0">
                <a:latin typeface="Arial" charset="0"/>
              </a:endParaRPr>
            </a:p>
          </p:txBody>
        </p:sp>
      </p:grpSp>
      <p:grpSp>
        <p:nvGrpSpPr>
          <p:cNvPr id="5" name="Group 80"/>
          <p:cNvGrpSpPr/>
          <p:nvPr/>
        </p:nvGrpSpPr>
        <p:grpSpPr>
          <a:xfrm>
            <a:off x="4419600" y="3123190"/>
            <a:ext cx="3094234" cy="1066954"/>
            <a:chOff x="4419600" y="3123190"/>
            <a:chExt cx="3094234" cy="1066954"/>
          </a:xfrm>
        </p:grpSpPr>
        <p:sp>
          <p:nvSpPr>
            <p:cNvPr id="105" name="Freeform 104"/>
            <p:cNvSpPr/>
            <p:nvPr/>
          </p:nvSpPr>
          <p:spPr>
            <a:xfrm>
              <a:off x="4953000" y="3124200"/>
              <a:ext cx="239730" cy="380144"/>
            </a:xfrm>
            <a:custGeom>
              <a:avLst/>
              <a:gdLst>
                <a:gd name="connsiteX0" fmla="*/ 82193 w 239730"/>
                <a:gd name="connsiteY0" fmla="*/ 0 h 380144"/>
                <a:gd name="connsiteX1" fmla="*/ 226031 w 239730"/>
                <a:gd name="connsiteY1" fmla="*/ 133564 h 380144"/>
                <a:gd name="connsiteX2" fmla="*/ 0 w 239730"/>
                <a:gd name="connsiteY2" fmla="*/ 380144 h 380144"/>
                <a:gd name="connsiteX0" fmla="*/ 82193 w 239730"/>
                <a:gd name="connsiteY0" fmla="*/ 0 h 380144"/>
                <a:gd name="connsiteX1" fmla="*/ 226031 w 239730"/>
                <a:gd name="connsiteY1" fmla="*/ 133564 h 380144"/>
                <a:gd name="connsiteX2" fmla="*/ 0 w 239730"/>
                <a:gd name="connsiteY2" fmla="*/ 380144 h 380144"/>
              </a:gdLst>
              <a:ahLst/>
              <a:cxnLst>
                <a:cxn ang="0">
                  <a:pos x="connsiteX0" y="connsiteY0"/>
                </a:cxn>
                <a:cxn ang="0">
                  <a:pos x="connsiteX1" y="connsiteY1"/>
                </a:cxn>
                <a:cxn ang="0">
                  <a:pos x="connsiteX2" y="connsiteY2"/>
                </a:cxn>
              </a:cxnLst>
              <a:rect l="l" t="t" r="r" b="b"/>
              <a:pathLst>
                <a:path w="239730" h="380144">
                  <a:moveTo>
                    <a:pt x="82193" y="0"/>
                  </a:moveTo>
                  <a:cubicBezTo>
                    <a:pt x="160961" y="35103"/>
                    <a:pt x="239730" y="70207"/>
                    <a:pt x="226031" y="133564"/>
                  </a:cubicBezTo>
                  <a:cubicBezTo>
                    <a:pt x="212332" y="196921"/>
                    <a:pt x="101029" y="236305"/>
                    <a:pt x="0" y="380144"/>
                  </a:cubicBezTo>
                </a:path>
              </a:pathLst>
            </a:custGeom>
            <a:noFill/>
            <a:ln w="19050" cap="flat" cmpd="sng" algn="ctr">
              <a:solidFill>
                <a:schemeClr val="tx1"/>
              </a:solidFill>
              <a:prstDash val="sysDash"/>
              <a:round/>
              <a:headEnd type="none" w="med" len="med"/>
              <a:tailEnd type="stealth" w="lg" len="lg"/>
            </a:ln>
            <a:effectLst/>
          </p:spPr>
          <p:txBody>
            <a:bodyPr vert="horz" wrap="none" lIns="91440" tIns="45720" rIns="91440" bIns="45720" numCol="1" rtlCol="0" anchor="ctr" anchorCtr="0" compatLnSpc="1">
              <a:prstTxWarp prst="textNoShape">
                <a:avLst/>
              </a:prstTxWarp>
              <a:noAutofit/>
            </a:bodyPr>
            <a:lstStyle/>
            <a:p>
              <a:endParaRPr lang="en-US" dirty="0" smtClean="0">
                <a:latin typeface="Arial" charset="0"/>
              </a:endParaRPr>
            </a:p>
          </p:txBody>
        </p:sp>
        <p:sp>
          <p:nvSpPr>
            <p:cNvPr id="113" name="Freeform 112"/>
            <p:cNvSpPr/>
            <p:nvPr/>
          </p:nvSpPr>
          <p:spPr>
            <a:xfrm>
              <a:off x="4876800" y="3810000"/>
              <a:ext cx="239730" cy="380144"/>
            </a:xfrm>
            <a:custGeom>
              <a:avLst/>
              <a:gdLst>
                <a:gd name="connsiteX0" fmla="*/ 82193 w 239730"/>
                <a:gd name="connsiteY0" fmla="*/ 0 h 380144"/>
                <a:gd name="connsiteX1" fmla="*/ 226031 w 239730"/>
                <a:gd name="connsiteY1" fmla="*/ 133564 h 380144"/>
                <a:gd name="connsiteX2" fmla="*/ 0 w 239730"/>
                <a:gd name="connsiteY2" fmla="*/ 380144 h 380144"/>
                <a:gd name="connsiteX0" fmla="*/ 82193 w 239730"/>
                <a:gd name="connsiteY0" fmla="*/ 0 h 380144"/>
                <a:gd name="connsiteX1" fmla="*/ 226031 w 239730"/>
                <a:gd name="connsiteY1" fmla="*/ 133564 h 380144"/>
                <a:gd name="connsiteX2" fmla="*/ 0 w 239730"/>
                <a:gd name="connsiteY2" fmla="*/ 380144 h 380144"/>
                <a:gd name="connsiteX0" fmla="*/ 82193 w 239730"/>
                <a:gd name="connsiteY0" fmla="*/ 0 h 380144"/>
                <a:gd name="connsiteX1" fmla="*/ 226031 w 239730"/>
                <a:gd name="connsiteY1" fmla="*/ 133564 h 380144"/>
                <a:gd name="connsiteX2" fmla="*/ 0 w 239730"/>
                <a:gd name="connsiteY2" fmla="*/ 380144 h 380144"/>
                <a:gd name="connsiteX0" fmla="*/ 82193 w 239730"/>
                <a:gd name="connsiteY0" fmla="*/ 0 h 380144"/>
                <a:gd name="connsiteX1" fmla="*/ 226031 w 239730"/>
                <a:gd name="connsiteY1" fmla="*/ 133564 h 380144"/>
                <a:gd name="connsiteX2" fmla="*/ 0 w 239730"/>
                <a:gd name="connsiteY2" fmla="*/ 380144 h 380144"/>
              </a:gdLst>
              <a:ahLst/>
              <a:cxnLst>
                <a:cxn ang="0">
                  <a:pos x="connsiteX0" y="connsiteY0"/>
                </a:cxn>
                <a:cxn ang="0">
                  <a:pos x="connsiteX1" y="connsiteY1"/>
                </a:cxn>
                <a:cxn ang="0">
                  <a:pos x="connsiteX2" y="connsiteY2"/>
                </a:cxn>
              </a:cxnLst>
              <a:rect l="l" t="t" r="r" b="b"/>
              <a:pathLst>
                <a:path w="239730" h="380144">
                  <a:moveTo>
                    <a:pt x="82193" y="0"/>
                  </a:moveTo>
                  <a:cubicBezTo>
                    <a:pt x="160961" y="35103"/>
                    <a:pt x="239730" y="70207"/>
                    <a:pt x="226031" y="133564"/>
                  </a:cubicBezTo>
                  <a:cubicBezTo>
                    <a:pt x="212332" y="196921"/>
                    <a:pt x="140413" y="250859"/>
                    <a:pt x="0" y="380144"/>
                  </a:cubicBezTo>
                </a:path>
              </a:pathLst>
            </a:custGeom>
            <a:noFill/>
            <a:ln w="19050" cap="flat" cmpd="sng" algn="ctr">
              <a:solidFill>
                <a:schemeClr val="tx1"/>
              </a:solidFill>
              <a:prstDash val="sysDash"/>
              <a:round/>
              <a:headEnd type="none" w="med" len="med"/>
              <a:tailEnd type="stealth" w="lg" len="lg"/>
            </a:ln>
            <a:effectLst/>
          </p:spPr>
          <p:txBody>
            <a:bodyPr vert="horz" wrap="none" lIns="91440" tIns="45720" rIns="91440" bIns="45720" numCol="1" rtlCol="0" anchor="ctr" anchorCtr="0" compatLnSpc="1">
              <a:prstTxWarp prst="textNoShape">
                <a:avLst/>
              </a:prstTxWarp>
              <a:noAutofit/>
            </a:bodyPr>
            <a:lstStyle/>
            <a:p>
              <a:endParaRPr lang="en-US" dirty="0" smtClean="0">
                <a:latin typeface="Arial" charset="0"/>
              </a:endParaRPr>
            </a:p>
          </p:txBody>
        </p:sp>
        <p:sp>
          <p:nvSpPr>
            <p:cNvPr id="104" name="TextBox 103"/>
            <p:cNvSpPr txBox="1"/>
            <p:nvPr/>
          </p:nvSpPr>
          <p:spPr>
            <a:xfrm>
              <a:off x="4419600" y="3505200"/>
              <a:ext cx="838199" cy="338554"/>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lang="en-US" sz="1600" b="1" dirty="0" smtClean="0">
                  <a:solidFill>
                    <a:schemeClr val="tx1"/>
                  </a:solidFill>
                </a:rPr>
                <a:t>Agent</a:t>
              </a:r>
              <a:endParaRPr lang="en-US" sz="1600" b="1" dirty="0">
                <a:solidFill>
                  <a:schemeClr val="tx1"/>
                </a:solidFill>
              </a:endParaRPr>
            </a:p>
          </p:txBody>
        </p:sp>
        <p:sp>
          <p:nvSpPr>
            <p:cNvPr id="85" name="Freeform 84"/>
            <p:cNvSpPr/>
            <p:nvPr/>
          </p:nvSpPr>
          <p:spPr>
            <a:xfrm>
              <a:off x="7274104" y="3123190"/>
              <a:ext cx="239730" cy="380144"/>
            </a:xfrm>
            <a:custGeom>
              <a:avLst/>
              <a:gdLst>
                <a:gd name="connsiteX0" fmla="*/ 82193 w 239730"/>
                <a:gd name="connsiteY0" fmla="*/ 0 h 380144"/>
                <a:gd name="connsiteX1" fmla="*/ 226031 w 239730"/>
                <a:gd name="connsiteY1" fmla="*/ 133564 h 380144"/>
                <a:gd name="connsiteX2" fmla="*/ 0 w 239730"/>
                <a:gd name="connsiteY2" fmla="*/ 380144 h 380144"/>
                <a:gd name="connsiteX0" fmla="*/ 82193 w 239730"/>
                <a:gd name="connsiteY0" fmla="*/ 0 h 380144"/>
                <a:gd name="connsiteX1" fmla="*/ 226031 w 239730"/>
                <a:gd name="connsiteY1" fmla="*/ 133564 h 380144"/>
                <a:gd name="connsiteX2" fmla="*/ 0 w 239730"/>
                <a:gd name="connsiteY2" fmla="*/ 380144 h 380144"/>
              </a:gdLst>
              <a:ahLst/>
              <a:cxnLst>
                <a:cxn ang="0">
                  <a:pos x="connsiteX0" y="connsiteY0"/>
                </a:cxn>
                <a:cxn ang="0">
                  <a:pos x="connsiteX1" y="connsiteY1"/>
                </a:cxn>
                <a:cxn ang="0">
                  <a:pos x="connsiteX2" y="connsiteY2"/>
                </a:cxn>
              </a:cxnLst>
              <a:rect l="l" t="t" r="r" b="b"/>
              <a:pathLst>
                <a:path w="239730" h="380144">
                  <a:moveTo>
                    <a:pt x="82193" y="0"/>
                  </a:moveTo>
                  <a:cubicBezTo>
                    <a:pt x="160961" y="35103"/>
                    <a:pt x="239730" y="70207"/>
                    <a:pt x="226031" y="133564"/>
                  </a:cubicBezTo>
                  <a:cubicBezTo>
                    <a:pt x="212332" y="196921"/>
                    <a:pt x="101029" y="236305"/>
                    <a:pt x="0" y="380144"/>
                  </a:cubicBezTo>
                </a:path>
              </a:pathLst>
            </a:custGeom>
            <a:noFill/>
            <a:ln w="19050" cap="flat" cmpd="sng" algn="ctr">
              <a:solidFill>
                <a:schemeClr val="tx1"/>
              </a:solidFill>
              <a:prstDash val="sysDash"/>
              <a:round/>
              <a:headEnd type="none" w="med" len="med"/>
              <a:tailEnd type="stealth" w="lg" len="lg"/>
            </a:ln>
            <a:effectLst/>
          </p:spPr>
          <p:txBody>
            <a:bodyPr vert="horz" wrap="none" lIns="91440" tIns="45720" rIns="91440" bIns="45720" numCol="1" rtlCol="0" anchor="ctr" anchorCtr="0" compatLnSpc="1">
              <a:prstTxWarp prst="textNoShape">
                <a:avLst/>
              </a:prstTxWarp>
              <a:noAutofit/>
            </a:bodyPr>
            <a:lstStyle/>
            <a:p>
              <a:endParaRPr lang="en-US" dirty="0" smtClean="0">
                <a:latin typeface="Arial" charset="0"/>
              </a:endParaRPr>
            </a:p>
          </p:txBody>
        </p:sp>
        <p:sp>
          <p:nvSpPr>
            <p:cNvPr id="86" name="Freeform 85"/>
            <p:cNvSpPr/>
            <p:nvPr/>
          </p:nvSpPr>
          <p:spPr>
            <a:xfrm>
              <a:off x="7162800" y="3810000"/>
              <a:ext cx="239730" cy="380144"/>
            </a:xfrm>
            <a:custGeom>
              <a:avLst/>
              <a:gdLst>
                <a:gd name="connsiteX0" fmla="*/ 82193 w 239730"/>
                <a:gd name="connsiteY0" fmla="*/ 0 h 380144"/>
                <a:gd name="connsiteX1" fmla="*/ 226031 w 239730"/>
                <a:gd name="connsiteY1" fmla="*/ 133564 h 380144"/>
                <a:gd name="connsiteX2" fmla="*/ 0 w 239730"/>
                <a:gd name="connsiteY2" fmla="*/ 380144 h 380144"/>
                <a:gd name="connsiteX0" fmla="*/ 82193 w 239730"/>
                <a:gd name="connsiteY0" fmla="*/ 0 h 380144"/>
                <a:gd name="connsiteX1" fmla="*/ 226031 w 239730"/>
                <a:gd name="connsiteY1" fmla="*/ 133564 h 380144"/>
                <a:gd name="connsiteX2" fmla="*/ 0 w 239730"/>
                <a:gd name="connsiteY2" fmla="*/ 380144 h 380144"/>
                <a:gd name="connsiteX0" fmla="*/ 82193 w 239730"/>
                <a:gd name="connsiteY0" fmla="*/ 0 h 380144"/>
                <a:gd name="connsiteX1" fmla="*/ 226031 w 239730"/>
                <a:gd name="connsiteY1" fmla="*/ 133564 h 380144"/>
                <a:gd name="connsiteX2" fmla="*/ 0 w 239730"/>
                <a:gd name="connsiteY2" fmla="*/ 380144 h 380144"/>
                <a:gd name="connsiteX0" fmla="*/ 82193 w 239730"/>
                <a:gd name="connsiteY0" fmla="*/ 0 h 380144"/>
                <a:gd name="connsiteX1" fmla="*/ 226031 w 239730"/>
                <a:gd name="connsiteY1" fmla="*/ 133564 h 380144"/>
                <a:gd name="connsiteX2" fmla="*/ 0 w 239730"/>
                <a:gd name="connsiteY2" fmla="*/ 380144 h 380144"/>
              </a:gdLst>
              <a:ahLst/>
              <a:cxnLst>
                <a:cxn ang="0">
                  <a:pos x="connsiteX0" y="connsiteY0"/>
                </a:cxn>
                <a:cxn ang="0">
                  <a:pos x="connsiteX1" y="connsiteY1"/>
                </a:cxn>
                <a:cxn ang="0">
                  <a:pos x="connsiteX2" y="connsiteY2"/>
                </a:cxn>
              </a:cxnLst>
              <a:rect l="l" t="t" r="r" b="b"/>
              <a:pathLst>
                <a:path w="239730" h="380144">
                  <a:moveTo>
                    <a:pt x="82193" y="0"/>
                  </a:moveTo>
                  <a:cubicBezTo>
                    <a:pt x="160961" y="35103"/>
                    <a:pt x="239730" y="70207"/>
                    <a:pt x="226031" y="133564"/>
                  </a:cubicBezTo>
                  <a:cubicBezTo>
                    <a:pt x="212332" y="196921"/>
                    <a:pt x="140413" y="250859"/>
                    <a:pt x="0" y="380144"/>
                  </a:cubicBezTo>
                </a:path>
              </a:pathLst>
            </a:custGeom>
            <a:noFill/>
            <a:ln w="19050" cap="flat" cmpd="sng" algn="ctr">
              <a:solidFill>
                <a:schemeClr val="tx1"/>
              </a:solidFill>
              <a:prstDash val="sysDash"/>
              <a:round/>
              <a:headEnd type="none" w="med" len="med"/>
              <a:tailEnd type="stealth" w="lg" len="lg"/>
            </a:ln>
            <a:effectLst/>
          </p:spPr>
          <p:txBody>
            <a:bodyPr vert="horz" wrap="none" lIns="91440" tIns="45720" rIns="91440" bIns="45720" numCol="1" rtlCol="0" anchor="ctr" anchorCtr="0" compatLnSpc="1">
              <a:prstTxWarp prst="textNoShape">
                <a:avLst/>
              </a:prstTxWarp>
              <a:noAutofit/>
            </a:bodyPr>
            <a:lstStyle/>
            <a:p>
              <a:endParaRPr lang="en-US" dirty="0" smtClean="0">
                <a:latin typeface="Arial" charset="0"/>
              </a:endParaRPr>
            </a:p>
          </p:txBody>
        </p:sp>
        <p:sp>
          <p:nvSpPr>
            <p:cNvPr id="90" name="TextBox 89"/>
            <p:cNvSpPr txBox="1"/>
            <p:nvPr/>
          </p:nvSpPr>
          <p:spPr>
            <a:xfrm>
              <a:off x="6705600" y="3504190"/>
              <a:ext cx="797103" cy="338554"/>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lang="en-US" sz="1600" b="1" dirty="0" smtClean="0">
                  <a:solidFill>
                    <a:schemeClr val="tx1"/>
                  </a:solidFill>
                </a:rPr>
                <a:t>Agent</a:t>
              </a:r>
              <a:endParaRPr lang="en-US" sz="1600" b="1" dirty="0">
                <a:solidFill>
                  <a:schemeClr val="tx1"/>
                </a:solidFill>
              </a:endParaRPr>
            </a:p>
          </p:txBody>
        </p:sp>
      </p:grpSp>
      <p:grpSp>
        <p:nvGrpSpPr>
          <p:cNvPr id="6" name="Group 79"/>
          <p:cNvGrpSpPr/>
          <p:nvPr/>
        </p:nvGrpSpPr>
        <p:grpSpPr>
          <a:xfrm>
            <a:off x="6207304" y="2185673"/>
            <a:ext cx="1295400" cy="1166117"/>
            <a:chOff x="6207304" y="2185673"/>
            <a:chExt cx="1295400" cy="1166117"/>
          </a:xfrm>
        </p:grpSpPr>
        <p:sp>
          <p:nvSpPr>
            <p:cNvPr id="68" name="Oval 67"/>
            <p:cNvSpPr/>
            <p:nvPr/>
          </p:nvSpPr>
          <p:spPr bwMode="auto">
            <a:xfrm>
              <a:off x="6207304" y="2185673"/>
              <a:ext cx="1295400" cy="1166117"/>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marL="0" marR="0" indent="0" defTabSz="914400" eaLnBrk="0" latinLnBrk="0" hangingPunct="0">
                <a:lnSpc>
                  <a:spcPct val="100000"/>
                </a:lnSpc>
                <a:buClrTx/>
                <a:buSzTx/>
                <a:buFontTx/>
                <a:buNone/>
                <a:tabLst/>
              </a:pPr>
              <a:endParaRPr lang="en-US" sz="900" dirty="0" smtClean="0">
                <a:solidFill>
                  <a:schemeClr val="tx1"/>
                </a:solidFill>
              </a:endParaRPr>
            </a:p>
          </p:txBody>
        </p:sp>
        <p:sp>
          <p:nvSpPr>
            <p:cNvPr id="69" name="TextBox 68"/>
            <p:cNvSpPr txBox="1"/>
            <p:nvPr/>
          </p:nvSpPr>
          <p:spPr>
            <a:xfrm>
              <a:off x="6426200" y="2400300"/>
              <a:ext cx="962910" cy="646331"/>
            </a:xfrm>
            <a:prstGeom prst="rect">
              <a:avLst/>
            </a:prstGeom>
            <a:noFill/>
          </p:spPr>
          <p:txBody>
            <a:bodyPr wrap="square" rtlCol="0">
              <a:spAutoFit/>
            </a:bodyPr>
            <a:lstStyle/>
            <a:p>
              <a:r>
                <a:rPr lang="en-US" b="1" dirty="0" smtClean="0"/>
                <a:t>m</a:t>
              </a:r>
              <a:r>
                <a:rPr lang="en-US" sz="1800" b="1" dirty="0" smtClean="0">
                  <a:solidFill>
                    <a:schemeClr val="tx1"/>
                  </a:solidFill>
                </a:rPr>
                <a:t>ain()</a:t>
              </a:r>
            </a:p>
            <a:p>
              <a:r>
                <a:rPr lang="en-US" b="1" dirty="0" smtClean="0"/>
                <a:t>{  …  }  </a:t>
              </a:r>
              <a:endParaRPr lang="en-US" sz="1800" b="1" dirty="0">
                <a:solidFill>
                  <a:schemeClr val="tx1"/>
                </a:solidFill>
              </a:endParaRPr>
            </a:p>
          </p:txBody>
        </p:sp>
      </p:grpSp>
      <p:grpSp>
        <p:nvGrpSpPr>
          <p:cNvPr id="7" name="Group 76"/>
          <p:cNvGrpSpPr/>
          <p:nvPr/>
        </p:nvGrpSpPr>
        <p:grpSpPr>
          <a:xfrm>
            <a:off x="152400" y="2186683"/>
            <a:ext cx="5105400" cy="1318517"/>
            <a:chOff x="152400" y="2186683"/>
            <a:chExt cx="5105400" cy="1318517"/>
          </a:xfrm>
        </p:grpSpPr>
        <p:sp>
          <p:nvSpPr>
            <p:cNvPr id="75" name="Rounded Rectangle 74"/>
            <p:cNvSpPr/>
            <p:nvPr/>
          </p:nvSpPr>
          <p:spPr>
            <a:xfrm>
              <a:off x="1524000" y="2895600"/>
              <a:ext cx="990600" cy="60960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none" lIns="91440" tIns="45720" rIns="91440" bIns="45720" numCol="1" rtlCol="0" anchor="ctr" anchorCtr="0" compatLnSpc="1">
              <a:prstTxWarp prst="textNoShape">
                <a:avLst/>
              </a:prstTxWarp>
              <a:noAutofit/>
            </a:bodyPr>
            <a:lstStyle/>
            <a:p>
              <a:endParaRPr lang="en-US" dirty="0">
                <a:solidFill>
                  <a:schemeClr val="tx1"/>
                </a:solidFill>
                <a:latin typeface="Arial" charset="0"/>
              </a:endParaRPr>
            </a:p>
          </p:txBody>
        </p:sp>
        <p:sp>
          <p:nvSpPr>
            <p:cNvPr id="71" name="TextBox 70"/>
            <p:cNvSpPr txBox="1"/>
            <p:nvPr/>
          </p:nvSpPr>
          <p:spPr>
            <a:xfrm>
              <a:off x="1524000" y="2895600"/>
              <a:ext cx="990600" cy="553998"/>
            </a:xfrm>
            <a:prstGeom prst="rect">
              <a:avLst/>
            </a:prstGeom>
            <a:noFill/>
          </p:spPr>
          <p:txBody>
            <a:bodyPr wrap="square" rtlCol="0">
              <a:spAutoFit/>
            </a:bodyPr>
            <a:lstStyle/>
            <a:p>
              <a:pPr algn="ctr"/>
              <a:r>
                <a:rPr lang="en-US" sz="1500" b="1" dirty="0" smtClean="0">
                  <a:latin typeface="+mn-lt"/>
                </a:rPr>
                <a:t>Load Balancer</a:t>
              </a:r>
              <a:endParaRPr lang="en-US" sz="1500" b="1" dirty="0">
                <a:latin typeface="+mn-lt"/>
              </a:endParaRPr>
            </a:p>
          </p:txBody>
        </p:sp>
        <p:sp>
          <p:nvSpPr>
            <p:cNvPr id="91" name="Freeform 90"/>
            <p:cNvSpPr/>
            <p:nvPr/>
          </p:nvSpPr>
          <p:spPr bwMode="auto">
            <a:xfrm>
              <a:off x="152400" y="2819400"/>
              <a:ext cx="1371600" cy="304800"/>
            </a:xfrm>
            <a:custGeom>
              <a:avLst/>
              <a:gdLst>
                <a:gd name="connsiteX0" fmla="*/ 0 w 1146048"/>
                <a:gd name="connsiteY0" fmla="*/ 308864 h 308864"/>
                <a:gd name="connsiteX1" fmla="*/ 633984 w 1146048"/>
                <a:gd name="connsiteY1" fmla="*/ 28448 h 308864"/>
                <a:gd name="connsiteX2" fmla="*/ 1146048 w 1146048"/>
                <a:gd name="connsiteY2" fmla="*/ 138176 h 308864"/>
                <a:gd name="connsiteX0" fmla="*/ 0 w 1146048"/>
                <a:gd name="connsiteY0" fmla="*/ 131064 h 131064"/>
                <a:gd name="connsiteX1" fmla="*/ 633984 w 1146048"/>
                <a:gd name="connsiteY1" fmla="*/ 3048 h 131064"/>
                <a:gd name="connsiteX2" fmla="*/ 1146048 w 1146048"/>
                <a:gd name="connsiteY2" fmla="*/ 112776 h 131064"/>
                <a:gd name="connsiteX0" fmla="*/ 0 w 1146048"/>
                <a:gd name="connsiteY0" fmla="*/ 131064 h 131064"/>
                <a:gd name="connsiteX1" fmla="*/ 481584 w 1146048"/>
                <a:gd name="connsiteY1" fmla="*/ 3048 h 131064"/>
                <a:gd name="connsiteX2" fmla="*/ 1146048 w 1146048"/>
                <a:gd name="connsiteY2" fmla="*/ 112776 h 131064"/>
                <a:gd name="connsiteX0" fmla="*/ 0 w 1146048"/>
                <a:gd name="connsiteY0" fmla="*/ 159828 h 159828"/>
                <a:gd name="connsiteX1" fmla="*/ 520232 w 1146048"/>
                <a:gd name="connsiteY1" fmla="*/ 3048 h 159828"/>
                <a:gd name="connsiteX2" fmla="*/ 1146048 w 1146048"/>
                <a:gd name="connsiteY2" fmla="*/ 141540 h 159828"/>
              </a:gdLst>
              <a:ahLst/>
              <a:cxnLst>
                <a:cxn ang="0">
                  <a:pos x="connsiteX0" y="connsiteY0"/>
                </a:cxn>
                <a:cxn ang="0">
                  <a:pos x="connsiteX1" y="connsiteY1"/>
                </a:cxn>
                <a:cxn ang="0">
                  <a:pos x="connsiteX2" y="connsiteY2"/>
                </a:cxn>
              </a:cxnLst>
              <a:rect l="l" t="t" r="r" b="b"/>
              <a:pathLst>
                <a:path w="1146048" h="159828">
                  <a:moveTo>
                    <a:pt x="0" y="159828"/>
                  </a:moveTo>
                  <a:cubicBezTo>
                    <a:pt x="221488" y="33844"/>
                    <a:pt x="329224" y="6096"/>
                    <a:pt x="520232" y="3048"/>
                  </a:cubicBezTo>
                  <a:cubicBezTo>
                    <a:pt x="711240" y="0"/>
                    <a:pt x="985520" y="72452"/>
                    <a:pt x="1146048" y="141540"/>
                  </a:cubicBezTo>
                </a:path>
              </a:pathLst>
            </a:custGeom>
            <a:noFill/>
            <a:ln w="19050" cap="flat" cmpd="sng" algn="ctr">
              <a:solidFill>
                <a:schemeClr val="tx1"/>
              </a:solidFill>
              <a:prstDash val="solid"/>
              <a:round/>
              <a:headEnd type="none" w="med" len="med"/>
              <a:tailEnd type="stealth" w="lg" len="lg"/>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ndParaRPr>
            </a:p>
          </p:txBody>
        </p:sp>
        <p:sp>
          <p:nvSpPr>
            <p:cNvPr id="92" name="TextBox 91"/>
            <p:cNvSpPr txBox="1"/>
            <p:nvPr/>
          </p:nvSpPr>
          <p:spPr>
            <a:xfrm>
              <a:off x="228600" y="2438400"/>
              <a:ext cx="1152532" cy="400110"/>
            </a:xfrm>
            <a:prstGeom prst="rect">
              <a:avLst/>
            </a:prstGeom>
            <a:noFill/>
          </p:spPr>
          <p:txBody>
            <a:bodyPr wrap="square" rtlCol="0">
              <a:spAutoFit/>
            </a:bodyPr>
            <a:lstStyle/>
            <a:p>
              <a:pPr algn="ctr"/>
              <a:r>
                <a:rPr lang="en-US" sz="2000" b="1" i="1" dirty="0" smtClean="0"/>
                <a:t>HTTP</a:t>
              </a:r>
              <a:endParaRPr lang="en-US" sz="2000" b="1" i="1" dirty="0"/>
            </a:p>
          </p:txBody>
        </p:sp>
        <p:cxnSp>
          <p:nvCxnSpPr>
            <p:cNvPr id="52" name="Straight Arrow Connector 51"/>
            <p:cNvCxnSpPr>
              <a:stCxn id="71" idx="3"/>
              <a:endCxn id="83" idx="1"/>
            </p:cNvCxnSpPr>
            <p:nvPr/>
          </p:nvCxnSpPr>
          <p:spPr>
            <a:xfrm flipV="1">
              <a:off x="2514600" y="2857500"/>
              <a:ext cx="457200" cy="315099"/>
            </a:xfrm>
            <a:prstGeom prst="straightConnector1">
              <a:avLst/>
            </a:prstGeom>
            <a:noFill/>
            <a:ln w="19050" cap="flat" cmpd="sng" algn="ctr">
              <a:solidFill>
                <a:schemeClr val="tx1"/>
              </a:solidFill>
              <a:prstDash val="solid"/>
              <a:round/>
              <a:headEnd type="none" w="med" len="med"/>
              <a:tailEnd type="stealth" w="lg" len="lg"/>
            </a:ln>
            <a:effectLst/>
          </p:spPr>
        </p:cxnSp>
        <p:cxnSp>
          <p:nvCxnSpPr>
            <p:cNvPr id="53" name="Straight Arrow Connector 52"/>
            <p:cNvCxnSpPr/>
            <p:nvPr/>
          </p:nvCxnSpPr>
          <p:spPr>
            <a:xfrm>
              <a:off x="2514600" y="3187988"/>
              <a:ext cx="304800" cy="241012"/>
            </a:xfrm>
            <a:prstGeom prst="straightConnector1">
              <a:avLst/>
            </a:prstGeom>
            <a:noFill/>
            <a:ln w="19050" cap="flat" cmpd="sng" algn="ctr">
              <a:solidFill>
                <a:schemeClr val="tx1"/>
              </a:solidFill>
              <a:prstDash val="solid"/>
              <a:round/>
              <a:headEnd type="none" w="med" len="med"/>
              <a:tailEnd type="stealth" w="lg" len="lg"/>
            </a:ln>
            <a:effectLst/>
          </p:spPr>
        </p:cxnSp>
        <p:sp>
          <p:nvSpPr>
            <p:cNvPr id="63" name="Freeform 62"/>
            <p:cNvSpPr/>
            <p:nvPr/>
          </p:nvSpPr>
          <p:spPr>
            <a:xfrm flipV="1">
              <a:off x="3581400" y="3047996"/>
              <a:ext cx="457200" cy="228603"/>
            </a:xfrm>
            <a:custGeom>
              <a:avLst/>
              <a:gdLst>
                <a:gd name="connsiteX0" fmla="*/ 0 w 369870"/>
                <a:gd name="connsiteY0" fmla="*/ 126715 h 126715"/>
                <a:gd name="connsiteX1" fmla="*/ 184935 w 369870"/>
                <a:gd name="connsiteY1" fmla="*/ 3425 h 126715"/>
                <a:gd name="connsiteX2" fmla="*/ 369870 w 369870"/>
                <a:gd name="connsiteY2" fmla="*/ 106166 h 126715"/>
              </a:gdLst>
              <a:ahLst/>
              <a:cxnLst>
                <a:cxn ang="0">
                  <a:pos x="connsiteX0" y="connsiteY0"/>
                </a:cxn>
                <a:cxn ang="0">
                  <a:pos x="connsiteX1" y="connsiteY1"/>
                </a:cxn>
                <a:cxn ang="0">
                  <a:pos x="connsiteX2" y="connsiteY2"/>
                </a:cxn>
              </a:cxnLst>
              <a:rect l="l" t="t" r="r" b="b"/>
              <a:pathLst>
                <a:path w="369870" h="126715">
                  <a:moveTo>
                    <a:pt x="0" y="126715"/>
                  </a:moveTo>
                  <a:cubicBezTo>
                    <a:pt x="61645" y="66782"/>
                    <a:pt x="123290" y="6850"/>
                    <a:pt x="184935" y="3425"/>
                  </a:cubicBezTo>
                  <a:cubicBezTo>
                    <a:pt x="246580" y="0"/>
                    <a:pt x="308225" y="53083"/>
                    <a:pt x="369870" y="106166"/>
                  </a:cubicBezTo>
                </a:path>
              </a:pathLst>
            </a:custGeom>
            <a:noFill/>
            <a:ln w="19050" cap="flat" cmpd="sng" algn="ctr">
              <a:solidFill>
                <a:schemeClr val="tx1"/>
              </a:solidFill>
              <a:prstDash val="solid"/>
              <a:round/>
              <a:headEnd type="none" w="med" len="med"/>
              <a:tailEnd type="stealth" w="lg" len="lg"/>
            </a:ln>
            <a:effectLst/>
          </p:spPr>
          <p:txBody>
            <a:bodyPr vert="horz" wrap="none" lIns="91440" tIns="45720" rIns="91440" bIns="45720" numCol="1" rtlCol="0" anchor="ctr" anchorCtr="0" compatLnSpc="1">
              <a:prstTxWarp prst="textNoShape">
                <a:avLst/>
              </a:prstTxWarp>
              <a:noAutofit/>
            </a:bodyPr>
            <a:lstStyle/>
            <a:p>
              <a:endParaRPr lang="en-US" dirty="0" smtClean="0">
                <a:latin typeface="Arial" charset="0"/>
              </a:endParaRPr>
            </a:p>
          </p:txBody>
        </p:sp>
        <p:sp>
          <p:nvSpPr>
            <p:cNvPr id="46" name="Rounded Rectangle 45"/>
            <p:cNvSpPr/>
            <p:nvPr/>
          </p:nvSpPr>
          <p:spPr>
            <a:xfrm>
              <a:off x="3124200" y="2743200"/>
              <a:ext cx="533400" cy="609600"/>
            </a:xfrm>
            <a:prstGeom prst="roundRect">
              <a:avLst/>
            </a:prstGeom>
            <a:ln>
              <a:headEnd type="none" w="lg" len="lg"/>
              <a:tailEnd type="stealth" w="lg" len="lg"/>
            </a:ln>
          </p:spPr>
          <p:style>
            <a:lnRef idx="0">
              <a:schemeClr val="accent3"/>
            </a:lnRef>
            <a:fillRef idx="3">
              <a:schemeClr val="accent3"/>
            </a:fillRef>
            <a:effectRef idx="3">
              <a:schemeClr val="accent3"/>
            </a:effectRef>
            <a:fontRef idx="minor">
              <a:schemeClr val="lt1"/>
            </a:fontRef>
          </p:style>
          <p:txBody>
            <a:bodyPr wrap="none" rtlCol="0" anchor="ctr">
              <a:noAutofit/>
            </a:bodyPr>
            <a:lstStyle/>
            <a:p>
              <a:pPr algn="ctr"/>
              <a:endParaRPr lang="en-US" dirty="0">
                <a:latin typeface="Arial" charset="0"/>
              </a:endParaRPr>
            </a:p>
          </p:txBody>
        </p:sp>
        <p:sp>
          <p:nvSpPr>
            <p:cNvPr id="49" name="TextBox 48"/>
            <p:cNvSpPr txBox="1"/>
            <p:nvPr/>
          </p:nvSpPr>
          <p:spPr>
            <a:xfrm>
              <a:off x="3124200" y="2819400"/>
              <a:ext cx="533400" cy="400110"/>
            </a:xfrm>
            <a:prstGeom prst="rect">
              <a:avLst/>
            </a:prstGeom>
            <a:noFill/>
          </p:spPr>
          <p:txBody>
            <a:bodyPr wrap="square" rtlCol="0">
              <a:spAutoFit/>
            </a:bodyPr>
            <a:lstStyle/>
            <a:p>
              <a:pPr algn="ctr"/>
              <a:r>
                <a:rPr lang="en-US" sz="2000" b="1" dirty="0" smtClean="0">
                  <a:solidFill>
                    <a:schemeClr val="tx1"/>
                  </a:solidFill>
                </a:rPr>
                <a:t>IIS</a:t>
              </a:r>
              <a:endParaRPr lang="en-US" sz="2000" b="1" dirty="0">
                <a:solidFill>
                  <a:schemeClr val="tx1"/>
                </a:solidFill>
              </a:endParaRPr>
            </a:p>
          </p:txBody>
        </p:sp>
        <p:sp>
          <p:nvSpPr>
            <p:cNvPr id="70" name="Oval 69"/>
            <p:cNvSpPr/>
            <p:nvPr/>
          </p:nvSpPr>
          <p:spPr bwMode="auto">
            <a:xfrm>
              <a:off x="3962400" y="2186683"/>
              <a:ext cx="1295400" cy="1166117"/>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marL="0" marR="0" indent="0" defTabSz="914400" eaLnBrk="0" latinLnBrk="0" hangingPunct="0">
                <a:lnSpc>
                  <a:spcPct val="100000"/>
                </a:lnSpc>
                <a:buClrTx/>
                <a:buSzTx/>
                <a:buFontTx/>
                <a:buNone/>
                <a:tabLst/>
              </a:pPr>
              <a:endParaRPr lang="en-US" sz="900" dirty="0" smtClean="0">
                <a:solidFill>
                  <a:schemeClr val="tx1"/>
                </a:solidFill>
              </a:endParaRPr>
            </a:p>
          </p:txBody>
        </p:sp>
        <p:sp>
          <p:nvSpPr>
            <p:cNvPr id="78" name="TextBox 77"/>
            <p:cNvSpPr txBox="1"/>
            <p:nvPr/>
          </p:nvSpPr>
          <p:spPr>
            <a:xfrm>
              <a:off x="3962400" y="2438400"/>
              <a:ext cx="1285883" cy="646331"/>
            </a:xfrm>
            <a:prstGeom prst="rect">
              <a:avLst/>
            </a:prstGeom>
            <a:noFill/>
          </p:spPr>
          <p:txBody>
            <a:bodyPr wrap="square" rtlCol="0">
              <a:spAutoFit/>
            </a:bodyPr>
            <a:lstStyle/>
            <a:p>
              <a:pPr algn="ctr"/>
              <a:r>
                <a:rPr lang="en-US" b="1" dirty="0" smtClean="0"/>
                <a:t>ASP.NET, WCF, etc.</a:t>
              </a:r>
              <a:endParaRPr lang="en-US" sz="1800" b="1" dirty="0">
                <a:solidFill>
                  <a:schemeClr val="tx1"/>
                </a:solidFill>
              </a:endParaRPr>
            </a:p>
          </p:txBody>
        </p:sp>
      </p:grpSp>
    </p:spTree>
    <p:custDataLst>
      <p:tags r:id="rId1"/>
    </p:custDataLst>
    <p:extLst>
      <p:ext uri="{BB962C8B-B14F-4D97-AF65-F5344CB8AC3E}">
        <p14:creationId xmlns:p14="http://schemas.microsoft.com/office/powerpoint/2007/7/12/main" xmlns="" val="27347007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dissolv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dissolve">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up)">
                                      <p:cBhvr>
                                        <p:cTn id="3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0" dirty="0" smtClean="0"/>
              <a:t>PHP on Windows Azure</a:t>
            </a:r>
            <a:endParaRPr lang="en-US" b="0"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07/7/12/main" xmlns="" val="1742902134"/>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r>
              <a:rPr lang="en-US" sz="2400" dirty="0" smtClean="0"/>
              <a:t>Use PHP while realizing the benefits of Windows Azure</a:t>
            </a:r>
          </a:p>
          <a:p>
            <a:pPr lvl="1"/>
            <a:r>
              <a:rPr lang="en-US" sz="2000" dirty="0" smtClean="0"/>
              <a:t>Automated service management</a:t>
            </a:r>
          </a:p>
          <a:p>
            <a:pPr marL="1260475" lvl="2" indent="-398463"/>
            <a:r>
              <a:rPr lang="en-US" sz="1600" dirty="0" smtClean="0"/>
              <a:t>You define the rules and provide your code</a:t>
            </a:r>
          </a:p>
          <a:p>
            <a:pPr marL="1260475" lvl="2" indent="-398463"/>
            <a:r>
              <a:rPr lang="en-US" sz="1600" dirty="0" smtClean="0"/>
              <a:t>The platform follows the rules: deploys, monitors,  and manages your service</a:t>
            </a:r>
          </a:p>
          <a:p>
            <a:pPr marL="862013" lvl="1" indent="-461963"/>
            <a:r>
              <a:rPr lang="en-US" sz="2000" dirty="0" smtClean="0"/>
              <a:t>A powerful service hosting environment</a:t>
            </a:r>
          </a:p>
          <a:p>
            <a:pPr marL="1260475" lvl="2" indent="-398463"/>
            <a:r>
              <a:rPr lang="en-US" sz="1600" dirty="0" smtClean="0"/>
              <a:t>All of the hardware: servers; load balancers; …</a:t>
            </a:r>
          </a:p>
          <a:p>
            <a:pPr marL="862013" lvl="1" indent="-461963"/>
            <a:r>
              <a:rPr lang="en-US" sz="2000" dirty="0" smtClean="0"/>
              <a:t>Scalable, available cloud storage (via REST)</a:t>
            </a:r>
          </a:p>
          <a:p>
            <a:pPr marL="1260475" lvl="2" indent="-398463"/>
            <a:r>
              <a:rPr lang="en-US" sz="1600" dirty="0" smtClean="0"/>
              <a:t>Blobs, tables, queues, …</a:t>
            </a:r>
          </a:p>
          <a:p>
            <a:pPr lvl="1"/>
            <a:r>
              <a:rPr lang="en-US" sz="2000" dirty="0" smtClean="0"/>
              <a:t>Developer Experience: Simulated cloud environment</a:t>
            </a:r>
            <a:endParaRPr lang="en-US" sz="2000" dirty="0"/>
          </a:p>
          <a:p>
            <a:r>
              <a:rPr lang="en-US" sz="2800" dirty="0" smtClean="0"/>
              <a:t>March Community Technology Preview (CTP) supports  </a:t>
            </a:r>
          </a:p>
          <a:p>
            <a:pPr lvl="1"/>
            <a:r>
              <a:rPr lang="en-US" sz="1800" dirty="0" smtClean="0"/>
              <a:t>.NET Full Trust  provides developers with a level of flexibility on Windows Azure</a:t>
            </a:r>
          </a:p>
          <a:p>
            <a:pPr lvl="1"/>
            <a:r>
              <a:rPr lang="en-US" sz="1800" dirty="0" err="1" smtClean="0"/>
              <a:t>Geolocation</a:t>
            </a:r>
            <a:r>
              <a:rPr lang="en-US" sz="1800" dirty="0" smtClean="0"/>
              <a:t> provides developers with the ability to specify a data center location for their applications and data on Windows Azure</a:t>
            </a:r>
          </a:p>
          <a:p>
            <a:pPr lvl="1"/>
            <a:r>
              <a:rPr lang="en-US" sz="1800" dirty="0" err="1" smtClean="0"/>
              <a:t>FastCGI</a:t>
            </a:r>
            <a:r>
              <a:rPr lang="en-US" sz="1800" dirty="0" smtClean="0"/>
              <a:t> allows developers to deploy and run web applications written with 3rd party programming languages on Windows Azure</a:t>
            </a:r>
          </a:p>
          <a:p>
            <a:pPr lvl="1"/>
            <a:endParaRPr lang="en-US" sz="2400" dirty="0" smtClean="0"/>
          </a:p>
          <a:p>
            <a:pPr lvl="1"/>
            <a:endParaRPr lang="en-US" sz="2000" dirty="0" smtClean="0"/>
          </a:p>
        </p:txBody>
      </p:sp>
      <p:sp>
        <p:nvSpPr>
          <p:cNvPr id="8" name="Title 1"/>
          <p:cNvSpPr txBox="1">
            <a:spLocks/>
          </p:cNvSpPr>
          <p:nvPr/>
        </p:nvSpPr>
        <p:spPr>
          <a:xfrm>
            <a:off x="381000" y="230188"/>
            <a:ext cx="8382000" cy="664797"/>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sz="4800" b="0" i="0" u="none" strike="noStrike" kern="1200" cap="none" spc="-150" normalizeH="0" baseline="0" noProof="0" dirty="0" smtClean="0">
                <a:ln w="3175">
                  <a:noFill/>
                </a:ln>
                <a:gradFill flip="none" rotWithShape="1">
                  <a:gsLst>
                    <a:gs pos="0">
                      <a:schemeClr val="accent2">
                        <a:lumMod val="60000"/>
                        <a:lumOff val="40000"/>
                      </a:schemeClr>
                    </a:gs>
                    <a:gs pos="36000">
                      <a:schemeClr val="accent2">
                        <a:lumMod val="40000"/>
                        <a:lumOff val="60000"/>
                      </a:schemeClr>
                    </a:gs>
                    <a:gs pos="86000">
                      <a:schemeClr val="accent2">
                        <a:lumMod val="60000"/>
                        <a:lumOff val="40000"/>
                      </a:schemeClr>
                    </a:gs>
                  </a:gsLst>
                  <a:lin ang="5400000" scaled="0"/>
                  <a:tileRect/>
                </a:gradFill>
                <a:effectLst>
                  <a:outerShdw blurRad="50800" dist="38100" dir="2700000" algn="tl" rotWithShape="0">
                    <a:prstClr val="black">
                      <a:alpha val="40000"/>
                    </a:prstClr>
                  </a:outerShdw>
                </a:effectLst>
                <a:uLnTx/>
                <a:uFillTx/>
                <a:latin typeface="Segoe" pitchFamily="34" charset="0"/>
                <a:ea typeface="+mn-ea"/>
                <a:cs typeface="Arial" charset="0"/>
              </a:rPr>
              <a:t>                                   + PHP</a:t>
            </a:r>
            <a:endParaRPr kumimoji="0" lang="en-US" sz="4800" b="0" i="0" u="none" strike="noStrike" kern="1200" cap="none" spc="-150" normalizeH="0" baseline="0" noProof="0" dirty="0">
              <a:ln w="3175">
                <a:noFill/>
              </a:ln>
              <a:gradFill flip="none" rotWithShape="1">
                <a:gsLst>
                  <a:gs pos="0">
                    <a:schemeClr val="accent2">
                      <a:lumMod val="60000"/>
                      <a:lumOff val="40000"/>
                    </a:schemeClr>
                  </a:gs>
                  <a:gs pos="36000">
                    <a:schemeClr val="accent2">
                      <a:lumMod val="40000"/>
                      <a:lumOff val="60000"/>
                    </a:schemeClr>
                  </a:gs>
                  <a:gs pos="86000">
                    <a:schemeClr val="accent2">
                      <a:lumMod val="60000"/>
                      <a:lumOff val="40000"/>
                    </a:schemeClr>
                  </a:gs>
                </a:gsLst>
                <a:lin ang="5400000" scaled="0"/>
                <a:tileRect/>
              </a:gradFill>
              <a:effectLst>
                <a:outerShdw blurRad="50800" dist="38100" dir="2700000" algn="tl" rotWithShape="0">
                  <a:prstClr val="black">
                    <a:alpha val="40000"/>
                  </a:prstClr>
                </a:outerShdw>
              </a:effectLst>
              <a:uLnTx/>
              <a:uFillTx/>
              <a:latin typeface="Segoe" pitchFamily="34" charset="0"/>
              <a:ea typeface="+mn-ea"/>
              <a:cs typeface="Arial" charset="0"/>
            </a:endParaRPr>
          </a:p>
        </p:txBody>
      </p:sp>
      <p:pic>
        <p:nvPicPr>
          <p:cNvPr id="9" name="Picture 8" descr="WinAzure_h_rgb_r.png"/>
          <p:cNvPicPr>
            <a:picLocks noChangeAspect="1"/>
          </p:cNvPicPr>
          <p:nvPr/>
        </p:nvPicPr>
        <p:blipFill>
          <a:blip r:embed="rId3" cstate="print"/>
          <a:stretch>
            <a:fillRect/>
          </a:stretch>
        </p:blipFill>
        <p:spPr>
          <a:xfrm>
            <a:off x="152400" y="-62279"/>
            <a:ext cx="5343525" cy="1000125"/>
          </a:xfrm>
          <a:prstGeom prst="rect">
            <a:avLst/>
          </a:prstGeom>
        </p:spPr>
      </p:pic>
    </p:spTree>
    <p:extLst>
      <p:ext uri="{BB962C8B-B14F-4D97-AF65-F5344CB8AC3E}">
        <p14:creationId xmlns:p14="http://schemas.microsoft.com/office/powerpoint/2007/7/12/main" xmlns="" val="1211470079"/>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000" dirty="0">
                <a:effectLst/>
              </a:rPr>
              <a:t>Build Mission Critical </a:t>
            </a:r>
            <a:r>
              <a:rPr lang="en-US" sz="4000" dirty="0" smtClean="0">
                <a:effectLst/>
              </a:rPr>
              <a:t>PHP &amp; Silverlight Applications </a:t>
            </a:r>
            <a:r>
              <a:rPr lang="en-US" sz="4000" dirty="0">
                <a:effectLst/>
              </a:rPr>
              <a:t>Using Eclipse with Windows Azure </a:t>
            </a:r>
            <a:endParaRPr sz="4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3" name="Subtitle 2"/>
          <p:cNvSpPr>
            <a:spLocks noGrp="1"/>
          </p:cNvSpPr>
          <p:nvPr>
            <p:ph type="subTitle" idx="1"/>
          </p:nvPr>
        </p:nvSpPr>
        <p:spPr/>
        <p:txBody>
          <a:bodyPr/>
          <a:lstStyle/>
          <a:p>
            <a:r>
              <a:rPr lang="en-US" dirty="0" smtClean="0">
                <a:solidFill>
                  <a:schemeClr val="tx1"/>
                </a:solidFill>
              </a:rPr>
              <a:t>Craig Kitterman</a:t>
            </a:r>
          </a:p>
          <a:p>
            <a:r>
              <a:rPr lang="en-US" dirty="0" smtClean="0">
                <a:solidFill>
                  <a:schemeClr val="tx1"/>
                </a:solidFill>
              </a:rPr>
              <a:t>Sr. </a:t>
            </a:r>
            <a:r>
              <a:rPr lang="en-US" dirty="0" smtClean="0"/>
              <a:t>Technical Evangelist</a:t>
            </a:r>
            <a:endParaRPr lang="en-US" dirty="0" smtClean="0">
              <a:solidFill>
                <a:schemeClr val="tx1"/>
              </a:solidFill>
            </a:endParaRPr>
          </a:p>
          <a:p>
            <a:r>
              <a:rPr lang="en-US" dirty="0" smtClean="0">
                <a:solidFill>
                  <a:schemeClr val="tx1"/>
                </a:solidFill>
              </a:rPr>
              <a:t>Microsoft Corporation</a:t>
            </a:r>
          </a:p>
          <a:p>
            <a:r>
              <a:rPr lang="en-US" dirty="0" smtClean="0">
                <a:solidFill>
                  <a:schemeClr val="tx1"/>
                </a:solidFill>
              </a:rPr>
              <a:t>Session Code: INT304</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                                            + </a:t>
            </a:r>
            <a:r>
              <a:rPr lang="en-US" dirty="0" err="1" smtClean="0"/>
              <a:t>FastCGI</a:t>
            </a:r>
            <a:endParaRPr lang="en-US" dirty="0"/>
          </a:p>
        </p:txBody>
      </p:sp>
      <p:sp>
        <p:nvSpPr>
          <p:cNvPr id="3" name="Content Placeholder 2"/>
          <p:cNvSpPr>
            <a:spLocks noGrp="1"/>
          </p:cNvSpPr>
          <p:nvPr>
            <p:ph idx="1"/>
          </p:nvPr>
        </p:nvSpPr>
        <p:spPr/>
        <p:txBody>
          <a:bodyPr>
            <a:noAutofit/>
          </a:bodyPr>
          <a:lstStyle/>
          <a:p>
            <a:pPr marL="398463" indent="-398463"/>
            <a:r>
              <a:rPr lang="en-US" sz="2800" dirty="0" smtClean="0"/>
              <a:t>Windows Azure now supports</a:t>
            </a:r>
          </a:p>
          <a:p>
            <a:pPr marL="796925" lvl="1" indent="-398463"/>
            <a:r>
              <a:rPr lang="en-US" sz="2400" dirty="0" smtClean="0"/>
              <a:t>The </a:t>
            </a:r>
            <a:r>
              <a:rPr lang="en-US" sz="2400" dirty="0" err="1" smtClean="0"/>
              <a:t>FastCGI</a:t>
            </a:r>
            <a:r>
              <a:rPr lang="en-US" sz="2400" dirty="0" smtClean="0"/>
              <a:t> module</a:t>
            </a:r>
          </a:p>
          <a:p>
            <a:pPr marL="1090613" lvl="2" indent="-293688"/>
            <a:r>
              <a:rPr lang="en-US" sz="1800" dirty="0" smtClean="0"/>
              <a:t>PHP enabled via </a:t>
            </a:r>
            <a:r>
              <a:rPr lang="en-US" sz="1800" dirty="0" err="1" smtClean="0"/>
              <a:t>xcopy</a:t>
            </a:r>
            <a:r>
              <a:rPr lang="en-US" sz="1800" dirty="0" smtClean="0"/>
              <a:t> deploy of PHP runtime binaries</a:t>
            </a:r>
          </a:p>
          <a:p>
            <a:pPr lvl="1"/>
            <a:endParaRPr lang="en-US" sz="2400" dirty="0" smtClean="0"/>
          </a:p>
          <a:p>
            <a:pPr lvl="1"/>
            <a:endParaRPr lang="en-US" sz="2400" dirty="0" smtClean="0"/>
          </a:p>
          <a:p>
            <a:pPr lvl="1"/>
            <a:endParaRPr lang="en-US" sz="2400" dirty="0" smtClean="0"/>
          </a:p>
          <a:p>
            <a:pPr lvl="1"/>
            <a:endParaRPr lang="en-US" sz="2400" dirty="0" smtClean="0"/>
          </a:p>
          <a:p>
            <a:pPr lvl="1"/>
            <a:endParaRPr lang="en-US" sz="2400" dirty="0" smtClean="0"/>
          </a:p>
          <a:p>
            <a:pPr lvl="1">
              <a:buNone/>
            </a:pPr>
            <a:endParaRPr lang="en-US" sz="2400" dirty="0" smtClean="0"/>
          </a:p>
          <a:p>
            <a:pPr marL="796925" lvl="1" indent="-398463"/>
            <a:r>
              <a:rPr lang="en-US" sz="2400" dirty="0" smtClean="0"/>
              <a:t>And, the IIS7 URL rewrite module to enable friendly URL’s with PHP apps</a:t>
            </a:r>
          </a:p>
          <a:p>
            <a:endParaRPr lang="en-US" sz="2800" dirty="0" smtClean="0"/>
          </a:p>
          <a:p>
            <a:endParaRPr lang="en-US" sz="2800" dirty="0"/>
          </a:p>
        </p:txBody>
      </p:sp>
      <p:pic>
        <p:nvPicPr>
          <p:cNvPr id="1027" name="Picture 3"/>
          <p:cNvPicPr>
            <a:picLocks noChangeAspect="1" noChangeArrowheads="1"/>
          </p:cNvPicPr>
          <p:nvPr/>
        </p:nvPicPr>
        <p:blipFill>
          <a:blip r:embed="rId3" cstate="print"/>
          <a:srcRect/>
          <a:stretch>
            <a:fillRect/>
          </a:stretch>
        </p:blipFill>
        <p:spPr bwMode="auto">
          <a:xfrm>
            <a:off x="1066800" y="2667000"/>
            <a:ext cx="6229350" cy="2028825"/>
          </a:xfrm>
          <a:prstGeom prst="rect">
            <a:avLst/>
          </a:prstGeom>
          <a:noFill/>
          <a:ln w="9525">
            <a:noFill/>
            <a:miter lim="800000"/>
            <a:headEnd/>
            <a:tailEnd/>
          </a:ln>
          <a:effectLst/>
        </p:spPr>
      </p:pic>
      <p:pic>
        <p:nvPicPr>
          <p:cNvPr id="6" name="Picture 5" descr="WinAzure_h_rgb_r.png"/>
          <p:cNvPicPr>
            <a:picLocks noChangeAspect="1"/>
          </p:cNvPicPr>
          <p:nvPr/>
        </p:nvPicPr>
        <p:blipFill>
          <a:blip r:embed="rId4" cstate="print"/>
          <a:stretch>
            <a:fillRect/>
          </a:stretch>
        </p:blipFill>
        <p:spPr>
          <a:xfrm>
            <a:off x="152400" y="-62279"/>
            <a:ext cx="5343525" cy="1000125"/>
          </a:xfrm>
          <a:prstGeom prst="rect">
            <a:avLst/>
          </a:prstGeom>
        </p:spPr>
      </p:pic>
    </p:spTree>
    <p:extLst>
      <p:ext uri="{BB962C8B-B14F-4D97-AF65-F5344CB8AC3E}">
        <p14:creationId xmlns:p14="http://schemas.microsoft.com/office/powerpoint/2007/7/12/main" xmlns="" val="3071493894"/>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ounded Rectangle 43"/>
          <p:cNvSpPr/>
          <p:nvPr/>
        </p:nvSpPr>
        <p:spPr bwMode="auto">
          <a:xfrm>
            <a:off x="6590882" y="4301657"/>
            <a:ext cx="1771765" cy="1916264"/>
          </a:xfrm>
          <a:prstGeom prst="roundRect">
            <a:avLst>
              <a:gd name="adj" fmla="val 4969"/>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dirty="0">
              <a:solidFill>
                <a:srgbClr val="FFFFFF"/>
              </a:solidFill>
              <a:latin typeface="Segoe" pitchFamily="34" charset="0"/>
            </a:endParaRPr>
          </a:p>
        </p:txBody>
      </p:sp>
      <p:sp>
        <p:nvSpPr>
          <p:cNvPr id="77" name="Rounded Rectangle 76"/>
          <p:cNvSpPr/>
          <p:nvPr/>
        </p:nvSpPr>
        <p:spPr>
          <a:xfrm>
            <a:off x="6655242" y="4645553"/>
            <a:ext cx="1637968" cy="896514"/>
          </a:xfrm>
          <a:prstGeom prst="roundRect">
            <a:avLst>
              <a:gd name="adj" fmla="val 4292"/>
            </a:avLst>
          </a:prstGeom>
          <a:ln w="9525"/>
        </p:spPr>
        <p:style>
          <a:lnRef idx="2">
            <a:schemeClr val="accent2">
              <a:shade val="50000"/>
            </a:schemeClr>
          </a:lnRef>
          <a:fillRef idx="1">
            <a:schemeClr val="accent2"/>
          </a:fillRef>
          <a:effectRef idx="0">
            <a:schemeClr val="accent2"/>
          </a:effectRef>
          <a:fontRef idx="minor">
            <a:schemeClr val="lt1"/>
          </a:fontRef>
        </p:style>
        <p:txBody>
          <a:bodyPr lIns="0" tIns="0" rIns="0" bIns="0" anchor="b"/>
          <a:lstStyle/>
          <a:p>
            <a:pPr defTabSz="914400"/>
            <a:r>
              <a:rPr lang="en-US" sz="900" dirty="0" smtClean="0">
                <a:solidFill>
                  <a:prstClr val="white"/>
                </a:solidFill>
              </a:rPr>
              <a:t>PHP Runtime</a:t>
            </a:r>
            <a:endParaRPr lang="en-US" sz="900" dirty="0">
              <a:solidFill>
                <a:prstClr val="white"/>
              </a:solidFill>
            </a:endParaRPr>
          </a:p>
        </p:txBody>
      </p:sp>
      <p:sp>
        <p:nvSpPr>
          <p:cNvPr id="2" name="Title 1"/>
          <p:cNvSpPr>
            <a:spLocks noGrp="1"/>
          </p:cNvSpPr>
          <p:nvPr>
            <p:ph type="title"/>
          </p:nvPr>
        </p:nvSpPr>
        <p:spPr/>
        <p:txBody>
          <a:bodyPr/>
          <a:lstStyle/>
          <a:p>
            <a:pPr lvl="0"/>
            <a:r>
              <a:rPr lang="en-US" dirty="0" smtClean="0"/>
              <a:t>PHP SDK for Windows Azure</a:t>
            </a:r>
          </a:p>
        </p:txBody>
      </p:sp>
      <p:sp>
        <p:nvSpPr>
          <p:cNvPr id="7" name="TextBox 6"/>
          <p:cNvSpPr txBox="1"/>
          <p:nvPr/>
        </p:nvSpPr>
        <p:spPr>
          <a:xfrm>
            <a:off x="4473654" y="672301"/>
            <a:ext cx="4467146" cy="369332"/>
          </a:xfrm>
          <a:prstGeom prst="rect">
            <a:avLst/>
          </a:prstGeom>
          <a:noFill/>
        </p:spPr>
        <p:txBody>
          <a:bodyPr wrap="square" rtlCol="0">
            <a:spAutoFit/>
          </a:bodyPr>
          <a:lstStyle/>
          <a:p>
            <a:pPr defTabSz="914400"/>
            <a:r>
              <a:rPr lang="en-US" b="1" u="sng" dirty="0" smtClean="0">
                <a:solidFill>
                  <a:prstClr val="black"/>
                </a:solidFill>
              </a:rPr>
              <a:t>Logical architecture </a:t>
            </a:r>
          </a:p>
        </p:txBody>
      </p:sp>
      <p:sp>
        <p:nvSpPr>
          <p:cNvPr id="8" name="Content Placeholder 7"/>
          <p:cNvSpPr txBox="1">
            <a:spLocks noGrp="1"/>
          </p:cNvSpPr>
          <p:nvPr>
            <p:ph sz="half" idx="1"/>
          </p:nvPr>
        </p:nvSpPr>
        <p:spPr>
          <a:xfrm>
            <a:off x="304800" y="914400"/>
            <a:ext cx="4114800" cy="4822859"/>
          </a:xfrm>
          <a:prstGeom prst="rect">
            <a:avLst/>
          </a:prstGeom>
          <a:noFill/>
        </p:spPr>
        <p:txBody>
          <a:bodyPr wrap="square" rtlCol="0">
            <a:spAutoFit/>
          </a:bodyPr>
          <a:lstStyle/>
          <a:p>
            <a:r>
              <a:rPr lang="en-US" sz="1800" dirty="0" smtClean="0"/>
              <a:t>Overview</a:t>
            </a:r>
          </a:p>
          <a:p>
            <a:pPr lvl="1"/>
            <a:r>
              <a:rPr lang="en-US" sz="1600" dirty="0" smtClean="0"/>
              <a:t>Enables PHP developers to take advantage of the Microsoft Cloud Services Platform  – Windows Azure.  </a:t>
            </a:r>
          </a:p>
          <a:p>
            <a:r>
              <a:rPr lang="en-US" sz="1800" dirty="0" smtClean="0"/>
              <a:t>Features</a:t>
            </a:r>
          </a:p>
          <a:p>
            <a:pPr lvl="1"/>
            <a:r>
              <a:rPr lang="en-US" sz="1600" dirty="0" smtClean="0"/>
              <a:t>PHP classes for Windows Azure Blobs, Tables &amp; Queues (for CRUD operations)</a:t>
            </a:r>
            <a:endParaRPr lang="en-US" sz="3200" dirty="0" smtClean="0"/>
          </a:p>
          <a:p>
            <a:pPr lvl="1"/>
            <a:r>
              <a:rPr lang="en-US" sz="1600" dirty="0" smtClean="0"/>
              <a:t>Helper Classes for HTTP transport, </a:t>
            </a:r>
            <a:r>
              <a:rPr lang="en-US" sz="1600" dirty="0" err="1" smtClean="0"/>
              <a:t>AuhN</a:t>
            </a:r>
            <a:r>
              <a:rPr lang="en-US" sz="1600" dirty="0" smtClean="0"/>
              <a:t>/</a:t>
            </a:r>
            <a:r>
              <a:rPr lang="en-US" sz="1600" dirty="0" err="1" smtClean="0"/>
              <a:t>AuthZ</a:t>
            </a:r>
            <a:r>
              <a:rPr lang="en-US" sz="1600" dirty="0" smtClean="0"/>
              <a:t>, REST &amp; Error Management</a:t>
            </a:r>
            <a:endParaRPr lang="en-US" sz="3200" dirty="0" smtClean="0"/>
          </a:p>
          <a:p>
            <a:pPr lvl="1"/>
            <a:r>
              <a:rPr lang="en-US" sz="1600" dirty="0" smtClean="0"/>
              <a:t>Manageability, Instrumentation &amp; Logging support</a:t>
            </a:r>
          </a:p>
          <a:p>
            <a:r>
              <a:rPr lang="en-US" sz="1800" dirty="0" smtClean="0"/>
              <a:t>Project site: </a:t>
            </a:r>
          </a:p>
          <a:p>
            <a:pPr lvl="1"/>
            <a:r>
              <a:rPr lang="en-US" sz="1600" dirty="0" smtClean="0">
                <a:hlinkClick r:id=""/>
              </a:rPr>
              <a:t>http://www.codeplex.com/PHPAzure</a:t>
            </a:r>
            <a:r>
              <a:rPr lang="en-US" sz="1600" dirty="0" smtClean="0"/>
              <a:t> </a:t>
            </a:r>
          </a:p>
          <a:p>
            <a:r>
              <a:rPr lang="en-US" sz="2000" dirty="0" smtClean="0"/>
              <a:t>Contribution to </a:t>
            </a:r>
            <a:r>
              <a:rPr lang="en-US" sz="2000" dirty="0" err="1" smtClean="0"/>
              <a:t>Zend</a:t>
            </a:r>
            <a:r>
              <a:rPr lang="en-US" sz="2000" dirty="0" smtClean="0"/>
              <a:t> Framework enabling speed dial to Windows Azure for PHP developers</a:t>
            </a:r>
          </a:p>
          <a:p>
            <a:r>
              <a:rPr lang="en-US" sz="2000" dirty="0" smtClean="0"/>
              <a:t>Released under “</a:t>
            </a:r>
            <a:r>
              <a:rPr lang="en-US" sz="2000" dirty="0" err="1" smtClean="0"/>
              <a:t>bsd</a:t>
            </a:r>
            <a:r>
              <a:rPr lang="en-US" sz="2000" dirty="0" smtClean="0"/>
              <a:t>” license</a:t>
            </a:r>
          </a:p>
          <a:p>
            <a:pPr lvl="1"/>
            <a:endParaRPr lang="en-US" sz="1600" dirty="0" smtClean="0"/>
          </a:p>
        </p:txBody>
      </p:sp>
      <p:sp>
        <p:nvSpPr>
          <p:cNvPr id="9" name="TextBox 8"/>
          <p:cNvSpPr txBox="1"/>
          <p:nvPr/>
        </p:nvSpPr>
        <p:spPr>
          <a:xfrm>
            <a:off x="4485321" y="3715298"/>
            <a:ext cx="4419600" cy="369332"/>
          </a:xfrm>
          <a:prstGeom prst="rect">
            <a:avLst/>
          </a:prstGeom>
          <a:noFill/>
        </p:spPr>
        <p:txBody>
          <a:bodyPr wrap="square" rtlCol="0">
            <a:spAutoFit/>
          </a:bodyPr>
          <a:lstStyle/>
          <a:p>
            <a:pPr defTabSz="914400"/>
            <a:r>
              <a:rPr lang="en-US" b="1" u="sng" dirty="0" err="1" smtClean="0">
                <a:solidFill>
                  <a:prstClr val="black"/>
                </a:solidFill>
              </a:rPr>
              <a:t>Deployement</a:t>
            </a:r>
            <a:r>
              <a:rPr lang="en-US" b="1" u="sng" dirty="0" smtClean="0">
                <a:solidFill>
                  <a:prstClr val="black"/>
                </a:solidFill>
              </a:rPr>
              <a:t> scenarios</a:t>
            </a:r>
            <a:endParaRPr lang="en-US" b="1" u="sng" dirty="0">
              <a:solidFill>
                <a:prstClr val="black"/>
              </a:solidFill>
            </a:endParaRPr>
          </a:p>
        </p:txBody>
      </p:sp>
      <p:graphicFrame>
        <p:nvGraphicFramePr>
          <p:cNvPr id="28" name="Diagram 27"/>
          <p:cNvGraphicFramePr/>
          <p:nvPr/>
        </p:nvGraphicFramePr>
        <p:xfrm>
          <a:off x="5568164" y="1477107"/>
          <a:ext cx="2630175" cy="8206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0" name="Rounded Rectangle 29"/>
          <p:cNvSpPr/>
          <p:nvPr/>
        </p:nvSpPr>
        <p:spPr>
          <a:xfrm>
            <a:off x="5580185" y="1157652"/>
            <a:ext cx="2610338" cy="369276"/>
          </a:xfrm>
          <a:prstGeom prst="roundRect">
            <a:avLst>
              <a:gd name="adj" fmla="val 105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pPr algn="ctr" defTabSz="914400"/>
            <a:r>
              <a:rPr lang="en-US" b="1" dirty="0" smtClean="0">
                <a:solidFill>
                  <a:prstClr val="black">
                    <a:hueOff val="0"/>
                    <a:satOff val="0"/>
                    <a:lumOff val="0"/>
                    <a:alphaOff val="0"/>
                  </a:prstClr>
                </a:solidFill>
              </a:rPr>
              <a:t>Your PHP application</a:t>
            </a:r>
          </a:p>
        </p:txBody>
      </p:sp>
      <p:sp>
        <p:nvSpPr>
          <p:cNvPr id="32" name="Rounded Rectangle 31"/>
          <p:cNvSpPr>
            <a:spLocks/>
          </p:cNvSpPr>
          <p:nvPr/>
        </p:nvSpPr>
        <p:spPr>
          <a:xfrm>
            <a:off x="5598127" y="2617575"/>
            <a:ext cx="2600076" cy="1037645"/>
          </a:xfrm>
          <a:prstGeom prst="roundRect">
            <a:avLst>
              <a:gd name="adj" fmla="val 6876"/>
            </a:avLst>
          </a:prstGeom>
          <a:gradFill flip="none" rotWithShape="1">
            <a:gsLst>
              <a:gs pos="0">
                <a:srgbClr val="FFFFFF"/>
              </a:gs>
              <a:gs pos="50000">
                <a:srgbClr val="FFFFFF">
                  <a:alpha val="94000"/>
                </a:srgbClr>
              </a:gs>
              <a:gs pos="100000">
                <a:srgbClr val="A0C9FA">
                  <a:shade val="100000"/>
                  <a:satMod val="115000"/>
                </a:srgbClr>
              </a:gs>
            </a:gsLst>
            <a:lin ang="5400000" scaled="1"/>
            <a:tileRect/>
          </a:gradFill>
          <a:ln>
            <a:noFill/>
            <a:headEnd type="none" w="med" len="med"/>
            <a:tailEnd type="none" w="med" len="me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rgbClr val="FFC000">
                <a:satMod val="300000"/>
              </a:srgbClr>
            </a:contourClr>
          </a:sp3d>
        </p:spPr>
        <p:txBody>
          <a:bodyPr vert="horz" wrap="square" lIns="91436" tIns="45718" rIns="91436" bIns="45718" numCol="1" rtlCol="0" anchor="ctr" anchorCtr="0" compatLnSpc="1">
            <a:prstTxWarp prst="textNoShape">
              <a:avLst/>
            </a:prstTxWarp>
          </a:bodyPr>
          <a:lstStyle/>
          <a:p>
            <a:pPr fontAlgn="base">
              <a:lnSpc>
                <a:spcPct val="85000"/>
              </a:lnSpc>
              <a:spcBef>
                <a:spcPts val="1200"/>
              </a:spcBef>
              <a:spcAft>
                <a:spcPct val="0"/>
              </a:spcAft>
              <a:defRPr/>
            </a:pPr>
            <a:endParaRPr lang="en-US" sz="1600" kern="0" spc="-100" dirty="0">
              <a:ln w="18415" cmpd="sng">
                <a:noFill/>
                <a:prstDash val="solid"/>
              </a:ln>
              <a:gradFill>
                <a:gsLst>
                  <a:gs pos="0">
                    <a:srgbClr val="000000"/>
                  </a:gs>
                  <a:gs pos="50000">
                    <a:srgbClr val="000000"/>
                  </a:gs>
                </a:gsLst>
                <a:lin ang="5400000" scaled="0"/>
              </a:gradFill>
              <a:latin typeface="Segoe UI" pitchFamily="34" charset="0"/>
              <a:cs typeface="Segoe UI" pitchFamily="34" charset="0"/>
            </a:endParaRPr>
          </a:p>
        </p:txBody>
      </p:sp>
      <p:sp>
        <p:nvSpPr>
          <p:cNvPr id="33" name="Rounded Rectangle 32"/>
          <p:cNvSpPr>
            <a:spLocks/>
          </p:cNvSpPr>
          <p:nvPr/>
        </p:nvSpPr>
        <p:spPr bwMode="auto">
          <a:xfrm>
            <a:off x="5670538" y="2716614"/>
            <a:ext cx="774835" cy="347016"/>
          </a:xfrm>
          <a:prstGeom prst="roundRect">
            <a:avLst/>
          </a:prstGeom>
          <a:gradFill flip="none" rotWithShape="1">
            <a:gsLst>
              <a:gs pos="0">
                <a:srgbClr val="FFFFFF"/>
              </a:gs>
              <a:gs pos="50000">
                <a:srgbClr val="FFFFFF">
                  <a:alpha val="94000"/>
                </a:srgbClr>
              </a:gs>
              <a:gs pos="100000">
                <a:srgbClr val="A0C9FA">
                  <a:shade val="100000"/>
                  <a:satMod val="115000"/>
                </a:srgbClr>
              </a:gs>
            </a:gsLst>
            <a:lin ang="5400000" scaled="1"/>
            <a:tileRect/>
          </a:gradFill>
          <a:ln>
            <a:noFill/>
            <a:headEnd type="none" w="med" len="med"/>
            <a:tailEnd type="none" w="med" len="me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rgbClr val="FFC000">
                <a:satMod val="300000"/>
              </a:srgbClr>
            </a:contourClr>
          </a:sp3d>
        </p:spPr>
        <p:txBody>
          <a:bodyPr vert="horz" wrap="square" lIns="0" tIns="45718" rIns="0" bIns="45718" numCol="1" rtlCol="0" anchor="ctr" anchorCtr="0" compatLnSpc="1">
            <a:prstTxWarp prst="textNoShape">
              <a:avLst/>
            </a:prstTxWarp>
          </a:bodyPr>
          <a:lstStyle/>
          <a:p>
            <a:pPr algn="ctr" defTabSz="914400" fontAlgn="base">
              <a:lnSpc>
                <a:spcPct val="85000"/>
              </a:lnSpc>
              <a:spcBef>
                <a:spcPts val="1200"/>
              </a:spcBef>
              <a:spcAft>
                <a:spcPct val="0"/>
              </a:spcAft>
              <a:defRPr/>
            </a:pPr>
            <a:r>
              <a:rPr lang="en-US" sz="1200" kern="0" spc="-100" dirty="0" smtClean="0">
                <a:ln w="18415" cmpd="sng">
                  <a:noFill/>
                  <a:prstDash val="solid"/>
                </a:ln>
                <a:gradFill>
                  <a:gsLst>
                    <a:gs pos="0">
                      <a:srgbClr val="000000"/>
                    </a:gs>
                    <a:gs pos="50000">
                      <a:srgbClr val="000000"/>
                    </a:gs>
                  </a:gsLst>
                  <a:lin ang="5400000" scaled="0"/>
                </a:gradFill>
                <a:latin typeface="Segoe UI" pitchFamily="34" charset="0"/>
                <a:cs typeface="Segoe UI" pitchFamily="34" charset="0"/>
              </a:rPr>
              <a:t>Compute</a:t>
            </a:r>
            <a:endParaRPr lang="en-US" sz="1200" kern="0" spc="-100" dirty="0">
              <a:ln w="18415" cmpd="sng">
                <a:noFill/>
                <a:prstDash val="solid"/>
              </a:ln>
              <a:gradFill>
                <a:gsLst>
                  <a:gs pos="0">
                    <a:srgbClr val="000000"/>
                  </a:gs>
                  <a:gs pos="50000">
                    <a:srgbClr val="000000"/>
                  </a:gs>
                </a:gsLst>
                <a:lin ang="5400000" scaled="0"/>
              </a:gradFill>
              <a:latin typeface="Segoe UI" pitchFamily="34" charset="0"/>
              <a:cs typeface="Segoe UI" pitchFamily="34" charset="0"/>
            </a:endParaRPr>
          </a:p>
        </p:txBody>
      </p:sp>
      <p:sp>
        <p:nvSpPr>
          <p:cNvPr id="34" name="Rounded Rectangle 33"/>
          <p:cNvSpPr>
            <a:spLocks/>
          </p:cNvSpPr>
          <p:nvPr/>
        </p:nvSpPr>
        <p:spPr bwMode="auto">
          <a:xfrm>
            <a:off x="6502976" y="2716614"/>
            <a:ext cx="780411" cy="347016"/>
          </a:xfrm>
          <a:prstGeom prst="roundRect">
            <a:avLst/>
          </a:prstGeom>
          <a:gradFill flip="none" rotWithShape="1">
            <a:gsLst>
              <a:gs pos="0">
                <a:srgbClr val="FFFFFF"/>
              </a:gs>
              <a:gs pos="50000">
                <a:srgbClr val="FFFFFF">
                  <a:alpha val="94000"/>
                </a:srgbClr>
              </a:gs>
              <a:gs pos="100000">
                <a:srgbClr val="A0C9FA">
                  <a:shade val="100000"/>
                  <a:satMod val="115000"/>
                </a:srgbClr>
              </a:gs>
            </a:gsLst>
            <a:lin ang="5400000" scaled="1"/>
            <a:tileRect/>
          </a:gradFill>
          <a:ln>
            <a:noFill/>
            <a:headEnd type="none" w="med" len="med"/>
            <a:tailEnd type="none" w="med" len="me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rgbClr val="FFC000">
                <a:satMod val="300000"/>
              </a:srgbClr>
            </a:contourClr>
          </a:sp3d>
        </p:spPr>
        <p:txBody>
          <a:bodyPr vert="horz" wrap="square" lIns="0" tIns="45718" rIns="0" bIns="45718" numCol="1" rtlCol="0" anchor="ctr" anchorCtr="0" compatLnSpc="1">
            <a:prstTxWarp prst="textNoShape">
              <a:avLst/>
            </a:prstTxWarp>
          </a:bodyPr>
          <a:lstStyle/>
          <a:p>
            <a:pPr algn="ctr" defTabSz="914400" fontAlgn="base">
              <a:lnSpc>
                <a:spcPct val="85000"/>
              </a:lnSpc>
              <a:spcBef>
                <a:spcPts val="1200"/>
              </a:spcBef>
              <a:spcAft>
                <a:spcPct val="0"/>
              </a:spcAft>
              <a:defRPr/>
            </a:pPr>
            <a:r>
              <a:rPr lang="en-US" sz="1200" kern="0" spc="-100" dirty="0" smtClean="0">
                <a:ln w="18415" cmpd="sng">
                  <a:noFill/>
                  <a:prstDash val="solid"/>
                </a:ln>
                <a:gradFill>
                  <a:gsLst>
                    <a:gs pos="0">
                      <a:srgbClr val="000000"/>
                    </a:gs>
                    <a:gs pos="50000">
                      <a:srgbClr val="000000"/>
                    </a:gs>
                  </a:gsLst>
                  <a:lin ang="5400000" scaled="0"/>
                </a:gradFill>
                <a:latin typeface="Segoe UI" pitchFamily="34" charset="0"/>
                <a:cs typeface="Segoe UI" pitchFamily="34" charset="0"/>
              </a:rPr>
              <a:t>Storage</a:t>
            </a:r>
            <a:endParaRPr lang="en-US" sz="1200" kern="0" spc="-100" dirty="0">
              <a:ln w="18415" cmpd="sng">
                <a:noFill/>
                <a:prstDash val="solid"/>
              </a:ln>
              <a:gradFill>
                <a:gsLst>
                  <a:gs pos="0">
                    <a:srgbClr val="000000"/>
                  </a:gs>
                  <a:gs pos="50000">
                    <a:srgbClr val="000000"/>
                  </a:gs>
                </a:gsLst>
                <a:lin ang="5400000" scaled="0"/>
              </a:gradFill>
              <a:latin typeface="Segoe UI" pitchFamily="34" charset="0"/>
              <a:cs typeface="Segoe UI" pitchFamily="34" charset="0"/>
            </a:endParaRPr>
          </a:p>
        </p:txBody>
      </p:sp>
      <p:sp>
        <p:nvSpPr>
          <p:cNvPr id="35" name="Rounded Rectangle 34"/>
          <p:cNvSpPr>
            <a:spLocks/>
          </p:cNvSpPr>
          <p:nvPr/>
        </p:nvSpPr>
        <p:spPr bwMode="auto">
          <a:xfrm>
            <a:off x="7340990" y="2716614"/>
            <a:ext cx="780411" cy="347016"/>
          </a:xfrm>
          <a:prstGeom prst="roundRect">
            <a:avLst/>
          </a:prstGeom>
          <a:gradFill flip="none" rotWithShape="1">
            <a:gsLst>
              <a:gs pos="0">
                <a:srgbClr val="FFFFFF"/>
              </a:gs>
              <a:gs pos="50000">
                <a:srgbClr val="FFFFFF">
                  <a:alpha val="94000"/>
                </a:srgbClr>
              </a:gs>
              <a:gs pos="100000">
                <a:srgbClr val="A0C9FA">
                  <a:shade val="100000"/>
                  <a:satMod val="115000"/>
                </a:srgbClr>
              </a:gs>
            </a:gsLst>
            <a:lin ang="5400000" scaled="1"/>
            <a:tileRect/>
          </a:gradFill>
          <a:ln>
            <a:noFill/>
            <a:headEnd type="none" w="med" len="med"/>
            <a:tailEnd type="none" w="med" len="me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rgbClr val="FFC000">
                <a:satMod val="300000"/>
              </a:srgbClr>
            </a:contourClr>
          </a:sp3d>
        </p:spPr>
        <p:txBody>
          <a:bodyPr vert="horz" wrap="square" lIns="0" tIns="45718" rIns="0" bIns="45718" numCol="1" rtlCol="0" anchor="ctr" anchorCtr="0" compatLnSpc="1">
            <a:prstTxWarp prst="textNoShape">
              <a:avLst/>
            </a:prstTxWarp>
          </a:bodyPr>
          <a:lstStyle/>
          <a:p>
            <a:pPr algn="ctr" defTabSz="914400" fontAlgn="base">
              <a:lnSpc>
                <a:spcPct val="85000"/>
              </a:lnSpc>
              <a:spcBef>
                <a:spcPts val="1200"/>
              </a:spcBef>
              <a:spcAft>
                <a:spcPct val="0"/>
              </a:spcAft>
              <a:defRPr/>
            </a:pPr>
            <a:r>
              <a:rPr lang="en-US" sz="1200" kern="0" spc="-100" dirty="0" smtClean="0">
                <a:ln w="18415" cmpd="sng">
                  <a:noFill/>
                  <a:prstDash val="solid"/>
                </a:ln>
                <a:gradFill>
                  <a:gsLst>
                    <a:gs pos="0">
                      <a:srgbClr val="000000"/>
                    </a:gs>
                    <a:gs pos="50000">
                      <a:srgbClr val="000000"/>
                    </a:gs>
                  </a:gsLst>
                  <a:lin ang="5400000" scaled="0"/>
                </a:gradFill>
                <a:latin typeface="Segoe UI" pitchFamily="34" charset="0"/>
                <a:cs typeface="Segoe UI" pitchFamily="34" charset="0"/>
              </a:rPr>
              <a:t>Manage</a:t>
            </a:r>
            <a:endParaRPr lang="en-US" sz="1200" kern="0" spc="-100" dirty="0">
              <a:ln w="18415" cmpd="sng">
                <a:noFill/>
                <a:prstDash val="solid"/>
              </a:ln>
              <a:gradFill>
                <a:gsLst>
                  <a:gs pos="0">
                    <a:srgbClr val="000000"/>
                  </a:gs>
                  <a:gs pos="50000">
                    <a:srgbClr val="000000"/>
                  </a:gs>
                </a:gsLst>
                <a:lin ang="5400000" scaled="0"/>
              </a:gradFill>
              <a:latin typeface="Segoe UI" pitchFamily="34" charset="0"/>
              <a:cs typeface="Segoe UI" pitchFamily="34" charset="0"/>
            </a:endParaRPr>
          </a:p>
        </p:txBody>
      </p:sp>
      <p:pic>
        <p:nvPicPr>
          <p:cNvPr id="37" name="Picture 36" descr="WinAzure_h_rgb.png"/>
          <p:cNvPicPr>
            <a:picLocks noChangeAspect="1"/>
          </p:cNvPicPr>
          <p:nvPr/>
        </p:nvPicPr>
        <p:blipFill>
          <a:blip r:embed="rId8" cstate="print"/>
          <a:stretch>
            <a:fillRect/>
          </a:stretch>
        </p:blipFill>
        <p:spPr>
          <a:xfrm>
            <a:off x="5960099" y="3148938"/>
            <a:ext cx="1847470" cy="345130"/>
          </a:xfrm>
          <a:prstGeom prst="rect">
            <a:avLst/>
          </a:prstGeom>
        </p:spPr>
      </p:pic>
      <p:sp>
        <p:nvSpPr>
          <p:cNvPr id="40" name="Up-Down Arrow 39"/>
          <p:cNvSpPr/>
          <p:nvPr/>
        </p:nvSpPr>
        <p:spPr>
          <a:xfrm flipH="1">
            <a:off x="6034555" y="2250833"/>
            <a:ext cx="631967" cy="382954"/>
          </a:xfrm>
          <a:prstGeom prst="upDownArrow">
            <a:avLst>
              <a:gd name="adj1" fmla="val 52437"/>
              <a:gd name="adj2" fmla="val 2967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prstClr val="white"/>
              </a:solidFill>
            </a:endParaRPr>
          </a:p>
        </p:txBody>
      </p:sp>
      <p:sp>
        <p:nvSpPr>
          <p:cNvPr id="41" name="TextBox 40"/>
          <p:cNvSpPr txBox="1"/>
          <p:nvPr/>
        </p:nvSpPr>
        <p:spPr>
          <a:xfrm>
            <a:off x="6140052" y="2311422"/>
            <a:ext cx="542103" cy="246221"/>
          </a:xfrm>
          <a:prstGeom prst="rect">
            <a:avLst/>
          </a:prstGeom>
          <a:noFill/>
        </p:spPr>
        <p:txBody>
          <a:bodyPr wrap="square" rtlCol="0">
            <a:spAutoFit/>
          </a:bodyPr>
          <a:lstStyle/>
          <a:p>
            <a:pPr defTabSz="914400"/>
            <a:r>
              <a:rPr lang="en-US" sz="1000" dirty="0" smtClean="0">
                <a:solidFill>
                  <a:prstClr val="black"/>
                </a:solidFill>
              </a:rPr>
              <a:t>REST</a:t>
            </a:r>
            <a:endParaRPr lang="en-US" sz="1000" dirty="0">
              <a:solidFill>
                <a:prstClr val="black"/>
              </a:solidFill>
            </a:endParaRPr>
          </a:p>
        </p:txBody>
      </p:sp>
      <p:sp>
        <p:nvSpPr>
          <p:cNvPr id="42" name="Up-Down Arrow 41"/>
          <p:cNvSpPr/>
          <p:nvPr/>
        </p:nvSpPr>
        <p:spPr>
          <a:xfrm flipH="1">
            <a:off x="6921595" y="2239110"/>
            <a:ext cx="631967" cy="382954"/>
          </a:xfrm>
          <a:prstGeom prst="upDownArrow">
            <a:avLst>
              <a:gd name="adj1" fmla="val 52437"/>
              <a:gd name="adj2" fmla="val 2967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prstClr val="white"/>
              </a:solidFill>
            </a:endParaRPr>
          </a:p>
        </p:txBody>
      </p:sp>
      <p:sp>
        <p:nvSpPr>
          <p:cNvPr id="43" name="TextBox 42"/>
          <p:cNvSpPr txBox="1"/>
          <p:nvPr/>
        </p:nvSpPr>
        <p:spPr>
          <a:xfrm>
            <a:off x="7027092" y="2299699"/>
            <a:ext cx="542103" cy="246221"/>
          </a:xfrm>
          <a:prstGeom prst="rect">
            <a:avLst/>
          </a:prstGeom>
          <a:noFill/>
        </p:spPr>
        <p:txBody>
          <a:bodyPr wrap="square" rtlCol="0">
            <a:spAutoFit/>
          </a:bodyPr>
          <a:lstStyle/>
          <a:p>
            <a:pPr defTabSz="914400"/>
            <a:r>
              <a:rPr lang="en-US" sz="1000" dirty="0" smtClean="0">
                <a:solidFill>
                  <a:prstClr val="black"/>
                </a:solidFill>
              </a:rPr>
              <a:t>XML</a:t>
            </a:r>
            <a:endParaRPr lang="en-US" sz="1000" dirty="0">
              <a:solidFill>
                <a:prstClr val="black"/>
              </a:solidFill>
            </a:endParaRPr>
          </a:p>
        </p:txBody>
      </p:sp>
      <p:pic>
        <p:nvPicPr>
          <p:cNvPr id="46" name="Picture 45" descr="WinAzure_h_rgb.png"/>
          <p:cNvPicPr>
            <a:picLocks noChangeAspect="1"/>
          </p:cNvPicPr>
          <p:nvPr/>
        </p:nvPicPr>
        <p:blipFill>
          <a:blip r:embed="rId9" cstate="print"/>
          <a:stretch>
            <a:fillRect/>
          </a:stretch>
        </p:blipFill>
        <p:spPr>
          <a:xfrm>
            <a:off x="6699895" y="4343484"/>
            <a:ext cx="1512342" cy="282336"/>
          </a:xfrm>
          <a:prstGeom prst="rect">
            <a:avLst/>
          </a:prstGeom>
        </p:spPr>
      </p:pic>
      <p:sp>
        <p:nvSpPr>
          <p:cNvPr id="48" name="Rounded Rectangle 47"/>
          <p:cNvSpPr/>
          <p:nvPr/>
        </p:nvSpPr>
        <p:spPr bwMode="auto">
          <a:xfrm>
            <a:off x="4508082" y="4999931"/>
            <a:ext cx="1771765" cy="1257746"/>
          </a:xfrm>
          <a:prstGeom prst="roundRect">
            <a:avLst>
              <a:gd name="adj" fmla="val 4969"/>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0" tIns="45720" rIns="0" bIns="0" numCol="1" rtlCol="0" anchor="t" anchorCtr="0" compatLnSpc="1">
            <a:prstTxWarp prst="textNoShape">
              <a:avLst/>
            </a:prstTxWarp>
          </a:bodyPr>
          <a:lstStyle/>
          <a:p>
            <a:pPr algn="ctr" defTabSz="914099"/>
            <a:r>
              <a:rPr lang="en-US" sz="1200" kern="0" spc="-100" dirty="0" smtClean="0">
                <a:ln w="18415" cmpd="sng">
                  <a:noFill/>
                  <a:prstDash val="solid"/>
                </a:ln>
                <a:gradFill>
                  <a:gsLst>
                    <a:gs pos="0">
                      <a:srgbClr val="000000"/>
                    </a:gs>
                    <a:gs pos="50000">
                      <a:srgbClr val="000000"/>
                    </a:gs>
                  </a:gsLst>
                  <a:lin ang="5400000" scaled="0"/>
                </a:gradFill>
                <a:latin typeface="Segoe UI" pitchFamily="34" charset="0"/>
                <a:cs typeface="Segoe UI" pitchFamily="34" charset="0"/>
              </a:rPr>
              <a:t>Any internet connected Server</a:t>
            </a:r>
            <a:endParaRPr lang="en-US" sz="1200" kern="0" spc="-100" dirty="0">
              <a:ln w="18415" cmpd="sng">
                <a:noFill/>
                <a:prstDash val="solid"/>
              </a:ln>
              <a:gradFill>
                <a:gsLst>
                  <a:gs pos="0">
                    <a:srgbClr val="000000"/>
                  </a:gs>
                  <a:gs pos="50000">
                    <a:srgbClr val="000000"/>
                  </a:gs>
                </a:gsLst>
                <a:lin ang="5400000" scaled="0"/>
              </a:gradFill>
              <a:latin typeface="Segoe UI" pitchFamily="34" charset="0"/>
              <a:cs typeface="Segoe UI" pitchFamily="34" charset="0"/>
            </a:endParaRPr>
          </a:p>
        </p:txBody>
      </p:sp>
      <p:pic>
        <p:nvPicPr>
          <p:cNvPr id="1026" name="Picture 2"/>
          <p:cNvPicPr>
            <a:picLocks noChangeAspect="1" noChangeArrowheads="1"/>
          </p:cNvPicPr>
          <p:nvPr/>
        </p:nvPicPr>
        <p:blipFill>
          <a:blip r:embed="rId10" cstate="print"/>
          <a:srcRect/>
          <a:stretch>
            <a:fillRect/>
          </a:stretch>
        </p:blipFill>
        <p:spPr bwMode="auto">
          <a:xfrm>
            <a:off x="6689970" y="4872274"/>
            <a:ext cx="1581912" cy="504311"/>
          </a:xfrm>
          <a:prstGeom prst="rect">
            <a:avLst/>
          </a:prstGeom>
          <a:noFill/>
          <a:ln w="9525">
            <a:noFill/>
            <a:miter lim="800000"/>
            <a:headEnd/>
            <a:tailEnd/>
          </a:ln>
          <a:effectLst/>
        </p:spPr>
      </p:pic>
      <p:sp>
        <p:nvSpPr>
          <p:cNvPr id="71" name="Rounded Rectangle 70"/>
          <p:cNvSpPr>
            <a:spLocks/>
          </p:cNvSpPr>
          <p:nvPr/>
        </p:nvSpPr>
        <p:spPr>
          <a:xfrm>
            <a:off x="9298711" y="6050909"/>
            <a:ext cx="2600076" cy="580445"/>
          </a:xfrm>
          <a:prstGeom prst="roundRect">
            <a:avLst>
              <a:gd name="adj" fmla="val 6876"/>
            </a:avLst>
          </a:prstGeom>
          <a:gradFill flip="none" rotWithShape="1">
            <a:gsLst>
              <a:gs pos="0">
                <a:srgbClr val="FFFFFF"/>
              </a:gs>
              <a:gs pos="50000">
                <a:srgbClr val="FFFFFF">
                  <a:alpha val="94000"/>
                </a:srgbClr>
              </a:gs>
              <a:gs pos="100000">
                <a:srgbClr val="A0C9FA">
                  <a:shade val="100000"/>
                  <a:satMod val="115000"/>
                </a:srgbClr>
              </a:gs>
            </a:gsLst>
            <a:lin ang="5400000" scaled="1"/>
            <a:tileRect/>
          </a:gradFill>
          <a:ln>
            <a:noFill/>
            <a:headEnd type="none" w="med" len="med"/>
            <a:tailEnd type="none" w="med" len="me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rgbClr val="FFC000">
                <a:satMod val="300000"/>
              </a:srgbClr>
            </a:contourClr>
          </a:sp3d>
        </p:spPr>
        <p:txBody>
          <a:bodyPr vert="horz" wrap="square" lIns="91436" tIns="45718" rIns="91436" bIns="45718" numCol="1" rtlCol="0" anchor="ctr" anchorCtr="0" compatLnSpc="1">
            <a:prstTxWarp prst="textNoShape">
              <a:avLst/>
            </a:prstTxWarp>
          </a:bodyPr>
          <a:lstStyle/>
          <a:p>
            <a:pPr fontAlgn="base">
              <a:lnSpc>
                <a:spcPct val="85000"/>
              </a:lnSpc>
              <a:spcBef>
                <a:spcPts val="1200"/>
              </a:spcBef>
              <a:spcAft>
                <a:spcPct val="0"/>
              </a:spcAft>
              <a:defRPr/>
            </a:pPr>
            <a:endParaRPr lang="en-US" sz="1600" kern="0" spc="-100" dirty="0">
              <a:ln w="18415" cmpd="sng">
                <a:noFill/>
                <a:prstDash val="solid"/>
              </a:ln>
              <a:gradFill>
                <a:gsLst>
                  <a:gs pos="0">
                    <a:srgbClr val="000000"/>
                  </a:gs>
                  <a:gs pos="50000">
                    <a:srgbClr val="000000"/>
                  </a:gs>
                </a:gsLst>
                <a:lin ang="5400000" scaled="0"/>
              </a:gradFill>
              <a:latin typeface="Segoe UI" pitchFamily="34" charset="0"/>
              <a:cs typeface="Segoe UI" pitchFamily="34" charset="0"/>
            </a:endParaRPr>
          </a:p>
        </p:txBody>
      </p:sp>
      <p:sp>
        <p:nvSpPr>
          <p:cNvPr id="72" name="Rounded Rectangle 71"/>
          <p:cNvSpPr>
            <a:spLocks/>
          </p:cNvSpPr>
          <p:nvPr/>
        </p:nvSpPr>
        <p:spPr bwMode="auto">
          <a:xfrm>
            <a:off x="9371122" y="6149948"/>
            <a:ext cx="774835" cy="347016"/>
          </a:xfrm>
          <a:prstGeom prst="roundRect">
            <a:avLst/>
          </a:prstGeom>
          <a:gradFill flip="none" rotWithShape="1">
            <a:gsLst>
              <a:gs pos="0">
                <a:srgbClr val="FFFFFF"/>
              </a:gs>
              <a:gs pos="50000">
                <a:srgbClr val="FFFFFF">
                  <a:alpha val="94000"/>
                </a:srgbClr>
              </a:gs>
              <a:gs pos="100000">
                <a:srgbClr val="A0C9FA">
                  <a:shade val="100000"/>
                  <a:satMod val="115000"/>
                </a:srgbClr>
              </a:gs>
            </a:gsLst>
            <a:lin ang="5400000" scaled="1"/>
            <a:tileRect/>
          </a:gradFill>
          <a:ln>
            <a:noFill/>
            <a:headEnd type="none" w="med" len="med"/>
            <a:tailEnd type="none" w="med" len="me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rgbClr val="FFC000">
                <a:satMod val="300000"/>
              </a:srgbClr>
            </a:contourClr>
          </a:sp3d>
        </p:spPr>
        <p:txBody>
          <a:bodyPr vert="horz" wrap="square" lIns="0" tIns="45718" rIns="0" bIns="45718" numCol="1" rtlCol="0" anchor="ctr" anchorCtr="0" compatLnSpc="1">
            <a:prstTxWarp prst="textNoShape">
              <a:avLst/>
            </a:prstTxWarp>
          </a:bodyPr>
          <a:lstStyle/>
          <a:p>
            <a:pPr algn="ctr" defTabSz="914400" fontAlgn="base">
              <a:lnSpc>
                <a:spcPct val="85000"/>
              </a:lnSpc>
              <a:spcBef>
                <a:spcPts val="1200"/>
              </a:spcBef>
              <a:spcAft>
                <a:spcPct val="0"/>
              </a:spcAft>
              <a:defRPr/>
            </a:pPr>
            <a:r>
              <a:rPr lang="en-US" sz="1200" kern="0" spc="-100" dirty="0" smtClean="0">
                <a:ln w="18415" cmpd="sng">
                  <a:noFill/>
                  <a:prstDash val="solid"/>
                </a:ln>
                <a:gradFill>
                  <a:gsLst>
                    <a:gs pos="0">
                      <a:srgbClr val="000000"/>
                    </a:gs>
                    <a:gs pos="50000">
                      <a:srgbClr val="000000"/>
                    </a:gs>
                  </a:gsLst>
                  <a:lin ang="5400000" scaled="0"/>
                </a:gradFill>
                <a:latin typeface="Segoe UI" pitchFamily="34" charset="0"/>
                <a:cs typeface="Segoe UI" pitchFamily="34" charset="0"/>
              </a:rPr>
              <a:t>Compute</a:t>
            </a:r>
            <a:endParaRPr lang="en-US" sz="1200" kern="0" spc="-100" dirty="0">
              <a:ln w="18415" cmpd="sng">
                <a:noFill/>
                <a:prstDash val="solid"/>
              </a:ln>
              <a:gradFill>
                <a:gsLst>
                  <a:gs pos="0">
                    <a:srgbClr val="000000"/>
                  </a:gs>
                  <a:gs pos="50000">
                    <a:srgbClr val="000000"/>
                  </a:gs>
                </a:gsLst>
                <a:lin ang="5400000" scaled="0"/>
              </a:gradFill>
              <a:latin typeface="Segoe UI" pitchFamily="34" charset="0"/>
              <a:cs typeface="Segoe UI" pitchFamily="34" charset="0"/>
            </a:endParaRPr>
          </a:p>
        </p:txBody>
      </p:sp>
      <p:sp>
        <p:nvSpPr>
          <p:cNvPr id="73" name="Rounded Rectangle 72"/>
          <p:cNvSpPr>
            <a:spLocks/>
          </p:cNvSpPr>
          <p:nvPr/>
        </p:nvSpPr>
        <p:spPr bwMode="auto">
          <a:xfrm>
            <a:off x="10203560" y="6149948"/>
            <a:ext cx="780411" cy="347016"/>
          </a:xfrm>
          <a:prstGeom prst="roundRect">
            <a:avLst/>
          </a:prstGeom>
          <a:gradFill flip="none" rotWithShape="1">
            <a:gsLst>
              <a:gs pos="0">
                <a:srgbClr val="FFFFFF"/>
              </a:gs>
              <a:gs pos="50000">
                <a:srgbClr val="FFFFFF">
                  <a:alpha val="94000"/>
                </a:srgbClr>
              </a:gs>
              <a:gs pos="100000">
                <a:srgbClr val="A0C9FA">
                  <a:shade val="100000"/>
                  <a:satMod val="115000"/>
                </a:srgbClr>
              </a:gs>
            </a:gsLst>
            <a:lin ang="5400000" scaled="1"/>
            <a:tileRect/>
          </a:gradFill>
          <a:ln>
            <a:noFill/>
            <a:headEnd type="none" w="med" len="med"/>
            <a:tailEnd type="none" w="med" len="me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rgbClr val="FFC000">
                <a:satMod val="300000"/>
              </a:srgbClr>
            </a:contourClr>
          </a:sp3d>
        </p:spPr>
        <p:txBody>
          <a:bodyPr vert="horz" wrap="square" lIns="0" tIns="45718" rIns="0" bIns="45718" numCol="1" rtlCol="0" anchor="ctr" anchorCtr="0" compatLnSpc="1">
            <a:prstTxWarp prst="textNoShape">
              <a:avLst/>
            </a:prstTxWarp>
          </a:bodyPr>
          <a:lstStyle/>
          <a:p>
            <a:pPr algn="ctr" defTabSz="914400" fontAlgn="base">
              <a:lnSpc>
                <a:spcPct val="85000"/>
              </a:lnSpc>
              <a:spcBef>
                <a:spcPts val="1200"/>
              </a:spcBef>
              <a:spcAft>
                <a:spcPct val="0"/>
              </a:spcAft>
              <a:defRPr/>
            </a:pPr>
            <a:r>
              <a:rPr lang="en-US" sz="1200" kern="0" spc="-100" dirty="0" smtClean="0">
                <a:ln w="18415" cmpd="sng">
                  <a:noFill/>
                  <a:prstDash val="solid"/>
                </a:ln>
                <a:gradFill>
                  <a:gsLst>
                    <a:gs pos="0">
                      <a:srgbClr val="000000"/>
                    </a:gs>
                    <a:gs pos="50000">
                      <a:srgbClr val="000000"/>
                    </a:gs>
                  </a:gsLst>
                  <a:lin ang="5400000" scaled="0"/>
                </a:gradFill>
                <a:latin typeface="Segoe UI" pitchFamily="34" charset="0"/>
                <a:cs typeface="Segoe UI" pitchFamily="34" charset="0"/>
              </a:rPr>
              <a:t>Storage</a:t>
            </a:r>
            <a:endParaRPr lang="en-US" sz="1200" kern="0" spc="-100" dirty="0">
              <a:ln w="18415" cmpd="sng">
                <a:noFill/>
                <a:prstDash val="solid"/>
              </a:ln>
              <a:gradFill>
                <a:gsLst>
                  <a:gs pos="0">
                    <a:srgbClr val="000000"/>
                  </a:gs>
                  <a:gs pos="50000">
                    <a:srgbClr val="000000"/>
                  </a:gs>
                </a:gsLst>
                <a:lin ang="5400000" scaled="0"/>
              </a:gradFill>
              <a:latin typeface="Segoe UI" pitchFamily="34" charset="0"/>
              <a:cs typeface="Segoe UI" pitchFamily="34" charset="0"/>
            </a:endParaRPr>
          </a:p>
        </p:txBody>
      </p:sp>
      <p:sp>
        <p:nvSpPr>
          <p:cNvPr id="74" name="Rounded Rectangle 73"/>
          <p:cNvSpPr>
            <a:spLocks/>
          </p:cNvSpPr>
          <p:nvPr/>
        </p:nvSpPr>
        <p:spPr bwMode="auto">
          <a:xfrm>
            <a:off x="11041574" y="6149948"/>
            <a:ext cx="780411" cy="347016"/>
          </a:xfrm>
          <a:prstGeom prst="roundRect">
            <a:avLst/>
          </a:prstGeom>
          <a:gradFill flip="none" rotWithShape="1">
            <a:gsLst>
              <a:gs pos="0">
                <a:srgbClr val="FFFFFF"/>
              </a:gs>
              <a:gs pos="50000">
                <a:srgbClr val="FFFFFF">
                  <a:alpha val="94000"/>
                </a:srgbClr>
              </a:gs>
              <a:gs pos="100000">
                <a:srgbClr val="A0C9FA">
                  <a:shade val="100000"/>
                  <a:satMod val="115000"/>
                </a:srgbClr>
              </a:gs>
            </a:gsLst>
            <a:lin ang="5400000" scaled="1"/>
            <a:tileRect/>
          </a:gradFill>
          <a:ln>
            <a:noFill/>
            <a:headEnd type="none" w="med" len="med"/>
            <a:tailEnd type="none" w="med" len="me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rgbClr val="FFC000">
                <a:satMod val="300000"/>
              </a:srgbClr>
            </a:contourClr>
          </a:sp3d>
        </p:spPr>
        <p:txBody>
          <a:bodyPr vert="horz" wrap="square" lIns="0" tIns="45718" rIns="0" bIns="45718" numCol="1" rtlCol="0" anchor="ctr" anchorCtr="0" compatLnSpc="1">
            <a:prstTxWarp prst="textNoShape">
              <a:avLst/>
            </a:prstTxWarp>
          </a:bodyPr>
          <a:lstStyle/>
          <a:p>
            <a:pPr algn="ctr" defTabSz="914400" fontAlgn="base">
              <a:lnSpc>
                <a:spcPct val="85000"/>
              </a:lnSpc>
              <a:spcBef>
                <a:spcPts val="1200"/>
              </a:spcBef>
              <a:spcAft>
                <a:spcPct val="0"/>
              </a:spcAft>
              <a:defRPr/>
            </a:pPr>
            <a:r>
              <a:rPr lang="en-US" sz="1200" kern="0" spc="-100" dirty="0" smtClean="0">
                <a:ln w="18415" cmpd="sng">
                  <a:noFill/>
                  <a:prstDash val="solid"/>
                </a:ln>
                <a:gradFill>
                  <a:gsLst>
                    <a:gs pos="0">
                      <a:srgbClr val="000000"/>
                    </a:gs>
                    <a:gs pos="50000">
                      <a:srgbClr val="000000"/>
                    </a:gs>
                  </a:gsLst>
                  <a:lin ang="5400000" scaled="0"/>
                </a:gradFill>
                <a:latin typeface="Segoe UI" pitchFamily="34" charset="0"/>
                <a:cs typeface="Segoe UI" pitchFamily="34" charset="0"/>
              </a:rPr>
              <a:t>Manage</a:t>
            </a:r>
            <a:endParaRPr lang="en-US" sz="1200" kern="0" spc="-100" dirty="0">
              <a:ln w="18415" cmpd="sng">
                <a:noFill/>
                <a:prstDash val="solid"/>
              </a:ln>
              <a:gradFill>
                <a:gsLst>
                  <a:gs pos="0">
                    <a:srgbClr val="000000"/>
                  </a:gs>
                  <a:gs pos="50000">
                    <a:srgbClr val="000000"/>
                  </a:gs>
                </a:gsLst>
                <a:lin ang="5400000" scaled="0"/>
              </a:gradFill>
              <a:latin typeface="Segoe UI" pitchFamily="34" charset="0"/>
              <a:cs typeface="Segoe UI" pitchFamily="34" charset="0"/>
            </a:endParaRPr>
          </a:p>
        </p:txBody>
      </p:sp>
      <p:pic>
        <p:nvPicPr>
          <p:cNvPr id="1027" name="Picture 3"/>
          <p:cNvPicPr>
            <a:picLocks noChangeAspect="1" noChangeArrowheads="1"/>
          </p:cNvPicPr>
          <p:nvPr/>
        </p:nvPicPr>
        <p:blipFill>
          <a:blip r:embed="rId11" cstate="print"/>
          <a:srcRect/>
          <a:stretch>
            <a:fillRect/>
          </a:stretch>
        </p:blipFill>
        <p:spPr bwMode="auto">
          <a:xfrm>
            <a:off x="6689969" y="5782045"/>
            <a:ext cx="1613173" cy="424705"/>
          </a:xfrm>
          <a:prstGeom prst="rect">
            <a:avLst/>
          </a:prstGeom>
          <a:noFill/>
          <a:ln w="9525">
            <a:noFill/>
            <a:miter lim="800000"/>
            <a:headEnd/>
            <a:tailEnd/>
          </a:ln>
          <a:effectLst/>
        </p:spPr>
      </p:pic>
      <p:pic>
        <p:nvPicPr>
          <p:cNvPr id="1028" name="Picture 4"/>
          <p:cNvPicPr>
            <a:picLocks noChangeAspect="1" noChangeArrowheads="1"/>
          </p:cNvPicPr>
          <p:nvPr/>
        </p:nvPicPr>
        <p:blipFill>
          <a:blip r:embed="rId12" cstate="print"/>
          <a:srcRect/>
          <a:stretch>
            <a:fillRect/>
          </a:stretch>
        </p:blipFill>
        <p:spPr bwMode="auto">
          <a:xfrm>
            <a:off x="6689970" y="4667462"/>
            <a:ext cx="1581912" cy="247678"/>
          </a:xfrm>
          <a:prstGeom prst="rect">
            <a:avLst/>
          </a:prstGeom>
          <a:noFill/>
          <a:ln w="9525">
            <a:noFill/>
            <a:miter lim="800000"/>
            <a:headEnd/>
            <a:tailEnd/>
          </a:ln>
          <a:effectLst/>
        </p:spPr>
      </p:pic>
      <p:sp>
        <p:nvSpPr>
          <p:cNvPr id="79" name="Rounded Rectangle 78"/>
          <p:cNvSpPr/>
          <p:nvPr/>
        </p:nvSpPr>
        <p:spPr>
          <a:xfrm>
            <a:off x="4581276" y="5306808"/>
            <a:ext cx="1637968" cy="896514"/>
          </a:xfrm>
          <a:prstGeom prst="roundRect">
            <a:avLst>
              <a:gd name="adj" fmla="val 4292"/>
            </a:avLst>
          </a:prstGeom>
          <a:ln w="9525"/>
        </p:spPr>
        <p:style>
          <a:lnRef idx="2">
            <a:schemeClr val="accent2">
              <a:shade val="50000"/>
            </a:schemeClr>
          </a:lnRef>
          <a:fillRef idx="1">
            <a:schemeClr val="accent2"/>
          </a:fillRef>
          <a:effectRef idx="0">
            <a:schemeClr val="accent2"/>
          </a:effectRef>
          <a:fontRef idx="minor">
            <a:schemeClr val="lt1"/>
          </a:fontRef>
        </p:style>
        <p:txBody>
          <a:bodyPr lIns="0" tIns="0" rIns="0" bIns="0" anchor="b"/>
          <a:lstStyle/>
          <a:p>
            <a:pPr defTabSz="914400"/>
            <a:r>
              <a:rPr lang="en-US" sz="900" dirty="0" smtClean="0">
                <a:solidFill>
                  <a:prstClr val="white"/>
                </a:solidFill>
              </a:rPr>
              <a:t>PHP Runtime</a:t>
            </a:r>
            <a:endParaRPr lang="en-US" sz="900" dirty="0">
              <a:solidFill>
                <a:prstClr val="white"/>
              </a:solidFill>
            </a:endParaRPr>
          </a:p>
        </p:txBody>
      </p:sp>
      <p:pic>
        <p:nvPicPr>
          <p:cNvPr id="80" name="Picture 2"/>
          <p:cNvPicPr>
            <a:picLocks noChangeAspect="1" noChangeArrowheads="1"/>
          </p:cNvPicPr>
          <p:nvPr/>
        </p:nvPicPr>
        <p:blipFill>
          <a:blip r:embed="rId10" cstate="print"/>
          <a:srcRect/>
          <a:stretch>
            <a:fillRect/>
          </a:stretch>
        </p:blipFill>
        <p:spPr bwMode="auto">
          <a:xfrm>
            <a:off x="4616004" y="5533529"/>
            <a:ext cx="1581912" cy="504311"/>
          </a:xfrm>
          <a:prstGeom prst="rect">
            <a:avLst/>
          </a:prstGeom>
          <a:noFill/>
          <a:ln w="9525">
            <a:noFill/>
            <a:miter lim="800000"/>
            <a:headEnd/>
            <a:tailEnd/>
          </a:ln>
          <a:effectLst/>
        </p:spPr>
      </p:pic>
      <p:pic>
        <p:nvPicPr>
          <p:cNvPr id="81" name="Picture 4"/>
          <p:cNvPicPr>
            <a:picLocks noChangeAspect="1" noChangeArrowheads="1"/>
          </p:cNvPicPr>
          <p:nvPr/>
        </p:nvPicPr>
        <p:blipFill>
          <a:blip r:embed="rId12" cstate="print"/>
          <a:srcRect/>
          <a:stretch>
            <a:fillRect/>
          </a:stretch>
        </p:blipFill>
        <p:spPr bwMode="auto">
          <a:xfrm>
            <a:off x="4616004" y="5328717"/>
            <a:ext cx="1581912" cy="247678"/>
          </a:xfrm>
          <a:prstGeom prst="rect">
            <a:avLst/>
          </a:prstGeom>
          <a:noFill/>
          <a:ln w="9525">
            <a:noFill/>
            <a:miter lim="800000"/>
            <a:headEnd/>
            <a:tailEnd/>
          </a:ln>
          <a:effectLst/>
        </p:spPr>
      </p:pic>
      <p:sp>
        <p:nvSpPr>
          <p:cNvPr id="82" name="Up-Down Arrow 81"/>
          <p:cNvSpPr/>
          <p:nvPr/>
        </p:nvSpPr>
        <p:spPr>
          <a:xfrm rot="5400000" flipH="1">
            <a:off x="6131293" y="5790488"/>
            <a:ext cx="631967" cy="382954"/>
          </a:xfrm>
          <a:prstGeom prst="upDownArrow">
            <a:avLst>
              <a:gd name="adj1" fmla="val 52437"/>
              <a:gd name="adj2" fmla="val 2967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prstClr val="white"/>
              </a:solidFill>
            </a:endParaRPr>
          </a:p>
        </p:txBody>
      </p:sp>
      <p:sp>
        <p:nvSpPr>
          <p:cNvPr id="83" name="TextBox 82"/>
          <p:cNvSpPr txBox="1"/>
          <p:nvPr/>
        </p:nvSpPr>
        <p:spPr>
          <a:xfrm>
            <a:off x="6236790" y="5851077"/>
            <a:ext cx="542103" cy="246221"/>
          </a:xfrm>
          <a:prstGeom prst="rect">
            <a:avLst/>
          </a:prstGeom>
          <a:noFill/>
        </p:spPr>
        <p:txBody>
          <a:bodyPr wrap="square" rtlCol="0">
            <a:spAutoFit/>
          </a:bodyPr>
          <a:lstStyle/>
          <a:p>
            <a:pPr defTabSz="914400"/>
            <a:r>
              <a:rPr lang="en-US" sz="1000" dirty="0" smtClean="0">
                <a:solidFill>
                  <a:prstClr val="black"/>
                </a:solidFill>
              </a:rPr>
              <a:t>REST</a:t>
            </a:r>
            <a:endParaRPr lang="en-US" sz="1000" dirty="0">
              <a:solidFill>
                <a:prstClr val="black"/>
              </a:solidFill>
            </a:endParaRPr>
          </a:p>
        </p:txBody>
      </p:sp>
      <p:sp>
        <p:nvSpPr>
          <p:cNvPr id="84" name="Up-Down Arrow 83"/>
          <p:cNvSpPr/>
          <p:nvPr/>
        </p:nvSpPr>
        <p:spPr>
          <a:xfrm flipH="1">
            <a:off x="7149063" y="5424728"/>
            <a:ext cx="631967" cy="382954"/>
          </a:xfrm>
          <a:prstGeom prst="upDownArrow">
            <a:avLst>
              <a:gd name="adj1" fmla="val 52437"/>
              <a:gd name="adj2" fmla="val 2967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prstClr val="white"/>
              </a:solidFill>
            </a:endParaRPr>
          </a:p>
        </p:txBody>
      </p:sp>
      <p:sp>
        <p:nvSpPr>
          <p:cNvPr id="85" name="TextBox 84"/>
          <p:cNvSpPr txBox="1"/>
          <p:nvPr/>
        </p:nvSpPr>
        <p:spPr>
          <a:xfrm>
            <a:off x="7254560" y="5485317"/>
            <a:ext cx="542103" cy="246221"/>
          </a:xfrm>
          <a:prstGeom prst="rect">
            <a:avLst/>
          </a:prstGeom>
          <a:noFill/>
        </p:spPr>
        <p:txBody>
          <a:bodyPr wrap="square" rtlCol="0">
            <a:spAutoFit/>
          </a:bodyPr>
          <a:lstStyle/>
          <a:p>
            <a:pPr defTabSz="914400"/>
            <a:r>
              <a:rPr lang="en-US" sz="1000" dirty="0" smtClean="0">
                <a:solidFill>
                  <a:prstClr val="black"/>
                </a:solidFill>
              </a:rPr>
              <a:t>REST</a:t>
            </a:r>
            <a:endParaRPr lang="en-US" sz="1000" dirty="0">
              <a:solidFill>
                <a:prstClr val="black"/>
              </a:solidFill>
            </a:endParaRPr>
          </a:p>
        </p:txBody>
      </p:sp>
    </p:spTree>
    <p:extLst>
      <p:ext uri="{BB962C8B-B14F-4D97-AF65-F5344CB8AC3E}">
        <p14:creationId xmlns:p14="http://schemas.microsoft.com/office/powerpoint/2007/7/12/main" xmlns="" val="3409152708"/>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0" dirty="0" smtClean="0"/>
              <a:t>Windows Azure Tools for Eclipse </a:t>
            </a:r>
            <a:endParaRPr lang="en-US" b="0"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07/7/12/main" xmlns="" val="1742902134"/>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idx="4294967295"/>
          </p:nvPr>
        </p:nvSpPr>
        <p:spPr>
          <a:xfrm>
            <a:off x="215660" y="178010"/>
            <a:ext cx="8318740" cy="857159"/>
          </a:xfrm>
        </p:spPr>
        <p:txBody>
          <a:bodyPr>
            <a:normAutofit fontScale="90000"/>
          </a:bodyPr>
          <a:lstStyle/>
          <a:p>
            <a:pPr lvl="0"/>
            <a:r>
              <a:rPr lang="en-US" dirty="0"/>
              <a:t>Windows Azure Tools </a:t>
            </a:r>
            <a:r>
              <a:rPr lang="en-US" dirty="0" smtClean="0"/>
              <a:t>for</a:t>
            </a:r>
            <a:br>
              <a:rPr lang="en-US" dirty="0" smtClean="0"/>
            </a:br>
            <a:r>
              <a:rPr lang="en-US" dirty="0" smtClean="0"/>
              <a:t>Eclipse Key features</a:t>
            </a:r>
            <a:endParaRPr lang="en-US" dirty="0"/>
          </a:p>
        </p:txBody>
      </p:sp>
      <p:graphicFrame>
        <p:nvGraphicFramePr>
          <p:cNvPr id="8" name="Content Placeholder 7"/>
          <p:cNvGraphicFramePr>
            <a:graphicFrameLocks noGrp="1"/>
          </p:cNvGraphicFramePr>
          <p:nvPr>
            <p:ph idx="4294967295"/>
            <p:extLst>
              <p:ext uri="{D42A27DB-BD31-4B8C-83A1-F6EECF244321}">
                <p14:modId xmlns="" xmlns:p14="http://schemas.microsoft.com/office/powerpoint/2010/main" val="2878784366"/>
              </p:ext>
            </p:extLst>
          </p:nvPr>
        </p:nvGraphicFramePr>
        <p:xfrm>
          <a:off x="422695" y="1439500"/>
          <a:ext cx="8420364" cy="47784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ounded Rectangle 4"/>
          <p:cNvSpPr>
            <a:spLocks noChangeAspect="1"/>
          </p:cNvSpPr>
          <p:nvPr/>
        </p:nvSpPr>
        <p:spPr>
          <a:xfrm>
            <a:off x="5401163" y="218828"/>
            <a:ext cx="3372643" cy="731331"/>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pic>
        <p:nvPicPr>
          <p:cNvPr id="6" name="Picture 6" descr="C:\Users\a-breke\Documents\Graphics\Eclipse 4 Silverlite\soyatec.png"/>
          <p:cNvPicPr>
            <a:picLocks noChangeAspect="1" noChangeArrowheads="1"/>
          </p:cNvPicPr>
          <p:nvPr/>
        </p:nvPicPr>
        <p:blipFill>
          <a:blip r:embed="rId8" cstate="print"/>
          <a:srcRect/>
          <a:stretch>
            <a:fillRect/>
          </a:stretch>
        </p:blipFill>
        <p:spPr bwMode="auto">
          <a:xfrm>
            <a:off x="7133784" y="427508"/>
            <a:ext cx="1308210" cy="313970"/>
          </a:xfrm>
          <a:prstGeom prst="rect">
            <a:avLst/>
          </a:prstGeom>
          <a:noFill/>
        </p:spPr>
      </p:pic>
      <p:pic>
        <p:nvPicPr>
          <p:cNvPr id="7" name="Picture 7" descr="C:\Users\a-breke\Documents\Graphics\Partner Logos\Microsoftlogo.bmp"/>
          <p:cNvPicPr>
            <a:picLocks noChangeAspect="1" noChangeArrowheads="1"/>
          </p:cNvPicPr>
          <p:nvPr/>
        </p:nvPicPr>
        <p:blipFill>
          <a:blip r:embed="rId9" cstate="print"/>
          <a:srcRect/>
          <a:stretch>
            <a:fillRect/>
          </a:stretch>
        </p:blipFill>
        <p:spPr bwMode="auto">
          <a:xfrm>
            <a:off x="5589152" y="385100"/>
            <a:ext cx="1360597" cy="349868"/>
          </a:xfrm>
          <a:prstGeom prst="rect">
            <a:avLst/>
          </a:prstGeom>
          <a:noFill/>
        </p:spPr>
      </p:pic>
      <p:sp>
        <p:nvSpPr>
          <p:cNvPr id="2" name="Rectangle 1"/>
          <p:cNvSpPr/>
          <p:nvPr/>
        </p:nvSpPr>
        <p:spPr>
          <a:xfrm>
            <a:off x="2120718" y="6265325"/>
            <a:ext cx="4688656" cy="461665"/>
          </a:xfrm>
          <a:prstGeom prst="rect">
            <a:avLst/>
          </a:prstGeom>
        </p:spPr>
        <p:txBody>
          <a:bodyPr wrap="none">
            <a:spAutoFit/>
          </a:bodyPr>
          <a:lstStyle/>
          <a:p>
            <a:r>
              <a:rPr lang="en-US" sz="2400" b="1" dirty="0">
                <a:hlinkClick r:id="rId10"/>
              </a:rPr>
              <a:t>http://www.windowsazure4e.org</a:t>
            </a:r>
            <a:r>
              <a:rPr lang="en-US" sz="2400" b="1" dirty="0" smtClean="0">
                <a:hlinkClick r:id="rId10"/>
              </a:rPr>
              <a:t>/</a:t>
            </a:r>
            <a:r>
              <a:rPr lang="en-US" sz="2400" b="1" dirty="0" smtClean="0"/>
              <a:t> </a:t>
            </a:r>
            <a:endParaRPr lang="en-US" sz="2400" b="1" dirty="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a:xfrm>
            <a:off x="4886442" y="3038545"/>
            <a:ext cx="3828934" cy="2563603"/>
          </a:xfrm>
          <a:prstGeom prst="rect">
            <a:avLst/>
          </a:prstGeom>
          <a:ln/>
        </p:spPr>
        <p:style>
          <a:lnRef idx="0">
            <a:schemeClr val="accent6"/>
          </a:lnRef>
          <a:fillRef idx="3">
            <a:schemeClr val="accent6"/>
          </a:fillRef>
          <a:effectRef idx="3">
            <a:schemeClr val="accent6"/>
          </a:effectRef>
          <a:fontRef idx="minor">
            <a:schemeClr val="lt1"/>
          </a:fontRef>
        </p:style>
        <p:txBody>
          <a:bodyPr/>
          <a:lstStyle/>
          <a:p>
            <a:pPr defTabSz="914400"/>
            <a:r>
              <a:rPr lang="fr-FR" u="sng" dirty="0" err="1" smtClean="0">
                <a:latin typeface="Calibri" pitchFamily="34" charset="0"/>
              </a:rPr>
              <a:t>Deployment</a:t>
            </a:r>
            <a:r>
              <a:rPr lang="fr-FR" u="sng" dirty="0" smtClean="0">
                <a:latin typeface="Calibri" pitchFamily="34" charset="0"/>
              </a:rPr>
              <a:t> and </a:t>
            </a:r>
            <a:r>
              <a:rPr lang="fr-FR" u="sng" dirty="0" err="1" smtClean="0">
                <a:latin typeface="Calibri" pitchFamily="34" charset="0"/>
              </a:rPr>
              <a:t>runtime</a:t>
            </a:r>
            <a:r>
              <a:rPr lang="fr-FR" u="sng" dirty="0" smtClean="0">
                <a:latin typeface="Calibri" pitchFamily="34" charset="0"/>
              </a:rPr>
              <a:t> </a:t>
            </a:r>
            <a:r>
              <a:rPr lang="fr-FR" u="sng" dirty="0" err="1" smtClean="0">
                <a:latin typeface="Calibri" pitchFamily="34" charset="0"/>
              </a:rPr>
              <a:t>environment</a:t>
            </a:r>
            <a:endParaRPr lang="fr-FR" u="sng" dirty="0">
              <a:latin typeface="Calibri" pitchFamily="34" charset="0"/>
            </a:endParaRPr>
          </a:p>
        </p:txBody>
      </p:sp>
      <p:sp>
        <p:nvSpPr>
          <p:cNvPr id="34" name="Rectangle 33"/>
          <p:cNvSpPr/>
          <p:nvPr/>
        </p:nvSpPr>
        <p:spPr>
          <a:xfrm>
            <a:off x="571500" y="1487488"/>
            <a:ext cx="8143875" cy="1452482"/>
          </a:xfrm>
          <a:prstGeom prst="rect">
            <a:avLst/>
          </a:prstGeom>
          <a:solidFill>
            <a:srgbClr val="4F81BD">
              <a:lumMod val="75000"/>
            </a:srgbClr>
          </a:solidFill>
          <a:ln w="25400" cap="flat" cmpd="sng" algn="ctr">
            <a:solidFill>
              <a:srgbClr val="4D4D4D">
                <a:lumMod val="75000"/>
                <a:lumOff val="25000"/>
              </a:srgbClr>
            </a:solidFill>
            <a:prstDash val="solid"/>
          </a:ln>
          <a:effectLst/>
        </p:spPr>
        <p:txBody>
          <a:bodyPr/>
          <a:lstStyle/>
          <a:p>
            <a:pPr defTabSz="914400" fontAlgn="auto">
              <a:spcBef>
                <a:spcPts val="0"/>
              </a:spcBef>
              <a:spcAft>
                <a:spcPts val="0"/>
              </a:spcAft>
              <a:defRPr/>
            </a:pPr>
            <a:r>
              <a:rPr lang="fr-FR" u="sng" kern="0" dirty="0">
                <a:solidFill>
                  <a:srgbClr val="FFFFFF"/>
                </a:solidFill>
                <a:latin typeface="Calibri"/>
                <a:cs typeface="+mn-cs"/>
              </a:rPr>
              <a:t>Eclipse </a:t>
            </a:r>
            <a:r>
              <a:rPr lang="fr-FR" u="sng" kern="0" dirty="0" smtClean="0">
                <a:solidFill>
                  <a:srgbClr val="FFFFFF"/>
                </a:solidFill>
                <a:latin typeface="Calibri"/>
                <a:cs typeface="+mn-cs"/>
              </a:rPr>
              <a:t>Galileo</a:t>
            </a:r>
            <a:endParaRPr lang="fr-FR" u="sng" kern="0" dirty="0">
              <a:solidFill>
                <a:srgbClr val="FFFFFF"/>
              </a:solidFill>
              <a:latin typeface="Calibri"/>
              <a:cs typeface="+mn-cs"/>
            </a:endParaRPr>
          </a:p>
        </p:txBody>
      </p:sp>
      <p:sp>
        <p:nvSpPr>
          <p:cNvPr id="36" name="Rectangle 35"/>
          <p:cNvSpPr/>
          <p:nvPr/>
        </p:nvSpPr>
        <p:spPr>
          <a:xfrm>
            <a:off x="6113362" y="1951830"/>
            <a:ext cx="2214562" cy="821531"/>
          </a:xfrm>
          <a:prstGeom prst="rect">
            <a:avLst/>
          </a:prstGeom>
          <a:ln/>
        </p:spPr>
        <p:style>
          <a:lnRef idx="0">
            <a:schemeClr val="accent1"/>
          </a:lnRef>
          <a:fillRef idx="3">
            <a:schemeClr val="accent1"/>
          </a:fillRef>
          <a:effectRef idx="3">
            <a:schemeClr val="accent1"/>
          </a:effectRef>
          <a:fontRef idx="minor">
            <a:schemeClr val="lt1"/>
          </a:fontRef>
        </p:style>
        <p:txBody>
          <a:bodyPr anchor="ctr"/>
          <a:lstStyle/>
          <a:p>
            <a:pPr algn="ctr" defTabSz="914400"/>
            <a:r>
              <a:rPr lang="fr-FR" dirty="0" smtClean="0">
                <a:solidFill>
                  <a:srgbClr val="FFFFFF"/>
                </a:solidFill>
                <a:latin typeface="Calibri" pitchFamily="34" charset="0"/>
              </a:rPr>
              <a:t>Windows Azure Explorer</a:t>
            </a:r>
            <a:endParaRPr lang="fr-FR" dirty="0">
              <a:solidFill>
                <a:srgbClr val="FFFFFF"/>
              </a:solidFill>
              <a:latin typeface="Calibri" pitchFamily="34" charset="0"/>
            </a:endParaRPr>
          </a:p>
        </p:txBody>
      </p:sp>
      <p:sp>
        <p:nvSpPr>
          <p:cNvPr id="37" name="Rectangle 36"/>
          <p:cNvSpPr/>
          <p:nvPr/>
        </p:nvSpPr>
        <p:spPr>
          <a:xfrm>
            <a:off x="3638309" y="1951831"/>
            <a:ext cx="2286000" cy="821531"/>
          </a:xfrm>
          <a:prstGeom prst="rect">
            <a:avLst/>
          </a:prstGeom>
          <a:ln/>
        </p:spPr>
        <p:style>
          <a:lnRef idx="0">
            <a:schemeClr val="accent1"/>
          </a:lnRef>
          <a:fillRef idx="3">
            <a:schemeClr val="accent1"/>
          </a:fillRef>
          <a:effectRef idx="3">
            <a:schemeClr val="accent1"/>
          </a:effectRef>
          <a:fontRef idx="minor">
            <a:schemeClr val="lt1"/>
          </a:fontRef>
        </p:style>
        <p:txBody>
          <a:bodyPr anchor="ctr"/>
          <a:lstStyle/>
          <a:p>
            <a:pPr algn="ctr" defTabSz="914400"/>
            <a:r>
              <a:rPr lang="fr-FR" dirty="0" smtClean="0">
                <a:solidFill>
                  <a:srgbClr val="FFFFFF"/>
                </a:solidFill>
                <a:latin typeface="Calibri" pitchFamily="34" charset="0"/>
              </a:rPr>
              <a:t>Windows Azure Tools for Eclipse</a:t>
            </a:r>
            <a:r>
              <a:rPr lang="fr-FR" sz="1400" dirty="0" smtClean="0">
                <a:solidFill>
                  <a:srgbClr val="FFFFFF"/>
                </a:solidFill>
                <a:latin typeface="Calibri" pitchFamily="34" charset="0"/>
              </a:rPr>
              <a:t> </a:t>
            </a:r>
            <a:endParaRPr lang="fr-FR" sz="1400" dirty="0">
              <a:solidFill>
                <a:srgbClr val="FFFFFF"/>
              </a:solidFill>
              <a:latin typeface="Calibri" pitchFamily="34" charset="0"/>
            </a:endParaRPr>
          </a:p>
        </p:txBody>
      </p:sp>
      <p:sp>
        <p:nvSpPr>
          <p:cNvPr id="38" name="Rectangle 37"/>
          <p:cNvSpPr/>
          <p:nvPr/>
        </p:nvSpPr>
        <p:spPr>
          <a:xfrm>
            <a:off x="578730" y="3038546"/>
            <a:ext cx="4063679" cy="2563602"/>
          </a:xfrm>
          <a:prstGeom prst="rect">
            <a:avLst/>
          </a:prstGeom>
          <a:ln/>
        </p:spPr>
        <p:style>
          <a:lnRef idx="0">
            <a:schemeClr val="accent6"/>
          </a:lnRef>
          <a:fillRef idx="3">
            <a:schemeClr val="accent6"/>
          </a:fillRef>
          <a:effectRef idx="3">
            <a:schemeClr val="accent6"/>
          </a:effectRef>
          <a:fontRef idx="minor">
            <a:schemeClr val="lt1"/>
          </a:fontRef>
        </p:style>
        <p:txBody>
          <a:bodyPr/>
          <a:lstStyle/>
          <a:p>
            <a:pPr defTabSz="914400"/>
            <a:r>
              <a:rPr lang="fr-FR" u="sng" dirty="0" err="1" smtClean="0">
                <a:solidFill>
                  <a:schemeClr val="tx1"/>
                </a:solidFill>
                <a:latin typeface="Calibri" pitchFamily="34" charset="0"/>
              </a:rPr>
              <a:t>Development</a:t>
            </a:r>
            <a:r>
              <a:rPr lang="fr-FR" u="sng" dirty="0" smtClean="0">
                <a:solidFill>
                  <a:schemeClr val="tx1"/>
                </a:solidFill>
                <a:latin typeface="Calibri" pitchFamily="34" charset="0"/>
              </a:rPr>
              <a:t> and Test </a:t>
            </a:r>
            <a:r>
              <a:rPr lang="fr-FR" u="sng" dirty="0" err="1" smtClean="0">
                <a:solidFill>
                  <a:schemeClr val="tx1"/>
                </a:solidFill>
                <a:latin typeface="Calibri" pitchFamily="34" charset="0"/>
              </a:rPr>
              <a:t>environment</a:t>
            </a:r>
            <a:r>
              <a:rPr lang="fr-FR" u="sng" dirty="0" smtClean="0">
                <a:solidFill>
                  <a:schemeClr val="tx1"/>
                </a:solidFill>
                <a:latin typeface="Calibri" pitchFamily="34" charset="0"/>
              </a:rPr>
              <a:t>: Windows 7, Vista, Server 2008</a:t>
            </a:r>
            <a:endParaRPr lang="fr-FR" u="sng" dirty="0">
              <a:solidFill>
                <a:schemeClr val="tx1"/>
              </a:solidFill>
              <a:latin typeface="Calibri" pitchFamily="34" charset="0"/>
            </a:endParaRPr>
          </a:p>
        </p:txBody>
      </p:sp>
      <p:sp>
        <p:nvSpPr>
          <p:cNvPr id="42" name="Rectangle 41"/>
          <p:cNvSpPr/>
          <p:nvPr/>
        </p:nvSpPr>
        <p:spPr>
          <a:xfrm>
            <a:off x="901922" y="1916113"/>
            <a:ext cx="2428875" cy="357187"/>
          </a:xfrm>
          <a:prstGeom prst="rect">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fontAlgn="auto">
              <a:spcBef>
                <a:spcPts val="0"/>
              </a:spcBef>
              <a:spcAft>
                <a:spcPts val="0"/>
              </a:spcAft>
              <a:defRPr/>
            </a:pPr>
            <a:r>
              <a:rPr lang="fr-FR" kern="0" dirty="0" smtClean="0">
                <a:solidFill>
                  <a:srgbClr val="FFFFFF"/>
                </a:solidFill>
                <a:latin typeface="Calibri"/>
              </a:rPr>
              <a:t>PDT 2.1/Eclipse PHP</a:t>
            </a:r>
            <a:endParaRPr lang="fr-FR" kern="0" dirty="0">
              <a:solidFill>
                <a:srgbClr val="FFFFFF"/>
              </a:solidFill>
              <a:latin typeface="Calibri"/>
              <a:cs typeface="+mn-cs"/>
            </a:endParaRPr>
          </a:p>
        </p:txBody>
      </p:sp>
      <p:sp>
        <p:nvSpPr>
          <p:cNvPr id="43" name="Rectangle 42"/>
          <p:cNvSpPr/>
          <p:nvPr/>
        </p:nvSpPr>
        <p:spPr>
          <a:xfrm>
            <a:off x="901922" y="2416175"/>
            <a:ext cx="2428875" cy="357187"/>
          </a:xfrm>
          <a:prstGeom prst="rect">
            <a:avLst/>
          </a:prstGeom>
          <a:ln/>
        </p:spPr>
        <p:style>
          <a:lnRef idx="0">
            <a:schemeClr val="accent3"/>
          </a:lnRef>
          <a:fillRef idx="3">
            <a:schemeClr val="accent3"/>
          </a:fillRef>
          <a:effectRef idx="3">
            <a:schemeClr val="accent3"/>
          </a:effectRef>
          <a:fontRef idx="minor">
            <a:schemeClr val="lt1"/>
          </a:fontRef>
        </p:style>
        <p:txBody>
          <a:bodyPr anchor="ctr"/>
          <a:lstStyle/>
          <a:p>
            <a:pPr algn="ctr" defTabSz="914400"/>
            <a:r>
              <a:rPr lang="fr-FR" dirty="0" smtClean="0">
                <a:solidFill>
                  <a:srgbClr val="FFFFFF"/>
                </a:solidFill>
                <a:latin typeface="Calibri" pitchFamily="34" charset="0"/>
              </a:rPr>
              <a:t>Java </a:t>
            </a:r>
            <a:r>
              <a:rPr lang="fr-FR" dirty="0" err="1" smtClean="0">
                <a:solidFill>
                  <a:srgbClr val="FFFFFF"/>
                </a:solidFill>
                <a:latin typeface="Calibri" pitchFamily="34" charset="0"/>
              </a:rPr>
              <a:t>Runtime</a:t>
            </a:r>
            <a:endParaRPr lang="fr-FR" dirty="0">
              <a:solidFill>
                <a:srgbClr val="FFFFFF"/>
              </a:solidFill>
              <a:latin typeface="Calibri" pitchFamily="34" charset="0"/>
            </a:endParaRPr>
          </a:p>
        </p:txBody>
      </p:sp>
      <p:sp>
        <p:nvSpPr>
          <p:cNvPr id="5" name="Title 4"/>
          <p:cNvSpPr>
            <a:spLocks noGrp="1"/>
          </p:cNvSpPr>
          <p:nvPr>
            <p:ph type="title"/>
          </p:nvPr>
        </p:nvSpPr>
        <p:spPr/>
        <p:txBody>
          <a:bodyPr>
            <a:normAutofit fontScale="90000"/>
          </a:bodyPr>
          <a:lstStyle/>
          <a:p>
            <a:r>
              <a:rPr lang="en-US" dirty="0"/>
              <a:t>Windows Azure Tools for Eclipse</a:t>
            </a:r>
            <a:r>
              <a:rPr lang="en-US" dirty="0" smtClean="0"/>
              <a:t>:</a:t>
            </a:r>
            <a:br>
              <a:rPr lang="en-US" dirty="0" smtClean="0"/>
            </a:br>
            <a:r>
              <a:rPr lang="en-US" dirty="0" smtClean="0"/>
              <a:t>High </a:t>
            </a:r>
            <a:r>
              <a:rPr lang="en-US" dirty="0"/>
              <a:t>level Architecture</a:t>
            </a:r>
          </a:p>
        </p:txBody>
      </p:sp>
      <p:sp>
        <p:nvSpPr>
          <p:cNvPr id="20" name="Rounded Rectangle 19"/>
          <p:cNvSpPr/>
          <p:nvPr/>
        </p:nvSpPr>
        <p:spPr>
          <a:xfrm>
            <a:off x="936100" y="3798410"/>
            <a:ext cx="3438584" cy="1676415"/>
          </a:xfrm>
          <a:prstGeom prst="roundRect">
            <a:avLst>
              <a:gd name="adj" fmla="val 8906"/>
            </a:avLst>
          </a:prstGeom>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9" name="Rectangle 38"/>
          <p:cNvSpPr/>
          <p:nvPr/>
        </p:nvSpPr>
        <p:spPr>
          <a:xfrm>
            <a:off x="1062878" y="3898524"/>
            <a:ext cx="3200400" cy="428625"/>
          </a:xfrm>
          <a:prstGeom prst="rect">
            <a:avLst/>
          </a:prstGeom>
          <a:ln/>
        </p:spPr>
        <p:style>
          <a:lnRef idx="1">
            <a:schemeClr val="accent6"/>
          </a:lnRef>
          <a:fillRef idx="2">
            <a:schemeClr val="accent6"/>
          </a:fillRef>
          <a:effectRef idx="1">
            <a:schemeClr val="accent6"/>
          </a:effectRef>
          <a:fontRef idx="minor">
            <a:schemeClr val="dk1"/>
          </a:fontRef>
        </p:style>
        <p:txBody>
          <a:bodyPr anchor="ctr"/>
          <a:lstStyle/>
          <a:p>
            <a:pPr algn="ctr" defTabSz="914400"/>
            <a:r>
              <a:rPr lang="fr-FR" dirty="0" smtClean="0">
                <a:solidFill>
                  <a:schemeClr val="bg1"/>
                </a:solidFill>
                <a:latin typeface="Calibri" pitchFamily="34" charset="0"/>
              </a:rPr>
              <a:t>Windows Azure SDK</a:t>
            </a:r>
            <a:endParaRPr lang="fr-FR" dirty="0">
              <a:solidFill>
                <a:schemeClr val="bg1"/>
              </a:solidFill>
              <a:latin typeface="Calibri" pitchFamily="34" charset="0"/>
            </a:endParaRPr>
          </a:p>
        </p:txBody>
      </p:sp>
      <p:sp>
        <p:nvSpPr>
          <p:cNvPr id="40" name="Rectangle 39"/>
          <p:cNvSpPr/>
          <p:nvPr/>
        </p:nvSpPr>
        <p:spPr>
          <a:xfrm>
            <a:off x="1062878" y="4897203"/>
            <a:ext cx="3200400" cy="422275"/>
          </a:xfrm>
          <a:prstGeom prst="rect">
            <a:avLst/>
          </a:prstGeom>
          <a:ln/>
        </p:spPr>
        <p:style>
          <a:lnRef idx="1">
            <a:schemeClr val="accent6"/>
          </a:lnRef>
          <a:fillRef idx="2">
            <a:schemeClr val="accent6"/>
          </a:fillRef>
          <a:effectRef idx="1">
            <a:schemeClr val="accent6"/>
          </a:effectRef>
          <a:fontRef idx="minor">
            <a:schemeClr val="dk1"/>
          </a:fontRef>
        </p:style>
        <p:txBody>
          <a:bodyPr anchor="ctr"/>
          <a:lstStyle/>
          <a:p>
            <a:pPr algn="ctr" defTabSz="914400" fontAlgn="auto">
              <a:spcBef>
                <a:spcPts val="0"/>
              </a:spcBef>
              <a:spcAft>
                <a:spcPts val="0"/>
              </a:spcAft>
              <a:defRPr/>
            </a:pPr>
            <a:r>
              <a:rPr lang="fr-FR" kern="0" dirty="0" smtClean="0">
                <a:solidFill>
                  <a:schemeClr val="bg1"/>
                </a:solidFill>
                <a:latin typeface="Calibri"/>
                <a:cs typeface="+mn-cs"/>
              </a:rPr>
              <a:t>IIS 7.0 &amp; SQL Server Express</a:t>
            </a:r>
            <a:endParaRPr lang="fr-FR" kern="0" dirty="0">
              <a:solidFill>
                <a:schemeClr val="bg1"/>
              </a:solidFill>
              <a:latin typeface="Calibri"/>
              <a:cs typeface="+mn-cs"/>
            </a:endParaRPr>
          </a:p>
        </p:txBody>
      </p:sp>
      <p:sp>
        <p:nvSpPr>
          <p:cNvPr id="41" name="Rectangle 40"/>
          <p:cNvSpPr/>
          <p:nvPr/>
        </p:nvSpPr>
        <p:spPr>
          <a:xfrm>
            <a:off x="1062878" y="4397140"/>
            <a:ext cx="3200400" cy="414338"/>
          </a:xfrm>
          <a:prstGeom prst="rect">
            <a:avLst/>
          </a:prstGeom>
          <a:ln/>
        </p:spPr>
        <p:style>
          <a:lnRef idx="1">
            <a:schemeClr val="accent6"/>
          </a:lnRef>
          <a:fillRef idx="2">
            <a:schemeClr val="accent6"/>
          </a:fillRef>
          <a:effectRef idx="1">
            <a:schemeClr val="accent6"/>
          </a:effectRef>
          <a:fontRef idx="minor">
            <a:schemeClr val="dk1"/>
          </a:fontRef>
        </p:style>
        <p:txBody>
          <a:bodyPr anchor="ctr"/>
          <a:lstStyle/>
          <a:p>
            <a:pPr algn="ctr" defTabSz="914400"/>
            <a:r>
              <a:rPr lang="fr-FR" dirty="0">
                <a:solidFill>
                  <a:schemeClr val="bg1"/>
                </a:solidFill>
                <a:latin typeface="Calibri" pitchFamily="34" charset="0"/>
              </a:rPr>
              <a:t>.NET </a:t>
            </a:r>
            <a:r>
              <a:rPr lang="fr-FR" dirty="0" smtClean="0">
                <a:solidFill>
                  <a:schemeClr val="bg1"/>
                </a:solidFill>
                <a:latin typeface="Calibri" pitchFamily="34" charset="0"/>
              </a:rPr>
              <a:t> Framework 3.5  SP1</a:t>
            </a:r>
            <a:endParaRPr lang="fr-FR" dirty="0">
              <a:solidFill>
                <a:schemeClr val="bg1"/>
              </a:solidFill>
              <a:latin typeface="Calibri" pitchFamily="34" charset="0"/>
            </a:endParaRPr>
          </a:p>
        </p:txBody>
      </p:sp>
      <p:sp>
        <p:nvSpPr>
          <p:cNvPr id="23" name="Rounded Rectangle 22"/>
          <p:cNvSpPr>
            <a:spLocks/>
          </p:cNvSpPr>
          <p:nvPr/>
        </p:nvSpPr>
        <p:spPr>
          <a:xfrm>
            <a:off x="5510789" y="3853698"/>
            <a:ext cx="2600076" cy="1037645"/>
          </a:xfrm>
          <a:prstGeom prst="roundRect">
            <a:avLst>
              <a:gd name="adj" fmla="val 6876"/>
            </a:avLst>
          </a:prstGeom>
          <a:gradFill flip="none" rotWithShape="1">
            <a:gsLst>
              <a:gs pos="0">
                <a:srgbClr val="FFFFFF"/>
              </a:gs>
              <a:gs pos="50000">
                <a:srgbClr val="FFFFFF">
                  <a:alpha val="94000"/>
                </a:srgbClr>
              </a:gs>
              <a:gs pos="100000">
                <a:srgbClr val="A0C9FA">
                  <a:shade val="100000"/>
                  <a:satMod val="115000"/>
                </a:srgbClr>
              </a:gs>
            </a:gsLst>
            <a:lin ang="5400000" scaled="1"/>
            <a:tileRect/>
          </a:gradFill>
          <a:ln>
            <a:noFill/>
            <a:headEnd type="none" w="med" len="med"/>
            <a:tailEnd type="none" w="med" len="me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rgbClr val="FFC000">
                <a:satMod val="300000"/>
              </a:srgbClr>
            </a:contourClr>
          </a:sp3d>
        </p:spPr>
        <p:txBody>
          <a:bodyPr vert="horz" wrap="square" lIns="91436" tIns="45718" rIns="91436" bIns="45718" numCol="1" rtlCol="0" anchor="ctr" anchorCtr="0" compatLnSpc="1">
            <a:prstTxWarp prst="textNoShape">
              <a:avLst/>
            </a:prstTxWarp>
          </a:bodyPr>
          <a:lstStyle/>
          <a:p>
            <a:pPr marL="0" marR="0" lvl="0" indent="0" defTabSz="914363" eaLnBrk="1" fontAlgn="base" latinLnBrk="0" hangingPunct="1">
              <a:lnSpc>
                <a:spcPct val="85000"/>
              </a:lnSpc>
              <a:spcBef>
                <a:spcPts val="1200"/>
              </a:spcBef>
              <a:spcAft>
                <a:spcPct val="0"/>
              </a:spcAft>
              <a:buClrTx/>
              <a:buSzTx/>
              <a:buFontTx/>
              <a:buNone/>
              <a:tabLst/>
              <a:defRPr/>
            </a:pPr>
            <a:endParaRPr kumimoji="0" lang="en-US" sz="1600" b="0" i="0" u="none" strike="noStrike" kern="0" cap="none" spc="-100" normalizeH="0" baseline="0" noProof="0" dirty="0">
              <a:ln w="18415" cmpd="sng">
                <a:noFill/>
                <a:prstDash val="solid"/>
              </a:ln>
              <a:gradFill>
                <a:gsLst>
                  <a:gs pos="0">
                    <a:srgbClr val="000000"/>
                  </a:gs>
                  <a:gs pos="50000">
                    <a:srgbClr val="000000"/>
                  </a:gs>
                </a:gsLst>
                <a:lin ang="5400000" scaled="0"/>
              </a:gradFill>
              <a:effectLst/>
              <a:uLnTx/>
              <a:uFillTx/>
              <a:latin typeface="Segoe UI" pitchFamily="34" charset="0"/>
              <a:cs typeface="Segoe UI" pitchFamily="34" charset="0"/>
            </a:endParaRPr>
          </a:p>
        </p:txBody>
      </p:sp>
      <p:sp>
        <p:nvSpPr>
          <p:cNvPr id="24" name="Rounded Rectangle 23"/>
          <p:cNvSpPr>
            <a:spLocks/>
          </p:cNvSpPr>
          <p:nvPr/>
        </p:nvSpPr>
        <p:spPr bwMode="auto">
          <a:xfrm>
            <a:off x="5583200" y="3952737"/>
            <a:ext cx="774835" cy="347016"/>
          </a:xfrm>
          <a:prstGeom prst="roundRect">
            <a:avLst/>
          </a:prstGeom>
          <a:gradFill flip="none" rotWithShape="1">
            <a:gsLst>
              <a:gs pos="0">
                <a:srgbClr val="FFFFFF"/>
              </a:gs>
              <a:gs pos="50000">
                <a:srgbClr val="FFFFFF">
                  <a:alpha val="94000"/>
                </a:srgbClr>
              </a:gs>
              <a:gs pos="100000">
                <a:srgbClr val="A0C9FA">
                  <a:shade val="100000"/>
                  <a:satMod val="115000"/>
                </a:srgbClr>
              </a:gs>
            </a:gsLst>
            <a:lin ang="5400000" scaled="1"/>
            <a:tileRect/>
          </a:gradFill>
          <a:ln>
            <a:noFill/>
            <a:headEnd type="none" w="med" len="med"/>
            <a:tailEnd type="none" w="med" len="me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rgbClr val="FFC000">
                <a:satMod val="300000"/>
              </a:srgbClr>
            </a:contourClr>
          </a:sp3d>
        </p:spPr>
        <p:txBody>
          <a:bodyPr vert="horz" wrap="square" lIns="0" tIns="45718" rIns="0" bIns="45718" numCol="1" rtlCol="0" anchor="ctr" anchorCtr="0" compatLnSpc="1">
            <a:prstTxWarp prst="textNoShape">
              <a:avLst/>
            </a:prstTxWarp>
          </a:bodyPr>
          <a:lstStyle/>
          <a:p>
            <a:pPr marL="0" marR="0" lvl="0" indent="0" algn="ctr" defTabSz="914400" eaLnBrk="1" fontAlgn="base" latinLnBrk="0" hangingPunct="1">
              <a:lnSpc>
                <a:spcPct val="85000"/>
              </a:lnSpc>
              <a:spcBef>
                <a:spcPts val="1200"/>
              </a:spcBef>
              <a:spcAft>
                <a:spcPct val="0"/>
              </a:spcAft>
              <a:buClrTx/>
              <a:buSzTx/>
              <a:buFontTx/>
              <a:buNone/>
              <a:tabLst/>
              <a:defRPr/>
            </a:pPr>
            <a:r>
              <a:rPr kumimoji="0" lang="en-US" sz="1200" b="0" i="0" u="none" strike="noStrike" kern="0" cap="none" spc="-100" normalizeH="0" baseline="0" noProof="0" dirty="0" smtClean="0">
                <a:ln w="18415" cmpd="sng">
                  <a:noFill/>
                  <a:prstDash val="solid"/>
                </a:ln>
                <a:gradFill>
                  <a:gsLst>
                    <a:gs pos="0">
                      <a:srgbClr val="000000"/>
                    </a:gs>
                    <a:gs pos="50000">
                      <a:srgbClr val="000000"/>
                    </a:gs>
                  </a:gsLst>
                  <a:lin ang="5400000" scaled="0"/>
                </a:gradFill>
                <a:effectLst/>
                <a:uLnTx/>
                <a:uFillTx/>
                <a:latin typeface="Segoe UI" pitchFamily="34" charset="0"/>
                <a:cs typeface="Segoe UI" pitchFamily="34" charset="0"/>
              </a:rPr>
              <a:t>Compute</a:t>
            </a:r>
            <a:endParaRPr kumimoji="0" lang="en-US" sz="1200" b="0" i="0" u="none" strike="noStrike" kern="0" cap="none" spc="-100" normalizeH="0" baseline="0" noProof="0" dirty="0">
              <a:ln w="18415" cmpd="sng">
                <a:noFill/>
                <a:prstDash val="solid"/>
              </a:ln>
              <a:gradFill>
                <a:gsLst>
                  <a:gs pos="0">
                    <a:srgbClr val="000000"/>
                  </a:gs>
                  <a:gs pos="50000">
                    <a:srgbClr val="000000"/>
                  </a:gs>
                </a:gsLst>
                <a:lin ang="5400000" scaled="0"/>
              </a:gradFill>
              <a:effectLst/>
              <a:uLnTx/>
              <a:uFillTx/>
              <a:latin typeface="Segoe UI" pitchFamily="34" charset="0"/>
              <a:cs typeface="Segoe UI" pitchFamily="34" charset="0"/>
            </a:endParaRPr>
          </a:p>
        </p:txBody>
      </p:sp>
      <p:sp>
        <p:nvSpPr>
          <p:cNvPr id="25" name="Rounded Rectangle 24"/>
          <p:cNvSpPr>
            <a:spLocks/>
          </p:cNvSpPr>
          <p:nvPr/>
        </p:nvSpPr>
        <p:spPr bwMode="auto">
          <a:xfrm>
            <a:off x="6415638" y="3952737"/>
            <a:ext cx="780411" cy="347016"/>
          </a:xfrm>
          <a:prstGeom prst="roundRect">
            <a:avLst/>
          </a:prstGeom>
          <a:gradFill flip="none" rotWithShape="1">
            <a:gsLst>
              <a:gs pos="0">
                <a:srgbClr val="FFFFFF"/>
              </a:gs>
              <a:gs pos="50000">
                <a:srgbClr val="FFFFFF">
                  <a:alpha val="94000"/>
                </a:srgbClr>
              </a:gs>
              <a:gs pos="100000">
                <a:srgbClr val="A0C9FA">
                  <a:shade val="100000"/>
                  <a:satMod val="115000"/>
                </a:srgbClr>
              </a:gs>
            </a:gsLst>
            <a:lin ang="5400000" scaled="1"/>
            <a:tileRect/>
          </a:gradFill>
          <a:ln>
            <a:noFill/>
            <a:headEnd type="none" w="med" len="med"/>
            <a:tailEnd type="none" w="med" len="me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rgbClr val="FFC000">
                <a:satMod val="300000"/>
              </a:srgbClr>
            </a:contourClr>
          </a:sp3d>
        </p:spPr>
        <p:txBody>
          <a:bodyPr vert="horz" wrap="square" lIns="0" tIns="45718" rIns="0" bIns="45718" numCol="1" rtlCol="0" anchor="ctr" anchorCtr="0" compatLnSpc="1">
            <a:prstTxWarp prst="textNoShape">
              <a:avLst/>
            </a:prstTxWarp>
          </a:bodyPr>
          <a:lstStyle/>
          <a:p>
            <a:pPr marL="0" marR="0" lvl="0" indent="0" algn="ctr" defTabSz="914400" eaLnBrk="1" fontAlgn="base" latinLnBrk="0" hangingPunct="1">
              <a:lnSpc>
                <a:spcPct val="85000"/>
              </a:lnSpc>
              <a:spcBef>
                <a:spcPts val="1200"/>
              </a:spcBef>
              <a:spcAft>
                <a:spcPct val="0"/>
              </a:spcAft>
              <a:buClrTx/>
              <a:buSzTx/>
              <a:buFontTx/>
              <a:buNone/>
              <a:tabLst/>
              <a:defRPr/>
            </a:pPr>
            <a:r>
              <a:rPr kumimoji="0" lang="en-US" sz="1200" b="0" i="0" u="none" strike="noStrike" kern="0" cap="none" spc="-100" normalizeH="0" baseline="0" noProof="0" dirty="0" smtClean="0">
                <a:ln w="18415" cmpd="sng">
                  <a:noFill/>
                  <a:prstDash val="solid"/>
                </a:ln>
                <a:gradFill>
                  <a:gsLst>
                    <a:gs pos="0">
                      <a:srgbClr val="000000"/>
                    </a:gs>
                    <a:gs pos="50000">
                      <a:srgbClr val="000000"/>
                    </a:gs>
                  </a:gsLst>
                  <a:lin ang="5400000" scaled="0"/>
                </a:gradFill>
                <a:effectLst/>
                <a:uLnTx/>
                <a:uFillTx/>
                <a:latin typeface="Segoe UI" pitchFamily="34" charset="0"/>
                <a:cs typeface="Segoe UI" pitchFamily="34" charset="0"/>
              </a:rPr>
              <a:t>Storage</a:t>
            </a:r>
            <a:endParaRPr kumimoji="0" lang="en-US" sz="1200" b="0" i="0" u="none" strike="noStrike" kern="0" cap="none" spc="-100" normalizeH="0" baseline="0" noProof="0" dirty="0">
              <a:ln w="18415" cmpd="sng">
                <a:noFill/>
                <a:prstDash val="solid"/>
              </a:ln>
              <a:gradFill>
                <a:gsLst>
                  <a:gs pos="0">
                    <a:srgbClr val="000000"/>
                  </a:gs>
                  <a:gs pos="50000">
                    <a:srgbClr val="000000"/>
                  </a:gs>
                </a:gsLst>
                <a:lin ang="5400000" scaled="0"/>
              </a:gradFill>
              <a:effectLst/>
              <a:uLnTx/>
              <a:uFillTx/>
              <a:latin typeface="Segoe UI" pitchFamily="34" charset="0"/>
              <a:cs typeface="Segoe UI" pitchFamily="34" charset="0"/>
            </a:endParaRPr>
          </a:p>
        </p:txBody>
      </p:sp>
      <p:sp>
        <p:nvSpPr>
          <p:cNvPr id="26" name="Rounded Rectangle 25"/>
          <p:cNvSpPr>
            <a:spLocks/>
          </p:cNvSpPr>
          <p:nvPr/>
        </p:nvSpPr>
        <p:spPr bwMode="auto">
          <a:xfrm>
            <a:off x="7253652" y="3952737"/>
            <a:ext cx="780411" cy="347016"/>
          </a:xfrm>
          <a:prstGeom prst="roundRect">
            <a:avLst/>
          </a:prstGeom>
          <a:gradFill flip="none" rotWithShape="1">
            <a:gsLst>
              <a:gs pos="0">
                <a:srgbClr val="FFFFFF"/>
              </a:gs>
              <a:gs pos="50000">
                <a:srgbClr val="FFFFFF">
                  <a:alpha val="94000"/>
                </a:srgbClr>
              </a:gs>
              <a:gs pos="100000">
                <a:srgbClr val="A0C9FA">
                  <a:shade val="100000"/>
                  <a:satMod val="115000"/>
                </a:srgbClr>
              </a:gs>
            </a:gsLst>
            <a:lin ang="5400000" scaled="1"/>
            <a:tileRect/>
          </a:gradFill>
          <a:ln>
            <a:noFill/>
            <a:headEnd type="none" w="med" len="med"/>
            <a:tailEnd type="none" w="med" len="me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rgbClr val="FFC000">
                <a:satMod val="300000"/>
              </a:srgbClr>
            </a:contourClr>
          </a:sp3d>
        </p:spPr>
        <p:txBody>
          <a:bodyPr vert="horz" wrap="square" lIns="0" tIns="45718" rIns="0" bIns="45718" numCol="1" rtlCol="0" anchor="ctr" anchorCtr="0" compatLnSpc="1">
            <a:prstTxWarp prst="textNoShape">
              <a:avLst/>
            </a:prstTxWarp>
          </a:bodyPr>
          <a:lstStyle/>
          <a:p>
            <a:pPr marL="0" marR="0" lvl="0" indent="0" algn="ctr" defTabSz="914400" eaLnBrk="1" fontAlgn="base" latinLnBrk="0" hangingPunct="1">
              <a:lnSpc>
                <a:spcPct val="85000"/>
              </a:lnSpc>
              <a:spcBef>
                <a:spcPts val="1200"/>
              </a:spcBef>
              <a:spcAft>
                <a:spcPct val="0"/>
              </a:spcAft>
              <a:buClrTx/>
              <a:buSzTx/>
              <a:buFontTx/>
              <a:buNone/>
              <a:tabLst/>
              <a:defRPr/>
            </a:pPr>
            <a:r>
              <a:rPr kumimoji="0" lang="en-US" sz="1200" b="0" i="0" u="none" strike="noStrike" kern="0" cap="none" spc="-100" normalizeH="0" baseline="0" noProof="0" dirty="0" smtClean="0">
                <a:ln w="18415" cmpd="sng">
                  <a:noFill/>
                  <a:prstDash val="solid"/>
                </a:ln>
                <a:gradFill>
                  <a:gsLst>
                    <a:gs pos="0">
                      <a:srgbClr val="000000"/>
                    </a:gs>
                    <a:gs pos="50000">
                      <a:srgbClr val="000000"/>
                    </a:gs>
                  </a:gsLst>
                  <a:lin ang="5400000" scaled="0"/>
                </a:gradFill>
                <a:effectLst/>
                <a:uLnTx/>
                <a:uFillTx/>
                <a:latin typeface="Segoe UI" pitchFamily="34" charset="0"/>
                <a:cs typeface="Segoe UI" pitchFamily="34" charset="0"/>
              </a:rPr>
              <a:t>Manage</a:t>
            </a:r>
            <a:endParaRPr kumimoji="0" lang="en-US" sz="1200" b="0" i="0" u="none" strike="noStrike" kern="0" cap="none" spc="-100" normalizeH="0" baseline="0" noProof="0" dirty="0">
              <a:ln w="18415" cmpd="sng">
                <a:noFill/>
                <a:prstDash val="solid"/>
              </a:ln>
              <a:gradFill>
                <a:gsLst>
                  <a:gs pos="0">
                    <a:srgbClr val="000000"/>
                  </a:gs>
                  <a:gs pos="50000">
                    <a:srgbClr val="000000"/>
                  </a:gs>
                </a:gsLst>
                <a:lin ang="5400000" scaled="0"/>
              </a:gradFill>
              <a:effectLst/>
              <a:uLnTx/>
              <a:uFillTx/>
              <a:latin typeface="Segoe UI" pitchFamily="34" charset="0"/>
              <a:cs typeface="Segoe UI" pitchFamily="34" charset="0"/>
            </a:endParaRPr>
          </a:p>
        </p:txBody>
      </p:sp>
      <p:pic>
        <p:nvPicPr>
          <p:cNvPr id="27" name="Picture 26" descr="WinAzure_h_rgb.png"/>
          <p:cNvPicPr>
            <a:picLocks noChangeAspect="1"/>
          </p:cNvPicPr>
          <p:nvPr/>
        </p:nvPicPr>
        <p:blipFill>
          <a:blip r:embed="rId3" cstate="print"/>
          <a:stretch>
            <a:fillRect/>
          </a:stretch>
        </p:blipFill>
        <p:spPr>
          <a:xfrm>
            <a:off x="5872761" y="4385061"/>
            <a:ext cx="1847470" cy="345130"/>
          </a:xfrm>
          <a:prstGeom prst="rect">
            <a:avLst/>
          </a:prstGeom>
        </p:spPr>
      </p:pic>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a:xfrm>
            <a:off x="4720046" y="4824549"/>
            <a:ext cx="4136572" cy="814251"/>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6" name="Content Placeholder 5"/>
          <p:cNvSpPr>
            <a:spLocks noGrp="1"/>
          </p:cNvSpPr>
          <p:nvPr>
            <p:ph idx="4294967295"/>
          </p:nvPr>
        </p:nvSpPr>
        <p:spPr>
          <a:xfrm>
            <a:off x="4191000" y="457200"/>
            <a:ext cx="4572000" cy="5410200"/>
          </a:xfrm>
        </p:spPr>
        <p:txBody>
          <a:bodyPr>
            <a:norm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pPr>
              <a:buNone/>
            </a:pPr>
            <a:r>
              <a:rPr lang="en-US" dirty="0" smtClean="0"/>
              <a:t>    </a:t>
            </a:r>
            <a:r>
              <a:rPr lang="en-US" sz="2800" dirty="0" smtClean="0"/>
              <a:t>Project: www.windowsazure4e.org</a:t>
            </a:r>
          </a:p>
          <a:p>
            <a:pPr>
              <a:buNone/>
            </a:pPr>
            <a:endParaRPr lang="en-US" sz="2800" dirty="0" smtClean="0"/>
          </a:p>
        </p:txBody>
      </p:sp>
      <p:pic>
        <p:nvPicPr>
          <p:cNvPr id="11" name="Picture 6" descr="C:\Users\a-breke\Documents\Graphics\Eclipse 4 Silverlite\soyatec.png"/>
          <p:cNvPicPr>
            <a:picLocks noChangeAspect="1" noChangeArrowheads="1"/>
          </p:cNvPicPr>
          <p:nvPr/>
        </p:nvPicPr>
        <p:blipFill>
          <a:blip r:embed="rId3" cstate="print"/>
          <a:srcRect/>
          <a:stretch>
            <a:fillRect/>
          </a:stretch>
        </p:blipFill>
        <p:spPr bwMode="auto">
          <a:xfrm>
            <a:off x="6781800" y="5029200"/>
            <a:ext cx="1604529" cy="385087"/>
          </a:xfrm>
          <a:prstGeom prst="rect">
            <a:avLst/>
          </a:prstGeom>
          <a:noFill/>
        </p:spPr>
      </p:pic>
      <p:pic>
        <p:nvPicPr>
          <p:cNvPr id="12" name="Picture 7" descr="C:\Users\a-breke\Documents\Graphics\Partner Logos\Microsoftlogo.bmp"/>
          <p:cNvPicPr>
            <a:picLocks noChangeAspect="1" noChangeArrowheads="1"/>
          </p:cNvPicPr>
          <p:nvPr/>
        </p:nvPicPr>
        <p:blipFill>
          <a:blip r:embed="rId4" cstate="print"/>
          <a:srcRect/>
          <a:stretch>
            <a:fillRect/>
          </a:stretch>
        </p:blipFill>
        <p:spPr bwMode="auto">
          <a:xfrm>
            <a:off x="4800600" y="4953000"/>
            <a:ext cx="1668783" cy="429116"/>
          </a:xfrm>
          <a:prstGeom prst="rect">
            <a:avLst/>
          </a:prstGeom>
          <a:noFill/>
        </p:spPr>
      </p:pic>
      <p:pic>
        <p:nvPicPr>
          <p:cNvPr id="7" name="Picture 6" descr="azure4e_site.PNG"/>
          <p:cNvPicPr>
            <a:picLocks noChangeAspect="1"/>
          </p:cNvPicPr>
          <p:nvPr/>
        </p:nvPicPr>
        <p:blipFill>
          <a:blip r:embed="rId5"/>
          <a:stretch>
            <a:fillRect/>
          </a:stretch>
        </p:blipFill>
        <p:spPr>
          <a:xfrm>
            <a:off x="314904" y="989913"/>
            <a:ext cx="4320467" cy="397139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07/7/12/main" xmlns="" val="694449810"/>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4854867"/>
            <a:ext cx="8381999" cy="1523494"/>
          </a:xfrm>
        </p:spPr>
        <p:txBody>
          <a:bodyPr/>
          <a:lstStyle/>
          <a:p>
            <a:r>
              <a:rPr lang="en-US" dirty="0" smtClean="0"/>
              <a:t>PHP SDK for Windows Azure &amp;</a:t>
            </a:r>
            <a:br>
              <a:rPr lang="en-US" dirty="0" smtClean="0"/>
            </a:br>
            <a:r>
              <a:rPr lang="en-US" dirty="0" smtClean="0"/>
              <a:t>Windows Azure tools for Eclipse</a:t>
            </a:r>
            <a:endParaRPr lang="en-US" dirty="0"/>
          </a:p>
        </p:txBody>
      </p:sp>
      <p:sp>
        <p:nvSpPr>
          <p:cNvPr id="4" name="Text Placeholder 3"/>
          <p:cNvSpPr>
            <a:spLocks noGrp="1"/>
          </p:cNvSpPr>
          <p:nvPr>
            <p:ph type="body" sz="quarter" idx="10"/>
          </p:nvPr>
        </p:nvSpPr>
        <p:spPr/>
        <p:txBody>
          <a:bodyPr/>
          <a:lstStyle/>
          <a:p>
            <a:r>
              <a:rPr lang="en-US" dirty="0" smtClean="0"/>
              <a:t>demo </a:t>
            </a:r>
            <a:endParaRPr lang="en-US" dirty="0"/>
          </a:p>
        </p:txBody>
      </p:sp>
    </p:spTree>
    <p:extLst>
      <p:ext uri="{BB962C8B-B14F-4D97-AF65-F5344CB8AC3E}">
        <p14:creationId xmlns:p14="http://schemas.microsoft.com/office/powerpoint/2007/7/12/main" xmlns="" val="2234661404"/>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756946" cy="1107996"/>
          </a:xfrm>
        </p:spPr>
        <p:txBody>
          <a:bodyPr/>
          <a:lstStyle/>
          <a:p>
            <a:r>
              <a:rPr dirty="0" smtClean="0"/>
              <a:t>Call to Action</a:t>
            </a:r>
            <a:br>
              <a:rPr dirty="0" smtClean="0"/>
            </a:br>
            <a:endParaRPr sz="3200" dirty="0">
              <a:solidFill>
                <a:schemeClr val="tx2"/>
              </a:solidFill>
            </a:endParaRPr>
          </a:p>
        </p:txBody>
      </p:sp>
      <p:sp>
        <p:nvSpPr>
          <p:cNvPr id="3" name="Content Placeholder 2"/>
          <p:cNvSpPr>
            <a:spLocks noGrp="1"/>
          </p:cNvSpPr>
          <p:nvPr>
            <p:ph idx="1"/>
          </p:nvPr>
        </p:nvSpPr>
        <p:spPr>
          <a:xfrm>
            <a:off x="381000" y="1310640"/>
            <a:ext cx="8321040" cy="5135880"/>
          </a:xfrm>
        </p:spPr>
        <p:txBody>
          <a:bodyPr/>
          <a:lstStyle/>
          <a:p>
            <a:r>
              <a:rPr lang="en-US" dirty="0" smtClean="0"/>
              <a:t>Take advantage of  Open Source Technical Bridges &amp; Contribute!</a:t>
            </a:r>
          </a:p>
          <a:p>
            <a:r>
              <a:rPr lang="en-US" dirty="0" smtClean="0"/>
              <a:t>Monitor new developments and </a:t>
            </a:r>
            <a:r>
              <a:rPr lang="en-US" u="sng" dirty="0" smtClean="0"/>
              <a:t>send your feedback</a:t>
            </a:r>
            <a:r>
              <a:rPr lang="en-US" dirty="0" smtClean="0"/>
              <a:t> on the interoperability team blog: </a:t>
            </a:r>
          </a:p>
          <a:p>
            <a:pPr lvl="1"/>
            <a:r>
              <a:rPr lang="en-US" dirty="0" smtClean="0">
                <a:hlinkClick r:id="rId4" action="ppaction://hlinkfile"/>
              </a:rPr>
              <a:t>blogs.msdn.com/interoperability</a:t>
            </a:r>
            <a:r>
              <a:rPr lang="en-US" dirty="0" smtClean="0"/>
              <a:t> </a:t>
            </a:r>
          </a:p>
          <a:p>
            <a:r>
              <a:rPr lang="en-US" i="1" dirty="0" smtClean="0"/>
              <a:t>More details at </a:t>
            </a:r>
          </a:p>
          <a:p>
            <a:pPr lvl="1"/>
            <a:r>
              <a:rPr lang="en-US" i="1" dirty="0" smtClean="0">
                <a:hlinkClick r:id=""/>
              </a:rPr>
              <a:t>www.interopbridges.com</a:t>
            </a:r>
            <a:r>
              <a:rPr lang="en-US" i="1" dirty="0" smtClean="0"/>
              <a:t> </a:t>
            </a:r>
          </a:p>
          <a:p>
            <a:pPr lvl="1"/>
            <a:r>
              <a:rPr lang="en-US" i="1" dirty="0" smtClean="0">
                <a:hlinkClick r:id=""/>
              </a:rPr>
              <a:t>www.microsoft.com/interop</a:t>
            </a:r>
            <a:r>
              <a:rPr lang="en-US" i="1" dirty="0" smtClean="0"/>
              <a:t> </a:t>
            </a:r>
          </a:p>
          <a:p>
            <a:pPr lvl="1"/>
            <a:r>
              <a:rPr lang="en-US" i="1" dirty="0" smtClean="0">
                <a:hlinkClick r:id="rId5"/>
              </a:rPr>
              <a:t>www.microsoft.com/php</a:t>
            </a:r>
            <a:r>
              <a:rPr lang="en-US" i="1" dirty="0" smtClean="0"/>
              <a:t> </a:t>
            </a:r>
            <a:endParaRPr lang="en-US" dirty="0" smtClean="0"/>
          </a:p>
        </p:txBody>
      </p:sp>
    </p:spTree>
    <p:custDataLst>
      <p:tags r:id="rId1"/>
    </p:custDataLst>
    <p:extLst>
      <p:ext uri="{BB962C8B-B14F-4D97-AF65-F5344CB8AC3E}">
        <p14:creationId xmlns:p14="http://schemas.microsoft.com/office/powerpoint/2007/7/12/main" xmlns="" val="348131472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dissolve">
                                      <p:cBhvr>
                                        <p:cTn id="20" dur="500"/>
                                        <p:tgtEl>
                                          <p:spTgt spid="3">
                                            <p:txEl>
                                              <p:pRg st="3" end="3"/>
                                            </p:txEl>
                                          </p:spTgt>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dissolve">
                                      <p:cBhvr>
                                        <p:cTn id="23" dur="500"/>
                                        <p:tgtEl>
                                          <p:spTgt spid="3">
                                            <p:txEl>
                                              <p:pRg st="4" end="4"/>
                                            </p:txEl>
                                          </p:spTgt>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dissolve">
                                      <p:cBhvr>
                                        <p:cTn id="26" dur="500"/>
                                        <p:tgtEl>
                                          <p:spTgt spid="3">
                                            <p:txEl>
                                              <p:pRg st="5" end="5"/>
                                            </p:txEl>
                                          </p:spTgt>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dissolve">
                                      <p:cBhvr>
                                        <p:cTn id="2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
        <p:nvSpPr>
          <p:cNvPr id="3" name="Subtitle 2"/>
          <p:cNvSpPr>
            <a:spLocks noGrp="1"/>
          </p:cNvSpPr>
          <p:nvPr>
            <p:ph type="subTitle" idx="1"/>
          </p:nvPr>
        </p:nvSpPr>
        <p:spPr>
          <a:xfrm>
            <a:off x="3793403" y="5341785"/>
            <a:ext cx="4494262" cy="461665"/>
          </a:xfrm>
        </p:spPr>
        <p:txBody>
          <a:bodyPr/>
          <a:lstStyle/>
          <a:p>
            <a:r>
              <a:rPr lang="en-US" sz="2400" dirty="0" smtClean="0">
                <a:solidFill>
                  <a:schemeClr val="tx1"/>
                </a:solidFill>
              </a:rPr>
              <a:t>Email: ckitter@microsoft.com</a:t>
            </a:r>
          </a:p>
          <a:p>
            <a:r>
              <a:rPr lang="en-US" sz="2400" dirty="0" smtClean="0">
                <a:solidFill>
                  <a:schemeClr val="tx1"/>
                </a:solidFill>
              </a:rPr>
              <a:t>Twitter: twitter.com/</a:t>
            </a:r>
            <a:r>
              <a:rPr lang="en-US" sz="2400" dirty="0" err="1" smtClean="0">
                <a:solidFill>
                  <a:schemeClr val="tx1"/>
                </a:solidFill>
              </a:rPr>
              <a:t>craigkitterman</a:t>
            </a:r>
            <a:endParaRPr lang="en-US" sz="2400" dirty="0" smtClean="0">
              <a:solidFill>
                <a:schemeClr val="tx1"/>
              </a:solidFill>
            </a:endParaRPr>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3028"/>
            <a:ext cx="8382000" cy="1329595"/>
          </a:xfrm>
        </p:spPr>
        <p:txBody>
          <a:bodyPr/>
          <a:lstStyle/>
          <a:p>
            <a:r>
              <a:rPr lang="en-US" dirty="0" smtClean="0"/>
              <a:t>Handling Today’s Situations – Pragmatic Interoperability</a:t>
            </a:r>
            <a:endParaRPr lang="en-US" dirty="0"/>
          </a:p>
        </p:txBody>
      </p:sp>
      <p:pic>
        <p:nvPicPr>
          <p:cNvPr id="4098" name="Picture 2" descr="C:\Program Files\Microsoft Resource DVD Artwork\DVD_ART\Artwork_Imagery\Shapes and Graphics\Newspaper headline quotes\headline quote white square.png"/>
          <p:cNvPicPr>
            <a:picLocks noChangeAspect="1" noChangeArrowheads="1"/>
          </p:cNvPicPr>
          <p:nvPr/>
        </p:nvPicPr>
        <p:blipFill>
          <a:blip r:embed="rId3" cstate="print"/>
          <a:srcRect/>
          <a:stretch>
            <a:fillRect/>
          </a:stretch>
        </p:blipFill>
        <p:spPr bwMode="auto">
          <a:xfrm>
            <a:off x="219245" y="1245288"/>
            <a:ext cx="3016450" cy="4622547"/>
          </a:xfrm>
          <a:prstGeom prst="rect">
            <a:avLst/>
          </a:prstGeom>
          <a:noFill/>
        </p:spPr>
      </p:pic>
      <p:sp>
        <p:nvSpPr>
          <p:cNvPr id="20" name="Rectangle 19"/>
          <p:cNvSpPr/>
          <p:nvPr/>
        </p:nvSpPr>
        <p:spPr>
          <a:xfrm>
            <a:off x="508641" y="1570662"/>
            <a:ext cx="2303705" cy="2062103"/>
          </a:xfrm>
          <a:prstGeom prst="rect">
            <a:avLst/>
          </a:prstGeom>
        </p:spPr>
        <p:txBody>
          <a:bodyPr wrap="square">
            <a:spAutoFit/>
          </a:bodyPr>
          <a:lstStyle/>
          <a:p>
            <a:r>
              <a:rPr lang="en-US" sz="3200" b="1" i="1" dirty="0" smtClean="0">
                <a:solidFill>
                  <a:schemeClr val="bg1"/>
                </a:solidFill>
              </a:rPr>
              <a:t>Finally! </a:t>
            </a:r>
            <a:r>
              <a:rPr lang="en-US" sz="3200" b="1" i="1" dirty="0" err="1" smtClean="0">
                <a:solidFill>
                  <a:schemeClr val="bg1"/>
                </a:solidFill>
              </a:rPr>
              <a:t>Sliverlight</a:t>
            </a:r>
            <a:r>
              <a:rPr lang="en-US" sz="3200" b="1" i="1" dirty="0" smtClean="0">
                <a:solidFill>
                  <a:schemeClr val="bg1"/>
                </a:solidFill>
              </a:rPr>
              <a:t> with Eclipse”</a:t>
            </a:r>
            <a:endParaRPr lang="en-US" sz="3200" b="1" i="1" dirty="0">
              <a:solidFill>
                <a:schemeClr val="bg1"/>
              </a:solidFill>
            </a:endParaRPr>
          </a:p>
        </p:txBody>
      </p:sp>
      <p:sp>
        <p:nvSpPr>
          <p:cNvPr id="23" name="Rectangle 22"/>
          <p:cNvSpPr/>
          <p:nvPr/>
        </p:nvSpPr>
        <p:spPr>
          <a:xfrm>
            <a:off x="675988" y="3984009"/>
            <a:ext cx="2226892" cy="369332"/>
          </a:xfrm>
          <a:prstGeom prst="rect">
            <a:avLst/>
          </a:prstGeom>
        </p:spPr>
        <p:txBody>
          <a:bodyPr wrap="none">
            <a:spAutoFit/>
          </a:bodyPr>
          <a:lstStyle/>
          <a:p>
            <a:pPr algn="r"/>
            <a:r>
              <a:rPr lang="en-US" sz="1800" i="1" dirty="0" smtClean="0"/>
              <a:t>H4ck3rz, March 2009 </a:t>
            </a:r>
            <a:endParaRPr lang="en-US" sz="1800" i="1" dirty="0"/>
          </a:p>
        </p:txBody>
      </p:sp>
      <p:pic>
        <p:nvPicPr>
          <p:cNvPr id="9" name="Picture 2" descr="C:\Program Files\Microsoft Resource DVD Artwork\DVD_ART\Artwork_Imagery\Shapes and Graphics\Newspaper headline quotes\headline quote white square.png"/>
          <p:cNvPicPr>
            <a:picLocks noChangeAspect="1" noChangeArrowheads="1"/>
          </p:cNvPicPr>
          <p:nvPr/>
        </p:nvPicPr>
        <p:blipFill>
          <a:blip r:embed="rId3" cstate="print"/>
          <a:srcRect/>
          <a:stretch>
            <a:fillRect/>
          </a:stretch>
        </p:blipFill>
        <p:spPr bwMode="auto">
          <a:xfrm>
            <a:off x="3108812" y="1245288"/>
            <a:ext cx="3016450" cy="4622547"/>
          </a:xfrm>
          <a:prstGeom prst="rect">
            <a:avLst/>
          </a:prstGeom>
          <a:noFill/>
        </p:spPr>
      </p:pic>
      <p:sp>
        <p:nvSpPr>
          <p:cNvPr id="11" name="Rectangle 10"/>
          <p:cNvSpPr/>
          <p:nvPr/>
        </p:nvSpPr>
        <p:spPr>
          <a:xfrm>
            <a:off x="3398208" y="1570663"/>
            <a:ext cx="2303705" cy="2554545"/>
          </a:xfrm>
          <a:prstGeom prst="rect">
            <a:avLst/>
          </a:prstGeom>
        </p:spPr>
        <p:txBody>
          <a:bodyPr wrap="square">
            <a:spAutoFit/>
          </a:bodyPr>
          <a:lstStyle/>
          <a:p>
            <a:r>
              <a:rPr lang="en-US" sz="3200" b="1" i="1" smtClean="0">
                <a:solidFill>
                  <a:schemeClr val="bg1"/>
                </a:solidFill>
              </a:rPr>
              <a:t>Microsoft </a:t>
            </a:r>
            <a:r>
              <a:rPr lang="en-US" sz="3200" b="1" i="1" dirty="0" smtClean="0">
                <a:solidFill>
                  <a:schemeClr val="bg1"/>
                </a:solidFill>
              </a:rPr>
              <a:t>ships Cross Platform SDKs for Azure</a:t>
            </a:r>
            <a:endParaRPr lang="en-US" sz="3200" b="1" i="1" dirty="0">
              <a:solidFill>
                <a:schemeClr val="bg1"/>
              </a:solidFill>
            </a:endParaRPr>
          </a:p>
        </p:txBody>
      </p:sp>
      <p:sp>
        <p:nvSpPr>
          <p:cNvPr id="12" name="Rectangle 11"/>
          <p:cNvSpPr/>
          <p:nvPr/>
        </p:nvSpPr>
        <p:spPr>
          <a:xfrm>
            <a:off x="3709841" y="4111599"/>
            <a:ext cx="2082621" cy="369332"/>
          </a:xfrm>
          <a:prstGeom prst="rect">
            <a:avLst/>
          </a:prstGeom>
        </p:spPr>
        <p:txBody>
          <a:bodyPr wrap="none">
            <a:spAutoFit/>
          </a:bodyPr>
          <a:lstStyle/>
          <a:p>
            <a:pPr algn="r"/>
            <a:r>
              <a:rPr lang="en-US" sz="1800" i="1" dirty="0" smtClean="0"/>
              <a:t>SD Times, May 2009</a:t>
            </a:r>
          </a:p>
        </p:txBody>
      </p:sp>
      <p:pic>
        <p:nvPicPr>
          <p:cNvPr id="14" name="Picture 2" descr="C:\Program Files\Microsoft Resource DVD Artwork\DVD_ART\Artwork_Imagery\Shapes and Graphics\Newspaper headline quotes\headline quote white square.png"/>
          <p:cNvPicPr>
            <a:picLocks noChangeAspect="1" noChangeArrowheads="1"/>
          </p:cNvPicPr>
          <p:nvPr/>
        </p:nvPicPr>
        <p:blipFill>
          <a:blip r:embed="rId3" cstate="print"/>
          <a:srcRect/>
          <a:stretch>
            <a:fillRect/>
          </a:stretch>
        </p:blipFill>
        <p:spPr bwMode="auto">
          <a:xfrm>
            <a:off x="5991104" y="1245288"/>
            <a:ext cx="3016450" cy="4622547"/>
          </a:xfrm>
          <a:prstGeom prst="rect">
            <a:avLst/>
          </a:prstGeom>
          <a:noFill/>
        </p:spPr>
      </p:pic>
      <p:sp>
        <p:nvSpPr>
          <p:cNvPr id="16" name="Rectangle 15"/>
          <p:cNvSpPr/>
          <p:nvPr/>
        </p:nvSpPr>
        <p:spPr>
          <a:xfrm>
            <a:off x="6280500" y="1570663"/>
            <a:ext cx="2557430" cy="2554545"/>
          </a:xfrm>
          <a:prstGeom prst="rect">
            <a:avLst/>
          </a:prstGeom>
        </p:spPr>
        <p:txBody>
          <a:bodyPr wrap="square">
            <a:spAutoFit/>
          </a:bodyPr>
          <a:lstStyle/>
          <a:p>
            <a:r>
              <a:rPr lang="en-US" sz="3200" b="1" i="1" dirty="0" smtClean="0">
                <a:solidFill>
                  <a:schemeClr val="bg1"/>
                </a:solidFill>
              </a:rPr>
              <a:t>Microsoft launches PHP Tools for Windows Azure</a:t>
            </a:r>
            <a:endParaRPr lang="en-US" sz="3200" b="1" i="1" dirty="0">
              <a:solidFill>
                <a:schemeClr val="bg1"/>
              </a:solidFill>
            </a:endParaRPr>
          </a:p>
        </p:txBody>
      </p:sp>
      <p:sp>
        <p:nvSpPr>
          <p:cNvPr id="17" name="Rectangle 16"/>
          <p:cNvSpPr/>
          <p:nvPr/>
        </p:nvSpPr>
        <p:spPr>
          <a:xfrm>
            <a:off x="6694646" y="4516313"/>
            <a:ext cx="1980094" cy="369332"/>
          </a:xfrm>
          <a:prstGeom prst="rect">
            <a:avLst/>
          </a:prstGeom>
        </p:spPr>
        <p:txBody>
          <a:bodyPr wrap="none">
            <a:spAutoFit/>
          </a:bodyPr>
          <a:lstStyle/>
          <a:p>
            <a:pPr algn="r"/>
            <a:r>
              <a:rPr lang="en-US" sz="1800" i="1" dirty="0" smtClean="0"/>
              <a:t>IT World, </a:t>
            </a:r>
            <a:r>
              <a:rPr lang="en-US" i="1" dirty="0" smtClean="0"/>
              <a:t>Oct </a:t>
            </a:r>
            <a:r>
              <a:rPr lang="en-US" sz="1800" i="1" dirty="0" smtClean="0"/>
              <a:t>2008 </a:t>
            </a:r>
            <a:endParaRPr lang="en-US" sz="1800" i="1" dirty="0"/>
          </a:p>
        </p:txBody>
      </p:sp>
      <p:pic>
        <p:nvPicPr>
          <p:cNvPr id="19" name="Picture 5"/>
          <p:cNvPicPr>
            <a:picLocks noChangeAspect="1" noChangeArrowheads="1"/>
          </p:cNvPicPr>
          <p:nvPr/>
        </p:nvPicPr>
        <p:blipFill>
          <a:blip r:embed="rId4" cstate="email"/>
          <a:srcRect/>
          <a:stretch>
            <a:fillRect/>
          </a:stretch>
        </p:blipFill>
        <p:spPr bwMode="auto">
          <a:xfrm>
            <a:off x="1185923" y="4529561"/>
            <a:ext cx="1713550" cy="747693"/>
          </a:xfrm>
          <a:prstGeom prst="roundRect">
            <a:avLst/>
          </a:prstGeom>
          <a:noFill/>
          <a:ln w="9525">
            <a:noFill/>
            <a:miter lim="800000"/>
            <a:headEnd/>
            <a:tailEnd/>
          </a:ln>
          <a:effectLst/>
        </p:spPr>
      </p:pic>
      <p:pic>
        <p:nvPicPr>
          <p:cNvPr id="1026" name="Picture 2" descr="image001"/>
          <p:cNvPicPr>
            <a:picLocks noChangeAspect="1" noChangeArrowheads="1"/>
          </p:cNvPicPr>
          <p:nvPr/>
        </p:nvPicPr>
        <p:blipFill>
          <a:blip r:embed="rId5" cstate="print"/>
          <a:srcRect/>
          <a:stretch>
            <a:fillRect/>
          </a:stretch>
        </p:blipFill>
        <p:spPr bwMode="auto">
          <a:xfrm>
            <a:off x="4650936" y="4598385"/>
            <a:ext cx="1119298" cy="681237"/>
          </a:xfrm>
          <a:prstGeom prst="rect">
            <a:avLst/>
          </a:prstGeom>
          <a:noFill/>
          <a:ln w="9525">
            <a:noFill/>
            <a:miter lim="800000"/>
            <a:headEnd/>
            <a:tailEnd/>
          </a:ln>
        </p:spPr>
      </p:pic>
      <p:sp>
        <p:nvSpPr>
          <p:cNvPr id="15" name="Rectangle 14"/>
          <p:cNvSpPr/>
          <p:nvPr/>
        </p:nvSpPr>
        <p:spPr>
          <a:xfrm>
            <a:off x="315734" y="5638981"/>
            <a:ext cx="2741200" cy="480131"/>
          </a:xfrm>
          <a:prstGeom prst="rect">
            <a:avLst/>
          </a:prstGeom>
        </p:spPr>
        <p:txBody>
          <a:bodyPr wrap="none">
            <a:spAutoFit/>
          </a:bodyPr>
          <a:lstStyle/>
          <a:p>
            <a:pPr lvl="0" algn="ctr" defTabSz="914363">
              <a:lnSpc>
                <a:spcPct val="90000"/>
              </a:lnSpc>
              <a:spcBef>
                <a:spcPct val="0"/>
              </a:spcBef>
              <a:buSzPct val="110000"/>
            </a:pPr>
            <a:r>
              <a:rPr lang="en-US" sz="2800" spc="-150" dirty="0" smtClean="0">
                <a:ln w="3175">
                  <a:noFill/>
                </a:ln>
                <a:effectLst>
                  <a:outerShdw blurRad="50800" dist="38100" dir="2700000" algn="tl" rotWithShape="0">
                    <a:prstClr val="black">
                      <a:alpha val="40000"/>
                    </a:prstClr>
                  </a:outerShdw>
                </a:effectLst>
                <a:cs typeface="Arial" charset="0"/>
              </a:rPr>
              <a:t>Eclipse for </a:t>
            </a:r>
            <a:r>
              <a:rPr lang="en-US" sz="2800" spc="-150" dirty="0" err="1" smtClean="0">
                <a:ln w="3175">
                  <a:noFill/>
                </a:ln>
                <a:effectLst>
                  <a:outerShdw blurRad="50800" dist="38100" dir="2700000" algn="tl" rotWithShape="0">
                    <a:prstClr val="black">
                      <a:alpha val="40000"/>
                    </a:prstClr>
                  </a:outerShdw>
                </a:effectLst>
                <a:cs typeface="Arial" charset="0"/>
              </a:rPr>
              <a:t>Silverlight</a:t>
            </a:r>
            <a:endParaRPr lang="en-US" sz="2800" spc="-150" dirty="0">
              <a:ln w="3175">
                <a:noFill/>
              </a:ln>
              <a:effectLst>
                <a:outerShdw blurRad="50800" dist="38100" dir="2700000" algn="tl" rotWithShape="0">
                  <a:prstClr val="black">
                    <a:alpha val="40000"/>
                  </a:prstClr>
                </a:outerShdw>
              </a:effectLst>
              <a:cs typeface="Arial" charset="0"/>
            </a:endParaRPr>
          </a:p>
        </p:txBody>
      </p:sp>
      <p:sp>
        <p:nvSpPr>
          <p:cNvPr id="18" name="Rectangle 17"/>
          <p:cNvSpPr/>
          <p:nvPr/>
        </p:nvSpPr>
        <p:spPr>
          <a:xfrm>
            <a:off x="3113151" y="5638981"/>
            <a:ext cx="3108675" cy="424732"/>
          </a:xfrm>
          <a:prstGeom prst="rect">
            <a:avLst/>
          </a:prstGeom>
        </p:spPr>
        <p:txBody>
          <a:bodyPr wrap="square">
            <a:spAutoFit/>
          </a:bodyPr>
          <a:lstStyle/>
          <a:p>
            <a:pPr algn="ctr" defTabSz="914363">
              <a:lnSpc>
                <a:spcPct val="90000"/>
              </a:lnSpc>
              <a:spcBef>
                <a:spcPct val="0"/>
              </a:spcBef>
              <a:buSzPct val="110000"/>
            </a:pPr>
            <a:r>
              <a:rPr lang="en-US" sz="2400" spc="-150" dirty="0" smtClean="0">
                <a:ln w="3175">
                  <a:noFill/>
                </a:ln>
                <a:effectLst>
                  <a:outerShdw blurRad="50800" dist="38100" dir="2700000" algn="tl" rotWithShape="0">
                    <a:prstClr val="black">
                      <a:alpha val="40000"/>
                    </a:prstClr>
                  </a:outerShdw>
                </a:effectLst>
                <a:cs typeface="Arial" charset="0"/>
              </a:rPr>
              <a:t>Windows Azure Platform</a:t>
            </a:r>
          </a:p>
        </p:txBody>
      </p:sp>
      <p:sp>
        <p:nvSpPr>
          <p:cNvPr id="22" name="Rectangle 21"/>
          <p:cNvSpPr/>
          <p:nvPr/>
        </p:nvSpPr>
        <p:spPr>
          <a:xfrm>
            <a:off x="6417675" y="5638981"/>
            <a:ext cx="2212658" cy="480131"/>
          </a:xfrm>
          <a:prstGeom prst="rect">
            <a:avLst/>
          </a:prstGeom>
        </p:spPr>
        <p:txBody>
          <a:bodyPr wrap="none">
            <a:spAutoFit/>
          </a:bodyPr>
          <a:lstStyle/>
          <a:p>
            <a:pPr algn="ctr" defTabSz="914363">
              <a:lnSpc>
                <a:spcPct val="90000"/>
              </a:lnSpc>
              <a:spcBef>
                <a:spcPct val="0"/>
              </a:spcBef>
              <a:buSzPct val="110000"/>
            </a:pPr>
            <a:r>
              <a:rPr lang="en-US" sz="2800" spc="-150" dirty="0" smtClean="0">
                <a:ln w="3175">
                  <a:noFill/>
                </a:ln>
                <a:effectLst>
                  <a:outerShdw blurRad="50800" dist="38100" dir="2700000" algn="tl" rotWithShape="0">
                    <a:prstClr val="black">
                      <a:alpha val="40000"/>
                    </a:prstClr>
                  </a:outerShdw>
                </a:effectLst>
                <a:cs typeface="Arial" charset="0"/>
              </a:rPr>
              <a:t>Windows Azure</a:t>
            </a:r>
          </a:p>
        </p:txBody>
      </p:sp>
      <p:pic>
        <p:nvPicPr>
          <p:cNvPr id="2050" name="Picture 2" descr="http://tbn1.google.com/images?q=tbn:T_LNJJOWM2IjIM:http://www.netinst.com/news/images/infoworld_logo.png">
            <a:hlinkClick r:id="rId6"/>
          </p:cNvPr>
          <p:cNvPicPr>
            <a:picLocks noChangeAspect="1" noChangeArrowheads="1"/>
          </p:cNvPicPr>
          <p:nvPr/>
        </p:nvPicPr>
        <p:blipFill>
          <a:blip r:embed="rId7" cstate="print"/>
          <a:srcRect/>
          <a:stretch>
            <a:fillRect/>
          </a:stretch>
        </p:blipFill>
        <p:spPr bwMode="auto">
          <a:xfrm>
            <a:off x="7175807" y="4783422"/>
            <a:ext cx="1531151" cy="558083"/>
          </a:xfrm>
          <a:prstGeom prst="rect">
            <a:avLst/>
          </a:prstGeom>
          <a:noFill/>
        </p:spPr>
      </p:pic>
    </p:spTree>
    <p:extLst>
      <p:ext uri="{BB962C8B-B14F-4D97-AF65-F5344CB8AC3E}">
        <p14:creationId xmlns:p14="http://schemas.microsoft.com/office/powerpoint/2007/7/12/main" xmlns="" val="607619328"/>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0" dirty="0" smtClean="0"/>
              <a:t>Eclipse Tools for Silverlight</a:t>
            </a:r>
            <a:br>
              <a:rPr lang="en-US" b="0" dirty="0" smtClean="0"/>
            </a:br>
            <a:r>
              <a:rPr lang="en-US" b="0" dirty="0" smtClean="0"/>
              <a:t>(eclipse4SL)</a:t>
            </a:r>
            <a:endParaRPr lang="en-US" b="0"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07/7/12/main" xmlns="" val="1742902134"/>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Silverlight Background</a:t>
            </a:r>
            <a:endParaRPr lang="en-US" dirty="0"/>
          </a:p>
        </p:txBody>
      </p:sp>
      <p:sp>
        <p:nvSpPr>
          <p:cNvPr id="3" name="Text Placeholder 2"/>
          <p:cNvSpPr>
            <a:spLocks noGrp="1"/>
          </p:cNvSpPr>
          <p:nvPr>
            <p:ph type="body" sz="quarter" idx="10"/>
          </p:nvPr>
        </p:nvSpPr>
        <p:spPr>
          <a:xfrm>
            <a:off x="381000" y="1050940"/>
            <a:ext cx="8382000" cy="5398401"/>
          </a:xfrm>
        </p:spPr>
        <p:txBody>
          <a:bodyPr/>
          <a:lstStyle/>
          <a:p>
            <a:r>
              <a:rPr lang="en-US" sz="2800" dirty="0" smtClean="0"/>
              <a:t>Cross Platform &amp; browser RIA Framework</a:t>
            </a:r>
          </a:p>
          <a:p>
            <a:r>
              <a:rPr lang="en-US" sz="2800" dirty="0" smtClean="0"/>
              <a:t>Silverlight XAML vocabulary published under Open Specification Promise(OSP) </a:t>
            </a:r>
          </a:p>
          <a:p>
            <a:r>
              <a:rPr lang="en-US" sz="2800" dirty="0" smtClean="0"/>
              <a:t>Silverlight Control Pack released under OSI approved MS-PL license on </a:t>
            </a:r>
            <a:r>
              <a:rPr lang="en-US" sz="2800" dirty="0" err="1" smtClean="0"/>
              <a:t>Codeplex</a:t>
            </a:r>
            <a:endParaRPr lang="en-US" sz="2800" dirty="0" smtClean="0"/>
          </a:p>
          <a:p>
            <a:r>
              <a:rPr lang="en-US" sz="2800" dirty="0" smtClean="0"/>
              <a:t>Growing Tooling Support from Partners</a:t>
            </a:r>
          </a:p>
          <a:p>
            <a:pPr lvl="1"/>
            <a:r>
              <a:rPr lang="en-US" sz="2400" dirty="0" err="1" smtClean="0"/>
              <a:t>Captaris</a:t>
            </a:r>
            <a:r>
              <a:rPr lang="en-US" sz="2400" dirty="0" smtClean="0"/>
              <a:t> Inc., </a:t>
            </a:r>
            <a:r>
              <a:rPr lang="en-US" sz="2400" dirty="0" err="1" smtClean="0"/>
              <a:t>Telerik</a:t>
            </a:r>
            <a:r>
              <a:rPr lang="en-US" sz="2400" dirty="0" smtClean="0"/>
              <a:t> Inc., </a:t>
            </a:r>
            <a:r>
              <a:rPr lang="en-US" sz="2400" dirty="0" err="1" smtClean="0"/>
              <a:t>ComponentOne</a:t>
            </a:r>
            <a:r>
              <a:rPr lang="en-US" sz="2400" dirty="0" smtClean="0"/>
              <a:t> LLC, </a:t>
            </a:r>
            <a:r>
              <a:rPr lang="en-US" sz="2400" dirty="0" err="1" smtClean="0"/>
              <a:t>Infragistics</a:t>
            </a:r>
            <a:r>
              <a:rPr lang="en-US" sz="2400" dirty="0" smtClean="0"/>
              <a:t>, Software FX Inc., </a:t>
            </a:r>
            <a:r>
              <a:rPr lang="en-US" sz="2400" dirty="0" err="1" smtClean="0"/>
              <a:t>Intersoft</a:t>
            </a:r>
            <a:r>
              <a:rPr lang="en-US" sz="2400" dirty="0" smtClean="0"/>
              <a:t> Solutions Corp., Developer Express Inc., K2, </a:t>
            </a:r>
            <a:r>
              <a:rPr lang="en-US" sz="2400" dirty="0" err="1" smtClean="0"/>
              <a:t>Gizmox</a:t>
            </a:r>
            <a:r>
              <a:rPr lang="en-US" sz="2400" dirty="0" smtClean="0"/>
              <a:t> and </a:t>
            </a:r>
            <a:r>
              <a:rPr lang="en-US" sz="2400" dirty="0" err="1" smtClean="0"/>
              <a:t>RemObjects</a:t>
            </a:r>
            <a:r>
              <a:rPr lang="en-US" sz="2400" dirty="0" smtClean="0"/>
              <a:t> Software LLC </a:t>
            </a:r>
          </a:p>
          <a:p>
            <a:r>
              <a:rPr lang="en-US" sz="2800" dirty="0" smtClean="0"/>
              <a:t>Moonlight effort to support Linux &amp; Firefox</a:t>
            </a:r>
          </a:p>
          <a:p>
            <a:r>
              <a:rPr lang="en-US" sz="2800" dirty="0" smtClean="0"/>
              <a:t>Expanded .NET Framework Language support</a:t>
            </a:r>
          </a:p>
          <a:p>
            <a:pPr lvl="1"/>
            <a:r>
              <a:rPr lang="en-US" sz="2400" dirty="0" smtClean="0"/>
              <a:t>VB, C#, Managed JavaScript, </a:t>
            </a:r>
            <a:r>
              <a:rPr lang="en-US" sz="2400" dirty="0" err="1" smtClean="0"/>
              <a:t>IronPython</a:t>
            </a:r>
            <a:r>
              <a:rPr lang="en-US" sz="2400" dirty="0" smtClean="0"/>
              <a:t>, </a:t>
            </a:r>
            <a:r>
              <a:rPr lang="en-US" sz="2400" dirty="0" err="1" smtClean="0"/>
              <a:t>IronRuby</a:t>
            </a:r>
            <a:endParaRPr lang="en-US" dirty="0"/>
          </a:p>
        </p:txBody>
      </p:sp>
    </p:spTree>
    <p:extLst>
      <p:ext uri="{BB962C8B-B14F-4D97-AF65-F5344CB8AC3E}">
        <p14:creationId xmlns:p14="http://schemas.microsoft.com/office/powerpoint/2007/7/12/main" xmlns="" val="342681273"/>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177" y="277483"/>
            <a:ext cx="8229600" cy="838200"/>
          </a:xfrm>
        </p:spPr>
        <p:txBody>
          <a:bodyPr>
            <a:noAutofit/>
          </a:bodyPr>
          <a:lstStyle/>
          <a:p>
            <a:r>
              <a:rPr lang="en-US" sz="5400" dirty="0" smtClean="0"/>
              <a:t>Eclipse Tools for Silverlight</a:t>
            </a:r>
            <a:endParaRPr lang="en-US" sz="5400" dirty="0"/>
          </a:p>
        </p:txBody>
      </p:sp>
      <p:sp>
        <p:nvSpPr>
          <p:cNvPr id="31" name="Content Placeholder 30"/>
          <p:cNvSpPr>
            <a:spLocks noGrp="1"/>
          </p:cNvSpPr>
          <p:nvPr>
            <p:ph sz="half" idx="2"/>
          </p:nvPr>
        </p:nvSpPr>
        <p:spPr>
          <a:xfrm>
            <a:off x="2098766" y="1143000"/>
            <a:ext cx="6881865" cy="1600200"/>
          </a:xfrm>
          <a:prstGeom prst="roundRect">
            <a:avLst/>
          </a:prstGeom>
        </p:spPr>
        <p:style>
          <a:lnRef idx="1">
            <a:schemeClr val="accent1"/>
          </a:lnRef>
          <a:fillRef idx="3">
            <a:schemeClr val="accent1"/>
          </a:fillRef>
          <a:effectRef idx="2">
            <a:schemeClr val="accent1"/>
          </a:effectRef>
          <a:fontRef idx="minor">
            <a:schemeClr val="lt1"/>
          </a:fontRef>
        </p:style>
        <p:txBody>
          <a:bodyPr>
            <a:noAutofit/>
          </a:bodyPr>
          <a:lstStyle/>
          <a:p>
            <a:pPr marL="0" indent="0">
              <a:buNone/>
            </a:pPr>
            <a:r>
              <a:rPr lang="en-US" sz="2400" b="1" dirty="0">
                <a:solidFill>
                  <a:schemeClr val="bg1">
                    <a:lumMod val="95000"/>
                    <a:lumOff val="5000"/>
                  </a:schemeClr>
                </a:solidFill>
                <a:effectLst>
                  <a:outerShdw blurRad="38100" dist="38100" dir="2700000" algn="tl">
                    <a:srgbClr val="000000">
                      <a:alpha val="43137"/>
                    </a:srgbClr>
                  </a:outerShdw>
                </a:effectLst>
                <a:latin typeface="Calibri" pitchFamily="34" charset="0"/>
              </a:rPr>
              <a:t>Eclipse Tools for Silverlight</a:t>
            </a:r>
            <a:r>
              <a:rPr lang="en-US" sz="2400" dirty="0">
                <a:solidFill>
                  <a:schemeClr val="bg1">
                    <a:lumMod val="95000"/>
                    <a:lumOff val="5000"/>
                  </a:schemeClr>
                </a:solidFill>
                <a:effectLst>
                  <a:outerShdw blurRad="38100" dist="38100" dir="2700000" algn="tl">
                    <a:srgbClr val="000000">
                      <a:alpha val="43137"/>
                    </a:srgbClr>
                  </a:outerShdw>
                </a:effectLst>
                <a:latin typeface="Calibri" pitchFamily="34" charset="0"/>
              </a:rPr>
              <a:t>  (“eclipse4SL” )-  </a:t>
            </a:r>
          </a:p>
          <a:p>
            <a:pPr marL="325424" lvl="1" indent="0">
              <a:buNone/>
            </a:pPr>
            <a:r>
              <a:rPr lang="en-US" dirty="0">
                <a:solidFill>
                  <a:schemeClr val="bg1">
                    <a:lumMod val="95000"/>
                    <a:lumOff val="5000"/>
                  </a:schemeClr>
                </a:solidFill>
                <a:effectLst>
                  <a:outerShdw blurRad="38100" dist="38100" dir="2700000" algn="tl">
                    <a:srgbClr val="000000">
                      <a:alpha val="43137"/>
                    </a:srgbClr>
                  </a:outerShdw>
                </a:effectLst>
                <a:latin typeface="Calibri" pitchFamily="34" charset="0"/>
              </a:rPr>
              <a:t>A plug-in that enables the development of Silverlight applications within the Eclipse development environment</a:t>
            </a:r>
          </a:p>
        </p:txBody>
      </p:sp>
      <p:pic>
        <p:nvPicPr>
          <p:cNvPr id="21" name="Picture 10" descr="C:\Users\a-breke\Documents\Graphics\Eclipse 4 Silverlite\Silverlight1.jpg"/>
          <p:cNvPicPr>
            <a:picLocks noChangeAspect="1" noChangeArrowheads="1"/>
          </p:cNvPicPr>
          <p:nvPr/>
        </p:nvPicPr>
        <p:blipFill>
          <a:blip r:embed="rId3" cstate="print"/>
          <a:srcRect l="9060" t="27108" r="18463" b="12639"/>
          <a:stretch>
            <a:fillRect/>
          </a:stretch>
        </p:blipFill>
        <p:spPr bwMode="auto">
          <a:xfrm>
            <a:off x="1836302" y="4405573"/>
            <a:ext cx="2518264" cy="837397"/>
          </a:xfrm>
          <a:prstGeom prst="rect">
            <a:avLst/>
          </a:prstGeom>
          <a:ln>
            <a:noFill/>
          </a:ln>
          <a:effectLst>
            <a:outerShdw blurRad="292100" dist="139700" dir="2700000" algn="tl" rotWithShape="0">
              <a:srgbClr val="333333">
                <a:alpha val="65000"/>
              </a:srgbClr>
            </a:outerShdw>
          </a:effectLst>
        </p:spPr>
      </p:pic>
      <p:pic>
        <p:nvPicPr>
          <p:cNvPr id="28" name="Picture 7" descr="leopard-mac-face-logo_128x128.png"/>
          <p:cNvPicPr>
            <a:picLocks noChangeAspect="1"/>
          </p:cNvPicPr>
          <p:nvPr/>
        </p:nvPicPr>
        <p:blipFill>
          <a:blip r:embed="rId4" cstate="print"/>
          <a:stretch>
            <a:fillRect/>
          </a:stretch>
        </p:blipFill>
        <p:spPr>
          <a:xfrm>
            <a:off x="2621765" y="5451825"/>
            <a:ext cx="699105" cy="699104"/>
          </a:xfrm>
          <a:prstGeom prst="rect">
            <a:avLst/>
          </a:prstGeom>
        </p:spPr>
      </p:pic>
      <p:pic>
        <p:nvPicPr>
          <p:cNvPr id="29" name="Picture 28" descr="vista button.JPG"/>
          <p:cNvPicPr>
            <a:picLocks noChangeAspect="1"/>
          </p:cNvPicPr>
          <p:nvPr/>
        </p:nvPicPr>
        <p:blipFill>
          <a:blip r:embed="rId5" cstate="email"/>
          <a:stretch>
            <a:fillRect/>
          </a:stretch>
        </p:blipFill>
        <p:spPr>
          <a:xfrm>
            <a:off x="1243996" y="5451825"/>
            <a:ext cx="666687" cy="665299"/>
          </a:xfrm>
          <a:prstGeom prst="rect">
            <a:avLst/>
          </a:prstGeom>
        </p:spPr>
      </p:pic>
      <p:sp>
        <p:nvSpPr>
          <p:cNvPr id="26" name="Right Arrow 25"/>
          <p:cNvSpPr/>
          <p:nvPr/>
        </p:nvSpPr>
        <p:spPr>
          <a:xfrm rot="19893531" flipH="1">
            <a:off x="1748011" y="5274703"/>
            <a:ext cx="746292" cy="17222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srgbClr val="FFFFFF"/>
              </a:solidFill>
              <a:latin typeface="Calibri"/>
              <a:ea typeface="+mn-ea"/>
              <a:cs typeface="+mn-cs"/>
            </a:endParaRPr>
          </a:p>
        </p:txBody>
      </p:sp>
      <p:sp>
        <p:nvSpPr>
          <p:cNvPr id="27" name="Right Arrow 26"/>
          <p:cNvSpPr/>
          <p:nvPr/>
        </p:nvSpPr>
        <p:spPr>
          <a:xfrm rot="5400000">
            <a:off x="2905919" y="5285344"/>
            <a:ext cx="275554" cy="17222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srgbClr val="FFFFFF"/>
              </a:solidFill>
              <a:latin typeface="Calibri"/>
              <a:ea typeface="+mn-ea"/>
              <a:cs typeface="+mn-cs"/>
            </a:endParaRPr>
          </a:p>
        </p:txBody>
      </p:sp>
      <p:sp>
        <p:nvSpPr>
          <p:cNvPr id="8" name="Rounded Rectangle 7"/>
          <p:cNvSpPr/>
          <p:nvPr/>
        </p:nvSpPr>
        <p:spPr>
          <a:xfrm>
            <a:off x="533400" y="2943497"/>
            <a:ext cx="4876800" cy="1236618"/>
          </a:xfrm>
          <a:prstGeom prst="roundRect">
            <a:avLst/>
          </a:prstGeom>
          <a:solidFill>
            <a:schemeClr val="bg1"/>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srgbClr val="FFFFFF"/>
              </a:solidFill>
              <a:latin typeface="Calibri"/>
              <a:ea typeface="+mn-ea"/>
              <a:cs typeface="+mn-cs"/>
            </a:endParaRPr>
          </a:p>
        </p:txBody>
      </p:sp>
      <p:sp>
        <p:nvSpPr>
          <p:cNvPr id="9" name="Right Arrow 8"/>
          <p:cNvSpPr/>
          <p:nvPr/>
        </p:nvSpPr>
        <p:spPr>
          <a:xfrm rot="5400000">
            <a:off x="2863057" y="4224635"/>
            <a:ext cx="320040" cy="17222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srgbClr val="FFFFFF"/>
              </a:solidFill>
              <a:latin typeface="Calibri"/>
              <a:ea typeface="+mn-ea"/>
              <a:cs typeface="+mn-cs"/>
            </a:endParaRPr>
          </a:p>
        </p:txBody>
      </p:sp>
      <p:pic>
        <p:nvPicPr>
          <p:cNvPr id="10" name="Picture 4" descr="C:\Users\a-breke\Documents\Graphics\Eclipse 4 Silverlite\eclipse4SL.png"/>
          <p:cNvPicPr>
            <a:picLocks noChangeAspect="1" noChangeArrowheads="1"/>
          </p:cNvPicPr>
          <p:nvPr/>
        </p:nvPicPr>
        <p:blipFill>
          <a:blip r:embed="rId6" cstate="print"/>
          <a:srcRect l="25619" t="23052" r="30938" b="43681"/>
          <a:stretch>
            <a:fillRect/>
          </a:stretch>
        </p:blipFill>
        <p:spPr bwMode="auto">
          <a:xfrm>
            <a:off x="2508068" y="3241334"/>
            <a:ext cx="2788920" cy="686245"/>
          </a:xfrm>
          <a:prstGeom prst="rect">
            <a:avLst/>
          </a:prstGeom>
          <a:noFill/>
        </p:spPr>
      </p:pic>
      <p:pic>
        <p:nvPicPr>
          <p:cNvPr id="11" name="Picture 5" descr="C:\Users\a-breke\Documents\Graphics\Eclipse 4 Silverlite\Eclipse2.png"/>
          <p:cNvPicPr>
            <a:picLocks noChangeAspect="1" noChangeArrowheads="1"/>
          </p:cNvPicPr>
          <p:nvPr/>
        </p:nvPicPr>
        <p:blipFill>
          <a:blip r:embed="rId7" cstate="print"/>
          <a:srcRect/>
          <a:stretch>
            <a:fillRect/>
          </a:stretch>
        </p:blipFill>
        <p:spPr bwMode="auto">
          <a:xfrm>
            <a:off x="711581" y="3029510"/>
            <a:ext cx="1012716" cy="993960"/>
          </a:xfrm>
          <a:prstGeom prst="rect">
            <a:avLst/>
          </a:prstGeom>
          <a:noFill/>
        </p:spPr>
      </p:pic>
      <p:sp>
        <p:nvSpPr>
          <p:cNvPr id="23" name="TextBox 22"/>
          <p:cNvSpPr txBox="1"/>
          <p:nvPr/>
        </p:nvSpPr>
        <p:spPr>
          <a:xfrm>
            <a:off x="1811384" y="3039298"/>
            <a:ext cx="679269" cy="923330"/>
          </a:xfrm>
          <a:prstGeom prst="rect">
            <a:avLst/>
          </a:prstGeom>
          <a:noFill/>
        </p:spPr>
        <p:txBody>
          <a:bodyPr wrap="square" rtlCol="0">
            <a:spAutoFit/>
          </a:bodyPr>
          <a:lstStyle/>
          <a:p>
            <a:pPr algn="ctr"/>
            <a:r>
              <a:rPr lang="en-US" sz="5400" b="1" dirty="0" smtClean="0"/>
              <a:t>+</a:t>
            </a:r>
            <a:endParaRPr lang="en-US" sz="5400" b="1" dirty="0"/>
          </a:p>
        </p:txBody>
      </p:sp>
      <p:pic>
        <p:nvPicPr>
          <p:cNvPr id="24" name="Picture 17" descr="C:\Documents and Settings\ashish.joshi\My Documents\My Pictures\Microsoft Clip Organizer\j0432625.png"/>
          <p:cNvPicPr>
            <a:picLocks noChangeAspect="1" noChangeArrowheads="1"/>
          </p:cNvPicPr>
          <p:nvPr/>
        </p:nvPicPr>
        <p:blipFill>
          <a:blip r:embed="rId8" cstate="email"/>
          <a:srcRect/>
          <a:stretch>
            <a:fillRect/>
          </a:stretch>
        </p:blipFill>
        <p:spPr bwMode="auto">
          <a:xfrm>
            <a:off x="740734" y="1581687"/>
            <a:ext cx="674085" cy="674085"/>
          </a:xfrm>
          <a:prstGeom prst="rect">
            <a:avLst/>
          </a:prstGeom>
          <a:noFill/>
        </p:spPr>
      </p:pic>
      <p:pic>
        <p:nvPicPr>
          <p:cNvPr id="32" name="Picture 31" descr="C:\Documents and Settings\ashish.joshi\My Documents\My Pictures\Microsoft Clip Organizer\j0431640.png"/>
          <p:cNvPicPr>
            <a:picLocks noChangeAspect="1" noChangeArrowheads="1"/>
          </p:cNvPicPr>
          <p:nvPr/>
        </p:nvPicPr>
        <p:blipFill>
          <a:blip r:embed="rId9" cstate="email"/>
          <a:srcRect/>
          <a:stretch>
            <a:fillRect/>
          </a:stretch>
        </p:blipFill>
        <p:spPr bwMode="auto">
          <a:xfrm>
            <a:off x="291344" y="1833378"/>
            <a:ext cx="674085" cy="674085"/>
          </a:xfrm>
          <a:prstGeom prst="rect">
            <a:avLst/>
          </a:prstGeom>
          <a:noFill/>
        </p:spPr>
      </p:pic>
      <p:pic>
        <p:nvPicPr>
          <p:cNvPr id="34" name="Picture 13" descr="C:\Documents and Settings\ashish.joshi\My Documents\My Pictures\Microsoft Clip Organizer\j0432621.png"/>
          <p:cNvPicPr>
            <a:picLocks noChangeAspect="1" noChangeArrowheads="1"/>
          </p:cNvPicPr>
          <p:nvPr/>
        </p:nvPicPr>
        <p:blipFill>
          <a:blip r:embed="rId10" cstate="email"/>
          <a:srcRect/>
          <a:stretch>
            <a:fillRect/>
          </a:stretch>
        </p:blipFill>
        <p:spPr bwMode="auto">
          <a:xfrm>
            <a:off x="1133950" y="1889552"/>
            <a:ext cx="674085" cy="674085"/>
          </a:xfrm>
          <a:prstGeom prst="rect">
            <a:avLst/>
          </a:prstGeom>
          <a:noFill/>
        </p:spPr>
      </p:pic>
      <p:pic>
        <p:nvPicPr>
          <p:cNvPr id="35" name="Picture 34" descr="java-logo.png"/>
          <p:cNvPicPr>
            <a:picLocks noChangeAspect="1"/>
          </p:cNvPicPr>
          <p:nvPr/>
        </p:nvPicPr>
        <p:blipFill>
          <a:blip r:embed="rId11" cstate="email"/>
          <a:stretch>
            <a:fillRect/>
          </a:stretch>
        </p:blipFill>
        <p:spPr>
          <a:xfrm>
            <a:off x="887917" y="2162574"/>
            <a:ext cx="312122" cy="580625"/>
          </a:xfrm>
          <a:prstGeom prst="rect">
            <a:avLst/>
          </a:prstGeom>
        </p:spPr>
      </p:pic>
      <p:sp>
        <p:nvSpPr>
          <p:cNvPr id="36" name="TextBox 35"/>
          <p:cNvSpPr txBox="1"/>
          <p:nvPr/>
        </p:nvSpPr>
        <p:spPr>
          <a:xfrm>
            <a:off x="1066802" y="2434053"/>
            <a:ext cx="679269" cy="400110"/>
          </a:xfrm>
          <a:prstGeom prst="rect">
            <a:avLst/>
          </a:prstGeom>
          <a:noFill/>
        </p:spPr>
        <p:txBody>
          <a:bodyPr wrap="square" rtlCol="0">
            <a:spAutoFit/>
          </a:bodyPr>
          <a:lstStyle/>
          <a:p>
            <a:pPr algn="ctr"/>
            <a:r>
              <a:rPr lang="en-US" sz="2000" b="1" dirty="0" smtClean="0"/>
              <a:t>…</a:t>
            </a:r>
            <a:endParaRPr lang="en-US" sz="2000" b="1" dirty="0"/>
          </a:p>
        </p:txBody>
      </p:sp>
      <p:sp>
        <p:nvSpPr>
          <p:cNvPr id="37" name="TextBox 36"/>
          <p:cNvSpPr txBox="1"/>
          <p:nvPr/>
        </p:nvSpPr>
        <p:spPr>
          <a:xfrm>
            <a:off x="-130627" y="1436921"/>
            <a:ext cx="1088569" cy="430887"/>
          </a:xfrm>
          <a:prstGeom prst="rect">
            <a:avLst/>
          </a:prstGeom>
          <a:noFill/>
        </p:spPr>
        <p:txBody>
          <a:bodyPr wrap="square" rtlCol="0">
            <a:spAutoFit/>
          </a:bodyPr>
          <a:lstStyle/>
          <a:p>
            <a:pPr algn="r"/>
            <a:r>
              <a:rPr lang="en-US" sz="1100" b="1" dirty="0" smtClean="0"/>
              <a:t>Eclipse Developers</a:t>
            </a:r>
            <a:endParaRPr lang="en-US" sz="1100" b="1" dirty="0"/>
          </a:p>
        </p:txBody>
      </p:sp>
      <p:pic>
        <p:nvPicPr>
          <p:cNvPr id="5122" name="Picture 2" descr="PHP">
            <a:hlinkClick r:id="rId12"/>
          </p:cNvPr>
          <p:cNvPicPr>
            <a:picLocks noChangeAspect="1" noChangeArrowheads="1"/>
          </p:cNvPicPr>
          <p:nvPr/>
        </p:nvPicPr>
        <p:blipFill>
          <a:blip r:embed="rId13" cstate="print"/>
          <a:srcRect/>
          <a:stretch>
            <a:fillRect/>
          </a:stretch>
        </p:blipFill>
        <p:spPr bwMode="auto">
          <a:xfrm>
            <a:off x="312330" y="2499362"/>
            <a:ext cx="514714" cy="287382"/>
          </a:xfrm>
          <a:prstGeom prst="rect">
            <a:avLst/>
          </a:prstGeom>
          <a:noFill/>
        </p:spPr>
      </p:pic>
      <p:pic>
        <p:nvPicPr>
          <p:cNvPr id="13317" name="Picture 5" descr="http://upload.wikimedia.org/wikipedia/en/thumb/b/b9/Moonlight_logo_proposal.png/150px-Moonlight_logo_proposal.png">
            <a:hlinkClick r:id="rId14" tooltip="Moonlight logo proposal.png"/>
          </p:cNvPr>
          <p:cNvPicPr>
            <a:picLocks noChangeAspect="1" noChangeArrowheads="1"/>
          </p:cNvPicPr>
          <p:nvPr/>
        </p:nvPicPr>
        <p:blipFill>
          <a:blip r:embed="rId15" cstate="print"/>
          <a:srcRect/>
          <a:stretch>
            <a:fillRect/>
          </a:stretch>
        </p:blipFill>
        <p:spPr bwMode="auto">
          <a:xfrm>
            <a:off x="3991087" y="5378822"/>
            <a:ext cx="594621" cy="741295"/>
          </a:xfrm>
          <a:prstGeom prst="rect">
            <a:avLst/>
          </a:prstGeom>
          <a:noFill/>
        </p:spPr>
      </p:pic>
      <p:sp>
        <p:nvSpPr>
          <p:cNvPr id="25" name="Right Arrow 10"/>
          <p:cNvSpPr/>
          <p:nvPr/>
        </p:nvSpPr>
        <p:spPr>
          <a:xfrm rot="1706469">
            <a:off x="3470223" y="5274703"/>
            <a:ext cx="746292" cy="17222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srgbClr val="FFFFFF"/>
              </a:solidFill>
              <a:latin typeface="Calibri"/>
              <a:ea typeface="+mn-ea"/>
              <a:cs typeface="+mn-cs"/>
            </a:endParaRPr>
          </a:p>
        </p:txBody>
      </p:sp>
      <p:pic>
        <p:nvPicPr>
          <p:cNvPr id="30" name="Picture 29" descr="Support_Linux_icon.png"/>
          <p:cNvPicPr>
            <a:picLocks noChangeAspect="1"/>
          </p:cNvPicPr>
          <p:nvPr/>
        </p:nvPicPr>
        <p:blipFill>
          <a:blip r:embed="rId16" cstate="email"/>
          <a:stretch>
            <a:fillRect/>
          </a:stretch>
        </p:blipFill>
        <p:spPr>
          <a:xfrm>
            <a:off x="4383289" y="5249730"/>
            <a:ext cx="420847" cy="486079"/>
          </a:xfrm>
          <a:prstGeom prst="rect">
            <a:avLst/>
          </a:prstGeom>
        </p:spPr>
      </p:pic>
      <p:sp>
        <p:nvSpPr>
          <p:cNvPr id="40" name="Rounded Rectangle 39"/>
          <p:cNvSpPr/>
          <p:nvPr/>
        </p:nvSpPr>
        <p:spPr bwMode="auto">
          <a:xfrm>
            <a:off x="5562600" y="3886200"/>
            <a:ext cx="3352800" cy="2286000"/>
          </a:xfrm>
          <a:prstGeom prst="roundRect">
            <a:avLst>
              <a:gd name="adj" fmla="val 9033"/>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a:solidFill>
                  <a:schemeClr val="bg1">
                    <a:lumMod val="95000"/>
                    <a:lumOff val="5000"/>
                  </a:schemeClr>
                </a:solidFill>
                <a:effectLst>
                  <a:outerShdw blurRad="38100" dist="38100" dir="2700000" algn="tl">
                    <a:srgbClr val="000000">
                      <a:alpha val="43137"/>
                    </a:srgbClr>
                  </a:outerShdw>
                </a:effectLst>
                <a:latin typeface="Calibri" pitchFamily="34" charset="0"/>
              </a:rPr>
              <a:t>Open Source</a:t>
            </a:r>
            <a:r>
              <a:rPr lang="en-US" sz="2400" dirty="0">
                <a:solidFill>
                  <a:schemeClr val="bg1">
                    <a:lumMod val="95000"/>
                    <a:lumOff val="5000"/>
                  </a:schemeClr>
                </a:solidFill>
                <a:effectLst>
                  <a:outerShdw blurRad="38100" dist="38100" dir="2700000" algn="tl">
                    <a:srgbClr val="000000">
                      <a:alpha val="43137"/>
                    </a:srgbClr>
                  </a:outerShdw>
                </a:effectLst>
                <a:latin typeface="Calibri" pitchFamily="34" charset="0"/>
              </a:rPr>
              <a:t> Project </a:t>
            </a:r>
          </a:p>
          <a:p>
            <a:pPr algn="ctr" defTabSz="914099" fontAlgn="base">
              <a:spcBef>
                <a:spcPct val="0"/>
              </a:spcBef>
              <a:spcAft>
                <a:spcPct val="0"/>
              </a:spcAft>
            </a:pPr>
            <a:r>
              <a:rPr lang="en-US" sz="2400" dirty="0">
                <a:solidFill>
                  <a:schemeClr val="bg1">
                    <a:lumMod val="95000"/>
                    <a:lumOff val="5000"/>
                  </a:schemeClr>
                </a:solidFill>
                <a:effectLst>
                  <a:outerShdw blurRad="38100" dist="38100" dir="2700000" algn="tl">
                    <a:srgbClr val="000000">
                      <a:alpha val="43137"/>
                    </a:srgbClr>
                  </a:outerShdw>
                </a:effectLst>
                <a:latin typeface="Calibri" pitchFamily="34" charset="0"/>
                <a:hlinkClick r:id=""/>
              </a:rPr>
              <a:t>www.eclipse4sl.org</a:t>
            </a:r>
            <a:r>
              <a:rPr lang="en-US" sz="2400" dirty="0">
                <a:solidFill>
                  <a:schemeClr val="bg1">
                    <a:lumMod val="95000"/>
                    <a:lumOff val="5000"/>
                  </a:schemeClr>
                </a:solidFill>
                <a:effectLst>
                  <a:outerShdw blurRad="38100" dist="38100" dir="2700000" algn="tl">
                    <a:srgbClr val="000000">
                      <a:alpha val="43137"/>
                    </a:srgbClr>
                  </a:outerShdw>
                </a:effectLst>
                <a:latin typeface="Calibri" pitchFamily="34" charset="0"/>
              </a:rPr>
              <a:t> </a:t>
            </a:r>
          </a:p>
          <a:p>
            <a:pPr algn="ctr" defTabSz="914099" fontAlgn="base">
              <a:spcBef>
                <a:spcPct val="0"/>
              </a:spcBef>
              <a:spcAft>
                <a:spcPct val="0"/>
              </a:spcAft>
            </a:pPr>
            <a:r>
              <a:rPr lang="en-US" sz="2400" dirty="0">
                <a:solidFill>
                  <a:schemeClr val="bg1">
                    <a:lumMod val="95000"/>
                    <a:lumOff val="5000"/>
                  </a:schemeClr>
                </a:solidFill>
                <a:effectLst>
                  <a:outerShdw blurRad="38100" dist="38100" dir="2700000" algn="tl">
                    <a:srgbClr val="000000">
                      <a:alpha val="43137"/>
                    </a:srgbClr>
                  </a:outerShdw>
                </a:effectLst>
                <a:latin typeface="Calibri" pitchFamily="34" charset="0"/>
              </a:rPr>
              <a:t>Developed by </a:t>
            </a:r>
            <a:r>
              <a:rPr lang="en-US" sz="2400" b="1" dirty="0" err="1">
                <a:solidFill>
                  <a:schemeClr val="bg1">
                    <a:lumMod val="95000"/>
                    <a:lumOff val="5000"/>
                  </a:schemeClr>
                </a:solidFill>
                <a:effectLst>
                  <a:outerShdw blurRad="38100" dist="38100" dir="2700000" algn="tl">
                    <a:srgbClr val="000000">
                      <a:alpha val="43137"/>
                    </a:srgbClr>
                  </a:outerShdw>
                </a:effectLst>
                <a:latin typeface="Calibri" pitchFamily="34" charset="0"/>
              </a:rPr>
              <a:t>Soyatec</a:t>
            </a:r>
            <a:endParaRPr lang="en-US" sz="2400" b="1" dirty="0">
              <a:solidFill>
                <a:schemeClr val="bg1">
                  <a:lumMod val="95000"/>
                  <a:lumOff val="5000"/>
                </a:schemeClr>
              </a:solidFill>
              <a:effectLst>
                <a:outerShdw blurRad="38100" dist="38100" dir="2700000" algn="tl">
                  <a:srgbClr val="000000">
                    <a:alpha val="43137"/>
                  </a:srgbClr>
                </a:outerShdw>
              </a:effectLst>
              <a:latin typeface="Calibri" pitchFamily="34" charset="0"/>
            </a:endParaRPr>
          </a:p>
          <a:p>
            <a:pPr algn="ctr" defTabSz="914099" fontAlgn="base">
              <a:spcBef>
                <a:spcPct val="0"/>
              </a:spcBef>
              <a:spcAft>
                <a:spcPct val="0"/>
              </a:spcAft>
            </a:pPr>
            <a:r>
              <a:rPr lang="en-US" sz="2400" dirty="0">
                <a:solidFill>
                  <a:schemeClr val="bg1">
                    <a:lumMod val="95000"/>
                    <a:lumOff val="5000"/>
                  </a:schemeClr>
                </a:solidFill>
                <a:effectLst>
                  <a:outerShdw blurRad="38100" dist="38100" dir="2700000" algn="tl">
                    <a:srgbClr val="000000">
                      <a:alpha val="43137"/>
                    </a:srgbClr>
                  </a:outerShdw>
                </a:effectLst>
                <a:latin typeface="Calibri" pitchFamily="34" charset="0"/>
              </a:rPr>
              <a:t>Funded by Microsoft </a:t>
            </a:r>
          </a:p>
        </p:txBody>
      </p:sp>
    </p:spTree>
    <p:extLst>
      <p:ext uri="{BB962C8B-B14F-4D97-AF65-F5344CB8AC3E}">
        <p14:creationId xmlns:p14="http://schemas.microsoft.com/office/powerpoint/2007/7/12/main" xmlns="" val="3513007394"/>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ounded Rectangle 21"/>
          <p:cNvSpPr/>
          <p:nvPr/>
        </p:nvSpPr>
        <p:spPr>
          <a:xfrm>
            <a:off x="26127" y="1210491"/>
            <a:ext cx="5721531" cy="4615543"/>
          </a:xfrm>
          <a:prstGeom prst="roundRect">
            <a:avLst>
              <a:gd name="adj" fmla="val 4463"/>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7650" name="Title 1"/>
          <p:cNvSpPr>
            <a:spLocks noGrp="1"/>
          </p:cNvSpPr>
          <p:nvPr>
            <p:ph type="title"/>
          </p:nvPr>
        </p:nvSpPr>
        <p:spPr/>
        <p:txBody>
          <a:bodyPr/>
          <a:lstStyle/>
          <a:p>
            <a:r>
              <a:rPr lang="en-US" dirty="0" smtClean="0"/>
              <a:t>Why eclipse4SL?</a:t>
            </a:r>
          </a:p>
        </p:txBody>
      </p:sp>
      <p:grpSp>
        <p:nvGrpSpPr>
          <p:cNvPr id="2" name="Group 37"/>
          <p:cNvGrpSpPr/>
          <p:nvPr/>
        </p:nvGrpSpPr>
        <p:grpSpPr>
          <a:xfrm>
            <a:off x="209016" y="1265284"/>
            <a:ext cx="5267692" cy="4425793"/>
            <a:chOff x="0" y="1596263"/>
            <a:chExt cx="5267692" cy="4425793"/>
          </a:xfrm>
        </p:grpSpPr>
        <p:grpSp>
          <p:nvGrpSpPr>
            <p:cNvPr id="3" name="Group 82"/>
            <p:cNvGrpSpPr>
              <a:grpSpLocks/>
            </p:cNvGrpSpPr>
            <p:nvPr/>
          </p:nvGrpSpPr>
          <p:grpSpPr bwMode="auto">
            <a:xfrm>
              <a:off x="0" y="2906842"/>
              <a:ext cx="5267692" cy="3115214"/>
              <a:chOff x="0" y="2362200"/>
              <a:chExt cx="4639435" cy="2743200"/>
            </a:xfrm>
          </p:grpSpPr>
          <p:grpSp>
            <p:nvGrpSpPr>
              <p:cNvPr id="4" name="Group 81"/>
              <p:cNvGrpSpPr>
                <a:grpSpLocks/>
              </p:cNvGrpSpPr>
              <p:nvPr/>
            </p:nvGrpSpPr>
            <p:grpSpPr bwMode="auto">
              <a:xfrm>
                <a:off x="1066800" y="2362200"/>
                <a:ext cx="2743200" cy="2743200"/>
                <a:chOff x="1066800" y="2362200"/>
                <a:chExt cx="2743200" cy="2743200"/>
              </a:xfrm>
            </p:grpSpPr>
            <p:pic>
              <p:nvPicPr>
                <p:cNvPr id="27667" name="Picture 11" descr="C:\Users\a-breke\Documents\Graphics\Eclipse 4 Silverlite\ring.png"/>
                <p:cNvPicPr>
                  <a:picLocks noChangeAspect="1" noChangeArrowheads="1"/>
                </p:cNvPicPr>
                <p:nvPr/>
              </p:nvPicPr>
              <p:blipFill>
                <a:blip r:embed="rId3" cstate="print"/>
                <a:srcRect/>
                <a:stretch>
                  <a:fillRect/>
                </a:stretch>
              </p:blipFill>
              <p:spPr bwMode="auto">
                <a:xfrm>
                  <a:off x="1066800" y="2362200"/>
                  <a:ext cx="2743200" cy="2743200"/>
                </a:xfrm>
                <a:prstGeom prst="rect">
                  <a:avLst/>
                </a:prstGeom>
                <a:noFill/>
                <a:ln w="9525">
                  <a:noFill/>
                  <a:miter lim="800000"/>
                  <a:headEnd/>
                  <a:tailEnd/>
                </a:ln>
              </p:spPr>
            </p:pic>
            <p:grpSp>
              <p:nvGrpSpPr>
                <p:cNvPr id="5" name="Group 80"/>
                <p:cNvGrpSpPr>
                  <a:grpSpLocks/>
                </p:cNvGrpSpPr>
                <p:nvPr/>
              </p:nvGrpSpPr>
              <p:grpSpPr bwMode="auto">
                <a:xfrm>
                  <a:off x="1519888" y="3162301"/>
                  <a:ext cx="1837025" cy="1142999"/>
                  <a:chOff x="1447800" y="3200400"/>
                  <a:chExt cx="1837025" cy="1142999"/>
                </a:xfrm>
              </p:grpSpPr>
              <p:pic>
                <p:nvPicPr>
                  <p:cNvPr id="27669" name="Picture 10" descr="C:\Users\a-breke\Documents\Graphics\Eclipse 4 Silverlite\Silverlight1.jpg"/>
                  <p:cNvPicPr>
                    <a:picLocks noChangeAspect="1" noChangeArrowheads="1"/>
                  </p:cNvPicPr>
                  <p:nvPr/>
                </p:nvPicPr>
                <p:blipFill>
                  <a:blip r:embed="rId4" cstate="print"/>
                  <a:srcRect l="9061" t="27107" r="18463" b="12639"/>
                  <a:stretch>
                    <a:fillRect/>
                  </a:stretch>
                </p:blipFill>
                <p:spPr bwMode="auto">
                  <a:xfrm>
                    <a:off x="1447800" y="3200400"/>
                    <a:ext cx="1837025" cy="610865"/>
                  </a:xfrm>
                  <a:prstGeom prst="rect">
                    <a:avLst/>
                  </a:prstGeom>
                  <a:noFill/>
                  <a:ln w="9525">
                    <a:noFill/>
                    <a:miter lim="800000"/>
                    <a:headEnd/>
                    <a:tailEnd/>
                  </a:ln>
                </p:spPr>
              </p:pic>
              <p:sp>
                <p:nvSpPr>
                  <p:cNvPr id="77" name="TextBox 76"/>
                  <p:cNvSpPr txBox="1"/>
                  <p:nvPr/>
                </p:nvSpPr>
                <p:spPr>
                  <a:xfrm>
                    <a:off x="1909111" y="3734392"/>
                    <a:ext cx="914400" cy="609494"/>
                  </a:xfrm>
                  <a:prstGeom prst="rect">
                    <a:avLst/>
                  </a:prstGeom>
                  <a:noFill/>
                </p:spPr>
                <p:txBody>
                  <a:bodyPr anchor="ctr" anchorCtr="1">
                    <a:normAutofit fontScale="85000" lnSpcReduction="20000"/>
                  </a:bodyPr>
                  <a:lstStyle/>
                  <a:p>
                    <a:pPr algn="ctr" fontAlgn="auto">
                      <a:spcBef>
                        <a:spcPts val="0"/>
                      </a:spcBef>
                      <a:spcAft>
                        <a:spcPts val="0"/>
                      </a:spcAft>
                      <a:defRPr/>
                    </a:pPr>
                    <a:r>
                      <a:rPr lang="en-US" dirty="0">
                        <a:latin typeface="+mn-lt"/>
                        <a:cs typeface="+mn-cs"/>
                      </a:rPr>
                      <a:t>Common Project System</a:t>
                    </a:r>
                  </a:p>
                </p:txBody>
              </p:sp>
            </p:grpSp>
          </p:grpSp>
          <p:pic>
            <p:nvPicPr>
              <p:cNvPr id="27661" name="Picture 60" descr="C:\Documents and Settings\ashish.joshi\My Documents\My Pictures\Microsoft Clip Organizer\j0431640.png"/>
              <p:cNvPicPr>
                <a:picLocks noChangeAspect="1" noChangeArrowheads="1"/>
              </p:cNvPicPr>
              <p:nvPr/>
            </p:nvPicPr>
            <p:blipFill>
              <a:blip r:embed="rId5" cstate="print"/>
              <a:srcRect/>
              <a:stretch>
                <a:fillRect/>
              </a:stretch>
            </p:blipFill>
            <p:spPr bwMode="auto">
              <a:xfrm>
                <a:off x="304800" y="3962400"/>
                <a:ext cx="674085" cy="674085"/>
              </a:xfrm>
              <a:prstGeom prst="rect">
                <a:avLst/>
              </a:prstGeom>
              <a:noFill/>
              <a:ln w="9525">
                <a:noFill/>
                <a:miter lim="800000"/>
                <a:headEnd/>
                <a:tailEnd/>
              </a:ln>
            </p:spPr>
          </p:pic>
          <p:pic>
            <p:nvPicPr>
              <p:cNvPr id="27662" name="Picture 13" descr="C:\Documents and Settings\ashish.joshi\My Documents\My Pictures\Microsoft Clip Organizer\j0432621.png"/>
              <p:cNvPicPr>
                <a:picLocks noChangeAspect="1" noChangeArrowheads="1"/>
              </p:cNvPicPr>
              <p:nvPr/>
            </p:nvPicPr>
            <p:blipFill>
              <a:blip r:embed="rId6" cstate="print"/>
              <a:srcRect/>
              <a:stretch>
                <a:fillRect/>
              </a:stretch>
            </p:blipFill>
            <p:spPr bwMode="auto">
              <a:xfrm>
                <a:off x="3733800" y="4038600"/>
                <a:ext cx="674085" cy="674085"/>
              </a:xfrm>
              <a:prstGeom prst="rect">
                <a:avLst/>
              </a:prstGeom>
              <a:noFill/>
              <a:ln w="9525">
                <a:noFill/>
                <a:miter lim="800000"/>
                <a:headEnd/>
                <a:tailEnd/>
              </a:ln>
            </p:spPr>
          </p:pic>
          <p:sp>
            <p:nvSpPr>
              <p:cNvPr id="75" name="TextBox 74"/>
              <p:cNvSpPr txBox="1"/>
              <p:nvPr/>
            </p:nvSpPr>
            <p:spPr>
              <a:xfrm>
                <a:off x="518719" y="4287614"/>
                <a:ext cx="1142301" cy="647239"/>
              </a:xfrm>
              <a:prstGeom prst="rect">
                <a:avLst/>
              </a:prstGeom>
              <a:noFill/>
            </p:spPr>
            <p:txBody>
              <a:bodyPr anchor="ctr" anchorCtr="1">
                <a:normAutofit/>
              </a:bodyPr>
              <a:lstStyle/>
              <a:p>
                <a:pPr algn="ctr">
                  <a:defRPr/>
                </a:pPr>
                <a:r>
                  <a:rPr lang="en-US" dirty="0">
                    <a:solidFill>
                      <a:schemeClr val="bg1"/>
                    </a:solidFill>
                    <a:effectLst>
                      <a:outerShdw blurRad="60007" dir="2000400" sy="-30000" kx="-800400" algn="bl" rotWithShape="0">
                        <a:prstClr val="black">
                          <a:alpha val="20000"/>
                        </a:prstClr>
                      </a:outerShdw>
                    </a:effectLst>
                  </a:rPr>
                  <a:t>.NET </a:t>
                </a:r>
                <a:r>
                  <a:rPr lang="en-US" dirty="0" smtClean="0">
                    <a:solidFill>
                      <a:schemeClr val="bg1"/>
                    </a:solidFill>
                    <a:effectLst>
                      <a:outerShdw blurRad="60007" dir="2000400" sy="-30000" kx="-800400" algn="bl" rotWithShape="0">
                        <a:prstClr val="black">
                          <a:alpha val="20000"/>
                        </a:prstClr>
                      </a:outerShdw>
                    </a:effectLst>
                  </a:rPr>
                  <a:t>Developer</a:t>
                </a:r>
              </a:p>
            </p:txBody>
          </p:sp>
          <p:sp>
            <p:nvSpPr>
              <p:cNvPr id="76" name="TextBox 75"/>
              <p:cNvSpPr txBox="1"/>
              <p:nvPr/>
            </p:nvSpPr>
            <p:spPr>
              <a:xfrm>
                <a:off x="3068972" y="4287614"/>
                <a:ext cx="991300" cy="568955"/>
              </a:xfrm>
              <a:prstGeom prst="rect">
                <a:avLst/>
              </a:prstGeom>
              <a:noFill/>
            </p:spPr>
            <p:txBody>
              <a:bodyPr>
                <a:spAutoFit/>
              </a:bodyPr>
              <a:lstStyle/>
              <a:p>
                <a:pPr algn="ctr" fontAlgn="auto">
                  <a:spcBef>
                    <a:spcPts val="0"/>
                  </a:spcBef>
                  <a:spcAft>
                    <a:spcPts val="0"/>
                  </a:spcAft>
                  <a:defRPr/>
                </a:pPr>
                <a:r>
                  <a:rPr lang="en-US" dirty="0">
                    <a:solidFill>
                      <a:schemeClr val="bg1"/>
                    </a:solidFill>
                    <a:effectLst>
                      <a:outerShdw blurRad="60007" dir="2000400" sy="-30000" kx="-800400" algn="bl" rotWithShape="0">
                        <a:prstClr val="black">
                          <a:alpha val="20000"/>
                        </a:prstClr>
                      </a:outerShdw>
                    </a:effectLst>
                    <a:latin typeface="+mn-lt"/>
                    <a:cs typeface="+mn-cs"/>
                  </a:rPr>
                  <a:t>Web Designer</a:t>
                </a:r>
              </a:p>
            </p:txBody>
          </p:sp>
          <p:pic>
            <p:nvPicPr>
              <p:cNvPr id="27665" name="Picture 8" descr="C:\Users\a-breke\Documents\Graphics\Eclipse 4 Silverlite\Visual_Studio.png"/>
              <p:cNvPicPr>
                <a:picLocks noChangeAspect="1" noChangeArrowheads="1"/>
              </p:cNvPicPr>
              <p:nvPr/>
            </p:nvPicPr>
            <p:blipFill>
              <a:blip r:embed="rId7" cstate="print"/>
              <a:srcRect/>
              <a:stretch>
                <a:fillRect/>
              </a:stretch>
            </p:blipFill>
            <p:spPr bwMode="auto">
              <a:xfrm>
                <a:off x="0" y="3657600"/>
                <a:ext cx="1143000" cy="244929"/>
              </a:xfrm>
              <a:prstGeom prst="rect">
                <a:avLst/>
              </a:prstGeom>
              <a:noFill/>
              <a:ln w="9525">
                <a:noFill/>
                <a:miter lim="800000"/>
                <a:headEnd/>
                <a:tailEnd/>
              </a:ln>
            </p:spPr>
          </p:pic>
          <p:pic>
            <p:nvPicPr>
              <p:cNvPr id="27666" name="Picture 10" descr="C:\Users\a-breke\Documents\Graphics\Eclipse 4 Silverlite\ExpressionStudioLogoComposite.png"/>
              <p:cNvPicPr>
                <a:picLocks noChangeAspect="1" noChangeArrowheads="1"/>
              </p:cNvPicPr>
              <p:nvPr/>
            </p:nvPicPr>
            <p:blipFill>
              <a:blip r:embed="rId8" cstate="print"/>
              <a:srcRect/>
              <a:stretch>
                <a:fillRect/>
              </a:stretch>
            </p:blipFill>
            <p:spPr bwMode="auto">
              <a:xfrm>
                <a:off x="3496435" y="3793129"/>
                <a:ext cx="1143000" cy="228044"/>
              </a:xfrm>
              <a:prstGeom prst="rect">
                <a:avLst/>
              </a:prstGeom>
              <a:noFill/>
              <a:ln w="9525">
                <a:noFill/>
                <a:miter lim="800000"/>
                <a:headEnd/>
                <a:tailEnd/>
              </a:ln>
            </p:spPr>
          </p:pic>
        </p:grpSp>
        <p:pic>
          <p:nvPicPr>
            <p:cNvPr id="27655" name="Picture 4" descr="C:\Users\a-breke\Documents\Graphics\Eclipse 4 Silverlite\eclipse4SL.png"/>
            <p:cNvPicPr>
              <a:picLocks noChangeAspect="1" noChangeArrowheads="1"/>
            </p:cNvPicPr>
            <p:nvPr/>
          </p:nvPicPr>
          <p:blipFill>
            <a:blip r:embed="rId9" cstate="print"/>
            <a:srcRect l="24893" t="23051" r="30939"/>
            <a:stretch>
              <a:fillRect/>
            </a:stretch>
          </p:blipFill>
          <p:spPr bwMode="auto">
            <a:xfrm>
              <a:off x="1811373" y="1637897"/>
              <a:ext cx="2510534" cy="1405656"/>
            </a:xfrm>
            <a:prstGeom prst="rect">
              <a:avLst/>
            </a:prstGeom>
            <a:noFill/>
            <a:ln w="9525">
              <a:noFill/>
              <a:miter lim="800000"/>
              <a:headEnd/>
              <a:tailEnd/>
            </a:ln>
          </p:spPr>
        </p:pic>
        <p:pic>
          <p:nvPicPr>
            <p:cNvPr id="27656" name="Picture 5" descr="C:\Users\a-breke\Documents\Graphics\Eclipse 4 Silverlite\Eclipse2.png"/>
            <p:cNvPicPr>
              <a:picLocks noChangeAspect="1" noChangeArrowheads="1"/>
            </p:cNvPicPr>
            <p:nvPr/>
          </p:nvPicPr>
          <p:blipFill>
            <a:blip r:embed="rId10" cstate="print"/>
            <a:srcRect/>
            <a:stretch>
              <a:fillRect/>
            </a:stretch>
          </p:blipFill>
          <p:spPr bwMode="auto">
            <a:xfrm>
              <a:off x="1053726" y="1596263"/>
              <a:ext cx="708285" cy="695288"/>
            </a:xfrm>
            <a:prstGeom prst="rect">
              <a:avLst/>
            </a:prstGeom>
            <a:noFill/>
            <a:ln w="9525">
              <a:noFill/>
              <a:miter lim="800000"/>
              <a:headEnd/>
              <a:tailEnd/>
            </a:ln>
          </p:spPr>
        </p:pic>
        <p:pic>
          <p:nvPicPr>
            <p:cNvPr id="27658" name="Picture 17" descr="C:\Documents and Settings\ashish.joshi\My Documents\My Pictures\Microsoft Clip Organizer\j0432625.png"/>
            <p:cNvPicPr>
              <a:picLocks noChangeAspect="1" noChangeArrowheads="1"/>
            </p:cNvPicPr>
            <p:nvPr/>
          </p:nvPicPr>
          <p:blipFill>
            <a:blip r:embed="rId11" cstate="print"/>
            <a:srcRect/>
            <a:stretch>
              <a:fillRect/>
            </a:stretch>
          </p:blipFill>
          <p:spPr bwMode="auto">
            <a:xfrm>
              <a:off x="2509044" y="2214572"/>
              <a:ext cx="765367" cy="765500"/>
            </a:xfrm>
            <a:prstGeom prst="rect">
              <a:avLst/>
            </a:prstGeom>
            <a:noFill/>
            <a:ln w="9525">
              <a:noFill/>
              <a:miter lim="800000"/>
              <a:headEnd/>
              <a:tailEnd/>
            </a:ln>
          </p:spPr>
        </p:pic>
      </p:grpSp>
      <p:sp>
        <p:nvSpPr>
          <p:cNvPr id="74" name="TextBox 73"/>
          <p:cNvSpPr txBox="1"/>
          <p:nvPr/>
        </p:nvSpPr>
        <p:spPr bwMode="auto">
          <a:xfrm>
            <a:off x="1795099" y="2406774"/>
            <a:ext cx="1438275" cy="646331"/>
          </a:xfrm>
          <a:prstGeom prst="rect">
            <a:avLst/>
          </a:prstGeom>
          <a:noFill/>
        </p:spPr>
        <p:txBody>
          <a:bodyPr>
            <a:spAutoFit/>
          </a:bodyPr>
          <a:lstStyle/>
          <a:p>
            <a:pPr fontAlgn="auto">
              <a:spcBef>
                <a:spcPts val="0"/>
              </a:spcBef>
              <a:spcAft>
                <a:spcPts val="0"/>
              </a:spcAft>
              <a:defRPr/>
            </a:pPr>
            <a:r>
              <a:rPr lang="en-US" dirty="0" smtClean="0">
                <a:solidFill>
                  <a:schemeClr val="bg1"/>
                </a:solidFill>
                <a:effectLst>
                  <a:outerShdw blurRad="60007" dir="2000400" sy="-30000" kx="-800400" algn="bl" rotWithShape="0">
                    <a:prstClr val="black">
                      <a:alpha val="20000"/>
                    </a:prstClr>
                  </a:outerShdw>
                </a:effectLst>
                <a:latin typeface="+mn-lt"/>
                <a:cs typeface="+mn-cs"/>
              </a:rPr>
              <a:t>Eclipse Developer</a:t>
            </a:r>
            <a:endParaRPr lang="en-US" dirty="0">
              <a:solidFill>
                <a:schemeClr val="bg1"/>
              </a:solidFill>
              <a:effectLst>
                <a:outerShdw blurRad="60007" dir="2000400" sy="-30000" kx="-800400" algn="bl" rotWithShape="0">
                  <a:prstClr val="black">
                    <a:alpha val="20000"/>
                  </a:prstClr>
                </a:outerShdw>
              </a:effectLst>
              <a:latin typeface="+mn-lt"/>
              <a:cs typeface="+mn-cs"/>
            </a:endParaRPr>
          </a:p>
        </p:txBody>
      </p:sp>
      <p:sp>
        <p:nvSpPr>
          <p:cNvPr id="23" name="Rounded Rectangle 22"/>
          <p:cNvSpPr/>
          <p:nvPr/>
        </p:nvSpPr>
        <p:spPr bwMode="auto">
          <a:xfrm>
            <a:off x="5867400" y="1219200"/>
            <a:ext cx="3276600" cy="4724400"/>
          </a:xfrm>
          <a:prstGeom prst="roundRect">
            <a:avLst>
              <a:gd name="adj" fmla="val 9033"/>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buFont typeface="Wingdings" pitchFamily="2" charset="2"/>
              <a:buChar char="Ø"/>
              <a:defRPr/>
            </a:pPr>
            <a:r>
              <a:rPr lang="en-US" sz="2000" dirty="0">
                <a:solidFill>
                  <a:schemeClr val="bg1">
                    <a:lumMod val="95000"/>
                    <a:lumOff val="5000"/>
                  </a:schemeClr>
                </a:solidFill>
                <a:effectLst>
                  <a:outerShdw blurRad="38100" dist="38100" dir="2700000" algn="tl">
                    <a:srgbClr val="000000">
                      <a:alpha val="43137"/>
                    </a:srgbClr>
                  </a:outerShdw>
                </a:effectLst>
                <a:latin typeface="Calibri" pitchFamily="34" charset="0"/>
              </a:rPr>
              <a:t>Allows Eclipse developers to build RIA with Silverlight</a:t>
            </a:r>
          </a:p>
          <a:p>
            <a:pPr>
              <a:buFont typeface="Wingdings" pitchFamily="2" charset="2"/>
              <a:buChar char="Ø"/>
              <a:defRPr/>
            </a:pPr>
            <a:endParaRPr lang="en-US" sz="2000" dirty="0">
              <a:solidFill>
                <a:schemeClr val="bg1">
                  <a:lumMod val="95000"/>
                  <a:lumOff val="5000"/>
                </a:schemeClr>
              </a:solidFill>
              <a:effectLst>
                <a:outerShdw blurRad="38100" dist="38100" dir="2700000" algn="tl">
                  <a:srgbClr val="000000">
                    <a:alpha val="43137"/>
                  </a:srgbClr>
                </a:outerShdw>
              </a:effectLst>
              <a:latin typeface="Calibri" pitchFamily="34" charset="0"/>
            </a:endParaRPr>
          </a:p>
          <a:p>
            <a:pPr>
              <a:buFont typeface="Wingdings" pitchFamily="2" charset="2"/>
              <a:buChar char="Ø"/>
              <a:defRPr/>
            </a:pPr>
            <a:r>
              <a:rPr lang="en-US" sz="2000" dirty="0">
                <a:solidFill>
                  <a:schemeClr val="bg1">
                    <a:lumMod val="95000"/>
                    <a:lumOff val="5000"/>
                  </a:schemeClr>
                </a:solidFill>
                <a:effectLst>
                  <a:outerShdw blurRad="38100" dist="38100" dir="2700000" algn="tl">
                    <a:srgbClr val="000000">
                      <a:alpha val="43137"/>
                    </a:srgbClr>
                  </a:outerShdw>
                </a:effectLst>
                <a:latin typeface="Calibri" pitchFamily="34" charset="0"/>
              </a:rPr>
              <a:t>Solves Toughest interoperability issues between Silverlight &amp; Java Web Services</a:t>
            </a:r>
          </a:p>
          <a:p>
            <a:pPr>
              <a:buFont typeface="Wingdings" pitchFamily="2" charset="2"/>
              <a:buChar char="Ø"/>
              <a:defRPr/>
            </a:pPr>
            <a:endParaRPr lang="en-US" sz="2000" dirty="0">
              <a:solidFill>
                <a:schemeClr val="bg1">
                  <a:lumMod val="95000"/>
                  <a:lumOff val="5000"/>
                </a:schemeClr>
              </a:solidFill>
              <a:effectLst>
                <a:outerShdw blurRad="38100" dist="38100" dir="2700000" algn="tl">
                  <a:srgbClr val="000000">
                    <a:alpha val="43137"/>
                  </a:srgbClr>
                </a:outerShdw>
              </a:effectLst>
              <a:latin typeface="Calibri" pitchFamily="34" charset="0"/>
            </a:endParaRPr>
          </a:p>
          <a:p>
            <a:pPr>
              <a:buFont typeface="Wingdings" pitchFamily="2" charset="2"/>
              <a:buChar char="Ø"/>
              <a:defRPr/>
            </a:pPr>
            <a:r>
              <a:rPr lang="en-US" sz="2000" dirty="0">
                <a:solidFill>
                  <a:schemeClr val="bg1">
                    <a:lumMod val="95000"/>
                    <a:lumOff val="5000"/>
                  </a:schemeClr>
                </a:solidFill>
                <a:effectLst>
                  <a:outerShdw blurRad="38100" dist="38100" dir="2700000" algn="tl">
                    <a:srgbClr val="000000">
                      <a:alpha val="43137"/>
                    </a:srgbClr>
                  </a:outerShdw>
                </a:effectLst>
                <a:latin typeface="Calibri" pitchFamily="34" charset="0"/>
              </a:rPr>
              <a:t>Allows Collaboration between  Web Designers,  .NET Developers, and </a:t>
            </a:r>
            <a:br>
              <a:rPr lang="en-US" sz="2000" dirty="0">
                <a:solidFill>
                  <a:schemeClr val="bg1">
                    <a:lumMod val="95000"/>
                    <a:lumOff val="5000"/>
                  </a:schemeClr>
                </a:solidFill>
                <a:effectLst>
                  <a:outerShdw blurRad="38100" dist="38100" dir="2700000" algn="tl">
                    <a:srgbClr val="000000">
                      <a:alpha val="43137"/>
                    </a:srgbClr>
                  </a:outerShdw>
                </a:effectLst>
                <a:latin typeface="Calibri" pitchFamily="34" charset="0"/>
              </a:rPr>
            </a:br>
            <a:r>
              <a:rPr lang="en-US" sz="2000" dirty="0">
                <a:solidFill>
                  <a:schemeClr val="bg1">
                    <a:lumMod val="95000"/>
                    <a:lumOff val="5000"/>
                  </a:schemeClr>
                </a:solidFill>
                <a:effectLst>
                  <a:outerShdw blurRad="38100" dist="38100" dir="2700000" algn="tl">
                    <a:srgbClr val="000000">
                      <a:alpha val="43137"/>
                    </a:srgbClr>
                  </a:outerShdw>
                </a:effectLst>
                <a:latin typeface="Calibri" pitchFamily="34" charset="0"/>
              </a:rPr>
              <a:t>Eclipse Developers (Java, PHP, ..)</a:t>
            </a:r>
          </a:p>
          <a:p>
            <a:pPr lvl="1">
              <a:buFont typeface="Wingdings" pitchFamily="2" charset="2"/>
              <a:buChar char="Ø"/>
              <a:defRPr/>
            </a:pPr>
            <a:r>
              <a:rPr lang="en-US" sz="1400" dirty="0">
                <a:solidFill>
                  <a:schemeClr val="bg1">
                    <a:lumMod val="95000"/>
                    <a:lumOff val="5000"/>
                  </a:schemeClr>
                </a:solidFill>
                <a:effectLst>
                  <a:outerShdw blurRad="38100" dist="38100" dir="2700000" algn="tl">
                    <a:srgbClr val="000000">
                      <a:alpha val="43137"/>
                    </a:srgbClr>
                  </a:outerShdw>
                </a:effectLst>
                <a:latin typeface="Calibri" pitchFamily="34" charset="0"/>
              </a:rPr>
              <a:t>Eclipse</a:t>
            </a:r>
          </a:p>
          <a:p>
            <a:pPr lvl="1">
              <a:buFont typeface="Wingdings" pitchFamily="2" charset="2"/>
              <a:buChar char="Ø"/>
              <a:defRPr/>
            </a:pPr>
            <a:r>
              <a:rPr lang="en-US" sz="1400" dirty="0">
                <a:solidFill>
                  <a:schemeClr val="bg1">
                    <a:lumMod val="95000"/>
                    <a:lumOff val="5000"/>
                  </a:schemeClr>
                </a:solidFill>
                <a:effectLst>
                  <a:outerShdw blurRad="38100" dist="38100" dir="2700000" algn="tl">
                    <a:srgbClr val="000000">
                      <a:alpha val="43137"/>
                    </a:srgbClr>
                  </a:outerShdw>
                </a:effectLst>
                <a:latin typeface="Calibri" pitchFamily="34" charset="0"/>
              </a:rPr>
              <a:t>Microsoft Visual Studio</a:t>
            </a:r>
          </a:p>
          <a:p>
            <a:pPr lvl="1">
              <a:buFont typeface="Wingdings" pitchFamily="2" charset="2"/>
              <a:buChar char="Ø"/>
              <a:defRPr/>
            </a:pPr>
            <a:r>
              <a:rPr lang="en-US" sz="1400" dirty="0">
                <a:solidFill>
                  <a:schemeClr val="bg1">
                    <a:lumMod val="95000"/>
                    <a:lumOff val="5000"/>
                  </a:schemeClr>
                </a:solidFill>
                <a:effectLst>
                  <a:outerShdw blurRad="38100" dist="38100" dir="2700000" algn="tl">
                    <a:srgbClr val="000000">
                      <a:alpha val="43137"/>
                    </a:srgbClr>
                  </a:outerShdw>
                </a:effectLst>
                <a:latin typeface="Calibri" pitchFamily="34" charset="0"/>
              </a:rPr>
              <a:t>Microsoft Expression Studio</a:t>
            </a:r>
          </a:p>
        </p:txBody>
      </p:sp>
    </p:spTree>
    <p:extLst>
      <p:ext uri="{BB962C8B-B14F-4D97-AF65-F5344CB8AC3E}">
        <p14:creationId xmlns:p14="http://schemas.microsoft.com/office/powerpoint/2007/7/12/main" xmlns="" val="2511357425"/>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528638" y="344982"/>
            <a:ext cx="4652962" cy="1143000"/>
          </a:xfrm>
        </p:spPr>
        <p:txBody>
          <a:bodyPr>
            <a:normAutofit/>
          </a:bodyPr>
          <a:lstStyle/>
          <a:p>
            <a:pPr algn="l"/>
            <a:r>
              <a:rPr lang="fr-FR" sz="3600" dirty="0" smtClean="0"/>
              <a:t>High level Architecture -</a:t>
            </a:r>
            <a:endParaRPr lang="fr-FR" sz="3600" dirty="0"/>
          </a:p>
        </p:txBody>
      </p:sp>
      <p:sp>
        <p:nvSpPr>
          <p:cNvPr id="34" name="Rectangle 33"/>
          <p:cNvSpPr/>
          <p:nvPr/>
        </p:nvSpPr>
        <p:spPr>
          <a:xfrm>
            <a:off x="571472" y="1488176"/>
            <a:ext cx="8143932" cy="2214578"/>
          </a:xfrm>
          <a:prstGeom prst="rect">
            <a:avLst/>
          </a:prstGeom>
          <a:solidFill>
            <a:srgbClr val="4F81BD">
              <a:lumMod val="75000"/>
            </a:srgbClr>
          </a:solidFill>
          <a:ln w="25400" cap="flat" cmpd="sng" algn="ctr">
            <a:solidFill>
              <a:srgbClr val="4D4D4D">
                <a:lumMod val="75000"/>
                <a:lumOff val="25000"/>
              </a:srgbClr>
            </a:solidFill>
            <a:prstDash val="solid"/>
          </a:ln>
          <a:effectLst/>
        </p:spPr>
        <p:txBody>
          <a:bodyPr rtlCol="0" anchor="t" anchorCtr="0"/>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800" b="0" i="0" u="sng" strike="noStrike" kern="0" cap="none" spc="0" normalizeH="0" baseline="0" noProof="0" dirty="0" smtClean="0">
                <a:ln>
                  <a:noFill/>
                </a:ln>
                <a:solidFill>
                  <a:srgbClr val="FFFFFF"/>
                </a:solidFill>
                <a:effectLst/>
                <a:uLnTx/>
                <a:uFillTx/>
                <a:latin typeface="Calibri"/>
                <a:ea typeface="+mn-ea"/>
                <a:cs typeface="+mn-cs"/>
              </a:rPr>
              <a:t>Eclipse IDE</a:t>
            </a:r>
            <a:endParaRPr kumimoji="0" lang="fr-FR" sz="1800" b="0" i="0" u="sng" strike="noStrike" kern="0" cap="none" spc="0" normalizeH="0" baseline="0" noProof="0" dirty="0">
              <a:ln>
                <a:noFill/>
              </a:ln>
              <a:solidFill>
                <a:srgbClr val="FFFFFF"/>
              </a:solidFill>
              <a:effectLst/>
              <a:uLnTx/>
              <a:uFillTx/>
              <a:latin typeface="Calibri"/>
              <a:ea typeface="+mn-ea"/>
              <a:cs typeface="+mn-cs"/>
            </a:endParaRPr>
          </a:p>
        </p:txBody>
      </p:sp>
      <p:sp>
        <p:nvSpPr>
          <p:cNvPr id="35" name="Rectangle 34"/>
          <p:cNvSpPr/>
          <p:nvPr/>
        </p:nvSpPr>
        <p:spPr>
          <a:xfrm>
            <a:off x="500034" y="1416738"/>
            <a:ext cx="8286808" cy="4786346"/>
          </a:xfrm>
          <a:prstGeom prst="rect">
            <a:avLst/>
          </a:prstGeom>
          <a:noFill/>
          <a:ln w="25400" cap="flat" cmpd="sng" algn="ctr">
            <a:solidFill>
              <a:srgbClr val="4D4D4D">
                <a:lumMod val="75000"/>
                <a:lumOff val="25000"/>
              </a:srgbClr>
            </a:solidFill>
            <a:prstDash val="dash"/>
          </a:ln>
          <a:effectLst/>
        </p:spPr>
        <p:txBody>
          <a:bodyPr rtlCol="0" anchor="b" anchorCtr="0"/>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dirty="0" smtClean="0">
                <a:ln>
                  <a:noFill/>
                </a:ln>
                <a:solidFill>
                  <a:srgbClr val="4D4D4D"/>
                </a:solidFill>
                <a:effectLst/>
                <a:uLnTx/>
                <a:uFillTx/>
                <a:latin typeface="Calibri"/>
                <a:ea typeface="+mn-ea"/>
                <a:cs typeface="+mn-cs"/>
              </a:rPr>
              <a:t>Developer Environment</a:t>
            </a:r>
            <a:endParaRPr kumimoji="0" lang="fr-FR" sz="1800" b="0" i="0" u="none" strike="noStrike" kern="0" cap="none" spc="0" normalizeH="0" baseline="0" noProof="0" dirty="0">
              <a:ln>
                <a:noFill/>
              </a:ln>
              <a:solidFill>
                <a:srgbClr val="4D4D4D"/>
              </a:solidFill>
              <a:effectLst/>
              <a:uLnTx/>
              <a:uFillTx/>
              <a:latin typeface="Calibri"/>
              <a:ea typeface="+mn-ea"/>
              <a:cs typeface="+mn-cs"/>
            </a:endParaRPr>
          </a:p>
        </p:txBody>
      </p:sp>
      <p:sp>
        <p:nvSpPr>
          <p:cNvPr id="36" name="Rectangle 35"/>
          <p:cNvSpPr/>
          <p:nvPr/>
        </p:nvSpPr>
        <p:spPr>
          <a:xfrm>
            <a:off x="6357950" y="1916804"/>
            <a:ext cx="2214578" cy="1643074"/>
          </a:xfrm>
          <a:prstGeom prst="rect">
            <a:avLst/>
          </a:prstGeom>
          <a:ln/>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dirty="0" smtClean="0">
                <a:ln>
                  <a:noFill/>
                </a:ln>
                <a:solidFill>
                  <a:srgbClr val="FFFFFF"/>
                </a:solidFill>
                <a:effectLst/>
                <a:uLnTx/>
                <a:uFillTx/>
                <a:latin typeface="Calibri"/>
                <a:ea typeface="+mn-ea"/>
                <a:cs typeface="+mn-cs"/>
              </a:rPr>
              <a:t>Silverlight 2 </a:t>
            </a:r>
          </a:p>
          <a:p>
            <a:pPr marL="0" marR="0" lvl="0" indent="0" algn="ctr" defTabSz="914400" eaLnBrk="1" fontAlgn="auto" latinLnBrk="0" hangingPunct="1">
              <a:lnSpc>
                <a:spcPct val="100000"/>
              </a:lnSpc>
              <a:spcBef>
                <a:spcPts val="0"/>
              </a:spcBef>
              <a:spcAft>
                <a:spcPts val="0"/>
              </a:spcAft>
              <a:buClrTx/>
              <a:buSzTx/>
              <a:buFontTx/>
              <a:buNone/>
              <a:tabLst/>
              <a:defRPr/>
            </a:pPr>
            <a:r>
              <a:rPr lang="fr-FR" kern="0" dirty="0" smtClean="0">
                <a:solidFill>
                  <a:srgbClr val="FFFFFF"/>
                </a:solidFill>
                <a:latin typeface="Calibri"/>
              </a:rPr>
              <a:t>De</a:t>
            </a:r>
            <a:r>
              <a:rPr kumimoji="0" lang="fr-FR" sz="1800" b="0" i="0" u="none" strike="noStrike" kern="0" cap="none" spc="0" normalizeH="0" baseline="0" noProof="0" dirty="0" err="1" smtClean="0">
                <a:ln>
                  <a:noFill/>
                </a:ln>
                <a:solidFill>
                  <a:srgbClr val="FFFFFF"/>
                </a:solidFill>
                <a:effectLst/>
                <a:uLnTx/>
                <a:uFillTx/>
                <a:latin typeface="Calibri"/>
                <a:ea typeface="+mn-ea"/>
                <a:cs typeface="+mn-cs"/>
              </a:rPr>
              <a:t>veloper</a:t>
            </a:r>
            <a:r>
              <a:rPr kumimoji="0" lang="fr-FR" sz="1800" b="0" i="0" u="none" strike="noStrike" kern="0" cap="none" spc="0" normalizeH="0" baseline="0" noProof="0" dirty="0" smtClean="0">
                <a:ln>
                  <a:noFill/>
                </a:ln>
                <a:solidFill>
                  <a:srgbClr val="FFFFFF"/>
                </a:solidFill>
                <a:effectLst/>
                <a:uLnTx/>
                <a:uFillTx/>
                <a:latin typeface="Calibri"/>
                <a:ea typeface="+mn-ea"/>
                <a:cs typeface="+mn-cs"/>
              </a:rPr>
              <a:t> </a:t>
            </a:r>
            <a:r>
              <a:rPr kumimoji="0" lang="fr-FR" sz="1800" b="0" i="0" u="none" strike="noStrike" kern="0" cap="none" spc="0" normalizeH="0" baseline="0" noProof="0" dirty="0" err="1" smtClean="0">
                <a:ln>
                  <a:noFill/>
                </a:ln>
                <a:solidFill>
                  <a:srgbClr val="FFFFFF"/>
                </a:solidFill>
                <a:effectLst/>
                <a:uLnTx/>
                <a:uFillTx/>
                <a:latin typeface="Calibri"/>
                <a:ea typeface="+mn-ea"/>
                <a:cs typeface="+mn-cs"/>
              </a:rPr>
              <a:t>Runtime</a:t>
            </a:r>
            <a:r>
              <a:rPr kumimoji="0" lang="fr-FR" sz="1800" b="0" i="0" u="none" strike="noStrike" kern="0" cap="none" spc="0" normalizeH="0" baseline="0" noProof="0" dirty="0" smtClean="0">
                <a:ln>
                  <a:noFill/>
                </a:ln>
                <a:solidFill>
                  <a:srgbClr val="FFFFFF"/>
                </a:solidFill>
                <a:effectLst/>
                <a:uLnTx/>
                <a:uFillTx/>
                <a:latin typeface="Calibri"/>
                <a:ea typeface="+mn-ea"/>
                <a:cs typeface="+mn-cs"/>
              </a:rPr>
              <a: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600" b="0" i="1" u="none" strike="noStrike" kern="0" cap="none" spc="0" normalizeH="0" baseline="0" noProof="0" dirty="0" smtClean="0">
                <a:ln>
                  <a:noFill/>
                </a:ln>
                <a:solidFill>
                  <a:srgbClr val="FFFFFF"/>
                </a:solidFill>
                <a:effectLst/>
                <a:uLnTx/>
                <a:uFillTx/>
                <a:latin typeface="Calibri"/>
                <a:ea typeface="+mn-ea"/>
                <a:cs typeface="+mn-cs"/>
              </a:rPr>
              <a:t>or </a:t>
            </a:r>
            <a:endParaRPr kumimoji="0" lang="fr-FR" sz="1800" b="0" i="1" u="none" strike="noStrike" kern="0" cap="none" spc="0" normalizeH="0" baseline="0" noProof="0" dirty="0" smtClean="0">
              <a:ln>
                <a:noFill/>
              </a:ln>
              <a:solidFill>
                <a:srgbClr val="FFFFFF"/>
              </a:solidFill>
              <a:effectLst/>
              <a:uLnTx/>
              <a:uFillTx/>
              <a:latin typeface="Calib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dirty="0" smtClean="0">
                <a:ln>
                  <a:noFill/>
                </a:ln>
                <a:solidFill>
                  <a:srgbClr val="FFFFFF"/>
                </a:solidFill>
                <a:effectLst/>
                <a:uLnTx/>
                <a:uFillTx/>
                <a:latin typeface="Calibri"/>
                <a:ea typeface="+mn-ea"/>
                <a:cs typeface="+mn-cs"/>
              </a:rPr>
              <a:t>Silverlight 2</a:t>
            </a:r>
          </a:p>
          <a:p>
            <a:pPr marL="0" marR="0" lvl="0" indent="0" algn="ctr" defTabSz="914400" eaLnBrk="1" fontAlgn="auto" latinLnBrk="0" hangingPunct="1">
              <a:lnSpc>
                <a:spcPct val="100000"/>
              </a:lnSpc>
              <a:spcBef>
                <a:spcPts val="0"/>
              </a:spcBef>
              <a:spcAft>
                <a:spcPts val="0"/>
              </a:spcAft>
              <a:buClrTx/>
              <a:buSzTx/>
              <a:buFontTx/>
              <a:buNone/>
              <a:tabLst/>
              <a:defRPr/>
            </a:pPr>
            <a:r>
              <a:rPr lang="fr-FR" kern="0" dirty="0" err="1" smtClean="0">
                <a:solidFill>
                  <a:srgbClr val="FFFFFF"/>
                </a:solidFill>
                <a:latin typeface="Calibri"/>
              </a:rPr>
              <a:t>R</a:t>
            </a:r>
            <a:r>
              <a:rPr kumimoji="0" lang="fr-FR" sz="1800" b="0" i="0" u="none" strike="noStrike" kern="0" cap="none" spc="0" normalizeH="0" baseline="0" noProof="0" dirty="0" err="1" smtClean="0">
                <a:ln>
                  <a:noFill/>
                </a:ln>
                <a:solidFill>
                  <a:srgbClr val="FFFFFF"/>
                </a:solidFill>
                <a:effectLst/>
                <a:uLnTx/>
                <a:uFillTx/>
                <a:latin typeface="Calibri"/>
                <a:ea typeface="+mn-ea"/>
                <a:cs typeface="+mn-cs"/>
              </a:rPr>
              <a:t>untime</a:t>
            </a:r>
            <a:endParaRPr kumimoji="0" lang="fr-FR" sz="1800" b="0" i="0" u="none" strike="noStrike" kern="0" cap="none" spc="0" normalizeH="0" baseline="0" noProof="0" dirty="0" smtClean="0">
              <a:ln>
                <a:noFill/>
              </a:ln>
              <a:solidFill>
                <a:srgbClr val="FFFFFF"/>
              </a:solidFill>
              <a:effectLst/>
              <a:uLnTx/>
              <a:uFillTx/>
              <a:latin typeface="Calibri"/>
              <a:ea typeface="+mn-ea"/>
              <a:cs typeface="+mn-cs"/>
            </a:endParaRPr>
          </a:p>
        </p:txBody>
      </p:sp>
      <p:sp>
        <p:nvSpPr>
          <p:cNvPr id="37" name="Rectangle 36"/>
          <p:cNvSpPr/>
          <p:nvPr/>
        </p:nvSpPr>
        <p:spPr>
          <a:xfrm>
            <a:off x="3929058" y="1916804"/>
            <a:ext cx="2286016" cy="1643074"/>
          </a:xfrm>
          <a:prstGeom prst="rect">
            <a:avLst/>
          </a:prstGeom>
          <a:ln/>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dirty="0" smtClean="0">
                <a:ln>
                  <a:noFill/>
                </a:ln>
                <a:solidFill>
                  <a:srgbClr val="FFFFFF"/>
                </a:solidFill>
                <a:effectLst/>
                <a:uLnTx/>
                <a:uFillTx/>
                <a:latin typeface="Calibri"/>
                <a:ea typeface="+mn-ea"/>
                <a:cs typeface="+mn-cs"/>
              </a:rPr>
              <a:t>Silverlight 2</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dirty="0" smtClean="0">
                <a:ln>
                  <a:noFill/>
                </a:ln>
                <a:solidFill>
                  <a:srgbClr val="FFFFFF"/>
                </a:solidFill>
                <a:effectLst/>
                <a:uLnTx/>
                <a:uFillTx/>
                <a:latin typeface="Calibri"/>
                <a:ea typeface="+mn-ea"/>
                <a:cs typeface="+mn-cs"/>
              </a:rPr>
              <a:t>SDK</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smtClean="0">
              <a:ln>
                <a:noFill/>
              </a:ln>
              <a:solidFill>
                <a:srgbClr val="FFFFFF"/>
              </a:solidFill>
              <a:effectLst/>
              <a:uLnTx/>
              <a:uFillTx/>
              <a:latin typeface="Calib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400" b="0" i="0" u="none" strike="noStrike" kern="0" cap="none" spc="0" normalizeH="0" baseline="0" noProof="0" dirty="0" err="1" smtClean="0">
                <a:ln>
                  <a:noFill/>
                </a:ln>
                <a:solidFill>
                  <a:srgbClr val="FFFFFF"/>
                </a:solidFill>
                <a:effectLst/>
                <a:uLnTx/>
                <a:uFillTx/>
                <a:latin typeface="Calibri"/>
                <a:ea typeface="+mn-ea"/>
                <a:cs typeface="+mn-cs"/>
              </a:rPr>
              <a:t>MSBuild</a:t>
            </a:r>
            <a:r>
              <a:rPr kumimoji="0" lang="fr-FR" sz="1400" b="0" i="0" u="none" strike="noStrike" kern="0" cap="none" spc="0" normalizeH="0" baseline="0" noProof="0" dirty="0" smtClean="0">
                <a:ln>
                  <a:noFill/>
                </a:ln>
                <a:solidFill>
                  <a:srgbClr val="FFFFFF"/>
                </a:solidFill>
                <a:effectLst/>
                <a:uLnTx/>
                <a:uFillTx/>
                <a:latin typeface="Calibri"/>
                <a:ea typeface="+mn-ea"/>
                <a:cs typeface="+mn-cs"/>
              </a:rPr>
              <a:t> 3.5 </a:t>
            </a:r>
            <a:r>
              <a:rPr kumimoji="0" lang="fr-FR" sz="1400" b="0" i="0" u="none" strike="noStrike" kern="0" cap="none" spc="0" normalizeH="0" baseline="0" noProof="0" dirty="0" err="1" smtClean="0">
                <a:ln>
                  <a:noFill/>
                </a:ln>
                <a:solidFill>
                  <a:srgbClr val="FFFFFF"/>
                </a:solidFill>
                <a:effectLst/>
                <a:uLnTx/>
                <a:uFillTx/>
                <a:latin typeface="Calibri"/>
                <a:ea typeface="+mn-ea"/>
                <a:cs typeface="+mn-cs"/>
              </a:rPr>
              <a:t>Tasks</a:t>
            </a:r>
            <a:endParaRPr kumimoji="0" lang="fr-FR" sz="1400" b="0" i="0" u="none" strike="noStrike" kern="0" cap="none" spc="0" normalizeH="0" baseline="0" noProof="0" dirty="0" smtClean="0">
              <a:ln>
                <a:noFill/>
              </a:ln>
              <a:solidFill>
                <a:srgbClr val="FFFFFF"/>
              </a:solidFill>
              <a:effectLst/>
              <a:uLnTx/>
              <a:uFillTx/>
              <a:latin typeface="Calib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400" b="0" i="0" u="none" strike="noStrike" kern="0" cap="none" spc="0" normalizeH="0" baseline="0" noProof="0" dirty="0" smtClean="0">
                <a:ln>
                  <a:noFill/>
                </a:ln>
                <a:solidFill>
                  <a:srgbClr val="FFFFFF"/>
                </a:solidFill>
                <a:effectLst/>
                <a:uLnTx/>
                <a:uFillTx/>
                <a:latin typeface="Calibri"/>
                <a:ea typeface="+mn-ea"/>
                <a:cs typeface="+mn-cs"/>
              </a:rPr>
              <a:t>Client &amp; Server Librairies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400" b="0" i="0" u="none" strike="noStrike" kern="0" cap="none" spc="0" normalizeH="0" baseline="0" noProof="0" dirty="0" smtClean="0">
                <a:ln>
                  <a:noFill/>
                </a:ln>
                <a:solidFill>
                  <a:srgbClr val="FFFFFF"/>
                </a:solidFill>
                <a:effectLst/>
                <a:uLnTx/>
                <a:uFillTx/>
                <a:latin typeface="Calibri"/>
                <a:ea typeface="+mn-ea"/>
                <a:cs typeface="+mn-cs"/>
              </a:rPr>
              <a:t>Documentation &amp; </a:t>
            </a:r>
            <a:r>
              <a:rPr kumimoji="0" lang="fr-FR" sz="1400" b="0" i="0" u="none" strike="noStrike" kern="0" cap="none" spc="0" normalizeH="0" baseline="0" noProof="0" dirty="0" err="1" smtClean="0">
                <a:ln>
                  <a:noFill/>
                </a:ln>
                <a:solidFill>
                  <a:srgbClr val="FFFFFF"/>
                </a:solidFill>
                <a:effectLst/>
                <a:uLnTx/>
                <a:uFillTx/>
                <a:latin typeface="Calibri"/>
                <a:ea typeface="+mn-ea"/>
                <a:cs typeface="+mn-cs"/>
              </a:rPr>
              <a:t>Reference</a:t>
            </a:r>
            <a:r>
              <a:rPr kumimoji="0" lang="fr-FR" sz="1400" b="0" i="0" u="none" strike="noStrike" kern="0" cap="none" spc="0" normalizeH="0" baseline="0" noProof="0" dirty="0" smtClean="0">
                <a:ln>
                  <a:noFill/>
                </a:ln>
                <a:solidFill>
                  <a:srgbClr val="FFFFFF"/>
                </a:solidFill>
                <a:effectLst/>
                <a:uLnTx/>
                <a:uFillTx/>
                <a:latin typeface="Calibri"/>
                <a:ea typeface="+mn-ea"/>
                <a:cs typeface="+mn-cs"/>
              </a:rPr>
              <a:t> </a:t>
            </a:r>
          </a:p>
        </p:txBody>
      </p:sp>
      <p:sp>
        <p:nvSpPr>
          <p:cNvPr id="38" name="Rectangle 37"/>
          <p:cNvSpPr/>
          <p:nvPr/>
        </p:nvSpPr>
        <p:spPr>
          <a:xfrm>
            <a:off x="533400" y="4191000"/>
            <a:ext cx="8143932" cy="1586504"/>
          </a:xfrm>
          <a:prstGeom prst="rect">
            <a:avLst/>
          </a:prstGeom>
          <a:ln/>
        </p:spPr>
        <p:style>
          <a:lnRef idx="0">
            <a:schemeClr val="accent6"/>
          </a:lnRef>
          <a:fillRef idx="3">
            <a:schemeClr val="accent6"/>
          </a:fillRef>
          <a:effectRef idx="3">
            <a:schemeClr val="accent6"/>
          </a:effectRef>
          <a:fontRef idx="minor">
            <a:schemeClr val="lt1"/>
          </a:fontRef>
        </p:style>
        <p:txBody>
          <a:bodyPr rtlCol="0" anchor="t" anchorCtr="0"/>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800" b="0" i="0" u="sng" strike="noStrike" kern="0" cap="none" spc="0" normalizeH="0" baseline="0" noProof="0" dirty="0" smtClean="0">
                <a:ln>
                  <a:noFill/>
                </a:ln>
                <a:solidFill>
                  <a:schemeClr val="tx1"/>
                </a:solidFill>
                <a:effectLst/>
                <a:uLnTx/>
                <a:uFillTx/>
                <a:latin typeface="Calibri"/>
                <a:ea typeface="+mn-ea"/>
                <a:cs typeface="+mn-cs"/>
              </a:rPr>
              <a:t>.NET Framework</a:t>
            </a:r>
            <a:endParaRPr kumimoji="0" lang="fr-FR" sz="1800" b="0" i="0" u="sng" strike="noStrike" kern="0" cap="none" spc="0" normalizeH="0" baseline="0" noProof="0" dirty="0">
              <a:ln>
                <a:noFill/>
              </a:ln>
              <a:solidFill>
                <a:schemeClr val="tx1"/>
              </a:solidFill>
              <a:effectLst/>
              <a:uLnTx/>
              <a:uFillTx/>
              <a:latin typeface="Calibri"/>
              <a:ea typeface="+mn-ea"/>
              <a:cs typeface="+mn-cs"/>
            </a:endParaRPr>
          </a:p>
        </p:txBody>
      </p:sp>
      <p:sp>
        <p:nvSpPr>
          <p:cNvPr id="39" name="Rectangle 38"/>
          <p:cNvSpPr/>
          <p:nvPr/>
        </p:nvSpPr>
        <p:spPr>
          <a:xfrm>
            <a:off x="3929058" y="5274390"/>
            <a:ext cx="4643470" cy="428628"/>
          </a:xfrm>
          <a:prstGeom prst="rect">
            <a:avLst/>
          </a:prstGeom>
          <a:solidFill>
            <a:srgbClr val="C0504D"/>
          </a:solidFill>
          <a:ln w="25400" cap="flat" cmpd="sng" algn="ctr">
            <a:solidFill>
              <a:srgbClr val="C0504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dirty="0" smtClean="0">
                <a:ln>
                  <a:noFill/>
                </a:ln>
                <a:solidFill>
                  <a:srgbClr val="FFFFFF"/>
                </a:solidFill>
                <a:effectLst/>
                <a:uLnTx/>
                <a:uFillTx/>
                <a:latin typeface="Calibri"/>
                <a:ea typeface="+mn-ea"/>
                <a:cs typeface="+mn-cs"/>
              </a:rPr>
              <a:t>.NET 2.0 SP1 + SP2 </a:t>
            </a:r>
            <a:r>
              <a:rPr kumimoji="0" lang="fr-FR" sz="1400" b="0" i="0" u="none" strike="noStrike" kern="0" cap="none" spc="0" normalizeH="0" baseline="0" noProof="0" dirty="0" smtClean="0">
                <a:ln>
                  <a:noFill/>
                </a:ln>
                <a:solidFill>
                  <a:srgbClr val="FFFFFF"/>
                </a:solidFill>
                <a:effectLst/>
                <a:uLnTx/>
                <a:uFillTx/>
                <a:latin typeface="Calibri"/>
                <a:ea typeface="+mn-ea"/>
                <a:cs typeface="+mn-cs"/>
              </a:rPr>
              <a:t>(</a:t>
            </a:r>
            <a:r>
              <a:rPr kumimoji="0" lang="fr-FR" sz="1400" b="0" i="0" u="none" strike="noStrike" kern="0" cap="none" spc="0" normalizeH="0" baseline="0" noProof="0" dirty="0" err="1" smtClean="0">
                <a:ln>
                  <a:noFill/>
                </a:ln>
                <a:solidFill>
                  <a:srgbClr val="FFFFFF"/>
                </a:solidFill>
                <a:effectLst/>
                <a:uLnTx/>
                <a:uFillTx/>
                <a:latin typeface="Calibri"/>
                <a:ea typeface="+mn-ea"/>
                <a:cs typeface="+mn-cs"/>
              </a:rPr>
              <a:t>MSBuild</a:t>
            </a:r>
            <a:r>
              <a:rPr kumimoji="0" lang="fr-FR" sz="1400" b="0" i="0" u="none" strike="noStrike" kern="0" cap="none" spc="0" normalizeH="0" baseline="0" noProof="0" dirty="0" smtClean="0">
                <a:ln>
                  <a:noFill/>
                </a:ln>
                <a:solidFill>
                  <a:srgbClr val="FFFFFF"/>
                </a:solidFill>
                <a:effectLst/>
                <a:uLnTx/>
                <a:uFillTx/>
                <a:latin typeface="Calibri"/>
                <a:ea typeface="+mn-ea"/>
                <a:cs typeface="+mn-cs"/>
              </a:rPr>
              <a:t> 2.0)</a:t>
            </a:r>
            <a:endParaRPr kumimoji="0" lang="fr-FR" sz="1800" b="0" i="0" u="none" strike="noStrike" kern="0" cap="none" spc="0" normalizeH="0" baseline="0" noProof="0" dirty="0" smtClean="0">
              <a:ln>
                <a:noFill/>
              </a:ln>
              <a:solidFill>
                <a:srgbClr val="FFFFFF"/>
              </a:solidFill>
              <a:effectLst/>
              <a:uLnTx/>
              <a:uFillTx/>
              <a:latin typeface="Calibri"/>
              <a:ea typeface="+mn-ea"/>
              <a:cs typeface="+mn-cs"/>
            </a:endParaRPr>
          </a:p>
        </p:txBody>
      </p:sp>
      <p:sp>
        <p:nvSpPr>
          <p:cNvPr id="40" name="Rectangle 39"/>
          <p:cNvSpPr/>
          <p:nvPr/>
        </p:nvSpPr>
        <p:spPr>
          <a:xfrm>
            <a:off x="3929058" y="4774323"/>
            <a:ext cx="4643470" cy="420879"/>
          </a:xfrm>
          <a:prstGeom prst="rect">
            <a:avLst/>
          </a:prstGeom>
          <a:solidFill>
            <a:srgbClr val="C0504D"/>
          </a:solidFill>
          <a:ln w="25400" cap="flat" cmpd="sng" algn="ctr">
            <a:solidFill>
              <a:srgbClr val="C0504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dirty="0" smtClean="0">
                <a:ln>
                  <a:noFill/>
                </a:ln>
                <a:solidFill>
                  <a:srgbClr val="FFFFFF"/>
                </a:solidFill>
                <a:effectLst/>
                <a:uLnTx/>
                <a:uFillTx/>
                <a:latin typeface="Calibri"/>
                <a:ea typeface="+mn-ea"/>
                <a:cs typeface="+mn-cs"/>
              </a:rPr>
              <a:t>.NET 3.0 SP1 + SP2</a:t>
            </a:r>
          </a:p>
        </p:txBody>
      </p:sp>
      <p:sp>
        <p:nvSpPr>
          <p:cNvPr id="41" name="Rectangle 40"/>
          <p:cNvSpPr/>
          <p:nvPr/>
        </p:nvSpPr>
        <p:spPr>
          <a:xfrm>
            <a:off x="3929058" y="4274258"/>
            <a:ext cx="4643470" cy="413130"/>
          </a:xfrm>
          <a:prstGeom prst="rect">
            <a:avLst/>
          </a:prstGeom>
          <a:solidFill>
            <a:srgbClr val="C0504D"/>
          </a:solidFill>
          <a:ln w="25400" cap="flat" cmpd="sng" algn="ctr">
            <a:solidFill>
              <a:srgbClr val="C0504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dirty="0" smtClean="0">
                <a:ln>
                  <a:noFill/>
                </a:ln>
                <a:solidFill>
                  <a:srgbClr val="FFFFFF"/>
                </a:solidFill>
                <a:effectLst/>
                <a:uLnTx/>
                <a:uFillTx/>
                <a:latin typeface="Calibri"/>
                <a:ea typeface="+mn-ea"/>
                <a:cs typeface="+mn-cs"/>
              </a:rPr>
              <a:t>.NET 3.5  </a:t>
            </a:r>
            <a:r>
              <a:rPr kumimoji="0" lang="fr-FR" sz="1400" b="0" i="0" u="none" strike="noStrike" kern="0" cap="none" spc="0" normalizeH="0" baseline="0" noProof="0" dirty="0" smtClean="0">
                <a:ln>
                  <a:noFill/>
                </a:ln>
                <a:solidFill>
                  <a:srgbClr val="FFFFFF"/>
                </a:solidFill>
                <a:effectLst/>
                <a:uLnTx/>
                <a:uFillTx/>
                <a:latin typeface="Calibri"/>
                <a:ea typeface="+mn-ea"/>
                <a:cs typeface="+mn-cs"/>
              </a:rPr>
              <a:t>(</a:t>
            </a:r>
            <a:r>
              <a:rPr kumimoji="0" lang="fr-FR" sz="1400" b="0" i="0" u="none" strike="noStrike" kern="0" cap="none" spc="0" normalizeH="0" baseline="0" noProof="0" dirty="0" err="1" smtClean="0">
                <a:ln>
                  <a:noFill/>
                </a:ln>
                <a:solidFill>
                  <a:srgbClr val="FFFFFF"/>
                </a:solidFill>
                <a:effectLst/>
                <a:uLnTx/>
                <a:uFillTx/>
                <a:latin typeface="Calibri"/>
                <a:ea typeface="+mn-ea"/>
                <a:cs typeface="+mn-cs"/>
              </a:rPr>
              <a:t>MSBuild</a:t>
            </a:r>
            <a:r>
              <a:rPr kumimoji="0" lang="fr-FR" sz="1400" b="0" i="0" u="none" strike="noStrike" kern="0" cap="none" spc="0" normalizeH="0" baseline="0" noProof="0" dirty="0" smtClean="0">
                <a:ln>
                  <a:noFill/>
                </a:ln>
                <a:solidFill>
                  <a:srgbClr val="FFFFFF"/>
                </a:solidFill>
                <a:effectLst/>
                <a:uLnTx/>
                <a:uFillTx/>
                <a:latin typeface="Calibri"/>
                <a:ea typeface="+mn-ea"/>
                <a:cs typeface="+mn-cs"/>
              </a:rPr>
              <a:t> 3.5)</a:t>
            </a:r>
            <a:endParaRPr kumimoji="0" lang="fr-FR" sz="1800" b="0" i="0" u="none" strike="noStrike" kern="0" cap="none" spc="0" normalizeH="0" baseline="0" noProof="0" dirty="0" smtClean="0">
              <a:ln>
                <a:noFill/>
              </a:ln>
              <a:solidFill>
                <a:srgbClr val="FFFFFF"/>
              </a:solidFill>
              <a:effectLst/>
              <a:uLnTx/>
              <a:uFillTx/>
              <a:latin typeface="Calibri"/>
              <a:ea typeface="+mn-ea"/>
              <a:cs typeface="+mn-cs"/>
            </a:endParaRPr>
          </a:p>
        </p:txBody>
      </p:sp>
      <p:sp>
        <p:nvSpPr>
          <p:cNvPr id="42" name="Rectangle 41"/>
          <p:cNvSpPr/>
          <p:nvPr/>
        </p:nvSpPr>
        <p:spPr>
          <a:xfrm>
            <a:off x="1214414" y="2774060"/>
            <a:ext cx="2428892" cy="357190"/>
          </a:xfrm>
          <a:prstGeom prst="rect">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dirty="0" err="1" smtClean="0">
                <a:ln>
                  <a:noFill/>
                </a:ln>
                <a:solidFill>
                  <a:srgbClr val="FFFFFF"/>
                </a:solidFill>
                <a:effectLst/>
                <a:uLnTx/>
                <a:uFillTx/>
                <a:latin typeface="Calibri"/>
                <a:ea typeface="+mn-ea"/>
                <a:cs typeface="+mn-cs"/>
              </a:rPr>
              <a:t>eclipse</a:t>
            </a:r>
            <a:r>
              <a:rPr kumimoji="0" lang="fr-FR" sz="1800" b="0" i="0" u="none" strike="noStrike" kern="0" cap="none" spc="0" normalizeH="0" baseline="0" noProof="0" dirty="0" smtClean="0">
                <a:ln>
                  <a:noFill/>
                </a:ln>
                <a:solidFill>
                  <a:srgbClr val="FFFFFF"/>
                </a:solidFill>
                <a:effectLst/>
                <a:uLnTx/>
                <a:uFillTx/>
                <a:latin typeface="Calibri"/>
                <a:ea typeface="+mn-ea"/>
                <a:cs typeface="+mn-cs"/>
              </a:rPr>
              <a:t> </a:t>
            </a:r>
            <a:r>
              <a:rPr kumimoji="0" lang="fr-FR" sz="1800" b="0" i="0" u="none" strike="noStrike" kern="0" cap="none" spc="0" normalizeH="0" baseline="0" noProof="0" dirty="0" err="1" smtClean="0">
                <a:ln>
                  <a:noFill/>
                </a:ln>
                <a:solidFill>
                  <a:srgbClr val="FFFFFF"/>
                </a:solidFill>
                <a:effectLst/>
                <a:uLnTx/>
                <a:uFillTx/>
                <a:latin typeface="Calibri"/>
                <a:ea typeface="+mn-ea"/>
                <a:cs typeface="+mn-cs"/>
              </a:rPr>
              <a:t>Ganymede</a:t>
            </a:r>
            <a:endParaRPr kumimoji="0" lang="fr-FR" sz="1800" b="0" i="0" u="none" strike="noStrike" kern="0" cap="none" spc="0" normalizeH="0" baseline="0" noProof="0" dirty="0" smtClean="0">
              <a:ln>
                <a:noFill/>
              </a:ln>
              <a:solidFill>
                <a:srgbClr val="FFFFFF"/>
              </a:solidFill>
              <a:effectLst/>
              <a:uLnTx/>
              <a:uFillTx/>
              <a:latin typeface="Calibri"/>
              <a:ea typeface="+mn-ea"/>
              <a:cs typeface="+mn-cs"/>
            </a:endParaRPr>
          </a:p>
        </p:txBody>
      </p:sp>
      <p:sp>
        <p:nvSpPr>
          <p:cNvPr id="43" name="Rectangle 42"/>
          <p:cNvSpPr/>
          <p:nvPr/>
        </p:nvSpPr>
        <p:spPr>
          <a:xfrm>
            <a:off x="1214414" y="3202688"/>
            <a:ext cx="2428892" cy="357190"/>
          </a:xfrm>
          <a:prstGeom prst="rect">
            <a:avLst/>
          </a:prstGeom>
          <a:solidFill>
            <a:srgbClr val="4F81BD"/>
          </a:solidFill>
          <a:ln w="25400" cap="flat" cmpd="sng" algn="ctr">
            <a:solidFill>
              <a:srgbClr val="4F81BD">
                <a:shade val="50000"/>
              </a:srgbClr>
            </a:solidFill>
            <a:prstDash val="solid"/>
          </a:ln>
          <a:effectLst/>
        </p:spPr>
        <p:txBody>
          <a:bodyPr rtlCol="0" anchor="ctr"/>
          <a:lstStyle/>
          <a:p>
            <a:pPr algn="ctr" defTabSz="914400">
              <a:defRPr/>
            </a:pPr>
            <a:endParaRPr lang="fr-FR" kern="0" dirty="0" smtClean="0">
              <a:solidFill>
                <a:srgbClr val="FFFFFF"/>
              </a:solidFill>
              <a:latin typeface="Calibri"/>
            </a:endParaRPr>
          </a:p>
          <a:p>
            <a:pPr algn="ctr" defTabSz="914400">
              <a:defRPr/>
            </a:pPr>
            <a:endParaRPr lang="fr-FR" kern="0" dirty="0">
              <a:solidFill>
                <a:srgbClr val="FFFFFF"/>
              </a:solidFill>
              <a:latin typeface="Calibri"/>
            </a:endParaRPr>
          </a:p>
          <a:p>
            <a:pPr algn="ctr" defTabSz="914400">
              <a:defRPr/>
            </a:pPr>
            <a:endParaRPr lang="fr-FR" kern="0" dirty="0" smtClean="0">
              <a:solidFill>
                <a:srgbClr val="FFFFFF"/>
              </a:solidFill>
              <a:latin typeface="Calibri"/>
            </a:endParaRPr>
          </a:p>
          <a:p>
            <a:pPr algn="ctr" defTabSz="914400">
              <a:defRPr/>
            </a:pPr>
            <a:endParaRPr lang="fr-FR" kern="0" dirty="0">
              <a:solidFill>
                <a:srgbClr val="FFFFFF"/>
              </a:solidFill>
              <a:latin typeface="Calibri"/>
            </a:endParaRPr>
          </a:p>
          <a:p>
            <a:pPr algn="ctr" defTabSz="914400">
              <a:defRPr/>
            </a:pPr>
            <a:endParaRPr lang="fr-FR" kern="0" dirty="0" smtClean="0">
              <a:solidFill>
                <a:srgbClr val="FFFFFF"/>
              </a:solidFill>
              <a:latin typeface="Calibri"/>
            </a:endParaRPr>
          </a:p>
          <a:p>
            <a:pPr algn="ctr" defTabSz="914400">
              <a:defRPr/>
            </a:pPr>
            <a:r>
              <a:rPr lang="fr-FR" kern="0" dirty="0" smtClean="0">
                <a:solidFill>
                  <a:srgbClr val="FFFFFF"/>
                </a:solidFill>
                <a:latin typeface="Calibri"/>
              </a:rPr>
              <a:t>Java </a:t>
            </a:r>
            <a:r>
              <a:rPr lang="fr-FR" kern="0" dirty="0" err="1" smtClean="0">
                <a:solidFill>
                  <a:srgbClr val="FFFFFF"/>
                </a:solidFill>
                <a:latin typeface="Calibri"/>
              </a:rPr>
              <a:t>Runtime</a:t>
            </a:r>
            <a:endParaRPr lang="fr-FR" kern="0" dirty="0" smtClean="0">
              <a:solidFill>
                <a:srgbClr val="FFFFFF"/>
              </a:solidFill>
              <a:latin typeface="Calibri"/>
            </a:endParaRPr>
          </a:p>
          <a:p>
            <a:pPr algn="ctr" defTabSz="914400">
              <a:defRPr/>
            </a:pPr>
            <a:endParaRPr lang="fr-FR" kern="0" dirty="0">
              <a:solidFill>
                <a:srgbClr val="FFFFFF"/>
              </a:solidFill>
              <a:latin typeface="Calibri"/>
            </a:endParaRPr>
          </a:p>
          <a:p>
            <a:pPr algn="ctr" defTabSz="914400">
              <a:defRPr/>
            </a:pPr>
            <a:endParaRPr lang="fr-FR" kern="0" dirty="0" smtClean="0">
              <a:solidFill>
                <a:srgbClr val="FFFFFF"/>
              </a:solidFill>
              <a:latin typeface="Calibri"/>
            </a:endParaRPr>
          </a:p>
          <a:p>
            <a:pPr algn="ctr" defTabSz="914400">
              <a:defRPr/>
            </a:pPr>
            <a:endParaRPr lang="fr-FR" kern="0" dirty="0" smtClean="0">
              <a:solidFill>
                <a:srgbClr val="FFFFFF"/>
              </a:solidFill>
              <a:latin typeface="Calibri"/>
            </a:endParaRPr>
          </a:p>
          <a:p>
            <a:pPr algn="ctr" defTabSz="914400">
              <a:defRPr/>
            </a:pPr>
            <a:endParaRPr lang="fr-FR" kern="0" dirty="0">
              <a:solidFill>
                <a:srgbClr val="FFFFFF"/>
              </a:solidFill>
              <a:latin typeface="Calibri"/>
            </a:endParaRPr>
          </a:p>
          <a:p>
            <a:pPr algn="ctr" defTabSz="914400">
              <a:defRPr/>
            </a:pPr>
            <a:endParaRPr lang="fr-FR" kern="0" dirty="0" smtClean="0">
              <a:solidFill>
                <a:srgbClr val="FFFFFF"/>
              </a:solidFill>
              <a:latin typeface="Calibri"/>
            </a:endParaRPr>
          </a:p>
        </p:txBody>
      </p:sp>
      <p:sp>
        <p:nvSpPr>
          <p:cNvPr id="44" name="Rectangle 43"/>
          <p:cNvSpPr/>
          <p:nvPr/>
        </p:nvSpPr>
        <p:spPr>
          <a:xfrm>
            <a:off x="1214414" y="1916804"/>
            <a:ext cx="2428892" cy="785818"/>
          </a:xfrm>
          <a:prstGeom prst="rect">
            <a:avLst/>
          </a:prstGeom>
          <a:ln/>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dirty="0" smtClean="0">
                <a:ln>
                  <a:noFill/>
                </a:ln>
                <a:solidFill>
                  <a:srgbClr val="FFFFFF"/>
                </a:solidFill>
                <a:effectLst/>
                <a:uLnTx/>
                <a:uFillTx/>
                <a:latin typeface="Calibri"/>
                <a:ea typeface="+mn-ea"/>
                <a:cs typeface="+mn-cs"/>
              </a:rPr>
              <a:t>eclipse4SL</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300" b="0" i="0" u="none" strike="noStrike" kern="0" cap="none" spc="0" normalizeH="0" baseline="0" noProof="0" dirty="0" smtClean="0">
              <a:ln>
                <a:noFill/>
              </a:ln>
              <a:solidFill>
                <a:srgbClr val="FFFFFF"/>
              </a:solidFill>
              <a:effectLst/>
              <a:uLnTx/>
              <a:uFillTx/>
              <a:latin typeface="Calib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400" b="0" i="0" u="none" strike="noStrike" kern="0" cap="none" spc="0" normalizeH="0" baseline="0" noProof="0" dirty="0" smtClean="0">
                <a:ln>
                  <a:noFill/>
                </a:ln>
                <a:solidFill>
                  <a:srgbClr val="FFFFFF"/>
                </a:solidFill>
                <a:effectLst/>
                <a:uLnTx/>
                <a:uFillTx/>
                <a:latin typeface="Calibri"/>
                <a:ea typeface="+mn-ea"/>
                <a:cs typeface="+mn-cs"/>
              </a:rPr>
              <a:t>Embedded Web Server</a:t>
            </a:r>
          </a:p>
        </p:txBody>
      </p:sp>
    </p:spTree>
    <p:extLst>
      <p:ext uri="{BB962C8B-B14F-4D97-AF65-F5344CB8AC3E}">
        <p14:creationId xmlns:p14="http://schemas.microsoft.com/office/powerpoint/2007/7/12/main" xmlns="" val="40322736"/>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bwMode="auto">
          <a:xfrm>
            <a:off x="1676400" y="1265346"/>
            <a:ext cx="6019800" cy="1752600"/>
          </a:xfrm>
          <a:prstGeom prst="roundRect">
            <a:avLst>
              <a:gd name="adj" fmla="val 9033"/>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lvl="0" fontAlgn="base">
              <a:spcBef>
                <a:spcPct val="0"/>
              </a:spcBef>
              <a:spcAft>
                <a:spcPct val="0"/>
              </a:spcAft>
            </a:pPr>
            <a:endParaRPr lang="en-US" sz="1400" dirty="0" smtClean="0">
              <a:solidFill>
                <a:schemeClr val="tx1"/>
              </a:solidFill>
            </a:endParaRPr>
          </a:p>
        </p:txBody>
      </p:sp>
      <p:sp>
        <p:nvSpPr>
          <p:cNvPr id="2" name="Title 1"/>
          <p:cNvSpPr>
            <a:spLocks noGrp="1"/>
          </p:cNvSpPr>
          <p:nvPr>
            <p:ph type="title"/>
          </p:nvPr>
        </p:nvSpPr>
        <p:spPr>
          <a:xfrm>
            <a:off x="381000" y="-40271"/>
            <a:ext cx="8382000" cy="1329595"/>
          </a:xfrm>
        </p:spPr>
        <p:txBody>
          <a:bodyPr/>
          <a:lstStyle/>
          <a:p>
            <a:r>
              <a:rPr lang="en-US" dirty="0" smtClean="0"/>
              <a:t>Interoperability with Java based Web Services</a:t>
            </a:r>
            <a:endParaRPr lang="en-US" dirty="0"/>
          </a:p>
        </p:txBody>
      </p:sp>
      <p:sp>
        <p:nvSpPr>
          <p:cNvPr id="3" name="Text Placeholder 2"/>
          <p:cNvSpPr>
            <a:spLocks noGrp="1"/>
          </p:cNvSpPr>
          <p:nvPr>
            <p:ph type="body" sz="quarter" idx="10"/>
          </p:nvPr>
        </p:nvSpPr>
        <p:spPr>
          <a:xfrm>
            <a:off x="304800" y="3258351"/>
            <a:ext cx="8382000" cy="2782300"/>
          </a:xfrm>
        </p:spPr>
        <p:txBody>
          <a:bodyPr/>
          <a:lstStyle/>
          <a:p>
            <a:pPr lvl="0"/>
            <a:r>
              <a:rPr lang="en-US" dirty="0" smtClean="0"/>
              <a:t>Code Patterns &amp; </a:t>
            </a:r>
            <a:r>
              <a:rPr lang="en-US" dirty="0" err="1" smtClean="0"/>
              <a:t>Interop</a:t>
            </a:r>
            <a:r>
              <a:rPr lang="en-US" dirty="0" smtClean="0"/>
              <a:t> Guidance</a:t>
            </a:r>
            <a:endParaRPr lang="en-US" sz="2800" dirty="0" smtClean="0"/>
          </a:p>
          <a:p>
            <a:pPr lvl="1"/>
            <a:r>
              <a:rPr lang="en-US" dirty="0" smtClean="0"/>
              <a:t>Prescriptive Guidance for connecting </a:t>
            </a:r>
            <a:r>
              <a:rPr lang="en-US" dirty="0" err="1" smtClean="0"/>
              <a:t>Siverlight</a:t>
            </a:r>
            <a:r>
              <a:rPr lang="en-US" dirty="0" smtClean="0"/>
              <a:t> with Java web services (JAX &amp; REST.)</a:t>
            </a:r>
            <a:endParaRPr lang="en-US" sz="2400" dirty="0" smtClean="0"/>
          </a:p>
          <a:p>
            <a:pPr lvl="1"/>
            <a:r>
              <a:rPr lang="en-US" sz="2400" u="sng" dirty="0" smtClean="0">
                <a:hlinkClick r:id=""/>
              </a:rPr>
              <a:t>http://www.sl4eclipse.org/documentation/userdoc/html/webservice/restlet/</a:t>
            </a:r>
            <a:endParaRPr lang="en-US" sz="2000" dirty="0" smtClean="0"/>
          </a:p>
          <a:p>
            <a:pPr lvl="1"/>
            <a:r>
              <a:rPr lang="en-US" sz="2400" u="sng" dirty="0" smtClean="0">
                <a:hlinkClick r:id=""/>
              </a:rPr>
              <a:t>http://www.sl4eclipse.org/documentation/userdoc/html/webservice/cxf/</a:t>
            </a:r>
            <a:r>
              <a:rPr lang="en-US" sz="2400" dirty="0" smtClean="0"/>
              <a:t> </a:t>
            </a:r>
            <a:endParaRPr lang="en-US" sz="2400" dirty="0"/>
          </a:p>
        </p:txBody>
      </p:sp>
      <p:pic>
        <p:nvPicPr>
          <p:cNvPr id="55298" name="Picture 2" descr="http://www.sl4eclipse.org/documentation/userdoc/html/webservice/restlet/images/REST-Guidance.png"/>
          <p:cNvPicPr>
            <a:picLocks noChangeAspect="1" noChangeArrowheads="1"/>
          </p:cNvPicPr>
          <p:nvPr/>
        </p:nvPicPr>
        <p:blipFill>
          <a:blip r:embed="rId3"/>
          <a:srcRect/>
          <a:stretch>
            <a:fillRect/>
          </a:stretch>
        </p:blipFill>
        <p:spPr bwMode="auto">
          <a:xfrm>
            <a:off x="1828800" y="1345932"/>
            <a:ext cx="5715000" cy="1600200"/>
          </a:xfrm>
          <a:prstGeom prst="rect">
            <a:avLst/>
          </a:prstGeom>
        </p:spPr>
      </p:pic>
    </p:spTree>
    <p:extLst>
      <p:ext uri="{BB962C8B-B14F-4D97-AF65-F5344CB8AC3E}">
        <p14:creationId xmlns:p14="http://schemas.microsoft.com/office/powerpoint/2007/7/12/main" xmlns="" val="1948346966"/>
      </p:ext>
    </p:extLst>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6|.8|4.8|41.9|81.2|20.3"/>
</p:tagLst>
</file>

<file path=ppt/tags/tag2.xml><?xml version="1.0" encoding="utf-8"?>
<p:tagLst xmlns:a="http://schemas.openxmlformats.org/drawingml/2006/main" xmlns:r="http://schemas.openxmlformats.org/officeDocument/2006/relationships" xmlns:p="http://schemas.openxmlformats.org/presentationml/2006/main">
  <p:tag name="TIMING" val="|.5|70.2|5.2"/>
</p:tagLst>
</file>

<file path=ppt/theme/theme1.xml><?xml version="1.0" encoding="utf-8"?>
<a:theme xmlns:a="http://schemas.openxmlformats.org/drawingml/2006/main" name="Eclipse_PHP_Azur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outs:outSpaceData xmlns:outs="http://schemas.microsoft.com/office/2009/outspace/metadata">
  <outs:relatedDates>
    <outs:relatedDate>
      <outs:type>3</outs:type>
      <outs:displayName>Last Modified</outs:displayName>
      <outs:dateTime>2009-11-07T00:41:13Z</outs:dateTime>
      <outs:isPinned>true</outs:isPinned>
    </outs:relatedDate>
    <outs:relatedDate>
      <outs:type>2</outs:type>
      <outs:displayName>Created</outs:displayName>
      <outs:dateTime>2009-11-07T00:39:43Z</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Craig Kitterman</outs:displayName>
          <outs:accountName/>
        </outs:relatedPerson>
      </outs:people>
      <outs:source>0</outs:source>
      <outs:isPinned>true</outs:isPinned>
    </outs:relatedPeopleItem>
    <outs:relatedPeopleItem>
      <outs:category>Last modified by</outs:category>
      <outs:people>
        <outs:relatedPerson>
          <outs:displayName>Craig Kitterman</outs:displayName>
          <outs:accountName/>
        </outs:relatedPerson>
      </outs:people>
      <outs:source>0</outs:source>
      <outs:isPinned>true</outs:isPinned>
    </outs:relatedPeopleItem>
    <outs:relatedPeopleItem>
      <outs:category>Manager</outs:category>
      <outs:people>
        <outs:relatedPerson>
          <outs:displayName>&lt;Content Manager Name Here&gt;</outs:displayName>
          <outs:accountName/>
        </outs:relatedPerson>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058F670C-90C6-4CEC-B614-E625DBAE1337}">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Eclipse_PHP_Azure</Template>
  <TotalTime>993</TotalTime>
  <Words>1065</Words>
  <Application>Microsoft Office PowerPoint</Application>
  <PresentationFormat>On-screen Show (4:3)</PresentationFormat>
  <Paragraphs>263</Paragraphs>
  <Slides>31</Slides>
  <Notes>30</Notes>
  <HiddenSlides>0</HiddenSlides>
  <MMClips>0</MMClips>
  <ScaleCrop>false</ScaleCrop>
  <HeadingPairs>
    <vt:vector size="4" baseType="variant">
      <vt:variant>
        <vt:lpstr>Theme</vt:lpstr>
      </vt:variant>
      <vt:variant>
        <vt:i4>2</vt:i4>
      </vt:variant>
      <vt:variant>
        <vt:lpstr>Slide Titles</vt:lpstr>
      </vt:variant>
      <vt:variant>
        <vt:i4>31</vt:i4>
      </vt:variant>
    </vt:vector>
  </HeadingPairs>
  <TitlesOfParts>
    <vt:vector size="33" baseType="lpstr">
      <vt:lpstr>Eclipse_PHP_Azure</vt:lpstr>
      <vt:lpstr>TechEd09_Europe template</vt:lpstr>
      <vt:lpstr>Slide 1</vt:lpstr>
      <vt:lpstr>Build Mission Critical PHP &amp; Silverlight Applications Using Eclipse with Windows Azure </vt:lpstr>
      <vt:lpstr>Handling Today’s Situations – Pragmatic Interoperability</vt:lpstr>
      <vt:lpstr>Eclipse Tools for Silverlight (eclipse4SL)</vt:lpstr>
      <vt:lpstr>Silverlight Background</vt:lpstr>
      <vt:lpstr>Eclipse Tools for Silverlight</vt:lpstr>
      <vt:lpstr>Why eclipse4SL?</vt:lpstr>
      <vt:lpstr>High level Architecture -</vt:lpstr>
      <vt:lpstr>Interoperability with Java based Web Services</vt:lpstr>
      <vt:lpstr>Eclipse Tools for Silverlight</vt:lpstr>
      <vt:lpstr>Eclipse Tools for Silverlight on Mac OS </vt:lpstr>
      <vt:lpstr>Slide 12</vt:lpstr>
      <vt:lpstr>Windows Azure Platform Interoperability</vt:lpstr>
      <vt:lpstr>Azure &amp; Interoperability</vt:lpstr>
      <vt:lpstr>Slide 15</vt:lpstr>
      <vt:lpstr>What is                                            ?</vt:lpstr>
      <vt:lpstr>Windows Azure Compute Service  A closer look</vt:lpstr>
      <vt:lpstr>PHP on Windows Azure</vt:lpstr>
      <vt:lpstr>Slide 19</vt:lpstr>
      <vt:lpstr>                                            + FastCGI</vt:lpstr>
      <vt:lpstr>PHP SDK for Windows Azure</vt:lpstr>
      <vt:lpstr>Windows Azure Tools for Eclipse </vt:lpstr>
      <vt:lpstr>Windows Azure Tools for Eclipse Key features</vt:lpstr>
      <vt:lpstr>Windows Azure Tools for Eclipse: High level Architecture</vt:lpstr>
      <vt:lpstr>Slide 25</vt:lpstr>
      <vt:lpstr>PHP SDK for Windows Azure &amp; Windows Azure tools for Eclipse</vt:lpstr>
      <vt:lpstr>Call to Action </vt:lpstr>
      <vt:lpstr>Slide 28</vt:lpstr>
      <vt:lpstr>Resources</vt:lpstr>
      <vt:lpstr>Slide 30</vt:lpstr>
      <vt:lpstr>Slide 31</vt:lpstr>
    </vt:vector>
  </TitlesOfParts>
  <Manager>&lt;Content Manager Name Here&gt;</Manager>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Tech-Ed Europe 2009</dc:subject>
  <dc:creator>Craig Kitterman</dc:creator>
  <dc:description>Tech-Ed Europe 2009</dc:description>
  <cp:lastModifiedBy>cn_user</cp:lastModifiedBy>
  <cp:revision>51</cp:revision>
  <dcterms:created xsi:type="dcterms:W3CDTF">2009-11-07T00:39:43Z</dcterms:created>
  <dcterms:modified xsi:type="dcterms:W3CDTF">2009-11-09T08:20:50Z</dcterms:modified>
</cp:coreProperties>
</file>