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9" r:id="rId1"/>
    <p:sldMasterId id="2147483825" r:id="rId2"/>
  </p:sldMasterIdLst>
  <p:notesMasterIdLst>
    <p:notesMasterId r:id="rId23"/>
  </p:notesMasterIdLst>
  <p:handoutMasterIdLst>
    <p:handoutMasterId r:id="rId24"/>
  </p:handoutMasterIdLst>
  <p:sldIdLst>
    <p:sldId id="347" r:id="rId3"/>
    <p:sldId id="346" r:id="rId4"/>
    <p:sldId id="348" r:id="rId5"/>
    <p:sldId id="306" r:id="rId6"/>
    <p:sldId id="343" r:id="rId7"/>
    <p:sldId id="339" r:id="rId8"/>
    <p:sldId id="309" r:id="rId9"/>
    <p:sldId id="308" r:id="rId10"/>
    <p:sldId id="344" r:id="rId11"/>
    <p:sldId id="340" r:id="rId12"/>
    <p:sldId id="341" r:id="rId13"/>
    <p:sldId id="313" r:id="rId14"/>
    <p:sldId id="307" r:id="rId15"/>
    <p:sldId id="332" r:id="rId16"/>
    <p:sldId id="310" r:id="rId17"/>
    <p:sldId id="316" r:id="rId18"/>
    <p:sldId id="350" r:id="rId19"/>
    <p:sldId id="330" r:id="rId20"/>
    <p:sldId id="351" r:id="rId21"/>
    <p:sldId id="352" r:id="rId2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9" clrIdx="0"/>
  <p:cmAuthor id="1" name="claireh" initials="ceh" lastIdx="5" clrIdx="1"/>
  <p:cmAuthor id="2" name="Jon" initials="J"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EA883E"/>
    <a:srgbClr val="F2B486"/>
    <a:srgbClr val="F4C19A"/>
    <a:srgbClr val="F6C9A8"/>
    <a:srgbClr val="ED9655"/>
    <a:srgbClr val="F0A770"/>
    <a:srgbClr val="99C8DF"/>
    <a:srgbClr val="A2CDE2"/>
    <a:srgbClr val="9BCFE9"/>
    <a:srgbClr val="B0D9E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7159" autoAdjust="0"/>
    <p:restoredTop sz="96105" autoAdjust="0"/>
  </p:normalViewPr>
  <p:slideViewPr>
    <p:cSldViewPr snapToGrid="0">
      <p:cViewPr>
        <p:scale>
          <a:sx n="83" d="100"/>
          <a:sy n="83" d="100"/>
        </p:scale>
        <p:origin x="-804" y="-588"/>
      </p:cViewPr>
      <p:guideLst>
        <p:guide orient="horz" pos="144"/>
        <p:guide orient="horz" pos="1488"/>
        <p:guide orient="horz" pos="1200"/>
        <p:guide orient="horz" pos="2304"/>
        <p:guide orient="horz" pos="891"/>
        <p:guide orient="horz" pos="4175"/>
        <p:guide pos="2880"/>
        <p:guide pos="240"/>
        <p:guide pos="460"/>
        <p:guide pos="5520"/>
        <p:guide pos="864"/>
      </p:guideLst>
    </p:cSldViewPr>
  </p:slideViewPr>
  <p:notesTextViewPr>
    <p:cViewPr>
      <p:scale>
        <a:sx n="100" d="100"/>
        <a:sy n="100" d="100"/>
      </p:scale>
      <p:origin x="0" y="0"/>
    </p:cViewPr>
  </p:notesTextViewPr>
  <p:sorterViewPr>
    <p:cViewPr>
      <p:scale>
        <a:sx n="100" d="100"/>
        <a:sy n="100" d="100"/>
      </p:scale>
      <p:origin x="0" y="246"/>
    </p:cViewPr>
  </p:sorterViewPr>
  <p:notesViewPr>
    <p:cSldViewPr snapToGrid="0" showGuides="1">
      <p:cViewPr varScale="1">
        <p:scale>
          <a:sx n="83" d="100"/>
          <a:sy n="83" d="100"/>
        </p:scale>
        <p:origin x="-300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573BF2-8BCF-440F-A240-C1BFD1A92B7F}" type="doc">
      <dgm:prSet loTypeId="urn:microsoft.com/office/officeart/2005/8/layout/vList5" loCatId="list" qsTypeId="urn:microsoft.com/office/officeart/2005/8/quickstyle/3d1" qsCatId="3D" csTypeId="urn:microsoft.com/office/officeart/2005/8/colors/colorful5" csCatId="colorful" phldr="1"/>
      <dgm:spPr/>
      <dgm:t>
        <a:bodyPr/>
        <a:lstStyle/>
        <a:p>
          <a:endParaRPr lang="en-US"/>
        </a:p>
      </dgm:t>
    </dgm:pt>
    <dgm:pt modelId="{44F85AAC-7417-4BA3-9C06-47D55A1C511E}">
      <dgm:prSet/>
      <dgm:spPr/>
      <dgm:t>
        <a:bodyPr/>
        <a:lstStyle/>
        <a:p>
          <a:pPr rtl="0"/>
          <a:r>
            <a:rPr lang="en-US" dirty="0" smtClean="0"/>
            <a:t>GET</a:t>
          </a:r>
          <a:endParaRPr lang="en-US" dirty="0"/>
        </a:p>
      </dgm:t>
    </dgm:pt>
    <dgm:pt modelId="{F7951D99-51E2-4FA6-8322-0E31DF76A40F}" type="parTrans" cxnId="{853E15A0-2F39-468D-A86E-1049AA4AB0C5}">
      <dgm:prSet/>
      <dgm:spPr/>
      <dgm:t>
        <a:bodyPr/>
        <a:lstStyle/>
        <a:p>
          <a:endParaRPr lang="en-US"/>
        </a:p>
      </dgm:t>
    </dgm:pt>
    <dgm:pt modelId="{C9ACE58A-C2D9-44D1-BE98-F63F5D338AAA}" type="sibTrans" cxnId="{853E15A0-2F39-468D-A86E-1049AA4AB0C5}">
      <dgm:prSet/>
      <dgm:spPr/>
      <dgm:t>
        <a:bodyPr/>
        <a:lstStyle/>
        <a:p>
          <a:endParaRPr lang="en-US"/>
        </a:p>
      </dgm:t>
    </dgm:pt>
    <dgm:pt modelId="{D3CEAC9A-ACBD-43DB-863E-3D5E01DF4E42}">
      <dgm:prSet/>
      <dgm:spPr/>
      <dgm:t>
        <a:bodyPr/>
        <a:lstStyle/>
        <a:p>
          <a:pPr rtl="0"/>
          <a:r>
            <a:rPr lang="en-US" dirty="0" smtClean="0"/>
            <a:t>POST</a:t>
          </a:r>
          <a:endParaRPr lang="en-US" dirty="0"/>
        </a:p>
      </dgm:t>
    </dgm:pt>
    <dgm:pt modelId="{923235BD-0705-453D-A24F-F035FE09FD52}" type="parTrans" cxnId="{7C729485-889D-4822-9E8D-DAFB146A7619}">
      <dgm:prSet/>
      <dgm:spPr/>
      <dgm:t>
        <a:bodyPr/>
        <a:lstStyle/>
        <a:p>
          <a:endParaRPr lang="en-US"/>
        </a:p>
      </dgm:t>
    </dgm:pt>
    <dgm:pt modelId="{985225E9-BEFB-4703-94A0-B9EAE96D4BC3}" type="sibTrans" cxnId="{7C729485-889D-4822-9E8D-DAFB146A7619}">
      <dgm:prSet/>
      <dgm:spPr/>
      <dgm:t>
        <a:bodyPr/>
        <a:lstStyle/>
        <a:p>
          <a:endParaRPr lang="en-US"/>
        </a:p>
      </dgm:t>
    </dgm:pt>
    <dgm:pt modelId="{25726581-09F1-4ABE-B68E-160D3CA10B66}">
      <dgm:prSet/>
      <dgm:spPr/>
      <dgm:t>
        <a:bodyPr/>
        <a:lstStyle/>
        <a:p>
          <a:pPr rtl="0"/>
          <a:r>
            <a:rPr lang="en-US" dirty="0" smtClean="0"/>
            <a:t>PUT</a:t>
          </a:r>
          <a:endParaRPr lang="en-US" dirty="0"/>
        </a:p>
      </dgm:t>
    </dgm:pt>
    <dgm:pt modelId="{81042173-5D9E-4CD6-A661-1C75EE0C4D22}" type="parTrans" cxnId="{0624CE8A-5C20-4B70-B1E0-7231590C6CFF}">
      <dgm:prSet/>
      <dgm:spPr/>
      <dgm:t>
        <a:bodyPr/>
        <a:lstStyle/>
        <a:p>
          <a:endParaRPr lang="en-US"/>
        </a:p>
      </dgm:t>
    </dgm:pt>
    <dgm:pt modelId="{59A5A2EF-A2C6-472C-9663-8804ABA39093}" type="sibTrans" cxnId="{0624CE8A-5C20-4B70-B1E0-7231590C6CFF}">
      <dgm:prSet/>
      <dgm:spPr/>
      <dgm:t>
        <a:bodyPr/>
        <a:lstStyle/>
        <a:p>
          <a:endParaRPr lang="en-US"/>
        </a:p>
      </dgm:t>
    </dgm:pt>
    <dgm:pt modelId="{4DB6F832-D6D2-4191-8C28-2F8691B844BB}">
      <dgm:prSet/>
      <dgm:spPr/>
      <dgm:t>
        <a:bodyPr/>
        <a:lstStyle/>
        <a:p>
          <a:pPr rtl="0"/>
          <a:r>
            <a:rPr lang="en-US" dirty="0" smtClean="0"/>
            <a:t>DELETE</a:t>
          </a:r>
          <a:endParaRPr lang="en-US" dirty="0"/>
        </a:p>
      </dgm:t>
    </dgm:pt>
    <dgm:pt modelId="{8C6250F1-4804-406B-BB35-43AE922EA5E8}" type="parTrans" cxnId="{644C4224-65EE-40B5-A450-66857776CE82}">
      <dgm:prSet/>
      <dgm:spPr/>
      <dgm:t>
        <a:bodyPr/>
        <a:lstStyle/>
        <a:p>
          <a:endParaRPr lang="en-US"/>
        </a:p>
      </dgm:t>
    </dgm:pt>
    <dgm:pt modelId="{6FB2BF65-26ED-4B45-AA7E-DE89F9C1AFF8}" type="sibTrans" cxnId="{644C4224-65EE-40B5-A450-66857776CE82}">
      <dgm:prSet/>
      <dgm:spPr/>
      <dgm:t>
        <a:bodyPr/>
        <a:lstStyle/>
        <a:p>
          <a:endParaRPr lang="en-US"/>
        </a:p>
      </dgm:t>
    </dgm:pt>
    <dgm:pt modelId="{9680FE7A-CCA5-49E8-9B21-3D7078A3E461}">
      <dgm:prSet/>
      <dgm:spPr/>
      <dgm:t>
        <a:bodyPr/>
        <a:lstStyle/>
        <a:p>
          <a:pPr rtl="0"/>
          <a:r>
            <a:rPr lang="en-US" dirty="0" smtClean="0"/>
            <a:t>Retrieves a resource</a:t>
          </a:r>
          <a:endParaRPr lang="en-US" dirty="0"/>
        </a:p>
      </dgm:t>
    </dgm:pt>
    <dgm:pt modelId="{D9562987-86C8-4D2B-AF1F-3D52B624306F}" type="parTrans" cxnId="{609D3A67-F56E-4C08-8B1D-7ECDB24D93FE}">
      <dgm:prSet/>
      <dgm:spPr/>
      <dgm:t>
        <a:bodyPr/>
        <a:lstStyle/>
        <a:p>
          <a:endParaRPr lang="en-US"/>
        </a:p>
      </dgm:t>
    </dgm:pt>
    <dgm:pt modelId="{A26C8753-B531-4DB6-8BF8-4D9EE00762A9}" type="sibTrans" cxnId="{609D3A67-F56E-4C08-8B1D-7ECDB24D93FE}">
      <dgm:prSet/>
      <dgm:spPr/>
      <dgm:t>
        <a:bodyPr/>
        <a:lstStyle/>
        <a:p>
          <a:endParaRPr lang="en-US"/>
        </a:p>
      </dgm:t>
    </dgm:pt>
    <dgm:pt modelId="{B005F7BD-85EB-4DBF-95D5-CF6438193BE2}">
      <dgm:prSet/>
      <dgm:spPr/>
      <dgm:t>
        <a:bodyPr/>
        <a:lstStyle/>
        <a:p>
          <a:pPr rtl="0"/>
          <a:r>
            <a:rPr lang="en-US" dirty="0" smtClean="0"/>
            <a:t>Results are cacheable</a:t>
          </a:r>
          <a:endParaRPr lang="en-US" dirty="0"/>
        </a:p>
      </dgm:t>
    </dgm:pt>
    <dgm:pt modelId="{0B3057E8-4918-4C7D-81B6-CC180B984537}" type="parTrans" cxnId="{C85A0C7D-D2AF-4472-859B-736EF4C99F10}">
      <dgm:prSet/>
      <dgm:spPr/>
      <dgm:t>
        <a:bodyPr/>
        <a:lstStyle/>
        <a:p>
          <a:endParaRPr lang="en-US"/>
        </a:p>
      </dgm:t>
    </dgm:pt>
    <dgm:pt modelId="{46ADA413-8C58-442D-AA75-99E3EA28A1B2}" type="sibTrans" cxnId="{C85A0C7D-D2AF-4472-859B-736EF4C99F10}">
      <dgm:prSet/>
      <dgm:spPr/>
      <dgm:t>
        <a:bodyPr/>
        <a:lstStyle/>
        <a:p>
          <a:endParaRPr lang="en-US"/>
        </a:p>
      </dgm:t>
    </dgm:pt>
    <dgm:pt modelId="{E1017A61-5E12-4A0B-9EB8-2A6B5605C7A6}">
      <dgm:prSet/>
      <dgm:spPr/>
      <dgm:t>
        <a:bodyPr/>
        <a:lstStyle/>
        <a:p>
          <a:pPr rtl="0"/>
          <a:r>
            <a:rPr lang="en-US" dirty="0" smtClean="0"/>
            <a:t>Creates a new resource</a:t>
          </a:r>
          <a:endParaRPr lang="en-US" dirty="0"/>
        </a:p>
      </dgm:t>
    </dgm:pt>
    <dgm:pt modelId="{FB09D8C7-DC53-4F51-B406-23B05D215C2F}" type="parTrans" cxnId="{48B19EDA-951D-4B56-AE2E-9BE68AD363EA}">
      <dgm:prSet/>
      <dgm:spPr/>
      <dgm:t>
        <a:bodyPr/>
        <a:lstStyle/>
        <a:p>
          <a:endParaRPr lang="en-US"/>
        </a:p>
      </dgm:t>
    </dgm:pt>
    <dgm:pt modelId="{D08BCC83-5C7F-4021-93A6-39450A57C92A}" type="sibTrans" cxnId="{48B19EDA-951D-4B56-AE2E-9BE68AD363EA}">
      <dgm:prSet/>
      <dgm:spPr/>
      <dgm:t>
        <a:bodyPr/>
        <a:lstStyle/>
        <a:p>
          <a:endParaRPr lang="en-US"/>
        </a:p>
      </dgm:t>
    </dgm:pt>
    <dgm:pt modelId="{A25D8185-6095-4E3F-924C-355A6F504A51}">
      <dgm:prSet/>
      <dgm:spPr/>
      <dgm:t>
        <a:bodyPr/>
        <a:lstStyle/>
        <a:p>
          <a:pPr rtl="0"/>
          <a:r>
            <a:rPr lang="en-US" dirty="0" smtClean="0"/>
            <a:t>Unsafe: effect of this verb isn’t defined by HTTP</a:t>
          </a:r>
          <a:endParaRPr lang="en-US" dirty="0"/>
        </a:p>
      </dgm:t>
    </dgm:pt>
    <dgm:pt modelId="{AA68D392-2BD0-4ECE-A720-81B09011D548}" type="parTrans" cxnId="{2147DCE1-7EF7-4A97-846E-95F7BDB662DE}">
      <dgm:prSet/>
      <dgm:spPr/>
      <dgm:t>
        <a:bodyPr/>
        <a:lstStyle/>
        <a:p>
          <a:endParaRPr lang="en-US"/>
        </a:p>
      </dgm:t>
    </dgm:pt>
    <dgm:pt modelId="{147D90D3-50D8-4304-906D-7C7D8F1FE55B}" type="sibTrans" cxnId="{2147DCE1-7EF7-4A97-846E-95F7BDB662DE}">
      <dgm:prSet/>
      <dgm:spPr/>
      <dgm:t>
        <a:bodyPr/>
        <a:lstStyle/>
        <a:p>
          <a:endParaRPr lang="en-US"/>
        </a:p>
      </dgm:t>
    </dgm:pt>
    <dgm:pt modelId="{3FDCB15C-361D-482C-BCCF-B09BF7777FC9}">
      <dgm:prSet/>
      <dgm:spPr/>
      <dgm:t>
        <a:bodyPr/>
        <a:lstStyle/>
        <a:p>
          <a:pPr rtl="0"/>
          <a:r>
            <a:rPr lang="en-US" dirty="0" smtClean="0"/>
            <a:t>Updates an existing resource</a:t>
          </a:r>
          <a:endParaRPr lang="en-US" dirty="0"/>
        </a:p>
      </dgm:t>
    </dgm:pt>
    <dgm:pt modelId="{4E2670DC-4583-4A50-994D-10FAAC668AF7}" type="parTrans" cxnId="{7D0170E2-9CFB-41E1-8FDC-16DD80BED0E3}">
      <dgm:prSet/>
      <dgm:spPr/>
      <dgm:t>
        <a:bodyPr/>
        <a:lstStyle/>
        <a:p>
          <a:endParaRPr lang="en-US"/>
        </a:p>
      </dgm:t>
    </dgm:pt>
    <dgm:pt modelId="{1DEC2983-5338-4961-BA31-2FF892EF7F27}" type="sibTrans" cxnId="{7D0170E2-9CFB-41E1-8FDC-16DD80BED0E3}">
      <dgm:prSet/>
      <dgm:spPr/>
      <dgm:t>
        <a:bodyPr/>
        <a:lstStyle/>
        <a:p>
          <a:endParaRPr lang="en-US"/>
        </a:p>
      </dgm:t>
    </dgm:pt>
    <dgm:pt modelId="{5E2A054F-97F3-48EB-BE35-E1D1A49E8D0E}">
      <dgm:prSet/>
      <dgm:spPr/>
      <dgm:t>
        <a:bodyPr/>
        <a:lstStyle/>
        <a:p>
          <a:pPr rtl="0"/>
          <a:r>
            <a:rPr lang="en-US" dirty="0" smtClean="0"/>
            <a:t>Can call N times, same thing will always happen (idempotent)</a:t>
          </a:r>
          <a:endParaRPr lang="en-US" dirty="0"/>
        </a:p>
      </dgm:t>
    </dgm:pt>
    <dgm:pt modelId="{7E933157-9CCE-4F71-A812-A259445A1B61}" type="parTrans" cxnId="{AAA9A6E2-85CE-4366-B65B-FB3506DCA2F2}">
      <dgm:prSet/>
      <dgm:spPr/>
      <dgm:t>
        <a:bodyPr/>
        <a:lstStyle/>
        <a:p>
          <a:endParaRPr lang="en-US"/>
        </a:p>
      </dgm:t>
    </dgm:pt>
    <dgm:pt modelId="{B6CDEA8C-D346-49ED-8490-09CC9A591262}" type="sibTrans" cxnId="{AAA9A6E2-85CE-4366-B65B-FB3506DCA2F2}">
      <dgm:prSet/>
      <dgm:spPr/>
      <dgm:t>
        <a:bodyPr/>
        <a:lstStyle/>
        <a:p>
          <a:endParaRPr lang="en-US"/>
        </a:p>
      </dgm:t>
    </dgm:pt>
    <dgm:pt modelId="{698A3D13-E065-4F6A-A6B6-5922402E2515}">
      <dgm:prSet/>
      <dgm:spPr/>
      <dgm:t>
        <a:bodyPr/>
        <a:lstStyle/>
        <a:p>
          <a:pPr rtl="0"/>
          <a:r>
            <a:rPr lang="en-US" dirty="0" smtClean="0"/>
            <a:t>Removes a resource</a:t>
          </a:r>
          <a:endParaRPr lang="en-US" dirty="0"/>
        </a:p>
      </dgm:t>
    </dgm:pt>
    <dgm:pt modelId="{39602368-3501-4A3B-884C-95891F799BDC}" type="parTrans" cxnId="{89F826C6-2069-42DF-86B4-EBC996525902}">
      <dgm:prSet/>
      <dgm:spPr/>
      <dgm:t>
        <a:bodyPr/>
        <a:lstStyle/>
        <a:p>
          <a:endParaRPr lang="en-US"/>
        </a:p>
      </dgm:t>
    </dgm:pt>
    <dgm:pt modelId="{9FA0A18A-F38B-4B2B-85F9-4738A1424829}" type="sibTrans" cxnId="{89F826C6-2069-42DF-86B4-EBC996525902}">
      <dgm:prSet/>
      <dgm:spPr/>
      <dgm:t>
        <a:bodyPr/>
        <a:lstStyle/>
        <a:p>
          <a:endParaRPr lang="en-US"/>
        </a:p>
      </dgm:t>
    </dgm:pt>
    <dgm:pt modelId="{2F21BEFD-6328-4E05-80F2-8DB5FBBD4575}">
      <dgm:prSet/>
      <dgm:spPr/>
      <dgm:t>
        <a:bodyPr/>
        <a:lstStyle/>
        <a:p>
          <a:pPr rtl="0"/>
          <a:r>
            <a:rPr lang="en-US" dirty="0" smtClean="0"/>
            <a:t>Can call N times, same thing will always happen (idempotent)</a:t>
          </a:r>
          <a:endParaRPr lang="en-US" dirty="0"/>
        </a:p>
      </dgm:t>
    </dgm:pt>
    <dgm:pt modelId="{C5F4E9CA-F702-4236-B8F5-CA6369056B3A}" type="parTrans" cxnId="{6E5C0E45-9CDB-443E-AB8D-4DCD5B354812}">
      <dgm:prSet/>
      <dgm:spPr/>
      <dgm:t>
        <a:bodyPr/>
        <a:lstStyle/>
        <a:p>
          <a:endParaRPr lang="en-US"/>
        </a:p>
      </dgm:t>
    </dgm:pt>
    <dgm:pt modelId="{CD74FBFD-5E7D-4F2B-BF34-0904DBA21EAC}" type="sibTrans" cxnId="{6E5C0E45-9CDB-443E-AB8D-4DCD5B354812}">
      <dgm:prSet/>
      <dgm:spPr/>
      <dgm:t>
        <a:bodyPr/>
        <a:lstStyle/>
        <a:p>
          <a:endParaRPr lang="en-US"/>
        </a:p>
      </dgm:t>
    </dgm:pt>
    <dgm:pt modelId="{31EA9812-75BA-4438-ACAB-D14C494FBC8C}">
      <dgm:prSet/>
      <dgm:spPr/>
      <dgm:t>
        <a:bodyPr/>
        <a:lstStyle/>
        <a:p>
          <a:pPr rtl="0"/>
          <a:r>
            <a:rPr lang="en-US" dirty="0" smtClean="0"/>
            <a:t>Used for resource creation when client knows URI</a:t>
          </a:r>
          <a:endParaRPr lang="en-US" dirty="0"/>
        </a:p>
      </dgm:t>
    </dgm:pt>
    <dgm:pt modelId="{F89EB303-E5F5-45FC-AEDF-4364550A6906}" type="parTrans" cxnId="{CB43991F-BBE3-4BCD-A9BD-B35AF891F5F2}">
      <dgm:prSet/>
      <dgm:spPr/>
      <dgm:t>
        <a:bodyPr/>
        <a:lstStyle/>
        <a:p>
          <a:endParaRPr lang="en-US"/>
        </a:p>
      </dgm:t>
    </dgm:pt>
    <dgm:pt modelId="{114058FB-8F9C-4CEF-9F91-DD04758EEB89}" type="sibTrans" cxnId="{CB43991F-BBE3-4BCD-A9BD-B35AF891F5F2}">
      <dgm:prSet/>
      <dgm:spPr/>
      <dgm:t>
        <a:bodyPr/>
        <a:lstStyle/>
        <a:p>
          <a:endParaRPr lang="en-US"/>
        </a:p>
      </dgm:t>
    </dgm:pt>
    <dgm:pt modelId="{98516D31-8D30-41F4-A84E-4AE9EB6A80AC}">
      <dgm:prSet/>
      <dgm:spPr/>
      <dgm:t>
        <a:bodyPr/>
        <a:lstStyle/>
        <a:p>
          <a:pPr rtl="0"/>
          <a:r>
            <a:rPr lang="en-US" dirty="0" smtClean="0"/>
            <a:t>Guaranteed not to cause side-effects (SAFE)</a:t>
          </a:r>
          <a:endParaRPr lang="en-US" dirty="0"/>
        </a:p>
      </dgm:t>
    </dgm:pt>
    <dgm:pt modelId="{1E98C2DE-4A5D-48EF-9DE5-98B4D8A0377A}" type="parTrans" cxnId="{0C525D93-61FC-47C0-8976-49FA1EA0F8D8}">
      <dgm:prSet/>
      <dgm:spPr/>
      <dgm:t>
        <a:bodyPr/>
        <a:lstStyle/>
        <a:p>
          <a:endParaRPr lang="en-US"/>
        </a:p>
      </dgm:t>
    </dgm:pt>
    <dgm:pt modelId="{EF168073-781B-4890-B37E-B04E41763444}" type="sibTrans" cxnId="{0C525D93-61FC-47C0-8976-49FA1EA0F8D8}">
      <dgm:prSet/>
      <dgm:spPr/>
      <dgm:t>
        <a:bodyPr/>
        <a:lstStyle/>
        <a:p>
          <a:endParaRPr lang="en-US"/>
        </a:p>
      </dgm:t>
    </dgm:pt>
    <dgm:pt modelId="{431BD05B-0DFD-4E09-B5EC-35B16A786F23}" type="pres">
      <dgm:prSet presAssocID="{77573BF2-8BCF-440F-A240-C1BFD1A92B7F}" presName="Name0" presStyleCnt="0">
        <dgm:presLayoutVars>
          <dgm:dir/>
          <dgm:animLvl val="lvl"/>
          <dgm:resizeHandles val="exact"/>
        </dgm:presLayoutVars>
      </dgm:prSet>
      <dgm:spPr/>
      <dgm:t>
        <a:bodyPr/>
        <a:lstStyle/>
        <a:p>
          <a:endParaRPr lang="en-US"/>
        </a:p>
      </dgm:t>
    </dgm:pt>
    <dgm:pt modelId="{3D19FEE7-EE44-477E-BAF6-6290BCE3AE5F}" type="pres">
      <dgm:prSet presAssocID="{44F85AAC-7417-4BA3-9C06-47D55A1C511E}" presName="linNode" presStyleCnt="0"/>
      <dgm:spPr/>
      <dgm:t>
        <a:bodyPr/>
        <a:lstStyle/>
        <a:p>
          <a:endParaRPr lang="en-US"/>
        </a:p>
      </dgm:t>
    </dgm:pt>
    <dgm:pt modelId="{1341E32D-61CB-40C9-A2B3-87E786122690}" type="pres">
      <dgm:prSet presAssocID="{44F85AAC-7417-4BA3-9C06-47D55A1C511E}" presName="parentText" presStyleLbl="node1" presStyleIdx="0" presStyleCnt="4">
        <dgm:presLayoutVars>
          <dgm:chMax val="1"/>
          <dgm:bulletEnabled val="1"/>
        </dgm:presLayoutVars>
      </dgm:prSet>
      <dgm:spPr/>
      <dgm:t>
        <a:bodyPr/>
        <a:lstStyle/>
        <a:p>
          <a:endParaRPr lang="en-US"/>
        </a:p>
      </dgm:t>
    </dgm:pt>
    <dgm:pt modelId="{63618BBB-DCDE-4801-9119-D7342E950AB8}" type="pres">
      <dgm:prSet presAssocID="{44F85AAC-7417-4BA3-9C06-47D55A1C511E}" presName="descendantText" presStyleLbl="alignAccFollowNode1" presStyleIdx="0" presStyleCnt="4" custLinFactNeighborX="-2261">
        <dgm:presLayoutVars>
          <dgm:bulletEnabled val="1"/>
        </dgm:presLayoutVars>
      </dgm:prSet>
      <dgm:spPr/>
      <dgm:t>
        <a:bodyPr/>
        <a:lstStyle/>
        <a:p>
          <a:endParaRPr lang="en-US"/>
        </a:p>
      </dgm:t>
    </dgm:pt>
    <dgm:pt modelId="{90B57464-64B0-4292-9E58-E560B5D5FF08}" type="pres">
      <dgm:prSet presAssocID="{C9ACE58A-C2D9-44D1-BE98-F63F5D338AAA}" presName="sp" presStyleCnt="0"/>
      <dgm:spPr/>
      <dgm:t>
        <a:bodyPr/>
        <a:lstStyle/>
        <a:p>
          <a:endParaRPr lang="en-US"/>
        </a:p>
      </dgm:t>
    </dgm:pt>
    <dgm:pt modelId="{936FA7C4-7E64-4466-BC9F-87EBE9A90F17}" type="pres">
      <dgm:prSet presAssocID="{D3CEAC9A-ACBD-43DB-863E-3D5E01DF4E42}" presName="linNode" presStyleCnt="0"/>
      <dgm:spPr/>
      <dgm:t>
        <a:bodyPr/>
        <a:lstStyle/>
        <a:p>
          <a:endParaRPr lang="en-US"/>
        </a:p>
      </dgm:t>
    </dgm:pt>
    <dgm:pt modelId="{AEAEC24E-5BFB-436B-81D3-D1725294BA82}" type="pres">
      <dgm:prSet presAssocID="{D3CEAC9A-ACBD-43DB-863E-3D5E01DF4E42}" presName="parentText" presStyleLbl="node1" presStyleIdx="1" presStyleCnt="4">
        <dgm:presLayoutVars>
          <dgm:chMax val="1"/>
          <dgm:bulletEnabled val="1"/>
        </dgm:presLayoutVars>
      </dgm:prSet>
      <dgm:spPr/>
      <dgm:t>
        <a:bodyPr/>
        <a:lstStyle/>
        <a:p>
          <a:endParaRPr lang="en-US"/>
        </a:p>
      </dgm:t>
    </dgm:pt>
    <dgm:pt modelId="{A1325819-828D-41C1-8CF1-BF8F15AF4421}" type="pres">
      <dgm:prSet presAssocID="{D3CEAC9A-ACBD-43DB-863E-3D5E01DF4E42}" presName="descendantText" presStyleLbl="alignAccFollowNode1" presStyleIdx="1" presStyleCnt="4">
        <dgm:presLayoutVars>
          <dgm:bulletEnabled val="1"/>
        </dgm:presLayoutVars>
      </dgm:prSet>
      <dgm:spPr/>
      <dgm:t>
        <a:bodyPr/>
        <a:lstStyle/>
        <a:p>
          <a:endParaRPr lang="en-US"/>
        </a:p>
      </dgm:t>
    </dgm:pt>
    <dgm:pt modelId="{1BF7574A-6EB9-44BF-BA1F-BAD7E449B242}" type="pres">
      <dgm:prSet presAssocID="{985225E9-BEFB-4703-94A0-B9EAE96D4BC3}" presName="sp" presStyleCnt="0"/>
      <dgm:spPr/>
      <dgm:t>
        <a:bodyPr/>
        <a:lstStyle/>
        <a:p>
          <a:endParaRPr lang="en-US"/>
        </a:p>
      </dgm:t>
    </dgm:pt>
    <dgm:pt modelId="{F079B14F-6C93-445F-94C4-34D5A18EA2CC}" type="pres">
      <dgm:prSet presAssocID="{25726581-09F1-4ABE-B68E-160D3CA10B66}" presName="linNode" presStyleCnt="0"/>
      <dgm:spPr/>
      <dgm:t>
        <a:bodyPr/>
        <a:lstStyle/>
        <a:p>
          <a:endParaRPr lang="en-US"/>
        </a:p>
      </dgm:t>
    </dgm:pt>
    <dgm:pt modelId="{F00E8445-E136-4F03-8741-0071E8BE1514}" type="pres">
      <dgm:prSet presAssocID="{25726581-09F1-4ABE-B68E-160D3CA10B66}" presName="parentText" presStyleLbl="node1" presStyleIdx="2" presStyleCnt="4">
        <dgm:presLayoutVars>
          <dgm:chMax val="1"/>
          <dgm:bulletEnabled val="1"/>
        </dgm:presLayoutVars>
      </dgm:prSet>
      <dgm:spPr/>
      <dgm:t>
        <a:bodyPr/>
        <a:lstStyle/>
        <a:p>
          <a:endParaRPr lang="en-US"/>
        </a:p>
      </dgm:t>
    </dgm:pt>
    <dgm:pt modelId="{77DD9A67-C72E-4094-9AE0-A5DE5BEFC161}" type="pres">
      <dgm:prSet presAssocID="{25726581-09F1-4ABE-B68E-160D3CA10B66}" presName="descendantText" presStyleLbl="alignAccFollowNode1" presStyleIdx="2" presStyleCnt="4">
        <dgm:presLayoutVars>
          <dgm:bulletEnabled val="1"/>
        </dgm:presLayoutVars>
      </dgm:prSet>
      <dgm:spPr/>
      <dgm:t>
        <a:bodyPr/>
        <a:lstStyle/>
        <a:p>
          <a:endParaRPr lang="en-US"/>
        </a:p>
      </dgm:t>
    </dgm:pt>
    <dgm:pt modelId="{864AE655-991B-420B-B3DA-AE5A84E69967}" type="pres">
      <dgm:prSet presAssocID="{59A5A2EF-A2C6-472C-9663-8804ABA39093}" presName="sp" presStyleCnt="0"/>
      <dgm:spPr/>
      <dgm:t>
        <a:bodyPr/>
        <a:lstStyle/>
        <a:p>
          <a:endParaRPr lang="en-US"/>
        </a:p>
      </dgm:t>
    </dgm:pt>
    <dgm:pt modelId="{52D9522E-B049-4688-A101-67B2126988DC}" type="pres">
      <dgm:prSet presAssocID="{4DB6F832-D6D2-4191-8C28-2F8691B844BB}" presName="linNode" presStyleCnt="0"/>
      <dgm:spPr/>
      <dgm:t>
        <a:bodyPr/>
        <a:lstStyle/>
        <a:p>
          <a:endParaRPr lang="en-US"/>
        </a:p>
      </dgm:t>
    </dgm:pt>
    <dgm:pt modelId="{631CCB7C-0D3F-42D6-B57F-294F87331A10}" type="pres">
      <dgm:prSet presAssocID="{4DB6F832-D6D2-4191-8C28-2F8691B844BB}" presName="parentText" presStyleLbl="node1" presStyleIdx="3" presStyleCnt="4">
        <dgm:presLayoutVars>
          <dgm:chMax val="1"/>
          <dgm:bulletEnabled val="1"/>
        </dgm:presLayoutVars>
      </dgm:prSet>
      <dgm:spPr/>
      <dgm:t>
        <a:bodyPr/>
        <a:lstStyle/>
        <a:p>
          <a:endParaRPr lang="en-US"/>
        </a:p>
      </dgm:t>
    </dgm:pt>
    <dgm:pt modelId="{BBA8AD24-A3DF-4C0B-8FB9-2BDE043592D9}" type="pres">
      <dgm:prSet presAssocID="{4DB6F832-D6D2-4191-8C28-2F8691B844BB}" presName="descendantText" presStyleLbl="alignAccFollowNode1" presStyleIdx="3" presStyleCnt="4">
        <dgm:presLayoutVars>
          <dgm:bulletEnabled val="1"/>
        </dgm:presLayoutVars>
      </dgm:prSet>
      <dgm:spPr/>
      <dgm:t>
        <a:bodyPr/>
        <a:lstStyle/>
        <a:p>
          <a:endParaRPr lang="en-US"/>
        </a:p>
      </dgm:t>
    </dgm:pt>
  </dgm:ptLst>
  <dgm:cxnLst>
    <dgm:cxn modelId="{609D3A67-F56E-4C08-8B1D-7ECDB24D93FE}" srcId="{44F85AAC-7417-4BA3-9C06-47D55A1C511E}" destId="{9680FE7A-CCA5-49E8-9B21-3D7078A3E461}" srcOrd="0" destOrd="0" parTransId="{D9562987-86C8-4D2B-AF1F-3D52B624306F}" sibTransId="{A26C8753-B531-4DB6-8BF8-4D9EE00762A9}"/>
    <dgm:cxn modelId="{7D0170E2-9CFB-41E1-8FDC-16DD80BED0E3}" srcId="{25726581-09F1-4ABE-B68E-160D3CA10B66}" destId="{3FDCB15C-361D-482C-BCCF-B09BF7777FC9}" srcOrd="0" destOrd="0" parTransId="{4E2670DC-4583-4A50-994D-10FAAC668AF7}" sibTransId="{1DEC2983-5338-4961-BA31-2FF892EF7F27}"/>
    <dgm:cxn modelId="{A91723B9-5521-46B4-96CA-DBD54C9D412F}" type="presOf" srcId="{D3CEAC9A-ACBD-43DB-863E-3D5E01DF4E42}" destId="{AEAEC24E-5BFB-436B-81D3-D1725294BA82}" srcOrd="0" destOrd="0" presId="urn:microsoft.com/office/officeart/2005/8/layout/vList5"/>
    <dgm:cxn modelId="{853E15A0-2F39-468D-A86E-1049AA4AB0C5}" srcId="{77573BF2-8BCF-440F-A240-C1BFD1A92B7F}" destId="{44F85AAC-7417-4BA3-9C06-47D55A1C511E}" srcOrd="0" destOrd="0" parTransId="{F7951D99-51E2-4FA6-8322-0E31DF76A40F}" sibTransId="{C9ACE58A-C2D9-44D1-BE98-F63F5D338AAA}"/>
    <dgm:cxn modelId="{2147DCE1-7EF7-4A97-846E-95F7BDB662DE}" srcId="{D3CEAC9A-ACBD-43DB-863E-3D5E01DF4E42}" destId="{A25D8185-6095-4E3F-924C-355A6F504A51}" srcOrd="1" destOrd="0" parTransId="{AA68D392-2BD0-4ECE-A720-81B09011D548}" sibTransId="{147D90D3-50D8-4304-906D-7C7D8F1FE55B}"/>
    <dgm:cxn modelId="{1613BF45-22FE-4C7B-B842-F6E4F8F71B33}" type="presOf" srcId="{3FDCB15C-361D-482C-BCCF-B09BF7777FC9}" destId="{77DD9A67-C72E-4094-9AE0-A5DE5BEFC161}" srcOrd="0" destOrd="0" presId="urn:microsoft.com/office/officeart/2005/8/layout/vList5"/>
    <dgm:cxn modelId="{7BDA6B3F-392B-45A4-84C8-0713D464AFDE}" type="presOf" srcId="{5E2A054F-97F3-48EB-BE35-E1D1A49E8D0E}" destId="{77DD9A67-C72E-4094-9AE0-A5DE5BEFC161}" srcOrd="0" destOrd="2" presId="urn:microsoft.com/office/officeart/2005/8/layout/vList5"/>
    <dgm:cxn modelId="{3CD5AA7A-1886-48FA-93DC-1CC9F53CC92D}" type="presOf" srcId="{44F85AAC-7417-4BA3-9C06-47D55A1C511E}" destId="{1341E32D-61CB-40C9-A2B3-87E786122690}" srcOrd="0" destOrd="0" presId="urn:microsoft.com/office/officeart/2005/8/layout/vList5"/>
    <dgm:cxn modelId="{644C4224-65EE-40B5-A450-66857776CE82}" srcId="{77573BF2-8BCF-440F-A240-C1BFD1A92B7F}" destId="{4DB6F832-D6D2-4191-8C28-2F8691B844BB}" srcOrd="3" destOrd="0" parTransId="{8C6250F1-4804-406B-BB35-43AE922EA5E8}" sibTransId="{6FB2BF65-26ED-4B45-AA7E-DE89F9C1AFF8}"/>
    <dgm:cxn modelId="{94F31975-D6CC-45FD-8756-D749E86AC5C3}" type="presOf" srcId="{31EA9812-75BA-4438-ACAB-D14C494FBC8C}" destId="{77DD9A67-C72E-4094-9AE0-A5DE5BEFC161}" srcOrd="0" destOrd="1" presId="urn:microsoft.com/office/officeart/2005/8/layout/vList5"/>
    <dgm:cxn modelId="{6E5C0E45-9CDB-443E-AB8D-4DCD5B354812}" srcId="{4DB6F832-D6D2-4191-8C28-2F8691B844BB}" destId="{2F21BEFD-6328-4E05-80F2-8DB5FBBD4575}" srcOrd="1" destOrd="0" parTransId="{C5F4E9CA-F702-4236-B8F5-CA6369056B3A}" sibTransId="{CD74FBFD-5E7D-4F2B-BF34-0904DBA21EAC}"/>
    <dgm:cxn modelId="{511D7821-AA5A-4181-9644-C757219CBB3C}" type="presOf" srcId="{A25D8185-6095-4E3F-924C-355A6F504A51}" destId="{A1325819-828D-41C1-8CF1-BF8F15AF4421}" srcOrd="0" destOrd="1" presId="urn:microsoft.com/office/officeart/2005/8/layout/vList5"/>
    <dgm:cxn modelId="{6F8563E5-BDE0-4BAA-AEA3-A9F50B8CA585}" type="presOf" srcId="{698A3D13-E065-4F6A-A6B6-5922402E2515}" destId="{BBA8AD24-A3DF-4C0B-8FB9-2BDE043592D9}" srcOrd="0" destOrd="0" presId="urn:microsoft.com/office/officeart/2005/8/layout/vList5"/>
    <dgm:cxn modelId="{89F826C6-2069-42DF-86B4-EBC996525902}" srcId="{4DB6F832-D6D2-4191-8C28-2F8691B844BB}" destId="{698A3D13-E065-4F6A-A6B6-5922402E2515}" srcOrd="0" destOrd="0" parTransId="{39602368-3501-4A3B-884C-95891F799BDC}" sibTransId="{9FA0A18A-F38B-4B2B-85F9-4738A1424829}"/>
    <dgm:cxn modelId="{81EFE894-08E4-4CD9-B2CD-70DA05E6DB2E}" type="presOf" srcId="{2F21BEFD-6328-4E05-80F2-8DB5FBBD4575}" destId="{BBA8AD24-A3DF-4C0B-8FB9-2BDE043592D9}" srcOrd="0" destOrd="1" presId="urn:microsoft.com/office/officeart/2005/8/layout/vList5"/>
    <dgm:cxn modelId="{C85A0C7D-D2AF-4472-859B-736EF4C99F10}" srcId="{44F85AAC-7417-4BA3-9C06-47D55A1C511E}" destId="{B005F7BD-85EB-4DBF-95D5-CF6438193BE2}" srcOrd="2" destOrd="0" parTransId="{0B3057E8-4918-4C7D-81B6-CC180B984537}" sibTransId="{46ADA413-8C58-442D-AA75-99E3EA28A1B2}"/>
    <dgm:cxn modelId="{AAA9A6E2-85CE-4366-B65B-FB3506DCA2F2}" srcId="{25726581-09F1-4ABE-B68E-160D3CA10B66}" destId="{5E2A054F-97F3-48EB-BE35-E1D1A49E8D0E}" srcOrd="2" destOrd="0" parTransId="{7E933157-9CCE-4F71-A812-A259445A1B61}" sibTransId="{B6CDEA8C-D346-49ED-8490-09CC9A591262}"/>
    <dgm:cxn modelId="{D8EC4A95-5F71-4B2D-AA74-68F5E8F2D1A7}" type="presOf" srcId="{98516D31-8D30-41F4-A84E-4AE9EB6A80AC}" destId="{63618BBB-DCDE-4801-9119-D7342E950AB8}" srcOrd="0" destOrd="1" presId="urn:microsoft.com/office/officeart/2005/8/layout/vList5"/>
    <dgm:cxn modelId="{84A393E9-DF0A-4854-8E05-3C3152B3E798}" type="presOf" srcId="{B005F7BD-85EB-4DBF-95D5-CF6438193BE2}" destId="{63618BBB-DCDE-4801-9119-D7342E950AB8}" srcOrd="0" destOrd="2" presId="urn:microsoft.com/office/officeart/2005/8/layout/vList5"/>
    <dgm:cxn modelId="{C1A35F40-0E87-42E0-9241-0EAFE7AFB92F}" type="presOf" srcId="{25726581-09F1-4ABE-B68E-160D3CA10B66}" destId="{F00E8445-E136-4F03-8741-0071E8BE1514}" srcOrd="0" destOrd="0" presId="urn:microsoft.com/office/officeart/2005/8/layout/vList5"/>
    <dgm:cxn modelId="{1DA2982D-096D-420E-B596-253B279ED41C}" type="presOf" srcId="{9680FE7A-CCA5-49E8-9B21-3D7078A3E461}" destId="{63618BBB-DCDE-4801-9119-D7342E950AB8}" srcOrd="0" destOrd="0" presId="urn:microsoft.com/office/officeart/2005/8/layout/vList5"/>
    <dgm:cxn modelId="{48B19EDA-951D-4B56-AE2E-9BE68AD363EA}" srcId="{D3CEAC9A-ACBD-43DB-863E-3D5E01DF4E42}" destId="{E1017A61-5E12-4A0B-9EB8-2A6B5605C7A6}" srcOrd="0" destOrd="0" parTransId="{FB09D8C7-DC53-4F51-B406-23B05D215C2F}" sibTransId="{D08BCC83-5C7F-4021-93A6-39450A57C92A}"/>
    <dgm:cxn modelId="{C1233980-C9E0-49F7-BBA1-305B98D2312B}" type="presOf" srcId="{77573BF2-8BCF-440F-A240-C1BFD1A92B7F}" destId="{431BD05B-0DFD-4E09-B5EC-35B16A786F23}" srcOrd="0" destOrd="0" presId="urn:microsoft.com/office/officeart/2005/8/layout/vList5"/>
    <dgm:cxn modelId="{CB43991F-BBE3-4BCD-A9BD-B35AF891F5F2}" srcId="{25726581-09F1-4ABE-B68E-160D3CA10B66}" destId="{31EA9812-75BA-4438-ACAB-D14C494FBC8C}" srcOrd="1" destOrd="0" parTransId="{F89EB303-E5F5-45FC-AEDF-4364550A6906}" sibTransId="{114058FB-8F9C-4CEF-9F91-DD04758EEB89}"/>
    <dgm:cxn modelId="{7819F396-B136-44EB-8F7A-FA64469D098E}" type="presOf" srcId="{E1017A61-5E12-4A0B-9EB8-2A6B5605C7A6}" destId="{A1325819-828D-41C1-8CF1-BF8F15AF4421}" srcOrd="0" destOrd="0" presId="urn:microsoft.com/office/officeart/2005/8/layout/vList5"/>
    <dgm:cxn modelId="{0624CE8A-5C20-4B70-B1E0-7231590C6CFF}" srcId="{77573BF2-8BCF-440F-A240-C1BFD1A92B7F}" destId="{25726581-09F1-4ABE-B68E-160D3CA10B66}" srcOrd="2" destOrd="0" parTransId="{81042173-5D9E-4CD6-A661-1C75EE0C4D22}" sibTransId="{59A5A2EF-A2C6-472C-9663-8804ABA39093}"/>
    <dgm:cxn modelId="{7C729485-889D-4822-9E8D-DAFB146A7619}" srcId="{77573BF2-8BCF-440F-A240-C1BFD1A92B7F}" destId="{D3CEAC9A-ACBD-43DB-863E-3D5E01DF4E42}" srcOrd="1" destOrd="0" parTransId="{923235BD-0705-453D-A24F-F035FE09FD52}" sibTransId="{985225E9-BEFB-4703-94A0-B9EAE96D4BC3}"/>
    <dgm:cxn modelId="{13C0732D-EAA6-405A-82ED-30CBF7C05138}" type="presOf" srcId="{4DB6F832-D6D2-4191-8C28-2F8691B844BB}" destId="{631CCB7C-0D3F-42D6-B57F-294F87331A10}" srcOrd="0" destOrd="0" presId="urn:microsoft.com/office/officeart/2005/8/layout/vList5"/>
    <dgm:cxn modelId="{0C525D93-61FC-47C0-8976-49FA1EA0F8D8}" srcId="{44F85AAC-7417-4BA3-9C06-47D55A1C511E}" destId="{98516D31-8D30-41F4-A84E-4AE9EB6A80AC}" srcOrd="1" destOrd="0" parTransId="{1E98C2DE-4A5D-48EF-9DE5-98B4D8A0377A}" sibTransId="{EF168073-781B-4890-B37E-B04E41763444}"/>
    <dgm:cxn modelId="{0BD1CE7E-F19D-4A41-817C-319EFF140C95}" type="presParOf" srcId="{431BD05B-0DFD-4E09-B5EC-35B16A786F23}" destId="{3D19FEE7-EE44-477E-BAF6-6290BCE3AE5F}" srcOrd="0" destOrd="0" presId="urn:microsoft.com/office/officeart/2005/8/layout/vList5"/>
    <dgm:cxn modelId="{37BAD97C-303A-45C9-89C7-69C803FF12FD}" type="presParOf" srcId="{3D19FEE7-EE44-477E-BAF6-6290BCE3AE5F}" destId="{1341E32D-61CB-40C9-A2B3-87E786122690}" srcOrd="0" destOrd="0" presId="urn:microsoft.com/office/officeart/2005/8/layout/vList5"/>
    <dgm:cxn modelId="{DCD2CCA6-D25C-4A73-8AA6-A664E0C6D861}" type="presParOf" srcId="{3D19FEE7-EE44-477E-BAF6-6290BCE3AE5F}" destId="{63618BBB-DCDE-4801-9119-D7342E950AB8}" srcOrd="1" destOrd="0" presId="urn:microsoft.com/office/officeart/2005/8/layout/vList5"/>
    <dgm:cxn modelId="{2E9E8B63-5980-4B3A-85D1-805E70B1478B}" type="presParOf" srcId="{431BD05B-0DFD-4E09-B5EC-35B16A786F23}" destId="{90B57464-64B0-4292-9E58-E560B5D5FF08}" srcOrd="1" destOrd="0" presId="urn:microsoft.com/office/officeart/2005/8/layout/vList5"/>
    <dgm:cxn modelId="{FDA5AE41-F44C-403C-933F-C11FB02484C4}" type="presParOf" srcId="{431BD05B-0DFD-4E09-B5EC-35B16A786F23}" destId="{936FA7C4-7E64-4466-BC9F-87EBE9A90F17}" srcOrd="2" destOrd="0" presId="urn:microsoft.com/office/officeart/2005/8/layout/vList5"/>
    <dgm:cxn modelId="{11840064-A31E-49C1-93C2-28BF3FF44235}" type="presParOf" srcId="{936FA7C4-7E64-4466-BC9F-87EBE9A90F17}" destId="{AEAEC24E-5BFB-436B-81D3-D1725294BA82}" srcOrd="0" destOrd="0" presId="urn:microsoft.com/office/officeart/2005/8/layout/vList5"/>
    <dgm:cxn modelId="{069D226D-63AD-458D-B71D-5ED340293B47}" type="presParOf" srcId="{936FA7C4-7E64-4466-BC9F-87EBE9A90F17}" destId="{A1325819-828D-41C1-8CF1-BF8F15AF4421}" srcOrd="1" destOrd="0" presId="urn:microsoft.com/office/officeart/2005/8/layout/vList5"/>
    <dgm:cxn modelId="{C22300A2-0447-4C8B-A874-A45E3631FE2E}" type="presParOf" srcId="{431BD05B-0DFD-4E09-B5EC-35B16A786F23}" destId="{1BF7574A-6EB9-44BF-BA1F-BAD7E449B242}" srcOrd="3" destOrd="0" presId="urn:microsoft.com/office/officeart/2005/8/layout/vList5"/>
    <dgm:cxn modelId="{079D12D2-0DC8-4BD9-883F-77BE7B44A110}" type="presParOf" srcId="{431BD05B-0DFD-4E09-B5EC-35B16A786F23}" destId="{F079B14F-6C93-445F-94C4-34D5A18EA2CC}" srcOrd="4" destOrd="0" presId="urn:microsoft.com/office/officeart/2005/8/layout/vList5"/>
    <dgm:cxn modelId="{65525166-34FC-4CEC-88DD-A70B102FF35F}" type="presParOf" srcId="{F079B14F-6C93-445F-94C4-34D5A18EA2CC}" destId="{F00E8445-E136-4F03-8741-0071E8BE1514}" srcOrd="0" destOrd="0" presId="urn:microsoft.com/office/officeart/2005/8/layout/vList5"/>
    <dgm:cxn modelId="{69336B9A-F890-4992-B625-C1CDD716D736}" type="presParOf" srcId="{F079B14F-6C93-445F-94C4-34D5A18EA2CC}" destId="{77DD9A67-C72E-4094-9AE0-A5DE5BEFC161}" srcOrd="1" destOrd="0" presId="urn:microsoft.com/office/officeart/2005/8/layout/vList5"/>
    <dgm:cxn modelId="{B46DBA7C-0F83-4656-A3AC-EA922F69958C}" type="presParOf" srcId="{431BD05B-0DFD-4E09-B5EC-35B16A786F23}" destId="{864AE655-991B-420B-B3DA-AE5A84E69967}" srcOrd="5" destOrd="0" presId="urn:microsoft.com/office/officeart/2005/8/layout/vList5"/>
    <dgm:cxn modelId="{8936A940-CEAE-49C5-818D-4FFD5A5F2F13}" type="presParOf" srcId="{431BD05B-0DFD-4E09-B5EC-35B16A786F23}" destId="{52D9522E-B049-4688-A101-67B2126988DC}" srcOrd="6" destOrd="0" presId="urn:microsoft.com/office/officeart/2005/8/layout/vList5"/>
    <dgm:cxn modelId="{F75FFF16-610A-4F42-A2D2-490054ACE370}" type="presParOf" srcId="{52D9522E-B049-4688-A101-67B2126988DC}" destId="{631CCB7C-0D3F-42D6-B57F-294F87331A10}" srcOrd="0" destOrd="0" presId="urn:microsoft.com/office/officeart/2005/8/layout/vList5"/>
    <dgm:cxn modelId="{369BE300-B787-447E-90B5-55CC9D2041AA}" type="presParOf" srcId="{52D9522E-B049-4688-A101-67B2126988DC}" destId="{BBA8AD24-A3DF-4C0B-8FB9-2BDE043592D9}"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618BBB-DCDE-4801-9119-D7342E950AB8}">
      <dsp:nvSpPr>
        <dsp:cNvPr id="0" name=""/>
        <dsp:cNvSpPr/>
      </dsp:nvSpPr>
      <dsp:spPr>
        <a:xfrm rot="5400000">
          <a:off x="5155378" y="-2084570"/>
          <a:ext cx="952310" cy="5364480"/>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dirty="0" smtClean="0"/>
            <a:t>Retrieves a resource</a:t>
          </a:r>
          <a:endParaRPr lang="en-US" sz="1500" kern="1200" dirty="0"/>
        </a:p>
        <a:p>
          <a:pPr marL="114300" lvl="1" indent="-114300" algn="l" defTabSz="666750" rtl="0">
            <a:lnSpc>
              <a:spcPct val="90000"/>
            </a:lnSpc>
            <a:spcBef>
              <a:spcPct val="0"/>
            </a:spcBef>
            <a:spcAft>
              <a:spcPct val="15000"/>
            </a:spcAft>
            <a:buChar char="••"/>
          </a:pPr>
          <a:r>
            <a:rPr lang="en-US" sz="1500" kern="1200" dirty="0" smtClean="0"/>
            <a:t>Guaranteed not to cause side-effects (SAFE)</a:t>
          </a:r>
          <a:endParaRPr lang="en-US" sz="1500" kern="1200" dirty="0"/>
        </a:p>
        <a:p>
          <a:pPr marL="114300" lvl="1" indent="-114300" algn="l" defTabSz="666750" rtl="0">
            <a:lnSpc>
              <a:spcPct val="90000"/>
            </a:lnSpc>
            <a:spcBef>
              <a:spcPct val="0"/>
            </a:spcBef>
            <a:spcAft>
              <a:spcPct val="15000"/>
            </a:spcAft>
            <a:buChar char="••"/>
          </a:pPr>
          <a:r>
            <a:rPr lang="en-US" sz="1500" kern="1200" dirty="0" smtClean="0"/>
            <a:t>Results are cacheable</a:t>
          </a:r>
          <a:endParaRPr lang="en-US" sz="1500" kern="1200" dirty="0"/>
        </a:p>
      </dsp:txBody>
      <dsp:txXfrm rot="5400000">
        <a:off x="5155378" y="-2084570"/>
        <a:ext cx="952310" cy="5364480"/>
      </dsp:txXfrm>
    </dsp:sp>
    <dsp:sp modelId="{1341E32D-61CB-40C9-A2B3-87E786122690}">
      <dsp:nvSpPr>
        <dsp:cNvPr id="0" name=""/>
        <dsp:cNvSpPr/>
      </dsp:nvSpPr>
      <dsp:spPr>
        <a:xfrm>
          <a:off x="0" y="2474"/>
          <a:ext cx="3017520" cy="1190388"/>
        </a:xfrm>
        <a:prstGeom prst="roundRect">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lvl="0" algn="ctr" defTabSz="2622550" rtl="0">
            <a:lnSpc>
              <a:spcPct val="90000"/>
            </a:lnSpc>
            <a:spcBef>
              <a:spcPct val="0"/>
            </a:spcBef>
            <a:spcAft>
              <a:spcPct val="35000"/>
            </a:spcAft>
          </a:pPr>
          <a:r>
            <a:rPr lang="en-US" sz="5900" kern="1200" dirty="0" smtClean="0"/>
            <a:t>GET</a:t>
          </a:r>
          <a:endParaRPr lang="en-US" sz="5900" kern="1200" dirty="0"/>
        </a:p>
      </dsp:txBody>
      <dsp:txXfrm>
        <a:off x="0" y="2474"/>
        <a:ext cx="3017520" cy="1190388"/>
      </dsp:txXfrm>
    </dsp:sp>
    <dsp:sp modelId="{A1325819-828D-41C1-8CF1-BF8F15AF4421}">
      <dsp:nvSpPr>
        <dsp:cNvPr id="0" name=""/>
        <dsp:cNvSpPr/>
      </dsp:nvSpPr>
      <dsp:spPr>
        <a:xfrm rot="5400000">
          <a:off x="5223604" y="-834662"/>
          <a:ext cx="952310" cy="5364480"/>
        </a:xfrm>
        <a:prstGeom prst="round2SameRect">
          <a:avLst/>
        </a:prstGeom>
        <a:solidFill>
          <a:schemeClr val="accent5">
            <a:tint val="40000"/>
            <a:alpha val="90000"/>
            <a:hueOff val="5962518"/>
            <a:satOff val="-14432"/>
            <a:lumOff val="-953"/>
            <a:alphaOff val="0"/>
          </a:schemeClr>
        </a:solidFill>
        <a:ln w="9525" cap="flat" cmpd="sng" algn="ctr">
          <a:solidFill>
            <a:schemeClr val="accent5">
              <a:tint val="40000"/>
              <a:alpha val="90000"/>
              <a:hueOff val="5962518"/>
              <a:satOff val="-14432"/>
              <a:lumOff val="-953"/>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dirty="0" smtClean="0"/>
            <a:t>Creates a new resource</a:t>
          </a:r>
          <a:endParaRPr lang="en-US" sz="1500" kern="1200" dirty="0"/>
        </a:p>
        <a:p>
          <a:pPr marL="114300" lvl="1" indent="-114300" algn="l" defTabSz="666750" rtl="0">
            <a:lnSpc>
              <a:spcPct val="90000"/>
            </a:lnSpc>
            <a:spcBef>
              <a:spcPct val="0"/>
            </a:spcBef>
            <a:spcAft>
              <a:spcPct val="15000"/>
            </a:spcAft>
            <a:buChar char="••"/>
          </a:pPr>
          <a:r>
            <a:rPr lang="en-US" sz="1500" kern="1200" dirty="0" smtClean="0"/>
            <a:t>Unsafe: effect of this verb isn’t defined by HTTP</a:t>
          </a:r>
          <a:endParaRPr lang="en-US" sz="1500" kern="1200" dirty="0"/>
        </a:p>
      </dsp:txBody>
      <dsp:txXfrm rot="5400000">
        <a:off x="5223604" y="-834662"/>
        <a:ext cx="952310" cy="5364480"/>
      </dsp:txXfrm>
    </dsp:sp>
    <dsp:sp modelId="{AEAEC24E-5BFB-436B-81D3-D1725294BA82}">
      <dsp:nvSpPr>
        <dsp:cNvPr id="0" name=""/>
        <dsp:cNvSpPr/>
      </dsp:nvSpPr>
      <dsp:spPr>
        <a:xfrm>
          <a:off x="0" y="1252383"/>
          <a:ext cx="3017520" cy="1190388"/>
        </a:xfrm>
        <a:prstGeom prst="roundRect">
          <a:avLst/>
        </a:prstGeom>
        <a:gradFill rotWithShape="0">
          <a:gsLst>
            <a:gs pos="0">
              <a:schemeClr val="accent5">
                <a:hueOff val="5789876"/>
                <a:satOff val="0"/>
                <a:lumOff val="-3595"/>
                <a:alphaOff val="0"/>
                <a:shade val="15000"/>
                <a:satMod val="180000"/>
              </a:schemeClr>
            </a:gs>
            <a:gs pos="50000">
              <a:schemeClr val="accent5">
                <a:hueOff val="5789876"/>
                <a:satOff val="0"/>
                <a:lumOff val="-3595"/>
                <a:alphaOff val="0"/>
                <a:shade val="45000"/>
                <a:satMod val="170000"/>
              </a:schemeClr>
            </a:gs>
            <a:gs pos="70000">
              <a:schemeClr val="accent5">
                <a:hueOff val="5789876"/>
                <a:satOff val="0"/>
                <a:lumOff val="-3595"/>
                <a:alphaOff val="0"/>
                <a:tint val="99000"/>
                <a:shade val="65000"/>
                <a:satMod val="155000"/>
              </a:schemeClr>
            </a:gs>
            <a:gs pos="100000">
              <a:schemeClr val="accent5">
                <a:hueOff val="5789876"/>
                <a:satOff val="0"/>
                <a:lumOff val="-3595"/>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lvl="0" algn="ctr" defTabSz="2622550" rtl="0">
            <a:lnSpc>
              <a:spcPct val="90000"/>
            </a:lnSpc>
            <a:spcBef>
              <a:spcPct val="0"/>
            </a:spcBef>
            <a:spcAft>
              <a:spcPct val="35000"/>
            </a:spcAft>
          </a:pPr>
          <a:r>
            <a:rPr lang="en-US" sz="5900" kern="1200" dirty="0" smtClean="0"/>
            <a:t>POST</a:t>
          </a:r>
          <a:endParaRPr lang="en-US" sz="5900" kern="1200" dirty="0"/>
        </a:p>
      </dsp:txBody>
      <dsp:txXfrm>
        <a:off x="0" y="1252383"/>
        <a:ext cx="3017520" cy="1190388"/>
      </dsp:txXfrm>
    </dsp:sp>
    <dsp:sp modelId="{77DD9A67-C72E-4094-9AE0-A5DE5BEFC161}">
      <dsp:nvSpPr>
        <dsp:cNvPr id="0" name=""/>
        <dsp:cNvSpPr/>
      </dsp:nvSpPr>
      <dsp:spPr>
        <a:xfrm rot="5400000">
          <a:off x="5223604" y="415245"/>
          <a:ext cx="952310" cy="5364480"/>
        </a:xfrm>
        <a:prstGeom prst="round2SameRect">
          <a:avLst/>
        </a:prstGeom>
        <a:solidFill>
          <a:schemeClr val="accent5">
            <a:tint val="40000"/>
            <a:alpha val="90000"/>
            <a:hueOff val="11925036"/>
            <a:satOff val="-28865"/>
            <a:lumOff val="-1907"/>
            <a:alphaOff val="0"/>
          </a:schemeClr>
        </a:solidFill>
        <a:ln w="9525" cap="flat" cmpd="sng" algn="ctr">
          <a:solidFill>
            <a:schemeClr val="accent5">
              <a:tint val="40000"/>
              <a:alpha val="90000"/>
              <a:hueOff val="11925036"/>
              <a:satOff val="-28865"/>
              <a:lumOff val="-1907"/>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dirty="0" smtClean="0"/>
            <a:t>Updates an existing resource</a:t>
          </a:r>
          <a:endParaRPr lang="en-US" sz="1500" kern="1200" dirty="0"/>
        </a:p>
        <a:p>
          <a:pPr marL="114300" lvl="1" indent="-114300" algn="l" defTabSz="666750" rtl="0">
            <a:lnSpc>
              <a:spcPct val="90000"/>
            </a:lnSpc>
            <a:spcBef>
              <a:spcPct val="0"/>
            </a:spcBef>
            <a:spcAft>
              <a:spcPct val="15000"/>
            </a:spcAft>
            <a:buChar char="••"/>
          </a:pPr>
          <a:r>
            <a:rPr lang="en-US" sz="1500" kern="1200" dirty="0" smtClean="0"/>
            <a:t>Used for resource creation when client knows URI</a:t>
          </a:r>
          <a:endParaRPr lang="en-US" sz="1500" kern="1200" dirty="0"/>
        </a:p>
        <a:p>
          <a:pPr marL="114300" lvl="1" indent="-114300" algn="l" defTabSz="666750" rtl="0">
            <a:lnSpc>
              <a:spcPct val="90000"/>
            </a:lnSpc>
            <a:spcBef>
              <a:spcPct val="0"/>
            </a:spcBef>
            <a:spcAft>
              <a:spcPct val="15000"/>
            </a:spcAft>
            <a:buChar char="••"/>
          </a:pPr>
          <a:r>
            <a:rPr lang="en-US" sz="1500" kern="1200" dirty="0" smtClean="0"/>
            <a:t>Can call N times, same thing will always happen (idempotent)</a:t>
          </a:r>
          <a:endParaRPr lang="en-US" sz="1500" kern="1200" dirty="0"/>
        </a:p>
      </dsp:txBody>
      <dsp:txXfrm rot="5400000">
        <a:off x="5223604" y="415245"/>
        <a:ext cx="952310" cy="5364480"/>
      </dsp:txXfrm>
    </dsp:sp>
    <dsp:sp modelId="{F00E8445-E136-4F03-8741-0071E8BE1514}">
      <dsp:nvSpPr>
        <dsp:cNvPr id="0" name=""/>
        <dsp:cNvSpPr/>
      </dsp:nvSpPr>
      <dsp:spPr>
        <a:xfrm>
          <a:off x="0" y="2502291"/>
          <a:ext cx="3017520" cy="1190388"/>
        </a:xfrm>
        <a:prstGeom prst="roundRect">
          <a:avLst/>
        </a:prstGeom>
        <a:gradFill rotWithShape="0">
          <a:gsLst>
            <a:gs pos="0">
              <a:schemeClr val="accent5">
                <a:hueOff val="11579753"/>
                <a:satOff val="0"/>
                <a:lumOff val="-7191"/>
                <a:alphaOff val="0"/>
                <a:shade val="15000"/>
                <a:satMod val="180000"/>
              </a:schemeClr>
            </a:gs>
            <a:gs pos="50000">
              <a:schemeClr val="accent5">
                <a:hueOff val="11579753"/>
                <a:satOff val="0"/>
                <a:lumOff val="-7191"/>
                <a:alphaOff val="0"/>
                <a:shade val="45000"/>
                <a:satMod val="170000"/>
              </a:schemeClr>
            </a:gs>
            <a:gs pos="70000">
              <a:schemeClr val="accent5">
                <a:hueOff val="11579753"/>
                <a:satOff val="0"/>
                <a:lumOff val="-7191"/>
                <a:alphaOff val="0"/>
                <a:tint val="99000"/>
                <a:shade val="65000"/>
                <a:satMod val="155000"/>
              </a:schemeClr>
            </a:gs>
            <a:gs pos="100000">
              <a:schemeClr val="accent5">
                <a:hueOff val="11579753"/>
                <a:satOff val="0"/>
                <a:lumOff val="-7191"/>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lvl="0" algn="ctr" defTabSz="2622550" rtl="0">
            <a:lnSpc>
              <a:spcPct val="90000"/>
            </a:lnSpc>
            <a:spcBef>
              <a:spcPct val="0"/>
            </a:spcBef>
            <a:spcAft>
              <a:spcPct val="35000"/>
            </a:spcAft>
          </a:pPr>
          <a:r>
            <a:rPr lang="en-US" sz="5900" kern="1200" dirty="0" smtClean="0"/>
            <a:t>PUT</a:t>
          </a:r>
          <a:endParaRPr lang="en-US" sz="5900" kern="1200" dirty="0"/>
        </a:p>
      </dsp:txBody>
      <dsp:txXfrm>
        <a:off x="0" y="2502291"/>
        <a:ext cx="3017520" cy="1190388"/>
      </dsp:txXfrm>
    </dsp:sp>
    <dsp:sp modelId="{BBA8AD24-A3DF-4C0B-8FB9-2BDE043592D9}">
      <dsp:nvSpPr>
        <dsp:cNvPr id="0" name=""/>
        <dsp:cNvSpPr/>
      </dsp:nvSpPr>
      <dsp:spPr>
        <a:xfrm rot="5400000">
          <a:off x="5223604" y="1665153"/>
          <a:ext cx="952310" cy="5364480"/>
        </a:xfrm>
        <a:prstGeom prst="round2SameRect">
          <a:avLst/>
        </a:prstGeom>
        <a:solidFill>
          <a:schemeClr val="accent5">
            <a:tint val="40000"/>
            <a:alpha val="90000"/>
            <a:hueOff val="17887553"/>
            <a:satOff val="-43297"/>
            <a:lumOff val="-2860"/>
            <a:alphaOff val="0"/>
          </a:schemeClr>
        </a:solidFill>
        <a:ln w="9525" cap="flat" cmpd="sng" algn="ctr">
          <a:solidFill>
            <a:schemeClr val="accent5">
              <a:tint val="40000"/>
              <a:alpha val="90000"/>
              <a:hueOff val="17887553"/>
              <a:satOff val="-43297"/>
              <a:lumOff val="-2860"/>
              <a:alphaOff val="0"/>
            </a:schemeClr>
          </a:solidFill>
          <a:prstDash val="solid"/>
        </a:ln>
        <a:effectLst>
          <a:outerShdw blurRad="50800" dist="381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dirty="0" smtClean="0"/>
            <a:t>Removes a resource</a:t>
          </a:r>
          <a:endParaRPr lang="en-US" sz="1500" kern="1200" dirty="0"/>
        </a:p>
        <a:p>
          <a:pPr marL="114300" lvl="1" indent="-114300" algn="l" defTabSz="666750" rtl="0">
            <a:lnSpc>
              <a:spcPct val="90000"/>
            </a:lnSpc>
            <a:spcBef>
              <a:spcPct val="0"/>
            </a:spcBef>
            <a:spcAft>
              <a:spcPct val="15000"/>
            </a:spcAft>
            <a:buChar char="••"/>
          </a:pPr>
          <a:r>
            <a:rPr lang="en-US" sz="1500" kern="1200" dirty="0" smtClean="0"/>
            <a:t>Can call N times, same thing will always happen (idempotent)</a:t>
          </a:r>
          <a:endParaRPr lang="en-US" sz="1500" kern="1200" dirty="0"/>
        </a:p>
      </dsp:txBody>
      <dsp:txXfrm rot="5400000">
        <a:off x="5223604" y="1665153"/>
        <a:ext cx="952310" cy="5364480"/>
      </dsp:txXfrm>
    </dsp:sp>
    <dsp:sp modelId="{631CCB7C-0D3F-42D6-B57F-294F87331A10}">
      <dsp:nvSpPr>
        <dsp:cNvPr id="0" name=""/>
        <dsp:cNvSpPr/>
      </dsp:nvSpPr>
      <dsp:spPr>
        <a:xfrm>
          <a:off x="0" y="3752199"/>
          <a:ext cx="3017520" cy="1190388"/>
        </a:xfrm>
        <a:prstGeom prst="roundRect">
          <a:avLst/>
        </a:prstGeom>
        <a:gradFill rotWithShape="0">
          <a:gsLst>
            <a:gs pos="0">
              <a:schemeClr val="accent5">
                <a:hueOff val="17369628"/>
                <a:satOff val="0"/>
                <a:lumOff val="-10786"/>
                <a:alphaOff val="0"/>
                <a:shade val="15000"/>
                <a:satMod val="180000"/>
              </a:schemeClr>
            </a:gs>
            <a:gs pos="50000">
              <a:schemeClr val="accent5">
                <a:hueOff val="17369628"/>
                <a:satOff val="0"/>
                <a:lumOff val="-10786"/>
                <a:alphaOff val="0"/>
                <a:shade val="45000"/>
                <a:satMod val="170000"/>
              </a:schemeClr>
            </a:gs>
            <a:gs pos="70000">
              <a:schemeClr val="accent5">
                <a:hueOff val="17369628"/>
                <a:satOff val="0"/>
                <a:lumOff val="-10786"/>
                <a:alphaOff val="0"/>
                <a:tint val="99000"/>
                <a:shade val="65000"/>
                <a:satMod val="155000"/>
              </a:schemeClr>
            </a:gs>
            <a:gs pos="100000">
              <a:schemeClr val="accent5">
                <a:hueOff val="17369628"/>
                <a:satOff val="0"/>
                <a:lumOff val="-10786"/>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lvl="0" algn="ctr" defTabSz="2622550" rtl="0">
            <a:lnSpc>
              <a:spcPct val="90000"/>
            </a:lnSpc>
            <a:spcBef>
              <a:spcPct val="0"/>
            </a:spcBef>
            <a:spcAft>
              <a:spcPct val="35000"/>
            </a:spcAft>
          </a:pPr>
          <a:r>
            <a:rPr lang="en-US" sz="5900" kern="1200" dirty="0" smtClean="0"/>
            <a:t>DELETE</a:t>
          </a:r>
          <a:endParaRPr lang="en-US" sz="5900" kern="1200" dirty="0"/>
        </a:p>
      </dsp:txBody>
      <dsp:txXfrm>
        <a:off x="0" y="3752199"/>
        <a:ext cx="3017520" cy="119038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latin typeface="Calibri" pitchFamily="34" charset="0"/>
              </a:rPr>
              <a:t>Tech·Ed Europe 2009</a:t>
            </a:r>
            <a:endParaRPr lang="en-US" sz="1400"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Calibri" pitchFamily="34" charset="0"/>
              </a:rPr>
              <a:t>11/12/2009</a:t>
            </a:r>
            <a:endParaRPr lang="en-US" sz="1400"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Calibri" pitchFamily="34" charset="0"/>
              </a:rPr>
              <a:t>int303_flanders.pptx</a:t>
            </a:r>
            <a:endParaRPr lang="en-US" sz="1400" dirty="0" smtClean="0">
              <a:solidFill>
                <a:srgbClr val="000000"/>
              </a:solidFill>
              <a:latin typeface="Calibri"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Calibri" pitchFamily="34" charset="0"/>
              </a:rPr>
              <a:pPr/>
              <a:t>‹#›</a:t>
            </a:fld>
            <a:endParaRPr lang="en-US" sz="1400" dirty="0">
              <a:latin typeface="Calibri" pitchFamily="34" charset="0"/>
            </a:endParaRPr>
          </a:p>
        </p:txBody>
      </p:sp>
    </p:spTree>
    <p:extLst>
      <p:ext uri="{BB962C8B-B14F-4D97-AF65-F5344CB8AC3E}">
        <p14:creationId xmlns:p14="http://schemas.microsoft.com/office/powerpoint/2010/main" xmlns="" val="846669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11/12/2009</a:t>
            </a:fld>
            <a:endParaRPr lang="en-US" dirty="0"/>
          </a:p>
        </p:txBody>
      </p:sp>
      <p:sp>
        <p:nvSpPr>
          <p:cNvPr id="4" name="Slide Image Placeholder 3"/>
          <p:cNvSpPr>
            <a:spLocks noGrp="1" noRot="1" noChangeAspect="1"/>
          </p:cNvSpPr>
          <p:nvPr>
            <p:ph type="sldImg" idx="2"/>
          </p:nvPr>
        </p:nvSpPr>
        <p:spPr>
          <a:xfrm>
            <a:off x="1535113" y="457200"/>
            <a:ext cx="3736975" cy="28019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429000"/>
            <a:ext cx="54864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890106986"/>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7:36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rtlCol="0"/>
          <a:lstStyle>
            <a:lvl1pPr>
              <a:defRPr b="1">
                <a:latin typeface="Myriad Pro"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rtlCol="0"/>
          <a:lstStyle>
            <a:lvl1pPr>
              <a:buClrTx/>
              <a:buFont typeface="Wingdings" pitchFamily="2" charset="2"/>
              <a:buChar char="§"/>
              <a:defRPr sz="2000" b="1">
                <a:latin typeface="Myriad Pro Light" pitchFamily="34" charset="0"/>
              </a:defRPr>
            </a:lvl1pPr>
            <a:lvl2pPr>
              <a:buClrTx/>
              <a:buFont typeface="Wingdings" pitchFamily="2" charset="2"/>
              <a:buChar char="o"/>
              <a:defRPr sz="1800" b="0">
                <a:latin typeface="Myriad Pro" pitchFamily="34" charset="0"/>
              </a:defRPr>
            </a:lvl2pPr>
            <a:lvl3pPr>
              <a:buClrTx/>
              <a:buFont typeface="Wingdings" pitchFamily="2" charset="2"/>
              <a:buChar char="o"/>
              <a:defRPr sz="1600" b="0">
                <a:latin typeface="Myriad Pro" pitchFamily="34" charset="0"/>
              </a:defRPr>
            </a:lvl3pPr>
            <a:lvl4pPr>
              <a:buClrTx/>
              <a:buFont typeface="Wingdings" pitchFamily="2" charset="2"/>
              <a:buChar char="o"/>
              <a:defRPr sz="1400" b="0">
                <a:latin typeface="Myriad Pro" pitchFamily="34" charset="0"/>
              </a:defRPr>
            </a:lvl4pPr>
            <a:lvl5pPr>
              <a:buClrTx/>
              <a:buFont typeface="Wingdings" pitchFamily="2" charset="2"/>
              <a:buChar char="o"/>
              <a:defRPr sz="1200" b="0">
                <a:latin typeface="Myriad Pro"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 id="2147483823" r:id="rId14"/>
    <p:sldLayoutId id="2147483824"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2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Building </a:t>
            </a:r>
            <a:r>
              <a:rPr lang="en-US" dirty="0" err="1"/>
              <a:t>RESTful</a:t>
            </a:r>
            <a:r>
              <a:rPr lang="en-US" dirty="0"/>
              <a:t> Services using </a:t>
            </a:r>
            <a:r>
              <a:rPr lang="en-US" dirty="0" smtClean="0"/>
              <a:t>WCF</a:t>
            </a:r>
            <a:endParaRPr lang="en-US" dirty="0"/>
          </a:p>
        </p:txBody>
      </p:sp>
      <p:sp>
        <p:nvSpPr>
          <p:cNvPr id="3" name="Subtitle 2"/>
          <p:cNvSpPr>
            <a:spLocks noGrp="1"/>
          </p:cNvSpPr>
          <p:nvPr>
            <p:ph type="subTitle" idx="1"/>
          </p:nvPr>
        </p:nvSpPr>
        <p:spPr/>
        <p:txBody>
          <a:bodyPr/>
          <a:lstStyle/>
          <a:p>
            <a:r>
              <a:rPr lang="en-US" dirty="0" smtClean="0"/>
              <a:t>Jon Flanders</a:t>
            </a:r>
          </a:p>
          <a:p>
            <a:r>
              <a:rPr lang="en-US" dirty="0" smtClean="0"/>
              <a:t>http://www.rest-ful.net</a:t>
            </a:r>
            <a:r>
              <a:rPr lang="en-US" dirty="0" smtClean="0"/>
              <a:t>/</a:t>
            </a:r>
          </a:p>
          <a:p>
            <a:r>
              <a:rPr lang="en-US" dirty="0" smtClean="0"/>
              <a:t>INT303</a:t>
            </a:r>
            <a:endParaRPr lang="en-US"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WCF  Messages to Methods</a:t>
            </a:r>
            <a:endParaRPr lang="en-US" dirty="0"/>
          </a:p>
        </p:txBody>
      </p:sp>
      <p:sp>
        <p:nvSpPr>
          <p:cNvPr id="3" name="Content Placeholder 2"/>
          <p:cNvSpPr>
            <a:spLocks noGrp="1"/>
          </p:cNvSpPr>
          <p:nvPr>
            <p:ph idx="1"/>
          </p:nvPr>
        </p:nvSpPr>
        <p:spPr>
          <a:xfrm>
            <a:off x="381000" y="1412875"/>
            <a:ext cx="8382000" cy="3360920"/>
          </a:xfrm>
        </p:spPr>
        <p:txBody>
          <a:bodyPr/>
          <a:lstStyle/>
          <a:p>
            <a:r>
              <a:rPr lang="en-US" dirty="0" smtClean="0"/>
              <a:t>In WCF developers write methods in classes that respond to network messages</a:t>
            </a:r>
          </a:p>
          <a:p>
            <a:r>
              <a:rPr lang="en-US" dirty="0" smtClean="0"/>
              <a:t>SOAP support in 3.0/3.5 routes messages to methods based on SOAP Action</a:t>
            </a:r>
          </a:p>
          <a:p>
            <a:pPr lvl="1"/>
            <a:r>
              <a:rPr lang="en-US" dirty="0" smtClean="0"/>
              <a:t>URI always the same</a:t>
            </a:r>
          </a:p>
          <a:p>
            <a:pPr lvl="1"/>
            <a:r>
              <a:rPr lang="en-US" dirty="0" smtClean="0"/>
              <a:t>Always uses POST</a:t>
            </a:r>
          </a:p>
          <a:p>
            <a:r>
              <a:rPr lang="en-US" dirty="0" smtClean="0"/>
              <a:t>Done by the default dispatcher</a:t>
            </a:r>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WCF 3.5 Web Programming</a:t>
            </a:r>
            <a:endParaRPr lang="en-US" dirty="0"/>
          </a:p>
        </p:txBody>
      </p:sp>
      <p:sp>
        <p:nvSpPr>
          <p:cNvPr id="3" name="Content Placeholder 2"/>
          <p:cNvSpPr>
            <a:spLocks noGrp="1"/>
          </p:cNvSpPr>
          <p:nvPr>
            <p:ph idx="1"/>
          </p:nvPr>
        </p:nvSpPr>
        <p:spPr>
          <a:xfrm>
            <a:off x="381000" y="1412875"/>
            <a:ext cx="8382000" cy="3933384"/>
          </a:xfrm>
        </p:spPr>
        <p:txBody>
          <a:bodyPr/>
          <a:lstStyle/>
          <a:p>
            <a:r>
              <a:rPr lang="en-US" dirty="0" smtClean="0"/>
              <a:t>Messages are routed to methods based on:</a:t>
            </a:r>
          </a:p>
          <a:p>
            <a:pPr lvl="1"/>
            <a:r>
              <a:rPr lang="en-US" dirty="0" smtClean="0"/>
              <a:t>URI</a:t>
            </a:r>
          </a:p>
          <a:p>
            <a:pPr lvl="1"/>
            <a:r>
              <a:rPr lang="en-US" dirty="0" smtClean="0"/>
              <a:t>HTTP Verb</a:t>
            </a:r>
          </a:p>
          <a:p>
            <a:r>
              <a:rPr lang="en-US" dirty="0" smtClean="0"/>
              <a:t>Same programming model as “SOAP”</a:t>
            </a:r>
          </a:p>
          <a:p>
            <a:pPr lvl="1"/>
            <a:r>
              <a:rPr lang="en-US" dirty="0" err="1" smtClean="0"/>
              <a:t>ServiceContract</a:t>
            </a:r>
            <a:r>
              <a:rPr lang="en-US" dirty="0" smtClean="0"/>
              <a:t>, </a:t>
            </a:r>
            <a:r>
              <a:rPr lang="en-US" dirty="0" err="1" smtClean="0"/>
              <a:t>OperationContract</a:t>
            </a:r>
            <a:r>
              <a:rPr lang="en-US" dirty="0" smtClean="0"/>
              <a:t>, </a:t>
            </a:r>
            <a:r>
              <a:rPr lang="en-US" dirty="0" err="1" smtClean="0"/>
              <a:t>DataContract</a:t>
            </a:r>
            <a:endParaRPr lang="en-US" dirty="0" smtClean="0"/>
          </a:p>
          <a:p>
            <a:r>
              <a:rPr lang="en-US" dirty="0" smtClean="0"/>
              <a:t>New dispatcher that maps URIs/Verbs to methods</a:t>
            </a:r>
          </a:p>
          <a:p>
            <a:endParaRPr lang="en-US"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WCF 3.5 REST infrastructure</a:t>
            </a:r>
            <a:endParaRPr lang="en-US" dirty="0"/>
          </a:p>
        </p:txBody>
      </p:sp>
      <p:sp>
        <p:nvSpPr>
          <p:cNvPr id="3" name="Content Placeholder 2"/>
          <p:cNvSpPr>
            <a:spLocks noGrp="1"/>
          </p:cNvSpPr>
          <p:nvPr>
            <p:ph idx="1"/>
          </p:nvPr>
        </p:nvSpPr>
        <p:spPr>
          <a:xfrm>
            <a:off x="303727" y="975106"/>
            <a:ext cx="8382000" cy="6044732"/>
          </a:xfrm>
        </p:spPr>
        <p:txBody>
          <a:bodyPr/>
          <a:lstStyle/>
          <a:p>
            <a:r>
              <a:rPr lang="en-US" dirty="0" smtClean="0"/>
              <a:t>UriTemplate &amp; UriTemplateTable</a:t>
            </a:r>
          </a:p>
          <a:p>
            <a:pPr lvl="1"/>
            <a:r>
              <a:rPr lang="en-US" dirty="0" smtClean="0"/>
              <a:t>URI parsing </a:t>
            </a:r>
          </a:p>
          <a:p>
            <a:r>
              <a:rPr lang="en-US" dirty="0" smtClean="0"/>
              <a:t>WebGet &amp; WebInvoke attributes</a:t>
            </a:r>
          </a:p>
          <a:p>
            <a:pPr lvl="1"/>
            <a:r>
              <a:rPr lang="en-US" dirty="0" err="1" smtClean="0"/>
              <a:t>UriTemplate</a:t>
            </a:r>
            <a:r>
              <a:rPr lang="en-US" dirty="0" smtClean="0"/>
              <a:t> defines URI </a:t>
            </a:r>
          </a:p>
          <a:p>
            <a:pPr lvl="1"/>
            <a:r>
              <a:rPr lang="en-US" dirty="0" smtClean="0"/>
              <a:t>WebGet + UriTemplate maps GET requests to methods</a:t>
            </a:r>
          </a:p>
          <a:p>
            <a:pPr lvl="1"/>
            <a:r>
              <a:rPr lang="en-US" dirty="0" smtClean="0"/>
              <a:t>WebInvoke + UriTemplate maps remainder of uniform interface  to methods , Method property determines verb (POST is default)</a:t>
            </a:r>
          </a:p>
          <a:p>
            <a:r>
              <a:rPr lang="en-US" dirty="0" err="1" smtClean="0"/>
              <a:t>WebHttpBinding</a:t>
            </a:r>
            <a:r>
              <a:rPr lang="en-US" dirty="0" smtClean="0"/>
              <a:t>/</a:t>
            </a:r>
            <a:r>
              <a:rPr lang="en-US" dirty="0" err="1" smtClean="0"/>
              <a:t>WebServiceHost</a:t>
            </a:r>
            <a:r>
              <a:rPr lang="en-US" dirty="0" smtClean="0"/>
              <a:t>/</a:t>
            </a:r>
            <a:r>
              <a:rPr lang="en-US" dirty="0" err="1" smtClean="0"/>
              <a:t>WebServiceHostFactory</a:t>
            </a:r>
            <a:endParaRPr lang="en-US" dirty="0" smtClean="0"/>
          </a:p>
          <a:p>
            <a:pPr lvl="1"/>
            <a:r>
              <a:rPr lang="en-US" dirty="0" smtClean="0"/>
              <a:t>Eases use and configuration</a:t>
            </a:r>
          </a:p>
          <a:p>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WCF Dispatching</a:t>
            </a:r>
            <a:endParaRPr lang="en-US" dirty="0"/>
          </a:p>
        </p:txBody>
      </p:sp>
      <p:sp>
        <p:nvSpPr>
          <p:cNvPr id="3" name="Left-Right Arrow 2"/>
          <p:cNvSpPr/>
          <p:nvPr/>
        </p:nvSpPr>
        <p:spPr bwMode="auto">
          <a:xfrm>
            <a:off x="2057400" y="1371600"/>
            <a:ext cx="2667000" cy="838200"/>
          </a:xfrm>
          <a:prstGeom prst="leftRightArrow">
            <a:avLst/>
          </a:prstGeom>
          <a:gradFill rotWithShape="1">
            <a:gsLst>
              <a:gs pos="0">
                <a:schemeClr val="accent3">
                  <a:lumMod val="90000"/>
                </a:schemeClr>
              </a:gs>
              <a:gs pos="100000">
                <a:schemeClr val="bg1"/>
              </a:gs>
            </a:gsLst>
            <a:lin ang="5400000" scaled="1"/>
          </a:gradFill>
          <a:ln w="9525" algn="ctr">
            <a:solidFill>
              <a:schemeClr val="tx1"/>
            </a:solidFill>
            <a:miter lim="800000"/>
            <a:headEnd/>
            <a:tailEnd/>
          </a:ln>
          <a:effectLst>
            <a:outerShdw blurRad="50800" dist="38100" dir="2700000" algn="tl" rotWithShape="0">
              <a:prstClr val="black">
                <a:alpha val="40000"/>
              </a:prstClr>
            </a:outerShdw>
          </a:effectLst>
        </p:spPr>
        <p:txBody>
          <a:bodyPr wrap="none" rtlCol="0" anchor="ctr"/>
          <a:lstStyle/>
          <a:p>
            <a:pPr algn="ctr"/>
            <a:r>
              <a:rPr lang="en-US" sz="2000" dirty="0" smtClean="0">
                <a:latin typeface="Tekton Pro" pitchFamily="34" charset="0"/>
              </a:rPr>
              <a:t>Network</a:t>
            </a:r>
            <a:endParaRPr lang="en-US" sz="2000" dirty="0">
              <a:latin typeface="Tekton Pro" pitchFamily="34" charset="0"/>
            </a:endParaRPr>
          </a:p>
        </p:txBody>
      </p:sp>
      <p:grpSp>
        <p:nvGrpSpPr>
          <p:cNvPr id="4" name="Group 3"/>
          <p:cNvGrpSpPr/>
          <p:nvPr/>
        </p:nvGrpSpPr>
        <p:grpSpPr>
          <a:xfrm>
            <a:off x="990600" y="1524000"/>
            <a:ext cx="1035861" cy="978932"/>
            <a:chOff x="990600" y="1524000"/>
            <a:chExt cx="1035861" cy="978932"/>
          </a:xfrm>
        </p:grpSpPr>
        <p:grpSp>
          <p:nvGrpSpPr>
            <p:cNvPr id="5" name="Group 24"/>
            <p:cNvGrpSpPr/>
            <p:nvPr/>
          </p:nvGrpSpPr>
          <p:grpSpPr>
            <a:xfrm>
              <a:off x="1066802" y="1524000"/>
              <a:ext cx="838200" cy="533400"/>
              <a:chOff x="1066800" y="1524000"/>
              <a:chExt cx="1066800" cy="762000"/>
            </a:xfrm>
          </p:grpSpPr>
          <p:cxnSp>
            <p:nvCxnSpPr>
              <p:cNvPr id="8" name="Straight Connector 7"/>
              <p:cNvCxnSpPr/>
              <p:nvPr/>
            </p:nvCxnSpPr>
            <p:spPr bwMode="auto">
              <a:xfrm>
                <a:off x="1066800" y="1524001"/>
                <a:ext cx="533400" cy="533399"/>
              </a:xfrm>
              <a:prstGeom prst="line">
                <a:avLst/>
              </a:prstGeom>
              <a:gradFill rotWithShape="1">
                <a:gsLst>
                  <a:gs pos="0">
                    <a:srgbClr val="A4D289"/>
                  </a:gs>
                  <a:gs pos="100000">
                    <a:schemeClr val="bg1"/>
                  </a:gs>
                </a:gsLst>
                <a:lin ang="5400000" scaled="1"/>
              </a:gradFill>
              <a:ln w="19050" cap="flat" cmpd="sng" algn="ctr">
                <a:solidFill>
                  <a:schemeClr val="tx1"/>
                </a:solidFill>
                <a:prstDash val="solid"/>
                <a:round/>
                <a:headEnd type="none" w="med" len="med"/>
                <a:tailEnd type="none" w="med" len="med"/>
              </a:ln>
              <a:effectLst/>
            </p:spPr>
          </p:cxnSp>
          <p:sp>
            <p:nvSpPr>
              <p:cNvPr id="7" name="Rectangle 3"/>
              <p:cNvSpPr/>
              <p:nvPr/>
            </p:nvSpPr>
            <p:spPr bwMode="auto">
              <a:xfrm>
                <a:off x="1066800" y="1524000"/>
                <a:ext cx="1066800" cy="762000"/>
              </a:xfrm>
              <a:prstGeom prst="rect">
                <a:avLst/>
              </a:prstGeom>
              <a:ln>
                <a:headEnd/>
                <a:tailEnd/>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txBody>
              <a:bodyPr wrap="none" rtlCol="0" anchor="ctr"/>
              <a:lstStyle/>
              <a:p>
                <a:pPr algn="ctr"/>
                <a:endParaRPr lang="en-US" sz="2000" dirty="0">
                  <a:latin typeface="Tekton Pro" pitchFamily="34" charset="0"/>
                </a:endParaRPr>
              </a:p>
            </p:txBody>
          </p:sp>
        </p:grpSp>
        <p:sp>
          <p:nvSpPr>
            <p:cNvPr id="6" name="TextBox 5"/>
            <p:cNvSpPr txBox="1"/>
            <p:nvPr/>
          </p:nvSpPr>
          <p:spPr bwMode="auto">
            <a:xfrm>
              <a:off x="990600" y="2133600"/>
              <a:ext cx="1035861" cy="369332"/>
            </a:xfrm>
            <a:prstGeom prst="rect">
              <a:avLst/>
            </a:prstGeom>
            <a:noFill/>
            <a:ln w="9525">
              <a:noFill/>
              <a:miter lim="800000"/>
              <a:headEnd/>
              <a:tailEnd/>
            </a:ln>
          </p:spPr>
          <p:txBody>
            <a:bodyPr wrap="none" rtlCol="0">
              <a:spAutoFit/>
            </a:bodyPr>
            <a:lstStyle/>
            <a:p>
              <a:r>
                <a:rPr lang="en-US" sz="1800" dirty="0" smtClean="0">
                  <a:latin typeface="Tekton Pro" pitchFamily="34" charset="0"/>
                </a:rPr>
                <a:t>Message</a:t>
              </a:r>
              <a:endParaRPr lang="en-US" sz="1800" dirty="0">
                <a:latin typeface="Tekton Pro" pitchFamily="34" charset="0"/>
              </a:endParaRPr>
            </a:p>
          </p:txBody>
        </p:sp>
      </p:grpSp>
      <p:sp>
        <p:nvSpPr>
          <p:cNvPr id="11" name="Rectangle 10"/>
          <p:cNvSpPr/>
          <p:nvPr/>
        </p:nvSpPr>
        <p:spPr bwMode="auto">
          <a:xfrm>
            <a:off x="4986337" y="1371600"/>
            <a:ext cx="2362200" cy="838200"/>
          </a:xfrm>
          <a:prstGeom prst="rect">
            <a:avLst/>
          </a:prstGeom>
          <a:gradFill rotWithShape="1">
            <a:gsLst>
              <a:gs pos="0">
                <a:srgbClr val="A4D289"/>
              </a:gs>
              <a:gs pos="100000">
                <a:schemeClr val="bg1"/>
              </a:gs>
            </a:gsLst>
            <a:lin ang="5400000" scaled="1"/>
          </a:gradFill>
          <a:ln w="9525" algn="ctr">
            <a:solidFill>
              <a:schemeClr val="tx1"/>
            </a:solidFill>
            <a:miter lim="800000"/>
            <a:headEnd/>
            <a:tailEnd/>
          </a:ln>
          <a:effectLst>
            <a:outerShdw blurRad="50800" dist="38100" dir="2700000" algn="tl" rotWithShape="0">
              <a:prstClr val="black">
                <a:alpha val="40000"/>
              </a:prstClr>
            </a:outerShdw>
          </a:effectLst>
        </p:spPr>
        <p:txBody>
          <a:bodyPr wrap="none" rtlCol="0" anchor="ctr"/>
          <a:lstStyle/>
          <a:p>
            <a:pPr algn="ctr"/>
            <a:r>
              <a:rPr lang="en-US" sz="2000" dirty="0" smtClean="0">
                <a:latin typeface="Tekton Pro" pitchFamily="34" charset="0"/>
              </a:rPr>
              <a:t>Transport Channel</a:t>
            </a:r>
            <a:endParaRPr lang="en-US" sz="2000" dirty="0">
              <a:latin typeface="Tekton Pro" pitchFamily="34" charset="0"/>
            </a:endParaRPr>
          </a:p>
        </p:txBody>
      </p:sp>
      <p:sp>
        <p:nvSpPr>
          <p:cNvPr id="12" name="Rectangle 11"/>
          <p:cNvSpPr/>
          <p:nvPr/>
        </p:nvSpPr>
        <p:spPr bwMode="auto">
          <a:xfrm>
            <a:off x="4986337" y="2209800"/>
            <a:ext cx="2362200" cy="838200"/>
          </a:xfrm>
          <a:prstGeom prst="rect">
            <a:avLst/>
          </a:prstGeom>
          <a:gradFill rotWithShape="1">
            <a:gsLst>
              <a:gs pos="0">
                <a:srgbClr val="FF9119"/>
              </a:gs>
              <a:gs pos="100000">
                <a:schemeClr val="bg1"/>
              </a:gs>
            </a:gsLst>
            <a:lin ang="5400000" scaled="1"/>
          </a:gradFill>
          <a:ln w="9525" algn="ctr">
            <a:solidFill>
              <a:schemeClr val="tx1"/>
            </a:solidFill>
            <a:miter lim="800000"/>
            <a:headEnd/>
            <a:tailEnd/>
          </a:ln>
          <a:effectLst>
            <a:outerShdw blurRad="50800" dist="38100" dir="2700000" algn="tl" rotWithShape="0">
              <a:prstClr val="black">
                <a:alpha val="40000"/>
              </a:prstClr>
            </a:outerShdw>
          </a:effectLst>
        </p:spPr>
        <p:txBody>
          <a:bodyPr wrap="none" rtlCol="0" anchor="ctr"/>
          <a:lstStyle/>
          <a:p>
            <a:pPr algn="ctr"/>
            <a:r>
              <a:rPr lang="en-US" sz="2000" dirty="0" smtClean="0">
                <a:latin typeface="Tekton Pro" pitchFamily="34" charset="0"/>
              </a:rPr>
              <a:t>Message Encoder</a:t>
            </a:r>
            <a:endParaRPr lang="en-US" sz="2000" dirty="0">
              <a:latin typeface="Tekton Pro" pitchFamily="34" charset="0"/>
            </a:endParaRPr>
          </a:p>
        </p:txBody>
      </p:sp>
      <p:sp>
        <p:nvSpPr>
          <p:cNvPr id="13" name="Rectangle 12"/>
          <p:cNvSpPr/>
          <p:nvPr/>
        </p:nvSpPr>
        <p:spPr bwMode="auto">
          <a:xfrm>
            <a:off x="4986337" y="3048000"/>
            <a:ext cx="2362200" cy="838200"/>
          </a:xfrm>
          <a:prstGeom prst="rect">
            <a:avLst/>
          </a:prstGeom>
          <a:gradFill rotWithShape="1">
            <a:gsLst>
              <a:gs pos="0">
                <a:schemeClr val="accent6">
                  <a:lumMod val="75000"/>
                </a:schemeClr>
              </a:gs>
              <a:gs pos="100000">
                <a:schemeClr val="bg1"/>
              </a:gs>
            </a:gsLst>
            <a:lin ang="5400000" scaled="1"/>
          </a:gradFill>
          <a:ln w="9525" algn="ctr">
            <a:solidFill>
              <a:schemeClr val="tx1"/>
            </a:solidFill>
            <a:miter lim="800000"/>
            <a:headEnd/>
            <a:tailEnd/>
          </a:ln>
          <a:effectLst>
            <a:outerShdw blurRad="50800" dist="38100" dir="2700000" algn="tl" rotWithShape="0">
              <a:prstClr val="black">
                <a:alpha val="40000"/>
              </a:prstClr>
            </a:outerShdw>
          </a:effectLst>
        </p:spPr>
        <p:txBody>
          <a:bodyPr wrap="none" rtlCol="0" anchor="ctr"/>
          <a:lstStyle/>
          <a:p>
            <a:pPr algn="ctr"/>
            <a:r>
              <a:rPr lang="en-US" sz="2000" dirty="0" smtClean="0">
                <a:latin typeface="Tekton Pro" pitchFamily="34" charset="0"/>
              </a:rPr>
              <a:t>Protocol Channel (1-N)</a:t>
            </a:r>
            <a:endParaRPr lang="en-US" sz="2000" dirty="0">
              <a:latin typeface="Tekton Pro" pitchFamily="34" charset="0"/>
            </a:endParaRPr>
          </a:p>
        </p:txBody>
      </p:sp>
      <p:sp>
        <p:nvSpPr>
          <p:cNvPr id="14" name="Rounded Rectangle 13"/>
          <p:cNvSpPr/>
          <p:nvPr/>
        </p:nvSpPr>
        <p:spPr bwMode="auto">
          <a:xfrm>
            <a:off x="4605337" y="4831080"/>
            <a:ext cx="3124200" cy="1219200"/>
          </a:xfrm>
          <a:prstGeom prst="roundRect">
            <a:avLst/>
          </a:prstGeom>
          <a:gradFill rotWithShape="1">
            <a:gsLst>
              <a:gs pos="0">
                <a:schemeClr val="accent4">
                  <a:lumMod val="75000"/>
                </a:schemeClr>
              </a:gs>
              <a:gs pos="100000">
                <a:schemeClr val="bg1"/>
              </a:gs>
            </a:gsLst>
            <a:lin ang="5400000" scaled="1"/>
          </a:gradFill>
          <a:ln w="9525" algn="ctr">
            <a:solidFill>
              <a:schemeClr val="tx1"/>
            </a:solidFill>
            <a:miter lim="800000"/>
            <a:headEnd/>
            <a:tailEnd/>
          </a:ln>
          <a:effectLst>
            <a:outerShdw blurRad="50800" dist="38100" dir="2700000" algn="tl" rotWithShape="0">
              <a:prstClr val="black">
                <a:alpha val="40000"/>
              </a:prstClr>
            </a:outerShdw>
          </a:effectLst>
        </p:spPr>
        <p:txBody>
          <a:bodyPr wrap="none" rtlCol="0" anchor="ctr"/>
          <a:lstStyle/>
          <a:p>
            <a:pPr algn="ctr"/>
            <a:r>
              <a:rPr lang="en-US" sz="2000" dirty="0" smtClean="0">
                <a:latin typeface="Tekton Pro" pitchFamily="34" charset="0"/>
              </a:rPr>
              <a:t>Your Code</a:t>
            </a:r>
            <a:endParaRPr lang="en-US" sz="2000" dirty="0">
              <a:latin typeface="Tekton Pro" pitchFamily="34" charset="0"/>
            </a:endParaRPr>
          </a:p>
        </p:txBody>
      </p:sp>
      <p:sp>
        <p:nvSpPr>
          <p:cNvPr id="15" name="Down Arrow 14"/>
          <p:cNvSpPr/>
          <p:nvPr/>
        </p:nvSpPr>
        <p:spPr bwMode="auto">
          <a:xfrm>
            <a:off x="4948237" y="3962400"/>
            <a:ext cx="2438400" cy="1066800"/>
          </a:xfrm>
          <a:prstGeom prst="downArrow">
            <a:avLst/>
          </a:prstGeom>
          <a:gradFill rotWithShape="1">
            <a:gsLst>
              <a:gs pos="0">
                <a:srgbClr val="A4D289"/>
              </a:gs>
              <a:gs pos="100000">
                <a:schemeClr val="bg1"/>
              </a:gs>
            </a:gsLst>
            <a:lin ang="5400000" scaled="1"/>
          </a:gradFill>
          <a:ln w="9525" algn="ctr">
            <a:solidFill>
              <a:schemeClr val="tx1"/>
            </a:solidFill>
            <a:miter lim="800000"/>
            <a:headEnd/>
            <a:tailEnd/>
          </a:ln>
          <a:effectLst>
            <a:outerShdw blurRad="50800" dist="38100" dir="2700000" algn="tl" rotWithShape="0">
              <a:prstClr val="black">
                <a:alpha val="40000"/>
              </a:prstClr>
            </a:outerShdw>
          </a:effectLst>
        </p:spPr>
        <p:txBody>
          <a:bodyPr wrap="none" rtlCol="0" anchor="ctr"/>
          <a:lstStyle/>
          <a:p>
            <a:pPr algn="ctr"/>
            <a:r>
              <a:rPr lang="en-US" sz="2000" dirty="0" smtClean="0">
                <a:latin typeface="Tekton Pro" pitchFamily="34" charset="0"/>
              </a:rPr>
              <a:t>Dispatcher</a:t>
            </a:r>
          </a:p>
          <a:p>
            <a:pPr algn="ctr"/>
            <a:r>
              <a:rPr lang="en-US" sz="2000" dirty="0" smtClean="0">
                <a:latin typeface="Tekton Pro" pitchFamily="34" charset="0"/>
              </a:rPr>
              <a:t>(Action)</a:t>
            </a:r>
            <a:endParaRPr lang="en-US" sz="2000" dirty="0">
              <a:latin typeface="Tekton Pro" pitchFamily="34" charset="0"/>
            </a:endParaRPr>
          </a:p>
        </p:txBody>
      </p:sp>
      <p:cxnSp>
        <p:nvCxnSpPr>
          <p:cNvPr id="16" name="Straight Connector 15"/>
          <p:cNvCxnSpPr/>
          <p:nvPr/>
        </p:nvCxnSpPr>
        <p:spPr bwMode="auto">
          <a:xfrm>
            <a:off x="1067836" y="1544345"/>
            <a:ext cx="419100" cy="373379"/>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bwMode="auto">
          <a:xfrm rot="5400000">
            <a:off x="1498072" y="1521486"/>
            <a:ext cx="373381" cy="419100"/>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5" name="Down Arrow 34"/>
          <p:cNvSpPr/>
          <p:nvPr/>
        </p:nvSpPr>
        <p:spPr bwMode="auto">
          <a:xfrm>
            <a:off x="4730974" y="3858768"/>
            <a:ext cx="2885978" cy="1243584"/>
          </a:xfrm>
          <a:prstGeom prst="downArrow">
            <a:avLst/>
          </a:prstGeom>
          <a:ln>
            <a:headEnd/>
            <a:tailEnd/>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en-US" sz="2000" dirty="0" smtClean="0">
                <a:latin typeface="Tekton Pro" pitchFamily="34" charset="0"/>
              </a:rPr>
              <a:t>Dispatcher</a:t>
            </a:r>
          </a:p>
          <a:p>
            <a:pPr algn="ctr"/>
            <a:r>
              <a:rPr lang="en-US" sz="2000" dirty="0" smtClean="0">
                <a:latin typeface="Tekton Pro" pitchFamily="34" charset="0"/>
              </a:rPr>
              <a:t>(URI + VERB)</a:t>
            </a:r>
            <a:endParaRPr lang="en-US" sz="2000" dirty="0">
              <a:latin typeface="Tekton Pro" pitchFamily="34" charset="0"/>
            </a:endParaRPr>
          </a:p>
        </p:txBody>
      </p:sp>
      <p:sp>
        <p:nvSpPr>
          <p:cNvPr id="37" name="Rectangle 36"/>
          <p:cNvSpPr/>
          <p:nvPr/>
        </p:nvSpPr>
        <p:spPr bwMode="auto">
          <a:xfrm>
            <a:off x="4986337" y="1377043"/>
            <a:ext cx="23622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en-US" sz="2000" dirty="0" smtClean="0">
                <a:latin typeface="Tekton Pro" pitchFamily="34" charset="0"/>
              </a:rPr>
              <a:t>Transport Channel</a:t>
            </a:r>
          </a:p>
          <a:p>
            <a:pPr algn="ctr"/>
            <a:r>
              <a:rPr lang="en-US" sz="2000" dirty="0" smtClean="0">
                <a:latin typeface="Tekton Pro" pitchFamily="34" charset="0"/>
              </a:rPr>
              <a:t>(HTTP)</a:t>
            </a:r>
            <a:endParaRPr lang="en-US" sz="2000" dirty="0">
              <a:latin typeface="Tekton Pro" pitchFamily="34" charset="0"/>
            </a:endParaRPr>
          </a:p>
        </p:txBody>
      </p:sp>
      <p:sp>
        <p:nvSpPr>
          <p:cNvPr id="38" name="Rectangle 37"/>
          <p:cNvSpPr/>
          <p:nvPr/>
        </p:nvSpPr>
        <p:spPr bwMode="auto">
          <a:xfrm>
            <a:off x="4986337" y="2215243"/>
            <a:ext cx="2362200" cy="8382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rtlCol="0" anchor="ctr"/>
          <a:lstStyle/>
          <a:p>
            <a:pPr algn="ctr"/>
            <a:r>
              <a:rPr lang="en-US" sz="2000" dirty="0" smtClean="0">
                <a:latin typeface="Tekton Pro" pitchFamily="34" charset="0"/>
              </a:rPr>
              <a:t>Message Encoder</a:t>
            </a:r>
          </a:p>
          <a:p>
            <a:pPr algn="ctr"/>
            <a:r>
              <a:rPr lang="en-US" sz="2000" dirty="0" smtClean="0">
                <a:latin typeface="Tekton Pro" pitchFamily="34" charset="0"/>
              </a:rPr>
              <a:t>(Text + No SOAP)</a:t>
            </a:r>
            <a:endParaRPr lang="en-US" sz="2000" dirty="0">
              <a:latin typeface="Tekton Pro"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linds(horizontal)">
                                      <p:cBhvr>
                                        <p:cTn id="7" dur="5000"/>
                                        <p:tgtEl>
                                          <p:spTgt spid="3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blinds(horizontal)">
                                      <p:cBhvr>
                                        <p:cTn id="10" dur="500"/>
                                        <p:tgtEl>
                                          <p:spTgt spid="3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blinds(horizontal)">
                                      <p:cBhvr>
                                        <p:cTn id="1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AJAX Support</a:t>
            </a:r>
            <a:endParaRPr lang="en-US" dirty="0"/>
          </a:p>
        </p:txBody>
      </p:sp>
      <p:sp>
        <p:nvSpPr>
          <p:cNvPr id="3" name="Content Placeholder 2"/>
          <p:cNvSpPr>
            <a:spLocks noGrp="1"/>
          </p:cNvSpPr>
          <p:nvPr>
            <p:ph idx="1"/>
          </p:nvPr>
        </p:nvSpPr>
        <p:spPr/>
        <p:txBody>
          <a:bodyPr/>
          <a:lstStyle/>
          <a:p>
            <a:r>
              <a:rPr lang="en-US" dirty="0" smtClean="0"/>
              <a:t>Many RESTful clients are JavaScript based AJAX clients</a:t>
            </a:r>
          </a:p>
          <a:p>
            <a:r>
              <a:rPr lang="en-US" dirty="0" smtClean="0"/>
              <a:t>JavaScript Object Notation (JSON) is the preferred resource representation</a:t>
            </a:r>
          </a:p>
          <a:p>
            <a:pPr lvl="1"/>
            <a:r>
              <a:rPr lang="en-US" dirty="0" smtClean="0"/>
              <a:t>Smaller footprint than XML</a:t>
            </a:r>
          </a:p>
          <a:p>
            <a:pPr lvl="1"/>
            <a:r>
              <a:rPr lang="en-US" dirty="0" smtClean="0"/>
              <a:t>No parsing necessary</a:t>
            </a:r>
          </a:p>
          <a:p>
            <a:r>
              <a:rPr lang="en-US" dirty="0" smtClean="0"/>
              <a:t>WCF has support for AJAX applications at two levels</a:t>
            </a:r>
          </a:p>
          <a:p>
            <a:pPr lvl="1"/>
            <a:r>
              <a:rPr lang="en-US" dirty="0" smtClean="0"/>
              <a:t>JSONDataContractSerializer for JSON parsing and generation</a:t>
            </a:r>
          </a:p>
          <a:p>
            <a:pPr lvl="1"/>
            <a:r>
              <a:rPr lang="en-US" dirty="0" smtClean="0"/>
              <a:t>JavaScript “proxy” build on ASP.NET AJAX</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t>
            </a:r>
            <a:r>
              <a:rPr smtClean="0"/>
              <a:t>Feeds</a:t>
            </a:r>
            <a:endParaRPr lang="en-US" dirty="0"/>
          </a:p>
        </p:txBody>
      </p:sp>
      <p:sp>
        <p:nvSpPr>
          <p:cNvPr id="3" name="Content Placeholder 2"/>
          <p:cNvSpPr>
            <a:spLocks noGrp="1"/>
          </p:cNvSpPr>
          <p:nvPr>
            <p:ph idx="1"/>
          </p:nvPr>
        </p:nvSpPr>
        <p:spPr>
          <a:xfrm>
            <a:off x="381000" y="1412875"/>
            <a:ext cx="8382000" cy="2308324"/>
          </a:xfrm>
        </p:spPr>
        <p:txBody>
          <a:bodyPr/>
          <a:lstStyle/>
          <a:p>
            <a:r>
              <a:rPr lang="en-US" dirty="0" smtClean="0"/>
              <a:t>Web Feeds are endpoints that expose machine consumable resource representations</a:t>
            </a:r>
          </a:p>
          <a:p>
            <a:pPr lvl="1"/>
            <a:r>
              <a:rPr lang="en-US" dirty="0" smtClean="0"/>
              <a:t>Commonly used for web logs (blogs), news etc.</a:t>
            </a:r>
          </a:p>
          <a:p>
            <a:pPr lvl="1"/>
            <a:r>
              <a:rPr lang="en-US" dirty="0" smtClean="0"/>
              <a:t>Expansion into enterprise data is happening</a:t>
            </a:r>
          </a:p>
          <a:p>
            <a:pPr lvl="1"/>
            <a:endParaRPr lang="en-US" dirty="0"/>
          </a:p>
        </p:txBody>
      </p:sp>
      <p:pic>
        <p:nvPicPr>
          <p:cNvPr id="6" name="Picture 5" descr="feed.png"/>
          <p:cNvPicPr>
            <a:picLocks noChangeAspect="1"/>
          </p:cNvPicPr>
          <p:nvPr/>
        </p:nvPicPr>
        <p:blipFill>
          <a:blip r:embed="rId3"/>
          <a:stretch>
            <a:fillRect/>
          </a:stretch>
        </p:blipFill>
        <p:spPr>
          <a:xfrm>
            <a:off x="3625545" y="3847320"/>
            <a:ext cx="1428572" cy="1428572"/>
          </a:xfrm>
          <a:prstGeom prst="rect">
            <a:avLst/>
          </a:prstGeo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WCF support for Feeds</a:t>
            </a:r>
            <a:endParaRPr lang="en-US" dirty="0"/>
          </a:p>
        </p:txBody>
      </p:sp>
      <p:sp>
        <p:nvSpPr>
          <p:cNvPr id="3" name="Content Placeholder 2"/>
          <p:cNvSpPr>
            <a:spLocks noGrp="1"/>
          </p:cNvSpPr>
          <p:nvPr>
            <p:ph idx="1"/>
          </p:nvPr>
        </p:nvSpPr>
        <p:spPr>
          <a:xfrm>
            <a:off x="381000" y="1412875"/>
            <a:ext cx="8382000" cy="4068806"/>
          </a:xfrm>
        </p:spPr>
        <p:txBody>
          <a:bodyPr/>
          <a:lstStyle/>
          <a:p>
            <a:r>
              <a:rPr lang="en-US" dirty="0" smtClean="0"/>
              <a:t>Built on top of WCF REST support (WebGet/UriTemplate)</a:t>
            </a:r>
          </a:p>
          <a:p>
            <a:r>
              <a:rPr lang="en-US" dirty="0" smtClean="0"/>
              <a:t>Feed specific feature is feed-format neutral object model</a:t>
            </a:r>
          </a:p>
          <a:p>
            <a:pPr lvl="1"/>
            <a:r>
              <a:rPr lang="en-US" dirty="0" smtClean="0"/>
              <a:t>Transform your data into the WCF OM</a:t>
            </a:r>
          </a:p>
          <a:p>
            <a:pPr lvl="1"/>
            <a:r>
              <a:rPr lang="en-US" dirty="0" smtClean="0"/>
              <a:t>OM serialized to either RSS or Atom (or other future formats – extensible formatting capabilities)</a:t>
            </a:r>
          </a:p>
          <a:p>
            <a:pPr lvl="1"/>
            <a:r>
              <a:rPr lang="en-US" dirty="0" smtClean="0"/>
              <a:t>OM is closer to Atom model (Atom is richer than RSS)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smtClean="0"/>
              <a:t>Know the rules, bend when necessary</a:t>
            </a:r>
            <a:endParaRPr lang="en-US" dirty="0"/>
          </a:p>
        </p:txBody>
      </p:sp>
      <p:sp>
        <p:nvSpPr>
          <p:cNvPr id="3" name="Content Placeholder 2"/>
          <p:cNvSpPr>
            <a:spLocks noGrp="1"/>
          </p:cNvSpPr>
          <p:nvPr>
            <p:ph idx="1"/>
          </p:nvPr>
        </p:nvSpPr>
        <p:spPr>
          <a:xfrm>
            <a:off x="381000" y="1795019"/>
            <a:ext cx="8382000" cy="1329595"/>
          </a:xfrm>
        </p:spPr>
        <p:txBody>
          <a:bodyPr/>
          <a:lstStyle/>
          <a:p>
            <a:r>
              <a:rPr lang="en-US" dirty="0" smtClean="0"/>
              <a:t>“…REST isn’t an all or nothing proposition.  One can get significant value from partial adoption. “ Sam Ruby  - Author </a:t>
            </a:r>
            <a:r>
              <a:rPr lang="en-US" dirty="0" err="1" smtClean="0"/>
              <a:t>RESTFul</a:t>
            </a:r>
            <a:r>
              <a:rPr lang="en-US" dirty="0" smtClean="0"/>
              <a:t> Web Services</a:t>
            </a:r>
            <a:endParaRPr lang="en-US" dirty="0"/>
          </a:p>
        </p:txBody>
      </p:sp>
      <p:sp>
        <p:nvSpPr>
          <p:cNvPr id="6" name="Oval Callout 5"/>
          <p:cNvSpPr/>
          <p:nvPr/>
        </p:nvSpPr>
        <p:spPr bwMode="auto">
          <a:xfrm>
            <a:off x="2729552" y="3166279"/>
            <a:ext cx="3739486" cy="1665027"/>
          </a:xfrm>
          <a:prstGeom prst="wedgeEllipseCallou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Don’t underestimate the power of GET!</a:t>
            </a:r>
          </a:p>
        </p:txBody>
      </p:sp>
    </p:spTree>
    <p:extLst>
      <p:ext uri="{BB962C8B-B14F-4D97-AF65-F5344CB8AC3E}">
        <p14:creationId xmlns:p14="http://schemas.microsoft.com/office/powerpoint/2010/main" xmlns="" val="422326708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REST is an architectural style that encourages interoperable, scalable web services</a:t>
            </a:r>
          </a:p>
          <a:p>
            <a:r>
              <a:rPr lang="en-US" dirty="0" smtClean="0"/>
              <a:t>Builds on the existing architecture of the web</a:t>
            </a:r>
          </a:p>
          <a:p>
            <a:r>
              <a:rPr lang="en-US" dirty="0" smtClean="0"/>
              <a:t>WCF 3.5 adds support for </a:t>
            </a:r>
            <a:r>
              <a:rPr lang="en-US" smtClean="0"/>
              <a:t>this architecture</a:t>
            </a:r>
          </a:p>
          <a:p>
            <a:endParaRPr lang="en-US" dirty="0" smtClean="0"/>
          </a:p>
          <a:p>
            <a:endParaRPr lang="en-US"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Text Placeholder 2"/>
          <p:cNvSpPr>
            <a:spLocks noGrp="1"/>
          </p:cNvSpPr>
          <p:nvPr>
            <p:ph type="body" idx="1"/>
          </p:nvPr>
        </p:nvSpPr>
        <p:spPr>
          <a:xfrm>
            <a:off x="457200" y="1371600"/>
            <a:ext cx="3637128" cy="4495800"/>
          </a:xfrm>
        </p:spPr>
        <p:txBody>
          <a:bodyPr/>
          <a:lstStyle/>
          <a:p>
            <a:r>
              <a:rPr lang="en-US" dirty="0" smtClean="0"/>
              <a:t>Jon Flanders – http://www.rest-ful.net/</a:t>
            </a:r>
          </a:p>
          <a:p>
            <a:r>
              <a:rPr lang="en-US" smtClean="0"/>
              <a:t>Independent consultant/trainer</a:t>
            </a:r>
            <a:endParaRPr lang="en-US" dirty="0" smtClean="0"/>
          </a:p>
          <a:p>
            <a:r>
              <a:rPr lang="en-US" dirty="0" smtClean="0"/>
              <a:t>BizTalk MVP</a:t>
            </a:r>
          </a:p>
          <a:p>
            <a:endParaRPr lang="en-US" dirty="0"/>
          </a:p>
        </p:txBody>
      </p:sp>
      <p:pic>
        <p:nvPicPr>
          <p:cNvPr id="4" name="Picture 3" descr="RastaJon2.png"/>
          <p:cNvPicPr>
            <a:picLocks noChangeAspect="1"/>
          </p:cNvPicPr>
          <p:nvPr/>
        </p:nvPicPr>
        <p:blipFill>
          <a:blip r:embed="rId3"/>
          <a:stretch>
            <a:fillRect/>
          </a:stretch>
        </p:blipFill>
        <p:spPr>
          <a:xfrm>
            <a:off x="6092589" y="2398594"/>
            <a:ext cx="2857500" cy="4286250"/>
          </a:xfrm>
          <a:prstGeom prst="rect">
            <a:avLst/>
          </a:prstGeom>
        </p:spPr>
      </p:pic>
      <p:pic>
        <p:nvPicPr>
          <p:cNvPr id="5" name="Picture 4" descr="51OGkIjDemL__SS500_.jpg"/>
          <p:cNvPicPr>
            <a:picLocks noChangeAspect="1"/>
          </p:cNvPicPr>
          <p:nvPr/>
        </p:nvPicPr>
        <p:blipFill>
          <a:blip r:embed="rId4"/>
          <a:stretch>
            <a:fillRect/>
          </a:stretch>
        </p:blipFill>
        <p:spPr>
          <a:xfrm>
            <a:off x="2170637" y="2310883"/>
            <a:ext cx="3810000" cy="38100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Storytime: Once upon time</a:t>
            </a:r>
            <a:r>
              <a:rPr lang="en-US" dirty="0" smtClean="0"/>
              <a:t>…</a:t>
            </a:r>
            <a:endParaRPr lang="en-US" dirty="0"/>
          </a:p>
        </p:txBody>
      </p:sp>
      <p:pic>
        <p:nvPicPr>
          <p:cNvPr id="4" name="Picture 3" descr="roy_fielding.jpg"/>
          <p:cNvPicPr>
            <a:picLocks noChangeAspect="1"/>
          </p:cNvPicPr>
          <p:nvPr/>
        </p:nvPicPr>
        <p:blipFill>
          <a:blip r:embed="rId3"/>
          <a:stretch>
            <a:fillRect/>
          </a:stretch>
        </p:blipFill>
        <p:spPr>
          <a:xfrm>
            <a:off x="1307057" y="1604939"/>
            <a:ext cx="1562100" cy="1955800"/>
          </a:xfrm>
          <a:prstGeom prst="rect">
            <a:avLst/>
          </a:prstGeom>
        </p:spPr>
      </p:pic>
      <p:pic>
        <p:nvPicPr>
          <p:cNvPr id="5" name="Picture 4" descr="don.jpg"/>
          <p:cNvPicPr>
            <a:picLocks noChangeAspect="1"/>
          </p:cNvPicPr>
          <p:nvPr/>
        </p:nvPicPr>
        <p:blipFill>
          <a:blip r:embed="rId4"/>
          <a:stretch>
            <a:fillRect/>
          </a:stretch>
        </p:blipFill>
        <p:spPr>
          <a:xfrm>
            <a:off x="4945722" y="1491529"/>
            <a:ext cx="2834640" cy="2125980"/>
          </a:xfrm>
          <a:prstGeom prst="rect">
            <a:avLst/>
          </a:prstGeom>
        </p:spPr>
      </p:pic>
      <p:pic>
        <p:nvPicPr>
          <p:cNvPr id="6" name="Picture 5" descr="bathtub.jpg"/>
          <p:cNvPicPr>
            <a:picLocks noChangeAspect="1"/>
          </p:cNvPicPr>
          <p:nvPr/>
        </p:nvPicPr>
        <p:blipFill>
          <a:blip r:embed="rId5"/>
          <a:stretch>
            <a:fillRect/>
          </a:stretch>
        </p:blipFill>
        <p:spPr>
          <a:xfrm>
            <a:off x="3114419" y="817489"/>
            <a:ext cx="5852160" cy="4389120"/>
          </a:xfrm>
          <a:prstGeom prst="rect">
            <a:avLst/>
          </a:prstGeom>
        </p:spPr>
      </p:pic>
      <p:sp>
        <p:nvSpPr>
          <p:cNvPr id="7" name="Oval 13" descr="Dynamics work_Jai_man smiling looking monitor"/>
          <p:cNvSpPr>
            <a:spLocks noChangeArrowheads="1"/>
          </p:cNvSpPr>
          <p:nvPr/>
        </p:nvSpPr>
        <p:spPr bwMode="auto">
          <a:xfrm>
            <a:off x="6427906" y="5184775"/>
            <a:ext cx="1673225" cy="1673225"/>
          </a:xfrm>
          <a:prstGeom prst="ellipse">
            <a:avLst/>
          </a:prstGeom>
          <a:blipFill dpi="0" rotWithShape="0">
            <a:blip r:embed="rId6" cstate="print">
              <a:alphaModFix amt="90000"/>
            </a:blip>
            <a:srcRect/>
            <a:stretch>
              <a:fillRect r="-33333"/>
            </a:stretch>
          </a:blipFill>
          <a:ln w="12700" algn="ctr">
            <a:noFill/>
            <a:round/>
            <a:headEnd/>
            <a:tailEnd/>
          </a:ln>
          <a:effectLst/>
        </p:spPr>
        <p:txBody>
          <a:bodyPr vert="horz" wrap="none" lIns="91440" tIns="45720" rIns="91440" bIns="45720" numCol="1" anchor="ctr" anchorCtr="0" compatLnSpc="1">
            <a:prstTxWarp prst="textNoShape">
              <a:avLst/>
            </a:prstTxWarp>
          </a:bodyPr>
          <a:lstStyle/>
          <a:p>
            <a:endParaRPr lang="en-US"/>
          </a:p>
        </p:txBody>
      </p:sp>
      <p:pic>
        <p:nvPicPr>
          <p:cNvPr id="8" name="Picture 7" descr="fonz.jpg"/>
          <p:cNvPicPr>
            <a:picLocks noChangeAspect="1"/>
          </p:cNvPicPr>
          <p:nvPr/>
        </p:nvPicPr>
        <p:blipFill>
          <a:blip r:embed="rId7"/>
          <a:stretch>
            <a:fillRect/>
          </a:stretch>
        </p:blipFill>
        <p:spPr>
          <a:xfrm>
            <a:off x="808914" y="3719109"/>
            <a:ext cx="2152650" cy="2698750"/>
          </a:xfrm>
          <a:prstGeom prst="rect">
            <a:avLst/>
          </a:prstGeom>
        </p:spPr>
      </p:pic>
    </p:spTree>
    <p:extLst>
      <p:ext uri="{BB962C8B-B14F-4D97-AF65-F5344CB8AC3E}">
        <p14:creationId xmlns:p14="http://schemas.microsoft.com/office/powerpoint/2010/main" xmlns="" val="254288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REST</a:t>
            </a:r>
            <a:endParaRPr lang="en-US" dirty="0"/>
          </a:p>
        </p:txBody>
      </p:sp>
      <p:sp>
        <p:nvSpPr>
          <p:cNvPr id="3" name="Content Placeholder 2"/>
          <p:cNvSpPr>
            <a:spLocks noGrp="1"/>
          </p:cNvSpPr>
          <p:nvPr>
            <p:ph idx="1"/>
          </p:nvPr>
        </p:nvSpPr>
        <p:spPr>
          <a:xfrm>
            <a:off x="381000" y="1412875"/>
            <a:ext cx="8382000" cy="4795159"/>
          </a:xfrm>
        </p:spPr>
        <p:txBody>
          <a:bodyPr/>
          <a:lstStyle/>
          <a:p>
            <a:r>
              <a:rPr lang="en-US" dirty="0" smtClean="0"/>
              <a:t>Representational State Transfer</a:t>
            </a:r>
          </a:p>
          <a:p>
            <a:pPr lvl="1"/>
            <a:r>
              <a:rPr lang="en-US" dirty="0" smtClean="0"/>
              <a:t>introduced by Roy Fielding</a:t>
            </a:r>
          </a:p>
          <a:p>
            <a:r>
              <a:rPr lang="en-US" dirty="0" smtClean="0"/>
              <a:t>Architectural style</a:t>
            </a:r>
          </a:p>
          <a:p>
            <a:r>
              <a:rPr lang="en-US" dirty="0" smtClean="0"/>
              <a:t>A set of constraints distilled from the architecture of the Web</a:t>
            </a:r>
          </a:p>
          <a:p>
            <a:pPr lvl="1"/>
            <a:r>
              <a:rPr lang="en-US" dirty="0" smtClean="0"/>
              <a:t>URIs represent resources</a:t>
            </a:r>
          </a:p>
          <a:p>
            <a:pPr lvl="1"/>
            <a:r>
              <a:rPr lang="en-US" dirty="0" smtClean="0"/>
              <a:t>Clients interact via  with resources via a uniform interface (GET, POST, PUT, DELETE)</a:t>
            </a:r>
          </a:p>
          <a:p>
            <a:pPr lvl="1"/>
            <a:r>
              <a:rPr lang="en-US" dirty="0" smtClean="0"/>
              <a:t>Services are stateless</a:t>
            </a:r>
          </a:p>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Why shou</a:t>
            </a:r>
            <a:r>
              <a:rPr lang="en-US" dirty="0" smtClean="0"/>
              <a:t>ld</a:t>
            </a:r>
            <a:r>
              <a:rPr smtClean="0"/>
              <a:t> you care?</a:t>
            </a:r>
            <a:endParaRPr lang="en-US" dirty="0"/>
          </a:p>
        </p:txBody>
      </p:sp>
      <p:sp>
        <p:nvSpPr>
          <p:cNvPr id="4" name="Rounded Rectangle 3"/>
          <p:cNvSpPr/>
          <p:nvPr/>
        </p:nvSpPr>
        <p:spPr bwMode="auto">
          <a:xfrm>
            <a:off x="682084" y="1293542"/>
            <a:ext cx="3189249" cy="171728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Microsoft Live Services</a:t>
            </a:r>
          </a:p>
        </p:txBody>
      </p:sp>
      <p:sp>
        <p:nvSpPr>
          <p:cNvPr id="5" name="Rounded Rectangle 4"/>
          <p:cNvSpPr/>
          <p:nvPr/>
        </p:nvSpPr>
        <p:spPr bwMode="auto">
          <a:xfrm>
            <a:off x="4837772" y="1293542"/>
            <a:ext cx="3189249" cy="171728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.NET Services</a:t>
            </a:r>
          </a:p>
        </p:txBody>
      </p:sp>
      <p:sp>
        <p:nvSpPr>
          <p:cNvPr id="6" name="Rounded Rectangle 5"/>
          <p:cNvSpPr/>
          <p:nvPr/>
        </p:nvSpPr>
        <p:spPr bwMode="auto">
          <a:xfrm>
            <a:off x="682084" y="3850888"/>
            <a:ext cx="3189249" cy="1717287"/>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ADO.NET Data Services</a:t>
            </a:r>
          </a:p>
        </p:txBody>
      </p:sp>
      <p:sp>
        <p:nvSpPr>
          <p:cNvPr id="7" name="Rounded Rectangle 6"/>
          <p:cNvSpPr/>
          <p:nvPr/>
        </p:nvSpPr>
        <p:spPr bwMode="auto">
          <a:xfrm>
            <a:off x="4837772" y="3850888"/>
            <a:ext cx="3189249" cy="1717287"/>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EVERYBODY that isn’t Microsoft (</a:t>
            </a:r>
            <a:r>
              <a:rPr lang="en-US" sz="2000" dirty="0" err="1" smtClean="0">
                <a:solidFill>
                  <a:srgbClr val="FFFFFF"/>
                </a:solidFill>
                <a:effectLst>
                  <a:outerShdw blurRad="38100" dist="38100" dir="2700000" algn="tl">
                    <a:srgbClr val="000000">
                      <a:alpha val="43137"/>
                    </a:srgbClr>
                  </a:outerShdw>
                </a:effectLst>
                <a:latin typeface="Calibri" pitchFamily="34" charset="0"/>
              </a:rPr>
              <a:t>Twitter,Google</a:t>
            </a:r>
            <a:r>
              <a:rPr lang="en-US" sz="2000" dirty="0" smtClean="0">
                <a:solidFill>
                  <a:srgbClr val="FFFFFF"/>
                </a:solidFill>
                <a:effectLst>
                  <a:outerShdw blurRad="38100" dist="38100" dir="2700000" algn="tl">
                    <a:srgbClr val="000000">
                      <a:alpha val="43137"/>
                    </a:srgbClr>
                  </a:outerShdw>
                </a:effectLst>
                <a:latin typeface="Calibri" pitchFamily="34" charset="0"/>
              </a:rPr>
              <a:t>, Yahoo, Facebook, MySpace)</a:t>
            </a:r>
          </a:p>
        </p:txBody>
      </p:sp>
      <p:sp>
        <p:nvSpPr>
          <p:cNvPr id="8" name="Rounded Rectangle 7"/>
          <p:cNvSpPr/>
          <p:nvPr/>
        </p:nvSpPr>
        <p:spPr bwMode="auto">
          <a:xfrm>
            <a:off x="2015449" y="2152185"/>
            <a:ext cx="4560847" cy="266514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More to come from Microsoft and others – but why let them have all the fun (and rewards)?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REST Advantages</a:t>
            </a:r>
            <a:endParaRPr lang="en-US" dirty="0"/>
          </a:p>
        </p:txBody>
      </p:sp>
      <p:sp>
        <p:nvSpPr>
          <p:cNvPr id="3" name="Content Placeholder 2"/>
          <p:cNvSpPr>
            <a:spLocks noGrp="1"/>
          </p:cNvSpPr>
          <p:nvPr>
            <p:ph idx="1"/>
          </p:nvPr>
        </p:nvSpPr>
        <p:spPr>
          <a:xfrm>
            <a:off x="381000" y="1412875"/>
            <a:ext cx="8382000" cy="4481227"/>
          </a:xfrm>
        </p:spPr>
        <p:txBody>
          <a:bodyPr/>
          <a:lstStyle/>
          <a:p>
            <a:r>
              <a:rPr lang="en-US" dirty="0" smtClean="0"/>
              <a:t>GET responses can be cached</a:t>
            </a:r>
          </a:p>
          <a:p>
            <a:r>
              <a:rPr lang="en-US" dirty="0" smtClean="0"/>
              <a:t>Using URIs build on experience using the Web</a:t>
            </a:r>
          </a:p>
          <a:p>
            <a:r>
              <a:rPr lang="en-US" dirty="0" smtClean="0"/>
              <a:t>Uniform interface simplifies building and using services</a:t>
            </a:r>
          </a:p>
          <a:p>
            <a:r>
              <a:rPr lang="en-US" dirty="0" smtClean="0"/>
              <a:t>Statelessness constraint eases scalability</a:t>
            </a:r>
          </a:p>
          <a:p>
            <a:r>
              <a:rPr lang="en-US" dirty="0" smtClean="0"/>
              <a:t>GET is safe, can be called N times without causing change</a:t>
            </a:r>
          </a:p>
          <a:p>
            <a:r>
              <a:rPr lang="en-US" dirty="0" smtClean="0"/>
              <a:t>PUT and DELETE are idempotent (same effect no matter how many times called)</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Building a RESTful service</a:t>
            </a:r>
            <a:endParaRPr lang="en-US" dirty="0"/>
          </a:p>
        </p:txBody>
      </p:sp>
      <p:sp>
        <p:nvSpPr>
          <p:cNvPr id="3" name="Content Placeholder 2"/>
          <p:cNvSpPr>
            <a:spLocks noGrp="1"/>
          </p:cNvSpPr>
          <p:nvPr>
            <p:ph idx="1"/>
          </p:nvPr>
        </p:nvSpPr>
        <p:spPr>
          <a:xfrm>
            <a:off x="381000" y="1412875"/>
            <a:ext cx="8382000" cy="2511457"/>
          </a:xfrm>
        </p:spPr>
        <p:txBody>
          <a:bodyPr/>
          <a:lstStyle/>
          <a:p>
            <a:r>
              <a:rPr lang="en-US" dirty="0" smtClean="0"/>
              <a:t>Design your resource(s)</a:t>
            </a:r>
          </a:p>
          <a:p>
            <a:r>
              <a:rPr lang="en-US" dirty="0" smtClean="0"/>
              <a:t>Determine the URI for each resource</a:t>
            </a:r>
          </a:p>
          <a:p>
            <a:r>
              <a:rPr lang="en-US" dirty="0" smtClean="0"/>
              <a:t>Determine what part of the uniform interface each resource should implement</a:t>
            </a:r>
          </a:p>
          <a:p>
            <a:endParaRPr lang="en-US"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Uniform Interface</a:t>
            </a:r>
            <a:endParaRPr lang="en-US" dirty="0"/>
          </a:p>
        </p:txBody>
      </p:sp>
      <p:graphicFrame>
        <p:nvGraphicFramePr>
          <p:cNvPr id="4" name="Content Placeholder 3"/>
          <p:cNvGraphicFramePr>
            <a:graphicFrameLocks noGrp="1"/>
          </p:cNvGraphicFramePr>
          <p:nvPr>
            <p:ph idx="1"/>
          </p:nvPr>
        </p:nvGraphicFramePr>
        <p:xfrm>
          <a:off x="408295" y="1030737"/>
          <a:ext cx="8382000" cy="49450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218795"/>
          </a:xfrm>
        </p:spPr>
        <p:txBody>
          <a:bodyPr/>
          <a:lstStyle/>
          <a:p>
            <a:r>
              <a:rPr sz="4400" smtClean="0"/>
              <a:t>Windows Communication Foundation (WCF)</a:t>
            </a:r>
            <a:endParaRPr lang="en-US" sz="4400" dirty="0"/>
          </a:p>
        </p:txBody>
      </p:sp>
      <p:sp>
        <p:nvSpPr>
          <p:cNvPr id="3" name="Content Placeholder 2"/>
          <p:cNvSpPr>
            <a:spLocks noGrp="1"/>
          </p:cNvSpPr>
          <p:nvPr>
            <p:ph idx="1"/>
          </p:nvPr>
        </p:nvSpPr>
        <p:spPr>
          <a:xfrm>
            <a:off x="381000" y="1412875"/>
            <a:ext cx="8382000" cy="4819781"/>
          </a:xfrm>
        </p:spPr>
        <p:txBody>
          <a:bodyPr/>
          <a:lstStyle/>
          <a:p>
            <a:r>
              <a:rPr lang="en-US" dirty="0" smtClean="0"/>
              <a:t>Framework for building applications that communicate</a:t>
            </a:r>
          </a:p>
          <a:p>
            <a:pPr lvl="1"/>
            <a:r>
              <a:rPr lang="en-US" dirty="0" smtClean="0"/>
              <a:t>Client-Server</a:t>
            </a:r>
          </a:p>
          <a:p>
            <a:pPr lvl="1"/>
            <a:r>
              <a:rPr lang="en-US" dirty="0" smtClean="0"/>
              <a:t>Message oriented</a:t>
            </a:r>
          </a:p>
          <a:p>
            <a:pPr lvl="1"/>
            <a:r>
              <a:rPr lang="en-US" dirty="0" smtClean="0"/>
              <a:t>Service oriented</a:t>
            </a:r>
          </a:p>
          <a:p>
            <a:r>
              <a:rPr lang="en-US" dirty="0" smtClean="0"/>
              <a:t>WCF abstracts away network complexities, developer concentrates on code</a:t>
            </a:r>
          </a:p>
          <a:p>
            <a:r>
              <a:rPr lang="en-US" dirty="0" smtClean="0"/>
              <a:t>Most of WCF is highly geared toward SOAP</a:t>
            </a:r>
          </a:p>
          <a:p>
            <a:r>
              <a:rPr lang="en-US" dirty="0" smtClean="0"/>
              <a:t>REST support added in 3.5 and improved in 3.5 sp1</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48368</TotalTime>
  <Words>909</Words>
  <Application>Microsoft Office PowerPoint</Application>
  <PresentationFormat>On-screen Show (4:3)</PresentationFormat>
  <Paragraphs>127</Paragraphs>
  <Slides>20</Slides>
  <Notes>19</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TechEd_Europe</vt:lpstr>
      <vt:lpstr>TechEd09_Europe template</vt:lpstr>
      <vt:lpstr>Building RESTful Services using WCF</vt:lpstr>
      <vt:lpstr>About Me</vt:lpstr>
      <vt:lpstr>Storytime: Once upon time…</vt:lpstr>
      <vt:lpstr>REST</vt:lpstr>
      <vt:lpstr>Why should you care?</vt:lpstr>
      <vt:lpstr>REST Advantages</vt:lpstr>
      <vt:lpstr>Building a RESTful service</vt:lpstr>
      <vt:lpstr>Uniform Interface</vt:lpstr>
      <vt:lpstr>Windows Communication Foundation (WCF)</vt:lpstr>
      <vt:lpstr>WCF  Messages to Methods</vt:lpstr>
      <vt:lpstr>WCF 3.5 Web Programming</vt:lpstr>
      <vt:lpstr>WCF 3.5 REST infrastructure</vt:lpstr>
      <vt:lpstr>WCF Dispatching</vt:lpstr>
      <vt:lpstr>AJAX Support</vt:lpstr>
      <vt:lpstr>Web Feeds</vt:lpstr>
      <vt:lpstr>WCF support for Feeds</vt:lpstr>
      <vt:lpstr>Know the rules, bend when necessary</vt:lpstr>
      <vt:lpstr>Summary</vt:lpstr>
      <vt:lpstr>Slide 19</vt:lpstr>
      <vt:lpstr>Slide 20</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RESTful Services using WCF</dc:title>
  <dc:subject>tech·ed Europe 2009</dc:subject>
  <dc:creator>Jon Flanders</dc:creator>
  <cp:keywords>Technical, partners and customers, dev, developers, developer, IT IT Pro Pros Professionals,</cp:keywords>
  <dc:description>tech·ed Europe 2009</dc:description>
  <cp:lastModifiedBy>cn_user</cp:lastModifiedBy>
  <cp:revision>1234</cp:revision>
  <dcterms:created xsi:type="dcterms:W3CDTF">2008-04-10T00:37:36Z</dcterms:created>
  <dcterms:modified xsi:type="dcterms:W3CDTF">2009-11-12T06:37:06Z</dcterms:modified>
</cp:coreProperties>
</file>