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Lst>
  <p:notesMasterIdLst>
    <p:notesMasterId r:id="rId43"/>
  </p:notesMasterIdLst>
  <p:handoutMasterIdLst>
    <p:handoutMasterId r:id="rId44"/>
  </p:handoutMasterIdLst>
  <p:sldIdLst>
    <p:sldId id="257" r:id="rId2"/>
    <p:sldId id="286" r:id="rId3"/>
    <p:sldId id="289" r:id="rId4"/>
    <p:sldId id="349" r:id="rId5"/>
    <p:sldId id="337" r:id="rId6"/>
    <p:sldId id="344" r:id="rId7"/>
    <p:sldId id="290" r:id="rId8"/>
    <p:sldId id="323" r:id="rId9"/>
    <p:sldId id="292" r:id="rId10"/>
    <p:sldId id="324" r:id="rId11"/>
    <p:sldId id="325" r:id="rId12"/>
    <p:sldId id="326" r:id="rId13"/>
    <p:sldId id="327" r:id="rId14"/>
    <p:sldId id="328" r:id="rId15"/>
    <p:sldId id="331" r:id="rId16"/>
    <p:sldId id="338" r:id="rId17"/>
    <p:sldId id="343" r:id="rId18"/>
    <p:sldId id="301" r:id="rId19"/>
    <p:sldId id="302" r:id="rId20"/>
    <p:sldId id="332" r:id="rId21"/>
    <p:sldId id="339" r:id="rId22"/>
    <p:sldId id="345" r:id="rId23"/>
    <p:sldId id="304" r:id="rId24"/>
    <p:sldId id="333" r:id="rId25"/>
    <p:sldId id="334" r:id="rId26"/>
    <p:sldId id="307" r:id="rId27"/>
    <p:sldId id="335" r:id="rId28"/>
    <p:sldId id="341" r:id="rId29"/>
    <p:sldId id="346" r:id="rId30"/>
    <p:sldId id="310" r:id="rId31"/>
    <p:sldId id="351" r:id="rId32"/>
    <p:sldId id="348" r:id="rId33"/>
    <p:sldId id="342" r:id="rId34"/>
    <p:sldId id="347" r:id="rId35"/>
    <p:sldId id="314" r:id="rId36"/>
    <p:sldId id="316" r:id="rId37"/>
    <p:sldId id="318" r:id="rId38"/>
    <p:sldId id="319" r:id="rId39"/>
    <p:sldId id="320" r:id="rId40"/>
    <p:sldId id="321" r:id="rId41"/>
    <p:sldId id="280" r:id="rId42"/>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9CC99"/>
    <a:srgbClr val="CCFFCC"/>
    <a:srgbClr val="CCCCCC"/>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6105" autoAdjust="0"/>
  </p:normalViewPr>
  <p:slideViewPr>
    <p:cSldViewPr snapToGrid="0">
      <p:cViewPr varScale="1">
        <p:scale>
          <a:sx n="104" d="100"/>
          <a:sy n="104" d="100"/>
        </p:scale>
        <p:origin x="-27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14" y="-12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latin typeface="Trebuchet MS" pitchFamily="34" charset="0"/>
              </a:rPr>
              <a:t>May 11 – 15, 2009</a:t>
            </a:r>
            <a:endParaRPr lang="en-US"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Trebuchet MS" pitchFamily="34" charset="0"/>
              </a:rPr>
            </a:br>
            <a:r>
              <a:rPr lang="en-US" sz="500" dirty="0" smtClean="0">
                <a:solidFill>
                  <a:srgbClr val="000000"/>
                </a:solidFill>
                <a:latin typeface="Trebuchet MS"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11/9/2009 12:19 PM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24</a:t>
            </a:fld>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25</a:t>
            </a:fld>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27</a:t>
            </a:fld>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32</a:t>
            </a:fld>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12:19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TechEd 2002</a:t>
            </a:r>
          </a:p>
        </p:txBody>
      </p:sp>
      <p:sp>
        <p:nvSpPr>
          <p:cNvPr id="7" name="Rectangle 7"/>
          <p:cNvSpPr>
            <a:spLocks noGrp="1" noChangeArrowheads="1"/>
          </p:cNvSpPr>
          <p:nvPr>
            <p:ph type="sldNum" sz="quarter" idx="5"/>
          </p:nvPr>
        </p:nvSpPr>
        <p:spPr>
          <a:ln/>
        </p:spPr>
        <p:txBody>
          <a:bodyPr/>
          <a:lstStyle/>
          <a:p>
            <a:fld id="{73BFC6B1-EC99-4E77-84BE-E9420A4FEEF1}" type="slidenum">
              <a:rPr lang="en-US"/>
              <a:pPr/>
              <a:t>4</a:t>
            </a:fld>
            <a:endParaRPr lang="en-US"/>
          </a:p>
        </p:txBody>
      </p:sp>
      <p:sp>
        <p:nvSpPr>
          <p:cNvPr id="421890" name="Rectangle 2"/>
          <p:cNvSpPr>
            <a:spLocks noGrp="1" noRot="1" noChangeAspect="1" noChangeArrowheads="1" noTextEdit="1"/>
          </p:cNvSpPr>
          <p:nvPr>
            <p:ph type="sldImg"/>
          </p:nvPr>
        </p:nvSpPr>
        <p:spPr>
          <a:ln/>
        </p:spPr>
      </p:sp>
      <p:sp>
        <p:nvSpPr>
          <p:cNvPr id="421891" name="Rectangle 3"/>
          <p:cNvSpPr>
            <a:spLocks noGrp="1" noChangeArrowheads="1"/>
          </p:cNvSpPr>
          <p:nvPr>
            <p:ph type="body" idx="1"/>
          </p:nvPr>
        </p:nvSpPr>
        <p:spPr/>
        <p:txBody>
          <a:bodyPr/>
          <a:lstStyle/>
          <a:p>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4"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hyperlink" Target="mailto:christian.weyer@thinktecture.com" TargetMode="Externa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blogs.thinktecture.com/cweyer/archive/2009/05/08/415327.aspx" TargetMode="External"/><Relationship Id="rId2" Type="http://schemas.openxmlformats.org/officeDocument/2006/relationships/hyperlink" Target="http://blogs.thinktecture.com/cweyer/archive/2009/05/07/415326.aspx" TargetMode="External"/><Relationship Id="rId1" Type="http://schemas.openxmlformats.org/officeDocument/2006/relationships/slideLayout" Target="../slideLayouts/slideLayout4.xml"/><Relationship Id="rId4" Type="http://schemas.openxmlformats.org/officeDocument/2006/relationships/hyperlink" Target="http://blogs.thinktecture.com/cweyer/archive/2009/05/08/415329.aspx"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blogs.thinktecture.com/cweyer/archive/2009/05/08/415332.aspx" TargetMode="External"/><Relationship Id="rId2" Type="http://schemas.openxmlformats.org/officeDocument/2006/relationships/hyperlink" Target="http://blogs.thinktecture.com/cweyer/archive/2009/05/08/415330.aspx" TargetMode="External"/><Relationship Id="rId1" Type="http://schemas.openxmlformats.org/officeDocument/2006/relationships/slideLayout" Target="../slideLayouts/slideLayout4.xml"/><Relationship Id="rId5" Type="http://schemas.openxmlformats.org/officeDocument/2006/relationships/hyperlink" Target="http://blogs.thinktecture.com/cweyer/archive/2009/05/08/415341.aspx" TargetMode="External"/><Relationship Id="rId4" Type="http://schemas.openxmlformats.org/officeDocument/2006/relationships/hyperlink" Target="http://blogs.thinktecture.com/cweyer/archive/2009/05/08/415335.aspx"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blogs.thinktecture.com/cweyer" TargetMode="External"/><Relationship Id="rId2" Type="http://schemas.openxmlformats.org/officeDocument/2006/relationships/hyperlink" Target="mailto:christian.weyer@thinktecture.com" TargetMode="External"/><Relationship Id="rId1" Type="http://schemas.openxmlformats.org/officeDocument/2006/relationships/slideLayout" Target="../slideLayouts/slideLayout4.xml"/><Relationship Id="rId4" Type="http://schemas.openxmlformats.org/officeDocument/2006/relationships/hyperlink" Target="http://www.thinktecture.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WCF4: What's new?</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519465" y="5244078"/>
            <a:ext cx="4433648" cy="461665"/>
          </a:xfrm>
        </p:spPr>
        <p:txBody>
          <a:bodyPr/>
          <a:lstStyle/>
          <a:p>
            <a:r>
              <a:rPr lang="en-US" sz="3200" b="1" dirty="0" smtClean="0">
                <a:solidFill>
                  <a:schemeClr val="tx1"/>
                </a:solidFill>
              </a:rPr>
              <a:t>Christian Weyer</a:t>
            </a:r>
          </a:p>
          <a:p>
            <a:r>
              <a:rPr lang="en-US" dirty="0" err="1" smtClean="0"/>
              <a:t>t</a:t>
            </a:r>
            <a:r>
              <a:rPr lang="en-US" dirty="0" err="1" smtClean="0">
                <a:solidFill>
                  <a:schemeClr val="tx1"/>
                </a:solidFill>
              </a:rPr>
              <a:t>hinktecture</a:t>
            </a:r>
            <a:r>
              <a:rPr lang="en-US" dirty="0" smtClean="0">
                <a:solidFill>
                  <a:schemeClr val="tx1"/>
                </a:solidFill>
              </a:rPr>
              <a:t> </a:t>
            </a:r>
            <a:r>
              <a:rPr lang="en-US" b="1" dirty="0" smtClean="0">
                <a:solidFill>
                  <a:schemeClr val="tx1"/>
                </a:solidFill>
              </a:rPr>
              <a:t>christian.weyer@thinktecture.com</a:t>
            </a:r>
          </a:p>
          <a:p>
            <a:r>
              <a:rPr lang="en-US" dirty="0" smtClean="0">
                <a:solidFill>
                  <a:schemeClr val="tx1"/>
                </a:solidFill>
              </a:rPr>
              <a:t>Session Code: INT302</a:t>
            </a:r>
            <a:endParaRPr lang="en-US" dirty="0">
              <a:solidFill>
                <a:schemeClr val="tx1"/>
              </a:solidFill>
            </a:endParaRPr>
          </a:p>
        </p:txBody>
      </p:sp>
      <p:sp>
        <p:nvSpPr>
          <p:cNvPr id="4" name="Subtitle 2"/>
          <p:cNvSpPr txBox="1">
            <a:spLocks/>
          </p:cNvSpPr>
          <p:nvPr/>
        </p:nvSpPr>
        <p:spPr bwMode="white">
          <a:xfrm>
            <a:off x="161364" y="6369441"/>
            <a:ext cx="1492624" cy="461665"/>
          </a:xfrm>
          <a:prstGeom prst="rect">
            <a:avLst/>
          </a:prstGeom>
        </p:spPr>
        <p:txBody>
          <a:bodyPr vert="horz" wrap="square" lIns="0" tIns="0" rIns="0" bIns="0" rtlCol="0">
            <a:noAutofit/>
          </a:bodyPr>
          <a:lstStyle/>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srgbClr val="FFFF00"/>
                </a:solidFill>
                <a:effectLst/>
                <a:uLnTx/>
                <a:uFillTx/>
                <a:latin typeface="+mn-lt"/>
                <a:ea typeface="+mn-ea"/>
                <a:cs typeface="+mn-cs"/>
              </a:rPr>
              <a:t>Level 200</a:t>
            </a:r>
            <a:endParaRPr kumimoji="0" lang="en-US" sz="2000" b="0" i="0" u="none" strike="noStrike" kern="1200" cap="none" spc="0" normalizeH="0" baseline="0" noProof="0" dirty="0">
              <a:ln>
                <a:noFill/>
              </a:ln>
              <a:solidFill>
                <a:srgbClr val="FFFF00"/>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de-DE" smtClean="0"/>
              <a:t>Config &amp; Hosting: Default Bindings</a:t>
            </a:r>
            <a:endParaRPr lang="en-US" dirty="0"/>
          </a:p>
        </p:txBody>
      </p:sp>
      <p:sp>
        <p:nvSpPr>
          <p:cNvPr id="9" name="Text Placeholder 8"/>
          <p:cNvSpPr>
            <a:spLocks noGrp="1"/>
          </p:cNvSpPr>
          <p:nvPr>
            <p:ph type="body" sz="quarter" idx="10"/>
          </p:nvPr>
        </p:nvSpPr>
        <p:spPr>
          <a:xfrm>
            <a:off x="874759" y="2121031"/>
            <a:ext cx="8346073" cy="1698927"/>
          </a:xfrm>
        </p:spPr>
        <p:txBody>
          <a:bodyPr/>
          <a:lstStyle/>
          <a:p>
            <a:r>
              <a:rPr lang="de-DE" sz="2000" dirty="0" smtClean="0"/>
              <a:t>&lt;</a:t>
            </a:r>
            <a:r>
              <a:rPr lang="de-DE" sz="2000" dirty="0" err="1" smtClean="0"/>
              <a:t>system.serviceModel</a:t>
            </a:r>
            <a:r>
              <a:rPr lang="de-DE" sz="2000" dirty="0" smtClean="0"/>
              <a:t>&gt;</a:t>
            </a:r>
            <a:br>
              <a:rPr lang="de-DE" sz="2000" dirty="0" smtClean="0"/>
            </a:br>
            <a:r>
              <a:rPr lang="de-DE" sz="2000" dirty="0" smtClean="0"/>
              <a:t>    &lt;</a:t>
            </a:r>
            <a:r>
              <a:rPr lang="de-DE" sz="2000" dirty="0" err="1" smtClean="0"/>
              <a:t>bindings</a:t>
            </a:r>
            <a:r>
              <a:rPr lang="de-DE" sz="2000" dirty="0" smtClean="0"/>
              <a:t>&gt;</a:t>
            </a:r>
            <a:br>
              <a:rPr lang="de-DE" sz="2000" dirty="0" smtClean="0"/>
            </a:br>
            <a:r>
              <a:rPr lang="de-DE" sz="2000" dirty="0" smtClean="0"/>
              <a:t>      &lt;</a:t>
            </a:r>
            <a:r>
              <a:rPr lang="de-DE" sz="2000" dirty="0" err="1" smtClean="0"/>
              <a:t>basicHttpBinding</a:t>
            </a:r>
            <a:r>
              <a:rPr lang="de-DE" sz="2000" dirty="0" smtClean="0"/>
              <a:t>&gt;</a:t>
            </a:r>
            <a:br>
              <a:rPr lang="de-DE" sz="2000" dirty="0" smtClean="0"/>
            </a:br>
            <a:r>
              <a:rPr lang="de-DE" sz="2000" dirty="0" smtClean="0"/>
              <a:t>        </a:t>
            </a:r>
            <a:r>
              <a:rPr lang="de-DE" sz="2000" b="1" dirty="0" smtClean="0"/>
              <a:t>&lt;</a:t>
            </a:r>
            <a:r>
              <a:rPr lang="de-DE" sz="2000" b="1" dirty="0" err="1" smtClean="0"/>
              <a:t>binding</a:t>
            </a:r>
            <a:r>
              <a:rPr lang="de-DE" sz="2000" dirty="0" smtClean="0"/>
              <a:t> </a:t>
            </a:r>
            <a:r>
              <a:rPr lang="de-DE" sz="2000" dirty="0" err="1" smtClean="0"/>
              <a:t>maxReceivedMessageSize</a:t>
            </a:r>
            <a:r>
              <a:rPr lang="de-DE" sz="2000" dirty="0" smtClean="0"/>
              <a:t>="9999999"&gt;</a:t>
            </a:r>
            <a:br>
              <a:rPr lang="de-DE" sz="2000" dirty="0" smtClean="0"/>
            </a:br>
            <a:r>
              <a:rPr lang="de-DE" sz="2000" dirty="0" smtClean="0"/>
              <a:t>          &lt;</a:t>
            </a:r>
            <a:r>
              <a:rPr lang="de-DE" sz="2000" dirty="0" err="1" smtClean="0"/>
              <a:t>readerQuotas</a:t>
            </a:r>
            <a:r>
              <a:rPr lang="de-DE" sz="2000" dirty="0" smtClean="0"/>
              <a:t> </a:t>
            </a:r>
            <a:r>
              <a:rPr lang="de-DE" sz="2000" dirty="0" err="1" smtClean="0"/>
              <a:t>maxArrayLength</a:t>
            </a:r>
            <a:r>
              <a:rPr lang="de-DE" sz="2000" dirty="0" smtClean="0"/>
              <a:t>="9999999"/&gt;</a:t>
            </a:r>
            <a:br>
              <a:rPr lang="de-DE" sz="2000" dirty="0" smtClean="0"/>
            </a:br>
            <a:r>
              <a:rPr lang="de-DE" sz="2000" dirty="0" smtClean="0"/>
              <a:t>        &lt;/</a:t>
            </a:r>
            <a:r>
              <a:rPr lang="de-DE" sz="2000" dirty="0" err="1" smtClean="0"/>
              <a:t>binding</a:t>
            </a:r>
            <a:r>
              <a:rPr lang="de-DE" sz="2000" dirty="0" smtClean="0"/>
              <a:t>&gt;</a:t>
            </a:r>
            <a:br>
              <a:rPr lang="de-DE" sz="2000" dirty="0" smtClean="0"/>
            </a:br>
            <a:r>
              <a:rPr lang="de-DE" sz="2000" dirty="0" smtClean="0"/>
              <a:t>      &lt;/</a:t>
            </a:r>
            <a:r>
              <a:rPr lang="de-DE" sz="2000" dirty="0" err="1" smtClean="0"/>
              <a:t>basicHttpBinding</a:t>
            </a:r>
            <a:r>
              <a:rPr lang="de-DE" sz="2000" dirty="0" smtClean="0"/>
              <a:t>&gt;      </a:t>
            </a:r>
            <a:br>
              <a:rPr lang="de-DE" sz="2000" dirty="0" smtClean="0"/>
            </a:br>
            <a:r>
              <a:rPr lang="de-DE" sz="2000" dirty="0" smtClean="0"/>
              <a:t>    &lt;/</a:t>
            </a:r>
            <a:r>
              <a:rPr lang="de-DE" sz="2000" dirty="0" err="1" smtClean="0"/>
              <a:t>bindings</a:t>
            </a:r>
            <a:r>
              <a:rPr lang="de-DE" sz="2000" dirty="0" smtClean="0"/>
              <a:t>&gt;</a:t>
            </a:r>
            <a:br>
              <a:rPr lang="de-DE" sz="2000" dirty="0" smtClean="0"/>
            </a:br>
            <a:r>
              <a:rPr lang="de-DE" sz="2000" dirty="0" smtClean="0"/>
              <a:t>  &lt;/</a:t>
            </a:r>
            <a:r>
              <a:rPr lang="de-DE" sz="2000" dirty="0" err="1" smtClean="0"/>
              <a:t>system.serviceModel</a:t>
            </a:r>
            <a:r>
              <a:rPr lang="de-DE" sz="2000" dirty="0" smtClean="0"/>
              <a:t>&gt;</a:t>
            </a:r>
            <a:endParaRPr lang="de-DE" sz="2000" dirty="0"/>
          </a:p>
        </p:txBody>
      </p:sp>
      <p:sp>
        <p:nvSpPr>
          <p:cNvPr id="8" name="Content Placeholder 2"/>
          <p:cNvSpPr txBox="1">
            <a:spLocks/>
          </p:cNvSpPr>
          <p:nvPr/>
        </p:nvSpPr>
        <p:spPr>
          <a:xfrm>
            <a:off x="381000" y="1412874"/>
            <a:ext cx="8382000" cy="4561205"/>
          </a:xfrm>
          <a:prstGeom prst="rect">
            <a:avLst/>
          </a:prstGeom>
        </p:spPr>
        <p:txBody>
          <a:bodyPr/>
          <a:lstStyle/>
          <a:p>
            <a:pPr marL="396875" indent="-396875">
              <a:lnSpc>
                <a:spcPct val="90000"/>
              </a:lnSpc>
              <a:spcBef>
                <a:spcPct val="20000"/>
              </a:spcBef>
              <a:buBlip>
                <a:blip r:embed="rId3"/>
              </a:buBlip>
            </a:pPr>
            <a:r>
              <a:rPr lang="de-DE" sz="3200" dirty="0" err="1" smtClean="0">
                <a:solidFill>
                  <a:schemeClr val="bg1"/>
                </a:solidFill>
              </a:rPr>
              <a:t>Define</a:t>
            </a:r>
            <a:r>
              <a:rPr lang="de-DE" sz="3200" dirty="0" smtClean="0">
                <a:solidFill>
                  <a:schemeClr val="bg1"/>
                </a:solidFill>
              </a:rPr>
              <a:t> </a:t>
            </a:r>
            <a:r>
              <a:rPr lang="de-DE" sz="3200" dirty="0" err="1" smtClean="0">
                <a:solidFill>
                  <a:schemeClr val="bg1"/>
                </a:solidFill>
              </a:rPr>
              <a:t>standard</a:t>
            </a:r>
            <a:r>
              <a:rPr lang="de-DE" sz="3200" dirty="0" smtClean="0">
                <a:solidFill>
                  <a:schemeClr val="bg1"/>
                </a:solidFill>
              </a:rPr>
              <a:t> </a:t>
            </a:r>
            <a:r>
              <a:rPr lang="de-DE" sz="3200" dirty="0" err="1" smtClean="0">
                <a:solidFill>
                  <a:schemeClr val="bg1"/>
                </a:solidFill>
              </a:rPr>
              <a:t>settings</a:t>
            </a:r>
            <a:r>
              <a:rPr lang="de-DE" sz="3200" dirty="0" smtClean="0">
                <a:solidFill>
                  <a:schemeClr val="bg1"/>
                </a:solidFill>
              </a:rPr>
              <a:t> </a:t>
            </a:r>
            <a:r>
              <a:rPr lang="de-DE" sz="3200" dirty="0" err="1" smtClean="0">
                <a:solidFill>
                  <a:schemeClr val="bg1"/>
                </a:solidFill>
              </a:rPr>
              <a:t>for</a:t>
            </a:r>
            <a:r>
              <a:rPr lang="de-DE" sz="3200" dirty="0" smtClean="0">
                <a:solidFill>
                  <a:schemeClr val="bg1"/>
                </a:solidFill>
              </a:rPr>
              <a:t> </a:t>
            </a:r>
            <a:r>
              <a:rPr lang="de-DE" sz="3200" dirty="0" err="1" smtClean="0">
                <a:solidFill>
                  <a:schemeClr val="bg1"/>
                </a:solidFill>
              </a:rPr>
              <a:t>default</a:t>
            </a:r>
            <a:r>
              <a:rPr lang="de-DE" sz="3200" dirty="0" smtClean="0">
                <a:solidFill>
                  <a:schemeClr val="bg1"/>
                </a:solidFill>
              </a:rPr>
              <a:t> </a:t>
            </a:r>
            <a:r>
              <a:rPr lang="de-DE" sz="3200" dirty="0" err="1" smtClean="0">
                <a:solidFill>
                  <a:schemeClr val="bg1"/>
                </a:solidFill>
              </a:rPr>
              <a:t>bindings</a:t>
            </a:r>
            <a:endParaRPr lang="de-DE" sz="3200" dirty="0" smtClean="0">
              <a:solidFill>
                <a:schemeClr val="bg1"/>
              </a:solidFill>
            </a:endParaRPr>
          </a:p>
        </p:txBody>
      </p:sp>
      <p:sp>
        <p:nvSpPr>
          <p:cNvPr id="10" name="Left Arrow 9"/>
          <p:cNvSpPr/>
          <p:nvPr/>
        </p:nvSpPr>
        <p:spPr>
          <a:xfrm rot="1615190">
            <a:off x="3033384" y="3246746"/>
            <a:ext cx="1932495" cy="357190"/>
          </a:xfrm>
          <a:prstGeom prst="leftArrow">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de-DE"/>
          </a:p>
        </p:txBody>
      </p:sp>
      <p:sp>
        <p:nvSpPr>
          <p:cNvPr id="11" name="TextBox 10"/>
          <p:cNvSpPr txBox="1"/>
          <p:nvPr/>
        </p:nvSpPr>
        <p:spPr>
          <a:xfrm>
            <a:off x="4847274" y="3815300"/>
            <a:ext cx="2520883" cy="461665"/>
          </a:xfrm>
          <a:prstGeom prst="rect">
            <a:avLst/>
          </a:prstGeom>
          <a:noFill/>
        </p:spPr>
        <p:txBody>
          <a:bodyPr wrap="none" rtlCol="0">
            <a:spAutoFit/>
          </a:bodyPr>
          <a:lstStyle/>
          <a:p>
            <a:r>
              <a:rPr lang="de-DE" sz="2400" dirty="0" smtClean="0">
                <a:solidFill>
                  <a:schemeClr val="bg1"/>
                </a:solidFill>
              </a:rPr>
              <a:t>No </a:t>
            </a:r>
            <a:r>
              <a:rPr lang="de-DE" sz="2400" b="1" dirty="0" err="1" smtClean="0">
                <a:solidFill>
                  <a:schemeClr val="bg1"/>
                </a:solidFill>
                <a:latin typeface="Courier New" pitchFamily="49" charset="0"/>
                <a:cs typeface="Courier New" pitchFamily="49" charset="0"/>
              </a:rPr>
              <a:t>name</a:t>
            </a:r>
            <a:r>
              <a:rPr lang="de-DE" sz="2400" dirty="0" smtClean="0">
                <a:solidFill>
                  <a:schemeClr val="bg1"/>
                </a:solidFill>
              </a:rPr>
              <a:t> </a:t>
            </a:r>
            <a:r>
              <a:rPr lang="de-DE" sz="2400" dirty="0" err="1" smtClean="0">
                <a:solidFill>
                  <a:schemeClr val="bg1"/>
                </a:solidFill>
              </a:rPr>
              <a:t>attribute</a:t>
            </a:r>
            <a:endParaRPr lang="de-DE" sz="2400" dirty="0">
              <a:solidFill>
                <a:schemeClr val="bg1"/>
              </a:solidFill>
            </a:endParaRPr>
          </a:p>
        </p:txBody>
      </p:sp>
      <p:sp>
        <p:nvSpPr>
          <p:cNvPr id="7" name="Slide Number Placeholder 3"/>
          <p:cNvSpPr txBox="1">
            <a:spLocks/>
          </p:cNvSpPr>
          <p:nvPr/>
        </p:nvSpPr>
        <p:spPr>
          <a:xfrm>
            <a:off x="0" y="6537548"/>
            <a:ext cx="2133600" cy="476250"/>
          </a:xfrm>
          <a:prstGeom prst="rect">
            <a:avLst/>
          </a:prstGeom>
        </p:spPr>
        <p:txBody>
          <a:bodyPr/>
          <a:lstStyle/>
          <a:p>
            <a:pPr marL="0" marR="0" lvl="0" indent="0" algn="l" defTabSz="914363" rtl="0" eaLnBrk="1" fontAlgn="auto" latinLnBrk="0" hangingPunct="1">
              <a:lnSpc>
                <a:spcPct val="100000"/>
              </a:lnSpc>
              <a:spcBef>
                <a:spcPts val="0"/>
              </a:spcBef>
              <a:spcAft>
                <a:spcPts val="0"/>
              </a:spcAft>
              <a:buClrTx/>
              <a:buSzTx/>
              <a:buFontTx/>
              <a:buNone/>
              <a:tabLst/>
              <a:defRPr/>
            </a:pPr>
            <a:fld id="{2A5FD20F-B530-48E0-BEDA-3A47D3A7B05B}" type="slidenum">
              <a:rPr kumimoji="0" lang="de-DE" sz="1800" b="0" i="0" u="none" strike="noStrike" kern="1200" cap="none" spc="0" normalizeH="0" baseline="0" noProof="0" smtClean="0">
                <a:ln>
                  <a:noFill/>
                </a:ln>
                <a:solidFill>
                  <a:srgbClr val="99CC99"/>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10</a:t>
            </a:fld>
            <a:endParaRPr kumimoji="0" lang="de-DE" sz="1800" b="0" i="0" u="none" strike="noStrike" kern="1200" cap="none" spc="0" normalizeH="0" baseline="0" noProof="0" dirty="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de-DE" smtClean="0"/>
              <a:t>Config &amp; Hosting: Default Behaviors</a:t>
            </a:r>
            <a:endParaRPr lang="en-US" dirty="0"/>
          </a:p>
        </p:txBody>
      </p:sp>
      <p:sp>
        <p:nvSpPr>
          <p:cNvPr id="9" name="Text Placeholder 8"/>
          <p:cNvSpPr>
            <a:spLocks noGrp="1"/>
          </p:cNvSpPr>
          <p:nvPr>
            <p:ph type="body" sz="quarter" idx="10"/>
          </p:nvPr>
        </p:nvSpPr>
        <p:spPr>
          <a:xfrm>
            <a:off x="587362" y="2025232"/>
            <a:ext cx="8346073" cy="1698927"/>
          </a:xfrm>
        </p:spPr>
        <p:txBody>
          <a:bodyPr/>
          <a:lstStyle/>
          <a:p>
            <a:r>
              <a:rPr lang="de-DE" sz="2000" dirty="0" smtClean="0"/>
              <a:t>  &lt;</a:t>
            </a:r>
            <a:r>
              <a:rPr lang="de-DE" sz="2000" dirty="0" err="1" smtClean="0"/>
              <a:t>system.serviceModel</a:t>
            </a:r>
            <a:r>
              <a:rPr lang="de-DE" sz="2000" dirty="0" smtClean="0"/>
              <a:t>&gt;</a:t>
            </a:r>
          </a:p>
          <a:p>
            <a:r>
              <a:rPr lang="de-DE" sz="2000" dirty="0" smtClean="0"/>
              <a:t>    &lt;</a:t>
            </a:r>
            <a:r>
              <a:rPr lang="de-DE" sz="2000" dirty="0" err="1" smtClean="0"/>
              <a:t>behaviors</a:t>
            </a:r>
            <a:r>
              <a:rPr lang="de-DE" sz="2000" dirty="0" smtClean="0"/>
              <a:t>&gt;</a:t>
            </a:r>
            <a:br>
              <a:rPr lang="de-DE" sz="2000" dirty="0" smtClean="0"/>
            </a:br>
            <a:r>
              <a:rPr lang="de-DE" sz="2000" dirty="0" smtClean="0"/>
              <a:t>      &lt;</a:t>
            </a:r>
            <a:r>
              <a:rPr lang="de-DE" sz="2000" dirty="0" err="1" smtClean="0"/>
              <a:t>serviceBehaviors</a:t>
            </a:r>
            <a:r>
              <a:rPr lang="de-DE" sz="2000" dirty="0" smtClean="0"/>
              <a:t>&gt;</a:t>
            </a:r>
            <a:br>
              <a:rPr lang="de-DE" sz="2000" dirty="0" smtClean="0"/>
            </a:br>
            <a:r>
              <a:rPr lang="de-DE" sz="2000" dirty="0" smtClean="0"/>
              <a:t>        </a:t>
            </a:r>
            <a:r>
              <a:rPr lang="de-DE" sz="2000" b="1" dirty="0" smtClean="0"/>
              <a:t>&lt;</a:t>
            </a:r>
            <a:r>
              <a:rPr lang="de-DE" sz="2000" b="1" dirty="0" err="1" smtClean="0"/>
              <a:t>behavior</a:t>
            </a:r>
            <a:r>
              <a:rPr lang="de-DE" sz="2000" b="1" dirty="0" smtClean="0"/>
              <a:t>&gt;</a:t>
            </a:r>
            <a:r>
              <a:rPr lang="de-DE" sz="2000" dirty="0" smtClean="0"/>
              <a:t/>
            </a:r>
            <a:br>
              <a:rPr lang="de-DE" sz="2000" dirty="0" smtClean="0"/>
            </a:br>
            <a:r>
              <a:rPr lang="de-DE" sz="2000" dirty="0" smtClean="0"/>
              <a:t>          &lt;serviceMetadata </a:t>
            </a:r>
            <a:r>
              <a:rPr lang="de-DE" sz="2000" dirty="0" err="1" smtClean="0"/>
              <a:t>httpGetEnabled</a:t>
            </a:r>
            <a:r>
              <a:rPr lang="de-DE" sz="2000" dirty="0" smtClean="0"/>
              <a:t>="</a:t>
            </a:r>
            <a:r>
              <a:rPr lang="de-DE" sz="2000" dirty="0" err="1" smtClean="0"/>
              <a:t>true</a:t>
            </a:r>
            <a:r>
              <a:rPr lang="de-DE" sz="2000" dirty="0" smtClean="0"/>
              <a:t>"/&gt;</a:t>
            </a:r>
            <a:br>
              <a:rPr lang="de-DE" sz="2000" dirty="0" smtClean="0"/>
            </a:br>
            <a:r>
              <a:rPr lang="de-DE" sz="2000" dirty="0" smtClean="0"/>
              <a:t>        &lt;/</a:t>
            </a:r>
            <a:r>
              <a:rPr lang="de-DE" sz="2000" dirty="0" err="1" smtClean="0"/>
              <a:t>behavior</a:t>
            </a:r>
            <a:r>
              <a:rPr lang="de-DE" sz="2000" dirty="0" smtClean="0"/>
              <a:t>&gt;</a:t>
            </a:r>
            <a:br>
              <a:rPr lang="de-DE" sz="2000" dirty="0" smtClean="0"/>
            </a:br>
            <a:r>
              <a:rPr lang="de-DE" sz="2000" dirty="0" smtClean="0"/>
              <a:t>      &lt;/</a:t>
            </a:r>
            <a:r>
              <a:rPr lang="de-DE" sz="2000" dirty="0" err="1" smtClean="0"/>
              <a:t>serviceBehaviors</a:t>
            </a:r>
            <a:r>
              <a:rPr lang="de-DE" sz="2000" dirty="0" smtClean="0"/>
              <a:t>&gt;</a:t>
            </a:r>
            <a:br>
              <a:rPr lang="de-DE" sz="2000" dirty="0" smtClean="0"/>
            </a:br>
            <a:r>
              <a:rPr lang="de-DE" sz="2000" dirty="0" smtClean="0"/>
              <a:t>    &lt;/</a:t>
            </a:r>
            <a:r>
              <a:rPr lang="de-DE" sz="2000" dirty="0" err="1" smtClean="0"/>
              <a:t>behaviors</a:t>
            </a:r>
            <a:r>
              <a:rPr lang="de-DE" sz="2000" dirty="0" smtClean="0"/>
              <a:t>&gt;     </a:t>
            </a:r>
            <a:br>
              <a:rPr lang="de-DE" sz="2000" dirty="0" smtClean="0"/>
            </a:br>
            <a:r>
              <a:rPr lang="de-DE" sz="2000" dirty="0" smtClean="0"/>
              <a:t>  &lt;/</a:t>
            </a:r>
            <a:r>
              <a:rPr lang="de-DE" sz="2000" dirty="0" err="1" smtClean="0"/>
              <a:t>system.serviceModel</a:t>
            </a:r>
            <a:r>
              <a:rPr lang="de-DE" sz="2000" dirty="0" smtClean="0"/>
              <a:t>&gt;</a:t>
            </a:r>
            <a:endParaRPr lang="de-DE" sz="2000" dirty="0"/>
          </a:p>
        </p:txBody>
      </p:sp>
      <p:sp>
        <p:nvSpPr>
          <p:cNvPr id="8" name="Content Placeholder 2"/>
          <p:cNvSpPr txBox="1">
            <a:spLocks/>
          </p:cNvSpPr>
          <p:nvPr/>
        </p:nvSpPr>
        <p:spPr>
          <a:xfrm>
            <a:off x="381000" y="1412874"/>
            <a:ext cx="8382000" cy="4561205"/>
          </a:xfrm>
          <a:prstGeom prst="rect">
            <a:avLst/>
          </a:prstGeom>
        </p:spPr>
        <p:txBody>
          <a:bodyPr/>
          <a:lstStyle/>
          <a:p>
            <a:pPr marL="396875" indent="-396875">
              <a:lnSpc>
                <a:spcPct val="90000"/>
              </a:lnSpc>
              <a:spcBef>
                <a:spcPct val="20000"/>
              </a:spcBef>
              <a:buBlip>
                <a:blip r:embed="rId3"/>
              </a:buBlip>
            </a:pPr>
            <a:r>
              <a:rPr lang="de-DE" sz="3200" dirty="0" err="1" smtClean="0">
                <a:solidFill>
                  <a:schemeClr val="bg1"/>
                </a:solidFill>
              </a:rPr>
              <a:t>Define</a:t>
            </a:r>
            <a:r>
              <a:rPr lang="de-DE" sz="3200" dirty="0" smtClean="0">
                <a:solidFill>
                  <a:schemeClr val="bg1"/>
                </a:solidFill>
              </a:rPr>
              <a:t> </a:t>
            </a:r>
            <a:r>
              <a:rPr lang="de-DE" sz="3200" dirty="0" err="1" smtClean="0">
                <a:solidFill>
                  <a:schemeClr val="bg1"/>
                </a:solidFill>
              </a:rPr>
              <a:t>standard</a:t>
            </a:r>
            <a:r>
              <a:rPr lang="de-DE" sz="3200" dirty="0" smtClean="0">
                <a:solidFill>
                  <a:schemeClr val="bg1"/>
                </a:solidFill>
              </a:rPr>
              <a:t> </a:t>
            </a:r>
            <a:r>
              <a:rPr lang="de-DE" sz="3200" dirty="0" err="1" smtClean="0">
                <a:solidFill>
                  <a:schemeClr val="bg1"/>
                </a:solidFill>
              </a:rPr>
              <a:t>settings</a:t>
            </a:r>
            <a:r>
              <a:rPr lang="de-DE" sz="3200" dirty="0" smtClean="0">
                <a:solidFill>
                  <a:schemeClr val="bg1"/>
                </a:solidFill>
              </a:rPr>
              <a:t> </a:t>
            </a:r>
            <a:r>
              <a:rPr lang="de-DE" sz="3200" dirty="0" err="1" smtClean="0">
                <a:solidFill>
                  <a:schemeClr val="bg1"/>
                </a:solidFill>
              </a:rPr>
              <a:t>for</a:t>
            </a:r>
            <a:r>
              <a:rPr lang="de-DE" sz="3200" dirty="0" smtClean="0">
                <a:solidFill>
                  <a:schemeClr val="bg1"/>
                </a:solidFill>
              </a:rPr>
              <a:t> </a:t>
            </a:r>
            <a:r>
              <a:rPr lang="de-DE" sz="3200" dirty="0" err="1" smtClean="0">
                <a:solidFill>
                  <a:schemeClr val="bg1"/>
                </a:solidFill>
              </a:rPr>
              <a:t>behaviors</a:t>
            </a:r>
            <a:endParaRPr lang="de-DE" sz="3200" dirty="0" smtClean="0">
              <a:solidFill>
                <a:schemeClr val="bg1"/>
              </a:solidFill>
            </a:endParaRPr>
          </a:p>
        </p:txBody>
      </p:sp>
      <p:sp>
        <p:nvSpPr>
          <p:cNvPr id="10" name="Left Arrow 9"/>
          <p:cNvSpPr/>
          <p:nvPr/>
        </p:nvSpPr>
        <p:spPr>
          <a:xfrm rot="1615190">
            <a:off x="2963712" y="3238037"/>
            <a:ext cx="1932495" cy="357190"/>
          </a:xfrm>
          <a:prstGeom prst="leftArrow">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de-DE"/>
          </a:p>
        </p:txBody>
      </p:sp>
      <p:sp>
        <p:nvSpPr>
          <p:cNvPr id="11" name="TextBox 10"/>
          <p:cNvSpPr txBox="1"/>
          <p:nvPr/>
        </p:nvSpPr>
        <p:spPr>
          <a:xfrm>
            <a:off x="4725348" y="3789173"/>
            <a:ext cx="2520883" cy="461665"/>
          </a:xfrm>
          <a:prstGeom prst="rect">
            <a:avLst/>
          </a:prstGeom>
          <a:noFill/>
        </p:spPr>
        <p:txBody>
          <a:bodyPr wrap="none" rtlCol="0">
            <a:spAutoFit/>
          </a:bodyPr>
          <a:lstStyle/>
          <a:p>
            <a:r>
              <a:rPr lang="de-DE" sz="2400" dirty="0" smtClean="0">
                <a:solidFill>
                  <a:schemeClr val="bg1"/>
                </a:solidFill>
              </a:rPr>
              <a:t>No </a:t>
            </a:r>
            <a:r>
              <a:rPr lang="de-DE" sz="2400" b="1" dirty="0" err="1" smtClean="0">
                <a:solidFill>
                  <a:schemeClr val="bg1"/>
                </a:solidFill>
                <a:latin typeface="Courier New" pitchFamily="49" charset="0"/>
                <a:cs typeface="Courier New" pitchFamily="49" charset="0"/>
              </a:rPr>
              <a:t>name</a:t>
            </a:r>
            <a:r>
              <a:rPr lang="de-DE" sz="2400" dirty="0" smtClean="0">
                <a:solidFill>
                  <a:schemeClr val="bg1"/>
                </a:solidFill>
              </a:rPr>
              <a:t> </a:t>
            </a:r>
            <a:r>
              <a:rPr lang="de-DE" sz="2400" dirty="0" err="1" smtClean="0">
                <a:solidFill>
                  <a:schemeClr val="bg1"/>
                </a:solidFill>
              </a:rPr>
              <a:t>attribute</a:t>
            </a:r>
            <a:endParaRPr lang="de-DE" sz="2400" dirty="0">
              <a:solidFill>
                <a:schemeClr val="bg1"/>
              </a:solidFill>
            </a:endParaRPr>
          </a:p>
        </p:txBody>
      </p:sp>
      <p:sp>
        <p:nvSpPr>
          <p:cNvPr id="7" name="Slide Number Placeholder 3"/>
          <p:cNvSpPr txBox="1">
            <a:spLocks/>
          </p:cNvSpPr>
          <p:nvPr/>
        </p:nvSpPr>
        <p:spPr>
          <a:xfrm>
            <a:off x="0" y="6537548"/>
            <a:ext cx="2133600" cy="476250"/>
          </a:xfrm>
          <a:prstGeom prst="rect">
            <a:avLst/>
          </a:prstGeom>
        </p:spPr>
        <p:txBody>
          <a:bodyPr/>
          <a:lstStyle/>
          <a:p>
            <a:pPr marL="0" marR="0" lvl="0" indent="0" algn="l" defTabSz="914363" rtl="0" eaLnBrk="1" fontAlgn="auto" latinLnBrk="0" hangingPunct="1">
              <a:lnSpc>
                <a:spcPct val="100000"/>
              </a:lnSpc>
              <a:spcBef>
                <a:spcPts val="0"/>
              </a:spcBef>
              <a:spcAft>
                <a:spcPts val="0"/>
              </a:spcAft>
              <a:buClrTx/>
              <a:buSzTx/>
              <a:buFontTx/>
              <a:buNone/>
              <a:tabLst/>
              <a:defRPr/>
            </a:pPr>
            <a:fld id="{2A5FD20F-B530-48E0-BEDA-3A47D3A7B05B}" type="slidenum">
              <a:rPr kumimoji="0" lang="de-DE" sz="1800" b="0" i="0" u="none" strike="noStrike" kern="1200" cap="none" spc="0" normalizeH="0" baseline="0" noProof="0" smtClean="0">
                <a:ln>
                  <a:noFill/>
                </a:ln>
                <a:solidFill>
                  <a:srgbClr val="99CC99"/>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11</a:t>
            </a:fld>
            <a:endParaRPr kumimoji="0" lang="de-DE" sz="1800" b="0" i="0" u="none" strike="noStrike" kern="1200" cap="none" spc="0" normalizeH="0" baseline="0" noProof="0" dirty="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09398"/>
          </a:xfrm>
        </p:spPr>
        <p:txBody>
          <a:bodyPr/>
          <a:lstStyle/>
          <a:p>
            <a:r>
              <a:rPr lang="de-DE" sz="4400" dirty="0" err="1" smtClean="0"/>
              <a:t>Config</a:t>
            </a:r>
            <a:r>
              <a:rPr lang="de-DE" sz="4400" dirty="0" smtClean="0"/>
              <a:t> &amp; Hosting: Protocol </a:t>
            </a:r>
            <a:r>
              <a:rPr lang="de-DE" sz="4400" dirty="0" err="1" smtClean="0"/>
              <a:t>Mappings</a:t>
            </a:r>
            <a:endParaRPr lang="en-US" sz="4400" dirty="0"/>
          </a:p>
        </p:txBody>
      </p:sp>
      <p:sp>
        <p:nvSpPr>
          <p:cNvPr id="9" name="Text Placeholder 8"/>
          <p:cNvSpPr>
            <a:spLocks noGrp="1"/>
          </p:cNvSpPr>
          <p:nvPr>
            <p:ph type="body" sz="quarter" idx="10"/>
          </p:nvPr>
        </p:nvSpPr>
        <p:spPr>
          <a:xfrm>
            <a:off x="857342" y="3096439"/>
            <a:ext cx="7929608" cy="1698927"/>
          </a:xfrm>
        </p:spPr>
        <p:txBody>
          <a:bodyPr/>
          <a:lstStyle/>
          <a:p>
            <a:r>
              <a:rPr lang="de-DE" sz="2000" b="1" dirty="0" smtClean="0">
                <a:cs typeface="Consolas" pitchFamily="49" charset="0"/>
              </a:rPr>
              <a:t>&lt;</a:t>
            </a:r>
            <a:r>
              <a:rPr lang="de-DE" sz="2000" b="1" dirty="0" err="1" smtClean="0">
                <a:cs typeface="Consolas" pitchFamily="49" charset="0"/>
              </a:rPr>
              <a:t>protocolMapping</a:t>
            </a:r>
            <a:r>
              <a:rPr lang="de-DE" sz="2000" b="1" dirty="0" smtClean="0">
                <a:cs typeface="Consolas" pitchFamily="49" charset="0"/>
              </a:rPr>
              <a:t>&gt;</a:t>
            </a:r>
            <a:r>
              <a:rPr lang="de-DE" sz="2000" dirty="0" smtClean="0">
                <a:cs typeface="Consolas" pitchFamily="49" charset="0"/>
              </a:rPr>
              <a:t/>
            </a:r>
            <a:br>
              <a:rPr lang="de-DE" sz="2000" dirty="0" smtClean="0">
                <a:cs typeface="Consolas" pitchFamily="49" charset="0"/>
              </a:rPr>
            </a:br>
            <a:r>
              <a:rPr lang="de-DE" sz="2000" dirty="0" smtClean="0">
                <a:cs typeface="Consolas" pitchFamily="49" charset="0"/>
              </a:rPr>
              <a:t>  &lt;</a:t>
            </a:r>
            <a:r>
              <a:rPr lang="de-DE" sz="2000" dirty="0" err="1" smtClean="0">
                <a:cs typeface="Consolas" pitchFamily="49" charset="0"/>
              </a:rPr>
              <a:t>add</a:t>
            </a:r>
            <a:r>
              <a:rPr lang="de-DE" sz="2000" dirty="0" smtClean="0">
                <a:cs typeface="Consolas" pitchFamily="49" charset="0"/>
              </a:rPr>
              <a:t> </a:t>
            </a:r>
            <a:r>
              <a:rPr lang="de-DE" sz="2000" dirty="0" err="1" smtClean="0">
                <a:cs typeface="Consolas" pitchFamily="49" charset="0"/>
              </a:rPr>
              <a:t>scheme</a:t>
            </a:r>
            <a:r>
              <a:rPr lang="de-DE" sz="2000" dirty="0" smtClean="0">
                <a:cs typeface="Consolas" pitchFamily="49" charset="0"/>
              </a:rPr>
              <a:t>="http" </a:t>
            </a:r>
            <a:r>
              <a:rPr lang="de-DE" sz="2000" dirty="0" err="1" smtClean="0">
                <a:cs typeface="Consolas" pitchFamily="49" charset="0"/>
              </a:rPr>
              <a:t>binding</a:t>
            </a:r>
            <a:r>
              <a:rPr lang="de-DE" sz="2000" dirty="0" smtClean="0">
                <a:cs typeface="Consolas" pitchFamily="49" charset="0"/>
              </a:rPr>
              <a:t>="</a:t>
            </a:r>
            <a:r>
              <a:rPr lang="de-DE" sz="2000" dirty="0" err="1" smtClean="0">
                <a:cs typeface="Consolas" pitchFamily="49" charset="0"/>
              </a:rPr>
              <a:t>basicHttpBinding</a:t>
            </a:r>
            <a:r>
              <a:rPr lang="de-DE" sz="2000" dirty="0" smtClean="0">
                <a:cs typeface="Consolas" pitchFamily="49" charset="0"/>
              </a:rPr>
              <a:t>"/&gt;</a:t>
            </a:r>
            <a:br>
              <a:rPr lang="de-DE" sz="2000" dirty="0" smtClean="0">
                <a:cs typeface="Consolas" pitchFamily="49" charset="0"/>
              </a:rPr>
            </a:br>
            <a:r>
              <a:rPr lang="de-DE" sz="2000" dirty="0" smtClean="0">
                <a:cs typeface="Consolas" pitchFamily="49" charset="0"/>
              </a:rPr>
              <a:t>  &lt;</a:t>
            </a:r>
            <a:r>
              <a:rPr lang="de-DE" sz="2000" dirty="0" err="1" smtClean="0">
                <a:cs typeface="Consolas" pitchFamily="49" charset="0"/>
              </a:rPr>
              <a:t>add</a:t>
            </a:r>
            <a:r>
              <a:rPr lang="de-DE" sz="2000" dirty="0" smtClean="0">
                <a:cs typeface="Consolas" pitchFamily="49" charset="0"/>
              </a:rPr>
              <a:t> </a:t>
            </a:r>
            <a:r>
              <a:rPr lang="de-DE" sz="2000" dirty="0" err="1" smtClean="0">
                <a:cs typeface="Consolas" pitchFamily="49" charset="0"/>
              </a:rPr>
              <a:t>scheme</a:t>
            </a:r>
            <a:r>
              <a:rPr lang="de-DE" sz="2000" dirty="0" smtClean="0">
                <a:cs typeface="Consolas" pitchFamily="49" charset="0"/>
              </a:rPr>
              <a:t>="net.tcp" </a:t>
            </a:r>
            <a:r>
              <a:rPr lang="de-DE" sz="2000" dirty="0" err="1" smtClean="0">
                <a:cs typeface="Consolas" pitchFamily="49" charset="0"/>
              </a:rPr>
              <a:t>binding</a:t>
            </a:r>
            <a:r>
              <a:rPr lang="de-DE" sz="2000" dirty="0" smtClean="0">
                <a:cs typeface="Consolas" pitchFamily="49" charset="0"/>
              </a:rPr>
              <a:t>="</a:t>
            </a:r>
            <a:r>
              <a:rPr lang="de-DE" sz="2000" dirty="0" err="1" smtClean="0">
                <a:cs typeface="Consolas" pitchFamily="49" charset="0"/>
              </a:rPr>
              <a:t>netTcpBinding</a:t>
            </a:r>
            <a:r>
              <a:rPr lang="de-DE" sz="2000" dirty="0" smtClean="0">
                <a:cs typeface="Consolas" pitchFamily="49" charset="0"/>
              </a:rPr>
              <a:t>"/&gt;</a:t>
            </a:r>
            <a:br>
              <a:rPr lang="de-DE" sz="2000" dirty="0" smtClean="0">
                <a:cs typeface="Consolas" pitchFamily="49" charset="0"/>
              </a:rPr>
            </a:br>
            <a:r>
              <a:rPr lang="de-DE" sz="2000" dirty="0" smtClean="0">
                <a:cs typeface="Consolas" pitchFamily="49" charset="0"/>
              </a:rPr>
              <a:t>  &lt;</a:t>
            </a:r>
            <a:r>
              <a:rPr lang="de-DE" sz="2000" dirty="0" err="1" smtClean="0">
                <a:cs typeface="Consolas" pitchFamily="49" charset="0"/>
              </a:rPr>
              <a:t>add</a:t>
            </a:r>
            <a:r>
              <a:rPr lang="de-DE" sz="2000" dirty="0" smtClean="0">
                <a:cs typeface="Consolas" pitchFamily="49" charset="0"/>
              </a:rPr>
              <a:t> </a:t>
            </a:r>
            <a:r>
              <a:rPr lang="de-DE" sz="2000" dirty="0" err="1" smtClean="0">
                <a:cs typeface="Consolas" pitchFamily="49" charset="0"/>
              </a:rPr>
              <a:t>scheme</a:t>
            </a:r>
            <a:r>
              <a:rPr lang="de-DE" sz="2000" dirty="0" smtClean="0">
                <a:cs typeface="Consolas" pitchFamily="49" charset="0"/>
              </a:rPr>
              <a:t>="</a:t>
            </a:r>
            <a:r>
              <a:rPr lang="de-DE" sz="2000" dirty="0" err="1" smtClean="0">
                <a:cs typeface="Consolas" pitchFamily="49" charset="0"/>
              </a:rPr>
              <a:t>net.pipe</a:t>
            </a:r>
            <a:r>
              <a:rPr lang="de-DE" sz="2000" dirty="0" smtClean="0">
                <a:cs typeface="Consolas" pitchFamily="49" charset="0"/>
              </a:rPr>
              <a:t>" </a:t>
            </a:r>
            <a:r>
              <a:rPr lang="de-DE" sz="2000" dirty="0" err="1" smtClean="0">
                <a:cs typeface="Consolas" pitchFamily="49" charset="0"/>
              </a:rPr>
              <a:t>binding</a:t>
            </a:r>
            <a:r>
              <a:rPr lang="de-DE" sz="2000" dirty="0" smtClean="0">
                <a:cs typeface="Consolas" pitchFamily="49" charset="0"/>
              </a:rPr>
              <a:t>="</a:t>
            </a:r>
            <a:r>
              <a:rPr lang="de-DE" sz="2000" dirty="0" err="1" smtClean="0">
                <a:cs typeface="Consolas" pitchFamily="49" charset="0"/>
              </a:rPr>
              <a:t>netNamedPipeBinding</a:t>
            </a:r>
            <a:r>
              <a:rPr lang="de-DE" sz="2000" dirty="0" smtClean="0">
                <a:cs typeface="Consolas" pitchFamily="49" charset="0"/>
              </a:rPr>
              <a:t>"/&gt;</a:t>
            </a:r>
            <a:br>
              <a:rPr lang="de-DE" sz="2000" dirty="0" smtClean="0">
                <a:cs typeface="Consolas" pitchFamily="49" charset="0"/>
              </a:rPr>
            </a:br>
            <a:r>
              <a:rPr lang="de-DE" sz="2000" dirty="0" smtClean="0">
                <a:cs typeface="Consolas" pitchFamily="49" charset="0"/>
              </a:rPr>
              <a:t>  &lt;</a:t>
            </a:r>
            <a:r>
              <a:rPr lang="de-DE" sz="2000" dirty="0" err="1" smtClean="0">
                <a:cs typeface="Consolas" pitchFamily="49" charset="0"/>
              </a:rPr>
              <a:t>add</a:t>
            </a:r>
            <a:r>
              <a:rPr lang="de-DE" sz="2000" dirty="0" smtClean="0">
                <a:cs typeface="Consolas" pitchFamily="49" charset="0"/>
              </a:rPr>
              <a:t> </a:t>
            </a:r>
            <a:r>
              <a:rPr lang="de-DE" sz="2000" dirty="0" err="1" smtClean="0">
                <a:cs typeface="Consolas" pitchFamily="49" charset="0"/>
              </a:rPr>
              <a:t>scheme</a:t>
            </a:r>
            <a:r>
              <a:rPr lang="de-DE" sz="2000" dirty="0" smtClean="0">
                <a:cs typeface="Consolas" pitchFamily="49" charset="0"/>
              </a:rPr>
              <a:t>="</a:t>
            </a:r>
            <a:r>
              <a:rPr lang="de-DE" sz="2000" dirty="0" err="1" smtClean="0">
                <a:cs typeface="Consolas" pitchFamily="49" charset="0"/>
              </a:rPr>
              <a:t>net.msmq</a:t>
            </a:r>
            <a:r>
              <a:rPr lang="de-DE" sz="2000" dirty="0" smtClean="0">
                <a:cs typeface="Consolas" pitchFamily="49" charset="0"/>
              </a:rPr>
              <a:t>" </a:t>
            </a:r>
            <a:r>
              <a:rPr lang="de-DE" sz="2000" dirty="0" err="1" smtClean="0">
                <a:cs typeface="Consolas" pitchFamily="49" charset="0"/>
              </a:rPr>
              <a:t>binding</a:t>
            </a:r>
            <a:r>
              <a:rPr lang="de-DE" sz="2000" dirty="0" smtClean="0">
                <a:cs typeface="Consolas" pitchFamily="49" charset="0"/>
              </a:rPr>
              <a:t>="</a:t>
            </a:r>
            <a:r>
              <a:rPr lang="de-DE" sz="2000" dirty="0" err="1" smtClean="0">
                <a:cs typeface="Consolas" pitchFamily="49" charset="0"/>
              </a:rPr>
              <a:t>netMsmqBinding</a:t>
            </a:r>
            <a:r>
              <a:rPr lang="de-DE" sz="2000" dirty="0" smtClean="0">
                <a:cs typeface="Consolas" pitchFamily="49" charset="0"/>
              </a:rPr>
              <a:t>"/&gt;</a:t>
            </a:r>
            <a:br>
              <a:rPr lang="de-DE" sz="2000" dirty="0" smtClean="0">
                <a:cs typeface="Consolas" pitchFamily="49" charset="0"/>
              </a:rPr>
            </a:br>
            <a:r>
              <a:rPr lang="de-DE" sz="2000" b="1" dirty="0" smtClean="0">
                <a:cs typeface="Consolas" pitchFamily="49" charset="0"/>
              </a:rPr>
              <a:t>&lt;/</a:t>
            </a:r>
            <a:r>
              <a:rPr lang="de-DE" sz="2000" b="1" dirty="0" err="1" smtClean="0">
                <a:cs typeface="Consolas" pitchFamily="49" charset="0"/>
              </a:rPr>
              <a:t>protocolMapping</a:t>
            </a:r>
            <a:r>
              <a:rPr lang="de-DE" sz="2000" b="1" dirty="0" smtClean="0">
                <a:cs typeface="Consolas" pitchFamily="49" charset="0"/>
              </a:rPr>
              <a:t>&gt;</a:t>
            </a:r>
            <a:endParaRPr lang="de-DE" sz="2000" b="1" dirty="0">
              <a:cs typeface="Consolas" pitchFamily="49" charset="0"/>
            </a:endParaRPr>
          </a:p>
        </p:txBody>
      </p:sp>
      <p:sp>
        <p:nvSpPr>
          <p:cNvPr id="8" name="Content Placeholder 2"/>
          <p:cNvSpPr txBox="1">
            <a:spLocks/>
          </p:cNvSpPr>
          <p:nvPr/>
        </p:nvSpPr>
        <p:spPr>
          <a:xfrm>
            <a:off x="381000" y="1412874"/>
            <a:ext cx="8382000" cy="4561205"/>
          </a:xfrm>
          <a:prstGeom prst="rect">
            <a:avLst/>
          </a:prstGeom>
        </p:spPr>
        <p:txBody>
          <a:bodyPr/>
          <a:lstStyle/>
          <a:p>
            <a:pPr marL="396875" indent="-396875">
              <a:lnSpc>
                <a:spcPct val="90000"/>
              </a:lnSpc>
              <a:spcBef>
                <a:spcPct val="20000"/>
              </a:spcBef>
              <a:buBlip>
                <a:blip r:embed="rId3"/>
              </a:buBlip>
            </a:pPr>
            <a:r>
              <a:rPr lang="de-DE" sz="3200" dirty="0" smtClean="0">
                <a:solidFill>
                  <a:schemeClr val="bg1"/>
                </a:solidFill>
              </a:rPr>
              <a:t>Can </a:t>
            </a:r>
            <a:r>
              <a:rPr lang="de-DE" sz="3200" dirty="0" err="1" smtClean="0">
                <a:solidFill>
                  <a:schemeClr val="bg1"/>
                </a:solidFill>
              </a:rPr>
              <a:t>redefine</a:t>
            </a:r>
            <a:r>
              <a:rPr lang="de-DE" sz="3200" dirty="0" smtClean="0">
                <a:solidFill>
                  <a:schemeClr val="bg1"/>
                </a:solidFill>
              </a:rPr>
              <a:t> </a:t>
            </a:r>
            <a:r>
              <a:rPr lang="de-DE" sz="3200" dirty="0" err="1" smtClean="0">
                <a:solidFill>
                  <a:schemeClr val="bg1"/>
                </a:solidFill>
              </a:rPr>
              <a:t>default</a:t>
            </a:r>
            <a:r>
              <a:rPr lang="de-DE" sz="3200" dirty="0" smtClean="0">
                <a:solidFill>
                  <a:schemeClr val="bg1"/>
                </a:solidFill>
              </a:rPr>
              <a:t> </a:t>
            </a:r>
            <a:r>
              <a:rPr lang="de-DE" sz="3200" dirty="0" err="1" smtClean="0">
                <a:solidFill>
                  <a:schemeClr val="bg1"/>
                </a:solidFill>
              </a:rPr>
              <a:t>protocol</a:t>
            </a:r>
            <a:r>
              <a:rPr lang="de-DE" sz="3200" dirty="0" smtClean="0">
                <a:solidFill>
                  <a:schemeClr val="bg1"/>
                </a:solidFill>
              </a:rPr>
              <a:t> </a:t>
            </a:r>
            <a:r>
              <a:rPr lang="de-DE" sz="3200" dirty="0" err="1" smtClean="0">
                <a:solidFill>
                  <a:schemeClr val="bg1"/>
                </a:solidFill>
              </a:rPr>
              <a:t>mappings</a:t>
            </a:r>
            <a:r>
              <a:rPr lang="de-DE" sz="3200" dirty="0" smtClean="0">
                <a:solidFill>
                  <a:schemeClr val="bg1"/>
                </a:solidFill>
              </a:rPr>
              <a:t> </a:t>
            </a:r>
            <a:r>
              <a:rPr lang="de-DE" sz="3200" dirty="0" err="1" smtClean="0">
                <a:solidFill>
                  <a:schemeClr val="bg1"/>
                </a:solidFill>
              </a:rPr>
              <a:t>for</a:t>
            </a:r>
            <a:r>
              <a:rPr lang="de-DE" sz="3200" dirty="0" smtClean="0">
                <a:solidFill>
                  <a:schemeClr val="bg1"/>
                </a:solidFill>
              </a:rPr>
              <a:t> </a:t>
            </a:r>
            <a:r>
              <a:rPr lang="de-DE" sz="3200" dirty="0" err="1" smtClean="0">
                <a:solidFill>
                  <a:schemeClr val="bg1"/>
                </a:solidFill>
              </a:rPr>
              <a:t>bindings</a:t>
            </a:r>
            <a:r>
              <a:rPr lang="de-DE" sz="3200" dirty="0" smtClean="0">
                <a:solidFill>
                  <a:schemeClr val="bg1"/>
                </a:solidFill>
              </a:rPr>
              <a:t> </a:t>
            </a:r>
            <a:r>
              <a:rPr lang="de-DE" sz="3200" dirty="0" err="1" smtClean="0">
                <a:solidFill>
                  <a:schemeClr val="bg1"/>
                </a:solidFill>
              </a:rPr>
              <a:t>for</a:t>
            </a:r>
            <a:r>
              <a:rPr lang="de-DE" sz="3200" dirty="0" smtClean="0">
                <a:solidFill>
                  <a:schemeClr val="bg1"/>
                </a:solidFill>
              </a:rPr>
              <a:t> global </a:t>
            </a:r>
            <a:r>
              <a:rPr lang="de-DE" sz="3200" dirty="0" err="1" smtClean="0">
                <a:solidFill>
                  <a:schemeClr val="bg1"/>
                </a:solidFill>
              </a:rPr>
              <a:t>use</a:t>
            </a:r>
            <a:endParaRPr lang="de-DE" sz="3200" dirty="0" smtClean="0">
              <a:solidFill>
                <a:schemeClr val="bg1"/>
              </a:solidFill>
            </a:endParaRPr>
          </a:p>
          <a:p>
            <a:pPr marL="396875" indent="-396875">
              <a:lnSpc>
                <a:spcPct val="90000"/>
              </a:lnSpc>
              <a:spcBef>
                <a:spcPct val="20000"/>
              </a:spcBef>
              <a:buBlip>
                <a:blip r:embed="rId3"/>
              </a:buBlip>
            </a:pPr>
            <a:r>
              <a:rPr lang="de-DE" sz="3200" dirty="0" err="1" smtClean="0">
                <a:solidFill>
                  <a:schemeClr val="bg1"/>
                </a:solidFill>
              </a:rPr>
              <a:t>Pre-configured</a:t>
            </a:r>
            <a:r>
              <a:rPr lang="de-DE" sz="3200" dirty="0" smtClean="0">
                <a:solidFill>
                  <a:schemeClr val="bg1"/>
                </a:solidFill>
              </a:rPr>
              <a:t> </a:t>
            </a:r>
            <a:r>
              <a:rPr lang="de-DE" sz="3200" dirty="0" err="1" smtClean="0">
                <a:solidFill>
                  <a:schemeClr val="bg1"/>
                </a:solidFill>
              </a:rPr>
              <a:t>default</a:t>
            </a:r>
            <a:r>
              <a:rPr lang="de-DE" sz="3200" dirty="0" smtClean="0">
                <a:solidFill>
                  <a:schemeClr val="bg1"/>
                </a:solidFill>
              </a:rPr>
              <a:t> </a:t>
            </a:r>
            <a:r>
              <a:rPr lang="de-DE" sz="3200" dirty="0" err="1" smtClean="0">
                <a:solidFill>
                  <a:schemeClr val="bg1"/>
                </a:solidFill>
              </a:rPr>
              <a:t>bindings</a:t>
            </a:r>
            <a:endParaRPr lang="de-DE" sz="3200" dirty="0" smtClean="0">
              <a:solidFill>
                <a:schemeClr val="bg1"/>
              </a:solidFill>
            </a:endParaRPr>
          </a:p>
          <a:p>
            <a:pPr marL="396875" indent="-396875">
              <a:lnSpc>
                <a:spcPct val="90000"/>
              </a:lnSpc>
              <a:spcBef>
                <a:spcPct val="20000"/>
              </a:spcBef>
              <a:buBlip>
                <a:blip r:embed="rId3"/>
              </a:buBlip>
            </a:pPr>
            <a:endParaRPr lang="de-DE" sz="3200" dirty="0" smtClean="0">
              <a:solidFill>
                <a:schemeClr val="bg1"/>
              </a:solidFill>
            </a:endParaRPr>
          </a:p>
        </p:txBody>
      </p:sp>
      <p:sp>
        <p:nvSpPr>
          <p:cNvPr id="6" name="Slide Number Placeholder 3"/>
          <p:cNvSpPr txBox="1">
            <a:spLocks/>
          </p:cNvSpPr>
          <p:nvPr/>
        </p:nvSpPr>
        <p:spPr>
          <a:xfrm>
            <a:off x="0" y="6537548"/>
            <a:ext cx="2133600" cy="476250"/>
          </a:xfrm>
          <a:prstGeom prst="rect">
            <a:avLst/>
          </a:prstGeom>
        </p:spPr>
        <p:txBody>
          <a:bodyPr/>
          <a:lstStyle/>
          <a:p>
            <a:pPr marL="0" marR="0" lvl="0" indent="0" algn="l" defTabSz="914363" rtl="0" eaLnBrk="1" fontAlgn="auto" latinLnBrk="0" hangingPunct="1">
              <a:lnSpc>
                <a:spcPct val="100000"/>
              </a:lnSpc>
              <a:spcBef>
                <a:spcPts val="0"/>
              </a:spcBef>
              <a:spcAft>
                <a:spcPts val="0"/>
              </a:spcAft>
              <a:buClrTx/>
              <a:buSzTx/>
              <a:buFontTx/>
              <a:buNone/>
              <a:tabLst/>
              <a:defRPr/>
            </a:pPr>
            <a:fld id="{2A5FD20F-B530-48E0-BEDA-3A47D3A7B05B}" type="slidenum">
              <a:rPr kumimoji="0" lang="de-DE" sz="1800" b="0" i="0" u="none" strike="noStrike" kern="1200" cap="none" spc="0" normalizeH="0" baseline="0" noProof="0" smtClean="0">
                <a:ln>
                  <a:noFill/>
                </a:ln>
                <a:solidFill>
                  <a:srgbClr val="99CC99"/>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12</a:t>
            </a:fld>
            <a:endParaRPr kumimoji="0" lang="de-DE" sz="1800" b="0" i="0" u="none" strike="noStrike" kern="1200" cap="none" spc="0" normalizeH="0" baseline="0" noProof="0" dirty="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09398"/>
          </a:xfrm>
        </p:spPr>
        <p:txBody>
          <a:bodyPr/>
          <a:lstStyle/>
          <a:p>
            <a:r>
              <a:rPr lang="de-DE" sz="4400" dirty="0" err="1" smtClean="0"/>
              <a:t>Config</a:t>
            </a:r>
            <a:r>
              <a:rPr lang="de-DE" sz="4400" dirty="0" smtClean="0"/>
              <a:t> &amp; Hosting: Protocol </a:t>
            </a:r>
            <a:r>
              <a:rPr lang="de-DE" sz="4400" dirty="0" err="1" smtClean="0"/>
              <a:t>Mappings</a:t>
            </a:r>
            <a:endParaRPr lang="en-US" sz="4400" dirty="0"/>
          </a:p>
        </p:txBody>
      </p:sp>
      <p:sp>
        <p:nvSpPr>
          <p:cNvPr id="9" name="Text Placeholder 8"/>
          <p:cNvSpPr>
            <a:spLocks noGrp="1"/>
          </p:cNvSpPr>
          <p:nvPr>
            <p:ph type="body" sz="quarter" idx="10"/>
          </p:nvPr>
        </p:nvSpPr>
        <p:spPr>
          <a:xfrm>
            <a:off x="857342" y="2556481"/>
            <a:ext cx="7929608" cy="1698927"/>
          </a:xfrm>
        </p:spPr>
        <p:txBody>
          <a:bodyPr/>
          <a:lstStyle/>
          <a:p>
            <a:r>
              <a:rPr lang="de-DE" sz="2000" dirty="0" smtClean="0">
                <a:cs typeface="Consolas" pitchFamily="49" charset="0"/>
              </a:rPr>
              <a:t>&lt;</a:t>
            </a:r>
            <a:r>
              <a:rPr lang="de-DE" sz="2000" dirty="0" err="1" smtClean="0">
                <a:cs typeface="Consolas" pitchFamily="49" charset="0"/>
              </a:rPr>
              <a:t>protocolMapping</a:t>
            </a:r>
            <a:r>
              <a:rPr lang="de-DE" sz="2000" dirty="0" smtClean="0">
                <a:cs typeface="Consolas" pitchFamily="49" charset="0"/>
              </a:rPr>
              <a:t>&gt;</a:t>
            </a:r>
            <a:br>
              <a:rPr lang="de-DE" sz="2000" dirty="0" smtClean="0">
                <a:cs typeface="Consolas" pitchFamily="49" charset="0"/>
              </a:rPr>
            </a:br>
            <a:r>
              <a:rPr lang="de-DE" sz="2000" dirty="0" smtClean="0">
                <a:cs typeface="Consolas" pitchFamily="49" charset="0"/>
              </a:rPr>
              <a:t>  &lt;</a:t>
            </a:r>
            <a:r>
              <a:rPr lang="de-DE" sz="2000" dirty="0" err="1" smtClean="0">
                <a:cs typeface="Consolas" pitchFamily="49" charset="0"/>
              </a:rPr>
              <a:t>clear</a:t>
            </a:r>
            <a:r>
              <a:rPr lang="de-DE" sz="2000" dirty="0" smtClean="0">
                <a:cs typeface="Consolas" pitchFamily="49" charset="0"/>
              </a:rPr>
              <a:t> </a:t>
            </a:r>
            <a:r>
              <a:rPr lang="de-DE" sz="2000" dirty="0" err="1" smtClean="0">
                <a:cs typeface="Consolas" pitchFamily="49" charset="0"/>
              </a:rPr>
              <a:t>scheme</a:t>
            </a:r>
            <a:r>
              <a:rPr lang="de-DE" sz="2000" dirty="0" smtClean="0">
                <a:cs typeface="Consolas" pitchFamily="49" charset="0"/>
              </a:rPr>
              <a:t>="http" /&gt;</a:t>
            </a:r>
            <a:br>
              <a:rPr lang="de-DE" sz="2000" dirty="0" smtClean="0">
                <a:cs typeface="Consolas" pitchFamily="49" charset="0"/>
              </a:rPr>
            </a:br>
            <a:r>
              <a:rPr lang="de-DE" sz="2000" dirty="0" smtClean="0">
                <a:cs typeface="Consolas" pitchFamily="49" charset="0"/>
              </a:rPr>
              <a:t>  </a:t>
            </a:r>
            <a:r>
              <a:rPr lang="de-DE" sz="2000" b="1" dirty="0" smtClean="0">
                <a:cs typeface="Consolas" pitchFamily="49" charset="0"/>
              </a:rPr>
              <a:t>&lt;</a:t>
            </a:r>
            <a:r>
              <a:rPr lang="de-DE" sz="2000" b="1" dirty="0" err="1" smtClean="0">
                <a:cs typeface="Consolas" pitchFamily="49" charset="0"/>
              </a:rPr>
              <a:t>add</a:t>
            </a:r>
            <a:r>
              <a:rPr lang="de-DE" sz="2000" b="1" dirty="0" smtClean="0">
                <a:cs typeface="Consolas" pitchFamily="49" charset="0"/>
              </a:rPr>
              <a:t> </a:t>
            </a:r>
            <a:r>
              <a:rPr lang="de-DE" sz="2000" b="1" dirty="0" err="1" smtClean="0">
                <a:cs typeface="Consolas" pitchFamily="49" charset="0"/>
              </a:rPr>
              <a:t>scheme</a:t>
            </a:r>
            <a:r>
              <a:rPr lang="de-DE" sz="2000" b="1" dirty="0" smtClean="0">
                <a:cs typeface="Consolas" pitchFamily="49" charset="0"/>
              </a:rPr>
              <a:t>="http" </a:t>
            </a:r>
            <a:r>
              <a:rPr lang="de-DE" sz="2000" b="1" dirty="0" err="1" smtClean="0">
                <a:cs typeface="Consolas" pitchFamily="49" charset="0"/>
              </a:rPr>
              <a:t>binding</a:t>
            </a:r>
            <a:r>
              <a:rPr lang="de-DE" sz="2000" b="1" dirty="0" smtClean="0">
                <a:cs typeface="Consolas" pitchFamily="49" charset="0"/>
              </a:rPr>
              <a:t>="</a:t>
            </a:r>
            <a:r>
              <a:rPr lang="de-DE" sz="2000" b="1" dirty="0" err="1" smtClean="0">
                <a:cs typeface="Consolas" pitchFamily="49" charset="0"/>
              </a:rPr>
              <a:t>customBinding</a:t>
            </a:r>
            <a:r>
              <a:rPr lang="de-DE" sz="2000" b="1" dirty="0" smtClean="0">
                <a:cs typeface="Consolas" pitchFamily="49" charset="0"/>
              </a:rPr>
              <a:t>"</a:t>
            </a:r>
            <a:br>
              <a:rPr lang="de-DE" sz="2000" b="1" dirty="0" smtClean="0">
                <a:cs typeface="Consolas" pitchFamily="49" charset="0"/>
              </a:rPr>
            </a:br>
            <a:r>
              <a:rPr lang="de-DE" sz="2000" b="1" dirty="0" smtClean="0">
                <a:cs typeface="Consolas" pitchFamily="49" charset="0"/>
              </a:rPr>
              <a:t>   </a:t>
            </a:r>
            <a:r>
              <a:rPr lang="de-DE" sz="2000" b="1" dirty="0" err="1" smtClean="0">
                <a:cs typeface="Consolas" pitchFamily="49" charset="0"/>
              </a:rPr>
              <a:t>bindingConfiguration</a:t>
            </a:r>
            <a:r>
              <a:rPr lang="de-DE" sz="2000" b="1" dirty="0" smtClean="0">
                <a:cs typeface="Consolas" pitchFamily="49" charset="0"/>
              </a:rPr>
              <a:t>="</a:t>
            </a:r>
            <a:r>
              <a:rPr lang="de-DE" sz="2000" b="1" dirty="0" err="1" smtClean="0">
                <a:cs typeface="Consolas" pitchFamily="49" charset="0"/>
              </a:rPr>
              <a:t>binaryHttp</a:t>
            </a:r>
            <a:r>
              <a:rPr lang="de-DE" sz="2000" b="1" dirty="0" smtClean="0">
                <a:cs typeface="Consolas" pitchFamily="49" charset="0"/>
              </a:rPr>
              <a:t>" /&gt;</a:t>
            </a:r>
            <a:r>
              <a:rPr lang="de-DE" sz="2000" dirty="0" smtClean="0">
                <a:cs typeface="Consolas" pitchFamily="49" charset="0"/>
              </a:rPr>
              <a:t/>
            </a:r>
            <a:br>
              <a:rPr lang="de-DE" sz="2000" dirty="0" smtClean="0">
                <a:cs typeface="Consolas" pitchFamily="49" charset="0"/>
              </a:rPr>
            </a:br>
            <a:r>
              <a:rPr lang="de-DE" sz="2000" dirty="0" smtClean="0">
                <a:cs typeface="Consolas" pitchFamily="49" charset="0"/>
              </a:rPr>
              <a:t>&lt;/</a:t>
            </a:r>
            <a:r>
              <a:rPr lang="de-DE" sz="2000" dirty="0" err="1" smtClean="0">
                <a:cs typeface="Consolas" pitchFamily="49" charset="0"/>
              </a:rPr>
              <a:t>protocolMapping</a:t>
            </a:r>
            <a:r>
              <a:rPr lang="de-DE" sz="2000" dirty="0" smtClean="0">
                <a:cs typeface="Consolas" pitchFamily="49" charset="0"/>
              </a:rPr>
              <a:t>&gt;</a:t>
            </a:r>
            <a:br>
              <a:rPr lang="de-DE" sz="2000" dirty="0" smtClean="0">
                <a:cs typeface="Consolas" pitchFamily="49" charset="0"/>
              </a:rPr>
            </a:br>
            <a:r>
              <a:rPr lang="de-DE" sz="2000" dirty="0" smtClean="0">
                <a:cs typeface="Consolas" pitchFamily="49" charset="0"/>
              </a:rPr>
              <a:t/>
            </a:r>
            <a:br>
              <a:rPr lang="de-DE" sz="2000" dirty="0" smtClean="0">
                <a:cs typeface="Consolas" pitchFamily="49" charset="0"/>
              </a:rPr>
            </a:br>
            <a:r>
              <a:rPr lang="de-DE" sz="2000" dirty="0" smtClean="0">
                <a:cs typeface="Consolas" pitchFamily="49" charset="0"/>
              </a:rPr>
              <a:t>&lt;</a:t>
            </a:r>
            <a:r>
              <a:rPr lang="de-DE" sz="2000" dirty="0" err="1" smtClean="0">
                <a:cs typeface="Consolas" pitchFamily="49" charset="0"/>
              </a:rPr>
              <a:t>bindings</a:t>
            </a:r>
            <a:r>
              <a:rPr lang="de-DE" sz="2000" dirty="0" smtClean="0">
                <a:cs typeface="Consolas" pitchFamily="49" charset="0"/>
              </a:rPr>
              <a:t>&gt;</a:t>
            </a:r>
            <a:br>
              <a:rPr lang="de-DE" sz="2000" dirty="0" smtClean="0">
                <a:cs typeface="Consolas" pitchFamily="49" charset="0"/>
              </a:rPr>
            </a:br>
            <a:r>
              <a:rPr lang="de-DE" sz="2000" dirty="0" smtClean="0">
                <a:cs typeface="Consolas" pitchFamily="49" charset="0"/>
              </a:rPr>
              <a:t> </a:t>
            </a:r>
            <a:r>
              <a:rPr lang="de-DE" sz="2000" b="1" dirty="0" smtClean="0">
                <a:cs typeface="Consolas" pitchFamily="49" charset="0"/>
              </a:rPr>
              <a:t> &lt;</a:t>
            </a:r>
            <a:r>
              <a:rPr lang="de-DE" sz="2000" b="1" dirty="0" err="1" smtClean="0">
                <a:cs typeface="Consolas" pitchFamily="49" charset="0"/>
              </a:rPr>
              <a:t>customBinding</a:t>
            </a:r>
            <a:r>
              <a:rPr lang="de-DE" sz="2000" b="1" dirty="0" smtClean="0">
                <a:cs typeface="Consolas" pitchFamily="49" charset="0"/>
              </a:rPr>
              <a:t>&gt;</a:t>
            </a:r>
            <a:br>
              <a:rPr lang="de-DE" sz="2000" b="1" dirty="0" smtClean="0">
                <a:cs typeface="Consolas" pitchFamily="49" charset="0"/>
              </a:rPr>
            </a:br>
            <a:r>
              <a:rPr lang="de-DE" sz="2000" b="1" dirty="0" smtClean="0">
                <a:cs typeface="Consolas" pitchFamily="49" charset="0"/>
              </a:rPr>
              <a:t>    &lt;</a:t>
            </a:r>
            <a:r>
              <a:rPr lang="de-DE" sz="2000" b="1" dirty="0" err="1" smtClean="0">
                <a:cs typeface="Consolas" pitchFamily="49" charset="0"/>
              </a:rPr>
              <a:t>binding</a:t>
            </a:r>
            <a:r>
              <a:rPr lang="de-DE" sz="2000" b="1" dirty="0" smtClean="0">
                <a:cs typeface="Consolas" pitchFamily="49" charset="0"/>
              </a:rPr>
              <a:t> </a:t>
            </a:r>
            <a:r>
              <a:rPr lang="de-DE" sz="2000" b="1" dirty="0" err="1" smtClean="0">
                <a:cs typeface="Consolas" pitchFamily="49" charset="0"/>
              </a:rPr>
              <a:t>name</a:t>
            </a:r>
            <a:r>
              <a:rPr lang="de-DE" sz="2000" b="1" dirty="0" smtClean="0">
                <a:cs typeface="Consolas" pitchFamily="49" charset="0"/>
              </a:rPr>
              <a:t>="</a:t>
            </a:r>
            <a:r>
              <a:rPr lang="de-DE" sz="2000" b="1" dirty="0" err="1" smtClean="0">
                <a:cs typeface="Consolas" pitchFamily="49" charset="0"/>
              </a:rPr>
              <a:t>binaryHttp</a:t>
            </a:r>
            <a:r>
              <a:rPr lang="de-DE" sz="2000" b="1" dirty="0" smtClean="0">
                <a:cs typeface="Consolas" pitchFamily="49" charset="0"/>
              </a:rPr>
              <a:t>"&gt;</a:t>
            </a:r>
            <a:br>
              <a:rPr lang="de-DE" sz="2000" b="1" dirty="0" smtClean="0">
                <a:cs typeface="Consolas" pitchFamily="49" charset="0"/>
              </a:rPr>
            </a:br>
            <a:r>
              <a:rPr lang="de-DE" sz="2000" b="1" dirty="0" smtClean="0">
                <a:cs typeface="Consolas" pitchFamily="49" charset="0"/>
              </a:rPr>
              <a:t>      &lt;</a:t>
            </a:r>
            <a:r>
              <a:rPr lang="de-DE" sz="2000" b="1" dirty="0" err="1" smtClean="0">
                <a:cs typeface="Consolas" pitchFamily="49" charset="0"/>
              </a:rPr>
              <a:t>binaryMessageEncoding</a:t>
            </a:r>
            <a:r>
              <a:rPr lang="de-DE" sz="2000" b="1" dirty="0" smtClean="0">
                <a:cs typeface="Consolas" pitchFamily="49" charset="0"/>
              </a:rPr>
              <a:t>/&gt;</a:t>
            </a:r>
            <a:br>
              <a:rPr lang="de-DE" sz="2000" b="1" dirty="0" smtClean="0">
                <a:cs typeface="Consolas" pitchFamily="49" charset="0"/>
              </a:rPr>
            </a:br>
            <a:r>
              <a:rPr lang="de-DE" sz="2000" b="1" dirty="0" smtClean="0">
                <a:cs typeface="Consolas" pitchFamily="49" charset="0"/>
              </a:rPr>
              <a:t>      &lt;</a:t>
            </a:r>
            <a:r>
              <a:rPr lang="de-DE" sz="2000" b="1" dirty="0" err="1" smtClean="0">
                <a:cs typeface="Consolas" pitchFamily="49" charset="0"/>
              </a:rPr>
              <a:t>httpTransport</a:t>
            </a:r>
            <a:r>
              <a:rPr lang="de-DE" sz="2000" b="1" dirty="0" smtClean="0">
                <a:cs typeface="Consolas" pitchFamily="49" charset="0"/>
              </a:rPr>
              <a:t>/&gt;</a:t>
            </a:r>
            <a:br>
              <a:rPr lang="de-DE" sz="2000" b="1" dirty="0" smtClean="0">
                <a:cs typeface="Consolas" pitchFamily="49" charset="0"/>
              </a:rPr>
            </a:br>
            <a:r>
              <a:rPr lang="de-DE" sz="2000" b="1" dirty="0" smtClean="0">
                <a:cs typeface="Consolas" pitchFamily="49" charset="0"/>
              </a:rPr>
              <a:t>    &lt;/</a:t>
            </a:r>
            <a:r>
              <a:rPr lang="de-DE" sz="2000" b="1" dirty="0" err="1" smtClean="0">
                <a:cs typeface="Consolas" pitchFamily="49" charset="0"/>
              </a:rPr>
              <a:t>binding</a:t>
            </a:r>
            <a:r>
              <a:rPr lang="de-DE" sz="2000" b="1" dirty="0" smtClean="0">
                <a:cs typeface="Consolas" pitchFamily="49" charset="0"/>
              </a:rPr>
              <a:t>&gt;</a:t>
            </a:r>
            <a:br>
              <a:rPr lang="de-DE" sz="2000" b="1" dirty="0" smtClean="0">
                <a:cs typeface="Consolas" pitchFamily="49" charset="0"/>
              </a:rPr>
            </a:br>
            <a:r>
              <a:rPr lang="de-DE" sz="2000" b="1" dirty="0" smtClean="0">
                <a:cs typeface="Consolas" pitchFamily="49" charset="0"/>
              </a:rPr>
              <a:t>  &lt;/</a:t>
            </a:r>
            <a:r>
              <a:rPr lang="de-DE" sz="2000" b="1" dirty="0" err="1" smtClean="0">
                <a:cs typeface="Consolas" pitchFamily="49" charset="0"/>
              </a:rPr>
              <a:t>customBinding</a:t>
            </a:r>
            <a:r>
              <a:rPr lang="de-DE" sz="2000" b="1" dirty="0" smtClean="0">
                <a:cs typeface="Consolas" pitchFamily="49" charset="0"/>
              </a:rPr>
              <a:t>&gt;</a:t>
            </a:r>
            <a:r>
              <a:rPr lang="de-DE" sz="2000" dirty="0" smtClean="0">
                <a:cs typeface="Consolas" pitchFamily="49" charset="0"/>
              </a:rPr>
              <a:t/>
            </a:r>
            <a:br>
              <a:rPr lang="de-DE" sz="2000" dirty="0" smtClean="0">
                <a:cs typeface="Consolas" pitchFamily="49" charset="0"/>
              </a:rPr>
            </a:br>
            <a:r>
              <a:rPr lang="de-DE" sz="2000" dirty="0" smtClean="0">
                <a:cs typeface="Consolas" pitchFamily="49" charset="0"/>
              </a:rPr>
              <a:t>&lt;/</a:t>
            </a:r>
            <a:r>
              <a:rPr lang="de-DE" sz="2000" dirty="0" err="1" smtClean="0">
                <a:cs typeface="Consolas" pitchFamily="49" charset="0"/>
              </a:rPr>
              <a:t>bindings</a:t>
            </a:r>
            <a:r>
              <a:rPr lang="de-DE" sz="2000" dirty="0" smtClean="0">
                <a:cs typeface="Consolas" pitchFamily="49" charset="0"/>
              </a:rPr>
              <a:t>&gt;</a:t>
            </a:r>
            <a:endParaRPr lang="de-DE" sz="2000" dirty="0">
              <a:cs typeface="Consolas" pitchFamily="49" charset="0"/>
            </a:endParaRPr>
          </a:p>
        </p:txBody>
      </p:sp>
      <p:sp>
        <p:nvSpPr>
          <p:cNvPr id="8" name="Content Placeholder 2"/>
          <p:cNvSpPr txBox="1">
            <a:spLocks/>
          </p:cNvSpPr>
          <p:nvPr/>
        </p:nvSpPr>
        <p:spPr>
          <a:xfrm>
            <a:off x="381000" y="1412874"/>
            <a:ext cx="8382000" cy="4561205"/>
          </a:xfrm>
          <a:prstGeom prst="rect">
            <a:avLst/>
          </a:prstGeom>
        </p:spPr>
        <p:txBody>
          <a:bodyPr/>
          <a:lstStyle/>
          <a:p>
            <a:pPr marL="396875" indent="-396875">
              <a:lnSpc>
                <a:spcPct val="90000"/>
              </a:lnSpc>
              <a:spcBef>
                <a:spcPct val="20000"/>
              </a:spcBef>
              <a:buBlip>
                <a:blip r:embed="rId3"/>
              </a:buBlip>
            </a:pPr>
            <a:r>
              <a:rPr lang="de-DE" sz="3200" dirty="0" smtClean="0">
                <a:solidFill>
                  <a:schemeClr val="bg1"/>
                </a:solidFill>
              </a:rPr>
              <a:t>Add </a:t>
            </a:r>
            <a:r>
              <a:rPr lang="de-DE" sz="3200" dirty="0" err="1" smtClean="0">
                <a:solidFill>
                  <a:schemeClr val="bg1"/>
                </a:solidFill>
              </a:rPr>
              <a:t>or</a:t>
            </a:r>
            <a:r>
              <a:rPr lang="de-DE" sz="3200" dirty="0" smtClean="0">
                <a:solidFill>
                  <a:schemeClr val="bg1"/>
                </a:solidFill>
              </a:rPr>
              <a:t> </a:t>
            </a:r>
            <a:r>
              <a:rPr lang="de-DE" sz="3200" dirty="0" err="1" smtClean="0">
                <a:solidFill>
                  <a:schemeClr val="bg1"/>
                </a:solidFill>
              </a:rPr>
              <a:t>replace</a:t>
            </a:r>
            <a:r>
              <a:rPr lang="de-DE" sz="3200" dirty="0" smtClean="0">
                <a:solidFill>
                  <a:schemeClr val="bg1"/>
                </a:solidFill>
              </a:rPr>
              <a:t> </a:t>
            </a:r>
            <a:r>
              <a:rPr lang="de-DE" sz="3200" dirty="0" err="1" smtClean="0">
                <a:solidFill>
                  <a:schemeClr val="bg1"/>
                </a:solidFill>
              </a:rPr>
              <a:t>your</a:t>
            </a:r>
            <a:r>
              <a:rPr lang="de-DE" sz="3200" dirty="0" smtClean="0">
                <a:solidFill>
                  <a:schemeClr val="bg1"/>
                </a:solidFill>
              </a:rPr>
              <a:t> </a:t>
            </a:r>
            <a:r>
              <a:rPr lang="de-DE" sz="3200" dirty="0" err="1" smtClean="0">
                <a:solidFill>
                  <a:schemeClr val="bg1"/>
                </a:solidFill>
              </a:rPr>
              <a:t>own</a:t>
            </a:r>
            <a:r>
              <a:rPr lang="de-DE" sz="3200" dirty="0" smtClean="0">
                <a:solidFill>
                  <a:schemeClr val="bg1"/>
                </a:solidFill>
              </a:rPr>
              <a:t> </a:t>
            </a:r>
            <a:r>
              <a:rPr lang="de-DE" sz="3200" dirty="0" err="1" smtClean="0">
                <a:solidFill>
                  <a:schemeClr val="bg1"/>
                </a:solidFill>
              </a:rPr>
              <a:t>protocol</a:t>
            </a:r>
            <a:r>
              <a:rPr lang="de-DE" sz="3200" dirty="0" smtClean="0">
                <a:solidFill>
                  <a:schemeClr val="bg1"/>
                </a:solidFill>
              </a:rPr>
              <a:t> </a:t>
            </a:r>
            <a:r>
              <a:rPr lang="de-DE" sz="3200" dirty="0" err="1" smtClean="0">
                <a:solidFill>
                  <a:schemeClr val="bg1"/>
                </a:solidFill>
              </a:rPr>
              <a:t>mapping</a:t>
            </a:r>
            <a:r>
              <a:rPr lang="de-DE" sz="3200" dirty="0" smtClean="0">
                <a:solidFill>
                  <a:schemeClr val="bg1"/>
                </a:solidFill>
              </a:rPr>
              <a:t> </a:t>
            </a:r>
            <a:r>
              <a:rPr lang="de-DE" sz="3200" dirty="0" err="1" smtClean="0">
                <a:solidFill>
                  <a:schemeClr val="bg1"/>
                </a:solidFill>
              </a:rPr>
              <a:t>configuration</a:t>
            </a:r>
            <a:endParaRPr lang="de-DE" sz="3200" dirty="0" smtClean="0">
              <a:solidFill>
                <a:schemeClr val="bg1"/>
              </a:solidFill>
            </a:endParaRPr>
          </a:p>
        </p:txBody>
      </p:sp>
      <p:sp>
        <p:nvSpPr>
          <p:cNvPr id="6" name="Slide Number Placeholder 3"/>
          <p:cNvSpPr txBox="1">
            <a:spLocks/>
          </p:cNvSpPr>
          <p:nvPr/>
        </p:nvSpPr>
        <p:spPr>
          <a:xfrm>
            <a:off x="0" y="6537548"/>
            <a:ext cx="2133600" cy="476250"/>
          </a:xfrm>
          <a:prstGeom prst="rect">
            <a:avLst/>
          </a:prstGeom>
        </p:spPr>
        <p:txBody>
          <a:bodyPr/>
          <a:lstStyle/>
          <a:p>
            <a:pPr marL="0" marR="0" lvl="0" indent="0" algn="l" defTabSz="914363" rtl="0" eaLnBrk="1" fontAlgn="auto" latinLnBrk="0" hangingPunct="1">
              <a:lnSpc>
                <a:spcPct val="100000"/>
              </a:lnSpc>
              <a:spcBef>
                <a:spcPts val="0"/>
              </a:spcBef>
              <a:spcAft>
                <a:spcPts val="0"/>
              </a:spcAft>
              <a:buClrTx/>
              <a:buSzTx/>
              <a:buFontTx/>
              <a:buNone/>
              <a:tabLst/>
              <a:defRPr/>
            </a:pPr>
            <a:fld id="{2A5FD20F-B530-48E0-BEDA-3A47D3A7B05B}" type="slidenum">
              <a:rPr kumimoji="0" lang="de-DE" sz="1800" b="0" i="0" u="none" strike="noStrike" kern="1200" cap="none" spc="0" normalizeH="0" baseline="0" noProof="0" smtClean="0">
                <a:ln>
                  <a:noFill/>
                </a:ln>
                <a:solidFill>
                  <a:srgbClr val="99CC99"/>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13</a:t>
            </a:fld>
            <a:endParaRPr kumimoji="0" lang="de-DE" sz="1800" b="0" i="0" u="none" strike="noStrike" kern="1200" cap="none" spc="0" normalizeH="0" baseline="0" noProof="0" dirty="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09398"/>
          </a:xfrm>
        </p:spPr>
        <p:txBody>
          <a:bodyPr/>
          <a:lstStyle/>
          <a:p>
            <a:r>
              <a:rPr lang="de-DE" sz="4400" dirty="0" err="1" smtClean="0"/>
              <a:t>Config</a:t>
            </a:r>
            <a:r>
              <a:rPr lang="de-DE" sz="4400" dirty="0" smtClean="0"/>
              <a:t> &amp; Hosting: Standard Endpoints</a:t>
            </a:r>
            <a:endParaRPr lang="en-US" sz="4400" dirty="0"/>
          </a:p>
        </p:txBody>
      </p:sp>
      <p:sp>
        <p:nvSpPr>
          <p:cNvPr id="9" name="Text Placeholder 8"/>
          <p:cNvSpPr>
            <a:spLocks noGrp="1"/>
          </p:cNvSpPr>
          <p:nvPr>
            <p:ph type="body" sz="quarter" idx="10"/>
          </p:nvPr>
        </p:nvSpPr>
        <p:spPr>
          <a:xfrm>
            <a:off x="857341" y="4559551"/>
            <a:ext cx="8346073" cy="1698927"/>
          </a:xfrm>
        </p:spPr>
        <p:txBody>
          <a:bodyPr/>
          <a:lstStyle/>
          <a:p>
            <a:r>
              <a:rPr lang="de-DE" sz="2000" dirty="0" smtClean="0">
                <a:cs typeface="Consolas" pitchFamily="49" charset="0"/>
              </a:rPr>
              <a:t>&lt;</a:t>
            </a:r>
            <a:r>
              <a:rPr lang="de-DE" sz="2000" dirty="0" err="1" smtClean="0">
                <a:cs typeface="Consolas" pitchFamily="49" charset="0"/>
              </a:rPr>
              <a:t>system.serviceModel</a:t>
            </a:r>
            <a:r>
              <a:rPr lang="de-DE" sz="2000" dirty="0" smtClean="0">
                <a:cs typeface="Consolas" pitchFamily="49" charset="0"/>
              </a:rPr>
              <a:t>&gt;</a:t>
            </a:r>
            <a:br>
              <a:rPr lang="de-DE" sz="2000" dirty="0" smtClean="0">
                <a:cs typeface="Consolas" pitchFamily="49" charset="0"/>
              </a:rPr>
            </a:br>
            <a:r>
              <a:rPr lang="de-DE" sz="2000" dirty="0" smtClean="0">
                <a:cs typeface="Consolas" pitchFamily="49" charset="0"/>
              </a:rPr>
              <a:t>    &lt;</a:t>
            </a:r>
            <a:r>
              <a:rPr lang="de-DE" sz="2000" dirty="0" err="1" smtClean="0">
                <a:cs typeface="Consolas" pitchFamily="49" charset="0"/>
              </a:rPr>
              <a:t>services</a:t>
            </a:r>
            <a:r>
              <a:rPr lang="de-DE" sz="2000" dirty="0" smtClean="0">
                <a:cs typeface="Consolas" pitchFamily="49" charset="0"/>
              </a:rPr>
              <a:t>&gt;</a:t>
            </a:r>
            <a:br>
              <a:rPr lang="de-DE" sz="2000" dirty="0" smtClean="0">
                <a:cs typeface="Consolas" pitchFamily="49" charset="0"/>
              </a:rPr>
            </a:br>
            <a:r>
              <a:rPr lang="de-DE" sz="2000" dirty="0" smtClean="0">
                <a:cs typeface="Consolas" pitchFamily="49" charset="0"/>
              </a:rPr>
              <a:t>        &lt;</a:t>
            </a:r>
            <a:r>
              <a:rPr lang="de-DE" sz="2000" dirty="0" err="1" smtClean="0">
                <a:cs typeface="Consolas" pitchFamily="49" charset="0"/>
              </a:rPr>
              <a:t>service</a:t>
            </a:r>
            <a:r>
              <a:rPr lang="de-DE" sz="2000" dirty="0" smtClean="0">
                <a:cs typeface="Consolas" pitchFamily="49" charset="0"/>
              </a:rPr>
              <a:t> </a:t>
            </a:r>
            <a:r>
              <a:rPr lang="de-DE" sz="2000" dirty="0" err="1" smtClean="0">
                <a:cs typeface="Consolas" pitchFamily="49" charset="0"/>
              </a:rPr>
              <a:t>name</a:t>
            </a:r>
            <a:r>
              <a:rPr lang="de-DE" sz="2000" dirty="0" smtClean="0">
                <a:cs typeface="Consolas" pitchFamily="49" charset="0"/>
              </a:rPr>
              <a:t>="</a:t>
            </a:r>
            <a:r>
              <a:rPr lang="de-DE" sz="2000" dirty="0" err="1" smtClean="0">
                <a:cs typeface="Consolas" pitchFamily="49" charset="0"/>
              </a:rPr>
              <a:t>HelloService</a:t>
            </a:r>
            <a:r>
              <a:rPr lang="de-DE" sz="2000" dirty="0" smtClean="0">
                <a:cs typeface="Consolas" pitchFamily="49" charset="0"/>
              </a:rPr>
              <a:t>"&gt;</a:t>
            </a:r>
            <a:br>
              <a:rPr lang="de-DE" sz="2000" dirty="0" smtClean="0">
                <a:cs typeface="Consolas" pitchFamily="49" charset="0"/>
              </a:rPr>
            </a:br>
            <a:r>
              <a:rPr lang="de-DE" sz="2000" dirty="0" smtClean="0">
                <a:cs typeface="Consolas" pitchFamily="49" charset="0"/>
              </a:rPr>
              <a:t>            </a:t>
            </a:r>
            <a:r>
              <a:rPr lang="de-DE" sz="2000" b="1" dirty="0" smtClean="0">
                <a:cs typeface="Consolas" pitchFamily="49" charset="0"/>
              </a:rPr>
              <a:t>&lt;</a:t>
            </a:r>
            <a:r>
              <a:rPr lang="de-DE" sz="2000" b="1" dirty="0" err="1" smtClean="0">
                <a:cs typeface="Consolas" pitchFamily="49" charset="0"/>
              </a:rPr>
              <a:t>endpoint</a:t>
            </a:r>
            <a:r>
              <a:rPr lang="de-DE" sz="2000" b="1" dirty="0" smtClean="0">
                <a:cs typeface="Consolas" pitchFamily="49" charset="0"/>
              </a:rPr>
              <a:t> </a:t>
            </a:r>
            <a:r>
              <a:rPr lang="de-DE" sz="2000" b="1" dirty="0" err="1" smtClean="0">
                <a:cs typeface="Consolas" pitchFamily="49" charset="0"/>
              </a:rPr>
              <a:t>kind</a:t>
            </a:r>
            <a:r>
              <a:rPr lang="de-DE" sz="2000" b="1" dirty="0" smtClean="0">
                <a:cs typeface="Consolas" pitchFamily="49" charset="0"/>
              </a:rPr>
              <a:t>="</a:t>
            </a:r>
            <a:r>
              <a:rPr lang="de-DE" sz="2000" b="1" dirty="0" err="1" smtClean="0">
                <a:cs typeface="Consolas" pitchFamily="49" charset="0"/>
              </a:rPr>
              <a:t>udpDiscoveryEndpoint</a:t>
            </a:r>
            <a:r>
              <a:rPr lang="de-DE" sz="2000" b="1" dirty="0" smtClean="0">
                <a:cs typeface="Consolas" pitchFamily="49" charset="0"/>
              </a:rPr>
              <a:t>" /&gt;</a:t>
            </a:r>
            <a:br>
              <a:rPr lang="de-DE" sz="2000" b="1" dirty="0" smtClean="0">
                <a:cs typeface="Consolas" pitchFamily="49" charset="0"/>
              </a:rPr>
            </a:br>
            <a:r>
              <a:rPr lang="de-DE" sz="2000" dirty="0" smtClean="0">
                <a:cs typeface="Consolas" pitchFamily="49" charset="0"/>
              </a:rPr>
              <a:t>        &lt;/</a:t>
            </a:r>
            <a:r>
              <a:rPr lang="de-DE" sz="2000" dirty="0" err="1" smtClean="0">
                <a:cs typeface="Consolas" pitchFamily="49" charset="0"/>
              </a:rPr>
              <a:t>service</a:t>
            </a:r>
            <a:r>
              <a:rPr lang="de-DE" sz="2000" dirty="0" smtClean="0">
                <a:cs typeface="Consolas" pitchFamily="49" charset="0"/>
              </a:rPr>
              <a:t>&gt;</a:t>
            </a:r>
            <a:br>
              <a:rPr lang="de-DE" sz="2000" dirty="0" smtClean="0">
                <a:cs typeface="Consolas" pitchFamily="49" charset="0"/>
              </a:rPr>
            </a:br>
            <a:r>
              <a:rPr lang="de-DE" sz="2000" dirty="0" smtClean="0">
                <a:cs typeface="Consolas" pitchFamily="49" charset="0"/>
              </a:rPr>
              <a:t>    &lt;/</a:t>
            </a:r>
            <a:r>
              <a:rPr lang="de-DE" sz="2000" dirty="0" err="1" smtClean="0">
                <a:cs typeface="Consolas" pitchFamily="49" charset="0"/>
              </a:rPr>
              <a:t>services</a:t>
            </a:r>
            <a:r>
              <a:rPr lang="de-DE" sz="2000" dirty="0" smtClean="0">
                <a:cs typeface="Consolas" pitchFamily="49" charset="0"/>
              </a:rPr>
              <a:t>&gt;</a:t>
            </a:r>
            <a:br>
              <a:rPr lang="de-DE" sz="2000" dirty="0" smtClean="0">
                <a:cs typeface="Consolas" pitchFamily="49" charset="0"/>
              </a:rPr>
            </a:br>
            <a:r>
              <a:rPr lang="de-DE" sz="2000" dirty="0" smtClean="0">
                <a:cs typeface="Consolas" pitchFamily="49" charset="0"/>
              </a:rPr>
              <a:t>    …</a:t>
            </a:r>
            <a:br>
              <a:rPr lang="de-DE" sz="2000" dirty="0" smtClean="0">
                <a:cs typeface="Consolas" pitchFamily="49" charset="0"/>
              </a:rPr>
            </a:br>
            <a:r>
              <a:rPr lang="de-DE" sz="2000" dirty="0" smtClean="0">
                <a:cs typeface="Consolas" pitchFamily="49" charset="0"/>
              </a:rPr>
              <a:t>&lt;/</a:t>
            </a:r>
            <a:r>
              <a:rPr lang="de-DE" sz="2000" dirty="0" err="1" smtClean="0">
                <a:cs typeface="Consolas" pitchFamily="49" charset="0"/>
              </a:rPr>
              <a:t>system.serviceModel</a:t>
            </a:r>
            <a:r>
              <a:rPr lang="de-DE" sz="2000" dirty="0" smtClean="0">
                <a:cs typeface="Consolas" pitchFamily="49" charset="0"/>
              </a:rPr>
              <a:t>&gt;</a:t>
            </a:r>
            <a:endParaRPr lang="de-DE" sz="2000" dirty="0">
              <a:cs typeface="Consolas" pitchFamily="49" charset="0"/>
            </a:endParaRPr>
          </a:p>
        </p:txBody>
      </p:sp>
      <p:sp>
        <p:nvSpPr>
          <p:cNvPr id="8" name="Content Placeholder 2"/>
          <p:cNvSpPr txBox="1">
            <a:spLocks/>
          </p:cNvSpPr>
          <p:nvPr/>
        </p:nvSpPr>
        <p:spPr>
          <a:xfrm>
            <a:off x="381000" y="1412874"/>
            <a:ext cx="8382000" cy="4561205"/>
          </a:xfrm>
          <a:prstGeom prst="rect">
            <a:avLst/>
          </a:prstGeom>
        </p:spPr>
        <p:txBody>
          <a:bodyPr/>
          <a:lstStyle/>
          <a:p>
            <a:pPr marL="396875" indent="-396875">
              <a:lnSpc>
                <a:spcPct val="90000"/>
              </a:lnSpc>
              <a:spcBef>
                <a:spcPct val="20000"/>
              </a:spcBef>
              <a:buBlip>
                <a:blip r:embed="rId3"/>
              </a:buBlip>
            </a:pPr>
            <a:r>
              <a:rPr lang="en-US" sz="2400" dirty="0" smtClean="0">
                <a:solidFill>
                  <a:schemeClr val="bg1"/>
                </a:solidFill>
              </a:rPr>
              <a:t>Reusable pre-configured system endpoints</a:t>
            </a:r>
          </a:p>
          <a:p>
            <a:pPr marL="854057" lvl="1" indent="-396875">
              <a:lnSpc>
                <a:spcPct val="90000"/>
              </a:lnSpc>
              <a:spcBef>
                <a:spcPct val="20000"/>
              </a:spcBef>
              <a:buBlip>
                <a:blip r:embed="rId3"/>
              </a:buBlip>
            </a:pPr>
            <a:r>
              <a:rPr lang="en-US" sz="2400" dirty="0" smtClean="0">
                <a:solidFill>
                  <a:schemeClr val="bg1"/>
                </a:solidFill>
              </a:rPr>
              <a:t>endpoints in WCF have many moving parts </a:t>
            </a:r>
            <a:br>
              <a:rPr lang="en-US" sz="2400" dirty="0" smtClean="0">
                <a:solidFill>
                  <a:schemeClr val="bg1"/>
                </a:solidFill>
              </a:rPr>
            </a:br>
            <a:r>
              <a:rPr lang="en-US" sz="2400" dirty="0" smtClean="0">
                <a:solidFill>
                  <a:schemeClr val="bg1"/>
                </a:solidFill>
              </a:rPr>
              <a:t>(address, binding, contract, behaviors)</a:t>
            </a:r>
          </a:p>
          <a:p>
            <a:pPr marL="854057" lvl="1" indent="-396875">
              <a:lnSpc>
                <a:spcPct val="90000"/>
              </a:lnSpc>
              <a:spcBef>
                <a:spcPct val="20000"/>
              </a:spcBef>
              <a:buBlip>
                <a:blip r:embed="rId3"/>
              </a:buBlip>
            </a:pPr>
            <a:r>
              <a:rPr lang="en-US" sz="2400" dirty="0" smtClean="0">
                <a:solidFill>
                  <a:schemeClr val="bg1"/>
                </a:solidFill>
              </a:rPr>
              <a:t>in some cases some of these parts are constrained</a:t>
            </a:r>
          </a:p>
          <a:p>
            <a:pPr marL="854057" lvl="1" indent="-396875">
              <a:lnSpc>
                <a:spcPct val="90000"/>
              </a:lnSpc>
              <a:spcBef>
                <a:spcPct val="20000"/>
              </a:spcBef>
              <a:buBlip>
                <a:blip r:embed="rId3"/>
              </a:buBlip>
            </a:pPr>
            <a:r>
              <a:rPr lang="en-US" sz="2400" dirty="0" smtClean="0">
                <a:solidFill>
                  <a:schemeClr val="bg1"/>
                </a:solidFill>
              </a:rPr>
              <a:t>most common with infrastructure or system endpoints where the contract is fixed and provided externally to the service</a:t>
            </a:r>
          </a:p>
          <a:p>
            <a:pPr marL="396875" indent="-396875">
              <a:lnSpc>
                <a:spcPct val="90000"/>
              </a:lnSpc>
              <a:spcBef>
                <a:spcPct val="20000"/>
              </a:spcBef>
              <a:buBlip>
                <a:blip r:embed="rId3"/>
              </a:buBlip>
            </a:pPr>
            <a:r>
              <a:rPr lang="en-US" sz="2400" dirty="0" smtClean="0">
                <a:solidFill>
                  <a:schemeClr val="bg1"/>
                </a:solidFill>
              </a:rPr>
              <a:t>Specify a standard endpoint by using </a:t>
            </a:r>
            <a:r>
              <a:rPr lang="en-US" sz="2400" dirty="0" smtClean="0">
                <a:solidFill>
                  <a:schemeClr val="bg1"/>
                </a:solidFill>
                <a:latin typeface="Consolas" pitchFamily="49" charset="0"/>
                <a:cs typeface="Consolas" pitchFamily="49" charset="0"/>
              </a:rPr>
              <a:t>kind</a:t>
            </a:r>
            <a:r>
              <a:rPr lang="en-US" sz="2400" dirty="0" smtClean="0">
                <a:solidFill>
                  <a:schemeClr val="bg1"/>
                </a:solidFill>
              </a:rPr>
              <a:t> attribute</a:t>
            </a:r>
            <a:endParaRPr lang="de-DE" sz="2400" dirty="0" smtClean="0">
              <a:solidFill>
                <a:schemeClr val="bg1"/>
              </a:solidFill>
            </a:endParaRPr>
          </a:p>
        </p:txBody>
      </p:sp>
      <p:sp>
        <p:nvSpPr>
          <p:cNvPr id="6" name="Slide Number Placeholder 3"/>
          <p:cNvSpPr txBox="1">
            <a:spLocks/>
          </p:cNvSpPr>
          <p:nvPr/>
        </p:nvSpPr>
        <p:spPr>
          <a:xfrm>
            <a:off x="0" y="6537548"/>
            <a:ext cx="2133600" cy="476250"/>
          </a:xfrm>
          <a:prstGeom prst="rect">
            <a:avLst/>
          </a:prstGeom>
        </p:spPr>
        <p:txBody>
          <a:bodyPr/>
          <a:lstStyle/>
          <a:p>
            <a:pPr marL="0" marR="0" lvl="0" indent="0" algn="l" defTabSz="914363" rtl="0" eaLnBrk="1" fontAlgn="auto" latinLnBrk="0" hangingPunct="1">
              <a:lnSpc>
                <a:spcPct val="100000"/>
              </a:lnSpc>
              <a:spcBef>
                <a:spcPts val="0"/>
              </a:spcBef>
              <a:spcAft>
                <a:spcPts val="0"/>
              </a:spcAft>
              <a:buClrTx/>
              <a:buSzTx/>
              <a:buFontTx/>
              <a:buNone/>
              <a:tabLst/>
              <a:defRPr/>
            </a:pPr>
            <a:fld id="{2A5FD20F-B530-48E0-BEDA-3A47D3A7B05B}" type="slidenum">
              <a:rPr kumimoji="0" lang="de-DE" sz="1800" b="0" i="0" u="none" strike="noStrike" kern="1200" cap="none" spc="0" normalizeH="0" baseline="0" noProof="0" smtClean="0">
                <a:ln>
                  <a:noFill/>
                </a:ln>
                <a:solidFill>
                  <a:srgbClr val="99CC99"/>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14</a:t>
            </a:fld>
            <a:endParaRPr kumimoji="0" lang="de-DE" sz="1800" b="0" i="0" u="none" strike="noStrike" kern="1200" cap="none" spc="0" normalizeH="0" baseline="0" noProof="0" dirty="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09398"/>
          </a:xfrm>
        </p:spPr>
        <p:txBody>
          <a:bodyPr/>
          <a:lstStyle/>
          <a:p>
            <a:r>
              <a:rPr lang="de-DE" sz="4400" dirty="0" smtClean="0"/>
              <a:t>.</a:t>
            </a:r>
            <a:r>
              <a:rPr lang="de-DE" sz="4400" dirty="0" err="1" smtClean="0"/>
              <a:t>svc-less</a:t>
            </a:r>
            <a:r>
              <a:rPr lang="de-DE" sz="4400" dirty="0" smtClean="0"/>
              <a:t> </a:t>
            </a:r>
            <a:r>
              <a:rPr lang="de-DE" sz="4400" dirty="0" err="1" smtClean="0"/>
              <a:t>Activation</a:t>
            </a:r>
            <a:endParaRPr lang="en-US" sz="4400" dirty="0"/>
          </a:p>
        </p:txBody>
      </p:sp>
      <p:sp>
        <p:nvSpPr>
          <p:cNvPr id="9" name="Text Placeholder 8"/>
          <p:cNvSpPr>
            <a:spLocks noGrp="1"/>
          </p:cNvSpPr>
          <p:nvPr>
            <p:ph type="body" sz="quarter" idx="10"/>
          </p:nvPr>
        </p:nvSpPr>
        <p:spPr>
          <a:xfrm>
            <a:off x="866050" y="3070312"/>
            <a:ext cx="8346073" cy="1698927"/>
          </a:xfrm>
        </p:spPr>
        <p:txBody>
          <a:bodyPr/>
          <a:lstStyle/>
          <a:p>
            <a:r>
              <a:rPr lang="de-DE" sz="1800" dirty="0" smtClean="0">
                <a:cs typeface="Consolas" pitchFamily="49" charset="0"/>
              </a:rPr>
              <a:t>&lt;</a:t>
            </a:r>
            <a:r>
              <a:rPr lang="de-DE" sz="1800" dirty="0" err="1" smtClean="0">
                <a:cs typeface="Consolas" pitchFamily="49" charset="0"/>
              </a:rPr>
              <a:t>system.serviceModel</a:t>
            </a:r>
            <a:r>
              <a:rPr lang="de-DE" sz="1800" dirty="0" smtClean="0">
                <a:cs typeface="Consolas" pitchFamily="49" charset="0"/>
              </a:rPr>
              <a:t>&gt;</a:t>
            </a:r>
            <a:br>
              <a:rPr lang="de-DE" sz="1800" dirty="0" smtClean="0">
                <a:cs typeface="Consolas" pitchFamily="49" charset="0"/>
              </a:rPr>
            </a:br>
            <a:r>
              <a:rPr lang="de-DE" sz="1800" dirty="0" smtClean="0">
                <a:cs typeface="Consolas" pitchFamily="49" charset="0"/>
              </a:rPr>
              <a:t>    &lt;</a:t>
            </a:r>
            <a:r>
              <a:rPr lang="de-DE" sz="1800" dirty="0" err="1" smtClean="0">
                <a:cs typeface="Consolas" pitchFamily="49" charset="0"/>
              </a:rPr>
              <a:t>serviceHostingEnvironment</a:t>
            </a:r>
            <a:r>
              <a:rPr lang="de-DE" sz="1800" dirty="0" smtClean="0">
                <a:cs typeface="Consolas" pitchFamily="49" charset="0"/>
              </a:rPr>
              <a:t>&gt;      </a:t>
            </a:r>
            <a:br>
              <a:rPr lang="de-DE" sz="1800" dirty="0" smtClean="0">
                <a:cs typeface="Consolas" pitchFamily="49" charset="0"/>
              </a:rPr>
            </a:br>
            <a:r>
              <a:rPr lang="de-DE" sz="1800" b="1" dirty="0" smtClean="0">
                <a:cs typeface="Consolas" pitchFamily="49" charset="0"/>
              </a:rPr>
              <a:t>      &lt;</a:t>
            </a:r>
            <a:r>
              <a:rPr lang="de-DE" sz="1800" b="1" dirty="0" err="1" smtClean="0">
                <a:cs typeface="Consolas" pitchFamily="49" charset="0"/>
              </a:rPr>
              <a:t>serviceActivations</a:t>
            </a:r>
            <a:r>
              <a:rPr lang="de-DE" sz="1800" b="1" dirty="0" smtClean="0">
                <a:cs typeface="Consolas" pitchFamily="49" charset="0"/>
              </a:rPr>
              <a:t>&gt;</a:t>
            </a:r>
            <a:br>
              <a:rPr lang="de-DE" sz="1800" b="1" dirty="0" smtClean="0">
                <a:cs typeface="Consolas" pitchFamily="49" charset="0"/>
              </a:rPr>
            </a:br>
            <a:r>
              <a:rPr lang="de-DE" sz="1800" b="1" dirty="0" smtClean="0">
                <a:cs typeface="Consolas" pitchFamily="49" charset="0"/>
              </a:rPr>
              <a:t>        &lt;</a:t>
            </a:r>
            <a:r>
              <a:rPr lang="de-DE" sz="1800" b="1" dirty="0" err="1" smtClean="0">
                <a:cs typeface="Consolas" pitchFamily="49" charset="0"/>
              </a:rPr>
              <a:t>add</a:t>
            </a:r>
            <a:r>
              <a:rPr lang="de-DE" sz="1800" b="1" dirty="0" smtClean="0">
                <a:cs typeface="Consolas" pitchFamily="49" charset="0"/>
              </a:rPr>
              <a:t> </a:t>
            </a:r>
            <a:r>
              <a:rPr lang="de-DE" sz="1800" b="1" dirty="0" err="1" smtClean="0">
                <a:cs typeface="Consolas" pitchFamily="49" charset="0"/>
              </a:rPr>
              <a:t>relativeAddress</a:t>
            </a:r>
            <a:r>
              <a:rPr lang="de-DE" sz="1800" b="1" dirty="0" smtClean="0">
                <a:cs typeface="Consolas" pitchFamily="49" charset="0"/>
              </a:rPr>
              <a:t>="/Hello.svc" </a:t>
            </a:r>
            <a:br>
              <a:rPr lang="de-DE" sz="1800" b="1" dirty="0" smtClean="0">
                <a:cs typeface="Consolas" pitchFamily="49" charset="0"/>
              </a:rPr>
            </a:br>
            <a:r>
              <a:rPr lang="de-DE" sz="1800" b="1" dirty="0" smtClean="0">
                <a:cs typeface="Consolas" pitchFamily="49" charset="0"/>
              </a:rPr>
              <a:t>         </a:t>
            </a:r>
            <a:r>
              <a:rPr lang="de-DE" sz="1800" b="1" dirty="0" err="1" smtClean="0">
                <a:cs typeface="Consolas" pitchFamily="49" charset="0"/>
              </a:rPr>
              <a:t>service</a:t>
            </a:r>
            <a:r>
              <a:rPr lang="de-DE" sz="1800" b="1" dirty="0" smtClean="0">
                <a:cs typeface="Consolas" pitchFamily="49" charset="0"/>
              </a:rPr>
              <a:t>="</a:t>
            </a:r>
            <a:r>
              <a:rPr lang="de-DE" sz="1800" b="1" dirty="0" err="1" smtClean="0">
                <a:cs typeface="Consolas" pitchFamily="49" charset="0"/>
              </a:rPr>
              <a:t>HelloService</a:t>
            </a:r>
            <a:r>
              <a:rPr lang="de-DE" sz="1800" b="1" dirty="0" smtClean="0">
                <a:cs typeface="Consolas" pitchFamily="49" charset="0"/>
              </a:rPr>
              <a:t>"/&gt;</a:t>
            </a:r>
            <a:br>
              <a:rPr lang="de-DE" sz="1800" b="1" dirty="0" smtClean="0">
                <a:cs typeface="Consolas" pitchFamily="49" charset="0"/>
              </a:rPr>
            </a:br>
            <a:r>
              <a:rPr lang="de-DE" sz="1800" b="1" dirty="0" smtClean="0">
                <a:cs typeface="Consolas" pitchFamily="49" charset="0"/>
              </a:rPr>
              <a:t>      &lt;/</a:t>
            </a:r>
            <a:r>
              <a:rPr lang="de-DE" sz="1800" b="1" dirty="0" err="1" smtClean="0">
                <a:cs typeface="Consolas" pitchFamily="49" charset="0"/>
              </a:rPr>
              <a:t>serviceActivations</a:t>
            </a:r>
            <a:r>
              <a:rPr lang="de-DE" sz="1800" b="1" dirty="0" smtClean="0">
                <a:cs typeface="Consolas" pitchFamily="49" charset="0"/>
              </a:rPr>
              <a:t>&gt;</a:t>
            </a:r>
            <a:r>
              <a:rPr lang="de-DE" sz="1800" dirty="0" smtClean="0">
                <a:cs typeface="Consolas" pitchFamily="49" charset="0"/>
              </a:rPr>
              <a:t/>
            </a:r>
            <a:br>
              <a:rPr lang="de-DE" sz="1800" dirty="0" smtClean="0">
                <a:cs typeface="Consolas" pitchFamily="49" charset="0"/>
              </a:rPr>
            </a:br>
            <a:r>
              <a:rPr lang="de-DE" sz="1800" dirty="0" smtClean="0">
                <a:cs typeface="Consolas" pitchFamily="49" charset="0"/>
              </a:rPr>
              <a:t>    &lt;/</a:t>
            </a:r>
            <a:r>
              <a:rPr lang="de-DE" sz="1800" dirty="0" err="1" smtClean="0">
                <a:cs typeface="Consolas" pitchFamily="49" charset="0"/>
              </a:rPr>
              <a:t>serviceHostingEnvironment</a:t>
            </a:r>
            <a:r>
              <a:rPr lang="de-DE" sz="1800" dirty="0" smtClean="0">
                <a:cs typeface="Consolas" pitchFamily="49" charset="0"/>
              </a:rPr>
              <a:t>&gt;</a:t>
            </a:r>
            <a:br>
              <a:rPr lang="de-DE" sz="1800" dirty="0" smtClean="0">
                <a:cs typeface="Consolas" pitchFamily="49" charset="0"/>
              </a:rPr>
            </a:br>
            <a:r>
              <a:rPr lang="de-DE" sz="1800" dirty="0" smtClean="0">
                <a:cs typeface="Consolas" pitchFamily="49" charset="0"/>
              </a:rPr>
              <a:t>    &lt;</a:t>
            </a:r>
            <a:r>
              <a:rPr lang="de-DE" sz="1800" dirty="0" err="1" smtClean="0">
                <a:cs typeface="Consolas" pitchFamily="49" charset="0"/>
              </a:rPr>
              <a:t>services</a:t>
            </a:r>
            <a:r>
              <a:rPr lang="de-DE" sz="1800" dirty="0" smtClean="0">
                <a:cs typeface="Consolas" pitchFamily="49" charset="0"/>
              </a:rPr>
              <a:t>&gt;</a:t>
            </a:r>
            <a:br>
              <a:rPr lang="de-DE" sz="1800" dirty="0" smtClean="0">
                <a:cs typeface="Consolas" pitchFamily="49" charset="0"/>
              </a:rPr>
            </a:br>
            <a:r>
              <a:rPr lang="de-DE" sz="1800" dirty="0" smtClean="0">
                <a:cs typeface="Consolas" pitchFamily="49" charset="0"/>
              </a:rPr>
              <a:t>      &lt;</a:t>
            </a:r>
            <a:r>
              <a:rPr lang="de-DE" sz="1800" dirty="0" err="1" smtClean="0">
                <a:cs typeface="Consolas" pitchFamily="49" charset="0"/>
              </a:rPr>
              <a:t>service</a:t>
            </a:r>
            <a:r>
              <a:rPr lang="de-DE" sz="1800" dirty="0" smtClean="0">
                <a:cs typeface="Consolas" pitchFamily="49" charset="0"/>
              </a:rPr>
              <a:t> </a:t>
            </a:r>
            <a:r>
              <a:rPr lang="de-DE" sz="1800" dirty="0" err="1" smtClean="0">
                <a:cs typeface="Consolas" pitchFamily="49" charset="0"/>
              </a:rPr>
              <a:t>name</a:t>
            </a:r>
            <a:r>
              <a:rPr lang="de-DE" sz="1800" dirty="0" smtClean="0">
                <a:cs typeface="Consolas" pitchFamily="49" charset="0"/>
              </a:rPr>
              <a:t>="</a:t>
            </a:r>
            <a:r>
              <a:rPr lang="de-DE" sz="1800" dirty="0" err="1" smtClean="0">
                <a:cs typeface="Consolas" pitchFamily="49" charset="0"/>
              </a:rPr>
              <a:t>HelloService</a:t>
            </a:r>
            <a:r>
              <a:rPr lang="de-DE" sz="1800" dirty="0" smtClean="0">
                <a:cs typeface="Consolas" pitchFamily="49" charset="0"/>
              </a:rPr>
              <a:t>"&gt;</a:t>
            </a:r>
            <a:br>
              <a:rPr lang="de-DE" sz="1800" dirty="0" smtClean="0">
                <a:cs typeface="Consolas" pitchFamily="49" charset="0"/>
              </a:rPr>
            </a:br>
            <a:r>
              <a:rPr lang="de-DE" sz="1800" dirty="0" smtClean="0">
                <a:cs typeface="Consolas" pitchFamily="49" charset="0"/>
              </a:rPr>
              <a:t>        &lt;</a:t>
            </a:r>
            <a:r>
              <a:rPr lang="de-DE" sz="1800" dirty="0" err="1" smtClean="0">
                <a:cs typeface="Consolas" pitchFamily="49" charset="0"/>
              </a:rPr>
              <a:t>endpoint</a:t>
            </a:r>
            <a:r>
              <a:rPr lang="de-DE" sz="1800" dirty="0" smtClean="0">
                <a:cs typeface="Consolas" pitchFamily="49" charset="0"/>
              </a:rPr>
              <a:t> </a:t>
            </a:r>
            <a:r>
              <a:rPr lang="de-DE" sz="1800" dirty="0" err="1" smtClean="0">
                <a:cs typeface="Consolas" pitchFamily="49" charset="0"/>
              </a:rPr>
              <a:t>binding</a:t>
            </a:r>
            <a:r>
              <a:rPr lang="de-DE" sz="1800" dirty="0" smtClean="0">
                <a:cs typeface="Consolas" pitchFamily="49" charset="0"/>
              </a:rPr>
              <a:t>="</a:t>
            </a:r>
            <a:r>
              <a:rPr lang="de-DE" sz="1800" dirty="0" err="1" smtClean="0">
                <a:cs typeface="Consolas" pitchFamily="49" charset="0"/>
              </a:rPr>
              <a:t>webHttpBinding</a:t>
            </a:r>
            <a:r>
              <a:rPr lang="de-DE" sz="1800" dirty="0" smtClean="0">
                <a:cs typeface="Consolas" pitchFamily="49" charset="0"/>
              </a:rPr>
              <a:t>"</a:t>
            </a:r>
            <a:br>
              <a:rPr lang="de-DE" sz="1800" dirty="0" smtClean="0">
                <a:cs typeface="Consolas" pitchFamily="49" charset="0"/>
              </a:rPr>
            </a:br>
            <a:r>
              <a:rPr lang="de-DE" sz="1800" dirty="0" smtClean="0">
                <a:cs typeface="Consolas" pitchFamily="49" charset="0"/>
              </a:rPr>
              <a:t>           </a:t>
            </a:r>
            <a:r>
              <a:rPr lang="de-DE" sz="1800" dirty="0" err="1" smtClean="0">
                <a:cs typeface="Consolas" pitchFamily="49" charset="0"/>
              </a:rPr>
              <a:t>contract</a:t>
            </a:r>
            <a:r>
              <a:rPr lang="de-DE" sz="1800" dirty="0" smtClean="0">
                <a:cs typeface="Consolas" pitchFamily="49" charset="0"/>
              </a:rPr>
              <a:t>="</a:t>
            </a:r>
            <a:r>
              <a:rPr lang="de-DE" sz="1800" dirty="0" err="1" smtClean="0">
                <a:cs typeface="Consolas" pitchFamily="49" charset="0"/>
              </a:rPr>
              <a:t>IHelloService</a:t>
            </a:r>
            <a:r>
              <a:rPr lang="de-DE" sz="1800" dirty="0" smtClean="0">
                <a:cs typeface="Consolas" pitchFamily="49" charset="0"/>
              </a:rPr>
              <a:t>" /&gt;        </a:t>
            </a:r>
            <a:br>
              <a:rPr lang="de-DE" sz="1800" dirty="0" smtClean="0">
                <a:cs typeface="Consolas" pitchFamily="49" charset="0"/>
              </a:rPr>
            </a:br>
            <a:r>
              <a:rPr lang="de-DE" sz="1800" dirty="0" smtClean="0">
                <a:cs typeface="Consolas" pitchFamily="49" charset="0"/>
              </a:rPr>
              <a:t>      &lt;/</a:t>
            </a:r>
            <a:r>
              <a:rPr lang="de-DE" sz="1800" dirty="0" err="1" smtClean="0">
                <a:cs typeface="Consolas" pitchFamily="49" charset="0"/>
              </a:rPr>
              <a:t>service</a:t>
            </a:r>
            <a:r>
              <a:rPr lang="de-DE" sz="1800" dirty="0" smtClean="0">
                <a:cs typeface="Consolas" pitchFamily="49" charset="0"/>
              </a:rPr>
              <a:t>&gt;</a:t>
            </a:r>
            <a:br>
              <a:rPr lang="de-DE" sz="1800" dirty="0" smtClean="0">
                <a:cs typeface="Consolas" pitchFamily="49" charset="0"/>
              </a:rPr>
            </a:br>
            <a:r>
              <a:rPr lang="de-DE" sz="1800" dirty="0" smtClean="0">
                <a:cs typeface="Consolas" pitchFamily="49" charset="0"/>
              </a:rPr>
              <a:t>    &lt;/</a:t>
            </a:r>
            <a:r>
              <a:rPr lang="de-DE" sz="1800" dirty="0" err="1" smtClean="0">
                <a:cs typeface="Consolas" pitchFamily="49" charset="0"/>
              </a:rPr>
              <a:t>services</a:t>
            </a:r>
            <a:r>
              <a:rPr lang="de-DE" sz="1800" dirty="0" smtClean="0">
                <a:cs typeface="Consolas" pitchFamily="49" charset="0"/>
              </a:rPr>
              <a:t>&gt;</a:t>
            </a:r>
            <a:br>
              <a:rPr lang="de-DE" sz="1800" dirty="0" smtClean="0">
                <a:cs typeface="Consolas" pitchFamily="49" charset="0"/>
              </a:rPr>
            </a:br>
            <a:r>
              <a:rPr lang="de-DE" sz="1800" dirty="0" smtClean="0">
                <a:cs typeface="Consolas" pitchFamily="49" charset="0"/>
              </a:rPr>
              <a:t>[...]</a:t>
            </a:r>
            <a:endParaRPr lang="de-DE" sz="1800" dirty="0">
              <a:cs typeface="Consolas" pitchFamily="49" charset="0"/>
            </a:endParaRPr>
          </a:p>
        </p:txBody>
      </p:sp>
      <p:sp>
        <p:nvSpPr>
          <p:cNvPr id="8" name="Content Placeholder 2"/>
          <p:cNvSpPr txBox="1">
            <a:spLocks/>
          </p:cNvSpPr>
          <p:nvPr/>
        </p:nvSpPr>
        <p:spPr>
          <a:xfrm>
            <a:off x="381000" y="1412874"/>
            <a:ext cx="8382000" cy="4561205"/>
          </a:xfrm>
          <a:prstGeom prst="rect">
            <a:avLst/>
          </a:prstGeom>
        </p:spPr>
        <p:txBody>
          <a:bodyPr/>
          <a:lstStyle/>
          <a:p>
            <a:pPr marL="396875" indent="-396875">
              <a:lnSpc>
                <a:spcPct val="90000"/>
              </a:lnSpc>
              <a:spcBef>
                <a:spcPct val="20000"/>
              </a:spcBef>
              <a:buBlip>
                <a:blip r:embed="rId3"/>
              </a:buBlip>
            </a:pPr>
            <a:r>
              <a:rPr lang="en-US" sz="2800" dirty="0" smtClean="0">
                <a:solidFill>
                  <a:schemeClr val="bg1"/>
                </a:solidFill>
              </a:rPr>
              <a:t>No longer need to have a physical .svc file for each service</a:t>
            </a:r>
          </a:p>
          <a:p>
            <a:pPr marL="854057" lvl="1" indent="-396875">
              <a:lnSpc>
                <a:spcPct val="90000"/>
              </a:lnSpc>
              <a:spcBef>
                <a:spcPct val="20000"/>
              </a:spcBef>
              <a:buBlip>
                <a:blip r:embed="rId3"/>
              </a:buBlip>
            </a:pPr>
            <a:r>
              <a:rPr lang="en-US" sz="2800" dirty="0" smtClean="0">
                <a:solidFill>
                  <a:schemeClr val="bg1"/>
                </a:solidFill>
              </a:rPr>
              <a:t>specify activation path in </a:t>
            </a:r>
            <a:r>
              <a:rPr lang="en-US" sz="2800" dirty="0" err="1" smtClean="0">
                <a:solidFill>
                  <a:schemeClr val="bg1"/>
                </a:solidFill>
              </a:rPr>
              <a:t>web.config</a:t>
            </a:r>
            <a:endParaRPr lang="en-US" sz="2800" dirty="0" smtClean="0">
              <a:solidFill>
                <a:schemeClr val="bg1"/>
              </a:solidFill>
            </a:endParaRPr>
          </a:p>
        </p:txBody>
      </p:sp>
      <p:pic>
        <p:nvPicPr>
          <p:cNvPr id="6" name="Picture 2" descr="C:\Users\Christian\Desktop\WCF4_ServiceActivation_1.png"/>
          <p:cNvPicPr>
            <a:picLocks noChangeAspect="1" noChangeArrowheads="1"/>
          </p:cNvPicPr>
          <p:nvPr/>
        </p:nvPicPr>
        <p:blipFill>
          <a:blip r:embed="rId4" cstate="print"/>
          <a:srcRect r="13111" b="12867"/>
          <a:stretch>
            <a:fillRect/>
          </a:stretch>
        </p:blipFill>
        <p:spPr bwMode="auto">
          <a:xfrm>
            <a:off x="6710082" y="4997750"/>
            <a:ext cx="2113737" cy="150144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7" name="Slide Number Placeholder 3"/>
          <p:cNvSpPr txBox="1">
            <a:spLocks/>
          </p:cNvSpPr>
          <p:nvPr/>
        </p:nvSpPr>
        <p:spPr>
          <a:xfrm>
            <a:off x="0" y="6537548"/>
            <a:ext cx="2133600" cy="476250"/>
          </a:xfrm>
          <a:prstGeom prst="rect">
            <a:avLst/>
          </a:prstGeom>
        </p:spPr>
        <p:txBody>
          <a:bodyPr/>
          <a:lstStyle/>
          <a:p>
            <a:pPr marL="0" marR="0" lvl="0" indent="0" algn="l" defTabSz="914363" rtl="0" eaLnBrk="1" fontAlgn="auto" latinLnBrk="0" hangingPunct="1">
              <a:lnSpc>
                <a:spcPct val="100000"/>
              </a:lnSpc>
              <a:spcBef>
                <a:spcPts val="0"/>
              </a:spcBef>
              <a:spcAft>
                <a:spcPts val="0"/>
              </a:spcAft>
              <a:buClrTx/>
              <a:buSzTx/>
              <a:buFontTx/>
              <a:buNone/>
              <a:tabLst/>
              <a:defRPr/>
            </a:pPr>
            <a:fld id="{2A5FD20F-B530-48E0-BEDA-3A47D3A7B05B}" type="slidenum">
              <a:rPr kumimoji="0" lang="de-DE" sz="1800" b="0" i="0" u="none" strike="noStrike" kern="1200" cap="none" spc="0" normalizeH="0" baseline="0" noProof="0" smtClean="0">
                <a:ln>
                  <a:noFill/>
                </a:ln>
                <a:solidFill>
                  <a:srgbClr val="99CC99"/>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15</a:t>
            </a:fld>
            <a:endParaRPr kumimoji="0" lang="de-DE" sz="1800" b="0" i="0" u="none" strike="noStrike" kern="1200" cap="none" spc="0" normalizeH="0" baseline="0" noProof="0" dirty="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38651" y="4992403"/>
            <a:ext cx="7651245" cy="752822"/>
          </a:xfrm>
        </p:spPr>
        <p:txBody>
          <a:bodyPr/>
          <a:lstStyle/>
          <a:p>
            <a:r>
              <a:rPr lang="en-US" dirty="0" smtClean="0"/>
              <a:t>"I need to provide one single endpoint to my clients, but support multiple services (in multiple versions)!"</a:t>
            </a:r>
            <a:endParaRPr lang="de-DE" dirty="0"/>
          </a:p>
        </p:txBody>
      </p:sp>
      <p:sp>
        <p:nvSpPr>
          <p:cNvPr id="6" name="Text Placeholder 5"/>
          <p:cNvSpPr>
            <a:spLocks noGrp="1"/>
          </p:cNvSpPr>
          <p:nvPr>
            <p:ph type="body" sz="quarter" idx="10"/>
          </p:nvPr>
        </p:nvSpPr>
        <p:spPr/>
        <p:txBody>
          <a:bodyPr/>
          <a:lstStyle/>
          <a:p>
            <a:r>
              <a:rPr lang="en-US" sz="6600" dirty="0" smtClean="0"/>
              <a:t>Help! WCF4 to the rescue…</a:t>
            </a:r>
            <a:endParaRPr lang="de-DE" sz="6600"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ciscorouting.com/routing_engine.jpg"/>
          <p:cNvPicPr>
            <a:picLocks noChangeAspect="1" noChangeArrowheads="1"/>
          </p:cNvPicPr>
          <p:nvPr/>
        </p:nvPicPr>
        <p:blipFill>
          <a:blip r:embed="rId2">
            <a:grayscl/>
          </a:blip>
          <a:srcRect/>
          <a:stretch>
            <a:fillRect/>
          </a:stretch>
        </p:blipFill>
        <p:spPr bwMode="auto">
          <a:xfrm>
            <a:off x="-926225" y="1"/>
            <a:ext cx="10070225" cy="6858000"/>
          </a:xfrm>
          <a:prstGeom prst="rect">
            <a:avLst/>
          </a:prstGeom>
          <a:noFill/>
        </p:spPr>
      </p:pic>
      <p:sp>
        <p:nvSpPr>
          <p:cNvPr id="6" name="Text Placeholder 5"/>
          <p:cNvSpPr txBox="1">
            <a:spLocks/>
          </p:cNvSpPr>
          <p:nvPr/>
        </p:nvSpPr>
        <p:spPr>
          <a:xfrm>
            <a:off x="5659389" y="4154260"/>
            <a:ext cx="3705209" cy="2658803"/>
          </a:xfrm>
          <a:prstGeom prst="rect">
            <a:avLst/>
          </a:prstGeom>
          <a:effectLst>
            <a:outerShdw blurRad="50800" dist="50800" dir="5400000" algn="ctr" rotWithShape="0">
              <a:schemeClr val="bg1"/>
            </a:outerShdw>
          </a:effectLst>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5400" b="0"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t>WCF4</a:t>
            </a:r>
            <a:br>
              <a:rPr kumimoji="0" lang="en-US" sz="5400" b="0"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br>
            <a:r>
              <a:rPr kumimoji="0" lang="en-US" sz="6600" b="1"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t>Routing</a:t>
            </a:r>
            <a:br>
              <a:rPr kumimoji="0" lang="en-US" sz="6600" b="1"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br>
            <a:r>
              <a:rPr lang="en-US" sz="6600" b="1" dirty="0" smtClean="0">
                <a:effectLst>
                  <a:outerShdw blurRad="38100" dist="38100" dir="2700000" algn="tl">
                    <a:srgbClr val="000000">
                      <a:alpha val="43137"/>
                    </a:srgbClr>
                  </a:outerShdw>
                </a:effectLst>
              </a:rPr>
              <a:t>Service</a:t>
            </a:r>
            <a:endParaRPr kumimoji="0" lang="de-DE" sz="6600" b="1" i="0" u="none" strike="noStrike" kern="1200" cap="none" spc="0" normalizeH="0" baseline="0" noProof="0" dirty="0">
              <a:ln>
                <a:noFill/>
              </a:ln>
              <a:effectLst>
                <a:outerShdw blurRad="38100" dist="38100" dir="2700000" algn="tl">
                  <a:srgbClr val="000000">
                    <a:alpha val="43137"/>
                  </a:srgbClr>
                </a:outerShdw>
              </a:effectLst>
              <a:uLnTx/>
              <a:uFillTx/>
              <a:latin typeface="+mn-lt"/>
              <a:ea typeface="+mn-ea"/>
              <a:cs typeface="+mn-cs"/>
            </a:endParaRPr>
          </a:p>
        </p:txBody>
      </p:sp>
      <p:sp>
        <p:nvSpPr>
          <p:cNvPr id="4" name="Rectangle 3"/>
          <p:cNvSpPr/>
          <p:nvPr/>
        </p:nvSpPr>
        <p:spPr>
          <a:xfrm>
            <a:off x="-26460" y="0"/>
            <a:ext cx="2887329" cy="246221"/>
          </a:xfrm>
          <a:prstGeom prst="rect">
            <a:avLst/>
          </a:prstGeom>
        </p:spPr>
        <p:txBody>
          <a:bodyPr wrap="none">
            <a:spAutoFit/>
          </a:bodyPr>
          <a:lstStyle/>
          <a:p>
            <a:r>
              <a:rPr lang="de-DE" sz="1000" dirty="0" smtClean="0">
                <a:solidFill>
                  <a:schemeClr val="tx1">
                    <a:lumMod val="65000"/>
                  </a:schemeClr>
                </a:solidFill>
              </a:rPr>
              <a:t>Source: http://ciscorouting.com/routing_engine.jpg</a:t>
            </a:r>
            <a:endParaRPr lang="de-DE" sz="1000" dirty="0">
              <a:solidFill>
                <a:schemeClr val="tx1">
                  <a:lumMod val="65000"/>
                </a:schemeClr>
              </a:solidFill>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997196"/>
          </a:xfrm>
        </p:spPr>
        <p:txBody>
          <a:bodyPr/>
          <a:lstStyle/>
          <a:p>
            <a:r>
              <a:rPr lang="de-DE" sz="2400" dirty="0">
                <a:solidFill>
                  <a:schemeClr val="tx1"/>
                </a:solidFill>
              </a:rPr>
              <a:t>New Feature </a:t>
            </a:r>
            <a:r>
              <a:rPr lang="de-DE" sz="2400" dirty="0" smtClean="0">
                <a:solidFill>
                  <a:schemeClr val="tx1"/>
                </a:solidFill>
              </a:rPr>
              <a:t>#2: </a:t>
            </a:r>
            <a:br>
              <a:rPr lang="de-DE" sz="2400" dirty="0" smtClean="0">
                <a:solidFill>
                  <a:schemeClr val="tx1"/>
                </a:solidFill>
              </a:rPr>
            </a:br>
            <a:r>
              <a:rPr lang="de-DE" dirty="0" smtClean="0"/>
              <a:t>Routing</a:t>
            </a:r>
            <a:endParaRPr lang="de-DE" dirty="0"/>
          </a:p>
        </p:txBody>
      </p:sp>
      <p:sp>
        <p:nvSpPr>
          <p:cNvPr id="3" name="Content Placeholder 2"/>
          <p:cNvSpPr>
            <a:spLocks noGrp="1"/>
          </p:cNvSpPr>
          <p:nvPr>
            <p:ph idx="1"/>
          </p:nvPr>
        </p:nvSpPr>
        <p:spPr>
          <a:xfrm>
            <a:off x="381000" y="1439768"/>
            <a:ext cx="8382000" cy="4561205"/>
          </a:xfrm>
        </p:spPr>
        <p:txBody>
          <a:bodyPr/>
          <a:lstStyle/>
          <a:p>
            <a:r>
              <a:rPr lang="en-US" sz="2800" dirty="0" smtClean="0"/>
              <a:t>Intermediate Routing Pattern is a well understood pattern in enterprise architecture</a:t>
            </a:r>
          </a:p>
          <a:p>
            <a:pPr lvl="1"/>
            <a:r>
              <a:rPr lang="en-US" sz="2400" dirty="0" smtClean="0"/>
              <a:t>just one service entry point with a universal contract</a:t>
            </a:r>
          </a:p>
          <a:p>
            <a:pPr lvl="1"/>
            <a:r>
              <a:rPr lang="en-US" sz="2400" dirty="0" smtClean="0"/>
              <a:t>route incoming messages to the appropriate </a:t>
            </a:r>
            <a:br>
              <a:rPr lang="en-US" sz="2400" dirty="0" smtClean="0"/>
            </a:br>
            <a:r>
              <a:rPr lang="en-US" sz="2400" dirty="0" smtClean="0"/>
              <a:t>business services</a:t>
            </a:r>
          </a:p>
          <a:p>
            <a:pPr lvl="1"/>
            <a:r>
              <a:rPr lang="en-US" sz="2400" dirty="0" smtClean="0"/>
              <a:t>use it to determine path of a message within a system</a:t>
            </a:r>
          </a:p>
          <a:p>
            <a:pPr lvl="2"/>
            <a:r>
              <a:rPr lang="en-US" sz="2000" dirty="0" smtClean="0"/>
              <a:t>there can be a cascade of routers each responsible for different aspects of routing messages</a:t>
            </a:r>
          </a:p>
          <a:p>
            <a:r>
              <a:rPr lang="en-US" sz="2800" dirty="0" smtClean="0"/>
              <a:t>WCF 4 now provides a </a:t>
            </a:r>
            <a:br>
              <a:rPr lang="en-US" sz="2800" dirty="0" smtClean="0"/>
            </a:br>
            <a:r>
              <a:rPr lang="en-US" sz="2800" dirty="0" smtClean="0"/>
              <a:t>SOAP-based </a:t>
            </a:r>
            <a:r>
              <a:rPr lang="en-US" sz="2800" dirty="0" err="1" smtClean="0">
                <a:latin typeface="Consolas" pitchFamily="49" charset="0"/>
                <a:cs typeface="Consolas" pitchFamily="49" charset="0"/>
              </a:rPr>
              <a:t>RoutingService</a:t>
            </a:r>
            <a:endParaRPr lang="en-US" sz="2800" dirty="0" smtClean="0">
              <a:latin typeface="Consolas" pitchFamily="49" charset="0"/>
              <a:cs typeface="Consolas" pitchFamily="49" charset="0"/>
            </a:endParaRPr>
          </a:p>
          <a:p>
            <a:pPr lvl="1"/>
            <a:r>
              <a:rPr lang="en-US" sz="2400" dirty="0" smtClean="0"/>
              <a:t>routes, tables, and filters </a:t>
            </a:r>
            <a:br>
              <a:rPr lang="en-US" sz="2400" dirty="0" smtClean="0"/>
            </a:br>
            <a:r>
              <a:rPr lang="en-US" sz="2400" dirty="0" smtClean="0"/>
              <a:t>configurable</a:t>
            </a:r>
          </a:p>
        </p:txBody>
      </p:sp>
      <p:sp>
        <p:nvSpPr>
          <p:cNvPr id="4" name="Slide Number Placeholder 3"/>
          <p:cNvSpPr>
            <a:spLocks noGrp="1"/>
          </p:cNvSpPr>
          <p:nvPr>
            <p:ph type="sldNum" sz="quarter" idx="4294967295"/>
          </p:nvPr>
        </p:nvSpPr>
        <p:spPr>
          <a:xfrm>
            <a:off x="0" y="6537548"/>
            <a:ext cx="2133600" cy="476250"/>
          </a:xfrm>
          <a:prstGeom prst="rect">
            <a:avLst/>
          </a:prstGeom>
        </p:spPr>
        <p:txBody>
          <a:bodyPr/>
          <a:lstStyle/>
          <a:p>
            <a:fld id="{2A5FD20F-B530-48E0-BEDA-3A47D3A7B05B}" type="slidenum">
              <a:rPr lang="de-DE" smtClean="0">
                <a:solidFill>
                  <a:srgbClr val="99CC99"/>
                </a:solidFill>
              </a:rPr>
              <a:pPr/>
              <a:t>18</a:t>
            </a:fld>
            <a:endParaRPr lang="de-DE" dirty="0">
              <a:solidFill>
                <a:srgbClr val="99CC99"/>
              </a:solidFill>
            </a:endParaRPr>
          </a:p>
        </p:txBody>
      </p:sp>
      <p:pic>
        <p:nvPicPr>
          <p:cNvPr id="18433" name="Picture 1"/>
          <p:cNvPicPr>
            <a:picLocks noChangeAspect="1" noChangeArrowheads="1"/>
          </p:cNvPicPr>
          <p:nvPr/>
        </p:nvPicPr>
        <p:blipFill>
          <a:blip r:embed="rId2" cstate="print"/>
          <a:srcRect/>
          <a:stretch>
            <a:fillRect/>
          </a:stretch>
        </p:blipFill>
        <p:spPr bwMode="auto">
          <a:xfrm>
            <a:off x="5727249" y="4423955"/>
            <a:ext cx="3223909" cy="221455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3274422" y="3680434"/>
            <a:ext cx="2447109" cy="100148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de-DE" smtClean="0"/>
              <a:t>Routing: Sample Architecture</a:t>
            </a:r>
            <a:endParaRPr lang="de-DE" dirty="0"/>
          </a:p>
        </p:txBody>
      </p:sp>
      <p:sp>
        <p:nvSpPr>
          <p:cNvPr id="4" name="Slide Number Placeholder 3"/>
          <p:cNvSpPr>
            <a:spLocks noGrp="1"/>
          </p:cNvSpPr>
          <p:nvPr>
            <p:ph type="sldNum" sz="quarter" idx="4294967295"/>
          </p:nvPr>
        </p:nvSpPr>
        <p:spPr>
          <a:xfrm>
            <a:off x="0" y="6537548"/>
            <a:ext cx="2133600" cy="476250"/>
          </a:xfrm>
          <a:prstGeom prst="rect">
            <a:avLst/>
          </a:prstGeom>
        </p:spPr>
        <p:txBody>
          <a:bodyPr/>
          <a:lstStyle/>
          <a:p>
            <a:fld id="{2A5FD20F-B530-48E0-BEDA-3A47D3A7B05B}" type="slidenum">
              <a:rPr lang="de-DE" smtClean="0">
                <a:solidFill>
                  <a:srgbClr val="99CC99"/>
                </a:solidFill>
              </a:rPr>
              <a:pPr/>
              <a:t>19</a:t>
            </a:fld>
            <a:endParaRPr lang="de-DE" dirty="0">
              <a:solidFill>
                <a:srgbClr val="99CC99"/>
              </a:solidFill>
            </a:endParaRPr>
          </a:p>
        </p:txBody>
      </p:sp>
      <p:sp>
        <p:nvSpPr>
          <p:cNvPr id="6" name="Rounded Rectangle 5"/>
          <p:cNvSpPr/>
          <p:nvPr/>
        </p:nvSpPr>
        <p:spPr bwMode="auto">
          <a:xfrm>
            <a:off x="569435" y="2772591"/>
            <a:ext cx="1389997" cy="88295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Consumer</a:t>
            </a:r>
          </a:p>
        </p:txBody>
      </p:sp>
      <p:sp>
        <p:nvSpPr>
          <p:cNvPr id="8" name="Rounded Rectangle 7"/>
          <p:cNvSpPr/>
          <p:nvPr/>
        </p:nvSpPr>
        <p:spPr bwMode="auto">
          <a:xfrm>
            <a:off x="3685888" y="2647416"/>
            <a:ext cx="1652452" cy="1138759"/>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chemeClr val="tx1"/>
                </a:solidFill>
                <a:effectLst>
                  <a:outerShdw blurRad="38100" dist="38100" dir="2700000" algn="tl">
                    <a:srgbClr val="000000">
                      <a:alpha val="43137"/>
                    </a:srgbClr>
                  </a:outerShdw>
                </a:effectLst>
                <a:latin typeface="Calibri" pitchFamily="34" charset="0"/>
              </a:rPr>
              <a:t>Router</a:t>
            </a:r>
          </a:p>
          <a:p>
            <a:pPr algn="ctr" defTabSz="914099"/>
            <a:r>
              <a:rPr lang="en-US" sz="2000" dirty="0" smtClean="0">
                <a:solidFill>
                  <a:schemeClr val="tx1"/>
                </a:solidFill>
                <a:effectLst>
                  <a:outerShdw blurRad="38100" dist="38100" dir="2700000" algn="tl">
                    <a:srgbClr val="000000">
                      <a:alpha val="43137"/>
                    </a:srgbClr>
                  </a:outerShdw>
                </a:effectLst>
                <a:latin typeface="Calibri" pitchFamily="34" charset="0"/>
              </a:rPr>
              <a:t>Service</a:t>
            </a:r>
          </a:p>
        </p:txBody>
      </p:sp>
      <p:sp>
        <p:nvSpPr>
          <p:cNvPr id="9" name="Rounded Rectangle 8"/>
          <p:cNvSpPr/>
          <p:nvPr/>
        </p:nvSpPr>
        <p:spPr bwMode="auto">
          <a:xfrm>
            <a:off x="6815875" y="1492393"/>
            <a:ext cx="1413728" cy="882953"/>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lumMod val="85000"/>
                    <a:lumOff val="15000"/>
                  </a:schemeClr>
                </a:solidFill>
                <a:effectLst>
                  <a:outerShdw blurRad="38100" dist="38100" dir="2700000" algn="tl">
                    <a:srgbClr val="000000">
                      <a:alpha val="43137"/>
                    </a:srgbClr>
                  </a:outerShdw>
                </a:effectLst>
                <a:latin typeface="Calibri" pitchFamily="34" charset="0"/>
              </a:rPr>
              <a:t>Service A</a:t>
            </a:r>
          </a:p>
        </p:txBody>
      </p:sp>
      <p:sp>
        <p:nvSpPr>
          <p:cNvPr id="10" name="Rounded Rectangle 9"/>
          <p:cNvSpPr/>
          <p:nvPr/>
        </p:nvSpPr>
        <p:spPr bwMode="auto">
          <a:xfrm>
            <a:off x="3350622" y="4024771"/>
            <a:ext cx="1098962" cy="385467"/>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tx1"/>
                </a:solidFill>
                <a:effectLst>
                  <a:outerShdw blurRad="38100" dist="38100" dir="2700000" algn="tl">
                    <a:srgbClr val="000000">
                      <a:alpha val="43137"/>
                    </a:srgbClr>
                  </a:outerShdw>
                </a:effectLst>
                <a:latin typeface="Calibri" pitchFamily="34" charset="0"/>
              </a:rPr>
              <a:t>Tables</a:t>
            </a:r>
          </a:p>
        </p:txBody>
      </p:sp>
      <p:sp>
        <p:nvSpPr>
          <p:cNvPr id="11" name="Rounded Rectangle 10"/>
          <p:cNvSpPr/>
          <p:nvPr/>
        </p:nvSpPr>
        <p:spPr bwMode="auto">
          <a:xfrm>
            <a:off x="4539343" y="4029128"/>
            <a:ext cx="1098962" cy="385467"/>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tx1"/>
                </a:solidFill>
                <a:effectLst>
                  <a:outerShdw blurRad="38100" dist="38100" dir="2700000" algn="tl">
                    <a:srgbClr val="000000">
                      <a:alpha val="43137"/>
                    </a:srgbClr>
                  </a:outerShdw>
                </a:effectLst>
                <a:latin typeface="Calibri" pitchFamily="34" charset="0"/>
              </a:rPr>
              <a:t>Filters</a:t>
            </a:r>
          </a:p>
        </p:txBody>
      </p:sp>
      <p:sp>
        <p:nvSpPr>
          <p:cNvPr id="13" name="TextBox 12"/>
          <p:cNvSpPr txBox="1"/>
          <p:nvPr/>
        </p:nvSpPr>
        <p:spPr>
          <a:xfrm>
            <a:off x="5146767" y="4394535"/>
            <a:ext cx="627801" cy="307777"/>
          </a:xfrm>
          <a:prstGeom prst="rect">
            <a:avLst/>
          </a:prstGeom>
          <a:noFill/>
        </p:spPr>
        <p:txBody>
          <a:bodyPr wrap="none" rtlCol="0">
            <a:spAutoFit/>
          </a:bodyPr>
          <a:lstStyle/>
          <a:p>
            <a:r>
              <a:rPr lang="de-DE" sz="1400" i="1" dirty="0" err="1" smtClean="0"/>
              <a:t>config</a:t>
            </a:r>
            <a:endParaRPr lang="de-DE" sz="1400" i="1" dirty="0"/>
          </a:p>
        </p:txBody>
      </p:sp>
      <p:sp>
        <p:nvSpPr>
          <p:cNvPr id="14" name="Rounded Rectangle 13"/>
          <p:cNvSpPr/>
          <p:nvPr/>
        </p:nvSpPr>
        <p:spPr bwMode="auto">
          <a:xfrm>
            <a:off x="6846356" y="2794324"/>
            <a:ext cx="1413728" cy="882953"/>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tx1"/>
                </a:solidFill>
                <a:effectLst>
                  <a:outerShdw blurRad="38100" dist="38100" dir="2700000" algn="tl">
                    <a:srgbClr val="000000">
                      <a:alpha val="43137"/>
                    </a:srgbClr>
                  </a:outerShdw>
                </a:effectLst>
                <a:latin typeface="Calibri" pitchFamily="34" charset="0"/>
              </a:rPr>
              <a:t>Service B</a:t>
            </a:r>
          </a:p>
        </p:txBody>
      </p:sp>
      <p:cxnSp>
        <p:nvCxnSpPr>
          <p:cNvPr id="16" name="Straight Arrow Connector 15"/>
          <p:cNvCxnSpPr>
            <a:stCxn id="6" idx="3"/>
            <a:endCxn id="8" idx="1"/>
          </p:cNvCxnSpPr>
          <p:nvPr/>
        </p:nvCxnSpPr>
        <p:spPr>
          <a:xfrm>
            <a:off x="1959432" y="3214068"/>
            <a:ext cx="1726456" cy="272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8" idx="3"/>
            <a:endCxn id="9" idx="1"/>
          </p:cNvCxnSpPr>
          <p:nvPr/>
        </p:nvCxnSpPr>
        <p:spPr>
          <a:xfrm flipV="1">
            <a:off x="5338340" y="1933870"/>
            <a:ext cx="1477535" cy="1282926"/>
          </a:xfrm>
          <a:prstGeom prst="straightConnector1">
            <a:avLst/>
          </a:prstGeom>
          <a:ln w="38100">
            <a:solidFill>
              <a:schemeClr val="tx1"/>
            </a:solidFill>
            <a:prstDash val="lgDashDot"/>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8" idx="3"/>
            <a:endCxn id="14" idx="1"/>
          </p:cNvCxnSpPr>
          <p:nvPr/>
        </p:nvCxnSpPr>
        <p:spPr>
          <a:xfrm>
            <a:off x="5338340" y="3216796"/>
            <a:ext cx="1508016" cy="19005"/>
          </a:xfrm>
          <a:prstGeom prst="straightConnector1">
            <a:avLst/>
          </a:prstGeom>
          <a:ln w="38100">
            <a:solidFill>
              <a:schemeClr val="tx1"/>
            </a:solidFill>
            <a:prstDash val="lgDashDot"/>
            <a:tailEnd type="arrow"/>
          </a:ln>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bwMode="auto">
          <a:xfrm>
            <a:off x="6815876" y="4096282"/>
            <a:ext cx="1413728" cy="882953"/>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tx1"/>
                </a:solidFill>
                <a:effectLst>
                  <a:outerShdw blurRad="38100" dist="38100" dir="2700000" algn="tl">
                    <a:srgbClr val="000000">
                      <a:alpha val="43137"/>
                    </a:srgbClr>
                  </a:outerShdw>
                </a:effectLst>
                <a:latin typeface="Calibri" pitchFamily="34" charset="0"/>
              </a:rPr>
              <a:t>Service C</a:t>
            </a:r>
          </a:p>
        </p:txBody>
      </p:sp>
      <p:cxnSp>
        <p:nvCxnSpPr>
          <p:cNvPr id="18" name="Straight Arrow Connector 17"/>
          <p:cNvCxnSpPr>
            <a:stCxn id="8" idx="3"/>
            <a:endCxn id="15" idx="1"/>
          </p:cNvCxnSpPr>
          <p:nvPr/>
        </p:nvCxnSpPr>
        <p:spPr>
          <a:xfrm>
            <a:off x="5338340" y="3216796"/>
            <a:ext cx="1477536" cy="1320963"/>
          </a:xfrm>
          <a:prstGeom prst="straightConnector1">
            <a:avLst/>
          </a:prstGeom>
          <a:ln w="38100">
            <a:solidFill>
              <a:schemeClr val="tx1"/>
            </a:solidFill>
            <a:prstDash val="lgDashDot"/>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3827207" y="3930445"/>
            <a:ext cx="294966" cy="1588"/>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a:off x="4857136" y="3920613"/>
            <a:ext cx="294966" cy="1588"/>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207232" y="2622176"/>
            <a:ext cx="1073307" cy="584775"/>
          </a:xfrm>
          <a:prstGeom prst="rect">
            <a:avLst/>
          </a:prstGeom>
          <a:noFill/>
        </p:spPr>
        <p:txBody>
          <a:bodyPr wrap="none" rtlCol="0">
            <a:spAutoFit/>
          </a:bodyPr>
          <a:lstStyle/>
          <a:p>
            <a:pPr algn="ctr"/>
            <a:r>
              <a:rPr lang="de-DE" sz="1600" i="1" dirty="0" smtClean="0"/>
              <a:t>Binding/</a:t>
            </a:r>
            <a:br>
              <a:rPr lang="de-DE" sz="1600" i="1" dirty="0" smtClean="0"/>
            </a:br>
            <a:r>
              <a:rPr lang="de-DE" sz="1600" i="1" dirty="0" err="1" smtClean="0"/>
              <a:t>protocol</a:t>
            </a:r>
            <a:r>
              <a:rPr lang="de-DE" sz="1600" i="1" dirty="0" smtClean="0"/>
              <a:t>  X</a:t>
            </a:r>
            <a:endParaRPr lang="de-DE" sz="1600" i="1" dirty="0"/>
          </a:p>
        </p:txBody>
      </p:sp>
      <p:sp>
        <p:nvSpPr>
          <p:cNvPr id="24" name="TextBox 23"/>
          <p:cNvSpPr txBox="1"/>
          <p:nvPr/>
        </p:nvSpPr>
        <p:spPr>
          <a:xfrm>
            <a:off x="5267403" y="1819835"/>
            <a:ext cx="1066895" cy="584775"/>
          </a:xfrm>
          <a:prstGeom prst="rect">
            <a:avLst/>
          </a:prstGeom>
          <a:noFill/>
        </p:spPr>
        <p:txBody>
          <a:bodyPr wrap="none" rtlCol="0">
            <a:spAutoFit/>
          </a:bodyPr>
          <a:lstStyle/>
          <a:p>
            <a:pPr algn="ctr"/>
            <a:r>
              <a:rPr lang="de-DE" sz="1600" i="1" dirty="0" smtClean="0"/>
              <a:t>Binding/</a:t>
            </a:r>
            <a:br>
              <a:rPr lang="de-DE" sz="1600" i="1" dirty="0" smtClean="0"/>
            </a:br>
            <a:r>
              <a:rPr lang="de-DE" sz="1600" i="1" dirty="0" err="1" smtClean="0"/>
              <a:t>protocol</a:t>
            </a:r>
            <a:r>
              <a:rPr lang="de-DE" sz="1600" i="1" dirty="0" smtClean="0"/>
              <a:t>  Y</a:t>
            </a:r>
            <a:endParaRPr lang="de-DE" sz="1600" i="1" dirty="0"/>
          </a:p>
        </p:txBody>
      </p:sp>
      <p:sp>
        <p:nvSpPr>
          <p:cNvPr id="25" name="TextBox 24"/>
          <p:cNvSpPr txBox="1"/>
          <p:nvPr/>
        </p:nvSpPr>
        <p:spPr>
          <a:xfrm>
            <a:off x="5697709" y="4415117"/>
            <a:ext cx="1066895" cy="584775"/>
          </a:xfrm>
          <a:prstGeom prst="rect">
            <a:avLst/>
          </a:prstGeom>
          <a:noFill/>
        </p:spPr>
        <p:txBody>
          <a:bodyPr wrap="none" rtlCol="0">
            <a:spAutoFit/>
          </a:bodyPr>
          <a:lstStyle/>
          <a:p>
            <a:pPr algn="ctr"/>
            <a:r>
              <a:rPr lang="de-DE" sz="1600" i="1" dirty="0" smtClean="0"/>
              <a:t>Binding/</a:t>
            </a:r>
            <a:br>
              <a:rPr lang="de-DE" sz="1600" i="1" dirty="0" smtClean="0"/>
            </a:br>
            <a:r>
              <a:rPr lang="de-DE" sz="1600" i="1" dirty="0" err="1" smtClean="0"/>
              <a:t>protocol</a:t>
            </a:r>
            <a:r>
              <a:rPr lang="de-DE" sz="1600" i="1" dirty="0" smtClean="0"/>
              <a:t>  Z</a:t>
            </a:r>
            <a:endParaRPr lang="de-DE" sz="1600" i="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linds(horizont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linds(horizont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linds(horizontal)">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linds(horizontal)">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linds(horizontal)">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blinds(horizontal)">
                                      <p:cBhvr>
                                        <p:cTn id="42" dur="500"/>
                                        <p:tgtEl>
                                          <p:spTgt spid="13"/>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blinds(horizontal)">
                                      <p:cBhvr>
                                        <p:cTn id="45" dur="500"/>
                                        <p:tgtEl>
                                          <p:spTgt spid="10"/>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blinds(horizontal)">
                                      <p:cBhvr>
                                        <p:cTn id="48" dur="500"/>
                                        <p:tgtEl>
                                          <p:spTgt spid="11"/>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nodeType="click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blinds(horizontal)">
                                      <p:cBhvr>
                                        <p:cTn id="53" dur="500"/>
                                        <p:tgtEl>
                                          <p:spTgt spid="23"/>
                                        </p:tgtEl>
                                      </p:cBhvr>
                                    </p:animEffect>
                                  </p:childTnLst>
                                </p:cTn>
                              </p:par>
                              <p:par>
                                <p:cTn id="54" presetID="3" presetClass="entr" presetSubtype="10" fill="hold"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blinds(horizontal)">
                                      <p:cBhvr>
                                        <p:cTn id="56" dur="500"/>
                                        <p:tgtEl>
                                          <p:spTgt spid="19"/>
                                        </p:tgtEl>
                                      </p:cBhvr>
                                    </p:animEffect>
                                  </p:childTnLst>
                                </p:cTn>
                              </p:par>
                            </p:childTnLst>
                          </p:cTn>
                        </p:par>
                      </p:childTnLst>
                    </p:cTn>
                  </p:par>
                  <p:par>
                    <p:cTn id="57" fill="hold">
                      <p:stCondLst>
                        <p:cond delay="indefinite"/>
                      </p:stCondLst>
                      <p:childTnLst>
                        <p:par>
                          <p:cTn id="58" fill="hold">
                            <p:stCondLst>
                              <p:cond delay="0"/>
                            </p:stCondLst>
                            <p:childTnLst>
                              <p:par>
                                <p:cTn id="59" presetID="3" presetClass="entr" presetSubtype="10" fill="hold" nodeType="click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blinds(horizontal)">
                                      <p:cBhvr>
                                        <p:cTn id="61" dur="500"/>
                                        <p:tgtEl>
                                          <p:spTgt spid="20"/>
                                        </p:tgtEl>
                                      </p:cBhvr>
                                    </p:animEffect>
                                  </p:childTnLst>
                                </p:cTn>
                              </p:par>
                            </p:childTnLst>
                          </p:cTn>
                        </p:par>
                      </p:childTnLst>
                    </p:cTn>
                  </p:par>
                  <p:par>
                    <p:cTn id="62" fill="hold">
                      <p:stCondLst>
                        <p:cond delay="indefinite"/>
                      </p:stCondLst>
                      <p:childTnLst>
                        <p:par>
                          <p:cTn id="63" fill="hold">
                            <p:stCondLst>
                              <p:cond delay="0"/>
                            </p:stCondLst>
                            <p:childTnLst>
                              <p:par>
                                <p:cTn id="64" presetID="3" presetClass="entr" presetSubtype="10" fill="hold" grpId="0" nodeType="click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blinds(horizontal)">
                                      <p:cBhvr>
                                        <p:cTn id="66" dur="500"/>
                                        <p:tgtEl>
                                          <p:spTgt spid="24"/>
                                        </p:tgtEl>
                                      </p:cBhvr>
                                    </p:animEffect>
                                  </p:childTnLst>
                                </p:cTn>
                              </p:par>
                            </p:childTnLst>
                          </p:cTn>
                        </p:par>
                      </p:childTnLst>
                    </p:cTn>
                  </p:par>
                  <p:par>
                    <p:cTn id="67" fill="hold">
                      <p:stCondLst>
                        <p:cond delay="indefinite"/>
                      </p:stCondLst>
                      <p:childTnLst>
                        <p:par>
                          <p:cTn id="68" fill="hold">
                            <p:stCondLst>
                              <p:cond delay="0"/>
                            </p:stCondLst>
                            <p:childTnLst>
                              <p:par>
                                <p:cTn id="69" presetID="3" presetClass="entr" presetSubtype="10" fill="hold" nodeType="click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blinds(horizontal)">
                                      <p:cBhvr>
                                        <p:cTn id="71" dur="500"/>
                                        <p:tgtEl>
                                          <p:spTgt spid="18"/>
                                        </p:tgtEl>
                                      </p:cBhvr>
                                    </p:animEffect>
                                  </p:childTnLst>
                                </p:cTn>
                              </p:par>
                            </p:childTnLst>
                          </p:cTn>
                        </p:par>
                      </p:childTnLst>
                    </p:cTn>
                  </p:par>
                  <p:par>
                    <p:cTn id="72" fill="hold">
                      <p:stCondLst>
                        <p:cond delay="indefinite"/>
                      </p:stCondLst>
                      <p:childTnLst>
                        <p:par>
                          <p:cTn id="73" fill="hold">
                            <p:stCondLst>
                              <p:cond delay="0"/>
                            </p:stCondLst>
                            <p:childTnLst>
                              <p:par>
                                <p:cTn id="74" presetID="3" presetClass="entr" presetSubtype="10" fill="hold" grpId="0" nodeType="click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blinds(horizontal)">
                                      <p:cBhvr>
                                        <p:cTn id="76" dur="500"/>
                                        <p:tgtEl>
                                          <p:spTgt spid="25"/>
                                        </p:tgtEl>
                                      </p:cBhvr>
                                    </p:animEffect>
                                  </p:childTnLst>
                                </p:cTn>
                              </p:par>
                            </p:childTnLst>
                          </p:cTn>
                        </p:par>
                      </p:childTnLst>
                    </p:cTn>
                  </p:par>
                  <p:par>
                    <p:cTn id="77" fill="hold">
                      <p:stCondLst>
                        <p:cond delay="indefinite"/>
                      </p:stCondLst>
                      <p:childTnLst>
                        <p:par>
                          <p:cTn id="78" fill="hold">
                            <p:stCondLst>
                              <p:cond delay="0"/>
                            </p:stCondLst>
                            <p:childTnLst>
                              <p:par>
                                <p:cTn id="79" presetID="3" presetClass="entr" presetSubtype="10" fill="hold" nodeType="click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blinds(horizontal)">
                                      <p:cBhvr>
                                        <p:cTn id="8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9" grpId="0" animBg="1"/>
      <p:bldP spid="10" grpId="0" animBg="1"/>
      <p:bldP spid="11" grpId="0" animBg="1"/>
      <p:bldP spid="13" grpId="0"/>
      <p:bldP spid="14" grpId="0" animBg="1"/>
      <p:bldP spid="15" grpId="0" animBg="1"/>
      <p:bldP spid="21" grpId="0"/>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                     </a:t>
            </a:r>
            <a:r>
              <a:rPr lang="de-DE" dirty="0" err="1" smtClean="0"/>
              <a:t>and</a:t>
            </a:r>
            <a:r>
              <a:rPr lang="de-DE" dirty="0" smtClean="0"/>
              <a:t> Christian Weyer</a:t>
            </a:r>
            <a:endParaRPr lang="de-DE" dirty="0"/>
          </a:p>
        </p:txBody>
      </p:sp>
      <p:sp>
        <p:nvSpPr>
          <p:cNvPr id="3" name="Content Placeholder 2"/>
          <p:cNvSpPr>
            <a:spLocks noGrp="1"/>
          </p:cNvSpPr>
          <p:nvPr>
            <p:ph idx="1"/>
          </p:nvPr>
        </p:nvSpPr>
        <p:spPr>
          <a:xfrm>
            <a:off x="381000" y="1238694"/>
            <a:ext cx="8382000" cy="4561205"/>
          </a:xfrm>
        </p:spPr>
        <p:txBody>
          <a:bodyPr/>
          <a:lstStyle/>
          <a:p>
            <a:r>
              <a:rPr lang="en-US" sz="2400" dirty="0" smtClean="0"/>
              <a:t>Support &amp; consulting for Windows and .NET software developers and architects (we are based in Germany)</a:t>
            </a:r>
          </a:p>
          <a:p>
            <a:pPr lvl="1"/>
            <a:r>
              <a:rPr lang="en-US" sz="2000" dirty="0" smtClean="0"/>
              <a:t>Developer coaching and mentoring</a:t>
            </a:r>
          </a:p>
          <a:p>
            <a:pPr lvl="1"/>
            <a:r>
              <a:rPr lang="en-US" sz="2000" dirty="0" smtClean="0"/>
              <a:t>Architecture consulting and prototyping</a:t>
            </a:r>
          </a:p>
          <a:p>
            <a:pPr lvl="1"/>
            <a:r>
              <a:rPr lang="en-US" sz="2000" dirty="0" smtClean="0"/>
              <a:t>Architecture and code reviews</a:t>
            </a:r>
          </a:p>
          <a:p>
            <a:pPr lvl="1"/>
            <a:r>
              <a:rPr lang="de-AT" sz="2000" dirty="0" err="1" smtClean="0"/>
              <a:t>Application</a:t>
            </a:r>
            <a:r>
              <a:rPr lang="de-AT" sz="2000" dirty="0" smtClean="0"/>
              <a:t> </a:t>
            </a:r>
            <a:r>
              <a:rPr lang="de-AT" sz="2000" dirty="0" err="1" smtClean="0"/>
              <a:t>optimization</a:t>
            </a:r>
            <a:r>
              <a:rPr lang="de-AT" sz="2000" dirty="0" smtClean="0"/>
              <a:t>, </a:t>
            </a:r>
            <a:r>
              <a:rPr lang="de-AT" sz="2000" dirty="0" err="1" smtClean="0"/>
              <a:t>troubleshooting</a:t>
            </a:r>
            <a:r>
              <a:rPr lang="de-AT" sz="2000" dirty="0" smtClean="0"/>
              <a:t>, </a:t>
            </a:r>
            <a:r>
              <a:rPr lang="de-AT" sz="2000" dirty="0" err="1" smtClean="0"/>
              <a:t>debugging</a:t>
            </a:r>
            <a:endParaRPr lang="de-AT" sz="2000" dirty="0" smtClean="0"/>
          </a:p>
          <a:p>
            <a:r>
              <a:rPr lang="en-US" sz="2400" dirty="0" smtClean="0"/>
              <a:t>Focus on distributed applications, service orientation, workflows, cloud computing, interoperability, security, </a:t>
            </a:r>
            <a:br>
              <a:rPr lang="en-US" sz="2400" dirty="0" smtClean="0"/>
            </a:br>
            <a:r>
              <a:rPr lang="en-US" sz="2400" dirty="0" smtClean="0"/>
              <a:t>end-to-end solutions</a:t>
            </a:r>
          </a:p>
          <a:p>
            <a:pPr lvl="1"/>
            <a:r>
              <a:rPr lang="en-US" sz="2000" dirty="0" smtClean="0"/>
              <a:t>Windows Server, WCF, WF, MSMQ, .NET Services, Windows Azure</a:t>
            </a:r>
          </a:p>
          <a:p>
            <a:pPr lvl="1"/>
            <a:endParaRPr lang="en-US" sz="2000" dirty="0" smtClean="0"/>
          </a:p>
          <a:p>
            <a:r>
              <a:rPr lang="en-US" sz="2400" dirty="0" smtClean="0"/>
              <a:t>http://www.thinktecture.com</a:t>
            </a:r>
          </a:p>
          <a:p>
            <a:r>
              <a:rPr lang="en-US" sz="2400" dirty="0" smtClean="0">
                <a:hlinkClick r:id="rId2"/>
              </a:rPr>
              <a:t>christian.weyer@thinktecture.com</a:t>
            </a:r>
            <a:endParaRPr lang="en-US" sz="2400" dirty="0" smtClean="0"/>
          </a:p>
          <a:p>
            <a:endParaRPr lang="en-US" sz="2400" dirty="0" smtClean="0"/>
          </a:p>
        </p:txBody>
      </p:sp>
      <p:pic>
        <p:nvPicPr>
          <p:cNvPr id="6" name="Picture 5" descr="C:\etc\thinktecture\Images\Thinktecture_Balken_PrintReady.tif"/>
          <p:cNvPicPr>
            <a:picLocks noChangeAspect="1" noChangeArrowheads="1"/>
          </p:cNvPicPr>
          <p:nvPr/>
        </p:nvPicPr>
        <p:blipFill>
          <a:blip r:embed="rId3" cstate="print"/>
          <a:srcRect/>
          <a:stretch>
            <a:fillRect/>
          </a:stretch>
        </p:blipFill>
        <p:spPr bwMode="auto">
          <a:xfrm>
            <a:off x="398462" y="6048135"/>
            <a:ext cx="6609646" cy="586867"/>
          </a:xfrm>
          <a:prstGeom prst="rect">
            <a:avLst/>
          </a:prstGeom>
          <a:noFill/>
          <a:ln>
            <a:solidFill>
              <a:schemeClr val="tx1">
                <a:lumMod val="75000"/>
                <a:lumOff val="25000"/>
              </a:schemeClr>
            </a:solidFill>
          </a:ln>
        </p:spPr>
      </p:pic>
      <p:pic>
        <p:nvPicPr>
          <p:cNvPr id="60418" name="Picture 2" descr="C:\etc\thinktecture\Images\Logo\tt_white_big.png"/>
          <p:cNvPicPr>
            <a:picLocks noChangeAspect="1" noChangeArrowheads="1"/>
          </p:cNvPicPr>
          <p:nvPr/>
        </p:nvPicPr>
        <p:blipFill>
          <a:blip r:embed="rId4"/>
          <a:srcRect/>
          <a:stretch>
            <a:fillRect/>
          </a:stretch>
        </p:blipFill>
        <p:spPr bwMode="auto">
          <a:xfrm>
            <a:off x="392695" y="182880"/>
            <a:ext cx="2338666" cy="618308"/>
          </a:xfrm>
          <a:prstGeom prst="rect">
            <a:avLst/>
          </a:prstGeom>
          <a:noFill/>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09398"/>
          </a:xfrm>
        </p:spPr>
        <p:txBody>
          <a:bodyPr/>
          <a:lstStyle/>
          <a:p>
            <a:r>
              <a:rPr lang="de-DE" sz="4400" dirty="0" smtClean="0"/>
              <a:t>Routing</a:t>
            </a:r>
            <a:endParaRPr lang="en-US" sz="4400" dirty="0"/>
          </a:p>
        </p:txBody>
      </p:sp>
      <p:sp>
        <p:nvSpPr>
          <p:cNvPr id="9" name="Text Placeholder 8"/>
          <p:cNvSpPr>
            <a:spLocks noGrp="1"/>
          </p:cNvSpPr>
          <p:nvPr>
            <p:ph type="body" sz="quarter" idx="10"/>
          </p:nvPr>
        </p:nvSpPr>
        <p:spPr>
          <a:xfrm>
            <a:off x="866050" y="2608735"/>
            <a:ext cx="8346073" cy="1698927"/>
          </a:xfrm>
        </p:spPr>
        <p:txBody>
          <a:bodyPr/>
          <a:lstStyle/>
          <a:p>
            <a:r>
              <a:rPr lang="en-US" sz="1600" dirty="0" smtClean="0">
                <a:cs typeface="Consolas" pitchFamily="49" charset="0"/>
              </a:rPr>
              <a:t>&lt;client&gt;</a:t>
            </a:r>
            <a:br>
              <a:rPr lang="en-US" sz="1600" dirty="0" smtClean="0">
                <a:cs typeface="Consolas" pitchFamily="49" charset="0"/>
              </a:rPr>
            </a:br>
            <a:r>
              <a:rPr lang="en-US" sz="1600" dirty="0" smtClean="0">
                <a:cs typeface="Consolas" pitchFamily="49" charset="0"/>
              </a:rPr>
              <a:t>      &lt;</a:t>
            </a:r>
            <a:r>
              <a:rPr lang="en-US" sz="1600" b="1" dirty="0" smtClean="0">
                <a:cs typeface="Consolas" pitchFamily="49" charset="0"/>
              </a:rPr>
              <a:t>endpoint name="</a:t>
            </a:r>
            <a:r>
              <a:rPr lang="en-US" sz="1600" b="1" dirty="0" err="1" smtClean="0">
                <a:cs typeface="Consolas" pitchFamily="49" charset="0"/>
              </a:rPr>
              <a:t>HelloService</a:t>
            </a:r>
            <a:r>
              <a:rPr lang="en-US" sz="1600" b="1" dirty="0" smtClean="0">
                <a:cs typeface="Consolas" pitchFamily="49" charset="0"/>
              </a:rPr>
              <a:t>" </a:t>
            </a:r>
            <a:r>
              <a:rPr lang="en-US" sz="1600" dirty="0" smtClean="0">
                <a:cs typeface="Consolas" pitchFamily="49" charset="0"/>
              </a:rPr>
              <a:t/>
            </a:r>
            <a:br>
              <a:rPr lang="en-US" sz="1600" dirty="0" smtClean="0">
                <a:cs typeface="Consolas" pitchFamily="49" charset="0"/>
              </a:rPr>
            </a:br>
            <a:r>
              <a:rPr lang="en-US" sz="1600" dirty="0" smtClean="0">
                <a:cs typeface="Consolas" pitchFamily="49" charset="0"/>
              </a:rPr>
              <a:t>       address="http://..." </a:t>
            </a:r>
            <a:br>
              <a:rPr lang="en-US" sz="1600" dirty="0" smtClean="0">
                <a:cs typeface="Consolas" pitchFamily="49" charset="0"/>
              </a:rPr>
            </a:br>
            <a:r>
              <a:rPr lang="en-US" sz="1600" dirty="0" smtClean="0">
                <a:cs typeface="Consolas" pitchFamily="49" charset="0"/>
              </a:rPr>
              <a:t>       binding="</a:t>
            </a:r>
            <a:r>
              <a:rPr lang="en-US" sz="1600" dirty="0" err="1" smtClean="0">
                <a:cs typeface="Consolas" pitchFamily="49" charset="0"/>
              </a:rPr>
              <a:t>basicHttpBinding</a:t>
            </a:r>
            <a:r>
              <a:rPr lang="en-US" sz="1600" dirty="0" smtClean="0">
                <a:cs typeface="Consolas" pitchFamily="49" charset="0"/>
              </a:rPr>
              <a:t>" contract="*" /&gt;</a:t>
            </a:r>
            <a:br>
              <a:rPr lang="en-US" sz="1600" dirty="0" smtClean="0">
                <a:cs typeface="Consolas" pitchFamily="49" charset="0"/>
              </a:rPr>
            </a:br>
            <a:r>
              <a:rPr lang="en-US" sz="1600" dirty="0" smtClean="0">
                <a:cs typeface="Consolas" pitchFamily="49" charset="0"/>
              </a:rPr>
              <a:t>&lt;/client&gt;</a:t>
            </a:r>
          </a:p>
          <a:p>
            <a:r>
              <a:rPr lang="de-DE" sz="1600" dirty="0" smtClean="0">
                <a:cs typeface="Consolas" pitchFamily="49" charset="0"/>
              </a:rPr>
              <a:t>&lt;</a:t>
            </a:r>
            <a:r>
              <a:rPr lang="de-DE" sz="1600" dirty="0" err="1" smtClean="0">
                <a:cs typeface="Consolas" pitchFamily="49" charset="0"/>
              </a:rPr>
              <a:t>routing</a:t>
            </a:r>
            <a:r>
              <a:rPr lang="de-DE" sz="1600" dirty="0" smtClean="0">
                <a:cs typeface="Consolas" pitchFamily="49" charset="0"/>
              </a:rPr>
              <a:t>&gt;</a:t>
            </a:r>
          </a:p>
          <a:p>
            <a:r>
              <a:rPr lang="de-DE" sz="1600" dirty="0" smtClean="0">
                <a:cs typeface="Consolas" pitchFamily="49" charset="0"/>
              </a:rPr>
              <a:t>      &lt;</a:t>
            </a:r>
            <a:r>
              <a:rPr lang="de-DE" sz="1600" dirty="0" err="1" smtClean="0">
                <a:cs typeface="Consolas" pitchFamily="49" charset="0"/>
              </a:rPr>
              <a:t>filters</a:t>
            </a:r>
            <a:r>
              <a:rPr lang="de-DE" sz="1600" dirty="0" smtClean="0">
                <a:cs typeface="Consolas" pitchFamily="49" charset="0"/>
              </a:rPr>
              <a:t>&gt;</a:t>
            </a:r>
          </a:p>
          <a:p>
            <a:r>
              <a:rPr lang="de-DE" sz="1600" dirty="0" smtClean="0">
                <a:cs typeface="Consolas" pitchFamily="49" charset="0"/>
              </a:rPr>
              <a:t>        </a:t>
            </a:r>
            <a:r>
              <a:rPr lang="de-DE" sz="1600" b="1" dirty="0" smtClean="0">
                <a:cs typeface="Consolas" pitchFamily="49" charset="0"/>
              </a:rPr>
              <a:t>&lt;filter </a:t>
            </a:r>
            <a:r>
              <a:rPr lang="de-DE" sz="1600" b="1" dirty="0" err="1" smtClean="0">
                <a:cs typeface="Consolas" pitchFamily="49" charset="0"/>
              </a:rPr>
              <a:t>name</a:t>
            </a:r>
            <a:r>
              <a:rPr lang="de-DE" sz="1600" b="1" dirty="0" smtClean="0">
                <a:cs typeface="Consolas" pitchFamily="49" charset="0"/>
              </a:rPr>
              <a:t>="MatchAllFilter" filterType="</a:t>
            </a:r>
            <a:r>
              <a:rPr lang="de-DE" sz="1600" b="1" dirty="0" err="1" smtClean="0">
                <a:cs typeface="Consolas" pitchFamily="49" charset="0"/>
              </a:rPr>
              <a:t>MatchAll</a:t>
            </a:r>
            <a:r>
              <a:rPr lang="de-DE" sz="1600" b="1" dirty="0" smtClean="0">
                <a:cs typeface="Consolas" pitchFamily="49" charset="0"/>
              </a:rPr>
              <a:t>" /&gt;</a:t>
            </a:r>
          </a:p>
          <a:p>
            <a:r>
              <a:rPr lang="de-DE" sz="1600" dirty="0" smtClean="0">
                <a:cs typeface="Consolas" pitchFamily="49" charset="0"/>
              </a:rPr>
              <a:t>      &lt;/</a:t>
            </a:r>
            <a:r>
              <a:rPr lang="de-DE" sz="1600" dirty="0" err="1" smtClean="0">
                <a:cs typeface="Consolas" pitchFamily="49" charset="0"/>
              </a:rPr>
              <a:t>filters</a:t>
            </a:r>
            <a:r>
              <a:rPr lang="de-DE" sz="1600" dirty="0" smtClean="0">
                <a:cs typeface="Consolas" pitchFamily="49" charset="0"/>
              </a:rPr>
              <a:t>&gt;      </a:t>
            </a:r>
          </a:p>
          <a:p>
            <a:r>
              <a:rPr lang="de-DE" sz="1600" dirty="0" smtClean="0">
                <a:cs typeface="Consolas" pitchFamily="49" charset="0"/>
              </a:rPr>
              <a:t>      &lt;</a:t>
            </a:r>
            <a:r>
              <a:rPr lang="de-DE" sz="1600" dirty="0" err="1" smtClean="0">
                <a:cs typeface="Consolas" pitchFamily="49" charset="0"/>
              </a:rPr>
              <a:t>filterTables</a:t>
            </a:r>
            <a:r>
              <a:rPr lang="de-DE" sz="1600" dirty="0" smtClean="0">
                <a:cs typeface="Consolas" pitchFamily="49" charset="0"/>
              </a:rPr>
              <a:t>&gt;</a:t>
            </a:r>
          </a:p>
          <a:p>
            <a:r>
              <a:rPr lang="de-DE" sz="1600" dirty="0" smtClean="0">
                <a:cs typeface="Consolas" pitchFamily="49" charset="0"/>
              </a:rPr>
              <a:t>        </a:t>
            </a:r>
            <a:r>
              <a:rPr lang="de-DE" sz="1600" b="1" dirty="0" smtClean="0">
                <a:cs typeface="Consolas" pitchFamily="49" charset="0"/>
              </a:rPr>
              <a:t>&lt;</a:t>
            </a:r>
            <a:r>
              <a:rPr lang="de-DE" sz="1600" b="1" dirty="0" err="1" smtClean="0">
                <a:cs typeface="Consolas" pitchFamily="49" charset="0"/>
              </a:rPr>
              <a:t>filterTable</a:t>
            </a:r>
            <a:r>
              <a:rPr lang="de-DE" sz="1600" b="1" dirty="0" smtClean="0">
                <a:cs typeface="Consolas" pitchFamily="49" charset="0"/>
              </a:rPr>
              <a:t> </a:t>
            </a:r>
            <a:r>
              <a:rPr lang="de-DE" sz="1600" b="1" dirty="0" err="1" smtClean="0">
                <a:cs typeface="Consolas" pitchFamily="49" charset="0"/>
              </a:rPr>
              <a:t>name</a:t>
            </a:r>
            <a:r>
              <a:rPr lang="de-DE" sz="1600" b="1" dirty="0" smtClean="0">
                <a:cs typeface="Consolas" pitchFamily="49" charset="0"/>
              </a:rPr>
              <a:t>="</a:t>
            </a:r>
            <a:r>
              <a:rPr lang="de-DE" sz="1600" b="1" dirty="0" err="1" smtClean="0">
                <a:cs typeface="Consolas" pitchFamily="49" charset="0"/>
              </a:rPr>
              <a:t>mainRoutingTable</a:t>
            </a:r>
            <a:r>
              <a:rPr lang="de-DE" sz="1600" b="1" dirty="0" smtClean="0">
                <a:cs typeface="Consolas" pitchFamily="49" charset="0"/>
              </a:rPr>
              <a:t>"&gt;</a:t>
            </a:r>
          </a:p>
          <a:p>
            <a:r>
              <a:rPr lang="de-DE" sz="1600" b="1" dirty="0" smtClean="0">
                <a:cs typeface="Consolas" pitchFamily="49" charset="0"/>
              </a:rPr>
              <a:t>		&lt;</a:t>
            </a:r>
            <a:r>
              <a:rPr lang="de-DE" sz="1600" b="1" dirty="0" err="1" smtClean="0">
                <a:cs typeface="Consolas" pitchFamily="49" charset="0"/>
              </a:rPr>
              <a:t>add</a:t>
            </a:r>
            <a:r>
              <a:rPr lang="de-DE" sz="1600" b="1" dirty="0" smtClean="0">
                <a:cs typeface="Consolas" pitchFamily="49" charset="0"/>
              </a:rPr>
              <a:t> </a:t>
            </a:r>
            <a:r>
              <a:rPr lang="de-DE" sz="1600" b="1" dirty="0" err="1" smtClean="0">
                <a:cs typeface="Consolas" pitchFamily="49" charset="0"/>
              </a:rPr>
              <a:t>filterName</a:t>
            </a:r>
            <a:r>
              <a:rPr lang="de-DE" sz="1600" b="1" dirty="0" smtClean="0">
                <a:cs typeface="Consolas" pitchFamily="49" charset="0"/>
              </a:rPr>
              <a:t>="MatchAllFilter" </a:t>
            </a:r>
          </a:p>
          <a:p>
            <a:r>
              <a:rPr lang="de-DE" sz="1600" b="1" dirty="0" smtClean="0">
                <a:cs typeface="Consolas" pitchFamily="49" charset="0"/>
              </a:rPr>
              <a:t>                 </a:t>
            </a:r>
            <a:r>
              <a:rPr lang="de-DE" sz="1600" b="1" dirty="0" err="1" smtClean="0">
                <a:cs typeface="Consolas" pitchFamily="49" charset="0"/>
              </a:rPr>
              <a:t>endpointName</a:t>
            </a:r>
            <a:r>
              <a:rPr lang="de-DE" sz="1600" b="1" dirty="0" smtClean="0">
                <a:cs typeface="Consolas" pitchFamily="49" charset="0"/>
              </a:rPr>
              <a:t>="</a:t>
            </a:r>
            <a:r>
              <a:rPr lang="de-DE" sz="1600" b="1" dirty="0" err="1" smtClean="0">
                <a:cs typeface="Consolas" pitchFamily="49" charset="0"/>
              </a:rPr>
              <a:t>HelloService</a:t>
            </a:r>
            <a:r>
              <a:rPr lang="de-DE" sz="1600" b="1" dirty="0" smtClean="0">
                <a:cs typeface="Consolas" pitchFamily="49" charset="0"/>
              </a:rPr>
              <a:t>" /&gt;</a:t>
            </a:r>
          </a:p>
          <a:p>
            <a:r>
              <a:rPr lang="de-DE" sz="1600" b="1" dirty="0" smtClean="0">
                <a:cs typeface="Consolas" pitchFamily="49" charset="0"/>
              </a:rPr>
              <a:t>	&lt;/</a:t>
            </a:r>
            <a:r>
              <a:rPr lang="de-DE" sz="1600" b="1" dirty="0" err="1" smtClean="0">
                <a:cs typeface="Consolas" pitchFamily="49" charset="0"/>
              </a:rPr>
              <a:t>filterTable</a:t>
            </a:r>
            <a:r>
              <a:rPr lang="de-DE" sz="1600" b="1" dirty="0" smtClean="0">
                <a:cs typeface="Consolas" pitchFamily="49" charset="0"/>
              </a:rPr>
              <a:t>&gt;</a:t>
            </a:r>
          </a:p>
          <a:p>
            <a:r>
              <a:rPr lang="de-DE" sz="1600" dirty="0" smtClean="0">
                <a:cs typeface="Consolas" pitchFamily="49" charset="0"/>
              </a:rPr>
              <a:t>      &lt;/</a:t>
            </a:r>
            <a:r>
              <a:rPr lang="de-DE" sz="1600" dirty="0" err="1" smtClean="0">
                <a:cs typeface="Consolas" pitchFamily="49" charset="0"/>
              </a:rPr>
              <a:t>routingTables</a:t>
            </a:r>
            <a:r>
              <a:rPr lang="de-DE" sz="1600" dirty="0" smtClean="0">
                <a:cs typeface="Consolas" pitchFamily="49" charset="0"/>
              </a:rPr>
              <a:t>&gt;</a:t>
            </a:r>
          </a:p>
          <a:p>
            <a:r>
              <a:rPr lang="de-DE" sz="1600" dirty="0" smtClean="0">
                <a:cs typeface="Consolas" pitchFamily="49" charset="0"/>
              </a:rPr>
              <a:t>&lt;/</a:t>
            </a:r>
            <a:r>
              <a:rPr lang="de-DE" sz="1600" dirty="0" err="1" smtClean="0">
                <a:cs typeface="Consolas" pitchFamily="49" charset="0"/>
              </a:rPr>
              <a:t>routing</a:t>
            </a:r>
            <a:r>
              <a:rPr lang="de-DE" sz="1600" dirty="0" smtClean="0">
                <a:cs typeface="Consolas" pitchFamily="49" charset="0"/>
              </a:rPr>
              <a:t>&gt;</a:t>
            </a:r>
          </a:p>
        </p:txBody>
      </p:sp>
      <p:sp>
        <p:nvSpPr>
          <p:cNvPr id="8" name="Content Placeholder 2"/>
          <p:cNvSpPr txBox="1">
            <a:spLocks/>
          </p:cNvSpPr>
          <p:nvPr/>
        </p:nvSpPr>
        <p:spPr>
          <a:xfrm>
            <a:off x="381000" y="1229985"/>
            <a:ext cx="8382000" cy="4561205"/>
          </a:xfrm>
          <a:prstGeom prst="rect">
            <a:avLst/>
          </a:prstGeom>
        </p:spPr>
        <p:txBody>
          <a:bodyPr/>
          <a:lstStyle/>
          <a:p>
            <a:pPr marL="396875" indent="-396875">
              <a:lnSpc>
                <a:spcPct val="90000"/>
              </a:lnSpc>
              <a:spcBef>
                <a:spcPct val="20000"/>
              </a:spcBef>
              <a:buBlip>
                <a:blip r:embed="rId3"/>
              </a:buBlip>
            </a:pPr>
            <a:r>
              <a:rPr lang="de-DE" sz="2800" dirty="0" smtClean="0">
                <a:solidFill>
                  <a:schemeClr val="bg1"/>
                </a:solidFill>
              </a:rPr>
              <a:t>Host </a:t>
            </a:r>
            <a:r>
              <a:rPr lang="de-DE" sz="2800" dirty="0" smtClean="0">
                <a:solidFill>
                  <a:schemeClr val="bg1"/>
                </a:solidFill>
                <a:latin typeface="Consolas" pitchFamily="49" charset="0"/>
                <a:cs typeface="Consolas" pitchFamily="49" charset="0"/>
              </a:rPr>
              <a:t>RoutingService</a:t>
            </a:r>
            <a:r>
              <a:rPr lang="de-DE" sz="2800" dirty="0" smtClean="0">
                <a:solidFill>
                  <a:schemeClr val="bg1"/>
                </a:solidFill>
              </a:rPr>
              <a:t> in </a:t>
            </a:r>
            <a:r>
              <a:rPr lang="de-DE" sz="2800" dirty="0" err="1" smtClean="0">
                <a:solidFill>
                  <a:schemeClr val="bg1"/>
                </a:solidFill>
              </a:rPr>
              <a:t>any</a:t>
            </a:r>
            <a:r>
              <a:rPr lang="de-DE" sz="2800" dirty="0" smtClean="0">
                <a:solidFill>
                  <a:schemeClr val="bg1"/>
                </a:solidFill>
              </a:rPr>
              <a:t> WCF </a:t>
            </a:r>
            <a:r>
              <a:rPr lang="de-DE" sz="2800" dirty="0" err="1" smtClean="0">
                <a:solidFill>
                  <a:schemeClr val="bg1"/>
                </a:solidFill>
              </a:rPr>
              <a:t>host</a:t>
            </a:r>
            <a:endParaRPr lang="de-DE" sz="2800" dirty="0" smtClean="0">
              <a:solidFill>
                <a:schemeClr val="bg1"/>
              </a:solidFill>
            </a:endParaRPr>
          </a:p>
          <a:p>
            <a:pPr marL="396875" indent="-396875">
              <a:lnSpc>
                <a:spcPct val="90000"/>
              </a:lnSpc>
              <a:spcBef>
                <a:spcPct val="20000"/>
              </a:spcBef>
              <a:buBlip>
                <a:blip r:embed="rId3"/>
              </a:buBlip>
            </a:pPr>
            <a:r>
              <a:rPr lang="de-DE" sz="2800" dirty="0" err="1" smtClean="0">
                <a:solidFill>
                  <a:schemeClr val="bg1"/>
                </a:solidFill>
              </a:rPr>
              <a:t>Use</a:t>
            </a:r>
            <a:r>
              <a:rPr lang="de-DE" sz="2800" dirty="0" smtClean="0">
                <a:solidFill>
                  <a:schemeClr val="bg1"/>
                </a:solidFill>
              </a:rPr>
              <a:t> </a:t>
            </a:r>
            <a:r>
              <a:rPr lang="de-DE" sz="2800" dirty="0" err="1" smtClean="0">
                <a:solidFill>
                  <a:schemeClr val="bg1"/>
                </a:solidFill>
              </a:rPr>
              <a:t>routing</a:t>
            </a:r>
            <a:r>
              <a:rPr lang="de-DE" sz="2800" dirty="0" smtClean="0">
                <a:solidFill>
                  <a:schemeClr val="bg1"/>
                </a:solidFill>
              </a:rPr>
              <a:t> </a:t>
            </a:r>
            <a:r>
              <a:rPr lang="de-DE" sz="2800" dirty="0" err="1" smtClean="0">
                <a:solidFill>
                  <a:schemeClr val="bg1"/>
                </a:solidFill>
              </a:rPr>
              <a:t>tables</a:t>
            </a:r>
            <a:r>
              <a:rPr lang="de-DE" sz="2800" dirty="0" smtClean="0">
                <a:solidFill>
                  <a:schemeClr val="bg1"/>
                </a:solidFill>
              </a:rPr>
              <a:t> </a:t>
            </a:r>
            <a:r>
              <a:rPr lang="de-DE" sz="2800" dirty="0" err="1" smtClean="0">
                <a:solidFill>
                  <a:schemeClr val="bg1"/>
                </a:solidFill>
              </a:rPr>
              <a:t>and</a:t>
            </a:r>
            <a:r>
              <a:rPr lang="de-DE" sz="2800" dirty="0" smtClean="0">
                <a:solidFill>
                  <a:schemeClr val="bg1"/>
                </a:solidFill>
              </a:rPr>
              <a:t> </a:t>
            </a:r>
            <a:r>
              <a:rPr lang="de-DE" sz="2800" dirty="0" err="1" smtClean="0">
                <a:solidFill>
                  <a:schemeClr val="bg1"/>
                </a:solidFill>
              </a:rPr>
              <a:t>filters</a:t>
            </a:r>
            <a:r>
              <a:rPr lang="de-DE" sz="2800" dirty="0" smtClean="0">
                <a:solidFill>
                  <a:schemeClr val="bg1"/>
                </a:solidFill>
              </a:rPr>
              <a:t> </a:t>
            </a:r>
            <a:r>
              <a:rPr lang="de-DE" sz="2800" dirty="0" err="1" smtClean="0">
                <a:solidFill>
                  <a:schemeClr val="bg1"/>
                </a:solidFill>
              </a:rPr>
              <a:t>to</a:t>
            </a:r>
            <a:r>
              <a:rPr lang="de-DE" sz="2800" dirty="0" smtClean="0">
                <a:solidFill>
                  <a:schemeClr val="bg1"/>
                </a:solidFill>
              </a:rPr>
              <a:t> </a:t>
            </a:r>
            <a:r>
              <a:rPr lang="de-DE" sz="2800" dirty="0" err="1" smtClean="0">
                <a:solidFill>
                  <a:schemeClr val="bg1"/>
                </a:solidFill>
              </a:rPr>
              <a:t>configure</a:t>
            </a:r>
            <a:r>
              <a:rPr lang="de-DE" sz="2800" dirty="0" smtClean="0">
                <a:solidFill>
                  <a:schemeClr val="bg1"/>
                </a:solidFill>
              </a:rPr>
              <a:t> </a:t>
            </a:r>
            <a:r>
              <a:rPr lang="de-DE" sz="2800" dirty="0" err="1" smtClean="0">
                <a:solidFill>
                  <a:schemeClr val="bg1"/>
                </a:solidFill>
              </a:rPr>
              <a:t>routing</a:t>
            </a:r>
            <a:r>
              <a:rPr lang="de-DE" sz="2800" dirty="0" smtClean="0">
                <a:solidFill>
                  <a:schemeClr val="bg1"/>
                </a:solidFill>
              </a:rPr>
              <a:t> </a:t>
            </a:r>
            <a:r>
              <a:rPr lang="de-DE" sz="2800" dirty="0" err="1" smtClean="0">
                <a:solidFill>
                  <a:schemeClr val="bg1"/>
                </a:solidFill>
              </a:rPr>
              <a:t>rules</a:t>
            </a:r>
            <a:endParaRPr lang="en-US" sz="2800" dirty="0" smtClean="0">
              <a:solidFill>
                <a:schemeClr val="bg1"/>
              </a:solidFill>
            </a:endParaRPr>
          </a:p>
        </p:txBody>
      </p:sp>
      <p:sp>
        <p:nvSpPr>
          <p:cNvPr id="6" name="Slide Number Placeholder 3"/>
          <p:cNvSpPr txBox="1">
            <a:spLocks/>
          </p:cNvSpPr>
          <p:nvPr/>
        </p:nvSpPr>
        <p:spPr>
          <a:xfrm>
            <a:off x="0" y="6537548"/>
            <a:ext cx="2133600" cy="476250"/>
          </a:xfrm>
          <a:prstGeom prst="rect">
            <a:avLst/>
          </a:prstGeom>
        </p:spPr>
        <p:txBody>
          <a:bodyPr/>
          <a:lstStyle/>
          <a:p>
            <a:pPr marL="0" marR="0" lvl="0" indent="0" algn="l" defTabSz="914363" rtl="0" eaLnBrk="1" fontAlgn="auto" latinLnBrk="0" hangingPunct="1">
              <a:lnSpc>
                <a:spcPct val="100000"/>
              </a:lnSpc>
              <a:spcBef>
                <a:spcPts val="0"/>
              </a:spcBef>
              <a:spcAft>
                <a:spcPts val="0"/>
              </a:spcAft>
              <a:buClrTx/>
              <a:buSzTx/>
              <a:buFontTx/>
              <a:buNone/>
              <a:tabLst/>
              <a:defRPr/>
            </a:pPr>
            <a:fld id="{2A5FD20F-B530-48E0-BEDA-3A47D3A7B05B}" type="slidenum">
              <a:rPr kumimoji="0" lang="de-DE" sz="1800" b="0" i="0" u="none" strike="noStrike" kern="1200" cap="none" spc="0" normalizeH="0" baseline="0" noProof="0" smtClean="0">
                <a:ln>
                  <a:noFill/>
                </a:ln>
                <a:solidFill>
                  <a:srgbClr val="99CC99"/>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20</a:t>
            </a:fld>
            <a:endParaRPr kumimoji="0" lang="de-DE" sz="1800" b="0" i="0" u="none" strike="noStrike" kern="1200" cap="none" spc="0" normalizeH="0" baseline="0" noProof="0" dirty="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38651" y="4992403"/>
            <a:ext cx="7651245" cy="752822"/>
          </a:xfrm>
        </p:spPr>
        <p:txBody>
          <a:bodyPr/>
          <a:lstStyle/>
          <a:p>
            <a:r>
              <a:rPr lang="en-US" dirty="0" smtClean="0"/>
              <a:t>"ABC?</a:t>
            </a:r>
            <a:br>
              <a:rPr lang="en-US" dirty="0" smtClean="0"/>
            </a:br>
            <a:r>
              <a:rPr lang="en-US" dirty="0" smtClean="0"/>
              <a:t>My client applications should just know about the contract, nothing more!"</a:t>
            </a:r>
            <a:endParaRPr lang="de-DE" dirty="0"/>
          </a:p>
        </p:txBody>
      </p:sp>
      <p:sp>
        <p:nvSpPr>
          <p:cNvPr id="6" name="Text Placeholder 5"/>
          <p:cNvSpPr>
            <a:spLocks noGrp="1"/>
          </p:cNvSpPr>
          <p:nvPr>
            <p:ph type="body" sz="quarter" idx="10"/>
          </p:nvPr>
        </p:nvSpPr>
        <p:spPr/>
        <p:txBody>
          <a:bodyPr/>
          <a:lstStyle/>
          <a:p>
            <a:r>
              <a:rPr lang="en-US" sz="6600" dirty="0" smtClean="0"/>
              <a:t>Help! WCF4 to the rescue…</a:t>
            </a:r>
            <a:endParaRPr lang="de-DE" sz="6600"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C:\Users\Christian\Desktop\3577907718_092cd6b80c_b.jpg"/>
          <p:cNvPicPr>
            <a:picLocks noChangeAspect="1" noChangeArrowheads="1"/>
          </p:cNvPicPr>
          <p:nvPr/>
        </p:nvPicPr>
        <p:blipFill>
          <a:blip r:embed="rId2">
            <a:grayscl/>
          </a:blip>
          <a:srcRect/>
          <a:stretch>
            <a:fillRect/>
          </a:stretch>
        </p:blipFill>
        <p:spPr bwMode="auto">
          <a:xfrm>
            <a:off x="-1242873" y="-458953"/>
            <a:ext cx="10836601" cy="8497842"/>
          </a:xfrm>
          <a:prstGeom prst="rect">
            <a:avLst/>
          </a:prstGeom>
          <a:noFill/>
        </p:spPr>
      </p:pic>
      <p:sp>
        <p:nvSpPr>
          <p:cNvPr id="6" name="Text Placeholder 5"/>
          <p:cNvSpPr txBox="1">
            <a:spLocks/>
          </p:cNvSpPr>
          <p:nvPr/>
        </p:nvSpPr>
        <p:spPr>
          <a:xfrm>
            <a:off x="4878890" y="4877017"/>
            <a:ext cx="4010522" cy="1786261"/>
          </a:xfrm>
          <a:prstGeom prst="rect">
            <a:avLst/>
          </a:prstGeom>
          <a:effectLst>
            <a:outerShdw blurRad="50800" dist="50800" dir="5400000" algn="ctr" rotWithShape="0">
              <a:schemeClr val="bg1"/>
            </a:outerShdw>
          </a:effectLst>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5400" b="0"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t>WCF4</a:t>
            </a:r>
            <a:br>
              <a:rPr kumimoji="0" lang="en-US" sz="5400" b="0"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br>
            <a:r>
              <a:rPr kumimoji="0" lang="en-US" sz="6600" b="1"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t>Discovery</a:t>
            </a:r>
            <a:endParaRPr kumimoji="0" lang="de-DE" sz="6600" b="1" i="0" u="none" strike="noStrike" kern="1200" cap="none" spc="0" normalizeH="0" baseline="0" noProof="0" dirty="0">
              <a:ln>
                <a:noFill/>
              </a:ln>
              <a:effectLst>
                <a:outerShdw blurRad="38100" dist="38100" dir="2700000" algn="tl">
                  <a:srgbClr val="000000">
                    <a:alpha val="43137"/>
                  </a:srgbClr>
                </a:outerShdw>
              </a:effectLst>
              <a:uLnTx/>
              <a:uFillTx/>
              <a:latin typeface="+mn-lt"/>
              <a:ea typeface="+mn-ea"/>
              <a:cs typeface="+mn-cs"/>
            </a:endParaRPr>
          </a:p>
        </p:txBody>
      </p:sp>
      <p:sp>
        <p:nvSpPr>
          <p:cNvPr id="4" name="Rectangle 3"/>
          <p:cNvSpPr/>
          <p:nvPr/>
        </p:nvSpPr>
        <p:spPr>
          <a:xfrm>
            <a:off x="22209" y="0"/>
            <a:ext cx="4572000" cy="246221"/>
          </a:xfrm>
          <a:prstGeom prst="rect">
            <a:avLst/>
          </a:prstGeom>
        </p:spPr>
        <p:txBody>
          <a:bodyPr>
            <a:spAutoFit/>
          </a:bodyPr>
          <a:lstStyle/>
          <a:p>
            <a:r>
              <a:rPr lang="de-DE" sz="1000" dirty="0" smtClean="0">
                <a:solidFill>
                  <a:schemeClr val="tx1">
                    <a:lumMod val="65000"/>
                  </a:schemeClr>
                </a:solidFill>
              </a:rPr>
              <a:t>Source: http://www.flickr.com/photos/97705796@N00/3577907718</a:t>
            </a:r>
            <a:endParaRPr lang="de-DE" sz="1000" dirty="0">
              <a:solidFill>
                <a:schemeClr val="tx1">
                  <a:lumMod val="65000"/>
                </a:schemeClr>
              </a:solidFill>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997196"/>
          </a:xfrm>
        </p:spPr>
        <p:txBody>
          <a:bodyPr/>
          <a:lstStyle/>
          <a:p>
            <a:r>
              <a:rPr lang="de-DE" sz="2400" dirty="0">
                <a:solidFill>
                  <a:schemeClr val="tx1"/>
                </a:solidFill>
              </a:rPr>
              <a:t>New Feature </a:t>
            </a:r>
            <a:r>
              <a:rPr lang="de-DE" sz="2400" dirty="0" smtClean="0">
                <a:solidFill>
                  <a:schemeClr val="tx1"/>
                </a:solidFill>
              </a:rPr>
              <a:t>#3 :</a:t>
            </a:r>
            <a:br>
              <a:rPr lang="de-DE" sz="2400" dirty="0" smtClean="0">
                <a:solidFill>
                  <a:schemeClr val="tx1"/>
                </a:solidFill>
              </a:rPr>
            </a:br>
            <a:r>
              <a:rPr lang="de-DE" dirty="0" smtClean="0"/>
              <a:t>Discovery</a:t>
            </a:r>
            <a:endParaRPr lang="de-DE" dirty="0"/>
          </a:p>
        </p:txBody>
      </p:sp>
      <p:sp>
        <p:nvSpPr>
          <p:cNvPr id="3" name="Content Placeholder 2"/>
          <p:cNvSpPr>
            <a:spLocks noGrp="1"/>
          </p:cNvSpPr>
          <p:nvPr>
            <p:ph idx="1"/>
          </p:nvPr>
        </p:nvSpPr>
        <p:spPr/>
        <p:txBody>
          <a:bodyPr/>
          <a:lstStyle/>
          <a:p>
            <a:r>
              <a:rPr lang="en-US" sz="2800" dirty="0" smtClean="0"/>
              <a:t>WS-Discovery as standard discovery mechanism</a:t>
            </a:r>
          </a:p>
          <a:p>
            <a:pPr lvl="1"/>
            <a:r>
              <a:rPr lang="en-US" sz="2400" dirty="0" smtClean="0"/>
              <a:t>e.g. printer can use WS-Discovery to announce presence on a network</a:t>
            </a:r>
          </a:p>
          <a:p>
            <a:pPr lvl="1"/>
            <a:r>
              <a:rPr lang="en-US" sz="2400" dirty="0" smtClean="0"/>
              <a:t>can be discovered by different applications that require printing documents</a:t>
            </a:r>
          </a:p>
          <a:p>
            <a:pPr lvl="1"/>
            <a:r>
              <a:rPr lang="en-US" sz="2400" dirty="0" smtClean="0"/>
              <a:t>Windows Vista's (and up) contact location feature</a:t>
            </a:r>
          </a:p>
          <a:p>
            <a:r>
              <a:rPr lang="en-US" sz="2800" dirty="0" smtClean="0"/>
              <a:t>WCF services can be made discoverable</a:t>
            </a:r>
          </a:p>
          <a:p>
            <a:pPr lvl="1"/>
            <a:r>
              <a:rPr lang="en-US" sz="2400" dirty="0" smtClean="0"/>
              <a:t>on a local subnet ad-hoc (using WS-Discovery over UDP)</a:t>
            </a:r>
          </a:p>
          <a:p>
            <a:pPr lvl="1"/>
            <a:r>
              <a:rPr lang="en-US" sz="2400" dirty="0" smtClean="0"/>
              <a:t>on larger managed networks (using WS-Discovery proxy)</a:t>
            </a:r>
          </a:p>
          <a:p>
            <a:r>
              <a:rPr lang="en-US" sz="2800" dirty="0" smtClean="0"/>
              <a:t>WCF clients can discover services on a local subnet or a larger managed networks</a:t>
            </a:r>
          </a:p>
        </p:txBody>
      </p:sp>
      <p:sp>
        <p:nvSpPr>
          <p:cNvPr id="4" name="Slide Number Placeholder 3"/>
          <p:cNvSpPr>
            <a:spLocks noGrp="1"/>
          </p:cNvSpPr>
          <p:nvPr>
            <p:ph type="sldNum" sz="quarter" idx="4294967295"/>
          </p:nvPr>
        </p:nvSpPr>
        <p:spPr>
          <a:xfrm>
            <a:off x="0" y="6537548"/>
            <a:ext cx="2133600" cy="476250"/>
          </a:xfrm>
          <a:prstGeom prst="rect">
            <a:avLst/>
          </a:prstGeom>
        </p:spPr>
        <p:txBody>
          <a:bodyPr/>
          <a:lstStyle/>
          <a:p>
            <a:fld id="{2A5FD20F-B530-48E0-BEDA-3A47D3A7B05B}" type="slidenum">
              <a:rPr lang="de-DE" smtClean="0">
                <a:solidFill>
                  <a:srgbClr val="99CC99"/>
                </a:solidFill>
              </a:rPr>
              <a:pPr/>
              <a:t>23</a:t>
            </a:fld>
            <a:endParaRPr lang="de-DE" dirty="0">
              <a:solidFill>
                <a:srgbClr val="99CC99"/>
              </a:solidFill>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09398"/>
          </a:xfrm>
        </p:spPr>
        <p:txBody>
          <a:bodyPr/>
          <a:lstStyle/>
          <a:p>
            <a:r>
              <a:rPr lang="de-DE" sz="4400" dirty="0" smtClean="0"/>
              <a:t>Discovery: Ad-Hoc</a:t>
            </a:r>
            <a:endParaRPr lang="en-US" sz="4400" dirty="0"/>
          </a:p>
        </p:txBody>
      </p:sp>
      <p:sp>
        <p:nvSpPr>
          <p:cNvPr id="9" name="Text Placeholder 8"/>
          <p:cNvSpPr>
            <a:spLocks noGrp="1"/>
          </p:cNvSpPr>
          <p:nvPr>
            <p:ph type="body" sz="quarter" idx="10"/>
          </p:nvPr>
        </p:nvSpPr>
        <p:spPr>
          <a:xfrm>
            <a:off x="866050" y="1798798"/>
            <a:ext cx="8346073" cy="1698927"/>
          </a:xfrm>
        </p:spPr>
        <p:txBody>
          <a:bodyPr/>
          <a:lstStyle/>
          <a:p>
            <a:r>
              <a:rPr lang="de-DE" sz="1600" dirty="0" smtClean="0">
                <a:cs typeface="Consolas" pitchFamily="49" charset="0"/>
              </a:rPr>
              <a:t>&lt;</a:t>
            </a:r>
            <a:r>
              <a:rPr lang="de-DE" sz="1600" dirty="0" err="1" smtClean="0">
                <a:cs typeface="Consolas" pitchFamily="49" charset="0"/>
              </a:rPr>
              <a:t>system.serviceModel</a:t>
            </a:r>
            <a:r>
              <a:rPr lang="de-DE" sz="1600" dirty="0" smtClean="0">
                <a:cs typeface="Consolas" pitchFamily="49" charset="0"/>
              </a:rPr>
              <a:t>&gt;</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services</a:t>
            </a:r>
            <a:r>
              <a:rPr lang="de-DE" sz="1600" dirty="0" smtClean="0">
                <a:cs typeface="Consolas" pitchFamily="49" charset="0"/>
              </a:rPr>
              <a:t>&gt;</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service</a:t>
            </a:r>
            <a:r>
              <a:rPr lang="de-DE" sz="1600" dirty="0" smtClean="0">
                <a:cs typeface="Consolas" pitchFamily="49" charset="0"/>
              </a:rPr>
              <a:t> </a:t>
            </a:r>
            <a:r>
              <a:rPr lang="de-DE" sz="1600" dirty="0" err="1" smtClean="0">
                <a:cs typeface="Consolas" pitchFamily="49" charset="0"/>
              </a:rPr>
              <a:t>name</a:t>
            </a:r>
            <a:r>
              <a:rPr lang="de-DE" sz="1600" dirty="0" smtClean="0">
                <a:cs typeface="Consolas" pitchFamily="49" charset="0"/>
              </a:rPr>
              <a:t>="</a:t>
            </a:r>
            <a:r>
              <a:rPr lang="de-DE" sz="1600" dirty="0" err="1" smtClean="0">
                <a:cs typeface="Consolas" pitchFamily="49" charset="0"/>
              </a:rPr>
              <a:t>HelloService</a:t>
            </a:r>
            <a:r>
              <a:rPr lang="de-DE" sz="1600" dirty="0" smtClean="0">
                <a:cs typeface="Consolas" pitchFamily="49" charset="0"/>
              </a:rPr>
              <a:t>"</a:t>
            </a:r>
            <a:br>
              <a:rPr lang="de-DE" sz="1600" dirty="0" smtClean="0">
                <a:cs typeface="Consolas" pitchFamily="49" charset="0"/>
              </a:rPr>
            </a:br>
            <a:r>
              <a:rPr lang="de-DE" sz="1600" dirty="0" smtClean="0">
                <a:cs typeface="Consolas" pitchFamily="49" charset="0"/>
              </a:rPr>
              <a:t>                 </a:t>
            </a:r>
            <a:r>
              <a:rPr lang="de-DE" sz="1600" dirty="0" err="1" smtClean="0">
                <a:cs typeface="Consolas" pitchFamily="49" charset="0"/>
              </a:rPr>
              <a:t>behaviorConfiguration</a:t>
            </a:r>
            <a:r>
              <a:rPr lang="de-DE" sz="1600" dirty="0" smtClean="0">
                <a:cs typeface="Consolas" pitchFamily="49" charset="0"/>
              </a:rPr>
              <a:t>="</a:t>
            </a:r>
            <a:r>
              <a:rPr lang="de-DE" sz="1600" dirty="0" err="1" smtClean="0">
                <a:cs typeface="Consolas" pitchFamily="49" charset="0"/>
              </a:rPr>
              <a:t>serviceBehavior</a:t>
            </a:r>
            <a:r>
              <a:rPr lang="de-DE" sz="1600" dirty="0" smtClean="0">
                <a:cs typeface="Consolas" pitchFamily="49" charset="0"/>
              </a:rPr>
              <a:t>"&gt;</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host</a:t>
            </a:r>
            <a:r>
              <a:rPr lang="de-DE" sz="1600" dirty="0" smtClean="0">
                <a:cs typeface="Consolas" pitchFamily="49" charset="0"/>
              </a:rPr>
              <a:t>&gt;</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baseAddresses</a:t>
            </a:r>
            <a:r>
              <a:rPr lang="de-DE" sz="1600" dirty="0" smtClean="0">
                <a:cs typeface="Consolas" pitchFamily="49" charset="0"/>
              </a:rPr>
              <a:t>&gt;</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add</a:t>
            </a:r>
            <a:r>
              <a:rPr lang="de-DE" sz="1600" dirty="0" smtClean="0">
                <a:cs typeface="Consolas" pitchFamily="49" charset="0"/>
              </a:rPr>
              <a:t> </a:t>
            </a:r>
            <a:r>
              <a:rPr lang="de-DE" sz="1600" dirty="0" err="1" smtClean="0">
                <a:cs typeface="Consolas" pitchFamily="49" charset="0"/>
              </a:rPr>
              <a:t>baseAddress</a:t>
            </a:r>
            <a:r>
              <a:rPr lang="de-DE" sz="1600" dirty="0" smtClean="0">
                <a:cs typeface="Consolas" pitchFamily="49" charset="0"/>
              </a:rPr>
              <a:t>="http://localhost:7777/Services/Hello"/&gt;</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baseAddresses</a:t>
            </a:r>
            <a:r>
              <a:rPr lang="de-DE" sz="1600" dirty="0" smtClean="0">
                <a:cs typeface="Consolas" pitchFamily="49" charset="0"/>
              </a:rPr>
              <a:t>&gt;</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host</a:t>
            </a:r>
            <a:r>
              <a:rPr lang="de-DE" sz="1600" dirty="0" smtClean="0">
                <a:cs typeface="Consolas" pitchFamily="49" charset="0"/>
              </a:rPr>
              <a:t>&gt;</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endpoint</a:t>
            </a:r>
            <a:r>
              <a:rPr lang="de-DE" sz="1600" dirty="0" smtClean="0">
                <a:cs typeface="Consolas" pitchFamily="49" charset="0"/>
              </a:rPr>
              <a:t> </a:t>
            </a:r>
            <a:r>
              <a:rPr lang="de-DE" sz="1600" dirty="0" err="1" smtClean="0">
                <a:cs typeface="Consolas" pitchFamily="49" charset="0"/>
              </a:rPr>
              <a:t>binding</a:t>
            </a:r>
            <a:r>
              <a:rPr lang="de-DE" sz="1600" dirty="0" smtClean="0">
                <a:cs typeface="Consolas" pitchFamily="49" charset="0"/>
              </a:rPr>
              <a:t>="</a:t>
            </a:r>
            <a:r>
              <a:rPr lang="de-DE" sz="1600" dirty="0" err="1" smtClean="0">
                <a:cs typeface="Consolas" pitchFamily="49" charset="0"/>
              </a:rPr>
              <a:t>basicHttpBinding</a:t>
            </a:r>
            <a:r>
              <a:rPr lang="de-DE" sz="1600" dirty="0" smtClean="0">
                <a:cs typeface="Consolas" pitchFamily="49" charset="0"/>
              </a:rPr>
              <a:t>"</a:t>
            </a:r>
            <a:br>
              <a:rPr lang="de-DE" sz="1600" dirty="0" smtClean="0">
                <a:cs typeface="Consolas" pitchFamily="49" charset="0"/>
              </a:rPr>
            </a:br>
            <a:r>
              <a:rPr lang="de-DE" sz="1600" dirty="0" smtClean="0">
                <a:cs typeface="Consolas" pitchFamily="49" charset="0"/>
              </a:rPr>
              <a:t>                    </a:t>
            </a:r>
            <a:r>
              <a:rPr lang="de-DE" sz="1600" dirty="0" err="1" smtClean="0">
                <a:cs typeface="Consolas" pitchFamily="49" charset="0"/>
              </a:rPr>
              <a:t>contract</a:t>
            </a:r>
            <a:r>
              <a:rPr lang="de-DE" sz="1600" dirty="0" smtClean="0">
                <a:cs typeface="Consolas" pitchFamily="49" charset="0"/>
              </a:rPr>
              <a:t>="</a:t>
            </a:r>
            <a:r>
              <a:rPr lang="de-DE" sz="1600" dirty="0" err="1" smtClean="0">
                <a:cs typeface="Consolas" pitchFamily="49" charset="0"/>
              </a:rPr>
              <a:t>IHelloService</a:t>
            </a:r>
            <a:r>
              <a:rPr lang="de-DE" sz="1600" dirty="0" smtClean="0">
                <a:cs typeface="Consolas" pitchFamily="49" charset="0"/>
              </a:rPr>
              <a:t>" /&gt;</a:t>
            </a:r>
            <a:br>
              <a:rPr lang="de-DE" sz="1600" dirty="0" smtClean="0">
                <a:cs typeface="Consolas" pitchFamily="49" charset="0"/>
              </a:rPr>
            </a:br>
            <a:r>
              <a:rPr lang="de-DE" sz="1600" b="1" dirty="0" smtClean="0">
                <a:cs typeface="Consolas" pitchFamily="49" charset="0"/>
              </a:rPr>
              <a:t>          &lt;</a:t>
            </a:r>
            <a:r>
              <a:rPr lang="de-DE" sz="1600" b="1" dirty="0" err="1" smtClean="0">
                <a:cs typeface="Consolas" pitchFamily="49" charset="0"/>
              </a:rPr>
              <a:t>endpoint</a:t>
            </a:r>
            <a:r>
              <a:rPr lang="de-DE" sz="1600" b="1" dirty="0" smtClean="0">
                <a:cs typeface="Consolas" pitchFamily="49" charset="0"/>
              </a:rPr>
              <a:t> </a:t>
            </a:r>
            <a:r>
              <a:rPr lang="de-DE" sz="1600" b="1" dirty="0" err="1" smtClean="0">
                <a:cs typeface="Consolas" pitchFamily="49" charset="0"/>
              </a:rPr>
              <a:t>name</a:t>
            </a:r>
            <a:r>
              <a:rPr lang="de-DE" sz="1600" b="1" dirty="0" smtClean="0">
                <a:cs typeface="Consolas" pitchFamily="49" charset="0"/>
              </a:rPr>
              <a:t>="</a:t>
            </a:r>
            <a:r>
              <a:rPr lang="de-DE" sz="1600" b="1" dirty="0" err="1" smtClean="0">
                <a:cs typeface="Consolas" pitchFamily="49" charset="0"/>
              </a:rPr>
              <a:t>udpDiscovery</a:t>
            </a:r>
            <a:r>
              <a:rPr lang="de-DE" sz="1600" b="1" dirty="0" smtClean="0">
                <a:cs typeface="Consolas" pitchFamily="49" charset="0"/>
              </a:rPr>
              <a:t>" </a:t>
            </a:r>
            <a:r>
              <a:rPr lang="de-DE" sz="1600" b="1" dirty="0" err="1" smtClean="0">
                <a:cs typeface="Consolas" pitchFamily="49" charset="0"/>
              </a:rPr>
              <a:t>kind</a:t>
            </a:r>
            <a:r>
              <a:rPr lang="de-DE" sz="1600" b="1" dirty="0" smtClean="0">
                <a:cs typeface="Consolas" pitchFamily="49" charset="0"/>
              </a:rPr>
              <a:t>="</a:t>
            </a:r>
            <a:r>
              <a:rPr lang="de-DE" sz="1600" b="1" dirty="0" err="1" smtClean="0">
                <a:cs typeface="Consolas" pitchFamily="49" charset="0"/>
              </a:rPr>
              <a:t>udpDiscoveryEndpoint</a:t>
            </a:r>
            <a:r>
              <a:rPr lang="de-DE" sz="1600" b="1" dirty="0" smtClean="0">
                <a:cs typeface="Consolas" pitchFamily="49" charset="0"/>
              </a:rPr>
              <a:t>"/&gt;</a:t>
            </a:r>
            <a:r>
              <a:rPr lang="de-DE" sz="1600" dirty="0" smtClean="0">
                <a:cs typeface="Consolas" pitchFamily="49" charset="0"/>
              </a:rPr>
              <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service</a:t>
            </a:r>
            <a:r>
              <a:rPr lang="de-DE" sz="1600" dirty="0" smtClean="0">
                <a:cs typeface="Consolas" pitchFamily="49" charset="0"/>
              </a:rPr>
              <a:t>&gt;</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services</a:t>
            </a:r>
            <a:r>
              <a:rPr lang="de-DE" sz="1600" dirty="0" smtClean="0">
                <a:cs typeface="Consolas" pitchFamily="49" charset="0"/>
              </a:rPr>
              <a:t>&gt;</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behaviors</a:t>
            </a:r>
            <a:r>
              <a:rPr lang="de-DE" sz="1600" dirty="0" smtClean="0">
                <a:cs typeface="Consolas" pitchFamily="49" charset="0"/>
              </a:rPr>
              <a:t>&gt;</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serviceBehaviors</a:t>
            </a:r>
            <a:r>
              <a:rPr lang="de-DE" sz="1600" dirty="0" smtClean="0">
                <a:cs typeface="Consolas" pitchFamily="49" charset="0"/>
              </a:rPr>
              <a:t>&gt;</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behavior</a:t>
            </a:r>
            <a:r>
              <a:rPr lang="de-DE" sz="1600" dirty="0" smtClean="0">
                <a:cs typeface="Consolas" pitchFamily="49" charset="0"/>
              </a:rPr>
              <a:t> </a:t>
            </a:r>
            <a:r>
              <a:rPr lang="de-DE" sz="1600" dirty="0" err="1" smtClean="0">
                <a:cs typeface="Consolas" pitchFamily="49" charset="0"/>
              </a:rPr>
              <a:t>name</a:t>
            </a:r>
            <a:r>
              <a:rPr lang="de-DE" sz="1600" dirty="0" smtClean="0">
                <a:cs typeface="Consolas" pitchFamily="49" charset="0"/>
              </a:rPr>
              <a:t>="</a:t>
            </a:r>
            <a:r>
              <a:rPr lang="de-DE" sz="1600" dirty="0" err="1" smtClean="0">
                <a:cs typeface="Consolas" pitchFamily="49" charset="0"/>
              </a:rPr>
              <a:t>serviceBehavior</a:t>
            </a:r>
            <a:r>
              <a:rPr lang="de-DE" sz="1600" dirty="0" smtClean="0">
                <a:cs typeface="Consolas" pitchFamily="49" charset="0"/>
              </a:rPr>
              <a:t>"&gt;</a:t>
            </a:r>
            <a:br>
              <a:rPr lang="de-DE" sz="1600" dirty="0" smtClean="0">
                <a:cs typeface="Consolas" pitchFamily="49" charset="0"/>
              </a:rPr>
            </a:br>
            <a:r>
              <a:rPr lang="de-DE" sz="1600" b="1" dirty="0" smtClean="0">
                <a:cs typeface="Consolas" pitchFamily="49" charset="0"/>
              </a:rPr>
              <a:t>            &lt;</a:t>
            </a:r>
            <a:r>
              <a:rPr lang="de-DE" sz="1600" b="1" dirty="0" err="1" smtClean="0">
                <a:cs typeface="Consolas" pitchFamily="49" charset="0"/>
              </a:rPr>
              <a:t>serviceDiscovery</a:t>
            </a:r>
            <a:r>
              <a:rPr lang="de-DE" sz="1600" b="1" dirty="0" smtClean="0">
                <a:cs typeface="Consolas" pitchFamily="49" charset="0"/>
              </a:rPr>
              <a:t> /&gt;</a:t>
            </a:r>
            <a:r>
              <a:rPr lang="de-DE" sz="1600" dirty="0" smtClean="0">
                <a:cs typeface="Consolas" pitchFamily="49" charset="0"/>
              </a:rPr>
              <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behavior</a:t>
            </a:r>
            <a:r>
              <a:rPr lang="de-DE" sz="1600" dirty="0" smtClean="0">
                <a:cs typeface="Consolas" pitchFamily="49" charset="0"/>
              </a:rPr>
              <a:t>&gt;</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serviceBehaviors</a:t>
            </a:r>
            <a:r>
              <a:rPr lang="de-DE" sz="1600" dirty="0" smtClean="0">
                <a:cs typeface="Consolas" pitchFamily="49" charset="0"/>
              </a:rPr>
              <a:t>&gt;        </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behaviors</a:t>
            </a:r>
            <a:r>
              <a:rPr lang="de-DE" sz="1600" dirty="0" smtClean="0">
                <a:cs typeface="Consolas" pitchFamily="49" charset="0"/>
              </a:rPr>
              <a:t>&gt;</a:t>
            </a:r>
            <a:br>
              <a:rPr lang="de-DE" sz="1600" dirty="0" smtClean="0">
                <a:cs typeface="Consolas" pitchFamily="49" charset="0"/>
              </a:rPr>
            </a:br>
            <a:r>
              <a:rPr lang="de-DE" sz="1600" dirty="0" smtClean="0">
                <a:cs typeface="Consolas" pitchFamily="49" charset="0"/>
              </a:rPr>
              <a:t>&lt;/</a:t>
            </a:r>
            <a:r>
              <a:rPr lang="de-DE" sz="1600" dirty="0" err="1" smtClean="0">
                <a:cs typeface="Consolas" pitchFamily="49" charset="0"/>
              </a:rPr>
              <a:t>system.serviceModel</a:t>
            </a:r>
            <a:r>
              <a:rPr lang="de-DE" sz="1600" dirty="0" smtClean="0">
                <a:cs typeface="Consolas" pitchFamily="49" charset="0"/>
              </a:rPr>
              <a:t>&gt;</a:t>
            </a:r>
            <a:endParaRPr lang="de-DE" sz="1600" dirty="0">
              <a:cs typeface="Consolas" pitchFamily="49" charset="0"/>
            </a:endParaRPr>
          </a:p>
        </p:txBody>
      </p:sp>
      <p:sp>
        <p:nvSpPr>
          <p:cNvPr id="8" name="Content Placeholder 2"/>
          <p:cNvSpPr txBox="1">
            <a:spLocks/>
          </p:cNvSpPr>
          <p:nvPr/>
        </p:nvSpPr>
        <p:spPr>
          <a:xfrm>
            <a:off x="381000" y="1229985"/>
            <a:ext cx="8382000" cy="4561205"/>
          </a:xfrm>
          <a:prstGeom prst="rect">
            <a:avLst/>
          </a:prstGeom>
        </p:spPr>
        <p:txBody>
          <a:bodyPr/>
          <a:lstStyle/>
          <a:p>
            <a:pPr marL="396875" indent="-396875">
              <a:lnSpc>
                <a:spcPct val="90000"/>
              </a:lnSpc>
              <a:spcBef>
                <a:spcPct val="20000"/>
              </a:spcBef>
              <a:buBlip>
                <a:blip r:embed="rId3"/>
              </a:buBlip>
            </a:pPr>
            <a:r>
              <a:rPr lang="de-DE" sz="2800" dirty="0" smtClean="0">
                <a:solidFill>
                  <a:schemeClr val="bg1"/>
                </a:solidFill>
              </a:rPr>
              <a:t>Service </a:t>
            </a:r>
            <a:r>
              <a:rPr lang="de-DE" sz="2800" dirty="0" err="1" smtClean="0">
                <a:solidFill>
                  <a:schemeClr val="bg1"/>
                </a:solidFill>
              </a:rPr>
              <a:t>config</a:t>
            </a:r>
            <a:r>
              <a:rPr lang="de-DE" sz="2800" dirty="0" smtClean="0">
                <a:solidFill>
                  <a:schemeClr val="bg1"/>
                </a:solidFill>
              </a:rPr>
              <a:t>:</a:t>
            </a:r>
            <a:endParaRPr lang="en-US" sz="2800" dirty="0" smtClean="0">
              <a:solidFill>
                <a:schemeClr val="bg1"/>
              </a:solidFill>
            </a:endParaRPr>
          </a:p>
        </p:txBody>
      </p:sp>
      <p:sp>
        <p:nvSpPr>
          <p:cNvPr id="6" name="Slide Number Placeholder 3"/>
          <p:cNvSpPr txBox="1">
            <a:spLocks/>
          </p:cNvSpPr>
          <p:nvPr/>
        </p:nvSpPr>
        <p:spPr>
          <a:xfrm>
            <a:off x="0" y="6537548"/>
            <a:ext cx="2133600" cy="476250"/>
          </a:xfrm>
          <a:prstGeom prst="rect">
            <a:avLst/>
          </a:prstGeom>
        </p:spPr>
        <p:txBody>
          <a:bodyPr/>
          <a:lstStyle/>
          <a:p>
            <a:pPr marL="0" marR="0" lvl="0" indent="0" algn="l" defTabSz="914363" rtl="0" eaLnBrk="1" fontAlgn="auto" latinLnBrk="0" hangingPunct="1">
              <a:lnSpc>
                <a:spcPct val="100000"/>
              </a:lnSpc>
              <a:spcBef>
                <a:spcPts val="0"/>
              </a:spcBef>
              <a:spcAft>
                <a:spcPts val="0"/>
              </a:spcAft>
              <a:buClrTx/>
              <a:buSzTx/>
              <a:buFontTx/>
              <a:buNone/>
              <a:tabLst/>
              <a:defRPr/>
            </a:pPr>
            <a:fld id="{2A5FD20F-B530-48E0-BEDA-3A47D3A7B05B}" type="slidenum">
              <a:rPr kumimoji="0" lang="de-DE" sz="1800" b="0" i="0" u="none" strike="noStrike" kern="1200" cap="none" spc="0" normalizeH="0" baseline="0" noProof="0" smtClean="0">
                <a:ln>
                  <a:noFill/>
                </a:ln>
                <a:solidFill>
                  <a:srgbClr val="99CC99"/>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24</a:t>
            </a:fld>
            <a:endParaRPr kumimoji="0" lang="de-DE" sz="1800" b="0" i="0" u="none" strike="noStrike" kern="1200" cap="none" spc="0" normalizeH="0" baseline="0" noProof="0" dirty="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09398"/>
          </a:xfrm>
        </p:spPr>
        <p:txBody>
          <a:bodyPr/>
          <a:lstStyle/>
          <a:p>
            <a:r>
              <a:rPr lang="de-DE" sz="4400" dirty="0" smtClean="0"/>
              <a:t>Discovery: Ad-Hoc</a:t>
            </a:r>
            <a:endParaRPr lang="en-US" sz="4400" dirty="0"/>
          </a:p>
        </p:txBody>
      </p:sp>
      <p:sp>
        <p:nvSpPr>
          <p:cNvPr id="9" name="Text Placeholder 8"/>
          <p:cNvSpPr>
            <a:spLocks noGrp="1"/>
          </p:cNvSpPr>
          <p:nvPr>
            <p:ph type="body" sz="quarter" idx="10"/>
          </p:nvPr>
        </p:nvSpPr>
        <p:spPr>
          <a:xfrm>
            <a:off x="883468" y="1798798"/>
            <a:ext cx="8346073" cy="1698927"/>
          </a:xfrm>
        </p:spPr>
        <p:txBody>
          <a:bodyPr/>
          <a:lstStyle/>
          <a:p>
            <a:r>
              <a:rPr lang="de-DE" sz="1600" b="1" dirty="0" err="1" smtClean="0">
                <a:cs typeface="Consolas" pitchFamily="49" charset="0"/>
              </a:rPr>
              <a:t>DiscoveryClient</a:t>
            </a:r>
            <a:r>
              <a:rPr lang="de-DE" sz="1600" b="1" dirty="0" smtClean="0">
                <a:cs typeface="Consolas" pitchFamily="49" charset="0"/>
              </a:rPr>
              <a:t> </a:t>
            </a:r>
            <a:r>
              <a:rPr lang="de-DE" sz="1600" b="1" dirty="0" err="1" smtClean="0">
                <a:cs typeface="Consolas" pitchFamily="49" charset="0"/>
              </a:rPr>
              <a:t>discoveryClient</a:t>
            </a:r>
            <a:r>
              <a:rPr lang="de-DE" sz="1600" b="1" dirty="0" smtClean="0">
                <a:cs typeface="Consolas" pitchFamily="49" charset="0"/>
              </a:rPr>
              <a:t> = </a:t>
            </a:r>
            <a:r>
              <a:rPr lang="de-DE" sz="1600" b="1" dirty="0" err="1" smtClean="0">
                <a:cs typeface="Consolas" pitchFamily="49" charset="0"/>
              </a:rPr>
              <a:t>new</a:t>
            </a:r>
            <a:r>
              <a:rPr lang="de-DE" sz="1600" b="1" dirty="0" smtClean="0">
                <a:cs typeface="Consolas" pitchFamily="49" charset="0"/>
              </a:rPr>
              <a:t> </a:t>
            </a:r>
            <a:r>
              <a:rPr lang="de-DE" sz="1600" b="1" dirty="0" err="1" smtClean="0">
                <a:cs typeface="Consolas" pitchFamily="49" charset="0"/>
              </a:rPr>
              <a:t>DiscoveryClient</a:t>
            </a:r>
            <a:r>
              <a:rPr lang="de-DE" sz="1600" b="1" dirty="0" smtClean="0">
                <a:cs typeface="Consolas" pitchFamily="49" charset="0"/>
              </a:rPr>
              <a:t>("</a:t>
            </a:r>
            <a:r>
              <a:rPr lang="de-DE" sz="1600" b="1" dirty="0" err="1" smtClean="0">
                <a:cs typeface="Consolas" pitchFamily="49" charset="0"/>
              </a:rPr>
              <a:t>udpDiscoveryEndpoint</a:t>
            </a:r>
            <a:r>
              <a:rPr lang="de-DE" sz="1600" b="1" dirty="0" smtClean="0">
                <a:cs typeface="Consolas" pitchFamily="49" charset="0"/>
              </a:rPr>
              <a:t>");</a:t>
            </a:r>
            <a:br>
              <a:rPr lang="de-DE" sz="1600" b="1" dirty="0" smtClean="0">
                <a:cs typeface="Consolas" pitchFamily="49" charset="0"/>
              </a:rPr>
            </a:br>
            <a:r>
              <a:rPr lang="de-DE" sz="1600" b="1" dirty="0" err="1" smtClean="0">
                <a:cs typeface="Consolas" pitchFamily="49" charset="0"/>
              </a:rPr>
              <a:t>FindCriteria</a:t>
            </a:r>
            <a:r>
              <a:rPr lang="de-DE" sz="1600" b="1" dirty="0" smtClean="0">
                <a:cs typeface="Consolas" pitchFamily="49" charset="0"/>
              </a:rPr>
              <a:t> </a:t>
            </a:r>
            <a:r>
              <a:rPr lang="de-DE" sz="1600" b="1" dirty="0" err="1" smtClean="0">
                <a:cs typeface="Consolas" pitchFamily="49" charset="0"/>
              </a:rPr>
              <a:t>findCriteria</a:t>
            </a:r>
            <a:r>
              <a:rPr lang="de-DE" sz="1600" b="1" dirty="0" smtClean="0">
                <a:cs typeface="Consolas" pitchFamily="49" charset="0"/>
              </a:rPr>
              <a:t> = </a:t>
            </a:r>
            <a:r>
              <a:rPr lang="de-DE" sz="1600" b="1" dirty="0" err="1" smtClean="0">
                <a:cs typeface="Consolas" pitchFamily="49" charset="0"/>
              </a:rPr>
              <a:t>new</a:t>
            </a:r>
            <a:r>
              <a:rPr lang="de-DE" sz="1600" b="1" dirty="0" smtClean="0">
                <a:cs typeface="Consolas" pitchFamily="49" charset="0"/>
              </a:rPr>
              <a:t> </a:t>
            </a:r>
            <a:r>
              <a:rPr lang="de-DE" sz="1600" b="1" dirty="0" err="1" smtClean="0">
                <a:cs typeface="Consolas" pitchFamily="49" charset="0"/>
              </a:rPr>
              <a:t>FindCriteria</a:t>
            </a:r>
            <a:r>
              <a:rPr lang="de-DE" sz="1600" b="1" dirty="0" smtClean="0">
                <a:cs typeface="Consolas" pitchFamily="49" charset="0"/>
              </a:rPr>
              <a:t>(</a:t>
            </a:r>
            <a:r>
              <a:rPr lang="de-DE" sz="1600" b="1" dirty="0" err="1" smtClean="0">
                <a:cs typeface="Consolas" pitchFamily="49" charset="0"/>
              </a:rPr>
              <a:t>typeof</a:t>
            </a:r>
            <a:r>
              <a:rPr lang="de-DE" sz="1600" b="1" dirty="0" smtClean="0">
                <a:cs typeface="Consolas" pitchFamily="49" charset="0"/>
              </a:rPr>
              <a:t>(</a:t>
            </a:r>
            <a:r>
              <a:rPr lang="de-DE" sz="1600" b="1" dirty="0" err="1" smtClean="0">
                <a:cs typeface="Consolas" pitchFamily="49" charset="0"/>
              </a:rPr>
              <a:t>IHelloService</a:t>
            </a:r>
            <a:r>
              <a:rPr lang="de-DE" sz="1600" b="1" dirty="0" smtClean="0">
                <a:cs typeface="Consolas" pitchFamily="49" charset="0"/>
              </a:rPr>
              <a:t>));</a:t>
            </a:r>
            <a:br>
              <a:rPr lang="de-DE" sz="1600" b="1" dirty="0" smtClean="0">
                <a:cs typeface="Consolas" pitchFamily="49" charset="0"/>
              </a:rPr>
            </a:br>
            <a:r>
              <a:rPr lang="de-DE" sz="1600" b="1" dirty="0" err="1" smtClean="0">
                <a:cs typeface="Consolas" pitchFamily="49" charset="0"/>
              </a:rPr>
              <a:t>FindResponse</a:t>
            </a:r>
            <a:r>
              <a:rPr lang="de-DE" sz="1600" b="1" dirty="0" smtClean="0">
                <a:cs typeface="Consolas" pitchFamily="49" charset="0"/>
              </a:rPr>
              <a:t> </a:t>
            </a:r>
            <a:r>
              <a:rPr lang="de-DE" sz="1600" b="1" dirty="0" err="1" smtClean="0">
                <a:cs typeface="Consolas" pitchFamily="49" charset="0"/>
              </a:rPr>
              <a:t>findResponse</a:t>
            </a:r>
            <a:r>
              <a:rPr lang="de-DE" sz="1600" b="1" dirty="0" smtClean="0">
                <a:cs typeface="Consolas" pitchFamily="49" charset="0"/>
              </a:rPr>
              <a:t> = </a:t>
            </a:r>
            <a:r>
              <a:rPr lang="de-DE" sz="1600" b="1" dirty="0" err="1" smtClean="0">
                <a:cs typeface="Consolas" pitchFamily="49" charset="0"/>
              </a:rPr>
              <a:t>discoveryClient.Find</a:t>
            </a:r>
            <a:r>
              <a:rPr lang="de-DE" sz="1600" b="1" dirty="0" smtClean="0">
                <a:cs typeface="Consolas" pitchFamily="49" charset="0"/>
              </a:rPr>
              <a:t>(</a:t>
            </a:r>
            <a:r>
              <a:rPr lang="de-DE" sz="1600" b="1" dirty="0" err="1" smtClean="0">
                <a:cs typeface="Consolas" pitchFamily="49" charset="0"/>
              </a:rPr>
              <a:t>findCriteria</a:t>
            </a:r>
            <a:r>
              <a:rPr lang="de-DE" sz="1600" b="1" dirty="0" smtClean="0">
                <a:cs typeface="Consolas" pitchFamily="49" charset="0"/>
              </a:rPr>
              <a:t>);</a:t>
            </a:r>
            <a:r>
              <a:rPr lang="de-DE" sz="1600" dirty="0" smtClean="0">
                <a:cs typeface="Consolas" pitchFamily="49" charset="0"/>
              </a:rPr>
              <a:t/>
            </a:r>
            <a:br>
              <a:rPr lang="de-DE" sz="1600" dirty="0" smtClean="0">
                <a:cs typeface="Consolas" pitchFamily="49" charset="0"/>
              </a:rPr>
            </a:br>
            <a:r>
              <a:rPr lang="de-DE" sz="1600" dirty="0" smtClean="0">
                <a:cs typeface="Consolas" pitchFamily="49" charset="0"/>
              </a:rPr>
              <a:t/>
            </a:r>
            <a:br>
              <a:rPr lang="de-DE" sz="1600" dirty="0" smtClean="0">
                <a:cs typeface="Consolas" pitchFamily="49" charset="0"/>
              </a:rPr>
            </a:br>
            <a:r>
              <a:rPr lang="de-DE" sz="1600" dirty="0" err="1" smtClean="0">
                <a:cs typeface="Consolas" pitchFamily="49" charset="0"/>
              </a:rPr>
              <a:t>if</a:t>
            </a:r>
            <a:r>
              <a:rPr lang="de-DE" sz="1600" dirty="0" smtClean="0">
                <a:cs typeface="Consolas" pitchFamily="49" charset="0"/>
              </a:rPr>
              <a:t> (</a:t>
            </a:r>
            <a:r>
              <a:rPr lang="de-DE" sz="1600" dirty="0" err="1" smtClean="0">
                <a:cs typeface="Consolas" pitchFamily="49" charset="0"/>
              </a:rPr>
              <a:t>findResponse.Endpoints.Count</a:t>
            </a:r>
            <a:r>
              <a:rPr lang="de-DE" sz="1600" dirty="0" smtClean="0">
                <a:cs typeface="Consolas" pitchFamily="49" charset="0"/>
              </a:rPr>
              <a:t> &gt; 0)</a:t>
            </a:r>
            <a:br>
              <a:rPr lang="de-DE" sz="1600" dirty="0" smtClean="0">
                <a:cs typeface="Consolas" pitchFamily="49" charset="0"/>
              </a:rPr>
            </a:br>
            <a:r>
              <a:rPr lang="de-DE" sz="1600" dirty="0" smtClean="0">
                <a:cs typeface="Consolas" pitchFamily="49" charset="0"/>
              </a:rPr>
              <a:t>{</a:t>
            </a:r>
            <a:br>
              <a:rPr lang="de-DE" sz="1600" dirty="0" smtClean="0">
                <a:cs typeface="Consolas" pitchFamily="49" charset="0"/>
              </a:rPr>
            </a:br>
            <a:r>
              <a:rPr lang="de-DE" sz="1600" dirty="0" smtClean="0">
                <a:cs typeface="Consolas" pitchFamily="49" charset="0"/>
              </a:rPr>
              <a:t>    </a:t>
            </a:r>
            <a:r>
              <a:rPr lang="de-DE" sz="1600" dirty="0" err="1" smtClean="0">
                <a:cs typeface="Consolas" pitchFamily="49" charset="0"/>
              </a:rPr>
              <a:t>EndpointAddress</a:t>
            </a:r>
            <a:r>
              <a:rPr lang="de-DE" sz="1600" dirty="0" smtClean="0">
                <a:cs typeface="Consolas" pitchFamily="49" charset="0"/>
              </a:rPr>
              <a:t> </a:t>
            </a:r>
            <a:r>
              <a:rPr lang="de-DE" sz="1600" dirty="0" err="1" smtClean="0">
                <a:cs typeface="Consolas" pitchFamily="49" charset="0"/>
              </a:rPr>
              <a:t>address</a:t>
            </a:r>
            <a:r>
              <a:rPr lang="de-DE" sz="1600" dirty="0" smtClean="0">
                <a:cs typeface="Consolas" pitchFamily="49" charset="0"/>
              </a:rPr>
              <a:t> = </a:t>
            </a:r>
            <a:r>
              <a:rPr lang="de-DE" sz="1600" b="1" dirty="0" err="1" smtClean="0">
                <a:cs typeface="Consolas" pitchFamily="49" charset="0"/>
              </a:rPr>
              <a:t>findResponse.Endpoints</a:t>
            </a:r>
            <a:r>
              <a:rPr lang="de-DE" sz="1600" b="1" dirty="0" smtClean="0">
                <a:cs typeface="Consolas" pitchFamily="49" charset="0"/>
              </a:rPr>
              <a:t>[0].</a:t>
            </a:r>
            <a:r>
              <a:rPr lang="de-DE" sz="1600" b="1" dirty="0" err="1" smtClean="0">
                <a:cs typeface="Consolas" pitchFamily="49" charset="0"/>
              </a:rPr>
              <a:t>Address</a:t>
            </a:r>
            <a:r>
              <a:rPr lang="de-DE" sz="1600" b="1" dirty="0" smtClean="0">
                <a:cs typeface="Consolas" pitchFamily="49" charset="0"/>
              </a:rPr>
              <a:t>;</a:t>
            </a:r>
            <a:r>
              <a:rPr lang="de-DE" sz="1600" dirty="0" smtClean="0">
                <a:cs typeface="Consolas" pitchFamily="49" charset="0"/>
              </a:rPr>
              <a:t/>
            </a:r>
            <a:br>
              <a:rPr lang="de-DE" sz="1600" dirty="0" smtClean="0">
                <a:cs typeface="Consolas" pitchFamily="49" charset="0"/>
              </a:rPr>
            </a:br>
            <a:r>
              <a:rPr lang="de-DE" sz="1600" dirty="0" smtClean="0">
                <a:cs typeface="Consolas" pitchFamily="49" charset="0"/>
              </a:rPr>
              <a:t>    </a:t>
            </a:r>
          </a:p>
          <a:p>
            <a:r>
              <a:rPr lang="de-DE" sz="1600" dirty="0" smtClean="0">
                <a:cs typeface="Consolas" pitchFamily="49" charset="0"/>
              </a:rPr>
              <a:t>    </a:t>
            </a:r>
            <a:r>
              <a:rPr lang="de-DE" sz="1600" dirty="0" err="1" smtClean="0">
                <a:cs typeface="Consolas" pitchFamily="49" charset="0"/>
              </a:rPr>
              <a:t>ChannelFactory</a:t>
            </a:r>
            <a:r>
              <a:rPr lang="de-DE" sz="1600" dirty="0" smtClean="0">
                <a:cs typeface="Consolas" pitchFamily="49" charset="0"/>
              </a:rPr>
              <a:t>&lt;</a:t>
            </a:r>
            <a:r>
              <a:rPr lang="de-DE" sz="1600" dirty="0" err="1" smtClean="0">
                <a:cs typeface="Consolas" pitchFamily="49" charset="0"/>
              </a:rPr>
              <a:t>IHelloServiceChannel</a:t>
            </a:r>
            <a:r>
              <a:rPr lang="de-DE" sz="1600" dirty="0" smtClean="0">
                <a:cs typeface="Consolas" pitchFamily="49" charset="0"/>
              </a:rPr>
              <a:t>&gt; </a:t>
            </a:r>
            <a:r>
              <a:rPr lang="de-DE" sz="1600" dirty="0" err="1" smtClean="0">
                <a:cs typeface="Consolas" pitchFamily="49" charset="0"/>
              </a:rPr>
              <a:t>factory</a:t>
            </a:r>
            <a:r>
              <a:rPr lang="de-DE" sz="1600" dirty="0" smtClean="0">
                <a:cs typeface="Consolas" pitchFamily="49" charset="0"/>
              </a:rPr>
              <a:t> = </a:t>
            </a:r>
            <a:br>
              <a:rPr lang="de-DE" sz="1600" dirty="0" smtClean="0">
                <a:cs typeface="Consolas" pitchFamily="49" charset="0"/>
              </a:rPr>
            </a:br>
            <a:r>
              <a:rPr lang="de-DE" sz="1600" dirty="0" smtClean="0">
                <a:cs typeface="Consolas" pitchFamily="49" charset="0"/>
              </a:rPr>
              <a:t>      </a:t>
            </a:r>
            <a:r>
              <a:rPr lang="de-DE" sz="1600" dirty="0" err="1" smtClean="0">
                <a:cs typeface="Consolas" pitchFamily="49" charset="0"/>
              </a:rPr>
              <a:t>new</a:t>
            </a:r>
            <a:r>
              <a:rPr lang="de-DE" sz="1600" dirty="0" smtClean="0">
                <a:cs typeface="Consolas" pitchFamily="49" charset="0"/>
              </a:rPr>
              <a:t> </a:t>
            </a:r>
            <a:r>
              <a:rPr lang="de-DE" sz="1600" dirty="0" err="1" smtClean="0">
                <a:cs typeface="Consolas" pitchFamily="49" charset="0"/>
              </a:rPr>
              <a:t>ChannelFactory</a:t>
            </a:r>
            <a:r>
              <a:rPr lang="de-DE" sz="1600" dirty="0" smtClean="0">
                <a:cs typeface="Consolas" pitchFamily="49" charset="0"/>
              </a:rPr>
              <a:t>&lt;</a:t>
            </a:r>
            <a:r>
              <a:rPr lang="de-DE" sz="1600" dirty="0" err="1" smtClean="0">
                <a:cs typeface="Consolas" pitchFamily="49" charset="0"/>
              </a:rPr>
              <a:t>IHelloServiceChannel</a:t>
            </a:r>
            <a:r>
              <a:rPr lang="de-DE" sz="1600" dirty="0" smtClean="0">
                <a:cs typeface="Consolas" pitchFamily="49" charset="0"/>
              </a:rPr>
              <a:t>&gt;(</a:t>
            </a:r>
            <a:br>
              <a:rPr lang="de-DE" sz="1600" dirty="0" smtClean="0">
                <a:cs typeface="Consolas" pitchFamily="49" charset="0"/>
              </a:rPr>
            </a:br>
            <a:r>
              <a:rPr lang="de-DE" sz="1600" dirty="0" smtClean="0">
                <a:cs typeface="Consolas" pitchFamily="49" charset="0"/>
              </a:rPr>
              <a:t>        </a:t>
            </a:r>
            <a:r>
              <a:rPr lang="de-DE" sz="1600" dirty="0" err="1" smtClean="0">
                <a:cs typeface="Consolas" pitchFamily="49" charset="0"/>
              </a:rPr>
              <a:t>new</a:t>
            </a:r>
            <a:r>
              <a:rPr lang="de-DE" sz="1600" dirty="0" smtClean="0">
                <a:cs typeface="Consolas" pitchFamily="49" charset="0"/>
              </a:rPr>
              <a:t> </a:t>
            </a:r>
            <a:r>
              <a:rPr lang="de-DE" sz="1600" dirty="0" err="1" smtClean="0">
                <a:cs typeface="Consolas" pitchFamily="49" charset="0"/>
              </a:rPr>
              <a:t>BasicHttpBinding</a:t>
            </a:r>
            <a:r>
              <a:rPr lang="de-DE" sz="1600" dirty="0" smtClean="0">
                <a:cs typeface="Consolas" pitchFamily="49" charset="0"/>
              </a:rPr>
              <a:t>(), </a:t>
            </a:r>
            <a:r>
              <a:rPr lang="de-DE" sz="1600" dirty="0" err="1" smtClean="0">
                <a:cs typeface="Consolas" pitchFamily="49" charset="0"/>
              </a:rPr>
              <a:t>address</a:t>
            </a:r>
            <a:r>
              <a:rPr lang="de-DE" sz="1600" dirty="0" smtClean="0">
                <a:cs typeface="Consolas" pitchFamily="49" charset="0"/>
              </a:rPr>
              <a:t>);</a:t>
            </a:r>
            <a:br>
              <a:rPr lang="de-DE" sz="1600" dirty="0" smtClean="0">
                <a:cs typeface="Consolas" pitchFamily="49" charset="0"/>
              </a:rPr>
            </a:br>
            <a:r>
              <a:rPr lang="de-DE" sz="1600" dirty="0" smtClean="0">
                <a:cs typeface="Consolas" pitchFamily="49" charset="0"/>
              </a:rPr>
              <a:t>    </a:t>
            </a:r>
            <a:r>
              <a:rPr lang="de-DE" sz="1600" dirty="0" err="1" smtClean="0">
                <a:cs typeface="Consolas" pitchFamily="49" charset="0"/>
              </a:rPr>
              <a:t>IHelloServiceChannel</a:t>
            </a:r>
            <a:r>
              <a:rPr lang="de-DE" sz="1600" dirty="0" smtClean="0">
                <a:cs typeface="Consolas" pitchFamily="49" charset="0"/>
              </a:rPr>
              <a:t> </a:t>
            </a:r>
            <a:r>
              <a:rPr lang="de-DE" sz="1600" dirty="0" err="1" smtClean="0">
                <a:cs typeface="Consolas" pitchFamily="49" charset="0"/>
              </a:rPr>
              <a:t>client</a:t>
            </a:r>
            <a:r>
              <a:rPr lang="de-DE" sz="1600" dirty="0" smtClean="0">
                <a:cs typeface="Consolas" pitchFamily="49" charset="0"/>
              </a:rPr>
              <a:t> = </a:t>
            </a:r>
            <a:r>
              <a:rPr lang="de-DE" sz="1600" dirty="0" err="1" smtClean="0">
                <a:cs typeface="Consolas" pitchFamily="49" charset="0"/>
              </a:rPr>
              <a:t>new</a:t>
            </a:r>
            <a:r>
              <a:rPr lang="de-DE" sz="1600" dirty="0" smtClean="0">
                <a:cs typeface="Consolas" pitchFamily="49" charset="0"/>
              </a:rPr>
              <a:t> </a:t>
            </a:r>
            <a:r>
              <a:rPr lang="de-DE" sz="1600" dirty="0" err="1" smtClean="0">
                <a:cs typeface="Consolas" pitchFamily="49" charset="0"/>
              </a:rPr>
              <a:t>factory.CreateChannel</a:t>
            </a:r>
            <a:r>
              <a:rPr lang="de-DE" sz="1600" dirty="0" smtClean="0">
                <a:cs typeface="Consolas" pitchFamily="49" charset="0"/>
              </a:rPr>
              <a:t>();</a:t>
            </a:r>
            <a:br>
              <a:rPr lang="de-DE" sz="1600" dirty="0" smtClean="0">
                <a:cs typeface="Consolas" pitchFamily="49" charset="0"/>
              </a:rPr>
            </a:br>
            <a:r>
              <a:rPr lang="de-DE" sz="1600" dirty="0" smtClean="0">
                <a:cs typeface="Consolas" pitchFamily="49" charset="0"/>
              </a:rPr>
              <a:t>    </a:t>
            </a:r>
            <a:br>
              <a:rPr lang="de-DE" sz="1600" dirty="0" smtClean="0">
                <a:cs typeface="Consolas" pitchFamily="49" charset="0"/>
              </a:rPr>
            </a:br>
            <a:r>
              <a:rPr lang="de-DE" sz="1600" dirty="0" smtClean="0">
                <a:cs typeface="Consolas" pitchFamily="49" charset="0"/>
              </a:rPr>
              <a:t>    </a:t>
            </a:r>
            <a:r>
              <a:rPr lang="de-DE" sz="1600" dirty="0" err="1" smtClean="0">
                <a:cs typeface="Consolas" pitchFamily="49" charset="0"/>
              </a:rPr>
              <a:t>client.SayIt</a:t>
            </a:r>
            <a:r>
              <a:rPr lang="de-DE" sz="1600" dirty="0" smtClean="0">
                <a:cs typeface="Consolas" pitchFamily="49" charset="0"/>
              </a:rPr>
              <a:t>("</a:t>
            </a:r>
            <a:r>
              <a:rPr lang="de-DE" sz="1600" dirty="0" err="1" smtClean="0">
                <a:cs typeface="Consolas" pitchFamily="49" charset="0"/>
              </a:rPr>
              <a:t>Hello</a:t>
            </a:r>
            <a:r>
              <a:rPr lang="de-DE" sz="1600" dirty="0" smtClean="0">
                <a:cs typeface="Consolas" pitchFamily="49" charset="0"/>
              </a:rPr>
              <a:t> </a:t>
            </a:r>
            <a:r>
              <a:rPr lang="de-DE" sz="1600" dirty="0" err="1" smtClean="0">
                <a:cs typeface="Consolas" pitchFamily="49" charset="0"/>
              </a:rPr>
              <a:t>from</a:t>
            </a:r>
            <a:r>
              <a:rPr lang="de-DE" sz="1600" dirty="0" smtClean="0">
                <a:cs typeface="Consolas" pitchFamily="49" charset="0"/>
              </a:rPr>
              <a:t> WCF4!");</a:t>
            </a:r>
            <a:br>
              <a:rPr lang="de-DE" sz="1600" dirty="0" smtClean="0">
                <a:cs typeface="Consolas" pitchFamily="49" charset="0"/>
              </a:rPr>
            </a:br>
            <a:r>
              <a:rPr lang="de-DE" sz="1600" dirty="0" smtClean="0">
                <a:cs typeface="Consolas" pitchFamily="49" charset="0"/>
              </a:rPr>
              <a:t>    </a:t>
            </a:r>
            <a:br>
              <a:rPr lang="de-DE" sz="1600" dirty="0" smtClean="0">
                <a:cs typeface="Consolas" pitchFamily="49" charset="0"/>
              </a:rPr>
            </a:br>
            <a:r>
              <a:rPr lang="de-DE" sz="1600" dirty="0" smtClean="0">
                <a:cs typeface="Consolas" pitchFamily="49" charset="0"/>
              </a:rPr>
              <a:t>    </a:t>
            </a:r>
            <a:r>
              <a:rPr lang="de-DE" sz="1600" dirty="0" err="1" smtClean="0">
                <a:cs typeface="Consolas" pitchFamily="49" charset="0"/>
              </a:rPr>
              <a:t>client.Close</a:t>
            </a:r>
            <a:r>
              <a:rPr lang="de-DE" sz="1600" dirty="0" smtClean="0">
                <a:cs typeface="Consolas" pitchFamily="49" charset="0"/>
              </a:rPr>
              <a:t>();</a:t>
            </a:r>
            <a:br>
              <a:rPr lang="de-DE" sz="1600" dirty="0" smtClean="0">
                <a:cs typeface="Consolas" pitchFamily="49" charset="0"/>
              </a:rPr>
            </a:br>
            <a:r>
              <a:rPr lang="de-DE" sz="1600" dirty="0" smtClean="0">
                <a:cs typeface="Consolas" pitchFamily="49" charset="0"/>
              </a:rPr>
              <a:t>    </a:t>
            </a:r>
            <a:r>
              <a:rPr lang="de-DE" sz="1600" dirty="0" err="1" smtClean="0">
                <a:cs typeface="Consolas" pitchFamily="49" charset="0"/>
              </a:rPr>
              <a:t>factory.Close</a:t>
            </a:r>
            <a:r>
              <a:rPr lang="de-DE" sz="1600" dirty="0" smtClean="0">
                <a:cs typeface="Consolas" pitchFamily="49" charset="0"/>
              </a:rPr>
              <a:t>();</a:t>
            </a:r>
            <a:br>
              <a:rPr lang="de-DE" sz="1600" dirty="0" smtClean="0">
                <a:cs typeface="Consolas" pitchFamily="49" charset="0"/>
              </a:rPr>
            </a:br>
            <a:r>
              <a:rPr lang="de-DE" sz="1600" dirty="0" smtClean="0">
                <a:cs typeface="Consolas" pitchFamily="49" charset="0"/>
              </a:rPr>
              <a:t>}</a:t>
            </a:r>
            <a:endParaRPr lang="de-DE" sz="1600" dirty="0">
              <a:cs typeface="Consolas" pitchFamily="49" charset="0"/>
            </a:endParaRPr>
          </a:p>
        </p:txBody>
      </p:sp>
      <p:sp>
        <p:nvSpPr>
          <p:cNvPr id="8" name="Content Placeholder 2"/>
          <p:cNvSpPr txBox="1">
            <a:spLocks/>
          </p:cNvSpPr>
          <p:nvPr/>
        </p:nvSpPr>
        <p:spPr>
          <a:xfrm>
            <a:off x="381000" y="1229985"/>
            <a:ext cx="8382000" cy="4561205"/>
          </a:xfrm>
          <a:prstGeom prst="rect">
            <a:avLst/>
          </a:prstGeom>
        </p:spPr>
        <p:txBody>
          <a:bodyPr/>
          <a:lstStyle/>
          <a:p>
            <a:pPr marL="396875" indent="-396875">
              <a:lnSpc>
                <a:spcPct val="90000"/>
              </a:lnSpc>
              <a:spcBef>
                <a:spcPct val="20000"/>
              </a:spcBef>
              <a:buBlip>
                <a:blip r:embed="rId3"/>
              </a:buBlip>
            </a:pPr>
            <a:r>
              <a:rPr lang="de-DE" sz="2800" dirty="0" smtClean="0">
                <a:solidFill>
                  <a:schemeClr val="bg1"/>
                </a:solidFill>
              </a:rPr>
              <a:t>Client </a:t>
            </a:r>
            <a:r>
              <a:rPr lang="de-DE" sz="2800" dirty="0" err="1" smtClean="0">
                <a:solidFill>
                  <a:schemeClr val="bg1"/>
                </a:solidFill>
              </a:rPr>
              <a:t>code</a:t>
            </a:r>
            <a:r>
              <a:rPr lang="de-DE" sz="2800" dirty="0" smtClean="0">
                <a:solidFill>
                  <a:schemeClr val="bg1"/>
                </a:solidFill>
              </a:rPr>
              <a:t>:</a:t>
            </a:r>
            <a:endParaRPr lang="en-US" sz="2800" dirty="0" smtClean="0">
              <a:solidFill>
                <a:schemeClr val="bg1"/>
              </a:solidFill>
            </a:endParaRPr>
          </a:p>
        </p:txBody>
      </p:sp>
      <p:sp>
        <p:nvSpPr>
          <p:cNvPr id="6" name="Slide Number Placeholder 3"/>
          <p:cNvSpPr txBox="1">
            <a:spLocks/>
          </p:cNvSpPr>
          <p:nvPr/>
        </p:nvSpPr>
        <p:spPr>
          <a:xfrm>
            <a:off x="0" y="6537548"/>
            <a:ext cx="2133600" cy="476250"/>
          </a:xfrm>
          <a:prstGeom prst="rect">
            <a:avLst/>
          </a:prstGeom>
        </p:spPr>
        <p:txBody>
          <a:bodyPr/>
          <a:lstStyle/>
          <a:p>
            <a:pPr marL="0" marR="0" lvl="0" indent="0" algn="l" defTabSz="914363" rtl="0" eaLnBrk="1" fontAlgn="auto" latinLnBrk="0" hangingPunct="1">
              <a:lnSpc>
                <a:spcPct val="100000"/>
              </a:lnSpc>
              <a:spcBef>
                <a:spcPts val="0"/>
              </a:spcBef>
              <a:spcAft>
                <a:spcPts val="0"/>
              </a:spcAft>
              <a:buClrTx/>
              <a:buSzTx/>
              <a:buFontTx/>
              <a:buNone/>
              <a:tabLst/>
              <a:defRPr/>
            </a:pPr>
            <a:fld id="{2A5FD20F-B530-48E0-BEDA-3A47D3A7B05B}" type="slidenum">
              <a:rPr kumimoji="0" lang="de-DE" sz="1800" b="0" i="0" u="none" strike="noStrike" kern="1200" cap="none" spc="0" normalizeH="0" baseline="0" noProof="0" smtClean="0">
                <a:ln>
                  <a:noFill/>
                </a:ln>
                <a:solidFill>
                  <a:srgbClr val="99CC99"/>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25</a:t>
            </a:fld>
            <a:endParaRPr kumimoji="0" lang="de-DE" sz="1800" b="0" i="0" u="none" strike="noStrike" kern="1200" cap="none" spc="0" normalizeH="0" baseline="0" noProof="0" dirty="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de-DE" sz="4400" dirty="0" smtClean="0"/>
              <a:t>Discovery: </a:t>
            </a:r>
            <a:r>
              <a:rPr lang="de-DE" sz="4400" dirty="0" err="1" smtClean="0"/>
              <a:t>Probes</a:t>
            </a:r>
            <a:r>
              <a:rPr lang="de-DE" sz="4400" dirty="0" smtClean="0"/>
              <a:t> &amp; </a:t>
            </a:r>
            <a:r>
              <a:rPr lang="de-DE" sz="4400" dirty="0" err="1" smtClean="0"/>
              <a:t>Announcements</a:t>
            </a:r>
            <a:endParaRPr lang="de-DE" sz="4400" dirty="0"/>
          </a:p>
        </p:txBody>
      </p:sp>
      <p:sp>
        <p:nvSpPr>
          <p:cNvPr id="4" name="Slide Number Placeholder 3"/>
          <p:cNvSpPr>
            <a:spLocks noGrp="1"/>
          </p:cNvSpPr>
          <p:nvPr>
            <p:ph type="sldNum" sz="quarter" idx="4294967295"/>
          </p:nvPr>
        </p:nvSpPr>
        <p:spPr>
          <a:xfrm>
            <a:off x="0" y="6537548"/>
            <a:ext cx="2133600" cy="476250"/>
          </a:xfrm>
          <a:prstGeom prst="rect">
            <a:avLst/>
          </a:prstGeom>
        </p:spPr>
        <p:txBody>
          <a:bodyPr/>
          <a:lstStyle/>
          <a:p>
            <a:fld id="{2A5FD20F-B530-48E0-BEDA-3A47D3A7B05B}" type="slidenum">
              <a:rPr lang="de-DE" smtClean="0">
                <a:solidFill>
                  <a:srgbClr val="99CC99"/>
                </a:solidFill>
              </a:rPr>
              <a:pPr/>
              <a:t>26</a:t>
            </a:fld>
            <a:endParaRPr lang="de-DE" dirty="0">
              <a:solidFill>
                <a:srgbClr val="99CC99"/>
              </a:solidFill>
            </a:endParaRPr>
          </a:p>
        </p:txBody>
      </p:sp>
      <p:sp>
        <p:nvSpPr>
          <p:cNvPr id="6" name="Rectangle 5"/>
          <p:cNvSpPr/>
          <p:nvPr/>
        </p:nvSpPr>
        <p:spPr bwMode="auto">
          <a:xfrm>
            <a:off x="5451774" y="1271452"/>
            <a:ext cx="2081349" cy="1045029"/>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000" dirty="0" smtClean="0">
                <a:solidFill>
                  <a:srgbClr val="FFFFFF"/>
                </a:solidFill>
                <a:effectLst>
                  <a:outerShdw blurRad="38100" dist="38100" dir="2700000" algn="tl">
                    <a:srgbClr val="000000">
                      <a:alpha val="43137"/>
                    </a:srgbClr>
                  </a:outerShdw>
                </a:effectLst>
                <a:latin typeface="Calibri" pitchFamily="34" charset="0"/>
              </a:rPr>
              <a:t>Discovery</a:t>
            </a:r>
          </a:p>
          <a:p>
            <a:pPr algn="ctr" defTabSz="914099" fontAlgn="base">
              <a:spcBef>
                <a:spcPct val="0"/>
              </a:spcBef>
              <a:spcAft>
                <a:spcPct val="0"/>
              </a:spcAft>
            </a:pPr>
            <a:r>
              <a:rPr lang="de-DE" sz="2000" dirty="0" smtClean="0">
                <a:solidFill>
                  <a:srgbClr val="FFFFFF"/>
                </a:solidFill>
                <a:effectLst>
                  <a:outerShdw blurRad="38100" dist="38100" dir="2700000" algn="tl">
                    <a:srgbClr val="000000">
                      <a:alpha val="43137"/>
                    </a:srgbClr>
                  </a:outerShdw>
                </a:effectLst>
                <a:latin typeface="Calibri" pitchFamily="34" charset="0"/>
              </a:rPr>
              <a:t>Client</a:t>
            </a:r>
          </a:p>
        </p:txBody>
      </p:sp>
      <p:sp>
        <p:nvSpPr>
          <p:cNvPr id="9" name="Rounded Rectangle 8"/>
          <p:cNvSpPr/>
          <p:nvPr/>
        </p:nvSpPr>
        <p:spPr bwMode="auto">
          <a:xfrm>
            <a:off x="5086014" y="4815840"/>
            <a:ext cx="1262743" cy="1219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000" dirty="0" smtClean="0">
                <a:solidFill>
                  <a:schemeClr val="bg1"/>
                </a:solidFill>
                <a:effectLst>
                  <a:outerShdw blurRad="38100" dist="38100" dir="2700000" algn="tl">
                    <a:srgbClr val="000000">
                      <a:alpha val="43137"/>
                    </a:srgbClr>
                  </a:outerShdw>
                </a:effectLst>
                <a:latin typeface="Calibri" pitchFamily="34" charset="0"/>
              </a:rPr>
              <a:t>Service A</a:t>
            </a:r>
          </a:p>
        </p:txBody>
      </p:sp>
      <p:sp>
        <p:nvSpPr>
          <p:cNvPr id="10" name="Rounded Rectangle 9"/>
          <p:cNvSpPr/>
          <p:nvPr/>
        </p:nvSpPr>
        <p:spPr bwMode="auto">
          <a:xfrm>
            <a:off x="6570825" y="4815840"/>
            <a:ext cx="1262743" cy="1219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000" dirty="0" smtClean="0">
                <a:solidFill>
                  <a:schemeClr val="bg1"/>
                </a:solidFill>
                <a:effectLst>
                  <a:outerShdw blurRad="38100" dist="38100" dir="2700000" algn="tl">
                    <a:srgbClr val="000000">
                      <a:alpha val="43137"/>
                    </a:srgbClr>
                  </a:outerShdw>
                </a:effectLst>
                <a:latin typeface="Calibri" pitchFamily="34" charset="0"/>
              </a:rPr>
              <a:t>Service B</a:t>
            </a:r>
          </a:p>
        </p:txBody>
      </p:sp>
      <p:sp>
        <p:nvSpPr>
          <p:cNvPr id="11" name="Rectangle 10"/>
          <p:cNvSpPr/>
          <p:nvPr/>
        </p:nvSpPr>
        <p:spPr bwMode="auto">
          <a:xfrm>
            <a:off x="1092690" y="1293223"/>
            <a:ext cx="2081349" cy="1045029"/>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000" dirty="0" smtClean="0">
                <a:solidFill>
                  <a:srgbClr val="FFFFFF"/>
                </a:solidFill>
                <a:effectLst>
                  <a:outerShdw blurRad="38100" dist="38100" dir="2700000" algn="tl">
                    <a:srgbClr val="000000">
                      <a:alpha val="43137"/>
                    </a:srgbClr>
                  </a:outerShdw>
                </a:effectLst>
                <a:latin typeface="Calibri" pitchFamily="34" charset="0"/>
              </a:rPr>
              <a:t>Discovery</a:t>
            </a:r>
          </a:p>
          <a:p>
            <a:pPr algn="ctr" defTabSz="914099" fontAlgn="base">
              <a:spcBef>
                <a:spcPct val="0"/>
              </a:spcBef>
              <a:spcAft>
                <a:spcPct val="0"/>
              </a:spcAft>
            </a:pPr>
            <a:r>
              <a:rPr lang="de-DE" sz="2000" dirty="0" smtClean="0">
                <a:solidFill>
                  <a:srgbClr val="FFFFFF"/>
                </a:solidFill>
                <a:effectLst>
                  <a:outerShdw blurRad="38100" dist="38100" dir="2700000" algn="tl">
                    <a:srgbClr val="000000">
                      <a:alpha val="43137"/>
                    </a:srgbClr>
                  </a:outerShdw>
                </a:effectLst>
                <a:latin typeface="Calibri" pitchFamily="34" charset="0"/>
              </a:rPr>
              <a:t>Client</a:t>
            </a:r>
          </a:p>
        </p:txBody>
      </p:sp>
      <p:sp>
        <p:nvSpPr>
          <p:cNvPr id="13" name="Rounded Rectangle 12"/>
          <p:cNvSpPr/>
          <p:nvPr/>
        </p:nvSpPr>
        <p:spPr bwMode="auto">
          <a:xfrm>
            <a:off x="718222" y="4815840"/>
            <a:ext cx="1262743" cy="1219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000" dirty="0" smtClean="0">
                <a:solidFill>
                  <a:schemeClr val="bg1"/>
                </a:solidFill>
                <a:effectLst>
                  <a:outerShdw blurRad="38100" dist="38100" dir="2700000" algn="tl">
                    <a:srgbClr val="000000">
                      <a:alpha val="43137"/>
                    </a:srgbClr>
                  </a:outerShdw>
                </a:effectLst>
                <a:latin typeface="Calibri" pitchFamily="34" charset="0"/>
              </a:rPr>
              <a:t>Service A</a:t>
            </a:r>
          </a:p>
        </p:txBody>
      </p:sp>
      <p:sp>
        <p:nvSpPr>
          <p:cNvPr id="14" name="Rounded Rectangle 13"/>
          <p:cNvSpPr/>
          <p:nvPr/>
        </p:nvSpPr>
        <p:spPr bwMode="auto">
          <a:xfrm>
            <a:off x="2246575" y="4815840"/>
            <a:ext cx="1262743" cy="12192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000" dirty="0" smtClean="0">
                <a:solidFill>
                  <a:schemeClr val="bg1"/>
                </a:solidFill>
                <a:effectLst>
                  <a:outerShdw blurRad="38100" dist="38100" dir="2700000" algn="tl">
                    <a:srgbClr val="000000">
                      <a:alpha val="43137"/>
                    </a:srgbClr>
                  </a:outerShdw>
                </a:effectLst>
                <a:latin typeface="Calibri" pitchFamily="34" charset="0"/>
              </a:rPr>
              <a:t>Service B</a:t>
            </a:r>
          </a:p>
        </p:txBody>
      </p:sp>
      <p:cxnSp>
        <p:nvCxnSpPr>
          <p:cNvPr id="18" name="Straight Arrow Connector 17"/>
          <p:cNvCxnSpPr>
            <a:stCxn id="9" idx="0"/>
          </p:cNvCxnSpPr>
          <p:nvPr/>
        </p:nvCxnSpPr>
        <p:spPr>
          <a:xfrm rot="16200000" flipV="1">
            <a:off x="4465425" y="3563878"/>
            <a:ext cx="2499360" cy="456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0" idx="0"/>
          </p:cNvCxnSpPr>
          <p:nvPr/>
        </p:nvCxnSpPr>
        <p:spPr>
          <a:xfrm rot="16200000" flipV="1">
            <a:off x="5948164" y="3561806"/>
            <a:ext cx="2490651" cy="1741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bwMode="auto">
          <a:xfrm>
            <a:off x="5199225" y="3735997"/>
            <a:ext cx="2516778" cy="687977"/>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000" dirty="0" err="1" smtClean="0">
                <a:solidFill>
                  <a:srgbClr val="FFFFFF"/>
                </a:solidFill>
                <a:effectLst>
                  <a:outerShdw blurRad="38100" dist="38100" dir="2700000" algn="tl">
                    <a:srgbClr val="000000">
                      <a:alpha val="43137"/>
                    </a:srgbClr>
                  </a:outerShdw>
                </a:effectLst>
                <a:latin typeface="Calibri" pitchFamily="34" charset="0"/>
              </a:rPr>
              <a:t>Announcements</a:t>
            </a:r>
            <a:endParaRPr lang="de-DE" sz="2000" dirty="0" smtClean="0">
              <a:solidFill>
                <a:srgbClr val="FFFFFF"/>
              </a:solidFill>
              <a:effectLst>
                <a:outerShdw blurRad="38100" dist="38100" dir="2700000" algn="tl">
                  <a:srgbClr val="000000">
                    <a:alpha val="43137"/>
                  </a:srgbClr>
                </a:outerShdw>
              </a:effectLst>
              <a:latin typeface="Calibri" pitchFamily="34" charset="0"/>
            </a:endParaRPr>
          </a:p>
          <a:p>
            <a:pPr algn="ctr" defTabSz="914099" fontAlgn="base">
              <a:spcBef>
                <a:spcPct val="0"/>
              </a:spcBef>
              <a:spcAft>
                <a:spcPct val="0"/>
              </a:spcAft>
            </a:pPr>
            <a:r>
              <a:rPr lang="de-DE" dirty="0" smtClean="0">
                <a:solidFill>
                  <a:srgbClr val="FFFFFF"/>
                </a:solidFill>
                <a:effectLst>
                  <a:outerShdw blurRad="38100" dist="38100" dir="2700000" algn="tl">
                    <a:srgbClr val="000000">
                      <a:alpha val="43137"/>
                    </a:srgbClr>
                  </a:outerShdw>
                </a:effectLst>
                <a:latin typeface="Calibri" pitchFamily="34" charset="0"/>
              </a:rPr>
              <a:t>(</a:t>
            </a:r>
            <a:r>
              <a:rPr lang="de-DE" dirty="0" err="1" smtClean="0">
                <a:solidFill>
                  <a:srgbClr val="FFFFFF"/>
                </a:solidFill>
                <a:effectLst>
                  <a:outerShdw blurRad="38100" dist="38100" dir="2700000" algn="tl">
                    <a:srgbClr val="000000">
                      <a:alpha val="43137"/>
                    </a:srgbClr>
                  </a:outerShdw>
                </a:effectLst>
                <a:latin typeface="Calibri" pitchFamily="34" charset="0"/>
              </a:rPr>
              <a:t>Hello</a:t>
            </a:r>
            <a:r>
              <a:rPr lang="de-DE" dirty="0" smtClean="0">
                <a:solidFill>
                  <a:srgbClr val="FFFFFF"/>
                </a:solidFill>
                <a:effectLst>
                  <a:outerShdw blurRad="38100" dist="38100" dir="2700000" algn="tl">
                    <a:srgbClr val="000000">
                      <a:alpha val="43137"/>
                    </a:srgbClr>
                  </a:outerShdw>
                </a:effectLst>
                <a:latin typeface="Calibri" pitchFamily="34" charset="0"/>
              </a:rPr>
              <a:t> / Goodbye)</a:t>
            </a:r>
          </a:p>
        </p:txBody>
      </p:sp>
      <p:cxnSp>
        <p:nvCxnSpPr>
          <p:cNvPr id="22" name="Straight Arrow Connector 21"/>
          <p:cNvCxnSpPr>
            <a:endCxn id="13" idx="0"/>
          </p:cNvCxnSpPr>
          <p:nvPr/>
        </p:nvCxnSpPr>
        <p:spPr>
          <a:xfrm rot="16200000" flipH="1">
            <a:off x="99914" y="3566159"/>
            <a:ext cx="2481943" cy="1741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endCxn id="14" idx="0"/>
          </p:cNvCxnSpPr>
          <p:nvPr/>
        </p:nvCxnSpPr>
        <p:spPr>
          <a:xfrm rot="16200000" flipH="1">
            <a:off x="1626090" y="3563982"/>
            <a:ext cx="2481943" cy="2177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bwMode="auto">
          <a:xfrm>
            <a:off x="874974" y="2643050"/>
            <a:ext cx="2516778" cy="687977"/>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000" dirty="0" smtClean="0">
                <a:solidFill>
                  <a:srgbClr val="FFFFFF"/>
                </a:solidFill>
                <a:effectLst>
                  <a:outerShdw blurRad="38100" dist="38100" dir="2700000" algn="tl">
                    <a:srgbClr val="000000">
                      <a:alpha val="43137"/>
                    </a:srgbClr>
                  </a:outerShdw>
                </a:effectLst>
                <a:latin typeface="Calibri" pitchFamily="34" charset="0"/>
              </a:rPr>
              <a:t>Probe</a:t>
            </a:r>
            <a:endParaRPr lang="de-DE"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par>
                                <p:cTn id="14" presetID="3" presetClass="entr" presetSubtype="1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blinds(horizontal)">
                                      <p:cBhvr>
                                        <p:cTn id="16" dur="500"/>
                                        <p:tgtEl>
                                          <p:spTgt spid="18"/>
                                        </p:tgtEl>
                                      </p:cBhvr>
                                    </p:animEffect>
                                  </p:childTnLst>
                                </p:cTn>
                              </p:par>
                              <p:par>
                                <p:cTn id="17" presetID="3" presetClass="entr" presetSubtype="1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blinds(horizontal)">
                                      <p:cBhvr>
                                        <p:cTn id="19" dur="500"/>
                                        <p:tgtEl>
                                          <p:spTgt spid="1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09398"/>
          </a:xfrm>
        </p:spPr>
        <p:txBody>
          <a:bodyPr/>
          <a:lstStyle/>
          <a:p>
            <a:r>
              <a:rPr lang="de-DE" sz="4400" dirty="0" smtClean="0"/>
              <a:t>Discovery: </a:t>
            </a:r>
            <a:r>
              <a:rPr lang="de-DE" sz="4400" dirty="0" err="1" smtClean="0"/>
              <a:t>Announcements</a:t>
            </a:r>
            <a:endParaRPr lang="en-US" sz="4400" dirty="0"/>
          </a:p>
        </p:txBody>
      </p:sp>
      <p:sp>
        <p:nvSpPr>
          <p:cNvPr id="9" name="Text Placeholder 8"/>
          <p:cNvSpPr>
            <a:spLocks noGrp="1"/>
          </p:cNvSpPr>
          <p:nvPr>
            <p:ph type="body" sz="quarter" idx="10"/>
          </p:nvPr>
        </p:nvSpPr>
        <p:spPr>
          <a:xfrm>
            <a:off x="883468" y="1798798"/>
            <a:ext cx="8346073" cy="1698927"/>
          </a:xfrm>
        </p:spPr>
        <p:txBody>
          <a:bodyPr/>
          <a:lstStyle/>
          <a:p>
            <a:r>
              <a:rPr lang="de-DE" sz="1600" dirty="0" smtClean="0">
                <a:cs typeface="Consolas" pitchFamily="49" charset="0"/>
              </a:rPr>
              <a:t>&lt;</a:t>
            </a:r>
            <a:r>
              <a:rPr lang="de-DE" sz="1600" dirty="0" err="1" smtClean="0">
                <a:cs typeface="Consolas" pitchFamily="49" charset="0"/>
              </a:rPr>
              <a:t>behaviors</a:t>
            </a:r>
            <a:r>
              <a:rPr lang="de-DE" sz="1600" dirty="0" smtClean="0">
                <a:cs typeface="Consolas" pitchFamily="49" charset="0"/>
              </a:rPr>
              <a:t>&gt;</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serviceBehaviors</a:t>
            </a:r>
            <a:r>
              <a:rPr lang="de-DE" sz="1600" dirty="0" smtClean="0">
                <a:cs typeface="Consolas" pitchFamily="49" charset="0"/>
              </a:rPr>
              <a:t>&gt;</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behavior</a:t>
            </a:r>
            <a:r>
              <a:rPr lang="de-DE" sz="1600" dirty="0" smtClean="0">
                <a:cs typeface="Consolas" pitchFamily="49" charset="0"/>
              </a:rPr>
              <a:t> </a:t>
            </a:r>
            <a:r>
              <a:rPr lang="de-DE" sz="1600" dirty="0" err="1" smtClean="0">
                <a:cs typeface="Consolas" pitchFamily="49" charset="0"/>
              </a:rPr>
              <a:t>name</a:t>
            </a:r>
            <a:r>
              <a:rPr lang="de-DE" sz="1600" dirty="0" smtClean="0">
                <a:cs typeface="Consolas" pitchFamily="49" charset="0"/>
              </a:rPr>
              <a:t>="</a:t>
            </a:r>
            <a:r>
              <a:rPr lang="de-DE" sz="1600" dirty="0" err="1" smtClean="0">
                <a:cs typeface="Consolas" pitchFamily="49" charset="0"/>
              </a:rPr>
              <a:t>serviceBehavior</a:t>
            </a:r>
            <a:r>
              <a:rPr lang="de-DE" sz="1600" dirty="0" smtClean="0">
                <a:cs typeface="Consolas" pitchFamily="49" charset="0"/>
              </a:rPr>
              <a:t>"&gt;</a:t>
            </a:r>
            <a:br>
              <a:rPr lang="de-DE" sz="1600" dirty="0" smtClean="0">
                <a:cs typeface="Consolas" pitchFamily="49" charset="0"/>
              </a:rPr>
            </a:br>
            <a:r>
              <a:rPr lang="de-DE" sz="1600" b="1" dirty="0" smtClean="0">
                <a:cs typeface="Consolas" pitchFamily="49" charset="0"/>
              </a:rPr>
              <a:t>          &lt;</a:t>
            </a:r>
            <a:r>
              <a:rPr lang="de-DE" sz="1600" b="1" dirty="0" err="1" smtClean="0">
                <a:cs typeface="Consolas" pitchFamily="49" charset="0"/>
              </a:rPr>
              <a:t>serviceDiscovery</a:t>
            </a:r>
            <a:r>
              <a:rPr lang="de-DE" sz="1600" b="1" dirty="0" smtClean="0">
                <a:cs typeface="Consolas" pitchFamily="49" charset="0"/>
              </a:rPr>
              <a:t>&gt;</a:t>
            </a:r>
            <a:br>
              <a:rPr lang="de-DE" sz="1600" b="1" dirty="0" smtClean="0">
                <a:cs typeface="Consolas" pitchFamily="49" charset="0"/>
              </a:rPr>
            </a:br>
            <a:r>
              <a:rPr lang="de-DE" sz="1600" b="1" dirty="0" smtClean="0">
                <a:cs typeface="Consolas" pitchFamily="49" charset="0"/>
              </a:rPr>
              <a:t>            &lt;</a:t>
            </a:r>
            <a:r>
              <a:rPr lang="de-DE" sz="1600" b="1" dirty="0" err="1" smtClean="0">
                <a:cs typeface="Consolas" pitchFamily="49" charset="0"/>
              </a:rPr>
              <a:t>announcementEndpoints</a:t>
            </a:r>
            <a:r>
              <a:rPr lang="de-DE" sz="1600" b="1" dirty="0" smtClean="0">
                <a:cs typeface="Consolas" pitchFamily="49" charset="0"/>
              </a:rPr>
              <a:t>&gt;</a:t>
            </a:r>
            <a:br>
              <a:rPr lang="de-DE" sz="1600" b="1" dirty="0" smtClean="0">
                <a:cs typeface="Consolas" pitchFamily="49" charset="0"/>
              </a:rPr>
            </a:br>
            <a:r>
              <a:rPr lang="de-DE" sz="1600" b="1" dirty="0" smtClean="0">
                <a:cs typeface="Consolas" pitchFamily="49" charset="0"/>
              </a:rPr>
              <a:t>              &lt;</a:t>
            </a:r>
            <a:r>
              <a:rPr lang="de-DE" sz="1600" b="1" dirty="0" err="1" smtClean="0">
                <a:cs typeface="Consolas" pitchFamily="49" charset="0"/>
              </a:rPr>
              <a:t>endpoint</a:t>
            </a:r>
            <a:r>
              <a:rPr lang="de-DE" sz="1600" b="1" dirty="0" smtClean="0">
                <a:cs typeface="Consolas" pitchFamily="49" charset="0"/>
              </a:rPr>
              <a:t> </a:t>
            </a:r>
            <a:r>
              <a:rPr lang="de-DE" sz="1600" b="1" dirty="0" err="1" smtClean="0">
                <a:cs typeface="Consolas" pitchFamily="49" charset="0"/>
              </a:rPr>
              <a:t>name</a:t>
            </a:r>
            <a:r>
              <a:rPr lang="de-DE" sz="1600" b="1" dirty="0" smtClean="0">
                <a:cs typeface="Consolas" pitchFamily="49" charset="0"/>
              </a:rPr>
              <a:t>="</a:t>
            </a:r>
            <a:r>
              <a:rPr lang="de-DE" sz="1600" b="1" dirty="0" err="1" smtClean="0">
                <a:cs typeface="Consolas" pitchFamily="49" charset="0"/>
              </a:rPr>
              <a:t>udpAnnouncement</a:t>
            </a:r>
            <a:r>
              <a:rPr lang="de-DE" sz="1600" b="1" dirty="0" smtClean="0">
                <a:cs typeface="Consolas" pitchFamily="49" charset="0"/>
              </a:rPr>
              <a:t>"</a:t>
            </a:r>
          </a:p>
          <a:p>
            <a:r>
              <a:rPr lang="de-DE" sz="1600" b="1" dirty="0" smtClean="0">
                <a:cs typeface="Consolas" pitchFamily="49" charset="0"/>
              </a:rPr>
              <a:t>                 </a:t>
            </a:r>
            <a:r>
              <a:rPr lang="de-DE" sz="1600" b="1" dirty="0" err="1" smtClean="0">
                <a:cs typeface="Consolas" pitchFamily="49" charset="0"/>
              </a:rPr>
              <a:t>kind</a:t>
            </a:r>
            <a:r>
              <a:rPr lang="de-DE" sz="1600" b="1" dirty="0" smtClean="0">
                <a:cs typeface="Consolas" pitchFamily="49" charset="0"/>
              </a:rPr>
              <a:t>="</a:t>
            </a:r>
            <a:r>
              <a:rPr lang="de-DE" sz="1600" b="1" dirty="0" err="1" smtClean="0">
                <a:cs typeface="Consolas" pitchFamily="49" charset="0"/>
              </a:rPr>
              <a:t>udpAnnouncementEndpoint</a:t>
            </a:r>
            <a:r>
              <a:rPr lang="de-DE" sz="1600" b="1" dirty="0" smtClean="0">
                <a:cs typeface="Consolas" pitchFamily="49" charset="0"/>
              </a:rPr>
              <a:t>"/&gt;</a:t>
            </a:r>
            <a:br>
              <a:rPr lang="de-DE" sz="1600" b="1" dirty="0" smtClean="0">
                <a:cs typeface="Consolas" pitchFamily="49" charset="0"/>
              </a:rPr>
            </a:br>
            <a:r>
              <a:rPr lang="de-DE" sz="1600" b="1" dirty="0" smtClean="0">
                <a:cs typeface="Consolas" pitchFamily="49" charset="0"/>
              </a:rPr>
              <a:t>            &lt;/</a:t>
            </a:r>
            <a:r>
              <a:rPr lang="de-DE" sz="1600" b="1" dirty="0" err="1" smtClean="0">
                <a:cs typeface="Consolas" pitchFamily="49" charset="0"/>
              </a:rPr>
              <a:t>announcementEndpoints</a:t>
            </a:r>
            <a:r>
              <a:rPr lang="de-DE" sz="1600" b="1" dirty="0" smtClean="0">
                <a:cs typeface="Consolas" pitchFamily="49" charset="0"/>
              </a:rPr>
              <a:t>&gt;</a:t>
            </a:r>
            <a:br>
              <a:rPr lang="de-DE" sz="1600" b="1" dirty="0" smtClean="0">
                <a:cs typeface="Consolas" pitchFamily="49" charset="0"/>
              </a:rPr>
            </a:br>
            <a:r>
              <a:rPr lang="de-DE" sz="1600" b="1" dirty="0" smtClean="0">
                <a:cs typeface="Consolas" pitchFamily="49" charset="0"/>
              </a:rPr>
              <a:t>          &lt;/</a:t>
            </a:r>
            <a:r>
              <a:rPr lang="de-DE" sz="1600" b="1" dirty="0" err="1" smtClean="0">
                <a:cs typeface="Consolas" pitchFamily="49" charset="0"/>
              </a:rPr>
              <a:t>serviceDiscovery</a:t>
            </a:r>
            <a:r>
              <a:rPr lang="de-DE" sz="1600" b="1" dirty="0" smtClean="0">
                <a:cs typeface="Consolas" pitchFamily="49" charset="0"/>
              </a:rPr>
              <a:t>&gt;</a:t>
            </a:r>
            <a:br>
              <a:rPr lang="de-DE" sz="1600" b="1" dirty="0" smtClean="0">
                <a:cs typeface="Consolas" pitchFamily="49" charset="0"/>
              </a:rPr>
            </a:br>
            <a:r>
              <a:rPr lang="de-DE" sz="1600" dirty="0" smtClean="0">
                <a:cs typeface="Consolas" pitchFamily="49" charset="0"/>
              </a:rPr>
              <a:t>       &lt;/</a:t>
            </a:r>
            <a:r>
              <a:rPr lang="de-DE" sz="1600" dirty="0" err="1" smtClean="0">
                <a:cs typeface="Consolas" pitchFamily="49" charset="0"/>
              </a:rPr>
              <a:t>behavior</a:t>
            </a:r>
            <a:r>
              <a:rPr lang="de-DE" sz="1600" dirty="0" smtClean="0">
                <a:cs typeface="Consolas" pitchFamily="49" charset="0"/>
              </a:rPr>
              <a:t>&gt;</a:t>
            </a:r>
            <a:br>
              <a:rPr lang="de-DE" sz="1600" dirty="0" smtClean="0">
                <a:cs typeface="Consolas" pitchFamily="49" charset="0"/>
              </a:rPr>
            </a:br>
            <a:r>
              <a:rPr lang="de-DE" sz="1600" dirty="0" smtClean="0">
                <a:cs typeface="Consolas" pitchFamily="49" charset="0"/>
              </a:rPr>
              <a:t>    &lt;/</a:t>
            </a:r>
            <a:r>
              <a:rPr lang="de-DE" sz="1600" dirty="0" err="1" smtClean="0">
                <a:cs typeface="Consolas" pitchFamily="49" charset="0"/>
              </a:rPr>
              <a:t>serviceBehaviors</a:t>
            </a:r>
            <a:r>
              <a:rPr lang="de-DE" sz="1600" dirty="0" smtClean="0">
                <a:cs typeface="Consolas" pitchFamily="49" charset="0"/>
              </a:rPr>
              <a:t>&gt;      </a:t>
            </a:r>
            <a:br>
              <a:rPr lang="de-DE" sz="1600" dirty="0" smtClean="0">
                <a:cs typeface="Consolas" pitchFamily="49" charset="0"/>
              </a:rPr>
            </a:br>
            <a:r>
              <a:rPr lang="de-DE" sz="1600" dirty="0" smtClean="0">
                <a:cs typeface="Consolas" pitchFamily="49" charset="0"/>
              </a:rPr>
              <a:t>&lt;/</a:t>
            </a:r>
            <a:r>
              <a:rPr lang="de-DE" sz="1600" dirty="0" err="1" smtClean="0">
                <a:cs typeface="Consolas" pitchFamily="49" charset="0"/>
              </a:rPr>
              <a:t>behaviors</a:t>
            </a:r>
            <a:r>
              <a:rPr lang="de-DE" sz="1600" dirty="0" smtClean="0">
                <a:cs typeface="Consolas" pitchFamily="49" charset="0"/>
              </a:rPr>
              <a:t>&gt;</a:t>
            </a:r>
            <a:endParaRPr lang="de-DE" sz="1600" dirty="0">
              <a:cs typeface="Consolas" pitchFamily="49" charset="0"/>
            </a:endParaRPr>
          </a:p>
        </p:txBody>
      </p:sp>
      <p:sp>
        <p:nvSpPr>
          <p:cNvPr id="8" name="Content Placeholder 2"/>
          <p:cNvSpPr txBox="1">
            <a:spLocks/>
          </p:cNvSpPr>
          <p:nvPr/>
        </p:nvSpPr>
        <p:spPr>
          <a:xfrm>
            <a:off x="395199" y="1301421"/>
            <a:ext cx="8382000" cy="4561205"/>
          </a:xfrm>
          <a:prstGeom prst="rect">
            <a:avLst/>
          </a:prstGeom>
        </p:spPr>
        <p:txBody>
          <a:bodyPr/>
          <a:lstStyle/>
          <a:p>
            <a:pPr marL="396875" indent="-396875">
              <a:lnSpc>
                <a:spcPct val="90000"/>
              </a:lnSpc>
              <a:spcBef>
                <a:spcPct val="20000"/>
              </a:spcBef>
              <a:buBlip>
                <a:blip r:embed="rId3"/>
              </a:buBlip>
            </a:pPr>
            <a:r>
              <a:rPr lang="de-DE" sz="2800" dirty="0" smtClean="0">
                <a:solidFill>
                  <a:schemeClr val="bg1"/>
                </a:solidFill>
              </a:rPr>
              <a:t>Service </a:t>
            </a:r>
            <a:r>
              <a:rPr lang="de-DE" sz="2800" dirty="0" err="1" smtClean="0">
                <a:solidFill>
                  <a:schemeClr val="bg1"/>
                </a:solidFill>
              </a:rPr>
              <a:t>config</a:t>
            </a:r>
            <a:r>
              <a:rPr lang="de-DE" sz="2800" dirty="0" smtClean="0">
                <a:solidFill>
                  <a:schemeClr val="bg1"/>
                </a:solidFill>
              </a:rPr>
              <a:t>:</a:t>
            </a:r>
          </a:p>
          <a:p>
            <a:pPr marL="396875" indent="-396875">
              <a:lnSpc>
                <a:spcPct val="90000"/>
              </a:lnSpc>
              <a:spcBef>
                <a:spcPct val="20000"/>
              </a:spcBef>
              <a:buBlip>
                <a:blip r:embed="rId3"/>
              </a:buBlip>
            </a:pPr>
            <a:endParaRPr lang="de-DE" sz="2800" dirty="0" smtClean="0">
              <a:solidFill>
                <a:schemeClr val="bg1"/>
              </a:solidFill>
            </a:endParaRPr>
          </a:p>
          <a:p>
            <a:pPr marL="396875" indent="-396875">
              <a:lnSpc>
                <a:spcPct val="90000"/>
              </a:lnSpc>
              <a:spcBef>
                <a:spcPct val="20000"/>
              </a:spcBef>
              <a:buBlip>
                <a:blip r:embed="rId3"/>
              </a:buBlip>
            </a:pPr>
            <a:endParaRPr lang="de-DE" sz="2800" dirty="0" smtClean="0">
              <a:solidFill>
                <a:schemeClr val="bg1"/>
              </a:solidFill>
            </a:endParaRPr>
          </a:p>
          <a:p>
            <a:pPr marL="396875" indent="-396875">
              <a:lnSpc>
                <a:spcPct val="90000"/>
              </a:lnSpc>
              <a:spcBef>
                <a:spcPct val="20000"/>
              </a:spcBef>
              <a:buBlip>
                <a:blip r:embed="rId3"/>
              </a:buBlip>
            </a:pPr>
            <a:endParaRPr lang="de-DE" sz="2800" dirty="0" smtClean="0">
              <a:solidFill>
                <a:schemeClr val="bg1"/>
              </a:solidFill>
            </a:endParaRPr>
          </a:p>
          <a:p>
            <a:pPr marL="396875" indent="-396875">
              <a:lnSpc>
                <a:spcPct val="90000"/>
              </a:lnSpc>
              <a:spcBef>
                <a:spcPct val="20000"/>
              </a:spcBef>
              <a:buBlip>
                <a:blip r:embed="rId3"/>
              </a:buBlip>
            </a:pPr>
            <a:endParaRPr lang="de-DE" sz="2800" dirty="0" smtClean="0">
              <a:solidFill>
                <a:schemeClr val="bg1"/>
              </a:solidFill>
            </a:endParaRPr>
          </a:p>
          <a:p>
            <a:pPr marL="396875" indent="-396875">
              <a:lnSpc>
                <a:spcPct val="90000"/>
              </a:lnSpc>
              <a:spcBef>
                <a:spcPct val="20000"/>
              </a:spcBef>
              <a:buBlip>
                <a:blip r:embed="rId3"/>
              </a:buBlip>
            </a:pPr>
            <a:endParaRPr lang="de-DE" sz="2800" dirty="0" smtClean="0">
              <a:solidFill>
                <a:schemeClr val="bg1"/>
              </a:solidFill>
            </a:endParaRPr>
          </a:p>
          <a:p>
            <a:pPr marL="396875" indent="-396875">
              <a:lnSpc>
                <a:spcPct val="90000"/>
              </a:lnSpc>
              <a:spcBef>
                <a:spcPct val="20000"/>
              </a:spcBef>
              <a:buBlip>
                <a:blip r:embed="rId3"/>
              </a:buBlip>
            </a:pPr>
            <a:endParaRPr lang="de-DE" sz="2800" dirty="0" smtClean="0">
              <a:solidFill>
                <a:schemeClr val="bg1"/>
              </a:solidFill>
            </a:endParaRPr>
          </a:p>
          <a:p>
            <a:pPr marL="396875" indent="-396875">
              <a:lnSpc>
                <a:spcPct val="90000"/>
              </a:lnSpc>
              <a:spcBef>
                <a:spcPct val="20000"/>
              </a:spcBef>
              <a:buBlip>
                <a:blip r:embed="rId3"/>
              </a:buBlip>
            </a:pPr>
            <a:r>
              <a:rPr lang="de-DE" sz="2800" dirty="0" err="1" smtClean="0">
                <a:solidFill>
                  <a:schemeClr val="bg1"/>
                </a:solidFill>
              </a:rPr>
              <a:t>Use</a:t>
            </a:r>
            <a:r>
              <a:rPr lang="de-DE" sz="2800" dirty="0" smtClean="0">
                <a:solidFill>
                  <a:schemeClr val="bg1"/>
                </a:solidFill>
              </a:rPr>
              <a:t> </a:t>
            </a:r>
            <a:r>
              <a:rPr lang="de-DE" sz="2800" b="1" dirty="0" err="1" smtClean="0">
                <a:solidFill>
                  <a:schemeClr val="bg1"/>
                </a:solidFill>
                <a:latin typeface="Courier New" pitchFamily="49" charset="0"/>
                <a:cs typeface="Courier New" pitchFamily="49" charset="0"/>
              </a:rPr>
              <a:t>AnnouncementService</a:t>
            </a:r>
            <a:r>
              <a:rPr lang="de-DE" sz="2800" dirty="0" smtClean="0">
                <a:solidFill>
                  <a:schemeClr val="bg1"/>
                </a:solidFill>
              </a:rPr>
              <a:t> API on </a:t>
            </a:r>
            <a:r>
              <a:rPr lang="de-DE" sz="2800" dirty="0" err="1" smtClean="0">
                <a:solidFill>
                  <a:schemeClr val="bg1"/>
                </a:solidFill>
              </a:rPr>
              <a:t>consuming</a:t>
            </a:r>
            <a:r>
              <a:rPr lang="de-DE" sz="2800" dirty="0" smtClean="0">
                <a:solidFill>
                  <a:schemeClr val="bg1"/>
                </a:solidFill>
              </a:rPr>
              <a:t> </a:t>
            </a:r>
            <a:r>
              <a:rPr lang="de-DE" sz="2800" dirty="0" err="1" smtClean="0">
                <a:solidFill>
                  <a:schemeClr val="bg1"/>
                </a:solidFill>
              </a:rPr>
              <a:t>side</a:t>
            </a:r>
            <a:r>
              <a:rPr lang="de-DE" sz="2800" dirty="0" smtClean="0">
                <a:solidFill>
                  <a:schemeClr val="bg1"/>
                </a:solidFill>
              </a:rPr>
              <a:t> </a:t>
            </a:r>
            <a:r>
              <a:rPr lang="de-DE" sz="2800" dirty="0" err="1" smtClean="0">
                <a:solidFill>
                  <a:schemeClr val="bg1"/>
                </a:solidFill>
              </a:rPr>
              <a:t>to</a:t>
            </a:r>
            <a:r>
              <a:rPr lang="de-DE" sz="2800" dirty="0" smtClean="0">
                <a:solidFill>
                  <a:schemeClr val="bg1"/>
                </a:solidFill>
              </a:rPr>
              <a:t> </a:t>
            </a:r>
            <a:r>
              <a:rPr lang="de-DE" sz="2800" dirty="0" err="1" smtClean="0">
                <a:solidFill>
                  <a:schemeClr val="bg1"/>
                </a:solidFill>
              </a:rPr>
              <a:t>subscribe</a:t>
            </a:r>
            <a:r>
              <a:rPr lang="de-DE" sz="2800" dirty="0" smtClean="0">
                <a:solidFill>
                  <a:schemeClr val="bg1"/>
                </a:solidFill>
              </a:rPr>
              <a:t> </a:t>
            </a:r>
            <a:r>
              <a:rPr lang="de-DE" sz="2800" dirty="0" err="1" smtClean="0">
                <a:solidFill>
                  <a:schemeClr val="bg1"/>
                </a:solidFill>
              </a:rPr>
              <a:t>to</a:t>
            </a:r>
            <a:r>
              <a:rPr lang="de-DE" sz="2800" dirty="0" smtClean="0">
                <a:solidFill>
                  <a:schemeClr val="bg1"/>
                </a:solidFill>
              </a:rPr>
              <a:t> </a:t>
            </a:r>
            <a:r>
              <a:rPr lang="de-DE" sz="2800" dirty="0" err="1" smtClean="0">
                <a:solidFill>
                  <a:schemeClr val="bg1"/>
                </a:solidFill>
              </a:rPr>
              <a:t>events</a:t>
            </a:r>
            <a:endParaRPr lang="de-DE" sz="2800" dirty="0" smtClean="0">
              <a:solidFill>
                <a:schemeClr val="bg1"/>
              </a:solidFill>
            </a:endParaRPr>
          </a:p>
          <a:p>
            <a:pPr marL="396875" indent="-396875">
              <a:lnSpc>
                <a:spcPct val="90000"/>
              </a:lnSpc>
              <a:spcBef>
                <a:spcPct val="20000"/>
              </a:spcBef>
              <a:buBlip>
                <a:blip r:embed="rId3"/>
              </a:buBlip>
            </a:pPr>
            <a:r>
              <a:rPr lang="de-DE" sz="2800" dirty="0" smtClean="0">
                <a:solidFill>
                  <a:schemeClr val="bg1"/>
                </a:solidFill>
              </a:rPr>
              <a:t>Can </a:t>
            </a:r>
            <a:r>
              <a:rPr lang="de-DE" sz="2800" dirty="0" err="1" smtClean="0">
                <a:solidFill>
                  <a:schemeClr val="bg1"/>
                </a:solidFill>
              </a:rPr>
              <a:t>use</a:t>
            </a:r>
            <a:r>
              <a:rPr lang="de-DE" sz="2800" dirty="0" smtClean="0">
                <a:solidFill>
                  <a:schemeClr val="bg1"/>
                </a:solidFill>
              </a:rPr>
              <a:t> </a:t>
            </a:r>
            <a:r>
              <a:rPr lang="de-DE" sz="2800" dirty="0" err="1" smtClean="0">
                <a:solidFill>
                  <a:schemeClr val="bg1"/>
                </a:solidFill>
              </a:rPr>
              <a:t>this</a:t>
            </a:r>
            <a:r>
              <a:rPr lang="de-DE" sz="2800" dirty="0" smtClean="0">
                <a:solidFill>
                  <a:schemeClr val="bg1"/>
                </a:solidFill>
              </a:rPr>
              <a:t> </a:t>
            </a:r>
            <a:r>
              <a:rPr lang="de-DE" sz="2800" dirty="0" err="1" smtClean="0">
                <a:solidFill>
                  <a:schemeClr val="bg1"/>
                </a:solidFill>
              </a:rPr>
              <a:t>approach</a:t>
            </a:r>
            <a:r>
              <a:rPr lang="de-DE" sz="2800" dirty="0" smtClean="0">
                <a:solidFill>
                  <a:schemeClr val="bg1"/>
                </a:solidFill>
              </a:rPr>
              <a:t> </a:t>
            </a:r>
            <a:r>
              <a:rPr lang="de-DE" sz="2800" dirty="0" err="1" smtClean="0">
                <a:solidFill>
                  <a:schemeClr val="bg1"/>
                </a:solidFill>
              </a:rPr>
              <a:t>to</a:t>
            </a:r>
            <a:r>
              <a:rPr lang="de-DE" sz="2800" dirty="0" smtClean="0">
                <a:solidFill>
                  <a:schemeClr val="bg1"/>
                </a:solidFill>
              </a:rPr>
              <a:t> </a:t>
            </a:r>
            <a:r>
              <a:rPr lang="de-DE" sz="2800" dirty="0" err="1" smtClean="0">
                <a:solidFill>
                  <a:schemeClr val="bg1"/>
                </a:solidFill>
              </a:rPr>
              <a:t>build</a:t>
            </a:r>
            <a:r>
              <a:rPr lang="de-DE" sz="2800" dirty="0" smtClean="0">
                <a:solidFill>
                  <a:schemeClr val="bg1"/>
                </a:solidFill>
              </a:rPr>
              <a:t> </a:t>
            </a:r>
            <a:r>
              <a:rPr lang="de-DE" sz="2800" dirty="0" err="1" smtClean="0">
                <a:solidFill>
                  <a:schemeClr val="bg1"/>
                </a:solidFill>
              </a:rPr>
              <a:t>service-oriented</a:t>
            </a:r>
            <a:r>
              <a:rPr lang="de-DE" sz="2800" dirty="0" smtClean="0">
                <a:solidFill>
                  <a:schemeClr val="bg1"/>
                </a:solidFill>
              </a:rPr>
              <a:t> </a:t>
            </a:r>
            <a:r>
              <a:rPr lang="de-DE" sz="2800" dirty="0" err="1" smtClean="0">
                <a:solidFill>
                  <a:schemeClr val="bg1"/>
                </a:solidFill>
              </a:rPr>
              <a:t>peer</a:t>
            </a:r>
            <a:r>
              <a:rPr lang="de-DE" sz="2800" dirty="0" smtClean="0">
                <a:solidFill>
                  <a:schemeClr val="bg1"/>
                </a:solidFill>
              </a:rPr>
              <a:t> </a:t>
            </a:r>
            <a:r>
              <a:rPr lang="de-DE" sz="2800" dirty="0" err="1" smtClean="0">
                <a:solidFill>
                  <a:schemeClr val="bg1"/>
                </a:solidFill>
              </a:rPr>
              <a:t>solutions</a:t>
            </a:r>
            <a:endParaRPr lang="en-US" sz="2800" dirty="0" smtClean="0">
              <a:solidFill>
                <a:schemeClr val="bg1"/>
              </a:solidFill>
            </a:endParaRPr>
          </a:p>
        </p:txBody>
      </p:sp>
      <p:sp>
        <p:nvSpPr>
          <p:cNvPr id="6" name="Slide Number Placeholder 3"/>
          <p:cNvSpPr txBox="1">
            <a:spLocks/>
          </p:cNvSpPr>
          <p:nvPr/>
        </p:nvSpPr>
        <p:spPr>
          <a:xfrm>
            <a:off x="0" y="6537548"/>
            <a:ext cx="2133600" cy="476250"/>
          </a:xfrm>
          <a:prstGeom prst="rect">
            <a:avLst/>
          </a:prstGeom>
        </p:spPr>
        <p:txBody>
          <a:bodyPr/>
          <a:lstStyle/>
          <a:p>
            <a:pPr marL="0" marR="0" lvl="0" indent="0" algn="l" defTabSz="914363" rtl="0" eaLnBrk="1" fontAlgn="auto" latinLnBrk="0" hangingPunct="1">
              <a:lnSpc>
                <a:spcPct val="100000"/>
              </a:lnSpc>
              <a:spcBef>
                <a:spcPts val="0"/>
              </a:spcBef>
              <a:spcAft>
                <a:spcPts val="0"/>
              </a:spcAft>
              <a:buClrTx/>
              <a:buSzTx/>
              <a:buFontTx/>
              <a:buNone/>
              <a:tabLst/>
              <a:defRPr/>
            </a:pPr>
            <a:fld id="{2A5FD20F-B530-48E0-BEDA-3A47D3A7B05B}" type="slidenum">
              <a:rPr kumimoji="0" lang="de-DE" sz="1800" b="0" i="0" u="none" strike="noStrike" kern="1200" cap="none" spc="0" normalizeH="0" baseline="0" noProof="0" smtClean="0">
                <a:ln>
                  <a:noFill/>
                </a:ln>
                <a:solidFill>
                  <a:srgbClr val="99CC99"/>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27</a:t>
            </a:fld>
            <a:endParaRPr kumimoji="0" lang="de-DE" sz="1800" b="0" i="0" u="none" strike="noStrike" kern="1200" cap="none" spc="0" normalizeH="0" baseline="0" noProof="0" dirty="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29942" y="4992403"/>
            <a:ext cx="7651245" cy="752822"/>
          </a:xfrm>
        </p:spPr>
        <p:txBody>
          <a:bodyPr/>
          <a:lstStyle/>
          <a:p>
            <a:r>
              <a:rPr lang="en-US" dirty="0" smtClean="0"/>
              <a:t>"Give me a little bit more REST-</a:t>
            </a:r>
            <a:r>
              <a:rPr lang="en-US" dirty="0" err="1" smtClean="0"/>
              <a:t>fulness</a:t>
            </a:r>
            <a:r>
              <a:rPr lang="en-US" dirty="0" smtClean="0"/>
              <a:t> in WCF!"</a:t>
            </a:r>
            <a:endParaRPr lang="de-DE" dirty="0"/>
          </a:p>
        </p:txBody>
      </p:sp>
      <p:sp>
        <p:nvSpPr>
          <p:cNvPr id="6" name="Text Placeholder 5"/>
          <p:cNvSpPr>
            <a:spLocks noGrp="1"/>
          </p:cNvSpPr>
          <p:nvPr>
            <p:ph type="body" sz="quarter" idx="10"/>
          </p:nvPr>
        </p:nvSpPr>
        <p:spPr/>
        <p:txBody>
          <a:bodyPr/>
          <a:lstStyle/>
          <a:p>
            <a:r>
              <a:rPr lang="en-US" sz="6600" dirty="0" smtClean="0"/>
              <a:t>Help! WCF4 to the rescue…</a:t>
            </a:r>
            <a:endParaRPr lang="de-DE" sz="6600"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Christian\Desktop\bild18.jpg"/>
          <p:cNvPicPr>
            <a:picLocks noChangeAspect="1" noChangeArrowheads="1"/>
          </p:cNvPicPr>
          <p:nvPr/>
        </p:nvPicPr>
        <p:blipFill>
          <a:blip r:embed="rId2">
            <a:duotone>
              <a:prstClr val="black"/>
              <a:srgbClr val="D9C3A5">
                <a:tint val="50000"/>
                <a:satMod val="180000"/>
              </a:srgbClr>
            </a:duotone>
          </a:blip>
          <a:srcRect/>
          <a:stretch>
            <a:fillRect/>
          </a:stretch>
        </p:blipFill>
        <p:spPr bwMode="auto">
          <a:xfrm>
            <a:off x="0" y="0"/>
            <a:ext cx="10662030" cy="6858000"/>
          </a:xfrm>
          <a:prstGeom prst="rect">
            <a:avLst/>
          </a:prstGeom>
          <a:noFill/>
        </p:spPr>
      </p:pic>
      <p:sp>
        <p:nvSpPr>
          <p:cNvPr id="6" name="Text Placeholder 5"/>
          <p:cNvSpPr txBox="1">
            <a:spLocks/>
          </p:cNvSpPr>
          <p:nvPr/>
        </p:nvSpPr>
        <p:spPr>
          <a:xfrm>
            <a:off x="3684209" y="4923097"/>
            <a:ext cx="5971088" cy="1786261"/>
          </a:xfrm>
          <a:prstGeom prst="rect">
            <a:avLst/>
          </a:prstGeom>
          <a:effectLst>
            <a:outerShdw blurRad="50800" dist="50800" dir="5400000" algn="ctr" rotWithShape="0">
              <a:schemeClr val="bg1"/>
            </a:outerShdw>
          </a:effectLst>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5400" b="0"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t>WCF4</a:t>
            </a:r>
            <a:br>
              <a:rPr kumimoji="0" lang="en-US" sz="5400" b="0"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br>
            <a:r>
              <a:rPr kumimoji="0" lang="en-US" sz="6600" b="1"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t>REST Support</a:t>
            </a:r>
            <a:endParaRPr kumimoji="0" lang="de-DE" sz="6600" b="1" i="0" u="none" strike="noStrike" kern="1200" cap="none" spc="0" normalizeH="0" baseline="0" noProof="0" dirty="0">
              <a:ln>
                <a:noFill/>
              </a:ln>
              <a:effectLst>
                <a:outerShdw blurRad="38100" dist="38100" dir="2700000" algn="tl">
                  <a:srgbClr val="000000">
                    <a:alpha val="43137"/>
                  </a:srgbClr>
                </a:outerShdw>
              </a:effectLst>
              <a:uLnTx/>
              <a:uFillTx/>
              <a:latin typeface="+mn-lt"/>
              <a:ea typeface="+mn-ea"/>
              <a:cs typeface="+mn-cs"/>
            </a:endParaRPr>
          </a:p>
        </p:txBody>
      </p:sp>
      <p:sp>
        <p:nvSpPr>
          <p:cNvPr id="5" name="Rectangle 4"/>
          <p:cNvSpPr/>
          <p:nvPr/>
        </p:nvSpPr>
        <p:spPr>
          <a:xfrm>
            <a:off x="22209" y="0"/>
            <a:ext cx="4572000" cy="246221"/>
          </a:xfrm>
          <a:prstGeom prst="rect">
            <a:avLst/>
          </a:prstGeom>
        </p:spPr>
        <p:txBody>
          <a:bodyPr>
            <a:spAutoFit/>
          </a:bodyPr>
          <a:lstStyle/>
          <a:p>
            <a:r>
              <a:rPr lang="de-DE" sz="1000" dirty="0" smtClean="0"/>
              <a:t>Source: http://www.annisonne.de/resources/bild18.jpg</a:t>
            </a:r>
            <a:endParaRPr lang="de-DE" sz="10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Agenda</a:t>
            </a:r>
            <a:endParaRPr lang="de-DE" dirty="0"/>
          </a:p>
        </p:txBody>
      </p:sp>
      <p:sp>
        <p:nvSpPr>
          <p:cNvPr id="3" name="Content Placeholder 2"/>
          <p:cNvSpPr>
            <a:spLocks noGrp="1"/>
          </p:cNvSpPr>
          <p:nvPr>
            <p:ph idx="1"/>
          </p:nvPr>
        </p:nvSpPr>
        <p:spPr/>
        <p:txBody>
          <a:bodyPr/>
          <a:lstStyle/>
          <a:p>
            <a:r>
              <a:rPr lang="de-DE" dirty="0" err="1" smtClean="0"/>
              <a:t>Config</a:t>
            </a:r>
            <a:r>
              <a:rPr lang="de-DE" dirty="0" smtClean="0"/>
              <a:t> &amp; Hosting</a:t>
            </a:r>
          </a:p>
          <a:p>
            <a:r>
              <a:rPr lang="de-DE" dirty="0" smtClean="0"/>
              <a:t>Discovery</a:t>
            </a:r>
          </a:p>
          <a:p>
            <a:r>
              <a:rPr lang="de-DE" dirty="0" smtClean="0"/>
              <a:t>Routing</a:t>
            </a:r>
          </a:p>
          <a:p>
            <a:r>
              <a:rPr lang="de-DE" dirty="0" smtClean="0"/>
              <a:t>REST</a:t>
            </a:r>
          </a:p>
          <a:p>
            <a:r>
              <a:rPr lang="de-DE" dirty="0" err="1" smtClean="0"/>
              <a:t>This</a:t>
            </a:r>
            <a:r>
              <a:rPr lang="de-DE" dirty="0" smtClean="0"/>
              <a:t> &amp; </a:t>
            </a:r>
            <a:r>
              <a:rPr lang="de-DE" dirty="0" err="1" smtClean="0"/>
              <a:t>that</a:t>
            </a:r>
            <a:endParaRPr lang="de-DE" dirty="0" smtClean="0"/>
          </a:p>
          <a:p>
            <a:endParaRPr lang="de-DE" dirty="0" smtClean="0"/>
          </a:p>
          <a:p>
            <a:r>
              <a:rPr lang="de-DE" b="1" dirty="0" smtClean="0">
                <a:solidFill>
                  <a:srgbClr val="FF0000"/>
                </a:solidFill>
              </a:rPr>
              <a:t>Not</a:t>
            </a:r>
            <a:r>
              <a:rPr lang="de-DE" b="1" dirty="0" smtClean="0"/>
              <a:t> in </a:t>
            </a:r>
            <a:r>
              <a:rPr lang="de-DE" b="1" dirty="0" err="1" smtClean="0"/>
              <a:t>Scope</a:t>
            </a:r>
            <a:r>
              <a:rPr lang="de-DE" dirty="0" smtClean="0"/>
              <a:t>: Workflow Services</a:t>
            </a:r>
          </a:p>
        </p:txBody>
      </p:sp>
      <p:sp>
        <p:nvSpPr>
          <p:cNvPr id="4" name="Slide Number Placeholder 3"/>
          <p:cNvSpPr>
            <a:spLocks noGrp="1"/>
          </p:cNvSpPr>
          <p:nvPr>
            <p:ph type="sldNum" sz="quarter" idx="4294967295"/>
          </p:nvPr>
        </p:nvSpPr>
        <p:spPr>
          <a:xfrm>
            <a:off x="0" y="6537548"/>
            <a:ext cx="2133600" cy="476250"/>
          </a:xfrm>
          <a:prstGeom prst="rect">
            <a:avLst/>
          </a:prstGeom>
        </p:spPr>
        <p:txBody>
          <a:bodyPr/>
          <a:lstStyle/>
          <a:p>
            <a:fld id="{2A5FD20F-B530-48E0-BEDA-3A47D3A7B05B}" type="slidenum">
              <a:rPr lang="de-DE" smtClean="0">
                <a:solidFill>
                  <a:srgbClr val="99CC99"/>
                </a:solidFill>
              </a:rPr>
              <a:pPr/>
              <a:t>3</a:t>
            </a:fld>
            <a:endParaRPr lang="de-DE" dirty="0">
              <a:solidFill>
                <a:srgbClr val="99CC99"/>
              </a:solidFill>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997196"/>
          </a:xfrm>
        </p:spPr>
        <p:txBody>
          <a:bodyPr/>
          <a:lstStyle/>
          <a:p>
            <a:r>
              <a:rPr lang="de-DE" sz="2400" dirty="0">
                <a:solidFill>
                  <a:schemeClr val="tx1"/>
                </a:solidFill>
              </a:rPr>
              <a:t>New Feature </a:t>
            </a:r>
            <a:r>
              <a:rPr lang="de-DE" sz="2400" dirty="0" smtClean="0">
                <a:solidFill>
                  <a:schemeClr val="tx1"/>
                </a:solidFill>
              </a:rPr>
              <a:t>#4: </a:t>
            </a:r>
            <a:br>
              <a:rPr lang="de-DE" sz="2400" dirty="0" smtClean="0">
                <a:solidFill>
                  <a:schemeClr val="tx1"/>
                </a:solidFill>
              </a:rPr>
            </a:br>
            <a:r>
              <a:rPr lang="de-DE" dirty="0" smtClean="0"/>
              <a:t>Enhanced REST Support</a:t>
            </a:r>
            <a:endParaRPr lang="de-DE" dirty="0"/>
          </a:p>
        </p:txBody>
      </p:sp>
      <p:sp>
        <p:nvSpPr>
          <p:cNvPr id="3" name="Content Placeholder 2"/>
          <p:cNvSpPr>
            <a:spLocks noGrp="1"/>
          </p:cNvSpPr>
          <p:nvPr>
            <p:ph idx="1"/>
          </p:nvPr>
        </p:nvSpPr>
        <p:spPr>
          <a:xfrm>
            <a:off x="381000" y="1570042"/>
            <a:ext cx="8382000" cy="4561205"/>
          </a:xfrm>
        </p:spPr>
        <p:txBody>
          <a:bodyPr/>
          <a:lstStyle/>
          <a:p>
            <a:r>
              <a:rPr lang="en-US" sz="3600" dirty="0" smtClean="0"/>
              <a:t>Caching support in IIS/WAS</a:t>
            </a:r>
          </a:p>
          <a:p>
            <a:r>
              <a:rPr lang="en-US" sz="3600" dirty="0" smtClean="0"/>
              <a:t>ASP.NET Routing integration</a:t>
            </a:r>
          </a:p>
          <a:p>
            <a:r>
              <a:rPr lang="en-US" sz="3600" dirty="0" smtClean="0"/>
              <a:t>Dynamic content types</a:t>
            </a:r>
          </a:p>
          <a:p>
            <a:r>
              <a:rPr lang="en-US" sz="3600" dirty="0" smtClean="0"/>
              <a:t>Helper methods for creating content</a:t>
            </a:r>
          </a:p>
          <a:p>
            <a:r>
              <a:rPr lang="en-US" sz="3600" dirty="0" smtClean="0"/>
              <a:t>Improved exception support</a:t>
            </a:r>
            <a:endParaRPr lang="de-DE" sz="3600" dirty="0" smtClean="0"/>
          </a:p>
          <a:p>
            <a:r>
              <a:rPr lang="en-US" sz="3600" dirty="0" smtClean="0"/>
              <a:t>JSONP support for AJAX Services</a:t>
            </a:r>
          </a:p>
          <a:p>
            <a:r>
              <a:rPr lang="en-US" sz="3600" dirty="0" smtClean="0"/>
              <a:t>Automatically generated help page</a:t>
            </a:r>
          </a:p>
        </p:txBody>
      </p:sp>
      <p:sp>
        <p:nvSpPr>
          <p:cNvPr id="4" name="Slide Number Placeholder 3"/>
          <p:cNvSpPr>
            <a:spLocks noGrp="1"/>
          </p:cNvSpPr>
          <p:nvPr>
            <p:ph type="sldNum" sz="quarter" idx="4294967295"/>
          </p:nvPr>
        </p:nvSpPr>
        <p:spPr>
          <a:xfrm>
            <a:off x="0" y="6537548"/>
            <a:ext cx="2133600" cy="476250"/>
          </a:xfrm>
          <a:prstGeom prst="rect">
            <a:avLst/>
          </a:prstGeom>
        </p:spPr>
        <p:txBody>
          <a:bodyPr/>
          <a:lstStyle/>
          <a:p>
            <a:fld id="{2A5FD20F-B530-48E0-BEDA-3A47D3A7B05B}" type="slidenum">
              <a:rPr lang="de-DE" smtClean="0">
                <a:solidFill>
                  <a:srgbClr val="99CC99"/>
                </a:solidFill>
              </a:rPr>
              <a:pPr/>
              <a:t>30</a:t>
            </a:fld>
            <a:endParaRPr lang="de-DE" dirty="0">
              <a:solidFill>
                <a:srgbClr val="99CC99"/>
              </a:solidFill>
            </a:endParaRPr>
          </a:p>
        </p:txBody>
      </p:sp>
      <p:sp>
        <p:nvSpPr>
          <p:cNvPr id="5" name="Rectangle 4"/>
          <p:cNvSpPr/>
          <p:nvPr/>
        </p:nvSpPr>
        <p:spPr>
          <a:xfrm>
            <a:off x="4429172" y="3244334"/>
            <a:ext cx="285656" cy="369332"/>
          </a:xfrm>
          <a:prstGeom prst="rect">
            <a:avLst/>
          </a:prstGeom>
        </p:spPr>
        <p:txBody>
          <a:bodyPr wrap="none">
            <a:spAutoFit/>
          </a:bodyPr>
          <a:lstStyle/>
          <a:p>
            <a:r>
              <a:rPr lang="de-DE" b="1" dirty="0" smtClean="0">
                <a:cs typeface="Consolas" pitchFamily="49" charset="0"/>
              </a:rPr>
              <a:t>"</a:t>
            </a:r>
            <a:endParaRPr lang="de-DE"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Dynamic Content</a:t>
            </a:r>
            <a:endParaRPr lang="de-DE" dirty="0"/>
          </a:p>
        </p:txBody>
      </p:sp>
      <p:sp>
        <p:nvSpPr>
          <p:cNvPr id="3" name="Content Placeholder 2"/>
          <p:cNvSpPr>
            <a:spLocks noGrp="1"/>
          </p:cNvSpPr>
          <p:nvPr>
            <p:ph idx="1"/>
          </p:nvPr>
        </p:nvSpPr>
        <p:spPr>
          <a:xfrm>
            <a:off x="381000" y="1251510"/>
            <a:ext cx="8382000" cy="4561205"/>
          </a:xfrm>
        </p:spPr>
        <p:txBody>
          <a:bodyPr/>
          <a:lstStyle/>
          <a:p>
            <a:r>
              <a:rPr lang="en-US" sz="2800" dirty="0" smtClean="0"/>
              <a:t>Dynamic content types are now supported</a:t>
            </a:r>
          </a:p>
          <a:p>
            <a:pPr lvl="1"/>
            <a:r>
              <a:rPr lang="en-US" sz="2400" dirty="0" smtClean="0"/>
              <a:t>based on </a:t>
            </a:r>
            <a:r>
              <a:rPr lang="en-US" sz="2400" b="1" dirty="0" smtClean="0">
                <a:latin typeface="Courier New" pitchFamily="49" charset="0"/>
                <a:cs typeface="Courier New" pitchFamily="49" charset="0"/>
              </a:rPr>
              <a:t>Content-Type</a:t>
            </a:r>
            <a:r>
              <a:rPr lang="en-US" sz="2400" dirty="0" smtClean="0"/>
              <a:t> and </a:t>
            </a:r>
            <a:r>
              <a:rPr lang="en-US" sz="2400" b="1" dirty="0" smtClean="0">
                <a:latin typeface="Courier New" pitchFamily="49" charset="0"/>
                <a:cs typeface="Courier New" pitchFamily="49" charset="0"/>
              </a:rPr>
              <a:t>Accepts</a:t>
            </a:r>
            <a:r>
              <a:rPr lang="en-US" sz="2400" dirty="0" smtClean="0"/>
              <a:t> headers</a:t>
            </a:r>
          </a:p>
          <a:p>
            <a:r>
              <a:rPr lang="en-US" sz="2800" dirty="0" smtClean="0"/>
              <a:t>WCF can automatically create response format</a:t>
            </a:r>
          </a:p>
          <a:p>
            <a:r>
              <a:rPr lang="en-US" sz="2800" dirty="0" smtClean="0"/>
              <a:t>Developer can decide to opt-in manually</a:t>
            </a:r>
          </a:p>
          <a:p>
            <a:r>
              <a:rPr lang="en-US" sz="2800" dirty="0" smtClean="0"/>
              <a:t>Helper methods for creating content</a:t>
            </a:r>
          </a:p>
          <a:p>
            <a:pPr lvl="1"/>
            <a:r>
              <a:rPr lang="en-US" sz="2400" dirty="0" smtClean="0"/>
              <a:t>Available through </a:t>
            </a:r>
            <a:r>
              <a:rPr lang="en-US" sz="2400" b="1" dirty="0" err="1" smtClean="0">
                <a:latin typeface="Courier New" pitchFamily="49" charset="0"/>
                <a:cs typeface="Courier New" pitchFamily="49" charset="0"/>
              </a:rPr>
              <a:t>WebOperationContext</a:t>
            </a:r>
            <a:endParaRPr lang="en-US" sz="2400" b="1" dirty="0" smtClean="0">
              <a:latin typeface="Courier New" pitchFamily="49" charset="0"/>
              <a:cs typeface="Courier New" pitchFamily="49" charset="0"/>
            </a:endParaRPr>
          </a:p>
          <a:p>
            <a:pPr lvl="1"/>
            <a:r>
              <a:rPr lang="en-US" sz="2000" b="1" dirty="0" smtClean="0">
                <a:latin typeface="Courier New" pitchFamily="49" charset="0"/>
                <a:cs typeface="Courier New" pitchFamily="49" charset="0"/>
              </a:rPr>
              <a:t>public Message CreateAtom10Response(...);</a:t>
            </a:r>
          </a:p>
          <a:p>
            <a:pPr lvl="1"/>
            <a:r>
              <a:rPr lang="en-US" sz="2000" b="1" dirty="0" smtClean="0">
                <a:latin typeface="Courier New" pitchFamily="49" charset="0"/>
                <a:cs typeface="Courier New" pitchFamily="49" charset="0"/>
              </a:rPr>
              <a:t>public Message </a:t>
            </a:r>
            <a:r>
              <a:rPr lang="en-US" sz="2000" b="1" dirty="0" err="1" smtClean="0">
                <a:latin typeface="Courier New" pitchFamily="49" charset="0"/>
                <a:cs typeface="Courier New" pitchFamily="49" charset="0"/>
              </a:rPr>
              <a:t>CreateJsonResponse</a:t>
            </a:r>
            <a:r>
              <a:rPr lang="en-US" sz="2000" b="1" dirty="0" smtClean="0">
                <a:latin typeface="Courier New" pitchFamily="49" charset="0"/>
                <a:cs typeface="Courier New" pitchFamily="49" charset="0"/>
              </a:rPr>
              <a:t>&lt;T&gt;(...);</a:t>
            </a:r>
          </a:p>
          <a:p>
            <a:pPr lvl="1"/>
            <a:r>
              <a:rPr lang="en-US" sz="2000" b="1" dirty="0" smtClean="0">
                <a:latin typeface="Courier New" pitchFamily="49" charset="0"/>
                <a:cs typeface="Courier New" pitchFamily="49" charset="0"/>
              </a:rPr>
              <a:t>public Message </a:t>
            </a:r>
            <a:r>
              <a:rPr lang="en-US" sz="2000" b="1" dirty="0" err="1" smtClean="0">
                <a:latin typeface="Courier New" pitchFamily="49" charset="0"/>
                <a:cs typeface="Courier New" pitchFamily="49" charset="0"/>
              </a:rPr>
              <a:t>CreateStreamResponse</a:t>
            </a:r>
            <a:r>
              <a:rPr lang="en-US" sz="2000" b="1" dirty="0" smtClean="0">
                <a:latin typeface="Courier New" pitchFamily="49" charset="0"/>
                <a:cs typeface="Courier New" pitchFamily="49" charset="0"/>
              </a:rPr>
              <a:t>(...);</a:t>
            </a:r>
          </a:p>
          <a:p>
            <a:pPr lvl="1"/>
            <a:r>
              <a:rPr lang="en-US" sz="2000" b="1" dirty="0" smtClean="0">
                <a:latin typeface="Courier New" pitchFamily="49" charset="0"/>
                <a:cs typeface="Courier New" pitchFamily="49" charset="0"/>
              </a:rPr>
              <a:t>public Message </a:t>
            </a:r>
            <a:r>
              <a:rPr lang="en-US" sz="2000" b="1" dirty="0" err="1" smtClean="0">
                <a:latin typeface="Courier New" pitchFamily="49" charset="0"/>
                <a:cs typeface="Courier New" pitchFamily="49" charset="0"/>
              </a:rPr>
              <a:t>CreateTextResponse</a:t>
            </a:r>
            <a:r>
              <a:rPr lang="en-US" sz="2000" b="1" dirty="0" smtClean="0">
                <a:latin typeface="Courier New" pitchFamily="49" charset="0"/>
                <a:cs typeface="Courier New" pitchFamily="49" charset="0"/>
              </a:rPr>
              <a:t>(...);</a:t>
            </a:r>
          </a:p>
          <a:p>
            <a:pPr lvl="1"/>
            <a:r>
              <a:rPr lang="en-US" sz="2000" b="1" dirty="0" smtClean="0">
                <a:latin typeface="Courier New" pitchFamily="49" charset="0"/>
                <a:cs typeface="Courier New" pitchFamily="49" charset="0"/>
              </a:rPr>
              <a:t>public Message </a:t>
            </a:r>
            <a:r>
              <a:rPr lang="en-US" sz="2000" b="1" dirty="0" err="1" smtClean="0">
                <a:latin typeface="Courier New" pitchFamily="49" charset="0"/>
                <a:cs typeface="Courier New" pitchFamily="49" charset="0"/>
              </a:rPr>
              <a:t>CreateXmlResponse</a:t>
            </a:r>
            <a:r>
              <a:rPr lang="en-US" sz="2000" b="1" dirty="0" smtClean="0">
                <a:latin typeface="Courier New" pitchFamily="49" charset="0"/>
                <a:cs typeface="Courier New" pitchFamily="49" charset="0"/>
              </a:rPr>
              <a:t>(...);</a:t>
            </a:r>
          </a:p>
          <a:p>
            <a:pPr lvl="1"/>
            <a:r>
              <a:rPr lang="en-US" sz="2000" b="1" dirty="0" smtClean="0">
                <a:latin typeface="Courier New" pitchFamily="49" charset="0"/>
                <a:cs typeface="Courier New" pitchFamily="49" charset="0"/>
              </a:rPr>
              <a:t>public Message </a:t>
            </a:r>
            <a:r>
              <a:rPr lang="en-US" sz="2000" b="1" dirty="0" err="1" smtClean="0">
                <a:latin typeface="Courier New" pitchFamily="49" charset="0"/>
                <a:cs typeface="Courier New" pitchFamily="49" charset="0"/>
              </a:rPr>
              <a:t>CreateXmlResponse</a:t>
            </a:r>
            <a:r>
              <a:rPr lang="en-US" sz="2000" b="1" dirty="0" smtClean="0">
                <a:latin typeface="Courier New" pitchFamily="49" charset="0"/>
                <a:cs typeface="Courier New" pitchFamily="49" charset="0"/>
              </a:rPr>
              <a:t>&lt;T&gt;(...);</a:t>
            </a:r>
            <a:endParaRPr lang="en-US" sz="2400" b="1" dirty="0" smtClean="0">
              <a:latin typeface="Courier New" pitchFamily="49" charset="0"/>
              <a:cs typeface="Courier New" pitchFamily="49" charset="0"/>
            </a:endParaRPr>
          </a:p>
        </p:txBody>
      </p:sp>
      <p:sp>
        <p:nvSpPr>
          <p:cNvPr id="4" name="Slide Number Placeholder 3"/>
          <p:cNvSpPr>
            <a:spLocks noGrp="1"/>
          </p:cNvSpPr>
          <p:nvPr>
            <p:ph type="sldNum" sz="quarter" idx="4294967295"/>
          </p:nvPr>
        </p:nvSpPr>
        <p:spPr>
          <a:xfrm>
            <a:off x="0" y="6537325"/>
            <a:ext cx="2133600" cy="476250"/>
          </a:xfrm>
          <a:prstGeom prst="rect">
            <a:avLst/>
          </a:prstGeom>
        </p:spPr>
        <p:txBody>
          <a:bodyPr/>
          <a:lstStyle/>
          <a:p>
            <a:fld id="{2A5FD20F-B530-48E0-BEDA-3A47D3A7B05B}" type="slidenum">
              <a:rPr lang="de-DE" smtClean="0">
                <a:solidFill>
                  <a:srgbClr val="99CC99"/>
                </a:solidFill>
              </a:rPr>
              <a:pPr/>
              <a:t>31</a:t>
            </a:fld>
            <a:endParaRPr lang="de-DE" dirty="0">
              <a:solidFill>
                <a:srgbClr val="99CC99"/>
              </a:solidFill>
            </a:endParaRPr>
          </a:p>
        </p:txBody>
      </p:sp>
      <p:sp>
        <p:nvSpPr>
          <p:cNvPr id="5" name="Rectangle 4"/>
          <p:cNvSpPr/>
          <p:nvPr/>
        </p:nvSpPr>
        <p:spPr>
          <a:xfrm>
            <a:off x="4429172" y="3244334"/>
            <a:ext cx="285656" cy="369332"/>
          </a:xfrm>
          <a:prstGeom prst="rect">
            <a:avLst/>
          </a:prstGeom>
        </p:spPr>
        <p:txBody>
          <a:bodyPr wrap="none">
            <a:spAutoFit/>
          </a:bodyPr>
          <a:lstStyle/>
          <a:p>
            <a:r>
              <a:rPr lang="de-DE" b="1" dirty="0" smtClean="0">
                <a:cs typeface="Consolas" pitchFamily="49" charset="0"/>
              </a:rPr>
              <a:t>"</a:t>
            </a:r>
            <a:endParaRPr lang="de-DE"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09398"/>
          </a:xfrm>
        </p:spPr>
        <p:txBody>
          <a:bodyPr/>
          <a:lstStyle/>
          <a:p>
            <a:r>
              <a:rPr lang="de-DE" sz="4400" dirty="0" smtClean="0"/>
              <a:t>JSONP </a:t>
            </a:r>
            <a:r>
              <a:rPr lang="de-DE" sz="4400" dirty="0" err="1" smtClean="0"/>
              <a:t>for</a:t>
            </a:r>
            <a:r>
              <a:rPr lang="de-DE" sz="4400" dirty="0" smtClean="0"/>
              <a:t> AJAX-</a:t>
            </a:r>
            <a:r>
              <a:rPr lang="de-DE" sz="4400" dirty="0" err="1" smtClean="0"/>
              <a:t>enabled</a:t>
            </a:r>
            <a:r>
              <a:rPr lang="de-DE" sz="4400" dirty="0" smtClean="0"/>
              <a:t> Services</a:t>
            </a:r>
            <a:endParaRPr lang="en-US" sz="4400" dirty="0"/>
          </a:p>
        </p:txBody>
      </p:sp>
      <p:sp>
        <p:nvSpPr>
          <p:cNvPr id="9" name="Text Placeholder 8"/>
          <p:cNvSpPr>
            <a:spLocks noGrp="1"/>
          </p:cNvSpPr>
          <p:nvPr>
            <p:ph type="body" sz="quarter" idx="10"/>
          </p:nvPr>
        </p:nvSpPr>
        <p:spPr>
          <a:xfrm>
            <a:off x="700579" y="4385681"/>
            <a:ext cx="8346073" cy="1698927"/>
          </a:xfrm>
        </p:spPr>
        <p:txBody>
          <a:bodyPr/>
          <a:lstStyle/>
          <a:p>
            <a:r>
              <a:rPr lang="de-DE" sz="1600" dirty="0" smtClean="0"/>
              <a:t>&lt;</a:t>
            </a:r>
            <a:r>
              <a:rPr lang="de-DE" sz="1600" dirty="0" err="1" smtClean="0"/>
              <a:t>system.serviceModel</a:t>
            </a:r>
            <a:r>
              <a:rPr lang="de-DE" sz="1600" dirty="0" smtClean="0"/>
              <a:t>&gt;</a:t>
            </a:r>
          </a:p>
          <a:p>
            <a:r>
              <a:rPr lang="de-DE" sz="1600" dirty="0" smtClean="0"/>
              <a:t>  &lt;</a:t>
            </a:r>
            <a:r>
              <a:rPr lang="de-DE" sz="1600" dirty="0" err="1" smtClean="0"/>
              <a:t>serviceHostingEnvironment</a:t>
            </a:r>
            <a:r>
              <a:rPr lang="de-DE" sz="1600" dirty="0" smtClean="0"/>
              <a:t> </a:t>
            </a:r>
            <a:r>
              <a:rPr lang="de-DE" sz="1600" dirty="0" err="1" smtClean="0"/>
              <a:t>aspNetCompatibilityEnabled</a:t>
            </a:r>
            <a:r>
              <a:rPr lang="de-DE" sz="1600" dirty="0" smtClean="0"/>
              <a:t>="</a:t>
            </a:r>
            <a:r>
              <a:rPr lang="de-DE" sz="1600" dirty="0" err="1" smtClean="0"/>
              <a:t>true</a:t>
            </a:r>
            <a:r>
              <a:rPr lang="de-DE" sz="1600" dirty="0" smtClean="0"/>
              <a:t>"/&gt;</a:t>
            </a:r>
          </a:p>
          <a:p>
            <a:r>
              <a:rPr lang="de-DE" sz="1600" dirty="0" smtClean="0"/>
              <a:t>    &lt;</a:t>
            </a:r>
            <a:r>
              <a:rPr lang="de-DE" sz="1600" dirty="0" err="1" smtClean="0"/>
              <a:t>standardEndpoints</a:t>
            </a:r>
            <a:r>
              <a:rPr lang="de-DE" sz="1600" dirty="0" smtClean="0"/>
              <a:t>&gt;</a:t>
            </a:r>
          </a:p>
          <a:p>
            <a:r>
              <a:rPr lang="de-DE" sz="1600" b="1" dirty="0" smtClean="0"/>
              <a:t>      &lt;</a:t>
            </a:r>
            <a:r>
              <a:rPr lang="de-DE" sz="1600" b="1" dirty="0" err="1" smtClean="0"/>
              <a:t>webScriptEndpoint</a:t>
            </a:r>
            <a:r>
              <a:rPr lang="de-DE" sz="1600" b="1" dirty="0" smtClean="0"/>
              <a:t>&gt;</a:t>
            </a:r>
          </a:p>
          <a:p>
            <a:r>
              <a:rPr lang="de-DE" sz="1600" b="1" dirty="0" smtClean="0"/>
              <a:t>        &lt;</a:t>
            </a:r>
            <a:r>
              <a:rPr lang="de-DE" sz="1600" b="1" dirty="0" err="1" smtClean="0"/>
              <a:t>standardEndpoint</a:t>
            </a:r>
            <a:r>
              <a:rPr lang="de-DE" sz="1600" b="1" dirty="0" smtClean="0"/>
              <a:t> </a:t>
            </a:r>
            <a:r>
              <a:rPr lang="de-DE" sz="1600" b="1" dirty="0" err="1" smtClean="0"/>
              <a:t>crossDomainScriptAccessEnabled</a:t>
            </a:r>
            <a:r>
              <a:rPr lang="de-DE" sz="1600" b="1" dirty="0" smtClean="0"/>
              <a:t>="</a:t>
            </a:r>
            <a:r>
              <a:rPr lang="de-DE" sz="1600" b="1" dirty="0" err="1" smtClean="0"/>
              <a:t>true</a:t>
            </a:r>
            <a:r>
              <a:rPr lang="de-DE" sz="1600" b="1" dirty="0" smtClean="0"/>
              <a:t>"/&gt;</a:t>
            </a:r>
          </a:p>
          <a:p>
            <a:r>
              <a:rPr lang="de-DE" sz="1600" b="1" dirty="0" smtClean="0"/>
              <a:t>      &lt;/</a:t>
            </a:r>
            <a:r>
              <a:rPr lang="de-DE" sz="1600" b="1" dirty="0" err="1" smtClean="0"/>
              <a:t>webScriptEndpoint</a:t>
            </a:r>
            <a:r>
              <a:rPr lang="de-DE" sz="1600" b="1" dirty="0" smtClean="0"/>
              <a:t>&gt;</a:t>
            </a:r>
          </a:p>
          <a:p>
            <a:r>
              <a:rPr lang="de-DE" sz="1600" dirty="0" smtClean="0"/>
              <a:t>  &lt;/</a:t>
            </a:r>
            <a:r>
              <a:rPr lang="de-DE" sz="1600" dirty="0" err="1" smtClean="0"/>
              <a:t>standardEndpoints</a:t>
            </a:r>
            <a:r>
              <a:rPr lang="de-DE" sz="1600" dirty="0" smtClean="0"/>
              <a:t>&gt;</a:t>
            </a:r>
          </a:p>
          <a:p>
            <a:r>
              <a:rPr lang="de-DE" sz="1600" dirty="0" smtClean="0"/>
              <a:t>&lt;/</a:t>
            </a:r>
            <a:r>
              <a:rPr lang="de-DE" sz="1600" dirty="0" err="1" smtClean="0"/>
              <a:t>system.serviceModel</a:t>
            </a:r>
            <a:r>
              <a:rPr lang="de-DE" sz="1600" dirty="0" smtClean="0"/>
              <a:t>&gt;</a:t>
            </a:r>
          </a:p>
        </p:txBody>
      </p:sp>
      <p:sp>
        <p:nvSpPr>
          <p:cNvPr id="8" name="Content Placeholder 2"/>
          <p:cNvSpPr txBox="1">
            <a:spLocks/>
          </p:cNvSpPr>
          <p:nvPr/>
        </p:nvSpPr>
        <p:spPr>
          <a:xfrm>
            <a:off x="564664" y="1228320"/>
            <a:ext cx="8382000" cy="4561205"/>
          </a:xfrm>
          <a:prstGeom prst="rect">
            <a:avLst/>
          </a:prstGeom>
        </p:spPr>
        <p:txBody>
          <a:bodyPr/>
          <a:lstStyle/>
          <a:p>
            <a:pPr marL="396875" indent="-396875">
              <a:lnSpc>
                <a:spcPct val="90000"/>
              </a:lnSpc>
              <a:spcBef>
                <a:spcPct val="20000"/>
              </a:spcBef>
              <a:buBlip>
                <a:blip r:embed="rId3"/>
              </a:buBlip>
            </a:pPr>
            <a:r>
              <a:rPr lang="de-DE" sz="2400" dirty="0" smtClean="0">
                <a:solidFill>
                  <a:schemeClr val="bg1"/>
                </a:solidFill>
              </a:rPr>
              <a:t>JSON </a:t>
            </a:r>
            <a:r>
              <a:rPr lang="de-DE" sz="2400" dirty="0" err="1" smtClean="0">
                <a:solidFill>
                  <a:schemeClr val="bg1"/>
                </a:solidFill>
              </a:rPr>
              <a:t>with</a:t>
            </a:r>
            <a:r>
              <a:rPr lang="de-DE" sz="2400" dirty="0" smtClean="0">
                <a:solidFill>
                  <a:schemeClr val="bg1"/>
                </a:solidFill>
              </a:rPr>
              <a:t> </a:t>
            </a:r>
            <a:r>
              <a:rPr lang="de-DE" sz="2400" dirty="0" err="1" smtClean="0">
                <a:solidFill>
                  <a:schemeClr val="bg1"/>
                </a:solidFill>
              </a:rPr>
              <a:t>Padding</a:t>
            </a:r>
            <a:endParaRPr lang="de-DE" sz="2400" dirty="0" smtClean="0">
              <a:solidFill>
                <a:schemeClr val="bg1"/>
              </a:solidFill>
            </a:endParaRPr>
          </a:p>
          <a:p>
            <a:pPr marL="854057" lvl="1" indent="-396875">
              <a:lnSpc>
                <a:spcPct val="90000"/>
              </a:lnSpc>
              <a:spcBef>
                <a:spcPct val="20000"/>
              </a:spcBef>
              <a:buBlip>
                <a:blip r:embed="rId3"/>
              </a:buBlip>
            </a:pPr>
            <a:r>
              <a:rPr lang="en-US" sz="2400" dirty="0" smtClean="0">
                <a:solidFill>
                  <a:schemeClr val="bg1"/>
                </a:solidFill>
              </a:rPr>
              <a:t>convention used to invoke cross-domain scripts by generating script tags in the current document</a:t>
            </a:r>
          </a:p>
          <a:p>
            <a:pPr marL="854057" lvl="1" indent="-396875">
              <a:lnSpc>
                <a:spcPct val="90000"/>
              </a:lnSpc>
              <a:spcBef>
                <a:spcPct val="20000"/>
              </a:spcBef>
              <a:buBlip>
                <a:blip r:embed="rId3"/>
              </a:buBlip>
            </a:pPr>
            <a:r>
              <a:rPr lang="en-US" sz="2400" dirty="0" smtClean="0">
                <a:solidFill>
                  <a:schemeClr val="bg1"/>
                </a:solidFill>
              </a:rPr>
              <a:t>result is returned in a specified callback function</a:t>
            </a:r>
          </a:p>
          <a:p>
            <a:pPr marL="854057" lvl="1" indent="-396875">
              <a:lnSpc>
                <a:spcPct val="90000"/>
              </a:lnSpc>
              <a:spcBef>
                <a:spcPct val="20000"/>
              </a:spcBef>
              <a:buBlip>
                <a:blip r:embed="rId3"/>
              </a:buBlip>
            </a:pPr>
            <a:r>
              <a:rPr lang="en-US" sz="2000" dirty="0" smtClean="0">
                <a:solidFill>
                  <a:schemeClr val="bg1"/>
                </a:solidFill>
                <a:latin typeface="Consolas" pitchFamily="49" charset="0"/>
                <a:cs typeface="Consolas" pitchFamily="49" charset="0"/>
              </a:rPr>
              <a:t>&lt;script </a:t>
            </a:r>
            <a:r>
              <a:rPr lang="en-US" sz="2000" dirty="0" err="1" smtClean="0">
                <a:solidFill>
                  <a:schemeClr val="bg1"/>
                </a:solidFill>
                <a:latin typeface="Consolas" pitchFamily="49" charset="0"/>
                <a:cs typeface="Consolas" pitchFamily="49" charset="0"/>
              </a:rPr>
              <a:t>src</a:t>
            </a:r>
            <a:r>
              <a:rPr lang="en-US" sz="2000" dirty="0" smtClean="0">
                <a:solidFill>
                  <a:schemeClr val="bg1"/>
                </a:solidFill>
                <a:latin typeface="Consolas" pitchFamily="49" charset="0"/>
                <a:cs typeface="Consolas" pitchFamily="49" charset="0"/>
              </a:rPr>
              <a:t>="http://..."&gt;</a:t>
            </a:r>
            <a:r>
              <a:rPr lang="en-US" sz="2000" dirty="0" smtClean="0">
                <a:solidFill>
                  <a:schemeClr val="bg1"/>
                </a:solidFill>
              </a:rPr>
              <a:t> </a:t>
            </a:r>
            <a:r>
              <a:rPr lang="en-US" sz="2400" dirty="0" smtClean="0">
                <a:solidFill>
                  <a:schemeClr val="bg1"/>
                </a:solidFill>
              </a:rPr>
              <a:t>can evaluate scripts from any domain</a:t>
            </a:r>
          </a:p>
          <a:p>
            <a:pPr marL="854057" lvl="1" indent="-396875">
              <a:lnSpc>
                <a:spcPct val="90000"/>
              </a:lnSpc>
              <a:spcBef>
                <a:spcPct val="20000"/>
              </a:spcBef>
              <a:buBlip>
                <a:blip r:embed="rId3"/>
              </a:buBlip>
            </a:pPr>
            <a:r>
              <a:rPr lang="en-US" sz="2400" dirty="0" smtClean="0">
                <a:solidFill>
                  <a:schemeClr val="bg1"/>
                </a:solidFill>
              </a:rPr>
              <a:t>script retrieved by those tags is evaluated within a scope in which other functions may already be defined</a:t>
            </a:r>
            <a:endParaRPr lang="de-DE" sz="2400" dirty="0" smtClean="0">
              <a:solidFill>
                <a:schemeClr val="bg1"/>
              </a:solidFill>
            </a:endParaRPr>
          </a:p>
        </p:txBody>
      </p:sp>
      <p:sp>
        <p:nvSpPr>
          <p:cNvPr id="6" name="Slide Number Placeholder 3"/>
          <p:cNvSpPr txBox="1">
            <a:spLocks/>
          </p:cNvSpPr>
          <p:nvPr/>
        </p:nvSpPr>
        <p:spPr>
          <a:xfrm>
            <a:off x="0" y="6537548"/>
            <a:ext cx="2133600" cy="476250"/>
          </a:xfrm>
          <a:prstGeom prst="rect">
            <a:avLst/>
          </a:prstGeom>
        </p:spPr>
        <p:txBody>
          <a:bodyPr/>
          <a:lstStyle/>
          <a:p>
            <a:pPr marL="0" marR="0" lvl="0" indent="0" algn="l" defTabSz="914363" rtl="0" eaLnBrk="1" fontAlgn="auto" latinLnBrk="0" hangingPunct="1">
              <a:lnSpc>
                <a:spcPct val="100000"/>
              </a:lnSpc>
              <a:spcBef>
                <a:spcPts val="0"/>
              </a:spcBef>
              <a:spcAft>
                <a:spcPts val="0"/>
              </a:spcAft>
              <a:buClrTx/>
              <a:buSzTx/>
              <a:buFontTx/>
              <a:buNone/>
              <a:tabLst/>
              <a:defRPr/>
            </a:pPr>
            <a:fld id="{2A5FD20F-B530-48E0-BEDA-3A47D3A7B05B}" type="slidenum">
              <a:rPr kumimoji="0" lang="de-DE" sz="1800" b="0" i="0" u="none" strike="noStrike" kern="1200" cap="none" spc="0" normalizeH="0" baseline="0" noProof="0" smtClean="0">
                <a:ln>
                  <a:noFill/>
                </a:ln>
                <a:solidFill>
                  <a:srgbClr val="99CC99"/>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32</a:t>
            </a:fld>
            <a:endParaRPr kumimoji="0" lang="de-DE" sz="1800" b="0" i="0" u="none" strike="noStrike" kern="1200" cap="none" spc="0" normalizeH="0" baseline="0" noProof="0" dirty="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21233" y="4992403"/>
            <a:ext cx="7651245" cy="752822"/>
          </a:xfrm>
        </p:spPr>
        <p:txBody>
          <a:bodyPr/>
          <a:lstStyle/>
          <a:p>
            <a:r>
              <a:rPr lang="en-US" dirty="0" smtClean="0"/>
              <a:t>Small, but good things</a:t>
            </a:r>
            <a:endParaRPr lang="de-DE" dirty="0"/>
          </a:p>
        </p:txBody>
      </p:sp>
      <p:sp>
        <p:nvSpPr>
          <p:cNvPr id="6" name="Text Placeholder 5"/>
          <p:cNvSpPr>
            <a:spLocks noGrp="1"/>
          </p:cNvSpPr>
          <p:nvPr>
            <p:ph type="body" sz="quarter" idx="10"/>
          </p:nvPr>
        </p:nvSpPr>
        <p:spPr/>
        <p:txBody>
          <a:bodyPr/>
          <a:lstStyle/>
          <a:p>
            <a:r>
              <a:rPr lang="en-US" sz="6600" dirty="0" smtClean="0"/>
              <a:t>This &amp; That</a:t>
            </a:r>
            <a:endParaRPr lang="de-DE" sz="6600"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descr="C:\Users\Christian\Desktop\2943443607_f3321a8c2b_o.jpg"/>
          <p:cNvPicPr>
            <a:picLocks noChangeAspect="1" noChangeArrowheads="1"/>
          </p:cNvPicPr>
          <p:nvPr/>
        </p:nvPicPr>
        <p:blipFill>
          <a:blip r:embed="rId2">
            <a:grayscl/>
          </a:blip>
          <a:srcRect/>
          <a:stretch>
            <a:fillRect/>
          </a:stretch>
        </p:blipFill>
        <p:spPr bwMode="auto">
          <a:xfrm>
            <a:off x="0" y="0"/>
            <a:ext cx="9144000" cy="6867330"/>
          </a:xfrm>
          <a:prstGeom prst="rect">
            <a:avLst/>
          </a:prstGeom>
          <a:noFill/>
        </p:spPr>
      </p:pic>
      <p:sp>
        <p:nvSpPr>
          <p:cNvPr id="6" name="Text Placeholder 5"/>
          <p:cNvSpPr txBox="1">
            <a:spLocks/>
          </p:cNvSpPr>
          <p:nvPr/>
        </p:nvSpPr>
        <p:spPr>
          <a:xfrm>
            <a:off x="3391235" y="4958609"/>
            <a:ext cx="5971088" cy="1786261"/>
          </a:xfrm>
          <a:prstGeom prst="rect">
            <a:avLst/>
          </a:prstGeom>
          <a:effectLst>
            <a:outerShdw blurRad="50800" dist="50800" dir="5400000" algn="ctr" rotWithShape="0">
              <a:schemeClr val="bg1"/>
            </a:outerShdw>
          </a:effectLst>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5400" b="0"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t>WCF4</a:t>
            </a:r>
            <a:br>
              <a:rPr kumimoji="0" lang="en-US" sz="5400" b="0"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br>
            <a:r>
              <a:rPr kumimoji="0" lang="en-US" sz="6600" b="1"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t>Miscellaneous</a:t>
            </a:r>
            <a:endParaRPr kumimoji="0" lang="de-DE" sz="6600" b="1" i="0" u="none" strike="noStrike" kern="1200" cap="none" spc="0" normalizeH="0" baseline="0" noProof="0" dirty="0">
              <a:ln>
                <a:noFill/>
              </a:ln>
              <a:effectLst>
                <a:outerShdw blurRad="38100" dist="38100" dir="2700000" algn="tl">
                  <a:srgbClr val="000000">
                    <a:alpha val="43137"/>
                  </a:srgbClr>
                </a:outerShdw>
              </a:effectLst>
              <a:uLnTx/>
              <a:uFillTx/>
              <a:latin typeface="+mn-lt"/>
              <a:ea typeface="+mn-ea"/>
              <a:cs typeface="+mn-cs"/>
            </a:endParaRPr>
          </a:p>
        </p:txBody>
      </p:sp>
      <p:sp>
        <p:nvSpPr>
          <p:cNvPr id="4" name="Rectangle 3"/>
          <p:cNvSpPr/>
          <p:nvPr/>
        </p:nvSpPr>
        <p:spPr>
          <a:xfrm>
            <a:off x="0" y="34836"/>
            <a:ext cx="4572000" cy="246221"/>
          </a:xfrm>
          <a:prstGeom prst="rect">
            <a:avLst/>
          </a:prstGeom>
        </p:spPr>
        <p:txBody>
          <a:bodyPr>
            <a:spAutoFit/>
          </a:bodyPr>
          <a:lstStyle/>
          <a:p>
            <a:r>
              <a:rPr lang="de-DE" sz="1000" dirty="0" smtClean="0">
                <a:solidFill>
                  <a:schemeClr val="tx1">
                    <a:lumMod val="65000"/>
                  </a:schemeClr>
                </a:solidFill>
              </a:rPr>
              <a:t>Source: http://www.flickr.com/photos/25750231@N07/2943443607</a:t>
            </a:r>
            <a:endParaRPr lang="de-DE" sz="1000" dirty="0">
              <a:solidFill>
                <a:schemeClr val="tx1">
                  <a:lumMod val="65000"/>
                </a:schemeClr>
              </a:solidFill>
            </a:endParaRP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997196"/>
          </a:xfrm>
        </p:spPr>
        <p:txBody>
          <a:bodyPr/>
          <a:lstStyle/>
          <a:p>
            <a:r>
              <a:rPr lang="de-DE" sz="2400" dirty="0">
                <a:solidFill>
                  <a:schemeClr val="tx1"/>
                </a:solidFill>
              </a:rPr>
              <a:t>New Feature </a:t>
            </a:r>
            <a:r>
              <a:rPr lang="de-DE" sz="2400" dirty="0" smtClean="0">
                <a:solidFill>
                  <a:schemeClr val="tx1"/>
                </a:solidFill>
              </a:rPr>
              <a:t>#X: </a:t>
            </a:r>
            <a:br>
              <a:rPr lang="de-DE" sz="2400" dirty="0" smtClean="0">
                <a:solidFill>
                  <a:schemeClr val="tx1"/>
                </a:solidFill>
              </a:rPr>
            </a:br>
            <a:r>
              <a:rPr lang="de-DE" dirty="0" err="1" smtClean="0"/>
              <a:t>This</a:t>
            </a:r>
            <a:r>
              <a:rPr lang="de-DE" dirty="0" smtClean="0"/>
              <a:t> &amp; </a:t>
            </a:r>
            <a:r>
              <a:rPr lang="de-DE" dirty="0" err="1" smtClean="0"/>
              <a:t>that</a:t>
            </a:r>
            <a:r>
              <a:rPr lang="de-DE" dirty="0" smtClean="0"/>
              <a:t>: </a:t>
            </a:r>
            <a:r>
              <a:rPr lang="de-DE" dirty="0" err="1" smtClean="0"/>
              <a:t>Throttles</a:t>
            </a:r>
            <a:endParaRPr lang="de-DE" dirty="0"/>
          </a:p>
        </p:txBody>
      </p:sp>
      <p:sp>
        <p:nvSpPr>
          <p:cNvPr id="3" name="Content Placeholder 2"/>
          <p:cNvSpPr>
            <a:spLocks noGrp="1"/>
          </p:cNvSpPr>
          <p:nvPr>
            <p:ph idx="1"/>
          </p:nvPr>
        </p:nvSpPr>
        <p:spPr/>
        <p:txBody>
          <a:bodyPr/>
          <a:lstStyle/>
          <a:p>
            <a:r>
              <a:rPr lang="en-US" sz="2800" dirty="0" smtClean="0"/>
              <a:t>Controlling resource usage on the service side through throttling</a:t>
            </a:r>
          </a:p>
          <a:p>
            <a:r>
              <a:rPr lang="en-US" sz="2800" dirty="0" smtClean="0"/>
              <a:t>.NET 3.5 SP1 (different settings before)</a:t>
            </a:r>
          </a:p>
          <a:p>
            <a:pPr lvl="1"/>
            <a:r>
              <a:rPr lang="en-US" sz="2400" dirty="0" err="1" smtClean="0">
                <a:latin typeface="Consolas" pitchFamily="49" charset="0"/>
                <a:cs typeface="Consolas" pitchFamily="49" charset="0"/>
              </a:rPr>
              <a:t>MaxConcurrentSessions</a:t>
            </a:r>
            <a:r>
              <a:rPr lang="en-US" sz="2400" dirty="0" smtClean="0"/>
              <a:t>: default is 10</a:t>
            </a:r>
          </a:p>
          <a:p>
            <a:pPr lvl="1"/>
            <a:r>
              <a:rPr lang="en-US" sz="2400" dirty="0" err="1" smtClean="0">
                <a:latin typeface="Consolas" pitchFamily="49" charset="0"/>
                <a:cs typeface="Consolas" pitchFamily="49" charset="0"/>
              </a:rPr>
              <a:t>MaxConcurrentCalls</a:t>
            </a:r>
            <a:r>
              <a:rPr lang="en-US" sz="2400" dirty="0" smtClean="0"/>
              <a:t>: default is 16</a:t>
            </a:r>
          </a:p>
          <a:p>
            <a:pPr lvl="1"/>
            <a:r>
              <a:rPr lang="en-US" sz="2400" dirty="0" err="1" smtClean="0">
                <a:latin typeface="Consolas" pitchFamily="49" charset="0"/>
                <a:cs typeface="Consolas" pitchFamily="49" charset="0"/>
              </a:rPr>
              <a:t>MaxConcurrentInstances</a:t>
            </a:r>
            <a:r>
              <a:rPr lang="en-US" sz="2400" dirty="0" smtClean="0"/>
              <a:t>: default is 26</a:t>
            </a:r>
          </a:p>
          <a:p>
            <a:r>
              <a:rPr lang="en-US" sz="2800" dirty="0" smtClean="0"/>
              <a:t>.NET 4.0</a:t>
            </a:r>
          </a:p>
          <a:p>
            <a:pPr lvl="1"/>
            <a:r>
              <a:rPr lang="en-US" sz="2400" dirty="0" err="1" smtClean="0">
                <a:latin typeface="Consolas" pitchFamily="49" charset="0"/>
                <a:cs typeface="Consolas" pitchFamily="49" charset="0"/>
              </a:rPr>
              <a:t>MaxConcurrentSessions</a:t>
            </a:r>
            <a:r>
              <a:rPr lang="en-US" sz="2400" dirty="0" smtClean="0"/>
              <a:t>: default is 100 * processor count</a:t>
            </a:r>
          </a:p>
          <a:p>
            <a:pPr lvl="1"/>
            <a:r>
              <a:rPr lang="en-US" sz="2400" dirty="0" err="1" smtClean="0">
                <a:latin typeface="Consolas" pitchFamily="49" charset="0"/>
                <a:cs typeface="Consolas" pitchFamily="49" charset="0"/>
              </a:rPr>
              <a:t>MaxConcurrentCalls</a:t>
            </a:r>
            <a:r>
              <a:rPr lang="en-US" sz="2400" dirty="0" smtClean="0"/>
              <a:t>: default is 16 * processor count</a:t>
            </a:r>
          </a:p>
          <a:p>
            <a:pPr lvl="1"/>
            <a:r>
              <a:rPr lang="en-US" sz="2400" dirty="0" err="1" smtClean="0">
                <a:latin typeface="Consolas" pitchFamily="49" charset="0"/>
                <a:cs typeface="Consolas" pitchFamily="49" charset="0"/>
              </a:rPr>
              <a:t>MaxConcurrentInstances</a:t>
            </a:r>
            <a:r>
              <a:rPr lang="en-US" sz="2400" dirty="0" smtClean="0"/>
              <a:t>: default is </a:t>
            </a:r>
            <a:br>
              <a:rPr lang="en-US" sz="2400" dirty="0" smtClean="0"/>
            </a:br>
            <a:r>
              <a:rPr lang="en-US" sz="2400" dirty="0" err="1" smtClean="0">
                <a:latin typeface="Consolas" pitchFamily="49" charset="0"/>
                <a:cs typeface="Consolas" pitchFamily="49" charset="0"/>
              </a:rPr>
              <a:t>MaxConcurrentSessions</a:t>
            </a:r>
            <a:r>
              <a:rPr lang="en-US" sz="2400" dirty="0" smtClean="0"/>
              <a:t> + </a:t>
            </a:r>
            <a:r>
              <a:rPr lang="en-US" sz="2400" dirty="0" err="1" smtClean="0">
                <a:latin typeface="Consolas" pitchFamily="49" charset="0"/>
                <a:cs typeface="Consolas" pitchFamily="49" charset="0"/>
              </a:rPr>
              <a:t>MaxConcurrentCalls</a:t>
            </a:r>
            <a:endParaRPr lang="en-US" sz="2400" dirty="0" smtClean="0">
              <a:latin typeface="Consolas" pitchFamily="49" charset="0"/>
              <a:cs typeface="Consolas" pitchFamily="49" charset="0"/>
            </a:endParaRPr>
          </a:p>
        </p:txBody>
      </p:sp>
      <p:sp>
        <p:nvSpPr>
          <p:cNvPr id="4" name="Slide Number Placeholder 3"/>
          <p:cNvSpPr>
            <a:spLocks noGrp="1"/>
          </p:cNvSpPr>
          <p:nvPr>
            <p:ph type="sldNum" sz="quarter" idx="4294967295"/>
          </p:nvPr>
        </p:nvSpPr>
        <p:spPr>
          <a:xfrm>
            <a:off x="0" y="6537548"/>
            <a:ext cx="2133600" cy="476250"/>
          </a:xfrm>
          <a:prstGeom prst="rect">
            <a:avLst/>
          </a:prstGeom>
        </p:spPr>
        <p:txBody>
          <a:bodyPr/>
          <a:lstStyle/>
          <a:p>
            <a:fld id="{2A5FD20F-B530-48E0-BEDA-3A47D3A7B05B}" type="slidenum">
              <a:rPr lang="de-DE" smtClean="0">
                <a:solidFill>
                  <a:srgbClr val="99CC99"/>
                </a:solidFill>
              </a:rPr>
              <a:pPr/>
              <a:t>35</a:t>
            </a:fld>
            <a:endParaRPr lang="de-DE" dirty="0">
              <a:solidFill>
                <a:srgbClr val="99CC99"/>
              </a:solidFill>
            </a:endParaRP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This &amp; that: Even More</a:t>
            </a:r>
            <a:endParaRPr lang="de-DE" dirty="0"/>
          </a:p>
        </p:txBody>
      </p:sp>
      <p:sp>
        <p:nvSpPr>
          <p:cNvPr id="3" name="Content Placeholder 2"/>
          <p:cNvSpPr>
            <a:spLocks noGrp="1"/>
          </p:cNvSpPr>
          <p:nvPr>
            <p:ph idx="1"/>
          </p:nvPr>
        </p:nvSpPr>
        <p:spPr>
          <a:xfrm>
            <a:off x="381000" y="1108059"/>
            <a:ext cx="8382000" cy="4561205"/>
          </a:xfrm>
        </p:spPr>
        <p:txBody>
          <a:bodyPr/>
          <a:lstStyle/>
          <a:p>
            <a:r>
              <a:rPr lang="en-US" sz="2800" dirty="0" smtClean="0"/>
              <a:t>Non-destructive queue receive</a:t>
            </a:r>
          </a:p>
          <a:p>
            <a:pPr lvl="1"/>
            <a:r>
              <a:rPr lang="en-US" sz="2400" dirty="0" smtClean="0"/>
              <a:t>adds "peek / lock“ mechanism to WCF MSMQ channel</a:t>
            </a:r>
          </a:p>
          <a:p>
            <a:r>
              <a:rPr lang="en-US" sz="2800" dirty="0" smtClean="0"/>
              <a:t>ETW tracing integration</a:t>
            </a:r>
          </a:p>
          <a:p>
            <a:r>
              <a:rPr lang="en-US" sz="2800" dirty="0" smtClean="0"/>
              <a:t>Metadata</a:t>
            </a:r>
          </a:p>
          <a:p>
            <a:pPr lvl="1"/>
            <a:r>
              <a:rPr lang="en-US" sz="2400" dirty="0" smtClean="0"/>
              <a:t>new behavior allowing to modify returned metadata XML to fix-up URLs based on incoming request's host header/port</a:t>
            </a:r>
            <a:endParaRPr lang="de-DE" sz="2400" dirty="0" smtClean="0"/>
          </a:p>
          <a:p>
            <a:r>
              <a:rPr lang="en-US" sz="2800" dirty="0" smtClean="0"/>
              <a:t>WS-I Basic Profile 1.2</a:t>
            </a:r>
          </a:p>
          <a:p>
            <a:pPr lvl="1"/>
            <a:r>
              <a:rPr lang="en-US" sz="2400" dirty="0" smtClean="0"/>
              <a:t>supports WS-Addressing and MTOM</a:t>
            </a:r>
          </a:p>
          <a:p>
            <a:r>
              <a:rPr lang="en-US" sz="2800" dirty="0" smtClean="0"/>
              <a:t>Compression</a:t>
            </a:r>
          </a:p>
          <a:p>
            <a:pPr lvl="1"/>
            <a:r>
              <a:rPr lang="en-US" sz="2400" dirty="0" smtClean="0"/>
              <a:t>support for automatic response decompression over HTTP (e.g. with IIS)</a:t>
            </a:r>
          </a:p>
          <a:p>
            <a:r>
              <a:rPr lang="en-US" sz="2800" dirty="0" err="1" smtClean="0">
                <a:latin typeface="Consolas" pitchFamily="49" charset="0"/>
                <a:cs typeface="Consolas" pitchFamily="49" charset="0"/>
              </a:rPr>
              <a:t>DataContractSerializer</a:t>
            </a:r>
            <a:r>
              <a:rPr lang="en-US" sz="2800" dirty="0" smtClean="0"/>
              <a:t> enhancements</a:t>
            </a:r>
          </a:p>
          <a:p>
            <a:r>
              <a:rPr lang="en-US" sz="2800" dirty="0" smtClean="0"/>
              <a:t>Numerous fixes</a:t>
            </a:r>
          </a:p>
          <a:p>
            <a:pPr lvl="1"/>
            <a:endParaRPr lang="de-DE" sz="2400" dirty="0"/>
          </a:p>
        </p:txBody>
      </p:sp>
      <p:sp>
        <p:nvSpPr>
          <p:cNvPr id="4" name="Slide Number Placeholder 3"/>
          <p:cNvSpPr>
            <a:spLocks noGrp="1"/>
          </p:cNvSpPr>
          <p:nvPr>
            <p:ph type="sldNum" sz="quarter" idx="4294967295"/>
          </p:nvPr>
        </p:nvSpPr>
        <p:spPr>
          <a:xfrm>
            <a:off x="0" y="6537325"/>
            <a:ext cx="2133600" cy="476250"/>
          </a:xfrm>
          <a:prstGeom prst="rect">
            <a:avLst/>
          </a:prstGeom>
        </p:spPr>
        <p:txBody>
          <a:bodyPr/>
          <a:lstStyle/>
          <a:p>
            <a:fld id="{2A5FD20F-B530-48E0-BEDA-3A47D3A7B05B}" type="slidenum">
              <a:rPr lang="de-DE" smtClean="0">
                <a:solidFill>
                  <a:srgbClr val="99CC99"/>
                </a:solidFill>
              </a:rPr>
              <a:pPr/>
              <a:t>36</a:t>
            </a:fld>
            <a:endParaRPr lang="de-DE" dirty="0">
              <a:solidFill>
                <a:srgbClr val="99CC99"/>
              </a:solidFill>
            </a:endParaRP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Resources</a:t>
            </a:r>
            <a:endParaRPr lang="de-DE" dirty="0"/>
          </a:p>
        </p:txBody>
      </p:sp>
      <p:sp>
        <p:nvSpPr>
          <p:cNvPr id="3" name="Content Placeholder 2"/>
          <p:cNvSpPr>
            <a:spLocks noGrp="1"/>
          </p:cNvSpPr>
          <p:nvPr>
            <p:ph idx="1"/>
          </p:nvPr>
        </p:nvSpPr>
        <p:spPr>
          <a:xfrm>
            <a:off x="381000" y="1203858"/>
            <a:ext cx="8382000" cy="4561205"/>
          </a:xfrm>
        </p:spPr>
        <p:txBody>
          <a:bodyPr/>
          <a:lstStyle/>
          <a:p>
            <a:r>
              <a:rPr lang="de-DE" dirty="0" smtClean="0"/>
              <a:t>Christian </a:t>
            </a:r>
            <a:r>
              <a:rPr lang="de-DE" dirty="0" err="1" smtClean="0"/>
              <a:t>Weyer‘s</a:t>
            </a:r>
            <a:r>
              <a:rPr lang="de-DE" dirty="0" smtClean="0"/>
              <a:t> </a:t>
            </a:r>
            <a:r>
              <a:rPr lang="de-DE" dirty="0" err="1" smtClean="0"/>
              <a:t>blog</a:t>
            </a:r>
            <a:r>
              <a:rPr lang="de-DE" dirty="0" smtClean="0"/>
              <a:t> </a:t>
            </a:r>
            <a:r>
              <a:rPr lang="de-DE" dirty="0" err="1" smtClean="0"/>
              <a:t>posts</a:t>
            </a:r>
            <a:r>
              <a:rPr lang="de-DE" dirty="0" smtClean="0"/>
              <a:t> </a:t>
            </a:r>
            <a:r>
              <a:rPr lang="de-DE" dirty="0" err="1" smtClean="0"/>
              <a:t>for</a:t>
            </a:r>
            <a:r>
              <a:rPr lang="de-DE" dirty="0" smtClean="0"/>
              <a:t> WCF 4.0 Beta 1</a:t>
            </a:r>
          </a:p>
          <a:p>
            <a:pPr lvl="1"/>
            <a:r>
              <a:rPr lang="en-US" dirty="0" smtClean="0"/>
              <a:t>Simplified configuration – or: “Look ma: my </a:t>
            </a:r>
            <a:r>
              <a:rPr lang="en-US" dirty="0" err="1" smtClean="0"/>
              <a:t>config</a:t>
            </a:r>
            <a:r>
              <a:rPr lang="en-US" dirty="0" smtClean="0"/>
              <a:t> shrinks!”</a:t>
            </a:r>
          </a:p>
          <a:p>
            <a:pPr lvl="2"/>
            <a:r>
              <a:rPr lang="de-DE" dirty="0" smtClean="0">
                <a:hlinkClick r:id="rId2"/>
              </a:rPr>
              <a:t>http://blogs.thinktecture.com/cweyer/archive/2009/05/07/415326.aspx</a:t>
            </a:r>
            <a:endParaRPr lang="en-US" dirty="0" smtClean="0"/>
          </a:p>
          <a:p>
            <a:pPr lvl="1"/>
            <a:r>
              <a:rPr lang="en-US" dirty="0" smtClean="0"/>
              <a:t>.svc-less Activation – or: “Look ma: my [REST] URLs look good!”</a:t>
            </a:r>
          </a:p>
          <a:p>
            <a:pPr lvl="2"/>
            <a:r>
              <a:rPr lang="de-DE" dirty="0" smtClean="0">
                <a:hlinkClick r:id="rId3"/>
              </a:rPr>
              <a:t>http://blogs.thinktecture.com/cweyer/archive/2009/05/08/415327.aspx</a:t>
            </a:r>
            <a:endParaRPr lang="en-US" dirty="0" smtClean="0"/>
          </a:p>
          <a:p>
            <a:pPr lvl="1"/>
            <a:r>
              <a:rPr lang="en-US" dirty="0" smtClean="0"/>
              <a:t>Dynamic service and endpoint discovery – or: “Look ma: I just need the contract to talk to my service!”</a:t>
            </a:r>
          </a:p>
          <a:p>
            <a:pPr lvl="2"/>
            <a:r>
              <a:rPr lang="de-DE" dirty="0" smtClean="0">
                <a:hlinkClick r:id="rId4"/>
              </a:rPr>
              <a:t>http://blogs.thinktecture.com/cweyer/archive/2009/05/08/415329.aspx</a:t>
            </a:r>
            <a:endParaRPr lang="en-US" dirty="0" smtClean="0"/>
          </a:p>
        </p:txBody>
      </p:sp>
      <p:sp>
        <p:nvSpPr>
          <p:cNvPr id="4" name="Slide Number Placeholder 3"/>
          <p:cNvSpPr>
            <a:spLocks noGrp="1"/>
          </p:cNvSpPr>
          <p:nvPr>
            <p:ph type="sldNum" sz="quarter" idx="4294967295"/>
          </p:nvPr>
        </p:nvSpPr>
        <p:spPr>
          <a:xfrm>
            <a:off x="0" y="6537548"/>
            <a:ext cx="2133600" cy="476250"/>
          </a:xfrm>
          <a:prstGeom prst="rect">
            <a:avLst/>
          </a:prstGeom>
        </p:spPr>
        <p:txBody>
          <a:bodyPr/>
          <a:lstStyle/>
          <a:p>
            <a:fld id="{2A5FD20F-B530-48E0-BEDA-3A47D3A7B05B}" type="slidenum">
              <a:rPr lang="de-DE" smtClean="0">
                <a:solidFill>
                  <a:srgbClr val="99CC99"/>
                </a:solidFill>
              </a:rPr>
              <a:pPr/>
              <a:t>37</a:t>
            </a:fld>
            <a:endParaRPr lang="de-DE" dirty="0">
              <a:solidFill>
                <a:srgbClr val="99CC99"/>
              </a:solidFill>
            </a:endParaRP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Resources</a:t>
            </a:r>
            <a:endParaRPr lang="de-DE" dirty="0"/>
          </a:p>
        </p:txBody>
      </p:sp>
      <p:sp>
        <p:nvSpPr>
          <p:cNvPr id="3" name="Content Placeholder 2"/>
          <p:cNvSpPr>
            <a:spLocks noGrp="1"/>
          </p:cNvSpPr>
          <p:nvPr>
            <p:ph idx="1"/>
          </p:nvPr>
        </p:nvSpPr>
        <p:spPr>
          <a:xfrm>
            <a:off x="381000" y="1154784"/>
            <a:ext cx="8382000" cy="4561205"/>
          </a:xfrm>
        </p:spPr>
        <p:txBody>
          <a:bodyPr/>
          <a:lstStyle/>
          <a:p>
            <a:pPr lvl="1"/>
            <a:r>
              <a:rPr lang="en-US" sz="2400" dirty="0" smtClean="0"/>
              <a:t>Standard endpoints – or: “Look ma: streamlined infrastructure and system endpoints!”</a:t>
            </a:r>
          </a:p>
          <a:p>
            <a:pPr lvl="2"/>
            <a:r>
              <a:rPr lang="de-DE" sz="2000" dirty="0" smtClean="0">
                <a:hlinkClick r:id="rId2"/>
              </a:rPr>
              <a:t>http://blogs.thinktecture.com/cweyer/archive/2009/05/08/415330.aspx</a:t>
            </a:r>
            <a:endParaRPr lang="en-US" sz="2000" dirty="0" smtClean="0"/>
          </a:p>
          <a:p>
            <a:pPr lvl="1"/>
            <a:r>
              <a:rPr lang="en-US" sz="2400" dirty="0" smtClean="0"/>
              <a:t>Discovery announcements – or: “Look ma: I can see when my service goes online or offline!”</a:t>
            </a:r>
          </a:p>
          <a:p>
            <a:pPr lvl="2"/>
            <a:r>
              <a:rPr lang="de-DE" sz="2000" dirty="0" smtClean="0">
                <a:hlinkClick r:id="rId3"/>
              </a:rPr>
              <a:t>http://blogs.thinktecture.com/cweyer/archive/2009/05/08/415332.aspx</a:t>
            </a:r>
            <a:endParaRPr lang="en-US" sz="2000" dirty="0" smtClean="0"/>
          </a:p>
          <a:p>
            <a:pPr lvl="1"/>
            <a:r>
              <a:rPr lang="en-US" sz="2400" dirty="0" smtClean="0"/>
              <a:t>Routing Service – or: “Look ma: Just one service to talk to!”</a:t>
            </a:r>
          </a:p>
          <a:p>
            <a:pPr lvl="2"/>
            <a:r>
              <a:rPr lang="de-DE" sz="2000" dirty="0" smtClean="0">
                <a:hlinkClick r:id="rId4"/>
              </a:rPr>
              <a:t>http://blogs.thinktecture.com/cweyer/archive/2009/05/08/415335.aspx</a:t>
            </a:r>
            <a:endParaRPr lang="en-US" sz="2000" dirty="0" smtClean="0"/>
          </a:p>
          <a:p>
            <a:pPr lvl="1"/>
            <a:r>
              <a:rPr lang="en-US" sz="2400" dirty="0" smtClean="0"/>
              <a:t>Protocol bridging &amp; fault tolerance with the Routing Service – or: “Look ma: Really just one service to talk to!”</a:t>
            </a:r>
          </a:p>
          <a:p>
            <a:pPr lvl="2"/>
            <a:r>
              <a:rPr lang="de-DE" sz="2000" dirty="0" smtClean="0">
                <a:hlinkClick r:id="rId5"/>
              </a:rPr>
              <a:t>http://blogs.thinktecture.com/cweyer/archive/2009/05/08/415341.aspx</a:t>
            </a:r>
            <a:endParaRPr lang="en-US" sz="2000" dirty="0" smtClean="0"/>
          </a:p>
          <a:p>
            <a:pPr lvl="1"/>
            <a:endParaRPr lang="de-DE" sz="2400" dirty="0"/>
          </a:p>
        </p:txBody>
      </p:sp>
      <p:sp>
        <p:nvSpPr>
          <p:cNvPr id="4" name="Slide Number Placeholder 3"/>
          <p:cNvSpPr>
            <a:spLocks noGrp="1"/>
          </p:cNvSpPr>
          <p:nvPr>
            <p:ph type="sldNum" sz="quarter" idx="4294967295"/>
          </p:nvPr>
        </p:nvSpPr>
        <p:spPr>
          <a:xfrm>
            <a:off x="0" y="6537548"/>
            <a:ext cx="2133600" cy="476250"/>
          </a:xfrm>
          <a:prstGeom prst="rect">
            <a:avLst/>
          </a:prstGeom>
        </p:spPr>
        <p:txBody>
          <a:bodyPr/>
          <a:lstStyle/>
          <a:p>
            <a:fld id="{2A5FD20F-B530-48E0-BEDA-3A47D3A7B05B}" type="slidenum">
              <a:rPr lang="de-DE" smtClean="0">
                <a:solidFill>
                  <a:srgbClr val="99CC99"/>
                </a:solidFill>
              </a:rPr>
              <a:pPr/>
              <a:t>38</a:t>
            </a:fld>
            <a:endParaRPr lang="de-DE" dirty="0">
              <a:solidFill>
                <a:srgbClr val="99CC99"/>
              </a:solidFill>
            </a:endParaRP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826" name="Rectangle 2"/>
          <p:cNvSpPr>
            <a:spLocks noGrp="1" noChangeArrowheads="1"/>
          </p:cNvSpPr>
          <p:nvPr>
            <p:ph type="title"/>
          </p:nvPr>
        </p:nvSpPr>
        <p:spPr/>
        <p:txBody>
          <a:bodyPr/>
          <a:lstStyle/>
          <a:p>
            <a:r>
              <a:rPr lang="en-GB" smtClean="0"/>
              <a:t>Resources</a:t>
            </a:r>
            <a:endParaRPr lang="en-GB" dirty="0"/>
          </a:p>
        </p:txBody>
      </p:sp>
      <p:sp>
        <p:nvSpPr>
          <p:cNvPr id="589827" name="Rectangle 3"/>
          <p:cNvSpPr>
            <a:spLocks noGrp="1" noChangeArrowheads="1"/>
          </p:cNvSpPr>
          <p:nvPr>
            <p:ph type="body" idx="1"/>
          </p:nvPr>
        </p:nvSpPr>
        <p:spPr/>
        <p:txBody>
          <a:bodyPr/>
          <a:lstStyle/>
          <a:p>
            <a:r>
              <a:rPr lang="en-GB" smtClean="0"/>
              <a:t>Email Christian Weyer</a:t>
            </a:r>
          </a:p>
          <a:p>
            <a:pPr lvl="1"/>
            <a:r>
              <a:rPr lang="en-GB" smtClean="0">
                <a:hlinkClick r:id="rId2"/>
              </a:rPr>
              <a:t>christian.weyer@thinktecture.com</a:t>
            </a:r>
            <a:endParaRPr lang="en-GB" smtClean="0"/>
          </a:p>
          <a:p>
            <a:pPr lvl="1"/>
            <a:endParaRPr lang="en-GB" smtClean="0"/>
          </a:p>
          <a:p>
            <a:r>
              <a:rPr lang="en-GB" smtClean="0"/>
              <a:t>Weblog Christian Weyer</a:t>
            </a:r>
          </a:p>
          <a:p>
            <a:pPr lvl="1"/>
            <a:r>
              <a:rPr lang="en-GB" smtClean="0">
                <a:hlinkClick r:id="rId3"/>
              </a:rPr>
              <a:t>http://blogs.thinktecture.com/cweyer</a:t>
            </a:r>
            <a:endParaRPr lang="en-GB" smtClean="0"/>
          </a:p>
          <a:p>
            <a:r>
              <a:rPr lang="en-GB" smtClean="0"/>
              <a:t>thinktecture</a:t>
            </a:r>
          </a:p>
          <a:p>
            <a:pPr lvl="1"/>
            <a:r>
              <a:rPr lang="en-GB" smtClean="0">
                <a:hlinkClick r:id="rId4"/>
              </a:rPr>
              <a:t>http://www.thinktecture.com</a:t>
            </a:r>
            <a:endParaRPr lang="en-GB" dirty="0"/>
          </a:p>
        </p:txBody>
      </p:sp>
      <p:sp>
        <p:nvSpPr>
          <p:cNvPr id="4" name="Slide Number Placeholder 3"/>
          <p:cNvSpPr>
            <a:spLocks noGrp="1"/>
          </p:cNvSpPr>
          <p:nvPr>
            <p:ph type="sldNum" sz="quarter" idx="4294967295"/>
          </p:nvPr>
        </p:nvSpPr>
        <p:spPr>
          <a:xfrm>
            <a:off x="0" y="6537548"/>
            <a:ext cx="2133600" cy="476250"/>
          </a:xfrm>
          <a:prstGeom prst="rect">
            <a:avLst/>
          </a:prstGeom>
        </p:spPr>
        <p:txBody>
          <a:bodyPr/>
          <a:lstStyle/>
          <a:p>
            <a:fld id="{114F2DC5-FB09-4917-9417-906661C0856F}" type="slidenum">
              <a:rPr lang="de-DE" smtClean="0">
                <a:solidFill>
                  <a:srgbClr val="99CC99"/>
                </a:solidFill>
              </a:rPr>
              <a:pPr/>
              <a:t>39</a:t>
            </a:fld>
            <a:endParaRPr lang="de-DE" dirty="0">
              <a:solidFill>
                <a:srgbClr val="99CC99"/>
              </a:solidFill>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a:xfrm>
            <a:off x="233083" y="230188"/>
            <a:ext cx="8763000" cy="664797"/>
          </a:xfrm>
        </p:spPr>
        <p:txBody>
          <a:bodyPr/>
          <a:lstStyle/>
          <a:p>
            <a:r>
              <a:rPr lang="de-DE" sz="4000" i="1" dirty="0" err="1" smtClean="0"/>
              <a:t>Theme</a:t>
            </a:r>
            <a:r>
              <a:rPr lang="de-DE" sz="4000" dirty="0" smtClean="0"/>
              <a:t>: </a:t>
            </a:r>
            <a:r>
              <a:rPr lang="en-US" dirty="0"/>
              <a:t>"Help! WCF4 to the rescue…!?"</a:t>
            </a:r>
          </a:p>
        </p:txBody>
      </p:sp>
      <p:sp>
        <p:nvSpPr>
          <p:cNvPr id="420867" name="Rectangle 3"/>
          <p:cNvSpPr>
            <a:spLocks noGrp="1" noChangeArrowheads="1"/>
          </p:cNvSpPr>
          <p:nvPr>
            <p:ph type="body" idx="1"/>
          </p:nvPr>
        </p:nvSpPr>
        <p:spPr/>
        <p:txBody>
          <a:bodyPr/>
          <a:lstStyle/>
          <a:p>
            <a:r>
              <a:rPr lang="en-US" dirty="0" smtClean="0"/>
              <a:t>4 major topics</a:t>
            </a:r>
          </a:p>
          <a:p>
            <a:pPr lvl="1"/>
            <a:endParaRPr lang="en-US" sz="3200" dirty="0" smtClean="0"/>
          </a:p>
          <a:p>
            <a:r>
              <a:rPr lang="en-US" dirty="0" smtClean="0"/>
              <a:t>What is not so good in WCF 3.x?</a:t>
            </a:r>
          </a:p>
          <a:p>
            <a:r>
              <a:rPr lang="en-US" dirty="0" smtClean="0"/>
              <a:t>What could WCF4 do better?</a:t>
            </a:r>
          </a:p>
          <a:p>
            <a:endParaRPr lang="en-US" dirty="0" smtClean="0"/>
          </a:p>
          <a:p>
            <a:r>
              <a:rPr lang="en-US" dirty="0" smtClean="0"/>
              <a:t>Show it to me!</a:t>
            </a:r>
            <a:endParaRPr lang="en-US" dirty="0"/>
          </a:p>
        </p:txBody>
      </p:sp>
      <p:pic>
        <p:nvPicPr>
          <p:cNvPr id="2054" name="Picture 6" descr="http://todaysseniorsnetwork.com/Aspirin%20Bottle.jpg"/>
          <p:cNvPicPr>
            <a:picLocks noChangeAspect="1" noChangeArrowheads="1"/>
          </p:cNvPicPr>
          <p:nvPr/>
        </p:nvPicPr>
        <p:blipFill>
          <a:blip r:embed="rId3"/>
          <a:srcRect/>
          <a:stretch>
            <a:fillRect/>
          </a:stretch>
        </p:blipFill>
        <p:spPr bwMode="auto">
          <a:xfrm>
            <a:off x="6444343" y="2539502"/>
            <a:ext cx="2534186" cy="347148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Summary</a:t>
            </a:r>
            <a:endParaRPr lang="de-DE" dirty="0"/>
          </a:p>
        </p:txBody>
      </p:sp>
      <p:sp>
        <p:nvSpPr>
          <p:cNvPr id="3" name="Content Placeholder 2"/>
          <p:cNvSpPr>
            <a:spLocks noGrp="1"/>
          </p:cNvSpPr>
          <p:nvPr>
            <p:ph idx="1"/>
          </p:nvPr>
        </p:nvSpPr>
        <p:spPr/>
        <p:txBody>
          <a:bodyPr/>
          <a:lstStyle/>
          <a:p>
            <a:r>
              <a:rPr lang="de-DE" sz="2800" dirty="0" smtClean="0"/>
              <a:t>WCF is still… WCF!</a:t>
            </a:r>
          </a:p>
          <a:p>
            <a:pPr lvl="1"/>
            <a:r>
              <a:rPr lang="de-DE" sz="2400" dirty="0" smtClean="0"/>
              <a:t>ABC is still </a:t>
            </a:r>
            <a:r>
              <a:rPr lang="de-DE" sz="2400" dirty="0" err="1" smtClean="0"/>
              <a:t>there</a:t>
            </a:r>
            <a:r>
              <a:rPr lang="de-DE" sz="2400" dirty="0" smtClean="0"/>
              <a:t> </a:t>
            </a:r>
            <a:r>
              <a:rPr lang="de-DE" sz="2400" dirty="0" smtClean="0">
                <a:sym typeface="Wingdings" pitchFamily="2" charset="2"/>
              </a:rPr>
              <a:t></a:t>
            </a:r>
            <a:endParaRPr lang="de-DE" sz="2400" dirty="0" smtClean="0"/>
          </a:p>
          <a:p>
            <a:r>
              <a:rPr lang="de-DE" sz="2800" dirty="0" smtClean="0"/>
              <a:t>No </a:t>
            </a:r>
            <a:r>
              <a:rPr lang="de-DE" sz="2800" dirty="0" err="1" smtClean="0"/>
              <a:t>big</a:t>
            </a:r>
            <a:r>
              <a:rPr lang="de-DE" sz="2800" dirty="0" smtClean="0"/>
              <a:t> </a:t>
            </a:r>
            <a:r>
              <a:rPr lang="de-DE" sz="2800" dirty="0" err="1" smtClean="0"/>
              <a:t>changes</a:t>
            </a:r>
            <a:r>
              <a:rPr lang="de-DE" sz="2800" dirty="0" smtClean="0"/>
              <a:t>, but </a:t>
            </a:r>
            <a:r>
              <a:rPr lang="de-DE" sz="2800" dirty="0" err="1" smtClean="0"/>
              <a:t>further</a:t>
            </a:r>
            <a:r>
              <a:rPr lang="de-DE" sz="2800" dirty="0" smtClean="0"/>
              <a:t> </a:t>
            </a:r>
            <a:r>
              <a:rPr lang="de-DE" sz="2800" dirty="0" err="1" smtClean="0"/>
              <a:t>investment</a:t>
            </a:r>
            <a:r>
              <a:rPr lang="de-DE" sz="2800" dirty="0" smtClean="0"/>
              <a:t> </a:t>
            </a:r>
            <a:r>
              <a:rPr lang="de-DE" sz="2800" dirty="0" err="1" smtClean="0"/>
              <a:t>into</a:t>
            </a:r>
            <a:r>
              <a:rPr lang="de-DE" sz="2800" dirty="0" smtClean="0"/>
              <a:t> </a:t>
            </a:r>
            <a:r>
              <a:rPr lang="de-DE" sz="2800" dirty="0" err="1" smtClean="0"/>
              <a:t>the</a:t>
            </a:r>
            <a:r>
              <a:rPr lang="de-DE" sz="2800" dirty="0" smtClean="0"/>
              <a:t> </a:t>
            </a:r>
            <a:r>
              <a:rPr lang="de-DE" sz="2800" dirty="0" err="1" smtClean="0"/>
              <a:t>foundation</a:t>
            </a:r>
            <a:endParaRPr lang="de-DE" sz="2800" dirty="0" smtClean="0"/>
          </a:p>
          <a:p>
            <a:pPr lvl="1"/>
            <a:r>
              <a:rPr lang="de-DE" sz="2400" dirty="0" err="1" smtClean="0"/>
              <a:t>smaller</a:t>
            </a:r>
            <a:r>
              <a:rPr lang="de-DE" sz="2400" dirty="0" smtClean="0"/>
              <a:t> </a:t>
            </a:r>
            <a:r>
              <a:rPr lang="de-DE" sz="2400" dirty="0" err="1" smtClean="0"/>
              <a:t>steps</a:t>
            </a:r>
            <a:r>
              <a:rPr lang="de-DE" sz="2400" dirty="0" smtClean="0"/>
              <a:t> </a:t>
            </a:r>
            <a:r>
              <a:rPr lang="de-DE" sz="2400" dirty="0" err="1" smtClean="0"/>
              <a:t>than</a:t>
            </a:r>
            <a:r>
              <a:rPr lang="de-DE" sz="2400" dirty="0" smtClean="0"/>
              <a:t> </a:t>
            </a:r>
            <a:r>
              <a:rPr lang="de-DE" sz="2400" dirty="0" err="1" smtClean="0"/>
              <a:t>compared</a:t>
            </a:r>
            <a:r>
              <a:rPr lang="de-DE" sz="2400" dirty="0" smtClean="0"/>
              <a:t> </a:t>
            </a:r>
            <a:r>
              <a:rPr lang="de-DE" sz="2400" dirty="0" err="1" smtClean="0"/>
              <a:t>to</a:t>
            </a:r>
            <a:r>
              <a:rPr lang="de-DE" sz="2400" dirty="0" smtClean="0"/>
              <a:t> </a:t>
            </a:r>
            <a:r>
              <a:rPr lang="de-DE" sz="2400" dirty="0" err="1" smtClean="0"/>
              <a:t>other</a:t>
            </a:r>
            <a:r>
              <a:rPr lang="de-DE" sz="2400" dirty="0" smtClean="0"/>
              <a:t> </a:t>
            </a:r>
            <a:r>
              <a:rPr lang="de-DE" sz="2400" dirty="0" err="1" smtClean="0"/>
              <a:t>areas</a:t>
            </a:r>
            <a:r>
              <a:rPr lang="de-DE" sz="2400" dirty="0" smtClean="0"/>
              <a:t> in .NET Framework, e.g. WF4</a:t>
            </a:r>
          </a:p>
          <a:p>
            <a:r>
              <a:rPr lang="de-DE" sz="2800" dirty="0" smtClean="0"/>
              <a:t>Discovery </a:t>
            </a:r>
            <a:r>
              <a:rPr lang="de-DE" sz="2800" dirty="0" err="1" smtClean="0"/>
              <a:t>can</a:t>
            </a:r>
            <a:r>
              <a:rPr lang="de-DE" sz="2800" dirty="0" smtClean="0"/>
              <a:t> </a:t>
            </a:r>
            <a:r>
              <a:rPr lang="de-DE" sz="2800" dirty="0" err="1" smtClean="0"/>
              <a:t>be</a:t>
            </a:r>
            <a:r>
              <a:rPr lang="de-DE" sz="2800" dirty="0" smtClean="0"/>
              <a:t> </a:t>
            </a:r>
            <a:r>
              <a:rPr lang="de-DE" sz="2800" dirty="0" err="1" smtClean="0"/>
              <a:t>interesting</a:t>
            </a:r>
            <a:r>
              <a:rPr lang="de-DE" sz="2800" dirty="0" smtClean="0"/>
              <a:t> </a:t>
            </a:r>
            <a:r>
              <a:rPr lang="de-DE" sz="2800" dirty="0" err="1" smtClean="0"/>
              <a:t>especially</a:t>
            </a:r>
            <a:r>
              <a:rPr lang="de-DE" sz="2800" dirty="0" smtClean="0"/>
              <a:t> </a:t>
            </a:r>
            <a:r>
              <a:rPr lang="de-DE" sz="2800" dirty="0" err="1" smtClean="0"/>
              <a:t>for</a:t>
            </a:r>
            <a:r>
              <a:rPr lang="de-DE" sz="2800" dirty="0" smtClean="0"/>
              <a:t> </a:t>
            </a:r>
            <a:r>
              <a:rPr lang="de-DE" sz="2800" dirty="0" err="1" smtClean="0"/>
              <a:t>enterprise</a:t>
            </a:r>
            <a:r>
              <a:rPr lang="de-DE" sz="2800" dirty="0" smtClean="0"/>
              <a:t> </a:t>
            </a:r>
            <a:r>
              <a:rPr lang="de-DE" sz="2800" dirty="0" err="1" smtClean="0"/>
              <a:t>scenarios</a:t>
            </a:r>
            <a:endParaRPr lang="de-DE" sz="2800" dirty="0" smtClean="0"/>
          </a:p>
          <a:p>
            <a:r>
              <a:rPr lang="de-DE" sz="2800" dirty="0" smtClean="0"/>
              <a:t>Routing </a:t>
            </a:r>
            <a:r>
              <a:rPr lang="de-DE" sz="2800" dirty="0" err="1" smtClean="0"/>
              <a:t>often</a:t>
            </a:r>
            <a:r>
              <a:rPr lang="de-DE" sz="2800" dirty="0" smtClean="0"/>
              <a:t> </a:t>
            </a:r>
            <a:r>
              <a:rPr lang="de-DE" sz="2800" dirty="0" err="1" smtClean="0"/>
              <a:t>needed</a:t>
            </a:r>
            <a:r>
              <a:rPr lang="de-DE" sz="2800" dirty="0" smtClean="0"/>
              <a:t> in </a:t>
            </a:r>
            <a:r>
              <a:rPr lang="de-DE" sz="2800" dirty="0" err="1" smtClean="0"/>
              <a:t>more</a:t>
            </a:r>
            <a:r>
              <a:rPr lang="de-DE" sz="2800" dirty="0" smtClean="0"/>
              <a:t> </a:t>
            </a:r>
            <a:r>
              <a:rPr lang="de-DE" sz="2800" dirty="0" err="1" smtClean="0"/>
              <a:t>complex</a:t>
            </a:r>
            <a:r>
              <a:rPr lang="de-DE" sz="2800" dirty="0" smtClean="0"/>
              <a:t> </a:t>
            </a:r>
            <a:r>
              <a:rPr lang="de-DE" sz="2800" dirty="0" err="1" smtClean="0"/>
              <a:t>architectures</a:t>
            </a:r>
            <a:endParaRPr lang="de-DE" sz="2800" dirty="0" smtClean="0"/>
          </a:p>
          <a:p>
            <a:r>
              <a:rPr lang="de-DE" sz="2800" dirty="0" smtClean="0"/>
              <a:t>A </a:t>
            </a:r>
            <a:r>
              <a:rPr lang="de-DE" sz="2800" dirty="0" err="1" smtClean="0"/>
              <a:t>bit</a:t>
            </a:r>
            <a:r>
              <a:rPr lang="de-DE" sz="2800" dirty="0" smtClean="0"/>
              <a:t> </a:t>
            </a:r>
            <a:r>
              <a:rPr lang="de-DE" sz="2800" dirty="0" err="1" smtClean="0"/>
              <a:t>more</a:t>
            </a:r>
            <a:r>
              <a:rPr lang="de-DE" sz="2800" dirty="0" smtClean="0"/>
              <a:t> REST-</a:t>
            </a:r>
            <a:r>
              <a:rPr lang="de-DE" sz="2800" dirty="0" err="1" smtClean="0"/>
              <a:t>fulness</a:t>
            </a:r>
            <a:endParaRPr lang="de-DE" sz="2800" dirty="0" smtClean="0"/>
          </a:p>
        </p:txBody>
      </p:sp>
      <p:sp>
        <p:nvSpPr>
          <p:cNvPr id="4" name="Slide Number Placeholder 3"/>
          <p:cNvSpPr>
            <a:spLocks noGrp="1"/>
          </p:cNvSpPr>
          <p:nvPr>
            <p:ph type="sldNum" sz="quarter" idx="4294967295"/>
          </p:nvPr>
        </p:nvSpPr>
        <p:spPr>
          <a:xfrm>
            <a:off x="0" y="6537548"/>
            <a:ext cx="2133600" cy="476250"/>
          </a:xfrm>
          <a:prstGeom prst="rect">
            <a:avLst/>
          </a:prstGeom>
        </p:spPr>
        <p:txBody>
          <a:bodyPr/>
          <a:lstStyle/>
          <a:p>
            <a:fld id="{2A5FD20F-B530-48E0-BEDA-3A47D3A7B05B}" type="slidenum">
              <a:rPr lang="de-DE" smtClean="0">
                <a:solidFill>
                  <a:srgbClr val="99CC99"/>
                </a:solidFill>
              </a:rPr>
              <a:pPr/>
              <a:t>40</a:t>
            </a:fld>
            <a:endParaRPr lang="de-DE" dirty="0">
              <a:solidFill>
                <a:srgbClr val="99CC99"/>
              </a:solidFill>
            </a:endParaRP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38651" y="4992403"/>
            <a:ext cx="7651245" cy="752822"/>
          </a:xfrm>
        </p:spPr>
        <p:txBody>
          <a:bodyPr/>
          <a:lstStyle/>
          <a:p>
            <a:r>
              <a:rPr lang="en-US" dirty="0" smtClean="0"/>
              <a:t>"My service </a:t>
            </a:r>
            <a:r>
              <a:rPr lang="en-US" dirty="0" err="1" smtClean="0"/>
              <a:t>config</a:t>
            </a:r>
            <a:r>
              <a:rPr lang="en-US" dirty="0" smtClean="0"/>
              <a:t> files look more complicated than my service code!"</a:t>
            </a:r>
            <a:r>
              <a:rPr lang="de-DE" dirty="0" smtClean="0"/>
              <a:t/>
            </a:r>
            <a:br>
              <a:rPr lang="de-DE" dirty="0" smtClean="0"/>
            </a:br>
            <a:endParaRPr lang="de-DE" dirty="0"/>
          </a:p>
        </p:txBody>
      </p:sp>
      <p:sp>
        <p:nvSpPr>
          <p:cNvPr id="6" name="Text Placeholder 5"/>
          <p:cNvSpPr>
            <a:spLocks noGrp="1"/>
          </p:cNvSpPr>
          <p:nvPr>
            <p:ph type="body" sz="quarter" idx="10"/>
          </p:nvPr>
        </p:nvSpPr>
        <p:spPr/>
        <p:txBody>
          <a:bodyPr/>
          <a:lstStyle/>
          <a:p>
            <a:r>
              <a:rPr lang="en-US" sz="6600" dirty="0" smtClean="0"/>
              <a:t>Help! WCF4 to the rescue…</a:t>
            </a:r>
            <a:endParaRPr lang="de-DE" sz="6600"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descr="C:\Users\Christian\Desktop\2061335442_e94b21c944_o.jpg"/>
          <p:cNvPicPr>
            <a:picLocks noChangeAspect="1" noChangeArrowheads="1"/>
          </p:cNvPicPr>
          <p:nvPr/>
        </p:nvPicPr>
        <p:blipFill>
          <a:blip r:embed="rId2">
            <a:grayscl/>
          </a:blip>
          <a:srcRect/>
          <a:stretch>
            <a:fillRect/>
          </a:stretch>
        </p:blipFill>
        <p:spPr bwMode="auto">
          <a:xfrm rot="16200000">
            <a:off x="1142999" y="-1143000"/>
            <a:ext cx="6858001" cy="9144000"/>
          </a:xfrm>
          <a:prstGeom prst="rect">
            <a:avLst/>
          </a:prstGeom>
          <a:noFill/>
        </p:spPr>
      </p:pic>
      <p:sp>
        <p:nvSpPr>
          <p:cNvPr id="6" name="Text Placeholder 5"/>
          <p:cNvSpPr txBox="1">
            <a:spLocks/>
          </p:cNvSpPr>
          <p:nvPr/>
        </p:nvSpPr>
        <p:spPr>
          <a:xfrm>
            <a:off x="3649236" y="4122556"/>
            <a:ext cx="5681709" cy="2658803"/>
          </a:xfrm>
          <a:prstGeom prst="rect">
            <a:avLst/>
          </a:prstGeom>
          <a:effectLst>
            <a:outerShdw blurRad="50800" dist="50800" dir="5400000" algn="ctr" rotWithShape="0">
              <a:schemeClr val="bg1"/>
            </a:outerShdw>
          </a:effectLst>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5400" b="0"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t>WCF4</a:t>
            </a:r>
            <a:br>
              <a:rPr kumimoji="0" lang="en-US" sz="5400" b="0"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br>
            <a:r>
              <a:rPr kumimoji="0" lang="en-US" sz="6600" b="1"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t>Simplified Configuration</a:t>
            </a:r>
            <a:endParaRPr kumimoji="0" lang="de-DE" sz="6600" b="1" i="0" u="none" strike="noStrike" kern="1200" cap="none" spc="0" normalizeH="0" baseline="0" noProof="0" dirty="0">
              <a:ln>
                <a:noFill/>
              </a:ln>
              <a:effectLst>
                <a:outerShdw blurRad="38100" dist="38100" dir="2700000" algn="tl">
                  <a:srgbClr val="000000">
                    <a:alpha val="43137"/>
                  </a:srgbClr>
                </a:outerShdw>
              </a:effectLst>
              <a:uLnTx/>
              <a:uFillTx/>
              <a:latin typeface="+mn-lt"/>
              <a:ea typeface="+mn-ea"/>
              <a:cs typeface="+mn-cs"/>
            </a:endParaRPr>
          </a:p>
        </p:txBody>
      </p:sp>
      <p:sp>
        <p:nvSpPr>
          <p:cNvPr id="4" name="Rectangle 3"/>
          <p:cNvSpPr/>
          <p:nvPr/>
        </p:nvSpPr>
        <p:spPr>
          <a:xfrm>
            <a:off x="0" y="0"/>
            <a:ext cx="4572000" cy="246221"/>
          </a:xfrm>
          <a:prstGeom prst="rect">
            <a:avLst/>
          </a:prstGeom>
        </p:spPr>
        <p:txBody>
          <a:bodyPr>
            <a:spAutoFit/>
          </a:bodyPr>
          <a:lstStyle/>
          <a:p>
            <a:r>
              <a:rPr lang="de-DE" sz="1000" dirty="0" smtClean="0">
                <a:solidFill>
                  <a:schemeClr val="tx1">
                    <a:lumMod val="65000"/>
                  </a:schemeClr>
                </a:solidFill>
              </a:rPr>
              <a:t>Source: http://www.flickr.com/photos/liboni/2061335442</a:t>
            </a:r>
            <a:endParaRPr lang="de-DE" sz="1000" dirty="0">
              <a:solidFill>
                <a:schemeClr val="tx1">
                  <a:lumMod val="65000"/>
                </a:schemeClr>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997196"/>
          </a:xfrm>
        </p:spPr>
        <p:txBody>
          <a:bodyPr/>
          <a:lstStyle/>
          <a:p>
            <a:r>
              <a:rPr lang="de-DE" sz="2400" dirty="0" smtClean="0">
                <a:solidFill>
                  <a:schemeClr val="tx1"/>
                </a:solidFill>
              </a:rPr>
              <a:t>New Feature #1:</a:t>
            </a:r>
            <a:r>
              <a:rPr lang="de-DE" dirty="0" smtClean="0"/>
              <a:t/>
            </a:r>
            <a:br>
              <a:rPr lang="de-DE" dirty="0" smtClean="0"/>
            </a:br>
            <a:r>
              <a:rPr lang="de-DE" dirty="0" err="1" smtClean="0"/>
              <a:t>Config</a:t>
            </a:r>
            <a:r>
              <a:rPr lang="de-DE" dirty="0" smtClean="0"/>
              <a:t> &amp; Hosting</a:t>
            </a:r>
            <a:endParaRPr lang="de-DE" dirty="0"/>
          </a:p>
        </p:txBody>
      </p:sp>
      <p:sp>
        <p:nvSpPr>
          <p:cNvPr id="3" name="Content Placeholder 2"/>
          <p:cNvSpPr>
            <a:spLocks noGrp="1"/>
          </p:cNvSpPr>
          <p:nvPr>
            <p:ph idx="1"/>
          </p:nvPr>
        </p:nvSpPr>
        <p:spPr/>
        <p:txBody>
          <a:bodyPr/>
          <a:lstStyle/>
          <a:p>
            <a:r>
              <a:rPr lang="en-US" dirty="0" smtClean="0"/>
              <a:t>No need for </a:t>
            </a:r>
            <a:r>
              <a:rPr lang="en-US" dirty="0" smtClean="0">
                <a:latin typeface="Consolas" pitchFamily="49" charset="0"/>
                <a:cs typeface="Consolas" pitchFamily="49" charset="0"/>
              </a:rPr>
              <a:t>&lt;service&gt; </a:t>
            </a:r>
            <a:r>
              <a:rPr lang="en-US" dirty="0" smtClean="0"/>
              <a:t>tag to configure a service</a:t>
            </a:r>
          </a:p>
          <a:p>
            <a:r>
              <a:rPr lang="en-US" dirty="0" smtClean="0"/>
              <a:t>Configuration of default bindings and behaviors</a:t>
            </a:r>
          </a:p>
          <a:p>
            <a:r>
              <a:rPr lang="en-US" dirty="0" smtClean="0"/>
              <a:t>Re-usable system-provided endpoint configurations, aka standard endpoints</a:t>
            </a:r>
          </a:p>
          <a:p>
            <a:r>
              <a:rPr lang="en-US" dirty="0" smtClean="0"/>
              <a:t>Support for .svc-less activation</a:t>
            </a:r>
          </a:p>
        </p:txBody>
      </p:sp>
      <p:sp>
        <p:nvSpPr>
          <p:cNvPr id="4" name="Slide Number Placeholder 3"/>
          <p:cNvSpPr>
            <a:spLocks noGrp="1"/>
          </p:cNvSpPr>
          <p:nvPr>
            <p:ph type="sldNum" sz="quarter" idx="4294967295"/>
          </p:nvPr>
        </p:nvSpPr>
        <p:spPr>
          <a:xfrm>
            <a:off x="0" y="6528839"/>
            <a:ext cx="2133600" cy="476250"/>
          </a:xfrm>
          <a:prstGeom prst="rect">
            <a:avLst/>
          </a:prstGeom>
        </p:spPr>
        <p:txBody>
          <a:bodyPr/>
          <a:lstStyle/>
          <a:p>
            <a:fld id="{2A5FD20F-B530-48E0-BEDA-3A47D3A7B05B}" type="slidenum">
              <a:rPr lang="de-DE" smtClean="0">
                <a:solidFill>
                  <a:srgbClr val="99CC99"/>
                </a:solidFill>
              </a:rPr>
              <a:pPr/>
              <a:t>7</a:t>
            </a:fld>
            <a:endParaRPr lang="de-DE" dirty="0">
              <a:solidFill>
                <a:srgbClr val="99CC99"/>
              </a:solidFill>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de-DE" smtClean="0"/>
              <a:t>Config &amp; Hosting: Default Endpoints</a:t>
            </a:r>
            <a:endParaRPr lang="en-US" dirty="0"/>
          </a:p>
        </p:txBody>
      </p:sp>
      <p:sp>
        <p:nvSpPr>
          <p:cNvPr id="9" name="Text Placeholder 8"/>
          <p:cNvSpPr>
            <a:spLocks noGrp="1"/>
          </p:cNvSpPr>
          <p:nvPr>
            <p:ph type="body" sz="quarter" idx="10"/>
          </p:nvPr>
        </p:nvSpPr>
        <p:spPr>
          <a:xfrm>
            <a:off x="892177" y="2103613"/>
            <a:ext cx="8346073" cy="1698927"/>
          </a:xfrm>
        </p:spPr>
        <p:txBody>
          <a:bodyPr/>
          <a:lstStyle/>
          <a:p>
            <a:r>
              <a:rPr lang="de-DE" sz="2000" dirty="0" smtClean="0">
                <a:cs typeface="Consolas" pitchFamily="49" charset="0"/>
              </a:rPr>
              <a:t>ServiceHost </a:t>
            </a:r>
            <a:r>
              <a:rPr lang="de-DE" sz="2000" dirty="0" err="1" smtClean="0">
                <a:cs typeface="Consolas" pitchFamily="49" charset="0"/>
              </a:rPr>
              <a:t>serviceHost</a:t>
            </a:r>
            <a:r>
              <a:rPr lang="de-DE" sz="2000" dirty="0" smtClean="0">
                <a:cs typeface="Consolas" pitchFamily="49" charset="0"/>
              </a:rPr>
              <a:t> = </a:t>
            </a:r>
            <a:r>
              <a:rPr lang="de-DE" sz="2000" dirty="0" err="1" smtClean="0">
                <a:cs typeface="Consolas" pitchFamily="49" charset="0"/>
              </a:rPr>
              <a:t>new</a:t>
            </a:r>
            <a:r>
              <a:rPr lang="de-DE" sz="2000" dirty="0" smtClean="0">
                <a:cs typeface="Consolas" pitchFamily="49" charset="0"/>
              </a:rPr>
              <a:t> ServiceHost(</a:t>
            </a:r>
            <a:r>
              <a:rPr lang="de-DE" sz="2000" dirty="0" err="1" smtClean="0">
                <a:cs typeface="Consolas" pitchFamily="49" charset="0"/>
              </a:rPr>
              <a:t>typeof</a:t>
            </a:r>
            <a:r>
              <a:rPr lang="de-DE" sz="2000" dirty="0" smtClean="0">
                <a:cs typeface="Consolas" pitchFamily="49" charset="0"/>
              </a:rPr>
              <a:t>(</a:t>
            </a:r>
            <a:r>
              <a:rPr lang="de-DE" sz="2000" dirty="0" err="1" smtClean="0">
                <a:cs typeface="Consolas" pitchFamily="49" charset="0"/>
              </a:rPr>
              <a:t>HelloService</a:t>
            </a:r>
            <a:r>
              <a:rPr lang="de-DE" sz="2000" dirty="0" smtClean="0">
                <a:cs typeface="Consolas" pitchFamily="49" charset="0"/>
              </a:rPr>
              <a:t>),</a:t>
            </a:r>
            <a:br>
              <a:rPr lang="de-DE" sz="2000" dirty="0" smtClean="0">
                <a:cs typeface="Consolas" pitchFamily="49" charset="0"/>
              </a:rPr>
            </a:br>
            <a:r>
              <a:rPr lang="de-DE" sz="2000" dirty="0" smtClean="0">
                <a:cs typeface="Consolas" pitchFamily="49" charset="0"/>
              </a:rPr>
              <a:t>   </a:t>
            </a:r>
            <a:r>
              <a:rPr lang="de-DE" sz="2000" b="1" dirty="0" smtClean="0">
                <a:cs typeface="Consolas" pitchFamily="49" charset="0"/>
              </a:rPr>
              <a:t> </a:t>
            </a:r>
            <a:r>
              <a:rPr lang="de-DE" sz="2000" b="1" dirty="0" err="1" smtClean="0">
                <a:cs typeface="Consolas" pitchFamily="49" charset="0"/>
              </a:rPr>
              <a:t>new</a:t>
            </a:r>
            <a:r>
              <a:rPr lang="de-DE" sz="2000" b="1" dirty="0" smtClean="0">
                <a:cs typeface="Consolas" pitchFamily="49" charset="0"/>
              </a:rPr>
              <a:t> Uri("http://localhost:7777/Services/Hello"), </a:t>
            </a:r>
            <a:br>
              <a:rPr lang="de-DE" sz="2000" b="1" dirty="0" smtClean="0">
                <a:cs typeface="Consolas" pitchFamily="49" charset="0"/>
              </a:rPr>
            </a:br>
            <a:r>
              <a:rPr lang="de-DE" sz="2000" b="1" dirty="0" smtClean="0">
                <a:cs typeface="Consolas" pitchFamily="49" charset="0"/>
              </a:rPr>
              <a:t>    </a:t>
            </a:r>
            <a:r>
              <a:rPr lang="de-DE" sz="2000" b="1" dirty="0" err="1" smtClean="0">
                <a:cs typeface="Consolas" pitchFamily="49" charset="0"/>
              </a:rPr>
              <a:t>new</a:t>
            </a:r>
            <a:r>
              <a:rPr lang="de-DE" sz="2000" b="1" dirty="0" smtClean="0">
                <a:cs typeface="Consolas" pitchFamily="49" charset="0"/>
              </a:rPr>
              <a:t> Uri("net.tcp://localhost:7778/Services/</a:t>
            </a:r>
            <a:r>
              <a:rPr lang="de-DE" sz="2000" b="1" dirty="0" err="1" smtClean="0">
                <a:cs typeface="Consolas" pitchFamily="49" charset="0"/>
              </a:rPr>
              <a:t>Hello</a:t>
            </a:r>
            <a:r>
              <a:rPr lang="de-DE" sz="2000" b="1" dirty="0" smtClean="0">
                <a:cs typeface="Consolas" pitchFamily="49" charset="0"/>
              </a:rPr>
              <a:t>"));</a:t>
            </a:r>
            <a:r>
              <a:rPr lang="de-DE" sz="2000" dirty="0" smtClean="0">
                <a:cs typeface="Consolas" pitchFamily="49" charset="0"/>
              </a:rPr>
              <a:t/>
            </a:r>
            <a:br>
              <a:rPr lang="de-DE" sz="2000" dirty="0" smtClean="0">
                <a:cs typeface="Consolas" pitchFamily="49" charset="0"/>
              </a:rPr>
            </a:br>
            <a:r>
              <a:rPr lang="de-DE" sz="2000" dirty="0" err="1" smtClean="0">
                <a:cs typeface="Consolas" pitchFamily="49" charset="0"/>
              </a:rPr>
              <a:t>serviceHost.Open</a:t>
            </a:r>
            <a:r>
              <a:rPr lang="de-DE" sz="2000" dirty="0" smtClean="0">
                <a:cs typeface="Consolas" pitchFamily="49" charset="0"/>
              </a:rPr>
              <a:t>();</a:t>
            </a:r>
            <a:br>
              <a:rPr lang="de-DE" sz="2000" dirty="0" smtClean="0">
                <a:cs typeface="Consolas" pitchFamily="49" charset="0"/>
              </a:rPr>
            </a:br>
            <a:r>
              <a:rPr lang="de-DE" sz="2000" dirty="0" smtClean="0">
                <a:cs typeface="Consolas" pitchFamily="49" charset="0"/>
              </a:rPr>
              <a:t/>
            </a:r>
            <a:br>
              <a:rPr lang="de-DE" sz="2000" dirty="0" smtClean="0">
                <a:cs typeface="Consolas" pitchFamily="49" charset="0"/>
              </a:rPr>
            </a:br>
            <a:r>
              <a:rPr lang="de-DE" sz="2000" dirty="0" err="1" smtClean="0">
                <a:cs typeface="Consolas" pitchFamily="49" charset="0"/>
              </a:rPr>
              <a:t>Console.WriteLine</a:t>
            </a:r>
            <a:r>
              <a:rPr lang="de-DE" sz="2000" dirty="0" smtClean="0">
                <a:cs typeface="Consolas" pitchFamily="49" charset="0"/>
              </a:rPr>
              <a:t>("WCF Service </a:t>
            </a:r>
            <a:r>
              <a:rPr lang="de-DE" sz="2000" dirty="0" err="1" smtClean="0">
                <a:cs typeface="Consolas" pitchFamily="49" charset="0"/>
              </a:rPr>
              <a:t>is</a:t>
            </a:r>
            <a:r>
              <a:rPr lang="de-DE" sz="2000" dirty="0" smtClean="0">
                <a:cs typeface="Consolas" pitchFamily="49" charset="0"/>
              </a:rPr>
              <a:t> </a:t>
            </a:r>
            <a:r>
              <a:rPr lang="de-DE" sz="2000" dirty="0" err="1" smtClean="0">
                <a:cs typeface="Consolas" pitchFamily="49" charset="0"/>
              </a:rPr>
              <a:t>running</a:t>
            </a:r>
            <a:r>
              <a:rPr lang="de-DE" sz="2000" dirty="0" smtClean="0">
                <a:cs typeface="Consolas" pitchFamily="49" charset="0"/>
              </a:rPr>
              <a:t>.");</a:t>
            </a:r>
            <a:br>
              <a:rPr lang="de-DE" sz="2000" dirty="0" smtClean="0">
                <a:cs typeface="Consolas" pitchFamily="49" charset="0"/>
              </a:rPr>
            </a:br>
            <a:r>
              <a:rPr lang="de-DE" sz="2000" dirty="0" err="1" smtClean="0">
                <a:cs typeface="Consolas" pitchFamily="49" charset="0"/>
              </a:rPr>
              <a:t>Console.WriteLine</a:t>
            </a:r>
            <a:r>
              <a:rPr lang="de-DE" sz="2000" dirty="0" smtClean="0">
                <a:cs typeface="Consolas" pitchFamily="49" charset="0"/>
              </a:rPr>
              <a:t>("Press &lt;ENTER&gt; </a:t>
            </a:r>
            <a:r>
              <a:rPr lang="de-DE" sz="2000" dirty="0" err="1" smtClean="0">
                <a:cs typeface="Consolas" pitchFamily="49" charset="0"/>
              </a:rPr>
              <a:t>to</a:t>
            </a:r>
            <a:r>
              <a:rPr lang="de-DE" sz="2000" dirty="0" smtClean="0">
                <a:cs typeface="Consolas" pitchFamily="49" charset="0"/>
              </a:rPr>
              <a:t> </a:t>
            </a:r>
            <a:r>
              <a:rPr lang="de-DE" sz="2000" dirty="0" err="1" smtClean="0">
                <a:cs typeface="Consolas" pitchFamily="49" charset="0"/>
              </a:rPr>
              <a:t>terminate</a:t>
            </a:r>
            <a:r>
              <a:rPr lang="de-DE" sz="2000" dirty="0" smtClean="0">
                <a:cs typeface="Consolas" pitchFamily="49" charset="0"/>
              </a:rPr>
              <a:t> </a:t>
            </a:r>
            <a:r>
              <a:rPr lang="de-DE" sz="2000" dirty="0" err="1" smtClean="0">
                <a:cs typeface="Consolas" pitchFamily="49" charset="0"/>
              </a:rPr>
              <a:t>service</a:t>
            </a:r>
            <a:r>
              <a:rPr lang="de-DE" sz="2000" dirty="0" smtClean="0">
                <a:cs typeface="Consolas" pitchFamily="49" charset="0"/>
              </a:rPr>
              <a:t>.");</a:t>
            </a:r>
            <a:br>
              <a:rPr lang="de-DE" sz="2000" dirty="0" smtClean="0">
                <a:cs typeface="Consolas" pitchFamily="49" charset="0"/>
              </a:rPr>
            </a:br>
            <a:r>
              <a:rPr lang="de-DE" sz="2000" dirty="0" err="1" smtClean="0">
                <a:cs typeface="Consolas" pitchFamily="49" charset="0"/>
              </a:rPr>
              <a:t>Console.ReadLine</a:t>
            </a:r>
            <a:r>
              <a:rPr lang="de-DE" sz="2000" dirty="0" smtClean="0">
                <a:cs typeface="Consolas" pitchFamily="49" charset="0"/>
              </a:rPr>
              <a:t>();</a:t>
            </a:r>
            <a:br>
              <a:rPr lang="de-DE" sz="2000" dirty="0" smtClean="0">
                <a:cs typeface="Consolas" pitchFamily="49" charset="0"/>
              </a:rPr>
            </a:br>
            <a:r>
              <a:rPr lang="de-DE" sz="2000" dirty="0" smtClean="0">
                <a:cs typeface="Consolas" pitchFamily="49" charset="0"/>
              </a:rPr>
              <a:t/>
            </a:r>
            <a:br>
              <a:rPr lang="de-DE" sz="2000" dirty="0" smtClean="0">
                <a:cs typeface="Consolas" pitchFamily="49" charset="0"/>
              </a:rPr>
            </a:br>
            <a:r>
              <a:rPr lang="de-DE" sz="2000" dirty="0" err="1" smtClean="0">
                <a:cs typeface="Consolas" pitchFamily="49" charset="0"/>
              </a:rPr>
              <a:t>serviceHost.Close</a:t>
            </a:r>
            <a:r>
              <a:rPr lang="de-DE" sz="2000" dirty="0" smtClean="0">
                <a:cs typeface="Consolas" pitchFamily="49" charset="0"/>
              </a:rPr>
              <a:t>();</a:t>
            </a:r>
            <a:br>
              <a:rPr lang="de-DE" sz="2000" dirty="0" smtClean="0">
                <a:cs typeface="Consolas" pitchFamily="49" charset="0"/>
              </a:rPr>
            </a:br>
            <a:endParaRPr lang="de-DE" sz="2000" dirty="0" smtClean="0">
              <a:cs typeface="Consolas" pitchFamily="49" charset="0"/>
            </a:endParaRPr>
          </a:p>
          <a:p>
            <a:r>
              <a:rPr lang="de-DE" sz="2000" dirty="0" smtClean="0">
                <a:cs typeface="Consolas" pitchFamily="49" charset="0"/>
              </a:rPr>
              <a:t>…</a:t>
            </a:r>
          </a:p>
          <a:p>
            <a:endParaRPr lang="de-DE" sz="2000" b="1" dirty="0" smtClean="0">
              <a:cs typeface="Consolas" pitchFamily="49" charset="0"/>
            </a:endParaRPr>
          </a:p>
          <a:p>
            <a:r>
              <a:rPr lang="de-DE" sz="2000" b="1" dirty="0" smtClean="0">
                <a:cs typeface="Consolas" pitchFamily="49" charset="0"/>
              </a:rPr>
              <a:t>&lt;</a:t>
            </a:r>
            <a:r>
              <a:rPr lang="de-DE" sz="2000" b="1" dirty="0" err="1" smtClean="0">
                <a:cs typeface="Consolas" pitchFamily="49" charset="0"/>
              </a:rPr>
              <a:t>configuration</a:t>
            </a:r>
            <a:r>
              <a:rPr lang="de-DE" sz="2000" b="1" dirty="0" smtClean="0">
                <a:cs typeface="Consolas" pitchFamily="49" charset="0"/>
              </a:rPr>
              <a:t>&gt;</a:t>
            </a:r>
            <a:br>
              <a:rPr lang="de-DE" sz="2000" b="1" dirty="0" smtClean="0">
                <a:cs typeface="Consolas" pitchFamily="49" charset="0"/>
              </a:rPr>
            </a:br>
            <a:r>
              <a:rPr lang="de-DE" sz="2000" b="1" dirty="0" smtClean="0">
                <a:cs typeface="Consolas" pitchFamily="49" charset="0"/>
              </a:rPr>
              <a:t>&lt;/</a:t>
            </a:r>
            <a:r>
              <a:rPr lang="de-DE" sz="2000" b="1" dirty="0" err="1" smtClean="0">
                <a:cs typeface="Consolas" pitchFamily="49" charset="0"/>
              </a:rPr>
              <a:t>configuration</a:t>
            </a:r>
            <a:r>
              <a:rPr lang="de-DE" sz="2000" b="1" dirty="0" smtClean="0">
                <a:cs typeface="Consolas" pitchFamily="49" charset="0"/>
              </a:rPr>
              <a:t>&gt;</a:t>
            </a:r>
            <a:endParaRPr lang="de-DE" sz="2000" b="1" dirty="0">
              <a:cs typeface="Consolas" pitchFamily="49" charset="0"/>
            </a:endParaRPr>
          </a:p>
        </p:txBody>
      </p:sp>
      <p:sp>
        <p:nvSpPr>
          <p:cNvPr id="8" name="Content Placeholder 2"/>
          <p:cNvSpPr txBox="1">
            <a:spLocks/>
          </p:cNvSpPr>
          <p:nvPr/>
        </p:nvSpPr>
        <p:spPr>
          <a:xfrm>
            <a:off x="381000" y="1412874"/>
            <a:ext cx="8382000" cy="4561205"/>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de-DE" sz="3200" b="0" i="0" u="none" strike="noStrike" kern="1200" cap="none" spc="0" normalizeH="0" baseline="0" noProof="0" dirty="0" err="1" smtClean="0">
                <a:ln>
                  <a:noFill/>
                </a:ln>
                <a:solidFill>
                  <a:schemeClr val="bg1"/>
                </a:solidFill>
                <a:effectLst/>
                <a:uLnTx/>
                <a:uFillTx/>
                <a:latin typeface="+mn-lt"/>
                <a:ea typeface="+mn-ea"/>
                <a:cs typeface="+mn-cs"/>
              </a:rPr>
              <a:t>Simplified</a:t>
            </a:r>
            <a:r>
              <a:rPr kumimoji="0" lang="de-DE" sz="3200" b="0" i="0" u="none" strike="noStrike" kern="1200" cap="none" spc="0" normalizeH="0" baseline="0" noProof="0" dirty="0" smtClean="0">
                <a:ln>
                  <a:noFill/>
                </a:ln>
                <a:solidFill>
                  <a:schemeClr val="bg1"/>
                </a:solidFill>
                <a:effectLst/>
                <a:uLnTx/>
                <a:uFillTx/>
                <a:latin typeface="+mn-lt"/>
                <a:ea typeface="+mn-ea"/>
                <a:cs typeface="+mn-cs"/>
              </a:rPr>
              <a:t> </a:t>
            </a:r>
            <a:r>
              <a:rPr kumimoji="0" lang="de-DE" sz="3200" b="0" i="0" u="none" strike="noStrike" kern="1200" cap="none" spc="0" normalizeH="0" baseline="0" noProof="0" dirty="0" err="1" smtClean="0">
                <a:ln>
                  <a:noFill/>
                </a:ln>
                <a:solidFill>
                  <a:schemeClr val="bg1"/>
                </a:solidFill>
                <a:effectLst/>
                <a:uLnTx/>
                <a:uFillTx/>
                <a:latin typeface="+mn-lt"/>
                <a:ea typeface="+mn-ea"/>
                <a:cs typeface="+mn-cs"/>
              </a:rPr>
              <a:t>configuration</a:t>
            </a:r>
            <a:r>
              <a:rPr kumimoji="0" lang="de-DE" sz="3200" b="0" i="0" u="none" strike="noStrike" kern="1200" cap="none" spc="0" normalizeH="0" baseline="0" noProof="0" dirty="0" smtClean="0">
                <a:ln>
                  <a:noFill/>
                </a:ln>
                <a:solidFill>
                  <a:schemeClr val="bg1"/>
                </a:solidFill>
                <a:effectLst/>
                <a:uLnTx/>
                <a:uFillTx/>
                <a:latin typeface="+mn-lt"/>
                <a:ea typeface="+mn-ea"/>
                <a:cs typeface="+mn-cs"/>
              </a:rPr>
              <a:t> </a:t>
            </a:r>
            <a:r>
              <a:rPr kumimoji="0" lang="de-DE" sz="3200" b="0" i="0" u="none" strike="noStrike" kern="1200" cap="none" spc="0" normalizeH="0" baseline="0" noProof="0" dirty="0" err="1" smtClean="0">
                <a:ln>
                  <a:noFill/>
                </a:ln>
                <a:solidFill>
                  <a:schemeClr val="bg1"/>
                </a:solidFill>
                <a:effectLst/>
                <a:uLnTx/>
                <a:uFillTx/>
                <a:latin typeface="+mn-lt"/>
                <a:ea typeface="+mn-ea"/>
                <a:cs typeface="+mn-cs"/>
              </a:rPr>
              <a:t>for</a:t>
            </a:r>
            <a:r>
              <a:rPr kumimoji="0" lang="de-DE" sz="3200" b="0" i="0" u="none" strike="noStrike" kern="1200" cap="none" spc="0" normalizeH="0" baseline="0" noProof="0" dirty="0" smtClean="0">
                <a:ln>
                  <a:noFill/>
                </a:ln>
                <a:solidFill>
                  <a:schemeClr val="bg1"/>
                </a:solidFill>
                <a:effectLst/>
                <a:uLnTx/>
                <a:uFillTx/>
                <a:latin typeface="+mn-lt"/>
                <a:ea typeface="+mn-ea"/>
                <a:cs typeface="+mn-cs"/>
              </a:rPr>
              <a:t> </a:t>
            </a:r>
            <a:r>
              <a:rPr kumimoji="0" lang="de-DE" sz="3200" b="0" i="0" u="none" strike="noStrike" kern="1200" cap="none" spc="0" normalizeH="0" baseline="0" noProof="0" dirty="0" err="1" smtClean="0">
                <a:ln>
                  <a:noFill/>
                </a:ln>
                <a:solidFill>
                  <a:schemeClr val="bg1"/>
                </a:solidFill>
                <a:effectLst/>
                <a:uLnTx/>
                <a:uFillTx/>
                <a:latin typeface="+mn-lt"/>
                <a:ea typeface="+mn-ea"/>
                <a:cs typeface="+mn-cs"/>
              </a:rPr>
              <a:t>default</a:t>
            </a:r>
            <a:r>
              <a:rPr kumimoji="0" lang="de-DE" sz="3200" b="0" i="0" u="none" strike="noStrike" kern="1200" cap="none" spc="0" normalizeH="0" baseline="0" noProof="0" dirty="0" smtClean="0">
                <a:ln>
                  <a:noFill/>
                </a:ln>
                <a:solidFill>
                  <a:schemeClr val="bg1"/>
                </a:solidFill>
                <a:effectLst/>
                <a:uLnTx/>
                <a:uFillTx/>
                <a:latin typeface="+mn-lt"/>
                <a:ea typeface="+mn-ea"/>
                <a:cs typeface="+mn-cs"/>
              </a:rPr>
              <a:t> </a:t>
            </a:r>
            <a:r>
              <a:rPr kumimoji="0" lang="de-DE" sz="3200" b="0" i="0" u="none" strike="noStrike" kern="1200" cap="none" spc="0" normalizeH="0" baseline="0" noProof="0" dirty="0" err="1" smtClean="0">
                <a:ln>
                  <a:noFill/>
                </a:ln>
                <a:solidFill>
                  <a:schemeClr val="bg1"/>
                </a:solidFill>
                <a:effectLst/>
                <a:uLnTx/>
                <a:uFillTx/>
                <a:latin typeface="+mn-lt"/>
                <a:ea typeface="+mn-ea"/>
                <a:cs typeface="+mn-cs"/>
              </a:rPr>
              <a:t>scenarios</a:t>
            </a:r>
            <a:endParaRPr kumimoji="0" lang="de-DE"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Slide Number Placeholder 3"/>
          <p:cNvSpPr txBox="1">
            <a:spLocks/>
          </p:cNvSpPr>
          <p:nvPr/>
        </p:nvSpPr>
        <p:spPr>
          <a:xfrm>
            <a:off x="0" y="6537548"/>
            <a:ext cx="2133600" cy="476250"/>
          </a:xfrm>
          <a:prstGeom prst="rect">
            <a:avLst/>
          </a:prstGeom>
        </p:spPr>
        <p:txBody>
          <a:bodyPr/>
          <a:lstStyle/>
          <a:p>
            <a:pPr marL="0" marR="0" lvl="0" indent="0" algn="l" defTabSz="914363" rtl="0" eaLnBrk="1" fontAlgn="auto" latinLnBrk="0" hangingPunct="1">
              <a:lnSpc>
                <a:spcPct val="100000"/>
              </a:lnSpc>
              <a:spcBef>
                <a:spcPts val="0"/>
              </a:spcBef>
              <a:spcAft>
                <a:spcPts val="0"/>
              </a:spcAft>
              <a:buClrTx/>
              <a:buSzTx/>
              <a:buFontTx/>
              <a:buNone/>
              <a:tabLst/>
              <a:defRPr/>
            </a:pPr>
            <a:fld id="{2A5FD20F-B530-48E0-BEDA-3A47D3A7B05B}" type="slidenum">
              <a:rPr kumimoji="0" lang="de-DE" sz="1800" b="0" i="0" u="none" strike="noStrike" kern="1200" cap="none" spc="0" normalizeH="0" baseline="0" noProof="0" smtClean="0">
                <a:ln>
                  <a:noFill/>
                </a:ln>
                <a:solidFill>
                  <a:srgbClr val="99CC99"/>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8</a:t>
            </a:fld>
            <a:endParaRPr kumimoji="0" lang="de-DE" sz="1800" b="0" i="0" u="none" strike="noStrike" kern="1200" cap="none" spc="0" normalizeH="0" baseline="0" noProof="0" dirty="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Config &amp; Hosting: Default Endpoints</a:t>
            </a:r>
            <a:endParaRPr lang="de-DE" dirty="0"/>
          </a:p>
        </p:txBody>
      </p:sp>
      <p:sp>
        <p:nvSpPr>
          <p:cNvPr id="7" name="Content Placeholder 6"/>
          <p:cNvSpPr>
            <a:spLocks noGrp="1"/>
          </p:cNvSpPr>
          <p:nvPr>
            <p:ph idx="1"/>
          </p:nvPr>
        </p:nvSpPr>
        <p:spPr>
          <a:xfrm>
            <a:off x="381000" y="942588"/>
            <a:ext cx="8382000" cy="4561205"/>
          </a:xfrm>
        </p:spPr>
        <p:txBody>
          <a:bodyPr/>
          <a:lstStyle/>
          <a:p>
            <a:r>
              <a:rPr lang="en-US" sz="2800" dirty="0" smtClean="0"/>
              <a:t>Default endpoint behavior only kicks in when service has not been configured with any endpoints</a:t>
            </a:r>
          </a:p>
          <a:p>
            <a:r>
              <a:rPr lang="en-US" sz="2800" dirty="0" smtClean="0"/>
              <a:t>Call </a:t>
            </a:r>
            <a:r>
              <a:rPr lang="en-US" sz="2800" dirty="0" err="1" smtClean="0">
                <a:latin typeface="Consolas" pitchFamily="49" charset="0"/>
                <a:cs typeface="Consolas" pitchFamily="49" charset="0"/>
              </a:rPr>
              <a:t>host.AddDefaultEndpoints</a:t>
            </a:r>
            <a:r>
              <a:rPr lang="en-US" sz="2800" dirty="0" smtClean="0">
                <a:latin typeface="Consolas" pitchFamily="49" charset="0"/>
                <a:cs typeface="Consolas" pitchFamily="49" charset="0"/>
              </a:rPr>
              <a:t>()</a:t>
            </a:r>
            <a:r>
              <a:rPr lang="en-US" sz="2800" dirty="0" smtClean="0"/>
              <a:t> to add set of default endpoints</a:t>
            </a:r>
            <a:endParaRPr lang="de-DE" sz="2800" dirty="0" smtClean="0"/>
          </a:p>
          <a:p>
            <a:endParaRPr lang="de-DE" sz="2800" dirty="0"/>
          </a:p>
        </p:txBody>
      </p:sp>
      <p:sp>
        <p:nvSpPr>
          <p:cNvPr id="4" name="Slide Number Placeholder 3"/>
          <p:cNvSpPr>
            <a:spLocks noGrp="1"/>
          </p:cNvSpPr>
          <p:nvPr>
            <p:ph type="sldNum" sz="quarter" idx="4294967295"/>
          </p:nvPr>
        </p:nvSpPr>
        <p:spPr>
          <a:xfrm>
            <a:off x="0" y="6537548"/>
            <a:ext cx="2133600" cy="476250"/>
          </a:xfrm>
          <a:prstGeom prst="rect">
            <a:avLst/>
          </a:prstGeom>
        </p:spPr>
        <p:txBody>
          <a:bodyPr/>
          <a:lstStyle/>
          <a:p>
            <a:fld id="{2A5FD20F-B530-48E0-BEDA-3A47D3A7B05B}" type="slidenum">
              <a:rPr lang="de-DE" smtClean="0">
                <a:solidFill>
                  <a:srgbClr val="99CC99"/>
                </a:solidFill>
              </a:rPr>
              <a:pPr/>
              <a:t>9</a:t>
            </a:fld>
            <a:endParaRPr lang="de-DE" dirty="0">
              <a:solidFill>
                <a:srgbClr val="99CC99"/>
              </a:solidFill>
            </a:endParaRPr>
          </a:p>
        </p:txBody>
      </p:sp>
      <p:pic>
        <p:nvPicPr>
          <p:cNvPr id="23554" name="Picture 2" descr="WCF4 default endpoints"/>
          <p:cNvPicPr>
            <a:picLocks noChangeAspect="1" noChangeArrowheads="1"/>
          </p:cNvPicPr>
          <p:nvPr/>
        </p:nvPicPr>
        <p:blipFill>
          <a:blip r:embed="rId2" cstate="print"/>
          <a:srcRect/>
          <a:stretch>
            <a:fillRect/>
          </a:stretch>
        </p:blipFill>
        <p:spPr bwMode="auto">
          <a:xfrm>
            <a:off x="229934" y="2606580"/>
            <a:ext cx="8670230" cy="411687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5</TotalTime>
  <Words>1576</Words>
  <Application>Microsoft Office PowerPoint</Application>
  <PresentationFormat>On-screen Show (4:3)</PresentationFormat>
  <Paragraphs>313</Paragraphs>
  <Slides>41</Slides>
  <Notes>15</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TechEd09_Europe</vt:lpstr>
      <vt:lpstr>WCF4: What's new?</vt:lpstr>
      <vt:lpstr>                     and Christian Weyer</vt:lpstr>
      <vt:lpstr>Agenda</vt:lpstr>
      <vt:lpstr>Theme: "Help! WCF4 to the rescue…!?"</vt:lpstr>
      <vt:lpstr>"My service config files look more complicated than my service code!" </vt:lpstr>
      <vt:lpstr>Slide 6</vt:lpstr>
      <vt:lpstr>New Feature #1: Config &amp; Hosting</vt:lpstr>
      <vt:lpstr>Config &amp; Hosting: Default Endpoints</vt:lpstr>
      <vt:lpstr>Config &amp; Hosting: Default Endpoints</vt:lpstr>
      <vt:lpstr>Config &amp; Hosting: Default Bindings</vt:lpstr>
      <vt:lpstr>Config &amp; Hosting: Default Behaviors</vt:lpstr>
      <vt:lpstr>Config &amp; Hosting: Protocol Mappings</vt:lpstr>
      <vt:lpstr>Config &amp; Hosting: Protocol Mappings</vt:lpstr>
      <vt:lpstr>Config &amp; Hosting: Standard Endpoints</vt:lpstr>
      <vt:lpstr>.svc-less Activation</vt:lpstr>
      <vt:lpstr>"I need to provide one single endpoint to my clients, but support multiple services (in multiple versions)!"</vt:lpstr>
      <vt:lpstr>Slide 17</vt:lpstr>
      <vt:lpstr>New Feature #2:  Routing</vt:lpstr>
      <vt:lpstr>Routing: Sample Architecture</vt:lpstr>
      <vt:lpstr>Routing</vt:lpstr>
      <vt:lpstr>"ABC? My client applications should just know about the contract, nothing more!"</vt:lpstr>
      <vt:lpstr>Slide 22</vt:lpstr>
      <vt:lpstr>New Feature #3 : Discovery</vt:lpstr>
      <vt:lpstr>Discovery: Ad-Hoc</vt:lpstr>
      <vt:lpstr>Discovery: Ad-Hoc</vt:lpstr>
      <vt:lpstr>Discovery: Probes &amp; Announcements</vt:lpstr>
      <vt:lpstr>Discovery: Announcements</vt:lpstr>
      <vt:lpstr>"Give me a little bit more REST-fulness in WCF!"</vt:lpstr>
      <vt:lpstr>Slide 29</vt:lpstr>
      <vt:lpstr>New Feature #4:  Enhanced REST Support</vt:lpstr>
      <vt:lpstr>Dynamic Content</vt:lpstr>
      <vt:lpstr>JSONP for AJAX-enabled Services</vt:lpstr>
      <vt:lpstr>Small, but good things</vt:lpstr>
      <vt:lpstr>Slide 34</vt:lpstr>
      <vt:lpstr>New Feature #X:  This &amp; that: Throttles</vt:lpstr>
      <vt:lpstr>This &amp; that: Even More</vt:lpstr>
      <vt:lpstr>Resources</vt:lpstr>
      <vt:lpstr>Resources</vt:lpstr>
      <vt:lpstr>Resources</vt:lpstr>
      <vt:lpstr>Summary</vt:lpstr>
      <vt:lpstr>Slide 41</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WCF4: What's New?</dc:title>
  <dc:subject>Tech·Ed Europe 2009</dc:subject>
  <dc:creator>Christian Weyer</dc:creator>
  <dc:description>Tech·Ed Europe 2009</dc:description>
  <cp:lastModifiedBy>cn_user</cp:lastModifiedBy>
  <cp:revision>126</cp:revision>
  <dcterms:created xsi:type="dcterms:W3CDTF">2009-10-01T13:41:52Z</dcterms:created>
  <dcterms:modified xsi:type="dcterms:W3CDTF">2009-11-09T11:24:44Z</dcterms:modified>
</cp:coreProperties>
</file>