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05" r:id="rId3"/>
  </p:sldMasterIdLst>
  <p:notesMasterIdLst>
    <p:notesMasterId r:id="rId36"/>
  </p:notesMasterIdLst>
  <p:handoutMasterIdLst>
    <p:handoutMasterId r:id="rId37"/>
  </p:handoutMasterIdLst>
  <p:sldIdLst>
    <p:sldId id="256" r:id="rId4"/>
    <p:sldId id="257" r:id="rId5"/>
    <p:sldId id="283" r:id="rId6"/>
    <p:sldId id="285" r:id="rId7"/>
    <p:sldId id="310" r:id="rId8"/>
    <p:sldId id="307" r:id="rId9"/>
    <p:sldId id="306" r:id="rId10"/>
    <p:sldId id="309" r:id="rId11"/>
    <p:sldId id="286" r:id="rId12"/>
    <p:sldId id="287"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303" r:id="rId29"/>
    <p:sldId id="304" r:id="rId30"/>
    <p:sldId id="312" r:id="rId31"/>
    <p:sldId id="274" r:id="rId32"/>
    <p:sldId id="282" r:id="rId33"/>
    <p:sldId id="311" r:id="rId34"/>
    <p:sldId id="280" r:id="rId35"/>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07/7/12/main" xmlns="">
          <a:srgbClr xmlns:mc="http://schemas.openxmlformats.org/markup-compatibility/2006" xmlns:a14="http://schemas.microsoft.com/office/drawing/2007/7/7/main" val="FF0000" mc:Ignorable=""/>
        </p14:laserClr>
      </p:ext>
      <p:ext uri="{2FDB2607-1784-4EEB-B798-7EB5836EED8A}">
        <p14:showMediaCtrls xmlns:p14="http://schemas.microsoft.com/office/powerpoint/2007/7/12/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73341" autoAdjust="0"/>
  </p:normalViewPr>
  <p:slideViewPr>
    <p:cSldViewPr snapToGrid="0">
      <p:cViewPr>
        <p:scale>
          <a:sx n="62" d="100"/>
          <a:sy n="62" d="100"/>
        </p:scale>
        <p:origin x="-1716" y="-522"/>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7" d="100"/>
          <a:sy n="87" d="100"/>
        </p:scale>
        <p:origin x="-2778"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3" Type="http://schemas.openxmlformats.org/officeDocument/2006/relationships/slideMaster" Target="slideMasters/slideMaster2.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commentAuthors" Target="commentAuthors.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11/13/2009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int203_flanders.pptx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07/7/12/main" xmlns="" val="21996531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07/7/12/main" xmlns="" val="4041886869"/>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0"/>
          </p:nvPr>
        </p:nvSpPr>
        <p:spPr/>
        <p:txBody>
          <a:bodyPr/>
          <a:lstStyle/>
          <a:p>
            <a:endParaRPr lang="en-US" dirty="0"/>
          </a:p>
        </p:txBody>
      </p:sp>
      <p:sp>
        <p:nvSpPr>
          <p:cNvPr id="6" name="Slide Number Placeholder 5"/>
          <p:cNvSpPr>
            <a:spLocks noGrp="1"/>
          </p:cNvSpPr>
          <p:nvPr>
            <p:ph type="sldNum" sz="quarter" idx="11"/>
          </p:nvPr>
        </p:nvSpPr>
        <p:spPr/>
        <p:txBody>
          <a:bodyPr/>
          <a:lstStyle/>
          <a:p>
            <a:endParaRPr lang="en-US" dirty="0"/>
          </a:p>
        </p:txBody>
      </p:sp>
      <p:sp>
        <p:nvSpPr>
          <p:cNvPr id="7" name="Footer Placeholder 6"/>
          <p:cNvSpPr>
            <a:spLocks noGrp="1"/>
          </p:cNvSpPr>
          <p:nvPr>
            <p:ph type="ftr" sz="quarter" idx="12"/>
          </p:nvPr>
        </p:nvSpPr>
        <p:spPr/>
        <p:txBody>
          <a:bodyPr/>
          <a:lstStyle/>
          <a:p>
            <a:endParaRPr lang="en-US" dirty="0" smtClean="0">
              <a:solidFill>
                <a:srgbClr val="000000"/>
              </a:solidFill>
            </a:endParaRPr>
          </a:p>
        </p:txBody>
      </p:sp>
      <p:sp>
        <p:nvSpPr>
          <p:cNvPr id="8" name="Header Placeholder 7"/>
          <p:cNvSpPr>
            <a:spLocks noGrp="1"/>
          </p:cNvSpPr>
          <p:nvPr>
            <p:ph type="hdr" sz="quarter" idx="13"/>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4728996"/>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4741740"/>
          </a:xfrm>
          <a:prstGeom prst="rect">
            <a:avLst/>
          </a:prstGeom>
        </p:spPr>
        <p:txBody>
          <a:bodyPr vert="horz" wrap="square"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6"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2.png"/><Relationship Id="rId7"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23.png"/><Relationship Id="rId11" Type="http://schemas.openxmlformats.org/officeDocument/2006/relationships/image" Target="../media/image26.png"/><Relationship Id="rId5" Type="http://schemas.openxmlformats.org/officeDocument/2006/relationships/hyperlink" Target="http://microsoft.com/technet" TargetMode="External"/><Relationship Id="rId10" Type="http://schemas.openxmlformats.org/officeDocument/2006/relationships/image" Target="../media/image25.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jpe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bwMode="auto">
          <a:xfrm>
            <a:off x="6357950" y="3310791"/>
            <a:ext cx="2209800" cy="1752600"/>
          </a:xfrm>
          <a:prstGeom prst="roundRect">
            <a:avLst/>
          </a:prstGeom>
          <a:ln>
            <a:headEnd type="none" w="med" len="med"/>
            <a:tailEnd type="none" w="med" len="med"/>
          </a:ln>
          <a:scene3d>
            <a:camera prst="orthographicFront">
              <a:rot lat="0" lon="0" rev="0"/>
            </a:camera>
            <a:lightRig rig="threePt" dir="t">
              <a:rot lat="0" lon="0" rev="1200000"/>
            </a:lightRig>
          </a:scene3d>
          <a:sp3d prstMaterial="dkEdge">
            <a:bevelT w="127000" h="381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a:p>
            <a:pPr algn="ctr" defTabSz="914099"/>
            <a:endParaRPr lang="en-NZ" sz="2400" dirty="0" smtClean="0">
              <a:solidFill>
                <a:schemeClr val="tx1"/>
              </a:solidFill>
            </a:endParaRPr>
          </a:p>
        </p:txBody>
      </p:sp>
      <p:pic>
        <p:nvPicPr>
          <p:cNvPr id="26" name="Picture 25" descr="VS-TS2010_2_bL.png"/>
          <p:cNvPicPr>
            <a:picLocks noChangeAspect="1"/>
          </p:cNvPicPr>
          <p:nvPr/>
        </p:nvPicPr>
        <p:blipFill>
          <a:blip r:embed="rId3"/>
          <a:stretch>
            <a:fillRect/>
          </a:stretch>
        </p:blipFill>
        <p:spPr>
          <a:xfrm>
            <a:off x="6411438" y="3840797"/>
            <a:ext cx="2084871" cy="660638"/>
          </a:xfrm>
          <a:prstGeom prst="rect">
            <a:avLst/>
          </a:prstGeom>
          <a:effectLst>
            <a:outerShdw blurRad="50800" dist="38100" dir="2700000" algn="tl" rotWithShape="0">
              <a:prstClr val="black">
                <a:alpha val="40000"/>
              </a:prstClr>
            </a:outerShdw>
          </a:effectLst>
        </p:spPr>
      </p:pic>
      <p:sp>
        <p:nvSpPr>
          <p:cNvPr id="5" name="Rounded Rectangle 4"/>
          <p:cNvSpPr/>
          <p:nvPr/>
        </p:nvSpPr>
        <p:spPr bwMode="auto">
          <a:xfrm>
            <a:off x="3428992" y="3313237"/>
            <a:ext cx="2209800" cy="1752600"/>
          </a:xfrm>
          <a:prstGeom prst="roundRect">
            <a:avLst/>
          </a:prstGeom>
          <a:ln>
            <a:headEnd type="none" w="med" len="med"/>
            <a:tailEnd type="none" w="med" len="med"/>
          </a:ln>
          <a:scene3d>
            <a:camera prst="orthographicFront">
              <a:rot lat="0" lon="0" rev="0"/>
            </a:camera>
            <a:lightRig rig="threePt" dir="t">
              <a:rot lat="0" lon="0" rev="1200000"/>
            </a:lightRig>
          </a:scene3d>
          <a:sp3d prstMaterial="dkEdge">
            <a:bevelT w="127000" h="381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pic>
        <p:nvPicPr>
          <p:cNvPr id="25" name="Picture 24" descr="ShrPt-Svr10_v_rgb.png"/>
          <p:cNvPicPr>
            <a:picLocks noChangeAspect="1"/>
          </p:cNvPicPr>
          <p:nvPr/>
        </p:nvPicPr>
        <p:blipFill>
          <a:blip r:embed="rId4"/>
          <a:stretch>
            <a:fillRect/>
          </a:stretch>
        </p:blipFill>
        <p:spPr>
          <a:xfrm>
            <a:off x="3514179" y="3729071"/>
            <a:ext cx="2051234" cy="825096"/>
          </a:xfrm>
          <a:prstGeom prst="rect">
            <a:avLst/>
          </a:prstGeom>
          <a:effectLst>
            <a:outerShdw blurRad="50800" dist="38100" dir="2700000" algn="tl" rotWithShape="0">
              <a:prstClr val="black">
                <a:alpha val="40000"/>
              </a:prstClr>
            </a:outerShdw>
          </a:effectLst>
        </p:spPr>
      </p:pic>
      <p:sp>
        <p:nvSpPr>
          <p:cNvPr id="4" name="Rounded Rectangle 3"/>
          <p:cNvSpPr/>
          <p:nvPr/>
        </p:nvSpPr>
        <p:spPr bwMode="auto">
          <a:xfrm>
            <a:off x="504812" y="3310791"/>
            <a:ext cx="2209800" cy="1752600"/>
          </a:xfrm>
          <a:prstGeom prst="roundRect">
            <a:avLst/>
          </a:prstGeom>
          <a:ln>
            <a:headEnd type="none" w="med" len="med"/>
            <a:tailEnd type="none" w="med" len="med"/>
          </a:ln>
          <a:scene3d>
            <a:camera prst="orthographicFront">
              <a:rot lat="0" lon="0" rev="0"/>
            </a:camera>
            <a:lightRig rig="threePt" dir="t">
              <a:rot lat="0" lon="0" rev="1200000"/>
            </a:lightRig>
          </a:scene3d>
          <a:sp3d prstMaterial="dkEdge">
            <a:bevelT w="127000" h="381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a:p>
            <a:pPr algn="ctr" defTabSz="914099"/>
            <a:endParaRPr lang="en-NZ" sz="2400" dirty="0" smtClean="0">
              <a:solidFill>
                <a:schemeClr val="tx1"/>
              </a:solidFill>
            </a:endParaRPr>
          </a:p>
        </p:txBody>
      </p:sp>
      <p:pic>
        <p:nvPicPr>
          <p:cNvPr id="24" name="Picture 23" descr="ShPtDe2010_bL (1).png"/>
          <p:cNvPicPr>
            <a:picLocks noChangeAspect="1"/>
          </p:cNvPicPr>
          <p:nvPr/>
        </p:nvPicPr>
        <p:blipFill>
          <a:blip r:embed="rId5"/>
          <a:stretch>
            <a:fillRect/>
          </a:stretch>
        </p:blipFill>
        <p:spPr>
          <a:xfrm>
            <a:off x="546177" y="4081611"/>
            <a:ext cx="2113581" cy="289037"/>
          </a:xfrm>
          <a:prstGeom prst="rect">
            <a:avLst/>
          </a:prstGeom>
          <a:effectLst>
            <a:outerShdw blurRad="50800" dist="38100" dir="2700000" algn="tl" rotWithShape="0">
              <a:prstClr val="black">
                <a:alpha val="40000"/>
              </a:prstClr>
            </a:outerShdw>
          </a:effectLst>
        </p:spPr>
      </p:pic>
      <p:cxnSp>
        <p:nvCxnSpPr>
          <p:cNvPr id="18" name="Straight Arrow Connector 17"/>
          <p:cNvCxnSpPr>
            <a:endCxn id="6" idx="1"/>
          </p:cNvCxnSpPr>
          <p:nvPr/>
        </p:nvCxnSpPr>
        <p:spPr>
          <a:xfrm rot="5400000" flipH="1" flipV="1">
            <a:off x="5653092" y="4606197"/>
            <a:ext cx="1123964" cy="285752"/>
          </a:xfrm>
          <a:prstGeom prst="bentConnector2">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3" name="Straight Arrow Connector 12"/>
          <p:cNvCxnSpPr>
            <a:stCxn id="5" idx="3"/>
            <a:endCxn id="15" idx="0"/>
          </p:cNvCxnSpPr>
          <p:nvPr/>
        </p:nvCxnSpPr>
        <p:spPr>
          <a:xfrm>
            <a:off x="5638792" y="4189537"/>
            <a:ext cx="336035" cy="1151065"/>
          </a:xfrm>
          <a:prstGeom prst="bentConnector3">
            <a:avLst>
              <a:gd name="adj1" fmla="val 100426"/>
            </a:avLst>
          </a:prstGeom>
          <a:ln>
            <a:tailEnd type="arrow"/>
          </a:ln>
        </p:spPr>
        <p:style>
          <a:lnRef idx="2">
            <a:schemeClr val="accent2"/>
          </a:lnRef>
          <a:fillRef idx="0">
            <a:schemeClr val="accent2"/>
          </a:fillRef>
          <a:effectRef idx="1">
            <a:schemeClr val="accent2"/>
          </a:effectRef>
          <a:fontRef idx="minor">
            <a:schemeClr val="tx1"/>
          </a:fontRef>
        </p:style>
      </p:cxnSp>
      <p:sp>
        <p:nvSpPr>
          <p:cNvPr id="15" name="File"/>
          <p:cNvSpPr>
            <a:spLocks noEditPoints="1" noChangeArrowheads="1"/>
          </p:cNvSpPr>
          <p:nvPr/>
        </p:nvSpPr>
        <p:spPr bwMode="auto">
          <a:xfrm>
            <a:off x="5525327" y="5232842"/>
            <a:ext cx="884182" cy="718398"/>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FFFFCC"/>
          </a:solid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sz="1000" dirty="0" smtClean="0">
              <a:solidFill>
                <a:schemeClr val="bg1"/>
              </a:solidFill>
              <a:effectLst>
                <a:outerShdw blurRad="38100" dist="38100" dir="2700000" algn="tl">
                  <a:srgbClr val="000000">
                    <a:alpha val="43137"/>
                  </a:srgbClr>
                </a:outerShdw>
              </a:effectLst>
            </a:endParaRPr>
          </a:p>
          <a:p>
            <a:endParaRPr lang="en-US" sz="1000" dirty="0" smtClean="0">
              <a:solidFill>
                <a:schemeClr val="bg1"/>
              </a:solidFill>
              <a:effectLst>
                <a:outerShdw blurRad="38100" dist="38100" dir="2700000" algn="tl">
                  <a:srgbClr val="000000">
                    <a:alpha val="43137"/>
                  </a:srgbClr>
                </a:outerShdw>
              </a:effectLst>
            </a:endParaRPr>
          </a:p>
          <a:p>
            <a:r>
              <a:rPr lang="en-US" sz="1000" dirty="0" smtClean="0">
                <a:solidFill>
                  <a:schemeClr val="bg1"/>
                </a:solidFill>
                <a:effectLst>
                  <a:outerShdw blurRad="38100" dist="38100" dir="2700000" algn="tl">
                    <a:srgbClr val="000000">
                      <a:alpha val="43137"/>
                    </a:srgbClr>
                  </a:outerShdw>
                </a:effectLst>
              </a:rPr>
              <a:t>File system</a:t>
            </a:r>
            <a:endParaRPr lang="en-NZ" sz="1000" dirty="0">
              <a:solidFill>
                <a:schemeClr val="bg1"/>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dirty="0" smtClean="0"/>
              <a:t>SPD Workflow Import</a:t>
            </a:r>
            <a:endParaRPr lang="en-US" dirty="0"/>
          </a:p>
        </p:txBody>
      </p:sp>
      <p:sp>
        <p:nvSpPr>
          <p:cNvPr id="3" name="Content Placeholder 2"/>
          <p:cNvSpPr>
            <a:spLocks noGrp="1"/>
          </p:cNvSpPr>
          <p:nvPr>
            <p:ph idx="1"/>
          </p:nvPr>
        </p:nvSpPr>
        <p:spPr>
          <a:xfrm>
            <a:off x="381000" y="1447799"/>
            <a:ext cx="7772400" cy="1809726"/>
          </a:xfrm>
        </p:spPr>
        <p:txBody>
          <a:bodyPr/>
          <a:lstStyle/>
          <a:p>
            <a:r>
              <a:rPr lang="en-US" sz="2400" dirty="0" smtClean="0"/>
              <a:t>SPD has a new reusable declarative Workflow template</a:t>
            </a:r>
          </a:p>
          <a:p>
            <a:r>
              <a:rPr lang="en-US" sz="2400" dirty="0" smtClean="0"/>
              <a:t>Once deployed it can be saved to a template (.wsp)</a:t>
            </a:r>
          </a:p>
          <a:p>
            <a:r>
              <a:rPr lang="en-US" sz="2400" dirty="0" smtClean="0"/>
              <a:t>Template can be imported into Visual Studio 2010 and modified</a:t>
            </a:r>
            <a:endParaRPr lang="en-US" sz="2400" dirty="0"/>
          </a:p>
        </p:txBody>
      </p:sp>
      <p:cxnSp>
        <p:nvCxnSpPr>
          <p:cNvPr id="8" name="Straight Arrow Connector 7"/>
          <p:cNvCxnSpPr>
            <a:stCxn id="4" idx="3"/>
            <a:endCxn id="5" idx="1"/>
          </p:cNvCxnSpPr>
          <p:nvPr/>
        </p:nvCxnSpPr>
        <p:spPr>
          <a:xfrm>
            <a:off x="2714612" y="4187091"/>
            <a:ext cx="714380" cy="244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nvGrpSpPr>
          <p:cNvPr id="7" name="Group 10"/>
          <p:cNvGrpSpPr/>
          <p:nvPr/>
        </p:nvGrpSpPr>
        <p:grpSpPr>
          <a:xfrm>
            <a:off x="1828800" y="3234591"/>
            <a:ext cx="634260" cy="762000"/>
            <a:chOff x="2895600" y="5486400"/>
            <a:chExt cx="634260" cy="762000"/>
          </a:xfrm>
        </p:grpSpPr>
        <p:pic>
          <p:nvPicPr>
            <p:cNvPr id="9" name="Picture 8" descr="page"/>
            <p:cNvPicPr>
              <a:picLocks noChangeAspect="1" noChangeArrowheads="1"/>
            </p:cNvPicPr>
            <p:nvPr/>
          </p:nvPicPr>
          <p:blipFill>
            <a:blip r:embed="rId6">
              <a:duotone>
                <a:schemeClr val="accent1">
                  <a:shade val="45000"/>
                  <a:satMod val="135000"/>
                </a:schemeClr>
                <a:prstClr val="white"/>
              </a:duotone>
            </a:blip>
            <a:srcRect/>
            <a:stretch>
              <a:fillRect/>
            </a:stretch>
          </p:blipFill>
          <p:spPr bwMode="auto">
            <a:xfrm>
              <a:off x="2895600" y="5486400"/>
              <a:ext cx="634260" cy="762000"/>
            </a:xfrm>
            <a:prstGeom prst="rect">
              <a:avLst/>
            </a:prstGeom>
            <a:noFill/>
            <a:effectLst>
              <a:outerShdw blurRad="50800" dist="38100" dir="13500000" algn="br" rotWithShape="0">
                <a:prstClr val="black">
                  <a:alpha val="40000"/>
                </a:prstClr>
              </a:outerShdw>
            </a:effectLst>
          </p:spPr>
        </p:pic>
        <p:sp>
          <p:nvSpPr>
            <p:cNvPr id="10" name="TextBox 9"/>
            <p:cNvSpPr txBox="1"/>
            <p:nvPr/>
          </p:nvSpPr>
          <p:spPr>
            <a:xfrm>
              <a:off x="2959320" y="5715000"/>
              <a:ext cx="469680" cy="276999"/>
            </a:xfrm>
            <a:prstGeom prst="rect">
              <a:avLst/>
            </a:prstGeom>
            <a:noFill/>
          </p:spPr>
          <p:txBody>
            <a:bodyPr wrap="none" lIns="0" tIns="0" rIns="0" bIns="0" rtlCol="0">
              <a:spAutoFit/>
            </a:bodyPr>
            <a:lstStyle/>
            <a:p>
              <a:r>
                <a:rPr lang="en-NZ" dirty="0" smtClean="0">
                  <a:solidFill>
                    <a:schemeClr val="bg1"/>
                  </a:solidFill>
                </a:rPr>
                <a:t>WSP</a:t>
              </a:r>
            </a:p>
          </p:txBody>
        </p:sp>
      </p:grpSp>
      <p:sp>
        <p:nvSpPr>
          <p:cNvPr id="12" name="TextBox 11"/>
          <p:cNvSpPr txBox="1"/>
          <p:nvPr/>
        </p:nvSpPr>
        <p:spPr>
          <a:xfrm>
            <a:off x="2786050" y="4239485"/>
            <a:ext cx="469680" cy="307777"/>
          </a:xfrm>
          <a:prstGeom prst="rect">
            <a:avLst/>
          </a:prstGeom>
          <a:noFill/>
        </p:spPr>
        <p:txBody>
          <a:bodyPr wrap="none" lIns="0" tIns="0" rIns="0" bIns="0" rtlCol="0">
            <a:spAutoFit/>
          </a:bodyPr>
          <a:lstStyle/>
          <a:p>
            <a:r>
              <a:rPr lang="en-NZ" sz="10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Deploy </a:t>
            </a:r>
          </a:p>
          <a:p>
            <a:r>
              <a:rPr lang="en-NZ" sz="10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Package</a:t>
            </a:r>
          </a:p>
        </p:txBody>
      </p:sp>
      <p:sp>
        <p:nvSpPr>
          <p:cNvPr id="17" name="TextBox 16"/>
          <p:cNvSpPr txBox="1"/>
          <p:nvPr/>
        </p:nvSpPr>
        <p:spPr>
          <a:xfrm>
            <a:off x="4286248" y="5096741"/>
            <a:ext cx="1085233" cy="153888"/>
          </a:xfrm>
          <a:prstGeom prst="rect">
            <a:avLst/>
          </a:prstGeom>
          <a:noFill/>
        </p:spPr>
        <p:txBody>
          <a:bodyPr wrap="none" lIns="0" tIns="0" rIns="0" bIns="0" rtlCol="0">
            <a:spAutoFit/>
          </a:bodyPr>
          <a:lstStyle/>
          <a:p>
            <a:r>
              <a:rPr lang="en-NZ" sz="10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Save to File System</a:t>
            </a:r>
          </a:p>
        </p:txBody>
      </p:sp>
      <p:sp>
        <p:nvSpPr>
          <p:cNvPr id="19" name="TextBox 18"/>
          <p:cNvSpPr txBox="1"/>
          <p:nvPr/>
        </p:nvSpPr>
        <p:spPr>
          <a:xfrm>
            <a:off x="6858016" y="5096741"/>
            <a:ext cx="1088439" cy="307777"/>
          </a:xfrm>
          <a:prstGeom prst="rect">
            <a:avLst/>
          </a:prstGeom>
          <a:noFill/>
        </p:spPr>
        <p:txBody>
          <a:bodyPr wrap="none" lIns="0" tIns="0" rIns="0" bIns="0" rtlCol="0">
            <a:spAutoFit/>
          </a:bodyPr>
          <a:lstStyle/>
          <a:p>
            <a:r>
              <a:rPr lang="en-NZ" sz="10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Create New Project</a:t>
            </a:r>
            <a:br>
              <a:rPr lang="en-NZ" sz="1000" dirty="0" smtClean="0">
                <a:gradFill>
                  <a:gsLst>
                    <a:gs pos="0">
                      <a:schemeClr val="tx1"/>
                    </a:gs>
                    <a:gs pos="86000">
                      <a:schemeClr val="tx1"/>
                    </a:gs>
                  </a:gsLst>
                  <a:lin ang="5400000" scaled="0"/>
                </a:gradFill>
                <a:effectLst>
                  <a:outerShdw blurRad="38100" dist="38100" dir="2700000" algn="tl">
                    <a:srgbClr val="000000">
                      <a:alpha val="43137"/>
                    </a:srgbClr>
                  </a:outerShdw>
                </a:effectLst>
              </a:rPr>
            </a:br>
            <a:r>
              <a:rPr lang="en-NZ" sz="10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Import WSP</a:t>
            </a:r>
          </a:p>
        </p:txBody>
      </p:sp>
      <p:sp>
        <p:nvSpPr>
          <p:cNvPr id="1028" name="AutoShape 4" descr="https://mediabank.partners.extranet.microsoft.com/PreviewImage.asp?type=5&amp;repoid=%7b60EC602E-09DF-4651-83FD-84C8894BF39F%7d&amp;version=1&amp;layer=-1&amp;md=2-4-20094-41-08PM"/>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dirty="0"/>
          </a:p>
        </p:txBody>
      </p:sp>
      <p:sp>
        <p:nvSpPr>
          <p:cNvPr id="23" name="Left Arrow 22"/>
          <p:cNvSpPr/>
          <p:nvPr/>
        </p:nvSpPr>
        <p:spPr bwMode="auto">
          <a:xfrm>
            <a:off x="6324600" y="152400"/>
            <a:ext cx="1371600" cy="990600"/>
          </a:xfrm>
          <a:prstGeom prst="lef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NEW!</a:t>
            </a:r>
          </a:p>
        </p:txBody>
      </p:sp>
    </p:spTree>
  </p:cSld>
  <p:clrMapOvr>
    <a:masterClrMapping/>
  </p:clrMapOvr>
  <p:transition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par>
                          <p:cTn id="11" fill="hold">
                            <p:stCondLst>
                              <p:cond delay="0"/>
                            </p:stCondLst>
                            <p:childTnLst>
                              <p:par>
                                <p:cTn id="12" presetID="42" presetClass="path" presetSubtype="0" accel="50000" decel="50000" fill="hold" nodeType="afterEffect">
                                  <p:stCondLst>
                                    <p:cond delay="0"/>
                                  </p:stCondLst>
                                  <p:childTnLst>
                                    <p:animMotion origin="layout" path="M -2.22222E-6 -2.68563E-6 L 0.3283 -0.00185 " pathEditMode="relative" rAng="0" ptsTypes="AA">
                                      <p:cBhvr>
                                        <p:cTn id="13" dur="2000" fill="hold"/>
                                        <p:tgtEl>
                                          <p:spTgt spid="7"/>
                                        </p:tgtEl>
                                        <p:attrNameLst>
                                          <p:attrName>ppt_x</p:attrName>
                                          <p:attrName>ppt_y</p:attrName>
                                        </p:attrNameLst>
                                      </p:cBhvr>
                                      <p:rCtr x="16400" y="-100"/>
                                    </p:animMotion>
                                  </p:childTnLst>
                                </p:cTn>
                              </p:par>
                            </p:childTnLst>
                          </p:cTn>
                        </p:par>
                        <p:par>
                          <p:cTn id="14" fill="hold">
                            <p:stCondLst>
                              <p:cond delay="2000"/>
                            </p:stCondLst>
                            <p:childTnLst>
                              <p:par>
                                <p:cTn id="15" presetID="10" presetClass="exit" presetSubtype="0" fill="hold" nodeType="afterEffect">
                                  <p:stCondLst>
                                    <p:cond delay="0"/>
                                  </p:stCondLst>
                                  <p:childTnLst>
                                    <p:animEffect transition="out" filter="fade">
                                      <p:cBhvr>
                                        <p:cTn id="16" dur="2000"/>
                                        <p:tgtEl>
                                          <p:spTgt spid="8"/>
                                        </p:tgtEl>
                                      </p:cBhvr>
                                    </p:animEffect>
                                    <p:set>
                                      <p:cBhvr>
                                        <p:cTn id="17" dur="1" fill="hold">
                                          <p:stCondLst>
                                            <p:cond delay="1999"/>
                                          </p:stCondLst>
                                        </p:cTn>
                                        <p:tgtEl>
                                          <p:spTgt spid="8"/>
                                        </p:tgtEl>
                                        <p:attrNameLst>
                                          <p:attrName>style.visibility</p:attrName>
                                        </p:attrNameLst>
                                      </p:cBhvr>
                                      <p:to>
                                        <p:strVal val="hidden"/>
                                      </p:to>
                                    </p:set>
                                  </p:childTnLst>
                                </p:cTn>
                              </p:par>
                              <p:par>
                                <p:cTn id="18" presetID="10" presetClass="exit" presetSubtype="0" fill="hold" grpId="1" nodeType="withEffect">
                                  <p:stCondLst>
                                    <p:cond delay="0"/>
                                  </p:stCondLst>
                                  <p:childTnLst>
                                    <p:animEffect transition="out" filter="fade">
                                      <p:cBhvr>
                                        <p:cTn id="19" dur="2000"/>
                                        <p:tgtEl>
                                          <p:spTgt spid="12"/>
                                        </p:tgtEl>
                                      </p:cBhvr>
                                    </p:animEffect>
                                    <p:set>
                                      <p:cBhvr>
                                        <p:cTn id="20" dur="1" fill="hold">
                                          <p:stCondLst>
                                            <p:cond delay="1999"/>
                                          </p:stCondLst>
                                        </p:cTn>
                                        <p:tgtEl>
                                          <p:spTgt spid="12"/>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par>
                          <p:cTn id="29" fill="hold">
                            <p:stCondLst>
                              <p:cond delay="0"/>
                            </p:stCondLst>
                            <p:childTnLst>
                              <p:par>
                                <p:cTn id="30" presetID="42" presetClass="path" presetSubtype="0" accel="50000" decel="50000" fill="hold" nodeType="afterEffect">
                                  <p:stCondLst>
                                    <p:cond delay="0"/>
                                  </p:stCondLst>
                                  <p:childTnLst>
                                    <p:animMotion origin="layout" path="M 0.3283 -0.00185 L 0.43854 0.29193 " pathEditMode="relative" rAng="0" ptsTypes="AA">
                                      <p:cBhvr>
                                        <p:cTn id="31" dur="2000" fill="hold"/>
                                        <p:tgtEl>
                                          <p:spTgt spid="7"/>
                                        </p:tgtEl>
                                        <p:attrNameLst>
                                          <p:attrName>ppt_x</p:attrName>
                                          <p:attrName>ppt_y</p:attrName>
                                        </p:attrNameLst>
                                      </p:cBhvr>
                                      <p:rCtr x="5500" y="14700"/>
                                    </p:animMotion>
                                  </p:childTnLst>
                                </p:cTn>
                              </p:par>
                            </p:childTnLst>
                          </p:cTn>
                        </p:par>
                        <p:par>
                          <p:cTn id="32" fill="hold">
                            <p:stCondLst>
                              <p:cond delay="2000"/>
                            </p:stCondLst>
                            <p:childTnLst>
                              <p:par>
                                <p:cTn id="33" presetID="10" presetClass="exit" presetSubtype="0" fill="hold" grpId="1" nodeType="afterEffect">
                                  <p:stCondLst>
                                    <p:cond delay="0"/>
                                  </p:stCondLst>
                                  <p:childTnLst>
                                    <p:animEffect transition="out" filter="fade">
                                      <p:cBhvr>
                                        <p:cTn id="34" dur="2000"/>
                                        <p:tgtEl>
                                          <p:spTgt spid="17"/>
                                        </p:tgtEl>
                                      </p:cBhvr>
                                    </p:animEffect>
                                    <p:set>
                                      <p:cBhvr>
                                        <p:cTn id="35" dur="1" fill="hold">
                                          <p:stCondLst>
                                            <p:cond delay="1999"/>
                                          </p:stCondLst>
                                        </p:cTn>
                                        <p:tgtEl>
                                          <p:spTgt spid="17"/>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2000"/>
                                        <p:tgtEl>
                                          <p:spTgt spid="13"/>
                                        </p:tgtEl>
                                      </p:cBhvr>
                                    </p:animEffect>
                                    <p:set>
                                      <p:cBhvr>
                                        <p:cTn id="38" dur="1" fill="hold">
                                          <p:stCondLst>
                                            <p:cond delay="1999"/>
                                          </p:stCondLst>
                                        </p:cTn>
                                        <p:tgtEl>
                                          <p:spTgt spid="13"/>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42" presetClass="path" presetSubtype="0" accel="50000" decel="50000" fill="hold" nodeType="clickEffect">
                                  <p:stCondLst>
                                    <p:cond delay="0"/>
                                  </p:stCondLst>
                                  <p:childTnLst>
                                    <p:animMotion origin="layout" path="M 0.43854 0.29193 L 0.68264 -0.00185 " pathEditMode="relative" rAng="0" ptsTypes="AA">
                                      <p:cBhvr>
                                        <p:cTn id="48" dur="2000" fill="hold"/>
                                        <p:tgtEl>
                                          <p:spTgt spid="7"/>
                                        </p:tgtEl>
                                        <p:attrNameLst>
                                          <p:attrName>ppt_x</p:attrName>
                                          <p:attrName>ppt_y</p:attrName>
                                        </p:attrNameLst>
                                      </p:cBhvr>
                                      <p:rCtr x="12200" y="-14700"/>
                                    </p:animMotion>
                                  </p:childTnLst>
                                </p:cTn>
                              </p:par>
                              <p:par>
                                <p:cTn id="49" presetID="10" presetClass="exit" presetSubtype="0" fill="hold" grpId="1" nodeType="withEffect">
                                  <p:stCondLst>
                                    <p:cond delay="0"/>
                                  </p:stCondLst>
                                  <p:childTnLst>
                                    <p:animEffect transition="out" filter="fade">
                                      <p:cBhvr>
                                        <p:cTn id="50" dur="2000"/>
                                        <p:tgtEl>
                                          <p:spTgt spid="15"/>
                                        </p:tgtEl>
                                      </p:cBhvr>
                                    </p:animEffect>
                                    <p:set>
                                      <p:cBhvr>
                                        <p:cTn id="51" dur="1" fill="hold">
                                          <p:stCondLst>
                                            <p:cond delay="1999"/>
                                          </p:stCondLst>
                                        </p:cTn>
                                        <p:tgtEl>
                                          <p:spTgt spid="15"/>
                                        </p:tgtEl>
                                        <p:attrNameLst>
                                          <p:attrName>style.visibility</p:attrName>
                                        </p:attrNameLst>
                                      </p:cBhvr>
                                      <p:to>
                                        <p:strVal val="hidden"/>
                                      </p:to>
                                    </p:set>
                                  </p:childTnLst>
                                </p:cTn>
                              </p:par>
                              <p:par>
                                <p:cTn id="52" presetID="10" presetClass="exit" presetSubtype="0" fill="hold" nodeType="withEffect">
                                  <p:stCondLst>
                                    <p:cond delay="0"/>
                                  </p:stCondLst>
                                  <p:childTnLst>
                                    <p:animEffect transition="out" filter="fade">
                                      <p:cBhvr>
                                        <p:cTn id="53" dur="2000"/>
                                        <p:tgtEl>
                                          <p:spTgt spid="18"/>
                                        </p:tgtEl>
                                      </p:cBhvr>
                                    </p:animEffect>
                                    <p:set>
                                      <p:cBhvr>
                                        <p:cTn id="54" dur="1" fill="hold">
                                          <p:stCondLst>
                                            <p:cond delay="1999"/>
                                          </p:stCondLst>
                                        </p:cTn>
                                        <p:tgtEl>
                                          <p:spTgt spid="18"/>
                                        </p:tgtEl>
                                        <p:attrNameLst>
                                          <p:attrName>style.visibility</p:attrName>
                                        </p:attrNameLst>
                                      </p:cBhvr>
                                      <p:to>
                                        <p:strVal val="hidden"/>
                                      </p:to>
                                    </p:set>
                                  </p:childTnLst>
                                </p:cTn>
                              </p:par>
                            </p:childTnLst>
                          </p:cTn>
                        </p:par>
                        <p:par>
                          <p:cTn id="55" fill="hold">
                            <p:stCondLst>
                              <p:cond delay="2000"/>
                            </p:stCondLst>
                            <p:childTnLst>
                              <p:par>
                                <p:cTn id="56" presetID="10" presetClass="exit" presetSubtype="0" fill="hold" grpId="1" nodeType="afterEffect">
                                  <p:stCondLst>
                                    <p:cond delay="0"/>
                                  </p:stCondLst>
                                  <p:childTnLst>
                                    <p:animEffect transition="out" filter="fade">
                                      <p:cBhvr>
                                        <p:cTn id="57" dur="2000"/>
                                        <p:tgtEl>
                                          <p:spTgt spid="19"/>
                                        </p:tgtEl>
                                      </p:cBhvr>
                                    </p:animEffect>
                                    <p:set>
                                      <p:cBhvr>
                                        <p:cTn id="58" dur="1" fill="hold">
                                          <p:stCondLst>
                                            <p:cond delay="1999"/>
                                          </p:stCondLst>
                                        </p:cTn>
                                        <p:tgtEl>
                                          <p:spTgt spid="19"/>
                                        </p:tgtEl>
                                        <p:attrNameLst>
                                          <p:attrName>style.visibility</p:attrName>
                                        </p:attrNameLst>
                                      </p:cBhvr>
                                      <p:to>
                                        <p:strVal val="hidden"/>
                                      </p:to>
                                    </p:set>
                                  </p:childTnLst>
                                </p:cTn>
                              </p:par>
                            </p:childTnLst>
                          </p:cTn>
                        </p:par>
                        <p:par>
                          <p:cTn id="59" fill="hold">
                            <p:stCondLst>
                              <p:cond delay="4000"/>
                            </p:stCondLst>
                            <p:childTnLst>
                              <p:par>
                                <p:cTn id="60" presetID="10" presetClass="exit" presetSubtype="0" fill="hold" nodeType="afterEffect">
                                  <p:stCondLst>
                                    <p:cond delay="0"/>
                                  </p:stCondLst>
                                  <p:childTnLst>
                                    <p:animEffect transition="out" filter="fade">
                                      <p:cBhvr>
                                        <p:cTn id="61" dur="2000"/>
                                        <p:tgtEl>
                                          <p:spTgt spid="7"/>
                                        </p:tgtEl>
                                      </p:cBhvr>
                                    </p:animEffect>
                                    <p:set>
                                      <p:cBhvr>
                                        <p:cTn id="62"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2" grpId="0"/>
      <p:bldP spid="12" grpId="1"/>
      <p:bldP spid="17" grpId="0"/>
      <p:bldP spid="17" grpId="1"/>
      <p:bldP spid="19" grpId="0"/>
      <p:bldP spid="19"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SPD Export – Visual Studio 2010 Import</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Workflows</a:t>
            </a:r>
            <a:endParaRPr lang="en-US" dirty="0"/>
          </a:p>
        </p:txBody>
      </p:sp>
      <p:sp>
        <p:nvSpPr>
          <p:cNvPr id="3" name="Content Placeholder 2"/>
          <p:cNvSpPr>
            <a:spLocks noGrp="1"/>
          </p:cNvSpPr>
          <p:nvPr>
            <p:ph idx="1"/>
          </p:nvPr>
        </p:nvSpPr>
        <p:spPr>
          <a:xfrm>
            <a:off x="381000" y="1447799"/>
            <a:ext cx="8382000" cy="6284797"/>
          </a:xfrm>
        </p:spPr>
        <p:txBody>
          <a:bodyPr/>
          <a:lstStyle/>
          <a:p>
            <a:r>
              <a:rPr lang="en-US" dirty="0" smtClean="0"/>
              <a:t>In SP 2010, Workflows don’t have to be associated with a List instance</a:t>
            </a:r>
          </a:p>
          <a:p>
            <a:pPr lvl="1"/>
            <a:r>
              <a:rPr lang="en-US" dirty="0" smtClean="0"/>
              <a:t>No need to create a “dummy” list just to get a workflow to run</a:t>
            </a:r>
          </a:p>
          <a:p>
            <a:r>
              <a:rPr lang="en-US" dirty="0" smtClean="0"/>
              <a:t>Potential uses</a:t>
            </a:r>
          </a:p>
          <a:p>
            <a:pPr lvl="1"/>
            <a:r>
              <a:rPr lang="en-US" dirty="0" smtClean="0"/>
              <a:t>Accessing External Data - BCS</a:t>
            </a:r>
          </a:p>
          <a:p>
            <a:pPr lvl="1"/>
            <a:r>
              <a:rPr lang="en-US" dirty="0" smtClean="0"/>
              <a:t>General Business Logic</a:t>
            </a:r>
          </a:p>
          <a:p>
            <a:pPr lvl="1"/>
            <a:r>
              <a:rPr lang="en-US" dirty="0" smtClean="0"/>
              <a:t>Managing Site permissions</a:t>
            </a:r>
          </a:p>
          <a:p>
            <a:pPr lvl="1"/>
            <a:r>
              <a:rPr lang="en-US" dirty="0" smtClean="0"/>
              <a:t>Managing Site or Item (across Lists) creation</a:t>
            </a:r>
          </a:p>
          <a:p>
            <a:pPr lvl="1"/>
            <a:endParaRPr lang="en-US" dirty="0" smtClean="0"/>
          </a:p>
          <a:p>
            <a:endParaRPr lang="en-US" dirty="0" smtClean="0"/>
          </a:p>
          <a:p>
            <a:endParaRPr lang="en-US" dirty="0" smtClean="0"/>
          </a:p>
          <a:p>
            <a:endParaRPr lang="en-US" dirty="0"/>
          </a:p>
        </p:txBody>
      </p:sp>
      <p:sp>
        <p:nvSpPr>
          <p:cNvPr id="4" name="Left Arrow 3"/>
          <p:cNvSpPr/>
          <p:nvPr/>
        </p:nvSpPr>
        <p:spPr bwMode="auto">
          <a:xfrm>
            <a:off x="4267200" y="152400"/>
            <a:ext cx="1371600" cy="990600"/>
          </a:xfrm>
          <a:prstGeom prst="lef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NEW!</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Site Workflow</a:t>
            </a:r>
            <a:endParaRPr lang="en-US" dirty="0"/>
          </a:p>
        </p:txBody>
      </p:sp>
      <p:sp>
        <p:nvSpPr>
          <p:cNvPr id="3" name="Content Placeholder 2"/>
          <p:cNvSpPr>
            <a:spLocks noGrp="1"/>
          </p:cNvSpPr>
          <p:nvPr>
            <p:ph idx="1"/>
          </p:nvPr>
        </p:nvSpPr>
        <p:spPr>
          <a:xfrm>
            <a:off x="381000" y="1447799"/>
            <a:ext cx="8382000" cy="3428631"/>
          </a:xfrm>
        </p:spPr>
        <p:txBody>
          <a:bodyPr/>
          <a:lstStyle/>
          <a:p>
            <a:r>
              <a:rPr lang="en-US" dirty="0" smtClean="0"/>
              <a:t>Pick “Site” when creating Workflow in Visual Studio 2010</a:t>
            </a:r>
          </a:p>
          <a:p>
            <a:r>
              <a:rPr lang="en-US" dirty="0" smtClean="0"/>
              <a:t>Manage via “Site Workflows” under “Site Actions”</a:t>
            </a:r>
          </a:p>
          <a:p>
            <a:r>
              <a:rPr lang="en-US" dirty="0" smtClean="0"/>
              <a:t>Workflow must be started manually</a:t>
            </a:r>
          </a:p>
          <a:p>
            <a:pPr lvl="1"/>
            <a:r>
              <a:rPr lang="en-US" dirty="0" smtClean="0"/>
              <a:t>Requires instantiation form</a:t>
            </a:r>
          </a:p>
          <a:p>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Workflow Forms</a:t>
            </a:r>
            <a:endParaRPr lang="en-US" dirty="0"/>
          </a:p>
        </p:txBody>
      </p:sp>
      <p:sp>
        <p:nvSpPr>
          <p:cNvPr id="3" name="Content Placeholder 2"/>
          <p:cNvSpPr>
            <a:spLocks noGrp="1"/>
          </p:cNvSpPr>
          <p:nvPr>
            <p:ph idx="1"/>
          </p:nvPr>
        </p:nvSpPr>
        <p:spPr>
          <a:xfrm>
            <a:off x="381000" y="1447799"/>
            <a:ext cx="8382000" cy="3804118"/>
          </a:xfrm>
        </p:spPr>
        <p:txBody>
          <a:bodyPr/>
          <a:lstStyle/>
          <a:p>
            <a:r>
              <a:rPr lang="en-US" dirty="0" smtClean="0"/>
              <a:t>Visual Studio 2010 SharePoint tools have templates for </a:t>
            </a:r>
          </a:p>
          <a:p>
            <a:pPr lvl="1"/>
            <a:r>
              <a:rPr lang="en-US" dirty="0" smtClean="0"/>
              <a:t>Workflow Initiation Form</a:t>
            </a:r>
          </a:p>
          <a:p>
            <a:pPr lvl="1"/>
            <a:r>
              <a:rPr lang="en-US" dirty="0" smtClean="0"/>
              <a:t>Workflow Association Form</a:t>
            </a:r>
          </a:p>
          <a:p>
            <a:r>
              <a:rPr lang="en-US" dirty="0" smtClean="0"/>
              <a:t>Add them at Workflow node level in Solution Explorer and the Elements.xml is automatically modified</a:t>
            </a:r>
          </a:p>
          <a:p>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Building and Deploying a Site Workflow</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SPS/Workflow communication</a:t>
            </a:r>
            <a:endParaRPr lang="en-US" dirty="0"/>
          </a:p>
        </p:txBody>
      </p:sp>
      <p:sp>
        <p:nvSpPr>
          <p:cNvPr id="3" name="Content Placeholder 2"/>
          <p:cNvSpPr>
            <a:spLocks noGrp="1"/>
          </p:cNvSpPr>
          <p:nvPr>
            <p:ph idx="1"/>
          </p:nvPr>
        </p:nvSpPr>
        <p:spPr>
          <a:xfrm>
            <a:off x="381000" y="1447799"/>
            <a:ext cx="8382000" cy="5275290"/>
          </a:xfrm>
        </p:spPr>
        <p:txBody>
          <a:bodyPr/>
          <a:lstStyle/>
          <a:p>
            <a:r>
              <a:rPr lang="en-US" sz="2800" dirty="0" smtClean="0"/>
              <a:t>Workflow communication in SharePoint is done via ExternalDataExchange (EDS)</a:t>
            </a:r>
          </a:p>
          <a:p>
            <a:pPr lvl="1"/>
            <a:r>
              <a:rPr lang="en-US" sz="2400" dirty="0" smtClean="0"/>
              <a:t>Built on top of Workflow Queue Infrastructure</a:t>
            </a:r>
          </a:p>
          <a:p>
            <a:r>
              <a:rPr lang="en-US" sz="2800" dirty="0" smtClean="0"/>
              <a:t>EDS uses an interface definition for workflow/host communication</a:t>
            </a:r>
          </a:p>
          <a:p>
            <a:r>
              <a:rPr lang="en-US" sz="2800" dirty="0" smtClean="0"/>
              <a:t>“Local Service” implements interface</a:t>
            </a:r>
          </a:p>
          <a:p>
            <a:pPr lvl="1"/>
            <a:r>
              <a:rPr lang="en-US" sz="2400" dirty="0" smtClean="0"/>
              <a:t>HandleExternalEvent triggered by firing interface event</a:t>
            </a:r>
          </a:p>
          <a:p>
            <a:pPr lvl="1"/>
            <a:r>
              <a:rPr lang="en-US" sz="2400" dirty="0" smtClean="0"/>
              <a:t>CallExternalMethod calls interface method</a:t>
            </a:r>
          </a:p>
          <a:p>
            <a:r>
              <a:rPr lang="en-US" sz="2800" dirty="0" smtClean="0"/>
              <a:t>SPS communication Activities are strongly-typed versions of HEE, CEM</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WF Communication</a:t>
            </a:r>
            <a:endParaRPr lang="en-US" dirty="0"/>
          </a:p>
        </p:txBody>
      </p:sp>
      <p:sp>
        <p:nvSpPr>
          <p:cNvPr id="4" name="Rounded Rectangle 3"/>
          <p:cNvSpPr/>
          <p:nvPr/>
        </p:nvSpPr>
        <p:spPr bwMode="auto">
          <a:xfrm>
            <a:off x="1071538" y="1785926"/>
            <a:ext cx="7215238" cy="3714776"/>
          </a:xfrm>
          <a:prstGeom prst="roundRect">
            <a:avLst>
              <a:gd name="adj" fmla="val 8157"/>
            </a:avLst>
          </a:prstGeom>
          <a:gradFill flip="none"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3500000" scaled="1"/>
            <a:tileRect/>
          </a:gradFill>
          <a:ln>
            <a:headEnd type="none" w="med" len="med"/>
            <a:tailEnd type="none" w="med" len="med"/>
          </a:ln>
          <a:scene3d>
            <a:camera prst="orthographicFront">
              <a:rot lat="0" lon="0" rev="0"/>
            </a:camera>
            <a:lightRig rig="threePt" dir="t">
              <a:rot lat="0" lon="0" rev="1200000"/>
            </a:lightRig>
          </a:scene3d>
          <a:sp3d prstMaterial="dkEdge">
            <a:bevelT w="63500" h="63500"/>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tx1"/>
                </a:solidFill>
                <a:effectLst>
                  <a:outerShdw blurRad="38100" dist="38100" dir="2700000" algn="tl">
                    <a:srgbClr val="000000">
                      <a:alpha val="43137"/>
                    </a:srgbClr>
                  </a:outerShdw>
                </a:effectLst>
                <a:latin typeface="Segoe" pitchFamily="34" charset="0"/>
              </a:rPr>
              <a:t>Host</a:t>
            </a:r>
          </a:p>
        </p:txBody>
      </p:sp>
      <p:sp>
        <p:nvSpPr>
          <p:cNvPr id="5" name="Rounded Rectangle 4"/>
          <p:cNvSpPr/>
          <p:nvPr/>
        </p:nvSpPr>
        <p:spPr bwMode="auto">
          <a:xfrm>
            <a:off x="2697138" y="2214554"/>
            <a:ext cx="5462610" cy="3143272"/>
          </a:xfrm>
          <a:prstGeom prst="roundRect">
            <a:avLst>
              <a:gd name="adj" fmla="val 8867"/>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100000" t="100000"/>
            </a:path>
            <a:tileRect r="-100000" b="-100000"/>
          </a:gradFill>
          <a:ln>
            <a:headEnd type="none" w="med" len="med"/>
            <a:tailEnd type="none" w="med" len="med"/>
          </a:ln>
          <a:scene3d>
            <a:camera prst="orthographicFront">
              <a:rot lat="0" lon="0" rev="0"/>
            </a:camera>
            <a:lightRig rig="threePt" dir="t">
              <a:rot lat="0" lon="0" rev="1200000"/>
            </a:lightRig>
          </a:scene3d>
          <a:sp3d prstMaterial="metal">
            <a:bevelT w="63500" h="63500"/>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tx1"/>
                </a:solidFill>
                <a:effectLst>
                  <a:outerShdw blurRad="38100" dist="38100" dir="2700000" algn="tl">
                    <a:srgbClr val="000000">
                      <a:alpha val="43137"/>
                    </a:srgbClr>
                  </a:outerShdw>
                </a:effectLst>
                <a:latin typeface="Segoe" pitchFamily="34" charset="0"/>
              </a:rPr>
              <a:t>WF Runtime</a:t>
            </a:r>
          </a:p>
        </p:txBody>
      </p:sp>
      <p:sp>
        <p:nvSpPr>
          <p:cNvPr id="10" name="Oval 9"/>
          <p:cNvSpPr/>
          <p:nvPr/>
        </p:nvSpPr>
        <p:spPr bwMode="auto">
          <a:xfrm>
            <a:off x="1428728" y="3214686"/>
            <a:ext cx="1411072" cy="1424528"/>
          </a:xfrm>
          <a:prstGeom prst="ellipse">
            <a:avLst/>
          </a:prstGeom>
          <a:ln>
            <a:headEnd type="none" w="med" len="med"/>
            <a:tailEnd type="none" w="med" len="med"/>
          </a:ln>
          <a:scene3d>
            <a:camera prst="orthographicFront">
              <a:rot lat="0" lon="0" rev="0"/>
            </a:camera>
            <a:lightRig rig="threePt" dir="t"/>
          </a:scene3d>
          <a:sp3d prstMaterial="dkEdge">
            <a:bevelT w="63500" h="25400"/>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tx1"/>
                </a:solidFill>
                <a:effectLst>
                  <a:outerShdw blurRad="38100" dist="38100" dir="2700000" algn="tl">
                    <a:srgbClr val="000000">
                      <a:alpha val="43137"/>
                    </a:srgbClr>
                  </a:outerShdw>
                </a:effectLst>
                <a:latin typeface="Segoe" pitchFamily="34" charset="0"/>
              </a:rPr>
              <a:t>Local</a:t>
            </a:r>
          </a:p>
          <a:p>
            <a:pPr algn="ctr" defTabSz="914099" fontAlgn="base">
              <a:spcBef>
                <a:spcPct val="0"/>
              </a:spcBef>
              <a:spcAft>
                <a:spcPct val="0"/>
              </a:spcAft>
            </a:pPr>
            <a:r>
              <a:rPr lang="en-US" dirty="0" smtClean="0">
                <a:solidFill>
                  <a:schemeClr val="tx1"/>
                </a:solidFill>
                <a:effectLst>
                  <a:outerShdw blurRad="38100" dist="38100" dir="2700000" algn="tl">
                    <a:srgbClr val="000000">
                      <a:alpha val="43137"/>
                    </a:srgbClr>
                  </a:outerShdw>
                </a:effectLst>
                <a:latin typeface="Segoe" pitchFamily="34" charset="0"/>
              </a:rPr>
              <a:t>Service</a:t>
            </a:r>
          </a:p>
        </p:txBody>
      </p:sp>
      <p:sp>
        <p:nvSpPr>
          <p:cNvPr id="6" name="Flowchart: Magnetic Disk 5"/>
          <p:cNvSpPr/>
          <p:nvPr/>
        </p:nvSpPr>
        <p:spPr bwMode="auto">
          <a:xfrm>
            <a:off x="6316638" y="2928934"/>
            <a:ext cx="1200168" cy="1533524"/>
          </a:xfrm>
          <a:prstGeom prst="flowChartMagneticDisk">
            <a:avLst/>
          </a:prstGeom>
          <a:solidFill>
            <a:schemeClr val="accent4"/>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NZ" sz="2400" dirty="0" smtClean="0">
              <a:solidFill>
                <a:schemeClr val="tx1"/>
              </a:solidFill>
            </a:endParaRPr>
          </a:p>
        </p:txBody>
      </p:sp>
      <p:sp>
        <p:nvSpPr>
          <p:cNvPr id="24" name="TextBox 23"/>
          <p:cNvSpPr txBox="1"/>
          <p:nvPr/>
        </p:nvSpPr>
        <p:spPr>
          <a:xfrm>
            <a:off x="6143636" y="4936821"/>
            <a:ext cx="1643074" cy="307777"/>
          </a:xfrm>
          <a:prstGeom prst="rect">
            <a:avLst/>
          </a:prstGeom>
          <a:solidFill>
            <a:srgbClr val="FFFFFF">
              <a:alpha val="30196"/>
            </a:srgbClr>
          </a:solidFill>
        </p:spPr>
        <p:txBody>
          <a:bodyPr wrap="square" lIns="0" tIns="0" rIns="0" bIns="0" rtlCol="0">
            <a:spAutoFit/>
          </a:bodyPr>
          <a:lstStyle/>
          <a:p>
            <a:pPr algn="ctr"/>
            <a:r>
              <a:rPr lang="en-NZ" sz="10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Workflow Restored</a:t>
            </a:r>
            <a:br>
              <a:rPr lang="en-NZ" sz="1000" dirty="0" smtClean="0">
                <a:gradFill>
                  <a:gsLst>
                    <a:gs pos="0">
                      <a:schemeClr val="tx1"/>
                    </a:gs>
                    <a:gs pos="86000">
                      <a:schemeClr val="tx1"/>
                    </a:gs>
                  </a:gsLst>
                  <a:lin ang="5400000" scaled="0"/>
                </a:gradFill>
                <a:effectLst>
                  <a:outerShdw blurRad="38100" dist="38100" dir="2700000" algn="tl">
                    <a:srgbClr val="000000">
                      <a:alpha val="43137"/>
                    </a:srgbClr>
                  </a:outerShdw>
                </a:effectLst>
              </a:rPr>
            </a:br>
            <a:r>
              <a:rPr lang="en-NZ" sz="10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From Storage</a:t>
            </a:r>
          </a:p>
        </p:txBody>
      </p:sp>
      <p:grpSp>
        <p:nvGrpSpPr>
          <p:cNvPr id="3" name="Group 12"/>
          <p:cNvGrpSpPr/>
          <p:nvPr/>
        </p:nvGrpSpPr>
        <p:grpSpPr>
          <a:xfrm>
            <a:off x="5869223" y="2643182"/>
            <a:ext cx="2131554" cy="2214578"/>
            <a:chOff x="6068877" y="3139440"/>
            <a:chExt cx="2614565" cy="2720468"/>
          </a:xfr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path path="circle">
              <a:fillToRect l="100000" t="100000"/>
            </a:path>
            <a:tileRect r="-100000" b="-100000"/>
          </a:gradFill>
        </p:grpSpPr>
        <p:sp>
          <p:nvSpPr>
            <p:cNvPr id="7" name="Rectangle 6"/>
            <p:cNvSpPr/>
            <p:nvPr/>
          </p:nvSpPr>
          <p:spPr bwMode="auto">
            <a:xfrm>
              <a:off x="6068877" y="3139440"/>
              <a:ext cx="2614565" cy="2720468"/>
            </a:xfrm>
            <a:prstGeom prst="roundRect">
              <a:avLst>
                <a:gd name="adj" fmla="val 8496"/>
              </a:avLst>
            </a:prstGeom>
            <a:grpFill/>
            <a:ln>
              <a:headEnd type="none" w="med" len="med"/>
              <a:tailEnd type="none" w="med" len="med"/>
            </a:ln>
            <a:scene3d>
              <a:camera prst="orthographicFront">
                <a:rot lat="0" lon="0" rev="0"/>
              </a:camera>
              <a:lightRig rig="threePt" dir="t">
                <a:rot lat="0" lon="0" rev="1200000"/>
              </a:lightRig>
            </a:scene3d>
            <a:sp3d prstMaterial="dkEdge">
              <a:bevelT w="63500" h="25400"/>
            </a:sp3d>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tx1"/>
                  </a:solidFill>
                  <a:effectLst>
                    <a:outerShdw blurRad="38100" dist="38100" dir="2700000" algn="tl">
                      <a:srgbClr val="000000">
                        <a:alpha val="43137"/>
                      </a:srgbClr>
                    </a:outerShdw>
                  </a:effectLst>
                  <a:latin typeface="Segoe" pitchFamily="34" charset="0"/>
                </a:rPr>
                <a:t>Workflow</a:t>
              </a:r>
              <a:endParaRPr lang="en-US" sz="24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8" name="Round Diagonal Corner Rectangle 7"/>
            <p:cNvSpPr/>
            <p:nvPr/>
          </p:nvSpPr>
          <p:spPr bwMode="auto">
            <a:xfrm>
              <a:off x="6465545" y="4821564"/>
              <a:ext cx="1798320" cy="831458"/>
            </a:xfrm>
            <a:prstGeom prst="round2DiagRect">
              <a:avLst/>
            </a:prstGeom>
            <a:solidFill>
              <a:schemeClr val="accent4">
                <a:lumMod val="60000"/>
                <a:lumOff val="40000"/>
              </a:schemeClr>
            </a:solidFill>
            <a:ln>
              <a:headEnd type="none" w="med" len="med"/>
              <a:tailEnd type="none" w="med" len="med"/>
            </a:ln>
            <a:scene3d>
              <a:camera prst="orthographicFront">
                <a:rot lat="0" lon="0" rev="0"/>
              </a:camera>
              <a:lightRig rig="threePt" dir="t">
                <a:rot lat="0" lon="0" rev="1200000"/>
              </a:lightRig>
            </a:scene3d>
            <a:sp3d prstMaterial="dkEdge">
              <a:bevelT w="63500" h="25400"/>
            </a:sp3d>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Activity</a:t>
              </a:r>
            </a:p>
          </p:txBody>
        </p:sp>
        <p:sp>
          <p:nvSpPr>
            <p:cNvPr id="9" name="Round Diagonal Corner Rectangle 8"/>
            <p:cNvSpPr/>
            <p:nvPr/>
          </p:nvSpPr>
          <p:spPr bwMode="auto">
            <a:xfrm>
              <a:off x="6459822" y="3809729"/>
              <a:ext cx="1798320" cy="889905"/>
            </a:xfrm>
            <a:prstGeom prst="round2DiagRect">
              <a:avLst/>
            </a:prstGeom>
            <a:solidFill>
              <a:schemeClr val="accent4">
                <a:lumMod val="60000"/>
                <a:lumOff val="40000"/>
              </a:schemeClr>
            </a:solidFill>
            <a:ln>
              <a:headEnd type="none" w="med" len="med"/>
              <a:tailEnd type="none" w="med" len="med"/>
            </a:ln>
            <a:scene3d>
              <a:camera prst="orthographicFront">
                <a:rot lat="0" lon="0" rev="0"/>
              </a:camera>
              <a:lightRig rig="threePt" dir="t">
                <a:rot lat="0" lon="0" rev="1200000"/>
              </a:lightRig>
            </a:scene3d>
            <a:sp3d prstMaterial="dkEdge">
              <a:bevelT w="63500" h="25400"/>
            </a:sp3d>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pitchFamily="34" charset="0"/>
                </a:rPr>
                <a:t>Activity</a:t>
              </a:r>
            </a:p>
          </p:txBody>
        </p:sp>
      </p:grpSp>
      <p:grpSp>
        <p:nvGrpSpPr>
          <p:cNvPr id="11" name="Group 17"/>
          <p:cNvGrpSpPr/>
          <p:nvPr/>
        </p:nvGrpSpPr>
        <p:grpSpPr>
          <a:xfrm>
            <a:off x="6445236" y="2571744"/>
            <a:ext cx="634260" cy="762000"/>
            <a:chOff x="2871798" y="5043486"/>
            <a:chExt cx="634260" cy="762000"/>
          </a:xfrm>
        </p:grpSpPr>
        <p:pic>
          <p:nvPicPr>
            <p:cNvPr id="19" name="Picture 18" descr="page"/>
            <p:cNvPicPr>
              <a:picLocks noChangeAspect="1" noChangeArrowheads="1"/>
            </p:cNvPicPr>
            <p:nvPr/>
          </p:nvPicPr>
          <p:blipFill>
            <a:blip r:embed="rId3">
              <a:grayscl/>
              <a:lum bright="14000" contrast="41000"/>
            </a:blip>
            <a:srcRect/>
            <a:stretch>
              <a:fillRect/>
            </a:stretch>
          </p:blipFill>
          <p:spPr bwMode="auto">
            <a:xfrm>
              <a:off x="2871798" y="5043486"/>
              <a:ext cx="634260" cy="762000"/>
            </a:xfrm>
            <a:prstGeom prst="rect">
              <a:avLst/>
            </a:prstGeom>
            <a:noFill/>
            <a:effectLst>
              <a:outerShdw blurRad="50800" dist="38100" dir="13500000" algn="br" rotWithShape="0">
                <a:prstClr val="black">
                  <a:alpha val="40000"/>
                </a:prstClr>
              </a:outerShdw>
            </a:effectLst>
          </p:spPr>
        </p:pic>
        <p:sp>
          <p:nvSpPr>
            <p:cNvPr id="20" name="TextBox 19"/>
            <p:cNvSpPr txBox="1"/>
            <p:nvPr/>
          </p:nvSpPr>
          <p:spPr>
            <a:xfrm>
              <a:off x="2943236" y="5257800"/>
              <a:ext cx="488916" cy="276999"/>
            </a:xfrm>
            <a:prstGeom prst="rect">
              <a:avLst/>
            </a:prstGeom>
            <a:noFill/>
          </p:spPr>
          <p:txBody>
            <a:bodyPr wrap="none" lIns="0" tIns="0" rIns="0" bIns="0" rtlCol="0">
              <a:spAutoFit/>
            </a:bodyPr>
            <a:lstStyle/>
            <a:p>
              <a:r>
                <a:rPr lang="en-NZ" dirty="0" smtClean="0">
                  <a:solidFill>
                    <a:schemeClr val="bg1"/>
                  </a:solidFill>
                  <a:effectLst>
                    <a:outerShdw blurRad="38100" dist="38100" dir="2700000" algn="tl">
                      <a:srgbClr val="000000">
                        <a:alpha val="43137"/>
                      </a:srgbClr>
                    </a:outerShdw>
                  </a:effectLst>
                </a:rPr>
                <a:t>MSG</a:t>
              </a:r>
            </a:p>
          </p:txBody>
        </p:sp>
      </p:grpSp>
      <p:sp>
        <p:nvSpPr>
          <p:cNvPr id="22" name="Pentagon 21"/>
          <p:cNvSpPr/>
          <p:nvPr/>
        </p:nvSpPr>
        <p:spPr bwMode="auto">
          <a:xfrm>
            <a:off x="2944774" y="3714752"/>
            <a:ext cx="2798770" cy="428628"/>
          </a:xfrm>
          <a:prstGeom prst="homePlate">
            <a:avLst>
              <a:gd name="adj" fmla="val 96730"/>
            </a:avLst>
          </a:prstGeom>
          <a:ln>
            <a:headEnd type="none" w="med" len="med"/>
            <a:tailEnd type="none" w="med" len="med"/>
          </a:ln>
          <a:scene3d>
            <a:camera prst="orthographicFront">
              <a:rot lat="0" lon="0" rev="0"/>
            </a:camera>
            <a:lightRig rig="threePt" dir="t">
              <a:rot lat="0" lon="0" rev="1200000"/>
            </a:lightRig>
          </a:scene3d>
          <a:sp3d prstMaterial="dkEdge">
            <a:bevelT w="63500" h="25400"/>
          </a:sp3d>
        </p:spPr>
        <p:style>
          <a:lnRef idx="0">
            <a:schemeClr val="dk1"/>
          </a:lnRef>
          <a:fillRef idx="3">
            <a:schemeClr val="dk1"/>
          </a:fillRef>
          <a:effectRef idx="3">
            <a:schemeClr val="dk1"/>
          </a:effectRef>
          <a:fontRef idx="minor">
            <a:schemeClr val="lt1"/>
          </a:fontRef>
        </p:style>
        <p:txBody>
          <a:bodyPr vert="horz" wrap="square" lIns="109728" tIns="54864" rIns="109728" bIns="54864" numCol="1" rtlCol="0" anchor="t" anchorCtr="0" compatLnSpc="1">
            <a:prstTxWarp prst="textNoShape">
              <a:avLst/>
            </a:prstTxWarp>
          </a:bodyPr>
          <a:lstStyle/>
          <a:p>
            <a:pPr algn="ctr" defTabSz="914099" fontAlgn="base">
              <a:spcBef>
                <a:spcPct val="0"/>
              </a:spcBef>
              <a:spcAft>
                <a:spcPct val="0"/>
              </a:spcAft>
            </a:pPr>
            <a:r>
              <a:rPr lang="en-US" dirty="0" smtClean="0">
                <a:solidFill>
                  <a:schemeClr val="tx1"/>
                </a:solidFill>
                <a:latin typeface="Segoe" pitchFamily="34" charset="0"/>
              </a:rPr>
              <a:t>Queue</a:t>
            </a:r>
          </a:p>
        </p:txBody>
      </p:sp>
      <p:sp>
        <p:nvSpPr>
          <p:cNvPr id="23" name="TextBox 22"/>
          <p:cNvSpPr txBox="1"/>
          <p:nvPr/>
        </p:nvSpPr>
        <p:spPr>
          <a:xfrm>
            <a:off x="6258678" y="4910427"/>
            <a:ext cx="1385156" cy="307777"/>
          </a:xfrm>
          <a:prstGeom prst="rect">
            <a:avLst/>
          </a:prstGeom>
          <a:solidFill>
            <a:srgbClr val="FFFFFF">
              <a:alpha val="30196"/>
            </a:srgbClr>
          </a:solidFill>
        </p:spPr>
        <p:txBody>
          <a:bodyPr wrap="square" lIns="0" tIns="0" rIns="0" bIns="0" rtlCol="0">
            <a:spAutoFit/>
          </a:bodyPr>
          <a:lstStyle/>
          <a:p>
            <a:pPr algn="ctr"/>
            <a:r>
              <a:rPr lang="en-NZ" sz="10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Workflow Persisted</a:t>
            </a:r>
            <a:br>
              <a:rPr lang="en-NZ" sz="1000" dirty="0" smtClean="0">
                <a:gradFill>
                  <a:gsLst>
                    <a:gs pos="0">
                      <a:schemeClr val="tx1"/>
                    </a:gs>
                    <a:gs pos="86000">
                      <a:schemeClr val="tx1"/>
                    </a:gs>
                  </a:gsLst>
                  <a:lin ang="5400000" scaled="0"/>
                </a:gradFill>
                <a:effectLst>
                  <a:outerShdw blurRad="38100" dist="38100" dir="2700000" algn="tl">
                    <a:srgbClr val="000000">
                      <a:alpha val="43137"/>
                    </a:srgbClr>
                  </a:outerShdw>
                </a:effectLst>
              </a:rPr>
            </a:br>
            <a:r>
              <a:rPr lang="en-NZ" sz="10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To Storage</a:t>
            </a:r>
          </a:p>
        </p:txBody>
      </p:sp>
      <p:sp>
        <p:nvSpPr>
          <p:cNvPr id="51" name="TextBox 50"/>
          <p:cNvSpPr txBox="1"/>
          <p:nvPr/>
        </p:nvSpPr>
        <p:spPr>
          <a:xfrm>
            <a:off x="1285852" y="2357430"/>
            <a:ext cx="1357322" cy="307777"/>
          </a:xfrm>
          <a:prstGeom prst="rect">
            <a:avLst/>
          </a:prstGeom>
          <a:solidFill>
            <a:srgbClr val="FFFFFF">
              <a:alpha val="30196"/>
            </a:srgbClr>
          </a:solidFill>
        </p:spPr>
        <p:txBody>
          <a:bodyPr wrap="square" lIns="0" tIns="0" rIns="0" bIns="0" rtlCol="0">
            <a:spAutoFit/>
          </a:bodyPr>
          <a:lstStyle/>
          <a:p>
            <a:pPr algn="ctr"/>
            <a:r>
              <a:rPr lang="en-NZ" sz="10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Some Time </a:t>
            </a:r>
            <a:br>
              <a:rPr lang="en-NZ" sz="1000" dirty="0" smtClean="0">
                <a:gradFill>
                  <a:gsLst>
                    <a:gs pos="0">
                      <a:schemeClr val="tx1"/>
                    </a:gs>
                    <a:gs pos="86000">
                      <a:schemeClr val="tx1"/>
                    </a:gs>
                  </a:gsLst>
                  <a:lin ang="5400000" scaled="0"/>
                </a:gradFill>
                <a:effectLst>
                  <a:outerShdw blurRad="38100" dist="38100" dir="2700000" algn="tl">
                    <a:srgbClr val="000000">
                      <a:alpha val="43137"/>
                    </a:srgbClr>
                  </a:outerShdw>
                </a:effectLst>
              </a:rPr>
            </a:br>
            <a:r>
              <a:rPr lang="en-NZ" sz="10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May Elapse</a:t>
            </a:r>
          </a:p>
        </p:txBody>
      </p:sp>
      <p:grpSp>
        <p:nvGrpSpPr>
          <p:cNvPr id="12" name="Group 51"/>
          <p:cNvGrpSpPr/>
          <p:nvPr/>
        </p:nvGrpSpPr>
        <p:grpSpPr>
          <a:xfrm>
            <a:off x="1785918" y="4214818"/>
            <a:ext cx="634260" cy="762000"/>
            <a:chOff x="3709990" y="7119950"/>
            <a:chExt cx="634260" cy="762000"/>
          </a:xfrm>
        </p:grpSpPr>
        <p:pic>
          <p:nvPicPr>
            <p:cNvPr id="53" name="Picture 52" descr="page"/>
            <p:cNvPicPr>
              <a:picLocks noChangeAspect="1" noChangeArrowheads="1"/>
            </p:cNvPicPr>
            <p:nvPr/>
          </p:nvPicPr>
          <p:blipFill>
            <a:blip r:embed="rId3">
              <a:lum bright="14000" contrast="41000"/>
              <a:grayscl/>
            </a:blip>
            <a:srcRect/>
            <a:stretch>
              <a:fillRect/>
            </a:stretch>
          </p:blipFill>
          <p:spPr bwMode="auto">
            <a:xfrm>
              <a:off x="3709990" y="7119950"/>
              <a:ext cx="634260" cy="762000"/>
            </a:xfrm>
            <a:prstGeom prst="rect">
              <a:avLst/>
            </a:prstGeom>
            <a:noFill/>
            <a:effectLst>
              <a:outerShdw blurRad="50800" dist="38100" dir="13500000" algn="br" rotWithShape="0">
                <a:prstClr val="black">
                  <a:alpha val="40000"/>
                </a:prstClr>
              </a:outerShdw>
            </a:effectLst>
          </p:spPr>
        </p:pic>
        <p:sp>
          <p:nvSpPr>
            <p:cNvPr id="54" name="TextBox 53"/>
            <p:cNvSpPr txBox="1"/>
            <p:nvPr/>
          </p:nvSpPr>
          <p:spPr>
            <a:xfrm>
              <a:off x="3781428" y="7477140"/>
              <a:ext cx="488916" cy="276999"/>
            </a:xfrm>
            <a:prstGeom prst="rect">
              <a:avLst/>
            </a:prstGeom>
            <a:noFill/>
          </p:spPr>
          <p:txBody>
            <a:bodyPr wrap="none" lIns="0" tIns="0" rIns="0" bIns="0" rtlCol="0">
              <a:spAutoFit/>
            </a:bodyPr>
            <a:lstStyle/>
            <a:p>
              <a:r>
                <a:rPr lang="en-NZ" dirty="0" smtClean="0">
                  <a:solidFill>
                    <a:schemeClr val="bg1"/>
                  </a:solidFill>
                  <a:effectLst>
                    <a:outerShdw blurRad="38100" dist="38100" dir="2700000" algn="tl">
                      <a:srgbClr val="000000">
                        <a:alpha val="43137"/>
                      </a:srgbClr>
                    </a:outerShdw>
                  </a:effectLst>
                </a:rPr>
                <a:t>MSG</a:t>
              </a:r>
            </a:p>
          </p:txBody>
        </p:sp>
      </p:grpSp>
    </p:spTree>
  </p:cSld>
  <p:clrMapOvr>
    <a:masterClrMapping/>
  </p:clrMapOvr>
  <p:transition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par>
                          <p:cTn id="7" fill="hold">
                            <p:stCondLst>
                              <p:cond delay="0"/>
                            </p:stCondLst>
                            <p:childTnLst>
                              <p:par>
                                <p:cTn id="8" presetID="37" presetClass="path" presetSubtype="0" accel="50000" decel="50000" fill="hold" nodeType="afterEffect">
                                  <p:stCondLst>
                                    <p:cond delay="0"/>
                                  </p:stCondLst>
                                  <p:childTnLst>
                                    <p:animMotion origin="layout" path="M 0.00121 0.03886 L -0.13351 0.0074 C -0.16163 -0.00116 -0.20382 -0.00324 -0.2474 3.23387E-6 C -0.2974 0.00115 -0.33733 0.01226 -0.36441 0.02498 L -0.49722 0.07703 " pathEditMode="relative" rAng="10607765" ptsTypes="FffFF">
                                      <p:cBhvr>
                                        <p:cTn id="9" dur="2000" fill="hold"/>
                                        <p:tgtEl>
                                          <p:spTgt spid="11"/>
                                        </p:tgtEl>
                                        <p:attrNameLst>
                                          <p:attrName>ppt_x</p:attrName>
                                          <p:attrName>ppt_y</p:attrName>
                                        </p:attrNameLst>
                                      </p:cBhvr>
                                      <p:rCtr x="-25100" y="-1100"/>
                                    </p:animMotion>
                                  </p:childTnLst>
                                </p:cTn>
                              </p:par>
                            </p:childTnLst>
                          </p:cTn>
                        </p:par>
                        <p:par>
                          <p:cTn id="10" fill="hold">
                            <p:stCondLst>
                              <p:cond delay="2000"/>
                            </p:stCondLst>
                            <p:childTnLst>
                              <p:par>
                                <p:cTn id="11" presetID="1" presetClass="exit" presetSubtype="0" fill="hold" nodeType="afterEffect">
                                  <p:stCondLst>
                                    <p:cond delay="0"/>
                                  </p:stCondLst>
                                  <p:childTnLst>
                                    <p:set>
                                      <p:cBhvr>
                                        <p:cTn id="12" dur="1" fill="hold">
                                          <p:stCondLst>
                                            <p:cond delay="0"/>
                                          </p:stCondLst>
                                        </p:cTn>
                                        <p:tgtEl>
                                          <p:spTgt spid="1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6" presetClass="emph" presetSubtype="0" fill="hold" nodeType="clickEffect">
                                  <p:stCondLst>
                                    <p:cond delay="0"/>
                                  </p:stCondLst>
                                  <p:childTnLst>
                                    <p:animScale>
                                      <p:cBhvr>
                                        <p:cTn id="16" dur="1000" fill="hold"/>
                                        <p:tgtEl>
                                          <p:spTgt spid="3"/>
                                        </p:tgtEl>
                                      </p:cBhvr>
                                      <p:by x="25000" y="25000"/>
                                    </p:animScale>
                                  </p:childTnLst>
                                </p:cTn>
                              </p:par>
                              <p:par>
                                <p:cTn id="17" presetID="10"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3000"/>
                                        <p:tgtEl>
                                          <p:spTgt spid="2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grpId="1" nodeType="clickEffect">
                                  <p:stCondLst>
                                    <p:cond delay="0"/>
                                  </p:stCondLst>
                                  <p:childTnLst>
                                    <p:animEffect transition="out" filter="fade">
                                      <p:cBhvr>
                                        <p:cTn id="23" dur="3000"/>
                                        <p:tgtEl>
                                          <p:spTgt spid="23"/>
                                        </p:tgtEl>
                                      </p:cBhvr>
                                    </p:animEffect>
                                    <p:set>
                                      <p:cBhvr>
                                        <p:cTn id="24" dur="1" fill="hold">
                                          <p:stCondLst>
                                            <p:cond delay="2999"/>
                                          </p:stCondLst>
                                        </p:cTn>
                                        <p:tgtEl>
                                          <p:spTgt spid="23"/>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3000"/>
                                        <p:tgtEl>
                                          <p:spTgt spid="5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3000"/>
                                        <p:tgtEl>
                                          <p:spTgt spid="51"/>
                                        </p:tgtEl>
                                      </p:cBhvr>
                                    </p:animEffect>
                                    <p:set>
                                      <p:cBhvr>
                                        <p:cTn id="32" dur="1" fill="hold">
                                          <p:stCondLst>
                                            <p:cond delay="2999"/>
                                          </p:stCondLst>
                                        </p:cTn>
                                        <p:tgtEl>
                                          <p:spTgt spid="51"/>
                                        </p:tgtEl>
                                        <p:attrNameLst>
                                          <p:attrName>style.visibility</p:attrName>
                                        </p:attrNameLst>
                                      </p:cBhvr>
                                      <p:to>
                                        <p:strVal val="hidden"/>
                                      </p:to>
                                    </p:set>
                                  </p:childTnLst>
                                </p:cTn>
                              </p:par>
                            </p:childTnLst>
                          </p:cTn>
                        </p:par>
                        <p:par>
                          <p:cTn id="33" fill="hold">
                            <p:stCondLst>
                              <p:cond delay="3000"/>
                            </p:stCondLst>
                            <p:childTnLst>
                              <p:par>
                                <p:cTn id="34" presetID="1" presetClass="entr" presetSubtype="0"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childTnLst>
                                </p:cTn>
                              </p:par>
                            </p:childTnLst>
                          </p:cTn>
                        </p:par>
                        <p:par>
                          <p:cTn id="36" fill="hold">
                            <p:stCondLst>
                              <p:cond delay="3000"/>
                            </p:stCondLst>
                            <p:childTnLst>
                              <p:par>
                                <p:cTn id="37" presetID="37" presetClass="path" presetSubtype="0" accel="50000" decel="50000" fill="hold" nodeType="afterEffect">
                                  <p:stCondLst>
                                    <p:cond delay="0"/>
                                  </p:stCondLst>
                                  <p:childTnLst>
                                    <p:animMotion origin="layout" path="M -0.00226 -0.01805 L 0.08021 -0.04604 C 0.0974 -0.05182 0.12378 -0.05922 0.15191 -0.06547 C 0.18299 -0.07264 0.20764 -0.07703 0.22726 -0.07911 L 0.31372 -0.08975 " pathEditMode="relative" rAng="-579184" ptsTypes="FffFF">
                                      <p:cBhvr>
                                        <p:cTn id="38" dur="2000" fill="hold"/>
                                        <p:tgtEl>
                                          <p:spTgt spid="12"/>
                                        </p:tgtEl>
                                        <p:attrNameLst>
                                          <p:attrName>ppt_x</p:attrName>
                                          <p:attrName>ppt_y</p:attrName>
                                        </p:attrNameLst>
                                      </p:cBhvr>
                                      <p:rCtr x="15700" y="-4200"/>
                                    </p:animMotion>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2000"/>
                                        <p:tgtEl>
                                          <p:spTgt spid="24"/>
                                        </p:tgtEl>
                                      </p:cBhvr>
                                    </p:animEffect>
                                  </p:childTnLst>
                                </p:cTn>
                              </p:par>
                            </p:childTnLst>
                          </p:cTn>
                        </p:par>
                        <p:par>
                          <p:cTn id="44" fill="hold">
                            <p:stCondLst>
                              <p:cond delay="2000"/>
                            </p:stCondLst>
                            <p:childTnLst>
                              <p:par>
                                <p:cTn id="45" presetID="6" presetClass="emph" presetSubtype="0" fill="hold" nodeType="afterEffect">
                                  <p:stCondLst>
                                    <p:cond delay="0"/>
                                  </p:stCondLst>
                                  <p:childTnLst>
                                    <p:animScale>
                                      <p:cBhvr>
                                        <p:cTn id="46" dur="2000" fill="hold"/>
                                        <p:tgtEl>
                                          <p:spTgt spid="3"/>
                                        </p:tgtEl>
                                      </p:cBhvr>
                                      <p:by x="400000" y="400000"/>
                                    </p:animScale>
                                  </p:childTnLst>
                                </p:cTn>
                              </p:par>
                            </p:childTnLst>
                          </p:cTn>
                        </p:par>
                      </p:childTnLst>
                    </p:cTn>
                  </p:par>
                  <p:par>
                    <p:cTn id="47" fill="hold">
                      <p:stCondLst>
                        <p:cond delay="indefinite"/>
                      </p:stCondLst>
                      <p:childTnLst>
                        <p:par>
                          <p:cTn id="48" fill="hold">
                            <p:stCondLst>
                              <p:cond delay="0"/>
                            </p:stCondLst>
                            <p:childTnLst>
                              <p:par>
                                <p:cTn id="49" presetID="0" presetClass="path" presetSubtype="0" accel="50000" decel="50000" fill="hold" nodeType="clickEffect">
                                  <p:stCondLst>
                                    <p:cond delay="0"/>
                                  </p:stCondLst>
                                  <p:childTnLst>
                                    <p:animMotion origin="layout" path="M 0.31354 -0.08975 C 0.32014 -0.08512 0.32812 -0.08512 0.33594 -0.08512 C 0.35382 -0.08512 0.36788 -0.08512 0.38524 -0.0842 C 0.40972 -0.08605 0.43507 -0.08212 0.45955 -0.08119 C 0.46146 -0.08212 0.46337 -0.08327 0.4651 -0.08327 C 0.46632 -0.08212 0.46562 -0.08119 0.46632 -0.08027 C 0.46753 -0.07934 0.47482 -0.07656 0.47656 -0.07656 C 0.4816 -0.07263 0.48976 -0.06893 0.49375 -0.06407 C 0.49774 -0.06037 0.50191 -0.05829 0.50746 -0.05644 C 0.51024 -0.05459 0.51736 -0.04973 0.52118 -0.04788 C 0.52535 -0.04695 0.5243 -0.04788 0.52621 -0.04487 " pathEditMode="relative" rAng="0" ptsTypes="ffffffffffA">
                                      <p:cBhvr>
                                        <p:cTn id="50" dur="2000" fill="hold"/>
                                        <p:tgtEl>
                                          <p:spTgt spid="12"/>
                                        </p:tgtEl>
                                        <p:attrNameLst>
                                          <p:attrName>ppt_x</p:attrName>
                                          <p:attrName>ppt_y</p:attrName>
                                        </p:attrNameLst>
                                      </p:cBhvr>
                                      <p:rCtr x="10600" y="2200"/>
                                    </p:animMotion>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nodeType="clickEffect">
                                  <p:stCondLst>
                                    <p:cond delay="0"/>
                                  </p:stCondLst>
                                  <p:childTnLst>
                                    <p:set>
                                      <p:cBhvr>
                                        <p:cTn id="54"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23" grpId="1" animBg="1"/>
      <p:bldP spid="51" grpId="0" animBg="1"/>
      <p:bldP spid="51"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Local Service extensibility</a:t>
            </a:r>
          </a:p>
        </p:txBody>
      </p:sp>
      <p:sp>
        <p:nvSpPr>
          <p:cNvPr id="3" name="Content Placeholder 2"/>
          <p:cNvSpPr>
            <a:spLocks noGrp="1"/>
          </p:cNvSpPr>
          <p:nvPr>
            <p:ph idx="1"/>
          </p:nvPr>
        </p:nvSpPr>
        <p:spPr>
          <a:xfrm>
            <a:off x="381000" y="1447799"/>
            <a:ext cx="8382000" cy="3748719"/>
          </a:xfrm>
        </p:spPr>
        <p:txBody>
          <a:bodyPr/>
          <a:lstStyle/>
          <a:p>
            <a:r>
              <a:rPr lang="en-US" dirty="0" smtClean="0"/>
              <a:t>Before SP 2010, only the SP-defined Local Service could be used</a:t>
            </a:r>
          </a:p>
          <a:p>
            <a:r>
              <a:rPr lang="en-US" dirty="0" smtClean="0"/>
              <a:t>SPS 2010 enables adding custom Local Services</a:t>
            </a:r>
          </a:p>
          <a:p>
            <a:pPr lvl="1"/>
            <a:r>
              <a:rPr lang="en-US" dirty="0" smtClean="0"/>
              <a:t>Can use CEM/HEE or</a:t>
            </a:r>
          </a:p>
          <a:p>
            <a:pPr lvl="1"/>
            <a:r>
              <a:rPr lang="en-US" dirty="0" smtClean="0"/>
              <a:t>wca.exe tool to create strongly-typed Activities </a:t>
            </a:r>
            <a:r>
              <a:rPr lang="en-US" dirty="0" smtClean="0"/>
              <a:t/>
            </a:r>
            <a:br>
              <a:rPr lang="en-US" dirty="0" smtClean="0"/>
            </a:br>
            <a:r>
              <a:rPr lang="en-US" dirty="0" smtClean="0"/>
              <a:t>(</a:t>
            </a:r>
            <a:r>
              <a:rPr lang="en-US" dirty="0" smtClean="0"/>
              <a:t>e.g. OnWorkflowActivated/CreateTask)</a:t>
            </a:r>
          </a:p>
          <a:p>
            <a:endParaRPr lang="en-US" dirty="0"/>
          </a:p>
        </p:txBody>
      </p:sp>
      <p:sp>
        <p:nvSpPr>
          <p:cNvPr id="4" name="Left Arrow 3"/>
          <p:cNvSpPr/>
          <p:nvPr/>
        </p:nvSpPr>
        <p:spPr bwMode="auto">
          <a:xfrm>
            <a:off x="7086600" y="0"/>
            <a:ext cx="1371600" cy="990600"/>
          </a:xfrm>
          <a:prstGeom prst="lef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NEW!</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a custom Local Service</a:t>
            </a:r>
            <a:endParaRPr lang="en-US" dirty="0"/>
          </a:p>
        </p:txBody>
      </p:sp>
      <p:sp>
        <p:nvSpPr>
          <p:cNvPr id="3" name="Content Placeholder 2"/>
          <p:cNvSpPr>
            <a:spLocks noGrp="1"/>
          </p:cNvSpPr>
          <p:nvPr>
            <p:ph idx="1"/>
          </p:nvPr>
        </p:nvSpPr>
        <p:spPr>
          <a:xfrm>
            <a:off x="381000" y="1447800"/>
            <a:ext cx="8382000" cy="4038029"/>
          </a:xfrm>
        </p:spPr>
        <p:txBody>
          <a:bodyPr/>
          <a:lstStyle/>
          <a:p>
            <a:r>
              <a:rPr lang="en-US" dirty="0" smtClean="0"/>
              <a:t>Define an EDS interface</a:t>
            </a:r>
          </a:p>
          <a:p>
            <a:r>
              <a:rPr lang="en-US" dirty="0" smtClean="0"/>
              <a:t>Create a class that derives from the </a:t>
            </a:r>
            <a:r>
              <a:rPr lang="en-US" dirty="0" err="1" smtClean="0"/>
              <a:t>SPWorkflowExternalDataExchangeService</a:t>
            </a:r>
            <a:r>
              <a:rPr lang="en-US" dirty="0" smtClean="0"/>
              <a:t> </a:t>
            </a:r>
            <a:r>
              <a:rPr lang="en-US" dirty="0" smtClean="0"/>
              <a:t/>
            </a:r>
            <a:br>
              <a:rPr lang="en-US" dirty="0" smtClean="0"/>
            </a:br>
            <a:r>
              <a:rPr lang="en-US" dirty="0" smtClean="0"/>
              <a:t>base </a:t>
            </a:r>
            <a:r>
              <a:rPr lang="en-US" dirty="0" smtClean="0"/>
              <a:t>class</a:t>
            </a:r>
          </a:p>
          <a:p>
            <a:r>
              <a:rPr lang="en-US" dirty="0" smtClean="0"/>
              <a:t>Implement the EDS interface</a:t>
            </a:r>
          </a:p>
          <a:p>
            <a:r>
              <a:rPr lang="en-US" dirty="0" smtClean="0"/>
              <a:t>Need to add an entry to the web.config</a:t>
            </a:r>
          </a:p>
          <a:p>
            <a:pPr lvl="1"/>
            <a:r>
              <a:rPr lang="en-US" dirty="0" smtClean="0"/>
              <a:t>WorkflowServices configuration section</a:t>
            </a:r>
          </a:p>
          <a:p>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a:effectLst/>
              </a:rPr>
              <a:t>Using SharePoint to Bring All Together, from Legacy Applications to the Cloud</a:t>
            </a:r>
            <a:endParaRPr sz="4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p:txBody>
          <a:bodyPr/>
          <a:lstStyle/>
          <a:p>
            <a:r>
              <a:rPr lang="en-US" dirty="0" smtClean="0">
                <a:solidFill>
                  <a:schemeClr val="tx1"/>
                </a:solidFill>
              </a:rPr>
              <a:t>Larry Mead</a:t>
            </a:r>
          </a:p>
          <a:p>
            <a:r>
              <a:rPr lang="en-US" dirty="0" smtClean="0">
                <a:solidFill>
                  <a:schemeClr val="tx1"/>
                </a:solidFill>
              </a:rPr>
              <a:t>Microsoft Corp.</a:t>
            </a:r>
          </a:p>
          <a:p>
            <a:endParaRPr lang="en-US" dirty="0">
              <a:solidFill>
                <a:schemeClr val="tx1"/>
              </a:solidFill>
            </a:endParaRPr>
          </a:p>
        </p:txBody>
      </p:sp>
      <p:sp>
        <p:nvSpPr>
          <p:cNvPr id="4" name="Subtitle 2"/>
          <p:cNvSpPr txBox="1">
            <a:spLocks/>
          </p:cNvSpPr>
          <p:nvPr/>
        </p:nvSpPr>
        <p:spPr bwMode="white">
          <a:xfrm>
            <a:off x="512821" y="5326545"/>
            <a:ext cx="3812443" cy="461665"/>
          </a:xfrm>
          <a:prstGeom prst="rect">
            <a:avLst/>
          </a:prstGeom>
        </p:spPr>
        <p:txBody>
          <a:bodyPr vert="horz" wrap="square" lIns="0" tIns="0" rIns="0" bIns="0" rtlCol="0">
            <a:noAutofit/>
          </a:bodyPr>
          <a:lstStyle>
            <a:lvl1pPr marL="0" indent="0" algn="l" defTabSz="914363" rtl="0" eaLnBrk="1" latinLnBrk="0" hangingPunct="1">
              <a:lnSpc>
                <a:spcPct val="90000"/>
              </a:lnSpc>
              <a:spcBef>
                <a:spcPts val="0"/>
              </a:spcBef>
              <a:buFontTx/>
              <a:buNone/>
              <a:defRPr sz="2400" kern="1200">
                <a:solidFill>
                  <a:schemeClr val="tx1"/>
                </a:solidFill>
                <a:latin typeface="+mn-lt"/>
                <a:ea typeface="+mn-ea"/>
                <a:cs typeface="+mn-cs"/>
              </a:defRPr>
            </a:lvl1pPr>
            <a:lvl2pPr marL="457182" indent="0" algn="ctr" defTabSz="914363" rtl="0" eaLnBrk="1" latinLnBrk="0" hangingPunct="1">
              <a:lnSpc>
                <a:spcPct val="90000"/>
              </a:lnSpc>
              <a:spcBef>
                <a:spcPct val="20000"/>
              </a:spcBef>
              <a:buSzPct val="90000"/>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Jon Flanders</a:t>
            </a:r>
          </a:p>
          <a:p>
            <a:r>
              <a:rPr lang="en-US" dirty="0" smtClean="0"/>
              <a:t>Session Code: </a:t>
            </a:r>
            <a:r>
              <a:rPr lang="en-US" dirty="0" smtClean="0"/>
              <a:t>INT203</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Using Local Services </a:t>
            </a:r>
            <a:endParaRPr lang="en-US" dirty="0"/>
          </a:p>
        </p:txBody>
      </p:sp>
      <p:sp>
        <p:nvSpPr>
          <p:cNvPr id="3" name="Content Placeholder 2"/>
          <p:cNvSpPr>
            <a:spLocks noGrp="1"/>
          </p:cNvSpPr>
          <p:nvPr>
            <p:ph idx="1"/>
          </p:nvPr>
        </p:nvSpPr>
        <p:spPr>
          <a:xfrm>
            <a:off x="381000" y="1447799"/>
            <a:ext cx="8382000" cy="1778949"/>
          </a:xfrm>
        </p:spPr>
        <p:txBody>
          <a:bodyPr/>
          <a:lstStyle/>
          <a:p>
            <a:r>
              <a:rPr lang="en-US" dirty="0" smtClean="0"/>
              <a:t>Configure Activities that use Local Service</a:t>
            </a:r>
          </a:p>
          <a:p>
            <a:pPr lvl="1"/>
            <a:r>
              <a:rPr lang="en-US" dirty="0" smtClean="0"/>
              <a:t>HandleExternalEvent/CallExternalMethod</a:t>
            </a:r>
          </a:p>
          <a:p>
            <a:pPr lvl="1"/>
            <a:r>
              <a:rPr lang="en-US" dirty="0" smtClean="0"/>
              <a:t>Or use WCA.exe to generate strongly-typed versions</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Building and Deploying a Custom Local Service for Legacy &amp; External Integration</a:t>
            </a:r>
            <a:endParaRPr lang="en-US" dirty="0"/>
          </a:p>
        </p:txBody>
      </p:sp>
      <p:sp>
        <p:nvSpPr>
          <p:cNvPr id="3" name="Subtitle 2"/>
          <p:cNvSpPr>
            <a:spLocks noGrp="1"/>
          </p:cNvSpPr>
          <p:nvPr>
            <p:ph type="subTitle" idx="1"/>
          </p:nvPr>
        </p:nvSpPr>
        <p:spPr>
          <a:xfrm>
            <a:off x="699769" y="5990105"/>
            <a:ext cx="6803209" cy="461665"/>
          </a:xfrm>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Workflow Event Receivers</a:t>
            </a:r>
            <a:endParaRPr lang="en-US" dirty="0"/>
          </a:p>
        </p:txBody>
      </p:sp>
      <p:sp>
        <p:nvSpPr>
          <p:cNvPr id="3" name="Content Placeholder 2"/>
          <p:cNvSpPr>
            <a:spLocks noGrp="1"/>
          </p:cNvSpPr>
          <p:nvPr>
            <p:ph idx="1"/>
          </p:nvPr>
        </p:nvSpPr>
        <p:spPr>
          <a:xfrm>
            <a:off x="381000" y="1447799"/>
            <a:ext cx="8382000" cy="4444294"/>
          </a:xfrm>
        </p:spPr>
        <p:txBody>
          <a:bodyPr/>
          <a:lstStyle/>
          <a:p>
            <a:r>
              <a:rPr lang="en-US" dirty="0" smtClean="0"/>
              <a:t>SharePoint’s WorkflowRuntime is “closed”</a:t>
            </a:r>
          </a:p>
          <a:p>
            <a:pPr lvl="1"/>
            <a:r>
              <a:rPr lang="en-US" dirty="0" smtClean="0"/>
              <a:t>No way to hook into WorkflowRuntime events</a:t>
            </a:r>
          </a:p>
          <a:p>
            <a:r>
              <a:rPr lang="en-US" dirty="0" smtClean="0"/>
              <a:t>Workflow Event Receives in SharePoint Server 2010 are code-based Event Receivers</a:t>
            </a:r>
          </a:p>
          <a:p>
            <a:pPr lvl="1"/>
            <a:r>
              <a:rPr lang="en-US" dirty="0" smtClean="0"/>
              <a:t>Similar to List Event Receivers</a:t>
            </a:r>
          </a:p>
          <a:p>
            <a:r>
              <a:rPr lang="en-US" dirty="0" smtClean="0"/>
              <a:t>Support built into Visual Studio 2010 SharePoint tools</a:t>
            </a:r>
          </a:p>
          <a:p>
            <a:pPr lvl="1"/>
            <a:r>
              <a:rPr lang="en-US" dirty="0" smtClean="0"/>
              <a:t>EventReceiver Project or Item template</a:t>
            </a:r>
          </a:p>
          <a:p>
            <a:endParaRPr lang="en-US" dirty="0"/>
          </a:p>
        </p:txBody>
      </p:sp>
      <p:sp>
        <p:nvSpPr>
          <p:cNvPr id="4" name="Lightning Bolt 3"/>
          <p:cNvSpPr/>
          <p:nvPr/>
        </p:nvSpPr>
        <p:spPr bwMode="auto">
          <a:xfrm>
            <a:off x="7437120" y="4260782"/>
            <a:ext cx="1402080" cy="2140017"/>
          </a:xfrm>
          <a:prstGeom prst="lightningBol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5" name="Left Arrow 4"/>
          <p:cNvSpPr/>
          <p:nvPr/>
        </p:nvSpPr>
        <p:spPr bwMode="auto">
          <a:xfrm>
            <a:off x="7391400" y="152400"/>
            <a:ext cx="1371600" cy="990600"/>
          </a:xfrm>
          <a:prstGeom prst="lef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gradFill>
                  <a:gsLst>
                    <a:gs pos="0">
                      <a:srgbClr val="FFFFFF"/>
                    </a:gs>
                    <a:gs pos="100000">
                      <a:srgbClr val="FFFFFF"/>
                    </a:gs>
                  </a:gsLst>
                  <a:lin ang="5400000" scaled="0"/>
                </a:gradFill>
              </a:rPr>
              <a:t>NEW!</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SPWorkflowEventReceiver</a:t>
            </a:r>
            <a:endParaRPr lang="en-US" dirty="0"/>
          </a:p>
        </p:txBody>
      </p:sp>
      <p:sp>
        <p:nvSpPr>
          <p:cNvPr id="3" name="Content Placeholder 2"/>
          <p:cNvSpPr>
            <a:spLocks noGrp="1"/>
          </p:cNvSpPr>
          <p:nvPr>
            <p:ph idx="1"/>
          </p:nvPr>
        </p:nvSpPr>
        <p:spPr>
          <a:xfrm>
            <a:off x="381000" y="1447799"/>
            <a:ext cx="8382000" cy="5256824"/>
          </a:xfrm>
        </p:spPr>
        <p:txBody>
          <a:bodyPr/>
          <a:lstStyle/>
          <a:p>
            <a:r>
              <a:rPr lang="en-US" dirty="0" smtClean="0"/>
              <a:t>New SPEventReceiverBase-derived class for 2010</a:t>
            </a:r>
          </a:p>
          <a:p>
            <a:r>
              <a:rPr lang="en-US" dirty="0" smtClean="0"/>
              <a:t>Derived and override methods for needed functionality</a:t>
            </a:r>
          </a:p>
          <a:p>
            <a:pPr lvl="1"/>
            <a:r>
              <a:rPr lang="en-US" dirty="0" smtClean="0"/>
              <a:t>Starting</a:t>
            </a:r>
          </a:p>
          <a:p>
            <a:pPr lvl="1"/>
            <a:r>
              <a:rPr lang="en-US" dirty="0" smtClean="0"/>
              <a:t>Started</a:t>
            </a:r>
          </a:p>
          <a:p>
            <a:pPr lvl="1"/>
            <a:r>
              <a:rPr lang="en-US" dirty="0" smtClean="0"/>
              <a:t>Postponed</a:t>
            </a:r>
          </a:p>
          <a:p>
            <a:pPr lvl="1"/>
            <a:r>
              <a:rPr lang="en-US" dirty="0" smtClean="0"/>
              <a:t>Completed</a:t>
            </a:r>
          </a:p>
          <a:p>
            <a:r>
              <a:rPr lang="en-US" dirty="0" smtClean="0"/>
              <a:t>Register as EventReceiver for a list</a:t>
            </a:r>
          </a:p>
          <a:p>
            <a:pPr lvl="1"/>
            <a:r>
              <a:rPr lang="en-US" dirty="0" smtClean="0"/>
              <a:t>Associates with list workflows automatically</a:t>
            </a:r>
          </a:p>
          <a:p>
            <a:pPr lvl="1"/>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Workflow Event Receiver</a:t>
            </a:r>
            <a:endParaRPr lang="en-US" dirty="0"/>
          </a:p>
        </p:txBody>
      </p:sp>
      <p:sp>
        <p:nvSpPr>
          <p:cNvPr id="6" name="Text Placeholder 5"/>
          <p:cNvSpPr>
            <a:spLocks noGrp="1"/>
          </p:cNvSpPr>
          <p:nvPr>
            <p:ph type="body" sz="quarter" idx="10"/>
          </p:nvPr>
        </p:nvSpPr>
        <p:spPr>
          <a:xfrm>
            <a:off x="722313" y="1905000"/>
            <a:ext cx="8040688" cy="4459682"/>
          </a:xfrm>
        </p:spPr>
        <p:txBody>
          <a:bodyPr/>
          <a:lstStyle/>
          <a:p>
            <a:r>
              <a:rPr lang="en-US" sz="1400" dirty="0" smtClean="0">
                <a:cs typeface="Consolas" pitchFamily="49" charset="0"/>
              </a:rPr>
              <a:t>public class MyWorkflowEventReceiver : SPWorkflowEventReceiver</a:t>
            </a:r>
          </a:p>
          <a:p>
            <a:r>
              <a:rPr lang="en-US" sz="1400" dirty="0" smtClean="0">
                <a:cs typeface="Consolas" pitchFamily="49" charset="0"/>
              </a:rPr>
              <a:t>{</a:t>
            </a:r>
          </a:p>
          <a:p>
            <a:r>
              <a:rPr lang="en-US" sz="1400" dirty="0" smtClean="0">
                <a:cs typeface="Consolas" pitchFamily="49" charset="0"/>
              </a:rPr>
              <a:t>    public override void WorkflowStarting(SPWorkflowEventProperties p)</a:t>
            </a:r>
          </a:p>
          <a:p>
            <a:r>
              <a:rPr lang="en-US" sz="1400" dirty="0" smtClean="0">
                <a:cs typeface="Consolas" pitchFamily="49" charset="0"/>
              </a:rPr>
              <a:t>    {</a:t>
            </a:r>
          </a:p>
          <a:p>
            <a:r>
              <a:rPr lang="en-US" sz="1400" dirty="0" smtClean="0">
                <a:cs typeface="Consolas" pitchFamily="49" charset="0"/>
              </a:rPr>
              <a:t>        base.WorkflowStarting(properties);</a:t>
            </a:r>
          </a:p>
          <a:p>
            <a:r>
              <a:rPr lang="en-US" sz="1400" dirty="0" smtClean="0">
                <a:cs typeface="Consolas" pitchFamily="49" charset="0"/>
              </a:rPr>
              <a:t>    }</a:t>
            </a:r>
          </a:p>
          <a:p>
            <a:r>
              <a:rPr lang="en-US" sz="1400" dirty="0" smtClean="0">
                <a:cs typeface="Consolas" pitchFamily="49" charset="0"/>
              </a:rPr>
              <a:t>    public override void WorkflowStarted(SPWorkflowEventProperties  p)</a:t>
            </a:r>
          </a:p>
          <a:p>
            <a:r>
              <a:rPr lang="en-US" sz="1400" dirty="0" smtClean="0">
                <a:cs typeface="Consolas" pitchFamily="49" charset="0"/>
              </a:rPr>
              <a:t>    {</a:t>
            </a:r>
          </a:p>
          <a:p>
            <a:r>
              <a:rPr lang="en-US" sz="1400" dirty="0" smtClean="0">
                <a:cs typeface="Consolas" pitchFamily="49" charset="0"/>
              </a:rPr>
              <a:t>        base.WorkflowStarted(properties);</a:t>
            </a:r>
          </a:p>
          <a:p>
            <a:r>
              <a:rPr lang="en-US" sz="1400" dirty="0" smtClean="0">
                <a:cs typeface="Consolas" pitchFamily="49" charset="0"/>
              </a:rPr>
              <a:t>    }</a:t>
            </a:r>
          </a:p>
          <a:p>
            <a:r>
              <a:rPr lang="en-US" sz="1400" dirty="0" smtClean="0">
                <a:cs typeface="Consolas" pitchFamily="49" charset="0"/>
              </a:rPr>
              <a:t>    public override void WorkflowPostponed(SPWorkflowEventProperties p)</a:t>
            </a:r>
          </a:p>
          <a:p>
            <a:r>
              <a:rPr lang="en-US" sz="1400" dirty="0" smtClean="0">
                <a:cs typeface="Consolas" pitchFamily="49" charset="0"/>
              </a:rPr>
              <a:t>    {</a:t>
            </a:r>
          </a:p>
          <a:p>
            <a:r>
              <a:rPr lang="en-US" sz="1400" dirty="0" smtClean="0">
                <a:cs typeface="Consolas" pitchFamily="49" charset="0"/>
              </a:rPr>
              <a:t>        base.WorkflowPostponed(properties);</a:t>
            </a:r>
          </a:p>
          <a:p>
            <a:r>
              <a:rPr lang="en-US" sz="1400" dirty="0" smtClean="0">
                <a:cs typeface="Consolas" pitchFamily="49" charset="0"/>
              </a:rPr>
              <a:t>    }</a:t>
            </a:r>
          </a:p>
          <a:p>
            <a:r>
              <a:rPr lang="en-US" sz="1400" dirty="0" smtClean="0">
                <a:cs typeface="Consolas" pitchFamily="49" charset="0"/>
              </a:rPr>
              <a:t>    public override void WorkflowCompleted(SPWorkflowEventProperties p)</a:t>
            </a:r>
          </a:p>
          <a:p>
            <a:r>
              <a:rPr lang="en-US" sz="1400" dirty="0" smtClean="0">
                <a:cs typeface="Consolas" pitchFamily="49" charset="0"/>
              </a:rPr>
              <a:t>    {</a:t>
            </a:r>
          </a:p>
          <a:p>
            <a:r>
              <a:rPr lang="en-US" sz="1400" dirty="0" smtClean="0">
                <a:cs typeface="Consolas" pitchFamily="49" charset="0"/>
              </a:rPr>
              <a:t>        base.WorkflowCompleted(properties);</a:t>
            </a:r>
          </a:p>
          <a:p>
            <a:r>
              <a:rPr lang="en-US" sz="1400" dirty="0" smtClean="0">
                <a:cs typeface="Consolas" pitchFamily="49" charset="0"/>
              </a:rPr>
              <a:t>    }</a:t>
            </a:r>
          </a:p>
          <a:p>
            <a:r>
              <a:rPr lang="en-US" sz="1400" dirty="0" smtClean="0">
                <a:cs typeface="Consolas" pitchFamily="49" charset="0"/>
              </a:rPr>
              <a:t>}</a:t>
            </a:r>
            <a:endParaRPr lang="en-US" sz="1400" dirty="0" smtClean="0">
              <a:solidFill>
                <a:schemeClr val="tx1"/>
              </a:solidFill>
              <a:cs typeface="Consolas" pitchFamily="49" charset="0"/>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Building and Deploying a Workflow Event Receiver</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Summary</a:t>
            </a:r>
            <a:endParaRPr lang="en-US" dirty="0"/>
          </a:p>
        </p:txBody>
      </p:sp>
      <p:sp>
        <p:nvSpPr>
          <p:cNvPr id="3" name="Text Placeholder 2"/>
          <p:cNvSpPr>
            <a:spLocks noGrp="1"/>
          </p:cNvSpPr>
          <p:nvPr>
            <p:ph type="body" sz="quarter" idx="10"/>
          </p:nvPr>
        </p:nvSpPr>
        <p:spPr>
          <a:xfrm>
            <a:off x="381000" y="1447799"/>
            <a:ext cx="8382000" cy="4653582"/>
          </a:xfrm>
        </p:spPr>
        <p:txBody>
          <a:bodyPr/>
          <a:lstStyle/>
          <a:p>
            <a:r>
              <a:rPr lang="en-US" dirty="0" smtClean="0"/>
              <a:t>Workflows are (have been) a powerful way to model functionality in SharePoint</a:t>
            </a:r>
          </a:p>
          <a:p>
            <a:r>
              <a:rPr lang="en-US" dirty="0" smtClean="0"/>
              <a:t>Improvements to the engine and tools in SharePoint Server 2010/Visual Studio 2010 make Workflow an even more attractive way to develop in SharePoint</a:t>
            </a:r>
          </a:p>
          <a:p>
            <a:pPr lvl="1"/>
            <a:r>
              <a:rPr lang="en-US" dirty="0" smtClean="0"/>
              <a:t>SPD Export</a:t>
            </a:r>
          </a:p>
          <a:p>
            <a:pPr lvl="1"/>
            <a:r>
              <a:rPr lang="en-US" dirty="0" smtClean="0"/>
              <a:t>EventReceivers</a:t>
            </a:r>
          </a:p>
          <a:p>
            <a:pPr lvl="1"/>
            <a:r>
              <a:rPr lang="en-US" dirty="0" smtClean="0"/>
              <a:t>Local Services</a:t>
            </a:r>
          </a:p>
          <a:p>
            <a:pPr lvl="1"/>
            <a:r>
              <a:rPr lang="en-US" dirty="0" smtClean="0"/>
              <a:t>Visual Studio</a:t>
            </a: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Content</a:t>
            </a:r>
            <a:endParaRPr lang="en-US" dirty="0"/>
          </a:p>
        </p:txBody>
      </p:sp>
      <p:sp>
        <p:nvSpPr>
          <p:cNvPr id="3" name="Text Placeholder 2"/>
          <p:cNvSpPr>
            <a:spLocks noGrp="1"/>
          </p:cNvSpPr>
          <p:nvPr>
            <p:ph type="body" sz="quarter" idx="10"/>
          </p:nvPr>
        </p:nvSpPr>
        <p:spPr>
          <a:xfrm>
            <a:off x="381000" y="1447799"/>
            <a:ext cx="8382000" cy="3397853"/>
          </a:xfrm>
        </p:spPr>
        <p:txBody>
          <a:bodyPr/>
          <a:lstStyle/>
          <a:p>
            <a:r>
              <a:rPr lang="en-US" dirty="0" smtClean="0"/>
              <a:t>Workflow in SharePoint 2010: Overview</a:t>
            </a:r>
          </a:p>
          <a:p>
            <a:r>
              <a:rPr lang="en-US" dirty="0" smtClean="0"/>
              <a:t>Overview: Creating Workflows With SharePoint Designer 2010, InfoPath, And Visio</a:t>
            </a:r>
          </a:p>
          <a:p>
            <a:r>
              <a:rPr lang="en-US" dirty="0" smtClean="0"/>
              <a:t>Introduction </a:t>
            </a:r>
            <a:r>
              <a:rPr lang="en-US" smtClean="0"/>
              <a:t>To SharePoint </a:t>
            </a:r>
            <a:r>
              <a:rPr lang="en-US" dirty="0" smtClean="0"/>
              <a:t>Designer 2010: Top 10 great things to know</a:t>
            </a:r>
          </a:p>
          <a:p>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Session objectives</a:t>
            </a:r>
            <a:endParaRPr lang="de-DE" dirty="0"/>
          </a:p>
        </p:txBody>
      </p:sp>
      <p:sp>
        <p:nvSpPr>
          <p:cNvPr id="3" name="Text Placeholder 2"/>
          <p:cNvSpPr>
            <a:spLocks noGrp="1"/>
          </p:cNvSpPr>
          <p:nvPr>
            <p:ph type="body" sz="quarter" idx="10"/>
          </p:nvPr>
        </p:nvSpPr>
        <p:spPr/>
        <p:txBody>
          <a:bodyPr>
            <a:normAutofit/>
          </a:bodyPr>
          <a:lstStyle/>
          <a:p>
            <a:r>
              <a:rPr lang="en-CA" dirty="0" smtClean="0"/>
              <a:t>Have an understanding of how SharePoint can be used for application composition</a:t>
            </a:r>
            <a:endParaRPr lang="en-CA" dirty="0"/>
          </a:p>
          <a:p>
            <a:r>
              <a:rPr lang="en-CA" dirty="0" smtClean="0"/>
              <a:t>Overview of SharePoint 2010 workflow features</a:t>
            </a:r>
            <a:endParaRPr lang="en-CA" dirty="0"/>
          </a:p>
          <a:p>
            <a:r>
              <a:rPr lang="en-CA" dirty="0" smtClean="0"/>
              <a:t>Overview of building workflows in SharePoint 2010</a:t>
            </a:r>
            <a:endParaRPr lang="en-CA" dirty="0"/>
          </a:p>
          <a:p>
            <a:endParaRPr lang="de-DE" dirty="0"/>
          </a:p>
        </p:txBody>
      </p:sp>
    </p:spTree>
    <p:extLst>
      <p:ext uri="{BB962C8B-B14F-4D97-AF65-F5344CB8AC3E}">
        <p14:creationId xmlns:p14="http://schemas.microsoft.com/office/powerpoint/2007/7/12/main" xmlns="" val="4233361469"/>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335280" y="1173479"/>
            <a:ext cx="8382000" cy="5287601"/>
          </a:xfrm>
        </p:spPr>
        <p:txBody>
          <a:bodyPr/>
          <a:lstStyle/>
          <a:p>
            <a:r>
              <a:rPr lang="en-US" dirty="0"/>
              <a:t>The problem with </a:t>
            </a:r>
            <a:r>
              <a:rPr lang="en-US" dirty="0" smtClean="0"/>
              <a:t>legacy migrated </a:t>
            </a:r>
            <a:r>
              <a:rPr lang="en-US" dirty="0"/>
              <a:t>systems</a:t>
            </a:r>
          </a:p>
          <a:p>
            <a:r>
              <a:rPr lang="en-US" dirty="0" smtClean="0"/>
              <a:t>Using SharePoint for end to end integration</a:t>
            </a:r>
          </a:p>
          <a:p>
            <a:r>
              <a:rPr lang="en-US" dirty="0" smtClean="0"/>
              <a:t>Workflow and application composition</a:t>
            </a:r>
          </a:p>
          <a:p>
            <a:r>
              <a:rPr lang="en-US" dirty="0" smtClean="0"/>
              <a:t>What’s new with Workflows in SharePoint Server 2010?</a:t>
            </a:r>
          </a:p>
          <a:p>
            <a:pPr lvl="1"/>
            <a:r>
              <a:rPr lang="en-US" dirty="0" smtClean="0"/>
              <a:t>Support for .NET 3.5</a:t>
            </a:r>
          </a:p>
          <a:p>
            <a:pPr lvl="1"/>
            <a:r>
              <a:rPr lang="en-US" dirty="0" smtClean="0"/>
              <a:t>SPD -&gt; Export -&gt; Visual Studio -&gt; Import</a:t>
            </a:r>
          </a:p>
          <a:p>
            <a:pPr lvl="1"/>
            <a:r>
              <a:rPr lang="en-US" dirty="0" smtClean="0"/>
              <a:t>Site Workflows</a:t>
            </a:r>
          </a:p>
          <a:p>
            <a:pPr lvl="1"/>
            <a:r>
              <a:rPr lang="en-US" dirty="0" smtClean="0"/>
              <a:t>Custom Local Services</a:t>
            </a:r>
          </a:p>
          <a:p>
            <a:pPr lvl="1"/>
            <a:r>
              <a:rPr lang="en-US" dirty="0" smtClean="0"/>
              <a:t>Workflow Event Receivers</a:t>
            </a:r>
          </a:p>
          <a:p>
            <a:pPr lvl="1"/>
            <a:endParaRPr lang="en-US" dirty="0" smtClean="0"/>
          </a:p>
          <a:p>
            <a:pPr lvl="1"/>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Migration Without Integration</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07/7/12/main" xmlns="" val="579965503"/>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SharePoint Integration Points</a:t>
            </a:r>
            <a:endParaRPr lang="en-US" dirty="0"/>
          </a:p>
        </p:txBody>
      </p:sp>
      <p:sp>
        <p:nvSpPr>
          <p:cNvPr id="3" name="Content Placeholder 2"/>
          <p:cNvSpPr>
            <a:spLocks noGrp="1"/>
          </p:cNvSpPr>
          <p:nvPr>
            <p:ph idx="1"/>
          </p:nvPr>
        </p:nvSpPr>
        <p:spPr/>
        <p:txBody>
          <a:bodyPr/>
          <a:lstStyle/>
          <a:p>
            <a:r>
              <a:rPr lang="en-US" dirty="0" smtClean="0"/>
              <a:t>Why use SharePoint for Integration?</a:t>
            </a:r>
          </a:p>
          <a:p>
            <a:pPr lvl="1"/>
            <a:r>
              <a:rPr lang="en-US" dirty="0" smtClean="0"/>
              <a:t>Already commonly used by Microsoft enterprise customers</a:t>
            </a:r>
          </a:p>
          <a:p>
            <a:r>
              <a:rPr lang="en-US" dirty="0" smtClean="0"/>
              <a:t>What types of applications can be brought together with SharePoint?</a:t>
            </a:r>
          </a:p>
          <a:p>
            <a:pPr lvl="1"/>
            <a:r>
              <a:rPr lang="en-US" dirty="0" smtClean="0"/>
              <a:t>Just about anything from legacy applications and </a:t>
            </a:r>
            <a:r>
              <a:rPr lang="en-US" dirty="0" err="1" smtClean="0"/>
              <a:t>applicatins</a:t>
            </a:r>
            <a:r>
              <a:rPr lang="en-US" dirty="0" smtClean="0"/>
              <a:t> to the cloud</a:t>
            </a:r>
          </a:p>
          <a:p>
            <a:r>
              <a:rPr lang="en-US" dirty="0" smtClean="0"/>
              <a:t>What’s Missing?</a:t>
            </a:r>
          </a:p>
          <a:p>
            <a:pPr lvl="1"/>
            <a:r>
              <a:rPr lang="en-US" dirty="0" smtClean="0"/>
              <a:t>Workflow capabilities of WF!</a:t>
            </a:r>
            <a:endParaRPr lang="en-US" dirty="0"/>
          </a:p>
        </p:txBody>
      </p:sp>
    </p:spTree>
    <p:extLst>
      <p:ext uri="{BB962C8B-B14F-4D97-AF65-F5344CB8AC3E}">
        <p14:creationId xmlns:p14="http://schemas.microsoft.com/office/powerpoint/2007/7/12/main" xmlns="" val="149778888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382000" cy="664797"/>
          </a:xfrm>
        </p:spPr>
        <p:txBody>
          <a:bodyPr/>
          <a:lstStyle/>
          <a:p>
            <a:r>
              <a:rPr lang="en-US" dirty="0" smtClean="0"/>
              <a:t>SharePoint Workflow </a:t>
            </a:r>
            <a:r>
              <a:rPr smtClean="0">
                <a:effectLst/>
              </a:rPr>
              <a:t>Composition</a:t>
            </a:r>
            <a:endParaRPr lang="en-US" dirty="0">
              <a:effectLst/>
            </a:endParaRPr>
          </a:p>
        </p:txBody>
      </p:sp>
      <p:grpSp>
        <p:nvGrpSpPr>
          <p:cNvPr id="3" name="Group 157"/>
          <p:cNvGrpSpPr/>
          <p:nvPr/>
        </p:nvGrpSpPr>
        <p:grpSpPr>
          <a:xfrm>
            <a:off x="3185160" y="1600200"/>
            <a:ext cx="2598906" cy="1029941"/>
            <a:chOff x="3497094" y="3581400"/>
            <a:chExt cx="2598906" cy="1029941"/>
          </a:xfrm>
        </p:grpSpPr>
        <p:sp>
          <p:nvSpPr>
            <p:cNvPr id="43" name="Oval 42"/>
            <p:cNvSpPr/>
            <p:nvPr/>
          </p:nvSpPr>
          <p:spPr>
            <a:xfrm>
              <a:off x="3962400" y="3581400"/>
              <a:ext cx="2133600" cy="990600"/>
            </a:xfrm>
            <a:prstGeom prst="ellipse">
              <a:avLst/>
            </a:prstGeom>
            <a:ln>
              <a:tailEnd type="stealth" w="lg" len="lg"/>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2" name="TextBox 41"/>
            <p:cNvSpPr txBox="1"/>
            <p:nvPr/>
          </p:nvSpPr>
          <p:spPr>
            <a:xfrm>
              <a:off x="4082876" y="3595678"/>
              <a:ext cx="1905000" cy="1015663"/>
            </a:xfrm>
            <a:prstGeom prst="rect">
              <a:avLst/>
            </a:prstGeom>
            <a:noFill/>
          </p:spPr>
          <p:txBody>
            <a:bodyPr wrap="square" rtlCol="0">
              <a:spAutoFit/>
            </a:bodyPr>
            <a:lstStyle/>
            <a:p>
              <a:pPr algn="ctr"/>
              <a:r>
                <a:rPr lang="en-US" sz="2000" b="1" i="1" dirty="0" smtClean="0"/>
                <a:t>SharePoint</a:t>
              </a:r>
            </a:p>
            <a:p>
              <a:pPr algn="ctr"/>
              <a:r>
                <a:rPr lang="en-US" sz="2000" b="1" i="1" dirty="0" smtClean="0"/>
                <a:t>Workflow Services</a:t>
              </a:r>
              <a:endParaRPr lang="en-US" sz="2000" b="1" i="1" dirty="0"/>
            </a:p>
          </p:txBody>
        </p:sp>
        <p:cxnSp>
          <p:nvCxnSpPr>
            <p:cNvPr id="76" name="Straight Arrow Connector 75"/>
            <p:cNvCxnSpPr>
              <a:stCxn id="154" idx="3"/>
              <a:endCxn id="43" idx="2"/>
            </p:cNvCxnSpPr>
            <p:nvPr/>
          </p:nvCxnSpPr>
          <p:spPr>
            <a:xfrm flipV="1">
              <a:off x="3497094" y="4076700"/>
              <a:ext cx="465306" cy="9555"/>
            </a:xfrm>
            <a:prstGeom prst="straightConnector1">
              <a:avLst/>
            </a:prstGeom>
            <a:ln>
              <a:solidFill>
                <a:schemeClr val="tx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grpSp>
      <p:grpSp>
        <p:nvGrpSpPr>
          <p:cNvPr id="4" name="Group 158"/>
          <p:cNvGrpSpPr/>
          <p:nvPr/>
        </p:nvGrpSpPr>
        <p:grpSpPr>
          <a:xfrm>
            <a:off x="5784066" y="1385878"/>
            <a:ext cx="2923240" cy="1309686"/>
            <a:chOff x="6075283" y="3352800"/>
            <a:chExt cx="3437087" cy="1524000"/>
          </a:xfrm>
          <a:solidFill>
            <a:schemeClr val="accent6">
              <a:lumMod val="60000"/>
              <a:lumOff val="40000"/>
            </a:schemeClr>
          </a:solidFill>
        </p:grpSpPr>
        <p:sp>
          <p:nvSpPr>
            <p:cNvPr id="60" name="Rectangle 59"/>
            <p:cNvSpPr/>
            <p:nvPr/>
          </p:nvSpPr>
          <p:spPr>
            <a:xfrm>
              <a:off x="6624876" y="3352800"/>
              <a:ext cx="2887494" cy="1524000"/>
            </a:xfrm>
            <a:prstGeom prst="rect">
              <a:avLst/>
            </a:prstGeom>
            <a:grpFill/>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000" b="1" dirty="0" smtClean="0">
                  <a:solidFill>
                    <a:schemeClr val="tx1"/>
                  </a:solidFill>
                </a:rPr>
                <a:t>SharePoint Portal</a:t>
              </a:r>
              <a:endParaRPr lang="en-US" sz="2000" b="1" dirty="0">
                <a:solidFill>
                  <a:schemeClr val="tx1"/>
                </a:solidFill>
              </a:endParaRPr>
            </a:p>
          </p:txBody>
        </p:sp>
        <p:cxnSp>
          <p:nvCxnSpPr>
            <p:cNvPr id="78" name="Straight Arrow Connector 77"/>
            <p:cNvCxnSpPr>
              <a:stCxn id="43" idx="6"/>
            </p:cNvCxnSpPr>
            <p:nvPr/>
          </p:nvCxnSpPr>
          <p:spPr>
            <a:xfrm>
              <a:off x="6075283" y="4178543"/>
              <a:ext cx="528036" cy="26601"/>
            </a:xfrm>
            <a:prstGeom prst="straightConnector1">
              <a:avLst/>
            </a:prstGeom>
            <a:grpFill/>
            <a:ln>
              <a:solidFill>
                <a:schemeClr val="tx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grpSp>
      <p:sp>
        <p:nvSpPr>
          <p:cNvPr id="122" name="Hexagon 121"/>
          <p:cNvSpPr/>
          <p:nvPr/>
        </p:nvSpPr>
        <p:spPr>
          <a:xfrm>
            <a:off x="365760" y="3276600"/>
            <a:ext cx="3124200" cy="685800"/>
          </a:xfrm>
          <a:prstGeom prst="hexagon">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cxnSp>
        <p:nvCxnSpPr>
          <p:cNvPr id="123" name="Straight Arrow Connector 122"/>
          <p:cNvCxnSpPr>
            <a:endCxn id="130" idx="0"/>
          </p:cNvCxnSpPr>
          <p:nvPr/>
        </p:nvCxnSpPr>
        <p:spPr>
          <a:xfrm rot="5400000" flipH="1" flipV="1">
            <a:off x="1701476" y="3084680"/>
            <a:ext cx="380206" cy="3635"/>
          </a:xfrm>
          <a:prstGeom prst="straightConnector1">
            <a:avLst/>
          </a:prstGeom>
          <a:ln>
            <a:solidFill>
              <a:schemeClr val="tx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124" name="Straight Arrow Connector 123"/>
          <p:cNvCxnSpPr>
            <a:stCxn id="146" idx="0"/>
          </p:cNvCxnSpPr>
          <p:nvPr/>
        </p:nvCxnSpPr>
        <p:spPr>
          <a:xfrm rot="16200000" flipV="1">
            <a:off x="1777676" y="4150684"/>
            <a:ext cx="380206" cy="3637"/>
          </a:xfrm>
          <a:prstGeom prst="straightConnector1">
            <a:avLst/>
          </a:prstGeom>
          <a:ln>
            <a:solidFill>
              <a:schemeClr val="tx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125" name="TextBox 124"/>
          <p:cNvSpPr txBox="1"/>
          <p:nvPr/>
        </p:nvSpPr>
        <p:spPr>
          <a:xfrm>
            <a:off x="213360" y="3444240"/>
            <a:ext cx="3581400" cy="387798"/>
          </a:xfrm>
          <a:prstGeom prst="rect">
            <a:avLst/>
          </a:prstGeom>
          <a:noFill/>
        </p:spPr>
        <p:txBody>
          <a:bodyPr wrap="square" rtlCol="0">
            <a:spAutoFit/>
          </a:bodyPr>
          <a:lstStyle/>
          <a:p>
            <a:pPr algn="ctr"/>
            <a:r>
              <a:rPr lang="en-US" sz="2400" i="1" dirty="0" smtClean="0"/>
              <a:t>WCF </a:t>
            </a:r>
            <a:r>
              <a:rPr lang="en-US" sz="2400" b="1" i="1" dirty="0" smtClean="0"/>
              <a:t>Services</a:t>
            </a:r>
            <a:endParaRPr lang="en-US" sz="2400" b="1" i="1" dirty="0"/>
          </a:p>
        </p:txBody>
      </p:sp>
      <p:sp>
        <p:nvSpPr>
          <p:cNvPr id="126" name="Diamond 125"/>
          <p:cNvSpPr/>
          <p:nvPr/>
        </p:nvSpPr>
        <p:spPr>
          <a:xfrm flipV="1">
            <a:off x="864697" y="2667794"/>
            <a:ext cx="228600" cy="228600"/>
          </a:xfrm>
          <a:prstGeom prst="diamond">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7" name="Straight Connector 126"/>
          <p:cNvCxnSpPr/>
          <p:nvPr/>
        </p:nvCxnSpPr>
        <p:spPr>
          <a:xfrm rot="16200000" flipH="1">
            <a:off x="861854" y="2551906"/>
            <a:ext cx="228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28" name="Diamond 127"/>
          <p:cNvSpPr/>
          <p:nvPr/>
        </p:nvSpPr>
        <p:spPr>
          <a:xfrm flipV="1">
            <a:off x="1321897" y="2667794"/>
            <a:ext cx="228600" cy="228600"/>
          </a:xfrm>
          <a:prstGeom prst="diamond">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9" name="Straight Connector 128"/>
          <p:cNvCxnSpPr/>
          <p:nvPr/>
        </p:nvCxnSpPr>
        <p:spPr>
          <a:xfrm rot="16200000" flipH="1">
            <a:off x="1319054" y="2551906"/>
            <a:ext cx="228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30" name="Diamond 129"/>
          <p:cNvSpPr/>
          <p:nvPr/>
        </p:nvSpPr>
        <p:spPr>
          <a:xfrm flipV="1">
            <a:off x="1779097" y="2667794"/>
            <a:ext cx="228600" cy="228600"/>
          </a:xfrm>
          <a:prstGeom prst="diamond">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1" name="Straight Connector 130"/>
          <p:cNvCxnSpPr/>
          <p:nvPr/>
        </p:nvCxnSpPr>
        <p:spPr>
          <a:xfrm rot="16200000" flipH="1">
            <a:off x="1776254" y="2551906"/>
            <a:ext cx="228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32" name="Diamond 131"/>
          <p:cNvSpPr/>
          <p:nvPr/>
        </p:nvSpPr>
        <p:spPr>
          <a:xfrm flipV="1">
            <a:off x="2236297" y="2667794"/>
            <a:ext cx="228600" cy="228600"/>
          </a:xfrm>
          <a:prstGeom prst="diamond">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3" name="Straight Connector 132"/>
          <p:cNvCxnSpPr/>
          <p:nvPr/>
        </p:nvCxnSpPr>
        <p:spPr>
          <a:xfrm rot="16200000" flipH="1">
            <a:off x="2233454" y="2551906"/>
            <a:ext cx="228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34" name="Diamond 133"/>
          <p:cNvSpPr/>
          <p:nvPr/>
        </p:nvSpPr>
        <p:spPr>
          <a:xfrm flipV="1">
            <a:off x="2693497" y="2667794"/>
            <a:ext cx="228600" cy="228600"/>
          </a:xfrm>
          <a:prstGeom prst="diamond">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5" name="Straight Connector 134"/>
          <p:cNvCxnSpPr/>
          <p:nvPr/>
        </p:nvCxnSpPr>
        <p:spPr>
          <a:xfrm rot="16200000" flipH="1">
            <a:off x="2690654" y="2551906"/>
            <a:ext cx="228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36" name="Oval 135"/>
          <p:cNvSpPr/>
          <p:nvPr/>
        </p:nvSpPr>
        <p:spPr>
          <a:xfrm>
            <a:off x="670560" y="5417403"/>
            <a:ext cx="2514600" cy="830997"/>
          </a:xfrm>
          <a:prstGeom prst="ellipse">
            <a:avLst/>
          </a:prstGeom>
          <a:solidFill>
            <a:schemeClr val="accent6">
              <a:lumMod val="40000"/>
              <a:lumOff val="60000"/>
            </a:schemeClr>
          </a:solidFill>
          <a:ln>
            <a:solidFill>
              <a:schemeClr val="accent6">
                <a:lumMod val="75000"/>
              </a:schemeClr>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TextBox 136"/>
          <p:cNvSpPr txBox="1"/>
          <p:nvPr/>
        </p:nvSpPr>
        <p:spPr>
          <a:xfrm>
            <a:off x="841984" y="5472130"/>
            <a:ext cx="2212862" cy="707886"/>
          </a:xfrm>
          <a:prstGeom prst="rect">
            <a:avLst/>
          </a:prstGeom>
          <a:no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2000" b="1" dirty="0" smtClean="0">
                <a:solidFill>
                  <a:schemeClr val="tx1"/>
                </a:solidFill>
              </a:rPr>
              <a:t> </a:t>
            </a:r>
            <a:r>
              <a:rPr lang="en-US" sz="2000" dirty="0" smtClean="0">
                <a:solidFill>
                  <a:schemeClr val="tx1"/>
                </a:solidFill>
              </a:rPr>
              <a:t>Legacy</a:t>
            </a:r>
          </a:p>
          <a:p>
            <a:pPr algn="ctr"/>
            <a:r>
              <a:rPr lang="en-US" sz="2000" dirty="0" smtClean="0">
                <a:solidFill>
                  <a:schemeClr val="tx1"/>
                </a:solidFill>
              </a:rPr>
              <a:t>Programs</a:t>
            </a:r>
            <a:endParaRPr lang="en-US" sz="2000" dirty="0">
              <a:solidFill>
                <a:schemeClr val="tx1"/>
              </a:solidFill>
            </a:endParaRPr>
          </a:p>
        </p:txBody>
      </p:sp>
      <p:sp>
        <p:nvSpPr>
          <p:cNvPr id="138" name="Oval 137"/>
          <p:cNvSpPr/>
          <p:nvPr/>
        </p:nvSpPr>
        <p:spPr>
          <a:xfrm>
            <a:off x="594360" y="990600"/>
            <a:ext cx="2514600" cy="830997"/>
          </a:xfrm>
          <a:prstGeom prst="ellipse">
            <a:avLst/>
          </a:prstGeom>
          <a:solidFill>
            <a:schemeClr val="accent6">
              <a:lumMod val="40000"/>
              <a:lumOff val="60000"/>
            </a:schemeClr>
          </a:solidFill>
          <a:ln>
            <a:solidFill>
              <a:schemeClr val="accent6">
                <a:lumMod val="75000"/>
              </a:schemeClr>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TextBox 138"/>
          <p:cNvSpPr txBox="1"/>
          <p:nvPr/>
        </p:nvSpPr>
        <p:spPr>
          <a:xfrm>
            <a:off x="755306" y="1048690"/>
            <a:ext cx="2212862" cy="707886"/>
          </a:xfrm>
          <a:prstGeom prst="rect">
            <a:avLst/>
          </a:prstGeom>
          <a:no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2000" b="1" dirty="0" smtClean="0">
                <a:solidFill>
                  <a:schemeClr val="tx1"/>
                </a:solidFill>
                <a:latin typeface="Arial" pitchFamily="34" charset="0"/>
                <a:cs typeface="Arial" pitchFamily="34" charset="0"/>
              </a:rPr>
              <a:t>Cloud </a:t>
            </a:r>
            <a:r>
              <a:rPr lang="en-US" sz="2000" b="1" dirty="0" err="1" smtClean="0">
                <a:solidFill>
                  <a:schemeClr val="tx1"/>
                </a:solidFill>
                <a:latin typeface="Arial" pitchFamily="34" charset="0"/>
                <a:cs typeface="Arial" pitchFamily="34" charset="0"/>
              </a:rPr>
              <a:t>Applicatoins</a:t>
            </a:r>
            <a:endParaRPr lang="en-US" sz="2000" b="1" dirty="0" smtClean="0">
              <a:solidFill>
                <a:schemeClr val="tx1"/>
              </a:solidFill>
              <a:latin typeface="Arial" pitchFamily="34" charset="0"/>
              <a:cs typeface="Arial" pitchFamily="34" charset="0"/>
            </a:endParaRPr>
          </a:p>
        </p:txBody>
      </p:sp>
      <p:sp>
        <p:nvSpPr>
          <p:cNvPr id="140" name="Rectangle 139"/>
          <p:cNvSpPr/>
          <p:nvPr/>
        </p:nvSpPr>
        <p:spPr>
          <a:xfrm>
            <a:off x="624840" y="4770120"/>
            <a:ext cx="2590800" cy="60960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42" name="Diamond 141"/>
          <p:cNvSpPr/>
          <p:nvPr/>
        </p:nvSpPr>
        <p:spPr>
          <a:xfrm>
            <a:off x="940897" y="4342606"/>
            <a:ext cx="228600" cy="228600"/>
          </a:xfrm>
          <a:prstGeom prst="diamond">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3" name="Straight Connector 142"/>
          <p:cNvCxnSpPr/>
          <p:nvPr/>
        </p:nvCxnSpPr>
        <p:spPr>
          <a:xfrm rot="5400000" flipH="1" flipV="1">
            <a:off x="938054" y="4685506"/>
            <a:ext cx="228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4" name="Diamond 143"/>
          <p:cNvSpPr/>
          <p:nvPr/>
        </p:nvSpPr>
        <p:spPr>
          <a:xfrm>
            <a:off x="1398097" y="4342606"/>
            <a:ext cx="228600" cy="228600"/>
          </a:xfrm>
          <a:prstGeom prst="diamond">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5" name="Straight Connector 144"/>
          <p:cNvCxnSpPr/>
          <p:nvPr/>
        </p:nvCxnSpPr>
        <p:spPr>
          <a:xfrm rot="5400000" flipH="1" flipV="1">
            <a:off x="1395254" y="4685506"/>
            <a:ext cx="228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6" name="Diamond 145"/>
          <p:cNvSpPr/>
          <p:nvPr/>
        </p:nvSpPr>
        <p:spPr>
          <a:xfrm>
            <a:off x="1855297" y="4342606"/>
            <a:ext cx="228600" cy="228600"/>
          </a:xfrm>
          <a:prstGeom prst="diamond">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7" name="Straight Connector 146"/>
          <p:cNvCxnSpPr/>
          <p:nvPr/>
        </p:nvCxnSpPr>
        <p:spPr>
          <a:xfrm rot="5400000" flipH="1" flipV="1">
            <a:off x="1852454" y="4685506"/>
            <a:ext cx="228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8" name="Diamond 147"/>
          <p:cNvSpPr/>
          <p:nvPr/>
        </p:nvSpPr>
        <p:spPr>
          <a:xfrm>
            <a:off x="2312497" y="4342606"/>
            <a:ext cx="228600" cy="228600"/>
          </a:xfrm>
          <a:prstGeom prst="diamond">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9" name="Straight Connector 148"/>
          <p:cNvCxnSpPr/>
          <p:nvPr/>
        </p:nvCxnSpPr>
        <p:spPr>
          <a:xfrm rot="5400000" flipH="1" flipV="1">
            <a:off x="2309654" y="4685506"/>
            <a:ext cx="228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50" name="Diamond 149"/>
          <p:cNvSpPr/>
          <p:nvPr/>
        </p:nvSpPr>
        <p:spPr>
          <a:xfrm>
            <a:off x="2769697" y="4342606"/>
            <a:ext cx="228600" cy="228600"/>
          </a:xfrm>
          <a:prstGeom prst="diamond">
            <a:avLst/>
          </a:pr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51" name="Straight Connector 150"/>
          <p:cNvCxnSpPr/>
          <p:nvPr/>
        </p:nvCxnSpPr>
        <p:spPr>
          <a:xfrm rot="5400000" flipH="1" flipV="1">
            <a:off x="2766854" y="4685506"/>
            <a:ext cx="228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52" name="TextBox 151"/>
          <p:cNvSpPr txBox="1"/>
          <p:nvPr/>
        </p:nvSpPr>
        <p:spPr>
          <a:xfrm>
            <a:off x="670560" y="4876800"/>
            <a:ext cx="2590800" cy="461665"/>
          </a:xfrm>
          <a:prstGeom prst="rect">
            <a:avLst/>
          </a:prstGeom>
          <a:noFill/>
        </p:spPr>
        <p:txBody>
          <a:bodyPr wrap="square" rtlCol="0">
            <a:spAutoFit/>
          </a:bodyPr>
          <a:lstStyle/>
          <a:p>
            <a:pPr algn="ctr"/>
            <a:r>
              <a:rPr lang="en-US" sz="2400" i="1" dirty="0" smtClean="0"/>
              <a:t>.NET </a:t>
            </a:r>
            <a:r>
              <a:rPr lang="en-US" sz="2400" b="1" i="1" dirty="0" smtClean="0"/>
              <a:t>Services</a:t>
            </a:r>
            <a:endParaRPr lang="en-US" sz="2400" b="1" i="1" dirty="0"/>
          </a:p>
        </p:txBody>
      </p:sp>
      <p:sp>
        <p:nvSpPr>
          <p:cNvPr id="153" name="Rectangle 152"/>
          <p:cNvSpPr/>
          <p:nvPr/>
        </p:nvSpPr>
        <p:spPr>
          <a:xfrm>
            <a:off x="594360" y="1828800"/>
            <a:ext cx="2590800" cy="68580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54" name="TextBox 153"/>
          <p:cNvSpPr txBox="1"/>
          <p:nvPr/>
        </p:nvSpPr>
        <p:spPr>
          <a:xfrm>
            <a:off x="594360" y="1905000"/>
            <a:ext cx="2590800" cy="400110"/>
          </a:xfrm>
          <a:prstGeom prst="rect">
            <a:avLst/>
          </a:prstGeom>
          <a:noFill/>
        </p:spPr>
        <p:txBody>
          <a:bodyPr wrap="square" rtlCol="0">
            <a:spAutoFit/>
          </a:bodyPr>
          <a:lstStyle/>
          <a:p>
            <a:pPr algn="ctr"/>
            <a:r>
              <a:rPr lang="en-US" sz="2000" b="1" dirty="0" smtClean="0"/>
              <a:t> Windows Azure</a:t>
            </a:r>
            <a:endParaRPr lang="en-US" sz="2000" b="1" dirty="0"/>
          </a:p>
        </p:txBody>
      </p:sp>
      <p:grpSp>
        <p:nvGrpSpPr>
          <p:cNvPr id="5" name="Group 22"/>
          <p:cNvGrpSpPr/>
          <p:nvPr/>
        </p:nvGrpSpPr>
        <p:grpSpPr>
          <a:xfrm>
            <a:off x="4023360" y="3124200"/>
            <a:ext cx="2362200" cy="1449388"/>
            <a:chOff x="4177045" y="3686476"/>
            <a:chExt cx="2667000" cy="2438400"/>
          </a:xfrm>
        </p:grpSpPr>
        <p:sp>
          <p:nvSpPr>
            <p:cNvPr id="53" name="Rectangle 52"/>
            <p:cNvSpPr/>
            <p:nvPr/>
          </p:nvSpPr>
          <p:spPr>
            <a:xfrm>
              <a:off x="4177045" y="3686476"/>
              <a:ext cx="2667000" cy="2438400"/>
            </a:xfrm>
            <a:prstGeom prst="rect">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54" name="TextBox 53"/>
            <p:cNvSpPr txBox="1"/>
            <p:nvPr/>
          </p:nvSpPr>
          <p:spPr>
            <a:xfrm>
              <a:off x="4435142" y="4327457"/>
              <a:ext cx="2236839" cy="1315192"/>
            </a:xfrm>
            <a:prstGeom prst="rect">
              <a:avLst/>
            </a:prstGeom>
            <a:noFill/>
          </p:spPr>
          <p:txBody>
            <a:bodyPr wrap="square" rtlCol="0">
              <a:spAutoFit/>
            </a:bodyPr>
            <a:lstStyle/>
            <a:p>
              <a:pPr algn="ctr"/>
              <a:r>
                <a:rPr lang="en-US" sz="2800" b="1" dirty="0" smtClean="0"/>
                <a:t>BizTalk Server</a:t>
              </a:r>
              <a:endParaRPr lang="en-US" sz="2800" b="1" dirty="0"/>
            </a:p>
          </p:txBody>
        </p:sp>
      </p:grpSp>
      <p:sp>
        <p:nvSpPr>
          <p:cNvPr id="57" name="Rectangle 9"/>
          <p:cNvSpPr>
            <a:spLocks noChangeArrowheads="1"/>
          </p:cNvSpPr>
          <p:nvPr/>
        </p:nvSpPr>
        <p:spPr bwMode="auto">
          <a:xfrm>
            <a:off x="4191000" y="5029200"/>
            <a:ext cx="1752600" cy="1066800"/>
          </a:xfrm>
          <a:prstGeom prst="rect">
            <a:avLst/>
          </a:prstGeom>
          <a:gradFill rotWithShape="1">
            <a:gsLst>
              <a:gs pos="0">
                <a:schemeClr val="bg1"/>
              </a:gs>
              <a:gs pos="100000">
                <a:schemeClr val="bg1">
                  <a:gamma/>
                  <a:shade val="46275"/>
                  <a:invGamma/>
                </a:schemeClr>
              </a:gs>
            </a:gsLst>
            <a:lin ang="5400000" scaled="1"/>
          </a:gradFill>
          <a:ln w="12700">
            <a:solidFill>
              <a:schemeClr val="tx1"/>
            </a:solidFill>
            <a:miter lim="800000"/>
            <a:headEnd type="none" w="sm" len="sm"/>
            <a:tailEnd type="none" w="sm" len="sm"/>
          </a:ln>
          <a:effectLst/>
        </p:spPr>
        <p:txBody>
          <a:bodyPr wrap="none"/>
          <a:lstStyle/>
          <a:p>
            <a:pPr algn="ctr" eaLnBrk="1" hangingPunct="1">
              <a:lnSpc>
                <a:spcPct val="100000"/>
              </a:lnSpc>
              <a:defRPr/>
            </a:pPr>
            <a:r>
              <a:rPr lang="en-US" sz="2000" b="0" dirty="0" smtClean="0"/>
              <a:t>Other</a:t>
            </a:r>
          </a:p>
          <a:p>
            <a:pPr algn="ctr" eaLnBrk="1" hangingPunct="1">
              <a:lnSpc>
                <a:spcPct val="100000"/>
              </a:lnSpc>
              <a:defRPr/>
            </a:pPr>
            <a:r>
              <a:rPr lang="en-US" sz="2000" dirty="0" smtClean="0"/>
              <a:t>Enterprise</a:t>
            </a:r>
          </a:p>
          <a:p>
            <a:pPr algn="ctr" eaLnBrk="1" hangingPunct="1">
              <a:lnSpc>
                <a:spcPct val="100000"/>
              </a:lnSpc>
              <a:defRPr/>
            </a:pPr>
            <a:r>
              <a:rPr lang="en-US" sz="2000" b="0" dirty="0" smtClean="0"/>
              <a:t>	</a:t>
            </a:r>
            <a:r>
              <a:rPr lang="en-US" sz="2000" dirty="0" smtClean="0"/>
              <a:t>          </a:t>
            </a:r>
            <a:r>
              <a:rPr lang="en-US" sz="2000" b="0" dirty="0" smtClean="0"/>
              <a:t>Applications</a:t>
            </a:r>
            <a:r>
              <a:rPr lang="en-US" sz="2400" b="0" dirty="0" smtClean="0"/>
              <a:t>       </a:t>
            </a:r>
            <a:endParaRPr lang="en-US" sz="2400" b="0" dirty="0"/>
          </a:p>
        </p:txBody>
      </p:sp>
      <p:cxnSp>
        <p:nvCxnSpPr>
          <p:cNvPr id="59" name="Straight Arrow Connector 58"/>
          <p:cNvCxnSpPr/>
          <p:nvPr/>
        </p:nvCxnSpPr>
        <p:spPr bwMode="auto">
          <a:xfrm>
            <a:off x="3474720" y="3627120"/>
            <a:ext cx="594360" cy="1588"/>
          </a:xfrm>
          <a:prstGeom prst="straightConnector1">
            <a:avLst/>
          </a:prstGeom>
          <a:solidFill>
            <a:schemeClr val="accent1"/>
          </a:solidFill>
          <a:ln w="9525" cap="flat" cmpd="sng" algn="ctr">
            <a:solidFill>
              <a:schemeClr val="tx1"/>
            </a:solidFill>
            <a:prstDash val="solid"/>
            <a:round/>
            <a:headEnd type="arrow"/>
            <a:tailEnd type="arrow"/>
          </a:ln>
          <a:effectLst/>
        </p:spPr>
      </p:cxnSp>
      <p:cxnSp>
        <p:nvCxnSpPr>
          <p:cNvPr id="66" name="Straight Arrow Connector 65"/>
          <p:cNvCxnSpPr/>
          <p:nvPr/>
        </p:nvCxnSpPr>
        <p:spPr bwMode="auto">
          <a:xfrm rot="5400000">
            <a:off x="4594862" y="2857500"/>
            <a:ext cx="533398" cy="2"/>
          </a:xfrm>
          <a:prstGeom prst="straightConnector1">
            <a:avLst/>
          </a:prstGeom>
          <a:solidFill>
            <a:schemeClr val="accent1"/>
          </a:solidFill>
          <a:ln w="9525" cap="flat" cmpd="sng" algn="ctr">
            <a:solidFill>
              <a:schemeClr val="tx1"/>
            </a:solidFill>
            <a:prstDash val="solid"/>
            <a:round/>
            <a:headEnd type="arrow"/>
            <a:tailEnd type="arrow"/>
          </a:ln>
          <a:effectLst/>
        </p:spPr>
      </p:cxnSp>
      <p:cxnSp>
        <p:nvCxnSpPr>
          <p:cNvPr id="68" name="Straight Arrow Connector 67"/>
          <p:cNvCxnSpPr>
            <a:stCxn id="57" idx="0"/>
          </p:cNvCxnSpPr>
          <p:nvPr/>
        </p:nvCxnSpPr>
        <p:spPr bwMode="auto">
          <a:xfrm rot="16200000" flipV="1">
            <a:off x="4827270" y="4789170"/>
            <a:ext cx="472440" cy="7620"/>
          </a:xfrm>
          <a:prstGeom prst="straightConnector1">
            <a:avLst/>
          </a:prstGeom>
          <a:solidFill>
            <a:schemeClr val="accent1"/>
          </a:solidFill>
          <a:ln w="9525" cap="flat" cmpd="sng" algn="ctr">
            <a:solidFill>
              <a:schemeClr val="tx1"/>
            </a:solidFill>
            <a:prstDash val="solid"/>
            <a:round/>
            <a:headEnd type="arrow"/>
            <a:tailEnd type="arrow"/>
          </a:ln>
          <a:effectLst/>
        </p:spPr>
      </p:cxnSp>
      <p:cxnSp>
        <p:nvCxnSpPr>
          <p:cNvPr id="55" name="Straight Arrow Connector 54"/>
          <p:cNvCxnSpPr/>
          <p:nvPr/>
        </p:nvCxnSpPr>
        <p:spPr>
          <a:xfrm>
            <a:off x="6342710" y="3971932"/>
            <a:ext cx="642942" cy="319086"/>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a:stCxn id="122" idx="5"/>
            <a:endCxn id="43" idx="3"/>
          </p:cNvCxnSpPr>
          <p:nvPr/>
        </p:nvCxnSpPr>
        <p:spPr>
          <a:xfrm rot="5400000" flipH="1" flipV="1">
            <a:off x="3225282" y="2538958"/>
            <a:ext cx="830870" cy="64441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Mainframe integration Approach </a:t>
            </a:r>
            <a:r>
              <a:rPr lang="en-US" sz="3600" dirty="0" smtClean="0">
                <a:solidFill>
                  <a:schemeClr val="tx2"/>
                </a:solidFill>
              </a:rPr>
              <a:t>Presentation layer</a:t>
            </a:r>
            <a:endParaRPr lang="en-US" dirty="0">
              <a:solidFill>
                <a:schemeClr val="tx2"/>
              </a:solidFill>
            </a:endParaRPr>
          </a:p>
        </p:txBody>
      </p:sp>
      <p:pic>
        <p:nvPicPr>
          <p:cNvPr id="14" name="Picture 4" descr="z990"/>
          <p:cNvPicPr>
            <a:picLocks noGrp="1" noChangeAspect="1" noChangeArrowheads="1"/>
          </p:cNvPicPr>
          <p:nvPr>
            <p:ph sz="half" idx="4294967295"/>
          </p:nvPr>
        </p:nvPicPr>
        <p:blipFill>
          <a:blip r:embed="rId3">
            <a:extLst>
              <a:ext uri="{28A0092B-C50C-407E-A947-70E740481C1C}">
                <a14:useLocalDpi xmlns:a14="http://schemas.microsoft.com/office/drawing/2010/main" xmlns="" val="0"/>
              </a:ext>
            </a:extLst>
          </a:blip>
          <a:srcRect/>
          <a:stretch>
            <a:fillRect/>
          </a:stretch>
        </p:blipFill>
        <p:spPr>
          <a:xfrm>
            <a:off x="6179101" y="3876560"/>
            <a:ext cx="1818275" cy="1992226"/>
          </a:xfrm>
          <a:prstGeom prst="rect">
            <a:avLst/>
          </a:prstGeom>
          <a:extLst/>
        </p:spPr>
      </p:pic>
      <p:pic>
        <p:nvPicPr>
          <p:cNvPr id="16" name="Picture 4" descr="D:\Pennie's documents\Images for TechEd06\Hardware_Imagery\Server.png"/>
          <p:cNvPicPr>
            <a:picLocks noChangeAspect="1" noChangeArrowheads="1"/>
          </p:cNvPicPr>
          <p:nvPr/>
        </p:nvPicPr>
        <p:blipFill>
          <a:blip r:embed="rId4"/>
          <a:srcRect/>
          <a:stretch>
            <a:fillRect/>
          </a:stretch>
        </p:blipFill>
        <p:spPr bwMode="auto">
          <a:xfrm>
            <a:off x="6434581" y="762466"/>
            <a:ext cx="1321804" cy="1949771"/>
          </a:xfrm>
          <a:prstGeom prst="rect">
            <a:avLst/>
          </a:prstGeom>
          <a:noFill/>
        </p:spPr>
      </p:pic>
      <p:pic>
        <p:nvPicPr>
          <p:cNvPr id="20" name="Picture 9" descr="medium gold cylinder"/>
          <p:cNvPicPr>
            <a:picLocks noChangeAspect="1" noChangeArrowheads="1"/>
          </p:cNvPicPr>
          <p:nvPr/>
        </p:nvPicPr>
        <p:blipFill>
          <a:blip r:embed="rId5"/>
          <a:srcRect/>
          <a:stretch>
            <a:fillRect/>
          </a:stretch>
        </p:blipFill>
        <p:spPr bwMode="auto">
          <a:xfrm>
            <a:off x="8236952" y="3207187"/>
            <a:ext cx="862056" cy="1481192"/>
          </a:xfrm>
          <a:prstGeom prst="rect">
            <a:avLst/>
          </a:prstGeom>
          <a:noFill/>
        </p:spPr>
      </p:pic>
      <p:pic>
        <p:nvPicPr>
          <p:cNvPr id="22" name="Picture 6" descr="Gold"/>
          <p:cNvPicPr>
            <a:picLocks noChangeAspect="1" noChangeArrowheads="1"/>
          </p:cNvPicPr>
          <p:nvPr/>
        </p:nvPicPr>
        <p:blipFill>
          <a:blip r:embed="rId6"/>
          <a:srcRect/>
          <a:stretch>
            <a:fillRect/>
          </a:stretch>
        </p:blipFill>
        <p:spPr bwMode="auto">
          <a:xfrm>
            <a:off x="7857922" y="1179975"/>
            <a:ext cx="1182687" cy="815975"/>
          </a:xfrm>
          <a:prstGeom prst="rect">
            <a:avLst/>
          </a:prstGeom>
          <a:noFill/>
        </p:spPr>
      </p:pic>
      <p:grpSp>
        <p:nvGrpSpPr>
          <p:cNvPr id="4" name="Group 3"/>
          <p:cNvGrpSpPr/>
          <p:nvPr/>
        </p:nvGrpSpPr>
        <p:grpSpPr>
          <a:xfrm>
            <a:off x="5906658" y="4062759"/>
            <a:ext cx="699925" cy="759256"/>
            <a:chOff x="6427570" y="2100922"/>
            <a:chExt cx="1101725" cy="1101725"/>
          </a:xfrm>
        </p:grpSpPr>
        <p:pic>
          <p:nvPicPr>
            <p:cNvPr id="23" name="Picture 17" descr="Metallic edge Sky Blue Circle large"/>
            <p:cNvPicPr>
              <a:picLocks noChangeAspect="1" noChangeArrowheads="1"/>
            </p:cNvPicPr>
            <p:nvPr/>
          </p:nvPicPr>
          <p:blipFill>
            <a:blip r:embed="rId7"/>
            <a:srcRect/>
            <a:stretch>
              <a:fillRect/>
            </a:stretch>
          </p:blipFill>
          <p:spPr bwMode="auto">
            <a:xfrm>
              <a:off x="6427570" y="2100922"/>
              <a:ext cx="1101725" cy="1101725"/>
            </a:xfrm>
            <a:prstGeom prst="rect">
              <a:avLst/>
            </a:prstGeom>
            <a:noFill/>
          </p:spPr>
        </p:pic>
        <p:sp>
          <p:nvSpPr>
            <p:cNvPr id="3" name="TextBox 2"/>
            <p:cNvSpPr txBox="1"/>
            <p:nvPr/>
          </p:nvSpPr>
          <p:spPr>
            <a:xfrm>
              <a:off x="6616943" y="2468907"/>
              <a:ext cx="797654" cy="369332"/>
            </a:xfrm>
            <a:prstGeom prst="rect">
              <a:avLst/>
            </a:prstGeom>
            <a:noFill/>
          </p:spPr>
          <p:txBody>
            <a:bodyPr wrap="none" rtlCol="0">
              <a:spAutoFit/>
            </a:bodyPr>
            <a:lstStyle/>
            <a:p>
              <a:r>
                <a:rPr lang="nl-BE" dirty="0" smtClean="0"/>
                <a:t>BATCH</a:t>
              </a:r>
              <a:endParaRPr lang="en-US" dirty="0"/>
            </a:p>
          </p:txBody>
        </p:sp>
      </p:grpSp>
      <p:grpSp>
        <p:nvGrpSpPr>
          <p:cNvPr id="6" name="Group 5"/>
          <p:cNvGrpSpPr/>
          <p:nvPr/>
        </p:nvGrpSpPr>
        <p:grpSpPr>
          <a:xfrm>
            <a:off x="6679718" y="1280766"/>
            <a:ext cx="1101725" cy="1101725"/>
            <a:chOff x="6422027" y="3217599"/>
            <a:chExt cx="1101725" cy="1101725"/>
          </a:xfrm>
        </p:grpSpPr>
        <p:pic>
          <p:nvPicPr>
            <p:cNvPr id="12" name="Picture 17" descr="Metallic edge Sky Blue Circle large"/>
            <p:cNvPicPr>
              <a:picLocks noChangeAspect="1" noChangeArrowheads="1"/>
            </p:cNvPicPr>
            <p:nvPr/>
          </p:nvPicPr>
          <p:blipFill>
            <a:blip r:embed="rId7"/>
            <a:srcRect/>
            <a:stretch>
              <a:fillRect/>
            </a:stretch>
          </p:blipFill>
          <p:spPr bwMode="auto">
            <a:xfrm>
              <a:off x="6422027" y="3217599"/>
              <a:ext cx="1101725" cy="1101725"/>
            </a:xfrm>
            <a:prstGeom prst="rect">
              <a:avLst/>
            </a:prstGeom>
            <a:noFill/>
          </p:spPr>
        </p:pic>
        <p:sp>
          <p:nvSpPr>
            <p:cNvPr id="13" name="TextBox 12"/>
            <p:cNvSpPr txBox="1"/>
            <p:nvPr/>
          </p:nvSpPr>
          <p:spPr>
            <a:xfrm>
              <a:off x="6611400" y="3585584"/>
              <a:ext cx="675185" cy="369332"/>
            </a:xfrm>
            <a:prstGeom prst="rect">
              <a:avLst/>
            </a:prstGeom>
            <a:noFill/>
          </p:spPr>
          <p:txBody>
            <a:bodyPr wrap="none" rtlCol="0">
              <a:spAutoFit/>
            </a:bodyPr>
            <a:lstStyle/>
            <a:p>
              <a:r>
                <a:rPr lang="nl-BE" dirty="0" smtClean="0"/>
                <a:t>DWH</a:t>
              </a:r>
              <a:endParaRPr lang="en-US" dirty="0"/>
            </a:p>
          </p:txBody>
        </p:sp>
      </p:grpSp>
      <p:pic>
        <p:nvPicPr>
          <p:cNvPr id="24" name="Picture 30" descr="White Disc"/>
          <p:cNvPicPr>
            <a:picLocks noChangeAspect="1" noChangeArrowheads="1"/>
          </p:cNvPicPr>
          <p:nvPr/>
        </p:nvPicPr>
        <p:blipFill>
          <a:blip r:embed="rId8"/>
          <a:srcRect/>
          <a:stretch>
            <a:fillRect/>
          </a:stretch>
        </p:blipFill>
        <p:spPr bwMode="auto">
          <a:xfrm>
            <a:off x="8210136" y="3656268"/>
            <a:ext cx="931097" cy="438095"/>
          </a:xfrm>
          <a:prstGeom prst="rect">
            <a:avLst/>
          </a:prstGeom>
          <a:noFill/>
        </p:spPr>
      </p:pic>
      <p:pic>
        <p:nvPicPr>
          <p:cNvPr id="25" name="Picture 30" descr="White Disc"/>
          <p:cNvPicPr>
            <a:picLocks noChangeAspect="1" noChangeArrowheads="1"/>
          </p:cNvPicPr>
          <p:nvPr/>
        </p:nvPicPr>
        <p:blipFill>
          <a:blip r:embed="rId8"/>
          <a:srcRect/>
          <a:stretch>
            <a:fillRect/>
          </a:stretch>
        </p:blipFill>
        <p:spPr bwMode="auto">
          <a:xfrm>
            <a:off x="8212902" y="4332387"/>
            <a:ext cx="931097" cy="438095"/>
          </a:xfrm>
          <a:prstGeom prst="rect">
            <a:avLst/>
          </a:prstGeom>
          <a:noFill/>
        </p:spPr>
      </p:pic>
      <p:grpSp>
        <p:nvGrpSpPr>
          <p:cNvPr id="29" name="Group 28"/>
          <p:cNvGrpSpPr/>
          <p:nvPr/>
        </p:nvGrpSpPr>
        <p:grpSpPr>
          <a:xfrm>
            <a:off x="6449763" y="4539356"/>
            <a:ext cx="699925" cy="759256"/>
            <a:chOff x="6427570" y="2100922"/>
            <a:chExt cx="1101725" cy="1101725"/>
          </a:xfrm>
        </p:grpSpPr>
        <p:pic>
          <p:nvPicPr>
            <p:cNvPr id="30" name="Picture 17" descr="Metallic edge Sky Blue Circle large"/>
            <p:cNvPicPr>
              <a:picLocks noChangeAspect="1" noChangeArrowheads="1"/>
            </p:cNvPicPr>
            <p:nvPr/>
          </p:nvPicPr>
          <p:blipFill>
            <a:blip r:embed="rId7"/>
            <a:srcRect/>
            <a:stretch>
              <a:fillRect/>
            </a:stretch>
          </p:blipFill>
          <p:spPr bwMode="auto">
            <a:xfrm>
              <a:off x="6427570" y="2100922"/>
              <a:ext cx="1101725" cy="1101725"/>
            </a:xfrm>
            <a:prstGeom prst="rect">
              <a:avLst/>
            </a:prstGeom>
            <a:noFill/>
          </p:spPr>
        </p:pic>
        <p:sp>
          <p:nvSpPr>
            <p:cNvPr id="31" name="TextBox 30"/>
            <p:cNvSpPr txBox="1"/>
            <p:nvPr/>
          </p:nvSpPr>
          <p:spPr>
            <a:xfrm>
              <a:off x="6616943" y="2468907"/>
              <a:ext cx="595035" cy="369332"/>
            </a:xfrm>
            <a:prstGeom prst="rect">
              <a:avLst/>
            </a:prstGeom>
            <a:noFill/>
          </p:spPr>
          <p:txBody>
            <a:bodyPr wrap="none" rtlCol="0">
              <a:spAutoFit/>
            </a:bodyPr>
            <a:lstStyle/>
            <a:p>
              <a:r>
                <a:rPr lang="nl-BE" dirty="0" smtClean="0"/>
                <a:t>CICS</a:t>
              </a:r>
              <a:endParaRPr lang="en-US" dirty="0"/>
            </a:p>
          </p:txBody>
        </p:sp>
      </p:grpSp>
      <p:grpSp>
        <p:nvGrpSpPr>
          <p:cNvPr id="32" name="Group 31"/>
          <p:cNvGrpSpPr/>
          <p:nvPr/>
        </p:nvGrpSpPr>
        <p:grpSpPr>
          <a:xfrm>
            <a:off x="6857080" y="5204373"/>
            <a:ext cx="699925" cy="759256"/>
            <a:chOff x="6427570" y="2100922"/>
            <a:chExt cx="1101725" cy="1101725"/>
          </a:xfrm>
        </p:grpSpPr>
        <p:pic>
          <p:nvPicPr>
            <p:cNvPr id="33" name="Picture 17" descr="Metallic edge Sky Blue Circle large"/>
            <p:cNvPicPr>
              <a:picLocks noChangeAspect="1" noChangeArrowheads="1"/>
            </p:cNvPicPr>
            <p:nvPr/>
          </p:nvPicPr>
          <p:blipFill>
            <a:blip r:embed="rId7"/>
            <a:srcRect/>
            <a:stretch>
              <a:fillRect/>
            </a:stretch>
          </p:blipFill>
          <p:spPr bwMode="auto">
            <a:xfrm>
              <a:off x="6427570" y="2100922"/>
              <a:ext cx="1101725" cy="1101725"/>
            </a:xfrm>
            <a:prstGeom prst="rect">
              <a:avLst/>
            </a:prstGeom>
            <a:noFill/>
          </p:spPr>
        </p:pic>
        <p:sp>
          <p:nvSpPr>
            <p:cNvPr id="34" name="TextBox 33"/>
            <p:cNvSpPr txBox="1"/>
            <p:nvPr/>
          </p:nvSpPr>
          <p:spPr>
            <a:xfrm>
              <a:off x="6616943" y="2468907"/>
              <a:ext cx="553806" cy="369332"/>
            </a:xfrm>
            <a:prstGeom prst="rect">
              <a:avLst/>
            </a:prstGeom>
            <a:noFill/>
          </p:spPr>
          <p:txBody>
            <a:bodyPr wrap="none" rtlCol="0">
              <a:spAutoFit/>
            </a:bodyPr>
            <a:lstStyle/>
            <a:p>
              <a:r>
                <a:rPr lang="nl-BE" dirty="0" smtClean="0"/>
                <a:t>TSO</a:t>
              </a:r>
              <a:endParaRPr lang="en-US" dirty="0"/>
            </a:p>
          </p:txBody>
        </p:sp>
      </p:grpSp>
      <p:cxnSp>
        <p:nvCxnSpPr>
          <p:cNvPr id="8" name="Elbow Connector 7"/>
          <p:cNvCxnSpPr>
            <a:stCxn id="27" idx="3"/>
          </p:cNvCxnSpPr>
          <p:nvPr/>
        </p:nvCxnSpPr>
        <p:spPr>
          <a:xfrm flipV="1">
            <a:off x="4125884" y="4804756"/>
            <a:ext cx="2515985" cy="721822"/>
          </a:xfrm>
          <a:prstGeom prst="bentConnector3">
            <a:avLst>
              <a:gd name="adj1" fmla="val 100220"/>
            </a:avLst>
          </a:prstGeom>
        </p:spPr>
        <p:style>
          <a:lnRef idx="1">
            <a:schemeClr val="accent1"/>
          </a:lnRef>
          <a:fillRef idx="0">
            <a:schemeClr val="accent1"/>
          </a:fillRef>
          <a:effectRef idx="0">
            <a:schemeClr val="accent1"/>
          </a:effectRef>
          <a:fontRef idx="minor">
            <a:schemeClr val="tx1"/>
          </a:fontRef>
        </p:style>
      </p:cxnSp>
      <p:pic>
        <p:nvPicPr>
          <p:cNvPr id="35" name="Picture 4" descr="D:\Pennie's documents\Images for TechEd06\Hardware_Imagery\Server.png"/>
          <p:cNvPicPr>
            <a:picLocks noChangeAspect="1" noChangeArrowheads="1"/>
          </p:cNvPicPr>
          <p:nvPr/>
        </p:nvPicPr>
        <p:blipFill>
          <a:blip r:embed="rId4"/>
          <a:srcRect/>
          <a:stretch>
            <a:fillRect/>
          </a:stretch>
        </p:blipFill>
        <p:spPr bwMode="auto">
          <a:xfrm>
            <a:off x="5324329" y="4414525"/>
            <a:ext cx="1138041" cy="1678705"/>
          </a:xfrm>
          <a:prstGeom prst="rect">
            <a:avLst/>
          </a:prstGeom>
          <a:noFill/>
        </p:spPr>
      </p:pic>
      <p:sp>
        <p:nvSpPr>
          <p:cNvPr id="36" name="TextBox 35"/>
          <p:cNvSpPr txBox="1"/>
          <p:nvPr/>
        </p:nvSpPr>
        <p:spPr>
          <a:xfrm>
            <a:off x="5797642" y="5162204"/>
            <a:ext cx="503405" cy="369332"/>
          </a:xfrm>
          <a:prstGeom prst="rect">
            <a:avLst/>
          </a:prstGeom>
          <a:noFill/>
        </p:spPr>
        <p:txBody>
          <a:bodyPr wrap="square" rtlCol="0">
            <a:spAutoFit/>
          </a:bodyPr>
          <a:lstStyle/>
          <a:p>
            <a:r>
              <a:rPr lang="nl-BE" dirty="0" smtClean="0">
                <a:solidFill>
                  <a:schemeClr val="bg1"/>
                </a:solidFill>
              </a:rPr>
              <a:t>HIS</a:t>
            </a:r>
            <a:endParaRPr lang="en-US" dirty="0">
              <a:solidFill>
                <a:schemeClr val="bg1"/>
              </a:solidFill>
            </a:endParaRPr>
          </a:p>
        </p:txBody>
      </p:sp>
      <p:cxnSp>
        <p:nvCxnSpPr>
          <p:cNvPr id="38" name="Elbow Connector 37"/>
          <p:cNvCxnSpPr>
            <a:endCxn id="20" idx="0"/>
          </p:cNvCxnSpPr>
          <p:nvPr/>
        </p:nvCxnSpPr>
        <p:spPr>
          <a:xfrm>
            <a:off x="7547959" y="2244439"/>
            <a:ext cx="1120021" cy="962748"/>
          </a:xfrm>
          <a:prstGeom prst="bentConnector2">
            <a:avLst/>
          </a:prstGeom>
        </p:spPr>
        <p:style>
          <a:lnRef idx="1">
            <a:schemeClr val="accent1"/>
          </a:lnRef>
          <a:fillRef idx="0">
            <a:schemeClr val="accent1"/>
          </a:fillRef>
          <a:effectRef idx="0">
            <a:schemeClr val="accent1"/>
          </a:effectRef>
          <a:fontRef idx="minor">
            <a:schemeClr val="tx1"/>
          </a:fontRef>
        </p:style>
      </p:cxnSp>
      <p:pic>
        <p:nvPicPr>
          <p:cNvPr id="44" name="Picture 4" descr="D:\Pennie's documents\Images for TechEd06\Hardware_Imagery\Server.png"/>
          <p:cNvPicPr>
            <a:picLocks noChangeAspect="1" noChangeArrowheads="1"/>
          </p:cNvPicPr>
          <p:nvPr/>
        </p:nvPicPr>
        <p:blipFill>
          <a:blip r:embed="rId4"/>
          <a:srcRect/>
          <a:stretch>
            <a:fillRect/>
          </a:stretch>
        </p:blipFill>
        <p:spPr bwMode="auto">
          <a:xfrm>
            <a:off x="834574" y="1347128"/>
            <a:ext cx="1321804" cy="1949771"/>
          </a:xfrm>
          <a:prstGeom prst="rect">
            <a:avLst/>
          </a:prstGeom>
          <a:noFill/>
        </p:spPr>
      </p:pic>
      <p:pic>
        <p:nvPicPr>
          <p:cNvPr id="45" name="Picture 6" descr="Gold"/>
          <p:cNvPicPr>
            <a:picLocks noChangeAspect="1" noChangeArrowheads="1"/>
          </p:cNvPicPr>
          <p:nvPr/>
        </p:nvPicPr>
        <p:blipFill>
          <a:blip r:embed="rId6"/>
          <a:srcRect/>
          <a:stretch>
            <a:fillRect/>
          </a:stretch>
        </p:blipFill>
        <p:spPr bwMode="auto">
          <a:xfrm>
            <a:off x="154795" y="1349000"/>
            <a:ext cx="1182687" cy="815975"/>
          </a:xfrm>
          <a:prstGeom prst="rect">
            <a:avLst/>
          </a:prstGeom>
          <a:noFill/>
        </p:spPr>
      </p:pic>
      <p:grpSp>
        <p:nvGrpSpPr>
          <p:cNvPr id="46" name="Group 45"/>
          <p:cNvGrpSpPr/>
          <p:nvPr/>
        </p:nvGrpSpPr>
        <p:grpSpPr>
          <a:xfrm>
            <a:off x="1079711" y="1865428"/>
            <a:ext cx="1148995" cy="1101725"/>
            <a:chOff x="6422027" y="3217599"/>
            <a:chExt cx="1148995" cy="1101725"/>
          </a:xfrm>
        </p:grpSpPr>
        <p:pic>
          <p:nvPicPr>
            <p:cNvPr id="47" name="Picture 17" descr="Metallic edge Sky Blue Circle large"/>
            <p:cNvPicPr>
              <a:picLocks noChangeAspect="1" noChangeArrowheads="1"/>
            </p:cNvPicPr>
            <p:nvPr/>
          </p:nvPicPr>
          <p:blipFill>
            <a:blip r:embed="rId7"/>
            <a:srcRect/>
            <a:stretch>
              <a:fillRect/>
            </a:stretch>
          </p:blipFill>
          <p:spPr bwMode="auto">
            <a:xfrm>
              <a:off x="6422027" y="3217599"/>
              <a:ext cx="1101725" cy="1101725"/>
            </a:xfrm>
            <a:prstGeom prst="rect">
              <a:avLst/>
            </a:prstGeom>
            <a:noFill/>
          </p:spPr>
        </p:pic>
        <p:sp>
          <p:nvSpPr>
            <p:cNvPr id="48" name="TextBox 47"/>
            <p:cNvSpPr txBox="1"/>
            <p:nvPr/>
          </p:nvSpPr>
          <p:spPr>
            <a:xfrm>
              <a:off x="6611400" y="3585584"/>
              <a:ext cx="959622" cy="646331"/>
            </a:xfrm>
            <a:prstGeom prst="rect">
              <a:avLst/>
            </a:prstGeom>
            <a:noFill/>
          </p:spPr>
          <p:txBody>
            <a:bodyPr wrap="none" rtlCol="0">
              <a:spAutoFit/>
            </a:bodyPr>
            <a:lstStyle/>
            <a:p>
              <a:r>
                <a:rPr lang="nl-BE" dirty="0" smtClean="0"/>
                <a:t>Migated</a:t>
              </a:r>
            </a:p>
            <a:p>
              <a:r>
                <a:rPr lang="nl-BE" dirty="0" smtClean="0"/>
                <a:t>CICS</a:t>
              </a:r>
              <a:endParaRPr lang="en-US" dirty="0"/>
            </a:p>
          </p:txBody>
        </p:sp>
      </p:grpSp>
      <p:grpSp>
        <p:nvGrpSpPr>
          <p:cNvPr id="50" name="Group 3"/>
          <p:cNvGrpSpPr>
            <a:grpSpLocks/>
          </p:cNvGrpSpPr>
          <p:nvPr/>
        </p:nvGrpSpPr>
        <p:grpSpPr bwMode="auto">
          <a:xfrm>
            <a:off x="2560320" y="4962697"/>
            <a:ext cx="1605741" cy="1035253"/>
            <a:chOff x="480" y="864"/>
            <a:chExt cx="5040" cy="2861"/>
          </a:xfrm>
        </p:grpSpPr>
        <p:pic>
          <p:nvPicPr>
            <p:cNvPr id="51" name="Picture 4"/>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480" y="864"/>
              <a:ext cx="2928" cy="2069"/>
            </a:xfrm>
            <a:prstGeom prst="rect">
              <a:avLst/>
            </a:prstGeom>
            <a:extLst/>
          </p:spPr>
        </p:pic>
        <p:pic>
          <p:nvPicPr>
            <p:cNvPr id="52" name="Picture 5"/>
            <p:cNvPicPr>
              <a:picLocks noChangeAspect="1" noChangeArrowheads="1"/>
            </p:cNvPicPr>
            <p:nvPr/>
          </p:nvPicPr>
          <p:blipFill>
            <a:blip r:embed="rId10">
              <a:extLst>
                <a:ext uri="{28A0092B-C50C-407E-A947-70E740481C1C}">
                  <a14:useLocalDpi xmlns:a14="http://schemas.microsoft.com/office/drawing/2010/main" xmlns="" val="0"/>
                </a:ext>
              </a:extLst>
            </a:blip>
            <a:srcRect/>
            <a:stretch>
              <a:fillRect/>
            </a:stretch>
          </p:blipFill>
          <p:spPr bwMode="auto">
            <a:xfrm>
              <a:off x="2592" y="1632"/>
              <a:ext cx="2928" cy="2093"/>
            </a:xfrm>
            <a:prstGeom prst="rect">
              <a:avLst/>
            </a:prstGeom>
            <a:extLst/>
          </p:spPr>
        </p:pic>
      </p:grpSp>
      <p:cxnSp>
        <p:nvCxnSpPr>
          <p:cNvPr id="57" name="Elbow Connector 56"/>
          <p:cNvCxnSpPr>
            <a:stCxn id="51" idx="1"/>
            <a:endCxn id="47" idx="2"/>
          </p:cNvCxnSpPr>
          <p:nvPr/>
        </p:nvCxnSpPr>
        <p:spPr>
          <a:xfrm rot="10800000">
            <a:off x="1630574" y="2967153"/>
            <a:ext cx="929746" cy="2369878"/>
          </a:xfrm>
          <a:prstGeom prst="bentConnector2">
            <a:avLst/>
          </a:prstGeom>
        </p:spPr>
        <p:style>
          <a:lnRef idx="1">
            <a:schemeClr val="accent1"/>
          </a:lnRef>
          <a:fillRef idx="0">
            <a:schemeClr val="accent1"/>
          </a:fillRef>
          <a:effectRef idx="0">
            <a:schemeClr val="accent1"/>
          </a:effectRef>
          <a:fontRef idx="minor">
            <a:schemeClr val="tx1"/>
          </a:fontRef>
        </p:style>
      </p:cxnSp>
      <p:grpSp>
        <p:nvGrpSpPr>
          <p:cNvPr id="81" name="Group 80"/>
          <p:cNvGrpSpPr/>
          <p:nvPr/>
        </p:nvGrpSpPr>
        <p:grpSpPr>
          <a:xfrm>
            <a:off x="2876203" y="1637607"/>
            <a:ext cx="2962101" cy="2718262"/>
            <a:chOff x="-304800" y="1828799"/>
            <a:chExt cx="4572000" cy="3962400"/>
          </a:xfrm>
        </p:grpSpPr>
        <p:grpSp>
          <p:nvGrpSpPr>
            <p:cNvPr id="67" name="Group 83"/>
            <p:cNvGrpSpPr/>
            <p:nvPr/>
          </p:nvGrpSpPr>
          <p:grpSpPr>
            <a:xfrm>
              <a:off x="-304800" y="1828799"/>
              <a:ext cx="4572000" cy="3962400"/>
              <a:chOff x="-4185" y="2085973"/>
              <a:chExt cx="4122018" cy="3605979"/>
            </a:xfrm>
          </p:grpSpPr>
          <p:grpSp>
            <p:nvGrpSpPr>
              <p:cNvPr id="68" name="Group 50"/>
              <p:cNvGrpSpPr/>
              <p:nvPr/>
            </p:nvGrpSpPr>
            <p:grpSpPr>
              <a:xfrm>
                <a:off x="-4185" y="2085973"/>
                <a:ext cx="4122018" cy="3605979"/>
                <a:chOff x="-4186" y="2145978"/>
                <a:chExt cx="4001959" cy="3500950"/>
              </a:xfrm>
            </p:grpSpPr>
            <p:sp>
              <p:nvSpPr>
                <p:cNvPr id="73" name="Oval 72"/>
                <p:cNvSpPr/>
                <p:nvPr/>
              </p:nvSpPr>
              <p:spPr>
                <a:xfrm>
                  <a:off x="339667" y="2235584"/>
                  <a:ext cx="3314251" cy="3314251"/>
                </a:xfrm>
                <a:prstGeom prst="ellipse">
                  <a:avLst/>
                </a:prstGeom>
                <a:gradFill flip="none" rotWithShape="1">
                  <a:gsLst>
                    <a:gs pos="0">
                      <a:srgbClr val="071B3B"/>
                    </a:gs>
                    <a:gs pos="60000">
                      <a:srgbClr val="0F3B83"/>
                    </a:gs>
                    <a:gs pos="100000">
                      <a:srgbClr val="2268E6"/>
                    </a:gs>
                  </a:gsLst>
                  <a:path path="circle">
                    <a:fillToRect l="50000" t="50000" r="50000" b="50000"/>
                  </a:path>
                  <a:tileRect/>
                </a:gradFill>
                <a:ln/>
                <a:scene3d>
                  <a:camera prst="orthographicFront">
                    <a:rot lat="0" lon="0" rev="0"/>
                  </a:camera>
                  <a:lightRig rig="threePt" dir="t">
                    <a:rot lat="0" lon="0" rev="1200000"/>
                  </a:lightRig>
                </a:scene3d>
                <a:sp3d>
                  <a:bevelT w="228600" h="25400"/>
                </a:sp3d>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sz="2000"/>
                </a:p>
              </p:txBody>
            </p:sp>
            <p:pic>
              <p:nvPicPr>
                <p:cNvPr id="74" name="Picture 2" descr="\\SERVER3\Restrict\FTP_Root\Clients\White_Whale\2-20070_TAP_Airlift\Art\6-star pie cuts.png"/>
                <p:cNvPicPr>
                  <a:picLocks noChangeAspect="1" noChangeArrowheads="1"/>
                </p:cNvPicPr>
                <p:nvPr/>
              </p:nvPicPr>
              <p:blipFill>
                <a:blip r:embed="rId11" cstate="print"/>
                <a:stretch>
                  <a:fillRect/>
                </a:stretch>
              </p:blipFill>
              <p:spPr bwMode="auto">
                <a:xfrm rot="5400000">
                  <a:off x="246319" y="1895473"/>
                  <a:ext cx="3500950" cy="4001959"/>
                </a:xfrm>
                <a:prstGeom prst="rect">
                  <a:avLst/>
                </a:prstGeom>
                <a:noFill/>
              </p:spPr>
            </p:pic>
          </p:grpSp>
          <p:grpSp>
            <p:nvGrpSpPr>
              <p:cNvPr id="69" name="Group 82"/>
              <p:cNvGrpSpPr/>
              <p:nvPr/>
            </p:nvGrpSpPr>
            <p:grpSpPr>
              <a:xfrm>
                <a:off x="1197089" y="3056816"/>
                <a:ext cx="1774433" cy="1838194"/>
                <a:chOff x="1197089" y="3056816"/>
                <a:chExt cx="1774433" cy="1838194"/>
              </a:xfrm>
            </p:grpSpPr>
            <p:sp>
              <p:nvSpPr>
                <p:cNvPr id="70" name="Oval 69"/>
                <p:cNvSpPr/>
                <p:nvPr/>
              </p:nvSpPr>
              <p:spPr bwMode="auto">
                <a:xfrm>
                  <a:off x="1197089" y="3056816"/>
                  <a:ext cx="1774433" cy="1838194"/>
                </a:xfrm>
                <a:prstGeom prst="ellipse">
                  <a:avLst/>
                </a:prstGeom>
                <a:solidFill>
                  <a:srgbClr val="FFFFFF"/>
                </a:solidFill>
                <a:ln>
                  <a:noFill/>
                  <a:headEnd type="none" w="med" len="med"/>
                  <a:tailEnd type="none" w="med" len="med"/>
                </a:ln>
                <a:effectLst>
                  <a:softEdge rad="317500"/>
                </a:effectLst>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800" dirty="0" err="1" smtClean="0">
                    <a:solidFill>
                      <a:schemeClr val="bg1"/>
                    </a:solidFill>
                    <a:latin typeface="Segoe" pitchFamily="34" charset="0"/>
                  </a:endParaRPr>
                </a:p>
              </p:txBody>
            </p:sp>
            <p:pic>
              <p:nvPicPr>
                <p:cNvPr id="71" name="Content Placeholder 4" descr="ShrPt_h_rgb.png"/>
                <p:cNvPicPr>
                  <a:picLocks noChangeAspect="1"/>
                </p:cNvPicPr>
                <p:nvPr/>
              </p:nvPicPr>
              <p:blipFill>
                <a:blip r:embed="rId12" cstate="print"/>
                <a:srcRect r="83105" b="-8078"/>
                <a:stretch>
                  <a:fillRect/>
                </a:stretch>
              </p:blipFill>
              <p:spPr>
                <a:xfrm>
                  <a:off x="1882721" y="3482810"/>
                  <a:ext cx="453526" cy="539301"/>
                </a:xfrm>
                <a:prstGeom prst="rect">
                  <a:avLst/>
                </a:prstGeom>
              </p:spPr>
            </p:pic>
            <p:pic>
              <p:nvPicPr>
                <p:cNvPr id="72" name="Content Placeholder 4" descr="ShrPt_h_rgb.png"/>
                <p:cNvPicPr>
                  <a:picLocks noChangeAspect="1"/>
                </p:cNvPicPr>
                <p:nvPr/>
              </p:nvPicPr>
              <p:blipFill>
                <a:blip r:embed="rId12" cstate="print">
                  <a:duotone>
                    <a:prstClr val="black"/>
                    <a:srgbClr val="D9C3A5">
                      <a:tint val="50000"/>
                      <a:satMod val="180000"/>
                    </a:srgbClr>
                  </a:duotone>
                </a:blip>
                <a:srcRect l="16257" r="30219"/>
                <a:stretch>
                  <a:fillRect/>
                </a:stretch>
              </p:blipFill>
              <p:spPr>
                <a:xfrm>
                  <a:off x="1600928" y="3978738"/>
                  <a:ext cx="915809" cy="318071"/>
                </a:xfrm>
                <a:prstGeom prst="rect">
                  <a:avLst/>
                </a:prstGeom>
              </p:spPr>
            </p:pic>
          </p:grpSp>
        </p:grpSp>
        <p:sp>
          <p:nvSpPr>
            <p:cNvPr id="75" name="Rectangle 74"/>
            <p:cNvSpPr/>
            <p:nvPr/>
          </p:nvSpPr>
          <p:spPr>
            <a:xfrm>
              <a:off x="2392641" y="3124200"/>
              <a:ext cx="1417360" cy="215350"/>
            </a:xfrm>
            <a:prstGeom prst="rect">
              <a:avLst/>
            </a:prstGeom>
          </p:spPr>
          <p:txBody>
            <a:bodyPr wrap="square" lIns="0" tIns="0" rIns="0" bIns="0">
              <a:spAutoFit/>
            </a:bodyPr>
            <a:lstStyle/>
            <a:p>
              <a:pPr algn="ctr">
                <a:lnSpc>
                  <a:spcPct val="80000"/>
                </a:lnSpc>
              </a:pPr>
              <a:r>
                <a:rPr lang="en-US" sz="1200" b="1" spc="-80" dirty="0">
                  <a:ln w="3175">
                    <a:noFill/>
                  </a:ln>
                  <a:gradFill>
                    <a:gsLst>
                      <a:gs pos="50000">
                        <a:schemeClr val="bg1"/>
                      </a:gs>
                      <a:gs pos="100000">
                        <a:schemeClr val="bg1"/>
                      </a:gs>
                    </a:gsLst>
                    <a:lin ang="5400000" scaled="0"/>
                  </a:gradFill>
                  <a:latin typeface="Segoe UI" pitchFamily="34" charset="0"/>
                  <a:cs typeface="Segoe UI" pitchFamily="34" charset="0"/>
                </a:rPr>
                <a:t>Communities</a:t>
              </a:r>
            </a:p>
          </p:txBody>
        </p:sp>
        <p:sp>
          <p:nvSpPr>
            <p:cNvPr id="76" name="Rectangle 75"/>
            <p:cNvSpPr/>
            <p:nvPr/>
          </p:nvSpPr>
          <p:spPr>
            <a:xfrm>
              <a:off x="1295399" y="5055692"/>
              <a:ext cx="1417360" cy="215350"/>
            </a:xfrm>
            <a:prstGeom prst="rect">
              <a:avLst/>
            </a:prstGeom>
          </p:spPr>
          <p:txBody>
            <a:bodyPr wrap="square" lIns="0" tIns="0" rIns="0" bIns="0">
              <a:spAutoFit/>
            </a:bodyPr>
            <a:lstStyle/>
            <a:p>
              <a:pPr algn="ctr">
                <a:lnSpc>
                  <a:spcPct val="80000"/>
                </a:lnSpc>
              </a:pPr>
              <a:r>
                <a:rPr lang="en-US" sz="1200" b="1" spc="-80" dirty="0">
                  <a:ln w="3175">
                    <a:noFill/>
                  </a:ln>
                  <a:gradFill>
                    <a:gsLst>
                      <a:gs pos="50000">
                        <a:schemeClr val="bg1"/>
                      </a:gs>
                      <a:gs pos="100000">
                        <a:schemeClr val="bg1"/>
                      </a:gs>
                    </a:gsLst>
                    <a:lin ang="5400000" scaled="0"/>
                  </a:gradFill>
                  <a:latin typeface="Segoe UI" pitchFamily="34" charset="0"/>
                  <a:cs typeface="Segoe UI" pitchFamily="34" charset="0"/>
                </a:rPr>
                <a:t>Search</a:t>
              </a:r>
            </a:p>
          </p:txBody>
        </p:sp>
        <p:sp>
          <p:nvSpPr>
            <p:cNvPr id="77" name="Rectangle 76"/>
            <p:cNvSpPr/>
            <p:nvPr/>
          </p:nvSpPr>
          <p:spPr>
            <a:xfrm>
              <a:off x="1295401" y="2514600"/>
              <a:ext cx="1417360" cy="215350"/>
            </a:xfrm>
            <a:prstGeom prst="rect">
              <a:avLst/>
            </a:prstGeom>
          </p:spPr>
          <p:txBody>
            <a:bodyPr wrap="square" lIns="0" tIns="0" rIns="0" bIns="0">
              <a:spAutoFit/>
            </a:bodyPr>
            <a:lstStyle/>
            <a:p>
              <a:pPr algn="ctr">
                <a:lnSpc>
                  <a:spcPct val="80000"/>
                </a:lnSpc>
              </a:pPr>
              <a:r>
                <a:rPr lang="en-US" sz="1200" b="1" spc="-80" dirty="0">
                  <a:ln w="3175">
                    <a:noFill/>
                  </a:ln>
                  <a:gradFill>
                    <a:gsLst>
                      <a:gs pos="50000">
                        <a:schemeClr val="bg1"/>
                      </a:gs>
                      <a:gs pos="100000">
                        <a:schemeClr val="bg1"/>
                      </a:gs>
                    </a:gsLst>
                    <a:lin ang="5400000" scaled="0"/>
                  </a:gradFill>
                  <a:latin typeface="Segoe UI" pitchFamily="34" charset="0"/>
                  <a:cs typeface="Segoe UI" pitchFamily="34" charset="0"/>
                </a:rPr>
                <a:t>Sites</a:t>
              </a:r>
            </a:p>
          </p:txBody>
        </p:sp>
        <p:sp>
          <p:nvSpPr>
            <p:cNvPr id="78" name="Rectangle 77"/>
            <p:cNvSpPr/>
            <p:nvPr/>
          </p:nvSpPr>
          <p:spPr>
            <a:xfrm>
              <a:off x="49794" y="3124200"/>
              <a:ext cx="1550406" cy="215350"/>
            </a:xfrm>
            <a:prstGeom prst="rect">
              <a:avLst/>
            </a:prstGeom>
          </p:spPr>
          <p:txBody>
            <a:bodyPr wrap="square" lIns="0" tIns="0" rIns="0" bIns="0">
              <a:spAutoFit/>
            </a:bodyPr>
            <a:lstStyle/>
            <a:p>
              <a:pPr algn="ctr">
                <a:lnSpc>
                  <a:spcPct val="80000"/>
                </a:lnSpc>
              </a:pPr>
              <a:r>
                <a:rPr lang="en-US" sz="1200" b="1" spc="-80" dirty="0" smtClean="0">
                  <a:ln w="3175">
                    <a:noFill/>
                  </a:ln>
                  <a:gradFill>
                    <a:gsLst>
                      <a:gs pos="50000">
                        <a:schemeClr val="bg1"/>
                      </a:gs>
                      <a:gs pos="100000">
                        <a:schemeClr val="bg1"/>
                      </a:gs>
                    </a:gsLst>
                    <a:lin ang="5400000" scaled="0"/>
                  </a:gradFill>
                  <a:latin typeface="Segoe UI" pitchFamily="34" charset="0"/>
                  <a:cs typeface="Segoe UI" pitchFamily="34" charset="0"/>
                </a:rPr>
                <a:t>Composites</a:t>
              </a:r>
              <a:endParaRPr lang="en-US" sz="1200" b="1" spc="-80" dirty="0">
                <a:ln w="3175">
                  <a:noFill/>
                </a:ln>
                <a:gradFill>
                  <a:gsLst>
                    <a:gs pos="50000">
                      <a:schemeClr val="bg1"/>
                    </a:gs>
                    <a:gs pos="100000">
                      <a:schemeClr val="bg1"/>
                    </a:gs>
                  </a:gsLst>
                  <a:lin ang="5400000" scaled="0"/>
                </a:gradFill>
                <a:latin typeface="Segoe UI" pitchFamily="34" charset="0"/>
                <a:cs typeface="Segoe UI" pitchFamily="34" charset="0"/>
              </a:endParaRPr>
            </a:p>
          </p:txBody>
        </p:sp>
        <p:sp>
          <p:nvSpPr>
            <p:cNvPr id="79" name="Rectangle 78"/>
            <p:cNvSpPr/>
            <p:nvPr/>
          </p:nvSpPr>
          <p:spPr>
            <a:xfrm>
              <a:off x="2667001" y="4292913"/>
              <a:ext cx="1024930" cy="215350"/>
            </a:xfrm>
            <a:prstGeom prst="rect">
              <a:avLst/>
            </a:prstGeom>
          </p:spPr>
          <p:txBody>
            <a:bodyPr wrap="square" lIns="0" tIns="0" rIns="0" bIns="0">
              <a:spAutoFit/>
            </a:bodyPr>
            <a:lstStyle/>
            <a:p>
              <a:pPr algn="ctr">
                <a:lnSpc>
                  <a:spcPct val="80000"/>
                </a:lnSpc>
              </a:pPr>
              <a:r>
                <a:rPr lang="en-US" sz="1200" b="1" spc="-80" dirty="0">
                  <a:ln w="3175">
                    <a:noFill/>
                  </a:ln>
                  <a:gradFill>
                    <a:gsLst>
                      <a:gs pos="50000">
                        <a:schemeClr val="bg1"/>
                      </a:gs>
                      <a:gs pos="100000">
                        <a:schemeClr val="bg1"/>
                      </a:gs>
                    </a:gsLst>
                    <a:lin ang="5400000" scaled="0"/>
                  </a:gradFill>
                  <a:latin typeface="Segoe UI" pitchFamily="34" charset="0"/>
                  <a:cs typeface="Segoe UI" pitchFamily="34" charset="0"/>
                </a:rPr>
                <a:t>Content</a:t>
              </a:r>
            </a:p>
          </p:txBody>
        </p:sp>
        <p:sp>
          <p:nvSpPr>
            <p:cNvPr id="80" name="Rectangle 79"/>
            <p:cNvSpPr/>
            <p:nvPr/>
          </p:nvSpPr>
          <p:spPr>
            <a:xfrm>
              <a:off x="304800" y="4292913"/>
              <a:ext cx="1001002" cy="215350"/>
            </a:xfrm>
            <a:prstGeom prst="rect">
              <a:avLst/>
            </a:prstGeom>
          </p:spPr>
          <p:txBody>
            <a:bodyPr wrap="square" lIns="0" tIns="0" rIns="0" bIns="0">
              <a:spAutoFit/>
            </a:bodyPr>
            <a:lstStyle/>
            <a:p>
              <a:pPr algn="ctr">
                <a:lnSpc>
                  <a:spcPct val="80000"/>
                </a:lnSpc>
              </a:pPr>
              <a:r>
                <a:rPr lang="en-US" sz="1200" b="1" spc="-80" dirty="0">
                  <a:ln w="3175">
                    <a:noFill/>
                  </a:ln>
                  <a:gradFill>
                    <a:gsLst>
                      <a:gs pos="50000">
                        <a:schemeClr val="bg1"/>
                      </a:gs>
                      <a:gs pos="100000">
                        <a:schemeClr val="bg1"/>
                      </a:gs>
                    </a:gsLst>
                    <a:lin ang="5400000" scaled="0"/>
                  </a:gradFill>
                  <a:latin typeface="Segoe UI" pitchFamily="34" charset="0"/>
                  <a:cs typeface="Segoe UI" pitchFamily="34" charset="0"/>
                </a:rPr>
                <a:t>Insights</a:t>
              </a:r>
            </a:p>
          </p:txBody>
        </p:sp>
      </p:grpSp>
      <p:cxnSp>
        <p:nvCxnSpPr>
          <p:cNvPr id="83" name="Elbow Connector 82"/>
          <p:cNvCxnSpPr>
            <a:stCxn id="47" idx="3"/>
            <a:endCxn id="70" idx="2"/>
          </p:cNvCxnSpPr>
          <p:nvPr/>
        </p:nvCxnSpPr>
        <p:spPr>
          <a:xfrm>
            <a:off x="2181436" y="2416291"/>
            <a:ext cx="1558008" cy="645993"/>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86" name="Elbow Connector 85"/>
          <p:cNvCxnSpPr>
            <a:stCxn id="70" idx="6"/>
            <a:endCxn id="12" idx="1"/>
          </p:cNvCxnSpPr>
          <p:nvPr/>
        </p:nvCxnSpPr>
        <p:spPr>
          <a:xfrm flipV="1">
            <a:off x="5014560" y="1831629"/>
            <a:ext cx="1665158" cy="1230655"/>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89" name="Elbow Connector 88"/>
          <p:cNvCxnSpPr>
            <a:stCxn id="70" idx="5"/>
            <a:endCxn id="36" idx="0"/>
          </p:cNvCxnSpPr>
          <p:nvPr/>
        </p:nvCxnSpPr>
        <p:spPr>
          <a:xfrm rot="16200000" flipH="1">
            <a:off x="4633578" y="3746436"/>
            <a:ext cx="1610013" cy="1221521"/>
          </a:xfrm>
          <a:prstGeom prst="bentConnector3">
            <a:avLst/>
          </a:prstGeom>
        </p:spPr>
        <p:style>
          <a:lnRef idx="1">
            <a:schemeClr val="accent1"/>
          </a:lnRef>
          <a:fillRef idx="0">
            <a:schemeClr val="accent1"/>
          </a:fillRef>
          <a:effectRef idx="0">
            <a:schemeClr val="accent1"/>
          </a:effectRef>
          <a:fontRef idx="minor">
            <a:schemeClr val="tx1"/>
          </a:fontRef>
        </p:style>
      </p:cxnSp>
      <p:pic>
        <p:nvPicPr>
          <p:cNvPr id="91" name="Picture 14" descr="D:\Pennie's documents\Images for TechEd06\Shapes_and_Graphics\Charts and Graphs\pie charts\4 color faded oval quadrants.png"/>
          <p:cNvPicPr>
            <a:picLocks noChangeAspect="1" noChangeArrowheads="1"/>
          </p:cNvPicPr>
          <p:nvPr/>
        </p:nvPicPr>
        <p:blipFill>
          <a:blip r:embed="rId13"/>
          <a:srcRect/>
          <a:stretch>
            <a:fillRect/>
          </a:stretch>
        </p:blipFill>
        <p:spPr bwMode="auto">
          <a:xfrm>
            <a:off x="211243" y="1288108"/>
            <a:ext cx="2394551" cy="1995420"/>
          </a:xfrm>
          <a:prstGeom prst="rect">
            <a:avLst/>
          </a:prstGeom>
          <a:noFill/>
        </p:spPr>
      </p:pic>
      <p:sp>
        <p:nvSpPr>
          <p:cNvPr id="93" name="Rectangle 92"/>
          <p:cNvSpPr/>
          <p:nvPr/>
        </p:nvSpPr>
        <p:spPr>
          <a:xfrm>
            <a:off x="439153" y="1795240"/>
            <a:ext cx="1499128"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WPF</a:t>
            </a:r>
            <a:endParaRPr lang="en-US" sz="5400" b="1" cap="none" spc="0" dirty="0">
              <a:ln w="50800"/>
              <a:solidFill>
                <a:schemeClr val="bg1">
                  <a:shade val="50000"/>
                </a:schemeClr>
              </a:solidFill>
              <a:effectLst/>
            </a:endParaRPr>
          </a:p>
        </p:txBody>
      </p:sp>
    </p:spTree>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randombar(horizontal)">
                                      <p:cBhvr>
                                        <p:cTn id="7" dur="500"/>
                                        <p:tgtEl>
                                          <p:spTgt spid="57"/>
                                        </p:tgtEl>
                                      </p:cBhvr>
                                    </p:animEffect>
                                  </p:childTnLst>
                                </p:cTn>
                              </p:par>
                              <p:par>
                                <p:cTn id="8" presetID="14" presetClass="entr" presetSubtype="10" fill="hold"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randombar(horizontal)">
                                      <p:cBhvr>
                                        <p:cTn id="10" dur="500"/>
                                        <p:tgtEl>
                                          <p:spTgt spid="50"/>
                                        </p:tgtEl>
                                      </p:cBhvr>
                                    </p:animEffect>
                                  </p:childTnLst>
                                </p:cTn>
                              </p:par>
                              <p:par>
                                <p:cTn id="11" presetID="14" presetClass="entr" presetSubtype="1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3"/>
                                        </p:tgtEl>
                                        <p:attrNameLst>
                                          <p:attrName>style.visibility</p:attrName>
                                        </p:attrNameLst>
                                      </p:cBhvr>
                                      <p:to>
                                        <p:strVal val="visible"/>
                                      </p:to>
                                    </p:set>
                                    <p:animEffect transition="in" filter="fade">
                                      <p:cBhvr>
                                        <p:cTn id="18" dur="2000"/>
                                        <p:tgtEl>
                                          <p:spTgt spid="93"/>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2000"/>
                                        <p:tgtEl>
                                          <p:spTgt spid="9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81"/>
                                        </p:tgtEl>
                                        <p:attrNameLst>
                                          <p:attrName>style.visibility</p:attrName>
                                        </p:attrNameLst>
                                      </p:cBhvr>
                                      <p:to>
                                        <p:strVal val="visible"/>
                                      </p:to>
                                    </p:set>
                                    <p:animEffect transition="in" filter="fade">
                                      <p:cBhvr>
                                        <p:cTn id="26" dur="2000"/>
                                        <p:tgtEl>
                                          <p:spTgt spid="81"/>
                                        </p:tgtEl>
                                      </p:cBhvr>
                                    </p:animEffect>
                                  </p:childTnLst>
                                </p:cTn>
                              </p:par>
                              <p:par>
                                <p:cTn id="27" presetID="10" presetClass="entr" presetSubtype="0" fill="hold" nodeType="withEffect">
                                  <p:stCondLst>
                                    <p:cond delay="0"/>
                                  </p:stCondLst>
                                  <p:childTnLst>
                                    <p:set>
                                      <p:cBhvr>
                                        <p:cTn id="28" dur="1" fill="hold">
                                          <p:stCondLst>
                                            <p:cond delay="0"/>
                                          </p:stCondLst>
                                        </p:cTn>
                                        <p:tgtEl>
                                          <p:spTgt spid="83"/>
                                        </p:tgtEl>
                                        <p:attrNameLst>
                                          <p:attrName>style.visibility</p:attrName>
                                        </p:attrNameLst>
                                      </p:cBhvr>
                                      <p:to>
                                        <p:strVal val="visible"/>
                                      </p:to>
                                    </p:set>
                                    <p:animEffect transition="in" filter="fade">
                                      <p:cBhvr>
                                        <p:cTn id="29" dur="2000"/>
                                        <p:tgtEl>
                                          <p:spTgt spid="83"/>
                                        </p:tgtEl>
                                      </p:cBhvr>
                                    </p:animEffect>
                                  </p:childTnLst>
                                </p:cTn>
                              </p:par>
                              <p:par>
                                <p:cTn id="30" presetID="10" presetClass="entr" presetSubtype="0" fill="hold" nodeType="withEffect">
                                  <p:stCondLst>
                                    <p:cond delay="0"/>
                                  </p:stCondLst>
                                  <p:childTnLst>
                                    <p:set>
                                      <p:cBhvr>
                                        <p:cTn id="31" dur="1" fill="hold">
                                          <p:stCondLst>
                                            <p:cond delay="0"/>
                                          </p:stCondLst>
                                        </p:cTn>
                                        <p:tgtEl>
                                          <p:spTgt spid="86"/>
                                        </p:tgtEl>
                                        <p:attrNameLst>
                                          <p:attrName>style.visibility</p:attrName>
                                        </p:attrNameLst>
                                      </p:cBhvr>
                                      <p:to>
                                        <p:strVal val="visible"/>
                                      </p:to>
                                    </p:set>
                                    <p:animEffect transition="in" filter="fade">
                                      <p:cBhvr>
                                        <p:cTn id="32" dur="2000"/>
                                        <p:tgtEl>
                                          <p:spTgt spid="86"/>
                                        </p:tgtEl>
                                      </p:cBhvr>
                                    </p:animEffect>
                                  </p:childTnLst>
                                </p:cTn>
                              </p:par>
                              <p:par>
                                <p:cTn id="33" presetID="10" presetClass="entr" presetSubtype="0" fill="hold" nodeType="withEffect">
                                  <p:stCondLst>
                                    <p:cond delay="0"/>
                                  </p:stCondLst>
                                  <p:childTnLst>
                                    <p:set>
                                      <p:cBhvr>
                                        <p:cTn id="34" dur="1" fill="hold">
                                          <p:stCondLst>
                                            <p:cond delay="0"/>
                                          </p:stCondLst>
                                        </p:cTn>
                                        <p:tgtEl>
                                          <p:spTgt spid="89"/>
                                        </p:tgtEl>
                                        <p:attrNameLst>
                                          <p:attrName>style.visibility</p:attrName>
                                        </p:attrNameLst>
                                      </p:cBhvr>
                                      <p:to>
                                        <p:strVal val="visible"/>
                                      </p:to>
                                    </p:set>
                                    <p:animEffect transition="in" filter="fade">
                                      <p:cBhvr>
                                        <p:cTn id="35" dur="20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a:t>.</a:t>
            </a:r>
            <a:r>
              <a:rPr lang="en-US" dirty="0" smtClean="0"/>
              <a:t>NET framework version</a:t>
            </a:r>
            <a:endParaRPr lang="en-US" dirty="0"/>
          </a:p>
        </p:txBody>
      </p:sp>
      <p:sp>
        <p:nvSpPr>
          <p:cNvPr id="3" name="Content Placeholder 2"/>
          <p:cNvSpPr>
            <a:spLocks noGrp="1"/>
          </p:cNvSpPr>
          <p:nvPr>
            <p:ph idx="1"/>
          </p:nvPr>
        </p:nvSpPr>
        <p:spPr>
          <a:xfrm>
            <a:off x="381000" y="1447799"/>
            <a:ext cx="8382000" cy="3816429"/>
          </a:xfrm>
        </p:spPr>
        <p:txBody>
          <a:bodyPr/>
          <a:lstStyle/>
          <a:p>
            <a:r>
              <a:rPr lang="en-US" dirty="0" smtClean="0"/>
              <a:t>SharePoint 2010 has a dependency on    </a:t>
            </a:r>
            <a:r>
              <a:rPr lang="en-US" dirty="0" smtClean="0"/>
              <a:t/>
            </a:r>
            <a:br>
              <a:rPr lang="en-US" dirty="0" smtClean="0"/>
            </a:br>
            <a:r>
              <a:rPr lang="en-US" dirty="0" smtClean="0"/>
              <a:t>.</a:t>
            </a:r>
            <a:r>
              <a:rPr lang="en-US" dirty="0" smtClean="0"/>
              <a:t>NET 3.5</a:t>
            </a:r>
          </a:p>
          <a:p>
            <a:r>
              <a:rPr lang="en-US" dirty="0" smtClean="0"/>
              <a:t>Workflows in SharePoint Server 2010 are *not* WF 4.0 Workflows</a:t>
            </a:r>
          </a:p>
          <a:p>
            <a:r>
              <a:rPr lang="en-US" dirty="0" smtClean="0"/>
              <a:t>.NET Framework release schedule doesn’t align with SharePoint Server 2010</a:t>
            </a:r>
          </a:p>
          <a:p>
            <a:pPr lvl="1"/>
            <a:r>
              <a:rPr lang="en-US" dirty="0" smtClean="0"/>
              <a:t>Would have delayed SharePoint Server 2010 significantly to take a dependency on WF 4.0</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2009-11-12T10:10:27Z</outs:dateTime>
      <outs:isPinned>true</outs:isPinned>
    </outs:relatedDate>
    <outs:relatedDate>
      <outs:type>2</outs:type>
      <outs:displayName>Created</outs:displayName>
      <outs:dateTime>2009-10-02T10:00:50Z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Markus Landler</outs:displayName>
          <outs:accountName/>
        </outs:relatedPerson>
      </outs:people>
      <outs:source>0</outs:source>
      <outs:isPinned>true</outs:isPinned>
    </outs:relatedPeopleItem>
    <outs:relatedPeopleItem>
      <outs:category>Last modified by</outs:category>
      <outs:people>
        <outs:relatedPerson>
          <outs:displayName>Larry Mead (EPG)</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BB357E7E-4A24-48A1-A5A4-25EA8ECC4F93}">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2</TotalTime>
  <Words>1075</Words>
  <Application>Microsoft Office PowerPoint</Application>
  <PresentationFormat>On-screen Show (4:3)</PresentationFormat>
  <Paragraphs>217</Paragraphs>
  <Slides>32</Slides>
  <Notes>31</Notes>
  <HiddenSlides>0</HiddenSlides>
  <MMClips>0</MMClips>
  <ScaleCrop>false</ScaleCrop>
  <HeadingPairs>
    <vt:vector size="4" baseType="variant">
      <vt:variant>
        <vt:lpstr>Theme</vt:lpstr>
      </vt:variant>
      <vt:variant>
        <vt:i4>2</vt:i4>
      </vt:variant>
      <vt:variant>
        <vt:lpstr>Slide Titles</vt:lpstr>
      </vt:variant>
      <vt:variant>
        <vt:i4>32</vt:i4>
      </vt:variant>
    </vt:vector>
  </HeadingPairs>
  <TitlesOfParts>
    <vt:vector size="34" baseType="lpstr">
      <vt:lpstr>TechEd09_Europe</vt:lpstr>
      <vt:lpstr>TechEd09_Europe template</vt:lpstr>
      <vt:lpstr>Slide 1</vt:lpstr>
      <vt:lpstr>Using SharePoint to Bring All Together, from Legacy Applications to the Cloud</vt:lpstr>
      <vt:lpstr>Session objectives</vt:lpstr>
      <vt:lpstr>Agenda</vt:lpstr>
      <vt:lpstr>Migration Without Integration</vt:lpstr>
      <vt:lpstr>SharePoint Integration Points</vt:lpstr>
      <vt:lpstr>SharePoint Workflow Composition</vt:lpstr>
      <vt:lpstr>Mainframe integration Approach Presentation layer</vt:lpstr>
      <vt:lpstr>.NET framework version</vt:lpstr>
      <vt:lpstr>SPD Workflow Import</vt:lpstr>
      <vt:lpstr>SPD Export – Visual Studio 2010 Import</vt:lpstr>
      <vt:lpstr>Site Workflows</vt:lpstr>
      <vt:lpstr>Creating a Site Workflow</vt:lpstr>
      <vt:lpstr>Workflow Forms</vt:lpstr>
      <vt:lpstr>Building and Deploying a Site Workflow</vt:lpstr>
      <vt:lpstr>SPS/Workflow communication</vt:lpstr>
      <vt:lpstr>WF Communication</vt:lpstr>
      <vt:lpstr>Local Service extensibility</vt:lpstr>
      <vt:lpstr>Building a custom Local Service</vt:lpstr>
      <vt:lpstr>Using Local Services </vt:lpstr>
      <vt:lpstr>Building and Deploying a Custom Local Service for Legacy &amp; External Integration</vt:lpstr>
      <vt:lpstr>Workflow Event Receivers</vt:lpstr>
      <vt:lpstr>SPWorkflowEventReceiver</vt:lpstr>
      <vt:lpstr>Workflow Event Receiver</vt:lpstr>
      <vt:lpstr>Building and Deploying a Workflow Event Receiver</vt:lpstr>
      <vt:lpstr>Summary</vt:lpstr>
      <vt:lpstr>Related Content</vt:lpstr>
      <vt:lpstr>Slide 28</vt:lpstr>
      <vt:lpstr>Slide 29</vt:lpstr>
      <vt:lpstr>Resources</vt:lpstr>
      <vt:lpstr>Slide 31</vt:lpstr>
      <vt:lpstr>Slide 32</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Markus Landler</dc:creator>
  <dc:description>tech·ed Europe 2009</dc:description>
  <cp:lastModifiedBy>cn_user</cp:lastModifiedBy>
  <cp:revision>38</cp:revision>
  <dcterms:created xsi:type="dcterms:W3CDTF">2009-10-02T10:00:50Z</dcterms:created>
  <dcterms:modified xsi:type="dcterms:W3CDTF">2009-11-13T09:21:08Z</dcterms:modified>
</cp:coreProperties>
</file>