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37"/>
  </p:notesMasterIdLst>
  <p:handoutMasterIdLst>
    <p:handoutMasterId r:id="rId38"/>
  </p:handoutMasterIdLst>
  <p:sldIdLst>
    <p:sldId id="256" r:id="rId3"/>
    <p:sldId id="257" r:id="rId4"/>
    <p:sldId id="286" r:id="rId5"/>
    <p:sldId id="288" r:id="rId6"/>
    <p:sldId id="287" r:id="rId7"/>
    <p:sldId id="289" r:id="rId8"/>
    <p:sldId id="290" r:id="rId9"/>
    <p:sldId id="292" r:id="rId10"/>
    <p:sldId id="304" r:id="rId11"/>
    <p:sldId id="291" r:id="rId12"/>
    <p:sldId id="293" r:id="rId13"/>
    <p:sldId id="306" r:id="rId14"/>
    <p:sldId id="294" r:id="rId15"/>
    <p:sldId id="297" r:id="rId16"/>
    <p:sldId id="298" r:id="rId17"/>
    <p:sldId id="264" r:id="rId18"/>
    <p:sldId id="299" r:id="rId19"/>
    <p:sldId id="300" r:id="rId20"/>
    <p:sldId id="301" r:id="rId21"/>
    <p:sldId id="302" r:id="rId22"/>
    <p:sldId id="303" r:id="rId23"/>
    <p:sldId id="307" r:id="rId24"/>
    <p:sldId id="310" r:id="rId25"/>
    <p:sldId id="308" r:id="rId26"/>
    <p:sldId id="311" r:id="rId27"/>
    <p:sldId id="309" r:id="rId28"/>
    <p:sldId id="312" r:id="rId29"/>
    <p:sldId id="313" r:id="rId30"/>
    <p:sldId id="314" r:id="rId31"/>
    <p:sldId id="315" r:id="rId32"/>
    <p:sldId id="316" r:id="rId33"/>
    <p:sldId id="317" r:id="rId34"/>
    <p:sldId id="320" r:id="rId35"/>
    <p:sldId id="319" r:id="rId3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106" d="100"/>
          <a:sy n="106" d="100"/>
        </p:scale>
        <p:origin x="-474"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3" d="100"/>
          <a:sy n="83" d="100"/>
        </p:scale>
        <p:origin x="-300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emb308_garg.pptx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dirty="0" smtClean="0"/>
          </a:p>
        </p:txBody>
      </p:sp>
      <p:sp>
        <p:nvSpPr>
          <p:cNvPr id="47108" name="Header Placeholder 3"/>
          <p:cNvSpPr>
            <a:spLocks noGrp="1"/>
          </p:cNvSpPr>
          <p:nvPr>
            <p:ph type="hdr" sz="quarter"/>
          </p:nvPr>
        </p:nvSpPr>
        <p:spPr>
          <a:noFill/>
        </p:spPr>
        <p:txBody>
          <a:bodyPr/>
          <a:lstStyle/>
          <a:p>
            <a:endParaRPr lang="en-US" dirty="0" smtClean="0"/>
          </a:p>
        </p:txBody>
      </p:sp>
      <p:sp>
        <p:nvSpPr>
          <p:cNvPr id="47109" name="Date Placeholder 4"/>
          <p:cNvSpPr>
            <a:spLocks noGrp="1"/>
          </p:cNvSpPr>
          <p:nvPr>
            <p:ph type="dt" sz="quarter" idx="1"/>
          </p:nvPr>
        </p:nvSpPr>
        <p:spPr>
          <a:noFill/>
        </p:spPr>
        <p:txBody>
          <a:bodyPr/>
          <a:lstStyle/>
          <a:p>
            <a:endParaRPr lang="en-US" dirty="0" smtClean="0"/>
          </a:p>
        </p:txBody>
      </p:sp>
      <p:sp>
        <p:nvSpPr>
          <p:cNvPr id="47110" name="Footer Placeholder 5"/>
          <p:cNvSpPr>
            <a:spLocks noGrp="1"/>
          </p:cNvSpPr>
          <p:nvPr>
            <p:ph type="ftr" sz="quarter" idx="4"/>
          </p:nvPr>
        </p:nvSpPr>
        <p:spPr>
          <a:noFill/>
        </p:spPr>
        <p:txBody>
          <a:bodyPr/>
          <a:lstStyle/>
          <a:p>
            <a:endParaRPr lang="en-US" dirty="0" smtClean="0"/>
          </a:p>
        </p:txBody>
      </p:sp>
      <p:sp>
        <p:nvSpPr>
          <p:cNvPr id="47111" name="Slide Number Placeholder 6"/>
          <p:cNvSpPr>
            <a:spLocks noGrp="1"/>
          </p:cNvSpPr>
          <p:nvPr>
            <p:ph type="sldNum" sz="quarter" idx="5"/>
          </p:nvPr>
        </p:nvSpPr>
        <p:spPr>
          <a:noFill/>
        </p:spPr>
        <p:txBody>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u="sng" dirty="0">
              <a:solidFill>
                <a:srgbClr val="C00000"/>
              </a:solidFill>
            </a:endParaRPr>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dirty="0" smtClean="0"/>
          </a:p>
        </p:txBody>
      </p:sp>
      <p:sp>
        <p:nvSpPr>
          <p:cNvPr id="45060" name="Slide Number Placeholder 3"/>
          <p:cNvSpPr>
            <a:spLocks noGrp="1"/>
          </p:cNvSpPr>
          <p:nvPr>
            <p:ph type="sldNum" sz="quarter" idx="5"/>
          </p:nvPr>
        </p:nvSpPr>
        <p:spPr>
          <a:noFill/>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indowsclient.net/wpf/wpf35/wpf-intro-client-profile.asp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8" Type="http://schemas.openxmlformats.org/officeDocument/2006/relationships/hyperlink" Target="http://msdn.microsoft.com/en-us/windowsembedded/ce/default.aspx" TargetMode="External"/><Relationship Id="rId3" Type="http://schemas.openxmlformats.org/officeDocument/2006/relationships/hyperlink" Target="http://windowsfordevices/" TargetMode="External"/><Relationship Id="rId7" Type="http://schemas.openxmlformats.org/officeDocument/2006/relationships/hyperlink" Target="http://windowsembedded.com/" TargetMode="External"/><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hyperlink" Target="http://blogs.msdn.com/jcoyne" TargetMode="External"/><Relationship Id="rId5" Type="http://schemas.openxmlformats.org/officeDocument/2006/relationships/hyperlink" Target="http://blogs.msdn.com/mikehall" TargetMode="External"/><Relationship Id="rId10" Type="http://schemas.openxmlformats.org/officeDocument/2006/relationships/hyperlink" Target="http://technet.microsoft.com/en-us/windowsembedded/posready/default.aspx" TargetMode="External"/><Relationship Id="rId4" Type="http://schemas.openxmlformats.org/officeDocument/2006/relationships/hyperlink" Target="http://blogs.msdn.com/obloch" TargetMode="External"/><Relationship Id="rId9" Type="http://schemas.openxmlformats.org/officeDocument/2006/relationships/hyperlink" Target="http://msdn.microsoft.com/en-us/windowsembedded/standard/default.aspx"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7.png"/><Relationship Id="rId7" Type="http://schemas.openxmlformats.org/officeDocument/2006/relationships/image" Target="../media/image49.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51.png"/><Relationship Id="rId5" Type="http://schemas.openxmlformats.org/officeDocument/2006/relationships/hyperlink" Target="http://microsoft.com/technet" TargetMode="External"/><Relationship Id="rId10" Type="http://schemas.openxmlformats.org/officeDocument/2006/relationships/image" Target="../media/image5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2" Type="http://schemas.openxmlformats.org/officeDocument/2006/relationships/notesSlide" Target="../notesSlides/notesSlide4.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a:spLocks noGrp="1"/>
          </p:cNvSpPr>
          <p:nvPr>
            <p:ph type="title"/>
          </p:nvPr>
        </p:nvSpPr>
        <p:spPr/>
        <p:txBody>
          <a:bodyPr vert="horz" lIns="91440" tIns="45720" rIns="91440" bIns="45720" rtlCol="0" anchor="ctr">
            <a:noAutofit/>
          </a:bodyPr>
          <a:lstStyle/>
          <a:p>
            <a:r>
              <a:rPr lang="en-US" dirty="0" smtClean="0"/>
              <a:t>Feature Sets and Packages</a:t>
            </a:r>
          </a:p>
        </p:txBody>
      </p:sp>
      <p:sp>
        <p:nvSpPr>
          <p:cNvPr id="31" name="Rectangle 30"/>
          <p:cNvSpPr/>
          <p:nvPr/>
        </p:nvSpPr>
        <p:spPr>
          <a:xfrm>
            <a:off x="0" y="1619809"/>
            <a:ext cx="4255353" cy="972192"/>
          </a:xfrm>
          <a:prstGeom prst="rect">
            <a:avLst/>
          </a:prstGeom>
          <a:gradFill flip="none" rotWithShape="1">
            <a:gsLst>
              <a:gs pos="0">
                <a:schemeClr val="accent1">
                  <a:shade val="30000"/>
                  <a:satMod val="115000"/>
                  <a:alpha val="0"/>
                </a:schemeClr>
              </a:gs>
              <a:gs pos="50000">
                <a:schemeClr val="tx1">
                  <a:alpha val="10000"/>
                </a:schemeClr>
              </a:gs>
              <a:gs pos="100000">
                <a:schemeClr val="tx1">
                  <a:alpha val="2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pPr marL="4763" lvl="1">
              <a:defRPr/>
            </a:pPr>
            <a:r>
              <a:rPr lang="en-US" sz="1600" dirty="0" smtClean="0">
                <a:latin typeface="Segoe" pitchFamily="34" charset="0"/>
              </a:rPr>
              <a:t>OS functionality area, e.g. </a:t>
            </a:r>
          </a:p>
          <a:p>
            <a:pPr marL="341313" lvl="1" indent="-228600">
              <a:lnSpc>
                <a:spcPct val="90000"/>
              </a:lnSpc>
              <a:spcBef>
                <a:spcPct val="20000"/>
              </a:spcBef>
              <a:buClr>
                <a:schemeClr val="accent5">
                  <a:lumMod val="75000"/>
                </a:schemeClr>
              </a:buClr>
              <a:buBlip>
                <a:blip r:embed="rId3"/>
              </a:buBlip>
              <a:defRPr/>
            </a:pPr>
            <a:r>
              <a:rPr lang="en-US" sz="1400" dirty="0" smtClean="0">
                <a:solidFill>
                  <a:schemeClr val="tx1"/>
                </a:solidFill>
                <a:latin typeface="Segoe" pitchFamily="34" charset="0"/>
                <a:ea typeface="Segoe" pitchFamily="34" charset="0"/>
                <a:cs typeface="Segoe" pitchFamily="34" charset="0"/>
              </a:rPr>
              <a:t>Windows Media Player</a:t>
            </a:r>
          </a:p>
          <a:p>
            <a:pPr marL="341313" lvl="1" indent="-228600">
              <a:lnSpc>
                <a:spcPct val="90000"/>
              </a:lnSpc>
              <a:spcBef>
                <a:spcPct val="20000"/>
              </a:spcBef>
              <a:buClr>
                <a:schemeClr val="accent5">
                  <a:lumMod val="75000"/>
                </a:schemeClr>
              </a:buClr>
              <a:buBlip>
                <a:blip r:embed="rId3"/>
              </a:buBlip>
              <a:defRPr/>
            </a:pPr>
            <a:r>
              <a:rPr lang="en-US" sz="1400" dirty="0" smtClean="0">
                <a:solidFill>
                  <a:schemeClr val="tx1"/>
                </a:solidFill>
                <a:latin typeface="Segoe" pitchFamily="34" charset="0"/>
                <a:ea typeface="Segoe" pitchFamily="34" charset="0"/>
                <a:cs typeface="Segoe" pitchFamily="34" charset="0"/>
              </a:rPr>
              <a:t>Internet Explorer</a:t>
            </a:r>
            <a:endParaRPr lang="en-US" sz="1600" dirty="0" smtClean="0">
              <a:solidFill>
                <a:schemeClr val="tx1"/>
              </a:solidFill>
              <a:latin typeface="Segoe" pitchFamily="34" charset="0"/>
            </a:endParaRPr>
          </a:p>
          <a:p>
            <a:pPr marL="341313" lvl="1" indent="-228600">
              <a:lnSpc>
                <a:spcPct val="90000"/>
              </a:lnSpc>
              <a:spcBef>
                <a:spcPct val="20000"/>
              </a:spcBef>
              <a:buClr>
                <a:schemeClr val="accent5">
                  <a:lumMod val="75000"/>
                </a:schemeClr>
              </a:buClr>
              <a:buBlip>
                <a:blip r:embed="rId3"/>
              </a:buBlip>
              <a:defRPr/>
            </a:pPr>
            <a:r>
              <a:rPr lang="en-US" sz="1400" dirty="0" smtClean="0">
                <a:solidFill>
                  <a:schemeClr val="tx1"/>
                </a:solidFill>
                <a:latin typeface="Segoe" pitchFamily="34" charset="0"/>
              </a:rPr>
              <a:t>USB Boot</a:t>
            </a:r>
          </a:p>
        </p:txBody>
      </p:sp>
      <p:sp>
        <p:nvSpPr>
          <p:cNvPr id="32" name="Rectangle 31"/>
          <p:cNvSpPr/>
          <p:nvPr/>
        </p:nvSpPr>
        <p:spPr>
          <a:xfrm>
            <a:off x="0" y="2692606"/>
            <a:ext cx="4255353" cy="626165"/>
          </a:xfrm>
          <a:prstGeom prst="rect">
            <a:avLst/>
          </a:prstGeom>
          <a:gradFill flip="none" rotWithShape="1">
            <a:gsLst>
              <a:gs pos="0">
                <a:schemeClr val="accent1">
                  <a:shade val="30000"/>
                  <a:satMod val="115000"/>
                  <a:alpha val="0"/>
                </a:schemeClr>
              </a:gs>
              <a:gs pos="50000">
                <a:schemeClr val="tx1">
                  <a:alpha val="10000"/>
                </a:schemeClr>
              </a:gs>
              <a:gs pos="100000">
                <a:schemeClr val="tx1">
                  <a:alpha val="2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pPr marL="4763" lvl="1">
              <a:defRPr/>
            </a:pPr>
            <a:r>
              <a:rPr lang="en-US" sz="1600" dirty="0" smtClean="0">
                <a:latin typeface="Segoe" pitchFamily="34" charset="0"/>
              </a:rPr>
              <a:t>Feature  set is composed of 1 or </a:t>
            </a:r>
            <a:br>
              <a:rPr lang="en-US" sz="1600" dirty="0" smtClean="0">
                <a:latin typeface="Segoe" pitchFamily="34" charset="0"/>
              </a:rPr>
            </a:br>
            <a:r>
              <a:rPr lang="en-US" sz="1600" dirty="0" smtClean="0">
                <a:latin typeface="Segoe" pitchFamily="34" charset="0"/>
              </a:rPr>
              <a:t>more packages</a:t>
            </a:r>
          </a:p>
        </p:txBody>
      </p:sp>
      <p:grpSp>
        <p:nvGrpSpPr>
          <p:cNvPr id="2" name="Group 60"/>
          <p:cNvGrpSpPr/>
          <p:nvPr/>
        </p:nvGrpSpPr>
        <p:grpSpPr>
          <a:xfrm>
            <a:off x="5150685" y="5033678"/>
            <a:ext cx="2352923" cy="1064266"/>
            <a:chOff x="4548188" y="5532437"/>
            <a:chExt cx="2352923" cy="1133856"/>
          </a:xfrm>
        </p:grpSpPr>
        <p:sp>
          <p:nvSpPr>
            <p:cNvPr id="44" name="Rounded Rectangle 43"/>
            <p:cNvSpPr/>
            <p:nvPr/>
          </p:nvSpPr>
          <p:spPr bwMode="auto">
            <a:xfrm>
              <a:off x="4549645" y="5532437"/>
              <a:ext cx="2350008" cy="1133856"/>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a:defRPr/>
              </a:pPr>
              <a:r>
                <a:rPr lang="en-US" sz="1400" dirty="0" smtClean="0">
                  <a:solidFill>
                    <a:schemeClr val="bg1"/>
                  </a:solidFill>
                  <a:effectLst>
                    <a:outerShdw blurRad="38100" dist="38100" dir="2700000" algn="tl">
                      <a:srgbClr val="000000">
                        <a:alpha val="43137"/>
                      </a:srgbClr>
                    </a:outerShdw>
                  </a:effectLst>
                  <a:latin typeface="Segoe" pitchFamily="34" charset="0"/>
                </a:rPr>
                <a:t>Graphics (GDI)</a:t>
              </a:r>
            </a:p>
            <a:p>
              <a:pPr>
                <a:defRPr/>
              </a:pPr>
              <a:r>
                <a:rPr lang="en-US" sz="1400" dirty="0" smtClean="0">
                  <a:solidFill>
                    <a:schemeClr val="bg1"/>
                  </a:solidFill>
                  <a:effectLst>
                    <a:outerShdw blurRad="38100" dist="38100" dir="2700000" algn="tl">
                      <a:srgbClr val="000000">
                        <a:alpha val="43137"/>
                      </a:srgbClr>
                    </a:outerShdw>
                  </a:effectLst>
                  <a:latin typeface="Segoe" pitchFamily="34" charset="0"/>
                </a:rPr>
                <a:t>IO support</a:t>
              </a:r>
              <a:endParaRPr lang="en-US" sz="1400" dirty="0">
                <a:solidFill>
                  <a:schemeClr val="bg1"/>
                </a:solidFill>
                <a:effectLst>
                  <a:outerShdw blurRad="38100" dist="38100" dir="2700000" algn="tl">
                    <a:srgbClr val="000000">
                      <a:alpha val="43137"/>
                    </a:srgbClr>
                  </a:outerShdw>
                </a:effectLst>
                <a:latin typeface="Segoe" pitchFamily="34" charset="0"/>
              </a:endParaRPr>
            </a:p>
          </p:txBody>
        </p:sp>
        <p:sp>
          <p:nvSpPr>
            <p:cNvPr id="45" name="Rounded Rectangle 44"/>
            <p:cNvSpPr/>
            <p:nvPr/>
          </p:nvSpPr>
          <p:spPr bwMode="auto">
            <a:xfrm>
              <a:off x="4548188" y="6217855"/>
              <a:ext cx="2352923" cy="446369"/>
            </a:xfrm>
            <a:prstGeom prst="roundRect">
              <a:avLst>
                <a:gd name="adj" fmla="val 25512"/>
              </a:avLst>
            </a:prstGeom>
            <a:gradFill flip="none" rotWithShape="1">
              <a:gsLst>
                <a:gs pos="0">
                  <a:schemeClr val="bg2">
                    <a:lumMod val="20000"/>
                    <a:lumOff val="80000"/>
                  </a:schemeClr>
                </a:gs>
                <a:gs pos="50000">
                  <a:schemeClr val="bg1"/>
                </a:gs>
                <a:gs pos="100000">
                  <a:schemeClr val="bg1"/>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a:lnSpc>
                  <a:spcPts val="1600"/>
                </a:lnSpc>
                <a:defRPr/>
              </a:pPr>
              <a:r>
                <a:rPr lang="en-US" sz="1600" dirty="0">
                  <a:solidFill>
                    <a:schemeClr val="tx1"/>
                  </a:solidFill>
                  <a:latin typeface="Segoe" pitchFamily="34" charset="0"/>
                </a:rPr>
                <a:t>Shell </a:t>
              </a:r>
              <a:r>
                <a:rPr lang="en-US" sz="1600" dirty="0" smtClean="0">
                  <a:solidFill>
                    <a:schemeClr val="tx1"/>
                  </a:solidFill>
                  <a:latin typeface="Segoe" pitchFamily="34" charset="0"/>
                </a:rPr>
                <a:t>Basic</a:t>
              </a:r>
              <a:endParaRPr lang="en-US" sz="1600" dirty="0">
                <a:solidFill>
                  <a:schemeClr val="tx1"/>
                </a:solidFill>
                <a:latin typeface="Segoe" pitchFamily="34" charset="0"/>
              </a:endParaRPr>
            </a:p>
            <a:p>
              <a:pPr>
                <a:lnSpc>
                  <a:spcPts val="1600"/>
                </a:lnSpc>
                <a:defRPr/>
              </a:pPr>
              <a:endParaRPr lang="en-US" sz="1600" dirty="0">
                <a:solidFill>
                  <a:schemeClr val="tx1"/>
                </a:solidFill>
                <a:latin typeface="Segoe" pitchFamily="34" charset="0"/>
              </a:endParaRPr>
            </a:p>
          </p:txBody>
        </p:sp>
        <p:pic>
          <p:nvPicPr>
            <p:cNvPr id="48" name="Picture 2" descr="C:\Users\shabname\AppData\Local\Microsoft\Windows\Temporary Internet Files\Content.IE5\T87YMJPD\MCj04338020000[1].png"/>
            <p:cNvPicPr>
              <a:picLocks noChangeAspect="1" noChangeArrowheads="1"/>
            </p:cNvPicPr>
            <p:nvPr/>
          </p:nvPicPr>
          <p:blipFill>
            <a:blip r:embed="rId4" cstate="print"/>
            <a:srcRect/>
            <a:stretch>
              <a:fillRect/>
            </a:stretch>
          </p:blipFill>
          <p:spPr bwMode="auto">
            <a:xfrm>
              <a:off x="6495487" y="6256259"/>
              <a:ext cx="376244" cy="378830"/>
            </a:xfrm>
            <a:prstGeom prst="rect">
              <a:avLst/>
            </a:prstGeom>
            <a:noFill/>
            <a:ln w="9525">
              <a:noFill/>
              <a:miter lim="800000"/>
              <a:headEnd/>
              <a:tailEnd/>
            </a:ln>
          </p:spPr>
        </p:pic>
      </p:grpSp>
      <p:grpSp>
        <p:nvGrpSpPr>
          <p:cNvPr id="3" name="Group 61"/>
          <p:cNvGrpSpPr/>
          <p:nvPr/>
        </p:nvGrpSpPr>
        <p:grpSpPr>
          <a:xfrm>
            <a:off x="5151478" y="3514144"/>
            <a:ext cx="2351337" cy="1101400"/>
            <a:chOff x="4565655" y="4121150"/>
            <a:chExt cx="2351337" cy="1189038"/>
          </a:xfrm>
        </p:grpSpPr>
        <p:sp>
          <p:nvSpPr>
            <p:cNvPr id="52" name="Rounded Rectangle 51"/>
            <p:cNvSpPr/>
            <p:nvPr/>
          </p:nvSpPr>
          <p:spPr bwMode="auto">
            <a:xfrm>
              <a:off x="4566319" y="4121150"/>
              <a:ext cx="2350008" cy="1133856"/>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a:defRPr/>
              </a:pPr>
              <a:r>
                <a:rPr lang="en-US" sz="1400" dirty="0" smtClean="0">
                  <a:solidFill>
                    <a:schemeClr val="bg1"/>
                  </a:solidFill>
                  <a:effectLst>
                    <a:outerShdw blurRad="38100" dist="38100" dir="2700000" algn="tl">
                      <a:srgbClr val="000000">
                        <a:alpha val="43137"/>
                      </a:srgbClr>
                    </a:outerShdw>
                  </a:effectLst>
                  <a:latin typeface="Segoe" pitchFamily="34" charset="0"/>
                </a:rPr>
                <a:t>Explorer application</a:t>
              </a:r>
            </a:p>
            <a:p>
              <a:pPr>
                <a:defRPr/>
              </a:pPr>
              <a:r>
                <a:rPr lang="en-US" sz="1400" dirty="0" smtClean="0">
                  <a:solidFill>
                    <a:schemeClr val="bg1"/>
                  </a:solidFill>
                  <a:effectLst>
                    <a:outerShdw blurRad="38100" dist="38100" dir="2700000" algn="tl">
                      <a:srgbClr val="000000">
                        <a:alpha val="43137"/>
                      </a:srgbClr>
                    </a:outerShdw>
                  </a:effectLst>
                  <a:latin typeface="Segoe" pitchFamily="34" charset="0"/>
                </a:rPr>
                <a:t>Desktop support </a:t>
              </a:r>
              <a:endParaRPr lang="en-US" sz="1400" dirty="0">
                <a:solidFill>
                  <a:schemeClr val="bg1"/>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565655" y="4761027"/>
              <a:ext cx="2351337" cy="549161"/>
            </a:xfrm>
            <a:prstGeom prst="roundRect">
              <a:avLst>
                <a:gd name="adj" fmla="val 25512"/>
              </a:avLst>
            </a:prstGeom>
            <a:gradFill flip="none" rotWithShape="1">
              <a:gsLst>
                <a:gs pos="0">
                  <a:schemeClr val="bg2">
                    <a:lumMod val="20000"/>
                    <a:lumOff val="80000"/>
                  </a:schemeClr>
                </a:gs>
                <a:gs pos="50000">
                  <a:schemeClr val="bg1"/>
                </a:gs>
                <a:gs pos="100000">
                  <a:schemeClr val="bg1"/>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a:lnSpc>
                  <a:spcPts val="1600"/>
                </a:lnSpc>
                <a:defRPr/>
              </a:pPr>
              <a:r>
                <a:rPr lang="en-US" sz="1600" dirty="0" smtClean="0">
                  <a:solidFill>
                    <a:schemeClr val="tx1"/>
                  </a:solidFill>
                  <a:latin typeface="Segoe" pitchFamily="34" charset="0"/>
                </a:rPr>
                <a:t>Shell Foundation</a:t>
              </a:r>
              <a:endParaRPr lang="en-US" sz="1600" dirty="0">
                <a:solidFill>
                  <a:schemeClr val="tx1"/>
                </a:solidFill>
                <a:latin typeface="Segoe" pitchFamily="34" charset="0"/>
              </a:endParaRPr>
            </a:p>
          </p:txBody>
        </p:sp>
        <p:pic>
          <p:nvPicPr>
            <p:cNvPr id="54" name="Picture 2" descr="C:\Users\shabname\AppData\Local\Microsoft\Windows\Temporary Internet Files\Content.IE5\T87YMJPD\MCj04338020000[1].png"/>
            <p:cNvPicPr>
              <a:picLocks noChangeAspect="1" noChangeArrowheads="1"/>
            </p:cNvPicPr>
            <p:nvPr/>
          </p:nvPicPr>
          <p:blipFill>
            <a:blip r:embed="rId4" cstate="print"/>
            <a:srcRect/>
            <a:stretch>
              <a:fillRect/>
            </a:stretch>
          </p:blipFill>
          <p:spPr bwMode="auto">
            <a:xfrm>
              <a:off x="6511636" y="4845939"/>
              <a:ext cx="375991" cy="379337"/>
            </a:xfrm>
            <a:prstGeom prst="rect">
              <a:avLst/>
            </a:prstGeom>
            <a:noFill/>
            <a:ln w="9525">
              <a:noFill/>
              <a:miter lim="800000"/>
              <a:headEnd/>
              <a:tailEnd/>
            </a:ln>
          </p:spPr>
        </p:pic>
      </p:grpSp>
      <p:grpSp>
        <p:nvGrpSpPr>
          <p:cNvPr id="4" name="Group 58"/>
          <p:cNvGrpSpPr/>
          <p:nvPr/>
        </p:nvGrpSpPr>
        <p:grpSpPr>
          <a:xfrm>
            <a:off x="6574962" y="2072644"/>
            <a:ext cx="2129377" cy="1166948"/>
            <a:chOff x="5976021" y="3032364"/>
            <a:chExt cx="2369767" cy="1164535"/>
          </a:xfrm>
        </p:grpSpPr>
        <p:sp>
          <p:nvSpPr>
            <p:cNvPr id="37" name="Rounded Rectangle 36"/>
            <p:cNvSpPr/>
            <p:nvPr/>
          </p:nvSpPr>
          <p:spPr bwMode="auto">
            <a:xfrm>
              <a:off x="5976021" y="3032364"/>
              <a:ext cx="2351337" cy="1053263"/>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defTabSz="914099">
                <a:defRPr/>
              </a:pPr>
              <a:r>
                <a:rPr lang="en-US" sz="1400" dirty="0" smtClean="0">
                  <a:solidFill>
                    <a:schemeClr val="bg1"/>
                  </a:solidFill>
                  <a:effectLst>
                    <a:outerShdw blurRad="38100" dist="38100" dir="2700000" algn="tl">
                      <a:srgbClr val="000000">
                        <a:alpha val="43137"/>
                      </a:srgbClr>
                    </a:outerShdw>
                  </a:effectLst>
                  <a:latin typeface="Segoe" pitchFamily="34" charset="0"/>
                </a:rPr>
                <a:t>Themes, Visuals</a:t>
              </a:r>
              <a:endParaRPr lang="en-US" sz="1400" dirty="0">
                <a:solidFill>
                  <a:schemeClr val="bg1"/>
                </a:solidFill>
                <a:effectLst>
                  <a:outerShdw blurRad="38100" dist="38100" dir="2700000" algn="tl">
                    <a:srgbClr val="000000">
                      <a:alpha val="43137"/>
                    </a:srgbClr>
                  </a:outerShdw>
                </a:effectLst>
                <a:latin typeface="Segoe" pitchFamily="34" charset="0"/>
              </a:endParaRPr>
            </a:p>
          </p:txBody>
        </p:sp>
        <p:sp>
          <p:nvSpPr>
            <p:cNvPr id="39" name="Rounded Rectangle 38"/>
            <p:cNvSpPr/>
            <p:nvPr/>
          </p:nvSpPr>
          <p:spPr bwMode="auto">
            <a:xfrm>
              <a:off x="5976022" y="3666774"/>
              <a:ext cx="2351338" cy="530125"/>
            </a:xfrm>
            <a:prstGeom prst="roundRect">
              <a:avLst>
                <a:gd name="adj" fmla="val 25512"/>
              </a:avLst>
            </a:prstGeom>
            <a:gradFill flip="none" rotWithShape="1">
              <a:gsLst>
                <a:gs pos="0">
                  <a:schemeClr val="bg2">
                    <a:lumMod val="20000"/>
                    <a:lumOff val="80000"/>
                  </a:schemeClr>
                </a:gs>
                <a:gs pos="50000">
                  <a:schemeClr val="bg1"/>
                </a:gs>
                <a:gs pos="100000">
                  <a:schemeClr val="bg1"/>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a:lnSpc>
                  <a:spcPts val="1600"/>
                </a:lnSpc>
                <a:defRPr/>
              </a:pPr>
              <a:r>
                <a:rPr lang="en-US" sz="1600" dirty="0" smtClean="0">
                  <a:solidFill>
                    <a:schemeClr val="tx1"/>
                  </a:solidFill>
                  <a:latin typeface="Segoe" pitchFamily="34" charset="0"/>
                </a:rPr>
                <a:t>Shell Themes</a:t>
              </a:r>
            </a:p>
            <a:p>
              <a:pPr>
                <a:lnSpc>
                  <a:spcPts val="1600"/>
                </a:lnSpc>
                <a:defRPr/>
              </a:pPr>
              <a:endParaRPr lang="en-US" sz="1600" dirty="0">
                <a:solidFill>
                  <a:schemeClr val="tx1"/>
                </a:solidFill>
                <a:latin typeface="Segoe" pitchFamily="34" charset="0"/>
              </a:endParaRPr>
            </a:p>
          </p:txBody>
        </p:sp>
        <p:pic>
          <p:nvPicPr>
            <p:cNvPr id="40" name="Picture 2" descr="C:\Users\shabname\AppData\Local\Microsoft\Windows\Temporary Internet Files\Content.IE5\T87YMJPD\MCj04338020000[1].png"/>
            <p:cNvPicPr>
              <a:picLocks noChangeAspect="1" noChangeArrowheads="1"/>
            </p:cNvPicPr>
            <p:nvPr/>
          </p:nvPicPr>
          <p:blipFill>
            <a:blip r:embed="rId4" cstate="print"/>
            <a:srcRect/>
            <a:stretch>
              <a:fillRect/>
            </a:stretch>
          </p:blipFill>
          <p:spPr bwMode="auto">
            <a:xfrm>
              <a:off x="7969797" y="3840582"/>
              <a:ext cx="375991" cy="310847"/>
            </a:xfrm>
            <a:prstGeom prst="rect">
              <a:avLst/>
            </a:prstGeom>
            <a:noFill/>
            <a:ln w="9525">
              <a:noFill/>
              <a:miter lim="800000"/>
              <a:headEnd/>
              <a:tailEnd/>
            </a:ln>
          </p:spPr>
        </p:pic>
      </p:grpSp>
      <p:grpSp>
        <p:nvGrpSpPr>
          <p:cNvPr id="5" name="Group 59"/>
          <p:cNvGrpSpPr/>
          <p:nvPr/>
        </p:nvGrpSpPr>
        <p:grpSpPr>
          <a:xfrm>
            <a:off x="4084320" y="2081349"/>
            <a:ext cx="2070861" cy="1145841"/>
            <a:chOff x="3050257" y="2960117"/>
            <a:chExt cx="2371165" cy="1145841"/>
          </a:xfrm>
        </p:grpSpPr>
        <p:sp>
          <p:nvSpPr>
            <p:cNvPr id="56" name="Rounded Rectangle 55"/>
            <p:cNvSpPr/>
            <p:nvPr/>
          </p:nvSpPr>
          <p:spPr bwMode="auto">
            <a:xfrm>
              <a:off x="3050257" y="2960117"/>
              <a:ext cx="2351337" cy="1047291"/>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a:defRPr/>
              </a:pPr>
              <a:r>
                <a:rPr lang="en-US" sz="1400" dirty="0">
                  <a:solidFill>
                    <a:schemeClr val="bg1"/>
                  </a:solidFill>
                  <a:effectLst>
                    <a:outerShdw blurRad="38100" dist="38100" dir="2700000" algn="tl">
                      <a:srgbClr val="000000">
                        <a:alpha val="43137"/>
                      </a:srgbClr>
                    </a:outerShdw>
                  </a:effectLst>
                  <a:latin typeface="Segoe" pitchFamily="34" charset="0"/>
                </a:rPr>
                <a:t>Calculator, paint, </a:t>
              </a:r>
              <a:r>
                <a:rPr lang="en-US" sz="1400" dirty="0" smtClean="0">
                  <a:solidFill>
                    <a:schemeClr val="bg1"/>
                  </a:solidFill>
                  <a:effectLst>
                    <a:outerShdw blurRad="38100" dist="38100" dir="2700000" algn="tl">
                      <a:srgbClr val="000000">
                        <a:alpha val="43137"/>
                      </a:srgbClr>
                    </a:outerShdw>
                  </a:effectLst>
                  <a:latin typeface="Segoe" pitchFamily="34" charset="0"/>
                </a:rPr>
                <a:t/>
              </a:r>
              <a:br>
                <a:rPr lang="en-US" sz="1400" dirty="0" smtClean="0">
                  <a:solidFill>
                    <a:schemeClr val="bg1"/>
                  </a:solidFill>
                  <a:effectLst>
                    <a:outerShdw blurRad="38100" dist="38100" dir="2700000" algn="tl">
                      <a:srgbClr val="000000">
                        <a:alpha val="43137"/>
                      </a:srgbClr>
                    </a:outerShdw>
                  </a:effectLst>
                  <a:latin typeface="Segoe" pitchFamily="34" charset="0"/>
                </a:rPr>
              </a:br>
              <a:r>
                <a:rPr lang="en-US" sz="1400" dirty="0" smtClean="0">
                  <a:solidFill>
                    <a:schemeClr val="bg1"/>
                  </a:solidFill>
                  <a:effectLst>
                    <a:outerShdw blurRad="38100" dist="38100" dir="2700000" algn="tl">
                      <a:srgbClr val="000000">
                        <a:alpha val="43137"/>
                      </a:srgbClr>
                    </a:outerShdw>
                  </a:effectLst>
                  <a:latin typeface="Segoe" pitchFamily="34" charset="0"/>
                </a:rPr>
                <a:t>gadgets </a:t>
              </a:r>
              <a:r>
                <a:rPr lang="en-US" sz="1400" dirty="0">
                  <a:solidFill>
                    <a:schemeClr val="bg1"/>
                  </a:solidFill>
                  <a:effectLst>
                    <a:outerShdw blurRad="38100" dist="38100" dir="2700000" algn="tl">
                      <a:srgbClr val="000000">
                        <a:alpha val="43137"/>
                      </a:srgbClr>
                    </a:outerShdw>
                  </a:effectLst>
                  <a:latin typeface="Segoe" pitchFamily="34" charset="0"/>
                </a:rPr>
                <a:t>etc.</a:t>
              </a:r>
            </a:p>
          </p:txBody>
        </p:sp>
        <p:sp>
          <p:nvSpPr>
            <p:cNvPr id="57" name="Rounded Rectangle 56"/>
            <p:cNvSpPr/>
            <p:nvPr/>
          </p:nvSpPr>
          <p:spPr bwMode="auto">
            <a:xfrm>
              <a:off x="3050257" y="3557531"/>
              <a:ext cx="2351337" cy="548427"/>
            </a:xfrm>
            <a:prstGeom prst="roundRect">
              <a:avLst>
                <a:gd name="adj" fmla="val 25512"/>
              </a:avLst>
            </a:prstGeom>
            <a:gradFill flip="none" rotWithShape="1">
              <a:gsLst>
                <a:gs pos="0">
                  <a:schemeClr val="bg2">
                    <a:lumMod val="20000"/>
                    <a:lumOff val="80000"/>
                  </a:schemeClr>
                </a:gs>
                <a:gs pos="50000">
                  <a:schemeClr val="bg1"/>
                </a:gs>
                <a:gs pos="100000">
                  <a:schemeClr val="bg1"/>
                </a:gs>
              </a:gsLst>
              <a:lin ang="16200000" scaled="1"/>
              <a:tileRect/>
            </a:gra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lIns="91436" tIns="45718" rIns="91436" bIns="45718"/>
            <a:lstStyle/>
            <a:p>
              <a:pPr>
                <a:lnSpc>
                  <a:spcPts val="1600"/>
                </a:lnSpc>
                <a:defRPr/>
              </a:pPr>
              <a:r>
                <a:rPr lang="en-US" sz="1600" dirty="0">
                  <a:solidFill>
                    <a:schemeClr val="tx1"/>
                  </a:solidFill>
                  <a:latin typeface="Segoe" pitchFamily="34" charset="0"/>
                </a:rPr>
                <a:t>Shell Accessories</a:t>
              </a:r>
            </a:p>
            <a:p>
              <a:pPr>
                <a:lnSpc>
                  <a:spcPts val="1600"/>
                </a:lnSpc>
                <a:defRPr/>
              </a:pPr>
              <a:endParaRPr lang="en-US" sz="1600" dirty="0">
                <a:solidFill>
                  <a:schemeClr val="tx1"/>
                </a:solidFill>
                <a:latin typeface="Segoe" pitchFamily="34" charset="0"/>
              </a:endParaRPr>
            </a:p>
          </p:txBody>
        </p:sp>
        <p:pic>
          <p:nvPicPr>
            <p:cNvPr id="58" name="Picture 2" descr="C:\Users\shabname\AppData\Local\Microsoft\Windows\Temporary Internet Files\Content.IE5\T87YMJPD\MCj04338020000[1].png"/>
            <p:cNvPicPr>
              <a:picLocks noChangeAspect="1" noChangeArrowheads="1"/>
            </p:cNvPicPr>
            <p:nvPr/>
          </p:nvPicPr>
          <p:blipFill>
            <a:blip r:embed="rId4" cstate="print"/>
            <a:srcRect/>
            <a:stretch>
              <a:fillRect/>
            </a:stretch>
          </p:blipFill>
          <p:spPr bwMode="auto">
            <a:xfrm>
              <a:off x="5045431" y="3743889"/>
              <a:ext cx="375991" cy="320811"/>
            </a:xfrm>
            <a:prstGeom prst="rect">
              <a:avLst/>
            </a:prstGeom>
            <a:noFill/>
            <a:ln w="9525">
              <a:noFill/>
              <a:miter lim="800000"/>
              <a:headEnd/>
              <a:tailEnd/>
            </a:ln>
          </p:spPr>
        </p:pic>
      </p:grpSp>
      <p:cxnSp>
        <p:nvCxnSpPr>
          <p:cNvPr id="68" name="Straight Arrow Connector 67"/>
          <p:cNvCxnSpPr/>
          <p:nvPr/>
        </p:nvCxnSpPr>
        <p:spPr>
          <a:xfrm rot="5400000">
            <a:off x="5591272" y="3380715"/>
            <a:ext cx="274320"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5400000">
            <a:off x="6803218" y="3398127"/>
            <a:ext cx="274320"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5400000">
            <a:off x="6189986" y="4825938"/>
            <a:ext cx="274320"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632961" y="1341120"/>
            <a:ext cx="3384773" cy="461665"/>
          </a:xfrm>
          <a:prstGeom prst="rect">
            <a:avLst/>
          </a:prstGeom>
          <a:noFill/>
        </p:spPr>
        <p:txBody>
          <a:bodyPr wrap="square" rtlCol="0">
            <a:spAutoFit/>
          </a:bodyPr>
          <a:lstStyle/>
          <a:p>
            <a:r>
              <a:rPr lang="en-US" sz="2400" u="sng" dirty="0" smtClean="0"/>
              <a:t>Explorer Shell Feature Set</a:t>
            </a:r>
            <a:endParaRPr lang="en-US" sz="2400" u="sng" dirty="0"/>
          </a:p>
        </p:txBody>
      </p:sp>
      <p:sp>
        <p:nvSpPr>
          <p:cNvPr id="26" name="Rectangle 25"/>
          <p:cNvSpPr/>
          <p:nvPr/>
        </p:nvSpPr>
        <p:spPr>
          <a:xfrm>
            <a:off x="0" y="3511981"/>
            <a:ext cx="4255353" cy="626165"/>
          </a:xfrm>
          <a:prstGeom prst="rect">
            <a:avLst/>
          </a:prstGeom>
          <a:gradFill flip="none" rotWithShape="1">
            <a:gsLst>
              <a:gs pos="0">
                <a:schemeClr val="accent1">
                  <a:shade val="30000"/>
                  <a:satMod val="115000"/>
                  <a:alpha val="0"/>
                </a:schemeClr>
              </a:gs>
              <a:gs pos="50000">
                <a:schemeClr val="tx1">
                  <a:alpha val="10000"/>
                </a:schemeClr>
              </a:gs>
              <a:gs pos="100000">
                <a:schemeClr val="tx1">
                  <a:alpha val="2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pPr marL="4763" lvl="1">
              <a:defRPr/>
            </a:pPr>
            <a:r>
              <a:rPr lang="en-US" sz="1600" dirty="0" smtClean="0">
                <a:latin typeface="Segoe" pitchFamily="34" charset="0"/>
              </a:rPr>
              <a:t>Package is set of related functionality.</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Embedded Feature Sets</a:t>
            </a:r>
            <a:endParaRPr lang="en-US" dirty="0"/>
          </a:p>
        </p:txBody>
      </p:sp>
      <p:sp>
        <p:nvSpPr>
          <p:cNvPr id="3" name="Content Placeholder 2"/>
          <p:cNvSpPr>
            <a:spLocks noGrp="1"/>
          </p:cNvSpPr>
          <p:nvPr>
            <p:ph idx="1"/>
          </p:nvPr>
        </p:nvSpPr>
        <p:spPr>
          <a:xfrm>
            <a:off x="346165" y="1125491"/>
            <a:ext cx="8382000" cy="4561205"/>
          </a:xfrm>
        </p:spPr>
        <p:txBody>
          <a:bodyPr/>
          <a:lstStyle/>
          <a:p>
            <a:r>
              <a:rPr lang="en-US" dirty="0" smtClean="0"/>
              <a:t>Create Read-only and/or flash devices</a:t>
            </a:r>
          </a:p>
          <a:p>
            <a:pPr lvl="1"/>
            <a:r>
              <a:rPr lang="en-US" dirty="0" smtClean="0"/>
              <a:t>Enhanced Write Filter</a:t>
            </a:r>
          </a:p>
          <a:p>
            <a:pPr lvl="1"/>
            <a:r>
              <a:rPr lang="en-US" dirty="0" smtClean="0"/>
              <a:t>File Based Write Filter</a:t>
            </a:r>
          </a:p>
          <a:p>
            <a:pPr lvl="1"/>
            <a:r>
              <a:rPr lang="en-US" dirty="0" smtClean="0"/>
              <a:t>Registry Filter</a:t>
            </a:r>
          </a:p>
          <a:p>
            <a:r>
              <a:rPr lang="en-US" dirty="0" smtClean="0"/>
              <a:t>Custom shell support</a:t>
            </a:r>
          </a:p>
          <a:p>
            <a:pPr lvl="1"/>
            <a:r>
              <a:rPr lang="en-US" dirty="0" smtClean="0"/>
              <a:t>No dependency on Explorer</a:t>
            </a:r>
          </a:p>
          <a:p>
            <a:pPr lvl="1"/>
            <a:r>
              <a:rPr lang="en-US" dirty="0" smtClean="0"/>
              <a:t>Dialog filter and message box auto-reply</a:t>
            </a:r>
          </a:p>
          <a:p>
            <a:pPr lvl="1"/>
            <a:r>
              <a:rPr lang="en-US" dirty="0" smtClean="0"/>
              <a:t>Unbranded startup screens</a:t>
            </a:r>
          </a:p>
          <a:p>
            <a:r>
              <a:rPr lang="en-US" dirty="0" smtClean="0"/>
              <a:t>Boot from removable media</a:t>
            </a:r>
          </a:p>
          <a:p>
            <a:pPr lvl="1"/>
            <a:r>
              <a:rPr lang="en-US" dirty="0" smtClean="0"/>
              <a:t>USB boot, VHD boot, SD boot</a:t>
            </a:r>
          </a:p>
          <a:p>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Dialog Filter</a:t>
            </a:r>
            <a:endParaRPr lang="en-US" dirty="0"/>
          </a:p>
        </p:txBody>
      </p:sp>
      <p:sp>
        <p:nvSpPr>
          <p:cNvPr id="3" name="Subtitle 2"/>
          <p:cNvSpPr>
            <a:spLocks noGrp="1"/>
          </p:cNvSpPr>
          <p:nvPr>
            <p:ph type="subTitle" idx="1"/>
          </p:nvPr>
        </p:nvSpPr>
        <p:spPr/>
        <p:txBody>
          <a:bodyPr/>
          <a:lstStyle/>
          <a:p>
            <a:r>
              <a:rPr lang="en-US" dirty="0" smtClean="0"/>
              <a:t>Windows Embedded Standard 2011 Embedded Enabling Feature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and Language Packs</a:t>
            </a:r>
            <a:endParaRPr lang="en-US" dirty="0"/>
          </a:p>
        </p:txBody>
      </p:sp>
      <p:sp>
        <p:nvSpPr>
          <p:cNvPr id="3" name="Content Placeholder 2"/>
          <p:cNvSpPr>
            <a:spLocks noGrp="1"/>
          </p:cNvSpPr>
          <p:nvPr>
            <p:ph idx="1"/>
          </p:nvPr>
        </p:nvSpPr>
        <p:spPr>
          <a:xfrm>
            <a:off x="346165" y="1203868"/>
            <a:ext cx="8382000" cy="4561205"/>
          </a:xfrm>
        </p:spPr>
        <p:txBody>
          <a:bodyPr/>
          <a:lstStyle/>
          <a:p>
            <a:r>
              <a:rPr lang="en-US" dirty="0" smtClean="0"/>
              <a:t>Driver packages are created based on driver INF</a:t>
            </a:r>
          </a:p>
          <a:p>
            <a:pPr lvl="1"/>
            <a:r>
              <a:rPr lang="en-US" dirty="0" smtClean="0"/>
              <a:t>Printer drivers packaged based on manufacturer</a:t>
            </a:r>
          </a:p>
          <a:p>
            <a:pPr lvl="1"/>
            <a:r>
              <a:rPr lang="en-US" dirty="0" smtClean="0"/>
              <a:t>About 400 driver packages inbox</a:t>
            </a:r>
          </a:p>
          <a:p>
            <a:pPr lvl="1"/>
            <a:endParaRPr lang="en-US" dirty="0" smtClean="0"/>
          </a:p>
          <a:p>
            <a:r>
              <a:rPr lang="en-US" dirty="0" smtClean="0"/>
              <a:t>OS Building Blocks are Language-Neutral</a:t>
            </a:r>
          </a:p>
          <a:p>
            <a:endParaRPr lang="en-US" dirty="0" smtClean="0"/>
          </a:p>
          <a:p>
            <a:r>
              <a:rPr lang="en-US" dirty="0" smtClean="0"/>
              <a:t>Language packages consist of MUI and fonts</a:t>
            </a:r>
          </a:p>
          <a:p>
            <a:pPr lvl="1"/>
            <a:r>
              <a:rPr lang="en-US" dirty="0" smtClean="0"/>
              <a:t>Target is to release ~40 languages and LIPS</a:t>
            </a:r>
          </a:p>
          <a:p>
            <a:r>
              <a:rPr lang="en-US" dirty="0" smtClean="0"/>
              <a:t>Both Installable post-build</a:t>
            </a:r>
          </a:p>
          <a:p>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534400" cy="5105400"/>
          </a:xfrm>
        </p:spPr>
        <p:txBody>
          <a:bodyPr>
            <a:normAutofit/>
          </a:bodyPr>
          <a:lstStyle/>
          <a:p>
            <a:endParaRPr lang="en-US" sz="2400" dirty="0" smtClean="0"/>
          </a:p>
          <a:p>
            <a:pPr lvl="1"/>
            <a:endParaRPr lang="en-US" sz="2000" dirty="0" smtClean="0"/>
          </a:p>
          <a:p>
            <a:endParaRPr lang="en-US" sz="2400" dirty="0" smtClean="0"/>
          </a:p>
          <a:p>
            <a:pPr lvl="1"/>
            <a:endParaRPr lang="en-US" sz="2000" dirty="0" smtClean="0"/>
          </a:p>
          <a:p>
            <a:pPr lvl="1"/>
            <a:endParaRPr lang="en-US" sz="2400" dirty="0" smtClean="0"/>
          </a:p>
          <a:p>
            <a:endParaRPr lang="en-US" sz="2400" dirty="0" smtClean="0"/>
          </a:p>
          <a:p>
            <a:pPr lvl="2"/>
            <a:endParaRPr lang="en-US" sz="1800" dirty="0" smtClean="0"/>
          </a:p>
          <a:p>
            <a:pPr lvl="2"/>
            <a:endParaRPr lang="en-US" sz="1800" dirty="0" smtClean="0"/>
          </a:p>
          <a:p>
            <a:pPr lvl="2"/>
            <a:endParaRPr lang="en-US" sz="1800" dirty="0"/>
          </a:p>
        </p:txBody>
      </p:sp>
      <p:sp>
        <p:nvSpPr>
          <p:cNvPr id="4" name="Title 1"/>
          <p:cNvSpPr>
            <a:spLocks noGrp="1"/>
          </p:cNvSpPr>
          <p:nvPr>
            <p:ph type="title"/>
          </p:nvPr>
        </p:nvSpPr>
        <p:spPr>
          <a:xfrm>
            <a:off x="381000" y="97203"/>
            <a:ext cx="8382000" cy="664797"/>
          </a:xfrm>
        </p:spPr>
        <p:txBody>
          <a:bodyPr/>
          <a:lstStyle/>
          <a:p>
            <a:r>
              <a:rPr lang="en-US" dirty="0" smtClean="0"/>
              <a:t>Package Dependencies</a:t>
            </a:r>
            <a:endParaRPr lang="en-US" dirty="0"/>
          </a:p>
        </p:txBody>
      </p:sp>
      <p:pic>
        <p:nvPicPr>
          <p:cNvPr id="5" name="Picture 4" descr="MVP summit Dependencies.png"/>
          <p:cNvPicPr>
            <a:picLocks noChangeAspect="1"/>
          </p:cNvPicPr>
          <p:nvPr/>
        </p:nvPicPr>
        <p:blipFill>
          <a:blip r:embed="rId3" cstate="print"/>
          <a:srcRect t="20990"/>
          <a:stretch>
            <a:fillRect/>
          </a:stretch>
        </p:blipFill>
        <p:spPr>
          <a:xfrm>
            <a:off x="228600" y="1219200"/>
            <a:ext cx="5921171" cy="5216978"/>
          </a:xfrm>
          <a:prstGeom prst="rect">
            <a:avLst/>
          </a:prstGeom>
        </p:spPr>
      </p:pic>
      <p:pic>
        <p:nvPicPr>
          <p:cNvPr id="7" name="Picture 6" descr="MVP summit Dependencies.png"/>
          <p:cNvPicPr>
            <a:picLocks noChangeAspect="1"/>
          </p:cNvPicPr>
          <p:nvPr/>
        </p:nvPicPr>
        <p:blipFill>
          <a:blip r:embed="rId3" cstate="print"/>
          <a:srcRect l="51047" t="69328" r="35655" b="27764"/>
          <a:stretch>
            <a:fillRect/>
          </a:stretch>
        </p:blipFill>
        <p:spPr>
          <a:xfrm>
            <a:off x="6781800" y="3276600"/>
            <a:ext cx="1981200" cy="685800"/>
          </a:xfrm>
          <a:prstGeom prst="rect">
            <a:avLst/>
          </a:prstGeom>
        </p:spPr>
      </p:pic>
      <p:sp>
        <p:nvSpPr>
          <p:cNvPr id="8" name="Rectangle 7"/>
          <p:cNvSpPr/>
          <p:nvPr/>
        </p:nvSpPr>
        <p:spPr bwMode="auto">
          <a:xfrm>
            <a:off x="6324600" y="2895600"/>
            <a:ext cx="2743200" cy="1371600"/>
          </a:xfrm>
          <a:prstGeom prst="rect">
            <a:avLst/>
          </a:prstGeom>
          <a:noFill/>
          <a:ln w="76200">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ln>
                <a:solidFill>
                  <a:srgbClr val="FF0066"/>
                </a:solidFill>
              </a:ln>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pic>
        <p:nvPicPr>
          <p:cNvPr id="9" name="Picture 8" descr="MVP summit Dependencies.png"/>
          <p:cNvPicPr>
            <a:picLocks noChangeAspect="1"/>
          </p:cNvPicPr>
          <p:nvPr/>
        </p:nvPicPr>
        <p:blipFill>
          <a:blip r:embed="rId3" cstate="print"/>
          <a:srcRect t="-9540" b="98636"/>
          <a:stretch>
            <a:fillRect/>
          </a:stretch>
        </p:blipFill>
        <p:spPr>
          <a:xfrm>
            <a:off x="228600" y="152400"/>
            <a:ext cx="5921171" cy="1066800"/>
          </a:xfrm>
          <a:prstGeom prst="rect">
            <a:avLst/>
          </a:prstGeom>
        </p:spPr>
      </p:pic>
      <p:pic>
        <p:nvPicPr>
          <p:cNvPr id="10" name="Picture 9" descr="MVP summit Dependencies.png"/>
          <p:cNvPicPr>
            <a:picLocks noChangeAspect="1"/>
          </p:cNvPicPr>
          <p:nvPr/>
        </p:nvPicPr>
        <p:blipFill>
          <a:blip r:embed="rId3" cstate="print"/>
          <a:srcRect l="21877" t="-9540" r="57532" b="97898"/>
          <a:stretch>
            <a:fillRect/>
          </a:stretch>
        </p:blipFill>
        <p:spPr>
          <a:xfrm>
            <a:off x="6477000" y="-152400"/>
            <a:ext cx="2438400" cy="2514600"/>
          </a:xfrm>
          <a:prstGeom prst="rect">
            <a:avLst/>
          </a:prstGeom>
        </p:spPr>
      </p:pic>
      <p:sp>
        <p:nvSpPr>
          <p:cNvPr id="11" name="Right Arrow 10"/>
          <p:cNvSpPr/>
          <p:nvPr/>
        </p:nvSpPr>
        <p:spPr bwMode="auto">
          <a:xfrm rot="20632392">
            <a:off x="3951607" y="3907879"/>
            <a:ext cx="2387682" cy="260543"/>
          </a:xfrm>
          <a:prstGeom prst="rightArrow">
            <a:avLst/>
          </a:prstGeom>
          <a:solidFill>
            <a:srgbClr val="FF0000"/>
          </a:solidFill>
          <a:ln>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13" name="Rectangle 12"/>
          <p:cNvSpPr/>
          <p:nvPr/>
        </p:nvSpPr>
        <p:spPr bwMode="auto">
          <a:xfrm>
            <a:off x="6324600" y="1752600"/>
            <a:ext cx="2667000" cy="762000"/>
          </a:xfrm>
          <a:prstGeom prst="rect">
            <a:avLst/>
          </a:prstGeom>
          <a:no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ln>
                <a:solidFill>
                  <a:srgbClr val="FF0066"/>
                </a:solidFill>
              </a:ln>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14" name="Right Arrow 13"/>
          <p:cNvSpPr/>
          <p:nvPr/>
        </p:nvSpPr>
        <p:spPr bwMode="auto">
          <a:xfrm rot="586112">
            <a:off x="2600702" y="1247733"/>
            <a:ext cx="3827915" cy="390715"/>
          </a:xfrm>
          <a:prstGeom prst="rightArrow">
            <a:avLst/>
          </a:prstGeom>
          <a:solidFill>
            <a:srgbClr val="00B050"/>
          </a:solidFill>
          <a:ln>
            <a:solidFill>
              <a:srgbClr val="00B05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12" name="Rectangle 11"/>
          <p:cNvSpPr/>
          <p:nvPr/>
        </p:nvSpPr>
        <p:spPr bwMode="auto">
          <a:xfrm>
            <a:off x="1676400" y="1066800"/>
            <a:ext cx="990600" cy="228600"/>
          </a:xfrm>
          <a:prstGeom prst="rect">
            <a:avLst/>
          </a:prstGeom>
          <a:no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ln>
                <a:solidFill>
                  <a:srgbClr val="FF0066"/>
                </a:solidFill>
              </a:ln>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6" name="Rectangle 5"/>
          <p:cNvSpPr/>
          <p:nvPr/>
        </p:nvSpPr>
        <p:spPr bwMode="auto">
          <a:xfrm>
            <a:off x="3352800" y="4343400"/>
            <a:ext cx="685801" cy="304800"/>
          </a:xfrm>
          <a:prstGeom prst="rect">
            <a:avLst/>
          </a:prstGeom>
          <a:noFill/>
          <a:ln w="76200">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ln>
                <a:solidFill>
                  <a:srgbClr val="FF0066"/>
                </a:solidFill>
              </a:ln>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686800" cy="487362"/>
          </a:xfrm>
        </p:spPr>
        <p:txBody>
          <a:bodyPr>
            <a:noAutofit/>
          </a:bodyPr>
          <a:lstStyle/>
          <a:p>
            <a:r>
              <a:rPr dirty="0"/>
              <a:t>Dependency Types</a:t>
            </a:r>
            <a:endParaRPr lang="en-US" sz="5400" dirty="0"/>
          </a:p>
        </p:txBody>
      </p:sp>
      <p:sp>
        <p:nvSpPr>
          <p:cNvPr id="3" name="Content Placeholder 2"/>
          <p:cNvSpPr>
            <a:spLocks noGrp="1"/>
          </p:cNvSpPr>
          <p:nvPr>
            <p:ph idx="1"/>
          </p:nvPr>
        </p:nvSpPr>
        <p:spPr>
          <a:xfrm>
            <a:off x="457200" y="914400"/>
            <a:ext cx="8458200" cy="4953000"/>
          </a:xfrm>
        </p:spPr>
        <p:txBody>
          <a:bodyPr>
            <a:normAutofit fontScale="92500" lnSpcReduction="10000"/>
          </a:bodyPr>
          <a:lstStyle/>
          <a:p>
            <a:pPr>
              <a:buNone/>
            </a:pPr>
            <a:endParaRPr lang="en-US" sz="2400" dirty="0" smtClean="0"/>
          </a:p>
          <a:p>
            <a:r>
              <a:rPr lang="en-US" sz="2400" dirty="0" smtClean="0"/>
              <a:t>Direct dependencies</a:t>
            </a:r>
          </a:p>
          <a:p>
            <a:pPr lvl="1"/>
            <a:r>
              <a:rPr lang="en-US" sz="2000" dirty="0" smtClean="0"/>
              <a:t>Breaking a direct dependency chain is not supported</a:t>
            </a:r>
          </a:p>
          <a:p>
            <a:pPr lvl="1"/>
            <a:r>
              <a:rPr lang="en-US" sz="2000" dirty="0" smtClean="0"/>
              <a:t>Example: Servicing dependency on Installers, because WUSA.exe has a dependency on MSI functionality </a:t>
            </a:r>
          </a:p>
          <a:p>
            <a:r>
              <a:rPr lang="en-US" sz="2400" dirty="0" smtClean="0"/>
              <a:t>Optional Dependencies </a:t>
            </a:r>
            <a:endParaRPr lang="en-US" sz="2000" dirty="0" smtClean="0"/>
          </a:p>
          <a:p>
            <a:pPr lvl="1"/>
            <a:r>
              <a:rPr sz="2000" dirty="0" smtClean="0"/>
              <a:t>Integration Scenarios and Extended Functionality</a:t>
            </a:r>
            <a:endParaRPr lang="en-US" sz="2000" dirty="0" smtClean="0"/>
          </a:p>
          <a:p>
            <a:pPr lvl="1"/>
            <a:r>
              <a:rPr lang="en-US" sz="2000" dirty="0" smtClean="0"/>
              <a:t>Example:  Media Player has an optional dependency on IMAPI for enabling the Sync and Rip functionality in WMP</a:t>
            </a:r>
          </a:p>
          <a:p>
            <a:r>
              <a:rPr lang="en-US" sz="2400" dirty="0" smtClean="0"/>
              <a:t>Group Dependency of Exactly One</a:t>
            </a:r>
          </a:p>
          <a:p>
            <a:pPr lvl="1"/>
            <a:r>
              <a:rPr lang="en-US" sz="2000" dirty="0" smtClean="0"/>
              <a:t>Example:  Choose exactly one of explorer shell, </a:t>
            </a:r>
            <a:r>
              <a:rPr lang="en-US" sz="2000" dirty="0" err="1" smtClean="0"/>
              <a:t>cmd</a:t>
            </a:r>
            <a:r>
              <a:rPr lang="en-US" sz="2000" dirty="0" smtClean="0"/>
              <a:t> shell or task manager shell as the shell for the image</a:t>
            </a:r>
          </a:p>
          <a:p>
            <a:r>
              <a:rPr lang="en-US" sz="2400" dirty="0" smtClean="0"/>
              <a:t>Group Dependency of One or More</a:t>
            </a:r>
          </a:p>
          <a:p>
            <a:pPr lvl="1"/>
            <a:r>
              <a:rPr lang="en-US" sz="2000" dirty="0" smtClean="0"/>
              <a:t>Example: Embedde</a:t>
            </a:r>
            <a:r>
              <a:rPr sz="2000" dirty="0" smtClean="0"/>
              <a:t>d Core depends on one or more languages</a:t>
            </a:r>
            <a:endParaRPr lang="en-US" sz="2000" dirty="0" smtClean="0"/>
          </a:p>
          <a:p>
            <a:r>
              <a:rPr lang="en-US" sz="2400" dirty="0" smtClean="0"/>
              <a:t>Group Dependency of None</a:t>
            </a:r>
          </a:p>
          <a:p>
            <a:pPr lvl="1"/>
            <a:r>
              <a:rPr sz="2000" dirty="0" smtClean="0"/>
              <a:t>P</a:t>
            </a:r>
            <a:r>
              <a:rPr lang="en-US" sz="2000" dirty="0" smtClean="0"/>
              <a:t>ackages which cannot co-exist in the same image</a:t>
            </a:r>
            <a:endParaRPr lang="en-US" sz="21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WES 2011 Packages</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664797"/>
          </a:xfrm>
        </p:spPr>
        <p:txBody>
          <a:bodyPr/>
          <a:lstStyle/>
          <a:p>
            <a:r>
              <a:rPr dirty="0" smtClean="0"/>
              <a:t>.NET Architecture</a:t>
            </a:r>
            <a:endParaRPr lang="en-US" dirty="0"/>
          </a:p>
        </p:txBody>
      </p:sp>
      <p:sp>
        <p:nvSpPr>
          <p:cNvPr id="2050" name="Text Box 2"/>
          <p:cNvSpPr txBox="1">
            <a:spLocks noChangeArrowheads="1"/>
          </p:cNvSpPr>
          <p:nvPr/>
        </p:nvSpPr>
        <p:spPr bwMode="auto">
          <a:xfrm>
            <a:off x="1905000" y="1143000"/>
            <a:ext cx="2105025" cy="830997"/>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marR="0" lvl="0" indent="0" algn="ctr" fontAlgn="base">
              <a:lnSpc>
                <a:spcPct val="100000"/>
              </a:lnSpc>
              <a:spcBef>
                <a:spcPct val="0"/>
              </a:spcBef>
              <a:spcAft>
                <a:spcPts val="1000"/>
              </a:spcAft>
              <a:buClrTx/>
              <a:buSzTx/>
              <a:buFontTx/>
              <a:buNone/>
              <a:tabLst/>
            </a:pPr>
            <a:r>
              <a:rPr lang="en-US" sz="2400" b="1" dirty="0" err="1" smtClean="0">
                <a:gradFill>
                  <a:gsLst>
                    <a:gs pos="36000">
                      <a:schemeClr val="tx1"/>
                    </a:gs>
                    <a:gs pos="86000">
                      <a:schemeClr val="tx1"/>
                    </a:gs>
                  </a:gsLst>
                  <a:lin ang="5400000" scaled="0"/>
                </a:gradFill>
              </a:rPr>
              <a:t>.Net</a:t>
            </a:r>
            <a:r>
              <a:rPr lang="en-US" sz="2400" b="1" dirty="0" smtClean="0">
                <a:gradFill>
                  <a:gsLst>
                    <a:gs pos="36000">
                      <a:schemeClr val="tx1"/>
                    </a:gs>
                    <a:gs pos="86000">
                      <a:schemeClr val="tx1"/>
                    </a:gs>
                  </a:gsLst>
                  <a:lin ang="5400000" scaled="0"/>
                </a:gradFill>
              </a:rPr>
              <a:t> 3.5 Full</a:t>
            </a:r>
          </a:p>
        </p:txBody>
      </p:sp>
      <p:sp>
        <p:nvSpPr>
          <p:cNvPr id="2051" name="Text Box 3"/>
          <p:cNvSpPr txBox="1">
            <a:spLocks noChangeArrowheads="1"/>
          </p:cNvSpPr>
          <p:nvPr/>
        </p:nvSpPr>
        <p:spPr bwMode="auto">
          <a:xfrm>
            <a:off x="4419600" y="1295400"/>
            <a:ext cx="2514600" cy="830997"/>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fontAlgn="base">
              <a:spcBef>
                <a:spcPct val="0"/>
              </a:spcBef>
              <a:spcAft>
                <a:spcPts val="1000"/>
              </a:spcAft>
            </a:pPr>
            <a:r>
              <a:rPr lang="en-US" sz="2400" b="1" dirty="0" err="1" smtClean="0">
                <a:gradFill>
                  <a:gsLst>
                    <a:gs pos="36000">
                      <a:schemeClr val="tx1"/>
                    </a:gs>
                    <a:gs pos="86000">
                      <a:schemeClr val="tx1"/>
                    </a:gs>
                  </a:gsLst>
                  <a:lin ang="5400000" scaled="0"/>
                </a:gradFill>
              </a:rPr>
              <a:t>.Net</a:t>
            </a:r>
            <a:r>
              <a:rPr lang="en-US" sz="2400" b="1" dirty="0" smtClean="0">
                <a:gradFill>
                  <a:gsLst>
                    <a:gs pos="36000">
                      <a:schemeClr val="tx1"/>
                    </a:gs>
                    <a:gs pos="86000">
                      <a:schemeClr val="tx1"/>
                    </a:gs>
                  </a:gsLst>
                  <a:lin ang="5400000" scaled="0"/>
                </a:gradFill>
              </a:rPr>
              <a:t> 3.5 Client Profile</a:t>
            </a:r>
          </a:p>
        </p:txBody>
      </p:sp>
      <p:sp>
        <p:nvSpPr>
          <p:cNvPr id="2052" name="Text Box 4"/>
          <p:cNvSpPr txBox="1">
            <a:spLocks noChangeArrowheads="1"/>
          </p:cNvSpPr>
          <p:nvPr/>
        </p:nvSpPr>
        <p:spPr bwMode="auto">
          <a:xfrm>
            <a:off x="1905000" y="2286000"/>
            <a:ext cx="2105025" cy="830997"/>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marR="0" lvl="0" indent="0" algn="ctr" fontAlgn="base">
              <a:lnSpc>
                <a:spcPct val="100000"/>
              </a:lnSpc>
              <a:spcBef>
                <a:spcPct val="0"/>
              </a:spcBef>
              <a:spcAft>
                <a:spcPts val="1000"/>
              </a:spcAft>
              <a:buClrTx/>
              <a:buSzTx/>
              <a:buFontTx/>
              <a:buNone/>
              <a:tabLst/>
            </a:pPr>
            <a:r>
              <a:rPr lang="en-US" sz="2400" b="1" dirty="0" err="1" smtClean="0">
                <a:gradFill>
                  <a:gsLst>
                    <a:gs pos="36000">
                      <a:schemeClr val="tx1"/>
                    </a:gs>
                    <a:gs pos="86000">
                      <a:schemeClr val="tx1"/>
                    </a:gs>
                  </a:gsLst>
                  <a:lin ang="5400000" scaled="0"/>
                </a:gradFill>
              </a:rPr>
              <a:t>.Net</a:t>
            </a:r>
            <a:r>
              <a:rPr lang="en-US" sz="2400" b="1" dirty="0" smtClean="0">
                <a:gradFill>
                  <a:gsLst>
                    <a:gs pos="36000">
                      <a:schemeClr val="tx1"/>
                    </a:gs>
                    <a:gs pos="86000">
                      <a:schemeClr val="tx1"/>
                    </a:gs>
                  </a:gsLst>
                  <a:lin ang="5400000" scaled="0"/>
                </a:gradFill>
              </a:rPr>
              <a:t> 3.0 Full</a:t>
            </a:r>
          </a:p>
        </p:txBody>
      </p:sp>
      <p:sp>
        <p:nvSpPr>
          <p:cNvPr id="2053" name="Text Box 5"/>
          <p:cNvSpPr txBox="1">
            <a:spLocks noChangeArrowheads="1"/>
          </p:cNvSpPr>
          <p:nvPr/>
        </p:nvSpPr>
        <p:spPr bwMode="auto">
          <a:xfrm>
            <a:off x="4419600" y="2436812"/>
            <a:ext cx="2514600" cy="830997"/>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marR="0" lvl="0" indent="0" algn="ctr" fontAlgn="base">
              <a:lnSpc>
                <a:spcPct val="100000"/>
              </a:lnSpc>
              <a:spcBef>
                <a:spcPct val="0"/>
              </a:spcBef>
              <a:spcAft>
                <a:spcPts val="1000"/>
              </a:spcAft>
              <a:buClrTx/>
              <a:buSzTx/>
              <a:buFontTx/>
              <a:buNone/>
              <a:tabLst/>
            </a:pPr>
            <a:r>
              <a:rPr lang="en-US" sz="2400" b="1" dirty="0" err="1" smtClean="0">
                <a:gradFill>
                  <a:gsLst>
                    <a:gs pos="36000">
                      <a:schemeClr val="tx1"/>
                    </a:gs>
                    <a:gs pos="86000">
                      <a:schemeClr val="tx1"/>
                    </a:gs>
                  </a:gsLst>
                  <a:lin ang="5400000" scaled="0"/>
                </a:gradFill>
              </a:rPr>
              <a:t>.Net</a:t>
            </a:r>
            <a:r>
              <a:rPr lang="en-US" sz="2400" b="1" dirty="0" smtClean="0">
                <a:gradFill>
                  <a:gsLst>
                    <a:gs pos="36000">
                      <a:schemeClr val="tx1"/>
                    </a:gs>
                    <a:gs pos="86000">
                      <a:schemeClr val="tx1"/>
                    </a:gs>
                  </a:gsLst>
                  <a:lin ang="5400000" scaled="0"/>
                </a:gradFill>
              </a:rPr>
              <a:t> 3.0 Client Profile</a:t>
            </a:r>
          </a:p>
        </p:txBody>
      </p:sp>
      <p:sp>
        <p:nvSpPr>
          <p:cNvPr id="2057" name="Text Box 9"/>
          <p:cNvSpPr txBox="1">
            <a:spLocks noChangeArrowheads="1"/>
          </p:cNvSpPr>
          <p:nvPr/>
        </p:nvSpPr>
        <p:spPr bwMode="auto">
          <a:xfrm>
            <a:off x="1905000" y="3429000"/>
            <a:ext cx="2105025" cy="830997"/>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marR="0" lvl="0" indent="0" algn="ctr" fontAlgn="base">
              <a:lnSpc>
                <a:spcPct val="100000"/>
              </a:lnSpc>
              <a:spcBef>
                <a:spcPct val="0"/>
              </a:spcBef>
              <a:spcAft>
                <a:spcPts val="1000"/>
              </a:spcAft>
              <a:buClrTx/>
              <a:buSzTx/>
              <a:buFontTx/>
              <a:buNone/>
              <a:tabLst/>
            </a:pPr>
            <a:r>
              <a:rPr lang="en-US" sz="2400" b="1" dirty="0" err="1" smtClean="0">
                <a:gradFill>
                  <a:gsLst>
                    <a:gs pos="36000">
                      <a:schemeClr val="tx1"/>
                    </a:gs>
                    <a:gs pos="86000">
                      <a:schemeClr val="tx1"/>
                    </a:gs>
                  </a:gsLst>
                  <a:lin ang="5400000" scaled="0"/>
                </a:gradFill>
              </a:rPr>
              <a:t>.Net</a:t>
            </a:r>
            <a:r>
              <a:rPr lang="en-US" sz="2400" b="1" dirty="0" smtClean="0">
                <a:gradFill>
                  <a:gsLst>
                    <a:gs pos="36000">
                      <a:schemeClr val="tx1"/>
                    </a:gs>
                    <a:gs pos="86000">
                      <a:schemeClr val="tx1"/>
                    </a:gs>
                  </a:gsLst>
                  <a:lin ang="5400000" scaled="0"/>
                </a:gradFill>
              </a:rPr>
              <a:t> 2.0 Full</a:t>
            </a:r>
          </a:p>
        </p:txBody>
      </p:sp>
      <p:sp>
        <p:nvSpPr>
          <p:cNvPr id="2058" name="Text Box 10"/>
          <p:cNvSpPr txBox="1">
            <a:spLocks noChangeArrowheads="1"/>
          </p:cNvSpPr>
          <p:nvPr/>
        </p:nvSpPr>
        <p:spPr bwMode="auto">
          <a:xfrm>
            <a:off x="4419600" y="3560763"/>
            <a:ext cx="2514600" cy="830997"/>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lvl="0" algn="ctr" fontAlgn="base">
              <a:spcBef>
                <a:spcPct val="0"/>
              </a:spcBef>
              <a:spcAft>
                <a:spcPts val="1000"/>
              </a:spcAft>
            </a:pPr>
            <a:r>
              <a:rPr lang="en-US" sz="2400" b="1" dirty="0" err="1" smtClean="0">
                <a:gradFill>
                  <a:gsLst>
                    <a:gs pos="36000">
                      <a:schemeClr val="tx1"/>
                    </a:gs>
                    <a:gs pos="86000">
                      <a:schemeClr val="tx1"/>
                    </a:gs>
                  </a:gsLst>
                  <a:lin ang="5400000" scaled="0"/>
                </a:gradFill>
              </a:rPr>
              <a:t>.Net</a:t>
            </a:r>
            <a:r>
              <a:rPr lang="en-US" sz="2400" b="1" dirty="0" smtClean="0">
                <a:gradFill>
                  <a:gsLst>
                    <a:gs pos="36000">
                      <a:schemeClr val="tx1"/>
                    </a:gs>
                    <a:gs pos="86000">
                      <a:schemeClr val="tx1"/>
                    </a:gs>
                  </a:gsLst>
                  <a:lin ang="5400000" scaled="0"/>
                </a:gradFill>
              </a:rPr>
              <a:t> 2.0 Client Profile</a:t>
            </a:r>
          </a:p>
        </p:txBody>
      </p:sp>
      <p:sp>
        <p:nvSpPr>
          <p:cNvPr id="17" name="Rectangle 16"/>
          <p:cNvSpPr/>
          <p:nvPr/>
        </p:nvSpPr>
        <p:spPr>
          <a:xfrm>
            <a:off x="381000" y="4419600"/>
            <a:ext cx="8610600" cy="1234184"/>
          </a:xfrm>
          <a:prstGeom prst="rect">
            <a:avLst/>
          </a:prstGeom>
        </p:spPr>
        <p:txBody>
          <a:bodyPr wrap="square">
            <a:spAutoFit/>
          </a:bodyPr>
          <a:lstStyle/>
          <a:p>
            <a:pPr lvl="0" indent="342900">
              <a:lnSpc>
                <a:spcPct val="90000"/>
              </a:lnSpc>
              <a:spcBef>
                <a:spcPct val="20000"/>
              </a:spcBef>
              <a:buClr>
                <a:schemeClr val="tx1"/>
              </a:buClr>
              <a:buSzPct val="70000"/>
              <a:buFont typeface="Arial" pitchFamily="34" charset="0"/>
              <a:buChar char="•"/>
            </a:pPr>
            <a:r>
              <a:rPr lang="en-US" sz="1400" dirty="0" smtClean="0">
                <a:gradFill>
                  <a:gsLst>
                    <a:gs pos="36000">
                      <a:schemeClr val="tx1"/>
                    </a:gs>
                    <a:gs pos="86000">
                      <a:schemeClr val="tx1"/>
                    </a:gs>
                  </a:gsLst>
                  <a:lin ang="5400000" scaled="0"/>
                </a:gradFill>
              </a:rPr>
              <a:t>.NET 3.5 Componentized</a:t>
            </a:r>
          </a:p>
          <a:p>
            <a:pPr lvl="0" indent="342900">
              <a:lnSpc>
                <a:spcPct val="90000"/>
              </a:lnSpc>
              <a:spcBef>
                <a:spcPct val="20000"/>
              </a:spcBef>
              <a:buClr>
                <a:schemeClr val="tx1"/>
              </a:buClr>
              <a:buSzPct val="70000"/>
              <a:buFont typeface="Arial" pitchFamily="34" charset="0"/>
              <a:buChar char="•"/>
            </a:pPr>
            <a:r>
              <a:rPr lang="en-US" sz="1400" dirty="0" smtClean="0">
                <a:gradFill>
                  <a:gsLst>
                    <a:gs pos="36000">
                      <a:schemeClr val="tx1"/>
                    </a:gs>
                    <a:gs pos="86000">
                      <a:schemeClr val="tx1"/>
                    </a:gs>
                  </a:gsLst>
                  <a:lin ang="5400000" scaled="0"/>
                </a:gradFill>
              </a:rPr>
              <a:t>Net Client Profile (CP) Packages</a:t>
            </a:r>
          </a:p>
          <a:p>
            <a:pPr marL="795338" lvl="1" indent="-331788">
              <a:lnSpc>
                <a:spcPct val="90000"/>
              </a:lnSpc>
              <a:spcBef>
                <a:spcPct val="20000"/>
              </a:spcBef>
              <a:buClr>
                <a:schemeClr val="tx1"/>
              </a:buClr>
              <a:buSzPct val="70000"/>
              <a:buFont typeface="Arial" pitchFamily="34" charset="0"/>
              <a:buChar char="•"/>
            </a:pPr>
            <a:r>
              <a:rPr lang="en-US" sz="1400" dirty="0" smtClean="0">
                <a:gradFill>
                  <a:gsLst>
                    <a:gs pos="36000">
                      <a:schemeClr val="tx1"/>
                    </a:gs>
                    <a:gs pos="86000">
                      <a:schemeClr val="tx1"/>
                    </a:gs>
                  </a:gsLst>
                  <a:lin ang="5400000" scaled="0"/>
                </a:gradFill>
              </a:rPr>
              <a:t>Minimum packages designed for running </a:t>
            </a:r>
            <a:r>
              <a:rPr lang="en-US" sz="1400" dirty="0" err="1" smtClean="0">
                <a:gradFill>
                  <a:gsLst>
                    <a:gs pos="36000">
                      <a:schemeClr val="tx1"/>
                    </a:gs>
                    <a:gs pos="86000">
                      <a:schemeClr val="tx1"/>
                    </a:gs>
                  </a:gsLst>
                  <a:lin ang="5400000" scaled="0"/>
                </a:gradFill>
              </a:rPr>
              <a:t>.Net</a:t>
            </a:r>
            <a:r>
              <a:rPr lang="en-US" sz="1400" dirty="0" smtClean="0">
                <a:gradFill>
                  <a:gsLst>
                    <a:gs pos="36000">
                      <a:schemeClr val="tx1"/>
                    </a:gs>
                    <a:gs pos="86000">
                      <a:schemeClr val="tx1"/>
                    </a:gs>
                  </a:gsLst>
                  <a:lin ang="5400000" scaled="0"/>
                </a:gradFill>
              </a:rPr>
              <a:t> X.0 client applications</a:t>
            </a:r>
          </a:p>
          <a:p>
            <a:pPr lvl="1" indent="342900">
              <a:lnSpc>
                <a:spcPct val="90000"/>
              </a:lnSpc>
              <a:spcBef>
                <a:spcPct val="20000"/>
              </a:spcBef>
              <a:buClr>
                <a:schemeClr val="tx1"/>
              </a:buClr>
              <a:buSzPct val="70000"/>
              <a:buFont typeface="Arial" pitchFamily="34" charset="0"/>
              <a:buChar char="•"/>
            </a:pPr>
            <a:r>
              <a:rPr lang="en-US" sz="1400" dirty="0" smtClean="0">
                <a:gradFill>
                  <a:gsLst>
                    <a:gs pos="36000">
                      <a:schemeClr val="tx1"/>
                    </a:gs>
                    <a:gs pos="86000">
                      <a:schemeClr val="tx1"/>
                    </a:gs>
                  </a:gsLst>
                  <a:lin ang="5400000" scaled="0"/>
                </a:gradFill>
                <a:hlinkClick r:id="rId3"/>
              </a:rPr>
              <a:t>http://windowsclient.net/wpf/wpf35/wpf-intro-client-profile.aspx</a:t>
            </a:r>
            <a:r>
              <a:rPr lang="en-US" sz="1400" dirty="0" smtClean="0">
                <a:gradFill>
                  <a:gsLst>
                    <a:gs pos="36000">
                      <a:schemeClr val="tx1"/>
                    </a:gs>
                    <a:gs pos="86000">
                      <a:schemeClr val="tx1"/>
                    </a:gs>
                  </a:gsLst>
                  <a:lin ang="5400000" scaled="0"/>
                </a:gradFill>
              </a:rPr>
              <a:t> </a:t>
            </a:r>
            <a:endParaRPr lang="en-US" sz="2000" dirty="0" smtClean="0">
              <a:gradFill>
                <a:gsLst>
                  <a:gs pos="36000">
                    <a:schemeClr val="tx1"/>
                  </a:gs>
                  <a:gs pos="86000">
                    <a:schemeClr val="tx1"/>
                  </a:gs>
                </a:gsLst>
                <a:lin ang="5400000" scaled="0"/>
              </a:gradFill>
            </a:endParaRPr>
          </a:p>
          <a:p>
            <a:pPr indent="342900">
              <a:lnSpc>
                <a:spcPct val="90000"/>
              </a:lnSpc>
              <a:spcBef>
                <a:spcPct val="20000"/>
              </a:spcBef>
              <a:buClr>
                <a:schemeClr val="tx1"/>
              </a:buClr>
              <a:buSzPct val="70000"/>
              <a:buFont typeface="Arial" pitchFamily="34" charset="0"/>
              <a:buChar char="•"/>
            </a:pPr>
            <a:r>
              <a:rPr lang="en-US" sz="1400" dirty="0" err="1" smtClean="0">
                <a:gradFill>
                  <a:gsLst>
                    <a:gs pos="36000">
                      <a:schemeClr val="tx1"/>
                    </a:gs>
                    <a:gs pos="86000">
                      <a:schemeClr val="tx1"/>
                    </a:gs>
                  </a:gsLst>
                  <a:lin ang="5400000" scaled="0"/>
                </a:gradFill>
              </a:rPr>
              <a:t>.Net</a:t>
            </a:r>
            <a:r>
              <a:rPr lang="en-US" sz="1400" dirty="0" smtClean="0">
                <a:gradFill>
                  <a:gsLst>
                    <a:gs pos="36000">
                      <a:schemeClr val="tx1"/>
                    </a:gs>
                    <a:gs pos="86000">
                      <a:schemeClr val="tx1"/>
                    </a:gs>
                  </a:gsLst>
                  <a:lin ang="5400000" scaled="0"/>
                </a:gradFill>
              </a:rPr>
              <a:t> 2.0 Client Profile – 41MB </a:t>
            </a:r>
            <a:r>
              <a:rPr lang="en-US" sz="1400" dirty="0" err="1" smtClean="0">
                <a:gradFill>
                  <a:gsLst>
                    <a:gs pos="36000">
                      <a:schemeClr val="tx1"/>
                    </a:gs>
                    <a:gs pos="86000">
                      <a:schemeClr val="tx1"/>
                    </a:gs>
                  </a:gsLst>
                  <a:lin ang="5400000" scaled="0"/>
                </a:gradFill>
              </a:rPr>
              <a:t>vs</a:t>
            </a:r>
            <a:r>
              <a:rPr lang="en-US" sz="1400" dirty="0" smtClean="0">
                <a:gradFill>
                  <a:gsLst>
                    <a:gs pos="36000">
                      <a:schemeClr val="tx1"/>
                    </a:gs>
                    <a:gs pos="86000">
                      <a:schemeClr val="tx1"/>
                    </a:gs>
                  </a:gsLst>
                  <a:lin ang="5400000" scaled="0"/>
                </a:gradFill>
              </a:rPr>
              <a:t> </a:t>
            </a:r>
            <a:r>
              <a:rPr lang="en-US" sz="1400" dirty="0" err="1" smtClean="0">
                <a:gradFill>
                  <a:gsLst>
                    <a:gs pos="36000">
                      <a:schemeClr val="tx1"/>
                    </a:gs>
                    <a:gs pos="86000">
                      <a:schemeClr val="tx1"/>
                    </a:gs>
                  </a:gsLst>
                  <a:lin ang="5400000" scaled="0"/>
                </a:gradFill>
              </a:rPr>
              <a:t>.Net</a:t>
            </a:r>
            <a:r>
              <a:rPr lang="en-US" sz="1400" dirty="0" smtClean="0">
                <a:gradFill>
                  <a:gsLst>
                    <a:gs pos="36000">
                      <a:schemeClr val="tx1"/>
                    </a:gs>
                    <a:gs pos="86000">
                      <a:schemeClr val="tx1"/>
                    </a:gs>
                  </a:gsLst>
                  <a:lin ang="5400000" scaled="0"/>
                </a:gradFill>
              </a:rPr>
              <a:t> 2.0 Full - 72MB</a:t>
            </a:r>
          </a:p>
        </p:txBody>
      </p:sp>
      <p:cxnSp>
        <p:nvCxnSpPr>
          <p:cNvPr id="18" name="Straight Arrow Connector 17"/>
          <p:cNvCxnSpPr>
            <a:stCxn id="2050" idx="2"/>
            <a:endCxn id="2052" idx="0"/>
          </p:cNvCxnSpPr>
          <p:nvPr/>
        </p:nvCxnSpPr>
        <p:spPr>
          <a:xfrm rot="5400000">
            <a:off x="2801512" y="2129998"/>
            <a:ext cx="312003"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2052" idx="2"/>
          </p:cNvCxnSpPr>
          <p:nvPr/>
        </p:nvCxnSpPr>
        <p:spPr>
          <a:xfrm rot="5400000">
            <a:off x="2801117" y="3272603"/>
            <a:ext cx="312003" cy="7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050" idx="3"/>
            <a:endCxn id="2051" idx="1"/>
          </p:cNvCxnSpPr>
          <p:nvPr/>
        </p:nvCxnSpPr>
        <p:spPr>
          <a:xfrm>
            <a:off x="4010025" y="1558499"/>
            <a:ext cx="409575" cy="152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052" idx="3"/>
          </p:cNvCxnSpPr>
          <p:nvPr/>
        </p:nvCxnSpPr>
        <p:spPr>
          <a:xfrm>
            <a:off x="4010025" y="2701499"/>
            <a:ext cx="576262" cy="3320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057" idx="3"/>
          </p:cNvCxnSpPr>
          <p:nvPr/>
        </p:nvCxnSpPr>
        <p:spPr>
          <a:xfrm>
            <a:off x="4010025" y="3844499"/>
            <a:ext cx="500061" cy="35113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5563395" y="2285206"/>
            <a:ext cx="304799"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5563394" y="3428206"/>
            <a:ext cx="304799"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Shell Architecture</a:t>
            </a:r>
            <a:endParaRPr lang="en-US" dirty="0"/>
          </a:p>
        </p:txBody>
      </p:sp>
      <p:sp>
        <p:nvSpPr>
          <p:cNvPr id="5" name="TextBox 4"/>
          <p:cNvSpPr txBox="1"/>
          <p:nvPr/>
        </p:nvSpPr>
        <p:spPr>
          <a:xfrm>
            <a:off x="1981200" y="4953000"/>
            <a:ext cx="3352800" cy="830997"/>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400" b="1" dirty="0" smtClean="0">
                <a:gradFill>
                  <a:gsLst>
                    <a:gs pos="36000">
                      <a:schemeClr val="tx1"/>
                    </a:gs>
                    <a:gs pos="86000">
                      <a:schemeClr val="tx1"/>
                    </a:gs>
                  </a:gsLst>
                  <a:lin ang="5400000" scaled="0"/>
                </a:gradFill>
              </a:rPr>
              <a:t>Shell-Core</a:t>
            </a:r>
          </a:p>
          <a:p>
            <a:pPr algn="ctr"/>
            <a:r>
              <a:rPr lang="en-US" sz="2400" dirty="0" smtClean="0">
                <a:gradFill>
                  <a:gsLst>
                    <a:gs pos="36000">
                      <a:schemeClr val="tx1"/>
                    </a:gs>
                    <a:gs pos="86000">
                      <a:schemeClr val="tx1"/>
                    </a:gs>
                  </a:gsLst>
                  <a:lin ang="5400000" scaled="0"/>
                </a:gradFill>
              </a:rPr>
              <a:t>(basic GUI support)</a:t>
            </a:r>
          </a:p>
        </p:txBody>
      </p:sp>
      <p:sp>
        <p:nvSpPr>
          <p:cNvPr id="7" name="TextBox 6"/>
          <p:cNvSpPr txBox="1"/>
          <p:nvPr/>
        </p:nvSpPr>
        <p:spPr>
          <a:xfrm>
            <a:off x="1981200" y="2743200"/>
            <a:ext cx="3352800" cy="1569660"/>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400" b="1" dirty="0" smtClean="0">
                <a:gradFill>
                  <a:gsLst>
                    <a:gs pos="36000">
                      <a:schemeClr val="tx1"/>
                    </a:gs>
                    <a:gs pos="86000">
                      <a:schemeClr val="tx1"/>
                    </a:gs>
                  </a:gsLst>
                  <a:lin ang="5400000" scaled="0"/>
                </a:gradFill>
              </a:rPr>
              <a:t>Shell-Basic</a:t>
            </a:r>
          </a:p>
          <a:p>
            <a:r>
              <a:rPr lang="en-US" sz="2400" dirty="0" smtClean="0">
                <a:gradFill>
                  <a:gsLst>
                    <a:gs pos="36000">
                      <a:schemeClr val="tx1"/>
                    </a:gs>
                    <a:gs pos="86000">
                      <a:schemeClr val="tx1"/>
                    </a:gs>
                  </a:gsLst>
                  <a:lin ang="5400000" scaled="0"/>
                </a:gradFill>
              </a:rPr>
              <a:t>  Windows Explorer</a:t>
            </a:r>
          </a:p>
          <a:p>
            <a:r>
              <a:rPr lang="en-US" sz="2400" dirty="0" smtClean="0">
                <a:gradFill>
                  <a:gsLst>
                    <a:gs pos="36000">
                      <a:schemeClr val="tx1"/>
                    </a:gs>
                    <a:gs pos="86000">
                      <a:schemeClr val="tx1"/>
                    </a:gs>
                  </a:gsLst>
                  <a:lin ang="5400000" scaled="0"/>
                </a:gradFill>
              </a:rPr>
              <a:t>        +Desktop</a:t>
            </a:r>
          </a:p>
          <a:p>
            <a:r>
              <a:rPr lang="en-US" sz="2400" dirty="0" smtClean="0">
                <a:gradFill>
                  <a:gsLst>
                    <a:gs pos="36000">
                      <a:schemeClr val="tx1"/>
                    </a:gs>
                    <a:gs pos="86000">
                      <a:schemeClr val="tx1"/>
                    </a:gs>
                  </a:gsLst>
                  <a:lin ang="5400000" scaled="0"/>
                </a:gradFill>
              </a:rPr>
              <a:t>        +Taskbar</a:t>
            </a:r>
          </a:p>
        </p:txBody>
      </p:sp>
      <p:sp>
        <p:nvSpPr>
          <p:cNvPr id="8" name="TextBox 7"/>
          <p:cNvSpPr txBox="1"/>
          <p:nvPr/>
        </p:nvSpPr>
        <p:spPr>
          <a:xfrm>
            <a:off x="685800" y="1143000"/>
            <a:ext cx="3352800" cy="738664"/>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400" b="1" dirty="0" smtClean="0">
                <a:gradFill>
                  <a:gsLst>
                    <a:gs pos="36000">
                      <a:schemeClr val="tx1"/>
                    </a:gs>
                    <a:gs pos="86000">
                      <a:schemeClr val="tx1"/>
                    </a:gs>
                  </a:gsLst>
                  <a:lin ang="5400000" scaled="0"/>
                </a:gradFill>
              </a:rPr>
              <a:t>Shell-Accessories</a:t>
            </a:r>
          </a:p>
          <a:p>
            <a:pPr algn="ctr"/>
            <a:r>
              <a:rPr lang="en-US" dirty="0" smtClean="0">
                <a:gradFill>
                  <a:gsLst>
                    <a:gs pos="36000">
                      <a:schemeClr val="tx1"/>
                    </a:gs>
                    <a:gs pos="86000">
                      <a:schemeClr val="tx1"/>
                    </a:gs>
                  </a:gsLst>
                  <a:lin ang="5400000" scaled="0"/>
                </a:gradFill>
              </a:rPr>
              <a:t>Calculator, paint, sidebar, …</a:t>
            </a:r>
          </a:p>
        </p:txBody>
      </p:sp>
      <p:sp>
        <p:nvSpPr>
          <p:cNvPr id="9" name="TextBox 8"/>
          <p:cNvSpPr txBox="1"/>
          <p:nvPr/>
        </p:nvSpPr>
        <p:spPr>
          <a:xfrm>
            <a:off x="4724400" y="1143000"/>
            <a:ext cx="3352800" cy="1292662"/>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400" b="1" dirty="0" smtClean="0">
                <a:gradFill>
                  <a:gsLst>
                    <a:gs pos="36000">
                      <a:schemeClr val="tx1"/>
                    </a:gs>
                    <a:gs pos="86000">
                      <a:schemeClr val="tx1"/>
                    </a:gs>
                  </a:gsLst>
                  <a:lin ang="5400000" scaled="0"/>
                </a:gradFill>
              </a:rPr>
              <a:t>Shell-Appearance</a:t>
            </a:r>
          </a:p>
          <a:p>
            <a:pPr algn="ctr"/>
            <a:r>
              <a:rPr lang="en-US" dirty="0" smtClean="0">
                <a:gradFill>
                  <a:gsLst>
                    <a:gs pos="36000">
                      <a:schemeClr val="tx1"/>
                    </a:gs>
                    <a:gs pos="86000">
                      <a:schemeClr val="tx1"/>
                    </a:gs>
                  </a:gsLst>
                  <a:lin ang="5400000" scaled="0"/>
                </a:gradFill>
              </a:rPr>
              <a:t>Win7 Shell </a:t>
            </a:r>
          </a:p>
          <a:p>
            <a:pPr algn="ctr"/>
            <a:r>
              <a:rPr lang="en-US" dirty="0" smtClean="0">
                <a:gradFill>
                  <a:gsLst>
                    <a:gs pos="36000">
                      <a:schemeClr val="tx1"/>
                    </a:gs>
                    <a:gs pos="86000">
                      <a:schemeClr val="tx1"/>
                    </a:gs>
                  </a:gsLst>
                  <a:lin ang="5400000" scaled="0"/>
                </a:gradFill>
              </a:rPr>
              <a:t>Themes, wallpapers, screensavers, Aero, …</a:t>
            </a:r>
          </a:p>
        </p:txBody>
      </p:sp>
      <p:cxnSp>
        <p:nvCxnSpPr>
          <p:cNvPr id="11" name="Straight Arrow Connector 10"/>
          <p:cNvCxnSpPr>
            <a:stCxn id="7" idx="2"/>
            <a:endCxn id="5" idx="0"/>
          </p:cNvCxnSpPr>
          <p:nvPr/>
        </p:nvCxnSpPr>
        <p:spPr>
          <a:xfrm rot="5400000">
            <a:off x="3337530" y="4632930"/>
            <a:ext cx="64014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2"/>
          </p:cNvCxnSpPr>
          <p:nvPr/>
        </p:nvCxnSpPr>
        <p:spPr>
          <a:xfrm rot="5400000">
            <a:off x="1930638" y="2312434"/>
            <a:ext cx="862332" cy="79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4643806" y="2442004"/>
            <a:ext cx="617596" cy="79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Internet Explorer 8 Architecture</a:t>
            </a:r>
            <a:endParaRPr lang="en-US" dirty="0"/>
          </a:p>
        </p:txBody>
      </p:sp>
      <p:sp>
        <p:nvSpPr>
          <p:cNvPr id="4" name="TextBox 3"/>
          <p:cNvSpPr txBox="1"/>
          <p:nvPr/>
        </p:nvSpPr>
        <p:spPr>
          <a:xfrm>
            <a:off x="2286000" y="4419600"/>
            <a:ext cx="4267200" cy="1261884"/>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000" b="1" dirty="0" smtClean="0">
                <a:gradFill>
                  <a:gsLst>
                    <a:gs pos="36000">
                      <a:schemeClr val="tx1"/>
                    </a:gs>
                    <a:gs pos="86000">
                      <a:schemeClr val="tx1"/>
                    </a:gs>
                  </a:gsLst>
                  <a:lin ang="5400000" scaled="0"/>
                </a:gradFill>
              </a:rPr>
              <a:t>Internet Explorer Core</a:t>
            </a:r>
          </a:p>
          <a:p>
            <a:pPr algn="ctr"/>
            <a:r>
              <a:rPr lang="en-US" dirty="0" smtClean="0">
                <a:gradFill>
                  <a:gsLst>
                    <a:gs pos="36000">
                      <a:schemeClr val="tx1"/>
                    </a:gs>
                    <a:gs pos="86000">
                      <a:schemeClr val="tx1"/>
                    </a:gs>
                  </a:gsLst>
                  <a:lin ang="5400000" scaled="0"/>
                </a:gradFill>
              </a:rPr>
              <a:t>    - HTML Rendering Engine</a:t>
            </a:r>
          </a:p>
          <a:p>
            <a:pPr algn="ctr"/>
            <a:r>
              <a:rPr lang="en-US" dirty="0" smtClean="0">
                <a:gradFill>
                  <a:gsLst>
                    <a:gs pos="36000">
                      <a:schemeClr val="tx1"/>
                    </a:gs>
                    <a:gs pos="86000">
                      <a:schemeClr val="tx1"/>
                    </a:gs>
                  </a:gsLst>
                  <a:lin ang="5400000" scaled="0"/>
                </a:gradFill>
              </a:rPr>
              <a:t>- HTML Editing</a:t>
            </a:r>
          </a:p>
          <a:p>
            <a:endParaRPr lang="en-US" sz="2000" dirty="0" smtClean="0">
              <a:gradFill>
                <a:gsLst>
                  <a:gs pos="36000">
                    <a:schemeClr val="tx1"/>
                  </a:gs>
                  <a:gs pos="86000">
                    <a:schemeClr val="tx1"/>
                  </a:gs>
                </a:gsLst>
                <a:lin ang="5400000" scaled="0"/>
              </a:gradFill>
            </a:endParaRPr>
          </a:p>
        </p:txBody>
      </p:sp>
      <p:sp>
        <p:nvSpPr>
          <p:cNvPr id="5" name="TextBox 4"/>
          <p:cNvSpPr txBox="1"/>
          <p:nvPr/>
        </p:nvSpPr>
        <p:spPr>
          <a:xfrm>
            <a:off x="2743200" y="1524000"/>
            <a:ext cx="3505200" cy="1938992"/>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400" b="1" dirty="0" smtClean="0">
                <a:gradFill>
                  <a:gsLst>
                    <a:gs pos="36000">
                      <a:schemeClr val="tx1"/>
                    </a:gs>
                    <a:gs pos="86000">
                      <a:schemeClr val="tx1"/>
                    </a:gs>
                  </a:gsLst>
                  <a:lin ang="5400000" scaled="0"/>
                </a:gradFill>
              </a:rPr>
              <a:t>Internet Explorer 8 - Explorer</a:t>
            </a:r>
          </a:p>
          <a:p>
            <a:pPr algn="ctr">
              <a:buFontTx/>
              <a:buChar char="-"/>
            </a:pPr>
            <a:r>
              <a:rPr lang="en-US" dirty="0" smtClean="0">
                <a:gradFill>
                  <a:gsLst>
                    <a:gs pos="36000">
                      <a:schemeClr val="tx1"/>
                    </a:gs>
                    <a:gs pos="86000">
                      <a:schemeClr val="tx1"/>
                    </a:gs>
                  </a:gsLst>
                  <a:lin ang="5400000" scaled="0"/>
                </a:gradFill>
              </a:rPr>
              <a:t>Browser</a:t>
            </a:r>
          </a:p>
          <a:p>
            <a:pPr algn="ctr">
              <a:buFontTx/>
              <a:buChar char="-"/>
            </a:pPr>
            <a:r>
              <a:rPr lang="en-US" dirty="0" smtClean="0">
                <a:gradFill>
                  <a:gsLst>
                    <a:gs pos="36000">
                      <a:schemeClr val="tx1"/>
                    </a:gs>
                    <a:gs pos="86000">
                      <a:schemeClr val="tx1"/>
                    </a:gs>
                  </a:gsLst>
                  <a:lin ang="5400000" scaled="0"/>
                </a:gradFill>
              </a:rPr>
              <a:t>Anti-Fishing Filter</a:t>
            </a:r>
          </a:p>
          <a:p>
            <a:pPr algn="ctr">
              <a:buFontTx/>
              <a:buChar char="-"/>
            </a:pPr>
            <a:r>
              <a:rPr lang="en-US" dirty="0" smtClean="0">
                <a:gradFill>
                  <a:gsLst>
                    <a:gs pos="36000">
                      <a:schemeClr val="tx1"/>
                    </a:gs>
                    <a:gs pos="86000">
                      <a:schemeClr val="tx1"/>
                    </a:gs>
                  </a:gsLst>
                  <a:lin ang="5400000" scaled="0"/>
                </a:gradFill>
              </a:rPr>
              <a:t>Internet Control Panel</a:t>
            </a:r>
          </a:p>
          <a:p>
            <a:pPr algn="ctr">
              <a:buFontTx/>
              <a:buChar char="-"/>
            </a:pPr>
            <a:endParaRPr lang="en-US" dirty="0" smtClean="0">
              <a:gradFill>
                <a:gsLst>
                  <a:gs pos="36000">
                    <a:schemeClr val="tx1"/>
                  </a:gs>
                  <a:gs pos="86000">
                    <a:schemeClr val="tx1"/>
                  </a:gs>
                </a:gsLst>
                <a:lin ang="5400000" scaled="0"/>
              </a:gradFill>
            </a:endParaRPr>
          </a:p>
        </p:txBody>
      </p:sp>
      <p:cxnSp>
        <p:nvCxnSpPr>
          <p:cNvPr id="7" name="Straight Arrow Connector 6"/>
          <p:cNvCxnSpPr>
            <a:endCxn id="4" idx="0"/>
          </p:cNvCxnSpPr>
          <p:nvPr/>
        </p:nvCxnSpPr>
        <p:spPr>
          <a:xfrm rot="5400000">
            <a:off x="3963194" y="3961606"/>
            <a:ext cx="9144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Componentization Architecture in Windows Embedded Standard 2011</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Parag Garg</a:t>
            </a:r>
          </a:p>
          <a:p>
            <a:r>
              <a:rPr lang="en-US" dirty="0" smtClean="0">
                <a:solidFill>
                  <a:schemeClr val="tx1"/>
                </a:solidFill>
              </a:rPr>
              <a:t>Program Manager</a:t>
            </a:r>
          </a:p>
          <a:p>
            <a:r>
              <a:rPr lang="en-US" dirty="0" smtClean="0">
                <a:solidFill>
                  <a:schemeClr val="tx1"/>
                </a:solidFill>
              </a:rPr>
              <a:t>Microsoft Corporation</a:t>
            </a:r>
          </a:p>
          <a:p>
            <a:r>
              <a:rPr lang="en-US" dirty="0" smtClean="0">
                <a:solidFill>
                  <a:schemeClr val="tx1"/>
                </a:solidFill>
              </a:rPr>
              <a:t>Session Code: EMB308</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553998"/>
          </a:xfrm>
        </p:spPr>
        <p:txBody>
          <a:bodyPr/>
          <a:lstStyle/>
          <a:p>
            <a:r>
              <a:rPr sz="4000" smtClean="0"/>
              <a:t>Multimedia Architecture</a:t>
            </a:r>
            <a:endParaRPr lang="en-US" sz="4000" dirty="0"/>
          </a:p>
        </p:txBody>
      </p:sp>
      <p:pic>
        <p:nvPicPr>
          <p:cNvPr id="1026" name="Picture 2"/>
          <p:cNvPicPr>
            <a:picLocks noChangeAspect="1" noChangeArrowheads="1"/>
          </p:cNvPicPr>
          <p:nvPr/>
        </p:nvPicPr>
        <p:blipFill>
          <a:blip r:embed="rId3" cstate="print"/>
          <a:srcRect l="9568" t="23092" r="19904" b="6061"/>
          <a:stretch>
            <a:fillRect/>
          </a:stretch>
        </p:blipFill>
        <p:spPr bwMode="auto">
          <a:xfrm>
            <a:off x="4952785" y="3401618"/>
            <a:ext cx="3054513" cy="1814697"/>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cxnSp>
        <p:nvCxnSpPr>
          <p:cNvPr id="11" name="Straight Arrow Connector 10"/>
          <p:cNvCxnSpPr>
            <a:stCxn id="1032" idx="2"/>
            <a:endCxn id="1026" idx="0"/>
          </p:cNvCxnSpPr>
          <p:nvPr/>
        </p:nvCxnSpPr>
        <p:spPr>
          <a:xfrm rot="5400000">
            <a:off x="6302042" y="3216263"/>
            <a:ext cx="363356" cy="7355"/>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034" idx="3"/>
          </p:cNvCxnSpPr>
          <p:nvPr/>
        </p:nvCxnSpPr>
        <p:spPr>
          <a:xfrm>
            <a:off x="2672730" y="1707388"/>
            <a:ext cx="2280270" cy="248361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034" idx="3"/>
            <a:endCxn id="1032" idx="1"/>
          </p:cNvCxnSpPr>
          <p:nvPr/>
        </p:nvCxnSpPr>
        <p:spPr>
          <a:xfrm>
            <a:off x="2672730" y="1707388"/>
            <a:ext cx="2410930" cy="4348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32" name="Picture 8"/>
          <p:cNvPicPr>
            <a:picLocks noChangeAspect="1" noChangeArrowheads="1"/>
          </p:cNvPicPr>
          <p:nvPr/>
        </p:nvPicPr>
        <p:blipFill>
          <a:blip r:embed="rId4" cstate="print"/>
          <a:srcRect l="10224" t="25875" r="35133" b="11880"/>
          <a:stretch>
            <a:fillRect/>
          </a:stretch>
        </p:blipFill>
        <p:spPr bwMode="auto">
          <a:xfrm>
            <a:off x="5083660" y="1246264"/>
            <a:ext cx="2807474" cy="1791998"/>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pic>
        <p:nvPicPr>
          <p:cNvPr id="1034" name="Picture 10"/>
          <p:cNvPicPr>
            <a:picLocks noChangeAspect="1" noChangeArrowheads="1"/>
          </p:cNvPicPr>
          <p:nvPr/>
        </p:nvPicPr>
        <p:blipFill>
          <a:blip r:embed="rId5" cstate="print"/>
          <a:srcRect l="30922" t="33225" r="56176" b="62331"/>
          <a:stretch>
            <a:fillRect/>
          </a:stretch>
        </p:blipFill>
        <p:spPr bwMode="auto">
          <a:xfrm>
            <a:off x="724687" y="1454847"/>
            <a:ext cx="1948043" cy="505081"/>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pic>
        <p:nvPicPr>
          <p:cNvPr id="1037" name="Picture 13"/>
          <p:cNvPicPr>
            <a:picLocks noChangeAspect="1" noChangeArrowheads="1"/>
          </p:cNvPicPr>
          <p:nvPr/>
        </p:nvPicPr>
        <p:blipFill>
          <a:blip r:embed="rId6" cstate="print"/>
          <a:srcRect l="32703" t="31660" r="54938" b="64238"/>
          <a:stretch>
            <a:fillRect/>
          </a:stretch>
        </p:blipFill>
        <p:spPr bwMode="auto">
          <a:xfrm>
            <a:off x="724687" y="3262563"/>
            <a:ext cx="1942313" cy="485274"/>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cxnSp>
        <p:nvCxnSpPr>
          <p:cNvPr id="52" name="Straight Arrow Connector 51"/>
          <p:cNvCxnSpPr>
            <a:stCxn id="1037" idx="3"/>
            <a:endCxn id="1026" idx="1"/>
          </p:cNvCxnSpPr>
          <p:nvPr/>
        </p:nvCxnSpPr>
        <p:spPr>
          <a:xfrm>
            <a:off x="2667000" y="3505200"/>
            <a:ext cx="2285785" cy="80376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037" idx="3"/>
          </p:cNvCxnSpPr>
          <p:nvPr/>
        </p:nvCxnSpPr>
        <p:spPr>
          <a:xfrm flipV="1">
            <a:off x="2667000" y="2236864"/>
            <a:ext cx="2401087" cy="126833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856801" y="1841892"/>
            <a:ext cx="886571" cy="261610"/>
          </a:xfrm>
          <a:prstGeom prst="rect">
            <a:avLst/>
          </a:prstGeom>
          <a:noFill/>
        </p:spPr>
        <p:txBody>
          <a:bodyPr wrap="square" rtlCol="0">
            <a:spAutoFit/>
          </a:bodyPr>
          <a:lstStyle/>
          <a:p>
            <a:r>
              <a:rPr lang="en-US" sz="1100" dirty="0" smtClean="0">
                <a:solidFill>
                  <a:schemeClr val="bg1"/>
                </a:solidFill>
              </a:rPr>
              <a:t>(Gaming)</a:t>
            </a:r>
          </a:p>
        </p:txBody>
      </p:sp>
      <p:sp>
        <p:nvSpPr>
          <p:cNvPr id="28" name="Rectangle 27"/>
          <p:cNvSpPr/>
          <p:nvPr/>
        </p:nvSpPr>
        <p:spPr>
          <a:xfrm>
            <a:off x="457200" y="4419600"/>
            <a:ext cx="4495800" cy="1938992"/>
          </a:xfrm>
          <a:prstGeom prst="rect">
            <a:avLst/>
          </a:prstGeom>
        </p:spPr>
        <p:txBody>
          <a:bodyPr wrap="square">
            <a:spAutoFit/>
          </a:bodyPr>
          <a:lstStyle/>
          <a:p>
            <a:pPr marL="287338" lvl="0" indent="-287338">
              <a:lnSpc>
                <a:spcPct val="90000"/>
              </a:lnSpc>
              <a:spcBef>
                <a:spcPct val="20000"/>
              </a:spcBef>
              <a:buClr>
                <a:schemeClr val="tx1"/>
              </a:buClr>
              <a:buSzPct val="70000"/>
              <a:buFont typeface="Arial" pitchFamily="34" charset="0"/>
              <a:buChar char="•"/>
            </a:pPr>
            <a:r>
              <a:rPr lang="en-US" sz="2000" dirty="0" smtClean="0">
                <a:gradFill>
                  <a:gsLst>
                    <a:gs pos="36000">
                      <a:schemeClr val="tx1"/>
                    </a:gs>
                    <a:gs pos="86000">
                      <a:schemeClr val="tx1"/>
                    </a:gs>
                  </a:gsLst>
                  <a:lin ang="5400000" scaled="0"/>
                </a:gradFill>
              </a:rPr>
              <a:t>Media Player requires both </a:t>
            </a:r>
            <a:br>
              <a:rPr lang="en-US" sz="2000" dirty="0" smtClean="0">
                <a:gradFill>
                  <a:gsLst>
                    <a:gs pos="36000">
                      <a:schemeClr val="tx1"/>
                    </a:gs>
                    <a:gs pos="86000">
                      <a:schemeClr val="tx1"/>
                    </a:gs>
                  </a:gsLst>
                  <a:lin ang="5400000" scaled="0"/>
                </a:gradFill>
              </a:rPr>
            </a:br>
            <a:r>
              <a:rPr lang="en-US" sz="2000" dirty="0" smtClean="0">
                <a:gradFill>
                  <a:gsLst>
                    <a:gs pos="36000">
                      <a:schemeClr val="tx1"/>
                    </a:gs>
                    <a:gs pos="86000">
                      <a:schemeClr val="tx1"/>
                    </a:gs>
                  </a:gsLst>
                  <a:lin ang="5400000" scaled="0"/>
                </a:gradFill>
              </a:rPr>
              <a:t>AV-Core and Media Support</a:t>
            </a:r>
          </a:p>
          <a:p>
            <a:pPr marL="287338" lvl="0" indent="-287338">
              <a:lnSpc>
                <a:spcPct val="90000"/>
              </a:lnSpc>
              <a:spcBef>
                <a:spcPct val="20000"/>
              </a:spcBef>
              <a:buClr>
                <a:schemeClr val="tx1"/>
              </a:buClr>
              <a:buSzPct val="70000"/>
              <a:buFont typeface="Arial" pitchFamily="34" charset="0"/>
              <a:buChar char="•"/>
            </a:pPr>
            <a:r>
              <a:rPr lang="en-US" sz="2000" dirty="0" smtClean="0">
                <a:gradFill>
                  <a:gsLst>
                    <a:gs pos="36000">
                      <a:schemeClr val="tx1"/>
                    </a:gs>
                    <a:gs pos="86000">
                      <a:schemeClr val="tx1"/>
                    </a:gs>
                  </a:gsLst>
                  <a:lin ang="5400000" scaled="0"/>
                </a:gradFill>
              </a:rPr>
              <a:t>AV-Core dependent on by other OS features</a:t>
            </a:r>
          </a:p>
          <a:p>
            <a:pPr marL="287338" lvl="0" indent="-287338">
              <a:lnSpc>
                <a:spcPct val="90000"/>
              </a:lnSpc>
              <a:spcBef>
                <a:spcPct val="20000"/>
              </a:spcBef>
              <a:buClr>
                <a:schemeClr val="tx1"/>
              </a:buClr>
              <a:buSzPct val="70000"/>
            </a:pPr>
            <a:endParaRPr lang="en-US" sz="2000" dirty="0" smtClean="0">
              <a:gradFill>
                <a:gsLst>
                  <a:gs pos="36000">
                    <a:schemeClr val="tx1"/>
                  </a:gs>
                  <a:gs pos="86000">
                    <a:schemeClr val="tx1"/>
                  </a:gs>
                </a:gsLst>
                <a:lin ang="5400000" scaled="0"/>
              </a:gradFill>
            </a:endParaRPr>
          </a:p>
          <a:p>
            <a:pPr marL="287338" lvl="0" indent="-287338">
              <a:lnSpc>
                <a:spcPct val="90000"/>
              </a:lnSpc>
              <a:spcBef>
                <a:spcPct val="20000"/>
              </a:spcBef>
              <a:buClr>
                <a:schemeClr val="tx1"/>
              </a:buClr>
              <a:buSzPct val="70000"/>
              <a:buFont typeface="Arial" pitchFamily="34" charset="0"/>
              <a:buChar char="•"/>
            </a:pPr>
            <a:endParaRPr lang="en-US" sz="2000" dirty="0" smtClean="0">
              <a:gradFill>
                <a:gsLst>
                  <a:gs pos="36000">
                    <a:schemeClr val="tx1"/>
                  </a:gs>
                  <a:gs pos="86000">
                    <a:schemeClr val="tx1"/>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in Quebec</a:t>
            </a:r>
            <a:endParaRPr lang="en-US" dirty="0"/>
          </a:p>
        </p:txBody>
      </p:sp>
      <p:grpSp>
        <p:nvGrpSpPr>
          <p:cNvPr id="3" name="Group 16"/>
          <p:cNvGrpSpPr/>
          <p:nvPr/>
        </p:nvGrpSpPr>
        <p:grpSpPr>
          <a:xfrm>
            <a:off x="1143000" y="2743200"/>
            <a:ext cx="6172200" cy="2819400"/>
            <a:chOff x="304800" y="1295400"/>
            <a:chExt cx="8686800" cy="4837853"/>
          </a:xfrm>
        </p:grpSpPr>
        <p:sp>
          <p:nvSpPr>
            <p:cNvPr id="16" name="Rounded Rectangle 15"/>
            <p:cNvSpPr/>
            <p:nvPr/>
          </p:nvSpPr>
          <p:spPr>
            <a:xfrm>
              <a:off x="4267200" y="1295400"/>
              <a:ext cx="4724400" cy="2743200"/>
            </a:xfrm>
            <a:prstGeom prst="roundRect">
              <a:avLst/>
            </a:prstGeom>
            <a:effectLst>
              <a:outerShdw blurRad="40000" dist="23000" dir="5400000" rotWithShape="0">
                <a:srgbClr val="000000">
                  <a:alpha val="35000"/>
                </a:srgbClr>
              </a:outerShdw>
              <a:reflection blurRad="6350" stA="50000" endA="300" endPos="38500" dist="50800" dir="5400000" sy="-100000" algn="bl" rotWithShape="0"/>
            </a:effectLst>
          </p:spPr>
          <p:style>
            <a:lnRef idx="0">
              <a:schemeClr val="accent3"/>
            </a:lnRef>
            <a:fillRef idx="3">
              <a:schemeClr val="accent3"/>
            </a:fillRef>
            <a:effectRef idx="3">
              <a:schemeClr val="accent3"/>
            </a:effectRef>
            <a:fontRef idx="minor">
              <a:schemeClr val="lt1"/>
            </a:fontRef>
          </p:style>
          <p:txBody>
            <a:bodyPr rtlCol="0" anchor="t" anchorCtr="1"/>
            <a:lstStyle/>
            <a:p>
              <a:pPr algn="ctr"/>
              <a:r>
                <a:rPr lang="en-US" dirty="0" smtClean="0"/>
                <a:t>Quebec Driver Packages</a:t>
              </a:r>
              <a:endParaRPr lang="en-US" dirty="0"/>
            </a:p>
          </p:txBody>
        </p:sp>
        <p:sp>
          <p:nvSpPr>
            <p:cNvPr id="4" name="Rounded Rectangle 3"/>
            <p:cNvSpPr/>
            <p:nvPr/>
          </p:nvSpPr>
          <p:spPr>
            <a:xfrm>
              <a:off x="304800" y="1394134"/>
              <a:ext cx="2819400" cy="4477614"/>
            </a:xfrm>
            <a:prstGeom prst="roundRect">
              <a:avLst/>
            </a:prstGeom>
            <a:effectLst>
              <a:outerShdw blurRad="40000" dist="23000" dir="5400000" rotWithShape="0">
                <a:srgbClr val="000000">
                  <a:alpha val="35000"/>
                </a:srgbClr>
              </a:outerShdw>
              <a:reflection blurRad="6350" stA="50000" endA="300" endPos="38500" dist="50800" dir="5400000" sy="-100000" algn="bl" rotWithShape="0"/>
            </a:effectLst>
          </p:spPr>
          <p:style>
            <a:lnRef idx="0">
              <a:schemeClr val="accent1"/>
            </a:lnRef>
            <a:fillRef idx="3">
              <a:schemeClr val="accent1"/>
            </a:fillRef>
            <a:effectRef idx="3">
              <a:schemeClr val="accent1"/>
            </a:effectRef>
            <a:fontRef idx="minor">
              <a:schemeClr val="lt1"/>
            </a:fontRef>
          </p:style>
          <p:txBody>
            <a:bodyPr rtlCol="0" anchor="t" anchorCtr="1"/>
            <a:lstStyle/>
            <a:p>
              <a:pPr algn="ctr"/>
              <a:r>
                <a:rPr lang="en-US" sz="1400" dirty="0" smtClean="0">
                  <a:solidFill>
                    <a:schemeClr val="bg1"/>
                  </a:solidFill>
                </a:rPr>
                <a:t>Windows 7</a:t>
              </a:r>
            </a:p>
          </p:txBody>
        </p:sp>
        <p:sp>
          <p:nvSpPr>
            <p:cNvPr id="5" name="Rounded Rectangle 4"/>
            <p:cNvSpPr/>
            <p:nvPr/>
          </p:nvSpPr>
          <p:spPr>
            <a:xfrm>
              <a:off x="733778" y="4825725"/>
              <a:ext cx="2192867" cy="62653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dirty="0" smtClean="0">
                  <a:solidFill>
                    <a:schemeClr val="accent1">
                      <a:lumMod val="75000"/>
                    </a:schemeClr>
                  </a:solidFill>
                </a:rPr>
                <a:t>Printer Drivers</a:t>
              </a:r>
              <a:endParaRPr lang="en-US" sz="1400" dirty="0">
                <a:solidFill>
                  <a:schemeClr val="accent1">
                    <a:lumMod val="75000"/>
                  </a:schemeClr>
                </a:solidFill>
              </a:endParaRPr>
            </a:p>
          </p:txBody>
        </p:sp>
        <p:sp>
          <p:nvSpPr>
            <p:cNvPr id="6" name="Rounded Rectangle 5"/>
            <p:cNvSpPr/>
            <p:nvPr/>
          </p:nvSpPr>
          <p:spPr>
            <a:xfrm>
              <a:off x="4419600" y="4191000"/>
              <a:ext cx="2819400" cy="1942253"/>
            </a:xfrm>
            <a:prstGeom prst="roundRect">
              <a:avLst/>
            </a:prstGeom>
            <a:effectLst>
              <a:outerShdw blurRad="40000" dist="23000" dir="5400000" rotWithShape="0">
                <a:srgbClr val="000000">
                  <a:alpha val="35000"/>
                </a:srgbClr>
              </a:outerShdw>
              <a:reflection blurRad="6350" stA="50000" endA="300" endPos="38500" dist="50800" dir="5400000" sy="-100000" algn="bl" rotWithShape="0"/>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solidFill>
                    <a:schemeClr val="bg1"/>
                  </a:solidFill>
                </a:rPr>
                <a:t>Quebec  Embedded CORE</a:t>
              </a:r>
            </a:p>
            <a:p>
              <a:pPr algn="ctr"/>
              <a:endParaRPr lang="en-US" sz="1400" dirty="0" smtClean="0"/>
            </a:p>
            <a:p>
              <a:pPr algn="ctr"/>
              <a:endParaRPr lang="en-US" sz="1400" dirty="0" smtClean="0"/>
            </a:p>
            <a:p>
              <a:pPr algn="ctr"/>
              <a:endParaRPr lang="en-US" sz="1400" dirty="0"/>
            </a:p>
          </p:txBody>
        </p:sp>
        <p:sp>
          <p:nvSpPr>
            <p:cNvPr id="7" name="Rounded Rectangle 6"/>
            <p:cNvSpPr/>
            <p:nvPr/>
          </p:nvSpPr>
          <p:spPr>
            <a:xfrm>
              <a:off x="4724400" y="5181599"/>
              <a:ext cx="2209800" cy="69014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dirty="0" smtClean="0">
                  <a:solidFill>
                    <a:schemeClr val="accent1">
                      <a:lumMod val="75000"/>
                    </a:schemeClr>
                  </a:solidFill>
                </a:rPr>
                <a:t>CORE INBOX DRIVERS</a:t>
              </a:r>
            </a:p>
          </p:txBody>
        </p:sp>
        <p:sp>
          <p:nvSpPr>
            <p:cNvPr id="10" name="Rectangle 9"/>
            <p:cNvSpPr/>
            <p:nvPr/>
          </p:nvSpPr>
          <p:spPr>
            <a:xfrm>
              <a:off x="7086600" y="2514600"/>
              <a:ext cx="1735989" cy="837446"/>
            </a:xfrm>
            <a:prstGeom prst="rect">
              <a:avLst/>
            </a:prstGeom>
          </p:spPr>
          <p:txBody>
            <a:bodyPr wrap="square">
              <a:spAutoFit/>
            </a:bodyPr>
            <a:lstStyle/>
            <a:p>
              <a:pPr algn="ctr"/>
              <a:r>
                <a:rPr lang="en-US" sz="1200" b="1" dirty="0" smtClean="0">
                  <a:solidFill>
                    <a:schemeClr val="bg1"/>
                  </a:solidFill>
                </a:rPr>
                <a:t>NON CORE</a:t>
              </a:r>
            </a:p>
            <a:p>
              <a:pPr algn="ctr"/>
              <a:r>
                <a:rPr lang="en-US" sz="1200" b="1" dirty="0" smtClean="0">
                  <a:solidFill>
                    <a:schemeClr val="bg1"/>
                  </a:solidFill>
                </a:rPr>
                <a:t>INBOX DRIVERS</a:t>
              </a:r>
            </a:p>
          </p:txBody>
        </p:sp>
        <p:sp>
          <p:nvSpPr>
            <p:cNvPr id="11" name="Rounded Rectangle 10"/>
            <p:cNvSpPr/>
            <p:nvPr/>
          </p:nvSpPr>
          <p:spPr>
            <a:xfrm>
              <a:off x="4495800" y="1903756"/>
              <a:ext cx="609600" cy="2057400"/>
            </a:xfrm>
            <a:prstGeom prst="round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400" dirty="0" smtClean="0"/>
                <a:t>DRIVER PACKAGE 1</a:t>
              </a:r>
              <a:endParaRPr lang="en-US" sz="1400" dirty="0"/>
            </a:p>
          </p:txBody>
        </p:sp>
        <p:sp>
          <p:nvSpPr>
            <p:cNvPr id="12" name="Rounded Rectangle 11"/>
            <p:cNvSpPr/>
            <p:nvPr/>
          </p:nvSpPr>
          <p:spPr>
            <a:xfrm>
              <a:off x="5181600" y="1903756"/>
              <a:ext cx="609600" cy="2057400"/>
            </a:xfrm>
            <a:prstGeom prst="round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400" dirty="0" smtClean="0"/>
                <a:t>DRIVER PACKAGE 2</a:t>
              </a:r>
              <a:endParaRPr lang="en-US" sz="1400" dirty="0"/>
            </a:p>
          </p:txBody>
        </p:sp>
        <p:sp>
          <p:nvSpPr>
            <p:cNvPr id="13" name="Rounded Rectangle 12"/>
            <p:cNvSpPr/>
            <p:nvPr/>
          </p:nvSpPr>
          <p:spPr>
            <a:xfrm>
              <a:off x="6477000" y="1903756"/>
              <a:ext cx="609600" cy="2057400"/>
            </a:xfrm>
            <a:prstGeom prst="round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400" dirty="0" smtClean="0"/>
                <a:t>DRIVER PACKAGE </a:t>
              </a:r>
              <a:r>
                <a:rPr lang="en-US" sz="1400" i="1" dirty="0" smtClean="0"/>
                <a:t>n</a:t>
              </a:r>
              <a:endParaRPr lang="en-US" sz="1400" i="1" dirty="0"/>
            </a:p>
          </p:txBody>
        </p:sp>
        <p:sp>
          <p:nvSpPr>
            <p:cNvPr id="14" name="Right Arrow 13"/>
            <p:cNvSpPr/>
            <p:nvPr/>
          </p:nvSpPr>
          <p:spPr>
            <a:xfrm rot="20178074">
              <a:off x="3248145" y="3206156"/>
              <a:ext cx="952837" cy="533399"/>
            </a:xfrm>
            <a:prstGeom prst="rightArrow">
              <a:avLst>
                <a:gd name="adj1" fmla="val 33027"/>
                <a:gd name="adj2" fmla="val 60184"/>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Right Arrow 14"/>
            <p:cNvSpPr/>
            <p:nvPr/>
          </p:nvSpPr>
          <p:spPr>
            <a:xfrm rot="490034">
              <a:off x="3334336" y="4767134"/>
              <a:ext cx="864489" cy="533399"/>
            </a:xfrm>
            <a:prstGeom prst="rightArrow">
              <a:avLst>
                <a:gd name="adj1" fmla="val 33027"/>
                <a:gd name="adj2" fmla="val 60184"/>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
        <p:nvSpPr>
          <p:cNvPr id="20" name="Text Placeholder 2"/>
          <p:cNvSpPr>
            <a:spLocks noGrp="1"/>
          </p:cNvSpPr>
          <p:nvPr>
            <p:ph idx="1"/>
          </p:nvPr>
        </p:nvSpPr>
        <p:spPr>
          <a:xfrm>
            <a:off x="304800" y="1371601"/>
            <a:ext cx="8610600" cy="1295400"/>
          </a:xfrm>
        </p:spPr>
        <p:txBody>
          <a:bodyPr>
            <a:normAutofit fontScale="92500" lnSpcReduction="20000"/>
          </a:bodyPr>
          <a:lstStyle/>
          <a:p>
            <a:r>
              <a:rPr lang="en-US" sz="2400" dirty="0" smtClean="0"/>
              <a:t>Driver packages are created based on driver information file </a:t>
            </a:r>
          </a:p>
          <a:p>
            <a:pPr lvl="1"/>
            <a:r>
              <a:rPr lang="en-US" sz="2000" dirty="0" smtClean="0"/>
              <a:t>More granularity - about 400 individual driver packages total</a:t>
            </a:r>
          </a:p>
          <a:p>
            <a:pPr lvl="1"/>
            <a:r>
              <a:rPr lang="en-US" sz="2000" dirty="0" smtClean="0"/>
              <a:t>Printer drivers are refactored to even smaller packages by manufacturer.</a:t>
            </a:r>
          </a:p>
          <a:p>
            <a:pPr lvl="1"/>
            <a:r>
              <a:rPr sz="2000" dirty="0" smtClean="0"/>
              <a:t>Driver packages are installable/serviceable via standard tools</a:t>
            </a:r>
            <a:endParaRPr lang="en-US" sz="2000" dirty="0" smtClean="0"/>
          </a:p>
          <a:p>
            <a:pPr lvl="1"/>
            <a:r>
              <a:rPr sz="2000" dirty="0" smtClean="0"/>
              <a:t>Option to choose USB or USB-Boot driver package</a:t>
            </a:r>
            <a:endParaRPr lang="en-US" sz="2000" dirty="0" smtClean="0"/>
          </a:p>
        </p:txBody>
      </p:sp>
      <p:sp>
        <p:nvSpPr>
          <p:cNvPr id="17" name="Rounded Rectangle 16"/>
          <p:cNvSpPr/>
          <p:nvPr/>
        </p:nvSpPr>
        <p:spPr>
          <a:xfrm>
            <a:off x="1447800" y="3581400"/>
            <a:ext cx="1607096" cy="48355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dirty="0" smtClean="0">
                <a:solidFill>
                  <a:schemeClr val="accent1">
                    <a:lumMod val="75000"/>
                  </a:schemeClr>
                </a:solidFill>
              </a:rPr>
              <a:t>Client Drivers</a:t>
            </a:r>
            <a:endParaRPr lang="en-US" sz="1400" dirty="0">
              <a:solidFill>
                <a:schemeClr val="accent1">
                  <a:lumMod val="75000"/>
                </a:schemeClr>
              </a:solidFill>
            </a:endParaRPr>
          </a:p>
        </p:txBody>
      </p:sp>
      <p:sp>
        <p:nvSpPr>
          <p:cNvPr id="18" name="Rounded Rectangle 17"/>
          <p:cNvSpPr/>
          <p:nvPr/>
        </p:nvSpPr>
        <p:spPr>
          <a:xfrm>
            <a:off x="1447800" y="4191000"/>
            <a:ext cx="1607096" cy="48355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dirty="0" smtClean="0">
                <a:solidFill>
                  <a:schemeClr val="accent1">
                    <a:lumMod val="75000"/>
                  </a:schemeClr>
                </a:solidFill>
              </a:rPr>
              <a:t>Common Drivers</a:t>
            </a:r>
            <a:endParaRPr lang="en-US" sz="1400" dirty="0">
              <a:solidFill>
                <a:schemeClr val="accent1">
                  <a:lumMod val="75000"/>
                </a:schemeClr>
              </a:solidFill>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OS Updates</a:t>
            </a:r>
            <a:endParaRPr lang="en-US" sz="4000" dirty="0"/>
          </a:p>
        </p:txBody>
      </p:sp>
      <p:sp>
        <p:nvSpPr>
          <p:cNvPr id="3" name="Text Placeholder 2"/>
          <p:cNvSpPr>
            <a:spLocks noGrp="1"/>
          </p:cNvSpPr>
          <p:nvPr>
            <p:ph type="body" sz="quarter" idx="10"/>
          </p:nvPr>
        </p:nvSpPr>
        <p:spPr>
          <a:xfrm>
            <a:off x="381000" y="1411552"/>
            <a:ext cx="8382000" cy="4551098"/>
          </a:xfrm>
        </p:spPr>
        <p:txBody>
          <a:bodyPr>
            <a:normAutofit fontScale="92500"/>
          </a:bodyPr>
          <a:lstStyle/>
          <a:p>
            <a:r>
              <a:rPr lang="en-US" dirty="0" smtClean="0"/>
              <a:t>OS updates are released by Microsoft.</a:t>
            </a:r>
          </a:p>
          <a:p>
            <a:pPr lvl="1"/>
            <a:r>
              <a:rPr lang="en-US" dirty="0" smtClean="0"/>
              <a:t>Released to Embedded Communications Extranet and Microsoft OEM Online sites.</a:t>
            </a:r>
          </a:p>
          <a:p>
            <a:pPr>
              <a:buNone/>
            </a:pPr>
            <a:endParaRPr lang="en-US" dirty="0" smtClean="0"/>
          </a:p>
          <a:p>
            <a:r>
              <a:rPr lang="en-US" dirty="0" smtClean="0"/>
              <a:t>Updates are applicable at a package level, update will not install on the system if it is not needed. </a:t>
            </a:r>
          </a:p>
          <a:p>
            <a:endParaRPr lang="en-US" dirty="0" smtClean="0"/>
          </a:p>
          <a:p>
            <a:r>
              <a:rPr lang="en-US" dirty="0" smtClean="0"/>
              <a:t>Sample updates are provided on the Windows Embedded Standard 2011 CTP.</a:t>
            </a:r>
          </a:p>
          <a:p>
            <a:pPr lvl="1"/>
            <a:r>
              <a:rPr lang="en-US" dirty="0" smtClean="0"/>
              <a:t>Located on the IBW Disks for both architectures.</a:t>
            </a:r>
          </a:p>
          <a:p>
            <a:endParaRPr lang="en-US"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Importing Updates into your ICE DS.</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OS Updates</a:t>
            </a:r>
            <a:endParaRPr lang="en-US" sz="4000" dirty="0"/>
          </a:p>
        </p:txBody>
      </p:sp>
      <p:sp>
        <p:nvSpPr>
          <p:cNvPr id="3" name="Text Placeholder 2"/>
          <p:cNvSpPr>
            <a:spLocks noGrp="1"/>
          </p:cNvSpPr>
          <p:nvPr>
            <p:ph type="body" sz="quarter" idx="10"/>
          </p:nvPr>
        </p:nvSpPr>
        <p:spPr>
          <a:xfrm>
            <a:off x="381000" y="1411552"/>
            <a:ext cx="8382000" cy="4551098"/>
          </a:xfrm>
        </p:spPr>
        <p:txBody>
          <a:bodyPr>
            <a:normAutofit/>
          </a:bodyPr>
          <a:lstStyle/>
          <a:p>
            <a:r>
              <a:rPr lang="en-US" dirty="0" smtClean="0"/>
              <a:t>Tools are provided to help determine the proper updates for your image.</a:t>
            </a:r>
          </a:p>
          <a:p>
            <a:pPr lvl="1"/>
            <a:r>
              <a:rPr lang="en-US" dirty="0" smtClean="0"/>
              <a:t>Package Scanner</a:t>
            </a:r>
          </a:p>
          <a:p>
            <a:pPr lvl="2"/>
            <a:r>
              <a:rPr lang="en-US" dirty="0" smtClean="0"/>
              <a:t>Embedded Tool that scans an image and determines that updates are applicable to the device.</a:t>
            </a:r>
          </a:p>
          <a:p>
            <a:pPr lvl="1"/>
            <a:r>
              <a:rPr lang="en-US" dirty="0" smtClean="0"/>
              <a:t>Find Applicable Updates in ICE and IBW</a:t>
            </a:r>
          </a:p>
          <a:p>
            <a:pPr lvl="2"/>
            <a:r>
              <a:rPr lang="en-US" dirty="0" smtClean="0"/>
              <a:t>Integrated Tool in ICE and IBW that will determine what updates are required based on the Answer File being created.</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Identifying Updates through ICE and Package Scanner</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OS Updates</a:t>
            </a:r>
            <a:endParaRPr lang="en-US" sz="4000" dirty="0"/>
          </a:p>
        </p:txBody>
      </p:sp>
      <p:sp>
        <p:nvSpPr>
          <p:cNvPr id="3" name="Text Placeholder 2"/>
          <p:cNvSpPr>
            <a:spLocks noGrp="1"/>
          </p:cNvSpPr>
          <p:nvPr>
            <p:ph type="body" sz="quarter" idx="10"/>
          </p:nvPr>
        </p:nvSpPr>
        <p:spPr>
          <a:xfrm>
            <a:off x="381000" y="1411552"/>
            <a:ext cx="8382000" cy="4551098"/>
          </a:xfrm>
        </p:spPr>
        <p:txBody>
          <a:bodyPr>
            <a:normAutofit/>
          </a:bodyPr>
          <a:lstStyle/>
          <a:p>
            <a:r>
              <a:rPr lang="en-US" dirty="0" smtClean="0"/>
              <a:t>How to apply updates?</a:t>
            </a:r>
          </a:p>
          <a:p>
            <a:pPr lvl="1"/>
            <a:r>
              <a:rPr lang="en-US" dirty="0" smtClean="0"/>
              <a:t>Windows Update</a:t>
            </a:r>
          </a:p>
          <a:p>
            <a:pPr lvl="1"/>
            <a:r>
              <a:rPr lang="en-US" dirty="0" smtClean="0"/>
              <a:t>Windows Server Update Services</a:t>
            </a:r>
          </a:p>
          <a:p>
            <a:pPr lvl="1"/>
            <a:r>
              <a:rPr lang="en-US" dirty="0" smtClean="0"/>
              <a:t>DISM Tool</a:t>
            </a:r>
          </a:p>
          <a:p>
            <a:pPr lvl="1"/>
            <a:r>
              <a:rPr lang="en-US" dirty="0" smtClean="0"/>
              <a:t>Windows Update Standalone Installer</a:t>
            </a:r>
          </a:p>
          <a:p>
            <a:pPr lvl="1"/>
            <a:r>
              <a:rPr lang="en-US" dirty="0" smtClean="0"/>
              <a:t>System Center Configuration Manager</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Applying Updates to an Image Online and Offline</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Breakout Sessions</a:t>
            </a:r>
            <a:endParaRPr lang="en-US" dirty="0"/>
          </a:p>
        </p:txBody>
      </p:sp>
      <p:sp>
        <p:nvSpPr>
          <p:cNvPr id="3" name="Content Placeholder 2"/>
          <p:cNvSpPr>
            <a:spLocks noGrp="1"/>
          </p:cNvSpPr>
          <p:nvPr>
            <p:ph sz="quarter" idx="10"/>
          </p:nvPr>
        </p:nvSpPr>
        <p:spPr>
          <a:xfrm>
            <a:off x="371062" y="3846443"/>
            <a:ext cx="8385048" cy="2405270"/>
          </a:xfrm>
        </p:spPr>
        <p:txBody>
          <a:bodyPr/>
          <a:lstStyle/>
          <a:p>
            <a:r>
              <a:rPr lang="en-US" dirty="0">
                <a:solidFill>
                  <a:schemeClr val="tx1"/>
                </a:solidFill>
              </a:rPr>
              <a:t>Windows Embedded Standard and </a:t>
            </a:r>
            <a:r>
              <a:rPr lang="en-US" dirty="0" err="1">
                <a:solidFill>
                  <a:schemeClr val="tx1"/>
                </a:solidFill>
              </a:rPr>
              <a:t>POSReady</a:t>
            </a:r>
            <a:endParaRPr lang="en-US" dirty="0">
              <a:solidFill>
                <a:schemeClr val="tx1"/>
              </a:solidFill>
            </a:endParaRPr>
          </a:p>
          <a:p>
            <a:pPr lvl="1"/>
            <a:r>
              <a:rPr lang="en-US" sz="1400" dirty="0">
                <a:solidFill>
                  <a:schemeClr val="tx1"/>
                </a:solidFill>
              </a:rPr>
              <a:t>EMB303: Windows Embedded Standard 2011: How to Embed Windows 7 into Devices</a:t>
            </a:r>
          </a:p>
          <a:p>
            <a:pPr lvl="1"/>
            <a:r>
              <a:rPr lang="en-US" sz="1400" dirty="0">
                <a:solidFill>
                  <a:schemeClr val="tx1"/>
                </a:solidFill>
              </a:rPr>
              <a:t>EMB309: Create  a </a:t>
            </a:r>
            <a:r>
              <a:rPr lang="en-US" sz="1400" dirty="0" err="1">
                <a:solidFill>
                  <a:schemeClr val="tx1"/>
                </a:solidFill>
              </a:rPr>
              <a:t>Multitouch</a:t>
            </a:r>
            <a:r>
              <a:rPr lang="en-US" sz="1400" dirty="0">
                <a:solidFill>
                  <a:schemeClr val="tx1"/>
                </a:solidFill>
              </a:rPr>
              <a:t> and Gesture Aware Device Using Windows Embedded Standard 2011</a:t>
            </a:r>
          </a:p>
          <a:p>
            <a:pPr lvl="1"/>
            <a:r>
              <a:rPr lang="en-US" sz="1400" dirty="0">
                <a:solidFill>
                  <a:schemeClr val="tx1"/>
                </a:solidFill>
              </a:rPr>
              <a:t>EMB308: Componentization Architecture in Windows Embedded Standard 2011</a:t>
            </a:r>
          </a:p>
          <a:p>
            <a:pPr lvl="1"/>
            <a:r>
              <a:rPr lang="en-US" sz="1400" dirty="0">
                <a:solidFill>
                  <a:schemeClr val="tx1"/>
                </a:solidFill>
              </a:rPr>
              <a:t>EMB306: Using Windows PowerShell on Windows Embedded Standard</a:t>
            </a:r>
          </a:p>
          <a:p>
            <a:pPr lvl="1"/>
            <a:r>
              <a:rPr lang="en-US" sz="1400" dirty="0">
                <a:solidFill>
                  <a:schemeClr val="tx1"/>
                </a:solidFill>
              </a:rPr>
              <a:t>EMB302: Deploying Windows Embedded with Style</a:t>
            </a:r>
          </a:p>
          <a:p>
            <a:pPr lvl="1"/>
            <a:r>
              <a:rPr lang="en-US" sz="1400" dirty="0">
                <a:solidFill>
                  <a:schemeClr val="tx1"/>
                </a:solidFill>
              </a:rPr>
              <a:t>EMB203: Using Windows Deployment Services And Microsoft System Center To Deploy And Manage A Point-of-Service (POS)</a:t>
            </a:r>
          </a:p>
        </p:txBody>
      </p:sp>
      <p:sp>
        <p:nvSpPr>
          <p:cNvPr id="10" name="Content Placeholder 2"/>
          <p:cNvSpPr>
            <a:spLocks noGrp="1"/>
          </p:cNvSpPr>
          <p:nvPr>
            <p:ph sz="quarter" idx="10"/>
          </p:nvPr>
        </p:nvSpPr>
        <p:spPr>
          <a:xfrm>
            <a:off x="374374" y="2117042"/>
            <a:ext cx="8385048" cy="1630018"/>
          </a:xfrm>
        </p:spPr>
        <p:txBody>
          <a:bodyPr/>
          <a:lstStyle/>
          <a:p>
            <a:r>
              <a:rPr lang="en-US" dirty="0">
                <a:solidFill>
                  <a:schemeClr val="tx1"/>
                </a:solidFill>
              </a:rPr>
              <a:t>Windows Embedded CE</a:t>
            </a:r>
          </a:p>
          <a:p>
            <a:pPr lvl="1"/>
            <a:r>
              <a:rPr lang="en-US" sz="1400" dirty="0">
                <a:solidFill>
                  <a:schemeClr val="tx1"/>
                </a:solidFill>
              </a:rPr>
              <a:t>EMB301: Technical introduction to the new Windows Embedded CE 6.0 R3</a:t>
            </a:r>
          </a:p>
          <a:p>
            <a:pPr lvl="1"/>
            <a:r>
              <a:rPr lang="en-US" sz="1400" dirty="0">
                <a:solidFill>
                  <a:schemeClr val="tx1"/>
                </a:solidFill>
              </a:rPr>
              <a:t>EMB307: Windows Embedded CE6.0: Tools and Techniques to Face the Embedded Development Challenges</a:t>
            </a:r>
          </a:p>
          <a:p>
            <a:pPr lvl="1"/>
            <a:r>
              <a:rPr lang="en-US" sz="1400" dirty="0">
                <a:solidFill>
                  <a:schemeClr val="tx1"/>
                </a:solidFill>
              </a:rPr>
              <a:t>EMB201: Windows Embedded CE and Connectivity</a:t>
            </a:r>
          </a:p>
          <a:p>
            <a:pPr lvl="1"/>
            <a:r>
              <a:rPr lang="en-US" sz="1400" dirty="0">
                <a:solidFill>
                  <a:schemeClr val="tx1"/>
                </a:solidFill>
              </a:rPr>
              <a:t>EMB305: From Expression Blend to Windows Embedded CE: build the UI of next generation devices</a:t>
            </a:r>
          </a:p>
        </p:txBody>
      </p:sp>
      <p:sp>
        <p:nvSpPr>
          <p:cNvPr id="11" name="Content Placeholder 2"/>
          <p:cNvSpPr>
            <a:spLocks noGrp="1"/>
          </p:cNvSpPr>
          <p:nvPr>
            <p:ph sz="quarter" idx="10"/>
          </p:nvPr>
        </p:nvSpPr>
        <p:spPr>
          <a:xfrm>
            <a:off x="377686" y="1003646"/>
            <a:ext cx="8385048" cy="1153149"/>
          </a:xfrm>
        </p:spPr>
        <p:txBody>
          <a:bodyPr/>
          <a:lstStyle/>
          <a:p>
            <a:r>
              <a:rPr lang="en-US" dirty="0"/>
              <a:t>General</a:t>
            </a:r>
            <a:endParaRPr lang="en-US" sz="1600" dirty="0"/>
          </a:p>
          <a:p>
            <a:pPr lvl="1"/>
            <a:r>
              <a:rPr lang="en-US" sz="1400" dirty="0">
                <a:solidFill>
                  <a:schemeClr val="tx1"/>
                </a:solidFill>
              </a:rPr>
              <a:t>EMB202: What a desktop developer needs to know to develop for Windows Embedded</a:t>
            </a:r>
          </a:p>
          <a:p>
            <a:pPr lvl="1"/>
            <a:r>
              <a:rPr lang="en-US" sz="1400" dirty="0">
                <a:solidFill>
                  <a:schemeClr val="tx1"/>
                </a:solidFill>
              </a:rPr>
              <a:t>EMB304: Windows Embedded: from sensors to servers</a:t>
            </a:r>
          </a:p>
          <a:p>
            <a:pPr lvl="1"/>
            <a:r>
              <a:rPr lang="en-US" sz="1400" dirty="0">
                <a:solidFill>
                  <a:schemeClr val="tx1"/>
                </a:solidFill>
              </a:rPr>
              <a:t>EMB310: Windows Embedded: "Demos only“</a:t>
            </a:r>
          </a:p>
        </p:txBody>
      </p:sp>
    </p:spTree>
    <p:extLst>
      <p:ext uri="{BB962C8B-B14F-4D97-AF65-F5344CB8AC3E}">
        <p14:creationId xmlns="" xmlns:p14="http://schemas.microsoft.com/office/powerpoint/2007/7/12/main" val="405102405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Objectives</a:t>
            </a:r>
            <a:endParaRPr lang="en-US" dirty="0">
              <a:solidFill>
                <a:schemeClr val="tx2"/>
              </a:solidFill>
            </a:endParaRPr>
          </a:p>
        </p:txBody>
      </p:sp>
      <p:sp>
        <p:nvSpPr>
          <p:cNvPr id="3" name="Text Placeholder 2"/>
          <p:cNvSpPr>
            <a:spLocks noGrp="1"/>
          </p:cNvSpPr>
          <p:nvPr>
            <p:ph idx="1"/>
          </p:nvPr>
        </p:nvSpPr>
        <p:spPr/>
        <p:txBody>
          <a:bodyPr/>
          <a:lstStyle/>
          <a:p>
            <a:r>
              <a:rPr lang="en-US" dirty="0" smtClean="0"/>
              <a:t>Introduction</a:t>
            </a:r>
          </a:p>
          <a:p>
            <a:pPr lvl="1"/>
            <a:r>
              <a:rPr lang="en-US" dirty="0" smtClean="0"/>
              <a:t>Componentization Architecture Overview</a:t>
            </a:r>
          </a:p>
          <a:p>
            <a:r>
              <a:rPr lang="en-US" dirty="0" smtClean="0"/>
              <a:t>Demonstrations</a:t>
            </a:r>
          </a:p>
          <a:p>
            <a:r>
              <a:rPr lang="en-US" dirty="0" smtClean="0"/>
              <a:t>Questions</a:t>
            </a:r>
          </a:p>
          <a:p>
            <a:pPr lvl="1">
              <a:buNone/>
            </a:pPr>
            <a:endParaRPr lang="en-US" dirty="0" smtClean="0"/>
          </a:p>
          <a:p>
            <a:pPr lvl="1">
              <a:buNone/>
            </a:pPr>
            <a:endParaRPr lang="en-US" dirty="0" smtClean="0"/>
          </a:p>
          <a:p>
            <a:pPr lvl="1" algn="ctr">
              <a:buNone/>
            </a:pPr>
            <a:r>
              <a:rPr lang="en-US" i="1" dirty="0" smtClean="0"/>
              <a:t>Please consider this an interactive session, </a:t>
            </a:r>
          </a:p>
          <a:p>
            <a:pPr lvl="1" algn="ctr">
              <a:buNone/>
            </a:pPr>
            <a:r>
              <a:rPr lang="en-US" i="1" dirty="0" smtClean="0"/>
              <a:t>feel free to ask questions at any time.</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381000" y="228600"/>
            <a:ext cx="8375946" cy="498598"/>
          </a:xfrm>
        </p:spPr>
        <p:txBody>
          <a:bodyPr/>
          <a:lstStyle/>
          <a:p>
            <a:r>
              <a:rPr lang="en-US" sz="3600" dirty="0"/>
              <a:t>HOLs, Interactive, Sunday and Demo Sessions</a:t>
            </a:r>
          </a:p>
        </p:txBody>
      </p:sp>
      <p:sp>
        <p:nvSpPr>
          <p:cNvPr id="3" name="Content Placeholder 2"/>
          <p:cNvSpPr>
            <a:spLocks noGrp="1"/>
          </p:cNvSpPr>
          <p:nvPr>
            <p:ph sz="quarter" idx="10"/>
          </p:nvPr>
        </p:nvSpPr>
        <p:spPr>
          <a:xfrm>
            <a:off x="450574" y="5171449"/>
            <a:ext cx="8385048" cy="685800"/>
          </a:xfrm>
        </p:spPr>
        <p:txBody>
          <a:bodyPr/>
          <a:lstStyle/>
          <a:p>
            <a:pPr indent="0">
              <a:lnSpc>
                <a:spcPct val="115000"/>
              </a:lnSpc>
              <a:spcBef>
                <a:spcPts val="0"/>
              </a:spcBef>
            </a:pPr>
            <a:r>
              <a:rPr lang="en-US" dirty="0">
                <a:solidFill>
                  <a:schemeClr val="tx1"/>
                </a:solidFill>
                <a:ea typeface="Calibri"/>
                <a:cs typeface="Calibri"/>
              </a:rPr>
              <a:t>Sunday and Demo Session</a:t>
            </a:r>
          </a:p>
          <a:p>
            <a:pPr lvl="1" indent="-457200">
              <a:lnSpc>
                <a:spcPct val="115000"/>
              </a:lnSpc>
              <a:spcBef>
                <a:spcPts val="0"/>
              </a:spcBef>
            </a:pPr>
            <a:r>
              <a:rPr lang="en-US" sz="1400" dirty="0">
                <a:solidFill>
                  <a:schemeClr val="tx1"/>
                </a:solidFill>
                <a:ea typeface="Calibri"/>
                <a:cs typeface="Calibri"/>
              </a:rPr>
              <a:t>E</a:t>
            </a:r>
            <a:r>
              <a:rPr lang="en-US" sz="1400" dirty="0">
                <a:solidFill>
                  <a:schemeClr val="tx1"/>
                </a:solidFill>
                <a:ea typeface="Times New Roman"/>
                <a:cs typeface="Calibri"/>
              </a:rPr>
              <a:t>MB101-SUN: Windows Embedded101</a:t>
            </a:r>
          </a:p>
          <a:p>
            <a:pPr lvl="1" indent="-457200">
              <a:lnSpc>
                <a:spcPct val="115000"/>
              </a:lnSpc>
              <a:spcBef>
                <a:spcPts val="0"/>
              </a:spcBef>
            </a:pPr>
            <a:r>
              <a:rPr lang="en-US" sz="1400" dirty="0">
                <a:solidFill>
                  <a:schemeClr val="tx1"/>
                </a:solidFill>
                <a:ea typeface="Calibri"/>
                <a:cs typeface="Times New Roman"/>
              </a:rPr>
              <a:t>EMB01-Demo: Embedding Windows Seven into devices</a:t>
            </a:r>
          </a:p>
        </p:txBody>
      </p:sp>
      <p:sp>
        <p:nvSpPr>
          <p:cNvPr id="10" name="Content Placeholder 2"/>
          <p:cNvSpPr>
            <a:spLocks noGrp="1"/>
          </p:cNvSpPr>
          <p:nvPr>
            <p:ph sz="quarter" idx="10"/>
          </p:nvPr>
        </p:nvSpPr>
        <p:spPr>
          <a:xfrm>
            <a:off x="364435" y="2832652"/>
            <a:ext cx="8385048" cy="2117035"/>
          </a:xfrm>
        </p:spPr>
        <p:txBody>
          <a:bodyPr/>
          <a:lstStyle/>
          <a:p>
            <a:pPr indent="0">
              <a:lnSpc>
                <a:spcPct val="115000"/>
              </a:lnSpc>
              <a:spcBef>
                <a:spcPts val="0"/>
              </a:spcBef>
            </a:pPr>
            <a:r>
              <a:rPr lang="en-US" dirty="0">
                <a:solidFill>
                  <a:schemeClr val="tx1"/>
                </a:solidFill>
                <a:ea typeface="Calibri"/>
                <a:cs typeface="Calibri"/>
              </a:rPr>
              <a:t>Hands On Lab</a:t>
            </a:r>
          </a:p>
          <a:p>
            <a:pPr lvl="1" indent="-457200">
              <a:lnSpc>
                <a:spcPct val="115000"/>
              </a:lnSpc>
              <a:spcBef>
                <a:spcPts val="0"/>
              </a:spcBef>
            </a:pPr>
            <a:r>
              <a:rPr lang="en-US" sz="1200" dirty="0">
                <a:solidFill>
                  <a:schemeClr val="tx1"/>
                </a:solidFill>
                <a:ea typeface="Calibri"/>
                <a:cs typeface="Calibri"/>
              </a:rPr>
              <a:t>Hi</a:t>
            </a:r>
            <a:r>
              <a:rPr lang="en-US" sz="1400" dirty="0">
                <a:solidFill>
                  <a:schemeClr val="tx1"/>
                </a:solidFill>
                <a:ea typeface="Times New Roman"/>
                <a:cs typeface="Calibri"/>
              </a:rPr>
              <a:t>gher Fidelity internet experience with Internet Explorer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Introduction to Connection Manager</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Creating a custom Windows Embedded Standard 2011 operating system image for an application</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New Servicing and Deployment Scenarios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Embedded Enabling Features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Configuring and Using PowerShell to Manage Windows Embedded Standard 2011  Devices</a:t>
            </a:r>
            <a:endParaRPr lang="en-US" sz="1400" dirty="0">
              <a:solidFill>
                <a:schemeClr val="tx1"/>
              </a:solidFill>
              <a:ea typeface="Calibri"/>
              <a:cs typeface="Times New Roman"/>
            </a:endParaRPr>
          </a:p>
        </p:txBody>
      </p:sp>
      <p:sp>
        <p:nvSpPr>
          <p:cNvPr id="11" name="Content Placeholder 2"/>
          <p:cNvSpPr>
            <a:spLocks noGrp="1"/>
          </p:cNvSpPr>
          <p:nvPr>
            <p:ph sz="quarter" idx="10"/>
          </p:nvPr>
        </p:nvSpPr>
        <p:spPr>
          <a:xfrm>
            <a:off x="357808" y="914400"/>
            <a:ext cx="8385048" cy="1848679"/>
          </a:xfrm>
        </p:spPr>
        <p:txBody>
          <a:bodyPr/>
          <a:lstStyle/>
          <a:p>
            <a:pPr marR="0" lvl="0" indent="0">
              <a:lnSpc>
                <a:spcPct val="115000"/>
              </a:lnSpc>
              <a:spcBef>
                <a:spcPts val="0"/>
              </a:spcBef>
              <a:spcAft>
                <a:spcPts val="0"/>
              </a:spcAft>
            </a:pPr>
            <a:r>
              <a:rPr lang="en-US" dirty="0">
                <a:solidFill>
                  <a:schemeClr val="tx1"/>
                </a:solidFill>
                <a:effectLst/>
                <a:ea typeface="Times New Roman"/>
                <a:cs typeface="Calibri"/>
              </a:rPr>
              <a:t>Interactive sessions</a:t>
            </a:r>
          </a:p>
          <a:p>
            <a:pPr lvl="1" indent="-457200">
              <a:lnSpc>
                <a:spcPct val="115000"/>
              </a:lnSpc>
              <a:spcBef>
                <a:spcPts val="0"/>
              </a:spcBef>
            </a:pPr>
            <a:r>
              <a:rPr lang="en-US" sz="1400" dirty="0" smtClean="0">
                <a:solidFill>
                  <a:schemeClr val="tx1"/>
                </a:solidFill>
                <a:ea typeface="Times New Roman"/>
                <a:cs typeface="Calibri"/>
              </a:rPr>
              <a:t>EMB01-IS: Delivering Applications as Appliances</a:t>
            </a:r>
            <a:endParaRPr lang="en-US" sz="1400" dirty="0" smtClean="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EMB02-IS</a:t>
            </a:r>
            <a:r>
              <a:rPr lang="en-US" sz="1400" dirty="0">
                <a:solidFill>
                  <a:schemeClr val="tx1"/>
                </a:solidFill>
                <a:ea typeface="Times New Roman"/>
                <a:cs typeface="Calibri"/>
              </a:rPr>
              <a:t>: Windows for Devices: Learn about the Future of Windows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EMB03-IS: The </a:t>
            </a:r>
            <a:r>
              <a:rPr lang="en-US" sz="1400" dirty="0" err="1">
                <a:solidFill>
                  <a:schemeClr val="tx1"/>
                </a:solidFill>
                <a:ea typeface="Times New Roman"/>
                <a:cs typeface="Calibri"/>
              </a:rPr>
              <a:t>Schtick</a:t>
            </a:r>
            <a:r>
              <a:rPr lang="en-US" sz="1400" dirty="0">
                <a:solidFill>
                  <a:schemeClr val="tx1"/>
                </a:solidFill>
                <a:ea typeface="Times New Roman"/>
                <a:cs typeface="Calibri"/>
              </a:rPr>
              <a:t>: Solving Real-Time Challenges, connectivity and GUI with Windows Embedded CE</a:t>
            </a:r>
            <a:endParaRPr lang="en-US" sz="1400" dirty="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EMB04-IS: Deploying and maintaining Windows Embedded Standard with different</a:t>
            </a:r>
          </a:p>
        </p:txBody>
      </p:sp>
    </p:spTree>
    <p:extLst>
      <p:ext uri="{BB962C8B-B14F-4D97-AF65-F5344CB8AC3E}">
        <p14:creationId xmlns="" xmlns:p14="http://schemas.microsoft.com/office/powerpoint/2007/7/12/main" val="407090862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Useful URLs</a:t>
            </a:r>
            <a:endParaRPr lang="en-US" dirty="0"/>
          </a:p>
        </p:txBody>
      </p:sp>
      <p:sp>
        <p:nvSpPr>
          <p:cNvPr id="3" name="Content Placeholder 2"/>
          <p:cNvSpPr>
            <a:spLocks noGrp="1"/>
          </p:cNvSpPr>
          <p:nvPr>
            <p:ph sz="quarter" idx="10"/>
          </p:nvPr>
        </p:nvSpPr>
        <p:spPr>
          <a:xfrm>
            <a:off x="450574" y="4922974"/>
            <a:ext cx="8385048" cy="685800"/>
          </a:xfrm>
        </p:spPr>
        <p:txBody>
          <a:bodyPr/>
          <a:lstStyle/>
          <a:p>
            <a:pPr indent="0">
              <a:lnSpc>
                <a:spcPct val="115000"/>
              </a:lnSpc>
              <a:spcBef>
                <a:spcPts val="0"/>
              </a:spcBef>
            </a:pPr>
            <a:r>
              <a:rPr lang="en-US" dirty="0">
                <a:solidFill>
                  <a:schemeClr val="tx1"/>
                </a:solidFill>
                <a:ea typeface="Calibri"/>
                <a:cs typeface="Calibri"/>
              </a:rPr>
              <a:t>Other</a:t>
            </a:r>
          </a:p>
          <a:p>
            <a:pPr lvl="1" indent="-457200">
              <a:lnSpc>
                <a:spcPct val="115000"/>
              </a:lnSpc>
              <a:spcBef>
                <a:spcPts val="0"/>
              </a:spcBef>
            </a:pPr>
            <a:r>
              <a:rPr lang="en-US" sz="1600" dirty="0">
                <a:solidFill>
                  <a:schemeClr val="tx1"/>
                </a:solidFill>
                <a:ea typeface="Calibri"/>
                <a:cs typeface="Calibri"/>
                <a:hlinkClick r:id="rId3"/>
              </a:rPr>
              <a:t>http://windowsfordevices</a:t>
            </a:r>
            <a:endParaRPr lang="en-US" sz="1600" dirty="0">
              <a:solidFill>
                <a:schemeClr val="tx1"/>
              </a:solidFill>
              <a:ea typeface="Calibri"/>
              <a:cs typeface="Calibri"/>
            </a:endParaRPr>
          </a:p>
        </p:txBody>
      </p:sp>
      <p:sp>
        <p:nvSpPr>
          <p:cNvPr id="10" name="Content Placeholder 2"/>
          <p:cNvSpPr>
            <a:spLocks noGrp="1"/>
          </p:cNvSpPr>
          <p:nvPr>
            <p:ph sz="quarter" idx="10"/>
          </p:nvPr>
        </p:nvSpPr>
        <p:spPr>
          <a:xfrm>
            <a:off x="364435" y="3017973"/>
            <a:ext cx="8385048" cy="1206158"/>
          </a:xfrm>
        </p:spPr>
        <p:txBody>
          <a:bodyPr/>
          <a:lstStyle/>
          <a:p>
            <a:pPr indent="0">
              <a:lnSpc>
                <a:spcPct val="115000"/>
              </a:lnSpc>
              <a:spcBef>
                <a:spcPts val="0"/>
              </a:spcBef>
            </a:pPr>
            <a:r>
              <a:rPr lang="en-US" dirty="0" smtClean="0">
                <a:solidFill>
                  <a:schemeClr val="tx1"/>
                </a:solidFill>
                <a:ea typeface="Calibri"/>
                <a:cs typeface="Calibri"/>
              </a:rPr>
              <a:t>Blogs</a:t>
            </a:r>
            <a:endParaRPr lang="en-US"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4"/>
              </a:rPr>
              <a:t>http://blogs.msdn.com/obloch</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5"/>
              </a:rPr>
              <a:t>http://blogs.msdn.com/mikehall</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6"/>
              </a:rPr>
              <a:t>http://</a:t>
            </a:r>
            <a:r>
              <a:rPr lang="en-US" sz="1600" dirty="0" smtClean="0">
                <a:solidFill>
                  <a:schemeClr val="tx1"/>
                </a:solidFill>
                <a:ea typeface="Calibri"/>
                <a:cs typeface="Calibri"/>
                <a:hlinkClick r:id="rId6"/>
              </a:rPr>
              <a:t>blogs.msdn.com/jcoyne</a:t>
            </a:r>
            <a:endParaRPr lang="en-US" sz="1600" dirty="0">
              <a:solidFill>
                <a:schemeClr val="tx1"/>
              </a:solidFill>
              <a:ea typeface="Calibri"/>
              <a:cs typeface="Calibri"/>
            </a:endParaRPr>
          </a:p>
        </p:txBody>
      </p:sp>
      <p:sp>
        <p:nvSpPr>
          <p:cNvPr id="11" name="Content Placeholder 2"/>
          <p:cNvSpPr>
            <a:spLocks noGrp="1"/>
          </p:cNvSpPr>
          <p:nvPr>
            <p:ph sz="quarter" idx="10"/>
          </p:nvPr>
        </p:nvSpPr>
        <p:spPr>
          <a:xfrm>
            <a:off x="357808" y="1271999"/>
            <a:ext cx="8385048" cy="1491080"/>
          </a:xfrm>
        </p:spPr>
        <p:txBody>
          <a:bodyPr/>
          <a:lstStyle/>
          <a:p>
            <a:pPr indent="0">
              <a:lnSpc>
                <a:spcPct val="115000"/>
              </a:lnSpc>
              <a:spcBef>
                <a:spcPts val="0"/>
              </a:spcBef>
            </a:pPr>
            <a:r>
              <a:rPr lang="en-US" dirty="0">
                <a:solidFill>
                  <a:schemeClr val="tx1"/>
                </a:solidFill>
                <a:ea typeface="Calibri"/>
                <a:cs typeface="Calibri"/>
              </a:rPr>
              <a:t>Microsoft Web sites</a:t>
            </a:r>
          </a:p>
          <a:p>
            <a:pPr lvl="1" indent="-517525">
              <a:lnSpc>
                <a:spcPct val="115000"/>
              </a:lnSpc>
              <a:spcBef>
                <a:spcPts val="0"/>
              </a:spcBef>
            </a:pPr>
            <a:r>
              <a:rPr lang="en-US" sz="1600" dirty="0">
                <a:solidFill>
                  <a:schemeClr val="tx1"/>
                </a:solidFill>
                <a:ea typeface="Calibri"/>
                <a:cs typeface="Calibri"/>
                <a:hlinkClick r:id="rId7"/>
              </a:rPr>
              <a:t>http://windowsembedded.com</a:t>
            </a:r>
            <a:endParaRPr lang="en-US" sz="1600" dirty="0">
              <a:solidFill>
                <a:schemeClr val="tx1"/>
              </a:solidFill>
              <a:ea typeface="Calibri"/>
              <a:cs typeface="Calibri"/>
            </a:endParaRPr>
          </a:p>
          <a:p>
            <a:pPr lvl="1" indent="-517525">
              <a:lnSpc>
                <a:spcPct val="115000"/>
              </a:lnSpc>
              <a:spcBef>
                <a:spcPts val="0"/>
              </a:spcBef>
            </a:pPr>
            <a:r>
              <a:rPr lang="en-US" sz="1600" dirty="0">
                <a:solidFill>
                  <a:schemeClr val="tx1"/>
                </a:solidFill>
                <a:ea typeface="Times New Roman"/>
                <a:cs typeface="Calibri"/>
                <a:hlinkClick r:id="rId8"/>
              </a:rPr>
              <a:t>http://</a:t>
            </a:r>
            <a:r>
              <a:rPr lang="en-US" sz="1600" dirty="0" smtClean="0">
                <a:solidFill>
                  <a:schemeClr val="tx1"/>
                </a:solidFill>
                <a:ea typeface="Times New Roman"/>
                <a:cs typeface="Calibri"/>
                <a:hlinkClick r:id="rId8"/>
              </a:rPr>
              <a:t>msdn.microsoft.com/en-us/windowsembedded/ce/default.aspx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9"/>
              </a:rPr>
              <a:t>http://</a:t>
            </a:r>
            <a:r>
              <a:rPr lang="en-US" sz="1600" dirty="0" smtClean="0">
                <a:solidFill>
                  <a:schemeClr val="tx1"/>
                </a:solidFill>
                <a:ea typeface="Times New Roman"/>
                <a:cs typeface="Calibri"/>
                <a:hlinkClick r:id="rId9"/>
              </a:rPr>
              <a:t>msdn.microsoft.com/en-us/windowsembedded/standard/default.aspx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10"/>
              </a:rPr>
              <a:t>http://</a:t>
            </a:r>
            <a:r>
              <a:rPr lang="en-US" sz="1600" dirty="0" smtClean="0">
                <a:solidFill>
                  <a:schemeClr val="tx1"/>
                </a:solidFill>
                <a:ea typeface="Times New Roman"/>
                <a:cs typeface="Calibri"/>
                <a:hlinkClick r:id="rId10"/>
              </a:rPr>
              <a:t>technet.microsoft.com/en-us/windowsembedded/posready/default.aspx</a:t>
            </a:r>
            <a:endParaRPr lang="en-US" sz="1600" dirty="0" smtClean="0">
              <a:solidFill>
                <a:schemeClr val="tx1"/>
              </a:solidFill>
              <a:ea typeface="Times New Roman"/>
              <a:cs typeface="Calibri"/>
            </a:endParaRPr>
          </a:p>
        </p:txBody>
      </p:sp>
    </p:spTree>
    <p:extLst>
      <p:ext uri="{BB962C8B-B14F-4D97-AF65-F5344CB8AC3E}">
        <p14:creationId xmlns="" xmlns:p14="http://schemas.microsoft.com/office/powerpoint/2007/7/12/main" val="125616913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6082981" y="2051583"/>
            <a:ext cx="2866959" cy="126274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3152480" y="3442960"/>
            <a:ext cx="2866959" cy="1262743"/>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3152480" y="2045766"/>
            <a:ext cx="2866959" cy="1262743"/>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231065" y="3449940"/>
            <a:ext cx="2866959" cy="12627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232228" y="2046513"/>
            <a:ext cx="2866959" cy="12627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ounded Rectangle 53"/>
          <p:cNvSpPr/>
          <p:nvPr/>
        </p:nvSpPr>
        <p:spPr bwMode="auto">
          <a:xfrm>
            <a:off x="3152617" y="1219199"/>
            <a:ext cx="2875546" cy="5075267"/>
          </a:xfrm>
          <a:prstGeom prst="roundRect">
            <a:avLst>
              <a:gd name="adj" fmla="val 8975"/>
            </a:avLst>
          </a:prstGeom>
          <a:solidFill>
            <a:schemeClr val="accent4">
              <a:lumMod val="85000"/>
              <a:lumOff val="15000"/>
              <a:alpha val="65000"/>
            </a:schemeClr>
          </a:solidFill>
          <a:ln w="25400" cap="flat" cmpd="sng" algn="ctr">
            <a:noFill/>
            <a:prstDash val="solid"/>
            <a:headEnd type="none" w="med" len="med"/>
            <a:tailEnd type="none" w="med" len="med"/>
          </a:ln>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a:solidFill>
                <a:schemeClr val="tx1">
                  <a:lumMod val="75000"/>
                  <a:lumOff val="25000"/>
                </a:schemeClr>
              </a:solidFill>
            </a:endParaRPr>
          </a:p>
        </p:txBody>
      </p:sp>
      <p:sp>
        <p:nvSpPr>
          <p:cNvPr id="73" name="Rounded Rectangle 72"/>
          <p:cNvSpPr/>
          <p:nvPr/>
        </p:nvSpPr>
        <p:spPr bwMode="auto">
          <a:xfrm>
            <a:off x="228600" y="1219199"/>
            <a:ext cx="2875546" cy="5075267"/>
          </a:xfrm>
          <a:prstGeom prst="roundRect">
            <a:avLst>
              <a:gd name="adj" fmla="val 8975"/>
            </a:avLst>
          </a:prstGeom>
          <a:solidFill>
            <a:schemeClr val="accent4">
              <a:lumMod val="85000"/>
              <a:lumOff val="15000"/>
              <a:alpha val="65000"/>
            </a:schemeClr>
          </a:solidFill>
          <a:ln w="25400" cap="flat" cmpd="sng" algn="ctr">
            <a:noFill/>
            <a:prstDash val="solid"/>
            <a:headEnd type="none" w="med" len="med"/>
            <a:tailEnd type="none" w="med" len="med"/>
          </a:ln>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smtClean="0">
              <a:solidFill>
                <a:schemeClr val="tx1">
                  <a:lumMod val="75000"/>
                  <a:lumOff val="25000"/>
                </a:schemeClr>
              </a:solidFill>
            </a:endParaRPr>
          </a:p>
        </p:txBody>
      </p:sp>
      <p:sp>
        <p:nvSpPr>
          <p:cNvPr id="115" name="Rounded Rectangle 114"/>
          <p:cNvSpPr/>
          <p:nvPr/>
        </p:nvSpPr>
        <p:spPr bwMode="auto">
          <a:xfrm>
            <a:off x="304800" y="4861913"/>
            <a:ext cx="2723146" cy="1399675"/>
          </a:xfrm>
          <a:prstGeom prst="roundRect">
            <a:avLst>
              <a:gd name="adj" fmla="val 15327"/>
            </a:avLst>
          </a:prstGeom>
          <a:gradFill flip="none" rotWithShape="1">
            <a:gsLst>
              <a:gs pos="0">
                <a:schemeClr val="accent1">
                  <a:lumMod val="50000"/>
                </a:schemeClr>
              </a:gs>
              <a:gs pos="6000">
                <a:schemeClr val="accent1">
                  <a:lumMod val="50000"/>
                </a:schemeClr>
              </a:gs>
              <a:gs pos="50000">
                <a:schemeClr val="accent1">
                  <a:lumMod val="50000"/>
                </a:schemeClr>
              </a:gs>
              <a:gs pos="94000">
                <a:schemeClr val="accent1">
                  <a:lumMod val="50000"/>
                </a:schemeClr>
              </a:gs>
              <a:gs pos="100000">
                <a:schemeClr val="accent1">
                  <a:lumMod val="50000"/>
                </a:schemeClr>
              </a:gs>
            </a:gsLst>
            <a:lin ang="0" scaled="1"/>
            <a:tileRect/>
          </a:gradFill>
          <a:ln w="25400" cap="flat" cmpd="sng" algn="ctr">
            <a:noFill/>
            <a:prstDash val="solid"/>
            <a:headEnd type="none" w="med" len="med"/>
            <a:tailEnd type="none" w="med" len="med"/>
          </a:ln>
          <a:effectLst>
            <a:glow rad="63500">
              <a:schemeClr val="accent5">
                <a:satMod val="175000"/>
                <a:alpha val="40000"/>
              </a:schemeClr>
            </a:glow>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smtClean="0">
              <a:solidFill>
                <a:schemeClr val="tx1">
                  <a:lumMod val="75000"/>
                  <a:lumOff val="25000"/>
                </a:schemeClr>
              </a:solidFill>
            </a:endParaRPr>
          </a:p>
        </p:txBody>
      </p:sp>
      <p:sp>
        <p:nvSpPr>
          <p:cNvPr id="83" name="Rounded Rectangle 82"/>
          <p:cNvSpPr/>
          <p:nvPr/>
        </p:nvSpPr>
        <p:spPr bwMode="auto">
          <a:xfrm>
            <a:off x="3228817" y="1207167"/>
            <a:ext cx="2725152" cy="697833"/>
          </a:xfrm>
          <a:prstGeom prst="roundRect">
            <a:avLst>
              <a:gd name="adj" fmla="val 26503"/>
            </a:avLst>
          </a:prstGeom>
          <a:gradFill flip="none" rotWithShape="1">
            <a:gsLst>
              <a:gs pos="0">
                <a:schemeClr val="accent1">
                  <a:lumMod val="50000"/>
                </a:schemeClr>
              </a:gs>
              <a:gs pos="6000">
                <a:schemeClr val="accent1">
                  <a:lumMod val="50000"/>
                </a:schemeClr>
              </a:gs>
              <a:gs pos="50000">
                <a:schemeClr val="accent1">
                  <a:lumMod val="50000"/>
                </a:schemeClr>
              </a:gs>
              <a:gs pos="94000">
                <a:schemeClr val="accent1">
                  <a:lumMod val="50000"/>
                </a:schemeClr>
              </a:gs>
              <a:gs pos="100000">
                <a:schemeClr val="accent1">
                  <a:lumMod val="50000"/>
                </a:schemeClr>
              </a:gs>
            </a:gsLst>
            <a:lin ang="0" scaled="1"/>
            <a:tileRect/>
          </a:gradFill>
          <a:ln w="25400" cap="flat" cmpd="sng" algn="ctr">
            <a:noFill/>
            <a:prstDash val="solid"/>
            <a:headEnd type="none" w="med" len="med"/>
            <a:tailEnd type="none" w="med" len="med"/>
          </a:ln>
          <a:effectLst>
            <a:glow rad="63500">
              <a:schemeClr val="accent5">
                <a:satMod val="175000"/>
                <a:alpha val="40000"/>
              </a:schemeClr>
            </a:glow>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smtClean="0">
              <a:solidFill>
                <a:schemeClr val="tx1">
                  <a:lumMod val="75000"/>
                  <a:lumOff val="25000"/>
                </a:schemeClr>
              </a:solidFill>
            </a:endParaRPr>
          </a:p>
        </p:txBody>
      </p:sp>
      <p:sp>
        <p:nvSpPr>
          <p:cNvPr id="82" name="Rounded Rectangle 81"/>
          <p:cNvSpPr/>
          <p:nvPr/>
        </p:nvSpPr>
        <p:spPr bwMode="auto">
          <a:xfrm>
            <a:off x="304800" y="1207167"/>
            <a:ext cx="2725152" cy="697833"/>
          </a:xfrm>
          <a:prstGeom prst="roundRect">
            <a:avLst>
              <a:gd name="adj" fmla="val 26503"/>
            </a:avLst>
          </a:prstGeom>
          <a:gradFill flip="none" rotWithShape="1">
            <a:gsLst>
              <a:gs pos="0">
                <a:schemeClr val="accent1">
                  <a:lumMod val="50000"/>
                </a:schemeClr>
              </a:gs>
              <a:gs pos="6000">
                <a:schemeClr val="accent1">
                  <a:lumMod val="50000"/>
                </a:schemeClr>
              </a:gs>
              <a:gs pos="50000">
                <a:schemeClr val="accent1">
                  <a:lumMod val="50000"/>
                </a:schemeClr>
              </a:gs>
              <a:gs pos="94000">
                <a:schemeClr val="accent1">
                  <a:lumMod val="50000"/>
                </a:schemeClr>
              </a:gs>
              <a:gs pos="100000">
                <a:schemeClr val="accent1">
                  <a:lumMod val="50000"/>
                </a:schemeClr>
              </a:gs>
            </a:gsLst>
            <a:lin ang="0" scaled="1"/>
            <a:tileRect/>
          </a:gradFill>
          <a:ln w="25400" cap="flat" cmpd="sng" algn="ctr">
            <a:noFill/>
            <a:prstDash val="solid"/>
            <a:headEnd type="none" w="med" len="med"/>
            <a:tailEnd type="none" w="med" len="med"/>
          </a:ln>
          <a:effectLst>
            <a:glow rad="63500">
              <a:schemeClr val="accent5">
                <a:satMod val="175000"/>
                <a:alpha val="40000"/>
              </a:schemeClr>
            </a:glow>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smtClean="0">
              <a:solidFill>
                <a:schemeClr val="tx1">
                  <a:lumMod val="75000"/>
                  <a:lumOff val="25000"/>
                </a:schemeClr>
              </a:solidFill>
              <a:latin typeface="+mn-lt"/>
            </a:endParaRPr>
          </a:p>
        </p:txBody>
      </p:sp>
      <p:sp>
        <p:nvSpPr>
          <p:cNvPr id="71" name="Title 106"/>
          <p:cNvSpPr>
            <a:spLocks noGrp="1"/>
          </p:cNvSpPr>
          <p:nvPr>
            <p:ph type="title"/>
          </p:nvPr>
        </p:nvSpPr>
        <p:spPr/>
        <p:txBody>
          <a:bodyPr/>
          <a:lstStyle/>
          <a:p>
            <a:r>
              <a:rPr lang="en-US" dirty="0" smtClean="0"/>
              <a:t>Windows Embedded Family</a:t>
            </a:r>
            <a:endParaRPr lang="en-US" dirty="0"/>
          </a:p>
        </p:txBody>
      </p:sp>
      <p:sp>
        <p:nvSpPr>
          <p:cNvPr id="76" name="Rounded Rectangle 75"/>
          <p:cNvSpPr/>
          <p:nvPr/>
        </p:nvSpPr>
        <p:spPr bwMode="auto">
          <a:xfrm>
            <a:off x="6077954" y="1204570"/>
            <a:ext cx="2875546" cy="2338730"/>
          </a:xfrm>
          <a:prstGeom prst="roundRect">
            <a:avLst>
              <a:gd name="adj" fmla="val 8975"/>
            </a:avLst>
          </a:prstGeom>
          <a:solidFill>
            <a:schemeClr val="accent4">
              <a:lumMod val="85000"/>
              <a:lumOff val="15000"/>
              <a:alpha val="65000"/>
            </a:schemeClr>
          </a:solidFill>
          <a:ln w="25400" cap="flat" cmpd="sng" algn="ctr">
            <a:noFill/>
            <a:prstDash val="solid"/>
            <a:headEnd type="none" w="med" len="med"/>
            <a:tailEnd type="none" w="med" len="med"/>
          </a:ln>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a:solidFill>
                <a:schemeClr val="tx1">
                  <a:lumMod val="75000"/>
                  <a:lumOff val="25000"/>
                </a:schemeClr>
              </a:solidFill>
            </a:endParaRPr>
          </a:p>
        </p:txBody>
      </p:sp>
      <p:sp>
        <p:nvSpPr>
          <p:cNvPr id="77" name="Rounded Rectangle 76"/>
          <p:cNvSpPr/>
          <p:nvPr/>
        </p:nvSpPr>
        <p:spPr bwMode="auto">
          <a:xfrm>
            <a:off x="6077954" y="3590925"/>
            <a:ext cx="2875546" cy="2686050"/>
          </a:xfrm>
          <a:prstGeom prst="roundRect">
            <a:avLst>
              <a:gd name="adj" fmla="val 8975"/>
            </a:avLst>
          </a:prstGeom>
          <a:solidFill>
            <a:schemeClr val="tx1">
              <a:alpha val="64000"/>
            </a:schemeClr>
          </a:solidFill>
          <a:ln w="25400" cap="flat" cmpd="sng" algn="ctr">
            <a:noFill/>
            <a:prstDash val="solid"/>
            <a:headEnd type="none" w="med" len="med"/>
            <a:tailEnd type="none" w="med" len="med"/>
          </a:ln>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a:solidFill>
                <a:schemeClr val="tx1">
                  <a:lumMod val="75000"/>
                  <a:lumOff val="25000"/>
                </a:schemeClr>
              </a:solidFill>
            </a:endParaRPr>
          </a:p>
        </p:txBody>
      </p:sp>
      <p:pic>
        <p:nvPicPr>
          <p:cNvPr id="78" name="Picture 2" descr="C:\Users\obloch\Pictures\Embedded Logos &amp; Graphics\wEmbed-Stnd_h_rgb_r.png"/>
          <p:cNvPicPr>
            <a:picLocks noChangeAspect="1" noChangeArrowheads="1"/>
          </p:cNvPicPr>
          <p:nvPr/>
        </p:nvPicPr>
        <p:blipFill>
          <a:blip r:embed="rId3" cstate="screen"/>
          <a:srcRect/>
          <a:stretch>
            <a:fillRect/>
          </a:stretch>
        </p:blipFill>
        <p:spPr bwMode="white">
          <a:xfrm>
            <a:off x="3397410" y="1318464"/>
            <a:ext cx="2385960" cy="475239"/>
          </a:xfrm>
          <a:prstGeom prst="rect">
            <a:avLst/>
          </a:prstGeom>
          <a:noFill/>
        </p:spPr>
      </p:pic>
      <p:pic>
        <p:nvPicPr>
          <p:cNvPr id="79" name="Picture 6" descr="C:\Users\obloch\Pictures\Embedded Logos &amp; Graphics\wemb-compact_h_rgb_r.png"/>
          <p:cNvPicPr>
            <a:picLocks noChangeAspect="1" noChangeArrowheads="1"/>
          </p:cNvPicPr>
          <p:nvPr/>
        </p:nvPicPr>
        <p:blipFill>
          <a:blip r:embed="rId4" cstate="screen"/>
          <a:srcRect/>
          <a:stretch>
            <a:fillRect/>
          </a:stretch>
        </p:blipFill>
        <p:spPr bwMode="white">
          <a:xfrm>
            <a:off x="467196" y="1311828"/>
            <a:ext cx="2398355" cy="516972"/>
          </a:xfrm>
          <a:prstGeom prst="rect">
            <a:avLst/>
          </a:prstGeom>
          <a:noFill/>
        </p:spPr>
      </p:pic>
      <p:sp>
        <p:nvSpPr>
          <p:cNvPr id="84" name="Rounded Rectangle 83"/>
          <p:cNvSpPr/>
          <p:nvPr/>
        </p:nvSpPr>
        <p:spPr bwMode="auto">
          <a:xfrm>
            <a:off x="6149391" y="1217617"/>
            <a:ext cx="2732673" cy="697833"/>
          </a:xfrm>
          <a:prstGeom prst="roundRect">
            <a:avLst>
              <a:gd name="adj" fmla="val 26503"/>
            </a:avLst>
          </a:prstGeom>
          <a:gradFill flip="none" rotWithShape="1">
            <a:gsLst>
              <a:gs pos="0">
                <a:schemeClr val="accent1">
                  <a:lumMod val="50000"/>
                </a:schemeClr>
              </a:gs>
              <a:gs pos="6000">
                <a:schemeClr val="accent1">
                  <a:lumMod val="50000"/>
                </a:schemeClr>
              </a:gs>
              <a:gs pos="50000">
                <a:schemeClr val="accent1">
                  <a:lumMod val="50000"/>
                </a:schemeClr>
              </a:gs>
              <a:gs pos="94000">
                <a:schemeClr val="accent1">
                  <a:lumMod val="50000"/>
                </a:schemeClr>
              </a:gs>
              <a:gs pos="100000">
                <a:schemeClr val="accent1">
                  <a:lumMod val="50000"/>
                </a:schemeClr>
              </a:gs>
            </a:gsLst>
            <a:lin ang="0" scaled="1"/>
            <a:tileRect/>
          </a:gradFill>
          <a:ln w="25400" cap="flat" cmpd="sng" algn="ctr">
            <a:noFill/>
            <a:prstDash val="solid"/>
            <a:headEnd type="none" w="med" len="med"/>
            <a:tailEnd type="none" w="med" len="med"/>
          </a:ln>
          <a:effectLst>
            <a:glow rad="63500">
              <a:schemeClr val="accent5">
                <a:satMod val="175000"/>
                <a:alpha val="40000"/>
              </a:schemeClr>
            </a:glow>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smtClean="0">
              <a:solidFill>
                <a:schemeClr val="tx1">
                  <a:lumMod val="75000"/>
                  <a:lumOff val="25000"/>
                </a:schemeClr>
              </a:solidFill>
            </a:endParaRPr>
          </a:p>
        </p:txBody>
      </p:sp>
      <p:pic>
        <p:nvPicPr>
          <p:cNvPr id="85" name="Picture 2" descr="Z:\Microsoft\Brands\Windows Embedded Server\WinEmbed-Server_h_rgb_r.png"/>
          <p:cNvPicPr>
            <a:picLocks noChangeAspect="1" noChangeArrowheads="1"/>
          </p:cNvPicPr>
          <p:nvPr/>
        </p:nvPicPr>
        <p:blipFill>
          <a:blip r:embed="rId5" cstate="screen"/>
          <a:srcRect/>
          <a:stretch>
            <a:fillRect/>
          </a:stretch>
        </p:blipFill>
        <p:spPr bwMode="white">
          <a:xfrm>
            <a:off x="6339540" y="1337072"/>
            <a:ext cx="2352375" cy="458922"/>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sp>
        <p:nvSpPr>
          <p:cNvPr id="86" name="Rounded Rectangle 85"/>
          <p:cNvSpPr/>
          <p:nvPr/>
        </p:nvSpPr>
        <p:spPr bwMode="auto">
          <a:xfrm>
            <a:off x="6149391" y="3617069"/>
            <a:ext cx="2732673" cy="697833"/>
          </a:xfrm>
          <a:prstGeom prst="roundRect">
            <a:avLst>
              <a:gd name="adj" fmla="val 26503"/>
            </a:avLst>
          </a:prstGeom>
          <a:gradFill flip="none" rotWithShape="1">
            <a:gsLst>
              <a:gs pos="0">
                <a:schemeClr val="accent1">
                  <a:lumMod val="50000"/>
                </a:schemeClr>
              </a:gs>
              <a:gs pos="6000">
                <a:schemeClr val="accent1">
                  <a:lumMod val="50000"/>
                </a:schemeClr>
              </a:gs>
              <a:gs pos="50000">
                <a:schemeClr val="accent1">
                  <a:lumMod val="50000"/>
                </a:schemeClr>
              </a:gs>
              <a:gs pos="94000">
                <a:schemeClr val="accent1">
                  <a:lumMod val="50000"/>
                </a:schemeClr>
              </a:gs>
              <a:gs pos="100000">
                <a:schemeClr val="accent1">
                  <a:lumMod val="50000"/>
                </a:schemeClr>
              </a:gs>
            </a:gsLst>
            <a:lin ang="0" scaled="1"/>
            <a:tileRect/>
          </a:gradFill>
          <a:ln w="25400" cap="flat" cmpd="sng" algn="ctr">
            <a:noFill/>
            <a:prstDash val="solid"/>
            <a:headEnd type="none" w="med" len="med"/>
            <a:tailEnd type="none" w="med" len="med"/>
          </a:ln>
          <a:effectLst>
            <a:glow rad="63500">
              <a:schemeClr val="accent5">
                <a:satMod val="175000"/>
                <a:alpha val="40000"/>
              </a:schemeClr>
            </a:glow>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smtClean="0">
              <a:solidFill>
                <a:schemeClr val="tx1">
                  <a:lumMod val="75000"/>
                  <a:lumOff val="25000"/>
                </a:schemeClr>
              </a:solidFill>
            </a:endParaRPr>
          </a:p>
        </p:txBody>
      </p:sp>
      <p:pic>
        <p:nvPicPr>
          <p:cNvPr id="87" name="Picture 13" descr="C:\Users\obloch\Pictures\Embedded Logos &amp; Graphics\wemb-Ent_h_rgb_r.png"/>
          <p:cNvPicPr>
            <a:picLocks noChangeAspect="1" noChangeArrowheads="1"/>
          </p:cNvPicPr>
          <p:nvPr/>
        </p:nvPicPr>
        <p:blipFill>
          <a:blip r:embed="rId6" cstate="screen"/>
          <a:srcRect/>
          <a:stretch>
            <a:fillRect/>
          </a:stretch>
        </p:blipFill>
        <p:spPr bwMode="white">
          <a:xfrm>
            <a:off x="6335159" y="3711511"/>
            <a:ext cx="2361136" cy="508949"/>
          </a:xfrm>
          <a:prstGeom prst="rect">
            <a:avLst/>
          </a:prstGeom>
          <a:noFill/>
        </p:spPr>
      </p:pic>
      <p:pic>
        <p:nvPicPr>
          <p:cNvPr id="105" name="Picture 4" descr="C:\Users\obloch\Pictures\Embedded Logos &amp; Graphics\MWE-Showcase-Frame.png.png"/>
          <p:cNvPicPr>
            <a:picLocks noChangeAspect="1" noChangeArrowheads="1"/>
          </p:cNvPicPr>
          <p:nvPr/>
        </p:nvPicPr>
        <p:blipFill>
          <a:blip r:embed="rId7" cstate="screen"/>
          <a:srcRect/>
          <a:stretch>
            <a:fillRect/>
          </a:stretch>
        </p:blipFill>
        <p:spPr bwMode="auto">
          <a:xfrm>
            <a:off x="1345526" y="2331461"/>
            <a:ext cx="840097" cy="594307"/>
          </a:xfrm>
          <a:prstGeom prst="rect">
            <a:avLst/>
          </a:prstGeom>
          <a:noFill/>
        </p:spPr>
      </p:pic>
      <p:sp>
        <p:nvSpPr>
          <p:cNvPr id="106" name="TextBox 105"/>
          <p:cNvSpPr txBox="1"/>
          <p:nvPr/>
        </p:nvSpPr>
        <p:spPr bwMode="white">
          <a:xfrm>
            <a:off x="1326096" y="2895568"/>
            <a:ext cx="902811" cy="261610"/>
          </a:xfrm>
          <a:prstGeom prst="rect">
            <a:avLst/>
          </a:prstGeom>
          <a:noFill/>
        </p:spPr>
        <p:txBody>
          <a:bodyPr wrap="none" rtlCol="0">
            <a:spAutoFit/>
          </a:bodyPr>
          <a:lstStyle/>
          <a:p>
            <a:pPr algn="ctr"/>
            <a:r>
              <a:rPr lang="en-US" sz="1100" dirty="0" smtClean="0">
                <a:solidFill>
                  <a:schemeClr val="bg1"/>
                </a:solidFill>
                <a:latin typeface="+mn-lt"/>
              </a:rPr>
              <a:t>Consumer</a:t>
            </a:r>
            <a:endParaRPr lang="en-US" sz="1100" dirty="0">
              <a:solidFill>
                <a:schemeClr val="bg1"/>
              </a:solidFill>
              <a:latin typeface="+mn-lt"/>
            </a:endParaRPr>
          </a:p>
        </p:txBody>
      </p:sp>
      <p:pic>
        <p:nvPicPr>
          <p:cNvPr id="103" name="Picture 6" descr="C:\Users\obloch\Pictures\Embedded Logos &amp; Graphics\MWE-Showcase-RobuDog_png.png"/>
          <p:cNvPicPr>
            <a:picLocks noChangeAspect="1" noChangeArrowheads="1"/>
          </p:cNvPicPr>
          <p:nvPr/>
        </p:nvPicPr>
        <p:blipFill>
          <a:blip r:embed="rId8" cstate="screen"/>
          <a:srcRect/>
          <a:stretch>
            <a:fillRect/>
          </a:stretch>
        </p:blipFill>
        <p:spPr bwMode="auto">
          <a:xfrm>
            <a:off x="2155288" y="3627034"/>
            <a:ext cx="837367" cy="657294"/>
          </a:xfrm>
          <a:prstGeom prst="rect">
            <a:avLst/>
          </a:prstGeom>
          <a:noFill/>
        </p:spPr>
      </p:pic>
      <p:sp>
        <p:nvSpPr>
          <p:cNvPr id="104" name="TextBox 103"/>
          <p:cNvSpPr txBox="1"/>
          <p:nvPr/>
        </p:nvSpPr>
        <p:spPr bwMode="white">
          <a:xfrm>
            <a:off x="2256610" y="4266798"/>
            <a:ext cx="782587" cy="261610"/>
          </a:xfrm>
          <a:prstGeom prst="rect">
            <a:avLst/>
          </a:prstGeom>
          <a:noFill/>
        </p:spPr>
        <p:txBody>
          <a:bodyPr wrap="none" rtlCol="0">
            <a:spAutoFit/>
          </a:bodyPr>
          <a:lstStyle/>
          <a:p>
            <a:r>
              <a:rPr lang="en-US" sz="1100" dirty="0" smtClean="0">
                <a:solidFill>
                  <a:schemeClr val="bg1"/>
                </a:solidFill>
                <a:latin typeface="+mn-lt"/>
              </a:rPr>
              <a:t>Robotics</a:t>
            </a:r>
            <a:endParaRPr lang="en-US" sz="1100" dirty="0">
              <a:solidFill>
                <a:schemeClr val="bg1"/>
              </a:solidFill>
              <a:latin typeface="+mn-lt"/>
            </a:endParaRPr>
          </a:p>
        </p:txBody>
      </p:sp>
      <p:sp>
        <p:nvSpPr>
          <p:cNvPr id="102" name="TextBox 101"/>
          <p:cNvSpPr txBox="1"/>
          <p:nvPr/>
        </p:nvSpPr>
        <p:spPr bwMode="white">
          <a:xfrm>
            <a:off x="349441" y="2886859"/>
            <a:ext cx="1070053" cy="430887"/>
          </a:xfrm>
          <a:prstGeom prst="rect">
            <a:avLst/>
          </a:prstGeom>
          <a:noFill/>
        </p:spPr>
        <p:txBody>
          <a:bodyPr wrap="square" rtlCol="0">
            <a:spAutoFit/>
          </a:bodyPr>
          <a:lstStyle/>
          <a:p>
            <a:r>
              <a:rPr lang="en-US" sz="1100" dirty="0" smtClean="0">
                <a:solidFill>
                  <a:schemeClr val="bg1"/>
                </a:solidFill>
                <a:latin typeface="+mn-lt"/>
              </a:rPr>
              <a:t>Portable media</a:t>
            </a:r>
            <a:endParaRPr lang="en-US" sz="1100" dirty="0">
              <a:solidFill>
                <a:schemeClr val="bg1"/>
              </a:solidFill>
              <a:latin typeface="+mn-lt"/>
            </a:endParaRPr>
          </a:p>
        </p:txBody>
      </p:sp>
      <p:pic>
        <p:nvPicPr>
          <p:cNvPr id="99" name="Picture 2" descr="C:\Users\obloch\Pictures\Embedded Logos &amp; Graphics\Industrial Automation.png"/>
          <p:cNvPicPr>
            <a:picLocks noChangeAspect="1" noChangeArrowheads="1"/>
          </p:cNvPicPr>
          <p:nvPr/>
        </p:nvPicPr>
        <p:blipFill>
          <a:blip r:embed="rId9" cstate="screen"/>
          <a:srcRect/>
          <a:stretch>
            <a:fillRect/>
          </a:stretch>
        </p:blipFill>
        <p:spPr bwMode="auto">
          <a:xfrm>
            <a:off x="387085" y="3464017"/>
            <a:ext cx="743332" cy="891998"/>
          </a:xfrm>
          <a:prstGeom prst="rect">
            <a:avLst/>
          </a:prstGeom>
          <a:noFill/>
          <a:effectLst>
            <a:softEdge rad="31750"/>
          </a:effectLst>
        </p:spPr>
      </p:pic>
      <p:sp>
        <p:nvSpPr>
          <p:cNvPr id="100" name="TextBox 99"/>
          <p:cNvSpPr txBox="1"/>
          <p:nvPr/>
        </p:nvSpPr>
        <p:spPr bwMode="white">
          <a:xfrm>
            <a:off x="304800" y="4266798"/>
            <a:ext cx="1003801" cy="430887"/>
          </a:xfrm>
          <a:prstGeom prst="rect">
            <a:avLst/>
          </a:prstGeom>
          <a:noFill/>
        </p:spPr>
        <p:txBody>
          <a:bodyPr wrap="none" rtlCol="0">
            <a:spAutoFit/>
          </a:bodyPr>
          <a:lstStyle/>
          <a:p>
            <a:pPr algn="ctr"/>
            <a:r>
              <a:rPr lang="en-US" sz="1100" dirty="0" smtClean="0">
                <a:solidFill>
                  <a:schemeClr val="bg1"/>
                </a:solidFill>
                <a:latin typeface="+mn-lt"/>
              </a:rPr>
              <a:t>Industrial </a:t>
            </a:r>
            <a:br>
              <a:rPr lang="en-US" sz="1100" dirty="0" smtClean="0">
                <a:solidFill>
                  <a:schemeClr val="bg1"/>
                </a:solidFill>
                <a:latin typeface="+mn-lt"/>
              </a:rPr>
            </a:br>
            <a:r>
              <a:rPr lang="en-US" sz="1100" dirty="0" smtClean="0">
                <a:solidFill>
                  <a:schemeClr val="bg1"/>
                </a:solidFill>
                <a:latin typeface="+mn-lt"/>
              </a:rPr>
              <a:t>Automation</a:t>
            </a:r>
            <a:endParaRPr lang="en-US" sz="1100" dirty="0">
              <a:solidFill>
                <a:schemeClr val="bg1"/>
              </a:solidFill>
              <a:latin typeface="+mn-lt"/>
            </a:endParaRPr>
          </a:p>
        </p:txBody>
      </p:sp>
      <p:pic>
        <p:nvPicPr>
          <p:cNvPr id="97" name="Rechteck 382997"/>
          <p:cNvPicPr>
            <a:picLocks noChangeAspect="1" noChangeArrowheads="1"/>
          </p:cNvPicPr>
          <p:nvPr/>
        </p:nvPicPr>
        <p:blipFill>
          <a:blip r:embed="rId10" cstate="print"/>
          <a:srcRect/>
          <a:stretch>
            <a:fillRect/>
          </a:stretch>
        </p:blipFill>
        <p:spPr bwMode="auto">
          <a:xfrm>
            <a:off x="1444805" y="3838485"/>
            <a:ext cx="590365" cy="301463"/>
          </a:xfrm>
          <a:prstGeom prst="rect">
            <a:avLst/>
          </a:prstGeom>
          <a:noFill/>
          <a:ln w="9525">
            <a:noFill/>
            <a:miter lim="800000"/>
            <a:headEnd/>
            <a:tailEnd/>
          </a:ln>
        </p:spPr>
      </p:pic>
      <p:sp>
        <p:nvSpPr>
          <p:cNvPr id="98" name="TextBox 97"/>
          <p:cNvSpPr txBox="1"/>
          <p:nvPr/>
        </p:nvSpPr>
        <p:spPr bwMode="white">
          <a:xfrm>
            <a:off x="1254350" y="4266798"/>
            <a:ext cx="941283" cy="261610"/>
          </a:xfrm>
          <a:prstGeom prst="rect">
            <a:avLst/>
          </a:prstGeom>
          <a:noFill/>
        </p:spPr>
        <p:txBody>
          <a:bodyPr wrap="none" rtlCol="0">
            <a:spAutoFit/>
          </a:bodyPr>
          <a:lstStyle/>
          <a:p>
            <a:pPr algn="ctr"/>
            <a:r>
              <a:rPr lang="en-US" sz="1100" dirty="0" smtClean="0">
                <a:solidFill>
                  <a:schemeClr val="bg1"/>
                </a:solidFill>
                <a:latin typeface="+mn-lt"/>
              </a:rPr>
              <a:t>Telematics</a:t>
            </a:r>
            <a:endParaRPr lang="en-US" sz="1100" dirty="0">
              <a:solidFill>
                <a:schemeClr val="bg1"/>
              </a:solidFill>
              <a:latin typeface="+mn-lt"/>
            </a:endParaRPr>
          </a:p>
        </p:txBody>
      </p:sp>
      <p:pic>
        <p:nvPicPr>
          <p:cNvPr id="95" name="Picture 2" descr="C:\Users\obloch\Pictures\Embedded Logos &amp; Graphics\MWE-PSD-ThinClient.png.png"/>
          <p:cNvPicPr>
            <a:picLocks noChangeAspect="1" noChangeArrowheads="1"/>
          </p:cNvPicPr>
          <p:nvPr/>
        </p:nvPicPr>
        <p:blipFill>
          <a:blip r:embed="rId11" cstate="screen"/>
          <a:srcRect/>
          <a:stretch>
            <a:fillRect/>
          </a:stretch>
        </p:blipFill>
        <p:spPr bwMode="auto">
          <a:xfrm>
            <a:off x="2333303" y="2102539"/>
            <a:ext cx="561574" cy="823229"/>
          </a:xfrm>
          <a:prstGeom prst="rect">
            <a:avLst/>
          </a:prstGeom>
          <a:noFill/>
        </p:spPr>
      </p:pic>
      <p:sp>
        <p:nvSpPr>
          <p:cNvPr id="96" name="TextBox 95"/>
          <p:cNvSpPr txBox="1"/>
          <p:nvPr/>
        </p:nvSpPr>
        <p:spPr bwMode="white">
          <a:xfrm>
            <a:off x="2178418" y="2895568"/>
            <a:ext cx="942887" cy="261610"/>
          </a:xfrm>
          <a:prstGeom prst="rect">
            <a:avLst/>
          </a:prstGeom>
          <a:noFill/>
        </p:spPr>
        <p:txBody>
          <a:bodyPr wrap="none" rtlCol="0">
            <a:spAutoFit/>
          </a:bodyPr>
          <a:lstStyle/>
          <a:p>
            <a:r>
              <a:rPr lang="en-US" sz="1100" dirty="0" smtClean="0">
                <a:solidFill>
                  <a:schemeClr val="bg1"/>
                </a:solidFill>
                <a:latin typeface="+mn-lt"/>
              </a:rPr>
              <a:t>Thin Client</a:t>
            </a:r>
            <a:endParaRPr lang="en-US" sz="1100" dirty="0">
              <a:solidFill>
                <a:schemeClr val="bg1"/>
              </a:solidFill>
              <a:latin typeface="+mn-lt"/>
            </a:endParaRPr>
          </a:p>
        </p:txBody>
      </p:sp>
      <p:pic>
        <p:nvPicPr>
          <p:cNvPr id="112" name="Picture 7" descr="C:\Users\obloch\Pictures\Embedded Logos &amp; Graphics\wEmbed-NavRdy_h_rgb_r.png"/>
          <p:cNvPicPr>
            <a:picLocks noChangeAspect="1" noChangeArrowheads="1"/>
          </p:cNvPicPr>
          <p:nvPr/>
        </p:nvPicPr>
        <p:blipFill>
          <a:blip r:embed="rId12" cstate="screen"/>
          <a:srcRect/>
          <a:stretch>
            <a:fillRect/>
          </a:stretch>
        </p:blipFill>
        <p:spPr bwMode="white">
          <a:xfrm>
            <a:off x="559462" y="4895925"/>
            <a:ext cx="2217834" cy="465957"/>
          </a:xfrm>
          <a:prstGeom prst="rect">
            <a:avLst/>
          </a:prstGeom>
          <a:noFill/>
        </p:spPr>
      </p:pic>
      <p:pic>
        <p:nvPicPr>
          <p:cNvPr id="133" name="Picture 2" descr="C:\Users\obloch\Pictures\Embedded Logos &amp; Graphics\Industrial Automation.png"/>
          <p:cNvPicPr>
            <a:picLocks noChangeAspect="1" noChangeArrowheads="1"/>
          </p:cNvPicPr>
          <p:nvPr/>
        </p:nvPicPr>
        <p:blipFill>
          <a:blip r:embed="rId13" cstate="screen"/>
          <a:srcRect/>
          <a:stretch>
            <a:fillRect/>
          </a:stretch>
        </p:blipFill>
        <p:spPr bwMode="auto">
          <a:xfrm>
            <a:off x="3610530" y="3434697"/>
            <a:ext cx="767766" cy="921318"/>
          </a:xfrm>
          <a:prstGeom prst="rect">
            <a:avLst/>
          </a:prstGeom>
          <a:noFill/>
          <a:effectLst>
            <a:softEdge rad="31750"/>
          </a:effectLst>
        </p:spPr>
      </p:pic>
      <p:sp>
        <p:nvSpPr>
          <p:cNvPr id="134" name="TextBox 133"/>
          <p:cNvSpPr txBox="1"/>
          <p:nvPr/>
        </p:nvSpPr>
        <p:spPr bwMode="white">
          <a:xfrm>
            <a:off x="3492513" y="4266798"/>
            <a:ext cx="1003801" cy="430887"/>
          </a:xfrm>
          <a:prstGeom prst="rect">
            <a:avLst/>
          </a:prstGeom>
          <a:noFill/>
        </p:spPr>
        <p:txBody>
          <a:bodyPr wrap="none" rtlCol="0">
            <a:spAutoFit/>
          </a:bodyPr>
          <a:lstStyle/>
          <a:p>
            <a:pPr algn="ctr"/>
            <a:r>
              <a:rPr lang="en-US" sz="1100" dirty="0" smtClean="0">
                <a:solidFill>
                  <a:schemeClr val="bg1"/>
                </a:solidFill>
                <a:latin typeface="+mn-lt"/>
              </a:rPr>
              <a:t>Industrial </a:t>
            </a:r>
            <a:br>
              <a:rPr lang="en-US" sz="1100" dirty="0" smtClean="0">
                <a:solidFill>
                  <a:schemeClr val="bg1"/>
                </a:solidFill>
                <a:latin typeface="+mn-lt"/>
              </a:rPr>
            </a:br>
            <a:r>
              <a:rPr lang="en-US" sz="1100" dirty="0" smtClean="0">
                <a:solidFill>
                  <a:schemeClr val="bg1"/>
                </a:solidFill>
                <a:latin typeface="+mn-lt"/>
              </a:rPr>
              <a:t>Automation</a:t>
            </a:r>
            <a:endParaRPr lang="en-US" sz="1100" dirty="0">
              <a:solidFill>
                <a:schemeClr val="bg1"/>
              </a:solidFill>
              <a:latin typeface="+mn-lt"/>
            </a:endParaRPr>
          </a:p>
        </p:txBody>
      </p:sp>
      <p:pic>
        <p:nvPicPr>
          <p:cNvPr id="131" name="Picture 8" descr="C:\Users\obloch\Pictures\Embedded Logos &amp; Graphics\MWE-Showcase-Sonosite.png.png"/>
          <p:cNvPicPr>
            <a:picLocks noChangeAspect="1" noChangeArrowheads="1"/>
          </p:cNvPicPr>
          <p:nvPr/>
        </p:nvPicPr>
        <p:blipFill>
          <a:blip r:embed="rId14" cstate="screen"/>
          <a:srcRect/>
          <a:stretch>
            <a:fillRect/>
          </a:stretch>
        </p:blipFill>
        <p:spPr bwMode="auto">
          <a:xfrm>
            <a:off x="4801167" y="2066820"/>
            <a:ext cx="831494" cy="803153"/>
          </a:xfrm>
          <a:prstGeom prst="rect">
            <a:avLst/>
          </a:prstGeom>
          <a:noFill/>
        </p:spPr>
      </p:pic>
      <p:sp>
        <p:nvSpPr>
          <p:cNvPr id="132" name="TextBox 131"/>
          <p:cNvSpPr txBox="1"/>
          <p:nvPr/>
        </p:nvSpPr>
        <p:spPr bwMode="white">
          <a:xfrm>
            <a:off x="4896955" y="2895568"/>
            <a:ext cx="710451" cy="261610"/>
          </a:xfrm>
          <a:prstGeom prst="rect">
            <a:avLst/>
          </a:prstGeom>
          <a:noFill/>
        </p:spPr>
        <p:txBody>
          <a:bodyPr wrap="none" rtlCol="0">
            <a:spAutoFit/>
          </a:bodyPr>
          <a:lstStyle/>
          <a:p>
            <a:r>
              <a:rPr lang="en-US" sz="1100" dirty="0" smtClean="0">
                <a:solidFill>
                  <a:schemeClr val="bg1"/>
                </a:solidFill>
                <a:latin typeface="+mn-lt"/>
              </a:rPr>
              <a:t>Medical</a:t>
            </a:r>
            <a:endParaRPr lang="en-US" sz="1100" dirty="0">
              <a:solidFill>
                <a:schemeClr val="bg1"/>
              </a:solidFill>
              <a:latin typeface="+mn-lt"/>
            </a:endParaRPr>
          </a:p>
        </p:txBody>
      </p:sp>
      <p:pic>
        <p:nvPicPr>
          <p:cNvPr id="129" name="Picture 7" descr="C:\Users\obloch\Pictures\Embedded Logos &amp; Graphics\MWE-Showcase-Rockola.png.png"/>
          <p:cNvPicPr>
            <a:picLocks noChangeAspect="1" noChangeArrowheads="1"/>
          </p:cNvPicPr>
          <p:nvPr/>
        </p:nvPicPr>
        <p:blipFill>
          <a:blip r:embed="rId15" cstate="screen"/>
          <a:srcRect t="21985" b="11916"/>
          <a:stretch>
            <a:fillRect/>
          </a:stretch>
        </p:blipFill>
        <p:spPr bwMode="auto">
          <a:xfrm>
            <a:off x="3562045" y="2058954"/>
            <a:ext cx="864736" cy="879676"/>
          </a:xfrm>
          <a:prstGeom prst="rect">
            <a:avLst/>
          </a:prstGeom>
          <a:noFill/>
        </p:spPr>
      </p:pic>
      <p:sp>
        <p:nvSpPr>
          <p:cNvPr id="130" name="TextBox 129"/>
          <p:cNvSpPr txBox="1"/>
          <p:nvPr/>
        </p:nvSpPr>
        <p:spPr bwMode="white">
          <a:xfrm>
            <a:off x="3486101" y="2895568"/>
            <a:ext cx="1200970" cy="261610"/>
          </a:xfrm>
          <a:prstGeom prst="rect">
            <a:avLst/>
          </a:prstGeom>
          <a:noFill/>
        </p:spPr>
        <p:txBody>
          <a:bodyPr wrap="none" rtlCol="0">
            <a:spAutoFit/>
          </a:bodyPr>
          <a:lstStyle/>
          <a:p>
            <a:r>
              <a:rPr lang="en-US" sz="1100" dirty="0" smtClean="0">
                <a:solidFill>
                  <a:schemeClr val="bg1"/>
                </a:solidFill>
                <a:latin typeface="+mn-lt"/>
              </a:rPr>
              <a:t>Entertainment</a:t>
            </a:r>
            <a:endParaRPr lang="en-US" sz="1100" dirty="0">
              <a:solidFill>
                <a:schemeClr val="bg1"/>
              </a:solidFill>
              <a:latin typeface="+mn-lt"/>
            </a:endParaRPr>
          </a:p>
        </p:txBody>
      </p:sp>
      <p:pic>
        <p:nvPicPr>
          <p:cNvPr id="122" name="Picture 2" descr="C:\Users\obloch\Pictures\Embedded Logos &amp; Graphics\MWE-PSD-ThinClient.png.png"/>
          <p:cNvPicPr>
            <a:picLocks noChangeAspect="1" noChangeArrowheads="1"/>
          </p:cNvPicPr>
          <p:nvPr/>
        </p:nvPicPr>
        <p:blipFill>
          <a:blip r:embed="rId11" cstate="screen"/>
          <a:srcRect/>
          <a:stretch>
            <a:fillRect/>
          </a:stretch>
        </p:blipFill>
        <p:spPr bwMode="auto">
          <a:xfrm>
            <a:off x="4596493" y="3370385"/>
            <a:ext cx="561574" cy="823229"/>
          </a:xfrm>
          <a:prstGeom prst="rect">
            <a:avLst/>
          </a:prstGeom>
          <a:noFill/>
        </p:spPr>
      </p:pic>
      <p:sp>
        <p:nvSpPr>
          <p:cNvPr id="128" name="TextBox 127"/>
          <p:cNvSpPr txBox="1"/>
          <p:nvPr/>
        </p:nvSpPr>
        <p:spPr bwMode="white">
          <a:xfrm>
            <a:off x="4819209" y="4266798"/>
            <a:ext cx="942887" cy="261610"/>
          </a:xfrm>
          <a:prstGeom prst="rect">
            <a:avLst/>
          </a:prstGeom>
          <a:noFill/>
        </p:spPr>
        <p:txBody>
          <a:bodyPr wrap="none" rtlCol="0">
            <a:spAutoFit/>
          </a:bodyPr>
          <a:lstStyle/>
          <a:p>
            <a:r>
              <a:rPr lang="en-US" sz="1100" dirty="0" smtClean="0">
                <a:solidFill>
                  <a:schemeClr val="bg1"/>
                </a:solidFill>
                <a:latin typeface="+mn-lt"/>
              </a:rPr>
              <a:t>Thin Client</a:t>
            </a:r>
            <a:endParaRPr lang="en-US" sz="1100" dirty="0">
              <a:solidFill>
                <a:schemeClr val="bg1"/>
              </a:solidFill>
              <a:latin typeface="+mn-lt"/>
            </a:endParaRPr>
          </a:p>
        </p:txBody>
      </p:sp>
      <p:sp>
        <p:nvSpPr>
          <p:cNvPr id="135" name="Rounded Rectangle 134"/>
          <p:cNvSpPr/>
          <p:nvPr/>
        </p:nvSpPr>
        <p:spPr bwMode="auto">
          <a:xfrm>
            <a:off x="3228817" y="4861913"/>
            <a:ext cx="2723146" cy="1399675"/>
          </a:xfrm>
          <a:prstGeom prst="roundRect">
            <a:avLst>
              <a:gd name="adj" fmla="val 15327"/>
            </a:avLst>
          </a:prstGeom>
          <a:gradFill flip="none" rotWithShape="1">
            <a:gsLst>
              <a:gs pos="0">
                <a:schemeClr val="accent1">
                  <a:lumMod val="50000"/>
                </a:schemeClr>
              </a:gs>
              <a:gs pos="6000">
                <a:schemeClr val="accent1">
                  <a:lumMod val="50000"/>
                </a:schemeClr>
              </a:gs>
              <a:gs pos="50000">
                <a:schemeClr val="accent1">
                  <a:lumMod val="50000"/>
                </a:schemeClr>
              </a:gs>
              <a:gs pos="94000">
                <a:schemeClr val="accent1">
                  <a:lumMod val="50000"/>
                </a:schemeClr>
              </a:gs>
              <a:gs pos="100000">
                <a:schemeClr val="accent1">
                  <a:lumMod val="50000"/>
                </a:schemeClr>
              </a:gs>
            </a:gsLst>
            <a:lin ang="0" scaled="1"/>
            <a:tileRect/>
          </a:gradFill>
          <a:ln w="25400" cap="flat" cmpd="sng" algn="ctr">
            <a:noFill/>
            <a:prstDash val="solid"/>
            <a:headEnd type="none" w="med" len="med"/>
            <a:tailEnd type="none" w="med" len="med"/>
          </a:ln>
          <a:effectLst>
            <a:glow rad="63500">
              <a:schemeClr val="accent5">
                <a:satMod val="175000"/>
                <a:alpha val="40000"/>
              </a:schemeClr>
            </a:glow>
          </a:effectLst>
        </p:spPr>
        <p:txBody>
          <a:bodyPr vert="horz" wrap="square" lIns="91436" tIns="45718" rIns="91436" bIns="45718" numCol="1" rtlCol="0" anchor="ctr" anchorCtr="0" compatLnSpc="1"/>
          <a:lstStyle/>
          <a:p>
            <a:pPr algn="ctr" defTabSz="914099" fontAlgn="base">
              <a:lnSpc>
                <a:spcPct val="85000"/>
              </a:lnSpc>
              <a:spcBef>
                <a:spcPct val="0"/>
              </a:spcBef>
              <a:spcAft>
                <a:spcPct val="0"/>
              </a:spcAft>
              <a:buClr>
                <a:srgbClr val="A50021"/>
              </a:buClr>
              <a:defRPr/>
            </a:pPr>
            <a:endParaRPr lang="en-US" sz="2400" kern="0" dirty="0">
              <a:solidFill>
                <a:schemeClr val="tx1">
                  <a:lumMod val="75000"/>
                  <a:lumOff val="25000"/>
                </a:schemeClr>
              </a:solidFill>
            </a:endParaRPr>
          </a:p>
        </p:txBody>
      </p:sp>
      <p:pic>
        <p:nvPicPr>
          <p:cNvPr id="139" name="Picture 3" descr="C:\Users\obloch\Pictures\Embedded Logos &amp; Graphics\wEmbed-POSRdy_h_rgb_r.png"/>
          <p:cNvPicPr>
            <a:picLocks noChangeAspect="1" noChangeArrowheads="1"/>
          </p:cNvPicPr>
          <p:nvPr/>
        </p:nvPicPr>
        <p:blipFill>
          <a:blip r:embed="rId16" cstate="screen"/>
          <a:srcRect/>
          <a:stretch>
            <a:fillRect/>
          </a:stretch>
        </p:blipFill>
        <p:spPr bwMode="white">
          <a:xfrm>
            <a:off x="3480519" y="4895925"/>
            <a:ext cx="2219742" cy="466358"/>
          </a:xfrm>
          <a:prstGeom prst="rect">
            <a:avLst/>
          </a:prstGeom>
          <a:noFill/>
        </p:spPr>
      </p:pic>
      <p:pic>
        <p:nvPicPr>
          <p:cNvPr id="143" name="Picture 4" descr="C:\Users\obloch\Pictures\serverpicture1.png"/>
          <p:cNvPicPr>
            <a:picLocks noChangeAspect="1" noChangeArrowheads="1"/>
          </p:cNvPicPr>
          <p:nvPr/>
        </p:nvPicPr>
        <p:blipFill>
          <a:blip r:embed="rId17" cstate="screen"/>
          <a:srcRect/>
          <a:stretch>
            <a:fillRect/>
          </a:stretch>
        </p:blipFill>
        <p:spPr bwMode="auto">
          <a:xfrm>
            <a:off x="6508807" y="2159267"/>
            <a:ext cx="1100442" cy="661543"/>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pic>
        <p:nvPicPr>
          <p:cNvPr id="144" name="Picture 5" descr="C:\Users\obloch\Pictures\untitled.png"/>
          <p:cNvPicPr>
            <a:picLocks noChangeAspect="1" noChangeArrowheads="1"/>
          </p:cNvPicPr>
          <p:nvPr/>
        </p:nvPicPr>
        <p:blipFill>
          <a:blip r:embed="rId18" cstate="screen"/>
          <a:srcRect/>
          <a:stretch>
            <a:fillRect/>
          </a:stretch>
        </p:blipFill>
        <p:spPr bwMode="auto">
          <a:xfrm>
            <a:off x="7984786" y="2627436"/>
            <a:ext cx="549998" cy="235277"/>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sp>
        <p:nvSpPr>
          <p:cNvPr id="145" name="TextBox 144"/>
          <p:cNvSpPr txBox="1"/>
          <p:nvPr/>
        </p:nvSpPr>
        <p:spPr bwMode="white">
          <a:xfrm>
            <a:off x="6708972" y="2905723"/>
            <a:ext cx="1721795" cy="276999"/>
          </a:xfrm>
          <a:prstGeom prst="rect">
            <a:avLst/>
          </a:prstGeom>
          <a:noFill/>
        </p:spPr>
        <p:txBody>
          <a:bodyPr wrap="square" rtlCol="0">
            <a:spAutoFit/>
          </a:bodyPr>
          <a:lstStyle/>
          <a:p>
            <a:pPr algn="ctr"/>
            <a:r>
              <a:rPr lang="en-US" sz="1200" dirty="0" smtClean="0">
                <a:solidFill>
                  <a:schemeClr val="bg1"/>
                </a:solidFill>
                <a:latin typeface="+mn-lt"/>
              </a:rPr>
              <a:t>Dedicated servers</a:t>
            </a:r>
            <a:endParaRPr lang="en-US" sz="1200" dirty="0">
              <a:solidFill>
                <a:schemeClr val="bg1"/>
              </a:solidFill>
              <a:latin typeface="+mn-lt"/>
            </a:endParaRPr>
          </a:p>
        </p:txBody>
      </p:sp>
      <p:pic>
        <p:nvPicPr>
          <p:cNvPr id="147" name="Picture 2" descr="http://blogs.msdn.com/blogfiles/joris_kalz/WindowsLiveWriter/MicrosoftSurface_1380D/Surface_thumb%5B1%5D.png"/>
          <p:cNvPicPr>
            <a:picLocks noChangeAspect="1" noChangeArrowheads="1"/>
          </p:cNvPicPr>
          <p:nvPr/>
        </p:nvPicPr>
        <p:blipFill>
          <a:blip r:embed="rId19" cstate="screen"/>
          <a:srcRect/>
          <a:stretch>
            <a:fillRect/>
          </a:stretch>
        </p:blipFill>
        <p:spPr bwMode="auto">
          <a:xfrm>
            <a:off x="6225945" y="5303201"/>
            <a:ext cx="884970" cy="674790"/>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Lst>
        </p:spPr>
      </p:pic>
      <p:pic>
        <p:nvPicPr>
          <p:cNvPr id="148" name="Picture 5" descr="C:\Users\obloch\Pictures\kiosk.png"/>
          <p:cNvPicPr>
            <a:picLocks noChangeAspect="1" noChangeArrowheads="1"/>
          </p:cNvPicPr>
          <p:nvPr/>
        </p:nvPicPr>
        <p:blipFill>
          <a:blip r:embed="rId20" cstate="screen"/>
          <a:srcRect/>
          <a:stretch>
            <a:fillRect/>
          </a:stretch>
        </p:blipFill>
        <p:spPr bwMode="auto">
          <a:xfrm>
            <a:off x="7132694" y="5257014"/>
            <a:ext cx="346697" cy="784630"/>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sp>
        <p:nvSpPr>
          <p:cNvPr id="149" name="TextBox 148"/>
          <p:cNvSpPr txBox="1"/>
          <p:nvPr/>
        </p:nvSpPr>
        <p:spPr bwMode="white">
          <a:xfrm>
            <a:off x="6604368" y="5989661"/>
            <a:ext cx="636713" cy="261610"/>
          </a:xfrm>
          <a:prstGeom prst="rect">
            <a:avLst/>
          </a:prstGeom>
          <a:noFill/>
        </p:spPr>
        <p:txBody>
          <a:bodyPr wrap="none" rtlCol="0">
            <a:spAutoFit/>
          </a:bodyPr>
          <a:lstStyle/>
          <a:p>
            <a:r>
              <a:rPr lang="en-US" sz="1100" dirty="0" smtClean="0">
                <a:solidFill>
                  <a:schemeClr val="bg1"/>
                </a:solidFill>
                <a:latin typeface="+mn-lt"/>
              </a:rPr>
              <a:t>Kiosks</a:t>
            </a:r>
            <a:endParaRPr lang="en-US" sz="1100" dirty="0">
              <a:solidFill>
                <a:schemeClr val="bg1"/>
              </a:solidFill>
              <a:latin typeface="+mn-lt"/>
            </a:endParaRPr>
          </a:p>
        </p:txBody>
      </p:sp>
      <p:pic>
        <p:nvPicPr>
          <p:cNvPr id="150" name="Picture 7" descr="C:\Users\obloch\Pictures\Embedded Logos &amp; Graphics\MWE-Showcase-Rockola.png.png"/>
          <p:cNvPicPr>
            <a:picLocks noChangeAspect="1" noChangeArrowheads="1"/>
          </p:cNvPicPr>
          <p:nvPr/>
        </p:nvPicPr>
        <p:blipFill>
          <a:blip r:embed="rId15" cstate="screen"/>
          <a:srcRect/>
          <a:stretch>
            <a:fillRect/>
          </a:stretch>
        </p:blipFill>
        <p:spPr bwMode="auto">
          <a:xfrm>
            <a:off x="7737152" y="4993756"/>
            <a:ext cx="864736" cy="1330844"/>
          </a:xfrm>
          <a:prstGeom prst="rect">
            <a:avLst/>
          </a:prstGeom>
          <a:noFill/>
        </p:spPr>
      </p:pic>
      <p:sp>
        <p:nvSpPr>
          <p:cNvPr id="151" name="TextBox 150"/>
          <p:cNvSpPr txBox="1"/>
          <p:nvPr/>
        </p:nvSpPr>
        <p:spPr bwMode="white">
          <a:xfrm>
            <a:off x="7657122" y="5989661"/>
            <a:ext cx="1200970" cy="261610"/>
          </a:xfrm>
          <a:prstGeom prst="rect">
            <a:avLst/>
          </a:prstGeom>
          <a:noFill/>
        </p:spPr>
        <p:txBody>
          <a:bodyPr wrap="none" rtlCol="0">
            <a:spAutoFit/>
          </a:bodyPr>
          <a:lstStyle/>
          <a:p>
            <a:r>
              <a:rPr lang="en-US" sz="1100" dirty="0" smtClean="0">
                <a:solidFill>
                  <a:schemeClr val="bg1"/>
                </a:solidFill>
                <a:latin typeface="+mn-lt"/>
              </a:rPr>
              <a:t>Entertainment</a:t>
            </a:r>
            <a:endParaRPr lang="en-US" sz="1100" dirty="0">
              <a:solidFill>
                <a:schemeClr val="bg1"/>
              </a:solidFill>
              <a:latin typeface="+mn-lt"/>
            </a:endParaRPr>
          </a:p>
        </p:txBody>
      </p:sp>
      <p:pic>
        <p:nvPicPr>
          <p:cNvPr id="34" name="Picture 2" descr="C:\Documents and Settings\Pennie\My Documents\ACERDATA (D)\Pennie's documents\MS Image\Boxshot_Logo\Windows XP Professional\Windows XP Professional logo horiz.png"/>
          <p:cNvPicPr>
            <a:picLocks noChangeAspect="1" noChangeArrowheads="1"/>
          </p:cNvPicPr>
          <p:nvPr/>
        </p:nvPicPr>
        <p:blipFill>
          <a:blip r:embed="rId21" cstate="screen"/>
          <a:srcRect/>
          <a:stretch>
            <a:fillRect/>
          </a:stretch>
        </p:blipFill>
        <p:spPr bwMode="white">
          <a:xfrm>
            <a:off x="6343732" y="4426636"/>
            <a:ext cx="1116680" cy="300098"/>
          </a:xfrm>
          <a:prstGeom prst="rect">
            <a:avLst/>
          </a:prstGeom>
          <a:noFill/>
        </p:spPr>
      </p:pic>
      <p:pic>
        <p:nvPicPr>
          <p:cNvPr id="1027" name="Picture 3" descr="C:\Documents and Settings\Pennie\My Documents\ACERDATA (D)\Pennie's documents\MS Image\Boxshot_Logo\Windows Vista\Windows Vista Logo Horizontal W.png"/>
          <p:cNvPicPr>
            <a:picLocks noChangeAspect="1" noChangeArrowheads="1"/>
          </p:cNvPicPr>
          <p:nvPr/>
        </p:nvPicPr>
        <p:blipFill>
          <a:blip r:embed="rId22" cstate="screen"/>
          <a:srcRect/>
          <a:stretch>
            <a:fillRect/>
          </a:stretch>
        </p:blipFill>
        <p:spPr bwMode="white">
          <a:xfrm>
            <a:off x="6343732" y="4796182"/>
            <a:ext cx="1530848" cy="308779"/>
          </a:xfrm>
          <a:prstGeom prst="rect">
            <a:avLst/>
          </a:prstGeom>
          <a:noFill/>
        </p:spPr>
      </p:pic>
      <p:pic>
        <p:nvPicPr>
          <p:cNvPr id="55" name="Rechteck 382992"/>
          <p:cNvPicPr>
            <a:picLocks noChangeAspect="1" noChangeArrowheads="1"/>
          </p:cNvPicPr>
          <p:nvPr/>
        </p:nvPicPr>
        <p:blipFill>
          <a:blip r:embed="rId23" cstate="print"/>
          <a:stretch>
            <a:fillRect/>
          </a:stretch>
        </p:blipFill>
        <p:spPr bwMode="auto">
          <a:xfrm>
            <a:off x="458216" y="2280341"/>
            <a:ext cx="873643" cy="778837"/>
          </a:xfrm>
          <a:prstGeom prst="rect">
            <a:avLst/>
          </a:prstGeom>
          <a:noFill/>
          <a:ln w="9525">
            <a:noFill/>
            <a:miter lim="800000"/>
            <a:headEnd/>
            <a:tailEnd/>
          </a:ln>
        </p:spPr>
      </p:pic>
      <p:sp>
        <p:nvSpPr>
          <p:cNvPr id="62" name="Rectangle 61"/>
          <p:cNvSpPr/>
          <p:nvPr/>
        </p:nvSpPr>
        <p:spPr>
          <a:xfrm>
            <a:off x="307127" y="5402639"/>
            <a:ext cx="2715500" cy="65613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38"/>
          <p:cNvGrpSpPr/>
          <p:nvPr/>
        </p:nvGrpSpPr>
        <p:grpSpPr bwMode="white">
          <a:xfrm>
            <a:off x="304800" y="5423164"/>
            <a:ext cx="2684077" cy="637974"/>
            <a:chOff x="-535023" y="1819225"/>
            <a:chExt cx="3780724" cy="898635"/>
          </a:xfrm>
        </p:grpSpPr>
        <p:pic>
          <p:nvPicPr>
            <p:cNvPr id="113" name="Picture 5" descr="C:\Users\obloch\Pictures\Embedded Logos &amp; Graphics\MWE-Showcase-NavReady.png.png"/>
            <p:cNvPicPr>
              <a:picLocks noChangeAspect="1" noChangeArrowheads="1"/>
            </p:cNvPicPr>
            <p:nvPr/>
          </p:nvPicPr>
          <p:blipFill>
            <a:blip r:embed="rId24" cstate="screen"/>
            <a:srcRect/>
            <a:stretch>
              <a:fillRect/>
            </a:stretch>
          </p:blipFill>
          <p:spPr bwMode="white">
            <a:xfrm>
              <a:off x="-535023" y="1819225"/>
              <a:ext cx="954800" cy="898635"/>
            </a:xfrm>
            <a:prstGeom prst="rect">
              <a:avLst/>
            </a:prstGeom>
            <a:noFill/>
          </p:spPr>
        </p:pic>
        <p:sp>
          <p:nvSpPr>
            <p:cNvPr id="114" name="TextBox 113"/>
            <p:cNvSpPr txBox="1"/>
            <p:nvPr/>
          </p:nvSpPr>
          <p:spPr bwMode="white">
            <a:xfrm>
              <a:off x="473842" y="2078083"/>
              <a:ext cx="2771859" cy="433527"/>
            </a:xfrm>
            <a:prstGeom prst="rect">
              <a:avLst/>
            </a:prstGeom>
            <a:noFill/>
          </p:spPr>
          <p:txBody>
            <a:bodyPr wrap="none" rtlCol="0">
              <a:spAutoFit/>
            </a:bodyPr>
            <a:lstStyle/>
            <a:p>
              <a:r>
                <a:rPr lang="en-US" sz="1400" dirty="0" smtClean="0">
                  <a:solidFill>
                    <a:schemeClr val="bg1"/>
                  </a:solidFill>
                  <a:latin typeface="+mn-lt"/>
                </a:rPr>
                <a:t>Personal Navigation</a:t>
              </a:r>
            </a:p>
          </p:txBody>
        </p:sp>
      </p:grpSp>
      <p:sp>
        <p:nvSpPr>
          <p:cNvPr id="63" name="Rectangle 62"/>
          <p:cNvSpPr/>
          <p:nvPr/>
        </p:nvSpPr>
        <p:spPr>
          <a:xfrm>
            <a:off x="3228210" y="5402639"/>
            <a:ext cx="2715500" cy="65613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0" name="Picture 3" descr="C:\Users\obloch\Pictures\Embedded Logos &amp; Graphics\MWE-Showcase-Checkout.png.png"/>
          <p:cNvPicPr>
            <a:picLocks noChangeAspect="1" noChangeArrowheads="1"/>
          </p:cNvPicPr>
          <p:nvPr/>
        </p:nvPicPr>
        <p:blipFill>
          <a:blip r:embed="rId25" cstate="screen"/>
          <a:srcRect/>
          <a:stretch>
            <a:fillRect/>
          </a:stretch>
        </p:blipFill>
        <p:spPr bwMode="auto">
          <a:xfrm>
            <a:off x="3297373" y="5402224"/>
            <a:ext cx="895744" cy="740324"/>
          </a:xfrm>
          <a:prstGeom prst="rect">
            <a:avLst/>
          </a:prstGeom>
          <a:noFill/>
        </p:spPr>
      </p:pic>
      <p:sp>
        <p:nvSpPr>
          <p:cNvPr id="141" name="TextBox 140"/>
          <p:cNvSpPr txBox="1"/>
          <p:nvPr/>
        </p:nvSpPr>
        <p:spPr bwMode="white">
          <a:xfrm>
            <a:off x="4170304" y="5618498"/>
            <a:ext cx="1665104" cy="307777"/>
          </a:xfrm>
          <a:prstGeom prst="rect">
            <a:avLst/>
          </a:prstGeom>
          <a:noFill/>
        </p:spPr>
        <p:txBody>
          <a:bodyPr wrap="square" rtlCol="0">
            <a:spAutoFit/>
          </a:bodyPr>
          <a:lstStyle/>
          <a:p>
            <a:r>
              <a:rPr lang="en-US" sz="1400" dirty="0" smtClean="0">
                <a:solidFill>
                  <a:schemeClr val="bg1"/>
                </a:solidFill>
                <a:latin typeface="+mn-lt"/>
              </a:rPr>
              <a:t>Point of Service</a:t>
            </a:r>
            <a:endParaRPr lang="en-US" sz="1400" dirty="0">
              <a:solidFill>
                <a:schemeClr val="bg1"/>
              </a:solidFill>
              <a:latin typeface="+mn-lt"/>
            </a:endParaRPr>
          </a:p>
        </p:txBody>
      </p:sp>
      <p:sp>
        <p:nvSpPr>
          <p:cNvPr id="61" name="Rounded Rectangle 60"/>
          <p:cNvSpPr/>
          <p:nvPr/>
        </p:nvSpPr>
        <p:spPr bwMode="auto">
          <a:xfrm>
            <a:off x="3126377" y="1158240"/>
            <a:ext cx="2917371" cy="3561806"/>
          </a:xfrm>
          <a:prstGeom prst="roundRect">
            <a:avLst/>
          </a:prstGeom>
          <a:noFill/>
          <a:ln w="88900" cmpd="sng">
            <a:solidFill>
              <a:schemeClr val="accent6">
                <a:alpha val="99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 xmlns:p14="http://schemas.microsoft.com/office/powerpoint/2010/main" val="101628131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ounded Rectangle 69"/>
          <p:cNvSpPr/>
          <p:nvPr/>
        </p:nvSpPr>
        <p:spPr>
          <a:xfrm>
            <a:off x="1679944" y="1244928"/>
            <a:ext cx="2840993" cy="904506"/>
          </a:xfrm>
          <a:prstGeom prst="roundRect">
            <a:avLst>
              <a:gd name="adj" fmla="val 25413"/>
            </a:avLst>
          </a:prstGeom>
          <a:gradFill flip="none" rotWithShape="1">
            <a:gsLst>
              <a:gs pos="0">
                <a:schemeClr val="bg2">
                  <a:lumMod val="20000"/>
                  <a:lumOff val="80000"/>
                  <a:alpha val="0"/>
                </a:schemeClr>
              </a:gs>
              <a:gs pos="50000">
                <a:srgbClr val="92D050">
                  <a:alpha val="44000"/>
                </a:srgbClr>
              </a:gs>
              <a:gs pos="100000">
                <a:srgbClr val="92D050"/>
              </a:gs>
            </a:gsLst>
            <a:lin ang="16200000" scaled="1"/>
            <a:tileRect/>
          </a:gra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t"/>
          <a:lstStyle/>
          <a:p>
            <a:pPr algn="ctr"/>
            <a:r>
              <a:rPr lang="en-US" sz="1600" dirty="0" smtClean="0">
                <a:solidFill>
                  <a:schemeClr val="bg1"/>
                </a:solidFill>
                <a:latin typeface="Segoe" pitchFamily="34" charset="0"/>
              </a:rPr>
              <a:t>Feature Packages</a:t>
            </a:r>
            <a:endParaRPr lang="en-US" sz="1600" dirty="0">
              <a:solidFill>
                <a:schemeClr val="bg1"/>
              </a:solidFill>
              <a:latin typeface="Segoe" pitchFamily="34" charset="0"/>
            </a:endParaRPr>
          </a:p>
        </p:txBody>
      </p:sp>
      <p:sp>
        <p:nvSpPr>
          <p:cNvPr id="71" name="Rounded Rectangle 70"/>
          <p:cNvSpPr/>
          <p:nvPr/>
        </p:nvSpPr>
        <p:spPr>
          <a:xfrm>
            <a:off x="7590311" y="1244928"/>
            <a:ext cx="1363685" cy="904506"/>
          </a:xfrm>
          <a:prstGeom prst="roundRect">
            <a:avLst>
              <a:gd name="adj" fmla="val 25413"/>
            </a:avLst>
          </a:prstGeom>
          <a:gradFill flip="none" rotWithShape="1">
            <a:gsLst>
              <a:gs pos="0">
                <a:schemeClr val="bg2">
                  <a:lumMod val="20000"/>
                  <a:lumOff val="80000"/>
                  <a:alpha val="0"/>
                </a:schemeClr>
              </a:gs>
              <a:gs pos="50000">
                <a:srgbClr val="92D050">
                  <a:alpha val="44000"/>
                </a:srgbClr>
              </a:gs>
              <a:gs pos="100000">
                <a:srgbClr val="92D050"/>
              </a:gs>
            </a:gsLst>
            <a:lin ang="16200000" scaled="1"/>
            <a:tileRect/>
          </a:gra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t"/>
          <a:lstStyle/>
          <a:p>
            <a:pPr algn="ctr"/>
            <a:r>
              <a:rPr lang="en-US" sz="1600" dirty="0" smtClean="0">
                <a:solidFill>
                  <a:schemeClr val="bg1"/>
                </a:solidFill>
                <a:latin typeface="Segoe" pitchFamily="34" charset="0"/>
              </a:rPr>
              <a:t>Update Package</a:t>
            </a:r>
            <a:endParaRPr lang="en-US" sz="1600" dirty="0">
              <a:solidFill>
                <a:schemeClr val="bg1"/>
              </a:solidFill>
              <a:latin typeface="Segoe" pitchFamily="34" charset="0"/>
            </a:endParaRPr>
          </a:p>
        </p:txBody>
      </p:sp>
      <p:sp>
        <p:nvSpPr>
          <p:cNvPr id="20493" name="Title 1"/>
          <p:cNvSpPr>
            <a:spLocks noGrp="1"/>
          </p:cNvSpPr>
          <p:nvPr>
            <p:ph type="title"/>
          </p:nvPr>
        </p:nvSpPr>
        <p:spPr bwMode="blackGray">
          <a:xfrm>
            <a:off x="457200" y="304800"/>
            <a:ext cx="8229600" cy="498598"/>
          </a:xfrm>
        </p:spPr>
        <p:txBody>
          <a:bodyPr lIns="0" tIns="0" rIns="0" bIns="0" anchor="t">
            <a:spAutoFit/>
          </a:bodyPr>
          <a:lstStyle/>
          <a:p>
            <a:r>
              <a:rPr lang="en-US" sz="3600" dirty="0" smtClean="0"/>
              <a:t>Windows Embedded Standard OS Layout</a:t>
            </a:r>
          </a:p>
        </p:txBody>
      </p:sp>
      <p:sp>
        <p:nvSpPr>
          <p:cNvPr id="26" name="Rectangle 25"/>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27" name="Rounded Rectangle 26"/>
          <p:cNvSpPr/>
          <p:nvPr/>
        </p:nvSpPr>
        <p:spPr>
          <a:xfrm>
            <a:off x="201878"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Embedded Core</a:t>
            </a:r>
          </a:p>
          <a:p>
            <a:pPr algn="ctr">
              <a:lnSpc>
                <a:spcPct val="90000"/>
              </a:lnSpc>
              <a:defRPr/>
            </a:pPr>
            <a:r>
              <a:rPr lang="en-US" sz="1600" dirty="0" smtClean="0">
                <a:solidFill>
                  <a:schemeClr val="bg1"/>
                </a:solidFill>
                <a:latin typeface="Segoe" pitchFamily="34" charset="0"/>
              </a:rPr>
              <a:t>(Bootable)</a:t>
            </a:r>
            <a:endParaRPr lang="en-US" sz="1600" dirty="0">
              <a:solidFill>
                <a:schemeClr val="bg1"/>
              </a:solidFill>
              <a:latin typeface="Segoe" pitchFamily="34" charset="0"/>
            </a:endParaRPr>
          </a:p>
        </p:txBody>
      </p:sp>
      <p:sp>
        <p:nvSpPr>
          <p:cNvPr id="28" name="Rounded Rectangle 27"/>
          <p:cNvSpPr/>
          <p:nvPr/>
        </p:nvSpPr>
        <p:spPr>
          <a:xfrm>
            <a:off x="1679565"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Enhanced</a:t>
            </a:r>
          </a:p>
          <a:p>
            <a:pPr algn="ctr">
              <a:lnSpc>
                <a:spcPct val="90000"/>
              </a:lnSpc>
              <a:defRPr/>
            </a:pPr>
            <a:r>
              <a:rPr lang="en-US" sz="1600" dirty="0" smtClean="0">
                <a:solidFill>
                  <a:schemeClr val="bg1"/>
                </a:solidFill>
                <a:latin typeface="Segoe" pitchFamily="34" charset="0"/>
              </a:rPr>
              <a:t>Write Filter</a:t>
            </a:r>
            <a:endParaRPr lang="en-US" sz="1600" dirty="0">
              <a:solidFill>
                <a:schemeClr val="bg1"/>
              </a:solidFill>
              <a:latin typeface="Segoe" pitchFamily="34" charset="0"/>
            </a:endParaRPr>
          </a:p>
        </p:txBody>
      </p:sp>
      <p:sp>
        <p:nvSpPr>
          <p:cNvPr id="29" name="Rounded Rectangle 28"/>
          <p:cNvSpPr/>
          <p:nvPr/>
        </p:nvSpPr>
        <p:spPr>
          <a:xfrm>
            <a:off x="3157252"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Internet</a:t>
            </a:r>
          </a:p>
          <a:p>
            <a:pPr algn="ctr">
              <a:lnSpc>
                <a:spcPct val="90000"/>
              </a:lnSpc>
              <a:defRPr/>
            </a:pPr>
            <a:r>
              <a:rPr lang="en-US" sz="1600" dirty="0" smtClean="0">
                <a:solidFill>
                  <a:schemeClr val="bg1"/>
                </a:solidFill>
                <a:latin typeface="Segoe" pitchFamily="34" charset="0"/>
              </a:rPr>
              <a:t>Explorer</a:t>
            </a:r>
            <a:endParaRPr lang="en-US" sz="1600" dirty="0">
              <a:solidFill>
                <a:schemeClr val="bg1"/>
              </a:solidFill>
              <a:latin typeface="Segoe" pitchFamily="34" charset="0"/>
            </a:endParaRPr>
          </a:p>
        </p:txBody>
      </p:sp>
      <p:sp>
        <p:nvSpPr>
          <p:cNvPr id="30" name="Rounded Rectangle 29"/>
          <p:cNvSpPr/>
          <p:nvPr/>
        </p:nvSpPr>
        <p:spPr>
          <a:xfrm>
            <a:off x="4634939"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Lang Packs/</a:t>
            </a:r>
          </a:p>
          <a:p>
            <a:pPr algn="ctr">
              <a:lnSpc>
                <a:spcPct val="90000"/>
              </a:lnSpc>
              <a:defRPr/>
            </a:pPr>
            <a:r>
              <a:rPr lang="en-US" sz="1600" dirty="0" smtClean="0">
                <a:solidFill>
                  <a:schemeClr val="bg1"/>
                </a:solidFill>
                <a:latin typeface="Segoe" pitchFamily="34" charset="0"/>
              </a:rPr>
              <a:t>Driver Packs</a:t>
            </a:r>
            <a:endParaRPr lang="en-US" sz="1600" dirty="0">
              <a:solidFill>
                <a:schemeClr val="bg1"/>
              </a:solidFill>
              <a:latin typeface="Segoe" pitchFamily="34" charset="0"/>
            </a:endParaRPr>
          </a:p>
        </p:txBody>
      </p:sp>
      <p:sp>
        <p:nvSpPr>
          <p:cNvPr id="31" name="Rounded Rectangle 30"/>
          <p:cNvSpPr/>
          <p:nvPr/>
        </p:nvSpPr>
        <p:spPr>
          <a:xfrm>
            <a:off x="6112626"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3</a:t>
            </a:r>
            <a:r>
              <a:rPr lang="en-US" sz="1600" baseline="30000" dirty="0" smtClean="0">
                <a:solidFill>
                  <a:schemeClr val="bg1"/>
                </a:solidFill>
                <a:latin typeface="Segoe" pitchFamily="34" charset="0"/>
              </a:rPr>
              <a:t>rd</a:t>
            </a:r>
            <a:r>
              <a:rPr lang="en-US" sz="1600" dirty="0" smtClean="0">
                <a:solidFill>
                  <a:schemeClr val="bg1"/>
                </a:solidFill>
                <a:latin typeface="Segoe" pitchFamily="34" charset="0"/>
              </a:rPr>
              <a:t> Party</a:t>
            </a:r>
          </a:p>
          <a:p>
            <a:pPr algn="ctr">
              <a:lnSpc>
                <a:spcPct val="90000"/>
              </a:lnSpc>
              <a:defRPr/>
            </a:pPr>
            <a:r>
              <a:rPr lang="en-US" sz="1600" dirty="0" smtClean="0">
                <a:solidFill>
                  <a:schemeClr val="bg1"/>
                </a:solidFill>
                <a:latin typeface="Segoe" pitchFamily="34" charset="0"/>
              </a:rPr>
              <a:t>Software </a:t>
            </a:r>
          </a:p>
          <a:p>
            <a:pPr algn="ctr">
              <a:lnSpc>
                <a:spcPct val="90000"/>
              </a:lnSpc>
              <a:defRPr/>
            </a:pPr>
            <a:r>
              <a:rPr lang="en-US" sz="1600" dirty="0" smtClean="0">
                <a:solidFill>
                  <a:schemeClr val="bg1"/>
                </a:solidFill>
                <a:latin typeface="Segoe" pitchFamily="34" charset="0"/>
              </a:rPr>
              <a:t>Installer</a:t>
            </a:r>
            <a:endParaRPr lang="en-US" sz="1600" dirty="0">
              <a:solidFill>
                <a:schemeClr val="bg1"/>
              </a:solidFill>
              <a:latin typeface="Segoe" pitchFamily="34" charset="0"/>
            </a:endParaRPr>
          </a:p>
        </p:txBody>
      </p:sp>
      <p:sp>
        <p:nvSpPr>
          <p:cNvPr id="32" name="Rounded Rectangle 31"/>
          <p:cNvSpPr/>
          <p:nvPr/>
        </p:nvSpPr>
        <p:spPr>
          <a:xfrm>
            <a:off x="7590311"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OS Updates</a:t>
            </a:r>
            <a:endParaRPr lang="en-US" sz="1600" dirty="0">
              <a:solidFill>
                <a:schemeClr val="bg1"/>
              </a:solidFill>
              <a:latin typeface="Segoe" pitchFamily="34" charset="0"/>
            </a:endParaRPr>
          </a:p>
        </p:txBody>
      </p:sp>
      <p:sp>
        <p:nvSpPr>
          <p:cNvPr id="33" name="Rounded Rectangle 32"/>
          <p:cNvSpPr/>
          <p:nvPr/>
        </p:nvSpPr>
        <p:spPr>
          <a:xfrm>
            <a:off x="2939143" y="4393872"/>
            <a:ext cx="3265714" cy="712519"/>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Embedded Developer Tools</a:t>
            </a:r>
          </a:p>
        </p:txBody>
      </p:sp>
      <p:sp>
        <p:nvSpPr>
          <p:cNvPr id="34" name="Rounded Rectangle 33"/>
          <p:cNvSpPr/>
          <p:nvPr/>
        </p:nvSpPr>
        <p:spPr>
          <a:xfrm>
            <a:off x="2939143" y="5543799"/>
            <a:ext cx="3265714" cy="712519"/>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Embedded Runtime OS</a:t>
            </a:r>
          </a:p>
        </p:txBody>
      </p:sp>
      <p:pic>
        <p:nvPicPr>
          <p:cNvPr id="4098" name="Picture 2" descr="C:\Documents and Settings\Pennie\My Documents\ACERDATA (D)\Pennie's documents\MS Image\Shapes and Graphics\Windows_Vista_Icons_ for_Marketing_use\Software.png"/>
          <p:cNvPicPr>
            <a:picLocks noChangeAspect="1" noChangeArrowheads="1"/>
          </p:cNvPicPr>
          <p:nvPr/>
        </p:nvPicPr>
        <p:blipFill>
          <a:blip r:embed="rId3" cstate="print"/>
          <a:srcRect/>
          <a:stretch>
            <a:fillRect/>
          </a:stretch>
        </p:blipFill>
        <p:spPr bwMode="auto">
          <a:xfrm>
            <a:off x="6475318" y="2018803"/>
            <a:ext cx="685800" cy="685800"/>
          </a:xfrm>
          <a:prstGeom prst="rect">
            <a:avLst/>
          </a:prstGeom>
          <a:noFill/>
        </p:spPr>
      </p:pic>
      <p:sp>
        <p:nvSpPr>
          <p:cNvPr id="55" name="Isosceles Triangle 54"/>
          <p:cNvSpPr/>
          <p:nvPr/>
        </p:nvSpPr>
        <p:spPr>
          <a:xfrm flipV="1">
            <a:off x="0" y="3431968"/>
            <a:ext cx="9143999" cy="902523"/>
          </a:xfrm>
          <a:prstGeom prst="triangle">
            <a:avLst/>
          </a:prstGeom>
          <a:gradFill flip="none" rotWithShape="1">
            <a:gsLst>
              <a:gs pos="0">
                <a:schemeClr val="bg1">
                  <a:alpha val="38000"/>
                </a:schemeClr>
              </a:gs>
              <a:gs pos="50000">
                <a:schemeClr val="bg1">
                  <a:alpha val="14000"/>
                </a:schemeClr>
              </a:gs>
              <a:gs pos="100000">
                <a:schemeClr val="tx2">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Down Arrow 57"/>
          <p:cNvSpPr/>
          <p:nvPr/>
        </p:nvSpPr>
        <p:spPr>
          <a:xfrm>
            <a:off x="4342263" y="3705099"/>
            <a:ext cx="459475" cy="562943"/>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Down Arrow 59"/>
          <p:cNvSpPr/>
          <p:nvPr/>
        </p:nvSpPr>
        <p:spPr>
          <a:xfrm>
            <a:off x="4342263" y="5070764"/>
            <a:ext cx="459475" cy="418460"/>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1" name="Picture 8" descr="C:\Documents and Settings\Pennie\My Documents\ACERDATA (D)\Pennie's documents\MS Image\Shapes and Graphics\Windows_Vista_Icons_ for_Marketing_use\Vista Icons off the web\filemgmt.dll_I00ec_0409.png"/>
          <p:cNvPicPr>
            <a:picLocks noChangeAspect="1" noChangeArrowheads="1"/>
          </p:cNvPicPr>
          <p:nvPr/>
        </p:nvPicPr>
        <p:blipFill>
          <a:blip r:embed="rId4" cstate="print"/>
          <a:srcRect/>
          <a:stretch>
            <a:fillRect/>
          </a:stretch>
        </p:blipFill>
        <p:spPr bwMode="auto">
          <a:xfrm>
            <a:off x="2624447" y="4070268"/>
            <a:ext cx="724809" cy="724809"/>
          </a:xfrm>
          <a:prstGeom prst="rect">
            <a:avLst/>
          </a:prstGeom>
          <a:noFill/>
        </p:spPr>
      </p:pic>
      <p:grpSp>
        <p:nvGrpSpPr>
          <p:cNvPr id="2" name="Group 25"/>
          <p:cNvGrpSpPr>
            <a:grpSpLocks/>
          </p:cNvGrpSpPr>
          <p:nvPr/>
        </p:nvGrpSpPr>
        <p:grpSpPr bwMode="auto">
          <a:xfrm>
            <a:off x="2799161" y="5450775"/>
            <a:ext cx="822814" cy="395784"/>
            <a:chOff x="6629400" y="5181600"/>
            <a:chExt cx="2266951" cy="1033041"/>
          </a:xfrm>
        </p:grpSpPr>
        <p:pic>
          <p:nvPicPr>
            <p:cNvPr id="63" name="Picture 8"/>
            <p:cNvPicPr>
              <a:picLocks noChangeAspect="1" noChangeArrowheads="1"/>
            </p:cNvPicPr>
            <p:nvPr/>
          </p:nvPicPr>
          <p:blipFill>
            <a:blip r:embed="rId5" cstate="print"/>
            <a:srcRect/>
            <a:stretch>
              <a:fillRect/>
            </a:stretch>
          </p:blipFill>
          <p:spPr bwMode="auto">
            <a:xfrm>
              <a:off x="6629400" y="5181600"/>
              <a:ext cx="2266951" cy="1033041"/>
            </a:xfrm>
            <a:prstGeom prst="rect">
              <a:avLst/>
            </a:prstGeom>
            <a:noFill/>
            <a:ln w="9525">
              <a:noFill/>
              <a:miter lim="800000"/>
              <a:headEnd/>
              <a:tailEnd/>
            </a:ln>
          </p:spPr>
        </p:pic>
        <p:pic>
          <p:nvPicPr>
            <p:cNvPr id="64" name="Picture 3" descr="\\Vitamix\usb_200gb\Microsoft_Art_Brand_etc\Vista_icons\Windows_Vista_Icons_ for_Marketing_use\Vista Icons off the web\audiosrv.dll_I00cb_0409.png"/>
            <p:cNvPicPr>
              <a:picLocks noChangeAspect="1" noChangeArrowheads="1"/>
            </p:cNvPicPr>
            <p:nvPr/>
          </p:nvPicPr>
          <p:blipFill>
            <a:blip r:embed="rId6" cstate="print"/>
            <a:srcRect/>
            <a:stretch>
              <a:fillRect/>
            </a:stretch>
          </p:blipFill>
          <p:spPr bwMode="blackGray">
            <a:xfrm flipH="1">
              <a:off x="6781800" y="5638800"/>
              <a:ext cx="152400" cy="152400"/>
            </a:xfrm>
            <a:prstGeom prst="rect">
              <a:avLst/>
            </a:prstGeom>
            <a:noFill/>
            <a:ln w="9525">
              <a:noFill/>
              <a:miter lim="800000"/>
              <a:headEnd/>
              <a:tailEnd/>
            </a:ln>
          </p:spPr>
        </p:pic>
      </p:grpSp>
      <p:pic>
        <p:nvPicPr>
          <p:cNvPr id="4099" name="Picture 3" descr="C:\Documents and Settings\Pennie\My Documents\ACERDATA (D)\Pennie's documents\MS Image\Shapes and Graphics\Windows_Vista_Icons_ for_Marketing_use\IE.png"/>
          <p:cNvPicPr>
            <a:picLocks noChangeAspect="1" noChangeArrowheads="1"/>
          </p:cNvPicPr>
          <p:nvPr/>
        </p:nvPicPr>
        <p:blipFill>
          <a:blip r:embed="rId7" cstate="print"/>
          <a:srcRect/>
          <a:stretch>
            <a:fillRect/>
          </a:stretch>
        </p:blipFill>
        <p:spPr bwMode="auto">
          <a:xfrm>
            <a:off x="3454631" y="2033650"/>
            <a:ext cx="768927" cy="768927"/>
          </a:xfrm>
          <a:prstGeom prst="rect">
            <a:avLst/>
          </a:prstGeom>
          <a:noFill/>
        </p:spPr>
      </p:pic>
      <p:pic>
        <p:nvPicPr>
          <p:cNvPr id="4100" name="Picture 4"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8" cstate="print"/>
          <a:srcRect/>
          <a:stretch>
            <a:fillRect/>
          </a:stretch>
        </p:blipFill>
        <p:spPr bwMode="auto">
          <a:xfrm>
            <a:off x="4994465" y="2090057"/>
            <a:ext cx="668383" cy="668383"/>
          </a:xfrm>
          <a:prstGeom prst="rect">
            <a:avLst/>
          </a:prstGeom>
          <a:noFill/>
        </p:spPr>
      </p:pic>
      <p:pic>
        <p:nvPicPr>
          <p:cNvPr id="4101" name="Picture 5" descr="C:\Documents and Settings\Pennie\My Documents\ACERDATA (D)\Pennie's documents\MS Image\Shapes and Graphics\Windows_Vista_Icons_ for_Marketing_use\Vista Icons off the web\msconfig.exe_I0080_0409.png"/>
          <p:cNvPicPr>
            <a:picLocks noChangeAspect="1" noChangeArrowheads="1"/>
          </p:cNvPicPr>
          <p:nvPr/>
        </p:nvPicPr>
        <p:blipFill>
          <a:blip r:embed="rId9" cstate="print"/>
          <a:srcRect/>
          <a:stretch>
            <a:fillRect/>
          </a:stretch>
        </p:blipFill>
        <p:spPr bwMode="auto">
          <a:xfrm>
            <a:off x="7858992" y="2006932"/>
            <a:ext cx="914398" cy="914398"/>
          </a:xfrm>
          <a:prstGeom prst="rect">
            <a:avLst/>
          </a:prstGeom>
          <a:noFill/>
        </p:spPr>
      </p:pic>
      <p:pic>
        <p:nvPicPr>
          <p:cNvPr id="4102" name="Picture 6" descr="C:\Documents and Settings\Pennie\My Documents\ACERDATA (D)\Pennie's documents\MS Image\Shapes and Graphics\Windows_Vista_Icons_ for_Marketing_use\Vista Icons off the web\cscui.dll_I04b0_0409.png"/>
          <p:cNvPicPr>
            <a:picLocks noChangeAspect="1" noChangeArrowheads="1"/>
          </p:cNvPicPr>
          <p:nvPr/>
        </p:nvPicPr>
        <p:blipFill>
          <a:blip r:embed="rId10" cstate="print"/>
          <a:srcRect/>
          <a:stretch>
            <a:fillRect/>
          </a:stretch>
        </p:blipFill>
        <p:spPr bwMode="auto">
          <a:xfrm>
            <a:off x="2004257" y="2054433"/>
            <a:ext cx="714301" cy="714301"/>
          </a:xfrm>
          <a:prstGeom prst="rect">
            <a:avLst/>
          </a:prstGeom>
          <a:noFill/>
        </p:spPr>
      </p:pic>
      <p:pic>
        <p:nvPicPr>
          <p:cNvPr id="4103" name="Picture 7" descr="C:\Documents and Settings\Pennie\My Documents\ACERDATA (D)\Pennie's documents\MS Image\Shapes and Graphics\Windows_Vista_Icons_ for_Marketing_use\Vista Icons off the web\imageres.dll_I0045_0409.png"/>
          <p:cNvPicPr>
            <a:picLocks noChangeAspect="1" noChangeArrowheads="1"/>
          </p:cNvPicPr>
          <p:nvPr/>
        </p:nvPicPr>
        <p:blipFill>
          <a:blip r:embed="rId11" cstate="print"/>
          <a:srcRect/>
          <a:stretch>
            <a:fillRect/>
          </a:stretch>
        </p:blipFill>
        <p:spPr bwMode="auto">
          <a:xfrm>
            <a:off x="593269" y="2019792"/>
            <a:ext cx="652153" cy="652153"/>
          </a:xfrm>
          <a:prstGeom prst="rect">
            <a:avLst/>
          </a:prstGeom>
          <a:noFill/>
        </p:spPr>
      </p:pic>
      <p:cxnSp>
        <p:nvCxnSpPr>
          <p:cNvPr id="36" name="Elbow Connector 35"/>
          <p:cNvCxnSpPr>
            <a:stCxn id="32" idx="2"/>
            <a:endCxn id="34" idx="3"/>
          </p:cNvCxnSpPr>
          <p:nvPr/>
        </p:nvCxnSpPr>
        <p:spPr>
          <a:xfrm rot="5400000">
            <a:off x="6057899" y="3685803"/>
            <a:ext cx="2361215" cy="2067297"/>
          </a:xfrm>
          <a:prstGeom prst="bentConnector2">
            <a:avLst/>
          </a:prstGeom>
          <a:ln w="19050">
            <a:solidFill>
              <a:schemeClr val="accent1">
                <a:lumMod val="60000"/>
                <a:lumOff val="4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bwMode="auto">
          <a:xfrm>
            <a:off x="1620306" y="1237129"/>
            <a:ext cx="2917371" cy="2302137"/>
          </a:xfrm>
          <a:prstGeom prst="roundRect">
            <a:avLst/>
          </a:prstGeom>
          <a:noFill/>
          <a:ln w="88900" cmpd="sng">
            <a:solidFill>
              <a:schemeClr val="accent6">
                <a:alpha val="99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Rounded Rectangle 36"/>
          <p:cNvSpPr/>
          <p:nvPr/>
        </p:nvSpPr>
        <p:spPr bwMode="auto">
          <a:xfrm>
            <a:off x="7560322" y="1217408"/>
            <a:ext cx="1443830" cy="2332617"/>
          </a:xfrm>
          <a:prstGeom prst="roundRect">
            <a:avLst/>
          </a:prstGeom>
          <a:noFill/>
          <a:ln w="88900" cmpd="sng">
            <a:solidFill>
              <a:schemeClr val="accent6">
                <a:alpha val="99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 xmlns:p14="http://schemas.microsoft.com/office/powerpoint/2007/7/12/main" val="255845730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WES 2011 OS Image Building Blocks</a:t>
            </a:r>
            <a:endParaRPr lang="en-US" sz="4000" dirty="0"/>
          </a:p>
        </p:txBody>
      </p:sp>
      <p:sp>
        <p:nvSpPr>
          <p:cNvPr id="3" name="Text Placeholder 2"/>
          <p:cNvSpPr>
            <a:spLocks noGrp="1"/>
          </p:cNvSpPr>
          <p:nvPr>
            <p:ph type="body" sz="quarter" idx="10"/>
          </p:nvPr>
        </p:nvSpPr>
        <p:spPr>
          <a:xfrm>
            <a:off x="381000" y="1411552"/>
            <a:ext cx="8382000" cy="4551098"/>
          </a:xfrm>
        </p:spPr>
        <p:txBody>
          <a:bodyPr>
            <a:normAutofit fontScale="92500" lnSpcReduction="20000"/>
          </a:bodyPr>
          <a:lstStyle/>
          <a:p>
            <a:r>
              <a:rPr lang="en-US" dirty="0" smtClean="0"/>
              <a:t>Every image is built on the device using:</a:t>
            </a:r>
          </a:p>
          <a:p>
            <a:pPr lvl="1"/>
            <a:r>
              <a:rPr lang="en-US" dirty="0" smtClean="0"/>
              <a:t>The Embedded Core</a:t>
            </a:r>
          </a:p>
          <a:p>
            <a:pPr lvl="1"/>
            <a:r>
              <a:rPr lang="en-US" dirty="0" smtClean="0"/>
              <a:t>Feature packages (e.g. Internet Explorer, Windows Media Player)</a:t>
            </a:r>
          </a:p>
          <a:p>
            <a:pPr lvl="1"/>
            <a:r>
              <a:rPr lang="en-US" dirty="0" smtClean="0"/>
              <a:t>Language Packages (e.g. EN-US)</a:t>
            </a:r>
          </a:p>
          <a:p>
            <a:pPr lvl="1"/>
            <a:r>
              <a:rPr lang="en-US" dirty="0" smtClean="0"/>
              <a:t>Driver Packs (e.g. printers and display)</a:t>
            </a:r>
          </a:p>
          <a:p>
            <a:pPr lvl="1"/>
            <a:r>
              <a:rPr lang="en-US" dirty="0" smtClean="0"/>
              <a:t>Embedded Enabling Features (e.g. FBWF)</a:t>
            </a:r>
          </a:p>
          <a:p>
            <a:pPr lvl="1"/>
            <a:r>
              <a:rPr lang="en-US" dirty="0" smtClean="0"/>
              <a:t>OS updates</a:t>
            </a:r>
          </a:p>
          <a:p>
            <a:pPr lvl="1"/>
            <a:r>
              <a:rPr lang="en-US" dirty="0" smtClean="0"/>
              <a:t>Third-party software and drivers</a:t>
            </a:r>
          </a:p>
          <a:p>
            <a:r>
              <a:rPr lang="en-US" dirty="0" smtClean="0"/>
              <a:t>The building blocks are used to create an image interactively or non-interactively on the target device</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Embedded Core</a:t>
            </a:r>
            <a:endParaRPr lang="en-US" dirty="0"/>
          </a:p>
        </p:txBody>
      </p:sp>
      <p:sp>
        <p:nvSpPr>
          <p:cNvPr id="3" name="Content Placeholder 2"/>
          <p:cNvSpPr>
            <a:spLocks noGrp="1"/>
          </p:cNvSpPr>
          <p:nvPr>
            <p:ph idx="1"/>
          </p:nvPr>
        </p:nvSpPr>
        <p:spPr>
          <a:xfrm>
            <a:off x="354874" y="1125491"/>
            <a:ext cx="8382000" cy="4561205"/>
          </a:xfrm>
        </p:spPr>
        <p:txBody>
          <a:bodyPr/>
          <a:lstStyle/>
          <a:p>
            <a:r>
              <a:rPr lang="en-US" sz="2800" dirty="0" smtClean="0"/>
              <a:t>Collection of Functionality needed for</a:t>
            </a:r>
          </a:p>
          <a:p>
            <a:pPr lvl="1"/>
            <a:r>
              <a:rPr lang="en-US" sz="2400" dirty="0" smtClean="0"/>
              <a:t>Booting </a:t>
            </a:r>
          </a:p>
          <a:p>
            <a:pPr lvl="1"/>
            <a:r>
              <a:rPr lang="en-US" sz="2400" dirty="0" smtClean="0"/>
              <a:t>Kernel</a:t>
            </a:r>
          </a:p>
          <a:p>
            <a:pPr lvl="1"/>
            <a:r>
              <a:rPr lang="en-US" sz="2400" dirty="0" smtClean="0"/>
              <a:t>Boot-critical drivers (except for SCSI adapters)</a:t>
            </a:r>
          </a:p>
          <a:p>
            <a:pPr lvl="1"/>
            <a:r>
              <a:rPr lang="en-US" sz="2400" dirty="0" err="1" smtClean="0"/>
              <a:t>WinLogon</a:t>
            </a:r>
            <a:r>
              <a:rPr lang="en-US" sz="2400" dirty="0" smtClean="0"/>
              <a:t>, </a:t>
            </a:r>
            <a:r>
              <a:rPr lang="en-US" sz="2400" dirty="0" err="1" smtClean="0"/>
              <a:t>NetLogon</a:t>
            </a:r>
            <a:endParaRPr lang="en-US" sz="2400" dirty="0" smtClean="0"/>
          </a:p>
          <a:p>
            <a:pPr lvl="1"/>
            <a:r>
              <a:rPr lang="en-US" sz="2400" dirty="0" smtClean="0"/>
              <a:t>File system (NTFS, UDF)</a:t>
            </a:r>
          </a:p>
          <a:p>
            <a:pPr lvl="1"/>
            <a:r>
              <a:rPr lang="en-US" sz="2400" dirty="0" smtClean="0"/>
              <a:t>Command shell</a:t>
            </a:r>
          </a:p>
          <a:p>
            <a:pPr lvl="1"/>
            <a:r>
              <a:rPr lang="en-US" sz="2400" dirty="0" smtClean="0"/>
              <a:t>Servicing stack</a:t>
            </a:r>
          </a:p>
          <a:p>
            <a:pPr lvl="1"/>
            <a:r>
              <a:rPr lang="en-US" sz="2400" dirty="0" smtClean="0"/>
              <a:t>Networking</a:t>
            </a:r>
          </a:p>
          <a:p>
            <a:pPr lvl="1"/>
            <a:r>
              <a:rPr lang="en-US" sz="2400" dirty="0" smtClean="0"/>
              <a:t>RPC</a:t>
            </a:r>
          </a:p>
          <a:p>
            <a:r>
              <a:rPr lang="en-US" sz="2800" dirty="0" smtClean="0"/>
              <a:t>Minimal platform for app and driver testing</a:t>
            </a:r>
          </a:p>
          <a:p>
            <a:r>
              <a:rPr lang="en-US" sz="2800" dirty="0" smtClean="0"/>
              <a:t>Language Neutral</a:t>
            </a:r>
          </a:p>
          <a:p>
            <a:endParaRPr lang="en-US" sz="28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 Sets and Packages</a:t>
            </a:r>
          </a:p>
        </p:txBody>
      </p:sp>
      <p:sp>
        <p:nvSpPr>
          <p:cNvPr id="3" name="Content Placeholder 2"/>
          <p:cNvSpPr>
            <a:spLocks noGrp="1"/>
          </p:cNvSpPr>
          <p:nvPr>
            <p:ph idx="1"/>
          </p:nvPr>
        </p:nvSpPr>
        <p:spPr>
          <a:xfrm>
            <a:off x="346166" y="1151617"/>
            <a:ext cx="8527868" cy="4561205"/>
          </a:xfrm>
        </p:spPr>
        <p:txBody>
          <a:bodyPr/>
          <a:lstStyle/>
          <a:p>
            <a:r>
              <a:rPr lang="en-US" dirty="0" smtClean="0"/>
              <a:t>Order of 60 feature sets</a:t>
            </a:r>
          </a:p>
          <a:p>
            <a:pPr lvl="1"/>
            <a:r>
              <a:rPr lang="en-US" dirty="0" smtClean="0"/>
              <a:t>~150 packages</a:t>
            </a:r>
          </a:p>
          <a:p>
            <a:r>
              <a:rPr lang="en-US" dirty="0" smtClean="0"/>
              <a:t>Package is signed and serviceable by Microsoft</a:t>
            </a:r>
          </a:p>
          <a:p>
            <a:r>
              <a:rPr lang="en-US" dirty="0" smtClean="0"/>
              <a:t>Configurable settings</a:t>
            </a:r>
          </a:p>
          <a:p>
            <a:r>
              <a:rPr lang="en-US" dirty="0" smtClean="0"/>
              <a:t>Binaries and resources not </a:t>
            </a:r>
            <a:r>
              <a:rPr lang="en-US" dirty="0" err="1" smtClean="0"/>
              <a:t>tweakable</a:t>
            </a:r>
            <a:endParaRPr lang="en-US" dirty="0" smtClean="0"/>
          </a:p>
          <a:p>
            <a:pPr lvl="1"/>
            <a:r>
              <a:rPr lang="en-US" dirty="0" smtClean="0"/>
              <a:t>Removed resources may come back through servicing</a:t>
            </a:r>
          </a:p>
          <a:p>
            <a:r>
              <a:rPr lang="en-US" dirty="0" smtClean="0"/>
              <a:t>Feature packages  installable post-build</a:t>
            </a: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64797"/>
          </a:xfrm>
        </p:spPr>
        <p:txBody>
          <a:bodyPr/>
          <a:lstStyle/>
          <a:p>
            <a:r>
              <a:rPr smtClean="0"/>
              <a:t>Feature Sets vs. Packages</a:t>
            </a:r>
            <a:endParaRPr/>
          </a:p>
        </p:txBody>
      </p:sp>
      <p:grpSp>
        <p:nvGrpSpPr>
          <p:cNvPr id="2" name="Group 8"/>
          <p:cNvGrpSpPr/>
          <p:nvPr/>
        </p:nvGrpSpPr>
        <p:grpSpPr>
          <a:xfrm>
            <a:off x="0" y="990600"/>
            <a:ext cx="6111522" cy="4495800"/>
            <a:chOff x="0" y="990600"/>
            <a:chExt cx="6111522" cy="4495800"/>
          </a:xfrm>
        </p:grpSpPr>
        <p:pic>
          <p:nvPicPr>
            <p:cNvPr id="36" name="Picture 35" descr="IE.JPG"/>
            <p:cNvPicPr>
              <a:picLocks noChangeAspect="1"/>
            </p:cNvPicPr>
            <p:nvPr/>
          </p:nvPicPr>
          <p:blipFill>
            <a:blip r:embed="rId3"/>
            <a:srcRect b="9375"/>
            <a:stretch>
              <a:fillRect/>
            </a:stretch>
          </p:blipFill>
          <p:spPr>
            <a:xfrm>
              <a:off x="0" y="990600"/>
              <a:ext cx="6111522" cy="4419600"/>
            </a:xfrm>
            <a:prstGeom prst="rect">
              <a:avLst/>
            </a:prstGeom>
          </p:spPr>
        </p:pic>
        <p:pic>
          <p:nvPicPr>
            <p:cNvPr id="6" name="Picture 2"/>
            <p:cNvPicPr>
              <a:picLocks noChangeAspect="1" noChangeArrowheads="1"/>
            </p:cNvPicPr>
            <p:nvPr/>
          </p:nvPicPr>
          <p:blipFill>
            <a:blip r:embed="rId4"/>
            <a:srcRect l="30303" t="85430" r="4545" b="6943"/>
            <a:stretch>
              <a:fillRect/>
            </a:stretch>
          </p:blipFill>
          <p:spPr bwMode="auto">
            <a:xfrm>
              <a:off x="1371600" y="3657600"/>
              <a:ext cx="2971800" cy="381000"/>
            </a:xfrm>
            <a:prstGeom prst="rect">
              <a:avLst/>
            </a:prstGeom>
            <a:noFill/>
            <a:ln w="9525">
              <a:noFill/>
              <a:miter lim="800000"/>
              <a:headEnd/>
              <a:tailEnd/>
            </a:ln>
            <a:effectLst/>
          </p:spPr>
        </p:pic>
        <p:pic>
          <p:nvPicPr>
            <p:cNvPr id="7" name="Picture 6" descr="IE.JPG"/>
            <p:cNvPicPr>
              <a:picLocks noChangeAspect="1"/>
            </p:cNvPicPr>
            <p:nvPr/>
          </p:nvPicPr>
          <p:blipFill>
            <a:blip r:embed="rId3"/>
            <a:srcRect t="70312"/>
            <a:stretch>
              <a:fillRect/>
            </a:stretch>
          </p:blipFill>
          <p:spPr>
            <a:xfrm>
              <a:off x="0" y="4038600"/>
              <a:ext cx="6111522" cy="1447800"/>
            </a:xfrm>
            <a:prstGeom prst="rect">
              <a:avLst/>
            </a:prstGeom>
          </p:spPr>
        </p:pic>
      </p:grpSp>
      <p:pic>
        <p:nvPicPr>
          <p:cNvPr id="1026" name="Picture 2"/>
          <p:cNvPicPr>
            <a:picLocks noChangeAspect="1" noChangeArrowheads="1"/>
          </p:cNvPicPr>
          <p:nvPr/>
        </p:nvPicPr>
        <p:blipFill>
          <a:blip r:embed="rId4"/>
          <a:srcRect r="31818"/>
          <a:stretch>
            <a:fillRect/>
          </a:stretch>
        </p:blipFill>
        <p:spPr bwMode="auto">
          <a:xfrm>
            <a:off x="5486400" y="1600200"/>
            <a:ext cx="3429000" cy="4994988"/>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71</TotalTime>
  <Words>1436</Words>
  <Application>Microsoft Office PowerPoint</Application>
  <PresentationFormat>On-screen Show (4:3)</PresentationFormat>
  <Paragraphs>296</Paragraphs>
  <Slides>34</Slides>
  <Notes>33</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TechEd09_Europe</vt:lpstr>
      <vt:lpstr>TechEd09_Europe template</vt:lpstr>
      <vt:lpstr>Slide 1</vt:lpstr>
      <vt:lpstr>Componentization Architecture in Windows Embedded Standard 2011</vt:lpstr>
      <vt:lpstr>Objectives</vt:lpstr>
      <vt:lpstr>Windows Embedded Family</vt:lpstr>
      <vt:lpstr>Windows Embedded Standard OS Layout</vt:lpstr>
      <vt:lpstr>WES 2011 OS Image Building Blocks</vt:lpstr>
      <vt:lpstr>Embedded Core</vt:lpstr>
      <vt:lpstr>Feature Sets and Packages</vt:lpstr>
      <vt:lpstr>Feature Sets vs. Packages</vt:lpstr>
      <vt:lpstr>Feature Sets and Packages</vt:lpstr>
      <vt:lpstr>Embedded Feature Sets</vt:lpstr>
      <vt:lpstr>Dialog Filter</vt:lpstr>
      <vt:lpstr>Drivers and Language Packs</vt:lpstr>
      <vt:lpstr>Package Dependencies</vt:lpstr>
      <vt:lpstr>Dependency Types</vt:lpstr>
      <vt:lpstr>WES 2011 Packages</vt:lpstr>
      <vt:lpstr>.NET Architecture</vt:lpstr>
      <vt:lpstr>Shell Architecture</vt:lpstr>
      <vt:lpstr>Internet Explorer 8 Architecture</vt:lpstr>
      <vt:lpstr>Multimedia Architecture</vt:lpstr>
      <vt:lpstr>Drivers in Quebec</vt:lpstr>
      <vt:lpstr>OS Updates</vt:lpstr>
      <vt:lpstr>Importing Updates into your ICE DS.</vt:lpstr>
      <vt:lpstr>OS Updates</vt:lpstr>
      <vt:lpstr>Identifying Updates through ICE and Package Scanner</vt:lpstr>
      <vt:lpstr>OS Updates</vt:lpstr>
      <vt:lpstr>Applying Updates to an Image Online and Offline</vt:lpstr>
      <vt:lpstr>Slide 28</vt:lpstr>
      <vt:lpstr>Breakout Sessions</vt:lpstr>
      <vt:lpstr>HOLs, Interactive, Sunday and Demo Sessions</vt:lpstr>
      <vt:lpstr>Useful URLs</vt:lpstr>
      <vt:lpstr>Resources</vt:lpstr>
      <vt:lpstr>Slide 33</vt:lpstr>
      <vt:lpstr>Slide 34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Parag Garg</dc:creator>
  <dc:description>tech·ed Europe 2009</dc:description>
  <cp:lastModifiedBy>cn_user</cp:lastModifiedBy>
  <cp:revision>9</cp:revision>
  <dcterms:created xsi:type="dcterms:W3CDTF">2009-11-12T12:27:39Z</dcterms:created>
  <dcterms:modified xsi:type="dcterms:W3CDTF">2009-11-12T14:03:44Z</dcterms:modified>
</cp:coreProperties>
</file>