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Default Extension="xlsx" ContentType="application/vnd.openxmlformats-officedocument.spreadsheetml.sheet"/>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tags/tag2.xml" ContentType="application/vnd.openxmlformats-officedocument.presentationml.tags+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9" r:id="rId2"/>
    <p:sldMasterId id="2147483744" r:id="rId3"/>
  </p:sldMasterIdLst>
  <p:notesMasterIdLst>
    <p:notesMasterId r:id="rId45"/>
  </p:notesMasterIdLst>
  <p:handoutMasterIdLst>
    <p:handoutMasterId r:id="rId46"/>
  </p:handoutMasterIdLst>
  <p:sldIdLst>
    <p:sldId id="256" r:id="rId4"/>
    <p:sldId id="257" r:id="rId5"/>
    <p:sldId id="349" r:id="rId6"/>
    <p:sldId id="332" r:id="rId7"/>
    <p:sldId id="333" r:id="rId8"/>
    <p:sldId id="334" r:id="rId9"/>
    <p:sldId id="336" r:id="rId10"/>
    <p:sldId id="338" r:id="rId11"/>
    <p:sldId id="340" r:id="rId12"/>
    <p:sldId id="342" r:id="rId13"/>
    <p:sldId id="301" r:id="rId14"/>
    <p:sldId id="302" r:id="rId15"/>
    <p:sldId id="303" r:id="rId16"/>
    <p:sldId id="304" r:id="rId17"/>
    <p:sldId id="305" r:id="rId18"/>
    <p:sldId id="306" r:id="rId19"/>
    <p:sldId id="307" r:id="rId20"/>
    <p:sldId id="308" r:id="rId21"/>
    <p:sldId id="309" r:id="rId22"/>
    <p:sldId id="310" r:id="rId23"/>
    <p:sldId id="311" r:id="rId24"/>
    <p:sldId id="312" r:id="rId25"/>
    <p:sldId id="313" r:id="rId26"/>
    <p:sldId id="314" r:id="rId27"/>
    <p:sldId id="344" r:id="rId28"/>
    <p:sldId id="350" r:id="rId29"/>
    <p:sldId id="316" r:id="rId30"/>
    <p:sldId id="317" r:id="rId31"/>
    <p:sldId id="318" r:id="rId32"/>
    <p:sldId id="319" r:id="rId33"/>
    <p:sldId id="352" r:id="rId34"/>
    <p:sldId id="351" r:id="rId35"/>
    <p:sldId id="320" r:id="rId36"/>
    <p:sldId id="345" r:id="rId37"/>
    <p:sldId id="323" r:id="rId38"/>
    <p:sldId id="274" r:id="rId39"/>
    <p:sldId id="353" r:id="rId40"/>
    <p:sldId id="354" r:id="rId41"/>
    <p:sldId id="355" r:id="rId42"/>
    <p:sldId id="356" r:id="rId43"/>
    <p:sldId id="280" r:id="rId44"/>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 id="1" name="Pennie" initials="P" lastIdx="15"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501" autoAdjust="0"/>
    <p:restoredTop sz="97801" autoAdjust="0"/>
  </p:normalViewPr>
  <p:slideViewPr>
    <p:cSldViewPr snapToGrid="0">
      <p:cViewPr>
        <p:scale>
          <a:sx n="100" d="100"/>
          <a:sy n="100" d="100"/>
        </p:scale>
        <p:origin x="-618" y="-366"/>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94" d="100"/>
          <a:sy n="94" d="100"/>
        </p:scale>
        <p:origin x="-2694"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GB"/>
  <c:chart>
    <c:title>
      <c:tx>
        <c:rich>
          <a:bodyPr/>
          <a:lstStyle/>
          <a:p>
            <a:pPr>
              <a:defRPr lang="en-US" sz="2200" b="0">
                <a:solidFill>
                  <a:schemeClr val="tx1"/>
                </a:solidFill>
                <a:effectLst>
                  <a:outerShdw blurRad="38100" dist="38100" dir="2700000" algn="tl">
                    <a:srgbClr val="000000">
                      <a:alpha val="43137"/>
                    </a:srgbClr>
                  </a:outerShdw>
                </a:effectLst>
                <a:latin typeface="+mj-lt"/>
              </a:defRPr>
            </a:pPr>
            <a:r>
              <a:rPr lang="en-US" sz="2200" b="0" dirty="0" smtClean="0">
                <a:solidFill>
                  <a:schemeClr val="tx1"/>
                </a:solidFill>
                <a:effectLst>
                  <a:outerShdw blurRad="38100" dist="38100" dir="2700000" algn="tl">
                    <a:srgbClr val="000000">
                      <a:alpha val="43137"/>
                    </a:srgbClr>
                  </a:outerShdw>
                </a:effectLst>
                <a:latin typeface="+mj-lt"/>
              </a:rPr>
              <a:t>PowerShell Downloads</a:t>
            </a:r>
            <a:endParaRPr lang="en-US" sz="2200" b="0" dirty="0">
              <a:solidFill>
                <a:schemeClr val="tx1"/>
              </a:solidFill>
              <a:effectLst>
                <a:outerShdw blurRad="38100" dist="38100" dir="2700000" algn="tl">
                  <a:srgbClr val="000000">
                    <a:alpha val="43137"/>
                  </a:srgbClr>
                </a:outerShdw>
              </a:effectLst>
              <a:latin typeface="+mj-lt"/>
            </a:endParaRPr>
          </a:p>
        </c:rich>
      </c:tx>
      <c:layout>
        <c:manualLayout>
          <c:xMode val="edge"/>
          <c:yMode val="edge"/>
          <c:x val="0.20908045977011541"/>
          <c:y val="1.6231279913540241E-2"/>
        </c:manualLayout>
      </c:layout>
    </c:title>
    <c:plotArea>
      <c:layout/>
      <c:lineChart>
        <c:grouping val="standard"/>
        <c:ser>
          <c:idx val="0"/>
          <c:order val="0"/>
          <c:tx>
            <c:strRef>
              <c:f>Sheet1!$B$1</c:f>
              <c:strCache>
                <c:ptCount val="1"/>
                <c:pt idx="0">
                  <c:v>Series 1</c:v>
                </c:pt>
              </c:strCache>
            </c:strRef>
          </c:tx>
          <c:spPr>
            <a:ln w="127000">
              <a:solidFill>
                <a:schemeClr val="accent2"/>
              </a:solidFill>
            </a:ln>
            <a:effectLst>
              <a:outerShdw blurRad="50800" dist="76200" dir="5400000" algn="ctr" rotWithShape="0">
                <a:srgbClr val="000000">
                  <a:alpha val="40000"/>
                </a:srgbClr>
              </a:outerShdw>
            </a:effectLst>
          </c:spPr>
          <c:marker>
            <c:symbol val="circle"/>
            <c:size val="12"/>
            <c:spPr>
              <a:solidFill>
                <a:schemeClr val="accent2"/>
              </a:solidFill>
              <a:ln>
                <a:solidFill>
                  <a:schemeClr val="accent2"/>
                </a:solidFill>
              </a:ln>
              <a:effectLst>
                <a:outerShdw blurRad="50800" dist="76200" dir="5400000" algn="ctr" rotWithShape="0">
                  <a:srgbClr val="000000">
                    <a:alpha val="40000"/>
                  </a:srgbClr>
                </a:outerShdw>
              </a:effectLst>
              <a:scene3d>
                <a:camera prst="orthographicFront"/>
                <a:lightRig rig="threePt" dir="t"/>
              </a:scene3d>
              <a:sp3d>
                <a:bevelT prst="relaxedInset"/>
              </a:sp3d>
            </c:spPr>
          </c:marker>
          <c:cat>
            <c:numRef>
              <c:f>Sheet1!$A$2:$A$18</c:f>
              <c:numCache>
                <c:formatCode>mmm\ yy</c:formatCode>
                <c:ptCount val="17"/>
                <c:pt idx="0">
                  <c:v>39022</c:v>
                </c:pt>
                <c:pt idx="1">
                  <c:v>39052</c:v>
                </c:pt>
                <c:pt idx="2">
                  <c:v>39083</c:v>
                </c:pt>
                <c:pt idx="3">
                  <c:v>39114</c:v>
                </c:pt>
                <c:pt idx="4">
                  <c:v>39142</c:v>
                </c:pt>
                <c:pt idx="5">
                  <c:v>39173</c:v>
                </c:pt>
                <c:pt idx="6">
                  <c:v>39203</c:v>
                </c:pt>
                <c:pt idx="7">
                  <c:v>39234</c:v>
                </c:pt>
                <c:pt idx="8">
                  <c:v>39264</c:v>
                </c:pt>
                <c:pt idx="9">
                  <c:v>39295</c:v>
                </c:pt>
                <c:pt idx="10">
                  <c:v>39326</c:v>
                </c:pt>
                <c:pt idx="11">
                  <c:v>39356</c:v>
                </c:pt>
                <c:pt idx="12">
                  <c:v>39387</c:v>
                </c:pt>
                <c:pt idx="13">
                  <c:v>39417</c:v>
                </c:pt>
                <c:pt idx="14">
                  <c:v>39448</c:v>
                </c:pt>
                <c:pt idx="15">
                  <c:v>39479</c:v>
                </c:pt>
                <c:pt idx="16">
                  <c:v>39508</c:v>
                </c:pt>
              </c:numCache>
            </c:numRef>
          </c:cat>
          <c:val>
            <c:numRef>
              <c:f>Sheet1!$B$2:$B$18</c:f>
              <c:numCache>
                <c:formatCode>General</c:formatCode>
                <c:ptCount val="17"/>
                <c:pt idx="0">
                  <c:v>217950</c:v>
                </c:pt>
                <c:pt idx="1">
                  <c:v>332950</c:v>
                </c:pt>
                <c:pt idx="2">
                  <c:v>463880</c:v>
                </c:pt>
                <c:pt idx="3">
                  <c:v>604350</c:v>
                </c:pt>
                <c:pt idx="4">
                  <c:v>733360</c:v>
                </c:pt>
                <c:pt idx="5">
                  <c:v>859300</c:v>
                </c:pt>
                <c:pt idx="6">
                  <c:v>968320</c:v>
                </c:pt>
                <c:pt idx="7">
                  <c:v>1093240</c:v>
                </c:pt>
                <c:pt idx="8">
                  <c:v>1208540</c:v>
                </c:pt>
                <c:pt idx="9">
                  <c:v>1329720</c:v>
                </c:pt>
                <c:pt idx="10">
                  <c:v>1445810</c:v>
                </c:pt>
                <c:pt idx="11">
                  <c:v>1558240</c:v>
                </c:pt>
                <c:pt idx="12">
                  <c:v>1639430</c:v>
                </c:pt>
                <c:pt idx="13">
                  <c:v>1708220</c:v>
                </c:pt>
                <c:pt idx="14">
                  <c:v>1782010</c:v>
                </c:pt>
                <c:pt idx="15">
                  <c:v>1878490</c:v>
                </c:pt>
                <c:pt idx="16">
                  <c:v>2009050</c:v>
                </c:pt>
              </c:numCache>
            </c:numRef>
          </c:val>
        </c:ser>
        <c:marker val="1"/>
        <c:axId val="40712832"/>
        <c:axId val="40783232"/>
      </c:lineChart>
      <c:dateAx>
        <c:axId val="40712832"/>
        <c:scaling>
          <c:orientation val="minMax"/>
        </c:scaling>
        <c:axPos val="b"/>
        <c:numFmt formatCode="mmm\ yy" sourceLinked="1"/>
        <c:tickLblPos val="nextTo"/>
        <c:spPr>
          <a:ln>
            <a:solidFill>
              <a:schemeClr val="accent2"/>
            </a:solidFill>
          </a:ln>
        </c:spPr>
        <c:txPr>
          <a:bodyPr rot="3120000"/>
          <a:lstStyle/>
          <a:p>
            <a:pPr>
              <a:defRPr lang="en-US" sz="1600">
                <a:solidFill>
                  <a:schemeClr val="tx1"/>
                </a:solidFill>
                <a:effectLst>
                  <a:outerShdw blurRad="38100" dist="38100" dir="2700000" algn="tl">
                    <a:srgbClr val="000000">
                      <a:alpha val="43137"/>
                    </a:srgbClr>
                  </a:outerShdw>
                </a:effectLst>
              </a:defRPr>
            </a:pPr>
            <a:endParaRPr lang="en-US"/>
          </a:p>
        </c:txPr>
        <c:crossAx val="40783232"/>
        <c:crosses val="autoZero"/>
        <c:auto val="1"/>
        <c:lblOffset val="100"/>
      </c:dateAx>
      <c:valAx>
        <c:axId val="40783232"/>
        <c:scaling>
          <c:orientation val="minMax"/>
        </c:scaling>
        <c:axPos val="l"/>
        <c:majorGridlines>
          <c:spPr>
            <a:ln>
              <a:solidFill>
                <a:schemeClr val="accent2"/>
              </a:solidFill>
            </a:ln>
          </c:spPr>
        </c:majorGridlines>
        <c:numFmt formatCode="General" sourceLinked="1"/>
        <c:tickLblPos val="nextTo"/>
        <c:spPr>
          <a:ln>
            <a:solidFill>
              <a:schemeClr val="accent2"/>
            </a:solidFill>
          </a:ln>
        </c:spPr>
        <c:txPr>
          <a:bodyPr/>
          <a:lstStyle/>
          <a:p>
            <a:pPr>
              <a:defRPr lang="en-US" sz="1400">
                <a:effectLst>
                  <a:outerShdw blurRad="38100" dist="38100" dir="2700000" algn="tl">
                    <a:srgbClr val="000000">
                      <a:alpha val="43137"/>
                    </a:srgbClr>
                  </a:outerShdw>
                </a:effectLst>
              </a:defRPr>
            </a:pPr>
            <a:endParaRPr lang="en-US"/>
          </a:p>
        </c:txPr>
        <c:crossAx val="40712832"/>
        <c:crosses val="autoZero"/>
        <c:crossBetween val="between"/>
        <c:dispUnits>
          <c:builtInUnit val="millions"/>
        </c:dispUnits>
      </c:valAx>
      <c:spPr>
        <a:gradFill>
          <a:gsLst>
            <a:gs pos="0">
              <a:srgbClr val="000000">
                <a:alpha val="0"/>
              </a:srgbClr>
            </a:gs>
            <a:gs pos="50000">
              <a:srgbClr val="000000">
                <a:alpha val="9000"/>
              </a:srgbClr>
            </a:gs>
            <a:gs pos="100000">
              <a:srgbClr val="000000">
                <a:alpha val="85000"/>
              </a:srgbClr>
            </a:gs>
          </a:gsLst>
          <a:lin ang="5400000" scaled="0"/>
        </a:gradFill>
        <a:ln>
          <a:solidFill>
            <a:schemeClr val="accent2"/>
          </a:solidFill>
        </a:ln>
      </c:spPr>
    </c:plotArea>
    <c:plotVisOnly val="1"/>
  </c:chart>
  <c:txPr>
    <a:bodyPr/>
    <a:lstStyle/>
    <a:p>
      <a:pPr>
        <a:defRPr sz="1800"/>
      </a:pPr>
      <a:endParaRPr lang="en-US"/>
    </a:p>
  </c:tx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11/10/2009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emb306-wechsler_final.pptx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smtClean="0"/>
              <a:t>Tech·Ed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dirty="0"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Trebuchet MS" pitchFamily="34" charset="0"/>
              </a:rPr>
            </a:br>
            <a:r>
              <a:rPr lang="en-US" sz="500" dirty="0" smtClean="0">
                <a:solidFill>
                  <a:srgbClr val="000000"/>
                </a:solidFill>
                <a:latin typeface="Trebuchet MS"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endParaRPr lang="en-US" dirty="0"/>
          </a:p>
        </p:txBody>
      </p:sp>
      <p:sp>
        <p:nvSpPr>
          <p:cNvPr id="123906" name="Rectangle 2"/>
          <p:cNvSpPr>
            <a:spLocks noGrp="1" noRot="1" noChangeAspect="1" noChangeArrowheads="1" noTextEdit="1"/>
          </p:cNvSpPr>
          <p:nvPr>
            <p:ph type="sldImg"/>
          </p:nvPr>
        </p:nvSpPr>
        <p:spPr>
          <a:xfrm>
            <a:off x="1144588" y="685800"/>
            <a:ext cx="4572000" cy="3429000"/>
          </a:xfr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rtl="0" fontAlgn="base">
              <a:lnSpc>
                <a:spcPct val="90000"/>
              </a:lnSpc>
              <a:spcBef>
                <a:spcPct val="0"/>
              </a:spcBef>
              <a:spcAft>
                <a:spcPct val="0"/>
              </a:spcAft>
              <a:defRPr lang="en-US" sz="5400" spc="-300" dirty="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latin typeface="Segoe" pitchFamily="34" charset="0"/>
                <a:ea typeface="+mn-ea"/>
                <a:cs typeface="Arial"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p:txBody>
          <a:bodyPr/>
          <a:lstStyle>
            <a:lvl1pPr>
              <a:buFontTx/>
              <a:buBlip>
                <a:blip r:embed="rId2"/>
              </a:buBlip>
              <a:defRPr/>
            </a:lvl1pPr>
            <a:lvl2pPr>
              <a:buFontTx/>
              <a:buBlip>
                <a:blip r:embed="rId3"/>
              </a:buBlip>
              <a:defRPr/>
            </a:lvl2pPr>
            <a:lvl3pPr>
              <a:buFontTx/>
              <a:buBlip>
                <a:blip r:embed="rId3"/>
              </a:buBlip>
              <a:defRPr/>
            </a:lvl3pPr>
            <a:lvl4pPr>
              <a:buFontTx/>
              <a:buBlip>
                <a:blip r:embed="rId3"/>
              </a:buBlip>
              <a:defRPr/>
            </a:lvl4pPr>
            <a:lvl5pPr>
              <a:buFontTx/>
              <a:buBlip>
                <a:blip r:embed="rId3"/>
              </a:buBlip>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userDrawn="1"/>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NOTE layout - user must hide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black">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bwMode="gray">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descr="white-green code shape.png"/>
          <p:cNvPicPr>
            <a:picLocks noChangeAspect="1"/>
          </p:cNvPicPr>
          <p:nvPr userDrawn="1"/>
        </p:nvPicPr>
        <p:blipFill>
          <a:blip r:embed="rId3"/>
          <a:stretch>
            <a:fillRect/>
          </a:stretch>
        </p:blipFill>
        <p:spPr bwMode="white">
          <a:xfrm>
            <a:off x="0" y="0"/>
            <a:ext cx="9144000" cy="6858000"/>
          </a:xfrm>
          <a:prstGeom prst="rect">
            <a:avLst/>
          </a:prstGeom>
        </p:spPr>
      </p:pic>
    </p:spTree>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image" Target="../media/image3.png"/><Relationship Id="rId2" Type="http://schemas.openxmlformats.org/officeDocument/2006/relationships/slideLayout" Target="../slideLayouts/slideLayout15.xml"/><Relationship Id="rId16" Type="http://schemas.openxmlformats.org/officeDocument/2006/relationships/image" Target="../media/image2.png"/><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1.jpe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3.xml"/><Relationship Id="rId1" Type="http://schemas.openxmlformats.org/officeDocument/2006/relationships/slideLayout" Target="../slideLayouts/slideLayout27.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ltGray">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5" r:id="rId11"/>
    <p:sldLayoutId id="2147483727" r:id="rId12"/>
    <p:sldLayoutId id="2147483728" r:id="rId13"/>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6"/>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7"/>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3" r:id="rId13"/>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6"/>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7"/>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45"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2.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0.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hyperlink" Target="http://www.microsoft.com/downloads/details.aspx?displaylang=en&amp;FamilyID=845289ca-16cc-4c73-8934-dd46b5ed1d33" TargetMode="External"/><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20.xml"/><Relationship Id="rId4" Type="http://schemas.openxmlformats.org/officeDocument/2006/relationships/image" Target="../media/image17.png"/></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6.xml"/><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5.xml"/></Relationships>
</file>

<file path=ppt/slides/_rels/slide32.xml.rels><?xml version="1.0" encoding="UTF-8" standalone="yes"?>
<Relationships xmlns="http://schemas.openxmlformats.org/package/2006/relationships"><Relationship Id="rId3" Type="http://schemas.openxmlformats.org/officeDocument/2006/relationships/hyperlink" Target="http://msdn.microsoft.com/en-us/library/ms714469(VS.85).aspx" TargetMode="External"/><Relationship Id="rId2" Type="http://schemas.openxmlformats.org/officeDocument/2006/relationships/notesSlide" Target="../notesSlides/notesSlide32.xml"/><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3" Type="http://schemas.openxmlformats.org/officeDocument/2006/relationships/hyperlink" Target="http://powershellcommunity.org/" TargetMode="External"/><Relationship Id="rId2" Type="http://schemas.openxmlformats.org/officeDocument/2006/relationships/notesSlide" Target="../notesSlides/notesSlide34.xml"/><Relationship Id="rId1" Type="http://schemas.openxmlformats.org/officeDocument/2006/relationships/slideLayout" Target="../slideLayouts/slideLayout21.xml"/><Relationship Id="rId5" Type="http://schemas.openxmlformats.org/officeDocument/2006/relationships/image" Target="../media/image20.png"/><Relationship Id="rId4" Type="http://schemas.openxmlformats.org/officeDocument/2006/relationships/image" Target="../media/image19.png"/></Relationships>
</file>

<file path=ppt/slides/_rels/slide35.xml.rels><?xml version="1.0" encoding="UTF-8" standalone="yes"?>
<Relationships xmlns="http://schemas.openxmlformats.org/package/2006/relationships"><Relationship Id="rId3" Type="http://schemas.openxmlformats.org/officeDocument/2006/relationships/hyperlink" Target="http://blogs.msdn.com/powershell" TargetMode="External"/><Relationship Id="rId2" Type="http://schemas.openxmlformats.org/officeDocument/2006/relationships/notesSlide" Target="../notesSlides/notesSlide35.xml"/><Relationship Id="rId1" Type="http://schemas.openxmlformats.org/officeDocument/2006/relationships/slideLayout" Target="../slideLayouts/slideLayout17.xml"/><Relationship Id="rId4" Type="http://schemas.openxmlformats.org/officeDocument/2006/relationships/hyperlink" Target="http://microsoft.com/technet/scriptcenter" TargetMode="Externa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6.xml"/></Relationships>
</file>

<file path=ppt/slides/_rels/slide39.xml.rels><?xml version="1.0" encoding="UTF-8" standalone="yes"?>
<Relationships xmlns="http://schemas.openxmlformats.org/package/2006/relationships"><Relationship Id="rId8" Type="http://schemas.openxmlformats.org/officeDocument/2006/relationships/hyperlink" Target="http://msdn.microsoft.com/en-us/windowsembedded/ce/default.aspx" TargetMode="External"/><Relationship Id="rId3" Type="http://schemas.openxmlformats.org/officeDocument/2006/relationships/hyperlink" Target="http://windowsfordevices/" TargetMode="External"/><Relationship Id="rId7" Type="http://schemas.openxmlformats.org/officeDocument/2006/relationships/hyperlink" Target="http://windowsembedded.com/" TargetMode="External"/><Relationship Id="rId2" Type="http://schemas.openxmlformats.org/officeDocument/2006/relationships/notesSlide" Target="../notesSlides/notesSlide39.xml"/><Relationship Id="rId1" Type="http://schemas.openxmlformats.org/officeDocument/2006/relationships/slideLayout" Target="../slideLayouts/slideLayout26.xml"/><Relationship Id="rId6" Type="http://schemas.openxmlformats.org/officeDocument/2006/relationships/hyperlink" Target="http://blogs.msdn.com/jcoyne" TargetMode="External"/><Relationship Id="rId5" Type="http://schemas.openxmlformats.org/officeDocument/2006/relationships/hyperlink" Target="http://blogs.msdn.com/mikehall" TargetMode="External"/><Relationship Id="rId10" Type="http://schemas.openxmlformats.org/officeDocument/2006/relationships/hyperlink" Target="http://technet.microsoft.com/en-us/windowsembedded/posready/default.aspx" TargetMode="External"/><Relationship Id="rId4" Type="http://schemas.openxmlformats.org/officeDocument/2006/relationships/hyperlink" Target="http://blogs.msdn.com/obloch" TargetMode="External"/><Relationship Id="rId9" Type="http://schemas.openxmlformats.org/officeDocument/2006/relationships/hyperlink" Target="http://msdn.microsoft.com/en-us/windowsembedded/standard/default.aspx" TargetMode="Externa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0.xml"/><Relationship Id="rId1" Type="http://schemas.openxmlformats.org/officeDocument/2006/relationships/tags" Target="../tags/tag1.xml"/><Relationship Id="rId4" Type="http://schemas.openxmlformats.org/officeDocument/2006/relationships/image" Target="../media/image11.png"/></Relationships>
</file>

<file path=ppt/slides/_rels/slide4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7.xml"/></Relationships>
</file>

<file path=ppt/slides/_rels/slide4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0.xml"/><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0.xml"/><Relationship Id="rId1" Type="http://schemas.openxmlformats.org/officeDocument/2006/relationships/tags" Target="../tags/tag2.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PowerShell V2 Themes</a:t>
            </a:r>
            <a:endParaRPr lang="en-US" dirty="0"/>
          </a:p>
        </p:txBody>
      </p:sp>
      <p:sp>
        <p:nvSpPr>
          <p:cNvPr id="6" name="Rectangle 5"/>
          <p:cNvSpPr/>
          <p:nvPr/>
        </p:nvSpPr>
        <p:spPr bwMode="auto">
          <a:xfrm>
            <a:off x="0" y="5159023"/>
            <a:ext cx="9144000" cy="1698978"/>
          </a:xfrm>
          <a:prstGeom prst="rect">
            <a:avLst/>
          </a:prstGeom>
          <a:gradFill flip="none" rotWithShape="1">
            <a:gsLst>
              <a:gs pos="0">
                <a:schemeClr val="accent2">
                  <a:shade val="30000"/>
                  <a:satMod val="115000"/>
                  <a:alpha val="0"/>
                </a:schemeClr>
              </a:gs>
              <a:gs pos="50000">
                <a:schemeClr val="bg1"/>
              </a:gs>
              <a:gs pos="100000">
                <a:schemeClr val="bg1"/>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8" name="Rounded Rectangle 7"/>
          <p:cNvSpPr/>
          <p:nvPr/>
        </p:nvSpPr>
        <p:spPr bwMode="auto">
          <a:xfrm>
            <a:off x="274320" y="1099595"/>
            <a:ext cx="6366510" cy="5546531"/>
          </a:xfrm>
          <a:prstGeom prst="roundRect">
            <a:avLst>
              <a:gd name="adj" fmla="val 9592"/>
            </a:avLst>
          </a:prstGeom>
          <a:gradFill flip="none" rotWithShape="1">
            <a:gsLst>
              <a:gs pos="0">
                <a:schemeClr val="accent2">
                  <a:alpha val="40000"/>
                </a:schemeClr>
              </a:gs>
              <a:gs pos="50000">
                <a:schemeClr val="accent2">
                  <a:alpha val="20000"/>
                </a:schemeClr>
              </a:gs>
              <a:gs pos="100000">
                <a:schemeClr val="accent2">
                  <a:tint val="23500"/>
                  <a:satMod val="160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t" anchorCtr="0" compatLnSpc="1">
            <a:prstTxWarp prst="textNoShape">
              <a:avLst/>
            </a:prstTxWarp>
          </a:bodyPr>
          <a:lstStyle/>
          <a:p>
            <a:pPr marL="1588" fontAlgn="base">
              <a:spcBef>
                <a:spcPct val="0"/>
              </a:spcBef>
              <a:spcAft>
                <a:spcPct val="0"/>
              </a:spcAft>
              <a:defRPr/>
            </a:pPr>
            <a:endParaRPr lang="en-US" sz="2400" b="1" dirty="0" smtClean="0">
              <a:solidFill>
                <a:schemeClr val="tx1"/>
              </a:solidFill>
              <a:effectLst>
                <a:glow rad="228600">
                  <a:schemeClr val="bg1">
                    <a:alpha val="40000"/>
                  </a:schemeClr>
                </a:glow>
                <a:outerShdw blurRad="63500" algn="ctr" rotWithShape="0">
                  <a:prstClr val="black">
                    <a:alpha val="40000"/>
                  </a:prstClr>
                </a:outerShdw>
              </a:effectLst>
            </a:endParaRPr>
          </a:p>
        </p:txBody>
      </p:sp>
      <p:sp>
        <p:nvSpPr>
          <p:cNvPr id="9" name="Rectangle 8"/>
          <p:cNvSpPr/>
          <p:nvPr/>
        </p:nvSpPr>
        <p:spPr bwMode="auto">
          <a:xfrm>
            <a:off x="0" y="1340021"/>
            <a:ext cx="8486078" cy="596096"/>
          </a:xfrm>
          <a:prstGeom prst="rect">
            <a:avLst/>
          </a:prstGeom>
          <a:gradFill flip="none" rotWithShape="1">
            <a:gsLst>
              <a:gs pos="0">
                <a:srgbClr val="F6AE1E"/>
              </a:gs>
              <a:gs pos="50000">
                <a:srgbClr val="F6AE1E">
                  <a:alpha val="24000"/>
                </a:srgbClr>
              </a:gs>
              <a:gs pos="100000">
                <a:schemeClr val="accent2">
                  <a:shade val="100000"/>
                  <a:satMod val="115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365760" tIns="45718" rIns="91436" bIns="45718" numCol="1" rtlCol="0" anchor="ctr" anchorCtr="0" compatLnSpc="1">
            <a:prstTxWarp prst="textNoShape">
              <a:avLst/>
            </a:prstTxWarp>
          </a:bodyPr>
          <a:lstStyle/>
          <a:p>
            <a:pPr marL="1588" fontAlgn="base">
              <a:spcAft>
                <a:spcPct val="0"/>
              </a:spcAft>
              <a:defRPr/>
            </a:pPr>
            <a:r>
              <a:rPr lang="en-US" sz="2800" dirty="0" smtClean="0">
                <a:solidFill>
                  <a:schemeClr val="tx1"/>
                </a:solidFill>
                <a:effectLst>
                  <a:glow rad="228600">
                    <a:schemeClr val="bg1">
                      <a:alpha val="40000"/>
                    </a:schemeClr>
                  </a:glow>
                  <a:outerShdw blurRad="63500" algn="ctr" rotWithShape="0">
                    <a:prstClr val="black">
                      <a:alpha val="40000"/>
                    </a:prstClr>
                  </a:outerShdw>
                </a:effectLst>
              </a:rPr>
              <a:t>Expressions, Commands, and ScriptBlocks can run</a:t>
            </a:r>
          </a:p>
        </p:txBody>
      </p:sp>
      <p:sp>
        <p:nvSpPr>
          <p:cNvPr id="10" name="Rectangle 9"/>
          <p:cNvSpPr/>
          <p:nvPr/>
        </p:nvSpPr>
        <p:spPr bwMode="auto">
          <a:xfrm>
            <a:off x="324852" y="2041440"/>
            <a:ext cx="8819148" cy="376380"/>
          </a:xfrm>
          <a:prstGeom prst="rect">
            <a:avLst/>
          </a:prstGeom>
          <a:gradFill flip="none" rotWithShape="1">
            <a:gsLst>
              <a:gs pos="0">
                <a:schemeClr val="bg1">
                  <a:lumMod val="75000"/>
                  <a:lumOff val="25000"/>
                  <a:alpha val="70000"/>
                </a:schemeClr>
              </a:gs>
              <a:gs pos="50000">
                <a:schemeClr val="bg1">
                  <a:lumMod val="75000"/>
                  <a:lumOff val="25000"/>
                  <a:alpha val="40000"/>
                </a:schemeClr>
              </a:gs>
              <a:gs pos="100000">
                <a:schemeClr val="accent2">
                  <a:shade val="100000"/>
                  <a:satMod val="115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457200" tIns="45718" rIns="91436" bIns="45718" numCol="1" rtlCol="0" anchor="ctr" anchorCtr="0" compatLnSpc="1">
            <a:prstTxWarp prst="textNoShape">
              <a:avLst/>
            </a:prstTxWarp>
          </a:bodyPr>
          <a:lstStyle/>
          <a:p>
            <a:pPr marL="4763" lvl="1"/>
            <a:r>
              <a:rPr lang="en-US" sz="2000" dirty="0" smtClean="0">
                <a:solidFill>
                  <a:schemeClr val="tx1"/>
                </a:solidFill>
              </a:rPr>
              <a:t>In the foreground or background </a:t>
            </a:r>
          </a:p>
        </p:txBody>
      </p:sp>
      <p:sp>
        <p:nvSpPr>
          <p:cNvPr id="11" name="Rectangle 10"/>
          <p:cNvSpPr/>
          <p:nvPr/>
        </p:nvSpPr>
        <p:spPr bwMode="auto">
          <a:xfrm>
            <a:off x="324852" y="2485962"/>
            <a:ext cx="8819148" cy="376380"/>
          </a:xfrm>
          <a:prstGeom prst="rect">
            <a:avLst/>
          </a:prstGeom>
          <a:gradFill flip="none" rotWithShape="1">
            <a:gsLst>
              <a:gs pos="0">
                <a:schemeClr val="bg1">
                  <a:lumMod val="75000"/>
                  <a:lumOff val="25000"/>
                  <a:alpha val="70000"/>
                </a:schemeClr>
              </a:gs>
              <a:gs pos="50000">
                <a:schemeClr val="bg1">
                  <a:lumMod val="75000"/>
                  <a:lumOff val="25000"/>
                  <a:alpha val="40000"/>
                </a:schemeClr>
              </a:gs>
              <a:gs pos="100000">
                <a:schemeClr val="accent2">
                  <a:shade val="100000"/>
                  <a:satMod val="115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457200" tIns="45718" rIns="91436" bIns="45718" numCol="1" rtlCol="0" anchor="ctr" anchorCtr="0" compatLnSpc="1">
            <a:prstTxWarp prst="textNoShape">
              <a:avLst/>
            </a:prstTxWarp>
          </a:bodyPr>
          <a:lstStyle/>
          <a:p>
            <a:pPr marL="4763" lvl="1"/>
            <a:r>
              <a:rPr lang="en-US" sz="2000" dirty="0" smtClean="0">
                <a:solidFill>
                  <a:schemeClr val="tx1"/>
                </a:solidFill>
              </a:rPr>
              <a:t>On one or more machines</a:t>
            </a:r>
          </a:p>
        </p:txBody>
      </p:sp>
      <p:sp>
        <p:nvSpPr>
          <p:cNvPr id="12" name="Rectangle 11"/>
          <p:cNvSpPr/>
          <p:nvPr/>
        </p:nvSpPr>
        <p:spPr bwMode="auto">
          <a:xfrm>
            <a:off x="324852" y="2930484"/>
            <a:ext cx="8819148" cy="376380"/>
          </a:xfrm>
          <a:prstGeom prst="rect">
            <a:avLst/>
          </a:prstGeom>
          <a:gradFill flip="none" rotWithShape="1">
            <a:gsLst>
              <a:gs pos="0">
                <a:schemeClr val="bg1">
                  <a:lumMod val="75000"/>
                  <a:lumOff val="25000"/>
                  <a:alpha val="70000"/>
                </a:schemeClr>
              </a:gs>
              <a:gs pos="50000">
                <a:schemeClr val="bg1">
                  <a:lumMod val="75000"/>
                  <a:lumOff val="25000"/>
                  <a:alpha val="40000"/>
                </a:schemeClr>
              </a:gs>
              <a:gs pos="100000">
                <a:schemeClr val="accent2">
                  <a:shade val="100000"/>
                  <a:satMod val="115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457200" tIns="45718" rIns="91436" bIns="45718" numCol="1" rtlCol="0" anchor="ctr" anchorCtr="0" compatLnSpc="1">
            <a:prstTxWarp prst="textNoShape">
              <a:avLst/>
            </a:prstTxWarp>
          </a:bodyPr>
          <a:lstStyle/>
          <a:p>
            <a:pPr marL="4763" lvl="1"/>
            <a:r>
              <a:rPr lang="en-US" sz="2000" dirty="0" smtClean="0">
                <a:solidFill>
                  <a:schemeClr val="tx1"/>
                </a:solidFill>
              </a:rPr>
              <a:t>Over a LAN or a WAN</a:t>
            </a:r>
          </a:p>
        </p:txBody>
      </p:sp>
      <p:sp>
        <p:nvSpPr>
          <p:cNvPr id="13" name="Rectangle 12"/>
          <p:cNvSpPr/>
          <p:nvPr/>
        </p:nvSpPr>
        <p:spPr bwMode="auto">
          <a:xfrm>
            <a:off x="324852" y="3375006"/>
            <a:ext cx="8819148" cy="376380"/>
          </a:xfrm>
          <a:prstGeom prst="rect">
            <a:avLst/>
          </a:prstGeom>
          <a:gradFill flip="none" rotWithShape="1">
            <a:gsLst>
              <a:gs pos="0">
                <a:schemeClr val="bg1">
                  <a:lumMod val="75000"/>
                  <a:lumOff val="25000"/>
                  <a:alpha val="70000"/>
                </a:schemeClr>
              </a:gs>
              <a:gs pos="50000">
                <a:schemeClr val="bg1">
                  <a:lumMod val="75000"/>
                  <a:lumOff val="25000"/>
                  <a:alpha val="40000"/>
                </a:schemeClr>
              </a:gs>
              <a:gs pos="100000">
                <a:schemeClr val="accent2">
                  <a:shade val="100000"/>
                  <a:satMod val="115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457200" tIns="45718" rIns="91436" bIns="45718" numCol="1" rtlCol="0" anchor="ctr" anchorCtr="0" compatLnSpc="1">
            <a:prstTxWarp prst="textNoShape">
              <a:avLst/>
            </a:prstTxWarp>
          </a:bodyPr>
          <a:lstStyle/>
          <a:p>
            <a:pPr marL="4763" lvl="1"/>
            <a:r>
              <a:rPr lang="en-US" sz="2000" dirty="0" smtClean="0">
                <a:solidFill>
                  <a:schemeClr val="tx1"/>
                </a:solidFill>
              </a:rPr>
              <a:t>In restricted or unrestricted environments</a:t>
            </a:r>
          </a:p>
        </p:txBody>
      </p:sp>
      <p:sp>
        <p:nvSpPr>
          <p:cNvPr id="14" name="Rounded Rectangle 13"/>
          <p:cNvSpPr/>
          <p:nvPr/>
        </p:nvSpPr>
        <p:spPr bwMode="auto">
          <a:xfrm>
            <a:off x="1126271" y="5313556"/>
            <a:ext cx="7683191" cy="1103970"/>
          </a:xfrm>
          <a:prstGeom prst="roundRect">
            <a:avLst/>
          </a:prstGeom>
          <a:gradFill flip="none" rotWithShape="1">
            <a:gsLst>
              <a:gs pos="0">
                <a:schemeClr val="accent2">
                  <a:alpha val="40000"/>
                </a:schemeClr>
              </a:gs>
              <a:gs pos="50000">
                <a:schemeClr val="accent2">
                  <a:alpha val="20000"/>
                </a:schemeClr>
              </a:gs>
              <a:gs pos="100000">
                <a:schemeClr val="accent2">
                  <a:tint val="23500"/>
                  <a:satMod val="160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1737360" tIns="45718" rIns="91436" bIns="45718" numCol="1" rtlCol="0" anchor="ctr" anchorCtr="0" compatLnSpc="1">
            <a:prstTxWarp prst="textNoShape">
              <a:avLst/>
            </a:prstTxWarp>
          </a:bodyPr>
          <a:lstStyle/>
          <a:p>
            <a:r>
              <a:rPr lang="en-US" sz="3200" dirty="0" smtClean="0">
                <a:solidFill>
                  <a:schemeClr val="tx1"/>
                </a:solidFill>
              </a:rPr>
              <a:t>Universal Code Execution Model</a:t>
            </a:r>
          </a:p>
        </p:txBody>
      </p:sp>
      <p:sp>
        <p:nvSpPr>
          <p:cNvPr id="21" name="Rectangle 20"/>
          <p:cNvSpPr/>
          <p:nvPr/>
        </p:nvSpPr>
        <p:spPr bwMode="auto">
          <a:xfrm>
            <a:off x="324852" y="3766882"/>
            <a:ext cx="8819148" cy="376380"/>
          </a:xfrm>
          <a:prstGeom prst="rect">
            <a:avLst/>
          </a:prstGeom>
          <a:gradFill flip="none" rotWithShape="1">
            <a:gsLst>
              <a:gs pos="0">
                <a:schemeClr val="bg1">
                  <a:lumMod val="75000"/>
                  <a:lumOff val="25000"/>
                  <a:alpha val="70000"/>
                </a:schemeClr>
              </a:gs>
              <a:gs pos="50000">
                <a:schemeClr val="bg1">
                  <a:lumMod val="75000"/>
                  <a:lumOff val="25000"/>
                  <a:alpha val="40000"/>
                </a:schemeClr>
              </a:gs>
              <a:gs pos="100000">
                <a:schemeClr val="accent2">
                  <a:shade val="100000"/>
                  <a:satMod val="115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457200" tIns="45718" rIns="91436" bIns="45718" numCol="1" rtlCol="0" anchor="ctr" anchorCtr="0" compatLnSpc="1">
            <a:prstTxWarp prst="textNoShape">
              <a:avLst/>
            </a:prstTxWarp>
          </a:bodyPr>
          <a:lstStyle/>
          <a:p>
            <a:pPr marL="4763" lvl="1"/>
            <a:r>
              <a:rPr lang="en-US" sz="2000" dirty="0" smtClean="0">
                <a:solidFill>
                  <a:schemeClr val="tx1"/>
                </a:solidFill>
              </a:rPr>
              <a:t>Using impersonation or supplied credentials</a:t>
            </a:r>
          </a:p>
        </p:txBody>
      </p:sp>
      <p:sp>
        <p:nvSpPr>
          <p:cNvPr id="22" name="Rectangle 21"/>
          <p:cNvSpPr/>
          <p:nvPr/>
        </p:nvSpPr>
        <p:spPr bwMode="auto">
          <a:xfrm>
            <a:off x="324852" y="4193651"/>
            <a:ext cx="8819148" cy="376380"/>
          </a:xfrm>
          <a:prstGeom prst="rect">
            <a:avLst/>
          </a:prstGeom>
          <a:gradFill flip="none" rotWithShape="1">
            <a:gsLst>
              <a:gs pos="0">
                <a:schemeClr val="bg1">
                  <a:lumMod val="75000"/>
                  <a:lumOff val="25000"/>
                  <a:alpha val="70000"/>
                </a:schemeClr>
              </a:gs>
              <a:gs pos="50000">
                <a:schemeClr val="bg1">
                  <a:lumMod val="75000"/>
                  <a:lumOff val="25000"/>
                  <a:alpha val="40000"/>
                </a:schemeClr>
              </a:gs>
              <a:gs pos="100000">
                <a:schemeClr val="accent2">
                  <a:shade val="100000"/>
                  <a:satMod val="115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457200" tIns="45718" rIns="91436" bIns="45718" numCol="1" rtlCol="0" anchor="ctr" anchorCtr="0" compatLnSpc="1">
            <a:prstTxWarp prst="textNoShape">
              <a:avLst/>
            </a:prstTxWarp>
          </a:bodyPr>
          <a:lstStyle/>
          <a:p>
            <a:pPr marL="4763" lvl="1"/>
            <a:r>
              <a:rPr lang="en-US" sz="2000" dirty="0" smtClean="0">
                <a:solidFill>
                  <a:schemeClr val="tx1"/>
                </a:solidFill>
              </a:rPr>
              <a:t>Initiated by user input or by events</a:t>
            </a:r>
          </a:p>
        </p:txBody>
      </p:sp>
      <p:grpSp>
        <p:nvGrpSpPr>
          <p:cNvPr id="31" name="Group 30"/>
          <p:cNvGrpSpPr/>
          <p:nvPr/>
        </p:nvGrpSpPr>
        <p:grpSpPr>
          <a:xfrm>
            <a:off x="446047" y="5207619"/>
            <a:ext cx="1561171" cy="1315844"/>
            <a:chOff x="301082" y="3865755"/>
            <a:chExt cx="1561171" cy="1315844"/>
          </a:xfrm>
        </p:grpSpPr>
        <p:grpSp>
          <p:nvGrpSpPr>
            <p:cNvPr id="24" name="Group 14"/>
            <p:cNvGrpSpPr/>
            <p:nvPr/>
          </p:nvGrpSpPr>
          <p:grpSpPr>
            <a:xfrm>
              <a:off x="301082" y="3865755"/>
              <a:ext cx="1561171" cy="1315844"/>
              <a:chOff x="301082" y="1070516"/>
              <a:chExt cx="1561171" cy="1315844"/>
            </a:xfrm>
          </p:grpSpPr>
          <p:sp>
            <p:nvSpPr>
              <p:cNvPr id="25" name="Rounded Rectangle 24"/>
              <p:cNvSpPr/>
              <p:nvPr/>
            </p:nvSpPr>
            <p:spPr bwMode="auto">
              <a:xfrm>
                <a:off x="301082" y="1070516"/>
                <a:ext cx="1561171" cy="1315844"/>
              </a:xfrm>
              <a:prstGeom prst="roundRect">
                <a:avLst/>
              </a:prstGeom>
              <a:solidFill>
                <a:schemeClr val="bg1">
                  <a:lumMod val="85000"/>
                  <a:lumOff val="15000"/>
                </a:schemeClr>
              </a:solidFill>
              <a:ln>
                <a:noFill/>
                <a:headEnd type="none" w="med" len="med"/>
                <a:tailEnd type="none" w="med" len="med"/>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6" name="Rounded Rectangle 25"/>
              <p:cNvSpPr/>
              <p:nvPr/>
            </p:nvSpPr>
            <p:spPr bwMode="auto">
              <a:xfrm>
                <a:off x="366130" y="1125343"/>
                <a:ext cx="1431074" cy="1206191"/>
              </a:xfrm>
              <a:prstGeom prst="roundRect">
                <a:avLst/>
              </a:prstGeom>
              <a:solidFill>
                <a:schemeClr val="bg1">
                  <a:lumMod val="95000"/>
                  <a:lumOff val="5000"/>
                </a:schemeClr>
              </a:solidFill>
              <a:ln>
                <a:noFill/>
                <a:headEnd type="none" w="med" len="med"/>
                <a:tailEnd type="none" w="med" len="med"/>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pic>
          <p:nvPicPr>
            <p:cNvPr id="27" name="Picture 5" descr="C:\Documents and Settings\Pennie\My Documents\ACERDATA (D)\Pennie's documents\MS Image\Shapes and Graphics\Map Globe\world map green blue.png"/>
            <p:cNvPicPr>
              <a:picLocks noChangeAspect="1" noChangeArrowheads="1"/>
            </p:cNvPicPr>
            <p:nvPr/>
          </p:nvPicPr>
          <p:blipFill>
            <a:blip r:embed="rId3"/>
            <a:srcRect/>
            <a:stretch>
              <a:fillRect/>
            </a:stretch>
          </p:blipFill>
          <p:spPr bwMode="auto">
            <a:xfrm>
              <a:off x="301084" y="4159405"/>
              <a:ext cx="1490284" cy="805598"/>
            </a:xfrm>
            <a:prstGeom prst="rect">
              <a:avLst/>
            </a:prstGeom>
            <a:noFill/>
          </p:spPr>
        </p:pic>
        <p:pic>
          <p:nvPicPr>
            <p:cNvPr id="28" name="Picture 2" descr="C:\Documents and Settings\Pennie\My Documents\ACERDATA (D)\Pennie's documents\MS Image\Shapes and Graphics\Windows_Vista_Icons_ for_Marketing_use\Vista Icons off the web\odbcint.dll_I2202_0409.png"/>
            <p:cNvPicPr>
              <a:picLocks noChangeAspect="1" noChangeArrowheads="1"/>
            </p:cNvPicPr>
            <p:nvPr/>
          </p:nvPicPr>
          <p:blipFill>
            <a:blip r:embed="rId4"/>
            <a:srcRect/>
            <a:stretch>
              <a:fillRect/>
            </a:stretch>
          </p:blipFill>
          <p:spPr bwMode="auto">
            <a:xfrm>
              <a:off x="496229" y="4360126"/>
              <a:ext cx="325242" cy="325242"/>
            </a:xfrm>
            <a:prstGeom prst="rect">
              <a:avLst/>
            </a:prstGeom>
            <a:noFill/>
          </p:spPr>
        </p:pic>
        <p:pic>
          <p:nvPicPr>
            <p:cNvPr id="29" name="Picture 2" descr="C:\Documents and Settings\Pennie\My Documents\ACERDATA (D)\Pennie's documents\MS Image\Shapes and Graphics\Windows_Vista_Icons_ for_Marketing_use\Vista Icons off the web\odbcint.dll_I2202_0409.png"/>
            <p:cNvPicPr>
              <a:picLocks noChangeAspect="1" noChangeArrowheads="1"/>
            </p:cNvPicPr>
            <p:nvPr/>
          </p:nvPicPr>
          <p:blipFill>
            <a:blip r:embed="rId4"/>
            <a:srcRect/>
            <a:stretch>
              <a:fillRect/>
            </a:stretch>
          </p:blipFill>
          <p:spPr bwMode="auto">
            <a:xfrm>
              <a:off x="927409" y="4360126"/>
              <a:ext cx="325242" cy="325242"/>
            </a:xfrm>
            <a:prstGeom prst="rect">
              <a:avLst/>
            </a:prstGeom>
            <a:noFill/>
          </p:spPr>
        </p:pic>
        <p:pic>
          <p:nvPicPr>
            <p:cNvPr id="30" name="Picture 2" descr="C:\Documents and Settings\Pennie\My Documents\ACERDATA (D)\Pennie's documents\MS Image\Shapes and Graphics\Windows_Vista_Icons_ for_Marketing_use\Vista Icons off the web\odbcint.dll_I2202_0409.png"/>
            <p:cNvPicPr>
              <a:picLocks noChangeAspect="1" noChangeArrowheads="1"/>
            </p:cNvPicPr>
            <p:nvPr/>
          </p:nvPicPr>
          <p:blipFill>
            <a:blip r:embed="rId4"/>
            <a:srcRect/>
            <a:stretch>
              <a:fillRect/>
            </a:stretch>
          </p:blipFill>
          <p:spPr bwMode="auto">
            <a:xfrm>
              <a:off x="1358589" y="4360126"/>
              <a:ext cx="325242" cy="325242"/>
            </a:xfrm>
            <a:prstGeom prst="rect">
              <a:avLst/>
            </a:prstGeom>
            <a:noFill/>
          </p:spPr>
        </p:pic>
      </p:gr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Power of PowerShell</a:t>
            </a:r>
            <a:endParaRPr lang="en-US" dirty="0"/>
          </a:p>
        </p:txBody>
      </p:sp>
      <p:sp>
        <p:nvSpPr>
          <p:cNvPr id="5" name="Subtitle 4"/>
          <p:cNvSpPr>
            <a:spLocks noGrp="1"/>
          </p:cNvSpPr>
          <p:nvPr>
            <p:ph type="subTitle" idx="1"/>
          </p:nvPr>
        </p:nvSpPr>
        <p:spPr/>
        <p:txBody>
          <a:bodyPr/>
          <a:lstStyle/>
          <a:p>
            <a:endParaRPr lang="en-US" dirty="0"/>
          </a:p>
        </p:txBody>
      </p:sp>
      <p:sp>
        <p:nvSpPr>
          <p:cNvPr id="4" name="Text Placeholder 3"/>
          <p:cNvSpPr>
            <a:spLocks noGrp="1"/>
          </p:cNvSpPr>
          <p:nvPr>
            <p:ph type="body" sz="quarter" idx="10"/>
          </p:nvPr>
        </p:nvSpPr>
        <p:spPr/>
        <p:txBody>
          <a:bodyPr/>
          <a:lstStyle/>
          <a:p>
            <a:r>
              <a:rPr/>
              <a:t>D</a:t>
            </a:r>
            <a:r>
              <a:rPr lang="en-US" dirty="0" smtClean="0"/>
              <a:t>emo</a:t>
            </a:r>
            <a:endParaRPr lang="en-US"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1329595"/>
          </a:xfrm>
        </p:spPr>
        <p:txBody>
          <a:bodyPr/>
          <a:lstStyle/>
          <a:p>
            <a:r>
              <a:rPr lang="en-US" dirty="0" smtClean="0"/>
              <a:t>Why use PowerShell </a:t>
            </a:r>
            <a:r>
              <a:rPr smtClean="0"/>
              <a:t>on </a:t>
            </a:r>
            <a:br>
              <a:rPr smtClean="0"/>
            </a:br>
            <a:r>
              <a:rPr smtClean="0"/>
              <a:t>Windows Embedded?</a:t>
            </a:r>
            <a:endParaRPr lang="en-US" dirty="0"/>
          </a:p>
        </p:txBody>
      </p:sp>
      <p:sp>
        <p:nvSpPr>
          <p:cNvPr id="6" name="Text Placeholder 5"/>
          <p:cNvSpPr>
            <a:spLocks noGrp="1"/>
          </p:cNvSpPr>
          <p:nvPr>
            <p:ph type="body" sz="quarter" idx="10"/>
          </p:nvPr>
        </p:nvSpPr>
        <p:spPr bwMode="black"/>
        <p:txBody>
          <a:bodyPr/>
          <a:lstStyle/>
          <a:p>
            <a:endParaRPr lang="en-US" sz="2800" dirty="0" smtClean="0"/>
          </a:p>
          <a:p>
            <a:r>
              <a:rPr lang="en-US" sz="2800" dirty="0" smtClean="0"/>
              <a:t>Change management is always a challenge</a:t>
            </a:r>
          </a:p>
          <a:p>
            <a:pPr lvl="1"/>
            <a:r>
              <a:rPr lang="en-US" sz="2400" dirty="0" smtClean="0"/>
              <a:t>Build time</a:t>
            </a:r>
          </a:p>
          <a:p>
            <a:pPr lvl="1"/>
            <a:r>
              <a:rPr lang="en-US" sz="2400" dirty="0" smtClean="0"/>
              <a:t>Factory floor</a:t>
            </a:r>
          </a:p>
          <a:p>
            <a:pPr lvl="1"/>
            <a:r>
              <a:rPr lang="en-US" sz="2400" dirty="0" smtClean="0"/>
              <a:t>In-field maintenance</a:t>
            </a:r>
          </a:p>
          <a:p>
            <a:pPr lvl="1"/>
            <a:r>
              <a:rPr lang="en-US" sz="2400" dirty="0" smtClean="0"/>
              <a:t>Operating system deployment</a:t>
            </a:r>
          </a:p>
          <a:p>
            <a:r>
              <a:rPr lang="en-US" sz="2800" dirty="0" smtClean="0"/>
              <a:t>Commonly known tools</a:t>
            </a:r>
          </a:p>
          <a:p>
            <a:pPr lvl="1"/>
            <a:r>
              <a:rPr lang="en-US" sz="2400" dirty="0" smtClean="0"/>
              <a:t>Show their age -&gt; CMD.exe / batch files</a:t>
            </a:r>
          </a:p>
          <a:p>
            <a:pPr lvl="1"/>
            <a:r>
              <a:rPr lang="en-US" sz="2400" dirty="0" smtClean="0"/>
              <a:t>Are good, but limited to their environment –&gt; WSH</a:t>
            </a:r>
          </a:p>
          <a:p>
            <a:pPr lvl="1"/>
            <a:r>
              <a:rPr lang="en-US" sz="2400" dirty="0" smtClean="0"/>
              <a:t>Are not comfortable to use -&gt; DUA</a:t>
            </a:r>
          </a:p>
          <a:p>
            <a:pPr lvl="1"/>
            <a:r>
              <a:rPr lang="en-US" sz="2400" dirty="0" smtClean="0"/>
              <a:t>Are moving towards PowerShell -&gt; SCCM!</a:t>
            </a:r>
          </a:p>
          <a:p>
            <a:endParaRPr lang="en-US" dirty="0" smtClean="0"/>
          </a:p>
          <a:p>
            <a:pPr>
              <a:buNone/>
            </a:pPr>
            <a:endParaRPr lang="en-US"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Embedded Scenarios 1/2</a:t>
            </a:r>
            <a:endParaRPr lang="en-US" dirty="0"/>
          </a:p>
        </p:txBody>
      </p:sp>
      <p:sp>
        <p:nvSpPr>
          <p:cNvPr id="3" name="Text Placeholder 2"/>
          <p:cNvSpPr>
            <a:spLocks noGrp="1"/>
          </p:cNvSpPr>
          <p:nvPr>
            <p:ph type="body" sz="quarter" idx="10"/>
          </p:nvPr>
        </p:nvSpPr>
        <p:spPr bwMode="black"/>
        <p:txBody>
          <a:bodyPr/>
          <a:lstStyle/>
          <a:p>
            <a:r>
              <a:rPr lang="en-US" dirty="0" smtClean="0"/>
              <a:t>Build process</a:t>
            </a:r>
          </a:p>
          <a:p>
            <a:pPr lvl="1"/>
            <a:r>
              <a:rPr lang="en-US" dirty="0" smtClean="0"/>
              <a:t>Post FBA image configuration</a:t>
            </a:r>
          </a:p>
          <a:p>
            <a:pPr lvl="1"/>
            <a:r>
              <a:rPr lang="en-US" dirty="0" smtClean="0"/>
              <a:t>Image sealing</a:t>
            </a:r>
          </a:p>
          <a:p>
            <a:r>
              <a:rPr lang="en-US" dirty="0" smtClean="0"/>
              <a:t>Factory</a:t>
            </a:r>
          </a:p>
          <a:p>
            <a:pPr lvl="1"/>
            <a:r>
              <a:rPr lang="en-US" dirty="0" smtClean="0"/>
              <a:t>Target Device Configuration </a:t>
            </a:r>
          </a:p>
          <a:p>
            <a:pPr lvl="2"/>
            <a:r>
              <a:rPr lang="en-US" dirty="0" smtClean="0"/>
              <a:t>Computer name </a:t>
            </a:r>
          </a:p>
          <a:p>
            <a:pPr lvl="2"/>
            <a:r>
              <a:rPr lang="en-US" dirty="0" smtClean="0"/>
              <a:t>Domain join</a:t>
            </a:r>
          </a:p>
          <a:p>
            <a:pPr lvl="2"/>
            <a:r>
              <a:rPr lang="en-US" dirty="0" smtClean="0"/>
              <a:t>Etc.</a:t>
            </a:r>
          </a:p>
          <a:p>
            <a:pPr lvl="1"/>
            <a:r>
              <a:rPr lang="en-US" dirty="0" smtClean="0"/>
              <a:t>HW and SW test/quality assurance</a:t>
            </a:r>
          </a:p>
          <a:p>
            <a:pPr lvl="1"/>
            <a:endParaRPr lang="en-US" dirty="0" smtClean="0"/>
          </a:p>
          <a:p>
            <a:endParaRPr lang="en-US" dirty="0" smtClean="0"/>
          </a:p>
          <a:p>
            <a:endParaRPr lang="en-US" dirty="0" smtClean="0"/>
          </a:p>
          <a:p>
            <a:endParaRPr lang="en-US" dirty="0" smtClean="0"/>
          </a:p>
          <a:p>
            <a:pPr lvl="1"/>
            <a:endParaRPr lang="en-US" dirty="0" smtClean="0"/>
          </a:p>
          <a:p>
            <a:endParaRPr lang="en-US" dirty="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Embedded Scenarios 2/2</a:t>
            </a:r>
            <a:endParaRPr lang="en-US" dirty="0"/>
          </a:p>
        </p:txBody>
      </p:sp>
      <p:sp>
        <p:nvSpPr>
          <p:cNvPr id="3" name="Text Placeholder 2"/>
          <p:cNvSpPr>
            <a:spLocks noGrp="1"/>
          </p:cNvSpPr>
          <p:nvPr>
            <p:ph type="body" sz="quarter" idx="10"/>
          </p:nvPr>
        </p:nvSpPr>
        <p:spPr bwMode="black"/>
        <p:txBody>
          <a:bodyPr/>
          <a:lstStyle/>
          <a:p>
            <a:r>
              <a:rPr lang="en-US" dirty="0" smtClean="0"/>
              <a:t>Field</a:t>
            </a:r>
          </a:p>
          <a:p>
            <a:pPr lvl="1"/>
            <a:r>
              <a:rPr lang="en-US" sz="2400" dirty="0" smtClean="0"/>
              <a:t>Adjusting user experience (desktop or shell settings)</a:t>
            </a:r>
          </a:p>
          <a:p>
            <a:pPr lvl="1"/>
            <a:r>
              <a:rPr lang="en-US" sz="2400" dirty="0" smtClean="0"/>
              <a:t>Network configuration</a:t>
            </a:r>
          </a:p>
          <a:p>
            <a:pPr lvl="2"/>
            <a:r>
              <a:rPr lang="en-US" sz="2000" dirty="0" smtClean="0"/>
              <a:t>IP-Settings</a:t>
            </a:r>
          </a:p>
          <a:p>
            <a:pPr lvl="2"/>
            <a:r>
              <a:rPr lang="en-US" sz="2000" dirty="0" smtClean="0"/>
              <a:t>Network Share</a:t>
            </a:r>
          </a:p>
          <a:p>
            <a:pPr lvl="2"/>
            <a:r>
              <a:rPr lang="en-US" sz="2000" dirty="0" smtClean="0"/>
              <a:t>Firewall</a:t>
            </a:r>
          </a:p>
          <a:p>
            <a:pPr lvl="1"/>
            <a:r>
              <a:rPr lang="en-US" sz="2400" dirty="0" smtClean="0"/>
              <a:t>Handling of disk filters/HORM</a:t>
            </a:r>
          </a:p>
          <a:p>
            <a:pPr lvl="1"/>
            <a:r>
              <a:rPr lang="en-US" sz="2400" dirty="0" smtClean="0"/>
              <a:t>Remote Management of devices </a:t>
            </a:r>
          </a:p>
          <a:p>
            <a:pPr lvl="1"/>
            <a:r>
              <a:rPr lang="en-US" sz="2400" dirty="0" smtClean="0"/>
              <a:t>Device detection</a:t>
            </a:r>
          </a:p>
          <a:p>
            <a:pPr lvl="1"/>
            <a:r>
              <a:rPr lang="en-US" sz="2400" dirty="0" smtClean="0"/>
              <a:t>WES Power Management</a:t>
            </a:r>
            <a:endParaRPr lang="en-US" dirty="0" smtClean="0"/>
          </a:p>
          <a:p>
            <a:pPr lvl="1"/>
            <a:endParaRPr lang="en-US" sz="2400" dirty="0" smtClean="0"/>
          </a:p>
          <a:p>
            <a:pPr lvl="1"/>
            <a:endParaRPr lang="en-US" sz="2400" dirty="0" smtClean="0"/>
          </a:p>
          <a:p>
            <a:pPr>
              <a:buNone/>
            </a:pPr>
            <a:endParaRPr lang="en-US" sz="2800"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81000" y="230188"/>
            <a:ext cx="8382000" cy="1329595"/>
          </a:xfrm>
        </p:spPr>
        <p:txBody>
          <a:bodyPr vert="horz" wrap="square" lIns="0" tIns="0" rIns="0" bIns="0" rtlCol="0" anchor="t">
            <a:spAutoFit/>
          </a:bodyPr>
          <a:lstStyle/>
          <a:p>
            <a:r>
              <a:rPr dirty="0" smtClean="0"/>
              <a:t>Getting </a:t>
            </a:r>
            <a:r>
              <a:rPr smtClean="0"/>
              <a:t>PowerShell</a:t>
            </a:r>
            <a:r>
              <a:rPr dirty="0" smtClean="0"/>
              <a:t> into </a:t>
            </a:r>
            <a:r>
              <a:rPr smtClean="0"/>
              <a:t>a </a:t>
            </a:r>
            <a:br>
              <a:rPr smtClean="0"/>
            </a:br>
            <a:r>
              <a:rPr smtClean="0"/>
              <a:t>WES </a:t>
            </a:r>
            <a:r>
              <a:rPr dirty="0" smtClean="0"/>
              <a:t>I</a:t>
            </a:r>
            <a:r>
              <a:rPr smtClean="0"/>
              <a:t>mage </a:t>
            </a:r>
            <a:r>
              <a:rPr dirty="0" smtClean="0"/>
              <a:t>1/2</a:t>
            </a:r>
            <a:endParaRPr dirty="0"/>
          </a:p>
        </p:txBody>
      </p:sp>
      <p:sp>
        <p:nvSpPr>
          <p:cNvPr id="3" name="Text Placeholder 2"/>
          <p:cNvSpPr>
            <a:spLocks noGrp="1"/>
          </p:cNvSpPr>
          <p:nvPr>
            <p:ph type="body" sz="quarter" idx="10"/>
          </p:nvPr>
        </p:nvSpPr>
        <p:spPr bwMode="black">
          <a:xfrm>
            <a:off x="292223" y="1420430"/>
            <a:ext cx="8382000" cy="2210862"/>
          </a:xfrm>
        </p:spPr>
        <p:txBody>
          <a:bodyPr/>
          <a:lstStyle/>
          <a:p>
            <a:pPr>
              <a:buNone/>
            </a:pPr>
            <a:endParaRPr lang="en-US" b="1" dirty="0" smtClean="0"/>
          </a:p>
          <a:p>
            <a:pPr>
              <a:buNone/>
            </a:pPr>
            <a:r>
              <a:rPr lang="en-US" b="1" dirty="0" smtClean="0"/>
              <a:t>Version 1.0</a:t>
            </a:r>
          </a:p>
          <a:p>
            <a:r>
              <a:rPr lang="en-US" dirty="0" smtClean="0"/>
              <a:t>Required</a:t>
            </a:r>
          </a:p>
          <a:p>
            <a:pPr lvl="1"/>
            <a:r>
              <a:rPr lang="en-US" dirty="0" smtClean="0"/>
              <a:t>.NET Framework 2.0</a:t>
            </a:r>
          </a:p>
          <a:p>
            <a:pPr lvl="1"/>
            <a:r>
              <a:rPr lang="en-US" dirty="0" smtClean="0"/>
              <a:t>Web Services for Management (WS-Management)</a:t>
            </a:r>
          </a:p>
          <a:p>
            <a:r>
              <a:rPr lang="en-US" dirty="0" smtClean="0"/>
              <a:t>Optional </a:t>
            </a:r>
          </a:p>
          <a:p>
            <a:pPr lvl="1"/>
            <a:r>
              <a:rPr lang="en-US" dirty="0" smtClean="0"/>
              <a:t>Additional infrastructure targeted, e.g.:</a:t>
            </a:r>
          </a:p>
          <a:p>
            <a:pPr lvl="2"/>
            <a:r>
              <a:rPr lang="en-US" dirty="0" smtClean="0"/>
              <a:t>WMI</a:t>
            </a:r>
          </a:p>
          <a:p>
            <a:pPr lvl="2"/>
            <a:r>
              <a:rPr lang="en-US" dirty="0" smtClean="0"/>
              <a:t>EWF /FBWF manager console application</a:t>
            </a:r>
          </a:p>
          <a:p>
            <a:endParaRPr lang="en-US" dirty="0" smtClean="0"/>
          </a:p>
          <a:p>
            <a:endParaRPr lang="en-US" dirty="0" smtClean="0"/>
          </a:p>
          <a:p>
            <a:endParaRPr lang="en-US"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81000" y="230188"/>
            <a:ext cx="8382000" cy="1329595"/>
          </a:xfrm>
        </p:spPr>
        <p:txBody>
          <a:bodyPr vert="horz" wrap="square" lIns="0" tIns="0" rIns="0" bIns="0" rtlCol="0" anchor="t">
            <a:spAutoFit/>
          </a:bodyPr>
          <a:lstStyle/>
          <a:p>
            <a:r>
              <a:rPr smtClean="0"/>
              <a:t>Getting PowerShell into a </a:t>
            </a:r>
            <a:br>
              <a:rPr smtClean="0"/>
            </a:br>
            <a:r>
              <a:rPr smtClean="0"/>
              <a:t>WES Image 2/2</a:t>
            </a:r>
            <a:endParaRPr dirty="0"/>
          </a:p>
        </p:txBody>
      </p:sp>
      <p:sp>
        <p:nvSpPr>
          <p:cNvPr id="3" name="Text Placeholder 2"/>
          <p:cNvSpPr>
            <a:spLocks noGrp="1"/>
          </p:cNvSpPr>
          <p:nvPr>
            <p:ph type="body" sz="quarter" idx="10"/>
          </p:nvPr>
        </p:nvSpPr>
        <p:spPr bwMode="black"/>
        <p:txBody>
          <a:bodyPr/>
          <a:lstStyle/>
          <a:p>
            <a:pPr>
              <a:buNone/>
            </a:pPr>
            <a:endParaRPr lang="en-US" b="1" dirty="0" smtClean="0"/>
          </a:p>
          <a:p>
            <a:pPr>
              <a:buNone/>
            </a:pPr>
            <a:r>
              <a:rPr lang="en-US" b="1" dirty="0" smtClean="0"/>
              <a:t>Version 2.0 CTP </a:t>
            </a:r>
          </a:p>
          <a:p>
            <a:r>
              <a:rPr lang="en-US" sz="2000" dirty="0" smtClean="0"/>
              <a:t>Required</a:t>
            </a:r>
          </a:p>
          <a:p>
            <a:pPr lvl="1"/>
            <a:r>
              <a:rPr lang="de-DE" sz="1800" dirty="0" smtClean="0"/>
              <a:t>.NET Framework 3.0 or higher </a:t>
            </a:r>
            <a:r>
              <a:rPr lang="de-DE" sz="1800" dirty="0" err="1" smtClean="0"/>
              <a:t>setup</a:t>
            </a:r>
            <a:r>
              <a:rPr lang="de-DE" sz="1800" dirty="0" smtClean="0"/>
              <a:t> </a:t>
            </a:r>
          </a:p>
          <a:p>
            <a:pPr lvl="1"/>
            <a:r>
              <a:rPr lang="en-US" sz="1800" dirty="0" smtClean="0"/>
              <a:t>Web Services for Management (WS-Management)</a:t>
            </a:r>
            <a:endParaRPr lang="de-DE" sz="1800" dirty="0" smtClean="0"/>
          </a:p>
          <a:p>
            <a:r>
              <a:rPr lang="de-DE" sz="2000" dirty="0" smtClean="0"/>
              <a:t>Optional </a:t>
            </a:r>
          </a:p>
          <a:p>
            <a:pPr lvl="1"/>
            <a:r>
              <a:rPr lang="de-DE" sz="1800" dirty="0" smtClean="0"/>
              <a:t>Windows Management Instrumentation Technologies </a:t>
            </a:r>
          </a:p>
          <a:p>
            <a:pPr lvl="1"/>
            <a:r>
              <a:rPr lang="de-DE" sz="1800" dirty="0" smtClean="0"/>
              <a:t>Windows Firewall </a:t>
            </a:r>
            <a:r>
              <a:rPr lang="de-DE" sz="1800" dirty="0" err="1" smtClean="0"/>
              <a:t>Control</a:t>
            </a:r>
            <a:r>
              <a:rPr lang="de-DE" sz="1800" dirty="0" smtClean="0"/>
              <a:t> Panel, Windows Firewall/Internet Connection Sharing (ICS) </a:t>
            </a:r>
          </a:p>
          <a:p>
            <a:pPr lvl="1"/>
            <a:r>
              <a:rPr lang="de-DE" sz="1800" dirty="0" smtClean="0"/>
              <a:t>Administrator </a:t>
            </a:r>
            <a:r>
              <a:rPr lang="de-DE" sz="1800" dirty="0" err="1" smtClean="0"/>
              <a:t>Account</a:t>
            </a:r>
            <a:r>
              <a:rPr lang="de-DE" sz="1800" dirty="0" smtClean="0"/>
              <a:t> (</a:t>
            </a:r>
            <a:r>
              <a:rPr lang="de-DE" sz="1800" dirty="0" err="1" smtClean="0"/>
              <a:t>with</a:t>
            </a:r>
            <a:r>
              <a:rPr lang="de-DE" sz="1800" dirty="0" smtClean="0"/>
              <a:t> </a:t>
            </a:r>
            <a:r>
              <a:rPr lang="de-DE" sz="1800" dirty="0" err="1" smtClean="0"/>
              <a:t>password</a:t>
            </a:r>
            <a:r>
              <a:rPr lang="de-DE" sz="1800" dirty="0" smtClean="0"/>
              <a:t>)</a:t>
            </a:r>
          </a:p>
          <a:p>
            <a:pPr lvl="1"/>
            <a:r>
              <a:rPr lang="de-DE" sz="1800" dirty="0" smtClean="0"/>
              <a:t>Microsoft Management </a:t>
            </a:r>
            <a:r>
              <a:rPr lang="de-DE" sz="1800" dirty="0" err="1" smtClean="0"/>
              <a:t>Console</a:t>
            </a:r>
            <a:r>
              <a:rPr lang="de-DE" sz="1800" dirty="0" smtClean="0"/>
              <a:t> (MMC) </a:t>
            </a:r>
          </a:p>
          <a:p>
            <a:pPr lvl="1"/>
            <a:r>
              <a:rPr lang="de-DE" sz="1800" dirty="0" smtClean="0"/>
              <a:t>Group </a:t>
            </a:r>
            <a:r>
              <a:rPr lang="de-DE" sz="1800" dirty="0" err="1" smtClean="0"/>
              <a:t>Policy</a:t>
            </a:r>
            <a:r>
              <a:rPr lang="de-DE" sz="1800" dirty="0" smtClean="0"/>
              <a:t> Core Administration MMC Snap-In </a:t>
            </a:r>
          </a:p>
          <a:p>
            <a:pPr lvl="1"/>
            <a:r>
              <a:rPr lang="de-DE" sz="1800" dirty="0" smtClean="0"/>
              <a:t>COM+ Services </a:t>
            </a:r>
          </a:p>
          <a:p>
            <a:pPr lvl="1"/>
            <a:r>
              <a:rPr lang="de-DE" sz="1800" dirty="0" smtClean="0"/>
              <a:t>Write Filter </a:t>
            </a:r>
            <a:r>
              <a:rPr lang="de-DE" sz="1800" dirty="0" err="1" smtClean="0"/>
              <a:t>Console</a:t>
            </a:r>
            <a:r>
              <a:rPr lang="de-DE" sz="1800" dirty="0" smtClean="0"/>
              <a:t> </a:t>
            </a:r>
            <a:r>
              <a:rPr lang="de-DE" sz="1800" dirty="0" err="1" smtClean="0"/>
              <a:t>Applications</a:t>
            </a:r>
            <a:endParaRPr lang="de-DE" sz="2400" dirty="0" smtClean="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Adding Windows PowerShell</a:t>
            </a:r>
            <a:endParaRPr lang="en-US" dirty="0"/>
          </a:p>
        </p:txBody>
      </p:sp>
      <p:sp>
        <p:nvSpPr>
          <p:cNvPr id="3" name="Text Placeholder 2"/>
          <p:cNvSpPr>
            <a:spLocks noGrp="1"/>
          </p:cNvSpPr>
          <p:nvPr>
            <p:ph type="body" sz="quarter" idx="10"/>
          </p:nvPr>
        </p:nvSpPr>
        <p:spPr bwMode="black">
          <a:xfrm>
            <a:off x="381000" y="1038676"/>
            <a:ext cx="8382000" cy="2210862"/>
          </a:xfrm>
        </p:spPr>
        <p:txBody>
          <a:bodyPr/>
          <a:lstStyle/>
          <a:p>
            <a:pPr>
              <a:buNone/>
            </a:pPr>
            <a:r>
              <a:rPr lang="en-US" sz="2800" b="1" dirty="0" smtClean="0"/>
              <a:t>Manual</a:t>
            </a:r>
          </a:p>
          <a:p>
            <a:r>
              <a:rPr lang="en-US" sz="2800" dirty="0" smtClean="0"/>
              <a:t>Add required/desired components from the WES catalog to the image</a:t>
            </a:r>
          </a:p>
          <a:p>
            <a:r>
              <a:rPr lang="en-US" sz="2800" dirty="0" smtClean="0"/>
              <a:t>Run through FBA</a:t>
            </a:r>
          </a:p>
          <a:p>
            <a:r>
              <a:rPr lang="en-US" sz="2800" dirty="0" smtClean="0"/>
              <a:t>Run PowerShell installation manually</a:t>
            </a:r>
            <a:br>
              <a:rPr lang="en-US" sz="2800" dirty="0" smtClean="0"/>
            </a:br>
            <a:endParaRPr lang="en-US" sz="2800" dirty="0" smtClean="0"/>
          </a:p>
          <a:p>
            <a:pPr>
              <a:buNone/>
            </a:pPr>
            <a:r>
              <a:rPr lang="en-US" sz="2800" b="1" dirty="0" smtClean="0"/>
              <a:t>Automatic</a:t>
            </a:r>
          </a:p>
          <a:p>
            <a:r>
              <a:rPr lang="en-US" sz="2800" dirty="0" smtClean="0"/>
              <a:t>Add required/desired components from the WES catalog</a:t>
            </a:r>
          </a:p>
          <a:p>
            <a:r>
              <a:rPr lang="en-US" sz="2800" dirty="0" smtClean="0"/>
              <a:t>Create silent setup components out of:</a:t>
            </a:r>
          </a:p>
          <a:p>
            <a:pPr lvl="1"/>
            <a:r>
              <a:rPr lang="en-US" sz="2400" dirty="0" smtClean="0"/>
              <a:t>PowerShell Installer X86</a:t>
            </a:r>
          </a:p>
          <a:p>
            <a:pPr lvl="1"/>
            <a:r>
              <a:rPr lang="en-US" sz="2400" dirty="0" smtClean="0"/>
              <a:t>Web Services for Management </a:t>
            </a:r>
            <a:br>
              <a:rPr lang="en-US" sz="2400" dirty="0" smtClean="0"/>
            </a:br>
            <a:r>
              <a:rPr lang="en-US" sz="2400" dirty="0" smtClean="0"/>
              <a:t>(</a:t>
            </a:r>
            <a:r>
              <a:rPr lang="en-US" sz="2400" dirty="0" smtClean="0">
                <a:hlinkClick r:id="rId3"/>
              </a:rPr>
              <a:t>WS-Management 1.1</a:t>
            </a:r>
            <a:r>
              <a:rPr lang="en-US" sz="2400" dirty="0" smtClean="0"/>
              <a:t>) </a:t>
            </a:r>
          </a:p>
          <a:p>
            <a:pPr>
              <a:buNone/>
            </a:pPr>
            <a:r>
              <a:rPr lang="en-US" sz="2800" dirty="0" smtClean="0"/>
              <a:t> </a:t>
            </a:r>
            <a:endParaRPr lang="en-US" sz="2800"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Creating Silent Setup Components</a:t>
            </a:r>
            <a:endParaRPr lang="en-US" dirty="0"/>
          </a:p>
        </p:txBody>
      </p:sp>
      <p:sp>
        <p:nvSpPr>
          <p:cNvPr id="5" name="Subtitle 4"/>
          <p:cNvSpPr>
            <a:spLocks noGrp="1"/>
          </p:cNvSpPr>
          <p:nvPr>
            <p:ph type="subTitle" idx="1"/>
          </p:nvPr>
        </p:nvSpPr>
        <p:spPr/>
        <p:txBody>
          <a:bodyPr/>
          <a:lstStyle/>
          <a:p>
            <a:endParaRPr lang="en-US" dirty="0"/>
          </a:p>
        </p:txBody>
      </p:sp>
      <p:sp>
        <p:nvSpPr>
          <p:cNvPr id="4" name="Text Placeholder 3"/>
          <p:cNvSpPr>
            <a:spLocks noGrp="1"/>
          </p:cNvSpPr>
          <p:nvPr>
            <p:ph type="body" sz="quarter" idx="10"/>
          </p:nvPr>
        </p:nvSpPr>
        <p:spPr/>
        <p:txBody>
          <a:bodyPr/>
          <a:lstStyle/>
          <a:p>
            <a:r>
              <a:rPr/>
              <a:t>D</a:t>
            </a:r>
            <a:r>
              <a:rPr lang="en-US" dirty="0" smtClean="0"/>
              <a:t>emo</a:t>
            </a:r>
            <a:endParaRPr lang="en-US" dirty="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Windows  Embedded Standard Image with  PowerShell Version 2.0 CTP</a:t>
            </a:r>
            <a:endParaRPr lang="en-US" dirty="0"/>
          </a:p>
        </p:txBody>
      </p:sp>
      <p:sp>
        <p:nvSpPr>
          <p:cNvPr id="4" name="Text Placeholder 3"/>
          <p:cNvSpPr>
            <a:spLocks noGrp="1"/>
          </p:cNvSpPr>
          <p:nvPr>
            <p:ph type="body" sz="quarter" idx="10"/>
          </p:nvPr>
        </p:nvSpPr>
        <p:spPr/>
        <p:txBody>
          <a:bodyPr/>
          <a:lstStyle/>
          <a:p>
            <a:r>
              <a:rPr/>
              <a:t>D</a:t>
            </a:r>
            <a:r>
              <a:rPr lang="en-US" dirty="0" smtClean="0"/>
              <a:t>emo</a:t>
            </a:r>
            <a:endParaRPr lang="en-US"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vert="horz" wrap="square" lIns="0" tIns="0" rIns="0" bIns="0" rtlCol="0" anchor="t">
            <a:noAutofit/>
          </a:bodyPr>
          <a:lstStyle/>
          <a:p>
            <a:r>
              <a:rPr lang="en-GB" sz="4800" dirty="0" smtClean="0"/>
              <a:t>Using Windows PowerShell on Windows Embedded Standard</a:t>
            </a:r>
            <a:endParaRPr sz="4800" dirty="0"/>
          </a:p>
        </p:txBody>
      </p:sp>
      <p:sp>
        <p:nvSpPr>
          <p:cNvPr id="3" name="Subtitle 2"/>
          <p:cNvSpPr>
            <a:spLocks noGrp="1"/>
          </p:cNvSpPr>
          <p:nvPr>
            <p:ph type="subTitle" idx="1"/>
          </p:nvPr>
        </p:nvSpPr>
        <p:spPr>
          <a:xfrm>
            <a:off x="4475221" y="5341785"/>
            <a:ext cx="4668779" cy="461665"/>
          </a:xfrm>
        </p:spPr>
        <p:txBody>
          <a:bodyPr vert="horz" wrap="square" lIns="0" tIns="0" rIns="0" bIns="0" rtlCol="0">
            <a:noAutofit/>
          </a:bodyPr>
          <a:lstStyle/>
          <a:p>
            <a:r>
              <a:rPr lang="en-US" sz="1800" dirty="0" smtClean="0"/>
              <a:t>Alexander Wechsler</a:t>
            </a:r>
          </a:p>
          <a:p>
            <a:r>
              <a:rPr lang="en-US" sz="1800" dirty="0" smtClean="0"/>
              <a:t>Enterprise Architect|CEO</a:t>
            </a:r>
          </a:p>
          <a:p>
            <a:r>
              <a:rPr lang="en-US" sz="1800" dirty="0" smtClean="0"/>
              <a:t>Microsoft Regional Director Germany|eMVP</a:t>
            </a:r>
          </a:p>
          <a:p>
            <a:r>
              <a:rPr lang="en-US" sz="1800" dirty="0" smtClean="0"/>
              <a:t>Wechsler Consulting GMBH &amp; Co. KG</a:t>
            </a:r>
          </a:p>
          <a:p>
            <a:r>
              <a:rPr lang="en-US" sz="1800" dirty="0" smtClean="0"/>
              <a:t>EMB306</a:t>
            </a: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Real World Examples 1/3</a:t>
            </a:r>
            <a:endParaRPr lang="en-US" dirty="0"/>
          </a:p>
        </p:txBody>
      </p:sp>
      <p:sp>
        <p:nvSpPr>
          <p:cNvPr id="3" name="Text Placeholder 2"/>
          <p:cNvSpPr>
            <a:spLocks noGrp="1"/>
          </p:cNvSpPr>
          <p:nvPr>
            <p:ph type="body" sz="quarter" idx="10"/>
          </p:nvPr>
        </p:nvSpPr>
        <p:spPr bwMode="black"/>
        <p:txBody>
          <a:bodyPr/>
          <a:lstStyle/>
          <a:p>
            <a:r>
              <a:rPr lang="en-US" dirty="0" smtClean="0"/>
              <a:t>Build process</a:t>
            </a:r>
          </a:p>
          <a:p>
            <a:pPr lvl="1"/>
            <a:r>
              <a:rPr lang="en-US" dirty="0" smtClean="0"/>
              <a:t>Add custom configurations</a:t>
            </a:r>
          </a:p>
          <a:p>
            <a:pPr lvl="2"/>
            <a:r>
              <a:rPr lang="en-US" dirty="0" smtClean="0"/>
              <a:t>Add Boot Logo switch</a:t>
            </a:r>
          </a:p>
          <a:p>
            <a:pPr lvl="2"/>
            <a:r>
              <a:rPr lang="en-US" dirty="0" smtClean="0"/>
              <a:t>Change wallpaper</a:t>
            </a:r>
          </a:p>
          <a:p>
            <a:pPr lvl="1"/>
            <a:r>
              <a:rPr lang="en-US" dirty="0" smtClean="0"/>
              <a:t>Turn on EWF</a:t>
            </a:r>
          </a:p>
          <a:p>
            <a:pPr>
              <a:buNone/>
            </a:pPr>
            <a:endParaRPr lang="en-US" dirty="0" smtClean="0"/>
          </a:p>
          <a:p>
            <a:endParaRPr lang="en-US" dirty="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Build Process Samples</a:t>
            </a:r>
            <a:endParaRPr lang="en-US" dirty="0"/>
          </a:p>
        </p:txBody>
      </p:sp>
      <p:sp>
        <p:nvSpPr>
          <p:cNvPr id="5" name="Subtitle 4"/>
          <p:cNvSpPr>
            <a:spLocks noGrp="1"/>
          </p:cNvSpPr>
          <p:nvPr>
            <p:ph type="subTitle" idx="1"/>
          </p:nvPr>
        </p:nvSpPr>
        <p:spPr/>
        <p:txBody>
          <a:bodyPr/>
          <a:lstStyle/>
          <a:p>
            <a:endParaRPr lang="en-US" dirty="0"/>
          </a:p>
        </p:txBody>
      </p:sp>
      <p:sp>
        <p:nvSpPr>
          <p:cNvPr id="4" name="Text Placeholder 3"/>
          <p:cNvSpPr>
            <a:spLocks noGrp="1"/>
          </p:cNvSpPr>
          <p:nvPr>
            <p:ph type="body" sz="quarter" idx="10"/>
          </p:nvPr>
        </p:nvSpPr>
        <p:spPr/>
        <p:txBody>
          <a:bodyPr/>
          <a:lstStyle/>
          <a:p>
            <a:r>
              <a:rPr/>
              <a:t>D</a:t>
            </a:r>
            <a:r>
              <a:rPr lang="en-US" dirty="0" smtClean="0"/>
              <a:t>emo</a:t>
            </a:r>
            <a:endParaRPr lang="en-US" dirty="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Real World Examples 2/3</a:t>
            </a:r>
            <a:endParaRPr lang="en-US" dirty="0"/>
          </a:p>
        </p:txBody>
      </p:sp>
      <p:sp>
        <p:nvSpPr>
          <p:cNvPr id="3" name="Text Placeholder 2"/>
          <p:cNvSpPr>
            <a:spLocks noGrp="1"/>
          </p:cNvSpPr>
          <p:nvPr>
            <p:ph type="body" sz="quarter" idx="10"/>
          </p:nvPr>
        </p:nvSpPr>
        <p:spPr bwMode="black"/>
        <p:txBody>
          <a:bodyPr/>
          <a:lstStyle/>
          <a:p>
            <a:r>
              <a:rPr lang="en-US" dirty="0" smtClean="0"/>
              <a:t>Factory</a:t>
            </a:r>
          </a:p>
          <a:p>
            <a:pPr lvl="1"/>
            <a:r>
              <a:rPr lang="en-US" dirty="0" smtClean="0"/>
              <a:t>Check for image errors</a:t>
            </a:r>
          </a:p>
          <a:p>
            <a:pPr lvl="2"/>
            <a:r>
              <a:rPr lang="en-US" dirty="0" smtClean="0"/>
              <a:t>List installed applications</a:t>
            </a:r>
          </a:p>
          <a:p>
            <a:pPr lvl="2"/>
            <a:r>
              <a:rPr lang="en-US" dirty="0" smtClean="0"/>
              <a:t>List installed drivers</a:t>
            </a:r>
          </a:p>
          <a:p>
            <a:pPr lvl="1"/>
            <a:r>
              <a:rPr lang="en-US" dirty="0" smtClean="0"/>
              <a:t>Change computer name</a:t>
            </a:r>
          </a:p>
          <a:p>
            <a:pPr lvl="2"/>
            <a:r>
              <a:rPr lang="en-US" dirty="0" smtClean="0"/>
              <a:t>Read configuration from XML file</a:t>
            </a:r>
          </a:p>
          <a:p>
            <a:pPr lvl="2"/>
            <a:r>
              <a:rPr lang="en-US" dirty="0" smtClean="0"/>
              <a:t>Change name </a:t>
            </a:r>
          </a:p>
          <a:p>
            <a:pPr lvl="2"/>
            <a:r>
              <a:rPr lang="en-US" dirty="0" smtClean="0"/>
              <a:t>Reboot</a:t>
            </a:r>
          </a:p>
          <a:p>
            <a:pPr lvl="2">
              <a:buNone/>
            </a:pPr>
            <a:endParaRPr lang="en-US"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Factory Samples</a:t>
            </a:r>
            <a:endParaRPr lang="en-US" dirty="0"/>
          </a:p>
        </p:txBody>
      </p:sp>
      <p:sp>
        <p:nvSpPr>
          <p:cNvPr id="5" name="Subtitle 4"/>
          <p:cNvSpPr>
            <a:spLocks noGrp="1"/>
          </p:cNvSpPr>
          <p:nvPr>
            <p:ph type="subTitle" idx="1"/>
          </p:nvPr>
        </p:nvSpPr>
        <p:spPr/>
        <p:txBody>
          <a:bodyPr/>
          <a:lstStyle/>
          <a:p>
            <a:endParaRPr lang="en-US" dirty="0"/>
          </a:p>
        </p:txBody>
      </p:sp>
      <p:sp>
        <p:nvSpPr>
          <p:cNvPr id="4" name="Text Placeholder 3"/>
          <p:cNvSpPr>
            <a:spLocks noGrp="1"/>
          </p:cNvSpPr>
          <p:nvPr>
            <p:ph type="body" sz="quarter" idx="10"/>
          </p:nvPr>
        </p:nvSpPr>
        <p:spPr/>
        <p:txBody>
          <a:bodyPr/>
          <a:lstStyle/>
          <a:p>
            <a:r>
              <a:rPr/>
              <a:t>D</a:t>
            </a:r>
            <a:r>
              <a:rPr lang="en-US" dirty="0" smtClean="0"/>
              <a:t>emo</a:t>
            </a:r>
            <a:endParaRPr lang="en-US" dirty="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Real World </a:t>
            </a:r>
            <a:r>
              <a:rPr lang="de-DE" dirty="0" err="1" smtClean="0"/>
              <a:t>Examples</a:t>
            </a:r>
            <a:r>
              <a:rPr lang="de-DE" dirty="0" smtClean="0"/>
              <a:t> 3/3</a:t>
            </a:r>
            <a:endParaRPr lang="en-US" dirty="0"/>
          </a:p>
        </p:txBody>
      </p:sp>
      <p:sp>
        <p:nvSpPr>
          <p:cNvPr id="3" name="Text Placeholder 2"/>
          <p:cNvSpPr>
            <a:spLocks noGrp="1"/>
          </p:cNvSpPr>
          <p:nvPr>
            <p:ph type="body" sz="quarter" idx="10"/>
          </p:nvPr>
        </p:nvSpPr>
        <p:spPr bwMode="black"/>
        <p:txBody>
          <a:bodyPr/>
          <a:lstStyle/>
          <a:p>
            <a:r>
              <a:rPr lang="en-US" dirty="0" smtClean="0"/>
              <a:t>Field</a:t>
            </a:r>
          </a:p>
          <a:p>
            <a:pPr lvl="1"/>
            <a:r>
              <a:rPr lang="en-US" dirty="0" smtClean="0"/>
              <a:t>Enhancing DUA with PowerShell</a:t>
            </a:r>
          </a:p>
          <a:p>
            <a:pPr lvl="2"/>
            <a:r>
              <a:rPr lang="en-US" dirty="0" smtClean="0"/>
              <a:t>Using PowerShell as DUA IDE</a:t>
            </a:r>
          </a:p>
          <a:p>
            <a:pPr lvl="2"/>
            <a:r>
              <a:rPr lang="en-US" dirty="0" smtClean="0"/>
              <a:t>Static network settings using WMI</a:t>
            </a:r>
          </a:p>
          <a:p>
            <a:pPr lvl="2"/>
            <a:r>
              <a:rPr lang="en-US" dirty="0" smtClean="0"/>
              <a:t>Enhancing user experience</a:t>
            </a:r>
          </a:p>
          <a:p>
            <a:pPr lvl="1"/>
            <a:r>
              <a:rPr lang="en-US" dirty="0" smtClean="0"/>
              <a:t>Device detection</a:t>
            </a:r>
            <a:endParaRPr lang="en-US" dirty="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bwMode="auto">
          <a:xfrm>
            <a:off x="0" y="5159023"/>
            <a:ext cx="9144000" cy="1698978"/>
          </a:xfrm>
          <a:prstGeom prst="rect">
            <a:avLst/>
          </a:prstGeom>
          <a:gradFill flip="none" rotWithShape="1">
            <a:gsLst>
              <a:gs pos="0">
                <a:schemeClr val="accent2">
                  <a:shade val="30000"/>
                  <a:satMod val="115000"/>
                  <a:alpha val="0"/>
                </a:schemeClr>
              </a:gs>
              <a:gs pos="50000">
                <a:schemeClr val="bg1"/>
              </a:gs>
              <a:gs pos="100000">
                <a:schemeClr val="bg1"/>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8" name="Rounded Rectangle 27"/>
          <p:cNvSpPr/>
          <p:nvPr/>
        </p:nvSpPr>
        <p:spPr bwMode="auto">
          <a:xfrm>
            <a:off x="636610" y="1747777"/>
            <a:ext cx="3553428" cy="4674021"/>
          </a:xfrm>
          <a:prstGeom prst="roundRect">
            <a:avLst>
              <a:gd name="adj" fmla="val 7686"/>
            </a:avLst>
          </a:prstGeom>
          <a:solidFill>
            <a:schemeClr val="accent2">
              <a:alpha val="30000"/>
            </a:schemeClr>
          </a:solidFill>
          <a:ln>
            <a:noFill/>
            <a:headEnd type="none" w="med" len="med"/>
            <a:tailEnd type="none" w="med" len="med"/>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t" anchorCtr="0" compatLnSpc="1"/>
          <a:lstStyle/>
          <a:p>
            <a:pPr algn="ctr"/>
            <a:r>
              <a:rPr lang="en-US" altLang="zh-TW" sz="2000" b="1" dirty="0" smtClean="0">
                <a:solidFill>
                  <a:schemeClr val="tx1"/>
                </a:solidFill>
                <a:ea typeface="PMingLiU" pitchFamily="18" charset="-120"/>
              </a:rPr>
              <a:t>Development  Environment</a:t>
            </a:r>
            <a:endParaRPr lang="en-US" altLang="zh-TW" sz="2000" b="1" dirty="0">
              <a:solidFill>
                <a:schemeClr val="tx1"/>
              </a:solidFill>
              <a:ea typeface="PMingLiU" pitchFamily="18" charset="-120"/>
            </a:endParaRPr>
          </a:p>
        </p:txBody>
      </p:sp>
      <p:sp>
        <p:nvSpPr>
          <p:cNvPr id="39" name="Text Box 10"/>
          <p:cNvSpPr txBox="1">
            <a:spLocks noChangeArrowheads="1"/>
          </p:cNvSpPr>
          <p:nvPr/>
        </p:nvSpPr>
        <p:spPr bwMode="auto">
          <a:xfrm>
            <a:off x="2601413" y="4264230"/>
            <a:ext cx="1130300" cy="923330"/>
          </a:xfrm>
          <a:prstGeom prst="rect">
            <a:avLst/>
          </a:prstGeom>
          <a:noFill/>
          <a:ln w="9525">
            <a:noFill/>
            <a:miter lim="800000"/>
            <a:headEnd/>
            <a:tailEnd/>
          </a:ln>
          <a:effectLst/>
        </p:spPr>
        <p:txBody>
          <a:bodyPr>
            <a:spAutoFit/>
          </a:bodyPr>
          <a:lstStyle/>
          <a:p>
            <a:pPr eaLnBrk="1" hangingPunct="1"/>
            <a:r>
              <a:rPr lang="en-US" altLang="zh-TW" b="1" dirty="0">
                <a:ea typeface="PMingLiU" pitchFamily="18" charset="-120"/>
              </a:rPr>
              <a:t>Validate </a:t>
            </a:r>
          </a:p>
          <a:p>
            <a:pPr eaLnBrk="1" hangingPunct="1"/>
            <a:r>
              <a:rPr lang="en-US" altLang="zh-TW" b="1" dirty="0">
                <a:ea typeface="PMingLiU" pitchFamily="18" charset="-120"/>
              </a:rPr>
              <a:t>and Tokenize</a:t>
            </a:r>
          </a:p>
        </p:txBody>
      </p:sp>
      <p:sp>
        <p:nvSpPr>
          <p:cNvPr id="42" name="Isosceles Triangle 41"/>
          <p:cNvSpPr/>
          <p:nvPr/>
        </p:nvSpPr>
        <p:spPr bwMode="auto">
          <a:xfrm rot="16200000">
            <a:off x="1953235" y="4294737"/>
            <a:ext cx="833377" cy="862316"/>
          </a:xfrm>
          <a:prstGeom prst="triangle">
            <a:avLst/>
          </a:prstGeom>
          <a:gradFill flip="none" rotWithShape="1">
            <a:gsLst>
              <a:gs pos="0">
                <a:schemeClr val="tx1">
                  <a:shade val="30000"/>
                  <a:satMod val="115000"/>
                  <a:alpha val="0"/>
                </a:schemeClr>
              </a:gs>
              <a:gs pos="50000">
                <a:schemeClr val="tx1">
                  <a:shade val="67500"/>
                  <a:satMod val="115000"/>
                  <a:alpha val="13000"/>
                </a:schemeClr>
              </a:gs>
              <a:gs pos="100000">
                <a:schemeClr val="tx1">
                  <a:shade val="100000"/>
                  <a:satMod val="115000"/>
                  <a:alpha val="0"/>
                </a:schemeClr>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6" name="Rectangle 3"/>
          <p:cNvSpPr>
            <a:spLocks noGrp="1" noChangeArrowheads="1"/>
          </p:cNvSpPr>
          <p:nvPr>
            <p:ph type="title"/>
          </p:nvPr>
        </p:nvSpPr>
        <p:spPr>
          <a:xfrm>
            <a:off x="381000" y="230188"/>
            <a:ext cx="8382000" cy="1163395"/>
          </a:xfrm>
        </p:spPr>
        <p:txBody>
          <a:bodyPr vert="horz" wrap="square" lIns="0" tIns="0" rIns="0" bIns="0" rtlCol="0" anchor="t">
            <a:spAutoFit/>
          </a:bodyPr>
          <a:lstStyle/>
          <a:p>
            <a:r>
              <a:rPr altLang="zh-TW" dirty="0"/>
              <a:t>Device Update Agent</a:t>
            </a:r>
            <a:br>
              <a:rPr altLang="zh-TW" dirty="0"/>
            </a:br>
            <a:r>
              <a:rPr altLang="zh-TW" sz="3600" dirty="0">
                <a:solidFill>
                  <a:schemeClr val="tx2"/>
                </a:solidFill>
              </a:rPr>
              <a:t>Architecture</a:t>
            </a:r>
          </a:p>
        </p:txBody>
      </p:sp>
      <p:sp>
        <p:nvSpPr>
          <p:cNvPr id="30" name="Rounded Rectangle 29"/>
          <p:cNvSpPr/>
          <p:nvPr/>
        </p:nvSpPr>
        <p:spPr bwMode="auto">
          <a:xfrm>
            <a:off x="5116013" y="4190035"/>
            <a:ext cx="3298785" cy="2231763"/>
          </a:xfrm>
          <a:prstGeom prst="roundRect">
            <a:avLst>
              <a:gd name="adj" fmla="val 14592"/>
            </a:avLst>
          </a:prstGeom>
          <a:solidFill>
            <a:schemeClr val="accent3">
              <a:alpha val="30000"/>
            </a:schemeClr>
          </a:solidFill>
          <a:ln>
            <a:noFill/>
            <a:headEnd type="none" w="med" len="med"/>
            <a:tailEnd type="none" w="med" len="med"/>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t" anchorCtr="0" compatLnSpc="1"/>
          <a:lstStyle/>
          <a:p>
            <a:pPr algn="ctr"/>
            <a:r>
              <a:rPr lang="en-US" altLang="zh-TW" sz="2000" b="1" dirty="0" smtClean="0">
                <a:solidFill>
                  <a:schemeClr val="tx1"/>
                </a:solidFill>
                <a:ea typeface="PMingLiU" pitchFamily="18" charset="-120"/>
              </a:rPr>
              <a:t>XPE Device</a:t>
            </a:r>
            <a:endParaRPr lang="en-US" altLang="zh-TW" sz="2000" b="1" dirty="0">
              <a:solidFill>
                <a:schemeClr val="tx1"/>
              </a:solidFill>
              <a:ea typeface="PMingLiU" pitchFamily="18" charset="-120"/>
            </a:endParaRPr>
          </a:p>
        </p:txBody>
      </p:sp>
      <p:sp>
        <p:nvSpPr>
          <p:cNvPr id="31" name="AutoShape 6"/>
          <p:cNvSpPr>
            <a:spLocks noChangeArrowheads="1"/>
          </p:cNvSpPr>
          <p:nvPr/>
        </p:nvSpPr>
        <p:spPr bwMode="auto">
          <a:xfrm>
            <a:off x="1018576" y="2442257"/>
            <a:ext cx="1215342" cy="1446836"/>
          </a:xfrm>
          <a:prstGeom prst="flowChartDocument">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6200000" scaled="1"/>
            <a:tileRect/>
          </a:gradFill>
          <a:ln w="9525">
            <a:noFill/>
            <a:miter lim="800000"/>
            <a:headEnd/>
            <a:tailEnd/>
          </a:ln>
          <a:effectLst/>
        </p:spPr>
        <p:txBody>
          <a:bodyPr wrap="none" anchor="ctr"/>
          <a:lstStyle/>
          <a:p>
            <a:pPr algn="ctr" eaLnBrk="1" hangingPunct="1"/>
            <a:r>
              <a:rPr lang="en-US" altLang="zh-TW" dirty="0">
                <a:effectLst>
                  <a:outerShdw blurRad="38100" dist="38100" dir="2700000" algn="tl">
                    <a:srgbClr val="000000">
                      <a:alpha val="43137"/>
                    </a:srgbClr>
                  </a:outerShdw>
                </a:effectLst>
                <a:ea typeface="PMingLiU" pitchFamily="18" charset="-120"/>
              </a:rPr>
              <a:t>Device </a:t>
            </a:r>
          </a:p>
          <a:p>
            <a:pPr algn="ctr" eaLnBrk="1" hangingPunct="1"/>
            <a:r>
              <a:rPr lang="en-US" altLang="zh-TW" dirty="0">
                <a:effectLst>
                  <a:outerShdw blurRad="38100" dist="38100" dir="2700000" algn="tl">
                    <a:srgbClr val="000000">
                      <a:alpha val="43137"/>
                    </a:srgbClr>
                  </a:outerShdw>
                </a:effectLst>
                <a:ea typeface="PMingLiU" pitchFamily="18" charset="-120"/>
              </a:rPr>
              <a:t>Update </a:t>
            </a:r>
          </a:p>
          <a:p>
            <a:pPr algn="ctr" eaLnBrk="1" hangingPunct="1"/>
            <a:r>
              <a:rPr lang="en-US" altLang="zh-TW" dirty="0">
                <a:effectLst>
                  <a:outerShdw blurRad="38100" dist="38100" dir="2700000" algn="tl">
                    <a:srgbClr val="000000">
                      <a:alpha val="43137"/>
                    </a:srgbClr>
                  </a:outerShdw>
                </a:effectLst>
                <a:ea typeface="PMingLiU" pitchFamily="18" charset="-120"/>
              </a:rPr>
              <a:t>Script </a:t>
            </a:r>
          </a:p>
          <a:p>
            <a:pPr algn="ctr" eaLnBrk="1" hangingPunct="1"/>
            <a:r>
              <a:rPr lang="en-US" altLang="zh-TW" dirty="0">
                <a:effectLst>
                  <a:outerShdw blurRad="38100" dist="38100" dir="2700000" algn="tl">
                    <a:srgbClr val="000000">
                      <a:alpha val="43137"/>
                    </a:srgbClr>
                  </a:outerShdw>
                </a:effectLst>
                <a:ea typeface="PMingLiU" pitchFamily="18" charset="-120"/>
              </a:rPr>
              <a:t>(.DUS file)</a:t>
            </a:r>
          </a:p>
        </p:txBody>
      </p:sp>
      <p:grpSp>
        <p:nvGrpSpPr>
          <p:cNvPr id="37" name="Group 36"/>
          <p:cNvGrpSpPr/>
          <p:nvPr/>
        </p:nvGrpSpPr>
        <p:grpSpPr>
          <a:xfrm>
            <a:off x="891737" y="4470913"/>
            <a:ext cx="1469020" cy="512763"/>
            <a:chOff x="764893" y="4241158"/>
            <a:chExt cx="1469020" cy="512763"/>
          </a:xfrm>
        </p:grpSpPr>
        <p:sp>
          <p:nvSpPr>
            <p:cNvPr id="32" name="AutoShape 7"/>
            <p:cNvSpPr>
              <a:spLocks noChangeArrowheads="1"/>
            </p:cNvSpPr>
            <p:nvPr/>
          </p:nvSpPr>
          <p:spPr bwMode="auto">
            <a:xfrm>
              <a:off x="764893" y="4241158"/>
              <a:ext cx="1469020" cy="512763"/>
            </a:xfrm>
            <a:prstGeom prst="flowChartPredefinedProcess">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ln w="9525">
              <a:noFill/>
              <a:miter lim="800000"/>
              <a:headEnd/>
              <a:tailEnd/>
            </a:ln>
            <a:effectLst/>
          </p:spPr>
          <p:txBody>
            <a:bodyPr wrap="none" anchor="ctr"/>
            <a:lstStyle/>
            <a:p>
              <a:pPr algn="ctr"/>
              <a:r>
                <a:rPr lang="en-US" altLang="zh-TW" dirty="0">
                  <a:effectLst>
                    <a:outerShdw blurRad="38100" dist="38100" dir="2700000" algn="tl">
                      <a:srgbClr val="000000">
                        <a:alpha val="43137"/>
                      </a:srgbClr>
                    </a:outerShdw>
                  </a:effectLst>
                  <a:ea typeface="PMingLiU" pitchFamily="18" charset="-120"/>
                </a:rPr>
                <a:t>Translator</a:t>
              </a:r>
            </a:p>
          </p:txBody>
        </p:sp>
        <p:cxnSp>
          <p:nvCxnSpPr>
            <p:cNvPr id="35" name="Straight Connector 34"/>
            <p:cNvCxnSpPr/>
            <p:nvPr/>
          </p:nvCxnSpPr>
          <p:spPr>
            <a:xfrm rot="5400000">
              <a:off x="1815837" y="4496745"/>
              <a:ext cx="512064" cy="1588"/>
            </a:xfrm>
            <a:prstGeom prst="line">
              <a:avLst/>
            </a:prstGeom>
            <a:ln w="57150">
              <a:gradFill flip="none" rotWithShape="1">
                <a:gsLst>
                  <a:gs pos="0">
                    <a:schemeClr val="accent1">
                      <a:tint val="66000"/>
                      <a:satMod val="160000"/>
                      <a:alpha val="0"/>
                    </a:schemeClr>
                  </a:gs>
                  <a:gs pos="50000">
                    <a:schemeClr val="tx1">
                      <a:lumMod val="65000"/>
                    </a:schemeClr>
                  </a:gs>
                  <a:gs pos="100000">
                    <a:schemeClr val="accent1">
                      <a:tint val="23500"/>
                      <a:satMod val="160000"/>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671872" y="4496745"/>
              <a:ext cx="512064" cy="1588"/>
            </a:xfrm>
            <a:prstGeom prst="line">
              <a:avLst/>
            </a:prstGeom>
            <a:ln w="57150">
              <a:gradFill flip="none" rotWithShape="1">
                <a:gsLst>
                  <a:gs pos="0">
                    <a:schemeClr val="accent1">
                      <a:tint val="66000"/>
                      <a:satMod val="160000"/>
                      <a:alpha val="0"/>
                    </a:schemeClr>
                  </a:gs>
                  <a:gs pos="50000">
                    <a:schemeClr val="tx1">
                      <a:lumMod val="65000"/>
                    </a:schemeClr>
                  </a:gs>
                  <a:gs pos="100000">
                    <a:schemeClr val="accent1">
                      <a:tint val="23500"/>
                      <a:satMod val="160000"/>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38" name="Rounded Rectangle 37"/>
          <p:cNvSpPr/>
          <p:nvPr/>
        </p:nvSpPr>
        <p:spPr bwMode="auto">
          <a:xfrm>
            <a:off x="856530" y="5440102"/>
            <a:ext cx="1539434" cy="717631"/>
          </a:xfrm>
          <a:prstGeom prst="roundRect">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6200000" scaled="1"/>
            <a:tileRect/>
          </a:gradFill>
          <a:ln w="9525">
            <a:noFill/>
            <a:miter lim="800000"/>
            <a:headEnd/>
            <a:tailEnd/>
          </a:ln>
          <a:effectLst/>
        </p:spPr>
        <p:txBody>
          <a:bodyPr wrap="none" anchor="ctr"/>
          <a:lstStyle/>
          <a:p>
            <a:pPr algn="ctr"/>
            <a:r>
              <a:rPr lang="en-US" altLang="zh-TW" dirty="0" smtClean="0">
                <a:solidFill>
                  <a:schemeClr val="tx1"/>
                </a:solidFill>
                <a:effectLst>
                  <a:outerShdw blurRad="38100" dist="38100" dir="2700000" algn="tl">
                    <a:srgbClr val="000000">
                      <a:alpha val="43137"/>
                    </a:srgbClr>
                  </a:outerShdw>
                </a:effectLst>
                <a:ea typeface="PMingLiU" pitchFamily="18" charset="-120"/>
              </a:rPr>
              <a:t>Command </a:t>
            </a:r>
          </a:p>
          <a:p>
            <a:pPr algn="ctr"/>
            <a:r>
              <a:rPr lang="en-US" altLang="zh-TW" dirty="0" smtClean="0">
                <a:solidFill>
                  <a:schemeClr val="tx1"/>
                </a:solidFill>
                <a:effectLst>
                  <a:outerShdw blurRad="38100" dist="38100" dir="2700000" algn="tl">
                    <a:srgbClr val="000000">
                      <a:alpha val="43137"/>
                    </a:srgbClr>
                  </a:outerShdw>
                </a:effectLst>
                <a:ea typeface="PMingLiU" pitchFamily="18" charset="-120"/>
              </a:rPr>
              <a:t>File (.DUP)</a:t>
            </a:r>
            <a:endParaRPr lang="en-US" altLang="zh-TW" dirty="0">
              <a:solidFill>
                <a:schemeClr val="tx1"/>
              </a:solidFill>
              <a:effectLst>
                <a:outerShdw blurRad="38100" dist="38100" dir="2700000" algn="tl">
                  <a:srgbClr val="000000">
                    <a:alpha val="43137"/>
                  </a:srgbClr>
                </a:outerShdw>
              </a:effectLst>
              <a:ea typeface="PMingLiU" pitchFamily="18" charset="-120"/>
            </a:endParaRPr>
          </a:p>
        </p:txBody>
      </p:sp>
      <p:sp>
        <p:nvSpPr>
          <p:cNvPr id="40" name="Down Arrow 39"/>
          <p:cNvSpPr/>
          <p:nvPr/>
        </p:nvSpPr>
        <p:spPr bwMode="black">
          <a:xfrm>
            <a:off x="1481564" y="3873274"/>
            <a:ext cx="289367" cy="613458"/>
          </a:xfrm>
          <a:prstGeom prst="downArrow">
            <a:avLst/>
          </a:prstGeom>
          <a:gradFill flip="none" rotWithShape="1">
            <a:gsLst>
              <a:gs pos="0">
                <a:srgbClr val="FFFFFF"/>
              </a:gs>
              <a:gs pos="50000">
                <a:srgbClr val="FFFFFF">
                  <a:alpha val="65000"/>
                </a:srgbClr>
              </a:gs>
              <a:gs pos="100000">
                <a:schemeClr val="bg1">
                  <a:tint val="23500"/>
                  <a:satMod val="160000"/>
                  <a:alpha val="0"/>
                </a:schemeClr>
              </a:gs>
            </a:gsLst>
            <a:lin ang="16200000" scaled="1"/>
            <a:tileRect/>
          </a:gradFill>
          <a:ln>
            <a:noFill/>
            <a:headEnd type="none" w="med" len="med"/>
            <a:tailEnd type="none" w="med" len="med"/>
          </a:ln>
          <a:effectLst>
            <a:outerShdw blurRad="50800" dist="38100" dir="5400000" algn="t"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1" name="Down Arrow 40"/>
          <p:cNvSpPr/>
          <p:nvPr/>
        </p:nvSpPr>
        <p:spPr bwMode="black">
          <a:xfrm>
            <a:off x="1481564" y="4967857"/>
            <a:ext cx="289367" cy="488066"/>
          </a:xfrm>
          <a:prstGeom prst="downArrow">
            <a:avLst/>
          </a:prstGeom>
          <a:gradFill flip="none" rotWithShape="1">
            <a:gsLst>
              <a:gs pos="0">
                <a:srgbClr val="FFFFFF"/>
              </a:gs>
              <a:gs pos="50000">
                <a:srgbClr val="FFFFFF">
                  <a:alpha val="65000"/>
                </a:srgbClr>
              </a:gs>
              <a:gs pos="100000">
                <a:schemeClr val="bg1">
                  <a:tint val="23500"/>
                  <a:satMod val="160000"/>
                  <a:alpha val="0"/>
                </a:schemeClr>
              </a:gs>
            </a:gsLst>
            <a:lin ang="16200000" scaled="1"/>
            <a:tileRect/>
          </a:gradFill>
          <a:ln>
            <a:noFill/>
            <a:headEnd type="none" w="med" len="med"/>
            <a:tailEnd type="none" w="med" len="med"/>
          </a:ln>
          <a:effectLst>
            <a:outerShdw blurRad="50800" dist="38100" dir="5400000" algn="t"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3" name="Rounded Rectangle 42"/>
          <p:cNvSpPr/>
          <p:nvPr/>
        </p:nvSpPr>
        <p:spPr bwMode="auto">
          <a:xfrm>
            <a:off x="5347507" y="4757193"/>
            <a:ext cx="2835797" cy="428263"/>
          </a:xfrm>
          <a:prstGeom prst="roundRect">
            <a:avLst/>
          </a:prstGeom>
          <a:solidFill>
            <a:schemeClr val="accent3">
              <a:alpha val="30000"/>
            </a:schemeClr>
          </a:solidFill>
          <a:ln>
            <a:noFill/>
            <a:headEnd type="none" w="med" len="med"/>
            <a:tailEnd type="none" w="med" len="med"/>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b" anchorCtr="0" compatLnSpc="1"/>
          <a:lstStyle/>
          <a:p>
            <a:pPr algn="ctr"/>
            <a:r>
              <a:rPr lang="en-US" altLang="zh-TW" dirty="0" smtClean="0">
                <a:solidFill>
                  <a:schemeClr val="tx1"/>
                </a:solidFill>
                <a:ea typeface="PMingLiU" pitchFamily="18" charset="-120"/>
              </a:rPr>
              <a:t>Device Update Agent</a:t>
            </a:r>
            <a:endParaRPr lang="en-US" altLang="zh-TW" dirty="0">
              <a:solidFill>
                <a:schemeClr val="tx1"/>
              </a:solidFill>
              <a:ea typeface="PMingLiU" pitchFamily="18" charset="-120"/>
            </a:endParaRPr>
          </a:p>
        </p:txBody>
      </p:sp>
      <p:pic>
        <p:nvPicPr>
          <p:cNvPr id="83973" name="Picture 5" descr="C:\Documents and Settings\Pennie\My Documents\ACERDATA (D)\Pennie's documents\MS Image\Shapes and Graphics\_WINDOWS SERVER ICONS\Documents\Folder file Closed.png"/>
          <p:cNvPicPr>
            <a:picLocks noChangeAspect="1" noChangeArrowheads="1"/>
          </p:cNvPicPr>
          <p:nvPr/>
        </p:nvPicPr>
        <p:blipFill>
          <a:blip r:embed="rId3"/>
          <a:srcRect/>
          <a:stretch>
            <a:fillRect/>
          </a:stretch>
        </p:blipFill>
        <p:spPr bwMode="auto">
          <a:xfrm>
            <a:off x="5660024" y="5564169"/>
            <a:ext cx="752354" cy="670065"/>
          </a:xfrm>
          <a:prstGeom prst="rect">
            <a:avLst/>
          </a:prstGeom>
          <a:noFill/>
        </p:spPr>
      </p:pic>
      <p:sp>
        <p:nvSpPr>
          <p:cNvPr id="45" name="Text Box 20"/>
          <p:cNvSpPr txBox="1">
            <a:spLocks noChangeArrowheads="1"/>
          </p:cNvSpPr>
          <p:nvPr/>
        </p:nvSpPr>
        <p:spPr bwMode="auto">
          <a:xfrm>
            <a:off x="6611077" y="5576036"/>
            <a:ext cx="1293752" cy="646331"/>
          </a:xfrm>
          <a:prstGeom prst="rect">
            <a:avLst/>
          </a:prstGeom>
          <a:noFill/>
          <a:ln w="9525">
            <a:noFill/>
            <a:miter lim="800000"/>
            <a:headEnd/>
            <a:tailEnd/>
          </a:ln>
          <a:effectLst/>
        </p:spPr>
        <p:txBody>
          <a:bodyPr>
            <a:spAutoFit/>
          </a:bodyPr>
          <a:lstStyle/>
          <a:p>
            <a:r>
              <a:rPr lang="en-US" altLang="zh-TW" b="1" dirty="0">
                <a:ea typeface="PMingLiU" pitchFamily="18" charset="-120"/>
              </a:rPr>
              <a:t>Local </a:t>
            </a:r>
          </a:p>
          <a:p>
            <a:r>
              <a:rPr lang="en-US" altLang="zh-TW" b="1" dirty="0">
                <a:ea typeface="PMingLiU" pitchFamily="18" charset="-120"/>
              </a:rPr>
              <a:t>File Storage</a:t>
            </a:r>
          </a:p>
        </p:txBody>
      </p:sp>
      <p:sp>
        <p:nvSpPr>
          <p:cNvPr id="46" name="Text Box 17"/>
          <p:cNvSpPr txBox="1">
            <a:spLocks noChangeArrowheads="1"/>
          </p:cNvSpPr>
          <p:nvPr/>
        </p:nvSpPr>
        <p:spPr bwMode="auto">
          <a:xfrm>
            <a:off x="5799885" y="3517719"/>
            <a:ext cx="1383007" cy="369332"/>
          </a:xfrm>
          <a:prstGeom prst="rect">
            <a:avLst/>
          </a:prstGeom>
          <a:noFill/>
          <a:ln w="9525">
            <a:noFill/>
            <a:miter lim="800000"/>
            <a:headEnd/>
            <a:tailEnd/>
          </a:ln>
          <a:effectLst/>
        </p:spPr>
        <p:txBody>
          <a:bodyPr>
            <a:spAutoFit/>
          </a:bodyPr>
          <a:lstStyle/>
          <a:p>
            <a:r>
              <a:rPr lang="en-US" altLang="zh-TW" b="1" dirty="0">
                <a:ea typeface="PMingLiU" pitchFamily="18" charset="-120"/>
              </a:rPr>
              <a:t>HTTP/HTTPS</a:t>
            </a:r>
          </a:p>
        </p:txBody>
      </p:sp>
      <p:grpSp>
        <p:nvGrpSpPr>
          <p:cNvPr id="49" name="Group 48"/>
          <p:cNvGrpSpPr/>
          <p:nvPr/>
        </p:nvGrpSpPr>
        <p:grpSpPr>
          <a:xfrm>
            <a:off x="5193116" y="1747776"/>
            <a:ext cx="2388305" cy="1423687"/>
            <a:chOff x="5077366" y="1747776"/>
            <a:chExt cx="2388305" cy="1423687"/>
          </a:xfrm>
        </p:grpSpPr>
        <p:pic>
          <p:nvPicPr>
            <p:cNvPr id="83972" name="Picture 4" descr="C:\Documents and Settings\Pennie\My Documents\ACERDATA (D)\Pennie's documents\MS Image\Shapes and Graphics\_WINDOWS SERVER ICONS\Hardware\Virtual Servers 2.png"/>
            <p:cNvPicPr>
              <a:picLocks noChangeAspect="1" noChangeArrowheads="1"/>
            </p:cNvPicPr>
            <p:nvPr/>
          </p:nvPicPr>
          <p:blipFill>
            <a:blip r:embed="rId4"/>
            <a:srcRect/>
            <a:stretch>
              <a:fillRect/>
            </a:stretch>
          </p:blipFill>
          <p:spPr bwMode="auto">
            <a:xfrm>
              <a:off x="5077366" y="1747776"/>
              <a:ext cx="871871" cy="1423687"/>
            </a:xfrm>
            <a:prstGeom prst="rect">
              <a:avLst/>
            </a:prstGeom>
            <a:noFill/>
          </p:spPr>
        </p:pic>
        <p:sp>
          <p:nvSpPr>
            <p:cNvPr id="48" name="Rounded Rectangle 47"/>
            <p:cNvSpPr/>
            <p:nvPr/>
          </p:nvSpPr>
          <p:spPr bwMode="auto">
            <a:xfrm>
              <a:off x="5833640" y="2199190"/>
              <a:ext cx="1632031" cy="694481"/>
            </a:xfrm>
            <a:prstGeom prst="roundRect">
              <a:avLst/>
            </a:prstGeom>
            <a:gradFill flip="none" rotWithShape="1">
              <a:gsLst>
                <a:gs pos="0">
                  <a:schemeClr val="bg1">
                    <a:lumMod val="75000"/>
                    <a:lumOff val="25000"/>
                    <a:alpha val="60000"/>
                  </a:schemeClr>
                </a:gs>
                <a:gs pos="50000">
                  <a:schemeClr val="bg1">
                    <a:lumMod val="75000"/>
                    <a:lumOff val="25000"/>
                    <a:alpha val="41000"/>
                  </a:schemeClr>
                </a:gs>
                <a:gs pos="100000">
                  <a:schemeClr val="lt1">
                    <a:shade val="100000"/>
                    <a:satMod val="115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274320" tIns="45718" rIns="91436" bIns="45718" numCol="1" rtlCol="0" anchor="ctr" anchorCtr="0" compatLnSpc="1">
              <a:prstTxWarp prst="textNoShape">
                <a:avLst/>
              </a:prstTxWarp>
            </a:bodyPr>
            <a:lstStyle/>
            <a:p>
              <a:r>
                <a:rPr lang="en-US" altLang="zh-TW" b="1" dirty="0" smtClean="0">
                  <a:solidFill>
                    <a:schemeClr val="tx1"/>
                  </a:solidFill>
                  <a:ea typeface="PMingLiU" pitchFamily="18" charset="-120"/>
                </a:rPr>
                <a:t>Update </a:t>
              </a:r>
            </a:p>
            <a:p>
              <a:r>
                <a:rPr lang="en-US" altLang="zh-TW" b="1" dirty="0" smtClean="0">
                  <a:solidFill>
                    <a:schemeClr val="tx1"/>
                  </a:solidFill>
                  <a:ea typeface="PMingLiU" pitchFamily="18" charset="-120"/>
                </a:rPr>
                <a:t>Web Server</a:t>
              </a:r>
              <a:endParaRPr lang="en-US" altLang="zh-TW" b="1" dirty="0">
                <a:solidFill>
                  <a:schemeClr val="tx1"/>
                </a:solidFill>
                <a:ea typeface="PMingLiU" pitchFamily="18" charset="-120"/>
              </a:endParaRPr>
            </a:p>
          </p:txBody>
        </p:sp>
      </p:grpSp>
      <p:sp>
        <p:nvSpPr>
          <p:cNvPr id="50" name="Down Arrow 49"/>
          <p:cNvSpPr/>
          <p:nvPr/>
        </p:nvSpPr>
        <p:spPr bwMode="black">
          <a:xfrm flipV="1">
            <a:off x="5442036" y="3264062"/>
            <a:ext cx="289367" cy="938127"/>
          </a:xfrm>
          <a:prstGeom prst="downArrow">
            <a:avLst/>
          </a:prstGeom>
          <a:gradFill flip="none" rotWithShape="1">
            <a:gsLst>
              <a:gs pos="0">
                <a:srgbClr val="FFFFFF"/>
              </a:gs>
              <a:gs pos="50000">
                <a:srgbClr val="FFFFFF">
                  <a:alpha val="65000"/>
                </a:srgbClr>
              </a:gs>
              <a:gs pos="100000">
                <a:schemeClr val="bg1">
                  <a:tint val="23500"/>
                  <a:satMod val="160000"/>
                  <a:alpha val="0"/>
                </a:schemeClr>
              </a:gs>
            </a:gsLst>
            <a:lin ang="16200000" scaled="1"/>
            <a:tileRect/>
          </a:gradFill>
          <a:ln>
            <a:noFill/>
            <a:headEnd type="none" w="med" len="med"/>
            <a:tailEnd type="none" w="med" len="med"/>
          </a:ln>
          <a:effectLst>
            <a:outerShdw blurRad="50800" dist="38100" dir="16200000"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52" name="Up-Down Arrow 51"/>
          <p:cNvSpPr/>
          <p:nvPr/>
        </p:nvSpPr>
        <p:spPr bwMode="black">
          <a:xfrm>
            <a:off x="5856793" y="5208609"/>
            <a:ext cx="208344" cy="393538"/>
          </a:xfrm>
          <a:prstGeom prst="upDownArrow">
            <a:avLst/>
          </a:prstGeom>
          <a:solidFill>
            <a:schemeClr val="tx1">
              <a:alpha val="80000"/>
            </a:schemeClr>
          </a:solidFill>
          <a:ln>
            <a:noFill/>
            <a:headEnd type="none" w="med" len="med"/>
            <a:tailEnd type="none" w="med" len="med"/>
          </a:ln>
          <a:effectLst>
            <a:outerShdw blurRad="63500" sx="102000" sy="102000" algn="c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53" name="Down Arrow 52"/>
          <p:cNvSpPr/>
          <p:nvPr/>
        </p:nvSpPr>
        <p:spPr bwMode="black">
          <a:xfrm rot="16200000">
            <a:off x="3844861" y="4285593"/>
            <a:ext cx="289367" cy="3178920"/>
          </a:xfrm>
          <a:prstGeom prst="downArrow">
            <a:avLst/>
          </a:prstGeom>
          <a:gradFill flip="none" rotWithShape="1">
            <a:gsLst>
              <a:gs pos="0">
                <a:srgbClr val="FFFFFF"/>
              </a:gs>
              <a:gs pos="50000">
                <a:srgbClr val="FFFFFF">
                  <a:alpha val="65000"/>
                </a:srgbClr>
              </a:gs>
              <a:gs pos="100000">
                <a:schemeClr val="bg1">
                  <a:tint val="23500"/>
                  <a:satMod val="160000"/>
                  <a:alpha val="0"/>
                </a:schemeClr>
              </a:gs>
            </a:gsLst>
            <a:lin ang="16200000" scaled="1"/>
            <a:tileRect/>
          </a:gradFill>
          <a:ln>
            <a:noFill/>
            <a:headEnd type="none" w="med" len="med"/>
            <a:tailEnd type="none" w="med" len="med"/>
          </a:ln>
          <a:effectLst>
            <a:outerShdw blurRad="50800" dist="38100" algn="l"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57" name="Bent Arrow 56"/>
          <p:cNvSpPr/>
          <p:nvPr/>
        </p:nvSpPr>
        <p:spPr bwMode="black">
          <a:xfrm>
            <a:off x="4514130" y="2361235"/>
            <a:ext cx="636608" cy="3773346"/>
          </a:xfrm>
          <a:prstGeom prst="bentArrow">
            <a:avLst/>
          </a:prstGeom>
          <a:gradFill flip="none" rotWithShape="1">
            <a:gsLst>
              <a:gs pos="0">
                <a:srgbClr val="FFFFFF"/>
              </a:gs>
              <a:gs pos="50000">
                <a:srgbClr val="FFFFFF">
                  <a:alpha val="65000"/>
                </a:srgbClr>
              </a:gs>
              <a:gs pos="100000">
                <a:schemeClr val="bg1">
                  <a:tint val="23500"/>
                  <a:satMod val="160000"/>
                  <a:alpha val="0"/>
                </a:schemeClr>
              </a:gs>
            </a:gsLst>
            <a:lin ang="5400000" scaled="1"/>
            <a:tileRect/>
          </a:gradFill>
          <a:ln>
            <a:noFill/>
            <a:headEnd type="none" w="med" len="med"/>
            <a:tailEnd type="none" w="med" len="med"/>
          </a:ln>
          <a:effectLst>
            <a:outerShdw blurRad="50800" dist="38100" algn="l"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ltLang="zh-TW" dirty="0"/>
              <a:t>Device Update </a:t>
            </a:r>
            <a:r>
              <a:rPr lang="de-DE" altLang="zh-TW" dirty="0" smtClean="0"/>
              <a:t>Agent Configuration</a:t>
            </a:r>
            <a:endParaRPr lang="en-US" dirty="0"/>
          </a:p>
        </p:txBody>
      </p:sp>
      <p:pic>
        <p:nvPicPr>
          <p:cNvPr id="3" name="Picture 2"/>
          <p:cNvPicPr>
            <a:picLocks noChangeAspect="1" noChangeArrowheads="1"/>
          </p:cNvPicPr>
          <p:nvPr/>
        </p:nvPicPr>
        <p:blipFill>
          <a:blip r:embed="rId3"/>
          <a:stretch>
            <a:fillRect/>
          </a:stretch>
        </p:blipFill>
        <p:spPr bwMode="auto">
          <a:xfrm>
            <a:off x="1571347" y="916054"/>
            <a:ext cx="5842986" cy="5817508"/>
          </a:xfrm>
          <a:prstGeom prst="rect">
            <a:avLst/>
          </a:prstGeom>
          <a:noFill/>
          <a:ln w="9525">
            <a:noFill/>
            <a:miter lim="800000"/>
            <a:headEnd/>
            <a:tailEnd/>
          </a:ln>
          <a:effectLst/>
          <a:scene3d>
            <a:camera prst="perspectiveLeft">
              <a:rot lat="0" lon="0" rev="0"/>
            </a:camera>
            <a:lightRig rig="threePt" dir="t"/>
          </a:scene3d>
          <a:sp3d>
            <a:bevelB w="152400" h="50800" prst="softRound"/>
          </a:sp3d>
        </p:spPr>
      </p:pic>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Field Samples</a:t>
            </a:r>
            <a:endParaRPr lang="en-US" dirty="0"/>
          </a:p>
        </p:txBody>
      </p:sp>
      <p:sp>
        <p:nvSpPr>
          <p:cNvPr id="5" name="Subtitle 4"/>
          <p:cNvSpPr>
            <a:spLocks noGrp="1"/>
          </p:cNvSpPr>
          <p:nvPr>
            <p:ph type="subTitle" idx="1"/>
          </p:nvPr>
        </p:nvSpPr>
        <p:spPr/>
        <p:txBody>
          <a:bodyPr/>
          <a:lstStyle/>
          <a:p>
            <a:endParaRPr lang="en-US" dirty="0"/>
          </a:p>
        </p:txBody>
      </p:sp>
      <p:sp>
        <p:nvSpPr>
          <p:cNvPr id="4" name="Text Placeholder 3"/>
          <p:cNvSpPr>
            <a:spLocks noGrp="1"/>
          </p:cNvSpPr>
          <p:nvPr>
            <p:ph type="body" sz="quarter" idx="10"/>
          </p:nvPr>
        </p:nvSpPr>
        <p:spPr/>
        <p:txBody>
          <a:bodyPr/>
          <a:lstStyle/>
          <a:p>
            <a:r>
              <a:rPr/>
              <a:t>D</a:t>
            </a:r>
            <a:r>
              <a:rPr lang="en-US" dirty="0" smtClean="0"/>
              <a:t>emo</a:t>
            </a:r>
            <a:endParaRPr lang="en-US" dirty="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81000" y="230188"/>
            <a:ext cx="8382000" cy="1329595"/>
          </a:xfrm>
        </p:spPr>
        <p:txBody>
          <a:bodyPr vert="horz" wrap="square" lIns="0" tIns="0" rIns="0" bIns="0" rtlCol="0" anchor="t">
            <a:spAutoFit/>
          </a:bodyPr>
          <a:lstStyle/>
          <a:p>
            <a:r>
              <a:rPr dirty="0" smtClean="0"/>
              <a:t>Remote </a:t>
            </a:r>
            <a:r>
              <a:rPr smtClean="0"/>
              <a:t>Management </a:t>
            </a:r>
            <a:br>
              <a:rPr smtClean="0"/>
            </a:br>
            <a:r>
              <a:rPr smtClean="0"/>
              <a:t>with PowerShell</a:t>
            </a:r>
            <a:endParaRPr dirty="0"/>
          </a:p>
        </p:txBody>
      </p:sp>
      <p:sp>
        <p:nvSpPr>
          <p:cNvPr id="3" name="Text Placeholder 2"/>
          <p:cNvSpPr>
            <a:spLocks noGrp="1"/>
          </p:cNvSpPr>
          <p:nvPr>
            <p:ph type="body" sz="quarter" idx="10"/>
          </p:nvPr>
        </p:nvSpPr>
        <p:spPr bwMode="black"/>
        <p:txBody>
          <a:bodyPr/>
          <a:lstStyle/>
          <a:p>
            <a:endParaRPr lang="en-US" dirty="0" smtClean="0"/>
          </a:p>
          <a:p>
            <a:r>
              <a:rPr lang="en-US" dirty="0" smtClean="0"/>
              <a:t>Current limitation</a:t>
            </a:r>
          </a:p>
          <a:p>
            <a:pPr lvl="1"/>
            <a:r>
              <a:rPr lang="en-US" dirty="0" smtClean="0"/>
              <a:t>WS-Management not supported in WES 2009</a:t>
            </a:r>
          </a:p>
          <a:p>
            <a:pPr lvl="1"/>
            <a:r>
              <a:rPr lang="en-US" dirty="0" smtClean="0"/>
              <a:t>WMI Remote Management supported</a:t>
            </a:r>
          </a:p>
          <a:p>
            <a:pPr lvl="2"/>
            <a:r>
              <a:rPr lang="en-US" dirty="0" smtClean="0"/>
              <a:t>Target computer does not need to have PowerShell</a:t>
            </a:r>
          </a:p>
          <a:p>
            <a:pPr lvl="2"/>
            <a:r>
              <a:rPr lang="en-US" dirty="0" smtClean="0"/>
              <a:t>WMI infrastructure required</a:t>
            </a:r>
          </a:p>
          <a:p>
            <a:pPr lvl="2"/>
            <a:r>
              <a:rPr lang="en-US" dirty="0" smtClean="0"/>
              <a:t>Special DCOM configuration essential</a:t>
            </a:r>
          </a:p>
          <a:p>
            <a:pPr lvl="1"/>
            <a:endParaRPr lang="en-US" dirty="0"/>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smtClean="0"/>
              <a:t>Remote Management with WMI</a:t>
            </a:r>
            <a:endParaRPr lang="en-US" dirty="0"/>
          </a:p>
        </p:txBody>
      </p:sp>
      <p:sp>
        <p:nvSpPr>
          <p:cNvPr id="5" name="Subtitle 4"/>
          <p:cNvSpPr>
            <a:spLocks noGrp="1"/>
          </p:cNvSpPr>
          <p:nvPr>
            <p:ph type="subTitle" idx="1"/>
          </p:nvPr>
        </p:nvSpPr>
        <p:spPr/>
        <p:txBody>
          <a:bodyPr/>
          <a:lstStyle/>
          <a:p>
            <a:endParaRPr lang="en-US" dirty="0"/>
          </a:p>
        </p:txBody>
      </p:sp>
      <p:sp>
        <p:nvSpPr>
          <p:cNvPr id="4" name="Text Placeholder 3"/>
          <p:cNvSpPr>
            <a:spLocks noGrp="1"/>
          </p:cNvSpPr>
          <p:nvPr>
            <p:ph type="body" sz="quarter" idx="10"/>
          </p:nvPr>
        </p:nvSpPr>
        <p:spPr/>
        <p:txBody>
          <a:bodyPr/>
          <a:lstStyle/>
          <a:p>
            <a:r>
              <a:rPr/>
              <a:t>D</a:t>
            </a:r>
            <a:r>
              <a:rPr lang="en-US" dirty="0" smtClean="0"/>
              <a:t>emo</a:t>
            </a:r>
            <a:endParaRPr lang="en-US"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6979" name="Picture 3" descr="C:\Documents and Settings\Pennie\My Documents\TechEd 2009\WEM\WEM304_Alexander\iStock_000004729499Medium.png"/>
          <p:cNvPicPr>
            <a:picLocks noChangeAspect="1" noChangeArrowheads="1"/>
          </p:cNvPicPr>
          <p:nvPr/>
        </p:nvPicPr>
        <p:blipFill>
          <a:blip r:embed="rId3"/>
          <a:srcRect r="9349" b="7741"/>
          <a:stretch>
            <a:fillRect/>
          </a:stretch>
        </p:blipFill>
        <p:spPr bwMode="auto">
          <a:xfrm>
            <a:off x="1" y="0"/>
            <a:ext cx="9143999" cy="6858000"/>
          </a:xfrm>
          <a:prstGeom prst="rect">
            <a:avLst/>
          </a:prstGeom>
          <a:noFill/>
        </p:spPr>
      </p:pic>
      <p:sp>
        <p:nvSpPr>
          <p:cNvPr id="2" name="Title 1"/>
          <p:cNvSpPr>
            <a:spLocks noGrp="1"/>
          </p:cNvSpPr>
          <p:nvPr>
            <p:ph type="title"/>
          </p:nvPr>
        </p:nvSpPr>
        <p:spPr bwMode="white"/>
        <p:txBody>
          <a:bodyPr/>
          <a:lstStyle/>
          <a:p>
            <a:r>
              <a:rPr lang="en-US" dirty="0" smtClean="0"/>
              <a:t>Disclaimer</a:t>
            </a:r>
            <a:endParaRPr lang="en-US" dirty="0"/>
          </a:p>
        </p:txBody>
      </p:sp>
      <p:sp>
        <p:nvSpPr>
          <p:cNvPr id="5" name="Rounded Rectangle 4"/>
          <p:cNvSpPr/>
          <p:nvPr/>
        </p:nvSpPr>
        <p:spPr bwMode="auto">
          <a:xfrm>
            <a:off x="347545" y="1244880"/>
            <a:ext cx="7974651" cy="846281"/>
          </a:xfrm>
          <a:prstGeom prst="roundRect">
            <a:avLst>
              <a:gd name="adj" fmla="val 21862"/>
            </a:avLst>
          </a:prstGeom>
          <a:gradFill flip="none" rotWithShape="1">
            <a:gsLst>
              <a:gs pos="0">
                <a:schemeClr val="accent2">
                  <a:shade val="30000"/>
                  <a:satMod val="115000"/>
                  <a:alpha val="0"/>
                </a:schemeClr>
              </a:gs>
              <a:gs pos="50000">
                <a:schemeClr val="accent3">
                  <a:alpha val="65000"/>
                </a:schemeClr>
              </a:gs>
              <a:gs pos="100000">
                <a:schemeClr val="accent3"/>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18" rIns="91436" bIns="45718" numCol="1" rtlCol="0" anchor="ctr" anchorCtr="0" compatLnSpc="1">
            <a:prstTxWarp prst="textNoShape">
              <a:avLst/>
            </a:prstTxWarp>
          </a:bodyPr>
          <a:lstStyle/>
          <a:p>
            <a:pPr fontAlgn="base">
              <a:spcBef>
                <a:spcPct val="0"/>
              </a:spcBef>
              <a:spcAft>
                <a:spcPct val="0"/>
              </a:spcAft>
            </a:pPr>
            <a:r>
              <a:rPr lang="en-US" sz="2400" dirty="0" smtClean="0">
                <a:solidFill>
                  <a:schemeClr val="tx1"/>
                </a:solidFill>
                <a:effectLst>
                  <a:glow rad="101600">
                    <a:schemeClr val="bg1">
                      <a:alpha val="40000"/>
                    </a:schemeClr>
                  </a:glow>
                </a:effectLst>
              </a:rPr>
              <a:t>Everything you will hear in this session is </a:t>
            </a:r>
          </a:p>
          <a:p>
            <a:pPr fontAlgn="base">
              <a:spcBef>
                <a:spcPct val="0"/>
              </a:spcBef>
              <a:spcAft>
                <a:spcPct val="0"/>
              </a:spcAft>
            </a:pPr>
            <a:r>
              <a:rPr lang="en-US" sz="2400" smtClean="0">
                <a:solidFill>
                  <a:schemeClr val="tx1"/>
                </a:solidFill>
                <a:effectLst>
                  <a:glow rad="101600">
                    <a:schemeClr val="bg1">
                      <a:alpha val="40000"/>
                    </a:schemeClr>
                  </a:glow>
                </a:effectLst>
              </a:rPr>
              <a:t>experimental and </a:t>
            </a:r>
            <a:r>
              <a:rPr lang="en-US" sz="2400" dirty="0" smtClean="0">
                <a:solidFill>
                  <a:schemeClr val="tx1"/>
                </a:solidFill>
                <a:effectLst>
                  <a:glow rad="101600">
                    <a:schemeClr val="bg1">
                      <a:alpha val="40000"/>
                    </a:schemeClr>
                  </a:glow>
                </a:effectLst>
              </a:rPr>
              <a:t>should be taken that way!</a:t>
            </a:r>
          </a:p>
        </p:txBody>
      </p:sp>
      <p:sp>
        <p:nvSpPr>
          <p:cNvPr id="6" name="Rounded Rectangle 5"/>
          <p:cNvSpPr/>
          <p:nvPr/>
        </p:nvSpPr>
        <p:spPr bwMode="auto">
          <a:xfrm>
            <a:off x="347545" y="2407476"/>
            <a:ext cx="7974651" cy="846281"/>
          </a:xfrm>
          <a:prstGeom prst="roundRect">
            <a:avLst>
              <a:gd name="adj" fmla="val 21862"/>
            </a:avLst>
          </a:prstGeom>
          <a:gradFill flip="none" rotWithShape="1">
            <a:gsLst>
              <a:gs pos="0">
                <a:schemeClr val="accent2">
                  <a:shade val="30000"/>
                  <a:satMod val="115000"/>
                  <a:alpha val="0"/>
                </a:schemeClr>
              </a:gs>
              <a:gs pos="50000">
                <a:schemeClr val="accent3">
                  <a:alpha val="65000"/>
                </a:schemeClr>
              </a:gs>
              <a:gs pos="100000">
                <a:schemeClr val="accent3"/>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18" rIns="91436" bIns="45718" numCol="1" rtlCol="0" anchor="ctr" anchorCtr="0" compatLnSpc="1">
            <a:prstTxWarp prst="textNoShape">
              <a:avLst/>
            </a:prstTxWarp>
          </a:bodyPr>
          <a:lstStyle/>
          <a:p>
            <a:pPr fontAlgn="base">
              <a:spcBef>
                <a:spcPct val="0"/>
              </a:spcBef>
              <a:spcAft>
                <a:spcPct val="0"/>
              </a:spcAft>
            </a:pPr>
            <a:r>
              <a:rPr lang="en-US" sz="2400" dirty="0" smtClean="0">
                <a:solidFill>
                  <a:schemeClr val="tx1"/>
                </a:solidFill>
                <a:effectLst>
                  <a:glow rad="101600">
                    <a:schemeClr val="bg1">
                      <a:alpha val="40000"/>
                    </a:schemeClr>
                  </a:glow>
                </a:effectLst>
              </a:rPr>
              <a:t>There is no support from Microsoft for this!</a:t>
            </a:r>
          </a:p>
        </p:txBody>
      </p:sp>
      <p:sp>
        <p:nvSpPr>
          <p:cNvPr id="7" name="Rounded Rectangle 6"/>
          <p:cNvSpPr/>
          <p:nvPr/>
        </p:nvSpPr>
        <p:spPr bwMode="auto">
          <a:xfrm>
            <a:off x="347545" y="3570071"/>
            <a:ext cx="7974651" cy="846281"/>
          </a:xfrm>
          <a:prstGeom prst="roundRect">
            <a:avLst>
              <a:gd name="adj" fmla="val 21862"/>
            </a:avLst>
          </a:prstGeom>
          <a:gradFill flip="none" rotWithShape="1">
            <a:gsLst>
              <a:gs pos="0">
                <a:schemeClr val="accent2">
                  <a:shade val="30000"/>
                  <a:satMod val="115000"/>
                  <a:alpha val="0"/>
                </a:schemeClr>
              </a:gs>
              <a:gs pos="50000">
                <a:schemeClr val="accent3">
                  <a:alpha val="65000"/>
                </a:schemeClr>
              </a:gs>
              <a:gs pos="100000">
                <a:schemeClr val="accent3"/>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18" rIns="91436" bIns="45718" numCol="1" rtlCol="0" anchor="ctr" anchorCtr="0" compatLnSpc="1">
            <a:prstTxWarp prst="textNoShape">
              <a:avLst/>
            </a:prstTxWarp>
          </a:bodyPr>
          <a:lstStyle/>
          <a:p>
            <a:pPr fontAlgn="base">
              <a:spcBef>
                <a:spcPct val="0"/>
              </a:spcBef>
              <a:spcAft>
                <a:spcPct val="0"/>
              </a:spcAft>
            </a:pPr>
            <a:r>
              <a:rPr lang="en-US" sz="2400" dirty="0" smtClean="0">
                <a:solidFill>
                  <a:schemeClr val="tx1"/>
                </a:solidFill>
                <a:effectLst>
                  <a:glow rad="101600">
                    <a:schemeClr val="bg1">
                      <a:alpha val="40000"/>
                    </a:schemeClr>
                  </a:glow>
                </a:effectLst>
              </a:rPr>
              <a:t>Testing is up to you! -&gt; well, if that is news to you…</a:t>
            </a:r>
          </a:p>
        </p:txBody>
      </p:sp>
      <p:sp>
        <p:nvSpPr>
          <p:cNvPr id="8" name="Rectangle 7"/>
          <p:cNvSpPr/>
          <p:nvPr/>
        </p:nvSpPr>
        <p:spPr>
          <a:xfrm>
            <a:off x="347545" y="4911850"/>
            <a:ext cx="6800260" cy="1107996"/>
          </a:xfrm>
          <a:prstGeom prst="rect">
            <a:avLst/>
          </a:prstGeom>
        </p:spPr>
        <p:txBody>
          <a:bodyPr wrap="none">
            <a:spAutoFit/>
          </a:bodyPr>
          <a:lstStyle/>
          <a:p>
            <a:pPr algn="ctr">
              <a:buNone/>
            </a:pPr>
            <a:r>
              <a:rPr lang="en-US" sz="6600" b="1" dirty="0" smtClean="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lin ang="16200000" scaled="1"/>
                  <a:tileRect/>
                </a:gradFill>
                <a:effectLst>
                  <a:glow rad="228600">
                    <a:schemeClr val="tx1">
                      <a:alpha val="40000"/>
                    </a:schemeClr>
                  </a:glow>
                </a:effectLst>
              </a:rPr>
              <a:t>No risk, not fun!</a:t>
            </a:r>
            <a:r>
              <a:rPr lang="en-US" sz="6600" b="1" dirty="0" smtClean="0">
                <a:solidFill>
                  <a:schemeClr val="accent3">
                    <a:lumMod val="50000"/>
                  </a:schemeClr>
                </a:solidFill>
                <a:effectLst>
                  <a:glow rad="228600">
                    <a:schemeClr val="tx1">
                      <a:alpha val="40000"/>
                    </a:schemeClr>
                  </a:glow>
                </a:effectLst>
              </a:rPr>
              <a:t> </a:t>
            </a:r>
            <a:r>
              <a:rPr lang="en-US" sz="6600" b="1" dirty="0" smtClean="0">
                <a:solidFill>
                  <a:schemeClr val="accent3">
                    <a:lumMod val="50000"/>
                  </a:schemeClr>
                </a:solidFill>
                <a:effectLst>
                  <a:glow rad="228600">
                    <a:schemeClr val="tx1">
                      <a:alpha val="40000"/>
                    </a:schemeClr>
                  </a:glow>
                </a:effectLst>
                <a:sym typeface="Wingdings" pitchFamily="2" charset="2"/>
              </a:rPr>
              <a:t></a:t>
            </a:r>
            <a:endParaRPr lang="en-US" sz="6600" b="1" dirty="0">
              <a:solidFill>
                <a:schemeClr val="accent3">
                  <a:lumMod val="50000"/>
                </a:schemeClr>
              </a:solidFill>
              <a:effectLst>
                <a:glow rad="228600">
                  <a:schemeClr val="tx1">
                    <a:alpha val="40000"/>
                  </a:schemeClr>
                </a:glow>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Advanced PowerShell Usage 1/3</a:t>
            </a:r>
            <a:endParaRPr lang="en-US" dirty="0"/>
          </a:p>
        </p:txBody>
      </p:sp>
      <p:sp>
        <p:nvSpPr>
          <p:cNvPr id="3" name="Text Placeholder 2"/>
          <p:cNvSpPr>
            <a:spLocks noGrp="1"/>
          </p:cNvSpPr>
          <p:nvPr>
            <p:ph type="body" sz="quarter" idx="10"/>
          </p:nvPr>
        </p:nvSpPr>
        <p:spPr bwMode="black"/>
        <p:txBody>
          <a:bodyPr/>
          <a:lstStyle/>
          <a:p>
            <a:r>
              <a:rPr lang="en-US" sz="2400" dirty="0" smtClean="0"/>
              <a:t>Writing custom Cmdlets</a:t>
            </a:r>
          </a:p>
          <a:p>
            <a:pPr lvl="1"/>
            <a:r>
              <a:rPr lang="en-US" sz="2000" dirty="0" smtClean="0"/>
              <a:t>Great way to extend the language e.g.: </a:t>
            </a:r>
            <a:br>
              <a:rPr lang="en-US" sz="2000" dirty="0" smtClean="0"/>
            </a:br>
            <a:r>
              <a:rPr lang="en-US" sz="2000" dirty="0" smtClean="0"/>
              <a:t>“Start-EWF”, “Get-Sensors”, “Get-Robots”</a:t>
            </a:r>
          </a:p>
          <a:p>
            <a:pPr lvl="1"/>
            <a:r>
              <a:rPr lang="en-US" sz="2000" dirty="0" smtClean="0"/>
              <a:t>Use .NET Interop to reach out to native APIs</a:t>
            </a:r>
          </a:p>
          <a:p>
            <a:pPr lvl="1"/>
            <a:endParaRPr lang="en-US" sz="2000" dirty="0" smtClean="0"/>
          </a:p>
          <a:p>
            <a:pPr lvl="1"/>
            <a:endParaRPr lang="en-US" sz="2000" dirty="0" smtClean="0"/>
          </a:p>
          <a:p>
            <a:pPr lvl="1">
              <a:buNone/>
            </a:pPr>
            <a:endParaRPr lang="en-US" sz="2000" dirty="0" smtClean="0"/>
          </a:p>
          <a:p>
            <a:pPr lvl="1">
              <a:buNone/>
            </a:pPr>
            <a:endParaRPr lang="en-US" sz="2000" dirty="0" smtClean="0"/>
          </a:p>
        </p:txBody>
      </p:sp>
      <p:sp>
        <p:nvSpPr>
          <p:cNvPr id="4" name="Rounded Rectangle 3"/>
          <p:cNvSpPr/>
          <p:nvPr/>
        </p:nvSpPr>
        <p:spPr bwMode="auto">
          <a:xfrm>
            <a:off x="754602" y="2787588"/>
            <a:ext cx="7759083" cy="2743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a:t>
            </a:r>
            <a:r>
              <a:rPr lang="en-US" sz="2000" dirty="0" err="1" smtClean="0">
                <a:solidFill>
                  <a:srgbClr val="FFFFFF"/>
                </a:solidFill>
                <a:effectLst>
                  <a:outerShdw blurRad="38100" dist="38100" dir="2700000" algn="tl">
                    <a:srgbClr val="000000">
                      <a:alpha val="43137"/>
                    </a:srgbClr>
                  </a:outerShdw>
                </a:effectLst>
                <a:latin typeface="Calibri" pitchFamily="34" charset="0"/>
              </a:rPr>
              <a:t>Cmdlet</a:t>
            </a:r>
            <a:r>
              <a:rPr lang="en-US" sz="2000" dirty="0" smtClean="0">
                <a:solidFill>
                  <a:srgbClr val="FFFFFF"/>
                </a:solidFill>
                <a:effectLst>
                  <a:outerShdw blurRad="38100" dist="38100" dir="2700000" algn="tl">
                    <a:srgbClr val="000000">
                      <a:alpha val="43137"/>
                    </a:srgbClr>
                  </a:outerShdw>
                </a:effectLst>
                <a:latin typeface="Calibri" pitchFamily="34" charset="0"/>
              </a:rPr>
              <a:t>(</a:t>
            </a:r>
            <a:r>
              <a:rPr lang="en-US" sz="2000" dirty="0" err="1" smtClean="0">
                <a:solidFill>
                  <a:srgbClr val="FFFFFF"/>
                </a:solidFill>
                <a:effectLst>
                  <a:outerShdw blurRad="38100" dist="38100" dir="2700000" algn="tl">
                    <a:srgbClr val="000000">
                      <a:alpha val="43137"/>
                    </a:srgbClr>
                  </a:outerShdw>
                </a:effectLst>
                <a:latin typeface="Calibri" pitchFamily="34" charset="0"/>
              </a:rPr>
              <a:t>VerbsLifecycle.Start</a:t>
            </a:r>
            <a:r>
              <a:rPr lang="en-US" sz="2000" dirty="0" smtClean="0">
                <a:solidFill>
                  <a:srgbClr val="FFFFFF"/>
                </a:solidFill>
                <a:effectLst>
                  <a:outerShdw blurRad="38100" dist="38100" dir="2700000" algn="tl">
                    <a:srgbClr val="000000">
                      <a:alpha val="43137"/>
                    </a:srgbClr>
                  </a:outerShdw>
                </a:effectLst>
                <a:latin typeface="Calibri" pitchFamily="34" charset="0"/>
              </a:rPr>
              <a:t>, "EWF“,    </a:t>
            </a:r>
            <a:r>
              <a:rPr lang="en-US" sz="2000" dirty="0" err="1" smtClean="0">
                <a:solidFill>
                  <a:srgbClr val="FFFFFF"/>
                </a:solidFill>
                <a:effectLst>
                  <a:outerShdw blurRad="38100" dist="38100" dir="2700000" algn="tl">
                    <a:srgbClr val="000000">
                      <a:alpha val="43137"/>
                    </a:srgbClr>
                  </a:outerShdw>
                </a:effectLst>
                <a:latin typeface="Calibri" pitchFamily="34" charset="0"/>
              </a:rPr>
              <a:t>DefaultParameterSetName</a:t>
            </a:r>
            <a:r>
              <a:rPr lang="en-US" sz="2000" dirty="0" smtClean="0">
                <a:solidFill>
                  <a:srgbClr val="FFFFFF"/>
                </a:solidFill>
                <a:effectLst>
                  <a:outerShdw blurRad="38100" dist="38100" dir="2700000" algn="tl">
                    <a:srgbClr val="000000">
                      <a:alpha val="43137"/>
                    </a:srgbClr>
                  </a:outerShdw>
                </a:effectLst>
                <a:latin typeface="Calibri" pitchFamily="34" charset="0"/>
              </a:rPr>
              <a:t> = “Volume“,        </a:t>
            </a:r>
            <a:r>
              <a:rPr lang="en-US" sz="2000" dirty="0" err="1" smtClean="0">
                <a:solidFill>
                  <a:srgbClr val="FFFFFF"/>
                </a:solidFill>
                <a:effectLst>
                  <a:outerShdw blurRad="38100" dist="38100" dir="2700000" algn="tl">
                    <a:srgbClr val="000000">
                      <a:alpha val="43137"/>
                    </a:srgbClr>
                  </a:outerShdw>
                </a:effectLst>
                <a:latin typeface="Calibri" pitchFamily="34" charset="0"/>
              </a:rPr>
              <a:t>SupportsShouldProcess</a:t>
            </a:r>
            <a:r>
              <a:rPr lang="en-US" sz="2000" dirty="0" smtClean="0">
                <a:solidFill>
                  <a:srgbClr val="FFFFFF"/>
                </a:solidFill>
                <a:effectLst>
                  <a:outerShdw blurRad="38100" dist="38100" dir="2700000" algn="tl">
                    <a:srgbClr val="000000">
                      <a:alpha val="43137"/>
                    </a:srgbClr>
                  </a:outerShdw>
                </a:effectLst>
                <a:latin typeface="Calibri" pitchFamily="34" charset="0"/>
              </a:rPr>
              <a:t> = true)]</a:t>
            </a:r>
          </a:p>
          <a:p>
            <a:pP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public class </a:t>
            </a:r>
            <a:r>
              <a:rPr lang="en-US" sz="2000" dirty="0" err="1" smtClean="0">
                <a:solidFill>
                  <a:srgbClr val="FFFFFF"/>
                </a:solidFill>
                <a:effectLst>
                  <a:outerShdw blurRad="38100" dist="38100" dir="2700000" algn="tl">
                    <a:srgbClr val="000000">
                      <a:alpha val="43137"/>
                    </a:srgbClr>
                  </a:outerShdw>
                </a:effectLst>
                <a:latin typeface="Calibri" pitchFamily="34" charset="0"/>
              </a:rPr>
              <a:t>StartEWFCommand</a:t>
            </a:r>
            <a:r>
              <a:rPr lang="en-US" sz="2000" dirty="0" smtClean="0">
                <a:solidFill>
                  <a:srgbClr val="FFFFFF"/>
                </a:solidFill>
                <a:effectLst>
                  <a:outerShdw blurRad="38100" dist="38100" dir="2700000" algn="tl">
                    <a:srgbClr val="000000">
                      <a:alpha val="43137"/>
                    </a:srgbClr>
                  </a:outerShdw>
                </a:effectLst>
                <a:latin typeface="Calibri" pitchFamily="34" charset="0"/>
              </a:rPr>
              <a:t> : </a:t>
            </a:r>
            <a:r>
              <a:rPr lang="en-US" sz="2000" dirty="0" err="1" smtClean="0">
                <a:solidFill>
                  <a:srgbClr val="FFFFFF"/>
                </a:solidFill>
                <a:effectLst>
                  <a:outerShdw blurRad="38100" dist="38100" dir="2700000" algn="tl">
                    <a:srgbClr val="000000">
                      <a:alpha val="43137"/>
                    </a:srgbClr>
                  </a:outerShdw>
                </a:effectLst>
                <a:latin typeface="Calibri" pitchFamily="34" charset="0"/>
              </a:rPr>
              <a:t>PSCmdlet</a:t>
            </a:r>
            <a:endParaRPr lang="en-US" sz="2000" dirty="0" smtClean="0">
              <a:solidFill>
                <a:srgbClr val="FFFFFF"/>
              </a:solidFill>
              <a:effectLst>
                <a:outerShdw blurRad="38100" dist="38100" dir="2700000" algn="tl">
                  <a:srgbClr val="000000">
                    <a:alpha val="43137"/>
                  </a:srgbClr>
                </a:outerShdw>
              </a:effectLst>
              <a:latin typeface="Calibri" pitchFamily="34" charset="0"/>
            </a:endParaRPr>
          </a:p>
          <a:p>
            <a:pP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a:t>
            </a:r>
          </a:p>
          <a:p>
            <a:pP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	…..Implement EWF functionality here</a:t>
            </a:r>
          </a:p>
          <a:p>
            <a:pP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a:t>
            </a:r>
          </a:p>
          <a:p>
            <a:pP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Hosting the PowerShell Runtime</a:t>
            </a:r>
            <a:endParaRPr lang="en-US" dirty="0"/>
          </a:p>
        </p:txBody>
      </p:sp>
      <p:sp>
        <p:nvSpPr>
          <p:cNvPr id="9" name="Text Placeholder 8"/>
          <p:cNvSpPr>
            <a:spLocks noGrp="1"/>
          </p:cNvSpPr>
          <p:nvPr>
            <p:ph type="body" sz="quarter" idx="10"/>
          </p:nvPr>
        </p:nvSpPr>
        <p:spPr/>
        <p:txBody>
          <a:bodyPr/>
          <a:lstStyle/>
          <a:p>
            <a:pPr lvl="1"/>
            <a:r>
              <a:rPr lang="en-US" sz="2000" dirty="0" smtClean="0"/>
              <a:t> </a:t>
            </a:r>
          </a:p>
        </p:txBody>
      </p:sp>
      <p:sp>
        <p:nvSpPr>
          <p:cNvPr id="6" name="Rectangle 5"/>
          <p:cNvSpPr/>
          <p:nvPr/>
        </p:nvSpPr>
        <p:spPr>
          <a:xfrm>
            <a:off x="883327" y="592126"/>
            <a:ext cx="6449627" cy="6694140"/>
          </a:xfrm>
          <a:prstGeom prst="rect">
            <a:avLst/>
          </a:prstGeom>
        </p:spPr>
        <p:txBody>
          <a:bodyPr wrap="square">
            <a:spAutoFit/>
          </a:bodyPr>
          <a:lstStyle/>
          <a:p>
            <a:pPr defTabSz="914099" fontAlgn="base">
              <a:spcBef>
                <a:spcPct val="0"/>
              </a:spcBef>
              <a:spcAft>
                <a:spcPct val="0"/>
              </a:spcAft>
            </a:pPr>
            <a:endParaRPr lang="en-US" sz="1100" dirty="0" smtClean="0">
              <a:solidFill>
                <a:schemeClr val="bg1"/>
              </a:solidFill>
              <a:effectLst>
                <a:outerShdw blurRad="38100" dist="38100" dir="2700000" algn="tl">
                  <a:srgbClr val="000000">
                    <a:alpha val="43137"/>
                  </a:srgbClr>
                </a:outerShdw>
              </a:effectLst>
              <a:latin typeface="Calibri" pitchFamily="34" charset="0"/>
            </a:endParaRPr>
          </a:p>
          <a:p>
            <a:pPr defTabSz="914099" fontAlgn="base">
              <a:spcBef>
                <a:spcPct val="0"/>
              </a:spcBef>
              <a:spcAft>
                <a:spcPct val="0"/>
              </a:spcAft>
            </a:pPr>
            <a:endParaRPr lang="en-US" sz="1100" dirty="0" smtClean="0">
              <a:solidFill>
                <a:schemeClr val="bg1"/>
              </a:solidFill>
              <a:effectLst>
                <a:outerShdw blurRad="38100" dist="38100" dir="2700000" algn="tl">
                  <a:srgbClr val="000000">
                    <a:alpha val="43137"/>
                  </a:srgbClr>
                </a:outerShdw>
              </a:effectLst>
              <a:latin typeface="Calibri" pitchFamily="34" charset="0"/>
            </a:endParaRPr>
          </a:p>
          <a:p>
            <a:pPr defTabSz="914099" fontAlgn="base">
              <a:spcBef>
                <a:spcPct val="0"/>
              </a:spcBef>
              <a:spcAft>
                <a:spcPct val="0"/>
              </a:spcAft>
            </a:pPr>
            <a:endParaRPr lang="en-US" sz="1100" dirty="0" smtClean="0">
              <a:solidFill>
                <a:schemeClr val="bg1"/>
              </a:solidFill>
              <a:effectLst>
                <a:outerShdw blurRad="38100" dist="38100" dir="2700000" algn="tl">
                  <a:srgbClr val="000000">
                    <a:alpha val="43137"/>
                  </a:srgbClr>
                </a:outerShdw>
              </a:effectLst>
              <a:latin typeface="Calibri" pitchFamily="34" charset="0"/>
            </a:endParaRPr>
          </a:p>
          <a:p>
            <a:pPr defTabSz="914099" fontAlgn="base">
              <a:spcBef>
                <a:spcPct val="0"/>
              </a:spcBef>
              <a:spcAft>
                <a:spcPct val="0"/>
              </a:spcAft>
            </a:pPr>
            <a:r>
              <a:rPr lang="en-US" sz="1200" dirty="0" smtClean="0">
                <a:solidFill>
                  <a:schemeClr val="bg1"/>
                </a:solidFill>
                <a:effectLst>
                  <a:outerShdw blurRad="38100" dist="38100" dir="2700000" algn="tl">
                    <a:srgbClr val="000000">
                      <a:alpha val="43137"/>
                    </a:srgbClr>
                  </a:outerShdw>
                </a:effectLst>
                <a:latin typeface="Calibri" pitchFamily="34" charset="0"/>
              </a:rPr>
              <a:t>……</a:t>
            </a:r>
          </a:p>
          <a:p>
            <a:pPr defTabSz="914099" fontAlgn="base">
              <a:spcBef>
                <a:spcPct val="0"/>
              </a:spcBef>
              <a:spcAft>
                <a:spcPct val="0"/>
              </a:spcAft>
            </a:pPr>
            <a:r>
              <a:rPr lang="en-US" sz="1200" dirty="0" smtClean="0">
                <a:solidFill>
                  <a:schemeClr val="bg1"/>
                </a:solidFill>
                <a:effectLst>
                  <a:outerShdw blurRad="38100" dist="38100" dir="2700000" algn="tl">
                    <a:srgbClr val="000000">
                      <a:alpha val="43137"/>
                    </a:srgbClr>
                  </a:outerShdw>
                </a:effectLst>
                <a:latin typeface="Calibri" pitchFamily="34" charset="0"/>
              </a:rPr>
              <a:t>using </a:t>
            </a:r>
            <a:r>
              <a:rPr lang="en-US" sz="1200" dirty="0" err="1" smtClean="0">
                <a:solidFill>
                  <a:schemeClr val="bg1"/>
                </a:solidFill>
                <a:effectLst>
                  <a:outerShdw blurRad="38100" dist="38100" dir="2700000" algn="tl">
                    <a:srgbClr val="000000">
                      <a:alpha val="43137"/>
                    </a:srgbClr>
                  </a:outerShdw>
                </a:effectLst>
                <a:latin typeface="Calibri" pitchFamily="34" charset="0"/>
              </a:rPr>
              <a:t>System.Management.Automation</a:t>
            </a:r>
            <a:r>
              <a:rPr lang="en-US" sz="1200" dirty="0" smtClean="0">
                <a:solidFill>
                  <a:schemeClr val="bg1"/>
                </a:solidFill>
                <a:effectLst>
                  <a:outerShdw blurRad="38100" dist="38100" dir="2700000" algn="tl">
                    <a:srgbClr val="000000">
                      <a:alpha val="43137"/>
                    </a:srgbClr>
                  </a:outerShdw>
                </a:effectLst>
                <a:latin typeface="Calibri" pitchFamily="34" charset="0"/>
              </a:rPr>
              <a:t>;</a:t>
            </a:r>
          </a:p>
          <a:p>
            <a:pPr defTabSz="914099" fontAlgn="base">
              <a:spcBef>
                <a:spcPct val="0"/>
              </a:spcBef>
              <a:spcAft>
                <a:spcPct val="0"/>
              </a:spcAft>
            </a:pPr>
            <a:r>
              <a:rPr lang="en-US" sz="1200" dirty="0" smtClean="0">
                <a:solidFill>
                  <a:schemeClr val="bg1"/>
                </a:solidFill>
                <a:effectLst>
                  <a:outerShdw blurRad="38100" dist="38100" dir="2700000" algn="tl">
                    <a:srgbClr val="000000">
                      <a:alpha val="43137"/>
                    </a:srgbClr>
                  </a:outerShdw>
                </a:effectLst>
                <a:latin typeface="Calibri" pitchFamily="34" charset="0"/>
              </a:rPr>
              <a:t>using </a:t>
            </a:r>
            <a:r>
              <a:rPr lang="en-US" sz="1200" dirty="0" err="1" smtClean="0">
                <a:solidFill>
                  <a:schemeClr val="bg1"/>
                </a:solidFill>
                <a:effectLst>
                  <a:outerShdw blurRad="38100" dist="38100" dir="2700000" algn="tl">
                    <a:srgbClr val="000000">
                      <a:alpha val="43137"/>
                    </a:srgbClr>
                  </a:outerShdw>
                </a:effectLst>
                <a:latin typeface="Calibri" pitchFamily="34" charset="0"/>
              </a:rPr>
              <a:t>System.Management.Automation.Host</a:t>
            </a:r>
            <a:r>
              <a:rPr lang="en-US" sz="1200" dirty="0" smtClean="0">
                <a:solidFill>
                  <a:schemeClr val="bg1"/>
                </a:solidFill>
                <a:effectLst>
                  <a:outerShdw blurRad="38100" dist="38100" dir="2700000" algn="tl">
                    <a:srgbClr val="000000">
                      <a:alpha val="43137"/>
                    </a:srgbClr>
                  </a:outerShdw>
                </a:effectLst>
                <a:latin typeface="Calibri" pitchFamily="34" charset="0"/>
              </a:rPr>
              <a:t>;</a:t>
            </a:r>
          </a:p>
          <a:p>
            <a:pPr defTabSz="914099" fontAlgn="base">
              <a:spcBef>
                <a:spcPct val="0"/>
              </a:spcBef>
              <a:spcAft>
                <a:spcPct val="0"/>
              </a:spcAft>
            </a:pPr>
            <a:r>
              <a:rPr lang="en-US" sz="1200" dirty="0" smtClean="0">
                <a:solidFill>
                  <a:schemeClr val="bg1"/>
                </a:solidFill>
                <a:effectLst>
                  <a:outerShdw blurRad="38100" dist="38100" dir="2700000" algn="tl">
                    <a:srgbClr val="000000">
                      <a:alpha val="43137"/>
                    </a:srgbClr>
                  </a:outerShdw>
                </a:effectLst>
                <a:latin typeface="Calibri" pitchFamily="34" charset="0"/>
              </a:rPr>
              <a:t>using </a:t>
            </a:r>
            <a:r>
              <a:rPr lang="en-US" sz="1200" dirty="0" err="1" smtClean="0">
                <a:solidFill>
                  <a:schemeClr val="bg1"/>
                </a:solidFill>
                <a:effectLst>
                  <a:outerShdw blurRad="38100" dist="38100" dir="2700000" algn="tl">
                    <a:srgbClr val="000000">
                      <a:alpha val="43137"/>
                    </a:srgbClr>
                  </a:outerShdw>
                </a:effectLst>
                <a:latin typeface="Calibri" pitchFamily="34" charset="0"/>
              </a:rPr>
              <a:t>System.Management.Automation.Runspaces</a:t>
            </a:r>
            <a:r>
              <a:rPr lang="en-US" sz="1200" dirty="0" smtClean="0">
                <a:solidFill>
                  <a:schemeClr val="bg1"/>
                </a:solidFill>
                <a:effectLst>
                  <a:outerShdw blurRad="38100" dist="38100" dir="2700000" algn="tl">
                    <a:srgbClr val="000000">
                      <a:alpha val="43137"/>
                    </a:srgbClr>
                  </a:outerShdw>
                </a:effectLst>
                <a:latin typeface="Calibri" pitchFamily="34" charset="0"/>
              </a:rPr>
              <a:t>;</a:t>
            </a:r>
          </a:p>
          <a:p>
            <a:pPr defTabSz="914099" fontAlgn="base">
              <a:spcBef>
                <a:spcPct val="0"/>
              </a:spcBef>
              <a:spcAft>
                <a:spcPct val="0"/>
              </a:spcAft>
            </a:pPr>
            <a:endParaRPr lang="en-US" sz="1200" dirty="0" smtClean="0">
              <a:solidFill>
                <a:schemeClr val="bg1"/>
              </a:solidFill>
              <a:effectLst>
                <a:outerShdw blurRad="38100" dist="38100" dir="2700000" algn="tl">
                  <a:srgbClr val="000000">
                    <a:alpha val="43137"/>
                  </a:srgbClr>
                </a:outerShdw>
              </a:effectLst>
              <a:latin typeface="Calibri" pitchFamily="34" charset="0"/>
            </a:endParaRPr>
          </a:p>
          <a:p>
            <a:pPr defTabSz="914099" fontAlgn="base">
              <a:spcBef>
                <a:spcPct val="0"/>
              </a:spcBef>
              <a:spcAft>
                <a:spcPct val="0"/>
              </a:spcAft>
            </a:pPr>
            <a:r>
              <a:rPr lang="en-US" sz="1200" dirty="0" smtClean="0">
                <a:solidFill>
                  <a:schemeClr val="bg1"/>
                </a:solidFill>
                <a:effectLst>
                  <a:outerShdw blurRad="38100" dist="38100" dir="2700000" algn="tl">
                    <a:srgbClr val="000000">
                      <a:alpha val="43137"/>
                    </a:srgbClr>
                  </a:outerShdw>
                </a:effectLst>
                <a:latin typeface="Calibri" pitchFamily="34" charset="0"/>
              </a:rPr>
              <a:t>namespace </a:t>
            </a:r>
            <a:r>
              <a:rPr lang="en-US" sz="1200" dirty="0" err="1" smtClean="0">
                <a:solidFill>
                  <a:schemeClr val="bg1"/>
                </a:solidFill>
                <a:effectLst>
                  <a:outerShdw blurRad="38100" dist="38100" dir="2700000" algn="tl">
                    <a:srgbClr val="000000">
                      <a:alpha val="43137"/>
                    </a:srgbClr>
                  </a:outerShdw>
                </a:effectLst>
                <a:latin typeface="Calibri" pitchFamily="34" charset="0"/>
              </a:rPr>
              <a:t>Microsoft.Samples.PowerShell.Host</a:t>
            </a:r>
            <a:endParaRPr lang="en-US" sz="1200" dirty="0" smtClean="0">
              <a:solidFill>
                <a:schemeClr val="bg1"/>
              </a:solidFill>
              <a:effectLst>
                <a:outerShdw blurRad="38100" dist="38100" dir="2700000" algn="tl">
                  <a:srgbClr val="000000">
                    <a:alpha val="43137"/>
                  </a:srgbClr>
                </a:outerShdw>
              </a:effectLst>
              <a:latin typeface="Calibri" pitchFamily="34" charset="0"/>
            </a:endParaRPr>
          </a:p>
          <a:p>
            <a:pPr defTabSz="914099" fontAlgn="base">
              <a:spcBef>
                <a:spcPct val="0"/>
              </a:spcBef>
              <a:spcAft>
                <a:spcPct val="0"/>
              </a:spcAft>
            </a:pPr>
            <a:r>
              <a:rPr lang="en-US" sz="1200" dirty="0" smtClean="0">
                <a:solidFill>
                  <a:schemeClr val="bg1"/>
                </a:solidFill>
                <a:effectLst>
                  <a:outerShdw blurRad="38100" dist="38100" dir="2700000" algn="tl">
                    <a:srgbClr val="000000">
                      <a:alpha val="43137"/>
                    </a:srgbClr>
                  </a:outerShdw>
                </a:effectLst>
                <a:latin typeface="Calibri" pitchFamily="34" charset="0"/>
              </a:rPr>
              <a:t>{</a:t>
            </a:r>
          </a:p>
          <a:p>
            <a:pPr defTabSz="914099" fontAlgn="base">
              <a:spcBef>
                <a:spcPct val="0"/>
              </a:spcBef>
              <a:spcAft>
                <a:spcPct val="0"/>
              </a:spcAft>
            </a:pPr>
            <a:r>
              <a:rPr lang="en-US" sz="1200" dirty="0" smtClean="0">
                <a:solidFill>
                  <a:schemeClr val="bg1"/>
                </a:solidFill>
                <a:effectLst>
                  <a:outerShdw blurRad="38100" dist="38100" dir="2700000" algn="tl">
                    <a:srgbClr val="000000">
                      <a:alpha val="43137"/>
                    </a:srgbClr>
                  </a:outerShdw>
                </a:effectLst>
                <a:latin typeface="Calibri" pitchFamily="34" charset="0"/>
              </a:rPr>
              <a:t>  class Host01</a:t>
            </a:r>
          </a:p>
          <a:p>
            <a:pPr defTabSz="914099" fontAlgn="base">
              <a:spcBef>
                <a:spcPct val="0"/>
              </a:spcBef>
              <a:spcAft>
                <a:spcPct val="0"/>
              </a:spcAft>
            </a:pPr>
            <a:r>
              <a:rPr lang="en-US" sz="1200" dirty="0" smtClean="0">
                <a:solidFill>
                  <a:schemeClr val="bg1"/>
                </a:solidFill>
                <a:effectLst>
                  <a:outerShdw blurRad="38100" dist="38100" dir="2700000" algn="tl">
                    <a:srgbClr val="000000">
                      <a:alpha val="43137"/>
                    </a:srgbClr>
                  </a:outerShdw>
                </a:effectLst>
                <a:latin typeface="Calibri" pitchFamily="34" charset="0"/>
              </a:rPr>
              <a:t>  {            .......</a:t>
            </a:r>
          </a:p>
          <a:p>
            <a:pPr lvl="1" defTabSz="914099" fontAlgn="base">
              <a:spcBef>
                <a:spcPct val="0"/>
              </a:spcBef>
              <a:spcAft>
                <a:spcPct val="0"/>
              </a:spcAft>
            </a:pPr>
            <a:r>
              <a:rPr lang="en-US" sz="1200" dirty="0" smtClean="0">
                <a:solidFill>
                  <a:schemeClr val="bg1"/>
                </a:solidFill>
                <a:effectLst>
                  <a:outerShdw blurRad="38100" dist="38100" dir="2700000" algn="tl">
                    <a:srgbClr val="000000">
                      <a:alpha val="43137"/>
                    </a:srgbClr>
                  </a:outerShdw>
                </a:effectLst>
                <a:latin typeface="Calibri" pitchFamily="34" charset="0"/>
              </a:rPr>
              <a:t>    /// &lt;</a:t>
            </a:r>
            <a:r>
              <a:rPr lang="en-US" sz="1200" dirty="0" err="1" smtClean="0">
                <a:solidFill>
                  <a:schemeClr val="bg1"/>
                </a:solidFill>
                <a:effectLst>
                  <a:outerShdw blurRad="38100" dist="38100" dir="2700000" algn="tl">
                    <a:srgbClr val="000000">
                      <a:alpha val="43137"/>
                    </a:srgbClr>
                  </a:outerShdw>
                </a:effectLst>
                <a:latin typeface="Calibri" pitchFamily="34" charset="0"/>
              </a:rPr>
              <a:t>param</a:t>
            </a:r>
            <a:r>
              <a:rPr lang="en-US" sz="1200" dirty="0" smtClean="0">
                <a:solidFill>
                  <a:schemeClr val="bg1"/>
                </a:solidFill>
                <a:effectLst>
                  <a:outerShdw blurRad="38100" dist="38100" dir="2700000" algn="tl">
                    <a:srgbClr val="000000">
                      <a:alpha val="43137"/>
                    </a:srgbClr>
                  </a:outerShdw>
                </a:effectLst>
                <a:latin typeface="Calibri" pitchFamily="34" charset="0"/>
              </a:rPr>
              <a:t> name="</a:t>
            </a:r>
            <a:r>
              <a:rPr lang="en-US" sz="1200" dirty="0" err="1" smtClean="0">
                <a:solidFill>
                  <a:schemeClr val="bg1"/>
                </a:solidFill>
                <a:effectLst>
                  <a:outerShdw blurRad="38100" dist="38100" dir="2700000" algn="tl">
                    <a:srgbClr val="000000">
                      <a:alpha val="43137"/>
                    </a:srgbClr>
                  </a:outerShdw>
                </a:effectLst>
                <a:latin typeface="Calibri" pitchFamily="34" charset="0"/>
              </a:rPr>
              <a:t>args</a:t>
            </a:r>
            <a:r>
              <a:rPr lang="en-US" sz="1200" dirty="0" smtClean="0">
                <a:solidFill>
                  <a:schemeClr val="bg1"/>
                </a:solidFill>
                <a:effectLst>
                  <a:outerShdw blurRad="38100" dist="38100" dir="2700000" algn="tl">
                    <a:srgbClr val="000000">
                      <a:alpha val="43137"/>
                    </a:srgbClr>
                  </a:outerShdw>
                </a:effectLst>
                <a:latin typeface="Calibri" pitchFamily="34" charset="0"/>
              </a:rPr>
              <a:t>"&gt;Unused&lt;/</a:t>
            </a:r>
            <a:r>
              <a:rPr lang="en-US" sz="1200" dirty="0" err="1" smtClean="0">
                <a:solidFill>
                  <a:schemeClr val="bg1"/>
                </a:solidFill>
                <a:effectLst>
                  <a:outerShdw blurRad="38100" dist="38100" dir="2700000" algn="tl">
                    <a:srgbClr val="000000">
                      <a:alpha val="43137"/>
                    </a:srgbClr>
                  </a:outerShdw>
                </a:effectLst>
                <a:latin typeface="Calibri" pitchFamily="34" charset="0"/>
              </a:rPr>
              <a:t>param</a:t>
            </a:r>
            <a:r>
              <a:rPr lang="en-US" sz="1200" dirty="0" smtClean="0">
                <a:solidFill>
                  <a:schemeClr val="bg1"/>
                </a:solidFill>
                <a:effectLst>
                  <a:outerShdw blurRad="38100" dist="38100" dir="2700000" algn="tl">
                    <a:srgbClr val="000000">
                      <a:alpha val="43137"/>
                    </a:srgbClr>
                  </a:outerShdw>
                </a:effectLst>
                <a:latin typeface="Calibri" pitchFamily="34" charset="0"/>
              </a:rPr>
              <a:t>&gt;</a:t>
            </a:r>
          </a:p>
          <a:p>
            <a:pPr lvl="1" defTabSz="914099" fontAlgn="base">
              <a:spcBef>
                <a:spcPct val="0"/>
              </a:spcBef>
              <a:spcAft>
                <a:spcPct val="0"/>
              </a:spcAft>
            </a:pPr>
            <a:r>
              <a:rPr lang="en-US" sz="1200" dirty="0" smtClean="0">
                <a:solidFill>
                  <a:schemeClr val="bg1"/>
                </a:solidFill>
                <a:effectLst>
                  <a:outerShdw blurRad="38100" dist="38100" dir="2700000" algn="tl">
                    <a:srgbClr val="000000">
                      <a:alpha val="43137"/>
                    </a:srgbClr>
                  </a:outerShdw>
                </a:effectLst>
                <a:latin typeface="Calibri" pitchFamily="34" charset="0"/>
              </a:rPr>
              <a:t>    static void Main(string[] </a:t>
            </a:r>
            <a:r>
              <a:rPr lang="en-US" sz="1200" dirty="0" err="1" smtClean="0">
                <a:solidFill>
                  <a:schemeClr val="bg1"/>
                </a:solidFill>
                <a:effectLst>
                  <a:outerShdw blurRad="38100" dist="38100" dir="2700000" algn="tl">
                    <a:srgbClr val="000000">
                      <a:alpha val="43137"/>
                    </a:srgbClr>
                  </a:outerShdw>
                </a:effectLst>
                <a:latin typeface="Calibri" pitchFamily="34" charset="0"/>
              </a:rPr>
              <a:t>args</a:t>
            </a:r>
            <a:r>
              <a:rPr lang="en-US" sz="1200" dirty="0" smtClean="0">
                <a:solidFill>
                  <a:schemeClr val="bg1"/>
                </a:solidFill>
                <a:effectLst>
                  <a:outerShdw blurRad="38100" dist="38100" dir="2700000" algn="tl">
                    <a:srgbClr val="000000">
                      <a:alpha val="43137"/>
                    </a:srgbClr>
                  </a:outerShdw>
                </a:effectLst>
                <a:latin typeface="Calibri" pitchFamily="34" charset="0"/>
              </a:rPr>
              <a:t>)</a:t>
            </a:r>
          </a:p>
          <a:p>
            <a:pPr lvl="1" defTabSz="914099" fontAlgn="base">
              <a:spcBef>
                <a:spcPct val="0"/>
              </a:spcBef>
              <a:spcAft>
                <a:spcPct val="0"/>
              </a:spcAft>
            </a:pPr>
            <a:r>
              <a:rPr lang="en-US" sz="1200" dirty="0" smtClean="0">
                <a:solidFill>
                  <a:schemeClr val="bg1"/>
                </a:solidFill>
                <a:effectLst>
                  <a:outerShdw blurRad="38100" dist="38100" dir="2700000" algn="tl">
                    <a:srgbClr val="000000">
                      <a:alpha val="43137"/>
                    </a:srgbClr>
                  </a:outerShdw>
                </a:effectLst>
                <a:latin typeface="Calibri" pitchFamily="34" charset="0"/>
              </a:rPr>
              <a:t>    {</a:t>
            </a:r>
          </a:p>
          <a:p>
            <a:pPr lvl="2" defTabSz="914099" fontAlgn="base">
              <a:spcBef>
                <a:spcPct val="0"/>
              </a:spcBef>
              <a:spcAft>
                <a:spcPct val="0"/>
              </a:spcAft>
            </a:pPr>
            <a:r>
              <a:rPr lang="en-US" sz="1200" dirty="0" smtClean="0">
                <a:solidFill>
                  <a:schemeClr val="bg1"/>
                </a:solidFill>
                <a:effectLst>
                  <a:outerShdw blurRad="38100" dist="38100" dir="2700000" algn="tl">
                    <a:srgbClr val="000000">
                      <a:alpha val="43137"/>
                    </a:srgbClr>
                  </a:outerShdw>
                </a:effectLst>
                <a:latin typeface="Calibri" pitchFamily="34" charset="0"/>
              </a:rPr>
              <a:t>      // Create an instance of this class so that the PowerShell </a:t>
            </a:r>
          </a:p>
          <a:p>
            <a:pPr lvl="2" defTabSz="914099" fontAlgn="base">
              <a:spcBef>
                <a:spcPct val="0"/>
              </a:spcBef>
              <a:spcAft>
                <a:spcPct val="0"/>
              </a:spcAft>
            </a:pPr>
            <a:r>
              <a:rPr lang="en-US" sz="1200" dirty="0" smtClean="0">
                <a:solidFill>
                  <a:schemeClr val="bg1"/>
                </a:solidFill>
                <a:effectLst>
                  <a:outerShdw blurRad="38100" dist="38100" dir="2700000" algn="tl">
                    <a:srgbClr val="000000">
                      <a:alpha val="43137"/>
                    </a:srgbClr>
                  </a:outerShdw>
                </a:effectLst>
                <a:latin typeface="Calibri" pitchFamily="34" charset="0"/>
              </a:rPr>
              <a:t>      // will have access to the </a:t>
            </a:r>
            <a:r>
              <a:rPr lang="en-US" sz="1200" dirty="0" err="1" smtClean="0">
                <a:solidFill>
                  <a:schemeClr val="bg1"/>
                </a:solidFill>
                <a:effectLst>
                  <a:outerShdw blurRad="38100" dist="38100" dir="2700000" algn="tl">
                    <a:srgbClr val="000000">
                      <a:alpha val="43137"/>
                    </a:srgbClr>
                  </a:outerShdw>
                </a:effectLst>
                <a:latin typeface="Calibri" pitchFamily="34" charset="0"/>
              </a:rPr>
              <a:t>ShouldExit</a:t>
            </a:r>
            <a:r>
              <a:rPr lang="en-US" sz="1200" dirty="0" smtClean="0">
                <a:solidFill>
                  <a:schemeClr val="bg1"/>
                </a:solidFill>
                <a:effectLst>
                  <a:outerShdw blurRad="38100" dist="38100" dir="2700000" algn="tl">
                    <a:srgbClr val="000000">
                      <a:alpha val="43137"/>
                    </a:srgbClr>
                  </a:outerShdw>
                </a:effectLst>
                <a:latin typeface="Calibri" pitchFamily="34" charset="0"/>
              </a:rPr>
              <a:t> and </a:t>
            </a:r>
            <a:r>
              <a:rPr lang="en-US" sz="1200" dirty="0" err="1" smtClean="0">
                <a:solidFill>
                  <a:schemeClr val="bg1"/>
                </a:solidFill>
                <a:effectLst>
                  <a:outerShdw blurRad="38100" dist="38100" dir="2700000" algn="tl">
                    <a:srgbClr val="000000">
                      <a:alpha val="43137"/>
                    </a:srgbClr>
                  </a:outerShdw>
                </a:effectLst>
                <a:latin typeface="Calibri" pitchFamily="34" charset="0"/>
              </a:rPr>
              <a:t>ExitCode</a:t>
            </a:r>
            <a:r>
              <a:rPr lang="en-US" sz="1200" dirty="0" smtClean="0">
                <a:solidFill>
                  <a:schemeClr val="bg1"/>
                </a:solidFill>
                <a:effectLst>
                  <a:outerShdw blurRad="38100" dist="38100" dir="2700000" algn="tl">
                    <a:srgbClr val="000000">
                      <a:alpha val="43137"/>
                    </a:srgbClr>
                  </a:outerShdw>
                </a:effectLst>
                <a:latin typeface="Calibri" pitchFamily="34" charset="0"/>
              </a:rPr>
              <a:t> </a:t>
            </a:r>
          </a:p>
          <a:p>
            <a:pPr lvl="2" defTabSz="914099" fontAlgn="base">
              <a:spcBef>
                <a:spcPct val="0"/>
              </a:spcBef>
              <a:spcAft>
                <a:spcPct val="0"/>
              </a:spcAft>
            </a:pPr>
            <a:r>
              <a:rPr lang="en-US" sz="1200" dirty="0" smtClean="0">
                <a:solidFill>
                  <a:schemeClr val="bg1"/>
                </a:solidFill>
                <a:effectLst>
                  <a:outerShdw blurRad="38100" dist="38100" dir="2700000" algn="tl">
                    <a:srgbClr val="000000">
                      <a:alpha val="43137"/>
                    </a:srgbClr>
                  </a:outerShdw>
                </a:effectLst>
                <a:latin typeface="Calibri" pitchFamily="34" charset="0"/>
              </a:rPr>
              <a:t>      // parameters.</a:t>
            </a:r>
          </a:p>
          <a:p>
            <a:pPr lvl="2" defTabSz="914099" fontAlgn="base">
              <a:spcBef>
                <a:spcPct val="0"/>
              </a:spcBef>
              <a:spcAft>
                <a:spcPct val="0"/>
              </a:spcAft>
            </a:pPr>
            <a:r>
              <a:rPr lang="en-US" sz="1200" dirty="0" smtClean="0">
                <a:solidFill>
                  <a:schemeClr val="bg1"/>
                </a:solidFill>
                <a:effectLst>
                  <a:outerShdw blurRad="38100" dist="38100" dir="2700000" algn="tl">
                    <a:srgbClr val="000000">
                      <a:alpha val="43137"/>
                    </a:srgbClr>
                  </a:outerShdw>
                </a:effectLst>
                <a:latin typeface="Calibri" pitchFamily="34" charset="0"/>
              </a:rPr>
              <a:t>      Host01 me = new Host01();</a:t>
            </a:r>
          </a:p>
          <a:p>
            <a:pPr lvl="2" defTabSz="914099" fontAlgn="base">
              <a:spcBef>
                <a:spcPct val="0"/>
              </a:spcBef>
              <a:spcAft>
                <a:spcPct val="0"/>
              </a:spcAft>
            </a:pPr>
            <a:endParaRPr lang="en-US" sz="1200" dirty="0" smtClean="0">
              <a:solidFill>
                <a:schemeClr val="bg1"/>
              </a:solidFill>
              <a:effectLst>
                <a:outerShdw blurRad="38100" dist="38100" dir="2700000" algn="tl">
                  <a:srgbClr val="000000">
                    <a:alpha val="43137"/>
                  </a:srgbClr>
                </a:outerShdw>
              </a:effectLst>
              <a:latin typeface="Calibri" pitchFamily="34" charset="0"/>
            </a:endParaRPr>
          </a:p>
          <a:p>
            <a:pPr lvl="2" defTabSz="914099" fontAlgn="base">
              <a:spcBef>
                <a:spcPct val="0"/>
              </a:spcBef>
              <a:spcAft>
                <a:spcPct val="0"/>
              </a:spcAft>
            </a:pPr>
            <a:r>
              <a:rPr lang="en-US" sz="1200" dirty="0" smtClean="0">
                <a:solidFill>
                  <a:schemeClr val="bg1"/>
                </a:solidFill>
                <a:effectLst>
                  <a:outerShdw blurRad="38100" dist="38100" dir="2700000" algn="tl">
                    <a:srgbClr val="000000">
                      <a:alpha val="43137"/>
                    </a:srgbClr>
                  </a:outerShdw>
                </a:effectLst>
                <a:latin typeface="Calibri" pitchFamily="34" charset="0"/>
              </a:rPr>
              <a:t>      // Create the host instance to use.</a:t>
            </a:r>
          </a:p>
          <a:p>
            <a:pPr lvl="2" defTabSz="914099" fontAlgn="base">
              <a:spcBef>
                <a:spcPct val="0"/>
              </a:spcBef>
              <a:spcAft>
                <a:spcPct val="0"/>
              </a:spcAft>
            </a:pPr>
            <a:r>
              <a:rPr lang="en-US" sz="1200" dirty="0" smtClean="0">
                <a:solidFill>
                  <a:schemeClr val="bg1"/>
                </a:solidFill>
                <a:effectLst>
                  <a:outerShdw blurRad="38100" dist="38100" dir="2700000" algn="tl">
                    <a:srgbClr val="000000">
                      <a:alpha val="43137"/>
                    </a:srgbClr>
                  </a:outerShdw>
                </a:effectLst>
                <a:latin typeface="Calibri" pitchFamily="34" charset="0"/>
              </a:rPr>
              <a:t>      </a:t>
            </a:r>
            <a:r>
              <a:rPr lang="en-US" sz="1200" dirty="0" err="1" smtClean="0">
                <a:solidFill>
                  <a:schemeClr val="bg1"/>
                </a:solidFill>
                <a:effectLst>
                  <a:outerShdw blurRad="38100" dist="38100" dir="2700000" algn="tl">
                    <a:srgbClr val="000000">
                      <a:alpha val="43137"/>
                    </a:srgbClr>
                  </a:outerShdw>
                </a:effectLst>
                <a:latin typeface="Calibri" pitchFamily="34" charset="0"/>
              </a:rPr>
              <a:t>MyHost</a:t>
            </a:r>
            <a:r>
              <a:rPr lang="en-US" sz="1200" dirty="0" smtClean="0">
                <a:solidFill>
                  <a:schemeClr val="bg1"/>
                </a:solidFill>
                <a:effectLst>
                  <a:outerShdw blurRad="38100" dist="38100" dir="2700000" algn="tl">
                    <a:srgbClr val="000000">
                      <a:alpha val="43137"/>
                    </a:srgbClr>
                  </a:outerShdw>
                </a:effectLst>
                <a:latin typeface="Calibri" pitchFamily="34" charset="0"/>
              </a:rPr>
              <a:t> </a:t>
            </a:r>
            <a:r>
              <a:rPr lang="en-US" sz="1200" dirty="0" err="1" smtClean="0">
                <a:solidFill>
                  <a:schemeClr val="bg1"/>
                </a:solidFill>
                <a:effectLst>
                  <a:outerShdw blurRad="38100" dist="38100" dir="2700000" algn="tl">
                    <a:srgbClr val="000000">
                      <a:alpha val="43137"/>
                    </a:srgbClr>
                  </a:outerShdw>
                </a:effectLst>
                <a:latin typeface="Calibri" pitchFamily="34" charset="0"/>
              </a:rPr>
              <a:t>myHost</a:t>
            </a:r>
            <a:r>
              <a:rPr lang="en-US" sz="1200" dirty="0" smtClean="0">
                <a:solidFill>
                  <a:schemeClr val="bg1"/>
                </a:solidFill>
                <a:effectLst>
                  <a:outerShdw blurRad="38100" dist="38100" dir="2700000" algn="tl">
                    <a:srgbClr val="000000">
                      <a:alpha val="43137"/>
                    </a:srgbClr>
                  </a:outerShdw>
                </a:effectLst>
                <a:latin typeface="Calibri" pitchFamily="34" charset="0"/>
              </a:rPr>
              <a:t> = new </a:t>
            </a:r>
            <a:r>
              <a:rPr lang="en-US" sz="1200" dirty="0" err="1" smtClean="0">
                <a:solidFill>
                  <a:schemeClr val="bg1"/>
                </a:solidFill>
                <a:effectLst>
                  <a:outerShdw blurRad="38100" dist="38100" dir="2700000" algn="tl">
                    <a:srgbClr val="000000">
                      <a:alpha val="43137"/>
                    </a:srgbClr>
                  </a:outerShdw>
                </a:effectLst>
                <a:latin typeface="Calibri" pitchFamily="34" charset="0"/>
              </a:rPr>
              <a:t>MyHost</a:t>
            </a:r>
            <a:r>
              <a:rPr lang="en-US" sz="1200" dirty="0" smtClean="0">
                <a:solidFill>
                  <a:schemeClr val="bg1"/>
                </a:solidFill>
                <a:effectLst>
                  <a:outerShdw blurRad="38100" dist="38100" dir="2700000" algn="tl">
                    <a:srgbClr val="000000">
                      <a:alpha val="43137"/>
                    </a:srgbClr>
                  </a:outerShdw>
                </a:effectLst>
                <a:latin typeface="Calibri" pitchFamily="34" charset="0"/>
              </a:rPr>
              <a:t>(me);</a:t>
            </a:r>
          </a:p>
          <a:p>
            <a:pPr lvl="2" defTabSz="914099" fontAlgn="base">
              <a:spcBef>
                <a:spcPct val="0"/>
              </a:spcBef>
              <a:spcAft>
                <a:spcPct val="0"/>
              </a:spcAft>
            </a:pPr>
            <a:endParaRPr lang="en-US" sz="1200" dirty="0" smtClean="0">
              <a:solidFill>
                <a:schemeClr val="bg1"/>
              </a:solidFill>
              <a:effectLst>
                <a:outerShdw blurRad="38100" dist="38100" dir="2700000" algn="tl">
                  <a:srgbClr val="000000">
                    <a:alpha val="43137"/>
                  </a:srgbClr>
                </a:outerShdw>
              </a:effectLst>
              <a:latin typeface="Calibri" pitchFamily="34" charset="0"/>
            </a:endParaRPr>
          </a:p>
          <a:p>
            <a:pPr lvl="2" defTabSz="914099" fontAlgn="base">
              <a:spcBef>
                <a:spcPct val="0"/>
              </a:spcBef>
              <a:spcAft>
                <a:spcPct val="0"/>
              </a:spcAft>
            </a:pPr>
            <a:r>
              <a:rPr lang="en-US" sz="1200" dirty="0" smtClean="0">
                <a:solidFill>
                  <a:schemeClr val="bg1"/>
                </a:solidFill>
                <a:effectLst>
                  <a:outerShdw blurRad="38100" dist="38100" dir="2700000" algn="tl">
                    <a:srgbClr val="000000">
                      <a:alpha val="43137"/>
                    </a:srgbClr>
                  </a:outerShdw>
                </a:effectLst>
                <a:latin typeface="Calibri" pitchFamily="34" charset="0"/>
              </a:rPr>
              <a:t>      // Create and open the </a:t>
            </a:r>
            <a:r>
              <a:rPr lang="en-US" sz="1200" dirty="0" err="1" smtClean="0">
                <a:solidFill>
                  <a:schemeClr val="bg1"/>
                </a:solidFill>
                <a:effectLst>
                  <a:outerShdw blurRad="38100" dist="38100" dir="2700000" algn="tl">
                    <a:srgbClr val="000000">
                      <a:alpha val="43137"/>
                    </a:srgbClr>
                  </a:outerShdw>
                </a:effectLst>
                <a:latin typeface="Calibri" pitchFamily="34" charset="0"/>
              </a:rPr>
              <a:t>runspace</a:t>
            </a:r>
            <a:r>
              <a:rPr lang="en-US" sz="1200" dirty="0" smtClean="0">
                <a:solidFill>
                  <a:schemeClr val="bg1"/>
                </a:solidFill>
                <a:effectLst>
                  <a:outerShdw blurRad="38100" dist="38100" dir="2700000" algn="tl">
                    <a:srgbClr val="000000">
                      <a:alpha val="43137"/>
                    </a:srgbClr>
                  </a:outerShdw>
                </a:effectLst>
                <a:latin typeface="Calibri" pitchFamily="34" charset="0"/>
              </a:rPr>
              <a:t>, passing the host </a:t>
            </a:r>
          </a:p>
          <a:p>
            <a:pPr lvl="2" defTabSz="914099" fontAlgn="base">
              <a:spcBef>
                <a:spcPct val="0"/>
              </a:spcBef>
              <a:spcAft>
                <a:spcPct val="0"/>
              </a:spcAft>
            </a:pPr>
            <a:r>
              <a:rPr lang="en-US" sz="1200" dirty="0" smtClean="0">
                <a:solidFill>
                  <a:schemeClr val="bg1"/>
                </a:solidFill>
                <a:effectLst>
                  <a:outerShdw blurRad="38100" dist="38100" dir="2700000" algn="tl">
                    <a:srgbClr val="000000">
                      <a:alpha val="43137"/>
                    </a:srgbClr>
                  </a:outerShdw>
                </a:effectLst>
                <a:latin typeface="Calibri" pitchFamily="34" charset="0"/>
              </a:rPr>
              <a:t>      // instance just created.</a:t>
            </a:r>
          </a:p>
          <a:p>
            <a:pPr lvl="2" defTabSz="914099" fontAlgn="base">
              <a:spcBef>
                <a:spcPct val="0"/>
              </a:spcBef>
              <a:spcAft>
                <a:spcPct val="0"/>
              </a:spcAft>
            </a:pPr>
            <a:r>
              <a:rPr lang="en-US" sz="1200" dirty="0" smtClean="0">
                <a:solidFill>
                  <a:schemeClr val="bg1"/>
                </a:solidFill>
                <a:effectLst>
                  <a:outerShdw blurRad="38100" dist="38100" dir="2700000" algn="tl">
                    <a:srgbClr val="000000">
                      <a:alpha val="43137"/>
                    </a:srgbClr>
                  </a:outerShdw>
                </a:effectLst>
                <a:latin typeface="Calibri" pitchFamily="34" charset="0"/>
              </a:rPr>
              <a:t>      </a:t>
            </a:r>
            <a:r>
              <a:rPr lang="en-US" sz="1200" dirty="0" err="1" smtClean="0">
                <a:solidFill>
                  <a:schemeClr val="bg1"/>
                </a:solidFill>
                <a:effectLst>
                  <a:outerShdw blurRad="38100" dist="38100" dir="2700000" algn="tl">
                    <a:srgbClr val="000000">
                      <a:alpha val="43137"/>
                    </a:srgbClr>
                  </a:outerShdw>
                </a:effectLst>
                <a:latin typeface="Calibri" pitchFamily="34" charset="0"/>
              </a:rPr>
              <a:t>Runspace</a:t>
            </a:r>
            <a:r>
              <a:rPr lang="en-US" sz="1200" dirty="0" smtClean="0">
                <a:solidFill>
                  <a:schemeClr val="bg1"/>
                </a:solidFill>
                <a:effectLst>
                  <a:outerShdw blurRad="38100" dist="38100" dir="2700000" algn="tl">
                    <a:srgbClr val="000000">
                      <a:alpha val="43137"/>
                    </a:srgbClr>
                  </a:outerShdw>
                </a:effectLst>
                <a:latin typeface="Calibri" pitchFamily="34" charset="0"/>
              </a:rPr>
              <a:t> </a:t>
            </a:r>
            <a:r>
              <a:rPr lang="en-US" sz="1200" dirty="0" err="1" smtClean="0">
                <a:solidFill>
                  <a:schemeClr val="bg1"/>
                </a:solidFill>
                <a:effectLst>
                  <a:outerShdw blurRad="38100" dist="38100" dir="2700000" algn="tl">
                    <a:srgbClr val="000000">
                      <a:alpha val="43137"/>
                    </a:srgbClr>
                  </a:outerShdw>
                </a:effectLst>
                <a:latin typeface="Calibri" pitchFamily="34" charset="0"/>
              </a:rPr>
              <a:t>myRunSpace</a:t>
            </a:r>
            <a:r>
              <a:rPr lang="en-US" sz="1200" dirty="0" smtClean="0">
                <a:solidFill>
                  <a:schemeClr val="bg1"/>
                </a:solidFill>
                <a:effectLst>
                  <a:outerShdw blurRad="38100" dist="38100" dir="2700000" algn="tl">
                    <a:srgbClr val="000000">
                      <a:alpha val="43137"/>
                    </a:srgbClr>
                  </a:outerShdw>
                </a:effectLst>
                <a:latin typeface="Calibri" pitchFamily="34" charset="0"/>
              </a:rPr>
              <a:t> = </a:t>
            </a:r>
            <a:r>
              <a:rPr lang="en-US" sz="1200" dirty="0" err="1" smtClean="0">
                <a:solidFill>
                  <a:schemeClr val="bg1"/>
                </a:solidFill>
                <a:effectLst>
                  <a:outerShdw blurRad="38100" dist="38100" dir="2700000" algn="tl">
                    <a:srgbClr val="000000">
                      <a:alpha val="43137"/>
                    </a:srgbClr>
                  </a:outerShdw>
                </a:effectLst>
                <a:latin typeface="Calibri" pitchFamily="34" charset="0"/>
              </a:rPr>
              <a:t>RunspaceFactory.CreateRunspace</a:t>
            </a:r>
            <a:r>
              <a:rPr lang="en-US" sz="1200" dirty="0" smtClean="0">
                <a:solidFill>
                  <a:schemeClr val="bg1"/>
                </a:solidFill>
                <a:effectLst>
                  <a:outerShdw blurRad="38100" dist="38100" dir="2700000" algn="tl">
                    <a:srgbClr val="000000">
                      <a:alpha val="43137"/>
                    </a:srgbClr>
                  </a:outerShdw>
                </a:effectLst>
                <a:latin typeface="Calibri" pitchFamily="34" charset="0"/>
              </a:rPr>
              <a:t>(</a:t>
            </a:r>
            <a:r>
              <a:rPr lang="en-US" sz="1200" dirty="0" err="1" smtClean="0">
                <a:solidFill>
                  <a:schemeClr val="bg1"/>
                </a:solidFill>
                <a:effectLst>
                  <a:outerShdw blurRad="38100" dist="38100" dir="2700000" algn="tl">
                    <a:srgbClr val="000000">
                      <a:alpha val="43137"/>
                    </a:srgbClr>
                  </a:outerShdw>
                </a:effectLst>
                <a:latin typeface="Calibri" pitchFamily="34" charset="0"/>
              </a:rPr>
              <a:t>myHost</a:t>
            </a:r>
            <a:r>
              <a:rPr lang="en-US" sz="1200" dirty="0" smtClean="0">
                <a:solidFill>
                  <a:schemeClr val="bg1"/>
                </a:solidFill>
                <a:effectLst>
                  <a:outerShdw blurRad="38100" dist="38100" dir="2700000" algn="tl">
                    <a:srgbClr val="000000">
                      <a:alpha val="43137"/>
                    </a:srgbClr>
                  </a:outerShdw>
                </a:effectLst>
                <a:latin typeface="Calibri" pitchFamily="34" charset="0"/>
              </a:rPr>
              <a:t>);</a:t>
            </a:r>
          </a:p>
          <a:p>
            <a:pPr lvl="2" defTabSz="914099" fontAlgn="base">
              <a:spcBef>
                <a:spcPct val="0"/>
              </a:spcBef>
              <a:spcAft>
                <a:spcPct val="0"/>
              </a:spcAft>
            </a:pPr>
            <a:r>
              <a:rPr lang="en-US" sz="1200" dirty="0" smtClean="0">
                <a:solidFill>
                  <a:schemeClr val="bg1"/>
                </a:solidFill>
                <a:effectLst>
                  <a:outerShdw blurRad="38100" dist="38100" dir="2700000" algn="tl">
                    <a:srgbClr val="000000">
                      <a:alpha val="43137"/>
                    </a:srgbClr>
                  </a:outerShdw>
                </a:effectLst>
                <a:latin typeface="Calibri" pitchFamily="34" charset="0"/>
              </a:rPr>
              <a:t>      </a:t>
            </a:r>
            <a:r>
              <a:rPr lang="en-US" sz="1200" dirty="0" err="1" smtClean="0">
                <a:solidFill>
                  <a:schemeClr val="bg1"/>
                </a:solidFill>
                <a:effectLst>
                  <a:outerShdw blurRad="38100" dist="38100" dir="2700000" algn="tl">
                    <a:srgbClr val="000000">
                      <a:alpha val="43137"/>
                    </a:srgbClr>
                  </a:outerShdw>
                </a:effectLst>
                <a:latin typeface="Calibri" pitchFamily="34" charset="0"/>
              </a:rPr>
              <a:t>myRunSpace.Open</a:t>
            </a:r>
            <a:r>
              <a:rPr lang="en-US" sz="1200" dirty="0" smtClean="0">
                <a:solidFill>
                  <a:schemeClr val="bg1"/>
                </a:solidFill>
                <a:effectLst>
                  <a:outerShdw blurRad="38100" dist="38100" dir="2700000" algn="tl">
                    <a:srgbClr val="000000">
                      <a:alpha val="43137"/>
                    </a:srgbClr>
                  </a:outerShdw>
                </a:effectLst>
                <a:latin typeface="Calibri" pitchFamily="34" charset="0"/>
              </a:rPr>
              <a:t>();</a:t>
            </a:r>
          </a:p>
          <a:p>
            <a:pPr lvl="2" defTabSz="914099" fontAlgn="base">
              <a:spcBef>
                <a:spcPct val="0"/>
              </a:spcBef>
              <a:spcAft>
                <a:spcPct val="0"/>
              </a:spcAft>
            </a:pPr>
            <a:endParaRPr lang="en-US" sz="1200" dirty="0" smtClean="0">
              <a:solidFill>
                <a:schemeClr val="bg1"/>
              </a:solidFill>
              <a:effectLst>
                <a:outerShdw blurRad="38100" dist="38100" dir="2700000" algn="tl">
                  <a:srgbClr val="000000">
                    <a:alpha val="43137"/>
                  </a:srgbClr>
                </a:outerShdw>
              </a:effectLst>
              <a:latin typeface="Calibri" pitchFamily="34" charset="0"/>
            </a:endParaRPr>
          </a:p>
          <a:p>
            <a:pPr lvl="2" defTabSz="914099" fontAlgn="base">
              <a:spcBef>
                <a:spcPct val="0"/>
              </a:spcBef>
              <a:spcAft>
                <a:spcPct val="0"/>
              </a:spcAft>
            </a:pPr>
            <a:r>
              <a:rPr lang="en-US" sz="1200" dirty="0" smtClean="0">
                <a:solidFill>
                  <a:schemeClr val="bg1"/>
                </a:solidFill>
                <a:effectLst>
                  <a:outerShdw blurRad="38100" dist="38100" dir="2700000" algn="tl">
                    <a:srgbClr val="000000">
                      <a:alpha val="43137"/>
                    </a:srgbClr>
                  </a:outerShdw>
                </a:effectLst>
                <a:latin typeface="Calibri" pitchFamily="34" charset="0"/>
              </a:rPr>
              <a:t>      // Create the invoker and use it to execute the script.</a:t>
            </a:r>
          </a:p>
          <a:p>
            <a:pPr lvl="2" defTabSz="914099" fontAlgn="base">
              <a:spcBef>
                <a:spcPct val="0"/>
              </a:spcBef>
              <a:spcAft>
                <a:spcPct val="0"/>
              </a:spcAft>
            </a:pPr>
            <a:r>
              <a:rPr lang="en-US" sz="1200" dirty="0" smtClean="0">
                <a:solidFill>
                  <a:schemeClr val="bg1"/>
                </a:solidFill>
                <a:effectLst>
                  <a:outerShdw blurRad="38100" dist="38100" dir="2700000" algn="tl">
                    <a:srgbClr val="000000">
                      <a:alpha val="43137"/>
                    </a:srgbClr>
                  </a:outerShdw>
                </a:effectLst>
                <a:latin typeface="Calibri" pitchFamily="34" charset="0"/>
              </a:rPr>
              <a:t>      </a:t>
            </a:r>
            <a:r>
              <a:rPr lang="en-US" sz="1200" dirty="0" err="1" smtClean="0">
                <a:solidFill>
                  <a:schemeClr val="bg1"/>
                </a:solidFill>
                <a:effectLst>
                  <a:outerShdw blurRad="38100" dist="38100" dir="2700000" algn="tl">
                    <a:srgbClr val="000000">
                      <a:alpha val="43137"/>
                    </a:srgbClr>
                  </a:outerShdw>
                </a:effectLst>
                <a:latin typeface="Calibri" pitchFamily="34" charset="0"/>
              </a:rPr>
              <a:t>RunspaceInvoke</a:t>
            </a:r>
            <a:r>
              <a:rPr lang="en-US" sz="1200" dirty="0" smtClean="0">
                <a:solidFill>
                  <a:schemeClr val="bg1"/>
                </a:solidFill>
                <a:effectLst>
                  <a:outerShdw blurRad="38100" dist="38100" dir="2700000" algn="tl">
                    <a:srgbClr val="000000">
                      <a:alpha val="43137"/>
                    </a:srgbClr>
                  </a:outerShdw>
                </a:effectLst>
                <a:latin typeface="Calibri" pitchFamily="34" charset="0"/>
              </a:rPr>
              <a:t> invoker = new </a:t>
            </a:r>
            <a:r>
              <a:rPr lang="en-US" sz="1200" dirty="0" err="1" smtClean="0">
                <a:solidFill>
                  <a:schemeClr val="bg1"/>
                </a:solidFill>
                <a:effectLst>
                  <a:outerShdw blurRad="38100" dist="38100" dir="2700000" algn="tl">
                    <a:srgbClr val="000000">
                      <a:alpha val="43137"/>
                    </a:srgbClr>
                  </a:outerShdw>
                </a:effectLst>
                <a:latin typeface="Calibri" pitchFamily="34" charset="0"/>
              </a:rPr>
              <a:t>RunspaceInvoke</a:t>
            </a:r>
            <a:r>
              <a:rPr lang="en-US" sz="1200" dirty="0" smtClean="0">
                <a:solidFill>
                  <a:schemeClr val="bg1"/>
                </a:solidFill>
                <a:effectLst>
                  <a:outerShdw blurRad="38100" dist="38100" dir="2700000" algn="tl">
                    <a:srgbClr val="000000">
                      <a:alpha val="43137"/>
                    </a:srgbClr>
                  </a:outerShdw>
                </a:effectLst>
                <a:latin typeface="Calibri" pitchFamily="34" charset="0"/>
              </a:rPr>
              <a:t>(</a:t>
            </a:r>
            <a:r>
              <a:rPr lang="en-US" sz="1200" dirty="0" err="1" smtClean="0">
                <a:solidFill>
                  <a:schemeClr val="bg1"/>
                </a:solidFill>
                <a:effectLst>
                  <a:outerShdw blurRad="38100" dist="38100" dir="2700000" algn="tl">
                    <a:srgbClr val="000000">
                      <a:alpha val="43137"/>
                    </a:srgbClr>
                  </a:outerShdw>
                </a:effectLst>
                <a:latin typeface="Calibri" pitchFamily="34" charset="0"/>
              </a:rPr>
              <a:t>myRunSpace</a:t>
            </a:r>
            <a:r>
              <a:rPr lang="en-US" sz="1200" dirty="0" smtClean="0">
                <a:solidFill>
                  <a:schemeClr val="bg1"/>
                </a:solidFill>
                <a:effectLst>
                  <a:outerShdw blurRad="38100" dist="38100" dir="2700000" algn="tl">
                    <a:srgbClr val="000000">
                      <a:alpha val="43137"/>
                    </a:srgbClr>
                  </a:outerShdw>
                </a:effectLst>
                <a:latin typeface="Calibri" pitchFamily="34" charset="0"/>
              </a:rPr>
              <a:t>);</a:t>
            </a:r>
          </a:p>
          <a:p>
            <a:pPr lvl="2" defTabSz="914099" fontAlgn="base">
              <a:spcBef>
                <a:spcPct val="0"/>
              </a:spcBef>
              <a:spcAft>
                <a:spcPct val="0"/>
              </a:spcAft>
            </a:pPr>
            <a:r>
              <a:rPr lang="en-US" sz="1200" dirty="0" smtClean="0">
                <a:solidFill>
                  <a:schemeClr val="bg1"/>
                </a:solidFill>
                <a:effectLst>
                  <a:outerShdw blurRad="38100" dist="38100" dir="2700000" algn="tl">
                    <a:srgbClr val="000000">
                      <a:alpha val="43137"/>
                    </a:srgbClr>
                  </a:outerShdw>
                </a:effectLst>
                <a:latin typeface="Calibri" pitchFamily="34" charset="0"/>
              </a:rPr>
              <a:t>      string script = “write-host ‘Hello World!’”</a:t>
            </a:r>
          </a:p>
          <a:p>
            <a:pPr lvl="2" defTabSz="914099" fontAlgn="base">
              <a:spcBef>
                <a:spcPct val="0"/>
              </a:spcBef>
              <a:spcAft>
                <a:spcPct val="0"/>
              </a:spcAft>
            </a:pPr>
            <a:r>
              <a:rPr lang="en-US" sz="1200" dirty="0" smtClean="0">
                <a:solidFill>
                  <a:schemeClr val="bg1"/>
                </a:solidFill>
                <a:effectLst>
                  <a:outerShdw blurRad="38100" dist="38100" dir="2700000" algn="tl">
                    <a:srgbClr val="000000">
                      <a:alpha val="43137"/>
                    </a:srgbClr>
                  </a:outerShdw>
                </a:effectLst>
                <a:latin typeface="Calibri" pitchFamily="34" charset="0"/>
              </a:rPr>
              <a:t>      </a:t>
            </a:r>
            <a:r>
              <a:rPr lang="en-US" sz="1200" dirty="0" err="1" smtClean="0">
                <a:solidFill>
                  <a:schemeClr val="bg1"/>
                </a:solidFill>
                <a:effectLst>
                  <a:outerShdw blurRad="38100" dist="38100" dir="2700000" algn="tl">
                    <a:srgbClr val="000000">
                      <a:alpha val="43137"/>
                    </a:srgbClr>
                  </a:outerShdw>
                </a:effectLst>
                <a:latin typeface="Calibri" pitchFamily="34" charset="0"/>
              </a:rPr>
              <a:t>invoker.Invoke</a:t>
            </a:r>
            <a:r>
              <a:rPr lang="en-US" sz="1200" dirty="0" smtClean="0">
                <a:solidFill>
                  <a:schemeClr val="bg1"/>
                </a:solidFill>
                <a:effectLst>
                  <a:outerShdw blurRad="38100" dist="38100" dir="2700000" algn="tl">
                    <a:srgbClr val="000000">
                      <a:alpha val="43137"/>
                    </a:srgbClr>
                  </a:outerShdw>
                </a:effectLst>
                <a:latin typeface="Calibri" pitchFamily="34" charset="0"/>
              </a:rPr>
              <a:t>(script);</a:t>
            </a:r>
          </a:p>
          <a:p>
            <a:pPr lvl="1" defTabSz="914099" fontAlgn="base">
              <a:spcBef>
                <a:spcPct val="0"/>
              </a:spcBef>
              <a:spcAft>
                <a:spcPct val="0"/>
              </a:spcAft>
            </a:pPr>
            <a:endParaRPr lang="en-US" sz="1200" dirty="0" smtClean="0">
              <a:solidFill>
                <a:schemeClr val="bg1"/>
              </a:solidFill>
              <a:effectLst>
                <a:outerShdw blurRad="38100" dist="38100" dir="2700000" algn="tl">
                  <a:srgbClr val="000000">
                    <a:alpha val="43137"/>
                  </a:srgbClr>
                </a:outerShdw>
              </a:effectLst>
              <a:latin typeface="Calibri" pitchFamily="34" charset="0"/>
            </a:endParaRPr>
          </a:p>
          <a:p>
            <a:pPr lvl="1" defTabSz="914099" fontAlgn="base">
              <a:spcBef>
                <a:spcPct val="0"/>
              </a:spcBef>
              <a:spcAft>
                <a:spcPct val="0"/>
              </a:spcAft>
            </a:pPr>
            <a:r>
              <a:rPr lang="en-US" sz="1200" dirty="0" smtClean="0">
                <a:solidFill>
                  <a:schemeClr val="bg1"/>
                </a:solidFill>
                <a:effectLst>
                  <a:outerShdw blurRad="38100" dist="38100" dir="2700000" algn="tl">
                    <a:srgbClr val="000000">
                      <a:alpha val="43137"/>
                    </a:srgbClr>
                  </a:outerShdw>
                </a:effectLst>
                <a:latin typeface="Calibri" pitchFamily="34" charset="0"/>
              </a:rPr>
              <a:t>	.........</a:t>
            </a:r>
          </a:p>
          <a:p>
            <a:pPr defTabSz="914099" fontAlgn="base">
              <a:spcBef>
                <a:spcPct val="0"/>
              </a:spcBef>
              <a:spcAft>
                <a:spcPct val="0"/>
              </a:spcAft>
            </a:pPr>
            <a:r>
              <a:rPr lang="en-US" sz="1200" dirty="0" smtClean="0">
                <a:solidFill>
                  <a:schemeClr val="bg1"/>
                </a:solidFill>
                <a:effectLst>
                  <a:outerShdw blurRad="38100" dist="38100" dir="2700000" algn="tl">
                    <a:srgbClr val="000000">
                      <a:alpha val="43137"/>
                    </a:srgbClr>
                  </a:outerShdw>
                </a:effectLst>
                <a:latin typeface="Calibri" pitchFamily="34" charset="0"/>
              </a:rPr>
              <a:t>              }</a:t>
            </a:r>
          </a:p>
          <a:p>
            <a:pPr defTabSz="914099" fontAlgn="base">
              <a:spcBef>
                <a:spcPct val="0"/>
              </a:spcBef>
              <a:spcAft>
                <a:spcPct val="0"/>
              </a:spcAft>
            </a:pPr>
            <a:r>
              <a:rPr lang="en-US" sz="1200" dirty="0" smtClean="0">
                <a:solidFill>
                  <a:schemeClr val="bg1"/>
                </a:solidFill>
                <a:effectLst>
                  <a:outerShdw blurRad="38100" dist="38100" dir="2700000" algn="tl">
                    <a:srgbClr val="000000">
                      <a:alpha val="43137"/>
                    </a:srgbClr>
                  </a:outerShdw>
                </a:effectLst>
                <a:latin typeface="Calibri" pitchFamily="34" charset="0"/>
              </a:rPr>
              <a:t>}</a:t>
            </a:r>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Advanced PowerShell Usage 2/3</a:t>
            </a:r>
            <a:endParaRPr lang="en-US" dirty="0"/>
          </a:p>
        </p:txBody>
      </p:sp>
      <p:sp>
        <p:nvSpPr>
          <p:cNvPr id="3" name="Text Placeholder 2"/>
          <p:cNvSpPr>
            <a:spLocks noGrp="1"/>
          </p:cNvSpPr>
          <p:nvPr>
            <p:ph type="body" sz="quarter" idx="10"/>
          </p:nvPr>
        </p:nvSpPr>
        <p:spPr/>
        <p:txBody>
          <a:bodyPr/>
          <a:lstStyle/>
          <a:p>
            <a:r>
              <a:rPr lang="en-US" sz="2400" dirty="0" smtClean="0"/>
              <a:t>Host the PowerShell runtime</a:t>
            </a:r>
          </a:p>
          <a:p>
            <a:pPr lvl="1"/>
            <a:r>
              <a:rPr lang="en-US" sz="2000" dirty="0" smtClean="0"/>
              <a:t>Get scripting capabilities for your application</a:t>
            </a:r>
          </a:p>
          <a:p>
            <a:pPr lvl="1"/>
            <a:r>
              <a:rPr lang="en-US" sz="2000" dirty="0" smtClean="0"/>
              <a:t>Enhance a custom shell</a:t>
            </a:r>
          </a:p>
          <a:p>
            <a:r>
              <a:rPr lang="en-US" sz="2400" dirty="0" smtClean="0"/>
              <a:t>Create a PowerShell provider for your application or Shell</a:t>
            </a:r>
          </a:p>
          <a:p>
            <a:pPr lvl="1"/>
            <a:r>
              <a:rPr lang="en-US" sz="2000" dirty="0" smtClean="0"/>
              <a:t>PowerShell-enable your code /application</a:t>
            </a:r>
            <a:br>
              <a:rPr lang="en-US" sz="2000" dirty="0" smtClean="0"/>
            </a:br>
            <a:endParaRPr lang="en-US" sz="2000" dirty="0" smtClean="0"/>
          </a:p>
          <a:p>
            <a:pPr>
              <a:buNone/>
            </a:pPr>
            <a:r>
              <a:rPr lang="en-US" dirty="0" smtClean="0"/>
              <a:t>Find the </a:t>
            </a:r>
            <a:r>
              <a:rPr lang="en-US" dirty="0" err="1" smtClean="0"/>
              <a:t>Powershell</a:t>
            </a:r>
            <a:r>
              <a:rPr lang="en-US" dirty="0" smtClean="0"/>
              <a:t> SDK at:</a:t>
            </a:r>
            <a:br>
              <a:rPr lang="en-US" dirty="0" smtClean="0"/>
            </a:br>
            <a:r>
              <a:rPr lang="en-US" dirty="0" smtClean="0"/>
              <a:t> </a:t>
            </a:r>
            <a:r>
              <a:rPr lang="en-US" sz="2200" dirty="0" smtClean="0">
                <a:solidFill>
                  <a:schemeClr val="accent3">
                    <a:lumMod val="40000"/>
                    <a:lumOff val="60000"/>
                  </a:schemeClr>
                </a:solidFill>
                <a:hlinkClick r:id="rId3"/>
              </a:rPr>
              <a:t>http://msdn.microsoft.com/en-us/library/ms714469(VS.85).aspx</a:t>
            </a:r>
            <a:r>
              <a:rPr lang="en-US" sz="2200" dirty="0" smtClean="0">
                <a:solidFill>
                  <a:schemeClr val="accent3">
                    <a:lumMod val="40000"/>
                    <a:lumOff val="60000"/>
                  </a:schemeClr>
                </a:solidFill>
              </a:rPr>
              <a:t> </a:t>
            </a:r>
            <a:endParaRPr lang="en-US" sz="2400" dirty="0" smtClean="0">
              <a:solidFill>
                <a:schemeClr val="accent3">
                  <a:lumMod val="40000"/>
                  <a:lumOff val="60000"/>
                </a:schemeClr>
              </a:solidFill>
            </a:endParaRPr>
          </a:p>
          <a:p>
            <a:pPr lvl="1">
              <a:buNone/>
            </a:pPr>
            <a:endParaRPr lang="en-US" sz="2000" dirty="0" smtClean="0"/>
          </a:p>
          <a:p>
            <a:pPr lvl="1">
              <a:buNone/>
            </a:pPr>
            <a:endParaRPr lang="en-US" sz="2000" dirty="0" smtClean="0"/>
          </a:p>
          <a:p>
            <a:pPr>
              <a:buNone/>
            </a:pPr>
            <a:endParaRPr lang="en-US" dirty="0"/>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Advanced PowerShell Usage 3/3</a:t>
            </a:r>
            <a:endParaRPr lang="en-US" dirty="0"/>
          </a:p>
        </p:txBody>
      </p:sp>
      <p:sp>
        <p:nvSpPr>
          <p:cNvPr id="3" name="Text Placeholder 2"/>
          <p:cNvSpPr>
            <a:spLocks noGrp="1"/>
          </p:cNvSpPr>
          <p:nvPr>
            <p:ph type="body" sz="quarter" idx="10"/>
          </p:nvPr>
        </p:nvSpPr>
        <p:spPr bwMode="black"/>
        <p:txBody>
          <a:bodyPr/>
          <a:lstStyle/>
          <a:p>
            <a:r>
              <a:rPr lang="en-US" dirty="0" smtClean="0"/>
              <a:t>Use PowerShell in Deployment </a:t>
            </a:r>
            <a:br>
              <a:rPr lang="en-US" dirty="0" smtClean="0"/>
            </a:br>
            <a:r>
              <a:rPr lang="en-US" dirty="0" smtClean="0"/>
              <a:t>and Maintenance</a:t>
            </a:r>
          </a:p>
          <a:p>
            <a:pPr lvl="1"/>
            <a:r>
              <a:rPr lang="en-US" dirty="0" smtClean="0"/>
              <a:t>System Center Configuration Manager</a:t>
            </a:r>
          </a:p>
          <a:p>
            <a:pPr lvl="1"/>
            <a:r>
              <a:rPr lang="en-US" dirty="0" smtClean="0"/>
              <a:t>Windows Server Update Services</a:t>
            </a:r>
          </a:p>
          <a:p>
            <a:pPr lvl="1"/>
            <a:r>
              <a:rPr lang="en-US" dirty="0" smtClean="0"/>
              <a:t>Windows Deployment Services</a:t>
            </a:r>
          </a:p>
          <a:p>
            <a:pPr lvl="1"/>
            <a:endParaRPr lang="en-US" dirty="0" smtClean="0"/>
          </a:p>
          <a:p>
            <a:pPr lvl="1"/>
            <a:r>
              <a:rPr lang="en-US" dirty="0" smtClean="0">
                <a:solidFill>
                  <a:srgbClr val="FF0000"/>
                </a:solidFill>
              </a:rPr>
              <a:t>Not available on WinPE (no .NET support)</a:t>
            </a:r>
            <a:br>
              <a:rPr lang="en-US" dirty="0" smtClean="0">
                <a:solidFill>
                  <a:srgbClr val="FF0000"/>
                </a:solidFill>
              </a:rPr>
            </a:br>
            <a:r>
              <a:rPr lang="en-US" dirty="0" smtClean="0">
                <a:solidFill>
                  <a:srgbClr val="FF0000"/>
                </a:solidFill>
                <a:sym typeface="Wingdings" pitchFamily="2" charset="2"/>
              </a:rPr>
              <a:t></a:t>
            </a:r>
            <a:endParaRPr lang="en-US" dirty="0" smtClean="0">
              <a:solidFill>
                <a:srgbClr val="FF0000"/>
              </a:solidFill>
            </a:endParaRPr>
          </a:p>
          <a:p>
            <a:endParaRPr lang="en-US" dirty="0"/>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bwMode="auto">
          <a:xfrm>
            <a:off x="0" y="5159023"/>
            <a:ext cx="9144000" cy="1698978"/>
          </a:xfrm>
          <a:prstGeom prst="rect">
            <a:avLst/>
          </a:prstGeom>
          <a:gradFill flip="none" rotWithShape="1">
            <a:gsLst>
              <a:gs pos="0">
                <a:schemeClr val="accent2">
                  <a:shade val="30000"/>
                  <a:satMod val="115000"/>
                  <a:alpha val="0"/>
                </a:schemeClr>
              </a:gs>
              <a:gs pos="50000">
                <a:schemeClr val="bg1"/>
              </a:gs>
              <a:gs pos="100000">
                <a:schemeClr val="bg1"/>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2" name="Rounded Rectangle 11"/>
          <p:cNvSpPr/>
          <p:nvPr/>
        </p:nvSpPr>
        <p:spPr bwMode="auto">
          <a:xfrm>
            <a:off x="648182" y="2314934"/>
            <a:ext cx="7546694" cy="468775"/>
          </a:xfrm>
          <a:prstGeom prst="roundRect">
            <a:avLst>
              <a:gd name="adj" fmla="val 29077"/>
            </a:avLst>
          </a:prstGeom>
          <a:gradFill flip="none" rotWithShape="1">
            <a:gsLst>
              <a:gs pos="0">
                <a:srgbClr val="FFC000">
                  <a:alpha val="30000"/>
                </a:srgbClr>
              </a:gs>
              <a:gs pos="50000">
                <a:srgbClr val="FFC000">
                  <a:alpha val="10000"/>
                </a:srgbClr>
              </a:gs>
              <a:gs pos="100000">
                <a:schemeClr val="accent2">
                  <a:tint val="23500"/>
                  <a:satMod val="160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0" tIns="45718" rIns="91436" bIns="45718" numCol="1" rtlCol="0" anchor="ctr" anchorCtr="0" compatLnSpc="1">
            <a:prstTxWarp prst="textNoShape">
              <a:avLst/>
            </a:prstTxWarp>
          </a:bodyPr>
          <a:lstStyle/>
          <a:p>
            <a:r>
              <a:rPr lang="en-US" sz="2400" dirty="0" smtClean="0">
                <a:solidFill>
                  <a:schemeClr val="tx1"/>
                </a:solidFill>
              </a:rPr>
              <a:t>Forums</a:t>
            </a:r>
          </a:p>
        </p:txBody>
      </p:sp>
      <p:sp>
        <p:nvSpPr>
          <p:cNvPr id="13" name="Rounded Rectangle 12"/>
          <p:cNvSpPr/>
          <p:nvPr/>
        </p:nvSpPr>
        <p:spPr bwMode="auto">
          <a:xfrm>
            <a:off x="648182" y="2849299"/>
            <a:ext cx="7546694" cy="468775"/>
          </a:xfrm>
          <a:prstGeom prst="roundRect">
            <a:avLst>
              <a:gd name="adj" fmla="val 29077"/>
            </a:avLst>
          </a:prstGeom>
          <a:gradFill flip="none" rotWithShape="1">
            <a:gsLst>
              <a:gs pos="0">
                <a:srgbClr val="FFC000">
                  <a:alpha val="30000"/>
                </a:srgbClr>
              </a:gs>
              <a:gs pos="50000">
                <a:srgbClr val="FFC000">
                  <a:alpha val="10000"/>
                </a:srgbClr>
              </a:gs>
              <a:gs pos="100000">
                <a:schemeClr val="accent2">
                  <a:tint val="23500"/>
                  <a:satMod val="160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0" tIns="45718" rIns="91436" bIns="45718" numCol="1" rtlCol="0" anchor="ctr" anchorCtr="0" compatLnSpc="1">
            <a:prstTxWarp prst="textNoShape">
              <a:avLst/>
            </a:prstTxWarp>
          </a:bodyPr>
          <a:lstStyle/>
          <a:p>
            <a:pPr fontAlgn="base">
              <a:spcBef>
                <a:spcPct val="0"/>
              </a:spcBef>
              <a:spcAft>
                <a:spcPct val="0"/>
              </a:spcAft>
              <a:defRPr/>
            </a:pPr>
            <a:r>
              <a:rPr lang="en-US" sz="2400" dirty="0" smtClean="0">
                <a:solidFill>
                  <a:schemeClr val="tx1"/>
                </a:solidFill>
              </a:rPr>
              <a:t>Cmdlet Library</a:t>
            </a:r>
            <a:endParaRPr lang="en-US" sz="2400" dirty="0" smtClean="0">
              <a:solidFill>
                <a:schemeClr val="tx1"/>
              </a:solidFill>
              <a:hlinkClick r:id="rId3"/>
            </a:endParaRPr>
          </a:p>
        </p:txBody>
      </p:sp>
      <p:sp>
        <p:nvSpPr>
          <p:cNvPr id="14" name="Rounded Rectangle 13"/>
          <p:cNvSpPr/>
          <p:nvPr/>
        </p:nvSpPr>
        <p:spPr bwMode="auto">
          <a:xfrm>
            <a:off x="648182" y="3383664"/>
            <a:ext cx="7546694" cy="468775"/>
          </a:xfrm>
          <a:prstGeom prst="roundRect">
            <a:avLst>
              <a:gd name="adj" fmla="val 29077"/>
            </a:avLst>
          </a:prstGeom>
          <a:gradFill flip="none" rotWithShape="1">
            <a:gsLst>
              <a:gs pos="0">
                <a:srgbClr val="FFC000">
                  <a:alpha val="30000"/>
                </a:srgbClr>
              </a:gs>
              <a:gs pos="50000">
                <a:srgbClr val="FFC000">
                  <a:alpha val="10000"/>
                </a:srgbClr>
              </a:gs>
              <a:gs pos="100000">
                <a:schemeClr val="accent2">
                  <a:tint val="23500"/>
                  <a:satMod val="160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0" tIns="45718" rIns="91436" bIns="45718" numCol="1" rtlCol="0" anchor="ctr" anchorCtr="0" compatLnSpc="1">
            <a:prstTxWarp prst="textNoShape">
              <a:avLst/>
            </a:prstTxWarp>
          </a:bodyPr>
          <a:lstStyle/>
          <a:p>
            <a:r>
              <a:rPr lang="en-US" sz="2400" dirty="0" smtClean="0">
                <a:solidFill>
                  <a:schemeClr val="tx1"/>
                </a:solidFill>
              </a:rPr>
              <a:t>Blogs</a:t>
            </a:r>
          </a:p>
        </p:txBody>
      </p:sp>
      <p:sp>
        <p:nvSpPr>
          <p:cNvPr id="15" name="Rounded Rectangle 14"/>
          <p:cNvSpPr/>
          <p:nvPr/>
        </p:nvSpPr>
        <p:spPr bwMode="auto">
          <a:xfrm>
            <a:off x="648182" y="3918029"/>
            <a:ext cx="7546694" cy="468775"/>
          </a:xfrm>
          <a:prstGeom prst="roundRect">
            <a:avLst>
              <a:gd name="adj" fmla="val 29077"/>
            </a:avLst>
          </a:prstGeom>
          <a:gradFill flip="none" rotWithShape="1">
            <a:gsLst>
              <a:gs pos="0">
                <a:srgbClr val="FFC000">
                  <a:alpha val="30000"/>
                </a:srgbClr>
              </a:gs>
              <a:gs pos="50000">
                <a:srgbClr val="FFC000">
                  <a:alpha val="10000"/>
                </a:srgbClr>
              </a:gs>
              <a:gs pos="100000">
                <a:schemeClr val="accent2">
                  <a:tint val="23500"/>
                  <a:satMod val="160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0" tIns="45718" rIns="91436" bIns="45718" numCol="1" rtlCol="0" anchor="ctr" anchorCtr="0" compatLnSpc="1">
            <a:prstTxWarp prst="textNoShape">
              <a:avLst/>
            </a:prstTxWarp>
          </a:bodyPr>
          <a:lstStyle/>
          <a:p>
            <a:r>
              <a:rPr lang="en-US" sz="2400" dirty="0" smtClean="0">
                <a:solidFill>
                  <a:schemeClr val="tx1"/>
                </a:solidFill>
              </a:rPr>
              <a:t>Wiki</a:t>
            </a:r>
          </a:p>
        </p:txBody>
      </p:sp>
      <p:sp>
        <p:nvSpPr>
          <p:cNvPr id="18" name="Rounded Rectangle 17"/>
          <p:cNvSpPr/>
          <p:nvPr/>
        </p:nvSpPr>
        <p:spPr bwMode="auto">
          <a:xfrm>
            <a:off x="648182" y="4452394"/>
            <a:ext cx="7546694" cy="468775"/>
          </a:xfrm>
          <a:prstGeom prst="roundRect">
            <a:avLst>
              <a:gd name="adj" fmla="val 29077"/>
            </a:avLst>
          </a:prstGeom>
          <a:gradFill flip="none" rotWithShape="1">
            <a:gsLst>
              <a:gs pos="0">
                <a:srgbClr val="FFC000">
                  <a:alpha val="30000"/>
                </a:srgbClr>
              </a:gs>
              <a:gs pos="50000">
                <a:srgbClr val="FFC000">
                  <a:alpha val="10000"/>
                </a:srgbClr>
              </a:gs>
              <a:gs pos="100000">
                <a:schemeClr val="accent2">
                  <a:tint val="23500"/>
                  <a:satMod val="160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0" tIns="45718" rIns="91436" bIns="45718" numCol="1" rtlCol="0" anchor="ctr" anchorCtr="0" compatLnSpc="1">
            <a:prstTxWarp prst="textNoShape">
              <a:avLst/>
            </a:prstTxWarp>
          </a:bodyPr>
          <a:lstStyle/>
          <a:p>
            <a:r>
              <a:rPr lang="en-US" sz="2400" dirty="0" smtClean="0">
                <a:solidFill>
                  <a:schemeClr val="tx1"/>
                </a:solidFill>
              </a:rPr>
              <a:t>Script Repository</a:t>
            </a:r>
          </a:p>
        </p:txBody>
      </p:sp>
      <p:sp>
        <p:nvSpPr>
          <p:cNvPr id="19" name="Rounded Rectangle 18"/>
          <p:cNvSpPr/>
          <p:nvPr/>
        </p:nvSpPr>
        <p:spPr bwMode="auto">
          <a:xfrm>
            <a:off x="648182" y="4986759"/>
            <a:ext cx="7546694" cy="468775"/>
          </a:xfrm>
          <a:prstGeom prst="roundRect">
            <a:avLst>
              <a:gd name="adj" fmla="val 29077"/>
            </a:avLst>
          </a:prstGeom>
          <a:gradFill flip="none" rotWithShape="1">
            <a:gsLst>
              <a:gs pos="0">
                <a:srgbClr val="FFC000">
                  <a:alpha val="30000"/>
                </a:srgbClr>
              </a:gs>
              <a:gs pos="50000">
                <a:srgbClr val="FFC000">
                  <a:alpha val="10000"/>
                </a:srgbClr>
              </a:gs>
              <a:gs pos="100000">
                <a:schemeClr val="accent2">
                  <a:tint val="23500"/>
                  <a:satMod val="160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0" tIns="45718" rIns="91436" bIns="45718" numCol="1" rtlCol="0" anchor="ctr" anchorCtr="0" compatLnSpc="1">
            <a:prstTxWarp prst="textNoShape">
              <a:avLst/>
            </a:prstTxWarp>
          </a:bodyPr>
          <a:lstStyle/>
          <a:p>
            <a:r>
              <a:rPr lang="en-US" sz="2400" dirty="0" smtClean="0">
                <a:solidFill>
                  <a:schemeClr val="tx1"/>
                </a:solidFill>
              </a:rPr>
              <a:t>Software Directory</a:t>
            </a:r>
          </a:p>
        </p:txBody>
      </p:sp>
      <p:sp>
        <p:nvSpPr>
          <p:cNvPr id="20" name="Rounded Rectangle 19"/>
          <p:cNvSpPr/>
          <p:nvPr/>
        </p:nvSpPr>
        <p:spPr bwMode="auto">
          <a:xfrm>
            <a:off x="648182" y="5521121"/>
            <a:ext cx="7546694" cy="468775"/>
          </a:xfrm>
          <a:prstGeom prst="roundRect">
            <a:avLst>
              <a:gd name="adj" fmla="val 29077"/>
            </a:avLst>
          </a:prstGeom>
          <a:gradFill flip="none" rotWithShape="1">
            <a:gsLst>
              <a:gs pos="0">
                <a:srgbClr val="FFC000">
                  <a:alpha val="30000"/>
                </a:srgbClr>
              </a:gs>
              <a:gs pos="50000">
                <a:srgbClr val="FFC000">
                  <a:alpha val="10000"/>
                </a:srgbClr>
              </a:gs>
              <a:gs pos="100000">
                <a:schemeClr val="accent2">
                  <a:tint val="23500"/>
                  <a:satMod val="160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0" tIns="45718" rIns="91436" bIns="45718" numCol="1" rtlCol="0" anchor="ctr" anchorCtr="0" compatLnSpc="1">
            <a:prstTxWarp prst="textNoShape">
              <a:avLst/>
            </a:prstTxWarp>
          </a:bodyPr>
          <a:lstStyle/>
          <a:p>
            <a:r>
              <a:rPr lang="en-US" sz="2400" dirty="0" smtClean="0">
                <a:solidFill>
                  <a:schemeClr val="tx1"/>
                </a:solidFill>
              </a:rPr>
              <a:t>User Group Outreach</a:t>
            </a:r>
          </a:p>
        </p:txBody>
      </p:sp>
      <p:sp>
        <p:nvSpPr>
          <p:cNvPr id="5" name="Pentagon 4"/>
          <p:cNvSpPr/>
          <p:nvPr/>
        </p:nvSpPr>
        <p:spPr bwMode="auto">
          <a:xfrm>
            <a:off x="-1" y="682903"/>
            <a:ext cx="7778188" cy="1469985"/>
          </a:xfrm>
          <a:prstGeom prst="homePlate">
            <a:avLst>
              <a:gd name="adj" fmla="val 39595"/>
            </a:avLst>
          </a:prstGeom>
          <a:gradFill flip="none" rotWithShape="1">
            <a:gsLst>
              <a:gs pos="0">
                <a:schemeClr val="accent2">
                  <a:alpha val="40000"/>
                </a:schemeClr>
              </a:gs>
              <a:gs pos="50000">
                <a:schemeClr val="accent2">
                  <a:alpha val="20000"/>
                </a:schemeClr>
              </a:gs>
              <a:gs pos="100000">
                <a:schemeClr val="accent2">
                  <a:tint val="23500"/>
                  <a:satMod val="160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1645920" tIns="45718" rIns="91436" bIns="45718" numCol="1" rtlCol="0" anchor="ctr" anchorCtr="0" compatLnSpc="1">
            <a:prstTxWarp prst="textNoShape">
              <a:avLst/>
            </a:prstTxWarp>
          </a:bodyPr>
          <a:lstStyle/>
          <a:p>
            <a:pPr marL="1588" fontAlgn="base">
              <a:spcBef>
                <a:spcPct val="0"/>
              </a:spcBef>
              <a:spcAft>
                <a:spcPct val="0"/>
              </a:spcAft>
              <a:defRPr/>
            </a:pPr>
            <a:r>
              <a:rPr lang="en-US" sz="4000" dirty="0" smtClean="0">
                <a:hlinkClick r:id="rId3"/>
              </a:rPr>
              <a:t>PowerShellCommunity.org</a:t>
            </a:r>
            <a:endParaRPr lang="en-US" sz="4000" b="1" dirty="0" smtClean="0">
              <a:solidFill>
                <a:schemeClr val="tx1"/>
              </a:solidFill>
              <a:effectLst>
                <a:glow rad="228600">
                  <a:schemeClr val="bg1">
                    <a:alpha val="40000"/>
                  </a:schemeClr>
                </a:glow>
                <a:outerShdw blurRad="63500" algn="ctr" rotWithShape="0">
                  <a:prstClr val="black">
                    <a:alpha val="40000"/>
                  </a:prstClr>
                </a:outerShdw>
              </a:effectLst>
            </a:endParaRPr>
          </a:p>
        </p:txBody>
      </p:sp>
      <p:grpSp>
        <p:nvGrpSpPr>
          <p:cNvPr id="6" name="Group 5"/>
          <p:cNvGrpSpPr/>
          <p:nvPr/>
        </p:nvGrpSpPr>
        <p:grpSpPr>
          <a:xfrm>
            <a:off x="196770" y="1052495"/>
            <a:ext cx="1643605" cy="2265579"/>
            <a:chOff x="289368" y="1041721"/>
            <a:chExt cx="1490667" cy="2054766"/>
          </a:xfrm>
        </p:grpSpPr>
        <p:sp>
          <p:nvSpPr>
            <p:cNvPr id="7" name="Oval 6"/>
            <p:cNvSpPr/>
            <p:nvPr/>
          </p:nvSpPr>
          <p:spPr>
            <a:xfrm>
              <a:off x="624869" y="1233125"/>
              <a:ext cx="442963" cy="442963"/>
            </a:xfrm>
            <a:prstGeom prst="ellipse">
              <a:avLst/>
            </a:prstGeom>
            <a:solidFill>
              <a:schemeClr val="accent2">
                <a:alpha val="48000"/>
              </a:schemeClr>
            </a:solid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p:cNvSpPr/>
            <p:nvPr/>
          </p:nvSpPr>
          <p:spPr>
            <a:xfrm>
              <a:off x="421890" y="1041721"/>
              <a:ext cx="825770" cy="825771"/>
            </a:xfrm>
            <a:prstGeom prst="ellipse">
              <a:avLst/>
            </a:prstGeom>
            <a:gradFill flip="none" rotWithShape="1">
              <a:gsLst>
                <a:gs pos="0">
                  <a:schemeClr val="accent1">
                    <a:tint val="66000"/>
                    <a:satMod val="160000"/>
                    <a:alpha val="0"/>
                  </a:schemeClr>
                </a:gs>
                <a:gs pos="50000">
                  <a:srgbClr val="FFFF00">
                    <a:alpha val="0"/>
                  </a:srgbClr>
                </a:gs>
                <a:gs pos="100000">
                  <a:srgbClr val="F2E204"/>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 name="Group 27"/>
            <p:cNvGrpSpPr/>
            <p:nvPr/>
          </p:nvGrpSpPr>
          <p:grpSpPr bwMode="black">
            <a:xfrm>
              <a:off x="289368" y="1080583"/>
              <a:ext cx="1490667" cy="2015904"/>
              <a:chOff x="1840380" y="2825563"/>
              <a:chExt cx="2981814" cy="4032455"/>
            </a:xfrm>
          </p:grpSpPr>
          <p:pic>
            <p:nvPicPr>
              <p:cNvPr id="10" name="Picture 5" descr="C:\Documents and Settings\Pennie\My Documents\Maxine Coo\iStock_000006124171XSmall.png"/>
              <p:cNvPicPr>
                <a:picLocks noChangeAspect="1" noChangeArrowheads="1"/>
              </p:cNvPicPr>
              <p:nvPr/>
            </p:nvPicPr>
            <p:blipFill>
              <a:blip r:embed="rId4">
                <a:lum bright="-100000"/>
              </a:blip>
              <a:srcRect/>
              <a:stretch>
                <a:fillRect/>
              </a:stretch>
            </p:blipFill>
            <p:spPr bwMode="black">
              <a:xfrm>
                <a:off x="1840380" y="2825563"/>
                <a:ext cx="2981814" cy="4032455"/>
              </a:xfrm>
              <a:prstGeom prst="rect">
                <a:avLst/>
              </a:prstGeom>
              <a:noFill/>
            </p:spPr>
          </p:pic>
          <p:sp>
            <p:nvSpPr>
              <p:cNvPr id="11" name="Oval 10"/>
              <p:cNvSpPr/>
              <p:nvPr/>
            </p:nvSpPr>
            <p:spPr bwMode="black">
              <a:xfrm>
                <a:off x="2847371" y="3495555"/>
                <a:ext cx="173622" cy="173622"/>
              </a:xfrm>
              <a:prstGeom prst="ellipse">
                <a:avLst/>
              </a:prstGeom>
              <a:solidFill>
                <a:srgbClr val="110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pic>
        <p:nvPicPr>
          <p:cNvPr id="16" name="Picture 2"/>
          <p:cNvPicPr>
            <a:picLocks noChangeAspect="1" noChangeArrowheads="1"/>
          </p:cNvPicPr>
          <p:nvPr/>
        </p:nvPicPr>
        <p:blipFill>
          <a:blip r:embed="rId5"/>
          <a:srcRect/>
          <a:stretch>
            <a:fillRect/>
          </a:stretch>
        </p:blipFill>
        <p:spPr bwMode="auto">
          <a:xfrm>
            <a:off x="4803496" y="3576276"/>
            <a:ext cx="4121550" cy="3063501"/>
          </a:xfrm>
          <a:prstGeom prst="roundRect">
            <a:avLst>
              <a:gd name="adj" fmla="val 8594"/>
            </a:avLst>
          </a:prstGeom>
          <a:solidFill>
            <a:srgbClr val="FFFFFF">
              <a:shade val="85000"/>
            </a:srgbClr>
          </a:solidFill>
          <a:ln>
            <a:noFill/>
          </a:ln>
          <a:effectLst>
            <a:outerShdw blurRad="63500" sx="102000" sy="102000" algn="ctr"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pic>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Microsoft Resources</a:t>
            </a:r>
            <a:endParaRPr lang="en-US" dirty="0"/>
          </a:p>
        </p:txBody>
      </p:sp>
      <p:sp>
        <p:nvSpPr>
          <p:cNvPr id="3" name="Content Placeholder 2"/>
          <p:cNvSpPr>
            <a:spLocks noGrp="1"/>
          </p:cNvSpPr>
          <p:nvPr>
            <p:ph idx="1"/>
          </p:nvPr>
        </p:nvSpPr>
        <p:spPr bwMode="black"/>
        <p:txBody>
          <a:bodyPr/>
          <a:lstStyle/>
          <a:p>
            <a:r>
              <a:rPr lang="en-US" dirty="0" smtClean="0"/>
              <a:t>Windows Embedded Team Blog</a:t>
            </a:r>
          </a:p>
          <a:p>
            <a:pPr>
              <a:buNone/>
            </a:pPr>
            <a:r>
              <a:rPr lang="en-US" dirty="0" smtClean="0"/>
              <a:t>	</a:t>
            </a:r>
            <a:r>
              <a:rPr lang="en-US" dirty="0" smtClean="0">
                <a:hlinkClick r:id="rId3"/>
              </a:rPr>
              <a:t>http://blogs.msdn.com/embedded/</a:t>
            </a:r>
          </a:p>
          <a:p>
            <a:r>
              <a:rPr lang="en-US" dirty="0" smtClean="0"/>
              <a:t>PowerShell Team Blog </a:t>
            </a:r>
            <a:r>
              <a:rPr lang="en-US" dirty="0" smtClean="0">
                <a:hlinkClick r:id="rId3"/>
              </a:rPr>
              <a:t>blogs.msdn.com/powershell</a:t>
            </a:r>
            <a:endParaRPr lang="en-US" dirty="0" smtClean="0"/>
          </a:p>
          <a:p>
            <a:r>
              <a:rPr lang="en-US" dirty="0" smtClean="0"/>
              <a:t>Scripting Guys Script Center </a:t>
            </a:r>
            <a:r>
              <a:rPr lang="en-US" dirty="0" smtClean="0">
                <a:hlinkClick r:id="rId4"/>
              </a:rPr>
              <a:t>microsoft.com/technet/scriptcenter</a:t>
            </a:r>
            <a:endParaRPr lang="en-US" dirty="0" smtClean="0"/>
          </a:p>
          <a:p>
            <a:pPr lvl="1"/>
            <a:r>
              <a:rPr lang="en-US" dirty="0" smtClean="0"/>
              <a:t>Hub for official documentation</a:t>
            </a:r>
          </a:p>
          <a:p>
            <a:pPr lvl="1"/>
            <a:r>
              <a:rPr lang="en-US" dirty="0" smtClean="0"/>
              <a:t>The Windows PowerShell Toolbox</a:t>
            </a:r>
          </a:p>
          <a:p>
            <a:pPr lvl="1"/>
            <a:r>
              <a:rPr lang="en-US" dirty="0" smtClean="0"/>
              <a:t>Script repository and other goodies</a:t>
            </a:r>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a:t>Q</a:t>
            </a:r>
            <a:r>
              <a:rPr lang="en-US" sz="8000" dirty="0" smtClean="0"/>
              <a:t>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lstStyle/>
          <a:p>
            <a:r>
              <a:rPr smtClean="0"/>
              <a:t>Breakout Sessions</a:t>
            </a:r>
            <a:endParaRPr lang="en-US" dirty="0"/>
          </a:p>
        </p:txBody>
      </p:sp>
      <p:sp>
        <p:nvSpPr>
          <p:cNvPr id="8" name="Rectangle 7"/>
          <p:cNvSpPr/>
          <p:nvPr/>
        </p:nvSpPr>
        <p:spPr bwMode="auto">
          <a:xfrm>
            <a:off x="-2298032" y="-1"/>
            <a:ext cx="2141623" cy="2587752"/>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chemeClr val="accent5"/>
              </a:solidFill>
            </a:endParaRPr>
          </a:p>
          <a:p>
            <a:pPr defTabSz="914099" fontAlgn="base">
              <a:spcBef>
                <a:spcPct val="0"/>
              </a:spcBef>
              <a:spcAft>
                <a:spcPct val="0"/>
              </a:spcAft>
            </a:pPr>
            <a:r>
              <a:rPr lang="en-US" sz="2000" b="1" dirty="0" smtClean="0">
                <a:solidFill>
                  <a:schemeClr val="accent5"/>
                </a:solidFill>
              </a:rPr>
              <a:t>Track PMs </a:t>
            </a:r>
            <a:r>
              <a:rPr lang="en-US" dirty="0" smtClean="0"/>
              <a:t>will supply the content for this slide, </a:t>
            </a:r>
            <a:br>
              <a:rPr lang="en-US" dirty="0" smtClean="0"/>
            </a:br>
            <a:r>
              <a:rPr lang="en-US" dirty="0" smtClean="0"/>
              <a:t>which will be inserted during </a:t>
            </a:r>
            <a:br>
              <a:rPr lang="en-US" dirty="0" smtClean="0"/>
            </a:br>
            <a:r>
              <a:rPr lang="en-US" dirty="0" smtClean="0"/>
              <a:t>the final scrub.</a:t>
            </a:r>
            <a:endParaRPr lang="en-US" sz="16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 name="Content Placeholder 2"/>
          <p:cNvSpPr>
            <a:spLocks noGrp="1"/>
          </p:cNvSpPr>
          <p:nvPr>
            <p:ph sz="quarter" idx="10"/>
          </p:nvPr>
        </p:nvSpPr>
        <p:spPr>
          <a:xfrm>
            <a:off x="371062" y="3846443"/>
            <a:ext cx="8385048" cy="2405270"/>
          </a:xfrm>
        </p:spPr>
        <p:txBody>
          <a:bodyPr/>
          <a:lstStyle/>
          <a:p>
            <a:r>
              <a:rPr lang="en-US" dirty="0">
                <a:solidFill>
                  <a:schemeClr val="tx1"/>
                </a:solidFill>
              </a:rPr>
              <a:t>Windows Embedded Standard and </a:t>
            </a:r>
            <a:r>
              <a:rPr lang="en-US" dirty="0" err="1">
                <a:solidFill>
                  <a:schemeClr val="tx1"/>
                </a:solidFill>
              </a:rPr>
              <a:t>POSReady</a:t>
            </a:r>
            <a:endParaRPr lang="en-US" dirty="0">
              <a:solidFill>
                <a:schemeClr val="tx1"/>
              </a:solidFill>
            </a:endParaRPr>
          </a:p>
          <a:p>
            <a:pPr lvl="1"/>
            <a:r>
              <a:rPr lang="en-US" sz="1400" dirty="0">
                <a:solidFill>
                  <a:schemeClr val="tx1"/>
                </a:solidFill>
              </a:rPr>
              <a:t>EMB303: Windows Embedded Standard 2011: How to Embed Windows 7 into Devices</a:t>
            </a:r>
          </a:p>
          <a:p>
            <a:pPr lvl="1"/>
            <a:r>
              <a:rPr lang="en-US" sz="1400" dirty="0">
                <a:solidFill>
                  <a:schemeClr val="tx1"/>
                </a:solidFill>
              </a:rPr>
              <a:t>EMB309: Create  a </a:t>
            </a:r>
            <a:r>
              <a:rPr lang="en-US" sz="1400" dirty="0" err="1">
                <a:solidFill>
                  <a:schemeClr val="tx1"/>
                </a:solidFill>
              </a:rPr>
              <a:t>Multitouch</a:t>
            </a:r>
            <a:r>
              <a:rPr lang="en-US" sz="1400" dirty="0">
                <a:solidFill>
                  <a:schemeClr val="tx1"/>
                </a:solidFill>
              </a:rPr>
              <a:t> and Gesture Aware Device Using Windows Embedded Standard 2011</a:t>
            </a:r>
          </a:p>
          <a:p>
            <a:pPr lvl="1"/>
            <a:r>
              <a:rPr lang="en-US" sz="1400" dirty="0">
                <a:solidFill>
                  <a:schemeClr val="tx1"/>
                </a:solidFill>
              </a:rPr>
              <a:t>EMB308: Componentization Architecture in Windows Embedded Standard 2011</a:t>
            </a:r>
          </a:p>
          <a:p>
            <a:pPr lvl="1"/>
            <a:r>
              <a:rPr lang="en-US" sz="1400" dirty="0">
                <a:solidFill>
                  <a:schemeClr val="tx1"/>
                </a:solidFill>
              </a:rPr>
              <a:t>EMB306: Using Windows PowerShell on Windows Embedded Standard</a:t>
            </a:r>
          </a:p>
          <a:p>
            <a:pPr lvl="1"/>
            <a:r>
              <a:rPr lang="en-US" sz="1400" dirty="0">
                <a:solidFill>
                  <a:schemeClr val="tx1"/>
                </a:solidFill>
              </a:rPr>
              <a:t>EMB302: Deploying Windows Embedded with Style</a:t>
            </a:r>
          </a:p>
          <a:p>
            <a:pPr lvl="1"/>
            <a:r>
              <a:rPr lang="en-US" sz="1400" dirty="0">
                <a:solidFill>
                  <a:schemeClr val="tx1"/>
                </a:solidFill>
              </a:rPr>
              <a:t>EMB203: Using Windows Deployment Services And Microsoft System Center To Deploy And Manage A Point-of-Service (POS)</a:t>
            </a:r>
          </a:p>
        </p:txBody>
      </p:sp>
      <p:sp>
        <p:nvSpPr>
          <p:cNvPr id="10" name="Content Placeholder 2"/>
          <p:cNvSpPr>
            <a:spLocks noGrp="1"/>
          </p:cNvSpPr>
          <p:nvPr>
            <p:ph sz="quarter" idx="10"/>
          </p:nvPr>
        </p:nvSpPr>
        <p:spPr>
          <a:xfrm>
            <a:off x="374374" y="2117042"/>
            <a:ext cx="8385048" cy="1630018"/>
          </a:xfrm>
        </p:spPr>
        <p:txBody>
          <a:bodyPr/>
          <a:lstStyle/>
          <a:p>
            <a:r>
              <a:rPr lang="en-US" dirty="0">
                <a:solidFill>
                  <a:schemeClr val="tx1"/>
                </a:solidFill>
              </a:rPr>
              <a:t>Windows Embedded CE</a:t>
            </a:r>
          </a:p>
          <a:p>
            <a:pPr lvl="1"/>
            <a:r>
              <a:rPr lang="en-US" sz="1400" dirty="0">
                <a:solidFill>
                  <a:schemeClr val="tx1"/>
                </a:solidFill>
              </a:rPr>
              <a:t>EMB301: Technical introduction to the new Windows Embedded CE 6.0 R3</a:t>
            </a:r>
          </a:p>
          <a:p>
            <a:pPr lvl="1"/>
            <a:r>
              <a:rPr lang="en-US" sz="1400" dirty="0">
                <a:solidFill>
                  <a:schemeClr val="tx1"/>
                </a:solidFill>
              </a:rPr>
              <a:t>EMB307: Windows Embedded CE6.0: Tools and Techniques to Face the Embedded Development Challenges</a:t>
            </a:r>
          </a:p>
          <a:p>
            <a:pPr lvl="1"/>
            <a:r>
              <a:rPr lang="en-US" sz="1400" dirty="0">
                <a:solidFill>
                  <a:schemeClr val="tx1"/>
                </a:solidFill>
              </a:rPr>
              <a:t>EMB201: Windows Embedded CE and Connectivity</a:t>
            </a:r>
          </a:p>
          <a:p>
            <a:pPr lvl="1"/>
            <a:r>
              <a:rPr lang="en-US" sz="1400" dirty="0">
                <a:solidFill>
                  <a:schemeClr val="tx1"/>
                </a:solidFill>
              </a:rPr>
              <a:t>EMB305: From Expression Blend to Windows Embedded CE: build the UI of next generation devices</a:t>
            </a:r>
          </a:p>
        </p:txBody>
      </p:sp>
      <p:sp>
        <p:nvSpPr>
          <p:cNvPr id="11" name="Content Placeholder 2"/>
          <p:cNvSpPr>
            <a:spLocks noGrp="1"/>
          </p:cNvSpPr>
          <p:nvPr>
            <p:ph sz="quarter" idx="10"/>
          </p:nvPr>
        </p:nvSpPr>
        <p:spPr>
          <a:xfrm>
            <a:off x="377686" y="1003646"/>
            <a:ext cx="8385048" cy="1153149"/>
          </a:xfrm>
        </p:spPr>
        <p:txBody>
          <a:bodyPr/>
          <a:lstStyle/>
          <a:p>
            <a:r>
              <a:rPr lang="en-US" dirty="0"/>
              <a:t>General</a:t>
            </a:r>
            <a:endParaRPr lang="en-US" sz="1600" dirty="0"/>
          </a:p>
          <a:p>
            <a:pPr lvl="1"/>
            <a:r>
              <a:rPr lang="en-US" sz="1400" dirty="0">
                <a:solidFill>
                  <a:schemeClr val="tx1"/>
                </a:solidFill>
              </a:rPr>
              <a:t>EMB202: What a desktop developer needs to know to develop for Windows Embedded</a:t>
            </a:r>
          </a:p>
          <a:p>
            <a:pPr lvl="1"/>
            <a:r>
              <a:rPr lang="en-US" sz="1400" dirty="0">
                <a:solidFill>
                  <a:schemeClr val="tx1"/>
                </a:solidFill>
              </a:rPr>
              <a:t>EMB304: Windows Embedded: from sensors to servers</a:t>
            </a:r>
          </a:p>
          <a:p>
            <a:pPr lvl="1"/>
            <a:r>
              <a:rPr lang="en-US" sz="1400" dirty="0">
                <a:solidFill>
                  <a:schemeClr val="tx1"/>
                </a:solidFill>
              </a:rPr>
              <a:t>EMB310: Windows Embedded: "Demos only“</a:t>
            </a:r>
          </a:p>
        </p:txBody>
      </p:sp>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a:xfrm>
            <a:off x="381000" y="228600"/>
            <a:ext cx="8375946" cy="498598"/>
          </a:xfrm>
        </p:spPr>
        <p:txBody>
          <a:bodyPr/>
          <a:lstStyle/>
          <a:p>
            <a:r>
              <a:rPr lang="en-US" sz="3600" dirty="0"/>
              <a:t>HOLs, Interactive, Sunday and Demo Sessions</a:t>
            </a:r>
          </a:p>
        </p:txBody>
      </p:sp>
      <p:sp>
        <p:nvSpPr>
          <p:cNvPr id="8" name="Rectangle 7"/>
          <p:cNvSpPr/>
          <p:nvPr/>
        </p:nvSpPr>
        <p:spPr bwMode="auto">
          <a:xfrm>
            <a:off x="-2298032" y="-1"/>
            <a:ext cx="2141623" cy="2587752"/>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chemeClr val="accent5"/>
              </a:solidFill>
            </a:endParaRPr>
          </a:p>
          <a:p>
            <a:pPr defTabSz="914099" fontAlgn="base">
              <a:spcBef>
                <a:spcPct val="0"/>
              </a:spcBef>
              <a:spcAft>
                <a:spcPct val="0"/>
              </a:spcAft>
            </a:pPr>
            <a:r>
              <a:rPr lang="en-US" sz="2000" b="1" dirty="0" smtClean="0">
                <a:solidFill>
                  <a:schemeClr val="accent5"/>
                </a:solidFill>
              </a:rPr>
              <a:t>Track PMs </a:t>
            </a:r>
            <a:r>
              <a:rPr lang="en-US" dirty="0" smtClean="0"/>
              <a:t>will supply the content for this slide, </a:t>
            </a:r>
            <a:br>
              <a:rPr lang="en-US" dirty="0" smtClean="0"/>
            </a:br>
            <a:r>
              <a:rPr lang="en-US" dirty="0" smtClean="0"/>
              <a:t>which will be inserted during </a:t>
            </a:r>
            <a:br>
              <a:rPr lang="en-US" dirty="0" smtClean="0"/>
            </a:br>
            <a:r>
              <a:rPr lang="en-US" dirty="0" smtClean="0"/>
              <a:t>the final scrub.</a:t>
            </a:r>
            <a:endParaRPr lang="en-US" sz="16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 name="Content Placeholder 2"/>
          <p:cNvSpPr>
            <a:spLocks noGrp="1"/>
          </p:cNvSpPr>
          <p:nvPr>
            <p:ph sz="quarter" idx="10"/>
          </p:nvPr>
        </p:nvSpPr>
        <p:spPr>
          <a:xfrm>
            <a:off x="450574" y="5171449"/>
            <a:ext cx="8385048" cy="685800"/>
          </a:xfrm>
        </p:spPr>
        <p:txBody>
          <a:bodyPr/>
          <a:lstStyle/>
          <a:p>
            <a:pPr indent="0">
              <a:lnSpc>
                <a:spcPct val="115000"/>
              </a:lnSpc>
              <a:spcBef>
                <a:spcPts val="0"/>
              </a:spcBef>
            </a:pPr>
            <a:r>
              <a:rPr lang="en-US" dirty="0">
                <a:solidFill>
                  <a:schemeClr val="tx1"/>
                </a:solidFill>
                <a:ea typeface="Calibri"/>
                <a:cs typeface="Calibri"/>
              </a:rPr>
              <a:t>Sunday and Demo Session</a:t>
            </a:r>
          </a:p>
          <a:p>
            <a:pPr lvl="1" indent="-457200">
              <a:lnSpc>
                <a:spcPct val="115000"/>
              </a:lnSpc>
              <a:spcBef>
                <a:spcPts val="0"/>
              </a:spcBef>
            </a:pPr>
            <a:r>
              <a:rPr lang="en-US" sz="1400" dirty="0">
                <a:solidFill>
                  <a:schemeClr val="tx1"/>
                </a:solidFill>
                <a:ea typeface="Calibri"/>
                <a:cs typeface="Calibri"/>
              </a:rPr>
              <a:t>E</a:t>
            </a:r>
            <a:r>
              <a:rPr lang="en-US" sz="1400" dirty="0">
                <a:solidFill>
                  <a:schemeClr val="tx1"/>
                </a:solidFill>
                <a:ea typeface="Times New Roman"/>
                <a:cs typeface="Calibri"/>
              </a:rPr>
              <a:t>MB101-SUN: Windows Embedded101</a:t>
            </a:r>
          </a:p>
          <a:p>
            <a:pPr lvl="1" indent="-457200">
              <a:lnSpc>
                <a:spcPct val="115000"/>
              </a:lnSpc>
              <a:spcBef>
                <a:spcPts val="0"/>
              </a:spcBef>
            </a:pPr>
            <a:r>
              <a:rPr lang="en-US" sz="1400" dirty="0">
                <a:solidFill>
                  <a:schemeClr val="tx1"/>
                </a:solidFill>
                <a:ea typeface="Calibri"/>
                <a:cs typeface="Times New Roman"/>
              </a:rPr>
              <a:t>EMB01-Demo: Embedding Windows Seven into devices</a:t>
            </a:r>
          </a:p>
        </p:txBody>
      </p:sp>
      <p:sp>
        <p:nvSpPr>
          <p:cNvPr id="10" name="Content Placeholder 2"/>
          <p:cNvSpPr>
            <a:spLocks noGrp="1"/>
          </p:cNvSpPr>
          <p:nvPr>
            <p:ph sz="quarter" idx="10"/>
          </p:nvPr>
        </p:nvSpPr>
        <p:spPr>
          <a:xfrm>
            <a:off x="364435" y="2832652"/>
            <a:ext cx="8385048" cy="2117035"/>
          </a:xfrm>
        </p:spPr>
        <p:txBody>
          <a:bodyPr/>
          <a:lstStyle/>
          <a:p>
            <a:pPr indent="0">
              <a:lnSpc>
                <a:spcPct val="115000"/>
              </a:lnSpc>
              <a:spcBef>
                <a:spcPts val="0"/>
              </a:spcBef>
            </a:pPr>
            <a:r>
              <a:rPr lang="en-US" dirty="0">
                <a:solidFill>
                  <a:schemeClr val="tx1"/>
                </a:solidFill>
                <a:ea typeface="Calibri"/>
                <a:cs typeface="Calibri"/>
              </a:rPr>
              <a:t>Hands On Lab</a:t>
            </a:r>
          </a:p>
          <a:p>
            <a:pPr lvl="1" indent="-457200">
              <a:lnSpc>
                <a:spcPct val="115000"/>
              </a:lnSpc>
              <a:spcBef>
                <a:spcPts val="0"/>
              </a:spcBef>
            </a:pPr>
            <a:r>
              <a:rPr lang="en-US" sz="1200" dirty="0">
                <a:solidFill>
                  <a:schemeClr val="tx1"/>
                </a:solidFill>
                <a:ea typeface="Calibri"/>
                <a:cs typeface="Calibri"/>
              </a:rPr>
              <a:t>Hi</a:t>
            </a:r>
            <a:r>
              <a:rPr lang="en-US" sz="1400" dirty="0">
                <a:solidFill>
                  <a:schemeClr val="tx1"/>
                </a:solidFill>
                <a:ea typeface="Times New Roman"/>
                <a:cs typeface="Calibri"/>
              </a:rPr>
              <a:t>gher Fidelity internet experience with Internet Explorer Embedded</a:t>
            </a:r>
            <a:endParaRPr lang="en-US" sz="1400" dirty="0">
              <a:solidFill>
                <a:schemeClr val="tx1"/>
              </a:solidFill>
              <a:ea typeface="Times New Roman"/>
              <a:cs typeface="Times New Roman"/>
            </a:endParaRPr>
          </a:p>
          <a:p>
            <a:pPr lvl="1" indent="-457200">
              <a:lnSpc>
                <a:spcPct val="115000"/>
              </a:lnSpc>
              <a:spcBef>
                <a:spcPts val="0"/>
              </a:spcBef>
            </a:pPr>
            <a:r>
              <a:rPr lang="en-US" sz="1400" dirty="0">
                <a:solidFill>
                  <a:schemeClr val="tx1"/>
                </a:solidFill>
                <a:ea typeface="Times New Roman"/>
                <a:cs typeface="Calibri"/>
              </a:rPr>
              <a:t>Introduction to Connection Manager</a:t>
            </a:r>
            <a:endParaRPr lang="en-US" sz="1400" dirty="0">
              <a:solidFill>
                <a:schemeClr val="tx1"/>
              </a:solidFill>
              <a:ea typeface="Times New Roman"/>
              <a:cs typeface="Times New Roman"/>
            </a:endParaRPr>
          </a:p>
          <a:p>
            <a:pPr lvl="1" indent="-457200">
              <a:lnSpc>
                <a:spcPct val="115000"/>
              </a:lnSpc>
              <a:spcBef>
                <a:spcPts val="0"/>
              </a:spcBef>
            </a:pPr>
            <a:r>
              <a:rPr lang="en-US" sz="1400" dirty="0">
                <a:solidFill>
                  <a:schemeClr val="tx1"/>
                </a:solidFill>
                <a:ea typeface="Times New Roman"/>
                <a:cs typeface="Calibri"/>
              </a:rPr>
              <a:t>Creating a custom Windows Embedded Standard 2011 operating system image for an application</a:t>
            </a:r>
            <a:endParaRPr lang="en-US" sz="1400" dirty="0">
              <a:solidFill>
                <a:schemeClr val="tx1"/>
              </a:solidFill>
              <a:ea typeface="Times New Roman"/>
              <a:cs typeface="Times New Roman"/>
            </a:endParaRPr>
          </a:p>
          <a:p>
            <a:pPr lvl="1" indent="-457200">
              <a:lnSpc>
                <a:spcPct val="115000"/>
              </a:lnSpc>
              <a:spcBef>
                <a:spcPts val="0"/>
              </a:spcBef>
            </a:pPr>
            <a:r>
              <a:rPr lang="en-US" sz="1400" dirty="0">
                <a:solidFill>
                  <a:schemeClr val="tx1"/>
                </a:solidFill>
                <a:ea typeface="Times New Roman"/>
                <a:cs typeface="Calibri"/>
              </a:rPr>
              <a:t>New Servicing and Deployment Scenarios in Windows Embedded Standard 2011 </a:t>
            </a:r>
            <a:endParaRPr lang="en-US" sz="1400" dirty="0">
              <a:solidFill>
                <a:schemeClr val="tx1"/>
              </a:solidFill>
              <a:ea typeface="Times New Roman"/>
              <a:cs typeface="Times New Roman"/>
            </a:endParaRPr>
          </a:p>
          <a:p>
            <a:pPr lvl="1" indent="-457200">
              <a:lnSpc>
                <a:spcPct val="115000"/>
              </a:lnSpc>
              <a:spcBef>
                <a:spcPts val="0"/>
              </a:spcBef>
            </a:pPr>
            <a:r>
              <a:rPr lang="en-US" sz="1400" dirty="0">
                <a:solidFill>
                  <a:schemeClr val="tx1"/>
                </a:solidFill>
                <a:ea typeface="Times New Roman"/>
                <a:cs typeface="Calibri"/>
              </a:rPr>
              <a:t>Embedded Enabling Features in Windows Embedded Standard 2011 </a:t>
            </a:r>
            <a:endParaRPr lang="en-US" sz="1400" dirty="0">
              <a:solidFill>
                <a:schemeClr val="tx1"/>
              </a:solidFill>
              <a:ea typeface="Times New Roman"/>
              <a:cs typeface="Times New Roman"/>
            </a:endParaRPr>
          </a:p>
          <a:p>
            <a:pPr lvl="1" indent="-457200">
              <a:lnSpc>
                <a:spcPct val="115000"/>
              </a:lnSpc>
              <a:spcBef>
                <a:spcPts val="0"/>
              </a:spcBef>
            </a:pPr>
            <a:r>
              <a:rPr lang="en-US" sz="1400" dirty="0">
                <a:solidFill>
                  <a:schemeClr val="tx1"/>
                </a:solidFill>
                <a:ea typeface="Times New Roman"/>
                <a:cs typeface="Calibri"/>
              </a:rPr>
              <a:t>Configuring and Using PowerShell to Manage Windows Embedded Standard 2011  Devices</a:t>
            </a:r>
            <a:endParaRPr lang="en-US" sz="1400" dirty="0">
              <a:solidFill>
                <a:schemeClr val="tx1"/>
              </a:solidFill>
              <a:ea typeface="Calibri"/>
              <a:cs typeface="Times New Roman"/>
            </a:endParaRPr>
          </a:p>
        </p:txBody>
      </p:sp>
      <p:sp>
        <p:nvSpPr>
          <p:cNvPr id="11" name="Content Placeholder 2"/>
          <p:cNvSpPr>
            <a:spLocks noGrp="1"/>
          </p:cNvSpPr>
          <p:nvPr>
            <p:ph sz="quarter" idx="10"/>
          </p:nvPr>
        </p:nvSpPr>
        <p:spPr>
          <a:xfrm>
            <a:off x="357808" y="914400"/>
            <a:ext cx="8385048" cy="1848679"/>
          </a:xfrm>
        </p:spPr>
        <p:txBody>
          <a:bodyPr/>
          <a:lstStyle/>
          <a:p>
            <a:pPr marR="0" lvl="0" indent="0">
              <a:lnSpc>
                <a:spcPct val="115000"/>
              </a:lnSpc>
              <a:spcBef>
                <a:spcPts val="0"/>
              </a:spcBef>
              <a:spcAft>
                <a:spcPts val="0"/>
              </a:spcAft>
            </a:pPr>
            <a:r>
              <a:rPr lang="en-US" dirty="0">
                <a:solidFill>
                  <a:schemeClr val="tx1"/>
                </a:solidFill>
                <a:effectLst/>
                <a:ea typeface="Times New Roman"/>
                <a:cs typeface="Calibri"/>
              </a:rPr>
              <a:t>Interactive sessions</a:t>
            </a:r>
          </a:p>
          <a:p>
            <a:pPr lvl="1" indent="-457200">
              <a:lnSpc>
                <a:spcPct val="115000"/>
              </a:lnSpc>
              <a:spcBef>
                <a:spcPts val="0"/>
              </a:spcBef>
            </a:pPr>
            <a:r>
              <a:rPr lang="en-US" sz="1400" dirty="0" smtClean="0">
                <a:solidFill>
                  <a:schemeClr val="tx1"/>
                </a:solidFill>
                <a:ea typeface="Times New Roman"/>
                <a:cs typeface="Calibri"/>
              </a:rPr>
              <a:t>EMB01-IS: Delivering Applications as Appliances</a:t>
            </a:r>
            <a:endParaRPr lang="en-US" sz="1400" dirty="0" smtClean="0">
              <a:solidFill>
                <a:schemeClr val="tx1"/>
              </a:solidFill>
              <a:ea typeface="Times New Roman"/>
              <a:cs typeface="Times New Roman"/>
            </a:endParaRPr>
          </a:p>
          <a:p>
            <a:pPr lvl="1" indent="-457200">
              <a:lnSpc>
                <a:spcPct val="115000"/>
              </a:lnSpc>
              <a:spcBef>
                <a:spcPts val="0"/>
              </a:spcBef>
            </a:pPr>
            <a:r>
              <a:rPr lang="en-US" sz="1400" dirty="0" smtClean="0">
                <a:solidFill>
                  <a:schemeClr val="tx1"/>
                </a:solidFill>
                <a:ea typeface="Times New Roman"/>
                <a:cs typeface="Calibri"/>
              </a:rPr>
              <a:t>EMB02-IS</a:t>
            </a:r>
            <a:r>
              <a:rPr lang="en-US" sz="1400" dirty="0">
                <a:solidFill>
                  <a:schemeClr val="tx1"/>
                </a:solidFill>
                <a:ea typeface="Times New Roman"/>
                <a:cs typeface="Calibri"/>
              </a:rPr>
              <a:t>: Windows for Devices: Learn about the Future of Windows Embedded</a:t>
            </a:r>
            <a:endParaRPr lang="en-US" sz="1400" dirty="0">
              <a:solidFill>
                <a:schemeClr val="tx1"/>
              </a:solidFill>
              <a:ea typeface="Times New Roman"/>
              <a:cs typeface="Times New Roman"/>
            </a:endParaRPr>
          </a:p>
          <a:p>
            <a:pPr lvl="1" indent="-457200">
              <a:lnSpc>
                <a:spcPct val="115000"/>
              </a:lnSpc>
              <a:spcBef>
                <a:spcPts val="0"/>
              </a:spcBef>
            </a:pPr>
            <a:r>
              <a:rPr lang="en-US" sz="1400" dirty="0">
                <a:solidFill>
                  <a:schemeClr val="tx1"/>
                </a:solidFill>
                <a:ea typeface="Times New Roman"/>
                <a:cs typeface="Calibri"/>
              </a:rPr>
              <a:t>EMB03-IS: The </a:t>
            </a:r>
            <a:r>
              <a:rPr lang="en-US" sz="1400" dirty="0" err="1">
                <a:solidFill>
                  <a:schemeClr val="tx1"/>
                </a:solidFill>
                <a:ea typeface="Times New Roman"/>
                <a:cs typeface="Calibri"/>
              </a:rPr>
              <a:t>Schtick</a:t>
            </a:r>
            <a:r>
              <a:rPr lang="en-US" sz="1400" dirty="0">
                <a:solidFill>
                  <a:schemeClr val="tx1"/>
                </a:solidFill>
                <a:ea typeface="Times New Roman"/>
                <a:cs typeface="Calibri"/>
              </a:rPr>
              <a:t>: Solving Real-Time Challenges, connectivity and GUI with Windows Embedded CE</a:t>
            </a:r>
            <a:endParaRPr lang="en-US" sz="1400" dirty="0">
              <a:solidFill>
                <a:schemeClr val="tx1"/>
              </a:solidFill>
              <a:ea typeface="Times New Roman"/>
              <a:cs typeface="Times New Roman"/>
            </a:endParaRPr>
          </a:p>
          <a:p>
            <a:pPr lvl="1" indent="-457200">
              <a:lnSpc>
                <a:spcPct val="115000"/>
              </a:lnSpc>
              <a:spcBef>
                <a:spcPts val="0"/>
              </a:spcBef>
            </a:pPr>
            <a:r>
              <a:rPr lang="en-US" sz="1400" dirty="0" smtClean="0">
                <a:solidFill>
                  <a:schemeClr val="tx1"/>
                </a:solidFill>
                <a:ea typeface="Times New Roman"/>
                <a:cs typeface="Calibri"/>
              </a:rPr>
              <a:t>EMB04-IS: Deploying and maintaining Windows Embedded Standard with different</a:t>
            </a:r>
          </a:p>
        </p:txBody>
      </p:sp>
    </p:spTree>
    <p:extLst>
      <p:ext uri="{BB962C8B-B14F-4D97-AF65-F5344CB8AC3E}">
        <p14:creationId xmlns="" xmlns:p14="http://schemas.microsoft.com/office/powerpoint/2007/7/12/main" val="2754659478"/>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lstStyle/>
          <a:p>
            <a:r>
              <a:rPr smtClean="0"/>
              <a:t>Useful URLs</a:t>
            </a:r>
            <a:endParaRPr lang="en-US" dirty="0"/>
          </a:p>
        </p:txBody>
      </p:sp>
      <p:sp>
        <p:nvSpPr>
          <p:cNvPr id="8" name="Rectangle 7"/>
          <p:cNvSpPr/>
          <p:nvPr/>
        </p:nvSpPr>
        <p:spPr bwMode="auto">
          <a:xfrm>
            <a:off x="-2298032" y="-1"/>
            <a:ext cx="2141623" cy="2587752"/>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chemeClr val="accent5"/>
              </a:solidFill>
            </a:endParaRPr>
          </a:p>
          <a:p>
            <a:pPr defTabSz="914099" fontAlgn="base">
              <a:spcBef>
                <a:spcPct val="0"/>
              </a:spcBef>
              <a:spcAft>
                <a:spcPct val="0"/>
              </a:spcAft>
            </a:pPr>
            <a:r>
              <a:rPr lang="en-US" sz="2000" b="1" dirty="0" smtClean="0">
                <a:solidFill>
                  <a:schemeClr val="accent5"/>
                </a:solidFill>
              </a:rPr>
              <a:t>Track PMs </a:t>
            </a:r>
            <a:r>
              <a:rPr lang="en-US" dirty="0" smtClean="0"/>
              <a:t>will supply the content for this slide, </a:t>
            </a:r>
            <a:br>
              <a:rPr lang="en-US" dirty="0" smtClean="0"/>
            </a:br>
            <a:r>
              <a:rPr lang="en-US" dirty="0" smtClean="0"/>
              <a:t>which will be inserted during </a:t>
            </a:r>
            <a:br>
              <a:rPr lang="en-US" dirty="0" smtClean="0"/>
            </a:br>
            <a:r>
              <a:rPr lang="en-US" dirty="0" smtClean="0"/>
              <a:t>the final scrub.</a:t>
            </a:r>
            <a:endParaRPr lang="en-US" sz="16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 name="Content Placeholder 2"/>
          <p:cNvSpPr>
            <a:spLocks noGrp="1"/>
          </p:cNvSpPr>
          <p:nvPr>
            <p:ph sz="quarter" idx="10"/>
          </p:nvPr>
        </p:nvSpPr>
        <p:spPr>
          <a:xfrm>
            <a:off x="450574" y="4922974"/>
            <a:ext cx="8385048" cy="685800"/>
          </a:xfrm>
        </p:spPr>
        <p:txBody>
          <a:bodyPr/>
          <a:lstStyle/>
          <a:p>
            <a:pPr indent="0">
              <a:lnSpc>
                <a:spcPct val="115000"/>
              </a:lnSpc>
              <a:spcBef>
                <a:spcPts val="0"/>
              </a:spcBef>
            </a:pPr>
            <a:r>
              <a:rPr lang="en-US" dirty="0">
                <a:solidFill>
                  <a:schemeClr val="tx1"/>
                </a:solidFill>
                <a:ea typeface="Calibri"/>
                <a:cs typeface="Calibri"/>
              </a:rPr>
              <a:t>Other</a:t>
            </a:r>
          </a:p>
          <a:p>
            <a:pPr lvl="1" indent="-457200">
              <a:lnSpc>
                <a:spcPct val="115000"/>
              </a:lnSpc>
              <a:spcBef>
                <a:spcPts val="0"/>
              </a:spcBef>
            </a:pPr>
            <a:r>
              <a:rPr lang="en-US" sz="1600" dirty="0" smtClean="0">
                <a:solidFill>
                  <a:schemeClr val="tx1"/>
                </a:solidFill>
                <a:ea typeface="Calibri"/>
                <a:cs typeface="Calibri"/>
                <a:hlinkClick r:id="rId3"/>
              </a:rPr>
              <a:t>http://www.wechsler-consulting.de</a:t>
            </a:r>
          </a:p>
          <a:p>
            <a:pPr lvl="1" indent="-457200">
              <a:lnSpc>
                <a:spcPct val="115000"/>
              </a:lnSpc>
              <a:spcBef>
                <a:spcPts val="0"/>
              </a:spcBef>
            </a:pPr>
            <a:r>
              <a:rPr lang="en-US" sz="1600" dirty="0" smtClean="0">
                <a:solidFill>
                  <a:schemeClr val="tx1"/>
                </a:solidFill>
                <a:ea typeface="Calibri"/>
                <a:cs typeface="Calibri"/>
                <a:hlinkClick r:id="rId3"/>
              </a:rPr>
              <a:t>http</a:t>
            </a:r>
            <a:r>
              <a:rPr lang="en-US" sz="1600" dirty="0">
                <a:solidFill>
                  <a:schemeClr val="tx1"/>
                </a:solidFill>
                <a:ea typeface="Calibri"/>
                <a:cs typeface="Calibri"/>
                <a:hlinkClick r:id="rId3"/>
              </a:rPr>
              <a:t>://windowsfordevices</a:t>
            </a:r>
            <a:endParaRPr lang="en-US" sz="1600" dirty="0">
              <a:solidFill>
                <a:schemeClr val="tx1"/>
              </a:solidFill>
              <a:ea typeface="Calibri"/>
              <a:cs typeface="Calibri"/>
            </a:endParaRPr>
          </a:p>
        </p:txBody>
      </p:sp>
      <p:sp>
        <p:nvSpPr>
          <p:cNvPr id="10" name="Content Placeholder 2"/>
          <p:cNvSpPr>
            <a:spLocks noGrp="1"/>
          </p:cNvSpPr>
          <p:nvPr>
            <p:ph sz="quarter" idx="10"/>
          </p:nvPr>
        </p:nvSpPr>
        <p:spPr>
          <a:xfrm>
            <a:off x="364435" y="3017973"/>
            <a:ext cx="8385048" cy="1206158"/>
          </a:xfrm>
        </p:spPr>
        <p:txBody>
          <a:bodyPr/>
          <a:lstStyle/>
          <a:p>
            <a:pPr indent="0">
              <a:lnSpc>
                <a:spcPct val="115000"/>
              </a:lnSpc>
              <a:spcBef>
                <a:spcPts val="0"/>
              </a:spcBef>
            </a:pPr>
            <a:r>
              <a:rPr lang="en-US" dirty="0" smtClean="0">
                <a:solidFill>
                  <a:schemeClr val="tx1"/>
                </a:solidFill>
                <a:ea typeface="Calibri"/>
                <a:cs typeface="Calibri"/>
              </a:rPr>
              <a:t>Blogs</a:t>
            </a:r>
            <a:endParaRPr lang="en-US" dirty="0">
              <a:solidFill>
                <a:schemeClr val="tx1"/>
              </a:solidFill>
              <a:ea typeface="Calibri"/>
              <a:cs typeface="Calibri"/>
            </a:endParaRPr>
          </a:p>
          <a:p>
            <a:pPr lvl="1" indent="-457200">
              <a:lnSpc>
                <a:spcPct val="115000"/>
              </a:lnSpc>
              <a:spcBef>
                <a:spcPts val="0"/>
              </a:spcBef>
            </a:pPr>
            <a:r>
              <a:rPr lang="en-US" sz="1600" dirty="0">
                <a:solidFill>
                  <a:schemeClr val="tx1"/>
                </a:solidFill>
                <a:ea typeface="Calibri"/>
                <a:cs typeface="Calibri"/>
                <a:hlinkClick r:id="rId4"/>
              </a:rPr>
              <a:t>http://blogs.msdn.com/obloch</a:t>
            </a:r>
            <a:endParaRPr lang="en-US" sz="1600" dirty="0">
              <a:solidFill>
                <a:schemeClr val="tx1"/>
              </a:solidFill>
              <a:ea typeface="Calibri"/>
              <a:cs typeface="Calibri"/>
            </a:endParaRPr>
          </a:p>
          <a:p>
            <a:pPr lvl="1" indent="-457200">
              <a:lnSpc>
                <a:spcPct val="115000"/>
              </a:lnSpc>
              <a:spcBef>
                <a:spcPts val="0"/>
              </a:spcBef>
            </a:pPr>
            <a:r>
              <a:rPr lang="en-US" sz="1600" dirty="0">
                <a:solidFill>
                  <a:schemeClr val="tx1"/>
                </a:solidFill>
                <a:ea typeface="Calibri"/>
                <a:cs typeface="Calibri"/>
                <a:hlinkClick r:id="rId5"/>
              </a:rPr>
              <a:t>http://blogs.msdn.com/mikehall</a:t>
            </a:r>
            <a:endParaRPr lang="en-US" sz="1600" dirty="0">
              <a:solidFill>
                <a:schemeClr val="tx1"/>
              </a:solidFill>
              <a:ea typeface="Calibri"/>
              <a:cs typeface="Calibri"/>
            </a:endParaRPr>
          </a:p>
          <a:p>
            <a:pPr lvl="1" indent="-457200">
              <a:lnSpc>
                <a:spcPct val="115000"/>
              </a:lnSpc>
              <a:spcBef>
                <a:spcPts val="0"/>
              </a:spcBef>
            </a:pPr>
            <a:r>
              <a:rPr lang="en-US" sz="1600" dirty="0">
                <a:solidFill>
                  <a:schemeClr val="tx1"/>
                </a:solidFill>
                <a:ea typeface="Calibri"/>
                <a:cs typeface="Calibri"/>
                <a:hlinkClick r:id="rId6"/>
              </a:rPr>
              <a:t>http://</a:t>
            </a:r>
            <a:r>
              <a:rPr lang="en-US" sz="1600" dirty="0" smtClean="0">
                <a:solidFill>
                  <a:schemeClr val="tx1"/>
                </a:solidFill>
                <a:ea typeface="Calibri"/>
                <a:cs typeface="Calibri"/>
                <a:hlinkClick r:id="rId6"/>
              </a:rPr>
              <a:t>blogs.msdn.com/jcoyne</a:t>
            </a:r>
            <a:endParaRPr lang="en-US" sz="1600" dirty="0">
              <a:solidFill>
                <a:schemeClr val="tx1"/>
              </a:solidFill>
              <a:ea typeface="Calibri"/>
              <a:cs typeface="Calibri"/>
            </a:endParaRPr>
          </a:p>
        </p:txBody>
      </p:sp>
      <p:sp>
        <p:nvSpPr>
          <p:cNvPr id="11" name="Content Placeholder 2"/>
          <p:cNvSpPr>
            <a:spLocks noGrp="1"/>
          </p:cNvSpPr>
          <p:nvPr>
            <p:ph sz="quarter" idx="10"/>
          </p:nvPr>
        </p:nvSpPr>
        <p:spPr>
          <a:xfrm>
            <a:off x="357808" y="1271999"/>
            <a:ext cx="8385048" cy="1491080"/>
          </a:xfrm>
        </p:spPr>
        <p:txBody>
          <a:bodyPr/>
          <a:lstStyle/>
          <a:p>
            <a:pPr indent="0">
              <a:lnSpc>
                <a:spcPct val="115000"/>
              </a:lnSpc>
              <a:spcBef>
                <a:spcPts val="0"/>
              </a:spcBef>
            </a:pPr>
            <a:r>
              <a:rPr lang="en-US" dirty="0">
                <a:solidFill>
                  <a:schemeClr val="tx1"/>
                </a:solidFill>
                <a:ea typeface="Calibri"/>
                <a:cs typeface="Calibri"/>
              </a:rPr>
              <a:t>Microsoft Web sites</a:t>
            </a:r>
          </a:p>
          <a:p>
            <a:pPr lvl="1" indent="-517525">
              <a:lnSpc>
                <a:spcPct val="115000"/>
              </a:lnSpc>
              <a:spcBef>
                <a:spcPts val="0"/>
              </a:spcBef>
            </a:pPr>
            <a:r>
              <a:rPr lang="en-US" sz="1600" dirty="0">
                <a:solidFill>
                  <a:schemeClr val="tx1"/>
                </a:solidFill>
                <a:ea typeface="Calibri"/>
                <a:cs typeface="Calibri"/>
                <a:hlinkClick r:id="rId7"/>
              </a:rPr>
              <a:t>http://windowsembedded.com</a:t>
            </a:r>
            <a:endParaRPr lang="en-US" sz="1600" dirty="0">
              <a:solidFill>
                <a:schemeClr val="tx1"/>
              </a:solidFill>
              <a:ea typeface="Calibri"/>
              <a:cs typeface="Calibri"/>
            </a:endParaRPr>
          </a:p>
          <a:p>
            <a:pPr lvl="1" indent="-517525">
              <a:lnSpc>
                <a:spcPct val="115000"/>
              </a:lnSpc>
              <a:spcBef>
                <a:spcPts val="0"/>
              </a:spcBef>
            </a:pPr>
            <a:r>
              <a:rPr lang="en-US" sz="1600" dirty="0">
                <a:solidFill>
                  <a:schemeClr val="tx1"/>
                </a:solidFill>
                <a:ea typeface="Times New Roman"/>
                <a:cs typeface="Calibri"/>
                <a:hlinkClick r:id="rId8"/>
              </a:rPr>
              <a:t>http://</a:t>
            </a:r>
            <a:r>
              <a:rPr lang="en-US" sz="1600" dirty="0" smtClean="0">
                <a:solidFill>
                  <a:schemeClr val="tx1"/>
                </a:solidFill>
                <a:ea typeface="Times New Roman"/>
                <a:cs typeface="Calibri"/>
                <a:hlinkClick r:id="rId8"/>
              </a:rPr>
              <a:t>msdn.microsoft.com/en-us/windowsembedded/ce/default.aspx</a:t>
            </a:r>
            <a:endParaRPr lang="en-US" sz="1600" dirty="0">
              <a:solidFill>
                <a:schemeClr val="tx1"/>
              </a:solidFill>
              <a:ea typeface="Times New Roman"/>
              <a:cs typeface="Calibri"/>
            </a:endParaRPr>
          </a:p>
          <a:p>
            <a:pPr lvl="1" indent="-517525">
              <a:lnSpc>
                <a:spcPct val="115000"/>
              </a:lnSpc>
              <a:spcBef>
                <a:spcPts val="0"/>
              </a:spcBef>
            </a:pPr>
            <a:r>
              <a:rPr lang="en-US" sz="1600" dirty="0">
                <a:solidFill>
                  <a:schemeClr val="tx1"/>
                </a:solidFill>
                <a:ea typeface="Times New Roman"/>
                <a:cs typeface="Calibri"/>
                <a:hlinkClick r:id="rId9"/>
              </a:rPr>
              <a:t>http://</a:t>
            </a:r>
            <a:r>
              <a:rPr lang="en-US" sz="1600" dirty="0" smtClean="0">
                <a:solidFill>
                  <a:schemeClr val="tx1"/>
                </a:solidFill>
                <a:ea typeface="Times New Roman"/>
                <a:cs typeface="Calibri"/>
                <a:hlinkClick r:id="rId9"/>
              </a:rPr>
              <a:t>msdn.microsoft.com/en-us/windowsembedded/standard/default.aspx</a:t>
            </a:r>
            <a:endParaRPr lang="en-US" sz="1600" dirty="0">
              <a:solidFill>
                <a:schemeClr val="tx1"/>
              </a:solidFill>
              <a:ea typeface="Times New Roman"/>
              <a:cs typeface="Calibri"/>
            </a:endParaRPr>
          </a:p>
          <a:p>
            <a:pPr lvl="1" indent="-517525">
              <a:lnSpc>
                <a:spcPct val="115000"/>
              </a:lnSpc>
              <a:spcBef>
                <a:spcPts val="0"/>
              </a:spcBef>
            </a:pPr>
            <a:r>
              <a:rPr lang="en-US" sz="1600" dirty="0">
                <a:solidFill>
                  <a:schemeClr val="tx1"/>
                </a:solidFill>
                <a:ea typeface="Times New Roman"/>
                <a:cs typeface="Calibri"/>
                <a:hlinkClick r:id="rId10"/>
              </a:rPr>
              <a:t>http://</a:t>
            </a:r>
            <a:r>
              <a:rPr lang="en-US" sz="1600" dirty="0" smtClean="0">
                <a:solidFill>
                  <a:schemeClr val="tx1"/>
                </a:solidFill>
                <a:ea typeface="Times New Roman"/>
                <a:cs typeface="Calibri"/>
                <a:hlinkClick r:id="rId10"/>
              </a:rPr>
              <a:t>technet.microsoft.com/en-us/windowsembedded/posready/default.aspx</a:t>
            </a:r>
            <a:endParaRPr lang="en-US" sz="1600" dirty="0" smtClean="0">
              <a:solidFill>
                <a:schemeClr val="tx1"/>
              </a:solidFill>
              <a:ea typeface="Times New Roman"/>
              <a:cs typeface="Calibri"/>
            </a:endParaRPr>
          </a:p>
        </p:txBody>
      </p:sp>
    </p:spTree>
    <p:extLst>
      <p:ext uri="{BB962C8B-B14F-4D97-AF65-F5344CB8AC3E}">
        <p14:creationId xmlns="" xmlns:p14="http://schemas.microsoft.com/office/powerpoint/2007/7/12/main" val="2754659478"/>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0" y="5159023"/>
            <a:ext cx="9144000" cy="1698978"/>
          </a:xfrm>
          <a:prstGeom prst="rect">
            <a:avLst/>
          </a:prstGeom>
          <a:gradFill flip="none" rotWithShape="1">
            <a:gsLst>
              <a:gs pos="0">
                <a:schemeClr val="accent2">
                  <a:shade val="30000"/>
                  <a:satMod val="115000"/>
                  <a:alpha val="0"/>
                </a:schemeClr>
              </a:gs>
              <a:gs pos="50000">
                <a:schemeClr val="bg1"/>
              </a:gs>
              <a:gs pos="100000">
                <a:schemeClr val="bg1"/>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3" name="Rounded Rectangle 12"/>
          <p:cNvSpPr/>
          <p:nvPr/>
        </p:nvSpPr>
        <p:spPr bwMode="auto">
          <a:xfrm>
            <a:off x="568712" y="1192192"/>
            <a:ext cx="8575288" cy="5320119"/>
          </a:xfrm>
          <a:prstGeom prst="roundRect">
            <a:avLst>
              <a:gd name="adj" fmla="val 7429"/>
            </a:avLst>
          </a:prstGeom>
          <a:gradFill flip="none" rotWithShape="1">
            <a:gsLst>
              <a:gs pos="0">
                <a:schemeClr val="accent2">
                  <a:alpha val="40000"/>
                </a:schemeClr>
              </a:gs>
              <a:gs pos="50000">
                <a:schemeClr val="accent2">
                  <a:alpha val="20000"/>
                </a:schemeClr>
              </a:gs>
              <a:gs pos="100000">
                <a:schemeClr val="accent2">
                  <a:tint val="23500"/>
                  <a:satMod val="160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t" anchorCtr="0" compatLnSpc="1">
            <a:prstTxWarp prst="textNoShape">
              <a:avLst/>
            </a:prstTxWarp>
          </a:bodyPr>
          <a:lstStyle/>
          <a:p>
            <a:pPr marL="1588" fontAlgn="base">
              <a:spcAft>
                <a:spcPct val="0"/>
              </a:spcAft>
              <a:defRPr/>
            </a:pPr>
            <a:endParaRPr lang="en-US" sz="2400" b="1" dirty="0" smtClean="0">
              <a:solidFill>
                <a:schemeClr val="tx1"/>
              </a:solidFill>
              <a:effectLst>
                <a:glow rad="228600">
                  <a:schemeClr val="bg1">
                    <a:alpha val="40000"/>
                  </a:schemeClr>
                </a:glow>
                <a:outerShdw blurRad="63500" algn="ctr" rotWithShape="0">
                  <a:prstClr val="black">
                    <a:alpha val="40000"/>
                  </a:prstClr>
                </a:outerShdw>
              </a:effectLst>
            </a:endParaRPr>
          </a:p>
        </p:txBody>
      </p:sp>
      <p:sp>
        <p:nvSpPr>
          <p:cNvPr id="20" name="Rectangle 19"/>
          <p:cNvSpPr/>
          <p:nvPr/>
        </p:nvSpPr>
        <p:spPr bwMode="auto">
          <a:xfrm>
            <a:off x="568712" y="2789500"/>
            <a:ext cx="8102278" cy="520861"/>
          </a:xfrm>
          <a:prstGeom prst="rect">
            <a:avLst/>
          </a:prstGeom>
          <a:gradFill flip="none" rotWithShape="1">
            <a:gsLst>
              <a:gs pos="0">
                <a:schemeClr val="bg1">
                  <a:lumMod val="75000"/>
                  <a:lumOff val="25000"/>
                  <a:alpha val="70000"/>
                </a:schemeClr>
              </a:gs>
              <a:gs pos="50000">
                <a:schemeClr val="bg1">
                  <a:lumMod val="75000"/>
                  <a:lumOff val="25000"/>
                  <a:alpha val="40000"/>
                </a:schemeClr>
              </a:gs>
              <a:gs pos="100000">
                <a:schemeClr val="accent2">
                  <a:shade val="100000"/>
                  <a:satMod val="115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365760" tIns="45718" rIns="91436" bIns="45718" numCol="1" rtlCol="0" anchor="ctr" anchorCtr="0" compatLnSpc="1">
            <a:prstTxWarp prst="textNoShape">
              <a:avLst/>
            </a:prstTxWarp>
          </a:bodyPr>
          <a:lstStyle/>
          <a:p>
            <a:pPr marL="4763" lvl="1">
              <a:defRPr/>
            </a:pPr>
            <a:r>
              <a:rPr lang="en-US" sz="2000" dirty="0" smtClean="0">
                <a:solidFill>
                  <a:schemeClr val="tx1"/>
                </a:solidFill>
              </a:rPr>
              <a:t>As </a:t>
            </a:r>
            <a:r>
              <a:rPr lang="en-US" sz="2000" b="1" dirty="0" smtClean="0">
                <a:solidFill>
                  <a:srgbClr val="FFC000"/>
                </a:solidFill>
                <a:effectLst>
                  <a:glow rad="139700">
                    <a:schemeClr val="bg1">
                      <a:alpha val="40000"/>
                    </a:schemeClr>
                  </a:glow>
                </a:effectLst>
              </a:rPr>
              <a:t>interactive</a:t>
            </a:r>
            <a:r>
              <a:rPr lang="en-US" sz="2000" dirty="0" smtClean="0">
                <a:solidFill>
                  <a:schemeClr val="tx1"/>
                </a:solidFill>
              </a:rPr>
              <a:t> and </a:t>
            </a:r>
            <a:r>
              <a:rPr lang="en-US" sz="2000" b="1" dirty="0" smtClean="0">
                <a:solidFill>
                  <a:srgbClr val="FFC000"/>
                </a:solidFill>
                <a:effectLst>
                  <a:glow rad="139700">
                    <a:schemeClr val="bg1">
                      <a:alpha val="40000"/>
                    </a:schemeClr>
                  </a:glow>
                </a:effectLst>
              </a:rPr>
              <a:t>composable</a:t>
            </a:r>
            <a:r>
              <a:rPr lang="en-US" sz="2000" dirty="0" smtClean="0">
                <a:solidFill>
                  <a:schemeClr val="tx1"/>
                </a:solidFill>
              </a:rPr>
              <a:t> as BASH/KSH</a:t>
            </a:r>
          </a:p>
        </p:txBody>
      </p:sp>
      <p:sp>
        <p:nvSpPr>
          <p:cNvPr id="21" name="Rectangle 20"/>
          <p:cNvSpPr/>
          <p:nvPr/>
        </p:nvSpPr>
        <p:spPr bwMode="auto">
          <a:xfrm>
            <a:off x="568712" y="3530279"/>
            <a:ext cx="8102278" cy="520861"/>
          </a:xfrm>
          <a:prstGeom prst="rect">
            <a:avLst/>
          </a:prstGeom>
          <a:gradFill flip="none" rotWithShape="1">
            <a:gsLst>
              <a:gs pos="0">
                <a:schemeClr val="bg1">
                  <a:lumMod val="75000"/>
                  <a:lumOff val="25000"/>
                  <a:alpha val="70000"/>
                </a:schemeClr>
              </a:gs>
              <a:gs pos="50000">
                <a:schemeClr val="bg1">
                  <a:lumMod val="75000"/>
                  <a:lumOff val="25000"/>
                  <a:alpha val="40000"/>
                </a:schemeClr>
              </a:gs>
              <a:gs pos="100000">
                <a:schemeClr val="accent2">
                  <a:shade val="100000"/>
                  <a:satMod val="115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365760" tIns="45718" rIns="91436" bIns="45718" numCol="1" rtlCol="0" anchor="ctr" anchorCtr="0" compatLnSpc="1">
            <a:prstTxWarp prst="textNoShape">
              <a:avLst/>
            </a:prstTxWarp>
          </a:bodyPr>
          <a:lstStyle/>
          <a:p>
            <a:r>
              <a:rPr lang="en-US" sz="2000" dirty="0" smtClean="0">
                <a:solidFill>
                  <a:schemeClr val="tx1"/>
                </a:solidFill>
              </a:rPr>
              <a:t>As </a:t>
            </a:r>
            <a:r>
              <a:rPr lang="en-US" sz="2000" b="1" dirty="0" smtClean="0">
                <a:solidFill>
                  <a:srgbClr val="FFC000"/>
                </a:solidFill>
                <a:effectLst>
                  <a:glow rad="139700">
                    <a:schemeClr val="bg1">
                      <a:alpha val="40000"/>
                    </a:schemeClr>
                  </a:glow>
                </a:effectLst>
              </a:rPr>
              <a:t>programmatic</a:t>
            </a:r>
            <a:r>
              <a:rPr lang="en-US" sz="2000" dirty="0" smtClean="0">
                <a:solidFill>
                  <a:schemeClr val="tx1"/>
                </a:solidFill>
              </a:rPr>
              <a:t> as Perl/Python/Ruby</a:t>
            </a:r>
            <a:endParaRPr lang="en-US" sz="2000" dirty="0">
              <a:solidFill>
                <a:schemeClr val="tx1"/>
              </a:solidFill>
            </a:endParaRPr>
          </a:p>
        </p:txBody>
      </p:sp>
      <p:sp>
        <p:nvSpPr>
          <p:cNvPr id="22" name="Rectangle 21"/>
          <p:cNvSpPr/>
          <p:nvPr/>
        </p:nvSpPr>
        <p:spPr bwMode="auto">
          <a:xfrm>
            <a:off x="568712" y="4271058"/>
            <a:ext cx="8102278" cy="792866"/>
          </a:xfrm>
          <a:prstGeom prst="rect">
            <a:avLst/>
          </a:prstGeom>
          <a:gradFill flip="none" rotWithShape="1">
            <a:gsLst>
              <a:gs pos="0">
                <a:schemeClr val="bg1">
                  <a:lumMod val="75000"/>
                  <a:lumOff val="25000"/>
                  <a:alpha val="70000"/>
                </a:schemeClr>
              </a:gs>
              <a:gs pos="50000">
                <a:schemeClr val="bg1">
                  <a:lumMod val="75000"/>
                  <a:lumOff val="25000"/>
                  <a:alpha val="40000"/>
                </a:schemeClr>
              </a:gs>
              <a:gs pos="100000">
                <a:schemeClr val="accent2">
                  <a:shade val="100000"/>
                  <a:satMod val="115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365760" tIns="45718" rIns="91436" bIns="45718" numCol="1" rtlCol="0" anchor="ctr" anchorCtr="0" compatLnSpc="1">
            <a:prstTxWarp prst="textNoShape">
              <a:avLst/>
            </a:prstTxWarp>
          </a:bodyPr>
          <a:lstStyle/>
          <a:p>
            <a:pPr marL="4763" lvl="1">
              <a:defRPr/>
            </a:pPr>
            <a:r>
              <a:rPr lang="en-US" sz="2000" dirty="0" smtClean="0">
                <a:solidFill>
                  <a:schemeClr val="tx1"/>
                </a:solidFill>
              </a:rPr>
              <a:t>As </a:t>
            </a:r>
            <a:r>
              <a:rPr lang="en-US" sz="2000" b="1" dirty="0" smtClean="0">
                <a:solidFill>
                  <a:srgbClr val="FFC000"/>
                </a:solidFill>
                <a:effectLst>
                  <a:glow rad="139700">
                    <a:schemeClr val="bg1">
                      <a:alpha val="40000"/>
                    </a:schemeClr>
                  </a:glow>
                </a:effectLst>
              </a:rPr>
              <a:t>production oriented </a:t>
            </a:r>
            <a:r>
              <a:rPr lang="en-US" sz="2000" dirty="0" smtClean="0">
                <a:solidFill>
                  <a:schemeClr val="tx1"/>
                </a:solidFill>
              </a:rPr>
              <a:t>as </a:t>
            </a:r>
            <a:br>
              <a:rPr lang="en-US" sz="2000" dirty="0" smtClean="0">
                <a:solidFill>
                  <a:schemeClr val="tx1"/>
                </a:solidFill>
              </a:rPr>
            </a:br>
            <a:r>
              <a:rPr lang="en-US" sz="2000" dirty="0" smtClean="0">
                <a:solidFill>
                  <a:schemeClr val="tx1"/>
                </a:solidFill>
              </a:rPr>
              <a:t>AS400 CL/VMS DCL</a:t>
            </a:r>
          </a:p>
        </p:txBody>
      </p:sp>
      <p:sp>
        <p:nvSpPr>
          <p:cNvPr id="23" name="Rectangle 22"/>
          <p:cNvSpPr/>
          <p:nvPr/>
        </p:nvSpPr>
        <p:spPr bwMode="auto">
          <a:xfrm>
            <a:off x="568712" y="5283843"/>
            <a:ext cx="8102278" cy="792866"/>
          </a:xfrm>
          <a:prstGeom prst="rect">
            <a:avLst/>
          </a:prstGeom>
          <a:gradFill flip="none" rotWithShape="1">
            <a:gsLst>
              <a:gs pos="0">
                <a:schemeClr val="bg1">
                  <a:lumMod val="75000"/>
                  <a:lumOff val="25000"/>
                  <a:alpha val="70000"/>
                </a:schemeClr>
              </a:gs>
              <a:gs pos="50000">
                <a:schemeClr val="bg1">
                  <a:lumMod val="75000"/>
                  <a:lumOff val="25000"/>
                  <a:alpha val="40000"/>
                </a:schemeClr>
              </a:gs>
              <a:gs pos="100000">
                <a:schemeClr val="accent2">
                  <a:shade val="100000"/>
                  <a:satMod val="115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365760" tIns="45718" rIns="91436" bIns="45718" numCol="1" rtlCol="0" anchor="ctr" anchorCtr="0" compatLnSpc="1">
            <a:prstTxWarp prst="textNoShape">
              <a:avLst/>
            </a:prstTxWarp>
          </a:bodyPr>
          <a:lstStyle/>
          <a:p>
            <a:pPr marL="4763" lvl="1">
              <a:defRPr/>
            </a:pPr>
            <a:r>
              <a:rPr lang="en-US" sz="2000" dirty="0" smtClean="0">
                <a:solidFill>
                  <a:schemeClr val="tx1"/>
                </a:solidFill>
              </a:rPr>
              <a:t>Allows access to data stores as </a:t>
            </a:r>
            <a:br>
              <a:rPr lang="en-US" sz="2000" dirty="0" smtClean="0">
                <a:solidFill>
                  <a:schemeClr val="tx1"/>
                </a:solidFill>
              </a:rPr>
            </a:br>
            <a:r>
              <a:rPr lang="en-US" sz="2000" b="1" dirty="0" smtClean="0">
                <a:solidFill>
                  <a:srgbClr val="FFC000"/>
                </a:solidFill>
                <a:effectLst>
                  <a:glow rad="139700">
                    <a:schemeClr val="bg1">
                      <a:alpha val="40000"/>
                    </a:schemeClr>
                  </a:glow>
                </a:effectLst>
              </a:rPr>
              <a:t>easy</a:t>
            </a:r>
            <a:r>
              <a:rPr lang="en-US" sz="2000" dirty="0" smtClean="0">
                <a:solidFill>
                  <a:schemeClr val="tx1"/>
                </a:solidFill>
              </a:rPr>
              <a:t> to access as filesystem</a:t>
            </a:r>
          </a:p>
        </p:txBody>
      </p:sp>
      <p:sp>
        <p:nvSpPr>
          <p:cNvPr id="9" name="Title 1"/>
          <p:cNvSpPr>
            <a:spLocks noGrp="1"/>
          </p:cNvSpPr>
          <p:nvPr>
            <p:ph type="title"/>
          </p:nvPr>
        </p:nvSpPr>
        <p:spPr/>
        <p:txBody>
          <a:bodyPr vert="horz" wrap="square" lIns="0" tIns="0" rIns="0" bIns="0" rtlCol="0" anchor="t">
            <a:spAutoFit/>
          </a:bodyPr>
          <a:lstStyle/>
          <a:p>
            <a:r>
              <a:rPr/>
              <a:t>Windows PowerShell</a:t>
            </a:r>
          </a:p>
        </p:txBody>
      </p:sp>
      <p:sp>
        <p:nvSpPr>
          <p:cNvPr id="17" name="Rectangle 16"/>
          <p:cNvSpPr/>
          <p:nvPr/>
        </p:nvSpPr>
        <p:spPr bwMode="auto">
          <a:xfrm>
            <a:off x="0" y="1202220"/>
            <a:ext cx="8125428" cy="1067265"/>
          </a:xfrm>
          <a:prstGeom prst="rect">
            <a:avLst/>
          </a:prstGeom>
          <a:gradFill flip="none" rotWithShape="1">
            <a:gsLst>
              <a:gs pos="0">
                <a:srgbClr val="F6AE1E"/>
              </a:gs>
              <a:gs pos="50000">
                <a:srgbClr val="F6AE1E">
                  <a:alpha val="24000"/>
                </a:srgbClr>
              </a:gs>
              <a:gs pos="100000">
                <a:schemeClr val="accent2">
                  <a:shade val="100000"/>
                  <a:satMod val="115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2926080" tIns="45718" rIns="91436" bIns="45718" numCol="1" rtlCol="0" anchor="ctr" anchorCtr="0" compatLnSpc="1">
            <a:prstTxWarp prst="textNoShape">
              <a:avLst/>
            </a:prstTxWarp>
          </a:bodyPr>
          <a:lstStyle/>
          <a:p>
            <a:pPr marL="1588" fontAlgn="base">
              <a:spcAft>
                <a:spcPct val="0"/>
              </a:spcAft>
              <a:defRPr/>
            </a:pPr>
            <a:r>
              <a:rPr lang="en-US" sz="2800" b="1" dirty="0" smtClean="0">
                <a:solidFill>
                  <a:schemeClr val="tx1"/>
                </a:solidFill>
                <a:effectLst>
                  <a:glow rad="228600">
                    <a:schemeClr val="bg1">
                      <a:alpha val="40000"/>
                    </a:schemeClr>
                  </a:glow>
                  <a:outerShdw blurRad="63500" algn="ctr" rotWithShape="0">
                    <a:prstClr val="black">
                      <a:alpha val="40000"/>
                    </a:prstClr>
                  </a:outerShdw>
                </a:effectLst>
              </a:rPr>
              <a:t>New command line and </a:t>
            </a:r>
            <a:br>
              <a:rPr lang="en-US" sz="2800" b="1" dirty="0" smtClean="0">
                <a:solidFill>
                  <a:schemeClr val="tx1"/>
                </a:solidFill>
                <a:effectLst>
                  <a:glow rad="228600">
                    <a:schemeClr val="bg1">
                      <a:alpha val="40000"/>
                    </a:schemeClr>
                  </a:glow>
                  <a:outerShdw blurRad="63500" algn="ctr" rotWithShape="0">
                    <a:prstClr val="black">
                      <a:alpha val="40000"/>
                    </a:prstClr>
                  </a:outerShdw>
                </a:effectLst>
              </a:rPr>
            </a:br>
            <a:r>
              <a:rPr lang="en-US" sz="2800" b="1" dirty="0" smtClean="0">
                <a:solidFill>
                  <a:schemeClr val="tx1"/>
                </a:solidFill>
                <a:effectLst>
                  <a:glow rad="228600">
                    <a:schemeClr val="bg1">
                      <a:alpha val="40000"/>
                    </a:schemeClr>
                  </a:glow>
                  <a:outerShdw blurRad="63500" algn="ctr" rotWithShape="0">
                    <a:prstClr val="black">
                      <a:alpha val="40000"/>
                    </a:prstClr>
                  </a:outerShdw>
                </a:effectLst>
              </a:rPr>
              <a:t>scripting language</a:t>
            </a:r>
          </a:p>
        </p:txBody>
      </p:sp>
      <p:pic>
        <p:nvPicPr>
          <p:cNvPr id="10" name="Picture 9"/>
          <p:cNvPicPr>
            <a:picLocks noChangeAspect="1" noChangeArrowheads="1"/>
          </p:cNvPicPr>
          <p:nvPr/>
        </p:nvPicPr>
        <p:blipFill>
          <a:blip r:embed="rId4"/>
          <a:srcRect/>
          <a:stretch>
            <a:fillRect/>
          </a:stretch>
        </p:blipFill>
        <p:spPr bwMode="auto">
          <a:xfrm>
            <a:off x="301083" y="1018061"/>
            <a:ext cx="2048578" cy="1435582"/>
          </a:xfrm>
          <a:prstGeom prst="roundRect">
            <a:avLst>
              <a:gd name="adj" fmla="val 8008"/>
            </a:avLst>
          </a:prstGeom>
          <a:solidFill>
            <a:srgbClr val="FFFFFF">
              <a:shade val="85000"/>
            </a:srgbClr>
          </a:solidFill>
          <a:ln>
            <a:noFill/>
          </a:ln>
          <a:effectLst>
            <a:outerShdw blurRad="63500" sx="102000" sy="102000" algn="ctr" rotWithShape="0">
              <a:prstClr val="black">
                <a:alpha val="40000"/>
              </a:prstClr>
            </a:outerShdw>
          </a:effectLst>
        </p:spPr>
      </p:pic>
    </p:spTree>
    <p:custDataLst>
      <p:tags r:id="rId1"/>
    </p:custData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bwMode="auto">
          <a:xfrm>
            <a:off x="0" y="5159023"/>
            <a:ext cx="9144000" cy="1698978"/>
          </a:xfrm>
          <a:prstGeom prst="rect">
            <a:avLst/>
          </a:prstGeom>
          <a:gradFill flip="none" rotWithShape="1">
            <a:gsLst>
              <a:gs pos="0">
                <a:schemeClr val="accent2">
                  <a:shade val="30000"/>
                  <a:satMod val="115000"/>
                  <a:alpha val="0"/>
                </a:schemeClr>
              </a:gs>
              <a:gs pos="50000">
                <a:schemeClr val="bg1"/>
              </a:gs>
              <a:gs pos="100000">
                <a:schemeClr val="bg1"/>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8" name="Rounded Rectangle 17"/>
          <p:cNvSpPr/>
          <p:nvPr/>
        </p:nvSpPr>
        <p:spPr bwMode="ltGray">
          <a:xfrm>
            <a:off x="300942" y="1770927"/>
            <a:ext cx="4618299" cy="4699321"/>
          </a:xfrm>
          <a:prstGeom prst="roundRect">
            <a:avLst>
              <a:gd name="adj" fmla="val 11404"/>
            </a:avLst>
          </a:prstGeom>
          <a:gradFill flip="none" rotWithShape="1">
            <a:gsLst>
              <a:gs pos="0">
                <a:schemeClr val="bg1">
                  <a:lumMod val="65000"/>
                  <a:lumOff val="35000"/>
                  <a:shade val="30000"/>
                  <a:satMod val="115000"/>
                </a:schemeClr>
              </a:gs>
              <a:gs pos="50000">
                <a:schemeClr val="bg1">
                  <a:lumMod val="65000"/>
                  <a:lumOff val="35000"/>
                  <a:shade val="67500"/>
                  <a:satMod val="115000"/>
                </a:schemeClr>
              </a:gs>
              <a:gs pos="100000">
                <a:schemeClr val="bg1">
                  <a:lumMod val="65000"/>
                  <a:lumOff val="35000"/>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0" name="Title 1"/>
          <p:cNvSpPr>
            <a:spLocks noGrp="1"/>
          </p:cNvSpPr>
          <p:nvPr>
            <p:ph type="title"/>
          </p:nvPr>
        </p:nvSpPr>
        <p:spPr>
          <a:xfrm>
            <a:off x="381000" y="230188"/>
            <a:ext cx="8382000" cy="1163395"/>
          </a:xfrm>
        </p:spPr>
        <p:txBody>
          <a:bodyPr vert="horz" wrap="square" lIns="0" tIns="0" rIns="0" bIns="0" rtlCol="0" anchor="t">
            <a:spAutoFit/>
          </a:bodyPr>
          <a:lstStyle/>
          <a:p>
            <a:r>
              <a:rPr/>
              <a:t>State </a:t>
            </a:r>
            <a:r>
              <a:rPr smtClean="0"/>
              <a:t>of the </a:t>
            </a:r>
            <a:r>
              <a:t>Software</a:t>
            </a:r>
            <a:br/>
            <a:r>
              <a:rPr sz="3600">
                <a:solidFill>
                  <a:schemeClr val="tx2"/>
                </a:solidFill>
              </a:rPr>
              <a:t>Phenomenal rate of adoption</a:t>
            </a:r>
          </a:p>
        </p:txBody>
      </p:sp>
      <p:sp>
        <p:nvSpPr>
          <p:cNvPr id="12" name="Rectangle 11"/>
          <p:cNvSpPr/>
          <p:nvPr/>
        </p:nvSpPr>
        <p:spPr bwMode="auto">
          <a:xfrm>
            <a:off x="4664597" y="1585731"/>
            <a:ext cx="4479403" cy="789007"/>
          </a:xfrm>
          <a:prstGeom prst="rect">
            <a:avLst/>
          </a:prstGeom>
          <a:gradFill flip="none" rotWithShape="1">
            <a:gsLst>
              <a:gs pos="0">
                <a:schemeClr val="accent2">
                  <a:alpha val="40000"/>
                </a:schemeClr>
              </a:gs>
              <a:gs pos="50000">
                <a:schemeClr val="accent2">
                  <a:alpha val="20000"/>
                </a:schemeClr>
              </a:gs>
              <a:gs pos="100000">
                <a:schemeClr val="accent2">
                  <a:tint val="23500"/>
                  <a:satMod val="160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640080" tIns="45718" rIns="91436" bIns="45718" numCol="1" rtlCol="0" anchor="ctr" anchorCtr="0" compatLnSpc="1">
            <a:prstTxWarp prst="textNoShape">
              <a:avLst/>
            </a:prstTxWarp>
          </a:bodyPr>
          <a:lstStyle/>
          <a:p>
            <a:r>
              <a:rPr lang="en-US" sz="2000" dirty="0" smtClean="0">
                <a:solidFill>
                  <a:schemeClr val="tx1"/>
                </a:solidFill>
              </a:rPr>
              <a:t>Over 2 million downloads in </a:t>
            </a:r>
            <a:br>
              <a:rPr lang="en-US" sz="2000" dirty="0" smtClean="0">
                <a:solidFill>
                  <a:schemeClr val="tx1"/>
                </a:solidFill>
              </a:rPr>
            </a:br>
            <a:r>
              <a:rPr lang="en-US" sz="2000" dirty="0" smtClean="0">
                <a:solidFill>
                  <a:schemeClr val="tx1"/>
                </a:solidFill>
              </a:rPr>
              <a:t>less than 18 months</a:t>
            </a:r>
          </a:p>
        </p:txBody>
      </p:sp>
      <p:sp>
        <p:nvSpPr>
          <p:cNvPr id="13" name="Rectangle 12"/>
          <p:cNvSpPr/>
          <p:nvPr/>
        </p:nvSpPr>
        <p:spPr bwMode="auto">
          <a:xfrm>
            <a:off x="4664597" y="2430297"/>
            <a:ext cx="4479403" cy="789007"/>
          </a:xfrm>
          <a:prstGeom prst="rect">
            <a:avLst/>
          </a:prstGeom>
          <a:gradFill flip="none" rotWithShape="1">
            <a:gsLst>
              <a:gs pos="0">
                <a:schemeClr val="accent2">
                  <a:alpha val="40000"/>
                </a:schemeClr>
              </a:gs>
              <a:gs pos="50000">
                <a:schemeClr val="accent2">
                  <a:alpha val="20000"/>
                </a:schemeClr>
              </a:gs>
              <a:gs pos="100000">
                <a:schemeClr val="accent2">
                  <a:tint val="23500"/>
                  <a:satMod val="160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640080" tIns="45718" rIns="91436" bIns="45718" numCol="1" rtlCol="0" anchor="ctr" anchorCtr="0" compatLnSpc="1">
            <a:prstTxWarp prst="textNoShape">
              <a:avLst/>
            </a:prstTxWarp>
          </a:bodyPr>
          <a:lstStyle/>
          <a:p>
            <a:r>
              <a:rPr lang="en-US" sz="2000" dirty="0" smtClean="0">
                <a:solidFill>
                  <a:schemeClr val="tx1"/>
                </a:solidFill>
              </a:rPr>
              <a:t>Windows XP, Windows Vista, Windows Server 2003 and 2008</a:t>
            </a:r>
          </a:p>
        </p:txBody>
      </p:sp>
      <p:sp>
        <p:nvSpPr>
          <p:cNvPr id="14" name="Rectangle 13"/>
          <p:cNvSpPr/>
          <p:nvPr/>
        </p:nvSpPr>
        <p:spPr bwMode="auto">
          <a:xfrm>
            <a:off x="4664597" y="3274863"/>
            <a:ext cx="4479403" cy="789007"/>
          </a:xfrm>
          <a:prstGeom prst="rect">
            <a:avLst/>
          </a:prstGeom>
          <a:gradFill flip="none" rotWithShape="1">
            <a:gsLst>
              <a:gs pos="0">
                <a:schemeClr val="accent2">
                  <a:alpha val="40000"/>
                </a:schemeClr>
              </a:gs>
              <a:gs pos="50000">
                <a:schemeClr val="accent2">
                  <a:alpha val="20000"/>
                </a:schemeClr>
              </a:gs>
              <a:gs pos="100000">
                <a:schemeClr val="accent2">
                  <a:tint val="23500"/>
                  <a:satMod val="160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640080" tIns="45718" rIns="91436" bIns="45718" numCol="1" rtlCol="0" anchor="ctr" anchorCtr="0" compatLnSpc="1">
            <a:prstTxWarp prst="textNoShape">
              <a:avLst/>
            </a:prstTxWarp>
          </a:bodyPr>
          <a:lstStyle/>
          <a:p>
            <a:r>
              <a:rPr lang="en-US" sz="2000" dirty="0" smtClean="0">
                <a:solidFill>
                  <a:schemeClr val="tx1"/>
                </a:solidFill>
              </a:rPr>
              <a:t>Adopted by Exchange, SQL, SCOM, SCVMM, and SCDPM</a:t>
            </a:r>
          </a:p>
        </p:txBody>
      </p:sp>
      <p:sp>
        <p:nvSpPr>
          <p:cNvPr id="15" name="Rectangle 14"/>
          <p:cNvSpPr/>
          <p:nvPr/>
        </p:nvSpPr>
        <p:spPr bwMode="auto">
          <a:xfrm>
            <a:off x="4664597" y="4119429"/>
            <a:ext cx="4479403" cy="789007"/>
          </a:xfrm>
          <a:prstGeom prst="rect">
            <a:avLst/>
          </a:prstGeom>
          <a:gradFill flip="none" rotWithShape="1">
            <a:gsLst>
              <a:gs pos="0">
                <a:schemeClr val="accent2">
                  <a:alpha val="40000"/>
                </a:schemeClr>
              </a:gs>
              <a:gs pos="50000">
                <a:schemeClr val="accent2">
                  <a:alpha val="20000"/>
                </a:schemeClr>
              </a:gs>
              <a:gs pos="100000">
                <a:schemeClr val="accent2">
                  <a:tint val="23500"/>
                  <a:satMod val="160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640080" tIns="45718" rIns="91436" bIns="45718" numCol="1" rtlCol="0" anchor="ctr" anchorCtr="0" compatLnSpc="1">
            <a:prstTxWarp prst="textNoShape">
              <a:avLst/>
            </a:prstTxWarp>
          </a:bodyPr>
          <a:lstStyle/>
          <a:p>
            <a:r>
              <a:rPr lang="en-US" sz="2000" dirty="0" smtClean="0">
                <a:solidFill>
                  <a:schemeClr val="tx1"/>
                </a:solidFill>
              </a:rPr>
              <a:t>CEC 2009 requirement</a:t>
            </a:r>
          </a:p>
        </p:txBody>
      </p:sp>
      <p:sp>
        <p:nvSpPr>
          <p:cNvPr id="16" name="Rectangle 15"/>
          <p:cNvSpPr/>
          <p:nvPr/>
        </p:nvSpPr>
        <p:spPr bwMode="auto">
          <a:xfrm>
            <a:off x="4664597" y="4963995"/>
            <a:ext cx="4479403" cy="789007"/>
          </a:xfrm>
          <a:prstGeom prst="rect">
            <a:avLst/>
          </a:prstGeom>
          <a:gradFill flip="none" rotWithShape="1">
            <a:gsLst>
              <a:gs pos="0">
                <a:schemeClr val="accent2">
                  <a:alpha val="40000"/>
                </a:schemeClr>
              </a:gs>
              <a:gs pos="50000">
                <a:schemeClr val="accent2">
                  <a:alpha val="20000"/>
                </a:schemeClr>
              </a:gs>
              <a:gs pos="100000">
                <a:schemeClr val="accent2">
                  <a:tint val="23500"/>
                  <a:satMod val="160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640080" tIns="45718" rIns="91436" bIns="45718" numCol="1" rtlCol="0" anchor="ctr" anchorCtr="0" compatLnSpc="1">
            <a:prstTxWarp prst="textNoShape">
              <a:avLst/>
            </a:prstTxWarp>
          </a:bodyPr>
          <a:lstStyle/>
          <a:p>
            <a:r>
              <a:rPr lang="en-US" sz="2000" dirty="0" smtClean="0">
                <a:solidFill>
                  <a:schemeClr val="tx1"/>
                </a:solidFill>
              </a:rPr>
              <a:t>Dozens of 3</a:t>
            </a:r>
            <a:r>
              <a:rPr lang="en-US" sz="2000" baseline="30000" dirty="0" smtClean="0">
                <a:solidFill>
                  <a:schemeClr val="tx1"/>
                </a:solidFill>
              </a:rPr>
              <a:t>rd</a:t>
            </a:r>
            <a:r>
              <a:rPr lang="en-US" sz="2000" dirty="0" smtClean="0">
                <a:solidFill>
                  <a:schemeClr val="tx1"/>
                </a:solidFill>
              </a:rPr>
              <a:t> party tools, </a:t>
            </a:r>
            <a:br>
              <a:rPr lang="en-US" sz="2000" dirty="0" smtClean="0">
                <a:solidFill>
                  <a:schemeClr val="tx1"/>
                </a:solidFill>
              </a:rPr>
            </a:br>
            <a:r>
              <a:rPr lang="en-US" sz="2000" dirty="0" smtClean="0">
                <a:solidFill>
                  <a:schemeClr val="tx1"/>
                </a:solidFill>
              </a:rPr>
              <a:t>ISVs, and partners</a:t>
            </a:r>
          </a:p>
        </p:txBody>
      </p:sp>
      <p:sp>
        <p:nvSpPr>
          <p:cNvPr id="17" name="Rectangle 16"/>
          <p:cNvSpPr/>
          <p:nvPr/>
        </p:nvSpPr>
        <p:spPr bwMode="auto">
          <a:xfrm>
            <a:off x="4664597" y="5808562"/>
            <a:ext cx="4479403" cy="789007"/>
          </a:xfrm>
          <a:prstGeom prst="rect">
            <a:avLst/>
          </a:prstGeom>
          <a:gradFill flip="none" rotWithShape="1">
            <a:gsLst>
              <a:gs pos="0">
                <a:schemeClr val="accent2">
                  <a:alpha val="40000"/>
                </a:schemeClr>
              </a:gs>
              <a:gs pos="50000">
                <a:schemeClr val="accent2">
                  <a:alpha val="20000"/>
                </a:schemeClr>
              </a:gs>
              <a:gs pos="100000">
                <a:schemeClr val="accent2">
                  <a:tint val="23500"/>
                  <a:satMod val="160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640080" tIns="45718" rIns="91436" bIns="45718" numCol="1" rtlCol="0" anchor="ctr" anchorCtr="0" compatLnSpc="1">
            <a:prstTxWarp prst="textNoShape">
              <a:avLst/>
            </a:prstTxWarp>
          </a:bodyPr>
          <a:lstStyle/>
          <a:p>
            <a:r>
              <a:rPr lang="en-US" sz="2000" dirty="0" smtClean="0">
                <a:solidFill>
                  <a:schemeClr val="tx1"/>
                </a:solidFill>
              </a:rPr>
              <a:t>Strong community engagement, </a:t>
            </a:r>
            <a:br>
              <a:rPr lang="en-US" sz="2000" dirty="0" smtClean="0">
                <a:solidFill>
                  <a:schemeClr val="tx1"/>
                </a:solidFill>
              </a:rPr>
            </a:br>
            <a:r>
              <a:rPr lang="en-US" sz="2000" dirty="0" smtClean="0">
                <a:solidFill>
                  <a:schemeClr val="tx1"/>
                </a:solidFill>
              </a:rPr>
              <a:t>27 PowerShell MVPs</a:t>
            </a:r>
          </a:p>
        </p:txBody>
      </p:sp>
      <p:graphicFrame>
        <p:nvGraphicFramePr>
          <p:cNvPr id="19" name="Chart 18"/>
          <p:cNvGraphicFramePr/>
          <p:nvPr/>
        </p:nvGraphicFramePr>
        <p:xfrm>
          <a:off x="542893" y="1851948"/>
          <a:ext cx="4318476" cy="4531489"/>
        </p:xfrm>
        <a:graphic>
          <a:graphicData uri="http://schemas.openxmlformats.org/drawingml/2006/chart">
            <c:chart xmlns:c="http://schemas.openxmlformats.org/drawingml/2006/chart" xmlns:r="http://schemas.openxmlformats.org/officeDocument/2006/relationships" r:id="rId3"/>
          </a:graphicData>
        </a:graphic>
      </p:graphicFrame>
      <p:sp>
        <p:nvSpPr>
          <p:cNvPr id="20" name="TextBox 19"/>
          <p:cNvSpPr txBox="1"/>
          <p:nvPr/>
        </p:nvSpPr>
        <p:spPr>
          <a:xfrm rot="16200000">
            <a:off x="57872" y="3935921"/>
            <a:ext cx="926857" cy="369332"/>
          </a:xfrm>
          <a:prstGeom prst="rect">
            <a:avLst/>
          </a:prstGeom>
          <a:noFill/>
        </p:spPr>
        <p:txBody>
          <a:bodyPr wrap="none" rtlCol="0">
            <a:spAutoFit/>
          </a:bodyPr>
          <a:lstStyle/>
          <a:p>
            <a:r>
              <a:rPr lang="en-US" dirty="0" smtClean="0"/>
              <a:t>Millions</a:t>
            </a:r>
            <a:endParaRPr lang="en-US" dirty="0"/>
          </a:p>
        </p:txBody>
      </p:sp>
      <p:sp>
        <p:nvSpPr>
          <p:cNvPr id="23" name="Rectangle 22"/>
          <p:cNvSpPr/>
          <p:nvPr/>
        </p:nvSpPr>
        <p:spPr>
          <a:xfrm>
            <a:off x="1568370" y="2496927"/>
            <a:ext cx="2367023" cy="590931"/>
          </a:xfrm>
          <a:prstGeom prst="rect">
            <a:avLst/>
          </a:prstGeom>
        </p:spPr>
        <p:txBody>
          <a:bodyPr wrap="square">
            <a:spAutoFit/>
          </a:bodyPr>
          <a:lstStyle/>
          <a:p>
            <a:pPr lvl="0">
              <a:lnSpc>
                <a:spcPct val="90000"/>
              </a:lnSpc>
              <a:spcBef>
                <a:spcPct val="0"/>
              </a:spcBef>
              <a:defRPr/>
            </a:pPr>
            <a:r>
              <a:rPr lang="en-US" dirty="0" smtClean="0">
                <a:solidFill>
                  <a:srgbClr val="FFC000"/>
                </a:solidFill>
                <a:effectLst>
                  <a:glow rad="101600">
                    <a:schemeClr val="bg1">
                      <a:alpha val="40000"/>
                    </a:schemeClr>
                  </a:glow>
                </a:effectLst>
                <a:cs typeface="Arial" charset="0"/>
              </a:rPr>
              <a:t>Shipped with</a:t>
            </a:r>
          </a:p>
          <a:p>
            <a:pPr lvl="0">
              <a:lnSpc>
                <a:spcPct val="90000"/>
              </a:lnSpc>
              <a:spcBef>
                <a:spcPct val="0"/>
              </a:spcBef>
              <a:defRPr/>
            </a:pPr>
            <a:r>
              <a:rPr lang="en-US" dirty="0" smtClean="0">
                <a:solidFill>
                  <a:srgbClr val="FFC000"/>
                </a:solidFill>
                <a:effectLst>
                  <a:glow rad="101600">
                    <a:schemeClr val="bg1">
                      <a:alpha val="40000"/>
                    </a:schemeClr>
                  </a:glow>
                </a:effectLst>
                <a:cs typeface="Arial" charset="0"/>
              </a:rPr>
              <a:t>Windows Server 2008</a:t>
            </a:r>
            <a:endParaRPr lang="en-US" dirty="0">
              <a:solidFill>
                <a:srgbClr val="FFC000"/>
              </a:solidFill>
              <a:effectLst>
                <a:glow rad="101600">
                  <a:schemeClr val="bg1">
                    <a:alpha val="40000"/>
                  </a:schemeClr>
                </a:glow>
              </a:effectLst>
              <a:cs typeface="Arial" charset="0"/>
            </a:endParaRPr>
          </a:p>
        </p:txBody>
      </p:sp>
      <p:grpSp>
        <p:nvGrpSpPr>
          <p:cNvPr id="28" name="Group 27"/>
          <p:cNvGrpSpPr/>
          <p:nvPr/>
        </p:nvGrpSpPr>
        <p:grpSpPr>
          <a:xfrm>
            <a:off x="3773341" y="2870523"/>
            <a:ext cx="371189" cy="211106"/>
            <a:chOff x="3923812" y="2430685"/>
            <a:chExt cx="371189" cy="211106"/>
          </a:xfrm>
        </p:grpSpPr>
        <p:cxnSp>
          <p:nvCxnSpPr>
            <p:cNvPr id="25" name="Straight Connector 24"/>
            <p:cNvCxnSpPr/>
            <p:nvPr/>
          </p:nvCxnSpPr>
          <p:spPr>
            <a:xfrm>
              <a:off x="3923812" y="2430685"/>
              <a:ext cx="365760" cy="1588"/>
            </a:xfrm>
            <a:prstGeom prst="line">
              <a:avLst/>
            </a:prstGeom>
            <a:ln w="28575" cap="rnd" cmpd="sng">
              <a:solidFill>
                <a:srgbClr val="FFC000"/>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5400000">
              <a:off x="4189051" y="2535841"/>
              <a:ext cx="210312" cy="1588"/>
            </a:xfrm>
            <a:prstGeom prst="straightConnector1">
              <a:avLst/>
            </a:prstGeom>
            <a:ln w="28575" cap="rnd" cmpd="sng">
              <a:solidFill>
                <a:srgbClr val="FFC000"/>
              </a:solidFill>
              <a:tailEnd type="arrow"/>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p:cNvSpPr/>
          <p:nvPr/>
        </p:nvSpPr>
        <p:spPr bwMode="auto">
          <a:xfrm>
            <a:off x="0" y="5159023"/>
            <a:ext cx="9144000" cy="1698978"/>
          </a:xfrm>
          <a:prstGeom prst="rect">
            <a:avLst/>
          </a:prstGeom>
          <a:gradFill flip="none" rotWithShape="1">
            <a:gsLst>
              <a:gs pos="0">
                <a:schemeClr val="accent2">
                  <a:shade val="30000"/>
                  <a:satMod val="115000"/>
                  <a:alpha val="0"/>
                </a:schemeClr>
              </a:gs>
              <a:gs pos="50000">
                <a:schemeClr val="bg1"/>
              </a:gs>
              <a:gs pos="100000">
                <a:schemeClr val="bg1"/>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 name="AutoShape 3"/>
          <p:cNvSpPr>
            <a:spLocks noChangeAspect="1" noChangeArrowheads="1"/>
          </p:cNvSpPr>
          <p:nvPr/>
        </p:nvSpPr>
        <p:spPr bwMode="auto">
          <a:xfrm>
            <a:off x="-611188" y="5681663"/>
            <a:ext cx="12573001" cy="5638800"/>
          </a:xfrm>
          <a:prstGeom prst="rect">
            <a:avLst/>
          </a:prstGeom>
          <a:noFill/>
          <a:ln w="9525">
            <a:noFill/>
            <a:miter lim="800000"/>
            <a:headEnd/>
            <a:tailEnd/>
          </a:ln>
        </p:spPr>
        <p:txBody>
          <a:bodyPr/>
          <a:lstStyle/>
          <a:p>
            <a:endParaRPr lang="en-US" dirty="0"/>
          </a:p>
        </p:txBody>
      </p:sp>
      <p:sp>
        <p:nvSpPr>
          <p:cNvPr id="28" name="Rectangle 15"/>
          <p:cNvSpPr>
            <a:spLocks noGrp="1" noChangeArrowheads="1"/>
          </p:cNvSpPr>
          <p:nvPr>
            <p:ph type="title"/>
          </p:nvPr>
        </p:nvSpPr>
        <p:spPr/>
        <p:txBody>
          <a:bodyPr vert="horz" wrap="square" lIns="0" tIns="0" rIns="0" bIns="0" rtlCol="0" anchor="t">
            <a:spAutoFit/>
          </a:bodyPr>
          <a:lstStyle/>
          <a:p>
            <a:pPr>
              <a:defRPr/>
            </a:pPr>
            <a:r>
              <a:t>The Difference is OBJECTS!</a:t>
            </a:r>
            <a:endParaRPr/>
          </a:p>
        </p:txBody>
      </p:sp>
      <p:sp>
        <p:nvSpPr>
          <p:cNvPr id="30" name="Chevron 29"/>
          <p:cNvSpPr/>
          <p:nvPr/>
        </p:nvSpPr>
        <p:spPr bwMode="auto">
          <a:xfrm>
            <a:off x="156412" y="1046748"/>
            <a:ext cx="2057399" cy="1058779"/>
          </a:xfrm>
          <a:prstGeom prst="chevron">
            <a:avLst>
              <a:gd name="adj" fmla="val 34091"/>
            </a:avLst>
          </a:prstGeom>
          <a:gradFill flip="none" rotWithShape="1">
            <a:gsLst>
              <a:gs pos="0">
                <a:schemeClr val="accent3">
                  <a:alpha val="70000"/>
                </a:schemeClr>
              </a:gs>
              <a:gs pos="50000">
                <a:schemeClr val="accent3">
                  <a:alpha val="40000"/>
                </a:schemeClr>
              </a:gs>
              <a:gs pos="100000">
                <a:schemeClr val="accent2">
                  <a:tint val="23500"/>
                  <a:satMod val="160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18" rIns="91436" bIns="45718" numCol="1" rtlCol="0" anchor="ctr" anchorCtr="0" compatLnSpc="1">
            <a:prstTxWarp prst="textNoShape">
              <a:avLst/>
            </a:prstTxWarp>
          </a:bodyPr>
          <a:lstStyle/>
          <a:p>
            <a:pPr algn="ctr" fontAlgn="base">
              <a:spcBef>
                <a:spcPct val="0"/>
              </a:spcBef>
              <a:spcAft>
                <a:spcPct val="0"/>
              </a:spcAft>
            </a:pPr>
            <a:r>
              <a:rPr lang="en-US" dirty="0" smtClean="0">
                <a:solidFill>
                  <a:schemeClr val="tx1"/>
                </a:solidFill>
                <a:effectLst>
                  <a:outerShdw blurRad="38100" dist="38100" dir="2700000" algn="tl">
                    <a:srgbClr val="000000">
                      <a:alpha val="43137"/>
                    </a:srgbClr>
                  </a:outerShdw>
                </a:effectLst>
              </a:rPr>
              <a:t>Get-Process</a:t>
            </a:r>
          </a:p>
        </p:txBody>
      </p:sp>
      <p:sp>
        <p:nvSpPr>
          <p:cNvPr id="31" name="Chevron 30"/>
          <p:cNvSpPr/>
          <p:nvPr/>
        </p:nvSpPr>
        <p:spPr bwMode="auto">
          <a:xfrm>
            <a:off x="1900991" y="1046748"/>
            <a:ext cx="2057399" cy="1058779"/>
          </a:xfrm>
          <a:prstGeom prst="chevron">
            <a:avLst>
              <a:gd name="adj" fmla="val 34091"/>
            </a:avLst>
          </a:prstGeom>
          <a:gradFill flip="none" rotWithShape="1">
            <a:gsLst>
              <a:gs pos="0">
                <a:schemeClr val="accent2">
                  <a:alpha val="60000"/>
                </a:schemeClr>
              </a:gs>
              <a:gs pos="50000">
                <a:schemeClr val="accent2">
                  <a:alpha val="40000"/>
                </a:schemeClr>
              </a:gs>
              <a:gs pos="100000">
                <a:schemeClr val="accent2">
                  <a:tint val="23500"/>
                  <a:satMod val="160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18" rIns="91436" bIns="45718" numCol="1" rtlCol="0" anchor="ctr" anchorCtr="0" compatLnSpc="1">
            <a:prstTxWarp prst="textNoShape">
              <a:avLst/>
            </a:prstTxWarp>
          </a:bodyPr>
          <a:lstStyle/>
          <a:p>
            <a:pPr algn="ctr" fontAlgn="base">
              <a:spcBef>
                <a:spcPct val="0"/>
              </a:spcBef>
              <a:spcAft>
                <a:spcPct val="0"/>
              </a:spcAft>
            </a:pPr>
            <a:r>
              <a:rPr lang="en-US" dirty="0" smtClean="0">
                <a:solidFill>
                  <a:schemeClr val="tx1"/>
                </a:solidFill>
                <a:effectLst>
                  <a:outerShdw blurRad="38100" dist="38100" dir="2700000" algn="tl">
                    <a:srgbClr val="000000">
                      <a:alpha val="43137"/>
                    </a:srgbClr>
                  </a:outerShdw>
                </a:effectLst>
              </a:rPr>
              <a:t>Where </a:t>
            </a:r>
            <a:br>
              <a:rPr lang="en-US" dirty="0" smtClean="0">
                <a:solidFill>
                  <a:schemeClr val="tx1"/>
                </a:solidFill>
                <a:effectLst>
                  <a:outerShdw blurRad="38100" dist="38100" dir="2700000" algn="tl">
                    <a:srgbClr val="000000">
                      <a:alpha val="43137"/>
                    </a:srgbClr>
                  </a:outerShdw>
                </a:effectLst>
              </a:rPr>
            </a:br>
            <a:r>
              <a:rPr lang="en-US" dirty="0" smtClean="0">
                <a:solidFill>
                  <a:schemeClr val="tx1"/>
                </a:solidFill>
                <a:effectLst>
                  <a:outerShdw blurRad="38100" dist="38100" dir="2700000" algn="tl">
                    <a:srgbClr val="000000">
                      <a:alpha val="43137"/>
                    </a:srgbClr>
                  </a:outerShdw>
                </a:effectLst>
              </a:rPr>
              <a:t>{ $_.handles</a:t>
            </a:r>
            <a:br>
              <a:rPr lang="en-US" dirty="0" smtClean="0">
                <a:solidFill>
                  <a:schemeClr val="tx1"/>
                </a:solidFill>
                <a:effectLst>
                  <a:outerShdw blurRad="38100" dist="38100" dir="2700000" algn="tl">
                    <a:srgbClr val="000000">
                      <a:alpha val="43137"/>
                    </a:srgbClr>
                  </a:outerShdw>
                </a:effectLst>
              </a:rPr>
            </a:br>
            <a:r>
              <a:rPr lang="en-US" dirty="0" smtClean="0">
                <a:solidFill>
                  <a:schemeClr val="tx1"/>
                </a:solidFill>
                <a:effectLst>
                  <a:outerShdw blurRad="38100" dist="38100" dir="2700000" algn="tl">
                    <a:srgbClr val="000000">
                      <a:alpha val="43137"/>
                    </a:srgbClr>
                  </a:outerShdw>
                </a:effectLst>
              </a:rPr>
              <a:t> –gt 500 } </a:t>
            </a:r>
          </a:p>
        </p:txBody>
      </p:sp>
      <p:sp>
        <p:nvSpPr>
          <p:cNvPr id="32" name="Chevron 31"/>
          <p:cNvSpPr/>
          <p:nvPr/>
        </p:nvSpPr>
        <p:spPr bwMode="auto">
          <a:xfrm>
            <a:off x="3645570" y="1046748"/>
            <a:ext cx="2057399" cy="1058779"/>
          </a:xfrm>
          <a:prstGeom prst="chevron">
            <a:avLst>
              <a:gd name="adj" fmla="val 34091"/>
            </a:avLst>
          </a:prstGeom>
          <a:gradFill flip="none" rotWithShape="1">
            <a:gsLst>
              <a:gs pos="0">
                <a:schemeClr val="accent2">
                  <a:alpha val="60000"/>
                </a:schemeClr>
              </a:gs>
              <a:gs pos="50000">
                <a:schemeClr val="accent2">
                  <a:alpha val="40000"/>
                </a:schemeClr>
              </a:gs>
              <a:gs pos="100000">
                <a:schemeClr val="accent2">
                  <a:tint val="23500"/>
                  <a:satMod val="160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18" rIns="91436" bIns="45718" numCol="1" rtlCol="0" anchor="ctr" anchorCtr="0" compatLnSpc="1">
            <a:prstTxWarp prst="textNoShape">
              <a:avLst/>
            </a:prstTxWarp>
          </a:bodyPr>
          <a:lstStyle/>
          <a:p>
            <a:pPr algn="ctr" fontAlgn="base">
              <a:spcBef>
                <a:spcPct val="0"/>
              </a:spcBef>
              <a:spcAft>
                <a:spcPct val="0"/>
              </a:spcAft>
            </a:pPr>
            <a:r>
              <a:rPr lang="en-US" dirty="0" smtClean="0">
                <a:solidFill>
                  <a:schemeClr val="tx1"/>
                </a:solidFill>
                <a:effectLst>
                  <a:outerShdw blurRad="38100" dist="38100" dir="2700000" algn="tl">
                    <a:srgbClr val="000000">
                      <a:alpha val="43137"/>
                    </a:srgbClr>
                  </a:outerShdw>
                </a:effectLst>
              </a:rPr>
              <a:t>Sort handles </a:t>
            </a:r>
          </a:p>
        </p:txBody>
      </p:sp>
      <p:sp>
        <p:nvSpPr>
          <p:cNvPr id="33" name="Chevron 32"/>
          <p:cNvSpPr/>
          <p:nvPr/>
        </p:nvSpPr>
        <p:spPr bwMode="auto">
          <a:xfrm>
            <a:off x="5390149" y="1046748"/>
            <a:ext cx="2057399" cy="1058779"/>
          </a:xfrm>
          <a:prstGeom prst="chevron">
            <a:avLst>
              <a:gd name="adj" fmla="val 34091"/>
            </a:avLst>
          </a:prstGeom>
          <a:gradFill flip="none" rotWithShape="1">
            <a:gsLst>
              <a:gs pos="0">
                <a:schemeClr val="accent2">
                  <a:alpha val="60000"/>
                </a:schemeClr>
              </a:gs>
              <a:gs pos="50000">
                <a:schemeClr val="accent2">
                  <a:alpha val="40000"/>
                </a:schemeClr>
              </a:gs>
              <a:gs pos="100000">
                <a:schemeClr val="accent2">
                  <a:tint val="23500"/>
                  <a:satMod val="160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18" rIns="91436" bIns="45718" numCol="1" rtlCol="0" anchor="ctr" anchorCtr="0" compatLnSpc="1">
            <a:prstTxWarp prst="textNoShape">
              <a:avLst/>
            </a:prstTxWarp>
          </a:bodyPr>
          <a:lstStyle/>
          <a:p>
            <a:pPr algn="ctr" fontAlgn="base">
              <a:spcBef>
                <a:spcPct val="0"/>
              </a:spcBef>
              <a:spcAft>
                <a:spcPct val="0"/>
              </a:spcAft>
              <a:defRPr/>
            </a:pPr>
            <a:r>
              <a:rPr lang="en-US" dirty="0" smtClean="0">
                <a:solidFill>
                  <a:schemeClr val="tx1"/>
                </a:solidFill>
                <a:effectLst>
                  <a:outerShdw blurRad="38100" dist="38100" dir="2700000" algn="tl">
                    <a:srgbClr val="000000">
                      <a:alpha val="43137"/>
                    </a:srgbClr>
                  </a:outerShdw>
                </a:effectLst>
              </a:rPr>
              <a:t>Format-Table</a:t>
            </a:r>
          </a:p>
        </p:txBody>
      </p:sp>
      <p:sp>
        <p:nvSpPr>
          <p:cNvPr id="34" name="Rounded Rectangle 33"/>
          <p:cNvSpPr/>
          <p:nvPr/>
        </p:nvSpPr>
        <p:spPr bwMode="auto">
          <a:xfrm>
            <a:off x="252664" y="2225841"/>
            <a:ext cx="8638673" cy="3363429"/>
          </a:xfrm>
          <a:prstGeom prst="roundRect">
            <a:avLst>
              <a:gd name="adj" fmla="val 10514"/>
            </a:avLst>
          </a:prstGeom>
          <a:gradFill flip="none" rotWithShape="1">
            <a:gsLst>
              <a:gs pos="0">
                <a:schemeClr val="bg1">
                  <a:lumMod val="75000"/>
                  <a:lumOff val="25000"/>
                  <a:alpha val="70000"/>
                </a:schemeClr>
              </a:gs>
              <a:gs pos="50000">
                <a:schemeClr val="bg1">
                  <a:lumMod val="75000"/>
                  <a:lumOff val="25000"/>
                  <a:alpha val="30000"/>
                </a:schemeClr>
              </a:gs>
              <a:gs pos="100000">
                <a:schemeClr val="accent2">
                  <a:tint val="23500"/>
                  <a:satMod val="160000"/>
                  <a:alpha val="0"/>
                </a:schemeClr>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t" anchorCtr="0" compatLnSpc="1">
            <a:prstTxWarp prst="textNoShape">
              <a:avLst/>
            </a:prstTxWarp>
          </a:bodyPr>
          <a:lstStyle/>
          <a:p>
            <a:pPr marL="1588" fontAlgn="base">
              <a:spcBef>
                <a:spcPct val="0"/>
              </a:spcBef>
              <a:spcAft>
                <a:spcPct val="0"/>
              </a:spcAft>
              <a:defRPr/>
            </a:pPr>
            <a:endParaRPr lang="en-US" sz="2400" b="1" dirty="0" smtClean="0">
              <a:solidFill>
                <a:schemeClr val="tx1"/>
              </a:solidFill>
              <a:effectLst>
                <a:glow rad="228600">
                  <a:schemeClr val="bg1">
                    <a:alpha val="40000"/>
                  </a:schemeClr>
                </a:glow>
                <a:outerShdw blurRad="63500" algn="ctr" rotWithShape="0">
                  <a:prstClr val="black">
                    <a:alpha val="40000"/>
                  </a:prstClr>
                </a:outerShdw>
              </a:effectLst>
            </a:endParaRPr>
          </a:p>
        </p:txBody>
      </p:sp>
      <p:sp>
        <p:nvSpPr>
          <p:cNvPr id="35" name="Rounded Rectangle 34"/>
          <p:cNvSpPr/>
          <p:nvPr/>
        </p:nvSpPr>
        <p:spPr bwMode="auto">
          <a:xfrm>
            <a:off x="374986" y="2310063"/>
            <a:ext cx="7068552" cy="541420"/>
          </a:xfrm>
          <a:prstGeom prst="roundRect">
            <a:avLst>
              <a:gd name="adj" fmla="val 40168"/>
            </a:avLst>
          </a:prstGeom>
          <a:solidFill>
            <a:schemeClr val="accent2">
              <a:alpha val="40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eaLnBrk="0" hangingPunct="0">
              <a:defRPr/>
            </a:pPr>
            <a:r>
              <a:rPr lang="en-US" sz="2400" dirty="0" smtClean="0">
                <a:solidFill>
                  <a:schemeClr val="tx1"/>
                </a:solidFill>
                <a:effectLst>
                  <a:outerShdw blurRad="38100" dist="38100" dir="2700000" algn="tl">
                    <a:srgbClr val="000000">
                      <a:alpha val="43137"/>
                    </a:srgbClr>
                  </a:outerShdw>
                </a:effectLst>
              </a:rPr>
              <a:t>Common Windows PowerShell Parser</a:t>
            </a:r>
            <a:endParaRPr lang="en-US" sz="2400" dirty="0">
              <a:solidFill>
                <a:schemeClr val="tx1"/>
              </a:solidFill>
              <a:effectLst>
                <a:outerShdw blurRad="38100" dist="38100" dir="2700000" algn="tl">
                  <a:srgbClr val="000000">
                    <a:alpha val="43137"/>
                  </a:srgbClr>
                </a:outerShdw>
              </a:effectLst>
            </a:endParaRPr>
          </a:p>
        </p:txBody>
      </p:sp>
      <p:sp>
        <p:nvSpPr>
          <p:cNvPr id="37" name="Rounded Rectangle 36"/>
          <p:cNvSpPr/>
          <p:nvPr/>
        </p:nvSpPr>
        <p:spPr bwMode="auto">
          <a:xfrm>
            <a:off x="374986" y="6083970"/>
            <a:ext cx="7068552" cy="541420"/>
          </a:xfrm>
          <a:prstGeom prst="roundRect">
            <a:avLst>
              <a:gd name="adj" fmla="val 40168"/>
            </a:avLst>
          </a:prstGeom>
          <a:solidFill>
            <a:schemeClr val="accent2">
              <a:alpha val="40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eaLnBrk="0" hangingPunct="0">
              <a:defRPr/>
            </a:pPr>
            <a:r>
              <a:rPr lang="en-US" sz="2400" dirty="0" smtClean="0">
                <a:solidFill>
                  <a:schemeClr val="tx1"/>
                </a:solidFill>
                <a:effectLst>
                  <a:outerShdw blurRad="38100" dist="38100" dir="2700000" algn="tl">
                    <a:srgbClr val="000000">
                      <a:alpha val="43137"/>
                    </a:srgbClr>
                  </a:outerShdw>
                </a:effectLst>
              </a:rPr>
              <a:t>Windows PowerShell Pipeline Processor</a:t>
            </a:r>
          </a:p>
        </p:txBody>
      </p:sp>
      <p:sp>
        <p:nvSpPr>
          <p:cNvPr id="36" name="Rounded Rectangle 35"/>
          <p:cNvSpPr/>
          <p:nvPr/>
        </p:nvSpPr>
        <p:spPr bwMode="auto">
          <a:xfrm>
            <a:off x="661838" y="3187366"/>
            <a:ext cx="1357764" cy="2560722"/>
          </a:xfrm>
          <a:prstGeom prst="roundRect">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a:defRPr/>
            </a:pPr>
            <a:r>
              <a:rPr lang="en-US" sz="2000" b="1" dirty="0" smtClean="0">
                <a:solidFill>
                  <a:schemeClr val="tx1"/>
                </a:solidFill>
                <a:effectLst>
                  <a:outerShdw blurRad="38100" dist="38100" dir="2700000" algn="tl">
                    <a:srgbClr val="000000">
                      <a:alpha val="43137"/>
                    </a:srgbClr>
                  </a:outerShdw>
                </a:effectLst>
              </a:rPr>
              <a:t>Get-Process</a:t>
            </a:r>
            <a:br>
              <a:rPr lang="en-US" sz="2000" b="1" dirty="0" smtClean="0">
                <a:solidFill>
                  <a:schemeClr val="tx1"/>
                </a:solidFill>
                <a:effectLst>
                  <a:outerShdw blurRad="38100" dist="38100" dir="2700000" algn="tl">
                    <a:srgbClr val="000000">
                      <a:alpha val="43137"/>
                    </a:srgbClr>
                  </a:outerShdw>
                </a:effectLst>
              </a:rPr>
            </a:br>
            <a:r>
              <a:rPr lang="en-US" sz="2000" b="1" dirty="0" smtClean="0">
                <a:solidFill>
                  <a:schemeClr val="tx1"/>
                </a:solidFill>
                <a:effectLst>
                  <a:outerShdw blurRad="38100" dist="38100" dir="2700000" algn="tl">
                    <a:srgbClr val="000000">
                      <a:alpha val="43137"/>
                    </a:srgbClr>
                  </a:outerShdw>
                </a:effectLst>
              </a:rPr>
              <a:t>Cmdlet</a:t>
            </a:r>
            <a:endParaRPr lang="en-US" sz="2000" b="1" dirty="0">
              <a:solidFill>
                <a:schemeClr val="tx1"/>
              </a:solidFill>
              <a:effectLst>
                <a:outerShdw blurRad="38100" dist="38100" dir="2700000" algn="tl">
                  <a:srgbClr val="000000">
                    <a:alpha val="43137"/>
                  </a:srgbClr>
                </a:outerShdw>
              </a:effectLst>
            </a:endParaRPr>
          </a:p>
        </p:txBody>
      </p:sp>
      <p:sp>
        <p:nvSpPr>
          <p:cNvPr id="38" name="Rounded Rectangle 37"/>
          <p:cNvSpPr/>
          <p:nvPr/>
        </p:nvSpPr>
        <p:spPr bwMode="auto">
          <a:xfrm>
            <a:off x="4086560" y="3187366"/>
            <a:ext cx="1357764" cy="2560722"/>
          </a:xfrm>
          <a:prstGeom prst="roundRect">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eaLnBrk="0" hangingPunct="0">
              <a:defRPr/>
            </a:pPr>
            <a:r>
              <a:rPr lang="en-US" sz="2000" b="1" dirty="0" smtClean="0">
                <a:solidFill>
                  <a:schemeClr val="tx1"/>
                </a:solidFill>
                <a:effectLst>
                  <a:outerShdw blurRad="38100" dist="38100" dir="2700000" algn="tl">
                    <a:srgbClr val="000000">
                      <a:alpha val="43137"/>
                    </a:srgbClr>
                  </a:outerShdw>
                </a:effectLst>
              </a:rPr>
              <a:t>Sort </a:t>
            </a:r>
            <a:br>
              <a:rPr lang="en-US" sz="2000" b="1" dirty="0" smtClean="0">
                <a:solidFill>
                  <a:schemeClr val="tx1"/>
                </a:solidFill>
                <a:effectLst>
                  <a:outerShdw blurRad="38100" dist="38100" dir="2700000" algn="tl">
                    <a:srgbClr val="000000">
                      <a:alpha val="43137"/>
                    </a:srgbClr>
                  </a:outerShdw>
                </a:effectLst>
              </a:rPr>
            </a:br>
            <a:r>
              <a:rPr lang="en-US" sz="2000" b="1" dirty="0" smtClean="0">
                <a:solidFill>
                  <a:schemeClr val="tx1"/>
                </a:solidFill>
                <a:effectLst>
                  <a:outerShdw blurRad="38100" dist="38100" dir="2700000" algn="tl">
                    <a:srgbClr val="000000">
                      <a:alpha val="43137"/>
                    </a:srgbClr>
                  </a:outerShdw>
                </a:effectLst>
              </a:rPr>
              <a:t>Cmdlet</a:t>
            </a:r>
            <a:endParaRPr lang="en-US" sz="2000" b="1" dirty="0">
              <a:solidFill>
                <a:schemeClr val="tx1"/>
              </a:solidFill>
              <a:effectLst>
                <a:outerShdw blurRad="38100" dist="38100" dir="2700000" algn="tl">
                  <a:srgbClr val="000000">
                    <a:alpha val="43137"/>
                  </a:srgbClr>
                </a:outerShdw>
              </a:effectLst>
            </a:endParaRPr>
          </a:p>
        </p:txBody>
      </p:sp>
      <p:sp>
        <p:nvSpPr>
          <p:cNvPr id="39" name="Rounded Rectangle 38"/>
          <p:cNvSpPr/>
          <p:nvPr/>
        </p:nvSpPr>
        <p:spPr bwMode="auto">
          <a:xfrm>
            <a:off x="2374199" y="3187366"/>
            <a:ext cx="1357764" cy="2560722"/>
          </a:xfrm>
          <a:prstGeom prst="roundRect">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eaLnBrk="0" hangingPunct="0">
              <a:defRPr/>
            </a:pPr>
            <a:r>
              <a:rPr lang="en-US" sz="2000" b="1" dirty="0" smtClean="0">
                <a:solidFill>
                  <a:schemeClr val="tx1"/>
                </a:solidFill>
                <a:effectLst>
                  <a:outerShdw blurRad="38100" dist="38100" dir="2700000" algn="tl">
                    <a:srgbClr val="000000">
                      <a:alpha val="43137"/>
                    </a:srgbClr>
                  </a:outerShdw>
                </a:effectLst>
              </a:rPr>
              <a:t>Where Cmdlet</a:t>
            </a:r>
            <a:endParaRPr lang="en-US" sz="2000" b="1" dirty="0">
              <a:solidFill>
                <a:schemeClr val="tx1"/>
              </a:solidFill>
              <a:effectLst>
                <a:outerShdw blurRad="38100" dist="38100" dir="2700000" algn="tl">
                  <a:srgbClr val="000000">
                    <a:alpha val="43137"/>
                  </a:srgbClr>
                </a:outerShdw>
              </a:effectLst>
            </a:endParaRPr>
          </a:p>
        </p:txBody>
      </p:sp>
      <p:sp>
        <p:nvSpPr>
          <p:cNvPr id="40" name="Rounded Rectangle 39"/>
          <p:cNvSpPr/>
          <p:nvPr/>
        </p:nvSpPr>
        <p:spPr bwMode="auto">
          <a:xfrm>
            <a:off x="5798922" y="3187366"/>
            <a:ext cx="1357764" cy="2560722"/>
          </a:xfrm>
          <a:prstGeom prst="roundRect">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eaLnBrk="0" hangingPunct="0">
              <a:defRPr/>
            </a:pPr>
            <a:r>
              <a:rPr lang="en-US" sz="2000" b="1" dirty="0" smtClean="0">
                <a:solidFill>
                  <a:schemeClr val="tx1"/>
                </a:solidFill>
                <a:effectLst>
                  <a:outerShdw blurRad="38100" dist="38100" dir="2700000" algn="tl">
                    <a:srgbClr val="000000">
                      <a:alpha val="43137"/>
                    </a:srgbClr>
                  </a:outerShdw>
                </a:effectLst>
              </a:rPr>
              <a:t>Format</a:t>
            </a:r>
            <a:br>
              <a:rPr lang="en-US" sz="2000" b="1" dirty="0" smtClean="0">
                <a:solidFill>
                  <a:schemeClr val="tx1"/>
                </a:solidFill>
                <a:effectLst>
                  <a:outerShdw blurRad="38100" dist="38100" dir="2700000" algn="tl">
                    <a:srgbClr val="000000">
                      <a:alpha val="43137"/>
                    </a:srgbClr>
                  </a:outerShdw>
                </a:effectLst>
              </a:rPr>
            </a:br>
            <a:r>
              <a:rPr lang="en-US" sz="2000" b="1" dirty="0" smtClean="0">
                <a:solidFill>
                  <a:schemeClr val="tx1"/>
                </a:solidFill>
                <a:effectLst>
                  <a:outerShdw blurRad="38100" dist="38100" dir="2700000" algn="tl">
                    <a:srgbClr val="000000">
                      <a:alpha val="43137"/>
                    </a:srgbClr>
                  </a:outerShdw>
                </a:effectLst>
              </a:rPr>
              <a:t>Cmdlet</a:t>
            </a:r>
            <a:endParaRPr lang="en-US" sz="2000" b="1" dirty="0">
              <a:solidFill>
                <a:schemeClr val="tx1"/>
              </a:solidFill>
              <a:effectLst>
                <a:outerShdw blurRad="38100" dist="38100" dir="2700000" algn="tl">
                  <a:srgbClr val="000000">
                    <a:alpha val="43137"/>
                  </a:srgbClr>
                </a:outerShdw>
              </a:effectLst>
            </a:endParaRPr>
          </a:p>
        </p:txBody>
      </p:sp>
      <p:cxnSp>
        <p:nvCxnSpPr>
          <p:cNvPr id="45" name="Straight Connector 44"/>
          <p:cNvCxnSpPr/>
          <p:nvPr/>
        </p:nvCxnSpPr>
        <p:spPr>
          <a:xfrm rot="5400000">
            <a:off x="3863542" y="2909837"/>
            <a:ext cx="91440" cy="1588"/>
          </a:xfrm>
          <a:prstGeom prst="line">
            <a:avLst/>
          </a:prstGeom>
          <a:ln w="28575" cap="rnd">
            <a:solidFill>
              <a:schemeClr val="tx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1349737" y="2954763"/>
            <a:ext cx="2560320" cy="1588"/>
          </a:xfrm>
          <a:prstGeom prst="line">
            <a:avLst/>
          </a:prstGeom>
          <a:ln w="28575" cap="rnd">
            <a:solidFill>
              <a:schemeClr val="tx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3908468" y="2954763"/>
            <a:ext cx="2560320" cy="1588"/>
          </a:xfrm>
          <a:prstGeom prst="line">
            <a:avLst/>
          </a:prstGeom>
          <a:ln w="28575" cap="rnd">
            <a:solidFill>
              <a:schemeClr val="tx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5400000">
            <a:off x="1244708" y="3049981"/>
            <a:ext cx="192024" cy="1588"/>
          </a:xfrm>
          <a:prstGeom prst="line">
            <a:avLst/>
          </a:prstGeom>
          <a:ln w="28575" cap="rnd">
            <a:solidFill>
              <a:schemeClr val="tx1">
                <a:lumMod val="6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5400000">
            <a:off x="2957069" y="3049981"/>
            <a:ext cx="192024" cy="1588"/>
          </a:xfrm>
          <a:prstGeom prst="line">
            <a:avLst/>
          </a:prstGeom>
          <a:ln w="28575" cap="rnd">
            <a:solidFill>
              <a:schemeClr val="tx1">
                <a:lumMod val="6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5400000">
            <a:off x="4669430" y="3049981"/>
            <a:ext cx="192024" cy="1588"/>
          </a:xfrm>
          <a:prstGeom prst="line">
            <a:avLst/>
          </a:prstGeom>
          <a:ln w="28575" cap="rnd">
            <a:solidFill>
              <a:schemeClr val="tx1">
                <a:lumMod val="6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6381792" y="3049981"/>
            <a:ext cx="192024" cy="1588"/>
          </a:xfrm>
          <a:prstGeom prst="line">
            <a:avLst/>
          </a:prstGeom>
          <a:ln w="28575" cap="rnd">
            <a:solidFill>
              <a:schemeClr val="tx1">
                <a:lumMod val="6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5400000">
            <a:off x="-102870" y="5554980"/>
            <a:ext cx="1188720" cy="1588"/>
          </a:xfrm>
          <a:prstGeom prst="line">
            <a:avLst/>
          </a:prstGeom>
          <a:ln w="28575" cap="rnd">
            <a:gradFill flip="none" rotWithShape="1">
              <a:gsLst>
                <a:gs pos="0">
                  <a:schemeClr val="tx1">
                    <a:lumMod val="65000"/>
                  </a:schemeClr>
                </a:gs>
                <a:gs pos="50000">
                  <a:schemeClr val="tx1">
                    <a:lumMod val="65000"/>
                  </a:schemeClr>
                </a:gs>
                <a:gs pos="100000">
                  <a:schemeClr val="accent1">
                    <a:tint val="23500"/>
                    <a:satMod val="160000"/>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a:off x="490696" y="4961414"/>
            <a:ext cx="205740" cy="1588"/>
          </a:xfrm>
          <a:prstGeom prst="straightConnector1">
            <a:avLst/>
          </a:prstGeom>
          <a:ln w="28575" cap="rnd">
            <a:solidFill>
              <a:schemeClr val="tx1">
                <a:lumMod val="6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1581150" y="5509260"/>
            <a:ext cx="1097280" cy="1588"/>
          </a:xfrm>
          <a:prstGeom prst="line">
            <a:avLst/>
          </a:prstGeom>
          <a:ln w="28575" cap="rnd">
            <a:solidFill>
              <a:schemeClr val="tx1">
                <a:lumMod val="6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2026126" y="4961414"/>
            <a:ext cx="91440" cy="1588"/>
          </a:xfrm>
          <a:prstGeom prst="straightConnector1">
            <a:avLst/>
          </a:prstGeom>
          <a:ln w="28575" cap="rnd">
            <a:solidFill>
              <a:schemeClr val="tx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1626870" y="5554980"/>
            <a:ext cx="1188720" cy="1588"/>
          </a:xfrm>
          <a:prstGeom prst="line">
            <a:avLst/>
          </a:prstGeom>
          <a:ln w="28575" cap="rnd">
            <a:gradFill flip="none" rotWithShape="1">
              <a:gsLst>
                <a:gs pos="0">
                  <a:schemeClr val="tx1">
                    <a:lumMod val="65000"/>
                  </a:schemeClr>
                </a:gs>
                <a:gs pos="50000">
                  <a:schemeClr val="tx1">
                    <a:lumMod val="65000"/>
                  </a:schemeClr>
                </a:gs>
                <a:gs pos="100000">
                  <a:schemeClr val="accent1">
                    <a:tint val="23500"/>
                    <a:satMod val="160000"/>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a:off x="2220436" y="4961414"/>
            <a:ext cx="205740" cy="1588"/>
          </a:xfrm>
          <a:prstGeom prst="straightConnector1">
            <a:avLst/>
          </a:prstGeom>
          <a:ln w="28575" cap="rnd">
            <a:solidFill>
              <a:schemeClr val="tx1">
                <a:lumMod val="6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5400000">
            <a:off x="3288030" y="5509260"/>
            <a:ext cx="1097280" cy="1588"/>
          </a:xfrm>
          <a:prstGeom prst="line">
            <a:avLst/>
          </a:prstGeom>
          <a:ln w="28575" cap="rnd">
            <a:solidFill>
              <a:schemeClr val="tx1">
                <a:lumMod val="6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a:off x="3733006" y="4961414"/>
            <a:ext cx="91440" cy="1588"/>
          </a:xfrm>
          <a:prstGeom prst="straightConnector1">
            <a:avLst/>
          </a:prstGeom>
          <a:ln w="28575" cap="rnd">
            <a:solidFill>
              <a:schemeClr val="tx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5400000">
            <a:off x="3322320" y="5554980"/>
            <a:ext cx="1188720" cy="1588"/>
          </a:xfrm>
          <a:prstGeom prst="line">
            <a:avLst/>
          </a:prstGeom>
          <a:ln w="28575" cap="rnd">
            <a:gradFill flip="none" rotWithShape="1">
              <a:gsLst>
                <a:gs pos="0">
                  <a:schemeClr val="tx1">
                    <a:lumMod val="65000"/>
                  </a:schemeClr>
                </a:gs>
                <a:gs pos="50000">
                  <a:schemeClr val="tx1">
                    <a:lumMod val="65000"/>
                  </a:schemeClr>
                </a:gs>
                <a:gs pos="100000">
                  <a:schemeClr val="accent1">
                    <a:tint val="23500"/>
                    <a:satMod val="160000"/>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a:off x="3915886" y="4961414"/>
            <a:ext cx="205740" cy="1588"/>
          </a:xfrm>
          <a:prstGeom prst="straightConnector1">
            <a:avLst/>
          </a:prstGeom>
          <a:ln w="28575" cap="rnd">
            <a:solidFill>
              <a:schemeClr val="tx1">
                <a:lumMod val="6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5400000">
            <a:off x="4994910" y="5509260"/>
            <a:ext cx="1097280" cy="1588"/>
          </a:xfrm>
          <a:prstGeom prst="line">
            <a:avLst/>
          </a:prstGeom>
          <a:ln w="28575" cap="rnd">
            <a:solidFill>
              <a:schemeClr val="tx1">
                <a:lumMod val="6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a:off x="5439886" y="4961414"/>
            <a:ext cx="91440" cy="1588"/>
          </a:xfrm>
          <a:prstGeom prst="straightConnector1">
            <a:avLst/>
          </a:prstGeom>
          <a:ln w="28575" cap="rnd">
            <a:solidFill>
              <a:schemeClr val="tx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5400000">
            <a:off x="5029200" y="5554980"/>
            <a:ext cx="1188720" cy="1588"/>
          </a:xfrm>
          <a:prstGeom prst="line">
            <a:avLst/>
          </a:prstGeom>
          <a:ln w="28575" cap="rnd">
            <a:gradFill flip="none" rotWithShape="1">
              <a:gsLst>
                <a:gs pos="0">
                  <a:schemeClr val="tx1">
                    <a:lumMod val="65000"/>
                  </a:schemeClr>
                </a:gs>
                <a:gs pos="50000">
                  <a:schemeClr val="tx1">
                    <a:lumMod val="65000"/>
                  </a:schemeClr>
                </a:gs>
                <a:gs pos="100000">
                  <a:schemeClr val="accent1">
                    <a:tint val="23500"/>
                    <a:satMod val="160000"/>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p:nvPr/>
        </p:nvCxnSpPr>
        <p:spPr>
          <a:xfrm>
            <a:off x="5622766" y="4961414"/>
            <a:ext cx="205740" cy="1588"/>
          </a:xfrm>
          <a:prstGeom prst="straightConnector1">
            <a:avLst/>
          </a:prstGeom>
          <a:ln w="28575" cap="rnd">
            <a:solidFill>
              <a:schemeClr val="tx1">
                <a:lumMod val="6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2051" name="Picture 3" descr="C:\Documents and Settings\Pennie\My Documents\TechEd 2009\WEM\WEM304_Alexander\MSD-Developer-Eldon-man-smiling-sitting-hardware-repair-monitors-desk-desktop-office.png"/>
          <p:cNvPicPr>
            <a:picLocks noChangeAspect="1" noChangeArrowheads="1"/>
          </p:cNvPicPr>
          <p:nvPr/>
        </p:nvPicPr>
        <p:blipFill>
          <a:blip r:embed="rId4"/>
          <a:srcRect/>
          <a:stretch>
            <a:fillRect/>
          </a:stretch>
        </p:blipFill>
        <p:spPr bwMode="auto">
          <a:xfrm>
            <a:off x="7463790" y="4313422"/>
            <a:ext cx="1314450" cy="1314450"/>
          </a:xfrm>
          <a:prstGeom prst="rect">
            <a:avLst/>
          </a:prstGeom>
          <a:noFill/>
          <a:effectLst>
            <a:glow rad="101600">
              <a:schemeClr val="accent2">
                <a:satMod val="175000"/>
                <a:alpha val="40000"/>
              </a:schemeClr>
            </a:glow>
          </a:effectLst>
        </p:spPr>
      </p:pic>
      <p:cxnSp>
        <p:nvCxnSpPr>
          <p:cNvPr id="77" name="Straight Arrow Connector 76"/>
          <p:cNvCxnSpPr/>
          <p:nvPr/>
        </p:nvCxnSpPr>
        <p:spPr>
          <a:xfrm>
            <a:off x="7158196" y="4961414"/>
            <a:ext cx="205740" cy="1588"/>
          </a:xfrm>
          <a:prstGeom prst="straightConnector1">
            <a:avLst/>
          </a:prstGeom>
          <a:ln w="28575" cap="rnd">
            <a:solidFill>
              <a:schemeClr val="tx1">
                <a:lumMod val="6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up)">
                                      <p:cBhvr>
                                        <p:cTn id="7" dur="500"/>
                                        <p:tgtEl>
                                          <p:spTgt spid="3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1000"/>
                                        <p:tgtEl>
                                          <p:spTgt spid="35"/>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wipe(up)">
                                      <p:cBhvr>
                                        <p:cTn id="15" dur="500"/>
                                        <p:tgtEl>
                                          <p:spTgt spid="45"/>
                                        </p:tgtEl>
                                      </p:cBhvr>
                                    </p:animEffect>
                                  </p:childTnLst>
                                </p:cTn>
                              </p:par>
                            </p:childTnLst>
                          </p:cTn>
                        </p:par>
                        <p:par>
                          <p:cTn id="16" fill="hold">
                            <p:stCondLst>
                              <p:cond delay="500"/>
                            </p:stCondLst>
                            <p:childTnLst>
                              <p:par>
                                <p:cTn id="17" presetID="22" presetClass="entr" presetSubtype="2" fill="hold" nodeType="afterEffect">
                                  <p:stCondLst>
                                    <p:cond delay="0"/>
                                  </p:stCondLst>
                                  <p:childTnLst>
                                    <p:set>
                                      <p:cBhvr>
                                        <p:cTn id="18" dur="1" fill="hold">
                                          <p:stCondLst>
                                            <p:cond delay="0"/>
                                          </p:stCondLst>
                                        </p:cTn>
                                        <p:tgtEl>
                                          <p:spTgt spid="47"/>
                                        </p:tgtEl>
                                        <p:attrNameLst>
                                          <p:attrName>style.visibility</p:attrName>
                                        </p:attrNameLst>
                                      </p:cBhvr>
                                      <p:to>
                                        <p:strVal val="visible"/>
                                      </p:to>
                                    </p:set>
                                    <p:animEffect transition="in" filter="wipe(right)">
                                      <p:cBhvr>
                                        <p:cTn id="19" dur="500"/>
                                        <p:tgtEl>
                                          <p:spTgt spid="47"/>
                                        </p:tgtEl>
                                      </p:cBhvr>
                                    </p:animEffect>
                                  </p:childTnLst>
                                </p:cTn>
                              </p:par>
                            </p:childTnLst>
                          </p:cTn>
                        </p:par>
                        <p:par>
                          <p:cTn id="20" fill="hold">
                            <p:stCondLst>
                              <p:cond delay="1000"/>
                            </p:stCondLst>
                            <p:childTnLst>
                              <p:par>
                                <p:cTn id="21" presetID="22" presetClass="entr" presetSubtype="1" fill="hold" nodeType="after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wipe(up)">
                                      <p:cBhvr>
                                        <p:cTn id="23" dur="500"/>
                                        <p:tgtEl>
                                          <p:spTgt spid="49"/>
                                        </p:tgtEl>
                                      </p:cBhvr>
                                    </p:animEffect>
                                  </p:childTnLst>
                                </p:cTn>
                              </p:par>
                            </p:childTnLst>
                          </p:cTn>
                        </p:par>
                        <p:par>
                          <p:cTn id="24" fill="hold">
                            <p:stCondLst>
                              <p:cond delay="1500"/>
                            </p:stCondLst>
                            <p:childTnLst>
                              <p:par>
                                <p:cTn id="25" presetID="10" presetClass="entr" presetSubtype="0"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500"/>
                                        <p:tgtEl>
                                          <p:spTgt spid="3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48"/>
                                        </p:tgtEl>
                                        <p:attrNameLst>
                                          <p:attrName>style.visibility</p:attrName>
                                        </p:attrNameLst>
                                      </p:cBhvr>
                                      <p:to>
                                        <p:strVal val="visible"/>
                                      </p:to>
                                    </p:set>
                                    <p:animEffect transition="in" filter="wipe(left)">
                                      <p:cBhvr>
                                        <p:cTn id="32" dur="500"/>
                                        <p:tgtEl>
                                          <p:spTgt spid="48"/>
                                        </p:tgtEl>
                                      </p:cBhvr>
                                    </p:animEffect>
                                  </p:childTnLst>
                                </p:cTn>
                              </p:par>
                            </p:childTnLst>
                          </p:cTn>
                        </p:par>
                        <p:par>
                          <p:cTn id="33" fill="hold">
                            <p:stCondLst>
                              <p:cond delay="500"/>
                            </p:stCondLst>
                            <p:childTnLst>
                              <p:par>
                                <p:cTn id="34" presetID="22" presetClass="entr" presetSubtype="1" fill="hold" nodeType="after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wipe(up)">
                                      <p:cBhvr>
                                        <p:cTn id="36" dur="500"/>
                                        <p:tgtEl>
                                          <p:spTgt spid="50"/>
                                        </p:tgtEl>
                                      </p:cBhvr>
                                    </p:animEffect>
                                  </p:childTnLst>
                                </p:cTn>
                              </p:par>
                              <p:par>
                                <p:cTn id="37" presetID="22" presetClass="entr" presetSubtype="1" fill="hold" nodeType="withEffect">
                                  <p:stCondLst>
                                    <p:cond delay="0"/>
                                  </p:stCondLst>
                                  <p:childTnLst>
                                    <p:set>
                                      <p:cBhvr>
                                        <p:cTn id="38" dur="1" fill="hold">
                                          <p:stCondLst>
                                            <p:cond delay="0"/>
                                          </p:stCondLst>
                                        </p:cTn>
                                        <p:tgtEl>
                                          <p:spTgt spid="51"/>
                                        </p:tgtEl>
                                        <p:attrNameLst>
                                          <p:attrName>style.visibility</p:attrName>
                                        </p:attrNameLst>
                                      </p:cBhvr>
                                      <p:to>
                                        <p:strVal val="visible"/>
                                      </p:to>
                                    </p:set>
                                    <p:animEffect transition="in" filter="wipe(up)">
                                      <p:cBhvr>
                                        <p:cTn id="39" dur="500"/>
                                        <p:tgtEl>
                                          <p:spTgt spid="51"/>
                                        </p:tgtEl>
                                      </p:cBhvr>
                                    </p:animEffect>
                                  </p:childTnLst>
                                </p:cTn>
                              </p:par>
                              <p:par>
                                <p:cTn id="40" presetID="22" presetClass="entr" presetSubtype="1" fill="hold" nodeType="withEffect">
                                  <p:stCondLst>
                                    <p:cond delay="0"/>
                                  </p:stCondLst>
                                  <p:childTnLst>
                                    <p:set>
                                      <p:cBhvr>
                                        <p:cTn id="41" dur="1" fill="hold">
                                          <p:stCondLst>
                                            <p:cond delay="0"/>
                                          </p:stCondLst>
                                        </p:cTn>
                                        <p:tgtEl>
                                          <p:spTgt spid="52"/>
                                        </p:tgtEl>
                                        <p:attrNameLst>
                                          <p:attrName>style.visibility</p:attrName>
                                        </p:attrNameLst>
                                      </p:cBhvr>
                                      <p:to>
                                        <p:strVal val="visible"/>
                                      </p:to>
                                    </p:set>
                                    <p:animEffect transition="in" filter="wipe(up)">
                                      <p:cBhvr>
                                        <p:cTn id="42" dur="500"/>
                                        <p:tgtEl>
                                          <p:spTgt spid="52"/>
                                        </p:tgtEl>
                                      </p:cBhvr>
                                    </p:animEffect>
                                  </p:childTnLst>
                                </p:cTn>
                              </p:par>
                            </p:childTnLst>
                          </p:cTn>
                        </p:par>
                        <p:par>
                          <p:cTn id="43" fill="hold">
                            <p:stCondLst>
                              <p:cond delay="1000"/>
                            </p:stCondLst>
                            <p:childTnLst>
                              <p:par>
                                <p:cTn id="44" presetID="10" presetClass="entr" presetSubtype="0" fill="hold" grpId="0" nodeType="afterEffect">
                                  <p:stCondLst>
                                    <p:cond delay="0"/>
                                  </p:stCondLst>
                                  <p:childTnLst>
                                    <p:set>
                                      <p:cBhvr>
                                        <p:cTn id="45" dur="1" fill="hold">
                                          <p:stCondLst>
                                            <p:cond delay="0"/>
                                          </p:stCondLst>
                                        </p:cTn>
                                        <p:tgtEl>
                                          <p:spTgt spid="39"/>
                                        </p:tgtEl>
                                        <p:attrNameLst>
                                          <p:attrName>style.visibility</p:attrName>
                                        </p:attrNameLst>
                                      </p:cBhvr>
                                      <p:to>
                                        <p:strVal val="visible"/>
                                      </p:to>
                                    </p:set>
                                    <p:animEffect transition="in" filter="fade">
                                      <p:cBhvr>
                                        <p:cTn id="46" dur="500"/>
                                        <p:tgtEl>
                                          <p:spTgt spid="3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fade">
                                      <p:cBhvr>
                                        <p:cTn id="49" dur="500"/>
                                        <p:tgtEl>
                                          <p:spTgt spid="38"/>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0"/>
                                        </p:tgtEl>
                                        <p:attrNameLst>
                                          <p:attrName>style.visibility</p:attrName>
                                        </p:attrNameLst>
                                      </p:cBhvr>
                                      <p:to>
                                        <p:strVal val="visible"/>
                                      </p:to>
                                    </p:set>
                                    <p:animEffect transition="in" filter="fade">
                                      <p:cBhvr>
                                        <p:cTn id="52" dur="500"/>
                                        <p:tgtEl>
                                          <p:spTgt spid="40"/>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7"/>
                                        </p:tgtEl>
                                        <p:attrNameLst>
                                          <p:attrName>style.visibility</p:attrName>
                                        </p:attrNameLst>
                                      </p:cBhvr>
                                      <p:to>
                                        <p:strVal val="visible"/>
                                      </p:to>
                                    </p:set>
                                    <p:animEffect transition="in" filter="fade">
                                      <p:cBhvr>
                                        <p:cTn id="57" dur="500"/>
                                        <p:tgtEl>
                                          <p:spTgt spid="37"/>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nodeType="clickEffect">
                                  <p:stCondLst>
                                    <p:cond delay="0"/>
                                  </p:stCondLst>
                                  <p:childTnLst>
                                    <p:set>
                                      <p:cBhvr>
                                        <p:cTn id="61" dur="1" fill="hold">
                                          <p:stCondLst>
                                            <p:cond delay="0"/>
                                          </p:stCondLst>
                                        </p:cTn>
                                        <p:tgtEl>
                                          <p:spTgt spid="54"/>
                                        </p:tgtEl>
                                        <p:attrNameLst>
                                          <p:attrName>style.visibility</p:attrName>
                                        </p:attrNameLst>
                                      </p:cBhvr>
                                      <p:to>
                                        <p:strVal val="visible"/>
                                      </p:to>
                                    </p:set>
                                    <p:animEffect transition="in" filter="wipe(down)">
                                      <p:cBhvr>
                                        <p:cTn id="62" dur="500"/>
                                        <p:tgtEl>
                                          <p:spTgt spid="54"/>
                                        </p:tgtEl>
                                      </p:cBhvr>
                                    </p:animEffect>
                                  </p:childTnLst>
                                </p:cTn>
                              </p:par>
                            </p:childTnLst>
                          </p:cTn>
                        </p:par>
                        <p:par>
                          <p:cTn id="63" fill="hold">
                            <p:stCondLst>
                              <p:cond delay="500"/>
                            </p:stCondLst>
                            <p:childTnLst>
                              <p:par>
                                <p:cTn id="64" presetID="22" presetClass="entr" presetSubtype="8" fill="hold" nodeType="afterEffect">
                                  <p:stCondLst>
                                    <p:cond delay="0"/>
                                  </p:stCondLst>
                                  <p:childTnLst>
                                    <p:set>
                                      <p:cBhvr>
                                        <p:cTn id="65" dur="1" fill="hold">
                                          <p:stCondLst>
                                            <p:cond delay="0"/>
                                          </p:stCondLst>
                                        </p:cTn>
                                        <p:tgtEl>
                                          <p:spTgt spid="57"/>
                                        </p:tgtEl>
                                        <p:attrNameLst>
                                          <p:attrName>style.visibility</p:attrName>
                                        </p:attrNameLst>
                                      </p:cBhvr>
                                      <p:to>
                                        <p:strVal val="visible"/>
                                      </p:to>
                                    </p:set>
                                    <p:animEffect transition="in" filter="wipe(left)">
                                      <p:cBhvr>
                                        <p:cTn id="66" dur="500"/>
                                        <p:tgtEl>
                                          <p:spTgt spid="57"/>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8" fill="hold" nodeType="clickEffect">
                                  <p:stCondLst>
                                    <p:cond delay="0"/>
                                  </p:stCondLst>
                                  <p:childTnLst>
                                    <p:set>
                                      <p:cBhvr>
                                        <p:cTn id="70" dur="1" fill="hold">
                                          <p:stCondLst>
                                            <p:cond delay="0"/>
                                          </p:stCondLst>
                                        </p:cTn>
                                        <p:tgtEl>
                                          <p:spTgt spid="59"/>
                                        </p:tgtEl>
                                        <p:attrNameLst>
                                          <p:attrName>style.visibility</p:attrName>
                                        </p:attrNameLst>
                                      </p:cBhvr>
                                      <p:to>
                                        <p:strVal val="visible"/>
                                      </p:to>
                                    </p:set>
                                    <p:animEffect transition="in" filter="wipe(left)">
                                      <p:cBhvr>
                                        <p:cTn id="71" dur="500"/>
                                        <p:tgtEl>
                                          <p:spTgt spid="59"/>
                                        </p:tgtEl>
                                      </p:cBhvr>
                                    </p:animEffect>
                                  </p:childTnLst>
                                </p:cTn>
                              </p:par>
                              <p:par>
                                <p:cTn id="72" presetID="22" presetClass="entr" presetSubtype="8" fill="hold" nodeType="withEffect">
                                  <p:stCondLst>
                                    <p:cond delay="0"/>
                                  </p:stCondLst>
                                  <p:childTnLst>
                                    <p:set>
                                      <p:cBhvr>
                                        <p:cTn id="73" dur="1" fill="hold">
                                          <p:stCondLst>
                                            <p:cond delay="0"/>
                                          </p:stCondLst>
                                        </p:cTn>
                                        <p:tgtEl>
                                          <p:spTgt spid="67"/>
                                        </p:tgtEl>
                                        <p:attrNameLst>
                                          <p:attrName>style.visibility</p:attrName>
                                        </p:attrNameLst>
                                      </p:cBhvr>
                                      <p:to>
                                        <p:strVal val="visible"/>
                                      </p:to>
                                    </p:set>
                                    <p:animEffect transition="in" filter="wipe(left)">
                                      <p:cBhvr>
                                        <p:cTn id="74" dur="500"/>
                                        <p:tgtEl>
                                          <p:spTgt spid="67"/>
                                        </p:tgtEl>
                                      </p:cBhvr>
                                    </p:animEffect>
                                  </p:childTnLst>
                                </p:cTn>
                              </p:par>
                              <p:par>
                                <p:cTn id="75" presetID="22" presetClass="entr" presetSubtype="8" fill="hold" nodeType="withEffect">
                                  <p:stCondLst>
                                    <p:cond delay="0"/>
                                  </p:stCondLst>
                                  <p:childTnLst>
                                    <p:set>
                                      <p:cBhvr>
                                        <p:cTn id="76" dur="1" fill="hold">
                                          <p:stCondLst>
                                            <p:cond delay="0"/>
                                          </p:stCondLst>
                                        </p:cTn>
                                        <p:tgtEl>
                                          <p:spTgt spid="73"/>
                                        </p:tgtEl>
                                        <p:attrNameLst>
                                          <p:attrName>style.visibility</p:attrName>
                                        </p:attrNameLst>
                                      </p:cBhvr>
                                      <p:to>
                                        <p:strVal val="visible"/>
                                      </p:to>
                                    </p:set>
                                    <p:animEffect transition="in" filter="wipe(left)">
                                      <p:cBhvr>
                                        <p:cTn id="77" dur="500"/>
                                        <p:tgtEl>
                                          <p:spTgt spid="73"/>
                                        </p:tgtEl>
                                      </p:cBhvr>
                                    </p:animEffect>
                                  </p:childTnLst>
                                </p:cTn>
                              </p:par>
                            </p:childTnLst>
                          </p:cTn>
                        </p:par>
                        <p:par>
                          <p:cTn id="78" fill="hold">
                            <p:stCondLst>
                              <p:cond delay="500"/>
                            </p:stCondLst>
                            <p:childTnLst>
                              <p:par>
                                <p:cTn id="79" presetID="22" presetClass="entr" presetSubtype="1" fill="hold" nodeType="afterEffect">
                                  <p:stCondLst>
                                    <p:cond delay="0"/>
                                  </p:stCondLst>
                                  <p:childTnLst>
                                    <p:set>
                                      <p:cBhvr>
                                        <p:cTn id="80" dur="1" fill="hold">
                                          <p:stCondLst>
                                            <p:cond delay="0"/>
                                          </p:stCondLst>
                                        </p:cTn>
                                        <p:tgtEl>
                                          <p:spTgt spid="58"/>
                                        </p:tgtEl>
                                        <p:attrNameLst>
                                          <p:attrName>style.visibility</p:attrName>
                                        </p:attrNameLst>
                                      </p:cBhvr>
                                      <p:to>
                                        <p:strVal val="visible"/>
                                      </p:to>
                                    </p:set>
                                    <p:animEffect transition="in" filter="wipe(up)">
                                      <p:cBhvr>
                                        <p:cTn id="81" dur="500"/>
                                        <p:tgtEl>
                                          <p:spTgt spid="58"/>
                                        </p:tgtEl>
                                      </p:cBhvr>
                                    </p:animEffect>
                                  </p:childTnLst>
                                </p:cTn>
                              </p:par>
                              <p:par>
                                <p:cTn id="82" presetID="22" presetClass="entr" presetSubtype="1" fill="hold" nodeType="withEffect">
                                  <p:stCondLst>
                                    <p:cond delay="0"/>
                                  </p:stCondLst>
                                  <p:childTnLst>
                                    <p:set>
                                      <p:cBhvr>
                                        <p:cTn id="83" dur="1" fill="hold">
                                          <p:stCondLst>
                                            <p:cond delay="0"/>
                                          </p:stCondLst>
                                        </p:cTn>
                                        <p:tgtEl>
                                          <p:spTgt spid="66"/>
                                        </p:tgtEl>
                                        <p:attrNameLst>
                                          <p:attrName>style.visibility</p:attrName>
                                        </p:attrNameLst>
                                      </p:cBhvr>
                                      <p:to>
                                        <p:strVal val="visible"/>
                                      </p:to>
                                    </p:set>
                                    <p:animEffect transition="in" filter="wipe(up)">
                                      <p:cBhvr>
                                        <p:cTn id="84" dur="500"/>
                                        <p:tgtEl>
                                          <p:spTgt spid="66"/>
                                        </p:tgtEl>
                                      </p:cBhvr>
                                    </p:animEffect>
                                  </p:childTnLst>
                                </p:cTn>
                              </p:par>
                              <p:par>
                                <p:cTn id="85" presetID="22" presetClass="entr" presetSubtype="1" fill="hold"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transition="in" filter="wipe(up)">
                                      <p:cBhvr>
                                        <p:cTn id="87" dur="500"/>
                                        <p:tgtEl>
                                          <p:spTgt spid="72"/>
                                        </p:tgtEl>
                                      </p:cBhvr>
                                    </p:animEffect>
                                  </p:childTnLst>
                                </p:cTn>
                              </p:par>
                            </p:childTnLst>
                          </p:cTn>
                        </p:par>
                        <p:par>
                          <p:cTn id="88" fill="hold">
                            <p:stCondLst>
                              <p:cond delay="1000"/>
                            </p:stCondLst>
                            <p:childTnLst>
                              <p:par>
                                <p:cTn id="89" presetID="22" presetClass="entr" presetSubtype="4" fill="hold" nodeType="afterEffect">
                                  <p:stCondLst>
                                    <p:cond delay="0"/>
                                  </p:stCondLst>
                                  <p:childTnLst>
                                    <p:set>
                                      <p:cBhvr>
                                        <p:cTn id="90" dur="1" fill="hold">
                                          <p:stCondLst>
                                            <p:cond delay="0"/>
                                          </p:stCondLst>
                                        </p:cTn>
                                        <p:tgtEl>
                                          <p:spTgt spid="63"/>
                                        </p:tgtEl>
                                        <p:attrNameLst>
                                          <p:attrName>style.visibility</p:attrName>
                                        </p:attrNameLst>
                                      </p:cBhvr>
                                      <p:to>
                                        <p:strVal val="visible"/>
                                      </p:to>
                                    </p:set>
                                    <p:animEffect transition="in" filter="wipe(down)">
                                      <p:cBhvr>
                                        <p:cTn id="91" dur="500"/>
                                        <p:tgtEl>
                                          <p:spTgt spid="63"/>
                                        </p:tgtEl>
                                      </p:cBhvr>
                                    </p:animEffect>
                                  </p:childTnLst>
                                </p:cTn>
                              </p:par>
                              <p:par>
                                <p:cTn id="92" presetID="22" presetClass="entr" presetSubtype="4" fill="hold" nodeType="withEffect">
                                  <p:stCondLst>
                                    <p:cond delay="0"/>
                                  </p:stCondLst>
                                  <p:childTnLst>
                                    <p:set>
                                      <p:cBhvr>
                                        <p:cTn id="93" dur="1" fill="hold">
                                          <p:stCondLst>
                                            <p:cond delay="0"/>
                                          </p:stCondLst>
                                        </p:cTn>
                                        <p:tgtEl>
                                          <p:spTgt spid="69"/>
                                        </p:tgtEl>
                                        <p:attrNameLst>
                                          <p:attrName>style.visibility</p:attrName>
                                        </p:attrNameLst>
                                      </p:cBhvr>
                                      <p:to>
                                        <p:strVal val="visible"/>
                                      </p:to>
                                    </p:set>
                                    <p:animEffect transition="in" filter="wipe(down)">
                                      <p:cBhvr>
                                        <p:cTn id="94" dur="500"/>
                                        <p:tgtEl>
                                          <p:spTgt spid="69"/>
                                        </p:tgtEl>
                                      </p:cBhvr>
                                    </p:animEffect>
                                  </p:childTnLst>
                                </p:cTn>
                              </p:par>
                              <p:par>
                                <p:cTn id="95" presetID="22" presetClass="entr" presetSubtype="4" fill="hold" nodeType="withEffect">
                                  <p:stCondLst>
                                    <p:cond delay="0"/>
                                  </p:stCondLst>
                                  <p:childTnLst>
                                    <p:set>
                                      <p:cBhvr>
                                        <p:cTn id="96" dur="1" fill="hold">
                                          <p:stCondLst>
                                            <p:cond delay="0"/>
                                          </p:stCondLst>
                                        </p:cTn>
                                        <p:tgtEl>
                                          <p:spTgt spid="75"/>
                                        </p:tgtEl>
                                        <p:attrNameLst>
                                          <p:attrName>style.visibility</p:attrName>
                                        </p:attrNameLst>
                                      </p:cBhvr>
                                      <p:to>
                                        <p:strVal val="visible"/>
                                      </p:to>
                                    </p:set>
                                    <p:animEffect transition="in" filter="wipe(down)">
                                      <p:cBhvr>
                                        <p:cTn id="97" dur="500"/>
                                        <p:tgtEl>
                                          <p:spTgt spid="75"/>
                                        </p:tgtEl>
                                      </p:cBhvr>
                                    </p:animEffect>
                                  </p:childTnLst>
                                </p:cTn>
                              </p:par>
                            </p:childTnLst>
                          </p:cTn>
                        </p:par>
                        <p:par>
                          <p:cTn id="98" fill="hold">
                            <p:stCondLst>
                              <p:cond delay="1500"/>
                            </p:stCondLst>
                            <p:childTnLst>
                              <p:par>
                                <p:cTn id="99" presetID="22" presetClass="entr" presetSubtype="8" fill="hold" nodeType="afterEffect">
                                  <p:stCondLst>
                                    <p:cond delay="0"/>
                                  </p:stCondLst>
                                  <p:childTnLst>
                                    <p:set>
                                      <p:cBhvr>
                                        <p:cTn id="100" dur="1" fill="hold">
                                          <p:stCondLst>
                                            <p:cond delay="0"/>
                                          </p:stCondLst>
                                        </p:cTn>
                                        <p:tgtEl>
                                          <p:spTgt spid="64"/>
                                        </p:tgtEl>
                                        <p:attrNameLst>
                                          <p:attrName>style.visibility</p:attrName>
                                        </p:attrNameLst>
                                      </p:cBhvr>
                                      <p:to>
                                        <p:strVal val="visible"/>
                                      </p:to>
                                    </p:set>
                                    <p:animEffect transition="in" filter="wipe(left)">
                                      <p:cBhvr>
                                        <p:cTn id="101" dur="500"/>
                                        <p:tgtEl>
                                          <p:spTgt spid="64"/>
                                        </p:tgtEl>
                                      </p:cBhvr>
                                    </p:animEffect>
                                  </p:childTnLst>
                                </p:cTn>
                              </p:par>
                              <p:par>
                                <p:cTn id="102" presetID="22" presetClass="entr" presetSubtype="8" fill="hold" nodeType="withEffect">
                                  <p:stCondLst>
                                    <p:cond delay="0"/>
                                  </p:stCondLst>
                                  <p:childTnLst>
                                    <p:set>
                                      <p:cBhvr>
                                        <p:cTn id="103" dur="1" fill="hold">
                                          <p:stCondLst>
                                            <p:cond delay="0"/>
                                          </p:stCondLst>
                                        </p:cTn>
                                        <p:tgtEl>
                                          <p:spTgt spid="70"/>
                                        </p:tgtEl>
                                        <p:attrNameLst>
                                          <p:attrName>style.visibility</p:attrName>
                                        </p:attrNameLst>
                                      </p:cBhvr>
                                      <p:to>
                                        <p:strVal val="visible"/>
                                      </p:to>
                                    </p:set>
                                    <p:animEffect transition="in" filter="wipe(left)">
                                      <p:cBhvr>
                                        <p:cTn id="104" dur="500"/>
                                        <p:tgtEl>
                                          <p:spTgt spid="70"/>
                                        </p:tgtEl>
                                      </p:cBhvr>
                                    </p:animEffect>
                                  </p:childTnLst>
                                </p:cTn>
                              </p:par>
                              <p:par>
                                <p:cTn id="105" presetID="22" presetClass="entr" presetSubtype="8" fill="hold" nodeType="withEffect">
                                  <p:stCondLst>
                                    <p:cond delay="0"/>
                                  </p:stCondLst>
                                  <p:childTnLst>
                                    <p:set>
                                      <p:cBhvr>
                                        <p:cTn id="106" dur="1" fill="hold">
                                          <p:stCondLst>
                                            <p:cond delay="0"/>
                                          </p:stCondLst>
                                        </p:cTn>
                                        <p:tgtEl>
                                          <p:spTgt spid="76"/>
                                        </p:tgtEl>
                                        <p:attrNameLst>
                                          <p:attrName>style.visibility</p:attrName>
                                        </p:attrNameLst>
                                      </p:cBhvr>
                                      <p:to>
                                        <p:strVal val="visible"/>
                                      </p:to>
                                    </p:set>
                                    <p:animEffect transition="in" filter="wipe(left)">
                                      <p:cBhvr>
                                        <p:cTn id="107" dur="500"/>
                                        <p:tgtEl>
                                          <p:spTgt spid="76"/>
                                        </p:tgtEl>
                                      </p:cBhvr>
                                    </p:animEffect>
                                  </p:childTnLst>
                                </p:cTn>
                              </p:par>
                            </p:childTnLst>
                          </p:cTn>
                        </p:par>
                      </p:childTnLst>
                    </p:cTn>
                  </p:par>
                  <p:par>
                    <p:cTn id="108" fill="hold">
                      <p:stCondLst>
                        <p:cond delay="indefinite"/>
                      </p:stCondLst>
                      <p:childTnLst>
                        <p:par>
                          <p:cTn id="109" fill="hold">
                            <p:stCondLst>
                              <p:cond delay="0"/>
                            </p:stCondLst>
                            <p:childTnLst>
                              <p:par>
                                <p:cTn id="110" presetID="22" presetClass="entr" presetSubtype="8" fill="hold" nodeType="clickEffect">
                                  <p:stCondLst>
                                    <p:cond delay="0"/>
                                  </p:stCondLst>
                                  <p:childTnLst>
                                    <p:set>
                                      <p:cBhvr>
                                        <p:cTn id="111" dur="1" fill="hold">
                                          <p:stCondLst>
                                            <p:cond delay="0"/>
                                          </p:stCondLst>
                                        </p:cTn>
                                        <p:tgtEl>
                                          <p:spTgt spid="77"/>
                                        </p:tgtEl>
                                        <p:attrNameLst>
                                          <p:attrName>style.visibility</p:attrName>
                                        </p:attrNameLst>
                                      </p:cBhvr>
                                      <p:to>
                                        <p:strVal val="visible"/>
                                      </p:to>
                                    </p:set>
                                    <p:animEffect transition="in" filter="wipe(left)">
                                      <p:cBhvr>
                                        <p:cTn id="112" dur="500"/>
                                        <p:tgtEl>
                                          <p:spTgt spid="77"/>
                                        </p:tgtEl>
                                      </p:cBhvr>
                                    </p:animEffect>
                                  </p:childTnLst>
                                </p:cTn>
                              </p:par>
                            </p:childTnLst>
                          </p:cTn>
                        </p:par>
                        <p:par>
                          <p:cTn id="113" fill="hold">
                            <p:stCondLst>
                              <p:cond delay="500"/>
                            </p:stCondLst>
                            <p:childTnLst>
                              <p:par>
                                <p:cTn id="114" presetID="10" presetClass="entr" presetSubtype="0" fill="hold" nodeType="afterEffect">
                                  <p:stCondLst>
                                    <p:cond delay="0"/>
                                  </p:stCondLst>
                                  <p:childTnLst>
                                    <p:set>
                                      <p:cBhvr>
                                        <p:cTn id="115" dur="1" fill="hold">
                                          <p:stCondLst>
                                            <p:cond delay="0"/>
                                          </p:stCondLst>
                                        </p:cTn>
                                        <p:tgtEl>
                                          <p:spTgt spid="2051"/>
                                        </p:tgtEl>
                                        <p:attrNameLst>
                                          <p:attrName>style.visibility</p:attrName>
                                        </p:attrNameLst>
                                      </p:cBhvr>
                                      <p:to>
                                        <p:strVal val="visible"/>
                                      </p:to>
                                    </p:set>
                                    <p:animEffect transition="in" filter="fade">
                                      <p:cBhvr>
                                        <p:cTn id="116" dur="5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7" grpId="0" animBg="1"/>
      <p:bldP spid="36" grpId="0" animBg="1"/>
      <p:bldP spid="38" grpId="0" animBg="1"/>
      <p:bldP spid="39" grpId="0" animBg="1"/>
      <p:bldP spid="4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smtClean="0"/>
              <a:t>PowerShell Architecture</a:t>
            </a:r>
            <a:endParaRPr lang="en-US" dirty="0"/>
          </a:p>
        </p:txBody>
      </p:sp>
      <p:sp>
        <p:nvSpPr>
          <p:cNvPr id="5" name="Rectangle 4"/>
          <p:cNvSpPr/>
          <p:nvPr/>
        </p:nvSpPr>
        <p:spPr bwMode="auto">
          <a:xfrm>
            <a:off x="0" y="5159023"/>
            <a:ext cx="9144000" cy="1698978"/>
          </a:xfrm>
          <a:prstGeom prst="rect">
            <a:avLst/>
          </a:prstGeom>
          <a:gradFill flip="none" rotWithShape="1">
            <a:gsLst>
              <a:gs pos="0">
                <a:schemeClr val="accent2">
                  <a:shade val="30000"/>
                  <a:satMod val="115000"/>
                  <a:alpha val="0"/>
                </a:schemeClr>
              </a:gs>
              <a:gs pos="50000">
                <a:schemeClr val="bg1"/>
              </a:gs>
              <a:gs pos="100000">
                <a:schemeClr val="bg1"/>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7" name="Rounded Rectangle 6"/>
          <p:cNvSpPr/>
          <p:nvPr/>
        </p:nvSpPr>
        <p:spPr bwMode="auto">
          <a:xfrm>
            <a:off x="329908" y="1148575"/>
            <a:ext cx="2600309" cy="5051502"/>
          </a:xfrm>
          <a:prstGeom prst="roundRect">
            <a:avLst>
              <a:gd name="adj" fmla="val 13750"/>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5400000" scaled="1"/>
            <a:tileRect/>
          </a:gradFill>
          <a:ln>
            <a:noFill/>
            <a:headEnd type="none" w="med" len="med"/>
            <a:tailEnd type="none" w="med" len="med"/>
          </a:ln>
          <a:effectLst>
            <a:glow rad="101600">
              <a:schemeClr val="bg1">
                <a:lumMod val="75000"/>
                <a:lumOff val="25000"/>
                <a:alpha val="40000"/>
              </a:schemeClr>
            </a:glow>
            <a:reflection blurRad="6350" stA="52000" endA="300" endPos="35000" dir="5400000" sy="-100000" algn="bl" rotWithShape="0"/>
          </a:effectLst>
        </p:spPr>
        <p:style>
          <a:lnRef idx="2">
            <a:schemeClr val="accent4">
              <a:shade val="50000"/>
            </a:schemeClr>
          </a:lnRef>
          <a:fillRef idx="1">
            <a:schemeClr val="accent4"/>
          </a:fillRef>
          <a:effectRef idx="0">
            <a:schemeClr val="accent4"/>
          </a:effectRef>
          <a:fontRef idx="minor">
            <a:schemeClr val="lt1"/>
          </a:fontRef>
        </p:style>
        <p:txBody>
          <a:bodyPr vert="horz" wrap="square" lIns="91436" tIns="45718" rIns="91436" bIns="45718" numCol="1" rtlCol="0" anchor="t" anchorCtr="0" compatLnSpc="1">
            <a:prstTxWarp prst="textNoShape">
              <a:avLst/>
            </a:prstTxWarp>
          </a:bodyPr>
          <a:lstStyle/>
          <a:p>
            <a:pPr lvl="0" algn="ctr">
              <a:spcBef>
                <a:spcPts val="1800"/>
              </a:spcBef>
              <a:defRPr/>
            </a:pPr>
            <a:r>
              <a:rPr lang="en-US" sz="2800" b="1" dirty="0" smtClean="0">
                <a:solidFill>
                  <a:schemeClr val="tx1"/>
                </a:solidFill>
                <a:effectLst>
                  <a:glow rad="228600">
                    <a:schemeClr val="bg1">
                      <a:alpha val="40000"/>
                    </a:schemeClr>
                  </a:glow>
                </a:effectLst>
              </a:rPr>
              <a:t>User Experience</a:t>
            </a:r>
          </a:p>
        </p:txBody>
      </p:sp>
      <p:sp>
        <p:nvSpPr>
          <p:cNvPr id="8" name="Rounded Rectangle 7"/>
          <p:cNvSpPr/>
          <p:nvPr/>
        </p:nvSpPr>
        <p:spPr bwMode="auto">
          <a:xfrm>
            <a:off x="3236078" y="1148575"/>
            <a:ext cx="2600309" cy="5051502"/>
          </a:xfrm>
          <a:prstGeom prst="roundRect">
            <a:avLst>
              <a:gd name="adj" fmla="val 13750"/>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5400000" scaled="1"/>
            <a:tileRect/>
          </a:gradFill>
          <a:ln>
            <a:noFill/>
            <a:headEnd type="none" w="med" len="med"/>
            <a:tailEnd type="none" w="med" len="med"/>
          </a:ln>
          <a:effectLst>
            <a:glow rad="101600">
              <a:schemeClr val="bg1">
                <a:lumMod val="75000"/>
                <a:lumOff val="25000"/>
                <a:alpha val="40000"/>
              </a:schemeClr>
            </a:glow>
            <a:reflection blurRad="6350" stA="52000" endA="300" endPos="35000" dir="5400000" sy="-100000" algn="bl" rotWithShape="0"/>
          </a:effectLst>
        </p:spPr>
        <p:style>
          <a:lnRef idx="2">
            <a:schemeClr val="accent4">
              <a:shade val="50000"/>
            </a:schemeClr>
          </a:lnRef>
          <a:fillRef idx="1">
            <a:schemeClr val="accent4"/>
          </a:fillRef>
          <a:effectRef idx="0">
            <a:schemeClr val="accent4"/>
          </a:effectRef>
          <a:fontRef idx="minor">
            <a:schemeClr val="lt1"/>
          </a:fontRef>
        </p:style>
        <p:txBody>
          <a:bodyPr vert="horz" wrap="square" lIns="91436" tIns="45718" rIns="91436" bIns="45718" numCol="1" rtlCol="0" anchor="t" anchorCtr="0" compatLnSpc="1">
            <a:prstTxWarp prst="textNoShape">
              <a:avLst/>
            </a:prstTxWarp>
          </a:bodyPr>
          <a:lstStyle/>
          <a:p>
            <a:pPr lvl="0" algn="ctr" defTabSz="457200">
              <a:spcBef>
                <a:spcPts val="1800"/>
              </a:spcBef>
              <a:defRPr/>
            </a:pPr>
            <a:r>
              <a:rPr lang="en-US" sz="2800" b="1" dirty="0" smtClean="0">
                <a:solidFill>
                  <a:schemeClr val="tx1"/>
                </a:solidFill>
                <a:effectLst>
                  <a:glow rad="228600">
                    <a:schemeClr val="bg1">
                      <a:alpha val="40000"/>
                    </a:schemeClr>
                  </a:glow>
                </a:effectLst>
                <a:cs typeface="Segoe"/>
              </a:rPr>
              <a:t>Engine</a:t>
            </a:r>
          </a:p>
        </p:txBody>
      </p:sp>
      <p:sp>
        <p:nvSpPr>
          <p:cNvPr id="9" name="Rounded Rectangle 8"/>
          <p:cNvSpPr/>
          <p:nvPr/>
        </p:nvSpPr>
        <p:spPr bwMode="auto">
          <a:xfrm>
            <a:off x="6142248" y="1148575"/>
            <a:ext cx="2600309" cy="5051502"/>
          </a:xfrm>
          <a:prstGeom prst="roundRect">
            <a:avLst>
              <a:gd name="adj" fmla="val 13750"/>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5400000" scaled="1"/>
            <a:tileRect/>
          </a:gradFill>
          <a:ln>
            <a:noFill/>
            <a:headEnd type="none" w="med" len="med"/>
            <a:tailEnd type="none" w="med" len="med"/>
          </a:ln>
          <a:effectLst>
            <a:glow rad="101600">
              <a:schemeClr val="bg1">
                <a:lumMod val="75000"/>
                <a:lumOff val="25000"/>
                <a:alpha val="40000"/>
              </a:schemeClr>
            </a:glow>
            <a:reflection blurRad="6350" stA="52000" endA="300" endPos="35000" dir="5400000" sy="-100000" algn="bl" rotWithShape="0"/>
          </a:effectLst>
        </p:spPr>
        <p:style>
          <a:lnRef idx="2">
            <a:schemeClr val="accent4">
              <a:shade val="50000"/>
            </a:schemeClr>
          </a:lnRef>
          <a:fillRef idx="1">
            <a:schemeClr val="accent4"/>
          </a:fillRef>
          <a:effectRef idx="0">
            <a:schemeClr val="accent4"/>
          </a:effectRef>
          <a:fontRef idx="minor">
            <a:schemeClr val="lt1"/>
          </a:fontRef>
        </p:style>
        <p:txBody>
          <a:bodyPr vert="horz" wrap="square" lIns="91436" tIns="45718" rIns="91436" bIns="45718" numCol="1" rtlCol="0" anchor="t" anchorCtr="0" compatLnSpc="1">
            <a:prstTxWarp prst="textNoShape">
              <a:avLst/>
            </a:prstTxWarp>
          </a:bodyPr>
          <a:lstStyle/>
          <a:p>
            <a:pPr lvl="0" algn="ctr">
              <a:spcBef>
                <a:spcPts val="1800"/>
              </a:spcBef>
              <a:defRPr/>
            </a:pPr>
            <a:r>
              <a:rPr lang="en-US" sz="2800" b="1" dirty="0" smtClean="0">
                <a:solidFill>
                  <a:schemeClr val="tx1"/>
                </a:solidFill>
                <a:effectLst>
                  <a:glow rad="228600">
                    <a:schemeClr val="bg1">
                      <a:alpha val="40000"/>
                    </a:schemeClr>
                  </a:glow>
                </a:effectLst>
              </a:rPr>
              <a:t>Managed Elements</a:t>
            </a:r>
          </a:p>
        </p:txBody>
      </p:sp>
      <p:sp>
        <p:nvSpPr>
          <p:cNvPr id="10" name="Rectangle 9"/>
          <p:cNvSpPr/>
          <p:nvPr/>
        </p:nvSpPr>
        <p:spPr bwMode="auto">
          <a:xfrm>
            <a:off x="331614" y="2245123"/>
            <a:ext cx="2596896" cy="1055637"/>
          </a:xfrm>
          <a:prstGeom prst="rect">
            <a:avLst/>
          </a:prstGeom>
          <a:solidFill>
            <a:schemeClr val="bg1">
              <a:alpha val="30000"/>
            </a:schemeClr>
          </a:solidFill>
          <a:ln>
            <a:noFill/>
            <a:headEnd type="none" w="med" len="med"/>
            <a:tailEnd type="none" w="med" len="med"/>
          </a:ln>
          <a:effectLst/>
        </p:spPr>
        <p:style>
          <a:lnRef idx="2">
            <a:schemeClr val="accent4">
              <a:shade val="50000"/>
            </a:schemeClr>
          </a:lnRef>
          <a:fillRef idx="1">
            <a:schemeClr val="accent4"/>
          </a:fillRef>
          <a:effectRef idx="0">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marL="0" lvl="1" algn="ctr" defTabSz="457200" fontAlgn="base">
              <a:spcBef>
                <a:spcPts val="1800"/>
              </a:spcBef>
              <a:spcAft>
                <a:spcPct val="0"/>
              </a:spcAft>
              <a:defRPr/>
            </a:pPr>
            <a:r>
              <a:rPr lang="en-US" sz="2000" dirty="0" smtClean="0">
                <a:solidFill>
                  <a:schemeClr val="tx1"/>
                </a:solidFill>
                <a:cs typeface="Segoe"/>
              </a:rPr>
              <a:t>Shell</a:t>
            </a:r>
          </a:p>
        </p:txBody>
      </p:sp>
      <p:sp>
        <p:nvSpPr>
          <p:cNvPr id="11" name="Rectangle 10"/>
          <p:cNvSpPr/>
          <p:nvPr/>
        </p:nvSpPr>
        <p:spPr bwMode="auto">
          <a:xfrm>
            <a:off x="331614" y="3540523"/>
            <a:ext cx="2596896" cy="1055637"/>
          </a:xfrm>
          <a:prstGeom prst="rect">
            <a:avLst/>
          </a:prstGeom>
          <a:solidFill>
            <a:schemeClr val="bg1">
              <a:alpha val="30000"/>
            </a:schemeClr>
          </a:solidFill>
          <a:ln>
            <a:noFill/>
            <a:headEnd type="none" w="med" len="med"/>
            <a:tailEnd type="none" w="med" len="med"/>
          </a:ln>
          <a:effectLst/>
        </p:spPr>
        <p:style>
          <a:lnRef idx="2">
            <a:schemeClr val="accent4">
              <a:shade val="50000"/>
            </a:schemeClr>
          </a:lnRef>
          <a:fillRef idx="1">
            <a:schemeClr val="accent4"/>
          </a:fillRef>
          <a:effectRef idx="0">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marL="0" lvl="1" algn="ctr" defTabSz="457200" fontAlgn="base">
              <a:spcBef>
                <a:spcPts val="1800"/>
              </a:spcBef>
              <a:spcAft>
                <a:spcPct val="0"/>
              </a:spcAft>
              <a:defRPr/>
            </a:pPr>
            <a:r>
              <a:rPr lang="en-US" sz="2000" dirty="0" smtClean="0">
                <a:solidFill>
                  <a:schemeClr val="tx1"/>
                </a:solidFill>
                <a:cs typeface="Segoe"/>
              </a:rPr>
              <a:t>Language</a:t>
            </a:r>
          </a:p>
        </p:txBody>
      </p:sp>
      <p:sp>
        <p:nvSpPr>
          <p:cNvPr id="12" name="Rectangle 11"/>
          <p:cNvSpPr/>
          <p:nvPr/>
        </p:nvSpPr>
        <p:spPr bwMode="auto">
          <a:xfrm>
            <a:off x="331614" y="4835923"/>
            <a:ext cx="2596896" cy="1055637"/>
          </a:xfrm>
          <a:prstGeom prst="rect">
            <a:avLst/>
          </a:prstGeom>
          <a:solidFill>
            <a:schemeClr val="bg1">
              <a:alpha val="30000"/>
            </a:schemeClr>
          </a:solidFill>
          <a:ln>
            <a:noFill/>
            <a:headEnd type="none" w="med" len="med"/>
            <a:tailEnd type="none" w="med" len="med"/>
          </a:ln>
          <a:effectLst/>
        </p:spPr>
        <p:style>
          <a:lnRef idx="2">
            <a:schemeClr val="accent4">
              <a:shade val="50000"/>
            </a:schemeClr>
          </a:lnRef>
          <a:fillRef idx="1">
            <a:schemeClr val="accent4"/>
          </a:fillRef>
          <a:effectRef idx="0">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marL="0" lvl="1" algn="ctr" defTabSz="457200" fontAlgn="base">
              <a:spcBef>
                <a:spcPts val="1800"/>
              </a:spcBef>
              <a:spcAft>
                <a:spcPct val="0"/>
              </a:spcAft>
              <a:defRPr/>
            </a:pPr>
            <a:r>
              <a:rPr lang="en-US" sz="2000" dirty="0" smtClean="0">
                <a:solidFill>
                  <a:schemeClr val="tx1"/>
                </a:solidFill>
                <a:cs typeface="Segoe"/>
              </a:rPr>
              <a:t>Debugger</a:t>
            </a:r>
          </a:p>
        </p:txBody>
      </p:sp>
      <p:sp>
        <p:nvSpPr>
          <p:cNvPr id="13" name="Rectangle 12"/>
          <p:cNvSpPr/>
          <p:nvPr/>
        </p:nvSpPr>
        <p:spPr bwMode="auto">
          <a:xfrm>
            <a:off x="3237784" y="2245123"/>
            <a:ext cx="2596896" cy="1055637"/>
          </a:xfrm>
          <a:prstGeom prst="rect">
            <a:avLst/>
          </a:prstGeom>
          <a:solidFill>
            <a:schemeClr val="bg1">
              <a:alpha val="30000"/>
            </a:schemeClr>
          </a:solidFill>
          <a:ln>
            <a:noFill/>
            <a:headEnd type="none" w="med" len="med"/>
            <a:tailEnd type="none" w="med" len="med"/>
          </a:ln>
          <a:effectLst/>
        </p:spPr>
        <p:style>
          <a:lnRef idx="2">
            <a:schemeClr val="accent4">
              <a:shade val="50000"/>
            </a:schemeClr>
          </a:lnRef>
          <a:fillRef idx="1">
            <a:schemeClr val="accent4"/>
          </a:fillRef>
          <a:effectRef idx="0">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marL="0" lvl="1" algn="ctr" defTabSz="457200" fontAlgn="base">
              <a:spcBef>
                <a:spcPts val="1800"/>
              </a:spcBef>
              <a:spcAft>
                <a:spcPct val="0"/>
              </a:spcAft>
              <a:defRPr/>
            </a:pPr>
            <a:r>
              <a:rPr lang="en-US" sz="2000" dirty="0" smtClean="0">
                <a:solidFill>
                  <a:schemeClr val="tx1"/>
                </a:solidFill>
                <a:cs typeface="Segoe"/>
              </a:rPr>
              <a:t>APIs</a:t>
            </a:r>
          </a:p>
        </p:txBody>
      </p:sp>
      <p:sp>
        <p:nvSpPr>
          <p:cNvPr id="14" name="Rectangle 13"/>
          <p:cNvSpPr/>
          <p:nvPr/>
        </p:nvSpPr>
        <p:spPr bwMode="auto">
          <a:xfrm>
            <a:off x="3237784" y="3540523"/>
            <a:ext cx="2596896" cy="1055637"/>
          </a:xfrm>
          <a:prstGeom prst="rect">
            <a:avLst/>
          </a:prstGeom>
          <a:solidFill>
            <a:schemeClr val="bg1">
              <a:alpha val="30000"/>
            </a:schemeClr>
          </a:solidFill>
          <a:ln>
            <a:noFill/>
            <a:headEnd type="none" w="med" len="med"/>
            <a:tailEnd type="none" w="med" len="med"/>
          </a:ln>
          <a:effectLst/>
        </p:spPr>
        <p:style>
          <a:lnRef idx="2">
            <a:schemeClr val="accent4">
              <a:shade val="50000"/>
            </a:schemeClr>
          </a:lnRef>
          <a:fillRef idx="1">
            <a:schemeClr val="accent4"/>
          </a:fillRef>
          <a:effectRef idx="0">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marL="0" lvl="1" algn="ctr" defTabSz="457200" fontAlgn="base">
              <a:spcBef>
                <a:spcPts val="1800"/>
              </a:spcBef>
              <a:spcAft>
                <a:spcPct val="0"/>
              </a:spcAft>
              <a:defRPr/>
            </a:pPr>
            <a:r>
              <a:rPr lang="en-US" sz="2000" dirty="0" smtClean="0">
                <a:solidFill>
                  <a:schemeClr val="tx1"/>
                </a:solidFill>
                <a:cs typeface="Segoe"/>
              </a:rPr>
              <a:t>Execution Context</a:t>
            </a:r>
          </a:p>
        </p:txBody>
      </p:sp>
      <p:sp>
        <p:nvSpPr>
          <p:cNvPr id="15" name="Rectangle 14"/>
          <p:cNvSpPr/>
          <p:nvPr/>
        </p:nvSpPr>
        <p:spPr bwMode="auto">
          <a:xfrm>
            <a:off x="3237784" y="4835923"/>
            <a:ext cx="2596896" cy="1055637"/>
          </a:xfrm>
          <a:prstGeom prst="rect">
            <a:avLst/>
          </a:prstGeom>
          <a:solidFill>
            <a:schemeClr val="bg1">
              <a:alpha val="30000"/>
            </a:schemeClr>
          </a:solidFill>
          <a:ln>
            <a:noFill/>
            <a:headEnd type="none" w="med" len="med"/>
            <a:tailEnd type="none" w="med" len="med"/>
          </a:ln>
          <a:effectLst/>
        </p:spPr>
        <p:style>
          <a:lnRef idx="2">
            <a:schemeClr val="accent4">
              <a:shade val="50000"/>
            </a:schemeClr>
          </a:lnRef>
          <a:fillRef idx="1">
            <a:schemeClr val="accent4"/>
          </a:fillRef>
          <a:effectRef idx="0">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marL="0" lvl="1" algn="ctr" defTabSz="457200" fontAlgn="base">
              <a:spcBef>
                <a:spcPts val="1800"/>
              </a:spcBef>
              <a:spcAft>
                <a:spcPct val="0"/>
              </a:spcAft>
              <a:defRPr/>
            </a:pPr>
            <a:r>
              <a:rPr lang="en-US" sz="2000" dirty="0" smtClean="0">
                <a:solidFill>
                  <a:schemeClr val="tx1"/>
                </a:solidFill>
                <a:cs typeface="Segoe"/>
              </a:rPr>
              <a:t>Object Mgr</a:t>
            </a:r>
          </a:p>
        </p:txBody>
      </p:sp>
      <p:sp>
        <p:nvSpPr>
          <p:cNvPr id="16" name="Rectangle 15"/>
          <p:cNvSpPr/>
          <p:nvPr/>
        </p:nvSpPr>
        <p:spPr bwMode="auto">
          <a:xfrm>
            <a:off x="6143954" y="2245123"/>
            <a:ext cx="2596896" cy="412583"/>
          </a:xfrm>
          <a:prstGeom prst="rect">
            <a:avLst/>
          </a:prstGeom>
          <a:solidFill>
            <a:schemeClr val="bg1">
              <a:alpha val="30000"/>
            </a:schemeClr>
          </a:solidFill>
          <a:ln>
            <a:noFill/>
            <a:headEnd type="none" w="med" len="med"/>
            <a:tailEnd type="none" w="med" len="med"/>
          </a:ln>
          <a:effectLst/>
        </p:spPr>
        <p:style>
          <a:lnRef idx="2">
            <a:schemeClr val="accent4">
              <a:shade val="50000"/>
            </a:schemeClr>
          </a:lnRef>
          <a:fillRef idx="1">
            <a:schemeClr val="accent4"/>
          </a:fillRef>
          <a:effectRef idx="0">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marL="0" lvl="1" algn="ctr" defTabSz="457200" fontAlgn="base">
              <a:spcBef>
                <a:spcPts val="1800"/>
              </a:spcBef>
              <a:spcAft>
                <a:spcPct val="0"/>
              </a:spcAft>
              <a:defRPr/>
            </a:pPr>
            <a:r>
              <a:rPr lang="en-US" sz="2000" dirty="0" smtClean="0">
                <a:solidFill>
                  <a:schemeClr val="tx1"/>
                </a:solidFill>
                <a:cs typeface="Segoe"/>
              </a:rPr>
              <a:t>Cmdlets</a:t>
            </a:r>
          </a:p>
        </p:txBody>
      </p:sp>
      <p:sp>
        <p:nvSpPr>
          <p:cNvPr id="17" name="Rectangle 16"/>
          <p:cNvSpPr/>
          <p:nvPr/>
        </p:nvSpPr>
        <p:spPr bwMode="auto">
          <a:xfrm>
            <a:off x="6143954" y="2707102"/>
            <a:ext cx="2596896" cy="412583"/>
          </a:xfrm>
          <a:prstGeom prst="rect">
            <a:avLst/>
          </a:prstGeom>
          <a:solidFill>
            <a:schemeClr val="bg1">
              <a:alpha val="30000"/>
            </a:schemeClr>
          </a:solidFill>
          <a:ln>
            <a:noFill/>
            <a:headEnd type="none" w="med" len="med"/>
            <a:tailEnd type="none" w="med" len="med"/>
          </a:ln>
          <a:effectLst/>
        </p:spPr>
        <p:style>
          <a:lnRef idx="2">
            <a:schemeClr val="accent4">
              <a:shade val="50000"/>
            </a:schemeClr>
          </a:lnRef>
          <a:fillRef idx="1">
            <a:schemeClr val="accent4"/>
          </a:fillRef>
          <a:effectRef idx="0">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marL="0" lvl="1" algn="ctr" defTabSz="457200" fontAlgn="base">
              <a:spcBef>
                <a:spcPts val="1800"/>
              </a:spcBef>
              <a:spcAft>
                <a:spcPct val="0"/>
              </a:spcAft>
              <a:defRPr/>
            </a:pPr>
            <a:r>
              <a:rPr lang="en-US" sz="2000" dirty="0" smtClean="0">
                <a:solidFill>
                  <a:schemeClr val="tx1"/>
                </a:solidFill>
                <a:cs typeface="Segoe"/>
              </a:rPr>
              <a:t>WMI</a:t>
            </a:r>
          </a:p>
        </p:txBody>
      </p:sp>
      <p:sp>
        <p:nvSpPr>
          <p:cNvPr id="18" name="Rectangle 17"/>
          <p:cNvSpPr/>
          <p:nvPr/>
        </p:nvSpPr>
        <p:spPr bwMode="auto">
          <a:xfrm>
            <a:off x="6143954" y="3169081"/>
            <a:ext cx="2596896" cy="412583"/>
          </a:xfrm>
          <a:prstGeom prst="rect">
            <a:avLst/>
          </a:prstGeom>
          <a:solidFill>
            <a:schemeClr val="bg1">
              <a:alpha val="30000"/>
            </a:schemeClr>
          </a:solidFill>
          <a:ln>
            <a:noFill/>
            <a:headEnd type="none" w="med" len="med"/>
            <a:tailEnd type="none" w="med" len="med"/>
          </a:ln>
          <a:effectLst/>
        </p:spPr>
        <p:style>
          <a:lnRef idx="2">
            <a:schemeClr val="accent4">
              <a:shade val="50000"/>
            </a:schemeClr>
          </a:lnRef>
          <a:fillRef idx="1">
            <a:schemeClr val="accent4"/>
          </a:fillRef>
          <a:effectRef idx="0">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marL="0" lvl="1" algn="ctr" defTabSz="457200" fontAlgn="base">
              <a:spcBef>
                <a:spcPts val="1800"/>
              </a:spcBef>
              <a:spcAft>
                <a:spcPct val="0"/>
              </a:spcAft>
              <a:defRPr/>
            </a:pPr>
            <a:r>
              <a:rPr lang="en-US" sz="2000" dirty="0" smtClean="0">
                <a:solidFill>
                  <a:schemeClr val="tx1"/>
                </a:solidFill>
                <a:cs typeface="Segoe"/>
              </a:rPr>
              <a:t>COM</a:t>
            </a:r>
          </a:p>
        </p:txBody>
      </p:sp>
      <p:sp>
        <p:nvSpPr>
          <p:cNvPr id="19" name="Rectangle 18"/>
          <p:cNvSpPr/>
          <p:nvPr/>
        </p:nvSpPr>
        <p:spPr bwMode="auto">
          <a:xfrm>
            <a:off x="6143954" y="3631060"/>
            <a:ext cx="2596896" cy="412583"/>
          </a:xfrm>
          <a:prstGeom prst="rect">
            <a:avLst/>
          </a:prstGeom>
          <a:solidFill>
            <a:schemeClr val="bg1">
              <a:alpha val="30000"/>
            </a:schemeClr>
          </a:solidFill>
          <a:ln>
            <a:noFill/>
            <a:headEnd type="none" w="med" len="med"/>
            <a:tailEnd type="none" w="med" len="med"/>
          </a:ln>
          <a:effectLst/>
        </p:spPr>
        <p:style>
          <a:lnRef idx="2">
            <a:schemeClr val="accent4">
              <a:shade val="50000"/>
            </a:schemeClr>
          </a:lnRef>
          <a:fillRef idx="1">
            <a:schemeClr val="accent4"/>
          </a:fillRef>
          <a:effectRef idx="0">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marL="0" lvl="1" algn="ctr" defTabSz="457200" fontAlgn="base">
              <a:spcBef>
                <a:spcPts val="1800"/>
              </a:spcBef>
              <a:spcAft>
                <a:spcPct val="0"/>
              </a:spcAft>
              <a:defRPr/>
            </a:pPr>
            <a:r>
              <a:rPr lang="en-US" sz="2000" dirty="0" smtClean="0">
                <a:solidFill>
                  <a:schemeClr val="tx1"/>
                </a:solidFill>
                <a:cs typeface="Segoe"/>
              </a:rPr>
              <a:t>.NET</a:t>
            </a:r>
          </a:p>
        </p:txBody>
      </p:sp>
      <p:sp>
        <p:nvSpPr>
          <p:cNvPr id="20" name="Rectangle 19"/>
          <p:cNvSpPr/>
          <p:nvPr/>
        </p:nvSpPr>
        <p:spPr bwMode="auto">
          <a:xfrm>
            <a:off x="6143954" y="4093039"/>
            <a:ext cx="2596896" cy="412583"/>
          </a:xfrm>
          <a:prstGeom prst="rect">
            <a:avLst/>
          </a:prstGeom>
          <a:solidFill>
            <a:schemeClr val="bg1">
              <a:alpha val="30000"/>
            </a:schemeClr>
          </a:solidFill>
          <a:ln>
            <a:noFill/>
            <a:headEnd type="none" w="med" len="med"/>
            <a:tailEnd type="none" w="med" len="med"/>
          </a:ln>
          <a:effectLst/>
        </p:spPr>
        <p:style>
          <a:lnRef idx="2">
            <a:schemeClr val="accent4">
              <a:shade val="50000"/>
            </a:schemeClr>
          </a:lnRef>
          <a:fillRef idx="1">
            <a:schemeClr val="accent4"/>
          </a:fillRef>
          <a:effectRef idx="0">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marL="0" lvl="1" algn="ctr" defTabSz="457200" fontAlgn="base">
              <a:spcBef>
                <a:spcPts val="1800"/>
              </a:spcBef>
              <a:spcAft>
                <a:spcPct val="0"/>
              </a:spcAft>
              <a:defRPr/>
            </a:pPr>
            <a:r>
              <a:rPr lang="en-US" sz="2000" dirty="0" smtClean="0">
                <a:solidFill>
                  <a:schemeClr val="tx1"/>
                </a:solidFill>
                <a:cs typeface="Segoe"/>
              </a:rPr>
              <a:t>XML</a:t>
            </a:r>
          </a:p>
        </p:txBody>
      </p:sp>
      <p:sp>
        <p:nvSpPr>
          <p:cNvPr id="21" name="Rectangle 20"/>
          <p:cNvSpPr/>
          <p:nvPr/>
        </p:nvSpPr>
        <p:spPr bwMode="auto">
          <a:xfrm>
            <a:off x="6143954" y="4555018"/>
            <a:ext cx="2596896" cy="412583"/>
          </a:xfrm>
          <a:prstGeom prst="rect">
            <a:avLst/>
          </a:prstGeom>
          <a:solidFill>
            <a:schemeClr val="bg1">
              <a:alpha val="30000"/>
            </a:schemeClr>
          </a:solidFill>
          <a:ln>
            <a:noFill/>
            <a:headEnd type="none" w="med" len="med"/>
            <a:tailEnd type="none" w="med" len="med"/>
          </a:ln>
          <a:effectLst/>
        </p:spPr>
        <p:style>
          <a:lnRef idx="2">
            <a:schemeClr val="accent4">
              <a:shade val="50000"/>
            </a:schemeClr>
          </a:lnRef>
          <a:fillRef idx="1">
            <a:schemeClr val="accent4"/>
          </a:fillRef>
          <a:effectRef idx="0">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marL="0" lvl="1" algn="ctr" defTabSz="457200" fontAlgn="base">
              <a:spcBef>
                <a:spcPts val="1800"/>
              </a:spcBef>
              <a:spcAft>
                <a:spcPct val="0"/>
              </a:spcAft>
              <a:defRPr/>
            </a:pPr>
            <a:r>
              <a:rPr lang="en-US" sz="2000" dirty="0" smtClean="0">
                <a:solidFill>
                  <a:schemeClr val="tx1"/>
                </a:solidFill>
                <a:cs typeface="Segoe"/>
              </a:rPr>
              <a:t>ADO</a:t>
            </a:r>
          </a:p>
        </p:txBody>
      </p:sp>
      <p:sp>
        <p:nvSpPr>
          <p:cNvPr id="22" name="Rectangle 21"/>
          <p:cNvSpPr/>
          <p:nvPr/>
        </p:nvSpPr>
        <p:spPr bwMode="auto">
          <a:xfrm>
            <a:off x="6143954" y="5016997"/>
            <a:ext cx="2596896" cy="412583"/>
          </a:xfrm>
          <a:prstGeom prst="rect">
            <a:avLst/>
          </a:prstGeom>
          <a:solidFill>
            <a:schemeClr val="bg1">
              <a:alpha val="30000"/>
            </a:schemeClr>
          </a:solidFill>
          <a:ln>
            <a:noFill/>
            <a:headEnd type="none" w="med" len="med"/>
            <a:tailEnd type="none" w="med" len="med"/>
          </a:ln>
          <a:effectLst/>
        </p:spPr>
        <p:style>
          <a:lnRef idx="2">
            <a:schemeClr val="accent4">
              <a:shade val="50000"/>
            </a:schemeClr>
          </a:lnRef>
          <a:fillRef idx="1">
            <a:schemeClr val="accent4"/>
          </a:fillRef>
          <a:effectRef idx="0">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marL="0" lvl="1" algn="ctr" defTabSz="457200" fontAlgn="base">
              <a:spcBef>
                <a:spcPts val="1800"/>
              </a:spcBef>
              <a:spcAft>
                <a:spcPct val="0"/>
              </a:spcAft>
              <a:defRPr/>
            </a:pPr>
            <a:r>
              <a:rPr lang="en-US" sz="2000" dirty="0" smtClean="0">
                <a:solidFill>
                  <a:schemeClr val="tx1"/>
                </a:solidFill>
                <a:cs typeface="Segoe"/>
              </a:rPr>
              <a:t>ADSI</a:t>
            </a:r>
          </a:p>
        </p:txBody>
      </p:sp>
      <p:sp>
        <p:nvSpPr>
          <p:cNvPr id="23" name="Rectangle 22"/>
          <p:cNvSpPr/>
          <p:nvPr/>
        </p:nvSpPr>
        <p:spPr bwMode="auto">
          <a:xfrm>
            <a:off x="6143954" y="5478977"/>
            <a:ext cx="2596896" cy="412583"/>
          </a:xfrm>
          <a:prstGeom prst="rect">
            <a:avLst/>
          </a:prstGeom>
          <a:solidFill>
            <a:schemeClr val="bg1">
              <a:alpha val="30000"/>
            </a:schemeClr>
          </a:solidFill>
          <a:ln>
            <a:noFill/>
            <a:headEnd type="none" w="med" len="med"/>
            <a:tailEnd type="none" w="med" len="med"/>
          </a:ln>
          <a:effectLst/>
        </p:spPr>
        <p:style>
          <a:lnRef idx="2">
            <a:schemeClr val="accent4">
              <a:shade val="50000"/>
            </a:schemeClr>
          </a:lnRef>
          <a:fillRef idx="1">
            <a:schemeClr val="accent4"/>
          </a:fillRef>
          <a:effectRef idx="0">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marL="0" lvl="1" algn="ctr" defTabSz="457200" fontAlgn="base">
              <a:spcBef>
                <a:spcPts val="1800"/>
              </a:spcBef>
              <a:spcAft>
                <a:spcPct val="0"/>
              </a:spcAft>
              <a:defRPr/>
            </a:pPr>
            <a:r>
              <a:rPr lang="en-US" sz="2000" dirty="0" smtClean="0">
                <a:solidFill>
                  <a:schemeClr val="tx1"/>
                </a:solidFill>
                <a:cs typeface="Segoe"/>
              </a:rPr>
              <a:t>Native Commands</a:t>
            </a: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bwMode="auto">
          <a:xfrm>
            <a:off x="0" y="5159023"/>
            <a:ext cx="9144000" cy="1698978"/>
          </a:xfrm>
          <a:prstGeom prst="rect">
            <a:avLst/>
          </a:prstGeom>
          <a:gradFill flip="none" rotWithShape="1">
            <a:gsLst>
              <a:gs pos="0">
                <a:schemeClr val="accent2">
                  <a:shade val="30000"/>
                  <a:satMod val="115000"/>
                  <a:alpha val="0"/>
                </a:schemeClr>
              </a:gs>
              <a:gs pos="50000">
                <a:schemeClr val="bg1"/>
              </a:gs>
              <a:gs pos="100000">
                <a:schemeClr val="bg1"/>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 name="Title 5"/>
          <p:cNvSpPr>
            <a:spLocks noGrp="1"/>
          </p:cNvSpPr>
          <p:nvPr>
            <p:ph type="title"/>
          </p:nvPr>
        </p:nvSpPr>
        <p:spPr/>
        <p:txBody>
          <a:bodyPr/>
          <a:lstStyle/>
          <a:p>
            <a:r>
              <a:rPr smtClean="0"/>
              <a:t>PowerShell V2 Themes</a:t>
            </a:r>
            <a:endParaRPr lang="en-US" dirty="0"/>
          </a:p>
        </p:txBody>
      </p:sp>
      <p:sp>
        <p:nvSpPr>
          <p:cNvPr id="5" name="Rounded Rectangle 4"/>
          <p:cNvSpPr/>
          <p:nvPr/>
        </p:nvSpPr>
        <p:spPr bwMode="auto">
          <a:xfrm>
            <a:off x="274320" y="1099596"/>
            <a:ext cx="6366510" cy="5509550"/>
          </a:xfrm>
          <a:prstGeom prst="roundRect">
            <a:avLst>
              <a:gd name="adj" fmla="val 9592"/>
            </a:avLst>
          </a:prstGeom>
          <a:gradFill flip="none" rotWithShape="1">
            <a:gsLst>
              <a:gs pos="0">
                <a:schemeClr val="accent2">
                  <a:alpha val="40000"/>
                </a:schemeClr>
              </a:gs>
              <a:gs pos="50000">
                <a:schemeClr val="accent2">
                  <a:alpha val="20000"/>
                </a:schemeClr>
              </a:gs>
              <a:gs pos="100000">
                <a:schemeClr val="accent2">
                  <a:tint val="23500"/>
                  <a:satMod val="160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t" anchorCtr="0" compatLnSpc="1">
            <a:prstTxWarp prst="textNoShape">
              <a:avLst/>
            </a:prstTxWarp>
          </a:bodyPr>
          <a:lstStyle/>
          <a:p>
            <a:pPr marL="1588" fontAlgn="base">
              <a:spcBef>
                <a:spcPct val="0"/>
              </a:spcBef>
              <a:spcAft>
                <a:spcPct val="0"/>
              </a:spcAft>
              <a:defRPr/>
            </a:pPr>
            <a:endParaRPr lang="en-US" sz="2400" b="1" dirty="0" smtClean="0">
              <a:solidFill>
                <a:schemeClr val="tx1"/>
              </a:solidFill>
              <a:effectLst>
                <a:glow rad="228600">
                  <a:schemeClr val="bg1">
                    <a:alpha val="40000"/>
                  </a:schemeClr>
                </a:glow>
                <a:outerShdw blurRad="63500" algn="ctr" rotWithShape="0">
                  <a:prstClr val="black">
                    <a:alpha val="40000"/>
                  </a:prstClr>
                </a:outerShdw>
              </a:effectLst>
            </a:endParaRPr>
          </a:p>
        </p:txBody>
      </p:sp>
      <p:sp>
        <p:nvSpPr>
          <p:cNvPr id="8" name="Rectangle 7"/>
          <p:cNvSpPr/>
          <p:nvPr/>
        </p:nvSpPr>
        <p:spPr bwMode="auto">
          <a:xfrm>
            <a:off x="0" y="1473835"/>
            <a:ext cx="7114477" cy="596096"/>
          </a:xfrm>
          <a:prstGeom prst="rect">
            <a:avLst/>
          </a:prstGeom>
          <a:gradFill flip="none" rotWithShape="1">
            <a:gsLst>
              <a:gs pos="0">
                <a:srgbClr val="F6AE1E"/>
              </a:gs>
              <a:gs pos="50000">
                <a:srgbClr val="F6AE1E">
                  <a:alpha val="24000"/>
                </a:srgbClr>
              </a:gs>
              <a:gs pos="100000">
                <a:schemeClr val="accent2">
                  <a:shade val="100000"/>
                  <a:satMod val="115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365760" tIns="45718" rIns="91436" bIns="45718" numCol="1" rtlCol="0" anchor="ctr" anchorCtr="0" compatLnSpc="1">
            <a:prstTxWarp prst="textNoShape">
              <a:avLst/>
            </a:prstTxWarp>
          </a:bodyPr>
          <a:lstStyle/>
          <a:p>
            <a:pPr marL="1588" fontAlgn="base">
              <a:spcAft>
                <a:spcPct val="0"/>
              </a:spcAft>
              <a:defRPr/>
            </a:pPr>
            <a:r>
              <a:rPr lang="en-US" sz="2800" dirty="0" smtClean="0">
                <a:solidFill>
                  <a:schemeClr val="tx1"/>
                </a:solidFill>
                <a:effectLst>
                  <a:glow rad="228600">
                    <a:schemeClr val="bg1">
                      <a:alpha val="40000"/>
                    </a:schemeClr>
                  </a:glow>
                  <a:outerShdw blurRad="63500" algn="ctr" rotWithShape="0">
                    <a:prstClr val="black">
                      <a:alpha val="40000"/>
                    </a:prstClr>
                  </a:outerShdw>
                </a:effectLst>
              </a:rPr>
              <a:t>Admin GUIs layer on top of PowerShell</a:t>
            </a:r>
          </a:p>
        </p:txBody>
      </p:sp>
      <p:sp>
        <p:nvSpPr>
          <p:cNvPr id="9" name="Rectangle 8"/>
          <p:cNvSpPr/>
          <p:nvPr/>
        </p:nvSpPr>
        <p:spPr bwMode="auto">
          <a:xfrm>
            <a:off x="324852" y="2208707"/>
            <a:ext cx="8819148" cy="424405"/>
          </a:xfrm>
          <a:prstGeom prst="rect">
            <a:avLst/>
          </a:prstGeom>
          <a:gradFill flip="none" rotWithShape="1">
            <a:gsLst>
              <a:gs pos="0">
                <a:schemeClr val="bg1">
                  <a:lumMod val="75000"/>
                  <a:lumOff val="25000"/>
                  <a:alpha val="70000"/>
                </a:schemeClr>
              </a:gs>
              <a:gs pos="50000">
                <a:schemeClr val="bg1">
                  <a:lumMod val="75000"/>
                  <a:lumOff val="25000"/>
                  <a:alpha val="40000"/>
                </a:schemeClr>
              </a:gs>
              <a:gs pos="100000">
                <a:schemeClr val="accent2">
                  <a:shade val="100000"/>
                  <a:satMod val="115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457200" tIns="45718" rIns="91436" bIns="45718" numCol="1" rtlCol="0" anchor="ctr" anchorCtr="0" compatLnSpc="1">
            <a:prstTxWarp prst="textNoShape">
              <a:avLst/>
            </a:prstTxWarp>
          </a:bodyPr>
          <a:lstStyle/>
          <a:p>
            <a:pPr marL="4763" lvl="1"/>
            <a:r>
              <a:rPr lang="en-US" sz="2400" dirty="0" smtClean="0">
                <a:solidFill>
                  <a:schemeClr val="tx1"/>
                </a:solidFill>
              </a:rPr>
              <a:t>CLI &amp; GUI</a:t>
            </a:r>
          </a:p>
        </p:txBody>
      </p:sp>
      <p:sp>
        <p:nvSpPr>
          <p:cNvPr id="10" name="Rectangle 9"/>
          <p:cNvSpPr/>
          <p:nvPr/>
        </p:nvSpPr>
        <p:spPr bwMode="auto">
          <a:xfrm>
            <a:off x="324852" y="2716133"/>
            <a:ext cx="8819148" cy="424405"/>
          </a:xfrm>
          <a:prstGeom prst="rect">
            <a:avLst/>
          </a:prstGeom>
          <a:gradFill flip="none" rotWithShape="1">
            <a:gsLst>
              <a:gs pos="0">
                <a:schemeClr val="bg1">
                  <a:lumMod val="75000"/>
                  <a:lumOff val="25000"/>
                  <a:alpha val="70000"/>
                </a:schemeClr>
              </a:gs>
              <a:gs pos="50000">
                <a:schemeClr val="bg1">
                  <a:lumMod val="75000"/>
                  <a:lumOff val="25000"/>
                  <a:alpha val="40000"/>
                </a:schemeClr>
              </a:gs>
              <a:gs pos="100000">
                <a:schemeClr val="accent2">
                  <a:shade val="100000"/>
                  <a:satMod val="115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457200" tIns="45718" rIns="91436" bIns="45718" numCol="1" rtlCol="0" anchor="ctr" anchorCtr="0" compatLnSpc="1">
            <a:prstTxWarp prst="textNoShape">
              <a:avLst/>
            </a:prstTxWarp>
          </a:bodyPr>
          <a:lstStyle/>
          <a:p>
            <a:pPr marL="4763" lvl="1"/>
            <a:r>
              <a:rPr lang="en-US" sz="2400" dirty="0" smtClean="0">
                <a:solidFill>
                  <a:schemeClr val="tx1"/>
                </a:solidFill>
              </a:rPr>
              <a:t>Agility in delivering new GUIs</a:t>
            </a:r>
          </a:p>
        </p:txBody>
      </p:sp>
      <p:sp>
        <p:nvSpPr>
          <p:cNvPr id="11" name="Rectangle 10"/>
          <p:cNvSpPr/>
          <p:nvPr/>
        </p:nvSpPr>
        <p:spPr bwMode="auto">
          <a:xfrm>
            <a:off x="324852" y="3223559"/>
            <a:ext cx="8819148" cy="424405"/>
          </a:xfrm>
          <a:prstGeom prst="rect">
            <a:avLst/>
          </a:prstGeom>
          <a:gradFill flip="none" rotWithShape="1">
            <a:gsLst>
              <a:gs pos="0">
                <a:schemeClr val="bg1">
                  <a:lumMod val="75000"/>
                  <a:lumOff val="25000"/>
                  <a:alpha val="70000"/>
                </a:schemeClr>
              </a:gs>
              <a:gs pos="50000">
                <a:schemeClr val="bg1">
                  <a:lumMod val="75000"/>
                  <a:lumOff val="25000"/>
                  <a:alpha val="40000"/>
                </a:schemeClr>
              </a:gs>
              <a:gs pos="100000">
                <a:schemeClr val="accent2">
                  <a:shade val="100000"/>
                  <a:satMod val="115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457200" tIns="45718" rIns="91436" bIns="45718" numCol="1" rtlCol="0" anchor="ctr" anchorCtr="0" compatLnSpc="1">
            <a:prstTxWarp prst="textNoShape">
              <a:avLst/>
            </a:prstTxWarp>
          </a:bodyPr>
          <a:lstStyle/>
          <a:p>
            <a:pPr marL="4763" lvl="1"/>
            <a:r>
              <a:rPr lang="en-US" sz="2400" dirty="0" smtClean="0">
                <a:solidFill>
                  <a:schemeClr val="tx1"/>
                </a:solidFill>
              </a:rPr>
              <a:t>Ensures automation</a:t>
            </a:r>
          </a:p>
        </p:txBody>
      </p:sp>
      <p:sp>
        <p:nvSpPr>
          <p:cNvPr id="12" name="Rectangle 11"/>
          <p:cNvSpPr/>
          <p:nvPr/>
        </p:nvSpPr>
        <p:spPr bwMode="auto">
          <a:xfrm>
            <a:off x="324852" y="3730985"/>
            <a:ext cx="8819148" cy="424405"/>
          </a:xfrm>
          <a:prstGeom prst="rect">
            <a:avLst/>
          </a:prstGeom>
          <a:gradFill flip="none" rotWithShape="1">
            <a:gsLst>
              <a:gs pos="0">
                <a:schemeClr val="bg1">
                  <a:lumMod val="75000"/>
                  <a:lumOff val="25000"/>
                  <a:alpha val="70000"/>
                </a:schemeClr>
              </a:gs>
              <a:gs pos="50000">
                <a:schemeClr val="bg1">
                  <a:lumMod val="75000"/>
                  <a:lumOff val="25000"/>
                  <a:alpha val="40000"/>
                </a:schemeClr>
              </a:gs>
              <a:gs pos="100000">
                <a:schemeClr val="accent2">
                  <a:shade val="100000"/>
                  <a:satMod val="115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457200" tIns="45718" rIns="91436" bIns="45718" numCol="1" rtlCol="0" anchor="ctr" anchorCtr="0" compatLnSpc="1">
            <a:prstTxWarp prst="textNoShape">
              <a:avLst/>
            </a:prstTxWarp>
          </a:bodyPr>
          <a:lstStyle/>
          <a:p>
            <a:pPr marL="4763" lvl="1"/>
            <a:r>
              <a:rPr lang="en-US" sz="2400" dirty="0" smtClean="0">
                <a:solidFill>
                  <a:schemeClr val="tx1"/>
                </a:solidFill>
              </a:rPr>
              <a:t>GUI teaches command line</a:t>
            </a:r>
          </a:p>
        </p:txBody>
      </p:sp>
      <p:sp>
        <p:nvSpPr>
          <p:cNvPr id="13" name="Rectangle 12"/>
          <p:cNvSpPr/>
          <p:nvPr/>
        </p:nvSpPr>
        <p:spPr bwMode="auto">
          <a:xfrm>
            <a:off x="324852" y="4238410"/>
            <a:ext cx="8819148" cy="424405"/>
          </a:xfrm>
          <a:prstGeom prst="rect">
            <a:avLst/>
          </a:prstGeom>
          <a:gradFill flip="none" rotWithShape="1">
            <a:gsLst>
              <a:gs pos="0">
                <a:schemeClr val="bg1">
                  <a:lumMod val="75000"/>
                  <a:lumOff val="25000"/>
                  <a:alpha val="70000"/>
                </a:schemeClr>
              </a:gs>
              <a:gs pos="50000">
                <a:schemeClr val="bg1">
                  <a:lumMod val="75000"/>
                  <a:lumOff val="25000"/>
                  <a:alpha val="40000"/>
                </a:schemeClr>
              </a:gs>
              <a:gs pos="100000">
                <a:schemeClr val="accent2">
                  <a:shade val="100000"/>
                  <a:satMod val="115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457200" tIns="45718" rIns="91436" bIns="45718" numCol="1" rtlCol="0" anchor="ctr" anchorCtr="0" compatLnSpc="1">
            <a:prstTxWarp prst="textNoShape">
              <a:avLst/>
            </a:prstTxWarp>
          </a:bodyPr>
          <a:lstStyle/>
          <a:p>
            <a:pPr marL="4763" lvl="1"/>
            <a:r>
              <a:rPr lang="en-US" sz="2400" dirty="0" smtClean="0">
                <a:solidFill>
                  <a:schemeClr val="tx1"/>
                </a:solidFill>
              </a:rPr>
              <a:t>Standardizes access to managed elements</a:t>
            </a:r>
          </a:p>
        </p:txBody>
      </p:sp>
      <p:sp>
        <p:nvSpPr>
          <p:cNvPr id="15" name="Rounded Rectangle 14"/>
          <p:cNvSpPr/>
          <p:nvPr/>
        </p:nvSpPr>
        <p:spPr bwMode="auto">
          <a:xfrm>
            <a:off x="1126271" y="5045926"/>
            <a:ext cx="7683191" cy="1103970"/>
          </a:xfrm>
          <a:prstGeom prst="roundRect">
            <a:avLst/>
          </a:prstGeom>
          <a:gradFill flip="none" rotWithShape="1">
            <a:gsLst>
              <a:gs pos="0">
                <a:schemeClr val="accent2">
                  <a:alpha val="40000"/>
                </a:schemeClr>
              </a:gs>
              <a:gs pos="50000">
                <a:schemeClr val="accent2">
                  <a:alpha val="20000"/>
                </a:schemeClr>
              </a:gs>
              <a:gs pos="100000">
                <a:schemeClr val="accent2">
                  <a:tint val="23500"/>
                  <a:satMod val="160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1737360" tIns="45718" rIns="91436" bIns="45718" numCol="1" rtlCol="0" anchor="ctr" anchorCtr="0" compatLnSpc="1">
            <a:prstTxWarp prst="textNoShape">
              <a:avLst/>
            </a:prstTxWarp>
          </a:bodyPr>
          <a:lstStyle/>
          <a:p>
            <a:pPr lvl="0"/>
            <a:r>
              <a:rPr lang="en-US" sz="3200" dirty="0" smtClean="0">
                <a:solidFill>
                  <a:schemeClr val="tx1"/>
                </a:solidFill>
              </a:rPr>
              <a:t>GUI over PowerShell</a:t>
            </a:r>
            <a:endParaRPr lang="en-US" sz="3200" dirty="0">
              <a:solidFill>
                <a:schemeClr val="tx1"/>
              </a:solidFill>
            </a:endParaRPr>
          </a:p>
        </p:txBody>
      </p:sp>
      <p:grpSp>
        <p:nvGrpSpPr>
          <p:cNvPr id="16" name="Group 15"/>
          <p:cNvGrpSpPr/>
          <p:nvPr/>
        </p:nvGrpSpPr>
        <p:grpSpPr>
          <a:xfrm>
            <a:off x="446047" y="4939989"/>
            <a:ext cx="1561171" cy="1315844"/>
            <a:chOff x="301082" y="1070516"/>
            <a:chExt cx="1561171" cy="1315844"/>
          </a:xfrm>
        </p:grpSpPr>
        <p:sp>
          <p:nvSpPr>
            <p:cNvPr id="17" name="Rounded Rectangle 16"/>
            <p:cNvSpPr/>
            <p:nvPr/>
          </p:nvSpPr>
          <p:spPr bwMode="auto">
            <a:xfrm>
              <a:off x="301082" y="1070516"/>
              <a:ext cx="1561171" cy="1315844"/>
            </a:xfrm>
            <a:prstGeom prst="roundRect">
              <a:avLst/>
            </a:prstGeom>
            <a:solidFill>
              <a:schemeClr val="bg1">
                <a:lumMod val="85000"/>
                <a:lumOff val="15000"/>
              </a:schemeClr>
            </a:solidFill>
            <a:ln>
              <a:noFill/>
              <a:headEnd type="none" w="med" len="med"/>
              <a:tailEnd type="none" w="med" len="med"/>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8" name="Rounded Rectangle 17"/>
            <p:cNvSpPr/>
            <p:nvPr/>
          </p:nvSpPr>
          <p:spPr bwMode="auto">
            <a:xfrm>
              <a:off x="366130" y="1125343"/>
              <a:ext cx="1431074" cy="1206191"/>
            </a:xfrm>
            <a:prstGeom prst="roundRect">
              <a:avLst/>
            </a:prstGeom>
            <a:solidFill>
              <a:schemeClr val="bg1">
                <a:lumMod val="95000"/>
                <a:lumOff val="5000"/>
              </a:schemeClr>
            </a:solidFill>
            <a:ln>
              <a:noFill/>
              <a:headEnd type="none" w="med" len="med"/>
              <a:tailEnd type="none" w="med" len="med"/>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sp>
        <p:nvSpPr>
          <p:cNvPr id="19" name="Rounded Rectangle 18"/>
          <p:cNvSpPr/>
          <p:nvPr/>
        </p:nvSpPr>
        <p:spPr bwMode="ltGray">
          <a:xfrm>
            <a:off x="539845" y="5238867"/>
            <a:ext cx="1373575" cy="718089"/>
          </a:xfrm>
          <a:prstGeom prst="roundRect">
            <a:avLst>
              <a:gd name="adj" fmla="val 17950"/>
            </a:avLst>
          </a:prstGeom>
          <a:blipFill rotWithShape="0">
            <a:blip r:embed="rId3"/>
            <a:stretch>
              <a:fillRect/>
            </a:stretch>
          </a:blipFill>
        </p:spPr>
        <p:style>
          <a:lnRef idx="0">
            <a:schemeClr val="lt1">
              <a:hueOff val="0"/>
              <a:satOff val="0"/>
              <a:lumOff val="0"/>
              <a:alphaOff val="0"/>
            </a:schemeClr>
          </a:lnRef>
          <a:fillRef idx="1">
            <a:scrgbClr r="0" g="0" b="0"/>
          </a:fillRef>
          <a:effectRef idx="3">
            <a:schemeClr val="accent2">
              <a:tint val="50000"/>
              <a:hueOff val="0"/>
              <a:satOff val="0"/>
              <a:lumOff val="0"/>
              <a:alphaOff val="0"/>
            </a:schemeClr>
          </a:effectRef>
          <a:fontRef idx="minor">
            <a:schemeClr val="lt1">
              <a:hueOff val="0"/>
              <a:satOff val="0"/>
              <a:lumOff val="0"/>
              <a:alphaOff val="0"/>
            </a:schemeClr>
          </a:fontRef>
        </p:style>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PowerShell V2 Themes</a:t>
            </a:r>
            <a:endParaRPr lang="en-US" dirty="0"/>
          </a:p>
        </p:txBody>
      </p:sp>
      <p:sp>
        <p:nvSpPr>
          <p:cNvPr id="5" name="Rectangle 4"/>
          <p:cNvSpPr/>
          <p:nvPr/>
        </p:nvSpPr>
        <p:spPr bwMode="auto">
          <a:xfrm>
            <a:off x="0" y="5159023"/>
            <a:ext cx="9144000" cy="1698978"/>
          </a:xfrm>
          <a:prstGeom prst="rect">
            <a:avLst/>
          </a:prstGeom>
          <a:gradFill flip="none" rotWithShape="1">
            <a:gsLst>
              <a:gs pos="0">
                <a:schemeClr val="accent2">
                  <a:shade val="30000"/>
                  <a:satMod val="115000"/>
                  <a:alpha val="0"/>
                </a:schemeClr>
              </a:gs>
              <a:gs pos="50000">
                <a:schemeClr val="bg1"/>
              </a:gs>
              <a:gs pos="100000">
                <a:schemeClr val="bg1"/>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8" name="Rounded Rectangle 7"/>
          <p:cNvSpPr/>
          <p:nvPr/>
        </p:nvSpPr>
        <p:spPr bwMode="auto">
          <a:xfrm>
            <a:off x="274320" y="1099596"/>
            <a:ext cx="6366510" cy="5509550"/>
          </a:xfrm>
          <a:prstGeom prst="roundRect">
            <a:avLst>
              <a:gd name="adj" fmla="val 9592"/>
            </a:avLst>
          </a:prstGeom>
          <a:gradFill flip="none" rotWithShape="1">
            <a:gsLst>
              <a:gs pos="0">
                <a:schemeClr val="accent2">
                  <a:alpha val="40000"/>
                </a:schemeClr>
              </a:gs>
              <a:gs pos="50000">
                <a:schemeClr val="accent2">
                  <a:alpha val="20000"/>
                </a:schemeClr>
              </a:gs>
              <a:gs pos="100000">
                <a:schemeClr val="accent2">
                  <a:tint val="23500"/>
                  <a:satMod val="160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t" anchorCtr="0" compatLnSpc="1">
            <a:prstTxWarp prst="textNoShape">
              <a:avLst/>
            </a:prstTxWarp>
          </a:bodyPr>
          <a:lstStyle/>
          <a:p>
            <a:pPr marL="1588" fontAlgn="base">
              <a:spcBef>
                <a:spcPct val="0"/>
              </a:spcBef>
              <a:spcAft>
                <a:spcPct val="0"/>
              </a:spcAft>
              <a:defRPr/>
            </a:pPr>
            <a:endParaRPr lang="en-US" sz="2400" b="1" dirty="0" smtClean="0">
              <a:solidFill>
                <a:schemeClr val="tx1"/>
              </a:solidFill>
              <a:effectLst>
                <a:glow rad="228600">
                  <a:schemeClr val="bg1">
                    <a:alpha val="40000"/>
                  </a:schemeClr>
                </a:glow>
                <a:outerShdw blurRad="63500" algn="ctr" rotWithShape="0">
                  <a:prstClr val="black">
                    <a:alpha val="40000"/>
                  </a:prstClr>
                </a:outerShdw>
              </a:effectLst>
            </a:endParaRPr>
          </a:p>
        </p:txBody>
      </p:sp>
      <p:sp>
        <p:nvSpPr>
          <p:cNvPr id="9" name="Rectangle 8"/>
          <p:cNvSpPr/>
          <p:nvPr/>
        </p:nvSpPr>
        <p:spPr bwMode="auto">
          <a:xfrm>
            <a:off x="0" y="1473835"/>
            <a:ext cx="7114477" cy="596096"/>
          </a:xfrm>
          <a:prstGeom prst="rect">
            <a:avLst/>
          </a:prstGeom>
          <a:gradFill flip="none" rotWithShape="1">
            <a:gsLst>
              <a:gs pos="0">
                <a:srgbClr val="F6AE1E"/>
              </a:gs>
              <a:gs pos="50000">
                <a:srgbClr val="F6AE1E">
                  <a:alpha val="24000"/>
                </a:srgbClr>
              </a:gs>
              <a:gs pos="100000">
                <a:schemeClr val="accent2">
                  <a:shade val="100000"/>
                  <a:satMod val="115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365760" tIns="45718" rIns="91436" bIns="45718" numCol="1" rtlCol="0" anchor="ctr" anchorCtr="0" compatLnSpc="1">
            <a:prstTxWarp prst="textNoShape">
              <a:avLst/>
            </a:prstTxWarp>
          </a:bodyPr>
          <a:lstStyle/>
          <a:p>
            <a:pPr marL="1588" fontAlgn="base">
              <a:spcAft>
                <a:spcPct val="0"/>
              </a:spcAft>
              <a:defRPr/>
            </a:pPr>
            <a:r>
              <a:rPr lang="en-US" sz="2800" dirty="0" smtClean="0">
                <a:solidFill>
                  <a:schemeClr val="tx1"/>
                </a:solidFill>
                <a:effectLst>
                  <a:glow rad="228600">
                    <a:schemeClr val="bg1">
                      <a:alpha val="40000"/>
                    </a:schemeClr>
                  </a:glow>
                  <a:outerShdw blurRad="63500" algn="ctr" rotWithShape="0">
                    <a:prstClr val="black">
                      <a:alpha val="40000"/>
                    </a:prstClr>
                  </a:outerShdw>
                </a:effectLst>
              </a:rPr>
              <a:t>Scripts are </a:t>
            </a:r>
          </a:p>
        </p:txBody>
      </p:sp>
      <p:sp>
        <p:nvSpPr>
          <p:cNvPr id="10" name="Rectangle 9"/>
          <p:cNvSpPr/>
          <p:nvPr/>
        </p:nvSpPr>
        <p:spPr bwMode="auto">
          <a:xfrm>
            <a:off x="324852" y="2208707"/>
            <a:ext cx="8819148" cy="424405"/>
          </a:xfrm>
          <a:prstGeom prst="rect">
            <a:avLst/>
          </a:prstGeom>
          <a:gradFill flip="none" rotWithShape="1">
            <a:gsLst>
              <a:gs pos="0">
                <a:schemeClr val="bg1">
                  <a:lumMod val="75000"/>
                  <a:lumOff val="25000"/>
                  <a:alpha val="70000"/>
                </a:schemeClr>
              </a:gs>
              <a:gs pos="50000">
                <a:schemeClr val="bg1">
                  <a:lumMod val="75000"/>
                  <a:lumOff val="25000"/>
                  <a:alpha val="40000"/>
                </a:schemeClr>
              </a:gs>
              <a:gs pos="100000">
                <a:schemeClr val="accent2">
                  <a:shade val="100000"/>
                  <a:satMod val="115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457200" tIns="45718" rIns="91436" bIns="45718" numCol="1" rtlCol="0" anchor="ctr" anchorCtr="0" compatLnSpc="1">
            <a:prstTxWarp prst="textNoShape">
              <a:avLst/>
            </a:prstTxWarp>
          </a:bodyPr>
          <a:lstStyle/>
          <a:p>
            <a:pPr marL="4763" lvl="1"/>
            <a:r>
              <a:rPr lang="en-US" sz="2400" dirty="0" smtClean="0">
                <a:solidFill>
                  <a:schemeClr val="tx1"/>
                </a:solidFill>
              </a:rPr>
              <a:t>Easy to use</a:t>
            </a:r>
          </a:p>
        </p:txBody>
      </p:sp>
      <p:sp>
        <p:nvSpPr>
          <p:cNvPr id="11" name="Rectangle 10"/>
          <p:cNvSpPr/>
          <p:nvPr/>
        </p:nvSpPr>
        <p:spPr bwMode="auto">
          <a:xfrm>
            <a:off x="324852" y="2716133"/>
            <a:ext cx="8819148" cy="424405"/>
          </a:xfrm>
          <a:prstGeom prst="rect">
            <a:avLst/>
          </a:prstGeom>
          <a:gradFill flip="none" rotWithShape="1">
            <a:gsLst>
              <a:gs pos="0">
                <a:schemeClr val="bg1">
                  <a:lumMod val="75000"/>
                  <a:lumOff val="25000"/>
                  <a:alpha val="70000"/>
                </a:schemeClr>
              </a:gs>
              <a:gs pos="50000">
                <a:schemeClr val="bg1">
                  <a:lumMod val="75000"/>
                  <a:lumOff val="25000"/>
                  <a:alpha val="40000"/>
                </a:schemeClr>
              </a:gs>
              <a:gs pos="100000">
                <a:schemeClr val="accent2">
                  <a:shade val="100000"/>
                  <a:satMod val="115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457200" tIns="45718" rIns="91436" bIns="45718" numCol="1" rtlCol="0" anchor="ctr" anchorCtr="0" compatLnSpc="1">
            <a:prstTxWarp prst="textNoShape">
              <a:avLst/>
            </a:prstTxWarp>
          </a:bodyPr>
          <a:lstStyle/>
          <a:p>
            <a:pPr marL="4763" lvl="1"/>
            <a:r>
              <a:rPr lang="en-US" sz="2400" dirty="0" smtClean="0">
                <a:solidFill>
                  <a:schemeClr val="tx1"/>
                </a:solidFill>
              </a:rPr>
              <a:t>Safe to operate</a:t>
            </a:r>
          </a:p>
        </p:txBody>
      </p:sp>
      <p:sp>
        <p:nvSpPr>
          <p:cNvPr id="12" name="Rectangle 11"/>
          <p:cNvSpPr/>
          <p:nvPr/>
        </p:nvSpPr>
        <p:spPr bwMode="auto">
          <a:xfrm>
            <a:off x="324852" y="3223559"/>
            <a:ext cx="8819148" cy="424405"/>
          </a:xfrm>
          <a:prstGeom prst="rect">
            <a:avLst/>
          </a:prstGeom>
          <a:gradFill flip="none" rotWithShape="1">
            <a:gsLst>
              <a:gs pos="0">
                <a:schemeClr val="bg1">
                  <a:lumMod val="75000"/>
                  <a:lumOff val="25000"/>
                  <a:alpha val="70000"/>
                </a:schemeClr>
              </a:gs>
              <a:gs pos="50000">
                <a:schemeClr val="bg1">
                  <a:lumMod val="75000"/>
                  <a:lumOff val="25000"/>
                  <a:alpha val="40000"/>
                </a:schemeClr>
              </a:gs>
              <a:gs pos="100000">
                <a:schemeClr val="accent2">
                  <a:shade val="100000"/>
                  <a:satMod val="115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457200" tIns="45718" rIns="91436" bIns="45718" numCol="1" rtlCol="0" anchor="ctr" anchorCtr="0" compatLnSpc="1">
            <a:prstTxWarp prst="textNoShape">
              <a:avLst/>
            </a:prstTxWarp>
          </a:bodyPr>
          <a:lstStyle/>
          <a:p>
            <a:pPr marL="4763" lvl="1"/>
            <a:r>
              <a:rPr lang="en-US" sz="2400" dirty="0" smtClean="0">
                <a:solidFill>
                  <a:schemeClr val="tx1"/>
                </a:solidFill>
              </a:rPr>
              <a:t>Easy to share</a:t>
            </a:r>
          </a:p>
        </p:txBody>
      </p:sp>
      <p:sp>
        <p:nvSpPr>
          <p:cNvPr id="13" name="Rectangle 12"/>
          <p:cNvSpPr/>
          <p:nvPr/>
        </p:nvSpPr>
        <p:spPr bwMode="auto">
          <a:xfrm>
            <a:off x="324852" y="3730985"/>
            <a:ext cx="8819148" cy="424405"/>
          </a:xfrm>
          <a:prstGeom prst="rect">
            <a:avLst/>
          </a:prstGeom>
          <a:gradFill flip="none" rotWithShape="1">
            <a:gsLst>
              <a:gs pos="0">
                <a:schemeClr val="bg1">
                  <a:lumMod val="75000"/>
                  <a:lumOff val="25000"/>
                  <a:alpha val="70000"/>
                </a:schemeClr>
              </a:gs>
              <a:gs pos="50000">
                <a:schemeClr val="bg1">
                  <a:lumMod val="75000"/>
                  <a:lumOff val="25000"/>
                  <a:alpha val="40000"/>
                </a:schemeClr>
              </a:gs>
              <a:gs pos="100000">
                <a:schemeClr val="accent2">
                  <a:shade val="100000"/>
                  <a:satMod val="115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457200" tIns="45718" rIns="91436" bIns="45718" numCol="1" rtlCol="0" anchor="ctr" anchorCtr="0" compatLnSpc="1">
            <a:prstTxWarp prst="textNoShape">
              <a:avLst/>
            </a:prstTxWarp>
          </a:bodyPr>
          <a:lstStyle/>
          <a:p>
            <a:pPr marL="4763" lvl="1"/>
            <a:r>
              <a:rPr lang="en-US" sz="2400" dirty="0" smtClean="0">
                <a:solidFill>
                  <a:schemeClr val="tx1"/>
                </a:solidFill>
              </a:rPr>
              <a:t>Easy to support</a:t>
            </a:r>
          </a:p>
        </p:txBody>
      </p:sp>
      <p:sp>
        <p:nvSpPr>
          <p:cNvPr id="20" name="Rounded Rectangle 19"/>
          <p:cNvSpPr/>
          <p:nvPr/>
        </p:nvSpPr>
        <p:spPr bwMode="auto">
          <a:xfrm>
            <a:off x="1126271" y="5045926"/>
            <a:ext cx="7683191" cy="1103970"/>
          </a:xfrm>
          <a:prstGeom prst="roundRect">
            <a:avLst/>
          </a:prstGeom>
          <a:gradFill flip="none" rotWithShape="1">
            <a:gsLst>
              <a:gs pos="0">
                <a:schemeClr val="accent2">
                  <a:alpha val="40000"/>
                </a:schemeClr>
              </a:gs>
              <a:gs pos="50000">
                <a:schemeClr val="accent2">
                  <a:alpha val="20000"/>
                </a:schemeClr>
              </a:gs>
              <a:gs pos="100000">
                <a:schemeClr val="accent2">
                  <a:tint val="23500"/>
                  <a:satMod val="160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1737360" tIns="45718" rIns="91436" bIns="45718" numCol="1" rtlCol="0" anchor="ctr" anchorCtr="0" compatLnSpc="1">
            <a:prstTxWarp prst="textNoShape">
              <a:avLst/>
            </a:prstTxWarp>
          </a:bodyPr>
          <a:lstStyle/>
          <a:p>
            <a:r>
              <a:rPr lang="en-US" sz="3200" dirty="0" smtClean="0">
                <a:solidFill>
                  <a:schemeClr val="tx1"/>
                </a:solidFill>
              </a:rPr>
              <a:t>Production Scripting</a:t>
            </a:r>
          </a:p>
        </p:txBody>
      </p:sp>
      <p:grpSp>
        <p:nvGrpSpPr>
          <p:cNvPr id="25" name="Group 24"/>
          <p:cNvGrpSpPr/>
          <p:nvPr/>
        </p:nvGrpSpPr>
        <p:grpSpPr>
          <a:xfrm>
            <a:off x="446047" y="4939989"/>
            <a:ext cx="1561171" cy="1315844"/>
            <a:chOff x="301082" y="2401228"/>
            <a:chExt cx="1561171" cy="1315844"/>
          </a:xfrm>
        </p:grpSpPr>
        <p:grpSp>
          <p:nvGrpSpPr>
            <p:cNvPr id="21" name="Group 14"/>
            <p:cNvGrpSpPr/>
            <p:nvPr/>
          </p:nvGrpSpPr>
          <p:grpSpPr>
            <a:xfrm>
              <a:off x="301082" y="2401228"/>
              <a:ext cx="1561171" cy="1315844"/>
              <a:chOff x="301082" y="1070516"/>
              <a:chExt cx="1561171" cy="1315844"/>
            </a:xfrm>
          </p:grpSpPr>
          <p:sp>
            <p:nvSpPr>
              <p:cNvPr id="22" name="Rounded Rectangle 21"/>
              <p:cNvSpPr/>
              <p:nvPr/>
            </p:nvSpPr>
            <p:spPr bwMode="auto">
              <a:xfrm>
                <a:off x="301082" y="1070516"/>
                <a:ext cx="1561171" cy="1315844"/>
              </a:xfrm>
              <a:prstGeom prst="roundRect">
                <a:avLst/>
              </a:prstGeom>
              <a:solidFill>
                <a:schemeClr val="bg1">
                  <a:lumMod val="85000"/>
                  <a:lumOff val="15000"/>
                </a:schemeClr>
              </a:solidFill>
              <a:ln>
                <a:noFill/>
                <a:headEnd type="none" w="med" len="med"/>
                <a:tailEnd type="none" w="med" len="med"/>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3" name="Rounded Rectangle 22"/>
              <p:cNvSpPr/>
              <p:nvPr/>
            </p:nvSpPr>
            <p:spPr bwMode="auto">
              <a:xfrm>
                <a:off x="366130" y="1125343"/>
                <a:ext cx="1431074" cy="1206191"/>
              </a:xfrm>
              <a:prstGeom prst="roundRect">
                <a:avLst/>
              </a:prstGeom>
              <a:solidFill>
                <a:schemeClr val="bg1">
                  <a:lumMod val="95000"/>
                  <a:lumOff val="5000"/>
                </a:schemeClr>
              </a:solidFill>
              <a:ln>
                <a:noFill/>
                <a:headEnd type="none" w="med" len="med"/>
                <a:tailEnd type="none" w="med" len="med"/>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pic>
          <p:nvPicPr>
            <p:cNvPr id="24" name="Picture 2" descr="C:\Documents and Settings\Pennie\My Documents\ACERDATA (D)\Pennie's documents\MS Image\Shapes and Graphics\Windows_Vista_Icons_ for_Marketing_use\Vista Icons off the web\odbcint.dll_I2202_0409.png"/>
            <p:cNvPicPr>
              <a:picLocks noChangeAspect="1" noChangeArrowheads="1"/>
            </p:cNvPicPr>
            <p:nvPr/>
          </p:nvPicPr>
          <p:blipFill>
            <a:blip r:embed="rId3"/>
            <a:srcRect/>
            <a:stretch>
              <a:fillRect/>
            </a:stretch>
          </p:blipFill>
          <p:spPr bwMode="auto">
            <a:xfrm>
              <a:off x="644911" y="2622394"/>
              <a:ext cx="873512" cy="873512"/>
            </a:xfrm>
            <a:prstGeom prst="rect">
              <a:avLst/>
            </a:prstGeom>
            <a:noFill/>
          </p:spPr>
        </p:pic>
      </p:grpSp>
    </p:spTree>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5"/>
</p:tagLst>
</file>

<file path=ppt/tags/tag2.xml><?xml version="1.0" encoding="utf-8"?>
<p:tagLst xmlns:a="http://schemas.openxmlformats.org/drawingml/2006/main" xmlns:r="http://schemas.openxmlformats.org/officeDocument/2006/relationships" xmlns:p="http://schemas.openxmlformats.org/presentationml/2006/main">
  <p:tag name="TIMING" val="|27.2|15.1|3.4|39.2|1.9|.8|5.8"/>
</p:tagLst>
</file>

<file path=ppt/theme/theme1.xml><?xml version="1.0" encoding="utf-8"?>
<a:theme xmlns:a="http://schemas.openxmlformats.org/drawingml/2006/main" name="TE09-TMPUS-12_v15">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TE09-TMPUS-12_v15</Template>
  <TotalTime>7</TotalTime>
  <Words>1444</Words>
  <Application>Microsoft Office PowerPoint</Application>
  <PresentationFormat>On-screen Show (4:3)</PresentationFormat>
  <Paragraphs>356</Paragraphs>
  <Slides>41</Slides>
  <Notes>40</Notes>
  <HiddenSlides>0</HiddenSlides>
  <MMClips>0</MMClips>
  <ScaleCrop>false</ScaleCrop>
  <HeadingPairs>
    <vt:vector size="4" baseType="variant">
      <vt:variant>
        <vt:lpstr>Theme</vt:lpstr>
      </vt:variant>
      <vt:variant>
        <vt:i4>3</vt:i4>
      </vt:variant>
      <vt:variant>
        <vt:lpstr>Slide Titles</vt:lpstr>
      </vt:variant>
      <vt:variant>
        <vt:i4>41</vt:i4>
      </vt:variant>
    </vt:vector>
  </HeadingPairs>
  <TitlesOfParts>
    <vt:vector size="44" baseType="lpstr">
      <vt:lpstr>TE09-TMPUS-12_v15</vt:lpstr>
      <vt:lpstr>TechEd_Europe</vt:lpstr>
      <vt:lpstr>TechEd09_Europe template</vt:lpstr>
      <vt:lpstr>Slide 1</vt:lpstr>
      <vt:lpstr>Using Windows PowerShell on Windows Embedded Standard</vt:lpstr>
      <vt:lpstr>Disclaimer</vt:lpstr>
      <vt:lpstr>Windows PowerShell</vt:lpstr>
      <vt:lpstr>State of the Software Phenomenal rate of adoption</vt:lpstr>
      <vt:lpstr>The Difference is OBJECTS!</vt:lpstr>
      <vt:lpstr>PowerShell Architecture</vt:lpstr>
      <vt:lpstr>PowerShell V2 Themes</vt:lpstr>
      <vt:lpstr>PowerShell V2 Themes</vt:lpstr>
      <vt:lpstr>PowerShell V2 Themes</vt:lpstr>
      <vt:lpstr>Power of PowerShell</vt:lpstr>
      <vt:lpstr>Why use PowerShell on  Windows Embedded?</vt:lpstr>
      <vt:lpstr>Embedded Scenarios 1/2</vt:lpstr>
      <vt:lpstr>Embedded Scenarios 2/2</vt:lpstr>
      <vt:lpstr>Getting PowerShell into a  WES Image 1/2</vt:lpstr>
      <vt:lpstr>Getting PowerShell into a  WES Image 2/2</vt:lpstr>
      <vt:lpstr>Adding Windows PowerShell</vt:lpstr>
      <vt:lpstr>Creating Silent Setup Components</vt:lpstr>
      <vt:lpstr>Windows  Embedded Standard Image with  PowerShell Version 2.0 CTP</vt:lpstr>
      <vt:lpstr>Real World Examples 1/3</vt:lpstr>
      <vt:lpstr>Build Process Samples</vt:lpstr>
      <vt:lpstr>Real World Examples 2/3</vt:lpstr>
      <vt:lpstr>Factory Samples</vt:lpstr>
      <vt:lpstr>Real World Examples 3/3</vt:lpstr>
      <vt:lpstr>Device Update Agent Architecture</vt:lpstr>
      <vt:lpstr>Device Update Agent Configuration</vt:lpstr>
      <vt:lpstr>Field Samples</vt:lpstr>
      <vt:lpstr>Remote Management  with PowerShell</vt:lpstr>
      <vt:lpstr>Remote Management with WMI</vt:lpstr>
      <vt:lpstr>Advanced PowerShell Usage 1/3</vt:lpstr>
      <vt:lpstr>Hosting the PowerShell Runtime</vt:lpstr>
      <vt:lpstr>Advanced PowerShell Usage 2/3</vt:lpstr>
      <vt:lpstr>Advanced PowerShell Usage 3/3</vt:lpstr>
      <vt:lpstr>Slide 34</vt:lpstr>
      <vt:lpstr>Microsoft Resources</vt:lpstr>
      <vt:lpstr>Slide 36</vt:lpstr>
      <vt:lpstr>Breakout Sessions</vt:lpstr>
      <vt:lpstr>HOLs, Interactive, Sunday and Demo Sessions</vt:lpstr>
      <vt:lpstr>Useful URLs</vt:lpstr>
      <vt:lpstr>Slide 40</vt:lpstr>
      <vt:lpstr>Slide 41</vt:lpstr>
    </vt:vector>
  </TitlesOfParts>
  <Manager>&lt;Content Manager Name Here&gt;</Manager>
  <Company>Slidework LLC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Windows PowerShell on Windows Embedded Standard</dc:title>
  <dc:subject>tech·ed Europe 2009</dc:subject>
  <dc:creator>Alexander Wechsler</dc:creator>
  <dc:description>tech·ed Europe 2009</dc:description>
  <cp:lastModifiedBy>cn_user</cp:lastModifiedBy>
  <cp:revision>181</cp:revision>
  <dcterms:created xsi:type="dcterms:W3CDTF">2009-04-27T21:42:00Z</dcterms:created>
  <dcterms:modified xsi:type="dcterms:W3CDTF">2009-11-10T12:31:05Z</dcterms:modified>
</cp:coreProperties>
</file>