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41.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Default Extension="wmv" ContentType="video/x-ms-wmv"/>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Default Extension="wdp" ContentType="image/vnd.ms-photo"/>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2"/>
    <p:sldMasterId id="2147483730" r:id="rId3"/>
  </p:sldMasterIdLst>
  <p:notesMasterIdLst>
    <p:notesMasterId r:id="rId46"/>
  </p:notesMasterIdLst>
  <p:handoutMasterIdLst>
    <p:handoutMasterId r:id="rId47"/>
  </p:handoutMasterIdLst>
  <p:sldIdLst>
    <p:sldId id="256" r:id="rId4"/>
    <p:sldId id="257" r:id="rId5"/>
    <p:sldId id="341" r:id="rId6"/>
    <p:sldId id="326" r:id="rId7"/>
    <p:sldId id="327" r:id="rId8"/>
    <p:sldId id="328" r:id="rId9"/>
    <p:sldId id="285" r:id="rId10"/>
    <p:sldId id="284" r:id="rId11"/>
    <p:sldId id="361" r:id="rId12"/>
    <p:sldId id="288" r:id="rId13"/>
    <p:sldId id="329" r:id="rId14"/>
    <p:sldId id="343" r:id="rId15"/>
    <p:sldId id="309" r:id="rId16"/>
    <p:sldId id="312" r:id="rId17"/>
    <p:sldId id="311" r:id="rId18"/>
    <p:sldId id="313" r:id="rId19"/>
    <p:sldId id="337" r:id="rId20"/>
    <p:sldId id="351" r:id="rId21"/>
    <p:sldId id="315" r:id="rId22"/>
    <p:sldId id="319" r:id="rId23"/>
    <p:sldId id="316" r:id="rId24"/>
    <p:sldId id="320" r:id="rId25"/>
    <p:sldId id="321" r:id="rId26"/>
    <p:sldId id="322" r:id="rId27"/>
    <p:sldId id="350" r:id="rId28"/>
    <p:sldId id="344" r:id="rId29"/>
    <p:sldId id="345" r:id="rId30"/>
    <p:sldId id="359" r:id="rId31"/>
    <p:sldId id="346" r:id="rId32"/>
    <p:sldId id="355" r:id="rId33"/>
    <p:sldId id="356" r:id="rId34"/>
    <p:sldId id="357" r:id="rId35"/>
    <p:sldId id="358" r:id="rId36"/>
    <p:sldId id="360" r:id="rId37"/>
    <p:sldId id="324" r:id="rId38"/>
    <p:sldId id="274" r:id="rId39"/>
    <p:sldId id="352" r:id="rId40"/>
    <p:sldId id="353" r:id="rId41"/>
    <p:sldId id="354" r:id="rId42"/>
    <p:sldId id="282" r:id="rId43"/>
    <p:sldId id="362" r:id="rId44"/>
    <p:sldId id="280" r:id="rId45"/>
  </p:sldIdLst>
  <p:sldSz cx="9144000" cy="6858000" type="screen4x3"/>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eather Simmonsen" initials="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CCFFCC"/>
    <a:srgbClr val="CCCCCC"/>
    <a:srgbClr val="99CC99"/>
    <a:srgbClr val="F6AE1E"/>
    <a:srgbClr val="FFFFFF"/>
    <a:srgbClr val="FF0066"/>
    <a:srgbClr val="000000"/>
    <a:srgbClr val="F3AF35"/>
    <a:srgbClr val="9C42E6"/>
    <a:srgbClr val="D1943B"/>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066" autoAdjust="0"/>
    <p:restoredTop sz="96105" autoAdjust="0"/>
  </p:normalViewPr>
  <p:slideViewPr>
    <p:cSldViewPr snapToGrid="0">
      <p:cViewPr>
        <p:scale>
          <a:sx n="90" d="100"/>
          <a:sy n="90" d="100"/>
        </p:scale>
        <p:origin x="-1446" y="-1068"/>
      </p:cViewPr>
      <p:guideLst>
        <p:guide orient="horz" pos="144"/>
        <p:guide orient="horz" pos="895"/>
        <p:guide orient="horz" pos="1484"/>
        <p:guide orient="horz" pos="1200"/>
        <p:guide orient="horz" pos="2736"/>
        <p:guide orient="horz" pos="3897"/>
        <p:guide pos="2880"/>
        <p:guide pos="240"/>
        <p:guide pos="460"/>
        <p:guide pos="5520"/>
        <p:guide pos="863"/>
        <p:guide pos="5299"/>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howGuides="1">
      <p:cViewPr varScale="1">
        <p:scale>
          <a:sx n="101" d="100"/>
          <a:sy n="101" d="100"/>
        </p:scale>
        <p:origin x="-2532" y="-108"/>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2.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handoutMaster" Target="handoutMasters/handoutMaster1.xml"/><Relationship Id="rId50"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notesMaster" Target="notesMasters/notesMaster1.xml"/><Relationship Id="rId2" Type="http://schemas.openxmlformats.org/officeDocument/2006/relationships/slideMaster" Target="slideMasters/slideMaster1.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commentAuthors" Target="commentAuthors.xml"/><Relationship Id="rId8" Type="http://schemas.openxmlformats.org/officeDocument/2006/relationships/slide" Target="slides/slide5.xml"/><Relationship Id="rId51"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z="1400" smtClean="0"/>
              <a:t>Tech·Ed Europe 2009</a:t>
            </a:r>
            <a:endParaRPr lang="en-US" sz="1400" dirty="0">
              <a:latin typeface="Trebuchet MS"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r>
              <a:rPr lang="en-US" sz="1400" smtClean="0">
                <a:latin typeface="Trebuchet MS" pitchFamily="34" charset="0"/>
              </a:rPr>
              <a:t>11/10/2009</a:t>
            </a:r>
            <a:endParaRPr lang="en-US" sz="1400" dirty="0">
              <a:latin typeface="Trebuchet MS"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1400" smtClean="0">
                <a:solidFill>
                  <a:srgbClr val="000000"/>
                </a:solidFill>
                <a:latin typeface="Trebuchet MS" pitchFamily="34" charset="0"/>
              </a:rPr>
              <a:t>emb304 - windows embedded from sensors to servers - bloch - barnett.pptx</a:t>
            </a:r>
            <a:endParaRPr lang="en-US" sz="1400" dirty="0" smtClean="0">
              <a:solidFill>
                <a:srgbClr val="000000"/>
              </a:solidFill>
              <a:latin typeface="Trebuchet MS" pitchFamily="34" charset="0"/>
            </a:endParaRP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z="1400" smtClean="0">
                <a:latin typeface="Trebuchet MS" pitchFamily="34" charset="0"/>
              </a:rPr>
              <a:pPr/>
              <a:t>‹#›</a:t>
            </a:fld>
            <a:endParaRPr lang="en-US" sz="1400" dirty="0">
              <a:latin typeface="Trebuchet MS" pitchFamily="34" charset="0"/>
            </a:endParaRPr>
          </a:p>
        </p:txBody>
      </p:sp>
    </p:spTree>
    <p:extLst>
      <p:ext uri="{BB962C8B-B14F-4D97-AF65-F5344CB8AC3E}">
        <p14:creationId xmlns:p14="http://schemas.microsoft.com/office/powerpoint/2010/main" xmlns="" val="217093933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Trebuchet MS" pitchFamily="34" charset="0"/>
              </a:defRPr>
            </a:lvl1pPr>
          </a:lstStyle>
          <a:p>
            <a:r>
              <a:rPr lang="en-US" dirty="0" err="1" smtClean="0"/>
              <a:t>Tech·Ed</a:t>
            </a:r>
            <a:r>
              <a:rPr lang="en-US" dirty="0" smtClean="0"/>
              <a:t>  North America 2009</a:t>
            </a:r>
            <a:endParaRPr lang="en-US" dirty="0">
              <a:latin typeface="Trebuchet MS" pitchFamily="34" charset="0"/>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Trebuchet MS" pitchFamily="34" charset="0"/>
              </a:defRPr>
            </a:lvl1pPr>
          </a:lstStyle>
          <a:p>
            <a:r>
              <a:rPr lang="en-US" dirty="0" smtClean="0"/>
              <a:t>May 11 – 15, 2009</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400">
                <a:latin typeface="Segoe" pitchFamily="34" charset="0"/>
              </a:defRPr>
            </a:lvl1pPr>
          </a:lstStyle>
          <a:p>
            <a:r>
              <a:rPr lang="en-US" smtClean="0">
                <a:solidFill>
                  <a:srgbClr val="000000"/>
                </a:solidFill>
                <a:latin typeface="Trebuchet MS" pitchFamily="34" charset="0"/>
              </a:rPr>
              <a:t>© 2009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Trebuchet MS" pitchFamily="34" charset="0"/>
              </a:rPr>
            </a:br>
            <a:r>
              <a:rPr lang="en-US" sz="500" smtClean="0">
                <a:solidFill>
                  <a:srgbClr val="000000"/>
                </a:solidFill>
                <a:latin typeface="Trebuchet MS" pitchFamily="34" charset="0"/>
              </a:rPr>
              <a:t>MICROSOFT MAKES NO WARRANTIES, EXPRESS, IMPLIED OR STATUTORY, AS TO THE INFORMATION IN THIS PRESENTATION.</a:t>
            </a:r>
            <a:endParaRPr lang="en-US" sz="500" dirty="0" smtClean="0">
              <a:solidFill>
                <a:srgbClr val="000000"/>
              </a:solidFill>
              <a:latin typeface="Trebuchet MS" pitchFamily="34" charset="0"/>
            </a:endParaRP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Trebuchet MS"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xmlns="" val="3567676524"/>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Trebuchet MS"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sz="1200"/>
          </a:p>
        </p:txBody>
      </p:sp>
      <p:sp>
        <p:nvSpPr>
          <p:cNvPr id="6" name="Slide Number Placeholder 5"/>
          <p:cNvSpPr>
            <a:spLocks noGrp="1"/>
          </p:cNvSpPr>
          <p:nvPr>
            <p:ph type="sldNum" sz="quarter" idx="12"/>
          </p:nvPr>
        </p:nvSpPr>
        <p:spPr/>
        <p:txBody>
          <a:bodyPr/>
          <a:lstStyle/>
          <a:p>
            <a:pPr>
              <a:defRPr/>
            </a:pPr>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Slide Image Placeholder 1"/>
          <p:cNvSpPr>
            <a:spLocks noGrp="1" noRot="1" noChangeAspect="1"/>
          </p:cNvSpPr>
          <p:nvPr>
            <p:ph type="sldImg"/>
          </p:nvPr>
        </p:nvSpPr>
        <p:spPr bwMode="auto">
          <a:noFill/>
          <a:ln>
            <a:solidFill>
              <a:srgbClr val="000000"/>
            </a:solidFill>
            <a:miter lim="800000"/>
            <a:headEnd/>
            <a:tailEnd/>
          </a:ln>
        </p:spPr>
      </p:sp>
      <p:sp>
        <p:nvSpPr>
          <p:cNvPr id="7885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3891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p:cNvSpPr>
          <p:nvPr>
            <p:ph type="sldImg"/>
          </p:nvPr>
        </p:nvSpPr>
        <p:spPr bwMode="auto">
          <a:noFill/>
          <a:ln>
            <a:solidFill>
              <a:srgbClr val="000000"/>
            </a:solidFill>
            <a:miter lim="800000"/>
            <a:headEnd/>
            <a:tailEnd/>
          </a:ln>
        </p:spPr>
      </p:sp>
      <p:sp>
        <p:nvSpPr>
          <p:cNvPr id="2765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3277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p:spPr>
        <p:txBody>
          <a:bodyPr/>
          <a:lstStyle/>
          <a:p>
            <a:endParaRPr lang="en-US" smtClean="0"/>
          </a:p>
        </p:txBody>
      </p:sp>
      <p:sp>
        <p:nvSpPr>
          <p:cNvPr id="30724" name="Date Placeholder 3"/>
          <p:cNvSpPr>
            <a:spLocks noGrp="1"/>
          </p:cNvSpPr>
          <p:nvPr>
            <p:ph type="dt" sz="quarter" idx="1"/>
          </p:nvPr>
        </p:nvSpPr>
        <p:spPr>
          <a:noFill/>
        </p:spPr>
        <p:txBody>
          <a:bodyPr/>
          <a:lstStyle/>
          <a:p>
            <a:endParaRPr lang="en-US" smtClean="0"/>
          </a:p>
        </p:txBody>
      </p:sp>
      <p:sp>
        <p:nvSpPr>
          <p:cNvPr id="30725" name="Slide Number Placeholder 4"/>
          <p:cNvSpPr>
            <a:spLocks noGrp="1"/>
          </p:cNvSpPr>
          <p:nvPr>
            <p:ph type="sldNum" sz="quarter" idx="5"/>
          </p:nvPr>
        </p:nvSpPr>
        <p:spPr>
          <a:noFill/>
        </p:spPr>
        <p:txBody>
          <a:bodyPr/>
          <a:lstStyle/>
          <a:p>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de-DE"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p:cNvSpPr>
          <p:nvPr>
            <p:ph type="sldImg"/>
          </p:nvPr>
        </p:nvSpPr>
        <p:spPr bwMode="auto">
          <a:noFill/>
          <a:ln>
            <a:solidFill>
              <a:srgbClr val="000000"/>
            </a:solidFill>
            <a:miter lim="800000"/>
            <a:headEnd/>
            <a:tailEnd/>
          </a:ln>
        </p:spPr>
      </p:sp>
      <p:sp>
        <p:nvSpPr>
          <p:cNvPr id="2765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2457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490251" y="3929349"/>
            <a:ext cx="7921912" cy="1337595"/>
          </a:xfrm>
        </p:spPr>
        <p:txBody>
          <a:bodyPr>
            <a:noAutofit/>
          </a:bodyPr>
          <a:lstStyle>
            <a:lvl1pPr algn="l" defTabSz="914363" rtl="0" eaLnBrk="1" latinLnBrk="0" hangingPunct="1">
              <a:lnSpc>
                <a:spcPct val="90000"/>
              </a:lnSpc>
              <a:spcBef>
                <a:spcPct val="0"/>
              </a:spcBef>
              <a:buNone/>
              <a:defRPr lang="en-US" sz="6000" b="1" kern="1200" cap="none" spc="-15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j-lt"/>
                <a:ea typeface="+mn-ea"/>
                <a:cs typeface="+mn-cs"/>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4475221" y="5341785"/>
            <a:ext cx="3812443" cy="461665"/>
          </a:xfrm>
        </p:spPr>
        <p:txBody>
          <a:bodyPr>
            <a:noAutofit/>
          </a:bodyPr>
          <a:lstStyle>
            <a:lvl1pPr marL="0" indent="0" algn="l">
              <a:lnSpc>
                <a:spcPct val="90000"/>
              </a:lnSpc>
              <a:spcBef>
                <a:spcPts val="0"/>
              </a:spcBef>
              <a:buNone/>
              <a:defRPr sz="2400">
                <a:solidFill>
                  <a:schemeClr val="tx1"/>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100000"/>
              <a:buFontTx/>
              <a:buBlip>
                <a:blip r:embed="rId2"/>
              </a:buBlip>
              <a:defRPr/>
            </a:lvl1pPr>
            <a:lvl2pPr>
              <a:buClr>
                <a:schemeClr val="tx1"/>
              </a:buClr>
              <a:buSzPct val="90000"/>
              <a:buFontTx/>
              <a:buBlip>
                <a:blip r:embed="rId3"/>
              </a:buBlip>
              <a:defRPr/>
            </a:lvl2pPr>
            <a:lvl3pPr>
              <a:buClr>
                <a:schemeClr val="tx1"/>
              </a:buClr>
              <a:buSzPct val="90000"/>
              <a:buFontTx/>
              <a:buBlip>
                <a:blip r:embed="rId3"/>
              </a:buBlip>
              <a:defRPr/>
            </a:lvl3pPr>
            <a:lvl4pPr>
              <a:buClr>
                <a:schemeClr val="tx1"/>
              </a:buClr>
              <a:buSzPct val="90000"/>
              <a:buFontTx/>
              <a:buBlip>
                <a:blip r:embed="rId3"/>
              </a:buBlip>
              <a:defRPr/>
            </a:lvl4pPr>
            <a:lvl5pPr>
              <a:buClr>
                <a:schemeClr val="tx1"/>
              </a:buClr>
              <a:buSzPct val="9000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Title with Subhead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2588" y="62552"/>
            <a:ext cx="8380412" cy="623248"/>
          </a:xfrm>
        </p:spPr>
        <p:txBody>
          <a:bodyPr/>
          <a:lstStyle>
            <a:lvl1pPr algn="l" rtl="0" fontAlgn="base">
              <a:lnSpc>
                <a:spcPct val="90000"/>
              </a:lnSpc>
              <a:spcBef>
                <a:spcPct val="0"/>
              </a:spcBef>
              <a:spcAft>
                <a:spcPct val="0"/>
              </a:spcAft>
              <a:defRPr lang="en-US" sz="4500" b="0" cap="none" spc="-125" dirty="0">
                <a:ln w="3175">
                  <a:noFill/>
                </a:ln>
                <a:solidFill>
                  <a:schemeClr val="tx1"/>
                </a:solidFill>
                <a:effectLst/>
                <a:latin typeface="Segoe" pitchFamily="34" charset="0"/>
                <a:ea typeface="+mn-ea"/>
                <a:cs typeface="Arial" charset="0"/>
              </a:defRPr>
            </a:lvl1pPr>
          </a:lstStyle>
          <a:p>
            <a:pPr lvl="0"/>
            <a:r>
              <a:rPr lang="en-US" dirty="0" smtClean="0"/>
              <a:t>Click to edit Master title style</a:t>
            </a:r>
            <a:endParaRPr lang="en-US" dirty="0"/>
          </a:p>
        </p:txBody>
      </p:sp>
      <p:sp>
        <p:nvSpPr>
          <p:cNvPr id="3" name="Content Placeholder 2"/>
          <p:cNvSpPr>
            <a:spLocks noGrp="1"/>
          </p:cNvSpPr>
          <p:nvPr>
            <p:ph idx="1"/>
          </p:nvPr>
        </p:nvSpPr>
        <p:spPr>
          <a:xfrm>
            <a:off x="381000" y="1916907"/>
            <a:ext cx="8380412" cy="1968915"/>
          </a:xfrm>
        </p:spPr>
        <p:txBody>
          <a:bodyPr/>
          <a:lstStyle>
            <a:lvl1pPr>
              <a:defRPr sz="2700">
                <a:effectLst/>
              </a:defRPr>
            </a:lvl1pPr>
            <a:lvl2pPr>
              <a:defRPr sz="2300">
                <a:effectLst/>
              </a:defRPr>
            </a:lvl2pPr>
            <a:lvl3pPr>
              <a:defRPr sz="2000">
                <a:effectLst/>
              </a:defRPr>
            </a:lvl3pPr>
            <a:lvl4pPr>
              <a:defRPr sz="1700">
                <a:effectLst/>
              </a:defRPr>
            </a:lvl4pPr>
            <a:lvl5pPr>
              <a:defRPr sz="1700">
                <a:effect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10"/>
          </p:nvPr>
        </p:nvSpPr>
        <p:spPr>
          <a:xfrm>
            <a:off x="381000" y="685800"/>
            <a:ext cx="8382000" cy="415498"/>
          </a:xfrm>
        </p:spPr>
        <p:txBody>
          <a:bodyPr/>
          <a:lstStyle>
            <a:lvl1pPr>
              <a:buNone/>
              <a:defRPr sz="3000">
                <a:solidFill>
                  <a:schemeClr val="accent1">
                    <a:lumMod val="40000"/>
                    <a:lumOff val="60000"/>
                  </a:schemeClr>
                </a:solidFill>
              </a:defRPr>
            </a:lvl1pPr>
          </a:lstStyle>
          <a:p>
            <a:pPr lvl="0"/>
            <a:r>
              <a:rPr lang="en-US" dirty="0" smtClean="0"/>
              <a:t>Click to edit Master text styles</a:t>
            </a:r>
          </a:p>
        </p:txBody>
      </p:sp>
    </p:spTree>
    <p:extLst>
      <p:ext uri="{BB962C8B-B14F-4D97-AF65-F5344CB8AC3E}">
        <p14:creationId xmlns:p14="http://schemas.microsoft.com/office/powerpoint/2010/main" xmlns="" val="1587885254"/>
      </p:ext>
    </p:extLst>
  </p:cSld>
  <p:clrMapOvr>
    <a:overrideClrMapping bg1="dk2" tx1="lt1" bg2="dk1" tx2="lt2" accent1="accent1" accent2="accent2" accent3="accent3" accent4="accent4" accent5="accent5" accent6="accent6" hlink="hlink" folHlink="folHlink"/>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14400" y="4419600"/>
            <a:ext cx="7772400" cy="1362075"/>
          </a:xfrm>
        </p:spPr>
        <p:txBody>
          <a:bodyPr anchor="t"/>
          <a:lstStyle>
            <a:lvl1pPr algn="l">
              <a:defRPr sz="40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914400" y="2895600"/>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a:xfrm>
            <a:off x="6934200" y="6248400"/>
            <a:ext cx="1905000" cy="457200"/>
          </a:xfrm>
          <a:prstGeom prst="rect">
            <a:avLst/>
          </a:prstGeom>
        </p:spPr>
        <p:txBody>
          <a:bodyPr/>
          <a:lstStyle>
            <a:lvl1pPr>
              <a:defRPr/>
            </a:lvl1pPr>
          </a:lstStyle>
          <a:p>
            <a:pPr>
              <a:defRPr/>
            </a:pPr>
            <a:fld id="{96F27E85-9E21-4D0D-BFB3-E4A2C3E81340}" type="slidenum">
              <a:rPr lang="en-US"/>
              <a:pPr>
                <a:defRPr/>
              </a:pPr>
              <a:t>‹#›</a:t>
            </a:fld>
            <a:r>
              <a:rPr lang="en-US"/>
              <a:t> </a:t>
            </a:r>
          </a:p>
        </p:txBody>
      </p:sp>
    </p:spTree>
    <p:extLst>
      <p:ext uri="{BB962C8B-B14F-4D97-AF65-F5344CB8AC3E}">
        <p14:creationId xmlns:p14="http://schemas.microsoft.com/office/powerpoint/2010/main" xmlns="" val="24709562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rack Resource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228600"/>
            <a:ext cx="8375946" cy="664797"/>
          </a:xfrm>
        </p:spPr>
        <p:txBody>
          <a:bodyPr/>
          <a:lstStyle>
            <a:lvl1pPr>
              <a:defRPr baseline="0"/>
            </a:lvl1pPr>
          </a:lstStyle>
          <a:p>
            <a:r>
              <a:rPr lang="en-US" dirty="0" smtClean="0"/>
              <a:t>Track Resources</a:t>
            </a:r>
            <a:endParaRPr lang="en-US" dirty="0"/>
          </a:p>
        </p:txBody>
      </p:sp>
      <p:sp>
        <p:nvSpPr>
          <p:cNvPr id="11" name="Content Placeholder 10"/>
          <p:cNvSpPr>
            <a:spLocks noGrp="1"/>
          </p:cNvSpPr>
          <p:nvPr>
            <p:ph sz="quarter" idx="10" hasCustomPrompt="1"/>
          </p:nvPr>
        </p:nvSpPr>
        <p:spPr>
          <a:xfrm>
            <a:off x="381000" y="1414461"/>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Resource 1</a:t>
            </a:r>
            <a:endParaRPr lang="en-US" dirty="0"/>
          </a:p>
        </p:txBody>
      </p:sp>
      <p:sp>
        <p:nvSpPr>
          <p:cNvPr id="12" name="Content Placeholder 10"/>
          <p:cNvSpPr>
            <a:spLocks noGrp="1"/>
          </p:cNvSpPr>
          <p:nvPr>
            <p:ph sz="quarter" idx="11" hasCustomPrompt="1"/>
          </p:nvPr>
        </p:nvSpPr>
        <p:spPr>
          <a:xfrm>
            <a:off x="381000" y="2347422"/>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Resource 2</a:t>
            </a:r>
            <a:endParaRPr lang="en-US" dirty="0"/>
          </a:p>
        </p:txBody>
      </p:sp>
      <p:sp>
        <p:nvSpPr>
          <p:cNvPr id="13" name="Content Placeholder 10"/>
          <p:cNvSpPr>
            <a:spLocks noGrp="1"/>
          </p:cNvSpPr>
          <p:nvPr>
            <p:ph sz="quarter" idx="12" hasCustomPrompt="1"/>
          </p:nvPr>
        </p:nvSpPr>
        <p:spPr>
          <a:xfrm>
            <a:off x="381000" y="3280384"/>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Resource 3</a:t>
            </a:r>
            <a:endParaRPr lang="en-US" dirty="0"/>
          </a:p>
        </p:txBody>
      </p:sp>
      <p:sp>
        <p:nvSpPr>
          <p:cNvPr id="14" name="Content Placeholder 10"/>
          <p:cNvSpPr>
            <a:spLocks noGrp="1"/>
          </p:cNvSpPr>
          <p:nvPr>
            <p:ph sz="quarter" idx="13" hasCustomPrompt="1"/>
          </p:nvPr>
        </p:nvSpPr>
        <p:spPr>
          <a:xfrm>
            <a:off x="381000" y="4213346"/>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Resource 4</a:t>
            </a:r>
            <a:endParaRPr lang="en-US" dirty="0"/>
          </a:p>
        </p:txBody>
      </p:sp>
    </p:spTree>
    <p:extLst>
      <p:ext uri="{BB962C8B-B14F-4D97-AF65-F5344CB8AC3E}">
        <p14:creationId xmlns:p14="http://schemas.microsoft.com/office/powerpoint/2010/main" xmlns="" val="2257608957"/>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730249" y="4992403"/>
            <a:ext cx="7651245" cy="752822"/>
          </a:xfrm>
        </p:spPr>
        <p:txBody>
          <a:bodyPr vert="horz" wrap="square" lIns="0" tIns="0" rIns="0" bIns="0" rtlCol="0" anchor="t">
            <a:noAutofit/>
          </a:bodyPr>
          <a:lstStyle>
            <a:lvl1pPr algn="l" defTabSz="914363" rtl="0" eaLnBrk="1" latinLnBrk="0" hangingPunct="1">
              <a:lnSpc>
                <a:spcPct val="90000"/>
              </a:lnSpc>
              <a:spcBef>
                <a:spcPct val="0"/>
              </a:spcBef>
              <a:buNone/>
              <a:defRPr lang="en-US" sz="4000" b="0" kern="1200" cap="none" spc="-150" dirty="0">
                <a:ln w="3175">
                  <a:noFill/>
                </a:ln>
                <a:solidFill>
                  <a:schemeClr val="bg1"/>
                </a:solidFill>
                <a:effectLst/>
                <a:latin typeface="+mn-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730249" y="5746265"/>
            <a:ext cx="6803209" cy="461665"/>
          </a:xfrm>
        </p:spPr>
        <p:txBody>
          <a:bodyPr>
            <a:noAutofit/>
          </a:bodyPr>
          <a:lstStyle>
            <a:lvl1pPr marL="0" indent="0" algn="l">
              <a:lnSpc>
                <a:spcPct val="90000"/>
              </a:lnSpc>
              <a:spcBef>
                <a:spcPts val="0"/>
              </a:spcBef>
              <a:buNone/>
              <a:defRPr sz="2000">
                <a:solidFill>
                  <a:schemeClr val="tx1">
                    <a:tint val="75000"/>
                  </a:schemeClr>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bwMode="white">
          <a:xfrm>
            <a:off x="510793" y="3813437"/>
            <a:ext cx="7681913" cy="1059925"/>
          </a:xfrm>
        </p:spPr>
        <p:txBody>
          <a:bodyPr anchor="t" anchorCtr="0">
            <a:noAutofit/>
          </a:bodyPr>
          <a:lstStyle>
            <a:lvl1pPr marL="0" indent="0" algn="l">
              <a:buFont typeface="Arial" pitchFamily="34" charset="0"/>
              <a:buNone/>
              <a:defRPr kumimoji="0" lang="en-US" sz="8000" b="1" i="0" u="none" strike="noStrike" kern="1200" cap="none" spc="-560" normalizeH="0" baseline="0" noProof="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uLnTx/>
                <a:uFillTx/>
                <a:latin typeface="+mj-lt"/>
                <a:ea typeface="+mn-ea"/>
                <a:cs typeface="+mn-cs"/>
              </a:defRPr>
            </a:lvl1pPr>
          </a:lstStyle>
          <a:p>
            <a:pPr lvl="0"/>
            <a:r>
              <a:rPr lang="en-US" dirty="0" smtClean="0"/>
              <a:t>click to…</a:t>
            </a: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atin typeface="+mn-lt"/>
              </a:defRPr>
            </a:lvl1pPr>
            <a:lvl2pPr>
              <a:lnSpc>
                <a:spcPct val="90000"/>
              </a:lnSpc>
              <a:defRPr>
                <a:latin typeface="+mn-lt"/>
              </a:defRPr>
            </a:lvl2pPr>
            <a:lvl3pPr>
              <a:lnSpc>
                <a:spcPct val="90000"/>
              </a:lnSpc>
              <a:defRPr>
                <a:latin typeface="+mn-lt"/>
              </a:defRPr>
            </a:lvl3pPr>
            <a:lvl4pPr>
              <a:lnSpc>
                <a:spcPct val="90000"/>
              </a:lnSpc>
              <a:defRPr>
                <a:latin typeface="+mn-lt"/>
              </a:defRPr>
            </a:lvl4pPr>
            <a:lvl5pPr>
              <a:lnSpc>
                <a:spcPct val="90000"/>
              </a:lnSpc>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81000" y="1412874"/>
            <a:ext cx="8382000" cy="4561205"/>
          </a:xfrm>
        </p:spPr>
        <p:txBody>
          <a:bodyPr>
            <a:noAutofit/>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media/image1.jpeg"/><Relationship Id="rId7" Type="http://schemas.openxmlformats.org/officeDocument/2006/relationships/image" Target="NULL"/><Relationship Id="rId2" Type="http://schemas.openxmlformats.org/officeDocument/2006/relationships/theme" Target="../theme/theme2.xml"/><Relationship Id="rId1" Type="http://schemas.openxmlformats.org/officeDocument/2006/relationships/slideLayout" Target="../slideLayouts/slideLayout14.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image" Target="NUL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27" r:id="rId11"/>
    <p:sldLayoutId id="2147483728" r:id="rId12"/>
    <p:sldLayoutId id="2147483729" r:id="rId13"/>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16"/>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17"/>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17"/>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17"/>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17"/>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31" r:id="rId1"/>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4"/>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5"/>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8"/>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2.png"/><Relationship Id="rId18" Type="http://schemas.openxmlformats.org/officeDocument/2006/relationships/image" Target="../media/image37.png"/><Relationship Id="rId26" Type="http://schemas.openxmlformats.org/officeDocument/2006/relationships/image" Target="../media/image45.png"/><Relationship Id="rId3" Type="http://schemas.openxmlformats.org/officeDocument/2006/relationships/image" Target="../media/image22.png"/><Relationship Id="rId21" Type="http://schemas.openxmlformats.org/officeDocument/2006/relationships/image" Target="../media/image40.png"/><Relationship Id="rId7" Type="http://schemas.openxmlformats.org/officeDocument/2006/relationships/image" Target="../media/image26.png"/><Relationship Id="rId12" Type="http://schemas.openxmlformats.org/officeDocument/2006/relationships/image" Target="../media/image31.png"/><Relationship Id="rId17" Type="http://schemas.openxmlformats.org/officeDocument/2006/relationships/image" Target="../media/image36.png"/><Relationship Id="rId25" Type="http://schemas.openxmlformats.org/officeDocument/2006/relationships/image" Target="../media/image44.png"/><Relationship Id="rId2" Type="http://schemas.openxmlformats.org/officeDocument/2006/relationships/notesSlide" Target="../notesSlides/notesSlide11.xml"/><Relationship Id="rId16" Type="http://schemas.openxmlformats.org/officeDocument/2006/relationships/image" Target="../media/image35.png"/><Relationship Id="rId20" Type="http://schemas.openxmlformats.org/officeDocument/2006/relationships/image" Target="../media/image39.png"/><Relationship Id="rId1" Type="http://schemas.openxmlformats.org/officeDocument/2006/relationships/slideLayout" Target="../slideLayouts/slideLayout7.xml"/><Relationship Id="rId6" Type="http://schemas.openxmlformats.org/officeDocument/2006/relationships/image" Target="../media/image25.png"/><Relationship Id="rId11" Type="http://schemas.openxmlformats.org/officeDocument/2006/relationships/image" Target="../media/image30.png"/><Relationship Id="rId24" Type="http://schemas.openxmlformats.org/officeDocument/2006/relationships/image" Target="../media/image43.png"/><Relationship Id="rId5" Type="http://schemas.openxmlformats.org/officeDocument/2006/relationships/image" Target="../media/image24.png"/><Relationship Id="rId15" Type="http://schemas.openxmlformats.org/officeDocument/2006/relationships/image" Target="../media/image34.png"/><Relationship Id="rId23" Type="http://schemas.openxmlformats.org/officeDocument/2006/relationships/image" Target="../media/image42.png"/><Relationship Id="rId28" Type="http://schemas.openxmlformats.org/officeDocument/2006/relationships/image" Target="../media/image47.jpeg"/><Relationship Id="rId10" Type="http://schemas.openxmlformats.org/officeDocument/2006/relationships/image" Target="../media/image29.png"/><Relationship Id="rId19" Type="http://schemas.openxmlformats.org/officeDocument/2006/relationships/image" Target="../media/image38.png"/><Relationship Id="rId4" Type="http://schemas.openxmlformats.org/officeDocument/2006/relationships/image" Target="../media/image23.png"/><Relationship Id="rId9" Type="http://schemas.openxmlformats.org/officeDocument/2006/relationships/image" Target="../media/image28.jpeg"/><Relationship Id="rId14" Type="http://schemas.openxmlformats.org/officeDocument/2006/relationships/image" Target="../media/image33.png"/><Relationship Id="rId22" Type="http://schemas.openxmlformats.org/officeDocument/2006/relationships/image" Target="../media/image41.png"/><Relationship Id="rId27" Type="http://schemas.openxmlformats.org/officeDocument/2006/relationships/image" Target="../media/image46.jpe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14.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15.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58.jpeg"/></Relationships>
</file>

<file path=ppt/slides/_rels/slide1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6.xml"/><Relationship Id="rId1" Type="http://schemas.openxmlformats.org/officeDocument/2006/relationships/slideLayout" Target="../slideLayouts/slideLayout6.xml"/><Relationship Id="rId5" Type="http://schemas.openxmlformats.org/officeDocument/2006/relationships/image" Target="../media/image61.png"/><Relationship Id="rId4" Type="http://schemas.openxmlformats.org/officeDocument/2006/relationships/image" Target="../media/image60.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64.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8.xml"/><Relationship Id="rId1" Type="http://schemas.openxmlformats.org/officeDocument/2006/relationships/video" Target="NULL" TargetMode="External"/><Relationship Id="rId5" Type="http://schemas.openxmlformats.org/officeDocument/2006/relationships/image" Target="../media/image66.png"/><Relationship Id="rId4" Type="http://schemas.microsoft.com/office/2007/relationships/media" Target="../media/media1.wmv"/></Relationships>
</file>

<file path=ppt/slides/_rels/slide29.xml.rels><?xml version="1.0" encoding="UTF-8" standalone="yes"?>
<Relationships xmlns="http://schemas.openxmlformats.org/package/2006/relationships"><Relationship Id="rId8" Type="http://schemas.openxmlformats.org/officeDocument/2006/relationships/image" Target="../media/image71.png"/><Relationship Id="rId13" Type="http://schemas.microsoft.com/office/2007/relationships/hdphoto" Target="../media/hdphoto3.wdp"/><Relationship Id="rId3" Type="http://schemas.openxmlformats.org/officeDocument/2006/relationships/image" Target="../media/image67.png"/><Relationship Id="rId7" Type="http://schemas.openxmlformats.org/officeDocument/2006/relationships/image" Target="../media/image70.png"/><Relationship Id="rId12" Type="http://schemas.openxmlformats.org/officeDocument/2006/relationships/image" Target="../media/image74.png"/><Relationship Id="rId2" Type="http://schemas.openxmlformats.org/officeDocument/2006/relationships/notesSlide" Target="../notesSlides/notesSlide29.xml"/><Relationship Id="rId1" Type="http://schemas.openxmlformats.org/officeDocument/2006/relationships/slideLayout" Target="../slideLayouts/slideLayout4.xml"/><Relationship Id="rId6" Type="http://schemas.microsoft.com/office/2007/relationships/hdphoto" Target="../media/hdphoto1.wdp"/><Relationship Id="rId11" Type="http://schemas.openxmlformats.org/officeDocument/2006/relationships/image" Target="../media/image73.jpeg"/><Relationship Id="rId5" Type="http://schemas.openxmlformats.org/officeDocument/2006/relationships/image" Target="../media/image69.png"/><Relationship Id="rId10" Type="http://schemas.openxmlformats.org/officeDocument/2006/relationships/image" Target="../media/image72.jpeg"/><Relationship Id="rId4" Type="http://schemas.openxmlformats.org/officeDocument/2006/relationships/image" Target="../media/image68.png"/><Relationship Id="rId9" Type="http://schemas.microsoft.com/office/2007/relationships/hdphoto" Target="../media/hdphoto2.wdp"/><Relationship Id="rId14" Type="http://schemas.openxmlformats.org/officeDocument/2006/relationships/image" Target="../media/image75.jpe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30.xml"/><Relationship Id="rId1" Type="http://schemas.openxmlformats.org/officeDocument/2006/relationships/slideLayout" Target="../slideLayouts/slideLayout3.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77.jpeg"/></Relationships>
</file>

<file path=ppt/slides/_rels/slide31.xml.rels><?xml version="1.0" encoding="UTF-8" standalone="yes"?>
<Relationships xmlns="http://schemas.openxmlformats.org/package/2006/relationships"><Relationship Id="rId8" Type="http://schemas.openxmlformats.org/officeDocument/2006/relationships/image" Target="../media/image83.png"/><Relationship Id="rId3" Type="http://schemas.openxmlformats.org/officeDocument/2006/relationships/image" Target="../media/image78.png"/><Relationship Id="rId7" Type="http://schemas.openxmlformats.org/officeDocument/2006/relationships/image" Target="../media/image82.png"/><Relationship Id="rId12" Type="http://schemas.openxmlformats.org/officeDocument/2006/relationships/image" Target="../media/image87.png"/><Relationship Id="rId2" Type="http://schemas.openxmlformats.org/officeDocument/2006/relationships/notesSlide" Target="../notesSlides/notesSlide31.xml"/><Relationship Id="rId1" Type="http://schemas.openxmlformats.org/officeDocument/2006/relationships/slideLayout" Target="../slideLayouts/slideLayout3.xml"/><Relationship Id="rId6" Type="http://schemas.openxmlformats.org/officeDocument/2006/relationships/image" Target="../media/image81.png"/><Relationship Id="rId11" Type="http://schemas.openxmlformats.org/officeDocument/2006/relationships/image" Target="../media/image86.png"/><Relationship Id="rId5" Type="http://schemas.openxmlformats.org/officeDocument/2006/relationships/image" Target="../media/image80.png"/><Relationship Id="rId10" Type="http://schemas.openxmlformats.org/officeDocument/2006/relationships/image" Target="../media/image85.png"/><Relationship Id="rId4" Type="http://schemas.openxmlformats.org/officeDocument/2006/relationships/image" Target="../media/image79.png"/><Relationship Id="rId9" Type="http://schemas.openxmlformats.org/officeDocument/2006/relationships/image" Target="../media/image84.png"/></Relationships>
</file>

<file path=ppt/slides/_rels/slide32.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88.jpeg"/><Relationship Id="rId7" Type="http://schemas.openxmlformats.org/officeDocument/2006/relationships/image" Target="../media/image74.png"/><Relationship Id="rId2" Type="http://schemas.openxmlformats.org/officeDocument/2006/relationships/notesSlide" Target="../notesSlides/notesSlide32.xml"/><Relationship Id="rId1" Type="http://schemas.openxmlformats.org/officeDocument/2006/relationships/slideLayout" Target="../slideLayouts/slideLayout3.xml"/><Relationship Id="rId6" Type="http://schemas.openxmlformats.org/officeDocument/2006/relationships/image" Target="../media/image91.png"/><Relationship Id="rId11" Type="http://schemas.microsoft.com/office/2007/relationships/hdphoto" Target="../media/hdphoto1.wdp"/><Relationship Id="rId5" Type="http://schemas.openxmlformats.org/officeDocument/2006/relationships/image" Target="../media/image90.png"/><Relationship Id="rId10" Type="http://schemas.openxmlformats.org/officeDocument/2006/relationships/image" Target="../media/image69.png"/><Relationship Id="rId4" Type="http://schemas.openxmlformats.org/officeDocument/2006/relationships/image" Target="../media/image89.png"/><Relationship Id="rId9" Type="http://schemas.openxmlformats.org/officeDocument/2006/relationships/image" Target="../media/image92.png"/></Relationships>
</file>

<file path=ppt/slides/_rels/slide33.xml.rels><?xml version="1.0" encoding="UTF-8" standalone="yes"?>
<Relationships xmlns="http://schemas.openxmlformats.org/package/2006/relationships"><Relationship Id="rId8" Type="http://schemas.openxmlformats.org/officeDocument/2006/relationships/image" Target="../media/image91.png"/><Relationship Id="rId3" Type="http://schemas.openxmlformats.org/officeDocument/2006/relationships/image" Target="../media/image93.png"/><Relationship Id="rId7" Type="http://schemas.openxmlformats.org/officeDocument/2006/relationships/image" Target="../media/image92.png"/><Relationship Id="rId12" Type="http://schemas.openxmlformats.org/officeDocument/2006/relationships/image" Target="../media/image30.png"/><Relationship Id="rId2" Type="http://schemas.openxmlformats.org/officeDocument/2006/relationships/notesSlide" Target="../notesSlides/notesSlide33.xml"/><Relationship Id="rId1" Type="http://schemas.openxmlformats.org/officeDocument/2006/relationships/slideLayout" Target="../slideLayouts/slideLayout3.xml"/><Relationship Id="rId6" Type="http://schemas.openxmlformats.org/officeDocument/2006/relationships/image" Target="../media/image89.png"/><Relationship Id="rId11" Type="http://schemas.openxmlformats.org/officeDocument/2006/relationships/image" Target="../media/image68.png"/><Relationship Id="rId5" Type="http://schemas.openxmlformats.org/officeDocument/2006/relationships/image" Target="../media/image83.png"/><Relationship Id="rId10" Type="http://schemas.openxmlformats.org/officeDocument/2006/relationships/image" Target="../media/image95.png"/><Relationship Id="rId4" Type="http://schemas.openxmlformats.org/officeDocument/2006/relationships/image" Target="../media/image82.png"/><Relationship Id="rId9" Type="http://schemas.openxmlformats.org/officeDocument/2006/relationships/image" Target="../media/image94.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8" Type="http://schemas.openxmlformats.org/officeDocument/2006/relationships/hyperlink" Target="http://msdn.microsoft.com/en-us/windowsembedded/ce/default.aspx" TargetMode="External"/><Relationship Id="rId3" Type="http://schemas.openxmlformats.org/officeDocument/2006/relationships/hyperlink" Target="http://windowsfordevices/" TargetMode="External"/><Relationship Id="rId7" Type="http://schemas.openxmlformats.org/officeDocument/2006/relationships/hyperlink" Target="http://windowsembedded.com/" TargetMode="External"/><Relationship Id="rId2" Type="http://schemas.openxmlformats.org/officeDocument/2006/relationships/notesSlide" Target="../notesSlides/notesSlide39.xml"/><Relationship Id="rId1" Type="http://schemas.openxmlformats.org/officeDocument/2006/relationships/slideLayout" Target="../slideLayouts/slideLayout13.xml"/><Relationship Id="rId6" Type="http://schemas.openxmlformats.org/officeDocument/2006/relationships/hyperlink" Target="http://blogs.msdn.com/jcoyne" TargetMode="External"/><Relationship Id="rId5" Type="http://schemas.openxmlformats.org/officeDocument/2006/relationships/hyperlink" Target="http://blogs.msdn.com/mikehall" TargetMode="External"/><Relationship Id="rId10" Type="http://schemas.openxmlformats.org/officeDocument/2006/relationships/hyperlink" Target="http://technet.microsoft.com/en-us/windowsembedded/posready/default.aspx" TargetMode="External"/><Relationship Id="rId4" Type="http://schemas.openxmlformats.org/officeDocument/2006/relationships/hyperlink" Target="http://blogs.msdn.com/obloch" TargetMode="External"/><Relationship Id="rId9" Type="http://schemas.openxmlformats.org/officeDocument/2006/relationships/hyperlink" Target="http://msdn.microsoft.com/en-us/windowsembedded/standard/default.aspx"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8" Type="http://schemas.openxmlformats.org/officeDocument/2006/relationships/hyperlink" Target="http://microsoft.com/msdn" TargetMode="External"/><Relationship Id="rId3" Type="http://schemas.openxmlformats.org/officeDocument/2006/relationships/image" Target="../media/image96.png"/><Relationship Id="rId7" Type="http://schemas.openxmlformats.org/officeDocument/2006/relationships/image" Target="../media/image98.png"/><Relationship Id="rId2" Type="http://schemas.openxmlformats.org/officeDocument/2006/relationships/notesSlide" Target="../notesSlides/notesSlide40.xml"/><Relationship Id="rId1" Type="http://schemas.openxmlformats.org/officeDocument/2006/relationships/slideLayout" Target="../slideLayouts/slideLayout7.xml"/><Relationship Id="rId6" Type="http://schemas.openxmlformats.org/officeDocument/2006/relationships/image" Target="../media/image97.png"/><Relationship Id="rId11" Type="http://schemas.openxmlformats.org/officeDocument/2006/relationships/image" Target="../media/image100.png"/><Relationship Id="rId5" Type="http://schemas.openxmlformats.org/officeDocument/2006/relationships/hyperlink" Target="http://microsoft.com/technet" TargetMode="External"/><Relationship Id="rId10" Type="http://schemas.openxmlformats.org/officeDocument/2006/relationships/image" Target="../media/image99.emf"/><Relationship Id="rId4" Type="http://schemas.openxmlformats.org/officeDocument/2006/relationships/hyperlink" Target="http://www.microsoft.com/teched" TargetMode="External"/><Relationship Id="rId9" Type="http://schemas.openxmlformats.org/officeDocument/2006/relationships/hyperlink" Target="http://www.microsoft.com/learning" TargetMode="External"/></Relationships>
</file>

<file path=ppt/slides/_rels/slide41.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41.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med" p14:dur="699">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iagram1-blue.png"/>
          <p:cNvPicPr>
            <a:picLocks noChangeAspect="1"/>
          </p:cNvPicPr>
          <p:nvPr/>
        </p:nvPicPr>
        <p:blipFill>
          <a:blip r:embed="rId3" cstate="print"/>
          <a:stretch>
            <a:fillRect/>
          </a:stretch>
        </p:blipFill>
        <p:spPr>
          <a:xfrm>
            <a:off x="1616149" y="783028"/>
            <a:ext cx="5887092" cy="5851679"/>
          </a:xfrm>
          <a:prstGeom prst="rect">
            <a:avLst/>
          </a:prstGeom>
        </p:spPr>
      </p:pic>
      <p:pic>
        <p:nvPicPr>
          <p:cNvPr id="6" name="Picture 5" descr="Diagram1-grn.png"/>
          <p:cNvPicPr>
            <a:picLocks noChangeAspect="1"/>
          </p:cNvPicPr>
          <p:nvPr/>
        </p:nvPicPr>
        <p:blipFill>
          <a:blip r:embed="rId4" cstate="print"/>
          <a:srcRect b="10061"/>
          <a:stretch>
            <a:fillRect/>
          </a:stretch>
        </p:blipFill>
        <p:spPr>
          <a:xfrm>
            <a:off x="1616149" y="828560"/>
            <a:ext cx="5887092" cy="5262913"/>
          </a:xfrm>
          <a:prstGeom prst="rect">
            <a:avLst/>
          </a:prstGeom>
        </p:spPr>
      </p:pic>
      <p:pic>
        <p:nvPicPr>
          <p:cNvPr id="7" name="Picture 6" descr="Diagram1-red.png"/>
          <p:cNvPicPr>
            <a:picLocks noChangeAspect="1"/>
          </p:cNvPicPr>
          <p:nvPr/>
        </p:nvPicPr>
        <p:blipFill>
          <a:blip r:embed="rId5" cstate="print"/>
          <a:srcRect b="17898"/>
          <a:stretch>
            <a:fillRect/>
          </a:stretch>
        </p:blipFill>
        <p:spPr>
          <a:xfrm>
            <a:off x="1616149" y="864023"/>
            <a:ext cx="5887092" cy="4804370"/>
          </a:xfrm>
          <a:prstGeom prst="rect">
            <a:avLst/>
          </a:prstGeom>
        </p:spPr>
      </p:pic>
      <p:pic>
        <p:nvPicPr>
          <p:cNvPr id="8" name="Picture 7" descr="Diagram1-top.png"/>
          <p:cNvPicPr>
            <a:picLocks noChangeAspect="1"/>
          </p:cNvPicPr>
          <p:nvPr/>
        </p:nvPicPr>
        <p:blipFill>
          <a:blip r:embed="rId6" cstate="print"/>
          <a:srcRect b="23459"/>
          <a:stretch>
            <a:fillRect/>
          </a:stretch>
        </p:blipFill>
        <p:spPr>
          <a:xfrm>
            <a:off x="1616149" y="889189"/>
            <a:ext cx="5887092" cy="4478954"/>
          </a:xfrm>
          <a:prstGeom prst="rect">
            <a:avLst/>
          </a:prstGeom>
        </p:spPr>
      </p:pic>
      <p:sp>
        <p:nvSpPr>
          <p:cNvPr id="11" name="TextBox 10"/>
          <p:cNvSpPr txBox="1"/>
          <p:nvPr/>
        </p:nvSpPr>
        <p:spPr>
          <a:xfrm>
            <a:off x="542925" y="1643063"/>
            <a:ext cx="2900363" cy="461665"/>
          </a:xfrm>
          <a:prstGeom prst="rect">
            <a:avLst/>
          </a:prstGeom>
          <a:noFill/>
        </p:spPr>
        <p:txBody>
          <a:bodyPr wrap="square" rtlCol="0">
            <a:spAutoFit/>
          </a:bodyPr>
          <a:lstStyle/>
          <a:p>
            <a:endParaRPr lang="en-US" sz="2400" dirty="0" smtClean="0">
              <a:solidFill>
                <a:schemeClr val="accent5">
                  <a:lumMod val="25000"/>
                </a:schemeClr>
              </a:solidFill>
              <a:latin typeface="Segoe" pitchFamily="34" charset="0"/>
            </a:endParaRPr>
          </a:p>
        </p:txBody>
      </p:sp>
      <p:sp>
        <p:nvSpPr>
          <p:cNvPr id="14" name="Title 13"/>
          <p:cNvSpPr>
            <a:spLocks noGrp="1"/>
          </p:cNvSpPr>
          <p:nvPr>
            <p:ph type="title"/>
          </p:nvPr>
        </p:nvSpPr>
        <p:spPr>
          <a:xfrm>
            <a:off x="564543" y="180246"/>
            <a:ext cx="8350857" cy="1143000"/>
          </a:xfrm>
        </p:spPr>
        <p:txBody>
          <a:bodyPr/>
          <a:lstStyle/>
          <a:p>
            <a:r>
              <a:rPr lang="en-US" dirty="0" smtClean="0"/>
              <a:t>Windows Embedded delivers…</a:t>
            </a:r>
            <a:endParaRPr lang="en-US" dirty="0"/>
          </a:p>
        </p:txBody>
      </p:sp>
    </p:spTree>
    <p:extLst>
      <p:ext uri="{BB962C8B-B14F-4D97-AF65-F5344CB8AC3E}">
        <p14:creationId xmlns:p14="http://schemas.microsoft.com/office/powerpoint/2010/main" xmlns="" val="2982036834"/>
      </p:ext>
    </p:extLst>
  </p:cSld>
  <p:clrMapOvr>
    <a:masterClrMapping/>
  </p:clrMapOvr>
  <mc:AlternateContent xmlns:mc="http://schemas.openxmlformats.org/markup-compatibility/2006">
    <mc:Choice xmlns:p14="http://schemas.microsoft.com/office/powerpoint/2010/main" xmlns="" Requires="p14">
      <p:transition spd="med" p14:dur="699">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ounded Rectangle 56"/>
          <p:cNvSpPr/>
          <p:nvPr/>
        </p:nvSpPr>
        <p:spPr bwMode="auto">
          <a:xfrm>
            <a:off x="6157335" y="1145783"/>
            <a:ext cx="2723146" cy="1485274"/>
          </a:xfrm>
          <a:prstGeom prst="roundRect">
            <a:avLst>
              <a:gd name="adj" fmla="val 8975"/>
            </a:avLst>
          </a:prstGeom>
          <a:solidFill>
            <a:schemeClr val="accent2">
              <a:alpha val="30000"/>
            </a:schemeClr>
          </a:soli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58" name="Rounded Rectangle 57"/>
          <p:cNvSpPr/>
          <p:nvPr/>
        </p:nvSpPr>
        <p:spPr bwMode="auto">
          <a:xfrm>
            <a:off x="6231529" y="1225646"/>
            <a:ext cx="2574758" cy="697833"/>
          </a:xfrm>
          <a:prstGeom prst="roundRect">
            <a:avLst>
              <a:gd name="adj" fmla="val 26503"/>
            </a:avLst>
          </a:prstGeom>
          <a:gradFill flip="none" rotWithShape="1">
            <a:gsLst>
              <a:gs pos="0">
                <a:schemeClr val="bg1">
                  <a:alpha val="80000"/>
                </a:schemeClr>
              </a:gs>
              <a:gs pos="6000">
                <a:schemeClr val="bg1">
                  <a:alpha val="30000"/>
                </a:schemeClr>
              </a:gs>
              <a:gs pos="50000">
                <a:schemeClr val="bg1">
                  <a:alpha val="30000"/>
                </a:schemeClr>
              </a:gs>
              <a:gs pos="94000">
                <a:schemeClr val="bg1">
                  <a:alpha val="30000"/>
                </a:schemeClr>
              </a:gs>
              <a:gs pos="100000">
                <a:schemeClr val="bg1">
                  <a:alpha val="80000"/>
                </a:schemeClr>
              </a:gs>
            </a:gsLst>
            <a:lin ang="0" scaled="1"/>
            <a:tileRect/>
          </a:gradFill>
          <a:ln w="25400" cap="flat" cmpd="sng" algn="ctr">
            <a:noFill/>
            <a:prstDash val="solid"/>
            <a:headEnd type="none" w="med" len="med"/>
            <a:tailEnd type="none" w="med" len="med"/>
          </a:ln>
          <a:effectLst/>
        </p:spPr>
        <p:txBody>
          <a:bodyPr vert="horz" wrap="square" lIns="91436" tIns="45718" rIns="91436" bIns="45718" numCol="1" rtlCol="0" anchor="ctr" anchorCtr="0" compatLnSpc="1"/>
          <a:lstStyle/>
          <a:p>
            <a:pPr algn="ctr" defTabSz="914099" fontAlgn="base">
              <a:lnSpc>
                <a:spcPct val="85000"/>
              </a:lnSpc>
              <a:spcBef>
                <a:spcPct val="0"/>
              </a:spcBef>
              <a:spcAft>
                <a:spcPct val="0"/>
              </a:spcAft>
              <a:buClr>
                <a:srgbClr val="A50021"/>
              </a:buClr>
              <a:defRPr/>
            </a:pPr>
            <a:endParaRPr lang="en-US" sz="2400" kern="0" dirty="0" smtClean="0">
              <a:solidFill>
                <a:schemeClr val="tx1">
                  <a:lumMod val="75000"/>
                  <a:lumOff val="25000"/>
                </a:schemeClr>
              </a:solidFill>
              <a:latin typeface="Segoe" pitchFamily="34" charset="0"/>
            </a:endParaRPr>
          </a:p>
        </p:txBody>
      </p:sp>
      <p:sp>
        <p:nvSpPr>
          <p:cNvPr id="72" name="Rectangle 71"/>
          <p:cNvSpPr/>
          <p:nvPr/>
        </p:nvSpPr>
        <p:spPr bwMode="auto">
          <a:xfrm>
            <a:off x="0" y="5159023"/>
            <a:ext cx="9144000" cy="1698978"/>
          </a:xfrm>
          <a:prstGeom prst="rect">
            <a:avLst/>
          </a:prstGeom>
          <a:gradFill flip="none" rotWithShape="1">
            <a:gsLst>
              <a:gs pos="0">
                <a:schemeClr val="accent2">
                  <a:shade val="30000"/>
                  <a:satMod val="115000"/>
                  <a:alpha val="0"/>
                </a:schemeClr>
              </a:gs>
              <a:gs pos="50000">
                <a:schemeClr val="bg1"/>
              </a:gs>
              <a:gs pos="100000">
                <a:schemeClr val="bg1"/>
              </a:gs>
            </a:gsLst>
            <a:lin ang="540000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73" name="Rounded Rectangle 72"/>
          <p:cNvSpPr/>
          <p:nvPr/>
        </p:nvSpPr>
        <p:spPr bwMode="auto">
          <a:xfrm>
            <a:off x="324853" y="1155032"/>
            <a:ext cx="2723146" cy="5414210"/>
          </a:xfrm>
          <a:prstGeom prst="roundRect">
            <a:avLst>
              <a:gd name="adj" fmla="val 8975"/>
            </a:avLst>
          </a:prstGeom>
          <a:solidFill>
            <a:schemeClr val="accent2">
              <a:alpha val="30000"/>
            </a:schemeClr>
          </a:soli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115" name="Rounded Rectangle 114"/>
          <p:cNvSpPr/>
          <p:nvPr/>
        </p:nvSpPr>
        <p:spPr bwMode="auto">
          <a:xfrm>
            <a:off x="399047" y="5109409"/>
            <a:ext cx="2574758" cy="1399675"/>
          </a:xfrm>
          <a:prstGeom prst="roundRect">
            <a:avLst>
              <a:gd name="adj" fmla="val 15327"/>
            </a:avLst>
          </a:prstGeom>
          <a:gradFill flip="none" rotWithShape="1">
            <a:gsLst>
              <a:gs pos="0">
                <a:schemeClr val="accent2">
                  <a:alpha val="80000"/>
                </a:schemeClr>
              </a:gs>
              <a:gs pos="6000">
                <a:schemeClr val="accent2">
                  <a:alpha val="30000"/>
                </a:schemeClr>
              </a:gs>
              <a:gs pos="50000">
                <a:schemeClr val="accent2">
                  <a:alpha val="30000"/>
                </a:schemeClr>
              </a:gs>
              <a:gs pos="94000">
                <a:schemeClr val="accent2">
                  <a:alpha val="30000"/>
                </a:schemeClr>
              </a:gs>
              <a:gs pos="100000">
                <a:schemeClr val="accent2">
                  <a:alpha val="80000"/>
                </a:schemeClr>
              </a:gs>
            </a:gsLst>
            <a:lin ang="0" scaled="1"/>
            <a:tileRect/>
          </a:gradFill>
          <a:ln w="25400" cap="flat" cmpd="sng" algn="ctr">
            <a:noFill/>
            <a:prstDash val="solid"/>
            <a:headEnd type="none" w="med" len="med"/>
            <a:tailEnd type="none" w="med" len="med"/>
          </a:ln>
          <a:effectLst/>
        </p:spPr>
        <p:txBody>
          <a:bodyPr vert="horz" wrap="square" lIns="91436" tIns="45718" rIns="91436" bIns="45718" numCol="1" rtlCol="0" anchor="ctr" anchorCtr="0" compatLnSpc="1"/>
          <a:lstStyle/>
          <a:p>
            <a:pPr algn="ctr" defTabSz="914099" fontAlgn="base">
              <a:lnSpc>
                <a:spcPct val="85000"/>
              </a:lnSpc>
              <a:spcBef>
                <a:spcPct val="0"/>
              </a:spcBef>
              <a:spcAft>
                <a:spcPct val="0"/>
              </a:spcAft>
              <a:buClr>
                <a:srgbClr val="A50021"/>
              </a:buClr>
              <a:defRPr/>
            </a:pPr>
            <a:endParaRPr lang="en-US" sz="2400" kern="0" dirty="0" smtClean="0">
              <a:solidFill>
                <a:schemeClr val="tx1">
                  <a:lumMod val="75000"/>
                  <a:lumOff val="25000"/>
                </a:schemeClr>
              </a:solidFill>
              <a:latin typeface="Segoe" pitchFamily="34" charset="0"/>
            </a:endParaRPr>
          </a:p>
        </p:txBody>
      </p:sp>
      <p:sp>
        <p:nvSpPr>
          <p:cNvPr id="74" name="Rounded Rectangle 73"/>
          <p:cNvSpPr/>
          <p:nvPr/>
        </p:nvSpPr>
        <p:spPr bwMode="auto">
          <a:xfrm>
            <a:off x="3238501" y="1155032"/>
            <a:ext cx="2723146" cy="5414210"/>
          </a:xfrm>
          <a:prstGeom prst="roundRect">
            <a:avLst>
              <a:gd name="adj" fmla="val 8975"/>
            </a:avLst>
          </a:prstGeom>
          <a:solidFill>
            <a:schemeClr val="accent2">
              <a:alpha val="30000"/>
            </a:schemeClr>
          </a:soli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83" name="Rounded Rectangle 82"/>
          <p:cNvSpPr/>
          <p:nvPr/>
        </p:nvSpPr>
        <p:spPr bwMode="auto">
          <a:xfrm>
            <a:off x="3312695" y="1227220"/>
            <a:ext cx="2574758" cy="697833"/>
          </a:xfrm>
          <a:prstGeom prst="roundRect">
            <a:avLst>
              <a:gd name="adj" fmla="val 26503"/>
            </a:avLst>
          </a:prstGeom>
          <a:gradFill flip="none" rotWithShape="1">
            <a:gsLst>
              <a:gs pos="0">
                <a:schemeClr val="bg1">
                  <a:alpha val="80000"/>
                </a:schemeClr>
              </a:gs>
              <a:gs pos="6000">
                <a:schemeClr val="bg1">
                  <a:alpha val="30000"/>
                </a:schemeClr>
              </a:gs>
              <a:gs pos="50000">
                <a:schemeClr val="bg1">
                  <a:alpha val="30000"/>
                </a:schemeClr>
              </a:gs>
              <a:gs pos="94000">
                <a:schemeClr val="bg1">
                  <a:alpha val="30000"/>
                </a:schemeClr>
              </a:gs>
              <a:gs pos="100000">
                <a:schemeClr val="bg1">
                  <a:alpha val="80000"/>
                </a:schemeClr>
              </a:gs>
            </a:gsLst>
            <a:lin ang="0" scaled="1"/>
            <a:tileRect/>
          </a:gradFill>
          <a:ln w="25400" cap="flat" cmpd="sng" algn="ctr">
            <a:noFill/>
            <a:prstDash val="solid"/>
            <a:headEnd type="none" w="med" len="med"/>
            <a:tailEnd type="none" w="med" len="med"/>
          </a:ln>
          <a:effectLst/>
        </p:spPr>
        <p:txBody>
          <a:bodyPr vert="horz" wrap="square" lIns="91436" tIns="45718" rIns="91436" bIns="45718" numCol="1" rtlCol="0" anchor="ctr" anchorCtr="0" compatLnSpc="1"/>
          <a:lstStyle/>
          <a:p>
            <a:pPr algn="ctr" defTabSz="914099" fontAlgn="base">
              <a:lnSpc>
                <a:spcPct val="85000"/>
              </a:lnSpc>
              <a:spcBef>
                <a:spcPct val="0"/>
              </a:spcBef>
              <a:spcAft>
                <a:spcPct val="0"/>
              </a:spcAft>
              <a:buClr>
                <a:srgbClr val="A50021"/>
              </a:buClr>
              <a:defRPr/>
            </a:pPr>
            <a:endParaRPr lang="en-US" sz="2400" kern="0" dirty="0" smtClean="0">
              <a:solidFill>
                <a:schemeClr val="tx1">
                  <a:lumMod val="75000"/>
                  <a:lumOff val="25000"/>
                </a:schemeClr>
              </a:solidFill>
              <a:latin typeface="Segoe" pitchFamily="34" charset="0"/>
            </a:endParaRPr>
          </a:p>
        </p:txBody>
      </p:sp>
      <p:sp>
        <p:nvSpPr>
          <p:cNvPr id="82" name="Rounded Rectangle 81"/>
          <p:cNvSpPr/>
          <p:nvPr/>
        </p:nvSpPr>
        <p:spPr bwMode="auto">
          <a:xfrm>
            <a:off x="399047" y="1227220"/>
            <a:ext cx="2574758" cy="697833"/>
          </a:xfrm>
          <a:prstGeom prst="roundRect">
            <a:avLst>
              <a:gd name="adj" fmla="val 26503"/>
            </a:avLst>
          </a:prstGeom>
          <a:gradFill flip="none" rotWithShape="1">
            <a:gsLst>
              <a:gs pos="0">
                <a:schemeClr val="bg1">
                  <a:alpha val="80000"/>
                </a:schemeClr>
              </a:gs>
              <a:gs pos="6000">
                <a:schemeClr val="bg1">
                  <a:alpha val="30000"/>
                </a:schemeClr>
              </a:gs>
              <a:gs pos="50000">
                <a:schemeClr val="bg1">
                  <a:alpha val="30000"/>
                </a:schemeClr>
              </a:gs>
              <a:gs pos="94000">
                <a:schemeClr val="bg1">
                  <a:alpha val="30000"/>
                </a:schemeClr>
              </a:gs>
              <a:gs pos="100000">
                <a:schemeClr val="bg1">
                  <a:alpha val="80000"/>
                </a:schemeClr>
              </a:gs>
            </a:gsLst>
            <a:lin ang="0" scaled="1"/>
            <a:tileRect/>
          </a:gradFill>
          <a:ln w="25400" cap="flat" cmpd="sng" algn="ctr">
            <a:noFill/>
            <a:prstDash val="solid"/>
            <a:headEnd type="none" w="med" len="med"/>
            <a:tailEnd type="none" w="med" len="med"/>
          </a:ln>
          <a:effectLst/>
        </p:spPr>
        <p:txBody>
          <a:bodyPr vert="horz" wrap="square" lIns="91436" tIns="45718" rIns="91436" bIns="45718" numCol="1" rtlCol="0" anchor="ctr" anchorCtr="0" compatLnSpc="1"/>
          <a:lstStyle/>
          <a:p>
            <a:pPr algn="ctr" defTabSz="914099" fontAlgn="base">
              <a:lnSpc>
                <a:spcPct val="85000"/>
              </a:lnSpc>
              <a:spcBef>
                <a:spcPct val="0"/>
              </a:spcBef>
              <a:spcAft>
                <a:spcPct val="0"/>
              </a:spcAft>
              <a:buClr>
                <a:srgbClr val="A50021"/>
              </a:buClr>
              <a:defRPr/>
            </a:pPr>
            <a:endParaRPr lang="en-US" sz="2400" kern="0" dirty="0" smtClean="0">
              <a:solidFill>
                <a:schemeClr val="tx1">
                  <a:lumMod val="75000"/>
                  <a:lumOff val="25000"/>
                </a:schemeClr>
              </a:solidFill>
              <a:latin typeface="Segoe" pitchFamily="34" charset="0"/>
            </a:endParaRPr>
          </a:p>
        </p:txBody>
      </p:sp>
      <p:sp>
        <p:nvSpPr>
          <p:cNvPr id="71" name="Title 106"/>
          <p:cNvSpPr>
            <a:spLocks noGrp="1"/>
          </p:cNvSpPr>
          <p:nvPr>
            <p:ph type="title"/>
          </p:nvPr>
        </p:nvSpPr>
        <p:spPr/>
        <p:txBody>
          <a:bodyPr vert="horz" wrap="square" lIns="0" tIns="0" rIns="0" bIns="0" rtlCol="0" anchor="t">
            <a:spAutoFit/>
          </a:bodyPr>
          <a:lstStyle/>
          <a:p>
            <a:r>
              <a:rPr/>
              <a:t>Windows Embedded </a:t>
            </a:r>
            <a:r>
              <a:rPr smtClean="0"/>
              <a:t>Family</a:t>
            </a:r>
            <a:endParaRPr/>
          </a:p>
        </p:txBody>
      </p:sp>
      <p:sp>
        <p:nvSpPr>
          <p:cNvPr id="76" name="Rounded Rectangle 75"/>
          <p:cNvSpPr/>
          <p:nvPr/>
        </p:nvSpPr>
        <p:spPr bwMode="auto">
          <a:xfrm>
            <a:off x="6152149" y="2708663"/>
            <a:ext cx="2723146" cy="1728236"/>
          </a:xfrm>
          <a:prstGeom prst="roundRect">
            <a:avLst>
              <a:gd name="adj" fmla="val 8975"/>
            </a:avLst>
          </a:prstGeom>
          <a:solidFill>
            <a:schemeClr val="accent2">
              <a:alpha val="30000"/>
            </a:schemeClr>
          </a:soli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77" name="Rounded Rectangle 76"/>
          <p:cNvSpPr/>
          <p:nvPr/>
        </p:nvSpPr>
        <p:spPr bwMode="auto">
          <a:xfrm>
            <a:off x="6152149" y="4552898"/>
            <a:ext cx="2723146" cy="2016344"/>
          </a:xfrm>
          <a:prstGeom prst="roundRect">
            <a:avLst>
              <a:gd name="adj" fmla="val 8975"/>
            </a:avLst>
          </a:prstGeom>
          <a:solidFill>
            <a:schemeClr val="accent2">
              <a:alpha val="30000"/>
            </a:schemeClr>
          </a:soli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pic>
        <p:nvPicPr>
          <p:cNvPr id="78" name="Picture 2" descr="C:\Users\obloch\Pictures\Embedded Logos &amp; Graphics\wEmbed-Stnd_h_rgb_r.png"/>
          <p:cNvPicPr>
            <a:picLocks noChangeAspect="1" noChangeArrowheads="1"/>
          </p:cNvPicPr>
          <p:nvPr/>
        </p:nvPicPr>
        <p:blipFill>
          <a:blip r:embed="rId3"/>
          <a:srcRect/>
          <a:stretch>
            <a:fillRect/>
          </a:stretch>
        </p:blipFill>
        <p:spPr bwMode="black">
          <a:xfrm>
            <a:off x="3407094" y="1328872"/>
            <a:ext cx="2385960" cy="475239"/>
          </a:xfrm>
          <a:prstGeom prst="rect">
            <a:avLst/>
          </a:prstGeom>
          <a:noFill/>
        </p:spPr>
      </p:pic>
      <p:pic>
        <p:nvPicPr>
          <p:cNvPr id="79" name="Picture 6" descr="C:\Users\obloch\Pictures\Embedded Logos &amp; Graphics\wemb-compact_h_rgb_r.png"/>
          <p:cNvPicPr>
            <a:picLocks noChangeAspect="1" noChangeArrowheads="1"/>
          </p:cNvPicPr>
          <p:nvPr/>
        </p:nvPicPr>
        <p:blipFill>
          <a:blip r:embed="rId4"/>
          <a:srcRect/>
          <a:stretch>
            <a:fillRect/>
          </a:stretch>
        </p:blipFill>
        <p:spPr bwMode="black">
          <a:xfrm>
            <a:off x="487249" y="1328872"/>
            <a:ext cx="2398355" cy="516972"/>
          </a:xfrm>
          <a:prstGeom prst="rect">
            <a:avLst/>
          </a:prstGeom>
          <a:noFill/>
        </p:spPr>
      </p:pic>
      <p:sp>
        <p:nvSpPr>
          <p:cNvPr id="84" name="Rounded Rectangle 83"/>
          <p:cNvSpPr/>
          <p:nvPr/>
        </p:nvSpPr>
        <p:spPr bwMode="auto">
          <a:xfrm>
            <a:off x="6226343" y="2788526"/>
            <a:ext cx="2574758" cy="697833"/>
          </a:xfrm>
          <a:prstGeom prst="roundRect">
            <a:avLst>
              <a:gd name="adj" fmla="val 26503"/>
            </a:avLst>
          </a:prstGeom>
          <a:gradFill flip="none" rotWithShape="1">
            <a:gsLst>
              <a:gs pos="0">
                <a:schemeClr val="bg1">
                  <a:alpha val="80000"/>
                </a:schemeClr>
              </a:gs>
              <a:gs pos="6000">
                <a:schemeClr val="bg1">
                  <a:alpha val="30000"/>
                </a:schemeClr>
              </a:gs>
              <a:gs pos="50000">
                <a:schemeClr val="bg1">
                  <a:alpha val="30000"/>
                </a:schemeClr>
              </a:gs>
              <a:gs pos="94000">
                <a:schemeClr val="bg1">
                  <a:alpha val="30000"/>
                </a:schemeClr>
              </a:gs>
              <a:gs pos="100000">
                <a:schemeClr val="bg1">
                  <a:alpha val="80000"/>
                </a:schemeClr>
              </a:gs>
            </a:gsLst>
            <a:lin ang="0" scaled="1"/>
            <a:tileRect/>
          </a:gradFill>
          <a:ln w="25400" cap="flat" cmpd="sng" algn="ctr">
            <a:noFill/>
            <a:prstDash val="solid"/>
            <a:headEnd type="none" w="med" len="med"/>
            <a:tailEnd type="none" w="med" len="med"/>
          </a:ln>
          <a:effectLst/>
        </p:spPr>
        <p:txBody>
          <a:bodyPr vert="horz" wrap="square" lIns="91436" tIns="45718" rIns="91436" bIns="45718" numCol="1" rtlCol="0" anchor="ctr" anchorCtr="0" compatLnSpc="1"/>
          <a:lstStyle/>
          <a:p>
            <a:pPr algn="ctr" defTabSz="914099" fontAlgn="base">
              <a:lnSpc>
                <a:spcPct val="85000"/>
              </a:lnSpc>
              <a:spcBef>
                <a:spcPct val="0"/>
              </a:spcBef>
              <a:spcAft>
                <a:spcPct val="0"/>
              </a:spcAft>
              <a:buClr>
                <a:srgbClr val="A50021"/>
              </a:buClr>
              <a:defRPr/>
            </a:pPr>
            <a:endParaRPr lang="en-US" sz="2400" kern="0" dirty="0" smtClean="0">
              <a:solidFill>
                <a:schemeClr val="tx1">
                  <a:lumMod val="75000"/>
                  <a:lumOff val="25000"/>
                </a:schemeClr>
              </a:solidFill>
              <a:latin typeface="Segoe" pitchFamily="34" charset="0"/>
            </a:endParaRPr>
          </a:p>
        </p:txBody>
      </p:sp>
      <p:pic>
        <p:nvPicPr>
          <p:cNvPr id="85" name="Picture 2" descr="Z:\Microsoft\Brands\Windows Embedded Server\WinEmbed-Server_h_rgb_r.png"/>
          <p:cNvPicPr>
            <a:picLocks noChangeAspect="1" noChangeArrowheads="1"/>
          </p:cNvPicPr>
          <p:nvPr/>
        </p:nvPicPr>
        <p:blipFill>
          <a:blip r:embed="rId5"/>
          <a:srcRect/>
          <a:stretch>
            <a:fillRect/>
          </a:stretch>
        </p:blipFill>
        <p:spPr bwMode="black">
          <a:xfrm>
            <a:off x="6350705" y="2890178"/>
            <a:ext cx="2352375" cy="458922"/>
          </a:xfrm>
          <a:prstGeom prst="rect">
            <a:avLst/>
          </a:prstGeom>
          <a:extLst>
            <a:ext uri="{909E8E84-426E-40DD-AFC4-6F175D3DCCD1}">
              <a14:hiddenFill xmlns:a14="http://schemas.microsoft.com/office/drawing/2010/main" xmlns="">
                <a:solidFill>
                  <a:srgbClr xmlns:mc="http://schemas.openxmlformats.org/markup-compatibility/2006" val="FFFFFF" mc:Ignorable=""/>
                </a:solidFill>
              </a14:hiddenFill>
            </a:ext>
            <a:ext uri="{53640926-AAD7-44D8-BBD7-CCE9431645EC}">
              <a14:shadowObscured xmlns:a14="http://schemas.microsoft.com/office/drawing/2010/main" xmlns="" val="1"/>
            </a:ext>
          </a:extLst>
        </p:spPr>
      </p:pic>
      <p:sp>
        <p:nvSpPr>
          <p:cNvPr id="86" name="Rounded Rectangle 85"/>
          <p:cNvSpPr/>
          <p:nvPr/>
        </p:nvSpPr>
        <p:spPr bwMode="auto">
          <a:xfrm>
            <a:off x="6226343" y="4623577"/>
            <a:ext cx="2574758" cy="697833"/>
          </a:xfrm>
          <a:prstGeom prst="roundRect">
            <a:avLst>
              <a:gd name="adj" fmla="val 26503"/>
            </a:avLst>
          </a:prstGeom>
          <a:gradFill flip="none" rotWithShape="1">
            <a:gsLst>
              <a:gs pos="0">
                <a:schemeClr val="bg1">
                  <a:alpha val="80000"/>
                </a:schemeClr>
              </a:gs>
              <a:gs pos="6000">
                <a:schemeClr val="bg1">
                  <a:alpha val="30000"/>
                </a:schemeClr>
              </a:gs>
              <a:gs pos="50000">
                <a:schemeClr val="bg1">
                  <a:alpha val="30000"/>
                </a:schemeClr>
              </a:gs>
              <a:gs pos="94000">
                <a:schemeClr val="bg1">
                  <a:alpha val="30000"/>
                </a:schemeClr>
              </a:gs>
              <a:gs pos="100000">
                <a:schemeClr val="bg1">
                  <a:alpha val="80000"/>
                </a:schemeClr>
              </a:gs>
            </a:gsLst>
            <a:lin ang="0" scaled="1"/>
            <a:tileRect/>
          </a:gradFill>
          <a:ln w="25400" cap="flat" cmpd="sng" algn="ctr">
            <a:noFill/>
            <a:prstDash val="solid"/>
            <a:headEnd type="none" w="med" len="med"/>
            <a:tailEnd type="none" w="med" len="med"/>
          </a:ln>
          <a:effectLst/>
        </p:spPr>
        <p:txBody>
          <a:bodyPr vert="horz" wrap="square" lIns="91436" tIns="45718" rIns="91436" bIns="45718" numCol="1" rtlCol="0" anchor="ctr" anchorCtr="0" compatLnSpc="1"/>
          <a:lstStyle/>
          <a:p>
            <a:pPr algn="ctr" defTabSz="914099" fontAlgn="base">
              <a:lnSpc>
                <a:spcPct val="85000"/>
              </a:lnSpc>
              <a:spcBef>
                <a:spcPct val="0"/>
              </a:spcBef>
              <a:spcAft>
                <a:spcPct val="0"/>
              </a:spcAft>
              <a:buClr>
                <a:srgbClr val="A50021"/>
              </a:buClr>
              <a:defRPr/>
            </a:pPr>
            <a:endParaRPr lang="en-US" sz="2400" kern="0" dirty="0" smtClean="0">
              <a:solidFill>
                <a:schemeClr val="tx1">
                  <a:lumMod val="75000"/>
                  <a:lumOff val="25000"/>
                </a:schemeClr>
              </a:solidFill>
              <a:latin typeface="Segoe" pitchFamily="34" charset="0"/>
            </a:endParaRPr>
          </a:p>
        </p:txBody>
      </p:sp>
      <p:pic>
        <p:nvPicPr>
          <p:cNvPr id="87" name="Picture 13" descr="C:\Users\obloch\Pictures\Embedded Logos &amp; Graphics\wemb-Ent_h_rgb_r.png"/>
          <p:cNvPicPr>
            <a:picLocks noChangeAspect="1" noChangeArrowheads="1"/>
          </p:cNvPicPr>
          <p:nvPr/>
        </p:nvPicPr>
        <p:blipFill>
          <a:blip r:embed="rId6"/>
          <a:srcRect/>
          <a:stretch>
            <a:fillRect/>
          </a:stretch>
        </p:blipFill>
        <p:spPr bwMode="black">
          <a:xfrm>
            <a:off x="6333154" y="4718019"/>
            <a:ext cx="2361136" cy="508949"/>
          </a:xfrm>
          <a:prstGeom prst="rect">
            <a:avLst/>
          </a:prstGeom>
          <a:noFill/>
        </p:spPr>
      </p:pic>
      <p:pic>
        <p:nvPicPr>
          <p:cNvPr id="105" name="Picture 4" descr="C:\Users\obloch\Pictures\Embedded Logos &amp; Graphics\MWE-Showcase-Frame.png.png"/>
          <p:cNvPicPr>
            <a:picLocks noChangeAspect="1" noChangeArrowheads="1"/>
          </p:cNvPicPr>
          <p:nvPr/>
        </p:nvPicPr>
        <p:blipFill>
          <a:blip r:embed="rId7"/>
          <a:srcRect/>
          <a:stretch>
            <a:fillRect/>
          </a:stretch>
        </p:blipFill>
        <p:spPr bwMode="auto">
          <a:xfrm>
            <a:off x="1365686" y="2355951"/>
            <a:ext cx="840097" cy="594307"/>
          </a:xfrm>
          <a:prstGeom prst="rect">
            <a:avLst/>
          </a:prstGeom>
          <a:noFill/>
        </p:spPr>
      </p:pic>
      <p:sp>
        <p:nvSpPr>
          <p:cNvPr id="106" name="TextBox 105"/>
          <p:cNvSpPr txBox="1"/>
          <p:nvPr/>
        </p:nvSpPr>
        <p:spPr>
          <a:xfrm>
            <a:off x="1413582" y="2920058"/>
            <a:ext cx="768159" cy="261610"/>
          </a:xfrm>
          <a:prstGeom prst="rect">
            <a:avLst/>
          </a:prstGeom>
          <a:noFill/>
        </p:spPr>
        <p:txBody>
          <a:bodyPr wrap="none" rtlCol="0">
            <a:spAutoFit/>
          </a:bodyPr>
          <a:lstStyle/>
          <a:p>
            <a:pPr algn="ctr"/>
            <a:r>
              <a:rPr lang="en-US" sz="1100" dirty="0" smtClean="0"/>
              <a:t>Consumer</a:t>
            </a:r>
            <a:endParaRPr lang="en-US" sz="1100" dirty="0"/>
          </a:p>
        </p:txBody>
      </p:sp>
      <p:pic>
        <p:nvPicPr>
          <p:cNvPr id="103" name="Picture 6" descr="C:\Users\obloch\Pictures\Embedded Logos &amp; Graphics\MWE-Showcase-RobuDog_png.png"/>
          <p:cNvPicPr>
            <a:picLocks noChangeAspect="1" noChangeArrowheads="1"/>
          </p:cNvPicPr>
          <p:nvPr/>
        </p:nvPicPr>
        <p:blipFill>
          <a:blip r:embed="rId8"/>
          <a:srcRect/>
          <a:stretch>
            <a:fillRect/>
          </a:stretch>
        </p:blipFill>
        <p:spPr bwMode="auto">
          <a:xfrm>
            <a:off x="2175448" y="3651524"/>
            <a:ext cx="837367" cy="657294"/>
          </a:xfrm>
          <a:prstGeom prst="rect">
            <a:avLst/>
          </a:prstGeom>
          <a:noFill/>
        </p:spPr>
      </p:pic>
      <p:sp>
        <p:nvSpPr>
          <p:cNvPr id="104" name="TextBox 103"/>
          <p:cNvSpPr txBox="1"/>
          <p:nvPr/>
        </p:nvSpPr>
        <p:spPr>
          <a:xfrm>
            <a:off x="2276770" y="4291288"/>
            <a:ext cx="675185" cy="261610"/>
          </a:xfrm>
          <a:prstGeom prst="rect">
            <a:avLst/>
          </a:prstGeom>
          <a:noFill/>
        </p:spPr>
        <p:txBody>
          <a:bodyPr wrap="none" rtlCol="0">
            <a:spAutoFit/>
          </a:bodyPr>
          <a:lstStyle/>
          <a:p>
            <a:r>
              <a:rPr lang="en-US" sz="1100" dirty="0" smtClean="0"/>
              <a:t>Robotics</a:t>
            </a:r>
            <a:endParaRPr lang="en-US" sz="1100" dirty="0"/>
          </a:p>
        </p:txBody>
      </p:sp>
      <p:pic>
        <p:nvPicPr>
          <p:cNvPr id="101" name="Picture 5" descr="http://product.imp3.net/product/microsoft/6767.jpg"/>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rot="20457860">
            <a:off x="592696" y="2195779"/>
            <a:ext cx="600746" cy="600746"/>
          </a:xfrm>
          <a:prstGeom prst="rect">
            <a:avLst/>
          </a:prstGeom>
          <a:noFill/>
        </p:spPr>
      </p:pic>
      <p:sp>
        <p:nvSpPr>
          <p:cNvPr id="102" name="TextBox 101"/>
          <p:cNvSpPr txBox="1"/>
          <p:nvPr/>
        </p:nvSpPr>
        <p:spPr>
          <a:xfrm>
            <a:off x="350017" y="2920058"/>
            <a:ext cx="1058303" cy="261610"/>
          </a:xfrm>
          <a:prstGeom prst="rect">
            <a:avLst/>
          </a:prstGeom>
          <a:noFill/>
        </p:spPr>
        <p:txBody>
          <a:bodyPr wrap="none" rtlCol="0">
            <a:spAutoFit/>
          </a:bodyPr>
          <a:lstStyle/>
          <a:p>
            <a:r>
              <a:rPr lang="en-US" sz="1100" dirty="0" smtClean="0"/>
              <a:t>Portable media</a:t>
            </a:r>
            <a:endParaRPr lang="en-US" sz="1100" dirty="0"/>
          </a:p>
        </p:txBody>
      </p:sp>
      <p:pic>
        <p:nvPicPr>
          <p:cNvPr id="99" name="Picture 2" descr="C:\Users\obloch\Pictures\Embedded Logos &amp; Graphics\Industrial Automation.png"/>
          <p:cNvPicPr>
            <a:picLocks noChangeAspect="1" noChangeArrowheads="1"/>
          </p:cNvPicPr>
          <p:nvPr/>
        </p:nvPicPr>
        <p:blipFill>
          <a:blip r:embed="rId10"/>
          <a:srcRect/>
          <a:stretch>
            <a:fillRect/>
          </a:stretch>
        </p:blipFill>
        <p:spPr bwMode="auto">
          <a:xfrm>
            <a:off x="407245" y="3440882"/>
            <a:ext cx="743332" cy="891998"/>
          </a:xfrm>
          <a:prstGeom prst="rect">
            <a:avLst/>
          </a:prstGeom>
          <a:noFill/>
          <a:effectLst>
            <a:softEdge rad="31750"/>
          </a:effectLst>
        </p:spPr>
      </p:pic>
      <p:sp>
        <p:nvSpPr>
          <p:cNvPr id="100" name="TextBox 99"/>
          <p:cNvSpPr txBox="1"/>
          <p:nvPr/>
        </p:nvSpPr>
        <p:spPr>
          <a:xfrm>
            <a:off x="393889" y="4291288"/>
            <a:ext cx="865943" cy="430887"/>
          </a:xfrm>
          <a:prstGeom prst="rect">
            <a:avLst/>
          </a:prstGeom>
          <a:noFill/>
        </p:spPr>
        <p:txBody>
          <a:bodyPr wrap="none" rtlCol="0">
            <a:spAutoFit/>
          </a:bodyPr>
          <a:lstStyle/>
          <a:p>
            <a:pPr algn="ctr"/>
            <a:r>
              <a:rPr lang="en-US" sz="1100" dirty="0" smtClean="0"/>
              <a:t>Industrial </a:t>
            </a:r>
            <a:br>
              <a:rPr lang="en-US" sz="1100" dirty="0" smtClean="0"/>
            </a:br>
            <a:r>
              <a:rPr lang="en-US" sz="1100" dirty="0" smtClean="0"/>
              <a:t>Automation</a:t>
            </a:r>
            <a:endParaRPr lang="en-US" sz="1100" dirty="0"/>
          </a:p>
        </p:txBody>
      </p:sp>
      <p:pic>
        <p:nvPicPr>
          <p:cNvPr id="97" name="Rechteck 382997"/>
          <p:cNvPicPr>
            <a:picLocks noChangeAspect="1" noChangeArrowheads="1"/>
          </p:cNvPicPr>
          <p:nvPr/>
        </p:nvPicPr>
        <p:blipFill>
          <a:blip r:embed="rId11"/>
          <a:srcRect/>
          <a:stretch>
            <a:fillRect/>
          </a:stretch>
        </p:blipFill>
        <p:spPr bwMode="auto">
          <a:xfrm>
            <a:off x="1464965" y="3862975"/>
            <a:ext cx="590365" cy="301463"/>
          </a:xfrm>
          <a:prstGeom prst="rect">
            <a:avLst/>
          </a:prstGeom>
          <a:noFill/>
          <a:ln w="9525">
            <a:noFill/>
            <a:miter lim="800000"/>
            <a:headEnd/>
            <a:tailEnd/>
          </a:ln>
        </p:spPr>
      </p:pic>
      <p:sp>
        <p:nvSpPr>
          <p:cNvPr id="98" name="TextBox 97"/>
          <p:cNvSpPr txBox="1"/>
          <p:nvPr/>
        </p:nvSpPr>
        <p:spPr>
          <a:xfrm>
            <a:off x="1345843" y="4291288"/>
            <a:ext cx="798617" cy="261610"/>
          </a:xfrm>
          <a:prstGeom prst="rect">
            <a:avLst/>
          </a:prstGeom>
          <a:noFill/>
        </p:spPr>
        <p:txBody>
          <a:bodyPr wrap="none" rtlCol="0">
            <a:spAutoFit/>
          </a:bodyPr>
          <a:lstStyle/>
          <a:p>
            <a:pPr algn="ctr"/>
            <a:r>
              <a:rPr lang="en-US" sz="1100" dirty="0" smtClean="0"/>
              <a:t>Telematics</a:t>
            </a:r>
            <a:endParaRPr lang="en-US" sz="1100" dirty="0"/>
          </a:p>
        </p:txBody>
      </p:sp>
      <p:pic>
        <p:nvPicPr>
          <p:cNvPr id="95" name="Picture 2" descr="C:\Users\obloch\Pictures\Embedded Logos &amp; Graphics\MWE-PSD-ThinClient.png.png"/>
          <p:cNvPicPr>
            <a:picLocks noChangeAspect="1" noChangeArrowheads="1"/>
          </p:cNvPicPr>
          <p:nvPr/>
        </p:nvPicPr>
        <p:blipFill>
          <a:blip r:embed="rId12"/>
          <a:srcRect/>
          <a:stretch>
            <a:fillRect/>
          </a:stretch>
        </p:blipFill>
        <p:spPr bwMode="auto">
          <a:xfrm>
            <a:off x="2353463" y="2127029"/>
            <a:ext cx="561574" cy="823229"/>
          </a:xfrm>
          <a:prstGeom prst="rect">
            <a:avLst/>
          </a:prstGeom>
          <a:noFill/>
        </p:spPr>
      </p:pic>
      <p:sp>
        <p:nvSpPr>
          <p:cNvPr id="96" name="TextBox 95"/>
          <p:cNvSpPr txBox="1"/>
          <p:nvPr/>
        </p:nvSpPr>
        <p:spPr>
          <a:xfrm>
            <a:off x="2198578" y="2920058"/>
            <a:ext cx="795411" cy="261610"/>
          </a:xfrm>
          <a:prstGeom prst="rect">
            <a:avLst/>
          </a:prstGeom>
          <a:noFill/>
        </p:spPr>
        <p:txBody>
          <a:bodyPr wrap="none" rtlCol="0">
            <a:spAutoFit/>
          </a:bodyPr>
          <a:lstStyle/>
          <a:p>
            <a:r>
              <a:rPr lang="en-US" sz="1100" dirty="0" smtClean="0"/>
              <a:t>Thin Client</a:t>
            </a:r>
            <a:endParaRPr lang="en-US" sz="1100" dirty="0"/>
          </a:p>
        </p:txBody>
      </p:sp>
      <p:grpSp>
        <p:nvGrpSpPr>
          <p:cNvPr id="111" name="Group 38"/>
          <p:cNvGrpSpPr/>
          <p:nvPr/>
        </p:nvGrpSpPr>
        <p:grpSpPr>
          <a:xfrm>
            <a:off x="516062" y="5830044"/>
            <a:ext cx="2503900" cy="637974"/>
            <a:chOff x="-535023" y="1819225"/>
            <a:chExt cx="3526932" cy="898635"/>
          </a:xfrm>
        </p:grpSpPr>
        <p:pic>
          <p:nvPicPr>
            <p:cNvPr id="113" name="Picture 5" descr="C:\Users\obloch\Pictures\Embedded Logos &amp; Graphics\MWE-Showcase-NavReady.png.png"/>
            <p:cNvPicPr>
              <a:picLocks noChangeAspect="1" noChangeArrowheads="1"/>
            </p:cNvPicPr>
            <p:nvPr/>
          </p:nvPicPr>
          <p:blipFill>
            <a:blip r:embed="rId13"/>
            <a:srcRect/>
            <a:stretch>
              <a:fillRect/>
            </a:stretch>
          </p:blipFill>
          <p:spPr bwMode="auto">
            <a:xfrm>
              <a:off x="-535023" y="1819225"/>
              <a:ext cx="954800" cy="898635"/>
            </a:xfrm>
            <a:prstGeom prst="rect">
              <a:avLst/>
            </a:prstGeom>
            <a:noFill/>
          </p:spPr>
        </p:pic>
        <p:sp>
          <p:nvSpPr>
            <p:cNvPr id="114" name="TextBox 113"/>
            <p:cNvSpPr txBox="1"/>
            <p:nvPr/>
          </p:nvSpPr>
          <p:spPr>
            <a:xfrm>
              <a:off x="473842" y="2078083"/>
              <a:ext cx="2518067" cy="433527"/>
            </a:xfrm>
            <a:prstGeom prst="rect">
              <a:avLst/>
            </a:prstGeom>
            <a:noFill/>
          </p:spPr>
          <p:txBody>
            <a:bodyPr wrap="none" rtlCol="0">
              <a:spAutoFit/>
            </a:bodyPr>
            <a:lstStyle/>
            <a:p>
              <a:r>
                <a:rPr lang="en-US" sz="1400" dirty="0" smtClean="0"/>
                <a:t>Personal Navigation</a:t>
              </a:r>
            </a:p>
          </p:txBody>
        </p:sp>
      </p:grpSp>
      <p:pic>
        <p:nvPicPr>
          <p:cNvPr id="112" name="Picture 7" descr="C:\Users\obloch\Pictures\Embedded Logos &amp; Graphics\wEmbed-NavRdy_h_rgb_r.png"/>
          <p:cNvPicPr>
            <a:picLocks noChangeAspect="1" noChangeArrowheads="1"/>
          </p:cNvPicPr>
          <p:nvPr/>
        </p:nvPicPr>
        <p:blipFill>
          <a:blip r:embed="rId14"/>
          <a:srcRect/>
          <a:stretch>
            <a:fillRect/>
          </a:stretch>
        </p:blipFill>
        <p:spPr bwMode="black">
          <a:xfrm>
            <a:off x="577509" y="5281865"/>
            <a:ext cx="2217834" cy="465957"/>
          </a:xfrm>
          <a:prstGeom prst="rect">
            <a:avLst/>
          </a:prstGeom>
          <a:noFill/>
        </p:spPr>
      </p:pic>
      <p:pic>
        <p:nvPicPr>
          <p:cNvPr id="133" name="Picture 2" descr="C:\Users\obloch\Pictures\Embedded Logos &amp; Graphics\Industrial Automation.png"/>
          <p:cNvPicPr>
            <a:picLocks noChangeAspect="1" noChangeArrowheads="1"/>
          </p:cNvPicPr>
          <p:nvPr/>
        </p:nvPicPr>
        <p:blipFill>
          <a:blip r:embed="rId10"/>
          <a:srcRect/>
          <a:stretch>
            <a:fillRect/>
          </a:stretch>
        </p:blipFill>
        <p:spPr bwMode="auto">
          <a:xfrm>
            <a:off x="3697258" y="3411562"/>
            <a:ext cx="767766" cy="921318"/>
          </a:xfrm>
          <a:prstGeom prst="rect">
            <a:avLst/>
          </a:prstGeom>
          <a:noFill/>
          <a:effectLst>
            <a:softEdge rad="31750"/>
          </a:effectLst>
        </p:spPr>
      </p:pic>
      <p:sp>
        <p:nvSpPr>
          <p:cNvPr id="134" name="TextBox 133"/>
          <p:cNvSpPr txBox="1"/>
          <p:nvPr/>
        </p:nvSpPr>
        <p:spPr>
          <a:xfrm>
            <a:off x="3648170" y="4291288"/>
            <a:ext cx="865943" cy="430887"/>
          </a:xfrm>
          <a:prstGeom prst="rect">
            <a:avLst/>
          </a:prstGeom>
          <a:noFill/>
        </p:spPr>
        <p:txBody>
          <a:bodyPr wrap="none" rtlCol="0">
            <a:spAutoFit/>
          </a:bodyPr>
          <a:lstStyle/>
          <a:p>
            <a:pPr algn="ctr"/>
            <a:r>
              <a:rPr lang="en-US" sz="1100" dirty="0" smtClean="0"/>
              <a:t>Industrial </a:t>
            </a:r>
            <a:br>
              <a:rPr lang="en-US" sz="1100" dirty="0" smtClean="0"/>
            </a:br>
            <a:r>
              <a:rPr lang="en-US" sz="1100" dirty="0" smtClean="0"/>
              <a:t>Automation</a:t>
            </a:r>
            <a:endParaRPr lang="en-US" sz="1100" dirty="0"/>
          </a:p>
        </p:txBody>
      </p:sp>
      <p:pic>
        <p:nvPicPr>
          <p:cNvPr id="131" name="Picture 8" descr="C:\Users\obloch\Pictures\Embedded Logos &amp; Graphics\MWE-Showcase-Sonosite.png.png"/>
          <p:cNvPicPr>
            <a:picLocks noChangeAspect="1" noChangeArrowheads="1"/>
          </p:cNvPicPr>
          <p:nvPr/>
        </p:nvPicPr>
        <p:blipFill>
          <a:blip r:embed="rId15"/>
          <a:srcRect/>
          <a:stretch>
            <a:fillRect/>
          </a:stretch>
        </p:blipFill>
        <p:spPr bwMode="auto">
          <a:xfrm>
            <a:off x="4887895" y="2091310"/>
            <a:ext cx="831494" cy="803153"/>
          </a:xfrm>
          <a:prstGeom prst="rect">
            <a:avLst/>
          </a:prstGeom>
          <a:noFill/>
        </p:spPr>
      </p:pic>
      <p:sp>
        <p:nvSpPr>
          <p:cNvPr id="132" name="TextBox 131"/>
          <p:cNvSpPr txBox="1"/>
          <p:nvPr/>
        </p:nvSpPr>
        <p:spPr>
          <a:xfrm>
            <a:off x="4983683" y="2920058"/>
            <a:ext cx="639919" cy="261610"/>
          </a:xfrm>
          <a:prstGeom prst="rect">
            <a:avLst/>
          </a:prstGeom>
          <a:noFill/>
        </p:spPr>
        <p:txBody>
          <a:bodyPr wrap="none" rtlCol="0">
            <a:spAutoFit/>
          </a:bodyPr>
          <a:lstStyle/>
          <a:p>
            <a:r>
              <a:rPr lang="en-US" sz="1100" dirty="0" smtClean="0"/>
              <a:t>Medical</a:t>
            </a:r>
            <a:endParaRPr lang="en-US" sz="1100" dirty="0"/>
          </a:p>
        </p:txBody>
      </p:sp>
      <p:pic>
        <p:nvPicPr>
          <p:cNvPr id="129" name="Picture 7" descr="C:\Users\obloch\Pictures\Embedded Logos &amp; Graphics\MWE-Showcase-Rockola.png.png"/>
          <p:cNvPicPr>
            <a:picLocks noChangeAspect="1" noChangeArrowheads="1"/>
          </p:cNvPicPr>
          <p:nvPr/>
        </p:nvPicPr>
        <p:blipFill>
          <a:blip r:embed="rId16"/>
          <a:srcRect t="21985" b="11916"/>
          <a:stretch>
            <a:fillRect/>
          </a:stretch>
        </p:blipFill>
        <p:spPr bwMode="auto">
          <a:xfrm>
            <a:off x="3648773" y="2083444"/>
            <a:ext cx="864736" cy="879676"/>
          </a:xfrm>
          <a:prstGeom prst="rect">
            <a:avLst/>
          </a:prstGeom>
          <a:noFill/>
        </p:spPr>
      </p:pic>
      <p:sp>
        <p:nvSpPr>
          <p:cNvPr id="130" name="TextBox 129"/>
          <p:cNvSpPr txBox="1"/>
          <p:nvPr/>
        </p:nvSpPr>
        <p:spPr>
          <a:xfrm>
            <a:off x="3572829" y="2920058"/>
            <a:ext cx="1016625" cy="261610"/>
          </a:xfrm>
          <a:prstGeom prst="rect">
            <a:avLst/>
          </a:prstGeom>
          <a:noFill/>
        </p:spPr>
        <p:txBody>
          <a:bodyPr wrap="none" rtlCol="0">
            <a:spAutoFit/>
          </a:bodyPr>
          <a:lstStyle/>
          <a:p>
            <a:r>
              <a:rPr lang="en-US" sz="1100" dirty="0" smtClean="0"/>
              <a:t>Entertainment</a:t>
            </a:r>
            <a:endParaRPr lang="en-US" sz="1100" dirty="0"/>
          </a:p>
        </p:txBody>
      </p:sp>
      <p:pic>
        <p:nvPicPr>
          <p:cNvPr id="122" name="Picture 2" descr="C:\Users\obloch\Pictures\Embedded Logos &amp; Graphics\MWE-PSD-ThinClient.png.png"/>
          <p:cNvPicPr>
            <a:picLocks noChangeAspect="1" noChangeArrowheads="1"/>
          </p:cNvPicPr>
          <p:nvPr/>
        </p:nvPicPr>
        <p:blipFill>
          <a:blip r:embed="rId12"/>
          <a:srcRect/>
          <a:stretch>
            <a:fillRect/>
          </a:stretch>
        </p:blipFill>
        <p:spPr bwMode="auto">
          <a:xfrm>
            <a:off x="5022855" y="3490669"/>
            <a:ext cx="561574" cy="823229"/>
          </a:xfrm>
          <a:prstGeom prst="rect">
            <a:avLst/>
          </a:prstGeom>
          <a:noFill/>
        </p:spPr>
      </p:pic>
      <p:sp>
        <p:nvSpPr>
          <p:cNvPr id="128" name="TextBox 127"/>
          <p:cNvSpPr txBox="1"/>
          <p:nvPr/>
        </p:nvSpPr>
        <p:spPr>
          <a:xfrm>
            <a:off x="4905937" y="4291288"/>
            <a:ext cx="795411" cy="261610"/>
          </a:xfrm>
          <a:prstGeom prst="rect">
            <a:avLst/>
          </a:prstGeom>
          <a:noFill/>
        </p:spPr>
        <p:txBody>
          <a:bodyPr wrap="none" rtlCol="0">
            <a:spAutoFit/>
          </a:bodyPr>
          <a:lstStyle/>
          <a:p>
            <a:r>
              <a:rPr lang="en-US" sz="1100" dirty="0" smtClean="0"/>
              <a:t>Thin Client</a:t>
            </a:r>
            <a:endParaRPr lang="en-US" sz="1100" dirty="0"/>
          </a:p>
        </p:txBody>
      </p:sp>
      <p:sp>
        <p:nvSpPr>
          <p:cNvPr id="135" name="Rounded Rectangle 134"/>
          <p:cNvSpPr/>
          <p:nvPr/>
        </p:nvSpPr>
        <p:spPr bwMode="auto">
          <a:xfrm>
            <a:off x="3312695" y="5109409"/>
            <a:ext cx="2574758" cy="1399675"/>
          </a:xfrm>
          <a:prstGeom prst="roundRect">
            <a:avLst>
              <a:gd name="adj" fmla="val 15327"/>
            </a:avLst>
          </a:prstGeom>
          <a:gradFill flip="none" rotWithShape="1">
            <a:gsLst>
              <a:gs pos="0">
                <a:schemeClr val="accent2">
                  <a:alpha val="80000"/>
                </a:schemeClr>
              </a:gs>
              <a:gs pos="6000">
                <a:schemeClr val="accent2">
                  <a:alpha val="30000"/>
                </a:schemeClr>
              </a:gs>
              <a:gs pos="50000">
                <a:schemeClr val="accent2">
                  <a:alpha val="30000"/>
                </a:schemeClr>
              </a:gs>
              <a:gs pos="94000">
                <a:schemeClr val="accent2">
                  <a:alpha val="30000"/>
                </a:schemeClr>
              </a:gs>
              <a:gs pos="100000">
                <a:schemeClr val="accent2">
                  <a:alpha val="80000"/>
                </a:schemeClr>
              </a:gs>
            </a:gsLst>
            <a:lin ang="0" scaled="1"/>
            <a:tileRect/>
          </a:gradFill>
          <a:ln w="25400" cap="flat" cmpd="sng" algn="ctr">
            <a:noFill/>
            <a:prstDash val="solid"/>
            <a:headEnd type="none" w="med" len="med"/>
            <a:tailEnd type="none" w="med" len="med"/>
          </a:ln>
          <a:effectLst/>
        </p:spPr>
        <p:txBody>
          <a:bodyPr vert="horz" wrap="square" lIns="91436" tIns="45718" rIns="91436" bIns="45718" numCol="1" rtlCol="0" anchor="ctr" anchorCtr="0" compatLnSpc="1"/>
          <a:lstStyle/>
          <a:p>
            <a:pPr algn="ctr" defTabSz="914099" fontAlgn="base">
              <a:lnSpc>
                <a:spcPct val="85000"/>
              </a:lnSpc>
              <a:spcBef>
                <a:spcPct val="0"/>
              </a:spcBef>
              <a:spcAft>
                <a:spcPct val="0"/>
              </a:spcAft>
              <a:buClr>
                <a:srgbClr val="A50021"/>
              </a:buClr>
              <a:defRPr/>
            </a:pPr>
            <a:endParaRPr lang="en-US" sz="2400" kern="0" dirty="0" smtClean="0">
              <a:solidFill>
                <a:schemeClr val="tx1">
                  <a:lumMod val="75000"/>
                  <a:lumOff val="25000"/>
                </a:schemeClr>
              </a:solidFill>
              <a:latin typeface="Segoe" pitchFamily="34" charset="0"/>
            </a:endParaRPr>
          </a:p>
        </p:txBody>
      </p:sp>
      <p:pic>
        <p:nvPicPr>
          <p:cNvPr id="140" name="Picture 3" descr="C:\Users\obloch\Pictures\Embedded Logos &amp; Graphics\MWE-Showcase-Checkout.png.png"/>
          <p:cNvPicPr>
            <a:picLocks noChangeAspect="1" noChangeArrowheads="1"/>
          </p:cNvPicPr>
          <p:nvPr/>
        </p:nvPicPr>
        <p:blipFill>
          <a:blip r:embed="rId17"/>
          <a:srcRect/>
          <a:stretch>
            <a:fillRect/>
          </a:stretch>
        </p:blipFill>
        <p:spPr bwMode="auto">
          <a:xfrm>
            <a:off x="3401145" y="5796050"/>
            <a:ext cx="895744" cy="740324"/>
          </a:xfrm>
          <a:prstGeom prst="rect">
            <a:avLst/>
          </a:prstGeom>
          <a:noFill/>
        </p:spPr>
      </p:pic>
      <p:sp>
        <p:nvSpPr>
          <p:cNvPr id="141" name="TextBox 140"/>
          <p:cNvSpPr txBox="1"/>
          <p:nvPr/>
        </p:nvSpPr>
        <p:spPr>
          <a:xfrm>
            <a:off x="4264551" y="6026395"/>
            <a:ext cx="1488067" cy="307777"/>
          </a:xfrm>
          <a:prstGeom prst="rect">
            <a:avLst/>
          </a:prstGeom>
          <a:noFill/>
        </p:spPr>
        <p:txBody>
          <a:bodyPr wrap="square" rtlCol="0">
            <a:spAutoFit/>
          </a:bodyPr>
          <a:lstStyle/>
          <a:p>
            <a:r>
              <a:rPr lang="en-US" sz="1400" dirty="0" smtClean="0"/>
              <a:t>Point of Service</a:t>
            </a:r>
            <a:endParaRPr lang="en-US" sz="1400" dirty="0"/>
          </a:p>
        </p:txBody>
      </p:sp>
      <p:pic>
        <p:nvPicPr>
          <p:cNvPr id="139" name="Picture 3" descr="C:\Users\obloch\Pictures\Embedded Logos &amp; Graphics\wEmbed-POSRdy_h_rgb_r.png"/>
          <p:cNvPicPr>
            <a:picLocks noChangeAspect="1" noChangeArrowheads="1"/>
          </p:cNvPicPr>
          <p:nvPr/>
        </p:nvPicPr>
        <p:blipFill>
          <a:blip r:embed="rId18"/>
          <a:srcRect/>
          <a:stretch>
            <a:fillRect/>
          </a:stretch>
        </p:blipFill>
        <p:spPr bwMode="black">
          <a:xfrm>
            <a:off x="3490203" y="5281865"/>
            <a:ext cx="2219742" cy="466358"/>
          </a:xfrm>
          <a:prstGeom prst="rect">
            <a:avLst/>
          </a:prstGeom>
          <a:noFill/>
        </p:spPr>
      </p:pic>
      <p:pic>
        <p:nvPicPr>
          <p:cNvPr id="143" name="Picture 4" descr="C:\Users\obloch\Pictures\serverpicture1.png"/>
          <p:cNvPicPr>
            <a:picLocks noChangeAspect="1" noChangeArrowheads="1"/>
          </p:cNvPicPr>
          <p:nvPr/>
        </p:nvPicPr>
        <p:blipFill>
          <a:blip r:embed="rId19"/>
          <a:srcRect/>
          <a:stretch>
            <a:fillRect/>
          </a:stretch>
        </p:blipFill>
        <p:spPr bwMode="auto">
          <a:xfrm>
            <a:off x="6613445" y="3558012"/>
            <a:ext cx="900277" cy="541212"/>
          </a:xfrm>
          <a:prstGeom prst="rect">
            <a:avLst/>
          </a:prstGeom>
          <a:extLst>
            <a:ext uri="{909E8E84-426E-40DD-AFC4-6F175D3DCCD1}">
              <a14:hiddenFill xmlns:a14="http://schemas.microsoft.com/office/drawing/2010/main" xmlns="">
                <a:solidFill>
                  <a:srgbClr xmlns:mc="http://schemas.openxmlformats.org/markup-compatibility/2006" val="FFFFFF" mc:Ignorable=""/>
                </a:solidFill>
              </a14:hiddenFill>
            </a:ext>
            <a:ext uri="{53640926-AAD7-44D8-BBD7-CCE9431645EC}">
              <a14:shadowObscured xmlns:a14="http://schemas.microsoft.com/office/drawing/2010/main" xmlns="" val="1"/>
            </a:ext>
          </a:extLst>
        </p:spPr>
      </p:pic>
      <p:pic>
        <p:nvPicPr>
          <p:cNvPr id="144" name="Picture 5" descr="C:\Users\obloch\Pictures\untitled.png"/>
          <p:cNvPicPr>
            <a:picLocks noChangeAspect="1" noChangeArrowheads="1"/>
          </p:cNvPicPr>
          <p:nvPr/>
        </p:nvPicPr>
        <p:blipFill>
          <a:blip r:embed="rId20"/>
          <a:srcRect/>
          <a:stretch>
            <a:fillRect/>
          </a:stretch>
        </p:blipFill>
        <p:spPr bwMode="auto">
          <a:xfrm>
            <a:off x="7880009" y="3732377"/>
            <a:ext cx="449956" cy="192481"/>
          </a:xfrm>
          <a:prstGeom prst="rect">
            <a:avLst/>
          </a:prstGeom>
          <a:extLst>
            <a:ext uri="{909E8E84-426E-40DD-AFC4-6F175D3DCCD1}">
              <a14:hiddenFill xmlns:a14="http://schemas.microsoft.com/office/drawing/2010/main" xmlns="">
                <a:solidFill>
                  <a:srgbClr xmlns:mc="http://schemas.openxmlformats.org/markup-compatibility/2006" val="FFFFFF" mc:Ignorable=""/>
                </a:solidFill>
              </a14:hiddenFill>
            </a:ext>
            <a:ext uri="{53640926-AAD7-44D8-BBD7-CCE9431645EC}">
              <a14:shadowObscured xmlns:a14="http://schemas.microsoft.com/office/drawing/2010/main" xmlns="" val="1"/>
            </a:ext>
          </a:extLst>
        </p:spPr>
      </p:pic>
      <p:sp>
        <p:nvSpPr>
          <p:cNvPr id="145" name="TextBox 144"/>
          <p:cNvSpPr txBox="1"/>
          <p:nvPr/>
        </p:nvSpPr>
        <p:spPr>
          <a:xfrm>
            <a:off x="6652825" y="4128616"/>
            <a:ext cx="1721795" cy="276999"/>
          </a:xfrm>
          <a:prstGeom prst="rect">
            <a:avLst/>
          </a:prstGeom>
          <a:noFill/>
        </p:spPr>
        <p:txBody>
          <a:bodyPr wrap="square" rtlCol="0">
            <a:spAutoFit/>
          </a:bodyPr>
          <a:lstStyle/>
          <a:p>
            <a:pPr algn="ctr"/>
            <a:r>
              <a:rPr lang="en-US" sz="1200" dirty="0" smtClean="0"/>
              <a:t>Dedicated servers</a:t>
            </a:r>
            <a:endParaRPr lang="en-US" sz="1200" dirty="0"/>
          </a:p>
        </p:txBody>
      </p:sp>
      <p:pic>
        <p:nvPicPr>
          <p:cNvPr id="147" name="Picture 2" descr="http://blogs.msdn.com/blogfiles/joris_kalz/WindowsLiveWriter/MicrosoftSurface_1380D/Surface_thumb%5B1%5D.png"/>
          <p:cNvPicPr>
            <a:picLocks noChangeAspect="1" noChangeArrowheads="1"/>
          </p:cNvPicPr>
          <p:nvPr/>
        </p:nvPicPr>
        <p:blipFill>
          <a:blip r:embed="rId21"/>
          <a:srcRect/>
          <a:stretch>
            <a:fillRect/>
          </a:stretch>
        </p:blipFill>
        <p:spPr bwMode="auto">
          <a:xfrm>
            <a:off x="8374620" y="5810992"/>
            <a:ext cx="557128" cy="424810"/>
          </a:xfrm>
          <a:prstGeom prst="rect">
            <a:avLst/>
          </a:prstGeom>
          <a:extLst>
            <a:ext uri="{909E8E84-426E-40DD-AFC4-6F175D3DCCD1}">
              <a14:hiddenFill xmlns:a14="http://schemas.microsoft.com/office/drawing/2010/main" xmlns="">
                <a:solidFill>
                  <a:srgbClr xmlns:mc="http://schemas.openxmlformats.org/markup-compatibility/2006" val="FFFFFF" mc:Ignorable=""/>
                </a:solidFill>
              </a14:hiddenFill>
            </a:ext>
          </a:extLst>
        </p:spPr>
      </p:pic>
      <p:pic>
        <p:nvPicPr>
          <p:cNvPr id="148" name="Picture 5" descr="C:\Users\obloch\Pictures\kiosk.png"/>
          <p:cNvPicPr>
            <a:picLocks noChangeAspect="1" noChangeArrowheads="1"/>
          </p:cNvPicPr>
          <p:nvPr/>
        </p:nvPicPr>
        <p:blipFill>
          <a:blip r:embed="rId22"/>
          <a:srcRect/>
          <a:stretch>
            <a:fillRect/>
          </a:stretch>
        </p:blipFill>
        <p:spPr bwMode="auto">
          <a:xfrm>
            <a:off x="8111704" y="5668474"/>
            <a:ext cx="218261" cy="493959"/>
          </a:xfrm>
          <a:prstGeom prst="rect">
            <a:avLst/>
          </a:prstGeom>
          <a:extLst>
            <a:ext uri="{909E8E84-426E-40DD-AFC4-6F175D3DCCD1}">
              <a14:hiddenFill xmlns:a14="http://schemas.microsoft.com/office/drawing/2010/main" xmlns="">
                <a:solidFill>
                  <a:srgbClr xmlns:mc="http://schemas.openxmlformats.org/markup-compatibility/2006" val="FFFFFF" mc:Ignorable=""/>
                </a:solidFill>
              </a14:hiddenFill>
            </a:ext>
            <a:ext uri="{53640926-AAD7-44D8-BBD7-CCE9431645EC}">
              <a14:shadowObscured xmlns:a14="http://schemas.microsoft.com/office/drawing/2010/main" xmlns="" val="1"/>
            </a:ext>
          </a:extLst>
        </p:spPr>
      </p:pic>
      <p:sp>
        <p:nvSpPr>
          <p:cNvPr id="149" name="TextBox 148"/>
          <p:cNvSpPr txBox="1"/>
          <p:nvPr/>
        </p:nvSpPr>
        <p:spPr>
          <a:xfrm>
            <a:off x="8160059" y="6215536"/>
            <a:ext cx="601447" cy="261610"/>
          </a:xfrm>
          <a:prstGeom prst="rect">
            <a:avLst/>
          </a:prstGeom>
          <a:noFill/>
        </p:spPr>
        <p:txBody>
          <a:bodyPr wrap="none" rtlCol="0">
            <a:spAutoFit/>
          </a:bodyPr>
          <a:lstStyle/>
          <a:p>
            <a:r>
              <a:rPr lang="en-US" sz="1100" dirty="0" smtClean="0"/>
              <a:t>Kiosks</a:t>
            </a:r>
            <a:endParaRPr lang="en-US" sz="1100" dirty="0"/>
          </a:p>
        </p:txBody>
      </p:sp>
      <p:pic>
        <p:nvPicPr>
          <p:cNvPr id="150" name="Picture 7" descr="C:\Users\obloch\Pictures\Embedded Logos &amp; Graphics\MWE-Showcase-Rockola.png.png"/>
          <p:cNvPicPr>
            <a:picLocks noChangeAspect="1" noChangeArrowheads="1"/>
          </p:cNvPicPr>
          <p:nvPr/>
        </p:nvPicPr>
        <p:blipFill>
          <a:blip r:embed="rId16"/>
          <a:srcRect/>
          <a:stretch>
            <a:fillRect/>
          </a:stretch>
        </p:blipFill>
        <p:spPr bwMode="auto">
          <a:xfrm>
            <a:off x="8423840" y="5143967"/>
            <a:ext cx="545256" cy="839159"/>
          </a:xfrm>
          <a:prstGeom prst="rect">
            <a:avLst/>
          </a:prstGeom>
          <a:noFill/>
        </p:spPr>
      </p:pic>
      <p:sp>
        <p:nvSpPr>
          <p:cNvPr id="151" name="TextBox 150"/>
          <p:cNvSpPr txBox="1"/>
          <p:nvPr/>
        </p:nvSpPr>
        <p:spPr>
          <a:xfrm>
            <a:off x="7952471" y="5432742"/>
            <a:ext cx="1016625" cy="261610"/>
          </a:xfrm>
          <a:prstGeom prst="rect">
            <a:avLst/>
          </a:prstGeom>
          <a:noFill/>
        </p:spPr>
        <p:txBody>
          <a:bodyPr wrap="none" rtlCol="0">
            <a:spAutoFit/>
          </a:bodyPr>
          <a:lstStyle/>
          <a:p>
            <a:r>
              <a:rPr lang="en-US" sz="1100" dirty="0" smtClean="0"/>
              <a:t>Entertainment</a:t>
            </a:r>
            <a:endParaRPr lang="en-US" sz="1100" dirty="0"/>
          </a:p>
        </p:txBody>
      </p:sp>
      <p:pic>
        <p:nvPicPr>
          <p:cNvPr id="34" name="Picture 2" descr="C:\Documents and Settings\Pennie\My Documents\ACERDATA (D)\Pennie's documents\MS Image\Boxshot_Logo\Windows XP Professional\Windows XP Professional logo horiz.png"/>
          <p:cNvPicPr>
            <a:picLocks noChangeAspect="1" noChangeArrowheads="1"/>
          </p:cNvPicPr>
          <p:nvPr/>
        </p:nvPicPr>
        <p:blipFill>
          <a:blip r:embed="rId23"/>
          <a:srcRect/>
          <a:stretch>
            <a:fillRect/>
          </a:stretch>
        </p:blipFill>
        <p:spPr bwMode="black">
          <a:xfrm>
            <a:off x="6335210" y="5502824"/>
            <a:ext cx="1116680" cy="300098"/>
          </a:xfrm>
          <a:prstGeom prst="rect">
            <a:avLst/>
          </a:prstGeom>
          <a:noFill/>
        </p:spPr>
      </p:pic>
      <p:pic>
        <p:nvPicPr>
          <p:cNvPr id="1027" name="Picture 3" descr="C:\Documents and Settings\Pennie\My Documents\ACERDATA (D)\Pennie's documents\MS Image\Boxshot_Logo\Windows Vista\Windows Vista Logo Horizontal W.png"/>
          <p:cNvPicPr>
            <a:picLocks noChangeAspect="1" noChangeArrowheads="1"/>
          </p:cNvPicPr>
          <p:nvPr/>
        </p:nvPicPr>
        <p:blipFill>
          <a:blip r:embed="rId24"/>
          <a:srcRect/>
          <a:stretch>
            <a:fillRect/>
          </a:stretch>
        </p:blipFill>
        <p:spPr bwMode="black">
          <a:xfrm>
            <a:off x="6357512" y="5853405"/>
            <a:ext cx="1403736" cy="283140"/>
          </a:xfrm>
          <a:prstGeom prst="rect">
            <a:avLst/>
          </a:prstGeom>
          <a:noFill/>
        </p:spPr>
      </p:pic>
      <p:pic>
        <p:nvPicPr>
          <p:cNvPr id="1026" name="Picture 2" descr="C:\Users\obloch\Desktop\windows7logo[1].png"/>
          <p:cNvPicPr>
            <a:picLocks noChangeAspect="1" noChangeArrowheads="1"/>
          </p:cNvPicPr>
          <p:nvPr/>
        </p:nvPicPr>
        <p:blipFill>
          <a:blip r:embed="rId25">
            <a:extLst>
              <a:ext uri="{28A0092B-C50C-407E-A947-70E740481C1C}">
                <a14:useLocalDpi xmlns:a14="http://schemas.microsoft.com/office/drawing/2010/main" xmlns="" val="0"/>
              </a:ext>
            </a:extLst>
          </a:blip>
          <a:srcRect/>
          <a:stretch>
            <a:fillRect/>
          </a:stretch>
        </p:blipFill>
        <p:spPr bwMode="auto">
          <a:xfrm>
            <a:off x="6351612" y="6212570"/>
            <a:ext cx="1543452" cy="274671"/>
          </a:xfrm>
          <a:prstGeom prst="rect">
            <a:avLst/>
          </a:prstGeom>
          <a:extLst>
            <a:ext uri="{909E8E84-426E-40DD-AFC4-6F175D3DCCD1}">
              <a14:hiddenFill xmlns:a14="http://schemas.microsoft.com/office/drawing/2010/main" xmlns="">
                <a:solidFill>
                  <a:srgbClr xmlns:mc="http://schemas.openxmlformats.org/markup-compatibility/2006" val="FFFFFF" mc:Ignorable=""/>
                </a:solidFill>
              </a14:hiddenFill>
            </a:ext>
          </a:extLst>
        </p:spPr>
      </p:pic>
      <p:pic>
        <p:nvPicPr>
          <p:cNvPr id="56" name="Picture 2"/>
          <p:cNvPicPr>
            <a:picLocks noChangeAspect="1" noChangeArrowheads="1"/>
          </p:cNvPicPr>
          <p:nvPr/>
        </p:nvPicPr>
        <p:blipFill>
          <a:blip r:embed="rId26" cstate="screen"/>
          <a:stretch>
            <a:fillRect/>
          </a:stretch>
        </p:blipFill>
        <p:spPr bwMode="auto">
          <a:xfrm>
            <a:off x="6314899" y="1423867"/>
            <a:ext cx="2337396" cy="215151"/>
          </a:xfrm>
          <a:prstGeom prst="rect">
            <a:avLst/>
          </a:prstGeom>
          <a:noFill/>
          <a:ln w="9525">
            <a:noFill/>
            <a:miter lim="800000"/>
            <a:headEnd/>
            <a:tailEnd/>
          </a:ln>
          <a:effectLst/>
        </p:spPr>
      </p:pic>
      <p:pic>
        <p:nvPicPr>
          <p:cNvPr id="2" name="Picture 2" descr="http://www.mercuryvehicles.com/extras/img/med_news_panel_sync.jpg"/>
          <p:cNvPicPr>
            <a:picLocks noChangeAspect="1" noChangeArrowheads="1"/>
          </p:cNvPicPr>
          <p:nvPr/>
        </p:nvPicPr>
        <p:blipFill>
          <a:blip r:embed="rId27">
            <a:extLst>
              <a:ext uri="{28A0092B-C50C-407E-A947-70E740481C1C}">
                <a14:useLocalDpi xmlns:a14="http://schemas.microsoft.com/office/drawing/2010/main" xmlns="" val="0"/>
              </a:ext>
            </a:extLst>
          </a:blip>
          <a:srcRect/>
          <a:stretch>
            <a:fillRect/>
          </a:stretch>
        </p:blipFill>
        <p:spPr bwMode="auto">
          <a:xfrm>
            <a:off x="6497883" y="2104845"/>
            <a:ext cx="1018291" cy="293358"/>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pic>
        <p:nvPicPr>
          <p:cNvPr id="1028" name="Picture 4" descr="http://www.my-dream-cars.com/wp-content/uploads/2009/01/ford-fusion-technology_2.jpg"/>
          <p:cNvPicPr>
            <a:picLocks noChangeAspect="1" noChangeArrowheads="1"/>
          </p:cNvPicPr>
          <p:nvPr/>
        </p:nvPicPr>
        <p:blipFill>
          <a:blip r:embed="rId28">
            <a:extLst>
              <a:ext uri="{28A0092B-C50C-407E-A947-70E740481C1C}">
                <a14:useLocalDpi xmlns:a14="http://schemas.microsoft.com/office/drawing/2010/main" xmlns="" val="0"/>
              </a:ext>
            </a:extLst>
          </a:blip>
          <a:srcRect/>
          <a:stretch>
            <a:fillRect/>
          </a:stretch>
        </p:blipFill>
        <p:spPr bwMode="auto">
          <a:xfrm>
            <a:off x="7836835" y="2044459"/>
            <a:ext cx="646447" cy="465523"/>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spTree>
    <p:extLst>
      <p:ext uri="{BB962C8B-B14F-4D97-AF65-F5344CB8AC3E}">
        <p14:creationId xmlns:p14="http://schemas.microsoft.com/office/powerpoint/2010/main" xmlns="" val="1315423658"/>
      </p:ext>
    </p:extLst>
  </p:cSld>
  <p:clrMapOvr>
    <a:masterClrMapping/>
  </p:clrMapOvr>
  <mc:AlternateContent xmlns:mc="http://schemas.openxmlformats.org/markup-compatibility/2006">
    <mc:Choice xmlns:p14="http://schemas.microsoft.com/office/powerpoint/2010/main" xmlns="" Requires="p14">
      <p:transition spd="med" p14:dur="699">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fade">
                                      <p:cBhvr>
                                        <p:cTn id="7" dur="500"/>
                                        <p:tgtEl>
                                          <p:spTgt spid="10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6"/>
                                        </p:tgtEl>
                                        <p:attrNameLst>
                                          <p:attrName>style.visibility</p:attrName>
                                        </p:attrNameLst>
                                      </p:cBhvr>
                                      <p:to>
                                        <p:strVal val="visible"/>
                                      </p:to>
                                    </p:set>
                                    <p:animEffect transition="in" filter="fade">
                                      <p:cBhvr>
                                        <p:cTn id="10" dur="500"/>
                                        <p:tgtEl>
                                          <p:spTgt spid="106"/>
                                        </p:tgtEl>
                                      </p:cBhvr>
                                    </p:animEffect>
                                  </p:childTnLst>
                                </p:cTn>
                              </p:par>
                              <p:par>
                                <p:cTn id="11" presetID="10" presetClass="entr" presetSubtype="0" fill="hold" nodeType="withEffect">
                                  <p:stCondLst>
                                    <p:cond delay="0"/>
                                  </p:stCondLst>
                                  <p:childTnLst>
                                    <p:set>
                                      <p:cBhvr>
                                        <p:cTn id="12" dur="1" fill="hold">
                                          <p:stCondLst>
                                            <p:cond delay="0"/>
                                          </p:stCondLst>
                                        </p:cTn>
                                        <p:tgtEl>
                                          <p:spTgt spid="103"/>
                                        </p:tgtEl>
                                        <p:attrNameLst>
                                          <p:attrName>style.visibility</p:attrName>
                                        </p:attrNameLst>
                                      </p:cBhvr>
                                      <p:to>
                                        <p:strVal val="visible"/>
                                      </p:to>
                                    </p:set>
                                    <p:animEffect transition="in" filter="fade">
                                      <p:cBhvr>
                                        <p:cTn id="13" dur="500"/>
                                        <p:tgtEl>
                                          <p:spTgt spid="10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4"/>
                                        </p:tgtEl>
                                        <p:attrNameLst>
                                          <p:attrName>style.visibility</p:attrName>
                                        </p:attrNameLst>
                                      </p:cBhvr>
                                      <p:to>
                                        <p:strVal val="visible"/>
                                      </p:to>
                                    </p:set>
                                    <p:animEffect transition="in" filter="fade">
                                      <p:cBhvr>
                                        <p:cTn id="16" dur="500"/>
                                        <p:tgtEl>
                                          <p:spTgt spid="104"/>
                                        </p:tgtEl>
                                      </p:cBhvr>
                                    </p:animEffect>
                                  </p:childTnLst>
                                </p:cTn>
                              </p:par>
                              <p:par>
                                <p:cTn id="17" presetID="10" presetClass="entr" presetSubtype="0" fill="hold" nodeType="withEffect">
                                  <p:stCondLst>
                                    <p:cond delay="0"/>
                                  </p:stCondLst>
                                  <p:childTnLst>
                                    <p:set>
                                      <p:cBhvr>
                                        <p:cTn id="18" dur="1" fill="hold">
                                          <p:stCondLst>
                                            <p:cond delay="0"/>
                                          </p:stCondLst>
                                        </p:cTn>
                                        <p:tgtEl>
                                          <p:spTgt spid="101"/>
                                        </p:tgtEl>
                                        <p:attrNameLst>
                                          <p:attrName>style.visibility</p:attrName>
                                        </p:attrNameLst>
                                      </p:cBhvr>
                                      <p:to>
                                        <p:strVal val="visible"/>
                                      </p:to>
                                    </p:set>
                                    <p:animEffect transition="in" filter="fade">
                                      <p:cBhvr>
                                        <p:cTn id="19" dur="500"/>
                                        <p:tgtEl>
                                          <p:spTgt spid="10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2"/>
                                        </p:tgtEl>
                                        <p:attrNameLst>
                                          <p:attrName>style.visibility</p:attrName>
                                        </p:attrNameLst>
                                      </p:cBhvr>
                                      <p:to>
                                        <p:strVal val="visible"/>
                                      </p:to>
                                    </p:set>
                                    <p:animEffect transition="in" filter="fade">
                                      <p:cBhvr>
                                        <p:cTn id="22" dur="500"/>
                                        <p:tgtEl>
                                          <p:spTgt spid="102"/>
                                        </p:tgtEl>
                                      </p:cBhvr>
                                    </p:animEffect>
                                  </p:childTnLst>
                                </p:cTn>
                              </p:par>
                              <p:par>
                                <p:cTn id="23" presetID="10" presetClass="entr" presetSubtype="0" fill="hold" nodeType="withEffect">
                                  <p:stCondLst>
                                    <p:cond delay="0"/>
                                  </p:stCondLst>
                                  <p:childTnLst>
                                    <p:set>
                                      <p:cBhvr>
                                        <p:cTn id="24" dur="1" fill="hold">
                                          <p:stCondLst>
                                            <p:cond delay="0"/>
                                          </p:stCondLst>
                                        </p:cTn>
                                        <p:tgtEl>
                                          <p:spTgt spid="99"/>
                                        </p:tgtEl>
                                        <p:attrNameLst>
                                          <p:attrName>style.visibility</p:attrName>
                                        </p:attrNameLst>
                                      </p:cBhvr>
                                      <p:to>
                                        <p:strVal val="visible"/>
                                      </p:to>
                                    </p:set>
                                    <p:animEffect transition="in" filter="fade">
                                      <p:cBhvr>
                                        <p:cTn id="25" dur="500"/>
                                        <p:tgtEl>
                                          <p:spTgt spid="9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00"/>
                                        </p:tgtEl>
                                        <p:attrNameLst>
                                          <p:attrName>style.visibility</p:attrName>
                                        </p:attrNameLst>
                                      </p:cBhvr>
                                      <p:to>
                                        <p:strVal val="visible"/>
                                      </p:to>
                                    </p:set>
                                    <p:animEffect transition="in" filter="fade">
                                      <p:cBhvr>
                                        <p:cTn id="28" dur="500"/>
                                        <p:tgtEl>
                                          <p:spTgt spid="100"/>
                                        </p:tgtEl>
                                      </p:cBhvr>
                                    </p:animEffect>
                                  </p:childTnLst>
                                </p:cTn>
                              </p:par>
                              <p:par>
                                <p:cTn id="29" presetID="10" presetClass="entr" presetSubtype="0" fill="hold" nodeType="withEffect">
                                  <p:stCondLst>
                                    <p:cond delay="0"/>
                                  </p:stCondLst>
                                  <p:childTnLst>
                                    <p:set>
                                      <p:cBhvr>
                                        <p:cTn id="30" dur="1" fill="hold">
                                          <p:stCondLst>
                                            <p:cond delay="0"/>
                                          </p:stCondLst>
                                        </p:cTn>
                                        <p:tgtEl>
                                          <p:spTgt spid="97"/>
                                        </p:tgtEl>
                                        <p:attrNameLst>
                                          <p:attrName>style.visibility</p:attrName>
                                        </p:attrNameLst>
                                      </p:cBhvr>
                                      <p:to>
                                        <p:strVal val="visible"/>
                                      </p:to>
                                    </p:set>
                                    <p:animEffect transition="in" filter="fade">
                                      <p:cBhvr>
                                        <p:cTn id="31" dur="500"/>
                                        <p:tgtEl>
                                          <p:spTgt spid="9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98"/>
                                        </p:tgtEl>
                                        <p:attrNameLst>
                                          <p:attrName>style.visibility</p:attrName>
                                        </p:attrNameLst>
                                      </p:cBhvr>
                                      <p:to>
                                        <p:strVal val="visible"/>
                                      </p:to>
                                    </p:set>
                                    <p:animEffect transition="in" filter="fade">
                                      <p:cBhvr>
                                        <p:cTn id="34" dur="500"/>
                                        <p:tgtEl>
                                          <p:spTgt spid="98"/>
                                        </p:tgtEl>
                                      </p:cBhvr>
                                    </p:animEffect>
                                  </p:childTnLst>
                                </p:cTn>
                              </p:par>
                              <p:par>
                                <p:cTn id="35" presetID="10" presetClass="entr" presetSubtype="0" fill="hold" nodeType="withEffect">
                                  <p:stCondLst>
                                    <p:cond delay="0"/>
                                  </p:stCondLst>
                                  <p:childTnLst>
                                    <p:set>
                                      <p:cBhvr>
                                        <p:cTn id="36" dur="1" fill="hold">
                                          <p:stCondLst>
                                            <p:cond delay="0"/>
                                          </p:stCondLst>
                                        </p:cTn>
                                        <p:tgtEl>
                                          <p:spTgt spid="95"/>
                                        </p:tgtEl>
                                        <p:attrNameLst>
                                          <p:attrName>style.visibility</p:attrName>
                                        </p:attrNameLst>
                                      </p:cBhvr>
                                      <p:to>
                                        <p:strVal val="visible"/>
                                      </p:to>
                                    </p:set>
                                    <p:animEffect transition="in" filter="fade">
                                      <p:cBhvr>
                                        <p:cTn id="37" dur="500"/>
                                        <p:tgtEl>
                                          <p:spTgt spid="9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96"/>
                                        </p:tgtEl>
                                        <p:attrNameLst>
                                          <p:attrName>style.visibility</p:attrName>
                                        </p:attrNameLst>
                                      </p:cBhvr>
                                      <p:to>
                                        <p:strVal val="visible"/>
                                      </p:to>
                                    </p:set>
                                    <p:animEffect transition="in" filter="fade">
                                      <p:cBhvr>
                                        <p:cTn id="40" dur="500"/>
                                        <p:tgtEl>
                                          <p:spTgt spid="96"/>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15"/>
                                        </p:tgtEl>
                                        <p:attrNameLst>
                                          <p:attrName>style.visibility</p:attrName>
                                        </p:attrNameLst>
                                      </p:cBhvr>
                                      <p:to>
                                        <p:strVal val="visible"/>
                                      </p:to>
                                    </p:set>
                                    <p:animEffect transition="in" filter="fade">
                                      <p:cBhvr>
                                        <p:cTn id="45" dur="500"/>
                                        <p:tgtEl>
                                          <p:spTgt spid="115"/>
                                        </p:tgtEl>
                                      </p:cBhvr>
                                    </p:animEffect>
                                  </p:childTnLst>
                                </p:cTn>
                              </p:par>
                              <p:par>
                                <p:cTn id="46" presetID="10" presetClass="entr" presetSubtype="0" fill="hold" nodeType="withEffect">
                                  <p:stCondLst>
                                    <p:cond delay="0"/>
                                  </p:stCondLst>
                                  <p:childTnLst>
                                    <p:set>
                                      <p:cBhvr>
                                        <p:cTn id="47" dur="1" fill="hold">
                                          <p:stCondLst>
                                            <p:cond delay="0"/>
                                          </p:stCondLst>
                                        </p:cTn>
                                        <p:tgtEl>
                                          <p:spTgt spid="111"/>
                                        </p:tgtEl>
                                        <p:attrNameLst>
                                          <p:attrName>style.visibility</p:attrName>
                                        </p:attrNameLst>
                                      </p:cBhvr>
                                      <p:to>
                                        <p:strVal val="visible"/>
                                      </p:to>
                                    </p:set>
                                    <p:animEffect transition="in" filter="fade">
                                      <p:cBhvr>
                                        <p:cTn id="48" dur="500"/>
                                        <p:tgtEl>
                                          <p:spTgt spid="111"/>
                                        </p:tgtEl>
                                      </p:cBhvr>
                                    </p:animEffect>
                                  </p:childTnLst>
                                </p:cTn>
                              </p:par>
                              <p:par>
                                <p:cTn id="49" presetID="10" presetClass="entr" presetSubtype="0" fill="hold" nodeType="withEffect">
                                  <p:stCondLst>
                                    <p:cond delay="0"/>
                                  </p:stCondLst>
                                  <p:childTnLst>
                                    <p:set>
                                      <p:cBhvr>
                                        <p:cTn id="50" dur="1" fill="hold">
                                          <p:stCondLst>
                                            <p:cond delay="0"/>
                                          </p:stCondLst>
                                        </p:cTn>
                                        <p:tgtEl>
                                          <p:spTgt spid="112"/>
                                        </p:tgtEl>
                                        <p:attrNameLst>
                                          <p:attrName>style.visibility</p:attrName>
                                        </p:attrNameLst>
                                      </p:cBhvr>
                                      <p:to>
                                        <p:strVal val="visible"/>
                                      </p:to>
                                    </p:set>
                                    <p:animEffect transition="in" filter="fade">
                                      <p:cBhvr>
                                        <p:cTn id="51" dur="500"/>
                                        <p:tgtEl>
                                          <p:spTgt spid="112"/>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133"/>
                                        </p:tgtEl>
                                        <p:attrNameLst>
                                          <p:attrName>style.visibility</p:attrName>
                                        </p:attrNameLst>
                                      </p:cBhvr>
                                      <p:to>
                                        <p:strVal val="visible"/>
                                      </p:to>
                                    </p:set>
                                    <p:animEffect transition="in" filter="fade">
                                      <p:cBhvr>
                                        <p:cTn id="56" dur="500"/>
                                        <p:tgtEl>
                                          <p:spTgt spid="133"/>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34"/>
                                        </p:tgtEl>
                                        <p:attrNameLst>
                                          <p:attrName>style.visibility</p:attrName>
                                        </p:attrNameLst>
                                      </p:cBhvr>
                                      <p:to>
                                        <p:strVal val="visible"/>
                                      </p:to>
                                    </p:set>
                                    <p:animEffect transition="in" filter="fade">
                                      <p:cBhvr>
                                        <p:cTn id="59" dur="500"/>
                                        <p:tgtEl>
                                          <p:spTgt spid="134"/>
                                        </p:tgtEl>
                                      </p:cBhvr>
                                    </p:animEffect>
                                  </p:childTnLst>
                                </p:cTn>
                              </p:par>
                              <p:par>
                                <p:cTn id="60" presetID="10" presetClass="entr" presetSubtype="0" fill="hold" nodeType="withEffect">
                                  <p:stCondLst>
                                    <p:cond delay="0"/>
                                  </p:stCondLst>
                                  <p:childTnLst>
                                    <p:set>
                                      <p:cBhvr>
                                        <p:cTn id="61" dur="1" fill="hold">
                                          <p:stCondLst>
                                            <p:cond delay="0"/>
                                          </p:stCondLst>
                                        </p:cTn>
                                        <p:tgtEl>
                                          <p:spTgt spid="131"/>
                                        </p:tgtEl>
                                        <p:attrNameLst>
                                          <p:attrName>style.visibility</p:attrName>
                                        </p:attrNameLst>
                                      </p:cBhvr>
                                      <p:to>
                                        <p:strVal val="visible"/>
                                      </p:to>
                                    </p:set>
                                    <p:animEffect transition="in" filter="fade">
                                      <p:cBhvr>
                                        <p:cTn id="62" dur="500"/>
                                        <p:tgtEl>
                                          <p:spTgt spid="131"/>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32"/>
                                        </p:tgtEl>
                                        <p:attrNameLst>
                                          <p:attrName>style.visibility</p:attrName>
                                        </p:attrNameLst>
                                      </p:cBhvr>
                                      <p:to>
                                        <p:strVal val="visible"/>
                                      </p:to>
                                    </p:set>
                                    <p:animEffect transition="in" filter="fade">
                                      <p:cBhvr>
                                        <p:cTn id="65" dur="500"/>
                                        <p:tgtEl>
                                          <p:spTgt spid="132"/>
                                        </p:tgtEl>
                                      </p:cBhvr>
                                    </p:animEffect>
                                  </p:childTnLst>
                                </p:cTn>
                              </p:par>
                              <p:par>
                                <p:cTn id="66" presetID="10" presetClass="entr" presetSubtype="0" fill="hold" nodeType="withEffect">
                                  <p:stCondLst>
                                    <p:cond delay="0"/>
                                  </p:stCondLst>
                                  <p:childTnLst>
                                    <p:set>
                                      <p:cBhvr>
                                        <p:cTn id="67" dur="1" fill="hold">
                                          <p:stCondLst>
                                            <p:cond delay="0"/>
                                          </p:stCondLst>
                                        </p:cTn>
                                        <p:tgtEl>
                                          <p:spTgt spid="129"/>
                                        </p:tgtEl>
                                        <p:attrNameLst>
                                          <p:attrName>style.visibility</p:attrName>
                                        </p:attrNameLst>
                                      </p:cBhvr>
                                      <p:to>
                                        <p:strVal val="visible"/>
                                      </p:to>
                                    </p:set>
                                    <p:animEffect transition="in" filter="fade">
                                      <p:cBhvr>
                                        <p:cTn id="68" dur="500"/>
                                        <p:tgtEl>
                                          <p:spTgt spid="129"/>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30"/>
                                        </p:tgtEl>
                                        <p:attrNameLst>
                                          <p:attrName>style.visibility</p:attrName>
                                        </p:attrNameLst>
                                      </p:cBhvr>
                                      <p:to>
                                        <p:strVal val="visible"/>
                                      </p:to>
                                    </p:set>
                                    <p:animEffect transition="in" filter="fade">
                                      <p:cBhvr>
                                        <p:cTn id="71" dur="500"/>
                                        <p:tgtEl>
                                          <p:spTgt spid="130"/>
                                        </p:tgtEl>
                                      </p:cBhvr>
                                    </p:animEffect>
                                  </p:childTnLst>
                                </p:cTn>
                              </p:par>
                              <p:par>
                                <p:cTn id="72" presetID="10" presetClass="entr" presetSubtype="0" fill="hold" nodeType="withEffect">
                                  <p:stCondLst>
                                    <p:cond delay="0"/>
                                  </p:stCondLst>
                                  <p:childTnLst>
                                    <p:set>
                                      <p:cBhvr>
                                        <p:cTn id="73" dur="1" fill="hold">
                                          <p:stCondLst>
                                            <p:cond delay="0"/>
                                          </p:stCondLst>
                                        </p:cTn>
                                        <p:tgtEl>
                                          <p:spTgt spid="122"/>
                                        </p:tgtEl>
                                        <p:attrNameLst>
                                          <p:attrName>style.visibility</p:attrName>
                                        </p:attrNameLst>
                                      </p:cBhvr>
                                      <p:to>
                                        <p:strVal val="visible"/>
                                      </p:to>
                                    </p:set>
                                    <p:animEffect transition="in" filter="fade">
                                      <p:cBhvr>
                                        <p:cTn id="74" dur="500"/>
                                        <p:tgtEl>
                                          <p:spTgt spid="122"/>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128"/>
                                        </p:tgtEl>
                                        <p:attrNameLst>
                                          <p:attrName>style.visibility</p:attrName>
                                        </p:attrNameLst>
                                      </p:cBhvr>
                                      <p:to>
                                        <p:strVal val="visible"/>
                                      </p:to>
                                    </p:set>
                                    <p:animEffect transition="in" filter="fade">
                                      <p:cBhvr>
                                        <p:cTn id="77" dur="500"/>
                                        <p:tgtEl>
                                          <p:spTgt spid="128"/>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135"/>
                                        </p:tgtEl>
                                        <p:attrNameLst>
                                          <p:attrName>style.visibility</p:attrName>
                                        </p:attrNameLst>
                                      </p:cBhvr>
                                      <p:to>
                                        <p:strVal val="visible"/>
                                      </p:to>
                                    </p:set>
                                    <p:animEffect transition="in" filter="fade">
                                      <p:cBhvr>
                                        <p:cTn id="82" dur="500"/>
                                        <p:tgtEl>
                                          <p:spTgt spid="135"/>
                                        </p:tgtEl>
                                      </p:cBhvr>
                                    </p:animEffect>
                                  </p:childTnLst>
                                </p:cTn>
                              </p:par>
                              <p:par>
                                <p:cTn id="83" presetID="10" presetClass="entr" presetSubtype="0" fill="hold" nodeType="withEffect">
                                  <p:stCondLst>
                                    <p:cond delay="0"/>
                                  </p:stCondLst>
                                  <p:childTnLst>
                                    <p:set>
                                      <p:cBhvr>
                                        <p:cTn id="84" dur="1" fill="hold">
                                          <p:stCondLst>
                                            <p:cond delay="0"/>
                                          </p:stCondLst>
                                        </p:cTn>
                                        <p:tgtEl>
                                          <p:spTgt spid="140"/>
                                        </p:tgtEl>
                                        <p:attrNameLst>
                                          <p:attrName>style.visibility</p:attrName>
                                        </p:attrNameLst>
                                      </p:cBhvr>
                                      <p:to>
                                        <p:strVal val="visible"/>
                                      </p:to>
                                    </p:set>
                                    <p:animEffect transition="in" filter="fade">
                                      <p:cBhvr>
                                        <p:cTn id="85" dur="500"/>
                                        <p:tgtEl>
                                          <p:spTgt spid="140"/>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141"/>
                                        </p:tgtEl>
                                        <p:attrNameLst>
                                          <p:attrName>style.visibility</p:attrName>
                                        </p:attrNameLst>
                                      </p:cBhvr>
                                      <p:to>
                                        <p:strVal val="visible"/>
                                      </p:to>
                                    </p:set>
                                    <p:animEffect transition="in" filter="fade">
                                      <p:cBhvr>
                                        <p:cTn id="88" dur="500"/>
                                        <p:tgtEl>
                                          <p:spTgt spid="141"/>
                                        </p:tgtEl>
                                      </p:cBhvr>
                                    </p:animEffect>
                                  </p:childTnLst>
                                </p:cTn>
                              </p:par>
                              <p:par>
                                <p:cTn id="89" presetID="10" presetClass="entr" presetSubtype="0" fill="hold" nodeType="withEffect">
                                  <p:stCondLst>
                                    <p:cond delay="0"/>
                                  </p:stCondLst>
                                  <p:childTnLst>
                                    <p:set>
                                      <p:cBhvr>
                                        <p:cTn id="90" dur="1" fill="hold">
                                          <p:stCondLst>
                                            <p:cond delay="0"/>
                                          </p:stCondLst>
                                        </p:cTn>
                                        <p:tgtEl>
                                          <p:spTgt spid="139"/>
                                        </p:tgtEl>
                                        <p:attrNameLst>
                                          <p:attrName>style.visibility</p:attrName>
                                        </p:attrNameLst>
                                      </p:cBhvr>
                                      <p:to>
                                        <p:strVal val="visible"/>
                                      </p:to>
                                    </p:set>
                                    <p:animEffect transition="in" filter="fade">
                                      <p:cBhvr>
                                        <p:cTn id="91" dur="500"/>
                                        <p:tgtEl>
                                          <p:spTgt spid="139"/>
                                        </p:tgtEl>
                                      </p:cBhvr>
                                    </p:animEffect>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nodeType="clickEffect">
                                  <p:stCondLst>
                                    <p:cond delay="0"/>
                                  </p:stCondLst>
                                  <p:childTnLst>
                                    <p:set>
                                      <p:cBhvr>
                                        <p:cTn id="95" dur="1" fill="hold">
                                          <p:stCondLst>
                                            <p:cond delay="0"/>
                                          </p:stCondLst>
                                        </p:cTn>
                                        <p:tgtEl>
                                          <p:spTgt spid="147"/>
                                        </p:tgtEl>
                                        <p:attrNameLst>
                                          <p:attrName>style.visibility</p:attrName>
                                        </p:attrNameLst>
                                      </p:cBhvr>
                                      <p:to>
                                        <p:strVal val="visible"/>
                                      </p:to>
                                    </p:set>
                                    <p:animEffect transition="in" filter="fade">
                                      <p:cBhvr>
                                        <p:cTn id="96" dur="500"/>
                                        <p:tgtEl>
                                          <p:spTgt spid="147"/>
                                        </p:tgtEl>
                                      </p:cBhvr>
                                    </p:animEffect>
                                  </p:childTnLst>
                                </p:cTn>
                              </p:par>
                              <p:par>
                                <p:cTn id="97" presetID="10" presetClass="entr" presetSubtype="0" fill="hold" nodeType="withEffect">
                                  <p:stCondLst>
                                    <p:cond delay="0"/>
                                  </p:stCondLst>
                                  <p:childTnLst>
                                    <p:set>
                                      <p:cBhvr>
                                        <p:cTn id="98" dur="1" fill="hold">
                                          <p:stCondLst>
                                            <p:cond delay="0"/>
                                          </p:stCondLst>
                                        </p:cTn>
                                        <p:tgtEl>
                                          <p:spTgt spid="148"/>
                                        </p:tgtEl>
                                        <p:attrNameLst>
                                          <p:attrName>style.visibility</p:attrName>
                                        </p:attrNameLst>
                                      </p:cBhvr>
                                      <p:to>
                                        <p:strVal val="visible"/>
                                      </p:to>
                                    </p:set>
                                    <p:animEffect transition="in" filter="fade">
                                      <p:cBhvr>
                                        <p:cTn id="99" dur="500"/>
                                        <p:tgtEl>
                                          <p:spTgt spid="148"/>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149"/>
                                        </p:tgtEl>
                                        <p:attrNameLst>
                                          <p:attrName>style.visibility</p:attrName>
                                        </p:attrNameLst>
                                      </p:cBhvr>
                                      <p:to>
                                        <p:strVal val="visible"/>
                                      </p:to>
                                    </p:set>
                                    <p:animEffect transition="in" filter="fade">
                                      <p:cBhvr>
                                        <p:cTn id="102" dur="500"/>
                                        <p:tgtEl>
                                          <p:spTgt spid="149"/>
                                        </p:tgtEl>
                                      </p:cBhvr>
                                    </p:animEffect>
                                  </p:childTnLst>
                                </p:cTn>
                              </p:par>
                              <p:par>
                                <p:cTn id="103" presetID="10" presetClass="entr" presetSubtype="0" fill="hold" nodeType="withEffect">
                                  <p:stCondLst>
                                    <p:cond delay="0"/>
                                  </p:stCondLst>
                                  <p:childTnLst>
                                    <p:set>
                                      <p:cBhvr>
                                        <p:cTn id="104" dur="1" fill="hold">
                                          <p:stCondLst>
                                            <p:cond delay="0"/>
                                          </p:stCondLst>
                                        </p:cTn>
                                        <p:tgtEl>
                                          <p:spTgt spid="150"/>
                                        </p:tgtEl>
                                        <p:attrNameLst>
                                          <p:attrName>style.visibility</p:attrName>
                                        </p:attrNameLst>
                                      </p:cBhvr>
                                      <p:to>
                                        <p:strVal val="visible"/>
                                      </p:to>
                                    </p:set>
                                    <p:animEffect transition="in" filter="fade">
                                      <p:cBhvr>
                                        <p:cTn id="105" dur="500"/>
                                        <p:tgtEl>
                                          <p:spTgt spid="150"/>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151"/>
                                        </p:tgtEl>
                                        <p:attrNameLst>
                                          <p:attrName>style.visibility</p:attrName>
                                        </p:attrNameLst>
                                      </p:cBhvr>
                                      <p:to>
                                        <p:strVal val="visible"/>
                                      </p:to>
                                    </p:set>
                                    <p:animEffect transition="in" filter="fade">
                                      <p:cBhvr>
                                        <p:cTn id="108" dur="500"/>
                                        <p:tgtEl>
                                          <p:spTgt spid="151"/>
                                        </p:tgtEl>
                                      </p:cBhvr>
                                    </p:animEffect>
                                  </p:childTnLst>
                                </p:cTn>
                              </p:par>
                              <p:par>
                                <p:cTn id="109" presetID="10" presetClass="entr" presetSubtype="0" fill="hold" nodeType="withEffect">
                                  <p:stCondLst>
                                    <p:cond delay="0"/>
                                  </p:stCondLst>
                                  <p:childTnLst>
                                    <p:set>
                                      <p:cBhvr>
                                        <p:cTn id="110" dur="1" fill="hold">
                                          <p:stCondLst>
                                            <p:cond delay="0"/>
                                          </p:stCondLst>
                                        </p:cTn>
                                        <p:tgtEl>
                                          <p:spTgt spid="34"/>
                                        </p:tgtEl>
                                        <p:attrNameLst>
                                          <p:attrName>style.visibility</p:attrName>
                                        </p:attrNameLst>
                                      </p:cBhvr>
                                      <p:to>
                                        <p:strVal val="visible"/>
                                      </p:to>
                                    </p:set>
                                    <p:animEffect transition="in" filter="fade">
                                      <p:cBhvr>
                                        <p:cTn id="111" dur="500"/>
                                        <p:tgtEl>
                                          <p:spTgt spid="34"/>
                                        </p:tgtEl>
                                      </p:cBhvr>
                                    </p:animEffect>
                                  </p:childTnLst>
                                </p:cTn>
                              </p:par>
                              <p:par>
                                <p:cTn id="112" presetID="10" presetClass="entr" presetSubtype="0" fill="hold" nodeType="withEffect">
                                  <p:stCondLst>
                                    <p:cond delay="0"/>
                                  </p:stCondLst>
                                  <p:childTnLst>
                                    <p:set>
                                      <p:cBhvr>
                                        <p:cTn id="113" dur="1" fill="hold">
                                          <p:stCondLst>
                                            <p:cond delay="0"/>
                                          </p:stCondLst>
                                        </p:cTn>
                                        <p:tgtEl>
                                          <p:spTgt spid="1027"/>
                                        </p:tgtEl>
                                        <p:attrNameLst>
                                          <p:attrName>style.visibility</p:attrName>
                                        </p:attrNameLst>
                                      </p:cBhvr>
                                      <p:to>
                                        <p:strVal val="visible"/>
                                      </p:to>
                                    </p:set>
                                    <p:animEffect transition="in" filter="fade">
                                      <p:cBhvr>
                                        <p:cTn id="114" dur="500"/>
                                        <p:tgtEl>
                                          <p:spTgt spid="1027"/>
                                        </p:tgtEl>
                                      </p:cBhvr>
                                    </p:animEffect>
                                  </p:childTnLst>
                                </p:cTn>
                              </p:par>
                            </p:childTnLst>
                          </p:cTn>
                        </p:par>
                      </p:childTnLst>
                    </p:cTn>
                  </p:par>
                  <p:par>
                    <p:cTn id="115" fill="hold">
                      <p:stCondLst>
                        <p:cond delay="indefinite"/>
                      </p:stCondLst>
                      <p:childTnLst>
                        <p:par>
                          <p:cTn id="116" fill="hold">
                            <p:stCondLst>
                              <p:cond delay="0"/>
                            </p:stCondLst>
                            <p:childTnLst>
                              <p:par>
                                <p:cTn id="117" presetID="10" presetClass="entr" presetSubtype="0" fill="hold" nodeType="clickEffect">
                                  <p:stCondLst>
                                    <p:cond delay="0"/>
                                  </p:stCondLst>
                                  <p:childTnLst>
                                    <p:set>
                                      <p:cBhvr>
                                        <p:cTn id="118" dur="1" fill="hold">
                                          <p:stCondLst>
                                            <p:cond delay="0"/>
                                          </p:stCondLst>
                                        </p:cTn>
                                        <p:tgtEl>
                                          <p:spTgt spid="143"/>
                                        </p:tgtEl>
                                        <p:attrNameLst>
                                          <p:attrName>style.visibility</p:attrName>
                                        </p:attrNameLst>
                                      </p:cBhvr>
                                      <p:to>
                                        <p:strVal val="visible"/>
                                      </p:to>
                                    </p:set>
                                    <p:animEffect transition="in" filter="fade">
                                      <p:cBhvr>
                                        <p:cTn id="119" dur="500"/>
                                        <p:tgtEl>
                                          <p:spTgt spid="143"/>
                                        </p:tgtEl>
                                      </p:cBhvr>
                                    </p:animEffect>
                                  </p:childTnLst>
                                </p:cTn>
                              </p:par>
                              <p:par>
                                <p:cTn id="120" presetID="10" presetClass="entr" presetSubtype="0" fill="hold" nodeType="withEffect">
                                  <p:stCondLst>
                                    <p:cond delay="0"/>
                                  </p:stCondLst>
                                  <p:childTnLst>
                                    <p:set>
                                      <p:cBhvr>
                                        <p:cTn id="121" dur="1" fill="hold">
                                          <p:stCondLst>
                                            <p:cond delay="0"/>
                                          </p:stCondLst>
                                        </p:cTn>
                                        <p:tgtEl>
                                          <p:spTgt spid="144"/>
                                        </p:tgtEl>
                                        <p:attrNameLst>
                                          <p:attrName>style.visibility</p:attrName>
                                        </p:attrNameLst>
                                      </p:cBhvr>
                                      <p:to>
                                        <p:strVal val="visible"/>
                                      </p:to>
                                    </p:set>
                                    <p:animEffect transition="in" filter="fade">
                                      <p:cBhvr>
                                        <p:cTn id="122" dur="500"/>
                                        <p:tgtEl>
                                          <p:spTgt spid="144"/>
                                        </p:tgtEl>
                                      </p:cBhvr>
                                    </p:animEffect>
                                  </p:childTnLst>
                                </p:cTn>
                              </p:par>
                              <p:par>
                                <p:cTn id="123" presetID="10" presetClass="entr" presetSubtype="0" fill="hold" grpId="0" nodeType="withEffect">
                                  <p:stCondLst>
                                    <p:cond delay="0"/>
                                  </p:stCondLst>
                                  <p:childTnLst>
                                    <p:set>
                                      <p:cBhvr>
                                        <p:cTn id="124" dur="1" fill="hold">
                                          <p:stCondLst>
                                            <p:cond delay="0"/>
                                          </p:stCondLst>
                                        </p:cTn>
                                        <p:tgtEl>
                                          <p:spTgt spid="145"/>
                                        </p:tgtEl>
                                        <p:attrNameLst>
                                          <p:attrName>style.visibility</p:attrName>
                                        </p:attrNameLst>
                                      </p:cBhvr>
                                      <p:to>
                                        <p:strVal val="visible"/>
                                      </p:to>
                                    </p:set>
                                    <p:animEffect transition="in" filter="fade">
                                      <p:cBhvr>
                                        <p:cTn id="125" dur="500"/>
                                        <p:tgtEl>
                                          <p:spTgt spid="145"/>
                                        </p:tgtEl>
                                      </p:cBhvr>
                                    </p:animEffect>
                                  </p:childTnLst>
                                </p:cTn>
                              </p:par>
                            </p:childTnLst>
                          </p:cTn>
                        </p:par>
                      </p:childTnLst>
                    </p:cTn>
                  </p:par>
                  <p:par>
                    <p:cTn id="126" fill="hold">
                      <p:stCondLst>
                        <p:cond delay="indefinite"/>
                      </p:stCondLst>
                      <p:childTnLst>
                        <p:par>
                          <p:cTn id="127" fill="hold">
                            <p:stCondLst>
                              <p:cond delay="0"/>
                            </p:stCondLst>
                            <p:childTnLst>
                              <p:par>
                                <p:cTn id="128" presetID="10" presetClass="entr" presetSubtype="0" fill="hold" nodeType="clickEffect">
                                  <p:stCondLst>
                                    <p:cond delay="0"/>
                                  </p:stCondLst>
                                  <p:childTnLst>
                                    <p:set>
                                      <p:cBhvr>
                                        <p:cTn id="129" dur="1" fill="hold">
                                          <p:stCondLst>
                                            <p:cond delay="0"/>
                                          </p:stCondLst>
                                        </p:cTn>
                                        <p:tgtEl>
                                          <p:spTgt spid="2"/>
                                        </p:tgtEl>
                                        <p:attrNameLst>
                                          <p:attrName>style.visibility</p:attrName>
                                        </p:attrNameLst>
                                      </p:cBhvr>
                                      <p:to>
                                        <p:strVal val="visible"/>
                                      </p:to>
                                    </p:set>
                                    <p:animEffect transition="in" filter="fade">
                                      <p:cBhvr>
                                        <p:cTn id="130" dur="500"/>
                                        <p:tgtEl>
                                          <p:spTgt spid="2"/>
                                        </p:tgtEl>
                                      </p:cBhvr>
                                    </p:animEffect>
                                  </p:childTnLst>
                                </p:cTn>
                              </p:par>
                              <p:par>
                                <p:cTn id="131" presetID="10" presetClass="entr" presetSubtype="0" fill="hold" nodeType="withEffect">
                                  <p:stCondLst>
                                    <p:cond delay="0"/>
                                  </p:stCondLst>
                                  <p:childTnLst>
                                    <p:set>
                                      <p:cBhvr>
                                        <p:cTn id="132" dur="1" fill="hold">
                                          <p:stCondLst>
                                            <p:cond delay="0"/>
                                          </p:stCondLst>
                                        </p:cTn>
                                        <p:tgtEl>
                                          <p:spTgt spid="1028"/>
                                        </p:tgtEl>
                                        <p:attrNameLst>
                                          <p:attrName>style.visibility</p:attrName>
                                        </p:attrNameLst>
                                      </p:cBhvr>
                                      <p:to>
                                        <p:strVal val="visible"/>
                                      </p:to>
                                    </p:set>
                                    <p:animEffect transition="in" filter="fade">
                                      <p:cBhvr>
                                        <p:cTn id="133" dur="5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animBg="1"/>
      <p:bldP spid="106" grpId="0"/>
      <p:bldP spid="104" grpId="0"/>
      <p:bldP spid="102" grpId="0"/>
      <p:bldP spid="100" grpId="0"/>
      <p:bldP spid="98" grpId="0"/>
      <p:bldP spid="96" grpId="0"/>
      <p:bldP spid="134" grpId="0"/>
      <p:bldP spid="132" grpId="0"/>
      <p:bldP spid="130" grpId="0"/>
      <p:bldP spid="128" grpId="0"/>
      <p:bldP spid="135" grpId="0" animBg="1"/>
      <p:bldP spid="141" grpId="0"/>
      <p:bldP spid="145" grpId="0"/>
      <p:bldP spid="149" grpId="0"/>
      <p:bldP spid="15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smtClean="0"/>
              <a:t>AGENDA</a:t>
            </a:r>
            <a:endParaRPr lang="en-US" dirty="0"/>
          </a:p>
        </p:txBody>
      </p:sp>
      <p:sp>
        <p:nvSpPr>
          <p:cNvPr id="5" name="Content Placeholder 4"/>
          <p:cNvSpPr>
            <a:spLocks noGrp="1"/>
          </p:cNvSpPr>
          <p:nvPr>
            <p:ph type="body" sz="quarter" idx="10"/>
          </p:nvPr>
        </p:nvSpPr>
        <p:spPr/>
        <p:txBody>
          <a:bodyPr/>
          <a:lstStyle/>
          <a:p>
            <a:r>
              <a:rPr lang="en-US" dirty="0" smtClean="0"/>
              <a:t>Set the scene</a:t>
            </a:r>
          </a:p>
          <a:p>
            <a:r>
              <a:rPr lang="en-US" dirty="0" smtClean="0"/>
              <a:t>Sensors to Servers</a:t>
            </a:r>
          </a:p>
          <a:p>
            <a:r>
              <a:rPr lang="en-US" dirty="0" smtClean="0"/>
              <a:t>Reducing Complexity</a:t>
            </a:r>
          </a:p>
          <a:p>
            <a:pPr lvl="1"/>
            <a:r>
              <a:rPr lang="en-US" dirty="0" smtClean="0"/>
              <a:t>User Experience</a:t>
            </a:r>
          </a:p>
          <a:p>
            <a:pPr lvl="1"/>
            <a:r>
              <a:rPr lang="en-US" dirty="0" smtClean="0"/>
              <a:t>Distributed Systems</a:t>
            </a:r>
          </a:p>
          <a:p>
            <a:r>
              <a:rPr lang="en-US" dirty="0"/>
              <a:t>Examples</a:t>
            </a:r>
          </a:p>
          <a:p>
            <a:pPr lvl="1"/>
            <a:r>
              <a:rPr lang="en-US" dirty="0" smtClean="0"/>
              <a:t>Industrial automation</a:t>
            </a:r>
            <a:endParaRPr lang="en-US" dirty="0"/>
          </a:p>
          <a:p>
            <a:pPr lvl="1"/>
            <a:r>
              <a:rPr lang="en-US" dirty="0" smtClean="0"/>
              <a:t>Automotive</a:t>
            </a:r>
          </a:p>
          <a:p>
            <a:pPr marL="514350" indent="-514350">
              <a:buAutoNum type="arabicPeriod"/>
            </a:pPr>
            <a:endParaRPr lang="en-US" dirty="0" smtClean="0"/>
          </a:p>
        </p:txBody>
      </p:sp>
      <p:pic>
        <p:nvPicPr>
          <p:cNvPr id="10" name="Picture 9" descr="agenda.png"/>
          <p:cNvPicPr>
            <a:picLocks noChangeAspect="1"/>
          </p:cNvPicPr>
          <p:nvPr/>
        </p:nvPicPr>
        <p:blipFill>
          <a:blip r:embed="rId3"/>
          <a:stretch>
            <a:fillRect/>
          </a:stretch>
        </p:blipFill>
        <p:spPr>
          <a:xfrm>
            <a:off x="5106348" y="3440431"/>
            <a:ext cx="6817340" cy="5113004"/>
          </a:xfrm>
          <a:prstGeom prst="rect">
            <a:avLst/>
          </a:prstGeom>
          <a:effectLst>
            <a:softEdge rad="31750"/>
          </a:effectLst>
        </p:spPr>
      </p:pic>
      <p:sp>
        <p:nvSpPr>
          <p:cNvPr id="6" name="Rectangle 5"/>
          <p:cNvSpPr/>
          <p:nvPr/>
        </p:nvSpPr>
        <p:spPr>
          <a:xfrm>
            <a:off x="368366" y="1140993"/>
            <a:ext cx="416532"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dirty="0" smtClean="0">
                <a:latin typeface="Wingdings" pitchFamily="2" charset="2"/>
              </a:rPr>
              <a:t>ü</a:t>
            </a:r>
            <a:endParaRPr lang="en-US" sz="5400" dirty="0">
              <a:latin typeface="Wingdings" pitchFamily="2" charset="2"/>
            </a:endParaRPr>
          </a:p>
        </p:txBody>
      </p:sp>
      <p:sp>
        <p:nvSpPr>
          <p:cNvPr id="7" name="Rectangle 6"/>
          <p:cNvSpPr/>
          <p:nvPr/>
        </p:nvSpPr>
        <p:spPr>
          <a:xfrm>
            <a:off x="377643" y="1627347"/>
            <a:ext cx="416532"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dirty="0" smtClean="0">
                <a:latin typeface="Wingdings" pitchFamily="2" charset="2"/>
              </a:rPr>
              <a:t>ü</a:t>
            </a:r>
            <a:endParaRPr lang="en-US" sz="5400" dirty="0">
              <a:latin typeface="Wingdings" pitchFamily="2" charset="2"/>
            </a:endParaRPr>
          </a:p>
        </p:txBody>
      </p:sp>
    </p:spTree>
    <p:extLst>
      <p:ext uri="{BB962C8B-B14F-4D97-AF65-F5344CB8AC3E}">
        <p14:creationId xmlns:p14="http://schemas.microsoft.com/office/powerpoint/2010/main" xmlns="" val="3735446581"/>
      </p:ext>
    </p:extLst>
  </p:cSld>
  <p:clrMapOvr>
    <a:masterClrMapping/>
  </p:clrMapOvr>
  <mc:AlternateContent xmlns:mc="http://schemas.openxmlformats.org/markup-compatibility/2006">
    <mc:Choice xmlns:p14="http://schemas.microsoft.com/office/powerpoint/2010/main" xmlns="" Requires="p14">
      <p:transition spd="med" p14:dur="699" advTm="60000">
        <p:fade/>
      </p:transition>
    </mc:Choice>
    <mc:Fallback>
      <p:transition spd="med" advTm="60000">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ounded Rectangle 30"/>
          <p:cNvSpPr/>
          <p:nvPr/>
        </p:nvSpPr>
        <p:spPr>
          <a:xfrm>
            <a:off x="662047" y="1427084"/>
            <a:ext cx="3786249" cy="4819334"/>
          </a:xfrm>
          <a:prstGeom prst="roundRect">
            <a:avLst/>
          </a:prstGeom>
          <a:gradFill flip="none" rotWithShape="1">
            <a:gsLst>
              <a:gs pos="0">
                <a:schemeClr val="accent1">
                  <a:shade val="30000"/>
                  <a:satMod val="115000"/>
                  <a:alpha val="0"/>
                </a:schemeClr>
              </a:gs>
              <a:gs pos="50000">
                <a:srgbClr val="92D050">
                  <a:alpha val="50000"/>
                </a:srgbClr>
              </a:gs>
              <a:gs pos="100000">
                <a:srgbClr val="92D050">
                  <a:alpha val="8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400" tIns="45720" bIns="45720" rtlCol="0" anchor="t"/>
          <a:lstStyle/>
          <a:p>
            <a:pPr>
              <a:lnSpc>
                <a:spcPct val="90000"/>
              </a:lnSpc>
            </a:pPr>
            <a:r>
              <a:rPr lang="en-US" sz="2000" b="1" dirty="0" smtClean="0">
                <a:effectLst>
                  <a:outerShdw blurRad="38100" dist="38100" dir="2700000" algn="tl">
                    <a:srgbClr val="000000">
                      <a:alpha val="43137"/>
                    </a:srgbClr>
                  </a:outerShdw>
                </a:effectLst>
                <a:latin typeface="Segoe" pitchFamily="34" charset="0"/>
              </a:rPr>
              <a:t>Designer</a:t>
            </a:r>
          </a:p>
          <a:p>
            <a:pPr>
              <a:lnSpc>
                <a:spcPct val="90000"/>
              </a:lnSpc>
            </a:pPr>
            <a:r>
              <a:rPr lang="en-US" dirty="0" smtClean="0">
                <a:effectLst>
                  <a:outerShdw blurRad="38100" dist="38100" dir="2700000" algn="tl">
                    <a:srgbClr val="000000">
                      <a:alpha val="43137"/>
                    </a:srgbClr>
                  </a:outerShdw>
                </a:effectLst>
                <a:latin typeface="Segoe" pitchFamily="34" charset="0"/>
              </a:rPr>
              <a:t>Look, behavior, </a:t>
            </a:r>
            <a:br>
              <a:rPr lang="en-US" dirty="0" smtClean="0">
                <a:effectLst>
                  <a:outerShdw blurRad="38100" dist="38100" dir="2700000" algn="tl">
                    <a:srgbClr val="000000">
                      <a:alpha val="43137"/>
                    </a:srgbClr>
                  </a:outerShdw>
                </a:effectLst>
                <a:latin typeface="Segoe" pitchFamily="34" charset="0"/>
              </a:rPr>
            </a:br>
            <a:r>
              <a:rPr lang="en-US" dirty="0" smtClean="0">
                <a:effectLst>
                  <a:outerShdw blurRad="38100" dist="38100" dir="2700000" algn="tl">
                    <a:srgbClr val="000000">
                      <a:alpha val="43137"/>
                    </a:srgbClr>
                  </a:outerShdw>
                </a:effectLst>
                <a:latin typeface="Segoe" pitchFamily="34" charset="0"/>
              </a:rPr>
              <a:t>brand, and</a:t>
            </a:r>
            <a:br>
              <a:rPr lang="en-US" dirty="0" smtClean="0">
                <a:effectLst>
                  <a:outerShdw blurRad="38100" dist="38100" dir="2700000" algn="tl">
                    <a:srgbClr val="000000">
                      <a:alpha val="43137"/>
                    </a:srgbClr>
                  </a:outerShdw>
                </a:effectLst>
                <a:latin typeface="Segoe" pitchFamily="34" charset="0"/>
              </a:rPr>
            </a:br>
            <a:r>
              <a:rPr lang="en-US" dirty="0" smtClean="0">
                <a:effectLst>
                  <a:outerShdw blurRad="38100" dist="38100" dir="2700000" algn="tl">
                    <a:srgbClr val="000000">
                      <a:alpha val="43137"/>
                    </a:srgbClr>
                  </a:outerShdw>
                </a:effectLst>
                <a:latin typeface="Segoe" pitchFamily="34" charset="0"/>
              </a:rPr>
              <a:t>emotional connection</a:t>
            </a:r>
          </a:p>
        </p:txBody>
      </p:sp>
      <p:sp>
        <p:nvSpPr>
          <p:cNvPr id="43" name="Rounded Rectangle 42"/>
          <p:cNvSpPr/>
          <p:nvPr/>
        </p:nvSpPr>
        <p:spPr>
          <a:xfrm>
            <a:off x="4695705" y="1427084"/>
            <a:ext cx="3786249" cy="4819334"/>
          </a:xfrm>
          <a:prstGeom prst="roundRect">
            <a:avLst/>
          </a:prstGeom>
          <a:gradFill flip="none" rotWithShape="1">
            <a:gsLst>
              <a:gs pos="0">
                <a:schemeClr val="accent1">
                  <a:shade val="30000"/>
                  <a:satMod val="115000"/>
                  <a:alpha val="0"/>
                </a:schemeClr>
              </a:gs>
              <a:gs pos="50000">
                <a:srgbClr val="FFC000">
                  <a:alpha val="30000"/>
                </a:srgbClr>
              </a:gs>
              <a:gs pos="100000">
                <a:srgbClr val="FFC000">
                  <a:alpha val="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0" rtlCol="0" anchor="t"/>
          <a:lstStyle/>
          <a:p>
            <a:pPr algn="r">
              <a:lnSpc>
                <a:spcPct val="90000"/>
              </a:lnSpc>
            </a:pPr>
            <a:r>
              <a:rPr lang="en-US" sz="2000" b="1" dirty="0" smtClean="0">
                <a:effectLst>
                  <a:outerShdw blurRad="38100" dist="38100" dir="2700000" algn="tl">
                    <a:srgbClr val="000000">
                      <a:alpha val="43137"/>
                    </a:srgbClr>
                  </a:outerShdw>
                </a:effectLst>
                <a:latin typeface="Segoe" pitchFamily="34" charset="0"/>
              </a:rPr>
              <a:t>Developer</a:t>
            </a:r>
          </a:p>
          <a:p>
            <a:pPr algn="r">
              <a:lnSpc>
                <a:spcPct val="90000"/>
              </a:lnSpc>
            </a:pPr>
            <a:r>
              <a:rPr lang="en-US" dirty="0" smtClean="0">
                <a:effectLst>
                  <a:outerShdw blurRad="38100" dist="38100" dir="2700000" algn="tl">
                    <a:srgbClr val="000000">
                      <a:alpha val="43137"/>
                    </a:srgbClr>
                  </a:outerShdw>
                </a:effectLst>
                <a:latin typeface="Segoe" pitchFamily="34" charset="0"/>
              </a:rPr>
              <a:t>Function, deployment, data, security, </a:t>
            </a:r>
            <a:br>
              <a:rPr lang="en-US" dirty="0" smtClean="0">
                <a:effectLst>
                  <a:outerShdw blurRad="38100" dist="38100" dir="2700000" algn="tl">
                    <a:srgbClr val="000000">
                      <a:alpha val="43137"/>
                    </a:srgbClr>
                  </a:outerShdw>
                </a:effectLst>
                <a:latin typeface="Segoe" pitchFamily="34" charset="0"/>
              </a:rPr>
            </a:br>
            <a:r>
              <a:rPr lang="en-US" dirty="0" smtClean="0">
                <a:effectLst>
                  <a:outerShdw blurRad="38100" dist="38100" dir="2700000" algn="tl">
                    <a:srgbClr val="000000">
                      <a:alpha val="43137"/>
                    </a:srgbClr>
                  </a:outerShdw>
                </a:effectLst>
                <a:latin typeface="Segoe" pitchFamily="34" charset="0"/>
              </a:rPr>
              <a:t>operational integrity</a:t>
            </a:r>
          </a:p>
        </p:txBody>
      </p:sp>
      <p:sp>
        <p:nvSpPr>
          <p:cNvPr id="54" name="Rounded Rectangle 53"/>
          <p:cNvSpPr/>
          <p:nvPr/>
        </p:nvSpPr>
        <p:spPr>
          <a:xfrm>
            <a:off x="662047" y="1427084"/>
            <a:ext cx="3786249" cy="4819334"/>
          </a:xfrm>
          <a:prstGeom prst="roundRect">
            <a:avLst/>
          </a:prstGeom>
          <a:ln/>
        </p:spPr>
        <p:style>
          <a:lnRef idx="0">
            <a:schemeClr val="accent1"/>
          </a:lnRef>
          <a:fillRef idx="3">
            <a:schemeClr val="accent1"/>
          </a:fillRef>
          <a:effectRef idx="3">
            <a:schemeClr val="accent1"/>
          </a:effectRef>
          <a:fontRef idx="minor">
            <a:schemeClr val="lt1"/>
          </a:fontRef>
        </p:style>
        <p:txBody>
          <a:bodyPr lIns="914400" tIns="45720" bIns="45720" rtlCol="0" anchor="t"/>
          <a:lstStyle/>
          <a:p>
            <a:pPr>
              <a:lnSpc>
                <a:spcPct val="90000"/>
              </a:lnSpc>
            </a:pPr>
            <a:r>
              <a:rPr lang="en-US" sz="2000" b="1" dirty="0" smtClean="0">
                <a:effectLst>
                  <a:outerShdw blurRad="38100" dist="38100" dir="2700000" algn="tl">
                    <a:srgbClr val="000000">
                      <a:alpha val="43137"/>
                    </a:srgbClr>
                  </a:outerShdw>
                </a:effectLst>
                <a:latin typeface="Segoe" pitchFamily="34" charset="0"/>
              </a:rPr>
              <a:t>Designer</a:t>
            </a:r>
          </a:p>
          <a:p>
            <a:pPr>
              <a:lnSpc>
                <a:spcPct val="90000"/>
              </a:lnSpc>
            </a:pPr>
            <a:r>
              <a:rPr lang="en-US" dirty="0" smtClean="0">
                <a:effectLst>
                  <a:outerShdw blurRad="38100" dist="38100" dir="2700000" algn="tl">
                    <a:srgbClr val="000000">
                      <a:alpha val="43137"/>
                    </a:srgbClr>
                  </a:outerShdw>
                </a:effectLst>
                <a:latin typeface="Segoe" pitchFamily="34" charset="0"/>
              </a:rPr>
              <a:t>Look, behavior, </a:t>
            </a:r>
            <a:br>
              <a:rPr lang="en-US" dirty="0" smtClean="0">
                <a:effectLst>
                  <a:outerShdw blurRad="38100" dist="38100" dir="2700000" algn="tl">
                    <a:srgbClr val="000000">
                      <a:alpha val="43137"/>
                    </a:srgbClr>
                  </a:outerShdw>
                </a:effectLst>
                <a:latin typeface="Segoe" pitchFamily="34" charset="0"/>
              </a:rPr>
            </a:br>
            <a:r>
              <a:rPr lang="en-US" dirty="0" smtClean="0">
                <a:effectLst>
                  <a:outerShdw blurRad="38100" dist="38100" dir="2700000" algn="tl">
                    <a:srgbClr val="000000">
                      <a:alpha val="43137"/>
                    </a:srgbClr>
                  </a:outerShdw>
                </a:effectLst>
                <a:latin typeface="Segoe" pitchFamily="34" charset="0"/>
              </a:rPr>
              <a:t>brand, and</a:t>
            </a:r>
            <a:br>
              <a:rPr lang="en-US" dirty="0" smtClean="0">
                <a:effectLst>
                  <a:outerShdw blurRad="38100" dist="38100" dir="2700000" algn="tl">
                    <a:srgbClr val="000000">
                      <a:alpha val="43137"/>
                    </a:srgbClr>
                  </a:outerShdw>
                </a:effectLst>
                <a:latin typeface="Segoe" pitchFamily="34" charset="0"/>
              </a:rPr>
            </a:br>
            <a:r>
              <a:rPr lang="en-US" dirty="0" smtClean="0">
                <a:effectLst>
                  <a:outerShdw blurRad="38100" dist="38100" dir="2700000" algn="tl">
                    <a:srgbClr val="000000">
                      <a:alpha val="43137"/>
                    </a:srgbClr>
                  </a:outerShdw>
                </a:effectLst>
                <a:latin typeface="Segoe" pitchFamily="34" charset="0"/>
              </a:rPr>
              <a:t>emotional connection</a:t>
            </a:r>
          </a:p>
        </p:txBody>
      </p:sp>
      <p:sp>
        <p:nvSpPr>
          <p:cNvPr id="55" name="Rounded Rectangle 54"/>
          <p:cNvSpPr/>
          <p:nvPr/>
        </p:nvSpPr>
        <p:spPr>
          <a:xfrm>
            <a:off x="4695705" y="1427084"/>
            <a:ext cx="3786249" cy="4819334"/>
          </a:xfrm>
          <a:prstGeom prst="roundRect">
            <a:avLst/>
          </a:prstGeom>
          <a:ln/>
        </p:spPr>
        <p:style>
          <a:lnRef idx="0">
            <a:schemeClr val="accent4"/>
          </a:lnRef>
          <a:fillRef idx="3">
            <a:schemeClr val="accent4"/>
          </a:fillRef>
          <a:effectRef idx="3">
            <a:schemeClr val="accent4"/>
          </a:effectRef>
          <a:fontRef idx="minor">
            <a:schemeClr val="lt1"/>
          </a:fontRef>
        </p:style>
        <p:txBody>
          <a:bodyPr lIns="91440" tIns="45720" rIns="914400" rtlCol="0" anchor="t"/>
          <a:lstStyle/>
          <a:p>
            <a:pPr algn="r">
              <a:lnSpc>
                <a:spcPct val="90000"/>
              </a:lnSpc>
            </a:pPr>
            <a:r>
              <a:rPr lang="en-US" sz="2000" b="1" dirty="0" smtClean="0">
                <a:effectLst>
                  <a:outerShdw blurRad="38100" dist="38100" dir="2700000" algn="tl">
                    <a:srgbClr val="000000">
                      <a:alpha val="43137"/>
                    </a:srgbClr>
                  </a:outerShdw>
                </a:effectLst>
                <a:latin typeface="Segoe" pitchFamily="34" charset="0"/>
              </a:rPr>
              <a:t>Developer</a:t>
            </a:r>
          </a:p>
          <a:p>
            <a:pPr algn="r">
              <a:lnSpc>
                <a:spcPct val="90000"/>
              </a:lnSpc>
            </a:pPr>
            <a:r>
              <a:rPr lang="en-US" dirty="0" smtClean="0">
                <a:effectLst>
                  <a:outerShdw blurRad="38100" dist="38100" dir="2700000" algn="tl">
                    <a:srgbClr val="000000">
                      <a:alpha val="43137"/>
                    </a:srgbClr>
                  </a:outerShdw>
                </a:effectLst>
                <a:latin typeface="Segoe" pitchFamily="34" charset="0"/>
              </a:rPr>
              <a:t>Function, deployment, data, security, </a:t>
            </a:r>
            <a:br>
              <a:rPr lang="en-US" dirty="0" smtClean="0">
                <a:effectLst>
                  <a:outerShdw blurRad="38100" dist="38100" dir="2700000" algn="tl">
                    <a:srgbClr val="000000">
                      <a:alpha val="43137"/>
                    </a:srgbClr>
                  </a:outerShdw>
                </a:effectLst>
                <a:latin typeface="Segoe" pitchFamily="34" charset="0"/>
              </a:rPr>
            </a:br>
            <a:r>
              <a:rPr lang="en-US" dirty="0" smtClean="0">
                <a:effectLst>
                  <a:outerShdw blurRad="38100" dist="38100" dir="2700000" algn="tl">
                    <a:srgbClr val="000000">
                      <a:alpha val="43137"/>
                    </a:srgbClr>
                  </a:outerShdw>
                </a:effectLst>
                <a:latin typeface="Segoe" pitchFamily="34" charset="0"/>
              </a:rPr>
              <a:t>operational integrity</a:t>
            </a:r>
          </a:p>
        </p:txBody>
      </p:sp>
      <p:sp>
        <p:nvSpPr>
          <p:cNvPr id="50" name="Rectangle 49"/>
          <p:cNvSpPr/>
          <p:nvPr/>
        </p:nvSpPr>
        <p:spPr>
          <a:xfrm>
            <a:off x="1520042" y="3930729"/>
            <a:ext cx="6103917" cy="1389414"/>
          </a:xfrm>
          <a:prstGeom prst="rect">
            <a:avLst/>
          </a:prstGeom>
          <a:gradFill flip="none" rotWithShape="1">
            <a:gsLst>
              <a:gs pos="0">
                <a:schemeClr val="accent1">
                  <a:shade val="30000"/>
                  <a:satMod val="115000"/>
                  <a:alpha val="0"/>
                </a:schemeClr>
              </a:gs>
              <a:gs pos="50000">
                <a:schemeClr val="accent1">
                  <a:shade val="67500"/>
                  <a:satMod val="115000"/>
                </a:schemeClr>
              </a:gs>
              <a:gs pos="100000">
                <a:schemeClr val="accent1">
                  <a:shade val="100000"/>
                  <a:satMod val="115000"/>
                  <a:alpha val="0"/>
                </a:schemeClr>
              </a:gs>
            </a:gsLst>
            <a:lin ang="10800000" scaled="1"/>
            <a:tileRect/>
          </a:gra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4" name="Title 1"/>
          <p:cNvSpPr>
            <a:spLocks noGrp="1"/>
          </p:cNvSpPr>
          <p:nvPr>
            <p:ph type="title"/>
          </p:nvPr>
        </p:nvSpPr>
        <p:spPr/>
        <p:txBody>
          <a:bodyPr vert="horz" lIns="91440" tIns="45720" rIns="91440" bIns="45720" rtlCol="0" anchor="ctr">
            <a:noAutofit/>
          </a:bodyPr>
          <a:lstStyle/>
          <a:p>
            <a:pPr lvl="0"/>
            <a:r>
              <a:rPr lang="en-US" sz="3600" dirty="0" smtClean="0"/>
              <a:t>Unifying the Design / Dev Process</a:t>
            </a:r>
            <a:endParaRPr lang="en-US" sz="3600" dirty="0"/>
          </a:p>
        </p:txBody>
      </p:sp>
      <p:grpSp>
        <p:nvGrpSpPr>
          <p:cNvPr id="28" name="Group 68"/>
          <p:cNvGrpSpPr/>
          <p:nvPr/>
        </p:nvGrpSpPr>
        <p:grpSpPr>
          <a:xfrm>
            <a:off x="7599984" y="1477080"/>
            <a:ext cx="1372996" cy="1372996"/>
            <a:chOff x="4681729" y="2874096"/>
            <a:chExt cx="1794933" cy="1794933"/>
          </a:xfrm>
        </p:grpSpPr>
        <p:sp>
          <p:nvSpPr>
            <p:cNvPr id="29" name="Oval 28"/>
            <p:cNvSpPr/>
            <p:nvPr/>
          </p:nvSpPr>
          <p:spPr>
            <a:xfrm>
              <a:off x="4681729" y="2874096"/>
              <a:ext cx="1794933" cy="1794933"/>
            </a:xfrm>
            <a:prstGeom prst="ellipse">
              <a:avLst/>
            </a:prstGeom>
            <a:gradFill flip="none" rotWithShape="1">
              <a:gsLst>
                <a:gs pos="0">
                  <a:schemeClr val="bg1">
                    <a:lumMod val="75000"/>
                    <a:tint val="66000"/>
                    <a:satMod val="160000"/>
                  </a:schemeClr>
                </a:gs>
                <a:gs pos="50000">
                  <a:schemeClr val="bg1">
                    <a:lumMod val="75000"/>
                    <a:tint val="44500"/>
                    <a:satMod val="160000"/>
                  </a:schemeClr>
                </a:gs>
                <a:gs pos="100000">
                  <a:schemeClr val="bg1">
                    <a:lumMod val="75000"/>
                    <a:tint val="23500"/>
                    <a:satMod val="16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Picture 5" descr="C:\Documents and Settings\Pennie\My Documents\ESC\ESC007\MSB-Business_Randy_man-sitting-monitor-desk-work-office.png"/>
            <p:cNvPicPr>
              <a:picLocks noChangeAspect="1" noChangeArrowheads="1"/>
            </p:cNvPicPr>
            <p:nvPr/>
          </p:nvPicPr>
          <p:blipFill>
            <a:blip r:embed="rId3"/>
            <a:srcRect/>
            <a:stretch>
              <a:fillRect/>
            </a:stretch>
          </p:blipFill>
          <p:spPr bwMode="auto">
            <a:xfrm>
              <a:off x="4783667" y="2976034"/>
              <a:ext cx="1591056" cy="1591056"/>
            </a:xfrm>
            <a:prstGeom prst="rect">
              <a:avLst/>
            </a:prstGeom>
            <a:noFill/>
          </p:spPr>
        </p:pic>
      </p:grpSp>
      <p:pic>
        <p:nvPicPr>
          <p:cNvPr id="35" name="Picture 8"/>
          <p:cNvPicPr>
            <a:picLocks noChangeAspect="1" noChangeArrowheads="1"/>
          </p:cNvPicPr>
          <p:nvPr/>
        </p:nvPicPr>
        <p:blipFill>
          <a:blip r:embed="rId4" cstate="print"/>
          <a:srcRect/>
          <a:stretch>
            <a:fillRect/>
          </a:stretch>
        </p:blipFill>
        <p:spPr bwMode="auto">
          <a:xfrm>
            <a:off x="755031" y="3624936"/>
            <a:ext cx="1555750" cy="2286000"/>
          </a:xfrm>
          <a:prstGeom prst="rect">
            <a:avLst/>
          </a:prstGeom>
          <a:noFill/>
          <a:ln w="9525">
            <a:noFill/>
            <a:miter lim="800000"/>
            <a:headEnd/>
            <a:tailEnd/>
          </a:ln>
        </p:spPr>
      </p:pic>
      <p:pic>
        <p:nvPicPr>
          <p:cNvPr id="42" name="Picture 41"/>
          <p:cNvPicPr>
            <a:picLocks noChangeAspect="1" noChangeArrowheads="1"/>
          </p:cNvPicPr>
          <p:nvPr/>
        </p:nvPicPr>
        <p:blipFill>
          <a:blip r:embed="rId4" cstate="print"/>
          <a:srcRect/>
          <a:stretch>
            <a:fillRect/>
          </a:stretch>
        </p:blipFill>
        <p:spPr bwMode="auto">
          <a:xfrm>
            <a:off x="6833218" y="3624936"/>
            <a:ext cx="1555752" cy="2286000"/>
          </a:xfrm>
          <a:prstGeom prst="rect">
            <a:avLst/>
          </a:prstGeom>
          <a:noFill/>
          <a:ln w="9525">
            <a:noFill/>
            <a:miter lim="800000"/>
            <a:headEnd/>
            <a:tailEnd/>
          </a:ln>
        </p:spPr>
      </p:pic>
      <p:sp>
        <p:nvSpPr>
          <p:cNvPr id="47" name="Rounded Rectangle 46"/>
          <p:cNvSpPr/>
          <p:nvPr/>
        </p:nvSpPr>
        <p:spPr>
          <a:xfrm>
            <a:off x="2582884" y="3817914"/>
            <a:ext cx="1688275" cy="1615045"/>
          </a:xfrm>
          <a:prstGeom prst="roundRect">
            <a:avLst>
              <a:gd name="adj" fmla="val 12346"/>
            </a:avLst>
          </a:prstGeom>
          <a:solidFill>
            <a:schemeClr val="accent1">
              <a:lumMod val="50000"/>
            </a:schemeClr>
          </a:solidFill>
          <a:effectLst>
            <a:glow rad="1397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1800" kern="0" dirty="0" smtClean="0">
                <a:latin typeface="Segoe" pitchFamily="34" charset="0"/>
              </a:rPr>
              <a:t>Paper</a:t>
            </a:r>
          </a:p>
          <a:p>
            <a:pPr lvl="0" algn="ctr">
              <a:defRPr/>
            </a:pPr>
            <a:r>
              <a:rPr lang="en-US" sz="1800" kern="0" dirty="0" smtClean="0">
                <a:latin typeface="Segoe" pitchFamily="34" charset="0"/>
              </a:rPr>
              <a:t>JPG / TIFF</a:t>
            </a:r>
          </a:p>
          <a:p>
            <a:pPr lvl="0" algn="ctr">
              <a:defRPr/>
            </a:pPr>
            <a:r>
              <a:rPr lang="en-US" sz="1800" kern="0" dirty="0" smtClean="0">
                <a:latin typeface="Segoe" pitchFamily="34" charset="0"/>
              </a:rPr>
              <a:t>PSD</a:t>
            </a:r>
          </a:p>
          <a:p>
            <a:pPr lvl="0" algn="ctr">
              <a:defRPr/>
            </a:pPr>
            <a:r>
              <a:rPr lang="en-US" sz="1800" kern="0" dirty="0" smtClean="0">
                <a:latin typeface="Segoe" pitchFamily="34" charset="0"/>
              </a:rPr>
              <a:t>PPT</a:t>
            </a:r>
          </a:p>
          <a:p>
            <a:pPr lvl="0" algn="ctr">
              <a:defRPr/>
            </a:pPr>
            <a:r>
              <a:rPr lang="en-US" sz="1800" kern="0" dirty="0" smtClean="0"/>
              <a:t>MOV / WMV </a:t>
            </a:r>
          </a:p>
        </p:txBody>
      </p:sp>
      <p:sp>
        <p:nvSpPr>
          <p:cNvPr id="49" name="Rounded Rectangle 48"/>
          <p:cNvSpPr/>
          <p:nvPr/>
        </p:nvSpPr>
        <p:spPr>
          <a:xfrm>
            <a:off x="4872841" y="3817914"/>
            <a:ext cx="1688275" cy="1615045"/>
          </a:xfrm>
          <a:prstGeom prst="roundRect">
            <a:avLst>
              <a:gd name="adj" fmla="val 12346"/>
            </a:avLst>
          </a:prstGeom>
          <a:solidFill>
            <a:schemeClr val="accent4"/>
          </a:solidFill>
          <a:effectLst>
            <a:glow rad="1397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kern="0" dirty="0" smtClean="0">
                <a:solidFill>
                  <a:srgbClr val="FFFFFF"/>
                </a:solidFill>
                <a:latin typeface="Segoe" pitchFamily="34" charset="0"/>
              </a:rPr>
              <a:t>C++</a:t>
            </a:r>
          </a:p>
          <a:p>
            <a:pPr lvl="0" algn="ctr">
              <a:defRPr/>
            </a:pPr>
            <a:r>
              <a:rPr lang="en-US" kern="0" dirty="0" smtClean="0">
                <a:solidFill>
                  <a:srgbClr val="FFFFFF"/>
                </a:solidFill>
                <a:latin typeface="Segoe" pitchFamily="34" charset="0"/>
              </a:rPr>
              <a:t>C#</a:t>
            </a:r>
          </a:p>
          <a:p>
            <a:pPr lvl="0" algn="ctr">
              <a:defRPr/>
            </a:pPr>
            <a:r>
              <a:rPr lang="en-US" kern="0" dirty="0" smtClean="0">
                <a:solidFill>
                  <a:srgbClr val="FFFFFF"/>
                </a:solidFill>
                <a:latin typeface="Segoe" pitchFamily="34" charset="0"/>
              </a:rPr>
              <a:t>VB.NET</a:t>
            </a:r>
            <a:endParaRPr lang="en-US" kern="0" dirty="0">
              <a:solidFill>
                <a:srgbClr val="FFFFFF"/>
              </a:solidFill>
              <a:latin typeface="Segoe" pitchFamily="34" charset="0"/>
            </a:endParaRPr>
          </a:p>
        </p:txBody>
      </p:sp>
      <p:pic>
        <p:nvPicPr>
          <p:cNvPr id="52" name="Picture 9"/>
          <p:cNvPicPr>
            <a:picLocks noChangeAspect="1" noChangeArrowheads="1"/>
          </p:cNvPicPr>
          <p:nvPr/>
        </p:nvPicPr>
        <p:blipFill>
          <a:blip r:embed="rId5" cstate="print"/>
          <a:srcRect b="28619"/>
          <a:stretch>
            <a:fillRect/>
          </a:stretch>
        </p:blipFill>
        <p:spPr bwMode="auto">
          <a:xfrm>
            <a:off x="6833218" y="3624935"/>
            <a:ext cx="1788268" cy="1825834"/>
          </a:xfrm>
          <a:prstGeom prst="rect">
            <a:avLst/>
          </a:prstGeom>
          <a:noFill/>
          <a:ln w="9525">
            <a:noFill/>
            <a:miter lim="800000"/>
            <a:headEnd/>
            <a:tailEnd/>
          </a:ln>
        </p:spPr>
      </p:pic>
      <p:grpSp>
        <p:nvGrpSpPr>
          <p:cNvPr id="25" name="Group 69"/>
          <p:cNvGrpSpPr/>
          <p:nvPr/>
        </p:nvGrpSpPr>
        <p:grpSpPr>
          <a:xfrm>
            <a:off x="177619" y="1477080"/>
            <a:ext cx="1372996" cy="1372996"/>
            <a:chOff x="1253067" y="2370668"/>
            <a:chExt cx="1794933" cy="1794933"/>
          </a:xfrm>
        </p:grpSpPr>
        <p:sp>
          <p:nvSpPr>
            <p:cNvPr id="26" name="Oval 25"/>
            <p:cNvSpPr/>
            <p:nvPr/>
          </p:nvSpPr>
          <p:spPr>
            <a:xfrm>
              <a:off x="1253067" y="2370668"/>
              <a:ext cx="1794933" cy="1794933"/>
            </a:xfrm>
            <a:prstGeom prst="ellipse">
              <a:avLst/>
            </a:prstGeom>
            <a:gradFill flip="none" rotWithShape="1">
              <a:gsLst>
                <a:gs pos="0">
                  <a:schemeClr val="bg1">
                    <a:lumMod val="75000"/>
                    <a:tint val="66000"/>
                    <a:satMod val="160000"/>
                  </a:schemeClr>
                </a:gs>
                <a:gs pos="50000">
                  <a:schemeClr val="bg1">
                    <a:lumMod val="75000"/>
                    <a:tint val="44500"/>
                    <a:satMod val="160000"/>
                  </a:schemeClr>
                </a:gs>
                <a:gs pos="100000">
                  <a:schemeClr val="bg1">
                    <a:lumMod val="75000"/>
                    <a:tint val="23500"/>
                    <a:satMod val="16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Picture 6" descr="C:\Documents and Settings\Pennie\My Documents\ESC\ESC007\woman-casual-laptop-copy.png"/>
            <p:cNvPicPr>
              <a:picLocks noChangeAspect="1" noChangeArrowheads="1"/>
            </p:cNvPicPr>
            <p:nvPr/>
          </p:nvPicPr>
          <p:blipFill>
            <a:blip r:embed="rId6"/>
            <a:srcRect/>
            <a:stretch>
              <a:fillRect/>
            </a:stretch>
          </p:blipFill>
          <p:spPr bwMode="auto">
            <a:xfrm flipH="1">
              <a:off x="1357488" y="2475089"/>
              <a:ext cx="1586091" cy="1586091"/>
            </a:xfrm>
            <a:prstGeom prst="rect">
              <a:avLst/>
            </a:prstGeom>
            <a:noFill/>
          </p:spPr>
        </p:pic>
      </p:grpSp>
    </p:spTree>
    <p:extLst>
      <p:ext uri="{BB962C8B-B14F-4D97-AF65-F5344CB8AC3E}">
        <p14:creationId xmlns:p14="http://schemas.microsoft.com/office/powerpoint/2010/main" xmlns="" val="440067944"/>
      </p:ext>
    </p:extLst>
  </p:cSld>
  <p:clrMapOvr>
    <a:masterClrMapping/>
  </p:clrMapOvr>
  <mc:AlternateContent xmlns:mc="http://schemas.openxmlformats.org/markup-compatibility/2006">
    <mc:Choice xmlns:p14="http://schemas.microsoft.com/office/powerpoint/2010/main" xmlns="" Requires="p14">
      <p:transition spd="med" p14:dur="699">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1000"/>
                                        <p:tgtEl>
                                          <p:spTgt spid="52"/>
                                        </p:tgtEl>
                                      </p:cBhvr>
                                    </p:animEffect>
                                    <p:set>
                                      <p:cBhvr>
                                        <p:cTn id="7" dur="1" fill="hold">
                                          <p:stCondLst>
                                            <p:cond delay="999"/>
                                          </p:stCondLst>
                                        </p:cTn>
                                        <p:tgtEl>
                                          <p:spTgt spid="52"/>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fade">
                                      <p:cBhvr>
                                        <p:cTn id="10" dur="1000"/>
                                        <p:tgtEl>
                                          <p:spTgt spid="42"/>
                                        </p:tgtEl>
                                      </p:cBhvr>
                                    </p:animEffect>
                                  </p:childTnLst>
                                </p:cTn>
                              </p:par>
                              <p:par>
                                <p:cTn id="11" presetID="16" presetClass="exit" presetSubtype="37" fill="hold" grpId="0" nodeType="withEffect">
                                  <p:stCondLst>
                                    <p:cond delay="0"/>
                                  </p:stCondLst>
                                  <p:childTnLst>
                                    <p:animEffect transition="out" filter="barn(outVertical)">
                                      <p:cBhvr>
                                        <p:cTn id="12" dur="500"/>
                                        <p:tgtEl>
                                          <p:spTgt spid="50"/>
                                        </p:tgtEl>
                                      </p:cBhvr>
                                    </p:animEffect>
                                    <p:set>
                                      <p:cBhvr>
                                        <p:cTn id="13" dur="1" fill="hold">
                                          <p:stCondLst>
                                            <p:cond delay="499"/>
                                          </p:stCondLst>
                                        </p:cTn>
                                        <p:tgtEl>
                                          <p:spTgt spid="50"/>
                                        </p:tgtEl>
                                        <p:attrNameLst>
                                          <p:attrName>style.visibility</p:attrName>
                                        </p:attrNameLst>
                                      </p:cBhvr>
                                      <p:to>
                                        <p:strVal val="hidden"/>
                                      </p:to>
                                    </p:set>
                                  </p:childTnLst>
                                </p:cTn>
                              </p:par>
                              <p:par>
                                <p:cTn id="14" presetID="10" presetClass="exit" presetSubtype="0" fill="hold" grpId="0" nodeType="withEffect">
                                  <p:stCondLst>
                                    <p:cond delay="0"/>
                                  </p:stCondLst>
                                  <p:childTnLst>
                                    <p:animEffect transition="out" filter="fade">
                                      <p:cBhvr>
                                        <p:cTn id="15" dur="1000"/>
                                        <p:tgtEl>
                                          <p:spTgt spid="47"/>
                                        </p:tgtEl>
                                      </p:cBhvr>
                                    </p:animEffect>
                                    <p:set>
                                      <p:cBhvr>
                                        <p:cTn id="16" dur="1" fill="hold">
                                          <p:stCondLst>
                                            <p:cond delay="999"/>
                                          </p:stCondLst>
                                        </p:cTn>
                                        <p:tgtEl>
                                          <p:spTgt spid="47"/>
                                        </p:tgtEl>
                                        <p:attrNameLst>
                                          <p:attrName>style.visibility</p:attrName>
                                        </p:attrNameLst>
                                      </p:cBhvr>
                                      <p:to>
                                        <p:strVal val="hidden"/>
                                      </p:to>
                                    </p:set>
                                  </p:childTnLst>
                                </p:cTn>
                              </p:par>
                              <p:par>
                                <p:cTn id="17" presetID="10" presetClass="exit" presetSubtype="0" fill="hold" grpId="0" nodeType="withEffect">
                                  <p:stCondLst>
                                    <p:cond delay="0"/>
                                  </p:stCondLst>
                                  <p:childTnLst>
                                    <p:animEffect transition="out" filter="fade">
                                      <p:cBhvr>
                                        <p:cTn id="18" dur="1000"/>
                                        <p:tgtEl>
                                          <p:spTgt spid="49"/>
                                        </p:tgtEl>
                                      </p:cBhvr>
                                    </p:animEffect>
                                    <p:set>
                                      <p:cBhvr>
                                        <p:cTn id="19" dur="1" fill="hold">
                                          <p:stCondLst>
                                            <p:cond delay="999"/>
                                          </p:stCondLst>
                                        </p:cTn>
                                        <p:tgtEl>
                                          <p:spTgt spid="49"/>
                                        </p:tgtEl>
                                        <p:attrNameLst>
                                          <p:attrName>style.visibility</p:attrName>
                                        </p:attrNameLst>
                                      </p:cBhvr>
                                      <p:to>
                                        <p:strVal val="hidden"/>
                                      </p:to>
                                    </p:set>
                                  </p:childTnLst>
                                </p:cTn>
                              </p:par>
                              <p:par>
                                <p:cTn id="20" presetID="10" presetClass="exit" presetSubtype="0" fill="hold" grpId="0" nodeType="withEffect">
                                  <p:stCondLst>
                                    <p:cond delay="0"/>
                                  </p:stCondLst>
                                  <p:childTnLst>
                                    <p:animEffect transition="out" filter="fade">
                                      <p:cBhvr>
                                        <p:cTn id="21" dur="2000"/>
                                        <p:tgtEl>
                                          <p:spTgt spid="43"/>
                                        </p:tgtEl>
                                      </p:cBhvr>
                                    </p:animEffect>
                                    <p:set>
                                      <p:cBhvr>
                                        <p:cTn id="22" dur="1" fill="hold">
                                          <p:stCondLst>
                                            <p:cond delay="1999"/>
                                          </p:stCondLst>
                                        </p:cTn>
                                        <p:tgtEl>
                                          <p:spTgt spid="43"/>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2000"/>
                                        <p:tgtEl>
                                          <p:spTgt spid="31"/>
                                        </p:tgtEl>
                                      </p:cBhvr>
                                    </p:animEffect>
                                    <p:set>
                                      <p:cBhvr>
                                        <p:cTn id="25" dur="1" fill="hold">
                                          <p:stCondLst>
                                            <p:cond delay="1999"/>
                                          </p:stCondLst>
                                        </p:cTn>
                                        <p:tgtEl>
                                          <p:spTgt spid="31"/>
                                        </p:tgtEl>
                                        <p:attrNameLst>
                                          <p:attrName>style.visibility</p:attrName>
                                        </p:attrNameLst>
                                      </p:cBhvr>
                                      <p:to>
                                        <p:strVal val="hidden"/>
                                      </p:to>
                                    </p:set>
                                  </p:childTnLst>
                                </p:cTn>
                              </p:par>
                              <p:par>
                                <p:cTn id="26" presetID="10" presetClass="entr" presetSubtype="0" fill="hold" grpId="0" nodeType="withEffect">
                                  <p:stCondLst>
                                    <p:cond delay="0"/>
                                  </p:stCondLst>
                                  <p:childTnLst>
                                    <p:set>
                                      <p:cBhvr>
                                        <p:cTn id="27" dur="1" fill="hold">
                                          <p:stCondLst>
                                            <p:cond delay="0"/>
                                          </p:stCondLst>
                                        </p:cTn>
                                        <p:tgtEl>
                                          <p:spTgt spid="54"/>
                                        </p:tgtEl>
                                        <p:attrNameLst>
                                          <p:attrName>style.visibility</p:attrName>
                                        </p:attrNameLst>
                                      </p:cBhvr>
                                      <p:to>
                                        <p:strVal val="visible"/>
                                      </p:to>
                                    </p:set>
                                    <p:animEffect transition="in" filter="fade">
                                      <p:cBhvr>
                                        <p:cTn id="28" dur="2000"/>
                                        <p:tgtEl>
                                          <p:spTgt spid="5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fade">
                                      <p:cBhvr>
                                        <p:cTn id="31" dur="20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43" grpId="0" animBg="1"/>
      <p:bldP spid="54" grpId="0" animBg="1"/>
      <p:bldP spid="55" grpId="0" animBg="1"/>
      <p:bldP spid="50" grpId="0" animBg="1"/>
      <p:bldP spid="47" grpId="0" animBg="1"/>
      <p:bldP spid="4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0" y="3004457"/>
            <a:ext cx="9144000" cy="3372592"/>
          </a:xfrm>
          <a:prstGeom prst="rect">
            <a:avLst/>
          </a:prstGeom>
          <a:gradFill flip="none" rotWithShape="1">
            <a:gsLst>
              <a:gs pos="0">
                <a:schemeClr val="accent1">
                  <a:shade val="30000"/>
                  <a:satMod val="115000"/>
                  <a:alpha val="0"/>
                </a:schemeClr>
              </a:gs>
              <a:gs pos="50000">
                <a:schemeClr val="accent1">
                  <a:lumMod val="75000"/>
                  <a:alpha val="85000"/>
                </a:schemeClr>
              </a:gs>
              <a:gs pos="100000">
                <a:schemeClr val="accent1">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defRPr/>
            </a:pPr>
            <a:endParaRPr lang="en-US" sz="2000" b="1" dirty="0" smtClean="0">
              <a:latin typeface="Segoe" pitchFamily="34" charset="0"/>
            </a:endParaRPr>
          </a:p>
        </p:txBody>
      </p:sp>
      <p:grpSp>
        <p:nvGrpSpPr>
          <p:cNvPr id="53" name="Group 52"/>
          <p:cNvGrpSpPr/>
          <p:nvPr/>
        </p:nvGrpSpPr>
        <p:grpSpPr>
          <a:xfrm>
            <a:off x="2550226" y="1971304"/>
            <a:ext cx="4043548" cy="1541815"/>
            <a:chOff x="2550226" y="1971304"/>
            <a:chExt cx="4043548" cy="1541815"/>
          </a:xfrm>
        </p:grpSpPr>
        <p:sp>
          <p:nvSpPr>
            <p:cNvPr id="33" name="Isosceles Triangle 32"/>
            <p:cNvSpPr/>
            <p:nvPr/>
          </p:nvSpPr>
          <p:spPr>
            <a:xfrm flipV="1">
              <a:off x="2550226" y="2111830"/>
              <a:ext cx="4043548" cy="1401289"/>
            </a:xfrm>
            <a:prstGeom prst="triangle">
              <a:avLst/>
            </a:prstGeom>
            <a:gradFill flip="none" rotWithShape="1">
              <a:gsLst>
                <a:gs pos="0">
                  <a:schemeClr val="accent1">
                    <a:tint val="66000"/>
                    <a:satMod val="160000"/>
                    <a:alpha val="0"/>
                  </a:schemeClr>
                </a:gs>
                <a:gs pos="50000">
                  <a:schemeClr val="accent1">
                    <a:lumMod val="50000"/>
                    <a:alpha val="36000"/>
                  </a:schemeClr>
                </a:gs>
                <a:gs pos="100000">
                  <a:schemeClr val="accent1">
                    <a:lumMod val="5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Isosceles Triangle 23"/>
            <p:cNvSpPr/>
            <p:nvPr/>
          </p:nvSpPr>
          <p:spPr>
            <a:xfrm flipV="1">
              <a:off x="2550226" y="1971304"/>
              <a:ext cx="4043548" cy="1401289"/>
            </a:xfrm>
            <a:prstGeom prst="triangle">
              <a:avLst/>
            </a:prstGeom>
            <a:gradFill flip="none" rotWithShape="1">
              <a:gsLst>
                <a:gs pos="0">
                  <a:schemeClr val="accent1">
                    <a:tint val="66000"/>
                    <a:satMod val="160000"/>
                    <a:alpha val="0"/>
                  </a:schemeClr>
                </a:gs>
                <a:gs pos="50000">
                  <a:schemeClr val="accent1">
                    <a:alpha val="45000"/>
                  </a:schemeClr>
                </a:gs>
                <a:gs pos="100000">
                  <a:schemeClr val="accent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8673" name="Title 1"/>
          <p:cNvSpPr>
            <a:spLocks noGrp="1"/>
          </p:cNvSpPr>
          <p:nvPr>
            <p:ph type="title"/>
          </p:nvPr>
        </p:nvSpPr>
        <p:spPr>
          <a:xfrm>
            <a:off x="386301" y="172278"/>
            <a:ext cx="6096000" cy="1143000"/>
          </a:xfrm>
        </p:spPr>
        <p:txBody>
          <a:bodyPr/>
          <a:lstStyle/>
          <a:p>
            <a:r>
              <a:rPr lang="en-US" sz="2800" dirty="0" smtClean="0"/>
              <a:t>Silverlight Enables Cross-Platform Development</a:t>
            </a:r>
          </a:p>
        </p:txBody>
      </p:sp>
      <p:sp>
        <p:nvSpPr>
          <p:cNvPr id="30" name="TextBox 29"/>
          <p:cNvSpPr txBox="1">
            <a:spLocks noChangeArrowheads="1"/>
          </p:cNvSpPr>
          <p:nvPr/>
        </p:nvSpPr>
        <p:spPr bwMode="white">
          <a:xfrm>
            <a:off x="3848100" y="5963390"/>
            <a:ext cx="1447800" cy="338554"/>
          </a:xfrm>
          <a:prstGeom prst="rect">
            <a:avLst/>
          </a:prstGeom>
          <a:noFill/>
          <a:ln w="9525">
            <a:noFill/>
            <a:miter lim="800000"/>
            <a:headEnd/>
            <a:tailEnd/>
          </a:ln>
        </p:spPr>
        <p:txBody>
          <a:bodyPr wrap="square">
            <a:spAutoFit/>
          </a:bodyPr>
          <a:lstStyle/>
          <a:p>
            <a:pPr algn="ctr"/>
            <a:r>
              <a:rPr lang="en-US" sz="1600" b="1" dirty="0" smtClean="0">
                <a:solidFill>
                  <a:schemeClr val="accent1">
                    <a:lumMod val="20000"/>
                    <a:lumOff val="80000"/>
                  </a:schemeClr>
                </a:solidFill>
                <a:latin typeface="Segoe" pitchFamily="34" charset="0"/>
              </a:rPr>
              <a:t>Desktop App</a:t>
            </a:r>
            <a:endParaRPr lang="en-US" sz="1600" b="1" dirty="0">
              <a:solidFill>
                <a:schemeClr val="accent1">
                  <a:lumMod val="20000"/>
                  <a:lumOff val="80000"/>
                </a:schemeClr>
              </a:solidFill>
              <a:latin typeface="Segoe" pitchFamily="34" charset="0"/>
            </a:endParaRPr>
          </a:p>
        </p:txBody>
      </p:sp>
      <p:grpSp>
        <p:nvGrpSpPr>
          <p:cNvPr id="51" name="Group 50"/>
          <p:cNvGrpSpPr/>
          <p:nvPr/>
        </p:nvGrpSpPr>
        <p:grpSpPr bwMode="invGray">
          <a:xfrm>
            <a:off x="3848164" y="1272203"/>
            <a:ext cx="2552637" cy="1600142"/>
            <a:chOff x="3848164" y="1272203"/>
            <a:chExt cx="2552637" cy="1600142"/>
          </a:xfrm>
        </p:grpSpPr>
        <p:sp>
          <p:nvSpPr>
            <p:cNvPr id="25" name="Rounded Rectangle 24"/>
            <p:cNvSpPr/>
            <p:nvPr/>
          </p:nvSpPr>
          <p:spPr bwMode="invGray">
            <a:xfrm>
              <a:off x="4572000" y="1330037"/>
              <a:ext cx="1828801" cy="653143"/>
            </a:xfrm>
            <a:prstGeom prst="roundRect">
              <a:avLst>
                <a:gd name="adj" fmla="val 29394"/>
              </a:avLst>
            </a:prstGeom>
            <a:gradFill flip="none" rotWithShape="1">
              <a:gsLst>
                <a:gs pos="0">
                  <a:schemeClr val="tx1">
                    <a:lumMod val="85000"/>
                    <a:lumOff val="15000"/>
                    <a:alpha val="65000"/>
                  </a:schemeClr>
                </a:gs>
                <a:gs pos="50000">
                  <a:schemeClr val="tx1">
                    <a:lumMod val="85000"/>
                    <a:lumOff val="15000"/>
                    <a:alpha val="35000"/>
                  </a:schemeClr>
                </a:gs>
                <a:gs pos="100000">
                  <a:schemeClr val="tx1">
                    <a:tint val="23500"/>
                    <a:satMod val="160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7828" name="Picture 4" descr="C:\Users\mike\Documents\Crimson\Editing\Graphics from Dion\ExpBlendEN_3DS.png"/>
            <p:cNvPicPr>
              <a:picLocks noChangeAspect="1" noChangeArrowheads="1"/>
            </p:cNvPicPr>
            <p:nvPr/>
          </p:nvPicPr>
          <p:blipFill>
            <a:blip r:embed="rId3" cstate="print"/>
            <a:srcRect/>
            <a:stretch>
              <a:fillRect/>
            </a:stretch>
          </p:blipFill>
          <p:spPr bwMode="invGray">
            <a:xfrm>
              <a:off x="3848164" y="1272203"/>
              <a:ext cx="1447673" cy="1600142"/>
            </a:xfrm>
            <a:prstGeom prst="rect">
              <a:avLst/>
            </a:prstGeom>
            <a:noFill/>
            <a:ln w="9525">
              <a:noFill/>
              <a:miter lim="800000"/>
              <a:headEnd/>
              <a:tailEnd/>
            </a:ln>
          </p:spPr>
        </p:pic>
        <p:sp>
          <p:nvSpPr>
            <p:cNvPr id="77829" name="TextBox 22"/>
            <p:cNvSpPr txBox="1">
              <a:spLocks noChangeArrowheads="1"/>
            </p:cNvSpPr>
            <p:nvPr/>
          </p:nvSpPr>
          <p:spPr bwMode="invGray">
            <a:xfrm>
              <a:off x="5021617" y="1410911"/>
              <a:ext cx="1295287" cy="511012"/>
            </a:xfrm>
            <a:prstGeom prst="rect">
              <a:avLst/>
            </a:prstGeom>
            <a:noFill/>
            <a:ln w="9525">
              <a:noFill/>
              <a:miter lim="800000"/>
              <a:headEnd/>
              <a:tailEnd/>
            </a:ln>
          </p:spPr>
          <p:txBody>
            <a:bodyPr>
              <a:spAutoFit/>
            </a:bodyPr>
            <a:lstStyle/>
            <a:p>
              <a:pPr algn="r">
                <a:lnSpc>
                  <a:spcPct val="85000"/>
                </a:lnSpc>
              </a:pPr>
              <a:r>
                <a:rPr lang="en-US" sz="1600" b="1" dirty="0">
                  <a:solidFill>
                    <a:srgbClr val="FFFFFF"/>
                  </a:solidFill>
                  <a:latin typeface="Segoe" pitchFamily="34" charset="0"/>
                </a:rPr>
                <a:t>Expression Blend</a:t>
              </a:r>
            </a:p>
          </p:txBody>
        </p:sp>
      </p:grpSp>
      <p:pic>
        <p:nvPicPr>
          <p:cNvPr id="3075" name="Picture 3"/>
          <p:cNvPicPr>
            <a:picLocks noChangeAspect="1" noChangeArrowheads="1"/>
          </p:cNvPicPr>
          <p:nvPr/>
        </p:nvPicPr>
        <p:blipFill>
          <a:blip r:embed="rId4"/>
          <a:srcRect/>
          <a:stretch>
            <a:fillRect/>
          </a:stretch>
        </p:blipFill>
        <p:spPr bwMode="auto">
          <a:xfrm>
            <a:off x="3585277" y="5509821"/>
            <a:ext cx="1973446" cy="375618"/>
          </a:xfrm>
          <a:prstGeom prst="rect">
            <a:avLst/>
          </a:prstGeom>
          <a:noFill/>
          <a:ln w="9525">
            <a:noFill/>
            <a:miter lim="800000"/>
            <a:headEnd/>
            <a:tailEnd/>
          </a:ln>
          <a:effectLst/>
        </p:spPr>
      </p:pic>
      <p:sp>
        <p:nvSpPr>
          <p:cNvPr id="44" name="Left Arrow 43"/>
          <p:cNvSpPr/>
          <p:nvPr/>
        </p:nvSpPr>
        <p:spPr>
          <a:xfrm>
            <a:off x="1959429" y="4025735"/>
            <a:ext cx="1842654" cy="486888"/>
          </a:xfrm>
          <a:prstGeom prst="leftArrow">
            <a:avLst/>
          </a:prstGeom>
          <a:gradFill flip="none" rotWithShape="1">
            <a:gsLst>
              <a:gs pos="0">
                <a:schemeClr val="tx2">
                  <a:shade val="30000"/>
                  <a:satMod val="115000"/>
                  <a:alpha val="0"/>
                </a:schemeClr>
              </a:gs>
              <a:gs pos="50000">
                <a:schemeClr val="accent1">
                  <a:lumMod val="60000"/>
                  <a:lumOff val="40000"/>
                  <a:alpha val="51000"/>
                </a:schemeClr>
              </a:gs>
              <a:gs pos="100000">
                <a:schemeClr val="accent1">
                  <a:lumMod val="60000"/>
                  <a:lumOff val="40000"/>
                  <a:alpha val="80000"/>
                </a:schemeClr>
              </a:gs>
            </a:gsLst>
            <a:lin ang="10800000" scaled="1"/>
            <a:tileRect/>
          </a:gra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45" name="Left Arrow 44"/>
          <p:cNvSpPr/>
          <p:nvPr/>
        </p:nvSpPr>
        <p:spPr>
          <a:xfrm flipH="1">
            <a:off x="5341917" y="4025735"/>
            <a:ext cx="1842654" cy="486888"/>
          </a:xfrm>
          <a:prstGeom prst="leftArrow">
            <a:avLst/>
          </a:prstGeom>
          <a:gradFill flip="none" rotWithShape="1">
            <a:gsLst>
              <a:gs pos="0">
                <a:schemeClr val="tx2">
                  <a:shade val="30000"/>
                  <a:satMod val="115000"/>
                  <a:alpha val="0"/>
                </a:schemeClr>
              </a:gs>
              <a:gs pos="50000">
                <a:schemeClr val="accent1">
                  <a:lumMod val="60000"/>
                  <a:lumOff val="40000"/>
                  <a:alpha val="51000"/>
                </a:schemeClr>
              </a:gs>
              <a:gs pos="100000">
                <a:schemeClr val="accent1">
                  <a:lumMod val="60000"/>
                  <a:lumOff val="40000"/>
                  <a:alpha val="80000"/>
                </a:schemeClr>
              </a:gs>
            </a:gsLst>
            <a:lin ang="10800000" scaled="1"/>
            <a:tileRect/>
          </a:gra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47" name="Down Arrow 46"/>
          <p:cNvSpPr/>
          <p:nvPr/>
        </p:nvSpPr>
        <p:spPr>
          <a:xfrm>
            <a:off x="4329684" y="4738255"/>
            <a:ext cx="484632" cy="717152"/>
          </a:xfrm>
          <a:prstGeom prst="downArrow">
            <a:avLst/>
          </a:prstGeom>
          <a:gradFill flip="none" rotWithShape="1">
            <a:gsLst>
              <a:gs pos="0">
                <a:schemeClr val="tx2">
                  <a:shade val="30000"/>
                  <a:satMod val="115000"/>
                  <a:alpha val="0"/>
                </a:schemeClr>
              </a:gs>
              <a:gs pos="50000">
                <a:schemeClr val="accent1">
                  <a:lumMod val="60000"/>
                  <a:lumOff val="40000"/>
                  <a:alpha val="51000"/>
                </a:schemeClr>
              </a:gs>
              <a:gs pos="100000">
                <a:schemeClr val="accent1">
                  <a:lumMod val="60000"/>
                  <a:lumOff val="40000"/>
                  <a:alpha val="80000"/>
                </a:schemeClr>
              </a:gs>
            </a:gsLst>
            <a:lin ang="5400000" scaled="1"/>
            <a:tileRect/>
          </a:gra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48" name="Isosceles Triangle 47"/>
          <p:cNvSpPr/>
          <p:nvPr/>
        </p:nvSpPr>
        <p:spPr>
          <a:xfrm>
            <a:off x="-1" y="2945081"/>
            <a:ext cx="3918858" cy="3431967"/>
          </a:xfrm>
          <a:prstGeom prst="triangle">
            <a:avLst>
              <a:gd name="adj" fmla="val 0"/>
            </a:avLst>
          </a:prstGeom>
          <a:gradFill flip="none" rotWithShape="1">
            <a:gsLst>
              <a:gs pos="0">
                <a:schemeClr val="accent1">
                  <a:lumMod val="50000"/>
                  <a:shade val="30000"/>
                  <a:satMod val="115000"/>
                  <a:alpha val="50000"/>
                </a:schemeClr>
              </a:gs>
              <a:gs pos="50000">
                <a:schemeClr val="accent1">
                  <a:lumMod val="50000"/>
                  <a:shade val="67500"/>
                  <a:satMod val="115000"/>
                  <a:alpha val="20000"/>
                </a:schemeClr>
              </a:gs>
              <a:gs pos="100000">
                <a:schemeClr val="accent1">
                  <a:lumMod val="50000"/>
                  <a:shade val="100000"/>
                  <a:satMod val="115000"/>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11"/>
          <p:cNvSpPr txBox="1">
            <a:spLocks noChangeArrowheads="1"/>
          </p:cNvSpPr>
          <p:nvPr/>
        </p:nvSpPr>
        <p:spPr bwMode="white">
          <a:xfrm>
            <a:off x="501266" y="5818307"/>
            <a:ext cx="1274064" cy="338554"/>
          </a:xfrm>
          <a:prstGeom prst="rect">
            <a:avLst/>
          </a:prstGeom>
          <a:noFill/>
          <a:ln w="9525">
            <a:noFill/>
            <a:miter lim="800000"/>
            <a:headEnd/>
            <a:tailEnd/>
          </a:ln>
        </p:spPr>
        <p:txBody>
          <a:bodyPr wrap="square">
            <a:spAutoFit/>
          </a:bodyPr>
          <a:lstStyle/>
          <a:p>
            <a:pPr algn="ctr"/>
            <a:r>
              <a:rPr lang="en-US" sz="1600" b="1" dirty="0" smtClean="0">
                <a:solidFill>
                  <a:schemeClr val="accent1">
                    <a:lumMod val="20000"/>
                    <a:lumOff val="80000"/>
                  </a:schemeClr>
                </a:solidFill>
                <a:latin typeface="Segoe" pitchFamily="34" charset="0"/>
              </a:rPr>
              <a:t>Web App</a:t>
            </a:r>
            <a:endParaRPr lang="en-US" sz="1600" b="1" dirty="0">
              <a:solidFill>
                <a:schemeClr val="accent1">
                  <a:lumMod val="20000"/>
                  <a:lumOff val="80000"/>
                </a:schemeClr>
              </a:solidFill>
              <a:latin typeface="Segoe" pitchFamily="34" charset="0"/>
            </a:endParaRPr>
          </a:p>
        </p:txBody>
      </p:sp>
      <p:grpSp>
        <p:nvGrpSpPr>
          <p:cNvPr id="39" name="Group 38"/>
          <p:cNvGrpSpPr/>
          <p:nvPr/>
        </p:nvGrpSpPr>
        <p:grpSpPr>
          <a:xfrm>
            <a:off x="437654" y="4242139"/>
            <a:ext cx="1401289" cy="1563908"/>
            <a:chOff x="1104405" y="3122624"/>
            <a:chExt cx="1401289" cy="1563908"/>
          </a:xfrm>
        </p:grpSpPr>
        <p:pic>
          <p:nvPicPr>
            <p:cNvPr id="38" name="Picture 3" descr="C:\Documents and Settings\Pennie\My Documents\James Pratt\Sl_v_rgb.png"/>
            <p:cNvPicPr>
              <a:picLocks noChangeAspect="1" noChangeArrowheads="1"/>
            </p:cNvPicPr>
            <p:nvPr/>
          </p:nvPicPr>
          <p:blipFill>
            <a:blip r:embed="rId5">
              <a:lum bright="100000"/>
            </a:blip>
            <a:srcRect t="66226"/>
            <a:stretch>
              <a:fillRect/>
            </a:stretch>
          </p:blipFill>
          <p:spPr bwMode="auto">
            <a:xfrm>
              <a:off x="1104405" y="4158344"/>
              <a:ext cx="1401289" cy="528188"/>
            </a:xfrm>
            <a:prstGeom prst="rect">
              <a:avLst/>
            </a:prstGeom>
            <a:noFill/>
          </p:spPr>
        </p:pic>
        <p:pic>
          <p:nvPicPr>
            <p:cNvPr id="37" name="Picture 3" descr="C:\Documents and Settings\Pennie\My Documents\James Pratt\Sl_v_rgb.png"/>
            <p:cNvPicPr>
              <a:picLocks noChangeAspect="1" noChangeArrowheads="1"/>
            </p:cNvPicPr>
            <p:nvPr/>
          </p:nvPicPr>
          <p:blipFill>
            <a:blip r:embed="rId5"/>
            <a:srcRect b="30863"/>
            <a:stretch>
              <a:fillRect/>
            </a:stretch>
          </p:blipFill>
          <p:spPr bwMode="auto">
            <a:xfrm>
              <a:off x="1104405" y="3122624"/>
              <a:ext cx="1401289" cy="1081241"/>
            </a:xfrm>
            <a:prstGeom prst="rect">
              <a:avLst/>
            </a:prstGeom>
            <a:noFill/>
          </p:spPr>
        </p:pic>
      </p:grpSp>
      <p:sp>
        <p:nvSpPr>
          <p:cNvPr id="49" name="Isosceles Triangle 48"/>
          <p:cNvSpPr/>
          <p:nvPr/>
        </p:nvSpPr>
        <p:spPr>
          <a:xfrm flipH="1">
            <a:off x="5225142" y="2945081"/>
            <a:ext cx="3918858" cy="3431967"/>
          </a:xfrm>
          <a:prstGeom prst="triangle">
            <a:avLst>
              <a:gd name="adj" fmla="val 0"/>
            </a:avLst>
          </a:prstGeom>
          <a:gradFill flip="none" rotWithShape="1">
            <a:gsLst>
              <a:gs pos="0">
                <a:schemeClr val="accent1">
                  <a:lumMod val="50000"/>
                  <a:shade val="30000"/>
                  <a:satMod val="115000"/>
                  <a:alpha val="50000"/>
                </a:schemeClr>
              </a:gs>
              <a:gs pos="50000">
                <a:schemeClr val="accent1">
                  <a:lumMod val="50000"/>
                  <a:shade val="67500"/>
                  <a:satMod val="115000"/>
                  <a:alpha val="20000"/>
                </a:schemeClr>
              </a:gs>
              <a:gs pos="100000">
                <a:schemeClr val="accent1">
                  <a:lumMod val="50000"/>
                  <a:shade val="100000"/>
                  <a:satMod val="115000"/>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Picture 25" descr="gps_alpine_MD.png"/>
          <p:cNvPicPr>
            <a:picLocks noChangeAspect="1"/>
          </p:cNvPicPr>
          <p:nvPr/>
        </p:nvPicPr>
        <p:blipFill>
          <a:blip r:embed="rId6" cstate="print"/>
          <a:stretch>
            <a:fillRect/>
          </a:stretch>
        </p:blipFill>
        <p:spPr>
          <a:xfrm>
            <a:off x="7470011" y="4301517"/>
            <a:ext cx="1265835" cy="1173007"/>
          </a:xfrm>
          <a:prstGeom prst="rect">
            <a:avLst/>
          </a:prstGeom>
        </p:spPr>
      </p:pic>
      <p:sp>
        <p:nvSpPr>
          <p:cNvPr id="31" name="TextBox 30"/>
          <p:cNvSpPr txBox="1">
            <a:spLocks noChangeArrowheads="1"/>
          </p:cNvSpPr>
          <p:nvPr/>
        </p:nvSpPr>
        <p:spPr bwMode="white">
          <a:xfrm>
            <a:off x="7379028" y="5818307"/>
            <a:ext cx="1447800" cy="338554"/>
          </a:xfrm>
          <a:prstGeom prst="rect">
            <a:avLst/>
          </a:prstGeom>
          <a:noFill/>
          <a:ln w="9525">
            <a:noFill/>
            <a:miter lim="800000"/>
            <a:headEnd/>
            <a:tailEnd/>
          </a:ln>
        </p:spPr>
        <p:txBody>
          <a:bodyPr wrap="square">
            <a:spAutoFit/>
          </a:bodyPr>
          <a:lstStyle/>
          <a:p>
            <a:pPr algn="ctr"/>
            <a:r>
              <a:rPr lang="en-US" sz="1600" b="1" dirty="0" smtClean="0">
                <a:solidFill>
                  <a:schemeClr val="accent1">
                    <a:lumMod val="20000"/>
                    <a:lumOff val="80000"/>
                  </a:schemeClr>
                </a:solidFill>
                <a:latin typeface="Segoe" pitchFamily="34" charset="0"/>
              </a:rPr>
              <a:t>SWE UX</a:t>
            </a:r>
            <a:endParaRPr lang="en-US" sz="1600" b="1" dirty="0">
              <a:solidFill>
                <a:schemeClr val="accent1">
                  <a:lumMod val="20000"/>
                  <a:lumOff val="80000"/>
                </a:schemeClr>
              </a:solidFill>
              <a:latin typeface="Segoe" pitchFamily="34" charset="0"/>
            </a:endParaRPr>
          </a:p>
        </p:txBody>
      </p:sp>
      <p:grpSp>
        <p:nvGrpSpPr>
          <p:cNvPr id="52" name="Group 51"/>
          <p:cNvGrpSpPr/>
          <p:nvPr/>
        </p:nvGrpSpPr>
        <p:grpSpPr>
          <a:xfrm>
            <a:off x="3895152" y="3419181"/>
            <a:ext cx="1353696" cy="1404238"/>
            <a:chOff x="3895152" y="3419181"/>
            <a:chExt cx="1353696" cy="1404238"/>
          </a:xfrm>
        </p:grpSpPr>
        <p:grpSp>
          <p:nvGrpSpPr>
            <p:cNvPr id="2" name="Group 27"/>
            <p:cNvGrpSpPr>
              <a:grpSpLocks/>
            </p:cNvGrpSpPr>
            <p:nvPr/>
          </p:nvGrpSpPr>
          <p:grpSpPr bwMode="auto">
            <a:xfrm>
              <a:off x="3895152" y="3419181"/>
              <a:ext cx="1353696" cy="1404238"/>
              <a:chOff x="2057400" y="2209800"/>
              <a:chExt cx="1175657" cy="1219200"/>
            </a:xfrm>
          </p:grpSpPr>
          <p:sp>
            <p:nvSpPr>
              <p:cNvPr id="34" name="Flowchart: Document 33"/>
              <p:cNvSpPr/>
              <p:nvPr/>
            </p:nvSpPr>
            <p:spPr>
              <a:xfrm>
                <a:off x="2057511" y="2210010"/>
                <a:ext cx="1175321" cy="1218542"/>
              </a:xfrm>
              <a:prstGeom prst="flowChartDocument">
                <a:avLst/>
              </a:prstGeom>
              <a:solidFill>
                <a:schemeClr val="bg1"/>
              </a:solidFill>
              <a:ln w="3175">
                <a:solidFill>
                  <a:schemeClr val="bg2">
                    <a:lumMod val="60000"/>
                    <a:lumOff val="4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Segoe" pitchFamily="34" charset="0"/>
                </a:endParaRPr>
              </a:p>
            </p:txBody>
          </p:sp>
          <p:pic>
            <p:nvPicPr>
              <p:cNvPr id="77841" name="Picture 34" descr="Code_Faded.png"/>
              <p:cNvPicPr>
                <a:picLocks noChangeAspect="1"/>
              </p:cNvPicPr>
              <p:nvPr/>
            </p:nvPicPr>
            <p:blipFill>
              <a:blip r:embed="rId7" cstate="print"/>
              <a:srcRect/>
              <a:stretch>
                <a:fillRect/>
              </a:stretch>
            </p:blipFill>
            <p:spPr bwMode="auto">
              <a:xfrm>
                <a:off x="2117747" y="2272937"/>
                <a:ext cx="1032579" cy="965886"/>
              </a:xfrm>
              <a:prstGeom prst="rect">
                <a:avLst/>
              </a:prstGeom>
              <a:noFill/>
              <a:ln w="9525">
                <a:noFill/>
                <a:miter lim="800000"/>
                <a:headEnd/>
                <a:tailEnd/>
              </a:ln>
            </p:spPr>
          </p:pic>
        </p:grpSp>
        <p:sp>
          <p:nvSpPr>
            <p:cNvPr id="27" name="TextBox 26"/>
            <p:cNvSpPr txBox="1">
              <a:spLocks noChangeArrowheads="1"/>
            </p:cNvSpPr>
            <p:nvPr/>
          </p:nvSpPr>
          <p:spPr bwMode="auto">
            <a:xfrm>
              <a:off x="3999707" y="3776169"/>
              <a:ext cx="1144587" cy="461665"/>
            </a:xfrm>
            <a:prstGeom prst="rect">
              <a:avLst/>
            </a:prstGeom>
            <a:noFill/>
            <a:ln w="9525">
              <a:noFill/>
              <a:miter lim="800000"/>
              <a:headEnd/>
              <a:tailEnd/>
            </a:ln>
          </p:spPr>
          <p:txBody>
            <a:bodyPr>
              <a:spAutoFit/>
            </a:bodyPr>
            <a:lstStyle/>
            <a:p>
              <a:pPr algn="ctr">
                <a:defRPr/>
              </a:pPr>
              <a:r>
                <a:rPr lang="en-US" sz="2400" b="1" dirty="0">
                  <a:effectLst>
                    <a:glow rad="228600">
                      <a:schemeClr val="accent3">
                        <a:satMod val="175000"/>
                        <a:alpha val="40000"/>
                      </a:schemeClr>
                    </a:glow>
                  </a:effectLst>
                  <a:latin typeface="Segoe" pitchFamily="34" charset="0"/>
                </a:rPr>
                <a:t>XAML</a:t>
              </a:r>
            </a:p>
          </p:txBody>
        </p:sp>
      </p:grpSp>
    </p:spTree>
    <p:extLst>
      <p:ext uri="{BB962C8B-B14F-4D97-AF65-F5344CB8AC3E}">
        <p14:creationId xmlns:p14="http://schemas.microsoft.com/office/powerpoint/2010/main" xmlns="" val="3346577777"/>
      </p:ext>
    </p:extLst>
  </p:cSld>
  <p:clrMapOvr>
    <a:masterClrMapping/>
  </p:clrMapOvr>
  <mc:AlternateContent xmlns:mc="http://schemas.openxmlformats.org/markup-compatibility/2006">
    <mc:Choice xmlns:p14="http://schemas.microsoft.com/office/powerpoint/2010/main" xmlns="" Requires="p14">
      <p:transition spd="med" p14:dur="699">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wipe(up)">
                                      <p:cBhvr>
                                        <p:cTn id="11" dur="1000"/>
                                        <p:tgtEl>
                                          <p:spTgt spid="53"/>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fade">
                                      <p:cBhvr>
                                        <p:cTn id="15" dur="500"/>
                                        <p:tgtEl>
                                          <p:spTgt spid="5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44"/>
                                        </p:tgtEl>
                                        <p:attrNameLst>
                                          <p:attrName>style.visibility</p:attrName>
                                        </p:attrNameLst>
                                      </p:cBhvr>
                                      <p:to>
                                        <p:strVal val="visible"/>
                                      </p:to>
                                    </p:set>
                                    <p:animEffect transition="in" filter="wipe(right)">
                                      <p:cBhvr>
                                        <p:cTn id="20" dur="500"/>
                                        <p:tgtEl>
                                          <p:spTgt spid="44"/>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wipe(up)">
                                      <p:cBhvr>
                                        <p:cTn id="26" dur="500"/>
                                        <p:tgtEl>
                                          <p:spTgt spid="47"/>
                                        </p:tgtEl>
                                      </p:cBhvr>
                                    </p:animEffect>
                                  </p:childTnLst>
                                </p:cTn>
                              </p:par>
                            </p:childTnLst>
                          </p:cTn>
                        </p:par>
                        <p:par>
                          <p:cTn id="27" fill="hold">
                            <p:stCondLst>
                              <p:cond delay="500"/>
                            </p:stCondLst>
                            <p:childTnLst>
                              <p:par>
                                <p:cTn id="28" presetID="10" presetClass="entr" presetSubtype="0" fill="hold" nodeType="after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fade">
                                      <p:cBhvr>
                                        <p:cTn id="30" dur="500"/>
                                        <p:tgtEl>
                                          <p:spTgt spid="3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500"/>
                                        <p:tgtEl>
                                          <p:spTgt spid="29"/>
                                        </p:tgtEl>
                                      </p:cBhvr>
                                    </p:animEffect>
                                  </p:childTnLst>
                                </p:cTn>
                              </p:par>
                              <p:par>
                                <p:cTn id="34" presetID="10" presetClass="entr" presetSubtype="0" fill="hold" nodeType="withEffect">
                                  <p:stCondLst>
                                    <p:cond delay="0"/>
                                  </p:stCondLst>
                                  <p:childTnLst>
                                    <p:set>
                                      <p:cBhvr>
                                        <p:cTn id="35" dur="1" fill="hold">
                                          <p:stCondLst>
                                            <p:cond delay="0"/>
                                          </p:stCondLst>
                                        </p:cTn>
                                        <p:tgtEl>
                                          <p:spTgt spid="3075"/>
                                        </p:tgtEl>
                                        <p:attrNameLst>
                                          <p:attrName>style.visibility</p:attrName>
                                        </p:attrNameLst>
                                      </p:cBhvr>
                                      <p:to>
                                        <p:strVal val="visible"/>
                                      </p:to>
                                    </p:set>
                                    <p:animEffect transition="in" filter="fade">
                                      <p:cBhvr>
                                        <p:cTn id="36" dur="500"/>
                                        <p:tgtEl>
                                          <p:spTgt spid="3075"/>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500"/>
                                        <p:tgtEl>
                                          <p:spTgt spid="30"/>
                                        </p:tgtEl>
                                      </p:cBhvr>
                                    </p:animEffect>
                                  </p:childTnLst>
                                </p:cTn>
                              </p:par>
                              <p:par>
                                <p:cTn id="40" presetID="10" presetClass="entr" presetSubtype="0" fill="hold" nodeType="with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500"/>
                                        <p:tgtEl>
                                          <p:spTgt spid="26"/>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1"/>
                                        </p:tgtEl>
                                        <p:attrNameLst>
                                          <p:attrName>style.visibility</p:attrName>
                                        </p:attrNameLst>
                                      </p:cBhvr>
                                      <p:to>
                                        <p:strVal val="visible"/>
                                      </p:to>
                                    </p:set>
                                    <p:animEffect transition="in" filter="fade">
                                      <p:cBhvr>
                                        <p:cTn id="45" dur="500"/>
                                        <p:tgtEl>
                                          <p:spTgt spid="31"/>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48"/>
                                        </p:tgtEl>
                                        <p:attrNameLst>
                                          <p:attrName>style.visibility</p:attrName>
                                        </p:attrNameLst>
                                      </p:cBhvr>
                                      <p:to>
                                        <p:strVal val="visible"/>
                                      </p:to>
                                    </p:set>
                                    <p:animEffect transition="in" filter="fade">
                                      <p:cBhvr>
                                        <p:cTn id="48" dur="1000"/>
                                        <p:tgtEl>
                                          <p:spTgt spid="48"/>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49"/>
                                        </p:tgtEl>
                                        <p:attrNameLst>
                                          <p:attrName>style.visibility</p:attrName>
                                        </p:attrNameLst>
                                      </p:cBhvr>
                                      <p:to>
                                        <p:strVal val="visible"/>
                                      </p:to>
                                    </p:set>
                                    <p:animEffect transition="in" filter="fade">
                                      <p:cBhvr>
                                        <p:cTn id="51" dur="10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4" grpId="0" animBg="1"/>
      <p:bldP spid="45" grpId="0" animBg="1"/>
      <p:bldP spid="47" grpId="0" animBg="1"/>
      <p:bldP spid="48" grpId="0" animBg="1"/>
      <p:bldP spid="29" grpId="0"/>
      <p:bldP spid="49" grpId="0" animBg="1"/>
      <p:bldP spid="3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35"/>
          <p:cNvGrpSpPr/>
          <p:nvPr/>
        </p:nvGrpSpPr>
        <p:grpSpPr>
          <a:xfrm>
            <a:off x="0" y="2565069"/>
            <a:ext cx="9144000" cy="3687289"/>
            <a:chOff x="0" y="1575585"/>
            <a:chExt cx="9144000" cy="4676774"/>
          </a:xfrm>
        </p:grpSpPr>
        <p:sp>
          <p:nvSpPr>
            <p:cNvPr id="27" name="Freeform 26"/>
            <p:cNvSpPr/>
            <p:nvPr/>
          </p:nvSpPr>
          <p:spPr>
            <a:xfrm>
              <a:off x="0" y="1575585"/>
              <a:ext cx="9144000" cy="4676774"/>
            </a:xfrm>
            <a:custGeom>
              <a:avLst/>
              <a:gdLst>
                <a:gd name="connsiteX0" fmla="*/ 0 w 9144000"/>
                <a:gd name="connsiteY0" fmla="*/ 0 h 4572000"/>
                <a:gd name="connsiteX1" fmla="*/ 9144000 w 9144000"/>
                <a:gd name="connsiteY1" fmla="*/ 0 h 4572000"/>
                <a:gd name="connsiteX2" fmla="*/ 9144000 w 9144000"/>
                <a:gd name="connsiteY2" fmla="*/ 4572000 h 4572000"/>
                <a:gd name="connsiteX3" fmla="*/ 0 w 9144000"/>
                <a:gd name="connsiteY3" fmla="*/ 4572000 h 4572000"/>
                <a:gd name="connsiteX4" fmla="*/ 0 w 9144000"/>
                <a:gd name="connsiteY4" fmla="*/ 0 h 4572000"/>
                <a:gd name="connsiteX0" fmla="*/ 0 w 9144000"/>
                <a:gd name="connsiteY0" fmla="*/ 0 h 4572000"/>
                <a:gd name="connsiteX1" fmla="*/ 9144000 w 9144000"/>
                <a:gd name="connsiteY1" fmla="*/ 0 h 4572000"/>
                <a:gd name="connsiteX2" fmla="*/ 9144000 w 9144000"/>
                <a:gd name="connsiteY2" fmla="*/ 4572000 h 4572000"/>
                <a:gd name="connsiteX3" fmla="*/ 0 w 9144000"/>
                <a:gd name="connsiteY3" fmla="*/ 4572000 h 4572000"/>
                <a:gd name="connsiteX4" fmla="*/ 0 w 9144000"/>
                <a:gd name="connsiteY4" fmla="*/ 0 h 4572000"/>
                <a:gd name="connsiteX0" fmla="*/ 0 w 9144000"/>
                <a:gd name="connsiteY0" fmla="*/ 104775 h 4676775"/>
                <a:gd name="connsiteX1" fmla="*/ 9144000 w 9144000"/>
                <a:gd name="connsiteY1" fmla="*/ 104775 h 4676775"/>
                <a:gd name="connsiteX2" fmla="*/ 9144000 w 9144000"/>
                <a:gd name="connsiteY2" fmla="*/ 4676775 h 4676775"/>
                <a:gd name="connsiteX3" fmla="*/ 0 w 9144000"/>
                <a:gd name="connsiteY3" fmla="*/ 4676775 h 4676775"/>
                <a:gd name="connsiteX4" fmla="*/ 0 w 9144000"/>
                <a:gd name="connsiteY4" fmla="*/ 104775 h 4676775"/>
                <a:gd name="connsiteX0" fmla="*/ 0 w 9144000"/>
                <a:gd name="connsiteY0" fmla="*/ 104775 h 4676775"/>
                <a:gd name="connsiteX1" fmla="*/ 9144000 w 9144000"/>
                <a:gd name="connsiteY1" fmla="*/ 104775 h 4676775"/>
                <a:gd name="connsiteX2" fmla="*/ 9144000 w 9144000"/>
                <a:gd name="connsiteY2" fmla="*/ 4676775 h 4676775"/>
                <a:gd name="connsiteX3" fmla="*/ 0 w 9144000"/>
                <a:gd name="connsiteY3" fmla="*/ 4676775 h 4676775"/>
                <a:gd name="connsiteX4" fmla="*/ 0 w 9144000"/>
                <a:gd name="connsiteY4" fmla="*/ 104775 h 4676775"/>
                <a:gd name="connsiteX0" fmla="*/ 0 w 9144000"/>
                <a:gd name="connsiteY0" fmla="*/ 104775 h 4676775"/>
                <a:gd name="connsiteX1" fmla="*/ 9144000 w 9144000"/>
                <a:gd name="connsiteY1" fmla="*/ 104775 h 4676775"/>
                <a:gd name="connsiteX2" fmla="*/ 9144000 w 9144000"/>
                <a:gd name="connsiteY2" fmla="*/ 4676775 h 4676775"/>
                <a:gd name="connsiteX3" fmla="*/ 0 w 9144000"/>
                <a:gd name="connsiteY3" fmla="*/ 4676775 h 4676775"/>
                <a:gd name="connsiteX4" fmla="*/ 0 w 9144000"/>
                <a:gd name="connsiteY4" fmla="*/ 104775 h 4676775"/>
                <a:gd name="connsiteX0" fmla="*/ 0 w 9144000"/>
                <a:gd name="connsiteY0" fmla="*/ 252152 h 4824152"/>
                <a:gd name="connsiteX1" fmla="*/ 9144000 w 9144000"/>
                <a:gd name="connsiteY1" fmla="*/ 252152 h 4824152"/>
                <a:gd name="connsiteX2" fmla="*/ 9144000 w 9144000"/>
                <a:gd name="connsiteY2" fmla="*/ 4824152 h 4824152"/>
                <a:gd name="connsiteX3" fmla="*/ 0 w 9144000"/>
                <a:gd name="connsiteY3" fmla="*/ 4824152 h 4824152"/>
                <a:gd name="connsiteX4" fmla="*/ 0 w 9144000"/>
                <a:gd name="connsiteY4" fmla="*/ 252152 h 4824152"/>
                <a:gd name="connsiteX0" fmla="*/ 0 w 9144000"/>
                <a:gd name="connsiteY0" fmla="*/ 134250 h 4824152"/>
                <a:gd name="connsiteX1" fmla="*/ 9144000 w 9144000"/>
                <a:gd name="connsiteY1" fmla="*/ 252152 h 4824152"/>
                <a:gd name="connsiteX2" fmla="*/ 9144000 w 9144000"/>
                <a:gd name="connsiteY2" fmla="*/ 4824152 h 4824152"/>
                <a:gd name="connsiteX3" fmla="*/ 0 w 9144000"/>
                <a:gd name="connsiteY3" fmla="*/ 4824152 h 4824152"/>
                <a:gd name="connsiteX4" fmla="*/ 0 w 9144000"/>
                <a:gd name="connsiteY4" fmla="*/ 134250 h 4824152"/>
                <a:gd name="connsiteX0" fmla="*/ 0 w 9144000"/>
                <a:gd name="connsiteY0" fmla="*/ 134250 h 4824152"/>
                <a:gd name="connsiteX1" fmla="*/ 9144000 w 9144000"/>
                <a:gd name="connsiteY1" fmla="*/ 252152 h 4824152"/>
                <a:gd name="connsiteX2" fmla="*/ 9144000 w 9144000"/>
                <a:gd name="connsiteY2" fmla="*/ 4824152 h 4824152"/>
                <a:gd name="connsiteX3" fmla="*/ 0 w 9144000"/>
                <a:gd name="connsiteY3" fmla="*/ 4824152 h 4824152"/>
                <a:gd name="connsiteX4" fmla="*/ 0 w 9144000"/>
                <a:gd name="connsiteY4" fmla="*/ 134250 h 4824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4824152">
                  <a:moveTo>
                    <a:pt x="0" y="134250"/>
                  </a:moveTo>
                  <a:cubicBezTo>
                    <a:pt x="2762250" y="1122229"/>
                    <a:pt x="6057900" y="0"/>
                    <a:pt x="9144000" y="252152"/>
                  </a:cubicBezTo>
                  <a:lnTo>
                    <a:pt x="9144000" y="4824152"/>
                  </a:lnTo>
                  <a:lnTo>
                    <a:pt x="0" y="4824152"/>
                  </a:lnTo>
                  <a:lnTo>
                    <a:pt x="0" y="134250"/>
                  </a:lnTo>
                  <a:close/>
                </a:path>
              </a:pathLst>
            </a:custGeom>
            <a:gradFill flip="none" rotWithShape="1">
              <a:gsLst>
                <a:gs pos="0">
                  <a:schemeClr val="accent1">
                    <a:lumMod val="50000"/>
                    <a:shade val="30000"/>
                    <a:satMod val="115000"/>
                  </a:schemeClr>
                </a:gs>
                <a:gs pos="50000">
                  <a:schemeClr val="accent1">
                    <a:lumMod val="50000"/>
                    <a:shade val="67500"/>
                    <a:satMod val="115000"/>
                  </a:schemeClr>
                </a:gs>
                <a:gs pos="100000">
                  <a:schemeClr val="accent1">
                    <a:lumMod val="5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dirty="0">
                <a:latin typeface="Segoe" pitchFamily="34" charset="0"/>
              </a:endParaRPr>
            </a:p>
          </p:txBody>
        </p:sp>
        <p:sp>
          <p:nvSpPr>
            <p:cNvPr id="28" name="Freeform 27"/>
            <p:cNvSpPr/>
            <p:nvPr/>
          </p:nvSpPr>
          <p:spPr bwMode="ltGray">
            <a:xfrm>
              <a:off x="0" y="1794658"/>
              <a:ext cx="9144000" cy="4457701"/>
            </a:xfrm>
            <a:custGeom>
              <a:avLst/>
              <a:gdLst>
                <a:gd name="connsiteX0" fmla="*/ 0 w 9144000"/>
                <a:gd name="connsiteY0" fmla="*/ 0 h 4572000"/>
                <a:gd name="connsiteX1" fmla="*/ 9144000 w 9144000"/>
                <a:gd name="connsiteY1" fmla="*/ 0 h 4572000"/>
                <a:gd name="connsiteX2" fmla="*/ 9144000 w 9144000"/>
                <a:gd name="connsiteY2" fmla="*/ 4572000 h 4572000"/>
                <a:gd name="connsiteX3" fmla="*/ 0 w 9144000"/>
                <a:gd name="connsiteY3" fmla="*/ 4572000 h 4572000"/>
                <a:gd name="connsiteX4" fmla="*/ 0 w 9144000"/>
                <a:gd name="connsiteY4" fmla="*/ 0 h 4572000"/>
                <a:gd name="connsiteX0" fmla="*/ 0 w 9144000"/>
                <a:gd name="connsiteY0" fmla="*/ 0 h 4572000"/>
                <a:gd name="connsiteX1" fmla="*/ 9144000 w 9144000"/>
                <a:gd name="connsiteY1" fmla="*/ 0 h 4572000"/>
                <a:gd name="connsiteX2" fmla="*/ 9144000 w 9144000"/>
                <a:gd name="connsiteY2" fmla="*/ 4572000 h 4572000"/>
                <a:gd name="connsiteX3" fmla="*/ 0 w 9144000"/>
                <a:gd name="connsiteY3" fmla="*/ 4572000 h 4572000"/>
                <a:gd name="connsiteX4" fmla="*/ 0 w 9144000"/>
                <a:gd name="connsiteY4" fmla="*/ 0 h 4572000"/>
                <a:gd name="connsiteX0" fmla="*/ 0 w 9144000"/>
                <a:gd name="connsiteY0" fmla="*/ 104775 h 4676775"/>
                <a:gd name="connsiteX1" fmla="*/ 9144000 w 9144000"/>
                <a:gd name="connsiteY1" fmla="*/ 104775 h 4676775"/>
                <a:gd name="connsiteX2" fmla="*/ 9144000 w 9144000"/>
                <a:gd name="connsiteY2" fmla="*/ 4676775 h 4676775"/>
                <a:gd name="connsiteX3" fmla="*/ 0 w 9144000"/>
                <a:gd name="connsiteY3" fmla="*/ 4676775 h 4676775"/>
                <a:gd name="connsiteX4" fmla="*/ 0 w 9144000"/>
                <a:gd name="connsiteY4" fmla="*/ 104775 h 4676775"/>
                <a:gd name="connsiteX0" fmla="*/ 0 w 9144000"/>
                <a:gd name="connsiteY0" fmla="*/ 104775 h 4676775"/>
                <a:gd name="connsiteX1" fmla="*/ 9144000 w 9144000"/>
                <a:gd name="connsiteY1" fmla="*/ 104775 h 4676775"/>
                <a:gd name="connsiteX2" fmla="*/ 9144000 w 9144000"/>
                <a:gd name="connsiteY2" fmla="*/ 4676775 h 4676775"/>
                <a:gd name="connsiteX3" fmla="*/ 0 w 9144000"/>
                <a:gd name="connsiteY3" fmla="*/ 4676775 h 4676775"/>
                <a:gd name="connsiteX4" fmla="*/ 0 w 9144000"/>
                <a:gd name="connsiteY4" fmla="*/ 104775 h 4676775"/>
                <a:gd name="connsiteX0" fmla="*/ 0 w 9144000"/>
                <a:gd name="connsiteY0" fmla="*/ 104775 h 4676775"/>
                <a:gd name="connsiteX1" fmla="*/ 9144000 w 9144000"/>
                <a:gd name="connsiteY1" fmla="*/ 104775 h 4676775"/>
                <a:gd name="connsiteX2" fmla="*/ 9144000 w 9144000"/>
                <a:gd name="connsiteY2" fmla="*/ 4676775 h 4676775"/>
                <a:gd name="connsiteX3" fmla="*/ 0 w 9144000"/>
                <a:gd name="connsiteY3" fmla="*/ 4676775 h 4676775"/>
                <a:gd name="connsiteX4" fmla="*/ 0 w 9144000"/>
                <a:gd name="connsiteY4" fmla="*/ 104775 h 4676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4676775">
                  <a:moveTo>
                    <a:pt x="0" y="104775"/>
                  </a:moveTo>
                  <a:cubicBezTo>
                    <a:pt x="2228850" y="866775"/>
                    <a:pt x="6038850" y="0"/>
                    <a:pt x="9144000" y="104775"/>
                  </a:cubicBezTo>
                  <a:lnTo>
                    <a:pt x="9144000" y="4676775"/>
                  </a:lnTo>
                  <a:lnTo>
                    <a:pt x="0" y="4676775"/>
                  </a:lnTo>
                  <a:lnTo>
                    <a:pt x="0" y="104775"/>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dirty="0">
                <a:latin typeface="Segoe" pitchFamily="34" charset="0"/>
              </a:endParaRPr>
            </a:p>
          </p:txBody>
        </p:sp>
      </p:grpSp>
      <p:sp>
        <p:nvSpPr>
          <p:cNvPr id="22" name="Rounded Rectangle 21"/>
          <p:cNvSpPr/>
          <p:nvPr/>
        </p:nvSpPr>
        <p:spPr>
          <a:xfrm>
            <a:off x="3305296" y="1615044"/>
            <a:ext cx="2576947" cy="1781299"/>
          </a:xfrm>
          <a:prstGeom prst="roundRect">
            <a:avLst>
              <a:gd name="adj" fmla="val 9926"/>
            </a:avLst>
          </a:prstGeom>
          <a:ln/>
        </p:spPr>
        <p:style>
          <a:lnRef idx="0">
            <a:schemeClr val="accent1"/>
          </a:lnRef>
          <a:fillRef idx="3">
            <a:schemeClr val="accent1"/>
          </a:fillRef>
          <a:effectRef idx="3">
            <a:schemeClr val="accent1"/>
          </a:effectRef>
          <a:fontRef idx="minor">
            <a:schemeClr val="lt1"/>
          </a:fontRef>
        </p:style>
        <p:txBody>
          <a:bodyPr rtlCol="0" anchor="t"/>
          <a:lstStyle/>
          <a:p>
            <a:pPr algn="ctr"/>
            <a:endParaRPr lang="en-GB" sz="2000" dirty="0" smtClean="0">
              <a:solidFill>
                <a:schemeClr val="tx1"/>
              </a:solidFill>
              <a:ea typeface="Segoe"/>
              <a:cs typeface="Segoe"/>
            </a:endParaRPr>
          </a:p>
          <a:p>
            <a:pPr algn="ctr"/>
            <a:r>
              <a:rPr lang="en-GB" sz="2000" dirty="0" smtClean="0">
                <a:solidFill>
                  <a:schemeClr val="tx1"/>
                </a:solidFill>
                <a:ea typeface="Segoe"/>
                <a:cs typeface="Segoe"/>
              </a:rPr>
              <a:t>Develop business logic in Visual Studio</a:t>
            </a:r>
            <a:endParaRPr lang="en-US" sz="2000" dirty="0">
              <a:solidFill>
                <a:schemeClr val="tx1"/>
              </a:solidFill>
            </a:endParaRPr>
          </a:p>
        </p:txBody>
      </p:sp>
      <p:pic>
        <p:nvPicPr>
          <p:cNvPr id="30" name="Picture 29" descr="Embedded Device.jpg"/>
          <p:cNvPicPr>
            <a:picLocks noChangeAspect="1"/>
          </p:cNvPicPr>
          <p:nvPr/>
        </p:nvPicPr>
        <p:blipFill>
          <a:blip r:embed="rId3" cstate="print"/>
          <a:stretch>
            <a:fillRect/>
          </a:stretch>
        </p:blipFill>
        <p:spPr>
          <a:xfrm>
            <a:off x="5376143" y="4264273"/>
            <a:ext cx="3455139" cy="1937616"/>
          </a:xfrm>
          <a:prstGeom prst="roundRect">
            <a:avLst>
              <a:gd name="adj" fmla="val 8594"/>
            </a:avLst>
          </a:prstGeom>
          <a:solidFill>
            <a:srgbClr val="FFFFFF">
              <a:shade val="85000"/>
            </a:srgbClr>
          </a:solidFill>
          <a:ln>
            <a:noFill/>
          </a:ln>
          <a:effectLst>
            <a:outerShdw blurRad="63500" sx="102000" sy="102000" algn="ctr" rotWithShape="0">
              <a:prstClr val="black">
                <a:alpha val="40000"/>
              </a:prstClr>
            </a:outerShdw>
          </a:effectLst>
        </p:spPr>
      </p:pic>
      <p:pic>
        <p:nvPicPr>
          <p:cNvPr id="31" name="Picture 30" descr="Expression Blend.jpg"/>
          <p:cNvPicPr>
            <a:picLocks noChangeAspect="1"/>
          </p:cNvPicPr>
          <p:nvPr/>
        </p:nvPicPr>
        <p:blipFill>
          <a:blip r:embed="rId4" cstate="print"/>
          <a:stretch>
            <a:fillRect/>
          </a:stretch>
        </p:blipFill>
        <p:spPr>
          <a:xfrm>
            <a:off x="356258" y="4264273"/>
            <a:ext cx="2605515" cy="1937616"/>
          </a:xfrm>
          <a:prstGeom prst="roundRect">
            <a:avLst>
              <a:gd name="adj" fmla="val 8594"/>
            </a:avLst>
          </a:prstGeom>
          <a:solidFill>
            <a:srgbClr val="FFFFFF">
              <a:shade val="85000"/>
            </a:srgbClr>
          </a:solidFill>
          <a:ln>
            <a:noFill/>
          </a:ln>
          <a:effectLst>
            <a:outerShdw blurRad="63500" sx="102000" sy="102000" algn="ctr" rotWithShape="0">
              <a:prstClr val="black">
                <a:alpha val="40000"/>
              </a:prstClr>
            </a:outerShdw>
          </a:effectLst>
        </p:spPr>
      </p:pic>
      <p:sp>
        <p:nvSpPr>
          <p:cNvPr id="25601" name="Title 1"/>
          <p:cNvSpPr>
            <a:spLocks noGrp="1"/>
          </p:cNvSpPr>
          <p:nvPr>
            <p:ph type="title"/>
          </p:nvPr>
        </p:nvSpPr>
        <p:spPr/>
        <p:txBody>
          <a:bodyPr/>
          <a:lstStyle/>
          <a:p>
            <a:r>
              <a:rPr lang="en-US" sz="4400" dirty="0" smtClean="0"/>
              <a:t>The Silverlight Design Process</a:t>
            </a:r>
          </a:p>
        </p:txBody>
      </p:sp>
      <p:sp>
        <p:nvSpPr>
          <p:cNvPr id="20" name="Rounded Rectangle 19"/>
          <p:cNvSpPr/>
          <p:nvPr/>
        </p:nvSpPr>
        <p:spPr>
          <a:xfrm>
            <a:off x="356258" y="1615044"/>
            <a:ext cx="2576947" cy="1781299"/>
          </a:xfrm>
          <a:prstGeom prst="roundRect">
            <a:avLst>
              <a:gd name="adj" fmla="val 9926"/>
            </a:avLst>
          </a:prstGeom>
          <a:ln/>
        </p:spPr>
        <p:style>
          <a:lnRef idx="0">
            <a:schemeClr val="accent1"/>
          </a:lnRef>
          <a:fillRef idx="3">
            <a:schemeClr val="accent1"/>
          </a:fillRef>
          <a:effectRef idx="3">
            <a:schemeClr val="accent1"/>
          </a:effectRef>
          <a:fontRef idx="minor">
            <a:schemeClr val="lt1"/>
          </a:fontRef>
        </p:style>
        <p:txBody>
          <a:bodyPr rtlCol="0" anchor="t"/>
          <a:lstStyle/>
          <a:p>
            <a:pPr algn="ctr"/>
            <a:endParaRPr lang="en-US" sz="2000" dirty="0" smtClean="0">
              <a:solidFill>
                <a:schemeClr val="tx1"/>
              </a:solidFill>
              <a:ea typeface="Segoe"/>
              <a:cs typeface="Segoe"/>
            </a:endParaRPr>
          </a:p>
          <a:p>
            <a:pPr algn="ctr"/>
            <a:r>
              <a:rPr lang="en-US" sz="2000" dirty="0" smtClean="0">
                <a:solidFill>
                  <a:schemeClr val="tx1"/>
                </a:solidFill>
                <a:ea typeface="Segoe"/>
                <a:cs typeface="Segoe"/>
              </a:rPr>
              <a:t>Design the user experience in Expression Blend</a:t>
            </a:r>
            <a:endParaRPr lang="en-US" sz="2000" dirty="0">
              <a:solidFill>
                <a:schemeClr val="tx1"/>
              </a:solidFill>
            </a:endParaRPr>
          </a:p>
        </p:txBody>
      </p:sp>
      <p:sp>
        <p:nvSpPr>
          <p:cNvPr id="23" name="Rounded Rectangle 22"/>
          <p:cNvSpPr/>
          <p:nvPr/>
        </p:nvSpPr>
        <p:spPr>
          <a:xfrm>
            <a:off x="6254335" y="1615044"/>
            <a:ext cx="2576947" cy="1781299"/>
          </a:xfrm>
          <a:prstGeom prst="roundRect">
            <a:avLst>
              <a:gd name="adj" fmla="val 9926"/>
            </a:avLst>
          </a:prstGeom>
          <a:ln/>
        </p:spPr>
        <p:style>
          <a:lnRef idx="0">
            <a:schemeClr val="accent1"/>
          </a:lnRef>
          <a:fillRef idx="3">
            <a:schemeClr val="accent1"/>
          </a:fillRef>
          <a:effectRef idx="3">
            <a:schemeClr val="accent1"/>
          </a:effectRef>
          <a:fontRef idx="minor">
            <a:schemeClr val="lt1"/>
          </a:fontRef>
        </p:style>
        <p:txBody>
          <a:bodyPr rtlCol="0" anchor="t"/>
          <a:lstStyle/>
          <a:p>
            <a:pPr algn="ctr"/>
            <a:endParaRPr lang="en-US" sz="2000" dirty="0" smtClean="0">
              <a:solidFill>
                <a:schemeClr val="tx1"/>
              </a:solidFill>
              <a:ea typeface="Segoe"/>
              <a:cs typeface="Segoe"/>
            </a:endParaRPr>
          </a:p>
          <a:p>
            <a:pPr algn="ctr"/>
            <a:r>
              <a:rPr lang="en-US" sz="2000" dirty="0" smtClean="0">
                <a:solidFill>
                  <a:schemeClr val="tx1"/>
                </a:solidFill>
                <a:ea typeface="Segoe"/>
                <a:cs typeface="Segoe"/>
              </a:rPr>
              <a:t>Run on the </a:t>
            </a:r>
            <a:br>
              <a:rPr lang="en-US" sz="2000" dirty="0" smtClean="0">
                <a:solidFill>
                  <a:schemeClr val="tx1"/>
                </a:solidFill>
                <a:ea typeface="Segoe"/>
                <a:cs typeface="Segoe"/>
              </a:rPr>
            </a:br>
            <a:r>
              <a:rPr lang="en-US" sz="2000" dirty="0" smtClean="0">
                <a:solidFill>
                  <a:schemeClr val="tx1"/>
                </a:solidFill>
                <a:ea typeface="Segoe"/>
                <a:cs typeface="Segoe"/>
              </a:rPr>
              <a:t>embedded device</a:t>
            </a:r>
            <a:endParaRPr lang="en-US" sz="2000" dirty="0">
              <a:solidFill>
                <a:schemeClr val="tx1"/>
              </a:solidFill>
            </a:endParaRPr>
          </a:p>
        </p:txBody>
      </p:sp>
      <p:sp>
        <p:nvSpPr>
          <p:cNvPr id="24" name="Oval 23"/>
          <p:cNvSpPr/>
          <p:nvPr/>
        </p:nvSpPr>
        <p:spPr>
          <a:xfrm>
            <a:off x="1353786" y="1341911"/>
            <a:ext cx="522515" cy="522515"/>
          </a:xfrm>
          <a:prstGeom prst="ellipse">
            <a:avLst/>
          </a:prstGeom>
          <a:gradFill flip="none" rotWithShape="1">
            <a:gsLst>
              <a:gs pos="0">
                <a:schemeClr val="accent1">
                  <a:lumMod val="20000"/>
                  <a:lumOff val="80000"/>
                </a:schemeClr>
              </a:gs>
              <a:gs pos="50000">
                <a:schemeClr val="accent1">
                  <a:lumMod val="20000"/>
                  <a:lumOff val="80000"/>
                </a:schemeClr>
              </a:gs>
              <a:gs pos="100000">
                <a:schemeClr val="tx2"/>
              </a:gs>
            </a:gsLst>
            <a:lin ang="5400000" scaled="1"/>
            <a:tileRect/>
          </a:gradFill>
          <a:ln w="38100">
            <a:solidFill>
              <a:schemeClr val="accent1">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bg1"/>
                </a:solidFill>
                <a:latin typeface="Segoe" pitchFamily="34" charset="0"/>
              </a:rPr>
              <a:t>1</a:t>
            </a:r>
            <a:endParaRPr lang="en-US" sz="2400" dirty="0">
              <a:solidFill>
                <a:schemeClr val="bg1"/>
              </a:solidFill>
              <a:latin typeface="Segoe" pitchFamily="34" charset="0"/>
            </a:endParaRPr>
          </a:p>
        </p:txBody>
      </p:sp>
      <p:sp>
        <p:nvSpPr>
          <p:cNvPr id="25" name="Oval 24"/>
          <p:cNvSpPr/>
          <p:nvPr/>
        </p:nvSpPr>
        <p:spPr>
          <a:xfrm>
            <a:off x="4332512" y="1341911"/>
            <a:ext cx="522515" cy="522515"/>
          </a:xfrm>
          <a:prstGeom prst="ellipse">
            <a:avLst/>
          </a:prstGeom>
          <a:gradFill flip="none" rotWithShape="1">
            <a:gsLst>
              <a:gs pos="0">
                <a:schemeClr val="accent1">
                  <a:lumMod val="20000"/>
                  <a:lumOff val="80000"/>
                </a:schemeClr>
              </a:gs>
              <a:gs pos="50000">
                <a:schemeClr val="accent1">
                  <a:lumMod val="20000"/>
                  <a:lumOff val="80000"/>
                </a:schemeClr>
              </a:gs>
              <a:gs pos="100000">
                <a:schemeClr val="tx2"/>
              </a:gs>
            </a:gsLst>
            <a:lin ang="5400000" scaled="1"/>
            <a:tileRect/>
          </a:gradFill>
          <a:ln w="38100">
            <a:solidFill>
              <a:schemeClr val="accent1">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bg1"/>
                </a:solidFill>
                <a:latin typeface="Segoe" pitchFamily="34" charset="0"/>
              </a:rPr>
              <a:t>2</a:t>
            </a:r>
            <a:endParaRPr lang="en-US" sz="2400" dirty="0">
              <a:solidFill>
                <a:schemeClr val="bg1"/>
              </a:solidFill>
              <a:latin typeface="Segoe" pitchFamily="34" charset="0"/>
            </a:endParaRPr>
          </a:p>
        </p:txBody>
      </p:sp>
      <p:sp>
        <p:nvSpPr>
          <p:cNvPr id="26" name="Oval 25"/>
          <p:cNvSpPr/>
          <p:nvPr/>
        </p:nvSpPr>
        <p:spPr>
          <a:xfrm>
            <a:off x="7281551" y="1341911"/>
            <a:ext cx="522515" cy="522515"/>
          </a:xfrm>
          <a:prstGeom prst="ellipse">
            <a:avLst/>
          </a:prstGeom>
          <a:gradFill flip="none" rotWithShape="1">
            <a:gsLst>
              <a:gs pos="0">
                <a:schemeClr val="accent1">
                  <a:lumMod val="20000"/>
                  <a:lumOff val="80000"/>
                </a:schemeClr>
              </a:gs>
              <a:gs pos="50000">
                <a:schemeClr val="accent1">
                  <a:lumMod val="20000"/>
                  <a:lumOff val="80000"/>
                </a:schemeClr>
              </a:gs>
              <a:gs pos="100000">
                <a:schemeClr val="tx2"/>
              </a:gs>
            </a:gsLst>
            <a:lin ang="5400000" scaled="1"/>
            <a:tileRect/>
          </a:gradFill>
          <a:ln w="38100">
            <a:solidFill>
              <a:schemeClr val="accent1">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bg1"/>
                </a:solidFill>
                <a:latin typeface="Segoe" pitchFamily="34" charset="0"/>
              </a:rPr>
              <a:t>3</a:t>
            </a:r>
            <a:endParaRPr lang="en-US" sz="2400" dirty="0">
              <a:solidFill>
                <a:schemeClr val="bg1"/>
              </a:solidFill>
              <a:latin typeface="Segoe" pitchFamily="34" charset="0"/>
            </a:endParaRPr>
          </a:p>
        </p:txBody>
      </p:sp>
      <p:sp>
        <p:nvSpPr>
          <p:cNvPr id="29" name="TextBox 11"/>
          <p:cNvSpPr txBox="1">
            <a:spLocks noChangeArrowheads="1"/>
          </p:cNvSpPr>
          <p:nvPr/>
        </p:nvSpPr>
        <p:spPr bwMode="auto">
          <a:xfrm>
            <a:off x="5676405" y="3775073"/>
            <a:ext cx="2794660" cy="400050"/>
          </a:xfrm>
          <a:prstGeom prst="rect">
            <a:avLst/>
          </a:prstGeom>
          <a:noFill/>
          <a:ln w="9525">
            <a:noFill/>
            <a:miter lim="800000"/>
            <a:headEnd/>
            <a:tailEnd/>
          </a:ln>
        </p:spPr>
        <p:txBody>
          <a:bodyPr wrap="square">
            <a:spAutoFit/>
          </a:bodyPr>
          <a:lstStyle/>
          <a:p>
            <a:pPr algn="ctr"/>
            <a:r>
              <a:rPr lang="en-US" sz="2000" b="1" dirty="0">
                <a:solidFill>
                  <a:schemeClr val="bg1"/>
                </a:solidFill>
              </a:rPr>
              <a:t>Embedded Device</a:t>
            </a:r>
          </a:p>
        </p:txBody>
      </p:sp>
      <p:sp>
        <p:nvSpPr>
          <p:cNvPr id="34" name="TextBox 10"/>
          <p:cNvSpPr txBox="1">
            <a:spLocks noChangeArrowheads="1"/>
          </p:cNvSpPr>
          <p:nvPr/>
        </p:nvSpPr>
        <p:spPr bwMode="auto">
          <a:xfrm>
            <a:off x="392397" y="3775073"/>
            <a:ext cx="2533237" cy="400050"/>
          </a:xfrm>
          <a:prstGeom prst="rect">
            <a:avLst/>
          </a:prstGeom>
          <a:noFill/>
          <a:ln w="9525">
            <a:noFill/>
            <a:miter lim="800000"/>
            <a:headEnd/>
            <a:tailEnd/>
          </a:ln>
        </p:spPr>
        <p:txBody>
          <a:bodyPr wrap="square">
            <a:spAutoFit/>
          </a:bodyPr>
          <a:lstStyle/>
          <a:p>
            <a:pPr algn="ctr"/>
            <a:r>
              <a:rPr lang="en-US" sz="2000" b="1" dirty="0">
                <a:solidFill>
                  <a:schemeClr val="bg1"/>
                </a:solidFill>
              </a:rPr>
              <a:t>Expression </a:t>
            </a:r>
            <a:r>
              <a:rPr lang="en-US" sz="2000" b="1" dirty="0" smtClean="0">
                <a:solidFill>
                  <a:schemeClr val="bg1"/>
                </a:solidFill>
              </a:rPr>
              <a:t>Blend</a:t>
            </a:r>
            <a:endParaRPr lang="en-US" sz="2000" b="1" dirty="0">
              <a:solidFill>
                <a:schemeClr val="bg1"/>
              </a:solidFill>
            </a:endParaRPr>
          </a:p>
        </p:txBody>
      </p:sp>
      <p:sp>
        <p:nvSpPr>
          <p:cNvPr id="41" name="Isosceles Triangle 40"/>
          <p:cNvSpPr/>
          <p:nvPr/>
        </p:nvSpPr>
        <p:spPr>
          <a:xfrm rot="5400000">
            <a:off x="4502725" y="4895627"/>
            <a:ext cx="864922" cy="674911"/>
          </a:xfrm>
          <a:prstGeom prst="triangle">
            <a:avLst/>
          </a:prstGeom>
          <a:gradFill flip="none" rotWithShape="1">
            <a:gsLst>
              <a:gs pos="0">
                <a:schemeClr val="bg1"/>
              </a:gs>
              <a:gs pos="50000">
                <a:schemeClr val="bg1">
                  <a:alpha val="50000"/>
                </a:schemeClr>
              </a:gs>
              <a:gs pos="100000">
                <a:schemeClr val="bg1">
                  <a:shade val="100000"/>
                  <a:satMod val="115000"/>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Isosceles Triangle 38"/>
          <p:cNvSpPr/>
          <p:nvPr/>
        </p:nvSpPr>
        <p:spPr>
          <a:xfrm rot="5400000">
            <a:off x="3241963" y="4069305"/>
            <a:ext cx="1757545" cy="2327560"/>
          </a:xfrm>
          <a:prstGeom prst="triangle">
            <a:avLst/>
          </a:prstGeom>
          <a:gradFill flip="none" rotWithShape="1">
            <a:gsLst>
              <a:gs pos="0">
                <a:schemeClr val="accent1"/>
              </a:gs>
              <a:gs pos="50000">
                <a:schemeClr val="accent1">
                  <a:alpha val="48000"/>
                </a:schemeClr>
              </a:gs>
              <a:gs pos="100000">
                <a:schemeClr val="bg1">
                  <a:shade val="100000"/>
                  <a:satMod val="115000"/>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p:cNvSpPr txBox="1"/>
          <p:nvPr/>
        </p:nvSpPr>
        <p:spPr>
          <a:xfrm>
            <a:off x="3577890" y="5002249"/>
            <a:ext cx="939680" cy="461665"/>
          </a:xfrm>
          <a:prstGeom prst="rect">
            <a:avLst/>
          </a:prstGeom>
          <a:noFill/>
        </p:spPr>
        <p:txBody>
          <a:bodyPr wrap="none" rtlCol="0">
            <a:spAutoFit/>
          </a:bodyPr>
          <a:lstStyle/>
          <a:p>
            <a:pPr algn="ctr"/>
            <a:r>
              <a:rPr lang="en-US" sz="2400" b="1" i="1" dirty="0" smtClean="0">
                <a:solidFill>
                  <a:schemeClr val="bg1"/>
                </a:solidFill>
                <a:effectLst>
                  <a:outerShdw blurRad="38100" dist="38100" dir="2700000" algn="tl">
                    <a:srgbClr val="000000">
                      <a:alpha val="43137"/>
                    </a:srgbClr>
                  </a:outerShdw>
                </a:effectLst>
              </a:rPr>
              <a:t>XAML</a:t>
            </a:r>
          </a:p>
        </p:txBody>
      </p:sp>
    </p:spTree>
    <p:extLst>
      <p:ext uri="{BB962C8B-B14F-4D97-AF65-F5344CB8AC3E}">
        <p14:creationId xmlns:p14="http://schemas.microsoft.com/office/powerpoint/2010/main" xmlns="" val="2650057172"/>
      </p:ext>
    </p:extLst>
  </p:cSld>
  <p:clrMapOvr>
    <a:masterClrMapping/>
  </p:clrMapOvr>
  <mc:AlternateContent xmlns:mc="http://schemas.openxmlformats.org/markup-compatibility/2006">
    <mc:Choice xmlns:p14="http://schemas.microsoft.com/office/powerpoint/2010/main" xmlns="" Requires="p14">
      <p:transition spd="med" p14:dur="699">
        <p:fade/>
      </p:transition>
    </mc:Choice>
    <mc:Fallback>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0" y="3004457"/>
            <a:ext cx="9144000" cy="3372592"/>
          </a:xfrm>
          <a:prstGeom prst="rect">
            <a:avLst/>
          </a:prstGeom>
          <a:gradFill flip="none" rotWithShape="1">
            <a:gsLst>
              <a:gs pos="0">
                <a:schemeClr val="accent1">
                  <a:shade val="30000"/>
                  <a:satMod val="115000"/>
                  <a:alpha val="0"/>
                </a:schemeClr>
              </a:gs>
              <a:gs pos="50000">
                <a:schemeClr val="accent1">
                  <a:lumMod val="75000"/>
                  <a:alpha val="85000"/>
                </a:schemeClr>
              </a:gs>
              <a:gs pos="100000">
                <a:schemeClr val="accent1">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defRPr/>
            </a:pPr>
            <a:endParaRPr lang="en-US" sz="2000" b="1" dirty="0" smtClean="0">
              <a:latin typeface="Segoe" pitchFamily="34" charset="0"/>
            </a:endParaRPr>
          </a:p>
        </p:txBody>
      </p:sp>
      <p:sp>
        <p:nvSpPr>
          <p:cNvPr id="14" name="Right Arrow 13"/>
          <p:cNvSpPr/>
          <p:nvPr/>
        </p:nvSpPr>
        <p:spPr>
          <a:xfrm rot="5400000">
            <a:off x="7239000" y="2912425"/>
            <a:ext cx="990600" cy="381000"/>
          </a:xfrm>
          <a:prstGeom prst="rightArrow">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Bent Arrow 14"/>
          <p:cNvSpPr/>
          <p:nvPr/>
        </p:nvSpPr>
        <p:spPr>
          <a:xfrm rot="5400000">
            <a:off x="6819900" y="1236025"/>
            <a:ext cx="723900" cy="1485900"/>
          </a:xfrm>
          <a:prstGeom prst="bentArrow">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9" name="Rounded Rectangle 18"/>
          <p:cNvSpPr/>
          <p:nvPr/>
        </p:nvSpPr>
        <p:spPr>
          <a:xfrm>
            <a:off x="228600" y="3674425"/>
            <a:ext cx="8686800" cy="2628900"/>
          </a:xfrm>
          <a:prstGeom prst="roundRect">
            <a:avLst>
              <a:gd name="adj" fmla="val 8060"/>
            </a:avLst>
          </a:prstGeom>
          <a:gradFill flip="none" rotWithShape="1">
            <a:gsLst>
              <a:gs pos="5000">
                <a:schemeClr val="accent2"/>
              </a:gs>
              <a:gs pos="6000">
                <a:schemeClr val="bg1"/>
              </a:gs>
              <a:gs pos="100000">
                <a:schemeClr val="bg1"/>
              </a:gs>
            </a:gsLst>
            <a:lin ang="0" scaled="1"/>
            <a:tileRect/>
          </a:grad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sz="1600" dirty="0" smtClean="0">
              <a:solidFill>
                <a:schemeClr val="accent1">
                  <a:lumMod val="50000"/>
                </a:schemeClr>
              </a:solidFill>
              <a:latin typeface="Segoe" pitchFamily="34" charset="0"/>
            </a:endParaRPr>
          </a:p>
        </p:txBody>
      </p:sp>
      <p:sp>
        <p:nvSpPr>
          <p:cNvPr id="18" name="Rounded Rectangle 17"/>
          <p:cNvSpPr/>
          <p:nvPr/>
        </p:nvSpPr>
        <p:spPr>
          <a:xfrm>
            <a:off x="228600" y="1274125"/>
            <a:ext cx="6324600" cy="2324100"/>
          </a:xfrm>
          <a:prstGeom prst="roundRect">
            <a:avLst>
              <a:gd name="adj" fmla="val 8060"/>
            </a:avLst>
          </a:prstGeom>
          <a:gradFill flip="none" rotWithShape="1">
            <a:gsLst>
              <a:gs pos="7000">
                <a:schemeClr val="accent1">
                  <a:lumMod val="75000"/>
                </a:schemeClr>
              </a:gs>
              <a:gs pos="8000">
                <a:schemeClr val="bg1"/>
              </a:gs>
              <a:gs pos="100000">
                <a:schemeClr val="bg1"/>
              </a:gs>
            </a:gsLst>
            <a:lin ang="0" scaled="1"/>
            <a:tileRect/>
          </a:gradFill>
          <a:ln w="127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sz="1600" dirty="0" smtClean="0">
              <a:solidFill>
                <a:schemeClr val="accent1">
                  <a:lumMod val="50000"/>
                </a:schemeClr>
              </a:solidFill>
              <a:latin typeface="Segoe" pitchFamily="34" charset="0"/>
            </a:endParaRPr>
          </a:p>
        </p:txBody>
      </p:sp>
      <p:sp>
        <p:nvSpPr>
          <p:cNvPr id="2" name="Title 1"/>
          <p:cNvSpPr>
            <a:spLocks noGrp="1"/>
          </p:cNvSpPr>
          <p:nvPr>
            <p:ph type="title"/>
          </p:nvPr>
        </p:nvSpPr>
        <p:spPr/>
        <p:txBody>
          <a:bodyPr/>
          <a:lstStyle/>
          <a:p>
            <a:r>
              <a:rPr lang="en-US" dirty="0" smtClean="0"/>
              <a:t>Event Handler Example</a:t>
            </a:r>
            <a:endParaRPr lang="en-US" dirty="0"/>
          </a:p>
        </p:txBody>
      </p:sp>
      <p:sp>
        <p:nvSpPr>
          <p:cNvPr id="4" name="Content Placeholder 2"/>
          <p:cNvSpPr txBox="1">
            <a:spLocks/>
          </p:cNvSpPr>
          <p:nvPr/>
        </p:nvSpPr>
        <p:spPr bwMode="auto">
          <a:xfrm>
            <a:off x="4876800" y="1312225"/>
            <a:ext cx="4114800" cy="4495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Tx/>
              <a:buSzTx/>
              <a:buFontTx/>
              <a:buBlip>
                <a:blip r:embed="rId3"/>
              </a:buBlip>
              <a:tabLst/>
              <a:defRPr/>
            </a:pPr>
            <a:endParaRPr kumimoji="0" lang="en-US" sz="3200" b="0" i="0" u="none" strike="noStrike" kern="1200" cap="none" spc="0" normalizeH="0" baseline="0" noProof="0" dirty="0">
              <a:ln>
                <a:noFill/>
              </a:ln>
              <a:solidFill>
                <a:srgbClr val="003E69"/>
              </a:solidFill>
              <a:effectLst/>
              <a:uLnTx/>
              <a:uFillTx/>
              <a:latin typeface="Segoe" pitchFamily="34" charset="0"/>
              <a:ea typeface="Segoe" pitchFamily="34" charset="0"/>
              <a:cs typeface="Segoe" pitchFamily="34" charset="0"/>
            </a:endParaRPr>
          </a:p>
        </p:txBody>
      </p:sp>
      <p:pic>
        <p:nvPicPr>
          <p:cNvPr id="1026" name="Picture 2"/>
          <p:cNvPicPr>
            <a:picLocks noChangeAspect="1" noChangeArrowheads="1"/>
          </p:cNvPicPr>
          <p:nvPr/>
        </p:nvPicPr>
        <p:blipFill>
          <a:blip r:embed="rId4" cstate="print"/>
          <a:srcRect b="6726"/>
          <a:stretch>
            <a:fillRect/>
          </a:stretch>
        </p:blipFill>
        <p:spPr bwMode="auto">
          <a:xfrm>
            <a:off x="795337" y="1312225"/>
            <a:ext cx="5338763" cy="2247900"/>
          </a:xfrm>
          <a:prstGeom prst="rect">
            <a:avLst/>
          </a:prstGeom>
          <a:noFill/>
          <a:ln>
            <a:noFill/>
          </a:ln>
        </p:spPr>
      </p:pic>
      <p:pic>
        <p:nvPicPr>
          <p:cNvPr id="1027" name="Picture 3"/>
          <p:cNvPicPr>
            <a:picLocks noChangeAspect="1" noChangeArrowheads="1"/>
          </p:cNvPicPr>
          <p:nvPr/>
        </p:nvPicPr>
        <p:blipFill>
          <a:blip r:embed="rId5" cstate="print"/>
          <a:srcRect b="9622"/>
          <a:stretch>
            <a:fillRect/>
          </a:stretch>
        </p:blipFill>
        <p:spPr bwMode="auto">
          <a:xfrm>
            <a:off x="800100" y="3698327"/>
            <a:ext cx="7886700" cy="2566898"/>
          </a:xfrm>
          <a:prstGeom prst="rect">
            <a:avLst/>
          </a:prstGeom>
          <a:noFill/>
          <a:ln>
            <a:noFill/>
          </a:ln>
        </p:spPr>
      </p:pic>
      <p:sp>
        <p:nvSpPr>
          <p:cNvPr id="11" name="TextBox 10"/>
          <p:cNvSpPr txBox="1"/>
          <p:nvPr/>
        </p:nvSpPr>
        <p:spPr>
          <a:xfrm rot="16200000">
            <a:off x="-150167" y="2255170"/>
            <a:ext cx="1219200" cy="400110"/>
          </a:xfrm>
          <a:prstGeom prst="rect">
            <a:avLst/>
          </a:prstGeom>
          <a:noFill/>
        </p:spPr>
        <p:txBody>
          <a:bodyPr wrap="square" rtlCol="0">
            <a:spAutoFit/>
          </a:bodyPr>
          <a:lstStyle/>
          <a:p>
            <a:pPr algn="ctr"/>
            <a:r>
              <a:rPr lang="en-US" sz="2000" dirty="0" smtClean="0">
                <a:effectLst>
                  <a:outerShdw blurRad="38100" dist="38100" dir="2700000" algn="tl">
                    <a:srgbClr val="000000">
                      <a:alpha val="43137"/>
                    </a:srgbClr>
                  </a:outerShdw>
                </a:effectLst>
                <a:latin typeface="Segoe" pitchFamily="34" charset="0"/>
              </a:rPr>
              <a:t>XAML</a:t>
            </a:r>
          </a:p>
        </p:txBody>
      </p:sp>
      <p:sp>
        <p:nvSpPr>
          <p:cNvPr id="13" name="TextBox 12"/>
          <p:cNvSpPr txBox="1"/>
          <p:nvPr/>
        </p:nvSpPr>
        <p:spPr>
          <a:xfrm rot="16200000">
            <a:off x="-855016" y="4788820"/>
            <a:ext cx="2628900" cy="400110"/>
          </a:xfrm>
          <a:prstGeom prst="rect">
            <a:avLst/>
          </a:prstGeom>
          <a:noFill/>
        </p:spPr>
        <p:txBody>
          <a:bodyPr wrap="square" rtlCol="0">
            <a:spAutoFit/>
          </a:bodyPr>
          <a:lstStyle/>
          <a:p>
            <a:pPr algn="ctr"/>
            <a:r>
              <a:rPr lang="en-US" sz="2000" dirty="0" smtClean="0">
                <a:effectLst>
                  <a:outerShdw blurRad="38100" dist="38100" dir="2700000" algn="tl">
                    <a:srgbClr val="000000">
                      <a:alpha val="43137"/>
                    </a:srgbClr>
                  </a:outerShdw>
                </a:effectLst>
                <a:latin typeface="Segoe" pitchFamily="34" charset="0"/>
              </a:rPr>
              <a:t>C++ Event Handler</a:t>
            </a:r>
          </a:p>
        </p:txBody>
      </p:sp>
      <p:sp>
        <p:nvSpPr>
          <p:cNvPr id="17" name="Rounded Rectangle 16"/>
          <p:cNvSpPr/>
          <p:nvPr/>
        </p:nvSpPr>
        <p:spPr>
          <a:xfrm>
            <a:off x="6896100" y="2379025"/>
            <a:ext cx="1714500" cy="457200"/>
          </a:xfrm>
          <a:prstGeom prst="roundRect">
            <a:avLst/>
          </a:prstGeom>
          <a:gradFill>
            <a:gsLst>
              <a:gs pos="0">
                <a:schemeClr val="accent1">
                  <a:lumMod val="20000"/>
                  <a:lumOff val="80000"/>
                </a:schemeClr>
              </a:gs>
              <a:gs pos="48000">
                <a:schemeClr val="bg1"/>
              </a:gs>
              <a:gs pos="52000">
                <a:schemeClr val="accent1">
                  <a:lumMod val="20000"/>
                  <a:lumOff val="80000"/>
                </a:schemeClr>
              </a:gs>
              <a:gs pos="100000">
                <a:schemeClr val="accent1">
                  <a:lumMod val="60000"/>
                  <a:lumOff val="40000"/>
                </a:schemeClr>
              </a:gs>
            </a:gsLst>
            <a:lin ang="5400000" scaled="1"/>
          </a:gradFill>
          <a:ln>
            <a:noFill/>
          </a:ln>
          <a:effectLst>
            <a:outerShdw blurRad="101600" dist="88900" dir="2700000" algn="tl" rotWithShape="0">
              <a:prstClr val="black">
                <a:alpha val="40000"/>
              </a:prstClr>
            </a:outerShdw>
          </a:effectLst>
          <a:scene3d>
            <a:camera prst="orthographicFront"/>
            <a:lightRig rig="threePt" dir="t">
              <a:rot lat="0" lon="0" rev="3600000"/>
            </a:lightRig>
          </a:scene3d>
          <a:sp3d>
            <a:bevelT w="50800" h="508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r>
              <a:rPr lang="en-US" sz="1600" b="1" dirty="0" smtClean="0">
                <a:solidFill>
                  <a:schemeClr val="accent1">
                    <a:lumMod val="50000"/>
                  </a:schemeClr>
                </a:solidFill>
                <a:latin typeface="Segoe" pitchFamily="34" charset="0"/>
              </a:rPr>
              <a:t>Click Here</a:t>
            </a:r>
          </a:p>
        </p:txBody>
      </p:sp>
    </p:spTree>
    <p:extLst>
      <p:ext uri="{BB962C8B-B14F-4D97-AF65-F5344CB8AC3E}">
        <p14:creationId xmlns:p14="http://schemas.microsoft.com/office/powerpoint/2010/main" xmlns="" val="2286054006"/>
      </p:ext>
    </p:extLst>
  </p:cSld>
  <p:clrMapOvr>
    <a:masterClrMapping/>
  </p:clrMapOvr>
  <mc:AlternateContent xmlns:mc="http://schemas.openxmlformats.org/markup-compatibility/2006">
    <mc:Choice xmlns:p14="http://schemas.microsoft.com/office/powerpoint/2010/main" xmlns="" Requires="p14">
      <p:transition spd="med" p14:dur="699">
        <p:fade/>
      </p:transition>
    </mc:Choice>
    <mc:Fallback>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p:txBody>
          <a:bodyPr/>
          <a:lstStyle/>
          <a:p>
            <a:r>
              <a:rPr lang="en-US" dirty="0" smtClean="0"/>
              <a:t>Silverlight for Windows Embedded</a:t>
            </a:r>
            <a:endParaRPr lang="en-US" dirty="0"/>
          </a:p>
        </p:txBody>
      </p:sp>
      <p:sp>
        <p:nvSpPr>
          <p:cNvPr id="8" name="Subtitle 7"/>
          <p:cNvSpPr>
            <a:spLocks noGrp="1"/>
          </p:cNvSpPr>
          <p:nvPr>
            <p:ph type="subTitle" idx="1"/>
          </p:nvPr>
        </p:nvSpPr>
        <p:spPr/>
        <p:txBody>
          <a:bodyPr/>
          <a:lstStyle/>
          <a:p>
            <a:endParaRPr lang="en-US"/>
          </a:p>
        </p:txBody>
      </p:sp>
      <p:sp>
        <p:nvSpPr>
          <p:cNvPr id="9" name="Text Placeholder 8"/>
          <p:cNvSpPr>
            <a:spLocks noGrp="1"/>
          </p:cNvSpPr>
          <p:nvPr>
            <p:ph type="body" sz="quarter" idx="10"/>
          </p:nvPr>
        </p:nvSpPr>
        <p:spPr/>
        <p:txBody>
          <a:bodyPr/>
          <a:lstStyle/>
          <a:p>
            <a:r>
              <a:rPr lang="en-US" dirty="0" smtClean="0"/>
              <a:t>Demo</a:t>
            </a:r>
            <a:endParaRPr lang="en-US" dirty="0"/>
          </a:p>
        </p:txBody>
      </p:sp>
    </p:spTree>
    <p:extLst>
      <p:ext uri="{BB962C8B-B14F-4D97-AF65-F5344CB8AC3E}">
        <p14:creationId xmlns:p14="http://schemas.microsoft.com/office/powerpoint/2010/main" xmlns="" val="3827383276"/>
      </p:ext>
    </p:extLst>
  </p:cSld>
  <p:clrMapOvr>
    <a:masterClrMapping/>
  </p:clrMapOvr>
  <mc:AlternateContent xmlns:mc="http://schemas.openxmlformats.org/markup-compatibility/2006">
    <mc:Choice xmlns:p14="http://schemas.microsoft.com/office/powerpoint/2010/main" xmlns="" Requires="p14">
      <p:transition spd="med" p14:dur="699">
        <p:fade/>
      </p:transition>
    </mc:Choice>
    <mc:Fallback>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819400" y="339266"/>
            <a:ext cx="6096000" cy="1143000"/>
          </a:xfrm>
        </p:spPr>
        <p:txBody>
          <a:bodyPr/>
          <a:lstStyle/>
          <a:p>
            <a:r>
              <a:rPr dirty="0" smtClean="0"/>
              <a:t>AGENDA</a:t>
            </a:r>
            <a:endParaRPr lang="en-US" dirty="0"/>
          </a:p>
        </p:txBody>
      </p:sp>
      <p:sp>
        <p:nvSpPr>
          <p:cNvPr id="5" name="Content Placeholder 4"/>
          <p:cNvSpPr>
            <a:spLocks noGrp="1"/>
          </p:cNvSpPr>
          <p:nvPr>
            <p:ph idx="1"/>
          </p:nvPr>
        </p:nvSpPr>
        <p:spPr>
          <a:xfrm>
            <a:off x="767289" y="1412875"/>
            <a:ext cx="6261652" cy="3151632"/>
          </a:xfrm>
        </p:spPr>
        <p:txBody>
          <a:bodyPr/>
          <a:lstStyle/>
          <a:p>
            <a:r>
              <a:rPr lang="en-US" dirty="0" smtClean="0"/>
              <a:t>Set the scene</a:t>
            </a:r>
          </a:p>
          <a:p>
            <a:r>
              <a:rPr lang="en-US" dirty="0" smtClean="0"/>
              <a:t>Sensors to Servers</a:t>
            </a:r>
          </a:p>
          <a:p>
            <a:r>
              <a:rPr lang="en-US" dirty="0" smtClean="0"/>
              <a:t>Reducing Complexity</a:t>
            </a:r>
          </a:p>
          <a:p>
            <a:pPr lvl="1"/>
            <a:r>
              <a:rPr lang="en-US" dirty="0" smtClean="0"/>
              <a:t>User Experience</a:t>
            </a:r>
          </a:p>
          <a:p>
            <a:pPr lvl="1"/>
            <a:r>
              <a:rPr lang="en-US" dirty="0" smtClean="0"/>
              <a:t>Distributed Systems</a:t>
            </a:r>
          </a:p>
          <a:p>
            <a:r>
              <a:rPr lang="en-US" dirty="0"/>
              <a:t>Examples</a:t>
            </a:r>
          </a:p>
          <a:p>
            <a:pPr lvl="1"/>
            <a:r>
              <a:rPr lang="en-US" dirty="0" smtClean="0"/>
              <a:t>Industrial automation</a:t>
            </a:r>
            <a:endParaRPr lang="en-US" dirty="0"/>
          </a:p>
          <a:p>
            <a:pPr lvl="1"/>
            <a:r>
              <a:rPr lang="en-US" dirty="0" smtClean="0"/>
              <a:t>Automotive</a:t>
            </a:r>
          </a:p>
          <a:p>
            <a:pPr marL="514350" indent="-514350">
              <a:buAutoNum type="arabicPeriod"/>
            </a:pPr>
            <a:endParaRPr lang="en-US" dirty="0" smtClean="0"/>
          </a:p>
        </p:txBody>
      </p:sp>
      <p:pic>
        <p:nvPicPr>
          <p:cNvPr id="10" name="Picture 9" descr="agenda.png"/>
          <p:cNvPicPr>
            <a:picLocks noChangeAspect="1"/>
          </p:cNvPicPr>
          <p:nvPr/>
        </p:nvPicPr>
        <p:blipFill>
          <a:blip r:embed="rId3"/>
          <a:stretch>
            <a:fillRect/>
          </a:stretch>
        </p:blipFill>
        <p:spPr>
          <a:xfrm>
            <a:off x="5106348" y="3440431"/>
            <a:ext cx="6817340" cy="5113004"/>
          </a:xfrm>
          <a:prstGeom prst="rect">
            <a:avLst/>
          </a:prstGeom>
          <a:effectLst>
            <a:softEdge rad="31750"/>
          </a:effectLst>
        </p:spPr>
      </p:pic>
      <p:sp>
        <p:nvSpPr>
          <p:cNvPr id="6" name="Rectangle 5"/>
          <p:cNvSpPr/>
          <p:nvPr/>
        </p:nvSpPr>
        <p:spPr>
          <a:xfrm>
            <a:off x="760262" y="1249853"/>
            <a:ext cx="416532"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dirty="0" smtClean="0">
                <a:latin typeface="Wingdings" pitchFamily="2" charset="2"/>
              </a:rPr>
              <a:t>ü</a:t>
            </a:r>
            <a:endParaRPr lang="en-US" sz="5400" dirty="0">
              <a:latin typeface="Wingdings" pitchFamily="2" charset="2"/>
            </a:endParaRPr>
          </a:p>
        </p:txBody>
      </p:sp>
      <p:sp>
        <p:nvSpPr>
          <p:cNvPr id="7" name="Rectangle 6"/>
          <p:cNvSpPr/>
          <p:nvPr/>
        </p:nvSpPr>
        <p:spPr>
          <a:xfrm>
            <a:off x="769539" y="1736207"/>
            <a:ext cx="416532"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dirty="0" smtClean="0">
                <a:latin typeface="Wingdings" pitchFamily="2" charset="2"/>
              </a:rPr>
              <a:t>ü</a:t>
            </a:r>
            <a:endParaRPr lang="en-US" sz="5400" dirty="0">
              <a:latin typeface="Wingdings" pitchFamily="2" charset="2"/>
            </a:endParaRPr>
          </a:p>
        </p:txBody>
      </p:sp>
      <p:sp>
        <p:nvSpPr>
          <p:cNvPr id="8" name="Rectangle 7"/>
          <p:cNvSpPr/>
          <p:nvPr/>
        </p:nvSpPr>
        <p:spPr>
          <a:xfrm>
            <a:off x="1251085" y="2728276"/>
            <a:ext cx="416532"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dirty="0" smtClean="0">
                <a:latin typeface="Wingdings" pitchFamily="2" charset="2"/>
              </a:rPr>
              <a:t>ü</a:t>
            </a:r>
            <a:endParaRPr lang="en-US" sz="5400" dirty="0">
              <a:latin typeface="Wingdings" pitchFamily="2" charset="2"/>
            </a:endParaRPr>
          </a:p>
        </p:txBody>
      </p:sp>
    </p:spTree>
    <p:extLst>
      <p:ext uri="{BB962C8B-B14F-4D97-AF65-F5344CB8AC3E}">
        <p14:creationId xmlns:p14="http://schemas.microsoft.com/office/powerpoint/2010/main" xmlns="" val="4284058005"/>
      </p:ext>
    </p:extLst>
  </p:cSld>
  <p:clrMapOvr>
    <a:masterClrMapping/>
  </p:clrMapOvr>
  <mc:AlternateContent xmlns:mc="http://schemas.openxmlformats.org/markup-compatibility/2006">
    <mc:Choice xmlns:p14="http://schemas.microsoft.com/office/powerpoint/2010/main" xmlns="" Requires="p14">
      <p:transition spd="med" p14:dur="699" advTm="60000">
        <p:fade/>
      </p:transition>
    </mc:Choice>
    <mc:Fallback>
      <p:transition spd="med" advTm="60000">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Tightly Coupled Development</a:t>
            </a:r>
            <a:endParaRPr lang="en-US" dirty="0"/>
          </a:p>
        </p:txBody>
      </p:sp>
      <p:sp>
        <p:nvSpPr>
          <p:cNvPr id="5" name="Content Placeholder 4"/>
          <p:cNvSpPr>
            <a:spLocks noGrp="1"/>
          </p:cNvSpPr>
          <p:nvPr>
            <p:ph type="body" sz="quarter" idx="10"/>
          </p:nvPr>
        </p:nvSpPr>
        <p:spPr>
          <a:xfrm>
            <a:off x="381000" y="1411551"/>
            <a:ext cx="8382000" cy="4255601"/>
          </a:xfrm>
        </p:spPr>
        <p:txBody>
          <a:bodyPr/>
          <a:lstStyle/>
          <a:p>
            <a:r>
              <a:rPr lang="en-US" dirty="0" smtClean="0"/>
              <a:t>Client/Server based</a:t>
            </a:r>
          </a:p>
          <a:p>
            <a:r>
              <a:rPr lang="en-US" dirty="0" smtClean="0"/>
              <a:t>RPC style, function call programming</a:t>
            </a:r>
          </a:p>
          <a:p>
            <a:r>
              <a:rPr lang="en-US" dirty="0" smtClean="0"/>
              <a:t>Functions, Parameters, Return Value</a:t>
            </a:r>
          </a:p>
          <a:p>
            <a:r>
              <a:rPr lang="en-US" dirty="0" smtClean="0"/>
              <a:t>Endpoint Internal state hidden</a:t>
            </a:r>
          </a:p>
          <a:p>
            <a:r>
              <a:rPr lang="en-US" dirty="0" smtClean="0"/>
              <a:t>Distributed application fixed by known endpoints</a:t>
            </a:r>
          </a:p>
          <a:p>
            <a:r>
              <a:rPr lang="en-US" dirty="0" smtClean="0"/>
              <a:t>Distributed application fails when endpoints fail/unavailable </a:t>
            </a:r>
          </a:p>
          <a:p>
            <a:endParaRPr lang="en-US" dirty="0" smtClean="0"/>
          </a:p>
        </p:txBody>
      </p:sp>
    </p:spTree>
    <p:extLst>
      <p:ext uri="{BB962C8B-B14F-4D97-AF65-F5344CB8AC3E}">
        <p14:creationId xmlns:p14="http://schemas.microsoft.com/office/powerpoint/2010/main" xmlns="" val="247372416"/>
      </p:ext>
    </p:extLst>
  </p:cSld>
  <p:clrMapOvr>
    <a:masterClrMapping/>
  </p:clrMapOvr>
  <mc:AlternateContent xmlns:mc="http://schemas.openxmlformats.org/markup-compatibility/2006">
    <mc:Choice xmlns:p14="http://schemas.microsoft.com/office/powerpoint/2010/main" xmlns="" Requires="p14">
      <p:transition spd="med" p14:dur="699">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fade">
                                      <p:cBhvr>
                                        <p:cTn id="3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90251" y="3854918"/>
            <a:ext cx="7921912" cy="1337595"/>
          </a:xfrm>
        </p:spPr>
        <p:txBody>
          <a:bodyPr/>
          <a:lstStyle/>
          <a:p>
            <a:r>
              <a:rPr sz="4800" b="1"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Windows Embedded:</a:t>
            </a:r>
            <a:br>
              <a:rPr sz="4800" b="1"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br>
            <a:r>
              <a:rPr lang="en-US" sz="4800" dirty="0" smtClean="0"/>
              <a:t>From sensors to servers</a:t>
            </a:r>
            <a:endParaRPr sz="48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sp>
        <p:nvSpPr>
          <p:cNvPr id="3" name="Subtitle 2"/>
          <p:cNvSpPr>
            <a:spLocks noGrp="1"/>
          </p:cNvSpPr>
          <p:nvPr>
            <p:ph type="subTitle" idx="1"/>
          </p:nvPr>
        </p:nvSpPr>
        <p:spPr/>
        <p:txBody>
          <a:bodyPr/>
          <a:lstStyle/>
          <a:p>
            <a:r>
              <a:rPr lang="en-US" dirty="0" smtClean="0">
                <a:solidFill>
                  <a:schemeClr val="tx1"/>
                </a:solidFill>
              </a:rPr>
              <a:t>Olivier Bloch</a:t>
            </a:r>
          </a:p>
          <a:p>
            <a:r>
              <a:rPr lang="en-US" dirty="0" smtClean="0">
                <a:solidFill>
                  <a:schemeClr val="tx1"/>
                </a:solidFill>
              </a:rPr>
              <a:t>Technical Evangelist</a:t>
            </a:r>
          </a:p>
          <a:p>
            <a:r>
              <a:rPr lang="en-US" dirty="0" smtClean="0">
                <a:solidFill>
                  <a:schemeClr val="tx1"/>
                </a:solidFill>
              </a:rPr>
              <a:t>Microsoft</a:t>
            </a:r>
          </a:p>
          <a:p>
            <a:r>
              <a:rPr lang="en-US" dirty="0" smtClean="0">
                <a:solidFill>
                  <a:schemeClr val="tx1"/>
                </a:solidFill>
              </a:rPr>
              <a:t>Session Code:  EMB304</a:t>
            </a:r>
            <a:endParaRPr lang="en-US" dirty="0">
              <a:solidFill>
                <a:schemeClr val="tx1"/>
              </a:solidFill>
            </a:endParaRPr>
          </a:p>
        </p:txBody>
      </p:sp>
      <p:sp>
        <p:nvSpPr>
          <p:cNvPr id="4" name="Subtitle 2"/>
          <p:cNvSpPr txBox="1">
            <a:spLocks/>
          </p:cNvSpPr>
          <p:nvPr/>
        </p:nvSpPr>
        <p:spPr bwMode="white">
          <a:xfrm>
            <a:off x="607712" y="5390668"/>
            <a:ext cx="3812443" cy="461665"/>
          </a:xfrm>
          <a:prstGeom prst="rect">
            <a:avLst/>
          </a:prstGeom>
        </p:spPr>
        <p:txBody>
          <a:bodyPr vert="horz" wrap="square" lIns="0" tIns="0" rIns="0" bIns="0" rtlCol="0">
            <a:noAutofit/>
          </a:bodyPr>
          <a:lstStyle>
            <a:lvl1pPr marL="0" indent="0" algn="l" defTabSz="914363" rtl="0" eaLnBrk="1" latinLnBrk="0" hangingPunct="1">
              <a:lnSpc>
                <a:spcPct val="90000"/>
              </a:lnSpc>
              <a:spcBef>
                <a:spcPts val="0"/>
              </a:spcBef>
              <a:buFontTx/>
              <a:buNone/>
              <a:defRPr sz="2400" kern="1200">
                <a:solidFill>
                  <a:schemeClr val="tx1"/>
                </a:solidFill>
                <a:latin typeface="+mn-lt"/>
                <a:ea typeface="+mn-ea"/>
                <a:cs typeface="+mn-cs"/>
              </a:defRPr>
            </a:lvl1pPr>
            <a:lvl2pPr marL="457182" indent="0" algn="ctr" defTabSz="914363" rtl="0" eaLnBrk="1" latinLnBrk="0" hangingPunct="1">
              <a:lnSpc>
                <a:spcPct val="90000"/>
              </a:lnSpc>
              <a:spcBef>
                <a:spcPct val="20000"/>
              </a:spcBef>
              <a:buSzPct val="90000"/>
              <a:buFontTx/>
              <a:buNone/>
              <a:defRPr sz="2800" kern="1200">
                <a:solidFill>
                  <a:schemeClr val="tx1">
                    <a:tint val="75000"/>
                  </a:schemeClr>
                </a:solidFill>
                <a:latin typeface="+mn-lt"/>
                <a:ea typeface="+mn-ea"/>
                <a:cs typeface="+mn-cs"/>
              </a:defRPr>
            </a:lvl2pPr>
            <a:lvl3pPr marL="914363" indent="0" algn="ctr" defTabSz="914363" rtl="0" eaLnBrk="1" latinLnBrk="0" hangingPunct="1">
              <a:lnSpc>
                <a:spcPct val="90000"/>
              </a:lnSpc>
              <a:spcBef>
                <a:spcPct val="20000"/>
              </a:spcBef>
              <a:buSzPct val="90000"/>
              <a:buFontTx/>
              <a:buNone/>
              <a:defRPr sz="2400" kern="1200">
                <a:solidFill>
                  <a:schemeClr val="tx1">
                    <a:tint val="75000"/>
                  </a:schemeClr>
                </a:solidFill>
                <a:latin typeface="+mn-lt"/>
                <a:ea typeface="+mn-ea"/>
                <a:cs typeface="+mn-cs"/>
              </a:defRPr>
            </a:lvl3pPr>
            <a:lvl4pPr marL="1371545" indent="0" algn="ctr" defTabSz="914363" rtl="0" eaLnBrk="1" latinLnBrk="0" hangingPunct="1">
              <a:lnSpc>
                <a:spcPct val="90000"/>
              </a:lnSpc>
              <a:spcBef>
                <a:spcPct val="20000"/>
              </a:spcBef>
              <a:buSzPct val="90000"/>
              <a:buFontTx/>
              <a:buNone/>
              <a:defRPr sz="2400" kern="1200">
                <a:solidFill>
                  <a:schemeClr val="tx1">
                    <a:tint val="75000"/>
                  </a:schemeClr>
                </a:solidFill>
                <a:latin typeface="+mn-lt"/>
                <a:ea typeface="+mn-ea"/>
                <a:cs typeface="+mn-cs"/>
              </a:defRPr>
            </a:lvl4pPr>
            <a:lvl5pPr marL="1828727" indent="0" algn="ctr" defTabSz="914363" rtl="0" eaLnBrk="1" latinLnBrk="0" hangingPunct="1">
              <a:lnSpc>
                <a:spcPct val="90000"/>
              </a:lnSpc>
              <a:spcBef>
                <a:spcPct val="20000"/>
              </a:spcBef>
              <a:buSzPct val="90000"/>
              <a:buFontTx/>
              <a:buNone/>
              <a:defRPr sz="2400" kern="1200">
                <a:solidFill>
                  <a:schemeClr val="tx1">
                    <a:tint val="75000"/>
                  </a:schemeClr>
                </a:solidFill>
                <a:latin typeface="+mn-lt"/>
                <a:ea typeface="+mn-ea"/>
                <a:cs typeface="+mn-cs"/>
              </a:defRPr>
            </a:lvl5pPr>
            <a:lvl6pPr marL="2285909"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090"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272"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454"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dirty="0" smtClean="0"/>
              <a:t>Damian Barnett</a:t>
            </a:r>
          </a:p>
          <a:p>
            <a:r>
              <a:rPr lang="en-US" dirty="0" err="1" smtClean="0"/>
              <a:t>Elektrobit</a:t>
            </a:r>
            <a:endParaRPr lang="en-US" dirty="0" smtClean="0"/>
          </a:p>
        </p:txBody>
      </p:sp>
    </p:spTree>
  </p:cSld>
  <p:clrMapOvr>
    <a:masterClrMapping/>
  </p:clrMapOvr>
  <mc:AlternateContent xmlns:mc="http://schemas.openxmlformats.org/markup-compatibility/2006">
    <mc:Choice xmlns:p14="http://schemas.microsoft.com/office/powerpoint/2010/main" xmlns="" Requires="p14">
      <p:transition spd="med" p14:dur="699">
        <p:fade/>
      </p:transition>
    </mc:Choice>
    <mc:Fallback>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Distributed/Parallel Programming</a:t>
            </a:r>
            <a:endParaRPr lang="en-US" dirty="0"/>
          </a:p>
        </p:txBody>
      </p:sp>
      <p:sp>
        <p:nvSpPr>
          <p:cNvPr id="3" name="Text Placeholder 2"/>
          <p:cNvSpPr>
            <a:spLocks noGrp="1"/>
          </p:cNvSpPr>
          <p:nvPr>
            <p:ph type="body" sz="quarter" idx="10"/>
          </p:nvPr>
        </p:nvSpPr>
        <p:spPr/>
        <p:txBody>
          <a:bodyPr/>
          <a:lstStyle/>
          <a:p>
            <a:r>
              <a:rPr lang="en-US" sz="2800" dirty="0" smtClean="0"/>
              <a:t>Two models to consider…</a:t>
            </a:r>
          </a:p>
          <a:p>
            <a:pPr lvl="1"/>
            <a:r>
              <a:rPr lang="en-US" sz="2400" dirty="0" smtClean="0"/>
              <a:t>“Within the device”</a:t>
            </a:r>
          </a:p>
          <a:p>
            <a:pPr lvl="2"/>
            <a:r>
              <a:rPr lang="en-US" sz="2000" dirty="0" smtClean="0"/>
              <a:t>Visual Studio 2010 – Parallel programming frameworks</a:t>
            </a:r>
          </a:p>
          <a:p>
            <a:pPr lvl="2"/>
            <a:r>
              <a:rPr lang="en-US" sz="2000" dirty="0" smtClean="0"/>
              <a:t>Managed and Native code libraries</a:t>
            </a:r>
          </a:p>
          <a:p>
            <a:pPr lvl="2"/>
            <a:endParaRPr lang="en-US" sz="2000" dirty="0" smtClean="0"/>
          </a:p>
          <a:p>
            <a:pPr lvl="2"/>
            <a:r>
              <a:rPr lang="en-US" sz="2000" dirty="0" smtClean="0"/>
              <a:t>CCR/DSS Framework (Shipping today)</a:t>
            </a:r>
          </a:p>
          <a:p>
            <a:pPr lvl="2"/>
            <a:r>
              <a:rPr lang="en-US" sz="2000" dirty="0" smtClean="0"/>
              <a:t>Managed Framework, supported on WinCE, Desktop, Server</a:t>
            </a:r>
          </a:p>
          <a:p>
            <a:pPr lvl="2"/>
            <a:endParaRPr lang="en-US" sz="2000" dirty="0"/>
          </a:p>
          <a:p>
            <a:pPr lvl="1"/>
            <a:r>
              <a:rPr lang="en-US" dirty="0" smtClean="0"/>
              <a:t>Distributed Application/Systems Development</a:t>
            </a:r>
          </a:p>
          <a:p>
            <a:pPr lvl="2"/>
            <a:r>
              <a:rPr lang="en-US" dirty="0" smtClean="0"/>
              <a:t>Web Services on Devices</a:t>
            </a:r>
          </a:p>
          <a:p>
            <a:pPr lvl="2"/>
            <a:r>
              <a:rPr lang="en-US" dirty="0" smtClean="0"/>
              <a:t>CCR/DSS Framework</a:t>
            </a:r>
          </a:p>
          <a:p>
            <a:pPr lvl="2"/>
            <a:r>
              <a:rPr lang="en-US" dirty="0" smtClean="0"/>
              <a:t>Windows Communication Framework</a:t>
            </a:r>
          </a:p>
          <a:p>
            <a:pPr lvl="2"/>
            <a:endParaRPr lang="en-US" sz="1600" dirty="0"/>
          </a:p>
        </p:txBody>
      </p:sp>
      <p:pic>
        <p:nvPicPr>
          <p:cNvPr id="4" name="Picture 3" descr="iStock_000002852527Small.jpg"/>
          <p:cNvPicPr>
            <a:picLocks noChangeAspect="1"/>
          </p:cNvPicPr>
          <p:nvPr/>
        </p:nvPicPr>
        <p:blipFill>
          <a:blip r:embed="rId3"/>
          <a:stretch>
            <a:fillRect/>
          </a:stretch>
        </p:blipFill>
        <p:spPr>
          <a:xfrm>
            <a:off x="6640497" y="5153786"/>
            <a:ext cx="2374330" cy="1580090"/>
          </a:xfrm>
          <a:prstGeom prst="rect">
            <a:avLst/>
          </a:prstGeom>
        </p:spPr>
      </p:pic>
    </p:spTree>
    <p:extLst>
      <p:ext uri="{BB962C8B-B14F-4D97-AF65-F5344CB8AC3E}">
        <p14:creationId xmlns:p14="http://schemas.microsoft.com/office/powerpoint/2010/main" xmlns="" val="2636616459"/>
      </p:ext>
    </p:extLst>
  </p:cSld>
  <p:clrMapOvr>
    <a:masterClrMapping/>
  </p:clrMapOvr>
  <mc:AlternateContent xmlns:mc="http://schemas.openxmlformats.org/markup-compatibility/2006">
    <mc:Choice xmlns:p14="http://schemas.microsoft.com/office/powerpoint/2010/main" xmlns="" Requires="p14">
      <p:transition spd="med" p14:dur="699">
        <p:fade/>
      </p:transition>
    </mc:Choice>
    <mc:Fallback>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Devices Profile for Web Services</a:t>
            </a:r>
            <a:br>
              <a:rPr lang="en-US" dirty="0" smtClean="0"/>
            </a:br>
            <a:r>
              <a:rPr lang="en-US" sz="2000" dirty="0" smtClean="0"/>
              <a:t>loosely coupled programming</a:t>
            </a:r>
            <a:endParaRPr lang="en-US" dirty="0"/>
          </a:p>
        </p:txBody>
      </p:sp>
      <p:sp>
        <p:nvSpPr>
          <p:cNvPr id="3" name="Content Placeholder 2"/>
          <p:cNvSpPr>
            <a:spLocks noGrp="1"/>
          </p:cNvSpPr>
          <p:nvPr>
            <p:ph type="body" sz="quarter" idx="10"/>
          </p:nvPr>
        </p:nvSpPr>
        <p:spPr/>
        <p:txBody>
          <a:bodyPr/>
          <a:lstStyle/>
          <a:p>
            <a:r>
              <a:rPr lang="en-US" sz="2800" dirty="0" smtClean="0"/>
              <a:t>Summary of DPWS</a:t>
            </a:r>
          </a:p>
          <a:p>
            <a:pPr lvl="1"/>
            <a:r>
              <a:rPr lang="en-US" dirty="0" smtClean="0"/>
              <a:t>Industry standard (OASIS, W3C)</a:t>
            </a:r>
          </a:p>
          <a:p>
            <a:pPr lvl="1"/>
            <a:r>
              <a:rPr lang="en-US" dirty="0" smtClean="0"/>
              <a:t>Supported on many operating systems</a:t>
            </a:r>
          </a:p>
          <a:p>
            <a:pPr lvl="2"/>
            <a:r>
              <a:rPr lang="en-US" dirty="0" smtClean="0"/>
              <a:t>.NETMF, WinCE, WES, Linux, Others</a:t>
            </a:r>
          </a:p>
          <a:p>
            <a:pPr lvl="2"/>
            <a:r>
              <a:rPr lang="en-US" dirty="0" smtClean="0"/>
              <a:t>Managed and Native implementations</a:t>
            </a:r>
          </a:p>
          <a:p>
            <a:pPr lvl="1"/>
            <a:endParaRPr lang="en-US" dirty="0" smtClean="0"/>
          </a:p>
          <a:p>
            <a:r>
              <a:rPr lang="en-US" sz="2800" dirty="0" smtClean="0"/>
              <a:t>Discovery – Device/Service</a:t>
            </a:r>
            <a:endParaRPr lang="en-US" sz="2800" dirty="0"/>
          </a:p>
          <a:p>
            <a:r>
              <a:rPr lang="en-US" sz="2800" dirty="0" smtClean="0"/>
              <a:t>Contracts – Service description (WSDL)</a:t>
            </a:r>
            <a:endParaRPr lang="en-US" sz="2800" dirty="0"/>
          </a:p>
          <a:p>
            <a:r>
              <a:rPr lang="en-US" sz="2800" dirty="0" err="1" smtClean="0"/>
              <a:t>Eventing</a:t>
            </a:r>
            <a:r>
              <a:rPr lang="en-US" sz="2800" dirty="0" smtClean="0"/>
              <a:t> – Server initiated events</a:t>
            </a:r>
            <a:endParaRPr lang="en-US" sz="2800" dirty="0"/>
          </a:p>
          <a:p>
            <a:r>
              <a:rPr lang="en-US" sz="2800" dirty="0"/>
              <a:t>Messaging </a:t>
            </a:r>
            <a:r>
              <a:rPr lang="en-US" sz="2800" dirty="0" smtClean="0"/>
              <a:t>– Client initiated call (w/attachment)</a:t>
            </a:r>
            <a:endParaRPr lang="en-US" sz="2800" dirty="0"/>
          </a:p>
          <a:p>
            <a:endParaRPr lang="en-US" sz="2800" dirty="0"/>
          </a:p>
        </p:txBody>
      </p:sp>
    </p:spTree>
    <p:extLst>
      <p:ext uri="{BB962C8B-B14F-4D97-AF65-F5344CB8AC3E}">
        <p14:creationId xmlns:p14="http://schemas.microsoft.com/office/powerpoint/2010/main" xmlns="" val="876860568"/>
      </p:ext>
    </p:extLst>
  </p:cSld>
  <p:clrMapOvr>
    <a:masterClrMapping/>
  </p:clrMapOvr>
  <mc:AlternateContent xmlns:mc="http://schemas.openxmlformats.org/markup-compatibility/2006">
    <mc:Choice xmlns:p14="http://schemas.microsoft.com/office/powerpoint/2010/main" xmlns="" Requires="p14">
      <p:transition spd="med" p14:dur="699">
        <p:fade/>
      </p:transition>
    </mc:Choice>
    <mc:Fallback>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US" dirty="0" smtClean="0"/>
              <a:t>CCR/DSS Runtime</a:t>
            </a:r>
          </a:p>
        </p:txBody>
      </p:sp>
      <p:sp>
        <p:nvSpPr>
          <p:cNvPr id="32771" name="Rectangle 3"/>
          <p:cNvSpPr>
            <a:spLocks noGrp="1" noChangeArrowheads="1"/>
          </p:cNvSpPr>
          <p:nvPr>
            <p:ph idx="1"/>
          </p:nvPr>
        </p:nvSpPr>
        <p:spPr/>
        <p:txBody>
          <a:bodyPr>
            <a:normAutofit fontScale="92500" lnSpcReduction="20000"/>
          </a:bodyPr>
          <a:lstStyle/>
          <a:p>
            <a:r>
              <a:rPr lang="en-US" dirty="0" smtClean="0"/>
              <a:t>Concurrency and Coordination Runtime (CCR)</a:t>
            </a:r>
          </a:p>
          <a:p>
            <a:pPr lvl="1"/>
            <a:r>
              <a:rPr lang="en-US" dirty="0" smtClean="0"/>
              <a:t>Make writing and managing asynchronous processes easy</a:t>
            </a:r>
          </a:p>
          <a:p>
            <a:pPr lvl="2"/>
            <a:r>
              <a:rPr lang="en-US" dirty="0" smtClean="0"/>
              <a:t>Focus on coordination of messages</a:t>
            </a:r>
          </a:p>
          <a:p>
            <a:pPr lvl="2"/>
            <a:r>
              <a:rPr lang="en-US" dirty="0" smtClean="0"/>
              <a:t>Hide traditional threads and locks primitives</a:t>
            </a:r>
          </a:p>
          <a:p>
            <a:pPr lvl="2"/>
            <a:r>
              <a:rPr lang="en-US" dirty="0" smtClean="0"/>
              <a:t>Enable non thread blocking sequential execution between I/O, avoiding nesting/callback chains</a:t>
            </a:r>
          </a:p>
          <a:p>
            <a:pPr lvl="2"/>
            <a:r>
              <a:rPr lang="en-US" dirty="0" smtClean="0"/>
              <a:t>Automatic load balancing</a:t>
            </a:r>
          </a:p>
          <a:p>
            <a:pPr lvl="3"/>
            <a:r>
              <a:rPr lang="en-US" dirty="0" smtClean="0"/>
              <a:t>Optimizes single, many-core, or multiprocessor scenarios </a:t>
            </a:r>
            <a:br>
              <a:rPr lang="en-US" dirty="0" smtClean="0"/>
            </a:br>
            <a:endParaRPr lang="en-US" dirty="0" smtClean="0"/>
          </a:p>
          <a:p>
            <a:r>
              <a:rPr lang="en-US" dirty="0" smtClean="0"/>
              <a:t>Decentralized Software Services (DSS)</a:t>
            </a:r>
          </a:p>
          <a:p>
            <a:pPr lvl="1"/>
            <a:r>
              <a:rPr lang="en-US" dirty="0" smtClean="0"/>
              <a:t>Simple, flexible services oriented architecture (SOA)</a:t>
            </a:r>
          </a:p>
          <a:p>
            <a:pPr lvl="2"/>
            <a:r>
              <a:rPr lang="en-US" dirty="0" smtClean="0"/>
              <a:t>12 basic programming interfaces</a:t>
            </a:r>
          </a:p>
          <a:p>
            <a:pPr lvl="2"/>
            <a:r>
              <a:rPr lang="en-US" dirty="0" smtClean="0"/>
              <a:t>Compatible with existing Web infrastructure</a:t>
            </a:r>
            <a:br>
              <a:rPr lang="en-US" dirty="0" smtClean="0"/>
            </a:br>
            <a:endParaRPr lang="en-US" dirty="0"/>
          </a:p>
        </p:txBody>
      </p:sp>
    </p:spTree>
    <p:extLst>
      <p:ext uri="{BB962C8B-B14F-4D97-AF65-F5344CB8AC3E}">
        <p14:creationId xmlns:p14="http://schemas.microsoft.com/office/powerpoint/2010/main" xmlns="" val="1267589977"/>
      </p:ext>
    </p:extLst>
  </p:cSld>
  <p:clrMapOvr>
    <a:masterClrMapping/>
  </p:clrMapOvr>
  <mc:AlternateContent xmlns:mc="http://schemas.openxmlformats.org/markup-compatibility/2006">
    <mc:Choice xmlns:p14="http://schemas.microsoft.com/office/powerpoint/2010/main" xmlns="" Requires="p14">
      <p:transition spd="med" p14:dur="699">
        <p:fade/>
      </p:transition>
    </mc:Choice>
    <mc:Fallback>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9"/>
          <p:cNvGrpSpPr>
            <a:grpSpLocks/>
          </p:cNvGrpSpPr>
          <p:nvPr/>
        </p:nvGrpSpPr>
        <p:grpSpPr bwMode="auto">
          <a:xfrm>
            <a:off x="3926540" y="2097741"/>
            <a:ext cx="5388909" cy="4132938"/>
            <a:chOff x="2574" y="1404"/>
            <a:chExt cx="3246" cy="2418"/>
          </a:xfrm>
        </p:grpSpPr>
        <p:pic>
          <p:nvPicPr>
            <p:cNvPr id="12295" name="Picture 8" descr="square drop shadow"/>
            <p:cNvPicPr>
              <a:picLocks noChangeAspect="1" noChangeArrowheads="1"/>
            </p:cNvPicPr>
            <p:nvPr/>
          </p:nvPicPr>
          <p:blipFill>
            <a:blip r:embed="rId3"/>
            <a:srcRect/>
            <a:stretch>
              <a:fillRect/>
            </a:stretch>
          </p:blipFill>
          <p:spPr bwMode="auto">
            <a:xfrm>
              <a:off x="2574" y="1404"/>
              <a:ext cx="3246" cy="2418"/>
            </a:xfrm>
            <a:prstGeom prst="rect">
              <a:avLst/>
            </a:prstGeom>
            <a:noFill/>
            <a:ln w="9525">
              <a:noFill/>
              <a:miter lim="800000"/>
              <a:headEnd/>
              <a:tailEnd/>
            </a:ln>
          </p:spPr>
        </p:pic>
        <p:pic>
          <p:nvPicPr>
            <p:cNvPr id="12296" name="Picture 3" descr="vpl sample.PNG"/>
            <p:cNvPicPr>
              <a:picLocks noChangeAspect="1"/>
            </p:cNvPicPr>
            <p:nvPr/>
          </p:nvPicPr>
          <p:blipFill>
            <a:blip r:embed="rId4"/>
            <a:srcRect/>
            <a:stretch>
              <a:fillRect/>
            </a:stretch>
          </p:blipFill>
          <p:spPr bwMode="auto">
            <a:xfrm>
              <a:off x="2782" y="1560"/>
              <a:ext cx="2869" cy="2109"/>
            </a:xfrm>
            <a:prstGeom prst="rect">
              <a:avLst/>
            </a:prstGeom>
            <a:noFill/>
            <a:ln w="9525">
              <a:noFill/>
              <a:miter lim="800000"/>
              <a:headEnd/>
              <a:tailEnd/>
            </a:ln>
          </p:spPr>
        </p:pic>
      </p:grpSp>
      <p:sp>
        <p:nvSpPr>
          <p:cNvPr id="16387" name="Rectangle 2"/>
          <p:cNvSpPr>
            <a:spLocks noGrp="1" noChangeArrowheads="1"/>
          </p:cNvSpPr>
          <p:nvPr>
            <p:ph type="title"/>
          </p:nvPr>
        </p:nvSpPr>
        <p:spPr>
          <a:xfrm>
            <a:off x="381000" y="230188"/>
            <a:ext cx="8382000" cy="553998"/>
          </a:xfrm>
        </p:spPr>
        <p:txBody>
          <a:bodyPr/>
          <a:lstStyle/>
          <a:p>
            <a:pPr eaLnBrk="1" hangingPunct="1">
              <a:defRPr/>
            </a:pPr>
            <a:r>
              <a:rPr lang="en-US" sz="4000" dirty="0" smtClean="0"/>
              <a:t>CCR/DSS – Visual Distributed Development</a:t>
            </a:r>
            <a:endParaRPr lang="en-US" sz="3600" dirty="0" smtClean="0">
              <a:solidFill>
                <a:schemeClr val="accent1"/>
              </a:solidFill>
            </a:endParaRPr>
          </a:p>
        </p:txBody>
      </p:sp>
      <p:sp>
        <p:nvSpPr>
          <p:cNvPr id="173059" name="Rectangle 3"/>
          <p:cNvSpPr>
            <a:spLocks noGrp="1" noChangeArrowheads="1"/>
          </p:cNvSpPr>
          <p:nvPr>
            <p:ph type="body" sz="quarter" idx="10"/>
          </p:nvPr>
        </p:nvSpPr>
        <p:spPr/>
        <p:txBody>
          <a:bodyPr/>
          <a:lstStyle/>
          <a:p>
            <a:pPr eaLnBrk="1" hangingPunct="1">
              <a:lnSpc>
                <a:spcPct val="85000"/>
              </a:lnSpc>
              <a:spcBef>
                <a:spcPct val="25000"/>
              </a:spcBef>
              <a:defRPr/>
            </a:pPr>
            <a:r>
              <a:rPr lang="en-US" dirty="0" smtClean="0"/>
              <a:t>Visual Programming Language</a:t>
            </a:r>
          </a:p>
          <a:p>
            <a:pPr lvl="1">
              <a:lnSpc>
                <a:spcPct val="85000"/>
              </a:lnSpc>
              <a:spcBef>
                <a:spcPct val="25000"/>
              </a:spcBef>
              <a:defRPr/>
            </a:pPr>
            <a:r>
              <a:rPr lang="en-US" dirty="0" smtClean="0"/>
              <a:t>Dataflow diagrams</a:t>
            </a:r>
          </a:p>
          <a:p>
            <a:pPr lvl="2">
              <a:lnSpc>
                <a:spcPct val="85000"/>
              </a:lnSpc>
              <a:spcBef>
                <a:spcPct val="25000"/>
              </a:spcBef>
              <a:defRPr/>
            </a:pPr>
            <a:r>
              <a:rPr lang="en-US" dirty="0" smtClean="0"/>
              <a:t>Drag and drop</a:t>
            </a:r>
          </a:p>
          <a:p>
            <a:pPr lvl="2">
              <a:lnSpc>
                <a:spcPct val="85000"/>
              </a:lnSpc>
              <a:spcBef>
                <a:spcPct val="25000"/>
              </a:spcBef>
              <a:defRPr/>
            </a:pPr>
            <a:r>
              <a:rPr lang="en-US" dirty="0" smtClean="0"/>
              <a:t>Services as blocks</a:t>
            </a:r>
          </a:p>
          <a:p>
            <a:pPr lvl="3">
              <a:lnSpc>
                <a:spcPct val="85000"/>
              </a:lnSpc>
              <a:spcBef>
                <a:spcPct val="25000"/>
              </a:spcBef>
              <a:defRPr/>
            </a:pPr>
            <a:r>
              <a:rPr lang="en-US" dirty="0" smtClean="0"/>
              <a:t>Extensible</a:t>
            </a:r>
          </a:p>
          <a:p>
            <a:pPr lvl="3">
              <a:lnSpc>
                <a:spcPct val="85000"/>
              </a:lnSpc>
              <a:spcBef>
                <a:spcPct val="25000"/>
              </a:spcBef>
              <a:defRPr/>
            </a:pPr>
            <a:r>
              <a:rPr lang="en-US" dirty="0" smtClean="0"/>
              <a:t>Messages as</a:t>
            </a:r>
            <a:br>
              <a:rPr lang="en-US" dirty="0" smtClean="0"/>
            </a:br>
            <a:r>
              <a:rPr lang="en-US" dirty="0" smtClean="0"/>
              <a:t>connections</a:t>
            </a:r>
          </a:p>
          <a:p>
            <a:pPr lvl="3">
              <a:lnSpc>
                <a:spcPct val="85000"/>
              </a:lnSpc>
              <a:spcBef>
                <a:spcPct val="25000"/>
              </a:spcBef>
              <a:defRPr/>
            </a:pPr>
            <a:r>
              <a:rPr lang="en-US" dirty="0" smtClean="0"/>
              <a:t>Notifications</a:t>
            </a:r>
          </a:p>
          <a:p>
            <a:pPr lvl="1">
              <a:lnSpc>
                <a:spcPct val="85000"/>
              </a:lnSpc>
              <a:spcBef>
                <a:spcPct val="25000"/>
              </a:spcBef>
              <a:defRPr/>
            </a:pPr>
            <a:r>
              <a:rPr lang="en-US" dirty="0" smtClean="0"/>
              <a:t>Novice to expert</a:t>
            </a:r>
          </a:p>
        </p:txBody>
      </p:sp>
    </p:spTree>
    <p:extLst>
      <p:ext uri="{BB962C8B-B14F-4D97-AF65-F5344CB8AC3E}">
        <p14:creationId xmlns:p14="http://schemas.microsoft.com/office/powerpoint/2010/main" xmlns="" val="2704569694"/>
      </p:ext>
    </p:extLst>
  </p:cSld>
  <p:clrMapOvr>
    <a:masterClrMapping/>
  </p:clrMapOvr>
  <mc:AlternateContent xmlns:mc="http://schemas.openxmlformats.org/markup-compatibility/2006">
    <mc:Choice xmlns:p14="http://schemas.microsoft.com/office/powerpoint/2010/main" xmlns="" Requires="p14">
      <p:transition spd="med" p14:dur="699">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3059">
                                            <p:txEl>
                                              <p:pRg st="0" end="0"/>
                                            </p:txEl>
                                          </p:spTgt>
                                        </p:tgtEl>
                                        <p:attrNameLst>
                                          <p:attrName>style.visibility</p:attrName>
                                        </p:attrNameLst>
                                      </p:cBhvr>
                                      <p:to>
                                        <p:strVal val="visible"/>
                                      </p:to>
                                    </p:set>
                                    <p:animEffect transition="in" filter="fade">
                                      <p:cBhvr>
                                        <p:cTn id="7" dur="2000"/>
                                        <p:tgtEl>
                                          <p:spTgt spid="173059">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3059">
                                            <p:txEl>
                                              <p:pRg st="1" end="1"/>
                                            </p:txEl>
                                          </p:spTgt>
                                        </p:tgtEl>
                                        <p:attrNameLst>
                                          <p:attrName>style.visibility</p:attrName>
                                        </p:attrNameLst>
                                      </p:cBhvr>
                                      <p:to>
                                        <p:strVal val="visible"/>
                                      </p:to>
                                    </p:set>
                                    <p:animEffect transition="in" filter="fade">
                                      <p:cBhvr>
                                        <p:cTn id="10" dur="2000"/>
                                        <p:tgtEl>
                                          <p:spTgt spid="173059">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73059">
                                            <p:txEl>
                                              <p:pRg st="2" end="2"/>
                                            </p:txEl>
                                          </p:spTgt>
                                        </p:tgtEl>
                                        <p:attrNameLst>
                                          <p:attrName>style.visibility</p:attrName>
                                        </p:attrNameLst>
                                      </p:cBhvr>
                                      <p:to>
                                        <p:strVal val="visible"/>
                                      </p:to>
                                    </p:set>
                                    <p:animEffect transition="in" filter="fade">
                                      <p:cBhvr>
                                        <p:cTn id="13" dur="2000"/>
                                        <p:tgtEl>
                                          <p:spTgt spid="173059">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73059">
                                            <p:txEl>
                                              <p:pRg st="3" end="3"/>
                                            </p:txEl>
                                          </p:spTgt>
                                        </p:tgtEl>
                                        <p:attrNameLst>
                                          <p:attrName>style.visibility</p:attrName>
                                        </p:attrNameLst>
                                      </p:cBhvr>
                                      <p:to>
                                        <p:strVal val="visible"/>
                                      </p:to>
                                    </p:set>
                                    <p:animEffect transition="in" filter="fade">
                                      <p:cBhvr>
                                        <p:cTn id="16" dur="2000"/>
                                        <p:tgtEl>
                                          <p:spTgt spid="173059">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73059">
                                            <p:txEl>
                                              <p:pRg st="4" end="4"/>
                                            </p:txEl>
                                          </p:spTgt>
                                        </p:tgtEl>
                                        <p:attrNameLst>
                                          <p:attrName>style.visibility</p:attrName>
                                        </p:attrNameLst>
                                      </p:cBhvr>
                                      <p:to>
                                        <p:strVal val="visible"/>
                                      </p:to>
                                    </p:set>
                                    <p:animEffect transition="in" filter="fade">
                                      <p:cBhvr>
                                        <p:cTn id="19" dur="2000"/>
                                        <p:tgtEl>
                                          <p:spTgt spid="173059">
                                            <p:txEl>
                                              <p:pRg st="4" end="4"/>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73059">
                                            <p:txEl>
                                              <p:pRg st="5" end="5"/>
                                            </p:txEl>
                                          </p:spTgt>
                                        </p:tgtEl>
                                        <p:attrNameLst>
                                          <p:attrName>style.visibility</p:attrName>
                                        </p:attrNameLst>
                                      </p:cBhvr>
                                      <p:to>
                                        <p:strVal val="visible"/>
                                      </p:to>
                                    </p:set>
                                    <p:animEffect transition="in" filter="fade">
                                      <p:cBhvr>
                                        <p:cTn id="22" dur="2000"/>
                                        <p:tgtEl>
                                          <p:spTgt spid="173059">
                                            <p:txEl>
                                              <p:pRg st="5" end="5"/>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73059">
                                            <p:txEl>
                                              <p:pRg st="6" end="6"/>
                                            </p:txEl>
                                          </p:spTgt>
                                        </p:tgtEl>
                                        <p:attrNameLst>
                                          <p:attrName>style.visibility</p:attrName>
                                        </p:attrNameLst>
                                      </p:cBhvr>
                                      <p:to>
                                        <p:strVal val="visible"/>
                                      </p:to>
                                    </p:set>
                                    <p:animEffect transition="in" filter="fade">
                                      <p:cBhvr>
                                        <p:cTn id="25" dur="2000"/>
                                        <p:tgtEl>
                                          <p:spTgt spid="173059">
                                            <p:txEl>
                                              <p:pRg st="6" end="6"/>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73059">
                                            <p:txEl>
                                              <p:pRg st="7" end="7"/>
                                            </p:txEl>
                                          </p:spTgt>
                                        </p:tgtEl>
                                        <p:attrNameLst>
                                          <p:attrName>style.visibility</p:attrName>
                                        </p:attrNameLst>
                                      </p:cBhvr>
                                      <p:to>
                                        <p:strVal val="visible"/>
                                      </p:to>
                                    </p:set>
                                    <p:animEffect transition="in" filter="fade">
                                      <p:cBhvr>
                                        <p:cTn id="28" dur="2000"/>
                                        <p:tgtEl>
                                          <p:spTgt spid="17305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059"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US" sz="3600" dirty="0" smtClean="0"/>
              <a:t>Visual Programming Language and CCR/DSS</a:t>
            </a:r>
            <a:endParaRPr lang="en-US" sz="3600" dirty="0"/>
          </a:p>
        </p:txBody>
      </p:sp>
      <p:sp>
        <p:nvSpPr>
          <p:cNvPr id="5" name="Subtitle 4"/>
          <p:cNvSpPr>
            <a:spLocks noGrp="1"/>
          </p:cNvSpPr>
          <p:nvPr>
            <p:ph type="subTitle" idx="1"/>
          </p:nvPr>
        </p:nvSpPr>
        <p:spPr/>
        <p:txBody>
          <a:bodyPr/>
          <a:lstStyle/>
          <a:p>
            <a:endParaRPr lang="en-US"/>
          </a:p>
        </p:txBody>
      </p:sp>
      <p:sp>
        <p:nvSpPr>
          <p:cNvPr id="6" name="Text Placeholder 5"/>
          <p:cNvSpPr>
            <a:spLocks noGrp="1"/>
          </p:cNvSpPr>
          <p:nvPr>
            <p:ph type="body" sz="quarter" idx="10"/>
          </p:nvPr>
        </p:nvSpPr>
        <p:spPr/>
        <p:txBody>
          <a:bodyPr/>
          <a:lstStyle/>
          <a:p>
            <a:r>
              <a:rPr lang="en-US" dirty="0" smtClean="0"/>
              <a:t>Demo</a:t>
            </a:r>
            <a:endParaRPr lang="en-US" dirty="0"/>
          </a:p>
        </p:txBody>
      </p:sp>
      <p:sp>
        <p:nvSpPr>
          <p:cNvPr id="4" name="Slide Number Placeholder 3"/>
          <p:cNvSpPr>
            <a:spLocks noGrp="1"/>
          </p:cNvSpPr>
          <p:nvPr>
            <p:ph type="sldNum" sz="quarter" idx="4294967295"/>
          </p:nvPr>
        </p:nvSpPr>
        <p:spPr>
          <a:xfrm>
            <a:off x="7239000" y="6248400"/>
            <a:ext cx="1905000" cy="457200"/>
          </a:xfrm>
          <a:prstGeom prst="rect">
            <a:avLst/>
          </a:prstGeom>
        </p:spPr>
        <p:txBody>
          <a:bodyPr/>
          <a:lstStyle/>
          <a:p>
            <a:pPr>
              <a:defRPr/>
            </a:pPr>
            <a:fld id="{B9E7C76D-E6DC-4CD0-BAD1-FA658301BC17}" type="slidenum">
              <a:rPr lang="en-US" smtClean="0"/>
              <a:pPr>
                <a:defRPr/>
              </a:pPr>
              <a:t>24</a:t>
            </a:fld>
            <a:r>
              <a:rPr lang="en-US" smtClean="0"/>
              <a:t> </a:t>
            </a:r>
            <a:endParaRPr lang="en-US"/>
          </a:p>
        </p:txBody>
      </p:sp>
    </p:spTree>
    <p:extLst>
      <p:ext uri="{BB962C8B-B14F-4D97-AF65-F5344CB8AC3E}">
        <p14:creationId xmlns:p14="http://schemas.microsoft.com/office/powerpoint/2010/main" xmlns="" val="4170474291"/>
      </p:ext>
    </p:extLst>
  </p:cSld>
  <p:clrMapOvr>
    <a:masterClrMapping/>
  </p:clrMapOvr>
  <mc:AlternateContent xmlns:mc="http://schemas.openxmlformats.org/markup-compatibility/2006">
    <mc:Choice xmlns:p14="http://schemas.microsoft.com/office/powerpoint/2010/main" xmlns="" Requires="p14">
      <p:transition spd="med" p14:dur="699">
        <p:fade/>
      </p:transition>
    </mc:Choice>
    <mc:Fallback>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smtClean="0"/>
              <a:t>AGENDA</a:t>
            </a:r>
            <a:endParaRPr lang="en-US" dirty="0"/>
          </a:p>
        </p:txBody>
      </p:sp>
      <p:sp>
        <p:nvSpPr>
          <p:cNvPr id="5" name="Content Placeholder 4"/>
          <p:cNvSpPr>
            <a:spLocks noGrp="1"/>
          </p:cNvSpPr>
          <p:nvPr>
            <p:ph type="body" sz="quarter" idx="10"/>
          </p:nvPr>
        </p:nvSpPr>
        <p:spPr/>
        <p:txBody>
          <a:bodyPr/>
          <a:lstStyle/>
          <a:p>
            <a:r>
              <a:rPr lang="en-US" dirty="0" smtClean="0"/>
              <a:t>Set the scene</a:t>
            </a:r>
          </a:p>
          <a:p>
            <a:r>
              <a:rPr lang="en-US" dirty="0" smtClean="0"/>
              <a:t>Sensors to Servers</a:t>
            </a:r>
          </a:p>
          <a:p>
            <a:r>
              <a:rPr lang="en-US" dirty="0" smtClean="0"/>
              <a:t>Reducing Complexity</a:t>
            </a:r>
          </a:p>
          <a:p>
            <a:pPr lvl="1"/>
            <a:r>
              <a:rPr lang="en-US" dirty="0" smtClean="0"/>
              <a:t>User Experience</a:t>
            </a:r>
          </a:p>
          <a:p>
            <a:pPr lvl="1"/>
            <a:r>
              <a:rPr lang="en-US" dirty="0" smtClean="0"/>
              <a:t>Distributed Systems</a:t>
            </a:r>
          </a:p>
          <a:p>
            <a:r>
              <a:rPr lang="en-US" dirty="0"/>
              <a:t>Examples</a:t>
            </a:r>
          </a:p>
          <a:p>
            <a:pPr lvl="1"/>
            <a:r>
              <a:rPr lang="en-US" dirty="0" smtClean="0"/>
              <a:t>Industrial automation</a:t>
            </a:r>
            <a:endParaRPr lang="en-US" dirty="0"/>
          </a:p>
          <a:p>
            <a:pPr lvl="1"/>
            <a:r>
              <a:rPr lang="en-US" dirty="0" smtClean="0"/>
              <a:t>Automotive</a:t>
            </a:r>
          </a:p>
          <a:p>
            <a:pPr marL="514350" indent="-514350">
              <a:buAutoNum type="arabicPeriod"/>
            </a:pPr>
            <a:endParaRPr lang="en-US" dirty="0" smtClean="0"/>
          </a:p>
        </p:txBody>
      </p:sp>
      <p:pic>
        <p:nvPicPr>
          <p:cNvPr id="10" name="Picture 9" descr="agenda.png"/>
          <p:cNvPicPr>
            <a:picLocks noChangeAspect="1"/>
          </p:cNvPicPr>
          <p:nvPr/>
        </p:nvPicPr>
        <p:blipFill>
          <a:blip r:embed="rId3"/>
          <a:stretch>
            <a:fillRect/>
          </a:stretch>
        </p:blipFill>
        <p:spPr>
          <a:xfrm>
            <a:off x="5106348" y="3440431"/>
            <a:ext cx="6817340" cy="5113004"/>
          </a:xfrm>
          <a:prstGeom prst="rect">
            <a:avLst/>
          </a:prstGeom>
          <a:effectLst>
            <a:softEdge rad="31750"/>
          </a:effectLst>
        </p:spPr>
      </p:pic>
      <p:sp>
        <p:nvSpPr>
          <p:cNvPr id="6" name="Rectangle 5"/>
          <p:cNvSpPr/>
          <p:nvPr/>
        </p:nvSpPr>
        <p:spPr>
          <a:xfrm>
            <a:off x="379252" y="1184537"/>
            <a:ext cx="416532"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dirty="0" smtClean="0">
                <a:latin typeface="Wingdings" pitchFamily="2" charset="2"/>
              </a:rPr>
              <a:t>ü</a:t>
            </a:r>
            <a:endParaRPr lang="en-US" sz="5400" dirty="0">
              <a:latin typeface="Wingdings" pitchFamily="2" charset="2"/>
            </a:endParaRPr>
          </a:p>
        </p:txBody>
      </p:sp>
      <p:sp>
        <p:nvSpPr>
          <p:cNvPr id="7" name="Rectangle 6"/>
          <p:cNvSpPr/>
          <p:nvPr/>
        </p:nvSpPr>
        <p:spPr>
          <a:xfrm>
            <a:off x="388529" y="1670891"/>
            <a:ext cx="416532"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dirty="0" smtClean="0">
                <a:latin typeface="Wingdings" pitchFamily="2" charset="2"/>
              </a:rPr>
              <a:t>ü</a:t>
            </a:r>
            <a:endParaRPr lang="en-US" sz="5400" dirty="0">
              <a:latin typeface="Wingdings" pitchFamily="2" charset="2"/>
            </a:endParaRPr>
          </a:p>
        </p:txBody>
      </p:sp>
      <p:sp>
        <p:nvSpPr>
          <p:cNvPr id="8" name="Rectangle 7"/>
          <p:cNvSpPr/>
          <p:nvPr/>
        </p:nvSpPr>
        <p:spPr>
          <a:xfrm>
            <a:off x="870075" y="2662960"/>
            <a:ext cx="416532"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dirty="0" smtClean="0">
                <a:latin typeface="Wingdings" pitchFamily="2" charset="2"/>
              </a:rPr>
              <a:t>ü</a:t>
            </a:r>
            <a:endParaRPr lang="en-US" sz="5400" dirty="0">
              <a:latin typeface="Wingdings" pitchFamily="2" charset="2"/>
            </a:endParaRPr>
          </a:p>
        </p:txBody>
      </p:sp>
      <p:sp>
        <p:nvSpPr>
          <p:cNvPr id="9" name="Rectangle 8"/>
          <p:cNvSpPr/>
          <p:nvPr/>
        </p:nvSpPr>
        <p:spPr>
          <a:xfrm>
            <a:off x="880957" y="3120168"/>
            <a:ext cx="416532"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dirty="0" smtClean="0">
                <a:latin typeface="Wingdings" pitchFamily="2" charset="2"/>
              </a:rPr>
              <a:t>ü</a:t>
            </a:r>
            <a:endParaRPr lang="en-US" sz="5400" dirty="0">
              <a:latin typeface="Wingdings" pitchFamily="2" charset="2"/>
            </a:endParaRPr>
          </a:p>
        </p:txBody>
      </p:sp>
      <p:sp>
        <p:nvSpPr>
          <p:cNvPr id="12" name="Rectangle 11"/>
          <p:cNvSpPr/>
          <p:nvPr/>
        </p:nvSpPr>
        <p:spPr>
          <a:xfrm>
            <a:off x="392784" y="2145417"/>
            <a:ext cx="416532"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dirty="0" smtClean="0">
                <a:latin typeface="Wingdings" pitchFamily="2" charset="2"/>
              </a:rPr>
              <a:t>ü</a:t>
            </a:r>
            <a:endParaRPr lang="en-US" sz="5400" dirty="0">
              <a:latin typeface="Wingdings" pitchFamily="2" charset="2"/>
            </a:endParaRPr>
          </a:p>
        </p:txBody>
      </p:sp>
    </p:spTree>
    <p:extLst>
      <p:ext uri="{BB962C8B-B14F-4D97-AF65-F5344CB8AC3E}">
        <p14:creationId xmlns:p14="http://schemas.microsoft.com/office/powerpoint/2010/main" xmlns="" val="3116664223"/>
      </p:ext>
    </p:extLst>
  </p:cSld>
  <p:clrMapOvr>
    <a:masterClrMapping/>
  </p:clrMapOvr>
  <mc:AlternateContent xmlns:mc="http://schemas.openxmlformats.org/markup-compatibility/2006">
    <mc:Choice xmlns:p14="http://schemas.microsoft.com/office/powerpoint/2010/main" xmlns="" Requires="p14">
      <p:transition spd="med" p14:dur="699" advTm="60000">
        <p:fade/>
      </p:transition>
    </mc:Choice>
    <mc:Fallback>
      <p:transition spd="med" advTm="60000">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052596"/>
          </a:xfrm>
        </p:spPr>
        <p:txBody>
          <a:bodyPr/>
          <a:lstStyle/>
          <a:p>
            <a:r>
              <a:rPr lang="en-US" dirty="0" smtClean="0"/>
              <a:t>Industrial automation example:</a:t>
            </a:r>
            <a:br>
              <a:rPr lang="en-US" dirty="0" smtClean="0"/>
            </a:br>
            <a:r>
              <a:rPr lang="en-US" sz="2800" dirty="0" smtClean="0"/>
              <a:t>Embedded </a:t>
            </a:r>
            <a:r>
              <a:rPr lang="en-US" sz="2800" u="sng" dirty="0" smtClean="0"/>
              <a:t>Systems</a:t>
            </a:r>
            <a:r>
              <a:rPr lang="en-US" sz="2800" dirty="0" smtClean="0"/>
              <a:t> Development</a:t>
            </a:r>
            <a:endParaRPr lang="en-US" sz="2800" dirty="0"/>
          </a:p>
        </p:txBody>
      </p:sp>
      <p:pic>
        <p:nvPicPr>
          <p:cNvPr id="4" name="Content Placeholder 3" descr="IMG_3332.JPG"/>
          <p:cNvPicPr>
            <a:picLocks noGrp="1" noChangeAspect="1"/>
          </p:cNvPicPr>
          <p:nvPr>
            <p:ph sz="half" idx="1"/>
          </p:nvPr>
        </p:nvPicPr>
        <p:blipFill>
          <a:blip r:embed="rId3"/>
          <a:stretch>
            <a:fillRect/>
          </a:stretch>
        </p:blipFill>
        <p:spPr>
          <a:xfrm>
            <a:off x="4414706" y="1984164"/>
            <a:ext cx="4566822" cy="3425117"/>
          </a:xfrm>
        </p:spPr>
      </p:pic>
      <p:sp>
        <p:nvSpPr>
          <p:cNvPr id="3" name="Content Placeholder 2"/>
          <p:cNvSpPr>
            <a:spLocks noGrp="1"/>
          </p:cNvSpPr>
          <p:nvPr>
            <p:ph sz="half" idx="2"/>
          </p:nvPr>
        </p:nvSpPr>
        <p:spPr>
          <a:xfrm>
            <a:off x="395689" y="1663551"/>
            <a:ext cx="4114800" cy="4153358"/>
          </a:xfrm>
        </p:spPr>
        <p:txBody>
          <a:bodyPr/>
          <a:lstStyle/>
          <a:p>
            <a:r>
              <a:rPr lang="en-US" sz="2400" dirty="0"/>
              <a:t>Distributed System</a:t>
            </a:r>
          </a:p>
          <a:p>
            <a:pPr lvl="1"/>
            <a:r>
              <a:rPr lang="en-US" sz="2000" dirty="0"/>
              <a:t> </a:t>
            </a:r>
            <a:r>
              <a:rPr lang="en-US" sz="2000" dirty="0" smtClean="0"/>
              <a:t>Distributed </a:t>
            </a:r>
            <a:r>
              <a:rPr lang="en-US" sz="2000" dirty="0"/>
              <a:t>“Application</a:t>
            </a:r>
            <a:r>
              <a:rPr lang="en-US" sz="2000" dirty="0" smtClean="0"/>
              <a:t>”</a:t>
            </a:r>
          </a:p>
          <a:p>
            <a:pPr marL="0" indent="0">
              <a:buNone/>
            </a:pPr>
            <a:endParaRPr lang="en-US" sz="2400" dirty="0" smtClean="0"/>
          </a:p>
          <a:p>
            <a:r>
              <a:rPr lang="en-US" sz="2400" dirty="0" smtClean="0"/>
              <a:t>Real-Time </a:t>
            </a:r>
            <a:r>
              <a:rPr lang="en-US" sz="2400" dirty="0"/>
              <a:t>control</a:t>
            </a:r>
          </a:p>
          <a:p>
            <a:r>
              <a:rPr lang="en-US" sz="2400" dirty="0"/>
              <a:t>Communications</a:t>
            </a:r>
          </a:p>
          <a:p>
            <a:r>
              <a:rPr lang="en-US" sz="2400" dirty="0"/>
              <a:t>User Interface</a:t>
            </a:r>
          </a:p>
          <a:p>
            <a:r>
              <a:rPr lang="en-US" sz="2400" dirty="0"/>
              <a:t>Concurrency/Distributed Programming</a:t>
            </a:r>
          </a:p>
          <a:p>
            <a:endParaRPr lang="en-US" sz="2400" dirty="0"/>
          </a:p>
          <a:p>
            <a:r>
              <a:rPr lang="en-US" sz="2400" dirty="0"/>
              <a:t>Choice of O/S and Technologies</a:t>
            </a:r>
          </a:p>
        </p:txBody>
      </p:sp>
    </p:spTree>
    <p:extLst>
      <p:ext uri="{BB962C8B-B14F-4D97-AF65-F5344CB8AC3E}">
        <p14:creationId xmlns:p14="http://schemas.microsoft.com/office/powerpoint/2010/main" xmlns="" val="3072822882"/>
      </p:ext>
    </p:extLst>
  </p:cSld>
  <p:clrMapOvr>
    <a:masterClrMapping/>
  </p:clrMapOvr>
  <mc:AlternateContent xmlns:mc="http://schemas.openxmlformats.org/markup-compatibility/2006">
    <mc:Choice xmlns:p14="http://schemas.microsoft.com/office/powerpoint/2010/main" xmlns="" Requires="p14">
      <p:transition spd="med" p14:dur="699">
        <p:fade/>
      </p:transition>
    </mc:Choice>
    <mc:Fallback>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dirty="0" err="1" smtClean="0"/>
              <a:t>Schtick</a:t>
            </a:r>
            <a:r>
              <a:rPr lang="en-US" dirty="0" smtClean="0"/>
              <a:t> demo</a:t>
            </a:r>
            <a:endParaRPr lang="en-US" dirty="0"/>
          </a:p>
        </p:txBody>
      </p:sp>
      <p:sp>
        <p:nvSpPr>
          <p:cNvPr id="6" name="Subtitle 5"/>
          <p:cNvSpPr>
            <a:spLocks noGrp="1"/>
          </p:cNvSpPr>
          <p:nvPr>
            <p:ph type="subTitle" idx="1"/>
          </p:nvPr>
        </p:nvSpPr>
        <p:spPr/>
        <p:txBody>
          <a:bodyPr/>
          <a:lstStyle/>
          <a:p>
            <a:endParaRPr lang="en-US"/>
          </a:p>
        </p:txBody>
      </p:sp>
      <p:sp>
        <p:nvSpPr>
          <p:cNvPr id="7" name="Text Placeholder 6"/>
          <p:cNvSpPr>
            <a:spLocks noGrp="1"/>
          </p:cNvSpPr>
          <p:nvPr>
            <p:ph type="body" sz="quarter" idx="10"/>
          </p:nvPr>
        </p:nvSpPr>
        <p:spPr/>
        <p:txBody>
          <a:bodyPr/>
          <a:lstStyle/>
          <a:p>
            <a:r>
              <a:rPr lang="en-US" dirty="0" smtClean="0"/>
              <a:t>Video</a:t>
            </a:r>
            <a:endParaRPr lang="en-US" dirty="0"/>
          </a:p>
        </p:txBody>
      </p:sp>
    </p:spTree>
    <p:extLst>
      <p:ext uri="{BB962C8B-B14F-4D97-AF65-F5344CB8AC3E}">
        <p14:creationId xmlns:p14="http://schemas.microsoft.com/office/powerpoint/2010/main" xmlns="" val="558323734"/>
      </p:ext>
    </p:extLst>
  </p:cSld>
  <p:clrMapOvr>
    <a:masterClrMapping/>
  </p:clrMapOvr>
  <mc:AlternateContent xmlns:mc="http://schemas.openxmlformats.org/markup-compatibility/2006">
    <mc:Choice xmlns:p14="http://schemas.microsoft.com/office/powerpoint/2010/main" xmlns="" Requires="p14">
      <p:transition spd="med" p14:dur="699">
        <p:fade/>
      </p:transition>
    </mc:Choice>
    <mc:Fallback>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ndustrialAutomotiveStick_2500kbps.wmv">
            <a:hlinkClick r:id="" action="ppaction://media"/>
          </p:cNvPr>
          <p:cNvPicPr>
            <a:picLocks noChangeAspect="1"/>
          </p:cNvPicPr>
          <p:nvPr>
            <a:videoFile r:link="rId1"/>
            <p:extLst>
              <p:ext uri="{DAA4B4D4-6D71-4841-9C94-3DE7FCFB9230}">
                <p14:media xmlns:p14="http://schemas.microsoft.com/office/powerpoint/2010/main" xmlns="" r:embed="rId4">
                  <p14:trim st="12071.212" end="11753.5568"/>
                </p14:media>
              </p:ext>
            </p:extLst>
          </p:nvPr>
        </p:nvPicPr>
        <p:blipFill>
          <a:blip r:embed="rId5"/>
          <a:stretch>
            <a:fillRect/>
          </a:stretch>
        </p:blipFill>
        <p:spPr>
          <a:xfrm>
            <a:off x="871267" y="653451"/>
            <a:ext cx="7214559" cy="5410919"/>
          </a:xfrm>
          <a:prstGeom prst="rect">
            <a:avLst/>
          </a:prstGeom>
        </p:spPr>
      </p:pic>
    </p:spTree>
    <p:extLst>
      <p:ext uri="{BB962C8B-B14F-4D97-AF65-F5344CB8AC3E}">
        <p14:creationId xmlns:p14="http://schemas.microsoft.com/office/powerpoint/2010/main" xmlns="" val="2659944148"/>
      </p:ext>
    </p:extLst>
  </p:cSld>
  <p:clrMapOvr>
    <a:masterClrMapping/>
  </p:clrMapOvr>
  <mc:AlternateContent xmlns:mc="http://schemas.openxmlformats.org/markup-compatibility/2006">
    <mc:Choice xmlns:p14="http://schemas.microsoft.com/office/powerpoint/2010/main" xmlns="" Requires="p14">
      <p:transition spd="med" p14:dur="699">
        <p:fade/>
      </p:transition>
    </mc:Choice>
    <mc:Fallback>
      <p:transition spd="med">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Picture 9" descr="C:\Users\obloch\Pictures\firewall_zentral.png"/>
          <p:cNvPicPr>
            <a:picLocks noChangeAspect="1" noChangeArrowheads="1"/>
          </p:cNvPicPr>
          <p:nvPr/>
        </p:nvPicPr>
        <p:blipFill>
          <a:blip r:embed="rId3"/>
          <a:srcRect/>
          <a:stretch>
            <a:fillRect/>
          </a:stretch>
        </p:blipFill>
        <p:spPr bwMode="auto">
          <a:xfrm>
            <a:off x="1655140" y="1625016"/>
            <a:ext cx="657225" cy="1238250"/>
          </a:xfrm>
          <a:prstGeom prst="rect">
            <a:avLst/>
          </a:prstGeom>
          <a:extLst>
            <a:ext uri="{909E8E84-426E-40DD-AFC4-6F175D3DCCD1}">
              <a14:hiddenFill xmlns:a14="http://schemas.microsoft.com/office/drawing/2010/main" xmlns="">
                <a:solidFill>
                  <a:srgbClr xmlns:mc="http://schemas.openxmlformats.org/markup-compatibility/2006" val="FFFFFF" mc:Ignorable=""/>
                </a:solidFill>
              </a14:hiddenFill>
            </a:ext>
            <a:ext uri="{53640926-AAD7-44D8-BBD7-CCE9431645EC}">
              <a14:shadowObscured xmlns:a14="http://schemas.microsoft.com/office/drawing/2010/main" xmlns="" val="1"/>
            </a:ext>
          </a:extLst>
        </p:spPr>
      </p:pic>
      <p:sp>
        <p:nvSpPr>
          <p:cNvPr id="2" name="Title 1"/>
          <p:cNvSpPr>
            <a:spLocks noGrp="1"/>
          </p:cNvSpPr>
          <p:nvPr>
            <p:ph type="title"/>
          </p:nvPr>
        </p:nvSpPr>
        <p:spPr>
          <a:xfrm>
            <a:off x="381000" y="230188"/>
            <a:ext cx="8382000" cy="498598"/>
          </a:xfrm>
        </p:spPr>
        <p:txBody>
          <a:bodyPr/>
          <a:lstStyle/>
          <a:p>
            <a:r>
              <a:rPr lang="en-US" sz="3600" dirty="0" err="1" smtClean="0"/>
              <a:t>Beckhoff</a:t>
            </a:r>
            <a:r>
              <a:rPr lang="en-US" sz="3600" dirty="0" smtClean="0"/>
              <a:t> Stick Demo Architecture</a:t>
            </a:r>
            <a:endParaRPr lang="en-US" sz="3600" dirty="0"/>
          </a:p>
        </p:txBody>
      </p:sp>
      <p:sp>
        <p:nvSpPr>
          <p:cNvPr id="5" name="TextBox 4"/>
          <p:cNvSpPr txBox="1"/>
          <p:nvPr/>
        </p:nvSpPr>
        <p:spPr>
          <a:xfrm>
            <a:off x="4858604" y="6038261"/>
            <a:ext cx="4067032" cy="492443"/>
          </a:xfrm>
          <a:prstGeom prst="rect">
            <a:avLst/>
          </a:prstGeom>
          <a:noFill/>
        </p:spPr>
        <p:txBody>
          <a:bodyPr wrap="square" rtlCol="0">
            <a:spAutoFit/>
          </a:bodyPr>
          <a:lstStyle/>
          <a:p>
            <a:r>
              <a:rPr lang="en-US" sz="1200" dirty="0" err="1" smtClean="0">
                <a:latin typeface="Segoe" pitchFamily="34" charset="0"/>
              </a:rPr>
              <a:t>Beckhoff</a:t>
            </a:r>
            <a:r>
              <a:rPr lang="en-US" sz="1200" dirty="0" smtClean="0">
                <a:latin typeface="Segoe" pitchFamily="34" charset="0"/>
              </a:rPr>
              <a:t> PLC running </a:t>
            </a:r>
            <a:r>
              <a:rPr lang="en-US" sz="1400" b="1" dirty="0" smtClean="0">
                <a:latin typeface="Segoe" pitchFamily="34" charset="0"/>
              </a:rPr>
              <a:t>Windows Embedded CE </a:t>
            </a:r>
            <a:r>
              <a:rPr lang="en-US" sz="1200" b="1" dirty="0" smtClean="0">
                <a:latin typeface="Segoe" pitchFamily="34" charset="0"/>
              </a:rPr>
              <a:t>(</a:t>
            </a:r>
            <a:r>
              <a:rPr lang="en-US" sz="1200" dirty="0" smtClean="0">
                <a:latin typeface="Segoe" pitchFamily="34" charset="0"/>
              </a:rPr>
              <a:t>Real Time Controller)</a:t>
            </a:r>
          </a:p>
        </p:txBody>
      </p:sp>
      <p:sp>
        <p:nvSpPr>
          <p:cNvPr id="7" name="TextBox 6"/>
          <p:cNvSpPr txBox="1"/>
          <p:nvPr/>
        </p:nvSpPr>
        <p:spPr>
          <a:xfrm>
            <a:off x="7000164" y="4654891"/>
            <a:ext cx="2143836" cy="692497"/>
          </a:xfrm>
          <a:prstGeom prst="rect">
            <a:avLst/>
          </a:prstGeom>
          <a:noFill/>
        </p:spPr>
        <p:txBody>
          <a:bodyPr wrap="square" rtlCol="0">
            <a:spAutoFit/>
          </a:bodyPr>
          <a:lstStyle/>
          <a:p>
            <a:r>
              <a:rPr lang="en-US" sz="1400" b="1" dirty="0" smtClean="0">
                <a:latin typeface="Segoe" pitchFamily="34" charset="0"/>
              </a:rPr>
              <a:t>Windows Embedded Standard</a:t>
            </a:r>
          </a:p>
          <a:p>
            <a:r>
              <a:rPr lang="en-US" sz="1100" dirty="0" smtClean="0">
                <a:latin typeface="Segoe" pitchFamily="34" charset="0"/>
              </a:rPr>
              <a:t>Silverlight Control UI (touch)</a:t>
            </a:r>
          </a:p>
        </p:txBody>
      </p:sp>
      <p:sp>
        <p:nvSpPr>
          <p:cNvPr id="11" name="Left-Right Arrow 10"/>
          <p:cNvSpPr/>
          <p:nvPr/>
        </p:nvSpPr>
        <p:spPr>
          <a:xfrm rot="21074566">
            <a:off x="3852413" y="5873547"/>
            <a:ext cx="914400" cy="313736"/>
          </a:xfrm>
          <a:prstGeom prst="leftRigh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12" name="TextBox 11"/>
          <p:cNvSpPr txBox="1"/>
          <p:nvPr/>
        </p:nvSpPr>
        <p:spPr>
          <a:xfrm>
            <a:off x="3763931" y="5569688"/>
            <a:ext cx="774571" cy="261610"/>
          </a:xfrm>
          <a:prstGeom prst="rect">
            <a:avLst/>
          </a:prstGeom>
          <a:noFill/>
        </p:spPr>
        <p:txBody>
          <a:bodyPr wrap="none" rtlCol="0">
            <a:spAutoFit/>
          </a:bodyPr>
          <a:lstStyle/>
          <a:p>
            <a:r>
              <a:rPr lang="en-US" sz="1100" dirty="0" smtClean="0">
                <a:latin typeface="Segoe" pitchFamily="34" charset="0"/>
              </a:rPr>
              <a:t>Field Bus</a:t>
            </a:r>
          </a:p>
        </p:txBody>
      </p:sp>
      <p:sp>
        <p:nvSpPr>
          <p:cNvPr id="14" name="Can 13"/>
          <p:cNvSpPr/>
          <p:nvPr/>
        </p:nvSpPr>
        <p:spPr>
          <a:xfrm flipH="1">
            <a:off x="5592731" y="2597888"/>
            <a:ext cx="76200" cy="2895600"/>
          </a:xfrm>
          <a:prstGeom prst="can">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9" name="Rounded Rectangle 18"/>
          <p:cNvSpPr/>
          <p:nvPr/>
        </p:nvSpPr>
        <p:spPr>
          <a:xfrm rot="16200000">
            <a:off x="5572967" y="3708959"/>
            <a:ext cx="149397" cy="155463"/>
          </a:xfrm>
          <a:prstGeom prst="roundRect">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21" name="Left-Up Arrow 20"/>
          <p:cNvSpPr/>
          <p:nvPr/>
        </p:nvSpPr>
        <p:spPr>
          <a:xfrm rot="10800000">
            <a:off x="5745132" y="3893286"/>
            <a:ext cx="962246" cy="1454890"/>
          </a:xfrm>
          <a:prstGeom prst="leftUpArrow">
            <a:avLst>
              <a:gd name="adj1" fmla="val 9258"/>
              <a:gd name="adj2" fmla="val 11315"/>
              <a:gd name="adj3" fmla="val 30303"/>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22" name="TextBox 21"/>
          <p:cNvSpPr txBox="1"/>
          <p:nvPr/>
        </p:nvSpPr>
        <p:spPr>
          <a:xfrm>
            <a:off x="5942175" y="4165106"/>
            <a:ext cx="1143000" cy="984885"/>
          </a:xfrm>
          <a:prstGeom prst="rect">
            <a:avLst/>
          </a:prstGeom>
          <a:noFill/>
        </p:spPr>
        <p:txBody>
          <a:bodyPr wrap="square" rtlCol="0">
            <a:spAutoFit/>
          </a:bodyPr>
          <a:lstStyle/>
          <a:p>
            <a:r>
              <a:rPr lang="en-US" sz="1400" dirty="0" smtClean="0">
                <a:latin typeface="Segoe" pitchFamily="34" charset="0"/>
              </a:rPr>
              <a:t>DPWS: </a:t>
            </a:r>
            <a:r>
              <a:rPr lang="en-US" sz="1050" dirty="0" smtClean="0">
                <a:latin typeface="Segoe" pitchFamily="34" charset="0"/>
              </a:rPr>
              <a:t>Discovery of the CE controller and control from UI</a:t>
            </a:r>
            <a:endParaRPr lang="en-US" sz="1400" dirty="0" smtClean="0">
              <a:latin typeface="Segoe" pitchFamily="34" charset="0"/>
            </a:endParaRPr>
          </a:p>
        </p:txBody>
      </p:sp>
      <p:sp>
        <p:nvSpPr>
          <p:cNvPr id="24" name="TextBox 23"/>
          <p:cNvSpPr txBox="1"/>
          <p:nvPr/>
        </p:nvSpPr>
        <p:spPr>
          <a:xfrm rot="16200000">
            <a:off x="3600859" y="3577818"/>
            <a:ext cx="2590801" cy="630942"/>
          </a:xfrm>
          <a:prstGeom prst="rect">
            <a:avLst/>
          </a:prstGeom>
          <a:noFill/>
        </p:spPr>
        <p:txBody>
          <a:bodyPr wrap="square" rtlCol="0">
            <a:spAutoFit/>
          </a:bodyPr>
          <a:lstStyle/>
          <a:p>
            <a:r>
              <a:rPr lang="en-US" sz="1400" dirty="0" smtClean="0">
                <a:latin typeface="Segoe" pitchFamily="34" charset="0"/>
              </a:rPr>
              <a:t>DPWS:</a:t>
            </a:r>
            <a:br>
              <a:rPr lang="en-US" sz="1400" dirty="0" smtClean="0">
                <a:latin typeface="Segoe" pitchFamily="34" charset="0"/>
              </a:rPr>
            </a:br>
            <a:r>
              <a:rPr lang="en-US" sz="1050" dirty="0" smtClean="0">
                <a:latin typeface="Segoe" pitchFamily="34" charset="0"/>
              </a:rPr>
              <a:t>CE controller discovers Server and pushes log data</a:t>
            </a:r>
            <a:endParaRPr lang="en-US" sz="1400" dirty="0" smtClean="0">
              <a:latin typeface="Segoe" pitchFamily="34" charset="0"/>
            </a:endParaRPr>
          </a:p>
        </p:txBody>
      </p:sp>
      <p:sp>
        <p:nvSpPr>
          <p:cNvPr id="28" name="Up Arrow 27"/>
          <p:cNvSpPr/>
          <p:nvPr/>
        </p:nvSpPr>
        <p:spPr>
          <a:xfrm>
            <a:off x="5135531" y="2597886"/>
            <a:ext cx="239231" cy="2819401"/>
          </a:xfrm>
          <a:prstGeom prst="up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29" name="Bent-Up Arrow 28"/>
          <p:cNvSpPr/>
          <p:nvPr/>
        </p:nvSpPr>
        <p:spPr>
          <a:xfrm rot="5400000">
            <a:off x="5826648" y="2794590"/>
            <a:ext cx="878958" cy="861237"/>
          </a:xfrm>
          <a:prstGeom prst="bentUpArrow">
            <a:avLst>
              <a:gd name="adj1" fmla="val 10063"/>
              <a:gd name="adj2" fmla="val 15022"/>
              <a:gd name="adj3" fmla="val 35465"/>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30" name="TextBox 29"/>
          <p:cNvSpPr txBox="1"/>
          <p:nvPr/>
        </p:nvSpPr>
        <p:spPr>
          <a:xfrm>
            <a:off x="5975842" y="2610498"/>
            <a:ext cx="1143000" cy="792525"/>
          </a:xfrm>
          <a:prstGeom prst="rect">
            <a:avLst/>
          </a:prstGeom>
          <a:noFill/>
        </p:spPr>
        <p:txBody>
          <a:bodyPr wrap="square" rtlCol="0">
            <a:spAutoFit/>
          </a:bodyPr>
          <a:lstStyle/>
          <a:p>
            <a:r>
              <a:rPr lang="en-US" sz="1400" dirty="0" smtClean="0">
                <a:latin typeface="Segoe" pitchFamily="34" charset="0"/>
              </a:rPr>
              <a:t>DPWS: </a:t>
            </a:r>
            <a:r>
              <a:rPr lang="en-US" sz="1050" dirty="0" smtClean="0">
                <a:latin typeface="Segoe" pitchFamily="34" charset="0"/>
              </a:rPr>
              <a:t>Discovery and display of the Server Data</a:t>
            </a:r>
            <a:endParaRPr lang="en-US" sz="1400" dirty="0" smtClean="0">
              <a:latin typeface="Segoe" pitchFamily="34" charset="0"/>
            </a:endParaRPr>
          </a:p>
        </p:txBody>
      </p:sp>
      <p:sp>
        <p:nvSpPr>
          <p:cNvPr id="31" name="TextBox 30"/>
          <p:cNvSpPr txBox="1"/>
          <p:nvPr/>
        </p:nvSpPr>
        <p:spPr>
          <a:xfrm>
            <a:off x="6563435" y="1514027"/>
            <a:ext cx="2362200" cy="892552"/>
          </a:xfrm>
          <a:prstGeom prst="rect">
            <a:avLst/>
          </a:prstGeom>
          <a:noFill/>
        </p:spPr>
        <p:txBody>
          <a:bodyPr wrap="square" rtlCol="0">
            <a:spAutoFit/>
          </a:bodyPr>
          <a:lstStyle/>
          <a:p>
            <a:r>
              <a:rPr lang="en-US" sz="1200" dirty="0" smtClean="0">
                <a:latin typeface="Segoe" pitchFamily="34" charset="0"/>
              </a:rPr>
              <a:t>Headless</a:t>
            </a:r>
            <a:br>
              <a:rPr lang="en-US" sz="1200" dirty="0" smtClean="0">
                <a:latin typeface="Segoe" pitchFamily="34" charset="0"/>
              </a:rPr>
            </a:br>
            <a:r>
              <a:rPr lang="en-US" sz="1400" b="1" dirty="0" smtClean="0">
                <a:latin typeface="Segoe" pitchFamily="34" charset="0"/>
              </a:rPr>
              <a:t>Windows Embedded Server</a:t>
            </a:r>
            <a:endParaRPr lang="en-US" sz="1200" b="1" dirty="0" smtClean="0">
              <a:latin typeface="Segoe" pitchFamily="34" charset="0"/>
            </a:endParaRPr>
          </a:p>
          <a:p>
            <a:r>
              <a:rPr lang="en-US" sz="1200" dirty="0" smtClean="0">
                <a:latin typeface="Segoe" pitchFamily="34" charset="0"/>
              </a:rPr>
              <a:t>Microsoft SQL Data Base</a:t>
            </a:r>
          </a:p>
        </p:txBody>
      </p:sp>
      <p:sp>
        <p:nvSpPr>
          <p:cNvPr id="35" name="Can 34"/>
          <p:cNvSpPr/>
          <p:nvPr/>
        </p:nvSpPr>
        <p:spPr>
          <a:xfrm rot="5400000" flipH="1">
            <a:off x="3100280" y="1197052"/>
            <a:ext cx="83288" cy="2158415"/>
          </a:xfrm>
          <a:prstGeom prst="ca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33" name="Picture 9" descr="C:\Users\obloch\Pictures\firewall_zentral.png"/>
          <p:cNvPicPr>
            <a:picLocks noChangeAspect="1" noChangeArrowheads="1"/>
          </p:cNvPicPr>
          <p:nvPr/>
        </p:nvPicPr>
        <p:blipFill>
          <a:blip r:embed="rId3"/>
          <a:srcRect/>
          <a:stretch>
            <a:fillRect/>
          </a:stretch>
        </p:blipFill>
        <p:spPr bwMode="auto">
          <a:xfrm>
            <a:off x="3763931" y="1625016"/>
            <a:ext cx="657225" cy="1238250"/>
          </a:xfrm>
          <a:prstGeom prst="rect">
            <a:avLst/>
          </a:prstGeom>
          <a:extLst>
            <a:ext uri="{909E8E84-426E-40DD-AFC4-6F175D3DCCD1}">
              <a14:hiddenFill xmlns:a14="http://schemas.microsoft.com/office/drawing/2010/main" xmlns="">
                <a:solidFill>
                  <a:srgbClr xmlns:mc="http://schemas.openxmlformats.org/markup-compatibility/2006" val="FFFFFF" mc:Ignorable=""/>
                </a:solidFill>
              </a14:hiddenFill>
            </a:ext>
            <a:ext uri="{53640926-AAD7-44D8-BBD7-CCE9431645EC}">
              <a14:shadowObscured xmlns:a14="http://schemas.microsoft.com/office/drawing/2010/main" xmlns="" val="1"/>
            </a:ext>
          </a:extLst>
        </p:spPr>
      </p:pic>
      <p:sp>
        <p:nvSpPr>
          <p:cNvPr id="44" name="Can 43"/>
          <p:cNvSpPr/>
          <p:nvPr/>
        </p:nvSpPr>
        <p:spPr>
          <a:xfrm rot="5400000" flipH="1">
            <a:off x="4449731" y="1929816"/>
            <a:ext cx="76200" cy="685800"/>
          </a:xfrm>
          <a:prstGeom prst="ca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TextBox 44"/>
          <p:cNvSpPr txBox="1"/>
          <p:nvPr/>
        </p:nvSpPr>
        <p:spPr>
          <a:xfrm>
            <a:off x="3460904" y="1196170"/>
            <a:ext cx="1143000" cy="461665"/>
          </a:xfrm>
          <a:prstGeom prst="rect">
            <a:avLst/>
          </a:prstGeom>
          <a:noFill/>
        </p:spPr>
        <p:txBody>
          <a:bodyPr wrap="square" rtlCol="0">
            <a:spAutoFit/>
          </a:bodyPr>
          <a:lstStyle/>
          <a:p>
            <a:pPr algn="ctr"/>
            <a:r>
              <a:rPr lang="en-US" sz="1200" b="1" dirty="0" smtClean="0">
                <a:solidFill>
                  <a:schemeClr val="accent3">
                    <a:lumMod val="20000"/>
                    <a:lumOff val="80000"/>
                  </a:schemeClr>
                </a:solidFill>
                <a:latin typeface="Segoe" pitchFamily="34" charset="0"/>
              </a:rPr>
              <a:t>Enterprise Network</a:t>
            </a:r>
          </a:p>
        </p:txBody>
      </p:sp>
      <p:sp>
        <p:nvSpPr>
          <p:cNvPr id="32" name="TextBox 31"/>
          <p:cNvSpPr txBox="1"/>
          <p:nvPr/>
        </p:nvSpPr>
        <p:spPr>
          <a:xfrm>
            <a:off x="1775441" y="3156942"/>
            <a:ext cx="997889" cy="1200329"/>
          </a:xfrm>
          <a:prstGeom prst="rect">
            <a:avLst/>
          </a:prstGeom>
          <a:noFill/>
        </p:spPr>
        <p:txBody>
          <a:bodyPr wrap="square" rtlCol="0">
            <a:spAutoFit/>
          </a:bodyPr>
          <a:lstStyle/>
          <a:p>
            <a:r>
              <a:rPr lang="en-US" sz="1200" b="1" dirty="0" smtClean="0">
                <a:latin typeface="Segoe" pitchFamily="34" charset="0"/>
              </a:rPr>
              <a:t>Windows Embedded Enterprise </a:t>
            </a:r>
            <a:r>
              <a:rPr lang="en-US" sz="1200" dirty="0" smtClean="0">
                <a:latin typeface="Segoe" pitchFamily="34" charset="0"/>
              </a:rPr>
              <a:t>Desktop:</a:t>
            </a:r>
            <a:br>
              <a:rPr lang="en-US" sz="1200" dirty="0" smtClean="0">
                <a:latin typeface="Segoe" pitchFamily="34" charset="0"/>
              </a:rPr>
            </a:br>
            <a:r>
              <a:rPr lang="en-US" sz="1200" dirty="0" smtClean="0">
                <a:latin typeface="Segoe" pitchFamily="34" charset="0"/>
              </a:rPr>
              <a:t>data analysis</a:t>
            </a:r>
          </a:p>
        </p:txBody>
      </p:sp>
      <p:sp>
        <p:nvSpPr>
          <p:cNvPr id="33" name="Flowchart: Magnetic Disk 32"/>
          <p:cNvSpPr/>
          <p:nvPr/>
        </p:nvSpPr>
        <p:spPr>
          <a:xfrm>
            <a:off x="4678331" y="1671086"/>
            <a:ext cx="533400" cy="838200"/>
          </a:xfrm>
          <a:prstGeom prst="flowChartMagneticDisk">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4" name="Picture 8" descr="internet cloud"/>
          <p:cNvPicPr>
            <a:picLocks noChangeAspect="1" noChangeArrowheads="1"/>
          </p:cNvPicPr>
          <p:nvPr/>
        </p:nvPicPr>
        <p:blipFill>
          <a:blip r:embed="rId4" cstate="screen"/>
          <a:srcRect/>
          <a:stretch>
            <a:fillRect/>
          </a:stretch>
        </p:blipFill>
        <p:spPr bwMode="auto">
          <a:xfrm>
            <a:off x="-1066" y="1716825"/>
            <a:ext cx="1707036" cy="804863"/>
          </a:xfrm>
          <a:prstGeom prst="rect">
            <a:avLst/>
          </a:prstGeom>
          <a:noFill/>
          <a:ln w="9525">
            <a:noFill/>
            <a:miter lim="800000"/>
            <a:headEnd/>
            <a:tailEnd/>
          </a:ln>
        </p:spPr>
      </p:pic>
      <p:sp>
        <p:nvSpPr>
          <p:cNvPr id="36" name="Rectangle 35"/>
          <p:cNvSpPr/>
          <p:nvPr/>
        </p:nvSpPr>
        <p:spPr>
          <a:xfrm>
            <a:off x="4602131" y="1201480"/>
            <a:ext cx="4348716" cy="5281208"/>
          </a:xfrm>
          <a:prstGeom prst="rect">
            <a:avLst/>
          </a:prstGeom>
          <a:noFill/>
          <a:ln w="19050" cap="rnd">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Can 36"/>
          <p:cNvSpPr/>
          <p:nvPr/>
        </p:nvSpPr>
        <p:spPr>
          <a:xfrm rot="5400000" flipH="1">
            <a:off x="6310428" y="3164958"/>
            <a:ext cx="76200" cy="1228060"/>
          </a:xfrm>
          <a:prstGeom prst="can">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47" name="Can 46"/>
          <p:cNvSpPr/>
          <p:nvPr/>
        </p:nvSpPr>
        <p:spPr>
          <a:xfrm>
            <a:off x="2589410" y="1977656"/>
            <a:ext cx="111260" cy="270906"/>
          </a:xfrm>
          <a:prstGeom prst="ca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Rounded Rectangle 47"/>
          <p:cNvSpPr/>
          <p:nvPr/>
        </p:nvSpPr>
        <p:spPr>
          <a:xfrm rot="5400000">
            <a:off x="2581946" y="2226365"/>
            <a:ext cx="129872" cy="123908"/>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9" name="L-Shape 48"/>
          <p:cNvSpPr/>
          <p:nvPr/>
        </p:nvSpPr>
        <p:spPr>
          <a:xfrm rot="16200000">
            <a:off x="1334819" y="1269365"/>
            <a:ext cx="3225178" cy="3110672"/>
          </a:xfrm>
          <a:prstGeom prst="corner">
            <a:avLst>
              <a:gd name="adj1" fmla="val 81498"/>
              <a:gd name="adj2" fmla="val 115890"/>
            </a:avLst>
          </a:prstGeom>
          <a:noFill/>
          <a:ln w="19050" cap="rnd">
            <a:solidFill>
              <a:schemeClr val="tx2">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Box 49"/>
          <p:cNvSpPr txBox="1"/>
          <p:nvPr/>
        </p:nvSpPr>
        <p:spPr>
          <a:xfrm>
            <a:off x="8001000" y="1231603"/>
            <a:ext cx="1143000" cy="461665"/>
          </a:xfrm>
          <a:prstGeom prst="rect">
            <a:avLst/>
          </a:prstGeom>
          <a:noFill/>
        </p:spPr>
        <p:txBody>
          <a:bodyPr wrap="square" rtlCol="0">
            <a:spAutoFit/>
          </a:bodyPr>
          <a:lstStyle/>
          <a:p>
            <a:pPr algn="ctr"/>
            <a:r>
              <a:rPr lang="en-US" sz="1200" b="1" dirty="0" smtClean="0">
                <a:solidFill>
                  <a:srgbClr val="FF0000"/>
                </a:solidFill>
                <a:latin typeface="Segoe" pitchFamily="34" charset="0"/>
              </a:rPr>
              <a:t>Secured Network</a:t>
            </a:r>
          </a:p>
        </p:txBody>
      </p:sp>
      <p:pic>
        <p:nvPicPr>
          <p:cNvPr id="6" name="Picture 9" descr="http://i.dell.com/images/global/configurator/chassis/pe_t605_120x107.jpg"/>
          <p:cNvPicPr>
            <a:picLocks noChangeAspect="1" noChangeArrowheads="1"/>
          </p:cNvPicPr>
          <p:nvPr/>
        </p:nvPicPr>
        <p:blipFill>
          <a:blip r:embed="rId5" cstate="screen">
            <a:extLst>
              <a:ext uri="{BEBA8EAE-BF5A-486C-A8C5-ECC9F3942E4B}">
                <a14:imgProps xmlns:a14="http://schemas.microsoft.com/office/drawing/2010/main" xmlns="">
                  <a14:imgLayer r:embed="rId6">
                    <a14:imgEffect>
                      <a14:backgroundRemoval t="10000" b="90000" l="10000" r="90000">
                        <a14:foregroundMark x1="50000" y1="51136" x2="50000" y2="51136"/>
                      </a14:backgroundRemoval>
                    </a14:imgEffect>
                  </a14:imgLayer>
                </a14:imgProps>
              </a:ext>
            </a:extLst>
          </a:blip>
          <a:srcRect/>
          <a:stretch>
            <a:fillRect/>
          </a:stretch>
        </p:blipFill>
        <p:spPr bwMode="auto">
          <a:xfrm>
            <a:off x="2272537" y="1231603"/>
            <a:ext cx="705733" cy="629279"/>
          </a:xfrm>
          <a:prstGeom prst="rect">
            <a:avLst/>
          </a:prstGeom>
          <a:extLst>
            <a:ext uri="{909E8E84-426E-40DD-AFC4-6F175D3DCCD1}">
              <a14:hiddenFill xmlns:a14="http://schemas.microsoft.com/office/drawing/2010/main" xmlns="">
                <a:solidFill>
                  <a:srgbClr xmlns:mc="http://schemas.openxmlformats.org/markup-compatibility/2006" val="FFFFFF" mc:Ignorable=""/>
                </a:solidFill>
              </a14:hiddenFill>
            </a:ext>
          </a:extLst>
        </p:spPr>
      </p:pic>
      <p:sp>
        <p:nvSpPr>
          <p:cNvPr id="51" name="TextBox 50"/>
          <p:cNvSpPr txBox="1"/>
          <p:nvPr/>
        </p:nvSpPr>
        <p:spPr>
          <a:xfrm>
            <a:off x="2838891" y="1456659"/>
            <a:ext cx="701748" cy="276999"/>
          </a:xfrm>
          <a:prstGeom prst="rect">
            <a:avLst/>
          </a:prstGeom>
          <a:noFill/>
        </p:spPr>
        <p:txBody>
          <a:bodyPr wrap="square" rtlCol="0">
            <a:spAutoFit/>
          </a:bodyPr>
          <a:lstStyle/>
          <a:p>
            <a:r>
              <a:rPr lang="en-US" sz="1200" dirty="0" smtClean="0">
                <a:latin typeface="Segoe" pitchFamily="34" charset="0"/>
              </a:rPr>
              <a:t>SCCM</a:t>
            </a:r>
          </a:p>
        </p:txBody>
      </p:sp>
      <p:pic>
        <p:nvPicPr>
          <p:cNvPr id="1035" name="Picture 11"/>
          <p:cNvPicPr>
            <a:picLocks noChangeAspect="1" noChangeArrowheads="1"/>
          </p:cNvPicPr>
          <p:nvPr/>
        </p:nvPicPr>
        <p:blipFill>
          <a:blip r:embed="rId7">
            <a:extLst>
              <a:ext uri="{28A0092B-C50C-407E-A947-70E740481C1C}">
                <a14:useLocalDpi xmlns:a14="http://schemas.microsoft.com/office/drawing/2010/main" xmlns="" val="0"/>
              </a:ext>
            </a:extLst>
          </a:blip>
          <a:stretch>
            <a:fillRect/>
          </a:stretch>
        </p:blipFill>
        <p:spPr bwMode="auto">
          <a:xfrm>
            <a:off x="189367" y="2256831"/>
            <a:ext cx="906188" cy="1060527"/>
          </a:xfrm>
          <a:prstGeom prst="rect">
            <a:avLst/>
          </a:prstGeom>
          <a:extLst>
            <a:ext uri="{909E8E84-426E-40DD-AFC4-6F175D3DCCD1}">
              <a14:hiddenFill xmlns:a14="http://schemas.microsoft.com/office/drawing/2010/main" xmlns="">
                <a:solidFill>
                  <a:srgbClr xmlns:mc="http://schemas.openxmlformats.org/markup-compatibility/2006" val="FFFFFF" mc:Ignorable=""/>
                </a:solidFill>
              </a14:hiddenFill>
            </a:ext>
          </a:extLst>
        </p:spPr>
      </p:pic>
      <p:sp>
        <p:nvSpPr>
          <p:cNvPr id="52" name="TextBox 51"/>
          <p:cNvSpPr txBox="1"/>
          <p:nvPr/>
        </p:nvSpPr>
        <p:spPr>
          <a:xfrm>
            <a:off x="173468" y="3257332"/>
            <a:ext cx="997889" cy="461665"/>
          </a:xfrm>
          <a:prstGeom prst="rect">
            <a:avLst/>
          </a:prstGeom>
          <a:noFill/>
        </p:spPr>
        <p:txBody>
          <a:bodyPr wrap="square" rtlCol="0">
            <a:spAutoFit/>
          </a:bodyPr>
          <a:lstStyle/>
          <a:p>
            <a:r>
              <a:rPr lang="en-US" sz="1200" dirty="0" smtClean="0">
                <a:latin typeface="Segoe" pitchFamily="34" charset="0"/>
              </a:rPr>
              <a:t>Remote monitoring</a:t>
            </a:r>
          </a:p>
        </p:txBody>
      </p:sp>
      <p:pic>
        <p:nvPicPr>
          <p:cNvPr id="3" name="Picture 2" descr="C:\Users\cmuen\Desktop\Windows_Embeddded_Server.bmp"/>
          <p:cNvPicPr>
            <a:picLocks noChangeAspect="1" noChangeArrowheads="1"/>
          </p:cNvPicPr>
          <p:nvPr/>
        </p:nvPicPr>
        <p:blipFill>
          <a:blip r:embed="rId8" cstate="print">
            <a:extLst>
              <a:ext uri="{BEBA8EAE-BF5A-486C-A8C5-ECC9F3942E4B}">
                <a14:imgProps xmlns:a14="http://schemas.microsoft.com/office/drawing/2010/main" xmlns="">
                  <a14:imgLayer r:embed="rId9">
                    <a14:imgEffect>
                      <a14:backgroundRemoval t="10000" b="90000" l="10000" r="90000">
                        <a14:foregroundMark x1="70588" y1="37363" x2="70588" y2="37363"/>
                      </a14:backgroundRemoval>
                    </a14:imgEffect>
                  </a14:imgLayer>
                </a14:imgProps>
              </a:ext>
            </a:extLst>
          </a:blip>
          <a:srcRect/>
          <a:stretch>
            <a:fillRect/>
          </a:stretch>
        </p:blipFill>
        <p:spPr bwMode="auto">
          <a:xfrm>
            <a:off x="5318227" y="1588579"/>
            <a:ext cx="1269929" cy="756119"/>
          </a:xfrm>
          <a:prstGeom prst="rect">
            <a:avLst/>
          </a:prstGeom>
          <a:extLst>
            <a:ext uri="{909E8E84-426E-40DD-AFC4-6F175D3DCCD1}">
              <a14:hiddenFill xmlns:a14="http://schemas.microsoft.com/office/drawing/2010/main" xmlns="">
                <a:solidFill>
                  <a:srgbClr xmlns:mc="http://schemas.openxmlformats.org/markup-compatibility/2006" val="FFFFFF" mc:Ignorable=""/>
                </a:solidFill>
              </a14:hiddenFill>
            </a:ext>
          </a:extLst>
        </p:spPr>
      </p:pic>
      <p:pic>
        <p:nvPicPr>
          <p:cNvPr id="8" name="Picture 2" descr="E:\IA\2009-04 HMI Hannover\HMI2009\214CANON\IMG_3336.JPG"/>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4974659" y="5540991"/>
            <a:ext cx="976573" cy="536005"/>
          </a:xfrm>
          <a:prstGeom prst="rect">
            <a:avLst/>
          </a:prstGeom>
          <a:extLst>
            <a:ext uri="{909E8E84-426E-40DD-AFC4-6F175D3DCCD1}">
              <a14:hiddenFill xmlns:a14="http://schemas.microsoft.com/office/drawing/2010/main" xmlns="">
                <a:solidFill>
                  <a:srgbClr xmlns:mc="http://schemas.openxmlformats.org/markup-compatibility/2006" val="FFFFFF" mc:Ignorable=""/>
                </a:solidFill>
              </a14:hiddenFill>
            </a:ext>
            <a:ext uri="{53640926-AAD7-44D8-BBD7-CCE9431645EC}">
              <a14:shadowObscured xmlns:a14="http://schemas.microsoft.com/office/drawing/2010/main" xmlns="" val="1"/>
            </a:ext>
          </a:extLst>
        </p:spPr>
      </p:pic>
      <p:pic>
        <p:nvPicPr>
          <p:cNvPr id="1027" name="Picture 3" descr="E:\IA\2009-04 HMI Hannover\HMI2009\214CANON\IMG_3334.JPG"/>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a:off x="1374949" y="4716051"/>
            <a:ext cx="2364538" cy="1773460"/>
          </a:xfrm>
          <a:prstGeom prst="rect">
            <a:avLst/>
          </a:prstGeom>
          <a:extLst>
            <a:ext uri="{909E8E84-426E-40DD-AFC4-6F175D3DCCD1}">
              <a14:hiddenFill xmlns:a14="http://schemas.microsoft.com/office/drawing/2010/main" xmlns="">
                <a:solidFill>
                  <a:srgbClr xmlns:mc="http://schemas.openxmlformats.org/markup-compatibility/2006" val="FFFFFF" mc:Ignorable=""/>
                </a:solidFill>
              </a14:hiddenFill>
            </a:ext>
            <a:ext uri="{53640926-AAD7-44D8-BBD7-CCE9431645EC}">
              <a14:shadowObscured xmlns:a14="http://schemas.microsoft.com/office/drawing/2010/main" xmlns="" val="1"/>
            </a:ext>
          </a:extLst>
        </p:spPr>
      </p:pic>
      <p:pic>
        <p:nvPicPr>
          <p:cNvPr id="1028" name="Picture 4" descr="C:\Users\muenchri\Pictures\pc477b-15zoll-touch-234.jpg"/>
          <p:cNvPicPr>
            <a:picLocks noChangeAspect="1" noChangeArrowheads="1"/>
          </p:cNvPicPr>
          <p:nvPr/>
        </p:nvPicPr>
        <p:blipFill>
          <a:blip r:embed="rId12">
            <a:extLst>
              <a:ext uri="{BEBA8EAE-BF5A-486C-A8C5-ECC9F3942E4B}">
                <a14:imgProps xmlns:a14="http://schemas.microsoft.com/office/drawing/2010/main" xmlns="">
                  <a14:imgLayer r:embed="rId13">
                    <a14:imgEffect>
                      <a14:backgroundRemoval t="10000" b="90000" l="10000" r="90000">
                        <a14:foregroundMark x1="55983" y1="41026" x2="55983" y2="41026"/>
                      </a14:backgroundRemoval>
                    </a14:imgEffect>
                  </a14:imgLayer>
                </a14:imgProps>
              </a:ext>
              <a:ext uri="{28A0092B-C50C-407E-A947-70E740481C1C}">
                <a14:useLocalDpi xmlns:a14="http://schemas.microsoft.com/office/drawing/2010/main" xmlns="" val="0"/>
              </a:ext>
            </a:extLst>
          </a:blip>
          <a:srcRect/>
          <a:stretch>
            <a:fillRect/>
          </a:stretch>
        </p:blipFill>
        <p:spPr bwMode="auto">
          <a:xfrm>
            <a:off x="2676288" y="2799663"/>
            <a:ext cx="1636404" cy="1636404"/>
          </a:xfrm>
          <a:prstGeom prst="rect">
            <a:avLst/>
          </a:prstGeom>
          <a:extLst>
            <a:ext uri="{909E8E84-426E-40DD-AFC4-6F175D3DCCD1}">
              <a14:hiddenFill xmlns:a14="http://schemas.microsoft.com/office/drawing/2010/main" xmlns="">
                <a:solidFill>
                  <a:srgbClr xmlns:mc="http://schemas.openxmlformats.org/markup-compatibility/2006" val="FFFFFF" mc:Ignorable=""/>
                </a:solidFill>
              </a14:hiddenFill>
            </a:ext>
            <a:ext uri="{53640926-AAD7-44D8-BBD7-CCE9431645EC}">
              <a14:shadowObscured xmlns:a14="http://schemas.microsoft.com/office/drawing/2010/main" xmlns="" val="1"/>
            </a:ext>
          </a:extLst>
        </p:spPr>
      </p:pic>
      <p:sp>
        <p:nvSpPr>
          <p:cNvPr id="38" name="Can 37"/>
          <p:cNvSpPr/>
          <p:nvPr/>
        </p:nvSpPr>
        <p:spPr>
          <a:xfrm>
            <a:off x="3178184" y="2310816"/>
            <a:ext cx="76200" cy="609600"/>
          </a:xfrm>
          <a:prstGeom prst="ca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29" name="Picture 5" descr="C:\Users\muenchri\Pictures\CP62xx__web_small2_Without_keys.jpg"/>
          <p:cNvPicPr>
            <a:picLocks noChangeAspect="1" noChangeArrowheads="1"/>
          </p:cNvPicPr>
          <p:nvPr/>
        </p:nvPicPr>
        <p:blipFill>
          <a:blip r:embed="rId14">
            <a:extLst>
              <a:ext uri="{28A0092B-C50C-407E-A947-70E740481C1C}">
                <a14:useLocalDpi xmlns:a14="http://schemas.microsoft.com/office/drawing/2010/main" xmlns="" val="0"/>
              </a:ext>
            </a:extLst>
          </a:blip>
          <a:srcRect/>
          <a:stretch>
            <a:fillRect/>
          </a:stretch>
        </p:blipFill>
        <p:spPr bwMode="auto">
          <a:xfrm rot="-720000">
            <a:off x="7083354" y="3124034"/>
            <a:ext cx="1663700" cy="1447800"/>
          </a:xfrm>
          <a:prstGeom prst="rect">
            <a:avLst/>
          </a:prstGeom>
          <a:extLst>
            <a:ext uri="{909E8E84-426E-40DD-AFC4-6F175D3DCCD1}">
              <a14:hiddenFill xmlns:a14="http://schemas.microsoft.com/office/drawing/2010/main" xmlns="">
                <a:solidFill>
                  <a:srgbClr xmlns:mc="http://schemas.openxmlformats.org/markup-compatibility/2006" val="FFFFFF" mc:Ignorable=""/>
                </a:solidFill>
              </a14:hiddenFill>
            </a:ext>
            <a:ext uri="{53640926-AAD7-44D8-BBD7-CCE9431645EC}">
              <a14:shadowObscured xmlns:a14="http://schemas.microsoft.com/office/drawing/2010/main" xmlns="" val="1"/>
            </a:ext>
          </a:extLst>
        </p:spPr>
      </p:pic>
      <p:sp>
        <p:nvSpPr>
          <p:cNvPr id="46" name="Rounded Rectangle 45"/>
          <p:cNvSpPr/>
          <p:nvPr/>
        </p:nvSpPr>
        <p:spPr>
          <a:xfrm rot="5400000">
            <a:off x="3148035" y="2214407"/>
            <a:ext cx="129872" cy="123908"/>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2258684827"/>
      </p:ext>
    </p:extLst>
  </p:cSld>
  <p:clrMapOvr>
    <a:masterClrMapping/>
  </p:clrMapOvr>
  <mc:AlternateContent xmlns:mc="http://schemas.openxmlformats.org/markup-compatibility/2006">
    <mc:Choice xmlns:p14="http://schemas.microsoft.com/office/powerpoint/2010/main" xmlns="" Requires="p14">
      <p:transition spd="med" p14:dur="699">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fade">
                                      <p:cBhvr>
                                        <p:cTn id="21" dur="500"/>
                                        <p:tgtEl>
                                          <p:spTgt spid="3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par>
                                <p:cTn id="28" presetID="10" presetClass="entr" presetSubtype="0" fill="hold" nodeType="withEffect">
                                  <p:stCondLst>
                                    <p:cond delay="0"/>
                                  </p:stCondLst>
                                  <p:childTnLst>
                                    <p:set>
                                      <p:cBhvr>
                                        <p:cTn id="29" dur="1" fill="hold">
                                          <p:stCondLst>
                                            <p:cond delay="0"/>
                                          </p:stCondLst>
                                        </p:cTn>
                                        <p:tgtEl>
                                          <p:spTgt spid="1029"/>
                                        </p:tgtEl>
                                        <p:attrNameLst>
                                          <p:attrName>style.visibility</p:attrName>
                                        </p:attrNameLst>
                                      </p:cBhvr>
                                      <p:to>
                                        <p:strVal val="visible"/>
                                      </p:to>
                                    </p:set>
                                    <p:animEffect transition="in" filter="fade">
                                      <p:cBhvr>
                                        <p:cTn id="30" dur="500"/>
                                        <p:tgtEl>
                                          <p:spTgt spid="102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fade">
                                      <p:cBhvr>
                                        <p:cTn id="44" dur="500"/>
                                        <p:tgtEl>
                                          <p:spTgt spid="3"/>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500"/>
                                        <p:tgtEl>
                                          <p:spTgt spid="31"/>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500"/>
                                        <p:tgtEl>
                                          <p:spTgt spid="28"/>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fade">
                                      <p:cBhvr>
                                        <p:cTn id="53" dur="500"/>
                                        <p:tgtEl>
                                          <p:spTgt spid="33"/>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500"/>
                                        <p:tgtEl>
                                          <p:spTgt spid="24"/>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fade">
                                      <p:cBhvr>
                                        <p:cTn id="61" dur="500"/>
                                        <p:tgtEl>
                                          <p:spTgt spid="30"/>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9"/>
                                        </p:tgtEl>
                                        <p:attrNameLst>
                                          <p:attrName>style.visibility</p:attrName>
                                        </p:attrNameLst>
                                      </p:cBhvr>
                                      <p:to>
                                        <p:strVal val="visible"/>
                                      </p:to>
                                    </p:set>
                                    <p:animEffect transition="in" filter="fade">
                                      <p:cBhvr>
                                        <p:cTn id="64" dur="500"/>
                                        <p:tgtEl>
                                          <p:spTgt spid="29"/>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36"/>
                                        </p:tgtEl>
                                        <p:attrNameLst>
                                          <p:attrName>style.visibility</p:attrName>
                                        </p:attrNameLst>
                                      </p:cBhvr>
                                      <p:to>
                                        <p:strVal val="visible"/>
                                      </p:to>
                                    </p:set>
                                    <p:animEffect transition="in" filter="fade">
                                      <p:cBhvr>
                                        <p:cTn id="69" dur="500"/>
                                        <p:tgtEl>
                                          <p:spTgt spid="36"/>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50"/>
                                        </p:tgtEl>
                                        <p:attrNameLst>
                                          <p:attrName>style.visibility</p:attrName>
                                        </p:attrNameLst>
                                      </p:cBhvr>
                                      <p:to>
                                        <p:strVal val="visible"/>
                                      </p:to>
                                    </p:set>
                                    <p:animEffect transition="in" filter="fade">
                                      <p:cBhvr>
                                        <p:cTn id="72" dur="500"/>
                                        <p:tgtEl>
                                          <p:spTgt spid="50"/>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fade">
                                      <p:cBhvr>
                                        <p:cTn id="77" dur="500"/>
                                        <p:tgtEl>
                                          <p:spTgt spid="39"/>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35"/>
                                        </p:tgtEl>
                                        <p:attrNameLst>
                                          <p:attrName>style.visibility</p:attrName>
                                        </p:attrNameLst>
                                      </p:cBhvr>
                                      <p:to>
                                        <p:strVal val="visible"/>
                                      </p:to>
                                    </p:set>
                                    <p:animEffect transition="in" filter="fade">
                                      <p:cBhvr>
                                        <p:cTn id="80" dur="500"/>
                                        <p:tgtEl>
                                          <p:spTgt spid="35"/>
                                        </p:tgtEl>
                                      </p:cBhvr>
                                    </p:animEffect>
                                  </p:childTnLst>
                                </p:cTn>
                              </p:par>
                              <p:par>
                                <p:cTn id="81" presetID="10" presetClass="entr" presetSubtype="0" fill="hold" nodeType="withEffect">
                                  <p:stCondLst>
                                    <p:cond delay="0"/>
                                  </p:stCondLst>
                                  <p:childTnLst>
                                    <p:set>
                                      <p:cBhvr>
                                        <p:cTn id="82" dur="1" fill="hold">
                                          <p:stCondLst>
                                            <p:cond delay="0"/>
                                          </p:stCondLst>
                                        </p:cTn>
                                        <p:tgtEl>
                                          <p:spTgt spid="1033"/>
                                        </p:tgtEl>
                                        <p:attrNameLst>
                                          <p:attrName>style.visibility</p:attrName>
                                        </p:attrNameLst>
                                      </p:cBhvr>
                                      <p:to>
                                        <p:strVal val="visible"/>
                                      </p:to>
                                    </p:set>
                                    <p:animEffect transition="in" filter="fade">
                                      <p:cBhvr>
                                        <p:cTn id="83" dur="500"/>
                                        <p:tgtEl>
                                          <p:spTgt spid="1033"/>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45"/>
                                        </p:tgtEl>
                                        <p:attrNameLst>
                                          <p:attrName>style.visibility</p:attrName>
                                        </p:attrNameLst>
                                      </p:cBhvr>
                                      <p:to>
                                        <p:strVal val="visible"/>
                                      </p:to>
                                    </p:set>
                                    <p:animEffect transition="in" filter="fade">
                                      <p:cBhvr>
                                        <p:cTn id="86" dur="500"/>
                                        <p:tgtEl>
                                          <p:spTgt spid="45"/>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32"/>
                                        </p:tgtEl>
                                        <p:attrNameLst>
                                          <p:attrName>style.visibility</p:attrName>
                                        </p:attrNameLst>
                                      </p:cBhvr>
                                      <p:to>
                                        <p:strVal val="visible"/>
                                      </p:to>
                                    </p:set>
                                    <p:animEffect transition="in" filter="fade">
                                      <p:cBhvr>
                                        <p:cTn id="89" dur="500"/>
                                        <p:tgtEl>
                                          <p:spTgt spid="32"/>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46"/>
                                        </p:tgtEl>
                                        <p:attrNameLst>
                                          <p:attrName>style.visibility</p:attrName>
                                        </p:attrNameLst>
                                      </p:cBhvr>
                                      <p:to>
                                        <p:strVal val="visible"/>
                                      </p:to>
                                    </p:set>
                                    <p:animEffect transition="in" filter="fade">
                                      <p:cBhvr>
                                        <p:cTn id="92" dur="500"/>
                                        <p:tgtEl>
                                          <p:spTgt spid="46"/>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47"/>
                                        </p:tgtEl>
                                        <p:attrNameLst>
                                          <p:attrName>style.visibility</p:attrName>
                                        </p:attrNameLst>
                                      </p:cBhvr>
                                      <p:to>
                                        <p:strVal val="visible"/>
                                      </p:to>
                                    </p:set>
                                    <p:animEffect transition="in" filter="fade">
                                      <p:cBhvr>
                                        <p:cTn id="95" dur="500"/>
                                        <p:tgtEl>
                                          <p:spTgt spid="47"/>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48"/>
                                        </p:tgtEl>
                                        <p:attrNameLst>
                                          <p:attrName>style.visibility</p:attrName>
                                        </p:attrNameLst>
                                      </p:cBhvr>
                                      <p:to>
                                        <p:strVal val="visible"/>
                                      </p:to>
                                    </p:set>
                                    <p:animEffect transition="in" filter="fade">
                                      <p:cBhvr>
                                        <p:cTn id="98" dur="500"/>
                                        <p:tgtEl>
                                          <p:spTgt spid="48"/>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49"/>
                                        </p:tgtEl>
                                        <p:attrNameLst>
                                          <p:attrName>style.visibility</p:attrName>
                                        </p:attrNameLst>
                                      </p:cBhvr>
                                      <p:to>
                                        <p:strVal val="visible"/>
                                      </p:to>
                                    </p:set>
                                    <p:animEffect transition="in" filter="fade">
                                      <p:cBhvr>
                                        <p:cTn id="101" dur="500"/>
                                        <p:tgtEl>
                                          <p:spTgt spid="49"/>
                                        </p:tgtEl>
                                      </p:cBhvr>
                                    </p:animEffect>
                                  </p:childTnLst>
                                </p:cTn>
                              </p:par>
                              <p:par>
                                <p:cTn id="102" presetID="10" presetClass="entr" presetSubtype="0" fill="hold" nodeType="withEffect">
                                  <p:stCondLst>
                                    <p:cond delay="0"/>
                                  </p:stCondLst>
                                  <p:childTnLst>
                                    <p:set>
                                      <p:cBhvr>
                                        <p:cTn id="103" dur="1" fill="hold">
                                          <p:stCondLst>
                                            <p:cond delay="0"/>
                                          </p:stCondLst>
                                        </p:cTn>
                                        <p:tgtEl>
                                          <p:spTgt spid="6"/>
                                        </p:tgtEl>
                                        <p:attrNameLst>
                                          <p:attrName>style.visibility</p:attrName>
                                        </p:attrNameLst>
                                      </p:cBhvr>
                                      <p:to>
                                        <p:strVal val="visible"/>
                                      </p:to>
                                    </p:set>
                                    <p:animEffect transition="in" filter="fade">
                                      <p:cBhvr>
                                        <p:cTn id="104" dur="500"/>
                                        <p:tgtEl>
                                          <p:spTgt spid="6"/>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51"/>
                                        </p:tgtEl>
                                        <p:attrNameLst>
                                          <p:attrName>style.visibility</p:attrName>
                                        </p:attrNameLst>
                                      </p:cBhvr>
                                      <p:to>
                                        <p:strVal val="visible"/>
                                      </p:to>
                                    </p:set>
                                    <p:animEffect transition="in" filter="fade">
                                      <p:cBhvr>
                                        <p:cTn id="107" dur="500"/>
                                        <p:tgtEl>
                                          <p:spTgt spid="51"/>
                                        </p:tgtEl>
                                      </p:cBhvr>
                                    </p:animEffect>
                                  </p:childTnLst>
                                </p:cTn>
                              </p:par>
                              <p:par>
                                <p:cTn id="108" presetID="10" presetClass="entr" presetSubtype="0" fill="hold" nodeType="withEffect">
                                  <p:stCondLst>
                                    <p:cond delay="0"/>
                                  </p:stCondLst>
                                  <p:childTnLst>
                                    <p:set>
                                      <p:cBhvr>
                                        <p:cTn id="109" dur="1" fill="hold">
                                          <p:stCondLst>
                                            <p:cond delay="0"/>
                                          </p:stCondLst>
                                        </p:cTn>
                                        <p:tgtEl>
                                          <p:spTgt spid="1028"/>
                                        </p:tgtEl>
                                        <p:attrNameLst>
                                          <p:attrName>style.visibility</p:attrName>
                                        </p:attrNameLst>
                                      </p:cBhvr>
                                      <p:to>
                                        <p:strVal val="visible"/>
                                      </p:to>
                                    </p:set>
                                    <p:animEffect transition="in" filter="fade">
                                      <p:cBhvr>
                                        <p:cTn id="110" dur="500"/>
                                        <p:tgtEl>
                                          <p:spTgt spid="1028"/>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38"/>
                                        </p:tgtEl>
                                        <p:attrNameLst>
                                          <p:attrName>style.visibility</p:attrName>
                                        </p:attrNameLst>
                                      </p:cBhvr>
                                      <p:to>
                                        <p:strVal val="visible"/>
                                      </p:to>
                                    </p:set>
                                    <p:animEffect transition="in" filter="fade">
                                      <p:cBhvr>
                                        <p:cTn id="113" dur="500"/>
                                        <p:tgtEl>
                                          <p:spTgt spid="38"/>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44"/>
                                        </p:tgtEl>
                                        <p:attrNameLst>
                                          <p:attrName>style.visibility</p:attrName>
                                        </p:attrNameLst>
                                      </p:cBhvr>
                                      <p:to>
                                        <p:strVal val="visible"/>
                                      </p:to>
                                    </p:set>
                                    <p:animEffect transition="in" filter="fade">
                                      <p:cBhvr>
                                        <p:cTn id="116" dur="500"/>
                                        <p:tgtEl>
                                          <p:spTgt spid="44"/>
                                        </p:tgtEl>
                                      </p:cBhvr>
                                    </p:animEffect>
                                  </p:childTnLst>
                                </p:cTn>
                              </p:par>
                            </p:childTnLst>
                          </p:cTn>
                        </p:par>
                      </p:childTnLst>
                    </p:cTn>
                  </p:par>
                  <p:par>
                    <p:cTn id="117" fill="hold">
                      <p:stCondLst>
                        <p:cond delay="indefinite"/>
                      </p:stCondLst>
                      <p:childTnLst>
                        <p:par>
                          <p:cTn id="118" fill="hold">
                            <p:stCondLst>
                              <p:cond delay="0"/>
                            </p:stCondLst>
                            <p:childTnLst>
                              <p:par>
                                <p:cTn id="119" presetID="10" presetClass="entr" presetSubtype="0" fill="hold" nodeType="clickEffect">
                                  <p:stCondLst>
                                    <p:cond delay="0"/>
                                  </p:stCondLst>
                                  <p:childTnLst>
                                    <p:set>
                                      <p:cBhvr>
                                        <p:cTn id="120" dur="1" fill="hold">
                                          <p:stCondLst>
                                            <p:cond delay="0"/>
                                          </p:stCondLst>
                                        </p:cTn>
                                        <p:tgtEl>
                                          <p:spTgt spid="1035"/>
                                        </p:tgtEl>
                                        <p:attrNameLst>
                                          <p:attrName>style.visibility</p:attrName>
                                        </p:attrNameLst>
                                      </p:cBhvr>
                                      <p:to>
                                        <p:strVal val="visible"/>
                                      </p:to>
                                    </p:set>
                                    <p:animEffect transition="in" filter="fade">
                                      <p:cBhvr>
                                        <p:cTn id="121" dur="500"/>
                                        <p:tgtEl>
                                          <p:spTgt spid="1035"/>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52"/>
                                        </p:tgtEl>
                                        <p:attrNameLst>
                                          <p:attrName>style.visibility</p:attrName>
                                        </p:attrNameLst>
                                      </p:cBhvr>
                                      <p:to>
                                        <p:strVal val="visible"/>
                                      </p:to>
                                    </p:set>
                                    <p:animEffect transition="in" filter="fade">
                                      <p:cBhvr>
                                        <p:cTn id="124" dur="500"/>
                                        <p:tgtEl>
                                          <p:spTgt spid="52"/>
                                        </p:tgtEl>
                                      </p:cBhvr>
                                    </p:animEffect>
                                  </p:childTnLst>
                                </p:cTn>
                              </p:par>
                              <p:par>
                                <p:cTn id="125" presetID="10" presetClass="entr" presetSubtype="0" fill="hold" nodeType="withEffect">
                                  <p:stCondLst>
                                    <p:cond delay="0"/>
                                  </p:stCondLst>
                                  <p:childTnLst>
                                    <p:set>
                                      <p:cBhvr>
                                        <p:cTn id="126" dur="1" fill="hold">
                                          <p:stCondLst>
                                            <p:cond delay="0"/>
                                          </p:stCondLst>
                                        </p:cTn>
                                        <p:tgtEl>
                                          <p:spTgt spid="34"/>
                                        </p:tgtEl>
                                        <p:attrNameLst>
                                          <p:attrName>style.visibility</p:attrName>
                                        </p:attrNameLst>
                                      </p:cBhvr>
                                      <p:to>
                                        <p:strVal val="visible"/>
                                      </p:to>
                                    </p:set>
                                    <p:animEffect transition="in" filter="fade">
                                      <p:cBhvr>
                                        <p:cTn id="12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11" grpId="0" animBg="1"/>
      <p:bldP spid="12" grpId="0"/>
      <p:bldP spid="14" grpId="0" animBg="1"/>
      <p:bldP spid="19" grpId="0" animBg="1"/>
      <p:bldP spid="21" grpId="0" animBg="1"/>
      <p:bldP spid="22" grpId="0"/>
      <p:bldP spid="24" grpId="0"/>
      <p:bldP spid="28" grpId="0" animBg="1"/>
      <p:bldP spid="29" grpId="0" animBg="1"/>
      <p:bldP spid="30" grpId="0"/>
      <p:bldP spid="31" grpId="0"/>
      <p:bldP spid="35" grpId="0" animBg="1"/>
      <p:bldP spid="44" grpId="0" animBg="1"/>
      <p:bldP spid="45" grpId="0"/>
      <p:bldP spid="32" grpId="0"/>
      <p:bldP spid="33" grpId="0" animBg="1"/>
      <p:bldP spid="36" grpId="0" animBg="1"/>
      <p:bldP spid="37" grpId="0" animBg="1"/>
      <p:bldP spid="47" grpId="0" animBg="1"/>
      <p:bldP spid="48" grpId="0" animBg="1"/>
      <p:bldP spid="49" grpId="0" animBg="1"/>
      <p:bldP spid="50" grpId="0"/>
      <p:bldP spid="51" grpId="0"/>
      <p:bldP spid="52" grpId="0"/>
      <p:bldP spid="38" grpId="0" animBg="1"/>
      <p:bldP spid="4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dirty="0" smtClean="0"/>
              <a:t>AGENDA</a:t>
            </a:r>
            <a:endParaRPr lang="en-US" dirty="0"/>
          </a:p>
        </p:txBody>
      </p:sp>
      <p:sp>
        <p:nvSpPr>
          <p:cNvPr id="5" name="Content Placeholder 4"/>
          <p:cNvSpPr>
            <a:spLocks noGrp="1"/>
          </p:cNvSpPr>
          <p:nvPr>
            <p:ph type="body" sz="quarter" idx="10"/>
          </p:nvPr>
        </p:nvSpPr>
        <p:spPr/>
        <p:txBody>
          <a:bodyPr/>
          <a:lstStyle/>
          <a:p>
            <a:r>
              <a:rPr lang="en-US" dirty="0" smtClean="0"/>
              <a:t>Set the scene</a:t>
            </a:r>
          </a:p>
          <a:p>
            <a:r>
              <a:rPr lang="en-US" dirty="0" smtClean="0"/>
              <a:t>Sensors to Servers</a:t>
            </a:r>
          </a:p>
          <a:p>
            <a:r>
              <a:rPr lang="en-US" dirty="0" smtClean="0"/>
              <a:t>Reducing Complexity</a:t>
            </a:r>
          </a:p>
          <a:p>
            <a:pPr lvl="1"/>
            <a:r>
              <a:rPr lang="en-US" dirty="0" smtClean="0"/>
              <a:t>User Experience</a:t>
            </a:r>
          </a:p>
          <a:p>
            <a:pPr lvl="1"/>
            <a:r>
              <a:rPr lang="en-US" dirty="0" smtClean="0"/>
              <a:t>Distributed Systems</a:t>
            </a:r>
          </a:p>
          <a:p>
            <a:r>
              <a:rPr lang="en-US" dirty="0"/>
              <a:t>Examples</a:t>
            </a:r>
          </a:p>
          <a:p>
            <a:pPr lvl="1"/>
            <a:r>
              <a:rPr lang="en-US" dirty="0" smtClean="0"/>
              <a:t>Industrial automation</a:t>
            </a:r>
            <a:endParaRPr lang="en-US" dirty="0"/>
          </a:p>
          <a:p>
            <a:pPr lvl="1"/>
            <a:r>
              <a:rPr lang="en-US" dirty="0" smtClean="0"/>
              <a:t>Automotive</a:t>
            </a:r>
          </a:p>
          <a:p>
            <a:pPr marL="514350" indent="-514350">
              <a:buAutoNum type="arabicPeriod"/>
            </a:pPr>
            <a:endParaRPr lang="en-US" dirty="0" smtClean="0"/>
          </a:p>
        </p:txBody>
      </p:sp>
      <p:pic>
        <p:nvPicPr>
          <p:cNvPr id="10" name="Picture 9" descr="agenda.png"/>
          <p:cNvPicPr>
            <a:picLocks noChangeAspect="1"/>
          </p:cNvPicPr>
          <p:nvPr/>
        </p:nvPicPr>
        <p:blipFill>
          <a:blip r:embed="rId3"/>
          <a:stretch>
            <a:fillRect/>
          </a:stretch>
        </p:blipFill>
        <p:spPr>
          <a:xfrm>
            <a:off x="5106348" y="3440431"/>
            <a:ext cx="6817340" cy="5113004"/>
          </a:xfrm>
          <a:prstGeom prst="rect">
            <a:avLst/>
          </a:prstGeom>
          <a:effectLst>
            <a:softEdge rad="31750"/>
          </a:effectLst>
        </p:spPr>
      </p:pic>
    </p:spTree>
    <p:extLst>
      <p:ext uri="{BB962C8B-B14F-4D97-AF65-F5344CB8AC3E}">
        <p14:creationId xmlns:p14="http://schemas.microsoft.com/office/powerpoint/2010/main" xmlns="" val="1220452301"/>
      </p:ext>
    </p:extLst>
  </p:cSld>
  <p:clrMapOvr>
    <a:masterClrMapping/>
  </p:clrMapOvr>
  <mc:AlternateContent xmlns:mc="http://schemas.openxmlformats.org/markup-compatibility/2006">
    <mc:Choice xmlns:p14="http://schemas.microsoft.com/office/powerpoint/2010/main" xmlns="" Requires="p14">
      <p:transition spd="med" p14:dur="699" advTm="60000">
        <p:fade/>
      </p:transition>
    </mc:Choice>
    <mc:Fallback>
      <p:transition spd="med" advTm="60000">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81000" y="230188"/>
            <a:ext cx="8382000" cy="1052596"/>
          </a:xfrm>
        </p:spPr>
        <p:txBody>
          <a:bodyPr/>
          <a:lstStyle/>
          <a:p>
            <a:r>
              <a:rPr lang="en-US" dirty="0" smtClean="0"/>
              <a:t>Automotive scenario example</a:t>
            </a:r>
            <a:br>
              <a:rPr lang="en-US" dirty="0" smtClean="0"/>
            </a:br>
            <a:r>
              <a:rPr lang="en-US" sz="2800" dirty="0" smtClean="0"/>
              <a:t>Electronic diagnostic system</a:t>
            </a:r>
            <a:endParaRPr lang="en-US" sz="2800" dirty="0"/>
          </a:p>
        </p:txBody>
      </p:sp>
      <p:pic>
        <p:nvPicPr>
          <p:cNvPr id="37" name="Picture 36" descr="41001d1791ffc1468104d0a8462c4ffa_image_document_large_featured_borderless.jpg"/>
          <p:cNvPicPr>
            <a:picLocks noChangeAspect="1"/>
          </p:cNvPicPr>
          <p:nvPr/>
        </p:nvPicPr>
        <p:blipFill>
          <a:blip r:embed="rId3"/>
          <a:stretch>
            <a:fillRect/>
          </a:stretch>
        </p:blipFill>
        <p:spPr>
          <a:xfrm>
            <a:off x="4711850" y="1224040"/>
            <a:ext cx="3913991" cy="303725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0" name="Picture 39" descr="2084255094-auto-fliessband_9.jpg"/>
          <p:cNvPicPr>
            <a:picLocks noChangeAspect="1"/>
          </p:cNvPicPr>
          <p:nvPr/>
        </p:nvPicPr>
        <p:blipFill>
          <a:blip r:embed="rId4"/>
          <a:stretch>
            <a:fillRect/>
          </a:stretch>
        </p:blipFill>
        <p:spPr>
          <a:xfrm>
            <a:off x="4195483" y="1861074"/>
            <a:ext cx="3926397" cy="294273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1" name="Content Placeholder 2"/>
          <p:cNvSpPr txBox="1">
            <a:spLocks/>
          </p:cNvSpPr>
          <p:nvPr/>
        </p:nvSpPr>
        <p:spPr>
          <a:xfrm>
            <a:off x="395689" y="1663551"/>
            <a:ext cx="4114800" cy="4153358"/>
          </a:xfrm>
          <a:prstGeom prst="rect">
            <a:avLst/>
          </a:prstGeom>
        </p:spPr>
        <p:txBody>
          <a:bodyPr/>
          <a:lstStyle/>
          <a:p>
            <a:pPr marL="396875" marR="0" lvl="0" indent="-396875" algn="l" defTabSz="914363" rtl="0" eaLnBrk="1" fontAlgn="auto" latinLnBrk="0" hangingPunct="1">
              <a:lnSpc>
                <a:spcPct val="90000"/>
              </a:lnSpc>
              <a:spcBef>
                <a:spcPct val="20000"/>
              </a:spcBef>
              <a:spcAft>
                <a:spcPts val="0"/>
              </a:spcAft>
              <a:buClrTx/>
              <a:buSzTx/>
              <a:buFontTx/>
              <a:buBlip>
                <a:blip r:embed="rId5"/>
              </a:buBlip>
              <a:tabLst/>
              <a:defRPr/>
            </a:pPr>
            <a:r>
              <a:rPr kumimoji="0" lang="en-US" sz="2400" b="0" i="0" u="none" strike="noStrike" kern="1200" cap="none" spc="0" normalizeH="0" baseline="0" noProof="0" dirty="0" smtClean="0">
                <a:ln>
                  <a:noFill/>
                </a:ln>
                <a:solidFill>
                  <a:srgbClr val="99CC99"/>
                </a:solidFill>
                <a:effectLst/>
                <a:uLnTx/>
                <a:uFillTx/>
                <a:latin typeface="+mn-lt"/>
                <a:ea typeface="+mn-ea"/>
                <a:cs typeface="+mn-cs"/>
              </a:rPr>
              <a:t>Distributed System</a:t>
            </a:r>
          </a:p>
          <a:p>
            <a:pPr marL="914400" marR="0" lvl="1" indent="-396875" algn="l" defTabSz="914363" rtl="0" eaLnBrk="1" fontAlgn="auto" latinLnBrk="0" hangingPunct="1">
              <a:lnSpc>
                <a:spcPct val="90000"/>
              </a:lnSpc>
              <a:spcBef>
                <a:spcPct val="20000"/>
              </a:spcBef>
              <a:spcAft>
                <a:spcPts val="0"/>
              </a:spcAft>
              <a:buClrTx/>
              <a:buSzPct val="90000"/>
              <a:buFontTx/>
              <a:buBlip>
                <a:blip r:embed="rId6"/>
              </a:buBlip>
              <a:tabLst/>
              <a:defRPr/>
            </a:pPr>
            <a:r>
              <a:rPr kumimoji="0" lang="en-US" sz="2000" b="0" i="0" u="none" strike="noStrike" kern="1200" cap="none" spc="0" normalizeH="0" baseline="0" noProof="0" dirty="0" smtClean="0">
                <a:ln>
                  <a:noFill/>
                </a:ln>
                <a:solidFill>
                  <a:srgbClr val="99CC99"/>
                </a:solidFill>
                <a:effectLst/>
                <a:uLnTx/>
                <a:uFillTx/>
                <a:latin typeface="+mn-lt"/>
                <a:ea typeface="+mn-ea"/>
                <a:cs typeface="+mn-cs"/>
              </a:rPr>
              <a:t> Distributed “Application”</a:t>
            </a:r>
          </a:p>
          <a:p>
            <a:pPr marL="0" marR="0" lvl="0" indent="0" algn="l" defTabSz="914363" rtl="0" eaLnBrk="1" fontAlgn="auto" latinLnBrk="0" hangingPunct="1">
              <a:lnSpc>
                <a:spcPct val="90000"/>
              </a:lnSpc>
              <a:spcBef>
                <a:spcPct val="20000"/>
              </a:spcBef>
              <a:spcAft>
                <a:spcPts val="0"/>
              </a:spcAft>
              <a:buClrTx/>
              <a:buSzTx/>
              <a:buFontTx/>
              <a:buNone/>
              <a:tabLst/>
              <a:defRPr/>
            </a:pPr>
            <a:endParaRPr kumimoji="0" lang="en-US" sz="2400" b="0" i="0" u="none" strike="noStrike" kern="1200" cap="none" spc="0" normalizeH="0" baseline="0" noProof="0" dirty="0" smtClean="0">
              <a:ln>
                <a:noFill/>
              </a:ln>
              <a:solidFill>
                <a:srgbClr val="99CC99"/>
              </a:solidFill>
              <a:effectLst/>
              <a:uLnTx/>
              <a:uFillTx/>
              <a:latin typeface="+mn-lt"/>
              <a:ea typeface="+mn-ea"/>
              <a:cs typeface="+mn-cs"/>
            </a:endParaRPr>
          </a:p>
          <a:p>
            <a:pPr marL="396875" marR="0" lvl="0" indent="-396875" algn="l" defTabSz="914363" rtl="0" eaLnBrk="1" fontAlgn="auto" latinLnBrk="0" hangingPunct="1">
              <a:lnSpc>
                <a:spcPct val="90000"/>
              </a:lnSpc>
              <a:spcBef>
                <a:spcPct val="20000"/>
              </a:spcBef>
              <a:spcAft>
                <a:spcPts val="0"/>
              </a:spcAft>
              <a:buClrTx/>
              <a:buSzTx/>
              <a:buFontTx/>
              <a:buBlip>
                <a:blip r:embed="rId5"/>
              </a:buBlip>
              <a:tabLst/>
              <a:defRPr/>
            </a:pPr>
            <a:r>
              <a:rPr lang="en-US" sz="2400" dirty="0" smtClean="0">
                <a:solidFill>
                  <a:srgbClr val="99CC99"/>
                </a:solidFill>
              </a:rPr>
              <a:t>Information @ your fingertips</a:t>
            </a:r>
            <a:endParaRPr kumimoji="0" lang="en-US" sz="2400" b="0" i="0" u="none" strike="noStrike" kern="1200" cap="none" spc="0" normalizeH="0" baseline="0" noProof="0" dirty="0" smtClean="0">
              <a:ln>
                <a:noFill/>
              </a:ln>
              <a:solidFill>
                <a:srgbClr val="99CC99"/>
              </a:solidFill>
              <a:effectLst/>
              <a:uLnTx/>
              <a:uFillTx/>
              <a:latin typeface="+mn-lt"/>
              <a:ea typeface="+mn-ea"/>
              <a:cs typeface="+mn-cs"/>
            </a:endParaRPr>
          </a:p>
          <a:p>
            <a:pPr marL="396875" indent="-396875">
              <a:lnSpc>
                <a:spcPct val="90000"/>
              </a:lnSpc>
              <a:spcBef>
                <a:spcPct val="20000"/>
              </a:spcBef>
              <a:buBlip>
                <a:blip r:embed="rId5"/>
              </a:buBlip>
            </a:pPr>
            <a:r>
              <a:rPr lang="de-DE" sz="2400" dirty="0" err="1" smtClean="0">
                <a:solidFill>
                  <a:srgbClr val="99CC99"/>
                </a:solidFill>
              </a:rPr>
              <a:t>Interoperability</a:t>
            </a:r>
            <a:endParaRPr lang="en-US" sz="2400" dirty="0" smtClean="0">
              <a:solidFill>
                <a:srgbClr val="99CC99"/>
              </a:solidFill>
            </a:endParaRPr>
          </a:p>
          <a:p>
            <a:pPr marL="396875" marR="0" lvl="0" indent="-396875" algn="l" defTabSz="914363" rtl="0" eaLnBrk="1" fontAlgn="auto" latinLnBrk="0" hangingPunct="1">
              <a:lnSpc>
                <a:spcPct val="90000"/>
              </a:lnSpc>
              <a:spcBef>
                <a:spcPct val="20000"/>
              </a:spcBef>
              <a:spcAft>
                <a:spcPts val="0"/>
              </a:spcAft>
              <a:buClrTx/>
              <a:buSzTx/>
              <a:buFontTx/>
              <a:buBlip>
                <a:blip r:embed="rId5"/>
              </a:buBlip>
              <a:tabLst/>
              <a:defRPr/>
            </a:pPr>
            <a:r>
              <a:rPr kumimoji="0" lang="en-US" sz="2400" b="0" i="0" u="none" strike="noStrike" kern="1200" cap="none" spc="0" normalizeH="0" baseline="0" noProof="0" dirty="0" smtClean="0">
                <a:ln>
                  <a:noFill/>
                </a:ln>
                <a:solidFill>
                  <a:srgbClr val="99CC99"/>
                </a:solidFill>
                <a:effectLst/>
                <a:uLnTx/>
                <a:uFillTx/>
                <a:latin typeface="+mn-lt"/>
                <a:ea typeface="+mn-ea"/>
                <a:cs typeface="+mn-cs"/>
              </a:rPr>
              <a:t>User Interface</a:t>
            </a:r>
          </a:p>
          <a:p>
            <a:pPr marL="396875" marR="0" lvl="0" indent="-396875" algn="l" defTabSz="914363" rtl="0" eaLnBrk="1" fontAlgn="auto" latinLnBrk="0" hangingPunct="1">
              <a:lnSpc>
                <a:spcPct val="90000"/>
              </a:lnSpc>
              <a:spcBef>
                <a:spcPct val="20000"/>
              </a:spcBef>
              <a:spcAft>
                <a:spcPts val="0"/>
              </a:spcAft>
              <a:buClrTx/>
              <a:buSzTx/>
              <a:buFontTx/>
              <a:buBlip>
                <a:blip r:embed="rId5"/>
              </a:buBlip>
              <a:tabLst/>
              <a:defRPr/>
            </a:pPr>
            <a:endParaRPr kumimoji="0" lang="en-US" sz="2400" b="0" i="0" u="none" strike="noStrike" kern="1200" cap="none" spc="0" normalizeH="0" baseline="0" noProof="0" dirty="0" smtClean="0">
              <a:ln>
                <a:noFill/>
              </a:ln>
              <a:solidFill>
                <a:srgbClr val="99CC99"/>
              </a:solidFill>
              <a:effectLst/>
              <a:uLnTx/>
              <a:uFillTx/>
              <a:latin typeface="+mn-lt"/>
              <a:ea typeface="+mn-ea"/>
              <a:cs typeface="+mn-cs"/>
            </a:endParaRPr>
          </a:p>
          <a:p>
            <a:pPr marL="396875" marR="0" lvl="0" indent="-396875" algn="l" defTabSz="914363" rtl="0" eaLnBrk="1" fontAlgn="auto" latinLnBrk="0" hangingPunct="1">
              <a:lnSpc>
                <a:spcPct val="90000"/>
              </a:lnSpc>
              <a:spcBef>
                <a:spcPct val="20000"/>
              </a:spcBef>
              <a:spcAft>
                <a:spcPts val="0"/>
              </a:spcAft>
              <a:buClrTx/>
              <a:buSzTx/>
              <a:buFontTx/>
              <a:buBlip>
                <a:blip r:embed="rId5"/>
              </a:buBlip>
              <a:tabLst/>
              <a:defRPr/>
            </a:pPr>
            <a:r>
              <a:rPr kumimoji="0" lang="en-US" sz="2400" b="0" i="0" u="none" strike="noStrike" kern="1200" cap="none" spc="0" normalizeH="0" baseline="0" noProof="0" dirty="0" smtClean="0">
                <a:ln>
                  <a:noFill/>
                </a:ln>
                <a:solidFill>
                  <a:srgbClr val="99CC99"/>
                </a:solidFill>
                <a:effectLst/>
                <a:uLnTx/>
                <a:uFillTx/>
                <a:latin typeface="+mn-lt"/>
                <a:ea typeface="+mn-ea"/>
                <a:cs typeface="+mn-cs"/>
              </a:rPr>
              <a:t>Choice of platform</a:t>
            </a:r>
            <a:endParaRPr kumimoji="0" lang="en-US" sz="2400" b="0" i="0" u="none" strike="noStrike" kern="1200" cap="none" spc="0" normalizeH="0" baseline="0" noProof="0" dirty="0">
              <a:ln>
                <a:noFill/>
              </a:ln>
              <a:solidFill>
                <a:srgbClr val="99CC99"/>
              </a:solidFill>
              <a:effectLst/>
              <a:uLnTx/>
              <a:uFillTx/>
              <a:latin typeface="+mn-lt"/>
              <a:ea typeface="+mn-ea"/>
              <a:cs typeface="+mn-cs"/>
            </a:endParaRPr>
          </a:p>
        </p:txBody>
      </p:sp>
    </p:spTree>
    <p:extLst>
      <p:ext uri="{BB962C8B-B14F-4D97-AF65-F5344CB8AC3E}">
        <p14:creationId xmlns:p14="http://schemas.microsoft.com/office/powerpoint/2010/main" xmlns="" val="1401659215"/>
      </p:ext>
    </p:extLst>
  </p:cSld>
  <p:clrMapOvr>
    <a:masterClrMapping/>
  </p:clrMapOvr>
  <mc:AlternateContent xmlns:mc="http://schemas.openxmlformats.org/markup-compatibility/2006">
    <mc:Choice xmlns:p14="http://schemas.microsoft.com/office/powerpoint/2010/main" xmlns="" Requires="p14">
      <p:transition spd="med" p14:dur="699">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20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fade">
                                      <p:cBhvr>
                                        <p:cTn id="12" dur="2000"/>
                                        <p:tgtEl>
                                          <p:spTgt spid="4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1">
                                            <p:txEl>
                                              <p:pRg st="0" end="0"/>
                                            </p:txEl>
                                          </p:spTgt>
                                        </p:tgtEl>
                                        <p:attrNameLst>
                                          <p:attrName>style.visibility</p:attrName>
                                        </p:attrNameLst>
                                      </p:cBhvr>
                                      <p:to>
                                        <p:strVal val="visible"/>
                                      </p:to>
                                    </p:set>
                                    <p:animEffect transition="in" filter="fade">
                                      <p:cBhvr>
                                        <p:cTn id="17" dur="2000"/>
                                        <p:tgtEl>
                                          <p:spTgt spid="41">
                                            <p:txEl>
                                              <p:pRg st="0" end="0"/>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1">
                                            <p:txEl>
                                              <p:pRg st="1" end="1"/>
                                            </p:txEl>
                                          </p:spTgt>
                                        </p:tgtEl>
                                        <p:attrNameLst>
                                          <p:attrName>style.visibility</p:attrName>
                                        </p:attrNameLst>
                                      </p:cBhvr>
                                      <p:to>
                                        <p:strVal val="visible"/>
                                      </p:to>
                                    </p:set>
                                    <p:animEffect transition="in" filter="fade">
                                      <p:cBhvr>
                                        <p:cTn id="20" dur="2000"/>
                                        <p:tgtEl>
                                          <p:spTgt spid="41">
                                            <p:txEl>
                                              <p:pRg st="1" end="1"/>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1">
                                            <p:txEl>
                                              <p:pRg st="3" end="3"/>
                                            </p:txEl>
                                          </p:spTgt>
                                        </p:tgtEl>
                                        <p:attrNameLst>
                                          <p:attrName>style.visibility</p:attrName>
                                        </p:attrNameLst>
                                      </p:cBhvr>
                                      <p:to>
                                        <p:strVal val="visible"/>
                                      </p:to>
                                    </p:set>
                                    <p:animEffect transition="in" filter="fade">
                                      <p:cBhvr>
                                        <p:cTn id="23" dur="2000"/>
                                        <p:tgtEl>
                                          <p:spTgt spid="41">
                                            <p:txEl>
                                              <p:pRg st="3" end="3"/>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1">
                                            <p:txEl>
                                              <p:pRg st="4" end="4"/>
                                            </p:txEl>
                                          </p:spTgt>
                                        </p:tgtEl>
                                        <p:attrNameLst>
                                          <p:attrName>style.visibility</p:attrName>
                                        </p:attrNameLst>
                                      </p:cBhvr>
                                      <p:to>
                                        <p:strVal val="visible"/>
                                      </p:to>
                                    </p:set>
                                    <p:animEffect transition="in" filter="fade">
                                      <p:cBhvr>
                                        <p:cTn id="26" dur="2000"/>
                                        <p:tgtEl>
                                          <p:spTgt spid="41">
                                            <p:txEl>
                                              <p:pRg st="4" end="4"/>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41">
                                            <p:txEl>
                                              <p:pRg st="5" end="5"/>
                                            </p:txEl>
                                          </p:spTgt>
                                        </p:tgtEl>
                                        <p:attrNameLst>
                                          <p:attrName>style.visibility</p:attrName>
                                        </p:attrNameLst>
                                      </p:cBhvr>
                                      <p:to>
                                        <p:strVal val="visible"/>
                                      </p:to>
                                    </p:set>
                                    <p:animEffect transition="in" filter="fade">
                                      <p:cBhvr>
                                        <p:cTn id="29" dur="2000"/>
                                        <p:tgtEl>
                                          <p:spTgt spid="41">
                                            <p:txEl>
                                              <p:pRg st="5" end="5"/>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41">
                                            <p:txEl>
                                              <p:pRg st="7" end="7"/>
                                            </p:txEl>
                                          </p:spTgt>
                                        </p:tgtEl>
                                        <p:attrNameLst>
                                          <p:attrName>style.visibility</p:attrName>
                                        </p:attrNameLst>
                                      </p:cBhvr>
                                      <p:to>
                                        <p:strVal val="visible"/>
                                      </p:to>
                                    </p:set>
                                    <p:animEffect transition="in" filter="fade">
                                      <p:cBhvr>
                                        <p:cTn id="32" dur="2000"/>
                                        <p:tgtEl>
                                          <p:spTgt spid="4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build="allAtOnce"/>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Freeform 123"/>
          <p:cNvSpPr>
            <a:spLocks/>
          </p:cNvSpPr>
          <p:nvPr/>
        </p:nvSpPr>
        <p:spPr bwMode="auto">
          <a:xfrm rot="14255068">
            <a:off x="3807334" y="2097936"/>
            <a:ext cx="2413683" cy="4794787"/>
          </a:xfrm>
          <a:custGeom>
            <a:avLst/>
            <a:gdLst/>
            <a:ahLst/>
            <a:cxnLst>
              <a:cxn ang="0">
                <a:pos x="1818" y="3902"/>
              </a:cxn>
              <a:cxn ang="0">
                <a:pos x="0" y="1942"/>
              </a:cxn>
              <a:cxn ang="0">
                <a:pos x="1767" y="0"/>
              </a:cxn>
            </a:cxnLst>
            <a:rect l="0" t="0" r="r" b="b"/>
            <a:pathLst>
              <a:path w="1818" h="3902">
                <a:moveTo>
                  <a:pt x="1818" y="3902"/>
                </a:moveTo>
                <a:cubicBezTo>
                  <a:pt x="723" y="3851"/>
                  <a:pt x="0" y="2930"/>
                  <a:pt x="0" y="1942"/>
                </a:cubicBezTo>
                <a:cubicBezTo>
                  <a:pt x="0" y="942"/>
                  <a:pt x="847" y="28"/>
                  <a:pt x="1767" y="0"/>
                </a:cubicBezTo>
              </a:path>
            </a:pathLst>
          </a:custGeom>
          <a:noFill/>
          <a:ln w="76200" cap="flat" cmpd="sng">
            <a:solidFill>
              <a:schemeClr val="accent1"/>
            </a:solidFill>
            <a:prstDash val="solid"/>
            <a:round/>
            <a:headEnd type="none" w="med" len="med"/>
            <a:tailEnd type="triangle" w="med" len="med"/>
          </a:ln>
          <a:effectLst/>
        </p:spPr>
        <p:txBody>
          <a:bodyPr/>
          <a:lstStyle/>
          <a:p>
            <a:endParaRPr lang="de-DE"/>
          </a:p>
        </p:txBody>
      </p:sp>
      <p:sp>
        <p:nvSpPr>
          <p:cNvPr id="5" name="Title 4"/>
          <p:cNvSpPr>
            <a:spLocks noGrp="1"/>
          </p:cNvSpPr>
          <p:nvPr>
            <p:ph type="title"/>
          </p:nvPr>
        </p:nvSpPr>
        <p:spPr>
          <a:xfrm>
            <a:off x="381000" y="230188"/>
            <a:ext cx="8382000" cy="1052596"/>
          </a:xfrm>
        </p:spPr>
        <p:txBody>
          <a:bodyPr/>
          <a:lstStyle/>
          <a:p>
            <a:r>
              <a:rPr lang="en-US" dirty="0" smtClean="0"/>
              <a:t>Electronic diagnostic system</a:t>
            </a:r>
            <a:br>
              <a:rPr lang="en-US" dirty="0" smtClean="0"/>
            </a:br>
            <a:endParaRPr lang="en-US" sz="2800" dirty="0"/>
          </a:p>
        </p:txBody>
      </p:sp>
      <p:sp>
        <p:nvSpPr>
          <p:cNvPr id="7" name="_s1028"/>
          <p:cNvSpPr>
            <a:spLocks noChangeArrowheads="1" noTextEdit="1"/>
          </p:cNvSpPr>
          <p:nvPr/>
        </p:nvSpPr>
        <p:spPr bwMode="auto">
          <a:xfrm>
            <a:off x="3533986" y="1724891"/>
            <a:ext cx="1805111" cy="1789530"/>
          </a:xfrm>
          <a:custGeom>
            <a:avLst/>
            <a:gdLst>
              <a:gd name="G0" fmla="+- -5373952 0 0"/>
              <a:gd name="G1" fmla="+- -7864320 0 0"/>
              <a:gd name="G2" fmla="+- -5373952 0 -7864320"/>
              <a:gd name="G3" fmla="+- 10800 0 0"/>
              <a:gd name="G4" fmla="+- 0 0 -5373952"/>
              <a:gd name="T0" fmla="*/ 360 256 1"/>
              <a:gd name="T1" fmla="*/ 0 256 1"/>
              <a:gd name="G5" fmla="+- G2 T0 T1"/>
              <a:gd name="G6" fmla="?: G2 G2 G5"/>
              <a:gd name="G7" fmla="+- 0 0 G6"/>
              <a:gd name="G8" fmla="+- 7200 0 0"/>
              <a:gd name="G9" fmla="+- 0 0 -7864320"/>
              <a:gd name="G10" fmla="+- 7200 0 2700"/>
              <a:gd name="G11" fmla="cos G10 -5373952"/>
              <a:gd name="G12" fmla="sin G10 -5373952"/>
              <a:gd name="G13" fmla="cos 13500 -5373952"/>
              <a:gd name="G14" fmla="sin 13500 -5373952"/>
              <a:gd name="G15" fmla="+- G11 10800 0"/>
              <a:gd name="G16" fmla="+- G12 10800 0"/>
              <a:gd name="G17" fmla="+- G13 10800 0"/>
              <a:gd name="G18" fmla="+- G14 10800 0"/>
              <a:gd name="G19" fmla="*/ 7200 1 2"/>
              <a:gd name="G20" fmla="+- G19 5400 0"/>
              <a:gd name="G21" fmla="cos G20 -5373952"/>
              <a:gd name="G22" fmla="sin G20 -5373952"/>
              <a:gd name="G23" fmla="+- G21 10800 0"/>
              <a:gd name="G24" fmla="+- G12 G23 G22"/>
              <a:gd name="G25" fmla="+- G22 G23 G11"/>
              <a:gd name="G26" fmla="cos 10800 -5373952"/>
              <a:gd name="G27" fmla="sin 10800 -5373952"/>
              <a:gd name="G28" fmla="cos 7200 -5373952"/>
              <a:gd name="G29" fmla="sin 7200 -5373952"/>
              <a:gd name="G30" fmla="+- G26 10800 0"/>
              <a:gd name="G31" fmla="+- G27 10800 0"/>
              <a:gd name="G32" fmla="+- G28 10800 0"/>
              <a:gd name="G33" fmla="+- G29 10800 0"/>
              <a:gd name="G34" fmla="+- G19 5400 0"/>
              <a:gd name="G35" fmla="cos G34 -7864320"/>
              <a:gd name="G36" fmla="sin G34 -7864320"/>
              <a:gd name="G37" fmla="+/ -7864320 -5373952 2"/>
              <a:gd name="T2" fmla="*/ 180 256 1"/>
              <a:gd name="T3" fmla="*/ 0 256 1"/>
              <a:gd name="G38" fmla="+- G37 T2 T3"/>
              <a:gd name="G39" fmla="?: G2 G37 G38"/>
              <a:gd name="G40" fmla="cos 10800 G39"/>
              <a:gd name="G41" fmla="sin 10800 G39"/>
              <a:gd name="G42" fmla="cos 7200 G39"/>
              <a:gd name="G43" fmla="sin 7200 G39"/>
              <a:gd name="G44" fmla="+- G40 10800 0"/>
              <a:gd name="G45" fmla="+- G41 10800 0"/>
              <a:gd name="G46" fmla="+- G42 10800 0"/>
              <a:gd name="G47" fmla="+- G43 10800 0"/>
              <a:gd name="G48" fmla="+- G35 10800 0"/>
              <a:gd name="G49" fmla="+- G36 10800 0"/>
              <a:gd name="T4" fmla="*/ 8739 w 21600"/>
              <a:gd name="T5" fmla="*/ 198 h 21600"/>
              <a:gd name="T6" fmla="*/ 6299 w 21600"/>
              <a:gd name="T7" fmla="*/ 3005 h 21600"/>
              <a:gd name="T8" fmla="*/ 9426 w 21600"/>
              <a:gd name="T9" fmla="*/ 3732 h 21600"/>
              <a:gd name="T10" fmla="*/ 12678 w 21600"/>
              <a:gd name="T11" fmla="*/ -2569 h 21600"/>
              <a:gd name="T12" fmla="*/ 16508 w 21600"/>
              <a:gd name="T13" fmla="*/ 2513 h 21600"/>
              <a:gd name="T14" fmla="*/ 11426 w 21600"/>
              <a:gd name="T15" fmla="*/ 634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1802" y="3670"/>
                </a:moveTo>
                <a:cubicBezTo>
                  <a:pt x="11470" y="3623"/>
                  <a:pt x="11135" y="3600"/>
                  <a:pt x="10800" y="3600"/>
                </a:cubicBezTo>
                <a:cubicBezTo>
                  <a:pt x="9536" y="3599"/>
                  <a:pt x="8294" y="3932"/>
                  <a:pt x="7199" y="4564"/>
                </a:cubicBezTo>
                <a:lnTo>
                  <a:pt x="5399" y="1446"/>
                </a:lnTo>
                <a:cubicBezTo>
                  <a:pt x="7041" y="499"/>
                  <a:pt x="8904" y="-1"/>
                  <a:pt x="10800" y="0"/>
                </a:cubicBezTo>
                <a:cubicBezTo>
                  <a:pt x="11302" y="0"/>
                  <a:pt x="11805" y="35"/>
                  <a:pt x="12303" y="105"/>
                </a:cubicBezTo>
                <a:lnTo>
                  <a:pt x="12678" y="-2569"/>
                </a:lnTo>
                <a:lnTo>
                  <a:pt x="16508" y="2513"/>
                </a:lnTo>
                <a:lnTo>
                  <a:pt x="11426" y="6343"/>
                </a:lnTo>
                <a:lnTo>
                  <a:pt x="11802" y="3670"/>
                </a:lnTo>
                <a:close/>
              </a:path>
            </a:pathLst>
          </a:custGeom>
          <a:solidFill>
            <a:schemeClr val="accent1"/>
          </a:solidFill>
          <a:ln w="9525">
            <a:solidFill>
              <a:srgbClr val="00C400"/>
            </a:solidFill>
            <a:miter lim="800000"/>
            <a:headEnd/>
            <a:tailEnd/>
          </a:ln>
        </p:spPr>
        <p:txBody>
          <a:bodyPr lIns="0" tIns="0" rIns="0" bIns="0" anchor="ctr"/>
          <a:lstStyle/>
          <a:p>
            <a:endParaRPr lang="de-DE"/>
          </a:p>
        </p:txBody>
      </p:sp>
      <p:sp>
        <p:nvSpPr>
          <p:cNvPr id="8" name="_s1029"/>
          <p:cNvSpPr>
            <a:spLocks noChangeArrowheads="1" noTextEdit="1"/>
          </p:cNvSpPr>
          <p:nvPr/>
        </p:nvSpPr>
        <p:spPr bwMode="auto">
          <a:xfrm rot="6014564">
            <a:off x="4400738" y="2516768"/>
            <a:ext cx="1795144" cy="1796189"/>
          </a:xfrm>
          <a:custGeom>
            <a:avLst/>
            <a:gdLst>
              <a:gd name="G0" fmla="+- -5373952 0 0"/>
              <a:gd name="G1" fmla="+- -7864320 0 0"/>
              <a:gd name="G2" fmla="+- -5373952 0 -7864320"/>
              <a:gd name="G3" fmla="+- 10800 0 0"/>
              <a:gd name="G4" fmla="+- 0 0 -5373952"/>
              <a:gd name="T0" fmla="*/ 360 256 1"/>
              <a:gd name="T1" fmla="*/ 0 256 1"/>
              <a:gd name="G5" fmla="+- G2 T0 T1"/>
              <a:gd name="G6" fmla="?: G2 G2 G5"/>
              <a:gd name="G7" fmla="+- 0 0 G6"/>
              <a:gd name="G8" fmla="+- 7200 0 0"/>
              <a:gd name="G9" fmla="+- 0 0 -7864320"/>
              <a:gd name="G10" fmla="+- 7200 0 2700"/>
              <a:gd name="G11" fmla="cos G10 -5373952"/>
              <a:gd name="G12" fmla="sin G10 -5373952"/>
              <a:gd name="G13" fmla="cos 13500 -5373952"/>
              <a:gd name="G14" fmla="sin 13500 -5373952"/>
              <a:gd name="G15" fmla="+- G11 10800 0"/>
              <a:gd name="G16" fmla="+- G12 10800 0"/>
              <a:gd name="G17" fmla="+- G13 10800 0"/>
              <a:gd name="G18" fmla="+- G14 10800 0"/>
              <a:gd name="G19" fmla="*/ 7200 1 2"/>
              <a:gd name="G20" fmla="+- G19 5400 0"/>
              <a:gd name="G21" fmla="cos G20 -5373952"/>
              <a:gd name="G22" fmla="sin G20 -5373952"/>
              <a:gd name="G23" fmla="+- G21 10800 0"/>
              <a:gd name="G24" fmla="+- G12 G23 G22"/>
              <a:gd name="G25" fmla="+- G22 G23 G11"/>
              <a:gd name="G26" fmla="cos 10800 -5373952"/>
              <a:gd name="G27" fmla="sin 10800 -5373952"/>
              <a:gd name="G28" fmla="cos 7200 -5373952"/>
              <a:gd name="G29" fmla="sin 7200 -5373952"/>
              <a:gd name="G30" fmla="+- G26 10800 0"/>
              <a:gd name="G31" fmla="+- G27 10800 0"/>
              <a:gd name="G32" fmla="+- G28 10800 0"/>
              <a:gd name="G33" fmla="+- G29 10800 0"/>
              <a:gd name="G34" fmla="+- G19 5400 0"/>
              <a:gd name="G35" fmla="cos G34 -7864320"/>
              <a:gd name="G36" fmla="sin G34 -7864320"/>
              <a:gd name="G37" fmla="+/ -7864320 -5373952 2"/>
              <a:gd name="T2" fmla="*/ 180 256 1"/>
              <a:gd name="T3" fmla="*/ 0 256 1"/>
              <a:gd name="G38" fmla="+- G37 T2 T3"/>
              <a:gd name="G39" fmla="?: G2 G37 G38"/>
              <a:gd name="G40" fmla="cos 10800 G39"/>
              <a:gd name="G41" fmla="sin 10800 G39"/>
              <a:gd name="G42" fmla="cos 7200 G39"/>
              <a:gd name="G43" fmla="sin 7200 G39"/>
              <a:gd name="G44" fmla="+- G40 10800 0"/>
              <a:gd name="G45" fmla="+- G41 10800 0"/>
              <a:gd name="G46" fmla="+- G42 10800 0"/>
              <a:gd name="G47" fmla="+- G43 10800 0"/>
              <a:gd name="G48" fmla="+- G35 10800 0"/>
              <a:gd name="G49" fmla="+- G36 10800 0"/>
              <a:gd name="T4" fmla="*/ 8739 w 21600"/>
              <a:gd name="T5" fmla="*/ 198 h 21600"/>
              <a:gd name="T6" fmla="*/ 6299 w 21600"/>
              <a:gd name="T7" fmla="*/ 3005 h 21600"/>
              <a:gd name="T8" fmla="*/ 9426 w 21600"/>
              <a:gd name="T9" fmla="*/ 3732 h 21600"/>
              <a:gd name="T10" fmla="*/ 12678 w 21600"/>
              <a:gd name="T11" fmla="*/ -2569 h 21600"/>
              <a:gd name="T12" fmla="*/ 16508 w 21600"/>
              <a:gd name="T13" fmla="*/ 2513 h 21600"/>
              <a:gd name="T14" fmla="*/ 11426 w 21600"/>
              <a:gd name="T15" fmla="*/ 634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1802" y="3670"/>
                </a:moveTo>
                <a:cubicBezTo>
                  <a:pt x="11470" y="3623"/>
                  <a:pt x="11135" y="3600"/>
                  <a:pt x="10800" y="3600"/>
                </a:cubicBezTo>
                <a:cubicBezTo>
                  <a:pt x="9536" y="3599"/>
                  <a:pt x="8294" y="3932"/>
                  <a:pt x="7199" y="4564"/>
                </a:cubicBezTo>
                <a:lnTo>
                  <a:pt x="5399" y="1446"/>
                </a:lnTo>
                <a:cubicBezTo>
                  <a:pt x="7041" y="499"/>
                  <a:pt x="8904" y="-1"/>
                  <a:pt x="10800" y="0"/>
                </a:cubicBezTo>
                <a:cubicBezTo>
                  <a:pt x="11302" y="0"/>
                  <a:pt x="11805" y="35"/>
                  <a:pt x="12303" y="105"/>
                </a:cubicBezTo>
                <a:lnTo>
                  <a:pt x="12678" y="-2569"/>
                </a:lnTo>
                <a:lnTo>
                  <a:pt x="16508" y="2513"/>
                </a:lnTo>
                <a:lnTo>
                  <a:pt x="11426" y="6343"/>
                </a:lnTo>
                <a:lnTo>
                  <a:pt x="11802" y="3670"/>
                </a:lnTo>
                <a:close/>
              </a:path>
            </a:pathLst>
          </a:custGeom>
          <a:solidFill>
            <a:schemeClr val="accent1"/>
          </a:solidFill>
          <a:ln w="9525">
            <a:solidFill>
              <a:srgbClr val="00C400"/>
            </a:solidFill>
            <a:miter lim="800000"/>
            <a:headEnd/>
            <a:tailEnd/>
          </a:ln>
        </p:spPr>
        <p:txBody>
          <a:bodyPr lIns="0" tIns="0" rIns="0" bIns="0" anchor="ctr"/>
          <a:lstStyle/>
          <a:p>
            <a:endParaRPr lang="de-DE"/>
          </a:p>
        </p:txBody>
      </p:sp>
      <p:sp>
        <p:nvSpPr>
          <p:cNvPr id="9" name="_s1030"/>
          <p:cNvSpPr>
            <a:spLocks noChangeArrowheads="1" noTextEdit="1"/>
          </p:cNvSpPr>
          <p:nvPr/>
        </p:nvSpPr>
        <p:spPr bwMode="auto">
          <a:xfrm rot="11356394">
            <a:off x="3598532" y="3471534"/>
            <a:ext cx="1805111" cy="1789530"/>
          </a:xfrm>
          <a:custGeom>
            <a:avLst/>
            <a:gdLst>
              <a:gd name="G0" fmla="+- -5373952 0 0"/>
              <a:gd name="G1" fmla="+- -7864320 0 0"/>
              <a:gd name="G2" fmla="+- -5373952 0 -7864320"/>
              <a:gd name="G3" fmla="+- 10800 0 0"/>
              <a:gd name="G4" fmla="+- 0 0 -5373952"/>
              <a:gd name="T0" fmla="*/ 360 256 1"/>
              <a:gd name="T1" fmla="*/ 0 256 1"/>
              <a:gd name="G5" fmla="+- G2 T0 T1"/>
              <a:gd name="G6" fmla="?: G2 G2 G5"/>
              <a:gd name="G7" fmla="+- 0 0 G6"/>
              <a:gd name="G8" fmla="+- 7200 0 0"/>
              <a:gd name="G9" fmla="+- 0 0 -7864320"/>
              <a:gd name="G10" fmla="+- 7200 0 2700"/>
              <a:gd name="G11" fmla="cos G10 -5373952"/>
              <a:gd name="G12" fmla="sin G10 -5373952"/>
              <a:gd name="G13" fmla="cos 13500 -5373952"/>
              <a:gd name="G14" fmla="sin 13500 -5373952"/>
              <a:gd name="G15" fmla="+- G11 10800 0"/>
              <a:gd name="G16" fmla="+- G12 10800 0"/>
              <a:gd name="G17" fmla="+- G13 10800 0"/>
              <a:gd name="G18" fmla="+- G14 10800 0"/>
              <a:gd name="G19" fmla="*/ 7200 1 2"/>
              <a:gd name="G20" fmla="+- G19 5400 0"/>
              <a:gd name="G21" fmla="cos G20 -5373952"/>
              <a:gd name="G22" fmla="sin G20 -5373952"/>
              <a:gd name="G23" fmla="+- G21 10800 0"/>
              <a:gd name="G24" fmla="+- G12 G23 G22"/>
              <a:gd name="G25" fmla="+- G22 G23 G11"/>
              <a:gd name="G26" fmla="cos 10800 -5373952"/>
              <a:gd name="G27" fmla="sin 10800 -5373952"/>
              <a:gd name="G28" fmla="cos 7200 -5373952"/>
              <a:gd name="G29" fmla="sin 7200 -5373952"/>
              <a:gd name="G30" fmla="+- G26 10800 0"/>
              <a:gd name="G31" fmla="+- G27 10800 0"/>
              <a:gd name="G32" fmla="+- G28 10800 0"/>
              <a:gd name="G33" fmla="+- G29 10800 0"/>
              <a:gd name="G34" fmla="+- G19 5400 0"/>
              <a:gd name="G35" fmla="cos G34 -7864320"/>
              <a:gd name="G36" fmla="sin G34 -7864320"/>
              <a:gd name="G37" fmla="+/ -7864320 -5373952 2"/>
              <a:gd name="T2" fmla="*/ 180 256 1"/>
              <a:gd name="T3" fmla="*/ 0 256 1"/>
              <a:gd name="G38" fmla="+- G37 T2 T3"/>
              <a:gd name="G39" fmla="?: G2 G37 G38"/>
              <a:gd name="G40" fmla="cos 10800 G39"/>
              <a:gd name="G41" fmla="sin 10800 G39"/>
              <a:gd name="G42" fmla="cos 7200 G39"/>
              <a:gd name="G43" fmla="sin 7200 G39"/>
              <a:gd name="G44" fmla="+- G40 10800 0"/>
              <a:gd name="G45" fmla="+- G41 10800 0"/>
              <a:gd name="G46" fmla="+- G42 10800 0"/>
              <a:gd name="G47" fmla="+- G43 10800 0"/>
              <a:gd name="G48" fmla="+- G35 10800 0"/>
              <a:gd name="G49" fmla="+- G36 10800 0"/>
              <a:gd name="T4" fmla="*/ 8739 w 21600"/>
              <a:gd name="T5" fmla="*/ 198 h 21600"/>
              <a:gd name="T6" fmla="*/ 6299 w 21600"/>
              <a:gd name="T7" fmla="*/ 3005 h 21600"/>
              <a:gd name="T8" fmla="*/ 9426 w 21600"/>
              <a:gd name="T9" fmla="*/ 3732 h 21600"/>
              <a:gd name="T10" fmla="*/ 12678 w 21600"/>
              <a:gd name="T11" fmla="*/ -2569 h 21600"/>
              <a:gd name="T12" fmla="*/ 16508 w 21600"/>
              <a:gd name="T13" fmla="*/ 2513 h 21600"/>
              <a:gd name="T14" fmla="*/ 11426 w 21600"/>
              <a:gd name="T15" fmla="*/ 634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1802" y="3670"/>
                </a:moveTo>
                <a:cubicBezTo>
                  <a:pt x="11470" y="3623"/>
                  <a:pt x="11135" y="3600"/>
                  <a:pt x="10800" y="3600"/>
                </a:cubicBezTo>
                <a:cubicBezTo>
                  <a:pt x="9536" y="3599"/>
                  <a:pt x="8294" y="3932"/>
                  <a:pt x="7199" y="4564"/>
                </a:cubicBezTo>
                <a:lnTo>
                  <a:pt x="5399" y="1446"/>
                </a:lnTo>
                <a:cubicBezTo>
                  <a:pt x="7041" y="499"/>
                  <a:pt x="8904" y="-1"/>
                  <a:pt x="10800" y="0"/>
                </a:cubicBezTo>
                <a:cubicBezTo>
                  <a:pt x="11302" y="0"/>
                  <a:pt x="11805" y="35"/>
                  <a:pt x="12303" y="105"/>
                </a:cubicBezTo>
                <a:lnTo>
                  <a:pt x="12678" y="-2569"/>
                </a:lnTo>
                <a:lnTo>
                  <a:pt x="16508" y="2513"/>
                </a:lnTo>
                <a:lnTo>
                  <a:pt x="11426" y="6343"/>
                </a:lnTo>
                <a:lnTo>
                  <a:pt x="11802" y="3670"/>
                </a:lnTo>
                <a:close/>
              </a:path>
            </a:pathLst>
          </a:custGeom>
          <a:solidFill>
            <a:schemeClr val="accent1"/>
          </a:solidFill>
          <a:ln w="9525">
            <a:solidFill>
              <a:srgbClr val="00C400"/>
            </a:solidFill>
            <a:miter lim="800000"/>
            <a:headEnd/>
            <a:tailEnd/>
          </a:ln>
        </p:spPr>
        <p:txBody>
          <a:bodyPr lIns="0" tIns="0" rIns="0" bIns="0" anchor="ctr"/>
          <a:lstStyle/>
          <a:p>
            <a:endParaRPr lang="de-DE"/>
          </a:p>
        </p:txBody>
      </p:sp>
      <p:sp>
        <p:nvSpPr>
          <p:cNvPr id="10" name="_s1031"/>
          <p:cNvSpPr>
            <a:spLocks noChangeArrowheads="1" noTextEdit="1"/>
          </p:cNvSpPr>
          <p:nvPr/>
        </p:nvSpPr>
        <p:spPr bwMode="auto">
          <a:xfrm rot="16817082">
            <a:off x="2417354" y="2536629"/>
            <a:ext cx="1789530" cy="1805111"/>
          </a:xfrm>
          <a:custGeom>
            <a:avLst/>
            <a:gdLst>
              <a:gd name="G0" fmla="+- -5373952 0 0"/>
              <a:gd name="G1" fmla="+- -7864320 0 0"/>
              <a:gd name="G2" fmla="+- -5373952 0 -7864320"/>
              <a:gd name="G3" fmla="+- 10800 0 0"/>
              <a:gd name="G4" fmla="+- 0 0 -5373952"/>
              <a:gd name="T0" fmla="*/ 360 256 1"/>
              <a:gd name="T1" fmla="*/ 0 256 1"/>
              <a:gd name="G5" fmla="+- G2 T0 T1"/>
              <a:gd name="G6" fmla="?: G2 G2 G5"/>
              <a:gd name="G7" fmla="+- 0 0 G6"/>
              <a:gd name="G8" fmla="+- 7200 0 0"/>
              <a:gd name="G9" fmla="+- 0 0 -7864320"/>
              <a:gd name="G10" fmla="+- 7200 0 2700"/>
              <a:gd name="G11" fmla="cos G10 -5373952"/>
              <a:gd name="G12" fmla="sin G10 -5373952"/>
              <a:gd name="G13" fmla="cos 13500 -5373952"/>
              <a:gd name="G14" fmla="sin 13500 -5373952"/>
              <a:gd name="G15" fmla="+- G11 10800 0"/>
              <a:gd name="G16" fmla="+- G12 10800 0"/>
              <a:gd name="G17" fmla="+- G13 10800 0"/>
              <a:gd name="G18" fmla="+- G14 10800 0"/>
              <a:gd name="G19" fmla="*/ 7200 1 2"/>
              <a:gd name="G20" fmla="+- G19 5400 0"/>
              <a:gd name="G21" fmla="cos G20 -5373952"/>
              <a:gd name="G22" fmla="sin G20 -5373952"/>
              <a:gd name="G23" fmla="+- G21 10800 0"/>
              <a:gd name="G24" fmla="+- G12 G23 G22"/>
              <a:gd name="G25" fmla="+- G22 G23 G11"/>
              <a:gd name="G26" fmla="cos 10800 -5373952"/>
              <a:gd name="G27" fmla="sin 10800 -5373952"/>
              <a:gd name="G28" fmla="cos 7200 -5373952"/>
              <a:gd name="G29" fmla="sin 7200 -5373952"/>
              <a:gd name="G30" fmla="+- G26 10800 0"/>
              <a:gd name="G31" fmla="+- G27 10800 0"/>
              <a:gd name="G32" fmla="+- G28 10800 0"/>
              <a:gd name="G33" fmla="+- G29 10800 0"/>
              <a:gd name="G34" fmla="+- G19 5400 0"/>
              <a:gd name="G35" fmla="cos G34 -7864320"/>
              <a:gd name="G36" fmla="sin G34 -7864320"/>
              <a:gd name="G37" fmla="+/ -7864320 -5373952 2"/>
              <a:gd name="T2" fmla="*/ 180 256 1"/>
              <a:gd name="T3" fmla="*/ 0 256 1"/>
              <a:gd name="G38" fmla="+- G37 T2 T3"/>
              <a:gd name="G39" fmla="?: G2 G37 G38"/>
              <a:gd name="G40" fmla="cos 10800 G39"/>
              <a:gd name="G41" fmla="sin 10800 G39"/>
              <a:gd name="G42" fmla="cos 7200 G39"/>
              <a:gd name="G43" fmla="sin 7200 G39"/>
              <a:gd name="G44" fmla="+- G40 10800 0"/>
              <a:gd name="G45" fmla="+- G41 10800 0"/>
              <a:gd name="G46" fmla="+- G42 10800 0"/>
              <a:gd name="G47" fmla="+- G43 10800 0"/>
              <a:gd name="G48" fmla="+- G35 10800 0"/>
              <a:gd name="G49" fmla="+- G36 10800 0"/>
              <a:gd name="T4" fmla="*/ 8739 w 21600"/>
              <a:gd name="T5" fmla="*/ 198 h 21600"/>
              <a:gd name="T6" fmla="*/ 6299 w 21600"/>
              <a:gd name="T7" fmla="*/ 3005 h 21600"/>
              <a:gd name="T8" fmla="*/ 9426 w 21600"/>
              <a:gd name="T9" fmla="*/ 3732 h 21600"/>
              <a:gd name="T10" fmla="*/ 12678 w 21600"/>
              <a:gd name="T11" fmla="*/ -2569 h 21600"/>
              <a:gd name="T12" fmla="*/ 16508 w 21600"/>
              <a:gd name="T13" fmla="*/ 2513 h 21600"/>
              <a:gd name="T14" fmla="*/ 11426 w 21600"/>
              <a:gd name="T15" fmla="*/ 634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1802" y="3670"/>
                </a:moveTo>
                <a:cubicBezTo>
                  <a:pt x="11470" y="3623"/>
                  <a:pt x="11135" y="3600"/>
                  <a:pt x="10800" y="3600"/>
                </a:cubicBezTo>
                <a:cubicBezTo>
                  <a:pt x="9536" y="3599"/>
                  <a:pt x="8294" y="3932"/>
                  <a:pt x="7199" y="4564"/>
                </a:cubicBezTo>
                <a:lnTo>
                  <a:pt x="5399" y="1446"/>
                </a:lnTo>
                <a:cubicBezTo>
                  <a:pt x="7041" y="499"/>
                  <a:pt x="8904" y="-1"/>
                  <a:pt x="10800" y="0"/>
                </a:cubicBezTo>
                <a:cubicBezTo>
                  <a:pt x="11302" y="0"/>
                  <a:pt x="11805" y="35"/>
                  <a:pt x="12303" y="105"/>
                </a:cubicBezTo>
                <a:lnTo>
                  <a:pt x="12678" y="-2569"/>
                </a:lnTo>
                <a:lnTo>
                  <a:pt x="16508" y="2513"/>
                </a:lnTo>
                <a:lnTo>
                  <a:pt x="11426" y="6343"/>
                </a:lnTo>
                <a:lnTo>
                  <a:pt x="11802" y="3670"/>
                </a:lnTo>
                <a:close/>
              </a:path>
            </a:pathLst>
          </a:custGeom>
          <a:solidFill>
            <a:schemeClr val="accent1"/>
          </a:solidFill>
          <a:ln w="9525">
            <a:solidFill>
              <a:srgbClr val="00C400"/>
            </a:solidFill>
            <a:miter lim="800000"/>
            <a:headEnd/>
            <a:tailEnd/>
          </a:ln>
        </p:spPr>
        <p:txBody>
          <a:bodyPr lIns="0" tIns="0" rIns="0" bIns="0" anchor="ctr"/>
          <a:lstStyle/>
          <a:p>
            <a:endParaRPr lang="de-DE"/>
          </a:p>
        </p:txBody>
      </p:sp>
      <p:grpSp>
        <p:nvGrpSpPr>
          <p:cNvPr id="11" name="Group 118"/>
          <p:cNvGrpSpPr>
            <a:grpSpLocks/>
          </p:cNvGrpSpPr>
          <p:nvPr/>
        </p:nvGrpSpPr>
        <p:grpSpPr bwMode="auto">
          <a:xfrm>
            <a:off x="4367690" y="1995237"/>
            <a:ext cx="2562048" cy="841774"/>
            <a:chOff x="2873" y="1040"/>
            <a:chExt cx="2085" cy="691"/>
          </a:xfrm>
        </p:grpSpPr>
        <p:sp>
          <p:nvSpPr>
            <p:cNvPr id="13" name="Text Box 69"/>
            <p:cNvSpPr txBox="1">
              <a:spLocks noChangeArrowheads="1"/>
            </p:cNvSpPr>
            <p:nvPr/>
          </p:nvSpPr>
          <p:spPr bwMode="auto">
            <a:xfrm>
              <a:off x="2873" y="1428"/>
              <a:ext cx="2085" cy="303"/>
            </a:xfrm>
            <a:prstGeom prst="rect">
              <a:avLst/>
            </a:prstGeom>
            <a:noFill/>
            <a:ln w="28575" algn="ctr">
              <a:noFill/>
              <a:miter lim="800000"/>
              <a:headEnd/>
              <a:tailEnd/>
            </a:ln>
            <a:effectLst/>
          </p:spPr>
          <p:txBody>
            <a:bodyPr wrap="square">
              <a:spAutoFit/>
            </a:bodyPr>
            <a:lstStyle/>
            <a:p>
              <a:r>
                <a:rPr lang="de-DE" dirty="0" err="1" smtClean="0"/>
                <a:t>Cause</a:t>
              </a:r>
              <a:r>
                <a:rPr lang="de-DE" dirty="0" smtClean="0"/>
                <a:t> </a:t>
              </a:r>
              <a:r>
                <a:rPr lang="de-DE" dirty="0" err="1" smtClean="0"/>
                <a:t>documentation</a:t>
              </a:r>
              <a:endParaRPr lang="de-DE" dirty="0"/>
            </a:p>
          </p:txBody>
        </p:sp>
        <p:pic>
          <p:nvPicPr>
            <p:cNvPr id="12" name="Picture 65" descr="gears_view"/>
            <p:cNvPicPr>
              <a:picLocks noChangeAspect="1" noChangeArrowheads="1"/>
            </p:cNvPicPr>
            <p:nvPr/>
          </p:nvPicPr>
          <p:blipFill>
            <a:blip r:embed="rId3" cstate="print"/>
            <a:srcRect/>
            <a:stretch>
              <a:fillRect/>
            </a:stretch>
          </p:blipFill>
          <p:spPr bwMode="auto">
            <a:xfrm>
              <a:off x="3568" y="1040"/>
              <a:ext cx="389" cy="389"/>
            </a:xfrm>
            <a:prstGeom prst="rect">
              <a:avLst/>
            </a:prstGeom>
            <a:noFill/>
          </p:spPr>
        </p:pic>
      </p:grpSp>
      <p:grpSp>
        <p:nvGrpSpPr>
          <p:cNvPr id="14" name="Group 81"/>
          <p:cNvGrpSpPr>
            <a:grpSpLocks/>
          </p:cNvGrpSpPr>
          <p:nvPr/>
        </p:nvGrpSpPr>
        <p:grpSpPr bwMode="auto">
          <a:xfrm>
            <a:off x="2321631" y="3993888"/>
            <a:ext cx="1673631" cy="842992"/>
            <a:chOff x="1383" y="2663"/>
            <a:chExt cx="1362" cy="692"/>
          </a:xfrm>
        </p:grpSpPr>
        <p:pic>
          <p:nvPicPr>
            <p:cNvPr id="15" name="Picture 70" descr="lightbulb_on"/>
            <p:cNvPicPr>
              <a:picLocks noChangeAspect="1" noChangeArrowheads="1"/>
            </p:cNvPicPr>
            <p:nvPr/>
          </p:nvPicPr>
          <p:blipFill>
            <a:blip r:embed="rId4" cstate="print"/>
            <a:srcRect/>
            <a:stretch>
              <a:fillRect/>
            </a:stretch>
          </p:blipFill>
          <p:spPr bwMode="auto">
            <a:xfrm>
              <a:off x="1796" y="2663"/>
              <a:ext cx="389" cy="389"/>
            </a:xfrm>
            <a:prstGeom prst="rect">
              <a:avLst/>
            </a:prstGeom>
            <a:noFill/>
          </p:spPr>
        </p:pic>
        <p:sp>
          <p:nvSpPr>
            <p:cNvPr id="16" name="Text Box 73"/>
            <p:cNvSpPr txBox="1">
              <a:spLocks noChangeArrowheads="1"/>
            </p:cNvSpPr>
            <p:nvPr/>
          </p:nvSpPr>
          <p:spPr bwMode="auto">
            <a:xfrm>
              <a:off x="1383" y="3052"/>
              <a:ext cx="1362" cy="303"/>
            </a:xfrm>
            <a:prstGeom prst="rect">
              <a:avLst/>
            </a:prstGeom>
            <a:noFill/>
            <a:ln w="28575" algn="ctr">
              <a:noFill/>
              <a:miter lim="800000"/>
              <a:headEnd/>
              <a:tailEnd/>
            </a:ln>
            <a:effectLst/>
          </p:spPr>
          <p:txBody>
            <a:bodyPr wrap="none">
              <a:spAutoFit/>
            </a:bodyPr>
            <a:lstStyle/>
            <a:p>
              <a:r>
                <a:rPr lang="de-DE" dirty="0" err="1" smtClean="0"/>
                <a:t>Measures</a:t>
              </a:r>
              <a:r>
                <a:rPr lang="de-DE" dirty="0" smtClean="0"/>
                <a:t> </a:t>
              </a:r>
              <a:r>
                <a:rPr lang="de-DE" dirty="0" err="1" smtClean="0"/>
                <a:t>taken</a:t>
              </a:r>
              <a:endParaRPr lang="de-DE" dirty="0"/>
            </a:p>
          </p:txBody>
        </p:sp>
      </p:grpSp>
      <p:grpSp>
        <p:nvGrpSpPr>
          <p:cNvPr id="17" name="Group 119"/>
          <p:cNvGrpSpPr>
            <a:grpSpLocks/>
          </p:cNvGrpSpPr>
          <p:nvPr/>
        </p:nvGrpSpPr>
        <p:grpSpPr bwMode="auto">
          <a:xfrm>
            <a:off x="5012572" y="4256735"/>
            <a:ext cx="1000248" cy="849083"/>
            <a:chOff x="3319" y="2658"/>
            <a:chExt cx="814" cy="697"/>
          </a:xfrm>
        </p:grpSpPr>
        <p:pic>
          <p:nvPicPr>
            <p:cNvPr id="18" name="Picture 72" descr="line-chart"/>
            <p:cNvPicPr>
              <a:picLocks noChangeAspect="1" noChangeArrowheads="1"/>
            </p:cNvPicPr>
            <p:nvPr/>
          </p:nvPicPr>
          <p:blipFill>
            <a:blip r:embed="rId5" cstate="print"/>
            <a:srcRect/>
            <a:stretch>
              <a:fillRect/>
            </a:stretch>
          </p:blipFill>
          <p:spPr bwMode="auto">
            <a:xfrm>
              <a:off x="3610" y="2658"/>
              <a:ext cx="389" cy="389"/>
            </a:xfrm>
            <a:prstGeom prst="rect">
              <a:avLst/>
            </a:prstGeom>
            <a:noFill/>
          </p:spPr>
        </p:pic>
        <p:pic>
          <p:nvPicPr>
            <p:cNvPr id="19" name="Picture 71" descr="view"/>
            <p:cNvPicPr>
              <a:picLocks noChangeAspect="1" noChangeArrowheads="1"/>
            </p:cNvPicPr>
            <p:nvPr/>
          </p:nvPicPr>
          <p:blipFill>
            <a:blip r:embed="rId6" cstate="print"/>
            <a:srcRect/>
            <a:stretch>
              <a:fillRect/>
            </a:stretch>
          </p:blipFill>
          <p:spPr bwMode="auto">
            <a:xfrm>
              <a:off x="3805" y="2855"/>
              <a:ext cx="287" cy="287"/>
            </a:xfrm>
            <a:prstGeom prst="rect">
              <a:avLst/>
            </a:prstGeom>
            <a:noFill/>
          </p:spPr>
        </p:pic>
        <p:sp>
          <p:nvSpPr>
            <p:cNvPr id="20" name="Text Box 74"/>
            <p:cNvSpPr txBox="1">
              <a:spLocks noChangeArrowheads="1"/>
            </p:cNvSpPr>
            <p:nvPr/>
          </p:nvSpPr>
          <p:spPr bwMode="auto">
            <a:xfrm>
              <a:off x="3319" y="3052"/>
              <a:ext cx="814" cy="303"/>
            </a:xfrm>
            <a:prstGeom prst="rect">
              <a:avLst/>
            </a:prstGeom>
            <a:noFill/>
            <a:ln w="28575" algn="ctr">
              <a:noFill/>
              <a:miter lim="800000"/>
              <a:headEnd/>
              <a:tailEnd/>
            </a:ln>
            <a:effectLst/>
          </p:spPr>
          <p:txBody>
            <a:bodyPr wrap="square">
              <a:spAutoFit/>
            </a:bodyPr>
            <a:lstStyle/>
            <a:p>
              <a:r>
                <a:rPr lang="de-DE" dirty="0" smtClean="0"/>
                <a:t>Analysis</a:t>
              </a:r>
              <a:endParaRPr lang="de-DE" dirty="0"/>
            </a:p>
          </p:txBody>
        </p:sp>
      </p:grpSp>
      <p:grpSp>
        <p:nvGrpSpPr>
          <p:cNvPr id="29" name="Group 116"/>
          <p:cNvGrpSpPr>
            <a:grpSpLocks/>
          </p:cNvGrpSpPr>
          <p:nvPr/>
        </p:nvGrpSpPr>
        <p:grpSpPr bwMode="auto">
          <a:xfrm>
            <a:off x="3828508" y="3069822"/>
            <a:ext cx="1057999" cy="1073231"/>
            <a:chOff x="2516" y="1877"/>
            <a:chExt cx="861" cy="881"/>
          </a:xfrm>
        </p:grpSpPr>
        <p:pic>
          <p:nvPicPr>
            <p:cNvPr id="30" name="Picture 107" descr="data"/>
            <p:cNvPicPr>
              <a:picLocks noChangeAspect="1" noChangeArrowheads="1"/>
            </p:cNvPicPr>
            <p:nvPr/>
          </p:nvPicPr>
          <p:blipFill>
            <a:blip r:embed="rId7" cstate="print"/>
            <a:srcRect/>
            <a:stretch>
              <a:fillRect/>
            </a:stretch>
          </p:blipFill>
          <p:spPr bwMode="auto">
            <a:xfrm>
              <a:off x="2751" y="1877"/>
              <a:ext cx="384" cy="384"/>
            </a:xfrm>
            <a:prstGeom prst="rect">
              <a:avLst/>
            </a:prstGeom>
            <a:noFill/>
          </p:spPr>
        </p:pic>
        <p:pic>
          <p:nvPicPr>
            <p:cNvPr id="31" name="Picture 108" descr="server"/>
            <p:cNvPicPr>
              <a:picLocks noChangeAspect="1" noChangeArrowheads="1"/>
            </p:cNvPicPr>
            <p:nvPr/>
          </p:nvPicPr>
          <p:blipFill>
            <a:blip r:embed="rId8" cstate="print"/>
            <a:srcRect/>
            <a:stretch>
              <a:fillRect/>
            </a:stretch>
          </p:blipFill>
          <p:spPr bwMode="auto">
            <a:xfrm>
              <a:off x="2651" y="2066"/>
              <a:ext cx="389" cy="389"/>
            </a:xfrm>
            <a:prstGeom prst="rect">
              <a:avLst/>
            </a:prstGeom>
            <a:noFill/>
          </p:spPr>
        </p:pic>
        <p:sp>
          <p:nvSpPr>
            <p:cNvPr id="32" name="Text Box 115"/>
            <p:cNvSpPr txBox="1">
              <a:spLocks noChangeArrowheads="1"/>
            </p:cNvSpPr>
            <p:nvPr/>
          </p:nvSpPr>
          <p:spPr bwMode="auto">
            <a:xfrm>
              <a:off x="2516" y="2455"/>
              <a:ext cx="861" cy="303"/>
            </a:xfrm>
            <a:prstGeom prst="rect">
              <a:avLst/>
            </a:prstGeom>
            <a:noFill/>
            <a:ln w="28575" algn="ctr">
              <a:noFill/>
              <a:miter lim="800000"/>
              <a:headEnd/>
              <a:tailEnd/>
            </a:ln>
            <a:effectLst/>
          </p:spPr>
          <p:txBody>
            <a:bodyPr wrap="none">
              <a:spAutoFit/>
            </a:bodyPr>
            <a:lstStyle/>
            <a:p>
              <a:r>
                <a:rPr lang="de-DE" dirty="0" smtClean="0"/>
                <a:t>Database</a:t>
              </a:r>
              <a:endParaRPr lang="de-DE" dirty="0"/>
            </a:p>
          </p:txBody>
        </p:sp>
      </p:grpSp>
      <p:grpSp>
        <p:nvGrpSpPr>
          <p:cNvPr id="33" name="Group 121"/>
          <p:cNvGrpSpPr>
            <a:grpSpLocks/>
          </p:cNvGrpSpPr>
          <p:nvPr/>
        </p:nvGrpSpPr>
        <p:grpSpPr bwMode="auto">
          <a:xfrm>
            <a:off x="2594881" y="1789793"/>
            <a:ext cx="1292700" cy="961157"/>
            <a:chOff x="1369" y="942"/>
            <a:chExt cx="1052" cy="789"/>
          </a:xfrm>
        </p:grpSpPr>
        <p:pic>
          <p:nvPicPr>
            <p:cNvPr id="34" name="Picture 67" descr="form_red"/>
            <p:cNvPicPr>
              <a:picLocks noChangeAspect="1" noChangeArrowheads="1"/>
            </p:cNvPicPr>
            <p:nvPr/>
          </p:nvPicPr>
          <p:blipFill>
            <a:blip r:embed="rId9" cstate="print"/>
            <a:srcRect/>
            <a:stretch>
              <a:fillRect/>
            </a:stretch>
          </p:blipFill>
          <p:spPr bwMode="auto">
            <a:xfrm>
              <a:off x="1796" y="1039"/>
              <a:ext cx="389" cy="389"/>
            </a:xfrm>
            <a:prstGeom prst="rect">
              <a:avLst/>
            </a:prstGeom>
            <a:noFill/>
          </p:spPr>
        </p:pic>
        <p:sp>
          <p:nvSpPr>
            <p:cNvPr id="35" name="Text Box 68"/>
            <p:cNvSpPr txBox="1">
              <a:spLocks noChangeArrowheads="1"/>
            </p:cNvSpPr>
            <p:nvPr/>
          </p:nvSpPr>
          <p:spPr bwMode="auto">
            <a:xfrm>
              <a:off x="1369" y="1428"/>
              <a:ext cx="1052" cy="303"/>
            </a:xfrm>
            <a:prstGeom prst="rect">
              <a:avLst/>
            </a:prstGeom>
            <a:noFill/>
            <a:ln w="28575" algn="ctr">
              <a:noFill/>
              <a:miter lim="800000"/>
              <a:headEnd/>
              <a:tailEnd/>
            </a:ln>
            <a:effectLst/>
          </p:spPr>
          <p:txBody>
            <a:bodyPr wrap="none">
              <a:spAutoFit/>
            </a:bodyPr>
            <a:lstStyle/>
            <a:p>
              <a:r>
                <a:rPr lang="de-DE" dirty="0" smtClean="0"/>
                <a:t>Fault </a:t>
              </a:r>
              <a:r>
                <a:rPr lang="de-DE" dirty="0" err="1" smtClean="0"/>
                <a:t>report</a:t>
              </a:r>
              <a:endParaRPr lang="de-DE" dirty="0"/>
            </a:p>
          </p:txBody>
        </p:sp>
        <p:pic>
          <p:nvPicPr>
            <p:cNvPr id="36" name="Picture 66" descr="flash"/>
            <p:cNvPicPr>
              <a:picLocks noChangeAspect="1" noChangeArrowheads="1"/>
            </p:cNvPicPr>
            <p:nvPr/>
          </p:nvPicPr>
          <p:blipFill>
            <a:blip r:embed="rId10" cstate="print"/>
            <a:srcRect/>
            <a:stretch>
              <a:fillRect/>
            </a:stretch>
          </p:blipFill>
          <p:spPr bwMode="auto">
            <a:xfrm>
              <a:off x="1699" y="942"/>
              <a:ext cx="194" cy="194"/>
            </a:xfrm>
            <a:prstGeom prst="rect">
              <a:avLst/>
            </a:prstGeom>
            <a:noFill/>
          </p:spPr>
        </p:pic>
      </p:grpSp>
      <p:sp>
        <p:nvSpPr>
          <p:cNvPr id="39" name="Freeform 122"/>
          <p:cNvSpPr>
            <a:spLocks/>
          </p:cNvSpPr>
          <p:nvPr/>
        </p:nvSpPr>
        <p:spPr bwMode="auto">
          <a:xfrm rot="3467114">
            <a:off x="2654278" y="125661"/>
            <a:ext cx="2214681" cy="4794787"/>
          </a:xfrm>
          <a:custGeom>
            <a:avLst/>
            <a:gdLst/>
            <a:ahLst/>
            <a:cxnLst>
              <a:cxn ang="0">
                <a:pos x="1818" y="3902"/>
              </a:cxn>
              <a:cxn ang="0">
                <a:pos x="0" y="1942"/>
              </a:cxn>
              <a:cxn ang="0">
                <a:pos x="1767" y="0"/>
              </a:cxn>
            </a:cxnLst>
            <a:rect l="0" t="0" r="r" b="b"/>
            <a:pathLst>
              <a:path w="1818" h="3902">
                <a:moveTo>
                  <a:pt x="1818" y="3902"/>
                </a:moveTo>
                <a:cubicBezTo>
                  <a:pt x="723" y="3851"/>
                  <a:pt x="0" y="2930"/>
                  <a:pt x="0" y="1942"/>
                </a:cubicBezTo>
                <a:cubicBezTo>
                  <a:pt x="0" y="942"/>
                  <a:pt x="847" y="28"/>
                  <a:pt x="1767" y="0"/>
                </a:cubicBezTo>
              </a:path>
            </a:pathLst>
          </a:custGeom>
          <a:noFill/>
          <a:ln w="76200" cap="flat" cmpd="sng">
            <a:solidFill>
              <a:schemeClr val="accent1"/>
            </a:solidFill>
            <a:prstDash val="solid"/>
            <a:round/>
            <a:headEnd type="none" w="med" len="med"/>
            <a:tailEnd type="triangle" w="med" len="med"/>
          </a:ln>
          <a:effectLst/>
        </p:spPr>
        <p:txBody>
          <a:bodyPr/>
          <a:lstStyle/>
          <a:p>
            <a:endParaRPr lang="de-DE"/>
          </a:p>
        </p:txBody>
      </p:sp>
      <p:grpSp>
        <p:nvGrpSpPr>
          <p:cNvPr id="37" name="Group 114"/>
          <p:cNvGrpSpPr>
            <a:grpSpLocks/>
          </p:cNvGrpSpPr>
          <p:nvPr/>
        </p:nvGrpSpPr>
        <p:grpSpPr bwMode="auto">
          <a:xfrm>
            <a:off x="6689189" y="1344706"/>
            <a:ext cx="1214567" cy="907939"/>
            <a:chOff x="4749" y="290"/>
            <a:chExt cx="839" cy="647"/>
          </a:xfrm>
        </p:grpSpPr>
        <p:sp>
          <p:nvSpPr>
            <p:cNvPr id="40" name="Text Box 110"/>
            <p:cNvSpPr txBox="1">
              <a:spLocks noChangeArrowheads="1"/>
            </p:cNvSpPr>
            <p:nvPr/>
          </p:nvSpPr>
          <p:spPr bwMode="auto">
            <a:xfrm>
              <a:off x="4749" y="674"/>
              <a:ext cx="839" cy="263"/>
            </a:xfrm>
            <a:prstGeom prst="rect">
              <a:avLst/>
            </a:prstGeom>
            <a:noFill/>
            <a:ln w="28575" algn="ctr">
              <a:noFill/>
              <a:miter lim="800000"/>
              <a:headEnd/>
              <a:tailEnd/>
            </a:ln>
          </p:spPr>
          <p:txBody>
            <a:bodyPr wrap="none">
              <a:spAutoFit/>
            </a:bodyPr>
            <a:lstStyle/>
            <a:p>
              <a:r>
                <a:rPr lang="de-DE" dirty="0" smtClean="0"/>
                <a:t>Controlling</a:t>
              </a:r>
              <a:endParaRPr lang="de-DE" dirty="0"/>
            </a:p>
          </p:txBody>
        </p:sp>
        <p:grpSp>
          <p:nvGrpSpPr>
            <p:cNvPr id="41" name="Group 113"/>
            <p:cNvGrpSpPr>
              <a:grpSpLocks/>
            </p:cNvGrpSpPr>
            <p:nvPr/>
          </p:nvGrpSpPr>
          <p:grpSpPr bwMode="auto">
            <a:xfrm>
              <a:off x="4924" y="290"/>
              <a:ext cx="479" cy="428"/>
              <a:chOff x="4896" y="290"/>
              <a:chExt cx="479" cy="428"/>
            </a:xfrm>
          </p:grpSpPr>
          <p:pic>
            <p:nvPicPr>
              <p:cNvPr id="42" name="Picture 112" descr="target"/>
              <p:cNvPicPr>
                <a:picLocks noChangeAspect="1" noChangeArrowheads="1"/>
              </p:cNvPicPr>
              <p:nvPr/>
            </p:nvPicPr>
            <p:blipFill>
              <a:blip r:embed="rId11"/>
              <a:srcRect/>
              <a:stretch>
                <a:fillRect/>
              </a:stretch>
            </p:blipFill>
            <p:spPr bwMode="auto">
              <a:xfrm>
                <a:off x="4896" y="290"/>
                <a:ext cx="384" cy="384"/>
              </a:xfrm>
              <a:prstGeom prst="rect">
                <a:avLst/>
              </a:prstGeom>
              <a:noFill/>
              <a:ln w="9525">
                <a:noFill/>
                <a:miter lim="800000"/>
                <a:headEnd/>
                <a:tailEnd/>
              </a:ln>
            </p:spPr>
          </p:pic>
          <p:pic>
            <p:nvPicPr>
              <p:cNvPr id="43" name="Picture 111" descr="view"/>
              <p:cNvPicPr>
                <a:picLocks noChangeAspect="1" noChangeArrowheads="1"/>
              </p:cNvPicPr>
              <p:nvPr/>
            </p:nvPicPr>
            <p:blipFill>
              <a:blip r:embed="rId6"/>
              <a:srcRect/>
              <a:stretch>
                <a:fillRect/>
              </a:stretch>
            </p:blipFill>
            <p:spPr bwMode="auto">
              <a:xfrm>
                <a:off x="5088" y="431"/>
                <a:ext cx="287" cy="287"/>
              </a:xfrm>
              <a:prstGeom prst="rect">
                <a:avLst/>
              </a:prstGeom>
              <a:noFill/>
              <a:ln w="9525">
                <a:noFill/>
                <a:miter lim="800000"/>
                <a:headEnd/>
                <a:tailEnd/>
              </a:ln>
            </p:spPr>
          </p:pic>
        </p:grpSp>
      </p:grpSp>
      <p:grpSp>
        <p:nvGrpSpPr>
          <p:cNvPr id="47" name="Group 99"/>
          <p:cNvGrpSpPr>
            <a:grpSpLocks/>
          </p:cNvGrpSpPr>
          <p:nvPr/>
        </p:nvGrpSpPr>
        <p:grpSpPr bwMode="auto">
          <a:xfrm>
            <a:off x="658944" y="4839991"/>
            <a:ext cx="1152526" cy="947738"/>
            <a:chOff x="143" y="2663"/>
            <a:chExt cx="726" cy="597"/>
          </a:xfrm>
        </p:grpSpPr>
        <p:pic>
          <p:nvPicPr>
            <p:cNvPr id="48" name="Picture 97" descr="up_plus"/>
            <p:cNvPicPr>
              <a:picLocks noChangeAspect="1" noChangeArrowheads="1"/>
            </p:cNvPicPr>
            <p:nvPr/>
          </p:nvPicPr>
          <p:blipFill>
            <a:blip r:embed="rId12"/>
            <a:srcRect/>
            <a:stretch>
              <a:fillRect/>
            </a:stretch>
          </p:blipFill>
          <p:spPr bwMode="auto">
            <a:xfrm>
              <a:off x="381" y="2663"/>
              <a:ext cx="389" cy="389"/>
            </a:xfrm>
            <a:prstGeom prst="rect">
              <a:avLst/>
            </a:prstGeom>
            <a:noFill/>
            <a:ln w="9525">
              <a:noFill/>
              <a:miter lim="800000"/>
              <a:headEnd/>
              <a:tailEnd/>
            </a:ln>
          </p:spPr>
        </p:pic>
        <p:sp>
          <p:nvSpPr>
            <p:cNvPr id="49" name="Text Box 98"/>
            <p:cNvSpPr txBox="1">
              <a:spLocks noChangeArrowheads="1"/>
            </p:cNvSpPr>
            <p:nvPr/>
          </p:nvSpPr>
          <p:spPr bwMode="auto">
            <a:xfrm>
              <a:off x="143" y="3047"/>
              <a:ext cx="726" cy="213"/>
            </a:xfrm>
            <a:prstGeom prst="rect">
              <a:avLst/>
            </a:prstGeom>
            <a:noFill/>
            <a:ln w="28575" algn="ctr">
              <a:noFill/>
              <a:miter lim="800000"/>
              <a:headEnd/>
              <a:tailEnd/>
            </a:ln>
          </p:spPr>
          <p:txBody>
            <a:bodyPr wrap="none">
              <a:spAutoFit/>
            </a:bodyPr>
            <a:lstStyle/>
            <a:p>
              <a:r>
                <a:rPr lang="de-DE" b="1" dirty="0" err="1" smtClean="0"/>
                <a:t>Decisions</a:t>
              </a:r>
              <a:endParaRPr lang="de-DE" dirty="0"/>
            </a:p>
          </p:txBody>
        </p:sp>
      </p:grpSp>
    </p:spTree>
    <p:extLst>
      <p:ext uri="{BB962C8B-B14F-4D97-AF65-F5344CB8AC3E}">
        <p14:creationId xmlns:p14="http://schemas.microsoft.com/office/powerpoint/2010/main" xmlns="" val="2334236663"/>
      </p:ext>
    </p:extLst>
  </p:cSld>
  <p:clrMapOvr>
    <a:masterClrMapping/>
  </p:clrMapOvr>
  <mc:AlternateContent xmlns:mc="http://schemas.openxmlformats.org/markup-compatibility/2006">
    <mc:Choice xmlns:p14="http://schemas.microsoft.com/office/powerpoint/2010/main" xmlns="" Requires="p14">
      <p:transition spd="med" p14:dur="699">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47"/>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9"/>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37"/>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7" grpId="0" animBg="1"/>
      <p:bldP spid="8" grpId="0" animBg="1"/>
      <p:bldP spid="9" grpId="0" animBg="1"/>
      <p:bldP spid="10" grpId="0" animBg="1"/>
      <p:bldP spid="3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81000" y="230188"/>
            <a:ext cx="8382000" cy="1052596"/>
          </a:xfrm>
        </p:spPr>
        <p:txBody>
          <a:bodyPr/>
          <a:lstStyle/>
          <a:p>
            <a:r>
              <a:rPr lang="en-US" dirty="0" smtClean="0"/>
              <a:t>Electronic diagnostic system</a:t>
            </a:r>
            <a:br>
              <a:rPr lang="en-US" dirty="0" smtClean="0"/>
            </a:br>
            <a:r>
              <a:rPr lang="en-US" sz="2800" dirty="0" smtClean="0"/>
              <a:t>Factory Floor</a:t>
            </a:r>
            <a:endParaRPr lang="en-US" sz="2800" dirty="0"/>
          </a:p>
        </p:txBody>
      </p:sp>
      <p:pic>
        <p:nvPicPr>
          <p:cNvPr id="35" name="Picture 34" descr="180x180_YBebzo0fOL.jpg"/>
          <p:cNvPicPr>
            <a:picLocks noChangeAspect="1"/>
          </p:cNvPicPr>
          <p:nvPr/>
        </p:nvPicPr>
        <p:blipFill>
          <a:blip r:embed="rId3"/>
          <a:stretch>
            <a:fillRect/>
          </a:stretch>
        </p:blipFill>
        <p:spPr>
          <a:xfrm>
            <a:off x="6949440" y="2503843"/>
            <a:ext cx="1667435" cy="1667435"/>
          </a:xfrm>
          <a:prstGeom prst="rect">
            <a:avLst/>
          </a:prstGeom>
          <a:ln>
            <a:noFill/>
          </a:ln>
          <a:effectLst>
            <a:softEdge rad="112500"/>
          </a:effectLst>
        </p:spPr>
      </p:pic>
      <p:pic>
        <p:nvPicPr>
          <p:cNvPr id="38" name="Picture 73" descr="workplace2"/>
          <p:cNvPicPr>
            <a:picLocks noChangeAspect="1" noChangeArrowheads="1"/>
          </p:cNvPicPr>
          <p:nvPr/>
        </p:nvPicPr>
        <p:blipFill>
          <a:blip r:embed="rId4"/>
          <a:srcRect/>
          <a:stretch>
            <a:fillRect/>
          </a:stretch>
        </p:blipFill>
        <p:spPr bwMode="auto">
          <a:xfrm>
            <a:off x="1499142" y="2693501"/>
            <a:ext cx="617537" cy="617537"/>
          </a:xfrm>
          <a:prstGeom prst="rect">
            <a:avLst/>
          </a:prstGeom>
          <a:noFill/>
          <a:ln w="9525">
            <a:noFill/>
            <a:miter lim="800000"/>
            <a:headEnd/>
            <a:tailEnd/>
          </a:ln>
        </p:spPr>
      </p:pic>
      <p:pic>
        <p:nvPicPr>
          <p:cNvPr id="45" name="Picture 49" descr="MCj04339320000[1]"/>
          <p:cNvPicPr>
            <a:picLocks noChangeAspect="1" noChangeArrowheads="1"/>
          </p:cNvPicPr>
          <p:nvPr/>
        </p:nvPicPr>
        <p:blipFill>
          <a:blip r:embed="rId5"/>
          <a:srcRect/>
          <a:stretch>
            <a:fillRect/>
          </a:stretch>
        </p:blipFill>
        <p:spPr bwMode="auto">
          <a:xfrm>
            <a:off x="6039859" y="5013065"/>
            <a:ext cx="1104564" cy="1104564"/>
          </a:xfrm>
          <a:prstGeom prst="rect">
            <a:avLst/>
          </a:prstGeom>
          <a:noFill/>
        </p:spPr>
      </p:pic>
      <p:sp>
        <p:nvSpPr>
          <p:cNvPr id="58" name="Left-Up Arrow 57"/>
          <p:cNvSpPr/>
          <p:nvPr/>
        </p:nvSpPr>
        <p:spPr>
          <a:xfrm>
            <a:off x="7025292" y="4312834"/>
            <a:ext cx="962246" cy="1454890"/>
          </a:xfrm>
          <a:prstGeom prst="leftUpArrow">
            <a:avLst>
              <a:gd name="adj1" fmla="val 9258"/>
              <a:gd name="adj2" fmla="val 11315"/>
              <a:gd name="adj3" fmla="val 30303"/>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62" name="Left-Up Arrow 61"/>
          <p:cNvSpPr/>
          <p:nvPr/>
        </p:nvSpPr>
        <p:spPr>
          <a:xfrm rot="16200000">
            <a:off x="6715112" y="1184152"/>
            <a:ext cx="962246" cy="1454890"/>
          </a:xfrm>
          <a:prstGeom prst="leftUpArrow">
            <a:avLst>
              <a:gd name="adj1" fmla="val 9258"/>
              <a:gd name="adj2" fmla="val 11315"/>
              <a:gd name="adj3" fmla="val 30303"/>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grpSp>
        <p:nvGrpSpPr>
          <p:cNvPr id="40" name="Group 71"/>
          <p:cNvGrpSpPr>
            <a:grpSpLocks/>
          </p:cNvGrpSpPr>
          <p:nvPr/>
        </p:nvGrpSpPr>
        <p:grpSpPr bwMode="auto">
          <a:xfrm>
            <a:off x="7197463" y="1264976"/>
            <a:ext cx="919163" cy="882649"/>
            <a:chOff x="224" y="1508"/>
            <a:chExt cx="579" cy="556"/>
          </a:xfrm>
        </p:grpSpPr>
        <p:pic>
          <p:nvPicPr>
            <p:cNvPr id="41" name="Picture 50" descr="cpu"/>
            <p:cNvPicPr>
              <a:picLocks noChangeAspect="1" noChangeArrowheads="1"/>
            </p:cNvPicPr>
            <p:nvPr/>
          </p:nvPicPr>
          <p:blipFill>
            <a:blip r:embed="rId6"/>
            <a:srcRect/>
            <a:stretch>
              <a:fillRect/>
            </a:stretch>
          </p:blipFill>
          <p:spPr bwMode="auto">
            <a:xfrm>
              <a:off x="414" y="1508"/>
              <a:ext cx="389" cy="389"/>
            </a:xfrm>
            <a:prstGeom prst="rect">
              <a:avLst/>
            </a:prstGeom>
            <a:noFill/>
            <a:ln w="9525">
              <a:noFill/>
              <a:miter lim="800000"/>
              <a:headEnd/>
              <a:tailEnd/>
            </a:ln>
          </p:spPr>
        </p:pic>
        <p:sp>
          <p:nvSpPr>
            <p:cNvPr id="44" name="Text Box 51"/>
            <p:cNvSpPr txBox="1">
              <a:spLocks noChangeArrowheads="1"/>
            </p:cNvSpPr>
            <p:nvPr/>
          </p:nvSpPr>
          <p:spPr bwMode="auto">
            <a:xfrm>
              <a:off x="224" y="1831"/>
              <a:ext cx="116" cy="233"/>
            </a:xfrm>
            <a:prstGeom prst="rect">
              <a:avLst/>
            </a:prstGeom>
            <a:noFill/>
            <a:ln w="28575" algn="ctr">
              <a:noFill/>
              <a:miter lim="800000"/>
              <a:headEnd/>
              <a:tailEnd/>
            </a:ln>
          </p:spPr>
          <p:txBody>
            <a:bodyPr wrap="none">
              <a:spAutoFit/>
            </a:bodyPr>
            <a:lstStyle/>
            <a:p>
              <a:endParaRPr lang="de-DE" dirty="0"/>
            </a:p>
          </p:txBody>
        </p:sp>
      </p:grpSp>
      <p:sp>
        <p:nvSpPr>
          <p:cNvPr id="63" name="Can 62"/>
          <p:cNvSpPr/>
          <p:nvPr/>
        </p:nvSpPr>
        <p:spPr>
          <a:xfrm flipH="1">
            <a:off x="5700307" y="1995459"/>
            <a:ext cx="76200" cy="2895600"/>
          </a:xfrm>
          <a:prstGeom prst="can">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64" name="Can 63"/>
          <p:cNvSpPr/>
          <p:nvPr/>
        </p:nvSpPr>
        <p:spPr>
          <a:xfrm rot="5400000" flipH="1">
            <a:off x="5094770" y="2562529"/>
            <a:ext cx="76200" cy="1228060"/>
          </a:xfrm>
          <a:prstGeom prst="can">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75" name="Rounded Rectangle 74"/>
          <p:cNvSpPr/>
          <p:nvPr/>
        </p:nvSpPr>
        <p:spPr>
          <a:xfrm rot="16200000">
            <a:off x="5680543" y="3106530"/>
            <a:ext cx="149397" cy="155463"/>
          </a:xfrm>
          <a:prstGeom prst="roundRect">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pic>
        <p:nvPicPr>
          <p:cNvPr id="51" name="Picture 4" descr="C:\Users\muenchri\Pictures\pc477b-15zoll-touch-234.jpg"/>
          <p:cNvPicPr>
            <a:picLocks noChangeAspect="1" noChangeArrowheads="1"/>
          </p:cNvPicPr>
          <p:nvPr/>
        </p:nvPicPr>
        <p:blipFill>
          <a:blip r:embed="rId7">
            <a:extLst>
              <a:ext uri="{BEBA8EAE-BF5A-486C-A8C5-ECC9F3942E4B}">
                <a14:imgProps xmlns:a14="http://schemas.microsoft.com/office/drawing/2010/main" xmlns="">
                  <a14:imgLayer r:embed="rId8">
                    <a14:imgEffect>
                      <a14:backgroundRemoval t="10000" b="90000" l="10000" r="90000">
                        <a14:foregroundMark x1="55983" y1="41026" x2="55983" y2="41026"/>
                      </a14:backgroundRemoval>
                    </a14:imgEffect>
                  </a14:imgLayer>
                </a14:imgProps>
              </a:ext>
              <a:ext uri="{28A0092B-C50C-407E-A947-70E740481C1C}">
                <a14:useLocalDpi xmlns:a14="http://schemas.microsoft.com/office/drawing/2010/main" xmlns="" val="0"/>
              </a:ext>
            </a:extLst>
          </a:blip>
          <a:srcRect/>
          <a:stretch>
            <a:fillRect/>
          </a:stretch>
        </p:blipFill>
        <p:spPr bwMode="auto">
          <a:xfrm>
            <a:off x="4904915" y="897352"/>
            <a:ext cx="1636404" cy="1636404"/>
          </a:xfrm>
          <a:prstGeom prst="rect">
            <a:avLst/>
          </a:prstGeom>
          <a:extLst>
            <a:ext uri="{909E8E84-426E-40DD-AFC4-6F175D3DCCD1}">
              <a14:hiddenFill xmlns:a14="http://schemas.microsoft.com/office/drawing/2010/main" xmlns="">
                <a:solidFill>
                  <a:srgbClr xmlns:mc="http://schemas.openxmlformats.org/markup-compatibility/2006" val="FFFFFF" mc:Ignorable=""/>
                </a:solidFill>
              </a14:hiddenFill>
            </a:ext>
            <a:ext uri="{53640926-AAD7-44D8-BBD7-CCE9431645EC}">
              <a14:shadowObscured xmlns:a14="http://schemas.microsoft.com/office/drawing/2010/main" xmlns="" val="1"/>
            </a:ext>
          </a:extLst>
        </p:spPr>
      </p:pic>
      <p:pic>
        <p:nvPicPr>
          <p:cNvPr id="49" name="Picture 4" descr="C:\Users\muenchri\Pictures\pc477b-15zoll-touch-234.jpg"/>
          <p:cNvPicPr>
            <a:picLocks noChangeAspect="1" noChangeArrowheads="1"/>
          </p:cNvPicPr>
          <p:nvPr/>
        </p:nvPicPr>
        <p:blipFill>
          <a:blip r:embed="rId7">
            <a:extLst>
              <a:ext uri="{BEBA8EAE-BF5A-486C-A8C5-ECC9F3942E4B}">
                <a14:imgProps xmlns:a14="http://schemas.microsoft.com/office/drawing/2010/main" xmlns="">
                  <a14:imgLayer r:embed="rId8">
                    <a14:imgEffect>
                      <a14:backgroundRemoval t="10000" b="90000" l="10000" r="90000">
                        <a14:foregroundMark x1="55983" y1="41026" x2="55983" y2="41026"/>
                      </a14:backgroundRemoval>
                    </a14:imgEffect>
                  </a14:imgLayer>
                </a14:imgProps>
              </a:ext>
              <a:ext uri="{28A0092B-C50C-407E-A947-70E740481C1C}">
                <a14:useLocalDpi xmlns:a14="http://schemas.microsoft.com/office/drawing/2010/main" xmlns="" val="0"/>
              </a:ext>
            </a:extLst>
          </a:blip>
          <a:srcRect/>
          <a:stretch>
            <a:fillRect/>
          </a:stretch>
        </p:blipFill>
        <p:spPr bwMode="auto">
          <a:xfrm>
            <a:off x="4591150" y="4338006"/>
            <a:ext cx="1636404" cy="1636404"/>
          </a:xfrm>
          <a:prstGeom prst="rect">
            <a:avLst/>
          </a:prstGeom>
          <a:extLst>
            <a:ext uri="{909E8E84-426E-40DD-AFC4-6F175D3DCCD1}">
              <a14:hiddenFill xmlns:a14="http://schemas.microsoft.com/office/drawing/2010/main" xmlns="">
                <a:solidFill>
                  <a:srgbClr xmlns:mc="http://schemas.openxmlformats.org/markup-compatibility/2006" val="FFFFFF" mc:Ignorable=""/>
                </a:solidFill>
              </a14:hiddenFill>
            </a:ext>
            <a:ext uri="{53640926-AAD7-44D8-BBD7-CCE9431645EC}">
              <a14:shadowObscured xmlns:a14="http://schemas.microsoft.com/office/drawing/2010/main" xmlns="" val="1"/>
            </a:ext>
          </a:extLst>
        </p:spPr>
      </p:pic>
      <p:pic>
        <p:nvPicPr>
          <p:cNvPr id="83" name="Picture 54" descr="businessman2"/>
          <p:cNvPicPr>
            <a:picLocks noChangeAspect="1" noChangeArrowheads="1"/>
          </p:cNvPicPr>
          <p:nvPr/>
        </p:nvPicPr>
        <p:blipFill>
          <a:blip r:embed="rId9" cstate="print"/>
          <a:srcRect/>
          <a:stretch>
            <a:fillRect/>
          </a:stretch>
        </p:blipFill>
        <p:spPr bwMode="auto">
          <a:xfrm>
            <a:off x="887177" y="2883050"/>
            <a:ext cx="799802" cy="799802"/>
          </a:xfrm>
          <a:prstGeom prst="rect">
            <a:avLst/>
          </a:prstGeom>
          <a:noFill/>
        </p:spPr>
      </p:pic>
      <p:sp>
        <p:nvSpPr>
          <p:cNvPr id="90" name="Can 89"/>
          <p:cNvSpPr/>
          <p:nvPr/>
        </p:nvSpPr>
        <p:spPr>
          <a:xfrm rot="5400000" flipH="1">
            <a:off x="3173505" y="2237590"/>
            <a:ext cx="75304" cy="1861073"/>
          </a:xfrm>
          <a:prstGeom prst="ca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1" name="Can 90"/>
          <p:cNvSpPr/>
          <p:nvPr/>
        </p:nvSpPr>
        <p:spPr>
          <a:xfrm>
            <a:off x="2887694" y="3203701"/>
            <a:ext cx="59902" cy="1217692"/>
          </a:xfrm>
          <a:prstGeom prst="ca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2" name="Rounded Rectangle 91"/>
          <p:cNvSpPr/>
          <p:nvPr/>
        </p:nvSpPr>
        <p:spPr>
          <a:xfrm rot="5400000">
            <a:off x="2846787" y="3107292"/>
            <a:ext cx="129872" cy="123908"/>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2" name="Documents"/>
          <p:cNvSpPr>
            <a:spLocks noEditPoints="1" noChangeArrowheads="1"/>
          </p:cNvSpPr>
          <p:nvPr/>
        </p:nvSpPr>
        <p:spPr bwMode="auto">
          <a:xfrm>
            <a:off x="2691858" y="4254183"/>
            <a:ext cx="431800" cy="649287"/>
          </a:xfrm>
          <a:custGeom>
            <a:avLst/>
            <a:gdLst>
              <a:gd name="T0" fmla="*/ 0 w 21600"/>
              <a:gd name="T1" fmla="*/ 2800 h 21600"/>
              <a:gd name="T2" fmla="*/ 3468 w 21600"/>
              <a:gd name="T3" fmla="*/ 0 h 21600"/>
              <a:gd name="T4" fmla="*/ 21653 w 21600"/>
              <a:gd name="T5" fmla="*/ 18828 h 21600"/>
              <a:gd name="T6" fmla="*/ 19954 w 21600"/>
              <a:gd name="T7" fmla="*/ 20214 h 21600"/>
              <a:gd name="T8" fmla="*/ 18256 w 21600"/>
              <a:gd name="T9" fmla="*/ 21628 h 21600"/>
              <a:gd name="T10" fmla="*/ 19954 w 21600"/>
              <a:gd name="T11" fmla="*/ 1428 h 21600"/>
              <a:gd name="T12" fmla="*/ 18256 w 21600"/>
              <a:gd name="T13" fmla="*/ 2800 h 21600"/>
              <a:gd name="T14" fmla="*/ 1645 w 21600"/>
              <a:gd name="T15" fmla="*/ 1428 h 21600"/>
              <a:gd name="T16" fmla="*/ 21600 w 21600"/>
              <a:gd name="T17" fmla="*/ 0 h 21600"/>
              <a:gd name="T18" fmla="*/ 10800 w 21600"/>
              <a:gd name="T19" fmla="*/ 0 h 21600"/>
              <a:gd name="T20" fmla="*/ 0 w 21600"/>
              <a:gd name="T21" fmla="*/ 10800 h 21600"/>
              <a:gd name="T22" fmla="*/ 21600 w 21600"/>
              <a:gd name="T23" fmla="*/ 10800 h 21600"/>
              <a:gd name="T24" fmla="*/ 1645 w 21600"/>
              <a:gd name="T25" fmla="*/ 4171 h 21600"/>
              <a:gd name="T26" fmla="*/ 16522 w 21600"/>
              <a:gd name="T27" fmla="*/ 17314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T24" t="T25" r="T26" b="T27"/>
            <a:pathLst>
              <a:path w="21600" h="21600" extrusionOk="0">
                <a:moveTo>
                  <a:pt x="0" y="18014"/>
                </a:moveTo>
                <a:lnTo>
                  <a:pt x="0" y="2800"/>
                </a:lnTo>
                <a:lnTo>
                  <a:pt x="1645" y="2800"/>
                </a:lnTo>
                <a:lnTo>
                  <a:pt x="1645" y="1428"/>
                </a:lnTo>
                <a:lnTo>
                  <a:pt x="3468" y="1428"/>
                </a:lnTo>
                <a:lnTo>
                  <a:pt x="3468" y="0"/>
                </a:lnTo>
                <a:lnTo>
                  <a:pt x="21653" y="0"/>
                </a:lnTo>
                <a:lnTo>
                  <a:pt x="21653" y="18828"/>
                </a:lnTo>
                <a:lnTo>
                  <a:pt x="19954" y="18828"/>
                </a:lnTo>
                <a:lnTo>
                  <a:pt x="19954" y="20214"/>
                </a:lnTo>
                <a:lnTo>
                  <a:pt x="18256" y="20214"/>
                </a:lnTo>
                <a:lnTo>
                  <a:pt x="18256" y="21600"/>
                </a:lnTo>
                <a:lnTo>
                  <a:pt x="4434" y="21600"/>
                </a:lnTo>
                <a:lnTo>
                  <a:pt x="0" y="18014"/>
                </a:lnTo>
                <a:close/>
              </a:path>
              <a:path w="21600" h="21600" extrusionOk="0">
                <a:moveTo>
                  <a:pt x="3486" y="1428"/>
                </a:moveTo>
                <a:lnTo>
                  <a:pt x="19954" y="1428"/>
                </a:lnTo>
                <a:lnTo>
                  <a:pt x="19954" y="20214"/>
                </a:lnTo>
                <a:lnTo>
                  <a:pt x="18256" y="20214"/>
                </a:lnTo>
                <a:lnTo>
                  <a:pt x="18256" y="2800"/>
                </a:lnTo>
                <a:lnTo>
                  <a:pt x="1645" y="2800"/>
                </a:lnTo>
                <a:lnTo>
                  <a:pt x="1645" y="1428"/>
                </a:lnTo>
                <a:lnTo>
                  <a:pt x="3486" y="1428"/>
                </a:lnTo>
                <a:close/>
              </a:path>
              <a:path w="21600" h="21600" extrusionOk="0">
                <a:moveTo>
                  <a:pt x="0" y="18014"/>
                </a:moveTo>
                <a:lnTo>
                  <a:pt x="4434" y="18000"/>
                </a:lnTo>
                <a:lnTo>
                  <a:pt x="4434" y="21600"/>
                </a:lnTo>
                <a:lnTo>
                  <a:pt x="0" y="18014"/>
                </a:lnTo>
                <a:close/>
              </a:path>
            </a:pathLst>
          </a:custGeom>
          <a:solidFill>
            <a:srgbClr val="D8EBB3"/>
          </a:solidFill>
          <a:ln w="9525">
            <a:solidFill>
              <a:srgbClr val="000000"/>
            </a:solidFill>
            <a:miter lim="800000"/>
            <a:headEnd/>
            <a:tailEnd/>
          </a:ln>
          <a:effectLst>
            <a:outerShdw dist="107763" dir="2700000" algn="ctr" rotWithShape="0">
              <a:srgbClr val="808080"/>
            </a:outerShdw>
          </a:effectLst>
        </p:spPr>
        <p:txBody>
          <a:bodyPr/>
          <a:lstStyle/>
          <a:p>
            <a:endParaRPr lang="de-DE"/>
          </a:p>
        </p:txBody>
      </p:sp>
      <p:pic>
        <p:nvPicPr>
          <p:cNvPr id="76" name="Picture 9" descr="http://i.dell.com/images/global/configurator/chassis/pe_t605_120x107.jpg"/>
          <p:cNvPicPr>
            <a:picLocks noChangeAspect="1" noChangeArrowheads="1"/>
          </p:cNvPicPr>
          <p:nvPr/>
        </p:nvPicPr>
        <p:blipFill>
          <a:blip r:embed="rId10" cstate="screen">
            <a:extLst>
              <a:ext uri="{BEBA8EAE-BF5A-486C-A8C5-ECC9F3942E4B}">
                <a14:imgProps xmlns:a14="http://schemas.microsoft.com/office/drawing/2010/main" xmlns="">
                  <a14:imgLayer r:embed="rId11">
                    <a14:imgEffect>
                      <a14:backgroundRemoval t="10000" b="90000" l="10000" r="90000">
                        <a14:foregroundMark x1="50000" y1="51136" x2="50000" y2="51136"/>
                      </a14:backgroundRemoval>
                    </a14:imgEffect>
                  </a14:imgLayer>
                </a14:imgProps>
              </a:ext>
            </a:extLst>
          </a:blip>
          <a:srcRect/>
          <a:stretch>
            <a:fillRect/>
          </a:stretch>
        </p:blipFill>
        <p:spPr bwMode="auto">
          <a:xfrm>
            <a:off x="3724720" y="2689412"/>
            <a:ext cx="1363091" cy="1215423"/>
          </a:xfrm>
          <a:prstGeom prst="rect">
            <a:avLst/>
          </a:prstGeom>
          <a:extLst>
            <a:ext uri="{909E8E84-426E-40DD-AFC4-6F175D3DCCD1}">
              <a14:hiddenFill xmlns:a14="http://schemas.microsoft.com/office/drawing/2010/main" xmlns="">
                <a:solidFill>
                  <a:srgbClr xmlns:mc="http://schemas.openxmlformats.org/markup-compatibility/2006" val="FFFFFF" mc:Ignorable=""/>
                </a:solidFill>
              </a14:hiddenFill>
            </a:ext>
          </a:extLst>
        </p:spPr>
      </p:pic>
    </p:spTree>
    <p:extLst>
      <p:ext uri="{BB962C8B-B14F-4D97-AF65-F5344CB8AC3E}">
        <p14:creationId xmlns:p14="http://schemas.microsoft.com/office/powerpoint/2010/main" xmlns="" val="2019013062"/>
      </p:ext>
    </p:extLst>
  </p:cSld>
  <p:clrMapOvr>
    <a:masterClrMapping/>
  </p:clrMapOvr>
  <mc:AlternateContent xmlns:mc="http://schemas.openxmlformats.org/markup-compatibility/2006">
    <mc:Choice xmlns:p14="http://schemas.microsoft.com/office/powerpoint/2010/main" xmlns="" Requires="p14">
      <p:transition spd="med" p14:dur="699">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fade">
                                      <p:cBhvr>
                                        <p:cTn id="11" dur="2000"/>
                                        <p:tgtEl>
                                          <p:spTgt spid="40"/>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62"/>
                                        </p:tgtEl>
                                        <p:attrNameLst>
                                          <p:attrName>style.visibility</p:attrName>
                                        </p:attrNameLst>
                                      </p:cBhvr>
                                      <p:to>
                                        <p:strVal val="visible"/>
                                      </p:to>
                                    </p:set>
                                    <p:animEffect transition="in" filter="fade">
                                      <p:cBhvr>
                                        <p:cTn id="14" dur="500"/>
                                        <p:tgtEl>
                                          <p:spTgt spid="62"/>
                                        </p:tgtEl>
                                      </p:cBhvr>
                                    </p:animEffect>
                                  </p:childTnLst>
                                </p:cTn>
                              </p:par>
                              <p:par>
                                <p:cTn id="15" presetID="10" presetClass="entr" presetSubtype="0" fill="hold" nodeType="withEffect">
                                  <p:stCondLst>
                                    <p:cond delay="0"/>
                                  </p:stCondLst>
                                  <p:childTnLst>
                                    <p:set>
                                      <p:cBhvr>
                                        <p:cTn id="16" dur="1" fill="hold">
                                          <p:stCondLst>
                                            <p:cond delay="0"/>
                                          </p:stCondLst>
                                        </p:cTn>
                                        <p:tgtEl>
                                          <p:spTgt spid="51"/>
                                        </p:tgtEl>
                                        <p:attrNameLst>
                                          <p:attrName>style.visibility</p:attrName>
                                        </p:attrNameLst>
                                      </p:cBhvr>
                                      <p:to>
                                        <p:strVal val="visible"/>
                                      </p:to>
                                    </p:set>
                                    <p:animEffect transition="in" filter="fade">
                                      <p:cBhvr>
                                        <p:cTn id="17" dur="500"/>
                                        <p:tgtEl>
                                          <p:spTgt spid="5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8"/>
                                        </p:tgtEl>
                                        <p:attrNameLst>
                                          <p:attrName>style.visibility</p:attrName>
                                        </p:attrNameLst>
                                      </p:cBhvr>
                                      <p:to>
                                        <p:strVal val="visible"/>
                                      </p:to>
                                    </p:set>
                                    <p:animEffect transition="in" filter="fade">
                                      <p:cBhvr>
                                        <p:cTn id="22" dur="500"/>
                                        <p:tgtEl>
                                          <p:spTgt spid="58"/>
                                        </p:tgtEl>
                                      </p:cBhvr>
                                    </p:animEffect>
                                  </p:childTnLst>
                                </p:cTn>
                              </p:par>
                              <p:par>
                                <p:cTn id="23" presetID="1" presetClass="entr" presetSubtype="0" fill="hold" nodeType="withEffect">
                                  <p:stCondLst>
                                    <p:cond delay="0"/>
                                  </p:stCondLst>
                                  <p:childTnLst>
                                    <p:set>
                                      <p:cBhvr>
                                        <p:cTn id="24" dur="1" fill="hold">
                                          <p:stCondLst>
                                            <p:cond delay="0"/>
                                          </p:stCondLst>
                                        </p:cTn>
                                        <p:tgtEl>
                                          <p:spTgt spid="45"/>
                                        </p:tgtEl>
                                        <p:attrNameLst>
                                          <p:attrName>style.visibility</p:attrName>
                                        </p:attrNameLst>
                                      </p:cBhvr>
                                      <p:to>
                                        <p:strVal val="visible"/>
                                      </p:to>
                                    </p:set>
                                  </p:childTnLst>
                                </p:cTn>
                              </p:par>
                              <p:par>
                                <p:cTn id="25" presetID="10" presetClass="entr" presetSubtype="0" fill="hold" nodeType="with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fade">
                                      <p:cBhvr>
                                        <p:cTn id="27" dur="500"/>
                                        <p:tgtEl>
                                          <p:spTgt spid="49"/>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75"/>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63"/>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64"/>
                                        </p:tgtEl>
                                        <p:attrNameLst>
                                          <p:attrName>style.visibility</p:attrName>
                                        </p:attrNameLst>
                                      </p:cBhvr>
                                      <p:to>
                                        <p:strVal val="visible"/>
                                      </p:to>
                                    </p:set>
                                  </p:childTnLst>
                                </p:cTn>
                              </p:par>
                              <p:par>
                                <p:cTn id="36" presetID="1" presetClass="entr" presetSubtype="0" fill="hold" nodeType="withEffect">
                                  <p:stCondLst>
                                    <p:cond delay="0"/>
                                  </p:stCondLst>
                                  <p:childTnLst>
                                    <p:set>
                                      <p:cBhvr>
                                        <p:cTn id="37" dur="1" fill="hold">
                                          <p:stCondLst>
                                            <p:cond delay="0"/>
                                          </p:stCondLst>
                                        </p:cTn>
                                        <p:tgtEl>
                                          <p:spTgt spid="76"/>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90"/>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92"/>
                                        </p:tgtEl>
                                        <p:attrNameLst>
                                          <p:attrName>style.visibility</p:attrName>
                                        </p:attrNameLst>
                                      </p:cBhvr>
                                      <p:to>
                                        <p:strVal val="visible"/>
                                      </p:to>
                                    </p:set>
                                  </p:childTnLst>
                                </p:cTn>
                              </p:par>
                            </p:childTnLst>
                          </p:cTn>
                        </p:par>
                        <p:par>
                          <p:cTn id="44" fill="hold">
                            <p:stCondLst>
                              <p:cond delay="0"/>
                            </p:stCondLst>
                            <p:childTnLst>
                              <p:par>
                                <p:cTn id="45" presetID="1" presetClass="entr" presetSubtype="0" fill="hold" nodeType="afterEffect">
                                  <p:stCondLst>
                                    <p:cond delay="0"/>
                                  </p:stCondLst>
                                  <p:childTnLst>
                                    <p:set>
                                      <p:cBhvr>
                                        <p:cTn id="46" dur="1" fill="hold">
                                          <p:stCondLst>
                                            <p:cond delay="0"/>
                                          </p:stCondLst>
                                        </p:cTn>
                                        <p:tgtEl>
                                          <p:spTgt spid="38"/>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83"/>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91"/>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72"/>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62" grpId="0" animBg="1"/>
      <p:bldP spid="63" grpId="0" animBg="1"/>
      <p:bldP spid="64" grpId="0" animBg="1"/>
      <p:bldP spid="75" grpId="0" animBg="1"/>
      <p:bldP spid="90" grpId="0" animBg="1"/>
      <p:bldP spid="91" grpId="0" animBg="1"/>
      <p:bldP spid="92" grpId="0" animBg="1"/>
      <p:bldP spid="7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Picture 4" descr="MCj04370990000[1]"/>
          <p:cNvPicPr>
            <a:picLocks noChangeAspect="1" noChangeArrowheads="1"/>
          </p:cNvPicPr>
          <p:nvPr/>
        </p:nvPicPr>
        <p:blipFill>
          <a:blip r:embed="rId3"/>
          <a:stretch>
            <a:fillRect/>
          </a:stretch>
        </p:blipFill>
        <p:spPr bwMode="auto">
          <a:xfrm>
            <a:off x="4290758" y="1895902"/>
            <a:ext cx="4424400" cy="4424400"/>
          </a:xfrm>
          <a:prstGeom prst="rect">
            <a:avLst/>
          </a:prstGeom>
          <a:noFill/>
          <a:ln>
            <a:noFill/>
          </a:ln>
        </p:spPr>
      </p:pic>
      <p:pic>
        <p:nvPicPr>
          <p:cNvPr id="43" name="Picture 4" descr="MCj04370990000[1]"/>
          <p:cNvPicPr>
            <a:picLocks noChangeAspect="1" noChangeArrowheads="1"/>
          </p:cNvPicPr>
          <p:nvPr/>
        </p:nvPicPr>
        <p:blipFill>
          <a:blip r:embed="rId3">
            <a:lum bright="10000" contrast="-76000"/>
          </a:blip>
          <a:stretch>
            <a:fillRect/>
          </a:stretch>
        </p:blipFill>
        <p:spPr bwMode="auto">
          <a:xfrm>
            <a:off x="4288970" y="1894114"/>
            <a:ext cx="4424400" cy="4424400"/>
          </a:xfrm>
          <a:prstGeom prst="rect">
            <a:avLst/>
          </a:prstGeom>
          <a:noFill/>
          <a:ln>
            <a:noFill/>
          </a:ln>
        </p:spPr>
      </p:pic>
      <p:sp>
        <p:nvSpPr>
          <p:cNvPr id="5" name="Title 4"/>
          <p:cNvSpPr>
            <a:spLocks noGrp="1"/>
          </p:cNvSpPr>
          <p:nvPr>
            <p:ph type="title"/>
          </p:nvPr>
        </p:nvSpPr>
        <p:spPr>
          <a:xfrm>
            <a:off x="381000" y="230188"/>
            <a:ext cx="8382000" cy="1052596"/>
          </a:xfrm>
        </p:spPr>
        <p:txBody>
          <a:bodyPr/>
          <a:lstStyle/>
          <a:p>
            <a:r>
              <a:rPr lang="en-US" dirty="0" smtClean="0"/>
              <a:t>Electronic diagnostic system</a:t>
            </a:r>
            <a:br>
              <a:rPr lang="en-US" dirty="0" smtClean="0"/>
            </a:br>
            <a:r>
              <a:rPr lang="en-US" sz="2800" dirty="0" smtClean="0"/>
              <a:t>On the road</a:t>
            </a:r>
            <a:endParaRPr lang="en-US" sz="2800" dirty="0"/>
          </a:p>
        </p:txBody>
      </p:sp>
      <p:grpSp>
        <p:nvGrpSpPr>
          <p:cNvPr id="7" name="Group 28"/>
          <p:cNvGrpSpPr>
            <a:grpSpLocks/>
          </p:cNvGrpSpPr>
          <p:nvPr/>
        </p:nvGrpSpPr>
        <p:grpSpPr bwMode="auto">
          <a:xfrm>
            <a:off x="746127" y="4005881"/>
            <a:ext cx="1058863" cy="1563688"/>
            <a:chOff x="2516" y="1877"/>
            <a:chExt cx="667" cy="985"/>
          </a:xfrm>
        </p:grpSpPr>
        <p:pic>
          <p:nvPicPr>
            <p:cNvPr id="8" name="Picture 29" descr="data"/>
            <p:cNvPicPr>
              <a:picLocks noChangeAspect="1" noChangeArrowheads="1"/>
            </p:cNvPicPr>
            <p:nvPr/>
          </p:nvPicPr>
          <p:blipFill>
            <a:blip r:embed="rId4" cstate="print"/>
            <a:srcRect/>
            <a:stretch>
              <a:fillRect/>
            </a:stretch>
          </p:blipFill>
          <p:spPr bwMode="auto">
            <a:xfrm>
              <a:off x="2751" y="1877"/>
              <a:ext cx="384" cy="384"/>
            </a:xfrm>
            <a:prstGeom prst="rect">
              <a:avLst/>
            </a:prstGeom>
            <a:noFill/>
          </p:spPr>
        </p:pic>
        <p:pic>
          <p:nvPicPr>
            <p:cNvPr id="9" name="Picture 30" descr="server"/>
            <p:cNvPicPr>
              <a:picLocks noChangeAspect="1" noChangeArrowheads="1"/>
            </p:cNvPicPr>
            <p:nvPr/>
          </p:nvPicPr>
          <p:blipFill>
            <a:blip r:embed="rId5" cstate="print"/>
            <a:srcRect/>
            <a:stretch>
              <a:fillRect/>
            </a:stretch>
          </p:blipFill>
          <p:spPr bwMode="auto">
            <a:xfrm>
              <a:off x="2651" y="2066"/>
              <a:ext cx="389" cy="389"/>
            </a:xfrm>
            <a:prstGeom prst="rect">
              <a:avLst/>
            </a:prstGeom>
            <a:noFill/>
          </p:spPr>
        </p:pic>
        <p:sp>
          <p:nvSpPr>
            <p:cNvPr id="10" name="Text Box 31"/>
            <p:cNvSpPr txBox="1">
              <a:spLocks noChangeArrowheads="1"/>
            </p:cNvSpPr>
            <p:nvPr/>
          </p:nvSpPr>
          <p:spPr bwMode="auto">
            <a:xfrm>
              <a:off x="2516" y="2455"/>
              <a:ext cx="667" cy="407"/>
            </a:xfrm>
            <a:prstGeom prst="rect">
              <a:avLst/>
            </a:prstGeom>
            <a:noFill/>
            <a:ln w="28575" algn="ctr">
              <a:noFill/>
              <a:miter lim="800000"/>
              <a:headEnd/>
              <a:tailEnd/>
            </a:ln>
            <a:effectLst/>
          </p:spPr>
          <p:txBody>
            <a:bodyPr wrap="none">
              <a:spAutoFit/>
            </a:bodyPr>
            <a:lstStyle/>
            <a:p>
              <a:r>
                <a:rPr lang="de-DE" dirty="0" smtClean="0"/>
                <a:t>Central</a:t>
              </a:r>
              <a:r>
                <a:rPr lang="de-DE" dirty="0"/>
                <a:t/>
              </a:r>
              <a:br>
                <a:rPr lang="de-DE" dirty="0"/>
              </a:br>
              <a:r>
                <a:rPr lang="de-DE" dirty="0" smtClean="0"/>
                <a:t>Database</a:t>
              </a:r>
              <a:endParaRPr lang="de-DE" dirty="0"/>
            </a:p>
          </p:txBody>
        </p:sp>
      </p:grpSp>
      <p:grpSp>
        <p:nvGrpSpPr>
          <p:cNvPr id="11" name="Group 51"/>
          <p:cNvGrpSpPr>
            <a:grpSpLocks/>
          </p:cNvGrpSpPr>
          <p:nvPr/>
        </p:nvGrpSpPr>
        <p:grpSpPr bwMode="auto">
          <a:xfrm>
            <a:off x="6073775" y="1865928"/>
            <a:ext cx="893763" cy="981074"/>
            <a:chOff x="1387" y="2415"/>
            <a:chExt cx="563" cy="618"/>
          </a:xfrm>
        </p:grpSpPr>
        <p:pic>
          <p:nvPicPr>
            <p:cNvPr id="12" name="Picture 52" descr="workplace2"/>
            <p:cNvPicPr>
              <a:picLocks noChangeAspect="1" noChangeArrowheads="1"/>
            </p:cNvPicPr>
            <p:nvPr/>
          </p:nvPicPr>
          <p:blipFill>
            <a:blip r:embed="rId6" cstate="print"/>
            <a:srcRect/>
            <a:stretch>
              <a:fillRect/>
            </a:stretch>
          </p:blipFill>
          <p:spPr bwMode="auto">
            <a:xfrm>
              <a:off x="1561" y="2415"/>
              <a:ext cx="389" cy="389"/>
            </a:xfrm>
            <a:prstGeom prst="rect">
              <a:avLst/>
            </a:prstGeom>
            <a:noFill/>
          </p:spPr>
        </p:pic>
        <p:sp>
          <p:nvSpPr>
            <p:cNvPr id="13" name="Text Box 53"/>
            <p:cNvSpPr txBox="1">
              <a:spLocks noChangeArrowheads="1"/>
            </p:cNvSpPr>
            <p:nvPr/>
          </p:nvSpPr>
          <p:spPr bwMode="auto">
            <a:xfrm>
              <a:off x="1387" y="2800"/>
              <a:ext cx="535" cy="233"/>
            </a:xfrm>
            <a:prstGeom prst="rect">
              <a:avLst/>
            </a:prstGeom>
            <a:noFill/>
            <a:ln w="28575" algn="ctr">
              <a:noFill/>
              <a:miter lim="800000"/>
              <a:headEnd/>
              <a:tailEnd/>
            </a:ln>
            <a:effectLst/>
          </p:spPr>
          <p:txBody>
            <a:bodyPr wrap="none">
              <a:spAutoFit/>
            </a:bodyPr>
            <a:lstStyle/>
            <a:p>
              <a:r>
                <a:rPr lang="de-DE" dirty="0" smtClean="0"/>
                <a:t>Garage</a:t>
              </a:r>
              <a:endParaRPr lang="de-DE" dirty="0"/>
            </a:p>
          </p:txBody>
        </p:sp>
      </p:grpSp>
      <p:pic>
        <p:nvPicPr>
          <p:cNvPr id="15" name="Picture 54" descr="businessman2"/>
          <p:cNvPicPr>
            <a:picLocks noChangeAspect="1" noChangeArrowheads="1"/>
          </p:cNvPicPr>
          <p:nvPr/>
        </p:nvPicPr>
        <p:blipFill>
          <a:blip r:embed="rId7" cstate="print"/>
          <a:srcRect/>
          <a:stretch>
            <a:fillRect/>
          </a:stretch>
        </p:blipFill>
        <p:spPr bwMode="auto">
          <a:xfrm>
            <a:off x="6867532" y="1986806"/>
            <a:ext cx="611188" cy="611188"/>
          </a:xfrm>
          <a:prstGeom prst="rect">
            <a:avLst/>
          </a:prstGeom>
          <a:noFill/>
        </p:spPr>
      </p:pic>
      <p:sp>
        <p:nvSpPr>
          <p:cNvPr id="17" name="Line 63"/>
          <p:cNvSpPr>
            <a:spLocks noChangeShapeType="1"/>
          </p:cNvSpPr>
          <p:nvPr/>
        </p:nvSpPr>
        <p:spPr bwMode="auto">
          <a:xfrm flipH="1">
            <a:off x="1781175" y="3054967"/>
            <a:ext cx="2070100" cy="0"/>
          </a:xfrm>
          <a:prstGeom prst="line">
            <a:avLst/>
          </a:prstGeom>
          <a:noFill/>
          <a:ln w="28575">
            <a:solidFill>
              <a:schemeClr val="tx1"/>
            </a:solidFill>
            <a:round/>
            <a:headEnd/>
            <a:tailEnd type="triangle" w="med" len="med"/>
          </a:ln>
          <a:effectLst/>
        </p:spPr>
        <p:txBody>
          <a:bodyPr/>
          <a:lstStyle/>
          <a:p>
            <a:endParaRPr lang="de-DE"/>
          </a:p>
        </p:txBody>
      </p:sp>
      <p:grpSp>
        <p:nvGrpSpPr>
          <p:cNvPr id="21" name="Group 66"/>
          <p:cNvGrpSpPr>
            <a:grpSpLocks/>
          </p:cNvGrpSpPr>
          <p:nvPr/>
        </p:nvGrpSpPr>
        <p:grpSpPr bwMode="auto">
          <a:xfrm>
            <a:off x="7861300" y="4056679"/>
            <a:ext cx="617538" cy="882649"/>
            <a:chOff x="414" y="1508"/>
            <a:chExt cx="389" cy="556"/>
          </a:xfrm>
        </p:grpSpPr>
        <p:pic>
          <p:nvPicPr>
            <p:cNvPr id="22" name="Picture 67" descr="cpu"/>
            <p:cNvPicPr>
              <a:picLocks noChangeAspect="1" noChangeArrowheads="1"/>
            </p:cNvPicPr>
            <p:nvPr/>
          </p:nvPicPr>
          <p:blipFill>
            <a:blip r:embed="rId8" cstate="print"/>
            <a:srcRect/>
            <a:stretch>
              <a:fillRect/>
            </a:stretch>
          </p:blipFill>
          <p:spPr bwMode="auto">
            <a:xfrm>
              <a:off x="414" y="1508"/>
              <a:ext cx="389" cy="389"/>
            </a:xfrm>
            <a:prstGeom prst="rect">
              <a:avLst/>
            </a:prstGeom>
            <a:noFill/>
          </p:spPr>
        </p:pic>
        <p:sp>
          <p:nvSpPr>
            <p:cNvPr id="23" name="Text Box 68"/>
            <p:cNvSpPr txBox="1">
              <a:spLocks noChangeArrowheads="1"/>
            </p:cNvSpPr>
            <p:nvPr/>
          </p:nvSpPr>
          <p:spPr bwMode="auto">
            <a:xfrm>
              <a:off x="421" y="1831"/>
              <a:ext cx="356" cy="233"/>
            </a:xfrm>
            <a:prstGeom prst="rect">
              <a:avLst/>
            </a:prstGeom>
            <a:noFill/>
            <a:ln w="28575" algn="ctr">
              <a:noFill/>
              <a:miter lim="800000"/>
              <a:headEnd/>
              <a:tailEnd/>
            </a:ln>
            <a:effectLst/>
          </p:spPr>
          <p:txBody>
            <a:bodyPr wrap="none">
              <a:spAutoFit/>
            </a:bodyPr>
            <a:lstStyle/>
            <a:p>
              <a:r>
                <a:rPr lang="de-DE" dirty="0" smtClean="0"/>
                <a:t>ECU</a:t>
              </a:r>
              <a:endParaRPr lang="de-DE" dirty="0"/>
            </a:p>
          </p:txBody>
        </p:sp>
      </p:grpSp>
      <p:grpSp>
        <p:nvGrpSpPr>
          <p:cNvPr id="24" name="Group 71"/>
          <p:cNvGrpSpPr>
            <a:grpSpLocks/>
          </p:cNvGrpSpPr>
          <p:nvPr/>
        </p:nvGrpSpPr>
        <p:grpSpPr bwMode="auto">
          <a:xfrm>
            <a:off x="6057900" y="3921742"/>
            <a:ext cx="985838" cy="946150"/>
            <a:chOff x="4011" y="2672"/>
            <a:chExt cx="621" cy="596"/>
          </a:xfrm>
        </p:grpSpPr>
        <p:pic>
          <p:nvPicPr>
            <p:cNvPr id="25" name="Picture 69" descr="node"/>
            <p:cNvPicPr>
              <a:picLocks noChangeAspect="1" noChangeArrowheads="1"/>
            </p:cNvPicPr>
            <p:nvPr/>
          </p:nvPicPr>
          <p:blipFill>
            <a:blip r:embed="rId9" cstate="print"/>
            <a:srcRect/>
            <a:stretch>
              <a:fillRect/>
            </a:stretch>
          </p:blipFill>
          <p:spPr bwMode="auto">
            <a:xfrm>
              <a:off x="4119" y="2672"/>
              <a:ext cx="384" cy="384"/>
            </a:xfrm>
            <a:prstGeom prst="rect">
              <a:avLst/>
            </a:prstGeom>
            <a:noFill/>
          </p:spPr>
        </p:pic>
        <p:sp>
          <p:nvSpPr>
            <p:cNvPr id="26" name="Text Box 70"/>
            <p:cNvSpPr txBox="1">
              <a:spLocks noChangeArrowheads="1"/>
            </p:cNvSpPr>
            <p:nvPr/>
          </p:nvSpPr>
          <p:spPr bwMode="auto">
            <a:xfrm>
              <a:off x="4011" y="3056"/>
              <a:ext cx="621" cy="212"/>
            </a:xfrm>
            <a:prstGeom prst="rect">
              <a:avLst/>
            </a:prstGeom>
            <a:noFill/>
            <a:ln w="28575" algn="ctr">
              <a:noFill/>
              <a:miter lim="800000"/>
              <a:headEnd/>
              <a:tailEnd/>
            </a:ln>
            <a:effectLst/>
          </p:spPr>
          <p:txBody>
            <a:bodyPr wrap="none">
              <a:spAutoFit/>
            </a:bodyPr>
            <a:lstStyle/>
            <a:p>
              <a:r>
                <a:rPr lang="de-DE" dirty="0"/>
                <a:t>Gateway</a:t>
              </a:r>
            </a:p>
          </p:txBody>
        </p:sp>
      </p:grpSp>
      <p:sp>
        <p:nvSpPr>
          <p:cNvPr id="30" name="Oval 74"/>
          <p:cNvSpPr>
            <a:spLocks noChangeArrowheads="1"/>
          </p:cNvSpPr>
          <p:nvPr/>
        </p:nvSpPr>
        <p:spPr bwMode="auto">
          <a:xfrm>
            <a:off x="71438" y="3193789"/>
            <a:ext cx="2635250" cy="2635250"/>
          </a:xfrm>
          <a:prstGeom prst="ellipse">
            <a:avLst/>
          </a:prstGeom>
          <a:noFill/>
          <a:ln w="28575" algn="ctr">
            <a:solidFill>
              <a:schemeClr val="tx1"/>
            </a:solidFill>
            <a:prstDash val="dash"/>
            <a:round/>
            <a:headEnd/>
            <a:tailEnd/>
          </a:ln>
          <a:effectLst/>
        </p:spPr>
        <p:txBody>
          <a:bodyPr wrap="none" anchor="ctr"/>
          <a:lstStyle/>
          <a:p>
            <a:endParaRPr lang="de-DE"/>
          </a:p>
        </p:txBody>
      </p:sp>
      <p:grpSp>
        <p:nvGrpSpPr>
          <p:cNvPr id="31" name="Group 56"/>
          <p:cNvGrpSpPr>
            <a:grpSpLocks/>
          </p:cNvGrpSpPr>
          <p:nvPr/>
        </p:nvGrpSpPr>
        <p:grpSpPr bwMode="auto">
          <a:xfrm>
            <a:off x="522288" y="2812080"/>
            <a:ext cx="1762125" cy="1147762"/>
            <a:chOff x="1224" y="572"/>
            <a:chExt cx="1110" cy="723"/>
          </a:xfrm>
        </p:grpSpPr>
        <p:pic>
          <p:nvPicPr>
            <p:cNvPr id="32" name="Picture 49" descr="brickwall"/>
            <p:cNvPicPr>
              <a:picLocks noChangeAspect="1" noChangeArrowheads="1"/>
            </p:cNvPicPr>
            <p:nvPr/>
          </p:nvPicPr>
          <p:blipFill>
            <a:blip r:embed="rId10" cstate="print"/>
            <a:srcRect/>
            <a:stretch>
              <a:fillRect/>
            </a:stretch>
          </p:blipFill>
          <p:spPr bwMode="auto">
            <a:xfrm>
              <a:off x="1598" y="572"/>
              <a:ext cx="384" cy="384"/>
            </a:xfrm>
            <a:prstGeom prst="rect">
              <a:avLst/>
            </a:prstGeom>
            <a:noFill/>
          </p:spPr>
        </p:pic>
        <p:sp>
          <p:nvSpPr>
            <p:cNvPr id="33" name="Text Box 50"/>
            <p:cNvSpPr txBox="1">
              <a:spLocks noChangeArrowheads="1"/>
            </p:cNvSpPr>
            <p:nvPr/>
          </p:nvSpPr>
          <p:spPr bwMode="auto">
            <a:xfrm>
              <a:off x="1224" y="929"/>
              <a:ext cx="1110" cy="366"/>
            </a:xfrm>
            <a:prstGeom prst="rect">
              <a:avLst/>
            </a:prstGeom>
            <a:noFill/>
            <a:ln w="28575" algn="ctr">
              <a:noFill/>
              <a:miter lim="800000"/>
              <a:headEnd/>
              <a:tailEnd/>
            </a:ln>
            <a:effectLst/>
          </p:spPr>
          <p:txBody>
            <a:bodyPr wrap="none">
              <a:spAutoFit/>
            </a:bodyPr>
            <a:lstStyle/>
            <a:p>
              <a:r>
                <a:rPr lang="de-DE"/>
                <a:t>Firewall +</a:t>
              </a:r>
            </a:p>
            <a:p>
              <a:r>
                <a:rPr lang="de-DE"/>
                <a:t>Application-Proxy</a:t>
              </a:r>
            </a:p>
          </p:txBody>
        </p:sp>
      </p:grpSp>
      <p:sp>
        <p:nvSpPr>
          <p:cNvPr id="34" name="Freeform 82"/>
          <p:cNvSpPr>
            <a:spLocks/>
          </p:cNvSpPr>
          <p:nvPr/>
        </p:nvSpPr>
        <p:spPr bwMode="auto">
          <a:xfrm>
            <a:off x="3851275" y="2140567"/>
            <a:ext cx="2217738" cy="915988"/>
          </a:xfrm>
          <a:custGeom>
            <a:avLst/>
            <a:gdLst/>
            <a:ahLst/>
            <a:cxnLst>
              <a:cxn ang="0">
                <a:pos x="0" y="577"/>
              </a:cxn>
              <a:cxn ang="0">
                <a:pos x="437" y="0"/>
              </a:cxn>
              <a:cxn ang="0">
                <a:pos x="1397" y="0"/>
              </a:cxn>
            </a:cxnLst>
            <a:rect l="0" t="0" r="r" b="b"/>
            <a:pathLst>
              <a:path w="1397" h="577">
                <a:moveTo>
                  <a:pt x="0" y="577"/>
                </a:moveTo>
                <a:lnTo>
                  <a:pt x="437" y="0"/>
                </a:lnTo>
                <a:lnTo>
                  <a:pt x="1397" y="0"/>
                </a:lnTo>
              </a:path>
            </a:pathLst>
          </a:custGeom>
          <a:noFill/>
          <a:ln w="28575" cap="flat" cmpd="sng">
            <a:solidFill>
              <a:schemeClr val="tx1"/>
            </a:solidFill>
            <a:prstDash val="solid"/>
            <a:round/>
            <a:headEnd type="triangle" w="med" len="med"/>
            <a:tailEnd type="triangle" w="med" len="med"/>
          </a:ln>
          <a:effectLst/>
        </p:spPr>
        <p:txBody>
          <a:bodyPr/>
          <a:lstStyle/>
          <a:p>
            <a:endParaRPr lang="de-DE"/>
          </a:p>
        </p:txBody>
      </p:sp>
      <p:sp>
        <p:nvSpPr>
          <p:cNvPr id="35" name="Freeform 83"/>
          <p:cNvSpPr>
            <a:spLocks/>
          </p:cNvSpPr>
          <p:nvPr/>
        </p:nvSpPr>
        <p:spPr bwMode="auto">
          <a:xfrm>
            <a:off x="3863975" y="3081955"/>
            <a:ext cx="908050" cy="1241425"/>
          </a:xfrm>
          <a:custGeom>
            <a:avLst/>
            <a:gdLst/>
            <a:ahLst/>
            <a:cxnLst>
              <a:cxn ang="0">
                <a:pos x="572" y="782"/>
              </a:cxn>
              <a:cxn ang="0">
                <a:pos x="457" y="779"/>
              </a:cxn>
              <a:cxn ang="0">
                <a:pos x="0" y="0"/>
              </a:cxn>
            </a:cxnLst>
            <a:rect l="0" t="0" r="r" b="b"/>
            <a:pathLst>
              <a:path w="572" h="782">
                <a:moveTo>
                  <a:pt x="572" y="782"/>
                </a:moveTo>
                <a:lnTo>
                  <a:pt x="457" y="779"/>
                </a:lnTo>
                <a:lnTo>
                  <a:pt x="0" y="0"/>
                </a:lnTo>
              </a:path>
            </a:pathLst>
          </a:custGeom>
          <a:noFill/>
          <a:ln w="28575">
            <a:solidFill>
              <a:schemeClr val="tx1"/>
            </a:solidFill>
            <a:round/>
            <a:headEnd type="none"/>
            <a:tailEnd type="triangle" w="med" len="med"/>
          </a:ln>
          <a:effectLst/>
        </p:spPr>
        <p:txBody>
          <a:bodyPr/>
          <a:lstStyle/>
          <a:p>
            <a:endParaRPr lang="de-DE"/>
          </a:p>
        </p:txBody>
      </p:sp>
      <p:sp>
        <p:nvSpPr>
          <p:cNvPr id="36" name="Line 84"/>
          <p:cNvSpPr>
            <a:spLocks noChangeShapeType="1"/>
          </p:cNvSpPr>
          <p:nvPr/>
        </p:nvSpPr>
        <p:spPr bwMode="auto">
          <a:xfrm flipH="1">
            <a:off x="5776855" y="4323380"/>
            <a:ext cx="399377" cy="1194"/>
          </a:xfrm>
          <a:prstGeom prst="line">
            <a:avLst/>
          </a:prstGeom>
          <a:noFill/>
          <a:ln w="28575">
            <a:solidFill>
              <a:schemeClr val="tx1"/>
            </a:solidFill>
            <a:round/>
            <a:headEnd type="none"/>
            <a:tailEnd type="triangle" w="med" len="med"/>
          </a:ln>
          <a:effectLst/>
        </p:spPr>
        <p:txBody>
          <a:bodyPr/>
          <a:lstStyle/>
          <a:p>
            <a:endParaRPr lang="de-DE"/>
          </a:p>
        </p:txBody>
      </p:sp>
      <p:sp>
        <p:nvSpPr>
          <p:cNvPr id="37" name="Line 85"/>
          <p:cNvSpPr>
            <a:spLocks noChangeShapeType="1"/>
          </p:cNvSpPr>
          <p:nvPr/>
        </p:nvSpPr>
        <p:spPr bwMode="auto">
          <a:xfrm flipH="1">
            <a:off x="6967538" y="4326555"/>
            <a:ext cx="754062" cy="0"/>
          </a:xfrm>
          <a:prstGeom prst="line">
            <a:avLst/>
          </a:prstGeom>
          <a:noFill/>
          <a:ln w="28575">
            <a:solidFill>
              <a:schemeClr val="tx1"/>
            </a:solidFill>
            <a:round/>
            <a:headEnd type="none"/>
            <a:tailEnd type="triangle" w="med" len="med"/>
          </a:ln>
          <a:effectLst/>
        </p:spPr>
        <p:txBody>
          <a:bodyPr/>
          <a:lstStyle/>
          <a:p>
            <a:endParaRPr lang="de-DE"/>
          </a:p>
        </p:txBody>
      </p:sp>
      <p:pic>
        <p:nvPicPr>
          <p:cNvPr id="40" name="Picture 8" descr="internet cloud"/>
          <p:cNvPicPr>
            <a:picLocks noChangeAspect="1" noChangeArrowheads="1"/>
          </p:cNvPicPr>
          <p:nvPr/>
        </p:nvPicPr>
        <p:blipFill>
          <a:blip r:embed="rId11" cstate="screen"/>
          <a:srcRect/>
          <a:stretch>
            <a:fillRect/>
          </a:stretch>
        </p:blipFill>
        <p:spPr bwMode="auto">
          <a:xfrm>
            <a:off x="2009844" y="2674255"/>
            <a:ext cx="1707036" cy="804863"/>
          </a:xfrm>
          <a:prstGeom prst="rect">
            <a:avLst/>
          </a:prstGeom>
          <a:noFill/>
          <a:ln w="9525">
            <a:noFill/>
            <a:miter lim="800000"/>
            <a:headEnd/>
            <a:tailEnd/>
          </a:ln>
        </p:spPr>
      </p:pic>
      <p:sp>
        <p:nvSpPr>
          <p:cNvPr id="39" name="Freeform 82"/>
          <p:cNvSpPr>
            <a:spLocks/>
          </p:cNvSpPr>
          <p:nvPr/>
        </p:nvSpPr>
        <p:spPr bwMode="auto">
          <a:xfrm>
            <a:off x="3851271" y="2129664"/>
            <a:ext cx="2217738" cy="915988"/>
          </a:xfrm>
          <a:custGeom>
            <a:avLst/>
            <a:gdLst/>
            <a:ahLst/>
            <a:cxnLst>
              <a:cxn ang="0">
                <a:pos x="0" y="577"/>
              </a:cxn>
              <a:cxn ang="0">
                <a:pos x="437" y="0"/>
              </a:cxn>
              <a:cxn ang="0">
                <a:pos x="1397" y="0"/>
              </a:cxn>
            </a:cxnLst>
            <a:rect l="0" t="0" r="r" b="b"/>
            <a:pathLst>
              <a:path w="1397" h="577">
                <a:moveTo>
                  <a:pt x="0" y="577"/>
                </a:moveTo>
                <a:lnTo>
                  <a:pt x="437" y="0"/>
                </a:lnTo>
                <a:lnTo>
                  <a:pt x="1397" y="0"/>
                </a:lnTo>
              </a:path>
            </a:pathLst>
          </a:custGeom>
          <a:noFill/>
          <a:ln w="28575" cap="flat" cmpd="sng">
            <a:solidFill>
              <a:schemeClr val="tx1"/>
            </a:solidFill>
            <a:prstDash val="solid"/>
            <a:round/>
            <a:headEnd type="none" w="med" len="med"/>
            <a:tailEnd type="triangle" w="med" len="med"/>
          </a:ln>
          <a:effectLst/>
        </p:spPr>
        <p:txBody>
          <a:bodyPr/>
          <a:lstStyle/>
          <a:p>
            <a:endParaRPr lang="de-DE"/>
          </a:p>
        </p:txBody>
      </p:sp>
      <p:grpSp>
        <p:nvGrpSpPr>
          <p:cNvPr id="47" name="Group 46"/>
          <p:cNvGrpSpPr/>
          <p:nvPr/>
        </p:nvGrpSpPr>
        <p:grpSpPr>
          <a:xfrm>
            <a:off x="4626429" y="4093332"/>
            <a:ext cx="1406219" cy="1081455"/>
            <a:chOff x="4626429" y="4093332"/>
            <a:chExt cx="1406219" cy="1081455"/>
          </a:xfrm>
        </p:grpSpPr>
        <p:pic>
          <p:nvPicPr>
            <p:cNvPr id="42" name="Rechteck 382997"/>
            <p:cNvPicPr>
              <a:picLocks noChangeAspect="1" noChangeArrowheads="1"/>
            </p:cNvPicPr>
            <p:nvPr/>
          </p:nvPicPr>
          <p:blipFill>
            <a:blip r:embed="rId12"/>
            <a:srcRect/>
            <a:stretch>
              <a:fillRect/>
            </a:stretch>
          </p:blipFill>
          <p:spPr bwMode="auto">
            <a:xfrm>
              <a:off x="4851698" y="4093332"/>
              <a:ext cx="855529" cy="436866"/>
            </a:xfrm>
            <a:prstGeom prst="rect">
              <a:avLst/>
            </a:prstGeom>
            <a:noFill/>
            <a:ln w="9525">
              <a:noFill/>
              <a:miter lim="800000"/>
              <a:headEnd/>
              <a:tailEnd/>
            </a:ln>
          </p:spPr>
        </p:pic>
        <p:sp>
          <p:nvSpPr>
            <p:cNvPr id="46" name="TextBox 45"/>
            <p:cNvSpPr txBox="1"/>
            <p:nvPr/>
          </p:nvSpPr>
          <p:spPr>
            <a:xfrm>
              <a:off x="4626429" y="4528456"/>
              <a:ext cx="1406219" cy="646331"/>
            </a:xfrm>
            <a:prstGeom prst="rect">
              <a:avLst/>
            </a:prstGeom>
            <a:noFill/>
          </p:spPr>
          <p:txBody>
            <a:bodyPr wrap="none" rtlCol="0">
              <a:spAutoFit/>
            </a:bodyPr>
            <a:lstStyle/>
            <a:p>
              <a:pPr algn="ctr"/>
              <a:r>
                <a:rPr lang="de-DE" dirty="0" smtClean="0"/>
                <a:t>Infotainment</a:t>
              </a:r>
            </a:p>
            <a:p>
              <a:pPr algn="ctr"/>
              <a:r>
                <a:rPr lang="de-DE" dirty="0" smtClean="0"/>
                <a:t>Unit</a:t>
              </a:r>
              <a:endParaRPr lang="de-DE" dirty="0"/>
            </a:p>
          </p:txBody>
        </p:sp>
      </p:grpSp>
    </p:spTree>
    <p:extLst>
      <p:ext uri="{BB962C8B-B14F-4D97-AF65-F5344CB8AC3E}">
        <p14:creationId xmlns:p14="http://schemas.microsoft.com/office/powerpoint/2010/main" xmlns="" val="269496516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nodeType="withEffect">
                                  <p:stCondLst>
                                    <p:cond delay="0"/>
                                  </p:stCondLst>
                                  <p:childTnLst>
                                    <p:animMotion origin="layout" path="M -1.09062 -3.7037E-6 L -0.00035 -3.7037E-6 " pathEditMode="relative" rAng="0" ptsTypes="AA">
                                      <p:cBhvr>
                                        <p:cTn id="6" dur="3000" fill="hold"/>
                                        <p:tgtEl>
                                          <p:spTgt spid="44"/>
                                        </p:tgtEl>
                                        <p:attrNameLst>
                                          <p:attrName>ppt_x</p:attrName>
                                          <p:attrName>ppt_y</p:attrName>
                                        </p:attrNameLst>
                                      </p:cBhvr>
                                      <p:rCtr x="545" y="0"/>
                                    </p:animMotion>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fade">
                                      <p:cBhvr>
                                        <p:cTn id="11" dur="2000"/>
                                        <p:tgtEl>
                                          <p:spTgt spid="43"/>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21"/>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47"/>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37"/>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24"/>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36"/>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35"/>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39"/>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childTnLst>
                                </p:cTn>
                              </p:par>
                              <p:par>
                                <p:cTn id="32" presetID="1" presetClass="entr" presetSubtype="0" fill="hold" nodeType="withEffect">
                                  <p:stCondLst>
                                    <p:cond delay="0"/>
                                  </p:stCondLst>
                                  <p:childTnLst>
                                    <p:set>
                                      <p:cBhvr>
                                        <p:cTn id="33" dur="1" fill="hold">
                                          <p:stCondLst>
                                            <p:cond delay="0"/>
                                          </p:stCondLst>
                                        </p:cTn>
                                        <p:tgtEl>
                                          <p:spTgt spid="15"/>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34"/>
                                        </p:tgtEl>
                                        <p:attrNameLst>
                                          <p:attrName>style.visibility</p:attrName>
                                        </p:attrNameLst>
                                      </p:cBhvr>
                                      <p:to>
                                        <p:strVal val="visible"/>
                                      </p:to>
                                    </p:set>
                                  </p:childTnLst>
                                </p:cTn>
                              </p:par>
                              <p:par>
                                <p:cTn id="38" presetID="10" presetClass="entr" presetSubtype="0" fill="hold" nodeType="with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fade">
                                      <p:cBhvr>
                                        <p:cTn id="40" dur="500"/>
                                        <p:tgtEl>
                                          <p:spTgt spid="40"/>
                                        </p:tgtEl>
                                      </p:cBhvr>
                                    </p:animEffect>
                                  </p:childTnLst>
                                </p:cTn>
                              </p:par>
                              <p:par>
                                <p:cTn id="41" presetID="1" presetClass="entr" presetSubtype="0"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31"/>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7"/>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63" presetClass="path" presetSubtype="0" accel="50000" decel="50000" fill="hold" nodeType="clickEffect">
                                  <p:stCondLst>
                                    <p:cond delay="0"/>
                                  </p:stCondLst>
                                  <p:childTnLst>
                                    <p:animMotion origin="layout" path="M -8.33333E-7 -1.11111E-6 L 0.10695 -1.11111E-6 " pathEditMode="relative" rAng="0" ptsTypes="AA">
                                      <p:cBhvr>
                                        <p:cTn id="52" dur="2000" fill="hold"/>
                                        <p:tgtEl>
                                          <p:spTgt spid="40"/>
                                        </p:tgtEl>
                                        <p:attrNameLst>
                                          <p:attrName>ppt_x</p:attrName>
                                          <p:attrName>ppt_y</p:attrName>
                                        </p:attrNameLst>
                                      </p:cBhvr>
                                      <p:rCtr x="5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30" grpId="0" animBg="1"/>
      <p:bldP spid="34" grpId="0" animBg="1"/>
      <p:bldP spid="35" grpId="0" animBg="1"/>
      <p:bldP spid="36" grpId="0" animBg="1"/>
      <p:bldP spid="37" grpId="0" animBg="1"/>
      <p:bldP spid="39"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User experience </a:t>
            </a:r>
            <a:r>
              <a:rPr lang="en-US" dirty="0" err="1" smtClean="0"/>
              <a:t>dev</a:t>
            </a:r>
            <a:r>
              <a:rPr lang="en-US" dirty="0" smtClean="0"/>
              <a:t> for Automotive</a:t>
            </a:r>
            <a:endParaRPr lang="en-US" dirty="0"/>
          </a:p>
        </p:txBody>
      </p:sp>
      <p:sp>
        <p:nvSpPr>
          <p:cNvPr id="5" name="Subtitle 4"/>
          <p:cNvSpPr>
            <a:spLocks noGrp="1"/>
          </p:cNvSpPr>
          <p:nvPr>
            <p:ph type="subTitle" idx="1"/>
          </p:nvPr>
        </p:nvSpPr>
        <p:spPr/>
        <p:txBody>
          <a:bodyPr/>
          <a:lstStyle/>
          <a:p>
            <a:endParaRPr lang="en-US" dirty="0"/>
          </a:p>
        </p:txBody>
      </p:sp>
      <p:sp>
        <p:nvSpPr>
          <p:cNvPr id="6" name="Text Placeholder 5"/>
          <p:cNvSpPr>
            <a:spLocks noGrp="1"/>
          </p:cNvSpPr>
          <p:nvPr>
            <p:ph type="body" sz="quarter" idx="10"/>
          </p:nvPr>
        </p:nvSpPr>
        <p:spPr/>
        <p:txBody>
          <a:bodyPr/>
          <a:lstStyle/>
          <a:p>
            <a:r>
              <a:rPr lang="en-US" dirty="0" smtClean="0"/>
              <a:t>Demo</a:t>
            </a:r>
            <a:endParaRPr lang="en-US" dirty="0"/>
          </a:p>
        </p:txBody>
      </p:sp>
    </p:spTree>
    <p:extLst>
      <p:ext uri="{BB962C8B-B14F-4D97-AF65-F5344CB8AC3E}">
        <p14:creationId xmlns:p14="http://schemas.microsoft.com/office/powerpoint/2010/main" xmlns="" val="1220992215"/>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 and Call to Action</a:t>
            </a:r>
            <a:endParaRPr lang="en-US" dirty="0"/>
          </a:p>
        </p:txBody>
      </p:sp>
      <p:sp>
        <p:nvSpPr>
          <p:cNvPr id="3" name="Content Placeholder 2"/>
          <p:cNvSpPr>
            <a:spLocks noGrp="1"/>
          </p:cNvSpPr>
          <p:nvPr>
            <p:ph idx="1"/>
          </p:nvPr>
        </p:nvSpPr>
        <p:spPr>
          <a:xfrm>
            <a:off x="457200" y="1371600"/>
            <a:ext cx="8229600" cy="3674852"/>
          </a:xfrm>
        </p:spPr>
        <p:txBody>
          <a:bodyPr/>
          <a:lstStyle/>
          <a:p>
            <a:r>
              <a:rPr lang="en-US" dirty="0"/>
              <a:t>Sensors to Servers</a:t>
            </a:r>
          </a:p>
          <a:p>
            <a:r>
              <a:rPr lang="en-US" dirty="0"/>
              <a:t>Reducing Complexity</a:t>
            </a:r>
          </a:p>
          <a:p>
            <a:pPr lvl="1"/>
            <a:r>
              <a:rPr lang="en-US" dirty="0"/>
              <a:t>Multi-Core Programming</a:t>
            </a:r>
          </a:p>
          <a:p>
            <a:pPr lvl="1"/>
            <a:r>
              <a:rPr lang="en-US" dirty="0"/>
              <a:t>User Experience</a:t>
            </a:r>
          </a:p>
          <a:p>
            <a:pPr lvl="1"/>
            <a:r>
              <a:rPr lang="en-US" dirty="0"/>
              <a:t>Distributed Systems</a:t>
            </a:r>
          </a:p>
          <a:p>
            <a:endParaRPr lang="en-US" sz="2400" dirty="0" smtClean="0"/>
          </a:p>
          <a:p>
            <a:r>
              <a:rPr lang="en-US" dirty="0" smtClean="0"/>
              <a:t>Go try the Windows Embedded tools</a:t>
            </a:r>
          </a:p>
          <a:p>
            <a:pPr lvl="1"/>
            <a:r>
              <a:rPr lang="en-US" dirty="0" smtClean="0"/>
              <a:t>Windowsembedded.com</a:t>
            </a:r>
          </a:p>
          <a:p>
            <a:pPr lvl="1"/>
            <a:r>
              <a:rPr lang="en-US" dirty="0" smtClean="0"/>
              <a:t>Stop by the booth</a:t>
            </a:r>
            <a:endParaRPr lang="en-US" dirty="0"/>
          </a:p>
        </p:txBody>
      </p:sp>
    </p:spTree>
    <p:extLst>
      <p:ext uri="{BB962C8B-B14F-4D97-AF65-F5344CB8AC3E}">
        <p14:creationId xmlns:p14="http://schemas.microsoft.com/office/powerpoint/2010/main" xmlns="" val="2678674268"/>
      </p:ext>
    </p:extLst>
  </p:cSld>
  <p:clrMapOvr>
    <a:masterClrMapping/>
  </p:clrMapOvr>
  <mc:AlternateContent xmlns:mc="http://schemas.openxmlformats.org/markup-compatibility/2006">
    <mc:Choice xmlns:p14="http://schemas.microsoft.com/office/powerpoint/2010/main" xmlns="" Requires="p14">
      <p:transition spd="med" p14:dur="699">
        <p:fade/>
      </p:transition>
    </mc:Choice>
    <mc:Fallback>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p:cNvSpPr>
            <a:spLocks noGrp="1"/>
          </p:cNvSpPr>
          <p:nvPr>
            <p:ph type="body" sz="quarter" idx="10"/>
          </p:nvPr>
        </p:nvSpPr>
        <p:spPr/>
        <p:txBody>
          <a:bodyPr/>
          <a:lstStyle/>
          <a:p>
            <a:r>
              <a:rPr lang="en-US" sz="8000" dirty="0" smtClean="0"/>
              <a:t>question &amp; answer</a:t>
            </a:r>
            <a:endParaRPr lang="en-US" sz="8000" dirty="0"/>
          </a:p>
        </p:txBody>
      </p:sp>
    </p:spTree>
  </p:cSld>
  <p:clrMapOvr>
    <a:masterClrMapping/>
  </p:clrMapOvr>
  <mc:AlternateContent xmlns:mc="http://schemas.openxmlformats.org/markup-compatibility/2006">
    <mc:Choice xmlns:p14="http://schemas.microsoft.com/office/powerpoint/2010/main" xmlns="" Requires="p14">
      <p:transition spd="med" p14:dur="699">
        <p:fade/>
      </p:transition>
    </mc:Choice>
    <mc:Fallback>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24"/>
          <p:cNvSpPr>
            <a:spLocks noGrp="1"/>
          </p:cNvSpPr>
          <p:nvPr>
            <p:ph type="title"/>
          </p:nvPr>
        </p:nvSpPr>
        <p:spPr/>
        <p:txBody>
          <a:bodyPr/>
          <a:lstStyle/>
          <a:p>
            <a:r>
              <a:rPr smtClean="0"/>
              <a:t>Breakout Sessions</a:t>
            </a:r>
            <a:endParaRPr lang="en-US" dirty="0"/>
          </a:p>
        </p:txBody>
      </p:sp>
      <p:sp>
        <p:nvSpPr>
          <p:cNvPr id="8" name="Rectangle 7"/>
          <p:cNvSpPr/>
          <p:nvPr/>
        </p:nvSpPr>
        <p:spPr bwMode="auto">
          <a:xfrm>
            <a:off x="-2298032" y="-1"/>
            <a:ext cx="2141623" cy="2587752"/>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spcBef>
                <a:spcPct val="0"/>
              </a:spcBef>
              <a:spcAft>
                <a:spcPct val="0"/>
              </a:spcAft>
            </a:pPr>
            <a:r>
              <a:rPr lang="en-US" sz="2400" b="1" dirty="0" smtClean="0"/>
              <a:t>Required Slide</a:t>
            </a:r>
            <a:endParaRPr lang="en-US" sz="2400" b="1" dirty="0" smtClean="0">
              <a:solidFill>
                <a:schemeClr val="accent5"/>
              </a:solidFill>
            </a:endParaRPr>
          </a:p>
          <a:p>
            <a:pPr defTabSz="914099" fontAlgn="base">
              <a:spcBef>
                <a:spcPct val="0"/>
              </a:spcBef>
              <a:spcAft>
                <a:spcPct val="0"/>
              </a:spcAft>
            </a:pPr>
            <a:r>
              <a:rPr lang="en-US" sz="2000" b="1" dirty="0" smtClean="0">
                <a:solidFill>
                  <a:schemeClr val="accent5"/>
                </a:solidFill>
              </a:rPr>
              <a:t>Track PMs </a:t>
            </a:r>
            <a:r>
              <a:rPr lang="en-US" dirty="0" smtClean="0"/>
              <a:t>will supply the content for this slide, </a:t>
            </a:r>
            <a:br>
              <a:rPr lang="en-US" dirty="0" smtClean="0"/>
            </a:br>
            <a:r>
              <a:rPr lang="en-US" dirty="0" smtClean="0"/>
              <a:t>which will be inserted during </a:t>
            </a:r>
            <a:br>
              <a:rPr lang="en-US" dirty="0" smtClean="0"/>
            </a:br>
            <a:r>
              <a:rPr lang="en-US" dirty="0" smtClean="0"/>
              <a:t>the final scrub.</a:t>
            </a:r>
            <a:endParaRPr lang="en-US" sz="16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3" name="Content Placeholder 2"/>
          <p:cNvSpPr>
            <a:spLocks noGrp="1"/>
          </p:cNvSpPr>
          <p:nvPr>
            <p:ph sz="quarter" idx="10"/>
          </p:nvPr>
        </p:nvSpPr>
        <p:spPr>
          <a:xfrm>
            <a:off x="371062" y="3846443"/>
            <a:ext cx="8385048" cy="2405270"/>
          </a:xfrm>
        </p:spPr>
        <p:txBody>
          <a:bodyPr/>
          <a:lstStyle/>
          <a:p>
            <a:r>
              <a:rPr lang="en-US" dirty="0">
                <a:solidFill>
                  <a:schemeClr val="tx1"/>
                </a:solidFill>
              </a:rPr>
              <a:t>Windows Embedded Standard and </a:t>
            </a:r>
            <a:r>
              <a:rPr lang="en-US" dirty="0" err="1">
                <a:solidFill>
                  <a:schemeClr val="tx1"/>
                </a:solidFill>
              </a:rPr>
              <a:t>POSReady</a:t>
            </a:r>
            <a:endParaRPr lang="en-US" dirty="0">
              <a:solidFill>
                <a:schemeClr val="tx1"/>
              </a:solidFill>
            </a:endParaRPr>
          </a:p>
          <a:p>
            <a:pPr lvl="1"/>
            <a:r>
              <a:rPr lang="en-US" sz="1400" dirty="0">
                <a:solidFill>
                  <a:schemeClr val="tx1"/>
                </a:solidFill>
              </a:rPr>
              <a:t>EMB303: Windows Embedded Standard 2011: How to Embed Windows 7 into Devices</a:t>
            </a:r>
          </a:p>
          <a:p>
            <a:pPr lvl="1"/>
            <a:r>
              <a:rPr lang="en-US" sz="1400" dirty="0">
                <a:solidFill>
                  <a:schemeClr val="tx1"/>
                </a:solidFill>
              </a:rPr>
              <a:t>EMB309: Create  a </a:t>
            </a:r>
            <a:r>
              <a:rPr lang="en-US" sz="1400" dirty="0" err="1">
                <a:solidFill>
                  <a:schemeClr val="tx1"/>
                </a:solidFill>
              </a:rPr>
              <a:t>Multitouch</a:t>
            </a:r>
            <a:r>
              <a:rPr lang="en-US" sz="1400" dirty="0">
                <a:solidFill>
                  <a:schemeClr val="tx1"/>
                </a:solidFill>
              </a:rPr>
              <a:t> and Gesture Aware Device Using Windows Embedded Standard 2011</a:t>
            </a:r>
          </a:p>
          <a:p>
            <a:pPr lvl="1"/>
            <a:r>
              <a:rPr lang="en-US" sz="1400" dirty="0">
                <a:solidFill>
                  <a:schemeClr val="tx1"/>
                </a:solidFill>
              </a:rPr>
              <a:t>EMB308: Componentization Architecture in Windows Embedded Standard 2011</a:t>
            </a:r>
          </a:p>
          <a:p>
            <a:pPr lvl="1"/>
            <a:r>
              <a:rPr lang="en-US" sz="1400" dirty="0">
                <a:solidFill>
                  <a:schemeClr val="tx1"/>
                </a:solidFill>
              </a:rPr>
              <a:t>EMB306: Using Windows PowerShell on Windows Embedded Standard</a:t>
            </a:r>
          </a:p>
          <a:p>
            <a:pPr lvl="1"/>
            <a:r>
              <a:rPr lang="en-US" sz="1400" dirty="0">
                <a:solidFill>
                  <a:schemeClr val="tx1"/>
                </a:solidFill>
              </a:rPr>
              <a:t>EMB302: Deploying Windows Embedded with Style</a:t>
            </a:r>
          </a:p>
          <a:p>
            <a:pPr lvl="1"/>
            <a:r>
              <a:rPr lang="en-US" sz="1400" dirty="0">
                <a:solidFill>
                  <a:schemeClr val="tx1"/>
                </a:solidFill>
              </a:rPr>
              <a:t>EMB203: Using Windows Deployment Services And Microsoft System Center To Deploy And Manage A Point-of-Service (POS)</a:t>
            </a:r>
          </a:p>
        </p:txBody>
      </p:sp>
      <p:sp>
        <p:nvSpPr>
          <p:cNvPr id="10" name="Content Placeholder 2"/>
          <p:cNvSpPr>
            <a:spLocks noGrp="1"/>
          </p:cNvSpPr>
          <p:nvPr>
            <p:ph sz="quarter" idx="10"/>
          </p:nvPr>
        </p:nvSpPr>
        <p:spPr>
          <a:xfrm>
            <a:off x="374374" y="2117042"/>
            <a:ext cx="8385048" cy="1630018"/>
          </a:xfrm>
        </p:spPr>
        <p:txBody>
          <a:bodyPr/>
          <a:lstStyle/>
          <a:p>
            <a:r>
              <a:rPr lang="en-US" dirty="0">
                <a:solidFill>
                  <a:schemeClr val="tx1"/>
                </a:solidFill>
              </a:rPr>
              <a:t>Windows Embedded CE</a:t>
            </a:r>
          </a:p>
          <a:p>
            <a:pPr lvl="1"/>
            <a:r>
              <a:rPr lang="en-US" sz="1400" dirty="0">
                <a:solidFill>
                  <a:schemeClr val="tx1"/>
                </a:solidFill>
              </a:rPr>
              <a:t>EMB301: Technical introduction to the new Windows Embedded CE 6.0 R3</a:t>
            </a:r>
          </a:p>
          <a:p>
            <a:pPr lvl="1"/>
            <a:r>
              <a:rPr lang="en-US" sz="1400" dirty="0">
                <a:solidFill>
                  <a:schemeClr val="tx1"/>
                </a:solidFill>
              </a:rPr>
              <a:t>EMB307: Windows Embedded CE6.0: Tools and Techniques to Face the Embedded Development Challenges</a:t>
            </a:r>
          </a:p>
          <a:p>
            <a:pPr lvl="1"/>
            <a:r>
              <a:rPr lang="en-US" sz="1400" dirty="0">
                <a:solidFill>
                  <a:schemeClr val="tx1"/>
                </a:solidFill>
              </a:rPr>
              <a:t>EMB201: Windows Embedded CE and Connectivity</a:t>
            </a:r>
          </a:p>
          <a:p>
            <a:pPr lvl="1"/>
            <a:r>
              <a:rPr lang="en-US" sz="1400" dirty="0">
                <a:solidFill>
                  <a:schemeClr val="tx1"/>
                </a:solidFill>
              </a:rPr>
              <a:t>EMB305: From Expression Blend to Windows Embedded CE: build the UI of next generation devices</a:t>
            </a:r>
          </a:p>
        </p:txBody>
      </p:sp>
      <p:sp>
        <p:nvSpPr>
          <p:cNvPr id="11" name="Content Placeholder 2"/>
          <p:cNvSpPr>
            <a:spLocks noGrp="1"/>
          </p:cNvSpPr>
          <p:nvPr>
            <p:ph sz="quarter" idx="10"/>
          </p:nvPr>
        </p:nvSpPr>
        <p:spPr>
          <a:xfrm>
            <a:off x="377686" y="1003646"/>
            <a:ext cx="8385048" cy="1153149"/>
          </a:xfrm>
        </p:spPr>
        <p:txBody>
          <a:bodyPr/>
          <a:lstStyle/>
          <a:p>
            <a:r>
              <a:rPr lang="en-US" dirty="0"/>
              <a:t>General</a:t>
            </a:r>
            <a:endParaRPr lang="en-US" sz="1600" dirty="0"/>
          </a:p>
          <a:p>
            <a:pPr lvl="1"/>
            <a:r>
              <a:rPr lang="en-US" sz="1400" dirty="0">
                <a:solidFill>
                  <a:schemeClr val="tx1"/>
                </a:solidFill>
              </a:rPr>
              <a:t>EMB202: What a desktop developer needs to know to develop for Windows Embedded</a:t>
            </a:r>
          </a:p>
          <a:p>
            <a:pPr lvl="1"/>
            <a:r>
              <a:rPr lang="en-US" sz="1400" dirty="0" smtClean="0">
                <a:solidFill>
                  <a:schemeClr val="tx1"/>
                </a:solidFill>
              </a:rPr>
              <a:t>EMB310</a:t>
            </a:r>
            <a:r>
              <a:rPr lang="en-US" sz="1400" dirty="0">
                <a:solidFill>
                  <a:schemeClr val="tx1"/>
                </a:solidFill>
              </a:rPr>
              <a:t>: Windows Embedded: "Demos only“</a:t>
            </a:r>
          </a:p>
        </p:txBody>
      </p:sp>
    </p:spTree>
    <p:extLst>
      <p:ext uri="{BB962C8B-B14F-4D97-AF65-F5344CB8AC3E}">
        <p14:creationId xmlns:p14="http://schemas.microsoft.com/office/powerpoint/2010/main" xmlns="" val="3172713060"/>
      </p:ext>
    </p:extLst>
  </p:cSld>
  <p:clrMapOvr>
    <a:masterClrMapping/>
  </p:clrMapOvr>
  <mc:AlternateContent xmlns:mc="http://schemas.openxmlformats.org/markup-compatibility/2006">
    <mc:Choice xmlns:p14="http://schemas.microsoft.com/office/powerpoint/2010/main" xmlns="" Requires="p14">
      <p:transition spd="med" p14:dur="699">
        <p:fade/>
      </p:transition>
    </mc:Choice>
    <mc:Fallback>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24"/>
          <p:cNvSpPr>
            <a:spLocks noGrp="1"/>
          </p:cNvSpPr>
          <p:nvPr>
            <p:ph type="title"/>
          </p:nvPr>
        </p:nvSpPr>
        <p:spPr>
          <a:xfrm>
            <a:off x="381000" y="228600"/>
            <a:ext cx="8375946" cy="498598"/>
          </a:xfrm>
        </p:spPr>
        <p:txBody>
          <a:bodyPr/>
          <a:lstStyle/>
          <a:p>
            <a:r>
              <a:rPr lang="en-US" sz="3600" dirty="0"/>
              <a:t>HOLs, Interactive, Sunday and Demo Sessions</a:t>
            </a:r>
          </a:p>
        </p:txBody>
      </p:sp>
      <p:sp>
        <p:nvSpPr>
          <p:cNvPr id="8" name="Rectangle 7"/>
          <p:cNvSpPr/>
          <p:nvPr/>
        </p:nvSpPr>
        <p:spPr bwMode="auto">
          <a:xfrm>
            <a:off x="-2298032" y="-1"/>
            <a:ext cx="2141623" cy="2587752"/>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spcBef>
                <a:spcPct val="0"/>
              </a:spcBef>
              <a:spcAft>
                <a:spcPct val="0"/>
              </a:spcAft>
            </a:pPr>
            <a:r>
              <a:rPr lang="en-US" sz="2400" b="1" dirty="0" smtClean="0"/>
              <a:t>Required Slide</a:t>
            </a:r>
            <a:endParaRPr lang="en-US" sz="2400" b="1" dirty="0" smtClean="0">
              <a:solidFill>
                <a:schemeClr val="accent5"/>
              </a:solidFill>
            </a:endParaRPr>
          </a:p>
          <a:p>
            <a:pPr defTabSz="914099" fontAlgn="base">
              <a:spcBef>
                <a:spcPct val="0"/>
              </a:spcBef>
              <a:spcAft>
                <a:spcPct val="0"/>
              </a:spcAft>
            </a:pPr>
            <a:r>
              <a:rPr lang="en-US" sz="2000" b="1" dirty="0" smtClean="0">
                <a:solidFill>
                  <a:schemeClr val="accent5"/>
                </a:solidFill>
              </a:rPr>
              <a:t>Track PMs </a:t>
            </a:r>
            <a:r>
              <a:rPr lang="en-US" dirty="0" smtClean="0"/>
              <a:t>will supply the content for this slide, </a:t>
            </a:r>
            <a:br>
              <a:rPr lang="en-US" dirty="0" smtClean="0"/>
            </a:br>
            <a:r>
              <a:rPr lang="en-US" dirty="0" smtClean="0"/>
              <a:t>which will be inserted during </a:t>
            </a:r>
            <a:br>
              <a:rPr lang="en-US" dirty="0" smtClean="0"/>
            </a:br>
            <a:r>
              <a:rPr lang="en-US" dirty="0" smtClean="0"/>
              <a:t>the final scrub.</a:t>
            </a:r>
            <a:endParaRPr lang="en-US" sz="16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3" name="Content Placeholder 2"/>
          <p:cNvSpPr>
            <a:spLocks noGrp="1"/>
          </p:cNvSpPr>
          <p:nvPr>
            <p:ph sz="quarter" idx="10"/>
          </p:nvPr>
        </p:nvSpPr>
        <p:spPr>
          <a:xfrm>
            <a:off x="450574" y="5171449"/>
            <a:ext cx="8385048" cy="685800"/>
          </a:xfrm>
        </p:spPr>
        <p:txBody>
          <a:bodyPr/>
          <a:lstStyle/>
          <a:p>
            <a:pPr indent="0">
              <a:lnSpc>
                <a:spcPct val="115000"/>
              </a:lnSpc>
              <a:spcBef>
                <a:spcPts val="0"/>
              </a:spcBef>
            </a:pPr>
            <a:r>
              <a:rPr lang="en-US" dirty="0">
                <a:solidFill>
                  <a:schemeClr val="tx1"/>
                </a:solidFill>
                <a:ea typeface="Calibri"/>
                <a:cs typeface="Calibri"/>
              </a:rPr>
              <a:t>Sunday and Demo Session</a:t>
            </a:r>
          </a:p>
          <a:p>
            <a:pPr lvl="1" indent="-457200">
              <a:lnSpc>
                <a:spcPct val="115000"/>
              </a:lnSpc>
              <a:spcBef>
                <a:spcPts val="0"/>
              </a:spcBef>
            </a:pPr>
            <a:r>
              <a:rPr lang="en-US" sz="1400" dirty="0">
                <a:solidFill>
                  <a:schemeClr val="tx1"/>
                </a:solidFill>
                <a:ea typeface="Calibri"/>
                <a:cs typeface="Calibri"/>
              </a:rPr>
              <a:t>E</a:t>
            </a:r>
            <a:r>
              <a:rPr lang="en-US" sz="1400" dirty="0">
                <a:solidFill>
                  <a:schemeClr val="tx1"/>
                </a:solidFill>
                <a:ea typeface="Times New Roman"/>
                <a:cs typeface="Calibri"/>
              </a:rPr>
              <a:t>MB101-SUN: Windows Embedded101</a:t>
            </a:r>
          </a:p>
          <a:p>
            <a:pPr lvl="1" indent="-457200">
              <a:lnSpc>
                <a:spcPct val="115000"/>
              </a:lnSpc>
              <a:spcBef>
                <a:spcPts val="0"/>
              </a:spcBef>
            </a:pPr>
            <a:r>
              <a:rPr lang="en-US" sz="1400" dirty="0">
                <a:solidFill>
                  <a:schemeClr val="tx1"/>
                </a:solidFill>
                <a:ea typeface="Calibri"/>
                <a:cs typeface="Times New Roman"/>
              </a:rPr>
              <a:t>EMB01-Demo: Embedding Windows Seven into devices</a:t>
            </a:r>
          </a:p>
        </p:txBody>
      </p:sp>
      <p:sp>
        <p:nvSpPr>
          <p:cNvPr id="10" name="Content Placeholder 2"/>
          <p:cNvSpPr>
            <a:spLocks noGrp="1"/>
          </p:cNvSpPr>
          <p:nvPr>
            <p:ph sz="quarter" idx="10"/>
          </p:nvPr>
        </p:nvSpPr>
        <p:spPr>
          <a:xfrm>
            <a:off x="364435" y="2832652"/>
            <a:ext cx="8385048" cy="2117035"/>
          </a:xfrm>
        </p:spPr>
        <p:txBody>
          <a:bodyPr/>
          <a:lstStyle/>
          <a:p>
            <a:pPr indent="0">
              <a:lnSpc>
                <a:spcPct val="115000"/>
              </a:lnSpc>
              <a:spcBef>
                <a:spcPts val="0"/>
              </a:spcBef>
            </a:pPr>
            <a:r>
              <a:rPr lang="en-US" dirty="0">
                <a:solidFill>
                  <a:schemeClr val="tx1"/>
                </a:solidFill>
                <a:ea typeface="Calibri"/>
                <a:cs typeface="Calibri"/>
              </a:rPr>
              <a:t>Hands On Lab</a:t>
            </a:r>
          </a:p>
          <a:p>
            <a:pPr lvl="1" indent="-457200">
              <a:lnSpc>
                <a:spcPct val="115000"/>
              </a:lnSpc>
              <a:spcBef>
                <a:spcPts val="0"/>
              </a:spcBef>
            </a:pPr>
            <a:r>
              <a:rPr lang="en-US" sz="1200" dirty="0">
                <a:solidFill>
                  <a:schemeClr val="tx1"/>
                </a:solidFill>
                <a:ea typeface="Calibri"/>
                <a:cs typeface="Calibri"/>
              </a:rPr>
              <a:t>Hi</a:t>
            </a:r>
            <a:r>
              <a:rPr lang="en-US" sz="1400" dirty="0">
                <a:solidFill>
                  <a:schemeClr val="tx1"/>
                </a:solidFill>
                <a:ea typeface="Times New Roman"/>
                <a:cs typeface="Calibri"/>
              </a:rPr>
              <a:t>gher Fidelity internet experience with Internet Explorer Embedded</a:t>
            </a:r>
            <a:endParaRPr lang="en-US" sz="1400" dirty="0">
              <a:solidFill>
                <a:schemeClr val="tx1"/>
              </a:solidFill>
              <a:ea typeface="Times New Roman"/>
              <a:cs typeface="Times New Roman"/>
            </a:endParaRPr>
          </a:p>
          <a:p>
            <a:pPr lvl="1" indent="-457200">
              <a:lnSpc>
                <a:spcPct val="115000"/>
              </a:lnSpc>
              <a:spcBef>
                <a:spcPts val="0"/>
              </a:spcBef>
            </a:pPr>
            <a:r>
              <a:rPr lang="en-US" sz="1400" dirty="0">
                <a:solidFill>
                  <a:schemeClr val="tx1"/>
                </a:solidFill>
                <a:ea typeface="Times New Roman"/>
                <a:cs typeface="Calibri"/>
              </a:rPr>
              <a:t>Introduction to Connection Manager</a:t>
            </a:r>
            <a:endParaRPr lang="en-US" sz="1400" dirty="0">
              <a:solidFill>
                <a:schemeClr val="tx1"/>
              </a:solidFill>
              <a:ea typeface="Times New Roman"/>
              <a:cs typeface="Times New Roman"/>
            </a:endParaRPr>
          </a:p>
          <a:p>
            <a:pPr lvl="1" indent="-457200">
              <a:lnSpc>
                <a:spcPct val="115000"/>
              </a:lnSpc>
              <a:spcBef>
                <a:spcPts val="0"/>
              </a:spcBef>
            </a:pPr>
            <a:r>
              <a:rPr lang="en-US" sz="1400" dirty="0">
                <a:solidFill>
                  <a:schemeClr val="tx1"/>
                </a:solidFill>
                <a:ea typeface="Times New Roman"/>
                <a:cs typeface="Calibri"/>
              </a:rPr>
              <a:t>Creating a custom Windows Embedded Standard 2011 operating system image for an application</a:t>
            </a:r>
            <a:endParaRPr lang="en-US" sz="1400" dirty="0">
              <a:solidFill>
                <a:schemeClr val="tx1"/>
              </a:solidFill>
              <a:ea typeface="Times New Roman"/>
              <a:cs typeface="Times New Roman"/>
            </a:endParaRPr>
          </a:p>
          <a:p>
            <a:pPr lvl="1" indent="-457200">
              <a:lnSpc>
                <a:spcPct val="115000"/>
              </a:lnSpc>
              <a:spcBef>
                <a:spcPts val="0"/>
              </a:spcBef>
            </a:pPr>
            <a:r>
              <a:rPr lang="en-US" sz="1400" dirty="0">
                <a:solidFill>
                  <a:schemeClr val="tx1"/>
                </a:solidFill>
                <a:ea typeface="Times New Roman"/>
                <a:cs typeface="Calibri"/>
              </a:rPr>
              <a:t>New Servicing and Deployment Scenarios in Windows Embedded Standard 2011 </a:t>
            </a:r>
            <a:endParaRPr lang="en-US" sz="1400" dirty="0">
              <a:solidFill>
                <a:schemeClr val="tx1"/>
              </a:solidFill>
              <a:ea typeface="Times New Roman"/>
              <a:cs typeface="Times New Roman"/>
            </a:endParaRPr>
          </a:p>
          <a:p>
            <a:pPr lvl="1" indent="-457200">
              <a:lnSpc>
                <a:spcPct val="115000"/>
              </a:lnSpc>
              <a:spcBef>
                <a:spcPts val="0"/>
              </a:spcBef>
            </a:pPr>
            <a:r>
              <a:rPr lang="en-US" sz="1400" dirty="0">
                <a:solidFill>
                  <a:schemeClr val="tx1"/>
                </a:solidFill>
                <a:ea typeface="Times New Roman"/>
                <a:cs typeface="Calibri"/>
              </a:rPr>
              <a:t>Embedded Enabling Features in Windows Embedded Standard 2011 </a:t>
            </a:r>
            <a:endParaRPr lang="en-US" sz="1400" dirty="0">
              <a:solidFill>
                <a:schemeClr val="tx1"/>
              </a:solidFill>
              <a:ea typeface="Times New Roman"/>
              <a:cs typeface="Times New Roman"/>
            </a:endParaRPr>
          </a:p>
          <a:p>
            <a:pPr lvl="1" indent="-457200">
              <a:lnSpc>
                <a:spcPct val="115000"/>
              </a:lnSpc>
              <a:spcBef>
                <a:spcPts val="0"/>
              </a:spcBef>
            </a:pPr>
            <a:r>
              <a:rPr lang="en-US" sz="1400" dirty="0">
                <a:solidFill>
                  <a:schemeClr val="tx1"/>
                </a:solidFill>
                <a:ea typeface="Times New Roman"/>
                <a:cs typeface="Calibri"/>
              </a:rPr>
              <a:t>Configuring and Using PowerShell to Manage Windows Embedded Standard 2011  Devices</a:t>
            </a:r>
            <a:endParaRPr lang="en-US" sz="1400" dirty="0">
              <a:solidFill>
                <a:schemeClr val="tx1"/>
              </a:solidFill>
              <a:ea typeface="Calibri"/>
              <a:cs typeface="Times New Roman"/>
            </a:endParaRPr>
          </a:p>
        </p:txBody>
      </p:sp>
      <p:sp>
        <p:nvSpPr>
          <p:cNvPr id="11" name="Content Placeholder 2"/>
          <p:cNvSpPr>
            <a:spLocks noGrp="1"/>
          </p:cNvSpPr>
          <p:nvPr>
            <p:ph sz="quarter" idx="10"/>
          </p:nvPr>
        </p:nvSpPr>
        <p:spPr>
          <a:xfrm>
            <a:off x="357808" y="914400"/>
            <a:ext cx="8385048" cy="1848679"/>
          </a:xfrm>
        </p:spPr>
        <p:txBody>
          <a:bodyPr/>
          <a:lstStyle/>
          <a:p>
            <a:pPr marR="0" lvl="0" indent="0">
              <a:lnSpc>
                <a:spcPct val="115000"/>
              </a:lnSpc>
              <a:spcBef>
                <a:spcPts val="0"/>
              </a:spcBef>
              <a:spcAft>
                <a:spcPts val="0"/>
              </a:spcAft>
            </a:pPr>
            <a:r>
              <a:rPr lang="en-US" dirty="0">
                <a:solidFill>
                  <a:schemeClr val="tx1"/>
                </a:solidFill>
                <a:effectLst/>
                <a:ea typeface="Times New Roman"/>
                <a:cs typeface="Calibri"/>
              </a:rPr>
              <a:t>Interactive sessions</a:t>
            </a:r>
          </a:p>
          <a:p>
            <a:pPr lvl="1" indent="-457200">
              <a:lnSpc>
                <a:spcPct val="115000"/>
              </a:lnSpc>
              <a:spcBef>
                <a:spcPts val="0"/>
              </a:spcBef>
            </a:pPr>
            <a:r>
              <a:rPr lang="en-US" sz="1400" dirty="0" smtClean="0">
                <a:solidFill>
                  <a:schemeClr val="tx1"/>
                </a:solidFill>
                <a:ea typeface="Times New Roman"/>
                <a:cs typeface="Calibri"/>
              </a:rPr>
              <a:t>EMB01-IS: Delivering Applications as Appliances</a:t>
            </a:r>
            <a:endParaRPr lang="en-US" sz="1400" dirty="0" smtClean="0">
              <a:solidFill>
                <a:schemeClr val="tx1"/>
              </a:solidFill>
              <a:ea typeface="Times New Roman"/>
              <a:cs typeface="Times New Roman"/>
            </a:endParaRPr>
          </a:p>
          <a:p>
            <a:pPr lvl="1" indent="-457200">
              <a:lnSpc>
                <a:spcPct val="115000"/>
              </a:lnSpc>
              <a:spcBef>
                <a:spcPts val="0"/>
              </a:spcBef>
            </a:pPr>
            <a:r>
              <a:rPr lang="en-US" sz="1400" dirty="0" smtClean="0">
                <a:solidFill>
                  <a:schemeClr val="tx1"/>
                </a:solidFill>
                <a:ea typeface="Times New Roman"/>
                <a:cs typeface="Calibri"/>
              </a:rPr>
              <a:t>EMB02-IS</a:t>
            </a:r>
            <a:r>
              <a:rPr lang="en-US" sz="1400" dirty="0">
                <a:solidFill>
                  <a:schemeClr val="tx1"/>
                </a:solidFill>
                <a:ea typeface="Times New Roman"/>
                <a:cs typeface="Calibri"/>
              </a:rPr>
              <a:t>: Windows for Devices: Learn about the Future of Windows Embedded</a:t>
            </a:r>
            <a:endParaRPr lang="en-US" sz="1400" dirty="0">
              <a:solidFill>
                <a:schemeClr val="tx1"/>
              </a:solidFill>
              <a:ea typeface="Times New Roman"/>
              <a:cs typeface="Times New Roman"/>
            </a:endParaRPr>
          </a:p>
          <a:p>
            <a:pPr lvl="1" indent="-457200">
              <a:lnSpc>
                <a:spcPct val="115000"/>
              </a:lnSpc>
              <a:spcBef>
                <a:spcPts val="0"/>
              </a:spcBef>
            </a:pPr>
            <a:r>
              <a:rPr lang="en-US" sz="1400" dirty="0">
                <a:solidFill>
                  <a:schemeClr val="tx1"/>
                </a:solidFill>
                <a:ea typeface="Times New Roman"/>
                <a:cs typeface="Calibri"/>
              </a:rPr>
              <a:t>EMB03-IS: The </a:t>
            </a:r>
            <a:r>
              <a:rPr lang="en-US" sz="1400" dirty="0" err="1">
                <a:solidFill>
                  <a:schemeClr val="tx1"/>
                </a:solidFill>
                <a:ea typeface="Times New Roman"/>
                <a:cs typeface="Calibri"/>
              </a:rPr>
              <a:t>Schtick</a:t>
            </a:r>
            <a:r>
              <a:rPr lang="en-US" sz="1400" dirty="0">
                <a:solidFill>
                  <a:schemeClr val="tx1"/>
                </a:solidFill>
                <a:ea typeface="Times New Roman"/>
                <a:cs typeface="Calibri"/>
              </a:rPr>
              <a:t>: Solving Real-Time Challenges, connectivity and GUI with Windows Embedded CE</a:t>
            </a:r>
            <a:endParaRPr lang="en-US" sz="1400" dirty="0">
              <a:solidFill>
                <a:schemeClr val="tx1"/>
              </a:solidFill>
              <a:ea typeface="Times New Roman"/>
              <a:cs typeface="Times New Roman"/>
            </a:endParaRPr>
          </a:p>
          <a:p>
            <a:pPr lvl="1" indent="-457200">
              <a:lnSpc>
                <a:spcPct val="115000"/>
              </a:lnSpc>
              <a:spcBef>
                <a:spcPts val="0"/>
              </a:spcBef>
            </a:pPr>
            <a:r>
              <a:rPr lang="en-US" sz="1400" dirty="0" smtClean="0">
                <a:solidFill>
                  <a:schemeClr val="tx1"/>
                </a:solidFill>
                <a:ea typeface="Times New Roman"/>
                <a:cs typeface="Calibri"/>
              </a:rPr>
              <a:t>EMB04-IS: Deploying and maintaining Windows Embedded Standard with different</a:t>
            </a:r>
          </a:p>
        </p:txBody>
      </p:sp>
    </p:spTree>
    <p:extLst>
      <p:ext uri="{BB962C8B-B14F-4D97-AF65-F5344CB8AC3E}">
        <p14:creationId xmlns:p14="http://schemas.microsoft.com/office/powerpoint/2010/main" xmlns="" val="2865166667"/>
      </p:ext>
    </p:extLst>
  </p:cSld>
  <p:clrMapOvr>
    <a:masterClrMapping/>
  </p:clrMapOvr>
  <mc:AlternateContent xmlns:mc="http://schemas.openxmlformats.org/markup-compatibility/2006">
    <mc:Choice xmlns:p14="http://schemas.microsoft.com/office/powerpoint/2010/main" xmlns="" Requires="p14">
      <p:transition spd="med" p14:dur="699">
        <p:fade/>
      </p:transition>
    </mc:Choice>
    <mc:Fallback>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24"/>
          <p:cNvSpPr>
            <a:spLocks noGrp="1"/>
          </p:cNvSpPr>
          <p:nvPr>
            <p:ph type="title"/>
          </p:nvPr>
        </p:nvSpPr>
        <p:spPr/>
        <p:txBody>
          <a:bodyPr/>
          <a:lstStyle/>
          <a:p>
            <a:r>
              <a:rPr smtClean="0"/>
              <a:t>Useful URLs</a:t>
            </a:r>
            <a:endParaRPr lang="en-US" dirty="0"/>
          </a:p>
        </p:txBody>
      </p:sp>
      <p:sp>
        <p:nvSpPr>
          <p:cNvPr id="8" name="Rectangle 7"/>
          <p:cNvSpPr/>
          <p:nvPr/>
        </p:nvSpPr>
        <p:spPr bwMode="auto">
          <a:xfrm>
            <a:off x="-2298032" y="-1"/>
            <a:ext cx="2141623" cy="2587752"/>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spcBef>
                <a:spcPct val="0"/>
              </a:spcBef>
              <a:spcAft>
                <a:spcPct val="0"/>
              </a:spcAft>
            </a:pPr>
            <a:r>
              <a:rPr lang="en-US" sz="2400" b="1" dirty="0" smtClean="0"/>
              <a:t>Required Slide</a:t>
            </a:r>
            <a:endParaRPr lang="en-US" sz="2400" b="1" dirty="0" smtClean="0">
              <a:solidFill>
                <a:schemeClr val="accent5"/>
              </a:solidFill>
            </a:endParaRPr>
          </a:p>
          <a:p>
            <a:pPr defTabSz="914099" fontAlgn="base">
              <a:spcBef>
                <a:spcPct val="0"/>
              </a:spcBef>
              <a:spcAft>
                <a:spcPct val="0"/>
              </a:spcAft>
            </a:pPr>
            <a:r>
              <a:rPr lang="en-US" sz="2000" b="1" dirty="0" smtClean="0">
                <a:solidFill>
                  <a:schemeClr val="accent5"/>
                </a:solidFill>
              </a:rPr>
              <a:t>Track PMs </a:t>
            </a:r>
            <a:r>
              <a:rPr lang="en-US" dirty="0" smtClean="0"/>
              <a:t>will supply the content for this slide, </a:t>
            </a:r>
            <a:br>
              <a:rPr lang="en-US" dirty="0" smtClean="0"/>
            </a:br>
            <a:r>
              <a:rPr lang="en-US" dirty="0" smtClean="0"/>
              <a:t>which will be inserted during </a:t>
            </a:r>
            <a:br>
              <a:rPr lang="en-US" dirty="0" smtClean="0"/>
            </a:br>
            <a:r>
              <a:rPr lang="en-US" dirty="0" smtClean="0"/>
              <a:t>the final scrub.</a:t>
            </a:r>
            <a:endParaRPr lang="en-US" sz="16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3" name="Content Placeholder 2"/>
          <p:cNvSpPr>
            <a:spLocks noGrp="1"/>
          </p:cNvSpPr>
          <p:nvPr>
            <p:ph sz="quarter" idx="10"/>
          </p:nvPr>
        </p:nvSpPr>
        <p:spPr>
          <a:xfrm>
            <a:off x="450574" y="4922974"/>
            <a:ext cx="8385048" cy="685800"/>
          </a:xfrm>
        </p:spPr>
        <p:txBody>
          <a:bodyPr/>
          <a:lstStyle/>
          <a:p>
            <a:pPr indent="0">
              <a:lnSpc>
                <a:spcPct val="115000"/>
              </a:lnSpc>
              <a:spcBef>
                <a:spcPts val="0"/>
              </a:spcBef>
            </a:pPr>
            <a:r>
              <a:rPr lang="en-US" dirty="0">
                <a:solidFill>
                  <a:schemeClr val="tx1"/>
                </a:solidFill>
                <a:ea typeface="Calibri"/>
                <a:cs typeface="Calibri"/>
              </a:rPr>
              <a:t>Other</a:t>
            </a:r>
          </a:p>
          <a:p>
            <a:pPr lvl="1" indent="-457200">
              <a:lnSpc>
                <a:spcPct val="115000"/>
              </a:lnSpc>
              <a:spcBef>
                <a:spcPts val="0"/>
              </a:spcBef>
            </a:pPr>
            <a:r>
              <a:rPr lang="en-US" sz="1600" dirty="0">
                <a:solidFill>
                  <a:schemeClr val="tx1"/>
                </a:solidFill>
                <a:ea typeface="Calibri"/>
                <a:cs typeface="Calibri"/>
                <a:hlinkClick r:id="rId3"/>
              </a:rPr>
              <a:t>http://windowsfordevices</a:t>
            </a:r>
            <a:endParaRPr lang="en-US" sz="1600" dirty="0">
              <a:solidFill>
                <a:schemeClr val="tx1"/>
              </a:solidFill>
              <a:ea typeface="Calibri"/>
              <a:cs typeface="Calibri"/>
            </a:endParaRPr>
          </a:p>
        </p:txBody>
      </p:sp>
      <p:sp>
        <p:nvSpPr>
          <p:cNvPr id="10" name="Content Placeholder 2"/>
          <p:cNvSpPr>
            <a:spLocks noGrp="1"/>
          </p:cNvSpPr>
          <p:nvPr>
            <p:ph sz="quarter" idx="10"/>
          </p:nvPr>
        </p:nvSpPr>
        <p:spPr>
          <a:xfrm>
            <a:off x="364435" y="3017973"/>
            <a:ext cx="8385048" cy="1206158"/>
          </a:xfrm>
        </p:spPr>
        <p:txBody>
          <a:bodyPr/>
          <a:lstStyle/>
          <a:p>
            <a:pPr indent="0">
              <a:lnSpc>
                <a:spcPct val="115000"/>
              </a:lnSpc>
              <a:spcBef>
                <a:spcPts val="0"/>
              </a:spcBef>
            </a:pPr>
            <a:r>
              <a:rPr lang="en-US" dirty="0" smtClean="0">
                <a:solidFill>
                  <a:schemeClr val="tx1"/>
                </a:solidFill>
                <a:ea typeface="Calibri"/>
                <a:cs typeface="Calibri"/>
              </a:rPr>
              <a:t>Blogs</a:t>
            </a:r>
            <a:endParaRPr lang="en-US" dirty="0">
              <a:solidFill>
                <a:schemeClr val="tx1"/>
              </a:solidFill>
              <a:ea typeface="Calibri"/>
              <a:cs typeface="Calibri"/>
            </a:endParaRPr>
          </a:p>
          <a:p>
            <a:pPr lvl="1" indent="-457200">
              <a:lnSpc>
                <a:spcPct val="115000"/>
              </a:lnSpc>
              <a:spcBef>
                <a:spcPts val="0"/>
              </a:spcBef>
            </a:pPr>
            <a:r>
              <a:rPr lang="en-US" sz="1600" dirty="0">
                <a:solidFill>
                  <a:schemeClr val="tx1"/>
                </a:solidFill>
                <a:ea typeface="Calibri"/>
                <a:cs typeface="Calibri"/>
                <a:hlinkClick r:id="rId4"/>
              </a:rPr>
              <a:t>http://blogs.msdn.com/obloch</a:t>
            </a:r>
            <a:endParaRPr lang="en-US" sz="1600" dirty="0">
              <a:solidFill>
                <a:schemeClr val="tx1"/>
              </a:solidFill>
              <a:ea typeface="Calibri"/>
              <a:cs typeface="Calibri"/>
            </a:endParaRPr>
          </a:p>
          <a:p>
            <a:pPr lvl="1" indent="-457200">
              <a:lnSpc>
                <a:spcPct val="115000"/>
              </a:lnSpc>
              <a:spcBef>
                <a:spcPts val="0"/>
              </a:spcBef>
            </a:pPr>
            <a:r>
              <a:rPr lang="en-US" sz="1600" dirty="0">
                <a:solidFill>
                  <a:schemeClr val="tx1"/>
                </a:solidFill>
                <a:ea typeface="Calibri"/>
                <a:cs typeface="Calibri"/>
                <a:hlinkClick r:id="rId5"/>
              </a:rPr>
              <a:t>http://blogs.msdn.com/mikehall</a:t>
            </a:r>
            <a:endParaRPr lang="en-US" sz="1600" dirty="0">
              <a:solidFill>
                <a:schemeClr val="tx1"/>
              </a:solidFill>
              <a:ea typeface="Calibri"/>
              <a:cs typeface="Calibri"/>
            </a:endParaRPr>
          </a:p>
          <a:p>
            <a:pPr lvl="1" indent="-457200">
              <a:lnSpc>
                <a:spcPct val="115000"/>
              </a:lnSpc>
              <a:spcBef>
                <a:spcPts val="0"/>
              </a:spcBef>
            </a:pPr>
            <a:r>
              <a:rPr lang="en-US" sz="1600" dirty="0">
                <a:solidFill>
                  <a:schemeClr val="tx1"/>
                </a:solidFill>
                <a:ea typeface="Calibri"/>
                <a:cs typeface="Calibri"/>
                <a:hlinkClick r:id="rId6"/>
              </a:rPr>
              <a:t>http://</a:t>
            </a:r>
            <a:r>
              <a:rPr lang="en-US" sz="1600" dirty="0" smtClean="0">
                <a:solidFill>
                  <a:schemeClr val="tx1"/>
                </a:solidFill>
                <a:ea typeface="Calibri"/>
                <a:cs typeface="Calibri"/>
                <a:hlinkClick r:id="rId6"/>
              </a:rPr>
              <a:t>blogs.msdn.com/jcoyne</a:t>
            </a:r>
            <a:endParaRPr lang="en-US" sz="1600" dirty="0">
              <a:solidFill>
                <a:schemeClr val="tx1"/>
              </a:solidFill>
              <a:ea typeface="Calibri"/>
              <a:cs typeface="Calibri"/>
            </a:endParaRPr>
          </a:p>
        </p:txBody>
      </p:sp>
      <p:sp>
        <p:nvSpPr>
          <p:cNvPr id="11" name="Content Placeholder 2"/>
          <p:cNvSpPr>
            <a:spLocks noGrp="1"/>
          </p:cNvSpPr>
          <p:nvPr>
            <p:ph sz="quarter" idx="10"/>
          </p:nvPr>
        </p:nvSpPr>
        <p:spPr>
          <a:xfrm>
            <a:off x="357808" y="1271999"/>
            <a:ext cx="8385048" cy="1491080"/>
          </a:xfrm>
        </p:spPr>
        <p:txBody>
          <a:bodyPr/>
          <a:lstStyle/>
          <a:p>
            <a:pPr indent="0">
              <a:lnSpc>
                <a:spcPct val="115000"/>
              </a:lnSpc>
              <a:spcBef>
                <a:spcPts val="0"/>
              </a:spcBef>
            </a:pPr>
            <a:r>
              <a:rPr lang="en-US" dirty="0">
                <a:solidFill>
                  <a:schemeClr val="tx1"/>
                </a:solidFill>
                <a:ea typeface="Calibri"/>
                <a:cs typeface="Calibri"/>
              </a:rPr>
              <a:t>Microsoft Web sites</a:t>
            </a:r>
          </a:p>
          <a:p>
            <a:pPr lvl="1" indent="-517525">
              <a:lnSpc>
                <a:spcPct val="115000"/>
              </a:lnSpc>
              <a:spcBef>
                <a:spcPts val="0"/>
              </a:spcBef>
            </a:pPr>
            <a:r>
              <a:rPr lang="en-US" sz="1600" dirty="0">
                <a:solidFill>
                  <a:schemeClr val="tx1"/>
                </a:solidFill>
                <a:ea typeface="Calibri"/>
                <a:cs typeface="Calibri"/>
                <a:hlinkClick r:id="rId7"/>
              </a:rPr>
              <a:t>http://windowsembedded.com</a:t>
            </a:r>
            <a:endParaRPr lang="en-US" sz="1600" dirty="0">
              <a:solidFill>
                <a:schemeClr val="tx1"/>
              </a:solidFill>
              <a:ea typeface="Calibri"/>
              <a:cs typeface="Calibri"/>
            </a:endParaRPr>
          </a:p>
          <a:p>
            <a:pPr lvl="1" indent="-517525">
              <a:lnSpc>
                <a:spcPct val="115000"/>
              </a:lnSpc>
              <a:spcBef>
                <a:spcPts val="0"/>
              </a:spcBef>
            </a:pPr>
            <a:r>
              <a:rPr lang="en-US" sz="1600" dirty="0">
                <a:solidFill>
                  <a:schemeClr val="tx1"/>
                </a:solidFill>
                <a:ea typeface="Times New Roman"/>
                <a:cs typeface="Calibri"/>
                <a:hlinkClick r:id="rId8"/>
              </a:rPr>
              <a:t>http://</a:t>
            </a:r>
            <a:r>
              <a:rPr lang="en-US" sz="1600" dirty="0" smtClean="0">
                <a:solidFill>
                  <a:schemeClr val="tx1"/>
                </a:solidFill>
                <a:ea typeface="Times New Roman"/>
                <a:cs typeface="Calibri"/>
                <a:hlinkClick r:id="rId8"/>
              </a:rPr>
              <a:t>msdn.microsoft.com/en-us/windowsembedded/ce/default.aspx</a:t>
            </a:r>
            <a:endParaRPr lang="en-US" sz="1600" dirty="0">
              <a:solidFill>
                <a:schemeClr val="tx1"/>
              </a:solidFill>
              <a:ea typeface="Times New Roman"/>
              <a:cs typeface="Calibri"/>
            </a:endParaRPr>
          </a:p>
          <a:p>
            <a:pPr lvl="1" indent="-517525">
              <a:lnSpc>
                <a:spcPct val="115000"/>
              </a:lnSpc>
              <a:spcBef>
                <a:spcPts val="0"/>
              </a:spcBef>
            </a:pPr>
            <a:r>
              <a:rPr lang="en-US" sz="1600" dirty="0">
                <a:solidFill>
                  <a:schemeClr val="tx1"/>
                </a:solidFill>
                <a:ea typeface="Times New Roman"/>
                <a:cs typeface="Calibri"/>
                <a:hlinkClick r:id="rId9"/>
              </a:rPr>
              <a:t>http://</a:t>
            </a:r>
            <a:r>
              <a:rPr lang="en-US" sz="1600" dirty="0" smtClean="0">
                <a:solidFill>
                  <a:schemeClr val="tx1"/>
                </a:solidFill>
                <a:ea typeface="Times New Roman"/>
                <a:cs typeface="Calibri"/>
                <a:hlinkClick r:id="rId9"/>
              </a:rPr>
              <a:t>msdn.microsoft.com/en-us/windowsembedded/standard/default.aspx</a:t>
            </a:r>
            <a:endParaRPr lang="en-US" sz="1600" dirty="0">
              <a:solidFill>
                <a:schemeClr val="tx1"/>
              </a:solidFill>
              <a:ea typeface="Times New Roman"/>
              <a:cs typeface="Calibri"/>
            </a:endParaRPr>
          </a:p>
          <a:p>
            <a:pPr lvl="1" indent="-517525">
              <a:lnSpc>
                <a:spcPct val="115000"/>
              </a:lnSpc>
              <a:spcBef>
                <a:spcPts val="0"/>
              </a:spcBef>
            </a:pPr>
            <a:r>
              <a:rPr lang="en-US" sz="1600" dirty="0">
                <a:solidFill>
                  <a:schemeClr val="tx1"/>
                </a:solidFill>
                <a:ea typeface="Times New Roman"/>
                <a:cs typeface="Calibri"/>
                <a:hlinkClick r:id="rId10"/>
              </a:rPr>
              <a:t>http://</a:t>
            </a:r>
            <a:r>
              <a:rPr lang="en-US" sz="1600" dirty="0" smtClean="0">
                <a:solidFill>
                  <a:schemeClr val="tx1"/>
                </a:solidFill>
                <a:ea typeface="Times New Roman"/>
                <a:cs typeface="Calibri"/>
                <a:hlinkClick r:id="rId10"/>
              </a:rPr>
              <a:t>technet.microsoft.com/en-us/windowsembedded/posready/default.aspx</a:t>
            </a:r>
            <a:endParaRPr lang="en-US" sz="1600" dirty="0" smtClean="0">
              <a:solidFill>
                <a:schemeClr val="tx1"/>
              </a:solidFill>
              <a:ea typeface="Times New Roman"/>
              <a:cs typeface="Calibri"/>
            </a:endParaRPr>
          </a:p>
        </p:txBody>
      </p:sp>
    </p:spTree>
    <p:extLst>
      <p:ext uri="{BB962C8B-B14F-4D97-AF65-F5344CB8AC3E}">
        <p14:creationId xmlns:p14="http://schemas.microsoft.com/office/powerpoint/2010/main" xmlns="" val="3630070645"/>
      </p:ext>
    </p:extLst>
  </p:cSld>
  <p:clrMapOvr>
    <a:masterClrMapping/>
  </p:clrMapOvr>
  <mc:AlternateContent xmlns:mc="http://schemas.openxmlformats.org/markup-compatibility/2006">
    <mc:Choice xmlns:p14="http://schemas.microsoft.com/office/powerpoint/2010/main" xmlns="" Requires="p14">
      <p:transition spd="med" p14:dur="699">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968794" y="430860"/>
            <a:ext cx="7772400" cy="1938992"/>
          </a:xfrm>
        </p:spPr>
        <p:txBody>
          <a:bodyPr/>
          <a:lstStyle/>
          <a:p>
            <a:r>
              <a:rPr lang="en-US" sz="2400" dirty="0" smtClean="0">
                <a:solidFill>
                  <a:srgbClr val="FFFFFF"/>
                </a:solidFill>
              </a:rPr>
              <a:t>The complexity of things - the things within things - just seems to be endless. I mean nothing is easy, nothing is simple. </a:t>
            </a:r>
            <a:br>
              <a:rPr lang="en-US" sz="2400" dirty="0" smtClean="0">
                <a:solidFill>
                  <a:srgbClr val="FFFFFF"/>
                </a:solidFill>
              </a:rPr>
            </a:br>
            <a:r>
              <a:rPr lang="en-US" sz="2400" dirty="0" smtClean="0">
                <a:solidFill>
                  <a:srgbClr val="FFFFFF"/>
                </a:solidFill>
              </a:rPr>
              <a:t>Alice Munro </a:t>
            </a:r>
            <a:r>
              <a:rPr lang="en-US" sz="2400" dirty="0" smtClean="0">
                <a:solidFill>
                  <a:schemeClr val="tx1"/>
                </a:solidFill>
              </a:rPr>
              <a:t>(Fiction Writer)</a:t>
            </a:r>
            <a:endParaRPr lang="en-US" sz="2400" dirty="0">
              <a:solidFill>
                <a:schemeClr val="tx1"/>
              </a:solidFill>
            </a:endParaRPr>
          </a:p>
        </p:txBody>
      </p:sp>
      <p:sp>
        <p:nvSpPr>
          <p:cNvPr id="7" name="Text Placeholder 4"/>
          <p:cNvSpPr txBox="1">
            <a:spLocks/>
          </p:cNvSpPr>
          <p:nvPr/>
        </p:nvSpPr>
        <p:spPr bwMode="auto">
          <a:xfrm>
            <a:off x="973714" y="2893053"/>
            <a:ext cx="7772400" cy="1274195"/>
          </a:xfrm>
          <a:prstGeom prst="rect">
            <a:avLst/>
          </a:prstGeom>
          <a:noFill/>
          <a:ln w="9525">
            <a:noFill/>
            <a:miter lim="800000"/>
            <a:headEnd/>
            <a:tailEnd/>
          </a:ln>
        </p:spPr>
        <p:txBody>
          <a:bodyPr vert="horz" wrap="square" lIns="45720" tIns="45720" rIns="45720" bIns="45720" numCol="1" anchor="b" anchorCtr="0" compatLnSpc="1">
            <a:prstTxWarp prst="textNoShape">
              <a:avLst/>
            </a:prstTxWarp>
            <a:spAutoFit/>
          </a:bodyPr>
          <a:lstStyle/>
          <a:p>
            <a:pPr lvl="0" algn="l">
              <a:lnSpc>
                <a:spcPct val="90000"/>
              </a:lnSpc>
              <a:spcBef>
                <a:spcPct val="50000"/>
              </a:spcBef>
              <a:buClr>
                <a:srgbClr val="126080"/>
              </a:buClr>
            </a:pPr>
            <a:r>
              <a:rPr kumimoji="0" lang="en-US" sz="2400" b="0" i="0" u="none" strike="noStrike" kern="0" cap="none" spc="0" normalizeH="0" baseline="0" noProof="0" dirty="0" smtClean="0">
                <a:ln>
                  <a:noFill/>
                </a:ln>
                <a:solidFill>
                  <a:srgbClr val="FFFFFF"/>
                </a:solidFill>
                <a:effectLst/>
                <a:uLnTx/>
                <a:uFillTx/>
                <a:latin typeface="+mn-lt"/>
                <a:ea typeface="+mn-ea"/>
                <a:cs typeface="+mn-cs"/>
              </a:rPr>
              <a:t>Complexity that works is built up out of modules that work perfectly, layered one over the other.</a:t>
            </a:r>
          </a:p>
          <a:p>
            <a:pPr lvl="0" algn="l">
              <a:lnSpc>
                <a:spcPct val="90000"/>
              </a:lnSpc>
              <a:spcBef>
                <a:spcPct val="50000"/>
              </a:spcBef>
              <a:buClr>
                <a:srgbClr val="126080"/>
              </a:buClr>
            </a:pPr>
            <a:r>
              <a:rPr kumimoji="0" lang="en-US" sz="2400" b="0" i="0" u="none" strike="noStrike" kern="0" cap="none" spc="0" normalizeH="0" baseline="0" noProof="0" dirty="0" smtClean="0">
                <a:ln>
                  <a:noFill/>
                </a:ln>
                <a:solidFill>
                  <a:srgbClr val="FFFFFF"/>
                </a:solidFill>
                <a:effectLst/>
                <a:uLnTx/>
                <a:uFillTx/>
                <a:latin typeface="+mn-lt"/>
                <a:ea typeface="+mn-ea"/>
                <a:cs typeface="+mn-cs"/>
              </a:rPr>
              <a:t>Kevin Kelly </a:t>
            </a:r>
            <a:r>
              <a:rPr kumimoji="0" lang="en-US" sz="2400" b="0" i="0" u="none" strike="noStrike" kern="0" cap="none" spc="0" normalizeH="0" baseline="0" noProof="0" dirty="0" smtClean="0">
                <a:ln>
                  <a:noFill/>
                </a:ln>
                <a:effectLst/>
                <a:uLnTx/>
                <a:uFillTx/>
                <a:latin typeface="+mn-lt"/>
                <a:ea typeface="+mn-ea"/>
                <a:cs typeface="+mn-cs"/>
              </a:rPr>
              <a:t>(Editor,</a:t>
            </a:r>
            <a:r>
              <a:rPr kumimoji="0" lang="en-US" sz="2400" b="0" i="0" u="none" strike="noStrike" kern="0" cap="none" spc="0" normalizeH="0" noProof="0" dirty="0" smtClean="0">
                <a:ln>
                  <a:noFill/>
                </a:ln>
                <a:effectLst/>
                <a:uLnTx/>
                <a:uFillTx/>
                <a:latin typeface="+mn-lt"/>
                <a:ea typeface="+mn-ea"/>
                <a:cs typeface="+mn-cs"/>
              </a:rPr>
              <a:t> Wired Magazine)</a:t>
            </a:r>
            <a:endParaRPr kumimoji="0" lang="en-US" sz="2400" b="0" i="0" u="none" strike="noStrike" kern="0" cap="none" spc="0" normalizeH="0" baseline="0" noProof="0" dirty="0">
              <a:ln>
                <a:noFill/>
              </a:ln>
              <a:effectLst/>
              <a:uLnTx/>
              <a:uFillTx/>
              <a:latin typeface="+mn-lt"/>
              <a:ea typeface="+mn-ea"/>
              <a:cs typeface="+mn-cs"/>
            </a:endParaRPr>
          </a:p>
        </p:txBody>
      </p:sp>
      <p:sp>
        <p:nvSpPr>
          <p:cNvPr id="4" name="Text Placeholder 4"/>
          <p:cNvSpPr txBox="1">
            <a:spLocks/>
          </p:cNvSpPr>
          <p:nvPr/>
        </p:nvSpPr>
        <p:spPr bwMode="auto">
          <a:xfrm>
            <a:off x="975045" y="4912395"/>
            <a:ext cx="7772400" cy="941796"/>
          </a:xfrm>
          <a:prstGeom prst="rect">
            <a:avLst/>
          </a:prstGeom>
          <a:noFill/>
          <a:ln w="9525">
            <a:noFill/>
            <a:miter lim="800000"/>
            <a:headEnd/>
            <a:tailEnd/>
          </a:ln>
        </p:spPr>
        <p:txBody>
          <a:bodyPr vert="horz" wrap="square" lIns="45720" tIns="45720" rIns="45720" bIns="45720" numCol="1" anchor="b" anchorCtr="0" compatLnSpc="1">
            <a:prstTxWarp prst="textNoShape">
              <a:avLst/>
            </a:prstTxWarp>
            <a:spAutoFit/>
          </a:bodyPr>
          <a:lstStyle/>
          <a:p>
            <a:pPr lvl="0" algn="l">
              <a:lnSpc>
                <a:spcPct val="90000"/>
              </a:lnSpc>
              <a:spcBef>
                <a:spcPct val="50000"/>
              </a:spcBef>
              <a:buClr>
                <a:srgbClr val="126080"/>
              </a:buClr>
            </a:pPr>
            <a:r>
              <a:rPr kumimoji="0" lang="en-US" sz="2400" b="0" i="0" u="none" strike="noStrike" kern="0" cap="none" spc="0" normalizeH="0" baseline="0" noProof="0" dirty="0" smtClean="0">
                <a:ln>
                  <a:noFill/>
                </a:ln>
                <a:solidFill>
                  <a:srgbClr val="FFFFFF"/>
                </a:solidFill>
                <a:effectLst/>
                <a:uLnTx/>
                <a:uFillTx/>
                <a:latin typeface="+mn-lt"/>
                <a:ea typeface="+mn-ea"/>
                <a:cs typeface="+mn-cs"/>
              </a:rPr>
              <a:t>Computers are hard, bunnies are soft</a:t>
            </a:r>
          </a:p>
          <a:p>
            <a:pPr lvl="0" algn="l">
              <a:lnSpc>
                <a:spcPct val="90000"/>
              </a:lnSpc>
              <a:spcBef>
                <a:spcPct val="50000"/>
              </a:spcBef>
              <a:buClr>
                <a:srgbClr val="126080"/>
              </a:buClr>
            </a:pPr>
            <a:r>
              <a:rPr kumimoji="0" lang="en-US" sz="2400" b="0" i="0" u="none" strike="noStrike" kern="0" cap="none" spc="0" normalizeH="0" baseline="0" noProof="0" dirty="0" smtClean="0">
                <a:ln>
                  <a:noFill/>
                </a:ln>
                <a:solidFill>
                  <a:srgbClr val="FFFFFF"/>
                </a:solidFill>
                <a:effectLst/>
                <a:uLnTx/>
                <a:uFillTx/>
                <a:latin typeface="+mn-lt"/>
                <a:ea typeface="+mn-ea"/>
                <a:cs typeface="+mn-cs"/>
              </a:rPr>
              <a:t>K2 </a:t>
            </a:r>
            <a:r>
              <a:rPr kumimoji="0" lang="en-US" sz="2400" b="0" i="0" u="none" strike="noStrike" kern="0" cap="none" spc="0" normalizeH="0" baseline="0" noProof="0" dirty="0" smtClean="0">
                <a:ln>
                  <a:noFill/>
                </a:ln>
                <a:effectLst/>
                <a:uLnTx/>
                <a:uFillTx/>
                <a:latin typeface="+mn-lt"/>
                <a:ea typeface="+mn-ea"/>
                <a:cs typeface="+mn-cs"/>
              </a:rPr>
              <a:t>(Developer guy</a:t>
            </a:r>
            <a:r>
              <a:rPr kumimoji="0" lang="en-US" sz="2400" b="0" i="0" u="none" strike="noStrike" kern="0" cap="none" spc="0" normalizeH="0" noProof="0" dirty="0" smtClean="0">
                <a:ln>
                  <a:noFill/>
                </a:ln>
                <a:effectLst/>
                <a:uLnTx/>
                <a:uFillTx/>
                <a:latin typeface="+mn-lt"/>
                <a:ea typeface="+mn-ea"/>
                <a:cs typeface="+mn-cs"/>
              </a:rPr>
              <a:t>)</a:t>
            </a:r>
            <a:endParaRPr kumimoji="0" lang="en-US" sz="2400" b="0" i="0" u="none" strike="noStrike" kern="0" cap="none" spc="0" normalizeH="0" baseline="0" noProof="0" dirty="0">
              <a:ln>
                <a:noFill/>
              </a:ln>
              <a:effectLst/>
              <a:uLnTx/>
              <a:uFillTx/>
              <a:latin typeface="+mn-lt"/>
              <a:ea typeface="+mn-ea"/>
              <a:cs typeface="+mn-cs"/>
            </a:endParaRPr>
          </a:p>
        </p:txBody>
      </p:sp>
    </p:spTree>
    <p:extLst>
      <p:ext uri="{BB962C8B-B14F-4D97-AF65-F5344CB8AC3E}">
        <p14:creationId xmlns:p14="http://schemas.microsoft.com/office/powerpoint/2010/main" xmlns="" val="2746963680"/>
      </p:ext>
    </p:extLst>
  </p:cSld>
  <p:clrMapOvr>
    <a:masterClrMapping/>
  </p:clrMapOvr>
  <mc:AlternateContent xmlns:mc="http://schemas.openxmlformats.org/markup-compatibility/2006">
    <mc:Choice xmlns:p14="http://schemas.microsoft.com/office/powerpoint/2010/main" xmlns="" Requires="p14">
      <p:transition spd="med" p14:dur="699">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7" grpId="0"/>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ounded Rectangle 28"/>
          <p:cNvSpPr/>
          <p:nvPr/>
        </p:nvSpPr>
        <p:spPr bwMode="auto">
          <a:xfrm>
            <a:off x="162044" y="1178489"/>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9" name="Rounded Rectangle 48"/>
          <p:cNvSpPr/>
          <p:nvPr/>
        </p:nvSpPr>
        <p:spPr bwMode="auto">
          <a:xfrm>
            <a:off x="162044" y="3506886"/>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24" name="Picture 23" descr="TechNet.png"/>
          <p:cNvPicPr>
            <a:picLocks noChangeAspect="1"/>
          </p:cNvPicPr>
          <p:nvPr/>
        </p:nvPicPr>
        <p:blipFill>
          <a:blip r:embed="rId3"/>
          <a:stretch>
            <a:fillRect/>
          </a:stretch>
        </p:blipFill>
        <p:spPr bwMode="black">
          <a:xfrm>
            <a:off x="762000" y="3607054"/>
            <a:ext cx="3624263" cy="738032"/>
          </a:xfrm>
          <a:prstGeom prst="rect">
            <a:avLst/>
          </a:prstGeom>
        </p:spPr>
      </p:pic>
      <p:grpSp>
        <p:nvGrpSpPr>
          <p:cNvPr id="3" name="Group 29"/>
          <p:cNvGrpSpPr/>
          <p:nvPr/>
        </p:nvGrpSpPr>
        <p:grpSpPr>
          <a:xfrm>
            <a:off x="276225" y="1426139"/>
            <a:ext cx="457200" cy="457200"/>
            <a:chOff x="0" y="1400175"/>
            <a:chExt cx="457200" cy="457200"/>
          </a:xfrm>
        </p:grpSpPr>
        <p:sp>
          <p:nvSpPr>
            <p:cNvPr id="31" name="Oval 30"/>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2" name="Oval 31"/>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3" name="Oval 32"/>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42" name="Oval 41"/>
          <p:cNvSpPr/>
          <p:nvPr/>
        </p:nvSpPr>
        <p:spPr bwMode="auto">
          <a:xfrm>
            <a:off x="123825" y="1273739"/>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47" name="Rectangle 46"/>
          <p:cNvSpPr/>
          <p:nvPr/>
        </p:nvSpPr>
        <p:spPr>
          <a:xfrm>
            <a:off x="838200" y="2322868"/>
            <a:ext cx="3849547" cy="954107"/>
          </a:xfrm>
          <a:prstGeom prst="rect">
            <a:avLst/>
          </a:prstGeom>
        </p:spPr>
        <p:txBody>
          <a:bodyPr wrap="square">
            <a:spAutoFit/>
          </a:bodyPr>
          <a:lstStyle/>
          <a:p>
            <a:pPr>
              <a:spcBef>
                <a:spcPts val="600"/>
              </a:spcBef>
            </a:pPr>
            <a:r>
              <a:rPr lang="en-US" sz="2000" dirty="0" smtClean="0">
                <a:hlinkClick r:id="rId4"/>
              </a:rPr>
              <a:t>www.microsoft.com/teched</a:t>
            </a:r>
            <a:r>
              <a:rPr lang="en-US" sz="2000" dirty="0" smtClean="0"/>
              <a:t> </a:t>
            </a:r>
          </a:p>
          <a:p>
            <a:pPr marL="0" lvl="1" indent="0">
              <a:lnSpc>
                <a:spcPct val="100000"/>
              </a:lnSpc>
              <a:spcBef>
                <a:spcPts val="0"/>
              </a:spcBef>
              <a:buNone/>
              <a:tabLst>
                <a:tab pos="1828800" algn="l"/>
              </a:tabLst>
            </a:pPr>
            <a:endParaRPr lang="en-US" dirty="0" smtClean="0"/>
          </a:p>
          <a:p>
            <a:pPr marL="0" lvl="1" indent="0">
              <a:lnSpc>
                <a:spcPct val="100000"/>
              </a:lnSpc>
              <a:spcBef>
                <a:spcPts val="0"/>
              </a:spcBef>
              <a:buNone/>
              <a:tabLst>
                <a:tab pos="1828800" algn="l"/>
              </a:tabLst>
            </a:pPr>
            <a:r>
              <a:rPr lang="en-US" dirty="0" smtClean="0"/>
              <a:t>Sessions On-Demand &amp; Community</a:t>
            </a:r>
          </a:p>
        </p:txBody>
      </p:sp>
      <p:sp>
        <p:nvSpPr>
          <p:cNvPr id="48" name="Rectangle 47"/>
          <p:cNvSpPr/>
          <p:nvPr/>
        </p:nvSpPr>
        <p:spPr>
          <a:xfrm>
            <a:off x="838200" y="4474336"/>
            <a:ext cx="3733800" cy="1046440"/>
          </a:xfrm>
          <a:prstGeom prst="rect">
            <a:avLst/>
          </a:prstGeom>
        </p:spPr>
        <p:txBody>
          <a:bodyPr wrap="square">
            <a:spAutoFit/>
          </a:bodyPr>
          <a:lstStyle/>
          <a:p>
            <a:pPr lvl="0">
              <a:spcBef>
                <a:spcPts val="600"/>
              </a:spcBef>
              <a:buSzPct val="120000"/>
              <a:tabLst>
                <a:tab pos="1828800" algn="l"/>
              </a:tabLst>
              <a:defRPr/>
            </a:pPr>
            <a:r>
              <a:rPr lang="en-US" sz="2000" dirty="0" smtClean="0">
                <a:latin typeface="Calibri" pitchFamily="34" charset="0"/>
                <a:hlinkClick r:id="rId5"/>
              </a:rPr>
              <a:t>http://microsoft.com/technet</a:t>
            </a:r>
            <a:r>
              <a:rPr lang="en-US" sz="2400" b="1" dirty="0" smtClean="0">
                <a:latin typeface="Calibri" pitchFamily="34" charset="0"/>
              </a:rPr>
              <a:t>  </a:t>
            </a:r>
            <a:endParaRPr lang="en-US" sz="2400" dirty="0" smtClean="0">
              <a:latin typeface="Calibri" pitchFamily="34" charset="0"/>
            </a:endParaRPr>
          </a:p>
          <a:p>
            <a:pPr marL="0" lvl="1">
              <a:tabLst>
                <a:tab pos="1828800" algn="l"/>
              </a:tabLst>
              <a:defRPr/>
            </a:pPr>
            <a:endParaRPr lang="en-US" dirty="0" smtClean="0">
              <a:latin typeface="Calibri" pitchFamily="34" charset="0"/>
            </a:endParaRPr>
          </a:p>
          <a:p>
            <a:pPr marL="0" lvl="1">
              <a:tabLst>
                <a:tab pos="1828800" algn="l"/>
              </a:tabLst>
              <a:defRPr/>
            </a:pPr>
            <a:r>
              <a:rPr lang="en-US" dirty="0" smtClean="0">
                <a:latin typeface="Calibri" pitchFamily="34" charset="0"/>
              </a:rPr>
              <a:t>Resources for IT Professionals</a:t>
            </a:r>
          </a:p>
        </p:txBody>
      </p:sp>
      <p:pic>
        <p:nvPicPr>
          <p:cNvPr id="25" name="Picture 24" descr="TechEd_online.png"/>
          <p:cNvPicPr>
            <a:picLocks noChangeAspect="1"/>
          </p:cNvPicPr>
          <p:nvPr/>
        </p:nvPicPr>
        <p:blipFill>
          <a:blip r:embed="rId6"/>
          <a:stretch>
            <a:fillRect/>
          </a:stretch>
        </p:blipFill>
        <p:spPr bwMode="black">
          <a:xfrm>
            <a:off x="914400" y="1281128"/>
            <a:ext cx="2409825" cy="1076325"/>
          </a:xfrm>
          <a:prstGeom prst="rect">
            <a:avLst/>
          </a:prstGeom>
        </p:spPr>
      </p:pic>
      <p:sp>
        <p:nvSpPr>
          <p:cNvPr id="22" name="Rounded Rectangle 21"/>
          <p:cNvSpPr/>
          <p:nvPr/>
        </p:nvSpPr>
        <p:spPr bwMode="auto">
          <a:xfrm>
            <a:off x="4612234" y="3506886"/>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27" name="Picture 26" descr="msdn_1inch_rgb.png"/>
          <p:cNvPicPr>
            <a:picLocks noChangeAspect="1"/>
          </p:cNvPicPr>
          <p:nvPr/>
        </p:nvPicPr>
        <p:blipFill>
          <a:blip r:embed="rId7"/>
          <a:stretch>
            <a:fillRect/>
          </a:stretch>
        </p:blipFill>
        <p:spPr bwMode="black">
          <a:xfrm>
            <a:off x="5457615" y="3583086"/>
            <a:ext cx="1857375" cy="942975"/>
          </a:xfrm>
          <a:prstGeom prst="rect">
            <a:avLst/>
          </a:prstGeom>
        </p:spPr>
      </p:pic>
      <p:sp>
        <p:nvSpPr>
          <p:cNvPr id="28" name="Rectangle 27"/>
          <p:cNvSpPr/>
          <p:nvPr/>
        </p:nvSpPr>
        <p:spPr>
          <a:xfrm>
            <a:off x="5457615" y="4474336"/>
            <a:ext cx="3352800" cy="1046440"/>
          </a:xfrm>
          <a:prstGeom prst="rect">
            <a:avLst/>
          </a:prstGeom>
        </p:spPr>
        <p:txBody>
          <a:bodyPr wrap="square">
            <a:spAutoFit/>
          </a:bodyPr>
          <a:lstStyle/>
          <a:p>
            <a:pPr>
              <a:spcBef>
                <a:spcPts val="600"/>
              </a:spcBef>
              <a:tabLst>
                <a:tab pos="1828800" algn="l"/>
              </a:tabLst>
            </a:pPr>
            <a:r>
              <a:rPr lang="en-US" sz="2000" dirty="0" smtClean="0">
                <a:hlinkClick r:id="rId8"/>
              </a:rPr>
              <a:t>http://microsoft.com/msdn</a:t>
            </a:r>
            <a:r>
              <a:rPr lang="en-US" sz="2400" b="1" dirty="0" smtClean="0"/>
              <a:t>  </a:t>
            </a:r>
            <a:endParaRPr lang="en-US" sz="2400" dirty="0" smtClean="0"/>
          </a:p>
          <a:p>
            <a:pPr marL="0" lvl="1" indent="0">
              <a:lnSpc>
                <a:spcPct val="100000"/>
              </a:lnSpc>
              <a:spcBef>
                <a:spcPts val="0"/>
              </a:spcBef>
              <a:buNone/>
              <a:tabLst>
                <a:tab pos="1828800" algn="l"/>
              </a:tabLst>
            </a:pPr>
            <a:endParaRPr lang="en-US" dirty="0" smtClean="0"/>
          </a:p>
          <a:p>
            <a:pPr marL="0" lvl="1" indent="0">
              <a:lnSpc>
                <a:spcPct val="100000"/>
              </a:lnSpc>
              <a:spcBef>
                <a:spcPts val="0"/>
              </a:spcBef>
              <a:buNone/>
              <a:tabLst>
                <a:tab pos="1828800" algn="l"/>
              </a:tabLst>
            </a:pPr>
            <a:r>
              <a:rPr lang="en-US" dirty="0" smtClean="0"/>
              <a:t>Resources for Developers</a:t>
            </a:r>
          </a:p>
        </p:txBody>
      </p:sp>
      <p:grpSp>
        <p:nvGrpSpPr>
          <p:cNvPr id="4" name="Group 29"/>
          <p:cNvGrpSpPr/>
          <p:nvPr/>
        </p:nvGrpSpPr>
        <p:grpSpPr>
          <a:xfrm>
            <a:off x="276225" y="3758636"/>
            <a:ext cx="457200" cy="457200"/>
            <a:chOff x="0" y="1400175"/>
            <a:chExt cx="457200" cy="457200"/>
          </a:xfrm>
        </p:grpSpPr>
        <p:sp>
          <p:nvSpPr>
            <p:cNvPr id="38" name="Oval 37"/>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9" name="Oval 38"/>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0" name="Oval 39"/>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41" name="Oval 40"/>
          <p:cNvSpPr/>
          <p:nvPr/>
        </p:nvSpPr>
        <p:spPr bwMode="auto">
          <a:xfrm>
            <a:off x="123825" y="3664111"/>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grpSp>
        <p:nvGrpSpPr>
          <p:cNvPr id="5" name="Group 43"/>
          <p:cNvGrpSpPr/>
          <p:nvPr/>
        </p:nvGrpSpPr>
        <p:grpSpPr>
          <a:xfrm>
            <a:off x="4800600" y="3758636"/>
            <a:ext cx="457200" cy="457200"/>
            <a:chOff x="0" y="1400175"/>
            <a:chExt cx="457200" cy="457200"/>
          </a:xfrm>
        </p:grpSpPr>
        <p:sp>
          <p:nvSpPr>
            <p:cNvPr id="45" name="Oval 44"/>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6" name="Oval 45"/>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0" name="Oval 49"/>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1" name="Oval 50"/>
          <p:cNvSpPr/>
          <p:nvPr/>
        </p:nvSpPr>
        <p:spPr bwMode="auto">
          <a:xfrm>
            <a:off x="4648200" y="3606236"/>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35" name="Rounded Rectangle 34"/>
          <p:cNvSpPr/>
          <p:nvPr/>
        </p:nvSpPr>
        <p:spPr bwMode="auto">
          <a:xfrm>
            <a:off x="4612234" y="1178489"/>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grpSp>
        <p:nvGrpSpPr>
          <p:cNvPr id="6" name="Group 29"/>
          <p:cNvGrpSpPr/>
          <p:nvPr/>
        </p:nvGrpSpPr>
        <p:grpSpPr>
          <a:xfrm>
            <a:off x="4761140" y="1426139"/>
            <a:ext cx="457200" cy="457200"/>
            <a:chOff x="0" y="1400175"/>
            <a:chExt cx="457200" cy="457200"/>
          </a:xfrm>
        </p:grpSpPr>
        <p:sp>
          <p:nvSpPr>
            <p:cNvPr id="37" name="Oval 36"/>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3" name="Oval 42"/>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4" name="Oval 43"/>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2" name="Oval 51"/>
          <p:cNvSpPr/>
          <p:nvPr/>
        </p:nvSpPr>
        <p:spPr bwMode="auto">
          <a:xfrm>
            <a:off x="4608740" y="1273739"/>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57" name="Rectangle 56"/>
          <p:cNvSpPr/>
          <p:nvPr/>
        </p:nvSpPr>
        <p:spPr>
          <a:xfrm>
            <a:off x="4629872" y="2322868"/>
            <a:ext cx="4514127" cy="954107"/>
          </a:xfrm>
          <a:prstGeom prst="rect">
            <a:avLst/>
          </a:prstGeom>
        </p:spPr>
        <p:txBody>
          <a:bodyPr wrap="square">
            <a:spAutoFit/>
          </a:bodyPr>
          <a:lstStyle/>
          <a:p>
            <a:pPr>
              <a:spcBef>
                <a:spcPts val="600"/>
              </a:spcBef>
            </a:pPr>
            <a:r>
              <a:rPr lang="en-US" sz="2000" dirty="0" smtClean="0">
                <a:hlinkClick r:id="rId9"/>
              </a:rPr>
              <a:t>www.microsoft.com/learning</a:t>
            </a:r>
            <a:r>
              <a:rPr lang="en-US" sz="2000" dirty="0" smtClean="0"/>
              <a:t>  </a:t>
            </a:r>
          </a:p>
          <a:p>
            <a:pPr marL="0" lvl="1" indent="0">
              <a:lnSpc>
                <a:spcPct val="100000"/>
              </a:lnSpc>
              <a:spcBef>
                <a:spcPts val="0"/>
              </a:spcBef>
              <a:buNone/>
              <a:tabLst>
                <a:tab pos="1828800" algn="l"/>
              </a:tabLst>
            </a:pPr>
            <a:endParaRPr lang="en-US" dirty="0" smtClean="0"/>
          </a:p>
          <a:p>
            <a:r>
              <a:rPr lang="en-US" dirty="0" smtClean="0"/>
              <a:t>Microsoft Certification &amp; Training Resources</a:t>
            </a:r>
            <a:endParaRPr lang="en-US" dirty="0"/>
          </a:p>
        </p:txBody>
      </p:sp>
      <p:sp>
        <p:nvSpPr>
          <p:cNvPr id="54" name="Title 1"/>
          <p:cNvSpPr>
            <a:spLocks noGrp="1"/>
          </p:cNvSpPr>
          <p:nvPr>
            <p:ph type="title"/>
          </p:nvPr>
        </p:nvSpPr>
        <p:spPr/>
        <p:txBody>
          <a:bodyPr vert="horz" wrap="square" lIns="0" tIns="0" rIns="0" bIns="0" rtlCol="0" anchor="t">
            <a:spAutoFit/>
          </a:bodyPr>
          <a:lstStyle/>
          <a:p>
            <a:r>
              <a:rPr/>
              <a:t>Resources</a:t>
            </a:r>
          </a:p>
        </p:txBody>
      </p:sp>
      <p:grpSp>
        <p:nvGrpSpPr>
          <p:cNvPr id="58" name="Group 57"/>
          <p:cNvGrpSpPr/>
          <p:nvPr/>
        </p:nvGrpSpPr>
        <p:grpSpPr bwMode="black">
          <a:xfrm>
            <a:off x="5457615" y="1234828"/>
            <a:ext cx="3477054" cy="771334"/>
            <a:chOff x="5561787" y="0"/>
            <a:chExt cx="3477054" cy="771334"/>
          </a:xfrm>
        </p:grpSpPr>
        <p:pic>
          <p:nvPicPr>
            <p:cNvPr id="56" name="Picture 55" descr="ms_Learning_w.eps"/>
            <p:cNvPicPr>
              <a:picLocks noChangeAspect="1"/>
            </p:cNvPicPr>
            <p:nvPr/>
          </p:nvPicPr>
          <p:blipFill>
            <a:blip r:embed="rId10"/>
            <a:srcRect l="51467"/>
            <a:stretch>
              <a:fillRect/>
            </a:stretch>
          </p:blipFill>
          <p:spPr bwMode="black">
            <a:xfrm>
              <a:off x="7257327" y="0"/>
              <a:ext cx="1781514" cy="771334"/>
            </a:xfrm>
            <a:prstGeom prst="rect">
              <a:avLst/>
            </a:prstGeom>
          </p:spPr>
        </p:pic>
        <p:pic>
          <p:nvPicPr>
            <p:cNvPr id="1026" name="Picture 2" descr="C:\Documents and Settings\Pennie\My Documents\ACERDATA (D)\Pennie's documents\MS Image\Boxshot_Logo\MICROSOFT\Microsoft Logo wht shadow.png"/>
            <p:cNvPicPr>
              <a:picLocks noChangeAspect="1" noChangeArrowheads="1"/>
            </p:cNvPicPr>
            <p:nvPr/>
          </p:nvPicPr>
          <p:blipFill>
            <a:blip r:embed="rId11"/>
            <a:srcRect/>
            <a:stretch>
              <a:fillRect/>
            </a:stretch>
          </p:blipFill>
          <p:spPr bwMode="black">
            <a:xfrm>
              <a:off x="5561787" y="254642"/>
              <a:ext cx="1693646" cy="312516"/>
            </a:xfrm>
            <a:prstGeom prst="rect">
              <a:avLst/>
            </a:prstGeom>
            <a:noFill/>
          </p:spPr>
        </p:pic>
      </p:grpSp>
      <p:sp>
        <p:nvSpPr>
          <p:cNvPr id="53" name="Rectangle 52"/>
          <p:cNvSpPr/>
          <p:nvPr/>
        </p:nvSpPr>
        <p:spPr bwMode="auto">
          <a:xfrm>
            <a:off x="-2298032" y="0"/>
            <a:ext cx="2141623" cy="3072384"/>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a:p>
            <a:pPr defTabSz="914099" fontAlgn="base">
              <a:spcBef>
                <a:spcPct val="0"/>
              </a:spcBef>
              <a:spcAft>
                <a:spcPct val="0"/>
              </a:spcAft>
            </a:pPr>
            <a:r>
              <a:rPr lang="en-US" sz="2000" b="1" dirty="0" smtClean="0">
                <a:solidFill>
                  <a:schemeClr val="accent5"/>
                </a:solidFill>
              </a:rPr>
              <a:t>Speakers, </a:t>
            </a:r>
          </a:p>
          <a:p>
            <a:r>
              <a:rPr lang="en-US" dirty="0" smtClean="0"/>
              <a:t>TechEd 2009 is not producing </a:t>
            </a:r>
          </a:p>
          <a:p>
            <a:r>
              <a:rPr lang="en-US" dirty="0" smtClean="0"/>
              <a:t>a DVD. Please announce that </a:t>
            </a:r>
          </a:p>
          <a:p>
            <a:r>
              <a:rPr lang="en-US" dirty="0" smtClean="0"/>
              <a:t>attendees can </a:t>
            </a:r>
            <a:r>
              <a:rPr lang="en-US" b="1" dirty="0" smtClean="0"/>
              <a:t>access session </a:t>
            </a:r>
            <a:endParaRPr lang="en-US" dirty="0" smtClean="0"/>
          </a:p>
          <a:p>
            <a:r>
              <a:rPr lang="en-US" b="1" dirty="0" smtClean="0"/>
              <a:t>recordings at TechEd Online. </a:t>
            </a:r>
            <a:endParaRPr lang="en-US" dirty="0"/>
          </a:p>
        </p:txBody>
      </p:sp>
    </p:spTree>
  </p:cSld>
  <p:clrMapOvr>
    <a:masterClrMapping/>
  </p:clrMapOvr>
  <mc:AlternateContent xmlns:mc="http://schemas.openxmlformats.org/markup-compatibility/2006">
    <mc:Choice xmlns:p14="http://schemas.microsoft.com/office/powerpoint/2010/main" xmlns="" Requires="p14">
      <p:transition spd="med" p14:dur="699">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par>
                          <p:cTn id="9" fill="hold">
                            <p:stCondLst>
                              <p:cond delay="0"/>
                            </p:stCondLst>
                            <p:childTnLst>
                              <p:par>
                                <p:cTn id="10" presetID="10" presetClass="exit" presetSubtype="0" fill="hold" grpId="1" nodeType="afterEffect">
                                  <p:stCondLst>
                                    <p:cond delay="200"/>
                                  </p:stCondLst>
                                  <p:childTnLst>
                                    <p:animEffect transition="out" filter="fade">
                                      <p:cBhvr>
                                        <p:cTn id="11" dur="2000"/>
                                        <p:tgtEl>
                                          <p:spTgt spid="42"/>
                                        </p:tgtEl>
                                      </p:cBhvr>
                                    </p:animEffect>
                                    <p:set>
                                      <p:cBhvr>
                                        <p:cTn id="12" dur="1" fill="hold">
                                          <p:stCondLst>
                                            <p:cond delay="1999"/>
                                          </p:stCondLst>
                                        </p:cTn>
                                        <p:tgtEl>
                                          <p:spTgt spid="42"/>
                                        </p:tgtEl>
                                        <p:attrNameLst>
                                          <p:attrName>style.visibility</p:attrName>
                                        </p:attrNameLst>
                                      </p:cBhvr>
                                      <p:to>
                                        <p:strVal val="hidden"/>
                                      </p:to>
                                    </p:set>
                                  </p:childTnLst>
                                </p:cTn>
                              </p:par>
                            </p:childTnLst>
                          </p:cTn>
                        </p:par>
                        <p:par>
                          <p:cTn id="13" fill="hold">
                            <p:stCondLst>
                              <p:cond delay="2200"/>
                            </p:stCondLst>
                            <p:childTnLst>
                              <p:par>
                                <p:cTn id="14" presetID="1"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childTnLst>
                                </p:cTn>
                              </p:par>
                            </p:childTnLst>
                          </p:cTn>
                        </p:par>
                        <p:par>
                          <p:cTn id="18" fill="hold">
                            <p:stCondLst>
                              <p:cond delay="2200"/>
                            </p:stCondLst>
                            <p:childTnLst>
                              <p:par>
                                <p:cTn id="19" presetID="10" presetClass="exit" presetSubtype="0" fill="hold" grpId="1" nodeType="afterEffect">
                                  <p:stCondLst>
                                    <p:cond delay="200"/>
                                  </p:stCondLst>
                                  <p:childTnLst>
                                    <p:animEffect transition="out" filter="fade">
                                      <p:cBhvr>
                                        <p:cTn id="20" dur="2000"/>
                                        <p:tgtEl>
                                          <p:spTgt spid="41"/>
                                        </p:tgtEl>
                                      </p:cBhvr>
                                    </p:animEffect>
                                    <p:set>
                                      <p:cBhvr>
                                        <p:cTn id="21" dur="1" fill="hold">
                                          <p:stCondLst>
                                            <p:cond delay="1999"/>
                                          </p:stCondLst>
                                        </p:cTn>
                                        <p:tgtEl>
                                          <p:spTgt spid="41"/>
                                        </p:tgtEl>
                                        <p:attrNameLst>
                                          <p:attrName>style.visibility</p:attrName>
                                        </p:attrNameLst>
                                      </p:cBhvr>
                                      <p:to>
                                        <p:strVal val="hidden"/>
                                      </p:to>
                                    </p:set>
                                  </p:childTnLst>
                                </p:cTn>
                              </p:par>
                            </p:childTnLst>
                          </p:cTn>
                        </p:par>
                        <p:par>
                          <p:cTn id="22" fill="hold">
                            <p:stCondLst>
                              <p:cond delay="4400"/>
                            </p:stCondLst>
                            <p:childTnLst>
                              <p:par>
                                <p:cTn id="23" presetID="1" presetClass="entr" presetSubtype="0" fill="hold" grpId="0" nodeType="afterEffect">
                                  <p:stCondLst>
                                    <p:cond delay="0"/>
                                  </p:stCondLst>
                                  <p:childTnLst>
                                    <p:set>
                                      <p:cBhvr>
                                        <p:cTn id="24" dur="1" fill="hold">
                                          <p:stCondLst>
                                            <p:cond delay="0"/>
                                          </p:stCondLst>
                                        </p:cTn>
                                        <p:tgtEl>
                                          <p:spTgt spid="5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par>
                          <p:cTn id="27" fill="hold">
                            <p:stCondLst>
                              <p:cond delay="4400"/>
                            </p:stCondLst>
                            <p:childTnLst>
                              <p:par>
                                <p:cTn id="28" presetID="10" presetClass="exit" presetSubtype="0" fill="hold" grpId="1" nodeType="afterEffect">
                                  <p:stCondLst>
                                    <p:cond delay="200"/>
                                  </p:stCondLst>
                                  <p:childTnLst>
                                    <p:animEffect transition="out" filter="fade">
                                      <p:cBhvr>
                                        <p:cTn id="29" dur="2000"/>
                                        <p:tgtEl>
                                          <p:spTgt spid="51"/>
                                        </p:tgtEl>
                                      </p:cBhvr>
                                    </p:animEffect>
                                    <p:set>
                                      <p:cBhvr>
                                        <p:cTn id="30" dur="1" fill="hold">
                                          <p:stCondLst>
                                            <p:cond delay="1999"/>
                                          </p:stCondLst>
                                        </p:cTn>
                                        <p:tgtEl>
                                          <p:spTgt spid="51"/>
                                        </p:tgtEl>
                                        <p:attrNameLst>
                                          <p:attrName>style.visibility</p:attrName>
                                        </p:attrNameLst>
                                      </p:cBhvr>
                                      <p:to>
                                        <p:strVal val="hidden"/>
                                      </p:to>
                                    </p:set>
                                  </p:childTnLst>
                                </p:cTn>
                              </p:par>
                            </p:childTnLst>
                          </p:cTn>
                        </p:par>
                        <p:par>
                          <p:cTn id="31" fill="hold">
                            <p:stCondLst>
                              <p:cond delay="6600"/>
                            </p:stCondLst>
                            <p:childTnLst>
                              <p:par>
                                <p:cTn id="32" presetID="1" presetClass="entr" presetSubtype="0" fill="hold" grpId="0" nodeType="afterEffect">
                                  <p:stCondLst>
                                    <p:cond delay="0"/>
                                  </p:stCondLst>
                                  <p:childTnLst>
                                    <p:set>
                                      <p:cBhvr>
                                        <p:cTn id="33" dur="1" fill="hold">
                                          <p:stCondLst>
                                            <p:cond delay="0"/>
                                          </p:stCondLst>
                                        </p:cTn>
                                        <p:tgtEl>
                                          <p:spTgt spid="52"/>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6"/>
                                        </p:tgtEl>
                                        <p:attrNameLst>
                                          <p:attrName>style.visibility</p:attrName>
                                        </p:attrNameLst>
                                      </p:cBhvr>
                                      <p:to>
                                        <p:strVal val="visible"/>
                                      </p:to>
                                    </p:set>
                                  </p:childTnLst>
                                </p:cTn>
                              </p:par>
                            </p:childTnLst>
                          </p:cTn>
                        </p:par>
                        <p:par>
                          <p:cTn id="36" fill="hold">
                            <p:stCondLst>
                              <p:cond delay="6600"/>
                            </p:stCondLst>
                            <p:childTnLst>
                              <p:par>
                                <p:cTn id="37" presetID="10" presetClass="exit" presetSubtype="0" fill="hold" grpId="1" nodeType="afterEffect">
                                  <p:stCondLst>
                                    <p:cond delay="200"/>
                                  </p:stCondLst>
                                  <p:childTnLst>
                                    <p:animEffect transition="out" filter="fade">
                                      <p:cBhvr>
                                        <p:cTn id="38" dur="2000"/>
                                        <p:tgtEl>
                                          <p:spTgt spid="52"/>
                                        </p:tgtEl>
                                      </p:cBhvr>
                                    </p:animEffect>
                                    <p:set>
                                      <p:cBhvr>
                                        <p:cTn id="39" dur="1" fill="hold">
                                          <p:stCondLst>
                                            <p:cond delay="1999"/>
                                          </p:stCondLst>
                                        </p:cTn>
                                        <p:tgtEl>
                                          <p:spTgt spid="5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2" grpId="1" animBg="1"/>
      <p:bldP spid="41" grpId="0" animBg="1"/>
      <p:bldP spid="41" grpId="1" animBg="1"/>
      <p:bldP spid="51" grpId="0" animBg="1"/>
      <p:bldP spid="51" grpId="1" animBg="1"/>
      <p:bldP spid="52" grpId="0" animBg="1"/>
      <p:bldP spid="52" grpId="1"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val.png"/>
          <p:cNvPicPr>
            <a:picLocks noChangeAspect="1"/>
          </p:cNvPicPr>
          <p:nvPr/>
        </p:nvPicPr>
        <p:blipFill>
          <a:blip r:embed="rId2"/>
          <a:stretch>
            <a:fillRect/>
          </a:stretch>
        </p:blipFill>
        <p:spPr>
          <a:xfrm>
            <a:off x="1142" y="857"/>
            <a:ext cx="9142858" cy="6857143"/>
          </a:xfrm>
          <a:prstGeom prst="rect">
            <a:avLst/>
          </a:prstGeom>
        </p:spPr>
      </p:pic>
      <p:sp>
        <p:nvSpPr>
          <p:cNvPr id="3" name="Rounded Rectangle 2"/>
          <p:cNvSpPr/>
          <p:nvPr/>
        </p:nvSpPr>
        <p:spPr bwMode="blackGray">
          <a:xfrm>
            <a:off x="41077" y="3971504"/>
            <a:ext cx="505557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solidFill>
                  <a:srgbClr val="FFFFFF"/>
                </a:solidFill>
                <a:effectLst>
                  <a:outerShdw blurRad="38100" dist="38100" dir="2700000" algn="tl">
                    <a:srgbClr val="000000">
                      <a:alpha val="43137"/>
                    </a:srgbClr>
                  </a:outerShdw>
                </a:effectLst>
                <a:latin typeface="Segoe" pitchFamily="34" charset="0"/>
              </a:rPr>
              <a:t>Complete an evaluation on </a:t>
            </a:r>
            <a:r>
              <a:rPr lang="en-US" sz="3200" dirty="0" err="1" smtClean="0">
                <a:solidFill>
                  <a:srgbClr val="FFFFFF"/>
                </a:solidFill>
                <a:effectLst>
                  <a:outerShdw blurRad="38100" dist="38100" dir="2700000" algn="tl">
                    <a:srgbClr val="000000">
                      <a:alpha val="43137"/>
                    </a:srgbClr>
                  </a:outerShdw>
                </a:effectLst>
                <a:latin typeface="Segoe" pitchFamily="34" charset="0"/>
              </a:rPr>
              <a:t>CommNet</a:t>
            </a:r>
            <a:r>
              <a:rPr lang="en-US" sz="3200" dirty="0" smtClean="0">
                <a:solidFill>
                  <a:srgbClr val="FFFFFF"/>
                </a:solidFill>
                <a:effectLst>
                  <a:outerShdw blurRad="38100" dist="38100" dir="2700000" algn="tl">
                    <a:srgbClr val="000000">
                      <a:alpha val="43137"/>
                    </a:srgbClr>
                  </a:outerShdw>
                </a:effectLst>
                <a:latin typeface="Segoe" pitchFamily="34" charset="0"/>
              </a:rPr>
              <a:t> and enter to win an Xbox 360 Elite!</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64" presetClass="path" presetSubtype="0" decel="50000" fill="hold" grpId="1" nodeType="withEffect">
                                  <p:stCondLst>
                                    <p:cond delay="0"/>
                                  </p:stCondLst>
                                  <p:childTnLst>
                                    <p:animMotion origin="layout" path="M -0.41701 -0.00138 L -2.77778E-6 -4.44444E-6 " pathEditMode="relative" rAng="0" ptsTypes="AA">
                                      <p:cBhvr>
                                        <p:cTn id="9" dur="1000" fill="hold"/>
                                        <p:tgtEl>
                                          <p:spTgt spid="3"/>
                                        </p:tgtEl>
                                        <p:attrNameLst>
                                          <p:attrName>ppt_x</p:attrName>
                                          <p:attrName>ppt_y</p:attrName>
                                        </p:attrNameLst>
                                      </p:cBhvr>
                                      <p:rCtr x="209" y="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a:blip r:embed="rId3"/>
          <a:stretch>
            <a:fillRect/>
          </a:stretch>
        </p:blipFill>
        <p:spPr bwMode="black">
          <a:xfrm>
            <a:off x="2286000" y="2590800"/>
            <a:ext cx="4572000" cy="986114"/>
          </a:xfrm>
          <a:prstGeom prst="rect">
            <a:avLst/>
          </a:prstGeom>
          <a:noFill/>
          <a:ln>
            <a:noFill/>
          </a:ln>
        </p:spPr>
      </p:pic>
      <p:sp>
        <p:nvSpPr>
          <p:cNvPr id="5" name="Text Box 3"/>
          <p:cNvSpPr txBox="1">
            <a:spLocks noChangeArrowheads="1"/>
          </p:cNvSpPr>
          <p:nvPr/>
        </p:nvSpPr>
        <p:spPr bwMode="blackWhite">
          <a:xfrm>
            <a:off x="967578" y="5580925"/>
            <a:ext cx="7208845" cy="461651"/>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600" dirty="0">
                <a:latin typeface="Calibri" pitchFamily="34" charset="0"/>
                <a:cs typeface="Arial" charset="0"/>
              </a:rPr>
              <a:t>© </a:t>
            </a:r>
            <a:r>
              <a:rPr lang="en-US" sz="600" dirty="0" smtClean="0">
                <a:latin typeface="Calibri" pitchFamily="34" charset="0"/>
                <a:cs typeface="Arial" charset="0"/>
              </a:rPr>
              <a:t>2009 Microsoft </a:t>
            </a:r>
            <a:r>
              <a:rPr lang="en-US" sz="600" dirty="0">
                <a:latin typeface="Calibr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600" dirty="0">
                <a:latin typeface="Calibr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600" dirty="0" smtClean="0">
                <a:latin typeface="Calibri" pitchFamily="34" charset="0"/>
                <a:cs typeface="Arial" charset="0"/>
              </a:rPr>
              <a:t>MICROSOFT </a:t>
            </a:r>
            <a:r>
              <a:rPr lang="en-US" sz="600" dirty="0">
                <a:latin typeface="Calibri" pitchFamily="34" charset="0"/>
                <a:cs typeface="Arial" charset="0"/>
              </a:rPr>
              <a:t>MAKES NO WARRANTIES, EXPRESS, IMPLIED OR STATUTORY, AS TO THE INFORMATION IN THIS PRESENTATION.</a:t>
            </a:r>
          </a:p>
        </p:txBody>
      </p:sp>
      <p:sp>
        <p:nvSpPr>
          <p:cNvPr id="6" name="Rectangle 5"/>
          <p:cNvSpPr/>
          <p:nvPr/>
        </p:nvSpPr>
        <p:spPr bwMode="auto">
          <a:xfrm>
            <a:off x="-2298032" y="0"/>
            <a:ext cx="2141623" cy="794084"/>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p:txBody>
      </p:sp>
    </p:spTree>
  </p:cSld>
  <p:clrMapOvr>
    <a:masterClrMapping/>
  </p:clrMapOvr>
  <mc:AlternateContent xmlns:mc="http://schemas.openxmlformats.org/markup-compatibility/2006">
    <mc:Choice xmlns:p14="http://schemas.microsoft.com/office/powerpoint/2010/main" xmlns="" Requires="p14">
      <p:transition spd="med" p14:dur="699">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dirty="0" smtClean="0"/>
              <a:t>Hardware Trends</a:t>
            </a:r>
          </a:p>
        </p:txBody>
      </p:sp>
      <p:pic>
        <p:nvPicPr>
          <p:cNvPr id="90114" name="Picture 2" descr="http://histoire.info.online.fr/images/eniac4.jpeg"/>
          <p:cNvPicPr>
            <a:picLocks noChangeAspect="1" noChangeArrowheads="1"/>
          </p:cNvPicPr>
          <p:nvPr/>
        </p:nvPicPr>
        <p:blipFill>
          <a:blip r:embed="rId3"/>
          <a:srcRect/>
          <a:stretch>
            <a:fillRect/>
          </a:stretch>
        </p:blipFill>
        <p:spPr bwMode="auto">
          <a:xfrm>
            <a:off x="2079817" y="1431213"/>
            <a:ext cx="3005827" cy="245254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5" name="Picture 2" descr="http://www.cpu-galaxy.at/CPU/Intel%20CPU/3002-8008/Intel%204004%20Section-Dateien/core4004.jpg"/>
          <p:cNvPicPr>
            <a:picLocks noChangeAspect="1" noChangeArrowheads="1"/>
          </p:cNvPicPr>
          <p:nvPr/>
        </p:nvPicPr>
        <p:blipFill>
          <a:blip r:embed="rId4" cstate="print"/>
          <a:srcRect/>
          <a:stretch>
            <a:fillRect/>
          </a:stretch>
        </p:blipFill>
        <p:spPr bwMode="auto">
          <a:xfrm rot="16200000">
            <a:off x="2879786" y="1495623"/>
            <a:ext cx="2354126" cy="323562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6" name="Picture 4" descr="43491A_QuadCore_OptDieWHT_LO.jpg"/>
          <p:cNvPicPr>
            <a:picLocks noChangeAspect="1" noChangeArrowheads="1"/>
          </p:cNvPicPr>
          <p:nvPr/>
        </p:nvPicPr>
        <p:blipFill>
          <a:blip r:embed="rId5"/>
          <a:srcRect/>
          <a:stretch>
            <a:fillRect/>
          </a:stretch>
        </p:blipFill>
        <p:spPr bwMode="auto">
          <a:xfrm rot="5400000">
            <a:off x="3067718" y="2260257"/>
            <a:ext cx="3105633" cy="321090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7" name="Picture 6" descr="Diagram_HMI.jpg"/>
          <p:cNvPicPr>
            <a:picLocks noChangeAspect="1"/>
          </p:cNvPicPr>
          <p:nvPr/>
        </p:nvPicPr>
        <p:blipFill>
          <a:blip r:embed="rId6"/>
          <a:stretch>
            <a:fillRect/>
          </a:stretch>
        </p:blipFill>
        <p:spPr>
          <a:xfrm>
            <a:off x="3523132" y="2747683"/>
            <a:ext cx="3248456" cy="322281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xmlns="" val="1084484828"/>
      </p:ext>
    </p:extLst>
  </p:cSld>
  <p:clrMapOvr>
    <a:masterClrMapping/>
  </p:clrMapOvr>
  <mc:AlternateContent xmlns:mc="http://schemas.openxmlformats.org/markup-compatibility/2006">
    <mc:Choice xmlns:p14="http://schemas.microsoft.com/office/powerpoint/2010/main" xmlns="" Requires="p14">
      <p:transition spd="med" p14:dur="699">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0114"/>
                                        </p:tgtEl>
                                        <p:attrNameLst>
                                          <p:attrName>style.visibility</p:attrName>
                                        </p:attrNameLst>
                                      </p:cBhvr>
                                      <p:to>
                                        <p:strVal val="visible"/>
                                      </p:to>
                                    </p:set>
                                    <p:animEffect transition="in" filter="fade">
                                      <p:cBhvr>
                                        <p:cTn id="7" dur="1000"/>
                                        <p:tgtEl>
                                          <p:spTgt spid="901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381000" y="230188"/>
            <a:ext cx="8382000" cy="664797"/>
          </a:xfrm>
        </p:spPr>
        <p:txBody>
          <a:bodyPr/>
          <a:lstStyle/>
          <a:p>
            <a:r>
              <a:rPr lang="en-US" dirty="0" smtClean="0"/>
              <a:t>Software Trends</a:t>
            </a:r>
          </a:p>
        </p:txBody>
      </p:sp>
      <p:pic>
        <p:nvPicPr>
          <p:cNvPr id="4" name="Picture 3" descr="Assembler.png"/>
          <p:cNvPicPr>
            <a:picLocks noChangeAspect="1"/>
          </p:cNvPicPr>
          <p:nvPr/>
        </p:nvPicPr>
        <p:blipFill>
          <a:blip r:embed="rId3"/>
          <a:stretch>
            <a:fillRect/>
          </a:stretch>
        </p:blipFill>
        <p:spPr>
          <a:xfrm>
            <a:off x="919163" y="1792687"/>
            <a:ext cx="5476875" cy="301942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5" name="Picture 4" descr="c_plus_plus.png"/>
          <p:cNvPicPr>
            <a:picLocks noChangeAspect="1"/>
          </p:cNvPicPr>
          <p:nvPr/>
        </p:nvPicPr>
        <p:blipFill>
          <a:blip r:embed="rId4"/>
          <a:stretch>
            <a:fillRect/>
          </a:stretch>
        </p:blipFill>
        <p:spPr>
          <a:xfrm>
            <a:off x="1362508" y="2091423"/>
            <a:ext cx="5476875" cy="311467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6" name="Picture 5" descr="C_Sharp_Sample.png"/>
          <p:cNvPicPr>
            <a:picLocks noChangeAspect="1"/>
          </p:cNvPicPr>
          <p:nvPr/>
        </p:nvPicPr>
        <p:blipFill>
          <a:blip r:embed="rId5"/>
          <a:stretch>
            <a:fillRect/>
          </a:stretch>
        </p:blipFill>
        <p:spPr>
          <a:xfrm>
            <a:off x="1916689" y="2465497"/>
            <a:ext cx="5476875" cy="311467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xmlns="" val="1558746437"/>
      </p:ext>
    </p:extLst>
  </p:cSld>
  <p:clrMapOvr>
    <a:masterClrMapping/>
  </p:clrMapOvr>
  <mc:AlternateContent xmlns:mc="http://schemas.openxmlformats.org/markup-compatibility/2006">
    <mc:Choice xmlns:p14="http://schemas.microsoft.com/office/powerpoint/2010/main" xmlns="" Requires="p14">
      <p:transition spd="med" p14:dur="699">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937" name="Rectangle 49"/>
          <p:cNvSpPr>
            <a:spLocks noGrp="1" noChangeArrowheads="1"/>
          </p:cNvSpPr>
          <p:nvPr>
            <p:ph type="title"/>
          </p:nvPr>
        </p:nvSpPr>
        <p:spPr/>
        <p:txBody>
          <a:bodyPr/>
          <a:lstStyle/>
          <a:p>
            <a:r>
              <a:rPr lang="en-US" sz="3600" dirty="0" smtClean="0"/>
              <a:t>Operating System and Framework Trends</a:t>
            </a:r>
            <a:endParaRPr lang="en-US" sz="3600" dirty="0"/>
          </a:p>
        </p:txBody>
      </p:sp>
      <p:sp>
        <p:nvSpPr>
          <p:cNvPr id="50" name="Content Placeholder 49"/>
          <p:cNvSpPr>
            <a:spLocks noGrp="1"/>
          </p:cNvSpPr>
          <p:nvPr>
            <p:ph type="body" sz="quarter" idx="10"/>
          </p:nvPr>
        </p:nvSpPr>
        <p:spPr>
          <a:xfrm>
            <a:off x="381000" y="1250622"/>
            <a:ext cx="8382000" cy="2210862"/>
          </a:xfrm>
        </p:spPr>
        <p:txBody>
          <a:bodyPr/>
          <a:lstStyle/>
          <a:p>
            <a:r>
              <a:rPr lang="en-US" sz="2800" dirty="0" smtClean="0"/>
              <a:t>Abstraction accelerates productivity</a:t>
            </a:r>
          </a:p>
          <a:p>
            <a:r>
              <a:rPr lang="en-US" sz="2800" dirty="0" smtClean="0"/>
              <a:t>Hides Complexity (good and bad)</a:t>
            </a:r>
          </a:p>
          <a:p>
            <a:r>
              <a:rPr lang="en-US" sz="2800" dirty="0" smtClean="0"/>
              <a:t>API’s and Frameworks</a:t>
            </a:r>
          </a:p>
          <a:p>
            <a:pPr lvl="1"/>
            <a:r>
              <a:rPr lang="en-US" sz="2400" dirty="0" smtClean="0"/>
              <a:t>Win32</a:t>
            </a:r>
          </a:p>
          <a:p>
            <a:pPr lvl="1"/>
            <a:r>
              <a:rPr lang="en-US" sz="2400" dirty="0" smtClean="0"/>
              <a:t>MFC</a:t>
            </a:r>
          </a:p>
          <a:p>
            <a:pPr lvl="1"/>
            <a:r>
              <a:rPr lang="en-US" sz="2400" dirty="0" smtClean="0"/>
              <a:t>COM/ATL</a:t>
            </a:r>
          </a:p>
          <a:p>
            <a:pPr lvl="1"/>
            <a:r>
              <a:rPr lang="en-US" sz="2400" dirty="0" smtClean="0"/>
              <a:t>.NET</a:t>
            </a:r>
          </a:p>
          <a:p>
            <a:pPr lvl="1"/>
            <a:r>
              <a:rPr lang="en-US" sz="2400" dirty="0" smtClean="0"/>
              <a:t>Other…</a:t>
            </a:r>
          </a:p>
          <a:p>
            <a:pPr marL="517525" lvl="1" indent="0">
              <a:buNone/>
            </a:pPr>
            <a:r>
              <a:rPr lang="en-US" sz="2400" dirty="0"/>
              <a:t/>
            </a:r>
            <a:br>
              <a:rPr lang="en-US" sz="2400" dirty="0"/>
            </a:br>
            <a:endParaRPr lang="en-US" sz="2400" dirty="0" smtClean="0"/>
          </a:p>
          <a:p>
            <a:r>
              <a:rPr lang="en-US" sz="2800" dirty="0" smtClean="0"/>
              <a:t>Developers Rely on Frameworks</a:t>
            </a:r>
          </a:p>
          <a:p>
            <a:pPr lvl="1"/>
            <a:r>
              <a:rPr lang="en-US" sz="2400" dirty="0" smtClean="0"/>
              <a:t>Already rely on Assemblers, Compilers, Linkers and O/S</a:t>
            </a:r>
            <a:endParaRPr lang="en-US" sz="2400" dirty="0"/>
          </a:p>
        </p:txBody>
      </p:sp>
      <p:grpSp>
        <p:nvGrpSpPr>
          <p:cNvPr id="2" name="Group 2"/>
          <p:cNvGrpSpPr>
            <a:grpSpLocks/>
          </p:cNvGrpSpPr>
          <p:nvPr/>
        </p:nvGrpSpPr>
        <p:grpSpPr bwMode="auto">
          <a:xfrm>
            <a:off x="4903255" y="2332851"/>
            <a:ext cx="3827206" cy="2826774"/>
            <a:chOff x="96" y="768"/>
            <a:chExt cx="5232" cy="3456"/>
          </a:xfrm>
        </p:grpSpPr>
        <p:sp>
          <p:nvSpPr>
            <p:cNvPr id="293891" name="Rectangle 3"/>
            <p:cNvSpPr>
              <a:spLocks noChangeArrowheads="1"/>
            </p:cNvSpPr>
            <p:nvPr/>
          </p:nvSpPr>
          <p:spPr bwMode="auto">
            <a:xfrm>
              <a:off x="96" y="3126"/>
              <a:ext cx="5232" cy="1098"/>
            </a:xfrm>
            <a:prstGeom prst="rect">
              <a:avLst/>
            </a:prstGeom>
            <a:gradFill rotWithShape="0">
              <a:gsLst>
                <a:gs pos="0">
                  <a:schemeClr val="accent2">
                    <a:gamma/>
                    <a:shade val="46275"/>
                    <a:invGamma/>
                  </a:schemeClr>
                </a:gs>
                <a:gs pos="100000">
                  <a:schemeClr val="accent2"/>
                </a:gs>
              </a:gsLst>
              <a:lin ang="5400000" scaled="1"/>
            </a:gradFill>
            <a:ln w="12700">
              <a:miter lim="800000"/>
              <a:headEnd type="none" w="sm" len="sm"/>
              <a:tailEnd type="none" w="sm" len="sm"/>
            </a:ln>
            <a:effectLst/>
            <a:scene3d>
              <a:camera prst="legacyObliqueTopRight"/>
              <a:lightRig rig="legacyFlat3" dir="b"/>
            </a:scene3d>
            <a:sp3d extrusionH="582600" prstMaterial="legacyMatte">
              <a:bevelT w="13500" h="13500" prst="angle"/>
              <a:bevelB w="13500" h="13500" prst="angle"/>
              <a:extrusionClr>
                <a:schemeClr val="accent2"/>
              </a:extrusionClr>
            </a:sp3d>
          </p:spPr>
          <p:txBody>
            <a:bodyPr wrap="none" tIns="0" anchorCtr="1">
              <a:flatTx/>
            </a:bodyPr>
            <a:lstStyle/>
            <a:p>
              <a:pPr algn="ctr"/>
              <a:r>
                <a:rPr lang="en-US" sz="800"/>
                <a:t>System   </a:t>
              </a:r>
            </a:p>
          </p:txBody>
        </p:sp>
        <p:sp>
          <p:nvSpPr>
            <p:cNvPr id="293892" name="Rectangle 4"/>
            <p:cNvSpPr>
              <a:spLocks noChangeArrowheads="1"/>
            </p:cNvSpPr>
            <p:nvPr/>
          </p:nvSpPr>
          <p:spPr bwMode="auto">
            <a:xfrm>
              <a:off x="96" y="2354"/>
              <a:ext cx="2569" cy="691"/>
            </a:xfrm>
            <a:prstGeom prst="rect">
              <a:avLst/>
            </a:prstGeom>
            <a:gradFill rotWithShape="0">
              <a:gsLst>
                <a:gs pos="0">
                  <a:schemeClr val="accent2">
                    <a:gamma/>
                    <a:shade val="46275"/>
                    <a:invGamma/>
                  </a:schemeClr>
                </a:gs>
                <a:gs pos="100000">
                  <a:schemeClr val="accent2"/>
                </a:gs>
              </a:gsLst>
              <a:lin ang="5400000" scaled="1"/>
            </a:gradFill>
            <a:ln w="12700">
              <a:miter lim="800000"/>
              <a:headEnd type="none" w="sm" len="sm"/>
              <a:tailEnd type="none" w="sm" len="sm"/>
            </a:ln>
            <a:effectLst/>
            <a:scene3d>
              <a:camera prst="legacyObliqueTopRight"/>
              <a:lightRig rig="legacyFlat3" dir="b"/>
            </a:scene3d>
            <a:sp3d extrusionH="582600" prstMaterial="legacyMatte">
              <a:bevelT w="13500" h="13500" prst="angle"/>
              <a:bevelB w="13500" h="13500" prst="angle"/>
              <a:extrusionClr>
                <a:schemeClr val="accent2"/>
              </a:extrusionClr>
            </a:sp3d>
          </p:spPr>
          <p:txBody>
            <a:bodyPr wrap="none" tIns="0" anchorCtr="1">
              <a:flatTx/>
            </a:bodyPr>
            <a:lstStyle/>
            <a:p>
              <a:pPr algn="ctr"/>
              <a:r>
                <a:rPr lang="en-US" sz="800"/>
                <a:t>System.Data</a:t>
              </a:r>
            </a:p>
          </p:txBody>
        </p:sp>
        <p:sp>
          <p:nvSpPr>
            <p:cNvPr id="293893" name="Rectangle 5"/>
            <p:cNvSpPr>
              <a:spLocks noChangeArrowheads="1"/>
            </p:cNvSpPr>
            <p:nvPr/>
          </p:nvSpPr>
          <p:spPr bwMode="auto">
            <a:xfrm>
              <a:off x="2759" y="2354"/>
              <a:ext cx="2569" cy="691"/>
            </a:xfrm>
            <a:prstGeom prst="rect">
              <a:avLst/>
            </a:prstGeom>
            <a:gradFill rotWithShape="0">
              <a:gsLst>
                <a:gs pos="0">
                  <a:schemeClr val="accent2">
                    <a:gamma/>
                    <a:shade val="46275"/>
                    <a:invGamma/>
                  </a:schemeClr>
                </a:gs>
                <a:gs pos="100000">
                  <a:schemeClr val="accent2"/>
                </a:gs>
              </a:gsLst>
              <a:lin ang="5400000" scaled="1"/>
            </a:gradFill>
            <a:ln w="12700">
              <a:miter lim="800000"/>
              <a:headEnd type="none" w="sm" len="sm"/>
              <a:tailEnd type="none" w="sm" len="sm"/>
            </a:ln>
            <a:effectLst/>
            <a:scene3d>
              <a:camera prst="legacyObliqueTopRight"/>
              <a:lightRig rig="legacyFlat3" dir="b"/>
            </a:scene3d>
            <a:sp3d extrusionH="582600" prstMaterial="legacyMatte">
              <a:bevelT w="13500" h="13500" prst="angle"/>
              <a:bevelB w="13500" h="13500" prst="angle"/>
              <a:extrusionClr>
                <a:schemeClr val="accent2"/>
              </a:extrusionClr>
            </a:sp3d>
          </p:spPr>
          <p:txBody>
            <a:bodyPr wrap="none" tIns="0" anchorCtr="1">
              <a:flatTx/>
            </a:bodyPr>
            <a:lstStyle/>
            <a:p>
              <a:pPr algn="ctr"/>
              <a:r>
                <a:rPr lang="en-US" sz="800"/>
                <a:t>System.Xml</a:t>
              </a:r>
            </a:p>
          </p:txBody>
        </p:sp>
        <p:sp>
          <p:nvSpPr>
            <p:cNvPr id="293894" name="Rectangle 6"/>
            <p:cNvSpPr>
              <a:spLocks noChangeArrowheads="1"/>
            </p:cNvSpPr>
            <p:nvPr/>
          </p:nvSpPr>
          <p:spPr bwMode="auto">
            <a:xfrm>
              <a:off x="96" y="768"/>
              <a:ext cx="2569" cy="1504"/>
            </a:xfrm>
            <a:prstGeom prst="rect">
              <a:avLst/>
            </a:prstGeom>
            <a:gradFill rotWithShape="0">
              <a:gsLst>
                <a:gs pos="0">
                  <a:schemeClr val="accent2">
                    <a:gamma/>
                    <a:shade val="46275"/>
                    <a:invGamma/>
                  </a:schemeClr>
                </a:gs>
                <a:gs pos="100000">
                  <a:schemeClr val="accent2"/>
                </a:gs>
              </a:gsLst>
              <a:lin ang="5400000" scaled="1"/>
            </a:gradFill>
            <a:ln w="12700">
              <a:miter lim="800000"/>
              <a:headEnd type="none" w="sm" len="sm"/>
              <a:tailEnd type="none" w="sm" len="sm"/>
            </a:ln>
            <a:effectLst/>
            <a:scene3d>
              <a:camera prst="legacyObliqueTopRight"/>
              <a:lightRig rig="legacyFlat3" dir="b"/>
            </a:scene3d>
            <a:sp3d extrusionH="582600" prstMaterial="legacyMatte">
              <a:bevelT w="13500" h="13500" prst="angle"/>
              <a:bevelB w="13500" h="13500" prst="angle"/>
              <a:extrusionClr>
                <a:schemeClr val="accent2"/>
              </a:extrusionClr>
            </a:sp3d>
          </p:spPr>
          <p:txBody>
            <a:bodyPr wrap="none" tIns="0" anchorCtr="1">
              <a:flatTx/>
            </a:bodyPr>
            <a:lstStyle/>
            <a:p>
              <a:pPr algn="ctr"/>
              <a:r>
                <a:rPr lang="en-US" sz="800"/>
                <a:t>System.Web</a:t>
              </a:r>
            </a:p>
          </p:txBody>
        </p:sp>
        <p:sp>
          <p:nvSpPr>
            <p:cNvPr id="293895" name="Rectangle 7"/>
            <p:cNvSpPr>
              <a:spLocks noChangeArrowheads="1"/>
            </p:cNvSpPr>
            <p:nvPr/>
          </p:nvSpPr>
          <p:spPr bwMode="auto">
            <a:xfrm>
              <a:off x="189" y="3980"/>
              <a:ext cx="1168" cy="163"/>
            </a:xfrm>
            <a:prstGeom prst="rect">
              <a:avLst/>
            </a:prstGeom>
            <a:gradFill rotWithShape="0">
              <a:gsLst>
                <a:gs pos="0">
                  <a:schemeClr val="hlink">
                    <a:gamma/>
                    <a:shade val="46275"/>
                    <a:invGamma/>
                  </a:schemeClr>
                </a:gs>
                <a:gs pos="100000">
                  <a:schemeClr val="hlink"/>
                </a:gs>
              </a:gsLst>
              <a:lin ang="5400000" scaled="1"/>
            </a:gradFill>
            <a:ln w="12700">
              <a:miter lim="800000"/>
              <a:headEnd/>
              <a:tailEnd/>
            </a:ln>
            <a:effectLst/>
            <a:scene3d>
              <a:camera prst="legacyObliqueTopRight"/>
              <a:lightRig rig="legacyFlat3" dir="b"/>
            </a:scene3d>
            <a:sp3d extrusionH="201600" prstMaterial="legacyMatte">
              <a:bevelT w="13500" h="13500" prst="angle"/>
              <a:bevelB w="13500" h="13500" prst="angle"/>
              <a:extrusionClr>
                <a:schemeClr val="hlink"/>
              </a:extrusionClr>
            </a:sp3d>
          </p:spPr>
          <p:txBody>
            <a:bodyPr wrap="none" tIns="0" bIns="0">
              <a:flatTx/>
            </a:bodyPr>
            <a:lstStyle/>
            <a:p>
              <a:r>
                <a:rPr lang="en-US" sz="700"/>
                <a:t>Globalization</a:t>
              </a:r>
            </a:p>
          </p:txBody>
        </p:sp>
        <p:sp>
          <p:nvSpPr>
            <p:cNvPr id="293896" name="Rectangle 8"/>
            <p:cNvSpPr>
              <a:spLocks noChangeArrowheads="1"/>
            </p:cNvSpPr>
            <p:nvPr/>
          </p:nvSpPr>
          <p:spPr bwMode="auto">
            <a:xfrm>
              <a:off x="189" y="3777"/>
              <a:ext cx="1168" cy="162"/>
            </a:xfrm>
            <a:prstGeom prst="rect">
              <a:avLst/>
            </a:prstGeom>
            <a:gradFill rotWithShape="0">
              <a:gsLst>
                <a:gs pos="0">
                  <a:schemeClr val="hlink">
                    <a:gamma/>
                    <a:shade val="46275"/>
                    <a:invGamma/>
                  </a:schemeClr>
                </a:gs>
                <a:gs pos="100000">
                  <a:schemeClr val="hlink"/>
                </a:gs>
              </a:gsLst>
              <a:lin ang="5400000" scaled="1"/>
            </a:gradFill>
            <a:ln w="12700">
              <a:miter lim="800000"/>
              <a:headEnd/>
              <a:tailEnd/>
            </a:ln>
            <a:effectLst/>
            <a:scene3d>
              <a:camera prst="legacyObliqueTopRight"/>
              <a:lightRig rig="legacyFlat3" dir="b"/>
            </a:scene3d>
            <a:sp3d extrusionH="201600" prstMaterial="legacyMatte">
              <a:bevelT w="13500" h="13500" prst="angle"/>
              <a:bevelB w="13500" h="13500" prst="angle"/>
              <a:extrusionClr>
                <a:schemeClr val="hlink"/>
              </a:extrusionClr>
            </a:sp3d>
          </p:spPr>
          <p:txBody>
            <a:bodyPr wrap="none" tIns="0" bIns="0">
              <a:flatTx/>
            </a:bodyPr>
            <a:lstStyle/>
            <a:p>
              <a:r>
                <a:rPr lang="en-US" sz="700"/>
                <a:t>Diagnostics</a:t>
              </a:r>
            </a:p>
          </p:txBody>
        </p:sp>
        <p:sp>
          <p:nvSpPr>
            <p:cNvPr id="293897" name="Rectangle 9"/>
            <p:cNvSpPr>
              <a:spLocks noChangeArrowheads="1"/>
            </p:cNvSpPr>
            <p:nvPr/>
          </p:nvSpPr>
          <p:spPr bwMode="auto">
            <a:xfrm>
              <a:off x="189" y="3573"/>
              <a:ext cx="1168" cy="163"/>
            </a:xfrm>
            <a:prstGeom prst="rect">
              <a:avLst/>
            </a:prstGeom>
            <a:gradFill rotWithShape="0">
              <a:gsLst>
                <a:gs pos="0">
                  <a:schemeClr val="hlink">
                    <a:gamma/>
                    <a:shade val="46275"/>
                    <a:invGamma/>
                  </a:schemeClr>
                </a:gs>
                <a:gs pos="100000">
                  <a:schemeClr val="hlink"/>
                </a:gs>
              </a:gsLst>
              <a:lin ang="5400000" scaled="1"/>
            </a:gradFill>
            <a:ln w="12700">
              <a:miter lim="800000"/>
              <a:headEnd/>
              <a:tailEnd/>
            </a:ln>
            <a:effectLst/>
            <a:scene3d>
              <a:camera prst="legacyObliqueTopRight"/>
              <a:lightRig rig="legacyFlat3" dir="b"/>
            </a:scene3d>
            <a:sp3d extrusionH="201600" prstMaterial="legacyMatte">
              <a:bevelT w="13500" h="13500" prst="angle"/>
              <a:bevelB w="13500" h="13500" prst="angle"/>
              <a:extrusionClr>
                <a:schemeClr val="hlink"/>
              </a:extrusionClr>
            </a:sp3d>
          </p:spPr>
          <p:txBody>
            <a:bodyPr wrap="none" tIns="0" bIns="0">
              <a:flatTx/>
            </a:bodyPr>
            <a:lstStyle/>
            <a:p>
              <a:r>
                <a:rPr lang="en-US" sz="700"/>
                <a:t>Configuration</a:t>
              </a:r>
            </a:p>
          </p:txBody>
        </p:sp>
        <p:sp>
          <p:nvSpPr>
            <p:cNvPr id="293898" name="Rectangle 10"/>
            <p:cNvSpPr>
              <a:spLocks noChangeArrowheads="1"/>
            </p:cNvSpPr>
            <p:nvPr/>
          </p:nvSpPr>
          <p:spPr bwMode="auto">
            <a:xfrm>
              <a:off x="189" y="3370"/>
              <a:ext cx="1168" cy="163"/>
            </a:xfrm>
            <a:prstGeom prst="rect">
              <a:avLst/>
            </a:prstGeom>
            <a:gradFill rotWithShape="0">
              <a:gsLst>
                <a:gs pos="0">
                  <a:schemeClr val="hlink">
                    <a:gamma/>
                    <a:shade val="46275"/>
                    <a:invGamma/>
                  </a:schemeClr>
                </a:gs>
                <a:gs pos="100000">
                  <a:schemeClr val="hlink"/>
                </a:gs>
              </a:gsLst>
              <a:lin ang="5400000" scaled="1"/>
            </a:gradFill>
            <a:ln w="12700">
              <a:miter lim="800000"/>
              <a:headEnd/>
              <a:tailEnd/>
            </a:ln>
            <a:effectLst/>
            <a:scene3d>
              <a:camera prst="legacyObliqueTopRight"/>
              <a:lightRig rig="legacyFlat3" dir="b"/>
            </a:scene3d>
            <a:sp3d extrusionH="201600" prstMaterial="legacyMatte">
              <a:bevelT w="13500" h="13500" prst="angle"/>
              <a:bevelB w="13500" h="13500" prst="angle"/>
              <a:extrusionClr>
                <a:schemeClr val="hlink"/>
              </a:extrusionClr>
            </a:sp3d>
          </p:spPr>
          <p:txBody>
            <a:bodyPr wrap="none" tIns="0" bIns="0">
              <a:flatTx/>
            </a:bodyPr>
            <a:lstStyle/>
            <a:p>
              <a:r>
                <a:rPr lang="en-US" sz="700"/>
                <a:t>Collections</a:t>
              </a:r>
            </a:p>
          </p:txBody>
        </p:sp>
        <p:sp>
          <p:nvSpPr>
            <p:cNvPr id="293899" name="Rectangle 11"/>
            <p:cNvSpPr>
              <a:spLocks noChangeArrowheads="1"/>
            </p:cNvSpPr>
            <p:nvPr/>
          </p:nvSpPr>
          <p:spPr bwMode="auto">
            <a:xfrm>
              <a:off x="1451" y="3980"/>
              <a:ext cx="1121" cy="163"/>
            </a:xfrm>
            <a:prstGeom prst="rect">
              <a:avLst/>
            </a:prstGeom>
            <a:gradFill rotWithShape="0">
              <a:gsLst>
                <a:gs pos="0">
                  <a:schemeClr val="hlink">
                    <a:gamma/>
                    <a:shade val="46275"/>
                    <a:invGamma/>
                  </a:schemeClr>
                </a:gs>
                <a:gs pos="100000">
                  <a:schemeClr val="hlink"/>
                </a:gs>
              </a:gsLst>
              <a:lin ang="5400000" scaled="1"/>
            </a:gradFill>
            <a:ln w="12700">
              <a:miter lim="800000"/>
              <a:headEnd/>
              <a:tailEnd/>
            </a:ln>
            <a:effectLst/>
            <a:scene3d>
              <a:camera prst="legacyObliqueTopRight"/>
              <a:lightRig rig="legacyFlat3" dir="b"/>
            </a:scene3d>
            <a:sp3d extrusionH="201600" prstMaterial="legacyMatte">
              <a:bevelT w="13500" h="13500" prst="angle"/>
              <a:bevelB w="13500" h="13500" prst="angle"/>
              <a:extrusionClr>
                <a:schemeClr val="hlink"/>
              </a:extrusionClr>
            </a:sp3d>
          </p:spPr>
          <p:txBody>
            <a:bodyPr wrap="none" tIns="0" bIns="0">
              <a:flatTx/>
            </a:bodyPr>
            <a:lstStyle/>
            <a:p>
              <a:r>
                <a:rPr lang="en-US" sz="700"/>
                <a:t>Resources</a:t>
              </a:r>
            </a:p>
          </p:txBody>
        </p:sp>
        <p:sp>
          <p:nvSpPr>
            <p:cNvPr id="293900" name="Rectangle 12"/>
            <p:cNvSpPr>
              <a:spLocks noChangeArrowheads="1"/>
            </p:cNvSpPr>
            <p:nvPr/>
          </p:nvSpPr>
          <p:spPr bwMode="auto">
            <a:xfrm>
              <a:off x="1451" y="3777"/>
              <a:ext cx="1121" cy="162"/>
            </a:xfrm>
            <a:prstGeom prst="rect">
              <a:avLst/>
            </a:prstGeom>
            <a:gradFill rotWithShape="0">
              <a:gsLst>
                <a:gs pos="0">
                  <a:schemeClr val="hlink">
                    <a:gamma/>
                    <a:shade val="46275"/>
                    <a:invGamma/>
                  </a:schemeClr>
                </a:gs>
                <a:gs pos="100000">
                  <a:schemeClr val="hlink"/>
                </a:gs>
              </a:gsLst>
              <a:lin ang="5400000" scaled="1"/>
            </a:gradFill>
            <a:ln w="12700">
              <a:miter lim="800000"/>
              <a:headEnd/>
              <a:tailEnd/>
            </a:ln>
            <a:effectLst/>
            <a:scene3d>
              <a:camera prst="legacyObliqueTopRight"/>
              <a:lightRig rig="legacyFlat3" dir="b"/>
            </a:scene3d>
            <a:sp3d extrusionH="201600" prstMaterial="legacyMatte">
              <a:bevelT w="13500" h="13500" prst="angle"/>
              <a:bevelB w="13500" h="13500" prst="angle"/>
              <a:extrusionClr>
                <a:schemeClr val="hlink"/>
              </a:extrusionClr>
            </a:sp3d>
          </p:spPr>
          <p:txBody>
            <a:bodyPr wrap="none" tIns="0" bIns="0">
              <a:flatTx/>
            </a:bodyPr>
            <a:lstStyle/>
            <a:p>
              <a:r>
                <a:rPr lang="en-US" sz="700"/>
                <a:t>Reflection</a:t>
              </a:r>
            </a:p>
          </p:txBody>
        </p:sp>
        <p:sp>
          <p:nvSpPr>
            <p:cNvPr id="293901" name="Rectangle 13"/>
            <p:cNvSpPr>
              <a:spLocks noChangeArrowheads="1"/>
            </p:cNvSpPr>
            <p:nvPr/>
          </p:nvSpPr>
          <p:spPr bwMode="auto">
            <a:xfrm>
              <a:off x="1451" y="3573"/>
              <a:ext cx="1121" cy="163"/>
            </a:xfrm>
            <a:prstGeom prst="rect">
              <a:avLst/>
            </a:prstGeom>
            <a:gradFill rotWithShape="0">
              <a:gsLst>
                <a:gs pos="0">
                  <a:schemeClr val="hlink">
                    <a:gamma/>
                    <a:shade val="46275"/>
                    <a:invGamma/>
                  </a:schemeClr>
                </a:gs>
                <a:gs pos="100000">
                  <a:schemeClr val="hlink"/>
                </a:gs>
              </a:gsLst>
              <a:lin ang="5400000" scaled="1"/>
            </a:gradFill>
            <a:ln w="12700">
              <a:miter lim="800000"/>
              <a:headEnd/>
              <a:tailEnd/>
            </a:ln>
            <a:effectLst/>
            <a:scene3d>
              <a:camera prst="legacyObliqueTopRight"/>
              <a:lightRig rig="legacyFlat3" dir="b"/>
            </a:scene3d>
            <a:sp3d extrusionH="201600" prstMaterial="legacyMatte">
              <a:bevelT w="13500" h="13500" prst="angle"/>
              <a:bevelB w="13500" h="13500" prst="angle"/>
              <a:extrusionClr>
                <a:schemeClr val="hlink"/>
              </a:extrusionClr>
            </a:sp3d>
          </p:spPr>
          <p:txBody>
            <a:bodyPr wrap="none" tIns="0" bIns="0">
              <a:flatTx/>
            </a:bodyPr>
            <a:lstStyle/>
            <a:p>
              <a:r>
                <a:rPr lang="en-US" sz="700"/>
                <a:t>Net</a:t>
              </a:r>
            </a:p>
          </p:txBody>
        </p:sp>
        <p:sp>
          <p:nvSpPr>
            <p:cNvPr id="293902" name="Rectangle 14"/>
            <p:cNvSpPr>
              <a:spLocks noChangeArrowheads="1"/>
            </p:cNvSpPr>
            <p:nvPr/>
          </p:nvSpPr>
          <p:spPr bwMode="auto">
            <a:xfrm>
              <a:off x="1451" y="3370"/>
              <a:ext cx="1121" cy="163"/>
            </a:xfrm>
            <a:prstGeom prst="rect">
              <a:avLst/>
            </a:prstGeom>
            <a:gradFill rotWithShape="0">
              <a:gsLst>
                <a:gs pos="0">
                  <a:schemeClr val="hlink">
                    <a:gamma/>
                    <a:shade val="46275"/>
                    <a:invGamma/>
                  </a:schemeClr>
                </a:gs>
                <a:gs pos="100000">
                  <a:schemeClr val="hlink"/>
                </a:gs>
              </a:gsLst>
              <a:lin ang="5400000" scaled="1"/>
            </a:gradFill>
            <a:ln w="12700">
              <a:miter lim="800000"/>
              <a:headEnd/>
              <a:tailEnd/>
            </a:ln>
            <a:effectLst/>
            <a:scene3d>
              <a:camera prst="legacyObliqueTopRight"/>
              <a:lightRig rig="legacyFlat3" dir="b"/>
            </a:scene3d>
            <a:sp3d extrusionH="201600" prstMaterial="legacyMatte">
              <a:bevelT w="13500" h="13500" prst="angle"/>
              <a:bevelB w="13500" h="13500" prst="angle"/>
              <a:extrusionClr>
                <a:schemeClr val="hlink"/>
              </a:extrusionClr>
            </a:sp3d>
          </p:spPr>
          <p:txBody>
            <a:bodyPr wrap="none" tIns="0" bIns="0">
              <a:flatTx/>
            </a:bodyPr>
            <a:lstStyle/>
            <a:p>
              <a:r>
                <a:rPr lang="en-US" sz="700"/>
                <a:t>IO</a:t>
              </a:r>
            </a:p>
          </p:txBody>
        </p:sp>
        <p:sp>
          <p:nvSpPr>
            <p:cNvPr id="293903" name="Rectangle 15"/>
            <p:cNvSpPr>
              <a:spLocks noChangeArrowheads="1"/>
            </p:cNvSpPr>
            <p:nvPr/>
          </p:nvSpPr>
          <p:spPr bwMode="auto">
            <a:xfrm>
              <a:off x="2665" y="3980"/>
              <a:ext cx="1168" cy="163"/>
            </a:xfrm>
            <a:prstGeom prst="rect">
              <a:avLst/>
            </a:prstGeom>
            <a:gradFill rotWithShape="0">
              <a:gsLst>
                <a:gs pos="0">
                  <a:schemeClr val="hlink">
                    <a:gamma/>
                    <a:shade val="46275"/>
                    <a:invGamma/>
                  </a:schemeClr>
                </a:gs>
                <a:gs pos="100000">
                  <a:schemeClr val="hlink"/>
                </a:gs>
              </a:gsLst>
              <a:lin ang="5400000" scaled="1"/>
            </a:gradFill>
            <a:ln w="12700">
              <a:miter lim="800000"/>
              <a:headEnd/>
              <a:tailEnd/>
            </a:ln>
            <a:effectLst/>
            <a:scene3d>
              <a:camera prst="legacyObliqueTopRight"/>
              <a:lightRig rig="legacyFlat3" dir="b"/>
            </a:scene3d>
            <a:sp3d extrusionH="201600" prstMaterial="legacyMatte">
              <a:bevelT w="13500" h="13500" prst="angle"/>
              <a:bevelB w="13500" h="13500" prst="angle"/>
              <a:extrusionClr>
                <a:schemeClr val="hlink"/>
              </a:extrusionClr>
            </a:sp3d>
          </p:spPr>
          <p:txBody>
            <a:bodyPr wrap="none" tIns="0" bIns="0">
              <a:flatTx/>
            </a:bodyPr>
            <a:lstStyle/>
            <a:p>
              <a:r>
                <a:rPr lang="en-US" sz="700"/>
                <a:t>Threading</a:t>
              </a:r>
            </a:p>
          </p:txBody>
        </p:sp>
        <p:sp>
          <p:nvSpPr>
            <p:cNvPr id="293904" name="Rectangle 16"/>
            <p:cNvSpPr>
              <a:spLocks noChangeArrowheads="1"/>
            </p:cNvSpPr>
            <p:nvPr/>
          </p:nvSpPr>
          <p:spPr bwMode="auto">
            <a:xfrm>
              <a:off x="2665" y="3777"/>
              <a:ext cx="1168" cy="162"/>
            </a:xfrm>
            <a:prstGeom prst="rect">
              <a:avLst/>
            </a:prstGeom>
            <a:gradFill rotWithShape="0">
              <a:gsLst>
                <a:gs pos="0">
                  <a:schemeClr val="hlink">
                    <a:gamma/>
                    <a:shade val="46275"/>
                    <a:invGamma/>
                  </a:schemeClr>
                </a:gs>
                <a:gs pos="100000">
                  <a:schemeClr val="hlink"/>
                </a:gs>
              </a:gsLst>
              <a:lin ang="5400000" scaled="1"/>
            </a:gradFill>
            <a:ln w="12700">
              <a:miter lim="800000"/>
              <a:headEnd/>
              <a:tailEnd/>
            </a:ln>
            <a:effectLst/>
            <a:scene3d>
              <a:camera prst="legacyObliqueTopRight"/>
              <a:lightRig rig="legacyFlat3" dir="b"/>
            </a:scene3d>
            <a:sp3d extrusionH="201600" prstMaterial="legacyMatte">
              <a:bevelT w="13500" h="13500" prst="angle"/>
              <a:bevelB w="13500" h="13500" prst="angle"/>
              <a:extrusionClr>
                <a:schemeClr val="hlink"/>
              </a:extrusionClr>
            </a:sp3d>
          </p:spPr>
          <p:txBody>
            <a:bodyPr wrap="none" tIns="0" bIns="0">
              <a:flatTx/>
            </a:bodyPr>
            <a:lstStyle/>
            <a:p>
              <a:r>
                <a:rPr lang="en-US" sz="700"/>
                <a:t>Text</a:t>
              </a:r>
            </a:p>
          </p:txBody>
        </p:sp>
        <p:sp>
          <p:nvSpPr>
            <p:cNvPr id="293905" name="Rectangle 17"/>
            <p:cNvSpPr>
              <a:spLocks noChangeArrowheads="1"/>
            </p:cNvSpPr>
            <p:nvPr/>
          </p:nvSpPr>
          <p:spPr bwMode="auto">
            <a:xfrm>
              <a:off x="2665" y="3573"/>
              <a:ext cx="1168" cy="163"/>
            </a:xfrm>
            <a:prstGeom prst="rect">
              <a:avLst/>
            </a:prstGeom>
            <a:gradFill rotWithShape="0">
              <a:gsLst>
                <a:gs pos="0">
                  <a:schemeClr val="hlink">
                    <a:gamma/>
                    <a:shade val="46275"/>
                    <a:invGamma/>
                  </a:schemeClr>
                </a:gs>
                <a:gs pos="100000">
                  <a:schemeClr val="hlink"/>
                </a:gs>
              </a:gsLst>
              <a:lin ang="5400000" scaled="1"/>
            </a:gradFill>
            <a:ln w="12700">
              <a:miter lim="800000"/>
              <a:headEnd/>
              <a:tailEnd/>
            </a:ln>
            <a:effectLst/>
            <a:scene3d>
              <a:camera prst="legacyObliqueTopRight"/>
              <a:lightRig rig="legacyFlat3" dir="b"/>
            </a:scene3d>
            <a:sp3d extrusionH="201600" prstMaterial="legacyMatte">
              <a:bevelT w="13500" h="13500" prst="angle"/>
              <a:bevelB w="13500" h="13500" prst="angle"/>
              <a:extrusionClr>
                <a:schemeClr val="hlink"/>
              </a:extrusionClr>
            </a:sp3d>
          </p:spPr>
          <p:txBody>
            <a:bodyPr wrap="none" tIns="0" bIns="0">
              <a:flatTx/>
            </a:bodyPr>
            <a:lstStyle/>
            <a:p>
              <a:r>
                <a:rPr lang="en-US" sz="700"/>
                <a:t>ServiceProcess</a:t>
              </a:r>
            </a:p>
          </p:txBody>
        </p:sp>
        <p:sp>
          <p:nvSpPr>
            <p:cNvPr id="293906" name="Rectangle 18"/>
            <p:cNvSpPr>
              <a:spLocks noChangeArrowheads="1"/>
            </p:cNvSpPr>
            <p:nvPr/>
          </p:nvSpPr>
          <p:spPr bwMode="auto">
            <a:xfrm>
              <a:off x="2665" y="3370"/>
              <a:ext cx="1168" cy="163"/>
            </a:xfrm>
            <a:prstGeom prst="rect">
              <a:avLst/>
            </a:prstGeom>
            <a:gradFill rotWithShape="0">
              <a:gsLst>
                <a:gs pos="0">
                  <a:schemeClr val="hlink">
                    <a:gamma/>
                    <a:shade val="46275"/>
                    <a:invGamma/>
                  </a:schemeClr>
                </a:gs>
                <a:gs pos="100000">
                  <a:schemeClr val="hlink"/>
                </a:gs>
              </a:gsLst>
              <a:lin ang="5400000" scaled="1"/>
            </a:gradFill>
            <a:ln w="12700">
              <a:miter lim="800000"/>
              <a:headEnd/>
              <a:tailEnd/>
            </a:ln>
            <a:effectLst/>
            <a:scene3d>
              <a:camera prst="legacyObliqueTopRight"/>
              <a:lightRig rig="legacyFlat3" dir="b"/>
            </a:scene3d>
            <a:sp3d extrusionH="201600" prstMaterial="legacyMatte">
              <a:bevelT w="13500" h="13500" prst="angle"/>
              <a:bevelB w="13500" h="13500" prst="angle"/>
              <a:extrusionClr>
                <a:schemeClr val="hlink"/>
              </a:extrusionClr>
            </a:sp3d>
          </p:spPr>
          <p:txBody>
            <a:bodyPr wrap="none" tIns="0" bIns="0">
              <a:flatTx/>
            </a:bodyPr>
            <a:lstStyle/>
            <a:p>
              <a:r>
                <a:rPr lang="en-US" sz="700"/>
                <a:t>Security</a:t>
              </a:r>
            </a:p>
          </p:txBody>
        </p:sp>
        <p:sp>
          <p:nvSpPr>
            <p:cNvPr id="293907" name="Rectangle 19"/>
            <p:cNvSpPr>
              <a:spLocks noChangeArrowheads="1"/>
            </p:cNvSpPr>
            <p:nvPr/>
          </p:nvSpPr>
          <p:spPr bwMode="auto">
            <a:xfrm>
              <a:off x="189" y="2801"/>
              <a:ext cx="1122" cy="163"/>
            </a:xfrm>
            <a:prstGeom prst="rect">
              <a:avLst/>
            </a:prstGeom>
            <a:gradFill rotWithShape="0">
              <a:gsLst>
                <a:gs pos="0">
                  <a:schemeClr val="hlink">
                    <a:gamma/>
                    <a:shade val="46275"/>
                    <a:invGamma/>
                  </a:schemeClr>
                </a:gs>
                <a:gs pos="100000">
                  <a:schemeClr val="hlink"/>
                </a:gs>
              </a:gsLst>
              <a:lin ang="5400000" scaled="1"/>
            </a:gradFill>
            <a:ln w="12700">
              <a:miter lim="800000"/>
              <a:headEnd/>
              <a:tailEnd/>
            </a:ln>
            <a:effectLst/>
            <a:scene3d>
              <a:camera prst="legacyObliqueTopRight"/>
              <a:lightRig rig="legacyFlat3" dir="b"/>
            </a:scene3d>
            <a:sp3d extrusionH="201600" prstMaterial="legacyMatte">
              <a:bevelT w="13500" h="13500" prst="angle"/>
              <a:bevelB w="13500" h="13500" prst="angle"/>
              <a:extrusionClr>
                <a:schemeClr val="hlink"/>
              </a:extrusionClr>
            </a:sp3d>
          </p:spPr>
          <p:txBody>
            <a:bodyPr wrap="none" tIns="0" bIns="0">
              <a:flatTx/>
            </a:bodyPr>
            <a:lstStyle/>
            <a:p>
              <a:r>
                <a:rPr lang="en-US" sz="700"/>
                <a:t>Design</a:t>
              </a:r>
            </a:p>
          </p:txBody>
        </p:sp>
        <p:sp>
          <p:nvSpPr>
            <p:cNvPr id="293908" name="Rectangle 20"/>
            <p:cNvSpPr>
              <a:spLocks noChangeArrowheads="1"/>
            </p:cNvSpPr>
            <p:nvPr/>
          </p:nvSpPr>
          <p:spPr bwMode="auto">
            <a:xfrm>
              <a:off x="189" y="2598"/>
              <a:ext cx="1122" cy="162"/>
            </a:xfrm>
            <a:prstGeom prst="rect">
              <a:avLst/>
            </a:prstGeom>
            <a:gradFill rotWithShape="0">
              <a:gsLst>
                <a:gs pos="0">
                  <a:schemeClr val="hlink">
                    <a:gamma/>
                    <a:shade val="46275"/>
                    <a:invGamma/>
                  </a:schemeClr>
                </a:gs>
                <a:gs pos="100000">
                  <a:schemeClr val="hlink"/>
                </a:gs>
              </a:gsLst>
              <a:lin ang="5400000" scaled="1"/>
            </a:gradFill>
            <a:ln w="12700">
              <a:miter lim="800000"/>
              <a:headEnd/>
              <a:tailEnd/>
            </a:ln>
            <a:effectLst/>
            <a:scene3d>
              <a:camera prst="legacyObliqueTopRight"/>
              <a:lightRig rig="legacyFlat3" dir="b"/>
            </a:scene3d>
            <a:sp3d extrusionH="201600" prstMaterial="legacyMatte">
              <a:bevelT w="13500" h="13500" prst="angle"/>
              <a:bevelB w="13500" h="13500" prst="angle"/>
              <a:extrusionClr>
                <a:schemeClr val="hlink"/>
              </a:extrusionClr>
            </a:sp3d>
          </p:spPr>
          <p:txBody>
            <a:bodyPr wrap="none" tIns="0" bIns="0">
              <a:flatTx/>
            </a:bodyPr>
            <a:lstStyle/>
            <a:p>
              <a:r>
                <a:rPr lang="en-US" sz="700"/>
                <a:t>ADO</a:t>
              </a:r>
            </a:p>
          </p:txBody>
        </p:sp>
        <p:sp>
          <p:nvSpPr>
            <p:cNvPr id="293909" name="Rectangle 21"/>
            <p:cNvSpPr>
              <a:spLocks noChangeArrowheads="1"/>
            </p:cNvSpPr>
            <p:nvPr/>
          </p:nvSpPr>
          <p:spPr bwMode="auto">
            <a:xfrm>
              <a:off x="1404" y="2801"/>
              <a:ext cx="1121" cy="163"/>
            </a:xfrm>
            <a:prstGeom prst="rect">
              <a:avLst/>
            </a:prstGeom>
            <a:gradFill rotWithShape="0">
              <a:gsLst>
                <a:gs pos="0">
                  <a:schemeClr val="hlink">
                    <a:gamma/>
                    <a:shade val="46275"/>
                    <a:invGamma/>
                  </a:schemeClr>
                </a:gs>
                <a:gs pos="100000">
                  <a:schemeClr val="hlink"/>
                </a:gs>
              </a:gsLst>
              <a:lin ang="5400000" scaled="1"/>
            </a:gradFill>
            <a:ln w="12700">
              <a:miter lim="800000"/>
              <a:headEnd/>
              <a:tailEnd/>
            </a:ln>
            <a:effectLst/>
            <a:scene3d>
              <a:camera prst="legacyObliqueTopRight"/>
              <a:lightRig rig="legacyFlat3" dir="b"/>
            </a:scene3d>
            <a:sp3d extrusionH="201600" prstMaterial="legacyMatte">
              <a:bevelT w="13500" h="13500" prst="angle"/>
              <a:bevelB w="13500" h="13500" prst="angle"/>
              <a:extrusionClr>
                <a:schemeClr val="hlink"/>
              </a:extrusionClr>
            </a:sp3d>
          </p:spPr>
          <p:txBody>
            <a:bodyPr wrap="none" tIns="0" bIns="0">
              <a:flatTx/>
            </a:bodyPr>
            <a:lstStyle/>
            <a:p>
              <a:r>
                <a:rPr lang="en-US" sz="700"/>
                <a:t>SQLTypes</a:t>
              </a:r>
            </a:p>
          </p:txBody>
        </p:sp>
        <p:sp>
          <p:nvSpPr>
            <p:cNvPr id="293910" name="Rectangle 22"/>
            <p:cNvSpPr>
              <a:spLocks noChangeArrowheads="1"/>
            </p:cNvSpPr>
            <p:nvPr/>
          </p:nvSpPr>
          <p:spPr bwMode="auto">
            <a:xfrm>
              <a:off x="1404" y="2598"/>
              <a:ext cx="1121" cy="162"/>
            </a:xfrm>
            <a:prstGeom prst="rect">
              <a:avLst/>
            </a:prstGeom>
            <a:gradFill rotWithShape="0">
              <a:gsLst>
                <a:gs pos="0">
                  <a:schemeClr val="hlink">
                    <a:gamma/>
                    <a:shade val="46275"/>
                    <a:invGamma/>
                  </a:schemeClr>
                </a:gs>
                <a:gs pos="100000">
                  <a:schemeClr val="hlink"/>
                </a:gs>
              </a:gsLst>
              <a:lin ang="5400000" scaled="1"/>
            </a:gradFill>
            <a:ln w="12700">
              <a:miter lim="800000"/>
              <a:headEnd/>
              <a:tailEnd/>
            </a:ln>
            <a:effectLst/>
            <a:scene3d>
              <a:camera prst="legacyObliqueTopRight"/>
              <a:lightRig rig="legacyFlat3" dir="b"/>
            </a:scene3d>
            <a:sp3d extrusionH="201600" prstMaterial="legacyMatte">
              <a:bevelT w="13500" h="13500" prst="angle"/>
              <a:bevelB w="13500" h="13500" prst="angle"/>
              <a:extrusionClr>
                <a:schemeClr val="hlink"/>
              </a:extrusionClr>
            </a:sp3d>
          </p:spPr>
          <p:txBody>
            <a:bodyPr wrap="none" tIns="0" bIns="0">
              <a:flatTx/>
            </a:bodyPr>
            <a:lstStyle/>
            <a:p>
              <a:r>
                <a:rPr lang="en-US" sz="700"/>
                <a:t>SQL</a:t>
              </a:r>
            </a:p>
          </p:txBody>
        </p:sp>
        <p:sp>
          <p:nvSpPr>
            <p:cNvPr id="293911" name="Rectangle 23"/>
            <p:cNvSpPr>
              <a:spLocks noChangeArrowheads="1"/>
            </p:cNvSpPr>
            <p:nvPr/>
          </p:nvSpPr>
          <p:spPr bwMode="auto">
            <a:xfrm>
              <a:off x="2852" y="2801"/>
              <a:ext cx="1121" cy="163"/>
            </a:xfrm>
            <a:prstGeom prst="rect">
              <a:avLst/>
            </a:prstGeom>
            <a:gradFill rotWithShape="0">
              <a:gsLst>
                <a:gs pos="0">
                  <a:schemeClr val="hlink">
                    <a:gamma/>
                    <a:shade val="46275"/>
                    <a:invGamma/>
                  </a:schemeClr>
                </a:gs>
                <a:gs pos="100000">
                  <a:schemeClr val="hlink"/>
                </a:gs>
              </a:gsLst>
              <a:lin ang="5400000" scaled="1"/>
            </a:gradFill>
            <a:ln w="12700">
              <a:miter lim="800000"/>
              <a:headEnd/>
              <a:tailEnd/>
            </a:ln>
            <a:effectLst/>
            <a:scene3d>
              <a:camera prst="legacyObliqueTopRight"/>
              <a:lightRig rig="legacyFlat3" dir="b"/>
            </a:scene3d>
            <a:sp3d extrusionH="201600" prstMaterial="legacyMatte">
              <a:bevelT w="13500" h="13500" prst="angle"/>
              <a:bevelB w="13500" h="13500" prst="angle"/>
              <a:extrusionClr>
                <a:schemeClr val="hlink"/>
              </a:extrusionClr>
            </a:sp3d>
          </p:spPr>
          <p:txBody>
            <a:bodyPr wrap="none" tIns="0" bIns="0">
              <a:flatTx/>
            </a:bodyPr>
            <a:lstStyle/>
            <a:p>
              <a:r>
                <a:rPr lang="en-US" sz="700"/>
                <a:t>XPath</a:t>
              </a:r>
            </a:p>
          </p:txBody>
        </p:sp>
        <p:sp>
          <p:nvSpPr>
            <p:cNvPr id="293912" name="Rectangle 24"/>
            <p:cNvSpPr>
              <a:spLocks noChangeArrowheads="1"/>
            </p:cNvSpPr>
            <p:nvPr/>
          </p:nvSpPr>
          <p:spPr bwMode="auto">
            <a:xfrm>
              <a:off x="2852" y="2598"/>
              <a:ext cx="1121" cy="162"/>
            </a:xfrm>
            <a:prstGeom prst="rect">
              <a:avLst/>
            </a:prstGeom>
            <a:gradFill rotWithShape="0">
              <a:gsLst>
                <a:gs pos="0">
                  <a:schemeClr val="hlink">
                    <a:gamma/>
                    <a:shade val="46275"/>
                    <a:invGamma/>
                  </a:schemeClr>
                </a:gs>
                <a:gs pos="100000">
                  <a:schemeClr val="hlink"/>
                </a:gs>
              </a:gsLst>
              <a:lin ang="5400000" scaled="1"/>
            </a:gradFill>
            <a:ln w="12700">
              <a:miter lim="800000"/>
              <a:headEnd/>
              <a:tailEnd/>
            </a:ln>
            <a:effectLst/>
            <a:scene3d>
              <a:camera prst="legacyObliqueTopRight"/>
              <a:lightRig rig="legacyFlat3" dir="b"/>
            </a:scene3d>
            <a:sp3d extrusionH="201600" prstMaterial="legacyMatte">
              <a:bevelT w="13500" h="13500" prst="angle"/>
              <a:bevelB w="13500" h="13500" prst="angle"/>
              <a:extrusionClr>
                <a:schemeClr val="hlink"/>
              </a:extrusionClr>
            </a:sp3d>
          </p:spPr>
          <p:txBody>
            <a:bodyPr wrap="none" tIns="0" bIns="0">
              <a:flatTx/>
            </a:bodyPr>
            <a:lstStyle/>
            <a:p>
              <a:r>
                <a:rPr lang="en-US" sz="700"/>
                <a:t>XSLT</a:t>
              </a:r>
            </a:p>
          </p:txBody>
        </p:sp>
        <p:sp>
          <p:nvSpPr>
            <p:cNvPr id="293913" name="Rectangle 25"/>
            <p:cNvSpPr>
              <a:spLocks noChangeArrowheads="1"/>
            </p:cNvSpPr>
            <p:nvPr/>
          </p:nvSpPr>
          <p:spPr bwMode="auto">
            <a:xfrm>
              <a:off x="3927" y="3370"/>
              <a:ext cx="1261" cy="773"/>
            </a:xfrm>
            <a:prstGeom prst="rect">
              <a:avLst/>
            </a:prstGeom>
            <a:gradFill rotWithShape="0">
              <a:gsLst>
                <a:gs pos="0">
                  <a:schemeClr val="hlink">
                    <a:gamma/>
                    <a:shade val="46275"/>
                    <a:invGamma/>
                  </a:schemeClr>
                </a:gs>
                <a:gs pos="100000">
                  <a:schemeClr val="hlink"/>
                </a:gs>
              </a:gsLst>
              <a:lin ang="5400000" scaled="1"/>
            </a:gradFill>
            <a:ln w="12700">
              <a:miter lim="800000"/>
              <a:headEnd/>
              <a:tailEnd/>
            </a:ln>
            <a:effectLst/>
            <a:scene3d>
              <a:camera prst="legacyObliqueTopRight"/>
              <a:lightRig rig="legacyFlat3" dir="b"/>
            </a:scene3d>
            <a:sp3d extrusionH="201600" prstMaterial="legacyMatte">
              <a:bevelT w="13500" h="13500" prst="angle"/>
              <a:bevelB w="13500" h="13500" prst="angle"/>
              <a:extrusionClr>
                <a:schemeClr val="hlink"/>
              </a:extrusionClr>
            </a:sp3d>
          </p:spPr>
          <p:txBody>
            <a:bodyPr wrap="none" tIns="0" bIns="0">
              <a:flatTx/>
            </a:bodyPr>
            <a:lstStyle/>
            <a:p>
              <a:r>
                <a:rPr lang="en-US" sz="700"/>
                <a:t>Runtime</a:t>
              </a:r>
            </a:p>
          </p:txBody>
        </p:sp>
        <p:sp>
          <p:nvSpPr>
            <p:cNvPr id="293914" name="Rectangle 26"/>
            <p:cNvSpPr>
              <a:spLocks noChangeArrowheads="1"/>
            </p:cNvSpPr>
            <p:nvPr/>
          </p:nvSpPr>
          <p:spPr bwMode="auto">
            <a:xfrm>
              <a:off x="3973" y="3533"/>
              <a:ext cx="1160" cy="162"/>
            </a:xfrm>
            <a:prstGeom prst="rect">
              <a:avLst/>
            </a:prstGeom>
            <a:noFill/>
            <a:ln w="12700" cap="rnd">
              <a:solidFill>
                <a:schemeClr val="tx1"/>
              </a:solidFill>
              <a:prstDash val="sysDot"/>
              <a:miter lim="800000"/>
              <a:headEnd/>
              <a:tailEnd/>
            </a:ln>
            <a:effectLst/>
          </p:spPr>
          <p:txBody>
            <a:bodyPr wrap="none" tIns="0" bIns="0"/>
            <a:lstStyle/>
            <a:p>
              <a:r>
                <a:rPr lang="en-US" sz="700"/>
                <a:t>InteropServices</a:t>
              </a:r>
            </a:p>
          </p:txBody>
        </p:sp>
        <p:sp>
          <p:nvSpPr>
            <p:cNvPr id="293915" name="Rectangle 27"/>
            <p:cNvSpPr>
              <a:spLocks noChangeArrowheads="1"/>
            </p:cNvSpPr>
            <p:nvPr/>
          </p:nvSpPr>
          <p:spPr bwMode="auto">
            <a:xfrm>
              <a:off x="3973" y="3736"/>
              <a:ext cx="1160" cy="163"/>
            </a:xfrm>
            <a:prstGeom prst="rect">
              <a:avLst/>
            </a:prstGeom>
            <a:noFill/>
            <a:ln w="12700" cap="rnd">
              <a:solidFill>
                <a:schemeClr val="tx1"/>
              </a:solidFill>
              <a:prstDash val="sysDot"/>
              <a:miter lim="800000"/>
              <a:headEnd/>
              <a:tailEnd/>
            </a:ln>
            <a:effectLst/>
          </p:spPr>
          <p:txBody>
            <a:bodyPr wrap="none" tIns="0" bIns="0"/>
            <a:lstStyle/>
            <a:p>
              <a:r>
                <a:rPr lang="en-US" sz="700"/>
                <a:t>Remoting</a:t>
              </a:r>
            </a:p>
          </p:txBody>
        </p:sp>
        <p:sp>
          <p:nvSpPr>
            <p:cNvPr id="293916" name="Rectangle 28"/>
            <p:cNvSpPr>
              <a:spLocks noChangeArrowheads="1"/>
            </p:cNvSpPr>
            <p:nvPr/>
          </p:nvSpPr>
          <p:spPr bwMode="auto">
            <a:xfrm>
              <a:off x="3973" y="3939"/>
              <a:ext cx="1160" cy="163"/>
            </a:xfrm>
            <a:prstGeom prst="rect">
              <a:avLst/>
            </a:prstGeom>
            <a:noFill/>
            <a:ln w="12700" cap="rnd">
              <a:solidFill>
                <a:schemeClr val="tx1"/>
              </a:solidFill>
              <a:prstDash val="sysDot"/>
              <a:miter lim="800000"/>
              <a:headEnd/>
              <a:tailEnd/>
            </a:ln>
            <a:effectLst/>
          </p:spPr>
          <p:txBody>
            <a:bodyPr wrap="none" tIns="0" bIns="0"/>
            <a:lstStyle/>
            <a:p>
              <a:r>
                <a:rPr lang="en-US" sz="700"/>
                <a:t>Serialization</a:t>
              </a:r>
            </a:p>
          </p:txBody>
        </p:sp>
        <p:sp>
          <p:nvSpPr>
            <p:cNvPr id="293917" name="Rectangle 29"/>
            <p:cNvSpPr>
              <a:spLocks noChangeArrowheads="1"/>
            </p:cNvSpPr>
            <p:nvPr/>
          </p:nvSpPr>
          <p:spPr bwMode="auto">
            <a:xfrm>
              <a:off x="4067" y="2598"/>
              <a:ext cx="1121" cy="366"/>
            </a:xfrm>
            <a:prstGeom prst="rect">
              <a:avLst/>
            </a:prstGeom>
            <a:gradFill rotWithShape="0">
              <a:gsLst>
                <a:gs pos="0">
                  <a:schemeClr val="hlink">
                    <a:gamma/>
                    <a:shade val="46275"/>
                    <a:invGamma/>
                  </a:schemeClr>
                </a:gs>
                <a:gs pos="100000">
                  <a:schemeClr val="hlink"/>
                </a:gs>
              </a:gsLst>
              <a:lin ang="5400000" scaled="1"/>
            </a:gradFill>
            <a:ln w="12700">
              <a:miter lim="800000"/>
              <a:headEnd/>
              <a:tailEnd/>
            </a:ln>
            <a:effectLst/>
            <a:scene3d>
              <a:camera prst="legacyObliqueTopRight"/>
              <a:lightRig rig="legacyFlat3" dir="b"/>
            </a:scene3d>
            <a:sp3d extrusionH="201600" prstMaterial="legacyMatte">
              <a:bevelT w="13500" h="13500" prst="angle"/>
              <a:bevelB w="13500" h="13500" prst="angle"/>
              <a:extrusionClr>
                <a:schemeClr val="hlink"/>
              </a:extrusionClr>
            </a:sp3d>
          </p:spPr>
          <p:txBody>
            <a:bodyPr wrap="none" tIns="0" bIns="0">
              <a:flatTx/>
            </a:bodyPr>
            <a:lstStyle/>
            <a:p>
              <a:r>
                <a:rPr lang="en-US" sz="700"/>
                <a:t>Serialization</a:t>
              </a:r>
            </a:p>
          </p:txBody>
        </p:sp>
        <p:sp>
          <p:nvSpPr>
            <p:cNvPr id="293918" name="Rectangle 30"/>
            <p:cNvSpPr>
              <a:spLocks noChangeArrowheads="1"/>
            </p:cNvSpPr>
            <p:nvPr/>
          </p:nvSpPr>
          <p:spPr bwMode="auto">
            <a:xfrm>
              <a:off x="189" y="2028"/>
              <a:ext cx="1122" cy="163"/>
            </a:xfrm>
            <a:prstGeom prst="rect">
              <a:avLst/>
            </a:prstGeom>
            <a:gradFill rotWithShape="0">
              <a:gsLst>
                <a:gs pos="0">
                  <a:schemeClr val="hlink">
                    <a:gamma/>
                    <a:shade val="46275"/>
                    <a:invGamma/>
                  </a:schemeClr>
                </a:gs>
                <a:gs pos="100000">
                  <a:schemeClr val="hlink"/>
                </a:gs>
              </a:gsLst>
              <a:lin ang="5400000" scaled="1"/>
            </a:gradFill>
            <a:ln w="12700">
              <a:miter lim="800000"/>
              <a:headEnd/>
              <a:tailEnd/>
            </a:ln>
            <a:effectLst/>
            <a:scene3d>
              <a:camera prst="legacyObliqueTopRight"/>
              <a:lightRig rig="legacyFlat3" dir="b"/>
            </a:scene3d>
            <a:sp3d extrusionH="201600" prstMaterial="legacyMatte">
              <a:bevelT w="13500" h="13500" prst="angle"/>
              <a:bevelB w="13500" h="13500" prst="angle"/>
              <a:extrusionClr>
                <a:schemeClr val="hlink"/>
              </a:extrusionClr>
            </a:sp3d>
          </p:spPr>
          <p:txBody>
            <a:bodyPr wrap="none" tIns="0" bIns="0">
              <a:flatTx/>
            </a:bodyPr>
            <a:lstStyle/>
            <a:p>
              <a:r>
                <a:rPr lang="en-US" sz="700"/>
                <a:t>Configuration</a:t>
              </a:r>
            </a:p>
          </p:txBody>
        </p:sp>
        <p:sp>
          <p:nvSpPr>
            <p:cNvPr id="293919" name="Rectangle 31"/>
            <p:cNvSpPr>
              <a:spLocks noChangeArrowheads="1"/>
            </p:cNvSpPr>
            <p:nvPr/>
          </p:nvSpPr>
          <p:spPr bwMode="auto">
            <a:xfrm>
              <a:off x="1404" y="2028"/>
              <a:ext cx="1121" cy="163"/>
            </a:xfrm>
            <a:prstGeom prst="rect">
              <a:avLst/>
            </a:prstGeom>
            <a:gradFill rotWithShape="0">
              <a:gsLst>
                <a:gs pos="0">
                  <a:schemeClr val="hlink">
                    <a:gamma/>
                    <a:shade val="46275"/>
                    <a:invGamma/>
                  </a:schemeClr>
                </a:gs>
                <a:gs pos="100000">
                  <a:schemeClr val="hlink"/>
                </a:gs>
              </a:gsLst>
              <a:lin ang="5400000" scaled="1"/>
            </a:gradFill>
            <a:ln w="12700">
              <a:miter lim="800000"/>
              <a:headEnd/>
              <a:tailEnd/>
            </a:ln>
            <a:effectLst/>
            <a:scene3d>
              <a:camera prst="legacyObliqueTopRight"/>
              <a:lightRig rig="legacyFlat3" dir="b"/>
            </a:scene3d>
            <a:sp3d extrusionH="201600" prstMaterial="legacyMatte">
              <a:bevelT w="13500" h="13500" prst="angle"/>
              <a:bevelB w="13500" h="13500" prst="angle"/>
              <a:extrusionClr>
                <a:schemeClr val="hlink"/>
              </a:extrusionClr>
            </a:sp3d>
          </p:spPr>
          <p:txBody>
            <a:bodyPr wrap="none" tIns="0" bIns="0">
              <a:flatTx/>
            </a:bodyPr>
            <a:lstStyle/>
            <a:p>
              <a:r>
                <a:rPr lang="en-US" sz="700"/>
                <a:t>SessionState</a:t>
              </a:r>
            </a:p>
          </p:txBody>
        </p:sp>
        <p:sp>
          <p:nvSpPr>
            <p:cNvPr id="293920" name="Rectangle 32"/>
            <p:cNvSpPr>
              <a:spLocks noChangeArrowheads="1"/>
            </p:cNvSpPr>
            <p:nvPr/>
          </p:nvSpPr>
          <p:spPr bwMode="auto">
            <a:xfrm>
              <a:off x="189" y="1825"/>
              <a:ext cx="1122" cy="163"/>
            </a:xfrm>
            <a:prstGeom prst="rect">
              <a:avLst/>
            </a:prstGeom>
            <a:gradFill rotWithShape="0">
              <a:gsLst>
                <a:gs pos="0">
                  <a:schemeClr val="hlink">
                    <a:gamma/>
                    <a:shade val="46275"/>
                    <a:invGamma/>
                  </a:schemeClr>
                </a:gs>
                <a:gs pos="100000">
                  <a:schemeClr val="hlink"/>
                </a:gs>
              </a:gsLst>
              <a:lin ang="5400000" scaled="1"/>
            </a:gradFill>
            <a:ln w="12700">
              <a:miter lim="800000"/>
              <a:headEnd/>
              <a:tailEnd/>
            </a:ln>
            <a:effectLst/>
            <a:scene3d>
              <a:camera prst="legacyObliqueTopRight"/>
              <a:lightRig rig="legacyFlat3" dir="b"/>
            </a:scene3d>
            <a:sp3d extrusionH="201600" prstMaterial="legacyMatte">
              <a:bevelT w="13500" h="13500" prst="angle"/>
              <a:bevelB w="13500" h="13500" prst="angle"/>
              <a:extrusionClr>
                <a:schemeClr val="hlink"/>
              </a:extrusionClr>
            </a:sp3d>
          </p:spPr>
          <p:txBody>
            <a:bodyPr wrap="none" tIns="0" bIns="0">
              <a:flatTx/>
            </a:bodyPr>
            <a:lstStyle/>
            <a:p>
              <a:r>
                <a:rPr lang="en-US" sz="700"/>
                <a:t>Caching	</a:t>
              </a:r>
            </a:p>
          </p:txBody>
        </p:sp>
        <p:sp>
          <p:nvSpPr>
            <p:cNvPr id="293921" name="Rectangle 33"/>
            <p:cNvSpPr>
              <a:spLocks noChangeArrowheads="1"/>
            </p:cNvSpPr>
            <p:nvPr/>
          </p:nvSpPr>
          <p:spPr bwMode="auto">
            <a:xfrm>
              <a:off x="1404" y="1825"/>
              <a:ext cx="1121" cy="163"/>
            </a:xfrm>
            <a:prstGeom prst="rect">
              <a:avLst/>
            </a:prstGeom>
            <a:gradFill rotWithShape="0">
              <a:gsLst>
                <a:gs pos="0">
                  <a:schemeClr val="hlink">
                    <a:gamma/>
                    <a:shade val="46275"/>
                    <a:invGamma/>
                  </a:schemeClr>
                </a:gs>
                <a:gs pos="100000">
                  <a:schemeClr val="hlink"/>
                </a:gs>
              </a:gsLst>
              <a:lin ang="5400000" scaled="1"/>
            </a:gradFill>
            <a:ln w="12700">
              <a:miter lim="800000"/>
              <a:headEnd/>
              <a:tailEnd/>
            </a:ln>
            <a:effectLst/>
            <a:scene3d>
              <a:camera prst="legacyObliqueTopRight"/>
              <a:lightRig rig="legacyFlat3" dir="b"/>
            </a:scene3d>
            <a:sp3d extrusionH="201600" prstMaterial="legacyMatte">
              <a:bevelT w="13500" h="13500" prst="angle"/>
              <a:bevelB w="13500" h="13500" prst="angle"/>
              <a:extrusionClr>
                <a:schemeClr val="hlink"/>
              </a:extrusionClr>
            </a:sp3d>
          </p:spPr>
          <p:txBody>
            <a:bodyPr wrap="none" tIns="0" bIns="0">
              <a:flatTx/>
            </a:bodyPr>
            <a:lstStyle/>
            <a:p>
              <a:r>
                <a:rPr lang="en-US" sz="700"/>
                <a:t>Security</a:t>
              </a:r>
            </a:p>
          </p:txBody>
        </p:sp>
        <p:sp>
          <p:nvSpPr>
            <p:cNvPr id="293922" name="Rectangle 34"/>
            <p:cNvSpPr>
              <a:spLocks noChangeArrowheads="1"/>
            </p:cNvSpPr>
            <p:nvPr/>
          </p:nvSpPr>
          <p:spPr bwMode="auto">
            <a:xfrm>
              <a:off x="189" y="1012"/>
              <a:ext cx="1122" cy="772"/>
            </a:xfrm>
            <a:prstGeom prst="rect">
              <a:avLst/>
            </a:prstGeom>
            <a:gradFill rotWithShape="0">
              <a:gsLst>
                <a:gs pos="0">
                  <a:schemeClr val="hlink">
                    <a:gamma/>
                    <a:shade val="46275"/>
                    <a:invGamma/>
                  </a:schemeClr>
                </a:gs>
                <a:gs pos="100000">
                  <a:schemeClr val="hlink"/>
                </a:gs>
              </a:gsLst>
              <a:lin ang="5400000" scaled="1"/>
            </a:gradFill>
            <a:ln w="12700">
              <a:miter lim="800000"/>
              <a:headEnd/>
              <a:tailEnd/>
            </a:ln>
            <a:effectLst/>
            <a:scene3d>
              <a:camera prst="legacyObliqueTopRight"/>
              <a:lightRig rig="legacyFlat3" dir="b"/>
            </a:scene3d>
            <a:sp3d extrusionH="201600" prstMaterial="legacyMatte">
              <a:bevelT w="13500" h="13500" prst="angle"/>
              <a:bevelB w="13500" h="13500" prst="angle"/>
              <a:extrusionClr>
                <a:schemeClr val="hlink"/>
              </a:extrusionClr>
            </a:sp3d>
          </p:spPr>
          <p:txBody>
            <a:bodyPr wrap="none" tIns="0" bIns="0">
              <a:flatTx/>
            </a:bodyPr>
            <a:lstStyle/>
            <a:p>
              <a:r>
                <a:rPr lang="en-US" sz="700"/>
                <a:t>Services</a:t>
              </a:r>
            </a:p>
          </p:txBody>
        </p:sp>
        <p:sp>
          <p:nvSpPr>
            <p:cNvPr id="293923" name="Rectangle 35"/>
            <p:cNvSpPr>
              <a:spLocks noChangeArrowheads="1"/>
            </p:cNvSpPr>
            <p:nvPr/>
          </p:nvSpPr>
          <p:spPr bwMode="auto">
            <a:xfrm>
              <a:off x="236" y="1175"/>
              <a:ext cx="1031" cy="162"/>
            </a:xfrm>
            <a:prstGeom prst="rect">
              <a:avLst/>
            </a:prstGeom>
            <a:noFill/>
            <a:ln w="12700" cap="rnd">
              <a:solidFill>
                <a:schemeClr val="tx1"/>
              </a:solidFill>
              <a:prstDash val="sysDot"/>
              <a:miter lim="800000"/>
              <a:headEnd/>
              <a:tailEnd/>
            </a:ln>
            <a:effectLst/>
          </p:spPr>
          <p:txBody>
            <a:bodyPr wrap="none" tIns="0" bIns="0"/>
            <a:lstStyle/>
            <a:p>
              <a:r>
                <a:rPr lang="en-US" sz="700"/>
                <a:t>Description</a:t>
              </a:r>
            </a:p>
          </p:txBody>
        </p:sp>
        <p:sp>
          <p:nvSpPr>
            <p:cNvPr id="293924" name="Rectangle 36"/>
            <p:cNvSpPr>
              <a:spLocks noChangeArrowheads="1"/>
            </p:cNvSpPr>
            <p:nvPr/>
          </p:nvSpPr>
          <p:spPr bwMode="auto">
            <a:xfrm>
              <a:off x="236" y="1378"/>
              <a:ext cx="1031" cy="163"/>
            </a:xfrm>
            <a:prstGeom prst="rect">
              <a:avLst/>
            </a:prstGeom>
            <a:noFill/>
            <a:ln w="12700" cap="rnd">
              <a:solidFill>
                <a:schemeClr val="tx1"/>
              </a:solidFill>
              <a:prstDash val="sysDot"/>
              <a:miter lim="800000"/>
              <a:headEnd/>
              <a:tailEnd/>
            </a:ln>
            <a:effectLst/>
          </p:spPr>
          <p:txBody>
            <a:bodyPr wrap="none" tIns="0" bIns="0"/>
            <a:lstStyle/>
            <a:p>
              <a:r>
                <a:rPr lang="en-US" sz="700"/>
                <a:t>Discovery</a:t>
              </a:r>
            </a:p>
          </p:txBody>
        </p:sp>
        <p:sp>
          <p:nvSpPr>
            <p:cNvPr id="293925" name="Rectangle 37"/>
            <p:cNvSpPr>
              <a:spLocks noChangeArrowheads="1"/>
            </p:cNvSpPr>
            <p:nvPr/>
          </p:nvSpPr>
          <p:spPr bwMode="auto">
            <a:xfrm>
              <a:off x="236" y="1581"/>
              <a:ext cx="1031" cy="163"/>
            </a:xfrm>
            <a:prstGeom prst="rect">
              <a:avLst/>
            </a:prstGeom>
            <a:noFill/>
            <a:ln w="12700" cap="rnd">
              <a:solidFill>
                <a:schemeClr val="tx1"/>
              </a:solidFill>
              <a:prstDash val="sysDot"/>
              <a:miter lim="800000"/>
              <a:headEnd/>
              <a:tailEnd/>
            </a:ln>
            <a:effectLst/>
          </p:spPr>
          <p:txBody>
            <a:bodyPr wrap="none" tIns="0" bIns="0"/>
            <a:lstStyle/>
            <a:p>
              <a:r>
                <a:rPr lang="en-US" sz="700"/>
                <a:t>Protocols</a:t>
              </a:r>
            </a:p>
          </p:txBody>
        </p:sp>
        <p:sp>
          <p:nvSpPr>
            <p:cNvPr id="293926" name="Rectangle 38"/>
            <p:cNvSpPr>
              <a:spLocks noChangeArrowheads="1"/>
            </p:cNvSpPr>
            <p:nvPr/>
          </p:nvSpPr>
          <p:spPr bwMode="auto">
            <a:xfrm>
              <a:off x="1404" y="1012"/>
              <a:ext cx="1121" cy="772"/>
            </a:xfrm>
            <a:prstGeom prst="rect">
              <a:avLst/>
            </a:prstGeom>
            <a:gradFill rotWithShape="0">
              <a:gsLst>
                <a:gs pos="0">
                  <a:schemeClr val="hlink">
                    <a:gamma/>
                    <a:shade val="46275"/>
                    <a:invGamma/>
                  </a:schemeClr>
                </a:gs>
                <a:gs pos="100000">
                  <a:schemeClr val="hlink"/>
                </a:gs>
              </a:gsLst>
              <a:lin ang="5400000" scaled="1"/>
            </a:gradFill>
            <a:ln w="12700">
              <a:miter lim="800000"/>
              <a:headEnd/>
              <a:tailEnd/>
            </a:ln>
            <a:effectLst/>
            <a:scene3d>
              <a:camera prst="legacyObliqueTopRight"/>
              <a:lightRig rig="legacyFlat3" dir="b"/>
            </a:scene3d>
            <a:sp3d extrusionH="201600" prstMaterial="legacyMatte">
              <a:bevelT w="13500" h="13500" prst="angle"/>
              <a:bevelB w="13500" h="13500" prst="angle"/>
              <a:extrusionClr>
                <a:schemeClr val="hlink"/>
              </a:extrusionClr>
            </a:sp3d>
          </p:spPr>
          <p:txBody>
            <a:bodyPr wrap="none" tIns="0" bIns="0">
              <a:flatTx/>
            </a:bodyPr>
            <a:lstStyle/>
            <a:p>
              <a:r>
                <a:rPr lang="en-US" sz="700"/>
                <a:t>UI</a:t>
              </a:r>
            </a:p>
          </p:txBody>
        </p:sp>
        <p:sp>
          <p:nvSpPr>
            <p:cNvPr id="293927" name="Rectangle 39"/>
            <p:cNvSpPr>
              <a:spLocks noChangeArrowheads="1"/>
            </p:cNvSpPr>
            <p:nvPr/>
          </p:nvSpPr>
          <p:spPr bwMode="auto">
            <a:xfrm>
              <a:off x="1451" y="1175"/>
              <a:ext cx="1030" cy="162"/>
            </a:xfrm>
            <a:prstGeom prst="rect">
              <a:avLst/>
            </a:prstGeom>
            <a:noFill/>
            <a:ln w="12700" cap="rnd">
              <a:solidFill>
                <a:schemeClr val="tx1"/>
              </a:solidFill>
              <a:prstDash val="sysDot"/>
              <a:miter lim="800000"/>
              <a:headEnd/>
              <a:tailEnd/>
            </a:ln>
            <a:effectLst/>
          </p:spPr>
          <p:txBody>
            <a:bodyPr wrap="none" tIns="0" bIns="0"/>
            <a:lstStyle/>
            <a:p>
              <a:r>
                <a:rPr lang="en-US" sz="700"/>
                <a:t>HtmlControls</a:t>
              </a:r>
            </a:p>
          </p:txBody>
        </p:sp>
        <p:sp>
          <p:nvSpPr>
            <p:cNvPr id="293928" name="Rectangle 40"/>
            <p:cNvSpPr>
              <a:spLocks noChangeArrowheads="1"/>
            </p:cNvSpPr>
            <p:nvPr/>
          </p:nvSpPr>
          <p:spPr bwMode="auto">
            <a:xfrm>
              <a:off x="1451" y="1378"/>
              <a:ext cx="1030" cy="366"/>
            </a:xfrm>
            <a:prstGeom prst="rect">
              <a:avLst/>
            </a:prstGeom>
            <a:noFill/>
            <a:ln w="12700" cap="rnd">
              <a:solidFill>
                <a:schemeClr val="tx1"/>
              </a:solidFill>
              <a:prstDash val="sysDot"/>
              <a:miter lim="800000"/>
              <a:headEnd/>
              <a:tailEnd/>
            </a:ln>
            <a:effectLst/>
          </p:spPr>
          <p:txBody>
            <a:bodyPr wrap="none" tIns="0" bIns="0"/>
            <a:lstStyle/>
            <a:p>
              <a:r>
                <a:rPr lang="en-US" sz="700"/>
                <a:t>WebControls</a:t>
              </a:r>
            </a:p>
          </p:txBody>
        </p:sp>
        <p:sp>
          <p:nvSpPr>
            <p:cNvPr id="293929" name="Rectangle 41"/>
            <p:cNvSpPr>
              <a:spLocks noChangeArrowheads="1"/>
            </p:cNvSpPr>
            <p:nvPr/>
          </p:nvSpPr>
          <p:spPr bwMode="auto">
            <a:xfrm>
              <a:off x="2759" y="1581"/>
              <a:ext cx="2569" cy="691"/>
            </a:xfrm>
            <a:prstGeom prst="rect">
              <a:avLst/>
            </a:prstGeom>
            <a:gradFill rotWithShape="0">
              <a:gsLst>
                <a:gs pos="0">
                  <a:schemeClr val="accent2">
                    <a:gamma/>
                    <a:shade val="46275"/>
                    <a:invGamma/>
                  </a:schemeClr>
                </a:gs>
                <a:gs pos="100000">
                  <a:schemeClr val="accent2"/>
                </a:gs>
              </a:gsLst>
              <a:lin ang="5400000" scaled="1"/>
            </a:gradFill>
            <a:ln w="12700">
              <a:miter lim="800000"/>
              <a:headEnd type="none" w="sm" len="sm"/>
              <a:tailEnd type="none" w="sm" len="sm"/>
            </a:ln>
            <a:effectLst/>
            <a:scene3d>
              <a:camera prst="legacyObliqueTopRight"/>
              <a:lightRig rig="legacyFlat3" dir="b"/>
            </a:scene3d>
            <a:sp3d extrusionH="582600" prstMaterial="legacyMatte">
              <a:bevelT w="13500" h="13500" prst="angle"/>
              <a:bevelB w="13500" h="13500" prst="angle"/>
              <a:extrusionClr>
                <a:schemeClr val="accent2"/>
              </a:extrusionClr>
            </a:sp3d>
          </p:spPr>
          <p:txBody>
            <a:bodyPr wrap="none" tIns="0" anchorCtr="1">
              <a:flatTx/>
            </a:bodyPr>
            <a:lstStyle/>
            <a:p>
              <a:pPr algn="ctr"/>
              <a:r>
                <a:rPr lang="en-US" sz="800"/>
                <a:t>System.Drawing</a:t>
              </a:r>
            </a:p>
          </p:txBody>
        </p:sp>
        <p:sp>
          <p:nvSpPr>
            <p:cNvPr id="293930" name="Rectangle 42"/>
            <p:cNvSpPr>
              <a:spLocks noChangeArrowheads="1"/>
            </p:cNvSpPr>
            <p:nvPr/>
          </p:nvSpPr>
          <p:spPr bwMode="auto">
            <a:xfrm>
              <a:off x="2852" y="2028"/>
              <a:ext cx="1121" cy="163"/>
            </a:xfrm>
            <a:prstGeom prst="rect">
              <a:avLst/>
            </a:prstGeom>
            <a:gradFill rotWithShape="0">
              <a:gsLst>
                <a:gs pos="0">
                  <a:schemeClr val="hlink">
                    <a:gamma/>
                    <a:shade val="46275"/>
                    <a:invGamma/>
                  </a:schemeClr>
                </a:gs>
                <a:gs pos="100000">
                  <a:schemeClr val="hlink"/>
                </a:gs>
              </a:gsLst>
              <a:lin ang="5400000" scaled="1"/>
            </a:gradFill>
            <a:ln w="12700">
              <a:miter lim="800000"/>
              <a:headEnd/>
              <a:tailEnd/>
            </a:ln>
            <a:effectLst/>
            <a:scene3d>
              <a:camera prst="legacyObliqueTopRight"/>
              <a:lightRig rig="legacyFlat3" dir="b"/>
            </a:scene3d>
            <a:sp3d extrusionH="201600" prstMaterial="legacyMatte">
              <a:bevelT w="13500" h="13500" prst="angle"/>
              <a:bevelB w="13500" h="13500" prst="angle"/>
              <a:extrusionClr>
                <a:schemeClr val="hlink"/>
              </a:extrusionClr>
            </a:sp3d>
          </p:spPr>
          <p:txBody>
            <a:bodyPr wrap="none" tIns="0" bIns="0">
              <a:flatTx/>
            </a:bodyPr>
            <a:lstStyle/>
            <a:p>
              <a:r>
                <a:rPr lang="en-US" sz="700"/>
                <a:t>Imaging</a:t>
              </a:r>
            </a:p>
          </p:txBody>
        </p:sp>
        <p:sp>
          <p:nvSpPr>
            <p:cNvPr id="293931" name="Rectangle 43"/>
            <p:cNvSpPr>
              <a:spLocks noChangeArrowheads="1"/>
            </p:cNvSpPr>
            <p:nvPr/>
          </p:nvSpPr>
          <p:spPr bwMode="auto">
            <a:xfrm>
              <a:off x="2852" y="1825"/>
              <a:ext cx="1121" cy="163"/>
            </a:xfrm>
            <a:prstGeom prst="rect">
              <a:avLst/>
            </a:prstGeom>
            <a:gradFill rotWithShape="0">
              <a:gsLst>
                <a:gs pos="0">
                  <a:schemeClr val="hlink">
                    <a:gamma/>
                    <a:shade val="46275"/>
                    <a:invGamma/>
                  </a:schemeClr>
                </a:gs>
                <a:gs pos="100000">
                  <a:schemeClr val="hlink"/>
                </a:gs>
              </a:gsLst>
              <a:lin ang="5400000" scaled="1"/>
            </a:gradFill>
            <a:ln w="12700">
              <a:miter lim="800000"/>
              <a:headEnd/>
              <a:tailEnd/>
            </a:ln>
            <a:effectLst/>
            <a:scene3d>
              <a:camera prst="legacyObliqueTopRight"/>
              <a:lightRig rig="legacyFlat3" dir="b"/>
            </a:scene3d>
            <a:sp3d extrusionH="201600" prstMaterial="legacyMatte">
              <a:bevelT w="13500" h="13500" prst="angle"/>
              <a:bevelB w="13500" h="13500" prst="angle"/>
              <a:extrusionClr>
                <a:schemeClr val="hlink"/>
              </a:extrusionClr>
            </a:sp3d>
          </p:spPr>
          <p:txBody>
            <a:bodyPr wrap="none" tIns="0" bIns="0">
              <a:flatTx/>
            </a:bodyPr>
            <a:lstStyle/>
            <a:p>
              <a:r>
                <a:rPr lang="en-US" sz="700"/>
                <a:t>Drawing2D	</a:t>
              </a:r>
            </a:p>
          </p:txBody>
        </p:sp>
        <p:sp>
          <p:nvSpPr>
            <p:cNvPr id="293932" name="Rectangle 44"/>
            <p:cNvSpPr>
              <a:spLocks noChangeArrowheads="1"/>
            </p:cNvSpPr>
            <p:nvPr/>
          </p:nvSpPr>
          <p:spPr bwMode="auto">
            <a:xfrm>
              <a:off x="4067" y="2028"/>
              <a:ext cx="1121" cy="163"/>
            </a:xfrm>
            <a:prstGeom prst="rect">
              <a:avLst/>
            </a:prstGeom>
            <a:gradFill rotWithShape="0">
              <a:gsLst>
                <a:gs pos="0">
                  <a:schemeClr val="hlink">
                    <a:gamma/>
                    <a:shade val="46275"/>
                    <a:invGamma/>
                  </a:schemeClr>
                </a:gs>
                <a:gs pos="100000">
                  <a:schemeClr val="hlink"/>
                </a:gs>
              </a:gsLst>
              <a:lin ang="5400000" scaled="1"/>
            </a:gradFill>
            <a:ln w="12700">
              <a:miter lim="800000"/>
              <a:headEnd/>
              <a:tailEnd/>
            </a:ln>
            <a:effectLst/>
            <a:scene3d>
              <a:camera prst="legacyObliqueTopRight"/>
              <a:lightRig rig="legacyFlat3" dir="b"/>
            </a:scene3d>
            <a:sp3d extrusionH="201600" prstMaterial="legacyMatte">
              <a:bevelT w="13500" h="13500" prst="angle"/>
              <a:bevelB w="13500" h="13500" prst="angle"/>
              <a:extrusionClr>
                <a:schemeClr val="hlink"/>
              </a:extrusionClr>
            </a:sp3d>
          </p:spPr>
          <p:txBody>
            <a:bodyPr wrap="none" tIns="0" bIns="0">
              <a:flatTx/>
            </a:bodyPr>
            <a:lstStyle/>
            <a:p>
              <a:r>
                <a:rPr lang="en-US" sz="700"/>
                <a:t>Text</a:t>
              </a:r>
            </a:p>
          </p:txBody>
        </p:sp>
        <p:sp>
          <p:nvSpPr>
            <p:cNvPr id="293933" name="Rectangle 45"/>
            <p:cNvSpPr>
              <a:spLocks noChangeArrowheads="1"/>
            </p:cNvSpPr>
            <p:nvPr/>
          </p:nvSpPr>
          <p:spPr bwMode="auto">
            <a:xfrm>
              <a:off x="4067" y="1825"/>
              <a:ext cx="1121" cy="163"/>
            </a:xfrm>
            <a:prstGeom prst="rect">
              <a:avLst/>
            </a:prstGeom>
            <a:gradFill rotWithShape="0">
              <a:gsLst>
                <a:gs pos="0">
                  <a:schemeClr val="hlink">
                    <a:gamma/>
                    <a:shade val="46275"/>
                    <a:invGamma/>
                  </a:schemeClr>
                </a:gs>
                <a:gs pos="100000">
                  <a:schemeClr val="hlink"/>
                </a:gs>
              </a:gsLst>
              <a:lin ang="5400000" scaled="1"/>
            </a:gradFill>
            <a:ln w="12700">
              <a:miter lim="800000"/>
              <a:headEnd/>
              <a:tailEnd/>
            </a:ln>
            <a:effectLst/>
            <a:scene3d>
              <a:camera prst="legacyObliqueTopRight"/>
              <a:lightRig rig="legacyFlat3" dir="b"/>
            </a:scene3d>
            <a:sp3d extrusionH="201600" prstMaterial="legacyMatte">
              <a:bevelT w="13500" h="13500" prst="angle"/>
              <a:bevelB w="13500" h="13500" prst="angle"/>
              <a:extrusionClr>
                <a:schemeClr val="hlink"/>
              </a:extrusionClr>
            </a:sp3d>
          </p:spPr>
          <p:txBody>
            <a:bodyPr wrap="none" tIns="0" bIns="0">
              <a:flatTx/>
            </a:bodyPr>
            <a:lstStyle/>
            <a:p>
              <a:r>
                <a:rPr lang="en-US" sz="700"/>
                <a:t>Printing</a:t>
              </a:r>
            </a:p>
          </p:txBody>
        </p:sp>
        <p:sp>
          <p:nvSpPr>
            <p:cNvPr id="293934" name="Rectangle 46"/>
            <p:cNvSpPr>
              <a:spLocks noChangeArrowheads="1"/>
            </p:cNvSpPr>
            <p:nvPr/>
          </p:nvSpPr>
          <p:spPr bwMode="auto">
            <a:xfrm>
              <a:off x="2759" y="768"/>
              <a:ext cx="2569" cy="732"/>
            </a:xfrm>
            <a:prstGeom prst="rect">
              <a:avLst/>
            </a:prstGeom>
            <a:gradFill rotWithShape="0">
              <a:gsLst>
                <a:gs pos="0">
                  <a:schemeClr val="accent2">
                    <a:gamma/>
                    <a:shade val="46275"/>
                    <a:invGamma/>
                  </a:schemeClr>
                </a:gs>
                <a:gs pos="100000">
                  <a:schemeClr val="accent2"/>
                </a:gs>
              </a:gsLst>
              <a:lin ang="5400000" scaled="1"/>
            </a:gradFill>
            <a:ln w="12700">
              <a:miter lim="800000"/>
              <a:headEnd type="none" w="sm" len="sm"/>
              <a:tailEnd type="none" w="sm" len="sm"/>
            </a:ln>
            <a:effectLst/>
            <a:scene3d>
              <a:camera prst="legacyObliqueTopRight"/>
              <a:lightRig rig="legacyFlat3" dir="b"/>
            </a:scene3d>
            <a:sp3d extrusionH="582600" prstMaterial="legacyMatte">
              <a:bevelT w="13500" h="13500" prst="angle"/>
              <a:bevelB w="13500" h="13500" prst="angle"/>
              <a:extrusionClr>
                <a:schemeClr val="accent2"/>
              </a:extrusionClr>
            </a:sp3d>
          </p:spPr>
          <p:txBody>
            <a:bodyPr wrap="none" tIns="0" anchorCtr="1">
              <a:flatTx/>
            </a:bodyPr>
            <a:lstStyle/>
            <a:p>
              <a:pPr algn="ctr"/>
              <a:r>
                <a:rPr lang="en-US" sz="800"/>
                <a:t>System.WinForms</a:t>
              </a:r>
            </a:p>
          </p:txBody>
        </p:sp>
        <p:sp>
          <p:nvSpPr>
            <p:cNvPr id="293935" name="Rectangle 47"/>
            <p:cNvSpPr>
              <a:spLocks noChangeArrowheads="1"/>
            </p:cNvSpPr>
            <p:nvPr/>
          </p:nvSpPr>
          <p:spPr bwMode="auto">
            <a:xfrm>
              <a:off x="2852" y="1012"/>
              <a:ext cx="888" cy="407"/>
            </a:xfrm>
            <a:prstGeom prst="rect">
              <a:avLst/>
            </a:prstGeom>
            <a:gradFill rotWithShape="0">
              <a:gsLst>
                <a:gs pos="0">
                  <a:schemeClr val="hlink">
                    <a:gamma/>
                    <a:shade val="46275"/>
                    <a:invGamma/>
                  </a:schemeClr>
                </a:gs>
                <a:gs pos="100000">
                  <a:schemeClr val="hlink"/>
                </a:gs>
              </a:gsLst>
              <a:lin ang="5400000" scaled="1"/>
            </a:gradFill>
            <a:ln w="12700">
              <a:miter lim="800000"/>
              <a:headEnd/>
              <a:tailEnd/>
            </a:ln>
            <a:effectLst/>
            <a:scene3d>
              <a:camera prst="legacyObliqueTopRight"/>
              <a:lightRig rig="legacyFlat3" dir="b"/>
            </a:scene3d>
            <a:sp3d extrusionH="201600" prstMaterial="legacyMatte">
              <a:bevelT w="13500" h="13500" prst="angle"/>
              <a:bevelB w="13500" h="13500" prst="angle"/>
              <a:extrusionClr>
                <a:schemeClr val="hlink"/>
              </a:extrusionClr>
            </a:sp3d>
          </p:spPr>
          <p:txBody>
            <a:bodyPr wrap="none" tIns="0" bIns="0">
              <a:flatTx/>
            </a:bodyPr>
            <a:lstStyle/>
            <a:p>
              <a:r>
                <a:rPr lang="en-US" sz="700"/>
                <a:t>Design	</a:t>
              </a:r>
            </a:p>
          </p:txBody>
        </p:sp>
        <p:sp>
          <p:nvSpPr>
            <p:cNvPr id="293936" name="Rectangle 48"/>
            <p:cNvSpPr>
              <a:spLocks noChangeArrowheads="1"/>
            </p:cNvSpPr>
            <p:nvPr/>
          </p:nvSpPr>
          <p:spPr bwMode="auto">
            <a:xfrm>
              <a:off x="3833" y="1012"/>
              <a:ext cx="1355" cy="407"/>
            </a:xfrm>
            <a:prstGeom prst="rect">
              <a:avLst/>
            </a:prstGeom>
            <a:gradFill rotWithShape="0">
              <a:gsLst>
                <a:gs pos="0">
                  <a:schemeClr val="hlink">
                    <a:gamma/>
                    <a:shade val="46275"/>
                    <a:invGamma/>
                  </a:schemeClr>
                </a:gs>
                <a:gs pos="100000">
                  <a:schemeClr val="hlink"/>
                </a:gs>
              </a:gsLst>
              <a:lin ang="5400000" scaled="1"/>
            </a:gradFill>
            <a:ln w="12700">
              <a:miter lim="800000"/>
              <a:headEnd/>
              <a:tailEnd/>
            </a:ln>
            <a:effectLst/>
            <a:scene3d>
              <a:camera prst="legacyObliqueTopRight"/>
              <a:lightRig rig="legacyFlat3" dir="b"/>
            </a:scene3d>
            <a:sp3d extrusionH="201600" prstMaterial="legacyMatte">
              <a:bevelT w="13500" h="13500" prst="angle"/>
              <a:bevelB w="13500" h="13500" prst="angle"/>
              <a:extrusionClr>
                <a:schemeClr val="hlink"/>
              </a:extrusionClr>
            </a:sp3d>
          </p:spPr>
          <p:txBody>
            <a:bodyPr wrap="none" tIns="0" bIns="0">
              <a:flatTx/>
            </a:bodyPr>
            <a:lstStyle/>
            <a:p>
              <a:r>
                <a:rPr lang="en-US" sz="700"/>
                <a:t>ComponentModel</a:t>
              </a:r>
            </a:p>
          </p:txBody>
        </p:sp>
      </p:grpSp>
    </p:spTree>
    <p:extLst>
      <p:ext uri="{BB962C8B-B14F-4D97-AF65-F5344CB8AC3E}">
        <p14:creationId xmlns:p14="http://schemas.microsoft.com/office/powerpoint/2010/main" xmlns="" val="594503555"/>
      </p:ext>
    </p:extLst>
  </p:cSld>
  <p:clrMapOvr>
    <a:masterClrMapping/>
  </p:clrMapOvr>
  <mc:AlternateContent xmlns:mc="http://schemas.openxmlformats.org/markup-compatibility/2006">
    <mc:Choice xmlns:p14="http://schemas.microsoft.com/office/powerpoint/2010/main" xmlns="" Requires="p14">
      <p:transition spd="med" p14:dur="699">
        <p:fade/>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381000" y="1156360"/>
            <a:ext cx="8382000" cy="2210862"/>
          </a:xfrm>
        </p:spPr>
        <p:txBody>
          <a:bodyPr/>
          <a:lstStyle/>
          <a:p>
            <a:r>
              <a:rPr lang="en-US" dirty="0" smtClean="0"/>
              <a:t>The evolution of User Interface Design</a:t>
            </a:r>
            <a:endParaRPr lang="en-US" dirty="0"/>
          </a:p>
        </p:txBody>
      </p:sp>
      <p:sp>
        <p:nvSpPr>
          <p:cNvPr id="30" name="Oval 29"/>
          <p:cNvSpPr/>
          <p:nvPr/>
        </p:nvSpPr>
        <p:spPr>
          <a:xfrm rot="20980342">
            <a:off x="358541" y="4643056"/>
            <a:ext cx="5597236" cy="1455037"/>
          </a:xfrm>
          <a:prstGeom prst="ellipse">
            <a:avLst/>
          </a:prstGeom>
          <a:solidFill>
            <a:schemeClr val="tx1"/>
          </a:solidFill>
          <a:ln>
            <a:noFill/>
          </a:ln>
          <a:effectLst>
            <a:softEdge rad="635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p:cNvSpPr/>
          <p:nvPr/>
        </p:nvSpPr>
        <p:spPr>
          <a:xfrm rot="19964684">
            <a:off x="3264106" y="3496648"/>
            <a:ext cx="5597236" cy="1455037"/>
          </a:xfrm>
          <a:prstGeom prst="ellipse">
            <a:avLst/>
          </a:prstGeom>
          <a:solidFill>
            <a:schemeClr val="tx1">
              <a:alpha val="54000"/>
            </a:schemeClr>
          </a:solidFill>
          <a:ln>
            <a:noFill/>
          </a:ln>
          <a:effectLst>
            <a:softEdge rad="635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p:cNvSpPr/>
          <p:nvPr/>
        </p:nvSpPr>
        <p:spPr bwMode="black">
          <a:xfrm>
            <a:off x="6186311" y="1594078"/>
            <a:ext cx="2359966" cy="3002844"/>
          </a:xfrm>
          <a:prstGeom prst="roundRect">
            <a:avLst>
              <a:gd name="adj" fmla="val 13542"/>
            </a:avLst>
          </a:prstGeom>
          <a:gradFill flip="none" rotWithShape="1">
            <a:gsLst>
              <a:gs pos="0">
                <a:srgbClr val="1F529D">
                  <a:shade val="30000"/>
                  <a:satMod val="115000"/>
                </a:srgbClr>
              </a:gs>
              <a:gs pos="50000">
                <a:srgbClr val="1F529D">
                  <a:shade val="67500"/>
                  <a:satMod val="115000"/>
                </a:srgbClr>
              </a:gs>
              <a:gs pos="100000">
                <a:srgbClr val="1F529D">
                  <a:shade val="100000"/>
                  <a:satMod val="115000"/>
                </a:srgbClr>
              </a:gs>
            </a:gsLst>
            <a:path path="circle">
              <a:fillToRect l="100000" t="100000"/>
            </a:path>
            <a:tileRect r="-100000" b="-100000"/>
          </a:gradFill>
          <a:ln>
            <a:noFill/>
          </a:ln>
          <a:effectLst>
            <a:glow rad="101600">
              <a:schemeClr val="accent1">
                <a:satMod val="175000"/>
                <a:alpha val="40000"/>
              </a:schemeClr>
            </a:glow>
          </a:effectLst>
          <a:scene3d>
            <a:camera prst="perspectiveFront" fov="5100000">
              <a:rot lat="0" lon="1200001" rev="0"/>
            </a:camera>
            <a:lightRig rig="flood" dir="t">
              <a:rot lat="0" lon="0" rev="13800000"/>
            </a:lightRig>
          </a:scene3d>
          <a:sp3d extrusionH="107950" prstMaterial="plastic">
            <a:bevelB/>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0000"/>
              </a:lnSpc>
            </a:pPr>
            <a:r>
              <a:rPr lang="en-US" b="1" dirty="0" smtClean="0">
                <a:solidFill>
                  <a:schemeClr val="tx2"/>
                </a:solidFill>
                <a:effectLst>
                  <a:glow rad="139700">
                    <a:schemeClr val="accent4">
                      <a:satMod val="175000"/>
                      <a:alpha val="40000"/>
                    </a:schemeClr>
                  </a:glow>
                </a:effectLst>
                <a:latin typeface="Segoe" pitchFamily="34" charset="0"/>
              </a:rPr>
              <a:t>Now</a:t>
            </a:r>
          </a:p>
          <a:p>
            <a:pPr algn="ctr">
              <a:lnSpc>
                <a:spcPct val="90000"/>
              </a:lnSpc>
            </a:pPr>
            <a:r>
              <a:rPr lang="en-US" dirty="0" smtClean="0">
                <a:solidFill>
                  <a:schemeClr val="tx2"/>
                </a:solidFill>
                <a:latin typeface="Segoe" pitchFamily="34" charset="0"/>
              </a:rPr>
              <a:t>Third Era:</a:t>
            </a:r>
          </a:p>
          <a:p>
            <a:pPr algn="ctr">
              <a:lnSpc>
                <a:spcPct val="90000"/>
              </a:lnSpc>
            </a:pPr>
            <a:r>
              <a:rPr lang="en-US" dirty="0" smtClean="0">
                <a:solidFill>
                  <a:schemeClr val="tx2"/>
                </a:solidFill>
                <a:latin typeface="Segoe" pitchFamily="34" charset="0"/>
              </a:rPr>
              <a:t>User Experiences (UX)</a:t>
            </a:r>
          </a:p>
          <a:p>
            <a:pPr algn="ctr">
              <a:lnSpc>
                <a:spcPct val="90000"/>
              </a:lnSpc>
            </a:pPr>
            <a:endParaRPr lang="en-US" dirty="0" smtClean="0">
              <a:solidFill>
                <a:schemeClr val="tx2"/>
              </a:solidFill>
              <a:latin typeface="Segoe" pitchFamily="34" charset="0"/>
            </a:endParaRPr>
          </a:p>
          <a:p>
            <a:pPr algn="ctr">
              <a:lnSpc>
                <a:spcPct val="90000"/>
              </a:lnSpc>
            </a:pPr>
            <a:endParaRPr lang="en-US" dirty="0" smtClean="0">
              <a:solidFill>
                <a:schemeClr val="tx2"/>
              </a:solidFill>
              <a:latin typeface="Segoe" pitchFamily="34" charset="0"/>
            </a:endParaRPr>
          </a:p>
          <a:p>
            <a:pPr algn="ctr">
              <a:lnSpc>
                <a:spcPct val="90000"/>
              </a:lnSpc>
            </a:pPr>
            <a:endParaRPr lang="en-US" dirty="0" smtClean="0">
              <a:solidFill>
                <a:schemeClr val="tx2"/>
              </a:solidFill>
              <a:latin typeface="Segoe" pitchFamily="34" charset="0"/>
            </a:endParaRPr>
          </a:p>
          <a:p>
            <a:pPr algn="ctr">
              <a:lnSpc>
                <a:spcPct val="90000"/>
              </a:lnSpc>
            </a:pPr>
            <a:endParaRPr lang="en-US" sz="1400" dirty="0" smtClean="0">
              <a:solidFill>
                <a:schemeClr val="tx2"/>
              </a:solidFill>
              <a:latin typeface="Segoe" pitchFamily="34" charset="0"/>
            </a:endParaRPr>
          </a:p>
          <a:p>
            <a:pPr algn="ctr">
              <a:lnSpc>
                <a:spcPct val="90000"/>
              </a:lnSpc>
            </a:pPr>
            <a:endParaRPr lang="en-US" sz="1400" dirty="0" smtClean="0">
              <a:solidFill>
                <a:schemeClr val="bg1"/>
              </a:solidFill>
              <a:latin typeface="Segoe" pitchFamily="34" charset="0"/>
            </a:endParaRPr>
          </a:p>
          <a:p>
            <a:pPr algn="ctr">
              <a:lnSpc>
                <a:spcPct val="90000"/>
              </a:lnSpc>
            </a:pPr>
            <a:endParaRPr lang="en-US" sz="1400" dirty="0" smtClean="0">
              <a:solidFill>
                <a:schemeClr val="bg1"/>
              </a:solidFill>
              <a:latin typeface="Segoe" pitchFamily="34" charset="0"/>
            </a:endParaRPr>
          </a:p>
          <a:p>
            <a:pPr algn="ctr">
              <a:lnSpc>
                <a:spcPct val="90000"/>
              </a:lnSpc>
            </a:pPr>
            <a:endParaRPr lang="en-US" dirty="0">
              <a:solidFill>
                <a:schemeClr val="tx2"/>
              </a:solidFill>
              <a:latin typeface="Segoe" pitchFamily="34" charset="0"/>
            </a:endParaRPr>
          </a:p>
        </p:txBody>
      </p:sp>
      <p:pic>
        <p:nvPicPr>
          <p:cNvPr id="37" name="Picture 36" descr="gps_alpine_MD.png"/>
          <p:cNvPicPr>
            <a:picLocks noChangeAspect="1"/>
          </p:cNvPicPr>
          <p:nvPr/>
        </p:nvPicPr>
        <p:blipFill>
          <a:blip r:embed="rId3" cstate="print"/>
          <a:stretch>
            <a:fillRect/>
          </a:stretch>
        </p:blipFill>
        <p:spPr>
          <a:xfrm>
            <a:off x="6474825" y="3416766"/>
            <a:ext cx="1040751" cy="964429"/>
          </a:xfrm>
          <a:prstGeom prst="rect">
            <a:avLst/>
          </a:prstGeom>
        </p:spPr>
      </p:pic>
      <p:pic>
        <p:nvPicPr>
          <p:cNvPr id="38" name="Picture 37" descr="Digital_Picture_Frame2.png"/>
          <p:cNvPicPr>
            <a:picLocks noChangeAspect="1"/>
          </p:cNvPicPr>
          <p:nvPr/>
        </p:nvPicPr>
        <p:blipFill>
          <a:blip r:embed="rId4" cstate="print"/>
          <a:stretch>
            <a:fillRect/>
          </a:stretch>
        </p:blipFill>
        <p:spPr>
          <a:xfrm>
            <a:off x="7355936" y="3603611"/>
            <a:ext cx="1069004" cy="819613"/>
          </a:xfrm>
          <a:prstGeom prst="rect">
            <a:avLst/>
          </a:prstGeom>
        </p:spPr>
      </p:pic>
      <p:sp>
        <p:nvSpPr>
          <p:cNvPr id="40" name="Right Arrow 39"/>
          <p:cNvSpPr/>
          <p:nvPr/>
        </p:nvSpPr>
        <p:spPr>
          <a:xfrm>
            <a:off x="730249" y="3454400"/>
            <a:ext cx="2712861" cy="620888"/>
          </a:xfrm>
          <a:prstGeom prst="rightArrow">
            <a:avLst/>
          </a:prstGeom>
          <a:gradFill flip="none" rotWithShape="1">
            <a:gsLst>
              <a:gs pos="0">
                <a:schemeClr val="accent1">
                  <a:shade val="30000"/>
                  <a:satMod val="115000"/>
                  <a:alpha val="0"/>
                </a:schemeClr>
              </a:gs>
              <a:gs pos="50000">
                <a:schemeClr val="accent1">
                  <a:shade val="67500"/>
                  <a:satMod val="115000"/>
                  <a:alpha val="63000"/>
                </a:schemeClr>
              </a:gs>
              <a:gs pos="10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tIns="91440" rtlCol="0" anchor="t"/>
          <a:lstStyle/>
          <a:p>
            <a:pPr>
              <a:lnSpc>
                <a:spcPct val="80000"/>
              </a:lnSpc>
              <a:defRPr/>
            </a:pPr>
            <a:endParaRPr lang="en-US" sz="2400" dirty="0" smtClean="0">
              <a:effectLst>
                <a:outerShdw blurRad="38100" dist="38100" dir="2700000" algn="tl">
                  <a:srgbClr val="000000">
                    <a:alpha val="43137"/>
                  </a:srgbClr>
                </a:outerShdw>
              </a:effectLst>
              <a:latin typeface="Segoe" pitchFamily="34" charset="0"/>
            </a:endParaRPr>
          </a:p>
        </p:txBody>
      </p:sp>
      <p:sp>
        <p:nvSpPr>
          <p:cNvPr id="41" name="Right Arrow 40"/>
          <p:cNvSpPr/>
          <p:nvPr/>
        </p:nvSpPr>
        <p:spPr>
          <a:xfrm>
            <a:off x="3589867" y="2748844"/>
            <a:ext cx="2664178" cy="620888"/>
          </a:xfrm>
          <a:prstGeom prst="rightArrow">
            <a:avLst/>
          </a:prstGeom>
          <a:gradFill flip="none" rotWithShape="1">
            <a:gsLst>
              <a:gs pos="0">
                <a:schemeClr val="accent1">
                  <a:shade val="30000"/>
                  <a:satMod val="115000"/>
                  <a:alpha val="0"/>
                </a:schemeClr>
              </a:gs>
              <a:gs pos="50000">
                <a:schemeClr val="accent1">
                  <a:shade val="67500"/>
                  <a:satMod val="115000"/>
                  <a:alpha val="63000"/>
                </a:schemeClr>
              </a:gs>
              <a:gs pos="10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tIns="91440" rtlCol="0" anchor="t"/>
          <a:lstStyle/>
          <a:p>
            <a:pPr>
              <a:lnSpc>
                <a:spcPct val="80000"/>
              </a:lnSpc>
              <a:defRPr/>
            </a:pPr>
            <a:endParaRPr lang="en-US" sz="2400" dirty="0" smtClean="0">
              <a:effectLst>
                <a:outerShdw blurRad="38100" dist="38100" dir="2700000" algn="tl">
                  <a:srgbClr val="000000">
                    <a:alpha val="43137"/>
                  </a:srgbClr>
                </a:outerShdw>
              </a:effectLst>
              <a:latin typeface="Segoe" pitchFamily="34" charset="0"/>
            </a:endParaRPr>
          </a:p>
        </p:txBody>
      </p:sp>
      <p:sp>
        <p:nvSpPr>
          <p:cNvPr id="42" name="Rounded Rectangle 41"/>
          <p:cNvSpPr/>
          <p:nvPr/>
        </p:nvSpPr>
        <p:spPr bwMode="black">
          <a:xfrm>
            <a:off x="3356025" y="2358863"/>
            <a:ext cx="2359966" cy="3002844"/>
          </a:xfrm>
          <a:prstGeom prst="roundRect">
            <a:avLst>
              <a:gd name="adj" fmla="val 13542"/>
            </a:avLst>
          </a:prstGeom>
          <a:gradFill flip="none" rotWithShape="1">
            <a:gsLst>
              <a:gs pos="0">
                <a:srgbClr val="1C4B90">
                  <a:shade val="30000"/>
                  <a:satMod val="115000"/>
                </a:srgbClr>
              </a:gs>
              <a:gs pos="50000">
                <a:srgbClr val="1C4B90">
                  <a:shade val="67500"/>
                  <a:satMod val="115000"/>
                </a:srgbClr>
              </a:gs>
              <a:gs pos="100000">
                <a:srgbClr val="1C4B90">
                  <a:shade val="100000"/>
                  <a:satMod val="115000"/>
                </a:srgbClr>
              </a:gs>
            </a:gsLst>
            <a:path path="circle">
              <a:fillToRect l="100000" t="100000"/>
            </a:path>
            <a:tileRect r="-100000" b="-100000"/>
          </a:gradFill>
          <a:ln>
            <a:noFill/>
          </a:ln>
          <a:effectLst>
            <a:glow rad="101600">
              <a:schemeClr val="accent1">
                <a:satMod val="175000"/>
                <a:alpha val="40000"/>
              </a:schemeClr>
            </a:glow>
          </a:effectLst>
          <a:scene3d>
            <a:camera prst="perspectiveFront" fov="5100000">
              <a:rot lat="0" lon="1200001" rev="0"/>
            </a:camera>
            <a:lightRig rig="flood" dir="t">
              <a:rot lat="0" lon="0" rev="13800000"/>
            </a:lightRig>
          </a:scene3d>
          <a:sp3d extrusionH="107950" prstMaterial="plastic">
            <a:bevelB/>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0000"/>
              </a:lnSpc>
            </a:pPr>
            <a:r>
              <a:rPr lang="en-US" b="1" dirty="0" smtClean="0">
                <a:solidFill>
                  <a:schemeClr val="tx2"/>
                </a:solidFill>
                <a:effectLst>
                  <a:glow rad="139700">
                    <a:schemeClr val="accent4">
                      <a:satMod val="175000"/>
                      <a:alpha val="40000"/>
                    </a:schemeClr>
                  </a:glow>
                </a:effectLst>
                <a:latin typeface="Segoe" pitchFamily="34" charset="0"/>
              </a:rPr>
              <a:t>1990s</a:t>
            </a:r>
          </a:p>
          <a:p>
            <a:pPr algn="ctr">
              <a:lnSpc>
                <a:spcPct val="90000"/>
              </a:lnSpc>
            </a:pPr>
            <a:r>
              <a:rPr lang="en-US" sz="2000" dirty="0" smtClean="0">
                <a:solidFill>
                  <a:schemeClr val="tx2"/>
                </a:solidFill>
                <a:latin typeface="Segoe" pitchFamily="34" charset="0"/>
              </a:rPr>
              <a:t>Second Era:</a:t>
            </a:r>
          </a:p>
          <a:p>
            <a:pPr algn="ctr">
              <a:lnSpc>
                <a:spcPct val="90000"/>
              </a:lnSpc>
            </a:pPr>
            <a:r>
              <a:rPr lang="en-US" sz="2000" dirty="0" smtClean="0">
                <a:solidFill>
                  <a:schemeClr val="tx2"/>
                </a:solidFill>
                <a:latin typeface="Segoe" pitchFamily="34" charset="0"/>
              </a:rPr>
              <a:t>Graphical User Interfaces</a:t>
            </a:r>
          </a:p>
          <a:p>
            <a:pPr algn="ctr">
              <a:lnSpc>
                <a:spcPct val="90000"/>
              </a:lnSpc>
            </a:pPr>
            <a:endParaRPr lang="en-US" dirty="0" smtClean="0">
              <a:solidFill>
                <a:schemeClr val="tx2"/>
              </a:solidFill>
              <a:latin typeface="Segoe" pitchFamily="34" charset="0"/>
            </a:endParaRPr>
          </a:p>
          <a:p>
            <a:pPr algn="ctr">
              <a:lnSpc>
                <a:spcPct val="90000"/>
              </a:lnSpc>
            </a:pPr>
            <a:endParaRPr lang="en-US" dirty="0" smtClean="0">
              <a:solidFill>
                <a:schemeClr val="tx2"/>
              </a:solidFill>
              <a:latin typeface="Segoe" pitchFamily="34" charset="0"/>
            </a:endParaRPr>
          </a:p>
          <a:p>
            <a:pPr algn="ctr">
              <a:lnSpc>
                <a:spcPct val="90000"/>
              </a:lnSpc>
            </a:pPr>
            <a:endParaRPr lang="en-US" dirty="0" smtClean="0">
              <a:solidFill>
                <a:schemeClr val="tx2"/>
              </a:solidFill>
              <a:latin typeface="Segoe" pitchFamily="34" charset="0"/>
            </a:endParaRPr>
          </a:p>
          <a:p>
            <a:pPr algn="ctr">
              <a:lnSpc>
                <a:spcPct val="90000"/>
              </a:lnSpc>
            </a:pPr>
            <a:endParaRPr lang="en-US" dirty="0" smtClean="0">
              <a:solidFill>
                <a:schemeClr val="tx2"/>
              </a:solidFill>
              <a:latin typeface="Segoe" pitchFamily="34" charset="0"/>
            </a:endParaRPr>
          </a:p>
          <a:p>
            <a:pPr algn="ctr">
              <a:lnSpc>
                <a:spcPct val="90000"/>
              </a:lnSpc>
            </a:pPr>
            <a:endParaRPr lang="en-US" dirty="0" smtClean="0">
              <a:solidFill>
                <a:schemeClr val="tx2"/>
              </a:solidFill>
              <a:latin typeface="Segoe" pitchFamily="34" charset="0"/>
            </a:endParaRPr>
          </a:p>
          <a:p>
            <a:pPr algn="ctr">
              <a:lnSpc>
                <a:spcPct val="90000"/>
              </a:lnSpc>
            </a:pPr>
            <a:endParaRPr lang="en-US" dirty="0" smtClean="0">
              <a:solidFill>
                <a:schemeClr val="bg1"/>
              </a:solidFill>
              <a:latin typeface="Segoe" pitchFamily="34" charset="0"/>
            </a:endParaRPr>
          </a:p>
          <a:p>
            <a:pPr algn="ctr">
              <a:lnSpc>
                <a:spcPct val="90000"/>
              </a:lnSpc>
            </a:pPr>
            <a:endParaRPr lang="en-US" dirty="0" smtClean="0">
              <a:solidFill>
                <a:schemeClr val="tx2"/>
              </a:solidFill>
              <a:latin typeface="Segoe" pitchFamily="34" charset="0"/>
            </a:endParaRPr>
          </a:p>
        </p:txBody>
      </p:sp>
      <p:pic>
        <p:nvPicPr>
          <p:cNvPr id="43" name="Picture 2" descr="Windows NT 3.1 GUI"/>
          <p:cNvPicPr>
            <a:picLocks noChangeAspect="1" noChangeArrowheads="1"/>
          </p:cNvPicPr>
          <p:nvPr/>
        </p:nvPicPr>
        <p:blipFill>
          <a:blip r:embed="rId5" cstate="print"/>
          <a:srcRect t="10101" b="3378"/>
          <a:stretch>
            <a:fillRect/>
          </a:stretch>
        </p:blipFill>
        <p:spPr bwMode="auto">
          <a:xfrm>
            <a:off x="3562172" y="3892286"/>
            <a:ext cx="1947672" cy="1320800"/>
          </a:xfrm>
          <a:prstGeom prst="roundRect">
            <a:avLst>
              <a:gd name="adj" fmla="val 8594"/>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5400000" scaled="1"/>
            <a:tileRect/>
          </a:gradFill>
          <a:ln>
            <a:noFill/>
          </a:ln>
          <a:effectLst/>
          <a:scene3d>
            <a:camera prst="perspectiveFront" fov="5100000">
              <a:rot lat="300000" lon="1200001" rev="0"/>
            </a:camera>
            <a:lightRig rig="flood" dir="t">
              <a:rot lat="0" lon="0" rev="13800000"/>
            </a:lightRig>
          </a:scene3d>
          <a:sp3d prstMaterial="plastic">
            <a:bevelB h="0"/>
          </a:sp3d>
        </p:spPr>
      </p:pic>
      <p:sp>
        <p:nvSpPr>
          <p:cNvPr id="44" name="Rounded Rectangle 43"/>
          <p:cNvSpPr/>
          <p:nvPr/>
        </p:nvSpPr>
        <p:spPr bwMode="black">
          <a:xfrm>
            <a:off x="525739" y="3123648"/>
            <a:ext cx="2359966" cy="3002844"/>
          </a:xfrm>
          <a:prstGeom prst="roundRect">
            <a:avLst>
              <a:gd name="adj" fmla="val 13542"/>
            </a:avLst>
          </a:prstGeom>
          <a:gradFill flip="none" rotWithShape="1">
            <a:gsLst>
              <a:gs pos="0">
                <a:schemeClr val="accent1">
                  <a:lumMod val="50000"/>
                  <a:shade val="30000"/>
                  <a:satMod val="115000"/>
                </a:schemeClr>
              </a:gs>
              <a:gs pos="50000">
                <a:schemeClr val="accent1">
                  <a:lumMod val="50000"/>
                  <a:shade val="67500"/>
                  <a:satMod val="115000"/>
                </a:schemeClr>
              </a:gs>
              <a:gs pos="100000">
                <a:schemeClr val="accent1">
                  <a:lumMod val="50000"/>
                  <a:shade val="100000"/>
                  <a:satMod val="115000"/>
                </a:schemeClr>
              </a:gs>
            </a:gsLst>
            <a:path path="circle">
              <a:fillToRect l="100000" t="100000"/>
            </a:path>
            <a:tileRect r="-100000" b="-100000"/>
          </a:gradFill>
          <a:ln>
            <a:noFill/>
          </a:ln>
          <a:effectLst>
            <a:glow rad="101600">
              <a:schemeClr val="accent1">
                <a:satMod val="175000"/>
                <a:alpha val="40000"/>
              </a:schemeClr>
            </a:glow>
          </a:effectLst>
          <a:scene3d>
            <a:camera prst="perspectiveFront" fov="5100000">
              <a:rot lat="0" lon="1200001" rev="0"/>
            </a:camera>
            <a:lightRig rig="flood" dir="t">
              <a:rot lat="0" lon="0" rev="13800000"/>
            </a:lightRig>
          </a:scene3d>
          <a:sp3d extrusionH="107950" prstMaterial="plastic">
            <a:bevelB/>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0000"/>
              </a:lnSpc>
            </a:pPr>
            <a:r>
              <a:rPr lang="en-US" b="1" dirty="0" smtClean="0">
                <a:solidFill>
                  <a:schemeClr val="tx2"/>
                </a:solidFill>
                <a:effectLst>
                  <a:glow rad="139700">
                    <a:schemeClr val="accent4">
                      <a:satMod val="175000"/>
                      <a:alpha val="40000"/>
                    </a:schemeClr>
                  </a:glow>
                </a:effectLst>
                <a:latin typeface="Segoe" pitchFamily="34" charset="0"/>
              </a:rPr>
              <a:t>1970s</a:t>
            </a:r>
          </a:p>
          <a:p>
            <a:pPr algn="ctr">
              <a:lnSpc>
                <a:spcPct val="90000"/>
              </a:lnSpc>
            </a:pPr>
            <a:r>
              <a:rPr lang="en-US" dirty="0" smtClean="0">
                <a:solidFill>
                  <a:schemeClr val="tx2"/>
                </a:solidFill>
                <a:latin typeface="Segoe" pitchFamily="34" charset="0"/>
              </a:rPr>
              <a:t>First Era:</a:t>
            </a:r>
          </a:p>
          <a:p>
            <a:pPr algn="ctr">
              <a:lnSpc>
                <a:spcPct val="90000"/>
              </a:lnSpc>
            </a:pPr>
            <a:r>
              <a:rPr lang="en-US" dirty="0" smtClean="0">
                <a:solidFill>
                  <a:schemeClr val="tx2"/>
                </a:solidFill>
                <a:latin typeface="Segoe" pitchFamily="34" charset="0"/>
              </a:rPr>
              <a:t>Command Line</a:t>
            </a:r>
          </a:p>
          <a:p>
            <a:pPr algn="ctr">
              <a:lnSpc>
                <a:spcPct val="90000"/>
              </a:lnSpc>
            </a:pPr>
            <a:endParaRPr lang="en-US" dirty="0" smtClean="0">
              <a:solidFill>
                <a:schemeClr val="tx2"/>
              </a:solidFill>
              <a:latin typeface="Segoe" pitchFamily="34" charset="0"/>
            </a:endParaRPr>
          </a:p>
          <a:p>
            <a:pPr algn="ctr">
              <a:lnSpc>
                <a:spcPct val="90000"/>
              </a:lnSpc>
            </a:pPr>
            <a:endParaRPr lang="en-US" dirty="0" smtClean="0">
              <a:solidFill>
                <a:schemeClr val="tx2"/>
              </a:solidFill>
              <a:latin typeface="Segoe" pitchFamily="34" charset="0"/>
            </a:endParaRPr>
          </a:p>
          <a:p>
            <a:pPr algn="ctr">
              <a:lnSpc>
                <a:spcPct val="90000"/>
              </a:lnSpc>
            </a:pPr>
            <a:endParaRPr lang="en-US" dirty="0" smtClean="0">
              <a:solidFill>
                <a:schemeClr val="tx2"/>
              </a:solidFill>
              <a:latin typeface="Segoe" pitchFamily="34" charset="0"/>
            </a:endParaRPr>
          </a:p>
          <a:p>
            <a:pPr algn="ctr">
              <a:lnSpc>
                <a:spcPct val="90000"/>
              </a:lnSpc>
            </a:pPr>
            <a:endParaRPr lang="en-US" dirty="0" smtClean="0">
              <a:solidFill>
                <a:schemeClr val="tx2"/>
              </a:solidFill>
              <a:latin typeface="Segoe" pitchFamily="34" charset="0"/>
            </a:endParaRPr>
          </a:p>
          <a:p>
            <a:pPr algn="ctr">
              <a:lnSpc>
                <a:spcPct val="90000"/>
              </a:lnSpc>
            </a:pPr>
            <a:endParaRPr lang="en-US" dirty="0" smtClean="0">
              <a:solidFill>
                <a:schemeClr val="tx2"/>
              </a:solidFill>
              <a:latin typeface="Segoe" pitchFamily="34" charset="0"/>
            </a:endParaRPr>
          </a:p>
          <a:p>
            <a:pPr algn="ctr">
              <a:lnSpc>
                <a:spcPct val="90000"/>
              </a:lnSpc>
            </a:pPr>
            <a:endParaRPr lang="en-US" dirty="0" smtClean="0">
              <a:solidFill>
                <a:schemeClr val="tx2"/>
              </a:solidFill>
              <a:latin typeface="Segoe" pitchFamily="34" charset="0"/>
            </a:endParaRPr>
          </a:p>
        </p:txBody>
      </p:sp>
      <p:pic>
        <p:nvPicPr>
          <p:cNvPr id="45" name="Picture 2" descr="http://images.macworld.com/images/legacy/2006/04/images/content/bashtitle.png"/>
          <p:cNvPicPr>
            <a:picLocks noChangeAspect="1" noChangeArrowheads="1"/>
          </p:cNvPicPr>
          <p:nvPr/>
        </p:nvPicPr>
        <p:blipFill>
          <a:blip r:embed="rId6" cstate="print"/>
          <a:stretch>
            <a:fillRect/>
          </a:stretch>
        </p:blipFill>
        <p:spPr bwMode="auto">
          <a:xfrm>
            <a:off x="730195" y="4623215"/>
            <a:ext cx="1951055" cy="1389008"/>
          </a:xfrm>
          <a:prstGeom prst="roundRect">
            <a:avLst>
              <a:gd name="adj" fmla="val 8594"/>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5400000" scaled="1"/>
            <a:tileRect/>
          </a:gradFill>
          <a:ln>
            <a:noFill/>
          </a:ln>
          <a:effectLst/>
          <a:scene3d>
            <a:camera prst="perspectiveFront" fov="5100000">
              <a:rot lat="300000" lon="1200001" rev="0"/>
            </a:camera>
            <a:lightRig rig="flood" dir="t">
              <a:rot lat="0" lon="0" rev="13800000"/>
            </a:lightRig>
          </a:scene3d>
          <a:sp3d prstMaterial="plastic">
            <a:bevelB h="0"/>
          </a:sp3d>
        </p:spPr>
      </p:pic>
      <p:sp>
        <p:nvSpPr>
          <p:cNvPr id="48" name="Rectangle 47"/>
          <p:cNvSpPr/>
          <p:nvPr/>
        </p:nvSpPr>
        <p:spPr bwMode="white">
          <a:xfrm>
            <a:off x="5283562" y="5933270"/>
            <a:ext cx="3423089" cy="867930"/>
          </a:xfrm>
          <a:prstGeom prst="rect">
            <a:avLst/>
          </a:prstGeom>
        </p:spPr>
        <p:txBody>
          <a:bodyPr wrap="square">
            <a:spAutoFit/>
          </a:bodyPr>
          <a:lstStyle/>
          <a:p>
            <a:pPr fontAlgn="auto">
              <a:lnSpc>
                <a:spcPct val="90000"/>
              </a:lnSpc>
              <a:spcBef>
                <a:spcPct val="20000"/>
              </a:spcBef>
              <a:spcAft>
                <a:spcPts val="0"/>
              </a:spcAft>
              <a:buFont typeface="Arial" charset="0"/>
              <a:buNone/>
              <a:defRPr/>
            </a:pPr>
            <a:r>
              <a:rPr lang="en-US" sz="1400" dirty="0" smtClean="0">
                <a:latin typeface="Segoe" pitchFamily="34" charset="0"/>
                <a:ea typeface="Segoe" pitchFamily="34" charset="0"/>
                <a:cs typeface="Segoe UI" pitchFamily="34" charset="0"/>
              </a:rPr>
              <a:t>Consumers buy devices based on your product’s user experience, not specs. The next-generation cell phones and media players changed the playing field.</a:t>
            </a:r>
            <a:endParaRPr lang="en-US" sz="1400" dirty="0">
              <a:latin typeface="Segoe" pitchFamily="34" charset="0"/>
              <a:ea typeface="Segoe" pitchFamily="34" charset="0"/>
              <a:cs typeface="Segoe UI" pitchFamily="34" charset="0"/>
            </a:endParaRPr>
          </a:p>
        </p:txBody>
      </p:sp>
      <p:sp>
        <p:nvSpPr>
          <p:cNvPr id="2" name="Title 1"/>
          <p:cNvSpPr>
            <a:spLocks noGrp="1"/>
          </p:cNvSpPr>
          <p:nvPr>
            <p:ph type="title"/>
          </p:nvPr>
        </p:nvSpPr>
        <p:spPr/>
        <p:txBody>
          <a:bodyPr/>
          <a:lstStyle/>
          <a:p>
            <a:r>
              <a:rPr lang="en-US" dirty="0" smtClean="0"/>
              <a:t>User Experience Trends</a:t>
            </a:r>
            <a:endParaRPr lang="en-US" dirty="0"/>
          </a:p>
        </p:txBody>
      </p:sp>
    </p:spTree>
    <p:extLst>
      <p:ext uri="{BB962C8B-B14F-4D97-AF65-F5344CB8AC3E}">
        <p14:creationId xmlns:p14="http://schemas.microsoft.com/office/powerpoint/2010/main" xmlns="" val="1978689957"/>
      </p:ext>
    </p:extLst>
  </p:cSld>
  <p:clrMapOvr>
    <a:masterClrMapping/>
  </p:clrMapOvr>
  <mc:AlternateContent xmlns:mc="http://schemas.openxmlformats.org/markup-compatibility/2006">
    <mc:Choice xmlns:p14="http://schemas.microsoft.com/office/powerpoint/2010/main" xmlns="" Requires="p14">
      <p:transition spd="med" p14:dur="699">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fade">
                                      <p:cBhvr>
                                        <p:cTn id="10" dur="500"/>
                                        <p:tgtEl>
                                          <p:spTgt spid="42"/>
                                        </p:tgtEl>
                                      </p:cBhvr>
                                    </p:animEffect>
                                  </p:childTnLst>
                                </p:cTn>
                              </p:par>
                              <p:par>
                                <p:cTn id="11" presetID="10" presetClass="entr" presetSubtype="0" fill="hold" nodeType="with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1"/>
                                        </p:tgtEl>
                                        <p:attrNameLst>
                                          <p:attrName>style.visibility</p:attrName>
                                        </p:attrNameLst>
                                      </p:cBhvr>
                                      <p:to>
                                        <p:strVal val="visible"/>
                                      </p:to>
                                    </p:set>
                                    <p:animEffect transition="in" filter="fade">
                                      <p:cBhvr>
                                        <p:cTn id="18" dur="500"/>
                                        <p:tgtEl>
                                          <p:spTgt spid="4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fade">
                                      <p:cBhvr>
                                        <p:cTn id="21" dur="500"/>
                                        <p:tgtEl>
                                          <p:spTgt spid="36"/>
                                        </p:tgtEl>
                                      </p:cBhvr>
                                    </p:animEffect>
                                  </p:childTnLst>
                                </p:cTn>
                              </p:par>
                              <p:par>
                                <p:cTn id="22" presetID="10" presetClass="entr" presetSubtype="0" fill="hold" nodeType="with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fade">
                                      <p:cBhvr>
                                        <p:cTn id="24" dur="500"/>
                                        <p:tgtEl>
                                          <p:spTgt spid="37"/>
                                        </p:tgtEl>
                                      </p:cBhvr>
                                    </p:animEffect>
                                  </p:childTnLst>
                                </p:cTn>
                              </p:par>
                              <p:par>
                                <p:cTn id="25" presetID="10" presetClass="entr" presetSubtype="0" fill="hold" nodeType="with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fade">
                                      <p:cBhvr>
                                        <p:cTn id="27" dur="500"/>
                                        <p:tgtEl>
                                          <p:spTgt spid="38"/>
                                        </p:tgtEl>
                                      </p:cBhvr>
                                    </p:animEffect>
                                  </p:childTnLst>
                                </p:cTn>
                              </p:par>
                            </p:childTnLst>
                          </p:cTn>
                        </p:par>
                        <p:par>
                          <p:cTn id="28" fill="hold">
                            <p:stCondLst>
                              <p:cond delay="500"/>
                            </p:stCondLst>
                            <p:childTnLst>
                              <p:par>
                                <p:cTn id="29" presetID="10" presetClass="entr" presetSubtype="0" fill="hold" grpId="0" nodeType="after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fade">
                                      <p:cBhvr>
                                        <p:cTn id="31"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40" grpId="0" animBg="1"/>
      <p:bldP spid="41" grpId="0" animBg="1"/>
      <p:bldP spid="42" grpId="0" animBg="1"/>
      <p:bldP spid="4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smtClean="0"/>
              <a:t>AGENDA</a:t>
            </a:r>
            <a:endParaRPr lang="en-US" dirty="0"/>
          </a:p>
        </p:txBody>
      </p:sp>
      <p:sp>
        <p:nvSpPr>
          <p:cNvPr id="5" name="Content Placeholder 4"/>
          <p:cNvSpPr>
            <a:spLocks noGrp="1"/>
          </p:cNvSpPr>
          <p:nvPr>
            <p:ph type="body" sz="quarter" idx="10"/>
          </p:nvPr>
        </p:nvSpPr>
        <p:spPr/>
        <p:txBody>
          <a:bodyPr/>
          <a:lstStyle/>
          <a:p>
            <a:r>
              <a:rPr lang="en-US" dirty="0" smtClean="0"/>
              <a:t>Set the scene</a:t>
            </a:r>
          </a:p>
          <a:p>
            <a:r>
              <a:rPr lang="en-US" dirty="0" smtClean="0"/>
              <a:t>Sensors to Servers</a:t>
            </a:r>
          </a:p>
          <a:p>
            <a:r>
              <a:rPr lang="en-US" dirty="0" smtClean="0"/>
              <a:t>Reducing Complexity</a:t>
            </a:r>
          </a:p>
          <a:p>
            <a:pPr lvl="1"/>
            <a:r>
              <a:rPr lang="en-US" dirty="0" smtClean="0"/>
              <a:t>User Experience</a:t>
            </a:r>
          </a:p>
          <a:p>
            <a:pPr lvl="1"/>
            <a:r>
              <a:rPr lang="en-US" dirty="0" smtClean="0"/>
              <a:t>Distributed Systems</a:t>
            </a:r>
          </a:p>
          <a:p>
            <a:r>
              <a:rPr lang="en-US" dirty="0"/>
              <a:t>Examples</a:t>
            </a:r>
          </a:p>
          <a:p>
            <a:pPr lvl="1"/>
            <a:r>
              <a:rPr lang="en-US" dirty="0" smtClean="0"/>
              <a:t>Industrial automation</a:t>
            </a:r>
            <a:endParaRPr lang="en-US" dirty="0"/>
          </a:p>
          <a:p>
            <a:pPr lvl="1"/>
            <a:r>
              <a:rPr lang="en-US" dirty="0" smtClean="0"/>
              <a:t>Automotive</a:t>
            </a:r>
          </a:p>
          <a:p>
            <a:pPr marL="514350" indent="-514350">
              <a:buAutoNum type="arabicPeriod"/>
            </a:pPr>
            <a:endParaRPr lang="en-US" dirty="0" smtClean="0"/>
          </a:p>
        </p:txBody>
      </p:sp>
      <p:pic>
        <p:nvPicPr>
          <p:cNvPr id="10" name="Picture 9" descr="agenda.png"/>
          <p:cNvPicPr>
            <a:picLocks noChangeAspect="1"/>
          </p:cNvPicPr>
          <p:nvPr/>
        </p:nvPicPr>
        <p:blipFill>
          <a:blip r:embed="rId3"/>
          <a:stretch>
            <a:fillRect/>
          </a:stretch>
        </p:blipFill>
        <p:spPr>
          <a:xfrm>
            <a:off x="5106348" y="3440431"/>
            <a:ext cx="6817340" cy="5113004"/>
          </a:xfrm>
          <a:prstGeom prst="rect">
            <a:avLst/>
          </a:prstGeom>
          <a:effectLst>
            <a:softEdge rad="31750"/>
          </a:effectLst>
        </p:spPr>
      </p:pic>
      <p:sp>
        <p:nvSpPr>
          <p:cNvPr id="6" name="Rectangle 5"/>
          <p:cNvSpPr/>
          <p:nvPr/>
        </p:nvSpPr>
        <p:spPr>
          <a:xfrm>
            <a:off x="381128" y="1116041"/>
            <a:ext cx="416532"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dirty="0" smtClean="0">
                <a:latin typeface="Wingdings" pitchFamily="2" charset="2"/>
              </a:rPr>
              <a:t>ü</a:t>
            </a:r>
            <a:endParaRPr lang="en-US" sz="5400" dirty="0">
              <a:latin typeface="Wingdings" pitchFamily="2" charset="2"/>
            </a:endParaRPr>
          </a:p>
        </p:txBody>
      </p:sp>
    </p:spTree>
    <p:extLst>
      <p:ext uri="{BB962C8B-B14F-4D97-AF65-F5344CB8AC3E}">
        <p14:creationId xmlns:p14="http://schemas.microsoft.com/office/powerpoint/2010/main" xmlns="" val="2362839609"/>
      </p:ext>
    </p:extLst>
  </p:cSld>
  <p:clrMapOvr>
    <a:masterClrMapping/>
  </p:clrMapOvr>
  <mc:AlternateContent xmlns:mc="http://schemas.openxmlformats.org/markup-compatibility/2006">
    <mc:Choice xmlns:p14="http://schemas.microsoft.com/office/powerpoint/2010/main" xmlns="" Requires="p14">
      <p:transition spd="med" p14:dur="699" advTm="60000">
        <p:fade/>
      </p:transition>
    </mc:Choice>
    <mc:Fallback>
      <p:transition spd="med" advTm="60000">
        <p:fade/>
      </p:transition>
    </mc:Fallback>
  </mc:AlternateContent>
  <p:timing>
    <p:tnLst>
      <p:par>
        <p:cTn id="1" dur="indefinite" restart="never" nodeType="tmRoot"/>
      </p:par>
    </p:tnLst>
  </p:timing>
</p:sld>
</file>

<file path=ppt/theme/theme1.xml><?xml version="1.0" encoding="utf-8"?>
<a:theme xmlns:a="http://schemas.openxmlformats.org/drawingml/2006/main" name="TechEd09_Europ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TechEd09_Europe templat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outs:outSpaceData xmlns:outs="http://schemas.microsoft.com/office/2009/outspace/metadata">
  <outs:relatedDates>
    <outs:relatedDate>
      <outs:type>3</outs:type>
      <outs:displayName>Last Modified</outs:displayName>
      <outs:dateTime>2009-10-16T18:19:45Z</outs:dateTime>
      <outs:isPinned>true</outs:isPinned>
    </outs:relatedDate>
    <outs:relatedDate>
      <outs:type>2</outs:type>
      <outs:displayName>Created</outs:displayName>
      <outs:dateTime>2009-10-16T17:49:46Z</outs:dateTime>
      <outs:isPinned>true</outs:isPinned>
    </outs:relatedDate>
    <outs:relatedDate>
      <outs:type>4</outs:type>
      <outs:displayName>Last Printed</outs:displayName>
      <outs:dateTime/>
      <outs:isPinned>true</outs:isPinned>
    </outs:relatedDate>
  </outs:relatedDates>
  <outs:relatedDocuments>
    <outs:relatedDocument>
      <outs:type>2</outs:type>
      <outs:displayName>Other documents in current folder</outs:displayName>
      <outs:uri/>
      <outs:isPinned>true</outs:isPinned>
    </outs:relatedDocument>
  </outs:relatedDocuments>
  <outs:relatedPeople>
    <outs:relatedPeopleItem>
      <outs:category>Author</outs:category>
      <outs:people>
        <outs:relatedPerson>
          <outs:displayName>Olivier Bloch</outs:displayName>
          <outs:accountName/>
        </outs:relatedPerson>
      </outs:people>
      <outs:source>0</outs:source>
      <outs:isPinned>true</outs:isPinned>
    </outs:relatedPeopleItem>
    <outs:relatedPeopleItem>
      <outs:category>Last modified by</outs:category>
      <outs:people>
        <outs:relatedPerson>
          <outs:displayName>Olivier Bloch</outs:displayName>
          <outs:accountName/>
        </outs:relatedPerson>
      </outs:people>
      <outs:source>0</outs:source>
      <outs:isPinned>true</outs:isPinned>
    </outs:relatedPeopleItem>
    <outs:relatedPeopleItem>
      <outs:category>Manager</outs:category>
      <outs:people>
        <outs:relatedPerson>
          <outs:displayName>&lt;Content Manager Name Here&gt;</outs:displayName>
          <outs:accountName/>
        </outs:relatedPerson>
      </outs:people>
      <outs:source>0</outs:source>
      <outs:isPinned>false</outs:isPinned>
    </outs:relatedPeopleItem>
  </outs:relatedPeople>
  <propertyMetadataList xmlns="http://schemas.microsoft.com/office/2009/outspace/metadata">
    <propertyMetadata>
      <type>0</type>
      <propertyId>2228224</propertyId>
      <propertyName/>
      <isPinned>true</isPinned>
    </propertyMetadata>
    <propertyMetadata>
      <type>0</type>
      <propertyId>1114115</propertyId>
      <propertyName/>
      <isPinned>true</isPinned>
    </propertyMetadata>
    <propertyMetadata>
      <type>0</type>
      <propertyId>1114117</propertyId>
      <propertyName/>
      <isPinned>true</isPinned>
    </propertyMetadata>
    <propertyMetadata>
      <type>0</type>
      <propertyId>589825</propertyId>
      <propertyName/>
      <isPinned>false</isPinned>
    </propertyMetadata>
    <propertyMetadata>
      <type>0</type>
      <propertyId>1114116</propertyId>
      <propertyName/>
      <isPinned>false</isPinned>
    </propertyMetadata>
    <propertyMetadata>
      <type>0</type>
      <propertyId>14</propertyId>
      <propertyName/>
      <isPinned>true</isPinned>
    </propertyMetadata>
    <propertyMetadata>
      <type>0</type>
      <propertyId>8</propertyId>
      <propertyName/>
      <isPinned>true</isPinned>
    </propertyMetadata>
    <propertyMetadata>
      <type>0</type>
      <propertyId>6</propertyId>
      <propertyName/>
      <isPinned>false</isPinned>
    </propertyMetadata>
    <propertyMetadata>
      <type>0</type>
      <propertyId>1114118</propertyId>
      <propertyName/>
      <isPinned>false</isPinned>
    </propertyMetadata>
    <propertyMetadata>
      <type>0</type>
      <propertyId>1179649</propertyId>
      <propertyName/>
      <isPinned>false</isPinned>
    </propertyMetadata>
    <propertyMetadata>
      <type>0</type>
      <propertyId>655365</propertyId>
      <propertyName/>
      <isPinned>false</isPinned>
    </propertyMetadata>
    <propertyMetadata>
      <type>0</type>
      <propertyId>1</propertyId>
      <propertyName/>
      <isPinned>false</isPinned>
    </propertyMetadata>
    <propertyMetadata>
      <type>0</type>
      <propertyId>0</propertyId>
      <propertyName/>
      <isPinned>true</isPinned>
    </propertyMetadata>
    <propertyMetadata>
      <type>0</type>
      <propertyId>13</propertyId>
      <propertyName/>
      <isPinned>false</isPinned>
    </propertyMetadata>
    <propertyMetadata>
      <type>0</type>
      <propertyId>1179653</propertyId>
      <propertyName/>
      <isPinned>false</isPinned>
    </propertyMetadata>
    <propertyMetadata>
      <type>0</type>
      <propertyId>22</propertyId>
      <propertyName/>
      <isPinned>false</isPinned>
    </propertyMetadata>
  </propertyMetadataList>
  <outs:corruptMetadataWasLost/>
</outs:outSpaceData>
</file>

<file path=customXml/itemProps1.xml><?xml version="1.0" encoding="utf-8"?>
<ds:datastoreItem xmlns:ds="http://schemas.openxmlformats.org/officeDocument/2006/customXml" ds:itemID="{0617CA90-F59E-43BF-BBBA-388E53E8B877}">
  <ds:schemaRefs>
    <ds:schemaRef ds:uri="http://schemas.microsoft.com/office/2009/outspace/metadata"/>
  </ds:schemaRefs>
</ds:datastoreItem>
</file>

<file path=docProps/app.xml><?xml version="1.0" encoding="utf-8"?>
<Properties xmlns="http://schemas.openxmlformats.org/officeDocument/2006/extended-properties" xmlns:vt="http://schemas.openxmlformats.org/officeDocument/2006/docPropsVTypes">
  <Template>TechEd09_Europe</Template>
  <TotalTime>2181</TotalTime>
  <Words>1364</Words>
  <Application>Microsoft Office PowerPoint</Application>
  <PresentationFormat>On-screen Show (4:3)</PresentationFormat>
  <Paragraphs>408</Paragraphs>
  <Slides>42</Slides>
  <Notes>41</Notes>
  <HiddenSlides>0</HiddenSlides>
  <MMClips>1</MMClips>
  <ScaleCrop>false</ScaleCrop>
  <HeadingPairs>
    <vt:vector size="4" baseType="variant">
      <vt:variant>
        <vt:lpstr>Theme</vt:lpstr>
      </vt:variant>
      <vt:variant>
        <vt:i4>2</vt:i4>
      </vt:variant>
      <vt:variant>
        <vt:lpstr>Slide Titles</vt:lpstr>
      </vt:variant>
      <vt:variant>
        <vt:i4>42</vt:i4>
      </vt:variant>
    </vt:vector>
  </HeadingPairs>
  <TitlesOfParts>
    <vt:vector size="44" baseType="lpstr">
      <vt:lpstr>TechEd09_Europe</vt:lpstr>
      <vt:lpstr>TechEd09_Europe template</vt:lpstr>
      <vt:lpstr>Slide 1</vt:lpstr>
      <vt:lpstr>Windows Embedded: From sensors to servers</vt:lpstr>
      <vt:lpstr>AGENDA</vt:lpstr>
      <vt:lpstr>Slide 4</vt:lpstr>
      <vt:lpstr>Hardware Trends</vt:lpstr>
      <vt:lpstr>Software Trends</vt:lpstr>
      <vt:lpstr>Operating System and Framework Trends</vt:lpstr>
      <vt:lpstr>User Experience Trends</vt:lpstr>
      <vt:lpstr>AGENDA</vt:lpstr>
      <vt:lpstr>Windows Embedded delivers…</vt:lpstr>
      <vt:lpstr>Windows Embedded Family</vt:lpstr>
      <vt:lpstr>AGENDA</vt:lpstr>
      <vt:lpstr>Unifying the Design / Dev Process</vt:lpstr>
      <vt:lpstr>Silverlight Enables Cross-Platform Development</vt:lpstr>
      <vt:lpstr>The Silverlight Design Process</vt:lpstr>
      <vt:lpstr>Event Handler Example</vt:lpstr>
      <vt:lpstr>Silverlight for Windows Embedded</vt:lpstr>
      <vt:lpstr>AGENDA</vt:lpstr>
      <vt:lpstr>Tightly Coupled Development</vt:lpstr>
      <vt:lpstr>Distributed/Parallel Programming</vt:lpstr>
      <vt:lpstr>Devices Profile for Web Services loosely coupled programming</vt:lpstr>
      <vt:lpstr>CCR/DSS Runtime</vt:lpstr>
      <vt:lpstr>CCR/DSS – Visual Distributed Development</vt:lpstr>
      <vt:lpstr>Visual Programming Language and CCR/DSS</vt:lpstr>
      <vt:lpstr>AGENDA</vt:lpstr>
      <vt:lpstr>Industrial automation example: Embedded Systems Development</vt:lpstr>
      <vt:lpstr>Schtick demo</vt:lpstr>
      <vt:lpstr>Slide 28</vt:lpstr>
      <vt:lpstr>Beckhoff Stick Demo Architecture</vt:lpstr>
      <vt:lpstr>Automotive scenario example Electronic diagnostic system</vt:lpstr>
      <vt:lpstr>Electronic diagnostic system </vt:lpstr>
      <vt:lpstr>Electronic diagnostic system Factory Floor</vt:lpstr>
      <vt:lpstr>Electronic diagnostic system On the road</vt:lpstr>
      <vt:lpstr>User experience dev for Automotive</vt:lpstr>
      <vt:lpstr>Summary and Call to Action</vt:lpstr>
      <vt:lpstr>Slide 36</vt:lpstr>
      <vt:lpstr>Breakout Sessions</vt:lpstr>
      <vt:lpstr>HOLs, Interactive, Sunday and Demo Sessions</vt:lpstr>
      <vt:lpstr>Useful URLs</vt:lpstr>
      <vt:lpstr>Resources</vt:lpstr>
      <vt:lpstr>Slide 41</vt:lpstr>
      <vt:lpstr>Slide 42</vt:lpstr>
    </vt:vector>
  </TitlesOfParts>
  <Manager>&lt;Content Manager Name Here&gt;</Manager>
  <Company>Microsoft Corporation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tech·ed Europe 2009</dc:subject>
  <dc:creator>Olivier Bloch</dc:creator>
  <dc:description>tech·ed Europe 2009</dc:description>
  <cp:lastModifiedBy>cn_user</cp:lastModifiedBy>
  <cp:revision>41</cp:revision>
  <dcterms:created xsi:type="dcterms:W3CDTF">2009-10-16T17:49:46Z</dcterms:created>
  <dcterms:modified xsi:type="dcterms:W3CDTF">2009-11-10T15:41:26Z</dcterms:modified>
</cp:coreProperties>
</file>