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tiff" ContentType="image/tiff"/>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7" r:id="rId2"/>
  </p:sldMasterIdLst>
  <p:notesMasterIdLst>
    <p:notesMasterId r:id="rId28"/>
  </p:notesMasterIdLst>
  <p:handoutMasterIdLst>
    <p:handoutMasterId r:id="rId29"/>
  </p:handoutMasterIdLst>
  <p:sldIdLst>
    <p:sldId id="256" r:id="rId3"/>
    <p:sldId id="283" r:id="rId4"/>
    <p:sldId id="302" r:id="rId5"/>
    <p:sldId id="284" r:id="rId6"/>
    <p:sldId id="303" r:id="rId7"/>
    <p:sldId id="285" r:id="rId8"/>
    <p:sldId id="286" r:id="rId9"/>
    <p:sldId id="287" r:id="rId10"/>
    <p:sldId id="288" r:id="rId11"/>
    <p:sldId id="289" r:id="rId12"/>
    <p:sldId id="290" r:id="rId13"/>
    <p:sldId id="291" r:id="rId14"/>
    <p:sldId id="292" r:id="rId15"/>
    <p:sldId id="293" r:id="rId16"/>
    <p:sldId id="294" r:id="rId17"/>
    <p:sldId id="295" r:id="rId18"/>
    <p:sldId id="296" r:id="rId19"/>
    <p:sldId id="297" r:id="rId20"/>
    <p:sldId id="298" r:id="rId21"/>
    <p:sldId id="299" r:id="rId22"/>
    <p:sldId id="300" r:id="rId23"/>
    <p:sldId id="301" r:id="rId24"/>
    <p:sldId id="282" r:id="rId25"/>
    <p:sldId id="304" r:id="rId26"/>
    <p:sldId id="280" r:id="rId27"/>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p:scale>
          <a:sx n="90" d="100"/>
          <a:sy n="90" d="100"/>
        </p:scale>
        <p:origin x="-936" y="-90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101" d="100"/>
          <a:sy n="101" d="100"/>
        </p:scale>
        <p:origin x="-2532"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11/8/2009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emb302_arwidmark.pptx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endParaRPr lang="en-ZA" dirty="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lnSpc>
                <a:spcPct val="80000"/>
              </a:lnSpc>
            </a:pPr>
            <a:endParaRPr lang="en-US" sz="800"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blogs.technet.com/mniehaus" TargetMode="External"/><Relationship Id="rId3" Type="http://schemas.openxmlformats.org/officeDocument/2006/relationships/hyperlink" Target="http://www.deploymentcd.com/" TargetMode="External"/><Relationship Id="rId7" Type="http://schemas.openxmlformats.org/officeDocument/2006/relationships/hyperlink" Target="http://blogs.technet.com/deploymentguys"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hyperlink" Target="http://blogs.technet.com/msdeployment" TargetMode="External"/><Relationship Id="rId5" Type="http://schemas.openxmlformats.org/officeDocument/2006/relationships/hyperlink" Target="http://www.myitforum.com/" TargetMode="External"/><Relationship Id="rId4" Type="http://schemas.openxmlformats.org/officeDocument/2006/relationships/hyperlink" Target="http://www.deployvista.com/"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8.png"/><Relationship Id="rId7"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19.png"/><Relationship Id="rId11" Type="http://schemas.openxmlformats.org/officeDocument/2006/relationships/image" Target="../media/image22.png"/><Relationship Id="rId5" Type="http://schemas.openxmlformats.org/officeDocument/2006/relationships/hyperlink" Target="http://microsoft.com/technet" TargetMode="External"/><Relationship Id="rId10" Type="http://schemas.openxmlformats.org/officeDocument/2006/relationships/image" Target="../media/image21.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17.tiff"/><Relationship Id="rId4" Type="http://schemas.openxmlformats.org/officeDocument/2006/relationships/image" Target="../media/image16.tif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Deployment Tools</a:t>
            </a:r>
            <a:endParaRPr lang="en-US" dirty="0"/>
          </a:p>
        </p:txBody>
      </p:sp>
      <p:sp>
        <p:nvSpPr>
          <p:cNvPr id="3" name="Text Placeholder 2"/>
          <p:cNvSpPr>
            <a:spLocks noGrp="1"/>
          </p:cNvSpPr>
          <p:nvPr>
            <p:ph type="body" sz="quarter" idx="10"/>
          </p:nvPr>
        </p:nvSpPr>
        <p:spPr/>
        <p:txBody>
          <a:bodyPr/>
          <a:lstStyle/>
          <a:p>
            <a:r>
              <a:rPr lang="en-US" dirty="0" smtClean="0"/>
              <a:t>CD based installation</a:t>
            </a:r>
          </a:p>
          <a:p>
            <a:r>
              <a:rPr lang="en-US" dirty="0" smtClean="0"/>
              <a:t>Network based PXE installation</a:t>
            </a:r>
          </a:p>
          <a:p>
            <a:r>
              <a:rPr lang="en-US" dirty="0" smtClean="0"/>
              <a:t>Deployment with ConfigMgr 2007</a:t>
            </a:r>
          </a:p>
          <a:p>
            <a:r>
              <a:rPr lang="sv-SE" dirty="0" smtClean="0"/>
              <a:t>Deployment with WDS and MDT 2010</a:t>
            </a:r>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CD and PXE Based Installation</a:t>
            </a:r>
            <a:endParaRPr lang="en-US" dirty="0"/>
          </a:p>
        </p:txBody>
      </p:sp>
      <p:sp>
        <p:nvSpPr>
          <p:cNvPr id="3" name="Subtitle 2"/>
          <p:cNvSpPr>
            <a:spLocks noGrp="1"/>
          </p:cNvSpPr>
          <p:nvPr>
            <p:ph type="subTitle" idx="1"/>
          </p:nvPr>
        </p:nvSpPr>
        <p:spPr/>
        <p:txBody>
          <a:bodyPr/>
          <a:lstStyle/>
          <a:p>
            <a:r>
              <a:rPr lang="en-US" dirty="0" smtClean="0"/>
              <a:t>Johan Arwidmark</a:t>
            </a:r>
          </a:p>
          <a:p>
            <a:r>
              <a:rPr lang="en-US" dirty="0" smtClean="0"/>
              <a:t>Chief Technical Architect</a:t>
            </a:r>
          </a:p>
          <a:p>
            <a:r>
              <a:rPr lang="en-US" dirty="0" smtClean="0"/>
              <a:t>TrueSec</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sv-SE" dirty="0" smtClean="0"/>
              <a:t>Sysprep Internals</a:t>
            </a:r>
            <a:endParaRPr lang="en-US" dirty="0"/>
          </a:p>
        </p:txBody>
      </p:sp>
      <p:sp>
        <p:nvSpPr>
          <p:cNvPr id="6" name="Text Placeholder 5"/>
          <p:cNvSpPr>
            <a:spLocks noGrp="1"/>
          </p:cNvSpPr>
          <p:nvPr>
            <p:ph type="body" sz="quarter" idx="10"/>
          </p:nvPr>
        </p:nvSpPr>
        <p:spPr/>
        <p:txBody>
          <a:bodyPr/>
          <a:lstStyle/>
          <a:p>
            <a:r>
              <a:rPr lang="sv-SE" dirty="0" smtClean="0"/>
              <a:t>New Feature - Sysprep</a:t>
            </a:r>
            <a:endParaRPr lang="en-US" dirty="0" smtClean="0"/>
          </a:p>
          <a:p>
            <a:pPr lvl="1"/>
            <a:r>
              <a:rPr lang="en-US" dirty="0" smtClean="0"/>
              <a:t>Mini-Setup mode</a:t>
            </a:r>
          </a:p>
          <a:p>
            <a:pPr lvl="1"/>
            <a:r>
              <a:rPr lang="en-US" dirty="0" smtClean="0"/>
              <a:t>Sysprep Settings</a:t>
            </a:r>
          </a:p>
          <a:p>
            <a:pPr lvl="1"/>
            <a:r>
              <a:rPr lang="sv-SE" dirty="0" smtClean="0"/>
              <a:t>Automation</a:t>
            </a:r>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Deployment using ConfigMgr 2007</a:t>
            </a:r>
            <a:endParaRPr lang="en-US" dirty="0"/>
          </a:p>
        </p:txBody>
      </p:sp>
      <p:sp>
        <p:nvSpPr>
          <p:cNvPr id="3" name="Text Placeholder 2"/>
          <p:cNvSpPr>
            <a:spLocks noGrp="1"/>
          </p:cNvSpPr>
          <p:nvPr>
            <p:ph type="body" sz="quarter" idx="10"/>
          </p:nvPr>
        </p:nvSpPr>
        <p:spPr/>
        <p:txBody>
          <a:bodyPr/>
          <a:lstStyle/>
          <a:p>
            <a:r>
              <a:rPr lang="sv-SE" dirty="0" smtClean="0"/>
              <a:t>Scenarios</a:t>
            </a:r>
          </a:p>
          <a:p>
            <a:pPr lvl="1"/>
            <a:r>
              <a:rPr lang="sv-SE" dirty="0" smtClean="0"/>
              <a:t>Bare Metal (Incl PXE)</a:t>
            </a:r>
          </a:p>
          <a:p>
            <a:pPr lvl="1"/>
            <a:r>
              <a:rPr lang="sv-SE" dirty="0" smtClean="0"/>
              <a:t>Wipe-and-load (Refresh)</a:t>
            </a:r>
          </a:p>
          <a:p>
            <a:r>
              <a:rPr lang="sv-SE" dirty="0" smtClean="0"/>
              <a:t>Requires 512 MB RAM</a:t>
            </a:r>
          </a:p>
          <a:p>
            <a:r>
              <a:rPr lang="sv-SE" dirty="0" smtClean="0"/>
              <a:t>Task Sequences</a:t>
            </a:r>
            <a:endParaRPr lang="en-US" dirty="0" smtClean="0"/>
          </a:p>
          <a:p>
            <a:endParaRPr lang="sv-SE" dirty="0" smtClean="0"/>
          </a:p>
          <a:p>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Task Sequencer</a:t>
            </a:r>
            <a:endParaRPr lang="en-US" dirty="0"/>
          </a:p>
        </p:txBody>
      </p:sp>
      <p:sp>
        <p:nvSpPr>
          <p:cNvPr id="930819" name="Rectangle 3"/>
          <p:cNvSpPr>
            <a:spLocks noGrp="1" noChangeArrowheads="1"/>
          </p:cNvSpPr>
          <p:nvPr>
            <p:ph idx="1"/>
          </p:nvPr>
        </p:nvSpPr>
        <p:spPr>
          <a:xfrm>
            <a:off x="381000" y="1412875"/>
            <a:ext cx="8382000" cy="3933384"/>
          </a:xfrm>
        </p:spPr>
        <p:txBody>
          <a:bodyPr/>
          <a:lstStyle/>
          <a:p>
            <a:r>
              <a:rPr lang="en-US" dirty="0" smtClean="0"/>
              <a:t>Core OS deployment mechanism</a:t>
            </a:r>
          </a:p>
          <a:p>
            <a:r>
              <a:rPr lang="en-US" dirty="0" smtClean="0"/>
              <a:t>Sequence of steps to execute</a:t>
            </a:r>
          </a:p>
          <a:p>
            <a:pPr lvl="1"/>
            <a:r>
              <a:rPr lang="en-US" dirty="0" smtClean="0"/>
              <a:t>Steps prior to deploying new OS</a:t>
            </a:r>
          </a:p>
          <a:p>
            <a:pPr lvl="1"/>
            <a:r>
              <a:rPr lang="en-US" dirty="0" smtClean="0"/>
              <a:t>Steps in Windows PE to deploy new OS</a:t>
            </a:r>
          </a:p>
          <a:p>
            <a:pPr lvl="1"/>
            <a:r>
              <a:rPr lang="en-US" dirty="0" smtClean="0"/>
              <a:t>Steps after the new OS is deployed</a:t>
            </a:r>
          </a:p>
        </p:txBody>
      </p:sp>
    </p:spTree>
    <p:custDataLst>
      <p:tags r:id="rId1"/>
    </p:custData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Deployment Using ConfigMgr2007</a:t>
            </a:r>
            <a:endParaRPr lang="en-US" dirty="0"/>
          </a:p>
        </p:txBody>
      </p:sp>
      <p:sp>
        <p:nvSpPr>
          <p:cNvPr id="3" name="Subtitle 2"/>
          <p:cNvSpPr>
            <a:spLocks noGrp="1"/>
          </p:cNvSpPr>
          <p:nvPr>
            <p:ph type="subTitle" idx="1"/>
          </p:nvPr>
        </p:nvSpPr>
        <p:spPr>
          <a:xfrm>
            <a:off x="730249" y="5746265"/>
            <a:ext cx="6803209" cy="944467"/>
          </a:xfrm>
        </p:spPr>
        <p:txBody>
          <a:bodyPr/>
          <a:lstStyle/>
          <a:p>
            <a:r>
              <a:rPr lang="en-US" dirty="0" smtClean="0"/>
              <a:t>Johan Arwidmark</a:t>
            </a:r>
          </a:p>
          <a:p>
            <a:r>
              <a:rPr lang="en-US" dirty="0" smtClean="0"/>
              <a:t>Chief Technical Architect</a:t>
            </a:r>
          </a:p>
          <a:p>
            <a:r>
              <a:rPr lang="en-US" dirty="0" smtClean="0"/>
              <a:t>TrueSec</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Deployment using WDS / MDT 2010</a:t>
            </a:r>
            <a:endParaRPr lang="en-US" dirty="0"/>
          </a:p>
        </p:txBody>
      </p:sp>
      <p:sp>
        <p:nvSpPr>
          <p:cNvPr id="3" name="Content Placeholder 2"/>
          <p:cNvSpPr>
            <a:spLocks noGrp="1"/>
          </p:cNvSpPr>
          <p:nvPr>
            <p:ph idx="1"/>
          </p:nvPr>
        </p:nvSpPr>
        <p:spPr/>
        <p:txBody>
          <a:bodyPr/>
          <a:lstStyle/>
          <a:p>
            <a:r>
              <a:rPr lang="sv-SE" dirty="0" smtClean="0"/>
              <a:t>Do not require management infrastrcuture</a:t>
            </a:r>
          </a:p>
          <a:p>
            <a:r>
              <a:rPr lang="sv-SE" dirty="0" smtClean="0"/>
              <a:t>Scenarios</a:t>
            </a:r>
          </a:p>
          <a:p>
            <a:pPr lvl="1"/>
            <a:r>
              <a:rPr lang="sv-SE" dirty="0" smtClean="0"/>
              <a:t>Bare Metal (Incl PXE)</a:t>
            </a:r>
          </a:p>
          <a:p>
            <a:pPr lvl="1"/>
            <a:r>
              <a:rPr lang="sv-SE" dirty="0" smtClean="0"/>
              <a:t>Wipe-and-load (Refresh)</a:t>
            </a:r>
          </a:p>
          <a:p>
            <a:r>
              <a:rPr lang="sv-SE" dirty="0" smtClean="0"/>
              <a:t>Requires 512 MB RAM</a:t>
            </a:r>
          </a:p>
          <a:p>
            <a:r>
              <a:rPr lang="sv-SE" dirty="0" smtClean="0"/>
              <a:t>Task Sequences</a:t>
            </a:r>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dirty="0" smtClean="0"/>
              <a:t>Deployment using MDT 2010</a:t>
            </a:r>
            <a:endParaRPr lang="en-US" dirty="0"/>
          </a:p>
        </p:txBody>
      </p:sp>
      <p:sp>
        <p:nvSpPr>
          <p:cNvPr id="3" name="Subtitle 2"/>
          <p:cNvSpPr>
            <a:spLocks noGrp="1"/>
          </p:cNvSpPr>
          <p:nvPr>
            <p:ph type="subTitle" idx="1"/>
          </p:nvPr>
        </p:nvSpPr>
        <p:spPr/>
        <p:txBody>
          <a:bodyPr/>
          <a:lstStyle/>
          <a:p>
            <a:r>
              <a:rPr lang="en-US" dirty="0" smtClean="0"/>
              <a:t>Johan Arwidmark</a:t>
            </a:r>
          </a:p>
          <a:p>
            <a:r>
              <a:rPr lang="en-US" dirty="0" smtClean="0"/>
              <a:t>Chief Technical Architect</a:t>
            </a:r>
          </a:p>
          <a:p>
            <a:r>
              <a:rPr lang="en-US" dirty="0" smtClean="0"/>
              <a:t>TrueSec</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sv-SE" dirty="0" smtClean="0"/>
              <a:t>Image Servicing</a:t>
            </a:r>
            <a:endParaRPr lang="en-US" dirty="0"/>
          </a:p>
        </p:txBody>
      </p:sp>
      <p:sp>
        <p:nvSpPr>
          <p:cNvPr id="6" name="Text Placeholder 5"/>
          <p:cNvSpPr>
            <a:spLocks noGrp="1"/>
          </p:cNvSpPr>
          <p:nvPr>
            <p:ph type="body" sz="quarter" idx="10"/>
          </p:nvPr>
        </p:nvSpPr>
        <p:spPr/>
        <p:txBody>
          <a:bodyPr/>
          <a:lstStyle/>
          <a:p>
            <a:r>
              <a:rPr lang="en-US" dirty="0" smtClean="0"/>
              <a:t>Device Update Agent </a:t>
            </a:r>
          </a:p>
          <a:p>
            <a:r>
              <a:rPr lang="en-US" dirty="0" smtClean="0"/>
              <a:t>Windows Update or WSUS</a:t>
            </a:r>
          </a:p>
          <a:p>
            <a:r>
              <a:rPr lang="en-US" dirty="0" smtClean="0"/>
              <a:t>ConfigMgr 2007</a:t>
            </a:r>
          </a:p>
          <a:p>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Image Servicing</a:t>
            </a:r>
            <a:endParaRPr lang="en-US" dirty="0"/>
          </a:p>
        </p:txBody>
      </p:sp>
      <p:sp>
        <p:nvSpPr>
          <p:cNvPr id="3" name="Subtitle 2"/>
          <p:cNvSpPr>
            <a:spLocks noGrp="1"/>
          </p:cNvSpPr>
          <p:nvPr>
            <p:ph type="subTitle" idx="1"/>
          </p:nvPr>
        </p:nvSpPr>
        <p:spPr/>
        <p:txBody>
          <a:bodyPr/>
          <a:lstStyle/>
          <a:p>
            <a:r>
              <a:rPr lang="en-US" dirty="0" smtClean="0"/>
              <a:t>Johan Arwidmark</a:t>
            </a:r>
          </a:p>
          <a:p>
            <a:r>
              <a:rPr lang="en-US" dirty="0" smtClean="0"/>
              <a:t>Chief Technical Architect</a:t>
            </a:r>
          </a:p>
          <a:p>
            <a:r>
              <a:rPr lang="en-US" dirty="0" smtClean="0"/>
              <a:t>TrueSec</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4800" dirty="0" smtClean="0"/>
              <a:t>Deploying Windows Embedded with Style </a:t>
            </a:r>
            <a:endParaRPr sz="4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341785"/>
            <a:ext cx="4381908" cy="461665"/>
          </a:xfrm>
        </p:spPr>
        <p:txBody>
          <a:bodyPr/>
          <a:lstStyle/>
          <a:p>
            <a:r>
              <a:rPr lang="en-US" dirty="0" smtClean="0">
                <a:solidFill>
                  <a:schemeClr val="tx1"/>
                </a:solidFill>
              </a:rPr>
              <a:t>Johan Arwidmark</a:t>
            </a:r>
          </a:p>
          <a:p>
            <a:r>
              <a:rPr lang="en-US" dirty="0" smtClean="0">
                <a:solidFill>
                  <a:schemeClr val="tx1"/>
                </a:solidFill>
              </a:rPr>
              <a:t>Chief Technical Architect</a:t>
            </a:r>
          </a:p>
          <a:p>
            <a:r>
              <a:rPr lang="en-US" dirty="0" smtClean="0"/>
              <a:t>j</a:t>
            </a:r>
            <a:r>
              <a:rPr lang="en-US" dirty="0" smtClean="0">
                <a:solidFill>
                  <a:schemeClr val="tx1"/>
                </a:solidFill>
              </a:rPr>
              <a:t>ohan.arwidmark@truesec.com</a:t>
            </a:r>
          </a:p>
          <a:p>
            <a:r>
              <a:rPr lang="en-US" dirty="0" smtClean="0"/>
              <a:t> </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sv-SE" dirty="0" smtClean="0"/>
              <a:t>Client Management</a:t>
            </a:r>
            <a:endParaRPr lang="en-US" dirty="0"/>
          </a:p>
        </p:txBody>
      </p:sp>
      <p:sp>
        <p:nvSpPr>
          <p:cNvPr id="6" name="Text Placeholder 5"/>
          <p:cNvSpPr>
            <a:spLocks noGrp="1"/>
          </p:cNvSpPr>
          <p:nvPr>
            <p:ph type="body" sz="quarter" idx="10"/>
          </p:nvPr>
        </p:nvSpPr>
        <p:spPr/>
        <p:txBody>
          <a:bodyPr/>
          <a:lstStyle/>
          <a:p>
            <a:r>
              <a:rPr lang="en-US" dirty="0" smtClean="0"/>
              <a:t>Application Install</a:t>
            </a:r>
          </a:p>
          <a:p>
            <a:r>
              <a:rPr lang="sv-SE" dirty="0" smtClean="0"/>
              <a:t>Using Group Policy</a:t>
            </a:r>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Client Management</a:t>
            </a:r>
            <a:endParaRPr lang="en-US" dirty="0"/>
          </a:p>
        </p:txBody>
      </p:sp>
      <p:sp>
        <p:nvSpPr>
          <p:cNvPr id="3" name="Subtitle 2"/>
          <p:cNvSpPr>
            <a:spLocks noGrp="1"/>
          </p:cNvSpPr>
          <p:nvPr>
            <p:ph type="subTitle" idx="1"/>
          </p:nvPr>
        </p:nvSpPr>
        <p:spPr/>
        <p:txBody>
          <a:bodyPr/>
          <a:lstStyle/>
          <a:p>
            <a:r>
              <a:rPr lang="en-US" dirty="0" smtClean="0"/>
              <a:t>Johan Arwidmark</a:t>
            </a:r>
          </a:p>
          <a:p>
            <a:r>
              <a:rPr lang="en-US" dirty="0" smtClean="0"/>
              <a:t>Chief Technical Architect</a:t>
            </a:r>
          </a:p>
          <a:p>
            <a:r>
              <a:rPr lang="en-US" dirty="0" smtClean="0"/>
              <a:t>TrueSec</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sv-SE" dirty="0" smtClean="0"/>
              <a:t>Resources</a:t>
            </a:r>
            <a:endParaRPr lang="en-US" dirty="0"/>
          </a:p>
        </p:txBody>
      </p:sp>
      <p:sp>
        <p:nvSpPr>
          <p:cNvPr id="6" name="Text Placeholder 5"/>
          <p:cNvSpPr>
            <a:spLocks noGrp="1"/>
          </p:cNvSpPr>
          <p:nvPr>
            <p:ph type="body" sz="quarter" idx="10"/>
          </p:nvPr>
        </p:nvSpPr>
        <p:spPr>
          <a:xfrm>
            <a:off x="381000" y="1411553"/>
            <a:ext cx="8382000" cy="4912114"/>
          </a:xfrm>
        </p:spPr>
        <p:txBody>
          <a:bodyPr/>
          <a:lstStyle/>
          <a:p>
            <a:r>
              <a:rPr lang="sv-SE" dirty="0" smtClean="0"/>
              <a:t>Free Tutorials and Training Videos</a:t>
            </a:r>
          </a:p>
          <a:p>
            <a:pPr lvl="1"/>
            <a:r>
              <a:rPr lang="sv-SE" dirty="0" smtClean="0">
                <a:hlinkClick r:id="rId3"/>
              </a:rPr>
              <a:t>www.deploymentcd.com</a:t>
            </a:r>
            <a:r>
              <a:rPr lang="sv-SE" dirty="0" smtClean="0"/>
              <a:t> </a:t>
            </a:r>
          </a:p>
          <a:p>
            <a:r>
              <a:rPr lang="sv-SE" dirty="0" smtClean="0"/>
              <a:t>Blogs on Windows Deployment</a:t>
            </a:r>
          </a:p>
          <a:p>
            <a:pPr lvl="1"/>
            <a:r>
              <a:rPr lang="sv-SE" dirty="0" smtClean="0">
                <a:hlinkClick r:id="rId4"/>
              </a:rPr>
              <a:t>www.deployvista.com</a:t>
            </a:r>
            <a:endParaRPr lang="sv-SE" dirty="0" smtClean="0"/>
          </a:p>
          <a:p>
            <a:pPr lvl="1"/>
            <a:r>
              <a:rPr lang="sv-SE" dirty="0" smtClean="0">
                <a:hlinkClick r:id="rId5"/>
              </a:rPr>
              <a:t>www.myitforum.com</a:t>
            </a:r>
            <a:endParaRPr lang="sv-SE" dirty="0" smtClean="0"/>
          </a:p>
          <a:p>
            <a:pPr lvl="1"/>
            <a:r>
              <a:rPr lang="sv-SE" dirty="0" smtClean="0">
                <a:hlinkClick r:id="rId6"/>
              </a:rPr>
              <a:t>http://blogs.technet.com/msdeployment</a:t>
            </a:r>
            <a:endParaRPr lang="sv-SE" dirty="0" smtClean="0"/>
          </a:p>
          <a:p>
            <a:pPr lvl="1"/>
            <a:r>
              <a:rPr lang="sv-SE" dirty="0" smtClean="0">
                <a:hlinkClick r:id="rId7"/>
              </a:rPr>
              <a:t>http://blogs.technet.com/deploymentguys</a:t>
            </a:r>
            <a:endParaRPr lang="sv-SE" dirty="0" smtClean="0"/>
          </a:p>
          <a:p>
            <a:pPr lvl="1"/>
            <a:r>
              <a:rPr lang="sv-SE" dirty="0" smtClean="0">
                <a:hlinkClick r:id="rId8"/>
              </a:rPr>
              <a:t>http://blogs.technet.com/mniehaus</a:t>
            </a:r>
            <a:r>
              <a:rPr lang="sv-SE" dirty="0" smtClean="0"/>
              <a:t> </a:t>
            </a:r>
          </a:p>
          <a:p>
            <a:endParaRPr lang="sv-SE" dirty="0" smtClean="0"/>
          </a:p>
          <a:p>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3" descr="North America globe"/>
          <p:cNvPicPr>
            <a:picLocks noChangeAspect="1" noChangeArrowheads="1"/>
          </p:cNvPicPr>
          <p:nvPr/>
        </p:nvPicPr>
        <p:blipFill>
          <a:blip r:embed="rId3"/>
          <a:srcRect/>
          <a:stretch>
            <a:fillRect/>
          </a:stretch>
        </p:blipFill>
        <p:spPr bwMode="auto">
          <a:xfrm>
            <a:off x="2051825" y="729514"/>
            <a:ext cx="5071753" cy="5081425"/>
          </a:xfrm>
          <a:prstGeom prst="rect">
            <a:avLst/>
          </a:prstGeom>
          <a:noFill/>
        </p:spPr>
      </p:pic>
      <p:pic>
        <p:nvPicPr>
          <p:cNvPr id="7" name="Picture 29" descr="D:\Pennie's documents\Images for TechEd06\Shapes_and_Graphics\Arrows\dotted arrow.png"/>
          <p:cNvPicPr>
            <a:picLocks noChangeAspect="1" noChangeArrowheads="1"/>
          </p:cNvPicPr>
          <p:nvPr/>
        </p:nvPicPr>
        <p:blipFill>
          <a:blip r:embed="rId4"/>
          <a:srcRect/>
          <a:stretch>
            <a:fillRect/>
          </a:stretch>
        </p:blipFill>
        <p:spPr bwMode="auto">
          <a:xfrm>
            <a:off x="5891389" y="483219"/>
            <a:ext cx="2436756" cy="1205687"/>
          </a:xfrm>
          <a:prstGeom prst="rect">
            <a:avLst/>
          </a:prstGeom>
          <a:noFill/>
        </p:spPr>
      </p:pic>
      <p:sp>
        <p:nvSpPr>
          <p:cNvPr id="4" name="TextBox 3"/>
          <p:cNvSpPr txBox="1"/>
          <p:nvPr/>
        </p:nvSpPr>
        <p:spPr>
          <a:xfrm>
            <a:off x="7969405" y="1182030"/>
            <a:ext cx="951571" cy="707886"/>
          </a:xfrm>
          <a:prstGeom prst="rect">
            <a:avLst/>
          </a:prstGeom>
          <a:noFill/>
        </p:spPr>
        <p:txBody>
          <a:bodyPr wrap="square" rtlCol="0">
            <a:spAutoFit/>
          </a:bodyPr>
          <a:lstStyle/>
          <a:p>
            <a:r>
              <a:rPr lang="sv-SE" sz="2000" dirty="0" smtClean="0"/>
              <a:t>I live here...</a:t>
            </a:r>
            <a:endParaRPr lang="sv-SE" sz="2000"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sv-SE" dirty="0" smtClean="0"/>
              <a:t>Agenda</a:t>
            </a:r>
            <a:endParaRPr lang="en-US" dirty="0"/>
          </a:p>
        </p:txBody>
      </p:sp>
      <p:sp>
        <p:nvSpPr>
          <p:cNvPr id="6" name="Text Placeholder 5"/>
          <p:cNvSpPr>
            <a:spLocks noGrp="1"/>
          </p:cNvSpPr>
          <p:nvPr>
            <p:ph type="body" sz="quarter" idx="10"/>
          </p:nvPr>
        </p:nvSpPr>
        <p:spPr/>
        <p:txBody>
          <a:bodyPr/>
          <a:lstStyle/>
          <a:p>
            <a:r>
              <a:rPr lang="sv-SE" dirty="0" smtClean="0"/>
              <a:t>Editions</a:t>
            </a:r>
          </a:p>
          <a:p>
            <a:r>
              <a:rPr lang="sv-SE" dirty="0" smtClean="0"/>
              <a:t>New Features</a:t>
            </a:r>
          </a:p>
          <a:p>
            <a:r>
              <a:rPr lang="sv-SE" dirty="0" smtClean="0"/>
              <a:t>Windows Embedded Tools</a:t>
            </a:r>
          </a:p>
          <a:p>
            <a:r>
              <a:rPr lang="sv-SE" dirty="0" smtClean="0"/>
              <a:t>Image Deployment and Servicing</a:t>
            </a:r>
          </a:p>
          <a:p>
            <a:pPr lvl="1"/>
            <a:r>
              <a:rPr lang="sv-SE" dirty="0" smtClean="0"/>
              <a:t>Deployment Tools</a:t>
            </a:r>
          </a:p>
          <a:p>
            <a:pPr lvl="1"/>
            <a:r>
              <a:rPr lang="sv-SE" dirty="0" smtClean="0"/>
              <a:t>Sysprep Internals</a:t>
            </a:r>
          </a:p>
          <a:p>
            <a:pPr lvl="1"/>
            <a:r>
              <a:rPr lang="sv-SE" dirty="0" smtClean="0"/>
              <a:t>Integrating with ConfigMgr 2007</a:t>
            </a:r>
          </a:p>
          <a:p>
            <a:r>
              <a:rPr lang="sv-SE" dirty="0" smtClean="0"/>
              <a:t>Client Management</a:t>
            </a:r>
          </a:p>
          <a:p>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demo2.png"/>
          <p:cNvPicPr>
            <a:picLocks noChangeAspect="1"/>
          </p:cNvPicPr>
          <p:nvPr/>
        </p:nvPicPr>
        <p:blipFill>
          <a:blip r:embed="rId3" cstate="print"/>
          <a:stretch>
            <a:fillRect/>
          </a:stretch>
        </p:blipFill>
        <p:spPr>
          <a:xfrm>
            <a:off x="0" y="657834"/>
            <a:ext cx="9144000" cy="6858000"/>
          </a:xfrm>
          <a:prstGeom prst="rect">
            <a:avLst/>
          </a:prstGeom>
        </p:spPr>
      </p:pic>
      <p:sp>
        <p:nvSpPr>
          <p:cNvPr id="386050" name="Rectangle 2"/>
          <p:cNvSpPr>
            <a:spLocks noGrp="1" noChangeArrowheads="1"/>
          </p:cNvSpPr>
          <p:nvPr>
            <p:ph type="title"/>
          </p:nvPr>
        </p:nvSpPr>
        <p:spPr/>
        <p:txBody>
          <a:bodyPr/>
          <a:lstStyle/>
          <a:p>
            <a:r>
              <a:rPr lang="en-US" smtClean="0"/>
              <a:t>Demo Environment</a:t>
            </a:r>
            <a:endParaRPr lang="en-US" dirty="0" smtClean="0"/>
          </a:p>
        </p:txBody>
      </p:sp>
      <p:sp>
        <p:nvSpPr>
          <p:cNvPr id="386051" name="Rectangle 3"/>
          <p:cNvSpPr>
            <a:spLocks noGrp="1" noChangeArrowheads="1"/>
          </p:cNvSpPr>
          <p:nvPr>
            <p:ph idx="1"/>
          </p:nvPr>
        </p:nvSpPr>
        <p:spPr>
          <a:xfrm>
            <a:off x="381000" y="1416050"/>
            <a:ext cx="8388350" cy="535531"/>
          </a:xfrm>
        </p:spPr>
        <p:txBody>
          <a:bodyPr/>
          <a:lstStyle/>
          <a:p>
            <a:r>
              <a:rPr lang="sv-SE" dirty="0" smtClean="0"/>
              <a:t>Hyper-V R2, 8 GB RAM, 1 TB HDD</a:t>
            </a:r>
          </a:p>
        </p:txBody>
      </p:sp>
      <p:sp>
        <p:nvSpPr>
          <p:cNvPr id="16" name="Rectangle 15"/>
          <p:cNvSpPr/>
          <p:nvPr/>
        </p:nvSpPr>
        <p:spPr>
          <a:xfrm>
            <a:off x="1928826" y="2285992"/>
            <a:ext cx="2285984" cy="674031"/>
          </a:xfrm>
          <a:prstGeom prst="rect">
            <a:avLst/>
          </a:prstGeom>
        </p:spPr>
        <p:txBody>
          <a:bodyPr wrap="square">
            <a:spAutoFit/>
          </a:bodyPr>
          <a:lstStyle/>
          <a:p>
            <a:pPr marL="468313" indent="-352425">
              <a:lnSpc>
                <a:spcPct val="90000"/>
              </a:lnSpc>
              <a:spcBef>
                <a:spcPct val="30000"/>
              </a:spcBef>
              <a:buClr>
                <a:schemeClr val="tx2"/>
              </a:buClr>
              <a:buSzPct val="75000"/>
              <a:defRPr/>
            </a:pPr>
            <a:r>
              <a:rPr lang="en-US" sz="1800" dirty="0" smtClean="0">
                <a:effectLst>
                  <a:outerShdw blurRad="38100" dist="38100" dir="2700000" algn="tl">
                    <a:srgbClr val="000000"/>
                  </a:outerShdw>
                </a:effectLst>
              </a:rPr>
              <a:t>DC01</a:t>
            </a:r>
          </a:p>
          <a:p>
            <a:pPr marL="468313" indent="-352425">
              <a:lnSpc>
                <a:spcPct val="90000"/>
              </a:lnSpc>
              <a:spcBef>
                <a:spcPct val="30000"/>
              </a:spcBef>
              <a:buClr>
                <a:schemeClr val="tx2"/>
              </a:buClr>
              <a:buSzPct val="75000"/>
              <a:defRPr/>
            </a:pPr>
            <a:r>
              <a:rPr lang="en-US" sz="1800" b="0" dirty="0" smtClean="0">
                <a:effectLst>
                  <a:outerShdw blurRad="38100" dist="38100" dir="2700000" algn="tl">
                    <a:srgbClr val="000000"/>
                  </a:outerShdw>
                </a:effectLst>
              </a:rPr>
              <a:t>DC and DNS</a:t>
            </a:r>
          </a:p>
        </p:txBody>
      </p:sp>
      <p:sp>
        <p:nvSpPr>
          <p:cNvPr id="18" name="Rectangle 5"/>
          <p:cNvSpPr>
            <a:spLocks noChangeArrowheads="1"/>
          </p:cNvSpPr>
          <p:nvPr/>
        </p:nvSpPr>
        <p:spPr bwMode="auto">
          <a:xfrm>
            <a:off x="963855" y="4728477"/>
            <a:ext cx="3889375" cy="1339470"/>
          </a:xfrm>
          <a:prstGeom prst="rect">
            <a:avLst/>
          </a:prstGeom>
          <a:noFill/>
          <a:ln w="9525">
            <a:noFill/>
            <a:miter lim="800000"/>
            <a:headEnd/>
            <a:tailEnd/>
          </a:ln>
          <a:effectLst/>
        </p:spPr>
        <p:txBody>
          <a:bodyPr lIns="92075" tIns="46038" rIns="92075" bIns="46038">
            <a:spAutoFit/>
          </a:bodyPr>
          <a:lstStyle/>
          <a:p>
            <a:pPr marL="468313" indent="-352425">
              <a:lnSpc>
                <a:spcPct val="90000"/>
              </a:lnSpc>
              <a:spcBef>
                <a:spcPct val="30000"/>
              </a:spcBef>
              <a:buClr>
                <a:schemeClr val="tx2"/>
              </a:buClr>
              <a:buSzPct val="75000"/>
              <a:defRPr/>
            </a:pPr>
            <a:r>
              <a:rPr lang="en-US" sz="1800" dirty="0" smtClean="0">
                <a:effectLst>
                  <a:outerShdw blurRad="38100" dist="38100" dir="2700000" algn="tl">
                    <a:srgbClr val="000000"/>
                  </a:outerShdw>
                </a:effectLst>
              </a:rPr>
              <a:t>MDT01</a:t>
            </a:r>
          </a:p>
          <a:p>
            <a:pPr marL="468313" indent="-352425">
              <a:lnSpc>
                <a:spcPct val="90000"/>
              </a:lnSpc>
              <a:spcBef>
                <a:spcPct val="30000"/>
              </a:spcBef>
              <a:buClr>
                <a:schemeClr val="tx2"/>
              </a:buClr>
              <a:buSzPct val="75000"/>
              <a:defRPr/>
            </a:pPr>
            <a:r>
              <a:rPr lang="sv-SE" sz="1800" b="0" dirty="0" smtClean="0">
                <a:effectLst>
                  <a:outerShdw blurRad="38100" dist="38100" dir="2700000" algn="tl">
                    <a:srgbClr val="000000"/>
                  </a:outerShdw>
                </a:effectLst>
              </a:rPr>
              <a:t>MDT 2010</a:t>
            </a:r>
          </a:p>
          <a:p>
            <a:pPr marL="468313" indent="-352425">
              <a:lnSpc>
                <a:spcPct val="90000"/>
              </a:lnSpc>
              <a:spcBef>
                <a:spcPct val="30000"/>
              </a:spcBef>
              <a:buClr>
                <a:schemeClr val="tx2"/>
              </a:buClr>
              <a:buSzPct val="75000"/>
              <a:defRPr/>
            </a:pPr>
            <a:r>
              <a:rPr lang="sv-SE" sz="1800" b="0" dirty="0" smtClean="0">
                <a:effectLst>
                  <a:outerShdw blurRad="38100" dist="38100" dir="2700000" algn="tl">
                    <a:srgbClr val="000000"/>
                  </a:outerShdw>
                </a:effectLst>
              </a:rPr>
              <a:t>WDS, WSUS</a:t>
            </a:r>
            <a:r>
              <a:rPr lang="en-US" sz="1800" b="0" dirty="0" smtClean="0">
                <a:effectLst>
                  <a:outerShdw blurRad="38100" dist="38100" dir="2700000" algn="tl">
                    <a:srgbClr val="000000"/>
                  </a:outerShdw>
                </a:effectLst>
              </a:rPr>
              <a:t> </a:t>
            </a:r>
            <a:r>
              <a:rPr lang="en-US" sz="1800" b="0" dirty="0">
                <a:effectLst>
                  <a:outerShdw blurRad="38100" dist="38100" dir="2700000" algn="tl">
                    <a:srgbClr val="000000"/>
                  </a:outerShdw>
                </a:effectLst>
              </a:rPr>
              <a:t>and DHCP</a:t>
            </a:r>
          </a:p>
          <a:p>
            <a:pPr marL="468313" indent="-352425">
              <a:lnSpc>
                <a:spcPct val="90000"/>
              </a:lnSpc>
              <a:spcBef>
                <a:spcPct val="30000"/>
              </a:spcBef>
              <a:buClr>
                <a:schemeClr val="tx2"/>
              </a:buClr>
              <a:buSzPct val="75000"/>
              <a:defRPr/>
            </a:pPr>
            <a:r>
              <a:rPr lang="sv-SE" sz="1800" b="0" dirty="0" smtClean="0">
                <a:effectLst>
                  <a:outerShdw blurRad="38100" dist="38100" dir="2700000" algn="tl">
                    <a:srgbClr val="000000"/>
                  </a:outerShdw>
                </a:effectLst>
              </a:rPr>
              <a:t>SQL 2008 Express SP1 </a:t>
            </a:r>
            <a:endParaRPr lang="sv-SE" sz="1800" b="0" dirty="0">
              <a:effectLst>
                <a:outerShdw blurRad="38100" dist="38100" dir="2700000" algn="tl">
                  <a:srgbClr val="000000"/>
                </a:outerShdw>
              </a:effectLst>
            </a:endParaRPr>
          </a:p>
        </p:txBody>
      </p:sp>
      <p:sp>
        <p:nvSpPr>
          <p:cNvPr id="24" name="Rectangle 23"/>
          <p:cNvSpPr/>
          <p:nvPr/>
        </p:nvSpPr>
        <p:spPr>
          <a:xfrm>
            <a:off x="6286512" y="2285992"/>
            <a:ext cx="2357454" cy="674031"/>
          </a:xfrm>
          <a:prstGeom prst="rect">
            <a:avLst/>
          </a:prstGeom>
        </p:spPr>
        <p:txBody>
          <a:bodyPr wrap="square">
            <a:spAutoFit/>
          </a:bodyPr>
          <a:lstStyle/>
          <a:p>
            <a:pPr marL="468313" indent="-352425">
              <a:lnSpc>
                <a:spcPct val="90000"/>
              </a:lnSpc>
              <a:spcBef>
                <a:spcPct val="30000"/>
              </a:spcBef>
              <a:buClr>
                <a:schemeClr val="tx2"/>
              </a:buClr>
              <a:buSzPct val="75000"/>
              <a:defRPr/>
            </a:pPr>
            <a:r>
              <a:rPr lang="en-US" sz="1800" dirty="0" smtClean="0">
                <a:effectLst>
                  <a:outerShdw blurRad="38100" dist="38100" dir="2700000" algn="tl">
                    <a:srgbClr val="000000"/>
                  </a:outerShdw>
                </a:effectLst>
              </a:rPr>
              <a:t>DC02</a:t>
            </a:r>
          </a:p>
          <a:p>
            <a:pPr marL="468313" indent="-352425">
              <a:lnSpc>
                <a:spcPct val="90000"/>
              </a:lnSpc>
              <a:spcBef>
                <a:spcPct val="30000"/>
              </a:spcBef>
              <a:buClr>
                <a:schemeClr val="tx2"/>
              </a:buClr>
              <a:buSzPct val="75000"/>
              <a:defRPr/>
            </a:pPr>
            <a:r>
              <a:rPr lang="en-US" sz="1800" b="0" dirty="0" smtClean="0">
                <a:effectLst>
                  <a:outerShdw blurRad="38100" dist="38100" dir="2700000" algn="tl">
                    <a:srgbClr val="000000"/>
                  </a:outerShdw>
                </a:effectLst>
              </a:rPr>
              <a:t>DC and DNS</a:t>
            </a:r>
          </a:p>
        </p:txBody>
      </p:sp>
      <p:sp>
        <p:nvSpPr>
          <p:cNvPr id="25" name="Rectangle 5"/>
          <p:cNvSpPr>
            <a:spLocks noChangeArrowheads="1"/>
          </p:cNvSpPr>
          <p:nvPr/>
        </p:nvSpPr>
        <p:spPr bwMode="auto">
          <a:xfrm>
            <a:off x="5000628" y="4971841"/>
            <a:ext cx="3286148" cy="1671869"/>
          </a:xfrm>
          <a:prstGeom prst="rect">
            <a:avLst/>
          </a:prstGeom>
          <a:noFill/>
          <a:ln w="9525">
            <a:noFill/>
            <a:miter lim="800000"/>
            <a:headEnd/>
            <a:tailEnd/>
          </a:ln>
          <a:effectLst/>
        </p:spPr>
        <p:txBody>
          <a:bodyPr wrap="square" lIns="92075" tIns="46038" rIns="92075" bIns="46038">
            <a:spAutoFit/>
          </a:bodyPr>
          <a:lstStyle/>
          <a:p>
            <a:pPr marL="468313" indent="-352425">
              <a:lnSpc>
                <a:spcPct val="90000"/>
              </a:lnSpc>
              <a:spcBef>
                <a:spcPct val="30000"/>
              </a:spcBef>
              <a:buClr>
                <a:schemeClr val="tx2"/>
              </a:buClr>
              <a:buSzPct val="75000"/>
              <a:defRPr/>
            </a:pPr>
            <a:r>
              <a:rPr lang="en-US" sz="1800" dirty="0" smtClean="0">
                <a:effectLst>
                  <a:outerShdw blurRad="38100" dist="38100" dir="2700000" algn="tl">
                    <a:srgbClr val="000000"/>
                  </a:outerShdw>
                </a:effectLst>
              </a:rPr>
              <a:t>CM01</a:t>
            </a:r>
          </a:p>
          <a:p>
            <a:pPr marL="468313" indent="-352425">
              <a:lnSpc>
                <a:spcPct val="90000"/>
              </a:lnSpc>
              <a:spcBef>
                <a:spcPct val="30000"/>
              </a:spcBef>
              <a:buClr>
                <a:schemeClr val="tx2"/>
              </a:buClr>
              <a:buSzPct val="75000"/>
              <a:defRPr/>
            </a:pPr>
            <a:r>
              <a:rPr lang="sv-SE" sz="1800" b="0" dirty="0" smtClean="0">
                <a:effectLst>
                  <a:outerShdw blurRad="38100" dist="38100" dir="2700000" algn="tl">
                    <a:srgbClr val="000000"/>
                  </a:outerShdw>
                </a:effectLst>
              </a:rPr>
              <a:t>MDT 2010</a:t>
            </a:r>
          </a:p>
          <a:p>
            <a:pPr marL="468313" indent="-352425">
              <a:lnSpc>
                <a:spcPct val="90000"/>
              </a:lnSpc>
              <a:spcBef>
                <a:spcPct val="30000"/>
              </a:spcBef>
              <a:buClr>
                <a:schemeClr val="tx2"/>
              </a:buClr>
              <a:buSzPct val="75000"/>
              <a:defRPr/>
            </a:pPr>
            <a:r>
              <a:rPr lang="sv-SE" sz="1800" b="0" dirty="0" smtClean="0">
                <a:effectLst>
                  <a:outerShdw blurRad="38100" dist="38100" dir="2700000" algn="tl">
                    <a:srgbClr val="000000"/>
                  </a:outerShdw>
                </a:effectLst>
              </a:rPr>
              <a:t>SQL 2008 SP1 </a:t>
            </a:r>
          </a:p>
          <a:p>
            <a:pPr marL="468313" indent="-352425">
              <a:lnSpc>
                <a:spcPct val="90000"/>
              </a:lnSpc>
              <a:spcBef>
                <a:spcPct val="30000"/>
              </a:spcBef>
              <a:buClr>
                <a:schemeClr val="tx2"/>
              </a:buClr>
              <a:buSzPct val="75000"/>
              <a:defRPr/>
            </a:pPr>
            <a:r>
              <a:rPr lang="sv-SE" sz="1800" b="0" dirty="0" smtClean="0">
                <a:effectLst>
                  <a:outerShdw blurRad="38100" dist="38100" dir="2700000" algn="tl">
                    <a:srgbClr val="000000"/>
                  </a:outerShdw>
                </a:effectLst>
              </a:rPr>
              <a:t>WDS, WSUS</a:t>
            </a:r>
            <a:r>
              <a:rPr lang="en-US" sz="1800" b="0" dirty="0" smtClean="0">
                <a:effectLst>
                  <a:outerShdw blurRad="38100" dist="38100" dir="2700000" algn="tl">
                    <a:srgbClr val="000000"/>
                  </a:outerShdw>
                </a:effectLst>
              </a:rPr>
              <a:t> </a:t>
            </a:r>
            <a:r>
              <a:rPr lang="en-US" sz="1800" b="0" dirty="0">
                <a:effectLst>
                  <a:outerShdw blurRad="38100" dist="38100" dir="2700000" algn="tl">
                    <a:srgbClr val="000000"/>
                  </a:outerShdw>
                </a:effectLst>
              </a:rPr>
              <a:t>and </a:t>
            </a:r>
            <a:r>
              <a:rPr lang="en-US" sz="1800" b="0" dirty="0" smtClean="0">
                <a:effectLst>
                  <a:outerShdw blurRad="38100" dist="38100" dir="2700000" algn="tl">
                    <a:srgbClr val="000000"/>
                  </a:outerShdw>
                </a:effectLst>
              </a:rPr>
              <a:t>DHCP</a:t>
            </a:r>
          </a:p>
          <a:p>
            <a:pPr marL="468313" indent="-352425">
              <a:lnSpc>
                <a:spcPct val="90000"/>
              </a:lnSpc>
              <a:spcBef>
                <a:spcPct val="30000"/>
              </a:spcBef>
              <a:buClr>
                <a:schemeClr val="tx2"/>
              </a:buClr>
              <a:buSzPct val="75000"/>
              <a:defRPr/>
            </a:pPr>
            <a:r>
              <a:rPr lang="en-US" sz="1800" b="0" dirty="0" smtClean="0">
                <a:effectLst>
                  <a:outerShdw blurRad="38100" dist="38100" dir="2700000" algn="tl">
                    <a:srgbClr val="000000"/>
                  </a:outerShdw>
                </a:effectLst>
              </a:rPr>
              <a:t>ConfigMgr 2007 SP2</a:t>
            </a:r>
            <a:endParaRPr lang="en-US" sz="1800" b="0" dirty="0">
              <a:effectLst>
                <a:outerShdw blurRad="38100" dist="38100" dir="2700000" algn="tl">
                  <a:srgbClr val="000000"/>
                </a:outerShdw>
              </a:effectLst>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sv-SE" dirty="0" smtClean="0"/>
              <a:t>Windows Embedded Editions</a:t>
            </a:r>
            <a:br>
              <a:rPr lang="sv-SE" dirty="0" smtClean="0"/>
            </a:br>
            <a:endParaRPr lang="en-US" dirty="0"/>
          </a:p>
        </p:txBody>
      </p:sp>
      <p:sp>
        <p:nvSpPr>
          <p:cNvPr id="3" name="Text Placeholder 2"/>
          <p:cNvSpPr>
            <a:spLocks noGrp="1"/>
          </p:cNvSpPr>
          <p:nvPr>
            <p:ph type="body" sz="quarter" idx="10"/>
          </p:nvPr>
        </p:nvSpPr>
        <p:spPr/>
        <p:txBody>
          <a:bodyPr/>
          <a:lstStyle/>
          <a:p>
            <a:r>
              <a:rPr lang="sv-SE" dirty="0" smtClean="0"/>
              <a:t>Server Platform</a:t>
            </a:r>
          </a:p>
          <a:p>
            <a:endParaRPr lang="sv-SE" dirty="0" smtClean="0"/>
          </a:p>
          <a:p>
            <a:endParaRPr lang="sv-SE" dirty="0" smtClean="0"/>
          </a:p>
          <a:p>
            <a:r>
              <a:rPr lang="sv-SE" dirty="0" smtClean="0"/>
              <a:t>Client Platform</a:t>
            </a:r>
            <a:endParaRPr lang="en-US" dirty="0"/>
          </a:p>
        </p:txBody>
      </p:sp>
      <p:pic>
        <p:nvPicPr>
          <p:cNvPr id="4" name="Picture 3" descr="server2.png"/>
          <p:cNvPicPr>
            <a:picLocks noChangeAspect="1"/>
          </p:cNvPicPr>
          <p:nvPr/>
        </p:nvPicPr>
        <p:blipFill>
          <a:blip r:embed="rId3"/>
          <a:stretch>
            <a:fillRect/>
          </a:stretch>
        </p:blipFill>
        <p:spPr>
          <a:xfrm>
            <a:off x="837413" y="2007033"/>
            <a:ext cx="942857" cy="800000"/>
          </a:xfrm>
          <a:prstGeom prst="rect">
            <a:avLst/>
          </a:prstGeom>
        </p:spPr>
      </p:pic>
      <p:pic>
        <p:nvPicPr>
          <p:cNvPr id="5" name="Picture 4" descr="ce.png"/>
          <p:cNvPicPr>
            <a:picLocks noChangeAspect="1"/>
          </p:cNvPicPr>
          <p:nvPr/>
        </p:nvPicPr>
        <p:blipFill>
          <a:blip r:embed="rId4"/>
          <a:stretch>
            <a:fillRect/>
          </a:stretch>
        </p:blipFill>
        <p:spPr>
          <a:xfrm>
            <a:off x="810527" y="3607788"/>
            <a:ext cx="942857" cy="800000"/>
          </a:xfrm>
          <a:prstGeom prst="rect">
            <a:avLst/>
          </a:prstGeom>
        </p:spPr>
      </p:pic>
      <p:pic>
        <p:nvPicPr>
          <p:cNvPr id="6" name="Picture 5" descr="entr.png"/>
          <p:cNvPicPr>
            <a:picLocks noChangeAspect="1"/>
          </p:cNvPicPr>
          <p:nvPr/>
        </p:nvPicPr>
        <p:blipFill>
          <a:blip r:embed="rId5"/>
          <a:stretch>
            <a:fillRect/>
          </a:stretch>
        </p:blipFill>
        <p:spPr>
          <a:xfrm>
            <a:off x="4901558" y="3628117"/>
            <a:ext cx="942857" cy="800000"/>
          </a:xfrm>
          <a:prstGeom prst="rect">
            <a:avLst/>
          </a:prstGeom>
        </p:spPr>
      </p:pic>
      <p:pic>
        <p:nvPicPr>
          <p:cNvPr id="7" name="Picture 6" descr="navready.png"/>
          <p:cNvPicPr>
            <a:picLocks noChangeAspect="1"/>
          </p:cNvPicPr>
          <p:nvPr/>
        </p:nvPicPr>
        <p:blipFill>
          <a:blip r:embed="rId6"/>
          <a:stretch>
            <a:fillRect/>
          </a:stretch>
        </p:blipFill>
        <p:spPr>
          <a:xfrm>
            <a:off x="6265235" y="3633799"/>
            <a:ext cx="942857" cy="800000"/>
          </a:xfrm>
          <a:prstGeom prst="rect">
            <a:avLst/>
          </a:prstGeom>
        </p:spPr>
      </p:pic>
      <p:pic>
        <p:nvPicPr>
          <p:cNvPr id="8" name="Picture 7" descr="posready.png"/>
          <p:cNvPicPr>
            <a:picLocks noChangeAspect="1"/>
          </p:cNvPicPr>
          <p:nvPr/>
        </p:nvPicPr>
        <p:blipFill>
          <a:blip r:embed="rId7"/>
          <a:stretch>
            <a:fillRect/>
          </a:stretch>
        </p:blipFill>
        <p:spPr>
          <a:xfrm>
            <a:off x="3537881" y="3622435"/>
            <a:ext cx="942857" cy="800000"/>
          </a:xfrm>
          <a:prstGeom prst="rect">
            <a:avLst/>
          </a:prstGeom>
          <a:ln w="63500">
            <a:solidFill>
              <a:schemeClr val="accent1"/>
            </a:solidFill>
          </a:ln>
        </p:spPr>
      </p:pic>
      <p:pic>
        <p:nvPicPr>
          <p:cNvPr id="9" name="Picture 8" descr="standard.png"/>
          <p:cNvPicPr>
            <a:picLocks noChangeAspect="1"/>
          </p:cNvPicPr>
          <p:nvPr/>
        </p:nvPicPr>
        <p:blipFill>
          <a:blip r:embed="rId8"/>
          <a:stretch>
            <a:fillRect/>
          </a:stretch>
        </p:blipFill>
        <p:spPr>
          <a:xfrm>
            <a:off x="2174204" y="3593141"/>
            <a:ext cx="942857" cy="800000"/>
          </a:xfrm>
          <a:prstGeom prst="rect">
            <a:avLst/>
          </a:prstGeom>
          <a:ln w="63500" cap="rnd" cmpd="sng">
            <a:solidFill>
              <a:schemeClr val="accent1"/>
            </a:solidFill>
            <a:bevel/>
          </a:ln>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WES 2009 – New Features</a:t>
            </a:r>
            <a:endParaRPr lang="en-US" dirty="0"/>
          </a:p>
        </p:txBody>
      </p:sp>
      <p:sp>
        <p:nvSpPr>
          <p:cNvPr id="3" name="Text Placeholder 2"/>
          <p:cNvSpPr>
            <a:spLocks noGrp="1"/>
          </p:cNvSpPr>
          <p:nvPr>
            <p:ph type="body" sz="quarter" idx="10"/>
          </p:nvPr>
        </p:nvSpPr>
        <p:spPr/>
        <p:txBody>
          <a:bodyPr/>
          <a:lstStyle/>
          <a:p>
            <a:r>
              <a:rPr lang="en-US" dirty="0" smtClean="0"/>
              <a:t>Windows XP Service Pack 3 </a:t>
            </a:r>
          </a:p>
          <a:p>
            <a:pPr lvl="1"/>
            <a:r>
              <a:rPr lang="en-US" dirty="0" smtClean="0"/>
              <a:t>Updates and Security Features </a:t>
            </a:r>
          </a:p>
          <a:p>
            <a:r>
              <a:rPr lang="en-US" dirty="0" smtClean="0"/>
              <a:t>Deployment </a:t>
            </a:r>
          </a:p>
          <a:p>
            <a:pPr lvl="1"/>
            <a:r>
              <a:rPr lang="en-US" dirty="0" smtClean="0"/>
              <a:t>Sysprep / ConfigMgr OSD / Drivers</a:t>
            </a:r>
          </a:p>
          <a:p>
            <a:r>
              <a:rPr lang="en-US" dirty="0" smtClean="0"/>
              <a:t>Misc</a:t>
            </a:r>
          </a:p>
          <a:p>
            <a:pPr lvl="1"/>
            <a:r>
              <a:rPr lang="en-US" dirty="0" smtClean="0"/>
              <a:t>Internet Explorer 7</a:t>
            </a:r>
          </a:p>
          <a:p>
            <a:pPr lvl="1"/>
            <a:r>
              <a:rPr lang="en-US" dirty="0" smtClean="0"/>
              <a:t>Windows Media Player 11</a:t>
            </a:r>
          </a:p>
          <a:p>
            <a:pPr lvl="1"/>
            <a:r>
              <a:rPr lang="en-US" dirty="0" err="1" smtClean="0"/>
              <a:t>Silverlight</a:t>
            </a:r>
            <a:endParaRPr lang="en-US" dirty="0" smtClean="0"/>
          </a:p>
          <a:p>
            <a:pPr lvl="1"/>
            <a:r>
              <a:rPr lang="en-US" dirty="0" smtClean="0"/>
              <a:t>NET Framework 3.5 </a:t>
            </a:r>
          </a:p>
          <a:p>
            <a:pPr lvl="1"/>
            <a:r>
              <a:rPr lang="en-US" dirty="0" smtClean="0"/>
              <a:t>RDP 6.1</a:t>
            </a:r>
          </a:p>
          <a:p>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Windows Embedded Tools</a:t>
            </a:r>
            <a:endParaRPr lang="en-US" dirty="0"/>
          </a:p>
        </p:txBody>
      </p:sp>
      <p:sp>
        <p:nvSpPr>
          <p:cNvPr id="3" name="Text Placeholder 2"/>
          <p:cNvSpPr>
            <a:spLocks noGrp="1"/>
          </p:cNvSpPr>
          <p:nvPr>
            <p:ph type="body" sz="quarter" idx="10"/>
          </p:nvPr>
        </p:nvSpPr>
        <p:spPr/>
        <p:txBody>
          <a:bodyPr/>
          <a:lstStyle/>
          <a:p>
            <a:r>
              <a:rPr lang="en-US" dirty="0" smtClean="0"/>
              <a:t>Component Designer</a:t>
            </a:r>
            <a:br>
              <a:rPr lang="en-US" dirty="0" smtClean="0"/>
            </a:br>
            <a:endParaRPr lang="en-US" dirty="0" smtClean="0"/>
          </a:p>
          <a:p>
            <a:r>
              <a:rPr lang="en-US" dirty="0" smtClean="0"/>
              <a:t>                Component Database Manager </a:t>
            </a:r>
            <a:br>
              <a:rPr lang="en-US" dirty="0" smtClean="0"/>
            </a:br>
            <a:endParaRPr lang="en-US" dirty="0" smtClean="0"/>
          </a:p>
          <a:p>
            <a:r>
              <a:rPr lang="en-US" dirty="0" smtClean="0"/>
              <a:t>Target Designer</a:t>
            </a:r>
          </a:p>
          <a:p>
            <a:endParaRPr lang="en-US" dirty="0"/>
          </a:p>
        </p:txBody>
      </p:sp>
      <p:pic>
        <p:nvPicPr>
          <p:cNvPr id="4" name="Picture 3" descr="T:\temp\cdesign.tif"/>
          <p:cNvPicPr>
            <a:picLocks noChangeAspect="1" noChangeArrowheads="1"/>
          </p:cNvPicPr>
          <p:nvPr/>
        </p:nvPicPr>
        <p:blipFill>
          <a:blip r:embed="rId3"/>
          <a:srcRect/>
          <a:stretch>
            <a:fillRect/>
          </a:stretch>
        </p:blipFill>
        <p:spPr bwMode="auto">
          <a:xfrm>
            <a:off x="4718451" y="1316806"/>
            <a:ext cx="635000" cy="635000"/>
          </a:xfrm>
          <a:prstGeom prst="rect">
            <a:avLst/>
          </a:prstGeom>
          <a:noFill/>
        </p:spPr>
      </p:pic>
      <p:pic>
        <p:nvPicPr>
          <p:cNvPr id="6" name="Picture 1" descr="T:\temp\tdesign.tif"/>
          <p:cNvPicPr>
            <a:picLocks noChangeAspect="1" noChangeArrowheads="1"/>
          </p:cNvPicPr>
          <p:nvPr/>
        </p:nvPicPr>
        <p:blipFill>
          <a:blip r:embed="rId4"/>
          <a:srcRect/>
          <a:stretch>
            <a:fillRect/>
          </a:stretch>
        </p:blipFill>
        <p:spPr bwMode="auto">
          <a:xfrm>
            <a:off x="3820637" y="3261674"/>
            <a:ext cx="635000" cy="635000"/>
          </a:xfrm>
          <a:prstGeom prst="rect">
            <a:avLst/>
          </a:prstGeom>
          <a:noFill/>
        </p:spPr>
      </p:pic>
      <p:pic>
        <p:nvPicPr>
          <p:cNvPr id="8" name="Picture 2" descr="T:\temp\dbmgr.tif"/>
          <p:cNvPicPr>
            <a:picLocks noChangeAspect="1" noChangeArrowheads="1"/>
          </p:cNvPicPr>
          <p:nvPr/>
        </p:nvPicPr>
        <p:blipFill>
          <a:blip r:embed="rId5"/>
          <a:srcRect/>
          <a:stretch>
            <a:fillRect/>
          </a:stretch>
        </p:blipFill>
        <p:spPr bwMode="auto">
          <a:xfrm>
            <a:off x="1089106" y="2289255"/>
            <a:ext cx="635000" cy="635000"/>
          </a:xfrm>
          <a:prstGeom prst="rect">
            <a:avLst/>
          </a:prstGeom>
          <a:noFill/>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Using the Windows Embedded Tools</a:t>
            </a:r>
            <a:endParaRPr lang="en-US" dirty="0"/>
          </a:p>
        </p:txBody>
      </p:sp>
      <p:sp>
        <p:nvSpPr>
          <p:cNvPr id="3" name="Subtitle 2"/>
          <p:cNvSpPr>
            <a:spLocks noGrp="1"/>
          </p:cNvSpPr>
          <p:nvPr>
            <p:ph type="subTitle" idx="1"/>
          </p:nvPr>
        </p:nvSpPr>
        <p:spPr/>
        <p:txBody>
          <a:bodyPr/>
          <a:lstStyle/>
          <a:p>
            <a:r>
              <a:rPr lang="en-US" dirty="0" smtClean="0"/>
              <a:t>Johan Arwidmark</a:t>
            </a:r>
          </a:p>
          <a:p>
            <a:r>
              <a:rPr lang="en-US" dirty="0" smtClean="0"/>
              <a:t>Chief Technical Architect</a:t>
            </a:r>
          </a:p>
          <a:p>
            <a:r>
              <a:rPr lang="en-US" dirty="0" smtClean="0"/>
              <a:t>TrueSec</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3|1.2"/>
</p:tagLst>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23</TotalTime>
  <Words>528</Words>
  <Application>Microsoft Office PowerPoint</Application>
  <PresentationFormat>On-screen Show (4:3)</PresentationFormat>
  <Paragraphs>148</Paragraphs>
  <Slides>25</Slides>
  <Notes>24</Notes>
  <HiddenSlides>0</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TechEd09_Europe</vt:lpstr>
      <vt:lpstr>TechEd09_Europe template</vt:lpstr>
      <vt:lpstr>Slide 1</vt:lpstr>
      <vt:lpstr>Deploying Windows Embedded with Style </vt:lpstr>
      <vt:lpstr>Slide 3</vt:lpstr>
      <vt:lpstr>Agenda</vt:lpstr>
      <vt:lpstr>Demo Environment</vt:lpstr>
      <vt:lpstr>Windows Embedded Editions </vt:lpstr>
      <vt:lpstr>WES 2009 – New Features</vt:lpstr>
      <vt:lpstr>Windows Embedded Tools</vt:lpstr>
      <vt:lpstr>Using the Windows Embedded Tools</vt:lpstr>
      <vt:lpstr>Deployment Tools</vt:lpstr>
      <vt:lpstr>CD and PXE Based Installation</vt:lpstr>
      <vt:lpstr>Sysprep Internals</vt:lpstr>
      <vt:lpstr>Deployment using ConfigMgr 2007</vt:lpstr>
      <vt:lpstr>Task Sequencer</vt:lpstr>
      <vt:lpstr>Deployment Using ConfigMgr2007</vt:lpstr>
      <vt:lpstr>Deployment using WDS / MDT 2010</vt:lpstr>
      <vt:lpstr>Deployment using MDT 2010</vt:lpstr>
      <vt:lpstr>Image Servicing</vt:lpstr>
      <vt:lpstr>Image Servicing</vt:lpstr>
      <vt:lpstr>Client Management</vt:lpstr>
      <vt:lpstr>Client Management</vt:lpstr>
      <vt:lpstr>Resources</vt:lpstr>
      <vt:lpstr>Resources</vt:lpstr>
      <vt:lpstr>Slide 24</vt:lpstr>
      <vt:lpstr>Slide 25</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North America 2009</dc:subject>
  <dc:creator>Johan.Arwidmark</dc:creator>
  <dc:description>Template: Slidework LLC
Formatting:
Event Date: May 11 - 15, 2009
Event Location: Los Angeles, CA
Audience:</dc:description>
  <cp:lastModifiedBy>cn_user</cp:lastModifiedBy>
  <cp:revision>6</cp:revision>
  <dcterms:created xsi:type="dcterms:W3CDTF">2009-09-01T20:09:54Z</dcterms:created>
  <dcterms:modified xsi:type="dcterms:W3CDTF">2009-11-08T16:26:51Z</dcterms:modified>
</cp:coreProperties>
</file>