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81" r:id="rId5"/>
    <p:sldMasterId id="2147483697" r:id="rId6"/>
  </p:sldMasterIdLst>
  <p:notesMasterIdLst>
    <p:notesMasterId r:id="rId53"/>
  </p:notesMasterIdLst>
  <p:handoutMasterIdLst>
    <p:handoutMasterId r:id="rId54"/>
  </p:handoutMasterIdLst>
  <p:sldIdLst>
    <p:sldId id="259" r:id="rId7"/>
    <p:sldId id="351" r:id="rId8"/>
    <p:sldId id="317" r:id="rId9"/>
    <p:sldId id="276" r:id="rId10"/>
    <p:sldId id="319" r:id="rId11"/>
    <p:sldId id="320" r:id="rId12"/>
    <p:sldId id="346" r:id="rId13"/>
    <p:sldId id="322" r:id="rId14"/>
    <p:sldId id="281" r:id="rId15"/>
    <p:sldId id="345" r:id="rId16"/>
    <p:sldId id="323" r:id="rId17"/>
    <p:sldId id="284" r:id="rId18"/>
    <p:sldId id="324" r:id="rId19"/>
    <p:sldId id="325" r:id="rId20"/>
    <p:sldId id="326" r:id="rId21"/>
    <p:sldId id="327" r:id="rId22"/>
    <p:sldId id="328" r:id="rId23"/>
    <p:sldId id="329" r:id="rId24"/>
    <p:sldId id="344" r:id="rId25"/>
    <p:sldId id="331" r:id="rId26"/>
    <p:sldId id="293" r:id="rId27"/>
    <p:sldId id="332" r:id="rId28"/>
    <p:sldId id="333" r:id="rId29"/>
    <p:sldId id="334" r:id="rId30"/>
    <p:sldId id="335" r:id="rId31"/>
    <p:sldId id="336" r:id="rId32"/>
    <p:sldId id="337" r:id="rId33"/>
    <p:sldId id="300" r:id="rId34"/>
    <p:sldId id="341" r:id="rId35"/>
    <p:sldId id="338" r:id="rId36"/>
    <p:sldId id="303" r:id="rId37"/>
    <p:sldId id="304" r:id="rId38"/>
    <p:sldId id="305" r:id="rId39"/>
    <p:sldId id="306" r:id="rId40"/>
    <p:sldId id="347" r:id="rId41"/>
    <p:sldId id="308" r:id="rId42"/>
    <p:sldId id="309" r:id="rId43"/>
    <p:sldId id="343" r:id="rId44"/>
    <p:sldId id="339" r:id="rId45"/>
    <p:sldId id="340" r:id="rId46"/>
    <p:sldId id="348" r:id="rId47"/>
    <p:sldId id="349" r:id="rId48"/>
    <p:sldId id="350" r:id="rId49"/>
    <p:sldId id="313" r:id="rId50"/>
    <p:sldId id="352" r:id="rId51"/>
    <p:sldId id="258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ennie" initials="P" lastIdx="2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1F529D"/>
    <a:srgbClr val="C49500"/>
    <a:srgbClr val="DAA600"/>
    <a:srgbClr val="4B731F"/>
    <a:srgbClr val="0A2D60"/>
    <a:srgbClr val="1C4B90"/>
    <a:srgbClr val="2664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568" autoAdjust="0"/>
  </p:normalViewPr>
  <p:slideViewPr>
    <p:cSldViewPr snapToGrid="0">
      <p:cViewPr>
        <p:scale>
          <a:sx n="100" d="100"/>
          <a:sy n="100" d="100"/>
        </p:scale>
        <p:origin x="-1104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0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Tech·Ed Europe 2009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9C5EE-4855-4F15-BF46-282187F5978C}" type="datetimeFigureOut">
              <a:rPr lang="en-US" smtClean="0"/>
              <a:pPr/>
              <a:t>11/8/2009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emb301 - technical introduction to windows embedded ce 6.0r3 - pierreca - dionhut - cleaned.pptx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5174B-2C51-456D-8981-07AF0EC30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32A6D-F883-4D53-9B3C-AEB3C931FA94}" type="datetimeFigureOut">
              <a:rPr lang="en-US" smtClean="0"/>
              <a:pPr/>
              <a:t>11/8/2009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7AB58-D8BB-45BB-8809-8372B80CE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7565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4614" y="8684927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9" tIns="45285" rIns="90569" bIns="45285" anchor="b"/>
          <a:lstStyle/>
          <a:p>
            <a:pPr algn="r"/>
            <a:endParaRPr lang="en-US" sz="1200" dirty="0"/>
          </a:p>
        </p:txBody>
      </p:sp>
      <p:sp>
        <p:nvSpPr>
          <p:cNvPr id="56323" name="Shape 1"/>
          <p:cNvSpPr>
            <a:spLocks noGrp="1" noRot="1" noChangeAspect="1" noTextEdit="1"/>
          </p:cNvSpPr>
          <p:nvPr>
            <p:ph type="sldImg"/>
          </p:nvPr>
        </p:nvSpPr>
        <p:spPr>
          <a:noFill/>
          <a:ln cap="flat" algn="ctr">
            <a:headEnd type="none" w="med" len="med"/>
            <a:tailEnd type="none" w="med" len="med"/>
          </a:ln>
        </p:spPr>
      </p:sp>
      <p:sp>
        <p:nvSpPr>
          <p:cNvPr id="56324" name="Shap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8875" tIns="44438" rIns="88875" bIns="44438"/>
          <a:lstStyle/>
          <a:p>
            <a:pPr marL="226423" indent="-226423"/>
            <a:endParaRPr lang="en-US" dirty="0" smtClean="0"/>
          </a:p>
        </p:txBody>
      </p:sp>
      <p:sp>
        <p:nvSpPr>
          <p:cNvPr id="56325" name="Shape 3"/>
          <p:cNvSpPr txBox="1">
            <a:spLocks noGrp="1"/>
          </p:cNvSpPr>
          <p:nvPr/>
        </p:nvSpPr>
        <p:spPr bwMode="auto">
          <a:xfrm>
            <a:off x="3884614" y="8684927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875" tIns="44438" rIns="88875" bIns="44438" anchor="b"/>
          <a:lstStyle/>
          <a:p>
            <a:pPr algn="r" defTabSz="888396"/>
            <a:endParaRPr 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rme 44033"/>
          <p:cNvSpPr>
            <a:spLocks noGrp="1" noChangeArrowheads="1"/>
          </p:cNvSpPr>
          <p:nvPr>
            <p:ph type="dt" sz="quarter" idx="1"/>
          </p:nvPr>
        </p:nvSpPr>
        <p:spPr>
          <a:ln algn="ctr"/>
        </p:spPr>
        <p:txBody>
          <a:bodyPr/>
          <a:lstStyle/>
          <a:p>
            <a:pPr>
              <a:defRPr/>
            </a:pPr>
            <a:endParaRPr lang="en-US" smtClean="0"/>
          </a:p>
        </p:txBody>
      </p:sp>
      <p:sp>
        <p:nvSpPr>
          <p:cNvPr id="50179" name="Forme 44034"/>
          <p:cNvSpPr>
            <a:spLocks noGrp="1" noChangeArrowheads="1"/>
          </p:cNvSpPr>
          <p:nvPr>
            <p:ph type="ftr" sz="quarter" idx="4"/>
          </p:nvPr>
        </p:nvSpPr>
        <p:spPr>
          <a:noFill/>
          <a:ln algn="ctr"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9396" name="Forme 44035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</p:txBody>
      </p:sp>
      <p:sp>
        <p:nvSpPr>
          <p:cNvPr id="50181" name="Rectangle 4301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0182" name="Rectangle 4301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 eaLnBrk="1" hangingPunct="1">
              <a:lnSpc>
                <a:spcPct val="90000"/>
              </a:lnSpc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490251" y="3929349"/>
            <a:ext cx="7921912" cy="1337595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1" kern="1200" cap="none" spc="-1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4475221" y="5341785"/>
            <a:ext cx="381244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100000"/>
              <a:buFontTx/>
              <a:buBlip>
                <a:blip r:embed="rId2"/>
              </a:buBlip>
              <a:defRPr/>
            </a:lvl1pPr>
            <a:lvl2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2pPr>
            <a:lvl3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3pPr>
            <a:lvl4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4pPr>
            <a:lvl5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TE layout - user must hide slide"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black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1" y="6238877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Calibr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ght background developer co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hite-green code sha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7055" y="1572364"/>
            <a:ext cx="8346073" cy="1698927"/>
          </a:xfr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8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1pPr>
            <a:lvl2pPr marL="457200" indent="6350">
              <a:lnSpc>
                <a:spcPct val="80000"/>
              </a:lnSpc>
              <a:buFontTx/>
              <a:buNone/>
              <a:defRPr sz="24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2pPr>
            <a:lvl3pPr marL="796925" indent="0">
              <a:lnSpc>
                <a:spcPct val="80000"/>
              </a:lnSpc>
              <a:buFontTx/>
              <a:buNone/>
              <a:defRPr sz="20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3pPr>
            <a:lvl4pPr marL="1147763" indent="20638">
              <a:lnSpc>
                <a:spcPct val="80000"/>
              </a:lnSpc>
              <a:buFontTx/>
              <a:buNone/>
              <a:defRPr sz="20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4pPr>
            <a:lvl5pPr marL="1489075" indent="0">
              <a:lnSpc>
                <a:spcPct val="80000"/>
              </a:lnSpc>
              <a:buFontTx/>
              <a:buNone/>
              <a:defRPr sz="20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elated Content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28600"/>
            <a:ext cx="8375946" cy="664797"/>
          </a:xfrm>
        </p:spPr>
        <p:txBody>
          <a:bodyPr/>
          <a:lstStyle>
            <a:lvl1pPr marL="0" marR="0" indent="0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tabLst/>
              <a:defRPr baseline="0">
                <a:latin typeface="+mj-lt"/>
              </a:defRPr>
            </a:lvl1pPr>
          </a:lstStyle>
          <a:p>
            <a:pPr marL="0" marR="0" lvl="0" indent="0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4800" b="0" i="0" u="none" strike="noStrike" kern="1200" cap="none" spc="-100" normalizeH="0" baseline="0" noProof="0" dirty="0" smtClean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Related Content</a:t>
            </a:r>
            <a:endParaRPr kumimoji="0" lang="en-US" sz="4800" b="0" i="0" u="none" strike="noStrike" kern="1200" cap="none" spc="-100" normalizeH="0" baseline="0" noProof="0" dirty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381000" y="1414460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Breakout Sessions (session codes and titles)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381000" y="2347420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Interactive Theater Sessions (session codes and titles)</a:t>
            </a:r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381000" y="3280383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Hands-on Labs (session codes and titles)</a:t>
            </a:r>
            <a:endParaRPr lang="en-US" sz="1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3" hasCustomPrompt="1"/>
          </p:nvPr>
        </p:nvSpPr>
        <p:spPr>
          <a:xfrm>
            <a:off x="381000" y="4213345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Hands-on Labs (session codes and titles)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ck Resourc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28600"/>
            <a:ext cx="8375946" cy="6647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Track Resources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381000" y="1414461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1</a:t>
            </a:r>
            <a:endParaRPr lang="en-US" dirty="0"/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381000" y="2347422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2</a:t>
            </a:r>
            <a:endParaRPr lang="en-US" dirty="0"/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381000" y="3280384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3</a:t>
            </a:r>
            <a:endParaRPr lang="en-US" dirty="0"/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3" hasCustomPrompt="1"/>
          </p:nvPr>
        </p:nvSpPr>
        <p:spPr>
          <a:xfrm>
            <a:off x="381000" y="4213346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4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tes Slide (you must hide it)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4000" spc="-125" dirty="0">
                <a:ln w="3175">
                  <a:noFill/>
                </a:ln>
                <a:solidFill>
                  <a:srgbClr val="FFFFFF"/>
                </a:solidFill>
                <a:effectLst>
                  <a:outerShdw blurRad="88900" dist="12700" dir="2700000" algn="tl" rotWithShape="0">
                    <a:prstClr val="black"/>
                  </a:outerShdw>
                </a:effectLst>
                <a:latin typeface="Segoe" pitchFamily="34" charset="0"/>
                <a:ea typeface="+mn-ea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382588" y="1414464"/>
            <a:ext cx="8380412" cy="2369879"/>
          </a:xfrm>
        </p:spPr>
        <p:txBody>
          <a:bodyPr/>
          <a:lstStyle>
            <a:lvl1pPr>
              <a:spcBef>
                <a:spcPts val="1167"/>
              </a:spcBef>
              <a:buClr>
                <a:schemeClr val="tx2"/>
              </a:buClr>
              <a:buFont typeface="Arial" pitchFamily="34" charset="0"/>
              <a:buChar char="•"/>
              <a:defRPr sz="3300">
                <a:solidFill>
                  <a:schemeClr val="bg1"/>
                </a:solidFill>
              </a:defRPr>
            </a:lvl1pPr>
            <a:lvl2pPr>
              <a:spcBef>
                <a:spcPts val="1083"/>
              </a:spcBef>
              <a:buClr>
                <a:schemeClr val="tx2"/>
              </a:buClr>
              <a:buFont typeface="Arial" pitchFamily="34" charset="0"/>
              <a:buChar char="•"/>
              <a:defRPr sz="3000">
                <a:solidFill>
                  <a:schemeClr val="bg1"/>
                </a:solidFill>
              </a:defRPr>
            </a:lvl2pPr>
            <a:lvl3pPr>
              <a:spcBef>
                <a:spcPts val="1000"/>
              </a:spcBef>
              <a:buClr>
                <a:schemeClr val="tx2"/>
              </a:buClr>
              <a:buFont typeface="Arial" pitchFamily="34" charset="0"/>
              <a:buChar char="•"/>
              <a:defRPr sz="2700">
                <a:solidFill>
                  <a:schemeClr val="bg1"/>
                </a:solidFill>
              </a:defRPr>
            </a:lvl3pPr>
            <a:lvl4pPr>
              <a:spcBef>
                <a:spcPts val="917"/>
              </a:spcBef>
              <a:buClr>
                <a:schemeClr val="tx2"/>
              </a:buClr>
              <a:buFont typeface="Arial" pitchFamily="34" charset="0"/>
              <a:buChar char="•"/>
              <a:defRPr sz="2300">
                <a:solidFill>
                  <a:schemeClr val="bg1"/>
                </a:solidFill>
              </a:defRPr>
            </a:lvl4pPr>
            <a:lvl5pPr>
              <a:spcBef>
                <a:spcPts val="833"/>
              </a:spcBef>
              <a:buClr>
                <a:schemeClr val="tx2"/>
              </a:buClr>
              <a:buFont typeface="Arial" pitchFamily="34" charset="0"/>
              <a:buChar char="•"/>
              <a:defRPr sz="2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304800" y="3657600"/>
            <a:ext cx="7772400" cy="1362075"/>
          </a:xfrm>
        </p:spPr>
        <p:txBody>
          <a:bodyPr anchor="t"/>
          <a:lstStyle>
            <a:lvl1pPr algn="l">
              <a:defRPr sz="4400" b="1" cap="none" spc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tx2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5205413"/>
            <a:ext cx="7772400" cy="890587"/>
          </a:xfrm>
        </p:spPr>
        <p:txBody>
          <a:bodyPr anchor="t">
            <a:noAutofit/>
          </a:bodyPr>
          <a:lstStyle>
            <a:lvl1pPr marL="0" indent="0">
              <a:buNone/>
              <a:defRPr sz="2000" b="0" cap="small" spc="0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84212" y="1219200"/>
            <a:ext cx="8459788" cy="2133600"/>
          </a:xfrm>
        </p:spPr>
        <p:txBody>
          <a:bodyPr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4400" b="1" kern="1200" cap="none" spc="150" baseline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382000" cy="420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4488" y="823913"/>
            <a:ext cx="4129087" cy="1501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975" y="823913"/>
            <a:ext cx="4129088" cy="1501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lide - no bottom bar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4000" spc="-125" dirty="0">
                <a:ln w="3175">
                  <a:noFill/>
                </a:ln>
                <a:solidFill>
                  <a:srgbClr val="FFFFFF"/>
                </a:solidFill>
                <a:effectLst>
                  <a:outerShdw blurRad="88900" dist="12700" dir="2700000" algn="tl" rotWithShape="0">
                    <a:prstClr val="black"/>
                  </a:outerShdw>
                </a:effectLst>
                <a:latin typeface="Segoe" pitchFamily="34" charset="0"/>
                <a:ea typeface="+mn-ea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382588" y="1414464"/>
            <a:ext cx="8380412" cy="2369879"/>
          </a:xfrm>
        </p:spPr>
        <p:txBody>
          <a:bodyPr/>
          <a:lstStyle>
            <a:lvl1pPr>
              <a:spcBef>
                <a:spcPts val="1167"/>
              </a:spcBef>
              <a:buClr>
                <a:schemeClr val="tx2"/>
              </a:buClr>
              <a:buFont typeface="Arial" pitchFamily="34" charset="0"/>
              <a:buChar char="•"/>
              <a:defRPr sz="3300">
                <a:solidFill>
                  <a:schemeClr val="bg1"/>
                </a:solidFill>
              </a:defRPr>
            </a:lvl1pPr>
            <a:lvl2pPr>
              <a:spcBef>
                <a:spcPts val="1083"/>
              </a:spcBef>
              <a:buClr>
                <a:schemeClr val="tx2"/>
              </a:buClr>
              <a:buFont typeface="Arial" pitchFamily="34" charset="0"/>
              <a:buChar char="•"/>
              <a:defRPr sz="3000">
                <a:solidFill>
                  <a:schemeClr val="bg1"/>
                </a:solidFill>
              </a:defRPr>
            </a:lvl2pPr>
            <a:lvl3pPr>
              <a:spcBef>
                <a:spcPts val="1000"/>
              </a:spcBef>
              <a:buClr>
                <a:schemeClr val="tx2"/>
              </a:buClr>
              <a:buFont typeface="Arial" pitchFamily="34" charset="0"/>
              <a:buChar char="•"/>
              <a:defRPr sz="2700">
                <a:solidFill>
                  <a:schemeClr val="bg1"/>
                </a:solidFill>
              </a:defRPr>
            </a:lvl3pPr>
            <a:lvl4pPr>
              <a:spcBef>
                <a:spcPts val="917"/>
              </a:spcBef>
              <a:buClr>
                <a:schemeClr val="tx2"/>
              </a:buClr>
              <a:buFont typeface="Arial" pitchFamily="34" charset="0"/>
              <a:buChar char="•"/>
              <a:defRPr sz="2300">
                <a:solidFill>
                  <a:schemeClr val="bg1"/>
                </a:solidFill>
              </a:defRPr>
            </a:lvl4pPr>
            <a:lvl5pPr>
              <a:spcBef>
                <a:spcPts val="833"/>
              </a:spcBef>
              <a:buClr>
                <a:schemeClr val="tx2"/>
              </a:buClr>
              <a:buFont typeface="Arial" pitchFamily="34" charset="0"/>
              <a:buChar char="•"/>
              <a:defRPr sz="2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490251" y="3929349"/>
            <a:ext cx="7921912" cy="1337595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1" kern="1200" cap="none" spc="-1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4475221" y="5341785"/>
            <a:ext cx="381244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730249" y="4992403"/>
            <a:ext cx="7651245" cy="752822"/>
          </a:xfrm>
        </p:spPr>
        <p:txBody>
          <a:bodyPr vert="horz" wrap="square" lIns="0" tIns="0" rIns="0" bIns="0" rtlCol="0" anchor="t"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50" dirty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730249" y="5746265"/>
            <a:ext cx="6803209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0793" y="3813437"/>
            <a:ext cx="7681913" cy="1059925"/>
          </a:xfrm>
        </p:spPr>
        <p:txBody>
          <a:bodyPr anchor="t" anchorCtr="0">
            <a:noAutofit/>
          </a:bodyPr>
          <a:lstStyle>
            <a:lvl1pPr marL="0" indent="0" algn="l">
              <a:buFont typeface="Arial" pitchFamily="34" charset="0"/>
              <a:buNone/>
              <a:defRPr kumimoji="0" lang="en-US" sz="8000" b="1" i="0" u="none" strike="noStrike" kern="1200" cap="none" spc="-56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730249" y="4992403"/>
            <a:ext cx="7651245" cy="752822"/>
          </a:xfrm>
        </p:spPr>
        <p:txBody>
          <a:bodyPr vert="horz" wrap="square" lIns="0" tIns="0" rIns="0" bIns="0" rtlCol="0" anchor="t"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50" dirty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730249" y="5746265"/>
            <a:ext cx="6803209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0793" y="3813437"/>
            <a:ext cx="7681913" cy="1059925"/>
          </a:xfrm>
        </p:spPr>
        <p:txBody>
          <a:bodyPr anchor="t" anchorCtr="0">
            <a:noAutofit/>
          </a:bodyPr>
          <a:lstStyle>
            <a:lvl1pPr marL="0" indent="0" algn="l">
              <a:buFont typeface="Arial" pitchFamily="34" charset="0"/>
              <a:buNone/>
              <a:defRPr kumimoji="0" lang="en-US" sz="8000" b="1" i="0" u="none" strike="noStrike" kern="1200" cap="none" spc="-56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defRPr>
                <a:latin typeface="+mn-lt"/>
              </a:defRPr>
            </a:lvl2pPr>
            <a:lvl3pPr>
              <a:lnSpc>
                <a:spcPct val="90000"/>
              </a:lnSpc>
              <a:defRPr>
                <a:latin typeface="+mn-lt"/>
              </a:defRPr>
            </a:lvl3pPr>
            <a:lvl4pPr>
              <a:lnSpc>
                <a:spcPct val="90000"/>
              </a:lnSpc>
              <a:defRPr>
                <a:latin typeface="+mn-lt"/>
              </a:defRPr>
            </a:lvl4pPr>
            <a:lvl5pPr>
              <a:lnSpc>
                <a:spcPct val="90000"/>
              </a:lnSpc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4"/>
            <a:ext cx="8382000" cy="456120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100000"/>
              <a:buFontTx/>
              <a:buBlip>
                <a:blip r:embed="rId2"/>
              </a:buBlip>
              <a:defRPr/>
            </a:lvl1pPr>
            <a:lvl2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2pPr>
            <a:lvl3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3pPr>
            <a:lvl4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4pPr>
            <a:lvl5pPr>
              <a:buClr>
                <a:schemeClr val="tx1"/>
              </a:buClr>
              <a:buSzPct val="90000"/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TE layout - user must hide slide"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black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1" y="6238877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Calibr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defRPr>
                <a:latin typeface="+mn-lt"/>
              </a:defRPr>
            </a:lvl2pPr>
            <a:lvl3pPr>
              <a:lnSpc>
                <a:spcPct val="90000"/>
              </a:lnSpc>
              <a:defRPr>
                <a:latin typeface="+mn-lt"/>
              </a:defRPr>
            </a:lvl3pPr>
            <a:lvl4pPr>
              <a:lnSpc>
                <a:spcPct val="90000"/>
              </a:lnSpc>
              <a:defRPr>
                <a:latin typeface="+mn-lt"/>
              </a:defRPr>
            </a:lvl4pPr>
            <a:lvl5pPr>
              <a:lnSpc>
                <a:spcPct val="90000"/>
              </a:lnSpc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ght background developer co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hite-green code sha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7055" y="1572364"/>
            <a:ext cx="8346073" cy="1698927"/>
          </a:xfrm>
        </p:spPr>
        <p:txBody>
          <a:bodyPr/>
          <a:lstStyle>
            <a:lvl1pPr marL="0" indent="0">
              <a:lnSpc>
                <a:spcPct val="80000"/>
              </a:lnSpc>
              <a:buFontTx/>
              <a:buNone/>
              <a:defRPr sz="28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1pPr>
            <a:lvl2pPr marL="457200" indent="6350">
              <a:lnSpc>
                <a:spcPct val="80000"/>
              </a:lnSpc>
              <a:buFontTx/>
              <a:buNone/>
              <a:defRPr sz="24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2pPr>
            <a:lvl3pPr marL="796925" indent="0">
              <a:lnSpc>
                <a:spcPct val="80000"/>
              </a:lnSpc>
              <a:buFontTx/>
              <a:buNone/>
              <a:defRPr sz="20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3pPr>
            <a:lvl4pPr marL="1147763" indent="20638">
              <a:lnSpc>
                <a:spcPct val="80000"/>
              </a:lnSpc>
              <a:buFontTx/>
              <a:buNone/>
              <a:defRPr sz="20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4pPr>
            <a:lvl5pPr marL="1489075" indent="0">
              <a:lnSpc>
                <a:spcPct val="80000"/>
              </a:lnSpc>
              <a:buFontTx/>
              <a:buNone/>
              <a:defRPr sz="2000" b="0">
                <a:solidFill>
                  <a:srgbClr val="000000"/>
                </a:solidFill>
                <a:latin typeface="Consolas" pitchFamily="49" charset="0"/>
                <a:cs typeface="Courier New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elated Content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28600"/>
            <a:ext cx="8375946" cy="664797"/>
          </a:xfrm>
        </p:spPr>
        <p:txBody>
          <a:bodyPr/>
          <a:lstStyle>
            <a:lvl1pPr marL="0" marR="0" indent="0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tabLst/>
              <a:defRPr baseline="0">
                <a:latin typeface="+mj-lt"/>
              </a:defRPr>
            </a:lvl1pPr>
          </a:lstStyle>
          <a:p>
            <a:pPr marL="0" marR="0" lvl="0" indent="0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4800" b="0" i="0" u="none" strike="noStrike" kern="1200" cap="none" spc="-100" normalizeH="0" baseline="0" noProof="0" dirty="0" smtClean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Related Content</a:t>
            </a:r>
            <a:endParaRPr kumimoji="0" lang="en-US" sz="4800" b="0" i="0" u="none" strike="noStrike" kern="1200" cap="none" spc="-100" normalizeH="0" baseline="0" noProof="0" dirty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381000" y="1414460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Breakout Sessions (session codes and titles)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381000" y="2347420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Interactive Theater Sessions (session codes and titles)</a:t>
            </a:r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381000" y="3280383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Hands-on Labs (session codes and titles)</a:t>
            </a:r>
            <a:endParaRPr lang="en-US" sz="1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3" hasCustomPrompt="1"/>
          </p:nvPr>
        </p:nvSpPr>
        <p:spPr>
          <a:xfrm>
            <a:off x="381000" y="4213345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Hands-on Labs (session codes and titles)</a:t>
            </a:r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ck Resourc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28600"/>
            <a:ext cx="8375946" cy="6647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Track Resources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381000" y="1414461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1</a:t>
            </a:r>
            <a:endParaRPr lang="en-US" dirty="0"/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381000" y="2347422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2</a:t>
            </a:r>
            <a:endParaRPr lang="en-US" dirty="0"/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381000" y="3280384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3</a:t>
            </a:r>
            <a:endParaRPr lang="en-US" dirty="0"/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3" hasCustomPrompt="1"/>
          </p:nvPr>
        </p:nvSpPr>
        <p:spPr>
          <a:xfrm>
            <a:off x="381000" y="4213346"/>
            <a:ext cx="8385048" cy="685800"/>
          </a:xfrm>
          <a:prstGeom prst="roundRect">
            <a:avLst>
              <a:gd name="adj" fmla="val 26651"/>
            </a:avLst>
          </a:prstGeom>
          <a:gradFill rotWithShape="1">
            <a:gsLst>
              <a:gs pos="0">
                <a:schemeClr val="tx1">
                  <a:alpha val="18000"/>
                </a:scheme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 anchorCtr="0"/>
          <a:lstStyle>
            <a:lvl1pPr marL="0" algn="l" defTabSz="914099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800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Resource 4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304800" y="3657600"/>
            <a:ext cx="7772400" cy="1362075"/>
          </a:xfrm>
        </p:spPr>
        <p:txBody>
          <a:bodyPr anchor="t"/>
          <a:lstStyle>
            <a:lvl1pPr algn="l">
              <a:defRPr sz="4400" b="1" cap="none" spc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tx2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5205413"/>
            <a:ext cx="7772400" cy="890587"/>
          </a:xfrm>
        </p:spPr>
        <p:txBody>
          <a:bodyPr anchor="t">
            <a:noAutofit/>
          </a:bodyPr>
          <a:lstStyle>
            <a:lvl1pPr marL="0" indent="0">
              <a:buNone/>
              <a:defRPr sz="2000" b="0" cap="small" spc="0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84212" y="1219200"/>
            <a:ext cx="8459788" cy="2133600"/>
          </a:xfrm>
        </p:spPr>
        <p:txBody>
          <a:bodyPr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lang="en-US" sz="14400" b="1" kern="1200" cap="none" spc="150" baseline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  <p:extLst>
      <p:ext uri="{BB962C8B-B14F-4D97-AF65-F5344CB8AC3E}">
        <p14:creationId xmlns="" xmlns:p14="http://schemas.microsoft.com/office/powerpoint/2010/main" val="374002499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4"/>
            <a:ext cx="8382000" cy="456120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1.jpeg"/><Relationship Id="rId7" Type="http://schemas.openxmlformats.org/officeDocument/2006/relationships/image" Target="NUL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1999" cy="21359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61" r:id="rId1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solidFill>
            <a:srgbClr val="CCFFCC"/>
          </a:solidFill>
          <a:effectLst/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21"/>
        </a:buBlip>
        <a:defRPr sz="3200" kern="1200">
          <a:solidFill>
            <a:srgbClr val="99CC99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22"/>
        </a:buBlip>
        <a:defRPr sz="2800" kern="1200">
          <a:solidFill>
            <a:srgbClr val="99CC99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22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22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22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1999" cy="21359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solidFill>
            <a:srgbClr val="CCFFCC"/>
          </a:solidFill>
          <a:effectLst/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3200" kern="1200">
          <a:solidFill>
            <a:srgbClr val="99CC99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2800" kern="1200">
          <a:solidFill>
            <a:srgbClr val="99CC99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9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1999" cy="21359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solidFill>
            <a:srgbClr val="CCFFCC"/>
          </a:solidFill>
          <a:effectLst/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4"/>
        </a:buBlip>
        <a:defRPr sz="3200" kern="1200">
          <a:solidFill>
            <a:srgbClr val="99CC99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5"/>
        </a:buBlip>
        <a:defRPr sz="2800" kern="1200">
          <a:solidFill>
            <a:srgbClr val="99CC99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6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7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8"/>
        </a:buBlip>
        <a:defRPr sz="2400" kern="1200">
          <a:solidFill>
            <a:srgbClr val="99CC99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.xml"/><Relationship Id="rId4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dirty="0" smtClean="0"/>
              <a:t>Technical introduction to the new Windows Embedded CE 6.0 R3</a:t>
            </a:r>
            <a:endParaRPr lang="en-US" sz="4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475221" y="5341785"/>
            <a:ext cx="4404283" cy="461665"/>
          </a:xfrm>
          <a:effectLst/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 smtClean="0"/>
              <a:t>Pierre Cauchois - Dion Hutchings</a:t>
            </a:r>
          </a:p>
          <a:p>
            <a:r>
              <a:rPr lang="en-US" dirty="0" smtClean="0"/>
              <a:t>Technical Evangelists</a:t>
            </a:r>
          </a:p>
          <a:p>
            <a:r>
              <a:rPr lang="en-US" dirty="0" smtClean="0"/>
              <a:t>Microsoft Corporation</a:t>
            </a:r>
          </a:p>
          <a:p>
            <a:r>
              <a:rPr lang="en-US" dirty="0" smtClean="0"/>
              <a:t>Session code: EMB301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Silverlight for Windows Embedded Dev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 prstMaterial="plastic">
              <a:bevelT w="27940" h="12700"/>
              <a:contourClr>
                <a:srgbClr val="DDDDDD"/>
              </a:contourClr>
            </a:sp3d>
          </a:bodyPr>
          <a:lstStyle/>
          <a:p>
            <a:r>
              <a:rPr smtClean="0"/>
              <a:t>demo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Optimized for Silverlight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effectLst/>
        </p:spPr>
        <p:txBody>
          <a:bodyPr vert="horz" lIns="91440" tIns="45720" rIns="91440" bIns="45720" rtlCol="0">
            <a:noAutofit/>
          </a:bodyPr>
          <a:lstStyle/>
          <a:p>
            <a:pPr lvl="0">
              <a:defRPr/>
            </a:pPr>
            <a:r>
              <a:rPr lang="en-US" sz="2400" dirty="0" err="1" smtClean="0"/>
              <a:t>CacheMode</a:t>
            </a:r>
            <a:r>
              <a:rPr lang="en-US" sz="2400" dirty="0" smtClean="0"/>
              <a:t>="</a:t>
            </a:r>
            <a:r>
              <a:rPr lang="en-US" sz="2400" dirty="0" err="1" smtClean="0"/>
              <a:t>BitmapCache</a:t>
            </a:r>
            <a:r>
              <a:rPr lang="en-US" sz="2400" dirty="0" smtClean="0"/>
              <a:t>“</a:t>
            </a:r>
          </a:p>
          <a:p>
            <a:pPr lvl="0">
              <a:defRPr/>
            </a:pPr>
            <a:r>
              <a:rPr lang="en-US" sz="2400" dirty="0" smtClean="0"/>
              <a:t>Rasterizing phase skipped of cached object when</a:t>
            </a:r>
          </a:p>
          <a:p>
            <a:pPr lvl="1">
              <a:defRPr/>
            </a:pPr>
            <a:r>
              <a:rPr lang="en-US" sz="2000" dirty="0" smtClean="0"/>
              <a:t>No direct change to attributes like width, height, brushes etc</a:t>
            </a:r>
          </a:p>
          <a:p>
            <a:pPr lvl="1">
              <a:defRPr/>
            </a:pPr>
            <a:r>
              <a:rPr lang="en-US" sz="2000" dirty="0" smtClean="0"/>
              <a:t>Transformations applied as opposed to changing </a:t>
            </a:r>
            <a:br>
              <a:rPr lang="en-US" sz="2000" dirty="0" smtClean="0"/>
            </a:br>
            <a:r>
              <a:rPr lang="en-US" sz="2000" dirty="0" smtClean="0"/>
              <a:t>baseline attributes</a:t>
            </a:r>
          </a:p>
          <a:p>
            <a:pPr lvl="0">
              <a:defRPr/>
            </a:pPr>
            <a:r>
              <a:rPr lang="en-US" sz="2400" dirty="0" smtClean="0"/>
              <a:t>Hardware acceleration is achieved with transformations applied to cached objects by OpenGL or DirectDraw </a:t>
            </a:r>
            <a:br>
              <a:rPr lang="en-US" sz="2400" dirty="0" smtClean="0"/>
            </a:br>
            <a:r>
              <a:rPr lang="en-US" sz="2400" dirty="0" smtClean="0"/>
              <a:t>or other via Render Plug-In</a:t>
            </a:r>
          </a:p>
          <a:p>
            <a:endParaRPr 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 descr="C:\Documents and Settings\Pennie\My Documents\ESC 09 boston\Dion Hutching\globe-plugged-in.png"/>
          <p:cNvPicPr>
            <a:picLocks noChangeAspect="1" noChangeArrowheads="1"/>
          </p:cNvPicPr>
          <p:nvPr/>
        </p:nvPicPr>
        <p:blipFill>
          <a:blip r:embed="rId3"/>
          <a:srcRect t="7715" b="16605"/>
          <a:stretch>
            <a:fillRect/>
          </a:stretch>
        </p:blipFill>
        <p:spPr bwMode="auto">
          <a:xfrm>
            <a:off x="0" y="1175656"/>
            <a:ext cx="9144000" cy="512097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21000" y="1817688"/>
            <a:ext cx="6223000" cy="1362075"/>
          </a:xfrm>
        </p:spPr>
        <p:txBody>
          <a:bodyPr/>
          <a:lstStyle/>
          <a:p>
            <a:pPr algn="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Internet </a:t>
            </a:r>
            <a:b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</a:b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Explorer </a:t>
            </a:r>
            <a:b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</a:b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Embedded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16622" y="1560775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Backward compatibility with R2 IE 6.0 Control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6622" y="2829455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Modified and optimized to support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Panning and Zooming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2" y="4098136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Optimized Java script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engine performance</a:t>
            </a:r>
          </a:p>
        </p:txBody>
      </p:sp>
      <p:pic>
        <p:nvPicPr>
          <p:cNvPr id="105481" name="Picture 9" descr="C:\Documents and Settings\Pennie\My Documents\ACERDATA (D)\Pennie's documents\MS Image\Soft-edge_photos\FY07 Brand - Windows Mobile\MSMB07_Chen_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70813" y="1240468"/>
            <a:ext cx="4173187" cy="514196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Explorer Embedded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 Embedded Architecture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426770" y="1330035"/>
            <a:ext cx="8290461" cy="4952012"/>
          </a:xfrm>
          <a:prstGeom prst="roundRect">
            <a:avLst>
              <a:gd name="adj" fmla="val 6196"/>
            </a:avLst>
          </a:prstGeom>
          <a:blipFill dpi="0" rotWithShape="1">
            <a:blip r:embed="rId3">
              <a:alphaModFix amt="9000"/>
            </a:blip>
            <a:srcRect/>
            <a:tile tx="0" ty="0" sx="100000" sy="100000" flip="none" algn="tl"/>
          </a:blip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191" tIns="38095" rIns="76191" bIns="38095" anchor="ctr"/>
          <a:lstStyle/>
          <a:p>
            <a:pPr defTabSz="846384">
              <a:defRPr/>
            </a:pPr>
            <a:endParaRPr lang="en-US" sz="2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rot="5400000">
            <a:off x="3090166" y="1989118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7000496" y="1932117"/>
            <a:ext cx="1828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842268" y="2640281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4362204" y="2640281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4362204" y="4953989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4362204" y="4298869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4362204" y="3299362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1842268" y="4556164"/>
            <a:ext cx="24938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7046216" y="4970018"/>
            <a:ext cx="9144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21" idx="2"/>
            <a:endCxn id="17" idx="0"/>
          </p:cNvCxnSpPr>
          <p:nvPr/>
        </p:nvCxnSpPr>
        <p:spPr>
          <a:xfrm rot="16200000" flipH="1">
            <a:off x="5006634" y="4982494"/>
            <a:ext cx="217712" cy="1257190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6" idx="2"/>
            <a:endCxn id="17" idx="0"/>
          </p:cNvCxnSpPr>
          <p:nvPr/>
        </p:nvCxnSpPr>
        <p:spPr>
          <a:xfrm rot="5400000">
            <a:off x="6308487" y="4937832"/>
            <a:ext cx="217712" cy="1346515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786957" y="1440873"/>
            <a:ext cx="7570087" cy="459179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Browser user interface (Silverlight or GDI)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86957" y="2080162"/>
            <a:ext cx="4855800" cy="459179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Browser host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826828" y="2034639"/>
            <a:ext cx="2530216" cy="2873828"/>
          </a:xfrm>
          <a:prstGeom prst="roundRect">
            <a:avLst>
              <a:gd name="adj" fmla="val 4943"/>
            </a:avLst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Silverlight for </a:t>
            </a:r>
            <a:br>
              <a:rPr lang="en-US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Windows Embedded</a:t>
            </a:r>
            <a:endParaRPr lang="en-US" sz="16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86957" y="2731324"/>
            <a:ext cx="2360004" cy="1721923"/>
          </a:xfrm>
          <a:prstGeom prst="roundRect">
            <a:avLst>
              <a:gd name="adj" fmla="val 7394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CWebBrowser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 wrapper of MSHTML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824156" y="5043054"/>
            <a:ext cx="2532888" cy="459179"/>
          </a:xfrm>
          <a:prstGeom prst="roundRect">
            <a:avLst>
              <a:gd name="adj" fmla="val 21839"/>
            </a:avLst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Silverlight rendering plug-in</a:t>
            </a:r>
            <a:endParaRPr lang="en-US" sz="14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463142" y="5719945"/>
            <a:ext cx="2561886" cy="459179"/>
          </a:xfrm>
          <a:prstGeom prst="roundRect">
            <a:avLst>
              <a:gd name="adj" fmla="val 21839"/>
            </a:avLst>
          </a:prstGeom>
          <a:solidFill>
            <a:schemeClr val="accent2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OEM display driver (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OpendGL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Ddraw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, GDI, etc.)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307319" y="2731324"/>
            <a:ext cx="2359152" cy="459179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TileProxy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 interface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07319" y="3373251"/>
            <a:ext cx="2359152" cy="845129"/>
          </a:xfrm>
          <a:prstGeom prst="roundRect">
            <a:avLst>
              <a:gd name="adj" fmla="val 12003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Tiling engine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307319" y="4401128"/>
            <a:ext cx="2359152" cy="459179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Tiling engine </a:t>
            </a:r>
            <a:b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</a:b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rendering interface</a:t>
            </a: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307319" y="5043054"/>
            <a:ext cx="2359152" cy="459179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Tiling engine rendering plug-in (OpenGL or </a:t>
            </a:r>
            <a:r>
              <a:rPr lang="en-US" sz="1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Ddraw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)</a:t>
            </a: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86957" y="4657104"/>
            <a:ext cx="2359152" cy="845129"/>
          </a:xfrm>
          <a:prstGeom prst="roundRect">
            <a:avLst>
              <a:gd name="adj" fmla="val 12003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MSHTML engine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" y="5581401"/>
            <a:ext cx="3657600" cy="64127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30000"/>
                </a:schemeClr>
              </a:gs>
              <a:gs pos="100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83770" y="5640780"/>
            <a:ext cx="279070" cy="27907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err="1" smtClean="0">
              <a:solidFill>
                <a:schemeClr val="bg1"/>
              </a:solidFill>
              <a:latin typeface="Segoe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1834744" y="5638799"/>
            <a:ext cx="279070" cy="279070"/>
          </a:xfrm>
          <a:prstGeom prst="roundRect">
            <a:avLst/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48" name="TextBox 47"/>
          <p:cNvSpPr txBox="1"/>
          <p:nvPr/>
        </p:nvSpPr>
        <p:spPr bwMode="white">
          <a:xfrm>
            <a:off x="1021280" y="5605155"/>
            <a:ext cx="785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Public</a:t>
            </a:r>
            <a: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 </a:t>
            </a:r>
            <a:b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code</a:t>
            </a:r>
          </a:p>
        </p:txBody>
      </p:sp>
      <p:sp>
        <p:nvSpPr>
          <p:cNvPr id="49" name="TextBox 48"/>
          <p:cNvSpPr txBox="1"/>
          <p:nvPr/>
        </p:nvSpPr>
        <p:spPr bwMode="white">
          <a:xfrm>
            <a:off x="2088085" y="5605155"/>
            <a:ext cx="798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Private</a:t>
            </a:r>
            <a: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/>
            </a:r>
            <a:b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code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2937167" y="5638799"/>
            <a:ext cx="279070" cy="279070"/>
          </a:xfrm>
          <a:prstGeom prst="round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err="1" smtClea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51" name="TextBox 50"/>
          <p:cNvSpPr txBox="1"/>
          <p:nvPr/>
        </p:nvSpPr>
        <p:spPr bwMode="white">
          <a:xfrm>
            <a:off x="3190508" y="5605155"/>
            <a:ext cx="9669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Optional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Engine Overview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36270" y="1347020"/>
            <a:ext cx="8407730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Panning and zooming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18160" y="2623618"/>
            <a:ext cx="7800987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Hardware acceleration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52551" y="3900216"/>
            <a:ext cx="7243772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Decouples user interaction and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HTML page rendering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363189" y="5176813"/>
            <a:ext cx="671132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Breaks HTML page into an array of tiles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32507" y="1350938"/>
            <a:ext cx="1024128" cy="1024128"/>
            <a:chOff x="332507" y="1350938"/>
            <a:chExt cx="1024128" cy="1024128"/>
          </a:xfrm>
        </p:grpSpPr>
        <p:sp>
          <p:nvSpPr>
            <p:cNvPr id="10" name="Oval 9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53042" y="2627536"/>
            <a:ext cx="1024128" cy="1024128"/>
            <a:chOff x="332507" y="1350938"/>
            <a:chExt cx="1024128" cy="1024128"/>
          </a:xfrm>
        </p:grpSpPr>
        <p:sp>
          <p:nvSpPr>
            <p:cNvPr id="16" name="Oval 15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73577" y="3904134"/>
            <a:ext cx="1024128" cy="1024128"/>
            <a:chOff x="332507" y="1350938"/>
            <a:chExt cx="1024128" cy="1024128"/>
          </a:xfrm>
        </p:grpSpPr>
        <p:sp>
          <p:nvSpPr>
            <p:cNvPr id="19" name="Oval 18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94113" y="5180731"/>
            <a:ext cx="1024128" cy="1024128"/>
            <a:chOff x="332507" y="1350938"/>
            <a:chExt cx="1024128" cy="1024128"/>
          </a:xfrm>
        </p:grpSpPr>
        <p:sp>
          <p:nvSpPr>
            <p:cNvPr id="22" name="Oval 21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pic>
        <p:nvPicPr>
          <p:cNvPr id="106498" name="Picture 2" descr="C:\Documents and Settings\Pennie\My Documents\ACERDATA (D)\Pennie's documents\MS Image\Shapes and Graphics\Windows_Vista_Icons_ for_Marketing_use\Vista Icons off the web\DpiScaling.exe_I0064_04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608" y="1555668"/>
            <a:ext cx="681840" cy="681840"/>
          </a:xfrm>
          <a:prstGeom prst="rect">
            <a:avLst/>
          </a:prstGeom>
          <a:noFill/>
        </p:spPr>
      </p:pic>
      <p:pic>
        <p:nvPicPr>
          <p:cNvPr id="106499" name="Picture 3" descr="C:\Documents and Settings\Pennie\My Documents\ACERDATA (D)\Pennie's documents\MS Image\Shapes and Graphics\Windows_Vista_Icons_ for_Marketing_use\Vista Icons off the web\wpd_ci.dll_I0064_040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2531" y="2811483"/>
            <a:ext cx="613558" cy="613558"/>
          </a:xfrm>
          <a:prstGeom prst="rect">
            <a:avLst/>
          </a:prstGeom>
          <a:noFill/>
        </p:spPr>
      </p:pic>
      <p:pic>
        <p:nvPicPr>
          <p:cNvPr id="106503" name="Picture 7" descr="C:\Documents and Settings\Pennie\My Documents\ACERDATA (D)\Pennie's documents\MS Image\Shapes and Graphics\screen captures\PYP protect your computer website scree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5044" y="4410834"/>
            <a:ext cx="444732" cy="363047"/>
          </a:xfrm>
          <a:prstGeom prst="rect">
            <a:avLst/>
          </a:prstGeom>
          <a:noFill/>
        </p:spPr>
      </p:pic>
      <p:pic>
        <p:nvPicPr>
          <p:cNvPr id="106500" name="Picture 4" descr="C:\Documents and Settings\Pennie\My Documents\ACERDATA (D)\Pennie's documents\MS Image\Shapes and Graphics\_WINDOWS SERVER ICONS\Misc\gears cogwheels co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89649" y="4049484"/>
            <a:ext cx="542911" cy="539580"/>
          </a:xfrm>
          <a:prstGeom prst="rect">
            <a:avLst/>
          </a:prstGeom>
          <a:noFill/>
        </p:spPr>
      </p:pic>
      <p:grpSp>
        <p:nvGrpSpPr>
          <p:cNvPr id="34" name="Group 33"/>
          <p:cNvGrpSpPr/>
          <p:nvPr/>
        </p:nvGrpSpPr>
        <p:grpSpPr>
          <a:xfrm>
            <a:off x="2131561" y="5438897"/>
            <a:ext cx="549233" cy="254329"/>
            <a:chOff x="2116776" y="5415147"/>
            <a:chExt cx="549233" cy="254329"/>
          </a:xfrm>
        </p:grpSpPr>
        <p:pic>
          <p:nvPicPr>
            <p:cNvPr id="106504" name="Picture 8" descr="C:\Documents and Settings\Pennie\My Documents\ACERDATA (D)\Pennie's documents\MS Image\Shapes and Graphics\Windows_Vista_Icons_ for_Marketing_use\Vista Icons off the web\AuxiliaryDisplayCpl.dll_I000a_040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16776" y="5415147"/>
              <a:ext cx="254329" cy="254329"/>
            </a:xfrm>
            <a:prstGeom prst="rect">
              <a:avLst/>
            </a:prstGeom>
            <a:noFill/>
          </p:spPr>
        </p:pic>
        <p:pic>
          <p:nvPicPr>
            <p:cNvPr id="31" name="Picture 8" descr="C:\Documents and Settings\Pennie\My Documents\ACERDATA (D)\Pennie's documents\MS Image\Shapes and Graphics\Windows_Vista_Icons_ for_Marketing_use\Vista Icons off the web\AuxiliaryDisplayCpl.dll_I000a_040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411680" y="5415147"/>
              <a:ext cx="254329" cy="254329"/>
            </a:xfrm>
            <a:prstGeom prst="rect">
              <a:avLst/>
            </a:prstGeom>
            <a:noFill/>
          </p:spPr>
        </p:pic>
      </p:grpSp>
      <p:grpSp>
        <p:nvGrpSpPr>
          <p:cNvPr id="35" name="Group 34"/>
          <p:cNvGrpSpPr/>
          <p:nvPr/>
        </p:nvGrpSpPr>
        <p:grpSpPr>
          <a:xfrm>
            <a:off x="2131561" y="5710050"/>
            <a:ext cx="549233" cy="254329"/>
            <a:chOff x="2116776" y="5415147"/>
            <a:chExt cx="549233" cy="254329"/>
          </a:xfrm>
        </p:grpSpPr>
        <p:pic>
          <p:nvPicPr>
            <p:cNvPr id="36" name="Picture 8" descr="C:\Documents and Settings\Pennie\My Documents\ACERDATA (D)\Pennie's documents\MS Image\Shapes and Graphics\Windows_Vista_Icons_ for_Marketing_use\Vista Icons off the web\AuxiliaryDisplayCpl.dll_I000a_040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16776" y="5415147"/>
              <a:ext cx="254329" cy="254329"/>
            </a:xfrm>
            <a:prstGeom prst="rect">
              <a:avLst/>
            </a:prstGeom>
            <a:noFill/>
          </p:spPr>
        </p:pic>
        <p:pic>
          <p:nvPicPr>
            <p:cNvPr id="37" name="Picture 8" descr="C:\Documents and Settings\Pennie\My Documents\ACERDATA (D)\Pennie's documents\MS Image\Shapes and Graphics\Windows_Vista_Icons_ for_Marketing_use\Vista Icons off the web\AuxiliaryDisplayCpl.dll_I000a_040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411680" y="5415147"/>
              <a:ext cx="254329" cy="25432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16622" y="3017818"/>
            <a:ext cx="6654194" cy="1374410"/>
          </a:xfrm>
          <a:prstGeom prst="roundRect">
            <a:avLst>
              <a:gd name="adj" fmla="val 18459"/>
            </a:avLst>
          </a:prstGeom>
          <a:gradFill>
            <a:gsLst>
              <a:gs pos="0">
                <a:schemeClr val="accent2"/>
              </a:gs>
              <a:gs pos="100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2286000" rtlCol="0" anchor="ctr"/>
          <a:lstStyle/>
          <a:p>
            <a:pPr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Tile size automatically calculated according to </a:t>
            </a:r>
            <a:b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screen size and orientation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Engine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16622" y="1525149"/>
            <a:ext cx="6654194" cy="1374410"/>
          </a:xfrm>
          <a:prstGeom prst="roundRect">
            <a:avLst>
              <a:gd name="adj" fmla="val 18459"/>
            </a:avLst>
          </a:prstGeom>
          <a:gradFill>
            <a:gsLst>
              <a:gs pos="0">
                <a:schemeClr val="accent2"/>
              </a:gs>
              <a:gs pos="100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2286000" rtlCol="0" anchor="ctr"/>
          <a:lstStyle/>
          <a:p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Customizable to balance between performance and memory consumption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9374" y="1725878"/>
            <a:ext cx="3847120" cy="2561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ounded Rectangle 9"/>
          <p:cNvSpPr/>
          <p:nvPr/>
        </p:nvSpPr>
        <p:spPr>
          <a:xfrm>
            <a:off x="316622" y="4963888"/>
            <a:ext cx="8589872" cy="1056902"/>
          </a:xfrm>
          <a:prstGeom prst="roundRect">
            <a:avLst>
              <a:gd name="adj" fmla="val 19116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27432" rIns="27432" rtlCol="0" anchor="ctr"/>
          <a:lstStyle/>
          <a:p>
            <a:pPr marL="0" lvl="1"/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[</a:t>
            </a:r>
            <a:r>
              <a:rPr lang="en-US" altLang="zh-CN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HKEY_Local_Machine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\</a:t>
            </a:r>
          </a:p>
          <a:p>
            <a:pPr marL="0" lvl="1"/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Software\Microsoft\Internet Explorer\</a:t>
            </a:r>
            <a:r>
              <a:rPr lang="en-US" altLang="zh-CN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TileEngine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\</a:t>
            </a:r>
            <a:r>
              <a:rPr lang="en-US" altLang="zh-CN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CachedScreen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]</a:t>
            </a:r>
          </a:p>
          <a:p>
            <a:pPr marL="0" lvl="1"/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default=4</a:t>
            </a:r>
            <a:endParaRPr lang="en-US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Engine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16622" y="1605150"/>
            <a:ext cx="6654194" cy="1246907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2286000" rtlCol="0" anchor="ctr"/>
          <a:lstStyle/>
          <a:p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When user pans the web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page to move left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997756" y="4643251"/>
            <a:ext cx="6654194" cy="1246907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When user zooms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 page out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t="1052" b="2019"/>
          <a:stretch>
            <a:fillRect/>
          </a:stretch>
        </p:blipFill>
        <p:spPr bwMode="auto">
          <a:xfrm>
            <a:off x="5100655" y="1330038"/>
            <a:ext cx="3551295" cy="2280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622" y="3914901"/>
            <a:ext cx="3547872" cy="219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2204796" y="1591293"/>
            <a:ext cx="6654194" cy="1270659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Consistent UI with Silverlight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204796" y="3168733"/>
            <a:ext cx="6654194" cy="1270659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Update existing controls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or add new controls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204796" y="4746173"/>
            <a:ext cx="6654194" cy="1270659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No C++ code change needed</a:t>
            </a:r>
          </a:p>
          <a:p>
            <a:pPr marL="0" lvl="1" algn="r"/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Control types and x:names </a:t>
            </a:r>
            <a:b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must remain the same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Customizing IE Embedded UI</a:t>
            </a:r>
            <a:endParaRPr lang="en-US" dirty="0"/>
          </a:p>
        </p:txBody>
      </p:sp>
      <p:pic>
        <p:nvPicPr>
          <p:cNvPr id="3075" name="Picture 3" descr="C:\Users\sidneyt\Documents\!WEB\CID\visual\Cashmere browser UI screenshot\Delete Favor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19848"/>
            <a:ext cx="3810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7" name="Picture 5" descr="C:\Users\sidneyt\Documents\!WEB\CID\visual\Cashmere browser UI screenshot\not full screen 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400300"/>
            <a:ext cx="3810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Internet Explorer Embedded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 prstMaterial="plastic">
              <a:bevelT w="27940" h="12700"/>
              <a:contourClr>
                <a:srgbClr val="DDDDDD"/>
              </a:contourClr>
            </a:sp3d>
          </a:bodyPr>
          <a:lstStyle/>
          <a:p>
            <a:r>
              <a:rPr smtClean="0"/>
              <a:t>demo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Introducing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Windows Embedded CE 6.0 </a:t>
            </a:r>
            <a:r>
              <a:rPr lang="en-US" sz="4000" dirty="0" smtClean="0">
                <a:solidFill>
                  <a:srgbClr val="FF0000"/>
                </a:solidFill>
              </a:rPr>
              <a:t>R3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7386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2204796" y="1591293"/>
            <a:ext cx="6654194" cy="1270659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Flash control in-line is replaced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with an icon image. </a:t>
            </a:r>
            <a:r>
              <a:rPr lang="en-US" altLang="zh-CN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Eg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. </a:t>
            </a:r>
            <a:r>
              <a:rPr lang="en-US" altLang="zh-CN" sz="2400" dirty="0" smtClean="0">
                <a:solidFill>
                  <a:schemeClr val="accent1">
                    <a:alpha val="0"/>
                  </a:schemeClr>
                </a:solidFill>
                <a:latin typeface="Segoe" pitchFamily="34" charset="0"/>
              </a:rPr>
              <a:t>.……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204796" y="3168733"/>
            <a:ext cx="6654194" cy="1270659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When user clicks the image,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 new IE 6.0 control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window pops up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204796" y="4746173"/>
            <a:ext cx="6654194" cy="1270659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Ins="91440" rtlCol="0" anchor="ctr"/>
          <a:lstStyle/>
          <a:p>
            <a:pPr algn="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 flash playing window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doesn’t support panning </a:t>
            </a:r>
            <a:b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and zooming</a:t>
            </a:r>
          </a:p>
        </p:txBody>
      </p:sp>
      <p:pic>
        <p:nvPicPr>
          <p:cNvPr id="4099" name="Picture 3" descr="C:\Users\sidneyt\Documents\!WEB\CID\visual\Cashmere browser UI screenshot\Flashlite pl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00300"/>
            <a:ext cx="3810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00" name="Picture 4" descr="C:\Users\sidneyt\Documents\!WEB\CID\visual\Cashmere browser UI screenshot\Flashplay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919848"/>
            <a:ext cx="3810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</a:t>
            </a:r>
            <a:r>
              <a:rPr lang="en-US" dirty="0" err="1" smtClean="0"/>
              <a:t>Lite</a:t>
            </a:r>
            <a:r>
              <a:rPr lang="en-US" dirty="0" smtClean="0"/>
              <a:t> 3.1.0 Integration</a:t>
            </a:r>
            <a:endParaRPr lang="en-US" dirty="0"/>
          </a:p>
        </p:txBody>
      </p:sp>
      <p:pic>
        <p:nvPicPr>
          <p:cNvPr id="4101" name="Picture 5" descr="C:\Users\sidneyt\AppData\Local\Temp\Rar$DI00.477\PlayFlash_Norma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1" y="2279074"/>
            <a:ext cx="438095" cy="43809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Pennie\My Documents\TechEd 2009\WMB\WMB402_Jeff\touch.png"/>
          <p:cNvPicPr>
            <a:picLocks noChangeAspect="1" noChangeArrowheads="1"/>
          </p:cNvPicPr>
          <p:nvPr/>
        </p:nvPicPr>
        <p:blipFill>
          <a:blip r:embed="rId3"/>
          <a:srcRect l="5586" t="4307" r="5427" b="21786"/>
          <a:stretch>
            <a:fillRect/>
          </a:stretch>
        </p:blipFill>
        <p:spPr bwMode="auto">
          <a:xfrm flipH="1">
            <a:off x="0" y="1175656"/>
            <a:ext cx="9144000" cy="50945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622425"/>
            <a:ext cx="7924800" cy="917575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Touch and Gestures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3" name="Picture 3" descr="C:\Documents and Settings\Pennie\My Documents\ACERDATA (D)\Pennie's documents\MS Image\Soft-edge_photos\FY06 Brand - WinXP Tablet PC Edition\TabPC_Joyce_woman standing tablet stati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7126" y="1648871"/>
            <a:ext cx="4591253" cy="463762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and Gestures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16622" y="1560775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Built-in recognizers for pan and flick gestures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2" y="2754245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Allows developers to define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their own gestures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16622" y="3947715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Gestures can be animated in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 UI Framework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16622" y="5141184"/>
            <a:ext cx="6654194" cy="102804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Scrollable Win32 controls can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be made gesture-aware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26770" y="1330035"/>
            <a:ext cx="8290461" cy="4952012"/>
          </a:xfrm>
          <a:prstGeom prst="roundRect">
            <a:avLst>
              <a:gd name="adj" fmla="val 6196"/>
            </a:avLst>
          </a:prstGeom>
          <a:blipFill dpi="0" rotWithShape="1">
            <a:blip r:embed="rId3">
              <a:alphaModFix amt="9000"/>
            </a:blip>
            <a:srcRect/>
            <a:tile tx="0" ty="0" sx="100000" sy="100000" flip="none" algn="tl"/>
          </a:blip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191" tIns="38095" rIns="76191" bIns="38095" anchor="ctr"/>
          <a:lstStyle/>
          <a:p>
            <a:pPr defTabSz="846384">
              <a:defRPr/>
            </a:pPr>
            <a:endParaRPr lang="en-US" sz="2200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613365" y="2889662"/>
            <a:ext cx="2446702" cy="1211284"/>
          </a:xfrm>
          <a:prstGeom prst="roundRect">
            <a:avLst>
              <a:gd name="adj" fmla="val 7394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PhysicsEngine.dll</a:t>
            </a:r>
          </a:p>
          <a:p>
            <a:pPr algn="ctr"/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TouchUtil.lib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083933" y="3261760"/>
            <a:ext cx="2446702" cy="1721923"/>
          </a:xfrm>
          <a:prstGeom prst="roundRect">
            <a:avLst>
              <a:gd name="adj" fmla="val 7394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3348649" y="5428684"/>
            <a:ext cx="2450592" cy="459179"/>
          </a:xfrm>
          <a:prstGeom prst="roundRect">
            <a:avLst>
              <a:gd name="adj" fmla="val 21839"/>
            </a:avLst>
          </a:prstGeom>
          <a:solidFill>
            <a:schemeClr val="accent4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Touch.dll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6176180" y="3542480"/>
            <a:ext cx="2262208" cy="459179"/>
          </a:xfrm>
          <a:prstGeom prst="roundRect">
            <a:avLst>
              <a:gd name="adj" fmla="val 218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TouchRecognizer.dll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6176180" y="4243783"/>
            <a:ext cx="2262208" cy="459179"/>
          </a:xfrm>
          <a:prstGeom prst="roundRect">
            <a:avLst>
              <a:gd name="adj" fmla="val 218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OEM Recognizer.dll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rot="5400000">
            <a:off x="1379516" y="2511631"/>
            <a:ext cx="914400" cy="1588"/>
          </a:xfrm>
          <a:prstGeom prst="straightConnector1">
            <a:avLst/>
          </a:prstGeom>
          <a:ln w="571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5400000">
            <a:off x="4160520" y="2309551"/>
            <a:ext cx="822960" cy="1588"/>
          </a:xfrm>
          <a:prstGeom prst="straightConnector1">
            <a:avLst/>
          </a:prstGeom>
          <a:ln w="571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86958" y="1619003"/>
            <a:ext cx="4865698" cy="459179"/>
          </a:xfrm>
          <a:prstGeom prst="roundRect">
            <a:avLst>
              <a:gd name="adj" fmla="val 21839"/>
            </a:avLst>
          </a:prstGeom>
          <a:solidFill>
            <a:schemeClr val="accent3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Applications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rot="5400000">
            <a:off x="4114800" y="4918365"/>
            <a:ext cx="914400" cy="1588"/>
          </a:xfrm>
          <a:prstGeom prst="straightConnector1">
            <a:avLst/>
          </a:prstGeom>
          <a:ln w="571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3348649" y="2776847"/>
            <a:ext cx="2446702" cy="1721923"/>
          </a:xfrm>
          <a:prstGeom prst="roundRect">
            <a:avLst>
              <a:gd name="adj" fmla="val 7394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GWES.dll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440896" y="3237345"/>
            <a:ext cx="2262208" cy="459179"/>
          </a:xfrm>
          <a:prstGeom prst="roundRect">
            <a:avLst>
              <a:gd name="adj" fmla="val 218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GestureAnimation.lib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440896" y="3879271"/>
            <a:ext cx="2262208" cy="459179"/>
          </a:xfrm>
          <a:prstGeom prst="roundRect">
            <a:avLst>
              <a:gd name="adj" fmla="val 218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TouchGesture.lib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10800000">
            <a:off x="2873828" y="3466140"/>
            <a:ext cx="558140" cy="1588"/>
          </a:xfrm>
          <a:prstGeom prst="straightConnector1">
            <a:avLst/>
          </a:prstGeom>
          <a:ln w="571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8" idx="3"/>
          </p:cNvCxnSpPr>
          <p:nvPr/>
        </p:nvCxnSpPr>
        <p:spPr>
          <a:xfrm flipV="1">
            <a:off x="5703104" y="4096987"/>
            <a:ext cx="543317" cy="11874"/>
          </a:xfrm>
          <a:prstGeom prst="straightConnector1">
            <a:avLst/>
          </a:prstGeom>
          <a:ln w="57150">
            <a:solidFill>
              <a:schemeClr val="tx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Gesture App Dev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16621" y="1430145"/>
            <a:ext cx="8601748" cy="1218051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Silverlight for Windows Embedded</a:t>
            </a:r>
          </a:p>
          <a:p>
            <a:pPr lvl="1"/>
            <a:r>
              <a:rPr lang="en-US" dirty="0"/>
              <a:t>SYSGEN_TOUCHGESTURE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6621" y="2855184"/>
            <a:ext cx="8601748" cy="1218051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Win32</a:t>
            </a:r>
          </a:p>
          <a:p>
            <a:pPr lvl="1"/>
            <a:r>
              <a:rPr lang="en-US" dirty="0"/>
              <a:t>WS_HSCROLL or WS_VSCROLL styles</a:t>
            </a:r>
          </a:p>
          <a:p>
            <a:pPr lvl="1"/>
            <a:r>
              <a:rPr lang="en-US" dirty="0"/>
              <a:t>Call </a:t>
            </a:r>
            <a:r>
              <a:rPr lang="en-US" dirty="0" err="1"/>
              <a:t>SetWindowAutoGesture</a:t>
            </a:r>
            <a:r>
              <a:rPr lang="en-US" dirty="0"/>
              <a:t>(</a:t>
            </a:r>
            <a:r>
              <a:rPr lang="en-US" dirty="0" err="1"/>
              <a:t>hWnd</a:t>
            </a:r>
            <a:r>
              <a:rPr lang="en-US" dirty="0"/>
              <a:t>, </a:t>
            </a:r>
            <a:r>
              <a:rPr lang="en-US" dirty="0" err="1"/>
              <a:t>lpAutoGestureInfo</a:t>
            </a:r>
            <a:r>
              <a:rPr lang="en-US" dirty="0"/>
              <a:t>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1" y="4280223"/>
            <a:ext cx="8601748" cy="1218051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User Controls</a:t>
            </a:r>
          </a:p>
          <a:p>
            <a:pPr lvl="1"/>
            <a:r>
              <a:rPr lang="en-US" dirty="0"/>
              <a:t>Handle </a:t>
            </a:r>
            <a:r>
              <a:rPr lang="en-US" dirty="0" err="1"/>
              <a:t>WndProc</a:t>
            </a:r>
            <a:r>
              <a:rPr lang="en-US" dirty="0"/>
              <a:t> messages for </a:t>
            </a:r>
            <a:br>
              <a:rPr lang="en-US" dirty="0"/>
            </a:br>
            <a:r>
              <a:rPr lang="en-US" dirty="0"/>
              <a:t>(GID_PAN, GID_END) &amp; GID_SCROLL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Gesture Recognizer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16621" y="1430145"/>
            <a:ext cx="8601748" cy="2215580"/>
          </a:xfrm>
          <a:prstGeom prst="roundRect">
            <a:avLst>
              <a:gd name="adj" fmla="val 8898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Create a DLL that exports the following two functions:</a:t>
            </a:r>
          </a:p>
        </p:txBody>
      </p:sp>
      <p:sp>
        <p:nvSpPr>
          <p:cNvPr id="6" name="Rectangle 5"/>
          <p:cNvSpPr/>
          <p:nvPr/>
        </p:nvSpPr>
        <p:spPr>
          <a:xfrm>
            <a:off x="316621" y="2137559"/>
            <a:ext cx="6499815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marL="0" lvl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Init(void): Call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RegisterGesture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()</a:t>
            </a:r>
          </a:p>
        </p:txBody>
      </p:sp>
      <p:sp>
        <p:nvSpPr>
          <p:cNvPr id="7" name="Rectangle 6"/>
          <p:cNvSpPr/>
          <p:nvPr/>
        </p:nvSpPr>
        <p:spPr>
          <a:xfrm>
            <a:off x="316621" y="2824349"/>
            <a:ext cx="6499815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marL="0" lvl="1">
              <a:defRPr/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RecognizeGesture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(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pInputs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cInputs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16622" y="3871356"/>
            <a:ext cx="8589872" cy="1508166"/>
          </a:xfrm>
          <a:prstGeom prst="roundRect">
            <a:avLst>
              <a:gd name="adj" fmla="val 14392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27432" rIns="27432" rtlCol="0" anchor="ctr"/>
          <a:lstStyle/>
          <a:p>
            <a:pPr marL="0" lvl="1">
              <a:buNone/>
            </a:pP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[HKLM\System\GWE\Recognizers\</a:t>
            </a:r>
            <a:r>
              <a:rPr lang="en-US" altLang="zh-CN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RecognizerName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]</a:t>
            </a:r>
          </a:p>
          <a:p>
            <a:pPr marL="0" lvl="1">
              <a:buNone/>
            </a:pP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  “</a:t>
            </a:r>
            <a:r>
              <a:rPr lang="en-US" altLang="zh-CN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Dll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” = “RecognizerName.DLL”</a:t>
            </a:r>
          </a:p>
          <a:p>
            <a:pPr marL="0" lvl="1">
              <a:buNone/>
            </a:pP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  “Index” = DWORD:1</a:t>
            </a:r>
          </a:p>
          <a:p>
            <a:pPr marL="0" lvl="1">
              <a:buNone/>
            </a:pP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</a:rPr>
              <a:t>  “Order” = DWORD:0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Physics Engine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16621" y="1430145"/>
            <a:ext cx="8601748" cy="1218051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 physics engine calculates well-defined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animation points in response to a touch gesture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6621" y="2855184"/>
            <a:ext cx="8601748" cy="1218051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 physics engine generates a stream of animation points given initial velocity, angle and boundary conditions.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1" y="4280223"/>
            <a:ext cx="8601748" cy="1218051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Include SYSGEN_PHYSICSENGINE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(as well as SYSGEN_TOUCHGESTURE)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Gesture Animations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16621" y="1430146"/>
            <a:ext cx="8601748" cy="1051798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There are two ways to tweak the animation.  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You can set different tweaks for X-Axis and Y-Axis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6621" y="2621062"/>
            <a:ext cx="8601748" cy="1051798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Deceleration</a:t>
            </a:r>
          </a:p>
          <a:p>
            <a:pPr lvl="1"/>
            <a:r>
              <a:rPr lang="en-US" dirty="0"/>
              <a:t>PHYSICSENGINE_MOVEMENT_MODE_DECELERATE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1" y="3811979"/>
            <a:ext cx="8601748" cy="1686296"/>
          </a:xfrm>
          <a:prstGeom prst="roundRect">
            <a:avLst>
              <a:gd name="adj" fmla="val 121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Boundary</a:t>
            </a:r>
          </a:p>
          <a:p>
            <a:pPr lvl="1"/>
            <a:r>
              <a:rPr lang="en-US" dirty="0"/>
              <a:t>PHYSICSENGINE_BOUNDARY_MODE_NONE</a:t>
            </a:r>
          </a:p>
          <a:p>
            <a:pPr lvl="1"/>
            <a:r>
              <a:rPr lang="en-US" dirty="0"/>
              <a:t>PHYSICSENGINE_BOUNDARY_MODE_RUBBERBAND</a:t>
            </a:r>
          </a:p>
          <a:p>
            <a:pPr lvl="1"/>
            <a:r>
              <a:rPr lang="en-US" dirty="0"/>
              <a:t>PHYSICSENGINE_BOUNDARY_MODE_BOUNCE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Documents and Settings\Pennie\My Documents\ESC 09 boston\Dion Hutching\connect.png"/>
          <p:cNvPicPr>
            <a:picLocks noChangeAspect="1" noChangeArrowheads="1"/>
          </p:cNvPicPr>
          <p:nvPr/>
        </p:nvPicPr>
        <p:blipFill>
          <a:blip r:embed="rId3"/>
          <a:srcRect t="8253" b="8127"/>
          <a:stretch>
            <a:fillRect/>
          </a:stretch>
        </p:blipFill>
        <p:spPr bwMode="auto">
          <a:xfrm>
            <a:off x="0" y="1180618"/>
            <a:ext cx="9144000" cy="5084715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-1" y="1175656"/>
            <a:ext cx="5350934" cy="509320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0000"/>
                </a:schemeClr>
              </a:gs>
              <a:gs pos="50000">
                <a:schemeClr val="tx1">
                  <a:alpha val="60000"/>
                </a:schemeClr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 bwMode="white">
          <a:xfrm>
            <a:off x="0" y="4560888"/>
            <a:ext cx="4810125" cy="487362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/>
              </a:rPr>
              <a:t>Connection </a:t>
            </a:r>
            <a:br>
              <a:rPr lang="en-US" b="1" dirty="0" smtClean="0">
                <a:solidFill>
                  <a:schemeClr val="bg1"/>
                </a:solidFill>
                <a:effectLst/>
              </a:rPr>
            </a:br>
            <a:r>
              <a:rPr lang="en-US" b="1" dirty="0" smtClean="0">
                <a:solidFill>
                  <a:schemeClr val="bg1"/>
                </a:solidFill>
                <a:effectLst/>
              </a:rPr>
              <a:t>Manager</a:t>
            </a:r>
            <a:endParaRPr lang="en-US" b="1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Connection Manager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16622" y="1380152"/>
            <a:ext cx="7833956" cy="8268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Invariably more than one physical network interface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6622" y="2374985"/>
            <a:ext cx="7833956" cy="8268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Single API to request network connection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2" y="3369818"/>
            <a:ext cx="7833956" cy="8268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XML driven provisioning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16622" y="4364651"/>
            <a:ext cx="7833956" cy="8268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Application doesn’t have to understand </a:t>
            </a:r>
            <a:b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how these connections are established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16622" y="5359484"/>
            <a:ext cx="7833956" cy="8268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If multiple connection requests, Connection Manager adds each request to a list and then establishes highest priority connection</a:t>
            </a:r>
          </a:p>
        </p:txBody>
      </p:sp>
      <p:pic>
        <p:nvPicPr>
          <p:cNvPr id="137219" name="Picture 3" descr="C:\Documents and Settings\Pennie\My Documents\ACERDATA (D)\Pennie's documents\MS Image\Soft-edge_photos\FY06 Brand - Windows Mobile\Win Mobile_Leo_man standing phone manufacturing shelves.png"/>
          <p:cNvPicPr>
            <a:picLocks noChangeAspect="1" noChangeArrowheads="1"/>
          </p:cNvPicPr>
          <p:nvPr/>
        </p:nvPicPr>
        <p:blipFill>
          <a:blip r:embed="rId3"/>
          <a:srcRect r="33021"/>
          <a:stretch>
            <a:fillRect/>
          </a:stretch>
        </p:blipFill>
        <p:spPr bwMode="auto">
          <a:xfrm>
            <a:off x="5139160" y="701782"/>
            <a:ext cx="4004840" cy="453704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Silverlight for Windows Embedded</a:t>
            </a:r>
          </a:p>
          <a:p>
            <a:r>
              <a:rPr lang="fr-FR" dirty="0" smtClean="0"/>
              <a:t>Internet Explorer Embedded</a:t>
            </a:r>
          </a:p>
          <a:p>
            <a:r>
              <a:rPr lang="fr-FR" dirty="0" smtClean="0"/>
              <a:t>Adobe </a:t>
            </a:r>
            <a:r>
              <a:rPr lang="fr-FR" dirty="0" err="1" smtClean="0"/>
              <a:t>FlashLite</a:t>
            </a:r>
            <a:r>
              <a:rPr lang="fr-FR" dirty="0" smtClean="0"/>
              <a:t>® 3.1.0</a:t>
            </a:r>
          </a:p>
          <a:p>
            <a:r>
              <a:rPr lang="fr-FR" dirty="0" err="1" smtClean="0"/>
              <a:t>Touch</a:t>
            </a:r>
            <a:r>
              <a:rPr lang="fr-FR" dirty="0" smtClean="0"/>
              <a:t> and </a:t>
            </a:r>
            <a:r>
              <a:rPr lang="fr-FR" dirty="0" err="1" smtClean="0"/>
              <a:t>Gestures</a:t>
            </a:r>
            <a:endParaRPr lang="fr-FR" dirty="0" smtClean="0"/>
          </a:p>
          <a:p>
            <a:r>
              <a:rPr lang="fr-FR" dirty="0" err="1" smtClean="0"/>
              <a:t>Connection</a:t>
            </a:r>
            <a:r>
              <a:rPr lang="fr-FR" dirty="0" smtClean="0"/>
              <a:t> Manager</a:t>
            </a:r>
          </a:p>
          <a:p>
            <a:r>
              <a:rPr lang="fr-FR" dirty="0" smtClean="0"/>
              <a:t>Microsoft Office® and PDF </a:t>
            </a:r>
            <a:r>
              <a:rPr lang="fr-FR" dirty="0" err="1" smtClean="0"/>
              <a:t>Viewers</a:t>
            </a:r>
            <a:endParaRPr lang="fr-FR" dirty="0" smtClean="0"/>
          </a:p>
          <a:p>
            <a:r>
              <a:rPr lang="fr-FR" dirty="0" err="1" smtClean="0"/>
              <a:t>BSPs</a:t>
            </a:r>
            <a:endParaRPr lang="fr-FR" dirty="0" smtClean="0"/>
          </a:p>
          <a:p>
            <a:r>
              <a:rPr lang="fr-FR" dirty="0" smtClean="0"/>
              <a:t>Q&amp;A</a:t>
            </a:r>
          </a:p>
          <a:p>
            <a:endParaRPr lang="fr-F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white">
          <a:xfrm>
            <a:off x="7811911" y="1330035"/>
            <a:ext cx="1614311" cy="495604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85984" y="1330035"/>
            <a:ext cx="7509483" cy="4952012"/>
          </a:xfrm>
          <a:prstGeom prst="roundRect">
            <a:avLst>
              <a:gd name="adj" fmla="val 6196"/>
            </a:avLst>
          </a:prstGeom>
          <a:blipFill dpi="0" rotWithShape="1">
            <a:blip r:embed="rId3">
              <a:alphaModFix amt="9000"/>
            </a:blip>
            <a:srcRect/>
            <a:tile tx="0" ty="0" sx="100000" sy="100000" flip="none" algn="tl"/>
          </a:blip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191" tIns="38095" rIns="76191" bIns="38095" anchor="ctr"/>
          <a:lstStyle/>
          <a:p>
            <a:pPr defTabSz="846384">
              <a:defRPr/>
            </a:pPr>
            <a:endParaRPr lang="en-US" sz="2200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96167" y="2027739"/>
            <a:ext cx="7108167" cy="1845681"/>
          </a:xfrm>
          <a:prstGeom prst="roundRect">
            <a:avLst>
              <a:gd name="adj" fmla="val 7554"/>
            </a:avLst>
          </a:prstGeom>
          <a:solidFill>
            <a:schemeClr val="bg2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Connection Manager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86642" y="1494826"/>
            <a:ext cx="2232105" cy="386388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Application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824673" y="1494826"/>
            <a:ext cx="2232105" cy="386388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Application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262704" y="1494826"/>
            <a:ext cx="2232105" cy="386388"/>
          </a:xfrm>
          <a:prstGeom prst="roundRect">
            <a:avLst>
              <a:gd name="adj" fmla="val 21839"/>
            </a:avLst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Application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69797" y="2408543"/>
            <a:ext cx="1781236" cy="386388"/>
          </a:xfrm>
          <a:prstGeom prst="roundRect">
            <a:avLst>
              <a:gd name="adj" fmla="val 21839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Connection Planner</a:t>
            </a:r>
            <a:b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(ConnPlan.dll)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517132" y="2408543"/>
            <a:ext cx="4884660" cy="386388"/>
          </a:xfrm>
          <a:prstGeom prst="roundRect">
            <a:avLst>
              <a:gd name="adj" fmla="val 21839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ConnMgr.exe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517132" y="2907532"/>
            <a:ext cx="1530714" cy="857957"/>
          </a:xfrm>
          <a:prstGeom prst="roundRect">
            <a:avLst>
              <a:gd name="adj" fmla="val 11313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RAS Connection Service Provider (CSPRas.dll)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194105" y="2907532"/>
            <a:ext cx="1530714" cy="857957"/>
          </a:xfrm>
          <a:prstGeom prst="roundRect">
            <a:avLst>
              <a:gd name="adj" fmla="val 11313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Bluetooth Connection Service Provider (CSPBToice.dll)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71078" y="2907532"/>
            <a:ext cx="1530714" cy="857957"/>
          </a:xfrm>
          <a:prstGeom prst="roundRect">
            <a:avLst>
              <a:gd name="adj" fmla="val 11313"/>
            </a:avLst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Net Connection Service Provider (CSPNet.dll)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86642" y="3971266"/>
            <a:ext cx="2322655" cy="386388"/>
          </a:xfrm>
          <a:prstGeom prst="roundRect">
            <a:avLst>
              <a:gd name="adj" fmla="val 21839"/>
            </a:avLst>
          </a:prstGeom>
          <a:solidFill>
            <a:srgbClr val="7030A0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RAS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891877" y="3971266"/>
            <a:ext cx="4602932" cy="386388"/>
          </a:xfrm>
          <a:prstGeom prst="roundRect">
            <a:avLst>
              <a:gd name="adj" fmla="val 21839"/>
            </a:avLst>
          </a:prstGeom>
          <a:solidFill>
            <a:srgbClr val="7030A0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Winsock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86642" y="4485130"/>
            <a:ext cx="2322655" cy="386388"/>
          </a:xfrm>
          <a:prstGeom prst="roundRect">
            <a:avLst>
              <a:gd name="adj" fmla="val 21839"/>
            </a:avLst>
          </a:prstGeom>
          <a:solidFill>
            <a:srgbClr val="7030A0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PPP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891877" y="4485130"/>
            <a:ext cx="1646299" cy="386388"/>
          </a:xfrm>
          <a:prstGeom prst="roundRect">
            <a:avLst>
              <a:gd name="adj" fmla="val 21839"/>
            </a:avLst>
          </a:prstGeom>
          <a:solidFill>
            <a:srgbClr val="7030A0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TAPI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599528" y="4485130"/>
            <a:ext cx="2895281" cy="386388"/>
          </a:xfrm>
          <a:prstGeom prst="roundRect">
            <a:avLst>
              <a:gd name="adj" fmla="val 21839"/>
            </a:avLst>
          </a:prstGeom>
          <a:solidFill>
            <a:srgbClr val="7030A0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AutoBind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 LSP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86642" y="5111664"/>
            <a:ext cx="1325880" cy="386388"/>
          </a:xfrm>
          <a:prstGeom prst="roundRect">
            <a:avLst>
              <a:gd name="adj" fmla="val 21839"/>
            </a:avLst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GPRS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890399" y="5111664"/>
            <a:ext cx="2373783" cy="386388"/>
          </a:xfrm>
          <a:prstGeom prst="roundRect">
            <a:avLst>
              <a:gd name="adj" fmla="val 21839"/>
            </a:avLst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Bluetooth Stack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442059" y="5111664"/>
            <a:ext cx="1329309" cy="386388"/>
          </a:xfrm>
          <a:prstGeom prst="roundRect">
            <a:avLst>
              <a:gd name="adj" fmla="val 21839"/>
            </a:avLst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WLAN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949244" y="5111664"/>
            <a:ext cx="1545565" cy="386388"/>
          </a:xfrm>
          <a:prstGeom prst="roundRect">
            <a:avLst>
              <a:gd name="adj" fmla="val 21839"/>
            </a:avLst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USB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7852786" y="1494826"/>
            <a:ext cx="1209818" cy="1031317"/>
            <a:chOff x="7852786" y="1682045"/>
            <a:chExt cx="1209818" cy="1031317"/>
          </a:xfrm>
        </p:grpSpPr>
        <p:sp>
          <p:nvSpPr>
            <p:cNvPr id="32" name="TextBox 31"/>
            <p:cNvSpPr txBox="1"/>
            <p:nvPr/>
          </p:nvSpPr>
          <p:spPr>
            <a:xfrm>
              <a:off x="7852786" y="1974698"/>
              <a:ext cx="120981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Application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requesting a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connection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7953022" y="1682045"/>
              <a:ext cx="282222" cy="2822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852786" y="2749416"/>
            <a:ext cx="1135247" cy="1238757"/>
            <a:chOff x="7852786" y="2658534"/>
            <a:chExt cx="1135247" cy="1238757"/>
          </a:xfrm>
        </p:grpSpPr>
        <p:sp>
          <p:nvSpPr>
            <p:cNvPr id="33" name="TextBox 32"/>
            <p:cNvSpPr txBox="1"/>
            <p:nvPr/>
          </p:nvSpPr>
          <p:spPr>
            <a:xfrm>
              <a:off x="7852786" y="2943184"/>
              <a:ext cx="113524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Connection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manager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private OS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component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7953022" y="2658534"/>
              <a:ext cx="282222" cy="282222"/>
            </a:xfrm>
            <a:prstGeom prst="roundRect">
              <a:avLst/>
            </a:prstGeom>
            <a:solidFill>
              <a:srgbClr val="72AF2F"/>
            </a:solidFill>
            <a:ln>
              <a:noFill/>
            </a:ln>
            <a:effectLst>
              <a:glow rad="63500">
                <a:schemeClr val="tx1">
                  <a:lumMod val="85000"/>
                  <a:lumOff val="1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852786" y="4211446"/>
            <a:ext cx="1159292" cy="1012170"/>
            <a:chOff x="7852786" y="3939823"/>
            <a:chExt cx="1159292" cy="1012170"/>
          </a:xfrm>
        </p:grpSpPr>
        <p:sp>
          <p:nvSpPr>
            <p:cNvPr id="34" name="TextBox 33"/>
            <p:cNvSpPr txBox="1"/>
            <p:nvPr/>
          </p:nvSpPr>
          <p:spPr>
            <a:xfrm>
              <a:off x="7852786" y="4213329"/>
              <a:ext cx="115929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Networking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private OS </a:t>
              </a:r>
              <a:b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</a:br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component</a:t>
              </a: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7953022" y="3939823"/>
              <a:ext cx="282222" cy="282222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glow rad="63500">
                <a:schemeClr val="tx1">
                  <a:lumMod val="85000"/>
                  <a:lumOff val="1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852786" y="5446889"/>
            <a:ext cx="1212191" cy="606289"/>
            <a:chOff x="7852786" y="5096934"/>
            <a:chExt cx="1212191" cy="606289"/>
          </a:xfrm>
        </p:grpSpPr>
        <p:sp>
          <p:nvSpPr>
            <p:cNvPr id="35" name="TextBox 34"/>
            <p:cNvSpPr txBox="1"/>
            <p:nvPr/>
          </p:nvSpPr>
          <p:spPr>
            <a:xfrm>
              <a:off x="7852786" y="5395446"/>
              <a:ext cx="12121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 pitchFamily="34" charset="0"/>
                </a:rPr>
                <a:t>Device driver</a:t>
              </a: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7953022" y="5096934"/>
              <a:ext cx="282222" cy="282222"/>
            </a:xfrm>
            <a:prstGeom prst="roundRect">
              <a:avLst/>
            </a:prstGeom>
            <a:solidFill>
              <a:srgbClr val="C49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endParaRPr>
            </a:p>
          </p:txBody>
        </p:sp>
      </p:grpSp>
      <p:sp>
        <p:nvSpPr>
          <p:cNvPr id="50" name="TextBox 49"/>
          <p:cNvSpPr txBox="1"/>
          <p:nvPr/>
        </p:nvSpPr>
        <p:spPr bwMode="white">
          <a:xfrm>
            <a:off x="1885244" y="5633156"/>
            <a:ext cx="7681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Bluetooth </a:t>
            </a:r>
            <a:br>
              <a:rPr lang="en-US" sz="1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1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Enabled </a:t>
            </a:r>
            <a:br>
              <a:rPr lang="en-US" sz="1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1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Device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3311757" y="5623941"/>
            <a:ext cx="891822" cy="620578"/>
            <a:chOff x="914400" y="5674740"/>
            <a:chExt cx="891822" cy="620578"/>
          </a:xfrm>
        </p:grpSpPr>
        <p:pic>
          <p:nvPicPr>
            <p:cNvPr id="54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14400" y="5674740"/>
              <a:ext cx="891822" cy="620578"/>
            </a:xfrm>
            <a:prstGeom prst="rect">
              <a:avLst/>
            </a:prstGeom>
            <a:noFill/>
          </p:spPr>
        </p:pic>
        <p:sp>
          <p:nvSpPr>
            <p:cNvPr id="55" name="TextBox 54"/>
            <p:cNvSpPr txBox="1"/>
            <p:nvPr/>
          </p:nvSpPr>
          <p:spPr>
            <a:xfrm>
              <a:off x="1009895" y="5799858"/>
              <a:ext cx="70083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Segoe" pitchFamily="34" charset="0"/>
                </a:rPr>
                <a:t>Wireless </a:t>
              </a:r>
              <a:br>
                <a:rPr lang="en-US" sz="1050" dirty="0" smtClean="0">
                  <a:latin typeface="Segoe" pitchFamily="34" charset="0"/>
                </a:rPr>
              </a:br>
              <a:r>
                <a:rPr lang="en-US" sz="1050" dirty="0" smtClean="0">
                  <a:latin typeface="Segoe" pitchFamily="34" charset="0"/>
                </a:rPr>
                <a:t>Internet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602466" y="5623941"/>
            <a:ext cx="891822" cy="620578"/>
            <a:chOff x="914400" y="5674740"/>
            <a:chExt cx="891822" cy="620578"/>
          </a:xfrm>
        </p:grpSpPr>
        <p:pic>
          <p:nvPicPr>
            <p:cNvPr id="60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14400" y="5674740"/>
              <a:ext cx="891822" cy="620578"/>
            </a:xfrm>
            <a:prstGeom prst="rect">
              <a:avLst/>
            </a:prstGeom>
            <a:noFill/>
          </p:spPr>
        </p:pic>
        <p:sp>
          <p:nvSpPr>
            <p:cNvPr id="61" name="TextBox 60"/>
            <p:cNvSpPr txBox="1"/>
            <p:nvPr/>
          </p:nvSpPr>
          <p:spPr>
            <a:xfrm>
              <a:off x="1009895" y="5799858"/>
              <a:ext cx="70083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Segoe" pitchFamily="34" charset="0"/>
                </a:rPr>
                <a:t>Wireless </a:t>
              </a:r>
              <a:br>
                <a:rPr lang="en-US" sz="1050" dirty="0" smtClean="0">
                  <a:latin typeface="Segoe" pitchFamily="34" charset="0"/>
                </a:rPr>
              </a:br>
              <a:r>
                <a:rPr lang="en-US" sz="1050" dirty="0" smtClean="0">
                  <a:latin typeface="Segoe" pitchFamily="34" charset="0"/>
                </a:rPr>
                <a:t>Internet</a:t>
              </a:r>
            </a:p>
          </p:txBody>
        </p:sp>
      </p:grpSp>
      <p:cxnSp>
        <p:nvCxnSpPr>
          <p:cNvPr id="63" name="Straight Connector 62"/>
          <p:cNvCxnSpPr/>
          <p:nvPr/>
        </p:nvCxnSpPr>
        <p:spPr>
          <a:xfrm rot="5400000">
            <a:off x="2560884" y="5657427"/>
            <a:ext cx="274320" cy="0"/>
          </a:xfrm>
          <a:prstGeom prst="line">
            <a:avLst/>
          </a:prstGeom>
          <a:ln w="41275" cap="rnd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548" name="Picture 4" descr="C:\Documents and Settings\Pennie\My Documents\ACERDATA (D)\Pennie's documents\MS Image\Shapes and Graphics\Windows_Vista_Icons_ for_Marketing_use\Cellphon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9690" y="5689599"/>
            <a:ext cx="493889" cy="493889"/>
          </a:xfrm>
          <a:prstGeom prst="rect">
            <a:avLst/>
          </a:prstGeom>
          <a:noFill/>
        </p:spPr>
      </p:pic>
      <p:cxnSp>
        <p:nvCxnSpPr>
          <p:cNvPr id="64" name="Straight Connector 63"/>
          <p:cNvCxnSpPr/>
          <p:nvPr/>
        </p:nvCxnSpPr>
        <p:spPr>
          <a:xfrm rot="5400000">
            <a:off x="6111239" y="5657427"/>
            <a:ext cx="274320" cy="0"/>
          </a:xfrm>
          <a:prstGeom prst="line">
            <a:avLst/>
          </a:prstGeom>
          <a:ln w="41275" cap="rnd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2754487" y="5915378"/>
            <a:ext cx="548640" cy="0"/>
          </a:xfrm>
          <a:prstGeom prst="line">
            <a:avLst/>
          </a:prstGeom>
          <a:ln w="41275" cap="rnd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158088" y="5915378"/>
            <a:ext cx="457200" cy="0"/>
          </a:xfrm>
          <a:prstGeom prst="line">
            <a:avLst/>
          </a:prstGeom>
          <a:ln w="41275" cap="rnd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547" name="Picture 3" descr="C:\Documents and Settings\Pennie\My Documents\ACERDATA (D)\Pennie's documents\MS Image\Shapes and Graphics\Windows_Vista_Icons_ for_Marketing_use\Lapto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15377" y="5644445"/>
            <a:ext cx="493889" cy="493889"/>
          </a:xfrm>
          <a:prstGeom prst="rect">
            <a:avLst/>
          </a:prstGeom>
          <a:noFill/>
        </p:spPr>
      </p:pic>
      <p:cxnSp>
        <p:nvCxnSpPr>
          <p:cNvPr id="62" name="Straight Connector 61"/>
          <p:cNvCxnSpPr/>
          <p:nvPr/>
        </p:nvCxnSpPr>
        <p:spPr>
          <a:xfrm rot="5400000">
            <a:off x="958142" y="5611707"/>
            <a:ext cx="182880" cy="0"/>
          </a:xfrm>
          <a:prstGeom prst="line">
            <a:avLst/>
          </a:prstGeom>
          <a:ln w="41275" cap="rnd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603671" y="5623941"/>
            <a:ext cx="891822" cy="620578"/>
            <a:chOff x="914400" y="5674740"/>
            <a:chExt cx="891822" cy="620578"/>
          </a:xfrm>
        </p:grpSpPr>
        <p:pic>
          <p:nvPicPr>
            <p:cNvPr id="108546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14400" y="5674740"/>
              <a:ext cx="891822" cy="620578"/>
            </a:xfrm>
            <a:prstGeom prst="rect">
              <a:avLst/>
            </a:prstGeom>
            <a:noFill/>
          </p:spPr>
        </p:pic>
        <p:sp>
          <p:nvSpPr>
            <p:cNvPr id="51" name="TextBox 50"/>
            <p:cNvSpPr txBox="1"/>
            <p:nvPr/>
          </p:nvSpPr>
          <p:spPr>
            <a:xfrm>
              <a:off x="1009895" y="5799858"/>
              <a:ext cx="70083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Segoe" pitchFamily="34" charset="0"/>
                </a:rPr>
                <a:t>Wireless </a:t>
              </a:r>
              <a:br>
                <a:rPr lang="en-US" sz="1050" dirty="0" smtClean="0">
                  <a:latin typeface="Segoe" pitchFamily="34" charset="0"/>
                </a:rPr>
              </a:br>
              <a:r>
                <a:rPr lang="en-US" sz="1050" dirty="0" smtClean="0">
                  <a:latin typeface="Segoe" pitchFamily="34" charset="0"/>
                </a:rPr>
                <a:t>Internet</a:t>
              </a:r>
            </a:p>
          </p:txBody>
        </p:sp>
      </p:grpSp>
      <p:cxnSp>
        <p:nvCxnSpPr>
          <p:cNvPr id="65" name="Straight Connector 64"/>
          <p:cNvCxnSpPr/>
          <p:nvPr/>
        </p:nvCxnSpPr>
        <p:spPr>
          <a:xfrm rot="5400000">
            <a:off x="5015273" y="5611707"/>
            <a:ext cx="182880" cy="0"/>
          </a:xfrm>
          <a:prstGeom prst="line">
            <a:avLst/>
          </a:prstGeom>
          <a:ln w="41275" cap="rnd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4660802" y="5623941"/>
            <a:ext cx="891822" cy="620578"/>
            <a:chOff x="914400" y="5674740"/>
            <a:chExt cx="891822" cy="620578"/>
          </a:xfrm>
        </p:grpSpPr>
        <p:pic>
          <p:nvPicPr>
            <p:cNvPr id="57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14400" y="5674740"/>
              <a:ext cx="891822" cy="620578"/>
            </a:xfrm>
            <a:prstGeom prst="rect">
              <a:avLst/>
            </a:prstGeom>
            <a:noFill/>
          </p:spPr>
        </p:pic>
        <p:sp>
          <p:nvSpPr>
            <p:cNvPr id="58" name="TextBox 57"/>
            <p:cNvSpPr txBox="1"/>
            <p:nvPr/>
          </p:nvSpPr>
          <p:spPr>
            <a:xfrm>
              <a:off x="1009895" y="5799858"/>
              <a:ext cx="70083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Segoe" pitchFamily="34" charset="0"/>
                </a:rPr>
                <a:t>Wireless </a:t>
              </a:r>
              <a:br>
                <a:rPr lang="en-US" sz="1050" dirty="0" smtClean="0">
                  <a:latin typeface="Segoe" pitchFamily="34" charset="0"/>
                </a:rPr>
              </a:br>
              <a:r>
                <a:rPr lang="en-US" sz="1050" dirty="0" smtClean="0">
                  <a:latin typeface="Segoe" pitchFamily="34" charset="0"/>
                </a:rPr>
                <a:t>Internet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 Design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Set up all connections for the devices</a:t>
            </a:r>
          </a:p>
          <a:p>
            <a:r>
              <a:rPr lang="en-US" dirty="0" smtClean="0"/>
              <a:t>Include entries for each connection in provision.xml, the WAP provisioning doc</a:t>
            </a:r>
          </a:p>
          <a:p>
            <a:r>
              <a:rPr lang="en-US" dirty="0" smtClean="0"/>
              <a:t>During device startup, process the provisioning doc by calling </a:t>
            </a:r>
            <a:r>
              <a:rPr lang="en-US" b="1" dirty="0" err="1" smtClean="0">
                <a:latin typeface="Consolas" pitchFamily="49" charset="0"/>
              </a:rPr>
              <a:t>DMProcessConfigXML</a:t>
            </a:r>
            <a:r>
              <a:rPr lang="en-US" b="1" dirty="0" smtClean="0">
                <a:latin typeface="Consolas" pitchFamily="49" charset="0"/>
              </a:rPr>
              <a:t>(…)</a:t>
            </a:r>
            <a:endParaRPr lang="en-US" b="1" dirty="0">
              <a:latin typeface="Consolas" pitchFamily="49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a Network Connection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basic steps to set up a network connection:</a:t>
            </a:r>
          </a:p>
          <a:p>
            <a:pPr marL="857250" lvl="1" indent="-514350">
              <a:buFont typeface="+mj-lt"/>
              <a:buAutoNum type="arabicPeriod"/>
            </a:pPr>
            <a:endParaRPr lang="en-US" dirty="0" smtClean="0"/>
          </a:p>
          <a:p>
            <a:pPr marL="857250" lvl="1" indent="-514350">
              <a:buFont typeface="+mj-lt"/>
              <a:buAutoNum type="arabicPeriod"/>
            </a:pPr>
            <a:r>
              <a:rPr lang="en-US" dirty="0" smtClean="0"/>
              <a:t>Create a variable </a:t>
            </a:r>
            <a:r>
              <a:rPr lang="en-US" b="1" dirty="0" err="1" smtClean="0">
                <a:latin typeface="Consolas" pitchFamily="49" charset="0"/>
              </a:rPr>
              <a:t>IsConnected</a:t>
            </a:r>
            <a:endParaRPr lang="en-US" dirty="0" smtClean="0">
              <a:latin typeface="Consolas" pitchFamily="49" charset="0"/>
            </a:endParaRPr>
          </a:p>
          <a:p>
            <a:pPr marL="857250" lvl="1" indent="-514350">
              <a:buFont typeface="+mj-lt"/>
              <a:buAutoNum type="arabicPeriod"/>
            </a:pPr>
            <a:r>
              <a:rPr lang="en-US" dirty="0" smtClean="0"/>
              <a:t>Fill a </a:t>
            </a:r>
            <a:r>
              <a:rPr lang="en-US" b="1" dirty="0" smtClean="0">
                <a:latin typeface="Consolas" pitchFamily="49" charset="0"/>
              </a:rPr>
              <a:t>CONNMGR_CONNECTIONINFO</a:t>
            </a:r>
            <a:r>
              <a:rPr lang="en-US" dirty="0" smtClean="0"/>
              <a:t> structure</a:t>
            </a:r>
          </a:p>
          <a:p>
            <a:pPr marL="857250" lvl="1" indent="-514350">
              <a:buFont typeface="+mj-lt"/>
              <a:buAutoNum type="arabicPeriod"/>
            </a:pPr>
            <a:r>
              <a:rPr lang="en-US" dirty="0" smtClean="0"/>
              <a:t>Create a connection request:</a:t>
            </a:r>
          </a:p>
          <a:p>
            <a:pPr marL="1428750" lvl="2" indent="-514350">
              <a:buFont typeface="Arial" pitchFamily="34" charset="0"/>
              <a:buChar char="•"/>
            </a:pPr>
            <a:r>
              <a:rPr lang="en-US" dirty="0" smtClean="0"/>
              <a:t>For an asynchronous request </a:t>
            </a:r>
            <a:r>
              <a:rPr lang="en-US" b="1" dirty="0" err="1" smtClean="0">
                <a:latin typeface="Consolas" pitchFamily="49" charset="0"/>
              </a:rPr>
              <a:t>ConnMgrEstablishConnection</a:t>
            </a:r>
            <a:r>
              <a:rPr lang="en-US" b="1" dirty="0" smtClean="0">
                <a:latin typeface="Consolas" pitchFamily="49" charset="0"/>
              </a:rPr>
              <a:t>()</a:t>
            </a:r>
            <a:endParaRPr lang="en-US" sz="2800" b="1" dirty="0" smtClean="0">
              <a:latin typeface="Consolas" pitchFamily="49" charset="0"/>
            </a:endParaRPr>
          </a:p>
          <a:p>
            <a:pPr marL="1428750" lvl="2" indent="-514350">
              <a:buFont typeface="Arial" pitchFamily="34" charset="0"/>
              <a:buChar char="•"/>
            </a:pPr>
            <a:r>
              <a:rPr lang="en-US" dirty="0" smtClean="0"/>
              <a:t>For a synchronous request </a:t>
            </a:r>
            <a:r>
              <a:rPr lang="en-US" b="1" dirty="0" err="1" smtClean="0">
                <a:latin typeface="Consolas" pitchFamily="49" charset="0"/>
              </a:rPr>
              <a:t>ConnMgrEstablishConnectionSync</a:t>
            </a:r>
            <a:r>
              <a:rPr lang="en-US" b="1" dirty="0" smtClean="0">
                <a:latin typeface="Consolas" pitchFamily="49" charset="0"/>
              </a:rPr>
              <a:t>()</a:t>
            </a:r>
          </a:p>
          <a:p>
            <a:pPr marL="857250" lvl="1" indent="-514350">
              <a:buFont typeface="+mj-lt"/>
              <a:buAutoNum type="arabicPeriod"/>
            </a:pPr>
            <a:r>
              <a:rPr lang="en-US" dirty="0" smtClean="0"/>
              <a:t>When the connection succeeds, set </a:t>
            </a:r>
            <a:r>
              <a:rPr lang="en-US" b="1" dirty="0" err="1" smtClean="0">
                <a:latin typeface="Consolas" pitchFamily="49" charset="0"/>
              </a:rPr>
              <a:t>IsConnected</a:t>
            </a:r>
            <a:r>
              <a:rPr lang="en-US" dirty="0" smtClean="0"/>
              <a:t> to true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Handling Connection Notifications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An application can query the connection status at any time by calling </a:t>
            </a:r>
            <a:r>
              <a:rPr lang="en-US" b="1" dirty="0" err="1" smtClean="0">
                <a:latin typeface="Consolas" pitchFamily="49" charset="0"/>
              </a:rPr>
              <a:t>ConnMgrConnectionStatus</a:t>
            </a:r>
            <a:r>
              <a:rPr lang="en-US" b="1" dirty="0" smtClean="0">
                <a:latin typeface="Consolas" pitchFamily="49" charset="0"/>
              </a:rPr>
              <a:t>(</a:t>
            </a:r>
            <a:r>
              <a:rPr lang="en-US" b="1" dirty="0" err="1" smtClean="0">
                <a:latin typeface="Consolas" pitchFamily="49" charset="0"/>
              </a:rPr>
              <a:t>hConnection</a:t>
            </a:r>
            <a:r>
              <a:rPr lang="en-US" b="1" dirty="0" smtClean="0">
                <a:latin typeface="Consolas" pitchFamily="49" charset="0"/>
              </a:rPr>
              <a:t>, </a:t>
            </a:r>
            <a:r>
              <a:rPr lang="en-US" b="1" dirty="0" err="1" smtClean="0">
                <a:latin typeface="Consolas" pitchFamily="49" charset="0"/>
              </a:rPr>
              <a:t>pdwStatus</a:t>
            </a:r>
            <a:r>
              <a:rPr lang="en-US" b="1" dirty="0" smtClean="0">
                <a:latin typeface="Consolas" pitchFamily="49" charset="0"/>
              </a:rPr>
              <a:t>)</a:t>
            </a:r>
          </a:p>
          <a:p>
            <a:r>
              <a:rPr lang="en-US" dirty="0" smtClean="0"/>
              <a:t>The preferred approach is to add message-handling code for </a:t>
            </a:r>
            <a:r>
              <a:rPr lang="en-US" b="1" dirty="0" smtClean="0">
                <a:latin typeface="Consolas" pitchFamily="49" charset="0"/>
              </a:rPr>
              <a:t>WM_CONNECTIONSTATE</a:t>
            </a:r>
            <a:r>
              <a:rPr lang="en-US" dirty="0" smtClean="0"/>
              <a:t> into your </a:t>
            </a:r>
            <a:r>
              <a:rPr lang="en-US" dirty="0" err="1" smtClean="0"/>
              <a:t>WndProc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Connection Manager reports the following states</a:t>
            </a:r>
          </a:p>
          <a:p>
            <a:pPr lvl="1"/>
            <a:r>
              <a:rPr lang="en-US" sz="3200" b="1" dirty="0" smtClean="0">
                <a:latin typeface="Consolas" pitchFamily="49" charset="0"/>
              </a:rPr>
              <a:t>CONNMGR_STATUS_DISCONNECTED</a:t>
            </a:r>
          </a:p>
          <a:p>
            <a:pPr lvl="1"/>
            <a:r>
              <a:rPr lang="en-US" sz="3200" b="1" dirty="0" smtClean="0">
                <a:latin typeface="Consolas" pitchFamily="49" charset="0"/>
              </a:rPr>
              <a:t>CONNMGR_STATUS_SUSPENDED</a:t>
            </a:r>
          </a:p>
          <a:p>
            <a:pPr lvl="1"/>
            <a:r>
              <a:rPr lang="en-US" sz="3200" b="1" dirty="0" smtClean="0">
                <a:latin typeface="Consolas" pitchFamily="49" charset="0"/>
              </a:rPr>
              <a:t>CONNMGR_STATUS_CONNECTIONCANCELED</a:t>
            </a:r>
          </a:p>
          <a:p>
            <a:pPr lvl="1"/>
            <a:r>
              <a:rPr lang="en-US" sz="3200" b="1" dirty="0" smtClean="0">
                <a:latin typeface="Consolas" pitchFamily="49" charset="0"/>
              </a:rPr>
              <a:t>CONNMGR_STATUS_CONNECTIONDISABLED</a:t>
            </a:r>
          </a:p>
          <a:p>
            <a:pPr lvl="1"/>
            <a:r>
              <a:rPr lang="en-US" sz="3200" b="1" dirty="0" smtClean="0">
                <a:latin typeface="Consolas" pitchFamily="49" charset="0"/>
              </a:rPr>
              <a:t>CONNMGR_STATUS_WAITINGCONNECTION</a:t>
            </a:r>
          </a:p>
          <a:p>
            <a:pPr lvl="1"/>
            <a:r>
              <a:rPr lang="en-US" sz="3200" b="1" dirty="0" smtClean="0">
                <a:latin typeface="Consolas" pitchFamily="49" charset="0"/>
              </a:rPr>
              <a:t>CONNMGR_STATUS_WAITINGDISCONNECTION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Pennie\My Documents\ESC 09 boston\Dion Hutching\applications-on-screen.png"/>
          <p:cNvPicPr>
            <a:picLocks noChangeAspect="1" noChangeArrowheads="1"/>
          </p:cNvPicPr>
          <p:nvPr/>
        </p:nvPicPr>
        <p:blipFill>
          <a:blip r:embed="rId3"/>
          <a:srcRect b="1134"/>
          <a:stretch>
            <a:fillRect/>
          </a:stretch>
        </p:blipFill>
        <p:spPr bwMode="auto">
          <a:xfrm>
            <a:off x="0" y="1175656"/>
            <a:ext cx="9144000" cy="508967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663825"/>
            <a:ext cx="3228975" cy="4873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Office and PDF Viewers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Office &amp; PDF Viewers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572272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dirty="0" smtClean="0"/>
              <a:t>Microsoft Confidential – NDA Only</a:t>
            </a:r>
            <a:endParaRPr lang="en-US" sz="1100" dirty="0"/>
          </a:p>
        </p:txBody>
      </p:sp>
      <p:sp>
        <p:nvSpPr>
          <p:cNvPr id="6" name="Rounded Rectangle 5"/>
          <p:cNvSpPr/>
          <p:nvPr/>
        </p:nvSpPr>
        <p:spPr>
          <a:xfrm>
            <a:off x="316622" y="1380152"/>
            <a:ext cx="7833956" cy="5601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Installs as a 3rd party .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msi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16622" y="2041963"/>
            <a:ext cx="7833956" cy="560126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Appears in Platform Builder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catalogue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6622" y="2703774"/>
            <a:ext cx="7833956" cy="3550270"/>
          </a:xfrm>
          <a:prstGeom prst="roundRect">
            <a:avLst>
              <a:gd name="adj" fmla="val 510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 anchorCtr="0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4 viewer applications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91821" y="3493911"/>
            <a:ext cx="1580445" cy="130951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910651" y="3493911"/>
            <a:ext cx="1580445" cy="130951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929481" y="3493911"/>
            <a:ext cx="1580445" cy="130951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6948311" y="3493911"/>
            <a:ext cx="1580445" cy="130951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http://cs101.wvu.edu/media/1/Excel2007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6887" y="3591983"/>
            <a:ext cx="1045633" cy="1045633"/>
          </a:xfrm>
          <a:prstGeom prst="rect">
            <a:avLst/>
          </a:prstGeom>
          <a:noFill/>
        </p:spPr>
      </p:pic>
      <p:pic>
        <p:nvPicPr>
          <p:cNvPr id="17412" name="Picture 4" descr="C:\Documents and Settings\Pennie\My Documents\ESC 09 boston\Dion Hutching\Adobe_PD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382" y="3700992"/>
            <a:ext cx="904303" cy="895349"/>
          </a:xfrm>
          <a:prstGeom prst="rect">
            <a:avLst/>
          </a:prstGeom>
          <a:noFill/>
        </p:spPr>
      </p:pic>
      <p:pic>
        <p:nvPicPr>
          <p:cNvPr id="17416" name="Picture 8" descr="http://www.pc.cc.ca.us/09Fall/Word2007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54993" y="3599038"/>
            <a:ext cx="1054100" cy="1054100"/>
          </a:xfrm>
          <a:prstGeom prst="rect">
            <a:avLst/>
          </a:prstGeom>
          <a:noFill/>
        </p:spPr>
      </p:pic>
      <p:pic>
        <p:nvPicPr>
          <p:cNvPr id="17409" name="Picture 1" descr="C:\Documents and Settings\Pennie\My Documents\ESC 09 boston\Dion Hutching\Microsoft_Powerpoin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3561" y="3680177"/>
            <a:ext cx="974624" cy="936978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 bwMode="white">
          <a:xfrm>
            <a:off x="1086367" y="5061845"/>
            <a:ext cx="11913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Segoe" pitchFamily="34" charset="0"/>
              </a:rPr>
              <a:t>Word</a:t>
            </a:r>
            <a:r>
              <a:rPr lang="en-US" dirty="0" smtClean="0">
                <a:latin typeface="Segoe" pitchFamily="34" charset="0"/>
              </a:rPr>
              <a:t> </a:t>
            </a:r>
            <a:br>
              <a:rPr lang="en-US" dirty="0" smtClean="0">
                <a:latin typeface="Segoe" pitchFamily="34" charset="0"/>
              </a:rPr>
            </a:br>
            <a:r>
              <a:rPr lang="en-US" dirty="0" smtClean="0">
                <a:latin typeface="Segoe" pitchFamily="34" charset="0"/>
              </a:rPr>
              <a:t>97-2003 </a:t>
            </a:r>
            <a:br>
              <a:rPr lang="en-US" dirty="0" smtClean="0">
                <a:latin typeface="Segoe" pitchFamily="34" charset="0"/>
              </a:rPr>
            </a:br>
            <a:r>
              <a:rPr lang="en-US" dirty="0" smtClean="0">
                <a:latin typeface="Segoe" pitchFamily="34" charset="0"/>
              </a:rPr>
              <a:t>and 2007 </a:t>
            </a:r>
            <a:endParaRPr lang="en-US" dirty="0">
              <a:latin typeface="Segoe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white">
          <a:xfrm>
            <a:off x="2954162" y="5061845"/>
            <a:ext cx="14934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Segoe" pitchFamily="34" charset="0"/>
              </a:rPr>
              <a:t>PowerPoint</a:t>
            </a:r>
            <a:r>
              <a:rPr lang="en-US" dirty="0" smtClean="0">
                <a:latin typeface="Segoe" pitchFamily="34" charset="0"/>
              </a:rPr>
              <a:t> </a:t>
            </a:r>
            <a:br>
              <a:rPr lang="en-US" dirty="0" smtClean="0">
                <a:latin typeface="Segoe" pitchFamily="34" charset="0"/>
              </a:rPr>
            </a:br>
            <a:r>
              <a:rPr lang="en-US" dirty="0" smtClean="0">
                <a:latin typeface="Segoe" pitchFamily="34" charset="0"/>
              </a:rPr>
              <a:t>97-2003 </a:t>
            </a:r>
            <a:br>
              <a:rPr lang="en-US" dirty="0" smtClean="0">
                <a:latin typeface="Segoe" pitchFamily="34" charset="0"/>
              </a:rPr>
            </a:br>
            <a:r>
              <a:rPr lang="en-US" dirty="0" smtClean="0">
                <a:latin typeface="Segoe" pitchFamily="34" charset="0"/>
              </a:rPr>
              <a:t>and 2007 </a:t>
            </a:r>
            <a:endParaRPr lang="en-US" dirty="0">
              <a:latin typeface="Segoe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white">
          <a:xfrm>
            <a:off x="5124027" y="5061845"/>
            <a:ext cx="11913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Segoe" pitchFamily="34" charset="0"/>
              </a:rPr>
              <a:t>Excel</a:t>
            </a:r>
            <a:br>
              <a:rPr lang="en-US" b="1" dirty="0" smtClean="0">
                <a:latin typeface="Segoe" pitchFamily="34" charset="0"/>
              </a:rPr>
            </a:br>
            <a:r>
              <a:rPr lang="en-US" dirty="0" smtClean="0">
                <a:latin typeface="Segoe" pitchFamily="34" charset="0"/>
              </a:rPr>
              <a:t>97-2003 </a:t>
            </a:r>
            <a:br>
              <a:rPr lang="en-US" dirty="0" smtClean="0">
                <a:latin typeface="Segoe" pitchFamily="34" charset="0"/>
              </a:rPr>
            </a:br>
            <a:r>
              <a:rPr lang="en-US" dirty="0" smtClean="0">
                <a:latin typeface="Segoe" pitchFamily="34" charset="0"/>
              </a:rPr>
              <a:t>and 2007 </a:t>
            </a:r>
            <a:endParaRPr lang="en-US" dirty="0">
              <a:latin typeface="Segoe" pitchFamily="34" charset="0"/>
            </a:endParaRPr>
          </a:p>
        </p:txBody>
      </p:sp>
      <p:sp>
        <p:nvSpPr>
          <p:cNvPr id="21" name="Rectangle 20"/>
          <p:cNvSpPr/>
          <p:nvPr/>
        </p:nvSpPr>
        <p:spPr bwMode="white">
          <a:xfrm>
            <a:off x="7041868" y="5061845"/>
            <a:ext cx="1393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Segoe" pitchFamily="34" charset="0"/>
              </a:rPr>
              <a:t>Adobe PDF</a:t>
            </a:r>
            <a:endParaRPr lang="en-US" b="1" dirty="0">
              <a:latin typeface="Segoe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Office &amp; PDF Viewers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Multiple document tabbed interface</a:t>
            </a:r>
          </a:p>
          <a:p>
            <a:r>
              <a:rPr lang="en-US" sz="2800" dirty="0" smtClean="0"/>
              <a:t>Full Screen or Windowed mode</a:t>
            </a:r>
          </a:p>
          <a:p>
            <a:r>
              <a:rPr lang="en-US" sz="2800" dirty="0" smtClean="0"/>
              <a:t>Toolbars for navigation and zoom</a:t>
            </a:r>
          </a:p>
          <a:p>
            <a:r>
              <a:rPr lang="en-US" sz="2800" dirty="0" smtClean="0"/>
              <a:t>Bookmarks pane for navigation to bookmarks</a:t>
            </a:r>
          </a:p>
          <a:p>
            <a:r>
              <a:rPr lang="en-US" sz="2800" dirty="0" smtClean="0"/>
              <a:t>Localized into all Platform Builder </a:t>
            </a:r>
            <a:br>
              <a:rPr lang="en-US" sz="2800" dirty="0" smtClean="0"/>
            </a:br>
            <a:r>
              <a:rPr lang="en-US" sz="2800" dirty="0" smtClean="0"/>
              <a:t>supported languages</a:t>
            </a:r>
          </a:p>
          <a:p>
            <a:r>
              <a:rPr lang="en-US" sz="2800" dirty="0" smtClean="0"/>
              <a:t>Contains supporting files for PDF (Chinese, Japanese and Korean)</a:t>
            </a:r>
          </a:p>
          <a:p>
            <a:pPr lvl="1" eaLnBrk="1" hangingPunct="1"/>
            <a:endParaRPr lang="en-US" sz="24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0" y="6572272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dirty="0" smtClean="0"/>
              <a:t>Microsoft Confidential – NDA Only</a:t>
            </a:r>
            <a:endParaRPr lang="en-US" sz="1100" dirty="0"/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882A3F-FFB2-4216-8AFF-E0AF00540A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BSP Changes Required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There are no BSP changes required for Windows Embedded CE 6.0 R3</a:t>
            </a:r>
          </a:p>
          <a:p>
            <a:endParaRPr lang="en-US" sz="2800" dirty="0" smtClean="0"/>
          </a:p>
          <a:p>
            <a:r>
              <a:rPr lang="en-US" sz="2800" dirty="0" smtClean="0"/>
              <a:t>Add Render Plug-ins support for Silverlight and IE Embedded Tile Engine to take advantage of OpenGL or other h/w graphics library</a:t>
            </a:r>
          </a:p>
          <a:p>
            <a:pPr lvl="1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572272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dirty="0" smtClean="0"/>
              <a:t>Microsoft Confidential – NDA Only</a:t>
            </a:r>
            <a:endParaRPr lang="en-US" sz="11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882A3F-FFB2-4216-8AFF-E0AF00540A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0" y="1346200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0" y="1933055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0" y="2519910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0" y="3106765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0" y="3693620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0" y="4280475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0" y="4867330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0" y="5454182"/>
            <a:ext cx="9144000" cy="47413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Toolkit Installation</a:t>
            </a:r>
            <a:endParaRPr lang="en-US" dirty="0"/>
          </a:p>
        </p:txBody>
      </p:sp>
      <p:pic>
        <p:nvPicPr>
          <p:cNvPr id="51" name="Picture 50" descr="WinEmbed-CE6-R2_h_rg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1870" y="2561176"/>
            <a:ext cx="3807178" cy="407912"/>
          </a:xfrm>
          <a:prstGeom prst="rect">
            <a:avLst/>
          </a:prstGeom>
        </p:spPr>
      </p:pic>
      <p:pic>
        <p:nvPicPr>
          <p:cNvPr id="54" name="Picture 53" descr="WinEmbed-CE6-R3_rg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01870" y="1977120"/>
            <a:ext cx="3807178" cy="407912"/>
          </a:xfrm>
          <a:prstGeom prst="rect">
            <a:avLst/>
          </a:prstGeom>
        </p:spPr>
      </p:pic>
      <p:grpSp>
        <p:nvGrpSpPr>
          <p:cNvPr id="84" name="Group 83"/>
          <p:cNvGrpSpPr/>
          <p:nvPr/>
        </p:nvGrpSpPr>
        <p:grpSpPr>
          <a:xfrm>
            <a:off x="1121248" y="4188359"/>
            <a:ext cx="4515555" cy="648929"/>
            <a:chOff x="2069515" y="4637092"/>
            <a:chExt cx="4515555" cy="648929"/>
          </a:xfrm>
        </p:grpSpPr>
        <p:pic>
          <p:nvPicPr>
            <p:cNvPr id="63" name="Content Placeholder 6" descr="VS_05_h_rgb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9515" y="4637092"/>
              <a:ext cx="3168034" cy="648929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5106954" y="4854426"/>
              <a:ext cx="14781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Segoe" pitchFamily="34" charset="0"/>
                </a:rPr>
                <a:t>Vista SP</a:t>
              </a:r>
            </a:p>
          </p:txBody>
        </p:sp>
      </p:grpSp>
      <p:grpSp>
        <p:nvGrpSpPr>
          <p:cNvPr id="65" name="Group 33"/>
          <p:cNvGrpSpPr/>
          <p:nvPr/>
        </p:nvGrpSpPr>
        <p:grpSpPr>
          <a:xfrm>
            <a:off x="1301870" y="3152153"/>
            <a:ext cx="4189734" cy="439655"/>
            <a:chOff x="838200" y="2717510"/>
            <a:chExt cx="4863694" cy="510378"/>
          </a:xfrm>
        </p:grpSpPr>
        <p:pic>
          <p:nvPicPr>
            <p:cNvPr id="66" name="Picture 65" descr="WinEmbed-CE6_h_rgb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8200" y="2717510"/>
              <a:ext cx="4078713" cy="478285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4884515" y="2766223"/>
              <a:ext cx="817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Segoe" pitchFamily="34" charset="0"/>
                </a:rPr>
                <a:t>SP1</a:t>
              </a:r>
              <a:endParaRPr lang="en-US" dirty="0" smtClean="0">
                <a:solidFill>
                  <a:srgbClr val="FF0000"/>
                </a:solidFill>
                <a:latin typeface="Segoe" pitchFamily="34" charset="0"/>
              </a:endParaRPr>
            </a:p>
          </p:txBody>
        </p:sp>
      </p:grpSp>
      <p:pic>
        <p:nvPicPr>
          <p:cNvPr id="68" name="Picture 67" descr="WinEmbed-CE6_h_rg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01870" y="3722802"/>
            <a:ext cx="3478973" cy="407957"/>
          </a:xfrm>
          <a:prstGeom prst="rect">
            <a:avLst/>
          </a:prstGeom>
        </p:spPr>
      </p:pic>
      <p:sp>
        <p:nvSpPr>
          <p:cNvPr id="73" name="Down Arrow 72"/>
          <p:cNvSpPr/>
          <p:nvPr/>
        </p:nvSpPr>
        <p:spPr>
          <a:xfrm flipV="1">
            <a:off x="250821" y="1215709"/>
            <a:ext cx="982133" cy="4955822"/>
          </a:xfrm>
          <a:prstGeom prst="downArrow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alpha val="0"/>
                </a:schemeClr>
              </a:gs>
              <a:gs pos="50000">
                <a:srgbClr val="00B0F0">
                  <a:alpha val="46000"/>
                </a:srgbClr>
              </a:gs>
              <a:gs pos="100000">
                <a:srgbClr val="00B0F0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5" name="Group 84"/>
          <p:cNvGrpSpPr/>
          <p:nvPr/>
        </p:nvGrpSpPr>
        <p:grpSpPr>
          <a:xfrm>
            <a:off x="1121248" y="4781026"/>
            <a:ext cx="3809675" cy="648929"/>
            <a:chOff x="2069515" y="5229759"/>
            <a:chExt cx="3809675" cy="648929"/>
          </a:xfrm>
        </p:grpSpPr>
        <p:sp>
          <p:nvSpPr>
            <p:cNvPr id="72" name="TextBox 71"/>
            <p:cNvSpPr txBox="1"/>
            <p:nvPr/>
          </p:nvSpPr>
          <p:spPr>
            <a:xfrm>
              <a:off x="5086398" y="5451026"/>
              <a:ext cx="7927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Segoe" pitchFamily="34" charset="0"/>
                </a:rPr>
                <a:t>SP1</a:t>
              </a:r>
            </a:p>
          </p:txBody>
        </p:sp>
        <p:pic>
          <p:nvPicPr>
            <p:cNvPr id="82" name="Content Placeholder 6" descr="VS_05_h_rgb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9515" y="5229759"/>
              <a:ext cx="3168034" cy="648929"/>
            </a:xfrm>
            <a:prstGeom prst="rect">
              <a:avLst/>
            </a:prstGeom>
          </p:spPr>
        </p:pic>
      </p:grpSp>
      <p:pic>
        <p:nvPicPr>
          <p:cNvPr id="83" name="Content Placeholder 6" descr="VS_05_h_rg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21248" y="5351115"/>
            <a:ext cx="3168034" cy="648929"/>
          </a:xfrm>
          <a:prstGeom prst="rect">
            <a:avLst/>
          </a:prstGeom>
        </p:spPr>
      </p:pic>
      <p:sp>
        <p:nvSpPr>
          <p:cNvPr id="86" name="TextBox 85"/>
          <p:cNvSpPr txBox="1"/>
          <p:nvPr/>
        </p:nvSpPr>
        <p:spPr>
          <a:xfrm>
            <a:off x="1253066" y="1371601"/>
            <a:ext cx="3522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Segoe" pitchFamily="34" charset="0"/>
              </a:rPr>
              <a:t>Third Party Components</a:t>
            </a:r>
          </a:p>
        </p:txBody>
      </p:sp>
      <p:pic>
        <p:nvPicPr>
          <p:cNvPr id="92" name="Picture 91" descr="Windows Embedded CE 6.0 box 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045" y="1384395"/>
            <a:ext cx="415359" cy="397744"/>
          </a:xfrm>
          <a:prstGeom prst="rect">
            <a:avLst/>
          </a:prstGeom>
        </p:spPr>
      </p:pic>
      <p:pic>
        <p:nvPicPr>
          <p:cNvPr id="93" name="Picture 92" descr="Windows Embedded CE 6.0 box 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045" y="1971250"/>
            <a:ext cx="415359" cy="397744"/>
          </a:xfrm>
          <a:prstGeom prst="rect">
            <a:avLst/>
          </a:prstGeom>
        </p:spPr>
      </p:pic>
      <p:pic>
        <p:nvPicPr>
          <p:cNvPr id="94" name="Picture 93" descr="Windows Embedded CE 6.0 box 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045" y="2558105"/>
            <a:ext cx="415359" cy="397744"/>
          </a:xfrm>
          <a:prstGeom prst="rect">
            <a:avLst/>
          </a:prstGeom>
        </p:spPr>
      </p:pic>
      <p:pic>
        <p:nvPicPr>
          <p:cNvPr id="95" name="Picture 94" descr="Windows Embedded CE 6.0 box 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045" y="3144960"/>
            <a:ext cx="415359" cy="397744"/>
          </a:xfrm>
          <a:prstGeom prst="rect">
            <a:avLst/>
          </a:prstGeom>
        </p:spPr>
      </p:pic>
      <p:pic>
        <p:nvPicPr>
          <p:cNvPr id="96" name="Picture 95" descr="Windows Embedded CE 6.0 box 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045" y="3731815"/>
            <a:ext cx="415359" cy="397744"/>
          </a:xfrm>
          <a:prstGeom prst="rect">
            <a:avLst/>
          </a:prstGeom>
        </p:spPr>
      </p:pic>
      <p:pic>
        <p:nvPicPr>
          <p:cNvPr id="97" name="Picture 96" descr="Windows Embedded CE 6.0 box 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045" y="5492377"/>
            <a:ext cx="415359" cy="397744"/>
          </a:xfrm>
          <a:prstGeom prst="rect">
            <a:avLst/>
          </a:prstGeom>
        </p:spPr>
      </p:pic>
      <p:grpSp>
        <p:nvGrpSpPr>
          <p:cNvPr id="101" name="Group 100"/>
          <p:cNvGrpSpPr/>
          <p:nvPr/>
        </p:nvGrpSpPr>
        <p:grpSpPr>
          <a:xfrm>
            <a:off x="7848715" y="1353512"/>
            <a:ext cx="527640" cy="444245"/>
            <a:chOff x="7577781" y="1802245"/>
            <a:chExt cx="527640" cy="444245"/>
          </a:xfrm>
        </p:grpSpPr>
        <p:pic>
          <p:nvPicPr>
            <p:cNvPr id="99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86132" y="1802245"/>
              <a:ext cx="519289" cy="361350"/>
            </a:xfrm>
            <a:prstGeom prst="rect">
              <a:avLst/>
            </a:prstGeom>
            <a:noFill/>
          </p:spPr>
        </p:pic>
        <p:pic>
          <p:nvPicPr>
            <p:cNvPr id="138242" name="Picture 2" descr="C:\Documents and Settings\Pennie\My Documents\ACERDATA (D)\Pennie's documents\MS Image\Shapes and Graphics\Windows_Vista_Icons_ for_Marketing_use\DownloadArrow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77781" y="1926176"/>
              <a:ext cx="279288" cy="320314"/>
            </a:xfrm>
            <a:prstGeom prst="rect">
              <a:avLst/>
            </a:prstGeom>
            <a:noFill/>
          </p:spPr>
        </p:pic>
      </p:grpSp>
      <p:grpSp>
        <p:nvGrpSpPr>
          <p:cNvPr id="102" name="Group 101"/>
          <p:cNvGrpSpPr/>
          <p:nvPr/>
        </p:nvGrpSpPr>
        <p:grpSpPr>
          <a:xfrm>
            <a:off x="7848715" y="1939728"/>
            <a:ext cx="527640" cy="444245"/>
            <a:chOff x="7577781" y="1802245"/>
            <a:chExt cx="527640" cy="444245"/>
          </a:xfrm>
        </p:grpSpPr>
        <p:pic>
          <p:nvPicPr>
            <p:cNvPr id="103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86132" y="1802245"/>
              <a:ext cx="519289" cy="361350"/>
            </a:xfrm>
            <a:prstGeom prst="rect">
              <a:avLst/>
            </a:prstGeom>
            <a:noFill/>
          </p:spPr>
        </p:pic>
        <p:pic>
          <p:nvPicPr>
            <p:cNvPr id="104" name="Picture 2" descr="C:\Documents and Settings\Pennie\My Documents\ACERDATA (D)\Pennie's documents\MS Image\Shapes and Graphics\Windows_Vista_Icons_ for_Marketing_use\DownloadArrow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77781" y="1926176"/>
              <a:ext cx="279288" cy="320314"/>
            </a:xfrm>
            <a:prstGeom prst="rect">
              <a:avLst/>
            </a:prstGeom>
            <a:noFill/>
          </p:spPr>
        </p:pic>
      </p:grpSp>
      <p:grpSp>
        <p:nvGrpSpPr>
          <p:cNvPr id="105" name="Group 104"/>
          <p:cNvGrpSpPr/>
          <p:nvPr/>
        </p:nvGrpSpPr>
        <p:grpSpPr>
          <a:xfrm>
            <a:off x="7848715" y="2525944"/>
            <a:ext cx="527640" cy="444245"/>
            <a:chOff x="7577781" y="1802245"/>
            <a:chExt cx="527640" cy="444245"/>
          </a:xfrm>
        </p:grpSpPr>
        <p:pic>
          <p:nvPicPr>
            <p:cNvPr id="106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86132" y="1802245"/>
              <a:ext cx="519289" cy="361350"/>
            </a:xfrm>
            <a:prstGeom prst="rect">
              <a:avLst/>
            </a:prstGeom>
            <a:noFill/>
          </p:spPr>
        </p:pic>
        <p:pic>
          <p:nvPicPr>
            <p:cNvPr id="107" name="Picture 2" descr="C:\Documents and Settings\Pennie\My Documents\ACERDATA (D)\Pennie's documents\MS Image\Shapes and Graphics\Windows_Vista_Icons_ for_Marketing_use\DownloadArrow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77781" y="1926176"/>
              <a:ext cx="279288" cy="320314"/>
            </a:xfrm>
            <a:prstGeom prst="rect">
              <a:avLst/>
            </a:prstGeom>
            <a:noFill/>
          </p:spPr>
        </p:pic>
      </p:grpSp>
      <p:grpSp>
        <p:nvGrpSpPr>
          <p:cNvPr id="108" name="Group 107"/>
          <p:cNvGrpSpPr/>
          <p:nvPr/>
        </p:nvGrpSpPr>
        <p:grpSpPr>
          <a:xfrm>
            <a:off x="7848715" y="3112160"/>
            <a:ext cx="527640" cy="444245"/>
            <a:chOff x="7577781" y="1802245"/>
            <a:chExt cx="527640" cy="444245"/>
          </a:xfrm>
        </p:grpSpPr>
        <p:pic>
          <p:nvPicPr>
            <p:cNvPr id="109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86132" y="1802245"/>
              <a:ext cx="519289" cy="361350"/>
            </a:xfrm>
            <a:prstGeom prst="rect">
              <a:avLst/>
            </a:prstGeom>
            <a:noFill/>
          </p:spPr>
        </p:pic>
        <p:pic>
          <p:nvPicPr>
            <p:cNvPr id="110" name="Picture 2" descr="C:\Documents and Settings\Pennie\My Documents\ACERDATA (D)\Pennie's documents\MS Image\Shapes and Graphics\Windows_Vista_Icons_ for_Marketing_use\DownloadArrow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77781" y="1926176"/>
              <a:ext cx="279288" cy="320314"/>
            </a:xfrm>
            <a:prstGeom prst="rect">
              <a:avLst/>
            </a:prstGeom>
            <a:noFill/>
          </p:spPr>
        </p:pic>
      </p:grpSp>
      <p:grpSp>
        <p:nvGrpSpPr>
          <p:cNvPr id="114" name="Group 113"/>
          <p:cNvGrpSpPr/>
          <p:nvPr/>
        </p:nvGrpSpPr>
        <p:grpSpPr>
          <a:xfrm>
            <a:off x="7848715" y="4284592"/>
            <a:ext cx="527640" cy="444245"/>
            <a:chOff x="7577781" y="1802245"/>
            <a:chExt cx="527640" cy="444245"/>
          </a:xfrm>
        </p:grpSpPr>
        <p:pic>
          <p:nvPicPr>
            <p:cNvPr id="115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86132" y="1802245"/>
              <a:ext cx="519289" cy="361350"/>
            </a:xfrm>
            <a:prstGeom prst="rect">
              <a:avLst/>
            </a:prstGeom>
            <a:noFill/>
          </p:spPr>
        </p:pic>
        <p:pic>
          <p:nvPicPr>
            <p:cNvPr id="116" name="Picture 2" descr="C:\Documents and Settings\Pennie\My Documents\ACERDATA (D)\Pennie's documents\MS Image\Shapes and Graphics\Windows_Vista_Icons_ for_Marketing_use\DownloadArrow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77781" y="1926176"/>
              <a:ext cx="279288" cy="320314"/>
            </a:xfrm>
            <a:prstGeom prst="rect">
              <a:avLst/>
            </a:prstGeom>
            <a:noFill/>
          </p:spPr>
        </p:pic>
      </p:grpSp>
      <p:grpSp>
        <p:nvGrpSpPr>
          <p:cNvPr id="117" name="Group 116"/>
          <p:cNvGrpSpPr/>
          <p:nvPr/>
        </p:nvGrpSpPr>
        <p:grpSpPr>
          <a:xfrm>
            <a:off x="7848715" y="4870808"/>
            <a:ext cx="527640" cy="444245"/>
            <a:chOff x="7577781" y="1802245"/>
            <a:chExt cx="527640" cy="444245"/>
          </a:xfrm>
        </p:grpSpPr>
        <p:pic>
          <p:nvPicPr>
            <p:cNvPr id="118" name="Picture 2" descr="C:\Documents and Settings\Pennie\My Documents\ACERDATA (D)\Pennie's documents\MS Image\Shapes and Graphics\Internet Cloud\cloud illustration icon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86132" y="1802245"/>
              <a:ext cx="519289" cy="361350"/>
            </a:xfrm>
            <a:prstGeom prst="rect">
              <a:avLst/>
            </a:prstGeom>
            <a:noFill/>
          </p:spPr>
        </p:pic>
        <p:pic>
          <p:nvPicPr>
            <p:cNvPr id="119" name="Picture 2" descr="C:\Documents and Settings\Pennie\My Documents\ACERDATA (D)\Pennie's documents\MS Image\Shapes and Graphics\Windows_Vista_Icons_ for_Marketing_use\DownloadArrow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77781" y="1926176"/>
              <a:ext cx="279288" cy="320314"/>
            </a:xfrm>
            <a:prstGeom prst="rect">
              <a:avLst/>
            </a:prstGeom>
            <a:noFill/>
          </p:spPr>
        </p:pic>
      </p:grpSp>
      <p:sp>
        <p:nvSpPr>
          <p:cNvPr id="123" name="TextBox 122"/>
          <p:cNvSpPr txBox="1"/>
          <p:nvPr/>
        </p:nvSpPr>
        <p:spPr>
          <a:xfrm rot="16200000">
            <a:off x="245085" y="2915357"/>
            <a:ext cx="966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Segoe" pitchFamily="34" charset="0"/>
              </a:rPr>
              <a:t>Order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145867" y="1267177"/>
            <a:ext cx="31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Segoe" pitchFamily="34" charset="0"/>
              </a:rPr>
              <a:t>*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6" grpId="0"/>
      <p:bldP spid="1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736270" y="1348367"/>
            <a:ext cx="8407730" cy="1281384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Deliver rich, immersive and differentiated UXs with Silverlight and Gestures Faster and Easier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43013" y="2798596"/>
            <a:ext cx="7800987" cy="1281384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Richer browsing experience with IE Embedded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900228" y="4250172"/>
            <a:ext cx="7243772" cy="1281384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0"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Single API to manage multiple connections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32507" y="1348979"/>
            <a:ext cx="1280160" cy="1280160"/>
            <a:chOff x="332507" y="1350938"/>
            <a:chExt cx="1024128" cy="1024128"/>
          </a:xfrm>
        </p:grpSpPr>
        <p:sp>
          <p:nvSpPr>
            <p:cNvPr id="8" name="Oval 7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53042" y="2799208"/>
            <a:ext cx="1280160" cy="1280160"/>
            <a:chOff x="332507" y="1350938"/>
            <a:chExt cx="1024128" cy="1024128"/>
          </a:xfrm>
        </p:grpSpPr>
        <p:sp>
          <p:nvSpPr>
            <p:cNvPr id="11" name="Oval 10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73577" y="4250784"/>
            <a:ext cx="1280160" cy="1280160"/>
            <a:chOff x="332507" y="1350938"/>
            <a:chExt cx="1024128" cy="1024128"/>
          </a:xfrm>
        </p:grpSpPr>
        <p:sp>
          <p:nvSpPr>
            <p:cNvPr id="14" name="Oval 13"/>
            <p:cNvSpPr/>
            <p:nvPr/>
          </p:nvSpPr>
          <p:spPr>
            <a:xfrm>
              <a:off x="332507" y="1350938"/>
              <a:ext cx="1024128" cy="102412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406851" y="1425282"/>
              <a:ext cx="875440" cy="875440"/>
            </a:xfrm>
            <a:prstGeom prst="ellipse">
              <a:avLst/>
            </a:prstGeom>
            <a:gradFill flip="none" rotWithShape="1">
              <a:gsLst>
                <a:gs pos="19000">
                  <a:schemeClr val="tx2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endParaRPr>
            </a:p>
          </p:txBody>
        </p:sp>
      </p:grpSp>
      <p:pic>
        <p:nvPicPr>
          <p:cNvPr id="109570" name="Picture 2" descr="C:\Documents and Settings\Pennie\My Documents\ACERDATA (D)\Pennie's documents\MS Image\Shapes and Graphics\Windows_Vista_Icons_ for_Marketing_use\IE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023" y="3022600"/>
            <a:ext cx="812800" cy="812800"/>
          </a:xfrm>
          <a:prstGeom prst="rect">
            <a:avLst/>
          </a:prstGeom>
          <a:noFill/>
        </p:spPr>
      </p:pic>
      <p:pic>
        <p:nvPicPr>
          <p:cNvPr id="109571" name="Picture 3" descr="C:\Documents and Settings\Pennie\My Documents\James Pratt\Sl_v_rg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072" y="1535288"/>
            <a:ext cx="737609" cy="823208"/>
          </a:xfrm>
          <a:prstGeom prst="rect">
            <a:avLst/>
          </a:prstGeom>
          <a:noFill/>
        </p:spPr>
      </p:pic>
      <p:pic>
        <p:nvPicPr>
          <p:cNvPr id="109572" name="Picture 4" descr="C:\Documents and Settings\Pennie\My Documents\ACERDATA (D)\Pennie's documents\MS Image\Shapes and Graphics\circular shapes\sphere ball\molecul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65980" y="4583289"/>
            <a:ext cx="855763" cy="72248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What is CE 6.0 ?</a:t>
            </a:r>
            <a:endParaRPr lang="en-US" dirty="0"/>
          </a:p>
        </p:txBody>
      </p:sp>
      <p:sp>
        <p:nvSpPr>
          <p:cNvPr id="7171" name="Forme 10242"/>
          <p:cNvSpPr>
            <a:spLocks noGrp="1" noChangeArrowheads="1"/>
          </p:cNvSpPr>
          <p:nvPr>
            <p:ph idx="1"/>
          </p:nvPr>
        </p:nvSpPr>
        <p:spPr>
          <a:xfrm>
            <a:off x="381001" y="1412875"/>
            <a:ext cx="5334000" cy="4530471"/>
          </a:xfrm>
        </p:spPr>
        <p:txBody>
          <a:bodyPr>
            <a:normAutofit/>
          </a:bodyPr>
          <a:lstStyle/>
          <a:p>
            <a:pPr marL="357188" indent="-357188" eaLnBrk="1" hangingPunct="1">
              <a:lnSpc>
                <a:spcPct val="80000"/>
              </a:lnSpc>
              <a:buNone/>
              <a:defRPr/>
            </a:pPr>
            <a:r>
              <a:rPr lang="en-US" sz="2400" dirty="0" smtClean="0"/>
              <a:t>Windows Embedded CE 6.0 is </a:t>
            </a:r>
            <a:r>
              <a:rPr lang="en-US" sz="2400" b="1" dirty="0" smtClean="0"/>
              <a:t>NOT </a:t>
            </a:r>
            <a:r>
              <a:rPr lang="en-US" sz="2400" dirty="0" smtClean="0"/>
              <a:t>Windows Mobile 6.0 </a:t>
            </a:r>
            <a:r>
              <a:rPr lang="en-US" sz="2400" b="1" dirty="0" smtClean="0"/>
              <a:t>(based on CE 5.0)</a:t>
            </a:r>
          </a:p>
          <a:p>
            <a:pPr marL="757238" lvl="1" indent="-357188" eaLnBrk="1" hangingPunct="1">
              <a:lnSpc>
                <a:spcPct val="80000"/>
              </a:lnSpc>
              <a:buFontTx/>
              <a:buNone/>
              <a:defRPr/>
            </a:pPr>
            <a:endParaRPr lang="en-US" sz="2000" dirty="0" smtClean="0"/>
          </a:p>
          <a:p>
            <a:pPr marL="357188" indent="-357188" eaLnBrk="1" hangingPunct="1">
              <a:lnSpc>
                <a:spcPct val="80000"/>
              </a:lnSpc>
              <a:buNone/>
              <a:defRPr/>
            </a:pPr>
            <a:r>
              <a:rPr lang="en-US" sz="2400" dirty="0" smtClean="0"/>
              <a:t>Windows Embedded CE 6.0 is…</a:t>
            </a:r>
          </a:p>
          <a:p>
            <a:pPr marL="442912" indent="-412750">
              <a:defRPr/>
            </a:pPr>
            <a:r>
              <a:rPr lang="en-US" sz="2000" dirty="0" smtClean="0"/>
              <a:t>32-bit, real-time, multitasking OS</a:t>
            </a:r>
          </a:p>
          <a:p>
            <a:pPr marL="442912" indent="-412750">
              <a:defRPr/>
            </a:pPr>
            <a:r>
              <a:rPr lang="en-US" sz="2000" dirty="0" smtClean="0"/>
              <a:t>Highly componentized (~700 components in CE 6.0)</a:t>
            </a:r>
          </a:p>
          <a:p>
            <a:pPr marL="866776" lvl="1" indent="-387350">
              <a:defRPr/>
            </a:pPr>
            <a:r>
              <a:rPr lang="en-US" sz="2000" dirty="0" smtClean="0">
                <a:latin typeface="+mn-lt"/>
              </a:rPr>
              <a:t>Delivered as a granular set of components</a:t>
            </a:r>
          </a:p>
          <a:p>
            <a:pPr marL="866776" lvl="1" indent="-387350">
              <a:defRPr/>
            </a:pPr>
            <a:r>
              <a:rPr lang="en-US" sz="2000" dirty="0" smtClean="0">
                <a:latin typeface="+mn-lt"/>
              </a:rPr>
              <a:t>Use CE 6.0 Platform Builder tools to configure image</a:t>
            </a:r>
          </a:p>
          <a:p>
            <a:pPr marL="442912" indent="-412750">
              <a:defRPr/>
            </a:pPr>
            <a:r>
              <a:rPr lang="en-US" sz="2000" dirty="0" smtClean="0"/>
              <a:t>Scalable</a:t>
            </a:r>
          </a:p>
          <a:p>
            <a:pPr marL="866776" lvl="1" indent="-387350">
              <a:defRPr/>
            </a:pPr>
            <a:r>
              <a:rPr lang="en-US" sz="2000" dirty="0" smtClean="0">
                <a:latin typeface="+mn-lt"/>
              </a:rPr>
              <a:t>Footprint scales with functionality selected</a:t>
            </a:r>
          </a:p>
          <a:p>
            <a:pPr marL="442912" indent="-412750">
              <a:defRPr/>
            </a:pPr>
            <a:r>
              <a:rPr lang="en-US" sz="2000" dirty="0" smtClean="0"/>
              <a:t>Wide variety of CPU support</a:t>
            </a:r>
          </a:p>
          <a:p>
            <a:pPr marL="866776" lvl="1" indent="-387350">
              <a:defRPr/>
            </a:pPr>
            <a:r>
              <a:rPr lang="pt-BR" sz="2000" dirty="0" smtClean="0">
                <a:latin typeface="+mn-lt"/>
              </a:rPr>
              <a:t>Runs on x86, ARM, MIPS and SH4</a:t>
            </a:r>
          </a:p>
        </p:txBody>
      </p:sp>
      <p:pic>
        <p:nvPicPr>
          <p:cNvPr id="23557" name="Rectangle 174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600200"/>
            <a:ext cx="2786878" cy="22597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to Action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16621" y="1430146"/>
            <a:ext cx="8601748" cy="1051798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Attend the other great breakout sessions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6621" y="2638026"/>
            <a:ext cx="8601748" cy="1051798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Try out the HOLs next door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621" y="3845906"/>
            <a:ext cx="8601748" cy="1051798"/>
          </a:xfrm>
          <a:prstGeom prst="roundRect">
            <a:avLst>
              <a:gd name="adj" fmla="val 1845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HOLs will be posted online</a:t>
            </a:r>
          </a:p>
        </p:txBody>
      </p:sp>
      <p:pic>
        <p:nvPicPr>
          <p:cNvPr id="110594" name="Picture 2" descr="C:\Documents and Settings\Pennie\My Documents\ACERDATA (D)\Pennie's documents\MS Image\Shapes and Graphics\Roadmaps and traffic signs\road ahead blue arrow.png"/>
          <p:cNvPicPr>
            <a:picLocks noChangeAspect="1" noChangeArrowheads="1"/>
          </p:cNvPicPr>
          <p:nvPr/>
        </p:nvPicPr>
        <p:blipFill>
          <a:blip r:embed="rId3"/>
          <a:srcRect r="26996"/>
          <a:stretch>
            <a:fillRect/>
          </a:stretch>
        </p:blipFill>
        <p:spPr bwMode="auto">
          <a:xfrm>
            <a:off x="4665838" y="3879323"/>
            <a:ext cx="4478162" cy="24860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Breakout Sessions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-2298032" y="-1"/>
            <a:ext cx="2141623" cy="2587752"/>
          </a:xfrm>
          <a:prstGeom prst="rect">
            <a:avLst/>
          </a:prstGeom>
          <a:ln w="381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t" anchorCtr="0" compatLnSpc="1">
            <a:prstTxWarp prst="textNoShape">
              <a:avLst/>
            </a:prstTxWarp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/>
              <a:t>Required Slide</a:t>
            </a:r>
            <a:endParaRPr lang="en-US" sz="2400" b="1" dirty="0" smtClean="0">
              <a:solidFill>
                <a:schemeClr val="accent5"/>
              </a:solidFill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5"/>
                </a:solidFill>
              </a:rPr>
              <a:t>Track PMs </a:t>
            </a:r>
            <a:r>
              <a:rPr lang="en-US" dirty="0" smtClean="0"/>
              <a:t>will supply the content for this slide, </a:t>
            </a:r>
            <a:br>
              <a:rPr lang="en-US" dirty="0" smtClean="0"/>
            </a:br>
            <a:r>
              <a:rPr lang="en-US" dirty="0" smtClean="0"/>
              <a:t>which will be inserted during </a:t>
            </a:r>
            <a:br>
              <a:rPr lang="en-US" dirty="0" smtClean="0"/>
            </a:br>
            <a:r>
              <a:rPr lang="en-US" dirty="0" smtClean="0"/>
              <a:t>the final scrub.</a:t>
            </a:r>
            <a:endParaRPr lang="en-US" sz="1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71062" y="3846443"/>
            <a:ext cx="8385048" cy="240527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Windows Embedded Standard and </a:t>
            </a:r>
            <a:r>
              <a:rPr lang="en-US" dirty="0" err="1">
                <a:solidFill>
                  <a:schemeClr val="tx1"/>
                </a:solidFill>
              </a:rPr>
              <a:t>POSReady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EMB303: Windows Embedded Standard 2011: How to Embed Windows 7 into Devices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EMB309: Create  a </a:t>
            </a:r>
            <a:r>
              <a:rPr lang="en-US" sz="1400" dirty="0" err="1">
                <a:solidFill>
                  <a:schemeClr val="tx1"/>
                </a:solidFill>
              </a:rPr>
              <a:t>Multitouch</a:t>
            </a:r>
            <a:r>
              <a:rPr lang="en-US" sz="1400" dirty="0">
                <a:solidFill>
                  <a:schemeClr val="tx1"/>
                </a:solidFill>
              </a:rPr>
              <a:t> and Gesture Aware Device Using Windows Embedded Standard 2011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EMB308: Componentization Architecture in Windows Embedded Standard 2011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EMB306: Using Windows PowerShell on Windows Embedded Standard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EMB302: Deploying Windows Embedded with Style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EMB203: Using Windows Deployment Services And Microsoft System Center To Deploy And Manage A Point-of-Service (POS)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/>
          </p:nvPr>
        </p:nvSpPr>
        <p:spPr>
          <a:xfrm>
            <a:off x="374374" y="2117042"/>
            <a:ext cx="8385048" cy="163001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Windows Embedded CE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EMB307</a:t>
            </a:r>
            <a:r>
              <a:rPr lang="en-US" sz="1400" dirty="0">
                <a:solidFill>
                  <a:schemeClr val="tx1"/>
                </a:solidFill>
              </a:rPr>
              <a:t>: Windows Embedded CE6.0: Tools and Techniques to Face the Embedded Development Challenges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EMB201: Windows Embedded CE and Connectivity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EMB305: From Expression Blend to Windows Embedded CE: build the UI of next generation devices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/>
          </p:nvPr>
        </p:nvSpPr>
        <p:spPr>
          <a:xfrm>
            <a:off x="377686" y="1003646"/>
            <a:ext cx="8385048" cy="1153149"/>
          </a:xfrm>
        </p:spPr>
        <p:txBody>
          <a:bodyPr/>
          <a:lstStyle/>
          <a:p>
            <a:r>
              <a:rPr lang="en-US" dirty="0"/>
              <a:t>General</a:t>
            </a:r>
            <a:endParaRPr lang="en-US" sz="1600" dirty="0"/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EMB202: What a desktop developer needs to know to develop for Windows Embedded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EMB304: Windows Embedded: from sensors to servers</a:t>
            </a:r>
          </a:p>
          <a:p>
            <a:pPr lvl="1"/>
            <a:r>
              <a:rPr lang="en-US" sz="1400" dirty="0">
                <a:solidFill>
                  <a:schemeClr val="tx1"/>
                </a:solidFill>
              </a:rPr>
              <a:t>EMB310: Windows Embedded: "Demos only“</a:t>
            </a:r>
          </a:p>
        </p:txBody>
      </p:sp>
    </p:spTree>
    <p:extLst>
      <p:ext uri="{BB962C8B-B14F-4D97-AF65-F5344CB8AC3E}">
        <p14:creationId xmlns="" xmlns:p14="http://schemas.microsoft.com/office/powerpoint/2010/main" val="27003506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75946" cy="498598"/>
          </a:xfrm>
        </p:spPr>
        <p:txBody>
          <a:bodyPr/>
          <a:lstStyle/>
          <a:p>
            <a:r>
              <a:rPr lang="en-US" sz="3600" dirty="0"/>
              <a:t>HOLs, Interactive, Sunday and Demo Sessions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-2298032" y="-1"/>
            <a:ext cx="2141623" cy="2587752"/>
          </a:xfrm>
          <a:prstGeom prst="rect">
            <a:avLst/>
          </a:prstGeom>
          <a:ln w="381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t" anchorCtr="0" compatLnSpc="1">
            <a:prstTxWarp prst="textNoShape">
              <a:avLst/>
            </a:prstTxWarp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/>
              <a:t>Required Slide</a:t>
            </a:r>
            <a:endParaRPr lang="en-US" sz="2400" b="1" dirty="0" smtClean="0">
              <a:solidFill>
                <a:schemeClr val="accent5"/>
              </a:solidFill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5"/>
                </a:solidFill>
              </a:rPr>
              <a:t>Track PMs </a:t>
            </a:r>
            <a:r>
              <a:rPr lang="en-US" dirty="0" smtClean="0"/>
              <a:t>will supply the content for this slide, </a:t>
            </a:r>
            <a:br>
              <a:rPr lang="en-US" dirty="0" smtClean="0"/>
            </a:br>
            <a:r>
              <a:rPr lang="en-US" dirty="0" smtClean="0"/>
              <a:t>which will be inserted during </a:t>
            </a:r>
            <a:br>
              <a:rPr lang="en-US" dirty="0" smtClean="0"/>
            </a:br>
            <a:r>
              <a:rPr lang="en-US" dirty="0" smtClean="0"/>
              <a:t>the final scrub.</a:t>
            </a:r>
            <a:endParaRPr lang="en-US" sz="1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0574" y="5171449"/>
            <a:ext cx="8385048" cy="685800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/>
                <a:cs typeface="Calibri"/>
              </a:rPr>
              <a:t>Sunday and Demo Session</a:t>
            </a: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Calibri"/>
                <a:cs typeface="Calibri"/>
              </a:rPr>
              <a:t>E</a:t>
            </a: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MB101-SUN: Windows Embedded101</a:t>
            </a: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Calibri"/>
                <a:cs typeface="Times New Roman"/>
              </a:rPr>
              <a:t>EMB01-Demo: Embedding Windows Seven into devices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/>
          </p:nvPr>
        </p:nvSpPr>
        <p:spPr>
          <a:xfrm>
            <a:off x="364435" y="2832652"/>
            <a:ext cx="8385048" cy="2117035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/>
                <a:cs typeface="Calibri"/>
              </a:rPr>
              <a:t>Hands On Lab</a:t>
            </a: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200" dirty="0">
                <a:solidFill>
                  <a:schemeClr val="tx1"/>
                </a:solidFill>
                <a:ea typeface="Calibri"/>
                <a:cs typeface="Calibri"/>
              </a:rPr>
              <a:t>Hi</a:t>
            </a: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gher Fidelity internet experience with Internet Explorer Embedded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Introduction to Connection Manager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Creating a custom Windows Embedded Standard 2011 operating system image for an application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New Servicing and Deployment Scenarios in Windows Embedded Standard 2011 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Embedded Enabling Features in Windows Embedded Standard 2011 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Configuring and Using PowerShell to Manage Windows Embedded Standard 2011  Devices</a:t>
            </a:r>
            <a:endParaRPr lang="en-US" sz="1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/>
          </p:nvPr>
        </p:nvSpPr>
        <p:spPr>
          <a:xfrm>
            <a:off x="357808" y="914400"/>
            <a:ext cx="8385048" cy="1848679"/>
          </a:xfrm>
        </p:spPr>
        <p:txBody>
          <a:bodyPr/>
          <a:lstStyle/>
          <a:p>
            <a:pPr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effectLst/>
                <a:ea typeface="Times New Roman"/>
                <a:cs typeface="Calibri"/>
              </a:rPr>
              <a:t>Interactive sessions</a:t>
            </a: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  <a:ea typeface="Times New Roman"/>
                <a:cs typeface="Calibri"/>
              </a:rPr>
              <a:t>EMB01-IS: Delivering Applications as Appliances</a:t>
            </a:r>
            <a:endParaRPr lang="en-US" sz="1400" dirty="0" smtClean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  <a:ea typeface="Times New Roman"/>
                <a:cs typeface="Calibri"/>
              </a:rPr>
              <a:t>EMB02-IS</a:t>
            </a: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: Windows for Devices: Learn about the Future of Windows Embedded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EMB03-IS: The </a:t>
            </a:r>
            <a:r>
              <a:rPr lang="en-US" sz="1400" dirty="0" err="1">
                <a:solidFill>
                  <a:schemeClr val="tx1"/>
                </a:solidFill>
                <a:ea typeface="Times New Roman"/>
                <a:cs typeface="Calibri"/>
              </a:rPr>
              <a:t>Schtick</a:t>
            </a:r>
            <a:r>
              <a:rPr lang="en-US" sz="1400" dirty="0">
                <a:solidFill>
                  <a:schemeClr val="tx1"/>
                </a:solidFill>
                <a:ea typeface="Times New Roman"/>
                <a:cs typeface="Calibri"/>
              </a:rPr>
              <a:t>: Solving Real-Time Challenges, connectivity and GUI with Windows Embedded CE</a:t>
            </a:r>
            <a:endParaRPr lang="en-US" sz="1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  <a:ea typeface="Times New Roman"/>
                <a:cs typeface="Calibri"/>
              </a:rPr>
              <a:t>EMB04-IS: Deploying and maintaining Windows Embedded Standard with different</a:t>
            </a:r>
          </a:p>
        </p:txBody>
      </p:sp>
    </p:spTree>
    <p:extLst>
      <p:ext uri="{BB962C8B-B14F-4D97-AF65-F5344CB8AC3E}">
        <p14:creationId xmlns="" xmlns:p14="http://schemas.microsoft.com/office/powerpoint/2010/main" val="27504580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Useful URLs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-2298032" y="-1"/>
            <a:ext cx="2141623" cy="2587752"/>
          </a:xfrm>
          <a:prstGeom prst="rect">
            <a:avLst/>
          </a:prstGeom>
          <a:ln w="381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t" anchorCtr="0" compatLnSpc="1">
            <a:prstTxWarp prst="textNoShape">
              <a:avLst/>
            </a:prstTxWarp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/>
              <a:t>Required Slide</a:t>
            </a:r>
            <a:endParaRPr lang="en-US" sz="2400" b="1" dirty="0" smtClean="0">
              <a:solidFill>
                <a:schemeClr val="accent5"/>
              </a:solidFill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5"/>
                </a:solidFill>
              </a:rPr>
              <a:t>Track PMs </a:t>
            </a:r>
            <a:r>
              <a:rPr lang="en-US" dirty="0" smtClean="0"/>
              <a:t>will supply the content for this slide, </a:t>
            </a:r>
            <a:br>
              <a:rPr lang="en-US" dirty="0" smtClean="0"/>
            </a:br>
            <a:r>
              <a:rPr lang="en-US" dirty="0" smtClean="0"/>
              <a:t>which will be inserted during </a:t>
            </a:r>
            <a:br>
              <a:rPr lang="en-US" dirty="0" smtClean="0"/>
            </a:br>
            <a:r>
              <a:rPr lang="en-US" dirty="0" smtClean="0"/>
              <a:t>the final scrub.</a:t>
            </a:r>
            <a:endParaRPr lang="en-US" sz="1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0574" y="4922974"/>
            <a:ext cx="8385048" cy="685800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/>
                <a:cs typeface="Calibri"/>
              </a:rPr>
              <a:t>Other</a:t>
            </a: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Calibri"/>
                <a:cs typeface="Calibri"/>
                <a:hlinkClick r:id=""/>
              </a:rPr>
              <a:t>http://windowsfordevices</a:t>
            </a:r>
            <a:endParaRPr lang="en-US" sz="1600" dirty="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/>
          </p:nvPr>
        </p:nvSpPr>
        <p:spPr>
          <a:xfrm>
            <a:off x="364435" y="3017973"/>
            <a:ext cx="8385048" cy="1206158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ea typeface="Calibri"/>
                <a:cs typeface="Calibri"/>
              </a:rPr>
              <a:t>Blogs</a:t>
            </a:r>
            <a:endParaRPr lang="en-US" dirty="0">
              <a:solidFill>
                <a:schemeClr val="tx1"/>
              </a:solidFill>
              <a:ea typeface="Calibri"/>
              <a:cs typeface="Calibri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Calibri"/>
                <a:cs typeface="Calibri"/>
                <a:hlinkClick r:id=""/>
              </a:rPr>
              <a:t>http://blogs.msdn.com/obloch</a:t>
            </a:r>
            <a:endParaRPr lang="en-US" sz="1600" dirty="0">
              <a:solidFill>
                <a:schemeClr val="tx1"/>
              </a:solidFill>
              <a:ea typeface="Calibri"/>
              <a:cs typeface="Calibri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Calibri"/>
                <a:cs typeface="Calibri"/>
                <a:hlinkClick r:id=""/>
              </a:rPr>
              <a:t>http://blogs.msdn.com/mikehall</a:t>
            </a:r>
            <a:endParaRPr lang="en-US" sz="1600" dirty="0">
              <a:solidFill>
                <a:schemeClr val="tx1"/>
              </a:solidFill>
              <a:ea typeface="Calibri"/>
              <a:cs typeface="Calibri"/>
            </a:endParaRPr>
          </a:p>
          <a:p>
            <a:pPr lvl="1" indent="-457200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Calibri"/>
                <a:cs typeface="Calibri"/>
                <a:hlinkClick r:id="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ea typeface="Calibri"/>
                <a:cs typeface="Calibri"/>
                <a:hlinkClick r:id=""/>
              </a:rPr>
              <a:t>blogs.msdn.com/jcoyne</a:t>
            </a:r>
            <a:endParaRPr lang="en-US" sz="1600" dirty="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/>
          </p:nvPr>
        </p:nvSpPr>
        <p:spPr>
          <a:xfrm>
            <a:off x="357808" y="1271999"/>
            <a:ext cx="8385048" cy="1491080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/>
                <a:cs typeface="Calibri"/>
              </a:rPr>
              <a:t>Microsoft Web sites</a:t>
            </a:r>
          </a:p>
          <a:p>
            <a:pPr lvl="1" indent="-517525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Calibri"/>
                <a:cs typeface="Calibri"/>
                <a:hlinkClick r:id=""/>
              </a:rPr>
              <a:t>http://windowsembedded.com</a:t>
            </a:r>
            <a:endParaRPr lang="en-US" sz="1600" dirty="0">
              <a:solidFill>
                <a:schemeClr val="tx1"/>
              </a:solidFill>
              <a:ea typeface="Calibri"/>
              <a:cs typeface="Calibri"/>
            </a:endParaRPr>
          </a:p>
          <a:p>
            <a:pPr lvl="1" indent="-517525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Times New Roman"/>
                <a:cs typeface="Calibri"/>
                <a:hlinkClick r:id="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ea typeface="Times New Roman"/>
                <a:cs typeface="Calibri"/>
                <a:hlinkClick r:id=""/>
              </a:rPr>
              <a:t>msdn.microsoft.com/en-us/windowsembedded/ce/default.aspx</a:t>
            </a:r>
            <a:endParaRPr lang="en-US" sz="1600" dirty="0">
              <a:solidFill>
                <a:schemeClr val="tx1"/>
              </a:solidFill>
              <a:ea typeface="Times New Roman"/>
              <a:cs typeface="Calibri"/>
            </a:endParaRPr>
          </a:p>
          <a:p>
            <a:pPr lvl="1" indent="-517525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Times New Roman"/>
                <a:cs typeface="Calibri"/>
                <a:hlinkClick r:id="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ea typeface="Times New Roman"/>
                <a:cs typeface="Calibri"/>
                <a:hlinkClick r:id=""/>
              </a:rPr>
              <a:t>msdn.microsoft.com/en-us/windowsembedded/standard/default.aspx</a:t>
            </a:r>
            <a:endParaRPr lang="en-US" sz="1600" dirty="0">
              <a:solidFill>
                <a:schemeClr val="tx1"/>
              </a:solidFill>
              <a:ea typeface="Times New Roman"/>
              <a:cs typeface="Calibri"/>
            </a:endParaRPr>
          </a:p>
          <a:p>
            <a:pPr lvl="1" indent="-517525">
              <a:lnSpc>
                <a:spcPct val="115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ea typeface="Times New Roman"/>
                <a:cs typeface="Calibri"/>
                <a:hlinkClick r:id="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ea typeface="Times New Roman"/>
                <a:cs typeface="Calibri"/>
                <a:hlinkClick r:id=""/>
              </a:rPr>
              <a:t>technet.microsoft.com/en-us/windowsembedded/posready/default.aspx</a:t>
            </a:r>
            <a:endParaRPr lang="en-US" sz="1600" dirty="0" smtClean="0">
              <a:solidFill>
                <a:schemeClr val="tx1"/>
              </a:solidFill>
              <a:ea typeface="Times New Roman"/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5798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v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" y="857"/>
            <a:ext cx="9142858" cy="6857143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 bwMode="blackGray">
          <a:xfrm>
            <a:off x="41077" y="3971504"/>
            <a:ext cx="5055579" cy="20097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contrasting" dir="t">
              <a:rot lat="0" lon="0" rev="7800000"/>
            </a:lightRig>
          </a:scene3d>
          <a:sp3d prstMaterial="metal">
            <a:bevelB w="0" h="0"/>
          </a:sp3d>
        </p:spPr>
        <p:txBody>
          <a:bodyPr anchor="ctr" anchorCtr="0"/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Complete an evaluation on </a:t>
            </a:r>
            <a:r>
              <a:rPr lang="en-US" sz="32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CommNet</a:t>
            </a:r>
            <a:r>
              <a:rPr lang="en-US" sz="3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 and enter to win an Xbox 360 Elite!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701 -0.00138 L -2.77778E-6 -4.4444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black">
          <a:xfrm>
            <a:off x="641350" y="6421438"/>
            <a:ext cx="7778750" cy="320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800" i="0" baseline="0" dirty="0">
                <a:latin typeface="Arial" charset="0"/>
                <a:cs typeface="Arial" charset="0"/>
              </a:rPr>
              <a:t>© </a:t>
            </a:r>
            <a:r>
              <a:rPr lang="en-US" sz="800" i="0" baseline="0" dirty="0" smtClean="0">
                <a:latin typeface="Arial" charset="0"/>
                <a:cs typeface="Arial" charset="0"/>
              </a:rPr>
              <a:t>2009</a:t>
            </a:r>
            <a:r>
              <a:rPr lang="en-US" sz="800" i="0" dirty="0" smtClean="0">
                <a:latin typeface="Arial" charset="0"/>
                <a:cs typeface="Arial" charset="0"/>
              </a:rPr>
              <a:t> </a:t>
            </a:r>
            <a:r>
              <a:rPr lang="en-US" sz="800" i="0" baseline="0" dirty="0" smtClean="0">
                <a:latin typeface="Arial" charset="0"/>
                <a:cs typeface="Arial" charset="0"/>
              </a:rPr>
              <a:t>Microsoft </a:t>
            </a:r>
            <a:r>
              <a:rPr lang="en-US" sz="800" i="0" baseline="0" dirty="0">
                <a:latin typeface="Arial" charset="0"/>
                <a:cs typeface="Arial" charset="0"/>
              </a:rPr>
              <a:t>Corporation. All rights reserved.</a:t>
            </a:r>
          </a:p>
          <a:p>
            <a:pPr algn="ctr"/>
            <a:r>
              <a:rPr lang="en-US" sz="700" i="0" baseline="0" dirty="0">
                <a:latin typeface="Arial" charset="0"/>
                <a:cs typeface="Arial" charset="0"/>
              </a:rPr>
              <a:t>This presentation is for informational purposes only. Microsoft makes no warranties, express or implied, in this summary.</a:t>
            </a:r>
          </a:p>
        </p:txBody>
      </p:sp>
      <p:pic>
        <p:nvPicPr>
          <p:cNvPr id="6" name="Picture 3" descr="Microsoft logo and tagline"/>
          <p:cNvPicPr>
            <a:picLocks noChangeAspect="1" noChangeArrowheads="1"/>
          </p:cNvPicPr>
          <p:nvPr/>
        </p:nvPicPr>
        <p:blipFill>
          <a:blip r:embed="rId3" cstate="print">
            <a:lum bright="68000"/>
          </a:blip>
          <a:srcRect/>
          <a:stretch>
            <a:fillRect/>
          </a:stretch>
        </p:blipFill>
        <p:spPr bwMode="white">
          <a:xfrm>
            <a:off x="1763713" y="2743200"/>
            <a:ext cx="5913437" cy="1276350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0" y="5854535"/>
            <a:ext cx="9144000" cy="1003465"/>
          </a:xfrm>
          <a:prstGeom prst="rect">
            <a:avLst/>
          </a:prstGeom>
          <a:gradFill flip="none" rotWithShape="1">
            <a:gsLst>
              <a:gs pos="0">
                <a:srgbClr val="0A2D60"/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rgbClr val="0A2D60"/>
              </a:gs>
            </a:gsLst>
            <a:lin ang="135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0" y="2992582"/>
            <a:ext cx="9144000" cy="33725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accent1">
                  <a:lumMod val="75000"/>
                  <a:alpha val="8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 lang="en-US" sz="2000" b="1" dirty="0" smtClean="0">
              <a:latin typeface="Segoe" pitchFamily="34" charset="0"/>
            </a:endParaRPr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>
            <a:off x="1" y="1185333"/>
            <a:ext cx="9144000" cy="5179842"/>
          </a:xfrm>
          <a:custGeom>
            <a:avLst/>
            <a:gdLst/>
            <a:ahLst/>
            <a:cxnLst>
              <a:cxn ang="0">
                <a:pos x="0" y="3312"/>
              </a:cxn>
              <a:cxn ang="0">
                <a:pos x="176" y="3326"/>
              </a:cxn>
              <a:cxn ang="0">
                <a:pos x="462" y="3336"/>
              </a:cxn>
              <a:cxn ang="0">
                <a:pos x="748" y="3338"/>
              </a:cxn>
              <a:cxn ang="0">
                <a:pos x="966" y="3332"/>
              </a:cxn>
              <a:cxn ang="0">
                <a:pos x="1204" y="3320"/>
              </a:cxn>
              <a:cxn ang="0">
                <a:pos x="1458" y="3300"/>
              </a:cxn>
              <a:cxn ang="0">
                <a:pos x="1724" y="3270"/>
              </a:cxn>
              <a:cxn ang="0">
                <a:pos x="2000" y="3228"/>
              </a:cxn>
              <a:cxn ang="0">
                <a:pos x="2282" y="3174"/>
              </a:cxn>
              <a:cxn ang="0">
                <a:pos x="2568" y="3106"/>
              </a:cxn>
              <a:cxn ang="0">
                <a:pos x="2856" y="3022"/>
              </a:cxn>
              <a:cxn ang="0">
                <a:pos x="3140" y="2922"/>
              </a:cxn>
              <a:cxn ang="0">
                <a:pos x="3280" y="2864"/>
              </a:cxn>
              <a:cxn ang="0">
                <a:pos x="3370" y="2824"/>
              </a:cxn>
              <a:cxn ang="0">
                <a:pos x="3546" y="2740"/>
              </a:cxn>
              <a:cxn ang="0">
                <a:pos x="3718" y="2648"/>
              </a:cxn>
              <a:cxn ang="0">
                <a:pos x="3886" y="2552"/>
              </a:cxn>
              <a:cxn ang="0">
                <a:pos x="4048" y="2450"/>
              </a:cxn>
              <a:cxn ang="0">
                <a:pos x="4204" y="2346"/>
              </a:cxn>
              <a:cxn ang="0">
                <a:pos x="4356" y="2236"/>
              </a:cxn>
              <a:cxn ang="0">
                <a:pos x="4502" y="2122"/>
              </a:cxn>
              <a:cxn ang="0">
                <a:pos x="4644" y="2008"/>
              </a:cxn>
              <a:cxn ang="0">
                <a:pos x="4846" y="1832"/>
              </a:cxn>
              <a:cxn ang="0">
                <a:pos x="5098" y="1592"/>
              </a:cxn>
              <a:cxn ang="0">
                <a:pos x="5326" y="1354"/>
              </a:cxn>
              <a:cxn ang="0">
                <a:pos x="5534" y="1120"/>
              </a:cxn>
              <a:cxn ang="0">
                <a:pos x="5718" y="896"/>
              </a:cxn>
              <a:cxn ang="0">
                <a:pos x="5880" y="686"/>
              </a:cxn>
              <a:cxn ang="0">
                <a:pos x="6018" y="496"/>
              </a:cxn>
              <a:cxn ang="0">
                <a:pos x="6130" y="330"/>
              </a:cxn>
              <a:cxn ang="0">
                <a:pos x="6284" y="88"/>
              </a:cxn>
              <a:cxn ang="0">
                <a:pos x="6336" y="0"/>
              </a:cxn>
              <a:cxn ang="0">
                <a:pos x="0" y="4160"/>
              </a:cxn>
            </a:cxnLst>
            <a:rect l="0" t="0" r="r" b="b"/>
            <a:pathLst>
              <a:path w="6336" h="4160">
                <a:moveTo>
                  <a:pt x="0" y="3312"/>
                </a:moveTo>
                <a:lnTo>
                  <a:pt x="0" y="3312"/>
                </a:lnTo>
                <a:lnTo>
                  <a:pt x="80" y="3318"/>
                </a:lnTo>
                <a:lnTo>
                  <a:pt x="176" y="3326"/>
                </a:lnTo>
                <a:lnTo>
                  <a:pt x="304" y="3332"/>
                </a:lnTo>
                <a:lnTo>
                  <a:pt x="462" y="3336"/>
                </a:lnTo>
                <a:lnTo>
                  <a:pt x="646" y="3338"/>
                </a:lnTo>
                <a:lnTo>
                  <a:pt x="748" y="3338"/>
                </a:lnTo>
                <a:lnTo>
                  <a:pt x="854" y="3336"/>
                </a:lnTo>
                <a:lnTo>
                  <a:pt x="966" y="3332"/>
                </a:lnTo>
                <a:lnTo>
                  <a:pt x="1082" y="3328"/>
                </a:lnTo>
                <a:lnTo>
                  <a:pt x="1204" y="3320"/>
                </a:lnTo>
                <a:lnTo>
                  <a:pt x="1328" y="3312"/>
                </a:lnTo>
                <a:lnTo>
                  <a:pt x="1458" y="3300"/>
                </a:lnTo>
                <a:lnTo>
                  <a:pt x="1590" y="3286"/>
                </a:lnTo>
                <a:lnTo>
                  <a:pt x="1724" y="3270"/>
                </a:lnTo>
                <a:lnTo>
                  <a:pt x="1860" y="3250"/>
                </a:lnTo>
                <a:lnTo>
                  <a:pt x="2000" y="3228"/>
                </a:lnTo>
                <a:lnTo>
                  <a:pt x="2140" y="3204"/>
                </a:lnTo>
                <a:lnTo>
                  <a:pt x="2282" y="3174"/>
                </a:lnTo>
                <a:lnTo>
                  <a:pt x="2426" y="3142"/>
                </a:lnTo>
                <a:lnTo>
                  <a:pt x="2568" y="3106"/>
                </a:lnTo>
                <a:lnTo>
                  <a:pt x="2712" y="3066"/>
                </a:lnTo>
                <a:lnTo>
                  <a:pt x="2856" y="3022"/>
                </a:lnTo>
                <a:lnTo>
                  <a:pt x="2998" y="2974"/>
                </a:lnTo>
                <a:lnTo>
                  <a:pt x="3140" y="2922"/>
                </a:lnTo>
                <a:lnTo>
                  <a:pt x="3210" y="2894"/>
                </a:lnTo>
                <a:lnTo>
                  <a:pt x="3280" y="2864"/>
                </a:lnTo>
                <a:lnTo>
                  <a:pt x="3280" y="2864"/>
                </a:lnTo>
                <a:lnTo>
                  <a:pt x="3370" y="2824"/>
                </a:lnTo>
                <a:lnTo>
                  <a:pt x="3460" y="2782"/>
                </a:lnTo>
                <a:lnTo>
                  <a:pt x="3546" y="2740"/>
                </a:lnTo>
                <a:lnTo>
                  <a:pt x="3634" y="2694"/>
                </a:lnTo>
                <a:lnTo>
                  <a:pt x="3718" y="2648"/>
                </a:lnTo>
                <a:lnTo>
                  <a:pt x="3802" y="2602"/>
                </a:lnTo>
                <a:lnTo>
                  <a:pt x="3886" y="2552"/>
                </a:lnTo>
                <a:lnTo>
                  <a:pt x="3968" y="2502"/>
                </a:lnTo>
                <a:lnTo>
                  <a:pt x="4048" y="2450"/>
                </a:lnTo>
                <a:lnTo>
                  <a:pt x="4126" y="2398"/>
                </a:lnTo>
                <a:lnTo>
                  <a:pt x="4204" y="2346"/>
                </a:lnTo>
                <a:lnTo>
                  <a:pt x="4280" y="2290"/>
                </a:lnTo>
                <a:lnTo>
                  <a:pt x="4356" y="2236"/>
                </a:lnTo>
                <a:lnTo>
                  <a:pt x="4430" y="2180"/>
                </a:lnTo>
                <a:lnTo>
                  <a:pt x="4502" y="2122"/>
                </a:lnTo>
                <a:lnTo>
                  <a:pt x="4574" y="2066"/>
                </a:lnTo>
                <a:lnTo>
                  <a:pt x="4644" y="2008"/>
                </a:lnTo>
                <a:lnTo>
                  <a:pt x="4714" y="1950"/>
                </a:lnTo>
                <a:lnTo>
                  <a:pt x="4846" y="1832"/>
                </a:lnTo>
                <a:lnTo>
                  <a:pt x="4974" y="1712"/>
                </a:lnTo>
                <a:lnTo>
                  <a:pt x="5098" y="1592"/>
                </a:lnTo>
                <a:lnTo>
                  <a:pt x="5216" y="1472"/>
                </a:lnTo>
                <a:lnTo>
                  <a:pt x="5326" y="1354"/>
                </a:lnTo>
                <a:lnTo>
                  <a:pt x="5434" y="1236"/>
                </a:lnTo>
                <a:lnTo>
                  <a:pt x="5534" y="1120"/>
                </a:lnTo>
                <a:lnTo>
                  <a:pt x="5630" y="1006"/>
                </a:lnTo>
                <a:lnTo>
                  <a:pt x="5718" y="896"/>
                </a:lnTo>
                <a:lnTo>
                  <a:pt x="5802" y="790"/>
                </a:lnTo>
                <a:lnTo>
                  <a:pt x="5880" y="686"/>
                </a:lnTo>
                <a:lnTo>
                  <a:pt x="5952" y="590"/>
                </a:lnTo>
                <a:lnTo>
                  <a:pt x="6018" y="496"/>
                </a:lnTo>
                <a:lnTo>
                  <a:pt x="6076" y="410"/>
                </a:lnTo>
                <a:lnTo>
                  <a:pt x="6130" y="330"/>
                </a:lnTo>
                <a:lnTo>
                  <a:pt x="6220" y="194"/>
                </a:lnTo>
                <a:lnTo>
                  <a:pt x="6284" y="88"/>
                </a:lnTo>
                <a:lnTo>
                  <a:pt x="6322" y="24"/>
                </a:lnTo>
                <a:lnTo>
                  <a:pt x="6336" y="0"/>
                </a:lnTo>
                <a:lnTo>
                  <a:pt x="6336" y="4160"/>
                </a:lnTo>
                <a:lnTo>
                  <a:pt x="0" y="4160"/>
                </a:lnTo>
                <a:lnTo>
                  <a:pt x="0" y="331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for Windows Embedded</a:t>
            </a:r>
          </a:p>
        </p:txBody>
      </p:sp>
      <p:sp>
        <p:nvSpPr>
          <p:cNvPr id="43" name="Oval 42"/>
          <p:cNvSpPr/>
          <p:nvPr/>
        </p:nvSpPr>
        <p:spPr>
          <a:xfrm rot="20980342">
            <a:off x="358541" y="4643056"/>
            <a:ext cx="5597236" cy="145503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>
            <a:off x="0" y="1381274"/>
            <a:ext cx="9144000" cy="5179842"/>
          </a:xfrm>
          <a:custGeom>
            <a:avLst/>
            <a:gdLst/>
            <a:ahLst/>
            <a:cxnLst>
              <a:cxn ang="0">
                <a:pos x="0" y="3312"/>
              </a:cxn>
              <a:cxn ang="0">
                <a:pos x="176" y="3326"/>
              </a:cxn>
              <a:cxn ang="0">
                <a:pos x="462" y="3336"/>
              </a:cxn>
              <a:cxn ang="0">
                <a:pos x="748" y="3338"/>
              </a:cxn>
              <a:cxn ang="0">
                <a:pos x="966" y="3332"/>
              </a:cxn>
              <a:cxn ang="0">
                <a:pos x="1204" y="3320"/>
              </a:cxn>
              <a:cxn ang="0">
                <a:pos x="1458" y="3300"/>
              </a:cxn>
              <a:cxn ang="0">
                <a:pos x="1724" y="3270"/>
              </a:cxn>
              <a:cxn ang="0">
                <a:pos x="2000" y="3228"/>
              </a:cxn>
              <a:cxn ang="0">
                <a:pos x="2282" y="3174"/>
              </a:cxn>
              <a:cxn ang="0">
                <a:pos x="2568" y="3106"/>
              </a:cxn>
              <a:cxn ang="0">
                <a:pos x="2856" y="3022"/>
              </a:cxn>
              <a:cxn ang="0">
                <a:pos x="3140" y="2922"/>
              </a:cxn>
              <a:cxn ang="0">
                <a:pos x="3280" y="2864"/>
              </a:cxn>
              <a:cxn ang="0">
                <a:pos x="3370" y="2824"/>
              </a:cxn>
              <a:cxn ang="0">
                <a:pos x="3546" y="2740"/>
              </a:cxn>
              <a:cxn ang="0">
                <a:pos x="3718" y="2648"/>
              </a:cxn>
              <a:cxn ang="0">
                <a:pos x="3886" y="2552"/>
              </a:cxn>
              <a:cxn ang="0">
                <a:pos x="4048" y="2450"/>
              </a:cxn>
              <a:cxn ang="0">
                <a:pos x="4204" y="2346"/>
              </a:cxn>
              <a:cxn ang="0">
                <a:pos x="4356" y="2236"/>
              </a:cxn>
              <a:cxn ang="0">
                <a:pos x="4502" y="2122"/>
              </a:cxn>
              <a:cxn ang="0">
                <a:pos x="4644" y="2008"/>
              </a:cxn>
              <a:cxn ang="0">
                <a:pos x="4846" y="1832"/>
              </a:cxn>
              <a:cxn ang="0">
                <a:pos x="5098" y="1592"/>
              </a:cxn>
              <a:cxn ang="0">
                <a:pos x="5326" y="1354"/>
              </a:cxn>
              <a:cxn ang="0">
                <a:pos x="5534" y="1120"/>
              </a:cxn>
              <a:cxn ang="0">
                <a:pos x="5718" y="896"/>
              </a:cxn>
              <a:cxn ang="0">
                <a:pos x="5880" y="686"/>
              </a:cxn>
              <a:cxn ang="0">
                <a:pos x="6018" y="496"/>
              </a:cxn>
              <a:cxn ang="0">
                <a:pos x="6130" y="330"/>
              </a:cxn>
              <a:cxn ang="0">
                <a:pos x="6284" y="88"/>
              </a:cxn>
              <a:cxn ang="0">
                <a:pos x="6336" y="0"/>
              </a:cxn>
              <a:cxn ang="0">
                <a:pos x="0" y="4160"/>
              </a:cxn>
            </a:cxnLst>
            <a:rect l="0" t="0" r="r" b="b"/>
            <a:pathLst>
              <a:path w="6336" h="4160">
                <a:moveTo>
                  <a:pt x="0" y="3312"/>
                </a:moveTo>
                <a:lnTo>
                  <a:pt x="0" y="3312"/>
                </a:lnTo>
                <a:lnTo>
                  <a:pt x="80" y="3318"/>
                </a:lnTo>
                <a:lnTo>
                  <a:pt x="176" y="3326"/>
                </a:lnTo>
                <a:lnTo>
                  <a:pt x="304" y="3332"/>
                </a:lnTo>
                <a:lnTo>
                  <a:pt x="462" y="3336"/>
                </a:lnTo>
                <a:lnTo>
                  <a:pt x="646" y="3338"/>
                </a:lnTo>
                <a:lnTo>
                  <a:pt x="748" y="3338"/>
                </a:lnTo>
                <a:lnTo>
                  <a:pt x="854" y="3336"/>
                </a:lnTo>
                <a:lnTo>
                  <a:pt x="966" y="3332"/>
                </a:lnTo>
                <a:lnTo>
                  <a:pt x="1082" y="3328"/>
                </a:lnTo>
                <a:lnTo>
                  <a:pt x="1204" y="3320"/>
                </a:lnTo>
                <a:lnTo>
                  <a:pt x="1328" y="3312"/>
                </a:lnTo>
                <a:lnTo>
                  <a:pt x="1458" y="3300"/>
                </a:lnTo>
                <a:lnTo>
                  <a:pt x="1590" y="3286"/>
                </a:lnTo>
                <a:lnTo>
                  <a:pt x="1724" y="3270"/>
                </a:lnTo>
                <a:lnTo>
                  <a:pt x="1860" y="3250"/>
                </a:lnTo>
                <a:lnTo>
                  <a:pt x="2000" y="3228"/>
                </a:lnTo>
                <a:lnTo>
                  <a:pt x="2140" y="3204"/>
                </a:lnTo>
                <a:lnTo>
                  <a:pt x="2282" y="3174"/>
                </a:lnTo>
                <a:lnTo>
                  <a:pt x="2426" y="3142"/>
                </a:lnTo>
                <a:lnTo>
                  <a:pt x="2568" y="3106"/>
                </a:lnTo>
                <a:lnTo>
                  <a:pt x="2712" y="3066"/>
                </a:lnTo>
                <a:lnTo>
                  <a:pt x="2856" y="3022"/>
                </a:lnTo>
                <a:lnTo>
                  <a:pt x="2998" y="2974"/>
                </a:lnTo>
                <a:lnTo>
                  <a:pt x="3140" y="2922"/>
                </a:lnTo>
                <a:lnTo>
                  <a:pt x="3210" y="2894"/>
                </a:lnTo>
                <a:lnTo>
                  <a:pt x="3280" y="2864"/>
                </a:lnTo>
                <a:lnTo>
                  <a:pt x="3280" y="2864"/>
                </a:lnTo>
                <a:lnTo>
                  <a:pt x="3370" y="2824"/>
                </a:lnTo>
                <a:lnTo>
                  <a:pt x="3460" y="2782"/>
                </a:lnTo>
                <a:lnTo>
                  <a:pt x="3546" y="2740"/>
                </a:lnTo>
                <a:lnTo>
                  <a:pt x="3634" y="2694"/>
                </a:lnTo>
                <a:lnTo>
                  <a:pt x="3718" y="2648"/>
                </a:lnTo>
                <a:lnTo>
                  <a:pt x="3802" y="2602"/>
                </a:lnTo>
                <a:lnTo>
                  <a:pt x="3886" y="2552"/>
                </a:lnTo>
                <a:lnTo>
                  <a:pt x="3968" y="2502"/>
                </a:lnTo>
                <a:lnTo>
                  <a:pt x="4048" y="2450"/>
                </a:lnTo>
                <a:lnTo>
                  <a:pt x="4126" y="2398"/>
                </a:lnTo>
                <a:lnTo>
                  <a:pt x="4204" y="2346"/>
                </a:lnTo>
                <a:lnTo>
                  <a:pt x="4280" y="2290"/>
                </a:lnTo>
                <a:lnTo>
                  <a:pt x="4356" y="2236"/>
                </a:lnTo>
                <a:lnTo>
                  <a:pt x="4430" y="2180"/>
                </a:lnTo>
                <a:lnTo>
                  <a:pt x="4502" y="2122"/>
                </a:lnTo>
                <a:lnTo>
                  <a:pt x="4574" y="2066"/>
                </a:lnTo>
                <a:lnTo>
                  <a:pt x="4644" y="2008"/>
                </a:lnTo>
                <a:lnTo>
                  <a:pt x="4714" y="1950"/>
                </a:lnTo>
                <a:lnTo>
                  <a:pt x="4846" y="1832"/>
                </a:lnTo>
                <a:lnTo>
                  <a:pt x="4974" y="1712"/>
                </a:lnTo>
                <a:lnTo>
                  <a:pt x="5098" y="1592"/>
                </a:lnTo>
                <a:lnTo>
                  <a:pt x="5216" y="1472"/>
                </a:lnTo>
                <a:lnTo>
                  <a:pt x="5326" y="1354"/>
                </a:lnTo>
                <a:lnTo>
                  <a:pt x="5434" y="1236"/>
                </a:lnTo>
                <a:lnTo>
                  <a:pt x="5534" y="1120"/>
                </a:lnTo>
                <a:lnTo>
                  <a:pt x="5630" y="1006"/>
                </a:lnTo>
                <a:lnTo>
                  <a:pt x="5718" y="896"/>
                </a:lnTo>
                <a:lnTo>
                  <a:pt x="5802" y="790"/>
                </a:lnTo>
                <a:lnTo>
                  <a:pt x="5880" y="686"/>
                </a:lnTo>
                <a:lnTo>
                  <a:pt x="5952" y="590"/>
                </a:lnTo>
                <a:lnTo>
                  <a:pt x="6018" y="496"/>
                </a:lnTo>
                <a:lnTo>
                  <a:pt x="6076" y="410"/>
                </a:lnTo>
                <a:lnTo>
                  <a:pt x="6130" y="330"/>
                </a:lnTo>
                <a:lnTo>
                  <a:pt x="6220" y="194"/>
                </a:lnTo>
                <a:lnTo>
                  <a:pt x="6284" y="88"/>
                </a:lnTo>
                <a:lnTo>
                  <a:pt x="6322" y="24"/>
                </a:lnTo>
                <a:lnTo>
                  <a:pt x="6336" y="0"/>
                </a:lnTo>
                <a:lnTo>
                  <a:pt x="6336" y="4160"/>
                </a:lnTo>
                <a:lnTo>
                  <a:pt x="0" y="4160"/>
                </a:lnTo>
                <a:lnTo>
                  <a:pt x="0" y="3312"/>
                </a:lnTo>
                <a:close/>
              </a:path>
            </a:pathLst>
          </a:custGeom>
          <a:gradFill flip="none" rotWithShape="1">
            <a:gsLst>
              <a:gs pos="0">
                <a:srgbClr val="0A2D60"/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rgbClr val="0A2D60"/>
              </a:gs>
            </a:gsLst>
            <a:lin ang="135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1" y="1175657"/>
            <a:ext cx="9144000" cy="5682343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0000"/>
                </a:schemeClr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19964684">
            <a:off x="3264106" y="3496648"/>
            <a:ext cx="5597236" cy="1455037"/>
          </a:xfrm>
          <a:prstGeom prst="ellipse">
            <a:avLst/>
          </a:prstGeom>
          <a:solidFill>
            <a:schemeClr val="tx1">
              <a:alpha val="54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415728">
            <a:off x="4837587" y="3976595"/>
            <a:ext cx="5079434" cy="12631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 bwMode="black">
          <a:xfrm>
            <a:off x="6186311" y="1594078"/>
            <a:ext cx="2359966" cy="3002844"/>
          </a:xfrm>
          <a:prstGeom prst="roundRect">
            <a:avLst>
              <a:gd name="adj" fmla="val 13542"/>
            </a:avLst>
          </a:prstGeom>
          <a:solidFill>
            <a:schemeClr val="accent2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Front" fov="5100000">
              <a:rot lat="0" lon="1200001" rev="0"/>
            </a:camera>
            <a:lightRig rig="flood" dir="t">
              <a:rot lat="0" lon="0" rev="13800000"/>
            </a:lightRig>
          </a:scene3d>
          <a:sp3d extrusionH="107950" prstMaterial="plastic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egoe" pitchFamily="34" charset="0"/>
              </a:rPr>
              <a:t>Now</a:t>
            </a:r>
          </a:p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  <a:latin typeface="Segoe" pitchFamily="34" charset="0"/>
              </a:rPr>
              <a:t>Third Era:</a:t>
            </a:r>
          </a:p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  <a:latin typeface="Segoe" pitchFamily="34" charset="0"/>
              </a:rPr>
              <a:t>User Experiences (UX)</a:t>
            </a: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sz="1400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sz="1400" dirty="0" smtClean="0">
              <a:solidFill>
                <a:schemeClr val="bg1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1400" dirty="0" smtClean="0">
                <a:solidFill>
                  <a:schemeClr val="bg1"/>
                </a:solidFill>
                <a:latin typeface="Segoe" pitchFamily="34" charset="0"/>
              </a:rPr>
              <a:t>Engaging, touch sensitive</a:t>
            </a:r>
            <a:br>
              <a:rPr lang="en-US" sz="1400" dirty="0" smtClean="0">
                <a:solidFill>
                  <a:schemeClr val="bg1"/>
                </a:solidFill>
                <a:latin typeface="Segoe" pitchFamily="34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Segoe" pitchFamily="34" charset="0"/>
              </a:rPr>
              <a:t>graphical environments</a:t>
            </a:r>
            <a:br>
              <a:rPr lang="en-US" sz="1400" dirty="0" smtClean="0">
                <a:solidFill>
                  <a:schemeClr val="bg1"/>
                </a:solidFill>
                <a:latin typeface="Segoe" pitchFamily="34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Segoe" pitchFamily="34" charset="0"/>
              </a:rPr>
              <a:t>with video and sound</a:t>
            </a:r>
          </a:p>
          <a:p>
            <a:pPr algn="ctr">
              <a:lnSpc>
                <a:spcPct val="90000"/>
              </a:lnSpc>
            </a:pPr>
            <a:endParaRPr lang="en-US" dirty="0">
              <a:solidFill>
                <a:schemeClr val="tx2"/>
              </a:solidFill>
              <a:latin typeface="Segoe" pitchFamily="34" charset="0"/>
            </a:endParaRPr>
          </a:p>
        </p:txBody>
      </p:sp>
      <p:pic>
        <p:nvPicPr>
          <p:cNvPr id="37" name="Picture 36" descr="gps_alpine_M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4825" y="2756833"/>
            <a:ext cx="1040751" cy="964429"/>
          </a:xfrm>
          <a:prstGeom prst="rect">
            <a:avLst/>
          </a:prstGeom>
        </p:spPr>
      </p:pic>
      <p:pic>
        <p:nvPicPr>
          <p:cNvPr id="38" name="Picture 37" descr="Digital_Picture_Frame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55936" y="2943678"/>
            <a:ext cx="1069004" cy="819613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 rot="415728">
            <a:off x="2054875" y="4749883"/>
            <a:ext cx="5079434" cy="12631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415728">
            <a:off x="-727834" y="5475472"/>
            <a:ext cx="5079434" cy="12631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1" y="3454400"/>
            <a:ext cx="3443110" cy="62088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accent1">
                  <a:shade val="67500"/>
                  <a:satMod val="115000"/>
                  <a:alpha val="63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lnSpc>
                <a:spcPct val="80000"/>
              </a:lnSpc>
              <a:defRPr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47" name="Right Arrow 46"/>
          <p:cNvSpPr/>
          <p:nvPr/>
        </p:nvSpPr>
        <p:spPr>
          <a:xfrm>
            <a:off x="3589867" y="2748844"/>
            <a:ext cx="2664178" cy="62088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accent1">
                  <a:shade val="67500"/>
                  <a:satMod val="115000"/>
                  <a:alpha val="63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lnSpc>
                <a:spcPct val="80000"/>
              </a:lnSpc>
              <a:defRPr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30" name="Rounded Rectangle 29"/>
          <p:cNvSpPr/>
          <p:nvPr/>
        </p:nvSpPr>
        <p:spPr bwMode="black">
          <a:xfrm>
            <a:off x="3356025" y="2358863"/>
            <a:ext cx="2359966" cy="3002844"/>
          </a:xfrm>
          <a:prstGeom prst="roundRect">
            <a:avLst>
              <a:gd name="adj" fmla="val 13542"/>
            </a:avLst>
          </a:prstGeom>
          <a:solidFill>
            <a:schemeClr val="accent2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Front" fov="5100000">
              <a:rot lat="0" lon="1200001" rev="0"/>
            </a:camera>
            <a:lightRig rig="flood" dir="t">
              <a:rot lat="0" lon="0" rev="13800000"/>
            </a:lightRig>
          </a:scene3d>
          <a:sp3d extrusionH="107950" prstMaterial="plastic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egoe" pitchFamily="34" charset="0"/>
              </a:rPr>
              <a:t>1990s</a:t>
            </a:r>
          </a:p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  <a:latin typeface="Segoe" pitchFamily="34" charset="0"/>
              </a:rPr>
              <a:t>Second Era:</a:t>
            </a:r>
          </a:p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  <a:latin typeface="Segoe" pitchFamily="34" charset="0"/>
              </a:rPr>
              <a:t>Graphical User Interfaces</a:t>
            </a: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bg1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  <a:latin typeface="Segoe" pitchFamily="34" charset="0"/>
              </a:rPr>
              <a:t>Point-and-click</a:t>
            </a: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</p:txBody>
      </p:sp>
      <p:pic>
        <p:nvPicPr>
          <p:cNvPr id="36" name="Picture 2" descr="Windows NT 3.1 GUI"/>
          <p:cNvPicPr>
            <a:picLocks noChangeAspect="1" noChangeArrowheads="1"/>
          </p:cNvPicPr>
          <p:nvPr/>
        </p:nvPicPr>
        <p:blipFill>
          <a:blip r:embed="rId5" cstate="print"/>
          <a:srcRect t="10101" b="3378"/>
          <a:stretch>
            <a:fillRect/>
          </a:stretch>
        </p:blipFill>
        <p:spPr bwMode="auto">
          <a:xfrm>
            <a:off x="3562172" y="3558344"/>
            <a:ext cx="1947672" cy="1320800"/>
          </a:xfrm>
          <a:prstGeom prst="roundRect">
            <a:avLst>
              <a:gd name="adj" fmla="val 8594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Front" fov="5100000">
              <a:rot lat="300000" lon="1200001" rev="0"/>
            </a:camera>
            <a:lightRig rig="flood" dir="t">
              <a:rot lat="0" lon="0" rev="13800000"/>
            </a:lightRig>
          </a:scene3d>
          <a:sp3d prstMaterial="plastic">
            <a:bevelB h="0"/>
          </a:sp3d>
        </p:spPr>
      </p:pic>
      <p:sp>
        <p:nvSpPr>
          <p:cNvPr id="29" name="Rounded Rectangle 28"/>
          <p:cNvSpPr/>
          <p:nvPr/>
        </p:nvSpPr>
        <p:spPr bwMode="black">
          <a:xfrm>
            <a:off x="525739" y="3123648"/>
            <a:ext cx="2359966" cy="3002844"/>
          </a:xfrm>
          <a:prstGeom prst="roundRect">
            <a:avLst>
              <a:gd name="adj" fmla="val 13542"/>
            </a:avLst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Front" fov="5100000">
              <a:rot lat="0" lon="1200001" rev="0"/>
            </a:camera>
            <a:lightRig rig="flood" dir="t">
              <a:rot lat="0" lon="0" rev="13800000"/>
            </a:lightRig>
          </a:scene3d>
          <a:sp3d extrusionH="107950" prstMaterial="plastic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egoe" pitchFamily="34" charset="0"/>
              </a:rPr>
              <a:t>1970s</a:t>
            </a:r>
          </a:p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  <a:latin typeface="Segoe" pitchFamily="34" charset="0"/>
              </a:rPr>
              <a:t>First Era:</a:t>
            </a:r>
          </a:p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  <a:latin typeface="Segoe" pitchFamily="34" charset="0"/>
              </a:rPr>
              <a:t>Command Line</a:t>
            </a: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Segoe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  <a:latin typeface="Segoe" pitchFamily="34" charset="0"/>
              </a:rPr>
              <a:t>Type</a:t>
            </a:r>
          </a:p>
        </p:txBody>
      </p:sp>
      <p:pic>
        <p:nvPicPr>
          <p:cNvPr id="34" name="Picture 2" descr="http://images.macworld.com/images/legacy/2006/04/images/content/bashtitle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730195" y="4201812"/>
            <a:ext cx="1951055" cy="1389008"/>
          </a:xfrm>
          <a:prstGeom prst="roundRect">
            <a:avLst>
              <a:gd name="adj" fmla="val 8594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Front" fov="5100000">
              <a:rot lat="300000" lon="1200001" rev="0"/>
            </a:camera>
            <a:lightRig rig="flood" dir="t">
              <a:rot lat="0" lon="0" rev="13800000"/>
            </a:lightRig>
          </a:scene3d>
          <a:sp3d prstMaterial="plastic">
            <a:bevelB h="0"/>
          </a:sp3d>
        </p:spPr>
      </p:pic>
      <p:sp>
        <p:nvSpPr>
          <p:cNvPr id="56" name="Rectangle 55"/>
          <p:cNvSpPr/>
          <p:nvPr/>
        </p:nvSpPr>
        <p:spPr bwMode="white">
          <a:xfrm>
            <a:off x="457200" y="1391783"/>
            <a:ext cx="37000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40000"/>
                    <a:lumOff val="60000"/>
                    <a:alpha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The Evolution </a:t>
            </a:r>
            <a:r>
              <a:rPr lang="en-US" sz="2000" b="1" dirty="0" smtClean="0">
                <a:solidFill>
                  <a:schemeClr val="accent1">
                    <a:lumMod val="40000"/>
                    <a:lumOff val="60000"/>
                    <a:alpha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of </a:t>
            </a:r>
            <a:r>
              <a:rPr lang="en-US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/>
            </a:r>
            <a:br>
              <a:rPr lang="en-US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</a:br>
            <a:r>
              <a:rPr lang="en-US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	User Interface Design</a:t>
            </a:r>
            <a:endParaRPr lang="en-US" sz="20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548249" y="5842658"/>
            <a:ext cx="4595751" cy="89064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55" name="Rectangle 54"/>
          <p:cNvSpPr/>
          <p:nvPr/>
        </p:nvSpPr>
        <p:spPr bwMode="white">
          <a:xfrm>
            <a:off x="4583874" y="5909417"/>
            <a:ext cx="444137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1600" dirty="0" smtClean="0">
                <a:latin typeface="Segoe" pitchFamily="34" charset="0"/>
                <a:ea typeface="Segoe" pitchFamily="34" charset="0"/>
                <a:cs typeface="Segoe UI" pitchFamily="34" charset="0"/>
              </a:rPr>
              <a:t>Consumers buy based on your product’s UX, </a:t>
            </a:r>
            <a:br>
              <a:rPr lang="en-US" sz="1600" dirty="0" smtClean="0">
                <a:latin typeface="Segoe" pitchFamily="34" charset="0"/>
                <a:ea typeface="Segoe" pitchFamily="34" charset="0"/>
                <a:cs typeface="Segoe UI" pitchFamily="34" charset="0"/>
              </a:rPr>
            </a:br>
            <a:r>
              <a:rPr lang="en-US" sz="1600" dirty="0" smtClean="0">
                <a:latin typeface="Segoe" pitchFamily="34" charset="0"/>
                <a:ea typeface="Segoe" pitchFamily="34" charset="0"/>
                <a:cs typeface="Segoe UI" pitchFamily="34" charset="0"/>
              </a:rPr>
              <a:t>not specs. The next-generation cell phones </a:t>
            </a:r>
            <a:br>
              <a:rPr lang="en-US" sz="1600" dirty="0" smtClean="0">
                <a:latin typeface="Segoe" pitchFamily="34" charset="0"/>
                <a:ea typeface="Segoe" pitchFamily="34" charset="0"/>
                <a:cs typeface="Segoe UI" pitchFamily="34" charset="0"/>
              </a:rPr>
            </a:br>
            <a:r>
              <a:rPr lang="en-US" sz="1600" dirty="0" smtClean="0">
                <a:latin typeface="Segoe" pitchFamily="34" charset="0"/>
                <a:ea typeface="Segoe" pitchFamily="34" charset="0"/>
                <a:cs typeface="Segoe UI" pitchFamily="34" charset="0"/>
              </a:rPr>
              <a:t>and media players changed the playing field</a:t>
            </a:r>
            <a:r>
              <a:rPr lang="en-US" sz="1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Segoe" pitchFamily="34" charset="0"/>
                <a:ea typeface="Segoe" pitchFamily="34" charset="0"/>
                <a:cs typeface="Segoe UI" pitchFamily="34" charset="0"/>
              </a:rPr>
              <a:t>.</a:t>
            </a:r>
            <a:endParaRPr 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Segoe" pitchFamily="34" charset="0"/>
              <a:ea typeface="Segoe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Silverlight for Windows Embedded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16622" y="1674421"/>
            <a:ext cx="6024801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Technology formerly know as “Alchemy”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6622" y="2406337"/>
            <a:ext cx="6024801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Native C++ application model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6622" y="3138253"/>
            <a:ext cx="6024801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H/W acceleration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16622" y="3870169"/>
            <a:ext cx="6024801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Subset of Silverlight 2.0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6622" y="4602085"/>
            <a:ext cx="6024801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Shells and Application UIs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6622" y="5333999"/>
            <a:ext cx="6024801" cy="5917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tx1">
                  <a:alpha val="1000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Expression Blend same tool for all Silverlight Designers</a:t>
            </a: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 rot="16200000">
            <a:off x="4286991" y="1508164"/>
            <a:ext cx="5165768" cy="4548249"/>
          </a:xfrm>
          <a:custGeom>
            <a:avLst/>
            <a:gdLst/>
            <a:ahLst/>
            <a:cxnLst>
              <a:cxn ang="0">
                <a:pos x="0" y="3312"/>
              </a:cxn>
              <a:cxn ang="0">
                <a:pos x="176" y="3326"/>
              </a:cxn>
              <a:cxn ang="0">
                <a:pos x="462" y="3336"/>
              </a:cxn>
              <a:cxn ang="0">
                <a:pos x="748" y="3338"/>
              </a:cxn>
              <a:cxn ang="0">
                <a:pos x="966" y="3332"/>
              </a:cxn>
              <a:cxn ang="0">
                <a:pos x="1204" y="3320"/>
              </a:cxn>
              <a:cxn ang="0">
                <a:pos x="1458" y="3300"/>
              </a:cxn>
              <a:cxn ang="0">
                <a:pos x="1724" y="3270"/>
              </a:cxn>
              <a:cxn ang="0">
                <a:pos x="2000" y="3228"/>
              </a:cxn>
              <a:cxn ang="0">
                <a:pos x="2282" y="3174"/>
              </a:cxn>
              <a:cxn ang="0">
                <a:pos x="2568" y="3106"/>
              </a:cxn>
              <a:cxn ang="0">
                <a:pos x="2856" y="3022"/>
              </a:cxn>
              <a:cxn ang="0">
                <a:pos x="3140" y="2922"/>
              </a:cxn>
              <a:cxn ang="0">
                <a:pos x="3280" y="2864"/>
              </a:cxn>
              <a:cxn ang="0">
                <a:pos x="3370" y="2824"/>
              </a:cxn>
              <a:cxn ang="0">
                <a:pos x="3546" y="2740"/>
              </a:cxn>
              <a:cxn ang="0">
                <a:pos x="3718" y="2648"/>
              </a:cxn>
              <a:cxn ang="0">
                <a:pos x="3886" y="2552"/>
              </a:cxn>
              <a:cxn ang="0">
                <a:pos x="4048" y="2450"/>
              </a:cxn>
              <a:cxn ang="0">
                <a:pos x="4204" y="2346"/>
              </a:cxn>
              <a:cxn ang="0">
                <a:pos x="4356" y="2236"/>
              </a:cxn>
              <a:cxn ang="0">
                <a:pos x="4502" y="2122"/>
              </a:cxn>
              <a:cxn ang="0">
                <a:pos x="4644" y="2008"/>
              </a:cxn>
              <a:cxn ang="0">
                <a:pos x="4846" y="1832"/>
              </a:cxn>
              <a:cxn ang="0">
                <a:pos x="5098" y="1592"/>
              </a:cxn>
              <a:cxn ang="0">
                <a:pos x="5326" y="1354"/>
              </a:cxn>
              <a:cxn ang="0">
                <a:pos x="5534" y="1120"/>
              </a:cxn>
              <a:cxn ang="0">
                <a:pos x="5718" y="896"/>
              </a:cxn>
              <a:cxn ang="0">
                <a:pos x="5880" y="686"/>
              </a:cxn>
              <a:cxn ang="0">
                <a:pos x="6018" y="496"/>
              </a:cxn>
              <a:cxn ang="0">
                <a:pos x="6130" y="330"/>
              </a:cxn>
              <a:cxn ang="0">
                <a:pos x="6284" y="88"/>
              </a:cxn>
              <a:cxn ang="0">
                <a:pos x="6336" y="0"/>
              </a:cxn>
              <a:cxn ang="0">
                <a:pos x="0" y="4160"/>
              </a:cxn>
            </a:cxnLst>
            <a:rect l="0" t="0" r="r" b="b"/>
            <a:pathLst>
              <a:path w="6336" h="4160">
                <a:moveTo>
                  <a:pt x="0" y="3312"/>
                </a:moveTo>
                <a:lnTo>
                  <a:pt x="0" y="3312"/>
                </a:lnTo>
                <a:lnTo>
                  <a:pt x="80" y="3318"/>
                </a:lnTo>
                <a:lnTo>
                  <a:pt x="176" y="3326"/>
                </a:lnTo>
                <a:lnTo>
                  <a:pt x="304" y="3332"/>
                </a:lnTo>
                <a:lnTo>
                  <a:pt x="462" y="3336"/>
                </a:lnTo>
                <a:lnTo>
                  <a:pt x="646" y="3338"/>
                </a:lnTo>
                <a:lnTo>
                  <a:pt x="748" y="3338"/>
                </a:lnTo>
                <a:lnTo>
                  <a:pt x="854" y="3336"/>
                </a:lnTo>
                <a:lnTo>
                  <a:pt x="966" y="3332"/>
                </a:lnTo>
                <a:lnTo>
                  <a:pt x="1082" y="3328"/>
                </a:lnTo>
                <a:lnTo>
                  <a:pt x="1204" y="3320"/>
                </a:lnTo>
                <a:lnTo>
                  <a:pt x="1328" y="3312"/>
                </a:lnTo>
                <a:lnTo>
                  <a:pt x="1458" y="3300"/>
                </a:lnTo>
                <a:lnTo>
                  <a:pt x="1590" y="3286"/>
                </a:lnTo>
                <a:lnTo>
                  <a:pt x="1724" y="3270"/>
                </a:lnTo>
                <a:lnTo>
                  <a:pt x="1860" y="3250"/>
                </a:lnTo>
                <a:lnTo>
                  <a:pt x="2000" y="3228"/>
                </a:lnTo>
                <a:lnTo>
                  <a:pt x="2140" y="3204"/>
                </a:lnTo>
                <a:lnTo>
                  <a:pt x="2282" y="3174"/>
                </a:lnTo>
                <a:lnTo>
                  <a:pt x="2426" y="3142"/>
                </a:lnTo>
                <a:lnTo>
                  <a:pt x="2568" y="3106"/>
                </a:lnTo>
                <a:lnTo>
                  <a:pt x="2712" y="3066"/>
                </a:lnTo>
                <a:lnTo>
                  <a:pt x="2856" y="3022"/>
                </a:lnTo>
                <a:lnTo>
                  <a:pt x="2998" y="2974"/>
                </a:lnTo>
                <a:lnTo>
                  <a:pt x="3140" y="2922"/>
                </a:lnTo>
                <a:lnTo>
                  <a:pt x="3210" y="2894"/>
                </a:lnTo>
                <a:lnTo>
                  <a:pt x="3280" y="2864"/>
                </a:lnTo>
                <a:lnTo>
                  <a:pt x="3280" y="2864"/>
                </a:lnTo>
                <a:lnTo>
                  <a:pt x="3370" y="2824"/>
                </a:lnTo>
                <a:lnTo>
                  <a:pt x="3460" y="2782"/>
                </a:lnTo>
                <a:lnTo>
                  <a:pt x="3546" y="2740"/>
                </a:lnTo>
                <a:lnTo>
                  <a:pt x="3634" y="2694"/>
                </a:lnTo>
                <a:lnTo>
                  <a:pt x="3718" y="2648"/>
                </a:lnTo>
                <a:lnTo>
                  <a:pt x="3802" y="2602"/>
                </a:lnTo>
                <a:lnTo>
                  <a:pt x="3886" y="2552"/>
                </a:lnTo>
                <a:lnTo>
                  <a:pt x="3968" y="2502"/>
                </a:lnTo>
                <a:lnTo>
                  <a:pt x="4048" y="2450"/>
                </a:lnTo>
                <a:lnTo>
                  <a:pt x="4126" y="2398"/>
                </a:lnTo>
                <a:lnTo>
                  <a:pt x="4204" y="2346"/>
                </a:lnTo>
                <a:lnTo>
                  <a:pt x="4280" y="2290"/>
                </a:lnTo>
                <a:lnTo>
                  <a:pt x="4356" y="2236"/>
                </a:lnTo>
                <a:lnTo>
                  <a:pt x="4430" y="2180"/>
                </a:lnTo>
                <a:lnTo>
                  <a:pt x="4502" y="2122"/>
                </a:lnTo>
                <a:lnTo>
                  <a:pt x="4574" y="2066"/>
                </a:lnTo>
                <a:lnTo>
                  <a:pt x="4644" y="2008"/>
                </a:lnTo>
                <a:lnTo>
                  <a:pt x="4714" y="1950"/>
                </a:lnTo>
                <a:lnTo>
                  <a:pt x="4846" y="1832"/>
                </a:lnTo>
                <a:lnTo>
                  <a:pt x="4974" y="1712"/>
                </a:lnTo>
                <a:lnTo>
                  <a:pt x="5098" y="1592"/>
                </a:lnTo>
                <a:lnTo>
                  <a:pt x="5216" y="1472"/>
                </a:lnTo>
                <a:lnTo>
                  <a:pt x="5326" y="1354"/>
                </a:lnTo>
                <a:lnTo>
                  <a:pt x="5434" y="1236"/>
                </a:lnTo>
                <a:lnTo>
                  <a:pt x="5534" y="1120"/>
                </a:lnTo>
                <a:lnTo>
                  <a:pt x="5630" y="1006"/>
                </a:lnTo>
                <a:lnTo>
                  <a:pt x="5718" y="896"/>
                </a:lnTo>
                <a:lnTo>
                  <a:pt x="5802" y="790"/>
                </a:lnTo>
                <a:lnTo>
                  <a:pt x="5880" y="686"/>
                </a:lnTo>
                <a:lnTo>
                  <a:pt x="5952" y="590"/>
                </a:lnTo>
                <a:lnTo>
                  <a:pt x="6018" y="496"/>
                </a:lnTo>
                <a:lnTo>
                  <a:pt x="6076" y="410"/>
                </a:lnTo>
                <a:lnTo>
                  <a:pt x="6130" y="330"/>
                </a:lnTo>
                <a:lnTo>
                  <a:pt x="6220" y="194"/>
                </a:lnTo>
                <a:lnTo>
                  <a:pt x="6284" y="88"/>
                </a:lnTo>
                <a:lnTo>
                  <a:pt x="6322" y="24"/>
                </a:lnTo>
                <a:lnTo>
                  <a:pt x="6336" y="0"/>
                </a:lnTo>
                <a:lnTo>
                  <a:pt x="6336" y="4160"/>
                </a:lnTo>
                <a:lnTo>
                  <a:pt x="0" y="4160"/>
                </a:lnTo>
                <a:lnTo>
                  <a:pt x="0" y="331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 descr="Carousel_V1_0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9472" y="3251328"/>
            <a:ext cx="2256355" cy="1353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24" descr="ComputexDemo_Bubbles_01(SelectedState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6436" y="4913059"/>
            <a:ext cx="2087456" cy="1254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25" descr="ComputexDemo_Colorful_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2551" y="1445622"/>
            <a:ext cx="2496312" cy="1497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Silverlight for </a:t>
            </a:r>
            <a:r>
              <a:rPr lang="en-US" dirty="0" smtClean="0"/>
              <a:t>Windows </a:t>
            </a:r>
            <a:r>
              <a:rPr lang="en-US" dirty="0"/>
              <a:t>Embedded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 prstMaterial="plastic">
              <a:bevelT w="27940" h="12700"/>
              <a:contourClr>
                <a:srgbClr val="DDDDDD"/>
              </a:contourClr>
            </a:sp3d>
          </a:bodyPr>
          <a:lstStyle/>
          <a:p>
            <a:r>
              <a:rPr smtClean="0"/>
              <a:t>demo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780803" y="1330035"/>
            <a:ext cx="7582395" cy="4916385"/>
          </a:xfrm>
          <a:prstGeom prst="roundRect">
            <a:avLst>
              <a:gd name="adj" fmla="val 7155"/>
            </a:avLst>
          </a:prstGeom>
          <a:blipFill dpi="0" rotWithShape="1">
            <a:blip r:embed="rId3">
              <a:alphaModFix amt="9000"/>
            </a:blip>
            <a:srcRect/>
            <a:tile tx="0" ty="0" sx="100000" sy="100000" flip="none" algn="tl"/>
          </a:blip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191" tIns="38095" rIns="76191" bIns="38095" anchor="ctr"/>
          <a:lstStyle/>
          <a:p>
            <a:pPr defTabSz="846384">
              <a:defRPr/>
            </a:pPr>
            <a:endParaRPr lang="en-US" sz="22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Application Architecture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1333501" y="1476499"/>
            <a:ext cx="6476999" cy="115522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Application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763722" y="2040577"/>
            <a:ext cx="1616929" cy="46209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XAML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575214" y="1809531"/>
            <a:ext cx="1509134" cy="69313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Resources 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(Images, Fonts)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060026" y="1809531"/>
            <a:ext cx="1508760" cy="69313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Custom Controls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333501" y="2862770"/>
            <a:ext cx="5281967" cy="80865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Silverlight Runtime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333501" y="3902474"/>
            <a:ext cx="1752600" cy="11552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Silverlight Core Rendering Engine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59128" y="3902474"/>
            <a:ext cx="1832519" cy="1155226"/>
          </a:xfrm>
          <a:prstGeom prst="roundRect">
            <a:avLst/>
          </a:prstGeom>
          <a:solidFill>
            <a:srgbClr val="72AF2F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Platform Plug-in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(OpenGL ES 2.0, DDraw, 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GDI, OpenVG )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5464674" y="2862770"/>
            <a:ext cx="2345826" cy="2194930"/>
            <a:chOff x="5410200" y="2910270"/>
            <a:chExt cx="2345826" cy="2194930"/>
          </a:xfrm>
          <a:solidFill>
            <a:schemeClr val="accent2"/>
          </a:solidFill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grpSpPr>
        <p:sp>
          <p:nvSpPr>
            <p:cNvPr id="18" name="Rounded Rectangle 17"/>
            <p:cNvSpPr/>
            <p:nvPr/>
          </p:nvSpPr>
          <p:spPr>
            <a:xfrm>
              <a:off x="6808489" y="2910270"/>
              <a:ext cx="935662" cy="150179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410200" y="3949974"/>
              <a:ext cx="2345826" cy="1155226"/>
            </a:xfrm>
            <a:prstGeom prst="roundRect">
              <a:avLst>
                <a:gd name="adj" fmla="val 19092"/>
              </a:avLst>
            </a:prstGeom>
            <a:grpFill/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/>
                </a:rPr>
                <a:t>Win32</a:t>
              </a:r>
            </a:p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"/>
                </a:rPr>
                <a:t>GDI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endParaRPr>
            </a:p>
          </p:txBody>
        </p:sp>
      </p:grpSp>
      <p:sp>
        <p:nvSpPr>
          <p:cNvPr id="20" name="Rounded Rectangle 19"/>
          <p:cNvSpPr/>
          <p:nvPr/>
        </p:nvSpPr>
        <p:spPr>
          <a:xfrm>
            <a:off x="3283099" y="5316042"/>
            <a:ext cx="4527401" cy="80865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lumMod val="85000"/>
                <a:lumOff val="1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/>
              </a:rPr>
              <a:t>Display Driver (BSP)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App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regular C++ application</a:t>
            </a:r>
          </a:p>
          <a:p>
            <a:pPr lvl="1"/>
            <a:r>
              <a:rPr lang="en-US" dirty="0" smtClean="0"/>
              <a:t>Subproject</a:t>
            </a:r>
          </a:p>
          <a:p>
            <a:pPr lvl="1"/>
            <a:r>
              <a:rPr lang="en-US" dirty="0" smtClean="0"/>
              <a:t>Smart device project</a:t>
            </a:r>
          </a:p>
          <a:p>
            <a:r>
              <a:rPr lang="en-US" dirty="0" smtClean="0"/>
              <a:t>Multiple ways to deploy XAML on device</a:t>
            </a:r>
          </a:p>
          <a:p>
            <a:r>
              <a:rPr lang="en-US" dirty="0" smtClean="0"/>
              <a:t>Boiler Plate Code is code common between all Silverlight for Windows Embedded Apps in </a:t>
            </a:r>
            <a:r>
              <a:rPr lang="en-US" dirty="0" err="1" smtClean="0"/>
              <a:t>WinMain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19.6|8|20.9|43.6|55.1"/>
</p:tagLst>
</file>

<file path=ppt/theme/theme1.xml><?xml version="1.0" encoding="utf-8"?>
<a:theme xmlns:a="http://schemas.openxmlformats.org/drawingml/2006/main" name="TechEd_Europe">
  <a:themeElements>
    <a:clrScheme name="Custom 26">
      <a:dk1>
        <a:srgbClr val="000000"/>
      </a:dk1>
      <a:lt1>
        <a:srgbClr val="FFFFFF"/>
      </a:lt1>
      <a:dk2>
        <a:srgbClr val="CCFFCC"/>
      </a:dk2>
      <a:lt2>
        <a:srgbClr val="CCCCCC"/>
      </a:lt2>
      <a:accent1>
        <a:srgbClr val="99CC99"/>
      </a:accent1>
      <a:accent2>
        <a:srgbClr val="00994B"/>
      </a:accent2>
      <a:accent3>
        <a:srgbClr val="1E78B9"/>
      </a:accent3>
      <a:accent4>
        <a:srgbClr val="F5821E"/>
      </a:accent4>
      <a:accent5>
        <a:srgbClr val="FFFF11"/>
      </a:accent5>
      <a:accent6>
        <a:srgbClr val="D90026"/>
      </a:accent6>
      <a:hlink>
        <a:srgbClr val="F3EB4F"/>
      </a:hlink>
      <a:folHlink>
        <a:srgbClr val="6818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0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TechEd_Europe">
  <a:themeElements>
    <a:clrScheme name="Custom 26">
      <a:dk1>
        <a:srgbClr val="000000"/>
      </a:dk1>
      <a:lt1>
        <a:srgbClr val="FFFFFF"/>
      </a:lt1>
      <a:dk2>
        <a:srgbClr val="CCFFCC"/>
      </a:dk2>
      <a:lt2>
        <a:srgbClr val="CCCCCC"/>
      </a:lt2>
      <a:accent1>
        <a:srgbClr val="99CC99"/>
      </a:accent1>
      <a:accent2>
        <a:srgbClr val="00994B"/>
      </a:accent2>
      <a:accent3>
        <a:srgbClr val="1E78B9"/>
      </a:accent3>
      <a:accent4>
        <a:srgbClr val="F5821E"/>
      </a:accent4>
      <a:accent5>
        <a:srgbClr val="FFFF11"/>
      </a:accent5>
      <a:accent6>
        <a:srgbClr val="D90026"/>
      </a:accent6>
      <a:hlink>
        <a:srgbClr val="F3EB4F"/>
      </a:hlink>
      <a:folHlink>
        <a:srgbClr val="6818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0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TechEd09_Europe template">
  <a:themeElements>
    <a:clrScheme name="Custom 26">
      <a:dk1>
        <a:srgbClr val="000000"/>
      </a:dk1>
      <a:lt1>
        <a:srgbClr val="FFFFFF"/>
      </a:lt1>
      <a:dk2>
        <a:srgbClr val="CCFFCC"/>
      </a:dk2>
      <a:lt2>
        <a:srgbClr val="CCCCCC"/>
      </a:lt2>
      <a:accent1>
        <a:srgbClr val="99CC99"/>
      </a:accent1>
      <a:accent2>
        <a:srgbClr val="00994B"/>
      </a:accent2>
      <a:accent3>
        <a:srgbClr val="1E78B9"/>
      </a:accent3>
      <a:accent4>
        <a:srgbClr val="F5821E"/>
      </a:accent4>
      <a:accent5>
        <a:srgbClr val="FFFF11"/>
      </a:accent5>
      <a:accent6>
        <a:srgbClr val="D90026"/>
      </a:accent6>
      <a:hlink>
        <a:srgbClr val="F3EB4F"/>
      </a:hlink>
      <a:folHlink>
        <a:srgbClr val="68188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0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5CDB4815BF4447A48EBA66FE849DBA" ma:contentTypeVersion="0" ma:contentTypeDescription="Create a new document." ma:contentTypeScope="" ma:versionID="17b2d5a3f5fd413d10e520e6da64dfb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57D888C-E8F4-42BD-B9ED-6FDA90C2C5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454DCC-FDB6-4911-9E16-30BA888C2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C16C16C-C058-44EA-86DD-D03704E4903C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TechEd09_Europe</Template>
  <TotalTime>6846</TotalTime>
  <Words>1423</Words>
  <Application>Microsoft Office PowerPoint</Application>
  <PresentationFormat>On-screen Show (4:3)</PresentationFormat>
  <Paragraphs>339</Paragraphs>
  <Slides>46</Slides>
  <Notes>45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TechEd_Europe</vt:lpstr>
      <vt:lpstr>1_TechEd_Europe</vt:lpstr>
      <vt:lpstr>TechEd09_Europe template</vt:lpstr>
      <vt:lpstr>Technical introduction to the new Windows Embedded CE 6.0 R3</vt:lpstr>
      <vt:lpstr>Introducing Windows Embedded CE 6.0 R3</vt:lpstr>
      <vt:lpstr>Agenda</vt:lpstr>
      <vt:lpstr>What is CE 6.0 ?</vt:lpstr>
      <vt:lpstr>Silverlight for Windows Embedded</vt:lpstr>
      <vt:lpstr>Silverlight for Windows Embedded</vt:lpstr>
      <vt:lpstr>Silverlight for Windows Embedded</vt:lpstr>
      <vt:lpstr>Silverlight Application Architecture</vt:lpstr>
      <vt:lpstr>Silverlight App Development</vt:lpstr>
      <vt:lpstr>Silverlight for Windows Embedded Dev</vt:lpstr>
      <vt:lpstr>Hardware Optimized for Silverlight</vt:lpstr>
      <vt:lpstr>Internet  Explorer  Embedded</vt:lpstr>
      <vt:lpstr>Internet Explorer Embedded</vt:lpstr>
      <vt:lpstr>IE Embedded Architecture</vt:lpstr>
      <vt:lpstr>Tile Engine Overview</vt:lpstr>
      <vt:lpstr>Tile Engine</vt:lpstr>
      <vt:lpstr>Tile Engine</vt:lpstr>
      <vt:lpstr>Customizing IE Embedded UI</vt:lpstr>
      <vt:lpstr>Internet Explorer Embedded</vt:lpstr>
      <vt:lpstr>Flash Lite 3.1.0 Integration</vt:lpstr>
      <vt:lpstr>Touch and Gestures</vt:lpstr>
      <vt:lpstr>Touch and Gestures</vt:lpstr>
      <vt:lpstr>Architecture</vt:lpstr>
      <vt:lpstr>Gesture App Dev</vt:lpstr>
      <vt:lpstr>Custom Gesture Recognizer</vt:lpstr>
      <vt:lpstr>Physics Engine</vt:lpstr>
      <vt:lpstr>Default Gesture Animations</vt:lpstr>
      <vt:lpstr>Connection  Manager</vt:lpstr>
      <vt:lpstr>Connection Manager</vt:lpstr>
      <vt:lpstr>Architecture</vt:lpstr>
      <vt:lpstr>OS Design Development</vt:lpstr>
      <vt:lpstr>Setup a Network Connection</vt:lpstr>
      <vt:lpstr>Handling Connection Notifications</vt:lpstr>
      <vt:lpstr>Office and PDF Viewers</vt:lpstr>
      <vt:lpstr>Office &amp; PDF Viewers</vt:lpstr>
      <vt:lpstr>Office &amp; PDF Viewers</vt:lpstr>
      <vt:lpstr>BSP Changes Required</vt:lpstr>
      <vt:lpstr>Toolkit Installation</vt:lpstr>
      <vt:lpstr>Summary</vt:lpstr>
      <vt:lpstr>Call to Action</vt:lpstr>
      <vt:lpstr>Breakout Sessions</vt:lpstr>
      <vt:lpstr>HOLs, Interactive, Sunday and Demo Sessions</vt:lpstr>
      <vt:lpstr>Useful URLs</vt:lpstr>
      <vt:lpstr>Slide 44</vt:lpstr>
      <vt:lpstr>Slide 45</vt:lpstr>
      <vt:lpstr>Slide 46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future of Windows Embedded CE</dc:title>
  <dc:subject>Tech·Ed Europe 2009</dc:subject>
  <dc:creator>Dion Hutchings</dc:creator>
  <dc:description>Tech·Ed Europe 2009</dc:description>
  <cp:lastModifiedBy>cn_user</cp:lastModifiedBy>
  <cp:revision>211</cp:revision>
  <dcterms:created xsi:type="dcterms:W3CDTF">2007-03-02T19:13:40Z</dcterms:created>
  <dcterms:modified xsi:type="dcterms:W3CDTF">2009-11-08T20:00:49Z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0x0101003D5CDB4815BF4447A48EBA66FE849DBA</vt:lpwstr>
  </property>
  <property fmtid="{D5CDD505-2E9C-101B-9397-08002B2CF9AE}" pid="3" name="Test Column">
    <vt:lpwstr/>
  </property>
</Properties>
</file>