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9" r:id="rId3"/>
  </p:sldMasterIdLst>
  <p:notesMasterIdLst>
    <p:notesMasterId r:id="rId65"/>
  </p:notesMasterIdLst>
  <p:handoutMasterIdLst>
    <p:handoutMasterId r:id="rId66"/>
  </p:handoutMasterIdLst>
  <p:sldIdLst>
    <p:sldId id="342" r:id="rId4"/>
    <p:sldId id="343" r:id="rId5"/>
    <p:sldId id="349" r:id="rId6"/>
    <p:sldId id="285" r:id="rId7"/>
    <p:sldId id="286" r:id="rId8"/>
    <p:sldId id="287" r:id="rId9"/>
    <p:sldId id="291" r:id="rId10"/>
    <p:sldId id="292" r:id="rId11"/>
    <p:sldId id="293" r:id="rId12"/>
    <p:sldId id="294" r:id="rId13"/>
    <p:sldId id="295" r:id="rId14"/>
    <p:sldId id="296" r:id="rId15"/>
    <p:sldId id="297" r:id="rId16"/>
    <p:sldId id="298" r:id="rId17"/>
    <p:sldId id="299"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 id="314" r:id="rId31"/>
    <p:sldId id="315" r:id="rId32"/>
    <p:sldId id="316" r:id="rId33"/>
    <p:sldId id="317" r:id="rId34"/>
    <p:sldId id="318" r:id="rId35"/>
    <p:sldId id="319" r:id="rId36"/>
    <p:sldId id="320" r:id="rId37"/>
    <p:sldId id="321" r:id="rId38"/>
    <p:sldId id="322" r:id="rId39"/>
    <p:sldId id="346" r:id="rId40"/>
    <p:sldId id="323" r:id="rId41"/>
    <p:sldId id="347" r:id="rId42"/>
    <p:sldId id="348" r:id="rId43"/>
    <p:sldId id="350" r:id="rId44"/>
    <p:sldId id="324" r:id="rId45"/>
    <p:sldId id="325" r:id="rId46"/>
    <p:sldId id="326" r:id="rId47"/>
    <p:sldId id="327" r:id="rId48"/>
    <p:sldId id="329" r:id="rId49"/>
    <p:sldId id="345" r:id="rId50"/>
    <p:sldId id="330" r:id="rId51"/>
    <p:sldId id="331" r:id="rId52"/>
    <p:sldId id="332" r:id="rId53"/>
    <p:sldId id="333" r:id="rId54"/>
    <p:sldId id="334" r:id="rId55"/>
    <p:sldId id="335" r:id="rId56"/>
    <p:sldId id="336" r:id="rId57"/>
    <p:sldId id="337" r:id="rId58"/>
    <p:sldId id="338" r:id="rId59"/>
    <p:sldId id="339" r:id="rId60"/>
    <p:sldId id="340" r:id="rId61"/>
    <p:sldId id="344" r:id="rId62"/>
    <p:sldId id="351" r:id="rId63"/>
    <p:sldId id="280" r:id="rId6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24" d="100"/>
          <a:sy n="124" d="100"/>
        </p:scale>
        <p:origin x="-45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8388"/>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dev315_halleux.pptx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14419960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16939216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lvl1pPr>
              <a:defRPr sz="4000"/>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8"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Code Contracts – The Not So Basics</a:t>
            </a:r>
            <a:endParaRPr lang="en-US" dirty="0">
              <a:solidFill>
                <a:schemeClr val="accent1"/>
              </a:solidFill>
            </a:endParaRPr>
          </a:p>
        </p:txBody>
      </p:sp>
      <p:sp>
        <p:nvSpPr>
          <p:cNvPr id="3" name="Text Placeholder 2"/>
          <p:cNvSpPr>
            <a:spLocks noGrp="1"/>
          </p:cNvSpPr>
          <p:nvPr>
            <p:ph type="body" sz="quarter" idx="10"/>
          </p:nvPr>
        </p:nvSpPr>
        <p:spPr>
          <a:xfrm>
            <a:off x="310662" y="3768970"/>
            <a:ext cx="8382000" cy="1606594"/>
          </a:xfrm>
        </p:spPr>
        <p:txBody>
          <a:bodyPr/>
          <a:lstStyle/>
          <a:p>
            <a:pPr marL="460375" lvl="1" indent="-460375"/>
            <a:r>
              <a:rPr lang="en-US" dirty="0"/>
              <a:t>Invariants</a:t>
            </a:r>
            <a:r>
              <a:rPr lang="en-US" dirty="0" smtClean="0"/>
              <a:t>: internal object consistency</a:t>
            </a:r>
          </a:p>
          <a:p>
            <a:pPr marL="863600" lvl="2" indent="-460375"/>
            <a:r>
              <a:rPr lang="en-US" dirty="0" smtClean="0"/>
              <a:t>Conditions over (private and protected) fields</a:t>
            </a:r>
          </a:p>
          <a:p>
            <a:pPr marL="863600" lvl="2" indent="-460375"/>
            <a:r>
              <a:rPr lang="en-US" dirty="0"/>
              <a:t>What must be true at </a:t>
            </a:r>
            <a:r>
              <a:rPr lang="en-US" b="1" dirty="0" smtClean="0"/>
              <a:t>public </a:t>
            </a:r>
            <a:r>
              <a:rPr lang="en-US" dirty="0" smtClean="0"/>
              <a:t>method exits</a:t>
            </a:r>
          </a:p>
          <a:p>
            <a:pPr marL="863600" lvl="2" indent="-460375"/>
            <a:r>
              <a:rPr lang="en-US" dirty="0" smtClean="0"/>
              <a:t>Can have multiple invariant methods</a:t>
            </a:r>
          </a:p>
        </p:txBody>
      </p:sp>
      <p:sp>
        <p:nvSpPr>
          <p:cNvPr id="4" name="Snip Single Corner Rectangle 3"/>
          <p:cNvSpPr/>
          <p:nvPr/>
        </p:nvSpPr>
        <p:spPr bwMode="auto">
          <a:xfrm>
            <a:off x="311498" y="1396720"/>
            <a:ext cx="8309988" cy="156754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ContractInvariantMethod</a:t>
            </a:r>
            <a:r>
              <a:rPr lang="en-US" sz="2000" dirty="0">
                <a:latin typeface="Consolas" pitchFamily="49" charset="0"/>
                <a:cs typeface="Consolas" pitchFamily="49" charset="0"/>
              </a:rPr>
              <a:t>]</a:t>
            </a:r>
          </a:p>
          <a:p>
            <a:r>
              <a:rPr lang="en-US" sz="2000" b="1" dirty="0" smtClean="0">
                <a:latin typeface="Consolas" pitchFamily="49" charset="0"/>
                <a:cs typeface="Consolas" pitchFamily="49" charset="0"/>
              </a:rPr>
              <a:t>void</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ObjectInvariant</a:t>
            </a:r>
            <a:r>
              <a:rPr lang="en-US" sz="2000" dirty="0">
                <a:latin typeface="Consolas" pitchFamily="49" charset="0"/>
                <a:cs typeface="Consolas" pitchFamily="49" charset="0"/>
              </a:rPr>
              <a:t>() {</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Contract.Invariant</a:t>
            </a:r>
            <a:r>
              <a:rPr lang="en-US" sz="2000" dirty="0" smtClean="0">
                <a:latin typeface="Consolas" pitchFamily="49" charset="0"/>
                <a:cs typeface="Consolas" pitchFamily="49" charset="0"/>
              </a:rPr>
              <a:t>(</a:t>
            </a:r>
            <a:r>
              <a:rPr lang="en-US" sz="2000" b="1" dirty="0" err="1" smtClean="0">
                <a:latin typeface="Consolas" pitchFamily="49" charset="0"/>
                <a:cs typeface="Consolas" pitchFamily="49" charset="0"/>
              </a:rPr>
              <a:t>this</a:t>
            </a:r>
            <a:r>
              <a:rPr lang="en-US" sz="2000" dirty="0" err="1" smtClean="0">
                <a:latin typeface="Consolas" pitchFamily="49" charset="0"/>
                <a:cs typeface="Consolas" pitchFamily="49" charset="0"/>
              </a:rPr>
              <a:t>.store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 </a:t>
            </a:r>
            <a:r>
              <a:rPr lang="en-US" sz="2000" b="1" dirty="0">
                <a:latin typeface="Consolas" pitchFamily="49" charset="0"/>
                <a:cs typeface="Consolas" pitchFamily="49" charset="0"/>
              </a:rPr>
              <a:t>null</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3018603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Code Contracts – Interface Contracts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984885"/>
          </a:xfrm>
        </p:spPr>
        <p:txBody>
          <a:bodyPr/>
          <a:lstStyle/>
          <a:p>
            <a:r>
              <a:rPr lang="en-US" dirty="0" smtClean="0"/>
              <a:t>Contracts for those hard-to-reach areas…</a:t>
            </a:r>
          </a:p>
          <a:p>
            <a:r>
              <a:rPr lang="en-US" dirty="0" smtClean="0"/>
              <a:t>Works for abstract classes too</a:t>
            </a:r>
          </a:p>
        </p:txBody>
      </p:sp>
      <p:sp>
        <p:nvSpPr>
          <p:cNvPr id="4" name="original interface"/>
          <p:cNvSpPr/>
          <p:nvPr/>
        </p:nvSpPr>
        <p:spPr bwMode="auto">
          <a:xfrm>
            <a:off x="411981" y="3108960"/>
            <a:ext cx="8229600" cy="3017520"/>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endParaRPr lang="en-US" sz="2000" dirty="0" smtClean="0">
              <a:latin typeface="Consolas" pitchFamily="49" charset="0"/>
              <a:cs typeface="Consolas" pitchFamily="49" charset="0"/>
            </a:endParaRPr>
          </a:p>
          <a:p>
            <a:r>
              <a:rPr lang="en-US" sz="2000" b="1" dirty="0" smtClean="0">
                <a:latin typeface="Consolas" pitchFamily="49" charset="0"/>
                <a:cs typeface="Consolas" pitchFamily="49" charset="0"/>
              </a:rPr>
              <a:t>public</a:t>
            </a:r>
            <a:r>
              <a:rPr lang="en-US" sz="2000" dirty="0" smtClean="0">
                <a:latin typeface="Consolas" pitchFamily="49" charset="0"/>
                <a:cs typeface="Consolas" pitchFamily="49" charset="0"/>
              </a:rPr>
              <a:t> </a:t>
            </a:r>
            <a:r>
              <a:rPr lang="en-US" sz="2000" b="1" dirty="0" smtClean="0">
                <a:latin typeface="Consolas" pitchFamily="49" charset="0"/>
                <a:cs typeface="Consolas" pitchFamily="49" charset="0"/>
              </a:rPr>
              <a:t>interface</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smtClean="0">
              <a:latin typeface="Consolas" pitchFamily="49" charset="0"/>
              <a:cs typeface="Consolas" pitchFamily="49" charset="0"/>
            </a:endParaRPr>
          </a:p>
          <a:p>
            <a:endParaRPr lang="en-US" sz="2000" dirty="0">
              <a:latin typeface="Consolas" pitchFamily="49" charset="0"/>
              <a:cs typeface="Consolas" pitchFamily="49" charset="0"/>
            </a:endParaRPr>
          </a:p>
          <a:p>
            <a:endParaRPr lang="en-US" sz="2000" dirty="0" smtClean="0">
              <a:latin typeface="Consolas" pitchFamily="49" charset="0"/>
              <a:cs typeface="Consolas" pitchFamily="49" charset="0"/>
            </a:endParaRPr>
          </a:p>
          <a:p>
            <a:endParaRPr lang="en-US" sz="2000" dirty="0">
              <a:latin typeface="Consolas" pitchFamily="49" charset="0"/>
              <a:cs typeface="Consolas" pitchFamily="49" charset="0"/>
            </a:endParaRPr>
          </a:p>
          <a:p>
            <a:endParaRPr lang="en-US" sz="2000" dirty="0" smtClean="0">
              <a:latin typeface="Consolas" pitchFamily="49" charset="0"/>
              <a:cs typeface="Consolas" pitchFamily="49" charset="0"/>
            </a:endParaRPr>
          </a:p>
        </p:txBody>
      </p:sp>
      <p:sp>
        <p:nvSpPr>
          <p:cNvPr id="5" name="contract class"/>
          <p:cNvSpPr/>
          <p:nvPr/>
        </p:nvSpPr>
        <p:spPr bwMode="auto">
          <a:xfrm>
            <a:off x="413661" y="3031686"/>
            <a:ext cx="8229600" cy="3017520"/>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ContractClass</a:t>
            </a:r>
            <a:r>
              <a:rPr lang="en-US" sz="2000" dirty="0" smtClean="0">
                <a:latin typeface="Consolas" pitchFamily="49" charset="0"/>
                <a:cs typeface="Consolas" pitchFamily="49" charset="0"/>
              </a:rPr>
              <a:t>(</a:t>
            </a:r>
            <a:r>
              <a:rPr lang="en-US" sz="2000" b="1" dirty="0" err="1" smtClean="0">
                <a:latin typeface="Consolas" pitchFamily="49" charset="0"/>
                <a:cs typeface="Consolas" pitchFamily="49" charset="0"/>
              </a:rPr>
              <a:t>typeof</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IWarehouseContract</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b="1" dirty="0" smtClean="0">
                <a:latin typeface="Consolas" pitchFamily="49" charset="0"/>
                <a:cs typeface="Consolas" pitchFamily="49" charset="0"/>
              </a:rPr>
              <a:t>public</a:t>
            </a:r>
            <a:r>
              <a:rPr lang="en-US" sz="2000" dirty="0" smtClean="0">
                <a:latin typeface="Consolas" pitchFamily="49" charset="0"/>
                <a:cs typeface="Consolas" pitchFamily="49" charset="0"/>
              </a:rPr>
              <a:t> </a:t>
            </a:r>
            <a:r>
              <a:rPr lang="en-US" sz="2000" b="1" dirty="0" smtClean="0">
                <a:latin typeface="Consolas" pitchFamily="49" charset="0"/>
                <a:cs typeface="Consolas" pitchFamily="49" charset="0"/>
              </a:rPr>
              <a:t>interface</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ContractClassFor</a:t>
            </a:r>
            <a:r>
              <a:rPr lang="en-US" sz="2000" dirty="0" smtClean="0">
                <a:latin typeface="Consolas" pitchFamily="49" charset="0"/>
                <a:cs typeface="Consolas" pitchFamily="49" charset="0"/>
              </a:rPr>
              <a:t>(</a:t>
            </a:r>
            <a:r>
              <a:rPr lang="en-US" sz="2000" b="1" dirty="0" err="1" smtClean="0">
                <a:latin typeface="Consolas" pitchFamily="49" charset="0"/>
                <a:cs typeface="Consolas" pitchFamily="49" charset="0"/>
              </a:rPr>
              <a:t>typeof</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a:t>
            </a:r>
          </a:p>
          <a:p>
            <a:r>
              <a:rPr lang="en-US" sz="2000" b="1" dirty="0">
                <a:latin typeface="Consolas" pitchFamily="49" charset="0"/>
                <a:cs typeface="Consolas" pitchFamily="49" charset="0"/>
              </a:rPr>
              <a:t>p</a:t>
            </a:r>
            <a:r>
              <a:rPr lang="en-US" sz="2000" b="1" dirty="0" smtClean="0">
                <a:latin typeface="Consolas" pitchFamily="49" charset="0"/>
                <a:cs typeface="Consolas" pitchFamily="49" charset="0"/>
              </a:rPr>
              <a:t>ublic</a:t>
            </a:r>
            <a:r>
              <a:rPr lang="en-US" sz="2000" dirty="0" smtClean="0">
                <a:latin typeface="Consolas" pitchFamily="49" charset="0"/>
                <a:cs typeface="Consolas" pitchFamily="49" charset="0"/>
              </a:rPr>
              <a:t> </a:t>
            </a:r>
            <a:r>
              <a:rPr lang="en-US" sz="2000" b="1" dirty="0" smtClean="0">
                <a:latin typeface="Consolas" pitchFamily="49" charset="0"/>
                <a:cs typeface="Consolas" pitchFamily="49" charset="0"/>
              </a:rPr>
              <a:t>class</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IWarehouseContract</a:t>
            </a:r>
            <a:r>
              <a:rPr lang="en-US" sz="2000" dirty="0" smtClean="0">
                <a:latin typeface="Consolas" pitchFamily="49" charset="0"/>
                <a:cs typeface="Consolas" pitchFamily="49" charset="0"/>
              </a:rPr>
              <a:t> : </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p:txBody>
      </p:sp>
    </p:spTree>
    <p:extLst>
      <p:ext uri="{BB962C8B-B14F-4D97-AF65-F5344CB8AC3E}">
        <p14:creationId xmlns:p14="http://schemas.microsoft.com/office/powerpoint/2007/7/12/main" xmlns="" val="62253098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Controlling the Contracts</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42863" y="1517290"/>
            <a:ext cx="9058275" cy="5305425"/>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148018998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rapezoid 28"/>
          <p:cNvSpPr/>
          <p:nvPr/>
        </p:nvSpPr>
        <p:spPr bwMode="auto">
          <a:xfrm>
            <a:off x="194932" y="1119966"/>
            <a:ext cx="1892595" cy="318976"/>
          </a:xfrm>
          <a:prstGeom prst="trapezoid">
            <a:avLst/>
          </a:prstGeom>
          <a:solidFill>
            <a:schemeClr val="lt1"/>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solidFill>
                  <a:schemeClr val="bg1"/>
                </a:solidFill>
              </a:rPr>
              <a:t>WebService.cs</a:t>
            </a:r>
            <a:endParaRPr lang="en-US" dirty="0" smtClean="0">
              <a:solidFill>
                <a:schemeClr val="bg1"/>
              </a:solidFill>
            </a:endParaRPr>
          </a:p>
        </p:txBody>
      </p:sp>
      <p:sp>
        <p:nvSpPr>
          <p:cNvPr id="2" name="Trapezoid 1"/>
          <p:cNvSpPr/>
          <p:nvPr/>
        </p:nvSpPr>
        <p:spPr bwMode="auto">
          <a:xfrm>
            <a:off x="5220587" y="2870800"/>
            <a:ext cx="1892595" cy="318976"/>
          </a:xfrm>
          <a:prstGeom prst="trapezoid">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rPr>
              <a:t>WebService.dll</a:t>
            </a:r>
          </a:p>
        </p:txBody>
      </p:sp>
      <p:sp>
        <p:nvSpPr>
          <p:cNvPr id="3" name="Title 2"/>
          <p:cNvSpPr>
            <a:spLocks noGrp="1"/>
          </p:cNvSpPr>
          <p:nvPr>
            <p:ph type="title"/>
          </p:nvPr>
        </p:nvSpPr>
        <p:spPr/>
        <p:txBody>
          <a:bodyPr/>
          <a:lstStyle/>
          <a:p>
            <a:r>
              <a:rPr lang="en-US" dirty="0" smtClean="0"/>
              <a:t>Runtime Checking — Test Build</a:t>
            </a:r>
            <a:endParaRPr lang="en-US" dirty="0"/>
          </a:p>
        </p:txBody>
      </p:sp>
      <p:grpSp>
        <p:nvGrpSpPr>
          <p:cNvPr id="4" name="All contracts"/>
          <p:cNvGrpSpPr/>
          <p:nvPr/>
        </p:nvGrpSpPr>
        <p:grpSpPr>
          <a:xfrm>
            <a:off x="5225140" y="3168502"/>
            <a:ext cx="3275763" cy="2783465"/>
            <a:chOff x="4752870" y="3268984"/>
            <a:chExt cx="3275763" cy="2783465"/>
          </a:xfrm>
        </p:grpSpPr>
        <p:sp>
          <p:nvSpPr>
            <p:cNvPr id="25" name="Background (IL)"/>
            <p:cNvSpPr/>
            <p:nvPr/>
          </p:nvSpPr>
          <p:spPr bwMode="auto">
            <a:xfrm>
              <a:off x="4752870" y="3268984"/>
              <a:ext cx="3275763" cy="2783465"/>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6" name="Orange (IL)"/>
            <p:cNvSpPr/>
            <p:nvPr/>
          </p:nvSpPr>
          <p:spPr>
            <a:xfrm>
              <a:off x="4893551" y="3949468"/>
              <a:ext cx="2971800" cy="155200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chemeClr val="bg1"/>
                  </a:solidFill>
                </a:rPr>
                <a:t>IL from body</a:t>
              </a:r>
              <a:endParaRPr lang="en-US" sz="2000" b="1" dirty="0">
                <a:solidFill>
                  <a:schemeClr val="bg1"/>
                </a:solidFill>
              </a:endParaRPr>
            </a:p>
          </p:txBody>
        </p:sp>
        <p:sp>
          <p:nvSpPr>
            <p:cNvPr id="27" name="Green (IL)"/>
            <p:cNvSpPr/>
            <p:nvPr/>
          </p:nvSpPr>
          <p:spPr>
            <a:xfrm>
              <a:off x="4888525" y="3406295"/>
              <a:ext cx="2971800" cy="457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bg1"/>
                  </a:solidFill>
                </a:rPr>
                <a:t>IL from requires</a:t>
              </a:r>
              <a:endParaRPr lang="en-US" sz="2000" b="1" dirty="0">
                <a:solidFill>
                  <a:schemeClr val="bg1"/>
                </a:solidFill>
              </a:endParaRPr>
            </a:p>
          </p:txBody>
        </p:sp>
        <p:sp>
          <p:nvSpPr>
            <p:cNvPr id="28" name="Blue (IL)"/>
            <p:cNvSpPr/>
            <p:nvPr/>
          </p:nvSpPr>
          <p:spPr>
            <a:xfrm>
              <a:off x="4908616" y="5543326"/>
              <a:ext cx="2969292" cy="4572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b="1" dirty="0" smtClean="0">
                  <a:solidFill>
                    <a:schemeClr val="bg1"/>
                  </a:solidFill>
                </a:rPr>
                <a:t>IL from ensures</a:t>
              </a:r>
              <a:endParaRPr lang="en-US" sz="2000" b="1" dirty="0">
                <a:solidFill>
                  <a:schemeClr val="bg1"/>
                </a:solidFill>
              </a:endParaRPr>
            </a:p>
          </p:txBody>
        </p:sp>
      </p:grpSp>
      <p:grpSp>
        <p:nvGrpSpPr>
          <p:cNvPr id="5" name="compile"/>
          <p:cNvGrpSpPr/>
          <p:nvPr/>
        </p:nvGrpSpPr>
        <p:grpSpPr>
          <a:xfrm>
            <a:off x="1407261" y="3589247"/>
            <a:ext cx="3485592" cy="1425740"/>
            <a:chOff x="1237134" y="4833259"/>
            <a:chExt cx="3485592" cy="1425740"/>
          </a:xfrm>
        </p:grpSpPr>
        <p:sp>
          <p:nvSpPr>
            <p:cNvPr id="13" name="Bent-Up Arrow 12"/>
            <p:cNvSpPr/>
            <p:nvPr/>
          </p:nvSpPr>
          <p:spPr bwMode="auto">
            <a:xfrm rot="5400000">
              <a:off x="3009482" y="4255479"/>
              <a:ext cx="1135463" cy="2291024"/>
            </a:xfrm>
            <a:prstGeom prst="bentUpArrow">
              <a:avLst/>
            </a:prstGeom>
            <a:ln>
              <a:headEnd type="none" w="med" len="med"/>
              <a:tailEnd type="none" w="med" len="med"/>
            </a:ln>
            <a:effectLst>
              <a:outerShdw blurRad="50800" dist="38100" dir="5400000" rotWithShape="0">
                <a:srgbClr val="000000">
                  <a:alpha val="43137"/>
                </a:srgb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9" name="compile and rewrite"/>
            <p:cNvSpPr/>
            <p:nvPr/>
          </p:nvSpPr>
          <p:spPr>
            <a:xfrm>
              <a:off x="1237134" y="5335669"/>
              <a:ext cx="1370764"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err="1" smtClean="0"/>
                <a:t>csc</a:t>
              </a:r>
              <a:r>
                <a:rPr lang="en-US" dirty="0" smtClean="0"/>
                <a:t>/</a:t>
              </a:r>
              <a:r>
                <a:rPr lang="en-US" dirty="0" err="1" smtClean="0"/>
                <a:t>vbc</a:t>
              </a:r>
              <a:r>
                <a:rPr lang="en-US" dirty="0" smtClean="0"/>
                <a:t>/…</a:t>
              </a:r>
              <a:br>
                <a:rPr lang="en-US" dirty="0" smtClean="0"/>
              </a:br>
              <a:r>
                <a:rPr lang="en-US" dirty="0" smtClean="0"/>
                <a:t>        +</a:t>
              </a:r>
              <a:br>
                <a:rPr lang="en-US" dirty="0" smtClean="0"/>
              </a:br>
              <a:r>
                <a:rPr lang="en-US" dirty="0" err="1" smtClean="0"/>
                <a:t>ccrewrite</a:t>
              </a:r>
              <a:endParaRPr lang="en-US" dirty="0"/>
            </a:p>
          </p:txBody>
        </p:sp>
      </p:grpSp>
      <p:grpSp>
        <p:nvGrpSpPr>
          <p:cNvPr id="6" name="Group 4"/>
          <p:cNvGrpSpPr/>
          <p:nvPr/>
        </p:nvGrpSpPr>
        <p:grpSpPr>
          <a:xfrm>
            <a:off x="198829" y="1419445"/>
            <a:ext cx="4266846" cy="2163726"/>
            <a:chOff x="198829" y="1419445"/>
            <a:chExt cx="4266846" cy="2163726"/>
          </a:xfrm>
        </p:grpSpPr>
        <p:sp>
          <p:nvSpPr>
            <p:cNvPr id="21" name="original code"/>
            <p:cNvSpPr/>
            <p:nvPr/>
          </p:nvSpPr>
          <p:spPr bwMode="auto">
            <a:xfrm>
              <a:off x="198829" y="1419445"/>
              <a:ext cx="4266846" cy="216372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1400" b="1" dirty="0">
                  <a:latin typeface="Consolas" pitchFamily="49" charset="0"/>
                  <a:cs typeface="Consolas" pitchFamily="49" charset="0"/>
                </a:rPr>
                <a:t>public</a:t>
              </a:r>
              <a:r>
                <a:rPr lang="en-US" sz="1400" dirty="0">
                  <a:latin typeface="Consolas" pitchFamily="49" charset="0"/>
                  <a:cs typeface="Consolas" pitchFamily="49" charset="0"/>
                </a:rPr>
                <a:t> </a:t>
              </a:r>
              <a:r>
                <a:rPr lang="en-US" sz="1400" dirty="0" err="1">
                  <a:latin typeface="Consolas" pitchFamily="49" charset="0"/>
                  <a:cs typeface="Consolas" pitchFamily="49" charset="0"/>
                </a:rPr>
                <a:t>WebService</a:t>
              </a:r>
              <a:r>
                <a:rPr lang="en-US" sz="1400" dirty="0">
                  <a:latin typeface="Consolas" pitchFamily="49" charset="0"/>
                  <a:cs typeface="Consolas" pitchFamily="49" charset="0"/>
                </a:rPr>
                <a:t>(</a:t>
              </a:r>
              <a:r>
                <a:rPr lang="en-US" sz="1400" dirty="0" err="1">
                  <a:latin typeface="Consolas" pitchFamily="49" charset="0"/>
                  <a:cs typeface="Consolas" pitchFamily="49" charset="0"/>
                </a:rPr>
                <a:t>IWarehouse</a:t>
              </a:r>
              <a:r>
                <a:rPr lang="en-US" sz="1400" dirty="0">
                  <a:latin typeface="Consolas" pitchFamily="49" charset="0"/>
                  <a:cs typeface="Consolas" pitchFamily="49" charset="0"/>
                </a:rPr>
                <a:t> store) {</a:t>
              </a:r>
            </a:p>
            <a:p>
              <a:endParaRPr lang="en-US" sz="1400" dirty="0" smtClean="0">
                <a:latin typeface="Consolas" pitchFamily="49" charset="0"/>
                <a:cs typeface="Consolas" pitchFamily="49" charset="0"/>
              </a:endParaRPr>
            </a:p>
            <a:p>
              <a:endParaRPr lang="en-US" sz="1400" dirty="0">
                <a:latin typeface="Consolas" pitchFamily="49" charset="0"/>
                <a:cs typeface="Consolas" pitchFamily="49" charset="0"/>
              </a:endParaRPr>
            </a:p>
            <a:p>
              <a:endParaRPr lang="en-US" sz="1400" dirty="0" smtClean="0">
                <a:latin typeface="Consolas" pitchFamily="49" charset="0"/>
                <a:cs typeface="Consolas" pitchFamily="49" charset="0"/>
              </a:endParaRPr>
            </a:p>
            <a:p>
              <a:endParaRPr lang="en-US" sz="1400" dirty="0">
                <a:latin typeface="Consolas" pitchFamily="49" charset="0"/>
                <a:cs typeface="Consolas" pitchFamily="49" charset="0"/>
              </a:endParaRPr>
            </a:p>
            <a:p>
              <a:endParaRPr lang="en-US" sz="1400" dirty="0" smtClean="0">
                <a:latin typeface="Consolas" pitchFamily="49" charset="0"/>
                <a:cs typeface="Consolas" pitchFamily="49" charset="0"/>
              </a:endParaRPr>
            </a:p>
            <a:p>
              <a:endParaRPr lang="en-US" sz="1400" dirty="0" smtClean="0">
                <a:latin typeface="Consolas" pitchFamily="49" charset="0"/>
                <a:cs typeface="Consolas" pitchFamily="49" charset="0"/>
              </a:endParaRPr>
            </a:p>
            <a:p>
              <a:r>
                <a:rPr lang="en-US" sz="1400" dirty="0" smtClean="0">
                  <a:latin typeface="Consolas" pitchFamily="49" charset="0"/>
                  <a:cs typeface="Consolas" pitchFamily="49" charset="0"/>
                </a:rPr>
                <a:t>}</a:t>
              </a:r>
              <a:endParaRPr lang="en-US" sz="1400" dirty="0">
                <a:latin typeface="Consolas" pitchFamily="49" charset="0"/>
                <a:cs typeface="Consolas" pitchFamily="49" charset="0"/>
              </a:endParaRPr>
            </a:p>
          </p:txBody>
        </p:sp>
        <p:sp>
          <p:nvSpPr>
            <p:cNvPr id="22" name="Orange (code)"/>
            <p:cNvSpPr/>
            <p:nvPr/>
          </p:nvSpPr>
          <p:spPr>
            <a:xfrm>
              <a:off x="374271" y="2764481"/>
              <a:ext cx="2103115" cy="31897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400" b="1" dirty="0" err="1" smtClean="0">
                  <a:latin typeface="Consolas" pitchFamily="49" charset="0"/>
                  <a:cs typeface="Consolas" pitchFamily="49" charset="0"/>
                </a:rPr>
                <a:t>this</a:t>
              </a:r>
              <a:r>
                <a:rPr lang="en-US" sz="1400" dirty="0" err="1" smtClean="0">
                  <a:latin typeface="Consolas" pitchFamily="49" charset="0"/>
                  <a:cs typeface="Consolas" pitchFamily="49" charset="0"/>
                </a:rPr>
                <a:t>.store</a:t>
              </a:r>
              <a:r>
                <a:rPr lang="en-US" sz="1400" dirty="0" smtClean="0">
                  <a:latin typeface="Consolas" pitchFamily="49" charset="0"/>
                  <a:cs typeface="Consolas" pitchFamily="49" charset="0"/>
                </a:rPr>
                <a:t> = store;</a:t>
              </a:r>
              <a:endParaRPr lang="en-US" sz="1400" dirty="0">
                <a:latin typeface="Consolas" pitchFamily="49" charset="0"/>
                <a:cs typeface="Consolas" pitchFamily="49" charset="0"/>
              </a:endParaRPr>
            </a:p>
          </p:txBody>
        </p:sp>
        <p:sp>
          <p:nvSpPr>
            <p:cNvPr id="23" name="precondition"/>
            <p:cNvSpPr/>
            <p:nvPr/>
          </p:nvSpPr>
          <p:spPr bwMode="auto">
            <a:xfrm>
              <a:off x="365987" y="2009553"/>
              <a:ext cx="3557427" cy="290624"/>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err="1" smtClean="0">
                  <a:solidFill>
                    <a:schemeClr val="bg1"/>
                  </a:solidFill>
                  <a:latin typeface="Consolas" pitchFamily="49" charset="0"/>
                  <a:cs typeface="Consolas" pitchFamily="49" charset="0"/>
                </a:rPr>
                <a:t>Contract.Requires</a:t>
              </a:r>
              <a:r>
                <a:rPr lang="en-US" sz="1400" dirty="0" smtClean="0">
                  <a:solidFill>
                    <a:schemeClr val="bg1"/>
                  </a:solidFill>
                  <a:latin typeface="Consolas" pitchFamily="49" charset="0"/>
                  <a:cs typeface="Consolas" pitchFamily="49" charset="0"/>
                </a:rPr>
                <a:t>(store != </a:t>
              </a:r>
              <a:r>
                <a:rPr lang="en-US" sz="1400" b="1" dirty="0" smtClean="0">
                  <a:solidFill>
                    <a:schemeClr val="bg1"/>
                  </a:solidFill>
                  <a:latin typeface="Consolas" pitchFamily="49" charset="0"/>
                  <a:cs typeface="Consolas" pitchFamily="49" charset="0"/>
                </a:rPr>
                <a:t>null</a:t>
              </a:r>
              <a:r>
                <a:rPr lang="en-US" sz="1400" dirty="0" smtClean="0">
                  <a:solidFill>
                    <a:schemeClr val="bg1"/>
                  </a:solidFill>
                  <a:latin typeface="Consolas" pitchFamily="49" charset="0"/>
                  <a:cs typeface="Consolas" pitchFamily="49" charset="0"/>
                </a:rPr>
                <a:t>);</a:t>
              </a:r>
            </a:p>
          </p:txBody>
        </p:sp>
        <p:sp>
          <p:nvSpPr>
            <p:cNvPr id="24" name="postcondition"/>
            <p:cNvSpPr/>
            <p:nvPr/>
          </p:nvSpPr>
          <p:spPr bwMode="auto">
            <a:xfrm>
              <a:off x="354274" y="2371059"/>
              <a:ext cx="3930646" cy="302185"/>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err="1" smtClean="0">
                  <a:solidFill>
                    <a:schemeClr val="bg1"/>
                  </a:solidFill>
                  <a:latin typeface="Consolas" pitchFamily="49" charset="0"/>
                  <a:cs typeface="Consolas" pitchFamily="49" charset="0"/>
                </a:rPr>
                <a:t>Contract.Ensures</a:t>
              </a:r>
              <a:r>
                <a:rPr lang="en-US" sz="1400" dirty="0" smtClean="0">
                  <a:solidFill>
                    <a:schemeClr val="bg1"/>
                  </a:solidFill>
                  <a:latin typeface="Consolas" pitchFamily="49" charset="0"/>
                  <a:cs typeface="Consolas" pitchFamily="49" charset="0"/>
                </a:rPr>
                <a:t>(</a:t>
              </a:r>
              <a:r>
                <a:rPr lang="en-US" sz="1400" b="1" dirty="0" err="1" smtClean="0">
                  <a:solidFill>
                    <a:schemeClr val="bg1"/>
                  </a:solidFill>
                  <a:latin typeface="Consolas" pitchFamily="49" charset="0"/>
                  <a:cs typeface="Consolas" pitchFamily="49" charset="0"/>
                </a:rPr>
                <a:t>this</a:t>
              </a:r>
              <a:r>
                <a:rPr lang="en-US" sz="1400" dirty="0" err="1" smtClean="0">
                  <a:solidFill>
                    <a:schemeClr val="bg1"/>
                  </a:solidFill>
                  <a:latin typeface="Consolas" pitchFamily="49" charset="0"/>
                  <a:cs typeface="Consolas" pitchFamily="49" charset="0"/>
                </a:rPr>
                <a:t>.store</a:t>
              </a:r>
              <a:r>
                <a:rPr lang="en-US" sz="1400" dirty="0" smtClean="0">
                  <a:solidFill>
                    <a:schemeClr val="bg1"/>
                  </a:solidFill>
                  <a:latin typeface="Consolas" pitchFamily="49" charset="0"/>
                  <a:cs typeface="Consolas" pitchFamily="49" charset="0"/>
                </a:rPr>
                <a:t> != </a:t>
              </a:r>
              <a:r>
                <a:rPr lang="en-US" sz="1400" b="1" dirty="0" smtClean="0">
                  <a:solidFill>
                    <a:schemeClr val="bg1"/>
                  </a:solidFill>
                  <a:latin typeface="Consolas" pitchFamily="49" charset="0"/>
                  <a:cs typeface="Consolas" pitchFamily="49" charset="0"/>
                </a:rPr>
                <a:t>null</a:t>
              </a:r>
              <a:r>
                <a:rPr lang="en-US" sz="1400" dirty="0" smtClean="0">
                  <a:solidFill>
                    <a:schemeClr val="bg1"/>
                  </a:solidFill>
                  <a:latin typeface="Consolas" pitchFamily="49" charset="0"/>
                  <a:cs typeface="Consolas" pitchFamily="49" charset="0"/>
                </a:rPr>
                <a:t>);</a:t>
              </a:r>
            </a:p>
          </p:txBody>
        </p:sp>
      </p:grpSp>
      <p:pic>
        <p:nvPicPr>
          <p:cNvPr id="20" name="Picture 3"/>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4575284" y="1008174"/>
            <a:ext cx="4568716" cy="1656198"/>
          </a:xfrm>
          <a:prstGeom prst="rect">
            <a:avLst/>
          </a:prstGeom>
        </p:spPr>
        <p:style>
          <a:lnRef idx="0">
            <a:schemeClr val="accent3"/>
          </a:lnRef>
          <a:fillRef idx="3">
            <a:schemeClr val="accent3"/>
          </a:fillRef>
          <a:effectRef idx="3">
            <a:schemeClr val="accent3"/>
          </a:effectRef>
          <a:fontRef idx="minor">
            <a:schemeClr val="lt1"/>
          </a:fontRef>
        </p:style>
      </p:pic>
      <p:pic>
        <p:nvPicPr>
          <p:cNvPr id="1026" name="Picture 2"/>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4665454" y="1066798"/>
            <a:ext cx="4494312" cy="154880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200503627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rapezoid 28"/>
          <p:cNvSpPr/>
          <p:nvPr/>
        </p:nvSpPr>
        <p:spPr bwMode="auto">
          <a:xfrm>
            <a:off x="194932" y="1119966"/>
            <a:ext cx="1892595" cy="318976"/>
          </a:xfrm>
          <a:prstGeom prst="trapezoid">
            <a:avLst/>
          </a:prstGeom>
          <a:solidFill>
            <a:schemeClr val="lt1"/>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solidFill>
                  <a:schemeClr val="bg1"/>
                </a:solidFill>
              </a:rPr>
              <a:t>WebService.cs</a:t>
            </a:r>
            <a:endParaRPr lang="en-US" dirty="0" smtClean="0">
              <a:solidFill>
                <a:schemeClr val="bg1"/>
              </a:solidFill>
            </a:endParaRPr>
          </a:p>
        </p:txBody>
      </p:sp>
      <p:sp>
        <p:nvSpPr>
          <p:cNvPr id="2" name="Trapezoid 1"/>
          <p:cNvSpPr/>
          <p:nvPr/>
        </p:nvSpPr>
        <p:spPr bwMode="auto">
          <a:xfrm>
            <a:off x="5263117" y="3487488"/>
            <a:ext cx="1892595" cy="318976"/>
          </a:xfrm>
          <a:prstGeom prst="trapezoid">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rPr>
              <a:t>WebService.dll</a:t>
            </a:r>
          </a:p>
        </p:txBody>
      </p:sp>
      <p:sp>
        <p:nvSpPr>
          <p:cNvPr id="3" name="Title 2"/>
          <p:cNvSpPr>
            <a:spLocks noGrp="1"/>
          </p:cNvSpPr>
          <p:nvPr>
            <p:ph type="title"/>
          </p:nvPr>
        </p:nvSpPr>
        <p:spPr/>
        <p:txBody>
          <a:bodyPr/>
          <a:lstStyle/>
          <a:p>
            <a:r>
              <a:rPr lang="en-US" dirty="0" smtClean="0"/>
              <a:t>Runtime Checking — Release Build</a:t>
            </a:r>
            <a:endParaRPr lang="en-US" dirty="0"/>
          </a:p>
        </p:txBody>
      </p:sp>
      <p:grpSp>
        <p:nvGrpSpPr>
          <p:cNvPr id="4" name="All contracts"/>
          <p:cNvGrpSpPr/>
          <p:nvPr/>
        </p:nvGrpSpPr>
        <p:grpSpPr>
          <a:xfrm>
            <a:off x="5267670" y="3785191"/>
            <a:ext cx="3275763" cy="2434856"/>
            <a:chOff x="4752870" y="3268985"/>
            <a:chExt cx="3275763" cy="2434856"/>
          </a:xfrm>
        </p:grpSpPr>
        <p:sp>
          <p:nvSpPr>
            <p:cNvPr id="25" name="Background (IL)"/>
            <p:cNvSpPr/>
            <p:nvPr/>
          </p:nvSpPr>
          <p:spPr bwMode="auto">
            <a:xfrm>
              <a:off x="4752870" y="3268985"/>
              <a:ext cx="3275763" cy="2434856"/>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6" name="Orange (IL)"/>
            <p:cNvSpPr/>
            <p:nvPr/>
          </p:nvSpPr>
          <p:spPr>
            <a:xfrm>
              <a:off x="4893551" y="3949468"/>
              <a:ext cx="2971800" cy="155200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chemeClr val="bg1"/>
                  </a:solidFill>
                </a:rPr>
                <a:t>IL from body</a:t>
              </a:r>
              <a:endParaRPr lang="en-US" sz="2000" b="1" dirty="0">
                <a:solidFill>
                  <a:schemeClr val="bg1"/>
                </a:solidFill>
              </a:endParaRPr>
            </a:p>
          </p:txBody>
        </p:sp>
        <p:sp>
          <p:nvSpPr>
            <p:cNvPr id="27" name="Green (IL)"/>
            <p:cNvSpPr/>
            <p:nvPr/>
          </p:nvSpPr>
          <p:spPr>
            <a:xfrm>
              <a:off x="4888525" y="3406295"/>
              <a:ext cx="2971800" cy="457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bg1"/>
                  </a:solidFill>
                </a:rPr>
                <a:t>IL from requires</a:t>
              </a:r>
              <a:endParaRPr lang="en-US" sz="2000" b="1" dirty="0">
                <a:solidFill>
                  <a:schemeClr val="bg1"/>
                </a:solidFill>
              </a:endParaRPr>
            </a:p>
          </p:txBody>
        </p:sp>
      </p:grpSp>
      <p:sp>
        <p:nvSpPr>
          <p:cNvPr id="48" name="When all of the ..."/>
          <p:cNvSpPr txBox="1">
            <a:spLocks/>
          </p:cNvSpPr>
          <p:nvPr/>
        </p:nvSpPr>
        <p:spPr>
          <a:xfrm>
            <a:off x="397034" y="5234116"/>
            <a:ext cx="3918858" cy="1466224"/>
          </a:xfrm>
          <a:prstGeom prst="rect">
            <a:avLst/>
          </a:prstGeom>
        </p:spPr>
        <p:txBody>
          <a:bodyPr/>
          <a:lstStyle>
            <a:lvl1pPr marL="460375" indent="-460375" algn="l" defTabSz="914363" rtl="0" eaLnBrk="1" latinLnBrk="0" hangingPunct="1">
              <a:lnSpc>
                <a:spcPct val="90000"/>
              </a:lnSpc>
              <a:spcBef>
                <a:spcPct val="20000"/>
              </a:spcBef>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For libraries with general clients</a:t>
            </a:r>
          </a:p>
        </p:txBody>
      </p:sp>
      <p:grpSp>
        <p:nvGrpSpPr>
          <p:cNvPr id="5" name="compile"/>
          <p:cNvGrpSpPr/>
          <p:nvPr/>
        </p:nvGrpSpPr>
        <p:grpSpPr>
          <a:xfrm>
            <a:off x="1407261" y="3589247"/>
            <a:ext cx="3485592" cy="1425740"/>
            <a:chOff x="1237134" y="4833259"/>
            <a:chExt cx="3485592" cy="1425740"/>
          </a:xfrm>
        </p:grpSpPr>
        <p:sp>
          <p:nvSpPr>
            <p:cNvPr id="13" name="Bent-Up Arrow 12"/>
            <p:cNvSpPr/>
            <p:nvPr/>
          </p:nvSpPr>
          <p:spPr bwMode="auto">
            <a:xfrm rot="5400000">
              <a:off x="3009482" y="4255479"/>
              <a:ext cx="1135463" cy="2291024"/>
            </a:xfrm>
            <a:prstGeom prst="bentUpArrow">
              <a:avLst/>
            </a:prstGeom>
            <a:ln>
              <a:headEnd type="none" w="med" len="med"/>
              <a:tailEnd type="none" w="med" len="med"/>
            </a:ln>
            <a:effectLst>
              <a:outerShdw blurRad="50800" dist="38100" dir="5400000" rotWithShape="0">
                <a:srgbClr val="000000">
                  <a:alpha val="43137"/>
                </a:srgb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9" name="compile and rewrite"/>
            <p:cNvSpPr/>
            <p:nvPr/>
          </p:nvSpPr>
          <p:spPr>
            <a:xfrm>
              <a:off x="1237134" y="5335669"/>
              <a:ext cx="1370764"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err="1" smtClean="0"/>
                <a:t>csc</a:t>
              </a:r>
              <a:r>
                <a:rPr lang="en-US" dirty="0" smtClean="0"/>
                <a:t>/</a:t>
              </a:r>
              <a:r>
                <a:rPr lang="en-US" dirty="0" err="1" smtClean="0"/>
                <a:t>vbc</a:t>
              </a:r>
              <a:r>
                <a:rPr lang="en-US" dirty="0" smtClean="0"/>
                <a:t>/…</a:t>
              </a:r>
              <a:br>
                <a:rPr lang="en-US" dirty="0" smtClean="0"/>
              </a:br>
              <a:r>
                <a:rPr lang="en-US" dirty="0" smtClean="0"/>
                <a:t>        +</a:t>
              </a:r>
              <a:br>
                <a:rPr lang="en-US" dirty="0" smtClean="0"/>
              </a:br>
              <a:r>
                <a:rPr lang="en-US" dirty="0" err="1" smtClean="0"/>
                <a:t>ccrewrite</a:t>
              </a:r>
              <a:endParaRPr lang="en-US" dirty="0"/>
            </a:p>
          </p:txBody>
        </p:sp>
      </p:grpSp>
      <p:grpSp>
        <p:nvGrpSpPr>
          <p:cNvPr id="6" name="Group 4"/>
          <p:cNvGrpSpPr/>
          <p:nvPr/>
        </p:nvGrpSpPr>
        <p:grpSpPr>
          <a:xfrm>
            <a:off x="198829" y="1419445"/>
            <a:ext cx="4266846" cy="2163726"/>
            <a:chOff x="198829" y="1419445"/>
            <a:chExt cx="4266846" cy="2163726"/>
          </a:xfrm>
        </p:grpSpPr>
        <p:sp>
          <p:nvSpPr>
            <p:cNvPr id="21" name="original code"/>
            <p:cNvSpPr/>
            <p:nvPr/>
          </p:nvSpPr>
          <p:spPr bwMode="auto">
            <a:xfrm>
              <a:off x="198829" y="1419445"/>
              <a:ext cx="4266846" cy="216372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1400" b="1" dirty="0">
                  <a:latin typeface="Consolas" pitchFamily="49" charset="0"/>
                  <a:cs typeface="Consolas" pitchFamily="49" charset="0"/>
                </a:rPr>
                <a:t>public</a:t>
              </a:r>
              <a:r>
                <a:rPr lang="en-US" sz="1400" dirty="0">
                  <a:latin typeface="Consolas" pitchFamily="49" charset="0"/>
                  <a:cs typeface="Consolas" pitchFamily="49" charset="0"/>
                </a:rPr>
                <a:t> </a:t>
              </a:r>
              <a:r>
                <a:rPr lang="en-US" sz="1400" dirty="0" err="1">
                  <a:latin typeface="Consolas" pitchFamily="49" charset="0"/>
                  <a:cs typeface="Consolas" pitchFamily="49" charset="0"/>
                </a:rPr>
                <a:t>WebService</a:t>
              </a:r>
              <a:r>
                <a:rPr lang="en-US" sz="1400" dirty="0">
                  <a:latin typeface="Consolas" pitchFamily="49" charset="0"/>
                  <a:cs typeface="Consolas" pitchFamily="49" charset="0"/>
                </a:rPr>
                <a:t>(</a:t>
              </a:r>
              <a:r>
                <a:rPr lang="en-US" sz="1400" dirty="0" err="1">
                  <a:latin typeface="Consolas" pitchFamily="49" charset="0"/>
                  <a:cs typeface="Consolas" pitchFamily="49" charset="0"/>
                </a:rPr>
                <a:t>IWarehouse</a:t>
              </a:r>
              <a:r>
                <a:rPr lang="en-US" sz="1400" dirty="0">
                  <a:latin typeface="Consolas" pitchFamily="49" charset="0"/>
                  <a:cs typeface="Consolas" pitchFamily="49" charset="0"/>
                </a:rPr>
                <a:t> store) {</a:t>
              </a:r>
            </a:p>
            <a:p>
              <a:endParaRPr lang="en-US" sz="1400" dirty="0" smtClean="0">
                <a:latin typeface="Consolas" pitchFamily="49" charset="0"/>
                <a:cs typeface="Consolas" pitchFamily="49" charset="0"/>
              </a:endParaRPr>
            </a:p>
            <a:p>
              <a:endParaRPr lang="en-US" sz="1400" dirty="0">
                <a:latin typeface="Consolas" pitchFamily="49" charset="0"/>
                <a:cs typeface="Consolas" pitchFamily="49" charset="0"/>
              </a:endParaRPr>
            </a:p>
            <a:p>
              <a:endParaRPr lang="en-US" sz="1400" dirty="0" smtClean="0">
                <a:latin typeface="Consolas" pitchFamily="49" charset="0"/>
                <a:cs typeface="Consolas" pitchFamily="49" charset="0"/>
              </a:endParaRPr>
            </a:p>
            <a:p>
              <a:endParaRPr lang="en-US" sz="1400" dirty="0">
                <a:latin typeface="Consolas" pitchFamily="49" charset="0"/>
                <a:cs typeface="Consolas" pitchFamily="49" charset="0"/>
              </a:endParaRPr>
            </a:p>
            <a:p>
              <a:endParaRPr lang="en-US" sz="1400" dirty="0" smtClean="0">
                <a:latin typeface="Consolas" pitchFamily="49" charset="0"/>
                <a:cs typeface="Consolas" pitchFamily="49" charset="0"/>
              </a:endParaRPr>
            </a:p>
            <a:p>
              <a:endParaRPr lang="en-US" sz="1400" dirty="0" smtClean="0">
                <a:latin typeface="Consolas" pitchFamily="49" charset="0"/>
                <a:cs typeface="Consolas" pitchFamily="49" charset="0"/>
              </a:endParaRPr>
            </a:p>
            <a:p>
              <a:r>
                <a:rPr lang="en-US" sz="1400" dirty="0" smtClean="0">
                  <a:latin typeface="Consolas" pitchFamily="49" charset="0"/>
                  <a:cs typeface="Consolas" pitchFamily="49" charset="0"/>
                </a:rPr>
                <a:t>}</a:t>
              </a:r>
              <a:endParaRPr lang="en-US" sz="1400" dirty="0">
                <a:latin typeface="Consolas" pitchFamily="49" charset="0"/>
                <a:cs typeface="Consolas" pitchFamily="49" charset="0"/>
              </a:endParaRPr>
            </a:p>
          </p:txBody>
        </p:sp>
        <p:sp>
          <p:nvSpPr>
            <p:cNvPr id="22" name="Orange (code)"/>
            <p:cNvSpPr/>
            <p:nvPr/>
          </p:nvSpPr>
          <p:spPr>
            <a:xfrm>
              <a:off x="374271" y="2764481"/>
              <a:ext cx="2103115" cy="31897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400" b="1" dirty="0" err="1" smtClean="0">
                  <a:latin typeface="Consolas" pitchFamily="49" charset="0"/>
                  <a:cs typeface="Consolas" pitchFamily="49" charset="0"/>
                </a:rPr>
                <a:t>this</a:t>
              </a:r>
              <a:r>
                <a:rPr lang="en-US" sz="1400" dirty="0" err="1" smtClean="0">
                  <a:latin typeface="Consolas" pitchFamily="49" charset="0"/>
                  <a:cs typeface="Consolas" pitchFamily="49" charset="0"/>
                </a:rPr>
                <a:t>.store</a:t>
              </a:r>
              <a:r>
                <a:rPr lang="en-US" sz="1400" dirty="0" smtClean="0">
                  <a:latin typeface="Consolas" pitchFamily="49" charset="0"/>
                  <a:cs typeface="Consolas" pitchFamily="49" charset="0"/>
                </a:rPr>
                <a:t> = store;</a:t>
              </a:r>
              <a:endParaRPr lang="en-US" sz="1400" dirty="0">
                <a:latin typeface="Consolas" pitchFamily="49" charset="0"/>
                <a:cs typeface="Consolas" pitchFamily="49" charset="0"/>
              </a:endParaRPr>
            </a:p>
          </p:txBody>
        </p:sp>
        <p:sp>
          <p:nvSpPr>
            <p:cNvPr id="23" name="precondition"/>
            <p:cNvSpPr/>
            <p:nvPr/>
          </p:nvSpPr>
          <p:spPr bwMode="auto">
            <a:xfrm>
              <a:off x="365987" y="2009553"/>
              <a:ext cx="3557427" cy="290624"/>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err="1" smtClean="0">
                  <a:solidFill>
                    <a:schemeClr val="bg1"/>
                  </a:solidFill>
                  <a:latin typeface="Consolas" pitchFamily="49" charset="0"/>
                  <a:cs typeface="Consolas" pitchFamily="49" charset="0"/>
                </a:rPr>
                <a:t>Contract.Requires</a:t>
              </a:r>
              <a:r>
                <a:rPr lang="en-US" sz="1400" dirty="0" smtClean="0">
                  <a:solidFill>
                    <a:schemeClr val="bg1"/>
                  </a:solidFill>
                  <a:latin typeface="Consolas" pitchFamily="49" charset="0"/>
                  <a:cs typeface="Consolas" pitchFamily="49" charset="0"/>
                </a:rPr>
                <a:t>(store != </a:t>
              </a:r>
              <a:r>
                <a:rPr lang="en-US" sz="1400" b="1" dirty="0" smtClean="0">
                  <a:solidFill>
                    <a:schemeClr val="bg1"/>
                  </a:solidFill>
                  <a:latin typeface="Consolas" pitchFamily="49" charset="0"/>
                  <a:cs typeface="Consolas" pitchFamily="49" charset="0"/>
                </a:rPr>
                <a:t>null</a:t>
              </a:r>
              <a:r>
                <a:rPr lang="en-US" sz="1400" dirty="0" smtClean="0">
                  <a:solidFill>
                    <a:schemeClr val="bg1"/>
                  </a:solidFill>
                  <a:latin typeface="Consolas" pitchFamily="49" charset="0"/>
                  <a:cs typeface="Consolas" pitchFamily="49" charset="0"/>
                </a:rPr>
                <a:t>);</a:t>
              </a:r>
            </a:p>
          </p:txBody>
        </p:sp>
        <p:sp>
          <p:nvSpPr>
            <p:cNvPr id="24" name="postcondition"/>
            <p:cNvSpPr/>
            <p:nvPr/>
          </p:nvSpPr>
          <p:spPr bwMode="auto">
            <a:xfrm>
              <a:off x="354274" y="2371059"/>
              <a:ext cx="3930646" cy="302185"/>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err="1" smtClean="0">
                  <a:solidFill>
                    <a:schemeClr val="bg1"/>
                  </a:solidFill>
                  <a:latin typeface="Consolas" pitchFamily="49" charset="0"/>
                  <a:cs typeface="Consolas" pitchFamily="49" charset="0"/>
                </a:rPr>
                <a:t>Contract.Ensures</a:t>
              </a:r>
              <a:r>
                <a:rPr lang="en-US" sz="1400" dirty="0" smtClean="0">
                  <a:solidFill>
                    <a:schemeClr val="bg1"/>
                  </a:solidFill>
                  <a:latin typeface="Consolas" pitchFamily="49" charset="0"/>
                  <a:cs typeface="Consolas" pitchFamily="49" charset="0"/>
                </a:rPr>
                <a:t>(</a:t>
              </a:r>
              <a:r>
                <a:rPr lang="en-US" sz="1400" b="1" dirty="0" err="1" smtClean="0">
                  <a:solidFill>
                    <a:schemeClr val="bg1"/>
                  </a:solidFill>
                  <a:latin typeface="Consolas" pitchFamily="49" charset="0"/>
                  <a:cs typeface="Consolas" pitchFamily="49" charset="0"/>
                </a:rPr>
                <a:t>this</a:t>
              </a:r>
              <a:r>
                <a:rPr lang="en-US" sz="1400" dirty="0" err="1" smtClean="0">
                  <a:solidFill>
                    <a:schemeClr val="bg1"/>
                  </a:solidFill>
                  <a:latin typeface="Consolas" pitchFamily="49" charset="0"/>
                  <a:cs typeface="Consolas" pitchFamily="49" charset="0"/>
                </a:rPr>
                <a:t>.store</a:t>
              </a:r>
              <a:r>
                <a:rPr lang="en-US" sz="1400" dirty="0" smtClean="0">
                  <a:solidFill>
                    <a:schemeClr val="bg1"/>
                  </a:solidFill>
                  <a:latin typeface="Consolas" pitchFamily="49" charset="0"/>
                  <a:cs typeface="Consolas" pitchFamily="49" charset="0"/>
                </a:rPr>
                <a:t> != </a:t>
              </a:r>
              <a:r>
                <a:rPr lang="en-US" sz="1400" b="1" dirty="0" smtClean="0">
                  <a:solidFill>
                    <a:schemeClr val="bg1"/>
                  </a:solidFill>
                  <a:latin typeface="Consolas" pitchFamily="49" charset="0"/>
                  <a:cs typeface="Consolas" pitchFamily="49" charset="0"/>
                </a:rPr>
                <a:t>null</a:t>
              </a:r>
              <a:r>
                <a:rPr lang="en-US" sz="1400" dirty="0" smtClean="0">
                  <a:solidFill>
                    <a:schemeClr val="bg1"/>
                  </a:solidFill>
                  <a:latin typeface="Consolas" pitchFamily="49" charset="0"/>
                  <a:cs typeface="Consolas" pitchFamily="49" charset="0"/>
                </a:rPr>
                <a:t>);</a:t>
              </a:r>
            </a:p>
          </p:txBody>
        </p:sp>
      </p:grpSp>
      <p:pic>
        <p:nvPicPr>
          <p:cNvPr id="20" name="Picture 3"/>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4575284" y="1008174"/>
            <a:ext cx="4568716" cy="1656198"/>
          </a:xfrm>
          <a:prstGeom prst="rect">
            <a:avLst/>
          </a:prstGeom>
        </p:spPr>
        <p:style>
          <a:lnRef idx="0">
            <a:schemeClr val="accent3"/>
          </a:lnRef>
          <a:fillRef idx="3">
            <a:schemeClr val="accent3"/>
          </a:fillRef>
          <a:effectRef idx="3">
            <a:schemeClr val="accent3"/>
          </a:effectRef>
          <a:fontRef idx="minor">
            <a:schemeClr val="lt1"/>
          </a:fontRef>
        </p:style>
      </p:pic>
      <p:pic>
        <p:nvPicPr>
          <p:cNvPr id="2051" name="Picture 3"/>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4684598" y="1096855"/>
            <a:ext cx="4490934" cy="1520223"/>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114321103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rapezoid 28"/>
          <p:cNvSpPr/>
          <p:nvPr/>
        </p:nvSpPr>
        <p:spPr bwMode="auto">
          <a:xfrm>
            <a:off x="194932" y="1119966"/>
            <a:ext cx="1892595" cy="318976"/>
          </a:xfrm>
          <a:prstGeom prst="trapezoid">
            <a:avLst/>
          </a:prstGeom>
          <a:solidFill>
            <a:schemeClr val="lt1"/>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solidFill>
                  <a:schemeClr val="bg1"/>
                </a:solidFill>
              </a:rPr>
              <a:t>WebService.cs</a:t>
            </a:r>
            <a:endParaRPr lang="en-US" dirty="0" smtClean="0">
              <a:solidFill>
                <a:schemeClr val="bg1"/>
              </a:solidFill>
            </a:endParaRPr>
          </a:p>
        </p:txBody>
      </p:sp>
      <p:sp>
        <p:nvSpPr>
          <p:cNvPr id="2" name="Trapezoid 1"/>
          <p:cNvSpPr/>
          <p:nvPr/>
        </p:nvSpPr>
        <p:spPr bwMode="auto">
          <a:xfrm>
            <a:off x="5316280" y="3700140"/>
            <a:ext cx="1892595" cy="318976"/>
          </a:xfrm>
          <a:prstGeom prst="trapezoid">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rPr>
              <a:t>WebService.dll</a:t>
            </a:r>
          </a:p>
        </p:txBody>
      </p:sp>
      <p:sp>
        <p:nvSpPr>
          <p:cNvPr id="3" name="Title 2"/>
          <p:cNvSpPr>
            <a:spLocks noGrp="1"/>
          </p:cNvSpPr>
          <p:nvPr>
            <p:ph type="title"/>
          </p:nvPr>
        </p:nvSpPr>
        <p:spPr/>
        <p:txBody>
          <a:bodyPr/>
          <a:lstStyle/>
          <a:p>
            <a:r>
              <a:rPr lang="en-US" dirty="0" smtClean="0"/>
              <a:t>Runtime Checking — Release Build</a:t>
            </a:r>
            <a:endParaRPr lang="en-US" dirty="0"/>
          </a:p>
        </p:txBody>
      </p:sp>
      <p:grpSp>
        <p:nvGrpSpPr>
          <p:cNvPr id="4" name="All contracts"/>
          <p:cNvGrpSpPr/>
          <p:nvPr/>
        </p:nvGrpSpPr>
        <p:grpSpPr>
          <a:xfrm>
            <a:off x="5320833" y="3997843"/>
            <a:ext cx="3275763" cy="1903227"/>
            <a:chOff x="4752870" y="3268985"/>
            <a:chExt cx="3275763" cy="1903227"/>
          </a:xfrm>
        </p:grpSpPr>
        <p:sp>
          <p:nvSpPr>
            <p:cNvPr id="25" name="Background (IL)"/>
            <p:cNvSpPr/>
            <p:nvPr/>
          </p:nvSpPr>
          <p:spPr bwMode="auto">
            <a:xfrm>
              <a:off x="4752870" y="3268985"/>
              <a:ext cx="3275763" cy="1903227"/>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6" name="Orange (IL)"/>
            <p:cNvSpPr/>
            <p:nvPr/>
          </p:nvSpPr>
          <p:spPr>
            <a:xfrm>
              <a:off x="4904182" y="3417842"/>
              <a:ext cx="2971800" cy="155200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chemeClr val="bg1"/>
                  </a:solidFill>
                </a:rPr>
                <a:t>IL from body</a:t>
              </a:r>
              <a:endParaRPr lang="en-US" sz="2000" b="1" dirty="0">
                <a:solidFill>
                  <a:schemeClr val="bg1"/>
                </a:solidFill>
              </a:endParaRPr>
            </a:p>
          </p:txBody>
        </p:sp>
      </p:grpSp>
      <p:grpSp>
        <p:nvGrpSpPr>
          <p:cNvPr id="5" name="compile"/>
          <p:cNvGrpSpPr/>
          <p:nvPr/>
        </p:nvGrpSpPr>
        <p:grpSpPr>
          <a:xfrm>
            <a:off x="1417894" y="3589247"/>
            <a:ext cx="3474959" cy="1180087"/>
            <a:chOff x="1247767" y="4833259"/>
            <a:chExt cx="3474959" cy="1180087"/>
          </a:xfrm>
        </p:grpSpPr>
        <p:sp>
          <p:nvSpPr>
            <p:cNvPr id="13" name="Bent-Up Arrow 12"/>
            <p:cNvSpPr/>
            <p:nvPr/>
          </p:nvSpPr>
          <p:spPr bwMode="auto">
            <a:xfrm rot="5400000">
              <a:off x="3009482" y="4255479"/>
              <a:ext cx="1135463" cy="2291024"/>
            </a:xfrm>
            <a:prstGeom prst="bentUpArrow">
              <a:avLst/>
            </a:prstGeom>
            <a:ln>
              <a:headEnd type="none" w="med" len="med"/>
              <a:tailEnd type="none" w="med" len="med"/>
            </a:ln>
            <a:effectLst>
              <a:outerShdw blurRad="50800" dist="38100" dir="5400000" rotWithShape="0">
                <a:srgbClr val="000000">
                  <a:alpha val="43137"/>
                </a:srgb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9" name="compile and rewrite"/>
            <p:cNvSpPr/>
            <p:nvPr/>
          </p:nvSpPr>
          <p:spPr>
            <a:xfrm>
              <a:off x="1247767" y="5644014"/>
              <a:ext cx="13707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err="1" smtClean="0"/>
                <a:t>csc</a:t>
              </a:r>
              <a:r>
                <a:rPr lang="en-US" dirty="0" smtClean="0"/>
                <a:t>/</a:t>
              </a:r>
              <a:r>
                <a:rPr lang="en-US" dirty="0" err="1" smtClean="0"/>
                <a:t>vbc</a:t>
              </a:r>
              <a:r>
                <a:rPr lang="en-US" dirty="0" smtClean="0"/>
                <a:t>/…</a:t>
              </a:r>
              <a:endParaRPr lang="en-US" dirty="0"/>
            </a:p>
          </p:txBody>
        </p:sp>
      </p:grpSp>
      <p:grpSp>
        <p:nvGrpSpPr>
          <p:cNvPr id="6" name="Group 4"/>
          <p:cNvGrpSpPr/>
          <p:nvPr/>
        </p:nvGrpSpPr>
        <p:grpSpPr>
          <a:xfrm>
            <a:off x="198829" y="1419445"/>
            <a:ext cx="4266846" cy="2163726"/>
            <a:chOff x="198829" y="1419445"/>
            <a:chExt cx="4266846" cy="2163726"/>
          </a:xfrm>
        </p:grpSpPr>
        <p:sp>
          <p:nvSpPr>
            <p:cNvPr id="21" name="original code"/>
            <p:cNvSpPr/>
            <p:nvPr/>
          </p:nvSpPr>
          <p:spPr bwMode="auto">
            <a:xfrm>
              <a:off x="198829" y="1419445"/>
              <a:ext cx="4266846" cy="216372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1400" b="1" dirty="0">
                  <a:latin typeface="Consolas" pitchFamily="49" charset="0"/>
                  <a:cs typeface="Consolas" pitchFamily="49" charset="0"/>
                </a:rPr>
                <a:t>public</a:t>
              </a:r>
              <a:r>
                <a:rPr lang="en-US" sz="1400" dirty="0">
                  <a:latin typeface="Consolas" pitchFamily="49" charset="0"/>
                  <a:cs typeface="Consolas" pitchFamily="49" charset="0"/>
                </a:rPr>
                <a:t> </a:t>
              </a:r>
              <a:r>
                <a:rPr lang="en-US" sz="1400" dirty="0" err="1">
                  <a:latin typeface="Consolas" pitchFamily="49" charset="0"/>
                  <a:cs typeface="Consolas" pitchFamily="49" charset="0"/>
                </a:rPr>
                <a:t>WebService</a:t>
              </a:r>
              <a:r>
                <a:rPr lang="en-US" sz="1400" dirty="0">
                  <a:latin typeface="Consolas" pitchFamily="49" charset="0"/>
                  <a:cs typeface="Consolas" pitchFamily="49" charset="0"/>
                </a:rPr>
                <a:t>(</a:t>
              </a:r>
              <a:r>
                <a:rPr lang="en-US" sz="1400" dirty="0" err="1">
                  <a:latin typeface="Consolas" pitchFamily="49" charset="0"/>
                  <a:cs typeface="Consolas" pitchFamily="49" charset="0"/>
                </a:rPr>
                <a:t>IWarehouse</a:t>
              </a:r>
              <a:r>
                <a:rPr lang="en-US" sz="1400" dirty="0">
                  <a:latin typeface="Consolas" pitchFamily="49" charset="0"/>
                  <a:cs typeface="Consolas" pitchFamily="49" charset="0"/>
                </a:rPr>
                <a:t> store) {</a:t>
              </a:r>
            </a:p>
            <a:p>
              <a:endParaRPr lang="en-US" sz="1400" dirty="0" smtClean="0">
                <a:latin typeface="Consolas" pitchFamily="49" charset="0"/>
                <a:cs typeface="Consolas" pitchFamily="49" charset="0"/>
              </a:endParaRPr>
            </a:p>
            <a:p>
              <a:endParaRPr lang="en-US" sz="1400" dirty="0">
                <a:latin typeface="Consolas" pitchFamily="49" charset="0"/>
                <a:cs typeface="Consolas" pitchFamily="49" charset="0"/>
              </a:endParaRPr>
            </a:p>
            <a:p>
              <a:endParaRPr lang="en-US" sz="1400" dirty="0" smtClean="0">
                <a:latin typeface="Consolas" pitchFamily="49" charset="0"/>
                <a:cs typeface="Consolas" pitchFamily="49" charset="0"/>
              </a:endParaRPr>
            </a:p>
            <a:p>
              <a:endParaRPr lang="en-US" sz="1400" dirty="0">
                <a:latin typeface="Consolas" pitchFamily="49" charset="0"/>
                <a:cs typeface="Consolas" pitchFamily="49" charset="0"/>
              </a:endParaRPr>
            </a:p>
            <a:p>
              <a:endParaRPr lang="en-US" sz="1400" dirty="0" smtClean="0">
                <a:latin typeface="Consolas" pitchFamily="49" charset="0"/>
                <a:cs typeface="Consolas" pitchFamily="49" charset="0"/>
              </a:endParaRPr>
            </a:p>
            <a:p>
              <a:endParaRPr lang="en-US" sz="1400" dirty="0" smtClean="0">
                <a:latin typeface="Consolas" pitchFamily="49" charset="0"/>
                <a:cs typeface="Consolas" pitchFamily="49" charset="0"/>
              </a:endParaRPr>
            </a:p>
            <a:p>
              <a:r>
                <a:rPr lang="en-US" sz="1400" dirty="0" smtClean="0">
                  <a:latin typeface="Consolas" pitchFamily="49" charset="0"/>
                  <a:cs typeface="Consolas" pitchFamily="49" charset="0"/>
                </a:rPr>
                <a:t>}</a:t>
              </a:r>
              <a:endParaRPr lang="en-US" sz="1400" dirty="0">
                <a:latin typeface="Consolas" pitchFamily="49" charset="0"/>
                <a:cs typeface="Consolas" pitchFamily="49" charset="0"/>
              </a:endParaRPr>
            </a:p>
          </p:txBody>
        </p:sp>
        <p:sp>
          <p:nvSpPr>
            <p:cNvPr id="22" name="Orange (code)"/>
            <p:cNvSpPr/>
            <p:nvPr/>
          </p:nvSpPr>
          <p:spPr>
            <a:xfrm>
              <a:off x="374271" y="2764481"/>
              <a:ext cx="2103115" cy="31897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400" b="1" dirty="0" err="1" smtClean="0">
                  <a:latin typeface="Consolas" pitchFamily="49" charset="0"/>
                  <a:cs typeface="Consolas" pitchFamily="49" charset="0"/>
                </a:rPr>
                <a:t>this</a:t>
              </a:r>
              <a:r>
                <a:rPr lang="en-US" sz="1400" dirty="0" err="1" smtClean="0">
                  <a:latin typeface="Consolas" pitchFamily="49" charset="0"/>
                  <a:cs typeface="Consolas" pitchFamily="49" charset="0"/>
                </a:rPr>
                <a:t>.store</a:t>
              </a:r>
              <a:r>
                <a:rPr lang="en-US" sz="1400" dirty="0" smtClean="0">
                  <a:latin typeface="Consolas" pitchFamily="49" charset="0"/>
                  <a:cs typeface="Consolas" pitchFamily="49" charset="0"/>
                </a:rPr>
                <a:t> = store;</a:t>
              </a:r>
              <a:endParaRPr lang="en-US" sz="1400" dirty="0">
                <a:latin typeface="Consolas" pitchFamily="49" charset="0"/>
                <a:cs typeface="Consolas" pitchFamily="49" charset="0"/>
              </a:endParaRPr>
            </a:p>
          </p:txBody>
        </p:sp>
        <p:sp>
          <p:nvSpPr>
            <p:cNvPr id="23" name="precondition"/>
            <p:cNvSpPr/>
            <p:nvPr/>
          </p:nvSpPr>
          <p:spPr bwMode="auto">
            <a:xfrm>
              <a:off x="365987" y="2009553"/>
              <a:ext cx="3557427" cy="290624"/>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err="1" smtClean="0">
                  <a:solidFill>
                    <a:schemeClr val="bg1"/>
                  </a:solidFill>
                  <a:latin typeface="Consolas" pitchFamily="49" charset="0"/>
                  <a:cs typeface="Consolas" pitchFamily="49" charset="0"/>
                </a:rPr>
                <a:t>Contract.Requires</a:t>
              </a:r>
              <a:r>
                <a:rPr lang="en-US" sz="1400" dirty="0" smtClean="0">
                  <a:solidFill>
                    <a:schemeClr val="bg1"/>
                  </a:solidFill>
                  <a:latin typeface="Consolas" pitchFamily="49" charset="0"/>
                  <a:cs typeface="Consolas" pitchFamily="49" charset="0"/>
                </a:rPr>
                <a:t>(store != </a:t>
              </a:r>
              <a:r>
                <a:rPr lang="en-US" sz="1400" b="1" dirty="0" smtClean="0">
                  <a:solidFill>
                    <a:schemeClr val="bg1"/>
                  </a:solidFill>
                  <a:latin typeface="Consolas" pitchFamily="49" charset="0"/>
                  <a:cs typeface="Consolas" pitchFamily="49" charset="0"/>
                </a:rPr>
                <a:t>null</a:t>
              </a:r>
              <a:r>
                <a:rPr lang="en-US" sz="1400" dirty="0" smtClean="0">
                  <a:solidFill>
                    <a:schemeClr val="bg1"/>
                  </a:solidFill>
                  <a:latin typeface="Consolas" pitchFamily="49" charset="0"/>
                  <a:cs typeface="Consolas" pitchFamily="49" charset="0"/>
                </a:rPr>
                <a:t>);</a:t>
              </a:r>
            </a:p>
          </p:txBody>
        </p:sp>
        <p:sp>
          <p:nvSpPr>
            <p:cNvPr id="24" name="postcondition"/>
            <p:cNvSpPr/>
            <p:nvPr/>
          </p:nvSpPr>
          <p:spPr bwMode="auto">
            <a:xfrm>
              <a:off x="354274" y="2371059"/>
              <a:ext cx="3930646" cy="302185"/>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err="1" smtClean="0">
                  <a:solidFill>
                    <a:schemeClr val="bg1"/>
                  </a:solidFill>
                  <a:latin typeface="Consolas" pitchFamily="49" charset="0"/>
                  <a:cs typeface="Consolas" pitchFamily="49" charset="0"/>
                </a:rPr>
                <a:t>Contract.Ensures</a:t>
              </a:r>
              <a:r>
                <a:rPr lang="en-US" sz="1400" dirty="0" smtClean="0">
                  <a:solidFill>
                    <a:schemeClr val="bg1"/>
                  </a:solidFill>
                  <a:latin typeface="Consolas" pitchFamily="49" charset="0"/>
                  <a:cs typeface="Consolas" pitchFamily="49" charset="0"/>
                </a:rPr>
                <a:t>(</a:t>
              </a:r>
              <a:r>
                <a:rPr lang="en-US" sz="1400" b="1" dirty="0" err="1" smtClean="0">
                  <a:solidFill>
                    <a:schemeClr val="bg1"/>
                  </a:solidFill>
                  <a:latin typeface="Consolas" pitchFamily="49" charset="0"/>
                  <a:cs typeface="Consolas" pitchFamily="49" charset="0"/>
                </a:rPr>
                <a:t>this</a:t>
              </a:r>
              <a:r>
                <a:rPr lang="en-US" sz="1400" dirty="0" err="1" smtClean="0">
                  <a:solidFill>
                    <a:schemeClr val="bg1"/>
                  </a:solidFill>
                  <a:latin typeface="Consolas" pitchFamily="49" charset="0"/>
                  <a:cs typeface="Consolas" pitchFamily="49" charset="0"/>
                </a:rPr>
                <a:t>.store</a:t>
              </a:r>
              <a:r>
                <a:rPr lang="en-US" sz="1400" dirty="0" smtClean="0">
                  <a:solidFill>
                    <a:schemeClr val="bg1"/>
                  </a:solidFill>
                  <a:latin typeface="Consolas" pitchFamily="49" charset="0"/>
                  <a:cs typeface="Consolas" pitchFamily="49" charset="0"/>
                </a:rPr>
                <a:t> != </a:t>
              </a:r>
              <a:r>
                <a:rPr lang="en-US" sz="1400" b="1" dirty="0" smtClean="0">
                  <a:solidFill>
                    <a:schemeClr val="bg1"/>
                  </a:solidFill>
                  <a:latin typeface="Consolas" pitchFamily="49" charset="0"/>
                  <a:cs typeface="Consolas" pitchFamily="49" charset="0"/>
                </a:rPr>
                <a:t>null</a:t>
              </a:r>
              <a:r>
                <a:rPr lang="en-US" sz="1400" dirty="0" smtClean="0">
                  <a:solidFill>
                    <a:schemeClr val="bg1"/>
                  </a:solidFill>
                  <a:latin typeface="Consolas" pitchFamily="49" charset="0"/>
                  <a:cs typeface="Consolas" pitchFamily="49" charset="0"/>
                </a:rPr>
                <a:t>);</a:t>
              </a:r>
            </a:p>
          </p:txBody>
        </p:sp>
      </p:grpSp>
      <p:sp>
        <p:nvSpPr>
          <p:cNvPr id="17" name="When all of the ..."/>
          <p:cNvSpPr txBox="1">
            <a:spLocks/>
          </p:cNvSpPr>
          <p:nvPr/>
        </p:nvSpPr>
        <p:spPr>
          <a:xfrm>
            <a:off x="397034" y="5234116"/>
            <a:ext cx="3918858" cy="1466224"/>
          </a:xfrm>
          <a:prstGeom prst="rect">
            <a:avLst/>
          </a:prstGeom>
        </p:spPr>
        <p:txBody>
          <a:bodyPr/>
          <a:lstStyle>
            <a:lvl1pPr marL="460375" indent="-460375" algn="l" defTabSz="914363" rtl="0" eaLnBrk="1" latinLnBrk="0" hangingPunct="1">
              <a:lnSpc>
                <a:spcPct val="90000"/>
              </a:lnSpc>
              <a:spcBef>
                <a:spcPct val="20000"/>
              </a:spcBef>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For trusted clients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4575284" y="1008174"/>
            <a:ext cx="4568716" cy="1656198"/>
          </a:xfrm>
          <a:prstGeom prst="rect">
            <a:avLst/>
          </a:prstGeom>
        </p:spPr>
        <p:style>
          <a:lnRef idx="0">
            <a:schemeClr val="accent3"/>
          </a:lnRef>
          <a:fillRef idx="3">
            <a:schemeClr val="accent3"/>
          </a:fillRef>
          <a:effectRef idx="3">
            <a:schemeClr val="accent3"/>
          </a:effectRef>
          <a:fontRef idx="minor">
            <a:schemeClr val="lt1"/>
          </a:fontRef>
        </p:style>
      </p:pic>
      <p:pic>
        <p:nvPicPr>
          <p:cNvPr id="3074" name="Picture 2"/>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4681100" y="1076326"/>
            <a:ext cx="4510198" cy="1540751"/>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382327588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Testing</a:t>
            </a:r>
            <a:br>
              <a:rPr lang="en-US" dirty="0" smtClean="0"/>
            </a:br>
            <a:r>
              <a:rPr lang="en-US" sz="2800" dirty="0" smtClean="0">
                <a:solidFill>
                  <a:schemeClr val="accent1"/>
                </a:solidFill>
              </a:rPr>
              <a:t>Beyond Unit Testing</a:t>
            </a:r>
            <a:endParaRPr lang="en-US" sz="2800" dirty="0">
              <a:solidFill>
                <a:schemeClr val="accent1"/>
              </a:solidFill>
            </a:endParaRPr>
          </a:p>
        </p:txBody>
      </p:sp>
      <p:sp>
        <p:nvSpPr>
          <p:cNvPr id="3" name="Text Placeholder 2"/>
          <p:cNvSpPr>
            <a:spLocks noGrp="1"/>
          </p:cNvSpPr>
          <p:nvPr>
            <p:ph type="body" sz="quarter" idx="10"/>
          </p:nvPr>
        </p:nvSpPr>
        <p:spPr>
          <a:xfrm>
            <a:off x="381000" y="1447799"/>
            <a:ext cx="8382000" cy="332399"/>
          </a:xfrm>
        </p:spPr>
        <p:txBody>
          <a:bodyPr/>
          <a:lstStyle/>
          <a:p>
            <a:r>
              <a:rPr lang="en-US" sz="2400" dirty="0" smtClean="0"/>
              <a:t>Generated stub:</a:t>
            </a:r>
          </a:p>
        </p:txBody>
      </p:sp>
      <p:sp>
        <p:nvSpPr>
          <p:cNvPr id="4" name="Snip Single Corner Rectangle 3"/>
          <p:cNvSpPr/>
          <p:nvPr/>
        </p:nvSpPr>
        <p:spPr bwMode="auto">
          <a:xfrm>
            <a:off x="844060" y="2311122"/>
            <a:ext cx="7877909" cy="1989574"/>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target.Process</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 TODO: Add assertions here</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246941427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Testing</a:t>
            </a:r>
            <a:br>
              <a:rPr lang="en-US" dirty="0" smtClean="0"/>
            </a:br>
            <a:r>
              <a:rPr lang="en-US" sz="2800" dirty="0" smtClean="0">
                <a:solidFill>
                  <a:schemeClr val="accent1"/>
                </a:solidFill>
              </a:rPr>
              <a:t>Beyond Unit Testing</a:t>
            </a:r>
            <a:endParaRPr lang="en-US" sz="2800" dirty="0">
              <a:solidFill>
                <a:schemeClr val="accent1"/>
              </a:solidFill>
            </a:endParaRPr>
          </a:p>
        </p:txBody>
      </p:sp>
      <p:sp>
        <p:nvSpPr>
          <p:cNvPr id="3" name="Text Placeholder 2"/>
          <p:cNvSpPr>
            <a:spLocks noGrp="1"/>
          </p:cNvSpPr>
          <p:nvPr>
            <p:ph type="body" sz="quarter" idx="10"/>
          </p:nvPr>
        </p:nvSpPr>
        <p:spPr>
          <a:xfrm>
            <a:off x="381000" y="1447799"/>
            <a:ext cx="8382000" cy="332399"/>
          </a:xfrm>
        </p:spPr>
        <p:txBody>
          <a:bodyPr/>
          <a:lstStyle/>
          <a:p>
            <a:r>
              <a:rPr lang="en-US" sz="2400" dirty="0" smtClean="0"/>
              <a:t>Generated stub:</a:t>
            </a:r>
          </a:p>
        </p:txBody>
      </p:sp>
      <p:sp>
        <p:nvSpPr>
          <p:cNvPr id="4" name="Snip Single Corner Rectangle 3"/>
          <p:cNvSpPr/>
          <p:nvPr/>
        </p:nvSpPr>
        <p:spPr bwMode="auto">
          <a:xfrm>
            <a:off x="844060" y="2311122"/>
            <a:ext cx="7877909" cy="1989574"/>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 {</a:t>
            </a:r>
          </a:p>
          <a:p>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target.Process</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 TODO: Add assertions here</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6" name="Rounded Rectangle 5"/>
          <p:cNvSpPr/>
          <p:nvPr/>
        </p:nvSpPr>
        <p:spPr bwMode="auto">
          <a:xfrm>
            <a:off x="3113218" y="1219201"/>
            <a:ext cx="2573207" cy="1247774"/>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Attribute marks Parameterized Unit </a:t>
            </a:r>
            <a:r>
              <a:rPr lang="en-US" sz="2400" dirty="0">
                <a:gradFill>
                  <a:gsLst>
                    <a:gs pos="0">
                      <a:srgbClr val="FFFFFF"/>
                    </a:gs>
                    <a:gs pos="100000">
                      <a:srgbClr val="FFFFFF"/>
                    </a:gs>
                  </a:gsLst>
                  <a:lin ang="5400000" scaled="0"/>
                </a:gradFill>
              </a:rPr>
              <a:t>T</a:t>
            </a:r>
            <a:r>
              <a:rPr lang="en-US" sz="2400" dirty="0" smtClean="0">
                <a:gradFill>
                  <a:gsLst>
                    <a:gs pos="0">
                      <a:srgbClr val="FFFFFF"/>
                    </a:gs>
                    <a:gs pos="100000">
                      <a:srgbClr val="FFFFFF"/>
                    </a:gs>
                  </a:gsLst>
                  <a:lin ang="5400000" scaled="0"/>
                </a:gradFill>
              </a:rPr>
              <a:t>est</a:t>
            </a:r>
          </a:p>
        </p:txBody>
      </p:sp>
      <p:sp>
        <p:nvSpPr>
          <p:cNvPr id="7" name="Rectangle 6"/>
          <p:cNvSpPr/>
          <p:nvPr/>
        </p:nvSpPr>
        <p:spPr bwMode="auto">
          <a:xfrm>
            <a:off x="891801" y="2648580"/>
            <a:ext cx="1641849" cy="301450"/>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16" name="Curved Connector 15"/>
          <p:cNvCxnSpPr>
            <a:stCxn id="6" idx="2"/>
            <a:endCxn id="7" idx="3"/>
          </p:cNvCxnSpPr>
          <p:nvPr/>
        </p:nvCxnSpPr>
        <p:spPr>
          <a:xfrm rot="5400000">
            <a:off x="3300571" y="1700054"/>
            <a:ext cx="332330" cy="1866172"/>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07/7/12/main" xmlns="" val="375213594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Testing</a:t>
            </a:r>
            <a:br>
              <a:rPr lang="en-US" dirty="0" smtClean="0"/>
            </a:br>
            <a:r>
              <a:rPr lang="en-US" sz="2800" dirty="0" smtClean="0">
                <a:solidFill>
                  <a:schemeClr val="accent1"/>
                </a:solidFill>
              </a:rPr>
              <a:t>Beyond Unit Testing</a:t>
            </a:r>
            <a:endParaRPr lang="en-US" sz="2800" dirty="0">
              <a:solidFill>
                <a:schemeClr val="accent1"/>
              </a:solidFill>
            </a:endParaRPr>
          </a:p>
        </p:txBody>
      </p:sp>
      <p:sp>
        <p:nvSpPr>
          <p:cNvPr id="3" name="Text Placeholder 2"/>
          <p:cNvSpPr>
            <a:spLocks noGrp="1"/>
          </p:cNvSpPr>
          <p:nvPr>
            <p:ph type="body" sz="quarter" idx="10"/>
          </p:nvPr>
        </p:nvSpPr>
        <p:spPr>
          <a:xfrm>
            <a:off x="381000" y="1447799"/>
            <a:ext cx="8382000" cy="5287601"/>
          </a:xfrm>
        </p:spPr>
        <p:txBody>
          <a:bodyPr/>
          <a:lstStyle/>
          <a:p>
            <a:r>
              <a:rPr lang="en-US" sz="2800" dirty="0" smtClean="0"/>
              <a:t>Idea: </a:t>
            </a:r>
            <a:br>
              <a:rPr lang="en-US" sz="2800" dirty="0" smtClean="0"/>
            </a:br>
            <a:r>
              <a:rPr lang="en-US" sz="2800" dirty="0" smtClean="0"/>
              <a:t>Turn values that </a:t>
            </a:r>
            <a:r>
              <a:rPr lang="en-US" sz="2800" b="1" dirty="0" smtClean="0"/>
              <a:t>shouldn’t </a:t>
            </a:r>
            <a:r>
              <a:rPr lang="en-US" sz="2800" dirty="0" smtClean="0"/>
              <a:t>matter into parameters</a:t>
            </a:r>
            <a:br>
              <a:rPr lang="en-US" sz="2800" dirty="0" smtClean="0"/>
            </a:br>
            <a:endParaRPr lang="en-US" sz="2800" dirty="0" smtClean="0"/>
          </a:p>
          <a:p>
            <a:endParaRPr lang="en-US" sz="2200" dirty="0" smtClean="0"/>
          </a:p>
          <a:p>
            <a:endParaRPr lang="en-US" sz="1800" dirty="0" smtClean="0"/>
          </a:p>
          <a:p>
            <a:endParaRPr lang="en-US" sz="2800" dirty="0"/>
          </a:p>
          <a:p>
            <a:pPr marL="0" indent="0">
              <a:buNone/>
            </a:pPr>
            <a:endParaRPr lang="en-US" sz="2800" dirty="0" smtClean="0"/>
          </a:p>
          <a:p>
            <a:r>
              <a:rPr lang="en-US" sz="2800" dirty="0" err="1" smtClean="0"/>
              <a:t>Pex</a:t>
            </a:r>
            <a:r>
              <a:rPr lang="en-US" sz="2800" dirty="0" smtClean="0"/>
              <a:t> chooses relevant values</a:t>
            </a:r>
          </a:p>
          <a:p>
            <a:pPr lvl="1"/>
            <a:r>
              <a:rPr lang="en-US" sz="2400" dirty="0" err="1" smtClean="0"/>
              <a:t>Pex</a:t>
            </a:r>
            <a:r>
              <a:rPr lang="en-US" sz="2400" dirty="0" smtClean="0"/>
              <a:t> executes and analyzes code</a:t>
            </a:r>
          </a:p>
          <a:p>
            <a:pPr lvl="1"/>
            <a:r>
              <a:rPr lang="en-US" sz="2400" dirty="0" smtClean="0"/>
              <a:t>Constraint solver determines values</a:t>
            </a:r>
            <a:br>
              <a:rPr lang="en-US" sz="2400" dirty="0" smtClean="0"/>
            </a:br>
            <a:r>
              <a:rPr lang="en-US" sz="2400" dirty="0" smtClean="0"/>
              <a:t>that trigger code paths</a:t>
            </a:r>
          </a:p>
          <a:p>
            <a:pPr lvl="1"/>
            <a:r>
              <a:rPr lang="en-US" sz="2400" dirty="0" smtClean="0"/>
              <a:t>Result: Traditional unit tests</a:t>
            </a:r>
          </a:p>
        </p:txBody>
      </p:sp>
      <p:sp>
        <p:nvSpPr>
          <p:cNvPr id="4" name="Snip Single Corner Rectangle 3"/>
          <p:cNvSpPr/>
          <p:nvPr/>
        </p:nvSpPr>
        <p:spPr bwMode="auto">
          <a:xfrm>
            <a:off x="844060" y="2220969"/>
            <a:ext cx="7877909" cy="1989574"/>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target, Order order) {</a:t>
            </a:r>
          </a:p>
          <a:p>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target.Process</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 TODO: Add assertions here</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200351220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nip Single Corner Rectangle 29"/>
          <p:cNvSpPr/>
          <p:nvPr/>
        </p:nvSpPr>
        <p:spPr bwMode="auto">
          <a:xfrm>
            <a:off x="381838" y="1266093"/>
            <a:ext cx="8340132"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Tree>
    <p:extLst>
      <p:ext uri="{BB962C8B-B14F-4D97-AF65-F5344CB8AC3E}">
        <p14:creationId xmlns:p14="http://schemas.microsoft.com/office/powerpoint/2007/7/12/main" xmlns="" val="31039320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 Contracts and </a:t>
            </a:r>
            <a:r>
              <a:rPr lang="en-US" dirty="0" err="1" smtClean="0"/>
              <a:t>Pex</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424080" cy="461665"/>
          </a:xfrm>
        </p:spPr>
        <p:txBody>
          <a:bodyPr/>
          <a:lstStyle/>
          <a:p>
            <a:r>
              <a:rPr lang="en-US" dirty="0" smtClean="0">
                <a:solidFill>
                  <a:schemeClr val="tx1"/>
                </a:solidFill>
              </a:rPr>
              <a:t>Peli de Halleux, Nikolai Tillmann</a:t>
            </a:r>
            <a:endParaRPr lang="en-US" dirty="0" smtClean="0"/>
          </a:p>
          <a:p>
            <a:r>
              <a:rPr lang="en-US" dirty="0" smtClean="0">
                <a:solidFill>
                  <a:schemeClr val="tx1"/>
                </a:solidFill>
              </a:rPr>
              <a:t>Research in Software Engineering</a:t>
            </a:r>
          </a:p>
          <a:p>
            <a:r>
              <a:rPr lang="en-US" dirty="0" smtClean="0"/>
              <a:t>Microsoft Research</a:t>
            </a:r>
            <a:endParaRPr lang="en-US" dirty="0" smtClean="0">
              <a:solidFill>
                <a:schemeClr val="tx1"/>
              </a:solidFill>
            </a:endParaRPr>
          </a:p>
          <a:p>
            <a:r>
              <a:rPr lang="en-US" dirty="0" smtClean="0">
                <a:solidFill>
                  <a:schemeClr val="tx1"/>
                </a:solidFill>
              </a:rPr>
              <a:t>Session Code:  Dev315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nip Single Corner Rectangle 29"/>
          <p:cNvSpPr/>
          <p:nvPr/>
        </p:nvSpPr>
        <p:spPr bwMode="auto">
          <a:xfrm>
            <a:off x="381838" y="1266093"/>
            <a:ext cx="8340132"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cxnSp>
        <p:nvCxnSpPr>
          <p:cNvPr id="8" name="Curved Connector 7"/>
          <p:cNvCxnSpPr/>
          <p:nvPr/>
        </p:nvCxnSpPr>
        <p:spPr>
          <a:xfrm rot="10800000" flipV="1">
            <a:off x="2733153" y="1296237"/>
            <a:ext cx="1014883" cy="552658"/>
          </a:xfrm>
          <a:prstGeom prst="curvedConnector3">
            <a:avLst>
              <a:gd name="adj1" fmla="val 99505"/>
            </a:avLst>
          </a:prstGeom>
          <a:ln>
            <a:tailEnd type="arrow"/>
          </a:ln>
        </p:spPr>
        <p:style>
          <a:lnRef idx="2">
            <a:schemeClr val="accent6"/>
          </a:lnRef>
          <a:fillRef idx="0">
            <a:schemeClr val="accent6"/>
          </a:fillRef>
          <a:effectRef idx="1">
            <a:schemeClr val="accent6"/>
          </a:effectRef>
          <a:fontRef idx="minor">
            <a:schemeClr val="tx1"/>
          </a:fontRef>
        </p:style>
      </p:cxnSp>
      <p:sp>
        <p:nvSpPr>
          <p:cNvPr id="17" name="Rounded Rectangle 16"/>
          <p:cNvSpPr/>
          <p:nvPr/>
        </p:nvSpPr>
        <p:spPr bwMode="auto">
          <a:xfrm>
            <a:off x="3858551" y="1014884"/>
            <a:ext cx="4551904" cy="56270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executes and monitors test</a:t>
            </a:r>
          </a:p>
        </p:txBody>
      </p:sp>
    </p:spTree>
    <p:extLst>
      <p:ext uri="{BB962C8B-B14F-4D97-AF65-F5344CB8AC3E}">
        <p14:creationId xmlns:p14="http://schemas.microsoft.com/office/powerpoint/2007/7/12/main" xmlns="" val="397569823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Single Corner Rectangle 12"/>
          <p:cNvSpPr/>
          <p:nvPr/>
        </p:nvSpPr>
        <p:spPr bwMode="auto">
          <a:xfrm>
            <a:off x="381838" y="1266093"/>
            <a:ext cx="8340132"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
        <p:nvSpPr>
          <p:cNvPr id="17" name="Rounded Rectangle 16"/>
          <p:cNvSpPr/>
          <p:nvPr/>
        </p:nvSpPr>
        <p:spPr bwMode="auto">
          <a:xfrm>
            <a:off x="4029389" y="2783394"/>
            <a:ext cx="4994015" cy="954594"/>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will generate “relevant” values</a:t>
            </a:r>
          </a:p>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(null, new X(), …)</a:t>
            </a:r>
          </a:p>
        </p:txBody>
      </p:sp>
      <p:cxnSp>
        <p:nvCxnSpPr>
          <p:cNvPr id="7" name="Straight Arrow Connector 6"/>
          <p:cNvCxnSpPr/>
          <p:nvPr/>
        </p:nvCxnSpPr>
        <p:spPr>
          <a:xfrm flipV="1">
            <a:off x="6189785" y="2163651"/>
            <a:ext cx="854959" cy="519259"/>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 name="Straight Arrow Connector 9"/>
          <p:cNvCxnSpPr/>
          <p:nvPr/>
        </p:nvCxnSpPr>
        <p:spPr>
          <a:xfrm rot="10800000">
            <a:off x="5177307" y="2176530"/>
            <a:ext cx="962240" cy="49633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377361116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nip Single Corner Rectangle 29"/>
          <p:cNvSpPr/>
          <p:nvPr/>
        </p:nvSpPr>
        <p:spPr bwMode="auto">
          <a:xfrm>
            <a:off x="381838" y="1266093"/>
            <a:ext cx="8340132"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cxnSp>
        <p:nvCxnSpPr>
          <p:cNvPr id="8" name="Curved Connector 7"/>
          <p:cNvCxnSpPr>
            <a:stCxn id="17" idx="1"/>
            <a:endCxn id="6" idx="2"/>
          </p:cNvCxnSpPr>
          <p:nvPr/>
        </p:nvCxnSpPr>
        <p:spPr>
          <a:xfrm rot="10800000">
            <a:off x="2144169" y="2279562"/>
            <a:ext cx="495183" cy="1199681"/>
          </a:xfrm>
          <a:prstGeom prst="curvedConnector2">
            <a:avLst/>
          </a:prstGeom>
          <a:ln>
            <a:tailEnd type="arrow"/>
          </a:ln>
        </p:spPr>
        <p:style>
          <a:lnRef idx="2">
            <a:schemeClr val="accent6"/>
          </a:lnRef>
          <a:fillRef idx="0">
            <a:schemeClr val="accent6"/>
          </a:fillRef>
          <a:effectRef idx="1">
            <a:schemeClr val="accent6"/>
          </a:effectRef>
          <a:fontRef idx="minor">
            <a:schemeClr val="tx1"/>
          </a:fontRef>
        </p:style>
      </p:cxnSp>
      <p:sp>
        <p:nvSpPr>
          <p:cNvPr id="17" name="Rounded Rectangle 16"/>
          <p:cNvSpPr/>
          <p:nvPr/>
        </p:nvSpPr>
        <p:spPr bwMode="auto">
          <a:xfrm>
            <a:off x="2639351" y="2891309"/>
            <a:ext cx="4009099" cy="1175866"/>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Another attribute to mark instance-under-test, </a:t>
            </a:r>
            <a:br>
              <a:rPr lang="en-US" sz="2400" dirty="0" smtClean="0">
                <a:gradFill>
                  <a:gsLst>
                    <a:gs pos="0">
                      <a:srgbClr val="FFFFFF"/>
                    </a:gs>
                    <a:gs pos="100000">
                      <a:srgbClr val="FFFFFF"/>
                    </a:gs>
                  </a:gsLst>
                  <a:lin ang="5400000" scaled="0"/>
                </a:gradFill>
              </a:rPr>
            </a:br>
            <a:r>
              <a:rPr lang="en-US" sz="2400" dirty="0" smtClean="0">
                <a:gradFill>
                  <a:gsLst>
                    <a:gs pos="0">
                      <a:srgbClr val="FFFFFF"/>
                    </a:gs>
                    <a:gs pos="100000">
                      <a:srgbClr val="FFFFFF"/>
                    </a:gs>
                  </a:gsLst>
                  <a:lin ang="5400000" scaled="0"/>
                </a:gradFill>
              </a:rPr>
              <a:t>may not be null.</a:t>
            </a:r>
          </a:p>
        </p:txBody>
      </p:sp>
      <p:sp>
        <p:nvSpPr>
          <p:cNvPr id="6" name="Rectangle 5"/>
          <p:cNvSpPr/>
          <p:nvPr/>
        </p:nvSpPr>
        <p:spPr bwMode="auto">
          <a:xfrm>
            <a:off x="682251" y="2000880"/>
            <a:ext cx="2923834" cy="278681"/>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172832319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
        <p:nvSpPr>
          <p:cNvPr id="4" name="Snip Single Corner Rectangle 3"/>
          <p:cNvSpPr/>
          <p:nvPr/>
        </p:nvSpPr>
        <p:spPr bwMode="auto">
          <a:xfrm>
            <a:off x="381837" y="1266093"/>
            <a:ext cx="8517463"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5" name="Snip Single Corner Rectangle 4"/>
          <p:cNvSpPr/>
          <p:nvPr/>
        </p:nvSpPr>
        <p:spPr bwMode="auto">
          <a:xfrm>
            <a:off x="383513" y="3683359"/>
            <a:ext cx="8515788" cy="236971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a:t>
            </a:r>
            <a:r>
              <a:rPr lang="en-US" sz="2000" dirty="0">
                <a:latin typeface="Consolas" pitchFamily="49" charset="0"/>
                <a:cs typeface="Consolas" pitchFamily="49" charset="0"/>
              </a:rPr>
              <a:t>(order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cxnSp>
        <p:nvCxnSpPr>
          <p:cNvPr id="8" name="Curved Connector 7"/>
          <p:cNvCxnSpPr/>
          <p:nvPr/>
        </p:nvCxnSpPr>
        <p:spPr>
          <a:xfrm rot="5400000">
            <a:off x="2552067" y="2998021"/>
            <a:ext cx="837836" cy="79042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
        <p:nvSpPr>
          <p:cNvPr id="17" name="Rounded Rectangle 16"/>
          <p:cNvSpPr/>
          <p:nvPr/>
        </p:nvSpPr>
        <p:spPr bwMode="auto">
          <a:xfrm>
            <a:off x="3446593" y="2944183"/>
            <a:ext cx="2803490" cy="56270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follows calls</a:t>
            </a:r>
          </a:p>
        </p:txBody>
      </p:sp>
      <p:sp>
        <p:nvSpPr>
          <p:cNvPr id="9" name="Rectangle 8"/>
          <p:cNvSpPr/>
          <p:nvPr/>
        </p:nvSpPr>
        <p:spPr bwMode="auto">
          <a:xfrm>
            <a:off x="663200" y="2572380"/>
            <a:ext cx="3200461" cy="325366"/>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17221686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nip Single Corner Rectangle 10"/>
          <p:cNvSpPr/>
          <p:nvPr/>
        </p:nvSpPr>
        <p:spPr bwMode="auto">
          <a:xfrm>
            <a:off x="381837" y="1266093"/>
            <a:ext cx="8517463"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15" name="Snip Single Corner Rectangle 14"/>
          <p:cNvSpPr/>
          <p:nvPr/>
        </p:nvSpPr>
        <p:spPr bwMode="auto">
          <a:xfrm>
            <a:off x="383513" y="3683359"/>
            <a:ext cx="8515788" cy="236971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a:t>
            </a:r>
            <a:r>
              <a:rPr lang="en-US" sz="2000" dirty="0">
                <a:latin typeface="Consolas" pitchFamily="49" charset="0"/>
                <a:cs typeface="Consolas" pitchFamily="49" charset="0"/>
              </a:rPr>
              <a:t>(order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cxnSp>
        <p:nvCxnSpPr>
          <p:cNvPr id="8" name="Curved Connector 7"/>
          <p:cNvCxnSpPr>
            <a:stCxn id="17" idx="1"/>
            <a:endCxn id="12" idx="2"/>
          </p:cNvCxnSpPr>
          <p:nvPr/>
        </p:nvCxnSpPr>
        <p:spPr>
          <a:xfrm rot="10800000">
            <a:off x="2261766" y="4378817"/>
            <a:ext cx="211054" cy="978745"/>
          </a:xfrm>
          <a:prstGeom prst="curvedConnector2">
            <a:avLst/>
          </a:prstGeom>
          <a:ln>
            <a:tailEnd type="arrow"/>
          </a:ln>
        </p:spPr>
        <p:style>
          <a:lnRef idx="2">
            <a:schemeClr val="accent6"/>
          </a:lnRef>
          <a:fillRef idx="0">
            <a:schemeClr val="accent6"/>
          </a:fillRef>
          <a:effectRef idx="1">
            <a:schemeClr val="accent6"/>
          </a:effectRef>
          <a:fontRef idx="minor">
            <a:schemeClr val="tx1"/>
          </a:fontRef>
        </p:style>
      </p:cxnSp>
      <p:sp>
        <p:nvSpPr>
          <p:cNvPr id="17" name="Rounded Rectangle 16"/>
          <p:cNvSpPr/>
          <p:nvPr/>
        </p:nvSpPr>
        <p:spPr bwMode="auto">
          <a:xfrm>
            <a:off x="2472820" y="4699386"/>
            <a:ext cx="3647551" cy="131635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discovers</a:t>
            </a:r>
            <a:br>
              <a:rPr lang="en-US" sz="2400" dirty="0" smtClean="0">
                <a:gradFill>
                  <a:gsLst>
                    <a:gs pos="0">
                      <a:srgbClr val="FFFFFF"/>
                    </a:gs>
                    <a:gs pos="100000">
                      <a:srgbClr val="FFFFFF"/>
                    </a:gs>
                  </a:gsLst>
                  <a:lin ang="5400000" scaled="0"/>
                </a:gradFill>
              </a:rPr>
            </a:br>
            <a:r>
              <a:rPr lang="en-US" sz="2400" dirty="0" smtClean="0">
                <a:gradFill>
                  <a:gsLst>
                    <a:gs pos="0">
                      <a:srgbClr val="FFFFFF"/>
                    </a:gs>
                    <a:gs pos="100000">
                      <a:srgbClr val="FFFFFF"/>
                    </a:gs>
                  </a:gsLst>
                  <a:lin ang="5400000" scaled="0"/>
                </a:gradFill>
              </a:rPr>
              <a:t>non-null constraint</a:t>
            </a:r>
          </a:p>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 test case!</a:t>
            </a:r>
          </a:p>
        </p:txBody>
      </p:sp>
      <p:sp>
        <p:nvSpPr>
          <p:cNvPr id="12" name="Rectangle 11"/>
          <p:cNvSpPr/>
          <p:nvPr/>
        </p:nvSpPr>
        <p:spPr bwMode="auto">
          <a:xfrm>
            <a:off x="1213662" y="4071639"/>
            <a:ext cx="2096208" cy="307177"/>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122322111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nip Single Corner Rectangle 11"/>
          <p:cNvSpPr/>
          <p:nvPr/>
        </p:nvSpPr>
        <p:spPr bwMode="auto">
          <a:xfrm>
            <a:off x="381837" y="1266093"/>
            <a:ext cx="8517463"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13" name="Snip Single Corner Rectangle 12"/>
          <p:cNvSpPr/>
          <p:nvPr/>
        </p:nvSpPr>
        <p:spPr bwMode="auto">
          <a:xfrm>
            <a:off x="383513" y="3683359"/>
            <a:ext cx="8515788" cy="236971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a:t>
            </a:r>
            <a:r>
              <a:rPr lang="en-US" sz="2000" dirty="0">
                <a:latin typeface="Consolas" pitchFamily="49" charset="0"/>
                <a:cs typeface="Consolas" pitchFamily="49" charset="0"/>
              </a:rPr>
              <a:t>(order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
        <p:nvSpPr>
          <p:cNvPr id="17" name="Rounded Rectangle 16"/>
          <p:cNvSpPr/>
          <p:nvPr/>
        </p:nvSpPr>
        <p:spPr bwMode="auto">
          <a:xfrm>
            <a:off x="4427239" y="3086101"/>
            <a:ext cx="4697711" cy="914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detects loop</a:t>
            </a:r>
          </a:p>
          <a:p>
            <a:pPr algn="ctr" defTabSz="914099" fontAlgn="base">
              <a:spcBef>
                <a:spcPct val="0"/>
              </a:spcBef>
              <a:spcAft>
                <a:spcPct val="0"/>
              </a:spcAft>
            </a:pPr>
            <a:r>
              <a:rPr lang="en-US" sz="2400" dirty="0">
                <a:gradFill>
                  <a:gsLst>
                    <a:gs pos="0">
                      <a:srgbClr val="FFFFFF"/>
                    </a:gs>
                    <a:gs pos="100000">
                      <a:srgbClr val="FFFFFF"/>
                    </a:gs>
                  </a:gsLst>
                  <a:lin ang="5400000" scaled="0"/>
                </a:gradFill>
              </a:rPr>
              <a:t>→ </a:t>
            </a:r>
            <a:r>
              <a:rPr lang="en-US" sz="2400" dirty="0" smtClean="0">
                <a:gradFill>
                  <a:gsLst>
                    <a:gs pos="0">
                      <a:srgbClr val="FFFFFF"/>
                    </a:gs>
                    <a:gs pos="100000">
                      <a:srgbClr val="FFFFFF"/>
                    </a:gs>
                  </a:gsLst>
                  <a:lin ang="5400000" scaled="0"/>
                </a:gradFill>
              </a:rPr>
              <a:t>test cases for 0, 1, 2 iterations</a:t>
            </a:r>
            <a:endParaRPr lang="en-US" sz="2400" dirty="0">
              <a:gradFill>
                <a:gsLst>
                  <a:gs pos="0">
                    <a:srgbClr val="FFFFFF"/>
                  </a:gs>
                  <a:gs pos="100000">
                    <a:srgbClr val="FFFFFF"/>
                  </a:gs>
                </a:gsLst>
                <a:lin ang="5400000" scaled="0"/>
              </a:gradFill>
            </a:endParaRPr>
          </a:p>
        </p:txBody>
      </p:sp>
      <p:sp>
        <p:nvSpPr>
          <p:cNvPr id="6" name="Rectangle 5"/>
          <p:cNvSpPr/>
          <p:nvPr/>
        </p:nvSpPr>
        <p:spPr bwMode="auto">
          <a:xfrm>
            <a:off x="2024823" y="4369759"/>
            <a:ext cx="744135" cy="321548"/>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9" name="Rectangle 8"/>
          <p:cNvSpPr/>
          <p:nvPr/>
        </p:nvSpPr>
        <p:spPr bwMode="auto">
          <a:xfrm>
            <a:off x="2900694" y="4371434"/>
            <a:ext cx="2611464" cy="321548"/>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0" name="Rectangle 9"/>
          <p:cNvSpPr/>
          <p:nvPr/>
        </p:nvSpPr>
        <p:spPr bwMode="auto">
          <a:xfrm>
            <a:off x="5813192" y="4360235"/>
            <a:ext cx="452175" cy="321548"/>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11" name="Curved Connector 10"/>
          <p:cNvCxnSpPr>
            <a:stCxn id="17" idx="1"/>
            <a:endCxn id="9" idx="0"/>
          </p:cNvCxnSpPr>
          <p:nvPr/>
        </p:nvCxnSpPr>
        <p:spPr>
          <a:xfrm rot="10800000" flipV="1">
            <a:off x="4206427" y="3543300"/>
            <a:ext cx="220813" cy="828133"/>
          </a:xfrm>
          <a:prstGeom prst="curvedConnector2">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409648012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nip Single Corner Rectangle 8"/>
          <p:cNvSpPr/>
          <p:nvPr/>
        </p:nvSpPr>
        <p:spPr bwMode="auto">
          <a:xfrm>
            <a:off x="383513" y="3683359"/>
            <a:ext cx="8515788" cy="236971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a:t>
            </a:r>
            <a:r>
              <a:rPr lang="en-US" sz="2000" dirty="0">
                <a:latin typeface="Consolas" pitchFamily="49" charset="0"/>
                <a:cs typeface="Consolas" pitchFamily="49" charset="0"/>
              </a:rPr>
              <a:t>(order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8" name="Snip Single Corner Rectangle 7"/>
          <p:cNvSpPr/>
          <p:nvPr/>
        </p:nvSpPr>
        <p:spPr bwMode="auto">
          <a:xfrm>
            <a:off x="381837" y="1266093"/>
            <a:ext cx="8517463"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
        <p:nvSpPr>
          <p:cNvPr id="6" name="Rectangle 5"/>
          <p:cNvSpPr/>
          <p:nvPr/>
        </p:nvSpPr>
        <p:spPr bwMode="auto">
          <a:xfrm>
            <a:off x="2538244" y="4693102"/>
            <a:ext cx="887536" cy="316779"/>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11" name="Curved Connector 10"/>
          <p:cNvCxnSpPr/>
          <p:nvPr/>
        </p:nvCxnSpPr>
        <p:spPr>
          <a:xfrm rot="5400000">
            <a:off x="2195366" y="4235063"/>
            <a:ext cx="904345" cy="13"/>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
        <p:nvSpPr>
          <p:cNvPr id="12" name="Rounded Rectangle 11"/>
          <p:cNvSpPr/>
          <p:nvPr/>
        </p:nvSpPr>
        <p:spPr bwMode="auto">
          <a:xfrm>
            <a:off x="662774" y="2461333"/>
            <a:ext cx="3956140" cy="131635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detects possible</a:t>
            </a:r>
            <a:br>
              <a:rPr lang="en-US" sz="2400" dirty="0" smtClean="0">
                <a:gradFill>
                  <a:gsLst>
                    <a:gs pos="0">
                      <a:srgbClr val="FFFFFF"/>
                    </a:gs>
                    <a:gs pos="100000">
                      <a:srgbClr val="FFFFFF"/>
                    </a:gs>
                  </a:gsLst>
                  <a:lin ang="5400000" scaled="0"/>
                </a:gradFill>
              </a:rPr>
            </a:br>
            <a:r>
              <a:rPr lang="en-US" sz="2400" dirty="0" smtClean="0">
                <a:gradFill>
                  <a:gsLst>
                    <a:gs pos="0">
                      <a:srgbClr val="FFFFFF"/>
                    </a:gs>
                    <a:gs pos="100000">
                      <a:srgbClr val="FFFFFF"/>
                    </a:gs>
                  </a:gsLst>
                  <a:lin ang="5400000" scaled="0"/>
                </a:gradFill>
              </a:rPr>
              <a:t>null dereference </a:t>
            </a:r>
          </a:p>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 test case!</a:t>
            </a:r>
          </a:p>
        </p:txBody>
      </p:sp>
    </p:spTree>
    <p:extLst>
      <p:ext uri="{BB962C8B-B14F-4D97-AF65-F5344CB8AC3E}">
        <p14:creationId xmlns:p14="http://schemas.microsoft.com/office/powerpoint/2007/7/12/main" xmlns="" val="139815207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nip Single Corner Rectangle 8"/>
          <p:cNvSpPr/>
          <p:nvPr/>
        </p:nvSpPr>
        <p:spPr bwMode="auto">
          <a:xfrm>
            <a:off x="381837" y="1266093"/>
            <a:ext cx="8517463"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10" name="Snip Single Corner Rectangle 9"/>
          <p:cNvSpPr/>
          <p:nvPr/>
        </p:nvSpPr>
        <p:spPr bwMode="auto">
          <a:xfrm>
            <a:off x="383513" y="3683359"/>
            <a:ext cx="8515788" cy="236971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a:t>
            </a:r>
            <a:r>
              <a:rPr lang="en-US" sz="2000" dirty="0">
                <a:latin typeface="Consolas" pitchFamily="49" charset="0"/>
                <a:cs typeface="Consolas" pitchFamily="49" charset="0"/>
              </a:rPr>
              <a:t>(order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
        <p:nvSpPr>
          <p:cNvPr id="6" name="Rectangle 5"/>
          <p:cNvSpPr/>
          <p:nvPr/>
        </p:nvSpPr>
        <p:spPr bwMode="auto">
          <a:xfrm>
            <a:off x="2538246" y="4718861"/>
            <a:ext cx="887534" cy="278142"/>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11" name="Curved Connector 10"/>
          <p:cNvCxnSpPr/>
          <p:nvPr/>
        </p:nvCxnSpPr>
        <p:spPr>
          <a:xfrm rot="5400000">
            <a:off x="2195366" y="4235063"/>
            <a:ext cx="904345" cy="13"/>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
        <p:nvSpPr>
          <p:cNvPr id="12" name="Rounded Rectangle 11"/>
          <p:cNvSpPr/>
          <p:nvPr/>
        </p:nvSpPr>
        <p:spPr bwMode="auto">
          <a:xfrm>
            <a:off x="662774" y="2461333"/>
            <a:ext cx="3956140" cy="131635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0">
                      <a:srgbClr val="FFFFFF"/>
                    </a:gs>
                    <a:gs pos="100000">
                      <a:srgbClr val="FFFFFF"/>
                    </a:gs>
                  </a:gsLst>
                  <a:lin ang="5400000" scaled="0"/>
                </a:gradFill>
              </a:rPr>
              <a:t>Pex</a:t>
            </a:r>
            <a:r>
              <a:rPr lang="en-US" sz="2400" dirty="0" smtClean="0">
                <a:gradFill>
                  <a:gsLst>
                    <a:gs pos="0">
                      <a:srgbClr val="FFFFFF"/>
                    </a:gs>
                    <a:gs pos="100000">
                      <a:srgbClr val="FFFFFF"/>
                    </a:gs>
                  </a:gsLst>
                  <a:lin ang="5400000" scaled="0"/>
                </a:gradFill>
              </a:rPr>
              <a:t> detects possible</a:t>
            </a:r>
            <a:br>
              <a:rPr lang="en-US" sz="2400" dirty="0" smtClean="0">
                <a:gradFill>
                  <a:gsLst>
                    <a:gs pos="0">
                      <a:srgbClr val="FFFFFF"/>
                    </a:gs>
                    <a:gs pos="100000">
                      <a:srgbClr val="FFFFFF"/>
                    </a:gs>
                  </a:gsLst>
                  <a:lin ang="5400000" scaled="0"/>
                </a:gradFill>
              </a:rPr>
            </a:br>
            <a:r>
              <a:rPr lang="en-US" sz="2400" dirty="0" smtClean="0">
                <a:gradFill>
                  <a:gsLst>
                    <a:gs pos="0">
                      <a:srgbClr val="FFFFFF"/>
                    </a:gs>
                    <a:gs pos="100000">
                      <a:srgbClr val="FFFFFF"/>
                    </a:gs>
                  </a:gsLst>
                  <a:lin ang="5400000" scaled="0"/>
                </a:gradFill>
              </a:rPr>
              <a:t>null dereference </a:t>
            </a:r>
          </a:p>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 test case!</a:t>
            </a:r>
          </a:p>
        </p:txBody>
      </p:sp>
      <p:sp>
        <p:nvSpPr>
          <p:cNvPr id="8" name="Snip Single Corner Rectangle 7"/>
          <p:cNvSpPr/>
          <p:nvPr/>
        </p:nvSpPr>
        <p:spPr bwMode="auto">
          <a:xfrm>
            <a:off x="2575775" y="4146997"/>
            <a:ext cx="6568226" cy="2491927"/>
          </a:xfrm>
          <a:prstGeom prst="snip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TestMethod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Process03</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new </a:t>
            </a:r>
            <a:r>
              <a:rPr lang="en-US" sz="2000" dirty="0" err="1">
                <a:latin typeface="Consolas" pitchFamily="49" charset="0"/>
                <a:cs typeface="Consolas" pitchFamily="49" charset="0"/>
              </a:rPr>
              <a:t>WebService</a:t>
            </a:r>
            <a:r>
              <a:rPr lang="en-US" sz="2000" dirty="0">
                <a:latin typeface="Consolas" pitchFamily="49" charset="0"/>
                <a:cs typeface="Consolas" pitchFamily="49" charset="0"/>
              </a:rPr>
              <a:t>((</a:t>
            </a:r>
            <a:r>
              <a:rPr lang="en-US" sz="2000" dirty="0" err="1">
                <a:latin typeface="Consolas" pitchFamily="49" charset="0"/>
                <a:cs typeface="Consolas" pitchFamily="49" charset="0"/>
              </a:rPr>
              <a:t>IWarehouse</a:t>
            </a:r>
            <a:r>
              <a:rPr lang="en-US" sz="2000" dirty="0">
                <a:latin typeface="Consolas" pitchFamily="49" charset="0"/>
                <a:cs typeface="Consolas" pitchFamily="49" charset="0"/>
              </a:rPr>
              <a:t>)null);</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order </a:t>
            </a:r>
            <a:r>
              <a:rPr lang="en-US" sz="2000" dirty="0">
                <a:latin typeface="Consolas" pitchFamily="49" charset="0"/>
                <a:cs typeface="Consolas" pitchFamily="49" charset="0"/>
              </a:rPr>
              <a:t>= new Order((string)null, 0, 1);</a:t>
            </a:r>
          </a:p>
          <a:p>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this.Process</a:t>
            </a:r>
            <a:r>
              <a:rPr lang="en-US" sz="2000" dirty="0">
                <a:latin typeface="Consolas" pitchFamily="49" charset="0"/>
                <a:cs typeface="Consolas" pitchFamily="49" charset="0"/>
              </a:rPr>
              <a:t>(</a:t>
            </a:r>
            <a:r>
              <a:rPr lang="en-US" sz="2000" dirty="0" err="1">
                <a:latin typeface="Consolas" pitchFamily="49" charset="0"/>
                <a:cs typeface="Consolas" pitchFamily="49" charset="0"/>
              </a:rPr>
              <a:t>webService</a:t>
            </a:r>
            <a:r>
              <a:rPr lang="en-US" sz="2000" dirty="0">
                <a:latin typeface="Consolas" pitchFamily="49" charset="0"/>
                <a:cs typeface="Consolas" pitchFamily="49" charset="0"/>
              </a:rPr>
              <a:t>, </a:t>
            </a:r>
            <a:r>
              <a:rPr lang="en-US" sz="2000" dirty="0" smtClean="0">
                <a:latin typeface="Consolas" pitchFamily="49" charset="0"/>
                <a:cs typeface="Consolas" pitchFamily="49" charset="0"/>
              </a:rPr>
              <a:t>order);</a:t>
            </a:r>
            <a:endParaRPr lang="en-US" sz="2000" dirty="0">
              <a:latin typeface="Consolas" pitchFamily="49" charset="0"/>
              <a:cs typeface="Consolas" pitchFamily="49" charset="0"/>
            </a:endParaRP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108410604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Choosing Relevant Values</a:t>
            </a:r>
            <a:endParaRPr lang="en-US" dirty="0">
              <a:solidFill>
                <a:schemeClr val="accent1"/>
              </a:solidFill>
            </a:endParaRPr>
          </a:p>
        </p:txBody>
      </p:sp>
      <p:sp>
        <p:nvSpPr>
          <p:cNvPr id="7" name="Snip Single Corner Rectangle 6"/>
          <p:cNvSpPr/>
          <p:nvPr/>
        </p:nvSpPr>
        <p:spPr bwMode="auto">
          <a:xfrm>
            <a:off x="381837" y="1266093"/>
            <a:ext cx="8517463" cy="2140298"/>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a:latin typeface="Consolas" pitchFamily="49" charset="0"/>
                <a:cs typeface="Consolas" pitchFamily="49" charset="0"/>
              </a:rPr>
              <a:t>[</a:t>
            </a:r>
            <a:r>
              <a:rPr lang="en-US" sz="2000" dirty="0" err="1">
                <a:latin typeface="Consolas" pitchFamily="49" charset="0"/>
                <a:cs typeface="Consolas" pitchFamily="49" charset="0"/>
              </a:rPr>
              <a:t>PexMethod</a:t>
            </a:r>
            <a:r>
              <a:rPr lang="en-US" sz="2000" dirty="0">
                <a:latin typeface="Consolas" pitchFamily="49" charset="0"/>
                <a:cs typeface="Consolas" pitchFamily="49" charset="0"/>
              </a:rPr>
              <a:t>]</a:t>
            </a:r>
          </a:p>
          <a:p>
            <a:r>
              <a:rPr lang="en-US" sz="2000" dirty="0">
                <a:latin typeface="Consolas" pitchFamily="49" charset="0"/>
                <a:cs typeface="Consolas" pitchFamily="49" charset="0"/>
              </a:rPr>
              <a:t>public void </a:t>
            </a:r>
            <a:r>
              <a:rPr lang="en-US" sz="2000" dirty="0" smtClean="0">
                <a:latin typeface="Consolas" pitchFamily="49" charset="0"/>
                <a:cs typeface="Consolas" pitchFamily="49" charset="0"/>
              </a:rPr>
              <a:t>Process(</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a:latin typeface="Consolas" pitchFamily="49" charset="0"/>
                <a:cs typeface="Consolas" pitchFamily="49" charset="0"/>
              </a:rPr>
              <a:t>PexAssumeUnderTest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target, </a:t>
            </a:r>
            <a:r>
              <a:rPr lang="en-US" sz="2000" dirty="0" smtClean="0">
                <a:latin typeface="Consolas" pitchFamily="49" charset="0"/>
                <a:cs typeface="Consolas" pitchFamily="49" charset="0"/>
              </a:rPr>
              <a:t>Order </a:t>
            </a:r>
            <a:r>
              <a:rPr lang="en-US" sz="2000" dirty="0">
                <a:latin typeface="Consolas" pitchFamily="49" charset="0"/>
                <a:cs typeface="Consolas" pitchFamily="49" charset="0"/>
              </a:rPr>
              <a:t>order</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8" name="Snip Single Corner Rectangle 7"/>
          <p:cNvSpPr/>
          <p:nvPr/>
        </p:nvSpPr>
        <p:spPr bwMode="auto">
          <a:xfrm>
            <a:off x="383513" y="3683359"/>
            <a:ext cx="8515788" cy="236971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a:t>
            </a:r>
            <a:r>
              <a:rPr lang="en-US" sz="2000" dirty="0">
                <a:latin typeface="Consolas" pitchFamily="49" charset="0"/>
                <a:cs typeface="Consolas" pitchFamily="49" charset="0"/>
              </a:rPr>
              <a:t>(order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326789417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Single Corner Rectangle 12"/>
          <p:cNvSpPr/>
          <p:nvPr/>
        </p:nvSpPr>
        <p:spPr bwMode="auto">
          <a:xfrm>
            <a:off x="383513" y="3321698"/>
            <a:ext cx="8515788" cy="278052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store;</a:t>
            </a:r>
          </a:p>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a:t>
            </a:r>
            <a:r>
              <a:rPr lang="en-US" sz="2000" dirty="0" smtClean="0">
                <a:latin typeface="Consolas" pitchFamily="49" charset="0"/>
                <a:cs typeface="Consolas" pitchFamily="49" charset="0"/>
              </a:rPr>
              <a:t>) {</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if (order == null) return;</a:t>
            </a:r>
          </a:p>
          <a:p>
            <a:r>
              <a:rPr lang="nn-NO" sz="2000" dirty="0" smtClean="0">
                <a:latin typeface="Consolas" pitchFamily="49" charset="0"/>
                <a:cs typeface="Consolas" pitchFamily="49" charset="0"/>
              </a:rPr>
              <a:t>  for </a:t>
            </a:r>
            <a:r>
              <a:rPr lang="nn-NO" sz="2000" dirty="0">
                <a:latin typeface="Consolas" pitchFamily="49" charset="0"/>
                <a:cs typeface="Consolas" pitchFamily="49" charset="0"/>
              </a:rPr>
              <a:t>(int i = 0; i &lt; order.Quantity; i</a:t>
            </a:r>
            <a:r>
              <a:rPr lang="nn-NO" sz="2000" dirty="0" smtClean="0">
                <a:latin typeface="Consolas" pitchFamily="49" charset="0"/>
                <a:cs typeface="Consolas" pitchFamily="49" charset="0"/>
              </a:rPr>
              <a:t>++)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item = </a:t>
            </a:r>
            <a:r>
              <a:rPr lang="en-US" sz="2000" dirty="0" err="1" smtClean="0">
                <a:latin typeface="Consolas" pitchFamily="49" charset="0"/>
                <a:cs typeface="Consolas" pitchFamily="49" charset="0"/>
              </a:rPr>
              <a:t>store.RemoveFromInventory</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order.ProductID</a:t>
            </a:r>
            <a:r>
              <a:rPr lang="en-US" sz="2000" dirty="0" smtClean="0">
                <a:latin typeface="Consolas" pitchFamily="49" charset="0"/>
                <a:cs typeface="Consolas" pitchFamily="49" charset="0"/>
              </a:rPr>
              <a:t>)</a:t>
            </a:r>
            <a:r>
              <a:rPr lang="en-US" sz="2000" spc="-150" dirty="0" smtClean="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p:txBody>
      </p:sp>
      <p:sp>
        <p:nvSpPr>
          <p:cNvPr id="14" name="Snip Single Corner Rectangle 13"/>
          <p:cNvSpPr/>
          <p:nvPr/>
        </p:nvSpPr>
        <p:spPr bwMode="auto">
          <a:xfrm>
            <a:off x="381838" y="2559313"/>
            <a:ext cx="8340132" cy="571500"/>
          </a:xfrm>
          <a:prstGeom prst="snip1Rect">
            <a:avLst>
              <a:gd name="adj" fmla="val 50000"/>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interface </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 … }</a:t>
            </a:r>
            <a:endParaRPr lang="en-US" sz="2000" dirty="0">
              <a:latin typeface="Consolas" pitchFamily="49" charset="0"/>
              <a:cs typeface="Consolas" pitchFamily="49" charset="0"/>
            </a:endParaRPr>
          </a:p>
        </p:txBody>
      </p:sp>
      <p:sp>
        <p:nvSpPr>
          <p:cNvPr id="2" name="Title 1"/>
          <p:cNvSpPr>
            <a:spLocks noGrp="1"/>
          </p:cNvSpPr>
          <p:nvPr>
            <p:ph type="title"/>
          </p:nvPr>
        </p:nvSpPr>
        <p:spPr>
          <a:xfrm>
            <a:off x="381000" y="323850"/>
            <a:ext cx="8382000" cy="553998"/>
          </a:xfrm>
        </p:spPr>
        <p:txBody>
          <a:bodyPr/>
          <a:lstStyle/>
          <a:p>
            <a:r>
              <a:rPr lang="en-US" dirty="0" smtClean="0"/>
              <a:t>Wait a moment…</a:t>
            </a:r>
            <a:endParaRPr lang="en-US" dirty="0">
              <a:solidFill>
                <a:schemeClr val="accent1"/>
              </a:solidFill>
            </a:endParaRPr>
          </a:p>
        </p:txBody>
      </p:sp>
      <p:sp>
        <p:nvSpPr>
          <p:cNvPr id="6" name="Rectangle 5"/>
          <p:cNvSpPr/>
          <p:nvPr/>
        </p:nvSpPr>
        <p:spPr bwMode="auto">
          <a:xfrm>
            <a:off x="938178" y="4684262"/>
            <a:ext cx="7703546" cy="325096"/>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8" name="Text Placeholder 2"/>
          <p:cNvSpPr>
            <a:spLocks noGrp="1"/>
          </p:cNvSpPr>
          <p:nvPr>
            <p:ph type="body" sz="quarter" idx="10"/>
          </p:nvPr>
        </p:nvSpPr>
        <p:spPr>
          <a:xfrm>
            <a:off x="381000" y="1447799"/>
            <a:ext cx="8382000" cy="1428083"/>
          </a:xfrm>
        </p:spPr>
        <p:txBody>
          <a:bodyPr/>
          <a:lstStyle/>
          <a:p>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a:t>
            </a:r>
            <a:r>
              <a:rPr lang="en-US" dirty="0" smtClean="0"/>
              <a:t>is an interface.</a:t>
            </a:r>
          </a:p>
          <a:p>
            <a:r>
              <a:rPr lang="en-US" dirty="0" smtClean="0"/>
              <a:t>How to test code that depends on interfaces?</a:t>
            </a:r>
          </a:p>
        </p:txBody>
      </p:sp>
    </p:spTree>
    <p:extLst>
      <p:ext uri="{BB962C8B-B14F-4D97-AF65-F5344CB8AC3E}">
        <p14:creationId xmlns:p14="http://schemas.microsoft.com/office/powerpoint/2007/7/12/main" xmlns="" val="334636406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 Contracts and </a:t>
            </a:r>
            <a:r>
              <a:rPr lang="en-US" dirty="0" err="1" smtClean="0"/>
              <a:t>Pex</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424080" cy="461665"/>
          </a:xfrm>
        </p:spPr>
        <p:txBody>
          <a:bodyPr/>
          <a:lstStyle/>
          <a:p>
            <a:r>
              <a:rPr lang="en-US" dirty="0" smtClean="0">
                <a:solidFill>
                  <a:schemeClr val="tx1"/>
                </a:solidFill>
              </a:rPr>
              <a:t>Peli de Halleux, Nikolai Tillmann</a:t>
            </a:r>
            <a:endParaRPr lang="en-US" dirty="0" smtClean="0"/>
          </a:p>
          <a:p>
            <a:r>
              <a:rPr lang="en-US" dirty="0" smtClean="0">
                <a:solidFill>
                  <a:schemeClr val="tx1"/>
                </a:solidFill>
              </a:rPr>
              <a:t>Research in Software Engineering</a:t>
            </a:r>
          </a:p>
          <a:p>
            <a:r>
              <a:rPr lang="en-US" dirty="0" smtClean="0"/>
              <a:t>Microsoft Research</a:t>
            </a:r>
            <a:endParaRPr lang="en-US" dirty="0" smtClean="0">
              <a:solidFill>
                <a:schemeClr val="tx1"/>
              </a:solidFill>
            </a:endParaRPr>
          </a:p>
          <a:p>
            <a:r>
              <a:rPr lang="en-US" dirty="0" smtClean="0">
                <a:solidFill>
                  <a:schemeClr val="tx1"/>
                </a:solidFill>
              </a:rPr>
              <a:t>Session Code:  Dev315</a:t>
            </a:r>
            <a:endParaRPr lang="en-US" dirty="0">
              <a:solidFill>
                <a:schemeClr val="tx1"/>
              </a:solidFill>
            </a:endParaRPr>
          </a:p>
        </p:txBody>
      </p:sp>
      <p:sp>
        <p:nvSpPr>
          <p:cNvPr id="4" name="TextBox 3"/>
          <p:cNvSpPr txBox="1"/>
          <p:nvPr/>
        </p:nvSpPr>
        <p:spPr>
          <a:xfrm>
            <a:off x="3581400" y="76200"/>
            <a:ext cx="5623206" cy="3416320"/>
          </a:xfrm>
          <a:prstGeom prst="rect">
            <a:avLst/>
          </a:prstGeom>
          <a:noFill/>
        </p:spPr>
        <p:txBody>
          <a:bodyPr wrap="none" rtlCol="0">
            <a:spAutoFit/>
          </a:bodyPr>
          <a:lstStyle/>
          <a:p>
            <a:r>
              <a:rPr lang="en-US" sz="5400" b="1" u="sng" dirty="0" smtClean="0">
                <a:solidFill>
                  <a:schemeClr val="accent6">
                    <a:lumMod val="40000"/>
                    <a:lumOff val="60000"/>
                  </a:schemeClr>
                </a:solidFill>
              </a:rPr>
              <a:t>Breakout Session</a:t>
            </a:r>
          </a:p>
          <a:p>
            <a:r>
              <a:rPr lang="en-US" sz="5400" b="1" dirty="0" smtClean="0">
                <a:solidFill>
                  <a:schemeClr val="accent6">
                    <a:lumMod val="40000"/>
                    <a:lumOff val="60000"/>
                  </a:schemeClr>
                </a:solidFill>
              </a:rPr>
              <a:t>Friday 13, 13:00</a:t>
            </a:r>
          </a:p>
          <a:p>
            <a:r>
              <a:rPr lang="en-US" sz="5400" b="1" dirty="0" smtClean="0">
                <a:solidFill>
                  <a:schemeClr val="accent6">
                    <a:lumMod val="40000"/>
                    <a:lumOff val="60000"/>
                  </a:schemeClr>
                </a:solidFill>
              </a:rPr>
              <a:t>DEV315</a:t>
            </a:r>
          </a:p>
          <a:p>
            <a:r>
              <a:rPr lang="en-US" sz="5400" b="1" dirty="0" err="1" smtClean="0">
                <a:solidFill>
                  <a:schemeClr val="accent6">
                    <a:lumMod val="40000"/>
                    <a:lumOff val="60000"/>
                  </a:schemeClr>
                </a:solidFill>
              </a:rPr>
              <a:t>Europa</a:t>
            </a:r>
            <a:r>
              <a:rPr lang="en-US" sz="5400" b="1" dirty="0" smtClean="0">
                <a:solidFill>
                  <a:schemeClr val="accent6">
                    <a:lumMod val="40000"/>
                    <a:lumOff val="60000"/>
                  </a:schemeClr>
                </a:solidFill>
              </a:rPr>
              <a:t> 2, Hall 7-3b</a:t>
            </a:r>
            <a:endParaRPr lang="en-GB" sz="5400" b="1" dirty="0">
              <a:solidFill>
                <a:schemeClr val="accent6">
                  <a:lumMod val="40000"/>
                  <a:lumOff val="60000"/>
                </a:schemeClr>
              </a:solidFill>
            </a:endParaRPr>
          </a:p>
        </p:txBody>
      </p:sp>
    </p:spTree>
    <p:extLst>
      <p:ext uri="{BB962C8B-B14F-4D97-AF65-F5344CB8AC3E}">
        <p14:creationId xmlns:p14="http://schemas.microsoft.com/office/powerpoint/2007/7/12/main" xmlns="" val="22540000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2000" tmFilter="0, 0; .2, .5; .8, .5; 1, 0"/>
                                        <p:tgtEl>
                                          <p:spTgt spid="4"/>
                                        </p:tgtEl>
                                      </p:cBhvr>
                                    </p:animEffect>
                                    <p:animScale>
                                      <p:cBhvr>
                                        <p:cTn id="7" dur="100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Stubs for Interfaces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443198"/>
          </a:xfrm>
        </p:spPr>
        <p:txBody>
          <a:bodyPr/>
          <a:lstStyle/>
          <a:p>
            <a:r>
              <a:rPr lang="en-US" dirty="0" smtClean="0"/>
              <a:t>Generated class for every interface</a:t>
            </a:r>
          </a:p>
        </p:txBody>
      </p:sp>
      <p:sp>
        <p:nvSpPr>
          <p:cNvPr id="4" name="Snip Single Corner Rectangle 3"/>
          <p:cNvSpPr/>
          <p:nvPr/>
        </p:nvSpPr>
        <p:spPr bwMode="auto">
          <a:xfrm>
            <a:off x="422029" y="3038475"/>
            <a:ext cx="8309988" cy="312116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a:latin typeface="Consolas" pitchFamily="49" charset="0"/>
                <a:cs typeface="Consolas" pitchFamily="49" charset="0"/>
              </a:rPr>
              <a:t>i</a:t>
            </a:r>
            <a:r>
              <a:rPr lang="en-US" dirty="0" smtClean="0">
                <a:latin typeface="Consolas" pitchFamily="49" charset="0"/>
                <a:cs typeface="Consolas" pitchFamily="49" charset="0"/>
              </a:rPr>
              <a:t>nterface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hand-written</a:t>
            </a:r>
          </a:p>
          <a:p>
            <a:r>
              <a:rPr lang="en-US" dirty="0" smtClean="0">
                <a:latin typeface="Consolas" pitchFamily="49" charset="0"/>
                <a:cs typeface="Consolas" pitchFamily="49" charset="0"/>
              </a:rPr>
              <a:t>  </a:t>
            </a:r>
            <a:r>
              <a:rPr lang="en-US" dirty="0" smtClean="0">
                <a:solidFill>
                  <a:schemeClr val="tx1"/>
                </a:solidFill>
                <a:latin typeface="Consolas" pitchFamily="49" charset="0"/>
                <a:cs typeface="Consolas" pitchFamily="49" charset="0"/>
              </a:rPr>
              <a:t>void </a:t>
            </a:r>
            <a:r>
              <a:rPr lang="en-US" dirty="0" err="1" smtClean="0">
                <a:solidFill>
                  <a:schemeClr val="tx1"/>
                </a:solidFill>
                <a:latin typeface="Consolas" pitchFamily="49" charset="0"/>
                <a:cs typeface="Consolas" pitchFamily="49" charset="0"/>
              </a:rPr>
              <a:t>ShipToCustomer</a:t>
            </a:r>
            <a:r>
              <a:rPr lang="en-US" dirty="0" smtClean="0">
                <a:solidFill>
                  <a:schemeClr val="tx1"/>
                </a:solidFill>
                <a:latin typeface="Consolas" pitchFamily="49" charset="0"/>
                <a:cs typeface="Consolas" pitchFamily="49" charset="0"/>
              </a:rPr>
              <a:t>(string </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int</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class </a:t>
            </a:r>
            <a:r>
              <a:rPr lang="en-US" dirty="0" err="1" smtClean="0">
                <a:latin typeface="Consolas" pitchFamily="49" charset="0"/>
                <a:cs typeface="Consolas" pitchFamily="49" charset="0"/>
              </a:rPr>
              <a:t>SIWarehouse</a:t>
            </a:r>
            <a:r>
              <a:rPr lang="en-US" dirty="0" smtClean="0">
                <a:latin typeface="Consolas" pitchFamily="49" charset="0"/>
                <a:cs typeface="Consolas" pitchFamily="49" charset="0"/>
              </a:rPr>
              <a:t> :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generated</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smtClean="0">
                <a:solidFill>
                  <a:schemeClr val="tx1"/>
                </a:solidFill>
                <a:latin typeface="Consolas" pitchFamily="49" charset="0"/>
                <a:cs typeface="Consolas" pitchFamily="49" charset="0"/>
              </a:rPr>
              <a:t>Action&lt;string, </a:t>
            </a:r>
            <a:r>
              <a:rPr lang="en-US" dirty="0" err="1" smtClean="0">
                <a:solidFill>
                  <a:schemeClr val="tx1"/>
                </a:solidFill>
                <a:latin typeface="Consolas" pitchFamily="49" charset="0"/>
                <a:cs typeface="Consolas" pitchFamily="49" charset="0"/>
              </a:rPr>
              <a:t>int</a:t>
            </a:r>
            <a:r>
              <a:rPr lang="en-US" dirty="0" smtClean="0">
                <a:solidFill>
                  <a:schemeClr val="tx1"/>
                </a:solidFill>
                <a:latin typeface="Consolas" pitchFamily="49" charset="0"/>
                <a:cs typeface="Consolas" pitchFamily="49" charset="0"/>
              </a:rPr>
              <a:t>&gt; ShipToCustomerStringInt32 { get; set; }</a:t>
            </a:r>
          </a:p>
          <a:p>
            <a:r>
              <a:rPr lang="en-US" dirty="0" smtClean="0">
                <a:solidFill>
                  <a:schemeClr val="tx1"/>
                </a:solidFill>
                <a:latin typeface="Consolas" pitchFamily="49" charset="0"/>
                <a:cs typeface="Consolas" pitchFamily="49" charset="0"/>
              </a:rPr>
              <a:t>  void </a:t>
            </a:r>
            <a:r>
              <a:rPr lang="en-US" dirty="0" err="1" smtClean="0">
                <a:solidFill>
                  <a:schemeClr val="tx1"/>
                </a:solidFill>
                <a:latin typeface="Consolas" pitchFamily="49" charset="0"/>
                <a:cs typeface="Consolas" pitchFamily="49" charset="0"/>
              </a:rPr>
              <a:t>IWarehouse.ShipToCustomer</a:t>
            </a:r>
            <a:r>
              <a:rPr lang="en-US" dirty="0" smtClean="0">
                <a:solidFill>
                  <a:schemeClr val="tx1"/>
                </a:solidFill>
                <a:latin typeface="Consolas" pitchFamily="49" charset="0"/>
                <a:cs typeface="Consolas" pitchFamily="49" charset="0"/>
              </a:rPr>
              <a:t>(string </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int</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solidFill>
                  <a:schemeClr val="tx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 { return ShipToCustomerStringInt32(</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a:latin typeface="Consolas" pitchFamily="49" charset="0"/>
                <a:cs typeface="Consolas" pitchFamily="49" charset="0"/>
              </a:rPr>
              <a:t>}</a:t>
            </a:r>
            <a:endParaRPr lang="en-US" dirty="0" smtClean="0">
              <a:latin typeface="Consolas" pitchFamily="49" charset="0"/>
              <a:cs typeface="Consolas" pitchFamily="49" charset="0"/>
            </a:endParaRPr>
          </a:p>
          <a:p>
            <a:r>
              <a:rPr lang="en-US" dirty="0">
                <a:gradFill>
                  <a:gsLst>
                    <a:gs pos="0">
                      <a:srgbClr val="FFFFFF"/>
                    </a:gs>
                    <a:gs pos="100000">
                      <a:srgbClr val="FFFFFF"/>
                    </a:gs>
                  </a:gsLst>
                  <a:lin ang="5400000" scaled="0"/>
                </a:gradFill>
                <a:latin typeface="Consolas" pitchFamily="49" charset="0"/>
                <a:cs typeface="Consolas" pitchFamily="49" charset="0"/>
              </a:rPr>
              <a:t> </a:t>
            </a:r>
            <a:r>
              <a:rPr lang="en-US" dirty="0" smtClean="0">
                <a:gradFill>
                  <a:gsLst>
                    <a:gs pos="0">
                      <a:srgbClr val="FFFFFF"/>
                    </a:gs>
                    <a:gs pos="100000">
                      <a:srgbClr val="FFFFFF"/>
                    </a:gs>
                  </a:gsLst>
                  <a:lin ang="5400000" scaled="0"/>
                </a:gradFill>
                <a:latin typeface="Consolas" pitchFamily="49" charset="0"/>
                <a:cs typeface="Consolas" pitchFamily="49" charset="0"/>
              </a:rPr>
              <a:t>   </a:t>
            </a:r>
          </a:p>
        </p:txBody>
      </p:sp>
    </p:spTree>
    <p:extLst>
      <p:ext uri="{BB962C8B-B14F-4D97-AF65-F5344CB8AC3E}">
        <p14:creationId xmlns:p14="http://schemas.microsoft.com/office/powerpoint/2007/7/12/main" xmlns="" val="262294794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Stubs for Interfaces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917174"/>
          </a:xfrm>
        </p:spPr>
        <p:txBody>
          <a:bodyPr/>
          <a:lstStyle/>
          <a:p>
            <a:r>
              <a:rPr lang="en-US" dirty="0" smtClean="0"/>
              <a:t>Generated class for every interface</a:t>
            </a:r>
          </a:p>
          <a:p>
            <a:pPr lvl="1"/>
            <a:r>
              <a:rPr lang="en-US" dirty="0" smtClean="0"/>
              <a:t>Delegate-property for every method</a:t>
            </a:r>
          </a:p>
        </p:txBody>
      </p:sp>
      <p:sp>
        <p:nvSpPr>
          <p:cNvPr id="5" name="Snip Single Corner Rectangle 4"/>
          <p:cNvSpPr/>
          <p:nvPr/>
        </p:nvSpPr>
        <p:spPr bwMode="auto">
          <a:xfrm>
            <a:off x="422029" y="3038475"/>
            <a:ext cx="8309988" cy="312116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a:latin typeface="Consolas" pitchFamily="49" charset="0"/>
                <a:cs typeface="Consolas" pitchFamily="49" charset="0"/>
              </a:rPr>
              <a:t>i</a:t>
            </a:r>
            <a:r>
              <a:rPr lang="en-US" dirty="0" smtClean="0">
                <a:latin typeface="Consolas" pitchFamily="49" charset="0"/>
                <a:cs typeface="Consolas" pitchFamily="49" charset="0"/>
              </a:rPr>
              <a:t>nterface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hand-written</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class </a:t>
            </a:r>
            <a:r>
              <a:rPr lang="en-US" dirty="0" err="1" smtClean="0">
                <a:latin typeface="Consolas" pitchFamily="49" charset="0"/>
                <a:cs typeface="Consolas" pitchFamily="49" charset="0"/>
              </a:rPr>
              <a:t>SIWarehouse</a:t>
            </a:r>
            <a:r>
              <a:rPr lang="en-US" dirty="0" smtClean="0">
                <a:latin typeface="Consolas" pitchFamily="49" charset="0"/>
                <a:cs typeface="Consolas" pitchFamily="49" charset="0"/>
              </a:rPr>
              <a:t> :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generated</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Action&lt;string,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&gt; ShipToCustomer</a:t>
            </a:r>
            <a:r>
              <a:rPr lang="en-US" dirty="0" smtClean="0">
                <a:solidFill>
                  <a:schemeClr val="bg1">
                    <a:lumMod val="50000"/>
                    <a:lumOff val="50000"/>
                  </a:schemeClr>
                </a:solidFill>
                <a:latin typeface="Consolas" pitchFamily="49" charset="0"/>
                <a:cs typeface="Consolas" pitchFamily="49" charset="0"/>
              </a:rPr>
              <a:t>StringInt32 </a:t>
            </a:r>
            <a:r>
              <a:rPr lang="en-US" dirty="0" smtClean="0">
                <a:solidFill>
                  <a:schemeClr val="bg1"/>
                </a:solidFill>
                <a:latin typeface="Consolas" pitchFamily="49" charset="0"/>
                <a:cs typeface="Consolas" pitchFamily="49" charset="0"/>
              </a:rPr>
              <a:t>{ get; set; }</a:t>
            </a:r>
          </a:p>
          <a:p>
            <a:r>
              <a:rPr lang="en-US" dirty="0" smtClean="0">
                <a:solidFill>
                  <a:schemeClr val="tx1"/>
                </a:solidFill>
                <a:latin typeface="Consolas" pitchFamily="49" charset="0"/>
                <a:cs typeface="Consolas" pitchFamily="49" charset="0"/>
              </a:rPr>
              <a:t>  void </a:t>
            </a:r>
            <a:r>
              <a:rPr lang="en-US" dirty="0" err="1" smtClean="0">
                <a:solidFill>
                  <a:schemeClr val="tx1"/>
                </a:solidFill>
                <a:latin typeface="Consolas" pitchFamily="49" charset="0"/>
                <a:cs typeface="Consolas" pitchFamily="49" charset="0"/>
              </a:rPr>
              <a:t>IWarehouse.ShipToCustomer</a:t>
            </a:r>
            <a:r>
              <a:rPr lang="en-US" dirty="0" smtClean="0">
                <a:solidFill>
                  <a:schemeClr val="tx1"/>
                </a:solidFill>
                <a:latin typeface="Consolas" pitchFamily="49" charset="0"/>
                <a:cs typeface="Consolas" pitchFamily="49" charset="0"/>
              </a:rPr>
              <a:t>(string </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int</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solidFill>
                  <a:schemeClr val="tx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 { return ShipToCustomerStringInt32(</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a:latin typeface="Consolas" pitchFamily="49" charset="0"/>
                <a:cs typeface="Consolas" pitchFamily="49" charset="0"/>
              </a:rPr>
              <a:t>}</a:t>
            </a:r>
            <a:endParaRPr lang="en-US" dirty="0" smtClean="0">
              <a:latin typeface="Consolas" pitchFamily="49" charset="0"/>
              <a:cs typeface="Consolas" pitchFamily="49" charset="0"/>
            </a:endParaRPr>
          </a:p>
          <a:p>
            <a:r>
              <a:rPr lang="en-US" dirty="0">
                <a:gradFill>
                  <a:gsLst>
                    <a:gs pos="0">
                      <a:srgbClr val="FFFFFF"/>
                    </a:gs>
                    <a:gs pos="100000">
                      <a:srgbClr val="FFFFFF"/>
                    </a:gs>
                  </a:gsLst>
                  <a:lin ang="5400000" scaled="0"/>
                </a:gradFill>
                <a:latin typeface="Consolas" pitchFamily="49" charset="0"/>
                <a:cs typeface="Consolas" pitchFamily="49" charset="0"/>
              </a:rPr>
              <a:t> </a:t>
            </a:r>
            <a:r>
              <a:rPr lang="en-US" dirty="0" smtClean="0">
                <a:gradFill>
                  <a:gsLst>
                    <a:gs pos="0">
                      <a:srgbClr val="FFFFFF"/>
                    </a:gs>
                    <a:gs pos="100000">
                      <a:srgbClr val="FFFFFF"/>
                    </a:gs>
                  </a:gsLst>
                  <a:lin ang="5400000" scaled="0"/>
                </a:gradFill>
                <a:latin typeface="Consolas" pitchFamily="49" charset="0"/>
                <a:cs typeface="Consolas" pitchFamily="49" charset="0"/>
              </a:rPr>
              <a:t>   </a:t>
            </a:r>
          </a:p>
        </p:txBody>
      </p:sp>
    </p:spTree>
    <p:extLst>
      <p:ext uri="{BB962C8B-B14F-4D97-AF65-F5344CB8AC3E}">
        <p14:creationId xmlns:p14="http://schemas.microsoft.com/office/powerpoint/2007/7/12/main" xmlns="" val="238728376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Stubs for Interfaces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917174"/>
          </a:xfrm>
        </p:spPr>
        <p:txBody>
          <a:bodyPr/>
          <a:lstStyle/>
          <a:p>
            <a:r>
              <a:rPr lang="en-US" dirty="0" smtClean="0"/>
              <a:t>Generated class for every interface</a:t>
            </a:r>
          </a:p>
          <a:p>
            <a:pPr lvl="1"/>
            <a:r>
              <a:rPr lang="en-US" dirty="0" smtClean="0"/>
              <a:t>Delegate-property for every method</a:t>
            </a:r>
          </a:p>
        </p:txBody>
      </p:sp>
      <p:sp>
        <p:nvSpPr>
          <p:cNvPr id="5" name="Snip Single Corner Rectangle 4"/>
          <p:cNvSpPr/>
          <p:nvPr/>
        </p:nvSpPr>
        <p:spPr bwMode="auto">
          <a:xfrm>
            <a:off x="422029" y="3038475"/>
            <a:ext cx="8309988" cy="312116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a:latin typeface="Consolas" pitchFamily="49" charset="0"/>
                <a:cs typeface="Consolas" pitchFamily="49" charset="0"/>
              </a:rPr>
              <a:t>i</a:t>
            </a:r>
            <a:r>
              <a:rPr lang="en-US" dirty="0" smtClean="0">
                <a:latin typeface="Consolas" pitchFamily="49" charset="0"/>
                <a:cs typeface="Consolas" pitchFamily="49" charset="0"/>
              </a:rPr>
              <a:t>nterface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hand-written</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class </a:t>
            </a:r>
            <a:r>
              <a:rPr lang="en-US" dirty="0" err="1" smtClean="0">
                <a:latin typeface="Consolas" pitchFamily="49" charset="0"/>
                <a:cs typeface="Consolas" pitchFamily="49" charset="0"/>
              </a:rPr>
              <a:t>SIWarehouse</a:t>
            </a:r>
            <a:r>
              <a:rPr lang="en-US" dirty="0" smtClean="0">
                <a:latin typeface="Consolas" pitchFamily="49" charset="0"/>
                <a:cs typeface="Consolas" pitchFamily="49" charset="0"/>
              </a:rPr>
              <a:t> :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generated</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Action&lt;string,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&gt; ShipToCustomerStringInt32 { get; set; }</a:t>
            </a:r>
          </a:p>
          <a:p>
            <a:r>
              <a:rPr lang="en-US" dirty="0" smtClean="0">
                <a:solidFill>
                  <a:schemeClr val="tx1"/>
                </a:solidFill>
                <a:latin typeface="Consolas" pitchFamily="49" charset="0"/>
                <a:cs typeface="Consolas" pitchFamily="49" charset="0"/>
              </a:rPr>
              <a:t>  void </a:t>
            </a:r>
            <a:r>
              <a:rPr lang="en-US" dirty="0" err="1" smtClean="0">
                <a:solidFill>
                  <a:schemeClr val="tx1"/>
                </a:solidFill>
                <a:latin typeface="Consolas" pitchFamily="49" charset="0"/>
                <a:cs typeface="Consolas" pitchFamily="49" charset="0"/>
              </a:rPr>
              <a:t>IWarehouse.ShipToCustomer</a:t>
            </a:r>
            <a:r>
              <a:rPr lang="en-US" dirty="0" smtClean="0">
                <a:solidFill>
                  <a:schemeClr val="tx1"/>
                </a:solidFill>
                <a:latin typeface="Consolas" pitchFamily="49" charset="0"/>
                <a:cs typeface="Consolas" pitchFamily="49" charset="0"/>
              </a:rPr>
              <a:t>(string </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int</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solidFill>
                  <a:schemeClr val="tx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 { return ShipToCustomerStringInt32(</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a:latin typeface="Consolas" pitchFamily="49" charset="0"/>
                <a:cs typeface="Consolas" pitchFamily="49" charset="0"/>
              </a:rPr>
              <a:t>}</a:t>
            </a:r>
            <a:endParaRPr lang="en-US" dirty="0" smtClean="0">
              <a:latin typeface="Consolas" pitchFamily="49" charset="0"/>
              <a:cs typeface="Consolas" pitchFamily="49" charset="0"/>
            </a:endParaRPr>
          </a:p>
          <a:p>
            <a:r>
              <a:rPr lang="en-US" dirty="0">
                <a:gradFill>
                  <a:gsLst>
                    <a:gs pos="0">
                      <a:srgbClr val="FFFFFF"/>
                    </a:gs>
                    <a:gs pos="100000">
                      <a:srgbClr val="FFFFFF"/>
                    </a:gs>
                  </a:gsLst>
                  <a:lin ang="5400000" scaled="0"/>
                </a:gradFill>
                <a:latin typeface="Consolas" pitchFamily="49" charset="0"/>
                <a:cs typeface="Consolas" pitchFamily="49" charset="0"/>
              </a:rPr>
              <a:t> </a:t>
            </a:r>
            <a:r>
              <a:rPr lang="en-US" dirty="0" smtClean="0">
                <a:gradFill>
                  <a:gsLst>
                    <a:gs pos="0">
                      <a:srgbClr val="FFFFFF"/>
                    </a:gs>
                    <a:gs pos="100000">
                      <a:srgbClr val="FFFFFF"/>
                    </a:gs>
                  </a:gsLst>
                  <a:lin ang="5400000" scaled="0"/>
                </a:gradFill>
                <a:latin typeface="Consolas" pitchFamily="49" charset="0"/>
                <a:cs typeface="Consolas" pitchFamily="49" charset="0"/>
              </a:rPr>
              <a:t>   </a:t>
            </a:r>
          </a:p>
        </p:txBody>
      </p:sp>
      <p:sp>
        <p:nvSpPr>
          <p:cNvPr id="6" name="Rounded Rectangle 5"/>
          <p:cNvSpPr/>
          <p:nvPr/>
        </p:nvSpPr>
        <p:spPr bwMode="auto">
          <a:xfrm>
            <a:off x="1820129" y="3662948"/>
            <a:ext cx="3266221" cy="794752"/>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Name mangling to distinguish overloads</a:t>
            </a:r>
          </a:p>
        </p:txBody>
      </p:sp>
      <p:sp>
        <p:nvSpPr>
          <p:cNvPr id="7" name="Rectangle 6"/>
          <p:cNvSpPr/>
          <p:nvPr/>
        </p:nvSpPr>
        <p:spPr bwMode="auto">
          <a:xfrm>
            <a:off x="5019675" y="4719172"/>
            <a:ext cx="1428750" cy="301450"/>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8" name="Curved Connector 7"/>
          <p:cNvCxnSpPr>
            <a:stCxn id="6" idx="3"/>
            <a:endCxn id="7" idx="0"/>
          </p:cNvCxnSpPr>
          <p:nvPr/>
        </p:nvCxnSpPr>
        <p:spPr>
          <a:xfrm>
            <a:off x="5086350" y="4060324"/>
            <a:ext cx="647700" cy="658848"/>
          </a:xfrm>
          <a:prstGeom prst="curvedConnector2">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208481718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Stubs for Interfaces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917174"/>
          </a:xfrm>
        </p:spPr>
        <p:txBody>
          <a:bodyPr/>
          <a:lstStyle/>
          <a:p>
            <a:r>
              <a:rPr lang="en-US" dirty="0" smtClean="0"/>
              <a:t>Generated class for every interface</a:t>
            </a:r>
          </a:p>
          <a:p>
            <a:pPr lvl="1"/>
            <a:r>
              <a:rPr lang="en-US" dirty="0" smtClean="0"/>
              <a:t>Delegate-property for every method</a:t>
            </a:r>
          </a:p>
        </p:txBody>
      </p:sp>
      <p:sp>
        <p:nvSpPr>
          <p:cNvPr id="5" name="Snip Single Corner Rectangle 4"/>
          <p:cNvSpPr/>
          <p:nvPr/>
        </p:nvSpPr>
        <p:spPr bwMode="auto">
          <a:xfrm>
            <a:off x="422029" y="3038475"/>
            <a:ext cx="8309988" cy="312116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a:latin typeface="Consolas" pitchFamily="49" charset="0"/>
                <a:cs typeface="Consolas" pitchFamily="49" charset="0"/>
              </a:rPr>
              <a:t>i</a:t>
            </a:r>
            <a:r>
              <a:rPr lang="en-US" dirty="0" smtClean="0">
                <a:latin typeface="Consolas" pitchFamily="49" charset="0"/>
                <a:cs typeface="Consolas" pitchFamily="49" charset="0"/>
              </a:rPr>
              <a:t>nterface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hand-written</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class </a:t>
            </a:r>
            <a:r>
              <a:rPr lang="en-US" dirty="0" err="1" smtClean="0">
                <a:latin typeface="Consolas" pitchFamily="49" charset="0"/>
                <a:cs typeface="Consolas" pitchFamily="49" charset="0"/>
              </a:rPr>
              <a:t>SIWarehouse</a:t>
            </a:r>
            <a:r>
              <a:rPr lang="en-US" dirty="0" smtClean="0">
                <a:latin typeface="Consolas" pitchFamily="49" charset="0"/>
                <a:cs typeface="Consolas" pitchFamily="49" charset="0"/>
              </a:rPr>
              <a:t> : </a:t>
            </a:r>
            <a:r>
              <a:rPr lang="en-US" dirty="0" err="1" smtClean="0">
                <a:latin typeface="Consolas" pitchFamily="49" charset="0"/>
                <a:cs typeface="Consolas" pitchFamily="49" charset="0"/>
              </a:rPr>
              <a:t>IWarehouse</a:t>
            </a:r>
            <a:r>
              <a:rPr lang="en-US" dirty="0" smtClean="0">
                <a:latin typeface="Consolas" pitchFamily="49" charset="0"/>
                <a:cs typeface="Consolas" pitchFamily="49" charset="0"/>
              </a:rPr>
              <a:t> { // generated</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Action&lt;string,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&gt; ShipToCustomer</a:t>
            </a:r>
            <a:r>
              <a:rPr lang="en-US" dirty="0" smtClean="0">
                <a:solidFill>
                  <a:schemeClr val="bg1">
                    <a:lumMod val="50000"/>
                    <a:lumOff val="50000"/>
                  </a:schemeClr>
                </a:solidFill>
                <a:latin typeface="Consolas" pitchFamily="49" charset="0"/>
                <a:cs typeface="Consolas" pitchFamily="49" charset="0"/>
              </a:rPr>
              <a:t>StringInt32 </a:t>
            </a:r>
            <a:r>
              <a:rPr lang="en-US" dirty="0" smtClean="0">
                <a:solidFill>
                  <a:schemeClr val="bg1"/>
                </a:solidFill>
                <a:latin typeface="Consolas" pitchFamily="49" charset="0"/>
                <a:cs typeface="Consolas" pitchFamily="49" charset="0"/>
              </a:rPr>
              <a:t>{ get; set; }</a:t>
            </a:r>
          </a:p>
          <a:p>
            <a:r>
              <a:rPr lang="en-US" dirty="0" smtClean="0">
                <a:solidFill>
                  <a:schemeClr val="tx1"/>
                </a:solidFill>
                <a:latin typeface="Consolas" pitchFamily="49" charset="0"/>
                <a:cs typeface="Consolas" pitchFamily="49" charset="0"/>
              </a:rPr>
              <a:t>  void </a:t>
            </a:r>
            <a:r>
              <a:rPr lang="en-US" dirty="0" err="1" smtClean="0">
                <a:solidFill>
                  <a:schemeClr val="tx1"/>
                </a:solidFill>
                <a:latin typeface="Consolas" pitchFamily="49" charset="0"/>
                <a:cs typeface="Consolas" pitchFamily="49" charset="0"/>
              </a:rPr>
              <a:t>IWarehouse.ShipToCustomer</a:t>
            </a:r>
            <a:r>
              <a:rPr lang="en-US" dirty="0" smtClean="0">
                <a:solidFill>
                  <a:schemeClr val="tx1"/>
                </a:solidFill>
                <a:latin typeface="Consolas" pitchFamily="49" charset="0"/>
                <a:cs typeface="Consolas" pitchFamily="49" charset="0"/>
              </a:rPr>
              <a:t>(string </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int</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solidFill>
                  <a:schemeClr val="tx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 { return ShipToCustomerStringInt32(</a:t>
            </a:r>
            <a:r>
              <a:rPr lang="en-US" dirty="0" err="1" smtClean="0">
                <a:solidFill>
                  <a:schemeClr val="tx1"/>
                </a:solidFill>
                <a:latin typeface="Consolas" pitchFamily="49" charset="0"/>
                <a:cs typeface="Consolas" pitchFamily="49" charset="0"/>
              </a:rPr>
              <a:t>userName</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itemID</a:t>
            </a:r>
            <a:r>
              <a:rPr lang="en-US" dirty="0" smtClean="0">
                <a:solidFill>
                  <a:schemeClr val="tx1"/>
                </a:solidFill>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a:latin typeface="Consolas" pitchFamily="49" charset="0"/>
                <a:cs typeface="Consolas" pitchFamily="49" charset="0"/>
              </a:rPr>
              <a:t>}</a:t>
            </a:r>
            <a:endParaRPr lang="en-US" dirty="0" smtClean="0">
              <a:latin typeface="Consolas" pitchFamily="49" charset="0"/>
              <a:cs typeface="Consolas" pitchFamily="49" charset="0"/>
            </a:endParaRPr>
          </a:p>
          <a:p>
            <a:r>
              <a:rPr lang="en-US" dirty="0">
                <a:gradFill>
                  <a:gsLst>
                    <a:gs pos="0">
                      <a:srgbClr val="FFFFFF"/>
                    </a:gs>
                    <a:gs pos="100000">
                      <a:srgbClr val="FFFFFF"/>
                    </a:gs>
                  </a:gsLst>
                  <a:lin ang="5400000" scaled="0"/>
                </a:gradFill>
                <a:latin typeface="Consolas" pitchFamily="49" charset="0"/>
                <a:cs typeface="Consolas" pitchFamily="49" charset="0"/>
              </a:rPr>
              <a:t> </a:t>
            </a:r>
            <a:r>
              <a:rPr lang="en-US" dirty="0" smtClean="0">
                <a:gradFill>
                  <a:gsLst>
                    <a:gs pos="0">
                      <a:srgbClr val="FFFFFF"/>
                    </a:gs>
                    <a:gs pos="100000">
                      <a:srgbClr val="FFFFFF"/>
                    </a:gs>
                  </a:gsLst>
                  <a:lin ang="5400000" scaled="0"/>
                </a:gradFill>
                <a:latin typeface="Consolas" pitchFamily="49" charset="0"/>
                <a:cs typeface="Consolas" pitchFamily="49" charset="0"/>
              </a:rPr>
              <a:t>   </a:t>
            </a:r>
          </a:p>
        </p:txBody>
      </p:sp>
    </p:spTree>
    <p:extLst>
      <p:ext uri="{BB962C8B-B14F-4D97-AF65-F5344CB8AC3E}">
        <p14:creationId xmlns:p14="http://schemas.microsoft.com/office/powerpoint/2007/7/12/main" xmlns="" val="10641565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Stubs for Interfaces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1391150"/>
          </a:xfrm>
        </p:spPr>
        <p:txBody>
          <a:bodyPr/>
          <a:lstStyle/>
          <a:p>
            <a:r>
              <a:rPr lang="en-US" dirty="0" smtClean="0"/>
              <a:t>Generated class for every interface</a:t>
            </a:r>
          </a:p>
          <a:p>
            <a:pPr lvl="1"/>
            <a:r>
              <a:rPr lang="en-US" dirty="0" smtClean="0"/>
              <a:t>Delegate-property for every method</a:t>
            </a:r>
          </a:p>
          <a:p>
            <a:pPr lvl="1"/>
            <a:r>
              <a:rPr lang="en-US" dirty="0" smtClean="0"/>
              <a:t>Implementation calls delegates</a:t>
            </a:r>
          </a:p>
        </p:txBody>
      </p:sp>
      <p:sp>
        <p:nvSpPr>
          <p:cNvPr id="5" name="Snip Single Corner Rectangle 4"/>
          <p:cNvSpPr/>
          <p:nvPr/>
        </p:nvSpPr>
        <p:spPr bwMode="auto">
          <a:xfrm>
            <a:off x="422029" y="3038475"/>
            <a:ext cx="8309988" cy="312116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a:solidFill>
                  <a:schemeClr val="bg1"/>
                </a:solidFill>
                <a:latin typeface="Consolas" pitchFamily="49" charset="0"/>
                <a:cs typeface="Consolas" pitchFamily="49" charset="0"/>
              </a:rPr>
              <a:t>i</a:t>
            </a:r>
            <a:r>
              <a:rPr lang="en-US" dirty="0" smtClean="0">
                <a:solidFill>
                  <a:schemeClr val="bg1"/>
                </a:solidFill>
                <a:latin typeface="Consolas" pitchFamily="49" charset="0"/>
                <a:cs typeface="Consolas" pitchFamily="49" charset="0"/>
              </a:rPr>
              <a:t>nterface </a:t>
            </a:r>
            <a:r>
              <a:rPr lang="en-US" dirty="0" err="1" smtClean="0">
                <a:solidFill>
                  <a:schemeClr val="bg1"/>
                </a:solidFill>
                <a:latin typeface="Consolas" pitchFamily="49" charset="0"/>
                <a:cs typeface="Consolas" pitchFamily="49" charset="0"/>
              </a:rPr>
              <a:t>IWarehouse</a:t>
            </a:r>
            <a:r>
              <a:rPr lang="en-US" dirty="0" smtClean="0">
                <a:solidFill>
                  <a:schemeClr val="bg1"/>
                </a:solidFill>
                <a:latin typeface="Consolas" pitchFamily="49" charset="0"/>
                <a:cs typeface="Consolas" pitchFamily="49" charset="0"/>
              </a:rPr>
              <a:t> { // hand-written</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p>
          <a:p>
            <a:r>
              <a:rPr lang="en-US" dirty="0" smtClean="0">
                <a:solidFill>
                  <a:schemeClr val="bg1"/>
                </a:solidFill>
                <a:latin typeface="Consolas" pitchFamily="49" charset="0"/>
                <a:cs typeface="Consolas" pitchFamily="49" charset="0"/>
              </a:rPr>
              <a:t>}</a:t>
            </a:r>
          </a:p>
          <a:p>
            <a:endParaRPr lang="en-US" dirty="0" smtClean="0">
              <a:solidFill>
                <a:schemeClr val="bg1"/>
              </a:solidFill>
              <a:latin typeface="Consolas" pitchFamily="49" charset="0"/>
              <a:cs typeface="Consolas" pitchFamily="49" charset="0"/>
            </a:endParaRPr>
          </a:p>
          <a:p>
            <a:r>
              <a:rPr lang="en-US" dirty="0" smtClean="0">
                <a:solidFill>
                  <a:schemeClr val="bg1"/>
                </a:solidFill>
                <a:latin typeface="Consolas" pitchFamily="49" charset="0"/>
                <a:cs typeface="Consolas" pitchFamily="49" charset="0"/>
              </a:rPr>
              <a:t>class </a:t>
            </a:r>
            <a:r>
              <a:rPr lang="en-US" dirty="0" err="1" smtClean="0">
                <a:solidFill>
                  <a:schemeClr val="bg1"/>
                </a:solidFill>
                <a:latin typeface="Consolas" pitchFamily="49" charset="0"/>
                <a:cs typeface="Consolas" pitchFamily="49" charset="0"/>
              </a:rPr>
              <a:t>SIWarehouse</a:t>
            </a:r>
            <a:r>
              <a:rPr lang="en-US" dirty="0" smtClean="0">
                <a:solidFill>
                  <a:schemeClr val="bg1"/>
                </a:solidFill>
                <a:latin typeface="Consolas" pitchFamily="49" charset="0"/>
                <a:cs typeface="Consolas" pitchFamily="49" charset="0"/>
              </a:rPr>
              <a:t> : </a:t>
            </a:r>
            <a:r>
              <a:rPr lang="en-US" dirty="0" err="1" smtClean="0">
                <a:solidFill>
                  <a:schemeClr val="bg1"/>
                </a:solidFill>
                <a:latin typeface="Consolas" pitchFamily="49" charset="0"/>
                <a:cs typeface="Consolas" pitchFamily="49" charset="0"/>
              </a:rPr>
              <a:t>IWarehouse</a:t>
            </a:r>
            <a:r>
              <a:rPr lang="en-US" dirty="0" smtClean="0">
                <a:solidFill>
                  <a:schemeClr val="bg1"/>
                </a:solidFill>
                <a:latin typeface="Consolas" pitchFamily="49" charset="0"/>
                <a:cs typeface="Consolas" pitchFamily="49" charset="0"/>
              </a:rPr>
              <a:t> { // generated</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Action&lt;string,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&gt; ShipToCustomer</a:t>
            </a:r>
            <a:r>
              <a:rPr lang="en-US" dirty="0" smtClean="0">
                <a:solidFill>
                  <a:schemeClr val="bg1">
                    <a:lumMod val="50000"/>
                    <a:lumOff val="50000"/>
                  </a:schemeClr>
                </a:solidFill>
                <a:latin typeface="Consolas" pitchFamily="49" charset="0"/>
                <a:cs typeface="Consolas" pitchFamily="49" charset="0"/>
              </a:rPr>
              <a:t>StringInt32 </a:t>
            </a:r>
            <a:r>
              <a:rPr lang="en-US" dirty="0" smtClean="0">
                <a:solidFill>
                  <a:schemeClr val="bg1"/>
                </a:solidFill>
                <a:latin typeface="Consolas" pitchFamily="49" charset="0"/>
                <a:cs typeface="Consolas" pitchFamily="49" charset="0"/>
              </a:rPr>
              <a:t>{ get; set; }</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IWarehouse.ShipToCustomer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 return ShipToCustomer</a:t>
            </a:r>
            <a:r>
              <a:rPr lang="en-US" dirty="0" smtClean="0">
                <a:solidFill>
                  <a:schemeClr val="bg1">
                    <a:lumMod val="50000"/>
                    <a:lumOff val="50000"/>
                  </a:schemeClr>
                </a:solidFill>
                <a:latin typeface="Consolas" pitchFamily="49" charset="0"/>
                <a:cs typeface="Consolas" pitchFamily="49" charset="0"/>
              </a:rPr>
              <a:t>StringInt32</a:t>
            </a:r>
            <a:r>
              <a:rPr lang="en-US" dirty="0" smtClean="0">
                <a:solidFill>
                  <a:schemeClr val="bg1"/>
                </a:solidFill>
                <a:latin typeface="Consolas" pitchFamily="49" charset="0"/>
                <a:cs typeface="Consolas" pitchFamily="49" charset="0"/>
              </a:rPr>
              <a:t>(</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a:t>
            </a:r>
            <a:endParaRPr lang="en-US" dirty="0" smtClean="0">
              <a:solidFill>
                <a:schemeClr val="bg1"/>
              </a:solidFill>
              <a:latin typeface="Consolas" pitchFamily="49" charset="0"/>
              <a:cs typeface="Consolas" pitchFamily="49" charset="0"/>
            </a:endParaRP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p>
        </p:txBody>
      </p:sp>
    </p:spTree>
    <p:extLst>
      <p:ext uri="{BB962C8B-B14F-4D97-AF65-F5344CB8AC3E}">
        <p14:creationId xmlns:p14="http://schemas.microsoft.com/office/powerpoint/2007/7/12/main" xmlns="" val="66009108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Stubs for Interfaces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1391150"/>
          </a:xfrm>
        </p:spPr>
        <p:txBody>
          <a:bodyPr/>
          <a:lstStyle/>
          <a:p>
            <a:r>
              <a:rPr lang="en-US" dirty="0" smtClean="0"/>
              <a:t>Generated class for every interface</a:t>
            </a:r>
          </a:p>
          <a:p>
            <a:pPr lvl="1"/>
            <a:r>
              <a:rPr lang="en-US" dirty="0" smtClean="0"/>
              <a:t>Delegate-property for every method</a:t>
            </a:r>
          </a:p>
          <a:p>
            <a:pPr lvl="1"/>
            <a:r>
              <a:rPr lang="en-US" dirty="0" smtClean="0"/>
              <a:t>Implementation calls delegates</a:t>
            </a:r>
          </a:p>
        </p:txBody>
      </p:sp>
      <p:sp>
        <p:nvSpPr>
          <p:cNvPr id="5" name="Snip Single Corner Rectangle 4"/>
          <p:cNvSpPr/>
          <p:nvPr/>
        </p:nvSpPr>
        <p:spPr bwMode="auto">
          <a:xfrm>
            <a:off x="422029" y="3038475"/>
            <a:ext cx="8309988" cy="3121163"/>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a:solidFill>
                  <a:schemeClr val="bg1"/>
                </a:solidFill>
                <a:latin typeface="Consolas" pitchFamily="49" charset="0"/>
                <a:cs typeface="Consolas" pitchFamily="49" charset="0"/>
              </a:rPr>
              <a:t>i</a:t>
            </a:r>
            <a:r>
              <a:rPr lang="en-US" dirty="0" smtClean="0">
                <a:solidFill>
                  <a:schemeClr val="bg1"/>
                </a:solidFill>
                <a:latin typeface="Consolas" pitchFamily="49" charset="0"/>
                <a:cs typeface="Consolas" pitchFamily="49" charset="0"/>
              </a:rPr>
              <a:t>nterface </a:t>
            </a:r>
            <a:r>
              <a:rPr lang="en-US" dirty="0" err="1" smtClean="0">
                <a:solidFill>
                  <a:schemeClr val="bg1"/>
                </a:solidFill>
                <a:latin typeface="Consolas" pitchFamily="49" charset="0"/>
                <a:cs typeface="Consolas" pitchFamily="49" charset="0"/>
              </a:rPr>
              <a:t>IWarehouse</a:t>
            </a:r>
            <a:r>
              <a:rPr lang="en-US" dirty="0" smtClean="0">
                <a:solidFill>
                  <a:schemeClr val="bg1"/>
                </a:solidFill>
                <a:latin typeface="Consolas" pitchFamily="49" charset="0"/>
                <a:cs typeface="Consolas" pitchFamily="49" charset="0"/>
              </a:rPr>
              <a:t> { // hand-written</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p>
          <a:p>
            <a:r>
              <a:rPr lang="en-US" dirty="0" smtClean="0">
                <a:solidFill>
                  <a:schemeClr val="bg1"/>
                </a:solidFill>
                <a:latin typeface="Consolas" pitchFamily="49" charset="0"/>
                <a:cs typeface="Consolas" pitchFamily="49" charset="0"/>
              </a:rPr>
              <a:t>}</a:t>
            </a:r>
          </a:p>
          <a:p>
            <a:endParaRPr lang="en-US" dirty="0" smtClean="0">
              <a:solidFill>
                <a:schemeClr val="bg1"/>
              </a:solidFill>
              <a:latin typeface="Consolas" pitchFamily="49" charset="0"/>
              <a:cs typeface="Consolas" pitchFamily="49" charset="0"/>
            </a:endParaRPr>
          </a:p>
          <a:p>
            <a:r>
              <a:rPr lang="en-US" dirty="0" smtClean="0">
                <a:solidFill>
                  <a:schemeClr val="bg1"/>
                </a:solidFill>
                <a:latin typeface="Consolas" pitchFamily="49" charset="0"/>
                <a:cs typeface="Consolas" pitchFamily="49" charset="0"/>
              </a:rPr>
              <a:t>class </a:t>
            </a:r>
            <a:r>
              <a:rPr lang="en-US" dirty="0" err="1" smtClean="0">
                <a:solidFill>
                  <a:schemeClr val="bg1"/>
                </a:solidFill>
                <a:latin typeface="Consolas" pitchFamily="49" charset="0"/>
                <a:cs typeface="Consolas" pitchFamily="49" charset="0"/>
              </a:rPr>
              <a:t>SIWarehouse</a:t>
            </a:r>
            <a:r>
              <a:rPr lang="en-US" dirty="0" smtClean="0">
                <a:solidFill>
                  <a:schemeClr val="bg1"/>
                </a:solidFill>
                <a:latin typeface="Consolas" pitchFamily="49" charset="0"/>
                <a:cs typeface="Consolas" pitchFamily="49" charset="0"/>
              </a:rPr>
              <a:t> : </a:t>
            </a:r>
            <a:r>
              <a:rPr lang="en-US" dirty="0" err="1" smtClean="0">
                <a:solidFill>
                  <a:schemeClr val="bg1"/>
                </a:solidFill>
                <a:latin typeface="Consolas" pitchFamily="49" charset="0"/>
                <a:cs typeface="Consolas" pitchFamily="49" charset="0"/>
              </a:rPr>
              <a:t>IWarehouse</a:t>
            </a:r>
            <a:r>
              <a:rPr lang="en-US" dirty="0" smtClean="0">
                <a:solidFill>
                  <a:schemeClr val="bg1"/>
                </a:solidFill>
                <a:latin typeface="Consolas" pitchFamily="49" charset="0"/>
                <a:cs typeface="Consolas" pitchFamily="49" charset="0"/>
              </a:rPr>
              <a:t> { // generated</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Action&lt;string,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&gt; ShipToCustomer</a:t>
            </a:r>
            <a:r>
              <a:rPr lang="en-US" dirty="0" smtClean="0">
                <a:solidFill>
                  <a:schemeClr val="bg1">
                    <a:lumMod val="50000"/>
                    <a:lumOff val="50000"/>
                  </a:schemeClr>
                </a:solidFill>
                <a:latin typeface="Consolas" pitchFamily="49" charset="0"/>
                <a:cs typeface="Consolas" pitchFamily="49" charset="0"/>
              </a:rPr>
              <a:t>StringInt32 </a:t>
            </a:r>
            <a:r>
              <a:rPr lang="en-US" dirty="0" smtClean="0">
                <a:solidFill>
                  <a:schemeClr val="bg1"/>
                </a:solidFill>
                <a:latin typeface="Consolas" pitchFamily="49" charset="0"/>
                <a:cs typeface="Consolas" pitchFamily="49" charset="0"/>
              </a:rPr>
              <a:t>{ get; set; }</a:t>
            </a:r>
          </a:p>
          <a:p>
            <a:r>
              <a:rPr lang="en-US" dirty="0" smtClean="0">
                <a:solidFill>
                  <a:schemeClr val="bg1"/>
                </a:solidFill>
                <a:latin typeface="Consolas" pitchFamily="49" charset="0"/>
                <a:cs typeface="Consolas" pitchFamily="49" charset="0"/>
              </a:rPr>
              <a:t>  void </a:t>
            </a:r>
            <a:r>
              <a:rPr lang="en-US" dirty="0" err="1" smtClean="0">
                <a:solidFill>
                  <a:schemeClr val="bg1"/>
                </a:solidFill>
                <a:latin typeface="Consolas" pitchFamily="49" charset="0"/>
                <a:cs typeface="Consolas" pitchFamily="49" charset="0"/>
              </a:rPr>
              <a:t>IWarehouse.ShipToCustomer</a:t>
            </a:r>
            <a:r>
              <a:rPr lang="en-US" dirty="0" smtClean="0">
                <a:solidFill>
                  <a:schemeClr val="bg1"/>
                </a:solidFill>
                <a:latin typeface="Consolas" pitchFamily="49" charset="0"/>
                <a:cs typeface="Consolas" pitchFamily="49" charset="0"/>
              </a:rPr>
              <a:t>(string </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 return ShipToCustomer</a:t>
            </a:r>
            <a:r>
              <a:rPr lang="en-US" dirty="0" smtClean="0">
                <a:solidFill>
                  <a:schemeClr val="bg1">
                    <a:lumMod val="50000"/>
                    <a:lumOff val="50000"/>
                  </a:schemeClr>
                </a:solidFill>
                <a:latin typeface="Consolas" pitchFamily="49" charset="0"/>
                <a:cs typeface="Consolas" pitchFamily="49" charset="0"/>
              </a:rPr>
              <a:t>StringInt32</a:t>
            </a:r>
            <a:r>
              <a:rPr lang="en-US" dirty="0" smtClean="0">
                <a:solidFill>
                  <a:schemeClr val="bg1"/>
                </a:solidFill>
                <a:latin typeface="Consolas" pitchFamily="49" charset="0"/>
                <a:cs typeface="Consolas" pitchFamily="49" charset="0"/>
              </a:rPr>
              <a:t>(</a:t>
            </a:r>
            <a:r>
              <a:rPr lang="en-US" dirty="0" err="1" smtClean="0">
                <a:solidFill>
                  <a:schemeClr val="bg1"/>
                </a:solidFill>
                <a:latin typeface="Consolas" pitchFamily="49" charset="0"/>
                <a:cs typeface="Consolas" pitchFamily="49" charset="0"/>
              </a:rPr>
              <a:t>userName</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itemID</a:t>
            </a:r>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a:t>
            </a:r>
            <a:endParaRPr lang="en-US" dirty="0" smtClean="0">
              <a:solidFill>
                <a:schemeClr val="bg1"/>
              </a:solidFill>
              <a:latin typeface="Consolas" pitchFamily="49" charset="0"/>
              <a:cs typeface="Consolas" pitchFamily="49" charset="0"/>
            </a:endParaRP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p>
        </p:txBody>
      </p:sp>
      <p:sp>
        <p:nvSpPr>
          <p:cNvPr id="7" name="Rectangle 6"/>
          <p:cNvSpPr/>
          <p:nvPr/>
        </p:nvSpPr>
        <p:spPr bwMode="auto">
          <a:xfrm>
            <a:off x="3238500" y="4719172"/>
            <a:ext cx="3209925" cy="301450"/>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8" name="Curved Connector 7"/>
          <p:cNvCxnSpPr>
            <a:endCxn id="7" idx="3"/>
          </p:cNvCxnSpPr>
          <p:nvPr/>
        </p:nvCxnSpPr>
        <p:spPr>
          <a:xfrm flipV="1">
            <a:off x="5038725" y="4869897"/>
            <a:ext cx="1409700" cy="721278"/>
          </a:xfrm>
          <a:prstGeom prst="curvedConnector3">
            <a:avLst>
              <a:gd name="adj1" fmla="val 141892"/>
            </a:avLst>
          </a:prstGeom>
          <a:ln>
            <a:tailEnd type="arrow"/>
          </a:ln>
        </p:spPr>
        <p:style>
          <a:lnRef idx="2">
            <a:schemeClr val="accent6"/>
          </a:lnRef>
          <a:fillRef idx="0">
            <a:schemeClr val="accent6"/>
          </a:fillRef>
          <a:effectRef idx="1">
            <a:schemeClr val="accent6"/>
          </a:effectRef>
          <a:fontRef idx="minor">
            <a:schemeClr val="tx1"/>
          </a:fontRef>
        </p:style>
      </p:cxnSp>
      <p:sp>
        <p:nvSpPr>
          <p:cNvPr id="11" name="Rectangle 10"/>
          <p:cNvSpPr/>
          <p:nvPr/>
        </p:nvSpPr>
        <p:spPr bwMode="auto">
          <a:xfrm>
            <a:off x="1828800" y="5300197"/>
            <a:ext cx="3209925" cy="301450"/>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262140722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73359514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5" name="Rounded Rectangle 4"/>
          <p:cNvSpPr/>
          <p:nvPr/>
        </p:nvSpPr>
        <p:spPr bwMode="auto">
          <a:xfrm>
            <a:off x="3490176" y="3166085"/>
            <a:ext cx="5092506" cy="9043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This test should work for any 'Order'</a:t>
            </a:r>
          </a:p>
        </p:txBody>
      </p:sp>
      <p:sp>
        <p:nvSpPr>
          <p:cNvPr id="6" name="Rectangle 5"/>
          <p:cNvSpPr/>
          <p:nvPr/>
        </p:nvSpPr>
        <p:spPr bwMode="auto">
          <a:xfrm>
            <a:off x="6168980" y="2111397"/>
            <a:ext cx="1676246" cy="335589"/>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7" name="Curved Connector 6"/>
          <p:cNvCxnSpPr>
            <a:endCxn id="6" idx="2"/>
          </p:cNvCxnSpPr>
          <p:nvPr/>
        </p:nvCxnSpPr>
        <p:spPr>
          <a:xfrm rot="5400000" flipH="1" flipV="1">
            <a:off x="6652437" y="2800659"/>
            <a:ext cx="708338" cy="993"/>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284352378"/>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5" name="Rounded Rectangle 4"/>
          <p:cNvSpPr/>
          <p:nvPr/>
        </p:nvSpPr>
        <p:spPr bwMode="auto">
          <a:xfrm>
            <a:off x="4300696" y="1607740"/>
            <a:ext cx="4732745" cy="9043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Customized stub</a:t>
            </a:r>
          </a:p>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(here: to count invocations)</a:t>
            </a:r>
          </a:p>
        </p:txBody>
      </p:sp>
      <p:sp>
        <p:nvSpPr>
          <p:cNvPr id="6" name="Rectangle 5"/>
          <p:cNvSpPr/>
          <p:nvPr/>
        </p:nvSpPr>
        <p:spPr bwMode="auto">
          <a:xfrm>
            <a:off x="653153" y="2974282"/>
            <a:ext cx="7295103" cy="1376654"/>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7" name="Curved Connector 6"/>
          <p:cNvCxnSpPr/>
          <p:nvPr/>
        </p:nvCxnSpPr>
        <p:spPr>
          <a:xfrm rot="10800000" flipV="1">
            <a:off x="3396342" y="2039814"/>
            <a:ext cx="793820" cy="793819"/>
          </a:xfrm>
          <a:prstGeom prst="curvedConnector3">
            <a:avLst>
              <a:gd name="adj1" fmla="val 99367"/>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28435237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6" name="Rectangle 5"/>
          <p:cNvSpPr/>
          <p:nvPr/>
        </p:nvSpPr>
        <p:spPr bwMode="auto">
          <a:xfrm>
            <a:off x="4906851" y="3606083"/>
            <a:ext cx="3041405" cy="399245"/>
          </a:xfrm>
          <a:prstGeom prst="rect">
            <a:avLst/>
          </a:prstGeom>
          <a:no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5" name="Rounded Rectangle 4"/>
          <p:cNvSpPr/>
          <p:nvPr/>
        </p:nvSpPr>
        <p:spPr bwMode="auto">
          <a:xfrm>
            <a:off x="4274936" y="3964571"/>
            <a:ext cx="4869064" cy="1186980"/>
          </a:xfrm>
          <a:prstGeom prst="roundRect">
            <a:avLst/>
          </a:prstGeom>
          <a:ln>
            <a:solidFill>
              <a:schemeClr val="bg1"/>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bg1"/>
                </a:solidFill>
                <a:latin typeface="Consolas" pitchFamily="49" charset="0"/>
                <a:cs typeface="Consolas" pitchFamily="49" charset="0"/>
              </a:rPr>
              <a:t>delegate(string name, </a:t>
            </a:r>
            <a:r>
              <a:rPr lang="en-US" sz="2000" dirty="0" err="1" smtClean="0">
                <a:solidFill>
                  <a:schemeClr val="bg1"/>
                </a:solidFill>
                <a:latin typeface="Consolas" pitchFamily="49" charset="0"/>
                <a:cs typeface="Consolas" pitchFamily="49" charset="0"/>
              </a:rPr>
              <a:t>int</a:t>
            </a:r>
            <a:r>
              <a:rPr lang="en-US" sz="2000" dirty="0" smtClean="0">
                <a:solidFill>
                  <a:schemeClr val="bg1"/>
                </a:solidFill>
                <a:latin typeface="Consolas" pitchFamily="49" charset="0"/>
                <a:cs typeface="Consolas" pitchFamily="49" charset="0"/>
              </a:rPr>
              <a:t> id) {</a:t>
            </a:r>
          </a:p>
          <a:p>
            <a:pPr defTabSz="914099" fontAlgn="base">
              <a:spcBef>
                <a:spcPct val="0"/>
              </a:spcBef>
              <a:spcAft>
                <a:spcPct val="0"/>
              </a:spcAft>
            </a:pPr>
            <a:r>
              <a:rPr lang="en-US" sz="2000" dirty="0" smtClean="0">
                <a:solidFill>
                  <a:schemeClr val="bg1"/>
                </a:solidFill>
                <a:latin typeface="Consolas" pitchFamily="49" charset="0"/>
                <a:cs typeface="Consolas" pitchFamily="49" charset="0"/>
              </a:rPr>
              <a:t>  count++;</a:t>
            </a:r>
          </a:p>
          <a:p>
            <a:pPr defTabSz="914099" fontAlgn="base">
              <a:spcBef>
                <a:spcPct val="0"/>
              </a:spcBef>
              <a:spcAft>
                <a:spcPct val="0"/>
              </a:spcAft>
            </a:pPr>
            <a:r>
              <a:rPr lang="en-US" sz="2000" dirty="0" smtClean="0">
                <a:solidFill>
                  <a:schemeClr val="bg1"/>
                </a:solidFill>
                <a:latin typeface="Consolas" pitchFamily="49" charset="0"/>
                <a:cs typeface="Consolas" pitchFamily="49" charset="0"/>
              </a:rPr>
              <a:t>}</a:t>
            </a:r>
          </a:p>
        </p:txBody>
      </p:sp>
    </p:spTree>
    <p:extLst>
      <p:ext uri="{BB962C8B-B14F-4D97-AF65-F5344CB8AC3E}">
        <p14:creationId xmlns:p14="http://schemas.microsoft.com/office/powerpoint/2007/7/12/main" xmlns="" val="28435237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4581525" y="1019175"/>
            <a:ext cx="4219575" cy="4981575"/>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bwMode="auto">
          <a:xfrm>
            <a:off x="333375" y="1019175"/>
            <a:ext cx="4219575" cy="4981575"/>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5" name="Title 4"/>
          <p:cNvSpPr>
            <a:spLocks noGrp="1"/>
          </p:cNvSpPr>
          <p:nvPr>
            <p:ph type="title"/>
          </p:nvPr>
        </p:nvSpPr>
        <p:spPr/>
        <p:txBody>
          <a:bodyPr/>
          <a:lstStyle/>
          <a:p>
            <a:r>
              <a:rPr lang="en-US" dirty="0" smtClean="0"/>
              <a:t>What you will learn</a:t>
            </a:r>
            <a:endParaRPr lang="en-US" dirty="0"/>
          </a:p>
        </p:txBody>
      </p:sp>
      <p:sp>
        <p:nvSpPr>
          <p:cNvPr id="6" name="Text Placeholder 5"/>
          <p:cNvSpPr>
            <a:spLocks noGrp="1"/>
          </p:cNvSpPr>
          <p:nvPr>
            <p:ph type="body" idx="1"/>
          </p:nvPr>
        </p:nvSpPr>
        <p:spPr>
          <a:xfrm>
            <a:off x="381000" y="1082769"/>
            <a:ext cx="4114800" cy="553998"/>
          </a:xfrm>
        </p:spPr>
        <p:style>
          <a:lnRef idx="0">
            <a:schemeClr val="accent1"/>
          </a:lnRef>
          <a:fillRef idx="3">
            <a:schemeClr val="accent1"/>
          </a:fillRef>
          <a:effectRef idx="3">
            <a:schemeClr val="accent1"/>
          </a:effectRef>
          <a:fontRef idx="minor">
            <a:schemeClr val="lt1"/>
          </a:fontRef>
        </p:style>
        <p:txBody>
          <a:bodyPr/>
          <a:lstStyle/>
          <a:p>
            <a:r>
              <a:rPr lang="en-US" sz="4000" dirty="0" smtClean="0"/>
              <a:t> Code Contracts</a:t>
            </a:r>
            <a:endParaRPr lang="en-US" sz="4000" dirty="0"/>
          </a:p>
        </p:txBody>
      </p:sp>
      <p:sp>
        <p:nvSpPr>
          <p:cNvPr id="7" name="Content Placeholder 6"/>
          <p:cNvSpPr>
            <a:spLocks noGrp="1"/>
          </p:cNvSpPr>
          <p:nvPr>
            <p:ph sz="half" idx="2"/>
          </p:nvPr>
        </p:nvSpPr>
        <p:spPr>
          <a:xfrm>
            <a:off x="380999" y="2338677"/>
            <a:ext cx="4114800" cy="3517886"/>
          </a:xfrm>
        </p:spPr>
        <p:txBody>
          <a:bodyPr/>
          <a:lstStyle/>
          <a:p>
            <a:r>
              <a:rPr lang="en-US" dirty="0" smtClean="0"/>
              <a:t>Method contracts</a:t>
            </a:r>
          </a:p>
          <a:p>
            <a:pPr lvl="1"/>
            <a:r>
              <a:rPr lang="en-US" dirty="0" err="1" smtClean="0"/>
              <a:t>Contract.Requires</a:t>
            </a:r>
            <a:endParaRPr lang="en-US" dirty="0" smtClean="0"/>
          </a:p>
          <a:p>
            <a:pPr lvl="1"/>
            <a:r>
              <a:rPr lang="en-US" dirty="0" err="1" smtClean="0"/>
              <a:t>Contract.Ensures</a:t>
            </a:r>
            <a:endParaRPr lang="en-US" dirty="0" smtClean="0"/>
          </a:p>
          <a:p>
            <a:r>
              <a:rPr lang="en-US" dirty="0" smtClean="0"/>
              <a:t>Object invariants</a:t>
            </a:r>
          </a:p>
          <a:p>
            <a:pPr lvl="1"/>
            <a:r>
              <a:rPr lang="en-US" dirty="0" err="1" smtClean="0"/>
              <a:t>Contract.Invariant</a:t>
            </a:r>
            <a:endParaRPr lang="en-US" dirty="0" smtClean="0"/>
          </a:p>
          <a:p>
            <a:r>
              <a:rPr lang="en-US" dirty="0" smtClean="0"/>
              <a:t>Interface contracts</a:t>
            </a:r>
          </a:p>
          <a:p>
            <a:r>
              <a:rPr lang="en-US" dirty="0" smtClean="0"/>
              <a:t>Tools</a:t>
            </a:r>
          </a:p>
          <a:p>
            <a:pPr lvl="1"/>
            <a:r>
              <a:rPr lang="en-US" dirty="0" smtClean="0"/>
              <a:t>Runtime Checking</a:t>
            </a:r>
          </a:p>
          <a:p>
            <a:pPr lvl="1"/>
            <a:r>
              <a:rPr lang="en-US" dirty="0" smtClean="0"/>
              <a:t>Static Checking</a:t>
            </a:r>
          </a:p>
          <a:p>
            <a:pPr lvl="1"/>
            <a:r>
              <a:rPr lang="en-US" dirty="0" smtClean="0"/>
              <a:t>Documentation</a:t>
            </a:r>
            <a:endParaRPr lang="en-US" dirty="0"/>
          </a:p>
        </p:txBody>
      </p:sp>
      <p:sp>
        <p:nvSpPr>
          <p:cNvPr id="8" name="Text Placeholder 7"/>
          <p:cNvSpPr>
            <a:spLocks noGrp="1"/>
          </p:cNvSpPr>
          <p:nvPr>
            <p:ph type="body" sz="quarter" idx="3"/>
          </p:nvPr>
        </p:nvSpPr>
        <p:spPr>
          <a:xfrm>
            <a:off x="4634426" y="1082769"/>
            <a:ext cx="4117019" cy="553998"/>
          </a:xfrm>
        </p:spPr>
        <p:style>
          <a:lnRef idx="0">
            <a:schemeClr val="accent1"/>
          </a:lnRef>
          <a:fillRef idx="3">
            <a:schemeClr val="accent1"/>
          </a:fillRef>
          <a:effectRef idx="3">
            <a:schemeClr val="accent1"/>
          </a:effectRef>
          <a:fontRef idx="minor">
            <a:schemeClr val="lt1"/>
          </a:fontRef>
        </p:style>
        <p:txBody>
          <a:bodyPr/>
          <a:lstStyle/>
          <a:p>
            <a:r>
              <a:rPr lang="en-US" sz="4000" dirty="0" smtClean="0"/>
              <a:t> </a:t>
            </a:r>
            <a:r>
              <a:rPr lang="en-US" sz="4000" dirty="0" err="1" smtClean="0"/>
              <a:t>Pex</a:t>
            </a:r>
            <a:endParaRPr lang="en-US" dirty="0"/>
          </a:p>
        </p:txBody>
      </p:sp>
      <p:sp>
        <p:nvSpPr>
          <p:cNvPr id="9" name="Content Placeholder 8"/>
          <p:cNvSpPr>
            <a:spLocks noGrp="1"/>
          </p:cNvSpPr>
          <p:nvPr>
            <p:ph sz="quarter" idx="4"/>
          </p:nvPr>
        </p:nvSpPr>
        <p:spPr>
          <a:xfrm>
            <a:off x="4634426" y="2338676"/>
            <a:ext cx="4117974" cy="3559847"/>
          </a:xfrm>
        </p:spPr>
        <p:txBody>
          <a:bodyPr/>
          <a:lstStyle/>
          <a:p>
            <a:r>
              <a:rPr lang="en-US" sz="2400" dirty="0" smtClean="0"/>
              <a:t>Automated Test Generation</a:t>
            </a:r>
          </a:p>
          <a:p>
            <a:r>
              <a:rPr lang="en-US" sz="2400" dirty="0" smtClean="0"/>
              <a:t>Parameterized Unit Testing</a:t>
            </a:r>
          </a:p>
          <a:p>
            <a:r>
              <a:rPr lang="en-US" sz="2400" dirty="0" smtClean="0"/>
              <a:t>Stubs And Moles</a:t>
            </a:r>
          </a:p>
          <a:p>
            <a:pPr lvl="1"/>
            <a:r>
              <a:rPr lang="en-US" sz="2400" dirty="0" smtClean="0"/>
              <a:t>Lightweight mocking </a:t>
            </a:r>
          </a:p>
          <a:p>
            <a:pPr lvl="1"/>
            <a:r>
              <a:rPr lang="en-US" sz="2400" dirty="0" smtClean="0"/>
              <a:t>For sealed classes, static methods and interfaces</a:t>
            </a:r>
          </a:p>
        </p:txBody>
      </p:sp>
      <p:sp>
        <p:nvSpPr>
          <p:cNvPr id="16" name="TextBox 15"/>
          <p:cNvSpPr txBox="1"/>
          <p:nvPr/>
        </p:nvSpPr>
        <p:spPr>
          <a:xfrm>
            <a:off x="381000" y="1763110"/>
            <a:ext cx="4051738"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rPr>
              <a:t>Expressing design intent</a:t>
            </a:r>
          </a:p>
        </p:txBody>
      </p:sp>
      <p:sp>
        <p:nvSpPr>
          <p:cNvPr id="17" name="TextBox 16"/>
          <p:cNvSpPr txBox="1"/>
          <p:nvPr/>
        </p:nvSpPr>
        <p:spPr>
          <a:xfrm>
            <a:off x="4634426" y="1763110"/>
            <a:ext cx="4051738"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rPr>
              <a:t>Advanced unit testing</a:t>
            </a:r>
          </a:p>
        </p:txBody>
      </p:sp>
    </p:spTree>
    <p:extLst>
      <p:ext uri="{BB962C8B-B14F-4D97-AF65-F5344CB8AC3E}">
        <p14:creationId xmlns:p14="http://schemas.microsoft.com/office/powerpoint/2007/7/12/main" xmlns="" val="3654207911"/>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6" name="Rectangle 5"/>
          <p:cNvSpPr/>
          <p:nvPr/>
        </p:nvSpPr>
        <p:spPr bwMode="auto">
          <a:xfrm>
            <a:off x="682581" y="3309868"/>
            <a:ext cx="7379594" cy="1030312"/>
          </a:xfrm>
          <a:prstGeom prst="rect">
            <a:avLst/>
          </a:prstGeom>
          <a:no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5" name="Rounded Rectangle 4"/>
          <p:cNvSpPr/>
          <p:nvPr/>
        </p:nvSpPr>
        <p:spPr bwMode="auto">
          <a:xfrm>
            <a:off x="1119613" y="3964570"/>
            <a:ext cx="6324377" cy="865007"/>
          </a:xfrm>
          <a:prstGeom prst="roundRect">
            <a:avLst/>
          </a:prstGeom>
          <a:ln>
            <a:solidFill>
              <a:schemeClr val="bg1"/>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000" dirty="0" err="1" smtClean="0">
                <a:solidFill>
                  <a:schemeClr val="bg1"/>
                </a:solidFill>
                <a:latin typeface="Consolas" pitchFamily="49" charset="0"/>
                <a:cs typeface="Consolas" pitchFamily="49" charset="0"/>
              </a:rPr>
              <a:t>var</a:t>
            </a:r>
            <a:r>
              <a:rPr lang="en-US" sz="2000" dirty="0" smtClean="0">
                <a:solidFill>
                  <a:schemeClr val="bg1"/>
                </a:solidFill>
                <a:latin typeface="Consolas" pitchFamily="49" charset="0"/>
                <a:cs typeface="Consolas" pitchFamily="49" charset="0"/>
              </a:rPr>
              <a:t> warehouse = new </a:t>
            </a:r>
            <a:r>
              <a:rPr lang="en-US" sz="2000" dirty="0" err="1" smtClean="0">
                <a:solidFill>
                  <a:schemeClr val="bg1"/>
                </a:solidFill>
                <a:latin typeface="Consolas" pitchFamily="49" charset="0"/>
                <a:cs typeface="Consolas" pitchFamily="49" charset="0"/>
              </a:rPr>
              <a:t>SIWarehouse</a:t>
            </a:r>
            <a:r>
              <a:rPr lang="en-US" sz="2000" dirty="0" smtClean="0">
                <a:solidFill>
                  <a:schemeClr val="bg1"/>
                </a:solidFill>
                <a:latin typeface="Consolas" pitchFamily="49" charset="0"/>
                <a:cs typeface="Consolas" pitchFamily="49" charset="0"/>
              </a:rPr>
              <a:t>();</a:t>
            </a:r>
          </a:p>
          <a:p>
            <a:pPr defTabSz="914099" fontAlgn="base">
              <a:spcBef>
                <a:spcPct val="0"/>
              </a:spcBef>
              <a:spcAft>
                <a:spcPct val="0"/>
              </a:spcAft>
            </a:pPr>
            <a:r>
              <a:rPr lang="en-US" sz="2000" dirty="0" smtClean="0">
                <a:solidFill>
                  <a:schemeClr val="bg1"/>
                </a:solidFill>
                <a:latin typeface="Consolas" pitchFamily="49" charset="0"/>
                <a:cs typeface="Consolas" pitchFamily="49" charset="0"/>
              </a:rPr>
              <a:t>warehouse.</a:t>
            </a:r>
            <a:r>
              <a:rPr lang="en-US" sz="2000" dirty="0" smtClean="0">
                <a:latin typeface="Consolas" pitchFamily="49" charset="0"/>
                <a:cs typeface="Consolas" pitchFamily="49" charset="0"/>
              </a:rPr>
              <a:t>ShipToCustomer</a:t>
            </a:r>
            <a:r>
              <a:rPr lang="en-US" sz="2000" dirty="0" smtClean="0">
                <a:solidFill>
                  <a:schemeClr val="bg1"/>
                </a:solidFill>
                <a:latin typeface="Consolas" pitchFamily="49" charset="0"/>
                <a:cs typeface="Consolas" pitchFamily="49" charset="0"/>
              </a:rPr>
              <a:t>StringInt32</a:t>
            </a:r>
            <a:r>
              <a:rPr lang="en-US" sz="2000" dirty="0" smtClean="0">
                <a:solidFill>
                  <a:schemeClr val="bg1">
                    <a:lumMod val="50000"/>
                    <a:lumOff val="50000"/>
                  </a:schemeClr>
                </a:solidFill>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 ...;</a:t>
            </a:r>
          </a:p>
          <a:p>
            <a:pPr defTabSz="914099" fontAlgn="base">
              <a:spcBef>
                <a:spcPct val="0"/>
              </a:spcBef>
              <a:spcAft>
                <a:spcPct val="0"/>
              </a:spcAft>
            </a:pPr>
            <a:endParaRPr lang="en-US" sz="2000" dirty="0" smtClean="0">
              <a:solidFill>
                <a:schemeClr val="bg1"/>
              </a:solidFill>
              <a:latin typeface="Consolas" pitchFamily="49" charset="0"/>
              <a:cs typeface="Consolas" pitchFamily="49" charset="0"/>
            </a:endParaRPr>
          </a:p>
        </p:txBody>
      </p:sp>
    </p:spTree>
    <p:extLst>
      <p:ext uri="{BB962C8B-B14F-4D97-AF65-F5344CB8AC3E}">
        <p14:creationId xmlns:p14="http://schemas.microsoft.com/office/powerpoint/2007/7/12/main" xmlns="" val="28435237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6" name="Rectangle 5"/>
          <p:cNvSpPr/>
          <p:nvPr/>
        </p:nvSpPr>
        <p:spPr bwMode="auto">
          <a:xfrm>
            <a:off x="682585" y="3009829"/>
            <a:ext cx="2117766" cy="333448"/>
          </a:xfrm>
          <a:prstGeom prst="rect">
            <a:avLst/>
          </a:prstGeom>
          <a:no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bwMode="auto">
          <a:xfrm>
            <a:off x="6829424" y="3619429"/>
            <a:ext cx="1223963" cy="352496"/>
          </a:xfrm>
          <a:prstGeom prst="rect">
            <a:avLst/>
          </a:prstGeom>
          <a:no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8" name="Rectangle 7"/>
          <p:cNvSpPr/>
          <p:nvPr/>
        </p:nvSpPr>
        <p:spPr bwMode="auto">
          <a:xfrm>
            <a:off x="5486402" y="5443466"/>
            <a:ext cx="833437" cy="352496"/>
          </a:xfrm>
          <a:prstGeom prst="rect">
            <a:avLst/>
          </a:prstGeom>
          <a:no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1570105847"/>
      </p:ext>
    </p:extLst>
  </p:cSld>
  <p:clrMapOvr>
    <a:masterClrMapping/>
  </p:clrMapOvr>
  <p:transition advTm="5635">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name,id</a:t>
            </a:r>
            <a:r>
              <a:rPr lang="en-US" sz="2000" dirty="0" smtClean="0">
                <a:latin typeface="Consolas" pitchFamily="49" charset="0"/>
                <a:cs typeface="Consolas" pitchFamily="49" charset="0"/>
              </a:rPr>
              <a:t>)=&gt;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5" name="Rounded Rectangle 4"/>
          <p:cNvSpPr/>
          <p:nvPr/>
        </p:nvSpPr>
        <p:spPr bwMode="auto">
          <a:xfrm>
            <a:off x="3959064" y="3416440"/>
            <a:ext cx="4732745" cy="643039"/>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Executing code under test</a:t>
            </a:r>
          </a:p>
        </p:txBody>
      </p:sp>
      <p:sp>
        <p:nvSpPr>
          <p:cNvPr id="6" name="Rectangle 5"/>
          <p:cNvSpPr/>
          <p:nvPr/>
        </p:nvSpPr>
        <p:spPr bwMode="auto">
          <a:xfrm>
            <a:off x="653154" y="4481564"/>
            <a:ext cx="5737598" cy="753595"/>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7" name="Curved Connector 6"/>
          <p:cNvCxnSpPr/>
          <p:nvPr/>
        </p:nvCxnSpPr>
        <p:spPr>
          <a:xfrm rot="10800000" flipV="1">
            <a:off x="3054710" y="3587206"/>
            <a:ext cx="793820" cy="793819"/>
          </a:xfrm>
          <a:prstGeom prst="curvedConnector3">
            <a:avLst>
              <a:gd name="adj1" fmla="val 99367"/>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170989571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5" name="Rounded Rectangle 4"/>
          <p:cNvSpPr/>
          <p:nvPr/>
        </p:nvSpPr>
        <p:spPr bwMode="auto">
          <a:xfrm>
            <a:off x="3989208" y="4159992"/>
            <a:ext cx="4732745" cy="643039"/>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Asserting expected results</a:t>
            </a:r>
          </a:p>
        </p:txBody>
      </p:sp>
      <p:sp>
        <p:nvSpPr>
          <p:cNvPr id="6" name="Rectangle 5"/>
          <p:cNvSpPr/>
          <p:nvPr/>
        </p:nvSpPr>
        <p:spPr bwMode="auto">
          <a:xfrm>
            <a:off x="673249" y="5365820"/>
            <a:ext cx="5958663" cy="452123"/>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7" name="Curved Connector 6"/>
          <p:cNvCxnSpPr/>
          <p:nvPr/>
        </p:nvCxnSpPr>
        <p:spPr>
          <a:xfrm rot="10800000" flipV="1">
            <a:off x="3084854" y="4511622"/>
            <a:ext cx="793820" cy="793819"/>
          </a:xfrm>
          <a:prstGeom prst="curvedConnector3">
            <a:avLst>
              <a:gd name="adj1" fmla="val 99367"/>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271617704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a:t>
            </a:r>
            <a:endParaRPr lang="en-US" sz="2800" dirty="0">
              <a:solidFill>
                <a:schemeClr val="accent1"/>
              </a:solidFill>
            </a:endParaRPr>
          </a:p>
        </p:txBody>
      </p:sp>
      <p:sp>
        <p:nvSpPr>
          <p:cNvPr id="4" name="Snip Single Corner Rectangle 3"/>
          <p:cNvSpPr/>
          <p:nvPr/>
        </p:nvSpPr>
        <p:spPr bwMode="auto">
          <a:xfrm>
            <a:off x="391886" y="1406769"/>
            <a:ext cx="8330083" cy="4662435"/>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PexMethod</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public void </a:t>
            </a:r>
            <a:r>
              <a:rPr lang="en-US" sz="2000" dirty="0" err="1" smtClean="0">
                <a:latin typeface="Consolas" pitchFamily="49" charset="0"/>
                <a:cs typeface="Consolas" pitchFamily="49" charset="0"/>
              </a:rPr>
              <a:t>ProcessOrderAndCheckQuantity</a:t>
            </a:r>
            <a:r>
              <a:rPr lang="en-US" sz="2000" dirty="0" smtClean="0">
                <a:latin typeface="Consolas" pitchFamily="49" charset="0"/>
                <a:cs typeface="Consolas" pitchFamily="49" charset="0"/>
              </a:rPr>
              <a:t>(Order order) {</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Contract.Assume</a:t>
            </a:r>
            <a:r>
              <a:rPr lang="en-US" sz="2000" dirty="0" smtClean="0">
                <a:latin typeface="Consolas" pitchFamily="49" charset="0"/>
                <a:cs typeface="Consolas" pitchFamily="49" charset="0"/>
              </a:rPr>
              <a:t>(order != null);</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int</a:t>
            </a:r>
            <a:r>
              <a:rPr lang="en-US" sz="2000" dirty="0" smtClean="0">
                <a:latin typeface="Consolas" pitchFamily="49" charset="0"/>
                <a:cs typeface="Consolas" pitchFamily="49" charset="0"/>
              </a:rPr>
              <a:t> count = 0;</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warehouse = new </a:t>
            </a:r>
            <a:r>
              <a:rPr lang="en-US" sz="2000" dirty="0" err="1" smtClean="0">
                <a:latin typeface="Consolas" pitchFamily="49" charset="0"/>
                <a:cs typeface="Consolas" pitchFamily="49" charset="0"/>
              </a:rPr>
              <a:t>SIWarehouse</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    ShipToCustomer</a:t>
            </a:r>
            <a:r>
              <a:rPr lang="en-US" sz="2000" dirty="0" smtClean="0">
                <a:solidFill>
                  <a:schemeClr val="bg1">
                    <a:lumMod val="50000"/>
                    <a:lumOff val="50000"/>
                  </a:schemeClr>
                </a:solidFill>
                <a:latin typeface="Consolas" pitchFamily="49" charset="0"/>
                <a:cs typeface="Consolas" pitchFamily="49" charset="0"/>
              </a:rPr>
              <a:t>StringInt32 </a:t>
            </a:r>
            <a:r>
              <a:rPr lang="en-US" sz="2000" dirty="0" smtClean="0">
                <a:latin typeface="Consolas" pitchFamily="49" charset="0"/>
                <a:cs typeface="Consolas" pitchFamily="49" charset="0"/>
              </a:rPr>
              <a:t>= (name, id) =&gt; count++</a:t>
            </a:r>
          </a:p>
          <a:p>
            <a:r>
              <a:rPr lang="en-US" sz="2000" dirty="0" smtClean="0">
                <a:latin typeface="Consolas" pitchFamily="49" charset="0"/>
                <a:cs typeface="Consolas" pitchFamily="49" charset="0"/>
              </a:rPr>
              <a:t>  };</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var</a:t>
            </a:r>
            <a:r>
              <a:rPr lang="en-US" sz="2000" dirty="0" smtClean="0">
                <a:latin typeface="Consolas" pitchFamily="49" charset="0"/>
                <a:cs typeface="Consolas" pitchFamily="49" charset="0"/>
              </a:rPr>
              <a:t> target = new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(warehouse);</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target.Process</a:t>
            </a:r>
            <a:r>
              <a:rPr lang="en-US" sz="2000" dirty="0" smtClean="0">
                <a:latin typeface="Consolas" pitchFamily="49" charset="0"/>
                <a:cs typeface="Consolas" pitchFamily="49" charset="0"/>
              </a:rPr>
              <a:t>(order);</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Contract.Assert</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order.Quantity</a:t>
            </a:r>
            <a:r>
              <a:rPr lang="en-US" sz="2000" dirty="0" smtClean="0">
                <a:latin typeface="Consolas" pitchFamily="49" charset="0"/>
                <a:cs typeface="Consolas" pitchFamily="49" charset="0"/>
              </a:rPr>
              <a:t> == count);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5" name="Rounded Rectangle 4"/>
          <p:cNvSpPr/>
          <p:nvPr/>
        </p:nvSpPr>
        <p:spPr bwMode="auto">
          <a:xfrm>
            <a:off x="3848532" y="1175661"/>
            <a:ext cx="4732745" cy="9043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Assumptions in</a:t>
            </a:r>
            <a:br>
              <a:rPr lang="en-US" sz="2400" dirty="0" smtClean="0">
                <a:gradFill>
                  <a:gsLst>
                    <a:gs pos="0">
                      <a:srgbClr val="FFFFFF"/>
                    </a:gs>
                    <a:gs pos="100000">
                      <a:srgbClr val="FFFFFF"/>
                    </a:gs>
                  </a:gsLst>
                  <a:lin ang="5400000" scaled="0"/>
                </a:gradFill>
              </a:rPr>
            </a:br>
            <a:r>
              <a:rPr lang="en-US" sz="2400" dirty="0" smtClean="0">
                <a:gradFill>
                  <a:gsLst>
                    <a:gs pos="0">
                      <a:srgbClr val="FFFFFF"/>
                    </a:gs>
                    <a:gs pos="100000">
                      <a:srgbClr val="FFFFFF"/>
                    </a:gs>
                  </a:gsLst>
                  <a:lin ang="5400000" scaled="0"/>
                </a:gradFill>
              </a:rPr>
              <a:t>parameterized unit test</a:t>
            </a:r>
          </a:p>
        </p:txBody>
      </p:sp>
      <p:sp>
        <p:nvSpPr>
          <p:cNvPr id="6" name="Rectangle 5"/>
          <p:cNvSpPr/>
          <p:nvPr/>
        </p:nvSpPr>
        <p:spPr bwMode="auto">
          <a:xfrm>
            <a:off x="663202" y="2411594"/>
            <a:ext cx="4732774" cy="341654"/>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7" name="Curved Connector 6"/>
          <p:cNvCxnSpPr/>
          <p:nvPr/>
        </p:nvCxnSpPr>
        <p:spPr>
          <a:xfrm rot="10800000" flipV="1">
            <a:off x="2934129" y="1497203"/>
            <a:ext cx="793820" cy="793819"/>
          </a:xfrm>
          <a:prstGeom prst="curvedConnector3">
            <a:avLst>
              <a:gd name="adj1" fmla="val 99367"/>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291453549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Parameterized Unit Testing</a:t>
            </a:r>
            <a:endParaRPr lang="en-US" sz="36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07/7/12/main" xmlns="" val="185630643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Testability</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1778949"/>
          </a:xfrm>
        </p:spPr>
        <p:txBody>
          <a:bodyPr/>
          <a:lstStyle/>
          <a:p>
            <a:r>
              <a:rPr lang="en-US" dirty="0" smtClean="0"/>
              <a:t>Code becomes hard to test if it</a:t>
            </a:r>
          </a:p>
          <a:p>
            <a:pPr lvl="1"/>
            <a:r>
              <a:rPr lang="en-US" dirty="0" smtClean="0"/>
              <a:t>interacts with the environments</a:t>
            </a:r>
            <a:endParaRPr lang="en-US" dirty="0"/>
          </a:p>
          <a:p>
            <a:pPr lvl="1"/>
            <a:r>
              <a:rPr lang="en-US" dirty="0" smtClean="0"/>
              <a:t>depends on sealed classes, static methods, classes with non-public constructors, …</a:t>
            </a:r>
          </a:p>
        </p:txBody>
      </p:sp>
      <p:sp>
        <p:nvSpPr>
          <p:cNvPr id="4" name="Snip Single Corner Rectangle 3"/>
          <p:cNvSpPr/>
          <p:nvPr/>
        </p:nvSpPr>
        <p:spPr bwMode="auto">
          <a:xfrm>
            <a:off x="422029" y="3448050"/>
            <a:ext cx="8309988" cy="2800349"/>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0" rIns="0" bIns="45718" numCol="1" rtlCol="0" anchor="t" anchorCtr="0" compatLnSpc="1">
            <a:prstTxWarp prst="textNoShape">
              <a:avLst/>
            </a:prstTxWarp>
          </a:bodyPr>
          <a:lstStyle/>
          <a:p>
            <a:r>
              <a:rPr lang="en-US" sz="2000" dirty="0" smtClean="0">
                <a:latin typeface="Consolas" pitchFamily="49" charset="0"/>
                <a:cs typeface="Consolas" pitchFamily="49" charset="0"/>
              </a:rPr>
              <a:t>public </a:t>
            </a:r>
            <a:r>
              <a:rPr lang="en-US" sz="2000" dirty="0">
                <a:latin typeface="Consolas" pitchFamily="49" charset="0"/>
                <a:cs typeface="Consolas" pitchFamily="49" charset="0"/>
              </a:rPr>
              <a:t>void Process(Order order) {</a:t>
            </a:r>
          </a:p>
          <a:p>
            <a:r>
              <a:rPr lang="en-US" sz="2000" dirty="0" smtClean="0">
                <a:latin typeface="Consolas" pitchFamily="49" charset="0"/>
                <a:cs typeface="Consolas" pitchFamily="49" charset="0"/>
              </a:rPr>
              <a:t>  </a:t>
            </a:r>
            <a:r>
              <a:rPr lang="en-US" sz="2000" dirty="0">
                <a:latin typeface="Consolas" pitchFamily="49" charset="0"/>
                <a:cs typeface="Consolas" pitchFamily="49" charset="0"/>
              </a:rPr>
              <a:t>if (order == null) return;</a:t>
            </a:r>
          </a:p>
          <a:p>
            <a:r>
              <a:rPr lang="nn-NO" sz="2000" dirty="0">
                <a:latin typeface="Consolas" pitchFamily="49" charset="0"/>
                <a:cs typeface="Consolas" pitchFamily="49" charset="0"/>
              </a:rPr>
              <a:t> </a:t>
            </a:r>
            <a:r>
              <a:rPr lang="nn-NO" sz="2000" dirty="0" smtClean="0">
                <a:latin typeface="Consolas" pitchFamily="49" charset="0"/>
                <a:cs typeface="Consolas" pitchFamily="49" charset="0"/>
              </a:rPr>
              <a:t> </a:t>
            </a:r>
            <a:r>
              <a:rPr lang="nn-NO" sz="2000" dirty="0">
                <a:latin typeface="Consolas" pitchFamily="49" charset="0"/>
                <a:cs typeface="Consolas" pitchFamily="49" charset="0"/>
              </a:rPr>
              <a:t>for (int i = 0; i &lt; order.Quantity; i++)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spc="-20" dirty="0" err="1">
                <a:latin typeface="Consolas" pitchFamily="49" charset="0"/>
                <a:cs typeface="Consolas" pitchFamily="49" charset="0"/>
              </a:rPr>
              <a:t>var</a:t>
            </a:r>
            <a:r>
              <a:rPr lang="en-US" sz="2000" spc="-20" dirty="0">
                <a:latin typeface="Consolas" pitchFamily="49" charset="0"/>
                <a:cs typeface="Consolas" pitchFamily="49" charset="0"/>
              </a:rPr>
              <a:t> </a:t>
            </a:r>
            <a:r>
              <a:rPr lang="en-US" sz="2000" spc="-20" dirty="0" smtClean="0">
                <a:latin typeface="Consolas" pitchFamily="49" charset="0"/>
                <a:cs typeface="Consolas" pitchFamily="49" charset="0"/>
              </a:rPr>
              <a:t>item = </a:t>
            </a:r>
            <a:r>
              <a:rPr lang="en-US" sz="2000" spc="-20" dirty="0" err="1" smtClean="0">
                <a:latin typeface="Consolas" pitchFamily="49" charset="0"/>
                <a:cs typeface="Consolas" pitchFamily="49" charset="0"/>
              </a:rPr>
              <a:t>store.RemoveFromInventory</a:t>
            </a:r>
            <a:r>
              <a:rPr lang="en-US" sz="2000" spc="-20" dirty="0" smtClean="0">
                <a:latin typeface="Consolas" pitchFamily="49" charset="0"/>
                <a:cs typeface="Consolas" pitchFamily="49" charset="0"/>
              </a:rPr>
              <a:t>(</a:t>
            </a:r>
            <a:r>
              <a:rPr lang="en-US" sz="2000" spc="-20" dirty="0" err="1" smtClean="0">
                <a:latin typeface="Consolas" pitchFamily="49" charset="0"/>
                <a:cs typeface="Consolas" pitchFamily="49" charset="0"/>
              </a:rPr>
              <a:t>order.ProductID</a:t>
            </a:r>
            <a:r>
              <a:rPr lang="en-US" sz="2000" spc="-20" dirty="0" smtClean="0">
                <a:latin typeface="Consolas" pitchFamily="49" charset="0"/>
                <a:cs typeface="Consolas" pitchFamily="49" charset="0"/>
              </a:rPr>
              <a:t>);</a:t>
            </a:r>
            <a:endParaRPr lang="en-US" sz="2000" spc="-20" dirty="0">
              <a:latin typeface="Consolas" pitchFamily="49" charset="0"/>
              <a:cs typeface="Consolas" pitchFamily="49" charset="0"/>
            </a:endParaRPr>
          </a:p>
          <a:p>
            <a:r>
              <a:rPr lang="en-US" sz="2000" dirty="0" smtClean="0">
                <a:latin typeface="Consolas" pitchFamily="49" charset="0"/>
                <a:cs typeface="Consolas" pitchFamily="49" charset="0"/>
              </a:rPr>
              <a:t>    </a:t>
            </a:r>
            <a:r>
              <a:rPr lang="en-US" sz="2000" dirty="0">
                <a:latin typeface="Consolas" pitchFamily="49" charset="0"/>
                <a:cs typeface="Consolas" pitchFamily="49" charset="0"/>
              </a:rPr>
              <a:t>if (</a:t>
            </a:r>
            <a:r>
              <a:rPr lang="en-US" sz="2000" dirty="0" err="1">
                <a:latin typeface="Consolas" pitchFamily="49" charset="0"/>
                <a:cs typeface="Consolas" pitchFamily="49" charset="0"/>
              </a:rPr>
              <a:t>DateTime.Now</a:t>
            </a:r>
            <a:r>
              <a:rPr lang="en-US" sz="2000" dirty="0">
                <a:latin typeface="Consolas" pitchFamily="49" charset="0"/>
                <a:cs typeface="Consolas" pitchFamily="49" charset="0"/>
              </a:rPr>
              <a:t> != new </a:t>
            </a:r>
            <a:r>
              <a:rPr lang="en-US" sz="2000" dirty="0" err="1">
                <a:latin typeface="Consolas" pitchFamily="49" charset="0"/>
                <a:cs typeface="Consolas" pitchFamily="49" charset="0"/>
              </a:rPr>
              <a:t>DateTime</a:t>
            </a:r>
            <a:r>
              <a:rPr lang="en-US" sz="2000" dirty="0">
                <a:latin typeface="Consolas" pitchFamily="49" charset="0"/>
                <a:cs typeface="Consolas" pitchFamily="49" charset="0"/>
              </a:rPr>
              <a:t>(2000, 1, 1))</a:t>
            </a:r>
          </a:p>
          <a:p>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store.ShipToCustomer</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order.UserName</a:t>
            </a:r>
            <a:r>
              <a:rPr lang="en-US" sz="2000" dirty="0">
                <a:latin typeface="Consolas" pitchFamily="49" charset="0"/>
                <a:cs typeface="Consolas" pitchFamily="49" charset="0"/>
              </a:rPr>
              <a:t>, </a:t>
            </a:r>
            <a:r>
              <a:rPr lang="en-US" sz="2000" dirty="0" err="1">
                <a:latin typeface="Consolas" pitchFamily="49" charset="0"/>
                <a:cs typeface="Consolas" pitchFamily="49" charset="0"/>
              </a:rPr>
              <a:t>item.ItemID</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  </a:t>
            </a:r>
            <a:r>
              <a:rPr lang="en-US" sz="2000" dirty="0">
                <a:latin typeface="Consolas" pitchFamily="49" charset="0"/>
                <a:cs typeface="Consolas" pitchFamily="49" charset="0"/>
              </a:rPr>
              <a:t>}</a:t>
            </a: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5" name="Rectangle 4"/>
          <p:cNvSpPr/>
          <p:nvPr/>
        </p:nvSpPr>
        <p:spPr bwMode="auto">
          <a:xfrm>
            <a:off x="1623656" y="4900780"/>
            <a:ext cx="1786294" cy="357019"/>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3761257324"/>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4797"/>
          </a:xfrm>
        </p:spPr>
        <p:txBody>
          <a:bodyPr/>
          <a:lstStyle/>
          <a:p>
            <a:r>
              <a:rPr lang="en-US" dirty="0" smtClean="0"/>
              <a:t>Moles – Replace .NET methods</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1778949"/>
          </a:xfrm>
        </p:spPr>
        <p:txBody>
          <a:bodyPr/>
          <a:lstStyle/>
          <a:p>
            <a:r>
              <a:rPr lang="en-US" dirty="0" smtClean="0"/>
              <a:t>What </a:t>
            </a:r>
            <a:r>
              <a:rPr lang="en-US" b="1" dirty="0" smtClean="0"/>
              <a:t>if</a:t>
            </a:r>
            <a:r>
              <a:rPr lang="en-US" dirty="0" smtClean="0"/>
              <a:t> we could replace any .NET method with a delegate?</a:t>
            </a:r>
          </a:p>
          <a:p>
            <a:endParaRPr lang="en-US" dirty="0" smtClean="0"/>
          </a:p>
          <a:p>
            <a:endParaRPr lang="en-US" dirty="0" smtClean="0"/>
          </a:p>
          <a:p>
            <a:endParaRPr lang="en-US" dirty="0" smtClean="0"/>
          </a:p>
          <a:p>
            <a:r>
              <a:rPr lang="en-US" dirty="0" smtClean="0"/>
              <a:t>Possible with Moles</a:t>
            </a:r>
          </a:p>
        </p:txBody>
      </p:sp>
      <p:sp>
        <p:nvSpPr>
          <p:cNvPr id="4" name="Snip Single Corner Rectangle 3"/>
          <p:cNvSpPr/>
          <p:nvPr/>
        </p:nvSpPr>
        <p:spPr bwMode="auto">
          <a:xfrm>
            <a:off x="331877" y="2816986"/>
            <a:ext cx="8644698" cy="51864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0" rIns="0" bIns="45718" numCol="1" rtlCol="0" anchor="t" anchorCtr="0" compatLnSpc="1">
            <a:prstTxWarp prst="textNoShape">
              <a:avLst/>
            </a:prstTxWarp>
          </a:bodyPr>
          <a:lstStyle/>
          <a:p>
            <a:r>
              <a:rPr lang="en-US" sz="2400" dirty="0" err="1" smtClean="0">
                <a:latin typeface="Consolas" pitchFamily="49" charset="0"/>
                <a:cs typeface="Consolas" pitchFamily="49" charset="0"/>
              </a:rPr>
              <a:t>DateTime.Now</a:t>
            </a:r>
            <a:r>
              <a:rPr lang="en-US" sz="2400" dirty="0" smtClean="0">
                <a:latin typeface="Consolas" pitchFamily="49" charset="0"/>
                <a:cs typeface="Consolas" pitchFamily="49" charset="0"/>
              </a:rPr>
              <a:t> = () =&gt; new </a:t>
            </a:r>
            <a:r>
              <a:rPr lang="en-US" sz="2400" dirty="0" err="1">
                <a:latin typeface="Consolas" pitchFamily="49" charset="0"/>
                <a:cs typeface="Consolas" pitchFamily="49" charset="0"/>
              </a:rPr>
              <a:t>DateTime</a:t>
            </a:r>
            <a:r>
              <a:rPr lang="en-US" sz="2400" dirty="0">
                <a:latin typeface="Consolas" pitchFamily="49" charset="0"/>
                <a:cs typeface="Consolas" pitchFamily="49" charset="0"/>
              </a:rPr>
              <a:t>(2000, 1, 1</a:t>
            </a:r>
            <a:r>
              <a:rPr lang="en-US" sz="2400" dirty="0" smtClean="0">
                <a:latin typeface="Consolas" pitchFamily="49" charset="0"/>
                <a:cs typeface="Consolas" pitchFamily="49" charset="0"/>
              </a:rPr>
              <a:t>);</a:t>
            </a:r>
            <a:endParaRPr lang="en-US" sz="2400" dirty="0">
              <a:latin typeface="Consolas" pitchFamily="49" charset="0"/>
              <a:cs typeface="Consolas" pitchFamily="49" charset="0"/>
            </a:endParaRPr>
          </a:p>
        </p:txBody>
      </p:sp>
      <p:sp>
        <p:nvSpPr>
          <p:cNvPr id="6" name="Snip Single Corner Rectangle 5"/>
          <p:cNvSpPr/>
          <p:nvPr/>
        </p:nvSpPr>
        <p:spPr bwMode="auto">
          <a:xfrm>
            <a:off x="278215" y="5120158"/>
            <a:ext cx="8685482" cy="495032"/>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0" rIns="0" bIns="45718" numCol="1" rtlCol="0" anchor="t" anchorCtr="0" compatLnSpc="1">
            <a:prstTxWarp prst="textNoShape">
              <a:avLst/>
            </a:prstTxWarp>
          </a:bodyPr>
          <a:lstStyle/>
          <a:p>
            <a:r>
              <a:rPr lang="en-US" sz="2400" b="1" dirty="0" err="1" smtClean="0">
                <a:latin typeface="Consolas" pitchFamily="49" charset="0"/>
                <a:cs typeface="Consolas" pitchFamily="49" charset="0"/>
              </a:rPr>
              <a:t>M</a:t>
            </a:r>
            <a:r>
              <a:rPr lang="en-US" sz="2400" dirty="0" err="1" smtClean="0">
                <a:latin typeface="Consolas" pitchFamily="49" charset="0"/>
                <a:cs typeface="Consolas" pitchFamily="49" charset="0"/>
              </a:rPr>
              <a:t>DateTime.Now</a:t>
            </a:r>
            <a:r>
              <a:rPr lang="en-US" sz="2400" b="1" dirty="0" err="1" smtClean="0">
                <a:latin typeface="Consolas" pitchFamily="49" charset="0"/>
                <a:cs typeface="Consolas" pitchFamily="49" charset="0"/>
              </a:rPr>
              <a:t>Get</a:t>
            </a:r>
            <a:r>
              <a:rPr lang="en-US" sz="2400" dirty="0" smtClean="0">
                <a:latin typeface="Consolas" pitchFamily="49" charset="0"/>
                <a:cs typeface="Consolas" pitchFamily="49" charset="0"/>
              </a:rPr>
              <a:t> = () =&gt; new </a:t>
            </a:r>
            <a:r>
              <a:rPr lang="en-US" sz="2400" dirty="0" err="1">
                <a:latin typeface="Consolas" pitchFamily="49" charset="0"/>
                <a:cs typeface="Consolas" pitchFamily="49" charset="0"/>
              </a:rPr>
              <a:t>DateTime</a:t>
            </a:r>
            <a:r>
              <a:rPr lang="en-US" sz="2400" dirty="0">
                <a:latin typeface="Consolas" pitchFamily="49" charset="0"/>
                <a:cs typeface="Consolas" pitchFamily="49" charset="0"/>
              </a:rPr>
              <a:t>(2000, 1, 1</a:t>
            </a:r>
            <a:r>
              <a:rPr lang="en-US" sz="2400" dirty="0" smtClean="0">
                <a:latin typeface="Consolas" pitchFamily="49" charset="0"/>
                <a:cs typeface="Consolas" pitchFamily="49" charset="0"/>
              </a:rPr>
              <a:t>);</a:t>
            </a:r>
            <a:endParaRPr lang="en-US" sz="2400" dirty="0">
              <a:latin typeface="Consolas" pitchFamily="49" charset="0"/>
              <a:cs typeface="Consolas" pitchFamily="49" charset="0"/>
            </a:endParaRPr>
          </a:p>
        </p:txBody>
      </p:sp>
      <p:sp>
        <p:nvSpPr>
          <p:cNvPr id="7" name="&quot;No&quot; Symbol 6"/>
          <p:cNvSpPr/>
          <p:nvPr/>
        </p:nvSpPr>
        <p:spPr bwMode="auto">
          <a:xfrm>
            <a:off x="3361385" y="2305320"/>
            <a:ext cx="1532586" cy="1532586"/>
          </a:xfrm>
          <a:prstGeom prst="noSmoking">
            <a:avLst/>
          </a:prstGeom>
          <a:gradFill>
            <a:gsLst>
              <a:gs pos="0">
                <a:schemeClr val="accent6">
                  <a:shade val="15000"/>
                  <a:satMod val="180000"/>
                  <a:alpha val="70000"/>
                </a:schemeClr>
              </a:gs>
              <a:gs pos="50000">
                <a:schemeClr val="accent6">
                  <a:shade val="45000"/>
                  <a:satMod val="170000"/>
                  <a:alpha val="70000"/>
                </a:schemeClr>
              </a:gs>
              <a:gs pos="70000">
                <a:schemeClr val="accent6">
                  <a:tint val="99000"/>
                  <a:shade val="65000"/>
                  <a:satMod val="155000"/>
                  <a:alpha val="70000"/>
                </a:schemeClr>
              </a:gs>
              <a:gs pos="100000">
                <a:schemeClr val="accent6">
                  <a:tint val="95500"/>
                  <a:shade val="100000"/>
                  <a:satMod val="155000"/>
                  <a:alpha val="70000"/>
                </a:schemeClr>
              </a:gs>
            </a:gsLs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07/7/12/main" xmlns="" val="37612573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Moles to Detour Untestable Code</a:t>
            </a:r>
            <a:endParaRPr lang="en-US" dirty="0">
              <a:solidFill>
                <a:schemeClr val="accent1"/>
              </a:solidFill>
            </a:endParaRPr>
          </a:p>
        </p:txBody>
      </p:sp>
      <p:sp>
        <p:nvSpPr>
          <p:cNvPr id="4" name="Snip Single Corner Rectangle 3"/>
          <p:cNvSpPr/>
          <p:nvPr/>
        </p:nvSpPr>
        <p:spPr bwMode="auto">
          <a:xfrm>
            <a:off x="422029" y="2934119"/>
            <a:ext cx="8309988" cy="3225520"/>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err="1" smtClean="0">
                <a:latin typeface="Consolas" pitchFamily="49" charset="0"/>
                <a:cs typeface="Consolas" pitchFamily="49" charset="0"/>
              </a:rPr>
              <a:t>struct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 { </a:t>
            </a:r>
          </a:p>
          <a:p>
            <a:r>
              <a:rPr lang="en-US" sz="2000" dirty="0">
                <a:solidFill>
                  <a:schemeClr val="tx1"/>
                </a:solidFill>
                <a:latin typeface="Consolas" pitchFamily="49" charset="0"/>
                <a:cs typeface="Consolas" pitchFamily="49" charset="0"/>
              </a:rPr>
              <a:t> </a:t>
            </a:r>
            <a:r>
              <a:rPr lang="en-US" sz="2000" dirty="0" smtClean="0">
                <a:solidFill>
                  <a:schemeClr val="tx1"/>
                </a:solidFill>
                <a:latin typeface="Consolas" pitchFamily="49" charset="0"/>
                <a:cs typeface="Consolas" pitchFamily="49" charset="0"/>
              </a:rPr>
              <a:t> static </a:t>
            </a:r>
            <a:r>
              <a:rPr lang="en-US" sz="2000" dirty="0" err="1" smtClean="0">
                <a:solidFill>
                  <a:schemeClr val="tx1"/>
                </a:solidFill>
                <a:latin typeface="Consolas" pitchFamily="49" charset="0"/>
                <a:cs typeface="Consolas" pitchFamily="49" charset="0"/>
              </a:rPr>
              <a:t>DateTime</a:t>
            </a:r>
            <a:r>
              <a:rPr lang="en-US" sz="2000" dirty="0" smtClean="0">
                <a:solidFill>
                  <a:schemeClr val="tx1"/>
                </a:solidFill>
                <a:latin typeface="Consolas" pitchFamily="49" charset="0"/>
                <a:cs typeface="Consolas" pitchFamily="49" charset="0"/>
              </a:rPr>
              <a:t> Now { get; }</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class </a:t>
            </a:r>
            <a:r>
              <a:rPr lang="en-US" sz="2000" dirty="0" err="1" smtClean="0">
                <a:latin typeface="Consolas" pitchFamily="49" charset="0"/>
                <a:cs typeface="Consolas" pitchFamily="49" charset="0"/>
              </a:rPr>
              <a:t>MDateTime</a:t>
            </a:r>
            <a:r>
              <a:rPr lang="en-US" sz="2000" dirty="0" smtClean="0">
                <a:latin typeface="Consolas" pitchFamily="49" charset="0"/>
                <a:cs typeface="Consolas" pitchFamily="49" charset="0"/>
              </a:rPr>
              <a:t> { // generated</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smtClean="0">
                <a:solidFill>
                  <a:schemeClr val="tx1"/>
                </a:solidFill>
                <a:latin typeface="Consolas" pitchFamily="49" charset="0"/>
                <a:cs typeface="Consolas" pitchFamily="49" charset="0"/>
              </a:rPr>
              <a:t>static </a:t>
            </a:r>
            <a:r>
              <a:rPr lang="en-US" sz="2000" dirty="0" err="1" smtClean="0">
                <a:solidFill>
                  <a:schemeClr val="tx1"/>
                </a:solidFill>
                <a:latin typeface="Consolas" pitchFamily="49" charset="0"/>
                <a:cs typeface="Consolas" pitchFamily="49" charset="0"/>
              </a:rPr>
              <a:t>Func</a:t>
            </a:r>
            <a:r>
              <a:rPr lang="en-US" sz="2000" dirty="0" smtClean="0">
                <a:solidFill>
                  <a:schemeClr val="tx1"/>
                </a:solidFill>
                <a:latin typeface="Consolas" pitchFamily="49" charset="0"/>
                <a:cs typeface="Consolas" pitchFamily="49" charset="0"/>
              </a:rPr>
              <a:t>&lt;</a:t>
            </a:r>
            <a:r>
              <a:rPr lang="en-US" sz="2000" dirty="0" err="1" smtClean="0">
                <a:solidFill>
                  <a:schemeClr val="tx1"/>
                </a:solidFill>
                <a:latin typeface="Consolas" pitchFamily="49" charset="0"/>
                <a:cs typeface="Consolas" pitchFamily="49" charset="0"/>
              </a:rPr>
              <a:t>DateTime</a:t>
            </a:r>
            <a:r>
              <a:rPr lang="en-US" sz="2000" dirty="0" smtClean="0">
                <a:solidFill>
                  <a:schemeClr val="tx1"/>
                </a:solidFill>
                <a:latin typeface="Consolas" pitchFamily="49" charset="0"/>
                <a:cs typeface="Consolas" pitchFamily="49" charset="0"/>
              </a:rPr>
              <a:t>&gt; </a:t>
            </a:r>
            <a:r>
              <a:rPr lang="en-US" sz="2000" dirty="0" err="1" smtClean="0">
                <a:solidFill>
                  <a:schemeClr val="tx1"/>
                </a:solidFill>
                <a:latin typeface="Consolas" pitchFamily="49" charset="0"/>
                <a:cs typeface="Consolas" pitchFamily="49" charset="0"/>
              </a:rPr>
              <a:t>NowGet</a:t>
            </a:r>
            <a:r>
              <a:rPr lang="en-US" sz="2000" dirty="0" smtClean="0">
                <a:solidFill>
                  <a:schemeClr val="tx1"/>
                </a:solidFill>
                <a:latin typeface="Consolas" pitchFamily="49" charset="0"/>
                <a:cs typeface="Consolas" pitchFamily="49" charset="0"/>
              </a:rPr>
              <a:t> </a:t>
            </a:r>
            <a:r>
              <a:rPr lang="en-US" sz="2000" dirty="0">
                <a:solidFill>
                  <a:schemeClr val="tx1"/>
                </a:solidFill>
                <a:latin typeface="Consolas" pitchFamily="49" charset="0"/>
                <a:cs typeface="Consolas" pitchFamily="49" charset="0"/>
              </a:rPr>
              <a:t>{ </a:t>
            </a:r>
            <a:r>
              <a:rPr lang="en-US" sz="2000" dirty="0" smtClean="0">
                <a:solidFill>
                  <a:schemeClr val="tx1"/>
                </a:solidFill>
                <a:latin typeface="Consolas" pitchFamily="49" charset="0"/>
                <a:cs typeface="Consolas" pitchFamily="49" charset="0"/>
              </a:rPr>
              <a:t>set { </a:t>
            </a:r>
            <a:r>
              <a:rPr lang="en-US" sz="2000" dirty="0">
                <a:solidFill>
                  <a:schemeClr val="tx1"/>
                </a:solidFill>
                <a:latin typeface="Consolas" pitchFamily="49" charset="0"/>
                <a:cs typeface="Consolas" pitchFamily="49" charset="0"/>
              </a:rPr>
              <a:t>/*magic*/ } </a:t>
            </a:r>
            <a:r>
              <a:rPr lang="en-US" sz="2000" dirty="0" smtClean="0">
                <a:solidFill>
                  <a:schemeClr val="tx1"/>
                </a:solidFill>
                <a:latin typeface="Consolas" pitchFamily="49" charset="0"/>
                <a:cs typeface="Consolas" pitchFamily="49" charset="0"/>
              </a:rPr>
              <a:t>}</a:t>
            </a:r>
            <a:endParaRPr lang="en-US" sz="2000" dirty="0">
              <a:solidFill>
                <a:schemeClr val="tx1"/>
              </a:solidFill>
              <a:latin typeface="Consolas" pitchFamily="49" charset="0"/>
              <a:cs typeface="Consolas" pitchFamily="49" charset="0"/>
            </a:endParaRP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r>
              <a:rPr lang="en-US" sz="2000" dirty="0">
                <a:gradFill>
                  <a:gsLst>
                    <a:gs pos="0">
                      <a:srgbClr val="FFFFFF"/>
                    </a:gs>
                    <a:gs pos="100000">
                      <a:srgbClr val="FFFFFF"/>
                    </a:gs>
                  </a:gsLst>
                  <a:lin ang="5400000" scaled="0"/>
                </a:gradFill>
                <a:latin typeface="Consolas" pitchFamily="49" charset="0"/>
                <a:cs typeface="Consolas" pitchFamily="49" charset="0"/>
              </a:rPr>
              <a:t> </a:t>
            </a:r>
            <a:r>
              <a:rPr lang="en-US" sz="2000" dirty="0" smtClean="0">
                <a:gradFill>
                  <a:gsLst>
                    <a:gs pos="0">
                      <a:srgbClr val="FFFFFF"/>
                    </a:gs>
                    <a:gs pos="100000">
                      <a:srgbClr val="FFFFFF"/>
                    </a:gs>
                  </a:gsLst>
                  <a:lin ang="5400000" scaled="0"/>
                </a:gradFill>
                <a:latin typeface="Consolas" pitchFamily="49" charset="0"/>
                <a:cs typeface="Consolas" pitchFamily="49" charset="0"/>
              </a:rPr>
              <a:t>   </a:t>
            </a:r>
          </a:p>
        </p:txBody>
      </p:sp>
      <p:sp>
        <p:nvSpPr>
          <p:cNvPr id="6" name="Text Placeholder 2"/>
          <p:cNvSpPr txBox="1">
            <a:spLocks/>
          </p:cNvSpPr>
          <p:nvPr/>
        </p:nvSpPr>
        <p:spPr>
          <a:xfrm>
            <a:off x="381000" y="1576589"/>
            <a:ext cx="8382000" cy="1360372"/>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Replace any .NET method with your delegate</a:t>
            </a:r>
          </a:p>
        </p:txBody>
      </p:sp>
    </p:spTree>
    <p:extLst>
      <p:ext uri="{BB962C8B-B14F-4D97-AF65-F5344CB8AC3E}">
        <p14:creationId xmlns:p14="http://schemas.microsoft.com/office/powerpoint/2007/7/12/main" xmlns="" val="253574766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Moles to Detour Untestable Code</a:t>
            </a:r>
            <a:endParaRPr lang="en-US" dirty="0">
              <a:solidFill>
                <a:schemeClr val="accent1"/>
              </a:solidFill>
            </a:endParaRPr>
          </a:p>
        </p:txBody>
      </p:sp>
      <p:sp>
        <p:nvSpPr>
          <p:cNvPr id="3" name="Text Placeholder 2"/>
          <p:cNvSpPr>
            <a:spLocks noGrp="1"/>
          </p:cNvSpPr>
          <p:nvPr>
            <p:ph type="body" sz="quarter" idx="10"/>
          </p:nvPr>
        </p:nvSpPr>
        <p:spPr>
          <a:xfrm>
            <a:off x="381000" y="1576589"/>
            <a:ext cx="8382000" cy="1360372"/>
          </a:xfrm>
        </p:spPr>
        <p:txBody>
          <a:bodyPr/>
          <a:lstStyle/>
          <a:p>
            <a:r>
              <a:rPr lang="en-US" dirty="0" smtClean="0"/>
              <a:t>Replace any .NET method with your delegate</a:t>
            </a:r>
          </a:p>
          <a:p>
            <a:pPr lvl="1"/>
            <a:r>
              <a:rPr lang="en-US" dirty="0" smtClean="0"/>
              <a:t>Property </a:t>
            </a:r>
            <a:r>
              <a:rPr lang="en-US" dirty="0"/>
              <a:t>of delegate type for every </a:t>
            </a:r>
            <a:r>
              <a:rPr lang="en-US" dirty="0" smtClean="0"/>
              <a:t>method</a:t>
            </a:r>
            <a:endParaRPr lang="en-US" dirty="0"/>
          </a:p>
        </p:txBody>
      </p:sp>
      <p:sp>
        <p:nvSpPr>
          <p:cNvPr id="4" name="Snip Single Corner Rectangle 3"/>
          <p:cNvSpPr/>
          <p:nvPr/>
        </p:nvSpPr>
        <p:spPr bwMode="auto">
          <a:xfrm>
            <a:off x="422029" y="2934119"/>
            <a:ext cx="8309988" cy="3225520"/>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err="1" smtClean="0">
                <a:latin typeface="Consolas" pitchFamily="49" charset="0"/>
                <a:cs typeface="Consolas" pitchFamily="49" charset="0"/>
              </a:rPr>
              <a:t>struct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 {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static </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 Now { get; }</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class </a:t>
            </a:r>
            <a:r>
              <a:rPr lang="en-US" sz="2000" dirty="0" err="1" smtClean="0">
                <a:latin typeface="Consolas" pitchFamily="49" charset="0"/>
                <a:cs typeface="Consolas" pitchFamily="49" charset="0"/>
              </a:rPr>
              <a:t>MDateTime</a:t>
            </a:r>
            <a:r>
              <a:rPr lang="en-US" sz="2000" dirty="0" smtClean="0">
                <a:latin typeface="Consolas" pitchFamily="49" charset="0"/>
                <a:cs typeface="Consolas" pitchFamily="49" charset="0"/>
              </a:rPr>
              <a:t> { // generated</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static </a:t>
            </a:r>
            <a:r>
              <a:rPr lang="en-US" sz="2000" dirty="0" err="1" smtClean="0">
                <a:latin typeface="Consolas" pitchFamily="49" charset="0"/>
                <a:cs typeface="Consolas" pitchFamily="49" charset="0"/>
              </a:rPr>
              <a:t>Func</a:t>
            </a:r>
            <a:r>
              <a:rPr lang="en-US" sz="2000" dirty="0" smtClean="0">
                <a:latin typeface="Consolas" pitchFamily="49" charset="0"/>
                <a:cs typeface="Consolas" pitchFamily="49" charset="0"/>
              </a:rPr>
              <a:t>&lt;</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&gt; </a:t>
            </a:r>
            <a:r>
              <a:rPr lang="en-US" sz="2000" dirty="0" err="1" smtClean="0">
                <a:latin typeface="Consolas" pitchFamily="49" charset="0"/>
                <a:cs typeface="Consolas" pitchFamily="49" charset="0"/>
              </a:rPr>
              <a:t>NowGet</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 </a:t>
            </a:r>
            <a:r>
              <a:rPr lang="en-US" sz="2000" dirty="0" smtClean="0">
                <a:latin typeface="Consolas" pitchFamily="49" charset="0"/>
                <a:cs typeface="Consolas" pitchFamily="49" charset="0"/>
              </a:rPr>
              <a:t>set { </a:t>
            </a:r>
            <a:r>
              <a:rPr lang="en-US" sz="2000" dirty="0">
                <a:latin typeface="Consolas" pitchFamily="49" charset="0"/>
                <a:cs typeface="Consolas" pitchFamily="49" charset="0"/>
              </a:rPr>
              <a:t>/*magic*/ }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r>
              <a:rPr lang="en-US" sz="2000" dirty="0">
                <a:gradFill>
                  <a:gsLst>
                    <a:gs pos="0">
                      <a:srgbClr val="FFFFFF"/>
                    </a:gs>
                    <a:gs pos="100000">
                      <a:srgbClr val="FFFFFF"/>
                    </a:gs>
                  </a:gsLst>
                  <a:lin ang="5400000" scaled="0"/>
                </a:gradFill>
                <a:latin typeface="Consolas" pitchFamily="49" charset="0"/>
                <a:cs typeface="Consolas" pitchFamily="49" charset="0"/>
              </a:rPr>
              <a:t> </a:t>
            </a:r>
            <a:r>
              <a:rPr lang="en-US" sz="2000" dirty="0" smtClean="0">
                <a:gradFill>
                  <a:gsLst>
                    <a:gs pos="0">
                      <a:srgbClr val="FFFFFF"/>
                    </a:gs>
                    <a:gs pos="100000">
                      <a:srgbClr val="FFFFFF"/>
                    </a:gs>
                  </a:gsLst>
                  <a:lin ang="5400000" scaled="0"/>
                </a:gradFill>
                <a:latin typeface="Consolas" pitchFamily="49" charset="0"/>
                <a:cs typeface="Consolas" pitchFamily="49" charset="0"/>
              </a:rPr>
              <a:t>   </a:t>
            </a:r>
          </a:p>
        </p:txBody>
      </p:sp>
    </p:spTree>
    <p:extLst>
      <p:ext uri="{BB962C8B-B14F-4D97-AF65-F5344CB8AC3E}">
        <p14:creationId xmlns:p14="http://schemas.microsoft.com/office/powerpoint/2007/7/12/main" xmlns="" val="428495074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23850"/>
            <a:ext cx="8382000" cy="553998"/>
          </a:xfrm>
        </p:spPr>
        <p:txBody>
          <a:bodyPr/>
          <a:lstStyle/>
          <a:p>
            <a:r>
              <a:rPr lang="en-US" dirty="0" smtClean="0"/>
              <a:t>Objective: Implement </a:t>
            </a:r>
            <a:r>
              <a:rPr lang="en-US" spc="-300" dirty="0" err="1" smtClean="0"/>
              <a:t>WebService.Process</a:t>
            </a:r>
            <a:endParaRPr lang="en-US" spc="-300" dirty="0"/>
          </a:p>
        </p:txBody>
      </p:sp>
      <p:sp>
        <p:nvSpPr>
          <p:cNvPr id="2" name="Rounded Rectangle 1"/>
          <p:cNvSpPr/>
          <p:nvPr/>
        </p:nvSpPr>
        <p:spPr bwMode="auto">
          <a:xfrm>
            <a:off x="894303" y="2401556"/>
            <a:ext cx="4702629" cy="381838"/>
          </a:xfrm>
          <a:prstGeom prst="round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7" name="original code"/>
          <p:cNvSpPr/>
          <p:nvPr/>
        </p:nvSpPr>
        <p:spPr bwMode="auto">
          <a:xfrm>
            <a:off x="411480" y="1142998"/>
            <a:ext cx="8309988" cy="4845677"/>
          </a:xfrm>
          <a:prstGeom prst="snip1Rect">
            <a:avLst>
              <a:gd name="adj" fmla="val 8428"/>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buNone/>
            </a:pPr>
            <a:r>
              <a:rPr lang="en-US" sz="2000" b="1" dirty="0" smtClean="0">
                <a:latin typeface="Consolas" pitchFamily="49" charset="0"/>
                <a:cs typeface="Consolas" pitchFamily="49" charset="0"/>
              </a:rPr>
              <a:t>class</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 { </a:t>
            </a:r>
          </a:p>
          <a:p>
            <a:pPr>
              <a:buNone/>
            </a:pP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WebService</a:t>
            </a:r>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warehouse) { … }</a:t>
            </a:r>
          </a:p>
          <a:p>
            <a:pPr>
              <a:buNone/>
            </a:pPr>
            <a:r>
              <a:rPr lang="en-US" sz="2000" dirty="0" smtClean="0">
                <a:solidFill>
                  <a:srgbClr val="FF0000"/>
                </a:solidFill>
                <a:latin typeface="Consolas" pitchFamily="49" charset="0"/>
                <a:cs typeface="Consolas" pitchFamily="49" charset="0"/>
              </a:rPr>
              <a:t>  </a:t>
            </a:r>
            <a:r>
              <a:rPr lang="en-US" sz="2000" b="1" dirty="0" smtClean="0">
                <a:solidFill>
                  <a:srgbClr val="FF0000"/>
                </a:solidFill>
                <a:latin typeface="Consolas" pitchFamily="49" charset="0"/>
                <a:cs typeface="Consolas" pitchFamily="49" charset="0"/>
              </a:rPr>
              <a:t>void</a:t>
            </a:r>
            <a:r>
              <a:rPr lang="en-US" sz="2000" dirty="0" smtClean="0">
                <a:solidFill>
                  <a:srgbClr val="FF0000"/>
                </a:solidFill>
                <a:latin typeface="Consolas" pitchFamily="49" charset="0"/>
                <a:cs typeface="Consolas" pitchFamily="49" charset="0"/>
              </a:rPr>
              <a:t> Process(Order </a:t>
            </a:r>
            <a:r>
              <a:rPr lang="en-US" sz="2000" dirty="0" err="1" smtClean="0">
                <a:solidFill>
                  <a:srgbClr val="FF0000"/>
                </a:solidFill>
                <a:latin typeface="Consolas" pitchFamily="49" charset="0"/>
                <a:cs typeface="Consolas" pitchFamily="49" charset="0"/>
              </a:rPr>
              <a:t>order</a:t>
            </a:r>
            <a:r>
              <a:rPr lang="en-US" sz="2000" dirty="0" smtClean="0">
                <a:solidFill>
                  <a:srgbClr val="FF0000"/>
                </a:solidFill>
                <a:latin typeface="Consolas" pitchFamily="49" charset="0"/>
                <a:cs typeface="Consolas" pitchFamily="49" charset="0"/>
              </a:rPr>
              <a:t>) { … }</a:t>
            </a:r>
          </a:p>
          <a:p>
            <a:pPr>
              <a:buNone/>
            </a:pPr>
            <a:r>
              <a:rPr lang="en-US" sz="2000" dirty="0" smtClean="0">
                <a:latin typeface="Consolas" pitchFamily="49" charset="0"/>
                <a:cs typeface="Consolas" pitchFamily="49" charset="0"/>
              </a:rPr>
              <a:t>}</a:t>
            </a:r>
          </a:p>
          <a:p>
            <a:pPr>
              <a:buNone/>
            </a:pPr>
            <a:r>
              <a:rPr lang="en-US" sz="2000" b="1" dirty="0" smtClean="0">
                <a:latin typeface="Consolas" pitchFamily="49" charset="0"/>
                <a:cs typeface="Consolas" pitchFamily="49" charset="0"/>
              </a:rPr>
              <a:t>class</a:t>
            </a:r>
            <a:r>
              <a:rPr lang="en-US" sz="2000" dirty="0" smtClean="0">
                <a:latin typeface="Consolas" pitchFamily="49" charset="0"/>
                <a:cs typeface="Consolas" pitchFamily="49" charset="0"/>
              </a:rPr>
              <a:t> Order { </a:t>
            </a:r>
          </a:p>
          <a:p>
            <a:pPr>
              <a:buNone/>
            </a:pPr>
            <a:r>
              <a:rPr lang="en-US" sz="2000" dirty="0" smtClean="0">
                <a:latin typeface="Consolas" pitchFamily="49" charset="0"/>
                <a:cs typeface="Consolas" pitchFamily="49" charset="0"/>
              </a:rPr>
              <a:t>  </a:t>
            </a:r>
            <a:r>
              <a:rPr lang="en-US" sz="2000" b="1" dirty="0" smtClean="0">
                <a:latin typeface="Consolas" pitchFamily="49" charset="0"/>
                <a:cs typeface="Consolas" pitchFamily="49" charset="0"/>
              </a:rPr>
              <a:t>string</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UserName</a:t>
            </a:r>
            <a:r>
              <a:rPr lang="en-US" sz="2000" dirty="0" smtClean="0">
                <a:latin typeface="Consolas" pitchFamily="49" charset="0"/>
                <a:cs typeface="Consolas" pitchFamily="49" charset="0"/>
              </a:rPr>
              <a:t> { </a:t>
            </a:r>
            <a:r>
              <a:rPr lang="en-US" sz="2000" b="1" dirty="0" smtClean="0">
                <a:latin typeface="Consolas" pitchFamily="49" charset="0"/>
                <a:cs typeface="Consolas" pitchFamily="49" charset="0"/>
              </a:rPr>
              <a:t>get</a:t>
            </a:r>
            <a:r>
              <a:rPr lang="en-US" sz="2000" dirty="0" smtClean="0">
                <a:latin typeface="Consolas" pitchFamily="49" charset="0"/>
                <a:cs typeface="Consolas" pitchFamily="49" charset="0"/>
              </a:rPr>
              <a:t>; … }</a:t>
            </a:r>
          </a:p>
          <a:p>
            <a:pPr>
              <a:buNone/>
            </a:pPr>
            <a:r>
              <a:rPr lang="en-US" sz="2000" dirty="0" smtClean="0">
                <a:latin typeface="Consolas" pitchFamily="49" charset="0"/>
                <a:cs typeface="Consolas" pitchFamily="49" charset="0"/>
              </a:rPr>
              <a:t>  </a:t>
            </a:r>
            <a:r>
              <a:rPr lang="en-US" sz="2000" b="1" dirty="0" err="1" smtClean="0">
                <a:latin typeface="Consolas" pitchFamily="49" charset="0"/>
                <a:cs typeface="Consolas" pitchFamily="49" charset="0"/>
              </a:rPr>
              <a:t>int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ProductID</a:t>
            </a:r>
            <a:r>
              <a:rPr lang="en-US" sz="2000" dirty="0" smtClean="0">
                <a:latin typeface="Consolas" pitchFamily="49" charset="0"/>
                <a:cs typeface="Consolas" pitchFamily="49" charset="0"/>
              </a:rPr>
              <a:t> { </a:t>
            </a:r>
            <a:r>
              <a:rPr lang="en-US" sz="2000" b="1" dirty="0" smtClean="0">
                <a:latin typeface="Consolas" pitchFamily="49" charset="0"/>
                <a:cs typeface="Consolas" pitchFamily="49" charset="0"/>
              </a:rPr>
              <a:t>get</a:t>
            </a:r>
            <a:r>
              <a:rPr lang="en-US" sz="2000" dirty="0" smtClean="0">
                <a:latin typeface="Consolas" pitchFamily="49" charset="0"/>
                <a:cs typeface="Consolas" pitchFamily="49" charset="0"/>
              </a:rPr>
              <a:t>; … }</a:t>
            </a:r>
          </a:p>
          <a:p>
            <a:pPr>
              <a:buNone/>
            </a:pPr>
            <a:r>
              <a:rPr lang="en-US" sz="2000" dirty="0" smtClean="0">
                <a:latin typeface="Consolas" pitchFamily="49" charset="0"/>
                <a:cs typeface="Consolas" pitchFamily="49" charset="0"/>
              </a:rPr>
              <a:t>  </a:t>
            </a:r>
            <a:r>
              <a:rPr lang="en-US" sz="2000" b="1" dirty="0" err="1" smtClean="0">
                <a:latin typeface="Consolas" pitchFamily="49" charset="0"/>
                <a:cs typeface="Consolas" pitchFamily="49" charset="0"/>
              </a:rPr>
              <a:t>int</a:t>
            </a:r>
            <a:r>
              <a:rPr lang="en-US" sz="2000" dirty="0" smtClean="0">
                <a:latin typeface="Consolas" pitchFamily="49" charset="0"/>
                <a:cs typeface="Consolas" pitchFamily="49" charset="0"/>
              </a:rPr>
              <a:t> Quantity { </a:t>
            </a:r>
            <a:r>
              <a:rPr lang="en-US" sz="2000" b="1" dirty="0" smtClean="0">
                <a:latin typeface="Consolas" pitchFamily="49" charset="0"/>
                <a:cs typeface="Consolas" pitchFamily="49" charset="0"/>
              </a:rPr>
              <a:t>get</a:t>
            </a:r>
            <a:r>
              <a:rPr lang="en-US" sz="2000" dirty="0" smtClean="0">
                <a:latin typeface="Consolas" pitchFamily="49" charset="0"/>
                <a:cs typeface="Consolas" pitchFamily="49" charset="0"/>
              </a:rPr>
              <a:t>; … }</a:t>
            </a:r>
          </a:p>
          <a:p>
            <a:pPr>
              <a:buNone/>
            </a:pPr>
            <a:r>
              <a:rPr lang="en-US" sz="2000" dirty="0" smtClean="0">
                <a:latin typeface="Consolas" pitchFamily="49" charset="0"/>
                <a:cs typeface="Consolas" pitchFamily="49" charset="0"/>
              </a:rPr>
              <a:t>}</a:t>
            </a:r>
          </a:p>
          <a:p>
            <a:pPr>
              <a:buNone/>
            </a:pPr>
            <a:r>
              <a:rPr lang="en-US" sz="2000" b="1" dirty="0" smtClean="0">
                <a:latin typeface="Consolas" pitchFamily="49" charset="0"/>
                <a:cs typeface="Consolas" pitchFamily="49" charset="0"/>
              </a:rPr>
              <a:t>interface</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IWarehouse</a:t>
            </a:r>
            <a:r>
              <a:rPr lang="en-US" sz="2000" dirty="0" smtClean="0">
                <a:latin typeface="Consolas" pitchFamily="49" charset="0"/>
                <a:cs typeface="Consolas" pitchFamily="49" charset="0"/>
              </a:rPr>
              <a:t> {</a:t>
            </a:r>
          </a:p>
          <a:p>
            <a:pPr>
              <a:buNone/>
            </a:pPr>
            <a:r>
              <a:rPr lang="en-US" sz="2000" dirty="0" smtClean="0">
                <a:latin typeface="Consolas" pitchFamily="49" charset="0"/>
                <a:cs typeface="Consolas" pitchFamily="49" charset="0"/>
              </a:rPr>
              <a:t>  Item </a:t>
            </a:r>
            <a:r>
              <a:rPr lang="en-US" sz="2000" dirty="0" err="1" smtClean="0">
                <a:latin typeface="Consolas" pitchFamily="49" charset="0"/>
                <a:cs typeface="Consolas" pitchFamily="49" charset="0"/>
              </a:rPr>
              <a:t>RemoveFromInventory</a:t>
            </a:r>
            <a:r>
              <a:rPr lang="en-US" sz="2000" dirty="0" smtClean="0">
                <a:latin typeface="Consolas" pitchFamily="49" charset="0"/>
                <a:cs typeface="Consolas" pitchFamily="49" charset="0"/>
              </a:rPr>
              <a:t>(</a:t>
            </a:r>
            <a:r>
              <a:rPr lang="en-US" sz="2000" b="1" dirty="0" err="1" smtClean="0">
                <a:latin typeface="Consolas" pitchFamily="49" charset="0"/>
                <a:cs typeface="Consolas" pitchFamily="49" charset="0"/>
              </a:rPr>
              <a:t>int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productID</a:t>
            </a:r>
            <a:r>
              <a:rPr lang="en-US" sz="2000" dirty="0" smtClean="0">
                <a:latin typeface="Consolas" pitchFamily="49" charset="0"/>
                <a:cs typeface="Consolas" pitchFamily="49" charset="0"/>
              </a:rPr>
              <a:t>);</a:t>
            </a:r>
          </a:p>
          <a:p>
            <a:pPr>
              <a:buNone/>
            </a:pPr>
            <a:r>
              <a:rPr lang="en-US" sz="2000" dirty="0" smtClean="0">
                <a:latin typeface="Consolas" pitchFamily="49" charset="0"/>
                <a:cs typeface="Consolas" pitchFamily="49" charset="0"/>
              </a:rPr>
              <a:t>  </a:t>
            </a:r>
            <a:r>
              <a:rPr lang="en-US" sz="2000" b="1" dirty="0" smtClean="0">
                <a:latin typeface="Consolas" pitchFamily="49" charset="0"/>
                <a:cs typeface="Consolas" pitchFamily="49" charset="0"/>
              </a:rPr>
              <a:t>void</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ShipToCustomer</a:t>
            </a:r>
            <a:r>
              <a:rPr lang="en-US" sz="2000" dirty="0" smtClean="0">
                <a:latin typeface="Consolas" pitchFamily="49" charset="0"/>
                <a:cs typeface="Consolas" pitchFamily="49" charset="0"/>
              </a:rPr>
              <a:t>(</a:t>
            </a:r>
            <a:r>
              <a:rPr lang="en-US" sz="2000" b="1" dirty="0" smtClean="0">
                <a:latin typeface="Consolas" pitchFamily="49" charset="0"/>
                <a:cs typeface="Consolas" pitchFamily="49" charset="0"/>
              </a:rPr>
              <a:t>string</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userName</a:t>
            </a:r>
            <a:r>
              <a:rPr lang="en-US" sz="2000" dirty="0" smtClean="0">
                <a:latin typeface="Consolas" pitchFamily="49" charset="0"/>
                <a:cs typeface="Consolas" pitchFamily="49" charset="0"/>
              </a:rPr>
              <a:t>, </a:t>
            </a:r>
            <a:r>
              <a:rPr lang="en-US" sz="2000" b="1" dirty="0" err="1" smtClean="0">
                <a:latin typeface="Consolas" pitchFamily="49" charset="0"/>
                <a:cs typeface="Consolas" pitchFamily="49" charset="0"/>
              </a:rPr>
              <a:t>int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itemID</a:t>
            </a:r>
            <a:r>
              <a:rPr lang="en-US" sz="2000" dirty="0" smtClean="0">
                <a:latin typeface="Consolas" pitchFamily="49" charset="0"/>
                <a:cs typeface="Consolas" pitchFamily="49" charset="0"/>
              </a:rPr>
              <a:t>);</a:t>
            </a:r>
          </a:p>
          <a:p>
            <a:pPr>
              <a:buNone/>
            </a:pPr>
            <a:r>
              <a:rPr lang="en-US" sz="2000" dirty="0" smtClean="0">
                <a:latin typeface="Consolas" pitchFamily="49" charset="0"/>
                <a:cs typeface="Consolas" pitchFamily="49" charset="0"/>
              </a:rPr>
              <a:t>}</a:t>
            </a:r>
          </a:p>
          <a:p>
            <a:pPr>
              <a:buNone/>
            </a:pPr>
            <a:r>
              <a:rPr lang="en-US" sz="2000" b="1" dirty="0" smtClean="0">
                <a:latin typeface="Consolas" pitchFamily="49" charset="0"/>
                <a:cs typeface="Consolas" pitchFamily="49" charset="0"/>
              </a:rPr>
              <a:t>class</a:t>
            </a:r>
            <a:r>
              <a:rPr lang="en-US" sz="2000" dirty="0" smtClean="0">
                <a:latin typeface="Consolas" pitchFamily="49" charset="0"/>
                <a:cs typeface="Consolas" pitchFamily="49" charset="0"/>
              </a:rPr>
              <a:t> Item { … }</a:t>
            </a:r>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17602613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2"/>
          <p:cNvSpPr txBox="1">
            <a:spLocks/>
          </p:cNvSpPr>
          <p:nvPr/>
        </p:nvSpPr>
        <p:spPr>
          <a:xfrm>
            <a:off x="381000" y="1576589"/>
            <a:ext cx="8382000" cy="1360372"/>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Replace any .NET method with your delegate</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Property of delegate type for every method</a:t>
            </a:r>
            <a:endParaRPr kumimoji="0" lang="en-US" sz="2800" b="0" i="0" u="none" strike="noStrike" kern="1200" cap="none" spc="0" normalizeH="0" baseline="0" noProof="0" dirty="0">
              <a:ln>
                <a:noFill/>
              </a:ln>
              <a:solidFill>
                <a:srgbClr val="99CC99"/>
              </a:solidFill>
              <a:effectLst/>
              <a:uLnTx/>
              <a:uFillTx/>
              <a:latin typeface="+mn-lt"/>
              <a:ea typeface="+mn-ea"/>
              <a:cs typeface="+mn-cs"/>
            </a:endParaRPr>
          </a:p>
        </p:txBody>
      </p:sp>
      <p:sp>
        <p:nvSpPr>
          <p:cNvPr id="2" name="Title 1"/>
          <p:cNvSpPr>
            <a:spLocks noGrp="1"/>
          </p:cNvSpPr>
          <p:nvPr>
            <p:ph type="title"/>
          </p:nvPr>
        </p:nvSpPr>
        <p:spPr>
          <a:xfrm>
            <a:off x="381000" y="323850"/>
            <a:ext cx="8382000" cy="553998"/>
          </a:xfrm>
        </p:spPr>
        <p:txBody>
          <a:bodyPr/>
          <a:lstStyle/>
          <a:p>
            <a:r>
              <a:rPr lang="en-US" dirty="0" err="1" smtClean="0"/>
              <a:t>Pex</a:t>
            </a:r>
            <a:r>
              <a:rPr lang="en-US" dirty="0" smtClean="0"/>
              <a:t> − Moles to Detour Untestable Code</a:t>
            </a:r>
            <a:endParaRPr lang="en-US" dirty="0">
              <a:solidFill>
                <a:schemeClr val="accent1"/>
              </a:solidFill>
            </a:endParaRPr>
          </a:p>
        </p:txBody>
      </p:sp>
      <p:sp>
        <p:nvSpPr>
          <p:cNvPr id="4" name="Snip Single Corner Rectangle 3"/>
          <p:cNvSpPr/>
          <p:nvPr/>
        </p:nvSpPr>
        <p:spPr bwMode="auto">
          <a:xfrm>
            <a:off x="422029" y="2934119"/>
            <a:ext cx="8309988" cy="3225520"/>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dirty="0" err="1" smtClean="0">
                <a:latin typeface="Consolas" pitchFamily="49" charset="0"/>
                <a:cs typeface="Consolas" pitchFamily="49" charset="0"/>
              </a:rPr>
              <a:t>struct</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 {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static </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 Now { get; }</a:t>
            </a:r>
          </a:p>
          <a:p>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class </a:t>
            </a:r>
            <a:r>
              <a:rPr lang="en-US" sz="2000" dirty="0" err="1" smtClean="0">
                <a:latin typeface="Consolas" pitchFamily="49" charset="0"/>
                <a:cs typeface="Consolas" pitchFamily="49" charset="0"/>
              </a:rPr>
              <a:t>MDateTime</a:t>
            </a:r>
            <a:r>
              <a:rPr lang="en-US" sz="2000" dirty="0" smtClean="0">
                <a:latin typeface="Consolas" pitchFamily="49" charset="0"/>
                <a:cs typeface="Consolas" pitchFamily="49" charset="0"/>
              </a:rPr>
              <a:t> { // generated</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static </a:t>
            </a:r>
            <a:r>
              <a:rPr lang="en-US" sz="2000" dirty="0" err="1" smtClean="0">
                <a:latin typeface="Consolas" pitchFamily="49" charset="0"/>
                <a:cs typeface="Consolas" pitchFamily="49" charset="0"/>
              </a:rPr>
              <a:t>Func</a:t>
            </a:r>
            <a:r>
              <a:rPr lang="en-US" sz="2000" dirty="0" smtClean="0">
                <a:latin typeface="Consolas" pitchFamily="49" charset="0"/>
                <a:cs typeface="Consolas" pitchFamily="49" charset="0"/>
              </a:rPr>
              <a:t>&lt;</a:t>
            </a:r>
            <a:r>
              <a:rPr lang="en-US" sz="2000" dirty="0" err="1" smtClean="0">
                <a:latin typeface="Consolas" pitchFamily="49" charset="0"/>
                <a:cs typeface="Consolas" pitchFamily="49" charset="0"/>
              </a:rPr>
              <a:t>DateTime</a:t>
            </a:r>
            <a:r>
              <a:rPr lang="en-US" sz="2000" dirty="0" smtClean="0">
                <a:latin typeface="Consolas" pitchFamily="49" charset="0"/>
                <a:cs typeface="Consolas" pitchFamily="49" charset="0"/>
              </a:rPr>
              <a:t>&gt; </a:t>
            </a:r>
            <a:r>
              <a:rPr lang="en-US" sz="2000" dirty="0" err="1" smtClean="0">
                <a:latin typeface="Consolas" pitchFamily="49" charset="0"/>
                <a:cs typeface="Consolas" pitchFamily="49" charset="0"/>
              </a:rPr>
              <a:t>NowGet</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 </a:t>
            </a:r>
            <a:r>
              <a:rPr lang="en-US" sz="2000" dirty="0" smtClean="0">
                <a:latin typeface="Consolas" pitchFamily="49" charset="0"/>
                <a:cs typeface="Consolas" pitchFamily="49" charset="0"/>
              </a:rPr>
              <a:t>set { </a:t>
            </a:r>
            <a:r>
              <a:rPr lang="en-US" sz="2000" dirty="0">
                <a:latin typeface="Consolas" pitchFamily="49" charset="0"/>
                <a:cs typeface="Consolas" pitchFamily="49" charset="0"/>
              </a:rPr>
              <a:t>/*magic*/ } </a:t>
            </a: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p>
          <a:p>
            <a:r>
              <a:rPr lang="en-US" sz="2000" dirty="0" smtClean="0">
                <a:latin typeface="Consolas" pitchFamily="49" charset="0"/>
                <a:cs typeface="Consolas" pitchFamily="49" charset="0"/>
              </a:rPr>
              <a:t>}</a:t>
            </a:r>
          </a:p>
          <a:p>
            <a:r>
              <a:rPr lang="en-US" sz="2000" dirty="0">
                <a:gradFill>
                  <a:gsLst>
                    <a:gs pos="0">
                      <a:srgbClr val="FFFFFF"/>
                    </a:gs>
                    <a:gs pos="100000">
                      <a:srgbClr val="FFFFFF"/>
                    </a:gs>
                  </a:gsLst>
                  <a:lin ang="5400000" scaled="0"/>
                </a:gradFill>
                <a:latin typeface="Consolas" pitchFamily="49" charset="0"/>
                <a:cs typeface="Consolas" pitchFamily="49" charset="0"/>
              </a:rPr>
              <a:t> </a:t>
            </a:r>
            <a:r>
              <a:rPr lang="en-US" sz="2000" dirty="0" smtClean="0">
                <a:gradFill>
                  <a:gsLst>
                    <a:gs pos="0">
                      <a:srgbClr val="FFFFFF"/>
                    </a:gs>
                    <a:gs pos="100000">
                      <a:srgbClr val="FFFFFF"/>
                    </a:gs>
                  </a:gsLst>
                  <a:lin ang="5400000" scaled="0"/>
                </a:gradFill>
                <a:latin typeface="Consolas" pitchFamily="49" charset="0"/>
                <a:cs typeface="Consolas" pitchFamily="49" charset="0"/>
              </a:rPr>
              <a:t>   </a:t>
            </a:r>
          </a:p>
        </p:txBody>
      </p:sp>
      <p:sp>
        <p:nvSpPr>
          <p:cNvPr id="5" name="Rectangle 4"/>
          <p:cNvSpPr/>
          <p:nvPr/>
        </p:nvSpPr>
        <p:spPr bwMode="auto">
          <a:xfrm>
            <a:off x="5909906" y="4986505"/>
            <a:ext cx="1357669" cy="357019"/>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Cloud Callout 5"/>
          <p:cNvSpPr/>
          <p:nvPr/>
        </p:nvSpPr>
        <p:spPr bwMode="auto">
          <a:xfrm>
            <a:off x="815498" y="1552576"/>
            <a:ext cx="4899502" cy="3031792"/>
          </a:xfrm>
          <a:prstGeom prst="cloudCallout">
            <a:avLst>
              <a:gd name="adj1" fmla="val 51234"/>
              <a:gd name="adj2" fmla="val 5926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After attaching delegate, </a:t>
            </a:r>
            <a:r>
              <a:rPr lang="en-US" sz="2400" b="1" dirty="0" smtClean="0">
                <a:gradFill>
                  <a:gsLst>
                    <a:gs pos="0">
                      <a:srgbClr val="FFFFFF"/>
                    </a:gs>
                    <a:gs pos="100000">
                      <a:srgbClr val="FFFFFF"/>
                    </a:gs>
                  </a:gsLst>
                  <a:lin ang="5400000" scaled="0"/>
                </a:gradFill>
              </a:rPr>
              <a:t>all future calls get detoured to attached delegate handler</a:t>
            </a:r>
            <a:r>
              <a:rPr lang="en-US" sz="2400" b="1" dirty="0">
                <a:gradFill>
                  <a:gsLst>
                    <a:gs pos="0">
                      <a:srgbClr val="FFFFFF"/>
                    </a:gs>
                    <a:gs pos="100000">
                      <a:srgbClr val="FFFFFF"/>
                    </a:gs>
                  </a:gsLst>
                  <a:lin ang="5400000" scaled="0"/>
                </a:gradFill>
              </a:rPr>
              <a:t> </a:t>
            </a:r>
            <a:r>
              <a:rPr lang="en-US" sz="2400" dirty="0" smtClean="0">
                <a:gradFill>
                  <a:gsLst>
                    <a:gs pos="0">
                      <a:srgbClr val="FFFFFF"/>
                    </a:gs>
                    <a:gs pos="100000">
                      <a:srgbClr val="FFFFFF"/>
                    </a:gs>
                  </a:gsLst>
                  <a:lin ang="5400000" scaled="0"/>
                </a:gradFill>
              </a:rPr>
              <a:t>(realized by code instrumentation)</a:t>
            </a:r>
            <a:endParaRPr lang="en-US" sz="2400" dirty="0">
              <a:gradFill>
                <a:gsLst>
                  <a:gs pos="0">
                    <a:srgbClr val="FFFFFF"/>
                  </a:gs>
                  <a:gs pos="100000">
                    <a:srgbClr val="FFFFFF"/>
                  </a:gs>
                </a:gsLst>
                <a:lin ang="5400000" scaled="0"/>
              </a:gradFill>
            </a:endParaRPr>
          </a:p>
        </p:txBody>
      </p:sp>
      <p:pic>
        <p:nvPicPr>
          <p:cNvPr id="7" name="Picture 3" descr="C:\Users\nikolait\Pictures\Microsoft Clip Organizer\j0423557.wmf"/>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a:off x="5747387" y="3062800"/>
            <a:ext cx="1227125" cy="1830629"/>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8" name="Picture 4" descr="C:\Users\nikolait\Pictures\Microsoft Clip Organizer\j0412426.wmf"/>
          <p:cNvPicPr>
            <a:picLocks noChangeAspect="1" noChangeArrowheads="1"/>
          </p:cNvPicPr>
          <p:nvPr/>
        </p:nvPicPr>
        <p:blipFill>
          <a:blip r:embed="rId6">
            <a:extLst>
              <a:ext uri="28A0092B-C50C-407e-A947-70E740481C1C">
                <a14:useLocalDpi xmlns:a14="http://schemas.microsoft.com/office/drawing/2007/7/7/main" xmlns="" val="0"/>
              </a:ext>
            </a:extLst>
          </a:blip>
          <a:srcRect/>
          <a:stretch>
            <a:fillRect/>
          </a:stretch>
        </p:blipFill>
        <p:spPr bwMode="auto">
          <a:xfrm>
            <a:off x="6925381" y="3640427"/>
            <a:ext cx="1597091" cy="211850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2913361481"/>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 </a:t>
            </a:r>
            <a:r>
              <a:rPr lang="en-US" sz="2800" dirty="0" err="1" smtClean="0">
                <a:solidFill>
                  <a:schemeClr val="accent1"/>
                </a:solidFill>
              </a:rPr>
              <a:t>Pex</a:t>
            </a:r>
            <a:r>
              <a:rPr lang="en-US" sz="2800" dirty="0" smtClean="0">
                <a:solidFill>
                  <a:schemeClr val="accent1"/>
                </a:solidFill>
              </a:rPr>
              <a:t> and Stubs and Moles</a:t>
            </a:r>
            <a:endParaRPr lang="en-US" sz="2800" dirty="0">
              <a:solidFill>
                <a:schemeClr val="accent1"/>
              </a:solidFill>
            </a:endParaRPr>
          </a:p>
        </p:txBody>
      </p:sp>
      <p:sp>
        <p:nvSpPr>
          <p:cNvPr id="4" name="Snip Single Corner Rectangle 3"/>
          <p:cNvSpPr/>
          <p:nvPr/>
        </p:nvSpPr>
        <p:spPr bwMode="auto">
          <a:xfrm>
            <a:off x="391886" y="1406769"/>
            <a:ext cx="8330083" cy="485115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smtClean="0">
                <a:latin typeface="Consolas" pitchFamily="49" charset="0"/>
                <a:cs typeface="Consolas" pitchFamily="49" charset="0"/>
              </a:rPr>
              <a:t>[</a:t>
            </a:r>
            <a:r>
              <a:rPr lang="en-US" dirty="0" err="1" smtClean="0">
                <a:latin typeface="Consolas" pitchFamily="49" charset="0"/>
                <a:cs typeface="Consolas" pitchFamily="49" charset="0"/>
              </a:rPr>
              <a:t>PexMethod</a:t>
            </a:r>
            <a:r>
              <a:rPr lang="en-US" dirty="0">
                <a:latin typeface="Consolas" pitchFamily="49" charset="0"/>
                <a:cs typeface="Consolas" pitchFamily="49" charset="0"/>
              </a:rPr>
              <a:t>]</a:t>
            </a:r>
          </a:p>
          <a:p>
            <a:r>
              <a:rPr lang="en-US" dirty="0" smtClean="0">
                <a:latin typeface="Consolas" pitchFamily="49" charset="0"/>
                <a:cs typeface="Consolas" pitchFamily="49" charset="0"/>
              </a:rPr>
              <a:t>public </a:t>
            </a:r>
            <a:r>
              <a:rPr lang="en-US" dirty="0">
                <a:latin typeface="Consolas" pitchFamily="49" charset="0"/>
                <a:cs typeface="Consolas" pitchFamily="49" charset="0"/>
              </a:rPr>
              <a:t>void </a:t>
            </a:r>
            <a:r>
              <a:rPr lang="en-US" dirty="0" err="1" smtClean="0">
                <a:latin typeface="Consolas" pitchFamily="49" charset="0"/>
                <a:cs typeface="Consolas" pitchFamily="49" charset="0"/>
              </a:rPr>
              <a:t>ProcessOrderAndCheckQuantityMoles</a:t>
            </a:r>
            <a:r>
              <a:rPr lang="en-US" dirty="0" smtClean="0">
                <a:latin typeface="Consolas" pitchFamily="49" charset="0"/>
                <a:cs typeface="Consolas" pitchFamily="49" charset="0"/>
              </a:rPr>
              <a:t>(Order </a:t>
            </a:r>
            <a:r>
              <a:rPr lang="en-US" dirty="0" err="1" smtClean="0">
                <a:latin typeface="Consolas" pitchFamily="49" charset="0"/>
                <a:cs typeface="Consolas" pitchFamily="49" charset="0"/>
              </a:rPr>
              <a:t>order</a:t>
            </a:r>
            <a:r>
              <a:rPr lang="en-US" dirty="0" smtClean="0">
                <a:solidFill>
                  <a:schemeClr val="tx1"/>
                </a:solidFill>
                <a:latin typeface="Consolas" pitchFamily="49" charset="0"/>
                <a:cs typeface="Consolas" pitchFamily="49" charset="0"/>
              </a:rPr>
              <a:t>,</a:t>
            </a:r>
          </a:p>
          <a:p>
            <a:r>
              <a:rPr lang="en-US" dirty="0">
                <a:solidFill>
                  <a:schemeClr val="tx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DateTime</a:t>
            </a:r>
            <a:r>
              <a:rPr lang="en-US" dirty="0" smtClean="0">
                <a:solidFill>
                  <a:schemeClr val="tx1"/>
                </a:solidFill>
                <a:latin typeface="Consolas" pitchFamily="49" charset="0"/>
                <a:cs typeface="Consolas" pitchFamily="49" charset="0"/>
              </a:rPr>
              <a:t> now</a:t>
            </a:r>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Contract.Assume</a:t>
            </a:r>
            <a:r>
              <a:rPr lang="en-US" dirty="0" smtClean="0">
                <a:latin typeface="Consolas" pitchFamily="49" charset="0"/>
                <a:cs typeface="Consolas" pitchFamily="49" charset="0"/>
              </a:rPr>
              <a:t>(order != null);</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count </a:t>
            </a:r>
            <a:r>
              <a:rPr lang="en-US" dirty="0">
                <a:latin typeface="Consolas" pitchFamily="49" charset="0"/>
                <a:cs typeface="Consolas" pitchFamily="49" charset="0"/>
              </a:rPr>
              <a:t>= 0;</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warehouse = new </a:t>
            </a:r>
            <a:r>
              <a:rPr lang="en-US" dirty="0" err="1">
                <a:latin typeface="Consolas" pitchFamily="49" charset="0"/>
                <a:cs typeface="Consolas" pitchFamily="49" charset="0"/>
              </a:rPr>
              <a:t>SIWarehouse</a:t>
            </a:r>
            <a:r>
              <a:rPr lang="en-US" dirty="0">
                <a:latin typeface="Consolas" pitchFamily="49" charset="0"/>
                <a:cs typeface="Consolas" pitchFamily="49" charset="0"/>
              </a:rPr>
              <a:t>() {</a:t>
            </a:r>
          </a:p>
          <a:p>
            <a:r>
              <a:rPr lang="en-US" dirty="0" smtClean="0">
                <a:latin typeface="Consolas" pitchFamily="49" charset="0"/>
                <a:cs typeface="Consolas" pitchFamily="49" charset="0"/>
              </a:rPr>
              <a:t>    ShipToCustomerStringInt32 </a:t>
            </a:r>
            <a:r>
              <a:rPr lang="en-US" dirty="0">
                <a:latin typeface="Consolas" pitchFamily="49" charset="0"/>
                <a:cs typeface="Consolas" pitchFamily="49" charset="0"/>
              </a:rPr>
              <a:t>= (</a:t>
            </a:r>
            <a:r>
              <a:rPr lang="en-US" dirty="0" err="1" smtClean="0">
                <a:latin typeface="Consolas" pitchFamily="49" charset="0"/>
                <a:cs typeface="Consolas" pitchFamily="49" charset="0"/>
              </a:rPr>
              <a:t>userName</a:t>
            </a:r>
            <a:r>
              <a:rPr lang="en-US" dirty="0" smtClean="0">
                <a:latin typeface="Consolas" pitchFamily="49" charset="0"/>
                <a:cs typeface="Consolas" pitchFamily="49" charset="0"/>
              </a:rPr>
              <a:t>, id</a:t>
            </a:r>
            <a:r>
              <a:rPr lang="en-US" dirty="0">
                <a:latin typeface="Consolas" pitchFamily="49" charset="0"/>
                <a:cs typeface="Consolas" pitchFamily="49" charset="0"/>
              </a:rPr>
              <a:t>) =&gt; </a:t>
            </a:r>
            <a:r>
              <a:rPr lang="en-US" dirty="0" smtClean="0">
                <a:latin typeface="Consolas" pitchFamily="49" charset="0"/>
                <a:cs typeface="Consolas" pitchFamily="49" charset="0"/>
              </a:rPr>
              <a:t>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endParaRPr lang="en-US" dirty="0" smtClean="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solidFill>
                  <a:schemeClr val="tx1"/>
                </a:solidFill>
                <a:latin typeface="Consolas" pitchFamily="49" charset="0"/>
                <a:cs typeface="Consolas" pitchFamily="49" charset="0"/>
              </a:rPr>
              <a:t>MDateTime.NowGet</a:t>
            </a:r>
            <a:r>
              <a:rPr lang="en-US" dirty="0" smtClean="0">
                <a:solidFill>
                  <a:schemeClr val="tx1"/>
                </a:solidFill>
                <a:latin typeface="Consolas" pitchFamily="49" charset="0"/>
                <a:cs typeface="Consolas" pitchFamily="49" charset="0"/>
              </a:rPr>
              <a:t> = () =&gt; now;</a:t>
            </a:r>
            <a:endParaRPr lang="en-US" dirty="0">
              <a:solidFill>
                <a:schemeClr val="tx1"/>
              </a:solidFill>
              <a:latin typeface="Consolas" pitchFamily="49" charset="0"/>
              <a:cs typeface="Consolas" pitchFamily="49" charset="0"/>
            </a:endParaRPr>
          </a:p>
          <a:p>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target = new </a:t>
            </a:r>
            <a:r>
              <a:rPr lang="en-US" dirty="0" err="1" smtClean="0">
                <a:latin typeface="Consolas" pitchFamily="49" charset="0"/>
                <a:cs typeface="Consolas" pitchFamily="49" charset="0"/>
              </a:rPr>
              <a:t>WebService</a:t>
            </a:r>
            <a:r>
              <a:rPr lang="en-US" dirty="0" smtClean="0">
                <a:latin typeface="Consolas" pitchFamily="49" charset="0"/>
                <a:cs typeface="Consolas" pitchFamily="49" charset="0"/>
              </a:rPr>
              <a:t>(warehouse);</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target.Process</a:t>
            </a:r>
            <a:r>
              <a:rPr lang="en-US" dirty="0" smtClean="0">
                <a:latin typeface="Consolas" pitchFamily="49" charset="0"/>
                <a:cs typeface="Consolas" pitchFamily="49" charset="0"/>
              </a:rPr>
              <a:t>(order);</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Contract.Assert</a:t>
            </a:r>
            <a:r>
              <a:rPr lang="en-US" dirty="0" smtClean="0">
                <a:latin typeface="Consolas" pitchFamily="49" charset="0"/>
                <a:cs typeface="Consolas" pitchFamily="49" charset="0"/>
              </a:rPr>
              <a:t>(</a:t>
            </a:r>
            <a:r>
              <a:rPr lang="en-US" dirty="0" err="1" smtClean="0">
                <a:latin typeface="Consolas" pitchFamily="49" charset="0"/>
                <a:cs typeface="Consolas" pitchFamily="49" charset="0"/>
              </a:rPr>
              <a:t>order.Quantity</a:t>
            </a:r>
            <a:r>
              <a:rPr lang="en-US" dirty="0" smtClean="0">
                <a:latin typeface="Consolas" pitchFamily="49" charset="0"/>
                <a:cs typeface="Consolas" pitchFamily="49" charset="0"/>
              </a:rPr>
              <a:t> == 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a:t>
            </a:r>
            <a:endParaRPr lang="en-US" dirty="0">
              <a:latin typeface="Consolas" pitchFamily="49" charset="0"/>
              <a:cs typeface="Consolas" pitchFamily="49" charset="0"/>
            </a:endParaRPr>
          </a:p>
          <a:p>
            <a:r>
              <a:rPr lang="en-US" dirty="0">
                <a:latin typeface="Consolas" pitchFamily="49" charset="0"/>
                <a:cs typeface="Consolas" pitchFamily="49" charset="0"/>
              </a:rPr>
              <a:t> </a:t>
            </a:r>
          </a:p>
        </p:txBody>
      </p:sp>
    </p:spTree>
    <p:extLst>
      <p:ext uri="{BB962C8B-B14F-4D97-AF65-F5344CB8AC3E}">
        <p14:creationId xmlns:p14="http://schemas.microsoft.com/office/powerpoint/2007/7/12/main" xmlns="" val="4112984399"/>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 </a:t>
            </a:r>
            <a:r>
              <a:rPr lang="en-US" sz="2800" dirty="0" err="1" smtClean="0">
                <a:solidFill>
                  <a:schemeClr val="accent1"/>
                </a:solidFill>
              </a:rPr>
              <a:t>Pex</a:t>
            </a:r>
            <a:r>
              <a:rPr lang="en-US" sz="2800" dirty="0" smtClean="0">
                <a:solidFill>
                  <a:schemeClr val="accent1"/>
                </a:solidFill>
              </a:rPr>
              <a:t> and Stubs and Moles</a:t>
            </a:r>
            <a:endParaRPr lang="en-US" sz="2800" dirty="0">
              <a:solidFill>
                <a:schemeClr val="accent1"/>
              </a:solidFill>
            </a:endParaRPr>
          </a:p>
        </p:txBody>
      </p:sp>
      <p:sp>
        <p:nvSpPr>
          <p:cNvPr id="4" name="Snip Single Corner Rectangle 3"/>
          <p:cNvSpPr/>
          <p:nvPr/>
        </p:nvSpPr>
        <p:spPr bwMode="auto">
          <a:xfrm>
            <a:off x="391886" y="1406769"/>
            <a:ext cx="8330083" cy="485115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smtClean="0">
                <a:latin typeface="Consolas" pitchFamily="49" charset="0"/>
                <a:cs typeface="Consolas" pitchFamily="49" charset="0"/>
              </a:rPr>
              <a:t>[</a:t>
            </a:r>
            <a:r>
              <a:rPr lang="en-US" dirty="0" err="1" smtClean="0">
                <a:latin typeface="Consolas" pitchFamily="49" charset="0"/>
                <a:cs typeface="Consolas" pitchFamily="49" charset="0"/>
              </a:rPr>
              <a:t>PexMethod</a:t>
            </a:r>
            <a:r>
              <a:rPr lang="en-US" dirty="0">
                <a:latin typeface="Consolas" pitchFamily="49" charset="0"/>
                <a:cs typeface="Consolas" pitchFamily="49" charset="0"/>
              </a:rPr>
              <a:t>]</a:t>
            </a:r>
          </a:p>
          <a:p>
            <a:r>
              <a:rPr lang="en-US" dirty="0" smtClean="0">
                <a:latin typeface="Consolas" pitchFamily="49" charset="0"/>
                <a:cs typeface="Consolas" pitchFamily="49" charset="0"/>
              </a:rPr>
              <a:t>public </a:t>
            </a:r>
            <a:r>
              <a:rPr lang="en-US" dirty="0">
                <a:latin typeface="Consolas" pitchFamily="49" charset="0"/>
                <a:cs typeface="Consolas" pitchFamily="49" charset="0"/>
              </a:rPr>
              <a:t>void </a:t>
            </a:r>
            <a:r>
              <a:rPr lang="en-US" dirty="0" err="1" smtClean="0">
                <a:latin typeface="Consolas" pitchFamily="49" charset="0"/>
                <a:cs typeface="Consolas" pitchFamily="49" charset="0"/>
              </a:rPr>
              <a:t>ProcessOrderAndCheckQuantityMoles</a:t>
            </a:r>
            <a:r>
              <a:rPr lang="en-US" dirty="0" smtClean="0">
                <a:latin typeface="Consolas" pitchFamily="49" charset="0"/>
                <a:cs typeface="Consolas" pitchFamily="49" charset="0"/>
              </a:rPr>
              <a:t>(Order </a:t>
            </a:r>
            <a:r>
              <a:rPr lang="en-US" dirty="0" err="1" smtClean="0">
                <a:latin typeface="Consolas" pitchFamily="49" charset="0"/>
                <a:cs typeface="Consolas" pitchFamily="49" charset="0"/>
              </a:rPr>
              <a:t>order</a:t>
            </a:r>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b="1" dirty="0" err="1" smtClean="0">
                <a:latin typeface="Consolas" pitchFamily="49" charset="0"/>
                <a:cs typeface="Consolas" pitchFamily="49" charset="0"/>
              </a:rPr>
              <a:t>DateTime</a:t>
            </a:r>
            <a:r>
              <a:rPr lang="en-US" b="1" dirty="0" smtClean="0">
                <a:latin typeface="Consolas" pitchFamily="49" charset="0"/>
                <a:cs typeface="Consolas" pitchFamily="49" charset="0"/>
              </a:rPr>
              <a:t> now</a:t>
            </a:r>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Contract.Assume</a:t>
            </a:r>
            <a:r>
              <a:rPr lang="en-US" dirty="0" smtClean="0">
                <a:latin typeface="Consolas" pitchFamily="49" charset="0"/>
                <a:cs typeface="Consolas" pitchFamily="49" charset="0"/>
              </a:rPr>
              <a:t>(order != null);</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count </a:t>
            </a:r>
            <a:r>
              <a:rPr lang="en-US" dirty="0">
                <a:latin typeface="Consolas" pitchFamily="49" charset="0"/>
                <a:cs typeface="Consolas" pitchFamily="49" charset="0"/>
              </a:rPr>
              <a:t>= 0;</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warehouse = new </a:t>
            </a:r>
            <a:r>
              <a:rPr lang="en-US" dirty="0" err="1">
                <a:latin typeface="Consolas" pitchFamily="49" charset="0"/>
                <a:cs typeface="Consolas" pitchFamily="49" charset="0"/>
              </a:rPr>
              <a:t>SIWarehouse</a:t>
            </a:r>
            <a:r>
              <a:rPr lang="en-US" dirty="0">
                <a:latin typeface="Consolas" pitchFamily="49" charset="0"/>
                <a:cs typeface="Consolas" pitchFamily="49" charset="0"/>
              </a:rPr>
              <a:t>() {</a:t>
            </a:r>
          </a:p>
          <a:p>
            <a:r>
              <a:rPr lang="en-US" dirty="0" smtClean="0">
                <a:latin typeface="Consolas" pitchFamily="49" charset="0"/>
                <a:cs typeface="Consolas" pitchFamily="49" charset="0"/>
              </a:rPr>
              <a:t>    ShipToCustomerStringInt32 </a:t>
            </a:r>
            <a:r>
              <a:rPr lang="en-US" dirty="0">
                <a:latin typeface="Consolas" pitchFamily="49" charset="0"/>
                <a:cs typeface="Consolas" pitchFamily="49" charset="0"/>
              </a:rPr>
              <a:t>= (</a:t>
            </a:r>
            <a:r>
              <a:rPr lang="en-US" dirty="0" err="1" smtClean="0">
                <a:latin typeface="Consolas" pitchFamily="49" charset="0"/>
                <a:cs typeface="Consolas" pitchFamily="49" charset="0"/>
              </a:rPr>
              <a:t>userName</a:t>
            </a:r>
            <a:r>
              <a:rPr lang="en-US" dirty="0" smtClean="0">
                <a:latin typeface="Consolas" pitchFamily="49" charset="0"/>
                <a:cs typeface="Consolas" pitchFamily="49" charset="0"/>
              </a:rPr>
              <a:t>, id</a:t>
            </a:r>
            <a:r>
              <a:rPr lang="en-US" dirty="0">
                <a:latin typeface="Consolas" pitchFamily="49" charset="0"/>
                <a:cs typeface="Consolas" pitchFamily="49" charset="0"/>
              </a:rPr>
              <a:t>) =&gt; </a:t>
            </a:r>
            <a:r>
              <a:rPr lang="en-US" dirty="0" smtClean="0">
                <a:latin typeface="Consolas" pitchFamily="49" charset="0"/>
                <a:cs typeface="Consolas" pitchFamily="49" charset="0"/>
              </a:rPr>
              <a:t>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endParaRPr lang="en-US" dirty="0" smtClean="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b="1" dirty="0" err="1" smtClean="0">
                <a:latin typeface="Consolas" pitchFamily="49" charset="0"/>
                <a:cs typeface="Consolas" pitchFamily="49" charset="0"/>
              </a:rPr>
              <a:t>MDateTime.NowGet</a:t>
            </a:r>
            <a:r>
              <a:rPr lang="en-US" b="1" dirty="0" smtClean="0">
                <a:latin typeface="Consolas" pitchFamily="49" charset="0"/>
                <a:cs typeface="Consolas" pitchFamily="49" charset="0"/>
              </a:rPr>
              <a:t> = () =&gt; now;</a:t>
            </a:r>
            <a:endParaRPr lang="en-US" b="1"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target = new </a:t>
            </a:r>
            <a:r>
              <a:rPr lang="en-US" dirty="0" err="1" smtClean="0">
                <a:latin typeface="Consolas" pitchFamily="49" charset="0"/>
                <a:cs typeface="Consolas" pitchFamily="49" charset="0"/>
              </a:rPr>
              <a:t>WebService</a:t>
            </a:r>
            <a:r>
              <a:rPr lang="en-US" dirty="0" smtClean="0">
                <a:latin typeface="Consolas" pitchFamily="49" charset="0"/>
                <a:cs typeface="Consolas" pitchFamily="49" charset="0"/>
              </a:rPr>
              <a:t>(warehouse);</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target.Process</a:t>
            </a:r>
            <a:r>
              <a:rPr lang="en-US" dirty="0" smtClean="0">
                <a:latin typeface="Consolas" pitchFamily="49" charset="0"/>
                <a:cs typeface="Consolas" pitchFamily="49" charset="0"/>
              </a:rPr>
              <a:t>(order);</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Contract.Assert</a:t>
            </a:r>
            <a:r>
              <a:rPr lang="en-US" dirty="0" smtClean="0">
                <a:latin typeface="Consolas" pitchFamily="49" charset="0"/>
                <a:cs typeface="Consolas" pitchFamily="49" charset="0"/>
              </a:rPr>
              <a:t>(</a:t>
            </a:r>
            <a:r>
              <a:rPr lang="en-US" dirty="0" err="1" smtClean="0">
                <a:latin typeface="Consolas" pitchFamily="49" charset="0"/>
                <a:cs typeface="Consolas" pitchFamily="49" charset="0"/>
              </a:rPr>
              <a:t>order.Quantity</a:t>
            </a:r>
            <a:r>
              <a:rPr lang="en-US" dirty="0" smtClean="0">
                <a:latin typeface="Consolas" pitchFamily="49" charset="0"/>
                <a:cs typeface="Consolas" pitchFamily="49" charset="0"/>
              </a:rPr>
              <a:t> == 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a:t>
            </a:r>
            <a:endParaRPr lang="en-US" dirty="0">
              <a:latin typeface="Consolas" pitchFamily="49" charset="0"/>
              <a:cs typeface="Consolas" pitchFamily="49" charset="0"/>
            </a:endParaRPr>
          </a:p>
          <a:p>
            <a:r>
              <a:rPr lang="en-US" dirty="0">
                <a:latin typeface="Consolas" pitchFamily="49" charset="0"/>
                <a:cs typeface="Consolas" pitchFamily="49" charset="0"/>
              </a:rPr>
              <a:t> </a:t>
            </a:r>
          </a:p>
        </p:txBody>
      </p:sp>
    </p:spTree>
    <p:extLst>
      <p:ext uri="{BB962C8B-B14F-4D97-AF65-F5344CB8AC3E}">
        <p14:creationId xmlns:p14="http://schemas.microsoft.com/office/powerpoint/2007/7/12/main" xmlns="" val="2666097521"/>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ingle Corner Rectangle 6"/>
          <p:cNvSpPr/>
          <p:nvPr/>
        </p:nvSpPr>
        <p:spPr bwMode="auto">
          <a:xfrm>
            <a:off x="391886" y="1406769"/>
            <a:ext cx="8330083" cy="485115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smtClean="0">
                <a:latin typeface="Consolas" pitchFamily="49" charset="0"/>
                <a:cs typeface="Consolas" pitchFamily="49" charset="0"/>
              </a:rPr>
              <a:t>[</a:t>
            </a:r>
            <a:r>
              <a:rPr lang="en-US" dirty="0" err="1" smtClean="0">
                <a:latin typeface="Consolas" pitchFamily="49" charset="0"/>
                <a:cs typeface="Consolas" pitchFamily="49" charset="0"/>
              </a:rPr>
              <a:t>PexMethod</a:t>
            </a:r>
            <a:r>
              <a:rPr lang="en-US" dirty="0">
                <a:latin typeface="Consolas" pitchFamily="49" charset="0"/>
                <a:cs typeface="Consolas" pitchFamily="49" charset="0"/>
              </a:rPr>
              <a:t>]</a:t>
            </a:r>
          </a:p>
          <a:p>
            <a:r>
              <a:rPr lang="en-US" dirty="0" smtClean="0">
                <a:latin typeface="Consolas" pitchFamily="49" charset="0"/>
                <a:cs typeface="Consolas" pitchFamily="49" charset="0"/>
              </a:rPr>
              <a:t>public </a:t>
            </a:r>
            <a:r>
              <a:rPr lang="en-US" dirty="0">
                <a:latin typeface="Consolas" pitchFamily="49" charset="0"/>
                <a:cs typeface="Consolas" pitchFamily="49" charset="0"/>
              </a:rPr>
              <a:t>void </a:t>
            </a:r>
            <a:r>
              <a:rPr lang="en-US" dirty="0" err="1" smtClean="0">
                <a:latin typeface="Consolas" pitchFamily="49" charset="0"/>
                <a:cs typeface="Consolas" pitchFamily="49" charset="0"/>
              </a:rPr>
              <a:t>ProcessOrderAndCheckQuantityMoles</a:t>
            </a:r>
            <a:r>
              <a:rPr lang="en-US" dirty="0" smtClean="0">
                <a:latin typeface="Consolas" pitchFamily="49" charset="0"/>
                <a:cs typeface="Consolas" pitchFamily="49" charset="0"/>
              </a:rPr>
              <a:t>(Order </a:t>
            </a:r>
            <a:r>
              <a:rPr lang="en-US" dirty="0" err="1" smtClean="0">
                <a:latin typeface="Consolas" pitchFamily="49" charset="0"/>
                <a:cs typeface="Consolas" pitchFamily="49" charset="0"/>
              </a:rPr>
              <a:t>order</a:t>
            </a:r>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DateTime</a:t>
            </a:r>
            <a:r>
              <a:rPr lang="en-US" dirty="0" smtClean="0">
                <a:latin typeface="Consolas" pitchFamily="49" charset="0"/>
                <a:cs typeface="Consolas" pitchFamily="49" charset="0"/>
              </a:rPr>
              <a:t> now) {</a:t>
            </a:r>
            <a:endParaRPr lang="en-US" dirty="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Contract.Assume</a:t>
            </a:r>
            <a:r>
              <a:rPr lang="en-US" dirty="0" smtClean="0">
                <a:latin typeface="Consolas" pitchFamily="49" charset="0"/>
                <a:cs typeface="Consolas" pitchFamily="49" charset="0"/>
              </a:rPr>
              <a:t>(order != null);</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count </a:t>
            </a:r>
            <a:r>
              <a:rPr lang="en-US" dirty="0">
                <a:latin typeface="Consolas" pitchFamily="49" charset="0"/>
                <a:cs typeface="Consolas" pitchFamily="49" charset="0"/>
              </a:rPr>
              <a:t>= 0;</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warehouse = new </a:t>
            </a:r>
            <a:r>
              <a:rPr lang="en-US" dirty="0" err="1">
                <a:latin typeface="Consolas" pitchFamily="49" charset="0"/>
                <a:cs typeface="Consolas" pitchFamily="49" charset="0"/>
              </a:rPr>
              <a:t>SIWarehouse</a:t>
            </a:r>
            <a:r>
              <a:rPr lang="en-US" dirty="0">
                <a:latin typeface="Consolas" pitchFamily="49" charset="0"/>
                <a:cs typeface="Consolas" pitchFamily="49" charset="0"/>
              </a:rPr>
              <a:t>() {</a:t>
            </a:r>
          </a:p>
          <a:p>
            <a:r>
              <a:rPr lang="en-US" dirty="0" smtClean="0">
                <a:latin typeface="Consolas" pitchFamily="49" charset="0"/>
                <a:cs typeface="Consolas" pitchFamily="49" charset="0"/>
              </a:rPr>
              <a:t>    ShipToCustomerStringInt32 </a:t>
            </a:r>
            <a:r>
              <a:rPr lang="en-US" dirty="0">
                <a:latin typeface="Consolas" pitchFamily="49" charset="0"/>
                <a:cs typeface="Consolas" pitchFamily="49" charset="0"/>
              </a:rPr>
              <a:t>= (</a:t>
            </a:r>
            <a:r>
              <a:rPr lang="en-US" dirty="0" err="1" smtClean="0">
                <a:latin typeface="Consolas" pitchFamily="49" charset="0"/>
                <a:cs typeface="Consolas" pitchFamily="49" charset="0"/>
              </a:rPr>
              <a:t>userName</a:t>
            </a:r>
            <a:r>
              <a:rPr lang="en-US" dirty="0" smtClean="0">
                <a:latin typeface="Consolas" pitchFamily="49" charset="0"/>
                <a:cs typeface="Consolas" pitchFamily="49" charset="0"/>
              </a:rPr>
              <a:t>, id</a:t>
            </a:r>
            <a:r>
              <a:rPr lang="en-US" dirty="0">
                <a:latin typeface="Consolas" pitchFamily="49" charset="0"/>
                <a:cs typeface="Consolas" pitchFamily="49" charset="0"/>
              </a:rPr>
              <a:t>) =&gt; </a:t>
            </a:r>
            <a:r>
              <a:rPr lang="en-US" dirty="0" smtClean="0">
                <a:latin typeface="Consolas" pitchFamily="49" charset="0"/>
                <a:cs typeface="Consolas" pitchFamily="49" charset="0"/>
              </a:rPr>
              <a:t>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endParaRPr lang="en-US" dirty="0" smtClean="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MDateTime.NowGet</a:t>
            </a:r>
            <a:r>
              <a:rPr lang="en-US" dirty="0" smtClean="0">
                <a:latin typeface="Consolas" pitchFamily="49" charset="0"/>
                <a:cs typeface="Consolas" pitchFamily="49" charset="0"/>
              </a:rPr>
              <a:t> = () =&gt; now;</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target = new </a:t>
            </a:r>
            <a:r>
              <a:rPr lang="en-US" dirty="0" err="1" smtClean="0">
                <a:latin typeface="Consolas" pitchFamily="49" charset="0"/>
                <a:cs typeface="Consolas" pitchFamily="49" charset="0"/>
              </a:rPr>
              <a:t>WebService</a:t>
            </a:r>
            <a:r>
              <a:rPr lang="en-US" dirty="0" smtClean="0">
                <a:latin typeface="Consolas" pitchFamily="49" charset="0"/>
                <a:cs typeface="Consolas" pitchFamily="49" charset="0"/>
              </a:rPr>
              <a:t>(warehouse);</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target.Process</a:t>
            </a:r>
            <a:r>
              <a:rPr lang="en-US" dirty="0" smtClean="0">
                <a:latin typeface="Consolas" pitchFamily="49" charset="0"/>
                <a:cs typeface="Consolas" pitchFamily="49" charset="0"/>
              </a:rPr>
              <a:t>(order);</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Contract.Assert</a:t>
            </a:r>
            <a:r>
              <a:rPr lang="en-US" dirty="0" smtClean="0">
                <a:latin typeface="Consolas" pitchFamily="49" charset="0"/>
                <a:cs typeface="Consolas" pitchFamily="49" charset="0"/>
              </a:rPr>
              <a:t>(</a:t>
            </a:r>
            <a:r>
              <a:rPr lang="en-US" dirty="0" err="1" smtClean="0">
                <a:latin typeface="Consolas" pitchFamily="49" charset="0"/>
                <a:cs typeface="Consolas" pitchFamily="49" charset="0"/>
              </a:rPr>
              <a:t>order.Quantity</a:t>
            </a:r>
            <a:r>
              <a:rPr lang="en-US" dirty="0" smtClean="0">
                <a:latin typeface="Consolas" pitchFamily="49" charset="0"/>
                <a:cs typeface="Consolas" pitchFamily="49" charset="0"/>
              </a:rPr>
              <a:t> == 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a:t>
            </a:r>
            <a:endParaRPr lang="en-US" dirty="0">
              <a:latin typeface="Consolas" pitchFamily="49" charset="0"/>
              <a:cs typeface="Consolas" pitchFamily="49" charset="0"/>
            </a:endParaRPr>
          </a:p>
          <a:p>
            <a:r>
              <a:rPr lang="en-US" dirty="0">
                <a:latin typeface="Consolas" pitchFamily="49" charset="0"/>
                <a:cs typeface="Consolas" pitchFamily="49" charset="0"/>
              </a:rPr>
              <a:t> </a:t>
            </a:r>
          </a:p>
        </p:txBody>
      </p:sp>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 </a:t>
            </a:r>
            <a:r>
              <a:rPr lang="en-US" sz="2800" dirty="0" err="1" smtClean="0">
                <a:solidFill>
                  <a:schemeClr val="accent1"/>
                </a:solidFill>
              </a:rPr>
              <a:t>Pex</a:t>
            </a:r>
            <a:r>
              <a:rPr lang="en-US" sz="2800" dirty="0" smtClean="0">
                <a:solidFill>
                  <a:schemeClr val="accent1"/>
                </a:solidFill>
              </a:rPr>
              <a:t> and Stubs and Moles</a:t>
            </a:r>
            <a:endParaRPr lang="en-US" sz="2800" dirty="0">
              <a:solidFill>
                <a:schemeClr val="accent1"/>
              </a:solidFill>
            </a:endParaRPr>
          </a:p>
        </p:txBody>
      </p:sp>
      <p:sp>
        <p:nvSpPr>
          <p:cNvPr id="5" name="Rectangle 4"/>
          <p:cNvSpPr/>
          <p:nvPr/>
        </p:nvSpPr>
        <p:spPr bwMode="auto">
          <a:xfrm>
            <a:off x="652106" y="4272130"/>
            <a:ext cx="3767494" cy="357019"/>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8" name="Rounded Rectangle 7"/>
          <p:cNvSpPr/>
          <p:nvPr/>
        </p:nvSpPr>
        <p:spPr bwMode="auto">
          <a:xfrm>
            <a:off x="3124632" y="4804686"/>
            <a:ext cx="3961968" cy="9043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We detour all calls to </a:t>
            </a:r>
            <a:r>
              <a:rPr lang="en-US" sz="2400" dirty="0" err="1" smtClean="0">
                <a:gradFill>
                  <a:gsLst>
                    <a:gs pos="0">
                      <a:srgbClr val="FFFFFF"/>
                    </a:gs>
                    <a:gs pos="100000">
                      <a:srgbClr val="FFFFFF"/>
                    </a:gs>
                  </a:gsLst>
                  <a:lin ang="5400000" scaled="0"/>
                </a:gradFill>
              </a:rPr>
              <a:t>DateTime.Now</a:t>
            </a:r>
            <a:r>
              <a:rPr lang="en-US" sz="2400" dirty="0" smtClean="0">
                <a:gradFill>
                  <a:gsLst>
                    <a:gs pos="0">
                      <a:srgbClr val="FFFFFF"/>
                    </a:gs>
                    <a:gs pos="100000">
                      <a:srgbClr val="FFFFFF"/>
                    </a:gs>
                  </a:gsLst>
                  <a:lin ang="5400000" scaled="0"/>
                </a:gradFill>
              </a:rPr>
              <a:t> to delegate</a:t>
            </a:r>
          </a:p>
        </p:txBody>
      </p:sp>
      <p:cxnSp>
        <p:nvCxnSpPr>
          <p:cNvPr id="9" name="Curved Connector 8"/>
          <p:cNvCxnSpPr>
            <a:stCxn id="8" idx="0"/>
            <a:endCxn id="5" idx="3"/>
          </p:cNvCxnSpPr>
          <p:nvPr/>
        </p:nvCxnSpPr>
        <p:spPr>
          <a:xfrm rot="16200000" flipV="1">
            <a:off x="4585585" y="4284655"/>
            <a:ext cx="354046" cy="686016"/>
          </a:xfrm>
          <a:prstGeom prst="curvedConnector2">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616201285"/>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nip Single Corner Rectangle 10"/>
          <p:cNvSpPr/>
          <p:nvPr/>
        </p:nvSpPr>
        <p:spPr bwMode="auto">
          <a:xfrm>
            <a:off x="391886" y="1406769"/>
            <a:ext cx="8330083" cy="485115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dirty="0" smtClean="0">
                <a:latin typeface="Consolas" pitchFamily="49" charset="0"/>
                <a:cs typeface="Consolas" pitchFamily="49" charset="0"/>
              </a:rPr>
              <a:t>[</a:t>
            </a:r>
            <a:r>
              <a:rPr lang="en-US" dirty="0" err="1" smtClean="0">
                <a:latin typeface="Consolas" pitchFamily="49" charset="0"/>
                <a:cs typeface="Consolas" pitchFamily="49" charset="0"/>
              </a:rPr>
              <a:t>PexMethod</a:t>
            </a:r>
            <a:r>
              <a:rPr lang="en-US" dirty="0">
                <a:latin typeface="Consolas" pitchFamily="49" charset="0"/>
                <a:cs typeface="Consolas" pitchFamily="49" charset="0"/>
              </a:rPr>
              <a:t>]</a:t>
            </a:r>
          </a:p>
          <a:p>
            <a:r>
              <a:rPr lang="en-US" dirty="0" smtClean="0">
                <a:latin typeface="Consolas" pitchFamily="49" charset="0"/>
                <a:cs typeface="Consolas" pitchFamily="49" charset="0"/>
              </a:rPr>
              <a:t>public </a:t>
            </a:r>
            <a:r>
              <a:rPr lang="en-US" dirty="0">
                <a:latin typeface="Consolas" pitchFamily="49" charset="0"/>
                <a:cs typeface="Consolas" pitchFamily="49" charset="0"/>
              </a:rPr>
              <a:t>void </a:t>
            </a:r>
            <a:r>
              <a:rPr lang="en-US" dirty="0" err="1" smtClean="0">
                <a:latin typeface="Consolas" pitchFamily="49" charset="0"/>
                <a:cs typeface="Consolas" pitchFamily="49" charset="0"/>
              </a:rPr>
              <a:t>ProcessOrderAndCheckQuantityMoles</a:t>
            </a:r>
            <a:r>
              <a:rPr lang="en-US" dirty="0" smtClean="0">
                <a:latin typeface="Consolas" pitchFamily="49" charset="0"/>
                <a:cs typeface="Consolas" pitchFamily="49" charset="0"/>
              </a:rPr>
              <a:t>(Order </a:t>
            </a:r>
            <a:r>
              <a:rPr lang="en-US" dirty="0" err="1" smtClean="0">
                <a:latin typeface="Consolas" pitchFamily="49" charset="0"/>
                <a:cs typeface="Consolas" pitchFamily="49" charset="0"/>
              </a:rPr>
              <a:t>order</a:t>
            </a:r>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DateTime</a:t>
            </a:r>
            <a:r>
              <a:rPr lang="en-US" dirty="0" smtClean="0">
                <a:latin typeface="Consolas" pitchFamily="49" charset="0"/>
                <a:cs typeface="Consolas" pitchFamily="49" charset="0"/>
              </a:rPr>
              <a:t> now) {</a:t>
            </a:r>
            <a:endParaRPr lang="en-US" dirty="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Contract.Assume</a:t>
            </a:r>
            <a:r>
              <a:rPr lang="en-US" dirty="0" smtClean="0">
                <a:latin typeface="Consolas" pitchFamily="49" charset="0"/>
                <a:cs typeface="Consolas" pitchFamily="49" charset="0"/>
              </a:rPr>
              <a:t>(order != null);</a:t>
            </a:r>
          </a:p>
          <a:p>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count </a:t>
            </a:r>
            <a:r>
              <a:rPr lang="en-US" dirty="0">
                <a:latin typeface="Consolas" pitchFamily="49" charset="0"/>
                <a:cs typeface="Consolas" pitchFamily="49" charset="0"/>
              </a:rPr>
              <a:t>= 0;</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warehouse = new </a:t>
            </a:r>
            <a:r>
              <a:rPr lang="en-US" dirty="0" err="1">
                <a:latin typeface="Consolas" pitchFamily="49" charset="0"/>
                <a:cs typeface="Consolas" pitchFamily="49" charset="0"/>
              </a:rPr>
              <a:t>SIWarehouse</a:t>
            </a:r>
            <a:r>
              <a:rPr lang="en-US" dirty="0">
                <a:latin typeface="Consolas" pitchFamily="49" charset="0"/>
                <a:cs typeface="Consolas" pitchFamily="49" charset="0"/>
              </a:rPr>
              <a:t>() {</a:t>
            </a:r>
          </a:p>
          <a:p>
            <a:r>
              <a:rPr lang="en-US" dirty="0" smtClean="0">
                <a:latin typeface="Consolas" pitchFamily="49" charset="0"/>
                <a:cs typeface="Consolas" pitchFamily="49" charset="0"/>
              </a:rPr>
              <a:t>    ShipToCustomerStringInt32 </a:t>
            </a:r>
            <a:r>
              <a:rPr lang="en-US" dirty="0">
                <a:latin typeface="Consolas" pitchFamily="49" charset="0"/>
                <a:cs typeface="Consolas" pitchFamily="49" charset="0"/>
              </a:rPr>
              <a:t>= (</a:t>
            </a:r>
            <a:r>
              <a:rPr lang="en-US" dirty="0" err="1" smtClean="0">
                <a:latin typeface="Consolas" pitchFamily="49" charset="0"/>
                <a:cs typeface="Consolas" pitchFamily="49" charset="0"/>
              </a:rPr>
              <a:t>userName</a:t>
            </a:r>
            <a:r>
              <a:rPr lang="en-US" dirty="0" smtClean="0">
                <a:latin typeface="Consolas" pitchFamily="49" charset="0"/>
                <a:cs typeface="Consolas" pitchFamily="49" charset="0"/>
              </a:rPr>
              <a:t>, id</a:t>
            </a:r>
            <a:r>
              <a:rPr lang="en-US" dirty="0">
                <a:latin typeface="Consolas" pitchFamily="49" charset="0"/>
                <a:cs typeface="Consolas" pitchFamily="49" charset="0"/>
              </a:rPr>
              <a:t>) =&gt; </a:t>
            </a:r>
            <a:r>
              <a:rPr lang="en-US" dirty="0" smtClean="0">
                <a:latin typeface="Consolas" pitchFamily="49" charset="0"/>
                <a:cs typeface="Consolas" pitchFamily="49" charset="0"/>
              </a:rPr>
              <a:t>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endParaRPr lang="en-US" dirty="0" smtClean="0">
              <a:latin typeface="Consolas" pitchFamily="49" charset="0"/>
              <a:cs typeface="Consolas" pitchFamily="49" charset="0"/>
            </a:endParaRPr>
          </a:p>
          <a:p>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MDateTime.NowGet</a:t>
            </a:r>
            <a:r>
              <a:rPr lang="en-US" dirty="0" smtClean="0">
                <a:latin typeface="Consolas" pitchFamily="49" charset="0"/>
                <a:cs typeface="Consolas" pitchFamily="49" charset="0"/>
              </a:rPr>
              <a:t> = () =&gt; now;</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var</a:t>
            </a:r>
            <a:r>
              <a:rPr lang="en-US" dirty="0" smtClean="0">
                <a:latin typeface="Consolas" pitchFamily="49" charset="0"/>
                <a:cs typeface="Consolas" pitchFamily="49" charset="0"/>
              </a:rPr>
              <a:t> </a:t>
            </a:r>
            <a:r>
              <a:rPr lang="en-US" dirty="0">
                <a:latin typeface="Consolas" pitchFamily="49" charset="0"/>
                <a:cs typeface="Consolas" pitchFamily="49" charset="0"/>
              </a:rPr>
              <a:t>target = new </a:t>
            </a:r>
            <a:r>
              <a:rPr lang="en-US" dirty="0" err="1" smtClean="0">
                <a:latin typeface="Consolas" pitchFamily="49" charset="0"/>
                <a:cs typeface="Consolas" pitchFamily="49" charset="0"/>
              </a:rPr>
              <a:t>WebService</a:t>
            </a:r>
            <a:r>
              <a:rPr lang="en-US" dirty="0" smtClean="0">
                <a:latin typeface="Consolas" pitchFamily="49" charset="0"/>
                <a:cs typeface="Consolas" pitchFamily="49" charset="0"/>
              </a:rPr>
              <a:t>(warehouse);</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target.Process</a:t>
            </a:r>
            <a:r>
              <a:rPr lang="en-US" dirty="0" smtClean="0">
                <a:latin typeface="Consolas" pitchFamily="49" charset="0"/>
                <a:cs typeface="Consolas" pitchFamily="49" charset="0"/>
              </a:rPr>
              <a:t>(order);</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Contract.Assert</a:t>
            </a:r>
            <a:r>
              <a:rPr lang="en-US" dirty="0" smtClean="0">
                <a:latin typeface="Consolas" pitchFamily="49" charset="0"/>
                <a:cs typeface="Consolas" pitchFamily="49" charset="0"/>
              </a:rPr>
              <a:t>(</a:t>
            </a:r>
            <a:r>
              <a:rPr lang="en-US" dirty="0" err="1" smtClean="0">
                <a:latin typeface="Consolas" pitchFamily="49" charset="0"/>
                <a:cs typeface="Consolas" pitchFamily="49" charset="0"/>
              </a:rPr>
              <a:t>order.Quantity</a:t>
            </a:r>
            <a:r>
              <a:rPr lang="en-US" dirty="0" smtClean="0">
                <a:latin typeface="Consolas" pitchFamily="49" charset="0"/>
                <a:cs typeface="Consolas" pitchFamily="49" charset="0"/>
              </a:rPr>
              <a:t> == count);</a:t>
            </a:r>
            <a:endParaRPr lang="en-US" dirty="0">
              <a:latin typeface="Consolas" pitchFamily="49" charset="0"/>
              <a:cs typeface="Consolas" pitchFamily="49" charset="0"/>
            </a:endParaRPr>
          </a:p>
          <a:p>
            <a:r>
              <a:rPr lang="en-US" dirty="0" smtClean="0">
                <a:latin typeface="Consolas" pitchFamily="49" charset="0"/>
                <a:cs typeface="Consolas" pitchFamily="49" charset="0"/>
              </a:rPr>
              <a:t>}</a:t>
            </a:r>
            <a:endParaRPr lang="en-US" dirty="0">
              <a:latin typeface="Consolas" pitchFamily="49" charset="0"/>
              <a:cs typeface="Consolas" pitchFamily="49" charset="0"/>
            </a:endParaRPr>
          </a:p>
          <a:p>
            <a:r>
              <a:rPr lang="en-US" dirty="0">
                <a:latin typeface="Consolas" pitchFamily="49" charset="0"/>
                <a:cs typeface="Consolas" pitchFamily="49" charset="0"/>
              </a:rPr>
              <a:t> </a:t>
            </a:r>
          </a:p>
        </p:txBody>
      </p:sp>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Parameterized Unit Tests</a:t>
            </a:r>
            <a:br>
              <a:rPr lang="en-US" dirty="0" smtClean="0"/>
            </a:br>
            <a:r>
              <a:rPr lang="en-US" sz="2800" dirty="0" smtClean="0">
                <a:solidFill>
                  <a:schemeClr val="accent1"/>
                </a:solidFill>
              </a:rPr>
              <a:t>Putting it all together: </a:t>
            </a:r>
            <a:r>
              <a:rPr lang="en-US" sz="2800" dirty="0" err="1" smtClean="0">
                <a:solidFill>
                  <a:schemeClr val="accent1"/>
                </a:solidFill>
              </a:rPr>
              <a:t>Pex</a:t>
            </a:r>
            <a:r>
              <a:rPr lang="en-US" sz="2800" dirty="0" smtClean="0">
                <a:solidFill>
                  <a:schemeClr val="accent1"/>
                </a:solidFill>
              </a:rPr>
              <a:t> and Stubs and Moles</a:t>
            </a:r>
            <a:endParaRPr lang="en-US" sz="2800" dirty="0">
              <a:solidFill>
                <a:schemeClr val="accent1"/>
              </a:solidFill>
            </a:endParaRPr>
          </a:p>
        </p:txBody>
      </p:sp>
      <p:sp>
        <p:nvSpPr>
          <p:cNvPr id="7" name="Rectangle 6"/>
          <p:cNvSpPr/>
          <p:nvPr/>
        </p:nvSpPr>
        <p:spPr bwMode="auto">
          <a:xfrm>
            <a:off x="7334250" y="2138530"/>
            <a:ext cx="438149" cy="271295"/>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8" name="Rectangle 7"/>
          <p:cNvSpPr/>
          <p:nvPr/>
        </p:nvSpPr>
        <p:spPr bwMode="auto">
          <a:xfrm>
            <a:off x="3819525" y="4319755"/>
            <a:ext cx="438149" cy="271295"/>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9" name="Rounded Rectangle 8"/>
          <p:cNvSpPr/>
          <p:nvPr/>
        </p:nvSpPr>
        <p:spPr bwMode="auto">
          <a:xfrm>
            <a:off x="4886325" y="3985536"/>
            <a:ext cx="3752850" cy="9043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Result of </a:t>
            </a:r>
            <a:r>
              <a:rPr lang="en-US" sz="2400" dirty="0" err="1" smtClean="0">
                <a:gradFill>
                  <a:gsLst>
                    <a:gs pos="0">
                      <a:srgbClr val="FFFFFF"/>
                    </a:gs>
                    <a:gs pos="100000">
                      <a:srgbClr val="FFFFFF"/>
                    </a:gs>
                  </a:gsLst>
                  <a:lin ang="5400000" scaled="0"/>
                </a:gradFill>
              </a:rPr>
              <a:t>DateTime.Now</a:t>
            </a:r>
            <a:r>
              <a:rPr lang="en-US" sz="2400" dirty="0">
                <a:gradFill>
                  <a:gsLst>
                    <a:gs pos="0">
                      <a:srgbClr val="FFFFFF"/>
                    </a:gs>
                    <a:gs pos="100000">
                      <a:srgbClr val="FFFFFF"/>
                    </a:gs>
                  </a:gsLst>
                  <a:lin ang="5400000" scaled="0"/>
                </a:gradFill>
              </a:rPr>
              <a:t> </a:t>
            </a:r>
            <a:r>
              <a:rPr lang="en-US" sz="2400" dirty="0" smtClean="0">
                <a:gradFill>
                  <a:gsLst>
                    <a:gs pos="0">
                      <a:srgbClr val="FFFFFF"/>
                    </a:gs>
                    <a:gs pos="100000">
                      <a:srgbClr val="FFFFFF"/>
                    </a:gs>
                  </a:gsLst>
                  <a:lin ang="5400000" scaled="0"/>
                </a:gradFill>
              </a:rPr>
              <a:t>becomes test parameter.</a:t>
            </a:r>
          </a:p>
        </p:txBody>
      </p:sp>
      <p:cxnSp>
        <p:nvCxnSpPr>
          <p:cNvPr id="10" name="Curved Connector 8"/>
          <p:cNvCxnSpPr>
            <a:endCxn id="7" idx="2"/>
          </p:cNvCxnSpPr>
          <p:nvPr/>
        </p:nvCxnSpPr>
        <p:spPr>
          <a:xfrm rot="5400000" flipH="1" flipV="1">
            <a:off x="6372225" y="2790825"/>
            <a:ext cx="1562100" cy="80010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 name="Straight Arrow Connector 12"/>
          <p:cNvCxnSpPr>
            <a:endCxn id="8" idx="3"/>
          </p:cNvCxnSpPr>
          <p:nvPr/>
        </p:nvCxnSpPr>
        <p:spPr>
          <a:xfrm rot="10800000" flipV="1">
            <a:off x="4257674" y="4448175"/>
            <a:ext cx="619126" cy="722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07/7/12/main" xmlns="" val="629170880"/>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Moles to Detour Untestable Code</a:t>
            </a:r>
            <a:endParaRPr lang="en-US" sz="36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07/7/12/main" xmlns="" val="2467209888"/>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smtClean="0"/>
              <a:t>Code Contracts − Summary</a:t>
            </a:r>
            <a:br>
              <a:rPr lang="en-US" dirty="0" smtClean="0"/>
            </a:br>
            <a:r>
              <a:rPr lang="en-US" sz="2800" dirty="0" smtClean="0">
                <a:solidFill>
                  <a:schemeClr val="accent1"/>
                </a:solidFill>
              </a:rPr>
              <a:t>You have the library, get the tools now!</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3964162"/>
          </a:xfrm>
        </p:spPr>
        <p:txBody>
          <a:bodyPr/>
          <a:lstStyle/>
          <a:p>
            <a:r>
              <a:rPr lang="en-US" dirty="0" smtClean="0"/>
              <a:t>Contracts Library in .NET version 4</a:t>
            </a:r>
          </a:p>
          <a:p>
            <a:r>
              <a:rPr lang="en-US" dirty="0" err="1" smtClean="0"/>
              <a:t>DevLabs</a:t>
            </a:r>
            <a:r>
              <a:rPr lang="en-US" dirty="0" smtClean="0"/>
              <a:t> today:</a:t>
            </a:r>
          </a:p>
          <a:p>
            <a:pPr lvl="1"/>
            <a:endParaRPr lang="en-US" dirty="0" smtClean="0"/>
          </a:p>
          <a:p>
            <a:pPr lvl="1"/>
            <a:endParaRPr lang="en-US" dirty="0"/>
          </a:p>
          <a:p>
            <a:pPr lvl="1"/>
            <a:endParaRPr lang="en-US" dirty="0" smtClean="0"/>
          </a:p>
          <a:p>
            <a:r>
              <a:rPr lang="en-US" dirty="0" smtClean="0"/>
              <a:t>Coming soon:</a:t>
            </a:r>
          </a:p>
          <a:p>
            <a:pPr lvl="1"/>
            <a:r>
              <a:rPr lang="en-US" dirty="0" smtClean="0"/>
              <a:t>VS 2010 Adornments</a:t>
            </a:r>
          </a:p>
          <a:p>
            <a:r>
              <a:rPr lang="en-US" dirty="0" smtClean="0"/>
              <a:t>Pervasive contracts: use them everywhere!</a:t>
            </a:r>
          </a:p>
        </p:txBody>
      </p:sp>
      <p:sp>
        <p:nvSpPr>
          <p:cNvPr id="5" name="Text Placeholder 2"/>
          <p:cNvSpPr txBox="1">
            <a:spLocks/>
          </p:cNvSpPr>
          <p:nvPr/>
        </p:nvSpPr>
        <p:spPr>
          <a:xfrm>
            <a:off x="762837" y="2492838"/>
            <a:ext cx="3879502" cy="147732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2400" dirty="0" smtClean="0"/>
              <a:t>Runtime Checker</a:t>
            </a:r>
          </a:p>
          <a:p>
            <a:pPr lvl="1"/>
            <a:r>
              <a:rPr lang="en-US" sz="2400" dirty="0" smtClean="0"/>
              <a:t>Static Checker</a:t>
            </a:r>
          </a:p>
          <a:p>
            <a:pPr lvl="1"/>
            <a:r>
              <a:rPr lang="en-US" sz="2400" dirty="0" smtClean="0"/>
              <a:t>Documentation Generator</a:t>
            </a:r>
          </a:p>
        </p:txBody>
      </p:sp>
      <p:sp>
        <p:nvSpPr>
          <p:cNvPr id="7" name="Text Placeholder 2"/>
          <p:cNvSpPr txBox="1">
            <a:spLocks/>
          </p:cNvSpPr>
          <p:nvPr/>
        </p:nvSpPr>
        <p:spPr>
          <a:xfrm>
            <a:off x="4201050" y="2514610"/>
            <a:ext cx="4149132" cy="114492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Clr>
                <a:srgbClr val="C3D69B"/>
              </a:buClr>
              <a:buSzPct val="90000"/>
              <a:buFont typeface="Segoe UI" pitchFamily="34" charset="0"/>
              <a:buChar char="&gt;"/>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Clr>
                <a:srgbClr val="C3D69B"/>
              </a:buClr>
              <a:buSzPct val="90000"/>
              <a:buFont typeface="Segoe UI" pitchFamily="34" charset="0"/>
              <a:buChar char="&gt;"/>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Clr>
                <a:srgbClr val="C3D69B"/>
              </a:buClr>
              <a:buSzPct val="90000"/>
              <a:buFont typeface="Segoe UI" pitchFamily="34" charset="0"/>
              <a:buChar char="&gt;"/>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Clr>
                <a:srgbClr val="C3D69B"/>
              </a:buClr>
              <a:buSzPct val="90000"/>
              <a:buFont typeface="Segoe UI" pitchFamily="34" charset="0"/>
              <a:buChar char="&gt;"/>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2400" dirty="0" smtClean="0"/>
              <a:t>Visual Studio </a:t>
            </a:r>
            <a:r>
              <a:rPr lang="en-US" sz="2400" dirty="0" err="1" smtClean="0"/>
              <a:t>Addin</a:t>
            </a:r>
            <a:endParaRPr lang="en-US" sz="2400" dirty="0" smtClean="0"/>
          </a:p>
          <a:p>
            <a:pPr lvl="1"/>
            <a:r>
              <a:rPr lang="en-US" sz="2400" dirty="0" err="1" smtClean="0"/>
              <a:t>Msbuild</a:t>
            </a:r>
            <a:r>
              <a:rPr lang="en-US" sz="2400" dirty="0" smtClean="0"/>
              <a:t> Integration</a:t>
            </a:r>
          </a:p>
          <a:p>
            <a:pPr lvl="1"/>
            <a:r>
              <a:rPr lang="en-US" sz="2400" smtClean="0"/>
              <a:t>(pre-v4 contract library)</a:t>
            </a:r>
            <a:endParaRPr lang="en-US" sz="2400" dirty="0" smtClean="0"/>
          </a:p>
        </p:txBody>
      </p:sp>
    </p:spTree>
    <p:extLst>
      <p:ext uri="{BB962C8B-B14F-4D97-AF65-F5344CB8AC3E}">
        <p14:creationId xmlns:p14="http://schemas.microsoft.com/office/powerpoint/2007/7/12/main" xmlns="" val="1886503276"/>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941796"/>
          </a:xfrm>
        </p:spPr>
        <p:txBody>
          <a:bodyPr/>
          <a:lstStyle/>
          <a:p>
            <a:r>
              <a:rPr lang="en-US" dirty="0" err="1" smtClean="0"/>
              <a:t>Pex</a:t>
            </a:r>
            <a:r>
              <a:rPr lang="en-US" dirty="0" smtClean="0"/>
              <a:t> − Summary</a:t>
            </a:r>
            <a:br>
              <a:rPr lang="en-US" dirty="0" smtClean="0"/>
            </a:br>
            <a:r>
              <a:rPr lang="en-US" sz="2800" dirty="0" smtClean="0">
                <a:solidFill>
                  <a:schemeClr val="accent1"/>
                </a:solidFill>
              </a:rPr>
              <a:t>Get it now!</a:t>
            </a:r>
            <a:endParaRPr lang="en-US" dirty="0">
              <a:solidFill>
                <a:schemeClr val="accent1"/>
              </a:solidFill>
            </a:endParaRPr>
          </a:p>
        </p:txBody>
      </p:sp>
      <p:sp>
        <p:nvSpPr>
          <p:cNvPr id="3" name="Text Placeholder 2"/>
          <p:cNvSpPr>
            <a:spLocks noGrp="1"/>
          </p:cNvSpPr>
          <p:nvPr>
            <p:ph type="body" sz="quarter" idx="10"/>
          </p:nvPr>
        </p:nvSpPr>
        <p:spPr>
          <a:xfrm>
            <a:off x="381000" y="1447799"/>
            <a:ext cx="8382000" cy="4438138"/>
          </a:xfrm>
        </p:spPr>
        <p:txBody>
          <a:bodyPr/>
          <a:lstStyle/>
          <a:p>
            <a:r>
              <a:rPr lang="en-US" dirty="0" smtClean="0"/>
              <a:t>Parameterized Unit Testing</a:t>
            </a:r>
          </a:p>
          <a:p>
            <a:pPr lvl="1"/>
            <a:r>
              <a:rPr lang="en-US" dirty="0" smtClean="0"/>
              <a:t>Write more expressive unit tests</a:t>
            </a:r>
            <a:endParaRPr lang="en-US" dirty="0"/>
          </a:p>
          <a:p>
            <a:r>
              <a:rPr lang="en-US" dirty="0" smtClean="0"/>
              <a:t>Automated test generation</a:t>
            </a:r>
          </a:p>
          <a:p>
            <a:pPr lvl="1"/>
            <a:r>
              <a:rPr lang="en-US" dirty="0" err="1" smtClean="0"/>
              <a:t>Pex</a:t>
            </a:r>
            <a:r>
              <a:rPr lang="en-US" dirty="0" smtClean="0"/>
              <a:t> generates traditional unit tests</a:t>
            </a:r>
          </a:p>
          <a:p>
            <a:pPr lvl="1"/>
            <a:r>
              <a:rPr lang="en-US" dirty="0" smtClean="0"/>
              <a:t>Result: small test suite, high coverage</a:t>
            </a:r>
          </a:p>
          <a:p>
            <a:r>
              <a:rPr lang="en-US" dirty="0" smtClean="0"/>
              <a:t>Stubs and Moles</a:t>
            </a:r>
          </a:p>
          <a:p>
            <a:pPr lvl="1"/>
            <a:r>
              <a:rPr lang="en-US" dirty="0" smtClean="0"/>
              <a:t>Lightweight Mocking </a:t>
            </a:r>
          </a:p>
          <a:p>
            <a:pPr lvl="1"/>
            <a:r>
              <a:rPr lang="en-US" dirty="0" smtClean="0"/>
              <a:t>For interfaces, sealed classes and static methods</a:t>
            </a:r>
          </a:p>
          <a:p>
            <a:pPr lvl="1"/>
            <a:r>
              <a:rPr lang="en-US" dirty="0" smtClean="0"/>
              <a:t>Replace </a:t>
            </a:r>
            <a:r>
              <a:rPr lang="en-US" i="1" dirty="0" smtClean="0"/>
              <a:t>any</a:t>
            </a:r>
            <a:r>
              <a:rPr lang="en-US" dirty="0" smtClean="0"/>
              <a:t> .NET method with your delegate</a:t>
            </a:r>
            <a:endParaRPr lang="en-US" dirty="0"/>
          </a:p>
        </p:txBody>
      </p:sp>
    </p:spTree>
    <p:extLst>
      <p:ext uri="{BB962C8B-B14F-4D97-AF65-F5344CB8AC3E}">
        <p14:creationId xmlns:p14="http://schemas.microsoft.com/office/powerpoint/2007/7/12/main" xmlns="" val="3863017765"/>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4797"/>
          </a:xfrm>
        </p:spPr>
        <p:txBody>
          <a:bodyPr/>
          <a:lstStyle/>
          <a:p>
            <a:r>
              <a:rPr lang="en-US" dirty="0" smtClean="0"/>
              <a:t>http://msdn.microsoft.com/devlabs</a:t>
            </a:r>
            <a:endParaRPr lang="en-US" b="1" dirty="0"/>
          </a:p>
        </p:txBody>
      </p:sp>
      <p:sp>
        <p:nvSpPr>
          <p:cNvPr id="3" name="Text Placeholder 2"/>
          <p:cNvSpPr>
            <a:spLocks noGrp="1"/>
          </p:cNvSpPr>
          <p:nvPr>
            <p:ph type="body" sz="quarter" idx="10"/>
          </p:nvPr>
        </p:nvSpPr>
        <p:spPr>
          <a:xfrm>
            <a:off x="381000" y="914399"/>
            <a:ext cx="8382000" cy="984885"/>
          </a:xfrm>
        </p:spPr>
        <p:txBody>
          <a:bodyPr/>
          <a:lstStyle/>
          <a:p>
            <a:r>
              <a:rPr lang="en-US" dirty="0" smtClean="0"/>
              <a:t>Download, visit forums</a:t>
            </a:r>
          </a:p>
          <a:p>
            <a:r>
              <a:rPr lang="en-US" dirty="0" smtClean="0"/>
              <a:t>Give your feedback! </a:t>
            </a:r>
            <a:r>
              <a:rPr lang="en-US" b="1" dirty="0" smtClean="0"/>
              <a:t>Shape the future.</a:t>
            </a:r>
            <a:endParaRPr lang="en-US"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2219325" y="2102159"/>
            <a:ext cx="6924676" cy="4776744"/>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56799518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A glimpse of Code Contracts + </a:t>
            </a:r>
            <a:r>
              <a:rPr lang="en-US" sz="3600" dirty="0" err="1" smtClean="0"/>
              <a:t>Pex</a:t>
            </a:r>
            <a:endParaRPr lang="en-US" sz="36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07/7/12/main" xmlns="" val="1597196047"/>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Code Contracts – The Basics</a:t>
            </a:r>
            <a:endParaRPr lang="en-US" dirty="0">
              <a:solidFill>
                <a:schemeClr val="accent1"/>
              </a:solidFill>
            </a:endParaRPr>
          </a:p>
        </p:txBody>
      </p:sp>
      <p:sp>
        <p:nvSpPr>
          <p:cNvPr id="5" name="original code"/>
          <p:cNvSpPr/>
          <p:nvPr/>
        </p:nvSpPr>
        <p:spPr bwMode="auto">
          <a:xfrm>
            <a:off x="411480" y="1143000"/>
            <a:ext cx="8309988" cy="216372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b="1" dirty="0">
                <a:latin typeface="Consolas" pitchFamily="49" charset="0"/>
                <a:cs typeface="Consolas" pitchFamily="49" charset="0"/>
              </a:rPr>
              <a:t>public</a:t>
            </a:r>
            <a:r>
              <a:rPr lang="en-US" sz="2000" dirty="0">
                <a:latin typeface="Consolas" pitchFamily="49" charset="0"/>
                <a:cs typeface="Consolas" pitchFamily="49" charset="0"/>
              </a:rPr>
              <a:t> </a:t>
            </a:r>
            <a:r>
              <a:rPr lang="en-US" sz="2000" dirty="0" err="1">
                <a:latin typeface="Consolas" pitchFamily="49" charset="0"/>
                <a:cs typeface="Consolas" pitchFamily="49" charset="0"/>
              </a:rPr>
              <a:t>WebService</a:t>
            </a:r>
            <a:r>
              <a:rPr lang="en-US" sz="2000" dirty="0">
                <a:latin typeface="Consolas" pitchFamily="49" charset="0"/>
                <a:cs typeface="Consolas" pitchFamily="49" charset="0"/>
              </a:rPr>
              <a:t>(</a:t>
            </a:r>
            <a:r>
              <a:rPr lang="en-US" sz="2000" dirty="0" err="1">
                <a:latin typeface="Consolas" pitchFamily="49" charset="0"/>
                <a:cs typeface="Consolas" pitchFamily="49" charset="0"/>
              </a:rPr>
              <a:t>IWarehouse</a:t>
            </a:r>
            <a:r>
              <a:rPr lang="en-US" sz="2000" dirty="0">
                <a:latin typeface="Consolas" pitchFamily="49" charset="0"/>
                <a:cs typeface="Consolas" pitchFamily="49" charset="0"/>
              </a:rPr>
              <a:t> store) {</a:t>
            </a:r>
          </a:p>
          <a:p>
            <a:endParaRPr lang="en-US" sz="2000" dirty="0" smtClean="0">
              <a:latin typeface="Consolas" pitchFamily="49" charset="0"/>
              <a:cs typeface="Consolas" pitchFamily="49" charset="0"/>
            </a:endParaRPr>
          </a:p>
          <a:p>
            <a:endParaRPr lang="en-US" sz="2000" dirty="0">
              <a:latin typeface="Consolas" pitchFamily="49" charset="0"/>
              <a:cs typeface="Consolas" pitchFamily="49" charset="0"/>
            </a:endParaRP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9" name="Orange (code)"/>
          <p:cNvSpPr/>
          <p:nvPr/>
        </p:nvSpPr>
        <p:spPr>
          <a:xfrm>
            <a:off x="703881" y="2562460"/>
            <a:ext cx="4293427" cy="31897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000" b="1" dirty="0" err="1" smtClean="0">
                <a:latin typeface="Consolas" pitchFamily="49" charset="0"/>
                <a:cs typeface="Consolas" pitchFamily="49" charset="0"/>
              </a:rPr>
              <a:t>this</a:t>
            </a:r>
            <a:r>
              <a:rPr lang="en-US" sz="2000" dirty="0" err="1" smtClean="0">
                <a:latin typeface="Consolas" pitchFamily="49" charset="0"/>
                <a:cs typeface="Consolas" pitchFamily="49" charset="0"/>
              </a:rPr>
              <a:t>.store</a:t>
            </a:r>
            <a:r>
              <a:rPr lang="en-US" sz="2000" dirty="0" smtClean="0">
                <a:latin typeface="Consolas" pitchFamily="49" charset="0"/>
                <a:cs typeface="Consolas" pitchFamily="49" charset="0"/>
              </a:rPr>
              <a:t> = store;</a:t>
            </a:r>
            <a:endParaRPr lang="en-US" sz="2000" dirty="0">
              <a:latin typeface="Consolas" pitchFamily="49" charset="0"/>
              <a:cs typeface="Consolas" pitchFamily="49" charset="0"/>
            </a:endParaRPr>
          </a:p>
        </p:txBody>
      </p:sp>
    </p:spTree>
    <p:extLst>
      <p:ext uri="{BB962C8B-B14F-4D97-AF65-F5344CB8AC3E}">
        <p14:creationId xmlns:p14="http://schemas.microsoft.com/office/powerpoint/2007/7/12/main" xmlns="" val="319796973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Code Contracts – The Basics</a:t>
            </a:r>
            <a:endParaRPr lang="en-US" dirty="0">
              <a:solidFill>
                <a:schemeClr val="accent1"/>
              </a:solidFill>
            </a:endParaRPr>
          </a:p>
        </p:txBody>
      </p:sp>
      <p:sp>
        <p:nvSpPr>
          <p:cNvPr id="3" name="Text Placeholder 2"/>
          <p:cNvSpPr>
            <a:spLocks noGrp="1"/>
          </p:cNvSpPr>
          <p:nvPr>
            <p:ph type="body" sz="quarter" idx="10"/>
          </p:nvPr>
        </p:nvSpPr>
        <p:spPr>
          <a:xfrm>
            <a:off x="210178" y="3457479"/>
            <a:ext cx="8382000" cy="387798"/>
          </a:xfrm>
        </p:spPr>
        <p:txBody>
          <a:bodyPr/>
          <a:lstStyle/>
          <a:p>
            <a:r>
              <a:rPr lang="en-US" sz="2800" dirty="0" smtClean="0"/>
              <a:t>Requires: What </a:t>
            </a:r>
            <a:r>
              <a:rPr lang="en-US" sz="2800" dirty="0"/>
              <a:t>must be true at method </a:t>
            </a:r>
            <a:r>
              <a:rPr lang="en-US" sz="2800" dirty="0" smtClean="0"/>
              <a:t>entry</a:t>
            </a:r>
            <a:endParaRPr lang="en-US" sz="2800" dirty="0"/>
          </a:p>
        </p:txBody>
      </p:sp>
      <p:sp>
        <p:nvSpPr>
          <p:cNvPr id="5" name="original code"/>
          <p:cNvSpPr/>
          <p:nvPr/>
        </p:nvSpPr>
        <p:spPr bwMode="auto">
          <a:xfrm>
            <a:off x="411480" y="1143000"/>
            <a:ext cx="8309988" cy="216372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b="1" dirty="0">
                <a:latin typeface="Consolas" pitchFamily="49" charset="0"/>
                <a:cs typeface="Consolas" pitchFamily="49" charset="0"/>
              </a:rPr>
              <a:t>public</a:t>
            </a:r>
            <a:r>
              <a:rPr lang="en-US" sz="2000" dirty="0">
                <a:latin typeface="Consolas" pitchFamily="49" charset="0"/>
                <a:cs typeface="Consolas" pitchFamily="49" charset="0"/>
              </a:rPr>
              <a:t> </a:t>
            </a:r>
            <a:r>
              <a:rPr lang="en-US" sz="2000" dirty="0" err="1">
                <a:latin typeface="Consolas" pitchFamily="49" charset="0"/>
                <a:cs typeface="Consolas" pitchFamily="49" charset="0"/>
              </a:rPr>
              <a:t>WebService</a:t>
            </a:r>
            <a:r>
              <a:rPr lang="en-US" sz="2000" dirty="0">
                <a:latin typeface="Consolas" pitchFamily="49" charset="0"/>
                <a:cs typeface="Consolas" pitchFamily="49" charset="0"/>
              </a:rPr>
              <a:t>(</a:t>
            </a:r>
            <a:r>
              <a:rPr lang="en-US" sz="2000" dirty="0" err="1">
                <a:latin typeface="Consolas" pitchFamily="49" charset="0"/>
                <a:cs typeface="Consolas" pitchFamily="49" charset="0"/>
              </a:rPr>
              <a:t>IWarehouse</a:t>
            </a:r>
            <a:r>
              <a:rPr lang="en-US" sz="2000" dirty="0">
                <a:latin typeface="Consolas" pitchFamily="49" charset="0"/>
                <a:cs typeface="Consolas" pitchFamily="49" charset="0"/>
              </a:rPr>
              <a:t> store) {</a:t>
            </a:r>
          </a:p>
          <a:p>
            <a:endParaRPr lang="en-US" sz="2000" dirty="0" smtClean="0">
              <a:latin typeface="Consolas" pitchFamily="49" charset="0"/>
              <a:cs typeface="Consolas" pitchFamily="49" charset="0"/>
            </a:endParaRPr>
          </a:p>
          <a:p>
            <a:endParaRPr lang="en-US" sz="2000" dirty="0">
              <a:latin typeface="Consolas" pitchFamily="49" charset="0"/>
              <a:cs typeface="Consolas" pitchFamily="49" charset="0"/>
            </a:endParaRP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9" name="Orange (code)"/>
          <p:cNvSpPr/>
          <p:nvPr/>
        </p:nvSpPr>
        <p:spPr>
          <a:xfrm>
            <a:off x="703881" y="2562460"/>
            <a:ext cx="4293427" cy="31897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000" b="1" dirty="0" err="1" smtClean="0">
                <a:latin typeface="Consolas" pitchFamily="49" charset="0"/>
                <a:cs typeface="Consolas" pitchFamily="49" charset="0"/>
              </a:rPr>
              <a:t>this</a:t>
            </a:r>
            <a:r>
              <a:rPr lang="en-US" sz="2000" dirty="0" err="1" smtClean="0">
                <a:latin typeface="Consolas" pitchFamily="49" charset="0"/>
                <a:cs typeface="Consolas" pitchFamily="49" charset="0"/>
              </a:rPr>
              <a:t>.store</a:t>
            </a:r>
            <a:r>
              <a:rPr lang="en-US" sz="2000" dirty="0" smtClean="0">
                <a:latin typeface="Consolas" pitchFamily="49" charset="0"/>
                <a:cs typeface="Consolas" pitchFamily="49" charset="0"/>
              </a:rPr>
              <a:t> = store;</a:t>
            </a:r>
            <a:endParaRPr lang="en-US" sz="2000" dirty="0">
              <a:latin typeface="Consolas" pitchFamily="49" charset="0"/>
              <a:cs typeface="Consolas" pitchFamily="49" charset="0"/>
            </a:endParaRPr>
          </a:p>
        </p:txBody>
      </p:sp>
      <p:sp>
        <p:nvSpPr>
          <p:cNvPr id="10" name="precondition"/>
          <p:cNvSpPr/>
          <p:nvPr/>
        </p:nvSpPr>
        <p:spPr bwMode="auto">
          <a:xfrm>
            <a:off x="695597" y="1782364"/>
            <a:ext cx="5345723" cy="381837"/>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err="1" smtClean="0">
                <a:solidFill>
                  <a:schemeClr val="bg1"/>
                </a:solidFill>
                <a:latin typeface="Consolas" pitchFamily="49" charset="0"/>
                <a:cs typeface="Consolas" pitchFamily="49" charset="0"/>
              </a:rPr>
              <a:t>Contract.Requires</a:t>
            </a:r>
            <a:r>
              <a:rPr lang="en-US" sz="2000" dirty="0" smtClean="0">
                <a:solidFill>
                  <a:schemeClr val="bg1"/>
                </a:solidFill>
                <a:latin typeface="Consolas" pitchFamily="49" charset="0"/>
                <a:cs typeface="Consolas" pitchFamily="49" charset="0"/>
              </a:rPr>
              <a:t>(store != </a:t>
            </a:r>
            <a:r>
              <a:rPr lang="en-US" sz="2000" b="1" dirty="0" smtClean="0">
                <a:solidFill>
                  <a:schemeClr val="bg1"/>
                </a:solidFill>
                <a:latin typeface="Consolas" pitchFamily="49" charset="0"/>
                <a:cs typeface="Consolas" pitchFamily="49" charset="0"/>
              </a:rPr>
              <a:t>null</a:t>
            </a:r>
            <a:r>
              <a:rPr lang="en-US" sz="2000" dirty="0" smtClean="0">
                <a:solidFill>
                  <a:schemeClr val="bg1"/>
                </a:solidFill>
                <a:latin typeface="Consolas" pitchFamily="49" charset="0"/>
                <a:cs typeface="Consolas" pitchFamily="49" charset="0"/>
              </a:rPr>
              <a:t>);</a:t>
            </a:r>
          </a:p>
        </p:txBody>
      </p:sp>
    </p:spTree>
    <p:extLst>
      <p:ext uri="{BB962C8B-B14F-4D97-AF65-F5344CB8AC3E}">
        <p14:creationId xmlns:p14="http://schemas.microsoft.com/office/powerpoint/2007/7/12/main" xmlns="" val="139474606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Code Contracts – The Basics</a:t>
            </a:r>
            <a:endParaRPr lang="en-US" dirty="0">
              <a:solidFill>
                <a:schemeClr val="accent1"/>
              </a:solidFill>
            </a:endParaRPr>
          </a:p>
        </p:txBody>
      </p:sp>
      <p:sp>
        <p:nvSpPr>
          <p:cNvPr id="3" name="Text Placeholder 2"/>
          <p:cNvSpPr>
            <a:spLocks noGrp="1"/>
          </p:cNvSpPr>
          <p:nvPr>
            <p:ph type="body" sz="quarter" idx="10"/>
          </p:nvPr>
        </p:nvSpPr>
        <p:spPr>
          <a:xfrm>
            <a:off x="210178" y="3457479"/>
            <a:ext cx="8382000" cy="2554545"/>
          </a:xfrm>
        </p:spPr>
        <p:txBody>
          <a:bodyPr/>
          <a:lstStyle/>
          <a:p>
            <a:r>
              <a:rPr lang="en-US" sz="2800" dirty="0" smtClean="0"/>
              <a:t>Requires: What </a:t>
            </a:r>
            <a:r>
              <a:rPr lang="en-US" sz="2800" dirty="0"/>
              <a:t>must be true at method </a:t>
            </a:r>
            <a:r>
              <a:rPr lang="en-US" sz="2800" dirty="0" smtClean="0"/>
              <a:t>entry</a:t>
            </a:r>
            <a:endParaRPr lang="en-US" sz="2800" dirty="0"/>
          </a:p>
          <a:p>
            <a:r>
              <a:rPr lang="en-US" sz="2800" dirty="0" smtClean="0"/>
              <a:t>Ensures: What </a:t>
            </a:r>
            <a:r>
              <a:rPr lang="en-US" sz="2800" dirty="0"/>
              <a:t>must be true at method </a:t>
            </a:r>
            <a:r>
              <a:rPr lang="en-US" sz="2800" dirty="0" smtClean="0"/>
              <a:t>exit</a:t>
            </a:r>
          </a:p>
          <a:p>
            <a:r>
              <a:rPr lang="en-US" sz="2800" dirty="0" smtClean="0"/>
              <a:t>One source: Many uses</a:t>
            </a:r>
          </a:p>
          <a:p>
            <a:pPr lvl="1"/>
            <a:r>
              <a:rPr lang="en-US" sz="2400" dirty="0" smtClean="0"/>
              <a:t>Runtime Checking</a:t>
            </a:r>
          </a:p>
          <a:p>
            <a:pPr lvl="1"/>
            <a:r>
              <a:rPr lang="en-US" sz="2400" dirty="0" smtClean="0"/>
              <a:t>Static Checking</a:t>
            </a:r>
          </a:p>
          <a:p>
            <a:pPr lvl="1"/>
            <a:r>
              <a:rPr lang="en-US" sz="2400" dirty="0" smtClean="0"/>
              <a:t>Documentation</a:t>
            </a:r>
          </a:p>
        </p:txBody>
      </p:sp>
      <p:sp>
        <p:nvSpPr>
          <p:cNvPr id="5" name="original code"/>
          <p:cNvSpPr/>
          <p:nvPr/>
        </p:nvSpPr>
        <p:spPr bwMode="auto">
          <a:xfrm>
            <a:off x="411480" y="1143000"/>
            <a:ext cx="8309988" cy="2163726"/>
          </a:xfrm>
          <a:prstGeom prst="snip1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r>
              <a:rPr lang="en-US" sz="2000" b="1" dirty="0">
                <a:latin typeface="Consolas" pitchFamily="49" charset="0"/>
                <a:cs typeface="Consolas" pitchFamily="49" charset="0"/>
              </a:rPr>
              <a:t>public</a:t>
            </a:r>
            <a:r>
              <a:rPr lang="en-US" sz="2000" dirty="0">
                <a:latin typeface="Consolas" pitchFamily="49" charset="0"/>
                <a:cs typeface="Consolas" pitchFamily="49" charset="0"/>
              </a:rPr>
              <a:t> </a:t>
            </a:r>
            <a:r>
              <a:rPr lang="en-US" sz="2000" dirty="0" err="1">
                <a:latin typeface="Consolas" pitchFamily="49" charset="0"/>
                <a:cs typeface="Consolas" pitchFamily="49" charset="0"/>
              </a:rPr>
              <a:t>WebService</a:t>
            </a:r>
            <a:r>
              <a:rPr lang="en-US" sz="2000" dirty="0">
                <a:latin typeface="Consolas" pitchFamily="49" charset="0"/>
                <a:cs typeface="Consolas" pitchFamily="49" charset="0"/>
              </a:rPr>
              <a:t>(</a:t>
            </a:r>
            <a:r>
              <a:rPr lang="en-US" sz="2000" dirty="0" err="1">
                <a:latin typeface="Consolas" pitchFamily="49" charset="0"/>
                <a:cs typeface="Consolas" pitchFamily="49" charset="0"/>
              </a:rPr>
              <a:t>IWarehouse</a:t>
            </a:r>
            <a:r>
              <a:rPr lang="en-US" sz="2000" dirty="0">
                <a:latin typeface="Consolas" pitchFamily="49" charset="0"/>
                <a:cs typeface="Consolas" pitchFamily="49" charset="0"/>
              </a:rPr>
              <a:t> store) {</a:t>
            </a:r>
          </a:p>
          <a:p>
            <a:endParaRPr lang="en-US" sz="2000" dirty="0" smtClean="0">
              <a:latin typeface="Consolas" pitchFamily="49" charset="0"/>
              <a:cs typeface="Consolas" pitchFamily="49" charset="0"/>
            </a:endParaRPr>
          </a:p>
          <a:p>
            <a:endParaRPr lang="en-US" sz="2000" dirty="0">
              <a:latin typeface="Consolas" pitchFamily="49" charset="0"/>
              <a:cs typeface="Consolas" pitchFamily="49" charset="0"/>
            </a:endParaRPr>
          </a:p>
          <a:p>
            <a:endParaRPr lang="en-US" sz="2000" dirty="0" smtClean="0">
              <a:latin typeface="Consolas" pitchFamily="49" charset="0"/>
              <a:cs typeface="Consolas" pitchFamily="49" charset="0"/>
            </a:endParaRPr>
          </a:p>
          <a:p>
            <a:endParaRPr lang="en-US" sz="2000" dirty="0" smtClean="0">
              <a:latin typeface="Consolas" pitchFamily="49" charset="0"/>
              <a:cs typeface="Consolas" pitchFamily="49" charset="0"/>
            </a:endParaRPr>
          </a:p>
          <a:p>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
        <p:nvSpPr>
          <p:cNvPr id="9" name="Orange (code)"/>
          <p:cNvSpPr/>
          <p:nvPr/>
        </p:nvSpPr>
        <p:spPr>
          <a:xfrm>
            <a:off x="693248" y="2636891"/>
            <a:ext cx="4293427" cy="31897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000" b="1" dirty="0" err="1" smtClean="0">
                <a:latin typeface="Consolas" pitchFamily="49" charset="0"/>
                <a:cs typeface="Consolas" pitchFamily="49" charset="0"/>
              </a:rPr>
              <a:t>this</a:t>
            </a:r>
            <a:r>
              <a:rPr lang="en-US" sz="2000" dirty="0" err="1" smtClean="0">
                <a:latin typeface="Consolas" pitchFamily="49" charset="0"/>
                <a:cs typeface="Consolas" pitchFamily="49" charset="0"/>
              </a:rPr>
              <a:t>.store</a:t>
            </a:r>
            <a:r>
              <a:rPr lang="en-US" sz="2000" dirty="0" smtClean="0">
                <a:latin typeface="Consolas" pitchFamily="49" charset="0"/>
                <a:cs typeface="Consolas" pitchFamily="49" charset="0"/>
              </a:rPr>
              <a:t> = store;</a:t>
            </a:r>
            <a:endParaRPr lang="en-US" sz="2000" dirty="0">
              <a:latin typeface="Consolas" pitchFamily="49" charset="0"/>
              <a:cs typeface="Consolas" pitchFamily="49" charset="0"/>
            </a:endParaRPr>
          </a:p>
        </p:txBody>
      </p:sp>
      <p:sp>
        <p:nvSpPr>
          <p:cNvPr id="10" name="precondition"/>
          <p:cNvSpPr/>
          <p:nvPr/>
        </p:nvSpPr>
        <p:spPr bwMode="auto">
          <a:xfrm>
            <a:off x="695597" y="1769485"/>
            <a:ext cx="5345723" cy="381837"/>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err="1" smtClean="0">
                <a:solidFill>
                  <a:schemeClr val="bg1"/>
                </a:solidFill>
                <a:latin typeface="Consolas" pitchFamily="49" charset="0"/>
                <a:cs typeface="Consolas" pitchFamily="49" charset="0"/>
              </a:rPr>
              <a:t>Contract.Requires</a:t>
            </a:r>
            <a:r>
              <a:rPr lang="en-US" sz="2000" dirty="0" smtClean="0">
                <a:solidFill>
                  <a:schemeClr val="bg1"/>
                </a:solidFill>
                <a:latin typeface="Consolas" pitchFamily="49" charset="0"/>
                <a:cs typeface="Consolas" pitchFamily="49" charset="0"/>
              </a:rPr>
              <a:t>(store != </a:t>
            </a:r>
            <a:r>
              <a:rPr lang="en-US" sz="2000" b="1" dirty="0" smtClean="0">
                <a:solidFill>
                  <a:schemeClr val="bg1"/>
                </a:solidFill>
                <a:latin typeface="Consolas" pitchFamily="49" charset="0"/>
                <a:cs typeface="Consolas" pitchFamily="49" charset="0"/>
              </a:rPr>
              <a:t>null</a:t>
            </a:r>
            <a:r>
              <a:rPr lang="en-US" sz="2000" dirty="0" smtClean="0">
                <a:solidFill>
                  <a:schemeClr val="bg1"/>
                </a:solidFill>
                <a:latin typeface="Consolas" pitchFamily="49" charset="0"/>
                <a:cs typeface="Consolas" pitchFamily="49" charset="0"/>
              </a:rPr>
              <a:t>);</a:t>
            </a:r>
          </a:p>
        </p:txBody>
      </p:sp>
      <p:sp>
        <p:nvSpPr>
          <p:cNvPr id="7" name="postcondition"/>
          <p:cNvSpPr/>
          <p:nvPr/>
        </p:nvSpPr>
        <p:spPr bwMode="auto">
          <a:xfrm>
            <a:off x="662619" y="2206348"/>
            <a:ext cx="5667260" cy="381837"/>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err="1" smtClean="0">
                <a:solidFill>
                  <a:schemeClr val="bg1"/>
                </a:solidFill>
                <a:latin typeface="Consolas" pitchFamily="49" charset="0"/>
                <a:cs typeface="Consolas" pitchFamily="49" charset="0"/>
              </a:rPr>
              <a:t>Contract.Ensures</a:t>
            </a:r>
            <a:r>
              <a:rPr lang="en-US" sz="2000" dirty="0" smtClean="0">
                <a:solidFill>
                  <a:schemeClr val="bg1"/>
                </a:solidFill>
                <a:latin typeface="Consolas" pitchFamily="49" charset="0"/>
                <a:cs typeface="Consolas" pitchFamily="49" charset="0"/>
              </a:rPr>
              <a:t>(</a:t>
            </a:r>
            <a:r>
              <a:rPr lang="en-US" sz="2000" b="1" dirty="0" err="1" smtClean="0">
                <a:solidFill>
                  <a:schemeClr val="bg1"/>
                </a:solidFill>
                <a:latin typeface="Consolas" pitchFamily="49" charset="0"/>
                <a:cs typeface="Consolas" pitchFamily="49" charset="0"/>
              </a:rPr>
              <a:t>this</a:t>
            </a:r>
            <a:r>
              <a:rPr lang="en-US" sz="2000" dirty="0" err="1" smtClean="0">
                <a:solidFill>
                  <a:schemeClr val="bg1"/>
                </a:solidFill>
                <a:latin typeface="Consolas" pitchFamily="49" charset="0"/>
                <a:cs typeface="Consolas" pitchFamily="49" charset="0"/>
              </a:rPr>
              <a:t>.store</a:t>
            </a:r>
            <a:r>
              <a:rPr lang="en-US" sz="2000" dirty="0" smtClean="0">
                <a:solidFill>
                  <a:schemeClr val="bg1"/>
                </a:solidFill>
                <a:latin typeface="Consolas" pitchFamily="49" charset="0"/>
                <a:cs typeface="Consolas" pitchFamily="49" charset="0"/>
              </a:rPr>
              <a:t> != </a:t>
            </a:r>
            <a:r>
              <a:rPr lang="en-US" sz="2000" b="1" dirty="0" smtClean="0">
                <a:solidFill>
                  <a:schemeClr val="bg1"/>
                </a:solidFill>
                <a:latin typeface="Consolas" pitchFamily="49" charset="0"/>
                <a:cs typeface="Consolas" pitchFamily="49" charset="0"/>
              </a:rPr>
              <a:t>null</a:t>
            </a:r>
            <a:r>
              <a:rPr lang="en-US" sz="2000" dirty="0" smtClean="0">
                <a:solidFill>
                  <a:schemeClr val="bg1"/>
                </a:solidFill>
                <a:latin typeface="Consolas" pitchFamily="49" charset="0"/>
                <a:cs typeface="Consolas" pitchFamily="49" charset="0"/>
              </a:rPr>
              <a:t>);</a:t>
            </a:r>
          </a:p>
        </p:txBody>
      </p:sp>
    </p:spTree>
    <p:extLst>
      <p:ext uri="{BB962C8B-B14F-4D97-AF65-F5344CB8AC3E}">
        <p14:creationId xmlns:p14="http://schemas.microsoft.com/office/powerpoint/2007/7/12/main" xmlns="" val="407437800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contracts_pex">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2009-11-11T09:02:07Z</outs:dateTime>
      <outs:isPinned>true</outs:isPinned>
    </outs:relatedDate>
    <outs:relatedDate>
      <outs:type>2</outs:type>
      <outs:displayName>Created</outs:displayName>
      <outs:dateTime>2009-11-08T15:33:38Z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Peli de Halleux</outs:displayName>
          <outs:accountName/>
        </outs:relatedPerson>
      </outs:people>
      <outs:source>0</outs:source>
      <outs:isPinned>true</outs:isPinned>
    </outs:relatedPeopleItem>
    <outs:relatedPeopleItem>
      <outs:category>Last modified by</outs:category>
      <outs:people>
        <outs:relatedPerson>
          <outs:displayName>Nikolai Tillmann</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789129E0-ED99-4AD0-B713-39E06E1474E0}">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TechEd09_contracts_pex</Template>
  <TotalTime>4209</TotalTime>
  <Words>3110</Words>
  <Application>Microsoft Office PowerPoint</Application>
  <PresentationFormat>On-screen Show (4:3)</PresentationFormat>
  <Paragraphs>750</Paragraphs>
  <Slides>61</Slides>
  <Notes>60</Notes>
  <HiddenSlides>0</HiddenSlides>
  <MMClips>0</MMClips>
  <ScaleCrop>false</ScaleCrop>
  <HeadingPairs>
    <vt:vector size="4" baseType="variant">
      <vt:variant>
        <vt:lpstr>Theme</vt:lpstr>
      </vt:variant>
      <vt:variant>
        <vt:i4>2</vt:i4>
      </vt:variant>
      <vt:variant>
        <vt:lpstr>Slide Titles</vt:lpstr>
      </vt:variant>
      <vt:variant>
        <vt:i4>61</vt:i4>
      </vt:variant>
    </vt:vector>
  </HeadingPairs>
  <TitlesOfParts>
    <vt:vector size="63" baseType="lpstr">
      <vt:lpstr>TechEd09_contracts_pex</vt:lpstr>
      <vt:lpstr>TechEd09_Europe template</vt:lpstr>
      <vt:lpstr>Slide 1</vt:lpstr>
      <vt:lpstr>Code Contracts and Pex</vt:lpstr>
      <vt:lpstr>Code Contracts and Pex</vt:lpstr>
      <vt:lpstr>What you will learn</vt:lpstr>
      <vt:lpstr>Objective: Implement WebService.Process</vt:lpstr>
      <vt:lpstr>A glimpse of Code Contracts + Pex</vt:lpstr>
      <vt:lpstr>Code Contracts – The Basics</vt:lpstr>
      <vt:lpstr>Code Contracts – The Basics</vt:lpstr>
      <vt:lpstr>Code Contracts – The Basics</vt:lpstr>
      <vt:lpstr>Code Contracts – The Not So Basics</vt:lpstr>
      <vt:lpstr>Code Contracts – Interface Contracts</vt:lpstr>
      <vt:lpstr>Controlling the Contracts</vt:lpstr>
      <vt:lpstr>Runtime Checking — Test Build</vt:lpstr>
      <vt:lpstr>Runtime Checking — Release Build</vt:lpstr>
      <vt:lpstr>Runtime Checking — Release Build</vt:lpstr>
      <vt:lpstr>Pex − Parameterized Unit Testing Beyond Unit Testing</vt:lpstr>
      <vt:lpstr>Pex − Parameterized Unit Testing Beyond Unit Testing</vt:lpstr>
      <vt:lpstr>Pex − Parameterized Unit Testing Beyond Unit Testing</vt:lpstr>
      <vt:lpstr>Pex − Choosing Relevant Values</vt:lpstr>
      <vt:lpstr>Pex − Choosing Relevant Values</vt:lpstr>
      <vt:lpstr>Pex − Choosing Relevant Values</vt:lpstr>
      <vt:lpstr>Pex − Choosing Relevant Values</vt:lpstr>
      <vt:lpstr>Pex − Choosing Relevant Values</vt:lpstr>
      <vt:lpstr>Pex − Choosing Relevant Values</vt:lpstr>
      <vt:lpstr>Pex − Choosing Relevant Values</vt:lpstr>
      <vt:lpstr>Pex − Choosing Relevant Values</vt:lpstr>
      <vt:lpstr>Pex − Choosing Relevant Values</vt:lpstr>
      <vt:lpstr>Pex − Choosing Relevant Values</vt:lpstr>
      <vt:lpstr>Wait a moment…</vt:lpstr>
      <vt:lpstr>Pex − Stubs for Interfaces</vt:lpstr>
      <vt:lpstr>Pex − Stubs for Interfaces</vt:lpstr>
      <vt:lpstr>Pex − Stubs for Interfaces</vt:lpstr>
      <vt:lpstr>Pex − Stubs for Interfaces</vt:lpstr>
      <vt:lpstr>Pex − Stubs for Interfaces</vt:lpstr>
      <vt:lpstr>Pex − Stubs for Interfaces</vt:lpstr>
      <vt:lpstr>Pex − Parameterized Unit Tests Putting it all together</vt:lpstr>
      <vt:lpstr>Pex − Parameterized Unit Tests Putting it all together</vt:lpstr>
      <vt:lpstr>Pex − Parameterized Unit Tests Putting it all together</vt:lpstr>
      <vt:lpstr>Pex − Parameterized Unit Tests Putting it all together</vt:lpstr>
      <vt:lpstr>Pex − Parameterized Unit Tests Putting it all together</vt:lpstr>
      <vt:lpstr>Pex − Parameterized Unit Tests Putting it all together</vt:lpstr>
      <vt:lpstr>Pex − Parameterized Unit Tests Putting it all together</vt:lpstr>
      <vt:lpstr>Pex − Parameterized Unit Tests Putting it all together</vt:lpstr>
      <vt:lpstr>Pex − Parameterized Unit Tests Putting it all together</vt:lpstr>
      <vt:lpstr>Parameterized Unit Testing</vt:lpstr>
      <vt:lpstr>Testability</vt:lpstr>
      <vt:lpstr>Moles – Replace .NET methods</vt:lpstr>
      <vt:lpstr>Pex − Moles to Detour Untestable Code</vt:lpstr>
      <vt:lpstr>Pex − Moles to Detour Untestable Code</vt:lpstr>
      <vt:lpstr>Pex − Moles to Detour Untestable Code</vt:lpstr>
      <vt:lpstr>Pex − Parameterized Unit Tests Putting it all together: Pex and Stubs and Moles</vt:lpstr>
      <vt:lpstr>Pex − Parameterized Unit Tests Putting it all together: Pex and Stubs and Moles</vt:lpstr>
      <vt:lpstr>Pex − Parameterized Unit Tests Putting it all together: Pex and Stubs and Moles</vt:lpstr>
      <vt:lpstr>Pex − Parameterized Unit Tests Putting it all together: Pex and Stubs and Moles</vt:lpstr>
      <vt:lpstr>Moles to Detour Untestable Code</vt:lpstr>
      <vt:lpstr>Code Contracts − Summary You have the library, get the tools now!</vt:lpstr>
      <vt:lpstr>Pex − Summary Get it now!</vt:lpstr>
      <vt:lpstr>http://msdn.microsoft.com/devlabs</vt:lpstr>
      <vt:lpstr>Slide 59</vt:lpstr>
      <vt:lpstr>Slide 60</vt:lpstr>
      <vt:lpstr>Slide 61</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Title</dc:title>
  <dc:subject>tech·ed Europe 2009</dc:subject>
  <dc:creator>Peli de Halleux</dc:creator>
  <dc:description>tech·ed Europe 2009</dc:description>
  <cp:lastModifiedBy>cn_user</cp:lastModifiedBy>
  <cp:revision>44</cp:revision>
  <dcterms:created xsi:type="dcterms:W3CDTF">2009-11-08T15:33:38Z</dcterms:created>
  <dcterms:modified xsi:type="dcterms:W3CDTF">2009-11-13T06:47:46Z</dcterms:modified>
</cp:coreProperties>
</file>