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8" r:id="rId2"/>
  </p:sldMasterIdLst>
  <p:notesMasterIdLst>
    <p:notesMasterId r:id="rId28"/>
  </p:notesMasterIdLst>
  <p:handoutMasterIdLst>
    <p:handoutMasterId r:id="rId29"/>
  </p:handoutMasterIdLst>
  <p:sldIdLst>
    <p:sldId id="317" r:id="rId3"/>
    <p:sldId id="257" r:id="rId4"/>
    <p:sldId id="284" r:id="rId5"/>
    <p:sldId id="285" r:id="rId6"/>
    <p:sldId id="264" r:id="rId7"/>
    <p:sldId id="262" r:id="rId8"/>
    <p:sldId id="287" r:id="rId9"/>
    <p:sldId id="289" r:id="rId10"/>
    <p:sldId id="286" r:id="rId11"/>
    <p:sldId id="307" r:id="rId12"/>
    <p:sldId id="320" r:id="rId13"/>
    <p:sldId id="322" r:id="rId14"/>
    <p:sldId id="319" r:id="rId15"/>
    <p:sldId id="321" r:id="rId16"/>
    <p:sldId id="324" r:id="rId17"/>
    <p:sldId id="323" r:id="rId18"/>
    <p:sldId id="318" r:id="rId19"/>
    <p:sldId id="297" r:id="rId20"/>
    <p:sldId id="298" r:id="rId21"/>
    <p:sldId id="299" r:id="rId22"/>
    <p:sldId id="316" r:id="rId23"/>
    <p:sldId id="274" r:id="rId24"/>
    <p:sldId id="325" r:id="rId25"/>
    <p:sldId id="280" r:id="rId26"/>
    <p:sldId id="279" r:id="rId27"/>
  </p:sldIdLst>
  <p:sldSz cx="9144000" cy="6858000" type="screen4x3"/>
  <p:notesSz cx="6858000" cy="9312275"/>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62" autoAdjust="0"/>
    <p:restoredTop sz="89407" autoAdjust="0"/>
  </p:normalViewPr>
  <p:slideViewPr>
    <p:cSldViewPr snapToGrid="0">
      <p:cViewPr>
        <p:scale>
          <a:sx n="100" d="100"/>
          <a:sy n="100" d="100"/>
        </p:scale>
        <p:origin x="-642" y="-51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notesViewPr>
    <p:cSldViewPr snapToGrid="0" showGuides="1">
      <p:cViewPr varScale="1">
        <p:scale>
          <a:sx n="100" d="100"/>
          <a:sy n="100" d="100"/>
        </p:scale>
        <p:origin x="-2556" y="-84"/>
      </p:cViewPr>
      <p:guideLst>
        <p:guide orient="horz" pos="2933"/>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FE42E5-D95D-4FBC-8502-268D0E7E807E}" type="doc">
      <dgm:prSet loTypeId="urn:microsoft.com/office/officeart/2005/8/layout/lProcess2" loCatId="list" qsTypeId="urn:microsoft.com/office/officeart/2005/8/quickstyle/simple4" qsCatId="simple" csTypeId="urn:microsoft.com/office/officeart/2005/8/colors/accent2_2" csCatId="accent2" phldr="1"/>
      <dgm:spPr/>
      <dgm:t>
        <a:bodyPr/>
        <a:lstStyle/>
        <a:p>
          <a:endParaRPr lang="en-US"/>
        </a:p>
      </dgm:t>
    </dgm:pt>
    <dgm:pt modelId="{E10BC56B-84F3-4F2E-8F66-251B674B46B1}">
      <dgm:prSet phldrT="[Text]" custT="1"/>
      <dgm:spPr/>
      <dgm:t>
        <a:bodyPr/>
        <a:lstStyle/>
        <a:p>
          <a:r>
            <a:rPr lang="en-US" sz="2400" dirty="0"/>
            <a:t>Dynamic</a:t>
          </a:r>
          <a:br>
            <a:rPr lang="en-US" sz="2400" dirty="0"/>
          </a:br>
          <a:r>
            <a:rPr lang="en-US" sz="2400" dirty="0" smtClean="0"/>
            <a:t>Languages</a:t>
          </a:r>
          <a:endParaRPr lang="en-US" sz="2400" dirty="0"/>
        </a:p>
      </dgm:t>
    </dgm:pt>
    <dgm:pt modelId="{ABC84740-7C7F-48C0-B465-2EFEE7E533E9}" type="parTrans" cxnId="{4D82062D-9651-44CE-8597-FBD2A5F1DADD}">
      <dgm:prSet/>
      <dgm:spPr/>
      <dgm:t>
        <a:bodyPr/>
        <a:lstStyle/>
        <a:p>
          <a:endParaRPr lang="en-US"/>
        </a:p>
      </dgm:t>
    </dgm:pt>
    <dgm:pt modelId="{79F9B656-F15B-4913-A6D9-4EF084712039}" type="sibTrans" cxnId="{4D82062D-9651-44CE-8597-FBD2A5F1DADD}">
      <dgm:prSet/>
      <dgm:spPr/>
      <dgm:t>
        <a:bodyPr/>
        <a:lstStyle/>
        <a:p>
          <a:endParaRPr lang="en-US"/>
        </a:p>
      </dgm:t>
    </dgm:pt>
    <dgm:pt modelId="{983B5307-DE91-4BBA-B159-EB74C368ED6A}">
      <dgm:prSet phldrT="[Text]" custT="1"/>
      <dgm:spPr/>
      <dgm:t>
        <a:bodyPr/>
        <a:lstStyle/>
        <a:p>
          <a:r>
            <a:rPr lang="en-US" sz="2400" dirty="0"/>
            <a:t>Static</a:t>
          </a:r>
          <a:br>
            <a:rPr lang="en-US" sz="2400" dirty="0"/>
          </a:br>
          <a:r>
            <a:rPr lang="en-US" sz="2400" dirty="0"/>
            <a:t>Languages</a:t>
          </a:r>
        </a:p>
      </dgm:t>
    </dgm:pt>
    <dgm:pt modelId="{C020E2EB-0B2D-4E13-9367-FF7D328D72E8}" type="parTrans" cxnId="{D78498DF-BBA8-4245-9EF3-9D31821F42B7}">
      <dgm:prSet/>
      <dgm:spPr/>
      <dgm:t>
        <a:bodyPr/>
        <a:lstStyle/>
        <a:p>
          <a:endParaRPr lang="en-US"/>
        </a:p>
      </dgm:t>
    </dgm:pt>
    <dgm:pt modelId="{5F2B31E2-3D51-476F-95F9-7166EC37E2A2}" type="sibTrans" cxnId="{D78498DF-BBA8-4245-9EF3-9D31821F42B7}">
      <dgm:prSet/>
      <dgm:spPr/>
      <dgm:t>
        <a:bodyPr/>
        <a:lstStyle/>
        <a:p>
          <a:endParaRPr lang="en-US"/>
        </a:p>
      </dgm:t>
    </dgm:pt>
    <dgm:pt modelId="{08DE1181-CF5E-4D4A-90D8-2E9ED5CEAD30}">
      <dgm:prSet phldrT="[Text]"/>
      <dgm:spPr/>
      <dgm:t>
        <a:bodyPr/>
        <a:lstStyle/>
        <a:p>
          <a:r>
            <a:rPr lang="en-US" dirty="0"/>
            <a:t>Robust</a:t>
          </a:r>
        </a:p>
      </dgm:t>
    </dgm:pt>
    <dgm:pt modelId="{C17C4025-A809-41E0-A99A-29B0E69898A4}" type="parTrans" cxnId="{FFF9D23D-848A-4061-92C7-D257CE45214F}">
      <dgm:prSet/>
      <dgm:spPr/>
      <dgm:t>
        <a:bodyPr/>
        <a:lstStyle/>
        <a:p>
          <a:endParaRPr lang="en-US"/>
        </a:p>
      </dgm:t>
    </dgm:pt>
    <dgm:pt modelId="{47489A65-F37B-42E3-BB76-2BE29E951D5D}" type="sibTrans" cxnId="{FFF9D23D-848A-4061-92C7-D257CE45214F}">
      <dgm:prSet/>
      <dgm:spPr/>
      <dgm:t>
        <a:bodyPr/>
        <a:lstStyle/>
        <a:p>
          <a:endParaRPr lang="en-US"/>
        </a:p>
      </dgm:t>
    </dgm:pt>
    <dgm:pt modelId="{62FFED80-A7E3-4C57-A6EF-8035583CD75F}">
      <dgm:prSet phldrT="[Text]"/>
      <dgm:spPr/>
      <dgm:t>
        <a:bodyPr/>
        <a:lstStyle/>
        <a:p>
          <a:r>
            <a:rPr lang="en-US" dirty="0"/>
            <a:t>Simple and succinct</a:t>
          </a:r>
        </a:p>
      </dgm:t>
    </dgm:pt>
    <dgm:pt modelId="{727A10E2-B865-464F-B213-4E2029D0D2A9}" type="sibTrans" cxnId="{A4296937-A9E7-4C24-B2EF-3088280ACE8B}">
      <dgm:prSet/>
      <dgm:spPr/>
      <dgm:t>
        <a:bodyPr/>
        <a:lstStyle/>
        <a:p>
          <a:endParaRPr lang="en-US"/>
        </a:p>
      </dgm:t>
    </dgm:pt>
    <dgm:pt modelId="{ECA96BBE-2957-493A-9DE0-0E662CA89E13}" type="parTrans" cxnId="{A4296937-A9E7-4C24-B2EF-3088280ACE8B}">
      <dgm:prSet/>
      <dgm:spPr/>
      <dgm:t>
        <a:bodyPr/>
        <a:lstStyle/>
        <a:p>
          <a:endParaRPr lang="en-US"/>
        </a:p>
      </dgm:t>
    </dgm:pt>
    <dgm:pt modelId="{869B2B32-20C4-423E-8AEB-AA4AAE7792A8}">
      <dgm:prSet phldrT="[Text]"/>
      <dgm:spPr/>
      <dgm:t>
        <a:bodyPr/>
        <a:lstStyle/>
        <a:p>
          <a:r>
            <a:rPr lang="en-US" dirty="0"/>
            <a:t>Intelligent tools</a:t>
          </a:r>
        </a:p>
      </dgm:t>
    </dgm:pt>
    <dgm:pt modelId="{CB432A7B-CC3B-4560-AD71-7CEABDE6DBAB}" type="sibTrans" cxnId="{A81C9067-5ED5-4184-A3DE-E524DB61F5F6}">
      <dgm:prSet/>
      <dgm:spPr/>
      <dgm:t>
        <a:bodyPr/>
        <a:lstStyle/>
        <a:p>
          <a:endParaRPr lang="en-US"/>
        </a:p>
      </dgm:t>
    </dgm:pt>
    <dgm:pt modelId="{C54E10BA-3630-4BBD-8F49-2B98029D8F75}" type="parTrans" cxnId="{A81C9067-5ED5-4184-A3DE-E524DB61F5F6}">
      <dgm:prSet/>
      <dgm:spPr/>
      <dgm:t>
        <a:bodyPr/>
        <a:lstStyle/>
        <a:p>
          <a:endParaRPr lang="en-US"/>
        </a:p>
      </dgm:t>
    </dgm:pt>
    <dgm:pt modelId="{5889C80C-780F-4E73-8AD4-E48A53498CAD}">
      <dgm:prSet phldrT="[Text]"/>
      <dgm:spPr/>
      <dgm:t>
        <a:bodyPr/>
        <a:lstStyle/>
        <a:p>
          <a:r>
            <a:rPr lang="en-US" dirty="0"/>
            <a:t>Implicitly typed</a:t>
          </a:r>
        </a:p>
      </dgm:t>
    </dgm:pt>
    <dgm:pt modelId="{B80567F3-AE0C-41C9-8D0A-224FC84040AF}" type="parTrans" cxnId="{859CE782-FC1F-45F8-8475-DFDFEFF4242F}">
      <dgm:prSet/>
      <dgm:spPr/>
      <dgm:t>
        <a:bodyPr/>
        <a:lstStyle/>
        <a:p>
          <a:endParaRPr lang="en-US"/>
        </a:p>
      </dgm:t>
    </dgm:pt>
    <dgm:pt modelId="{5A0C9619-A52C-4724-B281-AFA09AB76C04}" type="sibTrans" cxnId="{859CE782-FC1F-45F8-8475-DFDFEFF4242F}">
      <dgm:prSet/>
      <dgm:spPr/>
      <dgm:t>
        <a:bodyPr/>
        <a:lstStyle/>
        <a:p>
          <a:endParaRPr lang="en-US"/>
        </a:p>
      </dgm:t>
    </dgm:pt>
    <dgm:pt modelId="{BF2E09E7-26CD-4DFE-8AD2-3D02DF04CECD}">
      <dgm:prSet phldrT="[Text]"/>
      <dgm:spPr/>
      <dgm:t>
        <a:bodyPr/>
        <a:lstStyle/>
        <a:p>
          <a:r>
            <a:rPr lang="en-US" dirty="0"/>
            <a:t>Meta-programming</a:t>
          </a:r>
        </a:p>
      </dgm:t>
    </dgm:pt>
    <dgm:pt modelId="{319F45FF-AA11-4B64-BDF2-07A73FD0E216}" type="parTrans" cxnId="{7780F8A3-D57F-4C8F-99A8-0AD7833D8120}">
      <dgm:prSet/>
      <dgm:spPr/>
      <dgm:t>
        <a:bodyPr/>
        <a:lstStyle/>
        <a:p>
          <a:endParaRPr lang="en-US"/>
        </a:p>
      </dgm:t>
    </dgm:pt>
    <dgm:pt modelId="{E6697FF4-BD59-4EFF-B762-D1B54756068C}" type="sibTrans" cxnId="{7780F8A3-D57F-4C8F-99A8-0AD7833D8120}">
      <dgm:prSet/>
      <dgm:spPr/>
      <dgm:t>
        <a:bodyPr/>
        <a:lstStyle/>
        <a:p>
          <a:endParaRPr lang="en-US"/>
        </a:p>
      </dgm:t>
    </dgm:pt>
    <dgm:pt modelId="{95CC33EC-3DA1-4F79-B4BA-D3CCA46D8AB7}">
      <dgm:prSet phldrT="[Text]"/>
      <dgm:spPr/>
      <dgm:t>
        <a:bodyPr/>
        <a:lstStyle/>
        <a:p>
          <a:r>
            <a:rPr lang="en-US" dirty="0"/>
            <a:t>No compilation</a:t>
          </a:r>
        </a:p>
      </dgm:t>
    </dgm:pt>
    <dgm:pt modelId="{C9F12F8E-EB15-4401-B58E-CE766996B5C6}" type="parTrans" cxnId="{0A8EC8CE-F1C1-40EC-9ECD-442ECE3712AC}">
      <dgm:prSet/>
      <dgm:spPr/>
      <dgm:t>
        <a:bodyPr/>
        <a:lstStyle/>
        <a:p>
          <a:endParaRPr lang="en-US"/>
        </a:p>
      </dgm:t>
    </dgm:pt>
    <dgm:pt modelId="{1BD21B68-3C94-49C0-8AB2-BB3E67104C30}" type="sibTrans" cxnId="{0A8EC8CE-F1C1-40EC-9ECD-442ECE3712AC}">
      <dgm:prSet/>
      <dgm:spPr/>
      <dgm:t>
        <a:bodyPr/>
        <a:lstStyle/>
        <a:p>
          <a:endParaRPr lang="en-US"/>
        </a:p>
      </dgm:t>
    </dgm:pt>
    <dgm:pt modelId="{220CD24D-6806-4D60-9A96-98AC02F3EA0A}">
      <dgm:prSet phldrT="[Text]"/>
      <dgm:spPr/>
      <dgm:t>
        <a:bodyPr/>
        <a:lstStyle/>
        <a:p>
          <a:r>
            <a:rPr lang="en-US" dirty="0" err="1"/>
            <a:t>Performant</a:t>
          </a:r>
          <a:endParaRPr lang="en-US" dirty="0"/>
        </a:p>
      </dgm:t>
    </dgm:pt>
    <dgm:pt modelId="{72758280-B064-417E-B023-61CFC2BE5328}" type="parTrans" cxnId="{F1599022-9374-405F-B23C-AE2F954FA205}">
      <dgm:prSet/>
      <dgm:spPr/>
      <dgm:t>
        <a:bodyPr/>
        <a:lstStyle/>
        <a:p>
          <a:endParaRPr lang="en-US"/>
        </a:p>
      </dgm:t>
    </dgm:pt>
    <dgm:pt modelId="{6E8432A8-56F6-40E5-8914-233BDAAF5772}" type="sibTrans" cxnId="{F1599022-9374-405F-B23C-AE2F954FA205}">
      <dgm:prSet/>
      <dgm:spPr/>
      <dgm:t>
        <a:bodyPr/>
        <a:lstStyle/>
        <a:p>
          <a:endParaRPr lang="en-US"/>
        </a:p>
      </dgm:t>
    </dgm:pt>
    <dgm:pt modelId="{6C21B2D9-AF30-4063-BD85-F7EBE61B8C38}">
      <dgm:prSet phldrT="[Text]"/>
      <dgm:spPr/>
      <dgm:t>
        <a:bodyPr/>
        <a:lstStyle/>
        <a:p>
          <a:r>
            <a:rPr lang="en-US" dirty="0"/>
            <a:t>Better scaling</a:t>
          </a:r>
        </a:p>
      </dgm:t>
    </dgm:pt>
    <dgm:pt modelId="{8660C016-38EB-4BB5-801D-6404C502F405}" type="parTrans" cxnId="{0C54F7F1-DBF7-416C-84AA-88D6E98D0B74}">
      <dgm:prSet/>
      <dgm:spPr/>
      <dgm:t>
        <a:bodyPr/>
        <a:lstStyle/>
        <a:p>
          <a:endParaRPr lang="en-US"/>
        </a:p>
      </dgm:t>
    </dgm:pt>
    <dgm:pt modelId="{CB656BB8-6FC5-4E61-84B4-EE8C9D53BA3B}" type="sibTrans" cxnId="{0C54F7F1-DBF7-416C-84AA-88D6E98D0B74}">
      <dgm:prSet/>
      <dgm:spPr/>
      <dgm:t>
        <a:bodyPr/>
        <a:lstStyle/>
        <a:p>
          <a:endParaRPr lang="en-US"/>
        </a:p>
      </dgm:t>
    </dgm:pt>
    <dgm:pt modelId="{C6C8ED56-364A-4D3E-875C-0B6490EF11BB}" type="pres">
      <dgm:prSet presAssocID="{74FE42E5-D95D-4FBC-8502-268D0E7E807E}" presName="theList" presStyleCnt="0">
        <dgm:presLayoutVars>
          <dgm:dir/>
          <dgm:animLvl val="lvl"/>
          <dgm:resizeHandles val="exact"/>
        </dgm:presLayoutVars>
      </dgm:prSet>
      <dgm:spPr/>
      <dgm:t>
        <a:bodyPr/>
        <a:lstStyle/>
        <a:p>
          <a:endParaRPr lang="en-US"/>
        </a:p>
      </dgm:t>
    </dgm:pt>
    <dgm:pt modelId="{53DA600A-7D33-476F-AD26-38DC76BC08CC}" type="pres">
      <dgm:prSet presAssocID="{E10BC56B-84F3-4F2E-8F66-251B674B46B1}" presName="compNode" presStyleCnt="0"/>
      <dgm:spPr/>
      <dgm:t>
        <a:bodyPr/>
        <a:lstStyle/>
        <a:p>
          <a:endParaRPr lang="en-US"/>
        </a:p>
      </dgm:t>
    </dgm:pt>
    <dgm:pt modelId="{BC0C3F2B-F6B2-4CFD-8261-17BDBB15FA0C}" type="pres">
      <dgm:prSet presAssocID="{E10BC56B-84F3-4F2E-8F66-251B674B46B1}" presName="aNode" presStyleLbl="bgShp" presStyleIdx="0" presStyleCnt="2"/>
      <dgm:spPr/>
      <dgm:t>
        <a:bodyPr/>
        <a:lstStyle/>
        <a:p>
          <a:endParaRPr lang="en-US"/>
        </a:p>
      </dgm:t>
    </dgm:pt>
    <dgm:pt modelId="{7AD9BB45-F7FE-4FB3-85EE-BFD517CA20F6}" type="pres">
      <dgm:prSet presAssocID="{E10BC56B-84F3-4F2E-8F66-251B674B46B1}" presName="textNode" presStyleLbl="bgShp" presStyleIdx="0" presStyleCnt="2"/>
      <dgm:spPr/>
      <dgm:t>
        <a:bodyPr/>
        <a:lstStyle/>
        <a:p>
          <a:endParaRPr lang="en-US"/>
        </a:p>
      </dgm:t>
    </dgm:pt>
    <dgm:pt modelId="{515D3980-6707-4294-AC53-88C530153FAD}" type="pres">
      <dgm:prSet presAssocID="{E10BC56B-84F3-4F2E-8F66-251B674B46B1}" presName="compChildNode" presStyleCnt="0"/>
      <dgm:spPr/>
      <dgm:t>
        <a:bodyPr/>
        <a:lstStyle/>
        <a:p>
          <a:endParaRPr lang="en-US"/>
        </a:p>
      </dgm:t>
    </dgm:pt>
    <dgm:pt modelId="{2EC52BC2-3C67-412F-988E-F7CBA9C39EDC}" type="pres">
      <dgm:prSet presAssocID="{E10BC56B-84F3-4F2E-8F66-251B674B46B1}" presName="theInnerList" presStyleCnt="0"/>
      <dgm:spPr/>
      <dgm:t>
        <a:bodyPr/>
        <a:lstStyle/>
        <a:p>
          <a:endParaRPr lang="en-US"/>
        </a:p>
      </dgm:t>
    </dgm:pt>
    <dgm:pt modelId="{C4CC6D23-030A-4A41-AD03-C6D9180F6F5C}" type="pres">
      <dgm:prSet presAssocID="{62FFED80-A7E3-4C57-A6EF-8035583CD75F}" presName="childNode" presStyleLbl="node1" presStyleIdx="0" presStyleCnt="8">
        <dgm:presLayoutVars>
          <dgm:bulletEnabled val="1"/>
        </dgm:presLayoutVars>
      </dgm:prSet>
      <dgm:spPr/>
      <dgm:t>
        <a:bodyPr/>
        <a:lstStyle/>
        <a:p>
          <a:endParaRPr lang="en-US"/>
        </a:p>
      </dgm:t>
    </dgm:pt>
    <dgm:pt modelId="{780D7A8D-290F-4001-9E21-266E1C984236}" type="pres">
      <dgm:prSet presAssocID="{62FFED80-A7E3-4C57-A6EF-8035583CD75F}" presName="aSpace2" presStyleCnt="0"/>
      <dgm:spPr/>
      <dgm:t>
        <a:bodyPr/>
        <a:lstStyle/>
        <a:p>
          <a:endParaRPr lang="en-US"/>
        </a:p>
      </dgm:t>
    </dgm:pt>
    <dgm:pt modelId="{7E9B1769-AC78-46B4-9F62-192A895C85FE}" type="pres">
      <dgm:prSet presAssocID="{5889C80C-780F-4E73-8AD4-E48A53498CAD}" presName="childNode" presStyleLbl="node1" presStyleIdx="1" presStyleCnt="8">
        <dgm:presLayoutVars>
          <dgm:bulletEnabled val="1"/>
        </dgm:presLayoutVars>
      </dgm:prSet>
      <dgm:spPr/>
      <dgm:t>
        <a:bodyPr/>
        <a:lstStyle/>
        <a:p>
          <a:endParaRPr lang="en-US"/>
        </a:p>
      </dgm:t>
    </dgm:pt>
    <dgm:pt modelId="{7F23A23B-7674-47A7-8BC9-FFF5773B3C60}" type="pres">
      <dgm:prSet presAssocID="{5889C80C-780F-4E73-8AD4-E48A53498CAD}" presName="aSpace2" presStyleCnt="0"/>
      <dgm:spPr/>
      <dgm:t>
        <a:bodyPr/>
        <a:lstStyle/>
        <a:p>
          <a:endParaRPr lang="en-US"/>
        </a:p>
      </dgm:t>
    </dgm:pt>
    <dgm:pt modelId="{D23E5A9E-C945-4C95-93F8-140F0C44938C}" type="pres">
      <dgm:prSet presAssocID="{BF2E09E7-26CD-4DFE-8AD2-3D02DF04CECD}" presName="childNode" presStyleLbl="node1" presStyleIdx="2" presStyleCnt="8">
        <dgm:presLayoutVars>
          <dgm:bulletEnabled val="1"/>
        </dgm:presLayoutVars>
      </dgm:prSet>
      <dgm:spPr/>
      <dgm:t>
        <a:bodyPr/>
        <a:lstStyle/>
        <a:p>
          <a:endParaRPr lang="en-US"/>
        </a:p>
      </dgm:t>
    </dgm:pt>
    <dgm:pt modelId="{360EF6D2-323D-4C23-B7C2-B942302AA106}" type="pres">
      <dgm:prSet presAssocID="{BF2E09E7-26CD-4DFE-8AD2-3D02DF04CECD}" presName="aSpace2" presStyleCnt="0"/>
      <dgm:spPr/>
      <dgm:t>
        <a:bodyPr/>
        <a:lstStyle/>
        <a:p>
          <a:endParaRPr lang="en-US"/>
        </a:p>
      </dgm:t>
    </dgm:pt>
    <dgm:pt modelId="{DFC61B63-24B2-41E5-A907-FBE10CCF0FCE}" type="pres">
      <dgm:prSet presAssocID="{95CC33EC-3DA1-4F79-B4BA-D3CCA46D8AB7}" presName="childNode" presStyleLbl="node1" presStyleIdx="3" presStyleCnt="8">
        <dgm:presLayoutVars>
          <dgm:bulletEnabled val="1"/>
        </dgm:presLayoutVars>
      </dgm:prSet>
      <dgm:spPr/>
      <dgm:t>
        <a:bodyPr/>
        <a:lstStyle/>
        <a:p>
          <a:endParaRPr lang="en-US"/>
        </a:p>
      </dgm:t>
    </dgm:pt>
    <dgm:pt modelId="{B63A64F8-DF2C-46FB-B682-F1F5C678BCF5}" type="pres">
      <dgm:prSet presAssocID="{E10BC56B-84F3-4F2E-8F66-251B674B46B1}" presName="aSpace" presStyleCnt="0"/>
      <dgm:spPr/>
      <dgm:t>
        <a:bodyPr/>
        <a:lstStyle/>
        <a:p>
          <a:endParaRPr lang="en-US"/>
        </a:p>
      </dgm:t>
    </dgm:pt>
    <dgm:pt modelId="{2A8C8C19-6AD6-49A2-8A80-C97283AB05FF}" type="pres">
      <dgm:prSet presAssocID="{983B5307-DE91-4BBA-B159-EB74C368ED6A}" presName="compNode" presStyleCnt="0"/>
      <dgm:spPr/>
      <dgm:t>
        <a:bodyPr/>
        <a:lstStyle/>
        <a:p>
          <a:endParaRPr lang="en-US"/>
        </a:p>
      </dgm:t>
    </dgm:pt>
    <dgm:pt modelId="{20C96EB7-EF7A-4986-84FE-B0634ECBC37E}" type="pres">
      <dgm:prSet presAssocID="{983B5307-DE91-4BBA-B159-EB74C368ED6A}" presName="aNode" presStyleLbl="bgShp" presStyleIdx="1" presStyleCnt="2"/>
      <dgm:spPr/>
      <dgm:t>
        <a:bodyPr/>
        <a:lstStyle/>
        <a:p>
          <a:endParaRPr lang="en-US"/>
        </a:p>
      </dgm:t>
    </dgm:pt>
    <dgm:pt modelId="{8B8FBDF4-F908-4998-8B6E-7D5C9C9252CB}" type="pres">
      <dgm:prSet presAssocID="{983B5307-DE91-4BBA-B159-EB74C368ED6A}" presName="textNode" presStyleLbl="bgShp" presStyleIdx="1" presStyleCnt="2"/>
      <dgm:spPr/>
      <dgm:t>
        <a:bodyPr/>
        <a:lstStyle/>
        <a:p>
          <a:endParaRPr lang="en-US"/>
        </a:p>
      </dgm:t>
    </dgm:pt>
    <dgm:pt modelId="{4515B377-7E61-470B-BCAF-5CA692031781}" type="pres">
      <dgm:prSet presAssocID="{983B5307-DE91-4BBA-B159-EB74C368ED6A}" presName="compChildNode" presStyleCnt="0"/>
      <dgm:spPr/>
      <dgm:t>
        <a:bodyPr/>
        <a:lstStyle/>
        <a:p>
          <a:endParaRPr lang="en-US"/>
        </a:p>
      </dgm:t>
    </dgm:pt>
    <dgm:pt modelId="{855E4D73-A49A-45B0-8A32-E7C6BD3F2662}" type="pres">
      <dgm:prSet presAssocID="{983B5307-DE91-4BBA-B159-EB74C368ED6A}" presName="theInnerList" presStyleCnt="0"/>
      <dgm:spPr/>
      <dgm:t>
        <a:bodyPr/>
        <a:lstStyle/>
        <a:p>
          <a:endParaRPr lang="en-US"/>
        </a:p>
      </dgm:t>
    </dgm:pt>
    <dgm:pt modelId="{E03B3810-51F1-40E2-A809-A22BACCEC4EC}" type="pres">
      <dgm:prSet presAssocID="{08DE1181-CF5E-4D4A-90D8-2E9ED5CEAD30}" presName="childNode" presStyleLbl="node1" presStyleIdx="4" presStyleCnt="8">
        <dgm:presLayoutVars>
          <dgm:bulletEnabled val="1"/>
        </dgm:presLayoutVars>
      </dgm:prSet>
      <dgm:spPr/>
      <dgm:t>
        <a:bodyPr/>
        <a:lstStyle/>
        <a:p>
          <a:endParaRPr lang="en-US"/>
        </a:p>
      </dgm:t>
    </dgm:pt>
    <dgm:pt modelId="{B65D14D8-9C68-4876-9A9D-8CD953BACE10}" type="pres">
      <dgm:prSet presAssocID="{08DE1181-CF5E-4D4A-90D8-2E9ED5CEAD30}" presName="aSpace2" presStyleCnt="0"/>
      <dgm:spPr/>
      <dgm:t>
        <a:bodyPr/>
        <a:lstStyle/>
        <a:p>
          <a:endParaRPr lang="en-US"/>
        </a:p>
      </dgm:t>
    </dgm:pt>
    <dgm:pt modelId="{8500D4A4-2F9B-4056-99C7-634BD03232F6}" type="pres">
      <dgm:prSet presAssocID="{220CD24D-6806-4D60-9A96-98AC02F3EA0A}" presName="childNode" presStyleLbl="node1" presStyleIdx="5" presStyleCnt="8">
        <dgm:presLayoutVars>
          <dgm:bulletEnabled val="1"/>
        </dgm:presLayoutVars>
      </dgm:prSet>
      <dgm:spPr/>
      <dgm:t>
        <a:bodyPr/>
        <a:lstStyle/>
        <a:p>
          <a:endParaRPr lang="en-US"/>
        </a:p>
      </dgm:t>
    </dgm:pt>
    <dgm:pt modelId="{FE54A93D-ABB2-4A6F-A28D-C138A37B0B1F}" type="pres">
      <dgm:prSet presAssocID="{220CD24D-6806-4D60-9A96-98AC02F3EA0A}" presName="aSpace2" presStyleCnt="0"/>
      <dgm:spPr/>
      <dgm:t>
        <a:bodyPr/>
        <a:lstStyle/>
        <a:p>
          <a:endParaRPr lang="en-US"/>
        </a:p>
      </dgm:t>
    </dgm:pt>
    <dgm:pt modelId="{0BF00081-C6DD-4601-92C8-E7866C911156}" type="pres">
      <dgm:prSet presAssocID="{869B2B32-20C4-423E-8AEB-AA4AAE7792A8}" presName="childNode" presStyleLbl="node1" presStyleIdx="6" presStyleCnt="8">
        <dgm:presLayoutVars>
          <dgm:bulletEnabled val="1"/>
        </dgm:presLayoutVars>
      </dgm:prSet>
      <dgm:spPr/>
      <dgm:t>
        <a:bodyPr/>
        <a:lstStyle/>
        <a:p>
          <a:endParaRPr lang="en-US"/>
        </a:p>
      </dgm:t>
    </dgm:pt>
    <dgm:pt modelId="{19D0A265-3BCA-4EA5-BF77-845F0F00DDA9}" type="pres">
      <dgm:prSet presAssocID="{869B2B32-20C4-423E-8AEB-AA4AAE7792A8}" presName="aSpace2" presStyleCnt="0"/>
      <dgm:spPr/>
      <dgm:t>
        <a:bodyPr/>
        <a:lstStyle/>
        <a:p>
          <a:endParaRPr lang="en-US"/>
        </a:p>
      </dgm:t>
    </dgm:pt>
    <dgm:pt modelId="{38CF1501-B3BD-4EB8-88AA-1BBD4E0B8998}" type="pres">
      <dgm:prSet presAssocID="{6C21B2D9-AF30-4063-BD85-F7EBE61B8C38}" presName="childNode" presStyleLbl="node1" presStyleIdx="7" presStyleCnt="8">
        <dgm:presLayoutVars>
          <dgm:bulletEnabled val="1"/>
        </dgm:presLayoutVars>
      </dgm:prSet>
      <dgm:spPr/>
      <dgm:t>
        <a:bodyPr/>
        <a:lstStyle/>
        <a:p>
          <a:endParaRPr lang="en-US"/>
        </a:p>
      </dgm:t>
    </dgm:pt>
  </dgm:ptLst>
  <dgm:cxnLst>
    <dgm:cxn modelId="{D2C173AF-9E48-4DD7-A892-C025468C4F2A}" type="presOf" srcId="{220CD24D-6806-4D60-9A96-98AC02F3EA0A}" destId="{8500D4A4-2F9B-4056-99C7-634BD03232F6}" srcOrd="0" destOrd="0" presId="urn:microsoft.com/office/officeart/2005/8/layout/lProcess2"/>
    <dgm:cxn modelId="{B809BF97-AE2B-4E73-8E63-EE06AE2F8C53}" type="presOf" srcId="{6C21B2D9-AF30-4063-BD85-F7EBE61B8C38}" destId="{38CF1501-B3BD-4EB8-88AA-1BBD4E0B8998}" srcOrd="0" destOrd="0" presId="urn:microsoft.com/office/officeart/2005/8/layout/lProcess2"/>
    <dgm:cxn modelId="{0A8EC8CE-F1C1-40EC-9ECD-442ECE3712AC}" srcId="{E10BC56B-84F3-4F2E-8F66-251B674B46B1}" destId="{95CC33EC-3DA1-4F79-B4BA-D3CCA46D8AB7}" srcOrd="3" destOrd="0" parTransId="{C9F12F8E-EB15-4401-B58E-CE766996B5C6}" sibTransId="{1BD21B68-3C94-49C0-8AB2-BB3E67104C30}"/>
    <dgm:cxn modelId="{F1599022-9374-405F-B23C-AE2F954FA205}" srcId="{983B5307-DE91-4BBA-B159-EB74C368ED6A}" destId="{220CD24D-6806-4D60-9A96-98AC02F3EA0A}" srcOrd="1" destOrd="0" parTransId="{72758280-B064-417E-B023-61CFC2BE5328}" sibTransId="{6E8432A8-56F6-40E5-8914-233BDAAF5772}"/>
    <dgm:cxn modelId="{7780F8A3-D57F-4C8F-99A8-0AD7833D8120}" srcId="{E10BC56B-84F3-4F2E-8F66-251B674B46B1}" destId="{BF2E09E7-26CD-4DFE-8AD2-3D02DF04CECD}" srcOrd="2" destOrd="0" parTransId="{319F45FF-AA11-4B64-BDF2-07A73FD0E216}" sibTransId="{E6697FF4-BD59-4EFF-B762-D1B54756068C}"/>
    <dgm:cxn modelId="{1118BE1B-5EE9-4159-B4BD-EC994B8E9019}" type="presOf" srcId="{E10BC56B-84F3-4F2E-8F66-251B674B46B1}" destId="{7AD9BB45-F7FE-4FB3-85EE-BFD517CA20F6}" srcOrd="1" destOrd="0" presId="urn:microsoft.com/office/officeart/2005/8/layout/lProcess2"/>
    <dgm:cxn modelId="{913DC23F-93C3-4118-9FC1-75816B4B2E07}" type="presOf" srcId="{74FE42E5-D95D-4FBC-8502-268D0E7E807E}" destId="{C6C8ED56-364A-4D3E-875C-0B6490EF11BB}" srcOrd="0" destOrd="0" presId="urn:microsoft.com/office/officeart/2005/8/layout/lProcess2"/>
    <dgm:cxn modelId="{218EF5D8-7ADE-41BC-A897-4FA01B2F8D68}" type="presOf" srcId="{62FFED80-A7E3-4C57-A6EF-8035583CD75F}" destId="{C4CC6D23-030A-4A41-AD03-C6D9180F6F5C}" srcOrd="0" destOrd="0" presId="urn:microsoft.com/office/officeart/2005/8/layout/lProcess2"/>
    <dgm:cxn modelId="{2E2EDB46-B4E2-415D-A325-5DF9D93DBBAD}" type="presOf" srcId="{983B5307-DE91-4BBA-B159-EB74C368ED6A}" destId="{20C96EB7-EF7A-4986-84FE-B0634ECBC37E}" srcOrd="0" destOrd="0" presId="urn:microsoft.com/office/officeart/2005/8/layout/lProcess2"/>
    <dgm:cxn modelId="{D78498DF-BBA8-4245-9EF3-9D31821F42B7}" srcId="{74FE42E5-D95D-4FBC-8502-268D0E7E807E}" destId="{983B5307-DE91-4BBA-B159-EB74C368ED6A}" srcOrd="1" destOrd="0" parTransId="{C020E2EB-0B2D-4E13-9367-FF7D328D72E8}" sibTransId="{5F2B31E2-3D51-476F-95F9-7166EC37E2A2}"/>
    <dgm:cxn modelId="{E4F1CC9E-D667-4E49-8E62-F4F882CE96FD}" type="presOf" srcId="{5889C80C-780F-4E73-8AD4-E48A53498CAD}" destId="{7E9B1769-AC78-46B4-9F62-192A895C85FE}" srcOrd="0" destOrd="0" presId="urn:microsoft.com/office/officeart/2005/8/layout/lProcess2"/>
    <dgm:cxn modelId="{DF3C1A1C-2CEF-4851-A6DF-BD3D63821F97}" type="presOf" srcId="{983B5307-DE91-4BBA-B159-EB74C368ED6A}" destId="{8B8FBDF4-F908-4998-8B6E-7D5C9C9252CB}" srcOrd="1" destOrd="0" presId="urn:microsoft.com/office/officeart/2005/8/layout/lProcess2"/>
    <dgm:cxn modelId="{A81C9067-5ED5-4184-A3DE-E524DB61F5F6}" srcId="{983B5307-DE91-4BBA-B159-EB74C368ED6A}" destId="{869B2B32-20C4-423E-8AEB-AA4AAE7792A8}" srcOrd="2" destOrd="0" parTransId="{C54E10BA-3630-4BBD-8F49-2B98029D8F75}" sibTransId="{CB432A7B-CC3B-4560-AD71-7CEABDE6DBAB}"/>
    <dgm:cxn modelId="{773E5B96-4CE4-4158-B6EC-8548886496C9}" type="presOf" srcId="{95CC33EC-3DA1-4F79-B4BA-D3CCA46D8AB7}" destId="{DFC61B63-24B2-41E5-A907-FBE10CCF0FCE}" srcOrd="0" destOrd="0" presId="urn:microsoft.com/office/officeart/2005/8/layout/lProcess2"/>
    <dgm:cxn modelId="{A83FAC8A-B51E-4313-BE6D-E606EE88C577}" type="presOf" srcId="{E10BC56B-84F3-4F2E-8F66-251B674B46B1}" destId="{BC0C3F2B-F6B2-4CFD-8261-17BDBB15FA0C}" srcOrd="0" destOrd="0" presId="urn:microsoft.com/office/officeart/2005/8/layout/lProcess2"/>
    <dgm:cxn modelId="{FFF9D23D-848A-4061-92C7-D257CE45214F}" srcId="{983B5307-DE91-4BBA-B159-EB74C368ED6A}" destId="{08DE1181-CF5E-4D4A-90D8-2E9ED5CEAD30}" srcOrd="0" destOrd="0" parTransId="{C17C4025-A809-41E0-A99A-29B0E69898A4}" sibTransId="{47489A65-F37B-42E3-BB76-2BE29E951D5D}"/>
    <dgm:cxn modelId="{CCFD1829-D583-4FB0-B509-70F695687D69}" type="presOf" srcId="{BF2E09E7-26CD-4DFE-8AD2-3D02DF04CECD}" destId="{D23E5A9E-C945-4C95-93F8-140F0C44938C}" srcOrd="0" destOrd="0" presId="urn:microsoft.com/office/officeart/2005/8/layout/lProcess2"/>
    <dgm:cxn modelId="{4D82062D-9651-44CE-8597-FBD2A5F1DADD}" srcId="{74FE42E5-D95D-4FBC-8502-268D0E7E807E}" destId="{E10BC56B-84F3-4F2E-8F66-251B674B46B1}" srcOrd="0" destOrd="0" parTransId="{ABC84740-7C7F-48C0-B465-2EFEE7E533E9}" sibTransId="{79F9B656-F15B-4913-A6D9-4EF084712039}"/>
    <dgm:cxn modelId="{0C54F7F1-DBF7-416C-84AA-88D6E98D0B74}" srcId="{983B5307-DE91-4BBA-B159-EB74C368ED6A}" destId="{6C21B2D9-AF30-4063-BD85-F7EBE61B8C38}" srcOrd="3" destOrd="0" parTransId="{8660C016-38EB-4BB5-801D-6404C502F405}" sibTransId="{CB656BB8-6FC5-4E61-84B4-EE8C9D53BA3B}"/>
    <dgm:cxn modelId="{5D3CEE2A-2C18-41C0-8394-734D5E1908FF}" type="presOf" srcId="{08DE1181-CF5E-4D4A-90D8-2E9ED5CEAD30}" destId="{E03B3810-51F1-40E2-A809-A22BACCEC4EC}" srcOrd="0" destOrd="0" presId="urn:microsoft.com/office/officeart/2005/8/layout/lProcess2"/>
    <dgm:cxn modelId="{F6CBBBF8-8D7E-45B0-90F1-4BD19ED92B05}" type="presOf" srcId="{869B2B32-20C4-423E-8AEB-AA4AAE7792A8}" destId="{0BF00081-C6DD-4601-92C8-E7866C911156}" srcOrd="0" destOrd="0" presId="urn:microsoft.com/office/officeart/2005/8/layout/lProcess2"/>
    <dgm:cxn modelId="{859CE782-FC1F-45F8-8475-DFDFEFF4242F}" srcId="{E10BC56B-84F3-4F2E-8F66-251B674B46B1}" destId="{5889C80C-780F-4E73-8AD4-E48A53498CAD}" srcOrd="1" destOrd="0" parTransId="{B80567F3-AE0C-41C9-8D0A-224FC84040AF}" sibTransId="{5A0C9619-A52C-4724-B281-AFA09AB76C04}"/>
    <dgm:cxn modelId="{A4296937-A9E7-4C24-B2EF-3088280ACE8B}" srcId="{E10BC56B-84F3-4F2E-8F66-251B674B46B1}" destId="{62FFED80-A7E3-4C57-A6EF-8035583CD75F}" srcOrd="0" destOrd="0" parTransId="{ECA96BBE-2957-493A-9DE0-0E662CA89E13}" sibTransId="{727A10E2-B865-464F-B213-4E2029D0D2A9}"/>
    <dgm:cxn modelId="{E7E8243E-DDE2-4E79-908D-FA6ADBE66E0A}" type="presParOf" srcId="{C6C8ED56-364A-4D3E-875C-0B6490EF11BB}" destId="{53DA600A-7D33-476F-AD26-38DC76BC08CC}" srcOrd="0" destOrd="0" presId="urn:microsoft.com/office/officeart/2005/8/layout/lProcess2"/>
    <dgm:cxn modelId="{A9203E90-2F1B-4030-8C40-E81808384BFC}" type="presParOf" srcId="{53DA600A-7D33-476F-AD26-38DC76BC08CC}" destId="{BC0C3F2B-F6B2-4CFD-8261-17BDBB15FA0C}" srcOrd="0" destOrd="0" presId="urn:microsoft.com/office/officeart/2005/8/layout/lProcess2"/>
    <dgm:cxn modelId="{027CC556-D75E-4E6B-A4A3-6B2C21E6ED9A}" type="presParOf" srcId="{53DA600A-7D33-476F-AD26-38DC76BC08CC}" destId="{7AD9BB45-F7FE-4FB3-85EE-BFD517CA20F6}" srcOrd="1" destOrd="0" presId="urn:microsoft.com/office/officeart/2005/8/layout/lProcess2"/>
    <dgm:cxn modelId="{AC5EECCE-3367-43FB-82DA-4FEAC158890B}" type="presParOf" srcId="{53DA600A-7D33-476F-AD26-38DC76BC08CC}" destId="{515D3980-6707-4294-AC53-88C530153FAD}" srcOrd="2" destOrd="0" presId="urn:microsoft.com/office/officeart/2005/8/layout/lProcess2"/>
    <dgm:cxn modelId="{CA2D3232-A0FB-47AA-81F5-3B0B1049BAAB}" type="presParOf" srcId="{515D3980-6707-4294-AC53-88C530153FAD}" destId="{2EC52BC2-3C67-412F-988E-F7CBA9C39EDC}" srcOrd="0" destOrd="0" presId="urn:microsoft.com/office/officeart/2005/8/layout/lProcess2"/>
    <dgm:cxn modelId="{C387428C-2CDC-46ED-9D98-272F10A434C5}" type="presParOf" srcId="{2EC52BC2-3C67-412F-988E-F7CBA9C39EDC}" destId="{C4CC6D23-030A-4A41-AD03-C6D9180F6F5C}" srcOrd="0" destOrd="0" presId="urn:microsoft.com/office/officeart/2005/8/layout/lProcess2"/>
    <dgm:cxn modelId="{74E5CA3E-725E-49E8-B6A9-CD73AD268398}" type="presParOf" srcId="{2EC52BC2-3C67-412F-988E-F7CBA9C39EDC}" destId="{780D7A8D-290F-4001-9E21-266E1C984236}" srcOrd="1" destOrd="0" presId="urn:microsoft.com/office/officeart/2005/8/layout/lProcess2"/>
    <dgm:cxn modelId="{CA418B13-565C-4D95-BBEF-0567EAE0085F}" type="presParOf" srcId="{2EC52BC2-3C67-412F-988E-F7CBA9C39EDC}" destId="{7E9B1769-AC78-46B4-9F62-192A895C85FE}" srcOrd="2" destOrd="0" presId="urn:microsoft.com/office/officeart/2005/8/layout/lProcess2"/>
    <dgm:cxn modelId="{A6BB5472-7FAC-4CB8-AF94-B9C286D13C5B}" type="presParOf" srcId="{2EC52BC2-3C67-412F-988E-F7CBA9C39EDC}" destId="{7F23A23B-7674-47A7-8BC9-FFF5773B3C60}" srcOrd="3" destOrd="0" presId="urn:microsoft.com/office/officeart/2005/8/layout/lProcess2"/>
    <dgm:cxn modelId="{48F779A7-9A83-464A-915C-A91CEBDACF39}" type="presParOf" srcId="{2EC52BC2-3C67-412F-988E-F7CBA9C39EDC}" destId="{D23E5A9E-C945-4C95-93F8-140F0C44938C}" srcOrd="4" destOrd="0" presId="urn:microsoft.com/office/officeart/2005/8/layout/lProcess2"/>
    <dgm:cxn modelId="{CC92A093-8C2D-4270-927E-05A215B39161}" type="presParOf" srcId="{2EC52BC2-3C67-412F-988E-F7CBA9C39EDC}" destId="{360EF6D2-323D-4C23-B7C2-B942302AA106}" srcOrd="5" destOrd="0" presId="urn:microsoft.com/office/officeart/2005/8/layout/lProcess2"/>
    <dgm:cxn modelId="{BFCF5F80-E630-4AE2-A448-E1B42AB7B832}" type="presParOf" srcId="{2EC52BC2-3C67-412F-988E-F7CBA9C39EDC}" destId="{DFC61B63-24B2-41E5-A907-FBE10CCF0FCE}" srcOrd="6" destOrd="0" presId="urn:microsoft.com/office/officeart/2005/8/layout/lProcess2"/>
    <dgm:cxn modelId="{130DAAF5-43CD-472C-82F4-FED7FCD77B70}" type="presParOf" srcId="{C6C8ED56-364A-4D3E-875C-0B6490EF11BB}" destId="{B63A64F8-DF2C-46FB-B682-F1F5C678BCF5}" srcOrd="1" destOrd="0" presId="urn:microsoft.com/office/officeart/2005/8/layout/lProcess2"/>
    <dgm:cxn modelId="{39924FE2-C111-4926-9F8B-1A8B19BB596A}" type="presParOf" srcId="{C6C8ED56-364A-4D3E-875C-0B6490EF11BB}" destId="{2A8C8C19-6AD6-49A2-8A80-C97283AB05FF}" srcOrd="2" destOrd="0" presId="urn:microsoft.com/office/officeart/2005/8/layout/lProcess2"/>
    <dgm:cxn modelId="{A8588ABA-D30B-4CD2-BDDF-A2EDD0A81F07}" type="presParOf" srcId="{2A8C8C19-6AD6-49A2-8A80-C97283AB05FF}" destId="{20C96EB7-EF7A-4986-84FE-B0634ECBC37E}" srcOrd="0" destOrd="0" presId="urn:microsoft.com/office/officeart/2005/8/layout/lProcess2"/>
    <dgm:cxn modelId="{C6E2C8D1-8844-4692-A40C-1D4B1F9F1A39}" type="presParOf" srcId="{2A8C8C19-6AD6-49A2-8A80-C97283AB05FF}" destId="{8B8FBDF4-F908-4998-8B6E-7D5C9C9252CB}" srcOrd="1" destOrd="0" presId="urn:microsoft.com/office/officeart/2005/8/layout/lProcess2"/>
    <dgm:cxn modelId="{A3A693D6-F679-4773-BEE5-0670E34E8075}" type="presParOf" srcId="{2A8C8C19-6AD6-49A2-8A80-C97283AB05FF}" destId="{4515B377-7E61-470B-BCAF-5CA692031781}" srcOrd="2" destOrd="0" presId="urn:microsoft.com/office/officeart/2005/8/layout/lProcess2"/>
    <dgm:cxn modelId="{8D7B1B5B-AAE7-44C5-AE0B-D3EBB05735BA}" type="presParOf" srcId="{4515B377-7E61-470B-BCAF-5CA692031781}" destId="{855E4D73-A49A-45B0-8A32-E7C6BD3F2662}" srcOrd="0" destOrd="0" presId="urn:microsoft.com/office/officeart/2005/8/layout/lProcess2"/>
    <dgm:cxn modelId="{ABA72C87-24A5-4F72-B0F2-374306F507DD}" type="presParOf" srcId="{855E4D73-A49A-45B0-8A32-E7C6BD3F2662}" destId="{E03B3810-51F1-40E2-A809-A22BACCEC4EC}" srcOrd="0" destOrd="0" presId="urn:microsoft.com/office/officeart/2005/8/layout/lProcess2"/>
    <dgm:cxn modelId="{AB5C08E3-9911-4387-9700-9EE6A6362446}" type="presParOf" srcId="{855E4D73-A49A-45B0-8A32-E7C6BD3F2662}" destId="{B65D14D8-9C68-4876-9A9D-8CD953BACE10}" srcOrd="1" destOrd="0" presId="urn:microsoft.com/office/officeart/2005/8/layout/lProcess2"/>
    <dgm:cxn modelId="{F3C288F8-C798-459E-82A0-CAB46E611386}" type="presParOf" srcId="{855E4D73-A49A-45B0-8A32-E7C6BD3F2662}" destId="{8500D4A4-2F9B-4056-99C7-634BD03232F6}" srcOrd="2" destOrd="0" presId="urn:microsoft.com/office/officeart/2005/8/layout/lProcess2"/>
    <dgm:cxn modelId="{35FFFBE2-654F-425D-8926-643A56E90F8E}" type="presParOf" srcId="{855E4D73-A49A-45B0-8A32-E7C6BD3F2662}" destId="{FE54A93D-ABB2-4A6F-A28D-C138A37B0B1F}" srcOrd="3" destOrd="0" presId="urn:microsoft.com/office/officeart/2005/8/layout/lProcess2"/>
    <dgm:cxn modelId="{510B9BD7-CFB5-4DA5-BAB2-D277C5DEE352}" type="presParOf" srcId="{855E4D73-A49A-45B0-8A32-E7C6BD3F2662}" destId="{0BF00081-C6DD-4601-92C8-E7866C911156}" srcOrd="4" destOrd="0" presId="urn:microsoft.com/office/officeart/2005/8/layout/lProcess2"/>
    <dgm:cxn modelId="{0AAC481C-4B0D-49EC-9DC5-266C13F4116E}" type="presParOf" srcId="{855E4D73-A49A-45B0-8A32-E7C6BD3F2662}" destId="{19D0A265-3BCA-4EA5-BF77-845F0F00DDA9}" srcOrd="5" destOrd="0" presId="urn:microsoft.com/office/officeart/2005/8/layout/lProcess2"/>
    <dgm:cxn modelId="{A4A080C8-6CE2-4EB3-8D65-D52839E87F01}" type="presParOf" srcId="{855E4D73-A49A-45B0-8A32-E7C6BD3F2662}" destId="{38CF1501-B3BD-4EB8-88AA-1BBD4E0B8998}" srcOrd="6" destOrd="0" presId="urn:microsoft.com/office/officeart/2005/8/layout/l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C0C3F2B-F6B2-4CFD-8261-17BDBB15FA0C}">
      <dsp:nvSpPr>
        <dsp:cNvPr id="0" name=""/>
        <dsp:cNvSpPr/>
      </dsp:nvSpPr>
      <dsp:spPr>
        <a:xfrm>
          <a:off x="2784" y="0"/>
          <a:ext cx="2678087" cy="4495800"/>
        </a:xfrm>
        <a:prstGeom prst="roundRect">
          <a:avLst>
            <a:gd name="adj" fmla="val 10000"/>
          </a:avLst>
        </a:prstGeom>
        <a:solidFill>
          <a:schemeClr val="accent2">
            <a:tint val="40000"/>
            <a:hueOff val="0"/>
            <a:satOff val="0"/>
            <a:lumOff val="0"/>
            <a:alphaOff val="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a:t>Dynamic</a:t>
          </a:r>
          <a:br>
            <a:rPr lang="en-US" sz="2400" kern="1200" dirty="0"/>
          </a:br>
          <a:r>
            <a:rPr lang="en-US" sz="2400" kern="1200" dirty="0" smtClean="0"/>
            <a:t>Languages</a:t>
          </a:r>
          <a:endParaRPr lang="en-US" sz="2400" kern="1200" dirty="0"/>
        </a:p>
      </dsp:txBody>
      <dsp:txXfrm>
        <a:off x="2784" y="0"/>
        <a:ext cx="2678087" cy="1348740"/>
      </dsp:txXfrm>
    </dsp:sp>
    <dsp:sp modelId="{C4CC6D23-030A-4A41-AD03-C6D9180F6F5C}">
      <dsp:nvSpPr>
        <dsp:cNvPr id="0" name=""/>
        <dsp:cNvSpPr/>
      </dsp:nvSpPr>
      <dsp:spPr>
        <a:xfrm>
          <a:off x="270592" y="1348849"/>
          <a:ext cx="2142470" cy="65494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a:t>Simple and succinct</a:t>
          </a:r>
        </a:p>
      </dsp:txBody>
      <dsp:txXfrm>
        <a:off x="270592" y="1348849"/>
        <a:ext cx="2142470" cy="654942"/>
      </dsp:txXfrm>
    </dsp:sp>
    <dsp:sp modelId="{7E9B1769-AC78-46B4-9F62-192A895C85FE}">
      <dsp:nvSpPr>
        <dsp:cNvPr id="0" name=""/>
        <dsp:cNvSpPr/>
      </dsp:nvSpPr>
      <dsp:spPr>
        <a:xfrm>
          <a:off x="270592" y="2104552"/>
          <a:ext cx="2142470" cy="65494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a:t>Implicitly typed</a:t>
          </a:r>
        </a:p>
      </dsp:txBody>
      <dsp:txXfrm>
        <a:off x="270592" y="2104552"/>
        <a:ext cx="2142470" cy="654942"/>
      </dsp:txXfrm>
    </dsp:sp>
    <dsp:sp modelId="{D23E5A9E-C945-4C95-93F8-140F0C44938C}">
      <dsp:nvSpPr>
        <dsp:cNvPr id="0" name=""/>
        <dsp:cNvSpPr/>
      </dsp:nvSpPr>
      <dsp:spPr>
        <a:xfrm>
          <a:off x="270592" y="2860255"/>
          <a:ext cx="2142470" cy="65494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a:t>Meta-programming</a:t>
          </a:r>
        </a:p>
      </dsp:txBody>
      <dsp:txXfrm>
        <a:off x="270592" y="2860255"/>
        <a:ext cx="2142470" cy="654942"/>
      </dsp:txXfrm>
    </dsp:sp>
    <dsp:sp modelId="{DFC61B63-24B2-41E5-A907-FBE10CCF0FCE}">
      <dsp:nvSpPr>
        <dsp:cNvPr id="0" name=""/>
        <dsp:cNvSpPr/>
      </dsp:nvSpPr>
      <dsp:spPr>
        <a:xfrm>
          <a:off x="270592" y="3615957"/>
          <a:ext cx="2142470" cy="65494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a:t>No compilation</a:t>
          </a:r>
        </a:p>
      </dsp:txBody>
      <dsp:txXfrm>
        <a:off x="270592" y="3615957"/>
        <a:ext cx="2142470" cy="654942"/>
      </dsp:txXfrm>
    </dsp:sp>
    <dsp:sp modelId="{20C96EB7-EF7A-4986-84FE-B0634ECBC37E}">
      <dsp:nvSpPr>
        <dsp:cNvPr id="0" name=""/>
        <dsp:cNvSpPr/>
      </dsp:nvSpPr>
      <dsp:spPr>
        <a:xfrm>
          <a:off x="2881728" y="0"/>
          <a:ext cx="2678087" cy="4495800"/>
        </a:xfrm>
        <a:prstGeom prst="roundRect">
          <a:avLst>
            <a:gd name="adj" fmla="val 10000"/>
          </a:avLst>
        </a:prstGeom>
        <a:solidFill>
          <a:schemeClr val="accent2">
            <a:tint val="40000"/>
            <a:hueOff val="0"/>
            <a:satOff val="0"/>
            <a:lumOff val="0"/>
            <a:alphaOff val="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a:t>Static</a:t>
          </a:r>
          <a:br>
            <a:rPr lang="en-US" sz="2400" kern="1200" dirty="0"/>
          </a:br>
          <a:r>
            <a:rPr lang="en-US" sz="2400" kern="1200" dirty="0"/>
            <a:t>Languages</a:t>
          </a:r>
        </a:p>
      </dsp:txBody>
      <dsp:txXfrm>
        <a:off x="2881728" y="0"/>
        <a:ext cx="2678087" cy="1348740"/>
      </dsp:txXfrm>
    </dsp:sp>
    <dsp:sp modelId="{E03B3810-51F1-40E2-A809-A22BACCEC4EC}">
      <dsp:nvSpPr>
        <dsp:cNvPr id="0" name=""/>
        <dsp:cNvSpPr/>
      </dsp:nvSpPr>
      <dsp:spPr>
        <a:xfrm>
          <a:off x="3149537" y="1348849"/>
          <a:ext cx="2142470" cy="65494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a:t>Robust</a:t>
          </a:r>
        </a:p>
      </dsp:txBody>
      <dsp:txXfrm>
        <a:off x="3149537" y="1348849"/>
        <a:ext cx="2142470" cy="654942"/>
      </dsp:txXfrm>
    </dsp:sp>
    <dsp:sp modelId="{8500D4A4-2F9B-4056-99C7-634BD03232F6}">
      <dsp:nvSpPr>
        <dsp:cNvPr id="0" name=""/>
        <dsp:cNvSpPr/>
      </dsp:nvSpPr>
      <dsp:spPr>
        <a:xfrm>
          <a:off x="3149537" y="2104552"/>
          <a:ext cx="2142470" cy="65494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err="1"/>
            <a:t>Performant</a:t>
          </a:r>
          <a:endParaRPr lang="en-US" sz="1900" kern="1200" dirty="0"/>
        </a:p>
      </dsp:txBody>
      <dsp:txXfrm>
        <a:off x="3149537" y="2104552"/>
        <a:ext cx="2142470" cy="654942"/>
      </dsp:txXfrm>
    </dsp:sp>
    <dsp:sp modelId="{0BF00081-C6DD-4601-92C8-E7866C911156}">
      <dsp:nvSpPr>
        <dsp:cNvPr id="0" name=""/>
        <dsp:cNvSpPr/>
      </dsp:nvSpPr>
      <dsp:spPr>
        <a:xfrm>
          <a:off x="3149537" y="2860255"/>
          <a:ext cx="2142470" cy="65494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a:t>Intelligent tools</a:t>
          </a:r>
        </a:p>
      </dsp:txBody>
      <dsp:txXfrm>
        <a:off x="3149537" y="2860255"/>
        <a:ext cx="2142470" cy="654942"/>
      </dsp:txXfrm>
    </dsp:sp>
    <dsp:sp modelId="{38CF1501-B3BD-4EB8-88AA-1BBD4E0B8998}">
      <dsp:nvSpPr>
        <dsp:cNvPr id="0" name=""/>
        <dsp:cNvSpPr/>
      </dsp:nvSpPr>
      <dsp:spPr>
        <a:xfrm>
          <a:off x="3149537" y="3615957"/>
          <a:ext cx="2142470" cy="65494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a:t>Better scaling</a:t>
          </a:r>
        </a:p>
      </dsp:txBody>
      <dsp:txXfrm>
        <a:off x="3149537" y="3615957"/>
        <a:ext cx="2142470" cy="654942"/>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14"/>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65614"/>
          </a:xfrm>
          <a:prstGeom prst="rect">
            <a:avLst/>
          </a:prstGeom>
        </p:spPr>
        <p:txBody>
          <a:bodyPr vert="horz" lIns="91440" tIns="45720" rIns="91440" bIns="45720" rtlCol="0"/>
          <a:lstStyle>
            <a:lvl1pPr algn="r">
              <a:defRPr sz="1200"/>
            </a:lvl1pPr>
          </a:lstStyle>
          <a:p>
            <a:r>
              <a:rPr lang="en-US" sz="1400" smtClean="0">
                <a:latin typeface="Trebuchet MS" pitchFamily="34" charset="0"/>
              </a:rPr>
              <a:t>11/12/2009</a:t>
            </a:r>
            <a:endParaRPr lang="en-US" sz="1400" dirty="0">
              <a:latin typeface="Trebuchet MS" pitchFamily="34" charset="0"/>
            </a:endParaRPr>
          </a:p>
        </p:txBody>
      </p:sp>
      <p:sp>
        <p:nvSpPr>
          <p:cNvPr id="4" name="Footer Placeholder 3"/>
          <p:cNvSpPr>
            <a:spLocks noGrp="1"/>
          </p:cNvSpPr>
          <p:nvPr>
            <p:ph type="ftr" sz="quarter" idx="2"/>
          </p:nvPr>
        </p:nvSpPr>
        <p:spPr>
          <a:xfrm>
            <a:off x="0" y="8845045"/>
            <a:ext cx="6248400" cy="465614"/>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dev314_feigenbaum.pptx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400" y="8845045"/>
            <a:ext cx="608013" cy="465614"/>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14"/>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65614"/>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23331"/>
            <a:ext cx="5486400" cy="419052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45045"/>
            <a:ext cx="6172200" cy="465614"/>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200" y="8845045"/>
            <a:ext cx="684213" cy="465614"/>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01775" y="465138"/>
            <a:ext cx="3803650" cy="285432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01775" y="465138"/>
            <a:ext cx="3803650" cy="285432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defTabSz="914313"/>
            <a:endParaRPr lang="en-US" dirty="0">
              <a:solidFill>
                <a:prstClr val="black"/>
              </a:solidFill>
              <a:latin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900" kern="1200" dirty="0" smtClean="0">
              <a:solidFill>
                <a:schemeClr val="tx1"/>
              </a:solidFill>
              <a:latin typeface="Trebuchet MS" pitchFamily="34" charset="0"/>
              <a:ea typeface="+mn-ea"/>
              <a:cs typeface="+mn-cs"/>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hape 3"/>
          <p:cNvSpPr>
            <a:spLocks noGrp="1" noChangeArrowheads="1"/>
          </p:cNvSpPr>
          <p:nvPr>
            <p:ph type="dt" sz="quarter" idx="1"/>
          </p:nvPr>
        </p:nvSpPr>
        <p:spPr>
          <a:noFill/>
        </p:spPr>
        <p:txBody>
          <a:bodyPr/>
          <a:lstStyle/>
          <a:p>
            <a:endParaRPr lang="en-US" smtClean="0"/>
          </a:p>
        </p:txBody>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01775" y="465138"/>
            <a:ext cx="3803650" cy="285432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900" b="0" u="sng"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sz="900" kern="1200" dirty="0" smtClean="0">
              <a:solidFill>
                <a:schemeClr val="tx1"/>
              </a:solidFill>
              <a:latin typeface="Calibri" pitchFamily="34" charset="0"/>
              <a:ea typeface="+mn-ea"/>
              <a:cs typeface="+mn-cs"/>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01775" y="465138"/>
            <a:ext cx="3803650" cy="285432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01775" y="465138"/>
            <a:ext cx="3803650" cy="2854325"/>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01775" y="465138"/>
            <a:ext cx="3803650" cy="285432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01775" y="465138"/>
            <a:ext cx="3803650" cy="2854325"/>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buFontTx/>
              <a:buNone/>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01775" y="465138"/>
            <a:ext cx="3803650" cy="285432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900" kern="1200" dirty="0" smtClean="0">
              <a:solidFill>
                <a:schemeClr val="tx1"/>
              </a:solidFill>
              <a:latin typeface="Trebuchet MS" pitchFamily="34" charset="0"/>
              <a:ea typeface="+mn-ea"/>
              <a:cs typeface="+mn-cs"/>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7"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blogs.msdn.com/lisa"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VB Language</a:t>
            </a:r>
            <a:endParaRPr lang="en-US" dirty="0"/>
          </a:p>
        </p:txBody>
      </p:sp>
      <p:sp>
        <p:nvSpPr>
          <p:cNvPr id="3" name="Subtitle 2"/>
          <p:cNvSpPr>
            <a:spLocks noGrp="1"/>
          </p:cNvSpPr>
          <p:nvPr>
            <p:ph type="subTitle" idx="1"/>
          </p:nvPr>
        </p:nvSpPr>
        <p:spPr/>
        <p:txBody>
          <a:bodyPr/>
          <a:lstStyle/>
          <a:p>
            <a:r>
              <a:rPr lang="en-US" dirty="0" smtClean="0"/>
              <a:t>Lisa Feigenbaum</a:t>
            </a:r>
          </a:p>
          <a:p>
            <a:r>
              <a:rPr lang="en-US" dirty="0" smtClean="0"/>
              <a:t>Program Manager</a:t>
            </a:r>
          </a:p>
          <a:p>
            <a:r>
              <a:rPr lang="en-US" dirty="0" smtClean="0"/>
              <a:t>Microsoft</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553998"/>
          </a:xfrm>
        </p:spPr>
        <p:txBody>
          <a:bodyPr/>
          <a:lstStyle/>
          <a:p>
            <a:r>
              <a:rPr dirty="0" smtClean="0"/>
              <a:t>Dynamic Versus Static</a:t>
            </a:r>
            <a:endParaRPr lang="en-US" dirty="0"/>
          </a:p>
        </p:txBody>
      </p:sp>
      <p:graphicFrame>
        <p:nvGraphicFramePr>
          <p:cNvPr id="4" name="Diagram 3"/>
          <p:cNvGraphicFramePr/>
          <p:nvPr/>
        </p:nvGraphicFramePr>
        <p:xfrm>
          <a:off x="1752600" y="1600200"/>
          <a:ext cx="55626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www.opensource.org/trademarks/opensource/web/opensource-550x475.png"/>
          <p:cNvPicPr>
            <a:picLocks noChangeAspect="1" noChangeArrowheads="1"/>
          </p:cNvPicPr>
          <p:nvPr/>
        </p:nvPicPr>
        <p:blipFill>
          <a:blip r:embed="rId3"/>
          <a:srcRect/>
          <a:stretch>
            <a:fillRect/>
          </a:stretch>
        </p:blipFill>
        <p:spPr bwMode="auto">
          <a:xfrm>
            <a:off x="1981200" y="990600"/>
            <a:ext cx="5238750" cy="4524375"/>
          </a:xfrm>
          <a:prstGeom prst="rect">
            <a:avLst/>
          </a:prstGeom>
          <a:noFill/>
        </p:spPr>
      </p:pic>
      <p:sp>
        <p:nvSpPr>
          <p:cNvPr id="3" name="Title 1"/>
          <p:cNvSpPr txBox="1">
            <a:spLocks/>
          </p:cNvSpPr>
          <p:nvPr/>
        </p:nvSpPr>
        <p:spPr>
          <a:xfrm>
            <a:off x="387350" y="152400"/>
            <a:ext cx="8369300" cy="553998"/>
          </a:xfrm>
          <a:prstGeom prst="rect">
            <a:avLst/>
          </a:prstGeom>
        </p:spPr>
        <p:txBody>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150" normalizeH="0" baseline="0" noProof="0" dirty="0" smtClean="0">
                <a:ln w="3175">
                  <a:noFill/>
                </a:ln>
                <a:solidFill>
                  <a:srgbClr val="CCFFCC"/>
                </a:solidFill>
                <a:effectLst/>
                <a:uLnTx/>
                <a:uFillTx/>
                <a:latin typeface="+mj-lt"/>
                <a:ea typeface="+mn-ea"/>
                <a:cs typeface="Arial" charset="0"/>
              </a:rPr>
              <a:t>Open</a:t>
            </a:r>
            <a:r>
              <a:rPr kumimoji="0" lang="en-US" sz="4800" b="0" i="0" u="none" strike="noStrike" kern="1200" cap="none" spc="-150" normalizeH="0" noProof="0" dirty="0" smtClean="0">
                <a:ln w="3175">
                  <a:noFill/>
                </a:ln>
                <a:solidFill>
                  <a:srgbClr val="CCFFCC"/>
                </a:solidFill>
                <a:effectLst/>
                <a:uLnTx/>
                <a:uFillTx/>
                <a:latin typeface="+mj-lt"/>
                <a:ea typeface="+mn-ea"/>
                <a:cs typeface="Arial" charset="0"/>
              </a:rPr>
              <a:t> Source versus Commercial</a:t>
            </a:r>
            <a:endParaRPr kumimoji="0" lang="en-US" sz="4800" b="0" i="0" u="none" strike="noStrike" kern="1200" cap="none" spc="-150" normalizeH="0" baseline="0" noProof="0" dirty="0">
              <a:ln w="3175">
                <a:noFill/>
              </a:ln>
              <a:solidFill>
                <a:srgbClr val="CCFFCC"/>
              </a:solidFill>
              <a:effectLst/>
              <a:uLnTx/>
              <a:uFillTx/>
              <a:latin typeface="+mj-lt"/>
              <a:ea typeface="+mn-ea"/>
              <a:cs typeface="Arial" charset="0"/>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AutoShape 18"/>
          <p:cNvSpPr>
            <a:spLocks noChangeArrowheads="1"/>
          </p:cNvSpPr>
          <p:nvPr/>
        </p:nvSpPr>
        <p:spPr bwMode="auto">
          <a:xfrm>
            <a:off x="3733800" y="3962400"/>
            <a:ext cx="1600200" cy="1143000"/>
          </a:xfrm>
          <a:prstGeom prst="downArrow">
            <a:avLst>
              <a:gd name="adj1" fmla="val 67511"/>
              <a:gd name="adj2" fmla="val 5000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dirty="0" smtClean="0">
                <a:solidFill>
                  <a:schemeClr val="bg1"/>
                </a:solidFill>
                <a:effectLst>
                  <a:outerShdw blurRad="38100" dist="38100" dir="2700000" algn="tl">
                    <a:srgbClr val="000000">
                      <a:alpha val="43137"/>
                    </a:srgbClr>
                  </a:outerShdw>
                </a:effectLst>
              </a:rPr>
              <a:t>Python</a:t>
            </a:r>
            <a:br>
              <a:rPr lang="en-US" dirty="0" smtClean="0">
                <a:solidFill>
                  <a:schemeClr val="bg1"/>
                </a:solidFill>
                <a:effectLst>
                  <a:outerShdw blurRad="38100" dist="38100" dir="2700000" algn="tl">
                    <a:srgbClr val="000000">
                      <a:alpha val="43137"/>
                    </a:srgbClr>
                  </a:outerShdw>
                </a:effectLst>
              </a:rPr>
            </a:br>
            <a:r>
              <a:rPr lang="en-US" dirty="0" smtClean="0">
                <a:solidFill>
                  <a:schemeClr val="bg1"/>
                </a:solidFill>
                <a:effectLst>
                  <a:outerShdw blurRad="38100" dist="38100" dir="2700000" algn="tl">
                    <a:srgbClr val="000000">
                      <a:alpha val="43137"/>
                    </a:srgbClr>
                  </a:outerShdw>
                </a:effectLst>
              </a:rPr>
              <a:t>Binder</a:t>
            </a:r>
          </a:p>
        </p:txBody>
      </p:sp>
      <p:sp>
        <p:nvSpPr>
          <p:cNvPr id="23" name="AutoShape 18"/>
          <p:cNvSpPr>
            <a:spLocks noChangeArrowheads="1"/>
          </p:cNvSpPr>
          <p:nvPr/>
        </p:nvSpPr>
        <p:spPr bwMode="auto">
          <a:xfrm>
            <a:off x="5410200" y="3962400"/>
            <a:ext cx="1600200" cy="1143000"/>
          </a:xfrm>
          <a:prstGeom prst="downArrow">
            <a:avLst>
              <a:gd name="adj1" fmla="val 67511"/>
              <a:gd name="adj2" fmla="val 5000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dirty="0" smtClean="0">
                <a:solidFill>
                  <a:schemeClr val="bg1"/>
                </a:solidFill>
                <a:effectLst>
                  <a:outerShdw blurRad="38100" dist="38100" dir="2700000" algn="tl">
                    <a:srgbClr val="000000">
                      <a:alpha val="43137"/>
                    </a:srgbClr>
                  </a:outerShdw>
                </a:effectLst>
              </a:rPr>
              <a:t>Ruby</a:t>
            </a:r>
            <a:br>
              <a:rPr lang="en-US" dirty="0" smtClean="0">
                <a:solidFill>
                  <a:schemeClr val="bg1"/>
                </a:solidFill>
                <a:effectLst>
                  <a:outerShdw blurRad="38100" dist="38100" dir="2700000" algn="tl">
                    <a:srgbClr val="000000">
                      <a:alpha val="43137"/>
                    </a:srgbClr>
                  </a:outerShdw>
                </a:effectLst>
              </a:rPr>
            </a:br>
            <a:r>
              <a:rPr lang="en-US" dirty="0" smtClean="0">
                <a:solidFill>
                  <a:schemeClr val="bg1"/>
                </a:solidFill>
                <a:effectLst>
                  <a:outerShdw blurRad="38100" dist="38100" dir="2700000" algn="tl">
                    <a:srgbClr val="000000">
                      <a:alpha val="43137"/>
                    </a:srgbClr>
                  </a:outerShdw>
                </a:effectLst>
              </a:rPr>
              <a:t>Binder</a:t>
            </a:r>
          </a:p>
        </p:txBody>
      </p:sp>
      <p:sp>
        <p:nvSpPr>
          <p:cNvPr id="24" name="AutoShape 18"/>
          <p:cNvSpPr>
            <a:spLocks noChangeArrowheads="1"/>
          </p:cNvSpPr>
          <p:nvPr/>
        </p:nvSpPr>
        <p:spPr bwMode="auto">
          <a:xfrm>
            <a:off x="7086600" y="3962400"/>
            <a:ext cx="1600200" cy="1143000"/>
          </a:xfrm>
          <a:prstGeom prst="downArrow">
            <a:avLst>
              <a:gd name="adj1" fmla="val 67511"/>
              <a:gd name="adj2" fmla="val 5000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dirty="0" smtClean="0">
                <a:solidFill>
                  <a:schemeClr val="bg1"/>
                </a:solidFill>
                <a:effectLst>
                  <a:outerShdw blurRad="38100" dist="38100" dir="2700000" algn="tl">
                    <a:srgbClr val="000000">
                      <a:alpha val="43137"/>
                    </a:srgbClr>
                  </a:outerShdw>
                </a:effectLst>
              </a:rPr>
              <a:t>COM</a:t>
            </a:r>
            <a:br>
              <a:rPr lang="en-US" dirty="0" smtClean="0">
                <a:solidFill>
                  <a:schemeClr val="bg1"/>
                </a:solidFill>
                <a:effectLst>
                  <a:outerShdw blurRad="38100" dist="38100" dir="2700000" algn="tl">
                    <a:srgbClr val="000000">
                      <a:alpha val="43137"/>
                    </a:srgbClr>
                  </a:outerShdw>
                </a:effectLst>
              </a:rPr>
            </a:br>
            <a:r>
              <a:rPr lang="en-US" dirty="0" smtClean="0">
                <a:solidFill>
                  <a:schemeClr val="bg1"/>
                </a:solidFill>
                <a:effectLst>
                  <a:outerShdw blurRad="38100" dist="38100" dir="2700000" algn="tl">
                    <a:srgbClr val="000000">
                      <a:alpha val="43137"/>
                    </a:srgbClr>
                  </a:outerShdw>
                </a:effectLst>
              </a:rPr>
              <a:t>Binder</a:t>
            </a:r>
          </a:p>
        </p:txBody>
      </p:sp>
      <p:sp>
        <p:nvSpPr>
          <p:cNvPr id="21" name="AutoShape 18"/>
          <p:cNvSpPr>
            <a:spLocks noChangeArrowheads="1"/>
          </p:cNvSpPr>
          <p:nvPr/>
        </p:nvSpPr>
        <p:spPr bwMode="auto">
          <a:xfrm>
            <a:off x="2057400" y="3962400"/>
            <a:ext cx="1600200" cy="1143000"/>
          </a:xfrm>
          <a:prstGeom prst="downArrow">
            <a:avLst>
              <a:gd name="adj1" fmla="val 73041"/>
              <a:gd name="adj2" fmla="val 5000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dirty="0" smtClean="0">
                <a:solidFill>
                  <a:schemeClr val="bg1"/>
                </a:solidFill>
                <a:effectLst>
                  <a:outerShdw blurRad="38100" dist="38100" dir="2700000" algn="tl">
                    <a:srgbClr val="000000">
                      <a:alpha val="43137"/>
                    </a:srgbClr>
                  </a:outerShdw>
                </a:effectLst>
              </a:rPr>
              <a:t>JavaScript</a:t>
            </a:r>
            <a:br>
              <a:rPr lang="en-US" dirty="0" smtClean="0">
                <a:solidFill>
                  <a:schemeClr val="bg1"/>
                </a:solidFill>
                <a:effectLst>
                  <a:outerShdw blurRad="38100" dist="38100" dir="2700000" algn="tl">
                    <a:srgbClr val="000000">
                      <a:alpha val="43137"/>
                    </a:srgbClr>
                  </a:outerShdw>
                </a:effectLst>
              </a:rPr>
            </a:br>
            <a:r>
              <a:rPr lang="en-US" dirty="0" smtClean="0">
                <a:solidFill>
                  <a:schemeClr val="bg1"/>
                </a:solidFill>
                <a:effectLst>
                  <a:outerShdw blurRad="38100" dist="38100" dir="2700000" algn="tl">
                    <a:srgbClr val="000000">
                      <a:alpha val="43137"/>
                    </a:srgbClr>
                  </a:outerShdw>
                </a:effectLst>
              </a:rPr>
              <a:t>Binder</a:t>
            </a:r>
          </a:p>
        </p:txBody>
      </p:sp>
      <p:sp>
        <p:nvSpPr>
          <p:cNvPr id="18" name="AutoShape 18"/>
          <p:cNvSpPr>
            <a:spLocks noChangeArrowheads="1"/>
          </p:cNvSpPr>
          <p:nvPr/>
        </p:nvSpPr>
        <p:spPr bwMode="auto">
          <a:xfrm>
            <a:off x="381000" y="3962400"/>
            <a:ext cx="1600200" cy="1143000"/>
          </a:xfrm>
          <a:prstGeom prst="downArrow">
            <a:avLst>
              <a:gd name="adj1" fmla="val 67511"/>
              <a:gd name="adj2" fmla="val 5000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dirty="0" smtClean="0">
                <a:solidFill>
                  <a:schemeClr val="bg1"/>
                </a:solidFill>
                <a:effectLst>
                  <a:outerShdw blurRad="38100" dist="38100" dir="2700000" algn="tl">
                    <a:srgbClr val="000000">
                      <a:alpha val="43137"/>
                    </a:srgbClr>
                  </a:outerShdw>
                </a:effectLst>
              </a:rPr>
              <a:t>Object</a:t>
            </a:r>
            <a:br>
              <a:rPr lang="en-US" dirty="0" smtClean="0">
                <a:solidFill>
                  <a:schemeClr val="bg1"/>
                </a:solidFill>
                <a:effectLst>
                  <a:outerShdw blurRad="38100" dist="38100" dir="2700000" algn="tl">
                    <a:srgbClr val="000000">
                      <a:alpha val="43137"/>
                    </a:srgbClr>
                  </a:outerShdw>
                </a:effectLst>
              </a:rPr>
            </a:br>
            <a:r>
              <a:rPr lang="en-US" dirty="0" smtClean="0">
                <a:solidFill>
                  <a:schemeClr val="bg1"/>
                </a:solidFill>
                <a:effectLst>
                  <a:outerShdw blurRad="38100" dist="38100" dir="2700000" algn="tl">
                    <a:srgbClr val="000000">
                      <a:alpha val="43137"/>
                    </a:srgbClr>
                  </a:outerShdw>
                </a:effectLst>
              </a:rPr>
              <a:t>Binder</a:t>
            </a:r>
          </a:p>
        </p:txBody>
      </p:sp>
      <p:sp>
        <p:nvSpPr>
          <p:cNvPr id="2" name="Title 1"/>
          <p:cNvSpPr>
            <a:spLocks noGrp="1"/>
          </p:cNvSpPr>
          <p:nvPr>
            <p:ph type="title"/>
          </p:nvPr>
        </p:nvSpPr>
        <p:spPr/>
        <p:txBody>
          <a:bodyPr/>
          <a:lstStyle/>
          <a:p>
            <a:r>
              <a:rPr smtClean="0"/>
              <a:t>Dynamic Languages On .NET</a:t>
            </a:r>
            <a:endParaRPr lang="en-US" dirty="0"/>
          </a:p>
        </p:txBody>
      </p:sp>
      <p:sp>
        <p:nvSpPr>
          <p:cNvPr id="3" name="Rounded Rectangle 2"/>
          <p:cNvSpPr/>
          <p:nvPr/>
        </p:nvSpPr>
        <p:spPr bwMode="auto">
          <a:xfrm>
            <a:off x="381000" y="5029200"/>
            <a:ext cx="1600200" cy="1295400"/>
          </a:xfrm>
          <a:prstGeom prst="roundRect">
            <a:avLst/>
          </a:prstGeom>
          <a:ln>
            <a:headEnd type="none" w="med" len="med"/>
            <a:tailEnd type="none" w="med" len="med"/>
          </a:ln>
          <a:effectLst>
            <a:innerShdw blurRad="114300">
              <a:prstClr val="black"/>
            </a:innerShdw>
            <a:reflection blurRad="6350" stA="52000" endA="300" endPos="35000" dir="5400000" sy="-100000" algn="bl" rotWithShape="0"/>
          </a:effectLst>
        </p:spPr>
        <p:style>
          <a:lnRef idx="1">
            <a:schemeClr val="accent2"/>
          </a:lnRef>
          <a:fillRef idx="1001">
            <a:schemeClr val="lt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pic>
        <p:nvPicPr>
          <p:cNvPr id="4" name="Picture 4" descr="C:\Users\jimhug\Desktop\ms_net_c.png"/>
          <p:cNvPicPr>
            <a:picLocks noChangeAspect="1" noChangeArrowheads="1"/>
          </p:cNvPicPr>
          <p:nvPr/>
        </p:nvPicPr>
        <p:blipFill>
          <a:blip r:embed="rId3"/>
          <a:srcRect/>
          <a:stretch>
            <a:fillRect/>
          </a:stretch>
        </p:blipFill>
        <p:spPr bwMode="auto">
          <a:xfrm>
            <a:off x="650486" y="5407925"/>
            <a:ext cx="1061229" cy="537950"/>
          </a:xfrm>
          <a:prstGeom prst="rect">
            <a:avLst/>
          </a:prstGeom>
          <a:noFill/>
        </p:spPr>
      </p:pic>
      <p:sp>
        <p:nvSpPr>
          <p:cNvPr id="5" name="Rounded Rectangle 4"/>
          <p:cNvSpPr/>
          <p:nvPr/>
        </p:nvSpPr>
        <p:spPr bwMode="auto">
          <a:xfrm>
            <a:off x="2057400" y="5029200"/>
            <a:ext cx="1600200" cy="1295400"/>
          </a:xfrm>
          <a:prstGeom prst="roundRect">
            <a:avLst/>
          </a:prstGeom>
          <a:ln>
            <a:headEnd type="none" w="med" len="med"/>
            <a:tailEnd type="none" w="med" len="med"/>
          </a:ln>
          <a:effectLst>
            <a:innerShdw blurRad="114300">
              <a:prstClr val="black"/>
            </a:innerShdw>
            <a:reflection blurRad="6350" stA="52000" endA="300" endPos="35000" dir="5400000" sy="-100000" algn="bl" rotWithShape="0"/>
          </a:effectLst>
        </p:spPr>
        <p:style>
          <a:lnRef idx="1">
            <a:schemeClr val="accent2"/>
          </a:lnRef>
          <a:fillRef idx="1001">
            <a:schemeClr val="lt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6" name="Rounded Rectangle 5"/>
          <p:cNvSpPr/>
          <p:nvPr/>
        </p:nvSpPr>
        <p:spPr bwMode="auto">
          <a:xfrm>
            <a:off x="3733800" y="5029200"/>
            <a:ext cx="1600200" cy="1295400"/>
          </a:xfrm>
          <a:prstGeom prst="roundRect">
            <a:avLst/>
          </a:prstGeom>
          <a:ln>
            <a:headEnd type="none" w="med" len="med"/>
            <a:tailEnd type="none" w="med" len="med"/>
          </a:ln>
          <a:effectLst>
            <a:innerShdw blurRad="114300">
              <a:prstClr val="black"/>
            </a:innerShdw>
            <a:reflection blurRad="6350" stA="52000" endA="300" endPos="35000" dir="5400000" sy="-100000" algn="bl" rotWithShape="0"/>
          </a:effectLst>
        </p:spPr>
        <p:style>
          <a:lnRef idx="1">
            <a:schemeClr val="accent2"/>
          </a:lnRef>
          <a:fillRef idx="1001">
            <a:schemeClr val="lt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7" name="Rounded Rectangle 6"/>
          <p:cNvSpPr/>
          <p:nvPr/>
        </p:nvSpPr>
        <p:spPr bwMode="auto">
          <a:xfrm>
            <a:off x="5410200" y="5029200"/>
            <a:ext cx="1600200" cy="1295400"/>
          </a:xfrm>
          <a:prstGeom prst="roundRect">
            <a:avLst/>
          </a:prstGeom>
          <a:ln>
            <a:headEnd type="none" w="med" len="med"/>
            <a:tailEnd type="none" w="med" len="med"/>
          </a:ln>
          <a:effectLst>
            <a:innerShdw blurRad="114300">
              <a:prstClr val="black"/>
            </a:innerShdw>
            <a:reflection blurRad="6350" stA="52000" endA="300" endPos="35000" dir="5400000" sy="-100000" algn="bl" rotWithShape="0"/>
          </a:effectLst>
        </p:spPr>
        <p:style>
          <a:lnRef idx="1">
            <a:schemeClr val="accent2"/>
          </a:lnRef>
          <a:fillRef idx="1001">
            <a:schemeClr val="lt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8" name="Rounded Rectangle 7"/>
          <p:cNvSpPr/>
          <p:nvPr/>
        </p:nvSpPr>
        <p:spPr bwMode="auto">
          <a:xfrm>
            <a:off x="7086600" y="5029200"/>
            <a:ext cx="1600200" cy="1295400"/>
          </a:xfrm>
          <a:prstGeom prst="roundRect">
            <a:avLst/>
          </a:prstGeom>
          <a:ln>
            <a:headEnd type="none" w="med" len="med"/>
            <a:tailEnd type="none" w="med" len="med"/>
          </a:ln>
          <a:effectLst>
            <a:innerShdw blurRad="114300">
              <a:prstClr val="black"/>
            </a:innerShdw>
            <a:reflection blurRad="6350" stA="52000" endA="300" endPos="35000" dir="5400000" sy="-100000" algn="bl" rotWithShape="0"/>
          </a:effectLst>
        </p:spPr>
        <p:style>
          <a:lnRef idx="1">
            <a:schemeClr val="accent2"/>
          </a:lnRef>
          <a:fillRef idx="1001">
            <a:schemeClr val="lt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pic>
        <p:nvPicPr>
          <p:cNvPr id="9" name="Picture 8" descr="image002_thumb.jpg"/>
          <p:cNvPicPr>
            <a:picLocks noChangeAspect="1"/>
          </p:cNvPicPr>
          <p:nvPr/>
        </p:nvPicPr>
        <p:blipFill>
          <a:blip r:embed="rId4"/>
          <a:stretch>
            <a:fillRect/>
          </a:stretch>
        </p:blipFill>
        <p:spPr>
          <a:xfrm>
            <a:off x="2362200" y="5125466"/>
            <a:ext cx="990600" cy="1102868"/>
          </a:xfrm>
          <a:prstGeom prst="rect">
            <a:avLst/>
          </a:prstGeom>
        </p:spPr>
      </p:pic>
      <p:pic>
        <p:nvPicPr>
          <p:cNvPr id="10" name="Picture 2" descr="C:\Users\jimhug.REDMOND\Pictures\python-logo-master-v3-TM.png"/>
          <p:cNvPicPr>
            <a:picLocks noChangeAspect="1" noChangeArrowheads="1"/>
          </p:cNvPicPr>
          <p:nvPr/>
        </p:nvPicPr>
        <p:blipFill>
          <a:blip r:embed="rId5" cstate="print"/>
          <a:srcRect l="12006" r="6533"/>
          <a:stretch>
            <a:fillRect/>
          </a:stretch>
        </p:blipFill>
        <p:spPr bwMode="auto">
          <a:xfrm>
            <a:off x="3848100" y="5392620"/>
            <a:ext cx="1371600" cy="568560"/>
          </a:xfrm>
          <a:prstGeom prst="rect">
            <a:avLst/>
          </a:prstGeom>
          <a:noFill/>
          <a:ln w="9525">
            <a:noFill/>
            <a:miter lim="800000"/>
            <a:headEnd/>
            <a:tailEnd/>
          </a:ln>
        </p:spPr>
      </p:pic>
      <p:pic>
        <p:nvPicPr>
          <p:cNvPr id="11" name="Picture 3" descr="C:\Users\jimhug.REDMOND\Pictures\599px-Ruby_logo.png"/>
          <p:cNvPicPr>
            <a:picLocks noChangeAspect="1" noChangeArrowheads="1"/>
          </p:cNvPicPr>
          <p:nvPr/>
        </p:nvPicPr>
        <p:blipFill>
          <a:blip r:embed="rId6" cstate="print"/>
          <a:srcRect/>
          <a:stretch>
            <a:fillRect/>
          </a:stretch>
        </p:blipFill>
        <p:spPr bwMode="auto">
          <a:xfrm>
            <a:off x="5924548" y="5391148"/>
            <a:ext cx="571504" cy="571504"/>
          </a:xfrm>
          <a:prstGeom prst="rect">
            <a:avLst/>
          </a:prstGeom>
          <a:noFill/>
          <a:ln w="9525">
            <a:noFill/>
            <a:miter lim="800000"/>
            <a:headEnd/>
            <a:tailEnd/>
          </a:ln>
        </p:spPr>
      </p:pic>
      <p:pic>
        <p:nvPicPr>
          <p:cNvPr id="12" name="Picture 2"/>
          <p:cNvPicPr>
            <a:picLocks noChangeAspect="1" noChangeArrowheads="1"/>
          </p:cNvPicPr>
          <p:nvPr/>
        </p:nvPicPr>
        <p:blipFill>
          <a:blip r:embed="rId7"/>
          <a:srcRect/>
          <a:stretch>
            <a:fillRect/>
          </a:stretch>
        </p:blipFill>
        <p:spPr bwMode="auto">
          <a:xfrm>
            <a:off x="7386634" y="5279058"/>
            <a:ext cx="1000132" cy="795685"/>
          </a:xfrm>
          <a:prstGeom prst="rect">
            <a:avLst/>
          </a:prstGeom>
          <a:noFill/>
          <a:ln w="9525">
            <a:noFill/>
            <a:miter lim="800000"/>
            <a:headEnd/>
            <a:tailEnd/>
          </a:ln>
          <a:effectLst/>
        </p:spPr>
      </p:pic>
      <p:sp>
        <p:nvSpPr>
          <p:cNvPr id="13" name="Rounded Rectangle 12"/>
          <p:cNvSpPr/>
          <p:nvPr/>
        </p:nvSpPr>
        <p:spPr bwMode="auto">
          <a:xfrm>
            <a:off x="381000" y="2362200"/>
            <a:ext cx="8305800" cy="16002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800" dirty="0" smtClean="0">
                <a:solidFill>
                  <a:srgbClr val="FFFFFF"/>
                </a:solidFill>
              </a:rPr>
              <a:t>Dynamic Language Runtime</a:t>
            </a:r>
          </a:p>
        </p:txBody>
      </p:sp>
      <p:sp>
        <p:nvSpPr>
          <p:cNvPr id="25" name="AutoShape 18"/>
          <p:cNvSpPr>
            <a:spLocks noChangeArrowheads="1"/>
          </p:cNvSpPr>
          <p:nvPr/>
        </p:nvSpPr>
        <p:spPr bwMode="auto">
          <a:xfrm>
            <a:off x="609600" y="3124200"/>
            <a:ext cx="2514600" cy="533400"/>
          </a:xfrm>
          <a:prstGeom prst="roundRect">
            <a:avLst>
              <a:gd name="adj" fmla="val 16667"/>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sz="2000" dirty="0" smtClean="0">
                <a:effectLst>
                  <a:outerShdw blurRad="38100" dist="38100" dir="2700000" algn="tl">
                    <a:srgbClr val="000000">
                      <a:alpha val="43137"/>
                    </a:srgbClr>
                  </a:outerShdw>
                </a:effectLst>
              </a:rPr>
              <a:t>Expression Trees</a:t>
            </a:r>
          </a:p>
        </p:txBody>
      </p:sp>
      <p:sp>
        <p:nvSpPr>
          <p:cNvPr id="26" name="AutoShape 18"/>
          <p:cNvSpPr>
            <a:spLocks noChangeArrowheads="1"/>
          </p:cNvSpPr>
          <p:nvPr/>
        </p:nvSpPr>
        <p:spPr bwMode="auto">
          <a:xfrm>
            <a:off x="3276600" y="3124200"/>
            <a:ext cx="2514600" cy="533400"/>
          </a:xfrm>
          <a:prstGeom prst="roundRect">
            <a:avLst>
              <a:gd name="adj" fmla="val 16667"/>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sz="2000" dirty="0" smtClean="0">
                <a:effectLst>
                  <a:outerShdw blurRad="38100" dist="38100" dir="2700000" algn="tl">
                    <a:srgbClr val="000000">
                      <a:alpha val="43137"/>
                    </a:srgbClr>
                  </a:outerShdw>
                </a:effectLst>
              </a:rPr>
              <a:t>Dynamic Dispatch</a:t>
            </a:r>
          </a:p>
        </p:txBody>
      </p:sp>
      <p:sp>
        <p:nvSpPr>
          <p:cNvPr id="27" name="AutoShape 18"/>
          <p:cNvSpPr>
            <a:spLocks noChangeArrowheads="1"/>
          </p:cNvSpPr>
          <p:nvPr/>
        </p:nvSpPr>
        <p:spPr bwMode="auto">
          <a:xfrm>
            <a:off x="5943600" y="3124200"/>
            <a:ext cx="2514600" cy="533400"/>
          </a:xfrm>
          <a:prstGeom prst="roundRect">
            <a:avLst>
              <a:gd name="adj" fmla="val 16667"/>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sz="2000" dirty="0" smtClean="0">
                <a:effectLst>
                  <a:outerShdw blurRad="38100" dist="38100" dir="2700000" algn="tl">
                    <a:srgbClr val="000000">
                      <a:alpha val="43137"/>
                    </a:srgbClr>
                  </a:outerShdw>
                </a:effectLst>
              </a:rPr>
              <a:t>Call Site Caching</a:t>
            </a:r>
          </a:p>
        </p:txBody>
      </p:sp>
      <p:sp>
        <p:nvSpPr>
          <p:cNvPr id="28" name="AutoShape 18"/>
          <p:cNvSpPr>
            <a:spLocks noChangeArrowheads="1"/>
          </p:cNvSpPr>
          <p:nvPr/>
        </p:nvSpPr>
        <p:spPr bwMode="auto">
          <a:xfrm>
            <a:off x="457200" y="1447800"/>
            <a:ext cx="1524000" cy="762000"/>
          </a:xfrm>
          <a:prstGeom prst="roundRect">
            <a:avLst>
              <a:gd name="adj" fmla="val 16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sz="2000" dirty="0" err="1" smtClean="0">
                <a:solidFill>
                  <a:schemeClr val="tx1"/>
                </a:solidFill>
              </a:rPr>
              <a:t>IronPython</a:t>
            </a:r>
            <a:endParaRPr lang="en-US" sz="2000" dirty="0" smtClean="0">
              <a:solidFill>
                <a:schemeClr val="tx1"/>
              </a:solidFill>
            </a:endParaRPr>
          </a:p>
        </p:txBody>
      </p:sp>
      <p:sp>
        <p:nvSpPr>
          <p:cNvPr id="29" name="AutoShape 18"/>
          <p:cNvSpPr>
            <a:spLocks noChangeArrowheads="1"/>
          </p:cNvSpPr>
          <p:nvPr/>
        </p:nvSpPr>
        <p:spPr bwMode="auto">
          <a:xfrm>
            <a:off x="2133600" y="1447800"/>
            <a:ext cx="1524000" cy="762000"/>
          </a:xfrm>
          <a:prstGeom prst="roundRect">
            <a:avLst>
              <a:gd name="adj" fmla="val 16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sz="2000" dirty="0" err="1" smtClean="0">
                <a:solidFill>
                  <a:schemeClr val="tx1"/>
                </a:solidFill>
              </a:rPr>
              <a:t>IronRuby</a:t>
            </a:r>
            <a:endParaRPr lang="en-US" sz="2000" dirty="0" smtClean="0">
              <a:solidFill>
                <a:schemeClr val="tx1"/>
              </a:solidFill>
            </a:endParaRPr>
          </a:p>
        </p:txBody>
      </p:sp>
      <p:sp>
        <p:nvSpPr>
          <p:cNvPr id="30" name="AutoShape 18"/>
          <p:cNvSpPr>
            <a:spLocks noChangeArrowheads="1"/>
          </p:cNvSpPr>
          <p:nvPr/>
        </p:nvSpPr>
        <p:spPr bwMode="auto">
          <a:xfrm>
            <a:off x="3810000" y="1447800"/>
            <a:ext cx="1447800" cy="762000"/>
          </a:xfrm>
          <a:prstGeom prst="roundRect">
            <a:avLst>
              <a:gd name="adj" fmla="val 16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sz="2000" dirty="0" smtClean="0">
                <a:solidFill>
                  <a:schemeClr val="tx1"/>
                </a:solidFill>
              </a:rPr>
              <a:t>C#</a:t>
            </a:r>
          </a:p>
        </p:txBody>
      </p:sp>
      <p:sp>
        <p:nvSpPr>
          <p:cNvPr id="31" name="AutoShape 18"/>
          <p:cNvSpPr>
            <a:spLocks noChangeArrowheads="1"/>
          </p:cNvSpPr>
          <p:nvPr/>
        </p:nvSpPr>
        <p:spPr bwMode="auto">
          <a:xfrm>
            <a:off x="5410200" y="1447800"/>
            <a:ext cx="1524000" cy="762000"/>
          </a:xfrm>
          <a:prstGeom prst="roundRect">
            <a:avLst>
              <a:gd name="adj" fmla="val 16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sz="2000" dirty="0" smtClean="0">
                <a:solidFill>
                  <a:schemeClr val="tx1"/>
                </a:solidFill>
              </a:rPr>
              <a:t>VB.NET</a:t>
            </a:r>
          </a:p>
        </p:txBody>
      </p:sp>
      <p:sp>
        <p:nvSpPr>
          <p:cNvPr id="32" name="AutoShape 18"/>
          <p:cNvSpPr>
            <a:spLocks noChangeArrowheads="1"/>
          </p:cNvSpPr>
          <p:nvPr/>
        </p:nvSpPr>
        <p:spPr bwMode="auto">
          <a:xfrm>
            <a:off x="7086600" y="1447800"/>
            <a:ext cx="1524000" cy="762000"/>
          </a:xfrm>
          <a:prstGeom prst="roundRect">
            <a:avLst>
              <a:gd name="adj" fmla="val 16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sz="2000" dirty="0" smtClean="0">
                <a:solidFill>
                  <a:schemeClr val="tx1"/>
                </a:solidFill>
              </a:rPr>
              <a:t>Others…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1" grpId="0" animBg="1"/>
      <p:bldP spid="18" grpId="0" animBg="1"/>
      <p:bldP spid="3" grpId="0" animBg="1"/>
      <p:bldP spid="5" grpId="0" animBg="1"/>
      <p:bldP spid="6" grpId="0" animBg="1"/>
      <p:bldP spid="7" grpId="0" animBg="1"/>
      <p:bldP spid="8" grpId="0" animBg="1"/>
      <p:bldP spid="28" grpId="0" animBg="1"/>
      <p:bldP spid="29" grpId="0" animBg="1"/>
      <p:bldP spid="30" grpId="0" animBg="1"/>
      <p:bldP spid="31" grpId="0" animBg="1"/>
      <p:bldP spid="3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0" y="4053022"/>
            <a:ext cx="4876800" cy="923330"/>
          </a:xfrm>
          <a:prstGeom prst="rect">
            <a:avLst/>
          </a:prstGeom>
          <a:gradFill flip="none" rotWithShape="1">
            <a:gsLst>
              <a:gs pos="0">
                <a:schemeClr val="tx1">
                  <a:lumMod val="75000"/>
                </a:schemeClr>
              </a:gs>
              <a:gs pos="35000">
                <a:schemeClr val="tx1">
                  <a:lumMod val="85000"/>
                </a:schemeClr>
              </a:gs>
              <a:gs pos="100000">
                <a:schemeClr val="tx1"/>
              </a:gs>
            </a:gsLst>
            <a:lin ang="16200000" scaled="1"/>
            <a:tileRect/>
          </a:gradFill>
        </p:spPr>
        <p:style>
          <a:lnRef idx="1">
            <a:schemeClr val="dk1"/>
          </a:lnRef>
          <a:fillRef idx="2">
            <a:schemeClr val="dk1"/>
          </a:fillRef>
          <a:effectRef idx="1">
            <a:schemeClr val="dk1"/>
          </a:effectRef>
          <a:fontRef idx="minor">
            <a:schemeClr val="dk1"/>
          </a:fontRef>
        </p:style>
        <p:txBody>
          <a:bodyPr wrap="square" lIns="182880" tIns="91440" rIns="182880" bIns="91440" rtlCol="0">
            <a:spAutoFit/>
          </a:bodyPr>
          <a:lstStyle/>
          <a:p>
            <a:r>
              <a:rPr lang="en-US" sz="1600" dirty="0" err="1" smtClean="0">
                <a:solidFill>
                  <a:srgbClr val="2B91AF"/>
                </a:solidFill>
                <a:latin typeface="Consolas" pitchFamily="49" charset="0"/>
                <a:ea typeface="Calibri"/>
                <a:cs typeface="Times New Roman"/>
              </a:rPr>
              <a:t>ScriptObject</a:t>
            </a:r>
            <a:r>
              <a:rPr lang="en-US" sz="1600" dirty="0" smtClean="0">
                <a:latin typeface="Consolas" pitchFamily="49" charset="0"/>
              </a:rPr>
              <a:t> calc = </a:t>
            </a:r>
            <a:r>
              <a:rPr lang="en-US" sz="1600" dirty="0" err="1" smtClean="0">
                <a:latin typeface="Consolas" pitchFamily="49" charset="0"/>
              </a:rPr>
              <a:t>GetCalculator</a:t>
            </a:r>
            <a:r>
              <a:rPr lang="en-US" sz="1600" dirty="0" smtClean="0">
                <a:latin typeface="Consolas" pitchFamily="49" charset="0"/>
              </a:rPr>
              <a:t>();</a:t>
            </a:r>
          </a:p>
          <a:p>
            <a:r>
              <a:rPr lang="en-US" sz="1600" dirty="0" smtClean="0">
                <a:solidFill>
                  <a:srgbClr val="0000FF"/>
                </a:solidFill>
                <a:latin typeface="Consolas" pitchFamily="49" charset="0"/>
                <a:ea typeface="Calibri"/>
                <a:cs typeface="Times New Roman"/>
              </a:rPr>
              <a:t>object</a:t>
            </a:r>
            <a:r>
              <a:rPr lang="en-US" sz="1600" dirty="0" smtClean="0">
                <a:latin typeface="Consolas" pitchFamily="49" charset="0"/>
              </a:rPr>
              <a:t> res = </a:t>
            </a:r>
            <a:r>
              <a:rPr lang="en-US" sz="1600" dirty="0" err="1" smtClean="0">
                <a:latin typeface="Consolas" pitchFamily="49" charset="0"/>
              </a:rPr>
              <a:t>calc.Invoke</a:t>
            </a:r>
            <a:r>
              <a:rPr lang="en-US" sz="1600" dirty="0" smtClean="0">
                <a:latin typeface="Consolas" pitchFamily="49" charset="0"/>
              </a:rPr>
              <a:t>(</a:t>
            </a:r>
            <a:r>
              <a:rPr lang="en-US" sz="1600" dirty="0" smtClean="0">
                <a:solidFill>
                  <a:srgbClr val="A31515"/>
                </a:solidFill>
                <a:latin typeface="Consolas" pitchFamily="49" charset="0"/>
              </a:rPr>
              <a:t>"Add"</a:t>
            </a:r>
            <a:r>
              <a:rPr lang="en-US" sz="1600" dirty="0" smtClean="0">
                <a:latin typeface="Consolas" pitchFamily="49" charset="0"/>
              </a:rPr>
              <a:t>, 10, 20);</a:t>
            </a:r>
          </a:p>
          <a:p>
            <a:r>
              <a:rPr lang="en-US" sz="1600" dirty="0" err="1" smtClean="0">
                <a:solidFill>
                  <a:srgbClr val="0000FF"/>
                </a:solidFill>
                <a:latin typeface="Consolas" pitchFamily="49" charset="0"/>
                <a:ea typeface="Calibri"/>
                <a:cs typeface="Times New Roman"/>
              </a:rPr>
              <a:t>int</a:t>
            </a:r>
            <a:r>
              <a:rPr lang="en-US" sz="1600" dirty="0" smtClean="0">
                <a:latin typeface="Consolas" pitchFamily="49" charset="0"/>
              </a:rPr>
              <a:t> sum = </a:t>
            </a:r>
            <a:r>
              <a:rPr lang="en-US" sz="1600" dirty="0" smtClean="0">
                <a:solidFill>
                  <a:srgbClr val="2B91AF"/>
                </a:solidFill>
                <a:latin typeface="Consolas" pitchFamily="49" charset="0"/>
                <a:ea typeface="Calibri"/>
                <a:cs typeface="Times New Roman"/>
              </a:rPr>
              <a:t>Convert</a:t>
            </a:r>
            <a:r>
              <a:rPr lang="en-US" sz="1600" dirty="0" smtClean="0">
                <a:latin typeface="Consolas" pitchFamily="49" charset="0"/>
              </a:rPr>
              <a:t>.ToInt32(res);</a:t>
            </a:r>
          </a:p>
        </p:txBody>
      </p:sp>
      <p:sp>
        <p:nvSpPr>
          <p:cNvPr id="24" name="TextBox 23"/>
          <p:cNvSpPr txBox="1"/>
          <p:nvPr/>
        </p:nvSpPr>
        <p:spPr>
          <a:xfrm>
            <a:off x="3510116" y="3051565"/>
            <a:ext cx="5633884" cy="923330"/>
          </a:xfrm>
          <a:prstGeom prst="rect">
            <a:avLst/>
          </a:prstGeom>
          <a:gradFill flip="none" rotWithShape="1">
            <a:gsLst>
              <a:gs pos="0">
                <a:schemeClr val="tx1">
                  <a:lumMod val="75000"/>
                </a:schemeClr>
              </a:gs>
              <a:gs pos="35000">
                <a:schemeClr val="tx1">
                  <a:lumMod val="85000"/>
                </a:schemeClr>
              </a:gs>
              <a:gs pos="100000">
                <a:schemeClr val="tx1"/>
              </a:gs>
            </a:gsLst>
            <a:lin ang="16200000" scaled="1"/>
            <a:tileRect/>
          </a:gradFill>
        </p:spPr>
        <p:style>
          <a:lnRef idx="1">
            <a:schemeClr val="dk1"/>
          </a:lnRef>
          <a:fillRef idx="2">
            <a:schemeClr val="dk1"/>
          </a:fillRef>
          <a:effectRef idx="1">
            <a:schemeClr val="dk1"/>
          </a:effectRef>
          <a:fontRef idx="minor">
            <a:schemeClr val="dk1"/>
          </a:fontRef>
        </p:style>
        <p:txBody>
          <a:bodyPr wrap="square" lIns="182880" tIns="91440" rIns="182880" bIns="91440" rtlCol="0">
            <a:spAutoFit/>
          </a:bodyPr>
          <a:lstStyle/>
          <a:p>
            <a:r>
              <a:rPr lang="en-US" sz="1600" dirty="0" smtClean="0">
                <a:solidFill>
                  <a:srgbClr val="0000FF"/>
                </a:solidFill>
                <a:latin typeface="Consolas" pitchFamily="49" charset="0"/>
                <a:ea typeface="Calibri"/>
                <a:cs typeface="Times New Roman"/>
              </a:rPr>
              <a:t>Dim</a:t>
            </a:r>
            <a:r>
              <a:rPr lang="en-US" sz="1600" dirty="0" smtClean="0">
                <a:solidFill>
                  <a:srgbClr val="2B91AF"/>
                </a:solidFill>
                <a:latin typeface="Consolas" pitchFamily="49" charset="0"/>
                <a:ea typeface="Calibri"/>
                <a:cs typeface="Times New Roman"/>
              </a:rPr>
              <a:t> </a:t>
            </a:r>
            <a:r>
              <a:rPr lang="en-US" sz="1600" dirty="0" smtClean="0">
                <a:latin typeface="Consolas" pitchFamily="49" charset="0"/>
              </a:rPr>
              <a:t>calc</a:t>
            </a:r>
            <a:r>
              <a:rPr lang="en-US" sz="1600" dirty="0" smtClean="0">
                <a:solidFill>
                  <a:srgbClr val="2B91AF"/>
                </a:solidFill>
                <a:latin typeface="Consolas" pitchFamily="49" charset="0"/>
                <a:ea typeface="Calibri"/>
                <a:cs typeface="Times New Roman"/>
              </a:rPr>
              <a:t> </a:t>
            </a:r>
            <a:r>
              <a:rPr lang="en-US" sz="1600" dirty="0" smtClean="0">
                <a:solidFill>
                  <a:srgbClr val="0000FF"/>
                </a:solidFill>
                <a:latin typeface="Consolas" pitchFamily="49" charset="0"/>
                <a:ea typeface="Calibri"/>
                <a:cs typeface="Times New Roman"/>
              </a:rPr>
              <a:t>As</a:t>
            </a:r>
            <a:r>
              <a:rPr lang="en-US" sz="1600" dirty="0" smtClean="0">
                <a:solidFill>
                  <a:srgbClr val="2B91AF"/>
                </a:solidFill>
                <a:latin typeface="Consolas" pitchFamily="49" charset="0"/>
                <a:ea typeface="Calibri"/>
                <a:cs typeface="Times New Roman"/>
              </a:rPr>
              <a:t> </a:t>
            </a:r>
            <a:r>
              <a:rPr lang="en-US" sz="1600" dirty="0" err="1" smtClean="0">
                <a:solidFill>
                  <a:srgbClr val="2B91AF"/>
                </a:solidFill>
                <a:latin typeface="Consolas" pitchFamily="49" charset="0"/>
                <a:ea typeface="Calibri"/>
                <a:cs typeface="Times New Roman"/>
              </a:rPr>
              <a:t>ScriptObject</a:t>
            </a:r>
            <a:r>
              <a:rPr lang="en-US" sz="1600" dirty="0" smtClean="0">
                <a:latin typeface="Consolas" pitchFamily="49" charset="0"/>
              </a:rPr>
              <a:t> = </a:t>
            </a:r>
            <a:r>
              <a:rPr lang="en-US" sz="1600" dirty="0" err="1" smtClean="0">
                <a:latin typeface="Consolas" pitchFamily="49" charset="0"/>
              </a:rPr>
              <a:t>GetCalculator</a:t>
            </a:r>
            <a:r>
              <a:rPr lang="en-US" sz="1600" dirty="0" smtClean="0">
                <a:latin typeface="Consolas" pitchFamily="49" charset="0"/>
              </a:rPr>
              <a:t>()</a:t>
            </a:r>
          </a:p>
          <a:p>
            <a:r>
              <a:rPr lang="en-US" sz="1600" dirty="0" smtClean="0">
                <a:solidFill>
                  <a:srgbClr val="0000FF"/>
                </a:solidFill>
                <a:latin typeface="Consolas" pitchFamily="49" charset="0"/>
                <a:ea typeface="Calibri"/>
                <a:cs typeface="Times New Roman"/>
              </a:rPr>
              <a:t>Dim</a:t>
            </a:r>
            <a:r>
              <a:rPr lang="en-US" sz="1600" dirty="0" smtClean="0">
                <a:solidFill>
                  <a:srgbClr val="2B91AF"/>
                </a:solidFill>
                <a:latin typeface="Consolas" pitchFamily="49" charset="0"/>
                <a:ea typeface="Calibri"/>
                <a:cs typeface="Times New Roman"/>
              </a:rPr>
              <a:t> </a:t>
            </a:r>
            <a:r>
              <a:rPr lang="en-US" sz="1600" dirty="0" smtClean="0">
                <a:latin typeface="Consolas" pitchFamily="49" charset="0"/>
              </a:rPr>
              <a:t>res </a:t>
            </a:r>
            <a:r>
              <a:rPr lang="en-US" sz="1600" dirty="0" smtClean="0">
                <a:solidFill>
                  <a:srgbClr val="0000FF"/>
                </a:solidFill>
                <a:latin typeface="Consolas" pitchFamily="49" charset="0"/>
                <a:ea typeface="Calibri"/>
                <a:cs typeface="Times New Roman"/>
              </a:rPr>
              <a:t>As</a:t>
            </a:r>
            <a:r>
              <a:rPr lang="en-US" sz="1600" dirty="0" smtClean="0">
                <a:solidFill>
                  <a:srgbClr val="2B91AF"/>
                </a:solidFill>
                <a:latin typeface="Consolas" pitchFamily="49" charset="0"/>
                <a:ea typeface="Calibri"/>
                <a:cs typeface="Times New Roman"/>
              </a:rPr>
              <a:t> Object</a:t>
            </a:r>
            <a:r>
              <a:rPr lang="en-US" sz="1600" dirty="0" smtClean="0">
                <a:solidFill>
                  <a:srgbClr val="0000FF"/>
                </a:solidFill>
                <a:latin typeface="Consolas" pitchFamily="49" charset="0"/>
                <a:ea typeface="Calibri"/>
                <a:cs typeface="Times New Roman"/>
              </a:rPr>
              <a:t> </a:t>
            </a:r>
            <a:r>
              <a:rPr lang="en-US" sz="1600" dirty="0" smtClean="0">
                <a:latin typeface="Consolas" pitchFamily="49" charset="0"/>
              </a:rPr>
              <a:t>= </a:t>
            </a:r>
            <a:r>
              <a:rPr lang="en-US" sz="1600" dirty="0" err="1" smtClean="0">
                <a:latin typeface="Consolas" pitchFamily="49" charset="0"/>
              </a:rPr>
              <a:t>calc.Invoke</a:t>
            </a:r>
            <a:r>
              <a:rPr lang="en-US" sz="1600" dirty="0" smtClean="0">
                <a:latin typeface="Consolas" pitchFamily="49" charset="0"/>
              </a:rPr>
              <a:t>(</a:t>
            </a:r>
            <a:r>
              <a:rPr lang="en-US" sz="1600" dirty="0" smtClean="0">
                <a:solidFill>
                  <a:srgbClr val="A31515"/>
                </a:solidFill>
                <a:latin typeface="Consolas" pitchFamily="49" charset="0"/>
              </a:rPr>
              <a:t>"Add"</a:t>
            </a:r>
            <a:r>
              <a:rPr lang="en-US" sz="1600" dirty="0" smtClean="0">
                <a:latin typeface="Consolas" pitchFamily="49" charset="0"/>
              </a:rPr>
              <a:t>, 10, 20)</a:t>
            </a:r>
          </a:p>
          <a:p>
            <a:r>
              <a:rPr lang="en-US" sz="1600" dirty="0" smtClean="0">
                <a:solidFill>
                  <a:srgbClr val="0000FF"/>
                </a:solidFill>
                <a:latin typeface="Consolas" pitchFamily="49" charset="0"/>
                <a:ea typeface="Calibri"/>
                <a:cs typeface="Times New Roman"/>
              </a:rPr>
              <a:t>Dim</a:t>
            </a:r>
            <a:r>
              <a:rPr lang="en-US" sz="1600" dirty="0" smtClean="0">
                <a:latin typeface="Consolas" pitchFamily="49" charset="0"/>
              </a:rPr>
              <a:t> sum </a:t>
            </a:r>
            <a:r>
              <a:rPr lang="en-US" sz="1600" dirty="0" smtClean="0">
                <a:solidFill>
                  <a:srgbClr val="0000FF"/>
                </a:solidFill>
                <a:latin typeface="Consolas" pitchFamily="49" charset="0"/>
                <a:ea typeface="Calibri"/>
                <a:cs typeface="Times New Roman"/>
              </a:rPr>
              <a:t>As</a:t>
            </a:r>
            <a:r>
              <a:rPr lang="en-US" sz="1600" dirty="0" smtClean="0">
                <a:solidFill>
                  <a:srgbClr val="2B91AF"/>
                </a:solidFill>
                <a:latin typeface="Consolas" pitchFamily="49" charset="0"/>
                <a:ea typeface="Calibri"/>
                <a:cs typeface="Times New Roman"/>
              </a:rPr>
              <a:t> Integer </a:t>
            </a:r>
            <a:r>
              <a:rPr lang="en-US" sz="1600" dirty="0" smtClean="0">
                <a:latin typeface="Consolas" pitchFamily="49" charset="0"/>
              </a:rPr>
              <a:t>= </a:t>
            </a:r>
            <a:r>
              <a:rPr lang="en-US" sz="1600" dirty="0" smtClean="0">
                <a:solidFill>
                  <a:srgbClr val="2B91AF"/>
                </a:solidFill>
                <a:latin typeface="Consolas" pitchFamily="49" charset="0"/>
                <a:ea typeface="Calibri"/>
                <a:cs typeface="Times New Roman"/>
              </a:rPr>
              <a:t>Convert</a:t>
            </a:r>
            <a:r>
              <a:rPr lang="en-US" sz="1600" dirty="0" smtClean="0">
                <a:latin typeface="Consolas" pitchFamily="49" charset="0"/>
              </a:rPr>
              <a:t>.ToInt32(res)</a:t>
            </a:r>
          </a:p>
        </p:txBody>
      </p:sp>
      <p:sp>
        <p:nvSpPr>
          <p:cNvPr id="2" name="Title 1"/>
          <p:cNvSpPr>
            <a:spLocks noGrp="1"/>
          </p:cNvSpPr>
          <p:nvPr>
            <p:ph type="title"/>
          </p:nvPr>
        </p:nvSpPr>
        <p:spPr/>
        <p:txBody>
          <a:bodyPr/>
          <a:lstStyle/>
          <a:p>
            <a:r>
              <a:rPr lang="en-US" dirty="0" smtClean="0"/>
              <a:t>VB 10, C# 4.0 And </a:t>
            </a:r>
            <a:r>
              <a:rPr dirty="0" smtClean="0"/>
              <a:t>D</a:t>
            </a:r>
            <a:r>
              <a:rPr lang="en-US" dirty="0" smtClean="0"/>
              <a:t>ynamic</a:t>
            </a:r>
            <a:endParaRPr lang="en-US" dirty="0"/>
          </a:p>
        </p:txBody>
      </p:sp>
      <p:sp>
        <p:nvSpPr>
          <p:cNvPr id="5" name="TextBox 4"/>
          <p:cNvSpPr txBox="1"/>
          <p:nvPr/>
        </p:nvSpPr>
        <p:spPr>
          <a:xfrm>
            <a:off x="1" y="1447800"/>
            <a:ext cx="4151586" cy="677108"/>
          </a:xfrm>
          <a:prstGeom prst="rect">
            <a:avLst/>
          </a:prstGeom>
          <a:gradFill flip="none" rotWithShape="1">
            <a:gsLst>
              <a:gs pos="0">
                <a:schemeClr val="tx1">
                  <a:lumMod val="75000"/>
                </a:schemeClr>
              </a:gs>
              <a:gs pos="35000">
                <a:schemeClr val="tx1">
                  <a:lumMod val="85000"/>
                </a:schemeClr>
              </a:gs>
              <a:gs pos="100000">
                <a:schemeClr val="tx1"/>
              </a:gs>
            </a:gsLst>
            <a:lin ang="16200000" scaled="1"/>
            <a:tileRect/>
          </a:gradFill>
        </p:spPr>
        <p:style>
          <a:lnRef idx="1">
            <a:schemeClr val="dk1"/>
          </a:lnRef>
          <a:fillRef idx="2">
            <a:schemeClr val="dk1"/>
          </a:fillRef>
          <a:effectRef idx="1">
            <a:schemeClr val="dk1"/>
          </a:effectRef>
          <a:fontRef idx="minor">
            <a:schemeClr val="dk1"/>
          </a:fontRef>
        </p:style>
        <p:txBody>
          <a:bodyPr wrap="square" lIns="182880" tIns="91440" rIns="182880" bIns="91440" rtlCol="0">
            <a:spAutoFit/>
          </a:bodyPr>
          <a:lstStyle/>
          <a:p>
            <a:r>
              <a:rPr lang="en-US" sz="1600" dirty="0" smtClean="0">
                <a:solidFill>
                  <a:srgbClr val="2B91AF"/>
                </a:solidFill>
                <a:latin typeface="Consolas" pitchFamily="49" charset="0"/>
                <a:ea typeface="Calibri"/>
                <a:cs typeface="Times New Roman"/>
              </a:rPr>
              <a:t>Calculator</a:t>
            </a:r>
            <a:r>
              <a:rPr lang="en-US" sz="1600" dirty="0" smtClean="0">
                <a:latin typeface="Consolas" pitchFamily="49" charset="0"/>
              </a:rPr>
              <a:t> calc = </a:t>
            </a:r>
            <a:r>
              <a:rPr lang="en-US" sz="1600" dirty="0" err="1" smtClean="0">
                <a:latin typeface="Consolas" pitchFamily="49" charset="0"/>
              </a:rPr>
              <a:t>GetCalculator</a:t>
            </a:r>
            <a:r>
              <a:rPr lang="en-US" sz="1600" dirty="0" smtClean="0">
                <a:latin typeface="Consolas" pitchFamily="49" charset="0"/>
              </a:rPr>
              <a:t>();</a:t>
            </a:r>
          </a:p>
          <a:p>
            <a:r>
              <a:rPr lang="en-US" sz="1600" dirty="0" err="1" smtClean="0">
                <a:solidFill>
                  <a:srgbClr val="0000FF"/>
                </a:solidFill>
                <a:latin typeface="Consolas" pitchFamily="49" charset="0"/>
                <a:ea typeface="Calibri"/>
                <a:cs typeface="Times New Roman"/>
              </a:rPr>
              <a:t>int</a:t>
            </a:r>
            <a:r>
              <a:rPr lang="en-US" sz="1600" dirty="0" smtClean="0">
                <a:latin typeface="Consolas" pitchFamily="49" charset="0"/>
              </a:rPr>
              <a:t> sum = </a:t>
            </a:r>
            <a:r>
              <a:rPr lang="en-US" sz="1600" dirty="0" err="1" smtClean="0">
                <a:latin typeface="Consolas" pitchFamily="49" charset="0"/>
              </a:rPr>
              <a:t>calc.Add</a:t>
            </a:r>
            <a:r>
              <a:rPr lang="en-US" sz="1600" dirty="0" smtClean="0">
                <a:latin typeface="Consolas" pitchFamily="49" charset="0"/>
              </a:rPr>
              <a:t>(10, 20);</a:t>
            </a:r>
          </a:p>
        </p:txBody>
      </p:sp>
      <p:sp>
        <p:nvSpPr>
          <p:cNvPr id="6" name="TextBox 5"/>
          <p:cNvSpPr txBox="1"/>
          <p:nvPr/>
        </p:nvSpPr>
        <p:spPr>
          <a:xfrm>
            <a:off x="31" y="2286000"/>
            <a:ext cx="4414314" cy="1908215"/>
          </a:xfrm>
          <a:prstGeom prst="rect">
            <a:avLst/>
          </a:prstGeom>
          <a:gradFill flip="none" rotWithShape="1">
            <a:gsLst>
              <a:gs pos="0">
                <a:schemeClr val="tx1">
                  <a:lumMod val="75000"/>
                </a:schemeClr>
              </a:gs>
              <a:gs pos="35000">
                <a:schemeClr val="tx1">
                  <a:lumMod val="85000"/>
                </a:schemeClr>
              </a:gs>
              <a:gs pos="100000">
                <a:schemeClr val="tx1"/>
              </a:gs>
            </a:gsLst>
            <a:lin ang="16200000" scaled="1"/>
            <a:tileRect/>
          </a:gradFill>
        </p:spPr>
        <p:style>
          <a:lnRef idx="1">
            <a:schemeClr val="dk1"/>
          </a:lnRef>
          <a:fillRef idx="2">
            <a:schemeClr val="dk1"/>
          </a:fillRef>
          <a:effectRef idx="1">
            <a:schemeClr val="dk1"/>
          </a:effectRef>
          <a:fontRef idx="minor">
            <a:schemeClr val="dk1"/>
          </a:fontRef>
        </p:style>
        <p:txBody>
          <a:bodyPr wrap="square" lIns="182880" tIns="91440" rIns="182880" bIns="91440" rtlCol="0">
            <a:spAutoFit/>
          </a:bodyPr>
          <a:lstStyle/>
          <a:p>
            <a:r>
              <a:rPr lang="en-US" sz="1600" dirty="0" smtClean="0">
                <a:solidFill>
                  <a:srgbClr val="0000FF"/>
                </a:solidFill>
                <a:latin typeface="Consolas" pitchFamily="49" charset="0"/>
                <a:ea typeface="Calibri"/>
                <a:cs typeface="Times New Roman"/>
              </a:rPr>
              <a:t>object</a:t>
            </a:r>
            <a:r>
              <a:rPr lang="en-US" sz="1600" dirty="0" smtClean="0">
                <a:latin typeface="Consolas" pitchFamily="49" charset="0"/>
              </a:rPr>
              <a:t> calc = </a:t>
            </a:r>
            <a:r>
              <a:rPr lang="en-US" sz="1600" dirty="0" err="1" smtClean="0">
                <a:latin typeface="Consolas" pitchFamily="49" charset="0"/>
              </a:rPr>
              <a:t>GetCalculator</a:t>
            </a:r>
            <a:r>
              <a:rPr lang="en-US" sz="1600" dirty="0" smtClean="0">
                <a:latin typeface="Consolas" pitchFamily="49" charset="0"/>
              </a:rPr>
              <a:t>();</a:t>
            </a:r>
          </a:p>
          <a:p>
            <a:r>
              <a:rPr lang="en-US" sz="1600" dirty="0" smtClean="0">
                <a:solidFill>
                  <a:srgbClr val="2B91AF"/>
                </a:solidFill>
                <a:latin typeface="Consolas" pitchFamily="49" charset="0"/>
                <a:ea typeface="Calibri"/>
                <a:cs typeface="Times New Roman"/>
              </a:rPr>
              <a:t>Type</a:t>
            </a:r>
            <a:r>
              <a:rPr lang="en-US" sz="1600" dirty="0" smtClean="0">
                <a:latin typeface="Consolas" pitchFamily="49" charset="0"/>
              </a:rPr>
              <a:t> </a:t>
            </a:r>
            <a:r>
              <a:rPr lang="en-US" sz="1600" dirty="0" err="1" smtClean="0">
                <a:latin typeface="Consolas" pitchFamily="49" charset="0"/>
              </a:rPr>
              <a:t>calcType</a:t>
            </a:r>
            <a:r>
              <a:rPr lang="en-US" sz="1600" dirty="0" smtClean="0">
                <a:latin typeface="Consolas" pitchFamily="49" charset="0"/>
              </a:rPr>
              <a:t> = </a:t>
            </a:r>
            <a:r>
              <a:rPr lang="en-US" sz="1600" dirty="0" err="1" smtClean="0">
                <a:latin typeface="Consolas" pitchFamily="49" charset="0"/>
              </a:rPr>
              <a:t>calc.GetType</a:t>
            </a:r>
            <a:r>
              <a:rPr lang="en-US" sz="1600" dirty="0" smtClean="0">
                <a:latin typeface="Consolas" pitchFamily="49" charset="0"/>
              </a:rPr>
              <a:t>();</a:t>
            </a:r>
          </a:p>
          <a:p>
            <a:r>
              <a:rPr lang="en-US" sz="1600" dirty="0" smtClean="0">
                <a:solidFill>
                  <a:srgbClr val="0000FF"/>
                </a:solidFill>
                <a:latin typeface="Consolas" pitchFamily="49" charset="0"/>
                <a:ea typeface="Calibri"/>
                <a:cs typeface="Times New Roman"/>
              </a:rPr>
              <a:t>object</a:t>
            </a:r>
            <a:r>
              <a:rPr lang="en-US" sz="1600" dirty="0" smtClean="0">
                <a:latin typeface="Consolas" pitchFamily="49" charset="0"/>
              </a:rPr>
              <a:t> res = </a:t>
            </a:r>
            <a:r>
              <a:rPr lang="en-US" sz="1600" dirty="0" err="1" smtClean="0">
                <a:latin typeface="Consolas" pitchFamily="49" charset="0"/>
              </a:rPr>
              <a:t>calcType.InvokeMember</a:t>
            </a:r>
            <a:r>
              <a:rPr lang="en-US" sz="1600" dirty="0" smtClean="0">
                <a:latin typeface="Consolas" pitchFamily="49" charset="0"/>
              </a:rPr>
              <a:t>(</a:t>
            </a:r>
            <a:r>
              <a:rPr lang="en-US" sz="1600" dirty="0" smtClean="0">
                <a:solidFill>
                  <a:srgbClr val="A31515"/>
                </a:solidFill>
                <a:latin typeface="Consolas" pitchFamily="49" charset="0"/>
              </a:rPr>
              <a:t>"Add"</a:t>
            </a:r>
            <a:r>
              <a:rPr lang="en-US" sz="1600" dirty="0" smtClean="0">
                <a:latin typeface="Consolas" pitchFamily="49" charset="0"/>
              </a:rPr>
              <a:t>,</a:t>
            </a:r>
          </a:p>
          <a:p>
            <a:r>
              <a:rPr lang="en-US" sz="1600" dirty="0" smtClean="0">
                <a:latin typeface="Consolas" pitchFamily="49" charset="0"/>
              </a:rPr>
              <a:t>    </a:t>
            </a:r>
            <a:r>
              <a:rPr lang="en-US" sz="1600" dirty="0" err="1" smtClean="0">
                <a:latin typeface="Consolas" pitchFamily="49" charset="0"/>
              </a:rPr>
              <a:t>BindingFlags.InvokeMethod</a:t>
            </a:r>
            <a:r>
              <a:rPr lang="en-US" sz="1600" dirty="0" smtClean="0">
                <a:latin typeface="Consolas" pitchFamily="49" charset="0"/>
              </a:rPr>
              <a:t>, </a:t>
            </a:r>
            <a:r>
              <a:rPr lang="en-US" sz="1600" dirty="0" smtClean="0">
                <a:solidFill>
                  <a:srgbClr val="0000FF"/>
                </a:solidFill>
                <a:latin typeface="Consolas" pitchFamily="49" charset="0"/>
                <a:ea typeface="Calibri"/>
                <a:cs typeface="Times New Roman"/>
              </a:rPr>
              <a:t>null</a:t>
            </a:r>
            <a:r>
              <a:rPr lang="en-US" sz="1600" dirty="0" smtClean="0">
                <a:latin typeface="Consolas" pitchFamily="49" charset="0"/>
              </a:rPr>
              <a:t>,</a:t>
            </a:r>
          </a:p>
          <a:p>
            <a:r>
              <a:rPr lang="en-US" sz="1600" dirty="0" smtClean="0">
                <a:latin typeface="Consolas" pitchFamily="49" charset="0"/>
              </a:rPr>
              <a:t>    </a:t>
            </a:r>
            <a:r>
              <a:rPr lang="en-US" sz="1600" dirty="0" smtClean="0">
                <a:solidFill>
                  <a:srgbClr val="0000FF"/>
                </a:solidFill>
                <a:latin typeface="Consolas" pitchFamily="49" charset="0"/>
                <a:ea typeface="Calibri"/>
                <a:cs typeface="Times New Roman"/>
              </a:rPr>
              <a:t>new</a:t>
            </a:r>
            <a:r>
              <a:rPr lang="en-US" sz="1600" dirty="0" smtClean="0">
                <a:latin typeface="Consolas" pitchFamily="49" charset="0"/>
              </a:rPr>
              <a:t> </a:t>
            </a:r>
            <a:r>
              <a:rPr lang="en-US" sz="1600" dirty="0" smtClean="0">
                <a:solidFill>
                  <a:srgbClr val="0000FF"/>
                </a:solidFill>
                <a:latin typeface="Consolas" pitchFamily="49" charset="0"/>
                <a:cs typeface="Times New Roman"/>
              </a:rPr>
              <a:t>object</a:t>
            </a:r>
            <a:r>
              <a:rPr lang="en-US" sz="1600" dirty="0" smtClean="0">
                <a:latin typeface="Consolas" pitchFamily="49" charset="0"/>
              </a:rPr>
              <a:t>[] { 10, 20 });</a:t>
            </a:r>
          </a:p>
          <a:p>
            <a:r>
              <a:rPr lang="en-US" sz="1600" dirty="0" err="1" smtClean="0">
                <a:solidFill>
                  <a:srgbClr val="0000FF"/>
                </a:solidFill>
                <a:latin typeface="Consolas" pitchFamily="49" charset="0"/>
                <a:ea typeface="Calibri"/>
                <a:cs typeface="Times New Roman"/>
              </a:rPr>
              <a:t>int</a:t>
            </a:r>
            <a:r>
              <a:rPr lang="en-US" sz="1600" dirty="0" smtClean="0">
                <a:latin typeface="Consolas" pitchFamily="49" charset="0"/>
              </a:rPr>
              <a:t> sum = Convert.ToInt32(res);</a:t>
            </a:r>
          </a:p>
        </p:txBody>
      </p:sp>
      <p:sp>
        <p:nvSpPr>
          <p:cNvPr id="8" name="TextBox 7"/>
          <p:cNvSpPr txBox="1"/>
          <p:nvPr/>
        </p:nvSpPr>
        <p:spPr>
          <a:xfrm>
            <a:off x="436260" y="5181580"/>
            <a:ext cx="3841450" cy="677108"/>
          </a:xfrm>
          <a:prstGeom prst="rect">
            <a:avLst/>
          </a:prstGeom>
          <a:gradFill flip="none" rotWithShape="1">
            <a:gsLst>
              <a:gs pos="0">
                <a:schemeClr val="tx1">
                  <a:lumMod val="75000"/>
                </a:schemeClr>
              </a:gs>
              <a:gs pos="35000">
                <a:schemeClr val="tx1">
                  <a:lumMod val="85000"/>
                </a:schemeClr>
              </a:gs>
              <a:gs pos="100000">
                <a:schemeClr val="tx1"/>
              </a:gs>
            </a:gsLst>
            <a:lin ang="16200000" scaled="1"/>
            <a:tileRect/>
          </a:gradFill>
        </p:spPr>
        <p:style>
          <a:lnRef idx="1">
            <a:schemeClr val="dk1"/>
          </a:lnRef>
          <a:fillRef idx="2">
            <a:schemeClr val="dk1"/>
          </a:fillRef>
          <a:effectRef idx="1">
            <a:schemeClr val="dk1"/>
          </a:effectRef>
          <a:fontRef idx="minor">
            <a:schemeClr val="dk1"/>
          </a:fontRef>
        </p:style>
        <p:txBody>
          <a:bodyPr wrap="square" lIns="182880" tIns="91440" rIns="182880" bIns="91440" rtlCol="0">
            <a:spAutoFit/>
          </a:bodyPr>
          <a:lstStyle/>
          <a:p>
            <a:r>
              <a:rPr lang="en-US" sz="1600" dirty="0" smtClean="0">
                <a:solidFill>
                  <a:srgbClr val="0000FF"/>
                </a:solidFill>
                <a:latin typeface="Consolas" pitchFamily="49" charset="0"/>
                <a:ea typeface="Calibri"/>
                <a:cs typeface="Times New Roman"/>
              </a:rPr>
              <a:t>dynamic</a:t>
            </a:r>
            <a:r>
              <a:rPr lang="en-US" sz="1600" dirty="0" smtClean="0">
                <a:latin typeface="Consolas" pitchFamily="49" charset="0"/>
              </a:rPr>
              <a:t> calc = </a:t>
            </a:r>
            <a:r>
              <a:rPr lang="en-US" sz="1600" dirty="0" err="1" smtClean="0">
                <a:latin typeface="Consolas" pitchFamily="49" charset="0"/>
              </a:rPr>
              <a:t>GetCalculator</a:t>
            </a:r>
            <a:r>
              <a:rPr lang="en-US" sz="1600" dirty="0" smtClean="0">
                <a:latin typeface="Consolas" pitchFamily="49" charset="0"/>
              </a:rPr>
              <a:t>();</a:t>
            </a:r>
          </a:p>
          <a:p>
            <a:r>
              <a:rPr lang="en-US" sz="1600" dirty="0" err="1" smtClean="0">
                <a:solidFill>
                  <a:srgbClr val="0000FF"/>
                </a:solidFill>
                <a:latin typeface="Consolas" pitchFamily="49" charset="0"/>
                <a:ea typeface="Calibri"/>
                <a:cs typeface="Times New Roman"/>
              </a:rPr>
              <a:t>int</a:t>
            </a:r>
            <a:r>
              <a:rPr lang="en-US" sz="1600" dirty="0" smtClean="0">
                <a:latin typeface="Consolas" pitchFamily="49" charset="0"/>
              </a:rPr>
              <a:t> sum = </a:t>
            </a:r>
            <a:r>
              <a:rPr lang="en-US" sz="1600" dirty="0" err="1" smtClean="0">
                <a:latin typeface="Consolas" pitchFamily="49" charset="0"/>
              </a:rPr>
              <a:t>calc.Add</a:t>
            </a:r>
            <a:r>
              <a:rPr lang="en-US" sz="1600" dirty="0" smtClean="0">
                <a:latin typeface="Consolas" pitchFamily="49" charset="0"/>
              </a:rPr>
              <a:t>(10, 20);</a:t>
            </a:r>
          </a:p>
        </p:txBody>
      </p:sp>
      <p:sp>
        <p:nvSpPr>
          <p:cNvPr id="10" name="Rounded Rectangular Callout 9"/>
          <p:cNvSpPr/>
          <p:nvPr/>
        </p:nvSpPr>
        <p:spPr>
          <a:xfrm>
            <a:off x="2443820" y="5981143"/>
            <a:ext cx="1986512" cy="587082"/>
          </a:xfrm>
          <a:prstGeom prst="wedgeRoundRectCallout">
            <a:avLst>
              <a:gd name="adj1" fmla="val -56960"/>
              <a:gd name="adj2" fmla="val -81903"/>
              <a:gd name="adj3" fmla="val 16667"/>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Dynamic method invocation</a:t>
            </a:r>
            <a:endParaRPr lang="en-US" dirty="0"/>
          </a:p>
        </p:txBody>
      </p:sp>
      <p:sp>
        <p:nvSpPr>
          <p:cNvPr id="11" name="Rounded Rectangular Callout 10"/>
          <p:cNvSpPr/>
          <p:nvPr/>
        </p:nvSpPr>
        <p:spPr>
          <a:xfrm>
            <a:off x="515154" y="5942507"/>
            <a:ext cx="1387759" cy="599961"/>
          </a:xfrm>
          <a:prstGeom prst="wedgeRoundRectCallout">
            <a:avLst>
              <a:gd name="adj1" fmla="val 26159"/>
              <a:gd name="adj2" fmla="val -83573"/>
              <a:gd name="adj3" fmla="val 16667"/>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Dynamic conversion</a:t>
            </a:r>
            <a:endParaRPr lang="en-US" dirty="0"/>
          </a:p>
        </p:txBody>
      </p:sp>
      <p:sp>
        <p:nvSpPr>
          <p:cNvPr id="12" name="TextBox 11"/>
          <p:cNvSpPr txBox="1"/>
          <p:nvPr/>
        </p:nvSpPr>
        <p:spPr>
          <a:xfrm>
            <a:off x="4235669" y="1442544"/>
            <a:ext cx="4908331" cy="677108"/>
          </a:xfrm>
          <a:prstGeom prst="rect">
            <a:avLst/>
          </a:prstGeom>
          <a:gradFill flip="none" rotWithShape="1">
            <a:gsLst>
              <a:gs pos="0">
                <a:schemeClr val="tx1">
                  <a:lumMod val="75000"/>
                </a:schemeClr>
              </a:gs>
              <a:gs pos="35000">
                <a:schemeClr val="tx1">
                  <a:lumMod val="85000"/>
                </a:schemeClr>
              </a:gs>
              <a:gs pos="100000">
                <a:schemeClr val="tx1"/>
              </a:gs>
            </a:gsLst>
            <a:lin ang="16200000" scaled="1"/>
            <a:tileRect/>
          </a:gradFill>
        </p:spPr>
        <p:style>
          <a:lnRef idx="1">
            <a:schemeClr val="dk1"/>
          </a:lnRef>
          <a:fillRef idx="2">
            <a:schemeClr val="dk1"/>
          </a:fillRef>
          <a:effectRef idx="1">
            <a:schemeClr val="dk1"/>
          </a:effectRef>
          <a:fontRef idx="minor">
            <a:schemeClr val="dk1"/>
          </a:fontRef>
        </p:style>
        <p:txBody>
          <a:bodyPr wrap="square" lIns="182880" tIns="91440" rIns="182880" bIns="91440" rtlCol="0">
            <a:spAutoFit/>
          </a:bodyPr>
          <a:lstStyle/>
          <a:p>
            <a:r>
              <a:rPr lang="en-US" sz="1600" dirty="0" smtClean="0">
                <a:solidFill>
                  <a:srgbClr val="0000FF"/>
                </a:solidFill>
                <a:latin typeface="Consolas" pitchFamily="49" charset="0"/>
                <a:ea typeface="Calibri"/>
                <a:cs typeface="Times New Roman"/>
              </a:rPr>
              <a:t>Dim</a:t>
            </a:r>
            <a:r>
              <a:rPr lang="en-US" sz="1600" dirty="0" smtClean="0">
                <a:solidFill>
                  <a:srgbClr val="2B91AF"/>
                </a:solidFill>
                <a:latin typeface="Consolas" pitchFamily="49" charset="0"/>
                <a:ea typeface="Calibri"/>
                <a:cs typeface="Times New Roman"/>
              </a:rPr>
              <a:t> </a:t>
            </a:r>
            <a:r>
              <a:rPr lang="en-US" sz="1600" dirty="0" smtClean="0">
                <a:latin typeface="Consolas" pitchFamily="49" charset="0"/>
              </a:rPr>
              <a:t>calc</a:t>
            </a:r>
            <a:r>
              <a:rPr lang="en-US" sz="1600" dirty="0" smtClean="0">
                <a:solidFill>
                  <a:srgbClr val="2B91AF"/>
                </a:solidFill>
                <a:latin typeface="Consolas" pitchFamily="49" charset="0"/>
                <a:ea typeface="Calibri"/>
                <a:cs typeface="Times New Roman"/>
              </a:rPr>
              <a:t> </a:t>
            </a:r>
            <a:r>
              <a:rPr lang="en-US" sz="1600" dirty="0" smtClean="0">
                <a:solidFill>
                  <a:srgbClr val="0000FF"/>
                </a:solidFill>
                <a:latin typeface="Consolas" pitchFamily="49" charset="0"/>
                <a:ea typeface="Calibri"/>
                <a:cs typeface="Times New Roman"/>
              </a:rPr>
              <a:t>As</a:t>
            </a:r>
            <a:r>
              <a:rPr lang="en-US" sz="1600" dirty="0" smtClean="0">
                <a:solidFill>
                  <a:srgbClr val="2B91AF"/>
                </a:solidFill>
                <a:latin typeface="Consolas" pitchFamily="49" charset="0"/>
                <a:ea typeface="Calibri"/>
                <a:cs typeface="Times New Roman"/>
              </a:rPr>
              <a:t> Calculator</a:t>
            </a:r>
            <a:r>
              <a:rPr lang="en-US" sz="1600" dirty="0" smtClean="0">
                <a:latin typeface="Consolas" pitchFamily="49" charset="0"/>
              </a:rPr>
              <a:t> = </a:t>
            </a:r>
            <a:r>
              <a:rPr lang="en-US" sz="1600" dirty="0" err="1" smtClean="0">
                <a:latin typeface="Consolas" pitchFamily="49" charset="0"/>
              </a:rPr>
              <a:t>GetCalculator</a:t>
            </a:r>
            <a:r>
              <a:rPr lang="en-US" sz="1600" dirty="0" smtClean="0">
                <a:latin typeface="Consolas" pitchFamily="49" charset="0"/>
              </a:rPr>
              <a:t>()</a:t>
            </a:r>
          </a:p>
          <a:p>
            <a:r>
              <a:rPr lang="en-US" sz="1600" dirty="0" smtClean="0">
                <a:solidFill>
                  <a:srgbClr val="0000FF"/>
                </a:solidFill>
                <a:latin typeface="Consolas" pitchFamily="49" charset="0"/>
                <a:ea typeface="Calibri"/>
                <a:cs typeface="Times New Roman"/>
              </a:rPr>
              <a:t>Dim</a:t>
            </a:r>
            <a:r>
              <a:rPr lang="en-US" sz="1600" dirty="0" smtClean="0">
                <a:solidFill>
                  <a:srgbClr val="2B91AF"/>
                </a:solidFill>
                <a:latin typeface="Consolas" pitchFamily="49" charset="0"/>
                <a:ea typeface="Calibri"/>
                <a:cs typeface="Times New Roman"/>
              </a:rPr>
              <a:t> </a:t>
            </a:r>
            <a:r>
              <a:rPr lang="en-US" sz="1600" dirty="0" smtClean="0">
                <a:latin typeface="Consolas" pitchFamily="49" charset="0"/>
              </a:rPr>
              <a:t>sum </a:t>
            </a:r>
            <a:r>
              <a:rPr lang="en-US" sz="1600" dirty="0" smtClean="0">
                <a:solidFill>
                  <a:srgbClr val="0000FF"/>
                </a:solidFill>
                <a:latin typeface="Consolas" pitchFamily="49" charset="0"/>
                <a:ea typeface="Calibri"/>
                <a:cs typeface="Times New Roman"/>
              </a:rPr>
              <a:t>As</a:t>
            </a:r>
            <a:r>
              <a:rPr lang="en-US" sz="1600" dirty="0" smtClean="0">
                <a:solidFill>
                  <a:srgbClr val="2B91AF"/>
                </a:solidFill>
                <a:latin typeface="Consolas" pitchFamily="49" charset="0"/>
                <a:ea typeface="Calibri"/>
                <a:cs typeface="Times New Roman"/>
              </a:rPr>
              <a:t> Integer </a:t>
            </a:r>
            <a:r>
              <a:rPr lang="en-US" sz="1600" dirty="0" smtClean="0">
                <a:latin typeface="Consolas" pitchFamily="49" charset="0"/>
              </a:rPr>
              <a:t>= </a:t>
            </a:r>
            <a:r>
              <a:rPr lang="en-US" sz="1600" dirty="0" err="1" smtClean="0">
                <a:latin typeface="Consolas" pitchFamily="49" charset="0"/>
              </a:rPr>
              <a:t>calc.Add</a:t>
            </a:r>
            <a:r>
              <a:rPr lang="en-US" sz="1600" dirty="0" smtClean="0">
                <a:latin typeface="Consolas" pitchFamily="49" charset="0"/>
              </a:rPr>
              <a:t>(10, 20)</a:t>
            </a:r>
          </a:p>
        </p:txBody>
      </p:sp>
      <p:sp>
        <p:nvSpPr>
          <p:cNvPr id="13" name="TextBox 12"/>
          <p:cNvSpPr txBox="1"/>
          <p:nvPr/>
        </p:nvSpPr>
        <p:spPr>
          <a:xfrm>
            <a:off x="4498429" y="2278115"/>
            <a:ext cx="4645572" cy="677108"/>
          </a:xfrm>
          <a:prstGeom prst="rect">
            <a:avLst/>
          </a:prstGeom>
          <a:gradFill flip="none" rotWithShape="1">
            <a:gsLst>
              <a:gs pos="0">
                <a:schemeClr val="tx1">
                  <a:lumMod val="75000"/>
                </a:schemeClr>
              </a:gs>
              <a:gs pos="35000">
                <a:schemeClr val="tx1">
                  <a:lumMod val="85000"/>
                </a:schemeClr>
              </a:gs>
              <a:gs pos="100000">
                <a:schemeClr val="tx1"/>
              </a:gs>
            </a:gsLst>
            <a:lin ang="16200000" scaled="1"/>
            <a:tileRect/>
          </a:gradFill>
        </p:spPr>
        <p:style>
          <a:lnRef idx="1">
            <a:schemeClr val="dk1"/>
          </a:lnRef>
          <a:fillRef idx="2">
            <a:schemeClr val="dk1"/>
          </a:fillRef>
          <a:effectRef idx="1">
            <a:schemeClr val="dk1"/>
          </a:effectRef>
          <a:fontRef idx="minor">
            <a:schemeClr val="dk1"/>
          </a:fontRef>
        </p:style>
        <p:txBody>
          <a:bodyPr wrap="square" lIns="182880" tIns="91440" rIns="182880" bIns="91440" rtlCol="0">
            <a:spAutoFit/>
          </a:bodyPr>
          <a:lstStyle/>
          <a:p>
            <a:r>
              <a:rPr lang="en-US" sz="1600" dirty="0" smtClean="0">
                <a:solidFill>
                  <a:srgbClr val="0000FF"/>
                </a:solidFill>
                <a:latin typeface="Consolas" pitchFamily="49" charset="0"/>
                <a:ea typeface="Calibri"/>
                <a:cs typeface="Times New Roman"/>
              </a:rPr>
              <a:t>Dim</a:t>
            </a:r>
            <a:r>
              <a:rPr lang="en-US" sz="1600" dirty="0" smtClean="0">
                <a:solidFill>
                  <a:srgbClr val="2B91AF"/>
                </a:solidFill>
                <a:latin typeface="Consolas" pitchFamily="49" charset="0"/>
                <a:ea typeface="Calibri"/>
                <a:cs typeface="Times New Roman"/>
              </a:rPr>
              <a:t> </a:t>
            </a:r>
            <a:r>
              <a:rPr lang="en-US" sz="1600" dirty="0" smtClean="0">
                <a:latin typeface="Consolas" pitchFamily="49" charset="0"/>
              </a:rPr>
              <a:t>calc</a:t>
            </a:r>
            <a:r>
              <a:rPr lang="en-US" sz="1600" dirty="0" smtClean="0">
                <a:solidFill>
                  <a:srgbClr val="2B91AF"/>
                </a:solidFill>
                <a:latin typeface="Consolas" pitchFamily="49" charset="0"/>
                <a:ea typeface="Calibri"/>
                <a:cs typeface="Times New Roman"/>
              </a:rPr>
              <a:t> </a:t>
            </a:r>
            <a:r>
              <a:rPr lang="en-US" sz="1600" dirty="0" smtClean="0">
                <a:solidFill>
                  <a:srgbClr val="0000FF"/>
                </a:solidFill>
                <a:latin typeface="Consolas" pitchFamily="49" charset="0"/>
                <a:ea typeface="Calibri"/>
                <a:cs typeface="Times New Roman"/>
              </a:rPr>
              <a:t>As</a:t>
            </a:r>
            <a:r>
              <a:rPr lang="en-US" sz="1600" dirty="0" smtClean="0">
                <a:solidFill>
                  <a:srgbClr val="2B91AF"/>
                </a:solidFill>
                <a:latin typeface="Consolas" pitchFamily="49" charset="0"/>
                <a:ea typeface="Calibri"/>
                <a:cs typeface="Times New Roman"/>
              </a:rPr>
              <a:t> Object </a:t>
            </a:r>
            <a:r>
              <a:rPr lang="en-US" sz="1600" dirty="0" smtClean="0">
                <a:latin typeface="Consolas" pitchFamily="49" charset="0"/>
              </a:rPr>
              <a:t>= </a:t>
            </a:r>
            <a:r>
              <a:rPr lang="en-US" sz="1600" dirty="0" err="1" smtClean="0">
                <a:latin typeface="Consolas" pitchFamily="49" charset="0"/>
              </a:rPr>
              <a:t>GetCalculator</a:t>
            </a:r>
            <a:r>
              <a:rPr lang="en-US" sz="1600" dirty="0" smtClean="0">
                <a:latin typeface="Consolas" pitchFamily="49" charset="0"/>
              </a:rPr>
              <a:t>()</a:t>
            </a:r>
          </a:p>
          <a:p>
            <a:r>
              <a:rPr lang="en-US" sz="1600" dirty="0" smtClean="0">
                <a:solidFill>
                  <a:srgbClr val="0000FF"/>
                </a:solidFill>
                <a:latin typeface="Consolas" pitchFamily="49" charset="0"/>
                <a:ea typeface="Calibri"/>
                <a:cs typeface="Times New Roman"/>
              </a:rPr>
              <a:t>Dim</a:t>
            </a:r>
            <a:r>
              <a:rPr lang="en-US" sz="1600" dirty="0" smtClean="0">
                <a:solidFill>
                  <a:srgbClr val="2B91AF"/>
                </a:solidFill>
                <a:latin typeface="Consolas" pitchFamily="49" charset="0"/>
                <a:ea typeface="Calibri"/>
                <a:cs typeface="Times New Roman"/>
              </a:rPr>
              <a:t> </a:t>
            </a:r>
            <a:r>
              <a:rPr lang="en-US" sz="1600" dirty="0" smtClean="0">
                <a:latin typeface="Consolas" pitchFamily="49" charset="0"/>
              </a:rPr>
              <a:t>sum </a:t>
            </a:r>
            <a:r>
              <a:rPr lang="en-US" sz="1600" dirty="0" smtClean="0">
                <a:solidFill>
                  <a:srgbClr val="0000FF"/>
                </a:solidFill>
                <a:latin typeface="Consolas" pitchFamily="49" charset="0"/>
                <a:ea typeface="Calibri"/>
                <a:cs typeface="Times New Roman"/>
              </a:rPr>
              <a:t>As</a:t>
            </a:r>
            <a:r>
              <a:rPr lang="en-US" sz="1600" dirty="0" smtClean="0">
                <a:solidFill>
                  <a:srgbClr val="2B91AF"/>
                </a:solidFill>
                <a:latin typeface="Consolas" pitchFamily="49" charset="0"/>
                <a:ea typeface="Calibri"/>
                <a:cs typeface="Times New Roman"/>
              </a:rPr>
              <a:t> Integer </a:t>
            </a:r>
            <a:r>
              <a:rPr lang="en-US" sz="1600" dirty="0" smtClean="0">
                <a:latin typeface="Consolas" pitchFamily="49" charset="0"/>
              </a:rPr>
              <a:t>= </a:t>
            </a:r>
            <a:r>
              <a:rPr lang="en-US" sz="1600" dirty="0" err="1" smtClean="0">
                <a:latin typeface="Consolas" pitchFamily="49" charset="0"/>
              </a:rPr>
              <a:t>calc.Add</a:t>
            </a:r>
            <a:r>
              <a:rPr lang="en-US" sz="1600" dirty="0" smtClean="0">
                <a:latin typeface="Consolas" pitchFamily="49" charset="0"/>
              </a:rPr>
              <a:t>(10, 20)</a:t>
            </a:r>
          </a:p>
        </p:txBody>
      </p:sp>
      <p:sp>
        <p:nvSpPr>
          <p:cNvPr id="14" name="TextBox 13"/>
          <p:cNvSpPr txBox="1"/>
          <p:nvPr/>
        </p:nvSpPr>
        <p:spPr>
          <a:xfrm>
            <a:off x="4519449" y="5184225"/>
            <a:ext cx="4624552" cy="677108"/>
          </a:xfrm>
          <a:prstGeom prst="rect">
            <a:avLst/>
          </a:prstGeom>
          <a:gradFill flip="none" rotWithShape="1">
            <a:gsLst>
              <a:gs pos="0">
                <a:schemeClr val="tx1">
                  <a:lumMod val="75000"/>
                </a:schemeClr>
              </a:gs>
              <a:gs pos="35000">
                <a:schemeClr val="tx1">
                  <a:lumMod val="85000"/>
                </a:schemeClr>
              </a:gs>
              <a:gs pos="100000">
                <a:schemeClr val="tx1"/>
              </a:gs>
            </a:gsLst>
            <a:lin ang="16200000" scaled="1"/>
            <a:tileRect/>
          </a:gradFill>
        </p:spPr>
        <p:style>
          <a:lnRef idx="1">
            <a:schemeClr val="dk1"/>
          </a:lnRef>
          <a:fillRef idx="2">
            <a:schemeClr val="dk1"/>
          </a:fillRef>
          <a:effectRef idx="1">
            <a:schemeClr val="dk1"/>
          </a:effectRef>
          <a:fontRef idx="minor">
            <a:schemeClr val="dk1"/>
          </a:fontRef>
        </p:style>
        <p:txBody>
          <a:bodyPr wrap="square" lIns="182880" tIns="91440" rIns="182880" bIns="91440" rtlCol="0">
            <a:spAutoFit/>
          </a:bodyPr>
          <a:lstStyle/>
          <a:p>
            <a:r>
              <a:rPr lang="en-US" sz="1600" dirty="0" smtClean="0">
                <a:solidFill>
                  <a:srgbClr val="0000FF"/>
                </a:solidFill>
                <a:latin typeface="Consolas" pitchFamily="49" charset="0"/>
                <a:ea typeface="Calibri"/>
                <a:cs typeface="Times New Roman"/>
              </a:rPr>
              <a:t>Dim</a:t>
            </a:r>
            <a:r>
              <a:rPr lang="en-US" sz="1600" dirty="0" smtClean="0">
                <a:solidFill>
                  <a:srgbClr val="2B91AF"/>
                </a:solidFill>
                <a:latin typeface="Consolas" pitchFamily="49" charset="0"/>
                <a:ea typeface="Calibri"/>
                <a:cs typeface="Times New Roman"/>
              </a:rPr>
              <a:t> </a:t>
            </a:r>
            <a:r>
              <a:rPr lang="en-US" sz="1600" dirty="0" smtClean="0">
                <a:latin typeface="Consolas" pitchFamily="49" charset="0"/>
              </a:rPr>
              <a:t>calc</a:t>
            </a:r>
            <a:r>
              <a:rPr lang="en-US" sz="1600" dirty="0" smtClean="0">
                <a:solidFill>
                  <a:srgbClr val="2B91AF"/>
                </a:solidFill>
                <a:latin typeface="Consolas" pitchFamily="49" charset="0"/>
                <a:ea typeface="Calibri"/>
                <a:cs typeface="Times New Roman"/>
              </a:rPr>
              <a:t> </a:t>
            </a:r>
            <a:r>
              <a:rPr lang="en-US" sz="1600" dirty="0" smtClean="0">
                <a:solidFill>
                  <a:srgbClr val="0000FF"/>
                </a:solidFill>
                <a:latin typeface="Consolas" pitchFamily="49" charset="0"/>
                <a:ea typeface="Calibri"/>
                <a:cs typeface="Times New Roman"/>
              </a:rPr>
              <a:t>As</a:t>
            </a:r>
            <a:r>
              <a:rPr lang="en-US" sz="1600" dirty="0" smtClean="0">
                <a:solidFill>
                  <a:srgbClr val="2B91AF"/>
                </a:solidFill>
                <a:latin typeface="Consolas" pitchFamily="49" charset="0"/>
                <a:ea typeface="Calibri"/>
                <a:cs typeface="Times New Roman"/>
              </a:rPr>
              <a:t> Object </a:t>
            </a:r>
            <a:r>
              <a:rPr lang="en-US" sz="1600" dirty="0" smtClean="0">
                <a:latin typeface="Consolas" pitchFamily="49" charset="0"/>
              </a:rPr>
              <a:t>= </a:t>
            </a:r>
            <a:r>
              <a:rPr lang="en-US" sz="1600" dirty="0" err="1" smtClean="0">
                <a:latin typeface="Consolas" pitchFamily="49" charset="0"/>
              </a:rPr>
              <a:t>GetCalculator</a:t>
            </a:r>
            <a:r>
              <a:rPr lang="en-US" sz="1600" dirty="0" smtClean="0">
                <a:latin typeface="Consolas" pitchFamily="49" charset="0"/>
              </a:rPr>
              <a:t>()</a:t>
            </a:r>
          </a:p>
          <a:p>
            <a:r>
              <a:rPr lang="en-US" sz="1600" dirty="0" smtClean="0">
                <a:solidFill>
                  <a:srgbClr val="0000FF"/>
                </a:solidFill>
                <a:latin typeface="Consolas" pitchFamily="49" charset="0"/>
                <a:ea typeface="Calibri"/>
                <a:cs typeface="Times New Roman"/>
              </a:rPr>
              <a:t>Dim</a:t>
            </a:r>
            <a:r>
              <a:rPr lang="en-US" sz="1600" dirty="0" smtClean="0">
                <a:solidFill>
                  <a:srgbClr val="2B91AF"/>
                </a:solidFill>
                <a:latin typeface="Consolas" pitchFamily="49" charset="0"/>
                <a:ea typeface="Calibri"/>
                <a:cs typeface="Times New Roman"/>
              </a:rPr>
              <a:t> </a:t>
            </a:r>
            <a:r>
              <a:rPr lang="en-US" sz="1600" dirty="0" smtClean="0">
                <a:latin typeface="Consolas" pitchFamily="49" charset="0"/>
              </a:rPr>
              <a:t>sum </a:t>
            </a:r>
            <a:r>
              <a:rPr lang="en-US" sz="1600" dirty="0" smtClean="0">
                <a:solidFill>
                  <a:srgbClr val="0000FF"/>
                </a:solidFill>
                <a:latin typeface="Consolas" pitchFamily="49" charset="0"/>
                <a:ea typeface="Calibri"/>
                <a:cs typeface="Times New Roman"/>
              </a:rPr>
              <a:t>As</a:t>
            </a:r>
            <a:r>
              <a:rPr lang="en-US" sz="1600" dirty="0" smtClean="0">
                <a:solidFill>
                  <a:srgbClr val="2B91AF"/>
                </a:solidFill>
                <a:latin typeface="Consolas" pitchFamily="49" charset="0"/>
                <a:ea typeface="Calibri"/>
                <a:cs typeface="Times New Roman"/>
              </a:rPr>
              <a:t> Integer </a:t>
            </a:r>
            <a:r>
              <a:rPr lang="en-US" sz="1600" dirty="0" smtClean="0">
                <a:latin typeface="Consolas" pitchFamily="49" charset="0"/>
              </a:rPr>
              <a:t>= </a:t>
            </a:r>
            <a:r>
              <a:rPr lang="en-US" sz="1600" dirty="0" err="1" smtClean="0">
                <a:latin typeface="Consolas" pitchFamily="49" charset="0"/>
              </a:rPr>
              <a:t>calc.Add</a:t>
            </a:r>
            <a:r>
              <a:rPr lang="en-US" sz="1600" dirty="0" smtClean="0">
                <a:latin typeface="Consolas" pitchFamily="49" charset="0"/>
              </a:rPr>
              <a:t>(10, 20)</a:t>
            </a:r>
          </a:p>
        </p:txBody>
      </p:sp>
      <p:sp>
        <p:nvSpPr>
          <p:cNvPr id="19" name="TextBox 18"/>
          <p:cNvSpPr txBox="1"/>
          <p:nvPr/>
        </p:nvSpPr>
        <p:spPr>
          <a:xfrm>
            <a:off x="1295408" y="979712"/>
            <a:ext cx="1316386" cy="461665"/>
          </a:xfrm>
          <a:prstGeom prst="rect">
            <a:avLst/>
          </a:prstGeom>
          <a:noFill/>
        </p:spPr>
        <p:txBody>
          <a:bodyPr wrap="none" rtlCol="0">
            <a:spAutoFit/>
          </a:bodyPr>
          <a:lstStyle/>
          <a:p>
            <a:r>
              <a:rPr lang="en-US" sz="2400" u="sng" dirty="0" smtClean="0"/>
              <a:t>Visual</a:t>
            </a:r>
            <a:r>
              <a:rPr lang="en-US" sz="2400" dirty="0" smtClean="0"/>
              <a:t> C#</a:t>
            </a:r>
            <a:endParaRPr lang="en-US" sz="2400" dirty="0"/>
          </a:p>
        </p:txBody>
      </p:sp>
      <p:sp>
        <p:nvSpPr>
          <p:cNvPr id="20" name="TextBox 19"/>
          <p:cNvSpPr txBox="1"/>
          <p:nvPr/>
        </p:nvSpPr>
        <p:spPr>
          <a:xfrm>
            <a:off x="5910951" y="990597"/>
            <a:ext cx="1633781" cy="461665"/>
          </a:xfrm>
          <a:prstGeom prst="rect">
            <a:avLst/>
          </a:prstGeom>
          <a:noFill/>
        </p:spPr>
        <p:txBody>
          <a:bodyPr wrap="none" rtlCol="0">
            <a:spAutoFit/>
          </a:bodyPr>
          <a:lstStyle/>
          <a:p>
            <a:r>
              <a:rPr lang="en-US" sz="2400" u="sng" dirty="0" smtClean="0"/>
              <a:t>Visual Basic</a:t>
            </a:r>
            <a:endParaRPr lang="en-US" sz="2400" u="sng" dirty="0"/>
          </a:p>
        </p:txBody>
      </p:sp>
      <p:sp>
        <p:nvSpPr>
          <p:cNvPr id="21" name="Rounded Rectangular Callout 20"/>
          <p:cNvSpPr/>
          <p:nvPr/>
        </p:nvSpPr>
        <p:spPr>
          <a:xfrm>
            <a:off x="3287546" y="2460151"/>
            <a:ext cx="2057400" cy="609620"/>
          </a:xfrm>
          <a:prstGeom prst="wedgeRoundRectCallout">
            <a:avLst>
              <a:gd name="adj1" fmla="val -6546"/>
              <a:gd name="adj2" fmla="val -86860"/>
              <a:gd name="adj3" fmla="val 16667"/>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Static binding</a:t>
            </a:r>
            <a:endParaRPr lang="en-US" dirty="0"/>
          </a:p>
        </p:txBody>
      </p:sp>
      <p:sp>
        <p:nvSpPr>
          <p:cNvPr id="22" name="Rounded Rectangular Callout 21"/>
          <p:cNvSpPr/>
          <p:nvPr/>
        </p:nvSpPr>
        <p:spPr>
          <a:xfrm>
            <a:off x="4370312" y="3911580"/>
            <a:ext cx="2057400" cy="609620"/>
          </a:xfrm>
          <a:prstGeom prst="wedgeRoundRectCallout">
            <a:avLst>
              <a:gd name="adj1" fmla="val -37834"/>
              <a:gd name="adj2" fmla="val -170309"/>
              <a:gd name="adj3" fmla="val 16667"/>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Dynamic binding</a:t>
            </a:r>
          </a:p>
          <a:p>
            <a:pPr algn="ctr"/>
            <a:r>
              <a:rPr lang="en-US" dirty="0" smtClean="0"/>
              <a:t>(pre-VS 2010)</a:t>
            </a:r>
            <a:endParaRPr lang="en-US" dirty="0"/>
          </a:p>
        </p:txBody>
      </p:sp>
      <p:sp>
        <p:nvSpPr>
          <p:cNvPr id="25" name="Rounded Rectangular Callout 24"/>
          <p:cNvSpPr/>
          <p:nvPr/>
        </p:nvSpPr>
        <p:spPr>
          <a:xfrm>
            <a:off x="610278" y="3051051"/>
            <a:ext cx="2057400" cy="838200"/>
          </a:xfrm>
          <a:prstGeom prst="wedgeRoundRectCallout">
            <a:avLst>
              <a:gd name="adj1" fmla="val 72462"/>
              <a:gd name="adj2" fmla="val 79747"/>
              <a:gd name="adj3" fmla="val 16667"/>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Binding to </a:t>
            </a:r>
            <a:r>
              <a:rPr lang="en-US" dirty="0" err="1" smtClean="0"/>
              <a:t>ScriptObjects</a:t>
            </a:r>
            <a:r>
              <a:rPr lang="en-US" dirty="0" smtClean="0"/>
              <a:t> (JavaScript)</a:t>
            </a:r>
            <a:endParaRPr lang="en-US" dirty="0"/>
          </a:p>
        </p:txBody>
      </p:sp>
      <p:sp>
        <p:nvSpPr>
          <p:cNvPr id="18" name="Down Arrow 17"/>
          <p:cNvSpPr/>
          <p:nvPr/>
        </p:nvSpPr>
        <p:spPr bwMode="auto">
          <a:xfrm>
            <a:off x="3599092" y="4612640"/>
            <a:ext cx="483476" cy="673363"/>
          </a:xfrm>
          <a:prstGeom prst="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Rounded Rectangular Callout 8"/>
          <p:cNvSpPr/>
          <p:nvPr/>
        </p:nvSpPr>
        <p:spPr>
          <a:xfrm>
            <a:off x="467711" y="4314496"/>
            <a:ext cx="2057400" cy="838200"/>
          </a:xfrm>
          <a:prstGeom prst="wedgeRoundRectCallout">
            <a:avLst>
              <a:gd name="adj1" fmla="val -28374"/>
              <a:gd name="adj2" fmla="val 69190"/>
              <a:gd name="adj3" fmla="val 16667"/>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i="1" dirty="0" smtClean="0"/>
              <a:t>Statically</a:t>
            </a:r>
            <a:r>
              <a:rPr lang="en-US" dirty="0" smtClean="0"/>
              <a:t> typed to be dynamic</a:t>
            </a:r>
            <a:endParaRPr lang="en-US" dirty="0"/>
          </a:p>
        </p:txBody>
      </p:sp>
      <p:sp>
        <p:nvSpPr>
          <p:cNvPr id="17" name="Down Arrow 16"/>
          <p:cNvSpPr/>
          <p:nvPr/>
        </p:nvSpPr>
        <p:spPr bwMode="auto">
          <a:xfrm>
            <a:off x="6589986" y="3132083"/>
            <a:ext cx="483476" cy="1870841"/>
          </a:xfrm>
          <a:prstGeom prst="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6" name="Rounded Rectangular Callout 25"/>
          <p:cNvSpPr/>
          <p:nvPr/>
        </p:nvSpPr>
        <p:spPr>
          <a:xfrm>
            <a:off x="7199290" y="5929648"/>
            <a:ext cx="1906072" cy="651456"/>
          </a:xfrm>
          <a:prstGeom prst="wedgeRoundRectCallout">
            <a:avLst>
              <a:gd name="adj1" fmla="val -30083"/>
              <a:gd name="adj2" fmla="val -71147"/>
              <a:gd name="adj3" fmla="val 16667"/>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Dynamic method invocation</a:t>
            </a:r>
            <a:endParaRPr lang="en-US" dirty="0"/>
          </a:p>
        </p:txBody>
      </p:sp>
      <p:sp>
        <p:nvSpPr>
          <p:cNvPr id="27" name="Rounded Rectangular Callout 26"/>
          <p:cNvSpPr/>
          <p:nvPr/>
        </p:nvSpPr>
        <p:spPr>
          <a:xfrm>
            <a:off x="5261031" y="5968284"/>
            <a:ext cx="1474626" cy="587062"/>
          </a:xfrm>
          <a:prstGeom prst="wedgeRoundRectCallout">
            <a:avLst>
              <a:gd name="adj1" fmla="val 60587"/>
              <a:gd name="adj2" fmla="val -83572"/>
              <a:gd name="adj3" fmla="val 16667"/>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Dynamic conversion</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1"/>
                                        </p:tgtEl>
                                      </p:cBhvr>
                                    </p:animEffect>
                                    <p:set>
                                      <p:cBhvr>
                                        <p:cTn id="7" dur="1" fill="hold">
                                          <p:stCondLst>
                                            <p:cond delay="499"/>
                                          </p:stCondLst>
                                        </p:cTn>
                                        <p:tgtEl>
                                          <p:spTgt spid="21"/>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xit" presetSubtype="0" fill="hold" grpId="0" nodeType="withEffect">
                                  <p:stCondLst>
                                    <p:cond delay="0"/>
                                  </p:stCondLst>
                                  <p:childTnLst>
                                    <p:animEffect transition="out" filter="fade">
                                      <p:cBhvr>
                                        <p:cTn id="29" dur="500"/>
                                        <p:tgtEl>
                                          <p:spTgt spid="22"/>
                                        </p:tgtEl>
                                      </p:cBhvr>
                                    </p:animEffect>
                                    <p:set>
                                      <p:cBhvr>
                                        <p:cTn id="30" dur="1" fill="hold">
                                          <p:stCondLst>
                                            <p:cond delay="499"/>
                                          </p:stCondLst>
                                        </p:cTn>
                                        <p:tgtEl>
                                          <p:spTgt spid="22"/>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500"/>
                                        <p:tgtEl>
                                          <p:spTgt spid="6"/>
                                        </p:tgtEl>
                                      </p:cBhvr>
                                    </p:animEffect>
                                    <p:set>
                                      <p:cBhvr>
                                        <p:cTn id="33" dur="1" fill="hold">
                                          <p:stCondLst>
                                            <p:cond delay="499"/>
                                          </p:stCondLst>
                                        </p:cTn>
                                        <p:tgtEl>
                                          <p:spTgt spid="6"/>
                                        </p:tgtEl>
                                        <p:attrNameLst>
                                          <p:attrName>style.visibility</p:attrName>
                                        </p:attrNameLst>
                                      </p:cBhvr>
                                      <p:to>
                                        <p:strVal val="hidden"/>
                                      </p:to>
                                    </p:set>
                                  </p:childTnLst>
                                </p:cTn>
                              </p:par>
                              <p:par>
                                <p:cTn id="34" presetID="10" presetClass="exit" presetSubtype="0" fill="hold" grpId="1" nodeType="withEffect">
                                  <p:stCondLst>
                                    <p:cond delay="0"/>
                                  </p:stCondLst>
                                  <p:childTnLst>
                                    <p:animEffect transition="out" filter="fade">
                                      <p:cBhvr>
                                        <p:cTn id="35" dur="500"/>
                                        <p:tgtEl>
                                          <p:spTgt spid="13"/>
                                        </p:tgtEl>
                                      </p:cBhvr>
                                    </p:animEffect>
                                    <p:set>
                                      <p:cBhvr>
                                        <p:cTn id="36" dur="1" fill="hold">
                                          <p:stCondLst>
                                            <p:cond delay="499"/>
                                          </p:stCondLst>
                                        </p:cTn>
                                        <p:tgtEl>
                                          <p:spTgt spid="13"/>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par>
                                <p:cTn id="51" presetID="10" presetClass="exit" presetSubtype="0" fill="hold" grpId="1" nodeType="withEffect">
                                  <p:stCondLst>
                                    <p:cond delay="0"/>
                                  </p:stCondLst>
                                  <p:childTnLst>
                                    <p:animEffect transition="out" filter="fade">
                                      <p:cBhvr>
                                        <p:cTn id="52" dur="500"/>
                                        <p:tgtEl>
                                          <p:spTgt spid="25"/>
                                        </p:tgtEl>
                                      </p:cBhvr>
                                    </p:animEffect>
                                    <p:set>
                                      <p:cBhvr>
                                        <p:cTn id="53" dur="1" fill="hold">
                                          <p:stCondLst>
                                            <p:cond delay="499"/>
                                          </p:stCondLst>
                                        </p:cTn>
                                        <p:tgtEl>
                                          <p:spTgt spid="25"/>
                                        </p:tgtEl>
                                        <p:attrNameLst>
                                          <p:attrName>style.visibility</p:attrName>
                                        </p:attrNameLst>
                                      </p:cBhvr>
                                      <p:to>
                                        <p:strVal val="hidden"/>
                                      </p:to>
                                    </p:set>
                                  </p:childTnLst>
                                </p:cTn>
                              </p:par>
                              <p:par>
                                <p:cTn id="54" presetID="10" presetClass="entr" presetSubtype="0" fill="hold" grpId="0" nodeType="with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500"/>
                                        <p:tgtEl>
                                          <p:spTgt spid="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childTnLst>
                                </p:cTn>
                              </p:par>
                              <p:par>
                                <p:cTn id="63" presetID="10" presetClass="entr" presetSubtype="0" fill="hold" grpId="2" nodeType="with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500"/>
                                        <p:tgtEl>
                                          <p:spTgt spid="6"/>
                                        </p:tgtEl>
                                      </p:cBhvr>
                                    </p:animEffect>
                                  </p:childTnLst>
                                </p:cTn>
                              </p:par>
                              <p:par>
                                <p:cTn id="66" presetID="10" presetClass="entr" presetSubtype="0" fill="hold" grpId="2" nodeType="with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500"/>
                                        <p:tgtEl>
                                          <p:spTgt spid="13"/>
                                        </p:tgtEl>
                                      </p:cBhvr>
                                    </p:animEffect>
                                  </p:childTnLst>
                                </p:cTn>
                              </p:par>
                              <p:par>
                                <p:cTn id="69" presetID="10" presetClass="exit" presetSubtype="0" fill="hold" grpId="1" nodeType="withEffect">
                                  <p:stCondLst>
                                    <p:cond delay="0"/>
                                  </p:stCondLst>
                                  <p:childTnLst>
                                    <p:animEffect transition="out" filter="fade">
                                      <p:cBhvr>
                                        <p:cTn id="70" dur="500"/>
                                        <p:tgtEl>
                                          <p:spTgt spid="23"/>
                                        </p:tgtEl>
                                      </p:cBhvr>
                                    </p:animEffect>
                                    <p:set>
                                      <p:cBhvr>
                                        <p:cTn id="71" dur="1" fill="hold">
                                          <p:stCondLst>
                                            <p:cond delay="499"/>
                                          </p:stCondLst>
                                        </p:cTn>
                                        <p:tgtEl>
                                          <p:spTgt spid="23"/>
                                        </p:tgtEl>
                                        <p:attrNameLst>
                                          <p:attrName>style.visibility</p:attrName>
                                        </p:attrNameLst>
                                      </p:cBhvr>
                                      <p:to>
                                        <p:strVal val="hidden"/>
                                      </p:to>
                                    </p:set>
                                  </p:childTnLst>
                                </p:cTn>
                              </p:par>
                              <p:par>
                                <p:cTn id="72" presetID="10" presetClass="exit" presetSubtype="0" fill="hold" grpId="1" nodeType="withEffect">
                                  <p:stCondLst>
                                    <p:cond delay="0"/>
                                  </p:stCondLst>
                                  <p:childTnLst>
                                    <p:animEffect transition="out" filter="fade">
                                      <p:cBhvr>
                                        <p:cTn id="73" dur="500"/>
                                        <p:tgtEl>
                                          <p:spTgt spid="24"/>
                                        </p:tgtEl>
                                      </p:cBhvr>
                                    </p:animEffect>
                                    <p:set>
                                      <p:cBhvr>
                                        <p:cTn id="74" dur="1" fill="hold">
                                          <p:stCondLst>
                                            <p:cond delay="499"/>
                                          </p:stCondLst>
                                        </p:cTn>
                                        <p:tgtEl>
                                          <p:spTgt spid="24"/>
                                        </p:tgtEl>
                                        <p:attrNameLst>
                                          <p:attrName>style.visibility</p:attrName>
                                        </p:attrNameLst>
                                      </p:cBhvr>
                                      <p:to>
                                        <p:strVal val="hidden"/>
                                      </p:to>
                                    </p:set>
                                  </p:childTnLst>
                                </p:cTn>
                              </p:par>
                              <p:par>
                                <p:cTn id="75" presetID="10" presetClass="entr" presetSubtype="0" fill="hold" grpId="0" nodeType="with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fade">
                                      <p:cBhvr>
                                        <p:cTn id="77" dur="500"/>
                                        <p:tgtEl>
                                          <p:spTgt spid="27"/>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fade">
                                      <p:cBhvr>
                                        <p:cTn id="8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24" grpId="0" animBg="1"/>
      <p:bldP spid="24" grpId="1" animBg="1"/>
      <p:bldP spid="6" grpId="0" animBg="1"/>
      <p:bldP spid="6" grpId="1" animBg="1"/>
      <p:bldP spid="6" grpId="2" animBg="1"/>
      <p:bldP spid="8" grpId="0" animBg="1"/>
      <p:bldP spid="10" grpId="0" animBg="1"/>
      <p:bldP spid="11" grpId="0" animBg="1"/>
      <p:bldP spid="13" grpId="0" animBg="1"/>
      <p:bldP spid="13" grpId="1" animBg="1"/>
      <p:bldP spid="13" grpId="2" animBg="1"/>
      <p:bldP spid="14" grpId="0" animBg="1"/>
      <p:bldP spid="21" grpId="0" animBg="1"/>
      <p:bldP spid="22" grpId="0" animBg="1"/>
      <p:bldP spid="22" grpId="1" animBg="1"/>
      <p:bldP spid="25" grpId="0" animBg="1"/>
      <p:bldP spid="25" grpId="1" animBg="1"/>
      <p:bldP spid="18" grpId="0" animBg="1"/>
      <p:bldP spid="9" grpId="0" animBg="1"/>
      <p:bldP spid="17" grpId="0" animBg="1"/>
      <p:bldP spid="26" grpId="0" animBg="1"/>
      <p:bldP spid="2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09398"/>
          </a:xfrm>
        </p:spPr>
        <p:txBody>
          <a:bodyPr/>
          <a:lstStyle/>
          <a:p>
            <a:r>
              <a:rPr lang="en-US" sz="4400" dirty="0" smtClean="0"/>
              <a:t>VB &amp; C# 2010 Language</a:t>
            </a:r>
            <a:endParaRPr lang="en-US" sz="4400" dirty="0"/>
          </a:p>
        </p:txBody>
      </p:sp>
      <p:graphicFrame>
        <p:nvGraphicFramePr>
          <p:cNvPr id="4" name="Content Placeholder 3"/>
          <p:cNvGraphicFramePr>
            <a:graphicFrameLocks noGrp="1"/>
          </p:cNvGraphicFramePr>
          <p:nvPr>
            <p:ph idx="1"/>
          </p:nvPr>
        </p:nvGraphicFramePr>
        <p:xfrm>
          <a:off x="1028700" y="1219200"/>
          <a:ext cx="7086600" cy="4820920"/>
        </p:xfrm>
        <a:graphic>
          <a:graphicData uri="http://schemas.openxmlformats.org/drawingml/2006/table">
            <a:tbl>
              <a:tblPr firstRow="1" bandRow="1">
                <a:tableStyleId>{793D81CF-94F2-401A-BA57-92F5A7B2D0C5}</a:tableStyleId>
              </a:tblPr>
              <a:tblGrid>
                <a:gridCol w="4114800"/>
                <a:gridCol w="1524000"/>
                <a:gridCol w="1447800"/>
              </a:tblGrid>
              <a:tr h="370840">
                <a:tc>
                  <a:txBody>
                    <a:bodyPr/>
                    <a:lstStyle/>
                    <a:p>
                      <a:r>
                        <a:rPr lang="en-US" dirty="0" smtClean="0"/>
                        <a:t>Feature</a:t>
                      </a:r>
                      <a:endParaRPr lang="en-US" dirty="0"/>
                    </a:p>
                  </a:txBody>
                  <a:tcPr/>
                </a:tc>
                <a:tc>
                  <a:txBody>
                    <a:bodyPr/>
                    <a:lstStyle/>
                    <a:p>
                      <a:r>
                        <a:rPr lang="en-US" dirty="0" smtClean="0"/>
                        <a:t>VB</a:t>
                      </a:r>
                      <a:endParaRPr lang="en-US" dirty="0"/>
                    </a:p>
                  </a:txBody>
                  <a:tcPr/>
                </a:tc>
                <a:tc>
                  <a:txBody>
                    <a:bodyPr/>
                    <a:lstStyle/>
                    <a:p>
                      <a:r>
                        <a:rPr lang="en-US" dirty="0" smtClean="0"/>
                        <a:t>C#</a:t>
                      </a:r>
                      <a:endParaRPr lang="en-US" dirty="0"/>
                    </a:p>
                  </a:txBody>
                  <a:tcPr/>
                </a:tc>
              </a:tr>
              <a:tr h="370840">
                <a:tc>
                  <a:txBody>
                    <a:bodyPr/>
                    <a:lstStyle/>
                    <a:p>
                      <a:r>
                        <a:rPr lang="en-US" dirty="0" smtClean="0"/>
                        <a:t>Auto-implemented Properties</a:t>
                      </a:r>
                      <a:endParaRPr lang="en-US" dirty="0"/>
                    </a:p>
                  </a:txBody>
                  <a:tcPr/>
                </a:tc>
                <a:tc>
                  <a:txBody>
                    <a:bodyPr/>
                    <a:lstStyle/>
                    <a:p>
                      <a:endParaRPr lang="en-US" b="1" dirty="0">
                        <a:solidFill>
                          <a:srgbClr val="00B050"/>
                        </a:solidFill>
                      </a:endParaRPr>
                    </a:p>
                  </a:txBody>
                  <a:tcPr/>
                </a:tc>
                <a:tc>
                  <a:txBody>
                    <a:bodyPr/>
                    <a:lstStyle/>
                    <a:p>
                      <a:endParaRPr lang="en-US" b="1" dirty="0"/>
                    </a:p>
                  </a:txBody>
                  <a:tcPr/>
                </a:tc>
              </a:tr>
              <a:tr h="370840">
                <a:tc>
                  <a:txBody>
                    <a:bodyPr/>
                    <a:lstStyle/>
                    <a:p>
                      <a:r>
                        <a:rPr lang="en-US" dirty="0" smtClean="0"/>
                        <a:t>Collection Initializers</a:t>
                      </a:r>
                      <a:endParaRPr lang="en-US" dirty="0"/>
                    </a:p>
                  </a:txBody>
                  <a:tcPr/>
                </a:tc>
                <a:tc>
                  <a:txBody>
                    <a:bodyPr/>
                    <a:lstStyle/>
                    <a:p>
                      <a:endParaRPr lang="en-US" b="1" dirty="0">
                        <a:solidFill>
                          <a:srgbClr val="00B050"/>
                        </a:solidFill>
                      </a:endParaRPr>
                    </a:p>
                  </a:txBody>
                  <a:tcPr/>
                </a:tc>
                <a:tc>
                  <a:txBody>
                    <a:bodyPr/>
                    <a:lstStyle/>
                    <a:p>
                      <a:endParaRPr lang="en-US" b="1" dirty="0"/>
                    </a:p>
                  </a:txBody>
                  <a:tcPr/>
                </a:tc>
              </a:tr>
              <a:tr h="370840">
                <a:tc>
                  <a:txBody>
                    <a:bodyPr/>
                    <a:lstStyle/>
                    <a:p>
                      <a:r>
                        <a:rPr lang="en-US" dirty="0" smtClean="0"/>
                        <a:t>Array Literals</a:t>
                      </a:r>
                      <a:endParaRPr lang="en-US" dirty="0"/>
                    </a:p>
                  </a:txBody>
                  <a:tcPr/>
                </a:tc>
                <a:tc>
                  <a:txBody>
                    <a:bodyPr/>
                    <a:lstStyle/>
                    <a:p>
                      <a:endParaRPr lang="en-US" b="1" dirty="0">
                        <a:solidFill>
                          <a:srgbClr val="00B050"/>
                        </a:solidFill>
                      </a:endParaRPr>
                    </a:p>
                  </a:txBody>
                  <a:tcPr/>
                </a:tc>
                <a:tc>
                  <a:txBody>
                    <a:bodyPr/>
                    <a:lstStyle/>
                    <a:p>
                      <a:endParaRPr lang="en-US" b="1" dirty="0"/>
                    </a:p>
                  </a:txBody>
                  <a:tcPr/>
                </a:tc>
              </a:tr>
              <a:tr h="370840">
                <a:tc>
                  <a:txBody>
                    <a:bodyPr/>
                    <a:lstStyle/>
                    <a:p>
                      <a:r>
                        <a:rPr lang="en-US" dirty="0" smtClean="0"/>
                        <a:t>Statement Lambdas</a:t>
                      </a:r>
                      <a:endParaRPr lang="en-US" dirty="0"/>
                    </a:p>
                  </a:txBody>
                  <a:tcPr/>
                </a:tc>
                <a:tc>
                  <a:txBody>
                    <a:bodyPr/>
                    <a:lstStyle/>
                    <a:p>
                      <a:endParaRPr lang="en-US" b="1" dirty="0">
                        <a:solidFill>
                          <a:srgbClr val="00B050"/>
                        </a:solidFill>
                      </a:endParaRPr>
                    </a:p>
                  </a:txBody>
                  <a:tcPr/>
                </a:tc>
                <a:tc>
                  <a:txBody>
                    <a:bodyPr/>
                    <a:lstStyle/>
                    <a:p>
                      <a:endParaRPr lang="en-US" b="1" dirty="0"/>
                    </a:p>
                  </a:txBody>
                  <a:tcPr/>
                </a:tc>
              </a:tr>
              <a:tr h="370840">
                <a:tc>
                  <a:txBody>
                    <a:bodyPr/>
                    <a:lstStyle/>
                    <a:p>
                      <a:r>
                        <a:rPr lang="en-US" dirty="0" smtClean="0"/>
                        <a:t>Implicit Line Continuation</a:t>
                      </a:r>
                      <a:endParaRPr lang="en-US" dirty="0"/>
                    </a:p>
                  </a:txBody>
                  <a:tcPr/>
                </a:tc>
                <a:tc>
                  <a:txBody>
                    <a:bodyPr/>
                    <a:lstStyle/>
                    <a:p>
                      <a:endParaRPr lang="en-US" b="1"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1" dirty="0" smtClean="0"/>
                        <a:t>N/A</a:t>
                      </a:r>
                    </a:p>
                  </a:txBody>
                  <a:tcPr/>
                </a:tc>
              </a:tr>
              <a:tr h="370840">
                <a:tc>
                  <a:txBody>
                    <a:bodyPr/>
                    <a:lstStyle/>
                    <a:p>
                      <a:r>
                        <a:rPr lang="en-US" dirty="0" smtClean="0"/>
                        <a:t>Named/Optional Parameters</a:t>
                      </a:r>
                      <a:endParaRPr lang="en-US" dirty="0"/>
                    </a:p>
                  </a:txBody>
                  <a:tcPr/>
                </a:tc>
                <a:tc>
                  <a:txBody>
                    <a:bodyPr/>
                    <a:lstStyle/>
                    <a:p>
                      <a:endParaRPr lang="en-US" b="1" dirty="0"/>
                    </a:p>
                  </a:txBody>
                  <a:tcPr/>
                </a:tc>
                <a:tc>
                  <a:txBody>
                    <a:bodyPr/>
                    <a:lstStyle/>
                    <a:p>
                      <a:endParaRPr lang="en-US" b="1" dirty="0">
                        <a:solidFill>
                          <a:srgbClr val="00B050"/>
                        </a:solidFill>
                      </a:endParaRPr>
                    </a:p>
                  </a:txBody>
                  <a:tcPr/>
                </a:tc>
              </a:tr>
              <a:tr h="370840">
                <a:tc>
                  <a:txBody>
                    <a:bodyPr/>
                    <a:lstStyle/>
                    <a:p>
                      <a:r>
                        <a:rPr lang="en-US" dirty="0" err="1" smtClean="0"/>
                        <a:t>Latebinding</a:t>
                      </a:r>
                      <a:r>
                        <a:rPr lang="en-US" dirty="0" smtClean="0"/>
                        <a:t> support (dynamic)</a:t>
                      </a:r>
                      <a:endParaRPr lang="en-US" dirty="0"/>
                    </a:p>
                  </a:txBody>
                  <a:tcPr/>
                </a:tc>
                <a:tc>
                  <a:txBody>
                    <a:bodyPr/>
                    <a:lstStyle/>
                    <a:p>
                      <a:endParaRPr lang="en-US" b="1" dirty="0">
                        <a:solidFill>
                          <a:srgbClr val="00B050"/>
                        </a:solidFill>
                      </a:endParaRPr>
                    </a:p>
                  </a:txBody>
                  <a:tcPr/>
                </a:tc>
                <a:tc>
                  <a:txBody>
                    <a:bodyPr/>
                    <a:lstStyle/>
                    <a:p>
                      <a:endParaRPr lang="en-US" b="1" dirty="0">
                        <a:solidFill>
                          <a:srgbClr val="00B050"/>
                        </a:solidFill>
                      </a:endParaRPr>
                    </a:p>
                  </a:txBody>
                  <a:tcPr/>
                </a:tc>
              </a:tr>
              <a:tr h="370840">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dirty="0" smtClean="0"/>
                        <a:t>Omit ref</a:t>
                      </a:r>
                      <a:r>
                        <a:rPr lang="en-US" baseline="0" dirty="0" smtClean="0"/>
                        <a:t> on COM calls</a:t>
                      </a:r>
                      <a:endParaRPr lang="en-US" dirty="0" smtClean="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endParaRPr lang="en-US" b="1" dirty="0" smtClean="0">
                        <a:solidFill>
                          <a:srgbClr val="00B050"/>
                        </a:solidFill>
                      </a:endParaRPr>
                    </a:p>
                  </a:txBody>
                  <a:tcPr/>
                </a:tc>
                <a:tc>
                  <a:txBody>
                    <a:bodyPr/>
                    <a:lstStyle/>
                    <a:p>
                      <a:endParaRPr lang="en-US" b="1" dirty="0">
                        <a:solidFill>
                          <a:srgbClr val="00B050"/>
                        </a:solidFill>
                      </a:endParaRPr>
                    </a:p>
                  </a:txBody>
                  <a:tcPr/>
                </a:tc>
              </a:tr>
              <a:tr h="370840">
                <a:tc>
                  <a:txBody>
                    <a:bodyPr/>
                    <a:lstStyle/>
                    <a:p>
                      <a:r>
                        <a:rPr lang="en-US" dirty="0" smtClean="0"/>
                        <a:t>Indexed Properties</a:t>
                      </a:r>
                      <a:endParaRPr lang="en-US" dirty="0"/>
                    </a:p>
                  </a:txBody>
                  <a:tcPr/>
                </a:tc>
                <a:tc>
                  <a:txBody>
                    <a:bodyPr/>
                    <a:lstStyle/>
                    <a:p>
                      <a:endParaRPr lang="en-US" b="1" dirty="0">
                        <a:solidFill>
                          <a:srgbClr val="00B050"/>
                        </a:solidFill>
                      </a:endParaRPr>
                    </a:p>
                  </a:txBody>
                  <a:tcPr/>
                </a:tc>
                <a:tc>
                  <a:txBody>
                    <a:bodyPr/>
                    <a:lstStyle/>
                    <a:p>
                      <a:endParaRPr lang="en-US" b="1" dirty="0">
                        <a:solidFill>
                          <a:srgbClr val="00B050"/>
                        </a:solidFill>
                      </a:endParaRPr>
                    </a:p>
                  </a:txBody>
                  <a:tcPr/>
                </a:tc>
              </a:tr>
              <a:tr h="370840">
                <a:tc>
                  <a:txBody>
                    <a:bodyPr/>
                    <a:lstStyle/>
                    <a:p>
                      <a:r>
                        <a:rPr lang="en-US" dirty="0" err="1" smtClean="0"/>
                        <a:t>Interop</a:t>
                      </a:r>
                      <a:r>
                        <a:rPr lang="en-US" dirty="0" smtClean="0"/>
                        <a:t> with Dynamic Languages</a:t>
                      </a:r>
                      <a:endParaRPr lang="en-US" dirty="0"/>
                    </a:p>
                  </a:txBody>
                  <a:tcPr/>
                </a:tc>
                <a:tc>
                  <a:txBody>
                    <a:bodyPr/>
                    <a:lstStyle/>
                    <a:p>
                      <a:endParaRPr lang="en-US" b="1" dirty="0">
                        <a:solidFill>
                          <a:srgbClr val="00B050"/>
                        </a:solidFill>
                      </a:endParaRPr>
                    </a:p>
                  </a:txBody>
                  <a:tcPr/>
                </a:tc>
                <a:tc>
                  <a:txBody>
                    <a:bodyPr/>
                    <a:lstStyle/>
                    <a:p>
                      <a:endParaRPr lang="en-US" b="1" dirty="0">
                        <a:solidFill>
                          <a:srgbClr val="00B050"/>
                        </a:solidFill>
                      </a:endParaRPr>
                    </a:p>
                  </a:txBody>
                  <a:tcPr/>
                </a:tc>
              </a:tr>
              <a:tr h="370840">
                <a:tc>
                  <a:txBody>
                    <a:bodyPr/>
                    <a:lstStyle/>
                    <a:p>
                      <a:r>
                        <a:rPr lang="en-US" dirty="0" smtClean="0"/>
                        <a:t>Co/</a:t>
                      </a:r>
                      <a:r>
                        <a:rPr lang="en-US" dirty="0" err="1" smtClean="0"/>
                        <a:t>contravariance</a:t>
                      </a:r>
                      <a:endParaRPr lang="en-US" dirty="0"/>
                    </a:p>
                  </a:txBody>
                  <a:tcPr/>
                </a:tc>
                <a:tc>
                  <a:txBody>
                    <a:bodyPr/>
                    <a:lstStyle/>
                    <a:p>
                      <a:endParaRPr lang="en-US" b="1" dirty="0">
                        <a:solidFill>
                          <a:schemeClr val="bg1"/>
                        </a:solidFill>
                      </a:endParaRPr>
                    </a:p>
                  </a:txBody>
                  <a:tcPr/>
                </a:tc>
                <a:tc>
                  <a:txBody>
                    <a:bodyPr/>
                    <a:lstStyle/>
                    <a:p>
                      <a:endParaRPr lang="en-US" b="1" dirty="0">
                        <a:solidFill>
                          <a:schemeClr val="bg1"/>
                        </a:solidFill>
                      </a:endParaRPr>
                    </a:p>
                  </a:txBody>
                  <a:tcPr/>
                </a:tc>
              </a:tr>
              <a:tr h="370840">
                <a:tc>
                  <a:txBody>
                    <a:bodyPr/>
                    <a:lstStyle/>
                    <a:p>
                      <a:r>
                        <a:rPr lang="en-US" dirty="0" smtClean="0"/>
                        <a:t>PIA deployment not needed</a:t>
                      </a:r>
                      <a:endParaRPr lang="en-US" dirty="0"/>
                    </a:p>
                  </a:txBody>
                  <a:tcPr/>
                </a:tc>
                <a:tc>
                  <a:txBody>
                    <a:bodyPr/>
                    <a:lstStyle/>
                    <a:p>
                      <a:endParaRPr lang="en-US" b="1" dirty="0">
                        <a:solidFill>
                          <a:schemeClr val="bg1"/>
                        </a:solidFill>
                      </a:endParaRPr>
                    </a:p>
                  </a:txBody>
                  <a:tcPr/>
                </a:tc>
                <a:tc>
                  <a:txBody>
                    <a:bodyPr/>
                    <a:lstStyle/>
                    <a:p>
                      <a:endParaRPr lang="en-US" b="1" dirty="0">
                        <a:solidFill>
                          <a:schemeClr val="bg1"/>
                        </a:solidFill>
                      </a:endParaRPr>
                    </a:p>
                  </a:txBody>
                  <a:tcPr/>
                </a:tc>
              </a:tr>
            </a:tbl>
          </a:graphicData>
        </a:graphic>
      </p:graphicFrame>
      <p:sp>
        <p:nvSpPr>
          <p:cNvPr id="5" name="TextBox 4"/>
          <p:cNvSpPr txBox="1"/>
          <p:nvPr/>
        </p:nvSpPr>
        <p:spPr>
          <a:xfrm>
            <a:off x="5638800" y="6096000"/>
            <a:ext cx="3505200" cy="523220"/>
          </a:xfrm>
          <a:prstGeom prst="rect">
            <a:avLst/>
          </a:prstGeom>
          <a:solidFill>
            <a:srgbClr val="000000"/>
          </a:solidFill>
        </p:spPr>
        <p:txBody>
          <a:bodyPr wrap="square" rtlCol="0">
            <a:spAutoFit/>
          </a:bodyPr>
          <a:lstStyle/>
          <a:p>
            <a:r>
              <a:rPr lang="en-US" sz="1400" b="1" dirty="0" smtClean="0">
                <a:solidFill>
                  <a:srgbClr val="00E600"/>
                </a:solidFill>
                <a:latin typeface="Segoe"/>
              </a:rPr>
              <a:t>New in VS 2010</a:t>
            </a:r>
          </a:p>
          <a:p>
            <a:pPr defTabSz="914363"/>
            <a:r>
              <a:rPr lang="en-US" sz="1400" b="1" dirty="0" smtClean="0">
                <a:solidFill>
                  <a:srgbClr val="050595">
                    <a:lumMod val="40000"/>
                    <a:lumOff val="60000"/>
                  </a:srgbClr>
                </a:solidFill>
                <a:latin typeface="Segoe"/>
              </a:rPr>
              <a:t>Already exists in VS 2008</a:t>
            </a:r>
            <a:endParaRPr lang="en-US" sz="1400" b="1" dirty="0">
              <a:solidFill>
                <a:srgbClr val="050595">
                  <a:lumMod val="40000"/>
                  <a:lumOff val="60000"/>
                </a:srgbClr>
              </a:solidFill>
              <a:latin typeface="Segoe"/>
            </a:endParaRPr>
          </a:p>
        </p:txBody>
      </p:sp>
      <p:sp>
        <p:nvSpPr>
          <p:cNvPr id="6" name="Rectangle 5"/>
          <p:cNvSpPr/>
          <p:nvPr/>
        </p:nvSpPr>
        <p:spPr bwMode="auto">
          <a:xfrm>
            <a:off x="5267960" y="2037636"/>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 name="Rectangle 10"/>
          <p:cNvSpPr/>
          <p:nvPr/>
        </p:nvSpPr>
        <p:spPr bwMode="auto">
          <a:xfrm>
            <a:off x="5267960" y="1663344"/>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Rectangle 11"/>
          <p:cNvSpPr/>
          <p:nvPr/>
        </p:nvSpPr>
        <p:spPr bwMode="auto">
          <a:xfrm>
            <a:off x="5267960" y="2411928"/>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3" name="Rectangle 12"/>
          <p:cNvSpPr/>
          <p:nvPr/>
        </p:nvSpPr>
        <p:spPr bwMode="auto">
          <a:xfrm>
            <a:off x="5267960" y="2786220"/>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4" name="Rectangle 13"/>
          <p:cNvSpPr/>
          <p:nvPr/>
        </p:nvSpPr>
        <p:spPr bwMode="auto">
          <a:xfrm>
            <a:off x="6789647" y="3886427"/>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5" name="Rectangle 14"/>
          <p:cNvSpPr/>
          <p:nvPr/>
        </p:nvSpPr>
        <p:spPr bwMode="auto">
          <a:xfrm>
            <a:off x="6789928" y="4260500"/>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6" name="Rectangle 15"/>
          <p:cNvSpPr/>
          <p:nvPr/>
        </p:nvSpPr>
        <p:spPr bwMode="auto">
          <a:xfrm>
            <a:off x="6789928" y="4620718"/>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9" name="Rectangle 18"/>
          <p:cNvSpPr/>
          <p:nvPr/>
        </p:nvSpPr>
        <p:spPr bwMode="auto">
          <a:xfrm>
            <a:off x="5267960" y="5008203"/>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0" name="Rectangle 19"/>
          <p:cNvSpPr/>
          <p:nvPr/>
        </p:nvSpPr>
        <p:spPr bwMode="auto">
          <a:xfrm>
            <a:off x="5267960" y="5382495"/>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1" name="Rectangle 20"/>
          <p:cNvSpPr/>
          <p:nvPr/>
        </p:nvSpPr>
        <p:spPr bwMode="auto">
          <a:xfrm>
            <a:off x="5267960" y="5756791"/>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2" name="Rectangle 21"/>
          <p:cNvSpPr/>
          <p:nvPr/>
        </p:nvSpPr>
        <p:spPr bwMode="auto">
          <a:xfrm>
            <a:off x="6789928" y="5008645"/>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3" name="Rectangle 22"/>
          <p:cNvSpPr/>
          <p:nvPr/>
        </p:nvSpPr>
        <p:spPr bwMode="auto">
          <a:xfrm>
            <a:off x="6789928" y="5368864"/>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4" name="Rectangle 23"/>
          <p:cNvSpPr/>
          <p:nvPr/>
        </p:nvSpPr>
        <p:spPr bwMode="auto">
          <a:xfrm>
            <a:off x="6789928" y="5756791"/>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8" name="Rectangle 17"/>
          <p:cNvSpPr/>
          <p:nvPr/>
        </p:nvSpPr>
        <p:spPr bwMode="auto">
          <a:xfrm>
            <a:off x="6763327" y="1685115"/>
            <a:ext cx="228600" cy="228600"/>
          </a:xfrm>
          <a:prstGeom prst="rect">
            <a:avLst/>
          </a:prstGeom>
          <a:solidFill>
            <a:srgbClr val="7030A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5" name="Rectangle 24"/>
          <p:cNvSpPr/>
          <p:nvPr/>
        </p:nvSpPr>
        <p:spPr bwMode="auto">
          <a:xfrm>
            <a:off x="6763326" y="2045333"/>
            <a:ext cx="228600" cy="228600"/>
          </a:xfrm>
          <a:prstGeom prst="rect">
            <a:avLst/>
          </a:prstGeom>
          <a:solidFill>
            <a:srgbClr val="7030A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6" name="Rectangle 25"/>
          <p:cNvSpPr/>
          <p:nvPr/>
        </p:nvSpPr>
        <p:spPr bwMode="auto">
          <a:xfrm>
            <a:off x="6763328" y="2405551"/>
            <a:ext cx="228600" cy="228600"/>
          </a:xfrm>
          <a:prstGeom prst="rect">
            <a:avLst/>
          </a:prstGeom>
          <a:solidFill>
            <a:srgbClr val="7030A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7" name="Rectangle 26"/>
          <p:cNvSpPr/>
          <p:nvPr/>
        </p:nvSpPr>
        <p:spPr bwMode="auto">
          <a:xfrm>
            <a:off x="5267960" y="3885327"/>
            <a:ext cx="228600" cy="228600"/>
          </a:xfrm>
          <a:prstGeom prst="rect">
            <a:avLst/>
          </a:prstGeom>
          <a:solidFill>
            <a:srgbClr val="7030A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8" name="Rectangle 27"/>
          <p:cNvSpPr/>
          <p:nvPr/>
        </p:nvSpPr>
        <p:spPr bwMode="auto">
          <a:xfrm>
            <a:off x="5267960" y="4259619"/>
            <a:ext cx="228600" cy="228600"/>
          </a:xfrm>
          <a:prstGeom prst="rect">
            <a:avLst/>
          </a:prstGeom>
          <a:solidFill>
            <a:srgbClr val="7030A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9" name="Rectangle 28"/>
          <p:cNvSpPr/>
          <p:nvPr/>
        </p:nvSpPr>
        <p:spPr bwMode="auto">
          <a:xfrm>
            <a:off x="5267960" y="4633911"/>
            <a:ext cx="228600" cy="228600"/>
          </a:xfrm>
          <a:prstGeom prst="rect">
            <a:avLst/>
          </a:prstGeom>
          <a:solidFill>
            <a:srgbClr val="7030A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2" name="Rectangle 31"/>
          <p:cNvSpPr/>
          <p:nvPr/>
        </p:nvSpPr>
        <p:spPr bwMode="auto">
          <a:xfrm>
            <a:off x="6785933" y="3514730"/>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3" name="Rectangle 32"/>
          <p:cNvSpPr/>
          <p:nvPr/>
        </p:nvSpPr>
        <p:spPr bwMode="auto">
          <a:xfrm>
            <a:off x="5264246" y="3513630"/>
            <a:ext cx="228600" cy="228600"/>
          </a:xfrm>
          <a:prstGeom prst="rect">
            <a:avLst/>
          </a:prstGeom>
          <a:solidFill>
            <a:srgbClr val="7030A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4" name="Rectangle 33"/>
          <p:cNvSpPr/>
          <p:nvPr/>
        </p:nvSpPr>
        <p:spPr bwMode="auto">
          <a:xfrm>
            <a:off x="5264243" y="3150493"/>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5" name="Rectangle 34"/>
          <p:cNvSpPr/>
          <p:nvPr/>
        </p:nvSpPr>
        <p:spPr bwMode="auto">
          <a:xfrm>
            <a:off x="6759611" y="2769824"/>
            <a:ext cx="228600" cy="228600"/>
          </a:xfrm>
          <a:prstGeom prst="rect">
            <a:avLst/>
          </a:prstGeom>
          <a:solidFill>
            <a:srgbClr val="7030A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down)">
                                      <p:cBhvr>
                                        <p:cTn id="13" dur="500"/>
                                        <p:tgtEl>
                                          <p:spTgt spid="12"/>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down)">
                                      <p:cBhvr>
                                        <p:cTn id="16" dur="500"/>
                                        <p:tgtEl>
                                          <p:spTgt spid="13"/>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down)">
                                      <p:cBhvr>
                                        <p:cTn id="19" dur="500"/>
                                        <p:tgtEl>
                                          <p:spTgt spid="3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down)">
                                      <p:cBhvr>
                                        <p:cTn id="27" dur="500"/>
                                        <p:tgtEl>
                                          <p:spTgt spid="32"/>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down)">
                                      <p:cBhvr>
                                        <p:cTn id="30" dur="500"/>
                                        <p:tgtEl>
                                          <p:spTgt spid="15"/>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down)">
                                      <p:cBhvr>
                                        <p:cTn id="38" dur="500"/>
                                        <p:tgtEl>
                                          <p:spTgt spid="19"/>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down)">
                                      <p:cBhvr>
                                        <p:cTn id="41" dur="500"/>
                                        <p:tgtEl>
                                          <p:spTgt spid="2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down)">
                                      <p:cBhvr>
                                        <p:cTn id="44" dur="500"/>
                                        <p:tgtEl>
                                          <p:spTgt spid="23"/>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down)">
                                      <p:cBhvr>
                                        <p:cTn id="47" dur="500"/>
                                        <p:tgtEl>
                                          <p:spTgt spid="2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down)">
                                      <p:cBhvr>
                                        <p:cTn id="50" dur="500"/>
                                        <p:tgtEl>
                                          <p:spTgt spid="21"/>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down)">
                                      <p:cBhvr>
                                        <p:cTn id="5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animBg="1"/>
      <p:bldP spid="13" grpId="0" animBg="1"/>
      <p:bldP spid="14" grpId="0" animBg="1"/>
      <p:bldP spid="15" grpId="0" animBg="1"/>
      <p:bldP spid="16" grpId="0" animBg="1"/>
      <p:bldP spid="19" grpId="0" animBg="1"/>
      <p:bldP spid="20" grpId="0" animBg="1"/>
      <p:bldP spid="21" grpId="0" animBg="1"/>
      <p:bldP spid="22" grpId="0" animBg="1"/>
      <p:bldP spid="23" grpId="0" animBg="1"/>
      <p:bldP spid="24" grpId="0" animBg="1"/>
      <p:bldP spid="32" grpId="0" animBg="1"/>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lang="en-US" dirty="0" smtClean="0"/>
              <a:t>VB &amp; C# 2010 IDE</a:t>
            </a:r>
            <a:endParaRPr lang="en-US" dirty="0"/>
          </a:p>
        </p:txBody>
      </p:sp>
      <p:graphicFrame>
        <p:nvGraphicFramePr>
          <p:cNvPr id="4" name="Content Placeholder 3"/>
          <p:cNvGraphicFramePr>
            <a:graphicFrameLocks noGrp="1"/>
          </p:cNvGraphicFramePr>
          <p:nvPr>
            <p:ph idx="1"/>
          </p:nvPr>
        </p:nvGraphicFramePr>
        <p:xfrm>
          <a:off x="1028700" y="1219201"/>
          <a:ext cx="7086600" cy="4775934"/>
        </p:xfrm>
        <a:graphic>
          <a:graphicData uri="http://schemas.openxmlformats.org/drawingml/2006/table">
            <a:tbl>
              <a:tblPr firstRow="1" bandRow="1">
                <a:tableStyleId>{793D81CF-94F2-401A-BA57-92F5A7B2D0C5}</a:tableStyleId>
              </a:tblPr>
              <a:tblGrid>
                <a:gridCol w="4114800"/>
                <a:gridCol w="1524000"/>
                <a:gridCol w="1447800"/>
              </a:tblGrid>
              <a:tr h="382163">
                <a:tc>
                  <a:txBody>
                    <a:bodyPr/>
                    <a:lstStyle/>
                    <a:p>
                      <a:r>
                        <a:rPr lang="en-US" dirty="0" smtClean="0"/>
                        <a:t>Feature</a:t>
                      </a:r>
                      <a:endParaRPr lang="en-US" dirty="0"/>
                    </a:p>
                  </a:txBody>
                  <a:tcPr/>
                </a:tc>
                <a:tc>
                  <a:txBody>
                    <a:bodyPr/>
                    <a:lstStyle/>
                    <a:p>
                      <a:r>
                        <a:rPr lang="en-US" dirty="0" smtClean="0"/>
                        <a:t> VB</a:t>
                      </a:r>
                      <a:endParaRPr lang="en-US" dirty="0"/>
                    </a:p>
                  </a:txBody>
                  <a:tcPr/>
                </a:tc>
                <a:tc>
                  <a:txBody>
                    <a:bodyPr/>
                    <a:lstStyle/>
                    <a:p>
                      <a:r>
                        <a:rPr lang="en-US" dirty="0" smtClean="0"/>
                        <a:t>C#</a:t>
                      </a:r>
                      <a:endParaRPr lang="en-US" dirty="0"/>
                    </a:p>
                  </a:txBody>
                  <a:tcPr/>
                </a:tc>
              </a:tr>
              <a:tr h="382163">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Generate</a:t>
                      </a:r>
                      <a:r>
                        <a:rPr lang="en-US" sz="1600" baseline="0" dirty="0" smtClean="0"/>
                        <a:t> From Usage: Generate Method</a:t>
                      </a:r>
                      <a:endParaRPr lang="en-US" sz="1600" dirty="0" smtClean="0"/>
                    </a:p>
                  </a:txBody>
                  <a:tcPr/>
                </a:tc>
                <a:tc>
                  <a:txBody>
                    <a:bodyPr/>
                    <a:lstStyle/>
                    <a:p>
                      <a:endParaRPr lang="en-US" b="1" dirty="0">
                        <a:solidFill>
                          <a:srgbClr val="00B050"/>
                        </a:solidFill>
                      </a:endParaRPr>
                    </a:p>
                  </a:txBody>
                  <a:tcPr/>
                </a:tc>
                <a:tc>
                  <a:txBody>
                    <a:bodyPr/>
                    <a:lstStyle/>
                    <a:p>
                      <a:endParaRPr lang="en-US" b="1" dirty="0"/>
                    </a:p>
                  </a:txBody>
                  <a:tcPr/>
                </a:tc>
              </a:tr>
              <a:tr h="382163">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Type colorization</a:t>
                      </a:r>
                    </a:p>
                  </a:txBody>
                  <a:tcPr/>
                </a:tc>
                <a:tc>
                  <a:txBody>
                    <a:bodyPr/>
                    <a:lstStyle/>
                    <a:p>
                      <a:endParaRPr lang="en-US" b="1" dirty="0">
                        <a:solidFill>
                          <a:srgbClr val="00B050"/>
                        </a:solidFill>
                      </a:endParaRPr>
                    </a:p>
                  </a:txBody>
                  <a:tcPr/>
                </a:tc>
                <a:tc>
                  <a:txBody>
                    <a:bodyPr/>
                    <a:lstStyle/>
                    <a:p>
                      <a:endParaRPr lang="en-US" b="1" dirty="0"/>
                    </a:p>
                  </a:txBody>
                  <a:tcPr/>
                </a:tc>
              </a:tr>
              <a:tr h="382163">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Background Squiggles:</a:t>
                      </a:r>
                      <a:r>
                        <a:rPr lang="en-US" sz="1600" baseline="0" dirty="0" smtClean="0"/>
                        <a:t> Top Level Analysis</a:t>
                      </a:r>
                      <a:endParaRPr lang="en-US" sz="1600" dirty="0" smtClean="0"/>
                    </a:p>
                  </a:txBody>
                  <a:tcPr/>
                </a:tc>
                <a:tc>
                  <a:txBody>
                    <a:bodyPr/>
                    <a:lstStyle/>
                    <a:p>
                      <a:endParaRPr lang="en-US" b="1" dirty="0">
                        <a:solidFill>
                          <a:srgbClr val="00B050"/>
                        </a:solidFill>
                      </a:endParaRPr>
                    </a:p>
                  </a:txBody>
                  <a:tcPr/>
                </a:tc>
                <a:tc>
                  <a:txBody>
                    <a:bodyPr/>
                    <a:lstStyle/>
                    <a:p>
                      <a:endParaRPr lang="en-US" b="1" dirty="0"/>
                    </a:p>
                  </a:txBody>
                  <a:tcPr/>
                </a:tc>
              </a:tr>
              <a:tr h="382163">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IntelliSense: Builder</a:t>
                      </a:r>
                      <a:r>
                        <a:rPr lang="en-US" sz="1600" baseline="0" dirty="0" smtClean="0"/>
                        <a:t> UI</a:t>
                      </a:r>
                      <a:endParaRPr lang="en-US" sz="1600" dirty="0" smtClean="0"/>
                    </a:p>
                  </a:txBody>
                  <a:tcPr/>
                </a:tc>
                <a:tc>
                  <a:txBody>
                    <a:bodyPr/>
                    <a:lstStyle/>
                    <a:p>
                      <a:endParaRPr lang="en-US" b="1" dirty="0">
                        <a:solidFill>
                          <a:srgbClr val="00B050"/>
                        </a:solidFill>
                      </a:endParaRPr>
                    </a:p>
                  </a:txBody>
                  <a:tcPr/>
                </a:tc>
                <a:tc>
                  <a:txBody>
                    <a:bodyPr/>
                    <a:lstStyle/>
                    <a:p>
                      <a:endParaRPr lang="en-US" b="1" dirty="0"/>
                    </a:p>
                  </a:txBody>
                  <a:tcPr/>
                </a:tc>
              </a:tr>
              <a:tr h="375184">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IntelliSense: Prefix Filtering Completion</a:t>
                      </a:r>
                      <a:r>
                        <a:rPr lang="en-US" sz="1600" baseline="0" dirty="0" smtClean="0"/>
                        <a:t> List</a:t>
                      </a:r>
                    </a:p>
                  </a:txBody>
                  <a:tcPr/>
                </a:tc>
                <a:tc>
                  <a:txBody>
                    <a:bodyPr/>
                    <a:lstStyle/>
                    <a:p>
                      <a:endParaRPr lang="en-US" b="1" dirty="0"/>
                    </a:p>
                  </a:txBody>
                  <a:tcPr/>
                </a:tc>
                <a:tc>
                  <a:txBody>
                    <a:bodyPr/>
                    <a:lstStyle/>
                    <a:p>
                      <a:endParaRPr lang="en-US" b="1" dirty="0">
                        <a:solidFill>
                          <a:srgbClr val="00B050"/>
                        </a:solidFill>
                      </a:endParaRPr>
                    </a:p>
                  </a:txBody>
                  <a:tcPr/>
                </a:tc>
              </a:tr>
              <a:tr h="382163">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Generate From Usage: </a:t>
                      </a:r>
                      <a:r>
                        <a:rPr lang="en-US" sz="1600" baseline="0" dirty="0" smtClean="0"/>
                        <a:t>Generate Type, Constructor, Property, Field</a:t>
                      </a:r>
                      <a:endParaRPr lang="en-US" sz="1600" dirty="0" smtClean="0"/>
                    </a:p>
                  </a:txBody>
                  <a:tcPr/>
                </a:tc>
                <a:tc>
                  <a:txBody>
                    <a:bodyPr/>
                    <a:lstStyle/>
                    <a:p>
                      <a:endParaRPr lang="en-US" b="1" dirty="0"/>
                    </a:p>
                  </a:txBody>
                  <a:tcPr/>
                </a:tc>
                <a:tc>
                  <a:txBody>
                    <a:bodyPr/>
                    <a:lstStyle/>
                    <a:p>
                      <a:endParaRPr lang="en-US" b="1" dirty="0">
                        <a:solidFill>
                          <a:srgbClr val="00B050"/>
                        </a:solidFill>
                      </a:endParaRPr>
                    </a:p>
                  </a:txBody>
                  <a:tcPr/>
                </a:tc>
              </a:tr>
              <a:tr h="382163">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IntelliSense:</a:t>
                      </a:r>
                      <a:r>
                        <a:rPr lang="en-US" sz="1600" baseline="0" dirty="0" smtClean="0"/>
                        <a:t> Consume First Mode</a:t>
                      </a:r>
                      <a:endParaRPr lang="en-US" sz="1600" dirty="0" smtClean="0"/>
                    </a:p>
                  </a:txBody>
                  <a:tcPr/>
                </a:tc>
                <a:tc>
                  <a:txBody>
                    <a:bodyPr/>
                    <a:lstStyle/>
                    <a:p>
                      <a:endParaRPr lang="en-US" b="1" dirty="0">
                        <a:solidFill>
                          <a:srgbClr val="00B050"/>
                        </a:solidFill>
                      </a:endParaRPr>
                    </a:p>
                  </a:txBody>
                  <a:tcPr/>
                </a:tc>
                <a:tc>
                  <a:txBody>
                    <a:bodyPr/>
                    <a:lstStyle/>
                    <a:p>
                      <a:endParaRPr lang="en-US" b="1" dirty="0">
                        <a:solidFill>
                          <a:srgbClr val="00B050"/>
                        </a:solidFill>
                      </a:endParaRPr>
                    </a:p>
                  </a:txBody>
                  <a:tcPr/>
                </a:tc>
              </a:tr>
              <a:tr h="382163">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IntelliSense:</a:t>
                      </a:r>
                      <a:r>
                        <a:rPr lang="en-US" sz="1600" baseline="0" dirty="0" smtClean="0"/>
                        <a:t> Substring &amp; Camel-Case Match</a:t>
                      </a:r>
                      <a:endParaRPr lang="en-US" sz="1600" dirty="0" smtClean="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endParaRPr lang="en-US" b="1" dirty="0" smtClean="0">
                        <a:solidFill>
                          <a:srgbClr val="00B050"/>
                        </a:solidFill>
                      </a:endParaRPr>
                    </a:p>
                  </a:txBody>
                  <a:tcPr/>
                </a:tc>
                <a:tc>
                  <a:txBody>
                    <a:bodyPr/>
                    <a:lstStyle/>
                    <a:p>
                      <a:endParaRPr lang="en-US" b="1" dirty="0">
                        <a:solidFill>
                          <a:srgbClr val="00B050"/>
                        </a:solidFill>
                      </a:endParaRPr>
                    </a:p>
                  </a:txBody>
                  <a:tcPr/>
                </a:tc>
              </a:tr>
              <a:tr h="382163">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Navigate</a:t>
                      </a:r>
                      <a:r>
                        <a:rPr lang="en-US" sz="1600" baseline="0" dirty="0" smtClean="0"/>
                        <a:t> To</a:t>
                      </a:r>
                      <a:endParaRPr lang="en-US" sz="1600" dirty="0" smtClean="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endParaRPr lang="en-US" b="1" dirty="0" smtClean="0">
                        <a:solidFill>
                          <a:srgbClr val="00B050"/>
                        </a:solidFill>
                      </a:endParaRPr>
                    </a:p>
                  </a:txBody>
                  <a:tcPr/>
                </a:tc>
                <a:tc>
                  <a:txBody>
                    <a:bodyPr/>
                    <a:lstStyle/>
                    <a:p>
                      <a:endParaRPr lang="en-US" b="1" dirty="0">
                        <a:solidFill>
                          <a:srgbClr val="00B050"/>
                        </a:solidFill>
                      </a:endParaRPr>
                    </a:p>
                  </a:txBody>
                  <a:tcPr/>
                </a:tc>
              </a:tr>
              <a:tr h="3821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Highlight References</a:t>
                      </a:r>
                    </a:p>
                  </a:txBody>
                  <a:tcPr/>
                </a:tc>
                <a:tc>
                  <a:txBody>
                    <a:bodyPr/>
                    <a:lstStyle/>
                    <a:p>
                      <a:endParaRPr lang="en-US" b="1" dirty="0">
                        <a:solidFill>
                          <a:srgbClr val="00B050"/>
                        </a:solidFill>
                      </a:endParaRPr>
                    </a:p>
                  </a:txBody>
                  <a:tcPr/>
                </a:tc>
                <a:tc>
                  <a:txBody>
                    <a:bodyPr/>
                    <a:lstStyle/>
                    <a:p>
                      <a:endParaRPr lang="en-US" b="1" dirty="0">
                        <a:solidFill>
                          <a:srgbClr val="00B050"/>
                        </a:solidFill>
                      </a:endParaRPr>
                    </a:p>
                  </a:txBody>
                  <a:tcPr/>
                </a:tc>
              </a:tr>
              <a:tr h="382163">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Call</a:t>
                      </a:r>
                      <a:r>
                        <a:rPr lang="en-US" sz="1600" baseline="0" dirty="0" smtClean="0"/>
                        <a:t> Hierarchy </a:t>
                      </a:r>
                      <a:endParaRPr lang="en-US" sz="1600" dirty="0" smtClean="0"/>
                    </a:p>
                  </a:txBody>
                  <a:tcPr/>
                </a:tc>
                <a:tc>
                  <a:txBody>
                    <a:bodyPr/>
                    <a:lstStyle/>
                    <a:p>
                      <a:endParaRPr lang="en-US" b="1" dirty="0">
                        <a:solidFill>
                          <a:srgbClr val="00B050"/>
                        </a:solidFill>
                      </a:endParaRPr>
                    </a:p>
                  </a:txBody>
                  <a:tcPr/>
                </a:tc>
                <a:tc>
                  <a:txBody>
                    <a:bodyPr/>
                    <a:lstStyle/>
                    <a:p>
                      <a:endParaRPr lang="en-US" b="1" dirty="0">
                        <a:solidFill>
                          <a:srgbClr val="00B050"/>
                        </a:solidFill>
                      </a:endParaRPr>
                    </a:p>
                  </a:txBody>
                  <a:tcPr/>
                </a:tc>
              </a:tr>
            </a:tbl>
          </a:graphicData>
        </a:graphic>
      </p:graphicFrame>
      <p:sp>
        <p:nvSpPr>
          <p:cNvPr id="5" name="TextBox 4"/>
          <p:cNvSpPr txBox="1"/>
          <p:nvPr/>
        </p:nvSpPr>
        <p:spPr>
          <a:xfrm>
            <a:off x="5638800" y="6096000"/>
            <a:ext cx="3505200" cy="523220"/>
          </a:xfrm>
          <a:prstGeom prst="rect">
            <a:avLst/>
          </a:prstGeom>
          <a:solidFill>
            <a:srgbClr val="000000"/>
          </a:solidFill>
        </p:spPr>
        <p:txBody>
          <a:bodyPr wrap="square" rtlCol="0">
            <a:spAutoFit/>
          </a:bodyPr>
          <a:lstStyle/>
          <a:p>
            <a:pPr algn="l" defTabSz="914363" rtl="0"/>
            <a:r>
              <a:rPr lang="en-US" sz="1400" b="1" kern="1200" dirty="0">
                <a:solidFill>
                  <a:srgbClr val="00E600"/>
                </a:solidFill>
                <a:latin typeface="Segoe"/>
                <a:ea typeface="+mn-ea"/>
                <a:cs typeface="+mn-cs"/>
              </a:rPr>
              <a:t>New in </a:t>
            </a:r>
            <a:r>
              <a:rPr lang="en-US" sz="1400" b="1" kern="1200" dirty="0" smtClean="0">
                <a:solidFill>
                  <a:srgbClr val="00E600"/>
                </a:solidFill>
                <a:latin typeface="Segoe"/>
                <a:ea typeface="+mn-ea"/>
                <a:cs typeface="+mn-cs"/>
              </a:rPr>
              <a:t>VS 2010</a:t>
            </a:r>
            <a:endParaRPr lang="en-US" sz="1400" b="1" kern="1200" dirty="0">
              <a:solidFill>
                <a:srgbClr val="FFC000"/>
              </a:solidFill>
              <a:latin typeface="Segoe"/>
              <a:ea typeface="+mn-ea"/>
              <a:cs typeface="+mn-cs"/>
            </a:endParaRPr>
          </a:p>
          <a:p>
            <a:pPr algn="l" defTabSz="914363" rtl="0"/>
            <a:r>
              <a:rPr lang="en-US" sz="1400" b="1" kern="1200" dirty="0">
                <a:solidFill>
                  <a:srgbClr val="050595">
                    <a:lumMod val="40000"/>
                    <a:lumOff val="60000"/>
                  </a:srgbClr>
                </a:solidFill>
                <a:latin typeface="Segoe"/>
                <a:ea typeface="+mn-ea"/>
                <a:cs typeface="+mn-cs"/>
              </a:rPr>
              <a:t>Already exists in </a:t>
            </a:r>
            <a:r>
              <a:rPr lang="en-US" sz="1400" b="1" kern="1200" dirty="0" smtClean="0">
                <a:solidFill>
                  <a:srgbClr val="050595">
                    <a:lumMod val="40000"/>
                    <a:lumOff val="60000"/>
                  </a:srgbClr>
                </a:solidFill>
                <a:latin typeface="Segoe"/>
                <a:ea typeface="+mn-ea"/>
                <a:cs typeface="+mn-cs"/>
              </a:rPr>
              <a:t>VS 2008</a:t>
            </a:r>
            <a:endParaRPr lang="en-US" sz="1400" b="1" kern="1200" dirty="0">
              <a:solidFill>
                <a:srgbClr val="050595">
                  <a:lumMod val="40000"/>
                  <a:lumOff val="60000"/>
                </a:srgbClr>
              </a:solidFill>
              <a:latin typeface="Segoe"/>
              <a:ea typeface="+mn-ea"/>
              <a:cs typeface="+mn-cs"/>
            </a:endParaRPr>
          </a:p>
        </p:txBody>
      </p:sp>
      <p:sp>
        <p:nvSpPr>
          <p:cNvPr id="6" name="Rectangle 5"/>
          <p:cNvSpPr/>
          <p:nvPr/>
        </p:nvSpPr>
        <p:spPr bwMode="auto">
          <a:xfrm>
            <a:off x="5308600" y="2057400"/>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11" name="Rectangle 10"/>
          <p:cNvSpPr/>
          <p:nvPr/>
        </p:nvSpPr>
        <p:spPr bwMode="auto">
          <a:xfrm>
            <a:off x="5308600" y="1663344"/>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12" name="Rectangle 11"/>
          <p:cNvSpPr/>
          <p:nvPr/>
        </p:nvSpPr>
        <p:spPr bwMode="auto">
          <a:xfrm>
            <a:off x="6756400" y="2438400"/>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13" name="Rectangle 12"/>
          <p:cNvSpPr/>
          <p:nvPr/>
        </p:nvSpPr>
        <p:spPr bwMode="auto">
          <a:xfrm>
            <a:off x="5308600" y="4572000"/>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14" name="Rectangle 13"/>
          <p:cNvSpPr/>
          <p:nvPr/>
        </p:nvSpPr>
        <p:spPr bwMode="auto">
          <a:xfrm>
            <a:off x="6756400" y="2819400"/>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15" name="Rectangle 14"/>
          <p:cNvSpPr/>
          <p:nvPr/>
        </p:nvSpPr>
        <p:spPr bwMode="auto">
          <a:xfrm>
            <a:off x="5308600" y="4953000"/>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16" name="Rectangle 15"/>
          <p:cNvSpPr/>
          <p:nvPr/>
        </p:nvSpPr>
        <p:spPr bwMode="auto">
          <a:xfrm>
            <a:off x="6756400" y="3657600"/>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19" name="Rectangle 18"/>
          <p:cNvSpPr/>
          <p:nvPr/>
        </p:nvSpPr>
        <p:spPr bwMode="auto">
          <a:xfrm>
            <a:off x="6756400" y="5334000"/>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20" name="Rectangle 19"/>
          <p:cNvSpPr/>
          <p:nvPr/>
        </p:nvSpPr>
        <p:spPr bwMode="auto">
          <a:xfrm>
            <a:off x="5308600" y="4191000"/>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21" name="Rectangle 20"/>
          <p:cNvSpPr/>
          <p:nvPr/>
        </p:nvSpPr>
        <p:spPr bwMode="auto">
          <a:xfrm>
            <a:off x="6756400" y="4953000"/>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22" name="Rectangle 21"/>
          <p:cNvSpPr/>
          <p:nvPr/>
        </p:nvSpPr>
        <p:spPr bwMode="auto">
          <a:xfrm>
            <a:off x="6756400" y="4191000"/>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24" name="Rectangle 23"/>
          <p:cNvSpPr/>
          <p:nvPr/>
        </p:nvSpPr>
        <p:spPr bwMode="auto">
          <a:xfrm>
            <a:off x="6756400" y="4572000"/>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25" name="Rectangle 24"/>
          <p:cNvSpPr/>
          <p:nvPr/>
        </p:nvSpPr>
        <p:spPr bwMode="auto">
          <a:xfrm>
            <a:off x="6756400" y="2057400"/>
            <a:ext cx="228600" cy="228600"/>
          </a:xfrm>
          <a:prstGeom prst="rect">
            <a:avLst/>
          </a:prstGeom>
          <a:solidFill>
            <a:srgbClr val="7030A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26" name="Rectangle 25"/>
          <p:cNvSpPr/>
          <p:nvPr/>
        </p:nvSpPr>
        <p:spPr bwMode="auto">
          <a:xfrm>
            <a:off x="5308600" y="2438400"/>
            <a:ext cx="228600" cy="228600"/>
          </a:xfrm>
          <a:prstGeom prst="rect">
            <a:avLst/>
          </a:prstGeom>
          <a:solidFill>
            <a:srgbClr val="7030A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27" name="Rectangle 26"/>
          <p:cNvSpPr/>
          <p:nvPr/>
        </p:nvSpPr>
        <p:spPr bwMode="auto">
          <a:xfrm>
            <a:off x="5308600" y="2819400"/>
            <a:ext cx="228600" cy="228600"/>
          </a:xfrm>
          <a:prstGeom prst="rect">
            <a:avLst/>
          </a:prstGeom>
          <a:solidFill>
            <a:srgbClr val="7030A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28" name="Rectangle 27"/>
          <p:cNvSpPr/>
          <p:nvPr/>
        </p:nvSpPr>
        <p:spPr bwMode="auto">
          <a:xfrm>
            <a:off x="6756400" y="1676400"/>
            <a:ext cx="228600" cy="228600"/>
          </a:xfrm>
          <a:prstGeom prst="rect">
            <a:avLst/>
          </a:prstGeom>
          <a:solidFill>
            <a:srgbClr val="7030A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30" name="Rectangle 29"/>
          <p:cNvSpPr/>
          <p:nvPr/>
        </p:nvSpPr>
        <p:spPr bwMode="auto">
          <a:xfrm>
            <a:off x="5308600" y="3200400"/>
            <a:ext cx="228600" cy="228600"/>
          </a:xfrm>
          <a:prstGeom prst="rect">
            <a:avLst/>
          </a:prstGeom>
          <a:solidFill>
            <a:srgbClr val="7030A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32" name="Rectangle 31"/>
          <p:cNvSpPr/>
          <p:nvPr/>
        </p:nvSpPr>
        <p:spPr bwMode="auto">
          <a:xfrm>
            <a:off x="6756400" y="3200400"/>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34" name="Rectangle 33"/>
          <p:cNvSpPr/>
          <p:nvPr/>
        </p:nvSpPr>
        <p:spPr bwMode="auto">
          <a:xfrm>
            <a:off x="5308600" y="3657600"/>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31" name="Rectangle 30"/>
          <p:cNvSpPr/>
          <p:nvPr/>
        </p:nvSpPr>
        <p:spPr bwMode="auto">
          <a:xfrm>
            <a:off x="5308600" y="5308600"/>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33" name="Rectangle 32"/>
          <p:cNvSpPr/>
          <p:nvPr/>
        </p:nvSpPr>
        <p:spPr bwMode="auto">
          <a:xfrm>
            <a:off x="6756400" y="5689600"/>
            <a:ext cx="228600" cy="228600"/>
          </a:xfrm>
          <a:prstGeom prst="rect">
            <a:avLst/>
          </a:prstGeom>
          <a:solidFill>
            <a:srgbClr val="00E6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US" sz="20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down)">
                                      <p:cBhvr>
                                        <p:cTn id="18" dur="500"/>
                                        <p:tgtEl>
                                          <p:spTgt spid="32"/>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down)">
                                      <p:cBhvr>
                                        <p:cTn id="26" dur="500"/>
                                        <p:tgtEl>
                                          <p:spTgt spid="16"/>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down)">
                                      <p:cBhvr>
                                        <p:cTn id="29" dur="500"/>
                                        <p:tgtEl>
                                          <p:spTgt spid="34"/>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down)">
                                      <p:cBhvr>
                                        <p:cTn id="32" dur="500"/>
                                        <p:tgtEl>
                                          <p:spTgt spid="22"/>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down)">
                                      <p:cBhvr>
                                        <p:cTn id="38" dur="500"/>
                                        <p:tgtEl>
                                          <p:spTgt spid="1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down)">
                                      <p:cBhvr>
                                        <p:cTn id="41" dur="500"/>
                                        <p:tgtEl>
                                          <p:spTgt spid="20"/>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down)">
                                      <p:cBhvr>
                                        <p:cTn id="44" dur="500"/>
                                        <p:tgtEl>
                                          <p:spTgt spid="21"/>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down)">
                                      <p:cBhvr>
                                        <p:cTn id="47" dur="500"/>
                                        <p:tgtEl>
                                          <p:spTgt spid="24"/>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down)">
                                      <p:cBhvr>
                                        <p:cTn id="50" dur="500"/>
                                        <p:tgtEl>
                                          <p:spTgt spid="19"/>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down)">
                                      <p:cBhvr>
                                        <p:cTn id="53" dur="500"/>
                                        <p:tgtEl>
                                          <p:spTgt spid="31"/>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down)">
                                      <p:cBhvr>
                                        <p:cTn id="5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animBg="1"/>
      <p:bldP spid="13" grpId="0" animBg="1"/>
      <p:bldP spid="14" grpId="0" animBg="1"/>
      <p:bldP spid="15" grpId="0" animBg="1"/>
      <p:bldP spid="16" grpId="0" animBg="1"/>
      <p:bldP spid="19" grpId="0" animBg="1"/>
      <p:bldP spid="20" grpId="0" animBg="1"/>
      <p:bldP spid="21" grpId="0" animBg="1"/>
      <p:bldP spid="22" grpId="0" animBg="1"/>
      <p:bldP spid="24" grpId="0" animBg="1"/>
      <p:bldP spid="32" grpId="0" animBg="1"/>
      <p:bldP spid="34" grpId="0" animBg="1"/>
      <p:bldP spid="31" grpId="0" animBg="1"/>
      <p:bldP spid="3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VS 2010 / .NET 4 Highlights</a:t>
            </a:r>
            <a:endParaRPr lang="en-US" dirty="0"/>
          </a:p>
        </p:txBody>
      </p:sp>
      <p:sp>
        <p:nvSpPr>
          <p:cNvPr id="6" name="Content Placeholder 5"/>
          <p:cNvSpPr>
            <a:spLocks noGrp="1"/>
          </p:cNvSpPr>
          <p:nvPr>
            <p:ph idx="1"/>
          </p:nvPr>
        </p:nvSpPr>
        <p:spPr/>
        <p:txBody>
          <a:bodyPr/>
          <a:lstStyle/>
          <a:p>
            <a:pPr lvl="0"/>
            <a:r>
              <a:rPr lang="en-US" dirty="0" smtClean="0"/>
              <a:t>DGML Graphs</a:t>
            </a:r>
          </a:p>
          <a:p>
            <a:pPr lvl="0"/>
            <a:r>
              <a:rPr lang="en-US" dirty="0" smtClean="0"/>
              <a:t>WPF Drag &amp; Drop </a:t>
            </a:r>
          </a:p>
          <a:p>
            <a:pPr lvl="0"/>
            <a:r>
              <a:rPr lang="en-US" dirty="0" err="1" smtClean="0"/>
              <a:t>IntelliTrace</a:t>
            </a:r>
            <a:endParaRPr lang="en-US" dirty="0" smtClean="0"/>
          </a:p>
          <a:p>
            <a:pPr lvl="0"/>
            <a:r>
              <a:rPr lang="en-US" dirty="0" smtClean="0"/>
              <a:t>Parallel Extensions</a:t>
            </a:r>
          </a:p>
          <a:p>
            <a:pPr lvl="0"/>
            <a:r>
              <a:rPr lang="en-US" dirty="0" smtClean="0"/>
              <a:t>New Editor &amp; Shell</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7161" y="176568"/>
            <a:ext cx="8801100" cy="969963"/>
          </a:xfrm>
        </p:spPr>
        <p:txBody>
          <a:bodyPr/>
          <a:lstStyle/>
          <a:p>
            <a:r>
              <a:rPr smtClean="0"/>
              <a:t>Summary</a:t>
            </a:r>
            <a:endParaRPr lang="en-US" dirty="0"/>
          </a:p>
        </p:txBody>
      </p:sp>
      <p:sp>
        <p:nvSpPr>
          <p:cNvPr id="6" name="Text Placeholder 5"/>
          <p:cNvSpPr>
            <a:spLocks noGrp="1"/>
          </p:cNvSpPr>
          <p:nvPr>
            <p:ph type="body" sz="quarter" idx="10"/>
          </p:nvPr>
        </p:nvSpPr>
        <p:spPr>
          <a:xfrm>
            <a:off x="381000" y="1411552"/>
            <a:ext cx="8382000" cy="4776692"/>
          </a:xfrm>
        </p:spPr>
        <p:txBody>
          <a:bodyPr>
            <a:normAutofit/>
          </a:bodyPr>
          <a:lstStyle/>
          <a:p>
            <a:r>
              <a:rPr lang="en-US" sz="3200" dirty="0" smtClean="0"/>
              <a:t>What We’ve Seen</a:t>
            </a:r>
          </a:p>
          <a:p>
            <a:pPr lvl="1"/>
            <a:r>
              <a:rPr lang="en-US" dirty="0" smtClean="0"/>
              <a:t>New Editor &amp; Shell</a:t>
            </a:r>
          </a:p>
          <a:p>
            <a:pPr lvl="1"/>
            <a:r>
              <a:rPr lang="en-US" dirty="0" smtClean="0"/>
              <a:t>VB IDE</a:t>
            </a:r>
          </a:p>
          <a:p>
            <a:pPr lvl="1"/>
            <a:r>
              <a:rPr lang="en-US" dirty="0" smtClean="0"/>
              <a:t>VB Language</a:t>
            </a:r>
          </a:p>
          <a:p>
            <a:pPr lvl="1"/>
            <a:r>
              <a:rPr lang="en-US" dirty="0" smtClean="0"/>
              <a:t>VS 2010 &amp; .NET 4 Highlights</a:t>
            </a:r>
          </a:p>
          <a:p>
            <a:r>
              <a:rPr lang="en-US" sz="3200" dirty="0" smtClean="0"/>
              <a:t>Call to Action</a:t>
            </a:r>
          </a:p>
          <a:p>
            <a:pPr lvl="1"/>
            <a:r>
              <a:rPr lang="en-US" sz="2800" dirty="0" smtClean="0"/>
              <a:t>Download Beta2</a:t>
            </a:r>
          </a:p>
          <a:p>
            <a:pPr lvl="1"/>
            <a:r>
              <a:rPr lang="en-US" sz="2800" dirty="0" smtClean="0"/>
              <a:t>Use the resources and try it out</a:t>
            </a:r>
          </a:p>
          <a:p>
            <a:pPr lvl="1"/>
            <a:r>
              <a:rPr lang="en-US" sz="2800" dirty="0" smtClean="0"/>
              <a:t>Tell us your feedback</a:t>
            </a:r>
            <a:endParaRPr lang="en-US" sz="2800"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5"/>
          <p:cNvSpPr>
            <a:spLocks noGrp="1" noChangeArrowheads="1"/>
          </p:cNvSpPr>
          <p:nvPr>
            <p:ph type="title"/>
          </p:nvPr>
        </p:nvSpPr>
        <p:spPr>
          <a:xfrm>
            <a:off x="457200" y="161043"/>
            <a:ext cx="7467600" cy="1567810"/>
          </a:xfrm>
        </p:spPr>
        <p:txBody>
          <a:bodyPr>
            <a:normAutofit/>
          </a:bodyPr>
          <a:lstStyle/>
          <a:p>
            <a:r>
              <a:rPr lang="en-US" dirty="0" smtClean="0"/>
              <a:t>Resources</a:t>
            </a:r>
            <a:br>
              <a:rPr lang="en-US" dirty="0" smtClean="0"/>
            </a:br>
            <a:endParaRPr lang="en-US" sz="3200" dirty="0" smtClean="0"/>
          </a:p>
        </p:txBody>
      </p:sp>
      <p:sp>
        <p:nvSpPr>
          <p:cNvPr id="9222" name="Rectangle 6"/>
          <p:cNvSpPr>
            <a:spLocks noGrp="1" noChangeArrowheads="1"/>
          </p:cNvSpPr>
          <p:nvPr>
            <p:ph type="body" idx="1"/>
          </p:nvPr>
        </p:nvSpPr>
        <p:spPr>
          <a:xfrm>
            <a:off x="419453" y="1171626"/>
            <a:ext cx="8143932" cy="4929222"/>
          </a:xfrm>
        </p:spPr>
        <p:txBody>
          <a:bodyPr>
            <a:normAutofit fontScale="62500" lnSpcReduction="20000"/>
          </a:bodyPr>
          <a:lstStyle/>
          <a:p>
            <a:pPr defTabSz="912813">
              <a:buClr>
                <a:srgbClr val="FF9900"/>
              </a:buClr>
              <a:buNone/>
            </a:pPr>
            <a:r>
              <a:rPr lang="en-US" sz="3800" b="1" dirty="0" smtClean="0"/>
              <a:t>	</a:t>
            </a:r>
            <a:r>
              <a:rPr lang="en-US" sz="3800" b="1" dirty="0" smtClean="0">
                <a:solidFill>
                  <a:srgbClr val="FFFF00"/>
                </a:solidFill>
              </a:rPr>
              <a:t>Visual Basic Developer Center</a:t>
            </a:r>
            <a:r>
              <a:rPr lang="en-US" sz="3800" b="1" dirty="0" smtClean="0"/>
              <a:t/>
            </a:r>
            <a:br>
              <a:rPr lang="en-US" sz="3800" b="1" dirty="0" smtClean="0"/>
            </a:br>
            <a:r>
              <a:rPr lang="en-US" sz="3800" b="1" u="sng" dirty="0" smtClean="0"/>
              <a:t>http://msdn.com/vbasic</a:t>
            </a:r>
          </a:p>
          <a:p>
            <a:pPr defTabSz="912813">
              <a:buClr>
                <a:srgbClr val="FF9900"/>
              </a:buClr>
              <a:buNone/>
            </a:pPr>
            <a:endParaRPr lang="en-US" sz="3800" b="1" dirty="0" smtClean="0"/>
          </a:p>
          <a:p>
            <a:pPr defTabSz="912813">
              <a:buClr>
                <a:srgbClr val="FF9900"/>
              </a:buClr>
              <a:buNone/>
            </a:pPr>
            <a:r>
              <a:rPr lang="en-US" sz="3800" b="1" dirty="0" smtClean="0"/>
              <a:t>	</a:t>
            </a:r>
            <a:r>
              <a:rPr lang="en-US" sz="3800" b="1" dirty="0" smtClean="0">
                <a:solidFill>
                  <a:srgbClr val="FFFF00"/>
                </a:solidFill>
              </a:rPr>
              <a:t>VB 2010 Resources</a:t>
            </a:r>
            <a:r>
              <a:rPr lang="en-US" sz="3800" b="1" dirty="0" smtClean="0"/>
              <a:t/>
            </a:r>
            <a:br>
              <a:rPr lang="en-US" sz="3800" b="1" dirty="0" smtClean="0"/>
            </a:br>
            <a:r>
              <a:rPr lang="en-US" sz="3800" b="1" u="sng" dirty="0" smtClean="0"/>
              <a:t>http://msdn.microsoft.com/en-us/vbasic/dd819153.aspx </a:t>
            </a:r>
          </a:p>
          <a:p>
            <a:pPr defTabSz="912813">
              <a:buClr>
                <a:srgbClr val="FF9900"/>
              </a:buClr>
            </a:pPr>
            <a:endParaRPr lang="en-US" sz="3800" b="1" dirty="0" smtClean="0"/>
          </a:p>
          <a:p>
            <a:pPr defTabSz="912813">
              <a:buClr>
                <a:srgbClr val="FF9900"/>
              </a:buClr>
              <a:buNone/>
            </a:pPr>
            <a:r>
              <a:rPr lang="en-US" sz="3800" b="1" dirty="0" smtClean="0"/>
              <a:t>	</a:t>
            </a:r>
            <a:r>
              <a:rPr lang="en-US" sz="3800" b="1" dirty="0" smtClean="0">
                <a:solidFill>
                  <a:srgbClr val="FFFF00"/>
                </a:solidFill>
              </a:rPr>
              <a:t>Blogs</a:t>
            </a:r>
            <a:r>
              <a:rPr lang="en-US" sz="3800" b="1" dirty="0" smtClean="0"/>
              <a:t/>
            </a:r>
            <a:br>
              <a:rPr lang="en-US" sz="3800" b="1" dirty="0" smtClean="0"/>
            </a:br>
            <a:r>
              <a:rPr lang="en-US" sz="3800" b="1" u="sng" dirty="0" smtClean="0"/>
              <a:t>http://blogs.msdn.com/vbteam</a:t>
            </a:r>
            <a:r>
              <a:rPr lang="en-US" sz="3800" b="1" dirty="0" smtClean="0"/>
              <a:t> (VB Team)</a:t>
            </a:r>
          </a:p>
          <a:p>
            <a:pPr defTabSz="912813">
              <a:buClr>
                <a:srgbClr val="FF9900"/>
              </a:buClr>
              <a:buNone/>
            </a:pPr>
            <a:r>
              <a:rPr lang="en-US" sz="3800" b="1" dirty="0" smtClean="0"/>
              <a:t>	</a:t>
            </a:r>
            <a:r>
              <a:rPr lang="en-US" sz="3800" b="1" u="sng" dirty="0" smtClean="0"/>
              <a:t>http://blogs.msdn.com/lisa</a:t>
            </a:r>
            <a:r>
              <a:rPr lang="en-US" sz="3800" b="1" dirty="0" smtClean="0"/>
              <a:t> (Lisa)</a:t>
            </a:r>
          </a:p>
          <a:p>
            <a:pPr defTabSz="912813">
              <a:buClr>
                <a:srgbClr val="FF9900"/>
              </a:buClr>
              <a:buNone/>
            </a:pPr>
            <a:endParaRPr lang="en-US" sz="3800" b="1" dirty="0" smtClean="0"/>
          </a:p>
          <a:p>
            <a:pPr defTabSz="912813">
              <a:buClr>
                <a:srgbClr val="FF9900"/>
              </a:buClr>
              <a:buNone/>
            </a:pPr>
            <a:r>
              <a:rPr lang="en-US" sz="3800" b="1" dirty="0" smtClean="0"/>
              <a:t>	</a:t>
            </a:r>
            <a:r>
              <a:rPr lang="en-US" sz="3800" b="1" dirty="0" smtClean="0">
                <a:solidFill>
                  <a:srgbClr val="FFFF00"/>
                </a:solidFill>
              </a:rPr>
              <a:t>Visual Basic Forums</a:t>
            </a:r>
            <a:r>
              <a:rPr lang="en-US" sz="3800" b="1" dirty="0" smtClean="0"/>
              <a:t/>
            </a:r>
            <a:br>
              <a:rPr lang="en-US" sz="3800" b="1" dirty="0" smtClean="0"/>
            </a:br>
            <a:r>
              <a:rPr lang="en-US" sz="3800" b="1" u="sng" dirty="0" smtClean="0"/>
              <a:t>http://forums.msdn.microsoft.com/en-US/tag/visualbasic/forums/ </a:t>
            </a:r>
            <a:endParaRPr lang="en-US" sz="4200" b="1" u="sng" dirty="0" smtClean="0"/>
          </a:p>
          <a:p>
            <a:pPr defTabSz="912813">
              <a:buClr>
                <a:srgbClr val="FF9900"/>
              </a:buClr>
              <a:buNone/>
            </a:pPr>
            <a:endParaRPr lang="en-US" sz="3800" b="1" dirty="0" smtClean="0"/>
          </a:p>
          <a:p>
            <a:pPr defTabSz="912813">
              <a:buClr>
                <a:srgbClr val="FF9900"/>
              </a:buClr>
              <a:buNone/>
            </a:pPr>
            <a:r>
              <a:rPr lang="en-US" sz="3800" b="1" dirty="0" smtClean="0"/>
              <a:t>	</a:t>
            </a:r>
            <a:r>
              <a:rPr lang="en-US" sz="3800" b="1" dirty="0" smtClean="0">
                <a:solidFill>
                  <a:srgbClr val="FFFF00"/>
                </a:solidFill>
              </a:rPr>
              <a:t>Connect</a:t>
            </a:r>
            <a:r>
              <a:rPr lang="en-US" sz="3800" b="1" dirty="0" smtClean="0"/>
              <a:t/>
            </a:r>
            <a:br>
              <a:rPr lang="en-US" sz="3800" b="1" dirty="0" smtClean="0"/>
            </a:br>
            <a:r>
              <a:rPr lang="en-US" sz="3800" b="1" u="sng" dirty="0" smtClean="0"/>
              <a:t>https://connect.microsoft.com/VisualStudio</a:t>
            </a:r>
          </a:p>
          <a:p>
            <a:pPr defTabSz="912813">
              <a:buClr>
                <a:srgbClr val="FF9900"/>
              </a:buClr>
            </a:pPr>
            <a:endParaRPr lang="en-US" sz="2900" b="1" dirty="0" smtClean="0"/>
          </a:p>
          <a:p>
            <a:pPr>
              <a:buNone/>
            </a:pPr>
            <a:endParaRPr lang="en-US" sz="2400" dirty="0" smtClean="0"/>
          </a:p>
          <a:p>
            <a:pPr>
              <a:buNone/>
            </a:pPr>
            <a:endParaRPr lang="en-US" sz="2400" dirty="0" smtClean="0"/>
          </a:p>
          <a:p>
            <a:pPr>
              <a:buNone/>
            </a:pPr>
            <a:endParaRPr lang="en-US" sz="2400" dirty="0" smtClean="0"/>
          </a:p>
          <a:p>
            <a:pPr>
              <a:buNone/>
            </a:pPr>
            <a:endParaRPr lang="en-US" dirty="0"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5126" y="3929349"/>
            <a:ext cx="8653749" cy="1337595"/>
          </a:xfrm>
        </p:spPr>
        <p:txBody>
          <a:bodyPr/>
          <a:lstStyle/>
          <a:p>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A Lap Around Visual Basic in M</a:t>
            </a:r>
            <a:r>
              <a:rPr lang="en-US"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i</a:t>
            </a:r>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crosoft Visual S</a:t>
            </a:r>
            <a:r>
              <a:rPr lang="en-US"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t</a:t>
            </a:r>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udio 2010</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906393" y="5639147"/>
            <a:ext cx="3812443" cy="461665"/>
          </a:xfrm>
        </p:spPr>
        <p:txBody>
          <a:bodyPr/>
          <a:lstStyle/>
          <a:p>
            <a:r>
              <a:rPr lang="en-US" dirty="0" smtClean="0">
                <a:solidFill>
                  <a:schemeClr val="tx1"/>
                </a:solidFill>
              </a:rPr>
              <a:t>Lisa Feigenbaum</a:t>
            </a:r>
          </a:p>
          <a:p>
            <a:r>
              <a:rPr lang="en-US" dirty="0" smtClean="0">
                <a:solidFill>
                  <a:schemeClr val="tx1"/>
                </a:solidFill>
              </a:rPr>
              <a:t>Microsoft Progra</a:t>
            </a:r>
            <a:r>
              <a:rPr lang="en-US" dirty="0" smtClean="0"/>
              <a:t>m Manager</a:t>
            </a:r>
            <a:endParaRPr lang="en-US" dirty="0" smtClean="0">
              <a:solidFill>
                <a:schemeClr val="tx1"/>
              </a:solidFill>
            </a:endParaRPr>
          </a:p>
          <a:p>
            <a:r>
              <a:rPr lang="en-US" dirty="0" smtClean="0">
                <a:solidFill>
                  <a:schemeClr val="tx1"/>
                </a:solidFill>
                <a:hlinkClick r:id="rId3"/>
              </a:rPr>
              <a:t>http://blogs.msdn.com/lisa</a:t>
            </a:r>
            <a:r>
              <a:rPr lang="en-US" dirty="0" smtClean="0">
                <a:solidFill>
                  <a:schemeClr val="tx1"/>
                </a:solidFill>
              </a:rPr>
              <a:t> </a:t>
            </a:r>
          </a:p>
        </p:txBody>
      </p:sp>
      <p:sp>
        <p:nvSpPr>
          <p:cNvPr id="4" name="Subtitle 2"/>
          <p:cNvSpPr txBox="1">
            <a:spLocks/>
          </p:cNvSpPr>
          <p:nvPr/>
        </p:nvSpPr>
        <p:spPr bwMode="white">
          <a:xfrm>
            <a:off x="5408192" y="89208"/>
            <a:ext cx="3089031" cy="461665"/>
          </a:xfrm>
          <a:prstGeom prst="rect">
            <a:avLst/>
          </a:prstGeom>
        </p:spPr>
        <p:txBody>
          <a:bodyPr vert="horz" wrap="square" lIns="0" tIns="0" rIns="0" bIns="0" rtlCol="0">
            <a:noAutofit/>
          </a:bodyPr>
          <a:lstStyle/>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Session Code: DEV314</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VB 2010 Resources</a:t>
            </a:r>
            <a:endParaRPr lang="en-US" dirty="0"/>
          </a:p>
        </p:txBody>
      </p:sp>
      <p:pic>
        <p:nvPicPr>
          <p:cNvPr id="3" name="Picture 2"/>
          <p:cNvPicPr>
            <a:picLocks noChangeAspect="1" noChangeArrowheads="1"/>
          </p:cNvPicPr>
          <p:nvPr/>
        </p:nvPicPr>
        <p:blipFill>
          <a:blip r:embed="rId3"/>
          <a:srcRect/>
          <a:stretch>
            <a:fillRect/>
          </a:stretch>
        </p:blipFill>
        <p:spPr bwMode="auto">
          <a:xfrm>
            <a:off x="128588" y="90488"/>
            <a:ext cx="8886825" cy="667702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75946" cy="664797"/>
          </a:xfrm>
        </p:spPr>
        <p:txBody>
          <a:bodyPr/>
          <a:lstStyle/>
          <a:p>
            <a:r>
              <a:rPr smtClean="0"/>
              <a:t>Related Content</a:t>
            </a:r>
            <a:endParaRPr lang="en-US" dirty="0">
              <a:solidFill>
                <a:schemeClr val="accent1"/>
              </a:solidFill>
            </a:endParaRPr>
          </a:p>
        </p:txBody>
      </p:sp>
      <p:sp>
        <p:nvSpPr>
          <p:cNvPr id="16" name="Content Placeholder 15"/>
          <p:cNvSpPr>
            <a:spLocks noGrp="1"/>
          </p:cNvSpPr>
          <p:nvPr>
            <p:ph sz="quarter" idx="10"/>
          </p:nvPr>
        </p:nvSpPr>
        <p:spPr>
          <a:xfrm>
            <a:off x="237631" y="1894340"/>
            <a:ext cx="8686800" cy="650438"/>
          </a:xfrm>
        </p:spPr>
        <p:txBody>
          <a:bodyPr/>
          <a:lstStyle/>
          <a:p>
            <a:r>
              <a:rPr lang="en-US" sz="2000" b="1" dirty="0" smtClean="0">
                <a:solidFill>
                  <a:schemeClr val="tx1"/>
                </a:solidFill>
              </a:rPr>
              <a:t>Architecture Discovery and Validation with Visual Studio 2010 [DEV313]</a:t>
            </a:r>
          </a:p>
          <a:p>
            <a:r>
              <a:rPr sz="2000" b="1" dirty="0" smtClean="0">
                <a:solidFill>
                  <a:srgbClr val="FFC000"/>
                </a:solidFill>
              </a:rPr>
              <a:t>November 12, </a:t>
            </a:r>
            <a:r>
              <a:rPr lang="en-US" sz="2000" b="1" dirty="0" smtClean="0">
                <a:solidFill>
                  <a:srgbClr val="FFC000"/>
                </a:solidFill>
              </a:rPr>
              <a:t>13:30-14:45 </a:t>
            </a:r>
            <a:r>
              <a:rPr sz="2000" dirty="0" smtClean="0"/>
              <a:t>– </a:t>
            </a:r>
            <a:r>
              <a:rPr lang="en-US" sz="2000" dirty="0" smtClean="0"/>
              <a:t>Paris 2 - Hall 7-1c  </a:t>
            </a:r>
            <a:r>
              <a:rPr lang="en-US" sz="2000" i="1" dirty="0" smtClean="0">
                <a:solidFill>
                  <a:srgbClr val="00B050"/>
                </a:solidFill>
              </a:rPr>
              <a:t>Peter Provost</a:t>
            </a:r>
          </a:p>
        </p:txBody>
      </p:sp>
      <p:sp>
        <p:nvSpPr>
          <p:cNvPr id="18" name="Content Placeholder 17"/>
          <p:cNvSpPr>
            <a:spLocks noGrp="1"/>
          </p:cNvSpPr>
          <p:nvPr>
            <p:ph sz="quarter" idx="12"/>
          </p:nvPr>
        </p:nvSpPr>
        <p:spPr>
          <a:xfrm>
            <a:off x="237631" y="3333724"/>
            <a:ext cx="8686800" cy="650438"/>
          </a:xfrm>
        </p:spPr>
        <p:txBody>
          <a:bodyPr/>
          <a:lstStyle/>
          <a:p>
            <a:r>
              <a:rPr lang="en-US" sz="2000" b="1" dirty="0" smtClean="0">
                <a:solidFill>
                  <a:schemeClr val="tx1"/>
                </a:solidFill>
              </a:rPr>
              <a:t>Building High Performance Parallel Software [DEV401]</a:t>
            </a:r>
          </a:p>
          <a:p>
            <a:r>
              <a:rPr lang="en-US" sz="2000" b="1" dirty="0" smtClean="0">
                <a:solidFill>
                  <a:srgbClr val="FFC000"/>
                </a:solidFill>
              </a:rPr>
              <a:t>November 12, 15:15 - 16:30 </a:t>
            </a:r>
            <a:r>
              <a:rPr sz="2000" dirty="0" smtClean="0"/>
              <a:t>– </a:t>
            </a:r>
            <a:r>
              <a:rPr lang="en-US" sz="2000" dirty="0" smtClean="0"/>
              <a:t>Berlin 1 - Hall 7-3a  </a:t>
            </a:r>
            <a:r>
              <a:rPr lang="en-US" sz="2000" i="1" dirty="0" smtClean="0">
                <a:solidFill>
                  <a:srgbClr val="00B050"/>
                </a:solidFill>
              </a:rPr>
              <a:t>Steve Teixeira</a:t>
            </a:r>
          </a:p>
        </p:txBody>
      </p:sp>
      <p:sp>
        <p:nvSpPr>
          <p:cNvPr id="7" name="Content Placeholder 15"/>
          <p:cNvSpPr txBox="1">
            <a:spLocks/>
          </p:cNvSpPr>
          <p:nvPr/>
        </p:nvSpPr>
        <p:spPr>
          <a:xfrm>
            <a:off x="237631" y="1124258"/>
            <a:ext cx="8686800" cy="722709"/>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spAutoFit/>
          </a:bodyPr>
          <a:lstStyle/>
          <a:p>
            <a:r>
              <a:rPr lang="en-US" sz="2000" b="1" dirty="0" smtClean="0"/>
              <a:t>Pumping Iron: Dynamic Languages on the Microsoft .NET Framework [DEV04-IS]</a:t>
            </a:r>
          </a:p>
          <a:p>
            <a:r>
              <a:rPr lang="en-US" sz="2000" b="1" dirty="0" smtClean="0">
                <a:solidFill>
                  <a:srgbClr val="FFC000"/>
                </a:solidFill>
              </a:rPr>
              <a:t>November 10, 17:00 - 18:15 </a:t>
            </a:r>
            <a:r>
              <a:rPr lang="en-US" sz="2000" dirty="0" smtClean="0"/>
              <a:t>– Interactive Theatre 2 - Orange  </a:t>
            </a:r>
            <a:r>
              <a:rPr lang="en-US" sz="2000" i="1" dirty="0" smtClean="0">
                <a:solidFill>
                  <a:srgbClr val="00B050"/>
                </a:solidFill>
              </a:rPr>
              <a:t>Harry Pierson</a:t>
            </a:r>
          </a:p>
        </p:txBody>
      </p:sp>
      <p:sp>
        <p:nvSpPr>
          <p:cNvPr id="13" name="Content Placeholder 18"/>
          <p:cNvSpPr>
            <a:spLocks noGrp="1"/>
          </p:cNvSpPr>
          <p:nvPr>
            <p:ph sz="quarter" idx="13"/>
          </p:nvPr>
        </p:nvSpPr>
        <p:spPr>
          <a:xfrm>
            <a:off x="237631" y="2610414"/>
            <a:ext cx="8686800" cy="650438"/>
          </a:xfrm>
        </p:spPr>
        <p:txBody>
          <a:bodyPr/>
          <a:lstStyle/>
          <a:p>
            <a:pPr lvl="0"/>
            <a:r>
              <a:rPr lang="en-US" sz="2000" b="1" dirty="0" smtClean="0">
                <a:solidFill>
                  <a:schemeClr val="tx1"/>
                </a:solidFill>
              </a:rPr>
              <a:t>Dynamic in Microsoft Visual C# 4.0: The Why's and How's [DEV402]</a:t>
            </a:r>
          </a:p>
          <a:p>
            <a:pPr lvl="0"/>
            <a:r>
              <a:rPr sz="2000" b="1" dirty="0" smtClean="0">
                <a:solidFill>
                  <a:srgbClr val="FFC000"/>
                </a:solidFill>
              </a:rPr>
              <a:t>November 12, </a:t>
            </a:r>
            <a:r>
              <a:rPr lang="en-US" sz="2000" b="1" dirty="0" smtClean="0">
                <a:solidFill>
                  <a:srgbClr val="FFC000"/>
                </a:solidFill>
              </a:rPr>
              <a:t>10:45 - 12:00 </a:t>
            </a:r>
            <a:r>
              <a:rPr sz="2000" dirty="0" smtClean="0"/>
              <a:t>– </a:t>
            </a:r>
            <a:r>
              <a:rPr lang="en-US" sz="2000" dirty="0" smtClean="0"/>
              <a:t>Helsinki - Hall 7-2a  </a:t>
            </a:r>
            <a:r>
              <a:rPr lang="en-US" sz="2000" i="1" dirty="0" smtClean="0">
                <a:solidFill>
                  <a:srgbClr val="00B050"/>
                </a:solidFill>
              </a:rPr>
              <a:t>Alex Turner</a:t>
            </a:r>
          </a:p>
        </p:txBody>
      </p:sp>
      <p:sp>
        <p:nvSpPr>
          <p:cNvPr id="11" name="Content Placeholder 17"/>
          <p:cNvSpPr txBox="1">
            <a:spLocks/>
          </p:cNvSpPr>
          <p:nvPr/>
        </p:nvSpPr>
        <p:spPr>
          <a:xfrm>
            <a:off x="237631" y="4833565"/>
            <a:ext cx="8686800" cy="650438"/>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spAutoFit/>
          </a:bodyPr>
          <a:lstStyle/>
          <a:p>
            <a:pPr indent="-463550" defTabSz="914099" fontAlgn="base">
              <a:lnSpc>
                <a:spcPct val="90000"/>
              </a:lnSpc>
              <a:spcBef>
                <a:spcPct val="0"/>
              </a:spcBef>
              <a:spcAft>
                <a:spcPct val="0"/>
              </a:spcAft>
              <a:buSzPct val="120000"/>
              <a:defRPr/>
            </a:pPr>
            <a:r>
              <a:rPr lang="en-US" sz="2000" b="1" dirty="0" smtClean="0"/>
              <a:t>Parallel Computing for Managed Developers (Repeat) [DEV307]</a:t>
            </a:r>
          </a:p>
          <a:p>
            <a:pPr indent="-463550" defTabSz="914099" fontAlgn="base">
              <a:lnSpc>
                <a:spcPct val="90000"/>
              </a:lnSpc>
              <a:spcBef>
                <a:spcPct val="0"/>
              </a:spcBef>
              <a:spcAft>
                <a:spcPct val="0"/>
              </a:spcAft>
              <a:buSzPct val="120000"/>
              <a:defRPr/>
            </a:pPr>
            <a:r>
              <a:rPr lang="en-US" sz="2000" b="1" dirty="0" smtClean="0">
                <a:solidFill>
                  <a:srgbClr val="FFC000"/>
                </a:solidFill>
                <a:effectLst>
                  <a:outerShdw blurRad="38100" dist="38100" dir="2700000" algn="tl">
                    <a:srgbClr val="000000">
                      <a:alpha val="43137"/>
                    </a:srgbClr>
                  </a:outerShdw>
                </a:effectLst>
              </a:rPr>
              <a:t>November 13, 09:00 - 10:15 </a:t>
            </a:r>
            <a:r>
              <a:rPr lang="en-US" sz="2000" dirty="0" smtClean="0">
                <a:solidFill>
                  <a:srgbClr val="FFFFFF"/>
                </a:solidFill>
                <a:effectLst>
                  <a:outerShdw blurRad="38100" dist="38100" dir="2700000" algn="tl">
                    <a:srgbClr val="000000">
                      <a:alpha val="43137"/>
                    </a:srgbClr>
                  </a:outerShdw>
                </a:effectLst>
              </a:rPr>
              <a:t>– </a:t>
            </a:r>
            <a:r>
              <a:rPr lang="en-US" sz="2000" dirty="0" err="1" smtClean="0">
                <a:solidFill>
                  <a:srgbClr val="FFFFFF"/>
                </a:solidFill>
                <a:effectLst>
                  <a:outerShdw blurRad="38100" dist="38100" dir="2700000" algn="tl">
                    <a:srgbClr val="000000">
                      <a:alpha val="43137"/>
                    </a:srgbClr>
                  </a:outerShdw>
                </a:effectLst>
              </a:rPr>
              <a:t>Europa</a:t>
            </a:r>
            <a:r>
              <a:rPr lang="en-US" sz="2000" dirty="0" smtClean="0">
                <a:solidFill>
                  <a:srgbClr val="FFFFFF"/>
                </a:solidFill>
                <a:effectLst>
                  <a:outerShdw blurRad="38100" dist="38100" dir="2700000" algn="tl">
                    <a:srgbClr val="000000">
                      <a:alpha val="43137"/>
                    </a:srgbClr>
                  </a:outerShdw>
                </a:effectLst>
              </a:rPr>
              <a:t> 1 - Hall 7-3b  </a:t>
            </a:r>
            <a:r>
              <a:rPr lang="en-US" sz="2000" i="1" dirty="0" smtClean="0">
                <a:solidFill>
                  <a:srgbClr val="00B050"/>
                </a:solidFill>
              </a:rPr>
              <a:t>Steve Teixeira</a:t>
            </a:r>
          </a:p>
        </p:txBody>
      </p:sp>
      <p:sp>
        <p:nvSpPr>
          <p:cNvPr id="14" name="Content Placeholder 17"/>
          <p:cNvSpPr txBox="1">
            <a:spLocks/>
          </p:cNvSpPr>
          <p:nvPr/>
        </p:nvSpPr>
        <p:spPr>
          <a:xfrm>
            <a:off x="237631" y="4049489"/>
            <a:ext cx="8686800" cy="722709"/>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spAutoFit/>
          </a:bodyPr>
          <a:lstStyle/>
          <a:p>
            <a:r>
              <a:rPr lang="en-US" sz="2000" b="1" dirty="0" smtClean="0"/>
              <a:t>Using C# 4.0 &amp; VB10 </a:t>
            </a:r>
            <a:r>
              <a:rPr lang="en-US" sz="2000" b="1" dirty="0" err="1" smtClean="0"/>
              <a:t>Interop</a:t>
            </a:r>
            <a:r>
              <a:rPr lang="en-US" sz="2000" b="1" dirty="0" smtClean="0"/>
              <a:t> Features with Silverlight, Office &amp; Python [DEV03-IS]</a:t>
            </a:r>
          </a:p>
          <a:p>
            <a:r>
              <a:rPr lang="en-US" sz="2000" b="1" dirty="0" smtClean="0">
                <a:solidFill>
                  <a:srgbClr val="FFC000"/>
                </a:solidFill>
              </a:rPr>
              <a:t>November 12, 15:15 - 16:30 </a:t>
            </a:r>
            <a:r>
              <a:rPr lang="en-US" sz="2000" dirty="0" smtClean="0"/>
              <a:t>– Interactive Theatre 2 - Orange  </a:t>
            </a:r>
            <a:r>
              <a:rPr lang="en-US" sz="2000" i="1" dirty="0" smtClean="0">
                <a:solidFill>
                  <a:srgbClr val="00B050"/>
                </a:solidFill>
              </a:rPr>
              <a:t>Alex Turner</a:t>
            </a:r>
          </a:p>
        </p:txBody>
      </p:sp>
      <p:sp>
        <p:nvSpPr>
          <p:cNvPr id="12" name="Content Placeholder 17"/>
          <p:cNvSpPr txBox="1">
            <a:spLocks/>
          </p:cNvSpPr>
          <p:nvPr/>
        </p:nvSpPr>
        <p:spPr>
          <a:xfrm>
            <a:off x="237631" y="5508003"/>
            <a:ext cx="8686800" cy="650438"/>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spAutoFit/>
          </a:bodyPr>
          <a:lstStyle/>
          <a:p>
            <a:pPr indent="-463550" defTabSz="914099" fontAlgn="base">
              <a:lnSpc>
                <a:spcPct val="90000"/>
              </a:lnSpc>
              <a:spcBef>
                <a:spcPct val="0"/>
              </a:spcBef>
              <a:spcAft>
                <a:spcPct val="0"/>
              </a:spcAft>
              <a:buSzPct val="120000"/>
              <a:defRPr/>
            </a:pPr>
            <a:r>
              <a:rPr lang="en-US" sz="2000" b="1" dirty="0" smtClean="0"/>
              <a:t>Microsoft Visual Studio Tips and Tricks (Repeat) [DEV301]</a:t>
            </a:r>
          </a:p>
          <a:p>
            <a:pPr lvl="0" indent="-463550" defTabSz="914099" fontAlgn="base">
              <a:lnSpc>
                <a:spcPct val="90000"/>
              </a:lnSpc>
              <a:spcBef>
                <a:spcPct val="0"/>
              </a:spcBef>
              <a:spcAft>
                <a:spcPct val="0"/>
              </a:spcAft>
              <a:buSzPct val="120000"/>
            </a:pPr>
            <a:r>
              <a:rPr lang="en-US" sz="2000" b="1" dirty="0" smtClean="0">
                <a:solidFill>
                  <a:srgbClr val="FFC000"/>
                </a:solidFill>
                <a:effectLst>
                  <a:outerShdw blurRad="38100" dist="38100" dir="2700000" algn="tl">
                    <a:srgbClr val="000000">
                      <a:alpha val="43137"/>
                    </a:srgbClr>
                  </a:outerShdw>
                </a:effectLst>
              </a:rPr>
              <a:t>November 13, 13:00 - 14:15 </a:t>
            </a:r>
            <a:r>
              <a:rPr lang="en-US" sz="2000" dirty="0" smtClean="0">
                <a:solidFill>
                  <a:srgbClr val="FFFFFF"/>
                </a:solidFill>
                <a:effectLst>
                  <a:outerShdw blurRad="38100" dist="38100" dir="2700000" algn="tl">
                    <a:srgbClr val="000000">
                      <a:alpha val="43137"/>
                    </a:srgbClr>
                  </a:outerShdw>
                </a:effectLst>
              </a:rPr>
              <a:t>– London 1 - Hall 7-1b  </a:t>
            </a:r>
            <a:r>
              <a:rPr lang="en-US" sz="2000" i="1" dirty="0" smtClean="0">
                <a:solidFill>
                  <a:srgbClr val="00B050"/>
                </a:solidFill>
              </a:rPr>
              <a:t>Scott Cate</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6378" y="4992403"/>
            <a:ext cx="7651245" cy="752822"/>
          </a:xfrm>
        </p:spPr>
        <p:txBody>
          <a:bodyPr/>
          <a:lstStyle/>
          <a:p>
            <a:pPr marL="342900" lvl="0" algn="ctr" defTabSz="914400">
              <a:lnSpc>
                <a:spcPct val="100000"/>
              </a:lnSpc>
              <a:spcBef>
                <a:spcPct val="20000"/>
              </a:spcBef>
              <a:defRPr/>
            </a:pPr>
            <a:r>
              <a:rPr lang="sv-SE" b="1" spc="0" dirty="0" smtClean="0">
                <a:ln>
                  <a:noFill/>
                </a:ln>
              </a:rPr>
              <a:t>http://blogs.msdn.com/lisa</a:t>
            </a:r>
            <a:br>
              <a:rPr lang="sv-SE" b="1" spc="0" dirty="0" smtClean="0">
                <a:ln>
                  <a:noFill/>
                </a:ln>
              </a:rPr>
            </a:br>
            <a:r>
              <a:rPr lang="sv-SE" b="1" spc="0" dirty="0" smtClean="0">
                <a:ln>
                  <a:noFill/>
                </a:ln>
              </a:rPr>
              <a:t>Lisa.Feigenbaum@microsoft.com</a:t>
            </a:r>
          </a:p>
        </p:txBody>
      </p:sp>
      <p:sp>
        <p:nvSpPr>
          <p:cNvPr id="4" name="Text Placeholder 3"/>
          <p:cNvSpPr>
            <a:spLocks noGrp="1"/>
          </p:cNvSpPr>
          <p:nvPr>
            <p:ph type="body" sz="quarter" idx="10"/>
          </p:nvPr>
        </p:nvSpPr>
        <p:spPr>
          <a:xfrm>
            <a:off x="731044" y="3813437"/>
            <a:ext cx="7681913" cy="1059925"/>
          </a:xfrm>
        </p:spPr>
        <p:txBody>
          <a:bodyPr/>
          <a:lstStyle/>
          <a:p>
            <a:pPr algn="ctr"/>
            <a:r>
              <a:rPr lang="en-US" dirty="0" smtClean="0"/>
              <a:t>THANK YOU!</a:t>
            </a:r>
            <a:endParaRPr lang="en-US" dirty="0"/>
          </a:p>
        </p:txBody>
      </p:sp>
      <p:sp>
        <p:nvSpPr>
          <p:cNvPr id="5" name="Rectangle 4"/>
          <p:cNvSpPr/>
          <p:nvPr/>
        </p:nvSpPr>
        <p:spPr>
          <a:xfrm>
            <a:off x="4486540" y="805474"/>
            <a:ext cx="4572000" cy="2622256"/>
          </a:xfrm>
          <a:prstGeom prst="rect">
            <a:avLst/>
          </a:prstGeom>
        </p:spPr>
        <p:txBody>
          <a:bodyPr>
            <a:spAutoFit/>
          </a:bodyPr>
          <a:lstStyle/>
          <a:p>
            <a:pPr algn="r">
              <a:lnSpc>
                <a:spcPct val="90000"/>
              </a:lnSpc>
              <a:spcBef>
                <a:spcPct val="0"/>
              </a:spcBef>
              <a:spcAft>
                <a:spcPts val="600"/>
              </a:spcAft>
              <a:buSzPct val="120000"/>
              <a:defRPr/>
            </a:pPr>
            <a:r>
              <a:rPr lang="en-GB" sz="2800" spc="-100" dirty="0" smtClean="0">
                <a:ln w="3175">
                  <a:noFill/>
                </a:ln>
                <a:solidFill>
                  <a:srgbClr val="FFFFFF"/>
                </a:solidFill>
                <a:latin typeface="Calibri" pitchFamily="34" charset="0"/>
                <a:cs typeface="Arial" charset="0"/>
              </a:rPr>
              <a:t>Meet me at the</a:t>
            </a:r>
          </a:p>
          <a:p>
            <a:pPr algn="r">
              <a:lnSpc>
                <a:spcPct val="90000"/>
              </a:lnSpc>
              <a:spcBef>
                <a:spcPct val="0"/>
              </a:spcBef>
              <a:spcAft>
                <a:spcPts val="600"/>
              </a:spcAft>
              <a:buSzPct val="120000"/>
              <a:defRPr/>
            </a:pPr>
            <a:r>
              <a:rPr lang="en-GB" sz="2800" spc="-100" dirty="0" smtClean="0">
                <a:ln w="3175">
                  <a:noFill/>
                </a:ln>
                <a:solidFill>
                  <a:srgbClr val="FFFFFF"/>
                </a:solidFill>
                <a:latin typeface="Calibri" pitchFamily="34" charset="0"/>
                <a:cs typeface="Arial" charset="0"/>
              </a:rPr>
              <a:t>Technical Learning </a:t>
            </a:r>
            <a:r>
              <a:rPr lang="en-GB" sz="2800" spc="-100" dirty="0" err="1" smtClean="0">
                <a:ln w="3175">
                  <a:noFill/>
                </a:ln>
                <a:solidFill>
                  <a:srgbClr val="FFFFFF"/>
                </a:solidFill>
                <a:latin typeface="Calibri" pitchFamily="34" charset="0"/>
                <a:cs typeface="Arial" charset="0"/>
              </a:rPr>
              <a:t>Center</a:t>
            </a:r>
            <a:r>
              <a:rPr lang="en-GB" sz="2800" spc="-100" dirty="0" smtClean="0">
                <a:ln w="3175">
                  <a:noFill/>
                </a:ln>
                <a:solidFill>
                  <a:srgbClr val="FFFFFF"/>
                </a:solidFill>
                <a:latin typeface="Calibri" pitchFamily="34" charset="0"/>
                <a:cs typeface="Arial" charset="0"/>
              </a:rPr>
              <a:t>!</a:t>
            </a:r>
          </a:p>
          <a:p>
            <a:pPr algn="r">
              <a:spcAft>
                <a:spcPts val="1200"/>
              </a:spcAft>
              <a:buSzPct val="120000"/>
              <a:defRPr/>
            </a:pPr>
            <a:r>
              <a:rPr lang="en-GB" sz="2800" dirty="0" smtClean="0">
                <a:ln w="11430"/>
                <a:gradFill flip="none" rotWithShape="1">
                  <a:gsLst>
                    <a:gs pos="0">
                      <a:srgbClr val="FFFFFF"/>
                    </a:gs>
                    <a:gs pos="28000">
                      <a:srgbClr val="F6C9A8"/>
                    </a:gs>
                    <a:gs pos="62000">
                      <a:srgbClr val="ED9655"/>
                    </a:gs>
                    <a:gs pos="88000">
                      <a:srgbClr val="EA883E"/>
                    </a:gs>
                  </a:gsLst>
                  <a:lin ang="5400000" scaled="1"/>
                  <a:tileRect/>
                </a:gradFill>
                <a:latin typeface="Calibri" pitchFamily="34" charset="0"/>
              </a:rPr>
              <a:t>Wednesday: 14:45 - 17:30</a:t>
            </a:r>
          </a:p>
          <a:p>
            <a:pPr algn="r">
              <a:spcAft>
                <a:spcPts val="1200"/>
              </a:spcAft>
              <a:buSzPct val="120000"/>
              <a:defRPr/>
            </a:pPr>
            <a:r>
              <a:rPr lang="en-GB" sz="2800" dirty="0" smtClean="0">
                <a:ln w="11430"/>
                <a:gradFill flip="none" rotWithShape="1">
                  <a:gsLst>
                    <a:gs pos="0">
                      <a:srgbClr val="FFFFFF"/>
                    </a:gs>
                    <a:gs pos="28000">
                      <a:srgbClr val="F6C9A8"/>
                    </a:gs>
                    <a:gs pos="62000">
                      <a:srgbClr val="ED9655"/>
                    </a:gs>
                    <a:gs pos="88000">
                      <a:srgbClr val="EA883E"/>
                    </a:gs>
                  </a:gsLst>
                  <a:lin ang="5400000" scaled="1"/>
                  <a:tileRect/>
                </a:gradFill>
                <a:latin typeface="Calibri" pitchFamily="34" charset="0"/>
              </a:rPr>
              <a:t>Thursday: 11:30 - 14:45</a:t>
            </a:r>
          </a:p>
          <a:p>
            <a:pPr algn="r">
              <a:spcAft>
                <a:spcPts val="1200"/>
              </a:spcAft>
              <a:buSzPct val="120000"/>
              <a:defRPr/>
            </a:pPr>
            <a:r>
              <a:rPr lang="en-GB" sz="2800" dirty="0" smtClean="0">
                <a:ln w="11430"/>
                <a:gradFill flip="none" rotWithShape="1">
                  <a:gsLst>
                    <a:gs pos="0">
                      <a:srgbClr val="FFFFFF"/>
                    </a:gs>
                    <a:gs pos="28000">
                      <a:srgbClr val="F6C9A8"/>
                    </a:gs>
                    <a:gs pos="62000">
                      <a:srgbClr val="ED9655"/>
                    </a:gs>
                    <a:gs pos="88000">
                      <a:srgbClr val="EA883E"/>
                    </a:gs>
                  </a:gsLst>
                  <a:lin ang="5400000" scaled="1"/>
                  <a:tileRect/>
                </a:gradFill>
                <a:latin typeface="Calibri" pitchFamily="34" charset="0"/>
              </a:rPr>
              <a:t>Friday: 11:30 - 14:45</a:t>
            </a:r>
            <a:endParaRPr lang="en-GB" sz="2800" dirty="0">
              <a:ln w="11430"/>
              <a:gradFill flip="none" rotWithShape="1">
                <a:gsLst>
                  <a:gs pos="0">
                    <a:srgbClr val="FFFFFF"/>
                  </a:gs>
                  <a:gs pos="28000">
                    <a:srgbClr val="F6C9A8"/>
                  </a:gs>
                  <a:gs pos="62000">
                    <a:srgbClr val="ED9655"/>
                  </a:gs>
                  <a:gs pos="88000">
                    <a:srgbClr val="EA883E"/>
                  </a:gs>
                </a:gsLst>
                <a:lin ang="5400000" scaled="1"/>
                <a:tileRect/>
              </a:gradFill>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64797"/>
          </a:xfrm>
        </p:spPr>
        <p:txBody>
          <a:bodyPr/>
          <a:lstStyle/>
          <a:p>
            <a:r>
              <a:rPr lang="en-US" dirty="0" smtClean="0"/>
              <a:t>Lap Around Visual Basic in VS 2010</a:t>
            </a:r>
            <a:endParaRPr lang="en-US" dirty="0"/>
          </a:p>
        </p:txBody>
      </p:sp>
      <p:sp>
        <p:nvSpPr>
          <p:cNvPr id="6" name="Content Placeholder 5"/>
          <p:cNvSpPr>
            <a:spLocks noGrp="1"/>
          </p:cNvSpPr>
          <p:nvPr>
            <p:ph idx="1"/>
          </p:nvPr>
        </p:nvSpPr>
        <p:spPr/>
        <p:txBody>
          <a:bodyPr/>
          <a:lstStyle/>
          <a:p>
            <a:r>
              <a:rPr lang="en-US" dirty="0" smtClean="0"/>
              <a:t>Session Objectives</a:t>
            </a:r>
          </a:p>
          <a:p>
            <a:pPr lvl="1"/>
            <a:r>
              <a:rPr lang="en-US" dirty="0" smtClean="0"/>
              <a:t>Discover what’s available</a:t>
            </a:r>
          </a:p>
          <a:p>
            <a:pPr lvl="1"/>
            <a:r>
              <a:rPr lang="en-US" dirty="0" smtClean="0"/>
              <a:t>See how to take advantage of new features</a:t>
            </a:r>
          </a:p>
          <a:p>
            <a:r>
              <a:rPr lang="en-US" dirty="0" smtClean="0"/>
              <a:t>Agenda</a:t>
            </a:r>
          </a:p>
          <a:p>
            <a:pPr lvl="1"/>
            <a:r>
              <a:rPr lang="en-US" dirty="0" smtClean="0"/>
              <a:t>New Editor &amp; Shell</a:t>
            </a:r>
          </a:p>
          <a:p>
            <a:pPr lvl="1"/>
            <a:r>
              <a:rPr lang="en-US" dirty="0" smtClean="0"/>
              <a:t>VB IDE</a:t>
            </a:r>
          </a:p>
          <a:p>
            <a:pPr lvl="1"/>
            <a:r>
              <a:rPr lang="en-US" dirty="0" smtClean="0"/>
              <a:t>VB Language</a:t>
            </a:r>
          </a:p>
          <a:p>
            <a:pPr lvl="1"/>
            <a:r>
              <a:rPr lang="en-US" dirty="0" smtClean="0"/>
              <a:t>VS 2010 &amp; .NET 4 Highlights</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New Editor &amp; Shell</a:t>
            </a:r>
            <a:endParaRPr lang="en-US" dirty="0"/>
          </a:p>
        </p:txBody>
      </p:sp>
      <p:sp>
        <p:nvSpPr>
          <p:cNvPr id="6" name="Content Placeholder 5"/>
          <p:cNvSpPr>
            <a:spLocks noGrp="1"/>
          </p:cNvSpPr>
          <p:nvPr>
            <p:ph idx="1"/>
          </p:nvPr>
        </p:nvSpPr>
        <p:spPr>
          <a:xfrm>
            <a:off x="380999" y="1412874"/>
            <a:ext cx="8492545" cy="4561205"/>
          </a:xfrm>
        </p:spPr>
        <p:txBody>
          <a:bodyPr/>
          <a:lstStyle/>
          <a:p>
            <a:pPr lvl="0"/>
            <a:r>
              <a:rPr lang="en-US" dirty="0" smtClean="0"/>
              <a:t>WPF User Interface</a:t>
            </a:r>
          </a:p>
          <a:p>
            <a:pPr lvl="1"/>
            <a:r>
              <a:rPr lang="en-US" dirty="0" smtClean="0"/>
              <a:t>New Look, Rich Experience</a:t>
            </a:r>
          </a:p>
          <a:p>
            <a:pPr lvl="0"/>
            <a:r>
              <a:rPr lang="en-US" dirty="0" smtClean="0"/>
              <a:t>Start Page</a:t>
            </a:r>
          </a:p>
          <a:p>
            <a:pPr lvl="1"/>
            <a:r>
              <a:rPr lang="en-US" dirty="0" smtClean="0"/>
              <a:t>Remove or pin projects, View directory, Customize</a:t>
            </a:r>
          </a:p>
          <a:p>
            <a:pPr lvl="0"/>
            <a:r>
              <a:rPr lang="en-US" dirty="0" smtClean="0"/>
              <a:t>Editor</a:t>
            </a:r>
          </a:p>
          <a:p>
            <a:pPr lvl="1"/>
            <a:r>
              <a:rPr lang="en-US" dirty="0" smtClean="0"/>
              <a:t>Zoom, Multi-Monitor, Block selection, Outlining</a:t>
            </a:r>
          </a:p>
          <a:p>
            <a:r>
              <a:rPr lang="en-US" dirty="0" smtClean="0"/>
              <a:t>Extensibility</a:t>
            </a:r>
          </a:p>
          <a:p>
            <a:pPr lvl="1"/>
            <a:r>
              <a:rPr lang="en-US" dirty="0" smtClean="0"/>
              <a:t>Visual Studio Gallery, Extension Manager</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New Editor &amp; Shell</a:t>
            </a:r>
            <a:endParaRPr lang="en-US" dirty="0"/>
          </a:p>
        </p:txBody>
      </p:sp>
      <p:sp>
        <p:nvSpPr>
          <p:cNvPr id="3" name="Subtitle 2"/>
          <p:cNvSpPr>
            <a:spLocks noGrp="1"/>
          </p:cNvSpPr>
          <p:nvPr>
            <p:ph type="subTitle" idx="1"/>
          </p:nvPr>
        </p:nvSpPr>
        <p:spPr/>
        <p:txBody>
          <a:bodyPr/>
          <a:lstStyle/>
          <a:p>
            <a:r>
              <a:rPr lang="en-US" dirty="0" smtClean="0"/>
              <a:t>Lisa Feigenbaum</a:t>
            </a:r>
          </a:p>
          <a:p>
            <a:r>
              <a:rPr lang="en-US" dirty="0" smtClean="0"/>
              <a:t>Program Manager</a:t>
            </a:r>
          </a:p>
          <a:p>
            <a:r>
              <a:rPr lang="en-US" dirty="0" smtClean="0"/>
              <a:t>Microsoft</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bwMode="white"/>
        <p:txBody>
          <a:bodyPr/>
          <a:lstStyle/>
          <a:p>
            <a:r>
              <a:rPr lang="en-US" dirty="0" smtClean="0"/>
              <a:t>“There’s an extension for that!”</a:t>
            </a:r>
            <a:endParaRPr lang="en-US" dirty="0"/>
          </a:p>
        </p:txBody>
      </p:sp>
      <p:sp>
        <p:nvSpPr>
          <p:cNvPr id="4" name="Text Placeholder 3"/>
          <p:cNvSpPr>
            <a:spLocks noGrp="1"/>
          </p:cNvSpPr>
          <p:nvPr>
            <p:ph type="body" sz="quarter" idx="10"/>
          </p:nvPr>
        </p:nvSpPr>
        <p:spPr bwMode="white"/>
        <p:txBody>
          <a:bodyPr/>
          <a:lstStyle/>
          <a:p>
            <a:r>
              <a:rPr lang="en-US" dirty="0" smtClean="0"/>
              <a:t>video</a:t>
            </a:r>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Code-Focused VB IDE</a:t>
            </a:r>
            <a:endParaRPr lang="en-US" dirty="0"/>
          </a:p>
        </p:txBody>
      </p:sp>
      <p:sp>
        <p:nvSpPr>
          <p:cNvPr id="6" name="Content Placeholder 5"/>
          <p:cNvSpPr>
            <a:spLocks noGrp="1"/>
          </p:cNvSpPr>
          <p:nvPr>
            <p:ph idx="1"/>
          </p:nvPr>
        </p:nvSpPr>
        <p:spPr/>
        <p:txBody>
          <a:bodyPr/>
          <a:lstStyle/>
          <a:p>
            <a:r>
              <a:rPr lang="en-US" dirty="0" smtClean="0"/>
              <a:t>Understanding</a:t>
            </a:r>
          </a:p>
          <a:p>
            <a:pPr lvl="1"/>
            <a:r>
              <a:rPr lang="en-US" dirty="0" smtClean="0"/>
              <a:t>Highlight References</a:t>
            </a:r>
          </a:p>
          <a:p>
            <a:pPr lvl="1"/>
            <a:r>
              <a:rPr lang="en-US" dirty="0" smtClean="0"/>
              <a:t>Type Colorization</a:t>
            </a:r>
          </a:p>
          <a:p>
            <a:r>
              <a:rPr lang="en-US" dirty="0" smtClean="0"/>
              <a:t>Navigating</a:t>
            </a:r>
          </a:p>
          <a:p>
            <a:pPr lvl="1"/>
            <a:r>
              <a:rPr lang="en-US" dirty="0" smtClean="0"/>
              <a:t>Navigate To: Files &amp; Members, Ctrl+,</a:t>
            </a:r>
          </a:p>
          <a:p>
            <a:pPr lvl="0"/>
            <a:r>
              <a:rPr lang="en-US" dirty="0" smtClean="0"/>
              <a:t>Writing &amp; Testing</a:t>
            </a:r>
          </a:p>
          <a:p>
            <a:pPr lvl="1"/>
            <a:r>
              <a:rPr lang="en-US" dirty="0" smtClean="0"/>
              <a:t>IntelliSense: Non-aggressive, Substring, </a:t>
            </a:r>
            <a:r>
              <a:rPr lang="en-US" dirty="0" err="1" smtClean="0"/>
              <a:t>PascalCase</a:t>
            </a:r>
            <a:endParaRPr lang="en-US" dirty="0" smtClean="0"/>
          </a:p>
          <a:p>
            <a:pPr lvl="1"/>
            <a:r>
              <a:rPr lang="en-US" dirty="0" smtClean="0"/>
              <a:t>Generate From Usage: Type, Method, Property</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Code-Focused  VB IDE</a:t>
            </a:r>
            <a:endParaRPr lang="en-US" dirty="0"/>
          </a:p>
        </p:txBody>
      </p:sp>
      <p:sp>
        <p:nvSpPr>
          <p:cNvPr id="3" name="Subtitle 2"/>
          <p:cNvSpPr>
            <a:spLocks noGrp="1"/>
          </p:cNvSpPr>
          <p:nvPr>
            <p:ph type="subTitle" idx="1"/>
          </p:nvPr>
        </p:nvSpPr>
        <p:spPr/>
        <p:txBody>
          <a:bodyPr/>
          <a:lstStyle/>
          <a:p>
            <a:r>
              <a:rPr lang="en-US" dirty="0" smtClean="0"/>
              <a:t>Lisa Feigenbaum</a:t>
            </a:r>
          </a:p>
          <a:p>
            <a:r>
              <a:rPr lang="en-US" dirty="0" smtClean="0"/>
              <a:t>Program Manager</a:t>
            </a:r>
          </a:p>
          <a:p>
            <a:r>
              <a:rPr lang="en-US" dirty="0" smtClean="0"/>
              <a:t>Microsoft</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VB Language</a:t>
            </a:r>
            <a:endParaRPr lang="en-US" dirty="0"/>
          </a:p>
        </p:txBody>
      </p:sp>
      <p:sp>
        <p:nvSpPr>
          <p:cNvPr id="6" name="Content Placeholder 5"/>
          <p:cNvSpPr>
            <a:spLocks noGrp="1"/>
          </p:cNvSpPr>
          <p:nvPr>
            <p:ph idx="1"/>
          </p:nvPr>
        </p:nvSpPr>
        <p:spPr>
          <a:xfrm>
            <a:off x="381000" y="1258326"/>
            <a:ext cx="8382000" cy="4561205"/>
          </a:xfrm>
        </p:spPr>
        <p:txBody>
          <a:bodyPr/>
          <a:lstStyle/>
          <a:p>
            <a:pPr lvl="0"/>
            <a:r>
              <a:rPr lang="en-US" smtClean="0"/>
              <a:t>Syntax </a:t>
            </a:r>
            <a:r>
              <a:rPr lang="en-US" dirty="0" smtClean="0"/>
              <a:t>Enhancements</a:t>
            </a:r>
          </a:p>
          <a:p>
            <a:pPr lvl="1"/>
            <a:r>
              <a:rPr lang="en-US" dirty="0" smtClean="0"/>
              <a:t>Multiline Statement Lambdas</a:t>
            </a:r>
          </a:p>
          <a:p>
            <a:pPr lvl="1" fontAlgn="t"/>
            <a:r>
              <a:rPr lang="en-US" dirty="0" smtClean="0"/>
              <a:t>Auto-implemented Properties</a:t>
            </a:r>
          </a:p>
          <a:p>
            <a:pPr lvl="1" fontAlgn="t"/>
            <a:r>
              <a:rPr lang="en-US" dirty="0" smtClean="0"/>
              <a:t>Collection </a:t>
            </a:r>
            <a:r>
              <a:rPr lang="en-US" dirty="0" err="1" smtClean="0"/>
              <a:t>Initializers</a:t>
            </a:r>
            <a:endParaRPr lang="en-US" dirty="0" smtClean="0"/>
          </a:p>
          <a:p>
            <a:pPr lvl="1" fontAlgn="t"/>
            <a:r>
              <a:rPr lang="en-US" dirty="0" smtClean="0"/>
              <a:t>Array Literals</a:t>
            </a:r>
          </a:p>
          <a:p>
            <a:pPr lvl="1" fontAlgn="t"/>
            <a:r>
              <a:rPr lang="en-US" dirty="0" smtClean="0"/>
              <a:t>Implicit Line Continuation</a:t>
            </a:r>
          </a:p>
          <a:p>
            <a:pPr lvl="1" fontAlgn="t"/>
            <a:r>
              <a:rPr lang="en-US" dirty="0" smtClean="0"/>
              <a:t>Co/</a:t>
            </a:r>
            <a:r>
              <a:rPr lang="en-US" dirty="0" err="1" smtClean="0"/>
              <a:t>contravariance</a:t>
            </a:r>
            <a:endParaRPr lang="en-US" dirty="0" smtClean="0"/>
          </a:p>
          <a:p>
            <a:pPr fontAlgn="t"/>
            <a:r>
              <a:rPr lang="en-US" dirty="0" smtClean="0"/>
              <a:t>Office Deployment: No PIA</a:t>
            </a:r>
          </a:p>
          <a:p>
            <a:pPr fontAlgn="t"/>
            <a:r>
              <a:rPr lang="en-US" dirty="0" smtClean="0"/>
              <a:t>Dynamic Language </a:t>
            </a:r>
            <a:r>
              <a:rPr lang="en-US" dirty="0" err="1" smtClean="0"/>
              <a:t>Interop</a:t>
            </a:r>
            <a:r>
              <a:rPr lang="en-US" dirty="0" smtClean="0"/>
              <a:t> on the DLR</a:t>
            </a:r>
          </a:p>
          <a:p>
            <a:pPr lvl="0"/>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10707</TotalTime>
  <Words>981</Words>
  <Application>Microsoft Office PowerPoint</Application>
  <PresentationFormat>On-screen Show (4:3)</PresentationFormat>
  <Paragraphs>213</Paragraphs>
  <Slides>25</Slides>
  <Notes>24</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TechEd09_Europe</vt:lpstr>
      <vt:lpstr>TechEd09_Europe template</vt:lpstr>
      <vt:lpstr>Slide 1</vt:lpstr>
      <vt:lpstr>A Lap Around Visual Basic in Microsoft Visual Studio 2010</vt:lpstr>
      <vt:lpstr>Lap Around Visual Basic in VS 2010</vt:lpstr>
      <vt:lpstr>New Editor &amp; Shell</vt:lpstr>
      <vt:lpstr>New Editor &amp; Shell</vt:lpstr>
      <vt:lpstr>“There’s an extension for that!”</vt:lpstr>
      <vt:lpstr>Code-Focused VB IDE</vt:lpstr>
      <vt:lpstr>Code-Focused  VB IDE</vt:lpstr>
      <vt:lpstr>VB Language</vt:lpstr>
      <vt:lpstr>VB Language</vt:lpstr>
      <vt:lpstr>Dynamic Versus Static</vt:lpstr>
      <vt:lpstr>Slide 12</vt:lpstr>
      <vt:lpstr>Dynamic Languages On .NET</vt:lpstr>
      <vt:lpstr>VB 10, C# 4.0 And Dynamic</vt:lpstr>
      <vt:lpstr>VB &amp; C# 2010 Language</vt:lpstr>
      <vt:lpstr>VB &amp; C# 2010 IDE</vt:lpstr>
      <vt:lpstr>VS 2010 / .NET 4 Highlights</vt:lpstr>
      <vt:lpstr>Summary</vt:lpstr>
      <vt:lpstr>Resources </vt:lpstr>
      <vt:lpstr>VB 2010 Resources</vt:lpstr>
      <vt:lpstr>Related Content</vt:lpstr>
      <vt:lpstr>Slide 22</vt:lpstr>
      <vt:lpstr>Slide 23</vt:lpstr>
      <vt:lpstr>http://blogs.msdn.com/lisa Lisa.Feigenbaum@microsoft.com</vt:lpstr>
      <vt:lpstr>Slide 25</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Lisa Feigenbaum</dc:creator>
  <dc:description>tech·ed Europe 2009</dc:description>
  <cp:lastModifiedBy>cn_user</cp:lastModifiedBy>
  <cp:revision>258</cp:revision>
  <dcterms:created xsi:type="dcterms:W3CDTF">2009-10-12T00:53:42Z</dcterms:created>
  <dcterms:modified xsi:type="dcterms:W3CDTF">2009-11-12T09:07:06Z</dcterms:modified>
</cp:coreProperties>
</file>