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6" r:id="rId2"/>
  </p:sldMasterIdLst>
  <p:notesMasterIdLst>
    <p:notesMasterId r:id="rId22"/>
  </p:notesMasterIdLst>
  <p:handoutMasterIdLst>
    <p:handoutMasterId r:id="rId23"/>
  </p:handoutMasterIdLst>
  <p:sldIdLst>
    <p:sldId id="256" r:id="rId3"/>
    <p:sldId id="257" r:id="rId4"/>
    <p:sldId id="297" r:id="rId5"/>
    <p:sldId id="298" r:id="rId6"/>
    <p:sldId id="299" r:id="rId7"/>
    <p:sldId id="300" r:id="rId8"/>
    <p:sldId id="311" r:id="rId9"/>
    <p:sldId id="302" r:id="rId10"/>
    <p:sldId id="312" r:id="rId11"/>
    <p:sldId id="304" r:id="rId12"/>
    <p:sldId id="313" r:id="rId13"/>
    <p:sldId id="306" r:id="rId14"/>
    <p:sldId id="314" r:id="rId15"/>
    <p:sldId id="309" r:id="rId16"/>
    <p:sldId id="310" r:id="rId17"/>
    <p:sldId id="282" r:id="rId18"/>
    <p:sldId id="277" r:id="rId19"/>
    <p:sldId id="315" r:id="rId20"/>
    <p:sldId id="280" r:id="rId21"/>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75676" autoAdjust="0"/>
  </p:normalViewPr>
  <p:slideViewPr>
    <p:cSldViewPr snapToGrid="0">
      <p:cViewPr varScale="1">
        <p:scale>
          <a:sx n="83" d="100"/>
          <a:sy n="83" d="100"/>
        </p:scale>
        <p:origin x="-1134" y="-7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50" d="100"/>
        <a:sy n="50" d="100"/>
      </p:scale>
      <p:origin x="0" y="0"/>
    </p:cViewPr>
  </p:sorterViewPr>
  <p:notesViewPr>
    <p:cSldViewPr snapToGrid="0" showGuides="1">
      <p:cViewPr varScale="1">
        <p:scale>
          <a:sx n="83" d="100"/>
          <a:sy n="83" d="100"/>
        </p:scale>
        <p:origin x="-3000"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dev313_provost.pptx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12307442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191746604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7"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www.peterprovost.org/blog/" TargetMode="External"/><Relationship Id="rId7" Type="http://schemas.openxmlformats.org/officeDocument/2006/relationships/hyperlink" Target="http://blogs.msdn.com/mgroves/"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hyperlink" Target="http://blogs.msdn.com/jmprieur" TargetMode="External"/><Relationship Id="rId5" Type="http://schemas.openxmlformats.org/officeDocument/2006/relationships/hyperlink" Target="http://blogs.msdn.com/stevecook" TargetMode="External"/><Relationship Id="rId4" Type="http://schemas.openxmlformats.org/officeDocument/2006/relationships/hyperlink" Target="http://blogs.msdn.com/camerons"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0.png"/><Relationship Id="rId5" Type="http://schemas.openxmlformats.org/officeDocument/2006/relationships/hyperlink" Target="http://microsoft.com/technet" TargetMode="External"/><Relationship Id="rId10" Type="http://schemas.openxmlformats.org/officeDocument/2006/relationships/image" Target="../media/image9.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smtClean="0"/>
              <a:t>"Understand The Domain"</a:t>
            </a:r>
            <a:br>
              <a:rPr lang="en-US" dirty="0" smtClean="0"/>
            </a:br>
            <a:r>
              <a:rPr lang="en-US" sz="2800" dirty="0" smtClean="0"/>
              <a:t>Demo Summary</a:t>
            </a:r>
            <a:endParaRPr lang="en-US" sz="2800" dirty="0"/>
          </a:p>
        </p:txBody>
      </p:sp>
      <p:sp>
        <p:nvSpPr>
          <p:cNvPr id="3" name="Content Placeholder 2"/>
          <p:cNvSpPr>
            <a:spLocks noGrp="1"/>
          </p:cNvSpPr>
          <p:nvPr>
            <p:ph idx="1"/>
          </p:nvPr>
        </p:nvSpPr>
        <p:spPr/>
        <p:txBody>
          <a:bodyPr/>
          <a:lstStyle/>
          <a:p>
            <a:endParaRPr lang="en-US" smtClean="0"/>
          </a:p>
          <a:p>
            <a:r>
              <a:rPr lang="en-US" smtClean="0"/>
              <a:t>UML Designers</a:t>
            </a:r>
          </a:p>
          <a:p>
            <a:pPr lvl="1"/>
            <a:r>
              <a:rPr lang="en-US" smtClean="0"/>
              <a:t>Use Case, Class, Component, Activity, Sequence</a:t>
            </a:r>
          </a:p>
          <a:p>
            <a:r>
              <a:rPr lang="en-US" smtClean="0"/>
              <a:t>UML Modeling Project</a:t>
            </a:r>
          </a:p>
          <a:p>
            <a:r>
              <a:rPr lang="en-US" smtClean="0"/>
              <a:t>UML Model Explorer</a:t>
            </a:r>
            <a:endParaRPr lang="en-US" dirty="0"/>
          </a:p>
        </p:txBody>
      </p:sp>
    </p:spTree>
    <p:extLst>
      <p:ext uri="{BB962C8B-B14F-4D97-AF65-F5344CB8AC3E}">
        <p14:creationId xmlns:p14="http://schemas.microsoft.com/office/powerpoint/2010/main" xmlns="" val="130731679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“Maintain Control”</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374617813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smtClean="0"/>
              <a:t>"Maintain Control"</a:t>
            </a:r>
            <a:br>
              <a:rPr lang="en-US" dirty="0" smtClean="0"/>
            </a:br>
            <a:r>
              <a:rPr lang="en-US" sz="2800" dirty="0" smtClean="0"/>
              <a:t>Demo Summary</a:t>
            </a:r>
            <a:endParaRPr lang="en-US" dirty="0"/>
          </a:p>
        </p:txBody>
      </p:sp>
      <p:sp>
        <p:nvSpPr>
          <p:cNvPr id="3" name="Content Placeholder 2"/>
          <p:cNvSpPr>
            <a:spLocks noGrp="1"/>
          </p:cNvSpPr>
          <p:nvPr>
            <p:ph idx="1"/>
          </p:nvPr>
        </p:nvSpPr>
        <p:spPr/>
        <p:txBody>
          <a:bodyPr/>
          <a:lstStyle/>
          <a:p>
            <a:r>
              <a:rPr lang="en-US" dirty="0" smtClean="0"/>
              <a:t>Layer Diagram and Validation</a:t>
            </a:r>
          </a:p>
          <a:p>
            <a:r>
              <a:rPr lang="en-US" dirty="0" smtClean="0"/>
              <a:t>Work Item Integration</a:t>
            </a:r>
          </a:p>
        </p:txBody>
      </p:sp>
    </p:spTree>
    <p:extLst>
      <p:ext uri="{BB962C8B-B14F-4D97-AF65-F5344CB8AC3E}">
        <p14:creationId xmlns:p14="http://schemas.microsoft.com/office/powerpoint/2010/main" xmlns="" val="333807721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Extensibility</a:t>
            </a:r>
            <a:endParaRPr lang="en-US" dirty="0"/>
          </a:p>
        </p:txBody>
      </p:sp>
      <p:sp>
        <p:nvSpPr>
          <p:cNvPr id="3" name="Content Placeholder 2"/>
          <p:cNvSpPr>
            <a:spLocks noGrp="1"/>
          </p:cNvSpPr>
          <p:nvPr>
            <p:ph idx="1"/>
          </p:nvPr>
        </p:nvSpPr>
        <p:spPr/>
        <p:txBody>
          <a:bodyPr/>
          <a:lstStyle/>
          <a:p>
            <a:r>
              <a:rPr lang="en-US" dirty="0" smtClean="0"/>
              <a:t>Rich MEF-based extensibility</a:t>
            </a:r>
          </a:p>
          <a:p>
            <a:pPr lvl="1"/>
            <a:r>
              <a:rPr lang="en-US" dirty="0" smtClean="0"/>
              <a:t>Context menu extensions</a:t>
            </a:r>
          </a:p>
          <a:p>
            <a:pPr lvl="1"/>
            <a:r>
              <a:rPr lang="en-US" dirty="0" smtClean="0"/>
              <a:t>Drag-drop and double click extensions</a:t>
            </a:r>
          </a:p>
          <a:p>
            <a:pPr lvl="1"/>
            <a:r>
              <a:rPr lang="en-US" dirty="0" smtClean="0"/>
              <a:t>Custom validation constraints</a:t>
            </a:r>
          </a:p>
          <a:p>
            <a:pPr lvl="1"/>
            <a:endParaRPr lang="en-US" dirty="0" smtClean="0"/>
          </a:p>
          <a:p>
            <a:r>
              <a:rPr lang="en-US" dirty="0" smtClean="0"/>
              <a:t>Easy things easy, harder things possible</a:t>
            </a:r>
          </a:p>
          <a:p>
            <a:pPr lvl="1"/>
            <a:r>
              <a:rPr lang="en-US" dirty="0" smtClean="0"/>
              <a:t>VS Packages</a:t>
            </a:r>
          </a:p>
          <a:p>
            <a:pPr lvl="1"/>
            <a:r>
              <a:rPr lang="en-US" dirty="0" smtClean="0"/>
              <a:t>Architecture Explorer Providers</a:t>
            </a:r>
          </a:p>
          <a:p>
            <a:pPr lvl="1"/>
            <a:r>
              <a:rPr lang="en-US" dirty="0" smtClean="0"/>
              <a:t>DSL Extensibility</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 Summary…</a:t>
            </a:r>
            <a:endParaRPr lang="en-US" dirty="0"/>
          </a:p>
        </p:txBody>
      </p:sp>
      <p:sp>
        <p:nvSpPr>
          <p:cNvPr id="3" name="Content Placeholder 2"/>
          <p:cNvSpPr>
            <a:spLocks noGrp="1"/>
          </p:cNvSpPr>
          <p:nvPr>
            <p:ph idx="1"/>
          </p:nvPr>
        </p:nvSpPr>
        <p:spPr/>
        <p:txBody>
          <a:bodyPr/>
          <a:lstStyle/>
          <a:p>
            <a:r>
              <a:rPr lang="en-US" dirty="0" smtClean="0"/>
              <a:t>We’ve built the Architecture Tools in Visual Studio 2010 to attack complexity deep in the heart of Software Development</a:t>
            </a:r>
          </a:p>
          <a:p>
            <a:r>
              <a:rPr lang="en-US" dirty="0" smtClean="0"/>
              <a:t>UML, DSL, and a pragmatic feature set is the approach</a:t>
            </a:r>
          </a:p>
          <a:p>
            <a:r>
              <a:rPr lang="en-US" dirty="0" smtClean="0"/>
              <a:t>Developers and Architects are our focus</a:t>
            </a:r>
          </a:p>
        </p:txBody>
      </p:sp>
    </p:spTree>
    <p:extLst>
      <p:ext uri="{BB962C8B-B14F-4D97-AF65-F5344CB8AC3E}">
        <p14:creationId xmlns:p14="http://schemas.microsoft.com/office/powerpoint/2010/main" xmlns="" val="133503997"/>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Related Blogs</a:t>
            </a:r>
            <a:endParaRPr lang="en-US" dirty="0"/>
          </a:p>
        </p:txBody>
      </p:sp>
      <p:sp>
        <p:nvSpPr>
          <p:cNvPr id="10" name="Text Placeholder 9"/>
          <p:cNvSpPr>
            <a:spLocks noGrp="1"/>
          </p:cNvSpPr>
          <p:nvPr>
            <p:ph type="body" sz="quarter" idx="10"/>
          </p:nvPr>
        </p:nvSpPr>
        <p:spPr>
          <a:xfrm>
            <a:off x="381000" y="1411551"/>
            <a:ext cx="8382000" cy="4776977"/>
          </a:xfrm>
        </p:spPr>
        <p:txBody>
          <a:bodyPr>
            <a:normAutofit fontScale="92500" lnSpcReduction="10000"/>
          </a:bodyPr>
          <a:lstStyle/>
          <a:p>
            <a:r>
              <a:rPr lang="en-US" dirty="0" smtClean="0"/>
              <a:t>Peter Provost</a:t>
            </a:r>
            <a:endParaRPr lang="en-US" dirty="0" smtClean="0">
              <a:hlinkClick r:id="rId3"/>
            </a:endParaRPr>
          </a:p>
          <a:p>
            <a:pPr lvl="1"/>
            <a:r>
              <a:rPr lang="en-US" sz="3200" dirty="0" smtClean="0">
                <a:hlinkClick r:id="rId3"/>
              </a:rPr>
              <a:t>http://www.peterprovost.org/blog/</a:t>
            </a:r>
            <a:endParaRPr lang="en-US" sz="3200" dirty="0" smtClean="0"/>
          </a:p>
          <a:p>
            <a:r>
              <a:rPr lang="en-US" dirty="0" smtClean="0"/>
              <a:t>Cameron </a:t>
            </a:r>
            <a:r>
              <a:rPr lang="en-US" dirty="0"/>
              <a:t>Skinner</a:t>
            </a:r>
            <a:endParaRPr lang="en-US" dirty="0">
              <a:hlinkClick r:id="rId4"/>
            </a:endParaRPr>
          </a:p>
          <a:p>
            <a:pPr lvl="1"/>
            <a:r>
              <a:rPr lang="en-US" sz="3200" dirty="0" smtClean="0">
                <a:hlinkClick r:id="rId4"/>
              </a:rPr>
              <a:t>http</a:t>
            </a:r>
            <a:r>
              <a:rPr lang="en-US" sz="3200" dirty="0">
                <a:hlinkClick r:id="rId4"/>
              </a:rPr>
              <a:t>://blogs.msdn.com/camerons</a:t>
            </a:r>
            <a:endParaRPr lang="en-US" sz="3200" dirty="0"/>
          </a:p>
          <a:p>
            <a:r>
              <a:rPr lang="en-US" dirty="0" smtClean="0"/>
              <a:t>Steve </a:t>
            </a:r>
            <a:r>
              <a:rPr lang="en-US" dirty="0"/>
              <a:t>Cook</a:t>
            </a:r>
          </a:p>
          <a:p>
            <a:pPr lvl="1"/>
            <a:r>
              <a:rPr lang="en-US" sz="3200" dirty="0" smtClean="0">
                <a:hlinkClick r:id="rId5"/>
              </a:rPr>
              <a:t>http</a:t>
            </a:r>
            <a:r>
              <a:rPr lang="en-US" sz="3200" dirty="0">
                <a:hlinkClick r:id="rId5"/>
              </a:rPr>
              <a:t>://</a:t>
            </a:r>
            <a:r>
              <a:rPr lang="en-US" sz="3200" dirty="0" smtClean="0">
                <a:hlinkClick r:id="rId5"/>
              </a:rPr>
              <a:t>blogs.msdn.com/stevecook</a:t>
            </a:r>
            <a:endParaRPr lang="en-US" sz="3200" dirty="0" smtClean="0"/>
          </a:p>
          <a:p>
            <a:r>
              <a:rPr lang="en-US" dirty="0" smtClean="0"/>
              <a:t>Jean-Marc </a:t>
            </a:r>
            <a:r>
              <a:rPr lang="en-US" dirty="0"/>
              <a:t>Prieur</a:t>
            </a:r>
          </a:p>
          <a:p>
            <a:pPr lvl="1"/>
            <a:r>
              <a:rPr lang="en-US" sz="3200" dirty="0">
                <a:hlinkClick r:id="rId6"/>
              </a:rPr>
              <a:t>http://</a:t>
            </a:r>
            <a:r>
              <a:rPr lang="en-US" sz="3200" dirty="0" smtClean="0">
                <a:hlinkClick r:id="rId6"/>
              </a:rPr>
              <a:t>blogs.msdn.com/jmprieur</a:t>
            </a:r>
            <a:endParaRPr lang="en-US" sz="3200" dirty="0" smtClean="0"/>
          </a:p>
          <a:p>
            <a:r>
              <a:rPr lang="en-US" sz="3600" dirty="0" smtClean="0"/>
              <a:t>Mark Groves</a:t>
            </a:r>
            <a:endParaRPr lang="en-US" sz="3600" dirty="0" smtClean="0">
              <a:hlinkClick r:id="rId3"/>
            </a:endParaRPr>
          </a:p>
          <a:p>
            <a:pPr lvl="1"/>
            <a:r>
              <a:rPr lang="en-US" dirty="0">
                <a:hlinkClick r:id="rId7"/>
              </a:rPr>
              <a:t>http://blogs.msdn.com/mgroves/</a:t>
            </a:r>
            <a:endParaRPr lang="en-US" dirty="0">
              <a:hlinkClick r:id="rId3"/>
            </a:endParaRPr>
          </a:p>
          <a:p>
            <a:pPr lvl="1"/>
            <a:endParaRPr lang="en-US" dirty="0" smtClean="0"/>
          </a:p>
          <a:p>
            <a:endParaRPr lang="en-US" dirty="0"/>
          </a:p>
        </p:txBody>
      </p:sp>
    </p:spTree>
    <p:extLst>
      <p:ext uri="{BB962C8B-B14F-4D97-AF65-F5344CB8AC3E}">
        <p14:creationId xmlns:p14="http://schemas.microsoft.com/office/powerpoint/2010/main" xmlns="" val="320951937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p:txBody>
          <a:bodyPr tIns="91440" anchor="t" anchorCtr="0"/>
          <a:lstStyle/>
          <a:p>
            <a:r>
              <a:rPr b="1" dirty="0" smtClean="0"/>
              <a:t>Breakout Sessions (session codes and titles)</a:t>
            </a:r>
          </a:p>
          <a:p>
            <a:pPr marL="396875">
              <a:buFont typeface="Arial" pitchFamily="34" charset="0"/>
              <a:buChar char="•"/>
            </a:pPr>
            <a:r>
              <a:rPr lang="en-US" dirty="0" smtClean="0">
                <a:effectLst/>
              </a:rPr>
              <a:t>DEV202 Doing It Right: Planning and Tracking Projects with Microsoft Visual Studio Team Foundation Server 2010</a:t>
            </a:r>
          </a:p>
          <a:p>
            <a:pPr marL="396875">
              <a:buFont typeface="Arial" pitchFamily="34" charset="0"/>
              <a:buChar char="•"/>
            </a:pPr>
            <a:r>
              <a:rPr lang="en-US" dirty="0" smtClean="0">
                <a:effectLst/>
              </a:rPr>
              <a:t>DEV205 Microsoft Visual Studio Team System 2010: A Lap around the New Project Management, Architecture, and Governance Capabilities</a:t>
            </a:r>
          </a:p>
          <a:p>
            <a:pPr marL="396875">
              <a:buFont typeface="Arial" pitchFamily="34" charset="0"/>
              <a:buChar char="•"/>
            </a:pPr>
            <a:r>
              <a:rPr lang="en-US" dirty="0" smtClean="0">
                <a:effectLst/>
              </a:rPr>
              <a:t>DEV207 How Microsoft Does It: Internal Use of Team Foundation Server and Microsoft Visual Studio Team System for Software Development</a:t>
            </a:r>
          </a:p>
          <a:p>
            <a:pPr marL="396875">
              <a:buFont typeface="Arial" pitchFamily="34" charset="0"/>
              <a:buChar char="•"/>
            </a:pPr>
            <a:r>
              <a:rPr lang="en-US" dirty="0" smtClean="0"/>
              <a:t>DEV312 - U</a:t>
            </a:r>
            <a:r>
              <a:rPr lang="en-US" dirty="0" smtClean="0">
                <a:effectLst/>
              </a:rPr>
              <a:t>sing and Extending Microsoft Visual Studio 2010 Architecture and Modeling Tools</a:t>
            </a:r>
          </a:p>
        </p:txBody>
      </p:sp>
      <p:sp>
        <p:nvSpPr>
          <p:cNvPr id="18" name="Content Placeholder 17"/>
          <p:cNvSpPr>
            <a:spLocks noGrp="1"/>
          </p:cNvSpPr>
          <p:nvPr>
            <p:ph sz="quarter" idx="11"/>
          </p:nvPr>
        </p:nvSpPr>
        <p:spPr>
          <a:xfrm>
            <a:off x="381000" y="3988000"/>
            <a:ext cx="8385048" cy="685800"/>
          </a:xfrm>
        </p:spPr>
        <p:txBody>
          <a:bodyPr tIns="91440" anchor="t" anchorCtr="0"/>
          <a:lstStyle/>
          <a:p>
            <a:pPr>
              <a:defRPr/>
            </a:pPr>
            <a:r>
              <a:rPr b="1" dirty="0" smtClean="0"/>
              <a:t>Interactive Theater Sessions (session codes and titles)</a:t>
            </a:r>
          </a:p>
          <a:p>
            <a:pPr marL="396875">
              <a:buFont typeface="Arial" pitchFamily="34" charset="0"/>
              <a:buChar char="•"/>
              <a:defRPr/>
            </a:pPr>
            <a:r>
              <a:rPr lang="en-US" dirty="0" smtClean="0">
                <a:effectLst/>
              </a:rPr>
              <a:t>DEV313 (REPEAT) – Architecture Discovery and Validation with Visual Studio 2010</a:t>
            </a:r>
          </a:p>
          <a:p>
            <a:pPr>
              <a:defRPr/>
            </a:pPr>
            <a:endParaRPr dirty="0" smtClean="0"/>
          </a:p>
        </p:txBody>
      </p:sp>
      <p:sp>
        <p:nvSpPr>
          <p:cNvPr id="19" name="Content Placeholder 18"/>
          <p:cNvSpPr>
            <a:spLocks noGrp="1"/>
          </p:cNvSpPr>
          <p:nvPr>
            <p:ph sz="quarter" idx="12"/>
          </p:nvPr>
        </p:nvSpPr>
        <p:spPr>
          <a:xfrm>
            <a:off x="381000" y="4865436"/>
            <a:ext cx="8385048" cy="685800"/>
          </a:xfrm>
        </p:spPr>
        <p:txBody>
          <a:bodyPr tIns="91440" anchor="t" anchorCtr="0"/>
          <a:lstStyle/>
          <a:p>
            <a:r>
              <a:rPr b="1" dirty="0" smtClean="0"/>
              <a:t>Product Demos</a:t>
            </a:r>
          </a:p>
          <a:p>
            <a:pPr marL="396875">
              <a:buFont typeface="Arial" pitchFamily="34" charset="0"/>
              <a:buChar char="•"/>
            </a:pPr>
            <a:r>
              <a:rPr lang="en-US" dirty="0" smtClean="0"/>
              <a:t>DEV01-DEMO Microsoft Visual Studio Team System 2010 Team Foundation Server: Become Productive in 30 Minutes</a:t>
            </a:r>
            <a:endParaRPr dirty="0" smtClean="0"/>
          </a:p>
        </p:txBody>
      </p:sp>
      <p:sp>
        <p:nvSpPr>
          <p:cNvPr id="20" name="Content Placeholder 19"/>
          <p:cNvSpPr>
            <a:spLocks noGrp="1"/>
          </p:cNvSpPr>
          <p:nvPr>
            <p:ph sz="quarter" idx="13"/>
          </p:nvPr>
        </p:nvSpPr>
        <p:spPr>
          <a:xfrm>
            <a:off x="0" y="6858000"/>
            <a:ext cx="8385048" cy="685800"/>
          </a:xfrm>
        </p:spPr>
        <p:txBody>
          <a:bodyPr/>
          <a:lstStyle/>
          <a:p>
            <a:r>
              <a:rPr dirty="0" smtClean="0"/>
              <a:t>Hands-on Labs (session codes and titles)</a:t>
            </a:r>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a:effectLst/>
              </a:rPr>
              <a:t>Architecture Discovery and Validation with Visual Studio 2010</a:t>
            </a:r>
            <a:endParaRPr sz="4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lstStyle/>
          <a:p>
            <a:r>
              <a:rPr lang="en-US" dirty="0" smtClean="0">
                <a:solidFill>
                  <a:schemeClr val="tx1"/>
                </a:solidFill>
              </a:rPr>
              <a:t>Peter Provost</a:t>
            </a:r>
          </a:p>
          <a:p>
            <a:r>
              <a:rPr lang="en-US" dirty="0" smtClean="0">
                <a:solidFill>
                  <a:schemeClr val="tx1"/>
                </a:solidFill>
              </a:rPr>
              <a:t>Sr. Program Manager</a:t>
            </a:r>
          </a:p>
          <a:p>
            <a:r>
              <a:rPr lang="en-US" dirty="0" smtClean="0">
                <a:solidFill>
                  <a:schemeClr val="tx1"/>
                </a:solidFill>
              </a:rPr>
              <a:t>Microsoft</a:t>
            </a:r>
          </a:p>
          <a:p>
            <a:r>
              <a:rPr lang="en-US" dirty="0" smtClean="0">
                <a:solidFill>
                  <a:schemeClr val="tx1"/>
                </a:solidFill>
              </a:rPr>
              <a:t>Session Code: DEV313</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By the End of this Talk, you will…</a:t>
            </a:r>
            <a:endParaRPr lang="en-US" dirty="0"/>
          </a:p>
        </p:txBody>
      </p:sp>
      <p:sp>
        <p:nvSpPr>
          <p:cNvPr id="3" name="Text Placeholder 2"/>
          <p:cNvSpPr>
            <a:spLocks noGrp="1"/>
          </p:cNvSpPr>
          <p:nvPr>
            <p:ph idx="1"/>
          </p:nvPr>
        </p:nvSpPr>
        <p:spPr/>
        <p:txBody>
          <a:bodyPr/>
          <a:lstStyle/>
          <a:p>
            <a:r>
              <a:rPr lang="en-US" dirty="0"/>
              <a:t>Understand the following about the Architecture Tools in Visual Studio 2010 </a:t>
            </a:r>
            <a:r>
              <a:rPr lang="en-US" dirty="0" smtClean="0"/>
              <a:t>Ultimate:</a:t>
            </a:r>
            <a:endParaRPr lang="en-US" dirty="0"/>
          </a:p>
          <a:p>
            <a:pPr lvl="1"/>
            <a:r>
              <a:rPr lang="en-US" dirty="0" smtClean="0"/>
              <a:t>Why we built it</a:t>
            </a:r>
          </a:p>
          <a:p>
            <a:pPr lvl="1"/>
            <a:r>
              <a:rPr lang="en-US" dirty="0" smtClean="0"/>
              <a:t>Who we built it for</a:t>
            </a:r>
          </a:p>
          <a:p>
            <a:pPr lvl="1"/>
            <a:r>
              <a:rPr lang="en-US" dirty="0" smtClean="0"/>
              <a:t>What it can do</a:t>
            </a:r>
          </a:p>
          <a:p>
            <a:endParaRPr lang="en-US" dirty="0" smtClean="0"/>
          </a:p>
          <a:p>
            <a:pPr lvl="2"/>
            <a:endParaRPr lang="en-US" dirty="0" smtClean="0"/>
          </a:p>
        </p:txBody>
      </p:sp>
    </p:spTree>
    <p:extLst>
      <p:ext uri="{BB962C8B-B14F-4D97-AF65-F5344CB8AC3E}">
        <p14:creationId xmlns:p14="http://schemas.microsoft.com/office/powerpoint/2010/main" xmlns="" val="301739231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smtClean="0"/>
              <a:t>The Why</a:t>
            </a:r>
            <a:br>
              <a:rPr lang="en-US" dirty="0" smtClean="0"/>
            </a:br>
            <a:r>
              <a:rPr lang="en-US" sz="2800" dirty="0" smtClean="0"/>
              <a:t>Complexity remains a Serious Problem</a:t>
            </a:r>
            <a:endParaRPr lang="en-US" sz="2800" dirty="0"/>
          </a:p>
        </p:txBody>
      </p:sp>
      <p:sp>
        <p:nvSpPr>
          <p:cNvPr id="3" name="Content Placeholder 2"/>
          <p:cNvSpPr>
            <a:spLocks noGrp="1"/>
          </p:cNvSpPr>
          <p:nvPr>
            <p:ph idx="1"/>
          </p:nvPr>
        </p:nvSpPr>
        <p:spPr/>
        <p:txBody>
          <a:bodyPr/>
          <a:lstStyle/>
          <a:p>
            <a:r>
              <a:rPr lang="en-US" dirty="0" smtClean="0"/>
              <a:t>Complexity is found everywhere:</a:t>
            </a:r>
          </a:p>
          <a:p>
            <a:pPr lvl="1"/>
            <a:r>
              <a:rPr lang="en-US" dirty="0" smtClean="0"/>
              <a:t>In Code, Requirements, Organizational politics</a:t>
            </a:r>
          </a:p>
          <a:p>
            <a:pPr lvl="1"/>
            <a:r>
              <a:rPr lang="en-US" dirty="0" smtClean="0"/>
              <a:t>(the list goes on and on…)</a:t>
            </a:r>
          </a:p>
          <a:p>
            <a:r>
              <a:rPr lang="en-US" dirty="0" smtClean="0"/>
              <a:t>The Architecture tools in VS2010 Ultimate attack these problems head on by increasing…</a:t>
            </a:r>
          </a:p>
          <a:p>
            <a:pPr lvl="1"/>
            <a:r>
              <a:rPr lang="en-US" dirty="0" smtClean="0"/>
              <a:t>…A shared understanding between team members</a:t>
            </a:r>
          </a:p>
          <a:p>
            <a:pPr lvl="1"/>
            <a:r>
              <a:rPr lang="en-US" dirty="0" smtClean="0"/>
              <a:t>…The understanding of existing system</a:t>
            </a:r>
          </a:p>
          <a:p>
            <a:pPr lvl="1"/>
            <a:r>
              <a:rPr lang="en-US" dirty="0" smtClean="0"/>
              <a:t>…The ability to gain and maintain control</a:t>
            </a:r>
          </a:p>
          <a:p>
            <a:endParaRPr lang="en-US" dirty="0" smtClean="0"/>
          </a:p>
        </p:txBody>
      </p:sp>
    </p:spTree>
    <p:extLst>
      <p:ext uri="{BB962C8B-B14F-4D97-AF65-F5344CB8AC3E}">
        <p14:creationId xmlns:p14="http://schemas.microsoft.com/office/powerpoint/2010/main" xmlns="" val="272541536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smtClean="0"/>
              <a:t>The Who</a:t>
            </a:r>
            <a:br>
              <a:rPr lang="en-US" dirty="0" smtClean="0"/>
            </a:br>
            <a:r>
              <a:rPr lang="en-US" sz="2800" dirty="0" smtClean="0"/>
              <a:t>Focused on Developers and Architects</a:t>
            </a:r>
            <a:endParaRPr lang="en-US" dirty="0"/>
          </a:p>
        </p:txBody>
      </p:sp>
      <p:sp>
        <p:nvSpPr>
          <p:cNvPr id="3" name="Content Placeholder 2"/>
          <p:cNvSpPr>
            <a:spLocks noGrp="1"/>
          </p:cNvSpPr>
          <p:nvPr>
            <p:ph idx="1"/>
          </p:nvPr>
        </p:nvSpPr>
        <p:spPr/>
        <p:txBody>
          <a:bodyPr/>
          <a:lstStyle/>
          <a:p>
            <a:endParaRPr lang="en-US" dirty="0" smtClean="0"/>
          </a:p>
          <a:p>
            <a:r>
              <a:rPr lang="en-US" dirty="0" smtClean="0"/>
              <a:t>Developers who are…</a:t>
            </a:r>
          </a:p>
          <a:p>
            <a:pPr lvl="1"/>
            <a:r>
              <a:rPr lang="en-US" dirty="0" smtClean="0"/>
              <a:t>…trying to understand existing code</a:t>
            </a:r>
          </a:p>
          <a:p>
            <a:pPr lvl="1"/>
            <a:r>
              <a:rPr lang="en-US" dirty="0" smtClean="0"/>
              <a:t>…focused on the “right fix”</a:t>
            </a:r>
          </a:p>
          <a:p>
            <a:r>
              <a:rPr lang="en-US" dirty="0" smtClean="0"/>
              <a:t>Architects who are…</a:t>
            </a:r>
          </a:p>
          <a:p>
            <a:pPr lvl="1"/>
            <a:r>
              <a:rPr lang="en-US" dirty="0" smtClean="0"/>
              <a:t>…trying to understand the Domain and how it relates to implementation</a:t>
            </a:r>
          </a:p>
          <a:p>
            <a:pPr lvl="1"/>
            <a:r>
              <a:rPr lang="en-US" dirty="0" smtClean="0"/>
              <a:t>…“Solution” or “Application” Architect  on the team</a:t>
            </a:r>
          </a:p>
          <a:p>
            <a:endParaRPr lang="en-US" dirty="0"/>
          </a:p>
        </p:txBody>
      </p:sp>
    </p:spTree>
    <p:extLst>
      <p:ext uri="{BB962C8B-B14F-4D97-AF65-F5344CB8AC3E}">
        <p14:creationId xmlns:p14="http://schemas.microsoft.com/office/powerpoint/2010/main" xmlns="" val="308787229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smtClean="0"/>
              <a:t>The What</a:t>
            </a:r>
            <a:br>
              <a:rPr lang="en-US" dirty="0" smtClean="0"/>
            </a:br>
            <a:r>
              <a:rPr lang="en-US" sz="2800" dirty="0" smtClean="0"/>
              <a:t>Product Capabilities</a:t>
            </a:r>
            <a:endParaRPr lang="en-US" sz="2800" dirty="0"/>
          </a:p>
        </p:txBody>
      </p:sp>
      <p:sp>
        <p:nvSpPr>
          <p:cNvPr id="3" name="Content Placeholder 2"/>
          <p:cNvSpPr>
            <a:spLocks noGrp="1"/>
          </p:cNvSpPr>
          <p:nvPr>
            <p:ph idx="1"/>
          </p:nvPr>
        </p:nvSpPr>
        <p:spPr/>
        <p:txBody>
          <a:bodyPr>
            <a:normAutofit fontScale="92500" lnSpcReduction="10000"/>
          </a:bodyPr>
          <a:lstStyle/>
          <a:p>
            <a:r>
              <a:rPr lang="en-US" dirty="0" smtClean="0"/>
              <a:t>“Understand The Code”</a:t>
            </a:r>
          </a:p>
          <a:p>
            <a:pPr lvl="1"/>
            <a:r>
              <a:rPr lang="en-US" dirty="0" smtClean="0"/>
              <a:t>Architecture Explorer</a:t>
            </a:r>
          </a:p>
          <a:p>
            <a:pPr lvl="1"/>
            <a:r>
              <a:rPr lang="en-US" dirty="0" smtClean="0"/>
              <a:t>Sequence Diagram Generation</a:t>
            </a:r>
          </a:p>
          <a:p>
            <a:pPr lvl="1"/>
            <a:r>
              <a:rPr lang="en-US" dirty="0" smtClean="0"/>
              <a:t>DGML Graphs and “Standard” Graphs</a:t>
            </a:r>
          </a:p>
          <a:p>
            <a:r>
              <a:rPr lang="en-US" dirty="0" smtClean="0"/>
              <a:t>“Understand The Domain”</a:t>
            </a:r>
          </a:p>
          <a:p>
            <a:pPr lvl="1"/>
            <a:r>
              <a:rPr lang="en-US" dirty="0" smtClean="0"/>
              <a:t>UML 2.x Designers</a:t>
            </a:r>
          </a:p>
          <a:p>
            <a:pPr lvl="1"/>
            <a:r>
              <a:rPr lang="en-US" dirty="0" smtClean="0"/>
              <a:t>Modeling Project &amp; Explorer</a:t>
            </a:r>
          </a:p>
          <a:p>
            <a:r>
              <a:rPr lang="en-US" dirty="0" smtClean="0"/>
              <a:t>“Maintain Control”</a:t>
            </a:r>
          </a:p>
          <a:p>
            <a:pPr lvl="1"/>
            <a:r>
              <a:rPr lang="en-US" dirty="0" smtClean="0"/>
              <a:t>Layer Diagram &amp; Custom </a:t>
            </a:r>
            <a:r>
              <a:rPr lang="en-US" dirty="0" err="1" smtClean="0"/>
              <a:t>MSBuild</a:t>
            </a:r>
            <a:r>
              <a:rPr lang="en-US" dirty="0" smtClean="0"/>
              <a:t> Tasks</a:t>
            </a:r>
          </a:p>
          <a:p>
            <a:pPr lvl="1"/>
            <a:r>
              <a:rPr lang="en-US" dirty="0" smtClean="0"/>
              <a:t>Work Item Integration</a:t>
            </a:r>
          </a:p>
          <a:p>
            <a:r>
              <a:rPr lang="en-US" dirty="0" smtClean="0"/>
              <a:t>Extensibility</a:t>
            </a:r>
          </a:p>
        </p:txBody>
      </p:sp>
    </p:spTree>
    <p:extLst>
      <p:ext uri="{BB962C8B-B14F-4D97-AF65-F5344CB8AC3E}">
        <p14:creationId xmlns:p14="http://schemas.microsoft.com/office/powerpoint/2010/main" xmlns="" val="267049281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“Understand the Code”</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81072303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smtClean="0"/>
              <a:t>"Understand The Code"</a:t>
            </a:r>
            <a:br>
              <a:rPr lang="en-US" dirty="0" smtClean="0"/>
            </a:br>
            <a:r>
              <a:rPr lang="en-US" sz="2800" dirty="0" smtClean="0"/>
              <a:t> Demo Summary</a:t>
            </a:r>
            <a:endParaRPr lang="en-US" sz="2800" dirty="0"/>
          </a:p>
        </p:txBody>
      </p:sp>
      <p:sp>
        <p:nvSpPr>
          <p:cNvPr id="3" name="Content Placeholder 2"/>
          <p:cNvSpPr>
            <a:spLocks noGrp="1"/>
          </p:cNvSpPr>
          <p:nvPr>
            <p:ph idx="1"/>
          </p:nvPr>
        </p:nvSpPr>
        <p:spPr/>
        <p:txBody>
          <a:bodyPr/>
          <a:lstStyle/>
          <a:p>
            <a:endParaRPr lang="en-US" dirty="0" smtClean="0"/>
          </a:p>
          <a:p>
            <a:r>
              <a:rPr lang="en-US" dirty="0" smtClean="0"/>
              <a:t>Dependency Graphs and DGML</a:t>
            </a:r>
          </a:p>
          <a:p>
            <a:r>
              <a:rPr lang="en-US" dirty="0" smtClean="0"/>
              <a:t>Architecture Explorer</a:t>
            </a:r>
          </a:p>
          <a:p>
            <a:r>
              <a:rPr lang="en-US" dirty="0" smtClean="0"/>
              <a:t>Sequence Diagram Generation</a:t>
            </a:r>
          </a:p>
        </p:txBody>
      </p:sp>
    </p:spTree>
    <p:extLst>
      <p:ext uri="{BB962C8B-B14F-4D97-AF65-F5344CB8AC3E}">
        <p14:creationId xmlns:p14="http://schemas.microsoft.com/office/powerpoint/2010/main" xmlns="" val="266007875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“Understand the Domain”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374617813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816</TotalTime>
  <Words>691</Words>
  <Application>Microsoft Office PowerPoint</Application>
  <PresentationFormat>On-screen Show (4:3)</PresentationFormat>
  <Paragraphs>120</Paragraphs>
  <Slides>19</Slides>
  <Notes>18</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TechEd09_Europe</vt:lpstr>
      <vt:lpstr>TechEd09_Europe template</vt:lpstr>
      <vt:lpstr>Slide 1</vt:lpstr>
      <vt:lpstr>Architecture Discovery and Validation with Visual Studio 2010</vt:lpstr>
      <vt:lpstr>By the End of this Talk, you will…</vt:lpstr>
      <vt:lpstr>The Why Complexity remains a Serious Problem</vt:lpstr>
      <vt:lpstr>The Who Focused on Developers and Architects</vt:lpstr>
      <vt:lpstr>The What Product Capabilities</vt:lpstr>
      <vt:lpstr>“Understand the Code”</vt:lpstr>
      <vt:lpstr>"Understand The Code"  Demo Summary</vt:lpstr>
      <vt:lpstr>“Understand the Domain”</vt:lpstr>
      <vt:lpstr>"Understand The Domain" Demo Summary</vt:lpstr>
      <vt:lpstr>“Maintain Control”</vt:lpstr>
      <vt:lpstr>"Maintain Control" Demo Summary</vt:lpstr>
      <vt:lpstr>Extensibility</vt:lpstr>
      <vt:lpstr>In Summary…</vt:lpstr>
      <vt:lpstr>Related Blogs</vt:lpstr>
      <vt:lpstr>Resources</vt:lpstr>
      <vt:lpstr>Related Content</vt:lpstr>
      <vt:lpstr>Slide 18</vt:lpstr>
      <vt:lpstr>Slide 19</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Peter Provost</dc:creator>
  <dc:description>tech·ed Europe 2009</dc:description>
  <cp:lastModifiedBy>cn_user</cp:lastModifiedBy>
  <cp:revision>92</cp:revision>
  <dcterms:created xsi:type="dcterms:W3CDTF">2009-10-30T18:47:14Z</dcterms:created>
  <dcterms:modified xsi:type="dcterms:W3CDTF">2009-11-12T10:49:44Z</dcterms:modified>
</cp:coreProperties>
</file>