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2"/>
  </p:notesMasterIdLst>
  <p:handoutMasterIdLst>
    <p:handoutMasterId r:id="rId23"/>
  </p:handoutMasterIdLst>
  <p:sldIdLst>
    <p:sldId id="256" r:id="rId3"/>
    <p:sldId id="257" r:id="rId4"/>
    <p:sldId id="303" r:id="rId5"/>
    <p:sldId id="296" r:id="rId6"/>
    <p:sldId id="297" r:id="rId7"/>
    <p:sldId id="298" r:id="rId8"/>
    <p:sldId id="304" r:id="rId9"/>
    <p:sldId id="307" r:id="rId10"/>
    <p:sldId id="305" r:id="rId11"/>
    <p:sldId id="308" r:id="rId12"/>
    <p:sldId id="306" r:id="rId13"/>
    <p:sldId id="309" r:id="rId14"/>
    <p:sldId id="302" r:id="rId15"/>
    <p:sldId id="274" r:id="rId16"/>
    <p:sldId id="310" r:id="rId17"/>
    <p:sldId id="282" r:id="rId18"/>
    <p:sldId id="277" r:id="rId19"/>
    <p:sldId id="311" r:id="rId20"/>
    <p:sldId id="280" r:id="rId2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21" d="100"/>
          <a:sy n="121" d="100"/>
        </p:scale>
        <p:origin x="-54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5" d="100"/>
          <a:sy n="95" d="100"/>
        </p:scale>
        <p:origin x="-267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dev312_provost.pptx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208035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293940290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blogs.msdn.com/camerons" TargetMode="External"/><Relationship Id="rId7" Type="http://schemas.openxmlformats.org/officeDocument/2006/relationships/hyperlink" Target="http://blogs.msdn.com/mgrove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blogs.msdn.com/jmprieur" TargetMode="External"/><Relationship Id="rId5" Type="http://schemas.openxmlformats.org/officeDocument/2006/relationships/hyperlink" Target="http://www.peterprovost.org/blog/" TargetMode="External"/><Relationship Id="rId4" Type="http://schemas.openxmlformats.org/officeDocument/2006/relationships/hyperlink" Target="http://blogs.msdn.com/stevecook"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997196"/>
          </a:xfrm>
        </p:spPr>
        <p:txBody>
          <a:bodyPr/>
          <a:lstStyle/>
          <a:p>
            <a:r>
              <a:rPr lang="en-US" sz="4400" dirty="0"/>
              <a:t>Creating a custom gesture extension</a:t>
            </a:r>
            <a:r>
              <a:rPr lang="en-US" sz="4400" dirty="0" smtClean="0"/>
              <a:t/>
            </a:r>
            <a:br>
              <a:rPr lang="en-US" sz="4400" dirty="0" smtClean="0"/>
            </a:br>
            <a:r>
              <a:rPr lang="en-US" sz="2800" dirty="0" smtClean="0"/>
              <a:t>Demo summary</a:t>
            </a:r>
            <a:endParaRPr lang="en-US" sz="4400" dirty="0"/>
          </a:p>
        </p:txBody>
      </p:sp>
      <p:sp>
        <p:nvSpPr>
          <p:cNvPr id="6" name="Text Placeholder 5"/>
          <p:cNvSpPr>
            <a:spLocks noGrp="1"/>
          </p:cNvSpPr>
          <p:nvPr>
            <p:ph type="body" sz="quarter" idx="10"/>
          </p:nvPr>
        </p:nvSpPr>
        <p:spPr/>
        <p:txBody>
          <a:bodyPr/>
          <a:lstStyle/>
          <a:p>
            <a:r>
              <a:rPr lang="en-US" dirty="0" smtClean="0"/>
              <a:t>Creating a gesture extension</a:t>
            </a:r>
          </a:p>
          <a:p>
            <a:r>
              <a:rPr lang="en-US" dirty="0" smtClean="0"/>
              <a:t>Understanding “context” and how to use it</a:t>
            </a:r>
          </a:p>
          <a:p>
            <a:r>
              <a:rPr lang="en-US" dirty="0" smtClean="0"/>
              <a:t>Interacting with other diagrams</a:t>
            </a:r>
          </a:p>
          <a:p>
            <a:endParaRPr lang="en-US" dirty="0"/>
          </a:p>
        </p:txBody>
      </p:sp>
    </p:spTree>
    <p:extLst>
      <p:ext uri="{BB962C8B-B14F-4D97-AF65-F5344CB8AC3E}">
        <p14:creationId xmlns="" xmlns:p14="http://schemas.microsoft.com/office/powerpoint/2010/main" val="372419520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custom validation constraints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11896689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997196"/>
          </a:xfrm>
        </p:spPr>
        <p:txBody>
          <a:bodyPr/>
          <a:lstStyle/>
          <a:p>
            <a:r>
              <a:rPr lang="en-US" sz="4400" dirty="0"/>
              <a:t>Creating custom validation constraints</a:t>
            </a:r>
            <a:r>
              <a:rPr lang="en-US" sz="4400" dirty="0" smtClean="0"/>
              <a:t/>
            </a:r>
            <a:br>
              <a:rPr lang="en-US" sz="4400" dirty="0" smtClean="0"/>
            </a:br>
            <a:r>
              <a:rPr lang="en-US" sz="2800" dirty="0" smtClean="0"/>
              <a:t>Demo summary</a:t>
            </a:r>
            <a:endParaRPr lang="en-US" sz="4400" dirty="0"/>
          </a:p>
        </p:txBody>
      </p:sp>
      <p:sp>
        <p:nvSpPr>
          <p:cNvPr id="6" name="Text Placeholder 5"/>
          <p:cNvSpPr>
            <a:spLocks noGrp="1"/>
          </p:cNvSpPr>
          <p:nvPr>
            <p:ph type="body" sz="quarter" idx="10"/>
          </p:nvPr>
        </p:nvSpPr>
        <p:spPr/>
        <p:txBody>
          <a:bodyPr/>
          <a:lstStyle/>
          <a:p>
            <a:r>
              <a:rPr lang="en-US" dirty="0" smtClean="0"/>
              <a:t>Why you might want custom model validators</a:t>
            </a:r>
          </a:p>
          <a:p>
            <a:r>
              <a:rPr lang="en-US" dirty="0" smtClean="0"/>
              <a:t>How and when validators run against the model</a:t>
            </a:r>
          </a:p>
        </p:txBody>
      </p:sp>
    </p:spTree>
    <p:extLst>
      <p:ext uri="{BB962C8B-B14F-4D97-AF65-F5344CB8AC3E}">
        <p14:creationId xmlns="" xmlns:p14="http://schemas.microsoft.com/office/powerpoint/2010/main" val="372419520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But I want more!</a:t>
            </a:r>
            <a:endParaRPr lang="en-US" dirty="0"/>
          </a:p>
        </p:txBody>
      </p:sp>
      <p:sp>
        <p:nvSpPr>
          <p:cNvPr id="5" name="Content Placeholder 4"/>
          <p:cNvSpPr>
            <a:spLocks noGrp="1"/>
          </p:cNvSpPr>
          <p:nvPr>
            <p:ph idx="1"/>
          </p:nvPr>
        </p:nvSpPr>
        <p:spPr/>
        <p:txBody>
          <a:bodyPr>
            <a:normAutofit lnSpcReduction="10000"/>
          </a:bodyPr>
          <a:lstStyle/>
          <a:p>
            <a:r>
              <a:rPr lang="en-US" dirty="0" smtClean="0"/>
              <a:t>Simple things are simple, complex things are still possible… </a:t>
            </a:r>
          </a:p>
          <a:p>
            <a:pPr lvl="1"/>
            <a:r>
              <a:rPr lang="en-US" dirty="0" smtClean="0"/>
              <a:t>…Visual Studio Integration Packages can do almost anything</a:t>
            </a:r>
          </a:p>
          <a:p>
            <a:r>
              <a:rPr lang="en-US" dirty="0" smtClean="0"/>
              <a:t>Keep an eye open for an announcement about our </a:t>
            </a:r>
            <a:r>
              <a:rPr lang="en-US" dirty="0" err="1" smtClean="0"/>
              <a:t>PowerTools</a:t>
            </a:r>
            <a:endParaRPr lang="en-US" baseline="0" dirty="0" smtClean="0"/>
          </a:p>
          <a:p>
            <a:pPr lvl="1"/>
            <a:r>
              <a:rPr lang="en-US" dirty="0" smtClean="0"/>
              <a:t>Adapters for cross</a:t>
            </a:r>
            <a:r>
              <a:rPr lang="en-US" baseline="0" dirty="0" smtClean="0"/>
              <a:t> diagram and model linkage and access</a:t>
            </a:r>
          </a:p>
          <a:p>
            <a:pPr lvl="1"/>
            <a:r>
              <a:rPr lang="en-US" dirty="0" smtClean="0"/>
              <a:t>Code generation using T4</a:t>
            </a:r>
          </a:p>
          <a:p>
            <a:r>
              <a:rPr lang="en-US" dirty="0" smtClean="0"/>
              <a:t>DGML schema</a:t>
            </a:r>
          </a:p>
          <a:p>
            <a:pPr lvl="1"/>
            <a:r>
              <a:rPr lang="en-US" dirty="0" smtClean="0"/>
              <a:t>Easy to create </a:t>
            </a:r>
            <a:r>
              <a:rPr lang="en-US" smtClean="0"/>
              <a:t>DGML diagrams of </a:t>
            </a:r>
            <a:r>
              <a:rPr lang="en-US" dirty="0" smtClean="0"/>
              <a:t>YOUR data</a:t>
            </a:r>
          </a:p>
          <a:p>
            <a:endParaRPr lang="en-US" dirty="0" smtClean="0"/>
          </a:p>
        </p:txBody>
      </p:sp>
    </p:spTree>
    <p:extLst>
      <p:ext uri="{BB962C8B-B14F-4D97-AF65-F5344CB8AC3E}">
        <p14:creationId xmlns="" xmlns:p14="http://schemas.microsoft.com/office/powerpoint/2010/main" val="78264980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Blogs</a:t>
            </a:r>
            <a:endParaRPr lang="en-US" dirty="0"/>
          </a:p>
        </p:txBody>
      </p:sp>
      <p:sp>
        <p:nvSpPr>
          <p:cNvPr id="10" name="Text Placeholder 9"/>
          <p:cNvSpPr>
            <a:spLocks noGrp="1"/>
          </p:cNvSpPr>
          <p:nvPr>
            <p:ph type="body" sz="quarter" idx="10"/>
          </p:nvPr>
        </p:nvSpPr>
        <p:spPr>
          <a:xfrm>
            <a:off x="381000" y="1411551"/>
            <a:ext cx="8382000" cy="4776977"/>
          </a:xfrm>
        </p:spPr>
        <p:txBody>
          <a:bodyPr>
            <a:normAutofit fontScale="92500" lnSpcReduction="10000"/>
          </a:bodyPr>
          <a:lstStyle/>
          <a:p>
            <a:r>
              <a:rPr lang="en-US" dirty="0"/>
              <a:t>Cameron Skinner</a:t>
            </a:r>
            <a:endParaRPr lang="en-US" dirty="0">
              <a:hlinkClick r:id="rId3"/>
            </a:endParaRPr>
          </a:p>
          <a:p>
            <a:pPr lvl="1"/>
            <a:r>
              <a:rPr lang="en-US" sz="3200" dirty="0">
                <a:hlinkClick r:id="rId3"/>
              </a:rPr>
              <a:t>http://blogs.msdn.com/camerons</a:t>
            </a:r>
            <a:endParaRPr lang="en-US" sz="3200" dirty="0"/>
          </a:p>
          <a:p>
            <a:r>
              <a:rPr lang="en-US" dirty="0"/>
              <a:t>Steve Cook</a:t>
            </a:r>
          </a:p>
          <a:p>
            <a:pPr lvl="1"/>
            <a:r>
              <a:rPr lang="en-US" sz="3200" dirty="0">
                <a:hlinkClick r:id="rId4"/>
              </a:rPr>
              <a:t>http://</a:t>
            </a:r>
            <a:r>
              <a:rPr lang="en-US" sz="3200" dirty="0" smtClean="0">
                <a:hlinkClick r:id="rId4"/>
              </a:rPr>
              <a:t>blogs.msdn.com/stevecook</a:t>
            </a:r>
            <a:endParaRPr lang="en-US" sz="3200" dirty="0" smtClean="0"/>
          </a:p>
          <a:p>
            <a:r>
              <a:rPr lang="en-US" dirty="0" smtClean="0"/>
              <a:t>Peter </a:t>
            </a:r>
            <a:r>
              <a:rPr lang="en-US" dirty="0"/>
              <a:t>Provost</a:t>
            </a:r>
            <a:endParaRPr lang="en-US" dirty="0">
              <a:hlinkClick r:id="rId5"/>
            </a:endParaRPr>
          </a:p>
          <a:p>
            <a:pPr lvl="1"/>
            <a:r>
              <a:rPr lang="en-US" sz="3200" dirty="0">
                <a:hlinkClick r:id="rId5"/>
              </a:rPr>
              <a:t>http://www.peterprovost.org/blog</a:t>
            </a:r>
            <a:r>
              <a:rPr lang="en-US" sz="3200" dirty="0" smtClean="0">
                <a:hlinkClick r:id="rId5"/>
              </a:rPr>
              <a:t>/</a:t>
            </a:r>
            <a:endParaRPr lang="en-US" sz="3200" dirty="0" smtClean="0"/>
          </a:p>
          <a:p>
            <a:r>
              <a:rPr lang="en-US" dirty="0" smtClean="0"/>
              <a:t>Jean-Marc </a:t>
            </a:r>
            <a:r>
              <a:rPr lang="en-US" dirty="0"/>
              <a:t>Prieur</a:t>
            </a:r>
          </a:p>
          <a:p>
            <a:pPr lvl="1"/>
            <a:r>
              <a:rPr lang="en-US" sz="3200" dirty="0">
                <a:hlinkClick r:id="rId6"/>
              </a:rPr>
              <a:t>http://</a:t>
            </a:r>
            <a:r>
              <a:rPr lang="en-US" sz="3200" dirty="0" smtClean="0">
                <a:hlinkClick r:id="rId6"/>
              </a:rPr>
              <a:t>blogs.msdn.com/jmprieur</a:t>
            </a:r>
            <a:endParaRPr lang="en-US" sz="3200" dirty="0" smtClean="0"/>
          </a:p>
          <a:p>
            <a:r>
              <a:rPr lang="en-US" sz="3600" dirty="0" smtClean="0"/>
              <a:t>Mark Groves</a:t>
            </a:r>
            <a:endParaRPr lang="en-US" sz="3600" dirty="0" smtClean="0">
              <a:hlinkClick r:id="rId5"/>
            </a:endParaRPr>
          </a:p>
          <a:p>
            <a:pPr lvl="1"/>
            <a:r>
              <a:rPr lang="en-US" dirty="0">
                <a:hlinkClick r:id="rId7"/>
              </a:rPr>
              <a:t>http://blogs.msdn.com/mgroves/</a:t>
            </a:r>
            <a:endParaRPr lang="en-US" dirty="0">
              <a:hlinkClick r:id="rId5"/>
            </a:endParaRPr>
          </a:p>
          <a:p>
            <a:pPr lvl="1"/>
            <a:endParaRPr lang="en-US" dirty="0" smtClean="0"/>
          </a:p>
          <a:p>
            <a:endParaRPr lang="en-US" dirty="0"/>
          </a:p>
        </p:txBody>
      </p:sp>
    </p:spTree>
    <p:extLst>
      <p:ext uri="{BB962C8B-B14F-4D97-AF65-F5344CB8AC3E}">
        <p14:creationId xmlns="" xmlns:p14="http://schemas.microsoft.com/office/powerpoint/2010/main" val="194401387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dirty="0" smtClean="0"/>
              <a:t>Breakout Sessions (session codes and titles)</a:t>
            </a:r>
          </a:p>
          <a:p>
            <a:r>
              <a:rPr lang="en-US" dirty="0" smtClean="0"/>
              <a:t>DEV313 - </a:t>
            </a:r>
            <a:r>
              <a:rPr lang="en-US" dirty="0">
                <a:effectLst/>
              </a:rPr>
              <a:t>Architecture Discovery and Validation with Visual Studio 2010</a:t>
            </a:r>
            <a:endParaRPr dirty="0" smtClean="0"/>
          </a:p>
        </p:txBody>
      </p:sp>
      <p:sp>
        <p:nvSpPr>
          <p:cNvPr id="18" name="Content Placeholder 17"/>
          <p:cNvSpPr>
            <a:spLocks noGrp="1"/>
          </p:cNvSpPr>
          <p:nvPr>
            <p:ph sz="quarter" idx="11"/>
          </p:nvPr>
        </p:nvSpPr>
        <p:spPr/>
        <p:txBody>
          <a:bodyPr/>
          <a:lstStyle/>
          <a:p>
            <a:pPr>
              <a:defRPr/>
            </a:pPr>
            <a:r>
              <a:rPr smtClean="0"/>
              <a:t>Interactive Theater Sessions (session codes and titles)</a:t>
            </a:r>
          </a:p>
        </p:txBody>
      </p:sp>
      <p:sp>
        <p:nvSpPr>
          <p:cNvPr id="19" name="Content Placeholder 18"/>
          <p:cNvSpPr>
            <a:spLocks noGrp="1"/>
          </p:cNvSpPr>
          <p:nvPr>
            <p:ph sz="quarter" idx="12"/>
          </p:nvPr>
        </p:nvSpPr>
        <p:spPr/>
        <p:txBody>
          <a:bodyPr/>
          <a:lstStyle/>
          <a:p>
            <a:r>
              <a:rPr smtClean="0"/>
              <a:t>Hands-on Labs (session codes and titles)</a:t>
            </a:r>
          </a:p>
        </p:txBody>
      </p:sp>
      <p:sp>
        <p:nvSpPr>
          <p:cNvPr id="20" name="Content Placeholder 19"/>
          <p:cNvSpPr>
            <a:spLocks noGrp="1"/>
          </p:cNvSpPr>
          <p:nvPr>
            <p:ph sz="quarter" idx="13"/>
          </p:nvPr>
        </p:nvSpPr>
        <p:spPr/>
        <p:txBody>
          <a:bodyPr/>
          <a:lstStyle/>
          <a:p>
            <a:r>
              <a:rPr smtClean="0"/>
              <a:t>Hands-on Labs (session codes and titles)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a:effectLst/>
              </a:rPr>
              <a:t>Using and Extending Microsoft Visual Studio 2010 Architecture and Modeling Tools</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Peter Provost</a:t>
            </a:r>
          </a:p>
          <a:p>
            <a:r>
              <a:rPr lang="en-US" dirty="0" smtClean="0">
                <a:solidFill>
                  <a:schemeClr val="tx1"/>
                </a:solidFill>
              </a:rPr>
              <a:t>Sr. Program Manager</a:t>
            </a:r>
          </a:p>
          <a:p>
            <a:r>
              <a:rPr lang="en-US" dirty="0" smtClean="0">
                <a:solidFill>
                  <a:schemeClr val="tx1"/>
                </a:solidFill>
              </a:rPr>
              <a:t>Microsoft</a:t>
            </a:r>
          </a:p>
          <a:p>
            <a:r>
              <a:rPr lang="en-US" dirty="0" smtClean="0">
                <a:solidFill>
                  <a:schemeClr val="tx1"/>
                </a:solidFill>
              </a:rPr>
              <a:t>Session Code: DEV312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By the End of this Talk, you will…</a:t>
            </a:r>
            <a:endParaRPr lang="en-US" dirty="0"/>
          </a:p>
        </p:txBody>
      </p:sp>
      <p:sp>
        <p:nvSpPr>
          <p:cNvPr id="6" name="Text Placeholder 5"/>
          <p:cNvSpPr>
            <a:spLocks noGrp="1"/>
          </p:cNvSpPr>
          <p:nvPr>
            <p:ph type="body" sz="quarter" idx="10"/>
          </p:nvPr>
        </p:nvSpPr>
        <p:spPr/>
        <p:txBody>
          <a:bodyPr/>
          <a:lstStyle/>
          <a:p>
            <a:r>
              <a:rPr lang="en-US" dirty="0" smtClean="0"/>
              <a:t>Understand the following about the Architecture Tools in Visual Studio 2010 Ultimate</a:t>
            </a:r>
          </a:p>
          <a:p>
            <a:pPr lvl="1"/>
            <a:r>
              <a:rPr lang="en-US" dirty="0" smtClean="0"/>
              <a:t>How extensibility works in our architecture models</a:t>
            </a:r>
          </a:p>
          <a:p>
            <a:pPr lvl="1"/>
            <a:r>
              <a:rPr lang="en-US" dirty="0" smtClean="0"/>
              <a:t>How to create extensions to tailor the experience</a:t>
            </a:r>
          </a:p>
          <a:p>
            <a:pPr lvl="1"/>
            <a:r>
              <a:rPr lang="en-US" dirty="0" smtClean="0"/>
              <a:t>What you can do (and can’t do) with extensibility</a:t>
            </a:r>
            <a:endParaRPr lang="en-US" dirty="0"/>
          </a:p>
        </p:txBody>
      </p:sp>
    </p:spTree>
    <p:extLst>
      <p:ext uri="{BB962C8B-B14F-4D97-AF65-F5344CB8AC3E}">
        <p14:creationId xmlns="" xmlns:p14="http://schemas.microsoft.com/office/powerpoint/2010/main" val="75416185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 little bit about MEF</a:t>
            </a:r>
            <a:endParaRPr lang="en-US" dirty="0"/>
          </a:p>
        </p:txBody>
      </p:sp>
      <p:sp>
        <p:nvSpPr>
          <p:cNvPr id="3" name="Content Placeholder 2"/>
          <p:cNvSpPr>
            <a:spLocks noGrp="1"/>
          </p:cNvSpPr>
          <p:nvPr>
            <p:ph idx="1"/>
          </p:nvPr>
        </p:nvSpPr>
        <p:spPr/>
        <p:txBody>
          <a:bodyPr/>
          <a:lstStyle/>
          <a:p>
            <a:r>
              <a:rPr lang="en-US" smtClean="0"/>
              <a:t>MEF is a dynamic composition library created by Microsoft and ships in .NET 4.0</a:t>
            </a:r>
          </a:p>
          <a:p>
            <a:endParaRPr lang="en-US" smtClean="0"/>
          </a:p>
          <a:p>
            <a:r>
              <a:rPr lang="en-US" smtClean="0"/>
              <a:t>Visual Studio includes MEF as a new extensibility mechanism</a:t>
            </a:r>
          </a:p>
          <a:p>
            <a:endParaRPr lang="en-US" smtClean="0"/>
          </a:p>
          <a:p>
            <a:r>
              <a:rPr lang="en-US" smtClean="0"/>
              <a:t>For our purposes, MEF lets us load </a:t>
            </a:r>
            <a:br>
              <a:rPr lang="en-US" smtClean="0"/>
            </a:br>
            <a:r>
              <a:rPr lang="en-US" smtClean="0"/>
              <a:t>and compose extensions into our </a:t>
            </a:r>
            <a:br>
              <a:rPr lang="en-US" smtClean="0"/>
            </a:br>
            <a:r>
              <a:rPr lang="en-US" smtClean="0"/>
              <a:t>designers and models</a:t>
            </a:r>
            <a:endParaRPr lang="en-US" dirty="0"/>
          </a:p>
        </p:txBody>
      </p:sp>
      <p:pic>
        <p:nvPicPr>
          <p:cNvPr id="1026" name="Picture 2"/>
          <p:cNvPicPr>
            <a:picLocks noChangeAspect="1" noChangeArrowheads="1"/>
          </p:cNvPicPr>
          <p:nvPr/>
        </p:nvPicPr>
        <p:blipFill>
          <a:blip r:embed="rId3"/>
          <a:srcRect/>
          <a:stretch>
            <a:fillRect/>
          </a:stretch>
        </p:blipFill>
        <p:spPr bwMode="auto">
          <a:xfrm>
            <a:off x="7105650" y="4333875"/>
            <a:ext cx="2038350" cy="2524125"/>
          </a:xfrm>
          <a:prstGeom prst="rect">
            <a:avLst/>
          </a:prstGeom>
          <a:noFill/>
          <a:ln w="9525">
            <a:noFill/>
            <a:miter lim="800000"/>
            <a:headEnd/>
            <a:tailEnd/>
          </a:ln>
        </p:spPr>
      </p:pic>
    </p:spTree>
    <p:extLst>
      <p:ext uri="{BB962C8B-B14F-4D97-AF65-F5344CB8AC3E}">
        <p14:creationId xmlns="" xmlns:p14="http://schemas.microsoft.com/office/powerpoint/2010/main" val="363466342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Design</a:t>
            </a:r>
            <a:endParaRPr lang="en-US" dirty="0"/>
          </a:p>
        </p:txBody>
      </p:sp>
      <p:sp>
        <p:nvSpPr>
          <p:cNvPr id="4" name="Rounded Rectangle 3"/>
          <p:cNvSpPr/>
          <p:nvPr/>
        </p:nvSpPr>
        <p:spPr>
          <a:xfrm>
            <a:off x="685800" y="5562600"/>
            <a:ext cx="7772400" cy="914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smtClean="0">
                <a:solidFill>
                  <a:schemeClr val="bg1"/>
                </a:solidFill>
                <a:effectLst>
                  <a:outerShdw blurRad="50800" dist="38100" dir="2700000" algn="tl" rotWithShape="0">
                    <a:schemeClr val="tx1">
                      <a:alpha val="40000"/>
                    </a:schemeClr>
                  </a:outerShdw>
                </a:effectLst>
              </a:rPr>
              <a:t>Visual Studio 2010</a:t>
            </a:r>
            <a:endParaRPr lang="en-US" sz="2400" dirty="0">
              <a:solidFill>
                <a:schemeClr val="bg1"/>
              </a:solidFill>
              <a:effectLst>
                <a:outerShdw blurRad="50800" dist="38100" dir="2700000" algn="tl" rotWithShape="0">
                  <a:schemeClr val="tx1">
                    <a:alpha val="40000"/>
                  </a:schemeClr>
                </a:outerShdw>
              </a:effectLst>
            </a:endParaRPr>
          </a:p>
        </p:txBody>
      </p:sp>
      <p:sp>
        <p:nvSpPr>
          <p:cNvPr id="5" name="Rounded Rectangle 4"/>
          <p:cNvSpPr/>
          <p:nvPr/>
        </p:nvSpPr>
        <p:spPr>
          <a:xfrm>
            <a:off x="685800" y="2743200"/>
            <a:ext cx="7772400" cy="2743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US" sz="2400" dirty="0" smtClean="0">
                <a:effectLst>
                  <a:outerShdw blurRad="50800" dist="38100" dir="2700000" algn="tl" rotWithShape="0">
                    <a:prstClr val="black">
                      <a:alpha val="40000"/>
                    </a:prstClr>
                  </a:outerShdw>
                </a:effectLst>
              </a:rPr>
              <a:t>Visual Studio 2010 Architecture Tools</a:t>
            </a:r>
            <a:endParaRPr lang="en-US" sz="2400" dirty="0">
              <a:effectLst>
                <a:outerShdw blurRad="50800" dist="38100" dir="2700000" algn="tl" rotWithShape="0">
                  <a:prstClr val="black">
                    <a:alpha val="40000"/>
                  </a:prstClr>
                </a:outerShdw>
              </a:effectLst>
            </a:endParaRPr>
          </a:p>
        </p:txBody>
      </p:sp>
      <p:sp>
        <p:nvSpPr>
          <p:cNvPr id="6" name="Rounded Rectangle 5"/>
          <p:cNvSpPr/>
          <p:nvPr/>
        </p:nvSpPr>
        <p:spPr>
          <a:xfrm>
            <a:off x="990600" y="4724400"/>
            <a:ext cx="7162800"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Models</a:t>
            </a:r>
            <a:endParaRPr lang="en-US" dirty="0">
              <a:effectLst>
                <a:outerShdw blurRad="50800" dist="38100" dir="2700000" algn="tl" rotWithShape="0">
                  <a:prstClr val="black">
                    <a:alpha val="40000"/>
                  </a:prstClr>
                </a:outerShdw>
              </a:effectLst>
            </a:endParaRPr>
          </a:p>
        </p:txBody>
      </p:sp>
      <p:sp>
        <p:nvSpPr>
          <p:cNvPr id="7" name="Rounded Rectangle 6"/>
          <p:cNvSpPr/>
          <p:nvPr/>
        </p:nvSpPr>
        <p:spPr>
          <a:xfrm>
            <a:off x="990600" y="4038600"/>
            <a:ext cx="7162800"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Designers</a:t>
            </a:r>
            <a:endParaRPr lang="en-US" dirty="0">
              <a:effectLst>
                <a:outerShdw blurRad="50800" dist="38100" dir="2700000" algn="tl" rotWithShape="0">
                  <a:prstClr val="black">
                    <a:alpha val="40000"/>
                  </a:prstClr>
                </a:outerShdw>
              </a:effectLst>
            </a:endParaRPr>
          </a:p>
        </p:txBody>
      </p:sp>
      <p:sp>
        <p:nvSpPr>
          <p:cNvPr id="8" name="Rounded Rectangle 7"/>
          <p:cNvSpPr/>
          <p:nvPr/>
        </p:nvSpPr>
        <p:spPr>
          <a:xfrm>
            <a:off x="990600" y="3352800"/>
            <a:ext cx="3581400"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UML API</a:t>
            </a:r>
            <a:endParaRPr lang="en-US" dirty="0">
              <a:effectLst>
                <a:outerShdw blurRad="50800" dist="38100" dir="2700000" algn="tl" rotWithShape="0">
                  <a:prstClr val="black">
                    <a:alpha val="40000"/>
                  </a:prstClr>
                </a:outerShdw>
              </a:effectLst>
            </a:endParaRPr>
          </a:p>
        </p:txBody>
      </p:sp>
      <p:sp>
        <p:nvSpPr>
          <p:cNvPr id="9" name="Rounded Rectangle 8"/>
          <p:cNvSpPr/>
          <p:nvPr/>
        </p:nvSpPr>
        <p:spPr>
          <a:xfrm>
            <a:off x="4648200" y="3352800"/>
            <a:ext cx="3505200"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Extensibility API</a:t>
            </a:r>
            <a:endParaRPr lang="en-US" dirty="0">
              <a:effectLst>
                <a:outerShdw blurRad="50800" dist="38100" dir="2700000" algn="tl" rotWithShape="0">
                  <a:prstClr val="black">
                    <a:alpha val="40000"/>
                  </a:prstClr>
                </a:outerShdw>
              </a:effectLst>
            </a:endParaRPr>
          </a:p>
        </p:txBody>
      </p:sp>
      <p:sp>
        <p:nvSpPr>
          <p:cNvPr id="10" name="Rounded Rectangle 9"/>
          <p:cNvSpPr/>
          <p:nvPr/>
        </p:nvSpPr>
        <p:spPr>
          <a:xfrm>
            <a:off x="762000" y="1447800"/>
            <a:ext cx="7620000" cy="1219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sz="2400" dirty="0" smtClean="0">
                <a:effectLst>
                  <a:outerShdw blurRad="50800" dist="38100" dir="2700000" algn="tl" rotWithShape="0">
                    <a:prstClr val="black">
                      <a:alpha val="40000"/>
                    </a:prstClr>
                  </a:outerShdw>
                </a:effectLst>
              </a:rPr>
              <a:t>Customer Extensions</a:t>
            </a:r>
            <a:endParaRPr lang="en-US" sz="2400" dirty="0">
              <a:effectLst>
                <a:outerShdw blurRad="50800" dist="38100" dir="2700000" algn="tl" rotWithShape="0">
                  <a:prstClr val="black">
                    <a:alpha val="40000"/>
                  </a:prstClr>
                </a:outerShdw>
              </a:effectLst>
            </a:endParaRPr>
          </a:p>
        </p:txBody>
      </p:sp>
      <p:sp>
        <p:nvSpPr>
          <p:cNvPr id="11" name="Rounded Rectangle 10"/>
          <p:cNvSpPr/>
          <p:nvPr/>
        </p:nvSpPr>
        <p:spPr>
          <a:xfrm>
            <a:off x="990600" y="1984796"/>
            <a:ext cx="2286000" cy="5334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Command Extensions</a:t>
            </a:r>
            <a:endParaRPr lang="en-US" dirty="0">
              <a:effectLst>
                <a:outerShdw blurRad="50800" dist="38100" dir="2700000" algn="tl" rotWithShape="0">
                  <a:prstClr val="black">
                    <a:alpha val="40000"/>
                  </a:prstClr>
                </a:outerShdw>
              </a:effectLst>
            </a:endParaRPr>
          </a:p>
        </p:txBody>
      </p:sp>
      <p:sp>
        <p:nvSpPr>
          <p:cNvPr id="12" name="Rounded Rectangle 11"/>
          <p:cNvSpPr/>
          <p:nvPr/>
        </p:nvSpPr>
        <p:spPr>
          <a:xfrm>
            <a:off x="5867400" y="1984796"/>
            <a:ext cx="2286000" cy="5334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Model Validators</a:t>
            </a:r>
            <a:endParaRPr lang="en-US" dirty="0">
              <a:effectLst>
                <a:outerShdw blurRad="50800" dist="38100" dir="2700000" algn="tl" rotWithShape="0">
                  <a:prstClr val="black">
                    <a:alpha val="40000"/>
                  </a:prstClr>
                </a:outerShdw>
              </a:effectLst>
            </a:endParaRPr>
          </a:p>
        </p:txBody>
      </p:sp>
      <p:sp>
        <p:nvSpPr>
          <p:cNvPr id="13" name="Rounded Rectangle 12"/>
          <p:cNvSpPr/>
          <p:nvPr/>
        </p:nvSpPr>
        <p:spPr>
          <a:xfrm>
            <a:off x="3429000" y="1984796"/>
            <a:ext cx="2286000" cy="5334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Gesture Extensions</a:t>
            </a:r>
            <a:endParaRPr lang="en-US" dirty="0">
              <a:effectLst>
                <a:outerShdw blurRad="50800" dist="38100" dir="2700000" algn="tl" rotWithShape="0">
                  <a:prstClr val="black">
                    <a:alpha val="40000"/>
                  </a:prstClr>
                </a:outerShdw>
              </a:effectLst>
            </a:endParaRPr>
          </a:p>
        </p:txBody>
      </p:sp>
    </p:spTree>
    <p:extLst>
      <p:ext uri="{BB962C8B-B14F-4D97-AF65-F5344CB8AC3E}">
        <p14:creationId xmlns="" xmlns:p14="http://schemas.microsoft.com/office/powerpoint/2010/main" val="184463940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MEF Extension </a:t>
            </a:r>
            <a:r>
              <a:rPr lang="en-US" dirty="0" smtClean="0"/>
              <a:t>Points</a:t>
            </a:r>
            <a:endParaRPr lang="en-US" dirty="0"/>
          </a:p>
        </p:txBody>
      </p:sp>
      <p:sp>
        <p:nvSpPr>
          <p:cNvPr id="3" name="Text Placeholder 2"/>
          <p:cNvSpPr>
            <a:spLocks noGrp="1"/>
          </p:cNvSpPr>
          <p:nvPr>
            <p:ph idx="1"/>
          </p:nvPr>
        </p:nvSpPr>
        <p:spPr/>
        <p:txBody>
          <a:bodyPr/>
          <a:lstStyle/>
          <a:p>
            <a:r>
              <a:rPr lang="en-US" smtClean="0"/>
              <a:t>Context Menu Extensions</a:t>
            </a:r>
          </a:p>
          <a:p>
            <a:pPr lvl="1"/>
            <a:r>
              <a:rPr lang="en-US" smtClean="0"/>
              <a:t>Add new menu items to the context menus of our designers</a:t>
            </a:r>
          </a:p>
          <a:p>
            <a:r>
              <a:rPr lang="en-US" smtClean="0"/>
              <a:t>Gesture Extensions</a:t>
            </a:r>
          </a:p>
          <a:p>
            <a:pPr lvl="1"/>
            <a:r>
              <a:rPr lang="en-US" smtClean="0"/>
              <a:t>Add new mouse gesture handlers for designers</a:t>
            </a:r>
          </a:p>
          <a:p>
            <a:r>
              <a:rPr lang="en-US" smtClean="0"/>
              <a:t>Validation Extensions</a:t>
            </a:r>
          </a:p>
          <a:p>
            <a:pPr lvl="1"/>
            <a:r>
              <a:rPr lang="en-US" smtClean="0"/>
              <a:t>Create custom domain validation methods for models</a:t>
            </a:r>
            <a:endParaRPr lang="en-US" dirty="0" smtClean="0"/>
          </a:p>
        </p:txBody>
      </p:sp>
    </p:spTree>
    <p:extLst>
      <p:ext uri="{BB962C8B-B14F-4D97-AF65-F5344CB8AC3E}">
        <p14:creationId xmlns="" xmlns:p14="http://schemas.microsoft.com/office/powerpoint/2010/main" val="99652796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custom command extension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11896689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997196"/>
          </a:xfrm>
        </p:spPr>
        <p:txBody>
          <a:bodyPr/>
          <a:lstStyle/>
          <a:p>
            <a:r>
              <a:rPr lang="en-US" sz="4400" dirty="0" smtClean="0"/>
              <a:t>Creating a custom command extension</a:t>
            </a:r>
            <a:br>
              <a:rPr lang="en-US" sz="4400" dirty="0" smtClean="0"/>
            </a:br>
            <a:r>
              <a:rPr lang="en-US" sz="2800" dirty="0" smtClean="0"/>
              <a:t>Demo summary</a:t>
            </a:r>
            <a:endParaRPr lang="en-US" sz="4400" dirty="0"/>
          </a:p>
        </p:txBody>
      </p:sp>
      <p:sp>
        <p:nvSpPr>
          <p:cNvPr id="6" name="Text Placeholder 5"/>
          <p:cNvSpPr>
            <a:spLocks noGrp="1"/>
          </p:cNvSpPr>
          <p:nvPr>
            <p:ph type="body" sz="quarter" idx="10"/>
          </p:nvPr>
        </p:nvSpPr>
        <p:spPr/>
        <p:txBody>
          <a:bodyPr/>
          <a:lstStyle/>
          <a:p>
            <a:r>
              <a:rPr lang="en-US" dirty="0" smtClean="0"/>
              <a:t>Creating an extension project</a:t>
            </a:r>
          </a:p>
          <a:p>
            <a:r>
              <a:rPr lang="en-US" dirty="0" smtClean="0"/>
              <a:t>Creating a command extension</a:t>
            </a:r>
          </a:p>
          <a:p>
            <a:r>
              <a:rPr lang="en-US" dirty="0" smtClean="0"/>
              <a:t>Using MEF Exports and Imports</a:t>
            </a:r>
          </a:p>
          <a:p>
            <a:r>
              <a:rPr lang="en-US" dirty="0" smtClean="0"/>
              <a:t>Creating and displaying new model elements</a:t>
            </a:r>
            <a:endParaRPr lang="en-US" dirty="0"/>
          </a:p>
        </p:txBody>
      </p:sp>
    </p:spTree>
    <p:extLst>
      <p:ext uri="{BB962C8B-B14F-4D97-AF65-F5344CB8AC3E}">
        <p14:creationId xmlns="" xmlns:p14="http://schemas.microsoft.com/office/powerpoint/2010/main" val="391692164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custom gesture extension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11896689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113</TotalTime>
  <Words>576</Words>
  <Application>Microsoft Office PowerPoint</Application>
  <PresentationFormat>On-screen Show (4:3)</PresentationFormat>
  <Paragraphs>104</Paragraphs>
  <Slides>19</Slides>
  <Notes>18</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TechEd09_Europe</vt:lpstr>
      <vt:lpstr>TechEd09_Europe template</vt:lpstr>
      <vt:lpstr>Slide 1</vt:lpstr>
      <vt:lpstr>Using and Extending Microsoft Visual Studio 2010 Architecture and Modeling Tools</vt:lpstr>
      <vt:lpstr>By the End of this Talk, you will…</vt:lpstr>
      <vt:lpstr>A little bit about MEF</vt:lpstr>
      <vt:lpstr>Design</vt:lpstr>
      <vt:lpstr>MEF Extension Points</vt:lpstr>
      <vt:lpstr>Creating a custom command extension</vt:lpstr>
      <vt:lpstr>Creating a custom command extension Demo summary</vt:lpstr>
      <vt:lpstr>Creating a custom gesture extension</vt:lpstr>
      <vt:lpstr>Creating a custom gesture extension Demo summary</vt:lpstr>
      <vt:lpstr>Creating custom validation constraints</vt:lpstr>
      <vt:lpstr>Creating custom validation constraints Demo summary</vt:lpstr>
      <vt:lpstr>But I want more!</vt:lpstr>
      <vt:lpstr>Slide 14</vt:lpstr>
      <vt:lpstr>Related Blogs</vt:lpstr>
      <vt:lpstr>Resources</vt:lpstr>
      <vt:lpstr>Related Content</vt:lpstr>
      <vt:lpstr>Slide 18</vt:lpstr>
      <vt:lpstr>Slide 19</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Peter Provost</dc:creator>
  <dc:description>tech·ed Europe 2009</dc:description>
  <cp:lastModifiedBy>cn_user</cp:lastModifiedBy>
  <cp:revision>18</cp:revision>
  <dcterms:created xsi:type="dcterms:W3CDTF">2009-10-30T19:57:55Z</dcterms:created>
  <dcterms:modified xsi:type="dcterms:W3CDTF">2009-11-13T09:09:55Z</dcterms:modified>
</cp:coreProperties>
</file>