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notesSlides/notesSlide107.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diagrams/colors1.xml" ContentType="application/vnd.openxmlformats-officedocument.drawingml.diagramColors+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Override PartName="/ppt/notesSlides/notesSlide110.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notesSlides/notesSlide108.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diagrams/quickStyle1.xml" ContentType="application/vnd.openxmlformats-officedocument.drawingml.diagramStyle+xml"/>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notesSlides/notesSlide89.xml" ContentType="application/vnd.openxmlformats-officedocument.presentationml.notesSlide+xml"/>
  <Override PartName="/ppt/diagrams/data1.xml" ContentType="application/vnd.openxmlformats-officedocument.drawingml.diagramData+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Lst>
  <p:notesMasterIdLst>
    <p:notesMasterId r:id="rId120"/>
  </p:notesMasterIdLst>
  <p:handoutMasterIdLst>
    <p:handoutMasterId r:id="rId121"/>
  </p:handoutMasterIdLst>
  <p:sldIdLst>
    <p:sldId id="256" r:id="rId3"/>
    <p:sldId id="257" r:id="rId4"/>
    <p:sldId id="301" r:id="rId5"/>
    <p:sldId id="332" r:id="rId6"/>
    <p:sldId id="317" r:id="rId7"/>
    <p:sldId id="283" r:id="rId8"/>
    <p:sldId id="304" r:id="rId9"/>
    <p:sldId id="288" r:id="rId10"/>
    <p:sldId id="302" r:id="rId11"/>
    <p:sldId id="344" r:id="rId12"/>
    <p:sldId id="350" r:id="rId13"/>
    <p:sldId id="346" r:id="rId14"/>
    <p:sldId id="347" r:id="rId15"/>
    <p:sldId id="348" r:id="rId16"/>
    <p:sldId id="349" r:id="rId17"/>
    <p:sldId id="351" r:id="rId18"/>
    <p:sldId id="340" r:id="rId19"/>
    <p:sldId id="341" r:id="rId20"/>
    <p:sldId id="353" r:id="rId21"/>
    <p:sldId id="352" r:id="rId22"/>
    <p:sldId id="343" r:id="rId23"/>
    <p:sldId id="297" r:id="rId24"/>
    <p:sldId id="299" r:id="rId25"/>
    <p:sldId id="292" r:id="rId26"/>
    <p:sldId id="392" r:id="rId27"/>
    <p:sldId id="393" r:id="rId28"/>
    <p:sldId id="354" r:id="rId29"/>
    <p:sldId id="306" r:id="rId30"/>
    <p:sldId id="360" r:id="rId31"/>
    <p:sldId id="361" r:id="rId32"/>
    <p:sldId id="362" r:id="rId33"/>
    <p:sldId id="363" r:id="rId34"/>
    <p:sldId id="364" r:id="rId35"/>
    <p:sldId id="366" r:id="rId36"/>
    <p:sldId id="316" r:id="rId37"/>
    <p:sldId id="365" r:id="rId38"/>
    <p:sldId id="333" r:id="rId39"/>
    <p:sldId id="328" r:id="rId40"/>
    <p:sldId id="383" r:id="rId41"/>
    <p:sldId id="329" r:id="rId42"/>
    <p:sldId id="314" r:id="rId43"/>
    <p:sldId id="310" r:id="rId44"/>
    <p:sldId id="323" r:id="rId45"/>
    <p:sldId id="324" r:id="rId46"/>
    <p:sldId id="396" r:id="rId47"/>
    <p:sldId id="371" r:id="rId48"/>
    <p:sldId id="325" r:id="rId49"/>
    <p:sldId id="372" r:id="rId50"/>
    <p:sldId id="373" r:id="rId51"/>
    <p:sldId id="374" r:id="rId52"/>
    <p:sldId id="375" r:id="rId53"/>
    <p:sldId id="377" r:id="rId54"/>
    <p:sldId id="379" r:id="rId55"/>
    <p:sldId id="380" r:id="rId56"/>
    <p:sldId id="381" r:id="rId57"/>
    <p:sldId id="318" r:id="rId58"/>
    <p:sldId id="311" r:id="rId59"/>
    <p:sldId id="331" r:id="rId60"/>
    <p:sldId id="326" r:id="rId61"/>
    <p:sldId id="327" r:id="rId62"/>
    <p:sldId id="368" r:id="rId63"/>
    <p:sldId id="313" r:id="rId64"/>
    <p:sldId id="330" r:id="rId65"/>
    <p:sldId id="367" r:id="rId66"/>
    <p:sldId id="320" r:id="rId67"/>
    <p:sldId id="321" r:id="rId68"/>
    <p:sldId id="386" r:id="rId69"/>
    <p:sldId id="319" r:id="rId70"/>
    <p:sldId id="284" r:id="rId71"/>
    <p:sldId id="294" r:id="rId72"/>
    <p:sldId id="312" r:id="rId73"/>
    <p:sldId id="387" r:id="rId74"/>
    <p:sldId id="293" r:id="rId75"/>
    <p:sldId id="322" r:id="rId76"/>
    <p:sldId id="384" r:id="rId77"/>
    <p:sldId id="385" r:id="rId78"/>
    <p:sldId id="388" r:id="rId79"/>
    <p:sldId id="391" r:id="rId80"/>
    <p:sldId id="390" r:id="rId81"/>
    <p:sldId id="369" r:id="rId82"/>
    <p:sldId id="382" r:id="rId83"/>
    <p:sldId id="289" r:id="rId84"/>
    <p:sldId id="307" r:id="rId85"/>
    <p:sldId id="308" r:id="rId86"/>
    <p:sldId id="400" r:id="rId87"/>
    <p:sldId id="402" r:id="rId88"/>
    <p:sldId id="403" r:id="rId89"/>
    <p:sldId id="421" r:id="rId90"/>
    <p:sldId id="422" r:id="rId91"/>
    <p:sldId id="423" r:id="rId92"/>
    <p:sldId id="424" r:id="rId93"/>
    <p:sldId id="425" r:id="rId94"/>
    <p:sldId id="426" r:id="rId95"/>
    <p:sldId id="404" r:id="rId96"/>
    <p:sldId id="416" r:id="rId97"/>
    <p:sldId id="405" r:id="rId98"/>
    <p:sldId id="406" r:id="rId99"/>
    <p:sldId id="412" r:id="rId100"/>
    <p:sldId id="413" r:id="rId101"/>
    <p:sldId id="414" r:id="rId102"/>
    <p:sldId id="408" r:id="rId103"/>
    <p:sldId id="409" r:id="rId104"/>
    <p:sldId id="395" r:id="rId105"/>
    <p:sldId id="398" r:id="rId106"/>
    <p:sldId id="397" r:id="rId107"/>
    <p:sldId id="419" r:id="rId108"/>
    <p:sldId id="399" r:id="rId109"/>
    <p:sldId id="290" r:id="rId110"/>
    <p:sldId id="417" r:id="rId111"/>
    <p:sldId id="418" r:id="rId112"/>
    <p:sldId id="335" r:id="rId113"/>
    <p:sldId id="285" r:id="rId114"/>
    <p:sldId id="274" r:id="rId115"/>
    <p:sldId id="282" r:id="rId116"/>
    <p:sldId id="277" r:id="rId117"/>
    <p:sldId id="420" r:id="rId118"/>
    <p:sldId id="280" r:id="rId11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CCCC"/>
    <a:srgbClr val="CCFF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30" autoAdjust="0"/>
    <p:restoredTop sz="78475" autoAdjust="0"/>
  </p:normalViewPr>
  <p:slideViewPr>
    <p:cSldViewPr snapToGrid="0">
      <p:cViewPr varScale="1">
        <p:scale>
          <a:sx n="100" d="100"/>
          <a:sy n="100" d="100"/>
        </p:scale>
        <p:origin x="-570" y="-8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24" y="7128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7" d="100"/>
          <a:sy n="97" d="100"/>
        </p:scale>
        <p:origin x="-262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slide" Target="slides/slide116.xml"/><Relationship Id="rId12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notesMaster" Target="notesMasters/notesMaster1.xml"/><Relationship Id="rId125"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5DD4C2-B67A-48E3-8404-4684BE3B95F3}" type="doc">
      <dgm:prSet loTypeId="urn:microsoft.com/office/officeart/2005/8/layout/hierarchy6" loCatId="hierarchy" qsTypeId="urn:microsoft.com/office/officeart/2005/8/quickstyle/simple5" qsCatId="simple" csTypeId="urn:microsoft.com/office/officeart/2005/8/colors/colorful5" csCatId="colorful" phldr="1"/>
      <dgm:spPr/>
      <dgm:t>
        <a:bodyPr/>
        <a:lstStyle/>
        <a:p>
          <a:endParaRPr lang="en-US"/>
        </a:p>
      </dgm:t>
    </dgm:pt>
    <dgm:pt modelId="{D4F85081-3D51-487A-8B52-FDE534748E32}">
      <dgm:prSet phldrT="[Text]" custT="1"/>
      <dgm:spPr>
        <a:solidFill>
          <a:schemeClr val="accent6"/>
        </a:solidFill>
      </dgm:spPr>
      <dgm:t>
        <a:bodyPr/>
        <a:lstStyle/>
        <a:p>
          <a:r>
            <a:rPr lang="en-US" sz="1000" b="1" dirty="0"/>
            <a:t>IT</a:t>
          </a:r>
        </a:p>
      </dgm:t>
    </dgm:pt>
    <dgm:pt modelId="{B58C21E9-2C10-4CFE-8B63-E95741C8C377}" type="parTrans" cxnId="{CC2E6A31-CA81-4B39-9E4E-32AB0F7312AF}">
      <dgm:prSet/>
      <dgm:spPr/>
      <dgm:t>
        <a:bodyPr/>
        <a:lstStyle/>
        <a:p>
          <a:endParaRPr lang="en-US" sz="3200" b="1"/>
        </a:p>
      </dgm:t>
    </dgm:pt>
    <dgm:pt modelId="{861AE639-64C4-4E77-BFA8-DA08F9649EFF}" type="sibTrans" cxnId="{CC2E6A31-CA81-4B39-9E4E-32AB0F7312AF}">
      <dgm:prSet/>
      <dgm:spPr/>
      <dgm:t>
        <a:bodyPr/>
        <a:lstStyle/>
        <a:p>
          <a:endParaRPr lang="en-US" sz="3200" b="1"/>
        </a:p>
      </dgm:t>
    </dgm:pt>
    <dgm:pt modelId="{591A652C-8D3D-4D6A-82B0-60F1100574EC}">
      <dgm:prSet phldrT="[Text]" custT="1"/>
      <dgm:spPr/>
      <dgm:t>
        <a:bodyPr/>
        <a:lstStyle/>
        <a:p>
          <a:r>
            <a:rPr lang="en-US" sz="1000" b="1" dirty="0" err="1"/>
            <a:t>FInancial</a:t>
          </a:r>
          <a:endParaRPr lang="en-US" sz="1000" b="1" dirty="0"/>
        </a:p>
      </dgm:t>
    </dgm:pt>
    <dgm:pt modelId="{3FD16133-BCD5-456A-A3F3-9BC866887A2A}" type="parTrans" cxnId="{B039BDCD-7B11-42CC-ABD5-DFB5FA524F5A}">
      <dgm:prSet/>
      <dgm:spPr/>
      <dgm:t>
        <a:bodyPr/>
        <a:lstStyle/>
        <a:p>
          <a:endParaRPr lang="en-US" sz="3200" b="1"/>
        </a:p>
      </dgm:t>
    </dgm:pt>
    <dgm:pt modelId="{DC9867EE-3762-455C-ABE3-81F0F75C8A3D}" type="sibTrans" cxnId="{B039BDCD-7B11-42CC-ABD5-DFB5FA524F5A}">
      <dgm:prSet/>
      <dgm:spPr/>
      <dgm:t>
        <a:bodyPr/>
        <a:lstStyle/>
        <a:p>
          <a:endParaRPr lang="en-US" sz="3200" b="1"/>
        </a:p>
      </dgm:t>
    </dgm:pt>
    <dgm:pt modelId="{C85C9FFF-3FF6-4034-90CC-780AAA053404}">
      <dgm:prSet phldrT="[Text]" custT="1"/>
      <dgm:spPr/>
      <dgm:t>
        <a:bodyPr/>
        <a:lstStyle/>
        <a:p>
          <a:r>
            <a:rPr lang="en-US" sz="1000" b="1" dirty="0"/>
            <a:t>Expense-It!</a:t>
          </a:r>
        </a:p>
      </dgm:t>
    </dgm:pt>
    <dgm:pt modelId="{6F9BFA27-18FC-41C4-B7E4-8189AF6D59B1}" type="parTrans" cxnId="{DCEE74E0-B9BB-4863-B5CE-901319F83C88}">
      <dgm:prSet/>
      <dgm:spPr/>
      <dgm:t>
        <a:bodyPr/>
        <a:lstStyle/>
        <a:p>
          <a:endParaRPr lang="en-US" sz="3200" b="1"/>
        </a:p>
      </dgm:t>
    </dgm:pt>
    <dgm:pt modelId="{BDD4451C-88C2-44BA-BA90-35E5142238BC}" type="sibTrans" cxnId="{DCEE74E0-B9BB-4863-B5CE-901319F83C88}">
      <dgm:prSet/>
      <dgm:spPr/>
      <dgm:t>
        <a:bodyPr/>
        <a:lstStyle/>
        <a:p>
          <a:endParaRPr lang="en-US" sz="3200" b="1"/>
        </a:p>
      </dgm:t>
    </dgm:pt>
    <dgm:pt modelId="{12CE7DBF-2411-42F9-82BB-5A9081579623}">
      <dgm:prSet phldrT="[Text]" custT="1"/>
      <dgm:spPr/>
      <dgm:t>
        <a:bodyPr/>
        <a:lstStyle/>
        <a:p>
          <a:r>
            <a:rPr lang="en-US" sz="1000" b="1" dirty="0"/>
            <a:t>Accounting</a:t>
          </a:r>
        </a:p>
      </dgm:t>
    </dgm:pt>
    <dgm:pt modelId="{FFC3E727-1E34-4EC3-9E8A-DE31C94A7C46}" type="parTrans" cxnId="{2571FD38-AD7D-44B9-AA0A-583B3264CAF5}">
      <dgm:prSet/>
      <dgm:spPr/>
      <dgm:t>
        <a:bodyPr/>
        <a:lstStyle/>
        <a:p>
          <a:endParaRPr lang="en-US" sz="3200" b="1"/>
        </a:p>
      </dgm:t>
    </dgm:pt>
    <dgm:pt modelId="{236F4046-3A19-4BF0-876D-F4B1F3F5AD62}" type="sibTrans" cxnId="{2571FD38-AD7D-44B9-AA0A-583B3264CAF5}">
      <dgm:prSet/>
      <dgm:spPr/>
      <dgm:t>
        <a:bodyPr/>
        <a:lstStyle/>
        <a:p>
          <a:endParaRPr lang="en-US" sz="3200" b="1"/>
        </a:p>
      </dgm:t>
    </dgm:pt>
    <dgm:pt modelId="{1190CAB7-47A7-42A4-AB20-85C951A9808A}">
      <dgm:prSet phldrT="[Text]" custT="1"/>
      <dgm:spPr>
        <a:solidFill>
          <a:schemeClr val="accent6">
            <a:lumMod val="20000"/>
            <a:lumOff val="80000"/>
          </a:schemeClr>
        </a:solidFill>
      </dgm:spPr>
      <dgm:t>
        <a:bodyPr/>
        <a:lstStyle/>
        <a:p>
          <a:r>
            <a:rPr lang="en-US" sz="1800" b="1" dirty="0"/>
            <a:t>Organizational</a:t>
          </a:r>
          <a:br>
            <a:rPr lang="en-US" sz="1800" b="1" dirty="0"/>
          </a:br>
          <a:r>
            <a:rPr lang="en-US" sz="1800" b="1" dirty="0"/>
            <a:t>Hierarchy</a:t>
          </a:r>
        </a:p>
      </dgm:t>
    </dgm:pt>
    <dgm:pt modelId="{036D29E8-3FFA-4ABB-9D70-515FD494FD78}" type="parTrans" cxnId="{1B7D4F23-6639-4A11-BE2D-B360AEF4872D}">
      <dgm:prSet/>
      <dgm:spPr/>
      <dgm:t>
        <a:bodyPr/>
        <a:lstStyle/>
        <a:p>
          <a:endParaRPr lang="en-US" sz="3200" b="1"/>
        </a:p>
      </dgm:t>
    </dgm:pt>
    <dgm:pt modelId="{D44FA9D9-1102-44BE-9286-C595224D6043}" type="sibTrans" cxnId="{1B7D4F23-6639-4A11-BE2D-B360AEF4872D}">
      <dgm:prSet/>
      <dgm:spPr/>
      <dgm:t>
        <a:bodyPr/>
        <a:lstStyle/>
        <a:p>
          <a:endParaRPr lang="en-US" sz="3200" b="1"/>
        </a:p>
      </dgm:t>
    </dgm:pt>
    <dgm:pt modelId="{D62364B9-BB16-4238-B1BF-789B054095AD}">
      <dgm:prSet phldrT="[Text]" custT="1"/>
      <dgm:spPr/>
      <dgm:t>
        <a:bodyPr/>
        <a:lstStyle/>
        <a:p>
          <a:r>
            <a:rPr lang="en-US" sz="1000" b="1" dirty="0"/>
            <a:t>Sales</a:t>
          </a:r>
        </a:p>
      </dgm:t>
    </dgm:pt>
    <dgm:pt modelId="{AC00DBB1-005D-4A65-AA55-08EDBCCCD88A}" type="parTrans" cxnId="{DDF8F4B4-A9A3-4B53-B871-61C6D8FF3EB3}">
      <dgm:prSet/>
      <dgm:spPr/>
      <dgm:t>
        <a:bodyPr/>
        <a:lstStyle/>
        <a:p>
          <a:endParaRPr lang="en-US" sz="3200" b="1"/>
        </a:p>
      </dgm:t>
    </dgm:pt>
    <dgm:pt modelId="{13746E7C-89D4-41EB-9992-D577E50BD053}" type="sibTrans" cxnId="{DDF8F4B4-A9A3-4B53-B871-61C6D8FF3EB3}">
      <dgm:prSet/>
      <dgm:spPr/>
      <dgm:t>
        <a:bodyPr/>
        <a:lstStyle/>
        <a:p>
          <a:endParaRPr lang="en-US" sz="3200" b="1"/>
        </a:p>
      </dgm:t>
    </dgm:pt>
    <dgm:pt modelId="{8E85DE55-2DD0-4E2E-B44C-1216D1FC2B33}">
      <dgm:prSet phldrT="[Text]" custT="1"/>
      <dgm:spPr>
        <a:solidFill>
          <a:schemeClr val="accent1">
            <a:lumMod val="20000"/>
            <a:lumOff val="80000"/>
          </a:schemeClr>
        </a:solidFill>
      </dgm:spPr>
      <dgm:t>
        <a:bodyPr/>
        <a:lstStyle/>
        <a:p>
          <a:r>
            <a:rPr lang="en-US" sz="1800" b="1" dirty="0"/>
            <a:t>Team Project Collections</a:t>
          </a:r>
        </a:p>
      </dgm:t>
    </dgm:pt>
    <dgm:pt modelId="{7A7CDCED-AB98-48AE-9F3F-0A43FC588AB6}" type="sibTrans" cxnId="{7F4614AA-C45B-4138-920E-1EA0C0C32848}">
      <dgm:prSet/>
      <dgm:spPr/>
      <dgm:t>
        <a:bodyPr/>
        <a:lstStyle/>
        <a:p>
          <a:endParaRPr lang="en-US" sz="3200" b="1"/>
        </a:p>
      </dgm:t>
    </dgm:pt>
    <dgm:pt modelId="{6C74027C-09BD-4616-B49B-1A0F73DADD38}" type="parTrans" cxnId="{7F4614AA-C45B-4138-920E-1EA0C0C32848}">
      <dgm:prSet/>
      <dgm:spPr/>
      <dgm:t>
        <a:bodyPr/>
        <a:lstStyle/>
        <a:p>
          <a:endParaRPr lang="en-US" sz="3200" b="1"/>
        </a:p>
      </dgm:t>
    </dgm:pt>
    <dgm:pt modelId="{0067A5D9-4493-4EA0-84A4-EA1FBDB2ADC4}">
      <dgm:prSet phldrT="[Text]" custT="1"/>
      <dgm:spPr/>
      <dgm:t>
        <a:bodyPr/>
        <a:lstStyle/>
        <a:p>
          <a:r>
            <a:rPr lang="en-US" sz="1000" b="1" dirty="0"/>
            <a:t>Shared Services</a:t>
          </a:r>
        </a:p>
      </dgm:t>
    </dgm:pt>
    <dgm:pt modelId="{BB465DA1-D388-4DFF-BFFD-C88C43687C43}" type="parTrans" cxnId="{4B2082A0-FF8D-4B25-9538-26AE77D7C39D}">
      <dgm:prSet/>
      <dgm:spPr/>
      <dgm:t>
        <a:bodyPr/>
        <a:lstStyle/>
        <a:p>
          <a:endParaRPr lang="en-US" sz="3200" b="1"/>
        </a:p>
      </dgm:t>
    </dgm:pt>
    <dgm:pt modelId="{17683C3C-23A5-45B5-909E-82F7431AB03F}" type="sibTrans" cxnId="{4B2082A0-FF8D-4B25-9538-26AE77D7C39D}">
      <dgm:prSet/>
      <dgm:spPr/>
      <dgm:t>
        <a:bodyPr/>
        <a:lstStyle/>
        <a:p>
          <a:endParaRPr lang="en-US" sz="3200" b="1"/>
        </a:p>
      </dgm:t>
    </dgm:pt>
    <dgm:pt modelId="{4E39F692-FBA2-4B5F-B0D7-A750F147300E}">
      <dgm:prSet phldrT="[Text]" custT="1"/>
      <dgm:spPr/>
      <dgm:t>
        <a:bodyPr/>
        <a:lstStyle/>
        <a:p>
          <a:r>
            <a:rPr lang="en-US" sz="1000" b="1" dirty="0"/>
            <a:t>Contact Manager</a:t>
          </a:r>
        </a:p>
      </dgm:t>
    </dgm:pt>
    <dgm:pt modelId="{C33F134D-19E1-41B1-B48D-0A8938FAE64F}" type="parTrans" cxnId="{917160B5-DBF0-4351-8BB8-A2375B406255}">
      <dgm:prSet/>
      <dgm:spPr/>
      <dgm:t>
        <a:bodyPr/>
        <a:lstStyle/>
        <a:p>
          <a:endParaRPr lang="en-US" sz="3200" b="1"/>
        </a:p>
      </dgm:t>
    </dgm:pt>
    <dgm:pt modelId="{371ECD11-8B26-4CB2-99FA-2F78FD34BA96}" type="sibTrans" cxnId="{917160B5-DBF0-4351-8BB8-A2375B406255}">
      <dgm:prSet/>
      <dgm:spPr/>
      <dgm:t>
        <a:bodyPr/>
        <a:lstStyle/>
        <a:p>
          <a:endParaRPr lang="en-US" sz="3200" b="1"/>
        </a:p>
      </dgm:t>
    </dgm:pt>
    <dgm:pt modelId="{CC2AD86D-079A-4746-8E7A-4CAE010B09C9}">
      <dgm:prSet phldrT="[Text]" custT="1"/>
      <dgm:spPr/>
      <dgm:t>
        <a:bodyPr/>
        <a:lstStyle/>
        <a:p>
          <a:r>
            <a:rPr lang="en-US" sz="1000" b="1" dirty="0"/>
            <a:t>Credit Card Service</a:t>
          </a:r>
        </a:p>
      </dgm:t>
    </dgm:pt>
    <dgm:pt modelId="{8AE825D3-E3E4-49C4-8FCB-C194CD689BA3}" type="parTrans" cxnId="{9774201F-7F52-4362-BCE2-858510C8B335}">
      <dgm:prSet/>
      <dgm:spPr/>
      <dgm:t>
        <a:bodyPr/>
        <a:lstStyle/>
        <a:p>
          <a:endParaRPr lang="en-US" sz="3200" b="1"/>
        </a:p>
      </dgm:t>
    </dgm:pt>
    <dgm:pt modelId="{A78960BF-36EB-49DA-B32D-4F1F3DEE450A}" type="sibTrans" cxnId="{9774201F-7F52-4362-BCE2-858510C8B335}">
      <dgm:prSet/>
      <dgm:spPr/>
      <dgm:t>
        <a:bodyPr/>
        <a:lstStyle/>
        <a:p>
          <a:endParaRPr lang="en-US" sz="3200" b="1"/>
        </a:p>
      </dgm:t>
    </dgm:pt>
    <dgm:pt modelId="{BCE44503-C4DB-42C0-9DB4-F04F996E8DFE}">
      <dgm:prSet phldrT="[Text]" custT="1"/>
      <dgm:spPr/>
      <dgm:t>
        <a:bodyPr/>
        <a:lstStyle/>
        <a:p>
          <a:r>
            <a:rPr lang="en-US" sz="1000" b="1" dirty="0"/>
            <a:t>Coding Tools</a:t>
          </a:r>
        </a:p>
      </dgm:t>
    </dgm:pt>
    <dgm:pt modelId="{8281D3EA-17E8-466A-98DA-05F5D3578261}" type="parTrans" cxnId="{EDC0E63E-4D7D-4023-90F8-40F2402856A1}">
      <dgm:prSet/>
      <dgm:spPr/>
      <dgm:t>
        <a:bodyPr/>
        <a:lstStyle/>
        <a:p>
          <a:endParaRPr lang="en-US" sz="3200" b="1"/>
        </a:p>
      </dgm:t>
    </dgm:pt>
    <dgm:pt modelId="{97AF8ADD-C63F-42A2-9254-F841FEFDE0CC}" type="sibTrans" cxnId="{EDC0E63E-4D7D-4023-90F8-40F2402856A1}">
      <dgm:prSet/>
      <dgm:spPr/>
      <dgm:t>
        <a:bodyPr/>
        <a:lstStyle/>
        <a:p>
          <a:endParaRPr lang="en-US" sz="3200" b="1"/>
        </a:p>
      </dgm:t>
    </dgm:pt>
    <dgm:pt modelId="{344C31FE-37F5-42FD-A5C6-515FDB420D9B}">
      <dgm:prSet phldrT="[Text]" custT="1"/>
      <dgm:spPr>
        <a:solidFill>
          <a:schemeClr val="accent2">
            <a:lumMod val="20000"/>
            <a:lumOff val="80000"/>
          </a:schemeClr>
        </a:solidFill>
      </dgm:spPr>
      <dgm:t>
        <a:bodyPr/>
        <a:lstStyle/>
        <a:p>
          <a:r>
            <a:rPr lang="en-US" sz="1800" b="1" dirty="0"/>
            <a:t>Team Projects</a:t>
          </a:r>
        </a:p>
      </dgm:t>
    </dgm:pt>
    <dgm:pt modelId="{84B0B9A4-CF0B-4947-AF66-67787B140423}" type="parTrans" cxnId="{F384080F-6DD7-485D-A07B-E5EE4E631569}">
      <dgm:prSet/>
      <dgm:spPr/>
      <dgm:t>
        <a:bodyPr/>
        <a:lstStyle/>
        <a:p>
          <a:endParaRPr lang="en-US" sz="3200" b="1"/>
        </a:p>
      </dgm:t>
    </dgm:pt>
    <dgm:pt modelId="{9B3A7EA6-7314-4EB7-A2A8-20817CDC6DBB}" type="sibTrans" cxnId="{F384080F-6DD7-485D-A07B-E5EE4E631569}">
      <dgm:prSet/>
      <dgm:spPr/>
      <dgm:t>
        <a:bodyPr/>
        <a:lstStyle/>
        <a:p>
          <a:endParaRPr lang="en-US" sz="3200" b="1"/>
        </a:p>
      </dgm:t>
    </dgm:pt>
    <dgm:pt modelId="{01763611-F8BA-49A4-8052-212B396CAD7C}">
      <dgm:prSet phldrT="[Text]" custT="1"/>
      <dgm:spPr/>
      <dgm:t>
        <a:bodyPr/>
        <a:lstStyle/>
        <a:p>
          <a:r>
            <a:rPr lang="en-US" sz="1000" b="1" dirty="0" smtClean="0"/>
            <a:t>TP</a:t>
          </a:r>
          <a:endParaRPr lang="en-US" sz="1000" b="1" dirty="0"/>
        </a:p>
      </dgm:t>
    </dgm:pt>
    <dgm:pt modelId="{89A3567E-727D-4E68-81A2-0C27BCBD023D}" type="parTrans" cxnId="{ECC87BE7-62E4-4D52-A6DF-792F2FFECACA}">
      <dgm:prSet/>
      <dgm:spPr/>
      <dgm:t>
        <a:bodyPr/>
        <a:lstStyle/>
        <a:p>
          <a:endParaRPr lang="en-US" sz="3200" b="1"/>
        </a:p>
      </dgm:t>
    </dgm:pt>
    <dgm:pt modelId="{1FCD5397-04DB-4267-8E6A-0A437FADB71F}" type="sibTrans" cxnId="{ECC87BE7-62E4-4D52-A6DF-792F2FFECACA}">
      <dgm:prSet/>
      <dgm:spPr/>
      <dgm:t>
        <a:bodyPr/>
        <a:lstStyle/>
        <a:p>
          <a:endParaRPr lang="en-US" sz="3200" b="1"/>
        </a:p>
      </dgm:t>
    </dgm:pt>
    <dgm:pt modelId="{BD13628F-0CDA-4ACB-982C-1A70473CBF8E}">
      <dgm:prSet phldrT="[Text]" custT="1"/>
      <dgm:spPr/>
      <dgm:t>
        <a:bodyPr/>
        <a:lstStyle/>
        <a:p>
          <a:r>
            <a:rPr lang="en-US" sz="1000" b="1" dirty="0"/>
            <a:t>FY08</a:t>
          </a:r>
        </a:p>
      </dgm:t>
    </dgm:pt>
    <dgm:pt modelId="{56BDEFB1-152D-4D50-A996-ADB0A2A8E6C7}" type="parTrans" cxnId="{F98201A2-1085-47FC-A37D-B40BAE347886}">
      <dgm:prSet/>
      <dgm:spPr/>
      <dgm:t>
        <a:bodyPr/>
        <a:lstStyle/>
        <a:p>
          <a:endParaRPr lang="en-US" sz="3200" b="1"/>
        </a:p>
      </dgm:t>
    </dgm:pt>
    <dgm:pt modelId="{CFE173AB-26C4-4861-A093-53E6F7DAACB7}" type="sibTrans" cxnId="{F98201A2-1085-47FC-A37D-B40BAE347886}">
      <dgm:prSet/>
      <dgm:spPr/>
      <dgm:t>
        <a:bodyPr/>
        <a:lstStyle/>
        <a:p>
          <a:endParaRPr lang="en-US" sz="3200" b="1"/>
        </a:p>
      </dgm:t>
    </dgm:pt>
    <dgm:pt modelId="{1BBAD27C-0601-444A-889D-66FCFCECC5C9}">
      <dgm:prSet phldrT="[Text]" custT="1"/>
      <dgm:spPr/>
      <dgm:t>
        <a:bodyPr/>
        <a:lstStyle/>
        <a:p>
          <a:r>
            <a:rPr lang="en-US" sz="1000" b="1" dirty="0"/>
            <a:t>FY09</a:t>
          </a:r>
        </a:p>
      </dgm:t>
    </dgm:pt>
    <dgm:pt modelId="{5128BA44-8C7D-45AE-B4F4-3718063DA5CB}" type="parTrans" cxnId="{BF162CBB-CEBD-4EAB-8004-C8C00AACCE64}">
      <dgm:prSet/>
      <dgm:spPr/>
      <dgm:t>
        <a:bodyPr/>
        <a:lstStyle/>
        <a:p>
          <a:endParaRPr lang="en-US" sz="3200" b="1"/>
        </a:p>
      </dgm:t>
    </dgm:pt>
    <dgm:pt modelId="{591F91CF-C852-4FCA-BBED-0DB4C52E6DF9}" type="sibTrans" cxnId="{BF162CBB-CEBD-4EAB-8004-C8C00AACCE64}">
      <dgm:prSet/>
      <dgm:spPr/>
      <dgm:t>
        <a:bodyPr/>
        <a:lstStyle/>
        <a:p>
          <a:endParaRPr lang="en-US" sz="3200" b="1"/>
        </a:p>
      </dgm:t>
    </dgm:pt>
    <dgm:pt modelId="{4EF58FD7-DB31-4EEA-BDA3-80E5A30CC58B}">
      <dgm:prSet phldrT="[Text]" custT="1"/>
      <dgm:spPr/>
      <dgm:t>
        <a:bodyPr/>
        <a:lstStyle/>
        <a:p>
          <a:r>
            <a:rPr lang="en-US" sz="1000" b="1" dirty="0" smtClean="0"/>
            <a:t>TP</a:t>
          </a:r>
          <a:endParaRPr lang="en-US" sz="1000" b="1" dirty="0"/>
        </a:p>
      </dgm:t>
    </dgm:pt>
    <dgm:pt modelId="{6A3F41B4-57CA-4794-9458-7D3057F515FD}" type="parTrans" cxnId="{0A0D1D38-4947-4D85-B39D-F5FB6242D660}">
      <dgm:prSet/>
      <dgm:spPr/>
      <dgm:t>
        <a:bodyPr/>
        <a:lstStyle/>
        <a:p>
          <a:endParaRPr lang="en-US" sz="3200" b="1"/>
        </a:p>
      </dgm:t>
    </dgm:pt>
    <dgm:pt modelId="{93CB0852-4818-439D-8A66-D4468ABD27D3}" type="sibTrans" cxnId="{0A0D1D38-4947-4D85-B39D-F5FB6242D660}">
      <dgm:prSet/>
      <dgm:spPr/>
      <dgm:t>
        <a:bodyPr/>
        <a:lstStyle/>
        <a:p>
          <a:endParaRPr lang="en-US" sz="3200" b="1"/>
        </a:p>
      </dgm:t>
    </dgm:pt>
    <dgm:pt modelId="{6194DF1D-7ABE-4F55-A35E-DC1EE019B223}">
      <dgm:prSet phldrT="[Text]" custT="1"/>
      <dgm:spPr/>
      <dgm:t>
        <a:bodyPr/>
        <a:lstStyle/>
        <a:p>
          <a:r>
            <a:rPr lang="en-US" sz="1000" b="1" dirty="0" smtClean="0"/>
            <a:t>TP</a:t>
          </a:r>
          <a:endParaRPr lang="en-US" sz="1000" b="1" dirty="0"/>
        </a:p>
      </dgm:t>
    </dgm:pt>
    <dgm:pt modelId="{25144A8C-36D8-4F3C-A519-8A25691278F8}" type="parTrans" cxnId="{C539B7AA-6996-410E-BD4D-EA354C83FDD5}">
      <dgm:prSet/>
      <dgm:spPr/>
      <dgm:t>
        <a:bodyPr/>
        <a:lstStyle/>
        <a:p>
          <a:endParaRPr lang="en-US" sz="2000"/>
        </a:p>
      </dgm:t>
    </dgm:pt>
    <dgm:pt modelId="{CED40E8A-A8D8-48B6-B983-83E9CBDA0F99}" type="sibTrans" cxnId="{C539B7AA-6996-410E-BD4D-EA354C83FDD5}">
      <dgm:prSet/>
      <dgm:spPr/>
      <dgm:t>
        <a:bodyPr/>
        <a:lstStyle/>
        <a:p>
          <a:endParaRPr lang="en-US" sz="2000"/>
        </a:p>
      </dgm:t>
    </dgm:pt>
    <dgm:pt modelId="{40002703-95C9-42C0-A75B-E1607D798976}">
      <dgm:prSet phldrT="[Text]" custT="1"/>
      <dgm:spPr/>
      <dgm:t>
        <a:bodyPr/>
        <a:lstStyle/>
        <a:p>
          <a:r>
            <a:rPr lang="en-US" sz="1000" b="1" dirty="0" smtClean="0"/>
            <a:t>TP</a:t>
          </a:r>
          <a:endParaRPr lang="en-US" sz="1000" b="1" dirty="0"/>
        </a:p>
      </dgm:t>
    </dgm:pt>
    <dgm:pt modelId="{228F663F-8EDE-43F6-9718-941B7E4AEA7D}" type="parTrans" cxnId="{7396A63E-8025-4F5D-99EC-FA40DBB50417}">
      <dgm:prSet/>
      <dgm:spPr/>
      <dgm:t>
        <a:bodyPr/>
        <a:lstStyle/>
        <a:p>
          <a:endParaRPr lang="en-US" sz="2000"/>
        </a:p>
      </dgm:t>
    </dgm:pt>
    <dgm:pt modelId="{B8B0237E-8923-429F-B8FF-5225710685C4}" type="sibTrans" cxnId="{7396A63E-8025-4F5D-99EC-FA40DBB50417}">
      <dgm:prSet/>
      <dgm:spPr/>
      <dgm:t>
        <a:bodyPr/>
        <a:lstStyle/>
        <a:p>
          <a:endParaRPr lang="en-US" sz="2000"/>
        </a:p>
      </dgm:t>
    </dgm:pt>
    <dgm:pt modelId="{8122C55E-F14D-49D8-AD26-E951083C9A60}" type="pres">
      <dgm:prSet presAssocID="{1B5DD4C2-B67A-48E3-8404-4684BE3B95F3}" presName="mainComposite" presStyleCnt="0">
        <dgm:presLayoutVars>
          <dgm:chPref val="1"/>
          <dgm:dir/>
          <dgm:animOne val="branch"/>
          <dgm:animLvl val="lvl"/>
          <dgm:resizeHandles val="exact"/>
        </dgm:presLayoutVars>
      </dgm:prSet>
      <dgm:spPr/>
      <dgm:t>
        <a:bodyPr/>
        <a:lstStyle/>
        <a:p>
          <a:endParaRPr lang="en-US"/>
        </a:p>
      </dgm:t>
    </dgm:pt>
    <dgm:pt modelId="{40F77C93-333A-43EC-A2AD-78D6490F1F67}" type="pres">
      <dgm:prSet presAssocID="{1B5DD4C2-B67A-48E3-8404-4684BE3B95F3}" presName="hierFlow" presStyleCnt="0"/>
      <dgm:spPr/>
    </dgm:pt>
    <dgm:pt modelId="{AD9C632A-45C6-4AFC-A8B9-8C44E552121F}" type="pres">
      <dgm:prSet presAssocID="{1B5DD4C2-B67A-48E3-8404-4684BE3B95F3}" presName="firstBuf" presStyleCnt="0"/>
      <dgm:spPr/>
    </dgm:pt>
    <dgm:pt modelId="{9E18651B-63DF-4AE2-A1D4-ED0A3493EBC1}" type="pres">
      <dgm:prSet presAssocID="{1B5DD4C2-B67A-48E3-8404-4684BE3B95F3}" presName="hierChild1" presStyleCnt="0">
        <dgm:presLayoutVars>
          <dgm:chPref val="1"/>
          <dgm:animOne val="branch"/>
          <dgm:animLvl val="lvl"/>
        </dgm:presLayoutVars>
      </dgm:prSet>
      <dgm:spPr/>
    </dgm:pt>
    <dgm:pt modelId="{DFAFC63B-6108-4D8E-807C-46DBF3BA55E2}" type="pres">
      <dgm:prSet presAssocID="{D4F85081-3D51-487A-8B52-FDE534748E32}" presName="Name14" presStyleCnt="0"/>
      <dgm:spPr/>
    </dgm:pt>
    <dgm:pt modelId="{4CCFC224-C777-4630-9D77-58F0D29C669D}" type="pres">
      <dgm:prSet presAssocID="{D4F85081-3D51-487A-8B52-FDE534748E32}" presName="level1Shape" presStyleLbl="node0" presStyleIdx="0" presStyleCnt="1">
        <dgm:presLayoutVars>
          <dgm:chPref val="3"/>
        </dgm:presLayoutVars>
      </dgm:prSet>
      <dgm:spPr/>
      <dgm:t>
        <a:bodyPr/>
        <a:lstStyle/>
        <a:p>
          <a:endParaRPr lang="en-US"/>
        </a:p>
      </dgm:t>
    </dgm:pt>
    <dgm:pt modelId="{0C4B11AB-D146-4F80-95A9-877EAF8EF7DB}" type="pres">
      <dgm:prSet presAssocID="{D4F85081-3D51-487A-8B52-FDE534748E32}" presName="hierChild2" presStyleCnt="0"/>
      <dgm:spPr/>
    </dgm:pt>
    <dgm:pt modelId="{D27C0446-0CCE-4213-A6DD-0719834407E8}" type="pres">
      <dgm:prSet presAssocID="{3FD16133-BCD5-456A-A3F3-9BC866887A2A}" presName="Name19" presStyleLbl="parChTrans1D2" presStyleIdx="0" presStyleCnt="3"/>
      <dgm:spPr/>
      <dgm:t>
        <a:bodyPr/>
        <a:lstStyle/>
        <a:p>
          <a:endParaRPr lang="en-US"/>
        </a:p>
      </dgm:t>
    </dgm:pt>
    <dgm:pt modelId="{4906416B-B689-4335-B46D-474A48DF8F16}" type="pres">
      <dgm:prSet presAssocID="{591A652C-8D3D-4D6A-82B0-60F1100574EC}" presName="Name21" presStyleCnt="0"/>
      <dgm:spPr/>
    </dgm:pt>
    <dgm:pt modelId="{68FED91F-CFAD-462C-9C92-D12B35E3D052}" type="pres">
      <dgm:prSet presAssocID="{591A652C-8D3D-4D6A-82B0-60F1100574EC}" presName="level2Shape" presStyleLbl="node2" presStyleIdx="0" presStyleCnt="3"/>
      <dgm:spPr/>
      <dgm:t>
        <a:bodyPr/>
        <a:lstStyle/>
        <a:p>
          <a:endParaRPr lang="en-US"/>
        </a:p>
      </dgm:t>
    </dgm:pt>
    <dgm:pt modelId="{55FEB026-577E-4729-AC7A-47D6D6C766B9}" type="pres">
      <dgm:prSet presAssocID="{591A652C-8D3D-4D6A-82B0-60F1100574EC}" presName="hierChild3" presStyleCnt="0"/>
      <dgm:spPr/>
    </dgm:pt>
    <dgm:pt modelId="{AEA110B4-6333-415E-BAA9-358C32CA0EE6}" type="pres">
      <dgm:prSet presAssocID="{6F9BFA27-18FC-41C4-B7E4-8189AF6D59B1}" presName="Name19" presStyleLbl="parChTrans1D3" presStyleIdx="0" presStyleCnt="5"/>
      <dgm:spPr/>
      <dgm:t>
        <a:bodyPr/>
        <a:lstStyle/>
        <a:p>
          <a:endParaRPr lang="en-US"/>
        </a:p>
      </dgm:t>
    </dgm:pt>
    <dgm:pt modelId="{A353A51F-62B9-41C5-AEBE-EC314BB98127}" type="pres">
      <dgm:prSet presAssocID="{C85C9FFF-3FF6-4034-90CC-780AAA053404}" presName="Name21" presStyleCnt="0"/>
      <dgm:spPr/>
    </dgm:pt>
    <dgm:pt modelId="{A483C130-3467-40EC-B010-E3AE38F19355}" type="pres">
      <dgm:prSet presAssocID="{C85C9FFF-3FF6-4034-90CC-780AAA053404}" presName="level2Shape" presStyleLbl="node3" presStyleIdx="0" presStyleCnt="5"/>
      <dgm:spPr/>
      <dgm:t>
        <a:bodyPr/>
        <a:lstStyle/>
        <a:p>
          <a:endParaRPr lang="en-US"/>
        </a:p>
      </dgm:t>
    </dgm:pt>
    <dgm:pt modelId="{7D4698D3-2593-43DD-90D6-664F5DCFE658}" type="pres">
      <dgm:prSet presAssocID="{C85C9FFF-3FF6-4034-90CC-780AAA053404}" presName="hierChild3" presStyleCnt="0"/>
      <dgm:spPr/>
    </dgm:pt>
    <dgm:pt modelId="{31E38163-145A-44E5-B432-904A9E285EE1}" type="pres">
      <dgm:prSet presAssocID="{89A3567E-727D-4E68-81A2-0C27BCBD023D}" presName="Name19" presStyleLbl="parChTrans1D4" presStyleIdx="0" presStyleCnt="6"/>
      <dgm:spPr/>
      <dgm:t>
        <a:bodyPr/>
        <a:lstStyle/>
        <a:p>
          <a:endParaRPr lang="en-US"/>
        </a:p>
      </dgm:t>
    </dgm:pt>
    <dgm:pt modelId="{A1AD21D9-3D9F-4230-805B-C6BD947FA2FA}" type="pres">
      <dgm:prSet presAssocID="{01763611-F8BA-49A4-8052-212B396CAD7C}" presName="Name21" presStyleCnt="0"/>
      <dgm:spPr/>
    </dgm:pt>
    <dgm:pt modelId="{66A68549-A4F6-45CB-9B2C-E57F51AACA6C}" type="pres">
      <dgm:prSet presAssocID="{01763611-F8BA-49A4-8052-212B396CAD7C}" presName="level2Shape" presStyleLbl="node4" presStyleIdx="0" presStyleCnt="6"/>
      <dgm:spPr/>
      <dgm:t>
        <a:bodyPr/>
        <a:lstStyle/>
        <a:p>
          <a:endParaRPr lang="en-US"/>
        </a:p>
      </dgm:t>
    </dgm:pt>
    <dgm:pt modelId="{1868714D-3B45-420E-9C47-A37610FEADE2}" type="pres">
      <dgm:prSet presAssocID="{01763611-F8BA-49A4-8052-212B396CAD7C}" presName="hierChild3" presStyleCnt="0"/>
      <dgm:spPr/>
    </dgm:pt>
    <dgm:pt modelId="{CC63698F-5F11-4389-896B-5812AD43230C}" type="pres">
      <dgm:prSet presAssocID="{FFC3E727-1E34-4EC3-9E8A-DE31C94A7C46}" presName="Name19" presStyleLbl="parChTrans1D3" presStyleIdx="1" presStyleCnt="5"/>
      <dgm:spPr/>
      <dgm:t>
        <a:bodyPr/>
        <a:lstStyle/>
        <a:p>
          <a:endParaRPr lang="en-US"/>
        </a:p>
      </dgm:t>
    </dgm:pt>
    <dgm:pt modelId="{552875CD-5803-4634-B23D-F601829026AB}" type="pres">
      <dgm:prSet presAssocID="{12CE7DBF-2411-42F9-82BB-5A9081579623}" presName="Name21" presStyleCnt="0"/>
      <dgm:spPr/>
    </dgm:pt>
    <dgm:pt modelId="{5B9F376B-B78F-4235-A012-9611D3B322D3}" type="pres">
      <dgm:prSet presAssocID="{12CE7DBF-2411-42F9-82BB-5A9081579623}" presName="level2Shape" presStyleLbl="node3" presStyleIdx="1" presStyleCnt="5"/>
      <dgm:spPr/>
      <dgm:t>
        <a:bodyPr/>
        <a:lstStyle/>
        <a:p>
          <a:endParaRPr lang="en-US"/>
        </a:p>
      </dgm:t>
    </dgm:pt>
    <dgm:pt modelId="{A4533A10-7288-4D6C-8EF2-0C9701AEF182}" type="pres">
      <dgm:prSet presAssocID="{12CE7DBF-2411-42F9-82BB-5A9081579623}" presName="hierChild3" presStyleCnt="0"/>
      <dgm:spPr/>
    </dgm:pt>
    <dgm:pt modelId="{51DBD645-70B4-4F6D-B765-8A7C4EF021E7}" type="pres">
      <dgm:prSet presAssocID="{56BDEFB1-152D-4D50-A996-ADB0A2A8E6C7}" presName="Name19" presStyleLbl="parChTrans1D4" presStyleIdx="1" presStyleCnt="6"/>
      <dgm:spPr/>
      <dgm:t>
        <a:bodyPr/>
        <a:lstStyle/>
        <a:p>
          <a:endParaRPr lang="en-US"/>
        </a:p>
      </dgm:t>
    </dgm:pt>
    <dgm:pt modelId="{DEBBC00D-B2D2-42D2-8F5A-EA81F032EE67}" type="pres">
      <dgm:prSet presAssocID="{BD13628F-0CDA-4ACB-982C-1A70473CBF8E}" presName="Name21" presStyleCnt="0"/>
      <dgm:spPr/>
    </dgm:pt>
    <dgm:pt modelId="{955DB4F7-EA33-42D1-8CFF-A3F0FD278859}" type="pres">
      <dgm:prSet presAssocID="{BD13628F-0CDA-4ACB-982C-1A70473CBF8E}" presName="level2Shape" presStyleLbl="node4" presStyleIdx="1" presStyleCnt="6"/>
      <dgm:spPr/>
      <dgm:t>
        <a:bodyPr/>
        <a:lstStyle/>
        <a:p>
          <a:endParaRPr lang="en-US"/>
        </a:p>
      </dgm:t>
    </dgm:pt>
    <dgm:pt modelId="{27F632E5-AF1D-4FDC-9012-1C9CE7A67FB0}" type="pres">
      <dgm:prSet presAssocID="{BD13628F-0CDA-4ACB-982C-1A70473CBF8E}" presName="hierChild3" presStyleCnt="0"/>
      <dgm:spPr/>
    </dgm:pt>
    <dgm:pt modelId="{DF160BFB-7476-456D-95FF-E800DD8BE0DA}" type="pres">
      <dgm:prSet presAssocID="{5128BA44-8C7D-45AE-B4F4-3718063DA5CB}" presName="Name19" presStyleLbl="parChTrans1D4" presStyleIdx="2" presStyleCnt="6"/>
      <dgm:spPr/>
      <dgm:t>
        <a:bodyPr/>
        <a:lstStyle/>
        <a:p>
          <a:endParaRPr lang="en-US"/>
        </a:p>
      </dgm:t>
    </dgm:pt>
    <dgm:pt modelId="{B2B77939-CE25-4DB3-B3DB-054DC07B825A}" type="pres">
      <dgm:prSet presAssocID="{1BBAD27C-0601-444A-889D-66FCFCECC5C9}" presName="Name21" presStyleCnt="0"/>
      <dgm:spPr/>
    </dgm:pt>
    <dgm:pt modelId="{798CC8C7-8AA0-4577-ACC9-452BC8A3EE73}" type="pres">
      <dgm:prSet presAssocID="{1BBAD27C-0601-444A-889D-66FCFCECC5C9}" presName="level2Shape" presStyleLbl="node4" presStyleIdx="2" presStyleCnt="6"/>
      <dgm:spPr/>
      <dgm:t>
        <a:bodyPr/>
        <a:lstStyle/>
        <a:p>
          <a:endParaRPr lang="en-US"/>
        </a:p>
      </dgm:t>
    </dgm:pt>
    <dgm:pt modelId="{A7005E43-891F-40B8-B891-A88652FD6AC5}" type="pres">
      <dgm:prSet presAssocID="{1BBAD27C-0601-444A-889D-66FCFCECC5C9}" presName="hierChild3" presStyleCnt="0"/>
      <dgm:spPr/>
    </dgm:pt>
    <dgm:pt modelId="{D89C0B3F-229B-4927-A415-DD82BB0EF92E}" type="pres">
      <dgm:prSet presAssocID="{AC00DBB1-005D-4A65-AA55-08EDBCCCD88A}" presName="Name19" presStyleLbl="parChTrans1D2" presStyleIdx="1" presStyleCnt="3"/>
      <dgm:spPr/>
      <dgm:t>
        <a:bodyPr/>
        <a:lstStyle/>
        <a:p>
          <a:endParaRPr lang="en-US"/>
        </a:p>
      </dgm:t>
    </dgm:pt>
    <dgm:pt modelId="{747153B8-1A8C-4320-A46B-833A92067412}" type="pres">
      <dgm:prSet presAssocID="{D62364B9-BB16-4238-B1BF-789B054095AD}" presName="Name21" presStyleCnt="0"/>
      <dgm:spPr/>
    </dgm:pt>
    <dgm:pt modelId="{128F9C7D-F635-4CCA-A833-7F1BA306A791}" type="pres">
      <dgm:prSet presAssocID="{D62364B9-BB16-4238-B1BF-789B054095AD}" presName="level2Shape" presStyleLbl="node2" presStyleIdx="1" presStyleCnt="3"/>
      <dgm:spPr/>
      <dgm:t>
        <a:bodyPr/>
        <a:lstStyle/>
        <a:p>
          <a:endParaRPr lang="en-US"/>
        </a:p>
      </dgm:t>
    </dgm:pt>
    <dgm:pt modelId="{A1B4773D-0043-4F3B-B7B1-296E43D2E5EE}" type="pres">
      <dgm:prSet presAssocID="{D62364B9-BB16-4238-B1BF-789B054095AD}" presName="hierChild3" presStyleCnt="0"/>
      <dgm:spPr/>
    </dgm:pt>
    <dgm:pt modelId="{67764066-1284-46FC-8792-FA3E141F895A}" type="pres">
      <dgm:prSet presAssocID="{C33F134D-19E1-41B1-B48D-0A8938FAE64F}" presName="Name19" presStyleLbl="parChTrans1D3" presStyleIdx="2" presStyleCnt="5"/>
      <dgm:spPr/>
      <dgm:t>
        <a:bodyPr/>
        <a:lstStyle/>
        <a:p>
          <a:endParaRPr lang="en-US"/>
        </a:p>
      </dgm:t>
    </dgm:pt>
    <dgm:pt modelId="{528B3A21-6D0E-42E1-98CC-53EC8BAAFA96}" type="pres">
      <dgm:prSet presAssocID="{4E39F692-FBA2-4B5F-B0D7-A750F147300E}" presName="Name21" presStyleCnt="0"/>
      <dgm:spPr/>
    </dgm:pt>
    <dgm:pt modelId="{41ECDBE9-A08E-4554-9629-B0A6E550F792}" type="pres">
      <dgm:prSet presAssocID="{4E39F692-FBA2-4B5F-B0D7-A750F147300E}" presName="level2Shape" presStyleLbl="node3" presStyleIdx="2" presStyleCnt="5"/>
      <dgm:spPr/>
      <dgm:t>
        <a:bodyPr/>
        <a:lstStyle/>
        <a:p>
          <a:endParaRPr lang="en-US"/>
        </a:p>
      </dgm:t>
    </dgm:pt>
    <dgm:pt modelId="{347ADB4E-7C1E-4144-824E-6745F2E370A3}" type="pres">
      <dgm:prSet presAssocID="{4E39F692-FBA2-4B5F-B0D7-A750F147300E}" presName="hierChild3" presStyleCnt="0"/>
      <dgm:spPr/>
    </dgm:pt>
    <dgm:pt modelId="{BD94EE75-7330-49B0-BFBF-DDD843834936}" type="pres">
      <dgm:prSet presAssocID="{6A3F41B4-57CA-4794-9458-7D3057F515FD}" presName="Name19" presStyleLbl="parChTrans1D4" presStyleIdx="3" presStyleCnt="6"/>
      <dgm:spPr/>
      <dgm:t>
        <a:bodyPr/>
        <a:lstStyle/>
        <a:p>
          <a:endParaRPr lang="en-US"/>
        </a:p>
      </dgm:t>
    </dgm:pt>
    <dgm:pt modelId="{D83446E5-FD95-4227-8F7B-7CD009042705}" type="pres">
      <dgm:prSet presAssocID="{4EF58FD7-DB31-4EEA-BDA3-80E5A30CC58B}" presName="Name21" presStyleCnt="0"/>
      <dgm:spPr/>
    </dgm:pt>
    <dgm:pt modelId="{E8F0BDDC-656C-49E9-B658-B4D8F7B0CB5F}" type="pres">
      <dgm:prSet presAssocID="{4EF58FD7-DB31-4EEA-BDA3-80E5A30CC58B}" presName="level2Shape" presStyleLbl="node4" presStyleIdx="3" presStyleCnt="6"/>
      <dgm:spPr/>
      <dgm:t>
        <a:bodyPr/>
        <a:lstStyle/>
        <a:p>
          <a:endParaRPr lang="en-US"/>
        </a:p>
      </dgm:t>
    </dgm:pt>
    <dgm:pt modelId="{9EFDF360-BA44-4EBB-9154-2A7876EED0E0}" type="pres">
      <dgm:prSet presAssocID="{4EF58FD7-DB31-4EEA-BDA3-80E5A30CC58B}" presName="hierChild3" presStyleCnt="0"/>
      <dgm:spPr/>
    </dgm:pt>
    <dgm:pt modelId="{4B2FC2FC-39C3-4192-BCB4-AEC5D5768CE9}" type="pres">
      <dgm:prSet presAssocID="{BB465DA1-D388-4DFF-BFFD-C88C43687C43}" presName="Name19" presStyleLbl="parChTrans1D2" presStyleIdx="2" presStyleCnt="3"/>
      <dgm:spPr/>
      <dgm:t>
        <a:bodyPr/>
        <a:lstStyle/>
        <a:p>
          <a:endParaRPr lang="en-US"/>
        </a:p>
      </dgm:t>
    </dgm:pt>
    <dgm:pt modelId="{7A6CA7F5-4F41-4F7A-8EEF-645DD8018859}" type="pres">
      <dgm:prSet presAssocID="{0067A5D9-4493-4EA0-84A4-EA1FBDB2ADC4}" presName="Name21" presStyleCnt="0"/>
      <dgm:spPr/>
    </dgm:pt>
    <dgm:pt modelId="{6D80E745-6743-4D19-B5DD-9A2C44A779C9}" type="pres">
      <dgm:prSet presAssocID="{0067A5D9-4493-4EA0-84A4-EA1FBDB2ADC4}" presName="level2Shape" presStyleLbl="node2" presStyleIdx="2" presStyleCnt="3"/>
      <dgm:spPr/>
      <dgm:t>
        <a:bodyPr/>
        <a:lstStyle/>
        <a:p>
          <a:endParaRPr lang="en-US"/>
        </a:p>
      </dgm:t>
    </dgm:pt>
    <dgm:pt modelId="{C790B98E-8B33-4B55-AB8C-2D676D3AB830}" type="pres">
      <dgm:prSet presAssocID="{0067A5D9-4493-4EA0-84A4-EA1FBDB2ADC4}" presName="hierChild3" presStyleCnt="0"/>
      <dgm:spPr/>
    </dgm:pt>
    <dgm:pt modelId="{399A9D9E-A1F8-49F1-B95A-F7F1972B042D}" type="pres">
      <dgm:prSet presAssocID="{8AE825D3-E3E4-49C4-8FCB-C194CD689BA3}" presName="Name19" presStyleLbl="parChTrans1D3" presStyleIdx="3" presStyleCnt="5"/>
      <dgm:spPr/>
      <dgm:t>
        <a:bodyPr/>
        <a:lstStyle/>
        <a:p>
          <a:endParaRPr lang="en-US"/>
        </a:p>
      </dgm:t>
    </dgm:pt>
    <dgm:pt modelId="{1F95C4F8-9682-4DBA-9294-3083ABE8E9DB}" type="pres">
      <dgm:prSet presAssocID="{CC2AD86D-079A-4746-8E7A-4CAE010B09C9}" presName="Name21" presStyleCnt="0"/>
      <dgm:spPr/>
    </dgm:pt>
    <dgm:pt modelId="{B6403AF4-BEE3-4B7B-8B00-D2A349AEDBEE}" type="pres">
      <dgm:prSet presAssocID="{CC2AD86D-079A-4746-8E7A-4CAE010B09C9}" presName="level2Shape" presStyleLbl="node3" presStyleIdx="3" presStyleCnt="5"/>
      <dgm:spPr/>
      <dgm:t>
        <a:bodyPr/>
        <a:lstStyle/>
        <a:p>
          <a:endParaRPr lang="en-US"/>
        </a:p>
      </dgm:t>
    </dgm:pt>
    <dgm:pt modelId="{E9FC5466-D287-4F1F-BBDA-C0A18A21733A}" type="pres">
      <dgm:prSet presAssocID="{CC2AD86D-079A-4746-8E7A-4CAE010B09C9}" presName="hierChild3" presStyleCnt="0"/>
      <dgm:spPr/>
    </dgm:pt>
    <dgm:pt modelId="{90E7CFF2-77BD-40C2-8259-C7866368D463}" type="pres">
      <dgm:prSet presAssocID="{25144A8C-36D8-4F3C-A519-8A25691278F8}" presName="Name19" presStyleLbl="parChTrans1D4" presStyleIdx="4" presStyleCnt="6"/>
      <dgm:spPr/>
      <dgm:t>
        <a:bodyPr/>
        <a:lstStyle/>
        <a:p>
          <a:endParaRPr lang="en-US"/>
        </a:p>
      </dgm:t>
    </dgm:pt>
    <dgm:pt modelId="{6F94D1D2-3D92-4C93-9D2B-42E86D7F1CBF}" type="pres">
      <dgm:prSet presAssocID="{6194DF1D-7ABE-4F55-A35E-DC1EE019B223}" presName="Name21" presStyleCnt="0"/>
      <dgm:spPr/>
    </dgm:pt>
    <dgm:pt modelId="{673286E8-5243-44C7-BCDB-738160CCFDC4}" type="pres">
      <dgm:prSet presAssocID="{6194DF1D-7ABE-4F55-A35E-DC1EE019B223}" presName="level2Shape" presStyleLbl="node4" presStyleIdx="4" presStyleCnt="6"/>
      <dgm:spPr/>
      <dgm:t>
        <a:bodyPr/>
        <a:lstStyle/>
        <a:p>
          <a:endParaRPr lang="en-US"/>
        </a:p>
      </dgm:t>
    </dgm:pt>
    <dgm:pt modelId="{F2C0B19F-E75E-4089-9A0B-86F6A0674EA2}" type="pres">
      <dgm:prSet presAssocID="{6194DF1D-7ABE-4F55-A35E-DC1EE019B223}" presName="hierChild3" presStyleCnt="0"/>
      <dgm:spPr/>
    </dgm:pt>
    <dgm:pt modelId="{E85DC483-FB3B-4A37-9ED4-5C696CB61298}" type="pres">
      <dgm:prSet presAssocID="{8281D3EA-17E8-466A-98DA-05F5D3578261}" presName="Name19" presStyleLbl="parChTrans1D3" presStyleIdx="4" presStyleCnt="5"/>
      <dgm:spPr/>
      <dgm:t>
        <a:bodyPr/>
        <a:lstStyle/>
        <a:p>
          <a:endParaRPr lang="en-US"/>
        </a:p>
      </dgm:t>
    </dgm:pt>
    <dgm:pt modelId="{056BC95B-B949-40C3-AF91-90C5EED9E260}" type="pres">
      <dgm:prSet presAssocID="{BCE44503-C4DB-42C0-9DB4-F04F996E8DFE}" presName="Name21" presStyleCnt="0"/>
      <dgm:spPr/>
    </dgm:pt>
    <dgm:pt modelId="{F680DEDE-6CBE-4DB7-8169-77E7D5C1071B}" type="pres">
      <dgm:prSet presAssocID="{BCE44503-C4DB-42C0-9DB4-F04F996E8DFE}" presName="level2Shape" presStyleLbl="node3" presStyleIdx="4" presStyleCnt="5"/>
      <dgm:spPr/>
      <dgm:t>
        <a:bodyPr/>
        <a:lstStyle/>
        <a:p>
          <a:endParaRPr lang="en-US"/>
        </a:p>
      </dgm:t>
    </dgm:pt>
    <dgm:pt modelId="{8B6C421E-34D9-4383-82E7-A9734CE2C7FE}" type="pres">
      <dgm:prSet presAssocID="{BCE44503-C4DB-42C0-9DB4-F04F996E8DFE}" presName="hierChild3" presStyleCnt="0"/>
      <dgm:spPr/>
    </dgm:pt>
    <dgm:pt modelId="{C44C3DB8-D2F1-40D3-B905-0496B9B7998E}" type="pres">
      <dgm:prSet presAssocID="{228F663F-8EDE-43F6-9718-941B7E4AEA7D}" presName="Name19" presStyleLbl="parChTrans1D4" presStyleIdx="5" presStyleCnt="6"/>
      <dgm:spPr/>
      <dgm:t>
        <a:bodyPr/>
        <a:lstStyle/>
        <a:p>
          <a:endParaRPr lang="en-US"/>
        </a:p>
      </dgm:t>
    </dgm:pt>
    <dgm:pt modelId="{6A29C137-74E4-4FA6-9279-A80937E4D012}" type="pres">
      <dgm:prSet presAssocID="{40002703-95C9-42C0-A75B-E1607D798976}" presName="Name21" presStyleCnt="0"/>
      <dgm:spPr/>
    </dgm:pt>
    <dgm:pt modelId="{5D164FCD-DBB7-45C4-B440-22B2403109AA}" type="pres">
      <dgm:prSet presAssocID="{40002703-95C9-42C0-A75B-E1607D798976}" presName="level2Shape" presStyleLbl="node4" presStyleIdx="5" presStyleCnt="6"/>
      <dgm:spPr/>
      <dgm:t>
        <a:bodyPr/>
        <a:lstStyle/>
        <a:p>
          <a:endParaRPr lang="en-US"/>
        </a:p>
      </dgm:t>
    </dgm:pt>
    <dgm:pt modelId="{00FB71AF-DEF0-4118-B91C-4EA465493692}" type="pres">
      <dgm:prSet presAssocID="{40002703-95C9-42C0-A75B-E1607D798976}" presName="hierChild3" presStyleCnt="0"/>
      <dgm:spPr/>
    </dgm:pt>
    <dgm:pt modelId="{FA2A6F0B-020D-4061-B4A2-F23AF4775321}" type="pres">
      <dgm:prSet presAssocID="{1B5DD4C2-B67A-48E3-8404-4684BE3B95F3}" presName="bgShapesFlow" presStyleCnt="0"/>
      <dgm:spPr/>
    </dgm:pt>
    <dgm:pt modelId="{8BC4B872-B448-4DE3-8875-47DAF2AA5F22}" type="pres">
      <dgm:prSet presAssocID="{1190CAB7-47A7-42A4-AB20-85C951A9808A}" presName="rectComp" presStyleCnt="0"/>
      <dgm:spPr/>
    </dgm:pt>
    <dgm:pt modelId="{9A8D9A40-03F3-4343-A79C-501EA26E8401}" type="pres">
      <dgm:prSet presAssocID="{1190CAB7-47A7-42A4-AB20-85C951A9808A}" presName="bgRect" presStyleLbl="bgShp" presStyleIdx="0" presStyleCnt="3" custScaleY="238007" custLinFactNeighborY="-17029"/>
      <dgm:spPr/>
      <dgm:t>
        <a:bodyPr/>
        <a:lstStyle/>
        <a:p>
          <a:endParaRPr lang="en-US"/>
        </a:p>
      </dgm:t>
    </dgm:pt>
    <dgm:pt modelId="{CACD3858-3ED6-4958-A4C1-6449BA0BFFF9}" type="pres">
      <dgm:prSet presAssocID="{1190CAB7-47A7-42A4-AB20-85C951A9808A}" presName="bgRectTx" presStyleLbl="bgShp" presStyleIdx="0" presStyleCnt="3">
        <dgm:presLayoutVars>
          <dgm:bulletEnabled val="1"/>
        </dgm:presLayoutVars>
      </dgm:prSet>
      <dgm:spPr/>
      <dgm:t>
        <a:bodyPr/>
        <a:lstStyle/>
        <a:p>
          <a:endParaRPr lang="en-US"/>
        </a:p>
      </dgm:t>
    </dgm:pt>
    <dgm:pt modelId="{A34D6BC8-6B58-4892-8ECD-7DB362180802}" type="pres">
      <dgm:prSet presAssocID="{1190CAB7-47A7-42A4-AB20-85C951A9808A}" presName="spComp" presStyleCnt="0"/>
      <dgm:spPr/>
    </dgm:pt>
    <dgm:pt modelId="{CD6DE175-42CF-408F-A6CA-5B5484944BAC}" type="pres">
      <dgm:prSet presAssocID="{1190CAB7-47A7-42A4-AB20-85C951A9808A}" presName="vSp" presStyleCnt="0"/>
      <dgm:spPr/>
    </dgm:pt>
    <dgm:pt modelId="{A5F5B00C-EE09-4D38-ADEE-74DC74D6CDE3}" type="pres">
      <dgm:prSet presAssocID="{8E85DE55-2DD0-4E2E-B44C-1216D1FC2B33}" presName="rectComp" presStyleCnt="0"/>
      <dgm:spPr/>
    </dgm:pt>
    <dgm:pt modelId="{E4C51506-F2A4-48F7-AFAC-CC443816F9C7}" type="pres">
      <dgm:prSet presAssocID="{8E85DE55-2DD0-4E2E-B44C-1216D1FC2B33}" presName="bgRect" presStyleLbl="bgShp" presStyleIdx="1" presStyleCnt="3" custLinFactNeighborY="-18686"/>
      <dgm:spPr/>
      <dgm:t>
        <a:bodyPr/>
        <a:lstStyle/>
        <a:p>
          <a:endParaRPr lang="en-US"/>
        </a:p>
      </dgm:t>
    </dgm:pt>
    <dgm:pt modelId="{A057D0F9-537D-403F-B350-D252ECE14F40}" type="pres">
      <dgm:prSet presAssocID="{8E85DE55-2DD0-4E2E-B44C-1216D1FC2B33}" presName="bgRectTx" presStyleLbl="bgShp" presStyleIdx="1" presStyleCnt="3">
        <dgm:presLayoutVars>
          <dgm:bulletEnabled val="1"/>
        </dgm:presLayoutVars>
      </dgm:prSet>
      <dgm:spPr/>
      <dgm:t>
        <a:bodyPr/>
        <a:lstStyle/>
        <a:p>
          <a:endParaRPr lang="en-US"/>
        </a:p>
      </dgm:t>
    </dgm:pt>
    <dgm:pt modelId="{69EA51B7-CF54-4580-B16B-984D6ED62897}" type="pres">
      <dgm:prSet presAssocID="{8E85DE55-2DD0-4E2E-B44C-1216D1FC2B33}" presName="spComp" presStyleCnt="0"/>
      <dgm:spPr/>
    </dgm:pt>
    <dgm:pt modelId="{E92C9D1A-90EB-45D6-A494-9167E74E7D19}" type="pres">
      <dgm:prSet presAssocID="{8E85DE55-2DD0-4E2E-B44C-1216D1FC2B33}" presName="vSp" presStyleCnt="0"/>
      <dgm:spPr/>
    </dgm:pt>
    <dgm:pt modelId="{7A0F9808-5648-4B43-BFA1-5991AC870AFE}" type="pres">
      <dgm:prSet presAssocID="{344C31FE-37F5-42FD-A5C6-515FDB420D9B}" presName="rectComp" presStyleCnt="0"/>
      <dgm:spPr/>
    </dgm:pt>
    <dgm:pt modelId="{A8CEA7D5-4824-4096-B87D-8AEFCB9A1912}" type="pres">
      <dgm:prSet presAssocID="{344C31FE-37F5-42FD-A5C6-515FDB420D9B}" presName="bgRect" presStyleLbl="bgShp" presStyleIdx="2" presStyleCnt="3" custLinFactNeighborY="-23354"/>
      <dgm:spPr/>
      <dgm:t>
        <a:bodyPr/>
        <a:lstStyle/>
        <a:p>
          <a:endParaRPr lang="en-US"/>
        </a:p>
      </dgm:t>
    </dgm:pt>
    <dgm:pt modelId="{A1ECC946-22D9-46D7-A77A-77B6DD82E130}" type="pres">
      <dgm:prSet presAssocID="{344C31FE-37F5-42FD-A5C6-515FDB420D9B}" presName="bgRectTx" presStyleLbl="bgShp" presStyleIdx="2" presStyleCnt="3">
        <dgm:presLayoutVars>
          <dgm:bulletEnabled val="1"/>
        </dgm:presLayoutVars>
      </dgm:prSet>
      <dgm:spPr/>
      <dgm:t>
        <a:bodyPr/>
        <a:lstStyle/>
        <a:p>
          <a:endParaRPr lang="en-US"/>
        </a:p>
      </dgm:t>
    </dgm:pt>
  </dgm:ptLst>
  <dgm:cxnLst>
    <dgm:cxn modelId="{1FCD7201-C888-4EE5-A4A4-8DD8D116B463}" type="presOf" srcId="{D4F85081-3D51-487A-8B52-FDE534748E32}" destId="{4CCFC224-C777-4630-9D77-58F0D29C669D}" srcOrd="0" destOrd="0" presId="urn:microsoft.com/office/officeart/2005/8/layout/hierarchy6"/>
    <dgm:cxn modelId="{E3AA210F-29BC-47B1-9D9F-F26A15C5E739}" type="presOf" srcId="{4E39F692-FBA2-4B5F-B0D7-A750F147300E}" destId="{41ECDBE9-A08E-4554-9629-B0A6E550F792}" srcOrd="0" destOrd="0" presId="urn:microsoft.com/office/officeart/2005/8/layout/hierarchy6"/>
    <dgm:cxn modelId="{01D922D2-454D-4C20-A174-FBBAB246CF73}" type="presOf" srcId="{8AE825D3-E3E4-49C4-8FCB-C194CD689BA3}" destId="{399A9D9E-A1F8-49F1-B95A-F7F1972B042D}" srcOrd="0" destOrd="0" presId="urn:microsoft.com/office/officeart/2005/8/layout/hierarchy6"/>
    <dgm:cxn modelId="{75FBEBE5-95E5-4287-90B2-81F5E7094885}" type="presOf" srcId="{01763611-F8BA-49A4-8052-212B396CAD7C}" destId="{66A68549-A4F6-45CB-9B2C-E57F51AACA6C}" srcOrd="0" destOrd="0" presId="urn:microsoft.com/office/officeart/2005/8/layout/hierarchy6"/>
    <dgm:cxn modelId="{DCEE74E0-B9BB-4863-B5CE-901319F83C88}" srcId="{591A652C-8D3D-4D6A-82B0-60F1100574EC}" destId="{C85C9FFF-3FF6-4034-90CC-780AAA053404}" srcOrd="0" destOrd="0" parTransId="{6F9BFA27-18FC-41C4-B7E4-8189AF6D59B1}" sibTransId="{BDD4451C-88C2-44BA-BA90-35E5142238BC}"/>
    <dgm:cxn modelId="{59DCFC74-EEC7-4BDE-8B44-7ED6EAAAE288}" type="presOf" srcId="{6A3F41B4-57CA-4794-9458-7D3057F515FD}" destId="{BD94EE75-7330-49B0-BFBF-DDD843834936}" srcOrd="0" destOrd="0" presId="urn:microsoft.com/office/officeart/2005/8/layout/hierarchy6"/>
    <dgm:cxn modelId="{96090180-138E-4C59-931F-1BFE5B00FBF1}" type="presOf" srcId="{12CE7DBF-2411-42F9-82BB-5A9081579623}" destId="{5B9F376B-B78F-4235-A012-9611D3B322D3}" srcOrd="0" destOrd="0" presId="urn:microsoft.com/office/officeart/2005/8/layout/hierarchy6"/>
    <dgm:cxn modelId="{78E90595-3559-4776-8745-59295302509E}" type="presOf" srcId="{591A652C-8D3D-4D6A-82B0-60F1100574EC}" destId="{68FED91F-CFAD-462C-9C92-D12B35E3D052}" srcOrd="0" destOrd="0" presId="urn:microsoft.com/office/officeart/2005/8/layout/hierarchy6"/>
    <dgm:cxn modelId="{3AE995C8-4014-4D57-AC47-3D10CFE85823}" type="presOf" srcId="{CC2AD86D-079A-4746-8E7A-4CAE010B09C9}" destId="{B6403AF4-BEE3-4B7B-8B00-D2A349AEDBEE}" srcOrd="0" destOrd="0" presId="urn:microsoft.com/office/officeart/2005/8/layout/hierarchy6"/>
    <dgm:cxn modelId="{BB5B9D52-4FF1-4426-BED9-DA67DD1747FB}" type="presOf" srcId="{89A3567E-727D-4E68-81A2-0C27BCBD023D}" destId="{31E38163-145A-44E5-B432-904A9E285EE1}" srcOrd="0" destOrd="0" presId="urn:microsoft.com/office/officeart/2005/8/layout/hierarchy6"/>
    <dgm:cxn modelId="{F3485807-933A-4EB7-8454-0270CB70AEBD}" type="presOf" srcId="{5128BA44-8C7D-45AE-B4F4-3718063DA5CB}" destId="{DF160BFB-7476-456D-95FF-E800DD8BE0DA}" srcOrd="0" destOrd="0" presId="urn:microsoft.com/office/officeart/2005/8/layout/hierarchy6"/>
    <dgm:cxn modelId="{BC760CA8-86F4-4495-8209-3350BD534B4A}" type="presOf" srcId="{8E85DE55-2DD0-4E2E-B44C-1216D1FC2B33}" destId="{E4C51506-F2A4-48F7-AFAC-CC443816F9C7}" srcOrd="0" destOrd="0" presId="urn:microsoft.com/office/officeart/2005/8/layout/hierarchy6"/>
    <dgm:cxn modelId="{0A0D1D38-4947-4D85-B39D-F5FB6242D660}" srcId="{4E39F692-FBA2-4B5F-B0D7-A750F147300E}" destId="{4EF58FD7-DB31-4EEA-BDA3-80E5A30CC58B}" srcOrd="0" destOrd="0" parTransId="{6A3F41B4-57CA-4794-9458-7D3057F515FD}" sibTransId="{93CB0852-4818-439D-8A66-D4468ABD27D3}"/>
    <dgm:cxn modelId="{7F4614AA-C45B-4138-920E-1EA0C0C32848}" srcId="{1B5DD4C2-B67A-48E3-8404-4684BE3B95F3}" destId="{8E85DE55-2DD0-4E2E-B44C-1216D1FC2B33}" srcOrd="2" destOrd="0" parTransId="{6C74027C-09BD-4616-B49B-1A0F73DADD38}" sibTransId="{7A7CDCED-AB98-48AE-9F3F-0A43FC588AB6}"/>
    <dgm:cxn modelId="{01B2CD32-50D2-4E00-B9D5-0CA006A9B45F}" type="presOf" srcId="{D62364B9-BB16-4238-B1BF-789B054095AD}" destId="{128F9C7D-F635-4CCA-A833-7F1BA306A791}" srcOrd="0" destOrd="0" presId="urn:microsoft.com/office/officeart/2005/8/layout/hierarchy6"/>
    <dgm:cxn modelId="{488A3DF2-9219-4680-9E97-FBB37D5D4ECB}" type="presOf" srcId="{1190CAB7-47A7-42A4-AB20-85C951A9808A}" destId="{CACD3858-3ED6-4958-A4C1-6449BA0BFFF9}" srcOrd="1" destOrd="0" presId="urn:microsoft.com/office/officeart/2005/8/layout/hierarchy6"/>
    <dgm:cxn modelId="{73A67A74-130F-4D84-B930-61BC464877EF}" type="presOf" srcId="{C85C9FFF-3FF6-4034-90CC-780AAA053404}" destId="{A483C130-3467-40EC-B010-E3AE38F19355}" srcOrd="0" destOrd="0" presId="urn:microsoft.com/office/officeart/2005/8/layout/hierarchy6"/>
    <dgm:cxn modelId="{F98201A2-1085-47FC-A37D-B40BAE347886}" srcId="{12CE7DBF-2411-42F9-82BB-5A9081579623}" destId="{BD13628F-0CDA-4ACB-982C-1A70473CBF8E}" srcOrd="0" destOrd="0" parTransId="{56BDEFB1-152D-4D50-A996-ADB0A2A8E6C7}" sibTransId="{CFE173AB-26C4-4861-A093-53E6F7DAACB7}"/>
    <dgm:cxn modelId="{F384080F-6DD7-485D-A07B-E5EE4E631569}" srcId="{1B5DD4C2-B67A-48E3-8404-4684BE3B95F3}" destId="{344C31FE-37F5-42FD-A5C6-515FDB420D9B}" srcOrd="3" destOrd="0" parTransId="{84B0B9A4-CF0B-4947-AF66-67787B140423}" sibTransId="{9B3A7EA6-7314-4EB7-A2A8-20817CDC6DBB}"/>
    <dgm:cxn modelId="{B039BDCD-7B11-42CC-ABD5-DFB5FA524F5A}" srcId="{D4F85081-3D51-487A-8B52-FDE534748E32}" destId="{591A652C-8D3D-4D6A-82B0-60F1100574EC}" srcOrd="0" destOrd="0" parTransId="{3FD16133-BCD5-456A-A3F3-9BC866887A2A}" sibTransId="{DC9867EE-3762-455C-ABE3-81F0F75C8A3D}"/>
    <dgm:cxn modelId="{06F2A632-2E34-4B86-BEEF-9FDB64852A6E}" type="presOf" srcId="{228F663F-8EDE-43F6-9718-941B7E4AEA7D}" destId="{C44C3DB8-D2F1-40D3-B905-0496B9B7998E}" srcOrd="0" destOrd="0" presId="urn:microsoft.com/office/officeart/2005/8/layout/hierarchy6"/>
    <dgm:cxn modelId="{4B2082A0-FF8D-4B25-9538-26AE77D7C39D}" srcId="{D4F85081-3D51-487A-8B52-FDE534748E32}" destId="{0067A5D9-4493-4EA0-84A4-EA1FBDB2ADC4}" srcOrd="2" destOrd="0" parTransId="{BB465DA1-D388-4DFF-BFFD-C88C43687C43}" sibTransId="{17683C3C-23A5-45B5-909E-82F7431AB03F}"/>
    <dgm:cxn modelId="{130A1999-9750-47C1-92BD-93E426896919}" type="presOf" srcId="{BB465DA1-D388-4DFF-BFFD-C88C43687C43}" destId="{4B2FC2FC-39C3-4192-BCB4-AEC5D5768CE9}" srcOrd="0" destOrd="0" presId="urn:microsoft.com/office/officeart/2005/8/layout/hierarchy6"/>
    <dgm:cxn modelId="{CF5D159C-1379-4271-9E9C-D9EB128F5520}" type="presOf" srcId="{4EF58FD7-DB31-4EEA-BDA3-80E5A30CC58B}" destId="{E8F0BDDC-656C-49E9-B658-B4D8F7B0CB5F}" srcOrd="0" destOrd="0" presId="urn:microsoft.com/office/officeart/2005/8/layout/hierarchy6"/>
    <dgm:cxn modelId="{7396A63E-8025-4F5D-99EC-FA40DBB50417}" srcId="{BCE44503-C4DB-42C0-9DB4-F04F996E8DFE}" destId="{40002703-95C9-42C0-A75B-E1607D798976}" srcOrd="0" destOrd="0" parTransId="{228F663F-8EDE-43F6-9718-941B7E4AEA7D}" sibTransId="{B8B0237E-8923-429F-B8FF-5225710685C4}"/>
    <dgm:cxn modelId="{1B7D4F23-6639-4A11-BE2D-B360AEF4872D}" srcId="{1B5DD4C2-B67A-48E3-8404-4684BE3B95F3}" destId="{1190CAB7-47A7-42A4-AB20-85C951A9808A}" srcOrd="1" destOrd="0" parTransId="{036D29E8-3FFA-4ABB-9D70-515FD494FD78}" sibTransId="{D44FA9D9-1102-44BE-9286-C595224D6043}"/>
    <dgm:cxn modelId="{BF162CBB-CEBD-4EAB-8004-C8C00AACCE64}" srcId="{12CE7DBF-2411-42F9-82BB-5A9081579623}" destId="{1BBAD27C-0601-444A-889D-66FCFCECC5C9}" srcOrd="1" destOrd="0" parTransId="{5128BA44-8C7D-45AE-B4F4-3718063DA5CB}" sibTransId="{591F91CF-C852-4FCA-BBED-0DB4C52E6DF9}"/>
    <dgm:cxn modelId="{6F9F339C-5002-4A96-8A96-9684DE742AD3}" type="presOf" srcId="{8281D3EA-17E8-466A-98DA-05F5D3578261}" destId="{E85DC483-FB3B-4A37-9ED4-5C696CB61298}" srcOrd="0" destOrd="0" presId="urn:microsoft.com/office/officeart/2005/8/layout/hierarchy6"/>
    <dgm:cxn modelId="{1EA50EA9-04CC-4EE4-A9BB-5413856A2887}" type="presOf" srcId="{6F9BFA27-18FC-41C4-B7E4-8189AF6D59B1}" destId="{AEA110B4-6333-415E-BAA9-358C32CA0EE6}" srcOrd="0" destOrd="0" presId="urn:microsoft.com/office/officeart/2005/8/layout/hierarchy6"/>
    <dgm:cxn modelId="{784C85D5-3404-4CE5-9DFD-0278EBDC22C7}" type="presOf" srcId="{6194DF1D-7ABE-4F55-A35E-DC1EE019B223}" destId="{673286E8-5243-44C7-BCDB-738160CCFDC4}" srcOrd="0" destOrd="0" presId="urn:microsoft.com/office/officeart/2005/8/layout/hierarchy6"/>
    <dgm:cxn modelId="{C9458076-E927-4893-B8F7-F34809A354A2}" type="presOf" srcId="{AC00DBB1-005D-4A65-AA55-08EDBCCCD88A}" destId="{D89C0B3F-229B-4927-A415-DD82BB0EF92E}" srcOrd="0" destOrd="0" presId="urn:microsoft.com/office/officeart/2005/8/layout/hierarchy6"/>
    <dgm:cxn modelId="{FE275447-F330-49DA-BD69-F2869A6F9D7B}" type="presOf" srcId="{BCE44503-C4DB-42C0-9DB4-F04F996E8DFE}" destId="{F680DEDE-6CBE-4DB7-8169-77E7D5C1071B}" srcOrd="0" destOrd="0" presId="urn:microsoft.com/office/officeart/2005/8/layout/hierarchy6"/>
    <dgm:cxn modelId="{9D960BE7-61F8-434A-9FAF-9149A9284BFC}" type="presOf" srcId="{56BDEFB1-152D-4D50-A996-ADB0A2A8E6C7}" destId="{51DBD645-70B4-4F6D-B765-8A7C4EF021E7}" srcOrd="0" destOrd="0" presId="urn:microsoft.com/office/officeart/2005/8/layout/hierarchy6"/>
    <dgm:cxn modelId="{BD1B8F34-4752-471C-9EC1-1D831B46EEDA}" type="presOf" srcId="{40002703-95C9-42C0-A75B-E1607D798976}" destId="{5D164FCD-DBB7-45C4-B440-22B2403109AA}" srcOrd="0" destOrd="0" presId="urn:microsoft.com/office/officeart/2005/8/layout/hierarchy6"/>
    <dgm:cxn modelId="{DD7C9F23-D9BB-4DB9-89FF-60259370DCF0}" type="presOf" srcId="{25144A8C-36D8-4F3C-A519-8A25691278F8}" destId="{90E7CFF2-77BD-40C2-8259-C7866368D463}" srcOrd="0" destOrd="0" presId="urn:microsoft.com/office/officeart/2005/8/layout/hierarchy6"/>
    <dgm:cxn modelId="{9774201F-7F52-4362-BCE2-858510C8B335}" srcId="{0067A5D9-4493-4EA0-84A4-EA1FBDB2ADC4}" destId="{CC2AD86D-079A-4746-8E7A-4CAE010B09C9}" srcOrd="0" destOrd="0" parTransId="{8AE825D3-E3E4-49C4-8FCB-C194CD689BA3}" sibTransId="{A78960BF-36EB-49DA-B32D-4F1F3DEE450A}"/>
    <dgm:cxn modelId="{5268D0F3-D08D-48BF-816D-ECD2B1FF2874}" type="presOf" srcId="{FFC3E727-1E34-4EC3-9E8A-DE31C94A7C46}" destId="{CC63698F-5F11-4389-896B-5812AD43230C}" srcOrd="0" destOrd="0" presId="urn:microsoft.com/office/officeart/2005/8/layout/hierarchy6"/>
    <dgm:cxn modelId="{81FF4334-B440-48C9-BBCB-4543F34C4F28}" type="presOf" srcId="{BD13628F-0CDA-4ACB-982C-1A70473CBF8E}" destId="{955DB4F7-EA33-42D1-8CFF-A3F0FD278859}" srcOrd="0" destOrd="0" presId="urn:microsoft.com/office/officeart/2005/8/layout/hierarchy6"/>
    <dgm:cxn modelId="{50950805-3B27-4CAA-A9B3-4A0B649E793B}" type="presOf" srcId="{3FD16133-BCD5-456A-A3F3-9BC866887A2A}" destId="{D27C0446-0CCE-4213-A6DD-0719834407E8}" srcOrd="0" destOrd="0" presId="urn:microsoft.com/office/officeart/2005/8/layout/hierarchy6"/>
    <dgm:cxn modelId="{26D686E2-2B6F-4009-91E6-1ACD07497F99}" type="presOf" srcId="{1BBAD27C-0601-444A-889D-66FCFCECC5C9}" destId="{798CC8C7-8AA0-4577-ACC9-452BC8A3EE73}" srcOrd="0" destOrd="0" presId="urn:microsoft.com/office/officeart/2005/8/layout/hierarchy6"/>
    <dgm:cxn modelId="{C539B7AA-6996-410E-BD4D-EA354C83FDD5}" srcId="{CC2AD86D-079A-4746-8E7A-4CAE010B09C9}" destId="{6194DF1D-7ABE-4F55-A35E-DC1EE019B223}" srcOrd="0" destOrd="0" parTransId="{25144A8C-36D8-4F3C-A519-8A25691278F8}" sibTransId="{CED40E8A-A8D8-48B6-B983-83E9CBDA0F99}"/>
    <dgm:cxn modelId="{78AB3BB1-4776-45B0-9C7F-431F540F5245}" type="presOf" srcId="{344C31FE-37F5-42FD-A5C6-515FDB420D9B}" destId="{A8CEA7D5-4824-4096-B87D-8AEFCB9A1912}" srcOrd="0" destOrd="0" presId="urn:microsoft.com/office/officeart/2005/8/layout/hierarchy6"/>
    <dgm:cxn modelId="{056B18E1-E637-495D-96C1-765DEB81C728}" type="presOf" srcId="{0067A5D9-4493-4EA0-84A4-EA1FBDB2ADC4}" destId="{6D80E745-6743-4D19-B5DD-9A2C44A779C9}" srcOrd="0" destOrd="0" presId="urn:microsoft.com/office/officeart/2005/8/layout/hierarchy6"/>
    <dgm:cxn modelId="{CC2E6A31-CA81-4B39-9E4E-32AB0F7312AF}" srcId="{1B5DD4C2-B67A-48E3-8404-4684BE3B95F3}" destId="{D4F85081-3D51-487A-8B52-FDE534748E32}" srcOrd="0" destOrd="0" parTransId="{B58C21E9-2C10-4CFE-8B63-E95741C8C377}" sibTransId="{861AE639-64C4-4E77-BFA8-DA08F9649EFF}"/>
    <dgm:cxn modelId="{B3C89360-C5DA-4456-AFE0-AD7048006BE4}" type="presOf" srcId="{8E85DE55-2DD0-4E2E-B44C-1216D1FC2B33}" destId="{A057D0F9-537D-403F-B350-D252ECE14F40}" srcOrd="1" destOrd="0" presId="urn:microsoft.com/office/officeart/2005/8/layout/hierarchy6"/>
    <dgm:cxn modelId="{2B41D9ED-C21F-40D0-A035-5DE90B7388E2}" type="presOf" srcId="{344C31FE-37F5-42FD-A5C6-515FDB420D9B}" destId="{A1ECC946-22D9-46D7-A77A-77B6DD82E130}" srcOrd="1" destOrd="0" presId="urn:microsoft.com/office/officeart/2005/8/layout/hierarchy6"/>
    <dgm:cxn modelId="{B0A0CB31-0C0B-48B8-A0E3-25F0F6E685E4}" type="presOf" srcId="{1B5DD4C2-B67A-48E3-8404-4684BE3B95F3}" destId="{8122C55E-F14D-49D8-AD26-E951083C9A60}" srcOrd="0" destOrd="0" presId="urn:microsoft.com/office/officeart/2005/8/layout/hierarchy6"/>
    <dgm:cxn modelId="{AB9E3D1A-F956-4C07-A189-C2378056CA01}" type="presOf" srcId="{1190CAB7-47A7-42A4-AB20-85C951A9808A}" destId="{9A8D9A40-03F3-4343-A79C-501EA26E8401}" srcOrd="0" destOrd="0" presId="urn:microsoft.com/office/officeart/2005/8/layout/hierarchy6"/>
    <dgm:cxn modelId="{2571FD38-AD7D-44B9-AA0A-583B3264CAF5}" srcId="{591A652C-8D3D-4D6A-82B0-60F1100574EC}" destId="{12CE7DBF-2411-42F9-82BB-5A9081579623}" srcOrd="1" destOrd="0" parTransId="{FFC3E727-1E34-4EC3-9E8A-DE31C94A7C46}" sibTransId="{236F4046-3A19-4BF0-876D-F4B1F3F5AD62}"/>
    <dgm:cxn modelId="{EDC0E63E-4D7D-4023-90F8-40F2402856A1}" srcId="{0067A5D9-4493-4EA0-84A4-EA1FBDB2ADC4}" destId="{BCE44503-C4DB-42C0-9DB4-F04F996E8DFE}" srcOrd="1" destOrd="0" parTransId="{8281D3EA-17E8-466A-98DA-05F5D3578261}" sibTransId="{97AF8ADD-C63F-42A2-9254-F841FEFDE0CC}"/>
    <dgm:cxn modelId="{DDF8F4B4-A9A3-4B53-B871-61C6D8FF3EB3}" srcId="{D4F85081-3D51-487A-8B52-FDE534748E32}" destId="{D62364B9-BB16-4238-B1BF-789B054095AD}" srcOrd="1" destOrd="0" parTransId="{AC00DBB1-005D-4A65-AA55-08EDBCCCD88A}" sibTransId="{13746E7C-89D4-41EB-9992-D577E50BD053}"/>
    <dgm:cxn modelId="{917160B5-DBF0-4351-8BB8-A2375B406255}" srcId="{D62364B9-BB16-4238-B1BF-789B054095AD}" destId="{4E39F692-FBA2-4B5F-B0D7-A750F147300E}" srcOrd="0" destOrd="0" parTransId="{C33F134D-19E1-41B1-B48D-0A8938FAE64F}" sibTransId="{371ECD11-8B26-4CB2-99FA-2F78FD34BA96}"/>
    <dgm:cxn modelId="{ECC87BE7-62E4-4D52-A6DF-792F2FFECACA}" srcId="{C85C9FFF-3FF6-4034-90CC-780AAA053404}" destId="{01763611-F8BA-49A4-8052-212B396CAD7C}" srcOrd="0" destOrd="0" parTransId="{89A3567E-727D-4E68-81A2-0C27BCBD023D}" sibTransId="{1FCD5397-04DB-4267-8E6A-0A437FADB71F}"/>
    <dgm:cxn modelId="{FE4F245D-A3E4-494A-8389-37F18FFCD4BD}" type="presOf" srcId="{C33F134D-19E1-41B1-B48D-0A8938FAE64F}" destId="{67764066-1284-46FC-8792-FA3E141F895A}" srcOrd="0" destOrd="0" presId="urn:microsoft.com/office/officeart/2005/8/layout/hierarchy6"/>
    <dgm:cxn modelId="{D2258AC9-88E2-44DF-8D0B-6FB893870A73}" type="presParOf" srcId="{8122C55E-F14D-49D8-AD26-E951083C9A60}" destId="{40F77C93-333A-43EC-A2AD-78D6490F1F67}" srcOrd="0" destOrd="0" presId="urn:microsoft.com/office/officeart/2005/8/layout/hierarchy6"/>
    <dgm:cxn modelId="{0EF4387E-FFDC-4D02-AB0C-47AE71136ED1}" type="presParOf" srcId="{40F77C93-333A-43EC-A2AD-78D6490F1F67}" destId="{AD9C632A-45C6-4AFC-A8B9-8C44E552121F}" srcOrd="0" destOrd="0" presId="urn:microsoft.com/office/officeart/2005/8/layout/hierarchy6"/>
    <dgm:cxn modelId="{65F2AD8C-AF95-4CBA-A82D-769C7D02925C}" type="presParOf" srcId="{40F77C93-333A-43EC-A2AD-78D6490F1F67}" destId="{9E18651B-63DF-4AE2-A1D4-ED0A3493EBC1}" srcOrd="1" destOrd="0" presId="urn:microsoft.com/office/officeart/2005/8/layout/hierarchy6"/>
    <dgm:cxn modelId="{7E2ABE07-F643-4DA7-AA27-C1A335597809}" type="presParOf" srcId="{9E18651B-63DF-4AE2-A1D4-ED0A3493EBC1}" destId="{DFAFC63B-6108-4D8E-807C-46DBF3BA55E2}" srcOrd="0" destOrd="0" presId="urn:microsoft.com/office/officeart/2005/8/layout/hierarchy6"/>
    <dgm:cxn modelId="{9E0EFEEA-F53C-4E88-9A73-CE2162F295B6}" type="presParOf" srcId="{DFAFC63B-6108-4D8E-807C-46DBF3BA55E2}" destId="{4CCFC224-C777-4630-9D77-58F0D29C669D}" srcOrd="0" destOrd="0" presId="urn:microsoft.com/office/officeart/2005/8/layout/hierarchy6"/>
    <dgm:cxn modelId="{E7294E2E-9A97-4B1B-B1AA-5E348EE3CDE8}" type="presParOf" srcId="{DFAFC63B-6108-4D8E-807C-46DBF3BA55E2}" destId="{0C4B11AB-D146-4F80-95A9-877EAF8EF7DB}" srcOrd="1" destOrd="0" presId="urn:microsoft.com/office/officeart/2005/8/layout/hierarchy6"/>
    <dgm:cxn modelId="{40CC3C8C-A4F6-47A4-80DF-315F6DF4DBC5}" type="presParOf" srcId="{0C4B11AB-D146-4F80-95A9-877EAF8EF7DB}" destId="{D27C0446-0CCE-4213-A6DD-0719834407E8}" srcOrd="0" destOrd="0" presId="urn:microsoft.com/office/officeart/2005/8/layout/hierarchy6"/>
    <dgm:cxn modelId="{ADBAFE9E-A91E-4C6F-ABB1-312EA0D5EE6C}" type="presParOf" srcId="{0C4B11AB-D146-4F80-95A9-877EAF8EF7DB}" destId="{4906416B-B689-4335-B46D-474A48DF8F16}" srcOrd="1" destOrd="0" presId="urn:microsoft.com/office/officeart/2005/8/layout/hierarchy6"/>
    <dgm:cxn modelId="{D4824525-CC5C-45C7-8C9E-FC62679EE950}" type="presParOf" srcId="{4906416B-B689-4335-B46D-474A48DF8F16}" destId="{68FED91F-CFAD-462C-9C92-D12B35E3D052}" srcOrd="0" destOrd="0" presId="urn:microsoft.com/office/officeart/2005/8/layout/hierarchy6"/>
    <dgm:cxn modelId="{1EE4E41C-13F2-454F-A7A1-C5A2DC6BB552}" type="presParOf" srcId="{4906416B-B689-4335-B46D-474A48DF8F16}" destId="{55FEB026-577E-4729-AC7A-47D6D6C766B9}" srcOrd="1" destOrd="0" presId="urn:microsoft.com/office/officeart/2005/8/layout/hierarchy6"/>
    <dgm:cxn modelId="{762EC2BB-697E-45FB-A03B-5D826D240A4A}" type="presParOf" srcId="{55FEB026-577E-4729-AC7A-47D6D6C766B9}" destId="{AEA110B4-6333-415E-BAA9-358C32CA0EE6}" srcOrd="0" destOrd="0" presId="urn:microsoft.com/office/officeart/2005/8/layout/hierarchy6"/>
    <dgm:cxn modelId="{CE67BFF1-5E99-4226-B5C8-B0FA4977B31D}" type="presParOf" srcId="{55FEB026-577E-4729-AC7A-47D6D6C766B9}" destId="{A353A51F-62B9-41C5-AEBE-EC314BB98127}" srcOrd="1" destOrd="0" presId="urn:microsoft.com/office/officeart/2005/8/layout/hierarchy6"/>
    <dgm:cxn modelId="{2B52E6ED-839D-4D93-9B2B-E57E761041DF}" type="presParOf" srcId="{A353A51F-62B9-41C5-AEBE-EC314BB98127}" destId="{A483C130-3467-40EC-B010-E3AE38F19355}" srcOrd="0" destOrd="0" presId="urn:microsoft.com/office/officeart/2005/8/layout/hierarchy6"/>
    <dgm:cxn modelId="{652BDA08-A085-42AA-BBC9-2E1BC218C4A0}" type="presParOf" srcId="{A353A51F-62B9-41C5-AEBE-EC314BB98127}" destId="{7D4698D3-2593-43DD-90D6-664F5DCFE658}" srcOrd="1" destOrd="0" presId="urn:microsoft.com/office/officeart/2005/8/layout/hierarchy6"/>
    <dgm:cxn modelId="{60BBB150-6AEC-45FE-9BBB-DD0278877E47}" type="presParOf" srcId="{7D4698D3-2593-43DD-90D6-664F5DCFE658}" destId="{31E38163-145A-44E5-B432-904A9E285EE1}" srcOrd="0" destOrd="0" presId="urn:microsoft.com/office/officeart/2005/8/layout/hierarchy6"/>
    <dgm:cxn modelId="{B4437B57-066F-4317-B890-120C50BE7279}" type="presParOf" srcId="{7D4698D3-2593-43DD-90D6-664F5DCFE658}" destId="{A1AD21D9-3D9F-4230-805B-C6BD947FA2FA}" srcOrd="1" destOrd="0" presId="urn:microsoft.com/office/officeart/2005/8/layout/hierarchy6"/>
    <dgm:cxn modelId="{8EF0A4E0-98A9-4AAC-9936-87B44181CDA4}" type="presParOf" srcId="{A1AD21D9-3D9F-4230-805B-C6BD947FA2FA}" destId="{66A68549-A4F6-45CB-9B2C-E57F51AACA6C}" srcOrd="0" destOrd="0" presId="urn:microsoft.com/office/officeart/2005/8/layout/hierarchy6"/>
    <dgm:cxn modelId="{20191A5C-688D-4711-98EF-F94C9A9B62DB}" type="presParOf" srcId="{A1AD21D9-3D9F-4230-805B-C6BD947FA2FA}" destId="{1868714D-3B45-420E-9C47-A37610FEADE2}" srcOrd="1" destOrd="0" presId="urn:microsoft.com/office/officeart/2005/8/layout/hierarchy6"/>
    <dgm:cxn modelId="{D9FC5779-290A-4F61-8C51-007AFDE4F7BC}" type="presParOf" srcId="{55FEB026-577E-4729-AC7A-47D6D6C766B9}" destId="{CC63698F-5F11-4389-896B-5812AD43230C}" srcOrd="2" destOrd="0" presId="urn:microsoft.com/office/officeart/2005/8/layout/hierarchy6"/>
    <dgm:cxn modelId="{3355B819-3217-47EC-8087-881445BF8C1D}" type="presParOf" srcId="{55FEB026-577E-4729-AC7A-47D6D6C766B9}" destId="{552875CD-5803-4634-B23D-F601829026AB}" srcOrd="3" destOrd="0" presId="urn:microsoft.com/office/officeart/2005/8/layout/hierarchy6"/>
    <dgm:cxn modelId="{B11BD285-CD1A-4800-81D9-809A8F796C5F}" type="presParOf" srcId="{552875CD-5803-4634-B23D-F601829026AB}" destId="{5B9F376B-B78F-4235-A012-9611D3B322D3}" srcOrd="0" destOrd="0" presId="urn:microsoft.com/office/officeart/2005/8/layout/hierarchy6"/>
    <dgm:cxn modelId="{74ACCFE5-80DA-4E57-B778-A4BABADC1000}" type="presParOf" srcId="{552875CD-5803-4634-B23D-F601829026AB}" destId="{A4533A10-7288-4D6C-8EF2-0C9701AEF182}" srcOrd="1" destOrd="0" presId="urn:microsoft.com/office/officeart/2005/8/layout/hierarchy6"/>
    <dgm:cxn modelId="{C2DD2E7B-8AC1-4583-A1FC-18F1DFDBD03E}" type="presParOf" srcId="{A4533A10-7288-4D6C-8EF2-0C9701AEF182}" destId="{51DBD645-70B4-4F6D-B765-8A7C4EF021E7}" srcOrd="0" destOrd="0" presId="urn:microsoft.com/office/officeart/2005/8/layout/hierarchy6"/>
    <dgm:cxn modelId="{D8C05134-672F-4672-8AB4-33E290E82309}" type="presParOf" srcId="{A4533A10-7288-4D6C-8EF2-0C9701AEF182}" destId="{DEBBC00D-B2D2-42D2-8F5A-EA81F032EE67}" srcOrd="1" destOrd="0" presId="urn:microsoft.com/office/officeart/2005/8/layout/hierarchy6"/>
    <dgm:cxn modelId="{EC9423A6-9E52-4B2C-B0D8-3515BB697361}" type="presParOf" srcId="{DEBBC00D-B2D2-42D2-8F5A-EA81F032EE67}" destId="{955DB4F7-EA33-42D1-8CFF-A3F0FD278859}" srcOrd="0" destOrd="0" presId="urn:microsoft.com/office/officeart/2005/8/layout/hierarchy6"/>
    <dgm:cxn modelId="{83ED7E54-985C-4A60-B9D9-2D3CA5006E54}" type="presParOf" srcId="{DEBBC00D-B2D2-42D2-8F5A-EA81F032EE67}" destId="{27F632E5-AF1D-4FDC-9012-1C9CE7A67FB0}" srcOrd="1" destOrd="0" presId="urn:microsoft.com/office/officeart/2005/8/layout/hierarchy6"/>
    <dgm:cxn modelId="{19F27425-2D4D-44F7-8D80-743C4D7AF56B}" type="presParOf" srcId="{A4533A10-7288-4D6C-8EF2-0C9701AEF182}" destId="{DF160BFB-7476-456D-95FF-E800DD8BE0DA}" srcOrd="2" destOrd="0" presId="urn:microsoft.com/office/officeart/2005/8/layout/hierarchy6"/>
    <dgm:cxn modelId="{9731855A-BE8A-4F77-9D59-53203FFE8B76}" type="presParOf" srcId="{A4533A10-7288-4D6C-8EF2-0C9701AEF182}" destId="{B2B77939-CE25-4DB3-B3DB-054DC07B825A}" srcOrd="3" destOrd="0" presId="urn:microsoft.com/office/officeart/2005/8/layout/hierarchy6"/>
    <dgm:cxn modelId="{658AABE8-F720-43B7-B976-8D3F0AC8E4E4}" type="presParOf" srcId="{B2B77939-CE25-4DB3-B3DB-054DC07B825A}" destId="{798CC8C7-8AA0-4577-ACC9-452BC8A3EE73}" srcOrd="0" destOrd="0" presId="urn:microsoft.com/office/officeart/2005/8/layout/hierarchy6"/>
    <dgm:cxn modelId="{73A9CC87-8421-49F9-B100-17DC35BF27F4}" type="presParOf" srcId="{B2B77939-CE25-4DB3-B3DB-054DC07B825A}" destId="{A7005E43-891F-40B8-B891-A88652FD6AC5}" srcOrd="1" destOrd="0" presId="urn:microsoft.com/office/officeart/2005/8/layout/hierarchy6"/>
    <dgm:cxn modelId="{180B60D7-0922-4F79-8A4E-74C08CF2EFCE}" type="presParOf" srcId="{0C4B11AB-D146-4F80-95A9-877EAF8EF7DB}" destId="{D89C0B3F-229B-4927-A415-DD82BB0EF92E}" srcOrd="2" destOrd="0" presId="urn:microsoft.com/office/officeart/2005/8/layout/hierarchy6"/>
    <dgm:cxn modelId="{954E148A-4B68-4455-A583-1170B56BFF00}" type="presParOf" srcId="{0C4B11AB-D146-4F80-95A9-877EAF8EF7DB}" destId="{747153B8-1A8C-4320-A46B-833A92067412}" srcOrd="3" destOrd="0" presId="urn:microsoft.com/office/officeart/2005/8/layout/hierarchy6"/>
    <dgm:cxn modelId="{07793174-9D69-4E20-8937-03CC63D6DDA1}" type="presParOf" srcId="{747153B8-1A8C-4320-A46B-833A92067412}" destId="{128F9C7D-F635-4CCA-A833-7F1BA306A791}" srcOrd="0" destOrd="0" presId="urn:microsoft.com/office/officeart/2005/8/layout/hierarchy6"/>
    <dgm:cxn modelId="{A939FE49-3D03-4263-90BC-523F8D8C9B0B}" type="presParOf" srcId="{747153B8-1A8C-4320-A46B-833A92067412}" destId="{A1B4773D-0043-4F3B-B7B1-296E43D2E5EE}" srcOrd="1" destOrd="0" presId="urn:microsoft.com/office/officeart/2005/8/layout/hierarchy6"/>
    <dgm:cxn modelId="{DC04185F-0288-4F2A-88D3-3D4F76E324B2}" type="presParOf" srcId="{A1B4773D-0043-4F3B-B7B1-296E43D2E5EE}" destId="{67764066-1284-46FC-8792-FA3E141F895A}" srcOrd="0" destOrd="0" presId="urn:microsoft.com/office/officeart/2005/8/layout/hierarchy6"/>
    <dgm:cxn modelId="{A10F3103-B0E7-45C3-A75E-740AE55D68D4}" type="presParOf" srcId="{A1B4773D-0043-4F3B-B7B1-296E43D2E5EE}" destId="{528B3A21-6D0E-42E1-98CC-53EC8BAAFA96}" srcOrd="1" destOrd="0" presId="urn:microsoft.com/office/officeart/2005/8/layout/hierarchy6"/>
    <dgm:cxn modelId="{5A0A1AFD-F7D0-4BD5-B360-037B91BA1D35}" type="presParOf" srcId="{528B3A21-6D0E-42E1-98CC-53EC8BAAFA96}" destId="{41ECDBE9-A08E-4554-9629-B0A6E550F792}" srcOrd="0" destOrd="0" presId="urn:microsoft.com/office/officeart/2005/8/layout/hierarchy6"/>
    <dgm:cxn modelId="{6CCBCDD9-7B1D-4B5D-B7B9-A915D1F3EBCA}" type="presParOf" srcId="{528B3A21-6D0E-42E1-98CC-53EC8BAAFA96}" destId="{347ADB4E-7C1E-4144-824E-6745F2E370A3}" srcOrd="1" destOrd="0" presId="urn:microsoft.com/office/officeart/2005/8/layout/hierarchy6"/>
    <dgm:cxn modelId="{F4578081-0797-4CFF-988D-8214C8C640CF}" type="presParOf" srcId="{347ADB4E-7C1E-4144-824E-6745F2E370A3}" destId="{BD94EE75-7330-49B0-BFBF-DDD843834936}" srcOrd="0" destOrd="0" presId="urn:microsoft.com/office/officeart/2005/8/layout/hierarchy6"/>
    <dgm:cxn modelId="{A116EEF1-2816-44F6-9AF3-BFDB85C917DF}" type="presParOf" srcId="{347ADB4E-7C1E-4144-824E-6745F2E370A3}" destId="{D83446E5-FD95-4227-8F7B-7CD009042705}" srcOrd="1" destOrd="0" presId="urn:microsoft.com/office/officeart/2005/8/layout/hierarchy6"/>
    <dgm:cxn modelId="{5710D587-B746-4479-8B12-89A6B0FDE327}" type="presParOf" srcId="{D83446E5-FD95-4227-8F7B-7CD009042705}" destId="{E8F0BDDC-656C-49E9-B658-B4D8F7B0CB5F}" srcOrd="0" destOrd="0" presId="urn:microsoft.com/office/officeart/2005/8/layout/hierarchy6"/>
    <dgm:cxn modelId="{65C9151D-B8F4-4B94-94A8-402B207FF47A}" type="presParOf" srcId="{D83446E5-FD95-4227-8F7B-7CD009042705}" destId="{9EFDF360-BA44-4EBB-9154-2A7876EED0E0}" srcOrd="1" destOrd="0" presId="urn:microsoft.com/office/officeart/2005/8/layout/hierarchy6"/>
    <dgm:cxn modelId="{1EEB354E-D274-4260-BE84-3EF9FAF3BB3E}" type="presParOf" srcId="{0C4B11AB-D146-4F80-95A9-877EAF8EF7DB}" destId="{4B2FC2FC-39C3-4192-BCB4-AEC5D5768CE9}" srcOrd="4" destOrd="0" presId="urn:microsoft.com/office/officeart/2005/8/layout/hierarchy6"/>
    <dgm:cxn modelId="{81D4E3F4-3E53-42F6-B9AA-19277A213006}" type="presParOf" srcId="{0C4B11AB-D146-4F80-95A9-877EAF8EF7DB}" destId="{7A6CA7F5-4F41-4F7A-8EEF-645DD8018859}" srcOrd="5" destOrd="0" presId="urn:microsoft.com/office/officeart/2005/8/layout/hierarchy6"/>
    <dgm:cxn modelId="{A03ED55D-ECA5-4695-A351-D9FECDBBB309}" type="presParOf" srcId="{7A6CA7F5-4F41-4F7A-8EEF-645DD8018859}" destId="{6D80E745-6743-4D19-B5DD-9A2C44A779C9}" srcOrd="0" destOrd="0" presId="urn:microsoft.com/office/officeart/2005/8/layout/hierarchy6"/>
    <dgm:cxn modelId="{99506945-C6D3-48F7-B79E-2B3D82F4E0AF}" type="presParOf" srcId="{7A6CA7F5-4F41-4F7A-8EEF-645DD8018859}" destId="{C790B98E-8B33-4B55-AB8C-2D676D3AB830}" srcOrd="1" destOrd="0" presId="urn:microsoft.com/office/officeart/2005/8/layout/hierarchy6"/>
    <dgm:cxn modelId="{E063E3BF-0C60-4D62-901D-AD3041516945}" type="presParOf" srcId="{C790B98E-8B33-4B55-AB8C-2D676D3AB830}" destId="{399A9D9E-A1F8-49F1-B95A-F7F1972B042D}" srcOrd="0" destOrd="0" presId="urn:microsoft.com/office/officeart/2005/8/layout/hierarchy6"/>
    <dgm:cxn modelId="{C3122BF1-A395-40AA-9BF1-9DF2732B2483}" type="presParOf" srcId="{C790B98E-8B33-4B55-AB8C-2D676D3AB830}" destId="{1F95C4F8-9682-4DBA-9294-3083ABE8E9DB}" srcOrd="1" destOrd="0" presId="urn:microsoft.com/office/officeart/2005/8/layout/hierarchy6"/>
    <dgm:cxn modelId="{FAB9536C-5DBA-499B-B4F7-BE3E29C8C35C}" type="presParOf" srcId="{1F95C4F8-9682-4DBA-9294-3083ABE8E9DB}" destId="{B6403AF4-BEE3-4B7B-8B00-D2A349AEDBEE}" srcOrd="0" destOrd="0" presId="urn:microsoft.com/office/officeart/2005/8/layout/hierarchy6"/>
    <dgm:cxn modelId="{97C16BE8-24AA-440C-A669-1095B5A06DE8}" type="presParOf" srcId="{1F95C4F8-9682-4DBA-9294-3083ABE8E9DB}" destId="{E9FC5466-D287-4F1F-BBDA-C0A18A21733A}" srcOrd="1" destOrd="0" presId="urn:microsoft.com/office/officeart/2005/8/layout/hierarchy6"/>
    <dgm:cxn modelId="{CB037389-1332-435F-85A8-DEF6507DD654}" type="presParOf" srcId="{E9FC5466-D287-4F1F-BBDA-C0A18A21733A}" destId="{90E7CFF2-77BD-40C2-8259-C7866368D463}" srcOrd="0" destOrd="0" presId="urn:microsoft.com/office/officeart/2005/8/layout/hierarchy6"/>
    <dgm:cxn modelId="{19502F31-35AD-41BC-8435-D0EB922BBD3D}" type="presParOf" srcId="{E9FC5466-D287-4F1F-BBDA-C0A18A21733A}" destId="{6F94D1D2-3D92-4C93-9D2B-42E86D7F1CBF}" srcOrd="1" destOrd="0" presId="urn:microsoft.com/office/officeart/2005/8/layout/hierarchy6"/>
    <dgm:cxn modelId="{EBFB8BF2-498D-4D24-A733-4E25B68CD180}" type="presParOf" srcId="{6F94D1D2-3D92-4C93-9D2B-42E86D7F1CBF}" destId="{673286E8-5243-44C7-BCDB-738160CCFDC4}" srcOrd="0" destOrd="0" presId="urn:microsoft.com/office/officeart/2005/8/layout/hierarchy6"/>
    <dgm:cxn modelId="{BADD03EE-4445-488F-83BE-094C11978E42}" type="presParOf" srcId="{6F94D1D2-3D92-4C93-9D2B-42E86D7F1CBF}" destId="{F2C0B19F-E75E-4089-9A0B-86F6A0674EA2}" srcOrd="1" destOrd="0" presId="urn:microsoft.com/office/officeart/2005/8/layout/hierarchy6"/>
    <dgm:cxn modelId="{E787F35A-23A2-446D-9D15-1278E0DF6595}" type="presParOf" srcId="{C790B98E-8B33-4B55-AB8C-2D676D3AB830}" destId="{E85DC483-FB3B-4A37-9ED4-5C696CB61298}" srcOrd="2" destOrd="0" presId="urn:microsoft.com/office/officeart/2005/8/layout/hierarchy6"/>
    <dgm:cxn modelId="{5D856FF2-97B0-4CB4-AC79-9AAEE46B56D8}" type="presParOf" srcId="{C790B98E-8B33-4B55-AB8C-2D676D3AB830}" destId="{056BC95B-B949-40C3-AF91-90C5EED9E260}" srcOrd="3" destOrd="0" presId="urn:microsoft.com/office/officeart/2005/8/layout/hierarchy6"/>
    <dgm:cxn modelId="{E2B18633-198E-442A-967F-EDCFD95B640A}" type="presParOf" srcId="{056BC95B-B949-40C3-AF91-90C5EED9E260}" destId="{F680DEDE-6CBE-4DB7-8169-77E7D5C1071B}" srcOrd="0" destOrd="0" presId="urn:microsoft.com/office/officeart/2005/8/layout/hierarchy6"/>
    <dgm:cxn modelId="{824A3D5A-1CDF-459F-A8AC-5AA0366DF1B4}" type="presParOf" srcId="{056BC95B-B949-40C3-AF91-90C5EED9E260}" destId="{8B6C421E-34D9-4383-82E7-A9734CE2C7FE}" srcOrd="1" destOrd="0" presId="urn:microsoft.com/office/officeart/2005/8/layout/hierarchy6"/>
    <dgm:cxn modelId="{964D8700-2431-4A22-9C9E-1FE37A55809E}" type="presParOf" srcId="{8B6C421E-34D9-4383-82E7-A9734CE2C7FE}" destId="{C44C3DB8-D2F1-40D3-B905-0496B9B7998E}" srcOrd="0" destOrd="0" presId="urn:microsoft.com/office/officeart/2005/8/layout/hierarchy6"/>
    <dgm:cxn modelId="{4979A0C2-B2C0-4AD5-8351-F55092B865B3}" type="presParOf" srcId="{8B6C421E-34D9-4383-82E7-A9734CE2C7FE}" destId="{6A29C137-74E4-4FA6-9279-A80937E4D012}" srcOrd="1" destOrd="0" presId="urn:microsoft.com/office/officeart/2005/8/layout/hierarchy6"/>
    <dgm:cxn modelId="{18356851-0BAC-4CA5-90F5-9013214B1EE6}" type="presParOf" srcId="{6A29C137-74E4-4FA6-9279-A80937E4D012}" destId="{5D164FCD-DBB7-45C4-B440-22B2403109AA}" srcOrd="0" destOrd="0" presId="urn:microsoft.com/office/officeart/2005/8/layout/hierarchy6"/>
    <dgm:cxn modelId="{B7A8B02D-CEEA-4829-A747-A0C037F459AF}" type="presParOf" srcId="{6A29C137-74E4-4FA6-9279-A80937E4D012}" destId="{00FB71AF-DEF0-4118-B91C-4EA465493692}" srcOrd="1" destOrd="0" presId="urn:microsoft.com/office/officeart/2005/8/layout/hierarchy6"/>
    <dgm:cxn modelId="{B654811B-2EDD-488D-9345-B2C0C6820D7F}" type="presParOf" srcId="{8122C55E-F14D-49D8-AD26-E951083C9A60}" destId="{FA2A6F0B-020D-4061-B4A2-F23AF4775321}" srcOrd="1" destOrd="0" presId="urn:microsoft.com/office/officeart/2005/8/layout/hierarchy6"/>
    <dgm:cxn modelId="{EDDB58E6-72CD-4531-BE8C-160E33397D01}" type="presParOf" srcId="{FA2A6F0B-020D-4061-B4A2-F23AF4775321}" destId="{8BC4B872-B448-4DE3-8875-47DAF2AA5F22}" srcOrd="0" destOrd="0" presId="urn:microsoft.com/office/officeart/2005/8/layout/hierarchy6"/>
    <dgm:cxn modelId="{D03E9E76-8339-40BB-9AA9-413920873287}" type="presParOf" srcId="{8BC4B872-B448-4DE3-8875-47DAF2AA5F22}" destId="{9A8D9A40-03F3-4343-A79C-501EA26E8401}" srcOrd="0" destOrd="0" presId="urn:microsoft.com/office/officeart/2005/8/layout/hierarchy6"/>
    <dgm:cxn modelId="{784E1585-66F3-4A5E-98D1-C8E1C31C684A}" type="presParOf" srcId="{8BC4B872-B448-4DE3-8875-47DAF2AA5F22}" destId="{CACD3858-3ED6-4958-A4C1-6449BA0BFFF9}" srcOrd="1" destOrd="0" presId="urn:microsoft.com/office/officeart/2005/8/layout/hierarchy6"/>
    <dgm:cxn modelId="{AEF58139-712E-436A-8B94-921B582BAE32}" type="presParOf" srcId="{FA2A6F0B-020D-4061-B4A2-F23AF4775321}" destId="{A34D6BC8-6B58-4892-8ECD-7DB362180802}" srcOrd="1" destOrd="0" presId="urn:microsoft.com/office/officeart/2005/8/layout/hierarchy6"/>
    <dgm:cxn modelId="{A670DFAE-A922-4804-B897-A6A6A6B436FE}" type="presParOf" srcId="{A34D6BC8-6B58-4892-8ECD-7DB362180802}" destId="{CD6DE175-42CF-408F-A6CA-5B5484944BAC}" srcOrd="0" destOrd="0" presId="urn:microsoft.com/office/officeart/2005/8/layout/hierarchy6"/>
    <dgm:cxn modelId="{14D05E26-2183-4537-BB4F-BDF76EB60F52}" type="presParOf" srcId="{FA2A6F0B-020D-4061-B4A2-F23AF4775321}" destId="{A5F5B00C-EE09-4D38-ADEE-74DC74D6CDE3}" srcOrd="2" destOrd="0" presId="urn:microsoft.com/office/officeart/2005/8/layout/hierarchy6"/>
    <dgm:cxn modelId="{47C13B5E-6C9D-47A0-A0DE-18CC844246D0}" type="presParOf" srcId="{A5F5B00C-EE09-4D38-ADEE-74DC74D6CDE3}" destId="{E4C51506-F2A4-48F7-AFAC-CC443816F9C7}" srcOrd="0" destOrd="0" presId="urn:microsoft.com/office/officeart/2005/8/layout/hierarchy6"/>
    <dgm:cxn modelId="{D119AF2C-FD78-43EB-A231-E6D615E3D7D2}" type="presParOf" srcId="{A5F5B00C-EE09-4D38-ADEE-74DC74D6CDE3}" destId="{A057D0F9-537D-403F-B350-D252ECE14F40}" srcOrd="1" destOrd="0" presId="urn:microsoft.com/office/officeart/2005/8/layout/hierarchy6"/>
    <dgm:cxn modelId="{E6742EFC-AC26-45B0-AAFA-BDAF0294CD44}" type="presParOf" srcId="{FA2A6F0B-020D-4061-B4A2-F23AF4775321}" destId="{69EA51B7-CF54-4580-B16B-984D6ED62897}" srcOrd="3" destOrd="0" presId="urn:microsoft.com/office/officeart/2005/8/layout/hierarchy6"/>
    <dgm:cxn modelId="{BF51B6DB-BCD4-43D9-8F0A-B8D684EFFAAA}" type="presParOf" srcId="{69EA51B7-CF54-4580-B16B-984D6ED62897}" destId="{E92C9D1A-90EB-45D6-A494-9167E74E7D19}" srcOrd="0" destOrd="0" presId="urn:microsoft.com/office/officeart/2005/8/layout/hierarchy6"/>
    <dgm:cxn modelId="{CC1A1390-3AF9-426E-929A-EE5E1A3C93AE}" type="presParOf" srcId="{FA2A6F0B-020D-4061-B4A2-F23AF4775321}" destId="{7A0F9808-5648-4B43-BFA1-5991AC870AFE}" srcOrd="4" destOrd="0" presId="urn:microsoft.com/office/officeart/2005/8/layout/hierarchy6"/>
    <dgm:cxn modelId="{10E7F313-4EA1-43C8-92F7-C7EA0FD09E04}" type="presParOf" srcId="{7A0F9808-5648-4B43-BFA1-5991AC870AFE}" destId="{A8CEA7D5-4824-4096-B87D-8AEFCB9A1912}" srcOrd="0" destOrd="0" presId="urn:microsoft.com/office/officeart/2005/8/layout/hierarchy6"/>
    <dgm:cxn modelId="{5372355D-EB42-4E7E-9175-9F24BBA56236}" type="presParOf" srcId="{7A0F9808-5648-4B43-BFA1-5991AC870AFE}" destId="{A1ECC946-22D9-46D7-A77A-77B6DD82E130}" srcOrd="1" destOrd="0" presId="urn:microsoft.com/office/officeart/2005/8/layout/hierarchy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CEA7D5-4824-4096-B87D-8AEFCB9A1912}">
      <dsp:nvSpPr>
        <dsp:cNvPr id="0" name=""/>
        <dsp:cNvSpPr/>
      </dsp:nvSpPr>
      <dsp:spPr>
        <a:xfrm>
          <a:off x="0" y="3106387"/>
          <a:ext cx="9144000" cy="662582"/>
        </a:xfrm>
        <a:prstGeom prst="roundRect">
          <a:avLst>
            <a:gd name="adj" fmla="val 10000"/>
          </a:avLst>
        </a:prstGeom>
        <a:solidFill>
          <a:schemeClr val="accent2">
            <a:lumMod val="20000"/>
            <a:lumOff val="8000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a:t>Team Projects</a:t>
          </a:r>
        </a:p>
      </dsp:txBody>
      <dsp:txXfrm>
        <a:off x="0" y="3106387"/>
        <a:ext cx="2743200" cy="662582"/>
      </dsp:txXfrm>
    </dsp:sp>
    <dsp:sp modelId="{E4C51506-F2A4-48F7-AFAC-CC443816F9C7}">
      <dsp:nvSpPr>
        <dsp:cNvPr id="0" name=""/>
        <dsp:cNvSpPr/>
      </dsp:nvSpPr>
      <dsp:spPr>
        <a:xfrm>
          <a:off x="0" y="2364303"/>
          <a:ext cx="9144000" cy="662582"/>
        </a:xfrm>
        <a:prstGeom prst="roundRect">
          <a:avLst>
            <a:gd name="adj" fmla="val 10000"/>
          </a:avLst>
        </a:prstGeom>
        <a:solidFill>
          <a:schemeClr val="accent1">
            <a:lumMod val="20000"/>
            <a:lumOff val="8000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a:t>Team Project Collections</a:t>
          </a:r>
        </a:p>
      </dsp:txBody>
      <dsp:txXfrm>
        <a:off x="0" y="2364303"/>
        <a:ext cx="2743200" cy="662582"/>
      </dsp:txXfrm>
    </dsp:sp>
    <dsp:sp modelId="{9A8D9A40-03F3-4343-A79C-501EA26E8401}">
      <dsp:nvSpPr>
        <dsp:cNvPr id="0" name=""/>
        <dsp:cNvSpPr/>
      </dsp:nvSpPr>
      <dsp:spPr>
        <a:xfrm>
          <a:off x="0" y="687858"/>
          <a:ext cx="9144000" cy="1576993"/>
        </a:xfrm>
        <a:prstGeom prst="roundRect">
          <a:avLst>
            <a:gd name="adj" fmla="val 10000"/>
          </a:avLst>
        </a:prstGeom>
        <a:solidFill>
          <a:schemeClr val="accent6">
            <a:lumMod val="20000"/>
            <a:lumOff val="8000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a:t>Organizational</a:t>
          </a:r>
          <a:br>
            <a:rPr lang="en-US" sz="1800" b="1" kern="1200" dirty="0"/>
          </a:br>
          <a:r>
            <a:rPr lang="en-US" sz="1800" b="1" kern="1200" dirty="0"/>
            <a:t>Hierarchy</a:t>
          </a:r>
        </a:p>
      </dsp:txBody>
      <dsp:txXfrm>
        <a:off x="0" y="687858"/>
        <a:ext cx="2743200" cy="1576993"/>
      </dsp:txXfrm>
    </dsp:sp>
    <dsp:sp modelId="{4CCFC224-C777-4630-9D77-58F0D29C669D}">
      <dsp:nvSpPr>
        <dsp:cNvPr id="0" name=""/>
        <dsp:cNvSpPr/>
      </dsp:nvSpPr>
      <dsp:spPr>
        <a:xfrm>
          <a:off x="5572632" y="855905"/>
          <a:ext cx="828228" cy="552152"/>
        </a:xfrm>
        <a:prstGeom prst="roundRect">
          <a:avLst>
            <a:gd name="adj" fmla="val 10000"/>
          </a:avLst>
        </a:prstGeom>
        <a:solidFill>
          <a:schemeClr val="accent6"/>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IT</a:t>
          </a:r>
        </a:p>
      </dsp:txBody>
      <dsp:txXfrm>
        <a:off x="5572632" y="855905"/>
        <a:ext cx="828228" cy="552152"/>
      </dsp:txXfrm>
    </dsp:sp>
    <dsp:sp modelId="{D27C0446-0CCE-4213-A6DD-0719834407E8}">
      <dsp:nvSpPr>
        <dsp:cNvPr id="0" name=""/>
        <dsp:cNvSpPr/>
      </dsp:nvSpPr>
      <dsp:spPr>
        <a:xfrm>
          <a:off x="3967940" y="1408057"/>
          <a:ext cx="2018807" cy="220860"/>
        </a:xfrm>
        <a:custGeom>
          <a:avLst/>
          <a:gdLst/>
          <a:ahLst/>
          <a:cxnLst/>
          <a:rect l="0" t="0" r="0" b="0"/>
          <a:pathLst>
            <a:path>
              <a:moveTo>
                <a:pt x="2018807" y="0"/>
              </a:moveTo>
              <a:lnTo>
                <a:pt x="2018807" y="110430"/>
              </a:lnTo>
              <a:lnTo>
                <a:pt x="0" y="110430"/>
              </a:lnTo>
              <a:lnTo>
                <a:pt x="0" y="220860"/>
              </a:lnTo>
            </a:path>
          </a:pathLst>
        </a:custGeom>
        <a:noFill/>
        <a:ln w="55000" cap="flat" cmpd="thickThin"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FED91F-CFAD-462C-9C92-D12B35E3D052}">
      <dsp:nvSpPr>
        <dsp:cNvPr id="0" name=""/>
        <dsp:cNvSpPr/>
      </dsp:nvSpPr>
      <dsp:spPr>
        <a:xfrm>
          <a:off x="3553825" y="1628918"/>
          <a:ext cx="828228" cy="552152"/>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err="1"/>
            <a:t>FInancial</a:t>
          </a:r>
          <a:endParaRPr lang="en-US" sz="1000" b="1" kern="1200" dirty="0"/>
        </a:p>
      </dsp:txBody>
      <dsp:txXfrm>
        <a:off x="3553825" y="1628918"/>
        <a:ext cx="828228" cy="552152"/>
      </dsp:txXfrm>
    </dsp:sp>
    <dsp:sp modelId="{AEA110B4-6333-415E-BAA9-358C32CA0EE6}">
      <dsp:nvSpPr>
        <dsp:cNvPr id="0" name=""/>
        <dsp:cNvSpPr/>
      </dsp:nvSpPr>
      <dsp:spPr>
        <a:xfrm>
          <a:off x="3160417" y="2181070"/>
          <a:ext cx="807522" cy="220860"/>
        </a:xfrm>
        <a:custGeom>
          <a:avLst/>
          <a:gdLst/>
          <a:ahLst/>
          <a:cxnLst/>
          <a:rect l="0" t="0" r="0" b="0"/>
          <a:pathLst>
            <a:path>
              <a:moveTo>
                <a:pt x="807522" y="0"/>
              </a:moveTo>
              <a:lnTo>
                <a:pt x="807522" y="110430"/>
              </a:lnTo>
              <a:lnTo>
                <a:pt x="0" y="110430"/>
              </a:lnTo>
              <a:lnTo>
                <a:pt x="0" y="220860"/>
              </a:lnTo>
            </a:path>
          </a:pathLst>
        </a:custGeom>
        <a:noFill/>
        <a:ln w="55000" cap="flat" cmpd="thickThin"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83C130-3467-40EC-B010-E3AE38F19355}">
      <dsp:nvSpPr>
        <dsp:cNvPr id="0" name=""/>
        <dsp:cNvSpPr/>
      </dsp:nvSpPr>
      <dsp:spPr>
        <a:xfrm>
          <a:off x="2746303" y="2401931"/>
          <a:ext cx="828228" cy="552152"/>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Expense-It!</a:t>
          </a:r>
        </a:p>
      </dsp:txBody>
      <dsp:txXfrm>
        <a:off x="2746303" y="2401931"/>
        <a:ext cx="828228" cy="552152"/>
      </dsp:txXfrm>
    </dsp:sp>
    <dsp:sp modelId="{31E38163-145A-44E5-B432-904A9E285EE1}">
      <dsp:nvSpPr>
        <dsp:cNvPr id="0" name=""/>
        <dsp:cNvSpPr/>
      </dsp:nvSpPr>
      <dsp:spPr>
        <a:xfrm>
          <a:off x="3114697" y="2954084"/>
          <a:ext cx="91440" cy="220860"/>
        </a:xfrm>
        <a:custGeom>
          <a:avLst/>
          <a:gdLst/>
          <a:ahLst/>
          <a:cxnLst/>
          <a:rect l="0" t="0" r="0" b="0"/>
          <a:pathLst>
            <a:path>
              <a:moveTo>
                <a:pt x="45720" y="0"/>
              </a:moveTo>
              <a:lnTo>
                <a:pt x="45720" y="220860"/>
              </a:lnTo>
            </a:path>
          </a:pathLst>
        </a:custGeom>
        <a:noFill/>
        <a:ln w="55000" cap="flat" cmpd="thickThin"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A68549-A4F6-45CB-9B2C-E57F51AACA6C}">
      <dsp:nvSpPr>
        <dsp:cNvPr id="0" name=""/>
        <dsp:cNvSpPr/>
      </dsp:nvSpPr>
      <dsp:spPr>
        <a:xfrm>
          <a:off x="2746303" y="3174945"/>
          <a:ext cx="828228" cy="55215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t>TP</a:t>
          </a:r>
          <a:endParaRPr lang="en-US" sz="1000" b="1" kern="1200" dirty="0"/>
        </a:p>
      </dsp:txBody>
      <dsp:txXfrm>
        <a:off x="2746303" y="3174945"/>
        <a:ext cx="828228" cy="552152"/>
      </dsp:txXfrm>
    </dsp:sp>
    <dsp:sp modelId="{CC63698F-5F11-4389-896B-5812AD43230C}">
      <dsp:nvSpPr>
        <dsp:cNvPr id="0" name=""/>
        <dsp:cNvSpPr/>
      </dsp:nvSpPr>
      <dsp:spPr>
        <a:xfrm>
          <a:off x="3967940" y="2181070"/>
          <a:ext cx="807522" cy="220860"/>
        </a:xfrm>
        <a:custGeom>
          <a:avLst/>
          <a:gdLst/>
          <a:ahLst/>
          <a:cxnLst/>
          <a:rect l="0" t="0" r="0" b="0"/>
          <a:pathLst>
            <a:path>
              <a:moveTo>
                <a:pt x="0" y="0"/>
              </a:moveTo>
              <a:lnTo>
                <a:pt x="0" y="110430"/>
              </a:lnTo>
              <a:lnTo>
                <a:pt x="807522" y="110430"/>
              </a:lnTo>
              <a:lnTo>
                <a:pt x="807522" y="220860"/>
              </a:lnTo>
            </a:path>
          </a:pathLst>
        </a:custGeom>
        <a:noFill/>
        <a:ln w="55000" cap="flat" cmpd="thickThin"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9F376B-B78F-4235-A012-9611D3B322D3}">
      <dsp:nvSpPr>
        <dsp:cNvPr id="0" name=""/>
        <dsp:cNvSpPr/>
      </dsp:nvSpPr>
      <dsp:spPr>
        <a:xfrm>
          <a:off x="4361348" y="2401931"/>
          <a:ext cx="828228" cy="552152"/>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Accounting</a:t>
          </a:r>
        </a:p>
      </dsp:txBody>
      <dsp:txXfrm>
        <a:off x="4361348" y="2401931"/>
        <a:ext cx="828228" cy="552152"/>
      </dsp:txXfrm>
    </dsp:sp>
    <dsp:sp modelId="{51DBD645-70B4-4F6D-B765-8A7C4EF021E7}">
      <dsp:nvSpPr>
        <dsp:cNvPr id="0" name=""/>
        <dsp:cNvSpPr/>
      </dsp:nvSpPr>
      <dsp:spPr>
        <a:xfrm>
          <a:off x="4237114" y="2954084"/>
          <a:ext cx="538348" cy="220860"/>
        </a:xfrm>
        <a:custGeom>
          <a:avLst/>
          <a:gdLst/>
          <a:ahLst/>
          <a:cxnLst/>
          <a:rect l="0" t="0" r="0" b="0"/>
          <a:pathLst>
            <a:path>
              <a:moveTo>
                <a:pt x="538348" y="0"/>
              </a:moveTo>
              <a:lnTo>
                <a:pt x="538348" y="110430"/>
              </a:lnTo>
              <a:lnTo>
                <a:pt x="0" y="110430"/>
              </a:lnTo>
              <a:lnTo>
                <a:pt x="0" y="220860"/>
              </a:lnTo>
            </a:path>
          </a:pathLst>
        </a:custGeom>
        <a:noFill/>
        <a:ln w="55000" cap="flat" cmpd="thickThin"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5DB4F7-EA33-42D1-8CFF-A3F0FD278859}">
      <dsp:nvSpPr>
        <dsp:cNvPr id="0" name=""/>
        <dsp:cNvSpPr/>
      </dsp:nvSpPr>
      <dsp:spPr>
        <a:xfrm>
          <a:off x="3823000" y="3174945"/>
          <a:ext cx="828228" cy="55215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FY08</a:t>
          </a:r>
        </a:p>
      </dsp:txBody>
      <dsp:txXfrm>
        <a:off x="3823000" y="3174945"/>
        <a:ext cx="828228" cy="552152"/>
      </dsp:txXfrm>
    </dsp:sp>
    <dsp:sp modelId="{DF160BFB-7476-456D-95FF-E800DD8BE0DA}">
      <dsp:nvSpPr>
        <dsp:cNvPr id="0" name=""/>
        <dsp:cNvSpPr/>
      </dsp:nvSpPr>
      <dsp:spPr>
        <a:xfrm>
          <a:off x="4775462" y="2954084"/>
          <a:ext cx="538348" cy="220860"/>
        </a:xfrm>
        <a:custGeom>
          <a:avLst/>
          <a:gdLst/>
          <a:ahLst/>
          <a:cxnLst/>
          <a:rect l="0" t="0" r="0" b="0"/>
          <a:pathLst>
            <a:path>
              <a:moveTo>
                <a:pt x="0" y="0"/>
              </a:moveTo>
              <a:lnTo>
                <a:pt x="0" y="110430"/>
              </a:lnTo>
              <a:lnTo>
                <a:pt x="538348" y="110430"/>
              </a:lnTo>
              <a:lnTo>
                <a:pt x="538348" y="220860"/>
              </a:lnTo>
            </a:path>
          </a:pathLst>
        </a:custGeom>
        <a:noFill/>
        <a:ln w="55000" cap="flat" cmpd="thickThin"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8CC8C7-8AA0-4577-ACC9-452BC8A3EE73}">
      <dsp:nvSpPr>
        <dsp:cNvPr id="0" name=""/>
        <dsp:cNvSpPr/>
      </dsp:nvSpPr>
      <dsp:spPr>
        <a:xfrm>
          <a:off x="4899697" y="3174945"/>
          <a:ext cx="828228" cy="55215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FY09</a:t>
          </a:r>
        </a:p>
      </dsp:txBody>
      <dsp:txXfrm>
        <a:off x="4899697" y="3174945"/>
        <a:ext cx="828228" cy="552152"/>
      </dsp:txXfrm>
    </dsp:sp>
    <dsp:sp modelId="{D89C0B3F-229B-4927-A415-DD82BB0EF92E}">
      <dsp:nvSpPr>
        <dsp:cNvPr id="0" name=""/>
        <dsp:cNvSpPr/>
      </dsp:nvSpPr>
      <dsp:spPr>
        <a:xfrm>
          <a:off x="5986747" y="1408057"/>
          <a:ext cx="403761" cy="220860"/>
        </a:xfrm>
        <a:custGeom>
          <a:avLst/>
          <a:gdLst/>
          <a:ahLst/>
          <a:cxnLst/>
          <a:rect l="0" t="0" r="0" b="0"/>
          <a:pathLst>
            <a:path>
              <a:moveTo>
                <a:pt x="0" y="0"/>
              </a:moveTo>
              <a:lnTo>
                <a:pt x="0" y="110430"/>
              </a:lnTo>
              <a:lnTo>
                <a:pt x="403761" y="110430"/>
              </a:lnTo>
              <a:lnTo>
                <a:pt x="403761" y="220860"/>
              </a:lnTo>
            </a:path>
          </a:pathLst>
        </a:custGeom>
        <a:noFill/>
        <a:ln w="55000" cap="flat" cmpd="thickThin"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8F9C7D-F635-4CCA-A833-7F1BA306A791}">
      <dsp:nvSpPr>
        <dsp:cNvPr id="0" name=""/>
        <dsp:cNvSpPr/>
      </dsp:nvSpPr>
      <dsp:spPr>
        <a:xfrm>
          <a:off x="5976394" y="1628918"/>
          <a:ext cx="828228" cy="552152"/>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Sales</a:t>
          </a:r>
        </a:p>
      </dsp:txBody>
      <dsp:txXfrm>
        <a:off x="5976394" y="1628918"/>
        <a:ext cx="828228" cy="552152"/>
      </dsp:txXfrm>
    </dsp:sp>
    <dsp:sp modelId="{67764066-1284-46FC-8792-FA3E141F895A}">
      <dsp:nvSpPr>
        <dsp:cNvPr id="0" name=""/>
        <dsp:cNvSpPr/>
      </dsp:nvSpPr>
      <dsp:spPr>
        <a:xfrm>
          <a:off x="6344788" y="2181070"/>
          <a:ext cx="91440" cy="220860"/>
        </a:xfrm>
        <a:custGeom>
          <a:avLst/>
          <a:gdLst/>
          <a:ahLst/>
          <a:cxnLst/>
          <a:rect l="0" t="0" r="0" b="0"/>
          <a:pathLst>
            <a:path>
              <a:moveTo>
                <a:pt x="45720" y="0"/>
              </a:moveTo>
              <a:lnTo>
                <a:pt x="45720" y="220860"/>
              </a:lnTo>
            </a:path>
          </a:pathLst>
        </a:custGeom>
        <a:noFill/>
        <a:ln w="55000" cap="flat" cmpd="thickThin"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ECDBE9-A08E-4554-9629-B0A6E550F792}">
      <dsp:nvSpPr>
        <dsp:cNvPr id="0" name=""/>
        <dsp:cNvSpPr/>
      </dsp:nvSpPr>
      <dsp:spPr>
        <a:xfrm>
          <a:off x="5976394" y="2401931"/>
          <a:ext cx="828228" cy="552152"/>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Contact Manager</a:t>
          </a:r>
        </a:p>
      </dsp:txBody>
      <dsp:txXfrm>
        <a:off x="5976394" y="2401931"/>
        <a:ext cx="828228" cy="552152"/>
      </dsp:txXfrm>
    </dsp:sp>
    <dsp:sp modelId="{BD94EE75-7330-49B0-BFBF-DDD843834936}">
      <dsp:nvSpPr>
        <dsp:cNvPr id="0" name=""/>
        <dsp:cNvSpPr/>
      </dsp:nvSpPr>
      <dsp:spPr>
        <a:xfrm>
          <a:off x="6344788" y="2954084"/>
          <a:ext cx="91440" cy="220860"/>
        </a:xfrm>
        <a:custGeom>
          <a:avLst/>
          <a:gdLst/>
          <a:ahLst/>
          <a:cxnLst/>
          <a:rect l="0" t="0" r="0" b="0"/>
          <a:pathLst>
            <a:path>
              <a:moveTo>
                <a:pt x="45720" y="0"/>
              </a:moveTo>
              <a:lnTo>
                <a:pt x="45720" y="220860"/>
              </a:lnTo>
            </a:path>
          </a:pathLst>
        </a:custGeom>
        <a:noFill/>
        <a:ln w="55000" cap="flat" cmpd="thickThin"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F0BDDC-656C-49E9-B658-B4D8F7B0CB5F}">
      <dsp:nvSpPr>
        <dsp:cNvPr id="0" name=""/>
        <dsp:cNvSpPr/>
      </dsp:nvSpPr>
      <dsp:spPr>
        <a:xfrm>
          <a:off x="5976394" y="3174945"/>
          <a:ext cx="828228" cy="55215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t>TP</a:t>
          </a:r>
          <a:endParaRPr lang="en-US" sz="1000" b="1" kern="1200" dirty="0"/>
        </a:p>
      </dsp:txBody>
      <dsp:txXfrm>
        <a:off x="5976394" y="3174945"/>
        <a:ext cx="828228" cy="552152"/>
      </dsp:txXfrm>
    </dsp:sp>
    <dsp:sp modelId="{4B2FC2FC-39C3-4192-BCB4-AEC5D5768CE9}">
      <dsp:nvSpPr>
        <dsp:cNvPr id="0" name=""/>
        <dsp:cNvSpPr/>
      </dsp:nvSpPr>
      <dsp:spPr>
        <a:xfrm>
          <a:off x="5986747" y="1408057"/>
          <a:ext cx="2018807" cy="220860"/>
        </a:xfrm>
        <a:custGeom>
          <a:avLst/>
          <a:gdLst/>
          <a:ahLst/>
          <a:cxnLst/>
          <a:rect l="0" t="0" r="0" b="0"/>
          <a:pathLst>
            <a:path>
              <a:moveTo>
                <a:pt x="0" y="0"/>
              </a:moveTo>
              <a:lnTo>
                <a:pt x="0" y="110430"/>
              </a:lnTo>
              <a:lnTo>
                <a:pt x="2018807" y="110430"/>
              </a:lnTo>
              <a:lnTo>
                <a:pt x="2018807" y="220860"/>
              </a:lnTo>
            </a:path>
          </a:pathLst>
        </a:custGeom>
        <a:noFill/>
        <a:ln w="55000" cap="flat" cmpd="thickThin"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80E745-6743-4D19-B5DD-9A2C44A779C9}">
      <dsp:nvSpPr>
        <dsp:cNvPr id="0" name=""/>
        <dsp:cNvSpPr/>
      </dsp:nvSpPr>
      <dsp:spPr>
        <a:xfrm>
          <a:off x="7591439" y="1628918"/>
          <a:ext cx="828228" cy="552152"/>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Shared Services</a:t>
          </a:r>
        </a:p>
      </dsp:txBody>
      <dsp:txXfrm>
        <a:off x="7591439" y="1628918"/>
        <a:ext cx="828228" cy="552152"/>
      </dsp:txXfrm>
    </dsp:sp>
    <dsp:sp modelId="{399A9D9E-A1F8-49F1-B95A-F7F1972B042D}">
      <dsp:nvSpPr>
        <dsp:cNvPr id="0" name=""/>
        <dsp:cNvSpPr/>
      </dsp:nvSpPr>
      <dsp:spPr>
        <a:xfrm>
          <a:off x="7467205" y="2181070"/>
          <a:ext cx="538348" cy="220860"/>
        </a:xfrm>
        <a:custGeom>
          <a:avLst/>
          <a:gdLst/>
          <a:ahLst/>
          <a:cxnLst/>
          <a:rect l="0" t="0" r="0" b="0"/>
          <a:pathLst>
            <a:path>
              <a:moveTo>
                <a:pt x="538348" y="0"/>
              </a:moveTo>
              <a:lnTo>
                <a:pt x="538348" y="110430"/>
              </a:lnTo>
              <a:lnTo>
                <a:pt x="0" y="110430"/>
              </a:lnTo>
              <a:lnTo>
                <a:pt x="0" y="220860"/>
              </a:lnTo>
            </a:path>
          </a:pathLst>
        </a:custGeom>
        <a:noFill/>
        <a:ln w="55000" cap="flat" cmpd="thickThin"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403AF4-BEE3-4B7B-8B00-D2A349AEDBEE}">
      <dsp:nvSpPr>
        <dsp:cNvPr id="0" name=""/>
        <dsp:cNvSpPr/>
      </dsp:nvSpPr>
      <dsp:spPr>
        <a:xfrm>
          <a:off x="7053091" y="2401931"/>
          <a:ext cx="828228" cy="552152"/>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Credit Card Service</a:t>
          </a:r>
        </a:p>
      </dsp:txBody>
      <dsp:txXfrm>
        <a:off x="7053091" y="2401931"/>
        <a:ext cx="828228" cy="552152"/>
      </dsp:txXfrm>
    </dsp:sp>
    <dsp:sp modelId="{90E7CFF2-77BD-40C2-8259-C7866368D463}">
      <dsp:nvSpPr>
        <dsp:cNvPr id="0" name=""/>
        <dsp:cNvSpPr/>
      </dsp:nvSpPr>
      <dsp:spPr>
        <a:xfrm>
          <a:off x="7421485" y="2954084"/>
          <a:ext cx="91440" cy="220860"/>
        </a:xfrm>
        <a:custGeom>
          <a:avLst/>
          <a:gdLst/>
          <a:ahLst/>
          <a:cxnLst/>
          <a:rect l="0" t="0" r="0" b="0"/>
          <a:pathLst>
            <a:path>
              <a:moveTo>
                <a:pt x="45720" y="0"/>
              </a:moveTo>
              <a:lnTo>
                <a:pt x="45720" y="220860"/>
              </a:lnTo>
            </a:path>
          </a:pathLst>
        </a:custGeom>
        <a:noFill/>
        <a:ln w="55000" cap="flat" cmpd="thickThin"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3286E8-5243-44C7-BCDB-738160CCFDC4}">
      <dsp:nvSpPr>
        <dsp:cNvPr id="0" name=""/>
        <dsp:cNvSpPr/>
      </dsp:nvSpPr>
      <dsp:spPr>
        <a:xfrm>
          <a:off x="7053091" y="3174945"/>
          <a:ext cx="828228" cy="55215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t>TP</a:t>
          </a:r>
          <a:endParaRPr lang="en-US" sz="1000" b="1" kern="1200" dirty="0"/>
        </a:p>
      </dsp:txBody>
      <dsp:txXfrm>
        <a:off x="7053091" y="3174945"/>
        <a:ext cx="828228" cy="552152"/>
      </dsp:txXfrm>
    </dsp:sp>
    <dsp:sp modelId="{E85DC483-FB3B-4A37-9ED4-5C696CB61298}">
      <dsp:nvSpPr>
        <dsp:cNvPr id="0" name=""/>
        <dsp:cNvSpPr/>
      </dsp:nvSpPr>
      <dsp:spPr>
        <a:xfrm>
          <a:off x="8005554" y="2181070"/>
          <a:ext cx="538348" cy="220860"/>
        </a:xfrm>
        <a:custGeom>
          <a:avLst/>
          <a:gdLst/>
          <a:ahLst/>
          <a:cxnLst/>
          <a:rect l="0" t="0" r="0" b="0"/>
          <a:pathLst>
            <a:path>
              <a:moveTo>
                <a:pt x="0" y="0"/>
              </a:moveTo>
              <a:lnTo>
                <a:pt x="0" y="110430"/>
              </a:lnTo>
              <a:lnTo>
                <a:pt x="538348" y="110430"/>
              </a:lnTo>
              <a:lnTo>
                <a:pt x="538348" y="220860"/>
              </a:lnTo>
            </a:path>
          </a:pathLst>
        </a:custGeom>
        <a:noFill/>
        <a:ln w="55000" cap="flat" cmpd="thickThin"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680DEDE-6CBE-4DB7-8169-77E7D5C1071B}">
      <dsp:nvSpPr>
        <dsp:cNvPr id="0" name=""/>
        <dsp:cNvSpPr/>
      </dsp:nvSpPr>
      <dsp:spPr>
        <a:xfrm>
          <a:off x="8129788" y="2401931"/>
          <a:ext cx="828228" cy="552152"/>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a:t>Coding Tools</a:t>
          </a:r>
        </a:p>
      </dsp:txBody>
      <dsp:txXfrm>
        <a:off x="8129788" y="2401931"/>
        <a:ext cx="828228" cy="552152"/>
      </dsp:txXfrm>
    </dsp:sp>
    <dsp:sp modelId="{C44C3DB8-D2F1-40D3-B905-0496B9B7998E}">
      <dsp:nvSpPr>
        <dsp:cNvPr id="0" name=""/>
        <dsp:cNvSpPr/>
      </dsp:nvSpPr>
      <dsp:spPr>
        <a:xfrm>
          <a:off x="8498182" y="2954084"/>
          <a:ext cx="91440" cy="220860"/>
        </a:xfrm>
        <a:custGeom>
          <a:avLst/>
          <a:gdLst/>
          <a:ahLst/>
          <a:cxnLst/>
          <a:rect l="0" t="0" r="0" b="0"/>
          <a:pathLst>
            <a:path>
              <a:moveTo>
                <a:pt x="45720" y="0"/>
              </a:moveTo>
              <a:lnTo>
                <a:pt x="45720" y="220860"/>
              </a:lnTo>
            </a:path>
          </a:pathLst>
        </a:custGeom>
        <a:noFill/>
        <a:ln w="55000" cap="flat" cmpd="thickThin"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164FCD-DBB7-45C4-B440-22B2403109AA}">
      <dsp:nvSpPr>
        <dsp:cNvPr id="0" name=""/>
        <dsp:cNvSpPr/>
      </dsp:nvSpPr>
      <dsp:spPr>
        <a:xfrm>
          <a:off x="8129788" y="3174945"/>
          <a:ext cx="828228" cy="55215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t>TP</a:t>
          </a:r>
          <a:endParaRPr lang="en-US" sz="1000" b="1" kern="1200" dirty="0"/>
        </a:p>
      </dsp:txBody>
      <dsp:txXfrm>
        <a:off x="8129788" y="3174945"/>
        <a:ext cx="828228" cy="55215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tfs adminops.pptx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endParaRPr 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endParaRPr 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89413" y="455613"/>
            <a:ext cx="2543175" cy="19065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89413" y="455613"/>
            <a:ext cx="2543175" cy="19065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89413" y="455613"/>
            <a:ext cx="2543175" cy="19065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noProof="0" dirty="0"/>
          </a:p>
        </p:txBody>
      </p:sp>
      <p:sp>
        <p:nvSpPr>
          <p:cNvPr id="4" name="Foliennummernplatzhalter 3"/>
          <p:cNvSpPr>
            <a:spLocks noGrp="1"/>
          </p:cNvSpPr>
          <p:nvPr>
            <p:ph type="sldNum" sz="quarter" idx="10"/>
          </p:nvPr>
        </p:nvSpPr>
        <p:spPr/>
        <p:txBody>
          <a:bodyPr/>
          <a:lstStyle/>
          <a:p>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0" i="0"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endParaRPr lang="en-US" b="0" i="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endParaRPr lang="en-US" b="0" i="0"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0" i="0"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endParaRPr lang="en-US" b="0" i="1"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de-DE" smtClean="0"/>
              <a:t>Titelmasterformat durch Klicken bearbeiten</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smtClean="0"/>
              <a:t>Formatvorlage des Untertitelmasters durch Klicken bearbeiten</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de-DE" smtClean="0"/>
              <a:t>Titelmasterformat durch Klicken bearbeiten</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de-DE" smtClean="0"/>
              <a:t>Titelmasterformat durch Klicken bearbeiten</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de-DE" smtClean="0"/>
              <a:t>Titelmasterformat durch Klicken bearbeiten</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smtClean="0"/>
              <a:t>Textmasterformate durch Klicken bearbeiten</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smtClean="0"/>
              <a:t>Textmasterformate durch Klicken bearbeiten</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95.xml"/><Relationship Id="rId1" Type="http://schemas.openxmlformats.org/officeDocument/2006/relationships/slideLayout" Target="../slideLayouts/slideLayout3.xml"/><Relationship Id="rId4" Type="http://schemas.openxmlformats.org/officeDocument/2006/relationships/image" Target="../media/image63.png"/></Relationships>
</file>

<file path=ppt/slides/_rels/slide10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3" Type="http://schemas.openxmlformats.org/officeDocument/2006/relationships/hyperlink" Target="http://blogs.msdn.com/bkrieger/archive/2009/10/21/team-foundation-server-2010-upgrade.aspx" TargetMode="External"/><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3" Type="http://schemas.openxmlformats.org/officeDocument/2006/relationships/hyperlink" Target="http://blogs.msdn.com/allclark/archive/2009/10/13/enabling-new-application-lifecycle-management-features-for-visual-studio-2010-beta-2-in-upgraded-team-projects.aspx" TargetMode="External"/><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3" Type="http://schemas.openxmlformats.org/officeDocument/2006/relationships/hyperlink" Target="http://myserver:8080/Collection1" TargetMode="External"/><Relationship Id="rId2" Type="http://schemas.openxmlformats.org/officeDocument/2006/relationships/notesSlide" Target="../notesSlides/notesSlide103.xml"/><Relationship Id="rId1" Type="http://schemas.openxmlformats.org/officeDocument/2006/relationships/slideLayout" Target="../slideLayouts/slideLayout4.xml"/><Relationship Id="rId4" Type="http://schemas.openxmlformats.org/officeDocument/2006/relationships/hyperlink" Target="http://support.microsoft.com/kb/974558/en-u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msdn.microsoft.com/en-us/library/ms400670.aspx"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hyperlink" Target="http://msmvps.com/blogs/vstsblog/archive/2009/01/06/hardware-recommendations-for-team-foundation-server-2008.aspx" TargetMode="External"/><Relationship Id="rId4" Type="http://schemas.openxmlformats.org/officeDocument/2006/relationships/hyperlink" Target="http://msdn.microsoft.com/en-us/library/ms400749.aspx" TargetMode="External"/></Relationships>
</file>

<file path=ppt/slides/_rels/slide110.xml.rels><?xml version="1.0" encoding="UTF-8" standalone="yes"?>
<Relationships xmlns="http://schemas.openxmlformats.org/package/2006/relationships"><Relationship Id="rId3" Type="http://schemas.openxmlformats.org/officeDocument/2006/relationships/hyperlink" Target="http://blogs.msdn.com/teams_wit_tools/archive/2009/05/18/team-explorer-2010-beta-1-compatibility.aspx" TargetMode="External"/><Relationship Id="rId2" Type="http://schemas.openxmlformats.org/officeDocument/2006/relationships/notesSlide" Target="../notesSlides/notesSlide104.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05.xml"/><Relationship Id="rId1" Type="http://schemas.openxmlformats.org/officeDocument/2006/relationships/slideLayout" Target="../slideLayouts/slideLayout4.xml"/><Relationship Id="rId5" Type="http://schemas.openxmlformats.org/officeDocument/2006/relationships/image" Target="../media/image66.png"/><Relationship Id="rId4" Type="http://schemas.openxmlformats.org/officeDocument/2006/relationships/image" Target="../media/image65.png"/></Relationships>
</file>

<file path=ppt/slides/_rels/slide112.xml.rels><?xml version="1.0" encoding="UTF-8" standalone="yes"?>
<Relationships xmlns="http://schemas.openxmlformats.org/package/2006/relationships"><Relationship Id="rId3" Type="http://schemas.openxmlformats.org/officeDocument/2006/relationships/hyperlink" Target="http://us.lrd.yahoo.com/_ylc=X3oDMTI0bnZvNzNiBFJfYWlkAwRSX2RtbgNtc2RuLmNvbQRSX2ZpZANjYjRjMjM1NWRjY2FjODYwYjk0YjJjYzZiODMwNjA3MARSX2x0cAMx/SIG=1359pk237/**http:/blogs.msdn.com/bharry/archive/2009/10/30/sharepoint-log-files-growing-out-of-control.aspx" TargetMode="External"/><Relationship Id="rId2" Type="http://schemas.openxmlformats.org/officeDocument/2006/relationships/notesSlide" Target="../notesSlides/notesSlide106.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7.png"/><Relationship Id="rId7" Type="http://schemas.openxmlformats.org/officeDocument/2006/relationships/image" Target="../media/image69.png"/><Relationship Id="rId2" Type="http://schemas.openxmlformats.org/officeDocument/2006/relationships/notesSlide" Target="../notesSlides/notesSlide108.xml"/><Relationship Id="rId1" Type="http://schemas.openxmlformats.org/officeDocument/2006/relationships/slideLayout" Target="../slideLayouts/slideLayout7.xml"/><Relationship Id="rId6" Type="http://schemas.openxmlformats.org/officeDocument/2006/relationships/image" Target="../media/image68.png"/><Relationship Id="rId11" Type="http://schemas.openxmlformats.org/officeDocument/2006/relationships/image" Target="../media/image71.png"/><Relationship Id="rId5" Type="http://schemas.openxmlformats.org/officeDocument/2006/relationships/hyperlink" Target="http://microsoft.com/technet" TargetMode="External"/><Relationship Id="rId10" Type="http://schemas.openxmlformats.org/officeDocument/2006/relationships/image" Target="../media/image7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1.xml"/></Relationships>
</file>

<file path=ppt/slides/_rels/slide11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gif"/><Relationship Id="rId4" Type="http://schemas.openxmlformats.org/officeDocument/2006/relationships/image" Target="../media/image7.jpeg"/><Relationship Id="rId9" Type="http://schemas.openxmlformats.org/officeDocument/2006/relationships/image" Target="../media/image12.jpeg"/></Relationships>
</file>

<file path=ppt/slides/_rels/slide20.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upport.microsoft.com/kb/956893/en-us"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msdn.microsoft.com/en-us/library/aa721760.aspx"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hyperlink" Target="http://msmvps.com/blogs/vstsblog/archive/2008/07/09/your-tfs-user-base-is-growing-scale-up-or-out.aspx"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blogs.msdn.com/aaronhallberg/archive/2007/05/03/tfsbuild-rsp-and-logging-verbosity-in-orcas.aspx"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hyperlink" Target="http://msmvps.com/blogs/vstsblog/archive/2009/01/31/hotfix-for-team-build-2008-sp1-reducing-project-to-project-references-in-build-log-kb958845.aspx"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upport.microsoft.com/kb/958845"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www.microsoft.com/downloads/details.aspx?FamilyID=ff12844f-398c-4fe9-8b0d-9e84181d9923"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hyperlink" Target="http://msmvps.com/blogs/vstsblog/archive/2008/08/11/visual-studio-2008-net-2-5-and-tfs-2008-service-pack-1-released.aspx" TargetMode="External"/><Relationship Id="rId4" Type="http://schemas.openxmlformats.org/officeDocument/2006/relationships/hyperlink" Target="http://msmvps.com/blogs/vstsblog/archive/2009/01/11/be-aware-don-t-use-underscores-in-server-names.asp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www.microsoft.com/downloads/details.aspx?FamilyID=9e40a5b6-da41-43a2-a06d-3cee196bfe3d"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msmvps.com/blogs/vstsblog/archive/2008/10/09/vs-amp-tfs-sp1-what-to-apply-on-which-machine.aspx"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https://localhost/services/v1.0/Registration.asmx"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upport.microsoft.com/kb/896861/en-us"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3" Type="http://schemas.openxmlformats.org/officeDocument/2006/relationships/hyperlink" Target="http://msmvps.com/blogs/vstsblog/archive/2008/10/06/tfs-tip-enabling-work-item-meta-data-filtering.aspx"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msmvps.com/blogs/vstsblog/archive/2008/10/06/tfs-tip-enabling-work-item-meta-data-filtering.aspx"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blogs.msdn.com/buckh/archive/2008/10/20/tfs-2008-sp1-new-setting-to-delete-a-build-without-deleting-the-build-label.aspx"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42.xml.rels><?xml version="1.0" encoding="UTF-8" standalone="yes"?>
<Relationships xmlns="http://schemas.openxmlformats.org/package/2006/relationships"><Relationship Id="rId3" Type="http://schemas.openxmlformats.org/officeDocument/2006/relationships/hyperlink" Target="http://blogs.msdn.com/dstfs/archive/2008/07/09/fun-with-the-tfsserverscheduler-service.aspx" TargetMode="External"/><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http://msdn.microsoft.com/en-us/library/aa833873.aspx" TargetMode="External"/><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hyperlink" Target="http://msmvps.com/blogs/vstsblog/archive/2009/01/09/adding-tfs-tools-to-your-path-environment-variable.aspx" TargetMode="External"/><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hyperlink" Target="http://technet.microsoft.com/en-us/library/cc288949.aspx" TargetMode="External"/><Relationship Id="rId2" Type="http://schemas.openxmlformats.org/officeDocument/2006/relationships/notesSlide" Target="../notesSlides/notesSlide45.xml"/><Relationship Id="rId1" Type="http://schemas.openxmlformats.org/officeDocument/2006/relationships/slideLayout" Target="../slideLayouts/slideLayout4.xml"/><Relationship Id="rId6" Type="http://schemas.openxmlformats.org/officeDocument/2006/relationships/hyperlink" Target="http://msmvps.com/blogs/vstsblog/archive/2007/08/27/enabling-email-functionality-in-team-system-web-access-tswa.aspx" TargetMode="External"/><Relationship Id="rId5" Type="http://schemas.openxmlformats.org/officeDocument/2006/relationships/hyperlink" Target="http://msdn.microsoft.com/en-us/library/ms400808.aspx" TargetMode="External"/><Relationship Id="rId4" Type="http://schemas.openxmlformats.org/officeDocument/2006/relationships/hyperlink" Target="http://technet.microsoft.com/en-us/library/ms345234.aspx"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http://msmvps.com/blogs/vstsblog/archive/2009/01/11/changing-tfs-emails-to-link-to-team-system-web-access-part-2.aspx" TargetMode="External"/><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8" Type="http://schemas.openxmlformats.org/officeDocument/2006/relationships/hyperlink" Target="http://msmvps.com/cfs-file.ashx/__key/CommunityServer.Blogs.Components.WeblogFiles/vstsblog/6InstallHotfix_5F00_381CD910.png" TargetMode="External"/><Relationship Id="rId3" Type="http://schemas.openxmlformats.org/officeDocument/2006/relationships/hyperlink" Target="http://code.msdn.microsoft.com/KB957196" TargetMode="External"/><Relationship Id="rId7" Type="http://schemas.openxmlformats.org/officeDocument/2006/relationships/image" Target="../media/image32.png"/><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hyperlink" Target="http://msmvps.com/cfs-file.ashx/__key/CommunityServer.Blogs.Components.WeblogFiles/vstsblog/5InstallHotfix_5F00_5FA3CB47.png" TargetMode="External"/><Relationship Id="rId5" Type="http://schemas.openxmlformats.org/officeDocument/2006/relationships/image" Target="../media/image31.png"/><Relationship Id="rId10" Type="http://schemas.openxmlformats.org/officeDocument/2006/relationships/image" Target="../media/image34.png"/><Relationship Id="rId4" Type="http://schemas.openxmlformats.org/officeDocument/2006/relationships/hyperlink" Target="http://msmvps.com/cfs-file.ashx/__key/CommunityServer.Blogs.Components.WeblogFiles/vstsblog/4InstallHotfix_5F00_2A5AB8E2.png" TargetMode="External"/><Relationship Id="rId9" Type="http://schemas.openxmlformats.org/officeDocument/2006/relationships/image" Target="../media/image33.png"/></Relationships>
</file>

<file path=ppt/slides/_rels/slide5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hyperlink" Target="http://msmvps.com/blogs/vstsblog/archive/2007/08/31/changing-tfs-email-notifications-to-link-to-team-system-web-access.aspx" TargetMode="External"/><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hyperlink" Target="http://msmvps.com/blogs/vstsblog/Image_2D0007.png" TargetMode="External"/><Relationship Id="rId2" Type="http://schemas.openxmlformats.org/officeDocument/2006/relationships/notesSlide" Target="../notesSlides/notesSlide55.xml"/><Relationship Id="rId1" Type="http://schemas.openxmlformats.org/officeDocument/2006/relationships/slideLayout" Target="../slideLayouts/slideLayout4.xml"/><Relationship Id="rId6" Type="http://schemas.openxmlformats.org/officeDocument/2006/relationships/image" Target="../media/image37.jpeg"/><Relationship Id="rId5" Type="http://schemas.openxmlformats.org/officeDocument/2006/relationships/hyperlink" Target="http://msmvps.com/blogs/vstsblog/Image_2D0008.png" TargetMode="External"/><Relationship Id="rId4" Type="http://schemas.openxmlformats.org/officeDocument/2006/relationships/image" Target="../media/image36.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hyperlink" Target="http://support.microsoft.com/kb/873235" TargetMode="External"/><Relationship Id="rId2" Type="http://schemas.openxmlformats.org/officeDocument/2006/relationships/notesSlide" Target="../notesSlides/notesSlide57.xml"/><Relationship Id="rId1" Type="http://schemas.openxmlformats.org/officeDocument/2006/relationships/slideLayout" Target="../slideLayouts/slideLayout4.xml"/><Relationship Id="rId5" Type="http://schemas.openxmlformats.org/officeDocument/2006/relationships/hyperlink" Target="http://msmvps.com/blogs/vstsblog/archive/2009/08/09/stop-sql-server-transaction-log-ldf-files-from-growing-indefinitely.aspx" TargetMode="External"/><Relationship Id="rId4" Type="http://schemas.openxmlformats.org/officeDocument/2006/relationships/image" Target="../media/image38.png"/></Relationships>
</file>

<file path=ppt/slides/_rels/slide58.xml.rels><?xml version="1.0" encoding="UTF-8" standalone="yes"?>
<Relationships xmlns="http://schemas.openxmlformats.org/package/2006/relationships"><Relationship Id="rId3" Type="http://schemas.openxmlformats.org/officeDocument/2006/relationships/hyperlink" Target="http://technet.microsoft.com/en-us/library/cc304417.aspx" TargetMode="External"/><Relationship Id="rId2" Type="http://schemas.openxmlformats.org/officeDocument/2006/relationships/notesSlide" Target="../notesSlides/notesSlide58.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59.xml.rels><?xml version="1.0" encoding="UTF-8" standalone="yes"?>
<Relationships xmlns="http://schemas.openxmlformats.org/package/2006/relationships"><Relationship Id="rId3" Type="http://schemas.openxmlformats.org/officeDocument/2006/relationships/hyperlink" Target="http://msdn.microsoft.com/en-us/library/ms400793.aspx" TargetMode="External"/><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hyperlink" Target="http://support.microsoft.com/kb/822158/en-us" TargetMode="External"/><Relationship Id="rId2" Type="http://schemas.openxmlformats.org/officeDocument/2006/relationships/notesSlide" Target="../notesSlides/notesSlide60.xml"/><Relationship Id="rId1" Type="http://schemas.openxmlformats.org/officeDocument/2006/relationships/slideLayout" Target="../slideLayouts/slideLayout4.xml"/><Relationship Id="rId5" Type="http://schemas.openxmlformats.org/officeDocument/2006/relationships/hyperlink" Target="http://support.microsoft.com/kb/952167/en-us" TargetMode="External"/><Relationship Id="rId4" Type="http://schemas.openxmlformats.org/officeDocument/2006/relationships/hyperlink" Target="http://support.microsoft.com/kb/309422/en-us"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hyperlink" Target="http://www.microsoft.com/downloads/details.aspx?familyid=0ED12659-3D41-4420-BBB0-A46E51BFCA86&amp;displaylang=en" TargetMode="External"/><Relationship Id="rId2" Type="http://schemas.openxmlformats.org/officeDocument/2006/relationships/notesSlide" Target="../notesSlides/notesSlide70.xml"/><Relationship Id="rId1" Type="http://schemas.openxmlformats.org/officeDocument/2006/relationships/slideLayout" Target="../slideLayouts/slideLayout4.xml"/><Relationship Id="rId6" Type="http://schemas.openxmlformats.org/officeDocument/2006/relationships/hyperlink" Target="http://msdn.microsoft.com/en-us/tfs2008/bb980963.aspx" TargetMode="External"/><Relationship Id="rId5" Type="http://schemas.openxmlformats.org/officeDocument/2006/relationships/hyperlink" Target="http://www.microsoft.com/downloads/details.aspx?FamilyID=bb3ad767-5f69-4db9-b1c9-8f55759846ed&amp;displaylang=en" TargetMode="External"/><Relationship Id="rId4" Type="http://schemas.openxmlformats.org/officeDocument/2006/relationships/hyperlink" Target="http://www.microsoft.com/downloads/details.aspx?familyid=FBEE1648-7106-44A7-9649-6D9F6D58056E&amp;displaylang=en" TargetMode="External"/></Relationships>
</file>

<file path=ppt/slides/_rels/slide71.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hyperlink" Target="http://msdn.microsoft.com/en-us/teamsystem/bb980963.aspx" TargetMode="External"/><Relationship Id="rId7" Type="http://schemas.openxmlformats.org/officeDocument/2006/relationships/image" Target="../media/image44.png"/><Relationship Id="rId2" Type="http://schemas.openxmlformats.org/officeDocument/2006/relationships/notesSlide" Target="../notesSlides/notesSlide71.xm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hyperlink" Target="http://msmvps.com/blogs/vstsblog/archive/2009/02/09/discover-users-without-visual-studio-sp1-installed.aspx" TargetMode="External"/><Relationship Id="rId4" Type="http://schemas.openxmlformats.org/officeDocument/2006/relationships/hyperlink" Target="http://blogs.msdn.com/bharry/archive/2007/01/22/tfsservermanager-powertool.aspx" TargetMode="Externa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hyperlink" Target="http://msdn.microsoft.com/en-us/library/ms253088.aspx" TargetMode="External"/><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5.xml"/><Relationship Id="rId1" Type="http://schemas.openxmlformats.org/officeDocument/2006/relationships/slideLayout" Target="../slideLayouts/slideLayout4.xml"/><Relationship Id="rId4" Type="http://schemas.openxmlformats.org/officeDocument/2006/relationships/hyperlink" Target="http://blogs.msdn.com/bharry/archive/2008/01/15/checking-your-tfs-version-and-extending-trials.aspx" TargetMode="External"/></Relationships>
</file>

<file path=ppt/slides/_rels/slide76.xml.rels><?xml version="1.0" encoding="UTF-8" standalone="yes"?>
<Relationships xmlns="http://schemas.openxmlformats.org/package/2006/relationships"><Relationship Id="rId3" Type="http://schemas.openxmlformats.org/officeDocument/2006/relationships/hyperlink" Target="http://www.attrice.info/cm/tfs/" TargetMode="External"/><Relationship Id="rId2" Type="http://schemas.openxmlformats.org/officeDocument/2006/relationships/notesSlide" Target="../notesSlides/notesSlide76.xml"/><Relationship Id="rId1" Type="http://schemas.openxmlformats.org/officeDocument/2006/relationships/slideLayout" Target="../slideLayouts/slideLayout4.xml"/><Relationship Id="rId4" Type="http://schemas.openxmlformats.org/officeDocument/2006/relationships/hyperlink" Target="http://msmvps.com/blogs/vstsblog/archive/2009/08/04/see-and-possibly-unlock-files-are-checked-out-by-others.aspx" TargetMode="Externa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msmvps.com/blogs/vstsblog/archive/2009/02/09/reports-for-measuring-tfs-performance.aspx" TargetMode="External"/><Relationship Id="rId7" Type="http://schemas.openxmlformats.org/officeDocument/2006/relationships/image" Target="../media/image51.png"/><Relationship Id="rId2" Type="http://schemas.openxmlformats.org/officeDocument/2006/relationships/notesSlide" Target="../notesSlides/notesSlide78.xml"/><Relationship Id="rId1" Type="http://schemas.openxmlformats.org/officeDocument/2006/relationships/slideLayout" Target="../slideLayouts/slideLayout4.xml"/><Relationship Id="rId6" Type="http://schemas.openxmlformats.org/officeDocument/2006/relationships/image" Target="../media/image50.jpeg"/><Relationship Id="rId5" Type="http://schemas.openxmlformats.org/officeDocument/2006/relationships/image" Target="../media/image49.png"/><Relationship Id="rId4" Type="http://schemas.openxmlformats.org/officeDocument/2006/relationships/image" Target="../media/image48.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hyperlink" Target="http://msmvps.com/blogs/vstsblog/archive/2009/06/29/disable-auto-connect-to-tfs-on-vs-startup.aspx" TargetMode="External"/><Relationship Id="rId2" Type="http://schemas.openxmlformats.org/officeDocument/2006/relationships/notesSlide" Target="../notesSlides/notesSlide80.xml"/><Relationship Id="rId1" Type="http://schemas.openxmlformats.org/officeDocument/2006/relationships/slideLayout" Target="../slideLayouts/slideLayout4.xml"/><Relationship Id="rId4" Type="http://schemas.openxmlformats.org/officeDocument/2006/relationships/hyperlink" Target="http://msmvps.com/blogs/vstsblog/archive/2009/01/09/q-how-do-i-disable-the-team-members-feature-of-tfpt.aspx" TargetMode="External"/></Relationships>
</file>

<file path=ppt/slides/_rels/slide81.xml.rels><?xml version="1.0" encoding="UTF-8" standalone="yes"?>
<Relationships xmlns="http://schemas.openxmlformats.org/package/2006/relationships"><Relationship Id="rId3" Type="http://schemas.openxmlformats.org/officeDocument/2006/relationships/hyperlink" Target="http://msmvps.com/blogs/vstsblog/archive/2009/01/08/how-to-fix-tf53010-create-olap-failed.aspx" TargetMode="External"/><Relationship Id="rId2" Type="http://schemas.openxmlformats.org/officeDocument/2006/relationships/notesSlide" Target="../notesSlides/notesSlide81.xml"/><Relationship Id="rId1" Type="http://schemas.openxmlformats.org/officeDocument/2006/relationships/slideLayout" Target="../slideLayouts/slideLayout4.xml"/><Relationship Id="rId5" Type="http://schemas.openxmlformats.org/officeDocument/2006/relationships/hyperlink" Target="http://msmvps.com/blogs/vstsblog/archive/2009/05/30/unable-to-publish-test-results-from-visual-studio-to-tfs.aspx" TargetMode="External"/><Relationship Id="rId4" Type="http://schemas.openxmlformats.org/officeDocument/2006/relationships/hyperlink" Target="http://msmvps.com/blogs/vstsblog/archive/2009/01/08/workaround-for-tf30207-when-creating-a-new-team-project-and-red-x-on-reports-in-team-explorer.aspx" TargetMode="Externa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87.xml"/><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8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88.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91.xml"/><Relationship Id="rId1" Type="http://schemas.openxmlformats.org/officeDocument/2006/relationships/slideLayout" Target="../slideLayouts/slideLayout4.xml"/><Relationship Id="rId4" Type="http://schemas.openxmlformats.org/officeDocument/2006/relationships/image" Target="../media/image61.png"/></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ieren 9"/>
          <p:cNvGrpSpPr/>
          <p:nvPr/>
        </p:nvGrpSpPr>
        <p:grpSpPr>
          <a:xfrm>
            <a:off x="488730" y="5481144"/>
            <a:ext cx="5067192" cy="972000"/>
            <a:chOff x="504496" y="5481144"/>
            <a:chExt cx="5067192" cy="972000"/>
          </a:xfrm>
        </p:grpSpPr>
        <p:pic>
          <p:nvPicPr>
            <p:cNvPr id="129025" name="Picture 1" descr="D:\Neno\DesktopXPS\teampics\neno_neu_small.jpg"/>
            <p:cNvPicPr>
              <a:picLocks noChangeAspect="1" noChangeArrowheads="1"/>
            </p:cNvPicPr>
            <p:nvPr/>
          </p:nvPicPr>
          <p:blipFill>
            <a:blip r:embed="rId3">
              <a:duotone>
                <a:prstClr val="black"/>
                <a:schemeClr val="tx2">
                  <a:tint val="45000"/>
                  <a:satMod val="400000"/>
                </a:schemeClr>
              </a:duotone>
            </a:blip>
            <a:srcRect/>
            <a:stretch>
              <a:fillRect/>
            </a:stretch>
          </p:blipFill>
          <p:spPr bwMode="auto">
            <a:xfrm>
              <a:off x="504496" y="5481144"/>
              <a:ext cx="670345" cy="972000"/>
            </a:xfrm>
            <a:prstGeom prst="rect">
              <a:avLst/>
            </a:prstGeom>
            <a:noFill/>
          </p:spPr>
        </p:pic>
        <p:pic>
          <p:nvPicPr>
            <p:cNvPr id="129026" name="Picture 2" descr="D:\Neno\DesktopXPS\teampics\lars.jpg"/>
            <p:cNvPicPr>
              <a:picLocks noChangeAspect="1" noChangeArrowheads="1"/>
            </p:cNvPicPr>
            <p:nvPr/>
          </p:nvPicPr>
          <p:blipFill>
            <a:blip r:embed="rId4">
              <a:duotone>
                <a:prstClr val="black"/>
                <a:schemeClr val="tx2">
                  <a:tint val="45000"/>
                  <a:satMod val="400000"/>
                </a:schemeClr>
              </a:duotone>
            </a:blip>
            <a:srcRect/>
            <a:stretch>
              <a:fillRect/>
            </a:stretch>
          </p:blipFill>
          <p:spPr bwMode="auto">
            <a:xfrm>
              <a:off x="1171240" y="5481144"/>
              <a:ext cx="790244" cy="972000"/>
            </a:xfrm>
            <a:prstGeom prst="rect">
              <a:avLst/>
            </a:prstGeom>
            <a:noFill/>
          </p:spPr>
        </p:pic>
        <p:pic>
          <p:nvPicPr>
            <p:cNvPr id="129027" name="Picture 3" descr="D:\Neno\DesktopXPS\teampics\boris.jpg"/>
            <p:cNvPicPr>
              <a:picLocks noChangeAspect="1" noChangeArrowheads="1"/>
            </p:cNvPicPr>
            <p:nvPr/>
          </p:nvPicPr>
          <p:blipFill>
            <a:blip r:embed="rId5">
              <a:duotone>
                <a:prstClr val="black"/>
                <a:schemeClr val="tx2">
                  <a:tint val="45000"/>
                  <a:satMod val="400000"/>
                </a:schemeClr>
              </a:duotone>
            </a:blip>
            <a:srcRect/>
            <a:stretch>
              <a:fillRect/>
            </a:stretch>
          </p:blipFill>
          <p:spPr bwMode="auto">
            <a:xfrm>
              <a:off x="1952403" y="5481144"/>
              <a:ext cx="714706" cy="972000"/>
            </a:xfrm>
            <a:prstGeom prst="rect">
              <a:avLst/>
            </a:prstGeom>
            <a:noFill/>
          </p:spPr>
        </p:pic>
        <p:pic>
          <p:nvPicPr>
            <p:cNvPr id="129028" name="Picture 4" descr="D:\Neno\DesktopXPS\teampics\sven.jpg"/>
            <p:cNvPicPr>
              <a:picLocks noChangeAspect="1" noChangeArrowheads="1"/>
            </p:cNvPicPr>
            <p:nvPr/>
          </p:nvPicPr>
          <p:blipFill>
            <a:blip r:embed="rId6">
              <a:duotone>
                <a:prstClr val="black"/>
                <a:schemeClr val="tx2">
                  <a:tint val="45000"/>
                  <a:satMod val="400000"/>
                </a:schemeClr>
              </a:duotone>
            </a:blip>
            <a:srcRect/>
            <a:stretch>
              <a:fillRect/>
            </a:stretch>
          </p:blipFill>
          <p:spPr bwMode="auto">
            <a:xfrm>
              <a:off x="2660590" y="5481144"/>
              <a:ext cx="720000" cy="972000"/>
            </a:xfrm>
            <a:prstGeom prst="rect">
              <a:avLst/>
            </a:prstGeom>
            <a:noFill/>
          </p:spPr>
        </p:pic>
        <p:pic>
          <p:nvPicPr>
            <p:cNvPr id="129029" name="Picture 5" descr="D:\Neno\DesktopXPS\teampics\thorsten.jpg"/>
            <p:cNvPicPr>
              <a:picLocks noChangeAspect="1" noChangeArrowheads="1"/>
            </p:cNvPicPr>
            <p:nvPr/>
          </p:nvPicPr>
          <p:blipFill>
            <a:blip r:embed="rId7">
              <a:duotone>
                <a:prstClr val="black"/>
                <a:schemeClr val="tx2">
                  <a:tint val="45000"/>
                  <a:satMod val="400000"/>
                </a:schemeClr>
              </a:duotone>
            </a:blip>
            <a:srcRect/>
            <a:stretch>
              <a:fillRect/>
            </a:stretch>
          </p:blipFill>
          <p:spPr bwMode="auto">
            <a:xfrm>
              <a:off x="3370089" y="5481144"/>
              <a:ext cx="714706" cy="972000"/>
            </a:xfrm>
            <a:prstGeom prst="rect">
              <a:avLst/>
            </a:prstGeom>
            <a:noFill/>
          </p:spPr>
        </p:pic>
        <p:pic>
          <p:nvPicPr>
            <p:cNvPr id="129030" name="Picture 6" descr="D:\Neno\DesktopXPS\teampics\nico.jpg"/>
            <p:cNvPicPr>
              <a:picLocks noChangeAspect="1" noChangeArrowheads="1"/>
            </p:cNvPicPr>
            <p:nvPr/>
          </p:nvPicPr>
          <p:blipFill>
            <a:blip r:embed="rId8">
              <a:duotone>
                <a:prstClr val="black"/>
                <a:schemeClr val="tx2">
                  <a:tint val="45000"/>
                  <a:satMod val="400000"/>
                </a:schemeClr>
              </a:duotone>
            </a:blip>
            <a:srcRect/>
            <a:stretch>
              <a:fillRect/>
            </a:stretch>
          </p:blipFill>
          <p:spPr bwMode="auto">
            <a:xfrm>
              <a:off x="4079373" y="5481144"/>
              <a:ext cx="665753" cy="972000"/>
            </a:xfrm>
            <a:prstGeom prst="rect">
              <a:avLst/>
            </a:prstGeom>
            <a:noFill/>
          </p:spPr>
        </p:pic>
        <p:pic>
          <p:nvPicPr>
            <p:cNvPr id="129031" name="Picture 7" descr="D:\Neno\DesktopXPS\teampics\daniel.jpg"/>
            <p:cNvPicPr>
              <a:picLocks noChangeAspect="1" noChangeArrowheads="1"/>
            </p:cNvPicPr>
            <p:nvPr/>
          </p:nvPicPr>
          <p:blipFill>
            <a:blip r:embed="rId9">
              <a:duotone>
                <a:prstClr val="black"/>
                <a:schemeClr val="tx2">
                  <a:tint val="45000"/>
                  <a:satMod val="400000"/>
                </a:schemeClr>
              </a:duotone>
            </a:blip>
            <a:srcRect/>
            <a:stretch>
              <a:fillRect/>
            </a:stretch>
          </p:blipFill>
          <p:spPr bwMode="auto">
            <a:xfrm>
              <a:off x="4740919" y="5481144"/>
              <a:ext cx="830769" cy="972000"/>
            </a:xfrm>
            <a:prstGeom prst="rect">
              <a:avLst/>
            </a:prstGeom>
            <a:noFill/>
          </p:spPr>
        </p:pic>
      </p:gr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Hardware Recommendations</a:t>
            </a:r>
            <a:endParaRPr lang="en-US" dirty="0"/>
          </a:p>
        </p:txBody>
      </p:sp>
      <p:sp>
        <p:nvSpPr>
          <p:cNvPr id="6" name="Inhaltsplatzhalter 5"/>
          <p:cNvSpPr>
            <a:spLocks noGrp="1"/>
          </p:cNvSpPr>
          <p:nvPr>
            <p:ph idx="1"/>
          </p:nvPr>
        </p:nvSpPr>
        <p:spPr/>
        <p:txBody>
          <a:bodyPr/>
          <a:lstStyle/>
          <a:p>
            <a:r>
              <a:rPr lang="en-US" dirty="0" smtClean="0"/>
              <a:t>It really depends!</a:t>
            </a:r>
          </a:p>
          <a:p>
            <a:r>
              <a:rPr lang="en-US" dirty="0" smtClean="0"/>
              <a:t>Every brand-new server hardware will do</a:t>
            </a:r>
          </a:p>
          <a:p>
            <a:r>
              <a:rPr lang="en-US" dirty="0" smtClean="0"/>
              <a:t>Always a good idea</a:t>
            </a:r>
          </a:p>
          <a:p>
            <a:pPr lvl="1"/>
            <a:r>
              <a:rPr lang="en-US" dirty="0" smtClean="0"/>
              <a:t>Increasing the amount of RAM</a:t>
            </a:r>
          </a:p>
          <a:p>
            <a:pPr lvl="1"/>
            <a:r>
              <a:rPr lang="en-US" dirty="0" smtClean="0"/>
              <a:t>Hard drive performance is crucial</a:t>
            </a:r>
            <a:br>
              <a:rPr lang="en-US" dirty="0" smtClean="0"/>
            </a:br>
            <a:r>
              <a:rPr lang="en-US" dirty="0" smtClean="0"/>
              <a:t>(fast hard drives are good, RAID arrays better)</a:t>
            </a:r>
          </a:p>
          <a:p>
            <a:pPr lvl="1"/>
            <a:r>
              <a:rPr lang="en-US" dirty="0" smtClean="0"/>
              <a:t>Splitting TFS and SQL on two machines (dual-core configuration) is best for scalability</a:t>
            </a:r>
          </a:p>
          <a:p>
            <a:pPr lvl="1"/>
            <a:r>
              <a:rPr lang="en-US" dirty="0" smtClean="0"/>
              <a:t>Network bandwidth &gt;= 1 mbps / &lt; 350ms latency</a:t>
            </a:r>
          </a:p>
          <a:p>
            <a:pPr lvl="1"/>
            <a:r>
              <a:rPr lang="en-US" dirty="0" smtClean="0"/>
              <a:t>Virtualization technologies (Hyper-V, VMware, …)</a:t>
            </a:r>
            <a:endParaRPr lang="en-US" dirty="0"/>
          </a:p>
        </p:txBody>
      </p:sp>
    </p:spTree>
  </p:cSld>
  <p:clrMapOvr>
    <a:masterClrMapping/>
  </p:clrMapOvr>
  <p:transition>
    <p:fad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a:t>Team Project </a:t>
            </a:r>
            <a:r>
              <a:rPr lang="en-US" dirty="0" smtClean="0"/>
              <a:t>Collections (TPC)</a:t>
            </a:r>
            <a:br>
              <a:rPr lang="en-US" dirty="0" smtClean="0"/>
            </a:br>
            <a:r>
              <a:rPr lang="en-US" sz="3600" dirty="0" smtClean="0">
                <a:solidFill>
                  <a:srgbClr val="CCCCCC"/>
                </a:solidFill>
              </a:rPr>
              <a:t>How to migrate to the new collections</a:t>
            </a:r>
            <a:endParaRPr lang="de-DE" dirty="0">
              <a:solidFill>
                <a:srgbClr val="CCCCCC"/>
              </a:solidFill>
            </a:endParaRPr>
          </a:p>
        </p:txBody>
      </p:sp>
      <p:sp>
        <p:nvSpPr>
          <p:cNvPr id="3" name="Inhaltsplatzhalter 2"/>
          <p:cNvSpPr>
            <a:spLocks noGrp="1"/>
          </p:cNvSpPr>
          <p:nvPr>
            <p:ph idx="1"/>
          </p:nvPr>
        </p:nvSpPr>
        <p:spPr/>
        <p:txBody>
          <a:bodyPr/>
          <a:lstStyle/>
          <a:p>
            <a:endParaRPr lang="en-US" sz="2000" dirty="0" smtClean="0"/>
          </a:p>
          <a:p>
            <a:r>
              <a:rPr lang="en-US" dirty="0" smtClean="0"/>
              <a:t>After upgrade</a:t>
            </a:r>
          </a:p>
          <a:p>
            <a:pPr lvl="1"/>
            <a:r>
              <a:rPr lang="en-US" dirty="0" smtClean="0"/>
              <a:t>All team projects get upgraded into a single team project collection</a:t>
            </a:r>
          </a:p>
          <a:p>
            <a:r>
              <a:rPr lang="en-US" dirty="0" smtClean="0"/>
              <a:t>You can split your team projects into TPCs</a:t>
            </a:r>
          </a:p>
          <a:p>
            <a:pPr lvl="1"/>
            <a:r>
              <a:rPr lang="en-US" dirty="0" smtClean="0"/>
              <a:t>By using the clone command (detach/attach) you can move team projects to a new TPC</a:t>
            </a:r>
          </a:p>
          <a:p>
            <a:pPr lvl="1"/>
            <a:r>
              <a:rPr lang="en-US" dirty="0" smtClean="0"/>
              <a:t>Note: </a:t>
            </a:r>
            <a:r>
              <a:rPr lang="en-US" b="1" dirty="0" smtClean="0"/>
              <a:t>only </a:t>
            </a:r>
            <a:r>
              <a:rPr lang="en-US" dirty="0" smtClean="0"/>
              <a:t>to a new, not an existing TPC</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5" y="261257"/>
            <a:ext cx="8350368" cy="1218795"/>
          </a:xfrm>
        </p:spPr>
        <p:txBody>
          <a:bodyPr/>
          <a:lstStyle/>
          <a:p>
            <a:r>
              <a:rPr lang="de-DE" sz="4400" dirty="0"/>
              <a:t>Enterprise TFS Management (ETM)</a:t>
            </a:r>
            <a:endParaRPr sz="4400" dirty="0"/>
          </a:p>
        </p:txBody>
      </p:sp>
      <p:grpSp>
        <p:nvGrpSpPr>
          <p:cNvPr id="3" name="Group 77"/>
          <p:cNvGrpSpPr/>
          <p:nvPr/>
        </p:nvGrpSpPr>
        <p:grpSpPr>
          <a:xfrm>
            <a:off x="0" y="1143000"/>
            <a:ext cx="8991600" cy="5410200"/>
            <a:chOff x="0" y="1143000"/>
            <a:chExt cx="8991600" cy="5410200"/>
          </a:xfrm>
        </p:grpSpPr>
        <p:sp>
          <p:nvSpPr>
            <p:cNvPr id="79" name="Rounded Rectangle 78"/>
            <p:cNvSpPr/>
            <p:nvPr/>
          </p:nvSpPr>
          <p:spPr>
            <a:xfrm>
              <a:off x="838200" y="1143000"/>
              <a:ext cx="8153400" cy="5410200"/>
            </a:xfrm>
            <a:prstGeom prst="roundRect">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style>
            <a:lnRef idx="0">
              <a:schemeClr val="accent2"/>
            </a:lnRef>
            <a:fillRef idx="3">
              <a:schemeClr val="accent2"/>
            </a:fillRef>
            <a:effectRef idx="3">
              <a:schemeClr val="accent2"/>
            </a:effectRef>
            <a:fontRef idx="minor">
              <a:schemeClr val="lt1"/>
            </a:fontRef>
          </p:style>
          <p:txBody>
            <a:bodyPr vert="vert270" wrap="square" lIns="380985" tIns="380985" rIns="380985" bIns="91440" numCol="1" anchor="t" anchorCtr="0" compatLnSpc="1">
              <a:prstTxWarp prst="textNoShape">
                <a:avLst/>
              </a:prstTxWarp>
            </a:bodyPr>
            <a:lstStyle/>
            <a:p>
              <a:pPr algn="ctr" defTabSz="914099" eaLnBrk="0" hangingPunct="0">
                <a:lnSpc>
                  <a:spcPct val="85000"/>
                </a:lnSpc>
                <a:spcBef>
                  <a:spcPct val="20000"/>
                </a:spcBef>
              </a:pPr>
              <a:endParaRPr lang="en-US" sz="2300" dirty="0">
                <a:solidFill>
                  <a:schemeClr val="tx1"/>
                </a:solidFill>
              </a:endParaRPr>
            </a:p>
          </p:txBody>
        </p:sp>
        <p:sp>
          <p:nvSpPr>
            <p:cNvPr id="80" name="Can 79"/>
            <p:cNvSpPr/>
            <p:nvPr/>
          </p:nvSpPr>
          <p:spPr>
            <a:xfrm>
              <a:off x="6400800" y="3352800"/>
              <a:ext cx="2297299" cy="914400"/>
            </a:xfrm>
            <a:prstGeom prst="ca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endParaRPr lang="en-US" sz="2300" dirty="0" smtClean="0">
                <a:solidFill>
                  <a:schemeClr val="bg1"/>
                </a:solidFill>
              </a:endParaRPr>
            </a:p>
            <a:p>
              <a:pPr algn="ctr" defTabSz="914099">
                <a:defRPr/>
              </a:pPr>
              <a:r>
                <a:rPr lang="en-US" dirty="0" smtClean="0">
                  <a:solidFill>
                    <a:schemeClr val="bg1"/>
                  </a:solidFill>
                </a:rPr>
                <a:t>Team Project 4</a:t>
              </a:r>
            </a:p>
            <a:p>
              <a:pPr algn="ctr" defTabSz="914099">
                <a:defRPr/>
              </a:pPr>
              <a:endParaRPr lang="en-US" sz="2300" dirty="0">
                <a:solidFill>
                  <a:schemeClr val="bg1"/>
                </a:solidFill>
              </a:endParaRPr>
            </a:p>
          </p:txBody>
        </p:sp>
        <p:sp>
          <p:nvSpPr>
            <p:cNvPr id="81" name="Can 80"/>
            <p:cNvSpPr/>
            <p:nvPr/>
          </p:nvSpPr>
          <p:spPr>
            <a:xfrm>
              <a:off x="4419600" y="2743200"/>
              <a:ext cx="1752600" cy="1034892"/>
            </a:xfrm>
            <a:prstGeom prst="can">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dirty="0" smtClean="0">
                  <a:solidFill>
                    <a:srgbClr val="FFFFFF"/>
                  </a:solidFill>
                  <a:effectLst>
                    <a:outerShdw blurRad="38100" dist="38100" dir="2700000" algn="tl">
                      <a:srgbClr val="000000">
                        <a:alpha val="43137"/>
                      </a:srgbClr>
                    </a:outerShdw>
                  </a:effectLst>
                </a:rPr>
                <a:t>Application DB</a:t>
              </a:r>
              <a:endParaRPr lang="en-US" dirty="0">
                <a:solidFill>
                  <a:srgbClr val="FFFFFF"/>
                </a:solidFill>
                <a:effectLst>
                  <a:outerShdw blurRad="38100" dist="38100" dir="2700000" algn="tl">
                    <a:srgbClr val="000000">
                      <a:alpha val="43137"/>
                    </a:srgbClr>
                  </a:outerShdw>
                </a:effectLst>
              </a:endParaRPr>
            </a:p>
          </p:txBody>
        </p:sp>
        <p:sp>
          <p:nvSpPr>
            <p:cNvPr id="82" name="TextBox 81"/>
            <p:cNvSpPr txBox="1"/>
            <p:nvPr/>
          </p:nvSpPr>
          <p:spPr>
            <a:xfrm>
              <a:off x="1028700" y="1143000"/>
              <a:ext cx="7772400" cy="584775"/>
            </a:xfrm>
            <a:prstGeom prst="rect">
              <a:avLst/>
            </a:prstGeom>
            <a:noFill/>
          </p:spPr>
          <p:txBody>
            <a:bodyPr wrap="square" rtlCol="0">
              <a:spAutoFit/>
            </a:bodyPr>
            <a:lstStyle/>
            <a:p>
              <a:r>
                <a:rPr lang="en-US" sz="3200" b="1" dirty="0" smtClean="0">
                  <a:solidFill>
                    <a:schemeClr val="bg1"/>
                  </a:solidFill>
                  <a:latin typeface="+mj-lt"/>
                </a:rPr>
                <a:t>      </a:t>
              </a:r>
              <a:r>
                <a:rPr lang="en-US" sz="32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j-ea"/>
                  <a:cs typeface="Arial" charset="0"/>
                </a:rPr>
                <a:t>TFS Cluster</a:t>
              </a:r>
              <a:endParaRPr lang="en-US" sz="3200" spc="-15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j-ea"/>
                <a:cs typeface="Arial" charset="0"/>
              </a:endParaRPr>
            </a:p>
          </p:txBody>
        </p:sp>
        <p:sp>
          <p:nvSpPr>
            <p:cNvPr id="83" name="Can 82"/>
            <p:cNvSpPr/>
            <p:nvPr/>
          </p:nvSpPr>
          <p:spPr>
            <a:xfrm>
              <a:off x="6412099" y="1828800"/>
              <a:ext cx="2297299" cy="1552364"/>
            </a:xfrm>
            <a:prstGeom prst="ca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endParaRPr lang="en-US" sz="2300" dirty="0" smtClean="0">
                <a:solidFill>
                  <a:schemeClr val="bg1"/>
                </a:solidFill>
              </a:endParaRPr>
            </a:p>
            <a:p>
              <a:pPr algn="ctr" defTabSz="914099">
                <a:defRPr/>
              </a:pPr>
              <a:r>
                <a:rPr lang="en-US" dirty="0" smtClean="0">
                  <a:solidFill>
                    <a:schemeClr val="bg1"/>
                  </a:solidFill>
                </a:rPr>
                <a:t>Team Project 1</a:t>
              </a:r>
            </a:p>
            <a:p>
              <a:pPr algn="ctr" defTabSz="914099">
                <a:defRPr/>
              </a:pPr>
              <a:r>
                <a:rPr lang="en-US" dirty="0" smtClean="0">
                  <a:solidFill>
                    <a:schemeClr val="bg1"/>
                  </a:solidFill>
                </a:rPr>
                <a:t>Team Project 2</a:t>
              </a:r>
            </a:p>
            <a:p>
              <a:pPr algn="ctr" defTabSz="914099">
                <a:defRPr/>
              </a:pPr>
              <a:r>
                <a:rPr lang="en-US" dirty="0" smtClean="0">
                  <a:solidFill>
                    <a:schemeClr val="bg1"/>
                  </a:solidFill>
                </a:rPr>
                <a:t>Team Project 3</a:t>
              </a:r>
            </a:p>
            <a:p>
              <a:pPr algn="ctr" defTabSz="914099">
                <a:defRPr/>
              </a:pPr>
              <a:endParaRPr lang="en-US" sz="2300" dirty="0">
                <a:solidFill>
                  <a:schemeClr val="bg1"/>
                </a:solidFill>
              </a:endParaRPr>
            </a:p>
          </p:txBody>
        </p:sp>
        <p:pic>
          <p:nvPicPr>
            <p:cNvPr id="84" name="Picture 83" descr="Server SQL database.png"/>
            <p:cNvPicPr>
              <a:picLocks noChangeAspect="1"/>
            </p:cNvPicPr>
            <p:nvPr/>
          </p:nvPicPr>
          <p:blipFill>
            <a:blip r:embed="rId3" cstate="print"/>
            <a:stretch>
              <a:fillRect/>
            </a:stretch>
          </p:blipFill>
          <p:spPr>
            <a:xfrm>
              <a:off x="3429000" y="2514600"/>
              <a:ext cx="612648" cy="906800"/>
            </a:xfrm>
            <a:prstGeom prst="rect">
              <a:avLst/>
            </a:prstGeom>
            <a:ln>
              <a:headEnd type="none" w="med" len="med"/>
              <a:tailEnd type="none" w="med" len="med"/>
            </a:ln>
          </p:spPr>
        </p:pic>
        <p:grpSp>
          <p:nvGrpSpPr>
            <p:cNvPr id="4" name="Group 74"/>
            <p:cNvGrpSpPr/>
            <p:nvPr/>
          </p:nvGrpSpPr>
          <p:grpSpPr>
            <a:xfrm>
              <a:off x="914400" y="1828800"/>
              <a:ext cx="1981200" cy="4068477"/>
              <a:chOff x="1752600" y="1371600"/>
              <a:chExt cx="1981200" cy="4068477"/>
            </a:xfrm>
          </p:grpSpPr>
          <p:sp>
            <p:nvSpPr>
              <p:cNvPr id="107" name="Rectangle 106"/>
              <p:cNvSpPr/>
              <p:nvPr/>
            </p:nvSpPr>
            <p:spPr>
              <a:xfrm>
                <a:off x="1752600" y="2133600"/>
                <a:ext cx="478228" cy="32766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a:defRPr/>
                </a:pPr>
                <a:r>
                  <a:rPr lang="en-US" sz="2300" dirty="0" smtClean="0">
                    <a:solidFill>
                      <a:schemeClr val="tx1"/>
                    </a:solidFill>
                    <a:effectLst>
                      <a:outerShdw blurRad="38100" dist="38100" dir="2700000" algn="tl">
                        <a:srgbClr val="000000">
                          <a:alpha val="43137"/>
                        </a:srgbClr>
                      </a:outerShdw>
                    </a:effectLst>
                  </a:rPr>
                  <a:t>NLB </a:t>
                </a:r>
                <a:endParaRPr lang="en-US" sz="2300" dirty="0">
                  <a:solidFill>
                    <a:schemeClr val="tx1"/>
                  </a:solidFill>
                  <a:effectLst>
                    <a:outerShdw blurRad="38100" dist="38100" dir="2700000" algn="tl">
                      <a:srgbClr val="000000">
                        <a:alpha val="43137"/>
                      </a:srgbClr>
                    </a:outerShdw>
                  </a:effectLst>
                </a:endParaRPr>
              </a:p>
            </p:txBody>
          </p:sp>
          <p:sp>
            <p:nvSpPr>
              <p:cNvPr id="108" name="Rounded Rectangular Callout 107"/>
              <p:cNvSpPr/>
              <p:nvPr/>
            </p:nvSpPr>
            <p:spPr>
              <a:xfrm>
                <a:off x="1752600" y="1371600"/>
                <a:ext cx="1981200" cy="430129"/>
              </a:xfrm>
              <a:prstGeom prst="wedgeRoundRectCallout">
                <a:avLst>
                  <a:gd name="adj1" fmla="val -7307"/>
                  <a:gd name="adj2" fmla="val 135371"/>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Application Tiers</a:t>
                </a:r>
                <a:endParaRPr lang="en-US" dirty="0"/>
              </a:p>
            </p:txBody>
          </p:sp>
          <p:pic>
            <p:nvPicPr>
              <p:cNvPr id="109" name="Picture 108" descr="Server XML Web Service.png"/>
              <p:cNvPicPr>
                <a:picLocks noChangeAspect="1"/>
              </p:cNvPicPr>
              <p:nvPr/>
            </p:nvPicPr>
            <p:blipFill>
              <a:blip r:embed="rId4" cstate="print"/>
              <a:stretch>
                <a:fillRect/>
              </a:stretch>
            </p:blipFill>
            <p:spPr>
              <a:xfrm>
                <a:off x="2812835" y="4495800"/>
                <a:ext cx="616165" cy="944277"/>
              </a:xfrm>
              <a:prstGeom prst="rect">
                <a:avLst/>
              </a:prstGeom>
              <a:ln>
                <a:headEnd type="none" w="med" len="med"/>
                <a:tailEnd type="none" w="med" len="med"/>
              </a:ln>
            </p:spPr>
          </p:pic>
          <p:pic>
            <p:nvPicPr>
              <p:cNvPr id="110" name="Picture 109" descr="Server XML Web Service.png"/>
              <p:cNvPicPr>
                <a:picLocks noChangeAspect="1"/>
              </p:cNvPicPr>
              <p:nvPr/>
            </p:nvPicPr>
            <p:blipFill>
              <a:blip r:embed="rId4" cstate="print"/>
              <a:stretch>
                <a:fillRect/>
              </a:stretch>
            </p:blipFill>
            <p:spPr>
              <a:xfrm>
                <a:off x="2819400" y="2057400"/>
                <a:ext cx="616165" cy="944277"/>
              </a:xfrm>
              <a:prstGeom prst="rect">
                <a:avLst/>
              </a:prstGeom>
              <a:ln>
                <a:headEnd type="none" w="med" len="med"/>
                <a:tailEnd type="none" w="med" len="med"/>
              </a:ln>
            </p:spPr>
          </p:pic>
          <p:pic>
            <p:nvPicPr>
              <p:cNvPr id="111" name="Picture 110" descr="Server XML Web Service.png"/>
              <p:cNvPicPr>
                <a:picLocks noChangeAspect="1"/>
              </p:cNvPicPr>
              <p:nvPr/>
            </p:nvPicPr>
            <p:blipFill>
              <a:blip r:embed="rId4" cstate="print"/>
              <a:stretch>
                <a:fillRect/>
              </a:stretch>
            </p:blipFill>
            <p:spPr>
              <a:xfrm>
                <a:off x="2812835" y="3276600"/>
                <a:ext cx="616165" cy="944277"/>
              </a:xfrm>
              <a:prstGeom prst="rect">
                <a:avLst/>
              </a:prstGeom>
              <a:ln>
                <a:headEnd type="none" w="med" len="med"/>
                <a:tailEnd type="none" w="med" len="med"/>
              </a:ln>
            </p:spPr>
          </p:pic>
        </p:grpSp>
        <p:pic>
          <p:nvPicPr>
            <p:cNvPr id="86" name="Picture 85" descr="Server SQL database.png"/>
            <p:cNvPicPr>
              <a:picLocks noChangeAspect="1"/>
            </p:cNvPicPr>
            <p:nvPr/>
          </p:nvPicPr>
          <p:blipFill>
            <a:blip r:embed="rId3" cstate="print"/>
            <a:stretch>
              <a:fillRect/>
            </a:stretch>
          </p:blipFill>
          <p:spPr>
            <a:xfrm>
              <a:off x="3352800" y="4655800"/>
              <a:ext cx="612648" cy="906800"/>
            </a:xfrm>
            <a:prstGeom prst="rect">
              <a:avLst/>
            </a:prstGeom>
            <a:ln>
              <a:headEnd type="none" w="med" len="med"/>
              <a:tailEnd type="none" w="med" len="med"/>
            </a:ln>
          </p:spPr>
        </p:pic>
        <p:sp>
          <p:nvSpPr>
            <p:cNvPr id="87" name="Can 86"/>
            <p:cNvSpPr/>
            <p:nvPr/>
          </p:nvSpPr>
          <p:spPr>
            <a:xfrm>
              <a:off x="6400800" y="4343400"/>
              <a:ext cx="2297299" cy="1552364"/>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smtClean="0">
                <a:solidFill>
                  <a:srgbClr val="FFFFFF"/>
                </a:solidFill>
                <a:effectLst>
                  <a:outerShdw blurRad="38100" dist="38100" dir="2700000" algn="tl">
                    <a:srgbClr val="000000">
                      <a:alpha val="43137"/>
                    </a:srgbClr>
                  </a:outerShdw>
                </a:effectLst>
              </a:endParaRPr>
            </a:p>
            <a:p>
              <a:pPr algn="ctr" defTabSz="914099">
                <a:defRPr/>
              </a:pPr>
              <a:r>
                <a:rPr lang="en-US" dirty="0" smtClean="0">
                  <a:solidFill>
                    <a:srgbClr val="FFFFFF"/>
                  </a:solidFill>
                  <a:effectLst>
                    <a:outerShdw blurRad="38100" dist="38100" dir="2700000" algn="tl">
                      <a:srgbClr val="000000">
                        <a:alpha val="43137"/>
                      </a:srgbClr>
                    </a:outerShdw>
                  </a:effectLst>
                </a:rPr>
                <a:t>Team Project 5</a:t>
              </a:r>
            </a:p>
            <a:p>
              <a:pPr algn="ctr" defTabSz="914099">
                <a:defRPr/>
              </a:pPr>
              <a:r>
                <a:rPr lang="en-US" dirty="0" smtClean="0">
                  <a:solidFill>
                    <a:srgbClr val="FFFFFF"/>
                  </a:solidFill>
                  <a:effectLst>
                    <a:outerShdw blurRad="38100" dist="38100" dir="2700000" algn="tl">
                      <a:srgbClr val="000000">
                        <a:alpha val="43137"/>
                      </a:srgbClr>
                    </a:outerShdw>
                  </a:effectLst>
                </a:rPr>
                <a:t>Team Project 6</a:t>
              </a:r>
            </a:p>
            <a:p>
              <a:pPr algn="ctr" defTabSz="914099">
                <a:defRPr/>
              </a:pPr>
              <a:r>
                <a:rPr lang="en-US" dirty="0" smtClean="0">
                  <a:solidFill>
                    <a:srgbClr val="FFFFFF"/>
                  </a:solidFill>
                  <a:effectLst>
                    <a:outerShdw blurRad="38100" dist="38100" dir="2700000" algn="tl">
                      <a:srgbClr val="000000">
                        <a:alpha val="43137"/>
                      </a:srgbClr>
                    </a:outerShdw>
                  </a:effectLst>
                </a:rPr>
                <a:t>Team Project 7</a:t>
              </a:r>
            </a:p>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88" name="Left Brace 87"/>
            <p:cNvSpPr/>
            <p:nvPr/>
          </p:nvSpPr>
          <p:spPr>
            <a:xfrm>
              <a:off x="4114800" y="1704440"/>
              <a:ext cx="304800" cy="248656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89" name="Rounded Rectangular Callout 88"/>
            <p:cNvSpPr/>
            <p:nvPr/>
          </p:nvSpPr>
          <p:spPr>
            <a:xfrm>
              <a:off x="3657600" y="1828800"/>
              <a:ext cx="1981200" cy="430129"/>
            </a:xfrm>
            <a:prstGeom prst="wedgeRoundRectCallout">
              <a:avLst>
                <a:gd name="adj1" fmla="val -38809"/>
                <a:gd name="adj2" fmla="val 98253"/>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Data Tiers</a:t>
              </a:r>
              <a:endParaRPr lang="en-US" dirty="0"/>
            </a:p>
          </p:txBody>
        </p:sp>
        <p:sp>
          <p:nvSpPr>
            <p:cNvPr id="90" name="Left Brace 89"/>
            <p:cNvSpPr/>
            <p:nvPr/>
          </p:nvSpPr>
          <p:spPr>
            <a:xfrm>
              <a:off x="4114800" y="4343400"/>
              <a:ext cx="297994" cy="1474745"/>
            </a:xfrm>
            <a:prstGeom prst="lef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dirty="0"/>
            </a:p>
          </p:txBody>
        </p:sp>
        <p:grpSp>
          <p:nvGrpSpPr>
            <p:cNvPr id="5" name="Group 31"/>
            <p:cNvGrpSpPr/>
            <p:nvPr/>
          </p:nvGrpSpPr>
          <p:grpSpPr>
            <a:xfrm>
              <a:off x="0" y="3562683"/>
              <a:ext cx="870751" cy="780717"/>
              <a:chOff x="4267200" y="1244025"/>
              <a:chExt cx="870751" cy="780717"/>
            </a:xfrm>
          </p:grpSpPr>
          <p:cxnSp>
            <p:nvCxnSpPr>
              <p:cNvPr id="104" name="Straight Connector 103"/>
              <p:cNvCxnSpPr/>
              <p:nvPr/>
            </p:nvCxnSpPr>
            <p:spPr>
              <a:xfrm>
                <a:off x="4572000" y="1905000"/>
                <a:ext cx="533400" cy="1588"/>
              </a:xfrm>
              <a:prstGeom prst="line">
                <a:avLst/>
              </a:prstGeom>
              <a:ln/>
            </p:spPr>
            <p:style>
              <a:lnRef idx="2">
                <a:schemeClr val="accent1"/>
              </a:lnRef>
              <a:fillRef idx="0">
                <a:schemeClr val="accent1"/>
              </a:fillRef>
              <a:effectRef idx="1">
                <a:schemeClr val="accent1"/>
              </a:effectRef>
              <a:fontRef idx="minor">
                <a:schemeClr val="tx1"/>
              </a:fontRef>
            </p:style>
          </p:cxnSp>
          <p:sp>
            <p:nvSpPr>
              <p:cNvPr id="105" name="Flowchart: Connector 104"/>
              <p:cNvSpPr/>
              <p:nvPr/>
            </p:nvSpPr>
            <p:spPr bwMode="auto">
              <a:xfrm>
                <a:off x="4357914" y="1796142"/>
                <a:ext cx="228600" cy="228600"/>
              </a:xfrm>
              <a:prstGeom prst="flowChartConnector">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smtClean="0">
                  <a:solidFill>
                    <a:srgbClr val="FFFFFF"/>
                  </a:solidFill>
                  <a:effectLst>
                    <a:outerShdw blurRad="38100" dist="38100" dir="2700000" algn="tl">
                      <a:srgbClr val="000000">
                        <a:alpha val="43137"/>
                      </a:srgbClr>
                    </a:outerShdw>
                  </a:effectLst>
                </a:endParaRPr>
              </a:p>
            </p:txBody>
          </p:sp>
          <p:sp>
            <p:nvSpPr>
              <p:cNvPr id="106" name="TextBox 105"/>
              <p:cNvSpPr txBox="1"/>
              <p:nvPr/>
            </p:nvSpPr>
            <p:spPr>
              <a:xfrm>
                <a:off x="4267200" y="1244025"/>
                <a:ext cx="870751" cy="646331"/>
              </a:xfrm>
              <a:prstGeom prst="rect">
                <a:avLst/>
              </a:prstGeom>
              <a:noFill/>
            </p:spPr>
            <p:txBody>
              <a:bodyPr wrap="none" rtlCol="0">
                <a:spAutoFit/>
              </a:bodyPr>
              <a:lstStyle/>
              <a:p>
                <a:r>
                  <a:rPr lang="en-US" sz="36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j-ea"/>
                    <a:cs typeface="Arial" charset="0"/>
                  </a:rPr>
                  <a:t>VIP</a:t>
                </a:r>
                <a:endParaRPr lang="en-US" sz="3600" spc="-15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j-ea"/>
                  <a:cs typeface="Arial" charset="0"/>
                </a:endParaRPr>
              </a:p>
            </p:txBody>
          </p:sp>
        </p:grpSp>
        <p:cxnSp>
          <p:nvCxnSpPr>
            <p:cNvPr id="92" name="Curved Connector 91"/>
            <p:cNvCxnSpPr/>
            <p:nvPr/>
          </p:nvCxnSpPr>
          <p:spPr>
            <a:xfrm rot="5400000" flipH="1" flipV="1">
              <a:off x="965252" y="3378148"/>
              <a:ext cx="1447800" cy="635104"/>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Curved Connector 41"/>
            <p:cNvCxnSpPr>
              <a:endCxn id="109" idx="1"/>
            </p:cNvCxnSpPr>
            <p:nvPr/>
          </p:nvCxnSpPr>
          <p:spPr>
            <a:xfrm rot="16200000" flipH="1">
              <a:off x="1170350" y="4620853"/>
              <a:ext cx="1005537" cy="603033"/>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Curved Connector 41"/>
            <p:cNvCxnSpPr>
              <a:endCxn id="111" idx="1"/>
            </p:cNvCxnSpPr>
            <p:nvPr/>
          </p:nvCxnSpPr>
          <p:spPr>
            <a:xfrm flipV="1">
              <a:off x="1371603" y="4205939"/>
              <a:ext cx="603032" cy="213662"/>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Curved Connector 94"/>
            <p:cNvCxnSpPr>
              <a:stCxn id="110" idx="3"/>
              <a:endCxn id="84" idx="1"/>
            </p:cNvCxnSpPr>
            <p:nvPr/>
          </p:nvCxnSpPr>
          <p:spPr>
            <a:xfrm flipV="1">
              <a:off x="2597365" y="2968000"/>
              <a:ext cx="831635" cy="18739"/>
            </a:xfrm>
            <a:prstGeom prst="curvedConnector3">
              <a:avLst>
                <a:gd name="adj1" fmla="val 50000"/>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6" name="Curved Connector 95"/>
            <p:cNvCxnSpPr>
              <a:stCxn id="110" idx="3"/>
              <a:endCxn id="86" idx="1"/>
            </p:cNvCxnSpPr>
            <p:nvPr/>
          </p:nvCxnSpPr>
          <p:spPr>
            <a:xfrm>
              <a:off x="2597365" y="2986739"/>
              <a:ext cx="755435" cy="2122461"/>
            </a:xfrm>
            <a:prstGeom prst="curvedConnector3">
              <a:avLst>
                <a:gd name="adj1" fmla="val 50000"/>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7" name="Curved Connector 96"/>
            <p:cNvCxnSpPr>
              <a:stCxn id="111" idx="3"/>
              <a:endCxn id="84" idx="1"/>
            </p:cNvCxnSpPr>
            <p:nvPr/>
          </p:nvCxnSpPr>
          <p:spPr>
            <a:xfrm flipV="1">
              <a:off x="2590800" y="2968000"/>
              <a:ext cx="838200" cy="1237939"/>
            </a:xfrm>
            <a:prstGeom prst="curvedConnector3">
              <a:avLst>
                <a:gd name="adj1" fmla="val 50000"/>
              </a:avLst>
            </a:prstGeom>
            <a:ln>
              <a:tailEnd type="arrow"/>
            </a:ln>
          </p:spPr>
          <p:style>
            <a:lnRef idx="1">
              <a:schemeClr val="accent3"/>
            </a:lnRef>
            <a:fillRef idx="0">
              <a:schemeClr val="accent3"/>
            </a:fillRef>
            <a:effectRef idx="0">
              <a:schemeClr val="accent3"/>
            </a:effectRef>
            <a:fontRef idx="minor">
              <a:schemeClr val="tx1"/>
            </a:fontRef>
          </p:style>
        </p:cxnSp>
        <p:cxnSp>
          <p:nvCxnSpPr>
            <p:cNvPr id="98" name="Curved Connector 97"/>
            <p:cNvCxnSpPr>
              <a:stCxn id="111" idx="3"/>
              <a:endCxn id="86" idx="1"/>
            </p:cNvCxnSpPr>
            <p:nvPr/>
          </p:nvCxnSpPr>
          <p:spPr>
            <a:xfrm>
              <a:off x="2590800" y="4205939"/>
              <a:ext cx="762000" cy="903261"/>
            </a:xfrm>
            <a:prstGeom prst="curvedConnector3">
              <a:avLst>
                <a:gd name="adj1" fmla="val 50000"/>
              </a:avLst>
            </a:prstGeom>
            <a:ln>
              <a:tailEnd type="arrow"/>
            </a:ln>
          </p:spPr>
          <p:style>
            <a:lnRef idx="1">
              <a:schemeClr val="accent3"/>
            </a:lnRef>
            <a:fillRef idx="0">
              <a:schemeClr val="accent3"/>
            </a:fillRef>
            <a:effectRef idx="0">
              <a:schemeClr val="accent3"/>
            </a:effectRef>
            <a:fontRef idx="minor">
              <a:schemeClr val="tx1"/>
            </a:fontRef>
          </p:style>
        </p:cxnSp>
        <p:cxnSp>
          <p:nvCxnSpPr>
            <p:cNvPr id="99" name="Curved Connector 98"/>
            <p:cNvCxnSpPr>
              <a:stCxn id="109" idx="3"/>
              <a:endCxn id="84" idx="1"/>
            </p:cNvCxnSpPr>
            <p:nvPr/>
          </p:nvCxnSpPr>
          <p:spPr>
            <a:xfrm flipV="1">
              <a:off x="2590800" y="2968000"/>
              <a:ext cx="838200" cy="2457139"/>
            </a:xfrm>
            <a:prstGeom prst="curvedConnector3">
              <a:avLst>
                <a:gd name="adj1" fmla="val 50000"/>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00" name="Curved Connector 99"/>
            <p:cNvCxnSpPr>
              <a:stCxn id="109" idx="3"/>
              <a:endCxn id="86" idx="1"/>
            </p:cNvCxnSpPr>
            <p:nvPr/>
          </p:nvCxnSpPr>
          <p:spPr>
            <a:xfrm flipV="1">
              <a:off x="2590800" y="5109200"/>
              <a:ext cx="762000" cy="315939"/>
            </a:xfrm>
            <a:prstGeom prst="curvedConnector3">
              <a:avLst>
                <a:gd name="adj1" fmla="val 50000"/>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01" name="Curved Connector 41"/>
            <p:cNvCxnSpPr>
              <a:stCxn id="81" idx="1"/>
            </p:cNvCxnSpPr>
            <p:nvPr/>
          </p:nvCxnSpPr>
          <p:spPr>
            <a:xfrm rot="5400000" flipH="1" flipV="1">
              <a:off x="5619750" y="1962150"/>
              <a:ext cx="457200" cy="1104900"/>
            </a:xfrm>
            <a:prstGeom prst="curvedConnector2">
              <a:avLst/>
            </a:prstGeom>
            <a:ln>
              <a:tailEnd type="arrow"/>
            </a:ln>
          </p:spPr>
          <p:style>
            <a:lnRef idx="1">
              <a:schemeClr val="accent5"/>
            </a:lnRef>
            <a:fillRef idx="0">
              <a:schemeClr val="accent5"/>
            </a:fillRef>
            <a:effectRef idx="0">
              <a:schemeClr val="accent5"/>
            </a:effectRef>
            <a:fontRef idx="minor">
              <a:schemeClr val="tx1"/>
            </a:fontRef>
          </p:style>
        </p:cxnSp>
        <p:cxnSp>
          <p:nvCxnSpPr>
            <p:cNvPr id="102" name="Curved Connector 41"/>
            <p:cNvCxnSpPr>
              <a:stCxn id="81" idx="3"/>
              <a:endCxn id="80" idx="2"/>
            </p:cNvCxnSpPr>
            <p:nvPr/>
          </p:nvCxnSpPr>
          <p:spPr>
            <a:xfrm rot="16200000" flipH="1">
              <a:off x="5832396" y="3241596"/>
              <a:ext cx="31908" cy="1104900"/>
            </a:xfrm>
            <a:prstGeom prst="curvedConnector2">
              <a:avLst/>
            </a:prstGeom>
            <a:ln>
              <a:tailEnd type="arrow"/>
            </a:ln>
          </p:spPr>
          <p:style>
            <a:lnRef idx="1">
              <a:schemeClr val="accent5"/>
            </a:lnRef>
            <a:fillRef idx="0">
              <a:schemeClr val="accent5"/>
            </a:fillRef>
            <a:effectRef idx="0">
              <a:schemeClr val="accent5"/>
            </a:effectRef>
            <a:fontRef idx="minor">
              <a:schemeClr val="tx1"/>
            </a:fontRef>
          </p:style>
        </p:cxnSp>
        <p:cxnSp>
          <p:nvCxnSpPr>
            <p:cNvPr id="103" name="Curved Connector 41"/>
            <p:cNvCxnSpPr>
              <a:stCxn id="81" idx="3"/>
              <a:endCxn id="87" idx="2"/>
            </p:cNvCxnSpPr>
            <p:nvPr/>
          </p:nvCxnSpPr>
          <p:spPr>
            <a:xfrm rot="16200000" flipH="1">
              <a:off x="5177605" y="3896387"/>
              <a:ext cx="1341490" cy="1104900"/>
            </a:xfrm>
            <a:prstGeom prst="curvedConnector2">
              <a:avLst/>
            </a:prstGeom>
            <a:ln>
              <a:tailEnd type="arrow"/>
            </a:ln>
          </p:spPr>
          <p:style>
            <a:lnRef idx="1">
              <a:schemeClr val="accent5"/>
            </a:lnRef>
            <a:fillRef idx="0">
              <a:schemeClr val="accent5"/>
            </a:fillRef>
            <a:effectRef idx="0">
              <a:schemeClr val="accent5"/>
            </a:effectRef>
            <a:fontRef idx="minor">
              <a:schemeClr val="tx1"/>
            </a:fontRef>
          </p:style>
        </p:cxnSp>
      </p:grpSp>
      <p:sp>
        <p:nvSpPr>
          <p:cNvPr id="38" name="Rounded Rectangular Callout 17"/>
          <p:cNvSpPr/>
          <p:nvPr/>
        </p:nvSpPr>
        <p:spPr>
          <a:xfrm>
            <a:off x="6096000" y="1214422"/>
            <a:ext cx="2895600" cy="515659"/>
          </a:xfrm>
          <a:prstGeom prst="wedgeRoundRectCallout">
            <a:avLst>
              <a:gd name="adj1" fmla="val -20833"/>
              <a:gd name="adj2" fmla="val 81105"/>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Team Project Collection</a:t>
            </a:r>
            <a:endParaRPr lang="en-US" dirty="0"/>
          </a:p>
        </p:txBody>
      </p:sp>
    </p:spTree>
  </p:cSld>
  <p:clrMapOvr>
    <a:masterClrMapping/>
  </p:clrMapOvr>
  <p:transition>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Organizations &amp; Team Projects</a:t>
            </a:r>
            <a:endParaRPr lang="en-US" dirty="0"/>
          </a:p>
        </p:txBody>
      </p:sp>
      <p:graphicFrame>
        <p:nvGraphicFramePr>
          <p:cNvPr id="4" name="Content Placeholder 3"/>
          <p:cNvGraphicFramePr>
            <a:graphicFrameLocks/>
          </p:cNvGraphicFramePr>
          <p:nvPr/>
        </p:nvGraphicFramePr>
        <p:xfrm>
          <a:off x="0" y="609600"/>
          <a:ext cx="91440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ular Callout 4"/>
          <p:cNvSpPr/>
          <p:nvPr/>
        </p:nvSpPr>
        <p:spPr>
          <a:xfrm>
            <a:off x="1371600" y="838200"/>
            <a:ext cx="1371600" cy="762000"/>
          </a:xfrm>
          <a:prstGeom prst="wedgeRectCallout">
            <a:avLst>
              <a:gd name="adj1" fmla="val 115793"/>
              <a:gd name="adj2" fmla="val 15099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Teams</a:t>
            </a:r>
            <a:endParaRPr lang="en-US" sz="2400" dirty="0"/>
          </a:p>
        </p:txBody>
      </p:sp>
      <p:sp>
        <p:nvSpPr>
          <p:cNvPr id="6" name="Rectangular Callout 5"/>
          <p:cNvSpPr/>
          <p:nvPr/>
        </p:nvSpPr>
        <p:spPr>
          <a:xfrm>
            <a:off x="152400" y="4572000"/>
            <a:ext cx="2133600" cy="762000"/>
          </a:xfrm>
          <a:prstGeom prst="wedgeRectCallout">
            <a:avLst>
              <a:gd name="adj1" fmla="val 69379"/>
              <a:gd name="adj2" fmla="val -211746"/>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Applications</a:t>
            </a:r>
            <a:endParaRPr lang="en-US" sz="2400" dirty="0"/>
          </a:p>
        </p:txBody>
      </p:sp>
      <p:sp>
        <p:nvSpPr>
          <p:cNvPr id="7" name="Rectangular Callout 6"/>
          <p:cNvSpPr/>
          <p:nvPr/>
        </p:nvSpPr>
        <p:spPr>
          <a:xfrm>
            <a:off x="4876800" y="5029200"/>
            <a:ext cx="1905000" cy="762000"/>
          </a:xfrm>
          <a:prstGeom prst="wedgeRectCallout">
            <a:avLst>
              <a:gd name="adj1" fmla="val -81944"/>
              <a:gd name="adj2" fmla="val -152315"/>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Releases</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TFS 2010 Prerequisites</a:t>
            </a:r>
            <a:br>
              <a:rPr lang="en-US" dirty="0" smtClean="0"/>
            </a:br>
            <a:r>
              <a:rPr lang="en-US" sz="3600" dirty="0" smtClean="0">
                <a:solidFill>
                  <a:srgbClr val="CCCCCC"/>
                </a:solidFill>
              </a:rPr>
              <a:t>Things you can prepare in advance (on the server)</a:t>
            </a:r>
            <a:endParaRPr lang="en-US" dirty="0"/>
          </a:p>
        </p:txBody>
      </p:sp>
      <p:sp>
        <p:nvSpPr>
          <p:cNvPr id="3" name="Inhaltsplatzhalter 2"/>
          <p:cNvSpPr>
            <a:spLocks noGrp="1"/>
          </p:cNvSpPr>
          <p:nvPr>
            <p:ph idx="1"/>
          </p:nvPr>
        </p:nvSpPr>
        <p:spPr/>
        <p:txBody>
          <a:bodyPr/>
          <a:lstStyle/>
          <a:p>
            <a:endParaRPr lang="en-US" sz="1800" dirty="0" smtClean="0"/>
          </a:p>
          <a:p>
            <a:r>
              <a:rPr lang="en-US" dirty="0" smtClean="0"/>
              <a:t>Upgrade to </a:t>
            </a:r>
            <a:r>
              <a:rPr lang="en-US" dirty="0" smtClean="0">
                <a:solidFill>
                  <a:schemeClr val="accent2"/>
                </a:solidFill>
              </a:rPr>
              <a:t>SQL Server 2008</a:t>
            </a:r>
          </a:p>
          <a:p>
            <a:pPr lvl="1"/>
            <a:r>
              <a:rPr lang="en-US" dirty="0" smtClean="0"/>
              <a:t>SQL Server 2005 not supported.</a:t>
            </a:r>
            <a:endParaRPr lang="en-US" dirty="0" smtClean="0">
              <a:solidFill>
                <a:schemeClr val="accent2"/>
              </a:solidFill>
            </a:endParaRPr>
          </a:p>
          <a:p>
            <a:r>
              <a:rPr lang="en-US" dirty="0" smtClean="0"/>
              <a:t>Upgrade to </a:t>
            </a:r>
            <a:r>
              <a:rPr lang="en-US" dirty="0" smtClean="0">
                <a:solidFill>
                  <a:schemeClr val="accent2"/>
                </a:solidFill>
              </a:rPr>
              <a:t>WSS 3.0 SP2 / SharePoint 2007 SP2 </a:t>
            </a:r>
            <a:r>
              <a:rPr lang="en-US" dirty="0" smtClean="0"/>
              <a:t>(dropping support for WSS 2.0)</a:t>
            </a:r>
          </a:p>
          <a:p>
            <a:pPr lvl="1"/>
            <a:r>
              <a:rPr lang="en-US" dirty="0" smtClean="0"/>
              <a:t>WSS 2.0 not supported.</a:t>
            </a:r>
          </a:p>
          <a:p>
            <a:r>
              <a:rPr lang="en-US" dirty="0" smtClean="0">
                <a:solidFill>
                  <a:schemeClr val="accent2"/>
                </a:solidFill>
              </a:rPr>
              <a:t>HDD free space </a:t>
            </a:r>
            <a:r>
              <a:rPr lang="en-US" dirty="0" smtClean="0"/>
              <a:t>min </a:t>
            </a:r>
            <a:r>
              <a:rPr lang="en-US" u="sng" dirty="0" smtClean="0"/>
              <a:t>1.5x</a:t>
            </a:r>
            <a:r>
              <a:rPr lang="en-US" dirty="0" smtClean="0"/>
              <a:t> current TFS databases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TFS 2010 Prerequisites (II)</a:t>
            </a:r>
            <a:br>
              <a:rPr lang="en-US" dirty="0" smtClean="0"/>
            </a:br>
            <a:r>
              <a:rPr lang="en-US" sz="3600" dirty="0" smtClean="0">
                <a:solidFill>
                  <a:srgbClr val="CCCCCC"/>
                </a:solidFill>
              </a:rPr>
              <a:t>Things you can prepare in advance (on the server)</a:t>
            </a:r>
            <a:endParaRPr lang="en-US" dirty="0"/>
          </a:p>
        </p:txBody>
      </p:sp>
      <p:sp>
        <p:nvSpPr>
          <p:cNvPr id="3" name="Inhaltsplatzhalter 2"/>
          <p:cNvSpPr>
            <a:spLocks noGrp="1"/>
          </p:cNvSpPr>
          <p:nvPr>
            <p:ph idx="1"/>
          </p:nvPr>
        </p:nvSpPr>
        <p:spPr/>
        <p:txBody>
          <a:bodyPr/>
          <a:lstStyle/>
          <a:p>
            <a:endParaRPr lang="en-US" sz="1800" dirty="0" smtClean="0"/>
          </a:p>
          <a:p>
            <a:r>
              <a:rPr lang="en-US" dirty="0" smtClean="0"/>
              <a:t>Optional: Upgrade to </a:t>
            </a:r>
            <a:r>
              <a:rPr lang="en-US" dirty="0" smtClean="0">
                <a:solidFill>
                  <a:schemeClr val="accent2"/>
                </a:solidFill>
              </a:rPr>
              <a:t>Windows Server 2008 </a:t>
            </a:r>
          </a:p>
          <a:p>
            <a:pPr lvl="1"/>
            <a:r>
              <a:rPr lang="en-US" dirty="0" smtClean="0"/>
              <a:t>Windows Server 2003 still supported.</a:t>
            </a:r>
            <a:endParaRPr lang="en-US" dirty="0" smtClean="0">
              <a:solidFill>
                <a:schemeClr val="accent2"/>
              </a:solidFill>
            </a:endParaRPr>
          </a:p>
          <a:p>
            <a:r>
              <a:rPr lang="en-US" dirty="0" smtClean="0"/>
              <a:t>Optional: Update to </a:t>
            </a:r>
            <a:r>
              <a:rPr lang="en-US" dirty="0" smtClean="0">
                <a:solidFill>
                  <a:schemeClr val="accent2"/>
                </a:solidFill>
              </a:rPr>
              <a:t>64-bit</a:t>
            </a:r>
          </a:p>
          <a:p>
            <a:pPr lvl="1"/>
            <a:r>
              <a:rPr lang="en-US" dirty="0" smtClean="0"/>
              <a:t>32-bit still supported.</a:t>
            </a:r>
            <a:endParaRPr lang="en-US" dirty="0" smtClean="0">
              <a:solidFill>
                <a:schemeClr val="accent2"/>
              </a:solidFill>
            </a:endParaRPr>
          </a:p>
          <a:p>
            <a:r>
              <a:rPr lang="en-US" dirty="0" smtClean="0"/>
              <a:t>Optional: </a:t>
            </a:r>
            <a:r>
              <a:rPr lang="en-US" dirty="0" smtClean="0">
                <a:solidFill>
                  <a:schemeClr val="accent2"/>
                </a:solidFill>
              </a:rPr>
              <a:t>System Center Virtual Machine Mgr </a:t>
            </a:r>
          </a:p>
          <a:p>
            <a:pPr lvl="1"/>
            <a:r>
              <a:rPr lang="en-US" dirty="0" smtClean="0"/>
              <a:t>Required for the new Lab Management features</a:t>
            </a:r>
            <a:endParaRPr lang="en-US" dirty="0" smtClean="0">
              <a:solidFill>
                <a:schemeClr val="accent2"/>
              </a:solidFill>
            </a:endParaRPr>
          </a:p>
          <a:p>
            <a:pPr lvl="1"/>
            <a:endParaRPr lang="de-DE" dirty="0">
              <a:solidFill>
                <a:schemeClr val="accent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TFS 2010 Prerequisites</a:t>
            </a:r>
            <a:br>
              <a:rPr lang="en-US" dirty="0" smtClean="0"/>
            </a:br>
            <a:r>
              <a:rPr lang="en-US" sz="3600" dirty="0" smtClean="0">
                <a:solidFill>
                  <a:srgbClr val="CCCCCC"/>
                </a:solidFill>
              </a:rPr>
              <a:t>Things you can prepare in advance (on the client)</a:t>
            </a:r>
            <a:endParaRPr lang="en-US" dirty="0"/>
          </a:p>
        </p:txBody>
      </p:sp>
      <p:sp>
        <p:nvSpPr>
          <p:cNvPr id="3" name="Inhaltsplatzhalter 2"/>
          <p:cNvSpPr>
            <a:spLocks noGrp="1"/>
          </p:cNvSpPr>
          <p:nvPr>
            <p:ph idx="1"/>
          </p:nvPr>
        </p:nvSpPr>
        <p:spPr/>
        <p:txBody>
          <a:bodyPr/>
          <a:lstStyle/>
          <a:p>
            <a:endParaRPr lang="en-US" sz="1800" b="1" dirty="0" smtClean="0"/>
          </a:p>
          <a:p>
            <a:r>
              <a:rPr lang="en-US" dirty="0" smtClean="0"/>
              <a:t>Upgrade to </a:t>
            </a:r>
            <a:r>
              <a:rPr lang="en-US" dirty="0" smtClean="0">
                <a:solidFill>
                  <a:schemeClr val="accent2"/>
                </a:solidFill>
              </a:rPr>
              <a:t>Office 2007 SP1</a:t>
            </a:r>
          </a:p>
          <a:p>
            <a:pPr lvl="1"/>
            <a:r>
              <a:rPr lang="en-US" dirty="0" smtClean="0"/>
              <a:t>required to use the new features from Excel/Project (agile workbooks, hierarchies, etc.)</a:t>
            </a:r>
          </a:p>
          <a:p>
            <a:pPr lvl="0"/>
            <a:r>
              <a:rPr lang="en-US" dirty="0" smtClean="0"/>
              <a:t>Upgrade to </a:t>
            </a:r>
            <a:r>
              <a:rPr lang="en-US" dirty="0" smtClean="0">
                <a:solidFill>
                  <a:schemeClr val="accent2"/>
                </a:solidFill>
              </a:rPr>
              <a:t>Visual Studio 2010</a:t>
            </a:r>
            <a:endParaRPr lang="de-DE" dirty="0" smtClean="0">
              <a:solidFill>
                <a:schemeClr val="accent2"/>
              </a:solidFill>
            </a:endParaRPr>
          </a:p>
          <a:p>
            <a:pPr lvl="1"/>
            <a:r>
              <a:rPr lang="en-US" dirty="0" smtClean="0"/>
              <a:t>VS 2005 &amp; 2008 will receive patches but only offer limited functionality</a:t>
            </a:r>
          </a:p>
          <a:p>
            <a:r>
              <a:rPr lang="en-US" dirty="0" smtClean="0"/>
              <a:t>Upgrade to </a:t>
            </a:r>
            <a:r>
              <a:rPr lang="en-US" dirty="0" smtClean="0">
                <a:solidFill>
                  <a:schemeClr val="accent2"/>
                </a:solidFill>
              </a:rPr>
              <a:t>Windows XP SP3 </a:t>
            </a:r>
          </a:p>
          <a:p>
            <a:pPr lvl="1"/>
            <a:r>
              <a:rPr lang="en-US" dirty="0" smtClean="0"/>
              <a:t>Windows 2000 no longer supported</a:t>
            </a:r>
            <a:endParaRPr lang="de-DE" dirty="0">
              <a:solidFill>
                <a:schemeClr val="accent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a:t>TFS 2010 </a:t>
            </a:r>
            <a:r>
              <a:rPr lang="en-US" dirty="0" smtClean="0"/>
              <a:t>Lab Management</a:t>
            </a:r>
            <a:r>
              <a:rPr lang="en-US" dirty="0"/>
              <a:t/>
            </a:r>
            <a:br>
              <a:rPr lang="en-US" dirty="0"/>
            </a:br>
            <a:r>
              <a:rPr lang="en-US" sz="3600" dirty="0" smtClean="0">
                <a:solidFill>
                  <a:srgbClr val="CCCCCC"/>
                </a:solidFill>
              </a:rPr>
              <a:t>Prerequisites</a:t>
            </a:r>
            <a:endParaRPr lang="de-DE" dirty="0"/>
          </a:p>
        </p:txBody>
      </p:sp>
      <p:sp>
        <p:nvSpPr>
          <p:cNvPr id="3" name="Inhaltsplatzhalter 2"/>
          <p:cNvSpPr>
            <a:spLocks noGrp="1"/>
          </p:cNvSpPr>
          <p:nvPr>
            <p:ph idx="1"/>
          </p:nvPr>
        </p:nvSpPr>
        <p:spPr/>
        <p:txBody>
          <a:bodyPr/>
          <a:lstStyle/>
          <a:p>
            <a:endParaRPr lang="en-US" sz="1800" dirty="0" smtClean="0"/>
          </a:p>
          <a:p>
            <a:r>
              <a:rPr lang="en-US" dirty="0" smtClean="0"/>
              <a:t>Domain</a:t>
            </a:r>
          </a:p>
          <a:p>
            <a:r>
              <a:rPr lang="en-US" dirty="0" smtClean="0"/>
              <a:t>Hyper-V Host</a:t>
            </a:r>
          </a:p>
          <a:p>
            <a:r>
              <a:rPr lang="en-US" dirty="0" smtClean="0"/>
              <a:t>SCVMM + SCVMM Library</a:t>
            </a:r>
          </a:p>
          <a:p>
            <a:r>
              <a:rPr lang="en-US" dirty="0" smtClean="0"/>
              <a:t>TFS</a:t>
            </a:r>
          </a:p>
          <a:p>
            <a:r>
              <a:rPr lang="en-US" dirty="0" smtClean="0"/>
              <a:t>Test Controller</a:t>
            </a:r>
          </a:p>
          <a:p>
            <a:r>
              <a:rPr lang="en-US" dirty="0" smtClean="0"/>
              <a:t>Build Controller</a:t>
            </a:r>
          </a:p>
          <a:p>
            <a:r>
              <a:rPr lang="en-US" dirty="0" smtClean="0"/>
              <a:t>Visual Studio Ultimate or Test Essentials</a:t>
            </a:r>
          </a:p>
          <a:p>
            <a:r>
              <a:rPr lang="en-US" dirty="0" smtClean="0"/>
              <a:t>VMs (with Build, Test, Lab Agent)</a:t>
            </a:r>
          </a:p>
          <a:p>
            <a:endParaRPr lang="en-US" dirty="0" smtClean="0"/>
          </a:p>
          <a:p>
            <a:pPr>
              <a:buNone/>
            </a:pPr>
            <a:endParaRPr lang="en-US" dirty="0" smtClean="0"/>
          </a:p>
        </p:txBody>
      </p:sp>
    </p:spTree>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The Update Process</a:t>
            </a:r>
            <a:br>
              <a:rPr lang="en-US" dirty="0" smtClean="0"/>
            </a:br>
            <a:r>
              <a:rPr lang="en-US" sz="3600" dirty="0" smtClean="0">
                <a:solidFill>
                  <a:srgbClr val="CCCCCC"/>
                </a:solidFill>
              </a:rPr>
              <a:t>Server Upgrade</a:t>
            </a:r>
            <a:endParaRPr lang="en-US" dirty="0">
              <a:solidFill>
                <a:srgbClr val="CCCCCC"/>
              </a:solidFill>
            </a:endParaRPr>
          </a:p>
        </p:txBody>
      </p:sp>
      <p:sp>
        <p:nvSpPr>
          <p:cNvPr id="3" name="Inhaltsplatzhalter 2"/>
          <p:cNvSpPr>
            <a:spLocks noGrp="1"/>
          </p:cNvSpPr>
          <p:nvPr>
            <p:ph idx="1"/>
          </p:nvPr>
        </p:nvSpPr>
        <p:spPr/>
        <p:txBody>
          <a:bodyPr/>
          <a:lstStyle/>
          <a:p>
            <a:endParaRPr lang="en-US" sz="1800" b="1" dirty="0" smtClean="0"/>
          </a:p>
          <a:p>
            <a:r>
              <a:rPr lang="en-US" b="1" dirty="0" smtClean="0"/>
              <a:t>Option A </a:t>
            </a:r>
            <a:r>
              <a:rPr lang="en-US" dirty="0" smtClean="0"/>
              <a:t>("</a:t>
            </a:r>
            <a:r>
              <a:rPr lang="en-US" dirty="0" smtClean="0">
                <a:solidFill>
                  <a:schemeClr val="accent2"/>
                </a:solidFill>
              </a:rPr>
              <a:t>In-place</a:t>
            </a:r>
            <a:r>
              <a:rPr lang="en-US" dirty="0" smtClean="0"/>
              <a:t>")</a:t>
            </a:r>
          </a:p>
          <a:p>
            <a:pPr lvl="1"/>
            <a:r>
              <a:rPr lang="en-US" dirty="0" smtClean="0"/>
              <a:t>Uninstall TFS 2008, then install TFS 2010 (will upgrade the database).</a:t>
            </a:r>
            <a:endParaRPr lang="de-DE" dirty="0" smtClean="0"/>
          </a:p>
          <a:p>
            <a:r>
              <a:rPr lang="en-US" b="1" dirty="0" smtClean="0"/>
              <a:t>Option B</a:t>
            </a:r>
            <a:r>
              <a:rPr lang="en-US" dirty="0" smtClean="0"/>
              <a:t> ("</a:t>
            </a:r>
            <a:r>
              <a:rPr lang="en-US" dirty="0" smtClean="0">
                <a:solidFill>
                  <a:schemeClr val="accent2"/>
                </a:solidFill>
              </a:rPr>
              <a:t>New server</a:t>
            </a:r>
            <a:r>
              <a:rPr lang="en-US" dirty="0" smtClean="0"/>
              <a:t>")</a:t>
            </a:r>
          </a:p>
          <a:p>
            <a:pPr lvl="1"/>
            <a:r>
              <a:rPr lang="en-US" dirty="0" smtClean="0"/>
              <a:t>Copy databases to new server, during TFS 2010 install point to the old databases</a:t>
            </a:r>
            <a:br>
              <a:rPr lang="en-US" dirty="0" smtClean="0"/>
            </a:br>
            <a:r>
              <a:rPr lang="en-US" dirty="0" smtClean="0"/>
              <a:t>(recommended for upgrades to 64-bit TFS)</a:t>
            </a:r>
          </a:p>
          <a:p>
            <a:endParaRPr lang="en-US" sz="1600" dirty="0" smtClean="0"/>
          </a:p>
        </p:txBody>
      </p:sp>
      <p:sp>
        <p:nvSpPr>
          <p:cNvPr id="5" name="Textfeld 4"/>
          <p:cNvSpPr txBox="1"/>
          <p:nvPr/>
        </p:nvSpPr>
        <p:spPr>
          <a:xfrm>
            <a:off x="867105" y="4918850"/>
            <a:ext cx="5990896" cy="83099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sz="2400" dirty="0" smtClean="0"/>
              <a:t>Info: There will be only a single database file for all team projects converted from TFS 2008.</a:t>
            </a:r>
            <a:endParaRPr lang="de-DE" sz="2400" dirty="0" smtClean="0"/>
          </a:p>
        </p:txBody>
      </p:sp>
      <p:sp>
        <p:nvSpPr>
          <p:cNvPr id="6" name="Textfeld 5"/>
          <p:cNvSpPr txBox="1"/>
          <p:nvPr/>
        </p:nvSpPr>
        <p:spPr>
          <a:xfrm>
            <a:off x="378372" y="6211669"/>
            <a:ext cx="6889531" cy="646331"/>
          </a:xfrm>
          <a:prstGeom prst="rect">
            <a:avLst/>
          </a:prstGeom>
          <a:noFill/>
        </p:spPr>
        <p:txBody>
          <a:bodyPr wrap="square" rtlCol="0">
            <a:spAutoFit/>
          </a:bodyPr>
          <a:lstStyle/>
          <a:p>
            <a:r>
              <a:rPr lang="de-DE" dirty="0" smtClean="0"/>
              <a:t>Source: </a:t>
            </a:r>
            <a:r>
              <a:rPr lang="de-DE" dirty="0" smtClean="0">
                <a:hlinkClick r:id="rId3"/>
              </a:rPr>
              <a:t>http://blogs.msdn.com/bkrieger/archive/2009/10/21/team-foundation-server-2010-upgrade.aspx</a:t>
            </a:r>
            <a:r>
              <a:rPr lang="de-DE" dirty="0" smtClean="0"/>
              <a:t> </a:t>
            </a:r>
            <a:endParaRPr lang="de-DE" dirty="0"/>
          </a:p>
        </p:txBody>
      </p:sp>
      <p:sp>
        <p:nvSpPr>
          <p:cNvPr id="4" name="Textfeld 3"/>
          <p:cNvSpPr txBox="1"/>
          <p:nvPr/>
        </p:nvSpPr>
        <p:spPr>
          <a:xfrm>
            <a:off x="867104" y="5880547"/>
            <a:ext cx="6006662" cy="830997"/>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400" dirty="0" smtClean="0"/>
              <a:t>Remember: Build and Proxy Servers need to be upgraded at the same time as TFS!</a:t>
            </a:r>
            <a:endParaRPr lang="de-DE"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4"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a:t>The Update Process</a:t>
            </a:r>
            <a:br>
              <a:rPr lang="en-US" dirty="0"/>
            </a:br>
            <a:r>
              <a:rPr lang="en-US" sz="3600" dirty="0" smtClean="0">
                <a:solidFill>
                  <a:srgbClr val="CCCCCC"/>
                </a:solidFill>
              </a:rPr>
              <a:t>Team Project Upgrade</a:t>
            </a:r>
            <a:endParaRPr lang="de-DE" dirty="0"/>
          </a:p>
        </p:txBody>
      </p:sp>
      <p:sp>
        <p:nvSpPr>
          <p:cNvPr id="3" name="Inhaltsplatzhalter 2"/>
          <p:cNvSpPr>
            <a:spLocks noGrp="1"/>
          </p:cNvSpPr>
          <p:nvPr>
            <p:ph idx="1"/>
          </p:nvPr>
        </p:nvSpPr>
        <p:spPr/>
        <p:txBody>
          <a:bodyPr/>
          <a:lstStyle/>
          <a:p>
            <a:endParaRPr lang="en-US" sz="1800" dirty="0" smtClean="0"/>
          </a:p>
          <a:p>
            <a:r>
              <a:rPr lang="en-US" dirty="0" smtClean="0"/>
              <a:t>A bunch TFS 2010 features won't work after upgrading</a:t>
            </a:r>
          </a:p>
          <a:p>
            <a:r>
              <a:rPr lang="en-US" dirty="0" smtClean="0"/>
              <a:t>Upgrade Guide</a:t>
            </a:r>
          </a:p>
          <a:p>
            <a:pPr lvl="1"/>
            <a:r>
              <a:rPr lang="en-US" dirty="0" smtClean="0"/>
              <a:t>Enable the Agile Planning Workbooks</a:t>
            </a:r>
          </a:p>
          <a:p>
            <a:pPr lvl="1"/>
            <a:r>
              <a:rPr lang="en-US" dirty="0" smtClean="0"/>
              <a:t>Enable Test Management</a:t>
            </a:r>
          </a:p>
          <a:p>
            <a:pPr lvl="1"/>
            <a:r>
              <a:rPr lang="en-US" dirty="0" smtClean="0"/>
              <a:t>Enable Lab Management</a:t>
            </a:r>
          </a:p>
          <a:p>
            <a:pPr lvl="1"/>
            <a:r>
              <a:rPr lang="en-US" dirty="0" smtClean="0"/>
              <a:t>Enable Reports</a:t>
            </a:r>
          </a:p>
          <a:p>
            <a:endParaRPr lang="en-US" dirty="0"/>
          </a:p>
        </p:txBody>
      </p:sp>
      <p:sp>
        <p:nvSpPr>
          <p:cNvPr id="4" name="Textfeld 3"/>
          <p:cNvSpPr txBox="1"/>
          <p:nvPr/>
        </p:nvSpPr>
        <p:spPr>
          <a:xfrm>
            <a:off x="386255" y="5513521"/>
            <a:ext cx="8757745" cy="584775"/>
          </a:xfrm>
          <a:prstGeom prst="rect">
            <a:avLst/>
          </a:prstGeom>
          <a:noFill/>
        </p:spPr>
        <p:txBody>
          <a:bodyPr wrap="square" rtlCol="0">
            <a:spAutoFit/>
          </a:bodyPr>
          <a:lstStyle/>
          <a:p>
            <a:r>
              <a:rPr lang="en-US" sz="1600" dirty="0" smtClean="0"/>
              <a:t>Source: </a:t>
            </a:r>
            <a:r>
              <a:rPr lang="en-US" sz="1600" dirty="0" smtClean="0">
                <a:hlinkClick r:id="rId3"/>
              </a:rPr>
              <a:t>http://blogs.msdn.com/allclark/archive/2009/10/13/enabling-new-application-lifecycle-management-features-for-visual-studio-2010-beta-2-in-upgraded-team-projects.aspx</a:t>
            </a:r>
            <a:r>
              <a:rPr lang="en-US" sz="1600" dirty="0" smtClean="0"/>
              <a:t> </a:t>
            </a:r>
            <a:endParaRPr lang="de-DE" sz="1600" dirty="0"/>
          </a:p>
        </p:txBody>
      </p:sp>
    </p:spTree>
  </p:cSld>
  <p:clrMapOvr>
    <a:masterClrMapping/>
  </p:clrMapOvr>
  <p:transition>
    <p:fad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VS 2005/2008 accessing TFS 2010</a:t>
            </a:r>
            <a:endParaRPr lang="en-US" dirty="0"/>
          </a:p>
        </p:txBody>
      </p:sp>
      <p:sp>
        <p:nvSpPr>
          <p:cNvPr id="3" name="Inhaltsplatzhalter 2"/>
          <p:cNvSpPr>
            <a:spLocks noGrp="1"/>
          </p:cNvSpPr>
          <p:nvPr>
            <p:ph idx="1"/>
          </p:nvPr>
        </p:nvSpPr>
        <p:spPr/>
        <p:txBody>
          <a:bodyPr/>
          <a:lstStyle/>
          <a:p>
            <a:r>
              <a:rPr lang="en-US" dirty="0" smtClean="0"/>
              <a:t>Requires an update (GDR)</a:t>
            </a:r>
          </a:p>
          <a:p>
            <a:pPr lvl="1"/>
            <a:r>
              <a:rPr lang="en-US" dirty="0" smtClean="0"/>
              <a:t>Non-updated clients will be rejected on connect</a:t>
            </a:r>
          </a:p>
          <a:p>
            <a:r>
              <a:rPr lang="en-US" dirty="0" smtClean="0"/>
              <a:t>Adds support for</a:t>
            </a:r>
          </a:p>
          <a:p>
            <a:pPr lvl="1"/>
            <a:r>
              <a:rPr lang="en-US" dirty="0" smtClean="0"/>
              <a:t>Connect to Team Project Collections</a:t>
            </a:r>
            <a:br>
              <a:rPr lang="en-US" dirty="0" smtClean="0"/>
            </a:br>
            <a:r>
              <a:rPr lang="en-US" dirty="0" smtClean="0"/>
              <a:t>(e.g. </a:t>
            </a:r>
            <a:r>
              <a:rPr lang="en-US" dirty="0" smtClean="0">
                <a:hlinkClick r:id="rId3"/>
              </a:rPr>
              <a:t>http://myserver:8080/Collection1</a:t>
            </a:r>
            <a:r>
              <a:rPr lang="en-US" dirty="0" smtClean="0"/>
              <a:t>)</a:t>
            </a:r>
          </a:p>
          <a:p>
            <a:pPr lvl="1"/>
            <a:r>
              <a:rPr lang="en-US" dirty="0" smtClean="0"/>
              <a:t>New Version Control schema (mostly renames)</a:t>
            </a:r>
          </a:p>
          <a:p>
            <a:pPr lvl="1"/>
            <a:r>
              <a:rPr lang="en-US" dirty="0" smtClean="0"/>
              <a:t>Navigation to portals, shared docs, and reports</a:t>
            </a:r>
          </a:p>
          <a:p>
            <a:pPr lvl="1"/>
            <a:r>
              <a:rPr lang="en-US" dirty="0" smtClean="0"/>
              <a:t>Work Item Controls for Test Cases (read-only)</a:t>
            </a:r>
          </a:p>
          <a:p>
            <a:pPr lvl="1"/>
            <a:r>
              <a:rPr lang="en-US" dirty="0" smtClean="0"/>
              <a:t>Visual indication of queries that require new client</a:t>
            </a:r>
          </a:p>
          <a:p>
            <a:pPr lvl="1"/>
            <a:r>
              <a:rPr lang="en-US" dirty="0" smtClean="0"/>
              <a:t>Publish Test Results</a:t>
            </a:r>
          </a:p>
          <a:p>
            <a:pPr lvl="1"/>
            <a:endParaRPr lang="en-US" dirty="0" smtClean="0"/>
          </a:p>
          <a:p>
            <a:endParaRPr lang="en-US" dirty="0" smtClean="0"/>
          </a:p>
          <a:p>
            <a:endParaRPr lang="en-US" dirty="0"/>
          </a:p>
        </p:txBody>
      </p:sp>
      <p:sp>
        <p:nvSpPr>
          <p:cNvPr id="4" name="Textfeld 3"/>
          <p:cNvSpPr txBox="1"/>
          <p:nvPr/>
        </p:nvSpPr>
        <p:spPr>
          <a:xfrm>
            <a:off x="488731" y="6211669"/>
            <a:ext cx="6703245" cy="769441"/>
          </a:xfrm>
          <a:prstGeom prst="rect">
            <a:avLst/>
          </a:prstGeom>
          <a:noFill/>
        </p:spPr>
        <p:txBody>
          <a:bodyPr wrap="none" rtlCol="0">
            <a:spAutoFit/>
          </a:bodyPr>
          <a:lstStyle/>
          <a:p>
            <a:r>
              <a:rPr lang="de-DE" sz="2200" dirty="0" smtClean="0"/>
              <a:t>Source:  </a:t>
            </a:r>
            <a:r>
              <a:rPr lang="en-US" sz="2200" dirty="0" smtClean="0">
                <a:hlinkClick r:id="rId4"/>
              </a:rPr>
              <a:t>http://support.microsoft.com/kb/974558/en-us</a:t>
            </a:r>
            <a:r>
              <a:rPr lang="en-US" sz="2200" dirty="0" smtClean="0"/>
              <a:t> </a:t>
            </a:r>
          </a:p>
          <a:p>
            <a:endParaRPr lang="de-DE" sz="22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Hardware Recommendations</a:t>
            </a:r>
            <a:endParaRPr lang="en-US" dirty="0"/>
          </a:p>
        </p:txBody>
      </p:sp>
      <p:graphicFrame>
        <p:nvGraphicFramePr>
          <p:cNvPr id="4" name="Inhaltsplatzhalter 3"/>
          <p:cNvGraphicFramePr>
            <a:graphicFrameLocks noGrp="1"/>
          </p:cNvGraphicFramePr>
          <p:nvPr>
            <p:ph idx="1"/>
          </p:nvPr>
        </p:nvGraphicFramePr>
        <p:xfrm>
          <a:off x="420412" y="1151701"/>
          <a:ext cx="8518636" cy="2379775"/>
        </p:xfrm>
        <a:graphic>
          <a:graphicData uri="http://schemas.openxmlformats.org/drawingml/2006/table">
            <a:tbl>
              <a:tblPr/>
              <a:tblGrid>
                <a:gridCol w="1836515"/>
                <a:gridCol w="1927535"/>
                <a:gridCol w="1590216"/>
                <a:gridCol w="1638405"/>
                <a:gridCol w="1525965"/>
              </a:tblGrid>
              <a:tr h="525398">
                <a:tc>
                  <a:txBody>
                    <a:bodyPr/>
                    <a:lstStyle/>
                    <a:p>
                      <a:pPr>
                        <a:lnSpc>
                          <a:spcPct val="115000"/>
                        </a:lnSpc>
                        <a:spcAft>
                          <a:spcPts val="0"/>
                        </a:spcAft>
                      </a:pPr>
                      <a:r>
                        <a:rPr lang="en-US" sz="2400" b="1" noProof="0" dirty="0" smtClean="0">
                          <a:solidFill>
                            <a:srgbClr val="FFFFFF"/>
                          </a:solidFill>
                          <a:latin typeface="Calibri"/>
                          <a:ea typeface="Calibri"/>
                          <a:cs typeface="Times New Roman"/>
                        </a:rPr>
                        <a:t># Developers</a:t>
                      </a:r>
                      <a:endParaRPr lang="en-US" sz="2400" noProof="0" dirty="0">
                        <a:latin typeface="Calibri"/>
                        <a:ea typeface="Times New Roman"/>
                        <a:cs typeface="Times New Roman"/>
                      </a:endParaRPr>
                    </a:p>
                  </a:txBody>
                  <a:tcPr marL="68580" marR="68580" marT="0" marB="0" anchor="ctr">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nSpc>
                          <a:spcPct val="115000"/>
                        </a:lnSpc>
                        <a:spcAft>
                          <a:spcPts val="0"/>
                        </a:spcAft>
                      </a:pPr>
                      <a:r>
                        <a:rPr lang="en-US" sz="2400" b="1" noProof="0" dirty="0" smtClean="0">
                          <a:solidFill>
                            <a:srgbClr val="FFFFFF"/>
                          </a:solidFill>
                          <a:latin typeface="Calibri"/>
                          <a:ea typeface="Calibri"/>
                          <a:cs typeface="Times New Roman"/>
                        </a:rPr>
                        <a:t>Configuration</a:t>
                      </a:r>
                      <a:endParaRPr lang="en-US" sz="2400" noProof="0" dirty="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nSpc>
                          <a:spcPct val="115000"/>
                        </a:lnSpc>
                        <a:spcAft>
                          <a:spcPts val="0"/>
                        </a:spcAft>
                      </a:pPr>
                      <a:r>
                        <a:rPr lang="en-US" sz="2400" b="1" noProof="0" dirty="0" smtClean="0">
                          <a:solidFill>
                            <a:srgbClr val="FFFFFF"/>
                          </a:solidFill>
                          <a:latin typeface="Calibri"/>
                          <a:ea typeface="Calibri"/>
                          <a:cs typeface="Times New Roman"/>
                        </a:rPr>
                        <a:t>CPUs</a:t>
                      </a:r>
                      <a:endParaRPr lang="en-US" sz="2400" noProof="0" dirty="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nSpc>
                          <a:spcPct val="115000"/>
                        </a:lnSpc>
                        <a:spcAft>
                          <a:spcPts val="0"/>
                        </a:spcAft>
                      </a:pPr>
                      <a:r>
                        <a:rPr lang="en-US" sz="2400" b="1" noProof="0" dirty="0" smtClean="0">
                          <a:solidFill>
                            <a:srgbClr val="FFFFFF"/>
                          </a:solidFill>
                          <a:latin typeface="Calibri"/>
                          <a:ea typeface="Calibri"/>
                          <a:cs typeface="Times New Roman"/>
                        </a:rPr>
                        <a:t>RAM</a:t>
                      </a:r>
                      <a:endParaRPr lang="en-US" sz="2400" noProof="0" dirty="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nSpc>
                          <a:spcPct val="115000"/>
                        </a:lnSpc>
                        <a:spcAft>
                          <a:spcPts val="0"/>
                        </a:spcAft>
                      </a:pPr>
                      <a:r>
                        <a:rPr lang="en-US" sz="2400" b="1" noProof="0" dirty="0" smtClean="0">
                          <a:solidFill>
                            <a:srgbClr val="FFFFFF"/>
                          </a:solidFill>
                          <a:latin typeface="Calibri"/>
                          <a:ea typeface="Calibri"/>
                          <a:cs typeface="Times New Roman"/>
                        </a:rPr>
                        <a:t>HDD space</a:t>
                      </a:r>
                      <a:endParaRPr lang="en-US" sz="2400" noProof="0" dirty="0">
                        <a:latin typeface="Calibri"/>
                        <a:ea typeface="Times New Roman"/>
                        <a:cs typeface="Times New Roman"/>
                      </a:endParaRPr>
                    </a:p>
                  </a:txBody>
                  <a:tcPr marL="68580" marR="68580" marT="0"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r>
              <a:tr h="525398">
                <a:tc>
                  <a:txBody>
                    <a:bodyPr/>
                    <a:lstStyle/>
                    <a:p>
                      <a:pPr>
                        <a:lnSpc>
                          <a:spcPct val="115000"/>
                        </a:lnSpc>
                        <a:spcAft>
                          <a:spcPts val="0"/>
                        </a:spcAft>
                      </a:pPr>
                      <a:r>
                        <a:rPr lang="en-US" sz="2000" b="1" noProof="0" smtClean="0">
                          <a:latin typeface="Calibri"/>
                          <a:ea typeface="Calibri"/>
                          <a:cs typeface="Times New Roman"/>
                        </a:rPr>
                        <a:t>Less than 20</a:t>
                      </a:r>
                      <a:endParaRPr lang="en-US" sz="2000" noProof="0">
                        <a:latin typeface="Calibri"/>
                        <a:ea typeface="Times New Roman"/>
                        <a:cs typeface="Times New Roman"/>
                      </a:endParaRPr>
                    </a:p>
                  </a:txBody>
                  <a:tcPr marL="68580" marR="68580" marT="0" marB="0" anchor="ctr">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dirty="0" smtClean="0">
                          <a:latin typeface="Calibri"/>
                          <a:ea typeface="Calibri"/>
                          <a:cs typeface="Times New Roman"/>
                        </a:rPr>
                        <a:t>Single Server</a:t>
                      </a:r>
                      <a:endParaRPr lang="en-US" sz="2000" noProof="0" dirty="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smtClean="0">
                          <a:latin typeface="Calibri"/>
                          <a:ea typeface="Calibri"/>
                          <a:cs typeface="Times New Roman"/>
                        </a:rPr>
                        <a:t>2 x 2.2 GHz</a:t>
                      </a:r>
                      <a:endParaRPr lang="en-US" sz="2000" noProof="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smtClean="0">
                          <a:latin typeface="Calibri"/>
                          <a:ea typeface="Calibri"/>
                          <a:cs typeface="Times New Roman"/>
                        </a:rPr>
                        <a:t>2.5 GB (3 GB)</a:t>
                      </a:r>
                      <a:endParaRPr lang="en-US" sz="2000" noProof="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smtClean="0">
                          <a:latin typeface="Calibri"/>
                          <a:ea typeface="Calibri"/>
                          <a:cs typeface="Times New Roman"/>
                        </a:rPr>
                        <a:t>80 GB</a:t>
                      </a:r>
                      <a:endParaRPr lang="en-US" sz="2000" noProof="0">
                        <a:latin typeface="Calibri"/>
                        <a:ea typeface="Times New Roman"/>
                        <a:cs typeface="Times New Roman"/>
                      </a:endParaRPr>
                    </a:p>
                  </a:txBody>
                  <a:tcPr marL="68580" marR="68580" marT="0"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25398">
                <a:tc>
                  <a:txBody>
                    <a:bodyPr/>
                    <a:lstStyle/>
                    <a:p>
                      <a:pPr>
                        <a:lnSpc>
                          <a:spcPct val="115000"/>
                        </a:lnSpc>
                        <a:spcAft>
                          <a:spcPts val="0"/>
                        </a:spcAft>
                      </a:pPr>
                      <a:r>
                        <a:rPr lang="en-US" sz="2000" b="1" noProof="0" smtClean="0">
                          <a:latin typeface="Calibri"/>
                          <a:ea typeface="Calibri"/>
                          <a:cs typeface="Times New Roman"/>
                        </a:rPr>
                        <a:t>20 – 100</a:t>
                      </a:r>
                      <a:endParaRPr lang="en-US" sz="2000" noProof="0">
                        <a:latin typeface="Calibri"/>
                        <a:ea typeface="Times New Roman"/>
                        <a:cs typeface="Times New Roman"/>
                      </a:endParaRPr>
                    </a:p>
                  </a:txBody>
                  <a:tcPr marL="68580" marR="68580" marT="0" marB="0" anchor="ctr">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smtClean="0">
                          <a:latin typeface="Calibri"/>
                          <a:ea typeface="Calibri"/>
                          <a:cs typeface="Times New Roman"/>
                        </a:rPr>
                        <a:t>Single Server</a:t>
                      </a:r>
                      <a:endParaRPr lang="en-US" sz="2000" noProof="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dirty="0" smtClean="0">
                          <a:latin typeface="Calibri"/>
                          <a:ea typeface="Calibri"/>
                          <a:cs typeface="Times New Roman"/>
                        </a:rPr>
                        <a:t>4 x 2.2 GHz</a:t>
                      </a:r>
                      <a:endParaRPr lang="en-US" sz="2000" noProof="0" dirty="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smtClean="0">
                          <a:latin typeface="Calibri"/>
                          <a:ea typeface="Calibri"/>
                          <a:cs typeface="Times New Roman"/>
                        </a:rPr>
                        <a:t>3 GB (4 GB)</a:t>
                      </a:r>
                      <a:endParaRPr lang="en-US" sz="2000" noProof="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smtClean="0">
                          <a:latin typeface="Calibri"/>
                          <a:ea typeface="Calibri"/>
                          <a:cs typeface="Times New Roman"/>
                        </a:rPr>
                        <a:t>250 GB</a:t>
                      </a:r>
                      <a:endParaRPr lang="en-US" sz="2000" noProof="0">
                        <a:latin typeface="Calibri"/>
                        <a:ea typeface="Times New Roman"/>
                        <a:cs typeface="Times New Roman"/>
                      </a:endParaRPr>
                    </a:p>
                  </a:txBody>
                  <a:tcPr marL="68580" marR="68580" marT="0"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803581">
                <a:tc>
                  <a:txBody>
                    <a:bodyPr/>
                    <a:lstStyle/>
                    <a:p>
                      <a:pPr>
                        <a:lnSpc>
                          <a:spcPct val="115000"/>
                        </a:lnSpc>
                        <a:spcAft>
                          <a:spcPts val="0"/>
                        </a:spcAft>
                      </a:pPr>
                      <a:r>
                        <a:rPr lang="en-US" sz="2000" b="1" noProof="0" smtClean="0">
                          <a:latin typeface="Calibri"/>
                          <a:ea typeface="Calibri"/>
                          <a:cs typeface="Times New Roman"/>
                        </a:rPr>
                        <a:t>More than 100</a:t>
                      </a:r>
                      <a:endParaRPr lang="en-US" sz="2000" noProof="0">
                        <a:latin typeface="Calibri"/>
                        <a:ea typeface="Times New Roman"/>
                        <a:cs typeface="Times New Roman"/>
                      </a:endParaRPr>
                    </a:p>
                  </a:txBody>
                  <a:tcPr marL="68580" marR="68580" marT="0" marB="0" anchor="ctr">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smtClean="0">
                          <a:latin typeface="Calibri"/>
                          <a:ea typeface="Calibri"/>
                          <a:cs typeface="Times New Roman"/>
                        </a:rPr>
                        <a:t>Dual Server</a:t>
                      </a:r>
                      <a:endParaRPr lang="en-US" sz="2000" noProof="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dirty="0" smtClean="0">
                          <a:latin typeface="Calibri"/>
                          <a:ea typeface="Calibri"/>
                          <a:cs typeface="Times New Roman"/>
                        </a:rPr>
                        <a:t>2 x 2.6 GHz / 4 x 2.2 GHz</a:t>
                      </a:r>
                      <a:endParaRPr lang="en-US" sz="2000" noProof="0" dirty="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dirty="0" smtClean="0">
                          <a:latin typeface="Calibri"/>
                          <a:ea typeface="Calibri"/>
                          <a:cs typeface="Times New Roman"/>
                        </a:rPr>
                        <a:t>4 GB / 8 GB (16 GB)</a:t>
                      </a:r>
                      <a:endParaRPr lang="en-US" sz="2000" noProof="0" dirty="0">
                        <a:latin typeface="Calibri"/>
                        <a:ea typeface="Times New Roman"/>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US" sz="2000" noProof="0" dirty="0" smtClean="0">
                          <a:latin typeface="Calibri"/>
                          <a:ea typeface="Calibri"/>
                          <a:cs typeface="Times New Roman"/>
                        </a:rPr>
                        <a:t>500 GB</a:t>
                      </a:r>
                      <a:endParaRPr lang="en-US" sz="2000" noProof="0" dirty="0">
                        <a:latin typeface="Calibri"/>
                        <a:ea typeface="Times New Roman"/>
                        <a:cs typeface="Times New Roman"/>
                      </a:endParaRPr>
                    </a:p>
                  </a:txBody>
                  <a:tcPr marL="68580" marR="68580" marT="0"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5" name="Textfeld 4"/>
          <p:cNvSpPr txBox="1"/>
          <p:nvPr/>
        </p:nvSpPr>
        <p:spPr>
          <a:xfrm>
            <a:off x="394138" y="4382814"/>
            <a:ext cx="7435818" cy="1569660"/>
          </a:xfrm>
          <a:prstGeom prst="rect">
            <a:avLst/>
          </a:prstGeom>
          <a:noFill/>
        </p:spPr>
        <p:txBody>
          <a:bodyPr wrap="square" rtlCol="0">
            <a:spAutoFit/>
          </a:bodyPr>
          <a:lstStyle/>
          <a:p>
            <a:r>
              <a:rPr lang="en-US" sz="2400" dirty="0" smtClean="0"/>
              <a:t>Official Hardware Requirements published by Microsoft:</a:t>
            </a:r>
          </a:p>
          <a:p>
            <a:r>
              <a:rPr lang="en-US" sz="2400" dirty="0" smtClean="0">
                <a:hlinkClick r:id="rId3"/>
              </a:rPr>
              <a:t>http://msdn.microsoft.com/en-us/library/ms400670.aspx</a:t>
            </a:r>
            <a:endParaRPr lang="en-US" sz="2400" dirty="0" smtClean="0"/>
          </a:p>
          <a:p>
            <a:r>
              <a:rPr lang="en-US" sz="2400" dirty="0" smtClean="0">
                <a:hlinkClick r:id="rId4"/>
              </a:rPr>
              <a:t>http://msdn.microsoft.com/en-us/library/ms400749.aspx</a:t>
            </a:r>
            <a:r>
              <a:rPr lang="en-US" sz="2400" dirty="0" smtClean="0"/>
              <a:t> </a:t>
            </a:r>
          </a:p>
          <a:p>
            <a:endParaRPr lang="en-US" sz="2400" dirty="0"/>
          </a:p>
        </p:txBody>
      </p:sp>
      <p:sp>
        <p:nvSpPr>
          <p:cNvPr id="6" name="Textfeld 5"/>
          <p:cNvSpPr txBox="1"/>
          <p:nvPr/>
        </p:nvSpPr>
        <p:spPr>
          <a:xfrm>
            <a:off x="378372" y="3594540"/>
            <a:ext cx="8765628" cy="461665"/>
          </a:xfrm>
          <a:prstGeom prst="rect">
            <a:avLst/>
          </a:prstGeom>
          <a:noFill/>
        </p:spPr>
        <p:txBody>
          <a:bodyPr wrap="square" rtlCol="0">
            <a:spAutoFit/>
          </a:bodyPr>
          <a:lstStyle/>
          <a:p>
            <a:r>
              <a:rPr lang="en-US" sz="2400" dirty="0" smtClean="0"/>
              <a:t>This does not include the hardware for a build machine or lab!</a:t>
            </a:r>
            <a:endParaRPr lang="en-US" sz="2400" dirty="0"/>
          </a:p>
        </p:txBody>
      </p:sp>
      <p:sp>
        <p:nvSpPr>
          <p:cNvPr id="7" name="Textfeld 6"/>
          <p:cNvSpPr txBox="1"/>
          <p:nvPr/>
        </p:nvSpPr>
        <p:spPr>
          <a:xfrm>
            <a:off x="441435" y="6211669"/>
            <a:ext cx="8229600" cy="646331"/>
          </a:xfrm>
          <a:prstGeom prst="rect">
            <a:avLst/>
          </a:prstGeom>
          <a:noFill/>
        </p:spPr>
        <p:txBody>
          <a:bodyPr wrap="square" rtlCol="0">
            <a:spAutoFit/>
          </a:bodyPr>
          <a:lstStyle/>
          <a:p>
            <a:r>
              <a:rPr lang="de-DE" dirty="0" smtClean="0"/>
              <a:t>Source: </a:t>
            </a:r>
            <a:r>
              <a:rPr lang="de-DE" dirty="0" smtClean="0">
                <a:hlinkClick r:id="rId5"/>
              </a:rPr>
              <a:t>http://msmvps.com/blogs/vstsblog/archive/2009/01/06/hardware-recommendations-for-team-foundation-server-2008.aspx</a:t>
            </a:r>
            <a:r>
              <a:rPr lang="de-DE" dirty="0" smtClean="0"/>
              <a:t> </a:t>
            </a:r>
            <a:endParaRPr lang="de-DE" dirty="0"/>
          </a:p>
        </p:txBody>
      </p:sp>
    </p:spTree>
  </p:cSld>
  <p:clrMapOvr>
    <a:masterClrMapping/>
  </p:clrMapOvr>
  <p:transition>
    <p:fade/>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VS 2005/2008 accessing TFS 2010</a:t>
            </a:r>
            <a:endParaRPr lang="en-US" dirty="0"/>
          </a:p>
        </p:txBody>
      </p:sp>
      <p:sp>
        <p:nvSpPr>
          <p:cNvPr id="3" name="Inhaltsplatzhalter 2"/>
          <p:cNvSpPr>
            <a:spLocks noGrp="1"/>
          </p:cNvSpPr>
          <p:nvPr>
            <p:ph idx="1"/>
          </p:nvPr>
        </p:nvSpPr>
        <p:spPr/>
        <p:txBody>
          <a:bodyPr/>
          <a:lstStyle/>
          <a:p>
            <a:r>
              <a:rPr lang="en-US" dirty="0" smtClean="0"/>
              <a:t>You will need the new Team Explorer 2010 for</a:t>
            </a:r>
          </a:p>
          <a:p>
            <a:pPr lvl="1"/>
            <a:r>
              <a:rPr lang="en-US" dirty="0" smtClean="0"/>
              <a:t>Administrative functions (e.g. create team project)</a:t>
            </a:r>
          </a:p>
          <a:p>
            <a:pPr lvl="1"/>
            <a:r>
              <a:rPr lang="en-US" dirty="0" smtClean="0"/>
              <a:t>Hierarchical Work Item Queries</a:t>
            </a:r>
          </a:p>
          <a:p>
            <a:pPr lvl="1"/>
            <a:endParaRPr lang="en-US" dirty="0" smtClean="0"/>
          </a:p>
        </p:txBody>
      </p:sp>
      <p:sp>
        <p:nvSpPr>
          <p:cNvPr id="4" name="Textfeld 3"/>
          <p:cNvSpPr txBox="1"/>
          <p:nvPr/>
        </p:nvSpPr>
        <p:spPr>
          <a:xfrm>
            <a:off x="141888" y="6118169"/>
            <a:ext cx="9080942" cy="701731"/>
          </a:xfrm>
          <a:prstGeom prst="rect">
            <a:avLst/>
          </a:prstGeom>
          <a:noFill/>
        </p:spPr>
        <p:txBody>
          <a:bodyPr wrap="square" rtlCol="0">
            <a:spAutoFit/>
          </a:bodyPr>
          <a:lstStyle/>
          <a:p>
            <a:pPr>
              <a:lnSpc>
                <a:spcPct val="90000"/>
              </a:lnSpc>
            </a:pPr>
            <a:r>
              <a:rPr lang="de-DE" sz="2200" dirty="0" smtClean="0"/>
              <a:t>Source: </a:t>
            </a:r>
            <a:r>
              <a:rPr lang="en-US" sz="2200" dirty="0" smtClean="0">
                <a:hlinkClick r:id="rId3"/>
              </a:rPr>
              <a:t>http://blogs.msdn.com/teams_wit_tools/archive/2009/05/18/team-explorer-2010-beta-1-compatibility.aspx</a:t>
            </a:r>
            <a:r>
              <a:rPr lang="en-US" sz="2200" dirty="0" smtClean="0"/>
              <a:t> </a:t>
            </a:r>
          </a:p>
        </p:txBody>
      </p:sp>
    </p:spTree>
  </p:cSld>
  <p:clrMapOvr>
    <a:masterClrMapping/>
  </p:clrMapOvr>
  <p:transition>
    <p:fad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664797"/>
          </a:xfrm>
        </p:spPr>
        <p:txBody>
          <a:bodyPr/>
          <a:lstStyle/>
          <a:p>
            <a:r>
              <a:rPr lang="en-US" dirty="0" smtClean="0"/>
              <a:t>Using VS 2010 with TFS 2008</a:t>
            </a:r>
            <a:endParaRPr lang="en-US" dirty="0"/>
          </a:p>
        </p:txBody>
      </p:sp>
      <p:pic>
        <p:nvPicPr>
          <p:cNvPr id="5" name="Grafik 4"/>
          <p:cNvPicPr/>
          <p:nvPr/>
        </p:nvPicPr>
        <p:blipFill>
          <a:blip r:embed="rId3" cstate="print"/>
          <a:srcRect b="32362"/>
          <a:stretch>
            <a:fillRect/>
          </a:stretch>
        </p:blipFill>
        <p:spPr bwMode="auto">
          <a:xfrm>
            <a:off x="389506" y="1561858"/>
            <a:ext cx="8281528" cy="36649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6865"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02347" y="1876152"/>
            <a:ext cx="567832" cy="567832"/>
          </a:xfrm>
          <a:prstGeom prst="rect">
            <a:avLst/>
          </a:prstGeom>
          <a:noFill/>
        </p:spPr>
      </p:pic>
      <p:pic>
        <p:nvPicPr>
          <p:cNvPr id="36866" name="Picture 2" descr="C:\Users\Neno\AppData\Local\Microsoft\Windows\Temporary Internet Files\Content.IE5\BASRJ6LO\MCj04325370000[1].png"/>
          <p:cNvPicPr>
            <a:picLocks noChangeAspect="1" noChangeArrowheads="1"/>
          </p:cNvPicPr>
          <p:nvPr/>
        </p:nvPicPr>
        <p:blipFill>
          <a:blip r:embed="rId5"/>
          <a:srcRect/>
          <a:stretch>
            <a:fillRect/>
          </a:stretch>
        </p:blipFill>
        <p:spPr bwMode="auto">
          <a:xfrm>
            <a:off x="8008881" y="2018149"/>
            <a:ext cx="331077" cy="331077"/>
          </a:xfrm>
          <a:prstGeom prst="rect">
            <a:avLst/>
          </a:prstGeom>
          <a:noFill/>
        </p:spPr>
      </p:pic>
      <p:pic>
        <p:nvPicPr>
          <p:cNvPr id="8"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18112" y="2191462"/>
            <a:ext cx="567832" cy="567832"/>
          </a:xfrm>
          <a:prstGeom prst="rect">
            <a:avLst/>
          </a:prstGeom>
          <a:noFill/>
        </p:spPr>
      </p:pic>
      <p:pic>
        <p:nvPicPr>
          <p:cNvPr id="9"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7882485" y="2790552"/>
            <a:ext cx="567832" cy="567832"/>
          </a:xfrm>
          <a:prstGeom prst="rect">
            <a:avLst/>
          </a:prstGeom>
          <a:noFill/>
        </p:spPr>
      </p:pic>
      <p:pic>
        <p:nvPicPr>
          <p:cNvPr id="10"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18112" y="2491007"/>
            <a:ext cx="567832" cy="567832"/>
          </a:xfrm>
          <a:prstGeom prst="rect">
            <a:avLst/>
          </a:prstGeom>
          <a:noFill/>
        </p:spPr>
      </p:pic>
      <p:pic>
        <p:nvPicPr>
          <p:cNvPr id="11"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18112" y="2806319"/>
            <a:ext cx="567832" cy="567832"/>
          </a:xfrm>
          <a:prstGeom prst="rect">
            <a:avLst/>
          </a:prstGeom>
          <a:noFill/>
        </p:spPr>
      </p:pic>
      <p:pic>
        <p:nvPicPr>
          <p:cNvPr id="12"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18112" y="3105863"/>
            <a:ext cx="567832" cy="567832"/>
          </a:xfrm>
          <a:prstGeom prst="rect">
            <a:avLst/>
          </a:prstGeom>
          <a:noFill/>
        </p:spPr>
      </p:pic>
      <p:pic>
        <p:nvPicPr>
          <p:cNvPr id="14" name="Picture 2" descr="C:\Users\Neno\AppData\Local\Microsoft\Windows\Temporary Internet Files\Content.IE5\BASRJ6LO\MCj04325370000[1].png"/>
          <p:cNvPicPr>
            <a:picLocks noChangeAspect="1" noChangeArrowheads="1"/>
          </p:cNvPicPr>
          <p:nvPr/>
        </p:nvPicPr>
        <p:blipFill>
          <a:blip r:embed="rId5"/>
          <a:srcRect/>
          <a:stretch>
            <a:fillRect/>
          </a:stretch>
        </p:blipFill>
        <p:spPr bwMode="auto">
          <a:xfrm>
            <a:off x="7993115" y="2317694"/>
            <a:ext cx="331077" cy="331077"/>
          </a:xfrm>
          <a:prstGeom prst="rect">
            <a:avLst/>
          </a:prstGeom>
          <a:noFill/>
        </p:spPr>
      </p:pic>
      <p:pic>
        <p:nvPicPr>
          <p:cNvPr id="15" name="Picture 2" descr="C:\Users\Neno\AppData\Local\Microsoft\Windows\Temporary Internet Files\Content.IE5\BASRJ6LO\MCj04325370000[1].png"/>
          <p:cNvPicPr>
            <a:picLocks noChangeAspect="1" noChangeArrowheads="1"/>
          </p:cNvPicPr>
          <p:nvPr/>
        </p:nvPicPr>
        <p:blipFill>
          <a:blip r:embed="rId5"/>
          <a:srcRect/>
          <a:stretch>
            <a:fillRect/>
          </a:stretch>
        </p:blipFill>
        <p:spPr bwMode="auto">
          <a:xfrm>
            <a:off x="8024647" y="2633005"/>
            <a:ext cx="331077" cy="331077"/>
          </a:xfrm>
          <a:prstGeom prst="rect">
            <a:avLst/>
          </a:prstGeom>
          <a:noFill/>
        </p:spPr>
      </p:pic>
      <p:pic>
        <p:nvPicPr>
          <p:cNvPr id="16"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7882485" y="3121627"/>
            <a:ext cx="567832" cy="567832"/>
          </a:xfrm>
          <a:prstGeom prst="rect">
            <a:avLst/>
          </a:prstGeom>
          <a:noFill/>
        </p:spPr>
      </p:pic>
      <p:pic>
        <p:nvPicPr>
          <p:cNvPr id="19"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7866157" y="3464528"/>
            <a:ext cx="567832" cy="567832"/>
          </a:xfrm>
          <a:prstGeom prst="rect">
            <a:avLst/>
          </a:prstGeom>
          <a:noFill/>
        </p:spPr>
      </p:pic>
      <p:pic>
        <p:nvPicPr>
          <p:cNvPr id="20"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7866157" y="3758442"/>
            <a:ext cx="567832" cy="567832"/>
          </a:xfrm>
          <a:prstGeom prst="rect">
            <a:avLst/>
          </a:prstGeom>
          <a:noFill/>
        </p:spPr>
      </p:pic>
      <p:pic>
        <p:nvPicPr>
          <p:cNvPr id="21"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7866157" y="4085014"/>
            <a:ext cx="567832" cy="567832"/>
          </a:xfrm>
          <a:prstGeom prst="rect">
            <a:avLst/>
          </a:prstGeom>
          <a:noFill/>
        </p:spPr>
      </p:pic>
      <p:pic>
        <p:nvPicPr>
          <p:cNvPr id="22"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7898815" y="4395256"/>
            <a:ext cx="567832" cy="567832"/>
          </a:xfrm>
          <a:prstGeom prst="rect">
            <a:avLst/>
          </a:prstGeom>
          <a:noFill/>
        </p:spPr>
      </p:pic>
      <p:pic>
        <p:nvPicPr>
          <p:cNvPr id="23"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7898815" y="4672843"/>
            <a:ext cx="567832" cy="567832"/>
          </a:xfrm>
          <a:prstGeom prst="rect">
            <a:avLst/>
          </a:prstGeom>
          <a:noFill/>
        </p:spPr>
      </p:pic>
      <p:sp>
        <p:nvSpPr>
          <p:cNvPr id="24" name="Textfeld 23"/>
          <p:cNvSpPr txBox="1"/>
          <p:nvPr/>
        </p:nvSpPr>
        <p:spPr>
          <a:xfrm>
            <a:off x="391885" y="6286500"/>
            <a:ext cx="4826193" cy="369332"/>
          </a:xfrm>
          <a:prstGeom prst="rect">
            <a:avLst/>
          </a:prstGeom>
          <a:noFill/>
        </p:spPr>
        <p:txBody>
          <a:bodyPr wrap="none" rtlCol="0">
            <a:spAutoFit/>
          </a:bodyPr>
          <a:lstStyle/>
          <a:p>
            <a:r>
              <a:rPr lang="de-DE" dirty="0" smtClean="0"/>
              <a:t>* </a:t>
            </a:r>
            <a:r>
              <a:rPr lang="en-US" dirty="0" smtClean="0"/>
              <a:t>is only available in VS and is limited to unit tests</a:t>
            </a:r>
            <a:endParaRPr lang="de-DE" dirty="0"/>
          </a:p>
        </p:txBody>
      </p:sp>
      <p:sp>
        <p:nvSpPr>
          <p:cNvPr id="18" name="Rechteck 17"/>
          <p:cNvSpPr/>
          <p:nvPr/>
        </p:nvSpPr>
        <p:spPr>
          <a:xfrm>
            <a:off x="8069275" y="3496002"/>
            <a:ext cx="536443" cy="523220"/>
          </a:xfrm>
          <a:prstGeom prst="rect">
            <a:avLst/>
          </a:prstGeom>
        </p:spPr>
        <p:txBody>
          <a:bodyPr wrap="square">
            <a:spAutoFit/>
          </a:bodyPr>
          <a:lstStyle/>
          <a:p>
            <a:pPr lvl="0"/>
            <a:r>
              <a:rPr lang="de-DE" sz="2800" dirty="0" smtClean="0">
                <a:solidFill>
                  <a:schemeClr val="bg1"/>
                </a:solidFill>
                <a:sym typeface="Wingdings"/>
              </a:rPr>
              <a:t></a:t>
            </a:r>
            <a:endParaRPr lang="de-DE" sz="2800" dirty="0">
              <a:solidFill>
                <a:schemeClr val="bg1"/>
              </a:solidFill>
            </a:endParaRPr>
          </a:p>
        </p:txBody>
      </p:sp>
      <p:pic>
        <p:nvPicPr>
          <p:cNvPr id="25"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51333" y="3509009"/>
            <a:ext cx="567832" cy="567832"/>
          </a:xfrm>
          <a:prstGeom prst="rect">
            <a:avLst/>
          </a:prstGeom>
          <a:noFill/>
        </p:spPr>
      </p:pic>
      <p:pic>
        <p:nvPicPr>
          <p:cNvPr id="26"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67098" y="3824319"/>
            <a:ext cx="567832" cy="567832"/>
          </a:xfrm>
          <a:prstGeom prst="rect">
            <a:avLst/>
          </a:prstGeom>
          <a:noFill/>
        </p:spPr>
      </p:pic>
      <p:pic>
        <p:nvPicPr>
          <p:cNvPr id="27"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67098" y="4123864"/>
            <a:ext cx="567832" cy="567832"/>
          </a:xfrm>
          <a:prstGeom prst="rect">
            <a:avLst/>
          </a:prstGeom>
          <a:noFill/>
        </p:spPr>
      </p:pic>
      <p:pic>
        <p:nvPicPr>
          <p:cNvPr id="28"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67098" y="4439176"/>
            <a:ext cx="567832" cy="567832"/>
          </a:xfrm>
          <a:prstGeom prst="rect">
            <a:avLst/>
          </a:prstGeom>
          <a:noFill/>
        </p:spPr>
      </p:pic>
      <p:pic>
        <p:nvPicPr>
          <p:cNvPr id="29" name="Picture 1" descr="C:\Users\Neno\AppData\Local\Microsoft\Windows\Temporary Internet Files\Content.IE5\599ELJHL\MCj04413100000[1].png"/>
          <p:cNvPicPr>
            <a:picLocks noChangeAspect="1" noChangeArrowheads="1"/>
          </p:cNvPicPr>
          <p:nvPr/>
        </p:nvPicPr>
        <p:blipFill>
          <a:blip r:embed="rId4"/>
          <a:srcRect/>
          <a:stretch>
            <a:fillRect/>
          </a:stretch>
        </p:blipFill>
        <p:spPr bwMode="auto">
          <a:xfrm>
            <a:off x="5267098" y="4738720"/>
            <a:ext cx="567832" cy="567832"/>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865"/>
                                        </p:tgtEl>
                                        <p:attrNameLst>
                                          <p:attrName>style.visibility</p:attrName>
                                        </p:attrNameLst>
                                      </p:cBhvr>
                                      <p:to>
                                        <p:strVal val="visible"/>
                                      </p:to>
                                    </p:set>
                                    <p:animEffect transition="in" filter="fade">
                                      <p:cBhvr>
                                        <p:cTn id="7" dur="500"/>
                                        <p:tgtEl>
                                          <p:spTgt spid="368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6866"/>
                                        </p:tgtEl>
                                        <p:attrNameLst>
                                          <p:attrName>style.visibility</p:attrName>
                                        </p:attrNameLst>
                                      </p:cBhvr>
                                      <p:to>
                                        <p:strVal val="visible"/>
                                      </p:to>
                                    </p:set>
                                    <p:animEffect transition="in" filter="fade">
                                      <p:cBhvr>
                                        <p:cTn id="27" dur="500"/>
                                        <p:tgtEl>
                                          <p:spTgt spid="3686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500"/>
                                        <p:tgtEl>
                                          <p:spTgt spid="20"/>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664797"/>
          </a:xfrm>
        </p:spPr>
        <p:txBody>
          <a:bodyPr/>
          <a:lstStyle/>
          <a:p>
            <a:r>
              <a:rPr lang="en-US" dirty="0" smtClean="0"/>
              <a:t>Some more points on TFS 2010</a:t>
            </a:r>
            <a:endParaRPr lang="en-US" dirty="0"/>
          </a:p>
        </p:txBody>
      </p:sp>
      <p:sp>
        <p:nvSpPr>
          <p:cNvPr id="3" name="Inhaltsplatzhalter 2"/>
          <p:cNvSpPr>
            <a:spLocks noGrp="1"/>
          </p:cNvSpPr>
          <p:nvPr>
            <p:ph idx="1"/>
          </p:nvPr>
        </p:nvSpPr>
        <p:spPr/>
        <p:txBody>
          <a:bodyPr/>
          <a:lstStyle/>
          <a:p>
            <a:r>
              <a:rPr lang="de-DE" u="sng" dirty="0" smtClean="0">
                <a:hlinkClick r:id="rId3"/>
              </a:rPr>
              <a:t>Sharepoint log </a:t>
            </a:r>
            <a:r>
              <a:rPr lang="de-DE" u="sng" dirty="0" err="1" smtClean="0">
                <a:hlinkClick r:id="rId3"/>
              </a:rPr>
              <a:t>files</a:t>
            </a:r>
            <a:r>
              <a:rPr lang="de-DE" u="sng" dirty="0" smtClean="0">
                <a:hlinkClick r:id="rId3"/>
              </a:rPr>
              <a:t> </a:t>
            </a:r>
            <a:r>
              <a:rPr lang="de-DE" u="sng" dirty="0" err="1" smtClean="0">
                <a:hlinkClick r:id="rId3"/>
              </a:rPr>
              <a:t>growing</a:t>
            </a:r>
            <a:r>
              <a:rPr lang="de-DE" u="sng" dirty="0" smtClean="0">
                <a:hlinkClick r:id="rId3"/>
              </a:rPr>
              <a:t> out </a:t>
            </a:r>
            <a:r>
              <a:rPr lang="de-DE" u="sng" dirty="0" err="1" smtClean="0">
                <a:hlinkClick r:id="rId3"/>
              </a:rPr>
              <a:t>of</a:t>
            </a:r>
            <a:r>
              <a:rPr lang="de-DE" u="sng" dirty="0" smtClean="0">
                <a:hlinkClick r:id="rId3"/>
              </a:rPr>
              <a:t> </a:t>
            </a:r>
            <a:r>
              <a:rPr lang="de-DE" u="sng" dirty="0" err="1" smtClean="0">
                <a:hlinkClick r:id="rId3"/>
              </a:rPr>
              <a:t>control</a:t>
            </a:r>
            <a:endParaRPr lang="de-DE" u="sng" dirty="0" smtClean="0"/>
          </a:p>
          <a:p>
            <a:pPr marL="396875" lvl="1">
              <a:buSzTx/>
              <a:buBlip>
                <a:blip r:embed="rId4"/>
              </a:buBlip>
            </a:pPr>
            <a:r>
              <a:rPr lang="en-US" dirty="0" smtClean="0"/>
              <a:t>Beta 2: you need to be admin on the SQL machine</a:t>
            </a:r>
            <a:endParaRPr lang="de-DE" dirty="0" smtClean="0"/>
          </a:p>
          <a:p>
            <a:endParaRPr lang="de-DE" dirty="0"/>
          </a:p>
        </p:txBody>
      </p:sp>
    </p:spTree>
  </p:cSld>
  <p:clrMapOvr>
    <a:masterClrMapping/>
  </p:clrMapOvr>
  <p:transition>
    <p:fade/>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lang="en-US" dirty="0" smtClean="0"/>
              <a:t>DEV313     </a:t>
            </a:r>
            <a:r>
              <a:rPr lang="en-US" b="1" dirty="0" smtClean="0"/>
              <a:t>Architecture  Discovery and Validation with Visual Studio 2010</a:t>
            </a:r>
          </a:p>
          <a:p>
            <a:r>
              <a:rPr lang="en-US" b="1" dirty="0" smtClean="0">
                <a:solidFill>
                  <a:schemeClr val="accent2"/>
                </a:solidFill>
              </a:rPr>
              <a:t>Today at 13:30, Paris 2 – Hall 7-1 c</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10" name="Content Placeholder 17"/>
          <p:cNvSpPr>
            <a:spLocks noGrp="1"/>
          </p:cNvSpPr>
          <p:nvPr>
            <p:ph sz="quarter" idx="11"/>
          </p:nvPr>
        </p:nvSpPr>
        <p:spPr>
          <a:xfrm>
            <a:off x="381000" y="2347420"/>
            <a:ext cx="8385048" cy="685800"/>
          </a:xfrm>
        </p:spPr>
        <p:txBody>
          <a:bodyPr/>
          <a:lstStyle/>
          <a:p>
            <a:pPr>
              <a:defRPr/>
            </a:pPr>
            <a:r>
              <a:rPr lang="en-US" dirty="0" smtClean="0"/>
              <a:t>DEV02-IS   </a:t>
            </a:r>
            <a:r>
              <a:rPr lang="en-US" b="1" dirty="0" smtClean="0"/>
              <a:t>You Are Still Using Microsoft Visual SourceSafe? </a:t>
            </a:r>
          </a:p>
          <a:p>
            <a:pPr>
              <a:defRPr/>
            </a:pPr>
            <a:r>
              <a:rPr lang="en-US" b="1" dirty="0" smtClean="0">
                <a:solidFill>
                  <a:schemeClr val="accent2"/>
                </a:solidFill>
              </a:rPr>
              <a:t>Today at 17:00, Interactive Theatre 2 - Orange</a:t>
            </a:r>
          </a:p>
        </p:txBody>
      </p:sp>
      <p:sp>
        <p:nvSpPr>
          <p:cNvPr id="11" name="Content Placeholder 18"/>
          <p:cNvSpPr>
            <a:spLocks noGrp="1"/>
          </p:cNvSpPr>
          <p:nvPr>
            <p:ph sz="quarter" idx="12"/>
          </p:nvPr>
        </p:nvSpPr>
        <p:spPr>
          <a:xfrm>
            <a:off x="381000" y="3280383"/>
            <a:ext cx="8385048" cy="685800"/>
          </a:xfrm>
        </p:spPr>
        <p:txBody>
          <a:bodyPr/>
          <a:lstStyle/>
          <a:p>
            <a:r>
              <a:rPr lang="en-US" dirty="0" smtClean="0"/>
              <a:t>DEV312     </a:t>
            </a:r>
            <a:r>
              <a:rPr b="1" dirty="0" smtClean="0"/>
              <a:t>Using and Extending Visual Studio 2010 Architecture and Modeling Tools</a:t>
            </a:r>
          </a:p>
          <a:p>
            <a:r>
              <a:rPr lang="en-US" b="1" dirty="0" smtClean="0">
                <a:solidFill>
                  <a:schemeClr val="accent2"/>
                </a:solidFill>
              </a:rPr>
              <a:t>Tomorrow at 10:45, </a:t>
            </a:r>
            <a:r>
              <a:rPr lang="en-US" b="1" dirty="0" err="1" smtClean="0">
                <a:solidFill>
                  <a:schemeClr val="accent2"/>
                </a:solidFill>
              </a:rPr>
              <a:t>Europa</a:t>
            </a:r>
            <a:r>
              <a:rPr lang="en-US" b="1" dirty="0" smtClean="0">
                <a:solidFill>
                  <a:schemeClr val="accent2"/>
                </a:solidFill>
              </a:rPr>
              <a:t> 2 – Hall 7-3b</a:t>
            </a:r>
            <a:endParaRPr b="1" dirty="0" smtClean="0">
              <a:solidFill>
                <a:schemeClr val="accent2"/>
              </a:solidFill>
            </a:endParaRPr>
          </a:p>
        </p:txBody>
      </p:sp>
      <p:sp>
        <p:nvSpPr>
          <p:cNvPr id="14" name="Content Placeholder 19"/>
          <p:cNvSpPr>
            <a:spLocks noGrp="1"/>
          </p:cNvSpPr>
          <p:nvPr>
            <p:ph sz="quarter" idx="13"/>
          </p:nvPr>
        </p:nvSpPr>
        <p:spPr>
          <a:xfrm>
            <a:off x="381000" y="4213345"/>
            <a:ext cx="8385048" cy="685800"/>
          </a:xfrm>
        </p:spPr>
        <p:txBody>
          <a:bodyPr/>
          <a:lstStyle/>
          <a:p>
            <a:r>
              <a:rPr lang="en-US" dirty="0" smtClean="0"/>
              <a:t>Repeat       </a:t>
            </a:r>
            <a:r>
              <a:rPr lang="en-US" b="1" dirty="0" smtClean="0"/>
              <a:t>Architecture  Discovery and Validation with Visual Studio 2010</a:t>
            </a:r>
          </a:p>
          <a:p>
            <a:r>
              <a:rPr lang="en-US" b="1" dirty="0" smtClean="0">
                <a:solidFill>
                  <a:schemeClr val="accent2"/>
                </a:solidFill>
              </a:rPr>
              <a:t>Tomorrow at 13:00, Interactive Theatre 1 - Red</a:t>
            </a:r>
          </a:p>
        </p:txBody>
      </p:sp>
    </p:spTree>
  </p:cSld>
  <p:clrMapOvr>
    <a:masterClrMapping/>
  </p:clrMapOvr>
  <p:transition>
    <p:fade/>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TFS Licensing Basics</a:t>
            </a:r>
            <a:endParaRPr lang="en-US" dirty="0"/>
          </a:p>
        </p:txBody>
      </p:sp>
      <p:sp>
        <p:nvSpPr>
          <p:cNvPr id="3" name="Inhaltsplatzhalter 2"/>
          <p:cNvSpPr>
            <a:spLocks noGrp="1"/>
          </p:cNvSpPr>
          <p:nvPr>
            <p:ph idx="1"/>
          </p:nvPr>
        </p:nvSpPr>
        <p:spPr>
          <a:xfrm>
            <a:off x="381000" y="1416050"/>
            <a:ext cx="8388350" cy="1126462"/>
          </a:xfrm>
        </p:spPr>
        <p:txBody>
          <a:bodyPr/>
          <a:lstStyle/>
          <a:p>
            <a:r>
              <a:rPr lang="en-US" dirty="0" smtClean="0"/>
              <a:t>1 x License for Team Foundation Server</a:t>
            </a:r>
          </a:p>
          <a:p>
            <a:r>
              <a:rPr lang="en-US" dirty="0" smtClean="0"/>
              <a:t>1 x Client Access License (CAL) per user or PC</a:t>
            </a:r>
            <a:endParaRPr lang="en-US" dirty="0"/>
          </a:p>
        </p:txBody>
      </p:sp>
      <p:pic>
        <p:nvPicPr>
          <p:cNvPr id="5123" name="Picture 3" descr="C:\Users\Neno\AppData\Local\Microsoft\Windows\Temporary Internet Files\Content.IE5\JHE7WQV9\MCj04339200000[1].png"/>
          <p:cNvPicPr>
            <a:picLocks noChangeAspect="1" noChangeArrowheads="1"/>
          </p:cNvPicPr>
          <p:nvPr/>
        </p:nvPicPr>
        <p:blipFill>
          <a:blip r:embed="rId3"/>
          <a:srcRect/>
          <a:stretch>
            <a:fillRect/>
          </a:stretch>
        </p:blipFill>
        <p:spPr bwMode="auto">
          <a:xfrm>
            <a:off x="7429500" y="5143500"/>
            <a:ext cx="1714500" cy="1714500"/>
          </a:xfrm>
          <a:prstGeom prst="rect">
            <a:avLst/>
          </a:prstGeom>
          <a:noFill/>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TFS Licensing Basics</a:t>
            </a:r>
            <a:endParaRPr lang="de-DE" dirty="0"/>
          </a:p>
        </p:txBody>
      </p:sp>
      <p:sp>
        <p:nvSpPr>
          <p:cNvPr id="3" name="Inhaltsplatzhalter 2"/>
          <p:cNvSpPr>
            <a:spLocks noGrp="1"/>
          </p:cNvSpPr>
          <p:nvPr>
            <p:ph idx="1"/>
          </p:nvPr>
        </p:nvSpPr>
        <p:spPr>
          <a:xfrm>
            <a:off x="381000" y="1416050"/>
            <a:ext cx="8388350" cy="2419124"/>
          </a:xfrm>
        </p:spPr>
        <p:txBody>
          <a:bodyPr/>
          <a:lstStyle/>
          <a:p>
            <a:r>
              <a:rPr lang="en-US" dirty="0" smtClean="0"/>
              <a:t>1 x License for Team Foundation Server</a:t>
            </a:r>
          </a:p>
          <a:p>
            <a:r>
              <a:rPr lang="en-US" dirty="0" smtClean="0"/>
              <a:t>1 x Client Access License (CAL) per user or PC</a:t>
            </a:r>
          </a:p>
          <a:p>
            <a:pPr lvl="1"/>
            <a:r>
              <a:rPr lang="en-US" dirty="0" smtClean="0"/>
              <a:t>Exception: Owners of a Visual Studio Team Edition or Team Suite already own a CAL.</a:t>
            </a:r>
            <a:endParaRPr lang="en-US" dirty="0"/>
          </a:p>
        </p:txBody>
      </p:sp>
      <p:pic>
        <p:nvPicPr>
          <p:cNvPr id="4" name="Picture 3" descr="C:\Users\Neno\AppData\Local\Microsoft\Windows\Temporary Internet Files\Content.IE5\JHE7WQV9\MCj04339200000[1].png"/>
          <p:cNvPicPr>
            <a:picLocks noChangeAspect="1" noChangeArrowheads="1"/>
          </p:cNvPicPr>
          <p:nvPr/>
        </p:nvPicPr>
        <p:blipFill>
          <a:blip r:embed="rId3"/>
          <a:srcRect/>
          <a:stretch>
            <a:fillRect/>
          </a:stretch>
        </p:blipFill>
        <p:spPr bwMode="auto">
          <a:xfrm>
            <a:off x="7429500" y="5143500"/>
            <a:ext cx="1714500" cy="1714500"/>
          </a:xfrm>
          <a:prstGeom prst="rect">
            <a:avLst/>
          </a:prstGeom>
          <a:noFill/>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TFS Licensing Basics</a:t>
            </a:r>
            <a:endParaRPr lang="de-DE" dirty="0"/>
          </a:p>
        </p:txBody>
      </p:sp>
      <p:sp>
        <p:nvSpPr>
          <p:cNvPr id="3" name="Inhaltsplatzhalter 2"/>
          <p:cNvSpPr>
            <a:spLocks noGrp="1"/>
          </p:cNvSpPr>
          <p:nvPr>
            <p:ph idx="1"/>
          </p:nvPr>
        </p:nvSpPr>
        <p:spPr>
          <a:xfrm>
            <a:off x="381000" y="1416050"/>
            <a:ext cx="8388350" cy="4228850"/>
          </a:xfrm>
        </p:spPr>
        <p:txBody>
          <a:bodyPr/>
          <a:lstStyle/>
          <a:p>
            <a:r>
              <a:rPr lang="en-US" dirty="0" smtClean="0"/>
              <a:t>1 x License for Team Foundation Server</a:t>
            </a:r>
          </a:p>
          <a:p>
            <a:r>
              <a:rPr lang="en-US" dirty="0" smtClean="0"/>
              <a:t>1 x Client Access License (CAL) per user or PC</a:t>
            </a:r>
          </a:p>
          <a:p>
            <a:pPr lvl="1"/>
            <a:r>
              <a:rPr lang="en-US" dirty="0" smtClean="0"/>
              <a:t>Exception: Owners of a Visual Studio Team Edition or Team Suite already own a CAL.</a:t>
            </a:r>
          </a:p>
          <a:p>
            <a:pPr lvl="1"/>
            <a:r>
              <a:rPr lang="en-US" dirty="0" smtClean="0"/>
              <a:t>Exception: To create and view work items (only the ones you create) you don't need a CAL.</a:t>
            </a:r>
          </a:p>
          <a:p>
            <a:pPr lvl="1">
              <a:buNone/>
            </a:pPr>
            <a:endParaRPr lang="en-US" dirty="0"/>
          </a:p>
        </p:txBody>
      </p:sp>
      <p:pic>
        <p:nvPicPr>
          <p:cNvPr id="4" name="Picture 3" descr="C:\Users\Neno\AppData\Local\Microsoft\Windows\Temporary Internet Files\Content.IE5\JHE7WQV9\MCj04339200000[1].png"/>
          <p:cNvPicPr>
            <a:picLocks noChangeAspect="1" noChangeArrowheads="1"/>
          </p:cNvPicPr>
          <p:nvPr/>
        </p:nvPicPr>
        <p:blipFill>
          <a:blip r:embed="rId3"/>
          <a:srcRect/>
          <a:stretch>
            <a:fillRect/>
          </a:stretch>
        </p:blipFill>
        <p:spPr bwMode="auto">
          <a:xfrm>
            <a:off x="7429500" y="5143500"/>
            <a:ext cx="1714500" cy="1714500"/>
          </a:xfrm>
          <a:prstGeom prst="rect">
            <a:avLst/>
          </a:prstGeom>
          <a:noFill/>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Neno\AppData\Local\Microsoft\Windows\Temporary Internet Files\Content.IE5\JHE7WQV9\MCj04339200000[1].png"/>
          <p:cNvPicPr>
            <a:picLocks noChangeAspect="1" noChangeArrowheads="1"/>
          </p:cNvPicPr>
          <p:nvPr/>
        </p:nvPicPr>
        <p:blipFill>
          <a:blip r:embed="rId3"/>
          <a:srcRect/>
          <a:stretch>
            <a:fillRect/>
          </a:stretch>
        </p:blipFill>
        <p:spPr bwMode="auto">
          <a:xfrm>
            <a:off x="7429500" y="5143500"/>
            <a:ext cx="1714500" cy="1714500"/>
          </a:xfrm>
          <a:prstGeom prst="rect">
            <a:avLst/>
          </a:prstGeom>
          <a:noFill/>
        </p:spPr>
      </p:pic>
      <p:sp>
        <p:nvSpPr>
          <p:cNvPr id="2" name="Titel 1"/>
          <p:cNvSpPr>
            <a:spLocks noGrp="1"/>
          </p:cNvSpPr>
          <p:nvPr>
            <p:ph type="title"/>
          </p:nvPr>
        </p:nvSpPr>
        <p:spPr/>
        <p:txBody>
          <a:bodyPr/>
          <a:lstStyle/>
          <a:p>
            <a:r>
              <a:rPr lang="en-US" dirty="0"/>
              <a:t>TFS Licensing Basics</a:t>
            </a:r>
            <a:endParaRPr lang="de-DE" dirty="0"/>
          </a:p>
        </p:txBody>
      </p:sp>
      <p:sp>
        <p:nvSpPr>
          <p:cNvPr id="3" name="Inhaltsplatzhalter 2"/>
          <p:cNvSpPr>
            <a:spLocks noGrp="1"/>
          </p:cNvSpPr>
          <p:nvPr>
            <p:ph idx="1"/>
          </p:nvPr>
        </p:nvSpPr>
        <p:spPr>
          <a:xfrm>
            <a:off x="381000" y="1416050"/>
            <a:ext cx="8388350" cy="5262979"/>
          </a:xfrm>
        </p:spPr>
        <p:txBody>
          <a:bodyPr/>
          <a:lstStyle/>
          <a:p>
            <a:r>
              <a:rPr lang="en-US" dirty="0" smtClean="0"/>
              <a:t>1 x License for Team Foundation Server</a:t>
            </a:r>
          </a:p>
          <a:p>
            <a:pPr lvl="1"/>
            <a:r>
              <a:rPr lang="en-US" dirty="0" smtClean="0"/>
              <a:t>Unlimited build servers included</a:t>
            </a:r>
          </a:p>
          <a:p>
            <a:pPr lvl="1"/>
            <a:r>
              <a:rPr lang="en-US" dirty="0" smtClean="0"/>
              <a:t>Any TFS Proxy needs additional TFS license</a:t>
            </a:r>
          </a:p>
          <a:p>
            <a:r>
              <a:rPr lang="en-US" dirty="0" smtClean="0"/>
              <a:t>1 x Client Access License (CAL) per user or PC</a:t>
            </a:r>
          </a:p>
          <a:p>
            <a:pPr lvl="1"/>
            <a:r>
              <a:rPr lang="en-US" dirty="0" smtClean="0"/>
              <a:t>Exception: Owners of a Visual Studio Team Edition or Team Suite already own a CAL.</a:t>
            </a:r>
          </a:p>
          <a:p>
            <a:pPr lvl="1"/>
            <a:r>
              <a:rPr lang="en-US" dirty="0" smtClean="0"/>
              <a:t>Exception: To create and view work items (only the ones you create) you don't need a CAL.</a:t>
            </a:r>
          </a:p>
          <a:p>
            <a:pPr lvl="1">
              <a:buNone/>
            </a:pPr>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Neno\AppData\Local\Microsoft\Windows\Temporary Internet Files\Content.IE5\JHE7WQV9\MCj04339200000[1].png"/>
          <p:cNvPicPr>
            <a:picLocks noChangeAspect="1" noChangeArrowheads="1"/>
          </p:cNvPicPr>
          <p:nvPr/>
        </p:nvPicPr>
        <p:blipFill>
          <a:blip r:embed="rId3"/>
          <a:srcRect/>
          <a:stretch>
            <a:fillRect/>
          </a:stretch>
        </p:blipFill>
        <p:spPr bwMode="auto">
          <a:xfrm>
            <a:off x="7429500" y="5143500"/>
            <a:ext cx="1714500" cy="1714500"/>
          </a:xfrm>
          <a:prstGeom prst="rect">
            <a:avLst/>
          </a:prstGeom>
          <a:noFill/>
        </p:spPr>
      </p:pic>
      <p:sp>
        <p:nvSpPr>
          <p:cNvPr id="2" name="Titel 1"/>
          <p:cNvSpPr>
            <a:spLocks noGrp="1"/>
          </p:cNvSpPr>
          <p:nvPr>
            <p:ph type="title"/>
          </p:nvPr>
        </p:nvSpPr>
        <p:spPr/>
        <p:txBody>
          <a:bodyPr/>
          <a:lstStyle/>
          <a:p>
            <a:r>
              <a:rPr lang="en-US" dirty="0"/>
              <a:t>TFS Licensing Basics</a:t>
            </a:r>
            <a:endParaRPr lang="de-DE" dirty="0"/>
          </a:p>
        </p:txBody>
      </p:sp>
      <p:sp>
        <p:nvSpPr>
          <p:cNvPr id="3" name="Inhaltsplatzhalter 2"/>
          <p:cNvSpPr>
            <a:spLocks noGrp="1"/>
          </p:cNvSpPr>
          <p:nvPr>
            <p:ph idx="1"/>
          </p:nvPr>
        </p:nvSpPr>
        <p:spPr>
          <a:xfrm>
            <a:off x="381000" y="1416050"/>
            <a:ext cx="8388350" cy="5262979"/>
          </a:xfrm>
        </p:spPr>
        <p:txBody>
          <a:bodyPr/>
          <a:lstStyle/>
          <a:p>
            <a:r>
              <a:rPr lang="en-US" dirty="0" smtClean="0"/>
              <a:t>1 x License for Team Foundation Server</a:t>
            </a:r>
          </a:p>
          <a:p>
            <a:pPr lvl="1"/>
            <a:r>
              <a:rPr lang="en-US" dirty="0" smtClean="0"/>
              <a:t>Unlimited build servers included</a:t>
            </a:r>
          </a:p>
          <a:p>
            <a:pPr lvl="1"/>
            <a:r>
              <a:rPr lang="en-US" dirty="0" smtClean="0"/>
              <a:t>Any TFS Proxy needs additional TFS license</a:t>
            </a:r>
          </a:p>
          <a:p>
            <a:r>
              <a:rPr lang="en-US" dirty="0" smtClean="0"/>
              <a:t>1 x Client Access License (CAL) per user or PC</a:t>
            </a:r>
          </a:p>
          <a:p>
            <a:pPr lvl="1"/>
            <a:r>
              <a:rPr lang="en-US" dirty="0" smtClean="0"/>
              <a:t>Exception: Owners of a Visual Studio Team Edition or Team Suite already own a CAL.</a:t>
            </a:r>
          </a:p>
          <a:p>
            <a:pPr lvl="1"/>
            <a:r>
              <a:rPr lang="en-US" dirty="0" smtClean="0"/>
              <a:t>Exception: To create and view work items (only the ones you create) you don't need a CAL.</a:t>
            </a:r>
          </a:p>
          <a:p>
            <a:pPr lvl="1"/>
            <a:endParaRPr lang="en-US" dirty="0" smtClean="0"/>
          </a:p>
          <a:p>
            <a:r>
              <a:rPr lang="en-US" b="1" dirty="0" smtClean="0"/>
              <a:t>TFS 2010</a:t>
            </a:r>
            <a:r>
              <a:rPr lang="en-US" dirty="0" smtClean="0"/>
              <a:t>: a TFS and CAL in every MSDN!</a:t>
            </a:r>
          </a:p>
          <a:p>
            <a:pPr lvl="1">
              <a:buNone/>
            </a:pPr>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Authentication</a:t>
            </a:r>
            <a:endParaRPr lang="de-DE" dirty="0"/>
          </a:p>
        </p:txBody>
      </p:sp>
      <p:sp>
        <p:nvSpPr>
          <p:cNvPr id="3" name="Inhaltsplatzhalter 2"/>
          <p:cNvSpPr>
            <a:spLocks noGrp="1"/>
          </p:cNvSpPr>
          <p:nvPr>
            <p:ph idx="1"/>
          </p:nvPr>
        </p:nvSpPr>
        <p:spPr/>
        <p:txBody>
          <a:bodyPr>
            <a:normAutofit/>
          </a:bodyPr>
          <a:lstStyle/>
          <a:p>
            <a:r>
              <a:rPr lang="en-US" dirty="0" smtClean="0"/>
              <a:t>Where to store…</a:t>
            </a:r>
          </a:p>
          <a:p>
            <a:pPr lvl="1"/>
            <a:r>
              <a:rPr lang="en-US" dirty="0" smtClean="0"/>
              <a:t>… </a:t>
            </a:r>
            <a:r>
              <a:rPr lang="en-US" b="1" dirty="0" smtClean="0"/>
              <a:t>users</a:t>
            </a:r>
            <a:r>
              <a:rPr lang="en-US" dirty="0" smtClean="0"/>
              <a:t>?</a:t>
            </a:r>
          </a:p>
          <a:p>
            <a:pPr lvl="2"/>
            <a:r>
              <a:rPr lang="en-US" dirty="0" smtClean="0"/>
              <a:t>Active Directory or local users on TFS computer</a:t>
            </a:r>
          </a:p>
          <a:p>
            <a:pPr lvl="1"/>
            <a:r>
              <a:rPr lang="en-US" dirty="0" smtClean="0"/>
              <a:t>… </a:t>
            </a:r>
            <a:r>
              <a:rPr lang="en-US" b="1" dirty="0" smtClean="0"/>
              <a:t>group membership</a:t>
            </a:r>
            <a:r>
              <a:rPr lang="en-US" dirty="0" smtClean="0"/>
              <a:t>?</a:t>
            </a:r>
          </a:p>
          <a:p>
            <a:pPr lvl="2"/>
            <a:r>
              <a:rPr lang="en-US" dirty="0" smtClean="0"/>
              <a:t>Active Directory or local groups on TFS computer</a:t>
            </a:r>
          </a:p>
          <a:p>
            <a:pPr lvl="1"/>
            <a:r>
              <a:rPr lang="en-US" dirty="0" smtClean="0"/>
              <a:t>… the </a:t>
            </a:r>
            <a:r>
              <a:rPr lang="en-US" b="1" dirty="0" smtClean="0"/>
              <a:t>permissions</a:t>
            </a:r>
            <a:r>
              <a:rPr lang="en-US" dirty="0" smtClean="0"/>
              <a:t> those groups will get?</a:t>
            </a:r>
          </a:p>
          <a:p>
            <a:pPr lvl="2"/>
            <a:r>
              <a:rPr lang="en-US" dirty="0" smtClean="0"/>
              <a:t>in Team Foundation Server</a:t>
            </a:r>
          </a:p>
          <a:p>
            <a:r>
              <a:rPr lang="en-US" dirty="0" smtClean="0"/>
              <a:t>Active Directory is recommended!</a:t>
            </a:r>
          </a:p>
        </p:txBody>
      </p:sp>
      <p:pic>
        <p:nvPicPr>
          <p:cNvPr id="2052" name="Picture 4" descr="C:\Users\Neno\AppData\Local\Microsoft\Windows\Temporary Internet Files\Content.IE5\BCRW7XU9\MCj04339030000[1].png"/>
          <p:cNvPicPr>
            <a:picLocks noChangeAspect="1" noChangeArrowheads="1"/>
          </p:cNvPicPr>
          <p:nvPr/>
        </p:nvPicPr>
        <p:blipFill>
          <a:blip r:embed="rId3"/>
          <a:srcRect/>
          <a:stretch>
            <a:fillRect/>
          </a:stretch>
        </p:blipFill>
        <p:spPr bwMode="auto">
          <a:xfrm>
            <a:off x="7429500" y="5143500"/>
            <a:ext cx="1714500" cy="1714500"/>
          </a:xfrm>
          <a:prstGeom prst="rect">
            <a:avLst/>
          </a:prstGeom>
          <a:noFill/>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Project Strategy</a:t>
            </a:r>
            <a:endParaRPr lang="en-US" dirty="0"/>
          </a:p>
        </p:txBody>
      </p:sp>
      <p:sp>
        <p:nvSpPr>
          <p:cNvPr id="3" name="Content Placeholder 2"/>
          <p:cNvSpPr>
            <a:spLocks noGrp="1"/>
          </p:cNvSpPr>
          <p:nvPr>
            <p:ph idx="1"/>
          </p:nvPr>
        </p:nvSpPr>
        <p:spPr>
          <a:xfrm>
            <a:off x="380999" y="1416050"/>
            <a:ext cx="8638309" cy="5192568"/>
          </a:xfrm>
        </p:spPr>
        <p:txBody>
          <a:bodyPr>
            <a:normAutofit/>
          </a:bodyPr>
          <a:lstStyle/>
          <a:p>
            <a:r>
              <a:rPr lang="en-US" dirty="0" smtClean="0"/>
              <a:t>No "perfect" answer</a:t>
            </a:r>
          </a:p>
          <a:p>
            <a:r>
              <a:rPr lang="en-US" dirty="0" smtClean="0"/>
              <a:t>Team Projects are ‘big’ containers</a:t>
            </a:r>
          </a:p>
          <a:p>
            <a:r>
              <a:rPr lang="en-US" dirty="0" smtClean="0"/>
              <a:t>Microsoft Office (incl. Word, Excel, Outlook, SharePoint Server, etc.) is one team project</a:t>
            </a:r>
          </a:p>
          <a:p>
            <a:pPr lvl="2"/>
            <a:r>
              <a:rPr lang="en-US" dirty="0" smtClean="0"/>
              <a:t>Millions of files in source control</a:t>
            </a:r>
          </a:p>
          <a:p>
            <a:pPr lvl="2"/>
            <a:r>
              <a:rPr lang="en-US" dirty="0" smtClean="0"/>
              <a:t>Thousands of Work Items</a:t>
            </a:r>
          </a:p>
          <a:p>
            <a:pPr lvl="2"/>
            <a:r>
              <a:rPr lang="en-US" dirty="0" smtClean="0"/>
              <a:t>A few thousand active users</a:t>
            </a:r>
          </a:p>
          <a:p>
            <a:r>
              <a:rPr lang="en-US" dirty="0" smtClean="0"/>
              <a:t>Each major version of Office gets an entirely new team project</a:t>
            </a:r>
          </a:p>
        </p:txBody>
      </p:sp>
      <p:pic>
        <p:nvPicPr>
          <p:cNvPr id="4" name="Picture 1" descr="C:\Users\Neno\AppData\Local\Microsoft\Windows\Temporary Internet Files\Content.IE5\5D1XYAFS\MCj04298270000[1].wmf"/>
          <p:cNvPicPr>
            <a:picLocks noChangeAspect="1" noChangeArrowheads="1"/>
          </p:cNvPicPr>
          <p:nvPr/>
        </p:nvPicPr>
        <p:blipFill>
          <a:blip r:embed="rId3"/>
          <a:srcRect/>
          <a:stretch>
            <a:fillRect/>
          </a:stretch>
        </p:blipFill>
        <p:spPr bwMode="auto">
          <a:xfrm>
            <a:off x="7173913" y="228600"/>
            <a:ext cx="1600200" cy="1955800"/>
          </a:xfrm>
          <a:prstGeom prst="rect">
            <a:avLst/>
          </a:prstGeom>
          <a:noFill/>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Team Project Strategy</a:t>
            </a:r>
            <a:endParaRPr lang="en-US" dirty="0"/>
          </a:p>
        </p:txBody>
      </p:sp>
      <p:sp>
        <p:nvSpPr>
          <p:cNvPr id="3" name="Content Placeholder 2"/>
          <p:cNvSpPr>
            <a:spLocks noGrp="1"/>
          </p:cNvSpPr>
          <p:nvPr>
            <p:ph idx="1"/>
          </p:nvPr>
        </p:nvSpPr>
        <p:spPr/>
        <p:txBody>
          <a:bodyPr/>
          <a:lstStyle/>
          <a:p>
            <a:r>
              <a:rPr lang="en-US" dirty="0" smtClean="0"/>
              <a:t>Create new team projects sparingly…</a:t>
            </a:r>
          </a:p>
          <a:p>
            <a:pPr lvl="1"/>
            <a:r>
              <a:rPr lang="en-US" dirty="0" smtClean="0"/>
              <a:t>Areas and iterations are the preferred way to structure your projects.</a:t>
            </a:r>
          </a:p>
          <a:p>
            <a:r>
              <a:rPr lang="en-US" dirty="0" smtClean="0"/>
              <a:t>When to create a new team project?</a:t>
            </a:r>
          </a:p>
          <a:p>
            <a:pPr lvl="1"/>
            <a:r>
              <a:rPr lang="en-US" dirty="0" smtClean="0"/>
              <a:t>Different </a:t>
            </a:r>
            <a:r>
              <a:rPr lang="en-US" dirty="0" smtClean="0">
                <a:solidFill>
                  <a:schemeClr val="accent2"/>
                </a:solidFill>
              </a:rPr>
              <a:t>Methodology</a:t>
            </a:r>
            <a:r>
              <a:rPr lang="en-US" dirty="0" smtClean="0"/>
              <a:t/>
            </a:r>
            <a:br>
              <a:rPr lang="en-US" dirty="0" smtClean="0"/>
            </a:br>
            <a:r>
              <a:rPr lang="en-US" dirty="0" smtClean="0"/>
              <a:t>(look and rules behind Work Items are different)</a:t>
            </a:r>
          </a:p>
          <a:p>
            <a:pPr lvl="1"/>
            <a:r>
              <a:rPr lang="en-US" dirty="0" smtClean="0"/>
              <a:t>You want to </a:t>
            </a:r>
            <a:r>
              <a:rPr lang="en-US" dirty="0" smtClean="0">
                <a:solidFill>
                  <a:schemeClr val="accent2"/>
                </a:solidFill>
              </a:rPr>
              <a:t>hand over a project </a:t>
            </a:r>
            <a:r>
              <a:rPr lang="en-US" dirty="0" smtClean="0"/>
              <a:t>after it’s done</a:t>
            </a:r>
            <a:br>
              <a:rPr lang="en-US" dirty="0" smtClean="0"/>
            </a:br>
            <a:r>
              <a:rPr lang="en-US" dirty="0" smtClean="0"/>
              <a:t>(including Source Code etc.) </a:t>
            </a:r>
            <a:r>
              <a:rPr lang="en-US" dirty="0" smtClean="0">
                <a:sym typeface="Wingdings" pitchFamily="2" charset="2"/>
              </a:rPr>
              <a:t> use own TPC!</a:t>
            </a:r>
          </a:p>
          <a:p>
            <a:pPr lvl="1"/>
            <a:r>
              <a:rPr lang="en-US" dirty="0" smtClean="0">
                <a:sym typeface="Wingdings" pitchFamily="2" charset="2"/>
              </a:rPr>
              <a:t>You want to </a:t>
            </a:r>
            <a:r>
              <a:rPr lang="en-US" dirty="0" smtClean="0">
                <a:solidFill>
                  <a:schemeClr val="accent2"/>
                </a:solidFill>
                <a:sym typeface="Wingdings" pitchFamily="2" charset="2"/>
              </a:rPr>
              <a:t>hide areas </a:t>
            </a:r>
            <a:r>
              <a:rPr lang="en-US" dirty="0" smtClean="0">
                <a:sym typeface="Wingdings" pitchFamily="2" charset="2"/>
              </a:rPr>
              <a:t>from certain people</a:t>
            </a:r>
            <a:br>
              <a:rPr lang="en-US" dirty="0" smtClean="0">
                <a:sym typeface="Wingdings" pitchFamily="2" charset="2"/>
              </a:rPr>
            </a:br>
            <a:r>
              <a:rPr lang="en-US" dirty="0" smtClean="0">
                <a:sym typeface="Wingdings" pitchFamily="2" charset="2"/>
              </a:rPr>
              <a:t>(they should not be able to see the project name)</a:t>
            </a:r>
          </a:p>
          <a:p>
            <a:pPr lvl="1"/>
            <a:endParaRPr lang="en-US" dirty="0" smtClean="0"/>
          </a:p>
        </p:txBody>
      </p:sp>
      <p:pic>
        <p:nvPicPr>
          <p:cNvPr id="32772" name="Picture 4" descr="C:\Users\Neno\AppData\Local\Microsoft\Windows\Temporary Internet Files\Content.IE5\BCRW7XU9\MCj02315320000[1].wmf"/>
          <p:cNvPicPr>
            <a:picLocks noChangeAspect="1" noChangeArrowheads="1"/>
          </p:cNvPicPr>
          <p:nvPr/>
        </p:nvPicPr>
        <p:blipFill>
          <a:blip r:embed="rId3"/>
          <a:srcRect/>
          <a:stretch>
            <a:fillRect/>
          </a:stretch>
        </p:blipFill>
        <p:spPr bwMode="auto">
          <a:xfrm>
            <a:off x="7034213" y="169069"/>
            <a:ext cx="1830388" cy="162083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653749" cy="1337595"/>
          </a:xfrm>
        </p:spPr>
        <p:txBody>
          <a:bodyPr>
            <a:normAutofit fontScale="90000"/>
          </a:bodyPr>
          <a:lstStyle/>
          <a:p>
            <a:r>
              <a:rPr lang="en-US" dirty="0" smtClean="0"/>
              <a:t>Successfully Administering and Running TFS 2008/2010</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668779" cy="461665"/>
          </a:xfrm>
        </p:spPr>
        <p:txBody>
          <a:bodyPr/>
          <a:lstStyle/>
          <a:p>
            <a:r>
              <a:rPr lang="en-US" dirty="0" smtClean="0">
                <a:solidFill>
                  <a:schemeClr val="tx1"/>
                </a:solidFill>
              </a:rPr>
              <a:t>Neno </a:t>
            </a:r>
            <a:r>
              <a:rPr lang="en-US" dirty="0" err="1" smtClean="0">
                <a:solidFill>
                  <a:schemeClr val="tx1"/>
                </a:solidFill>
              </a:rPr>
              <a:t>Loje</a:t>
            </a:r>
            <a:endParaRPr lang="en-US" dirty="0" smtClean="0">
              <a:solidFill>
                <a:schemeClr val="tx1"/>
              </a:solidFill>
            </a:endParaRPr>
          </a:p>
          <a:p>
            <a:r>
              <a:rPr lang="en-US" dirty="0" smtClean="0">
                <a:solidFill>
                  <a:schemeClr val="tx1"/>
                </a:solidFill>
              </a:rPr>
              <a:t>Consultant &amp; Team System MVP</a:t>
            </a:r>
          </a:p>
          <a:p>
            <a:r>
              <a:rPr lang="en-US" dirty="0" smtClean="0">
                <a:solidFill>
                  <a:schemeClr val="tx1"/>
                </a:solidFill>
              </a:rPr>
              <a:t>AIT </a:t>
            </a:r>
            <a:r>
              <a:rPr lang="en-US" dirty="0" err="1" smtClean="0">
                <a:solidFill>
                  <a:schemeClr val="tx1"/>
                </a:solidFill>
              </a:rPr>
              <a:t>TeamSystemPro</a:t>
            </a:r>
            <a:r>
              <a:rPr lang="en-US" dirty="0" smtClean="0">
                <a:solidFill>
                  <a:schemeClr val="tx1"/>
                </a:solidFill>
              </a:rPr>
              <a:t> Team</a:t>
            </a:r>
          </a:p>
          <a:p>
            <a:r>
              <a:rPr lang="en-US" dirty="0" smtClean="0">
                <a:solidFill>
                  <a:schemeClr val="tx1"/>
                </a:solidFill>
              </a:rPr>
              <a:t>Session Code: DEV311</a:t>
            </a:r>
            <a:endParaRPr lang="en-US" dirty="0">
              <a:solidFill>
                <a:schemeClr val="tx1"/>
              </a:solidFill>
            </a:endParaRPr>
          </a:p>
        </p:txBody>
      </p:sp>
      <p:grpSp>
        <p:nvGrpSpPr>
          <p:cNvPr id="14" name="Gruppieren 13"/>
          <p:cNvGrpSpPr/>
          <p:nvPr/>
        </p:nvGrpSpPr>
        <p:grpSpPr>
          <a:xfrm>
            <a:off x="4587766" y="2172287"/>
            <a:ext cx="4227909" cy="854692"/>
            <a:chOff x="504496" y="5481144"/>
            <a:chExt cx="5067192" cy="972000"/>
          </a:xfrm>
        </p:grpSpPr>
        <p:pic>
          <p:nvPicPr>
            <p:cNvPr id="15" name="Picture 1" descr="D:\Neno\DesktopXPS\teampics\neno_neu_small.jpg"/>
            <p:cNvPicPr>
              <a:picLocks noChangeAspect="1" noChangeArrowheads="1"/>
            </p:cNvPicPr>
            <p:nvPr/>
          </p:nvPicPr>
          <p:blipFill>
            <a:blip r:embed="rId3">
              <a:duotone>
                <a:prstClr val="black"/>
                <a:schemeClr val="tx2">
                  <a:tint val="45000"/>
                  <a:satMod val="400000"/>
                </a:schemeClr>
              </a:duotone>
            </a:blip>
            <a:srcRect/>
            <a:stretch>
              <a:fillRect/>
            </a:stretch>
          </p:blipFill>
          <p:spPr bwMode="auto">
            <a:xfrm>
              <a:off x="504496" y="5481144"/>
              <a:ext cx="670345" cy="972000"/>
            </a:xfrm>
            <a:prstGeom prst="rect">
              <a:avLst/>
            </a:prstGeom>
            <a:noFill/>
          </p:spPr>
        </p:pic>
        <p:pic>
          <p:nvPicPr>
            <p:cNvPr id="16" name="Picture 2" descr="D:\Neno\DesktopXPS\teampics\lars.jpg"/>
            <p:cNvPicPr>
              <a:picLocks noChangeAspect="1" noChangeArrowheads="1"/>
            </p:cNvPicPr>
            <p:nvPr/>
          </p:nvPicPr>
          <p:blipFill>
            <a:blip r:embed="rId4">
              <a:duotone>
                <a:prstClr val="black"/>
                <a:schemeClr val="tx2">
                  <a:tint val="45000"/>
                  <a:satMod val="400000"/>
                </a:schemeClr>
              </a:duotone>
            </a:blip>
            <a:srcRect/>
            <a:stretch>
              <a:fillRect/>
            </a:stretch>
          </p:blipFill>
          <p:spPr bwMode="auto">
            <a:xfrm>
              <a:off x="1171240" y="5481144"/>
              <a:ext cx="790244" cy="972000"/>
            </a:xfrm>
            <a:prstGeom prst="rect">
              <a:avLst/>
            </a:prstGeom>
            <a:noFill/>
          </p:spPr>
        </p:pic>
        <p:pic>
          <p:nvPicPr>
            <p:cNvPr id="17" name="Picture 3" descr="D:\Neno\DesktopXPS\teampics\boris.jpg"/>
            <p:cNvPicPr>
              <a:picLocks noChangeAspect="1" noChangeArrowheads="1"/>
            </p:cNvPicPr>
            <p:nvPr/>
          </p:nvPicPr>
          <p:blipFill>
            <a:blip r:embed="rId5">
              <a:duotone>
                <a:prstClr val="black"/>
                <a:schemeClr val="tx2">
                  <a:tint val="45000"/>
                  <a:satMod val="400000"/>
                </a:schemeClr>
              </a:duotone>
            </a:blip>
            <a:srcRect/>
            <a:stretch>
              <a:fillRect/>
            </a:stretch>
          </p:blipFill>
          <p:spPr bwMode="auto">
            <a:xfrm>
              <a:off x="1952403" y="5481144"/>
              <a:ext cx="714706" cy="972000"/>
            </a:xfrm>
            <a:prstGeom prst="rect">
              <a:avLst/>
            </a:prstGeom>
            <a:noFill/>
          </p:spPr>
        </p:pic>
        <p:pic>
          <p:nvPicPr>
            <p:cNvPr id="18" name="Picture 4" descr="D:\Neno\DesktopXPS\teampics\sven.jpg"/>
            <p:cNvPicPr>
              <a:picLocks noChangeAspect="1" noChangeArrowheads="1"/>
            </p:cNvPicPr>
            <p:nvPr/>
          </p:nvPicPr>
          <p:blipFill>
            <a:blip r:embed="rId6">
              <a:duotone>
                <a:prstClr val="black"/>
                <a:schemeClr val="tx2">
                  <a:tint val="45000"/>
                  <a:satMod val="400000"/>
                </a:schemeClr>
              </a:duotone>
            </a:blip>
            <a:srcRect/>
            <a:stretch>
              <a:fillRect/>
            </a:stretch>
          </p:blipFill>
          <p:spPr bwMode="auto">
            <a:xfrm>
              <a:off x="2660590" y="5481144"/>
              <a:ext cx="720000" cy="972000"/>
            </a:xfrm>
            <a:prstGeom prst="rect">
              <a:avLst/>
            </a:prstGeom>
            <a:noFill/>
          </p:spPr>
        </p:pic>
        <p:pic>
          <p:nvPicPr>
            <p:cNvPr id="19" name="Picture 5" descr="D:\Neno\DesktopXPS\teampics\thorsten.jpg"/>
            <p:cNvPicPr>
              <a:picLocks noChangeAspect="1" noChangeArrowheads="1"/>
            </p:cNvPicPr>
            <p:nvPr/>
          </p:nvPicPr>
          <p:blipFill>
            <a:blip r:embed="rId7">
              <a:duotone>
                <a:prstClr val="black"/>
                <a:schemeClr val="tx2">
                  <a:tint val="45000"/>
                  <a:satMod val="400000"/>
                </a:schemeClr>
              </a:duotone>
            </a:blip>
            <a:srcRect/>
            <a:stretch>
              <a:fillRect/>
            </a:stretch>
          </p:blipFill>
          <p:spPr bwMode="auto">
            <a:xfrm>
              <a:off x="3370089" y="5481144"/>
              <a:ext cx="714706" cy="972000"/>
            </a:xfrm>
            <a:prstGeom prst="rect">
              <a:avLst/>
            </a:prstGeom>
            <a:noFill/>
          </p:spPr>
        </p:pic>
        <p:pic>
          <p:nvPicPr>
            <p:cNvPr id="20" name="Picture 6" descr="D:\Neno\DesktopXPS\teampics\nico.jpg"/>
            <p:cNvPicPr>
              <a:picLocks noChangeAspect="1" noChangeArrowheads="1"/>
            </p:cNvPicPr>
            <p:nvPr/>
          </p:nvPicPr>
          <p:blipFill>
            <a:blip r:embed="rId8">
              <a:duotone>
                <a:prstClr val="black"/>
                <a:schemeClr val="tx2">
                  <a:tint val="45000"/>
                  <a:satMod val="400000"/>
                </a:schemeClr>
              </a:duotone>
            </a:blip>
            <a:srcRect/>
            <a:stretch>
              <a:fillRect/>
            </a:stretch>
          </p:blipFill>
          <p:spPr bwMode="auto">
            <a:xfrm>
              <a:off x="4079373" y="5481144"/>
              <a:ext cx="665753" cy="972000"/>
            </a:xfrm>
            <a:prstGeom prst="rect">
              <a:avLst/>
            </a:prstGeom>
            <a:noFill/>
          </p:spPr>
        </p:pic>
        <p:pic>
          <p:nvPicPr>
            <p:cNvPr id="21" name="Picture 7" descr="D:\Neno\DesktopXPS\teampics\daniel.jpg"/>
            <p:cNvPicPr>
              <a:picLocks noChangeAspect="1" noChangeArrowheads="1"/>
            </p:cNvPicPr>
            <p:nvPr/>
          </p:nvPicPr>
          <p:blipFill>
            <a:blip r:embed="rId9">
              <a:duotone>
                <a:prstClr val="black"/>
                <a:schemeClr val="tx2">
                  <a:tint val="45000"/>
                  <a:satMod val="400000"/>
                </a:schemeClr>
              </a:duotone>
            </a:blip>
            <a:srcRect/>
            <a:stretch>
              <a:fillRect/>
            </a:stretch>
          </p:blipFill>
          <p:spPr bwMode="auto">
            <a:xfrm>
              <a:off x="4740919" y="5481144"/>
              <a:ext cx="830769" cy="972000"/>
            </a:xfrm>
            <a:prstGeom prst="rect">
              <a:avLst/>
            </a:prstGeom>
            <a:noFill/>
          </p:spPr>
        </p:pic>
      </p:grpSp>
      <p:pic>
        <p:nvPicPr>
          <p:cNvPr id="126977" name="Picture 1" descr="D:\Documents\Arbeit\(Allgemein)\AIT_TeamSystemPro_Team_gross.gif"/>
          <p:cNvPicPr>
            <a:picLocks noChangeAspect="1" noChangeArrowheads="1"/>
          </p:cNvPicPr>
          <p:nvPr/>
        </p:nvPicPr>
        <p:blipFill>
          <a:blip r:embed="rId10"/>
          <a:srcRect/>
          <a:stretch>
            <a:fillRect/>
          </a:stretch>
        </p:blipFill>
        <p:spPr bwMode="auto">
          <a:xfrm>
            <a:off x="507289" y="5633872"/>
            <a:ext cx="2208322" cy="10034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Team Project Strategy</a:t>
            </a:r>
          </a:p>
        </p:txBody>
      </p:sp>
      <p:sp>
        <p:nvSpPr>
          <p:cNvPr id="3" name="Content Placeholder 2"/>
          <p:cNvSpPr>
            <a:spLocks noGrp="1"/>
          </p:cNvSpPr>
          <p:nvPr>
            <p:ph idx="1"/>
          </p:nvPr>
        </p:nvSpPr>
        <p:spPr>
          <a:xfrm>
            <a:off x="457200" y="1600200"/>
            <a:ext cx="8229600" cy="4686320"/>
          </a:xfrm>
        </p:spPr>
        <p:txBody>
          <a:bodyPr>
            <a:normAutofit/>
          </a:bodyPr>
          <a:lstStyle/>
          <a:p>
            <a:r>
              <a:rPr lang="en-US" dirty="0" smtClean="0"/>
              <a:t>If you use multiple Team Projects (TPs)…</a:t>
            </a:r>
          </a:p>
          <a:p>
            <a:pPr lvl="1"/>
            <a:r>
              <a:rPr lang="en-US" dirty="0" smtClean="0">
                <a:solidFill>
                  <a:schemeClr val="accent2"/>
                </a:solidFill>
              </a:rPr>
              <a:t>Excel &amp; Project </a:t>
            </a:r>
            <a:r>
              <a:rPr lang="en-US" dirty="0" smtClean="0"/>
              <a:t>can only show data from one TP</a:t>
            </a:r>
            <a:br>
              <a:rPr lang="en-US" dirty="0" smtClean="0"/>
            </a:br>
            <a:r>
              <a:rPr lang="en-US" dirty="0" smtClean="0"/>
              <a:t>(you can use different Excel sheets to achieve this)</a:t>
            </a:r>
          </a:p>
          <a:p>
            <a:pPr lvl="1"/>
            <a:r>
              <a:rPr lang="en-US" dirty="0" smtClean="0">
                <a:solidFill>
                  <a:schemeClr val="accent2"/>
                </a:solidFill>
              </a:rPr>
              <a:t>Work Items can’t be reassigned </a:t>
            </a:r>
            <a:r>
              <a:rPr lang="en-US" dirty="0" smtClean="0"/>
              <a:t>to a different TP</a:t>
            </a:r>
            <a:br>
              <a:rPr lang="en-US" dirty="0" smtClean="0"/>
            </a:br>
            <a:r>
              <a:rPr lang="en-US" dirty="0" smtClean="0"/>
              <a:t>(they can be copied though)</a:t>
            </a:r>
          </a:p>
          <a:p>
            <a:pPr lvl="1"/>
            <a:r>
              <a:rPr lang="en-US" dirty="0" smtClean="0">
                <a:solidFill>
                  <a:schemeClr val="accent2"/>
                </a:solidFill>
              </a:rPr>
              <a:t>Built-in reports </a:t>
            </a:r>
            <a:r>
              <a:rPr lang="en-US" dirty="0" smtClean="0"/>
              <a:t>show data from one project</a:t>
            </a:r>
            <a:br>
              <a:rPr lang="en-US" dirty="0" smtClean="0"/>
            </a:br>
            <a:r>
              <a:rPr lang="en-US" dirty="0" smtClean="0"/>
              <a:t>(they can filter for areas and iterations)</a:t>
            </a:r>
          </a:p>
          <a:p>
            <a:pPr lvl="1"/>
            <a:endParaRPr lang="en-US" dirty="0" smtClean="0"/>
          </a:p>
        </p:txBody>
      </p:sp>
      <p:pic>
        <p:nvPicPr>
          <p:cNvPr id="32772" name="Picture 4" descr="C:\Users\Neno\AppData\Local\Microsoft\Windows\Temporary Internet Files\Content.IE5\BCRW7XU9\MCj02315320000[1].wmf"/>
          <p:cNvPicPr>
            <a:picLocks noChangeAspect="1" noChangeArrowheads="1"/>
          </p:cNvPicPr>
          <p:nvPr/>
        </p:nvPicPr>
        <p:blipFill>
          <a:blip r:embed="rId3"/>
          <a:srcRect/>
          <a:stretch>
            <a:fillRect/>
          </a:stretch>
        </p:blipFill>
        <p:spPr bwMode="auto">
          <a:xfrm>
            <a:off x="7034213" y="169069"/>
            <a:ext cx="1830388" cy="162083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Set up a build process early!</a:t>
            </a:r>
            <a:endParaRPr lang="en-US" dirty="0"/>
          </a:p>
        </p:txBody>
      </p:sp>
      <p:sp>
        <p:nvSpPr>
          <p:cNvPr id="3" name="Inhaltsplatzhalter 2"/>
          <p:cNvSpPr>
            <a:spLocks noGrp="1"/>
          </p:cNvSpPr>
          <p:nvPr>
            <p:ph idx="1"/>
          </p:nvPr>
        </p:nvSpPr>
        <p:spPr>
          <a:xfrm>
            <a:off x="381000" y="1416050"/>
            <a:ext cx="8388350" cy="978729"/>
          </a:xfrm>
        </p:spPr>
        <p:txBody>
          <a:bodyPr/>
          <a:lstStyle/>
          <a:p>
            <a:r>
              <a:rPr lang="en-US" dirty="0" smtClean="0"/>
              <a:t>Several Reports and metrics require a build process (with or without tests) as input</a:t>
            </a:r>
            <a:br>
              <a:rPr lang="en-US" dirty="0" smtClean="0"/>
            </a:br>
            <a:r>
              <a:rPr lang="en-US" dirty="0" smtClean="0">
                <a:sym typeface="Wingdings" pitchFamily="2" charset="2"/>
              </a:rPr>
              <a:t> the sooner you set up a build, the better!</a:t>
            </a:r>
            <a:endParaRPr lang="en-US" dirty="0"/>
          </a:p>
        </p:txBody>
      </p:sp>
      <p:pic>
        <p:nvPicPr>
          <p:cNvPr id="4" name="Picture 5" descr="http://msdn2.microsoft.com/en-us/vstudio/aa718509.feature292.gif"/>
          <p:cNvPicPr>
            <a:picLocks noChangeAspect="1" noChangeArrowheads="1"/>
          </p:cNvPicPr>
          <p:nvPr/>
        </p:nvPicPr>
        <p:blipFill>
          <a:blip r:embed="rId3"/>
          <a:srcRect/>
          <a:stretch>
            <a:fillRect/>
          </a:stretch>
        </p:blipFill>
        <p:spPr bwMode="auto">
          <a:xfrm>
            <a:off x="2227811" y="3096369"/>
            <a:ext cx="4572000" cy="323069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Virtualization and TFS</a:t>
            </a:r>
            <a:endParaRPr lang="en-US" dirty="0"/>
          </a:p>
        </p:txBody>
      </p:sp>
      <p:sp>
        <p:nvSpPr>
          <p:cNvPr id="3" name="Inhaltsplatzhalter 2"/>
          <p:cNvSpPr>
            <a:spLocks noGrp="1"/>
          </p:cNvSpPr>
          <p:nvPr>
            <p:ph idx="1"/>
          </p:nvPr>
        </p:nvSpPr>
        <p:spPr/>
        <p:txBody>
          <a:bodyPr/>
          <a:lstStyle/>
          <a:p>
            <a:r>
              <a:rPr lang="en-US" dirty="0" smtClean="0"/>
              <a:t>Should I run TFS in a virtual environment?</a:t>
            </a:r>
          </a:p>
          <a:p>
            <a:pPr lvl="1"/>
            <a:r>
              <a:rPr lang="en-US" dirty="0" smtClean="0"/>
              <a:t>Yes!  (recommended)</a:t>
            </a:r>
          </a:p>
          <a:p>
            <a:r>
              <a:rPr lang="en-US" dirty="0" smtClean="0"/>
              <a:t>Why?</a:t>
            </a:r>
          </a:p>
          <a:p>
            <a:pPr lvl="1"/>
            <a:r>
              <a:rPr lang="en-US" dirty="0" smtClean="0"/>
              <a:t>Snapshot support*</a:t>
            </a:r>
          </a:p>
          <a:p>
            <a:pPr lvl="1"/>
            <a:r>
              <a:rPr lang="en-US" dirty="0" smtClean="0"/>
              <a:t>Faster Disaster recovery</a:t>
            </a:r>
          </a:p>
          <a:p>
            <a:r>
              <a:rPr lang="en-US" dirty="0" smtClean="0"/>
              <a:t>Good to know</a:t>
            </a:r>
          </a:p>
          <a:p>
            <a:pPr lvl="1"/>
            <a:r>
              <a:rPr lang="en-US" dirty="0" smtClean="0"/>
              <a:t>SQL Server is supported in virtual configurations</a:t>
            </a:r>
            <a:br>
              <a:rPr lang="en-US" dirty="0" smtClean="0"/>
            </a:br>
            <a:r>
              <a:rPr lang="en-US" dirty="0" smtClean="0">
                <a:hlinkClick r:id="rId3"/>
              </a:rPr>
              <a:t>http://support.microsoft.com/kb/956893/en-us</a:t>
            </a:r>
            <a:r>
              <a:rPr lang="en-US" dirty="0" smtClean="0"/>
              <a:t> </a:t>
            </a:r>
            <a:br>
              <a:rPr lang="en-US" dirty="0" smtClean="0"/>
            </a:br>
            <a:r>
              <a:rPr lang="en-US" dirty="0" smtClean="0"/>
              <a:t>(* be aware: no support for VM snapshots)</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Virtualization Options</a:t>
            </a:r>
            <a:endParaRPr lang="en-US" dirty="0"/>
          </a:p>
        </p:txBody>
      </p:sp>
      <p:sp>
        <p:nvSpPr>
          <p:cNvPr id="3" name="Inhaltsplatzhalter 2"/>
          <p:cNvSpPr>
            <a:spLocks noGrp="1"/>
          </p:cNvSpPr>
          <p:nvPr>
            <p:ph idx="1"/>
          </p:nvPr>
        </p:nvSpPr>
        <p:spPr/>
        <p:txBody>
          <a:bodyPr/>
          <a:lstStyle/>
          <a:p>
            <a:r>
              <a:rPr lang="en-US" dirty="0" smtClean="0"/>
              <a:t>Option 1 (1 VM)</a:t>
            </a:r>
          </a:p>
          <a:p>
            <a:pPr lvl="1"/>
            <a:r>
              <a:rPr lang="en-US" sz="2400" dirty="0" smtClean="0"/>
              <a:t>VM #1: TFS, SQL, SSAS, SSRS, WSS</a:t>
            </a:r>
          </a:p>
          <a:p>
            <a:r>
              <a:rPr lang="en-US" dirty="0" smtClean="0"/>
              <a:t>Option 2 (2 VMs)</a:t>
            </a:r>
          </a:p>
          <a:p>
            <a:pPr lvl="1"/>
            <a:r>
              <a:rPr lang="en-US" sz="2400" dirty="0" smtClean="0"/>
              <a:t>VM #1: SQL, SSAS</a:t>
            </a:r>
          </a:p>
          <a:p>
            <a:pPr lvl="1"/>
            <a:r>
              <a:rPr lang="en-US" sz="2400" dirty="0" smtClean="0"/>
              <a:t>VM #2: TFS, SSRS, WSS</a:t>
            </a:r>
          </a:p>
          <a:p>
            <a:r>
              <a:rPr lang="en-US" dirty="0" smtClean="0"/>
              <a:t>Option 3 (Host + 1 VM)</a:t>
            </a:r>
          </a:p>
          <a:p>
            <a:pPr lvl="1"/>
            <a:r>
              <a:rPr lang="en-US" sz="2400" dirty="0" smtClean="0"/>
              <a:t>Same as Option 2, but #1 installed on the host</a:t>
            </a:r>
          </a:p>
          <a:p>
            <a:pPr lvl="1"/>
            <a:r>
              <a:rPr lang="en-US" sz="2400" dirty="0" smtClean="0"/>
              <a:t>This is the configuration we use for hosting</a:t>
            </a:r>
            <a:br>
              <a:rPr lang="en-US" sz="2400" dirty="0" smtClean="0"/>
            </a:br>
            <a:r>
              <a:rPr lang="en-US" sz="2400" dirty="0" smtClean="0"/>
              <a:t>(combines advantages of virtualization + performance)</a:t>
            </a:r>
          </a:p>
          <a:p>
            <a:pPr lvl="1"/>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TFS 2008 Scalability Options</a:t>
            </a:r>
            <a:endParaRPr lang="en-US" dirty="0"/>
          </a:p>
        </p:txBody>
      </p:sp>
      <p:sp>
        <p:nvSpPr>
          <p:cNvPr id="3" name="Inhaltsplatzhalter 2"/>
          <p:cNvSpPr>
            <a:spLocks noGrp="1"/>
          </p:cNvSpPr>
          <p:nvPr>
            <p:ph idx="1"/>
          </p:nvPr>
        </p:nvSpPr>
        <p:spPr>
          <a:xfrm>
            <a:off x="381000" y="1150226"/>
            <a:ext cx="8763000" cy="5013434"/>
          </a:xfrm>
        </p:spPr>
        <p:txBody>
          <a:bodyPr>
            <a:normAutofit fontScale="92500" lnSpcReduction="10000"/>
          </a:bodyPr>
          <a:lstStyle/>
          <a:p>
            <a:r>
              <a:rPr lang="en-US" dirty="0" smtClean="0"/>
              <a:t>TFS (Single-Server) too slow? </a:t>
            </a:r>
            <a:r>
              <a:rPr lang="en-US" dirty="0" smtClean="0">
                <a:sym typeface="Wingdings" pitchFamily="2" charset="2"/>
              </a:rPr>
              <a:t> Dual-Server</a:t>
            </a:r>
          </a:p>
          <a:p>
            <a:r>
              <a:rPr lang="en-US" dirty="0" smtClean="0"/>
              <a:t>TFS (Dual-Server) too slow? </a:t>
            </a:r>
            <a:r>
              <a:rPr lang="en-US" dirty="0" smtClean="0">
                <a:sym typeface="Wingdings" pitchFamily="2" charset="2"/>
              </a:rPr>
              <a:t> Scale-up!</a:t>
            </a:r>
          </a:p>
          <a:p>
            <a:r>
              <a:rPr lang="en-US" dirty="0" smtClean="0">
                <a:sym typeface="Wingdings" pitchFamily="2" charset="2"/>
              </a:rPr>
              <a:t>SQL Logs are huge?  Turn them off.</a:t>
            </a:r>
          </a:p>
          <a:p>
            <a:r>
              <a:rPr lang="en-US" dirty="0" err="1" smtClean="0">
                <a:sym typeface="Wingdings" pitchFamily="2" charset="2"/>
              </a:rPr>
              <a:t>Perf</a:t>
            </a:r>
            <a:r>
              <a:rPr lang="en-US" dirty="0" smtClean="0">
                <a:sym typeface="Wingdings" pitchFamily="2" charset="2"/>
              </a:rPr>
              <a:t> issues with OLAP queries?  Move SSAS</a:t>
            </a:r>
            <a:br>
              <a:rPr lang="en-US" dirty="0" smtClean="0">
                <a:sym typeface="Wingdings" pitchFamily="2" charset="2"/>
              </a:rPr>
            </a:br>
            <a:r>
              <a:rPr lang="de-DE" sz="2800" u="sng" dirty="0" smtClean="0">
                <a:hlinkClick r:id="rId3"/>
              </a:rPr>
              <a:t>http://msdn.microsoft.com/en-us/library/aa721760.aspx</a:t>
            </a:r>
            <a:endParaRPr lang="en-US" dirty="0" smtClean="0"/>
          </a:p>
          <a:p>
            <a:r>
              <a:rPr lang="en-US" dirty="0" err="1" smtClean="0">
                <a:sym typeface="Wingdings" pitchFamily="2" charset="2"/>
              </a:rPr>
              <a:t>Perf</a:t>
            </a:r>
            <a:r>
              <a:rPr lang="en-US" dirty="0" smtClean="0">
                <a:sym typeface="Wingdings" pitchFamily="2" charset="2"/>
              </a:rPr>
              <a:t> issues with </a:t>
            </a:r>
            <a:r>
              <a:rPr lang="en-US" dirty="0" smtClean="0"/>
              <a:t>SQL Reports? </a:t>
            </a:r>
            <a:r>
              <a:rPr lang="en-US" dirty="0" smtClean="0">
                <a:sym typeface="Wingdings" pitchFamily="2" charset="2"/>
              </a:rPr>
              <a:t> Move SSRS</a:t>
            </a:r>
          </a:p>
          <a:p>
            <a:r>
              <a:rPr lang="en-US" dirty="0" err="1" smtClean="0">
                <a:sym typeface="Wingdings" pitchFamily="2" charset="2"/>
              </a:rPr>
              <a:t>Perf</a:t>
            </a:r>
            <a:r>
              <a:rPr lang="en-US" dirty="0" smtClean="0">
                <a:sym typeface="Wingdings" pitchFamily="2" charset="2"/>
              </a:rPr>
              <a:t> issues with Project portals?  Move MOSS</a:t>
            </a:r>
          </a:p>
          <a:p>
            <a:r>
              <a:rPr lang="en-US" dirty="0" err="1" smtClean="0">
                <a:sym typeface="Wingdings" pitchFamily="2" charset="2"/>
              </a:rPr>
              <a:t>Perf</a:t>
            </a:r>
            <a:r>
              <a:rPr lang="en-US" dirty="0" smtClean="0">
                <a:sym typeface="Wingdings" pitchFamily="2" charset="2"/>
              </a:rPr>
              <a:t> issues with remote location?  TFS Proxy</a:t>
            </a:r>
          </a:p>
          <a:p>
            <a:r>
              <a:rPr lang="en-US" dirty="0" err="1" smtClean="0">
                <a:sym typeface="Wingdings" pitchFamily="2" charset="2"/>
              </a:rPr>
              <a:t>Perf</a:t>
            </a:r>
            <a:r>
              <a:rPr lang="en-US" dirty="0" smtClean="0">
                <a:sym typeface="Wingdings" pitchFamily="2" charset="2"/>
              </a:rPr>
              <a:t> issues with Build server?  TFS Proxy, </a:t>
            </a:r>
            <a:r>
              <a:rPr lang="en-US" dirty="0" err="1" smtClean="0">
                <a:sym typeface="Wingdings" pitchFamily="2" charset="2"/>
              </a:rPr>
              <a:t>Hotfix</a:t>
            </a:r>
            <a:r>
              <a:rPr lang="en-US" dirty="0" smtClean="0">
                <a:sym typeface="Wingdings" pitchFamily="2" charset="2"/>
              </a:rPr>
              <a:t>, Optimize (e.g. incremental GET)</a:t>
            </a:r>
          </a:p>
          <a:p>
            <a:r>
              <a:rPr lang="en-US" dirty="0" err="1" smtClean="0"/>
              <a:t>Perf</a:t>
            </a:r>
            <a:r>
              <a:rPr lang="en-US" dirty="0" smtClean="0"/>
              <a:t> issues with Web Access </a:t>
            </a:r>
            <a:r>
              <a:rPr lang="en-US" dirty="0" smtClean="0">
                <a:sym typeface="Wingdings" pitchFamily="2" charset="2"/>
              </a:rPr>
              <a:t> Move TSWA</a:t>
            </a:r>
            <a:endParaRPr lang="en-US" dirty="0"/>
          </a:p>
        </p:txBody>
      </p:sp>
      <p:sp>
        <p:nvSpPr>
          <p:cNvPr id="4" name="Textfeld 3"/>
          <p:cNvSpPr txBox="1"/>
          <p:nvPr/>
        </p:nvSpPr>
        <p:spPr>
          <a:xfrm>
            <a:off x="252250" y="6211669"/>
            <a:ext cx="6921060" cy="646331"/>
          </a:xfrm>
          <a:prstGeom prst="rect">
            <a:avLst/>
          </a:prstGeom>
          <a:noFill/>
        </p:spPr>
        <p:txBody>
          <a:bodyPr wrap="square" rtlCol="0">
            <a:spAutoFit/>
          </a:bodyPr>
          <a:lstStyle/>
          <a:p>
            <a:r>
              <a:rPr lang="de-DE" dirty="0" smtClean="0"/>
              <a:t>Source: </a:t>
            </a:r>
            <a:r>
              <a:rPr lang="de-DE" dirty="0" smtClean="0">
                <a:hlinkClick r:id="rId4"/>
              </a:rPr>
              <a:t>http://msmvps.com/blogs/vstsblog/archive/2008/07/09/your-tfs-user-base-is-growing-scale-up-or-out.aspx</a:t>
            </a:r>
            <a:r>
              <a:rPr lang="de-DE" dirty="0" smtClean="0"/>
              <a:t> </a:t>
            </a:r>
            <a:endParaRPr lang="de-DE"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Build Server performance</a:t>
            </a:r>
            <a:endParaRPr lang="en-US" dirty="0"/>
          </a:p>
        </p:txBody>
      </p:sp>
      <p:sp>
        <p:nvSpPr>
          <p:cNvPr id="3" name="Inhaltsplatzhalter 2"/>
          <p:cNvSpPr>
            <a:spLocks noGrp="1"/>
          </p:cNvSpPr>
          <p:nvPr>
            <p:ph idx="1"/>
          </p:nvPr>
        </p:nvSpPr>
        <p:spPr/>
        <p:txBody>
          <a:bodyPr/>
          <a:lstStyle/>
          <a:p>
            <a:r>
              <a:rPr lang="en-US" dirty="0" smtClean="0"/>
              <a:t>Optimize Build Process</a:t>
            </a:r>
          </a:p>
          <a:p>
            <a:pPr lvl="1"/>
            <a:r>
              <a:rPr lang="en-US" dirty="0" smtClean="0"/>
              <a:t>e.g.  Incremental GET instead of full GET</a:t>
            </a:r>
          </a:p>
          <a:p>
            <a:pPr lvl="1"/>
            <a:r>
              <a:rPr lang="en-US" dirty="0" smtClean="0"/>
              <a:t>Change logging verbosity</a:t>
            </a:r>
            <a:br>
              <a:rPr lang="en-US" dirty="0" smtClean="0"/>
            </a:br>
            <a:r>
              <a:rPr lang="en-US" sz="1200" dirty="0" smtClean="0">
                <a:hlinkClick r:id="rId3"/>
              </a:rPr>
              <a:t>http://blogs.msdn.com/aaronhallberg/archive/2007/05/03/tfsbuild-rsp-and-logging-verbosity-in-orcas.aspx</a:t>
            </a:r>
            <a:r>
              <a:rPr lang="en-US" sz="1200" dirty="0" smtClean="0"/>
              <a:t> </a:t>
            </a:r>
            <a:endParaRPr lang="en-US" dirty="0" smtClean="0"/>
          </a:p>
          <a:p>
            <a:r>
              <a:rPr lang="en-US" dirty="0" smtClean="0"/>
              <a:t>Install TFS 2008 SP 1 (on TFS &amp; Build Server)</a:t>
            </a:r>
          </a:p>
          <a:p>
            <a:pPr lvl="1"/>
            <a:endParaRPr lang="en-US" dirty="0" smtClean="0"/>
          </a:p>
          <a:p>
            <a:endParaRPr lang="en-US" dirty="0" smtClean="0"/>
          </a:p>
          <a:p>
            <a:endParaRPr lang="en-US" dirty="0"/>
          </a:p>
        </p:txBody>
      </p:sp>
      <p:sp>
        <p:nvSpPr>
          <p:cNvPr id="4" name="Textfeld 3"/>
          <p:cNvSpPr txBox="1"/>
          <p:nvPr/>
        </p:nvSpPr>
        <p:spPr>
          <a:xfrm>
            <a:off x="18952" y="6181646"/>
            <a:ext cx="9188104" cy="707886"/>
          </a:xfrm>
          <a:prstGeom prst="rect">
            <a:avLst/>
          </a:prstGeom>
          <a:noFill/>
        </p:spPr>
        <p:txBody>
          <a:bodyPr wrap="square" rtlCol="0">
            <a:spAutoFit/>
          </a:bodyPr>
          <a:lstStyle/>
          <a:p>
            <a:r>
              <a:rPr lang="de-DE" sz="2000" dirty="0" smtClean="0"/>
              <a:t>Source: </a:t>
            </a:r>
            <a:r>
              <a:rPr lang="de-DE" sz="2000" dirty="0" smtClean="0">
                <a:hlinkClick r:id="rId4"/>
              </a:rPr>
              <a:t>http://msmvps.com/blogs/vstsblog/archive/2009/01/31/hotfix-for-team-build-2008-sp1-reducing-project-to-project-references-in-build-log-kb958845.aspx</a:t>
            </a:r>
            <a:r>
              <a:rPr lang="de-DE" sz="2000" dirty="0" smtClean="0"/>
              <a:t> </a:t>
            </a:r>
            <a:endParaRPr lang="de-DE" sz="2000" dirty="0"/>
          </a:p>
        </p:txBody>
      </p:sp>
      <p:sp>
        <p:nvSpPr>
          <p:cNvPr id="5" name="Textfeld 4"/>
          <p:cNvSpPr txBox="1"/>
          <p:nvPr/>
        </p:nvSpPr>
        <p:spPr>
          <a:xfrm>
            <a:off x="425671" y="3610315"/>
            <a:ext cx="8049986" cy="241604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dirty="0" smtClean="0"/>
              <a:t>Aaron </a:t>
            </a:r>
            <a:r>
              <a:rPr lang="en-US" sz="2400" dirty="0" err="1" smtClean="0"/>
              <a:t>Hallberg</a:t>
            </a:r>
            <a:r>
              <a:rPr lang="en-US" sz="2400" dirty="0" smtClean="0"/>
              <a:t> from Microsoft says:</a:t>
            </a:r>
          </a:p>
          <a:p>
            <a:endParaRPr lang="en-US" sz="1100" dirty="0" smtClean="0"/>
          </a:p>
          <a:p>
            <a:pPr lvl="1"/>
            <a:r>
              <a:rPr lang="en-US" sz="2800" dirty="0" smtClean="0"/>
              <a:t>[…] change in TFS Build SP1 which reduced build log noise by cutting out the build steps for project-to-project references […] the fix in SP1 </a:t>
            </a:r>
            <a:r>
              <a:rPr lang="en-US" sz="2800" b="1" dirty="0" smtClean="0"/>
              <a:t>didn't actually fix the problem</a:t>
            </a:r>
            <a:r>
              <a:rPr lang="en-US" sz="2800" dirty="0" smtClean="0"/>
              <a:t>, at least not completely.</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Build Server performance (II)</a:t>
            </a:r>
            <a:endParaRPr lang="en-US" dirty="0"/>
          </a:p>
        </p:txBody>
      </p:sp>
      <p:sp>
        <p:nvSpPr>
          <p:cNvPr id="3" name="Inhaltsplatzhalter 2"/>
          <p:cNvSpPr>
            <a:spLocks noGrp="1"/>
          </p:cNvSpPr>
          <p:nvPr>
            <p:ph idx="1"/>
          </p:nvPr>
        </p:nvSpPr>
        <p:spPr/>
        <p:txBody>
          <a:bodyPr/>
          <a:lstStyle/>
          <a:p>
            <a:r>
              <a:rPr lang="en-US" dirty="0" smtClean="0"/>
              <a:t>A hot fix is finally available that will address the remaining parts of the problem</a:t>
            </a:r>
          </a:p>
          <a:p>
            <a:pPr lvl="1"/>
            <a:r>
              <a:rPr lang="en-US" dirty="0" smtClean="0">
                <a:hlinkClick r:id="rId3"/>
              </a:rPr>
              <a:t>http://code.msdn.microsoft.com/KB958845</a:t>
            </a:r>
          </a:p>
          <a:p>
            <a:pPr lvl="1"/>
            <a:r>
              <a:rPr lang="en-US" dirty="0" smtClean="0">
                <a:hlinkClick r:id="rId3"/>
              </a:rPr>
              <a:t>http://support.microsoft.com/kb/958845</a:t>
            </a:r>
            <a:r>
              <a:rPr lang="en-US" dirty="0" smtClean="0"/>
              <a:t> </a:t>
            </a:r>
          </a:p>
          <a:p>
            <a:endParaRPr lang="en-US" dirty="0" smtClean="0"/>
          </a:p>
          <a:p>
            <a:endParaRPr lang="en-US" dirty="0"/>
          </a:p>
        </p:txBody>
      </p:sp>
      <p:sp>
        <p:nvSpPr>
          <p:cNvPr id="5" name="Textfeld 4"/>
          <p:cNvSpPr txBox="1"/>
          <p:nvPr/>
        </p:nvSpPr>
        <p:spPr>
          <a:xfrm>
            <a:off x="472968" y="3610304"/>
            <a:ext cx="8049986" cy="286232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dirty="0" smtClean="0"/>
              <a:t>VSTS MVP colleague Mathias </a:t>
            </a:r>
            <a:r>
              <a:rPr lang="en-US" sz="2400" dirty="0" err="1" smtClean="0"/>
              <a:t>Olausson</a:t>
            </a:r>
            <a:r>
              <a:rPr lang="en-US" sz="2400" dirty="0" smtClean="0"/>
              <a:t> reports:</a:t>
            </a:r>
          </a:p>
          <a:p>
            <a:endParaRPr lang="en-US" sz="1100" dirty="0" smtClean="0"/>
          </a:p>
          <a:p>
            <a:pPr lvl="1"/>
            <a:r>
              <a:rPr lang="en-US" sz="2800" dirty="0" smtClean="0"/>
              <a:t>“before SP1 the build time was about </a:t>
            </a:r>
            <a:r>
              <a:rPr lang="en-US" sz="2800" b="1" dirty="0" smtClean="0">
                <a:solidFill>
                  <a:schemeClr val="accent2"/>
                </a:solidFill>
              </a:rPr>
              <a:t>2h 30 min</a:t>
            </a:r>
            <a:r>
              <a:rPr lang="en-US" sz="2800" dirty="0" smtClean="0"/>
              <a:t>, with SP1 build time in average </a:t>
            </a:r>
            <a:r>
              <a:rPr lang="en-US" sz="2800" b="1" dirty="0" smtClean="0">
                <a:solidFill>
                  <a:schemeClr val="accent2"/>
                </a:solidFill>
              </a:rPr>
              <a:t>65 minutes </a:t>
            </a:r>
            <a:r>
              <a:rPr lang="en-US" sz="2800" dirty="0" smtClean="0"/>
              <a:t>and with the build </a:t>
            </a:r>
            <a:r>
              <a:rPr lang="en-US" sz="2800" dirty="0" err="1" smtClean="0"/>
              <a:t>hotfix</a:t>
            </a:r>
            <a:r>
              <a:rPr lang="en-US" sz="2800" dirty="0" smtClean="0"/>
              <a:t> we’re now down to </a:t>
            </a:r>
            <a:r>
              <a:rPr lang="en-US" sz="2800" b="1" dirty="0" smtClean="0">
                <a:solidFill>
                  <a:schemeClr val="accent2"/>
                </a:solidFill>
              </a:rPr>
              <a:t>less than 40 minutes</a:t>
            </a:r>
            <a:r>
              <a:rPr lang="en-US" sz="2800" dirty="0" smtClean="0"/>
              <a:t>. The build log has changed from 5500 lines down to 550.”</a:t>
            </a:r>
            <a:endParaRPr lang="en-US" sz="2800"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Localized Versions of TFS</a:t>
            </a:r>
            <a:endParaRPr lang="en-US" dirty="0"/>
          </a:p>
        </p:txBody>
      </p:sp>
      <p:sp>
        <p:nvSpPr>
          <p:cNvPr id="3" name="Inhaltsplatzhalter 2"/>
          <p:cNvSpPr>
            <a:spLocks noGrp="1"/>
          </p:cNvSpPr>
          <p:nvPr>
            <p:ph idx="1"/>
          </p:nvPr>
        </p:nvSpPr>
        <p:spPr/>
        <p:txBody>
          <a:bodyPr/>
          <a:lstStyle/>
          <a:p>
            <a:r>
              <a:rPr lang="en-US" dirty="0" smtClean="0"/>
              <a:t>I recommend using the </a:t>
            </a:r>
            <a:r>
              <a:rPr lang="en-US" dirty="0" smtClean="0">
                <a:solidFill>
                  <a:schemeClr val="accent2"/>
                </a:solidFill>
              </a:rPr>
              <a:t>English version</a:t>
            </a:r>
            <a:r>
              <a:rPr lang="en-US" dirty="0" smtClean="0"/>
              <a:t> of TFS</a:t>
            </a:r>
          </a:p>
          <a:p>
            <a:r>
              <a:rPr lang="en-US" dirty="0" smtClean="0"/>
              <a:t>Reasons</a:t>
            </a:r>
          </a:p>
          <a:p>
            <a:pPr lvl="1"/>
            <a:r>
              <a:rPr lang="en-US" dirty="0" smtClean="0"/>
              <a:t>Vocabulary used in books and the web is English</a:t>
            </a:r>
          </a:p>
          <a:p>
            <a:pPr lvl="1"/>
            <a:r>
              <a:rPr lang="en-US" dirty="0" smtClean="0"/>
              <a:t>Some translations make me sad</a:t>
            </a:r>
            <a:br>
              <a:rPr lang="en-US" dirty="0" smtClean="0"/>
            </a:br>
            <a:r>
              <a:rPr lang="en-US" dirty="0" smtClean="0"/>
              <a:t>(some original English messages as well)</a:t>
            </a:r>
          </a:p>
          <a:p>
            <a:pPr lvl="1"/>
            <a:r>
              <a:rPr lang="en-US" dirty="0" smtClean="0"/>
              <a:t>TFS Power Tools are available in English only</a:t>
            </a:r>
          </a:p>
          <a:p>
            <a:pPr lvl="1"/>
            <a:r>
              <a:rPr lang="en-US" dirty="0" smtClean="0"/>
              <a:t>Incompatibility with some templates/tools/fixes</a:t>
            </a:r>
          </a:p>
          <a:p>
            <a:pPr lvl="1"/>
            <a:r>
              <a:rPr lang="en-US" dirty="0" smtClean="0"/>
              <a:t>You can move from English </a:t>
            </a:r>
            <a:r>
              <a:rPr lang="en-US" dirty="0" smtClean="0">
                <a:sym typeface="Wingdings" pitchFamily="2" charset="2"/>
              </a:rPr>
              <a:t> localized (one-way)</a:t>
            </a:r>
          </a:p>
          <a:p>
            <a:r>
              <a:rPr lang="en-US" dirty="0" smtClean="0">
                <a:sym typeface="Wingdings" pitchFamily="2" charset="2"/>
              </a:rPr>
              <a:t>You can still have localized VS &amp; Team Explorer!</a:t>
            </a:r>
            <a:br>
              <a:rPr lang="en-US" dirty="0" smtClean="0">
                <a:sym typeface="Wingdings" pitchFamily="2" charset="2"/>
              </a:rPr>
            </a:br>
            <a:r>
              <a:rPr lang="en-US" dirty="0" smtClean="0">
                <a:sym typeface="Wingdings" pitchFamily="2" charset="2"/>
              </a:rPr>
              <a:t>(beware of Service Packs…)</a:t>
            </a:r>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Installation</a:t>
            </a:r>
            <a:endParaRPr lang="en-US" dirty="0"/>
          </a:p>
        </p:txBody>
      </p:sp>
      <p:sp>
        <p:nvSpPr>
          <p:cNvPr id="3" name="Inhaltsplatzhalter 2"/>
          <p:cNvSpPr>
            <a:spLocks noGrp="1"/>
          </p:cNvSpPr>
          <p:nvPr>
            <p:ph idx="1"/>
          </p:nvPr>
        </p:nvSpPr>
        <p:spPr/>
        <p:txBody>
          <a:bodyPr/>
          <a:lstStyle/>
          <a:p>
            <a:r>
              <a:rPr lang="en-US" dirty="0" smtClean="0"/>
              <a:t>Follow the latest TFS Installation Guide </a:t>
            </a:r>
            <a:r>
              <a:rPr lang="en-US" sz="2400" dirty="0" smtClean="0">
                <a:hlinkClick r:id="rId3"/>
              </a:rPr>
              <a:t>http://www.microsoft.com/downloads/details.aspx?FamilyID=ff12844f-398c-4fe9-8b0d-9e84181d9923</a:t>
            </a:r>
            <a:r>
              <a:rPr lang="en-US" sz="2400" dirty="0" smtClean="0"/>
              <a:t> </a:t>
            </a:r>
            <a:endParaRPr lang="en-US" dirty="0" smtClean="0"/>
          </a:p>
          <a:p>
            <a:r>
              <a:rPr lang="en-US" dirty="0" smtClean="0"/>
              <a:t>Make sure the server name has no underscore </a:t>
            </a:r>
            <a:br>
              <a:rPr lang="en-US" dirty="0" smtClean="0"/>
            </a:br>
            <a:r>
              <a:rPr lang="en-US" sz="2400" dirty="0" smtClean="0">
                <a:hlinkClick r:id="rId4"/>
              </a:rPr>
              <a:t>http://msmvps.com/blogs/vstsblog/archive/2009/01/11/be-aware-don-t-use-underscores-in-server-names.aspx</a:t>
            </a:r>
            <a:r>
              <a:rPr lang="en-US" sz="2400" dirty="0" smtClean="0"/>
              <a:t> </a:t>
            </a:r>
            <a:endParaRPr lang="en-US" dirty="0" smtClean="0"/>
          </a:p>
          <a:p>
            <a:r>
              <a:rPr lang="en-US" dirty="0" smtClean="0"/>
              <a:t>To save one step you can integrate the TFS SP1 into the TFS Setup (“slipstream”).</a:t>
            </a:r>
            <a:br>
              <a:rPr lang="en-US" dirty="0" smtClean="0"/>
            </a:br>
            <a:r>
              <a:rPr lang="en-US" sz="2400" dirty="0" smtClean="0">
                <a:hlinkClick r:id="rId5"/>
              </a:rPr>
              <a:t>http://msmvps.com/blogs/vstsblog/archive/2008/08/11/visual-studio-2008-net-2-5-and-tfs-2008-service-pack-1-released.aspx</a:t>
            </a:r>
            <a:endParaRPr lang="en-US" sz="2400" dirty="0" smtClean="0"/>
          </a:p>
          <a:p>
            <a:pPr lvl="1"/>
            <a:r>
              <a:rPr lang="en-US" dirty="0" smtClean="0"/>
              <a:t>Required for SQL Server 2008</a:t>
            </a:r>
          </a:p>
          <a:p>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Slipstream</a:t>
            </a:r>
            <a:r>
              <a:rPr lang="en-US" dirty="0" smtClean="0"/>
              <a:t/>
            </a:r>
            <a:br>
              <a:rPr lang="en-US" dirty="0" smtClean="0"/>
            </a:br>
            <a:r>
              <a:rPr lang="en-US" sz="3600" dirty="0" smtClean="0">
                <a:solidFill>
                  <a:schemeClr val="tx2"/>
                </a:solidFill>
              </a:rPr>
              <a:t>Step 1 - Preparation</a:t>
            </a:r>
            <a:endParaRPr lang="en-US" dirty="0">
              <a:solidFill>
                <a:schemeClr val="tx2"/>
              </a:solidFill>
            </a:endParaRPr>
          </a:p>
        </p:txBody>
      </p:sp>
      <p:sp>
        <p:nvSpPr>
          <p:cNvPr id="3" name="Text Placeholder 2"/>
          <p:cNvSpPr>
            <a:spLocks noGrp="1"/>
          </p:cNvSpPr>
          <p:nvPr>
            <p:ph idx="1"/>
          </p:nvPr>
        </p:nvSpPr>
        <p:spPr/>
        <p:txBody>
          <a:bodyPr/>
          <a:lstStyle/>
          <a:p>
            <a:endParaRPr lang="en-US" sz="2800" dirty="0" smtClean="0"/>
          </a:p>
          <a:p>
            <a:r>
              <a:rPr lang="en-US" dirty="0" smtClean="0"/>
              <a:t>Copy the contents of the "AT" folder from your TFS installation media to your hard drive.</a:t>
            </a:r>
          </a:p>
          <a:p>
            <a:pPr lvl="1"/>
            <a:r>
              <a:rPr lang="en-US" dirty="0" smtClean="0"/>
              <a:t>In my case: I:\ISOs\AT-RTM</a:t>
            </a:r>
            <a:endParaRPr lang="en-US" sz="3200" dirty="0" smtClean="0"/>
          </a:p>
          <a:p>
            <a:r>
              <a:rPr lang="en-US" sz="3200" dirty="0" smtClean="0"/>
              <a:t>Download the </a:t>
            </a:r>
            <a:r>
              <a:rPr lang="en-US" dirty="0" smtClean="0"/>
              <a:t>TFS Service Pack 1</a:t>
            </a:r>
            <a:br>
              <a:rPr lang="en-US" dirty="0" smtClean="0"/>
            </a:br>
            <a:r>
              <a:rPr lang="en-US" sz="2400" dirty="0" smtClean="0">
                <a:hlinkClick r:id="rId3"/>
              </a:rPr>
              <a:t>http://www.microsoft.com/downloads/details.aspx?FamilyID=9e40a5b6-da41-43a2-a06d-3cee196bfe3d</a:t>
            </a:r>
            <a:r>
              <a:rPr lang="en-US" sz="2400" dirty="0" smtClean="0"/>
              <a:t> </a:t>
            </a:r>
          </a:p>
          <a:p>
            <a:pPr lvl="1"/>
            <a:r>
              <a:rPr lang="en-US" dirty="0" smtClean="0"/>
              <a:t>File name: </a:t>
            </a:r>
            <a:r>
              <a:rPr lang="en-US" sz="2400" dirty="0" smtClean="0"/>
              <a:t>en_visual_studio_team_system_2008_team_foundation_server_service_pack_1_x86_x64wow.exe</a:t>
            </a:r>
            <a:endParaRPr lang="en-US" sz="2800"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What this talk is about</a:t>
            </a:r>
            <a:endParaRPr lang="en-US" dirty="0"/>
          </a:p>
        </p:txBody>
      </p:sp>
      <p:sp>
        <p:nvSpPr>
          <p:cNvPr id="3" name="Inhaltsplatzhalter 2"/>
          <p:cNvSpPr>
            <a:spLocks noGrp="1"/>
          </p:cNvSpPr>
          <p:nvPr>
            <p:ph idx="1"/>
          </p:nvPr>
        </p:nvSpPr>
        <p:spPr/>
        <p:txBody>
          <a:bodyPr/>
          <a:lstStyle/>
          <a:p>
            <a:r>
              <a:rPr lang="en-US" dirty="0" smtClean="0"/>
              <a:t>What is covered?</a:t>
            </a:r>
          </a:p>
          <a:p>
            <a:pPr lvl="1"/>
            <a:r>
              <a:rPr lang="en-US" dirty="0" smtClean="0"/>
              <a:t>Everything you need to set up and manage a Team Foundation Server environment</a:t>
            </a:r>
          </a:p>
          <a:p>
            <a:r>
              <a:rPr lang="en-US" dirty="0" smtClean="0"/>
              <a:t>What is </a:t>
            </a:r>
            <a:r>
              <a:rPr lang="en-US" u="sng" dirty="0" smtClean="0"/>
              <a:t>not</a:t>
            </a:r>
            <a:r>
              <a:rPr lang="en-US" dirty="0" smtClean="0"/>
              <a:t> covered?</a:t>
            </a:r>
          </a:p>
          <a:p>
            <a:pPr lvl="1"/>
            <a:r>
              <a:rPr lang="en-US" dirty="0" smtClean="0"/>
              <a:t>How to use/work with TFS (e.g. version control)</a:t>
            </a:r>
            <a:br>
              <a:rPr lang="en-US" dirty="0" smtClean="0"/>
            </a:br>
            <a:r>
              <a:rPr lang="en-US" dirty="0" smtClean="0">
                <a:sym typeface="Wingdings" pitchFamily="2" charset="2"/>
              </a:rPr>
              <a:t> interactive session today at 5:00 p.m.</a:t>
            </a:r>
          </a:p>
          <a:p>
            <a:r>
              <a:rPr lang="en-US" dirty="0" smtClean="0">
                <a:sym typeface="Wingdings" pitchFamily="2" charset="2"/>
              </a:rPr>
              <a:t>Prerequisites</a:t>
            </a:r>
          </a:p>
          <a:p>
            <a:pPr lvl="1"/>
            <a:r>
              <a:rPr lang="en-US" dirty="0" smtClean="0">
                <a:sym typeface="Wingdings" pitchFamily="2" charset="2"/>
              </a:rPr>
              <a:t>You should know what those are: Team Projects, Work Items, Areas, and Iterations.</a:t>
            </a:r>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Slipstream</a:t>
            </a:r>
            <a:r>
              <a:rPr lang="en-US" dirty="0" smtClean="0"/>
              <a:t/>
            </a:r>
            <a:br>
              <a:rPr lang="en-US" dirty="0" smtClean="0"/>
            </a:br>
            <a:r>
              <a:rPr lang="en-US" sz="3600" dirty="0" smtClean="0">
                <a:solidFill>
                  <a:schemeClr val="tx2"/>
                </a:solidFill>
              </a:rPr>
              <a:t>Step 2 – Extract the Service Pack package</a:t>
            </a:r>
            <a:endParaRPr lang="en-US" dirty="0">
              <a:solidFill>
                <a:schemeClr val="tx2"/>
              </a:solidFill>
            </a:endParaRPr>
          </a:p>
        </p:txBody>
      </p:sp>
      <p:pic>
        <p:nvPicPr>
          <p:cNvPr id="123906" name="Picture 2" descr="http://msmvps.com/cfs-file.ashx/__key/CommunityServer.Blogs.Components.WeblogFiles/vstsblog.VisualStudio2008andTFS2008ServicePack1re_5F00_10C66/Slipstream_5F00_Step2_5F00_2.png"/>
          <p:cNvPicPr>
            <a:picLocks noChangeAspect="1" noChangeArrowheads="1"/>
          </p:cNvPicPr>
          <p:nvPr/>
        </p:nvPicPr>
        <p:blipFill>
          <a:blip r:embed="rId3"/>
          <a:srcRect/>
          <a:stretch>
            <a:fillRect/>
          </a:stretch>
        </p:blipFill>
        <p:spPr bwMode="auto">
          <a:xfrm>
            <a:off x="268451" y="2322896"/>
            <a:ext cx="8707943" cy="15238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feld 4"/>
          <p:cNvSpPr txBox="1"/>
          <p:nvPr/>
        </p:nvSpPr>
        <p:spPr>
          <a:xfrm>
            <a:off x="378373" y="4556234"/>
            <a:ext cx="6100773" cy="954107"/>
          </a:xfrm>
          <a:prstGeom prst="rect">
            <a:avLst/>
          </a:prstGeom>
          <a:noFill/>
        </p:spPr>
        <p:txBody>
          <a:bodyPr wrap="none" rtlCol="0">
            <a:spAutoFit/>
          </a:bodyPr>
          <a:lstStyle/>
          <a:p>
            <a:r>
              <a:rPr lang="en-US" sz="2800" dirty="0" smtClean="0"/>
              <a:t>Command:</a:t>
            </a:r>
          </a:p>
          <a:p>
            <a:pPr lvl="1"/>
            <a:r>
              <a:rPr lang="en-US" sz="2800" dirty="0" smtClean="0"/>
              <a:t>Servicepack.exe </a:t>
            </a:r>
            <a:r>
              <a:rPr lang="en-US" sz="2800" dirty="0" smtClean="0">
                <a:solidFill>
                  <a:schemeClr val="accent2"/>
                </a:solidFill>
              </a:rPr>
              <a:t>/</a:t>
            </a:r>
            <a:r>
              <a:rPr lang="en-US" sz="2800" dirty="0" err="1" smtClean="0">
                <a:solidFill>
                  <a:schemeClr val="accent2"/>
                </a:solidFill>
              </a:rPr>
              <a:t>extract:TargetFolder</a:t>
            </a:r>
            <a:endParaRPr lang="en-US" sz="2800" dirty="0">
              <a:solidFill>
                <a:schemeClr val="accent2"/>
              </a:solidFill>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Slipstream</a:t>
            </a:r>
            <a:r>
              <a:rPr lang="en-US" dirty="0" smtClean="0"/>
              <a:t/>
            </a:r>
            <a:br>
              <a:rPr lang="en-US" dirty="0" smtClean="0"/>
            </a:br>
            <a:r>
              <a:rPr lang="en-US" sz="3600" dirty="0" smtClean="0">
                <a:solidFill>
                  <a:schemeClr val="tx2"/>
                </a:solidFill>
              </a:rPr>
              <a:t>Step 3 – Create admin installation package</a:t>
            </a:r>
            <a:endParaRPr lang="en-US" dirty="0">
              <a:solidFill>
                <a:schemeClr val="tx2"/>
              </a:solidFill>
            </a:endParaRPr>
          </a:p>
        </p:txBody>
      </p:sp>
      <p:sp>
        <p:nvSpPr>
          <p:cNvPr id="5" name="Textfeld 4"/>
          <p:cNvSpPr txBox="1"/>
          <p:nvPr/>
        </p:nvSpPr>
        <p:spPr>
          <a:xfrm>
            <a:off x="378373" y="4556233"/>
            <a:ext cx="8358827" cy="1384995"/>
          </a:xfrm>
          <a:prstGeom prst="rect">
            <a:avLst/>
          </a:prstGeom>
          <a:noFill/>
        </p:spPr>
        <p:txBody>
          <a:bodyPr wrap="none" rtlCol="0">
            <a:spAutoFit/>
          </a:bodyPr>
          <a:lstStyle/>
          <a:p>
            <a:r>
              <a:rPr lang="en-US" sz="2800" dirty="0" smtClean="0"/>
              <a:t>Command:</a:t>
            </a:r>
          </a:p>
          <a:p>
            <a:pPr lvl="1"/>
            <a:r>
              <a:rPr lang="en-US" sz="2800" dirty="0" err="1" smtClean="0"/>
              <a:t>Msiexec</a:t>
            </a:r>
            <a:r>
              <a:rPr lang="en-US" sz="2800" dirty="0" smtClean="0"/>
              <a:t> /a </a:t>
            </a:r>
            <a:r>
              <a:rPr lang="en-US" sz="2800" dirty="0" smtClean="0">
                <a:solidFill>
                  <a:schemeClr val="accent2"/>
                </a:solidFill>
              </a:rPr>
              <a:t>vs_setup.msi</a:t>
            </a:r>
            <a:r>
              <a:rPr lang="en-US" sz="2800" dirty="0" smtClean="0"/>
              <a:t> /p </a:t>
            </a:r>
            <a:r>
              <a:rPr lang="en-US" sz="2800" dirty="0" smtClean="0">
                <a:solidFill>
                  <a:schemeClr val="accent2"/>
                </a:solidFill>
              </a:rPr>
              <a:t>TFS90sp1-KB949786.msp</a:t>
            </a:r>
          </a:p>
          <a:p>
            <a:pPr lvl="1"/>
            <a:r>
              <a:rPr lang="en-US" sz="2800" dirty="0" smtClean="0"/>
              <a:t>TARGETDIR=</a:t>
            </a:r>
            <a:r>
              <a:rPr lang="en-US" sz="2800" dirty="0" err="1" smtClean="0">
                <a:solidFill>
                  <a:schemeClr val="accent2"/>
                </a:solidFill>
              </a:rPr>
              <a:t>TargetFolder</a:t>
            </a:r>
            <a:endParaRPr lang="en-US" sz="2800" dirty="0">
              <a:solidFill>
                <a:schemeClr val="accent2"/>
              </a:solidFill>
            </a:endParaRPr>
          </a:p>
        </p:txBody>
      </p:sp>
      <p:pic>
        <p:nvPicPr>
          <p:cNvPr id="135170" name="Picture 2" descr="http://msmvps.com/cfs-file.ashx/__key/CommunityServer.Blogs.Components.WeblogFiles/vstsblog.VisualStudio2008andTFS2008ServicePack1re_5F00_10C66/Slipstream_5F00_Step3_5F00_2.png"/>
          <p:cNvPicPr>
            <a:picLocks noChangeAspect="1" noChangeArrowheads="1"/>
          </p:cNvPicPr>
          <p:nvPr/>
        </p:nvPicPr>
        <p:blipFill>
          <a:blip r:embed="rId3"/>
          <a:srcRect/>
          <a:stretch>
            <a:fillRect/>
          </a:stretch>
        </p:blipFill>
        <p:spPr bwMode="auto">
          <a:xfrm>
            <a:off x="252686" y="2338665"/>
            <a:ext cx="8686362" cy="14251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Slipstream</a:t>
            </a:r>
            <a:r>
              <a:rPr lang="en-US" dirty="0" smtClean="0"/>
              <a:t/>
            </a:r>
            <a:br>
              <a:rPr lang="en-US" dirty="0" smtClean="0"/>
            </a:br>
            <a:r>
              <a:rPr lang="en-US" sz="3600" dirty="0" smtClean="0">
                <a:solidFill>
                  <a:schemeClr val="tx2"/>
                </a:solidFill>
              </a:rPr>
              <a:t>Step 3 – Create admin installation package</a:t>
            </a:r>
            <a:endParaRPr lang="en-US" dirty="0">
              <a:solidFill>
                <a:schemeClr val="tx2"/>
              </a:solidFill>
            </a:endParaRPr>
          </a:p>
        </p:txBody>
      </p:sp>
      <p:sp>
        <p:nvSpPr>
          <p:cNvPr id="5" name="Textfeld 4"/>
          <p:cNvSpPr txBox="1"/>
          <p:nvPr/>
        </p:nvSpPr>
        <p:spPr>
          <a:xfrm>
            <a:off x="378373" y="4966139"/>
            <a:ext cx="6802631" cy="954107"/>
          </a:xfrm>
          <a:prstGeom prst="rect">
            <a:avLst/>
          </a:prstGeom>
          <a:noFill/>
        </p:spPr>
        <p:txBody>
          <a:bodyPr wrap="none" rtlCol="0">
            <a:spAutoFit/>
          </a:bodyPr>
          <a:lstStyle/>
          <a:p>
            <a:r>
              <a:rPr lang="en-US" sz="2800" dirty="0" smtClean="0"/>
              <a:t>A ready to use setup (TFS 2008 including SP1)</a:t>
            </a:r>
            <a:br>
              <a:rPr lang="en-US" sz="2800" dirty="0" smtClean="0"/>
            </a:br>
            <a:r>
              <a:rPr lang="en-US" sz="2800" dirty="0" smtClean="0"/>
              <a:t>will now created in </a:t>
            </a:r>
            <a:r>
              <a:rPr lang="en-US" sz="2800" dirty="0" smtClean="0">
                <a:solidFill>
                  <a:schemeClr val="accent2"/>
                </a:solidFill>
              </a:rPr>
              <a:t>TARGETDIR</a:t>
            </a:r>
            <a:r>
              <a:rPr lang="en-US" sz="2800" dirty="0" smtClean="0"/>
              <a:t>.</a:t>
            </a:r>
            <a:endParaRPr lang="en-US" sz="2800" dirty="0">
              <a:solidFill>
                <a:schemeClr val="accent2"/>
              </a:solidFill>
            </a:endParaRPr>
          </a:p>
        </p:txBody>
      </p:sp>
      <p:pic>
        <p:nvPicPr>
          <p:cNvPr id="137218" name="Picture 2" descr="http://msmvps.com/cfs-file.ashx/__key/CommunityServer.Blogs.Components.WeblogFiles/vstsblog.VisualStudio2008andTFS2008ServicePack1re_5F00_10C66/Slipstream_5F00_Step4_5F00_2.png"/>
          <p:cNvPicPr>
            <a:picLocks noChangeAspect="1" noChangeArrowheads="1"/>
          </p:cNvPicPr>
          <p:nvPr/>
        </p:nvPicPr>
        <p:blipFill>
          <a:blip r:embed="rId3"/>
          <a:srcRect/>
          <a:stretch>
            <a:fillRect/>
          </a:stretch>
        </p:blipFill>
        <p:spPr bwMode="auto">
          <a:xfrm>
            <a:off x="1356272" y="2102179"/>
            <a:ext cx="6037756" cy="2338151"/>
          </a:xfrm>
          <a:prstGeom prst="rect">
            <a:avLst/>
          </a:prstGeom>
          <a:noFill/>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8" name="Picture 4" descr="http://msmvps.com/cfs-file.ashx/__key/CommunityServer.Blogs.Components.WeblogFiles/vstsblog.VisualStudio2008andTFS2008ServicePack1re_5F00_10C66/Slipstream_5F00_Step5_5F00_2.png"/>
          <p:cNvPicPr>
            <a:picLocks noChangeAspect="1" noChangeArrowheads="1"/>
          </p:cNvPicPr>
          <p:nvPr/>
        </p:nvPicPr>
        <p:blipFill>
          <a:blip r:embed="rId3"/>
          <a:srcRect/>
          <a:stretch>
            <a:fillRect/>
          </a:stretch>
        </p:blipFill>
        <p:spPr bwMode="auto">
          <a:xfrm>
            <a:off x="301671" y="2214226"/>
            <a:ext cx="8465645" cy="36779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381000" y="230188"/>
            <a:ext cx="8382000" cy="1163395"/>
          </a:xfrm>
        </p:spPr>
        <p:txBody>
          <a:bodyPr/>
          <a:lstStyle/>
          <a:p>
            <a:r>
              <a:rPr lang="en-US" dirty="0"/>
              <a:t>Slipstream</a:t>
            </a:r>
            <a:r>
              <a:rPr lang="en-US" dirty="0" smtClean="0"/>
              <a:t/>
            </a:r>
            <a:br>
              <a:rPr lang="en-US" dirty="0" smtClean="0"/>
            </a:br>
            <a:r>
              <a:rPr lang="en-US" sz="3600" dirty="0" smtClean="0">
                <a:solidFill>
                  <a:schemeClr val="tx2"/>
                </a:solidFill>
              </a:rPr>
              <a:t>Step 4 – Ready to be installed</a:t>
            </a:r>
            <a:endParaRPr lang="en-US" dirty="0">
              <a:solidFill>
                <a:schemeClr val="tx2"/>
              </a:solidFill>
            </a:endParaRPr>
          </a:p>
        </p:txBody>
      </p:sp>
      <p:sp>
        <p:nvSpPr>
          <p:cNvPr id="5" name="Textfeld 4"/>
          <p:cNvSpPr txBox="1"/>
          <p:nvPr/>
        </p:nvSpPr>
        <p:spPr>
          <a:xfrm>
            <a:off x="313622" y="1588941"/>
            <a:ext cx="8454821" cy="523220"/>
          </a:xfrm>
          <a:prstGeom prst="rect">
            <a:avLst/>
          </a:prstGeom>
          <a:noFill/>
        </p:spPr>
        <p:txBody>
          <a:bodyPr wrap="square" rtlCol="0">
            <a:spAutoFit/>
          </a:bodyPr>
          <a:lstStyle/>
          <a:p>
            <a:r>
              <a:rPr lang="en-US" sz="2800" dirty="0" smtClean="0"/>
              <a:t>A ready to use setup was created in </a:t>
            </a:r>
            <a:r>
              <a:rPr lang="en-US" sz="2800" dirty="0" smtClean="0">
                <a:solidFill>
                  <a:schemeClr val="accent2"/>
                </a:solidFill>
              </a:rPr>
              <a:t>TARGETDIR</a:t>
            </a:r>
            <a:r>
              <a:rPr lang="en-US" sz="2800" dirty="0" smtClean="0"/>
              <a:t>:</a:t>
            </a:r>
            <a:endParaRPr lang="en-US" sz="2800" dirty="0">
              <a:solidFill>
                <a:schemeClr val="accent2"/>
              </a:solidFill>
            </a:endParaRP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Where to install which SP?</a:t>
            </a:r>
            <a:endParaRPr lang="en-US" dirty="0"/>
          </a:p>
        </p:txBody>
      </p:sp>
      <p:graphicFrame>
        <p:nvGraphicFramePr>
          <p:cNvPr id="4" name="Inhaltsplatzhalter 3"/>
          <p:cNvGraphicFramePr>
            <a:graphicFrameLocks noGrp="1"/>
          </p:cNvGraphicFramePr>
          <p:nvPr>
            <p:ph idx="1"/>
          </p:nvPr>
        </p:nvGraphicFramePr>
        <p:xfrm>
          <a:off x="349145" y="1034498"/>
          <a:ext cx="8605670" cy="5056960"/>
        </p:xfrm>
        <a:graphic>
          <a:graphicData uri="http://schemas.openxmlformats.org/drawingml/2006/table">
            <a:tbl>
              <a:tblPr firstRow="1" firstCol="1">
                <a:tableStyleId>{9DCAF9ED-07DC-4A11-8D7F-57B35C25682E}</a:tableStyleId>
              </a:tblPr>
              <a:tblGrid>
                <a:gridCol w="3406979"/>
                <a:gridCol w="1203258"/>
                <a:gridCol w="3995433"/>
              </a:tblGrid>
              <a:tr h="303566">
                <a:tc>
                  <a:txBody>
                    <a:bodyPr/>
                    <a:lstStyle/>
                    <a:p>
                      <a:r>
                        <a:rPr lang="en-US" sz="2400" noProof="0" dirty="0" smtClean="0"/>
                        <a:t>Machine</a:t>
                      </a:r>
                      <a:endParaRPr lang="en-US" sz="2400" noProof="0" dirty="0"/>
                    </a:p>
                  </a:txBody>
                  <a:tcPr marL="18510" marR="18510" marT="18510" marB="18510" anchor="ctr"/>
                </a:tc>
                <a:tc>
                  <a:txBody>
                    <a:bodyPr/>
                    <a:lstStyle/>
                    <a:p>
                      <a:r>
                        <a:rPr lang="en-US" sz="2400" noProof="0" dirty="0" smtClean="0"/>
                        <a:t>TFS SP1</a:t>
                      </a:r>
                      <a:endParaRPr lang="en-US" sz="2400" noProof="0" dirty="0"/>
                    </a:p>
                  </a:txBody>
                  <a:tcPr marL="18510" marR="18510" marT="18510" marB="18510" anchor="ctr"/>
                </a:tc>
                <a:tc>
                  <a:txBody>
                    <a:bodyPr/>
                    <a:lstStyle/>
                    <a:p>
                      <a:r>
                        <a:rPr lang="en-US" sz="2400" noProof="0" smtClean="0"/>
                        <a:t>VS SP1</a:t>
                      </a:r>
                      <a:endParaRPr lang="en-US" sz="2400" noProof="0"/>
                    </a:p>
                  </a:txBody>
                  <a:tcPr marL="18510" marR="18510" marT="18510" marB="18510" anchor="ctr"/>
                </a:tc>
              </a:tr>
              <a:tr h="1103202">
                <a:tc>
                  <a:txBody>
                    <a:bodyPr/>
                    <a:lstStyle/>
                    <a:p>
                      <a:r>
                        <a:rPr lang="en-US" sz="2400" noProof="0" smtClean="0"/>
                        <a:t>TFS single server /</a:t>
                      </a:r>
                      <a:br>
                        <a:rPr lang="en-US" sz="2400" noProof="0" smtClean="0"/>
                      </a:br>
                      <a:r>
                        <a:rPr lang="en-US" sz="2400" noProof="0" smtClean="0"/>
                        <a:t>TFS Application Tier</a:t>
                      </a:r>
                      <a:endParaRPr lang="en-US" sz="2400" noProof="0"/>
                    </a:p>
                  </a:txBody>
                  <a:tcPr marL="18510" marR="18510" marT="18510" marB="18510"/>
                </a:tc>
                <a:tc>
                  <a:txBody>
                    <a:bodyPr/>
                    <a:lstStyle/>
                    <a:p>
                      <a:r>
                        <a:rPr lang="en-US" sz="2400" noProof="0" smtClean="0"/>
                        <a:t>Yes</a:t>
                      </a:r>
                      <a:endParaRPr lang="en-US" sz="2400" noProof="0"/>
                    </a:p>
                  </a:txBody>
                  <a:tcPr marL="18510" marR="18510" marT="18510" marB="18510"/>
                </a:tc>
                <a:tc>
                  <a:txBody>
                    <a:bodyPr/>
                    <a:lstStyle/>
                    <a:p>
                      <a:r>
                        <a:rPr lang="en-US" sz="2400" noProof="0"/>
                        <a:t>Yes, if Visual Studio is installed.</a:t>
                      </a:r>
                      <a:br>
                        <a:rPr lang="en-US" sz="2400" noProof="0"/>
                      </a:br>
                      <a:r>
                        <a:rPr lang="en-US" sz="2400" noProof="0"/>
                        <a:t>Install this prior to TFS SP1.</a:t>
                      </a:r>
                    </a:p>
                  </a:txBody>
                  <a:tcPr marL="18510" marR="18510" marT="18510" marB="18510"/>
                </a:tc>
              </a:tr>
              <a:tr h="303566">
                <a:tc>
                  <a:txBody>
                    <a:bodyPr/>
                    <a:lstStyle/>
                    <a:p>
                      <a:r>
                        <a:rPr lang="en-US" sz="2400" noProof="0" smtClean="0"/>
                        <a:t>TFS Data Tier</a:t>
                      </a:r>
                      <a:endParaRPr lang="en-US" sz="2400" noProof="0"/>
                    </a:p>
                  </a:txBody>
                  <a:tcPr marL="18510" marR="18510" marT="18510" marB="18510"/>
                </a:tc>
                <a:tc>
                  <a:txBody>
                    <a:bodyPr/>
                    <a:lstStyle/>
                    <a:p>
                      <a:r>
                        <a:rPr lang="en-US" sz="2400" noProof="0" smtClean="0"/>
                        <a:t>No</a:t>
                      </a:r>
                      <a:endParaRPr lang="en-US" sz="2400" noProof="0"/>
                    </a:p>
                  </a:txBody>
                  <a:tcPr marL="18510" marR="18510" marT="18510" marB="18510"/>
                </a:tc>
                <a:tc>
                  <a:txBody>
                    <a:bodyPr/>
                    <a:lstStyle/>
                    <a:p>
                      <a:r>
                        <a:rPr lang="en-US" sz="2400" noProof="0" smtClean="0"/>
                        <a:t>No</a:t>
                      </a:r>
                      <a:endParaRPr lang="en-US" sz="2400" noProof="0"/>
                    </a:p>
                  </a:txBody>
                  <a:tcPr marL="18510" marR="18510" marT="18510" marB="18510"/>
                </a:tc>
              </a:tr>
              <a:tr h="836656">
                <a:tc>
                  <a:txBody>
                    <a:bodyPr/>
                    <a:lstStyle/>
                    <a:p>
                      <a:r>
                        <a:rPr lang="en-US" sz="2400" noProof="0"/>
                        <a:t>Team System Web Access (on separate machine)</a:t>
                      </a:r>
                    </a:p>
                  </a:txBody>
                  <a:tcPr marL="18510" marR="18510" marT="18510" marB="18510"/>
                </a:tc>
                <a:tc>
                  <a:txBody>
                    <a:bodyPr/>
                    <a:lstStyle/>
                    <a:p>
                      <a:r>
                        <a:rPr lang="en-US" sz="2400" noProof="0" smtClean="0"/>
                        <a:t>No</a:t>
                      </a:r>
                      <a:endParaRPr lang="en-US" sz="2400" noProof="0"/>
                    </a:p>
                  </a:txBody>
                  <a:tcPr marL="18510" marR="18510" marT="18510" marB="18510"/>
                </a:tc>
                <a:tc>
                  <a:txBody>
                    <a:bodyPr/>
                    <a:lstStyle/>
                    <a:p>
                      <a:r>
                        <a:rPr lang="en-US" sz="2400" noProof="0" smtClean="0"/>
                        <a:t>Yes</a:t>
                      </a:r>
                      <a:endParaRPr lang="en-US" sz="2400" noProof="0"/>
                    </a:p>
                  </a:txBody>
                  <a:tcPr marL="18510" marR="18510" marT="18510" marB="18510"/>
                </a:tc>
              </a:tr>
              <a:tr h="1103202">
                <a:tc>
                  <a:txBody>
                    <a:bodyPr/>
                    <a:lstStyle/>
                    <a:p>
                      <a:r>
                        <a:rPr lang="en-US" sz="2400" noProof="0" smtClean="0"/>
                        <a:t>TFS Build Server</a:t>
                      </a:r>
                      <a:endParaRPr lang="en-US" sz="2400" noProof="0"/>
                    </a:p>
                  </a:txBody>
                  <a:tcPr marL="18510" marR="18510" marT="18510" marB="18510"/>
                </a:tc>
                <a:tc>
                  <a:txBody>
                    <a:bodyPr/>
                    <a:lstStyle/>
                    <a:p>
                      <a:r>
                        <a:rPr lang="en-US" sz="2400" noProof="0" smtClean="0"/>
                        <a:t>Yes</a:t>
                      </a:r>
                      <a:endParaRPr lang="en-US" sz="2400" noProof="0"/>
                    </a:p>
                  </a:txBody>
                  <a:tcPr marL="18510" marR="18510" marT="18510" marB="18510"/>
                </a:tc>
                <a:tc>
                  <a:txBody>
                    <a:bodyPr/>
                    <a:lstStyle/>
                    <a:p>
                      <a:r>
                        <a:rPr lang="en-US" sz="2400" noProof="0"/>
                        <a:t>Yes, if Visual Studio is installed.</a:t>
                      </a:r>
                      <a:br>
                        <a:rPr lang="en-US" sz="2400" noProof="0"/>
                      </a:br>
                      <a:r>
                        <a:rPr lang="en-US" sz="2400" noProof="0"/>
                        <a:t>Install this prior to TFS SP1. </a:t>
                      </a:r>
                    </a:p>
                  </a:txBody>
                  <a:tcPr marL="18510" marR="18510" marT="18510" marB="18510"/>
                </a:tc>
              </a:tr>
              <a:tr h="303566">
                <a:tc>
                  <a:txBody>
                    <a:bodyPr/>
                    <a:lstStyle/>
                    <a:p>
                      <a:r>
                        <a:rPr lang="en-US" sz="2400" noProof="0" smtClean="0"/>
                        <a:t>TFS Proxy</a:t>
                      </a:r>
                      <a:endParaRPr lang="en-US" sz="2400" noProof="0"/>
                    </a:p>
                  </a:txBody>
                  <a:tcPr marL="18510" marR="18510" marT="18510" marB="18510"/>
                </a:tc>
                <a:tc>
                  <a:txBody>
                    <a:bodyPr/>
                    <a:lstStyle/>
                    <a:p>
                      <a:r>
                        <a:rPr lang="en-US" sz="2400" noProof="0" smtClean="0"/>
                        <a:t>Yes</a:t>
                      </a:r>
                      <a:endParaRPr lang="en-US" sz="2400" noProof="0"/>
                    </a:p>
                  </a:txBody>
                  <a:tcPr marL="18510" marR="18510" marT="18510" marB="18510"/>
                </a:tc>
                <a:tc>
                  <a:txBody>
                    <a:bodyPr/>
                    <a:lstStyle/>
                    <a:p>
                      <a:r>
                        <a:rPr lang="en-US" sz="2400" noProof="0" smtClean="0"/>
                        <a:t>No</a:t>
                      </a:r>
                      <a:endParaRPr lang="en-US" sz="2400" noProof="0"/>
                    </a:p>
                  </a:txBody>
                  <a:tcPr marL="18510" marR="18510" marT="18510" marB="18510"/>
                </a:tc>
              </a:tr>
              <a:tr h="303566">
                <a:tc>
                  <a:txBody>
                    <a:bodyPr/>
                    <a:lstStyle/>
                    <a:p>
                      <a:r>
                        <a:rPr lang="en-US" sz="2400" noProof="0" smtClean="0"/>
                        <a:t>Visual Studio User </a:t>
                      </a:r>
                      <a:endParaRPr lang="en-US" sz="2400" noProof="0"/>
                    </a:p>
                  </a:txBody>
                  <a:tcPr marL="18510" marR="18510" marT="18510" marB="18510"/>
                </a:tc>
                <a:tc>
                  <a:txBody>
                    <a:bodyPr/>
                    <a:lstStyle/>
                    <a:p>
                      <a:r>
                        <a:rPr lang="en-US" sz="2400" noProof="0" smtClean="0"/>
                        <a:t>No</a:t>
                      </a:r>
                      <a:endParaRPr lang="en-US" sz="2400" noProof="0"/>
                    </a:p>
                  </a:txBody>
                  <a:tcPr marL="18510" marR="18510" marT="18510" marB="18510"/>
                </a:tc>
                <a:tc>
                  <a:txBody>
                    <a:bodyPr/>
                    <a:lstStyle/>
                    <a:p>
                      <a:r>
                        <a:rPr lang="en-US" sz="2400" noProof="0" smtClean="0"/>
                        <a:t>Yes</a:t>
                      </a:r>
                      <a:endParaRPr lang="en-US" sz="2400" noProof="0"/>
                    </a:p>
                  </a:txBody>
                  <a:tcPr marL="18510" marR="18510" marT="18510" marB="18510"/>
                </a:tc>
              </a:tr>
              <a:tr h="303566">
                <a:tc>
                  <a:txBody>
                    <a:bodyPr/>
                    <a:lstStyle/>
                    <a:p>
                      <a:r>
                        <a:rPr lang="en-US" sz="2400" noProof="0" smtClean="0"/>
                        <a:t>Office User</a:t>
                      </a:r>
                      <a:endParaRPr lang="en-US" sz="2400" noProof="0"/>
                    </a:p>
                  </a:txBody>
                  <a:tcPr marL="18510" marR="18510" marT="18510" marB="18510"/>
                </a:tc>
                <a:tc>
                  <a:txBody>
                    <a:bodyPr/>
                    <a:lstStyle/>
                    <a:p>
                      <a:r>
                        <a:rPr lang="en-US" sz="2400" noProof="0" smtClean="0"/>
                        <a:t>No </a:t>
                      </a:r>
                      <a:endParaRPr lang="en-US" sz="2400" noProof="0"/>
                    </a:p>
                  </a:txBody>
                  <a:tcPr marL="18510" marR="18510" marT="18510" marB="18510"/>
                </a:tc>
                <a:tc>
                  <a:txBody>
                    <a:bodyPr/>
                    <a:lstStyle/>
                    <a:p>
                      <a:r>
                        <a:rPr lang="en-US" sz="2400" noProof="0" dirty="0" smtClean="0"/>
                        <a:t>Yes</a:t>
                      </a:r>
                      <a:endParaRPr lang="en-US" sz="2400" noProof="0" dirty="0"/>
                    </a:p>
                  </a:txBody>
                  <a:tcPr marL="18510" marR="18510" marT="18510" marB="18510"/>
                </a:tc>
              </a:tr>
            </a:tbl>
          </a:graphicData>
        </a:graphic>
      </p:graphicFrame>
      <p:sp>
        <p:nvSpPr>
          <p:cNvPr id="5" name="Textfeld 4"/>
          <p:cNvSpPr txBox="1"/>
          <p:nvPr/>
        </p:nvSpPr>
        <p:spPr>
          <a:xfrm>
            <a:off x="315311" y="6195848"/>
            <a:ext cx="7851227" cy="662152"/>
          </a:xfrm>
          <a:prstGeom prst="rect">
            <a:avLst/>
          </a:prstGeom>
          <a:noFill/>
        </p:spPr>
        <p:txBody>
          <a:bodyPr wrap="square" rtlCol="0">
            <a:spAutoFit/>
          </a:bodyPr>
          <a:lstStyle/>
          <a:p>
            <a:r>
              <a:rPr lang="de-DE" dirty="0" smtClean="0"/>
              <a:t>Source: </a:t>
            </a:r>
            <a:r>
              <a:rPr lang="de-DE" dirty="0" smtClean="0">
                <a:hlinkClick r:id="rId3"/>
              </a:rPr>
              <a:t>http://msmvps.com/blogs/vstsblog/archive/2008/10/09/vs-amp-tfs-sp1-what-to-apply-on-which-machine.aspx</a:t>
            </a:r>
            <a:r>
              <a:rPr lang="de-DE" dirty="0" smtClean="0"/>
              <a:t> </a:t>
            </a:r>
            <a:endParaRPr lang="de-DE"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Installation Verification</a:t>
            </a:r>
            <a:endParaRPr lang="en-US" dirty="0"/>
          </a:p>
        </p:txBody>
      </p:sp>
      <p:sp>
        <p:nvSpPr>
          <p:cNvPr id="3" name="Inhaltsplatzhalter 2"/>
          <p:cNvSpPr>
            <a:spLocks noGrp="1"/>
          </p:cNvSpPr>
          <p:nvPr>
            <p:ph idx="1"/>
          </p:nvPr>
        </p:nvSpPr>
        <p:spPr/>
        <p:txBody>
          <a:bodyPr/>
          <a:lstStyle/>
          <a:p>
            <a:r>
              <a:rPr lang="en-US" dirty="0" smtClean="0"/>
              <a:t>How can I verify TFS is setup up correctly?</a:t>
            </a:r>
          </a:p>
          <a:p>
            <a:pPr marL="1031875" lvl="1" indent="-514350">
              <a:buFont typeface="+mj-lt"/>
              <a:buAutoNum type="arabicPeriod"/>
            </a:pPr>
            <a:r>
              <a:rPr lang="en-US" dirty="0" smtClean="0"/>
              <a:t>Invoke a </a:t>
            </a:r>
            <a:r>
              <a:rPr lang="en-US" dirty="0" smtClean="0">
                <a:solidFill>
                  <a:schemeClr val="accent2"/>
                </a:solidFill>
              </a:rPr>
              <a:t>TFS web service</a:t>
            </a:r>
            <a:r>
              <a:rPr lang="en-US" dirty="0" smtClean="0"/>
              <a:t>:</a:t>
            </a:r>
            <a:br>
              <a:rPr lang="en-US" dirty="0" smtClean="0"/>
            </a:br>
            <a:r>
              <a:rPr lang="en-US" u="sng" dirty="0" smtClean="0">
                <a:hlinkClick r:id="rId3"/>
              </a:rPr>
              <a:t>https://</a:t>
            </a:r>
            <a:r>
              <a:rPr lang="en-US" i="1" u="sng" dirty="0" smtClean="0">
                <a:hlinkClick r:id="rId3"/>
              </a:rPr>
              <a:t>localhost</a:t>
            </a:r>
            <a:r>
              <a:rPr lang="en-US" u="sng" dirty="0" smtClean="0">
                <a:hlinkClick r:id="rId3"/>
              </a:rPr>
              <a:t>/services/v1.0/Registration.asmx</a:t>
            </a:r>
            <a:r>
              <a:rPr lang="en-US" dirty="0" smtClean="0"/>
              <a:t> and look for "</a:t>
            </a:r>
            <a:r>
              <a:rPr lang="en-US" dirty="0" err="1" smtClean="0">
                <a:solidFill>
                  <a:schemeClr val="accent2"/>
                </a:solidFill>
              </a:rPr>
              <a:t>vstfs</a:t>
            </a:r>
            <a:r>
              <a:rPr lang="en-US" dirty="0" smtClean="0"/>
              <a:t>" in the xml result.</a:t>
            </a:r>
          </a:p>
          <a:p>
            <a:pPr marL="1031875" lvl="1" indent="-514350">
              <a:buFont typeface="+mj-lt"/>
              <a:buAutoNum type="arabicPeriod"/>
            </a:pPr>
            <a:r>
              <a:rPr lang="en-US" dirty="0" smtClean="0"/>
              <a:t>Try to create a </a:t>
            </a:r>
            <a:r>
              <a:rPr lang="en-US" dirty="0" smtClean="0">
                <a:solidFill>
                  <a:schemeClr val="accent2"/>
                </a:solidFill>
              </a:rPr>
              <a:t>new Team Project</a:t>
            </a:r>
          </a:p>
          <a:p>
            <a:pPr marL="1031875" lvl="1" indent="-514350">
              <a:buFont typeface="+mj-lt"/>
              <a:buAutoNum type="arabicPeriod"/>
            </a:pPr>
            <a:r>
              <a:rPr lang="en-US" dirty="0" smtClean="0"/>
              <a:t>Run TFS </a:t>
            </a:r>
            <a:r>
              <a:rPr lang="en-US" dirty="0" smtClean="0">
                <a:solidFill>
                  <a:schemeClr val="accent2"/>
                </a:solidFill>
              </a:rPr>
              <a:t>Best Practices Analyzer</a:t>
            </a:r>
            <a:r>
              <a:rPr lang="en-US" dirty="0" smtClean="0"/>
              <a:t> (BPA) from TFPT</a:t>
            </a:r>
          </a:p>
          <a:p>
            <a:pPr marL="1031875" lvl="1" indent="-514350">
              <a:buFont typeface="+mj-lt"/>
              <a:buAutoNum type="arabicPeriod"/>
            </a:pPr>
            <a:r>
              <a:rPr lang="en-US" dirty="0" smtClean="0"/>
              <a:t>Process the </a:t>
            </a:r>
            <a:r>
              <a:rPr lang="en-US" dirty="0" smtClean="0">
                <a:solidFill>
                  <a:schemeClr val="accent2"/>
                </a:solidFill>
              </a:rPr>
              <a:t>Cube</a:t>
            </a:r>
            <a:endParaRPr lang="en-US" dirty="0">
              <a:solidFill>
                <a:schemeClr val="accent2"/>
              </a:solidFill>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Congratulations!</a:t>
            </a:r>
            <a:endParaRPr lang="en-US" dirty="0"/>
          </a:p>
        </p:txBody>
      </p:sp>
      <p:sp>
        <p:nvSpPr>
          <p:cNvPr id="3" name="Inhaltsplatzhalter 2"/>
          <p:cNvSpPr>
            <a:spLocks noGrp="1"/>
          </p:cNvSpPr>
          <p:nvPr>
            <p:ph idx="1"/>
          </p:nvPr>
        </p:nvSpPr>
        <p:spPr/>
        <p:txBody>
          <a:bodyPr/>
          <a:lstStyle/>
          <a:p>
            <a:r>
              <a:rPr lang="en-US" dirty="0" smtClean="0"/>
              <a:t>TFS is now installed successfully.</a:t>
            </a:r>
          </a:p>
          <a:p>
            <a:endParaRPr lang="en-US" dirty="0" smtClean="0"/>
          </a:p>
          <a:p>
            <a:r>
              <a:rPr lang="en-US" dirty="0" smtClean="0"/>
              <a:t>Is it ready to be used?</a:t>
            </a:r>
          </a:p>
          <a:p>
            <a:endParaRPr lang="en-US" dirty="0" smtClean="0"/>
          </a:p>
          <a:p>
            <a:r>
              <a:rPr lang="en-US" dirty="0" smtClean="0"/>
              <a:t>Sadly: No!</a:t>
            </a:r>
          </a:p>
          <a:p>
            <a:endParaRPr lang="en-US" dirty="0" smtClean="0"/>
          </a:p>
          <a:p>
            <a:r>
              <a:rPr lang="en-US" dirty="0" smtClean="0"/>
              <a:t>Let's begin with:</a:t>
            </a:r>
            <a:br>
              <a:rPr lang="en-US" dirty="0" smtClean="0"/>
            </a:br>
            <a:r>
              <a:rPr lang="en-US" b="1" dirty="0" smtClean="0">
                <a:solidFill>
                  <a:schemeClr val="accent2"/>
                </a:solidFill>
              </a:rPr>
              <a:t>Post-Installation Configuration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Windows Server 2008 and higher</a:t>
            </a:r>
            <a:endParaRPr lang="en-US" dirty="0"/>
          </a:p>
        </p:txBody>
      </p:sp>
      <p:sp>
        <p:nvSpPr>
          <p:cNvPr id="3" name="Inhaltsplatzhalter 2"/>
          <p:cNvSpPr>
            <a:spLocks noGrp="1"/>
          </p:cNvSpPr>
          <p:nvPr>
            <p:ph idx="1"/>
          </p:nvPr>
        </p:nvSpPr>
        <p:spPr/>
        <p:txBody>
          <a:bodyPr/>
          <a:lstStyle/>
          <a:p>
            <a:r>
              <a:rPr lang="en-US" dirty="0" smtClean="0"/>
              <a:t>You are likely to hit this issue</a:t>
            </a:r>
          </a:p>
          <a:p>
            <a:r>
              <a:rPr lang="en-US" dirty="0" smtClean="0"/>
              <a:t>Assumption</a:t>
            </a:r>
          </a:p>
          <a:p>
            <a:pPr lvl="1"/>
            <a:r>
              <a:rPr lang="en-US" dirty="0" smtClean="0"/>
              <a:t>You have all admin rights of the world</a:t>
            </a:r>
          </a:p>
          <a:p>
            <a:r>
              <a:rPr lang="en-US" dirty="0" smtClean="0"/>
              <a:t>But…</a:t>
            </a:r>
          </a:p>
          <a:p>
            <a:pPr lvl="1"/>
            <a:r>
              <a:rPr lang="en-US" dirty="0" smtClean="0"/>
              <a:t>Can't create a new team project</a:t>
            </a:r>
            <a:br>
              <a:rPr lang="en-US" dirty="0" smtClean="0"/>
            </a:br>
            <a:r>
              <a:rPr lang="en-US" dirty="0" smtClean="0"/>
              <a:t>(you are missing permissions the message says!)</a:t>
            </a:r>
          </a:p>
          <a:p>
            <a:pPr lvl="1"/>
            <a:r>
              <a:rPr lang="en-US" dirty="0" smtClean="0"/>
              <a:t>Documents and Reports in TE show a red X</a:t>
            </a:r>
          </a:p>
          <a:p>
            <a:pPr lvl="1"/>
            <a:r>
              <a:rPr lang="en-US" dirty="0" smtClean="0"/>
              <a:t>You can access http://&lt;server&gt;/Reports just fine</a:t>
            </a:r>
          </a:p>
          <a:p>
            <a:r>
              <a:rPr lang="en-US" dirty="0" smtClean="0"/>
              <a:t>Solution</a:t>
            </a:r>
          </a:p>
          <a:p>
            <a:pPr lvl="1"/>
            <a:r>
              <a:rPr lang="en-US" dirty="0" smtClean="0">
                <a:hlinkClick r:id="rId3"/>
              </a:rPr>
              <a:t>http://support.microsoft.com/kb/896861/en-us</a:t>
            </a:r>
            <a:r>
              <a:rPr lang="en-US" dirty="0" smtClean="0"/>
              <a:t> </a:t>
            </a:r>
          </a:p>
        </p:txBody>
      </p:sp>
      <p:pic>
        <p:nvPicPr>
          <p:cNvPr id="69633" name="Picture 1"/>
          <p:cNvPicPr>
            <a:picLocks noChangeAspect="1" noChangeArrowheads="1"/>
          </p:cNvPicPr>
          <p:nvPr/>
        </p:nvPicPr>
        <p:blipFill>
          <a:blip r:embed="rId4"/>
          <a:srcRect/>
          <a:stretch>
            <a:fillRect/>
          </a:stretch>
        </p:blipFill>
        <p:spPr bwMode="auto">
          <a:xfrm>
            <a:off x="6684579" y="1093897"/>
            <a:ext cx="2128346" cy="13616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9633"/>
                                        </p:tgtEl>
                                        <p:attrNameLst>
                                          <p:attrName>style.visibility</p:attrName>
                                        </p:attrNameLst>
                                      </p:cBhvr>
                                      <p:to>
                                        <p:strVal val="visible"/>
                                      </p:to>
                                    </p:set>
                                    <p:animEffect transition="in" filter="fade">
                                      <p:cBhvr>
                                        <p:cTn id="42" dur="500"/>
                                        <p:tgtEl>
                                          <p:spTgt spid="696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763000" cy="1329595"/>
          </a:xfrm>
        </p:spPr>
        <p:txBody>
          <a:bodyPr/>
          <a:lstStyle/>
          <a:p>
            <a:r>
              <a:rPr lang="en-US" dirty="0"/>
              <a:t>Enable </a:t>
            </a:r>
            <a:r>
              <a:rPr lang="en-US" dirty="0" smtClean="0"/>
              <a:t>Work Item </a:t>
            </a:r>
            <a:r>
              <a:rPr lang="en-US" dirty="0"/>
              <a:t>Meta Data Filtering</a:t>
            </a:r>
            <a:endParaRPr lang="de-DE" dirty="0"/>
          </a:p>
        </p:txBody>
      </p:sp>
      <p:sp>
        <p:nvSpPr>
          <p:cNvPr id="3" name="Inhaltsplatzhalter 2"/>
          <p:cNvSpPr>
            <a:spLocks noGrp="1"/>
          </p:cNvSpPr>
          <p:nvPr>
            <p:ph idx="1"/>
          </p:nvPr>
        </p:nvSpPr>
        <p:spPr/>
        <p:txBody>
          <a:bodyPr/>
          <a:lstStyle/>
          <a:p>
            <a:r>
              <a:rPr lang="en-US" dirty="0" smtClean="0"/>
              <a:t>This is a new feature in TFS 2008 SP1</a:t>
            </a:r>
          </a:p>
          <a:p>
            <a:pPr lvl="1"/>
            <a:r>
              <a:rPr lang="en-US" dirty="0" smtClean="0"/>
              <a:t>Disabled by default (for compatibility reasons)</a:t>
            </a:r>
          </a:p>
          <a:p>
            <a:r>
              <a:rPr lang="en-US" dirty="0" smtClean="0"/>
              <a:t>Benefits</a:t>
            </a:r>
          </a:p>
          <a:p>
            <a:pPr lvl="1"/>
            <a:r>
              <a:rPr lang="en-US" dirty="0" smtClean="0">
                <a:solidFill>
                  <a:schemeClr val="accent2"/>
                </a:solidFill>
              </a:rPr>
              <a:t>Security</a:t>
            </a:r>
            <a:r>
              <a:rPr lang="en-US" dirty="0" smtClean="0"/>
              <a:t>: you can hide team project names</a:t>
            </a:r>
          </a:p>
          <a:p>
            <a:pPr lvl="1"/>
            <a:r>
              <a:rPr lang="en-US" dirty="0" smtClean="0">
                <a:solidFill>
                  <a:schemeClr val="accent2"/>
                </a:solidFill>
              </a:rPr>
              <a:t>Performance</a:t>
            </a:r>
            <a:r>
              <a:rPr lang="en-US" dirty="0" smtClean="0"/>
              <a:t>: only the meta-data for the team projects where a user permissions to will be transferred to the clients (not all metadata).</a:t>
            </a:r>
          </a:p>
        </p:txBody>
      </p:sp>
      <p:sp>
        <p:nvSpPr>
          <p:cNvPr id="4" name="Textfeld 3"/>
          <p:cNvSpPr txBox="1"/>
          <p:nvPr/>
        </p:nvSpPr>
        <p:spPr>
          <a:xfrm>
            <a:off x="378375" y="5376033"/>
            <a:ext cx="8079826" cy="769441"/>
          </a:xfrm>
          <a:prstGeom prst="rect">
            <a:avLst/>
          </a:prstGeom>
          <a:noFill/>
        </p:spPr>
        <p:txBody>
          <a:bodyPr wrap="square" rtlCol="0">
            <a:spAutoFit/>
          </a:bodyPr>
          <a:lstStyle/>
          <a:p>
            <a:r>
              <a:rPr lang="en-US" sz="2200" dirty="0" smtClean="0"/>
              <a:t>Source: </a:t>
            </a:r>
            <a:r>
              <a:rPr lang="en-US" sz="2200" dirty="0" smtClean="0">
                <a:hlinkClick r:id="rId3"/>
              </a:rPr>
              <a:t>http://msmvps.com/blogs/vstsblog/archive/2008/10/06/tfs-tip-enabling-work-item-meta-data-filtering.aspx</a:t>
            </a:r>
            <a:r>
              <a:rPr lang="en-US" sz="2200" dirty="0" smtClean="0"/>
              <a:t> </a:t>
            </a:r>
            <a:endParaRPr lang="de-DE"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763000" cy="1163395"/>
          </a:xfrm>
        </p:spPr>
        <p:txBody>
          <a:bodyPr/>
          <a:lstStyle/>
          <a:p>
            <a:r>
              <a:rPr lang="en-US" dirty="0"/>
              <a:t>Enable </a:t>
            </a:r>
            <a:r>
              <a:rPr lang="en-US" dirty="0" smtClean="0"/>
              <a:t>Work Item </a:t>
            </a:r>
            <a:r>
              <a:rPr lang="en-US" dirty="0"/>
              <a:t>Meta Data </a:t>
            </a:r>
            <a:r>
              <a:rPr lang="en-US" dirty="0" smtClean="0"/>
              <a:t>Filtering</a:t>
            </a:r>
            <a:br>
              <a:rPr lang="en-US" dirty="0" smtClean="0"/>
            </a:br>
            <a:r>
              <a:rPr lang="en-US" sz="3600" dirty="0" smtClean="0">
                <a:solidFill>
                  <a:srgbClr val="CCCCCC"/>
                </a:solidFill>
              </a:rPr>
              <a:t>How to configure it</a:t>
            </a:r>
            <a:endParaRPr lang="de-DE" dirty="0"/>
          </a:p>
        </p:txBody>
      </p:sp>
      <p:sp>
        <p:nvSpPr>
          <p:cNvPr id="3" name="Inhaltsplatzhalter 2"/>
          <p:cNvSpPr>
            <a:spLocks noGrp="1"/>
          </p:cNvSpPr>
          <p:nvPr>
            <p:ph idx="1"/>
          </p:nvPr>
        </p:nvSpPr>
        <p:spPr/>
        <p:txBody>
          <a:bodyPr/>
          <a:lstStyle/>
          <a:p>
            <a:r>
              <a:rPr lang="en-US" dirty="0" smtClean="0"/>
              <a:t>Add to </a:t>
            </a:r>
            <a:r>
              <a:rPr lang="en-US" dirty="0" err="1" smtClean="0"/>
              <a:t>web.config</a:t>
            </a:r>
            <a:r>
              <a:rPr lang="en-US" dirty="0" smtClean="0"/>
              <a:t/>
            </a:r>
            <a:br>
              <a:rPr lang="en-US" dirty="0" smtClean="0"/>
            </a:br>
            <a:r>
              <a:rPr lang="en-US" sz="2400" dirty="0" smtClean="0"/>
              <a:t>(in folder: %</a:t>
            </a:r>
            <a:r>
              <a:rPr lang="en-US" sz="2400" dirty="0" err="1" smtClean="0"/>
              <a:t>ProgramFiles</a:t>
            </a:r>
            <a:r>
              <a:rPr lang="en-US" sz="2400" dirty="0" smtClean="0"/>
              <a:t>%\Microsoft Visual Studio 2008 Team Foundation Server\Web Services\</a:t>
            </a:r>
            <a:r>
              <a:rPr lang="en-US" sz="2400" dirty="0" err="1" smtClean="0"/>
              <a:t>WorkItemTracking</a:t>
            </a:r>
            <a:r>
              <a:rPr lang="en-US" sz="2400" dirty="0" smtClean="0"/>
              <a:t>\</a:t>
            </a:r>
            <a:r>
              <a:rPr lang="en-US" sz="2400" dirty="0" err="1" smtClean="0"/>
              <a:t>web.config</a:t>
            </a:r>
            <a:r>
              <a:rPr lang="en-US" sz="2400" dirty="0" smtClean="0"/>
              <a:t>)</a:t>
            </a:r>
          </a:p>
          <a:p>
            <a:endParaRPr lang="en-US" dirty="0" smtClean="0"/>
          </a:p>
        </p:txBody>
      </p:sp>
      <p:sp>
        <p:nvSpPr>
          <p:cNvPr id="4" name="Textfeld 3"/>
          <p:cNvSpPr txBox="1"/>
          <p:nvPr/>
        </p:nvSpPr>
        <p:spPr>
          <a:xfrm>
            <a:off x="378375" y="5376033"/>
            <a:ext cx="8079826" cy="769441"/>
          </a:xfrm>
          <a:prstGeom prst="rect">
            <a:avLst/>
          </a:prstGeom>
          <a:noFill/>
        </p:spPr>
        <p:txBody>
          <a:bodyPr wrap="square" rtlCol="0">
            <a:spAutoFit/>
          </a:bodyPr>
          <a:lstStyle/>
          <a:p>
            <a:r>
              <a:rPr lang="en-US" sz="2200" dirty="0" smtClean="0"/>
              <a:t>Source: </a:t>
            </a:r>
            <a:r>
              <a:rPr lang="en-US" sz="2200" dirty="0" smtClean="0">
                <a:hlinkClick r:id="rId3"/>
              </a:rPr>
              <a:t>http://msmvps.com/blogs/vstsblog/archive/2008/10/06/tfs-tip-enabling-work-item-meta-data-filtering.aspx</a:t>
            </a:r>
            <a:r>
              <a:rPr lang="en-US" sz="2200" dirty="0" smtClean="0"/>
              <a:t> </a:t>
            </a:r>
            <a:endParaRPr lang="de-DE" sz="2200" dirty="0"/>
          </a:p>
        </p:txBody>
      </p:sp>
      <p:sp>
        <p:nvSpPr>
          <p:cNvPr id="6" name="Textfeld 5"/>
          <p:cNvSpPr txBox="1"/>
          <p:nvPr/>
        </p:nvSpPr>
        <p:spPr>
          <a:xfrm>
            <a:off x="195939" y="2954341"/>
            <a:ext cx="8784771" cy="1200329"/>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de-DE" sz="2400" dirty="0" smtClean="0"/>
              <a:t>&lt;</a:t>
            </a:r>
            <a:r>
              <a:rPr lang="de-DE" sz="2400" dirty="0" err="1" smtClean="0"/>
              <a:t>add</a:t>
            </a:r>
            <a:r>
              <a:rPr lang="de-DE" sz="2400" dirty="0" smtClean="0"/>
              <a:t> </a:t>
            </a:r>
            <a:r>
              <a:rPr lang="de-DE" sz="2400" dirty="0" err="1" smtClean="0"/>
              <a:t>key</a:t>
            </a:r>
            <a:r>
              <a:rPr lang="de-DE" sz="2400" dirty="0" smtClean="0"/>
              <a:t> ="</a:t>
            </a:r>
            <a:r>
              <a:rPr lang="de-DE" sz="2400" b="1" dirty="0" err="1" smtClean="0"/>
              <a:t>filterClientMetadata</a:t>
            </a:r>
            <a:r>
              <a:rPr lang="de-DE" sz="2400" dirty="0" smtClean="0"/>
              <a:t>" </a:t>
            </a:r>
            <a:r>
              <a:rPr lang="de-DE" sz="2400" dirty="0" err="1" smtClean="0"/>
              <a:t>value</a:t>
            </a:r>
            <a:r>
              <a:rPr lang="de-DE" sz="2400" dirty="0" smtClean="0"/>
              <a:t>="</a:t>
            </a:r>
            <a:r>
              <a:rPr lang="de-DE" sz="2400" dirty="0" err="1" smtClean="0"/>
              <a:t>true</a:t>
            </a:r>
            <a:r>
              <a:rPr lang="de-DE" sz="2400" dirty="0" smtClean="0"/>
              <a:t>"/&gt;</a:t>
            </a:r>
          </a:p>
          <a:p>
            <a:r>
              <a:rPr lang="de-DE" sz="2400" dirty="0" smtClean="0"/>
              <a:t>&lt;</a:t>
            </a:r>
            <a:r>
              <a:rPr lang="de-DE" sz="2400" dirty="0" err="1" smtClean="0"/>
              <a:t>add</a:t>
            </a:r>
            <a:r>
              <a:rPr lang="de-DE" sz="2400" dirty="0" smtClean="0"/>
              <a:t> </a:t>
            </a:r>
            <a:r>
              <a:rPr lang="de-DE" sz="2400" dirty="0" err="1" smtClean="0"/>
              <a:t>key</a:t>
            </a:r>
            <a:r>
              <a:rPr lang="de-DE" sz="2400" dirty="0" smtClean="0"/>
              <a:t> ="</a:t>
            </a:r>
            <a:r>
              <a:rPr lang="de-DE" sz="2400" b="1" dirty="0" err="1" smtClean="0"/>
              <a:t>excludedUserAgents</a:t>
            </a:r>
            <a:r>
              <a:rPr lang="de-DE" sz="2400" dirty="0" smtClean="0"/>
              <a:t>" </a:t>
            </a:r>
            <a:r>
              <a:rPr lang="de-DE" sz="2400" dirty="0" err="1" smtClean="0"/>
              <a:t>value</a:t>
            </a:r>
            <a:r>
              <a:rPr lang="de-DE" sz="2400" dirty="0" smtClean="0"/>
              <a:t>="WebAccess:w3wp:witfields:witimport:witexport:witadmin"/&gt;</a:t>
            </a:r>
            <a:endParaRPr lang="de-DE" sz="24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Who is the TFS Administrator?</a:t>
            </a:r>
            <a:endParaRPr lang="en-US" dirty="0"/>
          </a:p>
        </p:txBody>
      </p:sp>
      <p:sp>
        <p:nvSpPr>
          <p:cNvPr id="3" name="Inhaltsplatzhalter 2"/>
          <p:cNvSpPr>
            <a:spLocks noGrp="1"/>
          </p:cNvSpPr>
          <p:nvPr>
            <p:ph idx="1"/>
          </p:nvPr>
        </p:nvSpPr>
        <p:spPr/>
        <p:txBody>
          <a:bodyPr/>
          <a:lstStyle/>
          <a:p>
            <a:r>
              <a:rPr lang="en-US" dirty="0" smtClean="0"/>
              <a:t>IT department ("IT Admin")</a:t>
            </a:r>
          </a:p>
          <a:p>
            <a:pPr lvl="1"/>
            <a:r>
              <a:rPr lang="en-US" dirty="0" smtClean="0"/>
              <a:t>Hardware, Backup/Restore, Windows Updates</a:t>
            </a:r>
          </a:p>
          <a:p>
            <a:r>
              <a:rPr lang="en-US" dirty="0" smtClean="0"/>
              <a:t>Development Team ("TFS Admin")</a:t>
            </a:r>
          </a:p>
          <a:p>
            <a:pPr lvl="1"/>
            <a:r>
              <a:rPr lang="en-US" dirty="0" smtClean="0"/>
              <a:t>Person of charge</a:t>
            </a:r>
          </a:p>
          <a:p>
            <a:pPr lvl="1"/>
            <a:r>
              <a:rPr lang="en-US" dirty="0" smtClean="0"/>
              <a:t>Creation of Team Projects</a:t>
            </a:r>
          </a:p>
          <a:p>
            <a:pPr lvl="1"/>
            <a:r>
              <a:rPr lang="en-US" dirty="0" smtClean="0"/>
              <a:t>Granting Permissions</a:t>
            </a:r>
          </a:p>
          <a:p>
            <a:pPr lvl="1"/>
            <a:r>
              <a:rPr lang="en-US" dirty="0" smtClean="0"/>
              <a:t>Consulting other team members while using TFS</a:t>
            </a:r>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664797"/>
          </a:xfrm>
        </p:spPr>
        <p:txBody>
          <a:bodyPr/>
          <a:lstStyle/>
          <a:p>
            <a:r>
              <a:rPr lang="en-US" dirty="0"/>
              <a:t>Turn off label deletion </a:t>
            </a:r>
            <a:r>
              <a:rPr lang="en-US" sz="3200" dirty="0"/>
              <a:t>when deleting builds</a:t>
            </a:r>
            <a:endParaRPr lang="de-DE" dirty="0"/>
          </a:p>
        </p:txBody>
      </p:sp>
      <p:sp>
        <p:nvSpPr>
          <p:cNvPr id="3" name="Inhaltsplatzhalter 2"/>
          <p:cNvSpPr>
            <a:spLocks noGrp="1"/>
          </p:cNvSpPr>
          <p:nvPr>
            <p:ph idx="1"/>
          </p:nvPr>
        </p:nvSpPr>
        <p:spPr/>
        <p:txBody>
          <a:bodyPr/>
          <a:lstStyle/>
          <a:p>
            <a:r>
              <a:rPr lang="en-US" dirty="0" smtClean="0"/>
              <a:t>By default: When you delete a build</a:t>
            </a:r>
          </a:p>
          <a:p>
            <a:pPr lvl="1"/>
            <a:r>
              <a:rPr lang="en-US" dirty="0" smtClean="0"/>
              <a:t>The corresponding build label gets delete as well</a:t>
            </a:r>
          </a:p>
          <a:p>
            <a:r>
              <a:rPr lang="en-US" dirty="0" smtClean="0"/>
              <a:t>You can configure that behavior.</a:t>
            </a:r>
          </a:p>
          <a:p>
            <a:pPr lvl="1"/>
            <a:r>
              <a:rPr lang="en-US" dirty="0" smtClean="0"/>
              <a:t>Add to </a:t>
            </a:r>
            <a:r>
              <a:rPr lang="en-US" dirty="0" err="1" smtClean="0"/>
              <a:t>web.config</a:t>
            </a:r>
            <a:r>
              <a:rPr lang="en-US" dirty="0" smtClean="0"/>
              <a:t/>
            </a:r>
            <a:br>
              <a:rPr lang="en-US" dirty="0" smtClean="0"/>
            </a:br>
            <a:r>
              <a:rPr lang="en-US" sz="2400" dirty="0" smtClean="0"/>
              <a:t>(in folder: %</a:t>
            </a:r>
            <a:r>
              <a:rPr lang="en-US" sz="2400" dirty="0" err="1" smtClean="0"/>
              <a:t>ProgramFiles</a:t>
            </a:r>
            <a:r>
              <a:rPr lang="en-US" sz="2400" dirty="0" smtClean="0"/>
              <a:t>%\Microsoft Visual Studio 2008 Team Foundation Server\Web Services\</a:t>
            </a:r>
            <a:r>
              <a:rPr lang="en-US" sz="2400" dirty="0" err="1" smtClean="0"/>
              <a:t>web.config</a:t>
            </a:r>
            <a:r>
              <a:rPr lang="en-US" sz="2400" dirty="0" smtClean="0"/>
              <a:t>)</a:t>
            </a:r>
            <a:endParaRPr lang="en-US" dirty="0" smtClean="0"/>
          </a:p>
          <a:p>
            <a:endParaRPr lang="en-US" dirty="0" smtClean="0"/>
          </a:p>
          <a:p>
            <a:pPr lvl="1">
              <a:buNone/>
            </a:pPr>
            <a:endParaRPr lang="en-US" dirty="0" smtClean="0"/>
          </a:p>
        </p:txBody>
      </p:sp>
      <p:sp>
        <p:nvSpPr>
          <p:cNvPr id="4" name="Textfeld 3"/>
          <p:cNvSpPr txBox="1"/>
          <p:nvPr/>
        </p:nvSpPr>
        <p:spPr>
          <a:xfrm>
            <a:off x="488730" y="5328744"/>
            <a:ext cx="8623737" cy="769441"/>
          </a:xfrm>
          <a:prstGeom prst="rect">
            <a:avLst/>
          </a:prstGeom>
          <a:noFill/>
        </p:spPr>
        <p:txBody>
          <a:bodyPr wrap="square" rtlCol="0">
            <a:spAutoFit/>
          </a:bodyPr>
          <a:lstStyle/>
          <a:p>
            <a:r>
              <a:rPr lang="de-DE" sz="2200" dirty="0" smtClean="0"/>
              <a:t>Source: </a:t>
            </a:r>
            <a:r>
              <a:rPr lang="en-US" sz="2200" dirty="0" smtClean="0">
                <a:hlinkClick r:id="rId3"/>
              </a:rPr>
              <a:t>http://blogs.msdn.com/buckh/archive/2008/10/20/tfs-2008-sp1-new-setting-to-delete-a-build-without-deleting-the-build-label.aspx</a:t>
            </a:r>
            <a:r>
              <a:rPr lang="en-US" sz="2200" dirty="0" smtClean="0"/>
              <a:t>  </a:t>
            </a:r>
            <a:r>
              <a:rPr lang="de-DE" sz="2200" dirty="0" smtClean="0"/>
              <a:t> </a:t>
            </a:r>
          </a:p>
        </p:txBody>
      </p:sp>
      <p:sp>
        <p:nvSpPr>
          <p:cNvPr id="5" name="Textfeld 4"/>
          <p:cNvSpPr txBox="1"/>
          <p:nvPr/>
        </p:nvSpPr>
        <p:spPr>
          <a:xfrm>
            <a:off x="599089" y="4419682"/>
            <a:ext cx="7709338" cy="63000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nchor="ctr" anchorCtr="0">
            <a:spAutoFit/>
          </a:bodyPr>
          <a:lstStyle/>
          <a:p>
            <a:r>
              <a:rPr lang="en-US" sz="2400" dirty="0" smtClean="0"/>
              <a:t>&lt;add key="</a:t>
            </a:r>
            <a:r>
              <a:rPr lang="en-US" sz="2400" b="1" dirty="0" err="1" smtClean="0"/>
              <a:t>PreserveLabelsOnBuildDeletion</a:t>
            </a:r>
            <a:r>
              <a:rPr lang="en-US" sz="2400" dirty="0" smtClean="0"/>
              <a:t>" value="</a:t>
            </a:r>
            <a:r>
              <a:rPr lang="en-US" sz="2400" b="1" dirty="0" smtClean="0"/>
              <a:t>true</a:t>
            </a:r>
            <a:r>
              <a:rPr lang="en-US" sz="2400" dirty="0" smtClean="0"/>
              <a:t>" /&gt;</a:t>
            </a:r>
            <a:endParaRPr lang="de-DE" sz="2400"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IIS Recycling Times</a:t>
            </a:r>
            <a:endParaRPr lang="en-US" dirty="0"/>
          </a:p>
        </p:txBody>
      </p:sp>
      <p:sp>
        <p:nvSpPr>
          <p:cNvPr id="3" name="Inhaltsplatzhalter 2"/>
          <p:cNvSpPr>
            <a:spLocks noGrp="1"/>
          </p:cNvSpPr>
          <p:nvPr>
            <p:ph idx="1"/>
          </p:nvPr>
        </p:nvSpPr>
        <p:spPr/>
        <p:txBody>
          <a:bodyPr/>
          <a:lstStyle/>
          <a:p>
            <a:r>
              <a:rPr lang="en-US" dirty="0" smtClean="0"/>
              <a:t>By default, IIS application pools get "recycled" at an interval of all 1740 minutes</a:t>
            </a:r>
          </a:p>
          <a:p>
            <a:r>
              <a:rPr lang="en-US" dirty="0" smtClean="0"/>
              <a:t>Better: Specify a fixed time (for each app pool)</a:t>
            </a:r>
          </a:p>
          <a:p>
            <a:pPr lvl="1"/>
            <a:r>
              <a:rPr lang="en-US" dirty="0" smtClean="0"/>
              <a:t>SharePoint does that by default</a:t>
            </a:r>
            <a:endParaRPr lang="en-US" dirty="0"/>
          </a:p>
        </p:txBody>
      </p:sp>
      <p:pic>
        <p:nvPicPr>
          <p:cNvPr id="65537" name="Picture 1" descr="D:\Workspaces\Talks\TechEd2009\1 AdminOps\Image-0000.png"/>
          <p:cNvPicPr>
            <a:picLocks noChangeAspect="1" noChangeArrowheads="1"/>
          </p:cNvPicPr>
          <p:nvPr/>
        </p:nvPicPr>
        <p:blipFill>
          <a:blip r:embed="rId3"/>
          <a:srcRect r="54619" b="42513"/>
          <a:stretch>
            <a:fillRect/>
          </a:stretch>
        </p:blipFill>
        <p:spPr bwMode="auto">
          <a:xfrm>
            <a:off x="819807" y="3507942"/>
            <a:ext cx="3468414" cy="3350058"/>
          </a:xfrm>
          <a:prstGeom prst="rect">
            <a:avLst/>
          </a:prstGeom>
          <a:noFill/>
          <a:ln>
            <a:solidFill>
              <a:schemeClr val="bg1"/>
            </a:solidFill>
          </a:ln>
        </p:spPr>
      </p:pic>
      <p:pic>
        <p:nvPicPr>
          <p:cNvPr id="65538" name="Picture 2" descr="D:\Workspaces\Talks\TechEd2009\1 AdminOps\Image-0001.png"/>
          <p:cNvPicPr>
            <a:picLocks noChangeAspect="1" noChangeArrowheads="1"/>
          </p:cNvPicPr>
          <p:nvPr/>
        </p:nvPicPr>
        <p:blipFill>
          <a:blip r:embed="rId4"/>
          <a:srcRect r="64800" b="42892"/>
          <a:stretch>
            <a:fillRect/>
          </a:stretch>
        </p:blipFill>
        <p:spPr bwMode="auto">
          <a:xfrm>
            <a:off x="4914996" y="3499945"/>
            <a:ext cx="2714610" cy="3358055"/>
          </a:xfrm>
          <a:prstGeom prst="rect">
            <a:avLst/>
          </a:prstGeom>
          <a:noFill/>
          <a:ln>
            <a:solidFill>
              <a:schemeClr val="bg1"/>
            </a:solid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5537"/>
                                        </p:tgtEl>
                                        <p:attrNameLst>
                                          <p:attrName>style.visibility</p:attrName>
                                        </p:attrNameLst>
                                      </p:cBhvr>
                                      <p:to>
                                        <p:strVal val="visible"/>
                                      </p:to>
                                    </p:set>
                                    <p:animEffect transition="in" filter="fade">
                                      <p:cBhvr>
                                        <p:cTn id="20" dur="500"/>
                                        <p:tgtEl>
                                          <p:spTgt spid="6553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5538"/>
                                        </p:tgtEl>
                                        <p:attrNameLst>
                                          <p:attrName>style.visibility</p:attrName>
                                        </p:attrNameLst>
                                      </p:cBhvr>
                                      <p:to>
                                        <p:strVal val="visible"/>
                                      </p:to>
                                    </p:set>
                                    <p:animEffect transition="in" filter="fade">
                                      <p:cBhvr>
                                        <p:cTn id="25" dur="500"/>
                                        <p:tgtEl>
                                          <p:spTgt spid="65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TFSServerScheduler</a:t>
            </a:r>
            <a:r>
              <a:rPr lang="en-US" dirty="0" smtClean="0"/>
              <a:t> Dependency</a:t>
            </a:r>
            <a:endParaRPr lang="en-US" dirty="0"/>
          </a:p>
        </p:txBody>
      </p:sp>
      <p:sp>
        <p:nvSpPr>
          <p:cNvPr id="3" name="Inhaltsplatzhalter 2"/>
          <p:cNvSpPr>
            <a:spLocks noGrp="1"/>
          </p:cNvSpPr>
          <p:nvPr>
            <p:ph idx="1"/>
          </p:nvPr>
        </p:nvSpPr>
        <p:spPr/>
        <p:txBody>
          <a:bodyPr/>
          <a:lstStyle/>
          <a:p>
            <a:r>
              <a:rPr lang="en-US" dirty="0" smtClean="0"/>
              <a:t>Configure TFS Server Scheduler to depend on SQL Server</a:t>
            </a:r>
          </a:p>
          <a:p>
            <a:pPr lvl="1"/>
            <a:r>
              <a:rPr lang="en-US" dirty="0" smtClean="0"/>
              <a:t>A problem mostly on slow machines</a:t>
            </a:r>
          </a:p>
          <a:p>
            <a:r>
              <a:rPr lang="de-DE" dirty="0" smtClean="0"/>
              <a:t>Command</a:t>
            </a:r>
          </a:p>
          <a:p>
            <a:pPr lvl="1"/>
            <a:r>
              <a:rPr lang="de-DE" dirty="0" smtClean="0"/>
              <a:t>sc.exe </a:t>
            </a:r>
            <a:r>
              <a:rPr lang="de-DE" dirty="0" err="1" smtClean="0"/>
              <a:t>config</a:t>
            </a:r>
            <a:r>
              <a:rPr lang="de-DE" dirty="0" smtClean="0"/>
              <a:t> </a:t>
            </a:r>
            <a:r>
              <a:rPr lang="de-DE" dirty="0" err="1" smtClean="0"/>
              <a:t>TFSServerScheduler</a:t>
            </a:r>
            <a:r>
              <a:rPr lang="de-DE" dirty="0" smtClean="0"/>
              <a:t> </a:t>
            </a:r>
            <a:r>
              <a:rPr lang="de-DE" dirty="0" err="1" smtClean="0"/>
              <a:t>depend</a:t>
            </a:r>
            <a:r>
              <a:rPr lang="de-DE" dirty="0" smtClean="0"/>
              <a:t>= </a:t>
            </a:r>
            <a:r>
              <a:rPr lang="de-DE" dirty="0" smtClean="0">
                <a:solidFill>
                  <a:schemeClr val="accent2"/>
                </a:solidFill>
              </a:rPr>
              <a:t>MSSQL</a:t>
            </a:r>
            <a:endParaRPr lang="en-US" dirty="0">
              <a:solidFill>
                <a:schemeClr val="accent2"/>
              </a:solidFill>
            </a:endParaRPr>
          </a:p>
        </p:txBody>
      </p:sp>
      <p:sp>
        <p:nvSpPr>
          <p:cNvPr id="4" name="Textfeld 3"/>
          <p:cNvSpPr txBox="1"/>
          <p:nvPr/>
        </p:nvSpPr>
        <p:spPr>
          <a:xfrm>
            <a:off x="378373" y="5312979"/>
            <a:ext cx="8466082" cy="769441"/>
          </a:xfrm>
          <a:prstGeom prst="rect">
            <a:avLst/>
          </a:prstGeom>
          <a:noFill/>
        </p:spPr>
        <p:txBody>
          <a:bodyPr wrap="square" rtlCol="0">
            <a:spAutoFit/>
          </a:bodyPr>
          <a:lstStyle/>
          <a:p>
            <a:r>
              <a:rPr lang="de-DE" sz="2200" dirty="0" smtClean="0"/>
              <a:t>Source: </a:t>
            </a:r>
            <a:r>
              <a:rPr lang="de-DE" sz="2200" dirty="0" smtClean="0">
                <a:hlinkClick r:id="rId3"/>
              </a:rPr>
              <a:t>http://blogs.msdn.com/dstfs/archive/2008/07/09/fun-with-the-tfsserverscheduler-service.aspx</a:t>
            </a:r>
            <a:r>
              <a:rPr lang="de-DE" sz="2200" dirty="0" smtClean="0"/>
              <a:t> </a:t>
            </a:r>
            <a:endParaRPr lang="de-DE" sz="2200"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Configuring TFS for SSL/HTTPs</a:t>
            </a:r>
            <a:endParaRPr lang="en-US" dirty="0"/>
          </a:p>
        </p:txBody>
      </p:sp>
      <p:sp>
        <p:nvSpPr>
          <p:cNvPr id="3" name="Inhaltsplatzhalter 2"/>
          <p:cNvSpPr>
            <a:spLocks noGrp="1"/>
          </p:cNvSpPr>
          <p:nvPr>
            <p:ph idx="1"/>
          </p:nvPr>
        </p:nvSpPr>
        <p:spPr/>
        <p:txBody>
          <a:bodyPr/>
          <a:lstStyle/>
          <a:p>
            <a:r>
              <a:rPr lang="en-US" dirty="0" smtClean="0"/>
              <a:t>You can access TFS remotely via</a:t>
            </a:r>
          </a:p>
          <a:p>
            <a:pPr lvl="1"/>
            <a:r>
              <a:rPr lang="en-US" dirty="0" smtClean="0"/>
              <a:t>1) a </a:t>
            </a:r>
            <a:r>
              <a:rPr lang="en-US" dirty="0" smtClean="0">
                <a:solidFill>
                  <a:schemeClr val="accent2"/>
                </a:solidFill>
              </a:rPr>
              <a:t>VPN</a:t>
            </a:r>
            <a:r>
              <a:rPr lang="en-US" dirty="0" smtClean="0"/>
              <a:t> connection  (</a:t>
            </a:r>
            <a:r>
              <a:rPr lang="en-US" b="1" dirty="0" smtClean="0"/>
              <a:t>no</a:t>
            </a:r>
            <a:r>
              <a:rPr lang="en-US" dirty="0" smtClean="0"/>
              <a:t> configuration necessary)</a:t>
            </a:r>
          </a:p>
          <a:p>
            <a:pPr lvl="1"/>
            <a:r>
              <a:rPr lang="en-US" dirty="0" smtClean="0"/>
              <a:t>2) via </a:t>
            </a:r>
            <a:r>
              <a:rPr lang="en-US" dirty="0" smtClean="0">
                <a:solidFill>
                  <a:schemeClr val="accent2"/>
                </a:solidFill>
              </a:rPr>
              <a:t>SSL/HTTPs</a:t>
            </a:r>
            <a:r>
              <a:rPr lang="en-US" dirty="0" smtClean="0"/>
              <a:t>(</a:t>
            </a:r>
            <a:r>
              <a:rPr lang="en-US" b="1" dirty="0" smtClean="0"/>
              <a:t>extra</a:t>
            </a:r>
            <a:r>
              <a:rPr lang="en-US" dirty="0" smtClean="0"/>
              <a:t> configuration required)</a:t>
            </a:r>
          </a:p>
          <a:p>
            <a:r>
              <a:rPr lang="en-US" dirty="0" smtClean="0"/>
              <a:t>Read more about the configuration:</a:t>
            </a:r>
            <a:br>
              <a:rPr lang="en-US" dirty="0" smtClean="0"/>
            </a:br>
            <a:r>
              <a:rPr lang="en-US" sz="2400" dirty="0" smtClean="0">
                <a:hlinkClick r:id="rId3"/>
              </a:rPr>
              <a:t>http://msdn.microsoft.com/en-us/library/aa833873.aspx</a:t>
            </a:r>
            <a:r>
              <a:rPr lang="en-US" dirty="0" smtClean="0"/>
              <a:t> </a:t>
            </a:r>
          </a:p>
          <a:p>
            <a:r>
              <a:rPr lang="en-US" dirty="0" smtClean="0"/>
              <a:t>Recommendation</a:t>
            </a:r>
          </a:p>
          <a:p>
            <a:pPr lvl="1"/>
            <a:r>
              <a:rPr lang="en-US" dirty="0" smtClean="0"/>
              <a:t>Use default port </a:t>
            </a:r>
            <a:r>
              <a:rPr lang="en-US" dirty="0" smtClean="0">
                <a:solidFill>
                  <a:schemeClr val="accent2"/>
                </a:solidFill>
              </a:rPr>
              <a:t>443 </a:t>
            </a:r>
            <a:r>
              <a:rPr lang="en-US" dirty="0" smtClean="0"/>
              <a:t>for TFS!</a:t>
            </a:r>
            <a:br>
              <a:rPr lang="en-US" dirty="0" smtClean="0"/>
            </a:br>
            <a:r>
              <a:rPr lang="en-US" dirty="0" smtClean="0"/>
              <a:t>(many firewalls block non-standard HTTPs ports!)</a:t>
            </a:r>
            <a:endParaRPr lang="en-US"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Extend %PATH% variable</a:t>
            </a:r>
            <a:endParaRPr lang="en-US" dirty="0"/>
          </a:p>
        </p:txBody>
      </p:sp>
      <p:sp>
        <p:nvSpPr>
          <p:cNvPr id="3" name="Inhaltsplatzhalter 2"/>
          <p:cNvSpPr>
            <a:spLocks noGrp="1"/>
          </p:cNvSpPr>
          <p:nvPr>
            <p:ph idx="1"/>
          </p:nvPr>
        </p:nvSpPr>
        <p:spPr>
          <a:xfrm>
            <a:off x="381000" y="1412874"/>
            <a:ext cx="8763000" cy="4561205"/>
          </a:xfrm>
        </p:spPr>
        <p:txBody>
          <a:bodyPr/>
          <a:lstStyle/>
          <a:p>
            <a:r>
              <a:rPr lang="en-US" dirty="0" smtClean="0"/>
              <a:t>Paths to add:</a:t>
            </a:r>
          </a:p>
          <a:p>
            <a:pPr lvl="1"/>
            <a:r>
              <a:rPr lang="en-US" sz="2400" b="1" dirty="0" smtClean="0">
                <a:cs typeface="Consolas" pitchFamily="49" charset="0"/>
              </a:rPr>
              <a:t>x</a:t>
            </a:r>
            <a:r>
              <a:rPr lang="en-US" sz="2400" dirty="0" smtClean="0">
                <a:cs typeface="Consolas" pitchFamily="49" charset="0"/>
              </a:rPr>
              <a:t>:\Program Files\Microsoft Visual Studio 2008 Team Foundation Server\</a:t>
            </a:r>
            <a:r>
              <a:rPr lang="en-US" sz="2400" b="1" dirty="0" smtClean="0">
                <a:cs typeface="Consolas" pitchFamily="49" charset="0"/>
              </a:rPr>
              <a:t>TF Setup</a:t>
            </a:r>
            <a:endParaRPr lang="en-US" sz="3200" b="1" dirty="0" smtClean="0">
              <a:cs typeface="Consolas" pitchFamily="49" charset="0"/>
            </a:endParaRPr>
          </a:p>
          <a:p>
            <a:pPr lvl="1"/>
            <a:r>
              <a:rPr lang="en-US" sz="2400" b="1" dirty="0" smtClean="0">
                <a:cs typeface="Consolas" pitchFamily="49" charset="0"/>
              </a:rPr>
              <a:t>x</a:t>
            </a:r>
            <a:r>
              <a:rPr lang="en-US" sz="2400" dirty="0" smtClean="0">
                <a:cs typeface="Consolas" pitchFamily="49" charset="0"/>
              </a:rPr>
              <a:t>:\Program Files\Microsoft Visual Studio 2008 Team Foundation Server\</a:t>
            </a:r>
            <a:r>
              <a:rPr lang="en-US" sz="2400" b="1" dirty="0" smtClean="0">
                <a:cs typeface="Consolas" pitchFamily="49" charset="0"/>
              </a:rPr>
              <a:t>Tools</a:t>
            </a:r>
            <a:endParaRPr lang="en-US" sz="3200" b="1" dirty="0" smtClean="0">
              <a:cs typeface="Consolas" pitchFamily="49" charset="0"/>
            </a:endParaRPr>
          </a:p>
          <a:p>
            <a:pPr lvl="1"/>
            <a:r>
              <a:rPr lang="en-US" sz="2400" b="1" dirty="0" smtClean="0">
                <a:cs typeface="Consolas" pitchFamily="49" charset="0"/>
              </a:rPr>
              <a:t>x</a:t>
            </a:r>
            <a:r>
              <a:rPr lang="en-US" sz="2400" dirty="0" smtClean="0">
                <a:cs typeface="Consolas" pitchFamily="49" charset="0"/>
              </a:rPr>
              <a:t>:\Program Files\Microsoft Visual Studio 9.0\</a:t>
            </a:r>
            <a:r>
              <a:rPr lang="en-US" sz="2400" b="1" dirty="0" smtClean="0">
                <a:cs typeface="Consolas" pitchFamily="49" charset="0"/>
              </a:rPr>
              <a:t>Common7\IDE</a:t>
            </a:r>
            <a:endParaRPr lang="de-DE" sz="2400" b="1" dirty="0" smtClean="0">
              <a:cs typeface="Consolas" pitchFamily="49" charset="0"/>
            </a:endParaRPr>
          </a:p>
          <a:p>
            <a:r>
              <a:rPr lang="en-US" dirty="0" smtClean="0"/>
              <a:t>Background</a:t>
            </a:r>
            <a:r>
              <a:rPr lang="en-US" b="1" dirty="0" smtClean="0"/>
              <a:t>:</a:t>
            </a:r>
            <a:br>
              <a:rPr lang="en-US" b="1" dirty="0" smtClean="0"/>
            </a:br>
            <a:r>
              <a:rPr lang="en-US" sz="2400" dirty="0" smtClean="0"/>
              <a:t>The 1</a:t>
            </a:r>
            <a:r>
              <a:rPr lang="en-US" sz="2400" baseline="30000" dirty="0" smtClean="0"/>
              <a:t>st</a:t>
            </a:r>
            <a:r>
              <a:rPr lang="en-US" sz="2400" dirty="0" smtClean="0"/>
              <a:t> path contains </a:t>
            </a:r>
            <a:r>
              <a:rPr lang="en-US" sz="2400" b="1" dirty="0" smtClean="0"/>
              <a:t>BisSubscribe.exe</a:t>
            </a:r>
            <a:br>
              <a:rPr lang="en-US" sz="2400" b="1" dirty="0" smtClean="0"/>
            </a:br>
            <a:r>
              <a:rPr lang="en-US" sz="2400" dirty="0" smtClean="0"/>
              <a:t>The 2</a:t>
            </a:r>
            <a:r>
              <a:rPr lang="en-US" sz="2400" baseline="30000" dirty="0" smtClean="0"/>
              <a:t>nd</a:t>
            </a:r>
            <a:r>
              <a:rPr lang="en-US" sz="2400" dirty="0" smtClean="0"/>
              <a:t> path</a:t>
            </a:r>
            <a:r>
              <a:rPr lang="en-US" sz="2400" b="1" dirty="0" smtClean="0"/>
              <a:t> </a:t>
            </a:r>
            <a:r>
              <a:rPr lang="en-US" sz="2400" dirty="0" smtClean="0"/>
              <a:t>contains </a:t>
            </a:r>
            <a:r>
              <a:rPr lang="en-US" sz="2400" b="1" dirty="0" smtClean="0"/>
              <a:t>tfsadminutil.exe</a:t>
            </a:r>
            <a:br>
              <a:rPr lang="en-US" sz="2400" b="1" dirty="0" smtClean="0"/>
            </a:br>
            <a:r>
              <a:rPr lang="en-US" sz="2400" dirty="0" smtClean="0"/>
              <a:t>The 3</a:t>
            </a:r>
            <a:r>
              <a:rPr lang="en-US" sz="2400" baseline="30000" dirty="0" smtClean="0"/>
              <a:t>rd</a:t>
            </a:r>
            <a:r>
              <a:rPr lang="en-US" sz="2400" dirty="0" smtClean="0"/>
              <a:t> path</a:t>
            </a:r>
            <a:r>
              <a:rPr lang="en-US" sz="2400" b="1" dirty="0" smtClean="0"/>
              <a:t> </a:t>
            </a:r>
            <a:r>
              <a:rPr lang="en-US" sz="2400" dirty="0" smtClean="0"/>
              <a:t>contains</a:t>
            </a:r>
            <a:r>
              <a:rPr lang="en-US" sz="2400" b="1" dirty="0" smtClean="0"/>
              <a:t> TF.exe</a:t>
            </a:r>
            <a:endParaRPr lang="de-DE" sz="2800" dirty="0" smtClean="0"/>
          </a:p>
          <a:p>
            <a:r>
              <a:rPr lang="en-US" dirty="0" smtClean="0"/>
              <a:t>Note: </a:t>
            </a:r>
            <a:r>
              <a:rPr lang="en-US" b="1" dirty="0" smtClean="0"/>
              <a:t>TFPT.exe</a:t>
            </a:r>
            <a:r>
              <a:rPr lang="en-US" dirty="0" smtClean="0"/>
              <a:t> add its itself to </a:t>
            </a:r>
            <a:r>
              <a:rPr lang="en-US" b="1" dirty="0" smtClean="0"/>
              <a:t>%PATH%</a:t>
            </a:r>
            <a:r>
              <a:rPr lang="en-US" dirty="0" smtClean="0"/>
              <a:t/>
            </a:r>
            <a:br>
              <a:rPr lang="en-US" dirty="0" smtClean="0"/>
            </a:br>
            <a:endParaRPr lang="en-US" dirty="0"/>
          </a:p>
        </p:txBody>
      </p:sp>
      <p:sp>
        <p:nvSpPr>
          <p:cNvPr id="4" name="Textfeld 3"/>
          <p:cNvSpPr txBox="1"/>
          <p:nvPr/>
        </p:nvSpPr>
        <p:spPr>
          <a:xfrm>
            <a:off x="236483" y="5962431"/>
            <a:ext cx="8907517" cy="769441"/>
          </a:xfrm>
          <a:prstGeom prst="rect">
            <a:avLst/>
          </a:prstGeom>
          <a:noFill/>
        </p:spPr>
        <p:txBody>
          <a:bodyPr wrap="square" rtlCol="0">
            <a:spAutoFit/>
          </a:bodyPr>
          <a:lstStyle/>
          <a:p>
            <a:r>
              <a:rPr lang="de-DE" sz="2200" dirty="0" smtClean="0"/>
              <a:t>Source: </a:t>
            </a:r>
            <a:r>
              <a:rPr lang="en-US" sz="2200" u="sng" dirty="0" smtClean="0">
                <a:hlinkClick r:id="rId3"/>
              </a:rPr>
              <a:t>http://msmvps.com/blogs/vstsblog/archive/2009/01/09/adding-tfs-tools-to-your-path-environment-variable.aspx</a:t>
            </a:r>
            <a:r>
              <a:rPr lang="en-US" sz="2200" dirty="0" smtClean="0"/>
              <a:t> </a:t>
            </a:r>
            <a:endParaRPr lang="de-DE" sz="2200"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Configure mail server settings</a:t>
            </a:r>
            <a:endParaRPr lang="en-US" dirty="0"/>
          </a:p>
        </p:txBody>
      </p:sp>
      <p:sp>
        <p:nvSpPr>
          <p:cNvPr id="3" name="Inhaltsplatzhalter 2"/>
          <p:cNvSpPr>
            <a:spLocks noGrp="1"/>
          </p:cNvSpPr>
          <p:nvPr>
            <p:ph idx="1"/>
          </p:nvPr>
        </p:nvSpPr>
        <p:spPr>
          <a:xfrm>
            <a:off x="381000" y="1308099"/>
            <a:ext cx="8382000" cy="4561205"/>
          </a:xfrm>
        </p:spPr>
        <p:txBody>
          <a:bodyPr>
            <a:noAutofit/>
          </a:bodyPr>
          <a:lstStyle/>
          <a:p>
            <a:pPr lvl="0"/>
            <a:r>
              <a:rPr lang="en-US" dirty="0" smtClean="0"/>
              <a:t>Windows SharePoint Services (WSS)</a:t>
            </a:r>
          </a:p>
          <a:p>
            <a:pPr lvl="1"/>
            <a:r>
              <a:rPr lang="en-US" dirty="0" smtClean="0"/>
              <a:t>via » Central Administration Web Site</a:t>
            </a:r>
            <a:br>
              <a:rPr lang="en-US" dirty="0" smtClean="0"/>
            </a:br>
            <a:r>
              <a:rPr lang="en-US" dirty="0" smtClean="0"/>
              <a:t>Operations » Outgoing e-mail settings</a:t>
            </a:r>
            <a:br>
              <a:rPr lang="en-US" dirty="0" smtClean="0"/>
            </a:br>
            <a:r>
              <a:rPr lang="en-US" sz="2400" u="sng" dirty="0" smtClean="0">
                <a:hlinkClick r:id="rId3"/>
              </a:rPr>
              <a:t>http://technet.microsoft.com/en-us/library/cc288949.aspx</a:t>
            </a:r>
            <a:r>
              <a:rPr lang="en-US" sz="2400" dirty="0" smtClean="0"/>
              <a:t>  </a:t>
            </a:r>
            <a:endParaRPr lang="de-DE" dirty="0" smtClean="0"/>
          </a:p>
          <a:p>
            <a:pPr lvl="0"/>
            <a:r>
              <a:rPr lang="en-US" dirty="0" smtClean="0"/>
              <a:t>SQL Server Reporting Services (SSRS)</a:t>
            </a:r>
          </a:p>
          <a:p>
            <a:pPr lvl="1"/>
            <a:r>
              <a:rPr lang="en-US" dirty="0" smtClean="0"/>
              <a:t>via » Reporting Services Configuration Tool</a:t>
            </a:r>
            <a:br>
              <a:rPr lang="en-US" dirty="0" smtClean="0"/>
            </a:br>
            <a:r>
              <a:rPr lang="en-US" sz="2400" u="sng" dirty="0" smtClean="0">
                <a:hlinkClick r:id="rId4"/>
              </a:rPr>
              <a:t>http://technet.microsoft.com/en-us/library/ms345234.aspx</a:t>
            </a:r>
            <a:endParaRPr lang="de-DE" dirty="0" smtClean="0"/>
          </a:p>
          <a:p>
            <a:pPr lvl="0"/>
            <a:r>
              <a:rPr lang="en-US" dirty="0" smtClean="0"/>
              <a:t>Team Foundation Server </a:t>
            </a:r>
          </a:p>
          <a:p>
            <a:pPr lvl="1"/>
            <a:r>
              <a:rPr lang="en-US" dirty="0" smtClean="0"/>
              <a:t>via </a:t>
            </a:r>
            <a:r>
              <a:rPr lang="en-US" dirty="0" err="1" smtClean="0"/>
              <a:t>web.config</a:t>
            </a:r>
            <a:r>
              <a:rPr lang="en-US" dirty="0" smtClean="0"/>
              <a:t> file (if not set at installation time)</a:t>
            </a:r>
            <a:br>
              <a:rPr lang="en-US" dirty="0" smtClean="0"/>
            </a:br>
            <a:r>
              <a:rPr lang="en-US" sz="2400" u="sng" dirty="0" smtClean="0">
                <a:hlinkClick r:id="rId5"/>
              </a:rPr>
              <a:t>http://msdn.microsoft.com/en-us/library/ms400808.aspx</a:t>
            </a:r>
            <a:r>
              <a:rPr lang="en-US" sz="2400" dirty="0" smtClean="0"/>
              <a:t> </a:t>
            </a:r>
          </a:p>
          <a:p>
            <a:r>
              <a:rPr lang="en-US" dirty="0" smtClean="0"/>
              <a:t>Team System Web Access</a:t>
            </a:r>
          </a:p>
          <a:p>
            <a:pPr lvl="1"/>
            <a:r>
              <a:rPr lang="de-DE" sz="2000" dirty="0" smtClean="0">
                <a:hlinkClick r:id="rId6"/>
              </a:rPr>
              <a:t>http://msmvps.com/blogs/vstsblog/archive/2007/08/27/enabling-email-functionality-in-team-system-web-access-tswa.aspx</a:t>
            </a:r>
            <a:r>
              <a:rPr lang="de-DE" sz="2000" dirty="0" smtClean="0"/>
              <a:t> </a:t>
            </a:r>
          </a:p>
          <a:p>
            <a:endParaRPr lang="de-DE" dirty="0"/>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Configure Web Access Links</a:t>
            </a:r>
            <a:r>
              <a:rPr lang="en-US" dirty="0"/>
              <a:t/>
            </a:r>
            <a:br>
              <a:rPr lang="en-US" dirty="0"/>
            </a:br>
            <a:r>
              <a:rPr lang="en-US" sz="3600" dirty="0" smtClean="0">
                <a:solidFill>
                  <a:srgbClr val="CCCCCC"/>
                </a:solidFill>
              </a:rPr>
              <a:t>Work Item-Links in e-mails open up this site:</a:t>
            </a:r>
            <a:endParaRPr lang="en-US" dirty="0"/>
          </a:p>
        </p:txBody>
      </p:sp>
      <p:pic>
        <p:nvPicPr>
          <p:cNvPr id="144386" name="Picture 2" descr="http://msmvps.com/cfs-file.ashx/__key/CommunityServer.Blogs.Components.WeblogFiles/vstsblog/Image0063_5F00_15B931C9.png"/>
          <p:cNvPicPr>
            <a:picLocks noChangeAspect="1" noChangeArrowheads="1"/>
          </p:cNvPicPr>
          <p:nvPr/>
        </p:nvPicPr>
        <p:blipFill>
          <a:blip r:embed="rId3"/>
          <a:srcRect/>
          <a:stretch>
            <a:fillRect/>
          </a:stretch>
        </p:blipFill>
        <p:spPr bwMode="auto">
          <a:xfrm>
            <a:off x="740980" y="1408483"/>
            <a:ext cx="7457090" cy="5347763"/>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4386"/>
                                        </p:tgtEl>
                                        <p:attrNameLst>
                                          <p:attrName>style.visibility</p:attrName>
                                        </p:attrNameLst>
                                      </p:cBhvr>
                                      <p:to>
                                        <p:strVal val="visible"/>
                                      </p:to>
                                    </p:set>
                                    <p:animEffect transition="in" filter="fade">
                                      <p:cBhvr>
                                        <p:cTn id="7" dur="500"/>
                                        <p:tgtEl>
                                          <p:spTgt spid="144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Configure Web Access Links</a:t>
            </a:r>
            <a:r>
              <a:rPr lang="en-US" dirty="0"/>
              <a:t/>
            </a:r>
            <a:br>
              <a:rPr lang="en-US" dirty="0"/>
            </a:br>
            <a:r>
              <a:rPr lang="en-US" sz="3600" dirty="0">
                <a:solidFill>
                  <a:srgbClr val="CCCCCC"/>
                </a:solidFill>
              </a:rPr>
              <a:t>Step 1 </a:t>
            </a:r>
            <a:r>
              <a:rPr lang="en-US" sz="3600" dirty="0" smtClean="0">
                <a:solidFill>
                  <a:srgbClr val="CCCCCC"/>
                </a:solidFill>
              </a:rPr>
              <a:t>– Register TSWA with TFS</a:t>
            </a:r>
            <a:endParaRPr lang="en-US" dirty="0"/>
          </a:p>
        </p:txBody>
      </p:sp>
      <p:sp>
        <p:nvSpPr>
          <p:cNvPr id="3" name="Inhaltsplatzhalter 2"/>
          <p:cNvSpPr>
            <a:spLocks noGrp="1"/>
          </p:cNvSpPr>
          <p:nvPr>
            <p:ph idx="1"/>
          </p:nvPr>
        </p:nvSpPr>
        <p:spPr/>
        <p:txBody>
          <a:bodyPr/>
          <a:lstStyle/>
          <a:p>
            <a:endParaRPr lang="en-US" sz="2400" dirty="0" smtClean="0"/>
          </a:p>
          <a:p>
            <a:r>
              <a:rPr lang="en-US" dirty="0" smtClean="0"/>
              <a:t>Beginning with TFS 2008 SP1 you can register your Web Access server with your TFS.</a:t>
            </a:r>
          </a:p>
          <a:p>
            <a:r>
              <a:rPr lang="en-US" dirty="0" smtClean="0"/>
              <a:t>Benefits:</a:t>
            </a:r>
          </a:p>
          <a:p>
            <a:pPr lvl="1"/>
            <a:r>
              <a:rPr lang="en-US" dirty="0" smtClean="0"/>
              <a:t>TFS links to Web Access in e-mails</a:t>
            </a:r>
            <a:br>
              <a:rPr lang="en-US" dirty="0" smtClean="0"/>
            </a:br>
            <a:r>
              <a:rPr lang="en-US" dirty="0" smtClean="0"/>
              <a:t>(instead of it's own, read-only web pages)</a:t>
            </a:r>
          </a:p>
        </p:txBody>
      </p:sp>
      <p:sp>
        <p:nvSpPr>
          <p:cNvPr id="4" name="Textfeld 3"/>
          <p:cNvSpPr txBox="1"/>
          <p:nvPr/>
        </p:nvSpPr>
        <p:spPr>
          <a:xfrm>
            <a:off x="315310" y="5407572"/>
            <a:ext cx="8828690" cy="769441"/>
          </a:xfrm>
          <a:prstGeom prst="rect">
            <a:avLst/>
          </a:prstGeom>
          <a:noFill/>
        </p:spPr>
        <p:txBody>
          <a:bodyPr wrap="square" rtlCol="0">
            <a:spAutoFit/>
          </a:bodyPr>
          <a:lstStyle/>
          <a:p>
            <a:r>
              <a:rPr lang="de-DE" sz="2200" dirty="0" smtClean="0"/>
              <a:t>Source: </a:t>
            </a:r>
            <a:r>
              <a:rPr lang="de-DE" sz="2200" dirty="0" smtClean="0">
                <a:hlinkClick r:id="rId3"/>
              </a:rPr>
              <a:t>http://msmvps.com/blogs/vstsblog/archive/2009/01/11/changing-tfs-emails-to-link-to-team-system-web-access-part-2.aspx</a:t>
            </a:r>
            <a:r>
              <a:rPr lang="de-DE" sz="2200" dirty="0" smtClean="0"/>
              <a:t> </a:t>
            </a:r>
            <a:endParaRPr lang="de-DE" sz="2200" dirty="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Configure Web Access Links</a:t>
            </a:r>
            <a:r>
              <a:rPr lang="en-US" dirty="0"/>
              <a:t/>
            </a:r>
            <a:br>
              <a:rPr lang="en-US" dirty="0"/>
            </a:br>
            <a:r>
              <a:rPr lang="en-US" sz="3600" dirty="0">
                <a:solidFill>
                  <a:srgbClr val="CCCCCC"/>
                </a:solidFill>
              </a:rPr>
              <a:t>Step 1 </a:t>
            </a:r>
            <a:r>
              <a:rPr lang="en-US" sz="3600" dirty="0" smtClean="0">
                <a:solidFill>
                  <a:srgbClr val="CCCCCC"/>
                </a:solidFill>
              </a:rPr>
              <a:t>– Register TSWA with TFS</a:t>
            </a:r>
            <a:endParaRPr lang="en-US" dirty="0"/>
          </a:p>
        </p:txBody>
      </p:sp>
      <p:sp>
        <p:nvSpPr>
          <p:cNvPr id="3" name="Inhaltsplatzhalter 2"/>
          <p:cNvSpPr>
            <a:spLocks noGrp="1"/>
          </p:cNvSpPr>
          <p:nvPr>
            <p:ph idx="1"/>
          </p:nvPr>
        </p:nvSpPr>
        <p:spPr>
          <a:xfrm>
            <a:off x="381000" y="4903076"/>
            <a:ext cx="8382000" cy="1071002"/>
          </a:xfrm>
        </p:spPr>
        <p:txBody>
          <a:bodyPr/>
          <a:lstStyle/>
          <a:p>
            <a:pPr marL="396875" lvl="1">
              <a:buSzTx/>
              <a:buNone/>
            </a:pPr>
            <a:r>
              <a:rPr lang="en-US" dirty="0" smtClean="0"/>
              <a:t>Command</a:t>
            </a:r>
            <a:br>
              <a:rPr lang="en-US" dirty="0" smtClean="0"/>
            </a:br>
            <a:r>
              <a:rPr lang="en-US" sz="2200" dirty="0" err="1" smtClean="0">
                <a:solidFill>
                  <a:schemeClr val="accent2"/>
                </a:solidFill>
                <a:latin typeface="Lucida Console" pitchFamily="49" charset="0"/>
              </a:rPr>
              <a:t>tfsadminutil</a:t>
            </a:r>
            <a:r>
              <a:rPr lang="en-US" sz="2200" dirty="0" smtClean="0">
                <a:solidFill>
                  <a:schemeClr val="accent2"/>
                </a:solidFill>
                <a:latin typeface="Lucida Console" pitchFamily="49" charset="0"/>
              </a:rPr>
              <a:t> /</a:t>
            </a:r>
            <a:r>
              <a:rPr lang="en-US" sz="2200" dirty="0" err="1" smtClean="0">
                <a:solidFill>
                  <a:schemeClr val="accent2"/>
                </a:solidFill>
                <a:latin typeface="Lucida Console" pitchFamily="49" charset="0"/>
              </a:rPr>
              <a:t>TSWAUri:http</a:t>
            </a:r>
            <a:r>
              <a:rPr lang="en-US" sz="2200" dirty="0" smtClean="0">
                <a:solidFill>
                  <a:schemeClr val="accent2"/>
                </a:solidFill>
                <a:latin typeface="Lucida Console" pitchFamily="49" charset="0"/>
              </a:rPr>
              <a:t>://&lt;server&gt;:8090/</a:t>
            </a:r>
          </a:p>
          <a:p>
            <a:endParaRPr lang="en-US" sz="2200" dirty="0">
              <a:solidFill>
                <a:schemeClr val="accent2"/>
              </a:solidFill>
              <a:latin typeface="Lucida Console" pitchFamily="49" charset="0"/>
            </a:endParaRPr>
          </a:p>
        </p:txBody>
      </p:sp>
      <p:pic>
        <p:nvPicPr>
          <p:cNvPr id="149506" name="Picture 2" descr="http://msmvps.com/cfs-file.ashx/__key/CommunityServer.Blogs.Components.WeblogFiles/vstsblog/1SetTSWAUri_5F00_18323DBA.png"/>
          <p:cNvPicPr>
            <a:picLocks noChangeAspect="1" noChangeArrowheads="1"/>
          </p:cNvPicPr>
          <p:nvPr/>
        </p:nvPicPr>
        <p:blipFill>
          <a:blip r:embed="rId3"/>
          <a:srcRect/>
          <a:stretch>
            <a:fillRect/>
          </a:stretch>
        </p:blipFill>
        <p:spPr bwMode="auto">
          <a:xfrm>
            <a:off x="318462" y="1797271"/>
            <a:ext cx="8541759" cy="2816111"/>
          </a:xfrm>
          <a:prstGeom prst="rect">
            <a:avLst/>
          </a:prstGeom>
          <a:noFill/>
        </p:spPr>
      </p:pic>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Configure Web Access Links</a:t>
            </a:r>
            <a:r>
              <a:rPr lang="en-US" dirty="0"/>
              <a:t/>
            </a:r>
            <a:br>
              <a:rPr lang="en-US" dirty="0"/>
            </a:br>
            <a:r>
              <a:rPr lang="en-US" sz="3600" dirty="0">
                <a:solidFill>
                  <a:srgbClr val="CCCCCC"/>
                </a:solidFill>
              </a:rPr>
              <a:t>Step 1 </a:t>
            </a:r>
            <a:r>
              <a:rPr lang="en-US" sz="3600" dirty="0" smtClean="0">
                <a:solidFill>
                  <a:srgbClr val="CCCCCC"/>
                </a:solidFill>
              </a:rPr>
              <a:t>– Register TSWA with TFS</a:t>
            </a:r>
            <a:endParaRPr lang="en-US" dirty="0"/>
          </a:p>
        </p:txBody>
      </p:sp>
      <p:pic>
        <p:nvPicPr>
          <p:cNvPr id="151554" name="Picture 2" descr="http://msmvps.com/cfs-file.ashx/__key/CommunityServer.Blogs.Components.WeblogFiles/vstsblog/2ViewTSWAUri_5F00_01AF7966.png"/>
          <p:cNvPicPr>
            <a:picLocks noChangeAspect="1" noChangeArrowheads="1"/>
          </p:cNvPicPr>
          <p:nvPr/>
        </p:nvPicPr>
        <p:blipFill>
          <a:blip r:embed="rId3"/>
          <a:srcRect/>
          <a:stretch>
            <a:fillRect/>
          </a:stretch>
        </p:blipFill>
        <p:spPr bwMode="auto">
          <a:xfrm>
            <a:off x="378811" y="1708040"/>
            <a:ext cx="8418348" cy="4459094"/>
          </a:xfrm>
          <a:prstGeom prst="rect">
            <a:avLst/>
          </a:prstGeom>
          <a:noFill/>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Abbreviations used in this talk</a:t>
            </a:r>
            <a:endParaRPr lang="en-US" dirty="0"/>
          </a:p>
        </p:txBody>
      </p:sp>
      <p:sp>
        <p:nvSpPr>
          <p:cNvPr id="3" name="Inhaltsplatzhalter 2"/>
          <p:cNvSpPr>
            <a:spLocks noGrp="1"/>
          </p:cNvSpPr>
          <p:nvPr>
            <p:ph idx="1"/>
          </p:nvPr>
        </p:nvSpPr>
        <p:spPr/>
        <p:txBody>
          <a:bodyPr/>
          <a:lstStyle/>
          <a:p>
            <a:r>
              <a:rPr lang="de-DE" dirty="0" smtClean="0"/>
              <a:t>TFS 	= Team </a:t>
            </a:r>
            <a:r>
              <a:rPr lang="de-DE" dirty="0" err="1" smtClean="0"/>
              <a:t>Foundation</a:t>
            </a:r>
            <a:r>
              <a:rPr lang="de-DE" dirty="0" smtClean="0"/>
              <a:t> Server</a:t>
            </a:r>
          </a:p>
          <a:p>
            <a:r>
              <a:rPr lang="de-DE" dirty="0" smtClean="0"/>
              <a:t>TSWA	= Team System Web Access</a:t>
            </a:r>
          </a:p>
          <a:p>
            <a:r>
              <a:rPr lang="de-DE" dirty="0" smtClean="0"/>
              <a:t>TFPT	= Team </a:t>
            </a:r>
            <a:r>
              <a:rPr lang="de-DE" dirty="0" err="1" smtClean="0"/>
              <a:t>Foundation</a:t>
            </a:r>
            <a:r>
              <a:rPr lang="de-DE" dirty="0" smtClean="0"/>
              <a:t> Power Tools</a:t>
            </a:r>
          </a:p>
          <a:p>
            <a:r>
              <a:rPr lang="de-DE" dirty="0" smtClean="0"/>
              <a:t>SQL 	= SQL Server</a:t>
            </a:r>
          </a:p>
          <a:p>
            <a:r>
              <a:rPr lang="de-DE" dirty="0" smtClean="0"/>
              <a:t>SSRS 	= SQL Server Reporting Services</a:t>
            </a:r>
          </a:p>
          <a:p>
            <a:r>
              <a:rPr lang="de-DE" dirty="0" smtClean="0"/>
              <a:t>SSAS 	= SQL Server Analysis Services</a:t>
            </a:r>
          </a:p>
          <a:p>
            <a:r>
              <a:rPr lang="de-DE" dirty="0" smtClean="0"/>
              <a:t>WSS 	= Windows SharePoint Services (3.0 +)</a:t>
            </a: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Configure Web Access Links</a:t>
            </a:r>
            <a:r>
              <a:rPr lang="en-US" dirty="0"/>
              <a:t/>
            </a:r>
            <a:br>
              <a:rPr lang="en-US" dirty="0"/>
            </a:br>
            <a:r>
              <a:rPr lang="en-US" sz="3600" dirty="0" smtClean="0">
                <a:solidFill>
                  <a:srgbClr val="CCCCCC"/>
                </a:solidFill>
              </a:rPr>
              <a:t>But now we have a new problem…</a:t>
            </a:r>
            <a:endParaRPr lang="en-US" dirty="0"/>
          </a:p>
        </p:txBody>
      </p:sp>
      <p:pic>
        <p:nvPicPr>
          <p:cNvPr id="152578" name="Picture 2" descr="http://msmvps.com/cfs-file.ashx/__key/CommunityServer.Blogs.Components.WeblogFiles/vstsblog/3DetailsAreBroken_5F00_55CEFFA9.png"/>
          <p:cNvPicPr>
            <a:picLocks noChangeAspect="1" noChangeArrowheads="1"/>
          </p:cNvPicPr>
          <p:nvPr/>
        </p:nvPicPr>
        <p:blipFill>
          <a:blip r:embed="rId3"/>
          <a:srcRect/>
          <a:stretch>
            <a:fillRect/>
          </a:stretch>
        </p:blipFill>
        <p:spPr bwMode="auto">
          <a:xfrm>
            <a:off x="378810" y="1471559"/>
            <a:ext cx="6558017" cy="4570118"/>
          </a:xfrm>
          <a:prstGeom prst="rect">
            <a:avLst/>
          </a:prstGeom>
          <a:noFill/>
        </p:spPr>
      </p:pic>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Configure Web Access Links</a:t>
            </a:r>
            <a:r>
              <a:rPr lang="en-US" dirty="0"/>
              <a:t/>
            </a:r>
            <a:br>
              <a:rPr lang="en-US" dirty="0"/>
            </a:br>
            <a:r>
              <a:rPr lang="en-US" sz="3600" dirty="0">
                <a:solidFill>
                  <a:srgbClr val="CCCCCC"/>
                </a:solidFill>
              </a:rPr>
              <a:t>Step </a:t>
            </a:r>
            <a:r>
              <a:rPr lang="en-US" sz="3600" dirty="0" smtClean="0">
                <a:solidFill>
                  <a:srgbClr val="CCCCCC"/>
                </a:solidFill>
              </a:rPr>
              <a:t>2 – Install Hot fix (KB 957196)</a:t>
            </a:r>
            <a:endParaRPr lang="en-US" dirty="0"/>
          </a:p>
        </p:txBody>
      </p:sp>
      <p:sp>
        <p:nvSpPr>
          <p:cNvPr id="3" name="Inhaltsplatzhalter 2"/>
          <p:cNvSpPr>
            <a:spLocks noGrp="1"/>
          </p:cNvSpPr>
          <p:nvPr>
            <p:ph idx="1"/>
          </p:nvPr>
        </p:nvSpPr>
        <p:spPr>
          <a:xfrm>
            <a:off x="381000" y="4903076"/>
            <a:ext cx="8382000" cy="1071002"/>
          </a:xfrm>
        </p:spPr>
        <p:txBody>
          <a:bodyPr/>
          <a:lstStyle/>
          <a:p>
            <a:pPr marL="396875" lvl="1">
              <a:buSzTx/>
              <a:buNone/>
            </a:pPr>
            <a:r>
              <a:rPr lang="en-US" dirty="0" smtClean="0"/>
              <a:t>Get it from here:</a:t>
            </a:r>
            <a:br>
              <a:rPr lang="en-US" dirty="0" smtClean="0"/>
            </a:br>
            <a:r>
              <a:rPr lang="de-DE" sz="2400" dirty="0" smtClean="0">
                <a:hlinkClick r:id="rId3" tooltip="http://code.msdn.microsoft.com/KB957196"/>
              </a:rPr>
              <a:t>http://code.msdn.microsoft.com/KB957196</a:t>
            </a:r>
            <a:endParaRPr lang="en-US" sz="2200" dirty="0" smtClean="0">
              <a:solidFill>
                <a:schemeClr val="accent2"/>
              </a:solidFill>
              <a:latin typeface="Lucida Console" pitchFamily="49" charset="0"/>
            </a:endParaRPr>
          </a:p>
          <a:p>
            <a:endParaRPr lang="en-US" sz="2200" dirty="0">
              <a:solidFill>
                <a:schemeClr val="accent2"/>
              </a:solidFill>
              <a:latin typeface="Lucida Console" pitchFamily="49" charset="0"/>
            </a:endParaRPr>
          </a:p>
        </p:txBody>
      </p:sp>
      <p:pic>
        <p:nvPicPr>
          <p:cNvPr id="153602" name="Picture 2" descr="Install Hotfix - Step 1">
            <a:hlinkClick r:id="rId4"/>
          </p:cNvPr>
          <p:cNvPicPr>
            <a:picLocks noChangeAspect="1" noChangeArrowheads="1"/>
          </p:cNvPicPr>
          <p:nvPr/>
        </p:nvPicPr>
        <p:blipFill>
          <a:blip r:embed="rId5"/>
          <a:srcRect/>
          <a:stretch>
            <a:fillRect/>
          </a:stretch>
        </p:blipFill>
        <p:spPr bwMode="auto">
          <a:xfrm>
            <a:off x="376293" y="1564672"/>
            <a:ext cx="2981762" cy="2774018"/>
          </a:xfrm>
          <a:prstGeom prst="rect">
            <a:avLst/>
          </a:prstGeom>
          <a:noFill/>
        </p:spPr>
      </p:pic>
      <p:pic>
        <p:nvPicPr>
          <p:cNvPr id="153604" name="Picture 4" descr="Install Hotfix - Step 2">
            <a:hlinkClick r:id="rId6"/>
          </p:cNvPr>
          <p:cNvPicPr>
            <a:picLocks noChangeAspect="1" noChangeArrowheads="1"/>
          </p:cNvPicPr>
          <p:nvPr/>
        </p:nvPicPr>
        <p:blipFill>
          <a:blip r:embed="rId7"/>
          <a:srcRect/>
          <a:stretch>
            <a:fillRect/>
          </a:stretch>
        </p:blipFill>
        <p:spPr bwMode="auto">
          <a:xfrm>
            <a:off x="1542939" y="1580438"/>
            <a:ext cx="2995297" cy="2786610"/>
          </a:xfrm>
          <a:prstGeom prst="rect">
            <a:avLst/>
          </a:prstGeom>
          <a:noFill/>
        </p:spPr>
      </p:pic>
      <p:pic>
        <p:nvPicPr>
          <p:cNvPr id="153606" name="Picture 6" descr="Install Hotfix - Step 3">
            <a:hlinkClick r:id="rId8"/>
          </p:cNvPr>
          <p:cNvPicPr>
            <a:picLocks noChangeAspect="1" noChangeArrowheads="1"/>
          </p:cNvPicPr>
          <p:nvPr/>
        </p:nvPicPr>
        <p:blipFill>
          <a:blip r:embed="rId9"/>
          <a:srcRect/>
          <a:stretch>
            <a:fillRect/>
          </a:stretch>
        </p:blipFill>
        <p:spPr bwMode="auto">
          <a:xfrm>
            <a:off x="2867244" y="1596204"/>
            <a:ext cx="3029060" cy="2818020"/>
          </a:xfrm>
          <a:prstGeom prst="rect">
            <a:avLst/>
          </a:prstGeom>
          <a:noFill/>
        </p:spPr>
      </p:pic>
      <p:pic>
        <p:nvPicPr>
          <p:cNvPr id="153610" name="Picture 10" descr="http://msmvps.com/cfs-file.ashx/__key/CommunityServer.Blogs.Components.WeblogFiles/vstsblog/7InstallHotfix_5F00_2E0837E5.png"/>
          <p:cNvPicPr>
            <a:picLocks noChangeAspect="1" noChangeArrowheads="1"/>
          </p:cNvPicPr>
          <p:nvPr/>
        </p:nvPicPr>
        <p:blipFill>
          <a:blip r:embed="rId10"/>
          <a:srcRect/>
          <a:stretch>
            <a:fillRect/>
          </a:stretch>
        </p:blipFill>
        <p:spPr bwMode="auto">
          <a:xfrm>
            <a:off x="3847225" y="1660745"/>
            <a:ext cx="4791075" cy="4448175"/>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02"/>
                                        </p:tgtEl>
                                        <p:attrNameLst>
                                          <p:attrName>style.visibility</p:attrName>
                                        </p:attrNameLst>
                                      </p:cBhvr>
                                      <p:to>
                                        <p:strVal val="visible"/>
                                      </p:to>
                                    </p:set>
                                    <p:animEffect transition="in" filter="fade">
                                      <p:cBhvr>
                                        <p:cTn id="7" dur="1000"/>
                                        <p:tgtEl>
                                          <p:spTgt spid="15360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604"/>
                                        </p:tgtEl>
                                        <p:attrNameLst>
                                          <p:attrName>style.visibility</p:attrName>
                                        </p:attrNameLst>
                                      </p:cBhvr>
                                      <p:to>
                                        <p:strVal val="visible"/>
                                      </p:to>
                                    </p:set>
                                    <p:animEffect transition="in" filter="fade">
                                      <p:cBhvr>
                                        <p:cTn id="12" dur="1000"/>
                                        <p:tgtEl>
                                          <p:spTgt spid="15360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3606"/>
                                        </p:tgtEl>
                                        <p:attrNameLst>
                                          <p:attrName>style.visibility</p:attrName>
                                        </p:attrNameLst>
                                      </p:cBhvr>
                                      <p:to>
                                        <p:strVal val="visible"/>
                                      </p:to>
                                    </p:set>
                                    <p:animEffect transition="in" filter="fade">
                                      <p:cBhvr>
                                        <p:cTn id="17" dur="1000"/>
                                        <p:tgtEl>
                                          <p:spTgt spid="15360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3610"/>
                                        </p:tgtEl>
                                        <p:attrNameLst>
                                          <p:attrName>style.visibility</p:attrName>
                                        </p:attrNameLst>
                                      </p:cBhvr>
                                      <p:to>
                                        <p:strVal val="visible"/>
                                      </p:to>
                                    </p:set>
                                    <p:animEffect transition="in" filter="fade">
                                      <p:cBhvr>
                                        <p:cTn id="22" dur="1000"/>
                                        <p:tgtEl>
                                          <p:spTgt spid="153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Configure Web Access Links</a:t>
            </a:r>
            <a:r>
              <a:rPr lang="en-US" dirty="0"/>
              <a:t/>
            </a:r>
            <a:br>
              <a:rPr lang="en-US" dirty="0"/>
            </a:br>
            <a:r>
              <a:rPr lang="en-US" sz="3600" dirty="0" smtClean="0">
                <a:solidFill>
                  <a:srgbClr val="CCCCCC"/>
                </a:solidFill>
              </a:rPr>
              <a:t>Check-In notifications now point to Web Access!</a:t>
            </a:r>
            <a:endParaRPr lang="en-US" dirty="0"/>
          </a:p>
        </p:txBody>
      </p:sp>
      <p:pic>
        <p:nvPicPr>
          <p:cNvPr id="5" name="Picture 2" descr="http://msmvps.com/cfs-file.ashx/__key/CommunityServer.Blogs.Components.WeblogFiles/vstsblog/8AfterHotfix_5F00_1C68274D.png"/>
          <p:cNvPicPr>
            <a:picLocks noChangeAspect="1" noChangeArrowheads="1"/>
          </p:cNvPicPr>
          <p:nvPr/>
        </p:nvPicPr>
        <p:blipFill>
          <a:blip r:embed="rId3"/>
          <a:srcRect/>
          <a:stretch>
            <a:fillRect/>
          </a:stretch>
        </p:blipFill>
        <p:spPr bwMode="auto">
          <a:xfrm>
            <a:off x="394575" y="1440026"/>
            <a:ext cx="6873327" cy="4789850"/>
          </a:xfrm>
          <a:prstGeom prst="rect">
            <a:avLst/>
          </a:prstGeom>
          <a:noFill/>
        </p:spPr>
      </p:pic>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Configure Web Access Links</a:t>
            </a:r>
            <a:r>
              <a:rPr lang="en-US" dirty="0"/>
              <a:t/>
            </a:r>
            <a:br>
              <a:rPr lang="en-US" dirty="0"/>
            </a:br>
            <a:r>
              <a:rPr lang="en-US" sz="3600" dirty="0">
                <a:solidFill>
                  <a:srgbClr val="CCCCCC"/>
                </a:solidFill>
              </a:rPr>
              <a:t>Step </a:t>
            </a:r>
            <a:r>
              <a:rPr lang="en-US" sz="3600" dirty="0" smtClean="0">
                <a:solidFill>
                  <a:srgbClr val="CCCCCC"/>
                </a:solidFill>
              </a:rPr>
              <a:t>3 – Modify XSLT file</a:t>
            </a:r>
            <a:endParaRPr lang="en-US" dirty="0"/>
          </a:p>
        </p:txBody>
      </p:sp>
      <p:sp>
        <p:nvSpPr>
          <p:cNvPr id="3" name="Inhaltsplatzhalter 2"/>
          <p:cNvSpPr>
            <a:spLocks noGrp="1"/>
          </p:cNvSpPr>
          <p:nvPr>
            <p:ph idx="1"/>
          </p:nvPr>
        </p:nvSpPr>
        <p:spPr/>
        <p:txBody>
          <a:bodyPr/>
          <a:lstStyle/>
          <a:p>
            <a:endParaRPr lang="en-US" sz="2400" dirty="0" smtClean="0"/>
          </a:p>
          <a:p>
            <a:r>
              <a:rPr lang="en-US" dirty="0" smtClean="0"/>
              <a:t>But still: Work Item notification mails point to the wrong portal</a:t>
            </a:r>
          </a:p>
          <a:p>
            <a:r>
              <a:rPr lang="en-US" dirty="0" smtClean="0"/>
              <a:t>Open file WorkItemChangedEvent.xsl</a:t>
            </a:r>
            <a:br>
              <a:rPr lang="en-US" dirty="0" smtClean="0"/>
            </a:br>
            <a:r>
              <a:rPr lang="en-US" sz="2000" dirty="0" smtClean="0"/>
              <a:t>(from folder: %</a:t>
            </a:r>
            <a:r>
              <a:rPr lang="en-US" sz="2000" dirty="0" err="1" smtClean="0"/>
              <a:t>ProgramFiles</a:t>
            </a:r>
            <a:r>
              <a:rPr lang="en-US" sz="2000" dirty="0" smtClean="0"/>
              <a:t>%\Microsoft Visual Studio 2008 Team Foundation Server\Web Services\Services\v1.0\Transforms)</a:t>
            </a:r>
            <a:endParaRPr lang="en-US" dirty="0" smtClean="0"/>
          </a:p>
          <a:p>
            <a:r>
              <a:rPr lang="en-US" dirty="0" smtClean="0"/>
              <a:t>Look for the following text</a:t>
            </a:r>
            <a:br>
              <a:rPr lang="en-US" dirty="0" smtClean="0"/>
            </a:br>
            <a:r>
              <a:rPr lang="en-US" dirty="0" smtClean="0">
                <a:solidFill>
                  <a:schemeClr val="accent2"/>
                </a:solidFill>
              </a:rPr>
              <a:t>&lt;</a:t>
            </a:r>
            <a:r>
              <a:rPr lang="en-US" dirty="0" err="1" smtClean="0">
                <a:solidFill>
                  <a:schemeClr val="accent2"/>
                </a:solidFill>
              </a:rPr>
              <a:t>xsl:value</a:t>
            </a:r>
            <a:r>
              <a:rPr lang="en-US" dirty="0" smtClean="0">
                <a:solidFill>
                  <a:schemeClr val="accent2"/>
                </a:solidFill>
              </a:rPr>
              <a:t>-of select="</a:t>
            </a:r>
            <a:r>
              <a:rPr lang="en-US" dirty="0" err="1" smtClean="0">
                <a:solidFill>
                  <a:schemeClr val="accent2"/>
                </a:solidFill>
              </a:rPr>
              <a:t>DisplayUrl</a:t>
            </a:r>
            <a:r>
              <a:rPr lang="en-US" dirty="0" smtClean="0">
                <a:solidFill>
                  <a:schemeClr val="accent2"/>
                </a:solidFill>
              </a:rPr>
              <a:t>" /&gt;</a:t>
            </a:r>
          </a:p>
          <a:p>
            <a:r>
              <a:rPr lang="en-US" dirty="0" smtClean="0"/>
              <a:t>and replace it…</a:t>
            </a:r>
            <a:br>
              <a:rPr lang="en-US" dirty="0" smtClean="0"/>
            </a:br>
            <a:r>
              <a:rPr lang="en-US" dirty="0" smtClean="0"/>
              <a:t/>
            </a:r>
            <a:br>
              <a:rPr lang="en-US" dirty="0" smtClean="0"/>
            </a:br>
            <a:r>
              <a:rPr lang="en-US" dirty="0" smtClean="0"/>
              <a:t/>
            </a:r>
            <a:br>
              <a:rPr lang="en-US" dirty="0" smtClean="0"/>
            </a:br>
            <a:endParaRPr lang="en-US" dirty="0" smtClean="0"/>
          </a:p>
        </p:txBody>
      </p:sp>
      <p:sp>
        <p:nvSpPr>
          <p:cNvPr id="5" name="Textfeld 4"/>
          <p:cNvSpPr txBox="1"/>
          <p:nvPr/>
        </p:nvSpPr>
        <p:spPr>
          <a:xfrm>
            <a:off x="141891" y="5486399"/>
            <a:ext cx="9049407" cy="707886"/>
          </a:xfrm>
          <a:prstGeom prst="rect">
            <a:avLst/>
          </a:prstGeom>
          <a:noFill/>
        </p:spPr>
        <p:txBody>
          <a:bodyPr wrap="square" rtlCol="0">
            <a:spAutoFit/>
          </a:bodyPr>
          <a:lstStyle/>
          <a:p>
            <a:r>
              <a:rPr lang="de-DE" sz="2000" dirty="0" smtClean="0"/>
              <a:t>Source: </a:t>
            </a:r>
            <a:r>
              <a:rPr lang="de-DE" sz="2000" dirty="0" smtClean="0">
                <a:hlinkClick r:id="rId3"/>
              </a:rPr>
              <a:t>http://msmvps.com/blogs/vstsblog/archive/2007/08/31/changing-tfs-email-notifications-to-link-to-team-system-web-access.aspx</a:t>
            </a:r>
            <a:r>
              <a:rPr lang="de-DE" sz="2000" dirty="0" smtClean="0"/>
              <a:t> </a:t>
            </a:r>
            <a:endParaRPr lang="de-DE" sz="2000" dirty="0"/>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Configure Web Access Links</a:t>
            </a:r>
            <a:r>
              <a:rPr lang="en-US" dirty="0"/>
              <a:t/>
            </a:r>
            <a:br>
              <a:rPr lang="en-US" dirty="0"/>
            </a:br>
            <a:r>
              <a:rPr lang="en-US" sz="3600" dirty="0">
                <a:solidFill>
                  <a:srgbClr val="CCCCCC"/>
                </a:solidFill>
              </a:rPr>
              <a:t>Step </a:t>
            </a:r>
            <a:r>
              <a:rPr lang="en-US" sz="3600" dirty="0" smtClean="0">
                <a:solidFill>
                  <a:srgbClr val="CCCCCC"/>
                </a:solidFill>
              </a:rPr>
              <a:t>3 – Modify XSLT file</a:t>
            </a:r>
            <a:endParaRPr lang="en-US" dirty="0"/>
          </a:p>
        </p:txBody>
      </p:sp>
      <p:sp>
        <p:nvSpPr>
          <p:cNvPr id="3" name="Inhaltsplatzhalter 2"/>
          <p:cNvSpPr>
            <a:spLocks noGrp="1"/>
          </p:cNvSpPr>
          <p:nvPr>
            <p:ph idx="1"/>
          </p:nvPr>
        </p:nvSpPr>
        <p:spPr/>
        <p:txBody>
          <a:bodyPr/>
          <a:lstStyle/>
          <a:p>
            <a:pPr>
              <a:buNone/>
            </a:pPr>
            <a:endParaRPr lang="en-US" sz="2400" dirty="0" smtClean="0"/>
          </a:p>
          <a:p>
            <a:pPr>
              <a:buNone/>
            </a:pPr>
            <a:r>
              <a:rPr lang="en-US" dirty="0" smtClean="0"/>
              <a:t>With this expression:</a:t>
            </a:r>
          </a:p>
          <a:p>
            <a:pPr>
              <a:buNone/>
            </a:pPr>
            <a:r>
              <a:rPr lang="en-US" dirty="0" smtClean="0"/>
              <a:t/>
            </a:r>
            <a:br>
              <a:rPr lang="en-US" dirty="0" smtClean="0"/>
            </a:br>
            <a:endParaRPr lang="en-US" dirty="0" smtClean="0"/>
          </a:p>
        </p:txBody>
      </p:sp>
      <p:sp>
        <p:nvSpPr>
          <p:cNvPr id="4" name="Textfeld 3"/>
          <p:cNvSpPr txBox="1"/>
          <p:nvPr/>
        </p:nvSpPr>
        <p:spPr>
          <a:xfrm>
            <a:off x="173421" y="2506718"/>
            <a:ext cx="8939047" cy="181588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de-DE" sz="2800" dirty="0" smtClean="0"/>
              <a:t>&lt;</a:t>
            </a:r>
            <a:r>
              <a:rPr lang="de-DE" sz="2800" dirty="0" err="1" smtClean="0"/>
              <a:t>xsl:value-of</a:t>
            </a:r>
            <a:r>
              <a:rPr lang="de-DE" sz="2800" dirty="0" smtClean="0"/>
              <a:t> </a:t>
            </a:r>
            <a:r>
              <a:rPr lang="de-DE" sz="2800" dirty="0" err="1" smtClean="0"/>
              <a:t>select</a:t>
            </a:r>
            <a:r>
              <a:rPr lang="de-DE" sz="2800" dirty="0" smtClean="0"/>
              <a:t>="</a:t>
            </a:r>
            <a:r>
              <a:rPr lang="de-DE" sz="2800" dirty="0" err="1" smtClean="0"/>
              <a:t>concat</a:t>
            </a:r>
            <a:r>
              <a:rPr lang="de-DE" sz="2800" dirty="0" smtClean="0"/>
              <a:t>(</a:t>
            </a:r>
            <a:r>
              <a:rPr lang="de-DE" sz="2800" dirty="0" err="1" smtClean="0"/>
              <a:t>substring-before</a:t>
            </a:r>
            <a:r>
              <a:rPr lang="de-DE" sz="2800" dirty="0" smtClean="0"/>
              <a:t>(DisplayUrl,':8080/</a:t>
            </a:r>
            <a:r>
              <a:rPr lang="de-DE" sz="2800" dirty="0" err="1" smtClean="0"/>
              <a:t>WorkItemTracking</a:t>
            </a:r>
            <a:r>
              <a:rPr lang="de-DE" sz="2800" dirty="0" smtClean="0"/>
              <a:t>/</a:t>
            </a:r>
            <a:r>
              <a:rPr lang="de-DE" sz="2800" dirty="0" err="1" smtClean="0"/>
              <a:t>WorkItem.aspx?artifactMoniker</a:t>
            </a:r>
            <a:r>
              <a:rPr lang="de-DE" sz="2800" dirty="0" smtClean="0"/>
              <a:t>='),':</a:t>
            </a:r>
            <a:r>
              <a:rPr lang="de-DE" sz="2800" b="1" dirty="0" smtClean="0">
                <a:solidFill>
                  <a:schemeClr val="accent5"/>
                </a:solidFill>
              </a:rPr>
              <a:t>8090</a:t>
            </a:r>
            <a:r>
              <a:rPr lang="de-DE" sz="2800" dirty="0" smtClean="0"/>
              <a:t>/</a:t>
            </a:r>
            <a:r>
              <a:rPr lang="de-DE" sz="2800" dirty="0" err="1" smtClean="0"/>
              <a:t>wi.aspx?id</a:t>
            </a:r>
            <a:r>
              <a:rPr lang="de-DE" sz="2800" dirty="0" smtClean="0"/>
              <a:t>=',</a:t>
            </a:r>
            <a:r>
              <a:rPr lang="de-DE" sz="2800" dirty="0" err="1" smtClean="0"/>
              <a:t>substring</a:t>
            </a:r>
            <a:r>
              <a:rPr lang="de-DE" sz="2800" dirty="0" smtClean="0"/>
              <a:t>-after(</a:t>
            </a:r>
            <a:r>
              <a:rPr lang="de-DE" sz="2800" dirty="0" err="1" smtClean="0"/>
              <a:t>DisplayUrl,'artifactMoniker</a:t>
            </a:r>
            <a:r>
              <a:rPr lang="de-DE" sz="2800" dirty="0" smtClean="0"/>
              <a:t>='))" /&gt; </a:t>
            </a:r>
            <a:endParaRPr lang="en-US" sz="28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Configure Web Access Links</a:t>
            </a:r>
            <a:r>
              <a:rPr lang="en-US" dirty="0"/>
              <a:t/>
            </a:r>
            <a:br>
              <a:rPr lang="en-US" dirty="0"/>
            </a:br>
            <a:r>
              <a:rPr lang="en-US" sz="3600" dirty="0" smtClean="0">
                <a:solidFill>
                  <a:srgbClr val="CCCCCC"/>
                </a:solidFill>
              </a:rPr>
              <a:t>and finally</a:t>
            </a:r>
            <a:endParaRPr lang="en-US" dirty="0"/>
          </a:p>
        </p:txBody>
      </p:sp>
      <p:sp>
        <p:nvSpPr>
          <p:cNvPr id="5" name="Inhaltsplatzhalter 4"/>
          <p:cNvSpPr>
            <a:spLocks noGrp="1"/>
          </p:cNvSpPr>
          <p:nvPr>
            <p:ph idx="1"/>
          </p:nvPr>
        </p:nvSpPr>
        <p:spPr/>
        <p:txBody>
          <a:bodyPr/>
          <a:lstStyle/>
          <a:p>
            <a:endParaRPr lang="de-DE" dirty="0"/>
          </a:p>
        </p:txBody>
      </p:sp>
      <p:pic>
        <p:nvPicPr>
          <p:cNvPr id="155650" name="Picture 2" descr="Work Item Changed email notification by TFS">
            <a:hlinkClick r:id="rId3"/>
          </p:cNvPr>
          <p:cNvPicPr>
            <a:picLocks noChangeAspect="1" noChangeArrowheads="1"/>
          </p:cNvPicPr>
          <p:nvPr/>
        </p:nvPicPr>
        <p:blipFill>
          <a:blip r:embed="rId4"/>
          <a:srcRect/>
          <a:stretch>
            <a:fillRect/>
          </a:stretch>
        </p:blipFill>
        <p:spPr bwMode="auto">
          <a:xfrm>
            <a:off x="344761" y="1396506"/>
            <a:ext cx="6418407" cy="4294846"/>
          </a:xfrm>
          <a:prstGeom prst="rect">
            <a:avLst/>
          </a:prstGeom>
          <a:noFill/>
        </p:spPr>
      </p:pic>
      <p:pic>
        <p:nvPicPr>
          <p:cNvPr id="155652" name="Picture 4" descr="Team System Web Access Work Item Detail Form">
            <a:hlinkClick r:id="rId5"/>
          </p:cNvPr>
          <p:cNvPicPr>
            <a:picLocks noChangeAspect="1" noChangeArrowheads="1"/>
          </p:cNvPicPr>
          <p:nvPr/>
        </p:nvPicPr>
        <p:blipFill>
          <a:blip r:embed="rId6"/>
          <a:srcRect/>
          <a:stretch>
            <a:fillRect/>
          </a:stretch>
        </p:blipFill>
        <p:spPr bwMode="auto">
          <a:xfrm>
            <a:off x="974688" y="2443655"/>
            <a:ext cx="7815135" cy="3846513"/>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5652"/>
                                        </p:tgtEl>
                                        <p:attrNameLst>
                                          <p:attrName>style.visibility</p:attrName>
                                        </p:attrNameLst>
                                      </p:cBhvr>
                                      <p:to>
                                        <p:strVal val="visible"/>
                                      </p:to>
                                    </p:set>
                                    <p:animEffect transition="in" filter="fade">
                                      <p:cBhvr>
                                        <p:cTn id="7" dur="1000"/>
                                        <p:tgtEl>
                                          <p:spTgt spid="155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SQL Backup and Maintenance</a:t>
            </a:r>
            <a:endParaRPr lang="en-US" dirty="0"/>
          </a:p>
        </p:txBody>
      </p:sp>
      <p:sp>
        <p:nvSpPr>
          <p:cNvPr id="3" name="Inhaltsplatzhalter 2"/>
          <p:cNvSpPr>
            <a:spLocks noGrp="1"/>
          </p:cNvSpPr>
          <p:nvPr>
            <p:ph idx="1"/>
          </p:nvPr>
        </p:nvSpPr>
        <p:spPr/>
        <p:txBody>
          <a:bodyPr/>
          <a:lstStyle/>
          <a:p>
            <a:r>
              <a:rPr lang="en-US" dirty="0" smtClean="0"/>
              <a:t>Prerequisites</a:t>
            </a:r>
          </a:p>
          <a:p>
            <a:pPr lvl="1"/>
            <a:r>
              <a:rPr lang="en-US" dirty="0" smtClean="0"/>
              <a:t>SQL Server Integration Services (SSIS)</a:t>
            </a:r>
          </a:p>
          <a:p>
            <a:r>
              <a:rPr lang="en-US" dirty="0" smtClean="0"/>
              <a:t>Create a Maintenance Plan for </a:t>
            </a:r>
            <a:r>
              <a:rPr lang="en-US" dirty="0" smtClean="0">
                <a:solidFill>
                  <a:schemeClr val="accent2"/>
                </a:solidFill>
              </a:rPr>
              <a:t>Backup</a:t>
            </a:r>
          </a:p>
          <a:p>
            <a:pPr lvl="1"/>
            <a:r>
              <a:rPr lang="en-US" dirty="0" smtClean="0"/>
              <a:t>Nightly full-backup of all SQL databases</a:t>
            </a:r>
          </a:p>
          <a:p>
            <a:r>
              <a:rPr lang="en-US" dirty="0" smtClean="0"/>
              <a:t>Create a Maintenance Plan for </a:t>
            </a:r>
            <a:r>
              <a:rPr lang="en-US" dirty="0" smtClean="0">
                <a:solidFill>
                  <a:schemeClr val="accent2"/>
                </a:solidFill>
              </a:rPr>
              <a:t>Optimization</a:t>
            </a:r>
          </a:p>
          <a:p>
            <a:pPr lvl="1"/>
            <a:r>
              <a:rPr lang="en-US" dirty="0" smtClean="0"/>
              <a:t>Rebuild indexes (e.g. once a week)</a:t>
            </a:r>
            <a:endParaRPr lang="en-US" dirty="0"/>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SQL Server transaction log files</a:t>
            </a:r>
            <a:endParaRPr lang="en-US" dirty="0"/>
          </a:p>
        </p:txBody>
      </p:sp>
      <p:sp>
        <p:nvSpPr>
          <p:cNvPr id="3" name="Inhaltsplatzhalter 2"/>
          <p:cNvSpPr>
            <a:spLocks noGrp="1"/>
          </p:cNvSpPr>
          <p:nvPr>
            <p:ph idx="1"/>
          </p:nvPr>
        </p:nvSpPr>
        <p:spPr/>
        <p:txBody>
          <a:bodyPr/>
          <a:lstStyle/>
          <a:p>
            <a:r>
              <a:rPr lang="en-US" dirty="0" smtClean="0"/>
              <a:t>Transaction Log files just won't stop growing</a:t>
            </a:r>
          </a:p>
          <a:p>
            <a:endParaRPr lang="en-US" dirty="0" smtClean="0"/>
          </a:p>
          <a:p>
            <a:endParaRPr lang="en-US" dirty="0" smtClean="0"/>
          </a:p>
          <a:p>
            <a:endParaRPr lang="en-US" dirty="0" smtClean="0"/>
          </a:p>
          <a:p>
            <a:endParaRPr lang="en-US" sz="2000" dirty="0" smtClean="0"/>
          </a:p>
          <a:p>
            <a:r>
              <a:rPr lang="en-US" dirty="0" smtClean="0"/>
              <a:t>You can turn them off (switch to simple recovery mode in SQL slang)</a:t>
            </a:r>
          </a:p>
          <a:p>
            <a:pPr lvl="1"/>
            <a:r>
              <a:rPr lang="en-US" dirty="0" smtClean="0"/>
              <a:t>You don't really need them for TFS</a:t>
            </a:r>
          </a:p>
          <a:p>
            <a:r>
              <a:rPr lang="en-US" dirty="0" smtClean="0"/>
              <a:t>More info: </a:t>
            </a:r>
            <a:r>
              <a:rPr lang="en-US" sz="2800" dirty="0" smtClean="0">
                <a:hlinkClick r:id="rId3"/>
              </a:rPr>
              <a:t>http://support.microsoft.com/kb/873235</a:t>
            </a:r>
            <a:r>
              <a:rPr lang="en-US" sz="2800" dirty="0" smtClean="0"/>
              <a:t> </a:t>
            </a:r>
            <a:endParaRPr lang="en-US" dirty="0"/>
          </a:p>
        </p:txBody>
      </p:sp>
      <p:pic>
        <p:nvPicPr>
          <p:cNvPr id="59393" name="Picture 1"/>
          <p:cNvPicPr>
            <a:picLocks noChangeAspect="1" noChangeArrowheads="1"/>
          </p:cNvPicPr>
          <p:nvPr/>
        </p:nvPicPr>
        <p:blipFill>
          <a:blip r:embed="rId4"/>
          <a:srcRect/>
          <a:stretch>
            <a:fillRect/>
          </a:stretch>
        </p:blipFill>
        <p:spPr bwMode="auto">
          <a:xfrm>
            <a:off x="753132" y="2041626"/>
            <a:ext cx="7017460" cy="13637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feld 4"/>
          <p:cNvSpPr txBox="1"/>
          <p:nvPr/>
        </p:nvSpPr>
        <p:spPr>
          <a:xfrm>
            <a:off x="394135" y="6204857"/>
            <a:ext cx="8316874" cy="653143"/>
          </a:xfrm>
          <a:prstGeom prst="rect">
            <a:avLst/>
          </a:prstGeom>
          <a:noFill/>
        </p:spPr>
        <p:txBody>
          <a:bodyPr wrap="square" rtlCol="0">
            <a:spAutoFit/>
          </a:bodyPr>
          <a:lstStyle/>
          <a:p>
            <a:r>
              <a:rPr lang="de-DE" dirty="0" smtClean="0"/>
              <a:t>Source: </a:t>
            </a:r>
            <a:r>
              <a:rPr lang="de-DE" dirty="0" smtClean="0">
                <a:hlinkClick r:id="rId5"/>
              </a:rPr>
              <a:t>http://msmvps.com/blogs/vstsblog/archive/2009/08/09/stop-sql-server-transaction-log-ldf-files-from-growing-indefinitely.aspx</a:t>
            </a:r>
            <a:r>
              <a:rPr lang="de-DE" dirty="0" smtClean="0"/>
              <a:t> </a:t>
            </a:r>
            <a:endParaRPr lang="de-DE" dirty="0"/>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763000" cy="1329595"/>
          </a:xfrm>
        </p:spPr>
        <p:txBody>
          <a:bodyPr/>
          <a:lstStyle/>
          <a:p>
            <a:r>
              <a:rPr lang="en-US" dirty="0"/>
              <a:t>Turn off OLAP flight recorder (in SSAS)</a:t>
            </a:r>
            <a:endParaRPr lang="de-DE" dirty="0"/>
          </a:p>
        </p:txBody>
      </p:sp>
      <p:sp>
        <p:nvSpPr>
          <p:cNvPr id="3" name="Inhaltsplatzhalter 2"/>
          <p:cNvSpPr>
            <a:spLocks noGrp="1"/>
          </p:cNvSpPr>
          <p:nvPr>
            <p:ph idx="1"/>
          </p:nvPr>
        </p:nvSpPr>
        <p:spPr/>
        <p:txBody>
          <a:bodyPr/>
          <a:lstStyle/>
          <a:p>
            <a:r>
              <a:rPr lang="en-US" dirty="0" smtClean="0"/>
              <a:t>SQL Management Studio » Connect to Analysis Services » Properties</a:t>
            </a:r>
          </a:p>
          <a:p>
            <a:pPr lvl="1"/>
            <a:r>
              <a:rPr lang="en-US" dirty="0" smtClean="0"/>
              <a:t>Set "</a:t>
            </a:r>
            <a:r>
              <a:rPr lang="en-US" dirty="0" smtClean="0">
                <a:solidFill>
                  <a:schemeClr val="accent2"/>
                </a:solidFill>
              </a:rPr>
              <a:t>Log \ Flight Recorder \ Enabled</a:t>
            </a:r>
            <a:r>
              <a:rPr lang="en-US" dirty="0" smtClean="0"/>
              <a:t>" to </a:t>
            </a:r>
            <a:r>
              <a:rPr lang="en-US" dirty="0" smtClean="0">
                <a:solidFill>
                  <a:schemeClr val="accent2"/>
                </a:solidFill>
              </a:rPr>
              <a:t>false</a:t>
            </a:r>
          </a:p>
          <a:p>
            <a:endParaRPr lang="de-DE" dirty="0"/>
          </a:p>
        </p:txBody>
      </p:sp>
      <p:sp>
        <p:nvSpPr>
          <p:cNvPr id="4" name="Textfeld 3"/>
          <p:cNvSpPr txBox="1"/>
          <p:nvPr/>
        </p:nvSpPr>
        <p:spPr>
          <a:xfrm>
            <a:off x="331076" y="6258911"/>
            <a:ext cx="7896008" cy="430887"/>
          </a:xfrm>
          <a:prstGeom prst="rect">
            <a:avLst/>
          </a:prstGeom>
          <a:noFill/>
        </p:spPr>
        <p:txBody>
          <a:bodyPr wrap="none" rtlCol="0">
            <a:spAutoFit/>
          </a:bodyPr>
          <a:lstStyle/>
          <a:p>
            <a:r>
              <a:rPr lang="de-DE" sz="2200" dirty="0" smtClean="0"/>
              <a:t>Source: </a:t>
            </a:r>
            <a:r>
              <a:rPr lang="de-DE" sz="2200" dirty="0" smtClean="0">
                <a:hlinkClick r:id="rId3"/>
              </a:rPr>
              <a:t>http://technet.microsoft.com/en-us/library/cc304417.aspx</a:t>
            </a:r>
            <a:r>
              <a:rPr lang="de-DE" sz="2200" dirty="0" smtClean="0"/>
              <a:t> </a:t>
            </a:r>
            <a:endParaRPr lang="de-DE" sz="2200" dirty="0"/>
          </a:p>
        </p:txBody>
      </p:sp>
      <p:pic>
        <p:nvPicPr>
          <p:cNvPr id="1026" name="Picture 2" descr="D:\Neno\DesktopXPS\SSAS Flight Recorder\Image-0025.png"/>
          <p:cNvPicPr>
            <a:picLocks noChangeAspect="1" noChangeArrowheads="1"/>
          </p:cNvPicPr>
          <p:nvPr/>
        </p:nvPicPr>
        <p:blipFill>
          <a:blip r:embed="rId4"/>
          <a:srcRect l="28598" t="11232" r="5321" b="39793"/>
          <a:stretch>
            <a:fillRect/>
          </a:stretch>
        </p:blipFill>
        <p:spPr bwMode="auto">
          <a:xfrm>
            <a:off x="4272456" y="2916629"/>
            <a:ext cx="4430110" cy="29481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Move and Set Size of Cache Folders</a:t>
            </a:r>
            <a:endParaRPr lang="en-US" dirty="0"/>
          </a:p>
        </p:txBody>
      </p:sp>
      <p:sp>
        <p:nvSpPr>
          <p:cNvPr id="3" name="Inhaltsplatzhalter 2"/>
          <p:cNvSpPr>
            <a:spLocks noGrp="1"/>
          </p:cNvSpPr>
          <p:nvPr>
            <p:ph idx="1"/>
          </p:nvPr>
        </p:nvSpPr>
        <p:spPr/>
        <p:txBody>
          <a:bodyPr/>
          <a:lstStyle/>
          <a:p>
            <a:r>
              <a:rPr lang="en-US" dirty="0" smtClean="0"/>
              <a:t>You can move cache folders out to separate hard drives (if available) for performance</a:t>
            </a:r>
          </a:p>
          <a:p>
            <a:pPr lvl="1"/>
            <a:r>
              <a:rPr lang="en-US" dirty="0" smtClean="0">
                <a:solidFill>
                  <a:schemeClr val="accent2"/>
                </a:solidFill>
              </a:rPr>
              <a:t>Version Control cache</a:t>
            </a:r>
            <a:r>
              <a:rPr lang="en-US" dirty="0" smtClean="0"/>
              <a:t> </a:t>
            </a:r>
            <a:r>
              <a:rPr lang="en-US" dirty="0" smtClean="0">
                <a:sym typeface="Wingdings" pitchFamily="2" charset="2"/>
              </a:rPr>
              <a:t> </a:t>
            </a:r>
            <a:r>
              <a:rPr lang="en-US" dirty="0" smtClean="0"/>
              <a:t>Change </a:t>
            </a:r>
            <a:r>
              <a:rPr lang="en-US" dirty="0" err="1" smtClean="0"/>
              <a:t>web.config</a:t>
            </a:r>
            <a:r>
              <a:rPr lang="en-US" dirty="0" smtClean="0"/>
              <a:t/>
            </a:r>
            <a:br>
              <a:rPr lang="en-US" dirty="0" smtClean="0"/>
            </a:br>
            <a:r>
              <a:rPr lang="en-US" sz="2400" dirty="0" smtClean="0"/>
              <a:t>(in folder: X:\Program Files\Microsoft Visual Studio 2008 Team Foundation Server\Web Services\</a:t>
            </a:r>
            <a:r>
              <a:rPr lang="en-US" sz="2400" dirty="0" err="1" smtClean="0"/>
              <a:t>VersionControl</a:t>
            </a:r>
            <a:r>
              <a:rPr lang="en-US" sz="2400" dirty="0" smtClean="0"/>
              <a:t>)</a:t>
            </a:r>
            <a:endParaRPr lang="en-US" dirty="0" smtClean="0"/>
          </a:p>
          <a:p>
            <a:pPr lvl="1"/>
            <a:r>
              <a:rPr lang="en-US" dirty="0" smtClean="0">
                <a:solidFill>
                  <a:schemeClr val="accent2"/>
                </a:solidFill>
              </a:rPr>
              <a:t>Web Access cache</a:t>
            </a:r>
            <a:r>
              <a:rPr lang="en-US" dirty="0" smtClean="0"/>
              <a:t> </a:t>
            </a:r>
            <a:r>
              <a:rPr lang="en-US" dirty="0" smtClean="0">
                <a:sym typeface="Wingdings" pitchFamily="2" charset="2"/>
              </a:rPr>
              <a:t> </a:t>
            </a:r>
            <a:r>
              <a:rPr lang="en-US" dirty="0" smtClean="0"/>
              <a:t>Change </a:t>
            </a:r>
            <a:r>
              <a:rPr lang="en-US" dirty="0" err="1" smtClean="0"/>
              <a:t>web.config</a:t>
            </a:r>
            <a:r>
              <a:rPr lang="en-US" dirty="0" smtClean="0"/>
              <a:t> file</a:t>
            </a:r>
            <a:br>
              <a:rPr lang="en-US" dirty="0" smtClean="0"/>
            </a:br>
            <a:r>
              <a:rPr lang="en-US" sz="2400" dirty="0" smtClean="0"/>
              <a:t>(in folder: X:\Program Files\Microsoft Visual Studio 2008 Team System Web Access\)</a:t>
            </a:r>
            <a:endParaRPr lang="en-US" dirty="0" smtClean="0"/>
          </a:p>
          <a:p>
            <a:r>
              <a:rPr lang="en-US" dirty="0" smtClean="0"/>
              <a:t>Also you can specify the size for both caches!</a:t>
            </a:r>
            <a:br>
              <a:rPr lang="en-US" dirty="0" smtClean="0"/>
            </a:br>
            <a:endParaRPr lang="en-US" dirty="0"/>
          </a:p>
        </p:txBody>
      </p:sp>
      <p:sp>
        <p:nvSpPr>
          <p:cNvPr id="4" name="Textfeld 3"/>
          <p:cNvSpPr txBox="1"/>
          <p:nvPr/>
        </p:nvSpPr>
        <p:spPr>
          <a:xfrm>
            <a:off x="346840" y="6274678"/>
            <a:ext cx="7751737" cy="430887"/>
          </a:xfrm>
          <a:prstGeom prst="rect">
            <a:avLst/>
          </a:prstGeom>
          <a:noFill/>
        </p:spPr>
        <p:txBody>
          <a:bodyPr wrap="none" rtlCol="0">
            <a:spAutoFit/>
          </a:bodyPr>
          <a:lstStyle/>
          <a:p>
            <a:r>
              <a:rPr lang="de-DE" sz="2200" dirty="0" smtClean="0"/>
              <a:t>Source: </a:t>
            </a:r>
            <a:r>
              <a:rPr lang="de-DE" sz="2200" u="sng" dirty="0" smtClean="0">
                <a:hlinkClick r:id="rId3"/>
              </a:rPr>
              <a:t>http://msdn.microsoft.com/en-us/library/ms400793.aspx</a:t>
            </a:r>
            <a:r>
              <a:rPr lang="en-US" sz="2200" dirty="0" smtClean="0"/>
              <a:t> </a:t>
            </a:r>
            <a:endParaRPr lang="de-DE" sz="22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Agenda</a:t>
            </a:r>
            <a:endParaRPr lang="en-US" dirty="0"/>
          </a:p>
        </p:txBody>
      </p:sp>
      <p:sp>
        <p:nvSpPr>
          <p:cNvPr id="3" name="Inhaltsplatzhalter 2"/>
          <p:cNvSpPr>
            <a:spLocks noGrp="1"/>
          </p:cNvSpPr>
          <p:nvPr>
            <p:ph idx="1"/>
          </p:nvPr>
        </p:nvSpPr>
        <p:spPr/>
        <p:txBody>
          <a:bodyPr/>
          <a:lstStyle/>
          <a:p>
            <a:r>
              <a:rPr lang="en-US" dirty="0" smtClean="0"/>
              <a:t>1</a:t>
            </a:r>
            <a:r>
              <a:rPr lang="en-US" baseline="30000" dirty="0" smtClean="0"/>
              <a:t>st</a:t>
            </a:r>
            <a:r>
              <a:rPr lang="en-US" dirty="0" smtClean="0"/>
              <a:t> part:	Team Foundation Server </a:t>
            </a:r>
            <a:r>
              <a:rPr lang="en-US" b="1" dirty="0" smtClean="0"/>
              <a:t>2008</a:t>
            </a:r>
            <a:endParaRPr lang="en-US" dirty="0" smtClean="0"/>
          </a:p>
          <a:p>
            <a:r>
              <a:rPr lang="en-US" dirty="0" smtClean="0"/>
              <a:t>2</a:t>
            </a:r>
            <a:r>
              <a:rPr lang="en-US" baseline="30000" dirty="0" smtClean="0"/>
              <a:t>nd</a:t>
            </a:r>
            <a:r>
              <a:rPr lang="en-US" dirty="0" smtClean="0"/>
              <a:t> part:	Team Foundation Server </a:t>
            </a:r>
            <a:r>
              <a:rPr lang="en-US" b="1" dirty="0" smtClean="0"/>
              <a:t>2010</a:t>
            </a:r>
            <a:endParaRPr lang="en-US" b="1" dirty="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Anti-Virus Software and TFS</a:t>
            </a:r>
            <a:endParaRPr lang="en-US" dirty="0"/>
          </a:p>
        </p:txBody>
      </p:sp>
      <p:sp>
        <p:nvSpPr>
          <p:cNvPr id="3" name="Inhaltsplatzhalter 2"/>
          <p:cNvSpPr>
            <a:spLocks noGrp="1"/>
          </p:cNvSpPr>
          <p:nvPr>
            <p:ph idx="1"/>
          </p:nvPr>
        </p:nvSpPr>
        <p:spPr/>
        <p:txBody>
          <a:bodyPr/>
          <a:lstStyle/>
          <a:p>
            <a:r>
              <a:rPr lang="en-US" dirty="0" smtClean="0"/>
              <a:t>Exclude folders from virus scan software:</a:t>
            </a:r>
          </a:p>
          <a:p>
            <a:pPr marL="1031875" lvl="1" indent="-514350">
              <a:buFont typeface="+mj-lt"/>
              <a:buAutoNum type="arabicPeriod"/>
            </a:pPr>
            <a:r>
              <a:rPr lang="en-US" dirty="0" smtClean="0"/>
              <a:t>TFS </a:t>
            </a:r>
            <a:r>
              <a:rPr lang="en-US" dirty="0" smtClean="0">
                <a:solidFill>
                  <a:schemeClr val="accent2"/>
                </a:solidFill>
              </a:rPr>
              <a:t>Version Control Cache </a:t>
            </a:r>
            <a:r>
              <a:rPr lang="en-US" dirty="0" smtClean="0"/>
              <a:t>folder</a:t>
            </a:r>
          </a:p>
          <a:p>
            <a:pPr marL="1031875" lvl="1" indent="-514350">
              <a:buFont typeface="+mj-lt"/>
              <a:buAutoNum type="arabicPeriod"/>
            </a:pPr>
            <a:r>
              <a:rPr lang="en-US" dirty="0" smtClean="0"/>
              <a:t>Team System </a:t>
            </a:r>
            <a:r>
              <a:rPr lang="en-US" dirty="0" smtClean="0">
                <a:solidFill>
                  <a:schemeClr val="accent2"/>
                </a:solidFill>
              </a:rPr>
              <a:t>Web Access Cache </a:t>
            </a:r>
            <a:r>
              <a:rPr lang="en-US" dirty="0" smtClean="0"/>
              <a:t>folder</a:t>
            </a:r>
          </a:p>
          <a:p>
            <a:pPr marL="1031875" lvl="1" indent="-514350">
              <a:buFont typeface="+mj-lt"/>
              <a:buAutoNum type="arabicPeriod"/>
            </a:pPr>
            <a:r>
              <a:rPr lang="en-US" dirty="0" smtClean="0">
                <a:solidFill>
                  <a:schemeClr val="accent2"/>
                </a:solidFill>
              </a:rPr>
              <a:t>SQL Database </a:t>
            </a:r>
            <a:r>
              <a:rPr lang="en-US" dirty="0" smtClean="0"/>
              <a:t>folders</a:t>
            </a:r>
          </a:p>
          <a:p>
            <a:pPr lvl="0"/>
            <a:r>
              <a:rPr lang="en-US" dirty="0" smtClean="0"/>
              <a:t>Check if AV software is also blocking ports</a:t>
            </a:r>
          </a:p>
          <a:p>
            <a:pPr lvl="0"/>
            <a:r>
              <a:rPr lang="en-US" dirty="0" smtClean="0"/>
              <a:t>More virus scanning recommendations for:</a:t>
            </a:r>
          </a:p>
          <a:p>
            <a:pPr lvl="1"/>
            <a:r>
              <a:rPr lang="en-US" u="sng" dirty="0" smtClean="0">
                <a:hlinkClick r:id="rId3"/>
              </a:rPr>
              <a:t>Windows Server</a:t>
            </a:r>
            <a:endParaRPr lang="en-US" dirty="0" smtClean="0"/>
          </a:p>
          <a:p>
            <a:pPr lvl="1"/>
            <a:r>
              <a:rPr lang="en-US" u="sng" dirty="0" smtClean="0">
                <a:hlinkClick r:id="rId4"/>
              </a:rPr>
              <a:t>SQL Server</a:t>
            </a:r>
            <a:endParaRPr lang="en-US" dirty="0" smtClean="0"/>
          </a:p>
          <a:p>
            <a:pPr lvl="1"/>
            <a:r>
              <a:rPr lang="en-US" u="sng" dirty="0" smtClean="0">
                <a:hlinkClick r:id="rId5"/>
              </a:rPr>
              <a:t>WSS/SharePoint Server</a:t>
            </a:r>
            <a:endParaRPr lang="en-US" dirty="0" smtClean="0"/>
          </a:p>
          <a:p>
            <a:endParaRPr lang="en-US" dirty="0" smtClean="0"/>
          </a:p>
          <a:p>
            <a:endParaRPr lang="de-DE" dirty="0"/>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Hunting DCOM errors in event log</a:t>
            </a:r>
            <a:endParaRPr lang="en-US" dirty="0"/>
          </a:p>
        </p:txBody>
      </p:sp>
      <p:pic>
        <p:nvPicPr>
          <p:cNvPr id="143362" name="Picture 2" descr="D:\Workspaces\Talks\TechEd2009\1 AdminOps\EventViewer.png"/>
          <p:cNvPicPr>
            <a:picLocks noChangeAspect="1" noChangeArrowheads="1"/>
          </p:cNvPicPr>
          <p:nvPr/>
        </p:nvPicPr>
        <p:blipFill>
          <a:blip r:embed="rId3"/>
          <a:srcRect l="23590" t="9600" b="38692"/>
          <a:stretch>
            <a:fillRect/>
          </a:stretch>
        </p:blipFill>
        <p:spPr bwMode="auto">
          <a:xfrm>
            <a:off x="220716" y="1087822"/>
            <a:ext cx="8623739" cy="5219937"/>
          </a:xfrm>
          <a:prstGeom prst="rect">
            <a:avLst/>
          </a:prstGeom>
          <a:noFill/>
          <a:ln>
            <a:solidFill>
              <a:schemeClr val="bg1"/>
            </a:solid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62"/>
                                        </p:tgtEl>
                                        <p:attrNameLst>
                                          <p:attrName>style.visibility</p:attrName>
                                        </p:attrNameLst>
                                      </p:cBhvr>
                                      <p:to>
                                        <p:strVal val="visible"/>
                                      </p:to>
                                    </p:set>
                                    <p:animEffect transition="in" filter="fade">
                                      <p:cBhvr>
                                        <p:cTn id="7" dur="1000"/>
                                        <p:tgtEl>
                                          <p:spTgt spid="143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Hunting DCOM errors in event log</a:t>
            </a:r>
            <a:endParaRPr lang="en-US" dirty="0"/>
          </a:p>
        </p:txBody>
      </p:sp>
      <p:sp>
        <p:nvSpPr>
          <p:cNvPr id="3" name="Inhaltsplatzhalter 2"/>
          <p:cNvSpPr>
            <a:spLocks noGrp="1"/>
          </p:cNvSpPr>
          <p:nvPr>
            <p:ph idx="1"/>
          </p:nvPr>
        </p:nvSpPr>
        <p:spPr/>
        <p:txBody>
          <a:bodyPr/>
          <a:lstStyle/>
          <a:p>
            <a:r>
              <a:rPr lang="en-US" dirty="0" smtClean="0"/>
              <a:t>Run Component Services</a:t>
            </a:r>
          </a:p>
          <a:p>
            <a:pPr lvl="1"/>
            <a:r>
              <a:rPr lang="en-US" dirty="0" smtClean="0"/>
              <a:t>Computers » My Computer » DCOM </a:t>
            </a:r>
            <a:r>
              <a:rPr lang="en-US" dirty="0" err="1" smtClean="0"/>
              <a:t>Config</a:t>
            </a:r>
            <a:r>
              <a:rPr lang="en-US" dirty="0" smtClean="0"/>
              <a:t> » IIS </a:t>
            </a:r>
            <a:r>
              <a:rPr lang="en-US" dirty="0" smtClean="0">
                <a:solidFill>
                  <a:schemeClr val="accent2"/>
                </a:solidFill>
              </a:rPr>
              <a:t>WAMREG admin Service</a:t>
            </a:r>
            <a:r>
              <a:rPr lang="en-US" dirty="0" smtClean="0"/>
              <a:t> » Properties</a:t>
            </a:r>
          </a:p>
          <a:p>
            <a:pPr lvl="1"/>
            <a:r>
              <a:rPr lang="en-US" dirty="0" smtClean="0"/>
              <a:t>Click "</a:t>
            </a:r>
            <a:r>
              <a:rPr lang="en-US" dirty="0" smtClean="0">
                <a:solidFill>
                  <a:schemeClr val="accent2"/>
                </a:solidFill>
              </a:rPr>
              <a:t>Edit</a:t>
            </a:r>
            <a:r>
              <a:rPr lang="en-US" dirty="0" smtClean="0"/>
              <a:t>" (in Launch</a:t>
            </a:r>
            <a:br>
              <a:rPr lang="en-US" dirty="0" smtClean="0"/>
            </a:br>
            <a:r>
              <a:rPr lang="en-US" dirty="0" smtClean="0"/>
              <a:t>and Activation</a:t>
            </a:r>
            <a:br>
              <a:rPr lang="en-US" dirty="0" smtClean="0"/>
            </a:br>
            <a:r>
              <a:rPr lang="en-US" dirty="0" smtClean="0"/>
              <a:t>Permissions)</a:t>
            </a:r>
          </a:p>
          <a:p>
            <a:pPr lvl="1"/>
            <a:r>
              <a:rPr lang="en-US" dirty="0" smtClean="0"/>
              <a:t>Grant permissions to</a:t>
            </a:r>
            <a:br>
              <a:rPr lang="en-US" dirty="0" smtClean="0"/>
            </a:br>
            <a:r>
              <a:rPr lang="en-US" dirty="0" smtClean="0">
                <a:solidFill>
                  <a:schemeClr val="accent2"/>
                </a:solidFill>
              </a:rPr>
              <a:t>NETWORK SERVICE</a:t>
            </a:r>
            <a:r>
              <a:rPr lang="en-US" dirty="0" smtClean="0"/>
              <a:t>:</a:t>
            </a:r>
          </a:p>
          <a:p>
            <a:pPr lvl="2"/>
            <a:r>
              <a:rPr lang="en-US" dirty="0" smtClean="0"/>
              <a:t>Local Launch</a:t>
            </a:r>
          </a:p>
          <a:p>
            <a:pPr lvl="2"/>
            <a:r>
              <a:rPr lang="en-US" dirty="0" smtClean="0"/>
              <a:t>Location Activation</a:t>
            </a:r>
            <a:endParaRPr lang="de-DE" dirty="0"/>
          </a:p>
        </p:txBody>
      </p:sp>
      <p:pic>
        <p:nvPicPr>
          <p:cNvPr id="55297" name="Picture 1" descr="D:\Neno\DesktopXPS\DCOM\iiswamreg3.JPG"/>
          <p:cNvPicPr>
            <a:picLocks noChangeAspect="1" noChangeArrowheads="1"/>
          </p:cNvPicPr>
          <p:nvPr/>
        </p:nvPicPr>
        <p:blipFill>
          <a:blip r:embed="rId3"/>
          <a:srcRect b="32655"/>
          <a:stretch>
            <a:fillRect/>
          </a:stretch>
        </p:blipFill>
        <p:spPr bwMode="auto">
          <a:xfrm>
            <a:off x="4605094" y="2885090"/>
            <a:ext cx="4538906" cy="397291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297"/>
                                        </p:tgtEl>
                                        <p:attrNameLst>
                                          <p:attrName>style.visibility</p:attrName>
                                        </p:attrNameLst>
                                      </p:cBhvr>
                                      <p:to>
                                        <p:strVal val="visible"/>
                                      </p:to>
                                    </p:set>
                                    <p:animEffect transition="in" filter="fade">
                                      <p:cBhvr>
                                        <p:cTn id="7" dur="1000"/>
                                        <p:tgtEl>
                                          <p:spTgt spid="55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664797"/>
          </a:xfrm>
        </p:spPr>
        <p:txBody>
          <a:bodyPr/>
          <a:lstStyle/>
          <a:p>
            <a:r>
              <a:rPr lang="en-US" dirty="0" smtClean="0"/>
              <a:t>Area </a:t>
            </a:r>
            <a:r>
              <a:rPr lang="en-US" dirty="0"/>
              <a:t>Sorting </a:t>
            </a:r>
            <a:r>
              <a:rPr lang="en-US" dirty="0" smtClean="0"/>
              <a:t>Problem</a:t>
            </a:r>
            <a:endParaRPr lang="de-DE" dirty="0"/>
          </a:p>
        </p:txBody>
      </p:sp>
      <p:sp>
        <p:nvSpPr>
          <p:cNvPr id="3" name="Inhaltsplatzhalter 2"/>
          <p:cNvSpPr>
            <a:spLocks noGrp="1"/>
          </p:cNvSpPr>
          <p:nvPr>
            <p:ph idx="1"/>
          </p:nvPr>
        </p:nvSpPr>
        <p:spPr/>
        <p:txBody>
          <a:bodyPr/>
          <a:lstStyle/>
          <a:p>
            <a:r>
              <a:rPr lang="en-US" dirty="0" smtClean="0"/>
              <a:t>You might experience that if you sort Work Items by Area, sorting is not correct</a:t>
            </a:r>
          </a:p>
          <a:p>
            <a:r>
              <a:rPr lang="en-US" dirty="0" smtClean="0"/>
              <a:t>SQL script to check for the problem</a:t>
            </a:r>
          </a:p>
          <a:p>
            <a:pPr>
              <a:buNone/>
            </a:pPr>
            <a:endParaRPr lang="en-US" dirty="0"/>
          </a:p>
        </p:txBody>
      </p:sp>
      <p:grpSp>
        <p:nvGrpSpPr>
          <p:cNvPr id="6" name="Gruppieren 5"/>
          <p:cNvGrpSpPr/>
          <p:nvPr/>
        </p:nvGrpSpPr>
        <p:grpSpPr>
          <a:xfrm>
            <a:off x="409904" y="3153103"/>
            <a:ext cx="8229599" cy="2885090"/>
            <a:chOff x="630621" y="3421118"/>
            <a:chExt cx="8229599" cy="2885090"/>
          </a:xfrm>
        </p:grpSpPr>
        <p:sp>
          <p:nvSpPr>
            <p:cNvPr id="5" name="Abgerundetes Rechteck 4"/>
            <p:cNvSpPr/>
            <p:nvPr/>
          </p:nvSpPr>
          <p:spPr bwMode="auto">
            <a:xfrm>
              <a:off x="630621" y="3421118"/>
              <a:ext cx="7740869" cy="2885090"/>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 name="Textfeld 3"/>
            <p:cNvSpPr txBox="1"/>
            <p:nvPr/>
          </p:nvSpPr>
          <p:spPr>
            <a:xfrm>
              <a:off x="835572" y="3468415"/>
              <a:ext cx="8024648" cy="2640723"/>
            </a:xfrm>
            <a:prstGeom prst="rect">
              <a:avLst/>
            </a:prstGeom>
            <a:noFill/>
          </p:spPr>
          <p:txBody>
            <a:bodyPr wrap="square" rtlCol="0">
              <a:spAutoFit/>
            </a:bodyPr>
            <a:lstStyle/>
            <a:p>
              <a:pPr>
                <a:lnSpc>
                  <a:spcPct val="115000"/>
                </a:lnSpc>
                <a:spcAft>
                  <a:spcPts val="0"/>
                </a:spcAft>
              </a:pPr>
              <a:r>
                <a:rPr lang="en-US" dirty="0" smtClean="0">
                  <a:solidFill>
                    <a:srgbClr val="0000FF"/>
                  </a:solidFill>
                  <a:latin typeface="Lucida Console" pitchFamily="49" charset="0"/>
                  <a:ea typeface="Calibri"/>
                  <a:cs typeface="Times New Roman"/>
                </a:rPr>
                <a:t>SELECT</a:t>
              </a:r>
              <a:r>
                <a:rPr lang="en-US" dirty="0" smtClean="0">
                  <a:latin typeface="Lucida Console" pitchFamily="49" charset="0"/>
                  <a:ea typeface="Calibri"/>
                  <a:cs typeface="Times New Roman"/>
                </a:rPr>
                <a:t> </a:t>
              </a:r>
              <a:r>
                <a:rPr lang="en-US" dirty="0" smtClean="0">
                  <a:solidFill>
                    <a:srgbClr val="FF00FF"/>
                  </a:solidFill>
                  <a:latin typeface="Lucida Console" pitchFamily="49" charset="0"/>
                  <a:ea typeface="Calibri"/>
                  <a:cs typeface="Times New Roman"/>
                </a:rPr>
                <a:t>COUNT</a:t>
              </a:r>
              <a:r>
                <a:rPr lang="en-US" dirty="0" smtClean="0">
                  <a:solidFill>
                    <a:srgbClr val="808080"/>
                  </a:solidFill>
                  <a:latin typeface="Lucida Console" pitchFamily="49" charset="0"/>
                  <a:ea typeface="Calibri"/>
                  <a:cs typeface="Times New Roman"/>
                </a:rPr>
                <a:t>(*)</a:t>
              </a:r>
              <a:endParaRPr lang="de-DE" sz="2400" dirty="0" smtClean="0">
                <a:latin typeface="Lucida Console" pitchFamily="49" charset="0"/>
                <a:ea typeface="Times New Roman"/>
                <a:cs typeface="Times New Roman"/>
              </a:endParaRPr>
            </a:p>
            <a:p>
              <a:pPr>
                <a:lnSpc>
                  <a:spcPct val="115000"/>
                </a:lnSpc>
                <a:spcAft>
                  <a:spcPts val="0"/>
                </a:spcAft>
              </a:pPr>
              <a:r>
                <a:rPr lang="en-US" dirty="0" smtClean="0">
                  <a:latin typeface="Lucida Console" pitchFamily="49" charset="0"/>
                  <a:ea typeface="Calibri"/>
                  <a:cs typeface="Times New Roman"/>
                </a:rPr>
                <a:t>    </a:t>
              </a:r>
              <a:r>
                <a:rPr lang="en-US" dirty="0" smtClean="0">
                  <a:solidFill>
                    <a:srgbClr val="0000FF"/>
                  </a:solidFill>
                  <a:latin typeface="Lucida Console" pitchFamily="49" charset="0"/>
                  <a:ea typeface="Calibri"/>
                  <a:cs typeface="Times New Roman"/>
                </a:rPr>
                <a:t>FROM</a:t>
              </a:r>
              <a:r>
                <a:rPr lang="en-US" dirty="0" smtClean="0">
                  <a:latin typeface="Lucida Console" pitchFamily="49" charset="0"/>
                  <a:ea typeface="Calibri"/>
                  <a:cs typeface="Times New Roman"/>
                </a:rPr>
                <a:t> [</a:t>
              </a:r>
              <a:r>
                <a:rPr lang="en-US" dirty="0" err="1" smtClean="0">
                  <a:latin typeface="Lucida Console" pitchFamily="49" charset="0"/>
                  <a:ea typeface="Calibri"/>
                  <a:cs typeface="Times New Roman"/>
                </a:rPr>
                <a:t>dbo</a:t>
              </a:r>
              <a:r>
                <a:rPr lang="en-US" dirty="0" smtClean="0">
                  <a:latin typeface="Lucida Console" pitchFamily="49" charset="0"/>
                  <a:ea typeface="Calibri"/>
                  <a:cs typeface="Times New Roman"/>
                </a:rPr>
                <a:t>]</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a:t>
              </a:r>
              <a:r>
                <a:rPr lang="en-US" dirty="0" err="1" smtClean="0">
                  <a:latin typeface="Lucida Console" pitchFamily="49" charset="0"/>
                  <a:ea typeface="Calibri"/>
                  <a:cs typeface="Times New Roman"/>
                </a:rPr>
                <a:t>TreeNodes</a:t>
              </a:r>
              <a:r>
                <a:rPr lang="en-US" dirty="0" smtClean="0">
                  <a:latin typeface="Lucida Console" pitchFamily="49" charset="0"/>
                  <a:ea typeface="Calibri"/>
                  <a:cs typeface="Times New Roman"/>
                </a:rPr>
                <a:t>] c</a:t>
              </a:r>
              <a:endParaRPr lang="de-DE" sz="2400" dirty="0" smtClean="0">
                <a:latin typeface="Lucida Console" pitchFamily="49" charset="0"/>
                <a:ea typeface="Times New Roman"/>
                <a:cs typeface="Times New Roman"/>
              </a:endParaRPr>
            </a:p>
            <a:p>
              <a:pPr>
                <a:lnSpc>
                  <a:spcPct val="115000"/>
                </a:lnSpc>
                <a:spcAft>
                  <a:spcPts val="0"/>
                </a:spcAft>
              </a:pPr>
              <a:r>
                <a:rPr lang="en-US" dirty="0" smtClean="0">
                  <a:latin typeface="Lucida Console" pitchFamily="49" charset="0"/>
                  <a:ea typeface="Calibri"/>
                  <a:cs typeface="Times New Roman"/>
                </a:rPr>
                <a:t>    </a:t>
              </a:r>
              <a:r>
                <a:rPr lang="en-US" dirty="0" smtClean="0">
                  <a:solidFill>
                    <a:srgbClr val="808080"/>
                  </a:solidFill>
                  <a:latin typeface="Lucida Console" pitchFamily="49" charset="0"/>
                  <a:ea typeface="Calibri"/>
                  <a:cs typeface="Times New Roman"/>
                </a:rPr>
                <a:t>JOIN</a:t>
              </a:r>
              <a:r>
                <a:rPr lang="en-US" dirty="0" smtClean="0">
                  <a:latin typeface="Lucida Console" pitchFamily="49" charset="0"/>
                  <a:ea typeface="Calibri"/>
                  <a:cs typeface="Times New Roman"/>
                </a:rPr>
                <a:t> [</a:t>
              </a:r>
              <a:r>
                <a:rPr lang="en-US" dirty="0" err="1" smtClean="0">
                  <a:latin typeface="Lucida Console" pitchFamily="49" charset="0"/>
                  <a:ea typeface="Calibri"/>
                  <a:cs typeface="Times New Roman"/>
                </a:rPr>
                <a:t>dbo</a:t>
              </a:r>
              <a:r>
                <a:rPr lang="en-US" dirty="0" smtClean="0">
                  <a:latin typeface="Lucida Console" pitchFamily="49" charset="0"/>
                  <a:ea typeface="Calibri"/>
                  <a:cs typeface="Times New Roman"/>
                </a:rPr>
                <a:t>]</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a:t>
              </a:r>
              <a:r>
                <a:rPr lang="en-US" dirty="0" err="1" smtClean="0">
                  <a:latin typeface="Lucida Console" pitchFamily="49" charset="0"/>
                  <a:ea typeface="Calibri"/>
                  <a:cs typeface="Times New Roman"/>
                </a:rPr>
                <a:t>TreeNodes</a:t>
              </a:r>
              <a:r>
                <a:rPr lang="en-US" dirty="0" smtClean="0">
                  <a:latin typeface="Lucida Console" pitchFamily="49" charset="0"/>
                  <a:ea typeface="Calibri"/>
                  <a:cs typeface="Times New Roman"/>
                </a:rPr>
                <a:t>] p</a:t>
              </a:r>
              <a:endParaRPr lang="de-DE" sz="2400" dirty="0" smtClean="0">
                <a:latin typeface="Lucida Console" pitchFamily="49" charset="0"/>
                <a:ea typeface="Times New Roman"/>
                <a:cs typeface="Times New Roman"/>
              </a:endParaRPr>
            </a:p>
            <a:p>
              <a:pPr>
                <a:lnSpc>
                  <a:spcPct val="115000"/>
                </a:lnSpc>
                <a:spcAft>
                  <a:spcPts val="0"/>
                </a:spcAft>
              </a:pPr>
              <a:r>
                <a:rPr lang="en-US" dirty="0" smtClean="0">
                  <a:latin typeface="Lucida Console" pitchFamily="49" charset="0"/>
                  <a:ea typeface="Calibri"/>
                  <a:cs typeface="Times New Roman"/>
                </a:rPr>
                <a:t>    </a:t>
              </a:r>
              <a:r>
                <a:rPr lang="en-US" dirty="0" smtClean="0">
                  <a:solidFill>
                    <a:srgbClr val="0000FF"/>
                  </a:solidFill>
                  <a:latin typeface="Lucida Console" pitchFamily="49" charset="0"/>
                  <a:ea typeface="Calibri"/>
                  <a:cs typeface="Times New Roman"/>
                </a:rPr>
                <a:t>ON</a:t>
              </a:r>
              <a:r>
                <a:rPr lang="en-US" dirty="0" smtClean="0">
                  <a:latin typeface="Lucida Console" pitchFamily="49" charset="0"/>
                  <a:ea typeface="Calibri"/>
                  <a:cs typeface="Times New Roman"/>
                </a:rPr>
                <a:t> c</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a:t>
              </a:r>
              <a:r>
                <a:rPr lang="en-US" dirty="0" err="1" smtClean="0">
                  <a:latin typeface="Lucida Console" pitchFamily="49" charset="0"/>
                  <a:ea typeface="Calibri"/>
                  <a:cs typeface="Times New Roman"/>
                </a:rPr>
                <a:t>ParentID</a:t>
              </a:r>
              <a:r>
                <a:rPr lang="en-US" dirty="0" smtClean="0">
                  <a:latin typeface="Lucida Console" pitchFamily="49" charset="0"/>
                  <a:ea typeface="Calibri"/>
                  <a:cs typeface="Times New Roman"/>
                </a:rPr>
                <a:t>] </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 p</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[ID]</a:t>
              </a:r>
              <a:endParaRPr lang="de-DE" sz="2400" dirty="0" smtClean="0">
                <a:latin typeface="Lucida Console" pitchFamily="49" charset="0"/>
                <a:ea typeface="Times New Roman"/>
                <a:cs typeface="Times New Roman"/>
              </a:endParaRPr>
            </a:p>
            <a:p>
              <a:pPr>
                <a:lnSpc>
                  <a:spcPct val="115000"/>
                </a:lnSpc>
                <a:spcAft>
                  <a:spcPts val="0"/>
                </a:spcAft>
              </a:pPr>
              <a:r>
                <a:rPr lang="en-US" dirty="0" smtClean="0">
                  <a:latin typeface="Lucida Console" pitchFamily="49" charset="0"/>
                  <a:ea typeface="Calibri"/>
                  <a:cs typeface="Times New Roman"/>
                </a:rPr>
                <a:t>    </a:t>
              </a:r>
              <a:r>
                <a:rPr lang="en-US" dirty="0" smtClean="0">
                  <a:solidFill>
                    <a:srgbClr val="808080"/>
                  </a:solidFill>
                  <a:latin typeface="Lucida Console" pitchFamily="49" charset="0"/>
                  <a:ea typeface="Calibri"/>
                  <a:cs typeface="Times New Roman"/>
                </a:rPr>
                <a:t>JOIN</a:t>
              </a:r>
              <a:r>
                <a:rPr lang="en-US" dirty="0" smtClean="0">
                  <a:latin typeface="Lucida Console" pitchFamily="49" charset="0"/>
                  <a:ea typeface="Calibri"/>
                  <a:cs typeface="Times New Roman"/>
                </a:rPr>
                <a:t> [</a:t>
              </a:r>
              <a:r>
                <a:rPr lang="en-US" dirty="0" err="1" smtClean="0">
                  <a:latin typeface="Lucida Console" pitchFamily="49" charset="0"/>
                  <a:ea typeface="Calibri"/>
                  <a:cs typeface="Times New Roman"/>
                </a:rPr>
                <a:t>dbo</a:t>
              </a:r>
              <a:r>
                <a:rPr lang="en-US" dirty="0" smtClean="0">
                  <a:latin typeface="Lucida Console" pitchFamily="49" charset="0"/>
                  <a:ea typeface="Calibri"/>
                  <a:cs typeface="Times New Roman"/>
                </a:rPr>
                <a:t>]</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[Fields] f</a:t>
              </a:r>
              <a:endParaRPr lang="de-DE" sz="2400" dirty="0" smtClean="0">
                <a:latin typeface="Lucida Console" pitchFamily="49" charset="0"/>
                <a:ea typeface="Times New Roman"/>
                <a:cs typeface="Times New Roman"/>
              </a:endParaRPr>
            </a:p>
            <a:p>
              <a:pPr>
                <a:lnSpc>
                  <a:spcPct val="115000"/>
                </a:lnSpc>
                <a:spcAft>
                  <a:spcPts val="0"/>
                </a:spcAft>
              </a:pPr>
              <a:r>
                <a:rPr lang="en-US" dirty="0" smtClean="0">
                  <a:latin typeface="Lucida Console" pitchFamily="49" charset="0"/>
                  <a:ea typeface="Calibri"/>
                  <a:cs typeface="Times New Roman"/>
                </a:rPr>
                <a:t>    </a:t>
              </a:r>
              <a:r>
                <a:rPr lang="en-US" dirty="0" smtClean="0">
                  <a:solidFill>
                    <a:srgbClr val="0000FF"/>
                  </a:solidFill>
                  <a:latin typeface="Lucida Console" pitchFamily="49" charset="0"/>
                  <a:ea typeface="Calibri"/>
                  <a:cs typeface="Times New Roman"/>
                </a:rPr>
                <a:t>ON</a:t>
              </a:r>
              <a:r>
                <a:rPr lang="en-US" dirty="0" smtClean="0">
                  <a:latin typeface="Lucida Console" pitchFamily="49" charset="0"/>
                  <a:ea typeface="Calibri"/>
                  <a:cs typeface="Times New Roman"/>
                </a:rPr>
                <a:t> p</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a:t>
              </a:r>
              <a:r>
                <a:rPr lang="en-US" dirty="0" err="1" smtClean="0">
                  <a:latin typeface="Lucida Console" pitchFamily="49" charset="0"/>
                  <a:ea typeface="Calibri"/>
                  <a:cs typeface="Times New Roman"/>
                </a:rPr>
                <a:t>TypeID</a:t>
              </a:r>
              <a:r>
                <a:rPr lang="en-US" dirty="0" smtClean="0">
                  <a:latin typeface="Lucida Console" pitchFamily="49" charset="0"/>
                  <a:ea typeface="Calibri"/>
                  <a:cs typeface="Times New Roman"/>
                </a:rPr>
                <a:t>] </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 f</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a:t>
              </a:r>
              <a:r>
                <a:rPr lang="en-US" dirty="0" err="1" smtClean="0">
                  <a:latin typeface="Lucida Console" pitchFamily="49" charset="0"/>
                  <a:ea typeface="Calibri"/>
                  <a:cs typeface="Times New Roman"/>
                </a:rPr>
                <a:t>ParentFldID</a:t>
              </a:r>
              <a:r>
                <a:rPr lang="en-US" dirty="0" smtClean="0">
                  <a:latin typeface="Lucida Console" pitchFamily="49" charset="0"/>
                  <a:ea typeface="Calibri"/>
                  <a:cs typeface="Times New Roman"/>
                </a:rPr>
                <a:t>]</a:t>
              </a:r>
              <a:endParaRPr lang="de-DE" sz="2400" dirty="0" smtClean="0">
                <a:latin typeface="Lucida Console" pitchFamily="49" charset="0"/>
                <a:ea typeface="Times New Roman"/>
                <a:cs typeface="Times New Roman"/>
              </a:endParaRPr>
            </a:p>
            <a:p>
              <a:pPr>
                <a:lnSpc>
                  <a:spcPct val="115000"/>
                </a:lnSpc>
                <a:spcAft>
                  <a:spcPts val="0"/>
                </a:spcAft>
              </a:pPr>
              <a:r>
                <a:rPr lang="en-US" dirty="0" smtClean="0">
                  <a:latin typeface="Lucida Console" pitchFamily="49" charset="0"/>
                  <a:ea typeface="Calibri"/>
                  <a:cs typeface="Times New Roman"/>
                </a:rPr>
                <a:t>          </a:t>
              </a:r>
              <a:r>
                <a:rPr lang="en-US" dirty="0" smtClean="0">
                  <a:solidFill>
                    <a:srgbClr val="808080"/>
                  </a:solidFill>
                  <a:latin typeface="Lucida Console" pitchFamily="49" charset="0"/>
                  <a:ea typeface="Calibri"/>
                  <a:cs typeface="Times New Roman"/>
                </a:rPr>
                <a:t>AND</a:t>
              </a:r>
              <a:r>
                <a:rPr lang="en-US" dirty="0" smtClean="0">
                  <a:latin typeface="Lucida Console" pitchFamily="49" charset="0"/>
                  <a:ea typeface="Calibri"/>
                  <a:cs typeface="Times New Roman"/>
                </a:rPr>
                <a:t> c</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a:t>
              </a:r>
              <a:r>
                <a:rPr lang="en-US" dirty="0" err="1" smtClean="0">
                  <a:latin typeface="Lucida Console" pitchFamily="49" charset="0"/>
                  <a:ea typeface="Calibri"/>
                  <a:cs typeface="Times New Roman"/>
                </a:rPr>
                <a:t>TypeID</a:t>
              </a:r>
              <a:r>
                <a:rPr lang="en-US" dirty="0" smtClean="0">
                  <a:latin typeface="Lucida Console" pitchFamily="49" charset="0"/>
                  <a:ea typeface="Calibri"/>
                  <a:cs typeface="Times New Roman"/>
                </a:rPr>
                <a:t>] </a:t>
              </a:r>
              <a:r>
                <a:rPr lang="en-US" dirty="0" smtClean="0">
                  <a:solidFill>
                    <a:srgbClr val="808080"/>
                  </a:solidFill>
                  <a:latin typeface="Lucida Console" pitchFamily="49" charset="0"/>
                  <a:ea typeface="Calibri"/>
                  <a:cs typeface="Times New Roman"/>
                </a:rPr>
                <a:t>&lt;&gt;</a:t>
              </a:r>
              <a:r>
                <a:rPr lang="en-US" dirty="0" smtClean="0">
                  <a:latin typeface="Lucida Console" pitchFamily="49" charset="0"/>
                  <a:ea typeface="Calibri"/>
                  <a:cs typeface="Times New Roman"/>
                </a:rPr>
                <a:t> f</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a:t>
              </a:r>
              <a:r>
                <a:rPr lang="en-US" dirty="0" err="1" smtClean="0">
                  <a:latin typeface="Lucida Console" pitchFamily="49" charset="0"/>
                  <a:ea typeface="Calibri"/>
                  <a:cs typeface="Times New Roman"/>
                </a:rPr>
                <a:t>FldID</a:t>
              </a:r>
              <a:r>
                <a:rPr lang="en-US" dirty="0" smtClean="0">
                  <a:latin typeface="Lucida Console" pitchFamily="49" charset="0"/>
                  <a:ea typeface="Calibri"/>
                  <a:cs typeface="Times New Roman"/>
                </a:rPr>
                <a:t>]</a:t>
              </a:r>
              <a:endParaRPr lang="de-DE" sz="2400" dirty="0" smtClean="0">
                <a:latin typeface="Lucida Console" pitchFamily="49" charset="0"/>
                <a:ea typeface="Times New Roman"/>
                <a:cs typeface="Times New Roman"/>
              </a:endParaRPr>
            </a:p>
            <a:p>
              <a:pPr>
                <a:lnSpc>
                  <a:spcPct val="115000"/>
                </a:lnSpc>
                <a:spcAft>
                  <a:spcPts val="0"/>
                </a:spcAft>
              </a:pPr>
              <a:r>
                <a:rPr lang="en-US" dirty="0" smtClean="0">
                  <a:latin typeface="Lucida Console" pitchFamily="49" charset="0"/>
                  <a:ea typeface="Calibri"/>
                  <a:cs typeface="Times New Roman"/>
                </a:rPr>
                <a:t>    </a:t>
              </a:r>
              <a:r>
                <a:rPr lang="en-US" dirty="0" smtClean="0">
                  <a:solidFill>
                    <a:srgbClr val="0000FF"/>
                  </a:solidFill>
                  <a:latin typeface="Lucida Console" pitchFamily="49" charset="0"/>
                  <a:ea typeface="Calibri"/>
                  <a:cs typeface="Times New Roman"/>
                </a:rPr>
                <a:t>WHERE</a:t>
              </a:r>
              <a:r>
                <a:rPr lang="en-US" dirty="0" smtClean="0">
                  <a:latin typeface="Lucida Console" pitchFamily="49" charset="0"/>
                  <a:ea typeface="Calibri"/>
                  <a:cs typeface="Times New Roman"/>
                </a:rPr>
                <a:t> c</a:t>
              </a:r>
              <a:r>
                <a:rPr lang="en-US" dirty="0" smtClean="0">
                  <a:solidFill>
                    <a:srgbClr val="808080"/>
                  </a:solidFill>
                  <a:latin typeface="Lucida Console" pitchFamily="49" charset="0"/>
                  <a:ea typeface="Calibri"/>
                  <a:cs typeface="Times New Roman"/>
                </a:rPr>
                <a:t>.</a:t>
              </a:r>
              <a:r>
                <a:rPr lang="en-US" dirty="0" smtClean="0">
                  <a:latin typeface="Lucida Console" pitchFamily="49" charset="0"/>
                  <a:ea typeface="Calibri"/>
                  <a:cs typeface="Times New Roman"/>
                </a:rPr>
                <a:t>[ID] </a:t>
              </a:r>
              <a:r>
                <a:rPr lang="en-US" dirty="0" smtClean="0">
                  <a:solidFill>
                    <a:srgbClr val="808080"/>
                  </a:solidFill>
                  <a:latin typeface="Lucida Console" pitchFamily="49" charset="0"/>
                  <a:ea typeface="Calibri"/>
                  <a:cs typeface="Times New Roman"/>
                </a:rPr>
                <a:t>&lt;&gt;</a:t>
              </a:r>
              <a:r>
                <a:rPr lang="en-US" dirty="0" smtClean="0">
                  <a:latin typeface="Lucida Console" pitchFamily="49" charset="0"/>
                  <a:ea typeface="Calibri"/>
                  <a:cs typeface="Times New Roman"/>
                </a:rPr>
                <a:t> 0</a:t>
              </a:r>
              <a:endParaRPr lang="de-DE" dirty="0">
                <a:latin typeface="Lucida Console" pitchFamily="49" charset="0"/>
              </a:endParaRPr>
            </a:p>
          </p:txBody>
        </p:sp>
      </p:grpSp>
      <p:sp>
        <p:nvSpPr>
          <p:cNvPr id="7" name="Textfeld 6"/>
          <p:cNvSpPr txBox="1"/>
          <p:nvPr/>
        </p:nvSpPr>
        <p:spPr>
          <a:xfrm>
            <a:off x="6091683" y="3964455"/>
            <a:ext cx="2658179" cy="1200329"/>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marL="0" lvl="1"/>
            <a:r>
              <a:rPr lang="en-US" sz="2400" dirty="0" smtClean="0"/>
              <a:t>Result:</a:t>
            </a:r>
          </a:p>
          <a:p>
            <a:pPr marL="0" lvl="1"/>
            <a:r>
              <a:rPr lang="en-US" sz="2400" dirty="0" smtClean="0"/>
              <a:t>0 = No problem</a:t>
            </a:r>
          </a:p>
          <a:p>
            <a:pPr marL="0" lvl="1"/>
            <a:r>
              <a:rPr lang="en-US" sz="2400" dirty="0" smtClean="0"/>
              <a:t>!= 0 </a:t>
            </a:r>
            <a:r>
              <a:rPr lang="en-US" sz="2400" dirty="0" smtClean="0">
                <a:sym typeface="Wingdings" pitchFamily="2" charset="2"/>
              </a:rPr>
              <a:t> run fix script</a:t>
            </a:r>
            <a:endParaRPr lang="en-US"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pieren 6"/>
          <p:cNvGrpSpPr/>
          <p:nvPr/>
        </p:nvGrpSpPr>
        <p:grpSpPr>
          <a:xfrm>
            <a:off x="409904" y="867104"/>
            <a:ext cx="8576454" cy="6003916"/>
            <a:chOff x="409904" y="867104"/>
            <a:chExt cx="8576454" cy="6003916"/>
          </a:xfrm>
        </p:grpSpPr>
        <p:sp>
          <p:nvSpPr>
            <p:cNvPr id="5" name="Abgerundetes Rechteck 4"/>
            <p:cNvSpPr/>
            <p:nvPr/>
          </p:nvSpPr>
          <p:spPr bwMode="auto">
            <a:xfrm>
              <a:off x="409904" y="867104"/>
              <a:ext cx="7740869" cy="5990896"/>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 name="Textfeld 3"/>
            <p:cNvSpPr txBox="1"/>
            <p:nvPr/>
          </p:nvSpPr>
          <p:spPr>
            <a:xfrm>
              <a:off x="961710" y="961710"/>
              <a:ext cx="8024648" cy="5909310"/>
            </a:xfrm>
            <a:prstGeom prst="rect">
              <a:avLst/>
            </a:prstGeom>
            <a:noFill/>
          </p:spPr>
          <p:txBody>
            <a:bodyPr wrap="square" rtlCol="0">
              <a:spAutoFit/>
            </a:bodyPr>
            <a:lstStyle/>
            <a:p>
              <a:pPr marL="342900">
                <a:spcAft>
                  <a:spcPts val="0"/>
                </a:spcAft>
              </a:pPr>
              <a:r>
                <a:rPr lang="en-US" dirty="0" smtClean="0">
                  <a:solidFill>
                    <a:srgbClr val="0000FF"/>
                  </a:solidFill>
                  <a:latin typeface="Lucida Console" pitchFamily="49" charset="0"/>
                  <a:ea typeface="Times New Roman"/>
                </a:rPr>
                <a:t>begin</a:t>
              </a:r>
              <a:r>
                <a:rPr lang="en-US" dirty="0" smtClean="0">
                  <a:latin typeface="Lucida Console" pitchFamily="49" charset="0"/>
                  <a:ea typeface="Times New Roman"/>
                </a:rPr>
                <a:t> </a:t>
              </a:r>
              <a:r>
                <a:rPr lang="en-US" dirty="0" err="1" smtClean="0">
                  <a:solidFill>
                    <a:srgbClr val="0000FF"/>
                  </a:solidFill>
                  <a:latin typeface="Lucida Console" pitchFamily="49" charset="0"/>
                  <a:ea typeface="Times New Roman"/>
                </a:rPr>
                <a:t>tran</a:t>
              </a:r>
              <a:endParaRPr lang="de-DE" sz="2800" dirty="0" smtClean="0">
                <a:latin typeface="Lucida Console" pitchFamily="49" charset="0"/>
                <a:ea typeface="Times New Roman"/>
              </a:endParaRPr>
            </a:p>
            <a:p>
              <a:pPr marL="342900">
                <a:spcAft>
                  <a:spcPts val="0"/>
                </a:spcAft>
              </a:pPr>
              <a:r>
                <a:rPr lang="en-US" dirty="0" smtClean="0">
                  <a:solidFill>
                    <a:srgbClr val="0000FF"/>
                  </a:solidFill>
                  <a:latin typeface="Lucida Console" pitchFamily="49" charset="0"/>
                  <a:ea typeface="Times New Roman"/>
                </a:rPr>
                <a:t> </a:t>
              </a:r>
              <a:endParaRPr lang="de-DE" sz="2800" dirty="0" smtClean="0">
                <a:latin typeface="Lucida Console" pitchFamily="49" charset="0"/>
                <a:ea typeface="Times New Roman"/>
              </a:endParaRPr>
            </a:p>
            <a:p>
              <a:pPr marL="342900">
                <a:spcAft>
                  <a:spcPts val="0"/>
                </a:spcAft>
              </a:pPr>
              <a:r>
                <a:rPr lang="en-US" dirty="0" smtClean="0">
                  <a:solidFill>
                    <a:srgbClr val="0000FF"/>
                  </a:solidFill>
                  <a:latin typeface="Lucida Console" pitchFamily="49" charset="0"/>
                  <a:ea typeface="Times New Roman"/>
                </a:rPr>
                <a:t>SET QUOTED_IDENTIFIER ON</a:t>
              </a:r>
              <a:endParaRPr lang="de-DE" sz="2800" dirty="0" smtClean="0">
                <a:latin typeface="Lucida Console" pitchFamily="49" charset="0"/>
                <a:ea typeface="Times New Roman"/>
              </a:endParaRPr>
            </a:p>
            <a:p>
              <a:pPr marL="342900">
                <a:spcAft>
                  <a:spcPts val="0"/>
                </a:spcAft>
              </a:pPr>
              <a:r>
                <a:rPr lang="en-US" dirty="0" smtClean="0">
                  <a:solidFill>
                    <a:srgbClr val="0000FF"/>
                  </a:solidFill>
                  <a:latin typeface="Lucida Console" pitchFamily="49" charset="0"/>
                  <a:ea typeface="Times New Roman"/>
                </a:rPr>
                <a:t>set</a:t>
              </a:r>
              <a:r>
                <a:rPr lang="en-US" dirty="0" smtClean="0">
                  <a:latin typeface="Lucida Console" pitchFamily="49" charset="0"/>
                  <a:ea typeface="Times New Roman"/>
                </a:rPr>
                <a:t> </a:t>
              </a:r>
              <a:r>
                <a:rPr lang="en-US" dirty="0" err="1" smtClean="0">
                  <a:solidFill>
                    <a:srgbClr val="0000FF"/>
                  </a:solidFill>
                  <a:latin typeface="Lucida Console" pitchFamily="49" charset="0"/>
                  <a:ea typeface="Times New Roman"/>
                </a:rPr>
                <a:t>xact_abort</a:t>
              </a: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on</a:t>
              </a:r>
              <a:endParaRPr lang="de-DE" sz="2800" dirty="0" smtClean="0">
                <a:latin typeface="Lucida Console" pitchFamily="49" charset="0"/>
                <a:ea typeface="Times New Roman"/>
              </a:endParaRPr>
            </a:p>
            <a:p>
              <a:pPr marL="342900">
                <a:spcAft>
                  <a:spcPts val="0"/>
                </a:spcAft>
              </a:pPr>
              <a:r>
                <a:rPr lang="en-US" dirty="0" smtClean="0">
                  <a:solidFill>
                    <a:srgbClr val="0000FF"/>
                  </a:solidFill>
                  <a:latin typeface="Lucida Console" pitchFamily="49" charset="0"/>
                  <a:ea typeface="Times New Roman"/>
                </a:rPr>
                <a:t>set</a:t>
              </a:r>
              <a:r>
                <a:rPr lang="en-US" dirty="0" smtClean="0">
                  <a:latin typeface="Lucida Console" pitchFamily="49" charset="0"/>
                  <a:ea typeface="Times New Roman"/>
                </a:rPr>
                <a:t> </a:t>
              </a:r>
              <a:r>
                <a:rPr lang="en-US" dirty="0" err="1" smtClean="0">
                  <a:solidFill>
                    <a:srgbClr val="0000FF"/>
                  </a:solidFill>
                  <a:latin typeface="Lucida Console" pitchFamily="49" charset="0"/>
                  <a:ea typeface="Times New Roman"/>
                </a:rPr>
                <a:t>nocount</a:t>
              </a: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on</a:t>
              </a:r>
              <a:endParaRPr lang="de-DE" sz="2800" dirty="0" smtClean="0">
                <a:latin typeface="Lucida Console" pitchFamily="49" charset="0"/>
                <a:ea typeface="Times New Roman"/>
              </a:endParaRPr>
            </a:p>
            <a:p>
              <a:pPr marL="342900">
                <a:spcAft>
                  <a:spcPts val="0"/>
                </a:spcAft>
              </a:pPr>
              <a:r>
                <a:rPr lang="en-US" dirty="0" smtClean="0">
                  <a:solidFill>
                    <a:srgbClr val="0000FF"/>
                  </a:solidFill>
                  <a:latin typeface="Lucida Console" pitchFamily="49" charset="0"/>
                  <a:ea typeface="Times New Roman"/>
                </a:rPr>
                <a:t> </a:t>
              </a:r>
              <a:endParaRPr lang="de-DE" sz="2800" dirty="0" smtClean="0">
                <a:latin typeface="Lucida Console" pitchFamily="49" charset="0"/>
                <a:ea typeface="Times New Roman"/>
              </a:endParaRPr>
            </a:p>
            <a:p>
              <a:pPr marL="342900">
                <a:spcAft>
                  <a:spcPts val="0"/>
                </a:spcAft>
              </a:pPr>
              <a:r>
                <a:rPr lang="en-US" dirty="0" smtClean="0">
                  <a:solidFill>
                    <a:srgbClr val="0000FF"/>
                  </a:solidFill>
                  <a:latin typeface="Lucida Console" pitchFamily="49" charset="0"/>
                  <a:ea typeface="Times New Roman"/>
                </a:rPr>
                <a:t>exec</a:t>
              </a:r>
              <a:r>
                <a:rPr lang="en-US" dirty="0" smtClean="0">
                  <a:latin typeface="Lucida Console" pitchFamily="49" charset="0"/>
                  <a:ea typeface="Times New Roman"/>
                </a:rPr>
                <a:t> </a:t>
              </a:r>
              <a:r>
                <a:rPr lang="en-US" dirty="0" err="1" smtClean="0">
                  <a:latin typeface="Lucida Console" pitchFamily="49" charset="0"/>
                  <a:ea typeface="Times New Roman"/>
                </a:rPr>
                <a:t>dbo</a:t>
              </a:r>
              <a:r>
                <a:rPr lang="en-US" dirty="0" err="1" smtClean="0">
                  <a:solidFill>
                    <a:srgbClr val="808080"/>
                  </a:solidFill>
                  <a:latin typeface="Lucida Console" pitchFamily="49" charset="0"/>
                  <a:ea typeface="Times New Roman"/>
                </a:rPr>
                <a:t>.</a:t>
              </a:r>
              <a:r>
                <a:rPr lang="en-US" dirty="0" err="1" smtClean="0">
                  <a:latin typeface="Lucida Console" pitchFamily="49" charset="0"/>
                  <a:ea typeface="Times New Roman"/>
                </a:rPr>
                <a:t>BoxCarAdminDataChanges</a:t>
              </a:r>
              <a:r>
                <a:rPr lang="en-US" dirty="0" smtClean="0">
                  <a:solidFill>
                    <a:srgbClr val="0000FF"/>
                  </a:solidFill>
                  <a:latin typeface="Lucida Console" pitchFamily="49" charset="0"/>
                  <a:ea typeface="Times New Roman"/>
                </a:rPr>
                <a:t> </a:t>
              </a:r>
              <a:r>
                <a:rPr lang="en-US" dirty="0" smtClean="0">
                  <a:solidFill>
                    <a:srgbClr val="808080"/>
                  </a:solidFill>
                  <a:latin typeface="Lucida Console" pitchFamily="49" charset="0"/>
                  <a:ea typeface="Times New Roman"/>
                </a:rPr>
                <a:t>null,</a:t>
              </a:r>
              <a:r>
                <a:rPr lang="en-US" dirty="0" smtClean="0">
                  <a:latin typeface="Lucida Console" pitchFamily="49" charset="0"/>
                  <a:ea typeface="Times New Roman"/>
                </a:rPr>
                <a:t> </a:t>
              </a:r>
              <a:r>
                <a:rPr lang="en-US" dirty="0" smtClean="0">
                  <a:solidFill>
                    <a:srgbClr val="808080"/>
                  </a:solidFill>
                  <a:latin typeface="Lucida Console" pitchFamily="49" charset="0"/>
                  <a:ea typeface="Times New Roman"/>
                </a:rPr>
                <a:t>null</a:t>
              </a:r>
              <a:endParaRPr lang="de-DE" sz="2800" dirty="0" smtClean="0">
                <a:latin typeface="Lucida Console" pitchFamily="49" charset="0"/>
                <a:ea typeface="Times New Roman"/>
              </a:endParaRPr>
            </a:p>
            <a:p>
              <a:pPr marL="342900">
                <a:spcAft>
                  <a:spcPts val="0"/>
                </a:spcAft>
              </a:pPr>
              <a:r>
                <a:rPr lang="en-US" dirty="0" smtClean="0">
                  <a:solidFill>
                    <a:srgbClr val="808080"/>
                  </a:solidFill>
                  <a:latin typeface="Lucida Console" pitchFamily="49" charset="0"/>
                  <a:ea typeface="Times New Roman"/>
                </a:rPr>
                <a:t> </a:t>
              </a:r>
              <a:endParaRPr lang="de-DE" sz="2800" dirty="0" smtClean="0">
                <a:latin typeface="Lucida Console" pitchFamily="49" charset="0"/>
                <a:ea typeface="Times New Roman"/>
              </a:endParaRPr>
            </a:p>
            <a:p>
              <a:pPr marL="342900">
                <a:spcAft>
                  <a:spcPts val="0"/>
                </a:spcAft>
              </a:pPr>
              <a:r>
                <a:rPr lang="en-US" dirty="0" smtClean="0">
                  <a:solidFill>
                    <a:srgbClr val="0000FF"/>
                  </a:solidFill>
                  <a:latin typeface="Lucida Console" pitchFamily="49" charset="0"/>
                  <a:ea typeface="Times New Roman"/>
                </a:rPr>
                <a:t>WHILE</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1</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1</a:t>
              </a:r>
              <a:r>
                <a:rPr lang="en-US" dirty="0" smtClean="0">
                  <a:solidFill>
                    <a:srgbClr val="808080"/>
                  </a:solidFill>
                  <a:latin typeface="Lucida Console" pitchFamily="49" charset="0"/>
                  <a:ea typeface="Times New Roman"/>
                </a:rPr>
                <a:t>)</a:t>
              </a:r>
              <a:endParaRPr lang="de-DE" sz="2800" dirty="0" smtClean="0">
                <a:latin typeface="Lucida Console" pitchFamily="49" charset="0"/>
                <a:ea typeface="Times New Roman"/>
              </a:endParaRPr>
            </a:p>
            <a:p>
              <a:pPr marL="342900">
                <a:spcAft>
                  <a:spcPts val="0"/>
                </a:spcAft>
              </a:pPr>
              <a:r>
                <a:rPr lang="en-US" dirty="0" smtClean="0">
                  <a:solidFill>
                    <a:srgbClr val="0000FF"/>
                  </a:solidFill>
                  <a:latin typeface="Lucida Console" pitchFamily="49" charset="0"/>
                  <a:ea typeface="Times New Roman"/>
                </a:rPr>
                <a:t>BEGIN</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UPDATE</a:t>
              </a:r>
              <a:r>
                <a:rPr lang="en-US" dirty="0" smtClean="0">
                  <a:latin typeface="Lucida Console" pitchFamily="49" charset="0"/>
                  <a:ea typeface="Times New Roman"/>
                </a:rPr>
                <a:t> c</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SET</a:t>
              </a:r>
              <a:r>
                <a:rPr lang="en-US" dirty="0" smtClean="0">
                  <a:latin typeface="Lucida Console" pitchFamily="49" charset="0"/>
                  <a:ea typeface="Times New Roman"/>
                </a:rPr>
                <a:t> c</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a:t>
              </a:r>
              <a:r>
                <a:rPr lang="en-US" dirty="0" err="1" smtClean="0">
                  <a:latin typeface="Lucida Console" pitchFamily="49" charset="0"/>
                  <a:ea typeface="Times New Roman"/>
                </a:rPr>
                <a:t>TypeID</a:t>
              </a:r>
              <a:r>
                <a:rPr lang="en-US" dirty="0" smtClean="0">
                  <a:latin typeface="Lucida Console" pitchFamily="49" charset="0"/>
                  <a:ea typeface="Times New Roman"/>
                </a:rPr>
                <a:t>] </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 f</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a:t>
              </a:r>
              <a:r>
                <a:rPr lang="en-US" dirty="0" err="1" smtClean="0">
                  <a:latin typeface="Lucida Console" pitchFamily="49" charset="0"/>
                  <a:ea typeface="Times New Roman"/>
                </a:rPr>
                <a:t>FldID</a:t>
              </a:r>
              <a:r>
                <a:rPr lang="en-US" dirty="0" smtClean="0">
                  <a:latin typeface="Lucida Console" pitchFamily="49" charset="0"/>
                  <a:ea typeface="Times New Roman"/>
                </a:rPr>
                <a:t>]</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FROM</a:t>
              </a:r>
              <a:r>
                <a:rPr lang="en-US" dirty="0" smtClean="0">
                  <a:latin typeface="Lucida Console" pitchFamily="49" charset="0"/>
                  <a:ea typeface="Times New Roman"/>
                </a:rPr>
                <a:t> [</a:t>
              </a:r>
              <a:r>
                <a:rPr lang="en-US" dirty="0" err="1" smtClean="0">
                  <a:latin typeface="Lucida Console" pitchFamily="49" charset="0"/>
                  <a:ea typeface="Times New Roman"/>
                </a:rPr>
                <a:t>dbo</a:t>
              </a:r>
              <a:r>
                <a:rPr lang="en-US" dirty="0" smtClean="0">
                  <a:latin typeface="Lucida Console" pitchFamily="49" charset="0"/>
                  <a:ea typeface="Times New Roman"/>
                </a:rPr>
                <a:t>]</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a:t>
              </a:r>
              <a:r>
                <a:rPr lang="en-US" dirty="0" err="1" smtClean="0">
                  <a:latin typeface="Lucida Console" pitchFamily="49" charset="0"/>
                  <a:ea typeface="Times New Roman"/>
                </a:rPr>
                <a:t>TreeNodes</a:t>
              </a:r>
              <a:r>
                <a:rPr lang="en-US" dirty="0" smtClean="0">
                  <a:latin typeface="Lucida Console" pitchFamily="49" charset="0"/>
                  <a:ea typeface="Times New Roman"/>
                </a:rPr>
                <a:t>] c</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808080"/>
                  </a:solidFill>
                  <a:latin typeface="Lucida Console" pitchFamily="49" charset="0"/>
                  <a:ea typeface="Times New Roman"/>
                </a:rPr>
                <a:t>JOIN</a:t>
              </a:r>
              <a:r>
                <a:rPr lang="en-US" dirty="0" smtClean="0">
                  <a:latin typeface="Lucida Console" pitchFamily="49" charset="0"/>
                  <a:ea typeface="Times New Roman"/>
                </a:rPr>
                <a:t> [</a:t>
              </a:r>
              <a:r>
                <a:rPr lang="en-US" dirty="0" err="1" smtClean="0">
                  <a:latin typeface="Lucida Console" pitchFamily="49" charset="0"/>
                  <a:ea typeface="Times New Roman"/>
                </a:rPr>
                <a:t>dbo</a:t>
              </a:r>
              <a:r>
                <a:rPr lang="en-US" dirty="0" smtClean="0">
                  <a:latin typeface="Lucida Console" pitchFamily="49" charset="0"/>
                  <a:ea typeface="Times New Roman"/>
                </a:rPr>
                <a:t>]</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a:t>
              </a:r>
              <a:r>
                <a:rPr lang="en-US" dirty="0" err="1" smtClean="0">
                  <a:latin typeface="Lucida Console" pitchFamily="49" charset="0"/>
                  <a:ea typeface="Times New Roman"/>
                </a:rPr>
                <a:t>TreeNodes</a:t>
              </a:r>
              <a:r>
                <a:rPr lang="en-US" dirty="0" smtClean="0">
                  <a:latin typeface="Lucida Console" pitchFamily="49" charset="0"/>
                  <a:ea typeface="Times New Roman"/>
                </a:rPr>
                <a:t>] p</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ON</a:t>
              </a:r>
              <a:r>
                <a:rPr lang="en-US" dirty="0" smtClean="0">
                  <a:latin typeface="Lucida Console" pitchFamily="49" charset="0"/>
                  <a:ea typeface="Times New Roman"/>
                </a:rPr>
                <a:t> c</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a:t>
              </a:r>
              <a:r>
                <a:rPr lang="en-US" dirty="0" err="1" smtClean="0">
                  <a:latin typeface="Lucida Console" pitchFamily="49" charset="0"/>
                  <a:ea typeface="Times New Roman"/>
                </a:rPr>
                <a:t>ParentID</a:t>
              </a:r>
              <a:r>
                <a:rPr lang="en-US" dirty="0" smtClean="0">
                  <a:latin typeface="Lucida Console" pitchFamily="49" charset="0"/>
                  <a:ea typeface="Times New Roman"/>
                </a:rPr>
                <a:t>] </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 p</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[ID]</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808080"/>
                  </a:solidFill>
                  <a:latin typeface="Lucida Console" pitchFamily="49" charset="0"/>
                  <a:ea typeface="Times New Roman"/>
                </a:rPr>
                <a:t>JOIN</a:t>
              </a:r>
              <a:r>
                <a:rPr lang="en-US" dirty="0" smtClean="0">
                  <a:latin typeface="Lucida Console" pitchFamily="49" charset="0"/>
                  <a:ea typeface="Times New Roman"/>
                </a:rPr>
                <a:t> [</a:t>
              </a:r>
              <a:r>
                <a:rPr lang="en-US" dirty="0" err="1" smtClean="0">
                  <a:latin typeface="Lucida Console" pitchFamily="49" charset="0"/>
                  <a:ea typeface="Times New Roman"/>
                </a:rPr>
                <a:t>dbo</a:t>
              </a:r>
              <a:r>
                <a:rPr lang="en-US" dirty="0" smtClean="0">
                  <a:latin typeface="Lucida Console" pitchFamily="49" charset="0"/>
                  <a:ea typeface="Times New Roman"/>
                </a:rPr>
                <a:t>]</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[Fields] f</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ON</a:t>
              </a:r>
              <a:r>
                <a:rPr lang="en-US" dirty="0" smtClean="0">
                  <a:latin typeface="Lucida Console" pitchFamily="49" charset="0"/>
                  <a:ea typeface="Times New Roman"/>
                </a:rPr>
                <a:t> p</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a:t>
              </a:r>
              <a:r>
                <a:rPr lang="en-US" dirty="0" err="1" smtClean="0">
                  <a:latin typeface="Lucida Console" pitchFamily="49" charset="0"/>
                  <a:ea typeface="Times New Roman"/>
                </a:rPr>
                <a:t>TypeID</a:t>
              </a:r>
              <a:r>
                <a:rPr lang="en-US" dirty="0" smtClean="0">
                  <a:latin typeface="Lucida Console" pitchFamily="49" charset="0"/>
                  <a:ea typeface="Times New Roman"/>
                </a:rPr>
                <a:t>] </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 f</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a:t>
              </a:r>
              <a:r>
                <a:rPr lang="en-US" dirty="0" err="1" smtClean="0">
                  <a:latin typeface="Lucida Console" pitchFamily="49" charset="0"/>
                  <a:ea typeface="Times New Roman"/>
                </a:rPr>
                <a:t>ParentFldID</a:t>
              </a:r>
              <a:r>
                <a:rPr lang="en-US" dirty="0" smtClean="0">
                  <a:latin typeface="Lucida Console" pitchFamily="49" charset="0"/>
                  <a:ea typeface="Times New Roman"/>
                </a:rPr>
                <a:t>]</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808080"/>
                  </a:solidFill>
                  <a:latin typeface="Lucida Console" pitchFamily="49" charset="0"/>
                  <a:ea typeface="Times New Roman"/>
                </a:rPr>
                <a:t>AND</a:t>
              </a:r>
              <a:r>
                <a:rPr lang="en-US" dirty="0" smtClean="0">
                  <a:latin typeface="Lucida Console" pitchFamily="49" charset="0"/>
                  <a:ea typeface="Times New Roman"/>
                </a:rPr>
                <a:t> c</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a:t>
              </a:r>
              <a:r>
                <a:rPr lang="en-US" dirty="0" err="1" smtClean="0">
                  <a:latin typeface="Lucida Console" pitchFamily="49" charset="0"/>
                  <a:ea typeface="Times New Roman"/>
                </a:rPr>
                <a:t>TypeID</a:t>
              </a:r>
              <a:r>
                <a:rPr lang="en-US" dirty="0" smtClean="0">
                  <a:latin typeface="Lucida Console" pitchFamily="49" charset="0"/>
                  <a:ea typeface="Times New Roman"/>
                </a:rPr>
                <a:t>] </a:t>
              </a:r>
              <a:r>
                <a:rPr lang="en-US" dirty="0" smtClean="0">
                  <a:solidFill>
                    <a:srgbClr val="808080"/>
                  </a:solidFill>
                  <a:latin typeface="Lucida Console" pitchFamily="49" charset="0"/>
                  <a:ea typeface="Times New Roman"/>
                </a:rPr>
                <a:t>&lt;&gt;</a:t>
              </a:r>
              <a:r>
                <a:rPr lang="en-US" dirty="0" smtClean="0">
                  <a:latin typeface="Lucida Console" pitchFamily="49" charset="0"/>
                  <a:ea typeface="Times New Roman"/>
                </a:rPr>
                <a:t> f</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a:t>
              </a:r>
              <a:r>
                <a:rPr lang="en-US" dirty="0" err="1" smtClean="0">
                  <a:latin typeface="Lucida Console" pitchFamily="49" charset="0"/>
                  <a:ea typeface="Times New Roman"/>
                </a:rPr>
                <a:t>FldID</a:t>
              </a:r>
              <a:r>
                <a:rPr lang="en-US" dirty="0" smtClean="0">
                  <a:latin typeface="Lucida Console" pitchFamily="49" charset="0"/>
                  <a:ea typeface="Times New Roman"/>
                </a:rPr>
                <a:t>]</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WHERE</a:t>
              </a:r>
              <a:r>
                <a:rPr lang="en-US" dirty="0" smtClean="0">
                  <a:latin typeface="Lucida Console" pitchFamily="49" charset="0"/>
                  <a:ea typeface="Times New Roman"/>
                </a:rPr>
                <a:t> c</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[ID] </a:t>
              </a:r>
              <a:r>
                <a:rPr lang="en-US" dirty="0" smtClean="0">
                  <a:solidFill>
                    <a:srgbClr val="808080"/>
                  </a:solidFill>
                  <a:latin typeface="Lucida Console" pitchFamily="49" charset="0"/>
                  <a:ea typeface="Times New Roman"/>
                </a:rPr>
                <a:t>&lt;&gt;</a:t>
              </a:r>
              <a:r>
                <a:rPr lang="en-US" dirty="0" smtClean="0">
                  <a:latin typeface="Lucida Console" pitchFamily="49" charset="0"/>
                  <a:ea typeface="Times New Roman"/>
                </a:rPr>
                <a:t> 0</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endParaRPr lang="de-DE" sz="2800" dirty="0" smtClean="0">
                <a:latin typeface="Lucida Console" pitchFamily="49" charset="0"/>
                <a:ea typeface="Times New Roman"/>
              </a:endParaRPr>
            </a:p>
            <a:p>
              <a:pPr marL="342900">
                <a:spcAft>
                  <a:spcPts val="0"/>
                </a:spcAft>
              </a:pP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IF</a:t>
              </a:r>
              <a:r>
                <a:rPr lang="en-US" dirty="0" smtClean="0">
                  <a:solidFill>
                    <a:srgbClr val="808080"/>
                  </a:solidFill>
                  <a:latin typeface="Lucida Console" pitchFamily="49" charset="0"/>
                  <a:ea typeface="Times New Roman"/>
                </a:rPr>
                <a:t>(</a:t>
              </a:r>
              <a:r>
                <a:rPr lang="en-US" dirty="0" smtClean="0">
                  <a:solidFill>
                    <a:srgbClr val="FF00FF"/>
                  </a:solidFill>
                  <a:latin typeface="Lucida Console" pitchFamily="49" charset="0"/>
                  <a:ea typeface="Times New Roman"/>
                </a:rPr>
                <a:t>@@ROWCOUNT</a:t>
              </a:r>
              <a:r>
                <a:rPr lang="en-US" dirty="0" smtClean="0">
                  <a:latin typeface="Lucida Console" pitchFamily="49" charset="0"/>
                  <a:ea typeface="Times New Roman"/>
                </a:rPr>
                <a:t> </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 0</a:t>
              </a:r>
              <a:r>
                <a:rPr lang="en-US" dirty="0" smtClean="0">
                  <a:solidFill>
                    <a:srgbClr val="808080"/>
                  </a:solidFill>
                  <a:latin typeface="Lucida Console" pitchFamily="49" charset="0"/>
                  <a:ea typeface="Times New Roman"/>
                </a:rPr>
                <a:t>)</a:t>
              </a:r>
              <a:r>
                <a:rPr lang="en-US" dirty="0" smtClean="0">
                  <a:latin typeface="Lucida Console" pitchFamily="49" charset="0"/>
                  <a:ea typeface="Times New Roman"/>
                </a:rPr>
                <a:t> </a:t>
              </a:r>
              <a:r>
                <a:rPr lang="en-US" dirty="0" smtClean="0">
                  <a:solidFill>
                    <a:srgbClr val="0000FF"/>
                  </a:solidFill>
                  <a:latin typeface="Lucida Console" pitchFamily="49" charset="0"/>
                  <a:ea typeface="Times New Roman"/>
                </a:rPr>
                <a:t>BREAK</a:t>
              </a:r>
              <a:endParaRPr lang="de-DE" sz="2800" dirty="0">
                <a:latin typeface="Lucida Console" pitchFamily="49" charset="0"/>
                <a:ea typeface="Times New Roman"/>
              </a:endParaRPr>
            </a:p>
          </p:txBody>
        </p:sp>
      </p:grpSp>
      <p:sp>
        <p:nvSpPr>
          <p:cNvPr id="2" name="Titel 1"/>
          <p:cNvSpPr>
            <a:spLocks noGrp="1"/>
          </p:cNvSpPr>
          <p:nvPr>
            <p:ph type="title"/>
          </p:nvPr>
        </p:nvSpPr>
        <p:spPr>
          <a:xfrm>
            <a:off x="381000" y="230188"/>
            <a:ext cx="8382000" cy="664797"/>
          </a:xfrm>
        </p:spPr>
        <p:txBody>
          <a:bodyPr/>
          <a:lstStyle/>
          <a:p>
            <a:r>
              <a:rPr lang="en-US" dirty="0" smtClean="0"/>
              <a:t>Area </a:t>
            </a:r>
            <a:r>
              <a:rPr lang="en-US" dirty="0"/>
              <a:t>Sorting </a:t>
            </a:r>
            <a:r>
              <a:rPr lang="en-US" dirty="0" smtClean="0"/>
              <a:t>Fix </a:t>
            </a:r>
            <a:endParaRPr lang="de-DE" dirty="0"/>
          </a:p>
        </p:txBody>
      </p:sp>
      <p:sp>
        <p:nvSpPr>
          <p:cNvPr id="8" name="Rechteck 7"/>
          <p:cNvSpPr/>
          <p:nvPr/>
        </p:nvSpPr>
        <p:spPr>
          <a:xfrm>
            <a:off x="4808483" y="599094"/>
            <a:ext cx="4004441" cy="707886"/>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200" dirty="0" smtClean="0"/>
              <a:t>This script will correct sorting</a:t>
            </a:r>
          </a:p>
          <a:p>
            <a:r>
              <a:rPr lang="en-US" dirty="0" smtClean="0"/>
              <a:t>You can also schedule it (e.g. once a day)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Setting Admin Permissions</a:t>
            </a:r>
            <a:br>
              <a:rPr lang="en-US" dirty="0" smtClean="0"/>
            </a:br>
            <a:r>
              <a:rPr lang="en-US" sz="3600" dirty="0" smtClean="0">
                <a:solidFill>
                  <a:srgbClr val="CCCCCC"/>
                </a:solidFill>
              </a:rPr>
              <a:t>Set a up group for TFS Administrators</a:t>
            </a:r>
            <a:endParaRPr lang="en-US" dirty="0"/>
          </a:p>
        </p:txBody>
      </p:sp>
      <p:sp>
        <p:nvSpPr>
          <p:cNvPr id="3" name="Inhaltsplatzhalter 2"/>
          <p:cNvSpPr>
            <a:spLocks noGrp="1"/>
          </p:cNvSpPr>
          <p:nvPr>
            <p:ph idx="1"/>
          </p:nvPr>
        </p:nvSpPr>
        <p:spPr/>
        <p:txBody>
          <a:bodyPr/>
          <a:lstStyle/>
          <a:p>
            <a:endParaRPr lang="en-US" sz="2400" dirty="0" smtClean="0"/>
          </a:p>
          <a:p>
            <a:r>
              <a:rPr lang="en-US" dirty="0" smtClean="0"/>
              <a:t>You just have to do that once (for each TFS)…</a:t>
            </a:r>
          </a:p>
          <a:p>
            <a:pPr marL="1031875" lvl="1" indent="-514350">
              <a:buFont typeface="+mj-lt"/>
              <a:buAutoNum type="arabicPeriod"/>
            </a:pPr>
            <a:r>
              <a:rPr lang="en-US" dirty="0" smtClean="0"/>
              <a:t>Create a </a:t>
            </a:r>
            <a:r>
              <a:rPr lang="en-US" dirty="0" smtClean="0">
                <a:solidFill>
                  <a:schemeClr val="accent2"/>
                </a:solidFill>
              </a:rPr>
              <a:t>security group</a:t>
            </a:r>
            <a:r>
              <a:rPr lang="en-US" dirty="0" smtClean="0"/>
              <a:t> in Active Directory</a:t>
            </a:r>
          </a:p>
          <a:p>
            <a:pPr marL="1031875" lvl="1" indent="-514350">
              <a:buFont typeface="+mj-lt"/>
              <a:buAutoNum type="arabicPeriod"/>
            </a:pPr>
            <a:r>
              <a:rPr lang="en-US" dirty="0" smtClean="0"/>
              <a:t>TFS: Add it to </a:t>
            </a:r>
            <a:r>
              <a:rPr lang="en-US" dirty="0" smtClean="0">
                <a:solidFill>
                  <a:schemeClr val="accent2"/>
                </a:solidFill>
              </a:rPr>
              <a:t>Team Foundation Administrators</a:t>
            </a:r>
          </a:p>
          <a:p>
            <a:pPr marL="1031875" lvl="1" indent="-514350">
              <a:buFont typeface="+mj-lt"/>
              <a:buAutoNum type="arabicPeriod"/>
            </a:pPr>
            <a:r>
              <a:rPr lang="en-US" dirty="0" smtClean="0"/>
              <a:t>SSRS: Add to </a:t>
            </a:r>
            <a:r>
              <a:rPr lang="en-US" dirty="0" smtClean="0">
                <a:solidFill>
                  <a:schemeClr val="accent2"/>
                </a:solidFill>
              </a:rPr>
              <a:t>Content Manager </a:t>
            </a:r>
            <a:r>
              <a:rPr lang="en-US" dirty="0" smtClean="0"/>
              <a:t>role on root folder</a:t>
            </a:r>
          </a:p>
          <a:p>
            <a:pPr marL="1031875" lvl="1" indent="-514350">
              <a:buFont typeface="+mj-lt"/>
              <a:buAutoNum type="arabicPeriod"/>
            </a:pPr>
            <a:r>
              <a:rPr lang="en-US" dirty="0" smtClean="0"/>
              <a:t>WSS: Add to </a:t>
            </a:r>
            <a:r>
              <a:rPr lang="en-US" dirty="0" smtClean="0">
                <a:solidFill>
                  <a:schemeClr val="accent2"/>
                </a:solidFill>
              </a:rPr>
              <a:t>Farm Administrators</a:t>
            </a:r>
            <a:r>
              <a:rPr lang="en-US" dirty="0" smtClean="0"/>
              <a:t> Group</a:t>
            </a:r>
          </a:p>
          <a:p>
            <a:pPr marL="1031875" lvl="1" indent="-514350">
              <a:buFont typeface="+mj-lt"/>
              <a:buAutoNum type="arabicPeriod"/>
            </a:pPr>
            <a:endParaRPr lang="en-US" dirty="0" smtClean="0"/>
          </a:p>
          <a:p>
            <a:pPr marL="1031875" lvl="1" indent="-514350">
              <a:buFont typeface="+mj-lt"/>
              <a:buAutoNum type="arabicPeriod"/>
            </a:pPr>
            <a:endParaRPr lang="en-US" dirty="0"/>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Setting Team Project Permissions</a:t>
            </a:r>
            <a:br>
              <a:rPr lang="en-US" dirty="0" smtClean="0"/>
            </a:br>
            <a:r>
              <a:rPr lang="en-US" sz="3600" dirty="0">
                <a:solidFill>
                  <a:srgbClr val="CCCCCC"/>
                </a:solidFill>
              </a:rPr>
              <a:t>Set a up </a:t>
            </a:r>
            <a:r>
              <a:rPr lang="en-US" sz="3600" dirty="0" smtClean="0">
                <a:solidFill>
                  <a:srgbClr val="CCCCCC"/>
                </a:solidFill>
              </a:rPr>
              <a:t>groups </a:t>
            </a:r>
            <a:r>
              <a:rPr lang="en-US" sz="3600" dirty="0">
                <a:solidFill>
                  <a:srgbClr val="CCCCCC"/>
                </a:solidFill>
              </a:rPr>
              <a:t>for </a:t>
            </a:r>
            <a:r>
              <a:rPr lang="en-US" sz="3600" dirty="0" smtClean="0">
                <a:solidFill>
                  <a:srgbClr val="CCCCCC"/>
                </a:solidFill>
              </a:rPr>
              <a:t>a new Team Project</a:t>
            </a:r>
            <a:endParaRPr lang="en-US" dirty="0"/>
          </a:p>
        </p:txBody>
      </p:sp>
      <p:sp>
        <p:nvSpPr>
          <p:cNvPr id="3" name="Inhaltsplatzhalter 2"/>
          <p:cNvSpPr>
            <a:spLocks noGrp="1"/>
          </p:cNvSpPr>
          <p:nvPr>
            <p:ph idx="1"/>
          </p:nvPr>
        </p:nvSpPr>
        <p:spPr/>
        <p:txBody>
          <a:bodyPr/>
          <a:lstStyle/>
          <a:p>
            <a:endParaRPr lang="en-US" sz="2400" dirty="0" smtClean="0"/>
          </a:p>
          <a:p>
            <a:r>
              <a:rPr lang="en-US" dirty="0" smtClean="0"/>
              <a:t>You have to do that once for each team project:</a:t>
            </a:r>
          </a:p>
          <a:p>
            <a:pPr marL="1031875" lvl="1" indent="-514350">
              <a:buFont typeface="+mj-lt"/>
              <a:buAutoNum type="arabicPeriod"/>
            </a:pPr>
            <a:r>
              <a:rPr lang="en-US" dirty="0" smtClean="0"/>
              <a:t>Create </a:t>
            </a:r>
            <a:r>
              <a:rPr lang="en-US" dirty="0" smtClean="0">
                <a:solidFill>
                  <a:schemeClr val="accent2"/>
                </a:solidFill>
              </a:rPr>
              <a:t>security groups</a:t>
            </a:r>
            <a:r>
              <a:rPr lang="en-US" dirty="0" smtClean="0"/>
              <a:t> in Active Directory</a:t>
            </a:r>
          </a:p>
          <a:p>
            <a:pPr lvl="2"/>
            <a:r>
              <a:rPr lang="en-US" dirty="0" smtClean="0"/>
              <a:t>Team Leads</a:t>
            </a:r>
          </a:p>
          <a:p>
            <a:pPr lvl="2"/>
            <a:r>
              <a:rPr lang="en-US" dirty="0" smtClean="0"/>
              <a:t>Developers</a:t>
            </a:r>
          </a:p>
          <a:p>
            <a:pPr marL="1031875" lvl="1" indent="-514350">
              <a:buFont typeface="+mj-lt"/>
              <a:buAutoNum type="arabicPeriod"/>
            </a:pPr>
            <a:r>
              <a:rPr lang="en-US" dirty="0" smtClean="0"/>
              <a:t>TFS: </a:t>
            </a:r>
            <a:r>
              <a:rPr lang="en-US" dirty="0" smtClean="0">
                <a:solidFill>
                  <a:schemeClr val="accent2"/>
                </a:solidFill>
              </a:rPr>
              <a:t>Create two new groups</a:t>
            </a:r>
            <a:r>
              <a:rPr lang="en-US" dirty="0" smtClean="0"/>
              <a:t> on the TFS and your Active Directory groups as members</a:t>
            </a:r>
          </a:p>
          <a:p>
            <a:pPr lvl="2"/>
            <a:r>
              <a:rPr lang="en-US" dirty="0" smtClean="0"/>
              <a:t>Set permissions for the two new groups</a:t>
            </a:r>
          </a:p>
          <a:p>
            <a:pPr marL="1031875" lvl="1" indent="-514350">
              <a:buFont typeface="+mj-lt"/>
              <a:buAutoNum type="arabicPeriod"/>
            </a:pPr>
            <a:r>
              <a:rPr lang="en-US" dirty="0" smtClean="0"/>
              <a:t>SSRS: Add to </a:t>
            </a:r>
            <a:r>
              <a:rPr lang="en-US" dirty="0" smtClean="0">
                <a:solidFill>
                  <a:schemeClr val="accent2"/>
                </a:solidFill>
              </a:rPr>
              <a:t>Browser </a:t>
            </a:r>
            <a:r>
              <a:rPr lang="en-US" dirty="0" smtClean="0"/>
              <a:t>role on team project folder</a:t>
            </a:r>
          </a:p>
          <a:p>
            <a:pPr marL="1031875" lvl="1" indent="-514350">
              <a:buFont typeface="+mj-lt"/>
              <a:buAutoNum type="arabicPeriod"/>
            </a:pPr>
            <a:r>
              <a:rPr lang="en-US" dirty="0" smtClean="0"/>
              <a:t>WSS: Add </a:t>
            </a:r>
            <a:r>
              <a:rPr lang="en-US" dirty="0" smtClean="0">
                <a:solidFill>
                  <a:schemeClr val="accent2"/>
                </a:solidFill>
              </a:rPr>
              <a:t>Design </a:t>
            </a:r>
            <a:r>
              <a:rPr lang="en-US" dirty="0" smtClean="0"/>
              <a:t>/ </a:t>
            </a:r>
            <a:r>
              <a:rPr lang="en-US" dirty="0" smtClean="0">
                <a:solidFill>
                  <a:schemeClr val="accent2"/>
                </a:solidFill>
              </a:rPr>
              <a:t>Contribute</a:t>
            </a:r>
            <a:r>
              <a:rPr lang="en-US" dirty="0" smtClean="0"/>
              <a:t> permissions</a:t>
            </a:r>
          </a:p>
          <a:p>
            <a:pPr marL="1031875" lvl="1" indent="-514350">
              <a:buFont typeface="+mj-lt"/>
              <a:buAutoNum type="arabicPeriod"/>
            </a:pPr>
            <a:endParaRPr lang="en-US" dirty="0" smtClean="0"/>
          </a:p>
          <a:p>
            <a:pPr marL="1031875" lvl="1" indent="-514350">
              <a:buFont typeface="+mj-lt"/>
              <a:buAutoNum type="arabicPeriod"/>
            </a:pPr>
            <a:endParaRPr lang="en-US" dirty="0" smtClean="0"/>
          </a:p>
          <a:p>
            <a:endParaRPr lang="de-DE" dirty="0"/>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Setting Team Project Permissions</a:t>
            </a:r>
            <a:endParaRPr lang="en-US" dirty="0"/>
          </a:p>
        </p:txBody>
      </p:sp>
      <p:sp>
        <p:nvSpPr>
          <p:cNvPr id="3" name="Subtitle 2"/>
          <p:cNvSpPr>
            <a:spLocks noGrp="1"/>
          </p:cNvSpPr>
          <p:nvPr>
            <p:ph type="subTitle" idx="1"/>
          </p:nvPr>
        </p:nvSpPr>
        <p:spPr/>
        <p:txBody>
          <a:bodyPr/>
          <a:lstStyle/>
          <a:p>
            <a:endParaRPr lang="en-US" dirty="0" smtClean="0">
              <a:solidFill>
                <a:schemeClr val="tx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Now backup your machine!</a:t>
            </a:r>
            <a:endParaRPr lang="en-US" dirty="0"/>
          </a:p>
        </p:txBody>
      </p:sp>
      <p:sp>
        <p:nvSpPr>
          <p:cNvPr id="3" name="Inhaltsplatzhalter 2"/>
          <p:cNvSpPr>
            <a:spLocks noGrp="1"/>
          </p:cNvSpPr>
          <p:nvPr>
            <p:ph idx="1"/>
          </p:nvPr>
        </p:nvSpPr>
        <p:spPr/>
        <p:txBody>
          <a:bodyPr/>
          <a:lstStyle/>
          <a:p>
            <a:r>
              <a:rPr lang="en-US" dirty="0" smtClean="0"/>
              <a:t>You invested a lot of time to configure it</a:t>
            </a:r>
          </a:p>
          <a:p>
            <a:r>
              <a:rPr lang="en-US" dirty="0" smtClean="0"/>
              <a:t>In case of an recovery</a:t>
            </a:r>
          </a:p>
          <a:p>
            <a:pPr lvl="1"/>
            <a:r>
              <a:rPr lang="en-US" dirty="0" smtClean="0"/>
              <a:t>You have a readily configured partition with TFS</a:t>
            </a:r>
          </a:p>
          <a:p>
            <a:pPr lvl="1"/>
            <a:r>
              <a:rPr lang="en-US" dirty="0" smtClean="0"/>
              <a:t>You just need a recent DB backup</a:t>
            </a:r>
          </a:p>
          <a:p>
            <a:r>
              <a:rPr lang="en-US" dirty="0" smtClean="0"/>
              <a:t>And can be up and running in less than an hour!</a:t>
            </a:r>
            <a:endParaRPr lang="en-US" dirty="0"/>
          </a:p>
        </p:txBody>
      </p:sp>
      <p:pic>
        <p:nvPicPr>
          <p:cNvPr id="2052" name="Picture 4" descr="C:\Users\Neno\AppData\Local\Microsoft\Windows\Temporary Internet Files\Content.IE5\UFQ80AE8\MCj00892480000[1].wmf"/>
          <p:cNvPicPr>
            <a:picLocks noChangeAspect="1" noChangeArrowheads="1"/>
          </p:cNvPicPr>
          <p:nvPr/>
        </p:nvPicPr>
        <p:blipFill>
          <a:blip r:embed="rId3"/>
          <a:srcRect/>
          <a:stretch>
            <a:fillRect/>
          </a:stretch>
        </p:blipFill>
        <p:spPr bwMode="auto">
          <a:xfrm>
            <a:off x="5709635" y="4395020"/>
            <a:ext cx="3229413" cy="2245691"/>
          </a:xfrm>
          <a:prstGeom prst="rect">
            <a:avLst/>
          </a:prstGeom>
          <a:noFill/>
        </p:spPr>
      </p:pic>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Most Recent Version</a:t>
            </a:r>
            <a:endParaRPr lang="en-US" dirty="0"/>
          </a:p>
        </p:txBody>
      </p:sp>
      <p:sp>
        <p:nvSpPr>
          <p:cNvPr id="3" name="Inhaltsplatzhalter 2"/>
          <p:cNvSpPr>
            <a:spLocks noGrp="1"/>
          </p:cNvSpPr>
          <p:nvPr>
            <p:ph idx="1"/>
          </p:nvPr>
        </p:nvSpPr>
        <p:spPr/>
        <p:txBody>
          <a:bodyPr/>
          <a:lstStyle/>
          <a:p>
            <a:r>
              <a:rPr lang="en-US" dirty="0" smtClean="0"/>
              <a:t>Latest version of TFS/Visual Studio</a:t>
            </a:r>
          </a:p>
          <a:p>
            <a:r>
              <a:rPr lang="en-US" dirty="0" smtClean="0"/>
              <a:t>+ latest Service Packs (*)</a:t>
            </a:r>
          </a:p>
          <a:p>
            <a:r>
              <a:rPr lang="en-US" dirty="0" smtClean="0"/>
              <a:t>+ latest version of TFS Power Tools</a:t>
            </a:r>
            <a:endParaRPr lang="de-DE"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Agenda</a:t>
            </a:r>
            <a:endParaRPr lang="en-US" dirty="0"/>
          </a:p>
        </p:txBody>
      </p:sp>
      <p:sp>
        <p:nvSpPr>
          <p:cNvPr id="3" name="Inhaltsplatzhalter 2"/>
          <p:cNvSpPr>
            <a:spLocks noGrp="1"/>
          </p:cNvSpPr>
          <p:nvPr>
            <p:ph idx="1"/>
          </p:nvPr>
        </p:nvSpPr>
        <p:spPr/>
        <p:txBody>
          <a:bodyPr/>
          <a:lstStyle/>
          <a:p>
            <a:r>
              <a:rPr lang="en-US" dirty="0" smtClean="0"/>
              <a:t>1</a:t>
            </a:r>
            <a:r>
              <a:rPr lang="en-US" baseline="30000" dirty="0" smtClean="0"/>
              <a:t>st</a:t>
            </a:r>
            <a:r>
              <a:rPr lang="en-US" dirty="0" smtClean="0"/>
              <a:t> part:	Team Foundation Server </a:t>
            </a:r>
            <a:r>
              <a:rPr lang="en-US" b="1" dirty="0" smtClean="0"/>
              <a:t>2008</a:t>
            </a:r>
          </a:p>
          <a:p>
            <a:pPr lvl="1"/>
            <a:r>
              <a:rPr lang="en-US" dirty="0" smtClean="0"/>
              <a:t>Preparation</a:t>
            </a:r>
          </a:p>
          <a:p>
            <a:pPr lvl="1"/>
            <a:r>
              <a:rPr lang="en-US" dirty="0" smtClean="0"/>
              <a:t>Installation</a:t>
            </a:r>
          </a:p>
          <a:p>
            <a:pPr lvl="1"/>
            <a:r>
              <a:rPr lang="en-US" dirty="0" smtClean="0"/>
              <a:t>Post-Install Configuration</a:t>
            </a:r>
          </a:p>
          <a:p>
            <a:pPr lvl="1"/>
            <a:r>
              <a:rPr lang="en-US" dirty="0" smtClean="0"/>
              <a:t>All Day Operations</a:t>
            </a:r>
          </a:p>
          <a:p>
            <a:r>
              <a:rPr lang="en-US" dirty="0" smtClean="0"/>
              <a:t>2</a:t>
            </a:r>
            <a:r>
              <a:rPr lang="en-US" baseline="30000" dirty="0" smtClean="0"/>
              <a:t>nd</a:t>
            </a:r>
            <a:r>
              <a:rPr lang="en-US" dirty="0" smtClean="0"/>
              <a:t> part:	Team Foundation Server </a:t>
            </a:r>
            <a:r>
              <a:rPr lang="en-US" b="1" dirty="0" smtClean="0"/>
              <a:t>2010</a:t>
            </a:r>
            <a:endParaRPr lang="en-US" b="1" dirty="0"/>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de-DE" dirty="0" smtClean="0"/>
              <a:t>Client Installation</a:t>
            </a:r>
            <a:br>
              <a:rPr lang="de-DE" dirty="0" smtClean="0"/>
            </a:br>
            <a:r>
              <a:rPr lang="en-US" sz="3600" dirty="0" smtClean="0">
                <a:solidFill>
                  <a:srgbClr val="CCCCCC"/>
                </a:solidFill>
              </a:rPr>
              <a:t>Installation order is very important</a:t>
            </a:r>
            <a:endParaRPr lang="de-DE" dirty="0"/>
          </a:p>
        </p:txBody>
      </p:sp>
      <p:sp>
        <p:nvSpPr>
          <p:cNvPr id="3" name="Inhaltsplatzhalter 2"/>
          <p:cNvSpPr>
            <a:spLocks noGrp="1"/>
          </p:cNvSpPr>
          <p:nvPr>
            <p:ph idx="1"/>
          </p:nvPr>
        </p:nvSpPr>
        <p:spPr/>
        <p:txBody>
          <a:bodyPr/>
          <a:lstStyle/>
          <a:p>
            <a:endParaRPr lang="en-US" sz="2400" dirty="0" smtClean="0"/>
          </a:p>
          <a:p>
            <a:pPr marL="514350" indent="-514350">
              <a:buFont typeface="+mj-lt"/>
              <a:buAutoNum type="arabicPeriod"/>
            </a:pPr>
            <a:r>
              <a:rPr lang="en-US" dirty="0" smtClean="0"/>
              <a:t>Install Excel/Project 2003/2007</a:t>
            </a:r>
          </a:p>
          <a:p>
            <a:pPr marL="514350" indent="-514350">
              <a:buFont typeface="+mj-lt"/>
              <a:buAutoNum type="arabicPeriod"/>
            </a:pPr>
            <a:r>
              <a:rPr lang="en-US" dirty="0" smtClean="0"/>
              <a:t>Install Visual Studio 2008</a:t>
            </a:r>
          </a:p>
          <a:p>
            <a:pPr marL="514350" indent="-514350">
              <a:buFont typeface="+mj-lt"/>
              <a:buAutoNum type="arabicPeriod"/>
            </a:pPr>
            <a:r>
              <a:rPr lang="en-US" dirty="0" smtClean="0"/>
              <a:t>Install </a:t>
            </a:r>
            <a:r>
              <a:rPr lang="en-US" dirty="0" smtClean="0">
                <a:hlinkClick r:id="rId3"/>
              </a:rPr>
              <a:t>Team Explorer 2008</a:t>
            </a:r>
            <a:endParaRPr lang="en-US" dirty="0" smtClean="0"/>
          </a:p>
          <a:p>
            <a:pPr marL="514350" indent="-514350">
              <a:buFont typeface="+mj-lt"/>
              <a:buAutoNum type="arabicPeriod"/>
            </a:pPr>
            <a:r>
              <a:rPr lang="en-US" dirty="0" smtClean="0"/>
              <a:t>Install </a:t>
            </a:r>
            <a:r>
              <a:rPr lang="en-US" dirty="0" smtClean="0">
                <a:hlinkClick r:id="rId4"/>
              </a:rPr>
              <a:t>Visual Studio 2008 SP1</a:t>
            </a:r>
            <a:endParaRPr lang="en-US" dirty="0" smtClean="0"/>
          </a:p>
          <a:p>
            <a:pPr marL="514350" indent="-514350">
              <a:buFont typeface="+mj-lt"/>
              <a:buAutoNum type="arabicPeriod"/>
            </a:pPr>
            <a:r>
              <a:rPr lang="en-US" dirty="0" smtClean="0"/>
              <a:t>Install </a:t>
            </a:r>
            <a:r>
              <a:rPr lang="en-US" dirty="0" smtClean="0">
                <a:hlinkClick r:id="rId5"/>
              </a:rPr>
              <a:t>VSTS 2008 Database Edition GDR R2</a:t>
            </a:r>
            <a:r>
              <a:rPr lang="en-US" dirty="0" smtClean="0"/>
              <a:t>*</a:t>
            </a:r>
          </a:p>
          <a:p>
            <a:pPr lvl="1"/>
            <a:r>
              <a:rPr lang="en-US" dirty="0" smtClean="0"/>
              <a:t>only if you own VSTS 2008 Dev, DB or Suite</a:t>
            </a:r>
          </a:p>
          <a:p>
            <a:pPr marL="514350" indent="-514350">
              <a:buFont typeface="+mj-lt"/>
              <a:buAutoNum type="arabicPeriod"/>
            </a:pPr>
            <a:r>
              <a:rPr lang="en-US" dirty="0" smtClean="0"/>
              <a:t>Install </a:t>
            </a:r>
            <a:r>
              <a:rPr lang="en-US" dirty="0" smtClean="0">
                <a:hlinkClick r:id="rId6"/>
              </a:rPr>
              <a:t>Team Foundation Power Tools</a:t>
            </a:r>
            <a:r>
              <a:rPr lang="en-US" dirty="0" smtClean="0"/>
              <a:t> 10/2008</a:t>
            </a:r>
          </a:p>
          <a:p>
            <a:pPr marL="514350" indent="-514350">
              <a:buFont typeface="+mj-lt"/>
              <a:buAutoNum type="arabicPeriod"/>
            </a:pPr>
            <a:endParaRPr lang="en-US" dirty="0" smtClean="0"/>
          </a:p>
          <a:p>
            <a:endParaRPr lang="en-US" dirty="0" smtClean="0"/>
          </a:p>
          <a:p>
            <a:pPr>
              <a:buNone/>
            </a:pPr>
            <a:endParaRPr lang="en-US" dirty="0"/>
          </a:p>
        </p:txBody>
      </p:sp>
      <p:sp>
        <p:nvSpPr>
          <p:cNvPr id="5" name="Textfeld 4"/>
          <p:cNvSpPr txBox="1"/>
          <p:nvPr/>
        </p:nvSpPr>
        <p:spPr>
          <a:xfrm>
            <a:off x="268014" y="5675586"/>
            <a:ext cx="7115666" cy="830997"/>
          </a:xfrm>
          <a:prstGeom prst="rect">
            <a:avLst/>
          </a:prstGeom>
          <a:noFill/>
        </p:spPr>
        <p:txBody>
          <a:bodyPr wrap="none" rtlCol="0">
            <a:spAutoFit/>
          </a:bodyPr>
          <a:lstStyle/>
          <a:p>
            <a:r>
              <a:rPr lang="en-US" sz="2400" dirty="0" smtClean="0"/>
              <a:t>Note: install VS 2005 first, then VS 2008 for parallel use.</a:t>
            </a:r>
          </a:p>
          <a:p>
            <a:endParaRPr lang="de-DE"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Checking for non-patched clients</a:t>
            </a:r>
            <a:br>
              <a:rPr lang="en-US" dirty="0" smtClean="0"/>
            </a:br>
            <a:r>
              <a:rPr lang="en-US" sz="3600" dirty="0" smtClean="0">
                <a:solidFill>
                  <a:srgbClr val="CCCCCC"/>
                </a:solidFill>
              </a:rPr>
              <a:t>How to check discover users without SP1 installed</a:t>
            </a:r>
            <a:endParaRPr lang="en-US" dirty="0"/>
          </a:p>
        </p:txBody>
      </p:sp>
      <p:sp>
        <p:nvSpPr>
          <p:cNvPr id="3" name="Inhaltsplatzhalter 2"/>
          <p:cNvSpPr>
            <a:spLocks noGrp="1"/>
          </p:cNvSpPr>
          <p:nvPr>
            <p:ph idx="1"/>
          </p:nvPr>
        </p:nvSpPr>
        <p:spPr/>
        <p:txBody>
          <a:bodyPr/>
          <a:lstStyle/>
          <a:p>
            <a:endParaRPr lang="en-US" sz="2400" dirty="0" smtClean="0"/>
          </a:p>
          <a:p>
            <a:r>
              <a:rPr lang="en-US" dirty="0" smtClean="0"/>
              <a:t>TFS Server Manager from the </a:t>
            </a:r>
            <a:r>
              <a:rPr lang="en-US" dirty="0" smtClean="0">
                <a:hlinkClick r:id="rId3"/>
              </a:rPr>
              <a:t>Power Tools</a:t>
            </a:r>
            <a:endParaRPr lang="en-US" dirty="0" smtClean="0"/>
          </a:p>
          <a:p>
            <a:pPr lvl="1"/>
            <a:r>
              <a:rPr lang="en-US" dirty="0" smtClean="0">
                <a:hlinkClick r:id="rId4"/>
              </a:rPr>
              <a:t>TfsServerManager.exe</a:t>
            </a:r>
            <a:r>
              <a:rPr lang="en-US" dirty="0" smtClean="0"/>
              <a:t> in the Power Tools folder</a:t>
            </a:r>
            <a:endParaRPr lang="en-US" dirty="0"/>
          </a:p>
        </p:txBody>
      </p:sp>
      <p:sp>
        <p:nvSpPr>
          <p:cNvPr id="4" name="Textfeld 3"/>
          <p:cNvSpPr txBox="1"/>
          <p:nvPr/>
        </p:nvSpPr>
        <p:spPr>
          <a:xfrm>
            <a:off x="299544" y="5943602"/>
            <a:ext cx="8844455" cy="769441"/>
          </a:xfrm>
          <a:prstGeom prst="rect">
            <a:avLst/>
          </a:prstGeom>
          <a:noFill/>
        </p:spPr>
        <p:txBody>
          <a:bodyPr wrap="square" rtlCol="0">
            <a:spAutoFit/>
          </a:bodyPr>
          <a:lstStyle/>
          <a:p>
            <a:r>
              <a:rPr lang="de-DE" sz="2200" dirty="0" smtClean="0"/>
              <a:t>Source: </a:t>
            </a:r>
            <a:r>
              <a:rPr lang="de-DE" sz="2200" dirty="0" smtClean="0">
                <a:hlinkClick r:id="rId5"/>
              </a:rPr>
              <a:t>http://msmvps.com/blogs/vstsblog/archive/2009/02/09/discover-users-without-visual-studio-sp1-installed.aspx</a:t>
            </a:r>
            <a:r>
              <a:rPr lang="de-DE" sz="2200" dirty="0" smtClean="0"/>
              <a:t> </a:t>
            </a:r>
            <a:endParaRPr lang="de-DE" sz="2200" dirty="0"/>
          </a:p>
        </p:txBody>
      </p:sp>
      <p:pic>
        <p:nvPicPr>
          <p:cNvPr id="49154" name="Picture 2" descr="http://msmvps.com/cfs-file.ashx/__key/CommunityServer.Blogs.Components.WeblogFiles/vstsblog/Image0000_5F00_1777A845.png"/>
          <p:cNvPicPr>
            <a:picLocks noChangeAspect="1" noChangeArrowheads="1"/>
          </p:cNvPicPr>
          <p:nvPr/>
        </p:nvPicPr>
        <p:blipFill>
          <a:blip r:embed="rId6"/>
          <a:srcRect/>
          <a:stretch>
            <a:fillRect/>
          </a:stretch>
        </p:blipFill>
        <p:spPr bwMode="auto">
          <a:xfrm>
            <a:off x="378810" y="2937752"/>
            <a:ext cx="4657725" cy="2895600"/>
          </a:xfrm>
          <a:prstGeom prst="rect">
            <a:avLst/>
          </a:prstGeom>
          <a:noFill/>
        </p:spPr>
      </p:pic>
      <p:pic>
        <p:nvPicPr>
          <p:cNvPr id="49156" name="Picture 4" descr="http://msmvps.com/cfs-file.ashx/__key/CommunityServer.Blogs.Components.WeblogFiles/vstsblog/Image0001_5F00_7F248E29.png"/>
          <p:cNvPicPr>
            <a:picLocks noChangeAspect="1" noChangeArrowheads="1"/>
          </p:cNvPicPr>
          <p:nvPr/>
        </p:nvPicPr>
        <p:blipFill>
          <a:blip r:embed="rId7"/>
          <a:srcRect/>
          <a:stretch>
            <a:fillRect/>
          </a:stretch>
        </p:blipFill>
        <p:spPr bwMode="auto">
          <a:xfrm>
            <a:off x="1498163" y="2921947"/>
            <a:ext cx="5927396" cy="2910091"/>
          </a:xfrm>
          <a:prstGeom prst="rect">
            <a:avLst/>
          </a:prstGeom>
          <a:noFill/>
        </p:spPr>
      </p:pic>
      <p:pic>
        <p:nvPicPr>
          <p:cNvPr id="49158" name="Picture 6" descr="http://msmvps.com/cfs-file.ashx/__key/CommunityServer.Blogs.Components.WeblogFiles/vstsblog/Image0002_5F00_1B71D04A.png"/>
          <p:cNvPicPr>
            <a:picLocks noChangeAspect="1" noChangeArrowheads="1"/>
          </p:cNvPicPr>
          <p:nvPr/>
        </p:nvPicPr>
        <p:blipFill>
          <a:blip r:embed="rId8"/>
          <a:srcRect/>
          <a:stretch>
            <a:fillRect/>
          </a:stretch>
        </p:blipFill>
        <p:spPr bwMode="auto">
          <a:xfrm>
            <a:off x="2884816" y="2923087"/>
            <a:ext cx="5959639" cy="2925921"/>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fade">
                                      <p:cBhvr>
                                        <p:cTn id="7" dur="500"/>
                                        <p:tgtEl>
                                          <p:spTgt spid="491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9156"/>
                                        </p:tgtEl>
                                        <p:attrNameLst>
                                          <p:attrName>style.visibility</p:attrName>
                                        </p:attrNameLst>
                                      </p:cBhvr>
                                      <p:to>
                                        <p:strVal val="visible"/>
                                      </p:to>
                                    </p:set>
                                    <p:animEffect transition="in" filter="fade">
                                      <p:cBhvr>
                                        <p:cTn id="12" dur="500"/>
                                        <p:tgtEl>
                                          <p:spTgt spid="491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158"/>
                                        </p:tgtEl>
                                        <p:attrNameLst>
                                          <p:attrName>style.visibility</p:attrName>
                                        </p:attrNameLst>
                                      </p:cBhvr>
                                      <p:to>
                                        <p:strVal val="visible"/>
                                      </p:to>
                                    </p:set>
                                    <p:animEffect transition="in" filter="fade">
                                      <p:cBhvr>
                                        <p:cTn id="17" dur="500"/>
                                        <p:tgtEl>
                                          <p:spTgt spid="49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TFS Server Manager</a:t>
            </a:r>
            <a:endParaRPr lang="en-US" dirty="0"/>
          </a:p>
        </p:txBody>
      </p:sp>
      <p:sp>
        <p:nvSpPr>
          <p:cNvPr id="3" name="Subtitle 2"/>
          <p:cNvSpPr>
            <a:spLocks noGrp="1"/>
          </p:cNvSpPr>
          <p:nvPr>
            <p:ph type="subTitle" idx="1"/>
          </p:nvPr>
        </p:nvSpPr>
        <p:spPr/>
        <p:txBody>
          <a:bodyPr/>
          <a:lstStyle/>
          <a:p>
            <a:endParaRPr lang="en-US" dirty="0" smtClean="0">
              <a:solidFill>
                <a:schemeClr val="tx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smtClean="0"/>
              <a:t>Checking for clients without TFPT</a:t>
            </a:r>
            <a:br>
              <a:rPr lang="en-US" dirty="0" smtClean="0"/>
            </a:br>
            <a:r>
              <a:rPr lang="en-US" sz="3600" dirty="0">
                <a:solidFill>
                  <a:srgbClr val="CCCCCC"/>
                </a:solidFill>
              </a:rPr>
              <a:t> How to </a:t>
            </a:r>
            <a:r>
              <a:rPr lang="en-US" sz="3600" dirty="0" smtClean="0">
                <a:solidFill>
                  <a:srgbClr val="CCCCCC"/>
                </a:solidFill>
              </a:rPr>
              <a:t>make sure users  have TFPT installed</a:t>
            </a:r>
            <a:endParaRPr lang="en-US" dirty="0"/>
          </a:p>
        </p:txBody>
      </p:sp>
      <p:sp>
        <p:nvSpPr>
          <p:cNvPr id="3" name="Inhaltsplatzhalter 2"/>
          <p:cNvSpPr>
            <a:spLocks noGrp="1"/>
          </p:cNvSpPr>
          <p:nvPr>
            <p:ph idx="1"/>
          </p:nvPr>
        </p:nvSpPr>
        <p:spPr/>
        <p:txBody>
          <a:bodyPr/>
          <a:lstStyle/>
          <a:p>
            <a:endParaRPr lang="en-US" sz="1800" dirty="0" smtClean="0"/>
          </a:p>
          <a:p>
            <a:r>
              <a:rPr lang="en-US" dirty="0" smtClean="0"/>
              <a:t>Turn on </a:t>
            </a:r>
            <a:r>
              <a:rPr lang="en-US" dirty="0" err="1" smtClean="0">
                <a:solidFill>
                  <a:schemeClr val="accent2"/>
                </a:solidFill>
              </a:rPr>
              <a:t>Changeset</a:t>
            </a:r>
            <a:r>
              <a:rPr lang="en-US" dirty="0" smtClean="0">
                <a:solidFill>
                  <a:schemeClr val="accent2"/>
                </a:solidFill>
              </a:rPr>
              <a:t> Comments Policy</a:t>
            </a:r>
          </a:p>
          <a:p>
            <a:pPr lvl="1"/>
            <a:r>
              <a:rPr lang="en-US" dirty="0" smtClean="0"/>
              <a:t>Part of Power Tools</a:t>
            </a:r>
          </a:p>
          <a:p>
            <a:r>
              <a:rPr lang="en-US" dirty="0" smtClean="0"/>
              <a:t>If Power Tools are not installed:</a:t>
            </a:r>
            <a:endParaRPr lang="en-US" dirty="0"/>
          </a:p>
        </p:txBody>
      </p:sp>
      <p:pic>
        <p:nvPicPr>
          <p:cNvPr id="47105" name="Picture 1" descr="D:\Neno\DesktopXPS\TFSComment3.jpg"/>
          <p:cNvPicPr>
            <a:picLocks noChangeAspect="1" noChangeArrowheads="1"/>
          </p:cNvPicPr>
          <p:nvPr/>
        </p:nvPicPr>
        <p:blipFill>
          <a:blip r:embed="rId3"/>
          <a:srcRect r="51434" b="42651"/>
          <a:stretch>
            <a:fillRect/>
          </a:stretch>
        </p:blipFill>
        <p:spPr bwMode="auto">
          <a:xfrm>
            <a:off x="1103587" y="3399988"/>
            <a:ext cx="6369269" cy="26774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Index of TFS Command Line Tools</a:t>
            </a:r>
            <a:endParaRPr lang="en-US" dirty="0"/>
          </a:p>
        </p:txBody>
      </p:sp>
      <p:sp>
        <p:nvSpPr>
          <p:cNvPr id="3" name="Inhaltsplatzhalter 2"/>
          <p:cNvSpPr>
            <a:spLocks noGrp="1"/>
          </p:cNvSpPr>
          <p:nvPr>
            <p:ph idx="1"/>
          </p:nvPr>
        </p:nvSpPr>
        <p:spPr>
          <a:xfrm>
            <a:off x="381000" y="1229710"/>
            <a:ext cx="8382000" cy="4744370"/>
          </a:xfrm>
        </p:spPr>
        <p:txBody>
          <a:bodyPr/>
          <a:lstStyle/>
          <a:p>
            <a:r>
              <a:rPr lang="de-DE" dirty="0" err="1" smtClean="0"/>
              <a:t>TFSAdminUtil</a:t>
            </a:r>
            <a:endParaRPr lang="de-DE" dirty="0" smtClean="0"/>
          </a:p>
          <a:p>
            <a:r>
              <a:rPr lang="de-DE" dirty="0" err="1" smtClean="0"/>
              <a:t>TFSSecurity</a:t>
            </a:r>
            <a:endParaRPr lang="de-DE" dirty="0" smtClean="0"/>
          </a:p>
          <a:p>
            <a:r>
              <a:rPr lang="de-DE" dirty="0" err="1" smtClean="0"/>
              <a:t>TFSDeleteProject</a:t>
            </a:r>
            <a:endParaRPr lang="de-DE" dirty="0" smtClean="0"/>
          </a:p>
          <a:p>
            <a:r>
              <a:rPr lang="de-DE" dirty="0" err="1" smtClean="0"/>
              <a:t>TFSReg</a:t>
            </a:r>
            <a:endParaRPr lang="de-DE" dirty="0" smtClean="0"/>
          </a:p>
          <a:p>
            <a:r>
              <a:rPr lang="de-DE" dirty="0" err="1" smtClean="0"/>
              <a:t>TFSFieldMapping</a:t>
            </a:r>
            <a:endParaRPr lang="de-DE" dirty="0" smtClean="0"/>
          </a:p>
          <a:p>
            <a:r>
              <a:rPr lang="de-DE" dirty="0" err="1" smtClean="0"/>
              <a:t>witimport</a:t>
            </a:r>
            <a:r>
              <a:rPr lang="de-DE" dirty="0" smtClean="0"/>
              <a:t>/</a:t>
            </a:r>
            <a:r>
              <a:rPr lang="de-DE" dirty="0" err="1" smtClean="0"/>
              <a:t>witexport</a:t>
            </a:r>
            <a:endParaRPr lang="de-DE" dirty="0" smtClean="0"/>
          </a:p>
          <a:p>
            <a:r>
              <a:rPr lang="de-DE" dirty="0" err="1" smtClean="0"/>
              <a:t>witfields</a:t>
            </a:r>
            <a:endParaRPr lang="de-DE" dirty="0" smtClean="0"/>
          </a:p>
          <a:p>
            <a:r>
              <a:rPr lang="de-DE" dirty="0" err="1" smtClean="0"/>
              <a:t>glimport</a:t>
            </a:r>
            <a:r>
              <a:rPr lang="de-DE" dirty="0" smtClean="0"/>
              <a:t>/</a:t>
            </a:r>
            <a:r>
              <a:rPr lang="de-DE" dirty="0" err="1" smtClean="0"/>
              <a:t>glexport</a:t>
            </a:r>
            <a:endParaRPr lang="de-DE" dirty="0" smtClean="0"/>
          </a:p>
          <a:p>
            <a:r>
              <a:rPr lang="de-DE" dirty="0" smtClean="0"/>
              <a:t>SetupWarehouse</a:t>
            </a:r>
            <a:endParaRPr lang="de-DE" dirty="0"/>
          </a:p>
        </p:txBody>
      </p:sp>
      <p:sp>
        <p:nvSpPr>
          <p:cNvPr id="4" name="Textfeld 3"/>
          <p:cNvSpPr txBox="1"/>
          <p:nvPr/>
        </p:nvSpPr>
        <p:spPr>
          <a:xfrm>
            <a:off x="299545" y="6243144"/>
            <a:ext cx="7751737" cy="430887"/>
          </a:xfrm>
          <a:prstGeom prst="rect">
            <a:avLst/>
          </a:prstGeom>
          <a:noFill/>
        </p:spPr>
        <p:txBody>
          <a:bodyPr wrap="none" rtlCol="0">
            <a:spAutoFit/>
          </a:bodyPr>
          <a:lstStyle/>
          <a:p>
            <a:r>
              <a:rPr lang="de-DE" sz="2200" dirty="0" smtClean="0"/>
              <a:t>Source: </a:t>
            </a:r>
            <a:r>
              <a:rPr lang="de-DE" sz="2200" dirty="0" smtClean="0">
                <a:hlinkClick r:id="rId3"/>
              </a:rPr>
              <a:t>http://msdn.microsoft.com/en-us/library/ms253088.aspx</a:t>
            </a:r>
            <a:r>
              <a:rPr lang="de-DE" sz="2200" dirty="0" smtClean="0"/>
              <a:t> </a:t>
            </a:r>
            <a:endParaRPr lang="de-DE" sz="2200" dirty="0"/>
          </a:p>
        </p:txBody>
      </p:sp>
    </p:spTree>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TFS Version Detection</a:t>
            </a:r>
            <a:endParaRPr lang="en-US" dirty="0"/>
          </a:p>
        </p:txBody>
      </p:sp>
      <p:pic>
        <p:nvPicPr>
          <p:cNvPr id="146434" name="Picture 2" descr="D:\Neno\DesktopXPS\Image-0004.png"/>
          <p:cNvPicPr>
            <a:picLocks noChangeAspect="1" noChangeArrowheads="1"/>
          </p:cNvPicPr>
          <p:nvPr/>
        </p:nvPicPr>
        <p:blipFill>
          <a:blip r:embed="rId3"/>
          <a:srcRect/>
          <a:stretch>
            <a:fillRect/>
          </a:stretch>
        </p:blipFill>
        <p:spPr bwMode="auto">
          <a:xfrm>
            <a:off x="1244247" y="1218131"/>
            <a:ext cx="6528153" cy="4064403"/>
          </a:xfrm>
          <a:prstGeom prst="rect">
            <a:avLst/>
          </a:prstGeom>
          <a:noFill/>
        </p:spPr>
      </p:pic>
      <p:sp>
        <p:nvSpPr>
          <p:cNvPr id="5" name="Textfeld 4"/>
          <p:cNvSpPr txBox="1"/>
          <p:nvPr/>
        </p:nvSpPr>
        <p:spPr>
          <a:xfrm>
            <a:off x="326572" y="5360514"/>
            <a:ext cx="8556170" cy="769441"/>
          </a:xfrm>
          <a:prstGeom prst="rect">
            <a:avLst/>
          </a:prstGeom>
          <a:noFill/>
        </p:spPr>
        <p:txBody>
          <a:bodyPr wrap="square" rtlCol="0">
            <a:spAutoFit/>
          </a:bodyPr>
          <a:lstStyle/>
          <a:p>
            <a:r>
              <a:rPr lang="de-DE" sz="2200" dirty="0" smtClean="0"/>
              <a:t>Source: </a:t>
            </a:r>
            <a:r>
              <a:rPr lang="de-DE" sz="2200" dirty="0" smtClean="0">
                <a:hlinkClick r:id="rId4"/>
              </a:rPr>
              <a:t>http://blogs.msdn.com/bharry/archive/2008/01/15/checking-your-tfs-version-and-extending-trials.aspx</a:t>
            </a:r>
            <a:r>
              <a:rPr lang="de-DE" sz="2200" dirty="0" smtClean="0"/>
              <a:t> </a:t>
            </a:r>
            <a:endParaRPr lang="de-DE" sz="2200" dirty="0"/>
          </a:p>
        </p:txBody>
      </p:sp>
    </p:spTree>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Unlock files checked out by others</a:t>
            </a:r>
            <a:endParaRPr lang="en-US" dirty="0"/>
          </a:p>
        </p:txBody>
      </p:sp>
      <p:sp>
        <p:nvSpPr>
          <p:cNvPr id="3" name="Inhaltsplatzhalter 2"/>
          <p:cNvSpPr>
            <a:spLocks noGrp="1"/>
          </p:cNvSpPr>
          <p:nvPr>
            <p:ph idx="1"/>
          </p:nvPr>
        </p:nvSpPr>
        <p:spPr/>
        <p:txBody>
          <a:bodyPr/>
          <a:lstStyle/>
          <a:p>
            <a:r>
              <a:rPr lang="en-US" dirty="0" smtClean="0"/>
              <a:t>Three options</a:t>
            </a:r>
          </a:p>
          <a:p>
            <a:pPr lvl="1"/>
            <a:r>
              <a:rPr lang="en-US" dirty="0" smtClean="0"/>
              <a:t>Use </a:t>
            </a:r>
            <a:r>
              <a:rPr lang="en-US" dirty="0" smtClean="0">
                <a:solidFill>
                  <a:schemeClr val="accent2"/>
                </a:solidFill>
              </a:rPr>
              <a:t>TF.exe</a:t>
            </a:r>
            <a:r>
              <a:rPr lang="en-US" dirty="0" smtClean="0"/>
              <a:t> (command-line)</a:t>
            </a:r>
          </a:p>
          <a:p>
            <a:pPr lvl="2"/>
            <a:r>
              <a:rPr lang="en-US" dirty="0" smtClean="0"/>
              <a:t>Command: TF.exe lock </a:t>
            </a:r>
            <a:r>
              <a:rPr lang="en-US" i="1" dirty="0" err="1" smtClean="0"/>
              <a:t>itemspec</a:t>
            </a:r>
            <a:r>
              <a:rPr lang="en-US" dirty="0" smtClean="0"/>
              <a:t> /</a:t>
            </a:r>
            <a:r>
              <a:rPr lang="en-US" dirty="0" err="1" smtClean="0"/>
              <a:t>lock:None</a:t>
            </a:r>
            <a:endParaRPr lang="en-US" dirty="0" smtClean="0"/>
          </a:p>
          <a:p>
            <a:pPr lvl="1"/>
            <a:r>
              <a:rPr lang="en-US" dirty="0" smtClean="0"/>
              <a:t>Use </a:t>
            </a:r>
            <a:r>
              <a:rPr lang="en-US" dirty="0" smtClean="0">
                <a:solidFill>
                  <a:schemeClr val="accent2"/>
                </a:solidFill>
              </a:rPr>
              <a:t>Visual Studio</a:t>
            </a:r>
          </a:p>
          <a:p>
            <a:pPr lvl="2"/>
            <a:r>
              <a:rPr lang="en-US" dirty="0" smtClean="0"/>
              <a:t>Right-click a folder in source control</a:t>
            </a:r>
          </a:p>
          <a:p>
            <a:pPr lvl="2"/>
            <a:r>
              <a:rPr lang="en-US" dirty="0" smtClean="0"/>
              <a:t>Find in Source Control</a:t>
            </a:r>
          </a:p>
          <a:p>
            <a:pPr lvl="2"/>
            <a:r>
              <a:rPr lang="en-US" dirty="0" smtClean="0"/>
              <a:t>Choose "Status…"</a:t>
            </a:r>
          </a:p>
          <a:p>
            <a:pPr lvl="2"/>
            <a:r>
              <a:rPr lang="en-US" dirty="0" smtClean="0"/>
              <a:t>Right-click » "Undo"</a:t>
            </a:r>
          </a:p>
          <a:p>
            <a:pPr lvl="1"/>
            <a:r>
              <a:rPr lang="en-US" dirty="0" smtClean="0"/>
              <a:t>Use </a:t>
            </a:r>
            <a:r>
              <a:rPr lang="en-US" dirty="0" smtClean="0">
                <a:solidFill>
                  <a:schemeClr val="accent2"/>
                </a:solidFill>
              </a:rPr>
              <a:t>TFS Sidekicks </a:t>
            </a:r>
            <a:r>
              <a:rPr lang="en-US" dirty="0" smtClean="0"/>
              <a:t>(freeware) </a:t>
            </a:r>
            <a:r>
              <a:rPr lang="en-US" dirty="0" smtClean="0">
                <a:solidFill>
                  <a:schemeClr val="accent2"/>
                </a:solidFill>
              </a:rPr>
              <a:t/>
            </a:r>
            <a:br>
              <a:rPr lang="en-US" dirty="0" smtClean="0">
                <a:solidFill>
                  <a:schemeClr val="accent2"/>
                </a:solidFill>
              </a:rPr>
            </a:br>
            <a:r>
              <a:rPr lang="en-US" sz="2400" dirty="0" smtClean="0">
                <a:hlinkClick r:id="rId3"/>
              </a:rPr>
              <a:t>http://www.attrice.info/cm/tfs/</a:t>
            </a:r>
            <a:r>
              <a:rPr lang="en-US" sz="2400" dirty="0" smtClean="0"/>
              <a:t> </a:t>
            </a:r>
            <a:r>
              <a:rPr lang="en-US" dirty="0" smtClean="0"/>
              <a:t>  </a:t>
            </a:r>
            <a:endParaRPr lang="en-US" dirty="0">
              <a:solidFill>
                <a:schemeClr val="accent2"/>
              </a:solidFill>
            </a:endParaRPr>
          </a:p>
        </p:txBody>
      </p:sp>
      <p:sp>
        <p:nvSpPr>
          <p:cNvPr id="4" name="Textfeld 3"/>
          <p:cNvSpPr txBox="1"/>
          <p:nvPr/>
        </p:nvSpPr>
        <p:spPr>
          <a:xfrm>
            <a:off x="266888" y="6006665"/>
            <a:ext cx="8877112" cy="769441"/>
          </a:xfrm>
          <a:prstGeom prst="rect">
            <a:avLst/>
          </a:prstGeom>
          <a:noFill/>
        </p:spPr>
        <p:txBody>
          <a:bodyPr wrap="square" rtlCol="0">
            <a:spAutoFit/>
          </a:bodyPr>
          <a:lstStyle/>
          <a:p>
            <a:r>
              <a:rPr lang="de-DE" sz="2200" dirty="0" smtClean="0"/>
              <a:t>Source: </a:t>
            </a:r>
            <a:r>
              <a:rPr lang="de-DE" sz="2200" dirty="0" smtClean="0">
                <a:hlinkClick r:id="rId4"/>
              </a:rPr>
              <a:t>http://msmvps.com/blogs/vstsblog/archive/2009/08/04/see-and-possibly-unlock-files-are-checked-out-by-others.aspx</a:t>
            </a:r>
            <a:r>
              <a:rPr lang="de-DE" sz="2200" dirty="0" smtClean="0"/>
              <a:t> </a:t>
            </a:r>
            <a:endParaRPr lang="de-DE" sz="2200" dirty="0"/>
          </a:p>
        </p:txBody>
      </p:sp>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Unlock files check-out by others</a:t>
            </a:r>
            <a:endParaRPr lang="en-US" dirty="0"/>
          </a:p>
        </p:txBody>
      </p:sp>
      <p:sp>
        <p:nvSpPr>
          <p:cNvPr id="3" name="Subtitle 2"/>
          <p:cNvSpPr>
            <a:spLocks noGrp="1"/>
          </p:cNvSpPr>
          <p:nvPr>
            <p:ph type="subTitle" idx="1"/>
          </p:nvPr>
        </p:nvSpPr>
        <p:spPr/>
        <p:txBody>
          <a:bodyPr/>
          <a:lstStyle/>
          <a:p>
            <a:endParaRPr lang="en-US" dirty="0" smtClean="0">
              <a:solidFill>
                <a:schemeClr val="tx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TFS Performance Reporting Pack</a:t>
            </a:r>
            <a:endParaRPr lang="en-US" dirty="0"/>
          </a:p>
        </p:txBody>
      </p:sp>
      <p:sp>
        <p:nvSpPr>
          <p:cNvPr id="3" name="Inhaltsplatzhalter 2"/>
          <p:cNvSpPr>
            <a:spLocks noGrp="1"/>
          </p:cNvSpPr>
          <p:nvPr>
            <p:ph idx="1"/>
          </p:nvPr>
        </p:nvSpPr>
        <p:spPr/>
        <p:txBody>
          <a:bodyPr/>
          <a:lstStyle/>
          <a:p>
            <a:r>
              <a:rPr lang="en-US" dirty="0" smtClean="0"/>
              <a:t>Includes 6 reports</a:t>
            </a:r>
          </a:p>
          <a:p>
            <a:pPr lvl="1"/>
            <a:r>
              <a:rPr lang="de-DE" dirty="0" err="1" smtClean="0"/>
              <a:t>Execution</a:t>
            </a:r>
            <a:r>
              <a:rPr lang="de-DE" dirty="0" smtClean="0"/>
              <a:t> Time </a:t>
            </a:r>
            <a:r>
              <a:rPr lang="de-DE" dirty="0" err="1" smtClean="0"/>
              <a:t>Summary</a:t>
            </a:r>
            <a:r>
              <a:rPr lang="de-DE" dirty="0" smtClean="0"/>
              <a:t> &amp; per User</a:t>
            </a:r>
          </a:p>
          <a:p>
            <a:pPr lvl="1"/>
            <a:r>
              <a:rPr lang="fr-FR" dirty="0" smtClean="0"/>
              <a:t>Source Control </a:t>
            </a:r>
            <a:r>
              <a:rPr lang="fr-FR" dirty="0" err="1" smtClean="0"/>
              <a:t>Request</a:t>
            </a:r>
            <a:r>
              <a:rPr lang="fr-FR" dirty="0" smtClean="0"/>
              <a:t> Queue</a:t>
            </a:r>
          </a:p>
          <a:p>
            <a:pPr lvl="1"/>
            <a:r>
              <a:rPr lang="en-US" dirty="0" smtClean="0"/>
              <a:t>Top Users Bypassing Proxies</a:t>
            </a:r>
          </a:p>
          <a:p>
            <a:pPr lvl="1"/>
            <a:r>
              <a:rPr lang="de-DE" dirty="0" smtClean="0"/>
              <a:t>Historical Performance Trends</a:t>
            </a:r>
          </a:p>
          <a:p>
            <a:pPr lvl="1"/>
            <a:r>
              <a:rPr lang="de-DE" dirty="0" err="1" smtClean="0"/>
              <a:t>Recent</a:t>
            </a:r>
            <a:r>
              <a:rPr lang="de-DE" dirty="0" smtClean="0"/>
              <a:t> Performance Trends</a:t>
            </a:r>
            <a:endParaRPr lang="en-US" dirty="0" smtClean="0"/>
          </a:p>
        </p:txBody>
      </p:sp>
      <p:sp>
        <p:nvSpPr>
          <p:cNvPr id="4" name="Textfeld 3"/>
          <p:cNvSpPr txBox="1"/>
          <p:nvPr/>
        </p:nvSpPr>
        <p:spPr>
          <a:xfrm>
            <a:off x="266888" y="6006665"/>
            <a:ext cx="8877112" cy="769441"/>
          </a:xfrm>
          <a:prstGeom prst="rect">
            <a:avLst/>
          </a:prstGeom>
          <a:noFill/>
        </p:spPr>
        <p:txBody>
          <a:bodyPr wrap="square" rtlCol="0">
            <a:spAutoFit/>
          </a:bodyPr>
          <a:lstStyle/>
          <a:p>
            <a:r>
              <a:rPr lang="de-DE" sz="2200" dirty="0" smtClean="0"/>
              <a:t>Source: </a:t>
            </a:r>
            <a:r>
              <a:rPr lang="de-DE" sz="2200" dirty="0" smtClean="0">
                <a:hlinkClick r:id="rId3"/>
              </a:rPr>
              <a:t>http://msmvps.com/blogs/vstsblog/archive/2009/02/09/reports-for-measuring-tfs-performance.aspx</a:t>
            </a:r>
            <a:r>
              <a:rPr lang="de-DE" sz="2200" dirty="0" smtClean="0"/>
              <a:t> </a:t>
            </a:r>
            <a:endParaRPr lang="de-DE" sz="2200" dirty="0"/>
          </a:p>
        </p:txBody>
      </p:sp>
      <p:pic>
        <p:nvPicPr>
          <p:cNvPr id="149506" name="Picture 2" descr="http://msmvps.com/cfs-file.ashx/__key/CommunityServer.Blogs.Components.WeblogFiles/vstsblog/image_5F00_8_5F00_6EC2C333.png"/>
          <p:cNvPicPr>
            <a:picLocks noChangeAspect="1" noChangeArrowheads="1"/>
          </p:cNvPicPr>
          <p:nvPr/>
        </p:nvPicPr>
        <p:blipFill>
          <a:blip r:embed="rId4"/>
          <a:srcRect/>
          <a:stretch>
            <a:fillRect/>
          </a:stretch>
        </p:blipFill>
        <p:spPr bwMode="auto">
          <a:xfrm>
            <a:off x="6760799" y="2412124"/>
            <a:ext cx="2200495" cy="35683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9508" name="Picture 4" descr="http://msmvps.com/cfs-file.ashx/__key/CommunityServer.Blogs.Components.WeblogFiles/vstsblog/image_5F00_6_5F00_6037A141.png"/>
          <p:cNvPicPr>
            <a:picLocks noChangeAspect="1" noChangeArrowheads="1"/>
          </p:cNvPicPr>
          <p:nvPr/>
        </p:nvPicPr>
        <p:blipFill>
          <a:blip r:embed="rId5"/>
          <a:srcRect/>
          <a:stretch>
            <a:fillRect/>
          </a:stretch>
        </p:blipFill>
        <p:spPr bwMode="auto">
          <a:xfrm>
            <a:off x="205390" y="4351190"/>
            <a:ext cx="2254031" cy="16184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9510" name="Picture 6" descr="http://blogs.msdn.com/blogfiles/granth/WindowsLiveWriter/AnnouncingTFSPerformanceReportPack_AFF5/clip_image004_2.jpg"/>
          <p:cNvPicPr>
            <a:picLocks noChangeAspect="1" noChangeArrowheads="1"/>
          </p:cNvPicPr>
          <p:nvPr/>
        </p:nvPicPr>
        <p:blipFill>
          <a:blip r:embed="rId6"/>
          <a:srcRect r="28515"/>
          <a:stretch>
            <a:fillRect/>
          </a:stretch>
        </p:blipFill>
        <p:spPr bwMode="auto">
          <a:xfrm>
            <a:off x="2649045" y="4327951"/>
            <a:ext cx="1749534" cy="16446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9512" name="Picture 8" descr="http://blogs.msdn.com/blogfiles/granth/WindowsLiveWriter/AnnouncingTFSPerformanceReportPack_AFF5/image_14.png"/>
          <p:cNvPicPr>
            <a:picLocks noChangeAspect="1" noChangeArrowheads="1"/>
          </p:cNvPicPr>
          <p:nvPr/>
        </p:nvPicPr>
        <p:blipFill>
          <a:blip r:embed="rId7"/>
          <a:srcRect/>
          <a:stretch>
            <a:fillRect/>
          </a:stretch>
        </p:blipFill>
        <p:spPr bwMode="auto">
          <a:xfrm>
            <a:off x="4556673" y="4335516"/>
            <a:ext cx="2018700" cy="16318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9508"/>
                                        </p:tgtEl>
                                        <p:attrNameLst>
                                          <p:attrName>style.visibility</p:attrName>
                                        </p:attrNameLst>
                                      </p:cBhvr>
                                      <p:to>
                                        <p:strVal val="visible"/>
                                      </p:to>
                                    </p:set>
                                    <p:animEffect transition="in" filter="fade">
                                      <p:cBhvr>
                                        <p:cTn id="7" dur="1000"/>
                                        <p:tgtEl>
                                          <p:spTgt spid="149508"/>
                                        </p:tgtEl>
                                      </p:cBhvr>
                                    </p:animEffect>
                                  </p:childTnLst>
                                </p:cTn>
                              </p:par>
                              <p:par>
                                <p:cTn id="8" presetID="10" presetClass="entr" presetSubtype="0" fill="hold" nodeType="withEffect">
                                  <p:stCondLst>
                                    <p:cond delay="0"/>
                                  </p:stCondLst>
                                  <p:childTnLst>
                                    <p:set>
                                      <p:cBhvr>
                                        <p:cTn id="9" dur="1" fill="hold">
                                          <p:stCondLst>
                                            <p:cond delay="0"/>
                                          </p:stCondLst>
                                        </p:cTn>
                                        <p:tgtEl>
                                          <p:spTgt spid="149510"/>
                                        </p:tgtEl>
                                        <p:attrNameLst>
                                          <p:attrName>style.visibility</p:attrName>
                                        </p:attrNameLst>
                                      </p:cBhvr>
                                      <p:to>
                                        <p:strVal val="visible"/>
                                      </p:to>
                                    </p:set>
                                    <p:animEffect transition="in" filter="fade">
                                      <p:cBhvr>
                                        <p:cTn id="10" dur="1000"/>
                                        <p:tgtEl>
                                          <p:spTgt spid="149510"/>
                                        </p:tgtEl>
                                      </p:cBhvr>
                                    </p:animEffect>
                                  </p:childTnLst>
                                </p:cTn>
                              </p:par>
                              <p:par>
                                <p:cTn id="11" presetID="10" presetClass="entr" presetSubtype="0" fill="hold" nodeType="withEffect">
                                  <p:stCondLst>
                                    <p:cond delay="0"/>
                                  </p:stCondLst>
                                  <p:childTnLst>
                                    <p:set>
                                      <p:cBhvr>
                                        <p:cTn id="12" dur="1" fill="hold">
                                          <p:stCondLst>
                                            <p:cond delay="0"/>
                                          </p:stCondLst>
                                        </p:cTn>
                                        <p:tgtEl>
                                          <p:spTgt spid="149512"/>
                                        </p:tgtEl>
                                        <p:attrNameLst>
                                          <p:attrName>style.visibility</p:attrName>
                                        </p:attrNameLst>
                                      </p:cBhvr>
                                      <p:to>
                                        <p:strVal val="visible"/>
                                      </p:to>
                                    </p:set>
                                    <p:animEffect transition="in" filter="fade">
                                      <p:cBhvr>
                                        <p:cTn id="13" dur="1000"/>
                                        <p:tgtEl>
                                          <p:spTgt spid="149512"/>
                                        </p:tgtEl>
                                      </p:cBhvr>
                                    </p:animEffect>
                                  </p:childTnLst>
                                </p:cTn>
                              </p:par>
                              <p:par>
                                <p:cTn id="14" presetID="10" presetClass="entr" presetSubtype="0" fill="hold" nodeType="withEffect">
                                  <p:stCondLst>
                                    <p:cond delay="0"/>
                                  </p:stCondLst>
                                  <p:childTnLst>
                                    <p:set>
                                      <p:cBhvr>
                                        <p:cTn id="15" dur="1" fill="hold">
                                          <p:stCondLst>
                                            <p:cond delay="0"/>
                                          </p:stCondLst>
                                        </p:cTn>
                                        <p:tgtEl>
                                          <p:spTgt spid="149506"/>
                                        </p:tgtEl>
                                        <p:attrNameLst>
                                          <p:attrName>style.visibility</p:attrName>
                                        </p:attrNameLst>
                                      </p:cBhvr>
                                      <p:to>
                                        <p:strVal val="visible"/>
                                      </p:to>
                                    </p:set>
                                    <p:animEffect transition="in" filter="fade">
                                      <p:cBhvr>
                                        <p:cTn id="16" dur="1000"/>
                                        <p:tgtEl>
                                          <p:spTgt spid="149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TFS Performance Reporting Pack</a:t>
            </a:r>
            <a:endParaRPr lang="en-US" dirty="0"/>
          </a:p>
        </p:txBody>
      </p:sp>
      <p:sp>
        <p:nvSpPr>
          <p:cNvPr id="3" name="Subtitle 2"/>
          <p:cNvSpPr>
            <a:spLocks noGrp="1"/>
          </p:cNvSpPr>
          <p:nvPr>
            <p:ph type="subTitle" idx="1"/>
          </p:nvPr>
        </p:nvSpPr>
        <p:spPr/>
        <p:txBody>
          <a:bodyPr/>
          <a:lstStyle/>
          <a:p>
            <a:endParaRPr lang="en-US" dirty="0" smtClean="0">
              <a:solidFill>
                <a:schemeClr val="tx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81000" y="2156178"/>
            <a:ext cx="8382000" cy="3817901"/>
          </a:xfrm>
        </p:spPr>
        <p:txBody>
          <a:bodyPr/>
          <a:lstStyle/>
          <a:p>
            <a:pPr algn="ctr">
              <a:buNone/>
            </a:pPr>
            <a:r>
              <a:rPr lang="en-US" sz="11500" dirty="0" smtClean="0"/>
              <a:t>TFS 2008</a:t>
            </a:r>
            <a:endParaRPr lang="de-DE" sz="11500" dirty="0"/>
          </a:p>
        </p:txBody>
      </p:sp>
    </p:spTree>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Some more things you can do…</a:t>
            </a:r>
            <a:endParaRPr lang="en-US" dirty="0"/>
          </a:p>
        </p:txBody>
      </p:sp>
      <p:sp>
        <p:nvSpPr>
          <p:cNvPr id="3" name="Inhaltsplatzhalter 2"/>
          <p:cNvSpPr>
            <a:spLocks noGrp="1"/>
          </p:cNvSpPr>
          <p:nvPr>
            <p:ph idx="1"/>
          </p:nvPr>
        </p:nvSpPr>
        <p:spPr/>
        <p:txBody>
          <a:bodyPr/>
          <a:lstStyle/>
          <a:p>
            <a:r>
              <a:rPr lang="en-US" dirty="0" smtClean="0"/>
              <a:t>Disable auto-connecting to TFS on VS start</a:t>
            </a:r>
            <a:br>
              <a:rPr lang="en-US" dirty="0" smtClean="0"/>
            </a:br>
            <a:r>
              <a:rPr lang="en-US" sz="2400" dirty="0" smtClean="0">
                <a:hlinkClick r:id="rId3"/>
              </a:rPr>
              <a:t>http://msmvps.com/blogs/vstsblog/archive/2009/06/29/disable-auto-connect-to-tfs-on-vs-startup.aspx</a:t>
            </a:r>
            <a:r>
              <a:rPr lang="en-US" sz="2400" dirty="0" smtClean="0"/>
              <a:t> </a:t>
            </a:r>
            <a:endParaRPr lang="en-US" dirty="0" smtClean="0"/>
          </a:p>
          <a:p>
            <a:r>
              <a:rPr lang="en-US" dirty="0" smtClean="0"/>
              <a:t>Disable Team Members Node</a:t>
            </a:r>
            <a:br>
              <a:rPr lang="en-US" dirty="0" smtClean="0"/>
            </a:br>
            <a:r>
              <a:rPr lang="en-US" sz="2400" dirty="0" smtClean="0">
                <a:hlinkClick r:id="rId4"/>
              </a:rPr>
              <a:t>http://msmvps.com/blogs/vstsblog/archive/2009/01/09/q-how-do-i-disable-the-team-members-feature-of-tfpt.aspx</a:t>
            </a:r>
            <a:r>
              <a:rPr lang="en-US" sz="2400" dirty="0" smtClean="0"/>
              <a:t> </a:t>
            </a:r>
            <a:endParaRPr lang="en-US" dirty="0"/>
          </a:p>
        </p:txBody>
      </p:sp>
    </p:spTree>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Even more things that can go wrong</a:t>
            </a:r>
            <a:endParaRPr lang="en-US" dirty="0"/>
          </a:p>
        </p:txBody>
      </p:sp>
      <p:sp>
        <p:nvSpPr>
          <p:cNvPr id="3" name="Inhaltsplatzhalter 2"/>
          <p:cNvSpPr>
            <a:spLocks noGrp="1"/>
          </p:cNvSpPr>
          <p:nvPr>
            <p:ph idx="1"/>
          </p:nvPr>
        </p:nvSpPr>
        <p:spPr/>
        <p:txBody>
          <a:bodyPr/>
          <a:lstStyle/>
          <a:p>
            <a:r>
              <a:rPr lang="en-US" dirty="0" smtClean="0"/>
              <a:t>How to fix TF53010: Create OLAP failed</a:t>
            </a:r>
            <a:br>
              <a:rPr lang="en-US" dirty="0" smtClean="0"/>
            </a:br>
            <a:r>
              <a:rPr lang="en-US" sz="2400" dirty="0" smtClean="0">
                <a:hlinkClick r:id="rId3"/>
              </a:rPr>
              <a:t>http://msmvps.com/blogs/vstsblog/archive/2009/01/08/how-to-fix-tf53010-create-olap-failed.aspx</a:t>
            </a:r>
            <a:r>
              <a:rPr lang="en-US" sz="2400" dirty="0" smtClean="0"/>
              <a:t> </a:t>
            </a:r>
            <a:endParaRPr lang="en-US" dirty="0" smtClean="0"/>
          </a:p>
          <a:p>
            <a:r>
              <a:rPr lang="en-US" dirty="0" smtClean="0"/>
              <a:t>Workaround for TF30207 when creating a new team project and red X on Reports in TE</a:t>
            </a:r>
            <a:br>
              <a:rPr lang="en-US" dirty="0" smtClean="0"/>
            </a:br>
            <a:r>
              <a:rPr lang="en-US" sz="2400" dirty="0" smtClean="0">
                <a:hlinkClick r:id="rId4"/>
              </a:rPr>
              <a:t>http://msmvps.com/blogs/vstsblog/archive/2009/01/08/workaround-for-tf30207-when-creating-a-new-team-project-and-red-x-on-reports-in-team-explorer.aspx</a:t>
            </a:r>
            <a:r>
              <a:rPr lang="en-US" sz="2400" dirty="0" smtClean="0"/>
              <a:t> </a:t>
            </a:r>
            <a:endParaRPr lang="en-US" dirty="0" smtClean="0"/>
          </a:p>
          <a:p>
            <a:r>
              <a:rPr lang="en-US" dirty="0" smtClean="0"/>
              <a:t>Unable to publish test results from VS to TFS</a:t>
            </a:r>
            <a:br>
              <a:rPr lang="en-US" dirty="0" smtClean="0"/>
            </a:br>
            <a:r>
              <a:rPr lang="en-US" sz="2400" dirty="0" smtClean="0">
                <a:hlinkClick r:id="rId5"/>
              </a:rPr>
              <a:t>http://msmvps.com/blogs/vstsblog/archive/2009/05/30/unable-to-publish-test-results-from-visual-studio-to-tfs.aspx</a:t>
            </a:r>
            <a:r>
              <a:rPr lang="en-US" sz="2400" dirty="0" smtClean="0"/>
              <a:t> </a:t>
            </a:r>
            <a:endParaRPr lang="en-US" dirty="0"/>
          </a:p>
        </p:txBody>
      </p:sp>
    </p:spTree>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81000" y="2156178"/>
            <a:ext cx="8382000" cy="3817901"/>
          </a:xfrm>
        </p:spPr>
        <p:txBody>
          <a:bodyPr/>
          <a:lstStyle/>
          <a:p>
            <a:pPr algn="ctr">
              <a:buNone/>
            </a:pPr>
            <a:r>
              <a:rPr lang="en-US" sz="11500" dirty="0" smtClean="0"/>
              <a:t>TFS 2010</a:t>
            </a:r>
            <a:endParaRPr lang="de-DE" sz="11500" dirty="0"/>
          </a:p>
        </p:txBody>
      </p:sp>
    </p:spTree>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Agenda</a:t>
            </a:r>
            <a:endParaRPr lang="en-US" dirty="0"/>
          </a:p>
        </p:txBody>
      </p:sp>
      <p:sp>
        <p:nvSpPr>
          <p:cNvPr id="3" name="Inhaltsplatzhalter 2"/>
          <p:cNvSpPr>
            <a:spLocks noGrp="1"/>
          </p:cNvSpPr>
          <p:nvPr>
            <p:ph idx="1"/>
          </p:nvPr>
        </p:nvSpPr>
        <p:spPr/>
        <p:txBody>
          <a:bodyPr/>
          <a:lstStyle/>
          <a:p>
            <a:r>
              <a:rPr lang="en-US" dirty="0" smtClean="0"/>
              <a:t>1</a:t>
            </a:r>
            <a:r>
              <a:rPr lang="en-US" baseline="30000" dirty="0" smtClean="0"/>
              <a:t>st</a:t>
            </a:r>
            <a:r>
              <a:rPr lang="en-US" dirty="0" smtClean="0"/>
              <a:t> part:	Team Foundation Server </a:t>
            </a:r>
            <a:r>
              <a:rPr lang="en-US" b="1" dirty="0" smtClean="0"/>
              <a:t>2008</a:t>
            </a:r>
          </a:p>
          <a:p>
            <a:r>
              <a:rPr lang="en-US" dirty="0" smtClean="0"/>
              <a:t>2</a:t>
            </a:r>
            <a:r>
              <a:rPr lang="en-US" baseline="30000" dirty="0" smtClean="0"/>
              <a:t>nd</a:t>
            </a:r>
            <a:r>
              <a:rPr lang="en-US" dirty="0" smtClean="0"/>
              <a:t> part:	Team Foundation Server </a:t>
            </a:r>
            <a:r>
              <a:rPr lang="en-US" b="1" dirty="0" smtClean="0"/>
              <a:t>2010</a:t>
            </a:r>
          </a:p>
          <a:p>
            <a:pPr lvl="1"/>
            <a:r>
              <a:rPr lang="en-US" dirty="0" smtClean="0"/>
              <a:t>What’s new for Administrators?</a:t>
            </a:r>
          </a:p>
          <a:p>
            <a:pPr lvl="2"/>
            <a:r>
              <a:rPr lang="en-US" dirty="0" smtClean="0"/>
              <a:t>Enterprise TFS Management</a:t>
            </a:r>
          </a:p>
          <a:p>
            <a:pPr lvl="2"/>
            <a:r>
              <a:rPr lang="en-US" dirty="0" smtClean="0"/>
              <a:t>Team Project Collections</a:t>
            </a:r>
          </a:p>
          <a:p>
            <a:pPr lvl="2"/>
            <a:r>
              <a:rPr lang="en-US" dirty="0" smtClean="0"/>
              <a:t>Improved Setup Experience</a:t>
            </a:r>
          </a:p>
          <a:p>
            <a:pPr lvl="1"/>
            <a:r>
              <a:rPr lang="en-US" dirty="0" smtClean="0"/>
              <a:t>Upgrade Process from TFS 2005/2008 to 2010</a:t>
            </a:r>
          </a:p>
          <a:p>
            <a:pPr lvl="1"/>
            <a:r>
              <a:rPr lang="en-US" dirty="0" smtClean="0"/>
              <a:t>Compatibility</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Beta Disclaimer</a:t>
            </a:r>
            <a:endParaRPr lang="en-US" dirty="0"/>
          </a:p>
        </p:txBody>
      </p:sp>
      <p:sp>
        <p:nvSpPr>
          <p:cNvPr id="3" name="Inhaltsplatzhalter 2"/>
          <p:cNvSpPr>
            <a:spLocks noGrp="1"/>
          </p:cNvSpPr>
          <p:nvPr>
            <p:ph idx="1"/>
          </p:nvPr>
        </p:nvSpPr>
        <p:spPr/>
        <p:txBody>
          <a:bodyPr/>
          <a:lstStyle/>
          <a:p>
            <a:r>
              <a:rPr lang="en-US" dirty="0" smtClean="0"/>
              <a:t>It‘s still beta!</a:t>
            </a:r>
          </a:p>
          <a:p>
            <a:pPr lvl="1"/>
            <a:r>
              <a:rPr lang="en-US" dirty="0" smtClean="0"/>
              <a:t>It has tons of bugs…</a:t>
            </a:r>
          </a:p>
          <a:p>
            <a:pPr lvl="1"/>
            <a:endParaRPr lang="en-US" dirty="0"/>
          </a:p>
        </p:txBody>
      </p:sp>
    </p:spTree>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Team Foundation Server 2008: </a:t>
            </a:r>
            <a:r>
              <a:rPr lang="en-US" sz="3600" dirty="0" smtClean="0">
                <a:solidFill>
                  <a:srgbClr val="CCCCCC"/>
                </a:solidFill>
              </a:rPr>
              <a:t>Enterprise-capable SCM</a:t>
            </a:r>
            <a:endParaRPr lang="en-US" dirty="0">
              <a:solidFill>
                <a:srgbClr val="CCCCCC"/>
              </a:solidFill>
            </a:endParaRPr>
          </a:p>
        </p:txBody>
      </p:sp>
      <p:sp>
        <p:nvSpPr>
          <p:cNvPr id="3" name="Content Placeholder 2"/>
          <p:cNvSpPr>
            <a:spLocks noGrp="1"/>
          </p:cNvSpPr>
          <p:nvPr>
            <p:ph idx="1"/>
          </p:nvPr>
        </p:nvSpPr>
        <p:spPr/>
        <p:txBody>
          <a:bodyPr/>
          <a:lstStyle/>
          <a:p>
            <a:endParaRPr lang="en-US" sz="1800" dirty="0" smtClean="0"/>
          </a:p>
          <a:p>
            <a:r>
              <a:rPr lang="en-US" dirty="0" smtClean="0"/>
              <a:t>Up to 3600 users on a single deployment</a:t>
            </a:r>
          </a:p>
          <a:p>
            <a:pPr lvl="1"/>
            <a:r>
              <a:rPr lang="en-US" dirty="0" smtClean="0"/>
              <a:t>Scale up / Scale out</a:t>
            </a:r>
          </a:p>
          <a:p>
            <a:r>
              <a:rPr lang="en-US" dirty="0" smtClean="0"/>
              <a:t>Utilizes SQL Server (2005 or 2008)</a:t>
            </a:r>
          </a:p>
          <a:p>
            <a:pPr lvl="1"/>
            <a:r>
              <a:rPr lang="en-US" dirty="0" smtClean="0"/>
              <a:t>Atomic transactions</a:t>
            </a:r>
          </a:p>
          <a:p>
            <a:pPr lvl="1"/>
            <a:r>
              <a:rPr lang="en-US" dirty="0" smtClean="0"/>
              <a:t>Backup/restore like any other database</a:t>
            </a:r>
          </a:p>
          <a:p>
            <a:pPr lvl="1"/>
            <a:r>
              <a:rPr lang="en-US" dirty="0" smtClean="0"/>
              <a:t>Can be clustered/mirrored</a:t>
            </a:r>
          </a:p>
          <a:p>
            <a:pPr lvl="1"/>
            <a:r>
              <a:rPr lang="en-US" dirty="0" smtClean="0"/>
              <a:t>Massive storage</a:t>
            </a:r>
          </a:p>
          <a:p>
            <a:pPr lvl="1"/>
            <a:r>
              <a:rPr lang="en-US" dirty="0" smtClean="0"/>
              <a:t>Reporting Services / Analysis Services</a:t>
            </a:r>
          </a:p>
          <a:p>
            <a:r>
              <a:rPr lang="en-US" dirty="0" smtClean="0"/>
              <a:t>Efficient storage</a:t>
            </a:r>
          </a:p>
          <a:p>
            <a:pPr lvl="1"/>
            <a:endParaRPr lang="en-US" dirty="0"/>
          </a:p>
        </p:txBody>
      </p:sp>
    </p:spTree>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Team Foundation Server 2008:</a:t>
            </a:r>
            <a:br>
              <a:rPr lang="en-US" dirty="0" smtClean="0"/>
            </a:br>
            <a:r>
              <a:rPr lang="en-US" sz="3600" dirty="0" smtClean="0">
                <a:solidFill>
                  <a:srgbClr val="CCCCCC"/>
                </a:solidFill>
              </a:rPr>
              <a:t>Setup &amp; Admin Pains</a:t>
            </a:r>
            <a:endParaRPr lang="en-US" dirty="0">
              <a:solidFill>
                <a:srgbClr val="CCCCCC"/>
              </a:solidFill>
            </a:endParaRPr>
          </a:p>
        </p:txBody>
      </p:sp>
      <p:sp>
        <p:nvSpPr>
          <p:cNvPr id="3" name="Content Placeholder 2"/>
          <p:cNvSpPr>
            <a:spLocks noGrp="1"/>
          </p:cNvSpPr>
          <p:nvPr>
            <p:ph idx="1"/>
          </p:nvPr>
        </p:nvSpPr>
        <p:spPr/>
        <p:txBody>
          <a:bodyPr/>
          <a:lstStyle/>
          <a:p>
            <a:endParaRPr lang="en-US" sz="1800" dirty="0" smtClean="0"/>
          </a:p>
          <a:p>
            <a:r>
              <a:rPr lang="en-US" dirty="0" smtClean="0"/>
              <a:t>Many pre-requisites, limited configuration options</a:t>
            </a:r>
          </a:p>
          <a:p>
            <a:r>
              <a:rPr lang="en-US" dirty="0" smtClean="0"/>
              <a:t>No administration UI</a:t>
            </a:r>
          </a:p>
          <a:p>
            <a:pPr lvl="1"/>
            <a:r>
              <a:rPr lang="en-US" dirty="0" smtClean="0"/>
              <a:t>Many tasks require command-line</a:t>
            </a:r>
          </a:p>
          <a:p>
            <a:pPr lvl="1"/>
            <a:r>
              <a:rPr lang="en-US" dirty="0" smtClean="0"/>
              <a:t>Some tasks require registry edits</a:t>
            </a:r>
          </a:p>
          <a:p>
            <a:pPr lvl="1"/>
            <a:r>
              <a:rPr lang="en-US" dirty="0" smtClean="0"/>
              <a:t>Log files hard to find</a:t>
            </a:r>
          </a:p>
        </p:txBody>
      </p:sp>
    </p:spTree>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quot;GLASS&quot;; White to Transparent Linear; Shadow; 1pt stroke;"/>
          <p:cNvSpPr/>
          <p:nvPr/>
        </p:nvSpPr>
        <p:spPr bwMode="auto">
          <a:xfrm>
            <a:off x="-180813" y="1601492"/>
            <a:ext cx="7356313" cy="4037308"/>
          </a:xfrm>
          <a:prstGeom prst="roundRect">
            <a:avLst>
              <a:gd name="adj" fmla="val 0"/>
            </a:avLst>
          </a:prstGeom>
          <a:blipFill dpi="0" rotWithShape="1">
            <a:blip r:embed="rId3">
              <a:alphaModFix amt="9000"/>
            </a:blip>
            <a:srcRect/>
            <a:tile tx="0" ty="0" sx="100000" sy="100000" flip="none" algn="tl"/>
          </a:blip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reflection blurRad="6350" stA="52000" endA="300" endPos="35000" dir="5400000" sy="-100000" algn="bl" rotWithShape="0"/>
          </a:effectLst>
        </p:spPr>
        <p:txBody>
          <a:bodyPr vert="horz" wrap="square" lIns="76197" tIns="38098" rIns="76197" bIns="38098" numCol="1" rtlCol="0" anchor="ctr" anchorCtr="0" compatLnSpc="1">
            <a:prstTxWarp prst="textNoShape">
              <a:avLst/>
            </a:prstTxWarp>
          </a:bodyPr>
          <a:lstStyle/>
          <a:p>
            <a:pPr defTabSz="761970"/>
            <a:endParaRPr lang="en-US" sz="1500" kern="0" dirty="0" smtClean="0">
              <a:solidFill>
                <a:sysClr val="windowText" lastClr="000000"/>
              </a:solidFill>
            </a:endParaRPr>
          </a:p>
        </p:txBody>
      </p:sp>
      <p:sp>
        <p:nvSpPr>
          <p:cNvPr id="2" name="Title 1"/>
          <p:cNvSpPr>
            <a:spLocks noGrp="1"/>
          </p:cNvSpPr>
          <p:nvPr>
            <p:ph type="title"/>
          </p:nvPr>
        </p:nvSpPr>
        <p:spPr/>
        <p:txBody>
          <a:bodyPr/>
          <a:lstStyle/>
          <a:p>
            <a:r>
              <a:rPr lang="en-US" smtClean="0"/>
              <a:t>Simplified Setup</a:t>
            </a:r>
            <a:endParaRPr lang="en-US" dirty="0"/>
          </a:p>
        </p:txBody>
      </p:sp>
      <p:sp>
        <p:nvSpPr>
          <p:cNvPr id="3" name="Text Placeholder 2"/>
          <p:cNvSpPr>
            <a:spLocks noGrp="1"/>
          </p:cNvSpPr>
          <p:nvPr>
            <p:ph idx="1"/>
          </p:nvPr>
        </p:nvSpPr>
        <p:spPr>
          <a:xfrm>
            <a:off x="381000" y="1734207"/>
            <a:ext cx="8382000" cy="4239872"/>
          </a:xfrm>
        </p:spPr>
        <p:txBody>
          <a:bodyPr/>
          <a:lstStyle/>
          <a:p>
            <a:pPr lvl="0"/>
            <a:r>
              <a:rPr lang="en-US" sz="2800" dirty="0" smtClean="0"/>
              <a:t>Requires minimal inputs</a:t>
            </a:r>
          </a:p>
          <a:p>
            <a:r>
              <a:rPr lang="en-US" sz="2800" dirty="0" smtClean="0"/>
              <a:t>Reduction of pre-requisites</a:t>
            </a:r>
          </a:p>
          <a:p>
            <a:r>
              <a:rPr lang="en-US" sz="2800" dirty="0" smtClean="0"/>
              <a:t>Ability to script setup</a:t>
            </a:r>
          </a:p>
          <a:p>
            <a:r>
              <a:rPr lang="en-US" sz="2800" dirty="0" smtClean="0"/>
              <a:t>Logs at your fingertips</a:t>
            </a:r>
          </a:p>
          <a:p>
            <a:r>
              <a:rPr lang="en-US" sz="2800" dirty="0" smtClean="0"/>
              <a:t>Application tier (AT)</a:t>
            </a:r>
            <a:br>
              <a:rPr lang="en-US" sz="2800" dirty="0" smtClean="0"/>
            </a:br>
            <a:r>
              <a:rPr lang="en-US" sz="2800" dirty="0" smtClean="0"/>
              <a:t>supported on 64-bit</a:t>
            </a:r>
          </a:p>
        </p:txBody>
      </p:sp>
      <p:pic>
        <p:nvPicPr>
          <p:cNvPr id="10" name="Picture 2"/>
          <p:cNvPicPr>
            <a:picLocks noChangeAspect="1" noChangeArrowheads="1"/>
          </p:cNvPicPr>
          <p:nvPr/>
        </p:nvPicPr>
        <p:blipFill>
          <a:blip r:embed="rId4"/>
          <a:srcRect/>
          <a:stretch>
            <a:fillRect/>
          </a:stretch>
        </p:blipFill>
        <p:spPr bwMode="auto">
          <a:xfrm>
            <a:off x="4120636" y="1752600"/>
            <a:ext cx="5099564" cy="3886200"/>
          </a:xfrm>
          <a:prstGeom prst="rect">
            <a:avLst/>
          </a:prstGeom>
          <a:noFill/>
          <a:ln w="9525">
            <a:noFill/>
            <a:miter lim="800000"/>
            <a:headEnd/>
            <a:tailEnd/>
          </a:ln>
          <a:effectLst>
            <a:outerShdw blurRad="76200" dist="12700" dir="8100000" sy="-23000" kx="800400" algn="br" rotWithShape="0">
              <a:prstClr val="black">
                <a:alpha val="20000"/>
              </a:prstClr>
            </a:outerShdw>
          </a:effectLst>
          <a:scene3d>
            <a:camera prst="perspectiveContrastingLeftFacing"/>
            <a:lightRig rig="threePt" dir="t"/>
          </a:scene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build="p" advAuto="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TFS 2010 Installation</a:t>
            </a:r>
            <a:endParaRPr lang="en-US" dirty="0"/>
          </a:p>
        </p:txBody>
      </p:sp>
      <p:sp>
        <p:nvSpPr>
          <p:cNvPr id="3" name="Inhaltsplatzhalter 2"/>
          <p:cNvSpPr>
            <a:spLocks noGrp="1"/>
          </p:cNvSpPr>
          <p:nvPr>
            <p:ph idx="1"/>
          </p:nvPr>
        </p:nvSpPr>
        <p:spPr/>
        <p:txBody>
          <a:bodyPr/>
          <a:lstStyle/>
          <a:p>
            <a:endParaRPr lang="de-DE"/>
          </a:p>
        </p:txBody>
      </p:sp>
      <p:pic>
        <p:nvPicPr>
          <p:cNvPr id="171010" name="Picture 2" descr="http://msmvps.com/cfs-file.ashx/__key/CommunityServer.Blogs.Components.WeblogFiles/vstsblog.metablogapi/7357.Image0065_5F00_1289D411.png"/>
          <p:cNvPicPr>
            <a:picLocks noChangeAspect="1" noChangeArrowheads="1"/>
          </p:cNvPicPr>
          <p:nvPr/>
        </p:nvPicPr>
        <p:blipFill>
          <a:blip r:embed="rId2"/>
          <a:srcRect/>
          <a:stretch>
            <a:fillRect/>
          </a:stretch>
        </p:blipFill>
        <p:spPr bwMode="auto">
          <a:xfrm>
            <a:off x="363044" y="1408495"/>
            <a:ext cx="7030983" cy="5339987"/>
          </a:xfrm>
          <a:prstGeom prst="rect">
            <a:avLst/>
          </a:prstGeom>
          <a:noFill/>
        </p:spPr>
      </p:pic>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TFS 2010 </a:t>
            </a:r>
            <a:r>
              <a:rPr lang="en-US" dirty="0" smtClean="0"/>
              <a:t>Installation (2)</a:t>
            </a:r>
            <a:endParaRPr lang="de-DE" dirty="0"/>
          </a:p>
        </p:txBody>
      </p:sp>
      <p:sp>
        <p:nvSpPr>
          <p:cNvPr id="3" name="Inhaltsplatzhalter 2"/>
          <p:cNvSpPr>
            <a:spLocks noGrp="1"/>
          </p:cNvSpPr>
          <p:nvPr>
            <p:ph idx="1"/>
          </p:nvPr>
        </p:nvSpPr>
        <p:spPr/>
        <p:txBody>
          <a:bodyPr/>
          <a:lstStyle/>
          <a:p>
            <a:endParaRPr lang="de-DE"/>
          </a:p>
        </p:txBody>
      </p:sp>
      <p:pic>
        <p:nvPicPr>
          <p:cNvPr id="172034" name="Picture 2" descr="http://msmvps.com/cfs-file.ashx/__key/CommunityServer.Blogs.Components.WeblogFiles/vstsblog.metablogapi/2158.Image0066_5F00_3D521256.png"/>
          <p:cNvPicPr>
            <a:picLocks noChangeAspect="1" noChangeArrowheads="1"/>
          </p:cNvPicPr>
          <p:nvPr/>
        </p:nvPicPr>
        <p:blipFill>
          <a:blip r:embed="rId2"/>
          <a:srcRect/>
          <a:stretch>
            <a:fillRect/>
          </a:stretch>
        </p:blipFill>
        <p:spPr bwMode="auto">
          <a:xfrm>
            <a:off x="378810" y="1408496"/>
            <a:ext cx="7015218" cy="5328014"/>
          </a:xfrm>
          <a:prstGeom prst="rect">
            <a:avLst/>
          </a:prstGeom>
          <a:noFill/>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285750"/>
            <a:ext cx="8439658" cy="1143000"/>
          </a:xfrm>
        </p:spPr>
        <p:txBody>
          <a:bodyPr>
            <a:normAutofit/>
          </a:bodyPr>
          <a:lstStyle/>
          <a:p>
            <a:r>
              <a:rPr lang="en-US" dirty="0" smtClean="0"/>
              <a:t>Things to do now; things to do later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Things to do now</a:t>
            </a:r>
          </a:p>
          <a:p>
            <a:pPr lvl="1"/>
            <a:r>
              <a:rPr lang="en-US" dirty="0" smtClean="0"/>
              <a:t>Hardware/Software</a:t>
            </a:r>
            <a:endParaRPr lang="en-US" dirty="0" smtClean="0">
              <a:sym typeface="Wingdings" pitchFamily="2" charset="2"/>
            </a:endParaRPr>
          </a:p>
          <a:p>
            <a:pPr lvl="1"/>
            <a:r>
              <a:rPr lang="en-US" dirty="0" smtClean="0">
                <a:sym typeface="Wingdings" pitchFamily="2" charset="2"/>
              </a:rPr>
              <a:t>Authentication</a:t>
            </a:r>
            <a:endParaRPr lang="en-US" dirty="0" smtClean="0"/>
          </a:p>
          <a:p>
            <a:pPr lvl="1"/>
            <a:r>
              <a:rPr lang="en-US" b="1" dirty="0" smtClean="0"/>
              <a:t>Team Project Strategy</a:t>
            </a:r>
          </a:p>
          <a:p>
            <a:pPr lvl="1"/>
            <a:r>
              <a:rPr lang="en-US" dirty="0" smtClean="0"/>
              <a:t>Set up a Build process</a:t>
            </a:r>
          </a:p>
          <a:p>
            <a:pPr lvl="1"/>
            <a:endParaRPr lang="en-US" dirty="0" smtClean="0"/>
          </a:p>
          <a:p>
            <a:r>
              <a:rPr lang="en-US" dirty="0" smtClean="0"/>
              <a:t>Things that can be done/changed later</a:t>
            </a:r>
          </a:p>
          <a:p>
            <a:pPr lvl="1"/>
            <a:r>
              <a:rPr lang="en-US" dirty="0" smtClean="0"/>
              <a:t>Hardware/Software</a:t>
            </a:r>
          </a:p>
          <a:p>
            <a:pPr lvl="1"/>
            <a:r>
              <a:rPr lang="en-US" dirty="0" smtClean="0"/>
              <a:t>Source Control Structure</a:t>
            </a:r>
          </a:p>
          <a:p>
            <a:pPr lvl="1"/>
            <a:r>
              <a:rPr lang="en-US" dirty="0" smtClean="0"/>
              <a:t>Iteration and Area Planning</a:t>
            </a:r>
          </a:p>
          <a:p>
            <a:pPr lvl="1"/>
            <a:r>
              <a:rPr lang="en-US" dirty="0" smtClean="0"/>
              <a:t>Methodology (partly)</a:t>
            </a:r>
          </a:p>
          <a:p>
            <a:pPr lvl="1"/>
            <a:endParaRPr lang="en-US" dirty="0" smtClean="0"/>
          </a:p>
          <a:p>
            <a:endParaRPr lang="en-US" dirty="0"/>
          </a:p>
        </p:txBody>
      </p:sp>
      <p:pic>
        <p:nvPicPr>
          <p:cNvPr id="4" name="Picture 2" descr="C:\Users\Neno\AppData\Local\Microsoft\Windows\Temporary Internet Files\Content.IE5\VYGY4HSB\MCj04238280000[1].wmf"/>
          <p:cNvPicPr>
            <a:picLocks noChangeAspect="1" noChangeArrowheads="1"/>
          </p:cNvPicPr>
          <p:nvPr/>
        </p:nvPicPr>
        <p:blipFill>
          <a:blip r:embed="rId3"/>
          <a:stretch>
            <a:fillRect/>
          </a:stretch>
        </p:blipFill>
        <p:spPr bwMode="auto">
          <a:xfrm>
            <a:off x="7529542" y="4653684"/>
            <a:ext cx="1257300" cy="1993900"/>
          </a:xfrm>
          <a:prstGeom prst="rect">
            <a:avLst/>
          </a:prstGeom>
          <a:noFill/>
          <a:ln>
            <a:noFill/>
          </a:ln>
        </p:spPr>
      </p:pic>
    </p:spTree>
  </p:cSld>
  <p:clrMapOvr>
    <a:masterClrMapping/>
  </p:clrMapOvr>
  <p:transition>
    <p:wipe dir="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TFS 2010 Installation </a:t>
            </a:r>
            <a:r>
              <a:rPr lang="en-US" dirty="0" smtClean="0"/>
              <a:t>(3)</a:t>
            </a:r>
            <a:endParaRPr lang="de-DE" dirty="0"/>
          </a:p>
        </p:txBody>
      </p:sp>
      <p:sp>
        <p:nvSpPr>
          <p:cNvPr id="3" name="Inhaltsplatzhalter 2"/>
          <p:cNvSpPr>
            <a:spLocks noGrp="1"/>
          </p:cNvSpPr>
          <p:nvPr>
            <p:ph idx="1"/>
          </p:nvPr>
        </p:nvSpPr>
        <p:spPr/>
        <p:txBody>
          <a:bodyPr/>
          <a:lstStyle/>
          <a:p>
            <a:endParaRPr lang="de-DE"/>
          </a:p>
        </p:txBody>
      </p:sp>
      <p:pic>
        <p:nvPicPr>
          <p:cNvPr id="173058" name="Picture 2" descr="http://msmvps.com/cfs-file.ashx/__key/CommunityServer.Blogs.Components.WeblogFiles/vstsblog.metablogapi/4721.Image0067_5F00_4388C317.png"/>
          <p:cNvPicPr>
            <a:picLocks noChangeAspect="1" noChangeArrowheads="1"/>
          </p:cNvPicPr>
          <p:nvPr/>
        </p:nvPicPr>
        <p:blipFill>
          <a:blip r:embed="rId2"/>
          <a:srcRect/>
          <a:stretch>
            <a:fillRect/>
          </a:stretch>
        </p:blipFill>
        <p:spPr bwMode="auto">
          <a:xfrm>
            <a:off x="363044" y="1424261"/>
            <a:ext cx="7015217" cy="5328013"/>
          </a:xfrm>
          <a:prstGeom prst="rect">
            <a:avLst/>
          </a:prstGeom>
          <a:noFill/>
        </p:spPr>
      </p:pic>
    </p:spTree>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TFS 2010 Installation </a:t>
            </a:r>
            <a:r>
              <a:rPr lang="en-US" dirty="0" smtClean="0"/>
              <a:t>(4)</a:t>
            </a:r>
            <a:endParaRPr lang="de-DE" dirty="0"/>
          </a:p>
        </p:txBody>
      </p:sp>
      <p:sp>
        <p:nvSpPr>
          <p:cNvPr id="3" name="Inhaltsplatzhalter 2"/>
          <p:cNvSpPr>
            <a:spLocks noGrp="1"/>
          </p:cNvSpPr>
          <p:nvPr>
            <p:ph idx="1"/>
          </p:nvPr>
        </p:nvSpPr>
        <p:spPr/>
        <p:txBody>
          <a:bodyPr/>
          <a:lstStyle/>
          <a:p>
            <a:endParaRPr lang="de-DE"/>
          </a:p>
        </p:txBody>
      </p:sp>
      <p:pic>
        <p:nvPicPr>
          <p:cNvPr id="174082" name="Picture 2" descr="http://msmvps.com/cfs-file.ashx/__key/CommunityServer.Blogs.Components.WeblogFiles/vstsblog.metablogapi/2642.Image0001_5F00_25E6C24B.png"/>
          <p:cNvPicPr>
            <a:picLocks noChangeAspect="1" noChangeArrowheads="1"/>
          </p:cNvPicPr>
          <p:nvPr/>
        </p:nvPicPr>
        <p:blipFill>
          <a:blip r:embed="rId2"/>
          <a:srcRect/>
          <a:stretch>
            <a:fillRect/>
          </a:stretch>
        </p:blipFill>
        <p:spPr bwMode="auto">
          <a:xfrm>
            <a:off x="378811" y="1440026"/>
            <a:ext cx="6907833" cy="5254770"/>
          </a:xfrm>
          <a:prstGeom prst="rect">
            <a:avLst/>
          </a:prstGeom>
          <a:noFill/>
        </p:spPr>
      </p:pic>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TFS 2010 Installation </a:t>
            </a:r>
            <a:r>
              <a:rPr lang="en-US" dirty="0" smtClean="0"/>
              <a:t>(5)</a:t>
            </a:r>
            <a:endParaRPr lang="de-DE" dirty="0"/>
          </a:p>
        </p:txBody>
      </p:sp>
      <p:sp>
        <p:nvSpPr>
          <p:cNvPr id="3" name="Inhaltsplatzhalter 2"/>
          <p:cNvSpPr>
            <a:spLocks noGrp="1"/>
          </p:cNvSpPr>
          <p:nvPr>
            <p:ph idx="1"/>
          </p:nvPr>
        </p:nvSpPr>
        <p:spPr/>
        <p:txBody>
          <a:bodyPr/>
          <a:lstStyle/>
          <a:p>
            <a:endParaRPr lang="de-DE"/>
          </a:p>
        </p:txBody>
      </p:sp>
      <p:pic>
        <p:nvPicPr>
          <p:cNvPr id="175106" name="Picture 2" descr="http://msmvps.com/cfs-file.ashx/__key/CommunityServer.Blogs.Components.WeblogFiles/vstsblog.metablogapi/7041.Image0002_5F00_7487B21D.png"/>
          <p:cNvPicPr>
            <a:picLocks noChangeAspect="1" noChangeArrowheads="1"/>
          </p:cNvPicPr>
          <p:nvPr/>
        </p:nvPicPr>
        <p:blipFill>
          <a:blip r:embed="rId2"/>
          <a:srcRect/>
          <a:stretch>
            <a:fillRect/>
          </a:stretch>
        </p:blipFill>
        <p:spPr bwMode="auto">
          <a:xfrm>
            <a:off x="378811" y="1455793"/>
            <a:ext cx="6889092" cy="5240514"/>
          </a:xfrm>
          <a:prstGeom prst="rect">
            <a:avLst/>
          </a:prstGeom>
          <a:noFill/>
        </p:spPr>
      </p:pic>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TFS 2010 Basic Installation</a:t>
            </a:r>
            <a:endParaRPr lang="en-US" dirty="0"/>
          </a:p>
        </p:txBody>
      </p:sp>
      <p:sp>
        <p:nvSpPr>
          <p:cNvPr id="3" name="Inhaltsplatzhalter 2"/>
          <p:cNvSpPr>
            <a:spLocks noGrp="1"/>
          </p:cNvSpPr>
          <p:nvPr>
            <p:ph idx="1"/>
          </p:nvPr>
        </p:nvSpPr>
        <p:spPr/>
        <p:txBody>
          <a:bodyPr/>
          <a:lstStyle/>
          <a:p>
            <a:endParaRPr lang="de-DE"/>
          </a:p>
        </p:txBody>
      </p:sp>
      <p:pic>
        <p:nvPicPr>
          <p:cNvPr id="2050" name="Picture 2" descr="http://msmvps.com/cfs-file.ashx/__key/CommunityServer.Blogs.Components.WeblogFiles/vstsblog.metablogapi/5314.Image0012_5F00_6F091BAC.png"/>
          <p:cNvPicPr>
            <a:picLocks noChangeAspect="1" noChangeArrowheads="1"/>
          </p:cNvPicPr>
          <p:nvPr/>
        </p:nvPicPr>
        <p:blipFill>
          <a:blip r:embed="rId2"/>
          <a:srcRect/>
          <a:stretch>
            <a:fillRect/>
          </a:stretch>
        </p:blipFill>
        <p:spPr bwMode="auto">
          <a:xfrm>
            <a:off x="347280" y="1400611"/>
            <a:ext cx="7078279" cy="5308709"/>
          </a:xfrm>
          <a:prstGeom prst="rect">
            <a:avLst/>
          </a:prstGeom>
          <a:noFill/>
        </p:spPr>
      </p:pic>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quot;GLASS&quot;; White to Transparent Linear; Shadow; 1pt stroke;"/>
          <p:cNvSpPr/>
          <p:nvPr/>
        </p:nvSpPr>
        <p:spPr bwMode="auto">
          <a:xfrm>
            <a:off x="-180813" y="1601492"/>
            <a:ext cx="7356313" cy="4037308"/>
          </a:xfrm>
          <a:prstGeom prst="roundRect">
            <a:avLst>
              <a:gd name="adj" fmla="val 0"/>
            </a:avLst>
          </a:prstGeom>
          <a:blipFill dpi="0" rotWithShape="1">
            <a:blip r:embed="rId3">
              <a:alphaModFix amt="9000"/>
            </a:blip>
            <a:srcRect/>
            <a:tile tx="0" ty="0" sx="100000" sy="100000" flip="none" algn="tl"/>
          </a:blip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reflection blurRad="6350" stA="52000" endA="300" endPos="35000" dir="5400000" sy="-100000" algn="bl" rotWithShape="0"/>
          </a:effectLst>
        </p:spPr>
        <p:txBody>
          <a:bodyPr vert="horz" wrap="square" lIns="76197" tIns="38098" rIns="76197" bIns="38098" numCol="1" rtlCol="0" anchor="ctr" anchorCtr="0" compatLnSpc="1">
            <a:prstTxWarp prst="textNoShape">
              <a:avLst/>
            </a:prstTxWarp>
          </a:bodyPr>
          <a:lstStyle/>
          <a:p>
            <a:pPr defTabSz="761970"/>
            <a:endParaRPr lang="en-US" sz="1500" kern="0" dirty="0" smtClean="0">
              <a:solidFill>
                <a:sysClr val="windowText" lastClr="000000"/>
              </a:solidFill>
            </a:endParaRPr>
          </a:p>
        </p:txBody>
      </p:sp>
      <p:sp>
        <p:nvSpPr>
          <p:cNvPr id="2" name="Title 1"/>
          <p:cNvSpPr>
            <a:spLocks noGrp="1"/>
          </p:cNvSpPr>
          <p:nvPr>
            <p:ph type="title"/>
          </p:nvPr>
        </p:nvSpPr>
        <p:spPr/>
        <p:txBody>
          <a:bodyPr/>
          <a:lstStyle/>
          <a:p>
            <a:r>
              <a:rPr lang="en-US" smtClean="0"/>
              <a:t>Administrative User Interface</a:t>
            </a:r>
            <a:endParaRPr lang="en-US" dirty="0"/>
          </a:p>
        </p:txBody>
      </p:sp>
      <p:sp>
        <p:nvSpPr>
          <p:cNvPr id="3" name="Text Placeholder 2"/>
          <p:cNvSpPr>
            <a:spLocks noGrp="1"/>
          </p:cNvSpPr>
          <p:nvPr>
            <p:ph type="body" sz="quarter" idx="10"/>
          </p:nvPr>
        </p:nvSpPr>
        <p:spPr>
          <a:xfrm>
            <a:off x="381000" y="1671144"/>
            <a:ext cx="8382000" cy="4477408"/>
          </a:xfrm>
        </p:spPr>
        <p:txBody>
          <a:bodyPr/>
          <a:lstStyle/>
          <a:p>
            <a:pPr lvl="0"/>
            <a:r>
              <a:rPr lang="en-US" sz="2800" dirty="0" smtClean="0"/>
              <a:t>MMC-based admin</a:t>
            </a:r>
          </a:p>
          <a:p>
            <a:pPr lvl="0"/>
            <a:r>
              <a:rPr lang="en-US" sz="2800" dirty="0" smtClean="0"/>
              <a:t>UI for common tasks</a:t>
            </a:r>
          </a:p>
          <a:p>
            <a:pPr lvl="1"/>
            <a:r>
              <a:rPr lang="en-US" sz="2000" dirty="0" smtClean="0"/>
              <a:t>Change service accounts</a:t>
            </a:r>
          </a:p>
          <a:p>
            <a:pPr lvl="1"/>
            <a:r>
              <a:rPr lang="en-US" sz="2000" dirty="0" smtClean="0"/>
              <a:t>Configure data tier</a:t>
            </a:r>
          </a:p>
          <a:p>
            <a:pPr lvl="1"/>
            <a:r>
              <a:rPr lang="en-US" sz="2000" dirty="0" smtClean="0"/>
              <a:t>Configure SSL</a:t>
            </a:r>
          </a:p>
          <a:p>
            <a:pPr lvl="1"/>
            <a:r>
              <a:rPr lang="en-US" sz="2000" dirty="0" smtClean="0"/>
              <a:t>Add /change SharePoint</a:t>
            </a:r>
          </a:p>
          <a:p>
            <a:pPr lvl="1"/>
            <a:r>
              <a:rPr lang="en-US" sz="2000" dirty="0" smtClean="0"/>
              <a:t>Configure reporting/analysis services</a:t>
            </a:r>
          </a:p>
          <a:p>
            <a:pPr lvl="1"/>
            <a:r>
              <a:rPr lang="en-US" sz="2000" dirty="0" smtClean="0"/>
              <a:t>Configure Team System Web Access</a:t>
            </a:r>
          </a:p>
          <a:p>
            <a:pPr lvl="1"/>
            <a:r>
              <a:rPr lang="en-US" sz="2000" dirty="0" smtClean="0"/>
              <a:t>Manage project collections</a:t>
            </a:r>
          </a:p>
          <a:p>
            <a:r>
              <a:rPr lang="en-US" sz="2800" dirty="0" smtClean="0"/>
              <a:t>Access log files</a:t>
            </a:r>
          </a:p>
        </p:txBody>
      </p:sp>
      <p:pic>
        <p:nvPicPr>
          <p:cNvPr id="11" name="Content Placeholder 3"/>
          <p:cNvPicPr>
            <a:picLocks/>
          </p:cNvPicPr>
          <p:nvPr/>
        </p:nvPicPr>
        <p:blipFill>
          <a:blip r:embed="rId4"/>
          <a:srcRect/>
          <a:stretch>
            <a:fillRect/>
          </a:stretch>
        </p:blipFill>
        <p:spPr bwMode="auto">
          <a:xfrm>
            <a:off x="4327190" y="1447800"/>
            <a:ext cx="5340420" cy="4267200"/>
          </a:xfrm>
          <a:prstGeom prst="rect">
            <a:avLst/>
          </a:prstGeom>
          <a:noFill/>
          <a:ln w="9525">
            <a:noFill/>
            <a:miter lim="800000"/>
            <a:headEnd/>
            <a:tailEnd/>
          </a:ln>
          <a:effectLst>
            <a:outerShdw blurRad="76200" dist="12700" dir="8100000" sy="-23000" kx="800400" algn="br" rotWithShape="0">
              <a:prstClr val="black">
                <a:alpha val="20000"/>
              </a:prstClr>
            </a:outerShdw>
          </a:effectLst>
          <a:scene3d>
            <a:camera prst="perspectiveContrastingLeftFacing"/>
            <a:lightRig rig="threePt" dir="t"/>
          </a:scene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500"/>
                                        <p:tgtEl>
                                          <p:spTgt spid="3">
                                            <p:txEl>
                                              <p:pRg st="7" end="7"/>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500"/>
                                        <p:tgtEl>
                                          <p:spTgt spid="3">
                                            <p:txEl>
                                              <p:pRg st="8" end="8"/>
                                            </p:txEl>
                                          </p:spTgt>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build="p" advAuto="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TFS 2010 Admin Console</a:t>
            </a:r>
            <a:endParaRPr lang="en-US" dirty="0"/>
          </a:p>
        </p:txBody>
      </p:sp>
      <p:sp>
        <p:nvSpPr>
          <p:cNvPr id="3" name="Subtitle 2"/>
          <p:cNvSpPr>
            <a:spLocks noGrp="1"/>
          </p:cNvSpPr>
          <p:nvPr>
            <p:ph type="subTitle" idx="1"/>
          </p:nvPr>
        </p:nvSpPr>
        <p:spPr/>
        <p:txBody>
          <a:bodyPr/>
          <a:lstStyle/>
          <a:p>
            <a:endParaRPr lang="en-US" dirty="0" smtClean="0">
              <a:solidFill>
                <a:schemeClr val="tx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Team Foundation Server 2008:</a:t>
            </a:r>
            <a:br>
              <a:rPr lang="en-US" dirty="0" smtClean="0"/>
            </a:br>
            <a:r>
              <a:rPr lang="en-US" sz="3600" dirty="0" smtClean="0">
                <a:solidFill>
                  <a:srgbClr val="CCCCCC"/>
                </a:solidFill>
              </a:rPr>
              <a:t>Enterprise Pains</a:t>
            </a:r>
            <a:endParaRPr lang="en-US" dirty="0">
              <a:solidFill>
                <a:srgbClr val="CCCCCC"/>
              </a:solidFill>
            </a:endParaRPr>
          </a:p>
        </p:txBody>
      </p:sp>
      <p:sp>
        <p:nvSpPr>
          <p:cNvPr id="3" name="Content Placeholder 2"/>
          <p:cNvSpPr>
            <a:spLocks noGrp="1"/>
          </p:cNvSpPr>
          <p:nvPr>
            <p:ph idx="1"/>
          </p:nvPr>
        </p:nvSpPr>
        <p:spPr>
          <a:xfrm>
            <a:off x="381000" y="1412874"/>
            <a:ext cx="8763000" cy="4561205"/>
          </a:xfrm>
        </p:spPr>
        <p:txBody>
          <a:bodyPr/>
          <a:lstStyle/>
          <a:p>
            <a:endParaRPr lang="en-US" sz="1800" dirty="0" smtClean="0"/>
          </a:p>
          <a:p>
            <a:r>
              <a:rPr lang="en-US" dirty="0" smtClean="0"/>
              <a:t>Application tier (AT) requires 32-bit</a:t>
            </a:r>
          </a:p>
          <a:p>
            <a:r>
              <a:rPr lang="en-US" dirty="0" smtClean="0"/>
              <a:t>Team projects can’t be isolated</a:t>
            </a:r>
          </a:p>
          <a:p>
            <a:pPr lvl="1"/>
            <a:r>
              <a:rPr lang="en-US" dirty="0" smtClean="0"/>
              <a:t>Individual team projects not portable across TFS instances</a:t>
            </a:r>
          </a:p>
          <a:p>
            <a:pPr lvl="1"/>
            <a:r>
              <a:rPr lang="en-US" dirty="0" smtClean="0"/>
              <a:t>Individual team projects not available for backup/restore</a:t>
            </a:r>
          </a:p>
          <a:p>
            <a:r>
              <a:rPr lang="en-US" dirty="0" smtClean="0"/>
              <a:t>Team projects limited to 250-500* per TFS instance</a:t>
            </a:r>
          </a:p>
          <a:p>
            <a:endParaRPr lang="en-US" dirty="0" smtClean="0"/>
          </a:p>
          <a:p>
            <a:endParaRPr lang="en-US" dirty="0" smtClean="0"/>
          </a:p>
          <a:p>
            <a:endParaRPr lang="en-US" dirty="0" smtClean="0"/>
          </a:p>
        </p:txBody>
      </p:sp>
      <p:sp>
        <p:nvSpPr>
          <p:cNvPr id="4" name="TextBox 3"/>
          <p:cNvSpPr txBox="1"/>
          <p:nvPr/>
        </p:nvSpPr>
        <p:spPr>
          <a:xfrm>
            <a:off x="365234" y="5767551"/>
            <a:ext cx="5105400" cy="369332"/>
          </a:xfrm>
          <a:prstGeom prst="rect">
            <a:avLst/>
          </a:prstGeom>
          <a:noFill/>
        </p:spPr>
        <p:txBody>
          <a:bodyPr wrap="square" rtlCol="0">
            <a:spAutoFit/>
          </a:bodyPr>
          <a:lstStyle/>
          <a:p>
            <a:r>
              <a:rPr lang="en-US" dirty="0" smtClean="0"/>
              <a:t>* Actual # depends on process templates being used</a:t>
            </a:r>
            <a:endParaRPr lang="en-US" dirty="0"/>
          </a:p>
        </p:txBody>
      </p:sp>
    </p:spTree>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quot;GLASS&quot;; White to Transparent Linear; Shadow; 1pt stroke;"/>
          <p:cNvSpPr/>
          <p:nvPr/>
        </p:nvSpPr>
        <p:spPr bwMode="auto">
          <a:xfrm>
            <a:off x="-180813" y="1601492"/>
            <a:ext cx="7356313" cy="4037308"/>
          </a:xfrm>
          <a:prstGeom prst="roundRect">
            <a:avLst>
              <a:gd name="adj" fmla="val 0"/>
            </a:avLst>
          </a:prstGeom>
          <a:blipFill dpi="0" rotWithShape="1">
            <a:blip r:embed="rId3">
              <a:alphaModFix amt="9000"/>
            </a:blip>
            <a:srcRect/>
            <a:tile tx="0" ty="0" sx="100000" sy="100000" flip="none" algn="tl"/>
          </a:blip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reflection blurRad="6350" stA="52000" endA="300" endPos="35000" dir="5400000" sy="-100000" algn="bl" rotWithShape="0"/>
          </a:effectLst>
        </p:spPr>
        <p:txBody>
          <a:bodyPr vert="horz" wrap="square" lIns="76197" tIns="38098" rIns="76197" bIns="38098" numCol="1" rtlCol="0" anchor="ctr" anchorCtr="0" compatLnSpc="1">
            <a:prstTxWarp prst="textNoShape">
              <a:avLst/>
            </a:prstTxWarp>
          </a:bodyPr>
          <a:lstStyle/>
          <a:p>
            <a:pPr defTabSz="761970"/>
            <a:endParaRPr lang="en-US" sz="1500" kern="0" dirty="0" smtClean="0">
              <a:solidFill>
                <a:sysClr val="windowText" lastClr="000000"/>
              </a:solidFill>
            </a:endParaRPr>
          </a:p>
        </p:txBody>
      </p:sp>
      <p:sp>
        <p:nvSpPr>
          <p:cNvPr id="2" name="Title 1"/>
          <p:cNvSpPr>
            <a:spLocks noGrp="1"/>
          </p:cNvSpPr>
          <p:nvPr>
            <p:ph type="title"/>
          </p:nvPr>
        </p:nvSpPr>
        <p:spPr/>
        <p:txBody>
          <a:bodyPr/>
          <a:lstStyle/>
          <a:p>
            <a:r>
              <a:rPr lang="en-US" smtClean="0"/>
              <a:t>Enterprise TFS Management (ETM)</a:t>
            </a:r>
            <a:endParaRPr lang="en-US" dirty="0"/>
          </a:p>
        </p:txBody>
      </p:sp>
      <p:sp>
        <p:nvSpPr>
          <p:cNvPr id="3" name="Text Placeholder 2"/>
          <p:cNvSpPr>
            <a:spLocks noGrp="1"/>
          </p:cNvSpPr>
          <p:nvPr>
            <p:ph idx="1"/>
          </p:nvPr>
        </p:nvSpPr>
        <p:spPr>
          <a:xfrm>
            <a:off x="381000" y="1828800"/>
            <a:ext cx="8382000" cy="4145279"/>
          </a:xfrm>
        </p:spPr>
        <p:txBody>
          <a:bodyPr/>
          <a:lstStyle/>
          <a:p>
            <a:pPr lvl="0"/>
            <a:r>
              <a:rPr lang="en-US" sz="2800" dirty="0" smtClean="0"/>
              <a:t>Team Project Collection</a:t>
            </a:r>
          </a:p>
          <a:p>
            <a:pPr lvl="1"/>
            <a:r>
              <a:rPr lang="en-US" sz="2400" dirty="0" smtClean="0"/>
              <a:t>Contains team projects</a:t>
            </a:r>
          </a:p>
          <a:p>
            <a:pPr lvl="1"/>
            <a:r>
              <a:rPr lang="en-US" sz="2400" dirty="0" smtClean="0"/>
              <a:t>Portable across TFS instances</a:t>
            </a:r>
          </a:p>
          <a:p>
            <a:pPr lvl="1"/>
            <a:r>
              <a:rPr lang="en-US" sz="2400" dirty="0" smtClean="0"/>
              <a:t>Can backup/restore in isolation</a:t>
            </a:r>
          </a:p>
          <a:p>
            <a:r>
              <a:rPr lang="en-US" sz="2800" dirty="0" smtClean="0"/>
              <a:t>Scale out application tier</a:t>
            </a:r>
          </a:p>
          <a:p>
            <a:pPr lvl="1"/>
            <a:r>
              <a:rPr lang="en-US" sz="2400" dirty="0" smtClean="0"/>
              <a:t>Load balancing</a:t>
            </a:r>
          </a:p>
          <a:p>
            <a:pPr lvl="1"/>
            <a:r>
              <a:rPr lang="en-US" sz="2400" dirty="0" smtClean="0"/>
              <a:t>Redundancy</a:t>
            </a:r>
          </a:p>
        </p:txBody>
      </p:sp>
      <p:pic>
        <p:nvPicPr>
          <p:cNvPr id="12289" name="Picture 1"/>
          <p:cNvPicPr>
            <a:picLocks noChangeAspect="1" noChangeArrowheads="1"/>
          </p:cNvPicPr>
          <p:nvPr/>
        </p:nvPicPr>
        <p:blipFill>
          <a:blip r:embed="rId4"/>
          <a:srcRect/>
          <a:stretch>
            <a:fillRect/>
          </a:stretch>
        </p:blipFill>
        <p:spPr bwMode="auto">
          <a:xfrm>
            <a:off x="3741533" y="3778469"/>
            <a:ext cx="5402467" cy="2209800"/>
          </a:xfrm>
          <a:prstGeom prst="rect">
            <a:avLst/>
          </a:prstGeom>
          <a:noFill/>
          <a:ln w="9525">
            <a:noFill/>
            <a:miter lim="800000"/>
            <a:headEnd/>
            <a:tailEnd/>
          </a:ln>
          <a:effectLst>
            <a:outerShdw blurRad="76200" dist="12700" dir="8100000" sy="-23000" kx="800400" algn="br" rotWithShape="0">
              <a:prstClr val="black">
                <a:alpha val="20000"/>
              </a:prstClr>
            </a:outerShdw>
          </a:effectLst>
          <a:scene3d>
            <a:camera prst="perspectiveContrastingLeftFacing"/>
            <a:lightRig rig="threePt" dir="t"/>
          </a:scene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build="p" advAuto="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Team Project </a:t>
            </a:r>
            <a:r>
              <a:rPr lang="en-US" dirty="0" smtClean="0"/>
              <a:t>Collections (TPC)</a:t>
            </a:r>
            <a:endParaRPr lang="de-DE" dirty="0"/>
          </a:p>
        </p:txBody>
      </p:sp>
      <p:sp>
        <p:nvSpPr>
          <p:cNvPr id="3" name="Inhaltsplatzhalter 2"/>
          <p:cNvSpPr>
            <a:spLocks noGrp="1"/>
          </p:cNvSpPr>
          <p:nvPr>
            <p:ph idx="1"/>
          </p:nvPr>
        </p:nvSpPr>
        <p:spPr/>
        <p:txBody>
          <a:bodyPr/>
          <a:lstStyle/>
          <a:p>
            <a:r>
              <a:rPr lang="en-US" dirty="0" smtClean="0"/>
              <a:t>New concept</a:t>
            </a:r>
          </a:p>
          <a:p>
            <a:pPr lvl="1"/>
            <a:r>
              <a:rPr lang="en-US" dirty="0" smtClean="0"/>
              <a:t>1 TPC = 1 SQL database</a:t>
            </a:r>
          </a:p>
          <a:p>
            <a:pPr lvl="1"/>
            <a:r>
              <a:rPr lang="en-US" dirty="0" smtClean="0"/>
              <a:t>After upgrading from TFS 2005/2008 all team projects will be in the "Default collection"</a:t>
            </a:r>
          </a:p>
          <a:p>
            <a:r>
              <a:rPr lang="en-US" dirty="0" smtClean="0"/>
              <a:t>TPCs are isolated</a:t>
            </a:r>
          </a:p>
          <a:p>
            <a:pPr lvl="1"/>
            <a:r>
              <a:rPr lang="en-US" dirty="0" smtClean="0"/>
              <a:t>No WI queries, no branching  &amp; merging</a:t>
            </a:r>
          </a:p>
          <a:p>
            <a:pPr lvl="1"/>
            <a:r>
              <a:rPr lang="en-US" dirty="0" smtClean="0"/>
              <a:t>Unique WI and CS IDs</a:t>
            </a:r>
            <a:r>
              <a:rPr lang="en-US" smtClean="0"/>
              <a:t>, separate Build </a:t>
            </a:r>
            <a:r>
              <a:rPr lang="en-US" dirty="0" smtClean="0"/>
              <a:t>Controllers</a:t>
            </a:r>
          </a:p>
          <a:p>
            <a:pPr lvl="1"/>
            <a:r>
              <a:rPr lang="en-US" dirty="0" smtClean="0"/>
              <a:t>1 cube, data warehouse, SSRS server for all TPCs</a:t>
            </a:r>
          </a:p>
          <a:p>
            <a:r>
              <a:rPr lang="en-US" dirty="0" smtClean="0"/>
              <a:t>In Team Explorer you connect to a TPC (not TFS)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lstStyle/>
          <a:p>
            <a:r>
              <a:rPr lang="en-US" dirty="0"/>
              <a:t>Team Project </a:t>
            </a:r>
            <a:r>
              <a:rPr lang="en-US" dirty="0" smtClean="0"/>
              <a:t>Collections (TPC)</a:t>
            </a:r>
            <a:br>
              <a:rPr lang="en-US" dirty="0" smtClean="0"/>
            </a:br>
            <a:r>
              <a:rPr lang="en-US" sz="3600" dirty="0" smtClean="0">
                <a:solidFill>
                  <a:srgbClr val="CCCCCC"/>
                </a:solidFill>
              </a:rPr>
              <a:t>Benefits</a:t>
            </a:r>
            <a:endParaRPr lang="de-DE" dirty="0">
              <a:solidFill>
                <a:srgbClr val="CCCCCC"/>
              </a:solidFill>
            </a:endParaRPr>
          </a:p>
        </p:txBody>
      </p:sp>
      <p:sp>
        <p:nvSpPr>
          <p:cNvPr id="3" name="Inhaltsplatzhalter 2"/>
          <p:cNvSpPr>
            <a:spLocks noGrp="1"/>
          </p:cNvSpPr>
          <p:nvPr>
            <p:ph idx="1"/>
          </p:nvPr>
        </p:nvSpPr>
        <p:spPr/>
        <p:txBody>
          <a:bodyPr/>
          <a:lstStyle/>
          <a:p>
            <a:endParaRPr lang="en-US" sz="2000" dirty="0" smtClean="0"/>
          </a:p>
          <a:p>
            <a:r>
              <a:rPr lang="en-US" dirty="0" smtClean="0"/>
              <a:t>What you can do now</a:t>
            </a:r>
          </a:p>
          <a:p>
            <a:pPr lvl="1"/>
            <a:r>
              <a:rPr lang="en-US" dirty="0" smtClean="0"/>
              <a:t>Backup/Restore single TPCs, rather than whole TFS</a:t>
            </a:r>
          </a:p>
          <a:p>
            <a:pPr lvl="1"/>
            <a:r>
              <a:rPr lang="en-US" dirty="0" smtClean="0"/>
              <a:t>Move a TPC to other server for scalability reasons</a:t>
            </a:r>
          </a:p>
          <a:p>
            <a:pPr lvl="1"/>
            <a:r>
              <a:rPr lang="en-US" dirty="0" smtClean="0"/>
              <a:t>Hand-over a TPCs to a customer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4</TotalTime>
  <Words>3610</Words>
  <Application>Microsoft Office PowerPoint</Application>
  <PresentationFormat>On-screen Show (4:3)</PresentationFormat>
  <Paragraphs>775</Paragraphs>
  <Slides>117</Slides>
  <Notes>110</Notes>
  <HiddenSlides>0</HiddenSlides>
  <MMClips>0</MMClips>
  <ScaleCrop>false</ScaleCrop>
  <HeadingPairs>
    <vt:vector size="4" baseType="variant">
      <vt:variant>
        <vt:lpstr>Theme</vt:lpstr>
      </vt:variant>
      <vt:variant>
        <vt:i4>2</vt:i4>
      </vt:variant>
      <vt:variant>
        <vt:lpstr>Slide Titles</vt:lpstr>
      </vt:variant>
      <vt:variant>
        <vt:i4>117</vt:i4>
      </vt:variant>
    </vt:vector>
  </HeadingPairs>
  <TitlesOfParts>
    <vt:vector size="119" baseType="lpstr">
      <vt:lpstr>TechEd09_Europe</vt:lpstr>
      <vt:lpstr>TechEd09_Europe template</vt:lpstr>
      <vt:lpstr>Slide 1</vt:lpstr>
      <vt:lpstr>Successfully Administering and Running TFS 2008/2010</vt:lpstr>
      <vt:lpstr>What this talk is about</vt:lpstr>
      <vt:lpstr>Who is the TFS Administrator?</vt:lpstr>
      <vt:lpstr>Abbreviations used in this talk</vt:lpstr>
      <vt:lpstr>Agenda</vt:lpstr>
      <vt:lpstr>Agenda</vt:lpstr>
      <vt:lpstr>Slide 8</vt:lpstr>
      <vt:lpstr>Things to do now; things to do later</vt:lpstr>
      <vt:lpstr>Hardware Recommendations</vt:lpstr>
      <vt:lpstr>Hardware Recommendations</vt:lpstr>
      <vt:lpstr>TFS Licensing Basics</vt:lpstr>
      <vt:lpstr>TFS Licensing Basics</vt:lpstr>
      <vt:lpstr>TFS Licensing Basics</vt:lpstr>
      <vt:lpstr>TFS Licensing Basics</vt:lpstr>
      <vt:lpstr>TFS Licensing Basics</vt:lpstr>
      <vt:lpstr>Authentication</vt:lpstr>
      <vt:lpstr>Team Project Strategy</vt:lpstr>
      <vt:lpstr>Team Project Strategy</vt:lpstr>
      <vt:lpstr>Team Project Strategy</vt:lpstr>
      <vt:lpstr>Set up a build process early!</vt:lpstr>
      <vt:lpstr>Virtualization and TFS</vt:lpstr>
      <vt:lpstr>Virtualization Options</vt:lpstr>
      <vt:lpstr>TFS 2008 Scalability Options</vt:lpstr>
      <vt:lpstr>Build Server performance</vt:lpstr>
      <vt:lpstr>Build Server performance (II)</vt:lpstr>
      <vt:lpstr>Localized Versions of TFS</vt:lpstr>
      <vt:lpstr>Installation</vt:lpstr>
      <vt:lpstr>Slipstream Step 1 - Preparation</vt:lpstr>
      <vt:lpstr>Slipstream Step 2 – Extract the Service Pack package</vt:lpstr>
      <vt:lpstr>Slipstream Step 3 – Create admin installation package</vt:lpstr>
      <vt:lpstr>Slipstream Step 3 – Create admin installation package</vt:lpstr>
      <vt:lpstr>Slipstream Step 4 – Ready to be installed</vt:lpstr>
      <vt:lpstr>Where to install which SP?</vt:lpstr>
      <vt:lpstr>Installation Verification</vt:lpstr>
      <vt:lpstr>Congratulations!</vt:lpstr>
      <vt:lpstr>Windows Server 2008 and higher</vt:lpstr>
      <vt:lpstr>Enable Work Item Meta Data Filtering</vt:lpstr>
      <vt:lpstr>Enable Work Item Meta Data Filtering How to configure it</vt:lpstr>
      <vt:lpstr>Turn off label deletion when deleting builds</vt:lpstr>
      <vt:lpstr>IIS Recycling Times</vt:lpstr>
      <vt:lpstr>TFSServerScheduler Dependency</vt:lpstr>
      <vt:lpstr>Configuring TFS for SSL/HTTPs</vt:lpstr>
      <vt:lpstr>Extend %PATH% variable</vt:lpstr>
      <vt:lpstr>Configure mail server settings</vt:lpstr>
      <vt:lpstr>Configure Web Access Links Work Item-Links in e-mails open up this site:</vt:lpstr>
      <vt:lpstr>Configure Web Access Links Step 1 – Register TSWA with TFS</vt:lpstr>
      <vt:lpstr>Configure Web Access Links Step 1 – Register TSWA with TFS</vt:lpstr>
      <vt:lpstr>Configure Web Access Links Step 1 – Register TSWA with TFS</vt:lpstr>
      <vt:lpstr>Configure Web Access Links But now we have a new problem…</vt:lpstr>
      <vt:lpstr>Configure Web Access Links Step 2 – Install Hot fix (KB 957196)</vt:lpstr>
      <vt:lpstr>Configure Web Access Links Check-In notifications now point to Web Access!</vt:lpstr>
      <vt:lpstr>Configure Web Access Links Step 3 – Modify XSLT file</vt:lpstr>
      <vt:lpstr>Configure Web Access Links Step 3 – Modify XSLT file</vt:lpstr>
      <vt:lpstr>Configure Web Access Links and finally</vt:lpstr>
      <vt:lpstr>SQL Backup and Maintenance</vt:lpstr>
      <vt:lpstr>SQL Server transaction log files</vt:lpstr>
      <vt:lpstr>Turn off OLAP flight recorder (in SSAS)</vt:lpstr>
      <vt:lpstr>Move and Set Size of Cache Folders</vt:lpstr>
      <vt:lpstr>Anti-Virus Software and TFS</vt:lpstr>
      <vt:lpstr>Hunting DCOM errors in event log</vt:lpstr>
      <vt:lpstr>Hunting DCOM errors in event log</vt:lpstr>
      <vt:lpstr>Area Sorting Problem</vt:lpstr>
      <vt:lpstr>Area Sorting Fix </vt:lpstr>
      <vt:lpstr>Setting Admin Permissions Set a up group for TFS Administrators</vt:lpstr>
      <vt:lpstr>Setting Team Project Permissions Set a up groups for a new Team Project</vt:lpstr>
      <vt:lpstr>Setting Team Project Permissions</vt:lpstr>
      <vt:lpstr>Now backup your machine!</vt:lpstr>
      <vt:lpstr>Most Recent Version</vt:lpstr>
      <vt:lpstr>Client Installation Installation order is very important</vt:lpstr>
      <vt:lpstr>Checking for non-patched clients How to check discover users without SP1 installed</vt:lpstr>
      <vt:lpstr>Using TFS Server Manager</vt:lpstr>
      <vt:lpstr>Checking for clients without TFPT  How to make sure users  have TFPT installed</vt:lpstr>
      <vt:lpstr>Index of TFS Command Line Tools</vt:lpstr>
      <vt:lpstr>TFS Version Detection</vt:lpstr>
      <vt:lpstr>Unlock files checked out by others</vt:lpstr>
      <vt:lpstr>Unlock files check-out by others</vt:lpstr>
      <vt:lpstr>TFS Performance Reporting Pack</vt:lpstr>
      <vt:lpstr>TFS Performance Reporting Pack</vt:lpstr>
      <vt:lpstr>Some more things you can do…</vt:lpstr>
      <vt:lpstr>Even more things that can go wrong</vt:lpstr>
      <vt:lpstr>Slide 82</vt:lpstr>
      <vt:lpstr>Agenda</vt:lpstr>
      <vt:lpstr>Beta Disclaimer</vt:lpstr>
      <vt:lpstr>Team Foundation Server 2008: Enterprise-capable SCM</vt:lpstr>
      <vt:lpstr>Team Foundation Server 2008: Setup &amp; Admin Pains</vt:lpstr>
      <vt:lpstr>Simplified Setup</vt:lpstr>
      <vt:lpstr>TFS 2010 Installation</vt:lpstr>
      <vt:lpstr>TFS 2010 Installation (2)</vt:lpstr>
      <vt:lpstr>TFS 2010 Installation (3)</vt:lpstr>
      <vt:lpstr>TFS 2010 Installation (4)</vt:lpstr>
      <vt:lpstr>TFS 2010 Installation (5)</vt:lpstr>
      <vt:lpstr>TFS 2010 Basic Installation</vt:lpstr>
      <vt:lpstr>Administrative User Interface</vt:lpstr>
      <vt:lpstr>TFS 2010 Admin Console</vt:lpstr>
      <vt:lpstr>Team Foundation Server 2008: Enterprise Pains</vt:lpstr>
      <vt:lpstr>Enterprise TFS Management (ETM)</vt:lpstr>
      <vt:lpstr>Team Project Collections (TPC)</vt:lpstr>
      <vt:lpstr>Team Project Collections (TPC) Benefits</vt:lpstr>
      <vt:lpstr>Team Project Collections (TPC) How to migrate to the new collections</vt:lpstr>
      <vt:lpstr>Enterprise TFS Management (ETM)</vt:lpstr>
      <vt:lpstr>Organizations &amp; Team Projects</vt:lpstr>
      <vt:lpstr>TFS 2010 Prerequisites Things you can prepare in advance (on the server)</vt:lpstr>
      <vt:lpstr>TFS 2010 Prerequisites (II) Things you can prepare in advance (on the server)</vt:lpstr>
      <vt:lpstr>TFS 2010 Prerequisites Things you can prepare in advance (on the client)</vt:lpstr>
      <vt:lpstr>TFS 2010 Lab Management Prerequisites</vt:lpstr>
      <vt:lpstr>The Update Process Server Upgrade</vt:lpstr>
      <vt:lpstr>The Update Process Team Project Upgrade</vt:lpstr>
      <vt:lpstr>VS 2005/2008 accessing TFS 2010</vt:lpstr>
      <vt:lpstr>VS 2005/2008 accessing TFS 2010</vt:lpstr>
      <vt:lpstr>Using VS 2010 with TFS 2008</vt:lpstr>
      <vt:lpstr>Some more points on TFS 2010</vt:lpstr>
      <vt:lpstr>Slide 113</vt:lpstr>
      <vt:lpstr>Resources</vt:lpstr>
      <vt:lpstr>Related Content</vt:lpstr>
      <vt:lpstr>Slide 116</vt:lpstr>
      <vt:lpstr>Slide 117</vt:lpstr>
    </vt:vector>
  </TitlesOfParts>
  <Manager>&lt;Content Manager Name Here&gt;</Manager>
  <Company>AIT TeamSystemPro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subject>tech·ed Europe 2009</dc:subject>
  <dc:creator>Neno Loje</dc:creator>
  <dc:description>tech·ed Europe 2009</dc:description>
  <cp:lastModifiedBy>cn_user</cp:lastModifiedBy>
  <cp:revision>409</cp:revision>
  <dcterms:created xsi:type="dcterms:W3CDTF">2009-10-23T09:37:54Z</dcterms:created>
  <dcterms:modified xsi:type="dcterms:W3CDTF">2009-11-12T14:04:52Z</dcterms:modified>
</cp:coreProperties>
</file>