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9" r:id="rId3"/>
    <p:sldMasterId id="2147483731" r:id="rId4"/>
  </p:sldMasterIdLst>
  <p:notesMasterIdLst>
    <p:notesMasterId r:id="rId30"/>
  </p:notesMasterIdLst>
  <p:handoutMasterIdLst>
    <p:handoutMasterId r:id="rId31"/>
  </p:handoutMasterIdLst>
  <p:sldIdLst>
    <p:sldId id="256" r:id="rId5"/>
    <p:sldId id="257" r:id="rId6"/>
    <p:sldId id="306" r:id="rId7"/>
    <p:sldId id="311" r:id="rId8"/>
    <p:sldId id="314" r:id="rId9"/>
    <p:sldId id="301" r:id="rId10"/>
    <p:sldId id="325" r:id="rId11"/>
    <p:sldId id="326" r:id="rId12"/>
    <p:sldId id="290" r:id="rId13"/>
    <p:sldId id="302" r:id="rId14"/>
    <p:sldId id="303" r:id="rId15"/>
    <p:sldId id="315" r:id="rId16"/>
    <p:sldId id="298" r:id="rId17"/>
    <p:sldId id="316" r:id="rId18"/>
    <p:sldId id="300" r:id="rId19"/>
    <p:sldId id="317" r:id="rId20"/>
    <p:sldId id="304" r:id="rId21"/>
    <p:sldId id="320" r:id="rId22"/>
    <p:sldId id="321" r:id="rId23"/>
    <p:sldId id="322" r:id="rId24"/>
    <p:sldId id="324" r:id="rId25"/>
    <p:sldId id="274" r:id="rId26"/>
    <p:sldId id="282" r:id="rId27"/>
    <p:sldId id="332" r:id="rId28"/>
    <p:sldId id="333"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78720" autoAdjust="0"/>
  </p:normalViewPr>
  <p:slideViewPr>
    <p:cSldViewPr snapToGrid="0">
      <p:cViewPr>
        <p:scale>
          <a:sx n="60" d="100"/>
          <a:sy n="60" d="100"/>
        </p:scale>
        <p:origin x="-2286" y="-94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dev309_gregory new.pptx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641358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258879872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 typeface="Arial" pitchFamily="34" charset="0"/>
              <a:buNone/>
            </a:pPr>
            <a:endParaRPr lang="en-US"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3487818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FUTUR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30196"/>
            <a:ext cx="8382000" cy="1329595"/>
          </a:xfrm>
        </p:spPr>
        <p:txBody>
          <a:bodyPr/>
          <a:lstStyle>
            <a:lvl1pPr>
              <a:defRPr baseline="0"/>
            </a:lvl1pPr>
          </a:lstStyle>
          <a:p>
            <a:r>
              <a:rPr lang="en-US" dirty="0" smtClean="0"/>
              <a:t>Use this Slide for FUTURE Content</a:t>
            </a:r>
            <a:endParaRPr lang="en-US" dirty="0"/>
          </a:p>
        </p:txBody>
      </p:sp>
      <p:sp>
        <p:nvSpPr>
          <p:cNvPr id="6" name="Text Placeholder 5"/>
          <p:cNvSpPr>
            <a:spLocks noGrp="1"/>
          </p:cNvSpPr>
          <p:nvPr>
            <p:ph type="body" sz="quarter" idx="10"/>
          </p:nvPr>
        </p:nvSpPr>
        <p:spPr>
          <a:xfrm>
            <a:off x="730044" y="1411561"/>
            <a:ext cx="7672004" cy="1602939"/>
          </a:xfrm>
        </p:spPr>
        <p:txBody>
          <a:bodyPr/>
          <a:lstStyle>
            <a:lvl1pPr>
              <a:lnSpc>
                <a:spcPct val="78000"/>
              </a:lnSpc>
              <a:defRPr/>
            </a:lvl1pPr>
            <a:lvl2pPr>
              <a:lnSpc>
                <a:spcPct val="78000"/>
              </a:lnSpc>
              <a:buClr>
                <a:srgbClr val="95E3E7"/>
              </a:buClr>
              <a:defRPr/>
            </a:lvl2pPr>
            <a:lvl3pPr>
              <a:lnSpc>
                <a:spcPct val="78000"/>
              </a:lnSpc>
              <a:buClr>
                <a:srgbClr val="95E3E7"/>
              </a:buClr>
              <a:defRPr/>
            </a:lvl3pPr>
            <a:lvl4pPr>
              <a:lnSpc>
                <a:spcPct val="78000"/>
              </a:lnSpc>
              <a:buClr>
                <a:srgbClr val="95E3E7"/>
              </a:buClr>
              <a:defRPr/>
            </a:lvl4pPr>
            <a:lvl5pPr>
              <a:lnSpc>
                <a:spcPct val="78000"/>
              </a:lnSpc>
              <a:buClr>
                <a:srgbClr val="95E3E7"/>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07/7/12/main" xmlns="" val="37247980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8"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kate@gregcons.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www.gregcons.com/kateblog"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code.msdn.com/WindowsAPICodePack"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5.png"/><Relationship Id="rId5" Type="http://schemas.openxmlformats.org/officeDocument/2006/relationships/hyperlink" Target="http://microsoft.com/technet" TargetMode="External"/><Relationship Id="rId10" Type="http://schemas.openxmlformats.org/officeDocument/2006/relationships/image" Target="../media/image24.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smtClean="0"/>
              <a:t>Windows 7 Taskbar </a:t>
            </a:r>
            <a:r>
              <a:rPr lang="en-US" dirty="0" smtClean="0"/>
              <a:t>–</a:t>
            </a:r>
            <a:r>
              <a:rPr smtClean="0"/>
              <a:t> Jump Lists</a:t>
            </a:r>
            <a:endParaRPr lang="en-US" dirty="0"/>
          </a:p>
        </p:txBody>
      </p:sp>
      <p:sp>
        <p:nvSpPr>
          <p:cNvPr id="2" name="Text Placeholder 1"/>
          <p:cNvSpPr>
            <a:spLocks noGrp="1"/>
          </p:cNvSpPr>
          <p:nvPr>
            <p:ph type="body" sz="quarter" idx="10"/>
          </p:nvPr>
        </p:nvSpPr>
        <p:spPr>
          <a:xfrm>
            <a:off x="4191000" y="1143000"/>
            <a:ext cx="4800600" cy="4308872"/>
          </a:xfrm>
        </p:spPr>
        <p:txBody>
          <a:bodyPr/>
          <a:lstStyle/>
          <a:p>
            <a:endParaRPr lang="en-US" dirty="0" smtClean="0"/>
          </a:p>
          <a:p>
            <a:r>
              <a:rPr lang="en-US" dirty="0" smtClean="0">
                <a:solidFill>
                  <a:schemeClr val="tx1"/>
                </a:solidFill>
              </a:rPr>
              <a:t>Mini Start Menu for your program</a:t>
            </a:r>
          </a:p>
          <a:p>
            <a:r>
              <a:rPr lang="en-US" dirty="0" smtClean="0">
                <a:solidFill>
                  <a:schemeClr val="tx1"/>
                </a:solidFill>
              </a:rPr>
              <a:t>Access to key destinations and tasks</a:t>
            </a:r>
          </a:p>
          <a:p>
            <a:r>
              <a:rPr lang="en-US" dirty="0" smtClean="0">
                <a:solidFill>
                  <a:schemeClr val="tx1"/>
                </a:solidFill>
              </a:rPr>
              <a:t>Customizable</a:t>
            </a:r>
          </a:p>
        </p:txBody>
      </p:sp>
      <p:pic>
        <p:nvPicPr>
          <p:cNvPr id="8" name="Picture 7" descr="transparent-destination-lis.gif"/>
          <p:cNvPicPr>
            <a:picLocks noChangeAspect="1"/>
          </p:cNvPicPr>
          <p:nvPr/>
        </p:nvPicPr>
        <p:blipFill>
          <a:blip r:embed="rId3" cstate="print"/>
          <a:stretch>
            <a:fillRect/>
          </a:stretch>
        </p:blipFill>
        <p:spPr>
          <a:xfrm>
            <a:off x="660633" y="1524000"/>
            <a:ext cx="3301771" cy="3581400"/>
          </a:xfrm>
          <a:prstGeom prst="rect">
            <a:avLst/>
          </a:prstGeom>
          <a:effectLst>
            <a:reflection blurRad="6350" stA="50000" endA="300" endPos="38500" dist="50800" dir="5400000" sy="-100000" algn="bl" rotWithShape="0"/>
          </a:effectLst>
          <a:scene3d>
            <a:camera prst="isometricOffAxis1Right">
              <a:rot lat="1080000" lon="20400000" rev="0"/>
            </a:camera>
            <a:lightRig rig="threePt" dir="t"/>
          </a:scene3d>
        </p:spPr>
      </p:pic>
    </p:spTree>
    <p:extLst>
      <p:ext uri="{BB962C8B-B14F-4D97-AF65-F5344CB8AC3E}">
        <p14:creationId xmlns:p14="http://schemas.microsoft.com/office/powerpoint/2007/7/12/main" xmlns="" val="347505288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4" y="2614144"/>
            <a:ext cx="1782223" cy="646331"/>
          </a:xfrm>
          <a:prstGeom prst="rect">
            <a:avLst/>
          </a:prstGeom>
          <a:noFill/>
        </p:spPr>
        <p:txBody>
          <a:bodyPr wrap="square" rtlCol="0">
            <a:spAutoFit/>
          </a:bodyPr>
          <a:lstStyle/>
          <a:p>
            <a:pPr algn="r"/>
            <a:r>
              <a:rPr lang="en-US" dirty="0" smtClean="0"/>
              <a:t>Destinations</a:t>
            </a:r>
          </a:p>
          <a:p>
            <a:pPr algn="r"/>
            <a:r>
              <a:rPr lang="en-US" dirty="0" smtClean="0"/>
              <a:t>(“nouns”)</a:t>
            </a:r>
            <a:endParaRPr lang="en-US" dirty="0"/>
          </a:p>
        </p:txBody>
      </p:sp>
      <p:sp>
        <p:nvSpPr>
          <p:cNvPr id="5" name="TextBox 4"/>
          <p:cNvSpPr txBox="1"/>
          <p:nvPr/>
        </p:nvSpPr>
        <p:spPr>
          <a:xfrm>
            <a:off x="1219204" y="4534477"/>
            <a:ext cx="1401223" cy="646331"/>
          </a:xfrm>
          <a:prstGeom prst="rect">
            <a:avLst/>
          </a:prstGeom>
          <a:noFill/>
        </p:spPr>
        <p:txBody>
          <a:bodyPr wrap="square" rtlCol="0">
            <a:spAutoFit/>
          </a:bodyPr>
          <a:lstStyle/>
          <a:p>
            <a:pPr algn="r"/>
            <a:r>
              <a:rPr lang="en-US" dirty="0" smtClean="0"/>
              <a:t>Tasks</a:t>
            </a:r>
          </a:p>
          <a:p>
            <a:pPr algn="r"/>
            <a:r>
              <a:rPr lang="en-US" dirty="0" smtClean="0"/>
              <a:t>(“verbs”)</a:t>
            </a:r>
            <a:endParaRPr lang="en-US" dirty="0"/>
          </a:p>
        </p:txBody>
      </p:sp>
      <p:sp>
        <p:nvSpPr>
          <p:cNvPr id="7" name="TextBox 6"/>
          <p:cNvSpPr txBox="1"/>
          <p:nvPr/>
        </p:nvSpPr>
        <p:spPr>
          <a:xfrm>
            <a:off x="6096001" y="2831068"/>
            <a:ext cx="1995226" cy="369332"/>
          </a:xfrm>
          <a:prstGeom prst="rect">
            <a:avLst/>
          </a:prstGeom>
          <a:noFill/>
        </p:spPr>
        <p:txBody>
          <a:bodyPr wrap="none" rtlCol="0">
            <a:spAutoFit/>
          </a:bodyPr>
          <a:lstStyle/>
          <a:p>
            <a:r>
              <a:rPr lang="en-US" dirty="0" smtClean="0"/>
              <a:t>Known categories</a:t>
            </a:r>
            <a:endParaRPr lang="en-US" dirty="0"/>
          </a:p>
        </p:txBody>
      </p:sp>
      <p:sp>
        <p:nvSpPr>
          <p:cNvPr id="8" name="TextBox 7"/>
          <p:cNvSpPr txBox="1"/>
          <p:nvPr/>
        </p:nvSpPr>
        <p:spPr>
          <a:xfrm>
            <a:off x="6096004" y="3733800"/>
            <a:ext cx="2085827" cy="369332"/>
          </a:xfrm>
          <a:prstGeom prst="rect">
            <a:avLst/>
          </a:prstGeom>
          <a:noFill/>
        </p:spPr>
        <p:txBody>
          <a:bodyPr wrap="none" rtlCol="0">
            <a:spAutoFit/>
          </a:bodyPr>
          <a:lstStyle/>
          <a:p>
            <a:r>
              <a:rPr lang="en-US" dirty="0" smtClean="0"/>
              <a:t>Custom categories</a:t>
            </a:r>
            <a:endParaRPr lang="en-US" dirty="0"/>
          </a:p>
        </p:txBody>
      </p:sp>
      <p:sp>
        <p:nvSpPr>
          <p:cNvPr id="9" name="TextBox 8"/>
          <p:cNvSpPr txBox="1"/>
          <p:nvPr/>
        </p:nvSpPr>
        <p:spPr>
          <a:xfrm>
            <a:off x="6096004" y="4355068"/>
            <a:ext cx="1401223" cy="369332"/>
          </a:xfrm>
          <a:prstGeom prst="rect">
            <a:avLst/>
          </a:prstGeom>
          <a:noFill/>
        </p:spPr>
        <p:txBody>
          <a:bodyPr wrap="square" rtlCol="0">
            <a:spAutoFit/>
          </a:bodyPr>
          <a:lstStyle/>
          <a:p>
            <a:r>
              <a:rPr lang="en-US" dirty="0" smtClean="0"/>
              <a:t>User Tasks</a:t>
            </a:r>
            <a:endParaRPr lang="en-US" dirty="0"/>
          </a:p>
        </p:txBody>
      </p:sp>
      <p:sp>
        <p:nvSpPr>
          <p:cNvPr id="10" name="TextBox 9"/>
          <p:cNvSpPr txBox="1"/>
          <p:nvPr/>
        </p:nvSpPr>
        <p:spPr>
          <a:xfrm>
            <a:off x="6096000" y="5117068"/>
            <a:ext cx="1858423" cy="369332"/>
          </a:xfrm>
          <a:prstGeom prst="rect">
            <a:avLst/>
          </a:prstGeom>
          <a:noFill/>
        </p:spPr>
        <p:txBody>
          <a:bodyPr wrap="square" rtlCol="0">
            <a:spAutoFit/>
          </a:bodyPr>
          <a:lstStyle/>
          <a:p>
            <a:r>
              <a:rPr lang="en-US" dirty="0" smtClean="0"/>
              <a:t>Taskbar Tasks</a:t>
            </a:r>
            <a:endParaRPr lang="en-US" dirty="0"/>
          </a:p>
        </p:txBody>
      </p:sp>
      <p:grpSp>
        <p:nvGrpSpPr>
          <p:cNvPr id="3" name="Group 21"/>
          <p:cNvGrpSpPr/>
          <p:nvPr/>
        </p:nvGrpSpPr>
        <p:grpSpPr>
          <a:xfrm>
            <a:off x="2590800" y="1944463"/>
            <a:ext cx="381000" cy="2209006"/>
            <a:chOff x="2590800" y="2286794"/>
            <a:chExt cx="457994" cy="2209006"/>
          </a:xfrm>
        </p:grpSpPr>
        <p:cxnSp>
          <p:nvCxnSpPr>
            <p:cNvPr id="14" name="Straight Connector 13"/>
            <p:cNvCxnSpPr/>
            <p:nvPr/>
          </p:nvCxnSpPr>
          <p:spPr>
            <a:xfrm rot="5400000">
              <a:off x="1943894" y="3390900"/>
              <a:ext cx="2209006" cy="79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90800" y="3314131"/>
              <a:ext cx="457199" cy="158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pic>
        <p:nvPicPr>
          <p:cNvPr id="19" name="Picture 18" descr="destlist3.png"/>
          <p:cNvPicPr>
            <a:picLocks noChangeAspect="1"/>
          </p:cNvPicPr>
          <p:nvPr/>
        </p:nvPicPr>
        <p:blipFill>
          <a:blip r:embed="rId3" cstate="print"/>
          <a:stretch>
            <a:fillRect/>
          </a:stretch>
        </p:blipFill>
        <p:spPr>
          <a:xfrm>
            <a:off x="3124200" y="1752607"/>
            <a:ext cx="2486372" cy="4077269"/>
          </a:xfrm>
          <a:prstGeom prst="rect">
            <a:avLst/>
          </a:prstGeom>
          <a:effectLst>
            <a:outerShdw blurRad="139700" dist="12700" dir="2700000" algn="tl" rotWithShape="0">
              <a:prstClr val="black"/>
            </a:outerShdw>
          </a:effectLst>
        </p:spPr>
      </p:pic>
      <p:grpSp>
        <p:nvGrpSpPr>
          <p:cNvPr id="6" name="Group 26"/>
          <p:cNvGrpSpPr/>
          <p:nvPr/>
        </p:nvGrpSpPr>
        <p:grpSpPr>
          <a:xfrm>
            <a:off x="5713417" y="2590803"/>
            <a:ext cx="382587" cy="953860"/>
            <a:chOff x="5713413" y="2933134"/>
            <a:chExt cx="382587" cy="953860"/>
          </a:xfrm>
        </p:grpSpPr>
        <p:cxnSp>
          <p:nvCxnSpPr>
            <p:cNvPr id="24" name="Straight Connector 23"/>
            <p:cNvCxnSpPr/>
            <p:nvPr/>
          </p:nvCxnSpPr>
          <p:spPr>
            <a:xfrm rot="5400000">
              <a:off x="5237277" y="3409270"/>
              <a:ext cx="953860" cy="1587"/>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5715000" y="3390331"/>
              <a:ext cx="381000" cy="158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1" name="Group 38"/>
          <p:cNvGrpSpPr/>
          <p:nvPr/>
        </p:nvGrpSpPr>
        <p:grpSpPr>
          <a:xfrm>
            <a:off x="5714206" y="3696269"/>
            <a:ext cx="381794" cy="457994"/>
            <a:chOff x="5714206" y="4038600"/>
            <a:chExt cx="381794" cy="457994"/>
          </a:xfrm>
        </p:grpSpPr>
        <p:cxnSp>
          <p:nvCxnSpPr>
            <p:cNvPr id="29" name="Straight Connector 28"/>
            <p:cNvCxnSpPr/>
            <p:nvPr/>
          </p:nvCxnSpPr>
          <p:spPr>
            <a:xfrm rot="5400000">
              <a:off x="5485606" y="4267200"/>
              <a:ext cx="457994" cy="79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5715000" y="4267200"/>
              <a:ext cx="381000" cy="158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2" name="Group 39"/>
          <p:cNvGrpSpPr/>
          <p:nvPr/>
        </p:nvGrpSpPr>
        <p:grpSpPr>
          <a:xfrm>
            <a:off x="2590800" y="4305869"/>
            <a:ext cx="381000" cy="1371600"/>
            <a:chOff x="2590800" y="2286794"/>
            <a:chExt cx="457994" cy="2209006"/>
          </a:xfrm>
        </p:grpSpPr>
        <p:cxnSp>
          <p:nvCxnSpPr>
            <p:cNvPr id="41" name="Straight Connector 40"/>
            <p:cNvCxnSpPr/>
            <p:nvPr/>
          </p:nvCxnSpPr>
          <p:spPr>
            <a:xfrm rot="5400000">
              <a:off x="1943894" y="3390900"/>
              <a:ext cx="2209006" cy="794"/>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590800" y="3200400"/>
              <a:ext cx="457200" cy="158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3" name="Group 42"/>
          <p:cNvGrpSpPr/>
          <p:nvPr/>
        </p:nvGrpSpPr>
        <p:grpSpPr>
          <a:xfrm>
            <a:off x="5715000" y="4305869"/>
            <a:ext cx="381794" cy="533400"/>
            <a:chOff x="5714206" y="4038600"/>
            <a:chExt cx="381794" cy="457994"/>
          </a:xfrm>
        </p:grpSpPr>
        <p:cxnSp>
          <p:nvCxnSpPr>
            <p:cNvPr id="44" name="Straight Connector 43"/>
            <p:cNvCxnSpPr/>
            <p:nvPr/>
          </p:nvCxnSpPr>
          <p:spPr>
            <a:xfrm rot="5400000">
              <a:off x="5485606" y="4267200"/>
              <a:ext cx="457994" cy="794"/>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a:off x="5715000" y="4267200"/>
              <a:ext cx="381000" cy="158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6" name="Group 45"/>
          <p:cNvGrpSpPr/>
          <p:nvPr/>
        </p:nvGrpSpPr>
        <p:grpSpPr>
          <a:xfrm>
            <a:off x="5715000" y="4991669"/>
            <a:ext cx="381794" cy="685800"/>
            <a:chOff x="5714206" y="4038600"/>
            <a:chExt cx="381794" cy="457994"/>
          </a:xfrm>
        </p:grpSpPr>
        <p:cxnSp>
          <p:nvCxnSpPr>
            <p:cNvPr id="47" name="Straight Connector 46"/>
            <p:cNvCxnSpPr/>
            <p:nvPr/>
          </p:nvCxnSpPr>
          <p:spPr>
            <a:xfrm rot="5400000">
              <a:off x="5485606" y="4267200"/>
              <a:ext cx="457994" cy="794"/>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0800000">
              <a:off x="5715000" y="4267200"/>
              <a:ext cx="381000" cy="158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7" name="Group 27"/>
          <p:cNvGrpSpPr/>
          <p:nvPr/>
        </p:nvGrpSpPr>
        <p:grpSpPr>
          <a:xfrm>
            <a:off x="5715000" y="1981200"/>
            <a:ext cx="381794" cy="457994"/>
            <a:chOff x="5714206" y="4038600"/>
            <a:chExt cx="381794" cy="457994"/>
          </a:xfrm>
        </p:grpSpPr>
        <p:cxnSp>
          <p:nvCxnSpPr>
            <p:cNvPr id="31" name="Straight Connector 30"/>
            <p:cNvCxnSpPr/>
            <p:nvPr/>
          </p:nvCxnSpPr>
          <p:spPr>
            <a:xfrm rot="5400000">
              <a:off x="5485606" y="4267200"/>
              <a:ext cx="457994" cy="79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5715000" y="4267200"/>
              <a:ext cx="381000" cy="158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6096004" y="1992868"/>
            <a:ext cx="1840953" cy="369332"/>
          </a:xfrm>
          <a:prstGeom prst="rect">
            <a:avLst/>
          </a:prstGeom>
          <a:noFill/>
        </p:spPr>
        <p:txBody>
          <a:bodyPr wrap="none" rtlCol="0">
            <a:spAutoFit/>
          </a:bodyPr>
          <a:lstStyle/>
          <a:p>
            <a:r>
              <a:rPr lang="en-US" dirty="0" smtClean="0"/>
              <a:t>Pinned category</a:t>
            </a:r>
            <a:endParaRPr lang="en-US" dirty="0"/>
          </a:p>
        </p:txBody>
      </p:sp>
      <p:sp>
        <p:nvSpPr>
          <p:cNvPr id="35" name="Title 1"/>
          <p:cNvSpPr>
            <a:spLocks noGrp="1"/>
          </p:cNvSpPr>
          <p:nvPr>
            <p:ph type="title"/>
          </p:nvPr>
        </p:nvSpPr>
        <p:spPr/>
        <p:txBody>
          <a:bodyPr/>
          <a:lstStyle/>
          <a:p>
            <a:r>
              <a:rPr/>
              <a:t>Windows 7 Taskbar – Jump Lists</a:t>
            </a:r>
            <a:endParaRPr lang="en-US" dirty="0"/>
          </a:p>
        </p:txBody>
      </p:sp>
    </p:spTree>
    <p:extLst>
      <p:ext uri="{BB962C8B-B14F-4D97-AF65-F5344CB8AC3E}">
        <p14:creationId xmlns:p14="http://schemas.microsoft.com/office/powerpoint/2007/7/12/main" xmlns="" val="35784280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1000"/>
                                        <p:tgtEl>
                                          <p:spTgt spid="7">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10" presetClass="entr" presetSubtype="0" fill="hold"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1000"/>
                                        <p:tgtEl>
                                          <p:spTgt spid="8">
                                            <p:txEl>
                                              <p:pRg st="0" end="0"/>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childTnLst>
                                </p:cTn>
                              </p:par>
                              <p:par>
                                <p:cTn id="35" presetID="10" presetClass="entr" presetSubtype="0" fill="hold" nodeType="withEffect">
                                  <p:stCondLst>
                                    <p:cond delay="0"/>
                                  </p:stCondLst>
                                  <p:childTnLst>
                                    <p:set>
                                      <p:cBhvr>
                                        <p:cTn id="36" dur="1" fill="hold">
                                          <p:stCondLst>
                                            <p:cond delay="0"/>
                                          </p:stCondLst>
                                        </p:cTn>
                                        <p:tgtEl>
                                          <p:spTgt spid="33">
                                            <p:txEl>
                                              <p:pRg st="0" end="0"/>
                                            </p:txEl>
                                          </p:spTgt>
                                        </p:tgtEl>
                                        <p:attrNameLst>
                                          <p:attrName>style.visibility</p:attrName>
                                        </p:attrNameLst>
                                      </p:cBhvr>
                                      <p:to>
                                        <p:strVal val="visible"/>
                                      </p:to>
                                    </p:set>
                                    <p:animEffect transition="in" filter="fade">
                                      <p:cBhvr>
                                        <p:cTn id="37" dur="1000"/>
                                        <p:tgtEl>
                                          <p:spTgt spid="33">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childTnLst>
                                </p:cTn>
                              </p:par>
                              <p:par>
                                <p:cTn id="51" presetID="10"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p:bldP spid="7" grpId="0" build="allAtOnce"/>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Taskbar - </a:t>
            </a:r>
            <a:r>
              <a:rPr lang="en-US" dirty="0" err="1" smtClean="0"/>
              <a:t>Jumplists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230266792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230196"/>
            <a:ext cx="8382000" cy="664797"/>
          </a:xfrm>
        </p:spPr>
        <p:txBody>
          <a:bodyPr/>
          <a:lstStyle/>
          <a:p>
            <a:r>
              <a:rPr smtClean="0"/>
              <a:t>Windows 7 Taskbar – Icons</a:t>
            </a:r>
            <a:endParaRPr lang="en-US" dirty="0"/>
          </a:p>
        </p:txBody>
      </p:sp>
      <p:sp>
        <p:nvSpPr>
          <p:cNvPr id="2" name="Text Placeholder 1"/>
          <p:cNvSpPr>
            <a:spLocks noGrp="1"/>
          </p:cNvSpPr>
          <p:nvPr>
            <p:ph type="body" sz="quarter" idx="10"/>
          </p:nvPr>
        </p:nvSpPr>
        <p:spPr>
          <a:xfrm>
            <a:off x="4475752" y="1521196"/>
            <a:ext cx="4479062" cy="5336803"/>
          </a:xfrm>
        </p:spPr>
        <p:txBody>
          <a:bodyPr/>
          <a:lstStyle/>
          <a:p>
            <a:r>
              <a:rPr lang="en-US" sz="2400" dirty="0" smtClean="0">
                <a:solidFill>
                  <a:schemeClr val="tx1"/>
                </a:solidFill>
              </a:rPr>
              <a:t>Face of your program</a:t>
            </a:r>
          </a:p>
          <a:p>
            <a:r>
              <a:rPr lang="en-US" sz="2400" dirty="0" smtClean="0">
                <a:solidFill>
                  <a:schemeClr val="tx1"/>
                </a:solidFill>
              </a:rPr>
              <a:t>Large and small icons</a:t>
            </a:r>
          </a:p>
          <a:p>
            <a:r>
              <a:rPr lang="en-US" sz="2400" dirty="0" smtClean="0">
                <a:solidFill>
                  <a:schemeClr val="tx1"/>
                </a:solidFill>
              </a:rPr>
              <a:t>Only customer can pin</a:t>
            </a:r>
          </a:p>
          <a:p>
            <a:r>
              <a:rPr lang="en-US" sz="2400" dirty="0" smtClean="0">
                <a:solidFill>
                  <a:schemeClr val="tx1"/>
                </a:solidFill>
              </a:rPr>
              <a:t>Color hot-track</a:t>
            </a:r>
          </a:p>
          <a:p>
            <a:endParaRPr lang="en-US" sz="2400" dirty="0" smtClean="0">
              <a:solidFill>
                <a:schemeClr val="tx1"/>
              </a:solidFill>
            </a:endParaRPr>
          </a:p>
          <a:p>
            <a:r>
              <a:rPr lang="en-US" sz="2800" dirty="0">
                <a:solidFill>
                  <a:srgbClr val="FFFFFF"/>
                </a:solidFill>
                <a:latin typeface="Segoe UI" pitchFamily="34" charset="0"/>
                <a:cs typeface="Segoe UI" pitchFamily="34" charset="0"/>
              </a:rPr>
              <a:t>Icon </a:t>
            </a:r>
            <a:r>
              <a:rPr lang="en-US" sz="2800" dirty="0" smtClean="0">
                <a:solidFill>
                  <a:srgbClr val="FFFFFF"/>
                </a:solidFill>
                <a:latin typeface="Segoe UI" pitchFamily="34" charset="0"/>
                <a:cs typeface="Segoe UI" pitchFamily="34" charset="0"/>
              </a:rPr>
              <a:t>Overlay</a:t>
            </a:r>
          </a:p>
          <a:p>
            <a:pPr lvl="1"/>
            <a:r>
              <a:rPr lang="en-US" sz="2400" dirty="0" smtClean="0">
                <a:solidFill>
                  <a:schemeClr val="tx1"/>
                </a:solidFill>
              </a:rPr>
              <a:t>Best place for notifications</a:t>
            </a:r>
          </a:p>
          <a:p>
            <a:pPr lvl="1"/>
            <a:r>
              <a:rPr lang="en-US" sz="2400" dirty="0">
                <a:solidFill>
                  <a:srgbClr val="FFFFFF"/>
                </a:solidFill>
                <a:cs typeface="Segoe UI" pitchFamily="34" charset="0"/>
              </a:rPr>
              <a:t>Appears over your program’s large </a:t>
            </a:r>
            <a:r>
              <a:rPr lang="en-US" sz="2400" dirty="0" smtClean="0">
                <a:solidFill>
                  <a:srgbClr val="FFFFFF"/>
                </a:solidFill>
                <a:cs typeface="Segoe UI" pitchFamily="34" charset="0"/>
              </a:rPr>
              <a:t>icon</a:t>
            </a:r>
          </a:p>
          <a:p>
            <a:pPr lvl="1"/>
            <a:endParaRPr lang="en-US" sz="2400" dirty="0" smtClean="0">
              <a:solidFill>
                <a:srgbClr val="FFFFFF"/>
              </a:solidFill>
              <a:cs typeface="Segoe UI" pitchFamily="34" charset="0"/>
            </a:endParaRPr>
          </a:p>
          <a:p>
            <a:r>
              <a:rPr lang="en-US" sz="2800" dirty="0" smtClean="0">
                <a:solidFill>
                  <a:srgbClr val="FFFFFF"/>
                </a:solidFill>
                <a:cs typeface="Segoe UI" pitchFamily="34" charset="0"/>
              </a:rPr>
              <a:t>Progress bar</a:t>
            </a:r>
          </a:p>
          <a:p>
            <a:pPr lvl="1"/>
            <a:r>
              <a:rPr lang="en-US" sz="2400" dirty="0" smtClean="0">
                <a:solidFill>
                  <a:srgbClr val="FFFFFF"/>
                </a:solidFill>
                <a:cs typeface="Segoe UI" pitchFamily="34" charset="0"/>
              </a:rPr>
              <a:t>Best place for updates on progress</a:t>
            </a:r>
          </a:p>
          <a:p>
            <a:pPr lvl="1"/>
            <a:r>
              <a:rPr lang="en-US" sz="2400" dirty="0" smtClean="0">
                <a:solidFill>
                  <a:srgbClr val="FFFFFF"/>
                </a:solidFill>
                <a:cs typeface="Segoe UI" pitchFamily="34" charset="0"/>
              </a:rPr>
              <a:t>Appears on your taskbar button</a:t>
            </a:r>
            <a:endParaRPr lang="en-US" sz="2400" dirty="0" smtClean="0">
              <a:solidFill>
                <a:schemeClr val="tx1"/>
              </a:solidFill>
            </a:endParaRPr>
          </a:p>
          <a:p>
            <a:pPr lvl="1"/>
            <a:endParaRPr lang="en-US" sz="2400" dirty="0" smtClean="0">
              <a:solidFill>
                <a:schemeClr val="tx1"/>
              </a:solidFill>
            </a:endParaRPr>
          </a:p>
          <a:p>
            <a:endParaRPr lang="en-US" sz="2400" dirty="0">
              <a:solidFill>
                <a:schemeClr val="tx1"/>
              </a:solidFill>
            </a:endParaRPr>
          </a:p>
        </p:txBody>
      </p:sp>
      <p:pic>
        <p:nvPicPr>
          <p:cNvPr id="10" name="Picture 2"/>
          <p:cNvPicPr>
            <a:picLocks noChangeAspect="1" noChangeArrowheads="1"/>
          </p:cNvPicPr>
          <p:nvPr/>
        </p:nvPicPr>
        <p:blipFill>
          <a:blip r:embed="rId3" cstate="print"/>
          <a:srcRect/>
          <a:stretch>
            <a:fillRect/>
          </a:stretch>
        </p:blipFill>
        <p:spPr bwMode="auto">
          <a:xfrm>
            <a:off x="381000" y="1939120"/>
            <a:ext cx="3733800" cy="499287"/>
          </a:xfrm>
          <a:prstGeom prst="rect">
            <a:avLst/>
          </a:prstGeom>
          <a:noFill/>
          <a:ln w="9525">
            <a:noFill/>
            <a:miter lim="800000"/>
            <a:headEnd/>
            <a:tailEnd/>
          </a:ln>
          <a:effectLst>
            <a:reflection blurRad="6350" stA="50000" endA="300" endPos="38500" dist="50800" dir="5400000" sy="-100000" algn="bl" rotWithShape="0"/>
          </a:effectLst>
          <a:scene3d>
            <a:camera prst="isometricOffAxis1Right">
              <a:rot lat="1080000" lon="20400000" rev="0"/>
            </a:camera>
            <a:lightRig rig="threePt" dir="t"/>
          </a:scene3d>
        </p:spPr>
      </p:pic>
      <p:pic>
        <p:nvPicPr>
          <p:cNvPr id="8" name="Picture 2"/>
          <p:cNvPicPr>
            <a:picLocks noChangeAspect="1" noChangeArrowheads="1"/>
          </p:cNvPicPr>
          <p:nvPr/>
        </p:nvPicPr>
        <p:blipFill>
          <a:blip r:embed="rId4" cstate="print"/>
          <a:srcRect/>
          <a:stretch>
            <a:fillRect/>
          </a:stretch>
        </p:blipFill>
        <p:spPr bwMode="auto">
          <a:xfrm>
            <a:off x="457201" y="3771900"/>
            <a:ext cx="3853815" cy="533400"/>
          </a:xfrm>
          <a:prstGeom prst="rect">
            <a:avLst/>
          </a:prstGeom>
          <a:noFill/>
          <a:ln w="9525">
            <a:noFill/>
            <a:miter lim="800000"/>
            <a:headEnd/>
            <a:tailEnd/>
          </a:ln>
          <a:effectLst>
            <a:reflection blurRad="6350" stA="50000" endA="300" endPos="38500" dist="50800" dir="5400000" sy="-100000" algn="bl" rotWithShape="0"/>
          </a:effectLst>
          <a:scene3d>
            <a:camera prst="isometricOffAxis1Right">
              <a:rot lat="1080000" lon="20400000" rev="0"/>
            </a:camera>
            <a:lightRig rig="threePt" dir="t"/>
          </a:scene3d>
        </p:spPr>
      </p:pic>
      <p:pic>
        <p:nvPicPr>
          <p:cNvPr id="12" name="Picture 2"/>
          <p:cNvPicPr>
            <a:picLocks noChangeAspect="1" noChangeArrowheads="1"/>
          </p:cNvPicPr>
          <p:nvPr/>
        </p:nvPicPr>
        <p:blipFill>
          <a:blip r:embed="rId5" cstate="print"/>
          <a:srcRect/>
          <a:stretch>
            <a:fillRect/>
          </a:stretch>
        </p:blipFill>
        <p:spPr bwMode="auto">
          <a:xfrm>
            <a:off x="533400" y="5638808"/>
            <a:ext cx="3733800" cy="518583"/>
          </a:xfrm>
          <a:prstGeom prst="rect">
            <a:avLst/>
          </a:prstGeom>
          <a:noFill/>
          <a:ln w="9525">
            <a:noFill/>
            <a:miter lim="800000"/>
            <a:headEnd/>
            <a:tailEnd/>
          </a:ln>
          <a:effectLst>
            <a:reflection blurRad="6350" stA="50000" endA="300" endPos="38500" dist="50800" dir="5400000" sy="-100000" algn="bl" rotWithShape="0"/>
          </a:effectLst>
          <a:scene3d>
            <a:camera prst="isometricOffAxis1Right">
              <a:rot lat="1080000" lon="20400000" rev="0"/>
            </a:camera>
            <a:lightRig rig="threePt" dir="t"/>
          </a:scene3d>
        </p:spPr>
      </p:pic>
    </p:spTree>
    <p:extLst>
      <p:ext uri="{BB962C8B-B14F-4D97-AF65-F5344CB8AC3E}">
        <p14:creationId xmlns:p14="http://schemas.microsoft.com/office/powerpoint/2007/7/12/main" xmlns="" val="201758091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Taskbar - Overlays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281081066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smtClean="0"/>
              <a:t>Windows 7 Taskbar – Thumbnails</a:t>
            </a:r>
            <a:endParaRPr lang="en-US" dirty="0"/>
          </a:p>
        </p:txBody>
      </p:sp>
      <p:sp>
        <p:nvSpPr>
          <p:cNvPr id="2" name="Text Placeholder 1"/>
          <p:cNvSpPr>
            <a:spLocks noGrp="1"/>
          </p:cNvSpPr>
          <p:nvPr>
            <p:ph type="body" sz="quarter" idx="10"/>
          </p:nvPr>
        </p:nvSpPr>
        <p:spPr>
          <a:xfrm>
            <a:off x="4323352" y="1676400"/>
            <a:ext cx="4287248" cy="3542124"/>
          </a:xfrm>
        </p:spPr>
        <p:txBody>
          <a:bodyPr/>
          <a:lstStyle/>
          <a:p>
            <a:endParaRPr lang="en-US" dirty="0" smtClean="0"/>
          </a:p>
          <a:p>
            <a:r>
              <a:rPr lang="en-US" dirty="0" smtClean="0">
                <a:solidFill>
                  <a:schemeClr val="tx1"/>
                </a:solidFill>
              </a:rPr>
              <a:t>Remote-control for a window</a:t>
            </a:r>
          </a:p>
          <a:p>
            <a:r>
              <a:rPr lang="en-US" dirty="0" smtClean="0">
                <a:solidFill>
                  <a:schemeClr val="tx1"/>
                </a:solidFill>
              </a:rPr>
              <a:t>For vital commands</a:t>
            </a:r>
          </a:p>
          <a:p>
            <a:r>
              <a:rPr lang="en-US" dirty="0" smtClean="0">
                <a:solidFill>
                  <a:schemeClr val="tx1"/>
                </a:solidFill>
              </a:rPr>
              <a:t>Accessible from taskbar thumbnail </a:t>
            </a:r>
          </a:p>
          <a:p>
            <a:r>
              <a:rPr lang="en-US" dirty="0" smtClean="0">
                <a:solidFill>
                  <a:schemeClr val="tx1"/>
                </a:solidFill>
              </a:rPr>
              <a:t>Up to seven buttons</a:t>
            </a:r>
          </a:p>
          <a:p>
            <a:endParaRPr lang="en-US" dirty="0" smtClean="0"/>
          </a:p>
          <a:p>
            <a:endParaRPr lang="en-US" dirty="0"/>
          </a:p>
        </p:txBody>
      </p:sp>
      <p:pic>
        <p:nvPicPr>
          <p:cNvPr id="7" name="Picture 6" descr="transparent-thumbnail.gif"/>
          <p:cNvPicPr>
            <a:picLocks noChangeAspect="1"/>
          </p:cNvPicPr>
          <p:nvPr/>
        </p:nvPicPr>
        <p:blipFill>
          <a:blip r:embed="rId3" cstate="print"/>
          <a:stretch>
            <a:fillRect/>
          </a:stretch>
        </p:blipFill>
        <p:spPr>
          <a:xfrm>
            <a:off x="723901" y="2152650"/>
            <a:ext cx="3314700" cy="2800350"/>
          </a:xfrm>
          <a:prstGeom prst="rect">
            <a:avLst/>
          </a:prstGeom>
          <a:effectLst>
            <a:reflection blurRad="6350" stA="50000" endA="300" endPos="38500" dist="50800" dir="5400000" sy="-100000" algn="bl" rotWithShape="0"/>
          </a:effectLst>
          <a:scene3d>
            <a:camera prst="isometricOffAxis1Right">
              <a:rot lat="1080000" lon="20400000" rev="0"/>
            </a:camera>
            <a:lightRig rig="threePt" dir="t"/>
          </a:scene3d>
        </p:spPr>
      </p:pic>
    </p:spTree>
    <p:extLst>
      <p:ext uri="{BB962C8B-B14F-4D97-AF65-F5344CB8AC3E}">
        <p14:creationId xmlns:p14="http://schemas.microsoft.com/office/powerpoint/2007/7/12/main" xmlns="" val="342505816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7963375" cy="752822"/>
          </a:xfrm>
        </p:spPr>
        <p:txBody>
          <a:bodyPr/>
          <a:lstStyle/>
          <a:p>
            <a:r>
              <a:rPr lang="en-US" dirty="0" smtClean="0"/>
              <a:t>Taskbar – Thumbnail Buttons and Clipping</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64489309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81000" y="1219200"/>
            <a:ext cx="8534400" cy="4910960"/>
          </a:xfrm>
        </p:spPr>
        <p:txBody>
          <a:bodyPr/>
          <a:lstStyle/>
          <a:p>
            <a:r>
              <a:rPr lang="en-CA" dirty="0"/>
              <a:t>Register for Recovery</a:t>
            </a:r>
          </a:p>
          <a:p>
            <a:pPr lvl="1"/>
            <a:r>
              <a:rPr lang="en-CA" dirty="0"/>
              <a:t>Chance to save your information on another thread</a:t>
            </a:r>
          </a:p>
          <a:p>
            <a:pPr lvl="1"/>
            <a:r>
              <a:rPr lang="en-CA" dirty="0"/>
              <a:t>OS calls your code for you</a:t>
            </a:r>
          </a:p>
          <a:p>
            <a:r>
              <a:rPr lang="en-CA" dirty="0"/>
              <a:t>Register for Restart</a:t>
            </a:r>
          </a:p>
          <a:p>
            <a:pPr lvl="1"/>
            <a:r>
              <a:rPr lang="en-CA" dirty="0"/>
              <a:t>OS will run your app again (with a hint) after it dies</a:t>
            </a:r>
          </a:p>
        </p:txBody>
      </p:sp>
      <p:sp>
        <p:nvSpPr>
          <p:cNvPr id="2" name="Title 1"/>
          <p:cNvSpPr>
            <a:spLocks noGrp="1"/>
          </p:cNvSpPr>
          <p:nvPr>
            <p:ph type="title"/>
          </p:nvPr>
        </p:nvSpPr>
        <p:spPr>
          <a:xfrm>
            <a:off x="387054" y="152400"/>
            <a:ext cx="8375946" cy="664797"/>
          </a:xfrm>
        </p:spPr>
        <p:txBody>
          <a:bodyPr/>
          <a:lstStyle/>
          <a:p>
            <a:r>
              <a:rPr lang="en-US" dirty="0" smtClean="0"/>
              <a:t>Restart and Recovery</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312693" y="3852365"/>
            <a:ext cx="4394579" cy="2220178"/>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227046973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Restart and Recovery</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46371523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9699" y="193450"/>
            <a:ext cx="8229600" cy="1143000"/>
          </a:xfrm>
        </p:spPr>
        <p:txBody>
          <a:bodyPr/>
          <a:lstStyle/>
          <a:p>
            <a:r>
              <a:rPr lang="en-CA" dirty="0" smtClean="0"/>
              <a:t>Power Management</a:t>
            </a:r>
            <a:endParaRPr lang="en-CA" dirty="0"/>
          </a:p>
        </p:txBody>
      </p:sp>
      <p:sp>
        <p:nvSpPr>
          <p:cNvPr id="5" name="Content Placeholder 4"/>
          <p:cNvSpPr>
            <a:spLocks noGrp="1"/>
          </p:cNvSpPr>
          <p:nvPr>
            <p:ph idx="1"/>
          </p:nvPr>
        </p:nvSpPr>
        <p:spPr>
          <a:xfrm>
            <a:off x="396766" y="1034502"/>
            <a:ext cx="8382000" cy="4924425"/>
          </a:xfrm>
        </p:spPr>
        <p:txBody>
          <a:bodyPr>
            <a:normAutofit/>
          </a:bodyPr>
          <a:lstStyle/>
          <a:p>
            <a:r>
              <a:rPr lang="en-CA" sz="2800" dirty="0" smtClean="0"/>
              <a:t>Is the machine running on battery?</a:t>
            </a:r>
          </a:p>
          <a:p>
            <a:r>
              <a:rPr lang="en-CA" sz="2800" dirty="0" smtClean="0"/>
              <a:t>What can your application do to extend battery life?</a:t>
            </a:r>
          </a:p>
          <a:p>
            <a:pPr lvl="1"/>
            <a:r>
              <a:rPr lang="en-CA" sz="2400" dirty="0" err="1" smtClean="0"/>
              <a:t>Autosave</a:t>
            </a:r>
            <a:r>
              <a:rPr lang="en-CA" sz="2400" dirty="0" smtClean="0"/>
              <a:t> less frequently</a:t>
            </a:r>
          </a:p>
          <a:p>
            <a:pPr lvl="2"/>
            <a:r>
              <a:rPr lang="en-CA" sz="2000" dirty="0" err="1" smtClean="0"/>
              <a:t>Autosave</a:t>
            </a:r>
            <a:r>
              <a:rPr lang="en-CA" sz="2000" dirty="0" smtClean="0"/>
              <a:t> before critical battery reached</a:t>
            </a:r>
          </a:p>
          <a:p>
            <a:pPr lvl="1"/>
            <a:r>
              <a:rPr lang="en-US" sz="2400" dirty="0" smtClean="0"/>
              <a:t>Scale back the user experience</a:t>
            </a:r>
          </a:p>
          <a:p>
            <a:pPr lvl="2"/>
            <a:r>
              <a:rPr lang="en-US" sz="2000" dirty="0" smtClean="0"/>
              <a:t>Graphics richness</a:t>
            </a:r>
          </a:p>
          <a:p>
            <a:pPr lvl="2"/>
            <a:r>
              <a:rPr lang="en-US" sz="2000" dirty="0" smtClean="0"/>
              <a:t>Reduce the frequency of data updates</a:t>
            </a:r>
          </a:p>
          <a:p>
            <a:pPr lvl="2"/>
            <a:r>
              <a:rPr lang="en-CA" sz="2000" dirty="0" smtClean="0"/>
              <a:t>Stop spinning the CD for sound effects access</a:t>
            </a:r>
          </a:p>
          <a:p>
            <a:pPr lvl="1"/>
            <a:r>
              <a:rPr lang="en-US" sz="2400" dirty="0" smtClean="0"/>
              <a:t>Reduce CPU work loads</a:t>
            </a:r>
          </a:p>
          <a:p>
            <a:pPr lvl="2"/>
            <a:r>
              <a:rPr lang="en-US" sz="2000" dirty="0" smtClean="0"/>
              <a:t>Number of threads, thread priorities</a:t>
            </a:r>
          </a:p>
          <a:p>
            <a:pPr lvl="2"/>
            <a:r>
              <a:rPr lang="en-US" sz="2000" dirty="0" smtClean="0"/>
              <a:t>Use hardware (not software) rendering for graphics</a:t>
            </a:r>
          </a:p>
          <a:p>
            <a:pPr lvl="1"/>
            <a:r>
              <a:rPr lang="en-US" sz="2400" dirty="0" smtClean="0"/>
              <a:t>Turn off or constrain background processing</a:t>
            </a:r>
          </a:p>
          <a:p>
            <a:pPr lvl="1"/>
            <a:r>
              <a:rPr lang="en-US" sz="2400" dirty="0" smtClean="0"/>
              <a:t>Defer unnecessary tasks</a:t>
            </a:r>
            <a:endParaRPr lang="en-US" sz="2400" dirty="0"/>
          </a:p>
        </p:txBody>
      </p:sp>
    </p:spTree>
    <p:extLst>
      <p:ext uri="{BB962C8B-B14F-4D97-AF65-F5344CB8AC3E}">
        <p14:creationId xmlns:p14="http://schemas.microsoft.com/office/powerpoint/2007/7/12/main" xmlns="" val="221157230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0124" y="3738280"/>
            <a:ext cx="8599159" cy="1337595"/>
          </a:xfrm>
        </p:spPr>
        <p:txBody>
          <a:bodyPr/>
          <a:lstStyle/>
          <a:p>
            <a:r>
              <a:rPr lang="en-US" dirty="0">
                <a:effectLst/>
              </a:rPr>
              <a:t>The Windows API Code </a:t>
            </a:r>
            <a:r>
              <a:rPr lang="en-US" dirty="0" smtClean="0">
                <a:effectLst/>
              </a:rPr>
              <a:t>Pack</a:t>
            </a:r>
            <a:endParaRPr lang="en-US" dirty="0">
              <a:effectLst/>
            </a:endParaRPr>
          </a:p>
        </p:txBody>
      </p:sp>
      <p:sp>
        <p:nvSpPr>
          <p:cNvPr id="3" name="Subtitle 2"/>
          <p:cNvSpPr>
            <a:spLocks noGrp="1"/>
          </p:cNvSpPr>
          <p:nvPr>
            <p:ph type="subTitle" idx="1"/>
          </p:nvPr>
        </p:nvSpPr>
        <p:spPr>
          <a:xfrm>
            <a:off x="4475221" y="4986943"/>
            <a:ext cx="3812443" cy="1345618"/>
          </a:xfrm>
        </p:spPr>
        <p:txBody>
          <a:bodyPr/>
          <a:lstStyle/>
          <a:p>
            <a:r>
              <a:rPr lang="en-US" dirty="0" smtClean="0">
                <a:solidFill>
                  <a:schemeClr val="tx1"/>
                </a:solidFill>
              </a:rPr>
              <a:t>Kate Gregory</a:t>
            </a:r>
          </a:p>
          <a:p>
            <a:r>
              <a:rPr lang="en-US" dirty="0" smtClean="0">
                <a:hlinkClick r:id="rId3"/>
              </a:rPr>
              <a:t>kate@gregcons.com</a:t>
            </a:r>
            <a:endParaRPr lang="en-US" dirty="0" smtClean="0"/>
          </a:p>
          <a:p>
            <a:r>
              <a:rPr lang="en-US" dirty="0" smtClean="0">
                <a:hlinkClick r:id="rId4"/>
              </a:rPr>
              <a:t>www.gregcons.com/kateblog</a:t>
            </a:r>
            <a:endParaRPr lang="en-US" dirty="0" smtClean="0"/>
          </a:p>
          <a:p>
            <a:endParaRPr lang="en-US" dirty="0"/>
          </a:p>
          <a:p>
            <a:r>
              <a:rPr lang="en-US" dirty="0" smtClean="0">
                <a:solidFill>
                  <a:schemeClr val="tx1"/>
                </a:solidFill>
              </a:rPr>
              <a:t>Session Code: </a:t>
            </a:r>
            <a:r>
              <a:rPr lang="en-US" b="1" dirty="0"/>
              <a:t>DEV309</a:t>
            </a:r>
            <a:r>
              <a:rPr lang="en-US" dirty="0" smtClean="0">
                <a:solidFill>
                  <a:schemeClr val="tx1"/>
                </a:solidFill>
              </a:rPr>
              <a:t>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 Management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421947266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6"/>
            <a:ext cx="8382000" cy="664797"/>
          </a:xfrm>
        </p:spPr>
        <p:txBody>
          <a:bodyPr/>
          <a:lstStyle/>
          <a:p>
            <a:r>
              <a:rPr smtClean="0"/>
              <a:t>Code Pack</a:t>
            </a:r>
            <a:endParaRPr lang="en-US" dirty="0"/>
          </a:p>
        </p:txBody>
      </p:sp>
      <p:sp>
        <p:nvSpPr>
          <p:cNvPr id="3" name="Content Placeholder 2"/>
          <p:cNvSpPr>
            <a:spLocks noGrp="1"/>
          </p:cNvSpPr>
          <p:nvPr>
            <p:ph type="body" sz="quarter" idx="10"/>
          </p:nvPr>
        </p:nvSpPr>
        <p:spPr>
          <a:xfrm>
            <a:off x="567559" y="1103587"/>
            <a:ext cx="8213833" cy="5054074"/>
          </a:xfrm>
        </p:spPr>
        <p:txBody>
          <a:bodyPr/>
          <a:lstStyle/>
          <a:p>
            <a:r>
              <a:rPr lang="en-US" dirty="0" smtClean="0">
                <a:solidFill>
                  <a:schemeClr val="accent1"/>
                </a:solidFill>
              </a:rPr>
              <a:t>Gets managed developers working on Windows 7 NOW</a:t>
            </a:r>
          </a:p>
          <a:p>
            <a:pPr lvl="1"/>
            <a:r>
              <a:rPr lang="en-US" dirty="0" smtClean="0">
                <a:solidFill>
                  <a:schemeClr val="accent1"/>
                </a:solidFill>
              </a:rPr>
              <a:t>WPF or </a:t>
            </a:r>
            <a:r>
              <a:rPr lang="en-US" dirty="0" err="1" smtClean="0">
                <a:solidFill>
                  <a:schemeClr val="accent1"/>
                </a:solidFill>
              </a:rPr>
              <a:t>Winforms</a:t>
            </a:r>
            <a:endParaRPr lang="en-US" dirty="0" smtClean="0">
              <a:solidFill>
                <a:schemeClr val="accent1"/>
              </a:solidFill>
            </a:endParaRPr>
          </a:p>
          <a:p>
            <a:pPr lvl="1"/>
            <a:r>
              <a:rPr lang="en-US" dirty="0" smtClean="0">
                <a:solidFill>
                  <a:schemeClr val="accent1"/>
                </a:solidFill>
              </a:rPr>
              <a:t>C# or VB</a:t>
            </a:r>
          </a:p>
          <a:p>
            <a:r>
              <a:rPr lang="en-US" dirty="0" smtClean="0">
                <a:solidFill>
                  <a:schemeClr val="accent1"/>
                </a:solidFill>
              </a:rPr>
              <a:t>Not the only way to get there</a:t>
            </a:r>
          </a:p>
          <a:p>
            <a:pPr lvl="1"/>
            <a:r>
              <a:rPr lang="en-US" dirty="0" smtClean="0">
                <a:solidFill>
                  <a:schemeClr val="accent1"/>
                </a:solidFill>
              </a:rPr>
              <a:t>Some of this is coming in WPF (.NET 4)</a:t>
            </a:r>
          </a:p>
          <a:p>
            <a:pPr lvl="1"/>
            <a:r>
              <a:rPr lang="en-US" dirty="0" smtClean="0">
                <a:solidFill>
                  <a:schemeClr val="accent1"/>
                </a:solidFill>
              </a:rPr>
              <a:t>You could do your own </a:t>
            </a:r>
            <a:r>
              <a:rPr lang="en-US" dirty="0" err="1" smtClean="0">
                <a:solidFill>
                  <a:schemeClr val="accent1"/>
                </a:solidFill>
              </a:rPr>
              <a:t>interop</a:t>
            </a:r>
            <a:r>
              <a:rPr lang="en-US" dirty="0" smtClean="0">
                <a:solidFill>
                  <a:schemeClr val="accent1"/>
                </a:solidFill>
              </a:rPr>
              <a:t> – but why?</a:t>
            </a:r>
          </a:p>
          <a:p>
            <a:pPr lvl="1"/>
            <a:r>
              <a:rPr lang="en-US" dirty="0" smtClean="0">
                <a:solidFill>
                  <a:schemeClr val="accent1"/>
                </a:solidFill>
              </a:rPr>
              <a:t>Others have written other wrappers</a:t>
            </a:r>
          </a:p>
          <a:p>
            <a:r>
              <a:rPr lang="en-US" dirty="0" smtClean="0">
                <a:solidFill>
                  <a:schemeClr val="accent1"/>
                </a:solidFill>
              </a:rPr>
              <a:t>Documentation and samples</a:t>
            </a:r>
          </a:p>
          <a:p>
            <a:pPr lvl="1"/>
            <a:r>
              <a:rPr lang="en-US" dirty="0" smtClean="0">
                <a:solidFill>
                  <a:schemeClr val="accent1"/>
                </a:solidFill>
              </a:rPr>
              <a:t>Discussions on Code Gallery</a:t>
            </a:r>
          </a:p>
          <a:p>
            <a:pPr lvl="1"/>
            <a:r>
              <a:rPr lang="en-US" dirty="0" smtClean="0">
                <a:solidFill>
                  <a:schemeClr val="accent1"/>
                </a:solidFill>
              </a:rPr>
              <a:t>If you need to change or redistribute, you can </a:t>
            </a:r>
          </a:p>
          <a:p>
            <a:pPr marL="0" indent="0">
              <a:buNone/>
            </a:pPr>
            <a:r>
              <a:rPr lang="en-US" sz="2800" dirty="0">
                <a:hlinkClick r:id="rId3"/>
              </a:rPr>
              <a:t>http</a:t>
            </a:r>
            <a:r>
              <a:rPr lang="en-US" sz="2800">
                <a:hlinkClick r:id="rId3"/>
              </a:rPr>
              <a:t>://</a:t>
            </a:r>
            <a:r>
              <a:rPr lang="en-US" sz="2800" smtClean="0">
                <a:hlinkClick r:id="rId3"/>
              </a:rPr>
              <a:t>code.msdn.com/WindowsAPICodePack</a:t>
            </a:r>
            <a:r>
              <a:rPr lang="en-US" sz="2800" smtClean="0"/>
              <a:t> </a:t>
            </a:r>
            <a:endParaRPr lang="en-US" sz="2800" dirty="0"/>
          </a:p>
          <a:p>
            <a:pPr marL="0" indent="0">
              <a:buNone/>
            </a:pPr>
            <a:r>
              <a:rPr lang="en-US" dirty="0" smtClean="0">
                <a:solidFill>
                  <a:schemeClr val="accent1"/>
                </a:solidFill>
              </a:rPr>
              <a:t> </a:t>
            </a:r>
          </a:p>
        </p:txBody>
      </p:sp>
    </p:spTree>
    <p:extLst>
      <p:ext uri="{BB962C8B-B14F-4D97-AF65-F5344CB8AC3E}">
        <p14:creationId xmlns:p14="http://schemas.microsoft.com/office/powerpoint/2007/7/12/main" xmlns="" val="19300620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rot="5400000">
            <a:off x="1845859" y="-440142"/>
            <a:ext cx="5452281" cy="9144002"/>
          </a:xfrm>
          <a:prstGeom prst="rect">
            <a:avLst/>
          </a:prstGeom>
          <a:gradFill>
            <a:gsLst>
              <a:gs pos="0">
                <a:schemeClr val="bg1">
                  <a:alpha val="51000"/>
                </a:schemeClr>
              </a:gs>
              <a:gs pos="50000">
                <a:schemeClr val="bg1">
                  <a:lumMod val="95000"/>
                  <a:lumOff val="5000"/>
                  <a:alpha val="45000"/>
                </a:schemeClr>
              </a:gs>
              <a:gs pos="100000">
                <a:schemeClr val="bg1">
                  <a:alpha val="0"/>
                </a:schemeClr>
              </a:gs>
            </a:gsLst>
          </a:gradFill>
          <a:ln>
            <a:solidFill>
              <a:schemeClr val="accent4">
                <a:lumMod val="75000"/>
              </a:schemeClr>
            </a:solidFill>
            <a:headEnd type="none" w="med" len="med"/>
            <a:tailEnd type="none" w="med" len="med"/>
          </a:ln>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l" rtl="0"/>
            <a:endParaRPr lang="en-US" sz="2400" b="1" kern="1200" dirty="0">
              <a:solidFill>
                <a:prstClr val="white"/>
              </a:solidFill>
              <a:latin typeface="Segoe"/>
              <a:ea typeface="+mn-ea"/>
              <a:cs typeface="+mn-cs"/>
            </a:endParaRPr>
          </a:p>
        </p:txBody>
      </p:sp>
      <p:sp>
        <p:nvSpPr>
          <p:cNvPr id="8" name="TextBox 7"/>
          <p:cNvSpPr txBox="1"/>
          <p:nvPr/>
        </p:nvSpPr>
        <p:spPr>
          <a:xfrm>
            <a:off x="341192" y="2219357"/>
            <a:ext cx="8093124" cy="923330"/>
          </a:xfrm>
          <a:prstGeom prst="rect">
            <a:avLst/>
          </a:prstGeom>
          <a:noFill/>
        </p:spPr>
        <p:txBody>
          <a:bodyPr wrap="square" rtlCol="0">
            <a:spAutoFit/>
          </a:bodyPr>
          <a:lstStyle/>
          <a:p>
            <a:pPr marL="0" lvl="1" algn="ctr"/>
            <a:r>
              <a:rPr lang="en-US" b="1" i="1" dirty="0" smtClean="0">
                <a:effectLst>
                  <a:outerShdw blurRad="38100" dist="38100" dir="2700000" algn="tl">
                    <a:srgbClr val="000000">
                      <a:alpha val="43137"/>
                    </a:srgbClr>
                  </a:outerShdw>
                </a:effectLst>
              </a:rPr>
              <a:t>Few Changes:  </a:t>
            </a:r>
            <a:r>
              <a:rPr lang="en-US" i="1" dirty="0" smtClean="0">
                <a:effectLst>
                  <a:outerShdw blurRad="38100" dist="38100" dir="2700000" algn="tl">
                    <a:srgbClr val="000000">
                      <a:alpha val="43137"/>
                    </a:srgbClr>
                  </a:outerShdw>
                </a:effectLst>
              </a:rPr>
              <a:t>Most software that runs on Windows Vista</a:t>
            </a:r>
            <a:r>
              <a:rPr lang="en-US" baseline="30000" dirty="0" smtClean="0"/>
              <a:t>®</a:t>
            </a:r>
            <a:r>
              <a:rPr lang="en-US" i="1" dirty="0" smtClean="0">
                <a:effectLst>
                  <a:outerShdw blurRad="38100" dist="38100" dir="2700000" algn="tl">
                    <a:srgbClr val="000000">
                      <a:alpha val="43137"/>
                    </a:srgbClr>
                  </a:outerShdw>
                </a:effectLst>
              </a:rPr>
              <a:t> will run on Windows</a:t>
            </a:r>
            <a:r>
              <a:rPr lang="en-US" baseline="30000" dirty="0" smtClean="0"/>
              <a:t>®</a:t>
            </a:r>
            <a:r>
              <a:rPr lang="en-US" i="1" dirty="0" smtClean="0">
                <a:effectLst>
                  <a:outerShdw blurRad="38100" dist="38100" dir="2700000" algn="tl">
                    <a:srgbClr val="000000">
                      <a:alpha val="43137"/>
                    </a:srgbClr>
                  </a:outerShdw>
                </a:effectLst>
              </a:rPr>
              <a:t> 7 </a:t>
            </a:r>
            <a:r>
              <a:rPr lang="en-US" dirty="0" smtClean="0"/>
              <a:t>–</a:t>
            </a:r>
            <a:r>
              <a:rPr lang="en-US" i="1" dirty="0" smtClean="0">
                <a:effectLst>
                  <a:outerShdw blurRad="38100" dist="38100" dir="2700000" algn="tl">
                    <a:srgbClr val="000000">
                      <a:alpha val="43137"/>
                    </a:srgbClr>
                  </a:outerShdw>
                </a:effectLst>
              </a:rPr>
              <a:t> exceptions will be low-level code (AV, Firewall, Imaging, etc.).  </a:t>
            </a:r>
          </a:p>
          <a:p>
            <a:pPr marL="0" lvl="1" algn="ctr"/>
            <a:r>
              <a:rPr lang="en-US" i="1" dirty="0" smtClean="0">
                <a:effectLst>
                  <a:outerShdw blurRad="38100" dist="38100" dir="2700000" algn="tl">
                    <a:srgbClr val="000000">
                      <a:alpha val="43137"/>
                    </a:srgbClr>
                  </a:outerShdw>
                </a:effectLst>
              </a:rPr>
              <a:t>Hardware that runs Windows Vista well will run Windows 7 well.</a:t>
            </a:r>
          </a:p>
        </p:txBody>
      </p:sp>
      <p:sp>
        <p:nvSpPr>
          <p:cNvPr id="13" name="Rectangle 12"/>
          <p:cNvSpPr/>
          <p:nvPr/>
        </p:nvSpPr>
        <p:spPr bwMode="auto">
          <a:xfrm rot="5400000">
            <a:off x="2990901" y="704901"/>
            <a:ext cx="3162196" cy="9144002"/>
          </a:xfrm>
          <a:prstGeom prst="rect">
            <a:avLst/>
          </a:prstGeom>
          <a:gradFill>
            <a:gsLst>
              <a:gs pos="0">
                <a:schemeClr val="bg1">
                  <a:alpha val="51000"/>
                </a:schemeClr>
              </a:gs>
              <a:gs pos="50000">
                <a:schemeClr val="bg1">
                  <a:lumMod val="95000"/>
                  <a:lumOff val="5000"/>
                  <a:alpha val="45000"/>
                </a:schemeClr>
              </a:gs>
              <a:gs pos="100000">
                <a:schemeClr val="bg1">
                  <a:alpha val="0"/>
                </a:schemeClr>
              </a:gs>
            </a:gsLst>
          </a:gradFill>
          <a:ln>
            <a:solidFill>
              <a:schemeClr val="accent4">
                <a:lumMod val="75000"/>
              </a:schemeClr>
            </a:solidFill>
            <a:headEnd type="none" w="med" len="med"/>
            <a:tailEnd type="none" w="med" len="med"/>
          </a:ln>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l" rtl="0"/>
            <a:endParaRPr lang="en-US" sz="2400" b="1" kern="1200" dirty="0">
              <a:solidFill>
                <a:prstClr val="white"/>
              </a:solidFill>
              <a:latin typeface="Segoe"/>
              <a:ea typeface="+mn-ea"/>
              <a:cs typeface="+mn-cs"/>
            </a:endParaRPr>
          </a:p>
        </p:txBody>
      </p:sp>
      <p:sp>
        <p:nvSpPr>
          <p:cNvPr id="15" name="TextBox 14"/>
          <p:cNvSpPr txBox="1"/>
          <p:nvPr/>
        </p:nvSpPr>
        <p:spPr>
          <a:xfrm>
            <a:off x="1310176" y="4515172"/>
            <a:ext cx="7397087" cy="369332"/>
          </a:xfrm>
          <a:prstGeom prst="rect">
            <a:avLst/>
          </a:prstGeom>
          <a:noFill/>
        </p:spPr>
        <p:txBody>
          <a:bodyPr wrap="square" rtlCol="0">
            <a:spAutoFit/>
          </a:bodyPr>
          <a:lstStyle/>
          <a:p>
            <a:pPr algn="ctr"/>
            <a:r>
              <a:rPr lang="en-US" b="1" i="1" dirty="0" smtClean="0">
                <a:effectLst>
                  <a:outerShdw blurRad="38100" dist="38100" dir="2700000" algn="tl">
                    <a:srgbClr val="000000">
                      <a:alpha val="43137"/>
                    </a:srgbClr>
                  </a:outerShdw>
                </a:effectLst>
              </a:rPr>
              <a:t>Few Changes:  </a:t>
            </a:r>
            <a:r>
              <a:rPr lang="en-US" i="1" dirty="0" smtClean="0">
                <a:effectLst>
                  <a:outerShdw blurRad="38100" dist="38100" dir="2700000" algn="tl">
                    <a:srgbClr val="000000">
                      <a:alpha val="43137"/>
                    </a:srgbClr>
                  </a:outerShdw>
                </a:effectLst>
              </a:rPr>
              <a:t>Focus on quality and reliability improvements</a:t>
            </a:r>
          </a:p>
        </p:txBody>
      </p:sp>
      <p:sp>
        <p:nvSpPr>
          <p:cNvPr id="16" name="Title 4"/>
          <p:cNvSpPr>
            <a:spLocks noGrp="1"/>
          </p:cNvSpPr>
          <p:nvPr>
            <p:ph type="title"/>
          </p:nvPr>
        </p:nvSpPr>
        <p:spPr>
          <a:xfrm>
            <a:off x="387054" y="228600"/>
            <a:ext cx="8375946" cy="553998"/>
          </a:xfrm>
        </p:spPr>
        <p:txBody>
          <a:bodyPr/>
          <a:lstStyle/>
          <a:p>
            <a:r>
              <a:rPr lang="en-US" sz="4000" dirty="0" smtClean="0"/>
              <a:t>Windows 7 Builds on Windows Vista</a:t>
            </a:r>
            <a:endParaRPr lang="en-US" sz="4000" dirty="0"/>
          </a:p>
        </p:txBody>
      </p:sp>
      <p:sp>
        <p:nvSpPr>
          <p:cNvPr id="18" name="Rectangle 17"/>
          <p:cNvSpPr/>
          <p:nvPr/>
        </p:nvSpPr>
        <p:spPr bwMode="auto">
          <a:xfrm rot="5400000">
            <a:off x="3757020" y="1471020"/>
            <a:ext cx="1629958" cy="9144002"/>
          </a:xfrm>
          <a:prstGeom prst="rect">
            <a:avLst/>
          </a:prstGeom>
          <a:gradFill>
            <a:gsLst>
              <a:gs pos="0">
                <a:schemeClr val="bg1">
                  <a:alpha val="51000"/>
                </a:schemeClr>
              </a:gs>
              <a:gs pos="50000">
                <a:schemeClr val="bg1">
                  <a:lumMod val="95000"/>
                  <a:lumOff val="5000"/>
                  <a:alpha val="45000"/>
                </a:schemeClr>
              </a:gs>
              <a:gs pos="100000">
                <a:schemeClr val="bg1">
                  <a:alpha val="0"/>
                </a:schemeClr>
              </a:gs>
            </a:gsLst>
          </a:gradFill>
          <a:ln>
            <a:solidFill>
              <a:schemeClr val="accent4">
                <a:lumMod val="75000"/>
              </a:schemeClr>
            </a:solidFill>
            <a:headEnd type="none" w="med" len="med"/>
            <a:tailEnd type="none" w="med" len="med"/>
          </a:ln>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l" rtl="0"/>
            <a:endParaRPr lang="en-US" sz="2400" b="1" kern="1200" dirty="0">
              <a:solidFill>
                <a:prstClr val="white"/>
              </a:solidFill>
              <a:latin typeface="Segoe"/>
              <a:ea typeface="+mn-ea"/>
              <a:cs typeface="+mn-cs"/>
            </a:endParaRPr>
          </a:p>
        </p:txBody>
      </p:sp>
      <p:sp>
        <p:nvSpPr>
          <p:cNvPr id="20" name="TextBox 19"/>
          <p:cNvSpPr txBox="1"/>
          <p:nvPr/>
        </p:nvSpPr>
        <p:spPr>
          <a:xfrm>
            <a:off x="2255108" y="5905176"/>
            <a:ext cx="4633783" cy="646331"/>
          </a:xfrm>
          <a:prstGeom prst="rect">
            <a:avLst/>
          </a:prstGeom>
          <a:noFill/>
        </p:spPr>
        <p:txBody>
          <a:bodyPr wrap="square" rtlCol="0">
            <a:spAutoFit/>
          </a:bodyPr>
          <a:lstStyle/>
          <a:p>
            <a:pPr algn="ctr"/>
            <a:r>
              <a:rPr lang="en-US" b="1" i="1" dirty="0" smtClean="0">
                <a:effectLst>
                  <a:outerShdw blurRad="38100" dist="38100" dir="2700000" algn="tl">
                    <a:srgbClr val="000000">
                      <a:alpha val="43137"/>
                    </a:srgbClr>
                  </a:outerShdw>
                </a:effectLst>
              </a:rPr>
              <a:t>Deep Changes:  </a:t>
            </a:r>
            <a:r>
              <a:rPr lang="en-US" i="1" dirty="0" smtClean="0">
                <a:effectLst>
                  <a:outerShdw blurRad="38100" dist="38100" dir="2700000" algn="tl">
                    <a:srgbClr val="000000">
                      <a:alpha val="43137"/>
                    </a:srgbClr>
                  </a:outerShdw>
                </a:effectLst>
              </a:rPr>
              <a:t>New models for security, drivers, deployment, and networking</a:t>
            </a:r>
          </a:p>
        </p:txBody>
      </p:sp>
      <p:pic>
        <p:nvPicPr>
          <p:cNvPr id="21" name="Picture 2" descr="c:\users\petermck\pictures\dvd_art\artwork_imagery\shapes and graphics\arrows - arrow\blue gradient collection\arrow 0 blue arrow curved 6.png"/>
          <p:cNvPicPr>
            <a:picLocks noChangeAspect="1" noChangeArrowheads="1"/>
          </p:cNvPicPr>
          <p:nvPr/>
        </p:nvPicPr>
        <p:blipFill>
          <a:blip r:embed="rId4"/>
          <a:srcRect/>
          <a:stretch>
            <a:fillRect/>
          </a:stretch>
        </p:blipFill>
        <p:spPr bwMode="auto">
          <a:xfrm rot="5400000">
            <a:off x="-88759" y="4534943"/>
            <a:ext cx="2092557" cy="1445998"/>
          </a:xfrm>
          <a:prstGeom prst="rect">
            <a:avLst/>
          </a:prstGeom>
          <a:noFill/>
        </p:spPr>
      </p:pic>
      <p:pic>
        <p:nvPicPr>
          <p:cNvPr id="22" name="Picture 2" descr="c:\users\petermck\pictures\dvd_art\artwork_imagery\shapes and graphics\arrows - arrow\blue gradient collection\arrow 0 blue arrow curved 6.png"/>
          <p:cNvPicPr>
            <a:picLocks noChangeAspect="1" noChangeArrowheads="1"/>
          </p:cNvPicPr>
          <p:nvPr/>
        </p:nvPicPr>
        <p:blipFill>
          <a:blip r:embed="rId4"/>
          <a:srcRect/>
          <a:stretch>
            <a:fillRect/>
          </a:stretch>
        </p:blipFill>
        <p:spPr bwMode="auto">
          <a:xfrm rot="16200000" flipH="1">
            <a:off x="7410568" y="2907969"/>
            <a:ext cx="2092557" cy="1445998"/>
          </a:xfrm>
          <a:prstGeom prst="rect">
            <a:avLst/>
          </a:prstGeom>
          <a:noFill/>
        </p:spPr>
      </p:pic>
      <p:pic>
        <p:nvPicPr>
          <p:cNvPr id="14" name="Picture 13" descr="WV-SP1_h_bL_r.png"/>
          <p:cNvPicPr>
            <a:picLocks/>
          </p:cNvPicPr>
          <p:nvPr/>
        </p:nvPicPr>
        <p:blipFill>
          <a:blip r:embed="rId5"/>
          <a:stretch>
            <a:fillRect/>
          </a:stretch>
        </p:blipFill>
        <p:spPr>
          <a:xfrm>
            <a:off x="3461004" y="3861580"/>
            <a:ext cx="2221992" cy="609866"/>
          </a:xfrm>
          <a:prstGeom prst="rect">
            <a:avLst/>
          </a:prstGeom>
          <a:noFill/>
        </p:spPr>
      </p:pic>
      <p:pic>
        <p:nvPicPr>
          <p:cNvPr id="19" name="Picture 18" descr="C:\Documents and Settings\Freelance1\Desktop\Windows Vista Logo Horizontal W.png"/>
          <p:cNvPicPr>
            <a:picLocks noChangeArrowheads="1"/>
          </p:cNvPicPr>
          <p:nvPr/>
        </p:nvPicPr>
        <p:blipFill>
          <a:blip r:embed="rId6" cstate="print"/>
          <a:srcRect/>
          <a:stretch>
            <a:fillRect/>
          </a:stretch>
        </p:blipFill>
        <p:spPr bwMode="auto">
          <a:xfrm>
            <a:off x="3195180" y="5350124"/>
            <a:ext cx="2753640" cy="551786"/>
          </a:xfrm>
          <a:prstGeom prst="rect">
            <a:avLst/>
          </a:prstGeom>
          <a:noFill/>
        </p:spPr>
      </p:pic>
      <p:pic>
        <p:nvPicPr>
          <p:cNvPr id="23" name="Picture 22" descr="windows 7 rev h.png"/>
          <p:cNvPicPr>
            <a:picLocks noChangeAspect="1"/>
          </p:cNvPicPr>
          <p:nvPr/>
        </p:nvPicPr>
        <p:blipFill>
          <a:blip r:embed="rId7"/>
          <a:stretch>
            <a:fillRect/>
          </a:stretch>
        </p:blipFill>
        <p:spPr>
          <a:xfrm>
            <a:off x="2830178" y="1642686"/>
            <a:ext cx="3483645" cy="550258"/>
          </a:xfrm>
          <a:prstGeom prst="rect">
            <a:avLst/>
          </a:prstGeom>
        </p:spPr>
      </p:pic>
    </p:spTree>
    <p:custDataLst>
      <p:tags r:id="rId1"/>
    </p:custDataLst>
    <p:extLst>
      <p:ext uri="{BB962C8B-B14F-4D97-AF65-F5344CB8AC3E}">
        <p14:creationId xmlns:p14="http://schemas.microsoft.com/office/powerpoint/2007/7/12/main" xmlns="" val="8067819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ring2.png"/>
          <p:cNvPicPr>
            <a:picLocks noChangeAspect="1"/>
          </p:cNvPicPr>
          <p:nvPr/>
        </p:nvPicPr>
        <p:blipFill>
          <a:blip r:embed="rId3" cstate="print"/>
          <a:srcRect l="15071" t="56589" r="15014"/>
          <a:stretch>
            <a:fillRect/>
          </a:stretch>
        </p:blipFill>
        <p:spPr>
          <a:xfrm>
            <a:off x="1249376" y="3799366"/>
            <a:ext cx="6650288" cy="3211034"/>
          </a:xfrm>
          <a:prstGeom prst="rect">
            <a:avLst/>
          </a:prstGeom>
        </p:spPr>
      </p:pic>
      <p:sp>
        <p:nvSpPr>
          <p:cNvPr id="14" name="Round Same Side Corner Rectangle 13"/>
          <p:cNvSpPr/>
          <p:nvPr/>
        </p:nvSpPr>
        <p:spPr>
          <a:xfrm>
            <a:off x="4873632" y="1117864"/>
            <a:ext cx="2743915" cy="60960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0812" rIns="81623" bIns="40812" anchor="ctr"/>
          <a:lstStyle/>
          <a:p>
            <a:pPr algn="ctr" defTabSz="1087825" rtl="0">
              <a:defRPr/>
            </a:pPr>
            <a:endParaRPr lang="en-US" sz="28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3" name="Round Same Side Corner Rectangle 12"/>
          <p:cNvSpPr/>
          <p:nvPr/>
        </p:nvSpPr>
        <p:spPr>
          <a:xfrm>
            <a:off x="726222" y="1117864"/>
            <a:ext cx="2743915" cy="60960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0812" rIns="81623" bIns="40812" anchor="ctr"/>
          <a:lstStyle/>
          <a:p>
            <a:pPr algn="ctr" defTabSz="1087825" rtl="0">
              <a:defRPr/>
            </a:pPr>
            <a:endParaRPr lang="en-US" sz="28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 name="Title 1"/>
          <p:cNvSpPr>
            <a:spLocks noGrp="1"/>
          </p:cNvSpPr>
          <p:nvPr>
            <p:ph type="title"/>
          </p:nvPr>
        </p:nvSpPr>
        <p:spPr/>
        <p:txBody>
          <a:bodyPr/>
          <a:lstStyle/>
          <a:p>
            <a:r>
              <a:rPr/>
              <a:t>Improved </a:t>
            </a:r>
            <a:r>
              <a:rPr smtClean="0"/>
              <a:t>Fundamentals</a:t>
            </a:r>
            <a:endParaRPr lang="en-US" dirty="0"/>
          </a:p>
        </p:txBody>
      </p:sp>
      <p:sp>
        <p:nvSpPr>
          <p:cNvPr id="6" name="Content Placeholder 4"/>
          <p:cNvSpPr>
            <a:spLocks noGrp="1"/>
          </p:cNvSpPr>
          <p:nvPr>
            <p:ph type="body" sz="quarter" idx="10"/>
          </p:nvPr>
        </p:nvSpPr>
        <p:spPr>
          <a:xfrm>
            <a:off x="1014076" y="2068082"/>
            <a:ext cx="2250236" cy="3298825"/>
          </a:xfrm>
        </p:spPr>
        <p:txBody>
          <a:bodyPr>
            <a:normAutofit lnSpcReduction="10000"/>
          </a:bodyPr>
          <a:lstStyle/>
          <a:p>
            <a:pPr marL="0" indent="0">
              <a:buNone/>
            </a:pPr>
            <a:r>
              <a:rPr lang="en-US" sz="2400" b="1" dirty="0" smtClean="0">
                <a:gradFill>
                  <a:gsLst>
                    <a:gs pos="49000">
                      <a:schemeClr val="tx1"/>
                    </a:gs>
                    <a:gs pos="100000">
                      <a:schemeClr val="tx1"/>
                    </a:gs>
                  </a:gsLst>
                  <a:lin ang="5400000" scaled="0"/>
                </a:gradFill>
              </a:rPr>
              <a:t>Memory</a:t>
            </a:r>
            <a:br>
              <a:rPr lang="en-US" sz="2400" b="1" dirty="0" smtClean="0">
                <a:gradFill>
                  <a:gsLst>
                    <a:gs pos="49000">
                      <a:schemeClr val="tx1"/>
                    </a:gs>
                    <a:gs pos="100000">
                      <a:schemeClr val="tx1"/>
                    </a:gs>
                  </a:gsLst>
                  <a:lin ang="5400000" scaled="0"/>
                </a:gradFill>
              </a:rPr>
            </a:br>
            <a:r>
              <a:rPr lang="en-US" sz="2200" dirty="0" smtClean="0">
                <a:gradFill>
                  <a:gsLst>
                    <a:gs pos="49000">
                      <a:schemeClr val="tx1"/>
                    </a:gs>
                    <a:gs pos="100000">
                      <a:schemeClr val="tx1"/>
                    </a:gs>
                  </a:gsLst>
                  <a:lin ang="5400000" scaled="0"/>
                </a:gradFill>
              </a:rPr>
              <a:t>Reference set, Graphics</a:t>
            </a:r>
          </a:p>
          <a:p>
            <a:pPr marL="0" indent="0">
              <a:spcBef>
                <a:spcPts val="1200"/>
              </a:spcBef>
              <a:buNone/>
            </a:pPr>
            <a:r>
              <a:rPr lang="en-US" sz="2400" b="1" dirty="0" smtClean="0">
                <a:gradFill>
                  <a:gsLst>
                    <a:gs pos="49000">
                      <a:schemeClr val="tx1"/>
                    </a:gs>
                    <a:gs pos="100000">
                      <a:schemeClr val="tx1"/>
                    </a:gs>
                  </a:gsLst>
                  <a:lin ang="5400000" scaled="0"/>
                </a:gradFill>
              </a:rPr>
              <a:t>Disk I/O</a:t>
            </a:r>
            <a:br>
              <a:rPr lang="en-US" sz="2400" b="1" dirty="0" smtClean="0">
                <a:gradFill>
                  <a:gsLst>
                    <a:gs pos="49000">
                      <a:schemeClr val="tx1"/>
                    </a:gs>
                    <a:gs pos="100000">
                      <a:schemeClr val="tx1"/>
                    </a:gs>
                  </a:gsLst>
                  <a:lin ang="5400000" scaled="0"/>
                </a:gradFill>
              </a:rPr>
            </a:br>
            <a:r>
              <a:rPr lang="en-US" sz="2200" dirty="0" smtClean="0">
                <a:gradFill>
                  <a:gsLst>
                    <a:gs pos="49000">
                      <a:schemeClr val="tx1"/>
                    </a:gs>
                    <a:gs pos="100000">
                      <a:schemeClr val="tx1"/>
                    </a:gs>
                  </a:gsLst>
                  <a:lin ang="5400000" scaled="0"/>
                </a:gradFill>
              </a:rPr>
              <a:t>Registry Reads, Indexer</a:t>
            </a:r>
          </a:p>
          <a:p>
            <a:pPr marL="0" indent="0">
              <a:spcBef>
                <a:spcPts val="1200"/>
              </a:spcBef>
              <a:buNone/>
            </a:pPr>
            <a:r>
              <a:rPr sz="2400" b="1">
                <a:gradFill>
                  <a:gsLst>
                    <a:gs pos="49000">
                      <a:schemeClr val="tx1"/>
                    </a:gs>
                    <a:gs pos="100000">
                      <a:schemeClr val="tx1"/>
                    </a:gs>
                  </a:gsLst>
                  <a:lin ang="5400000" scaled="0"/>
                </a:gradFill>
              </a:rPr>
              <a:t>Power</a:t>
            </a:r>
            <a:r>
              <a:rPr lang="en-US" sz="2400" b="1" dirty="0" smtClean="0">
                <a:gradFill>
                  <a:gsLst>
                    <a:gs pos="49000">
                      <a:schemeClr val="tx1"/>
                    </a:gs>
                    <a:gs pos="100000">
                      <a:schemeClr val="tx1"/>
                    </a:gs>
                  </a:gsLst>
                  <a:lin ang="5400000" scaled="0"/>
                </a:gradFill>
              </a:rPr>
              <a:t/>
            </a:r>
            <a:br>
              <a:rPr lang="en-US" sz="2400" b="1" dirty="0" smtClean="0">
                <a:gradFill>
                  <a:gsLst>
                    <a:gs pos="49000">
                      <a:schemeClr val="tx1"/>
                    </a:gs>
                    <a:gs pos="100000">
                      <a:schemeClr val="tx1"/>
                    </a:gs>
                  </a:gsLst>
                  <a:lin ang="5400000" scaled="0"/>
                </a:gradFill>
              </a:rPr>
            </a:br>
            <a:r>
              <a:rPr lang="en-US" sz="2200" dirty="0" smtClean="0">
                <a:gradFill>
                  <a:gsLst>
                    <a:gs pos="49000">
                      <a:schemeClr val="tx1"/>
                    </a:gs>
                    <a:gs pos="100000">
                      <a:schemeClr val="tx1"/>
                    </a:gs>
                  </a:gsLst>
                  <a:lin ang="5400000" scaled="0"/>
                </a:gradFill>
              </a:rPr>
              <a:t>DVD Playback, Panel, </a:t>
            </a:r>
            <a:br>
              <a:rPr lang="en-US" sz="2200" dirty="0" smtClean="0">
                <a:gradFill>
                  <a:gsLst>
                    <a:gs pos="49000">
                      <a:schemeClr val="tx1"/>
                    </a:gs>
                    <a:gs pos="100000">
                      <a:schemeClr val="tx1"/>
                    </a:gs>
                  </a:gsLst>
                  <a:lin ang="5400000" scaled="0"/>
                </a:gradFill>
              </a:rPr>
            </a:br>
            <a:r>
              <a:rPr lang="en-US" sz="2200" dirty="0" smtClean="0">
                <a:gradFill>
                  <a:gsLst>
                    <a:gs pos="49000">
                      <a:schemeClr val="tx1"/>
                    </a:gs>
                    <a:gs pos="100000">
                      <a:schemeClr val="tx1"/>
                    </a:gs>
                  </a:gsLst>
                  <a:lin ang="5400000" scaled="0"/>
                </a:gradFill>
              </a:rPr>
              <a:t>Timers</a:t>
            </a:r>
          </a:p>
        </p:txBody>
      </p:sp>
      <p:sp>
        <p:nvSpPr>
          <p:cNvPr id="4" name="Down Arrow 3"/>
          <p:cNvSpPr/>
          <p:nvPr/>
        </p:nvSpPr>
        <p:spPr bwMode="auto">
          <a:xfrm flipV="1">
            <a:off x="7256461" y="399836"/>
            <a:ext cx="1402622" cy="4826432"/>
          </a:xfrm>
          <a:prstGeom prst="downArrow">
            <a:avLst>
              <a:gd name="adj1" fmla="val 50000"/>
              <a:gd name="adj2" fmla="val 38088"/>
            </a:avLst>
          </a:prstGeom>
          <a:gradFill>
            <a:gsLst>
              <a:gs pos="0">
                <a:schemeClr val="accent2">
                  <a:lumMod val="60000"/>
                  <a:lumOff val="40000"/>
                </a:schemeClr>
              </a:gs>
              <a:gs pos="100000">
                <a:schemeClr val="accent2">
                  <a:alpha val="0"/>
                </a:schemeClr>
              </a:gs>
            </a:gsLst>
            <a:lin ang="16200000" scaled="0"/>
          </a:gradFill>
          <a:ln>
            <a:noFill/>
            <a:headEnd type="none" w="med" len="med"/>
            <a:tailEnd type="none" w="med" len="med"/>
          </a:ln>
          <a:effectLst>
            <a:outerShdw blurRad="203200" dist="101600" dir="5400000" rotWithShape="0">
              <a:srgbClr val="000000">
                <a:alpha val="38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latin typeface="Segoe UI" pitchFamily="34" charset="0"/>
              <a:ea typeface="+mn-ea"/>
              <a:cs typeface="+mn-cs"/>
            </a:endParaRPr>
          </a:p>
        </p:txBody>
      </p:sp>
      <p:sp>
        <p:nvSpPr>
          <p:cNvPr id="5" name="Down Arrow 4"/>
          <p:cNvSpPr/>
          <p:nvPr/>
        </p:nvSpPr>
        <p:spPr bwMode="auto">
          <a:xfrm>
            <a:off x="3121195" y="1574368"/>
            <a:ext cx="1402622" cy="4826432"/>
          </a:xfrm>
          <a:prstGeom prst="downArrow">
            <a:avLst>
              <a:gd name="adj1" fmla="val 50000"/>
              <a:gd name="adj2" fmla="val 38088"/>
            </a:avLst>
          </a:prstGeom>
          <a:gradFill>
            <a:gsLst>
              <a:gs pos="0">
                <a:schemeClr val="accent2">
                  <a:lumMod val="60000"/>
                  <a:lumOff val="40000"/>
                </a:schemeClr>
              </a:gs>
              <a:gs pos="100000">
                <a:schemeClr val="accent2">
                  <a:alpha val="0"/>
                </a:schemeClr>
              </a:gs>
            </a:gsLst>
            <a:lin ang="16200000" scaled="0"/>
          </a:gradFill>
          <a:ln>
            <a:noFill/>
            <a:headEnd type="none" w="med" len="med"/>
            <a:tailEnd type="none" w="med" len="med"/>
          </a:ln>
          <a:effectLst>
            <a:outerShdw blurRad="203200" dist="101600" dir="5400000" rotWithShape="0">
              <a:srgbClr val="000000">
                <a:alpha val="38000"/>
              </a:srgb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latin typeface="Segoe UI" pitchFamily="34" charset="0"/>
              <a:ea typeface="+mn-ea"/>
              <a:cs typeface="+mn-cs"/>
            </a:endParaRPr>
          </a:p>
        </p:txBody>
      </p:sp>
      <p:sp>
        <p:nvSpPr>
          <p:cNvPr id="7" name="Content Placeholder 6"/>
          <p:cNvSpPr txBox="1">
            <a:spLocks/>
          </p:cNvSpPr>
          <p:nvPr/>
        </p:nvSpPr>
        <p:spPr>
          <a:xfrm>
            <a:off x="5086484" y="2068082"/>
            <a:ext cx="2494763" cy="3298825"/>
          </a:xfrm>
          <a:prstGeom prst="rect">
            <a:avLst/>
          </a:prstGeom>
        </p:spPr>
        <p:txBody>
          <a:bodyPr vert="horz" wrap="square" lIns="0" tIns="0" rIns="0" bIns="0" rtlCol="0">
            <a:normAutofit/>
          </a:bodyPr>
          <a:lstStyle/>
          <a:p>
            <a:pPr marR="0" lvl="0" algn="l" defTabSz="914363" rtl="0" eaLnBrk="1" fontAlgn="auto" latinLnBrk="0" hangingPunct="1">
              <a:lnSpc>
                <a:spcPct val="90000"/>
              </a:lnSpc>
              <a:spcBef>
                <a:spcPct val="20000"/>
              </a:spcBef>
              <a:spcAft>
                <a:spcPts val="0"/>
              </a:spcAft>
              <a:buClrTx/>
              <a:buSzPct val="90000"/>
              <a:buFontTx/>
              <a:buNone/>
              <a:tabLst/>
              <a:defRPr/>
            </a:pPr>
            <a: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Speed</a:t>
            </a:r>
            <a:b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br>
            <a:r>
              <a:rPr kumimoji="0" lang="en-US" sz="2200" b="0"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Faster</a:t>
            </a:r>
            <a:r>
              <a:rPr kumimoji="0" lang="en-US" sz="22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 </a:t>
            </a:r>
            <a:r>
              <a:rPr kumimoji="0" lang="en-US" sz="2200" b="0"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Boot, Device Ready</a:t>
            </a:r>
          </a:p>
          <a:p>
            <a:pPr marR="0" lvl="0" algn="l" defTabSz="914363" rtl="0" eaLnBrk="1" fontAlgn="auto" latinLnBrk="0" hangingPunct="1">
              <a:lnSpc>
                <a:spcPct val="90000"/>
              </a:lnSpc>
              <a:spcBef>
                <a:spcPts val="1200"/>
              </a:spcBef>
              <a:spcAft>
                <a:spcPts val="0"/>
              </a:spcAft>
              <a:buClrTx/>
              <a:buSzPct val="90000"/>
              <a:buFontTx/>
              <a:buNone/>
              <a:tabLst/>
              <a:defRPr/>
            </a:pPr>
            <a: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Responsiveness</a:t>
            </a:r>
            <a:b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br>
            <a:r>
              <a:rPr kumimoji="0" lang="en-US" sz="2200" b="0"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Start menu, Taskbar</a:t>
            </a:r>
          </a:p>
          <a:p>
            <a:pPr marR="0" lvl="0" algn="l" defTabSz="914363" rtl="0" eaLnBrk="1" fontAlgn="auto" latinLnBrk="0" hangingPunct="1">
              <a:lnSpc>
                <a:spcPct val="90000"/>
              </a:lnSpc>
              <a:spcBef>
                <a:spcPts val="1200"/>
              </a:spcBef>
              <a:spcAft>
                <a:spcPts val="0"/>
              </a:spcAft>
              <a:buClrTx/>
              <a:buSzPct val="90000"/>
              <a:buFontTx/>
              <a:buNone/>
              <a:tabLst/>
              <a:defRPr/>
            </a:pPr>
            <a: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Scale</a:t>
            </a:r>
            <a:br>
              <a:rPr kumimoji="0" lang="en-US" sz="2400" b="1"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br>
            <a:r>
              <a:rPr kumimoji="0" lang="en-US" sz="2200" b="0" i="0" u="none" strike="noStrike" kern="1200" cap="none" spc="0" normalizeH="0" baseline="0" noProof="0" dirty="0" smtClean="0">
                <a:ln>
                  <a:noFill/>
                </a:ln>
                <a:gradFill>
                  <a:gsLst>
                    <a:gs pos="49000">
                      <a:schemeClr val="tx1"/>
                    </a:gs>
                    <a:gs pos="100000">
                      <a:schemeClr val="tx1"/>
                    </a:gs>
                  </a:gsLst>
                  <a:lin ang="5400000" scaled="0"/>
                </a:gradFill>
                <a:effectLst/>
                <a:uLnTx/>
                <a:uFillTx/>
                <a:latin typeface="+mn-lt"/>
                <a:ea typeface="+mn-ea"/>
                <a:cs typeface="+mn-cs"/>
              </a:rPr>
              <a:t>256 cores</a:t>
            </a:r>
            <a:endParaRPr kumimoji="0" lang="en-US" sz="2200" b="0" i="0" u="none" strike="noStrike" kern="1200" cap="none" spc="0" normalizeH="0" baseline="0" noProof="0" dirty="0">
              <a:ln>
                <a:noFill/>
              </a:ln>
              <a:gradFill>
                <a:gsLst>
                  <a:gs pos="49000">
                    <a:schemeClr val="tx1"/>
                  </a:gs>
                  <a:gs pos="100000">
                    <a:schemeClr val="tx1"/>
                  </a:gs>
                </a:gsLst>
                <a:lin ang="5400000" scaled="0"/>
              </a:gradFill>
              <a:effectLst/>
              <a:uLnTx/>
              <a:uFillTx/>
              <a:latin typeface="+mn-lt"/>
              <a:ea typeface="+mn-ea"/>
              <a:cs typeface="+mn-cs"/>
            </a:endParaRPr>
          </a:p>
        </p:txBody>
      </p:sp>
      <p:sp>
        <p:nvSpPr>
          <p:cNvPr id="8" name="Rectangle 7"/>
          <p:cNvSpPr/>
          <p:nvPr/>
        </p:nvSpPr>
        <p:spPr>
          <a:xfrm>
            <a:off x="5492207" y="1193377"/>
            <a:ext cx="2008499" cy="646331"/>
          </a:xfrm>
          <a:prstGeom prst="rect">
            <a:avLst/>
          </a:prstGeom>
        </p:spPr>
        <p:txBody>
          <a:bodyPr wrap="none">
            <a:spAutoFit/>
          </a:bodyPr>
          <a:lstStyle/>
          <a:p>
            <a:pPr>
              <a:lnSpc>
                <a:spcPct val="90000"/>
              </a:lnSpc>
              <a:spcBef>
                <a:spcPct val="0"/>
              </a:spcBef>
              <a:spcAft>
                <a:spcPts val="800"/>
              </a:spcAft>
              <a:buSzPct val="80000"/>
            </a:pPr>
            <a:r>
              <a:rPr lang="en-US" sz="4000" b="1" spc="-150" dirty="0">
                <a:ln w="3175">
                  <a:noFill/>
                </a:ln>
                <a:solidFill>
                  <a:schemeClr val="accent2">
                    <a:lumMod val="40000"/>
                    <a:lumOff val="60000"/>
                  </a:schemeClr>
                </a:solidFill>
                <a:effectLst>
                  <a:outerShdw blurRad="50800" dist="38100" dir="2700000" algn="tl" rotWithShape="0">
                    <a:prstClr val="black">
                      <a:alpha val="40000"/>
                    </a:prstClr>
                  </a:outerShdw>
                </a:effectLst>
                <a:latin typeface="Segoe UI" pitchFamily="34" charset="0"/>
                <a:cs typeface="Segoe UI" pitchFamily="34" charset="0"/>
              </a:rPr>
              <a:t>Increase</a:t>
            </a:r>
          </a:p>
        </p:txBody>
      </p:sp>
      <p:sp>
        <p:nvSpPr>
          <p:cNvPr id="9" name="Rectangle 8"/>
          <p:cNvSpPr/>
          <p:nvPr/>
        </p:nvSpPr>
        <p:spPr>
          <a:xfrm>
            <a:off x="1276248" y="1193382"/>
            <a:ext cx="2191241" cy="646331"/>
          </a:xfrm>
          <a:prstGeom prst="rect">
            <a:avLst/>
          </a:prstGeom>
        </p:spPr>
        <p:txBody>
          <a:bodyPr wrap="none">
            <a:spAutoFit/>
          </a:bodyPr>
          <a:lstStyle/>
          <a:p>
            <a:pPr algn="l" defTabSz="914363" rtl="0">
              <a:lnSpc>
                <a:spcPct val="90000"/>
              </a:lnSpc>
              <a:spcBef>
                <a:spcPct val="0"/>
              </a:spcBef>
              <a:spcAft>
                <a:spcPts val="800"/>
              </a:spcAft>
              <a:buSzPct val="80000"/>
            </a:pPr>
            <a:r>
              <a:rPr lang="en-US" sz="4000" b="1" kern="1200" spc="-150" dirty="0">
                <a:ln w="3175">
                  <a:noFill/>
                </a:ln>
                <a:solidFill>
                  <a:schemeClr val="accent2">
                    <a:lumMod val="40000"/>
                    <a:lumOff val="60000"/>
                  </a:schemeClr>
                </a:solidFill>
                <a:effectLst>
                  <a:outerShdw blurRad="50800" dist="38100" dir="2700000" algn="tl" rotWithShape="0">
                    <a:prstClr val="black">
                      <a:alpha val="40000"/>
                    </a:prstClr>
                  </a:outerShdw>
                </a:effectLst>
                <a:latin typeface="Segoe UI" pitchFamily="34" charset="0"/>
                <a:ea typeface="+mn-ea"/>
                <a:cs typeface="Segoe UI" pitchFamily="34" charset="0"/>
              </a:rPr>
              <a:t>Decrease</a:t>
            </a:r>
          </a:p>
        </p:txBody>
      </p:sp>
    </p:spTree>
    <p:extLst>
      <p:ext uri="{BB962C8B-B14F-4D97-AF65-F5344CB8AC3E}">
        <p14:creationId xmlns:p14="http://schemas.microsoft.com/office/powerpoint/2007/7/12/main" xmlns="" val="42889812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26"/>
          <p:cNvGrpSpPr/>
          <p:nvPr/>
        </p:nvGrpSpPr>
        <p:grpSpPr>
          <a:xfrm>
            <a:off x="1409700" y="1262063"/>
            <a:ext cx="6324600" cy="5181600"/>
            <a:chOff x="-1143000" y="1066800"/>
            <a:chExt cx="6324600" cy="5181600"/>
          </a:xfrm>
        </p:grpSpPr>
        <p:sp>
          <p:nvSpPr>
            <p:cNvPr id="32" name="Freeform 11"/>
            <p:cNvSpPr>
              <a:spLocks/>
            </p:cNvSpPr>
            <p:nvPr/>
          </p:nvSpPr>
          <p:spPr bwMode="auto">
            <a:xfrm>
              <a:off x="392132" y="1371600"/>
              <a:ext cx="3330536" cy="4602944"/>
            </a:xfrm>
            <a:custGeom>
              <a:avLst/>
              <a:gdLst/>
              <a:ahLst/>
              <a:cxnLst>
                <a:cxn ang="0">
                  <a:pos x="486" y="891"/>
                </a:cxn>
                <a:cxn ang="0">
                  <a:pos x="327" y="891"/>
                </a:cxn>
                <a:cxn ang="0">
                  <a:pos x="730" y="0"/>
                </a:cxn>
                <a:cxn ang="0">
                  <a:pos x="2534" y="0"/>
                </a:cxn>
                <a:cxn ang="0">
                  <a:pos x="746" y="3150"/>
                </a:cxn>
                <a:cxn ang="0">
                  <a:pos x="294" y="3150"/>
                </a:cxn>
                <a:cxn ang="0">
                  <a:pos x="0" y="3150"/>
                </a:cxn>
                <a:cxn ang="0">
                  <a:pos x="1544" y="550"/>
                </a:cxn>
                <a:cxn ang="0">
                  <a:pos x="661" y="550"/>
                </a:cxn>
                <a:cxn ang="0">
                  <a:pos x="486" y="891"/>
                </a:cxn>
              </a:cxnLst>
              <a:rect l="0" t="0" r="r" b="b"/>
              <a:pathLst>
                <a:path w="2534" h="3150">
                  <a:moveTo>
                    <a:pt x="486" y="891"/>
                  </a:moveTo>
                  <a:lnTo>
                    <a:pt x="327" y="891"/>
                  </a:lnTo>
                  <a:lnTo>
                    <a:pt x="730" y="0"/>
                  </a:lnTo>
                  <a:lnTo>
                    <a:pt x="2534" y="0"/>
                  </a:lnTo>
                  <a:lnTo>
                    <a:pt x="746" y="3150"/>
                  </a:lnTo>
                  <a:lnTo>
                    <a:pt x="294" y="3150"/>
                  </a:lnTo>
                  <a:lnTo>
                    <a:pt x="0" y="3150"/>
                  </a:lnTo>
                  <a:lnTo>
                    <a:pt x="1544" y="550"/>
                  </a:lnTo>
                  <a:lnTo>
                    <a:pt x="661" y="550"/>
                  </a:lnTo>
                  <a:lnTo>
                    <a:pt x="486" y="891"/>
                  </a:lnTo>
                  <a:close/>
                </a:path>
              </a:pathLst>
            </a:custGeom>
            <a:gradFill flip="none" rotWithShape="1">
              <a:gsLst>
                <a:gs pos="0">
                  <a:schemeClr val="tx1">
                    <a:alpha val="55000"/>
                  </a:schemeClr>
                </a:gs>
                <a:gs pos="41000">
                  <a:srgbClr val="7030A0">
                    <a:alpha val="13000"/>
                  </a:srgbClr>
                </a:gs>
                <a:gs pos="100000">
                  <a:schemeClr val="bg1">
                    <a:alpha val="62000"/>
                  </a:schemeClr>
                </a:gs>
              </a:gsLst>
              <a:lin ang="0" scaled="1"/>
              <a:tileRect/>
            </a:gradFill>
            <a:ln w="6350" cap="flat" cmpd="sng" algn="ctr">
              <a:solidFill>
                <a:srgbClr val="FFFFFF">
                  <a:alpha val="58039"/>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640080" tIns="54861" rIns="109721" bIns="54861" numCol="1" rtlCol="0" anchor="ctr" anchorCtr="0" compatLnSpc="1">
              <a:prstTxWarp prst="textNoShape">
                <a:avLst/>
              </a:prstTxWarp>
            </a:bodyPr>
            <a:lstStyle/>
            <a:p>
              <a:pPr algn="l" defTabSz="914363" rtl="0">
                <a:lnSpc>
                  <a:spcPct val="90000"/>
                </a:lnSpc>
                <a:spcAft>
                  <a:spcPts val="2160"/>
                </a:spcAft>
              </a:pPr>
              <a:endParaRPr lang="en-US" altLang="zh-CN" sz="2000" kern="1200" dirty="0">
                <a:solidFill>
                  <a:srgbClr val="000000"/>
                </a:solidFill>
                <a:latin typeface="Segoe"/>
                <a:ea typeface="+mn-ea"/>
                <a:cs typeface="+mn-cs"/>
              </a:endParaRPr>
            </a:p>
          </p:txBody>
        </p:sp>
        <p:pic>
          <p:nvPicPr>
            <p:cNvPr id="33" name="Picture 32" descr="windows7.png"/>
            <p:cNvPicPr>
              <a:picLocks noChangeAspect="1"/>
            </p:cNvPicPr>
            <p:nvPr/>
          </p:nvPicPr>
          <p:blipFill>
            <a:blip r:embed="rId3" cstate="email">
              <a:lum bright="40000"/>
            </a:blip>
            <a:stretch>
              <a:fillRect/>
            </a:stretch>
          </p:blipFill>
          <p:spPr>
            <a:xfrm>
              <a:off x="-1143000" y="1066800"/>
              <a:ext cx="6324600" cy="5181600"/>
            </a:xfrm>
            <a:prstGeom prst="rect">
              <a:avLst/>
            </a:prstGeom>
          </p:spPr>
        </p:pic>
      </p:grpSp>
      <p:sp>
        <p:nvSpPr>
          <p:cNvPr id="34" name="Rectangle 33"/>
          <p:cNvSpPr/>
          <p:nvPr/>
        </p:nvSpPr>
        <p:spPr bwMode="auto">
          <a:xfrm>
            <a:off x="482600" y="1253068"/>
            <a:ext cx="2819400" cy="1312332"/>
          </a:xfrm>
          <a:prstGeom prst="rect">
            <a:avLst/>
          </a:prstGeom>
          <a:gradFill flip="none" rotWithShape="1">
            <a:gsLst>
              <a:gs pos="0">
                <a:schemeClr val="bg2">
                  <a:lumMod val="75000"/>
                </a:schemeClr>
              </a:gs>
              <a:gs pos="50000">
                <a:schemeClr val="bg2">
                  <a:lumMod val="75000"/>
                </a:schemeClr>
              </a:gs>
              <a:gs pos="100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dirty="0" smtClean="0">
              <a:gradFill>
                <a:gsLst>
                  <a:gs pos="0">
                    <a:schemeClr val="tx1"/>
                  </a:gs>
                  <a:gs pos="100000">
                    <a:schemeClr val="tx1"/>
                  </a:gs>
                </a:gsLst>
                <a:lin ang="13500000" scaled="1"/>
              </a:gradFill>
              <a:effectLst>
                <a:outerShdw blurRad="38100" dist="38100" dir="2700000" algn="tl">
                  <a:srgbClr val="000000">
                    <a:alpha val="43137"/>
                  </a:srgbClr>
                </a:outerShdw>
              </a:effectLst>
              <a:latin typeface="Segoe" pitchFamily="34" charset="0"/>
            </a:endParaRPr>
          </a:p>
        </p:txBody>
      </p:sp>
      <p:sp>
        <p:nvSpPr>
          <p:cNvPr id="35" name="Rectangle 34"/>
          <p:cNvSpPr/>
          <p:nvPr/>
        </p:nvSpPr>
        <p:spPr bwMode="auto">
          <a:xfrm>
            <a:off x="482600" y="2904068"/>
            <a:ext cx="2819400" cy="1312332"/>
          </a:xfrm>
          <a:prstGeom prst="rect">
            <a:avLst/>
          </a:prstGeom>
          <a:gradFill flip="none" rotWithShape="1">
            <a:gsLst>
              <a:gs pos="0">
                <a:schemeClr val="bg2">
                  <a:lumMod val="75000"/>
                </a:schemeClr>
              </a:gs>
              <a:gs pos="50000">
                <a:schemeClr val="bg2">
                  <a:lumMod val="75000"/>
                </a:schemeClr>
              </a:gs>
              <a:gs pos="100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dirty="0" smtClean="0">
              <a:gradFill>
                <a:gsLst>
                  <a:gs pos="0">
                    <a:schemeClr val="tx1"/>
                  </a:gs>
                  <a:gs pos="100000">
                    <a:schemeClr val="tx1"/>
                  </a:gs>
                </a:gsLst>
                <a:lin ang="13500000" scaled="1"/>
              </a:gradFill>
              <a:effectLst>
                <a:outerShdw blurRad="38100" dist="38100" dir="2700000" algn="tl">
                  <a:srgbClr val="000000">
                    <a:alpha val="43137"/>
                  </a:srgbClr>
                </a:outerShdw>
              </a:effectLst>
              <a:latin typeface="Segoe" pitchFamily="34" charset="0"/>
            </a:endParaRPr>
          </a:p>
        </p:txBody>
      </p:sp>
      <p:sp>
        <p:nvSpPr>
          <p:cNvPr id="36" name="Title 1"/>
          <p:cNvSpPr>
            <a:spLocks noGrp="1"/>
          </p:cNvSpPr>
          <p:nvPr>
            <p:ph type="title"/>
          </p:nvPr>
        </p:nvSpPr>
        <p:spPr>
          <a:xfrm>
            <a:off x="439780" y="298265"/>
            <a:ext cx="8335729" cy="909645"/>
          </a:xfrm>
        </p:spPr>
        <p:txBody>
          <a:bodyPr>
            <a:normAutofit fontScale="90000"/>
          </a:bodyPr>
          <a:lstStyle/>
          <a:p>
            <a:r>
              <a:rPr lang="en-US" dirty="0" smtClean="0"/>
              <a:t>Building A Great Windows 7 Application</a:t>
            </a:r>
            <a:endParaRPr lang="en-US" dirty="0">
              <a:gradFill>
                <a:gsLst>
                  <a:gs pos="0">
                    <a:schemeClr val="accent1"/>
                  </a:gs>
                  <a:gs pos="100000">
                    <a:schemeClr val="accent1"/>
                  </a:gs>
                </a:gsLst>
                <a:lin ang="13500000" scaled="1"/>
              </a:gradFill>
            </a:endParaRPr>
          </a:p>
        </p:txBody>
      </p:sp>
      <p:sp>
        <p:nvSpPr>
          <p:cNvPr id="37" name="Content Placeholder 2"/>
          <p:cNvSpPr txBox="1">
            <a:spLocks/>
          </p:cNvSpPr>
          <p:nvPr/>
        </p:nvSpPr>
        <p:spPr>
          <a:xfrm>
            <a:off x="546101" y="1377885"/>
            <a:ext cx="2476499" cy="1149415"/>
          </a:xfrm>
          <a:prstGeom prst="rect">
            <a:avLst/>
          </a:prstGeom>
        </p:spPr>
        <p:txBody>
          <a:bodyPr vert="horz" lIns="91440" tIns="45720" rIns="91440" bIns="45720" rtlCol="0">
            <a:noAutofit/>
          </a:bodyPr>
          <a:lstStyle/>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Multitouch</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Windows Ribbon</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Sensors</a:t>
            </a:r>
          </a:p>
        </p:txBody>
      </p:sp>
      <p:sp>
        <p:nvSpPr>
          <p:cNvPr id="38" name="Content Placeholder 2"/>
          <p:cNvSpPr txBox="1">
            <a:spLocks/>
          </p:cNvSpPr>
          <p:nvPr/>
        </p:nvSpPr>
        <p:spPr>
          <a:xfrm>
            <a:off x="546101" y="3066985"/>
            <a:ext cx="2476499" cy="1149415"/>
          </a:xfrm>
          <a:prstGeom prst="rect">
            <a:avLst/>
          </a:prstGeom>
        </p:spPr>
        <p:txBody>
          <a:bodyPr vert="horz" lIns="91440" tIns="45720" rIns="91440" bIns="45720" rtlCol="0">
            <a:noAutofit/>
          </a:bodyPr>
          <a:lstStyle/>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Windows Taskbar</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Libraries</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Fundamentals</a:t>
            </a:r>
          </a:p>
        </p:txBody>
      </p:sp>
      <p:sp>
        <p:nvSpPr>
          <p:cNvPr id="39" name="Rectangle 38"/>
          <p:cNvSpPr/>
          <p:nvPr/>
        </p:nvSpPr>
        <p:spPr bwMode="auto">
          <a:xfrm>
            <a:off x="482600" y="4618568"/>
            <a:ext cx="2819400" cy="1312332"/>
          </a:xfrm>
          <a:prstGeom prst="rect">
            <a:avLst/>
          </a:prstGeom>
          <a:gradFill flip="none" rotWithShape="1">
            <a:gsLst>
              <a:gs pos="0">
                <a:schemeClr val="bg2">
                  <a:lumMod val="75000"/>
                </a:schemeClr>
              </a:gs>
              <a:gs pos="50000">
                <a:schemeClr val="bg2">
                  <a:lumMod val="75000"/>
                </a:schemeClr>
              </a:gs>
              <a:gs pos="100000">
                <a:schemeClr val="bg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dirty="0" smtClean="0">
              <a:gradFill>
                <a:gsLst>
                  <a:gs pos="0">
                    <a:schemeClr val="tx1"/>
                  </a:gs>
                  <a:gs pos="100000">
                    <a:schemeClr val="tx1"/>
                  </a:gs>
                </a:gsLst>
                <a:lin ang="13500000" scaled="1"/>
              </a:gradFill>
              <a:effectLst>
                <a:outerShdw blurRad="38100" dist="38100" dir="2700000" algn="tl">
                  <a:srgbClr val="000000">
                    <a:alpha val="43137"/>
                  </a:srgbClr>
                </a:outerShdw>
              </a:effectLst>
              <a:latin typeface="Segoe" pitchFamily="34" charset="0"/>
            </a:endParaRPr>
          </a:p>
        </p:txBody>
      </p:sp>
      <p:sp>
        <p:nvSpPr>
          <p:cNvPr id="40" name="Freeform 5"/>
          <p:cNvSpPr>
            <a:spLocks/>
          </p:cNvSpPr>
          <p:nvPr/>
        </p:nvSpPr>
        <p:spPr bwMode="auto">
          <a:xfrm rot="16200000">
            <a:off x="3352122" y="4846069"/>
            <a:ext cx="345796" cy="900161"/>
          </a:xfrm>
          <a:prstGeom prst="upArrow">
            <a:avLst>
              <a:gd name="adj1" fmla="val 58980"/>
              <a:gd name="adj2" fmla="val 50000"/>
            </a:avLst>
          </a:prstGeom>
          <a:gradFill flip="none" rotWithShape="1">
            <a:gsLst>
              <a:gs pos="77000">
                <a:srgbClr val="B43900"/>
              </a:gs>
              <a:gs pos="100000">
                <a:schemeClr val="accent1"/>
              </a:gs>
            </a:gsLst>
            <a:lin ang="16200000" scaled="0"/>
            <a:tileRect/>
          </a:gradFill>
          <a:ln>
            <a:solidFill>
              <a:schemeClr val="accent1"/>
            </a:solid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100" dirty="0">
              <a:solidFill>
                <a:schemeClr val="accent1"/>
              </a:solidFill>
            </a:endParaRPr>
          </a:p>
        </p:txBody>
      </p:sp>
      <p:sp>
        <p:nvSpPr>
          <p:cNvPr id="41" name="Content Placeholder 2"/>
          <p:cNvSpPr txBox="1">
            <a:spLocks/>
          </p:cNvSpPr>
          <p:nvPr/>
        </p:nvSpPr>
        <p:spPr>
          <a:xfrm>
            <a:off x="546101" y="4756085"/>
            <a:ext cx="2806699" cy="1149415"/>
          </a:xfrm>
          <a:prstGeom prst="rect">
            <a:avLst/>
          </a:prstGeom>
        </p:spPr>
        <p:txBody>
          <a:bodyPr vert="horz" lIns="91440" tIns="45720" rIns="91440" bIns="45720" rtlCol="0">
            <a:noAutofit/>
          </a:bodyPr>
          <a:lstStyle/>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Version Checking</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User Account Control</a:t>
            </a:r>
          </a:p>
          <a:p>
            <a:pPr marL="398463" lvl="0" indent="-398463">
              <a:spcAft>
                <a:spcPts val="600"/>
              </a:spcAft>
              <a:buClr>
                <a:srgbClr val="FF5B00"/>
              </a:buClr>
              <a:buSzPct val="65000"/>
              <a:buFont typeface="Wingdings 3" pitchFamily="18" charset="2"/>
              <a:buChar char=""/>
              <a:defRPr/>
            </a:pPr>
            <a:r>
              <a:rPr lang="en-US" sz="1600" dirty="0" smtClean="0">
                <a:solidFill>
                  <a:schemeClr val="bg1"/>
                </a:solidFill>
                <a:latin typeface="Segoe" pitchFamily="34" charset="0"/>
              </a:rPr>
              <a:t>Removed Components</a:t>
            </a:r>
          </a:p>
        </p:txBody>
      </p:sp>
      <p:grpSp>
        <p:nvGrpSpPr>
          <p:cNvPr id="42" name="Group 41"/>
          <p:cNvGrpSpPr/>
          <p:nvPr/>
        </p:nvGrpSpPr>
        <p:grpSpPr>
          <a:xfrm>
            <a:off x="3497209" y="4428829"/>
            <a:ext cx="5164192" cy="1819571"/>
            <a:chOff x="3497209" y="4428829"/>
            <a:chExt cx="5164192" cy="1819571"/>
          </a:xfrm>
        </p:grpSpPr>
        <p:pic>
          <p:nvPicPr>
            <p:cNvPr id="43" name="Rectangle 327692"/>
            <p:cNvPicPr>
              <a:picLocks noChangeAspect="1" noChangeArrowheads="1"/>
            </p:cNvPicPr>
            <p:nvPr/>
          </p:nvPicPr>
          <p:blipFill>
            <a:blip r:embed="rId4" cstate="print"/>
            <a:srcRect/>
            <a:stretch>
              <a:fillRect/>
            </a:stretch>
          </p:blipFill>
          <p:spPr bwMode="auto">
            <a:xfrm>
              <a:off x="3497209" y="4428829"/>
              <a:ext cx="5164192" cy="1819571"/>
            </a:xfrm>
            <a:prstGeom prst="rect">
              <a:avLst/>
            </a:prstGeom>
            <a:noFill/>
            <a:ln w="9525">
              <a:noFill/>
              <a:miter lim="800000"/>
              <a:headEnd/>
              <a:tailEnd/>
            </a:ln>
          </p:spPr>
        </p:pic>
        <p:sp>
          <p:nvSpPr>
            <p:cNvPr id="44" name="TextBox 43"/>
            <p:cNvSpPr txBox="1"/>
            <p:nvPr/>
          </p:nvSpPr>
          <p:spPr>
            <a:xfrm>
              <a:off x="4038600" y="4906837"/>
              <a:ext cx="4025900" cy="707886"/>
            </a:xfrm>
            <a:prstGeom prst="rect">
              <a:avLst/>
            </a:prstGeom>
            <a:noFill/>
            <a:effectLst>
              <a:outerShdw blurRad="25400" dist="25400" dir="2700000" algn="tl" rotWithShape="0">
                <a:srgbClr val="000000">
                  <a:alpha val="75000"/>
                </a:srgbClr>
              </a:outerShdw>
            </a:effectLst>
          </p:spPr>
          <p:txBody>
            <a:bodyPr wrap="square" rtlCol="0">
              <a:spAutoFit/>
            </a:bodyPr>
            <a:lstStyle/>
            <a:p>
              <a:pPr algn="ctr"/>
              <a:r>
                <a:rPr lang="en-US" sz="4000" b="1" dirty="0" smtClean="0">
                  <a:solidFill>
                    <a:schemeClr val="accent1"/>
                  </a:solidFill>
                  <a:latin typeface="Segoe"/>
                  <a:cs typeface="Segoe"/>
                </a:rPr>
                <a:t>Get Compatible</a:t>
              </a:r>
              <a:endParaRPr lang="en-US" sz="4000" b="1" dirty="0">
                <a:solidFill>
                  <a:schemeClr val="accent1"/>
                </a:solidFill>
                <a:latin typeface="Segoe"/>
                <a:cs typeface="Segoe"/>
              </a:endParaRPr>
            </a:p>
          </p:txBody>
        </p:sp>
      </p:grpSp>
      <p:sp>
        <p:nvSpPr>
          <p:cNvPr id="45" name="Freeform 5"/>
          <p:cNvSpPr>
            <a:spLocks/>
          </p:cNvSpPr>
          <p:nvPr/>
        </p:nvSpPr>
        <p:spPr bwMode="auto">
          <a:xfrm rot="16200000">
            <a:off x="3352123" y="3131569"/>
            <a:ext cx="345796" cy="900161"/>
          </a:xfrm>
          <a:prstGeom prst="upArrow">
            <a:avLst>
              <a:gd name="adj1" fmla="val 58980"/>
              <a:gd name="adj2" fmla="val 50000"/>
            </a:avLst>
          </a:prstGeom>
          <a:gradFill flip="none" rotWithShape="1">
            <a:gsLst>
              <a:gs pos="77000">
                <a:srgbClr val="B43900"/>
              </a:gs>
              <a:gs pos="100000">
                <a:schemeClr val="accent1"/>
              </a:gs>
            </a:gsLst>
            <a:lin ang="16200000" scaled="0"/>
            <a:tileRect/>
          </a:gradFill>
          <a:ln>
            <a:solidFill>
              <a:schemeClr val="accent1"/>
            </a:solid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100" dirty="0">
              <a:solidFill>
                <a:schemeClr val="accent1"/>
              </a:solidFill>
            </a:endParaRPr>
          </a:p>
        </p:txBody>
      </p:sp>
      <p:grpSp>
        <p:nvGrpSpPr>
          <p:cNvPr id="46" name="Group 45"/>
          <p:cNvGrpSpPr/>
          <p:nvPr/>
        </p:nvGrpSpPr>
        <p:grpSpPr>
          <a:xfrm>
            <a:off x="3497209" y="2727029"/>
            <a:ext cx="5164192" cy="1819571"/>
            <a:chOff x="3497209" y="2727029"/>
            <a:chExt cx="5164192" cy="1819571"/>
          </a:xfrm>
        </p:grpSpPr>
        <p:pic>
          <p:nvPicPr>
            <p:cNvPr id="47" name="Rectangle 327692"/>
            <p:cNvPicPr>
              <a:picLocks noChangeAspect="1" noChangeArrowheads="1"/>
            </p:cNvPicPr>
            <p:nvPr/>
          </p:nvPicPr>
          <p:blipFill>
            <a:blip r:embed="rId4" cstate="print"/>
            <a:srcRect/>
            <a:stretch>
              <a:fillRect/>
            </a:stretch>
          </p:blipFill>
          <p:spPr bwMode="auto">
            <a:xfrm>
              <a:off x="3497209" y="2727029"/>
              <a:ext cx="5164192" cy="1819571"/>
            </a:xfrm>
            <a:prstGeom prst="rect">
              <a:avLst/>
            </a:prstGeom>
            <a:noFill/>
            <a:ln w="9525">
              <a:noFill/>
              <a:miter lim="800000"/>
              <a:headEnd/>
              <a:tailEnd/>
            </a:ln>
          </p:spPr>
        </p:pic>
        <p:sp>
          <p:nvSpPr>
            <p:cNvPr id="48" name="TextBox 47"/>
            <p:cNvSpPr txBox="1"/>
            <p:nvPr/>
          </p:nvSpPr>
          <p:spPr>
            <a:xfrm>
              <a:off x="4229100" y="3192337"/>
              <a:ext cx="3670300" cy="707886"/>
            </a:xfrm>
            <a:prstGeom prst="rect">
              <a:avLst/>
            </a:prstGeom>
            <a:noFill/>
            <a:effectLst>
              <a:outerShdw blurRad="25400" dist="25400" dir="2700000" algn="tl" rotWithShape="0">
                <a:srgbClr val="000000">
                  <a:alpha val="75000"/>
                </a:srgbClr>
              </a:outerShdw>
            </a:effectLst>
          </p:spPr>
          <p:txBody>
            <a:bodyPr wrap="square" rtlCol="0">
              <a:spAutoFit/>
            </a:bodyPr>
            <a:lstStyle/>
            <a:p>
              <a:pPr algn="ctr"/>
              <a:r>
                <a:rPr lang="en-US" sz="4000" b="1" dirty="0" smtClean="0">
                  <a:solidFill>
                    <a:schemeClr val="accent1"/>
                  </a:solidFill>
                  <a:latin typeface="Segoe"/>
                  <a:cs typeface="Segoe"/>
                </a:rPr>
                <a:t>Optimize</a:t>
              </a:r>
              <a:endParaRPr lang="en-US" sz="4000" b="1" dirty="0">
                <a:solidFill>
                  <a:schemeClr val="accent1"/>
                </a:solidFill>
                <a:latin typeface="Segoe"/>
                <a:cs typeface="Segoe"/>
              </a:endParaRPr>
            </a:p>
          </p:txBody>
        </p:sp>
      </p:grpSp>
      <p:sp>
        <p:nvSpPr>
          <p:cNvPr id="49" name="Freeform 5"/>
          <p:cNvSpPr>
            <a:spLocks/>
          </p:cNvSpPr>
          <p:nvPr/>
        </p:nvSpPr>
        <p:spPr bwMode="auto">
          <a:xfrm rot="16200000">
            <a:off x="3352124" y="1455169"/>
            <a:ext cx="345796" cy="900161"/>
          </a:xfrm>
          <a:prstGeom prst="upArrow">
            <a:avLst>
              <a:gd name="adj1" fmla="val 58980"/>
              <a:gd name="adj2" fmla="val 50000"/>
            </a:avLst>
          </a:prstGeom>
          <a:gradFill flip="none" rotWithShape="1">
            <a:gsLst>
              <a:gs pos="77000">
                <a:srgbClr val="B43900"/>
              </a:gs>
              <a:gs pos="100000">
                <a:schemeClr val="accent1"/>
              </a:gs>
            </a:gsLst>
            <a:lin ang="16200000" scaled="0"/>
            <a:tileRect/>
          </a:gradFill>
          <a:ln>
            <a:solidFill>
              <a:schemeClr val="accent1"/>
            </a:solidFill>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100" dirty="0">
              <a:solidFill>
                <a:schemeClr val="accent1"/>
              </a:solidFill>
            </a:endParaRPr>
          </a:p>
        </p:txBody>
      </p:sp>
      <p:grpSp>
        <p:nvGrpSpPr>
          <p:cNvPr id="50" name="Group 49"/>
          <p:cNvGrpSpPr/>
          <p:nvPr/>
        </p:nvGrpSpPr>
        <p:grpSpPr>
          <a:xfrm>
            <a:off x="3497209" y="1063329"/>
            <a:ext cx="5164192" cy="1819571"/>
            <a:chOff x="3497209" y="1063329"/>
            <a:chExt cx="5164192" cy="1819571"/>
          </a:xfrm>
        </p:grpSpPr>
        <p:pic>
          <p:nvPicPr>
            <p:cNvPr id="51" name="Rectangle 327692"/>
            <p:cNvPicPr>
              <a:picLocks noChangeAspect="1" noChangeArrowheads="1"/>
            </p:cNvPicPr>
            <p:nvPr/>
          </p:nvPicPr>
          <p:blipFill>
            <a:blip r:embed="rId4" cstate="print"/>
            <a:srcRect/>
            <a:stretch>
              <a:fillRect/>
            </a:stretch>
          </p:blipFill>
          <p:spPr bwMode="auto">
            <a:xfrm>
              <a:off x="3497209" y="1063329"/>
              <a:ext cx="5164192" cy="1819571"/>
            </a:xfrm>
            <a:prstGeom prst="rect">
              <a:avLst/>
            </a:prstGeom>
            <a:noFill/>
            <a:ln w="9525">
              <a:noFill/>
              <a:miter lim="800000"/>
              <a:headEnd/>
              <a:tailEnd/>
            </a:ln>
          </p:spPr>
        </p:pic>
        <p:sp>
          <p:nvSpPr>
            <p:cNvPr id="52" name="TextBox 51"/>
            <p:cNvSpPr txBox="1"/>
            <p:nvPr/>
          </p:nvSpPr>
          <p:spPr>
            <a:xfrm>
              <a:off x="4229100" y="1528637"/>
              <a:ext cx="3670300" cy="707886"/>
            </a:xfrm>
            <a:prstGeom prst="rect">
              <a:avLst/>
            </a:prstGeom>
            <a:noFill/>
            <a:effectLst>
              <a:outerShdw blurRad="25400" dist="25400" dir="2700000" algn="tl" rotWithShape="0">
                <a:srgbClr val="000000">
                  <a:alpha val="75000"/>
                </a:srgbClr>
              </a:outerShdw>
            </a:effectLst>
          </p:spPr>
          <p:txBody>
            <a:bodyPr wrap="square" rtlCol="0">
              <a:spAutoFit/>
            </a:bodyPr>
            <a:lstStyle/>
            <a:p>
              <a:pPr algn="ctr"/>
              <a:r>
                <a:rPr lang="en-US" sz="4000" b="1" dirty="0" smtClean="0">
                  <a:solidFill>
                    <a:schemeClr val="accent1"/>
                  </a:solidFill>
                  <a:latin typeface="Segoe"/>
                  <a:cs typeface="Segoe"/>
                </a:rPr>
                <a:t>Differentiate</a:t>
              </a:r>
              <a:endParaRPr lang="en-US" sz="4000" b="1" dirty="0">
                <a:solidFill>
                  <a:schemeClr val="accent1"/>
                </a:solidFill>
                <a:latin typeface="Segoe"/>
                <a:cs typeface="Segoe"/>
              </a:endParaRPr>
            </a:p>
          </p:txBody>
        </p:sp>
      </p:grpSp>
    </p:spTree>
    <p:extLst>
      <p:ext uri="{BB962C8B-B14F-4D97-AF65-F5344CB8AC3E}">
        <p14:creationId xmlns:p14="http://schemas.microsoft.com/office/powerpoint/2007/7/12/main" xmlns="" val="72183763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2000"/>
                                        <p:tgtEl>
                                          <p:spTgt spid="31"/>
                                        </p:tgtEl>
                                      </p:cBhvr>
                                    </p:animEffect>
                                    <p:set>
                                      <p:cBhvr>
                                        <p:cTn id="7" dur="1" fill="hold">
                                          <p:stCondLst>
                                            <p:cond delay="1999"/>
                                          </p:stCondLst>
                                        </p:cTn>
                                        <p:tgtEl>
                                          <p:spTgt spid="31"/>
                                        </p:tgtEl>
                                        <p:attrNameLst>
                                          <p:attrName>style.visibility</p:attrName>
                                        </p:attrNameLst>
                                      </p:cBhvr>
                                      <p:to>
                                        <p:strVal val="hidden"/>
                                      </p:to>
                                    </p:se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2"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right)">
                                      <p:cBhvr>
                                        <p:cTn id="17" dur="500"/>
                                        <p:tgtEl>
                                          <p:spTgt spid="40"/>
                                        </p:tgtEl>
                                      </p:cBhvr>
                                    </p:animEffect>
                                  </p:childTnLst>
                                </p:cTn>
                              </p:par>
                            </p:childTnLst>
                          </p:cTn>
                        </p:par>
                        <p:par>
                          <p:cTn id="18" fill="hold">
                            <p:stCondLst>
                              <p:cond delay="3500"/>
                            </p:stCondLst>
                            <p:childTnLst>
                              <p:par>
                                <p:cTn id="19" presetID="55"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strVal val="#ppt_w*0.70"/>
                                          </p:val>
                                        </p:tav>
                                        <p:tav tm="100000">
                                          <p:val>
                                            <p:strVal val="#ppt_w"/>
                                          </p:val>
                                        </p:tav>
                                      </p:tavLst>
                                    </p:anim>
                                    <p:anim calcmode="lin" valueType="num">
                                      <p:cBhvr>
                                        <p:cTn id="22" dur="500" fill="hold"/>
                                        <p:tgtEl>
                                          <p:spTgt spid="39"/>
                                        </p:tgtEl>
                                        <p:attrNameLst>
                                          <p:attrName>ppt_h</p:attrName>
                                        </p:attrNameLst>
                                      </p:cBhvr>
                                      <p:tavLst>
                                        <p:tav tm="0">
                                          <p:val>
                                            <p:strVal val="#ppt_h"/>
                                          </p:val>
                                        </p:tav>
                                        <p:tav tm="100000">
                                          <p:val>
                                            <p:strVal val="#ppt_h"/>
                                          </p:val>
                                        </p:tav>
                                      </p:tavLst>
                                    </p:anim>
                                    <p:animEffect transition="in" filter="fade">
                                      <p:cBhvr>
                                        <p:cTn id="23" dur="500"/>
                                        <p:tgtEl>
                                          <p:spTgt spid="39"/>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41">
                                            <p:txEl>
                                              <p:pRg st="0" end="0"/>
                                            </p:txEl>
                                          </p:spTgt>
                                        </p:tgtEl>
                                        <p:attrNameLst>
                                          <p:attrName>style.visibility</p:attrName>
                                        </p:attrNameLst>
                                      </p:cBhvr>
                                      <p:to>
                                        <p:strVal val="visible"/>
                                      </p:to>
                                    </p:set>
                                    <p:animEffect transition="in" filter="fade">
                                      <p:cBhvr>
                                        <p:cTn id="27" dur="500"/>
                                        <p:tgtEl>
                                          <p:spTgt spid="41">
                                            <p:txEl>
                                              <p:pRg st="0" end="0"/>
                                            </p:txEl>
                                          </p:spTgt>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41">
                                            <p:txEl>
                                              <p:pRg st="1" end="1"/>
                                            </p:txEl>
                                          </p:spTgt>
                                        </p:tgtEl>
                                        <p:attrNameLst>
                                          <p:attrName>style.visibility</p:attrName>
                                        </p:attrNameLst>
                                      </p:cBhvr>
                                      <p:to>
                                        <p:strVal val="visible"/>
                                      </p:to>
                                    </p:set>
                                    <p:animEffect transition="in" filter="fade">
                                      <p:cBhvr>
                                        <p:cTn id="31" dur="500"/>
                                        <p:tgtEl>
                                          <p:spTgt spid="41">
                                            <p:txEl>
                                              <p:pRg st="1" end="1"/>
                                            </p:txEl>
                                          </p:spTgt>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41">
                                            <p:txEl>
                                              <p:pRg st="2" end="2"/>
                                            </p:txEl>
                                          </p:spTgt>
                                        </p:tgtEl>
                                        <p:attrNameLst>
                                          <p:attrName>style.visibility</p:attrName>
                                        </p:attrNameLst>
                                      </p:cBhvr>
                                      <p:to>
                                        <p:strVal val="visible"/>
                                      </p:to>
                                    </p:set>
                                    <p:animEffect transition="in" filter="fade">
                                      <p:cBhvr>
                                        <p:cTn id="35" dur="500"/>
                                        <p:tgtEl>
                                          <p:spTgt spid="41">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22" presetClass="entr" presetSubtype="2"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right)">
                                      <p:cBhvr>
                                        <p:cTn id="46" dur="500"/>
                                        <p:tgtEl>
                                          <p:spTgt spid="45"/>
                                        </p:tgtEl>
                                      </p:cBhvr>
                                    </p:animEffect>
                                  </p:childTnLst>
                                </p:cTn>
                              </p:par>
                            </p:childTnLst>
                          </p:cTn>
                        </p:par>
                        <p:par>
                          <p:cTn id="47" fill="hold">
                            <p:stCondLst>
                              <p:cond delay="1500"/>
                            </p:stCondLst>
                            <p:childTnLst>
                              <p:par>
                                <p:cTn id="48" presetID="55"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strVal val="#ppt_w*0.70"/>
                                          </p:val>
                                        </p:tav>
                                        <p:tav tm="100000">
                                          <p:val>
                                            <p:strVal val="#ppt_w"/>
                                          </p:val>
                                        </p:tav>
                                      </p:tavLst>
                                    </p:anim>
                                    <p:anim calcmode="lin" valueType="num">
                                      <p:cBhvr>
                                        <p:cTn id="51" dur="500" fill="hold"/>
                                        <p:tgtEl>
                                          <p:spTgt spid="35"/>
                                        </p:tgtEl>
                                        <p:attrNameLst>
                                          <p:attrName>ppt_h</p:attrName>
                                        </p:attrNameLst>
                                      </p:cBhvr>
                                      <p:tavLst>
                                        <p:tav tm="0">
                                          <p:val>
                                            <p:strVal val="#ppt_h"/>
                                          </p:val>
                                        </p:tav>
                                        <p:tav tm="100000">
                                          <p:val>
                                            <p:strVal val="#ppt_h"/>
                                          </p:val>
                                        </p:tav>
                                      </p:tavLst>
                                    </p:anim>
                                    <p:animEffect transition="in" filter="fade">
                                      <p:cBhvr>
                                        <p:cTn id="52" dur="500"/>
                                        <p:tgtEl>
                                          <p:spTgt spid="35"/>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38">
                                            <p:txEl>
                                              <p:pRg st="0" end="0"/>
                                            </p:txEl>
                                          </p:spTgt>
                                        </p:tgtEl>
                                        <p:attrNameLst>
                                          <p:attrName>style.visibility</p:attrName>
                                        </p:attrNameLst>
                                      </p:cBhvr>
                                      <p:to>
                                        <p:strVal val="visible"/>
                                      </p:to>
                                    </p:set>
                                    <p:animEffect transition="in" filter="fade">
                                      <p:cBhvr>
                                        <p:cTn id="56" dur="1000"/>
                                        <p:tgtEl>
                                          <p:spTgt spid="38">
                                            <p:txEl>
                                              <p:pRg st="0" end="0"/>
                                            </p:txEl>
                                          </p:spTgt>
                                        </p:tgtEl>
                                      </p:cBhvr>
                                    </p:animEffect>
                                  </p:childTnLst>
                                </p:cTn>
                              </p:par>
                            </p:childTnLst>
                          </p:cTn>
                        </p:par>
                        <p:par>
                          <p:cTn id="57" fill="hold">
                            <p:stCondLst>
                              <p:cond delay="3000"/>
                            </p:stCondLst>
                            <p:childTnLst>
                              <p:par>
                                <p:cTn id="58" presetID="10" presetClass="entr" presetSubtype="0" fill="hold" grpId="0" nodeType="afterEffect">
                                  <p:stCondLst>
                                    <p:cond delay="0"/>
                                  </p:stCondLst>
                                  <p:childTnLst>
                                    <p:set>
                                      <p:cBhvr>
                                        <p:cTn id="59" dur="1" fill="hold">
                                          <p:stCondLst>
                                            <p:cond delay="0"/>
                                          </p:stCondLst>
                                        </p:cTn>
                                        <p:tgtEl>
                                          <p:spTgt spid="38">
                                            <p:txEl>
                                              <p:pRg st="1" end="1"/>
                                            </p:txEl>
                                          </p:spTgt>
                                        </p:tgtEl>
                                        <p:attrNameLst>
                                          <p:attrName>style.visibility</p:attrName>
                                        </p:attrNameLst>
                                      </p:cBhvr>
                                      <p:to>
                                        <p:strVal val="visible"/>
                                      </p:to>
                                    </p:set>
                                    <p:animEffect transition="in" filter="fade">
                                      <p:cBhvr>
                                        <p:cTn id="60" dur="1000"/>
                                        <p:tgtEl>
                                          <p:spTgt spid="38">
                                            <p:txEl>
                                              <p:pRg st="1" end="1"/>
                                            </p:txEl>
                                          </p:spTgt>
                                        </p:tgtEl>
                                      </p:cBhvr>
                                    </p:animEffect>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38">
                                            <p:txEl>
                                              <p:pRg st="2" end="2"/>
                                            </p:txEl>
                                          </p:spTgt>
                                        </p:tgtEl>
                                        <p:attrNameLst>
                                          <p:attrName>style.visibility</p:attrName>
                                        </p:attrNameLst>
                                      </p:cBhvr>
                                      <p:to>
                                        <p:strVal val="visible"/>
                                      </p:to>
                                    </p:set>
                                    <p:animEffect transition="in" filter="fade">
                                      <p:cBhvr>
                                        <p:cTn id="64" dur="1000"/>
                                        <p:tgtEl>
                                          <p:spTgt spid="38">
                                            <p:txEl>
                                              <p:pRg st="2" end="2"/>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1000"/>
                                        <p:tgtEl>
                                          <p:spTgt spid="50"/>
                                        </p:tgtEl>
                                      </p:cBhvr>
                                    </p:animEffect>
                                    <p:anim calcmode="lin" valueType="num">
                                      <p:cBhvr>
                                        <p:cTn id="70" dur="1000" fill="hold"/>
                                        <p:tgtEl>
                                          <p:spTgt spid="50"/>
                                        </p:tgtEl>
                                        <p:attrNameLst>
                                          <p:attrName>ppt_x</p:attrName>
                                        </p:attrNameLst>
                                      </p:cBhvr>
                                      <p:tavLst>
                                        <p:tav tm="0">
                                          <p:val>
                                            <p:strVal val="#ppt_x"/>
                                          </p:val>
                                        </p:tav>
                                        <p:tav tm="100000">
                                          <p:val>
                                            <p:strVal val="#ppt_x"/>
                                          </p:val>
                                        </p:tav>
                                      </p:tavLst>
                                    </p:anim>
                                    <p:anim calcmode="lin" valueType="num">
                                      <p:cBhvr>
                                        <p:cTn id="71" dur="1000" fill="hold"/>
                                        <p:tgtEl>
                                          <p:spTgt spid="50"/>
                                        </p:tgtEl>
                                        <p:attrNameLst>
                                          <p:attrName>ppt_y</p:attrName>
                                        </p:attrNameLst>
                                      </p:cBhvr>
                                      <p:tavLst>
                                        <p:tav tm="0">
                                          <p:val>
                                            <p:strVal val="#ppt_y+.1"/>
                                          </p:val>
                                        </p:tav>
                                        <p:tav tm="100000">
                                          <p:val>
                                            <p:strVal val="#ppt_y"/>
                                          </p:val>
                                        </p:tav>
                                      </p:tavLst>
                                    </p:anim>
                                  </p:childTnLst>
                                </p:cTn>
                              </p:par>
                            </p:childTnLst>
                          </p:cTn>
                        </p:par>
                        <p:par>
                          <p:cTn id="72" fill="hold">
                            <p:stCondLst>
                              <p:cond delay="1000"/>
                            </p:stCondLst>
                            <p:childTnLst>
                              <p:par>
                                <p:cTn id="73" presetID="22" presetClass="entr" presetSubtype="2"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right)">
                                      <p:cBhvr>
                                        <p:cTn id="75" dur="500"/>
                                        <p:tgtEl>
                                          <p:spTgt spid="49"/>
                                        </p:tgtEl>
                                      </p:cBhvr>
                                    </p:animEffect>
                                  </p:childTnLst>
                                </p:cTn>
                              </p:par>
                            </p:childTnLst>
                          </p:cTn>
                        </p:par>
                        <p:par>
                          <p:cTn id="76" fill="hold">
                            <p:stCondLst>
                              <p:cond delay="1500"/>
                            </p:stCondLst>
                            <p:childTnLst>
                              <p:par>
                                <p:cTn id="77" presetID="55"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strVal val="#ppt_w*0.70"/>
                                          </p:val>
                                        </p:tav>
                                        <p:tav tm="100000">
                                          <p:val>
                                            <p:strVal val="#ppt_w"/>
                                          </p:val>
                                        </p:tav>
                                      </p:tavLst>
                                    </p:anim>
                                    <p:anim calcmode="lin" valueType="num">
                                      <p:cBhvr>
                                        <p:cTn id="80" dur="500" fill="hold"/>
                                        <p:tgtEl>
                                          <p:spTgt spid="34"/>
                                        </p:tgtEl>
                                        <p:attrNameLst>
                                          <p:attrName>ppt_h</p:attrName>
                                        </p:attrNameLst>
                                      </p:cBhvr>
                                      <p:tavLst>
                                        <p:tav tm="0">
                                          <p:val>
                                            <p:strVal val="#ppt_h"/>
                                          </p:val>
                                        </p:tav>
                                        <p:tav tm="100000">
                                          <p:val>
                                            <p:strVal val="#ppt_h"/>
                                          </p:val>
                                        </p:tav>
                                      </p:tavLst>
                                    </p:anim>
                                    <p:animEffect transition="in" filter="fade">
                                      <p:cBhvr>
                                        <p:cTn id="81" dur="500"/>
                                        <p:tgtEl>
                                          <p:spTgt spid="34"/>
                                        </p:tgtEl>
                                      </p:cBhvr>
                                    </p:animEffect>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1000"/>
                                        <p:tgtEl>
                                          <p:spTgt spid="37">
                                            <p:txEl>
                                              <p:pRg st="0" end="0"/>
                                            </p:txEl>
                                          </p:spTgt>
                                        </p:tgtEl>
                                      </p:cBhvr>
                                    </p:animEffect>
                                  </p:childTnLst>
                                </p:cTn>
                              </p:par>
                            </p:childTnLst>
                          </p:cTn>
                        </p:par>
                        <p:par>
                          <p:cTn id="86" fill="hold">
                            <p:stCondLst>
                              <p:cond delay="3000"/>
                            </p:stCondLst>
                            <p:childTnLst>
                              <p:par>
                                <p:cTn id="87" presetID="10" presetClass="entr" presetSubtype="0" fill="hold" grpId="0" nodeType="afterEffect">
                                  <p:stCondLst>
                                    <p:cond delay="0"/>
                                  </p:stCondLst>
                                  <p:childTnLst>
                                    <p:set>
                                      <p:cBhvr>
                                        <p:cTn id="88" dur="1" fill="hold">
                                          <p:stCondLst>
                                            <p:cond delay="0"/>
                                          </p:stCondLst>
                                        </p:cTn>
                                        <p:tgtEl>
                                          <p:spTgt spid="37">
                                            <p:txEl>
                                              <p:pRg st="1" end="1"/>
                                            </p:txEl>
                                          </p:spTgt>
                                        </p:tgtEl>
                                        <p:attrNameLst>
                                          <p:attrName>style.visibility</p:attrName>
                                        </p:attrNameLst>
                                      </p:cBhvr>
                                      <p:to>
                                        <p:strVal val="visible"/>
                                      </p:to>
                                    </p:set>
                                    <p:animEffect transition="in" filter="fade">
                                      <p:cBhvr>
                                        <p:cTn id="89" dur="1000"/>
                                        <p:tgtEl>
                                          <p:spTgt spid="37">
                                            <p:txEl>
                                              <p:pRg st="1" end="1"/>
                                            </p:txEl>
                                          </p:spTgt>
                                        </p:tgtEl>
                                      </p:cBhvr>
                                    </p:animEffect>
                                  </p:childTnLst>
                                </p:cTn>
                              </p:par>
                            </p:childTnLst>
                          </p:cTn>
                        </p:par>
                        <p:par>
                          <p:cTn id="90" fill="hold">
                            <p:stCondLst>
                              <p:cond delay="4000"/>
                            </p:stCondLst>
                            <p:childTnLst>
                              <p:par>
                                <p:cTn id="91" presetID="10" presetClass="entr" presetSubtype="0" fill="hold" grpId="0" nodeType="afterEffect">
                                  <p:stCondLst>
                                    <p:cond delay="0"/>
                                  </p:stCondLst>
                                  <p:childTnLst>
                                    <p:set>
                                      <p:cBhvr>
                                        <p:cTn id="92" dur="1" fill="hold">
                                          <p:stCondLst>
                                            <p:cond delay="0"/>
                                          </p:stCondLst>
                                        </p:cTn>
                                        <p:tgtEl>
                                          <p:spTgt spid="37">
                                            <p:txEl>
                                              <p:pRg st="2" end="2"/>
                                            </p:txEl>
                                          </p:spTgt>
                                        </p:tgtEl>
                                        <p:attrNameLst>
                                          <p:attrName>style.visibility</p:attrName>
                                        </p:attrNameLst>
                                      </p:cBhvr>
                                      <p:to>
                                        <p:strVal val="visible"/>
                                      </p:to>
                                    </p:set>
                                    <p:animEffect transition="in" filter="fade">
                                      <p:cBhvr>
                                        <p:cTn id="93" dur="10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7" grpId="0" build="p"/>
      <p:bldP spid="38" grpId="0" build="p"/>
      <p:bldP spid="39" grpId="0" animBg="1"/>
      <p:bldP spid="40" grpId="0" animBg="1"/>
      <p:bldP spid="41" grpId="0" build="p"/>
      <p:bldP spid="45"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553998"/>
          </a:xfrm>
        </p:spPr>
        <p:txBody>
          <a:bodyPr/>
          <a:lstStyle/>
          <a:p>
            <a:r>
              <a:rPr lang="en-US" sz="4000" dirty="0" smtClean="0"/>
              <a:t>What is Code Pack?</a:t>
            </a:r>
            <a:endParaRPr lang="en-US" sz="4000" dirty="0">
              <a:solidFill>
                <a:schemeClr val="tx2"/>
              </a:solidFill>
            </a:endParaRPr>
          </a:p>
        </p:txBody>
      </p:sp>
      <p:sp>
        <p:nvSpPr>
          <p:cNvPr id="5" name="Text Placeholder 4"/>
          <p:cNvSpPr>
            <a:spLocks noGrp="1"/>
          </p:cNvSpPr>
          <p:nvPr>
            <p:ph idx="1"/>
          </p:nvPr>
        </p:nvSpPr>
        <p:spPr>
          <a:xfrm>
            <a:off x="357554" y="1295400"/>
            <a:ext cx="8382000" cy="4648200"/>
          </a:xfrm>
        </p:spPr>
        <p:txBody>
          <a:bodyPr/>
          <a:lstStyle/>
          <a:p>
            <a:r>
              <a:rPr lang="en-US" sz="3600" dirty="0" smtClean="0">
                <a:solidFill>
                  <a:schemeClr val="tx1"/>
                </a:solidFill>
              </a:rPr>
              <a:t>Managed class library to access to Win 7 features</a:t>
            </a:r>
          </a:p>
          <a:p>
            <a:pPr lvl="1"/>
            <a:r>
              <a:rPr lang="en-US" sz="2000" dirty="0" smtClean="0">
                <a:solidFill>
                  <a:schemeClr val="tx1"/>
                </a:solidFill>
              </a:rPr>
              <a:t>Windows Shell namespace  </a:t>
            </a:r>
          </a:p>
          <a:p>
            <a:pPr lvl="1"/>
            <a:r>
              <a:rPr lang="en-US" sz="2000" dirty="0" smtClean="0">
                <a:solidFill>
                  <a:schemeClr val="tx1"/>
                </a:solidFill>
              </a:rPr>
              <a:t>Windows Vista and Windows 7 Task Dialogs.</a:t>
            </a:r>
          </a:p>
          <a:p>
            <a:pPr lvl="1"/>
            <a:r>
              <a:rPr lang="en-US" sz="2000" dirty="0" smtClean="0">
                <a:solidFill>
                  <a:schemeClr val="tx1"/>
                </a:solidFill>
              </a:rPr>
              <a:t>Support for Shell property system</a:t>
            </a:r>
          </a:p>
          <a:p>
            <a:pPr lvl="1"/>
            <a:r>
              <a:rPr lang="en-US" sz="2000" dirty="0" smtClean="0">
                <a:solidFill>
                  <a:schemeClr val="tx1"/>
                </a:solidFill>
              </a:rPr>
              <a:t>Taskbar </a:t>
            </a:r>
            <a:r>
              <a:rPr lang="en-US" sz="2000" dirty="0" err="1" smtClean="0">
                <a:solidFill>
                  <a:schemeClr val="tx1"/>
                </a:solidFill>
              </a:rPr>
              <a:t>Jumplists</a:t>
            </a:r>
            <a:r>
              <a:rPr lang="en-US" sz="2000" dirty="0" smtClean="0">
                <a:solidFill>
                  <a:schemeClr val="tx1"/>
                </a:solidFill>
              </a:rPr>
              <a:t>, Icon Overlay and Progress bar</a:t>
            </a:r>
          </a:p>
          <a:p>
            <a:pPr lvl="1"/>
            <a:r>
              <a:rPr lang="en-US" sz="2000" dirty="0" smtClean="0">
                <a:solidFill>
                  <a:schemeClr val="tx1"/>
                </a:solidFill>
              </a:rPr>
              <a:t>Common file dialogs</a:t>
            </a:r>
          </a:p>
          <a:p>
            <a:pPr lvl="1"/>
            <a:r>
              <a:rPr lang="en-US" sz="2000" dirty="0" smtClean="0">
                <a:solidFill>
                  <a:schemeClr val="tx1"/>
                </a:solidFill>
              </a:rPr>
              <a:t>Direct3D 11.0 and DXGI 1.0/1.1 APIs </a:t>
            </a:r>
          </a:p>
          <a:p>
            <a:pPr lvl="1"/>
            <a:r>
              <a:rPr lang="en-US" sz="2000" dirty="0" smtClean="0">
                <a:solidFill>
                  <a:schemeClr val="tx1"/>
                </a:solidFill>
              </a:rPr>
              <a:t>Sensor Platform APIs </a:t>
            </a:r>
          </a:p>
          <a:p>
            <a:pPr lvl="1"/>
            <a:r>
              <a:rPr lang="en-US" sz="2000" dirty="0" smtClean="0">
                <a:solidFill>
                  <a:schemeClr val="tx1"/>
                </a:solidFill>
              </a:rPr>
              <a:t>Extended Linguistic Services APIs </a:t>
            </a:r>
          </a:p>
          <a:p>
            <a:r>
              <a:rPr lang="en-US" dirty="0" smtClean="0">
                <a:solidFill>
                  <a:schemeClr val="tx1"/>
                </a:solidFill>
                <a:hlinkClick r:id=""/>
              </a:rPr>
              <a:t>http://code.msdn.com/windowsAPICodePack</a:t>
            </a:r>
            <a:endParaRPr lang="en-US" dirty="0" smtClean="0">
              <a:solidFill>
                <a:schemeClr val="tx1"/>
              </a:solidFill>
            </a:endParaRPr>
          </a:p>
          <a:p>
            <a:endParaRPr lang="en-US" sz="3600" dirty="0" smtClean="0"/>
          </a:p>
          <a:p>
            <a:pPr>
              <a:buNone/>
            </a:pPr>
            <a:endParaRPr lang="en-US" sz="3600" dirty="0"/>
          </a:p>
        </p:txBody>
      </p:sp>
    </p:spTree>
    <p:extLst>
      <p:ext uri="{BB962C8B-B14F-4D97-AF65-F5344CB8AC3E}">
        <p14:creationId xmlns:p14="http://schemas.microsoft.com/office/powerpoint/2007/7/12/main" xmlns="" val="154215542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highlights from Code Pack</a:t>
            </a:r>
            <a:endParaRPr lang="en-US" dirty="0"/>
          </a:p>
        </p:txBody>
      </p:sp>
      <p:sp>
        <p:nvSpPr>
          <p:cNvPr id="3" name="Content Placeholder 2"/>
          <p:cNvSpPr>
            <a:spLocks noGrp="1"/>
          </p:cNvSpPr>
          <p:nvPr>
            <p:ph idx="1"/>
          </p:nvPr>
        </p:nvSpPr>
        <p:spPr/>
        <p:txBody>
          <a:bodyPr/>
          <a:lstStyle/>
          <a:p>
            <a:r>
              <a:rPr lang="en-US" sz="3600" dirty="0" smtClean="0"/>
              <a:t>All today’s demos are from the samples that ship with it</a:t>
            </a:r>
          </a:p>
          <a:p>
            <a:r>
              <a:rPr lang="en-US" sz="3600" dirty="0" smtClean="0"/>
              <a:t>All are shipped in both VB and C#</a:t>
            </a:r>
          </a:p>
          <a:p>
            <a:r>
              <a:rPr lang="en-US" sz="3600" dirty="0" smtClean="0"/>
              <a:t>Samples are designed as a source of code for you</a:t>
            </a:r>
          </a:p>
          <a:p>
            <a:pPr lvl="1"/>
            <a:r>
              <a:rPr lang="en-US" sz="3200" dirty="0" smtClean="0"/>
              <a:t>But you would hardcode so much more</a:t>
            </a:r>
          </a:p>
          <a:p>
            <a:r>
              <a:rPr lang="en-US" sz="3600" dirty="0" smtClean="0"/>
              <a:t>Run the apps to experiment and see what you like</a:t>
            </a:r>
            <a:endParaRPr lang="en-US" sz="3600" dirty="0"/>
          </a:p>
        </p:txBody>
      </p:sp>
    </p:spTree>
    <p:extLst>
      <p:ext uri="{BB962C8B-B14F-4D97-AF65-F5344CB8AC3E}">
        <p14:creationId xmlns:p14="http://schemas.microsoft.com/office/powerpoint/2007/7/12/main" xmlns="" val="69963844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997"/>
          </a:xfrm>
        </p:spPr>
        <p:txBody>
          <a:bodyPr/>
          <a:lstStyle/>
          <a:p>
            <a:r>
              <a:rPr lang="en-US" sz="6000" dirty="0" smtClean="0"/>
              <a:t>I’m going to show you</a:t>
            </a:r>
            <a:endParaRPr lang="en-US" sz="6000" dirty="0"/>
          </a:p>
        </p:txBody>
      </p:sp>
      <p:sp>
        <p:nvSpPr>
          <p:cNvPr id="3" name="Content Placeholder 2"/>
          <p:cNvSpPr>
            <a:spLocks noGrp="1"/>
          </p:cNvSpPr>
          <p:nvPr>
            <p:ph idx="1"/>
          </p:nvPr>
        </p:nvSpPr>
        <p:spPr/>
        <p:txBody>
          <a:bodyPr/>
          <a:lstStyle/>
          <a:p>
            <a:r>
              <a:rPr lang="en-US" sz="4400" dirty="0"/>
              <a:t>Taskbar </a:t>
            </a:r>
            <a:r>
              <a:rPr lang="en-US" sz="4400" dirty="0" err="1" smtClean="0"/>
              <a:t>Jumplists</a:t>
            </a:r>
            <a:endParaRPr lang="en-US" sz="4400" dirty="0" smtClean="0"/>
          </a:p>
          <a:p>
            <a:r>
              <a:rPr lang="en-US" sz="4400" dirty="0"/>
              <a:t>Taskbar </a:t>
            </a:r>
            <a:r>
              <a:rPr lang="en-US" sz="4400" dirty="0" smtClean="0"/>
              <a:t>Overlays</a:t>
            </a:r>
          </a:p>
          <a:p>
            <a:r>
              <a:rPr lang="en-US" sz="4400" dirty="0"/>
              <a:t>Taskbar Thumbnail </a:t>
            </a:r>
            <a:r>
              <a:rPr lang="en-US" sz="4400" dirty="0" smtClean="0"/>
              <a:t>Buttons</a:t>
            </a:r>
          </a:p>
          <a:p>
            <a:r>
              <a:rPr lang="en-US" sz="4400" dirty="0"/>
              <a:t>Restart and </a:t>
            </a:r>
            <a:r>
              <a:rPr lang="en-US" sz="4400" dirty="0" smtClean="0"/>
              <a:t>Recovery</a:t>
            </a:r>
          </a:p>
          <a:p>
            <a:r>
              <a:rPr lang="en-US" sz="4400" dirty="0"/>
              <a:t>Power Management</a:t>
            </a:r>
          </a:p>
        </p:txBody>
      </p:sp>
    </p:spTree>
    <p:extLst>
      <p:ext uri="{BB962C8B-B14F-4D97-AF65-F5344CB8AC3E}">
        <p14:creationId xmlns:p14="http://schemas.microsoft.com/office/powerpoint/2007/7/12/main" xmlns="" val="181853686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780" y="298265"/>
            <a:ext cx="8310519" cy="909645"/>
          </a:xfrm>
        </p:spPr>
        <p:txBody>
          <a:bodyPr>
            <a:normAutofit/>
          </a:bodyPr>
          <a:lstStyle/>
          <a:p>
            <a:r>
              <a:rPr lang="en-US" dirty="0" smtClean="0"/>
              <a:t>The New Windows 7 Taskbar</a:t>
            </a:r>
            <a:endParaRPr lang="en-US" dirty="0">
              <a:gradFill>
                <a:gsLst>
                  <a:gs pos="0">
                    <a:schemeClr val="accent1"/>
                  </a:gs>
                  <a:gs pos="100000">
                    <a:schemeClr val="accent1"/>
                  </a:gs>
                </a:gsLst>
                <a:lin ang="13500000" scaled="1"/>
              </a:gradFill>
            </a:endParaRPr>
          </a:p>
        </p:txBody>
      </p:sp>
      <p:sp>
        <p:nvSpPr>
          <p:cNvPr id="3" name="Content Placeholder 2"/>
          <p:cNvSpPr>
            <a:spLocks noGrp="1"/>
          </p:cNvSpPr>
          <p:nvPr>
            <p:ph idx="1"/>
          </p:nvPr>
        </p:nvSpPr>
        <p:spPr>
          <a:xfrm>
            <a:off x="439781" y="1218677"/>
            <a:ext cx="8170819" cy="2117191"/>
          </a:xfrm>
        </p:spPr>
        <p:txBody>
          <a:bodyPr/>
          <a:lstStyle/>
          <a:p>
            <a:r>
              <a:rPr lang="en-US" sz="2800" dirty="0" smtClean="0"/>
              <a:t>Evolution of launch surfaces</a:t>
            </a:r>
          </a:p>
          <a:p>
            <a:r>
              <a:rPr lang="en-US" sz="2800" dirty="0" smtClean="0"/>
              <a:t>Clean, sleek, elegant design</a:t>
            </a:r>
          </a:p>
          <a:p>
            <a:r>
              <a:rPr lang="en-US" sz="2800" dirty="0" smtClean="0"/>
              <a:t>Enhances user productivity, making switching between windows much easier</a:t>
            </a:r>
          </a:p>
          <a:p>
            <a:r>
              <a:rPr lang="en-US" sz="2800" dirty="0" smtClean="0"/>
              <a:t>What users do most they can reach quickest</a:t>
            </a:r>
          </a:p>
          <a:p>
            <a:r>
              <a:rPr lang="en-US" sz="2800" dirty="0" smtClean="0"/>
              <a:t>Information is always present</a:t>
            </a:r>
            <a:endParaRPr lang="en-US" sz="2000" dirty="0" smtClean="0"/>
          </a:p>
        </p:txBody>
      </p:sp>
      <p:pic>
        <p:nvPicPr>
          <p:cNvPr id="8" name="TAKSBAR" descr="Capture.PNG"/>
          <p:cNvPicPr>
            <a:picLocks noChangeAspect="1"/>
          </p:cNvPicPr>
          <p:nvPr/>
        </p:nvPicPr>
        <p:blipFill>
          <a:blip r:embed="rId3" cstate="print"/>
          <a:srcRect t="37389"/>
          <a:stretch>
            <a:fillRect/>
          </a:stretch>
        </p:blipFill>
        <p:spPr>
          <a:xfrm>
            <a:off x="0" y="4931125"/>
            <a:ext cx="9144000" cy="56007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07/7/12/main" xmlns="" val="2559134398"/>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5|.5"/>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2009-11-01T16:25:25Z</outs:dateTime>
      <outs:isPinned>true</outs:isPinned>
    </outs:relatedDate>
    <outs:relatedDate>
      <outs:type>2</outs:type>
      <outs:displayName>Created</outs:displayName>
      <outs:dateTime>2009-10-05T20:06:21Z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Kate Gregory</outs:displayName>
          <outs:accountName/>
        </outs:relatedPerson>
      </outs:people>
      <outs:source>0</outs:source>
      <outs:isPinned>true</outs:isPinned>
    </outs:relatedPeopleItem>
    <outs:relatedPeopleItem>
      <outs:category>Last modified by</outs:category>
      <outs:people>
        <outs:relatedPerson>
          <outs:displayName>Kate Gregory</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5F05357D-B54C-47A6-9663-DF42CEF3B99F}">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3840</TotalTime>
  <Words>781</Words>
  <Application>Microsoft Office PowerPoint</Application>
  <PresentationFormat>On-screen Show (4:3)</PresentationFormat>
  <Paragraphs>163</Paragraphs>
  <Slides>25</Slides>
  <Notes>25</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TechEd09_Europe</vt:lpstr>
      <vt:lpstr>TechEd09_Europe template</vt:lpstr>
      <vt:lpstr>1_TechEd09_Europe template</vt:lpstr>
      <vt:lpstr>Slide 1</vt:lpstr>
      <vt:lpstr>The Windows API Code Pack</vt:lpstr>
      <vt:lpstr>Windows 7 Builds on Windows Vista</vt:lpstr>
      <vt:lpstr>Improved Fundamentals</vt:lpstr>
      <vt:lpstr>Building A Great Windows 7 Application</vt:lpstr>
      <vt:lpstr>What is Code Pack?</vt:lpstr>
      <vt:lpstr>A few highlights from Code Pack</vt:lpstr>
      <vt:lpstr>I’m going to show you</vt:lpstr>
      <vt:lpstr>The New Windows 7 Taskbar</vt:lpstr>
      <vt:lpstr>Windows 7 Taskbar – Jump Lists</vt:lpstr>
      <vt:lpstr>Windows 7 Taskbar – Jump Lists</vt:lpstr>
      <vt:lpstr>Taskbar - Jumplists</vt:lpstr>
      <vt:lpstr>Windows 7 Taskbar – Icons</vt:lpstr>
      <vt:lpstr>Taskbar - Overlays</vt:lpstr>
      <vt:lpstr>Windows 7 Taskbar – Thumbnails</vt:lpstr>
      <vt:lpstr>Taskbar – Thumbnail Buttons and Clipping</vt:lpstr>
      <vt:lpstr>Restart and Recovery</vt:lpstr>
      <vt:lpstr>Restart and Recovery</vt:lpstr>
      <vt:lpstr>Power Management</vt:lpstr>
      <vt:lpstr>Power Management</vt:lpstr>
      <vt:lpstr>Code Pack</vt:lpstr>
      <vt:lpstr>Slide 22</vt:lpstr>
      <vt:lpstr>Resources</vt:lpstr>
      <vt:lpstr>Slide 24</vt:lpstr>
      <vt:lpstr>Slide 25</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Kate Gregory</dc:creator>
  <dc:description>tech·ed Europe 2009</dc:description>
  <cp:lastModifiedBy>cn_user</cp:lastModifiedBy>
  <cp:revision>66</cp:revision>
  <dcterms:created xsi:type="dcterms:W3CDTF">2009-10-05T20:06:21Z</dcterms:created>
  <dcterms:modified xsi:type="dcterms:W3CDTF">2009-11-13T10:01:24Z</dcterms:modified>
</cp:coreProperties>
</file>