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17"/>
  </p:notesMasterIdLst>
  <p:handoutMasterIdLst>
    <p:handoutMasterId r:id="rId18"/>
  </p:handoutMasterIdLst>
  <p:sldIdLst>
    <p:sldId id="256" r:id="rId3"/>
    <p:sldId id="257" r:id="rId4"/>
    <p:sldId id="283" r:id="rId5"/>
    <p:sldId id="285" r:id="rId6"/>
    <p:sldId id="287" r:id="rId7"/>
    <p:sldId id="286" r:id="rId8"/>
    <p:sldId id="288" r:id="rId9"/>
    <p:sldId id="289" r:id="rId10"/>
    <p:sldId id="291" r:id="rId11"/>
    <p:sldId id="292" r:id="rId12"/>
    <p:sldId id="282" r:id="rId13"/>
    <p:sldId id="277" r:id="rId14"/>
    <p:sldId id="293" r:id="rId15"/>
    <p:sldId id="284" r:id="rId1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FFFFFF"/>
    <a:srgbClr val="CCFFCC"/>
    <a:srgbClr val="CCCCCC"/>
    <a:srgbClr val="99CC99"/>
    <a:srgbClr val="F6AE1E"/>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78073" autoAdjust="0"/>
  </p:normalViewPr>
  <p:slideViewPr>
    <p:cSldViewPr snapToGrid="0">
      <p:cViewPr>
        <p:scale>
          <a:sx n="70" d="100"/>
          <a:sy n="70" d="100"/>
        </p:scale>
        <p:origin x="-2016" y="-72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7" d="100"/>
          <a:sy n="97" d="100"/>
        </p:scale>
        <p:origin x="-262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dev308_visual c++ 2010.pptx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4276997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41660113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mailto:mluparu@microsoft.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blogs.msdn.com/vcblog"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Subtitle 2"/>
          <p:cNvSpPr>
            <a:spLocks noGrp="1"/>
          </p:cNvSpPr>
          <p:nvPr>
            <p:ph type="subTitle" idx="1"/>
          </p:nvPr>
        </p:nvSpPr>
        <p:spPr>
          <a:xfrm>
            <a:off x="4475221" y="5296520"/>
            <a:ext cx="3812443" cy="461665"/>
          </a:xfrm>
        </p:spPr>
        <p:txBody>
          <a:bodyPr/>
          <a:lstStyle/>
          <a:p>
            <a:r>
              <a:rPr lang="en-US" sz="2400" dirty="0" smtClean="0">
                <a:solidFill>
                  <a:schemeClr val="tx1"/>
                </a:solidFill>
                <a:hlinkClick r:id="rId3"/>
              </a:rPr>
              <a:t>mluparu@microsoft.com</a:t>
            </a:r>
            <a:endParaRPr lang="en-US" sz="2400" dirty="0" smtClean="0">
              <a:solidFill>
                <a:schemeClr val="tx1"/>
              </a:solidFill>
            </a:endParaRPr>
          </a:p>
          <a:p>
            <a:endParaRPr lang="en-US" sz="2400" dirty="0">
              <a:solidFill>
                <a:schemeClr val="tx1"/>
              </a:solidFill>
            </a:endParaRPr>
          </a:p>
          <a:p>
            <a:r>
              <a:rPr lang="en-US" sz="2400" dirty="0" smtClean="0">
                <a:solidFill>
                  <a:schemeClr val="tx1"/>
                </a:solidFill>
                <a:hlinkClick r:id="rId4"/>
              </a:rPr>
              <a:t>http://blogs.msdn.com/vcblog</a:t>
            </a:r>
            <a:r>
              <a:rPr lang="en-US" sz="2400" dirty="0" smtClean="0">
                <a:solidFill>
                  <a:schemeClr val="tx1"/>
                </a:solidFill>
              </a:rPr>
              <a:t> </a:t>
            </a:r>
          </a:p>
        </p:txBody>
      </p:sp>
    </p:spTree>
    <p:extLst>
      <p:ext uri="{BB962C8B-B14F-4D97-AF65-F5344CB8AC3E}">
        <p14:creationId xmlns:p14="http://schemas.microsoft.com/office/powerpoint/2010/main" xmlns="" val="202854587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dirty="0" smtClean="0"/>
              <a:t>Breakout Sessions (session codes and titles)</a:t>
            </a:r>
          </a:p>
          <a:p>
            <a:endParaRPr lang="en-US" dirty="0"/>
          </a:p>
          <a:p>
            <a:endParaRPr dirty="0" smtClean="0"/>
          </a:p>
        </p:txBody>
      </p:sp>
      <p:sp>
        <p:nvSpPr>
          <p:cNvPr id="18" name="Content Placeholder 17"/>
          <p:cNvSpPr>
            <a:spLocks noGrp="1"/>
          </p:cNvSpPr>
          <p:nvPr>
            <p:ph sz="quarter" idx="11"/>
          </p:nvPr>
        </p:nvSpPr>
        <p:spPr>
          <a:xfrm>
            <a:off x="152400" y="7274443"/>
            <a:ext cx="8385048" cy="623455"/>
          </a:xfrm>
        </p:spPr>
        <p:txBody>
          <a:bodyPr/>
          <a:lstStyle/>
          <a:p>
            <a:pPr>
              <a:defRPr/>
            </a:pPr>
            <a:r>
              <a:rPr dirty="0" smtClean="0"/>
              <a:t>Interactive Theater Sessions (session codes and titles)</a:t>
            </a:r>
          </a:p>
        </p:txBody>
      </p:sp>
      <p:sp>
        <p:nvSpPr>
          <p:cNvPr id="19" name="Content Placeholder 18"/>
          <p:cNvSpPr>
            <a:spLocks noGrp="1"/>
          </p:cNvSpPr>
          <p:nvPr>
            <p:ph sz="quarter" idx="12"/>
          </p:nvPr>
        </p:nvSpPr>
        <p:spPr>
          <a:xfrm>
            <a:off x="152400" y="8207406"/>
            <a:ext cx="8385048" cy="623455"/>
          </a:xfrm>
        </p:spPr>
        <p:txBody>
          <a:bodyPr/>
          <a:lstStyle/>
          <a:p>
            <a:r>
              <a:rPr dirty="0" smtClean="0"/>
              <a:t>Hands-on Labs (session codes and titles)</a:t>
            </a:r>
          </a:p>
        </p:txBody>
      </p:sp>
      <p:sp>
        <p:nvSpPr>
          <p:cNvPr id="20" name="Content Placeholder 19"/>
          <p:cNvSpPr>
            <a:spLocks noGrp="1"/>
          </p:cNvSpPr>
          <p:nvPr>
            <p:ph sz="quarter" idx="13"/>
          </p:nvPr>
        </p:nvSpPr>
        <p:spPr>
          <a:xfrm>
            <a:off x="152400" y="9140368"/>
            <a:ext cx="8385048" cy="623455"/>
          </a:xfrm>
        </p:spPr>
        <p:txBody>
          <a:bodyPr/>
          <a:lstStyle/>
          <a:p>
            <a:r>
              <a:rPr smtClean="0"/>
              <a:t>Hands-on Labs (session codes and titles)</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graphicFrame>
        <p:nvGraphicFramePr>
          <p:cNvPr id="2" name="Table 1"/>
          <p:cNvGraphicFramePr>
            <a:graphicFrameLocks noGrp="1"/>
          </p:cNvGraphicFramePr>
          <p:nvPr>
            <p:extLst>
              <p:ext uri="{D42A27DB-BD31-4B8C-83A1-F6EECF244321}">
                <p14:modId xmlns:p14="http://schemas.microsoft.com/office/powerpoint/2010/main" xmlns="" val="3425490074"/>
              </p:ext>
            </p:extLst>
          </p:nvPr>
        </p:nvGraphicFramePr>
        <p:xfrm>
          <a:off x="-2619375" y="7904161"/>
          <a:ext cx="8550822" cy="3888160"/>
        </p:xfrm>
        <a:graphic>
          <a:graphicData uri="http://schemas.openxmlformats.org/drawingml/2006/table">
            <a:tbl>
              <a:tblPr>
                <a:tableStyleId>{3C2FFA5D-87B4-456A-9821-1D502468CF0F}</a:tableStyleId>
              </a:tblPr>
              <a:tblGrid>
                <a:gridCol w="1049399"/>
                <a:gridCol w="1026685"/>
                <a:gridCol w="952866"/>
                <a:gridCol w="4388398"/>
                <a:gridCol w="1133474"/>
              </a:tblGrid>
              <a:tr h="432559">
                <a:tc>
                  <a:txBody>
                    <a:bodyPr/>
                    <a:lstStyle/>
                    <a:p>
                      <a:pPr algn="l" fontAlgn="b"/>
                      <a:r>
                        <a:rPr lang="en-US" dirty="0"/>
                        <a:t>Day</a:t>
                      </a:r>
                    </a:p>
                  </a:txBody>
                  <a:tcPr marL="9525" marR="9525" marT="9525" marB="0" anchor="b"/>
                </a:tc>
                <a:tc>
                  <a:txBody>
                    <a:bodyPr/>
                    <a:lstStyle/>
                    <a:p>
                      <a:pPr algn="l" fontAlgn="b"/>
                      <a:r>
                        <a:rPr lang="en-US" dirty="0"/>
                        <a:t>Time</a:t>
                      </a:r>
                    </a:p>
                  </a:txBody>
                  <a:tcPr marL="9525" marR="9525" marT="9525" marB="0" anchor="b"/>
                </a:tc>
                <a:tc>
                  <a:txBody>
                    <a:bodyPr/>
                    <a:lstStyle/>
                    <a:p>
                      <a:pPr algn="l" fontAlgn="b"/>
                      <a:r>
                        <a:rPr lang="en-US" dirty="0"/>
                        <a:t>Room</a:t>
                      </a:r>
                    </a:p>
                  </a:txBody>
                  <a:tcPr marL="9525" marR="9525" marT="9525" marB="0" anchor="b"/>
                </a:tc>
                <a:tc>
                  <a:txBody>
                    <a:bodyPr/>
                    <a:lstStyle/>
                    <a:p>
                      <a:pPr algn="l" fontAlgn="b"/>
                      <a:r>
                        <a:rPr lang="en-US" dirty="0"/>
                        <a:t>Title</a:t>
                      </a:r>
                    </a:p>
                  </a:txBody>
                  <a:tcPr marL="9525" marR="9525" marT="9525" marB="0" anchor="b"/>
                </a:tc>
                <a:tc>
                  <a:txBody>
                    <a:bodyPr/>
                    <a:lstStyle/>
                    <a:p>
                      <a:pPr algn="l" fontAlgn="b"/>
                      <a:r>
                        <a:rPr lang="en-US"/>
                        <a:t>Presenter</a:t>
                      </a:r>
                    </a:p>
                  </a:txBody>
                  <a:tcPr marL="9525" marR="9525" marT="9525" marB="0" anchor="b"/>
                </a:tc>
              </a:tr>
              <a:tr h="782932">
                <a:tc>
                  <a:txBody>
                    <a:bodyPr/>
                    <a:lstStyle/>
                    <a:p>
                      <a:pPr algn="l" fontAlgn="b"/>
                      <a:r>
                        <a:rPr lang="en-US" dirty="0"/>
                        <a:t>Today</a:t>
                      </a:r>
                    </a:p>
                  </a:txBody>
                  <a:tcPr marL="9525" marR="9525" marT="9525" marB="0" anchor="b"/>
                </a:tc>
                <a:tc>
                  <a:txBody>
                    <a:bodyPr/>
                    <a:lstStyle/>
                    <a:p>
                      <a:pPr algn="l" fontAlgn="b"/>
                      <a:r>
                        <a:rPr lang="en-US" dirty="0"/>
                        <a:t>13:30 - 14:45</a:t>
                      </a:r>
                    </a:p>
                  </a:txBody>
                  <a:tcPr marL="9525" marR="9525" marT="9525" marB="0" anchor="b"/>
                </a:tc>
                <a:tc>
                  <a:txBody>
                    <a:bodyPr/>
                    <a:lstStyle/>
                    <a:p>
                      <a:pPr algn="l" fontAlgn="b"/>
                      <a:r>
                        <a:rPr lang="en-US" dirty="0"/>
                        <a:t>Keynote Hall 25</a:t>
                      </a:r>
                    </a:p>
                  </a:txBody>
                  <a:tcPr marL="9525" marR="9525" marT="9525" marB="0" anchor="b"/>
                </a:tc>
                <a:tc>
                  <a:txBody>
                    <a:bodyPr/>
                    <a:lstStyle/>
                    <a:p>
                      <a:pPr algn="l" fontAlgn="b"/>
                      <a:r>
                        <a:rPr lang="en-US" dirty="0"/>
                        <a:t>DEV-GEN Developer General Session - Visual Studio 2010: New Challenges, New Solutions</a:t>
                      </a:r>
                    </a:p>
                  </a:txBody>
                  <a:tcPr marL="9525" marR="9525" marT="9525" marB="0" anchor="b"/>
                </a:tc>
                <a:tc>
                  <a:txBody>
                    <a:bodyPr/>
                    <a:lstStyle/>
                    <a:p>
                      <a:pPr algn="l" fontAlgn="b"/>
                      <a:r>
                        <a:rPr lang="en-US" dirty="0"/>
                        <a:t>Jason Zander</a:t>
                      </a:r>
                    </a:p>
                  </a:txBody>
                  <a:tcPr marL="9525" marR="9525" marT="9525" marB="0" anchor="b"/>
                </a:tc>
              </a:tr>
              <a:tr h="782932">
                <a:tc>
                  <a:txBody>
                    <a:bodyPr/>
                    <a:lstStyle/>
                    <a:p>
                      <a:pPr algn="l" fontAlgn="b"/>
                      <a:r>
                        <a:rPr lang="en-US" dirty="0"/>
                        <a:t>Tuesday</a:t>
                      </a:r>
                    </a:p>
                  </a:txBody>
                  <a:tcPr marL="9525" marR="9525" marT="9525" marB="0" anchor="b"/>
                </a:tc>
                <a:tc>
                  <a:txBody>
                    <a:bodyPr/>
                    <a:lstStyle/>
                    <a:p>
                      <a:pPr algn="l" fontAlgn="b"/>
                      <a:r>
                        <a:rPr lang="en-US"/>
                        <a:t>12:30 - 13:00</a:t>
                      </a:r>
                    </a:p>
                  </a:txBody>
                  <a:tcPr marL="9525" marR="9525" marT="9525" marB="0" anchor="b"/>
                </a:tc>
                <a:tc>
                  <a:txBody>
                    <a:bodyPr/>
                    <a:lstStyle/>
                    <a:p>
                      <a:pPr algn="l" fontAlgn="b"/>
                      <a:r>
                        <a:rPr lang="en-US" dirty="0"/>
                        <a:t>Budapest </a:t>
                      </a:r>
                      <a:r>
                        <a:rPr lang="en-US" dirty="0" smtClean="0"/>
                        <a:t>Hall </a:t>
                      </a:r>
                      <a:r>
                        <a:rPr lang="en-US" dirty="0"/>
                        <a:t>7-2b</a:t>
                      </a:r>
                    </a:p>
                  </a:txBody>
                  <a:tcPr marL="9525" marR="9525" marT="9525" marB="0" anchor="b"/>
                </a:tc>
                <a:tc>
                  <a:txBody>
                    <a:bodyPr/>
                    <a:lstStyle/>
                    <a:p>
                      <a:pPr algn="l" fontAlgn="b"/>
                      <a:r>
                        <a:rPr lang="en-US" dirty="0"/>
                        <a:t>DEV02-DEMO Face-Lifting MFC Applications on Windows 7</a:t>
                      </a:r>
                    </a:p>
                  </a:txBody>
                  <a:tcPr marL="9525" marR="9525" marT="9525" marB="0" anchor="b"/>
                </a:tc>
                <a:tc>
                  <a:txBody>
                    <a:bodyPr/>
                    <a:lstStyle/>
                    <a:p>
                      <a:pPr algn="l" fontAlgn="b"/>
                      <a:r>
                        <a:rPr lang="en-US" dirty="0"/>
                        <a:t>Damien Watkins</a:t>
                      </a:r>
                    </a:p>
                  </a:txBody>
                  <a:tcPr marL="9525" marR="9525" marT="9525" marB="0" anchor="b"/>
                </a:tc>
              </a:tr>
              <a:tr h="782932">
                <a:tc>
                  <a:txBody>
                    <a:bodyPr/>
                    <a:lstStyle/>
                    <a:p>
                      <a:pPr algn="l" fontAlgn="b"/>
                      <a:r>
                        <a:rPr lang="en-US" dirty="0"/>
                        <a:t>Wednesday</a:t>
                      </a:r>
                    </a:p>
                  </a:txBody>
                  <a:tcPr marL="9525" marR="9525" marT="9525" marB="0" anchor="b"/>
                </a:tc>
                <a:tc>
                  <a:txBody>
                    <a:bodyPr/>
                    <a:lstStyle/>
                    <a:p>
                      <a:pPr algn="l" fontAlgn="b"/>
                      <a:r>
                        <a:rPr lang="en-US"/>
                        <a:t>15:45 - 17:00</a:t>
                      </a:r>
                    </a:p>
                  </a:txBody>
                  <a:tcPr marL="9525" marR="9525" marT="9525" marB="0" anchor="b"/>
                </a:tc>
                <a:tc>
                  <a:txBody>
                    <a:bodyPr/>
                    <a:lstStyle/>
                    <a:p>
                      <a:pPr algn="l" fontAlgn="b"/>
                      <a:r>
                        <a:rPr lang="en-US" dirty="0"/>
                        <a:t>Europa 2 </a:t>
                      </a:r>
                      <a:r>
                        <a:rPr lang="en-US" dirty="0" smtClean="0"/>
                        <a:t>Hall </a:t>
                      </a:r>
                      <a:r>
                        <a:rPr lang="en-US" dirty="0"/>
                        <a:t>7-3b</a:t>
                      </a:r>
                    </a:p>
                  </a:txBody>
                  <a:tcPr marL="9525" marR="9525" marT="9525" marB="0" anchor="b"/>
                </a:tc>
                <a:tc>
                  <a:txBody>
                    <a:bodyPr/>
                    <a:lstStyle/>
                    <a:p>
                      <a:pPr algn="l" fontAlgn="b"/>
                      <a:r>
                        <a:rPr lang="en-US"/>
                        <a:t>DEV309 The Windows API Code Pack: How Managed Code Developers Can Easily Access Exciting New Windows Vista and Windows 7 Features</a:t>
                      </a:r>
                    </a:p>
                  </a:txBody>
                  <a:tcPr marL="9525" marR="9525" marT="9525" marB="0" anchor="b"/>
                </a:tc>
                <a:tc>
                  <a:txBody>
                    <a:bodyPr/>
                    <a:lstStyle/>
                    <a:p>
                      <a:pPr algn="l" fontAlgn="b"/>
                      <a:r>
                        <a:rPr lang="en-US" dirty="0"/>
                        <a:t>Kate Gregory</a:t>
                      </a:r>
                    </a:p>
                  </a:txBody>
                  <a:tcPr marL="9525" marR="9525" marT="9525" marB="0" anchor="b"/>
                </a:tc>
              </a:tr>
              <a:tr h="782932">
                <a:tc>
                  <a:txBody>
                    <a:bodyPr/>
                    <a:lstStyle/>
                    <a:p>
                      <a:pPr algn="l" fontAlgn="b"/>
                      <a:r>
                        <a:rPr lang="en-US" dirty="0"/>
                        <a:t>Thursday</a:t>
                      </a:r>
                    </a:p>
                  </a:txBody>
                  <a:tcPr marL="9525" marR="9525" marT="9525" marB="0" anchor="b"/>
                </a:tc>
                <a:tc>
                  <a:txBody>
                    <a:bodyPr/>
                    <a:lstStyle/>
                    <a:p>
                      <a:pPr algn="l" fontAlgn="b"/>
                      <a:r>
                        <a:rPr lang="en-US"/>
                        <a:t>15:15 - 16:30</a:t>
                      </a:r>
                    </a:p>
                  </a:txBody>
                  <a:tcPr marL="9525" marR="9525" marT="9525" marB="0" anchor="b"/>
                </a:tc>
                <a:tc>
                  <a:txBody>
                    <a:bodyPr/>
                    <a:lstStyle/>
                    <a:p>
                      <a:pPr algn="l" fontAlgn="b"/>
                      <a:r>
                        <a:rPr lang="en-US" dirty="0"/>
                        <a:t>Berlin </a:t>
                      </a:r>
                      <a:r>
                        <a:rPr lang="en-US" dirty="0" smtClean="0"/>
                        <a:t>1</a:t>
                      </a:r>
                      <a:r>
                        <a:rPr lang="en-US" baseline="0" dirty="0" smtClean="0"/>
                        <a:t> </a:t>
                      </a:r>
                      <a:r>
                        <a:rPr lang="en-US" dirty="0" smtClean="0"/>
                        <a:t>Hall </a:t>
                      </a:r>
                      <a:r>
                        <a:rPr lang="en-US" dirty="0"/>
                        <a:t>7-3a</a:t>
                      </a:r>
                    </a:p>
                  </a:txBody>
                  <a:tcPr marL="9525" marR="9525" marT="9525" marB="0" anchor="b"/>
                </a:tc>
                <a:tc>
                  <a:txBody>
                    <a:bodyPr/>
                    <a:lstStyle/>
                    <a:p>
                      <a:pPr algn="l" fontAlgn="b"/>
                      <a:r>
                        <a:rPr lang="en-US" dirty="0"/>
                        <a:t>DEV401 Building High Performance Parallel Software</a:t>
                      </a:r>
                    </a:p>
                  </a:txBody>
                  <a:tcPr marL="9525" marR="9525" marT="9525" marB="0" anchor="b"/>
                </a:tc>
                <a:tc>
                  <a:txBody>
                    <a:bodyPr/>
                    <a:lstStyle/>
                    <a:p>
                      <a:pPr algn="l" fontAlgn="b"/>
                      <a:r>
                        <a:rPr lang="en-US" dirty="0"/>
                        <a:t>Steve Teixeira</a:t>
                      </a:r>
                    </a:p>
                  </a:txBody>
                  <a:tcPr marL="9525" marR="9525" marT="9525" marB="0" anchor="b"/>
                </a:tc>
              </a:tr>
            </a:tbl>
          </a:graphicData>
        </a:graphic>
      </p:graphicFrame>
      <p:graphicFrame>
        <p:nvGraphicFramePr>
          <p:cNvPr id="9" name="Content Placeholder 3"/>
          <p:cNvGraphicFramePr>
            <a:graphicFrameLocks/>
          </p:cNvGraphicFramePr>
          <p:nvPr>
            <p:extLst>
              <p:ext uri="{D42A27DB-BD31-4B8C-83A1-F6EECF244321}">
                <p14:modId xmlns:p14="http://schemas.microsoft.com/office/powerpoint/2010/main" xmlns="" val="1681468118"/>
              </p:ext>
            </p:extLst>
          </p:nvPr>
        </p:nvGraphicFramePr>
        <p:xfrm>
          <a:off x="371475" y="1793875"/>
          <a:ext cx="8382000" cy="4274820"/>
        </p:xfrm>
        <a:graphic>
          <a:graphicData uri="http://schemas.openxmlformats.org/drawingml/2006/table">
            <a:tbl>
              <a:tblPr firstRow="1" bandRow="1">
                <a:tableStyleId>{0E3FDE45-AF77-4B5C-9715-49D594BDF05E}</a:tableStyleId>
              </a:tblPr>
              <a:tblGrid>
                <a:gridCol w="657225"/>
                <a:gridCol w="628650"/>
                <a:gridCol w="904875"/>
                <a:gridCol w="4514850"/>
                <a:gridCol w="1676400"/>
              </a:tblGrid>
              <a:tr h="263525">
                <a:tc gridSpan="5">
                  <a:txBody>
                    <a:bodyPr/>
                    <a:lstStyle/>
                    <a:p>
                      <a:pPr marL="0" algn="ctr" defTabSz="914099" rtl="0" eaLnBrk="1" fontAlgn="base" latinLnBrk="0" hangingPunct="1">
                        <a:spcBef>
                          <a:spcPct val="0"/>
                        </a:spcBef>
                        <a:spcAft>
                          <a:spcPct val="0"/>
                        </a:spcAft>
                      </a:pP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Day</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Room</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Session</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Presenter</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algn="ctr" fontAlgn="b"/>
                      <a:r>
                        <a:rPr lang="en-US" sz="1400" dirty="0"/>
                        <a:t>Today</a:t>
                      </a:r>
                    </a:p>
                  </a:txBody>
                  <a:tcPr marL="9525" marR="9525" marT="9525" marB="0"/>
                </a:tc>
                <a:tc>
                  <a:txBody>
                    <a:bodyPr/>
                    <a:lstStyle/>
                    <a:p>
                      <a:pPr algn="ctr" fontAlgn="b"/>
                      <a:r>
                        <a:rPr lang="en-US" sz="1400" dirty="0" smtClean="0"/>
                        <a:t>13:30</a:t>
                      </a:r>
                      <a:endParaRPr lang="en-US" sz="1400" dirty="0"/>
                    </a:p>
                  </a:txBody>
                  <a:tcPr marL="9525" marR="9525" marT="9525" marB="0"/>
                </a:tc>
                <a:tc>
                  <a:txBody>
                    <a:bodyPr/>
                    <a:lstStyle/>
                    <a:p>
                      <a:pPr algn="ctr" fontAlgn="b"/>
                      <a:r>
                        <a:rPr lang="en-US" sz="1400" dirty="0"/>
                        <a:t>Keynote Hall 25</a:t>
                      </a:r>
                    </a:p>
                  </a:txBody>
                  <a:tcPr marL="9525" marR="9525" marT="9525" marB="0"/>
                </a:tc>
                <a:tc>
                  <a:txBody>
                    <a:bodyPr/>
                    <a:lstStyle/>
                    <a:p>
                      <a:pPr algn="l" fontAlgn="b"/>
                      <a:r>
                        <a:rPr lang="en-US" sz="2000" b="1" dirty="0"/>
                        <a:t>DEV-GEN Developer General Session - Visual Studio 2010: New Challenges, New Solutions</a:t>
                      </a:r>
                    </a:p>
                  </a:txBody>
                  <a:tcPr marL="9525" marR="9525" marT="9525" marB="0"/>
                </a:tc>
                <a:tc>
                  <a:txBody>
                    <a:bodyPr/>
                    <a:lstStyle/>
                    <a:p>
                      <a:pPr algn="ctr" fontAlgn="b"/>
                      <a:r>
                        <a:rPr lang="en-US" i="1" dirty="0"/>
                        <a:t>Jason Zander</a:t>
                      </a:r>
                    </a:p>
                  </a:txBody>
                  <a:tcPr marL="9525" marR="9525" marT="9525" marB="0"/>
                </a:tc>
              </a:tr>
              <a:tr h="462808">
                <a:tc>
                  <a:txBody>
                    <a:bodyPr/>
                    <a:lstStyle/>
                    <a:p>
                      <a:pPr algn="ctr" fontAlgn="b"/>
                      <a:r>
                        <a:rPr lang="en-US" sz="1400" dirty="0" smtClean="0"/>
                        <a:t>Tue</a:t>
                      </a:r>
                      <a:endParaRPr lang="en-US" sz="1400" dirty="0"/>
                    </a:p>
                  </a:txBody>
                  <a:tcPr marL="9525" marR="9525" marT="9525" marB="0"/>
                </a:tc>
                <a:tc>
                  <a:txBody>
                    <a:bodyPr/>
                    <a:lstStyle/>
                    <a:p>
                      <a:pPr algn="ctr" fontAlgn="b"/>
                      <a:r>
                        <a:rPr lang="en-US" sz="1400" dirty="0" smtClean="0"/>
                        <a:t>12:30</a:t>
                      </a:r>
                      <a:endParaRPr lang="en-US" sz="1400" dirty="0"/>
                    </a:p>
                  </a:txBody>
                  <a:tcPr marL="9525" marR="9525" marT="9525" marB="0"/>
                </a:tc>
                <a:tc>
                  <a:txBody>
                    <a:bodyPr/>
                    <a:lstStyle/>
                    <a:p>
                      <a:pPr algn="ctr" fontAlgn="b"/>
                      <a:r>
                        <a:rPr lang="en-US" sz="1400" dirty="0"/>
                        <a:t>Budapest </a:t>
                      </a:r>
                      <a:r>
                        <a:rPr lang="en-US" sz="1400" dirty="0" smtClean="0"/>
                        <a:t>Hall </a:t>
                      </a:r>
                      <a:r>
                        <a:rPr lang="en-US" sz="1400" dirty="0"/>
                        <a:t>7-2b</a:t>
                      </a:r>
                    </a:p>
                  </a:txBody>
                  <a:tcPr marL="9525" marR="9525" marT="9525" marB="0"/>
                </a:tc>
                <a:tc>
                  <a:txBody>
                    <a:bodyPr/>
                    <a:lstStyle/>
                    <a:p>
                      <a:pPr algn="l" fontAlgn="b"/>
                      <a:r>
                        <a:rPr lang="en-US" sz="2000" b="1" dirty="0"/>
                        <a:t>DEV02-DEMO Face-Lifting MFC Applications on Windows 7</a:t>
                      </a:r>
                    </a:p>
                  </a:txBody>
                  <a:tcPr marL="9525" marR="9525" marT="9525" marB="0"/>
                </a:tc>
                <a:tc>
                  <a:txBody>
                    <a:bodyPr/>
                    <a:lstStyle/>
                    <a:p>
                      <a:pPr algn="ctr" fontAlgn="b"/>
                      <a:r>
                        <a:rPr lang="en-US" i="1" dirty="0"/>
                        <a:t>Damien Watkins</a:t>
                      </a:r>
                    </a:p>
                  </a:txBody>
                  <a:tcPr marL="9525" marR="9525" marT="9525" marB="0"/>
                </a:tc>
              </a:tr>
              <a:tr h="462808">
                <a:tc>
                  <a:txBody>
                    <a:bodyPr/>
                    <a:lstStyle/>
                    <a:p>
                      <a:pPr algn="ctr" fontAlgn="b"/>
                      <a:r>
                        <a:rPr lang="en-US" sz="1400" dirty="0" smtClean="0"/>
                        <a:t>Wed</a:t>
                      </a:r>
                      <a:endParaRPr lang="en-US" sz="1400" dirty="0"/>
                    </a:p>
                  </a:txBody>
                  <a:tcPr marL="9525" marR="9525" marT="9525" marB="0"/>
                </a:tc>
                <a:tc>
                  <a:txBody>
                    <a:bodyPr/>
                    <a:lstStyle/>
                    <a:p>
                      <a:pPr algn="ctr" fontAlgn="b"/>
                      <a:r>
                        <a:rPr lang="en-US" sz="1400" dirty="0" smtClean="0"/>
                        <a:t>15:45</a:t>
                      </a:r>
                      <a:endParaRPr lang="en-US" sz="1400" dirty="0"/>
                    </a:p>
                  </a:txBody>
                  <a:tcPr marL="9525" marR="9525" marT="9525" marB="0"/>
                </a:tc>
                <a:tc>
                  <a:txBody>
                    <a:bodyPr/>
                    <a:lstStyle/>
                    <a:p>
                      <a:pPr algn="ctr" fontAlgn="b"/>
                      <a:r>
                        <a:rPr lang="en-US" sz="1400" dirty="0"/>
                        <a:t>Europa 2 </a:t>
                      </a:r>
                      <a:r>
                        <a:rPr lang="en-US" sz="1400" dirty="0" smtClean="0"/>
                        <a:t>Hall </a:t>
                      </a:r>
                      <a:r>
                        <a:rPr lang="en-US" sz="1400" dirty="0"/>
                        <a:t>7-3b</a:t>
                      </a:r>
                    </a:p>
                  </a:txBody>
                  <a:tcPr marL="9525" marR="9525" marT="9525" marB="0"/>
                </a:tc>
                <a:tc>
                  <a:txBody>
                    <a:bodyPr/>
                    <a:lstStyle/>
                    <a:p>
                      <a:pPr algn="l" fontAlgn="b"/>
                      <a:r>
                        <a:rPr lang="en-US" sz="2000" b="1" dirty="0"/>
                        <a:t>DEV309 The Windows API Code Pack: How Managed Code Developers Can Easily Access Exciting New Windows Vista and Windows 7 Features</a:t>
                      </a:r>
                    </a:p>
                  </a:txBody>
                  <a:tcPr marL="9525" marR="9525" marT="9525" marB="0"/>
                </a:tc>
                <a:tc>
                  <a:txBody>
                    <a:bodyPr/>
                    <a:lstStyle/>
                    <a:p>
                      <a:pPr algn="ctr" fontAlgn="b"/>
                      <a:r>
                        <a:rPr lang="en-US" i="1" dirty="0"/>
                        <a:t>Kate Gregory</a:t>
                      </a:r>
                    </a:p>
                  </a:txBody>
                  <a:tcPr marL="9525" marR="9525" marT="9525" marB="0"/>
                </a:tc>
              </a:tr>
              <a:tr h="462808">
                <a:tc>
                  <a:txBody>
                    <a:bodyPr/>
                    <a:lstStyle/>
                    <a:p>
                      <a:pPr algn="ctr" fontAlgn="b"/>
                      <a:r>
                        <a:rPr lang="en-US" sz="1400" dirty="0" smtClean="0"/>
                        <a:t>Thu</a:t>
                      </a:r>
                      <a:endParaRPr lang="en-US" sz="1400" dirty="0"/>
                    </a:p>
                  </a:txBody>
                  <a:tcPr marL="9525" marR="9525" marT="9525" marB="0"/>
                </a:tc>
                <a:tc>
                  <a:txBody>
                    <a:bodyPr/>
                    <a:lstStyle/>
                    <a:p>
                      <a:pPr algn="ctr" fontAlgn="b"/>
                      <a:r>
                        <a:rPr lang="en-US" sz="1400" dirty="0" smtClean="0"/>
                        <a:t>15:15</a:t>
                      </a:r>
                      <a:endParaRPr lang="en-US" sz="1400" dirty="0"/>
                    </a:p>
                  </a:txBody>
                  <a:tcPr marL="9525" marR="9525" marT="9525" marB="0"/>
                </a:tc>
                <a:tc>
                  <a:txBody>
                    <a:bodyPr/>
                    <a:lstStyle/>
                    <a:p>
                      <a:pPr algn="ctr" fontAlgn="b"/>
                      <a:r>
                        <a:rPr lang="en-US" sz="1400" dirty="0"/>
                        <a:t>Berlin </a:t>
                      </a:r>
                      <a:r>
                        <a:rPr lang="en-US" sz="1400" dirty="0" smtClean="0"/>
                        <a:t>1</a:t>
                      </a:r>
                      <a:r>
                        <a:rPr lang="en-US" sz="1400" baseline="0" dirty="0" smtClean="0"/>
                        <a:t> </a:t>
                      </a:r>
                      <a:r>
                        <a:rPr lang="en-US" sz="1400" dirty="0" smtClean="0"/>
                        <a:t>Hall </a:t>
                      </a:r>
                      <a:r>
                        <a:rPr lang="en-US" sz="1400" dirty="0"/>
                        <a:t>7-3a</a:t>
                      </a:r>
                    </a:p>
                  </a:txBody>
                  <a:tcPr marL="9525" marR="9525" marT="9525" marB="0"/>
                </a:tc>
                <a:tc>
                  <a:txBody>
                    <a:bodyPr/>
                    <a:lstStyle/>
                    <a:p>
                      <a:pPr algn="l" fontAlgn="b"/>
                      <a:r>
                        <a:rPr lang="en-US" sz="2000" b="1" dirty="0"/>
                        <a:t>DEV401 Building High Performance Parallel Software</a:t>
                      </a:r>
                    </a:p>
                  </a:txBody>
                  <a:tcPr marL="9525" marR="9525" marT="9525" marB="0"/>
                </a:tc>
                <a:tc>
                  <a:txBody>
                    <a:bodyPr/>
                    <a:lstStyle/>
                    <a:p>
                      <a:pPr algn="ctr" fontAlgn="b"/>
                      <a:r>
                        <a:rPr lang="en-US" i="1" dirty="0"/>
                        <a:t>Steve Teixeira</a:t>
                      </a:r>
                    </a:p>
                  </a:txBody>
                  <a:tcPr marL="9525" marR="9525" marT="9525" marB="0"/>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solidFill>
                  <a:srgbClr val="FFFFFF"/>
                </a:solidFill>
                <a:cs typeface="Arial" charset="0"/>
              </a:rPr>
              <a:t>© </a:t>
            </a:r>
            <a:r>
              <a:rPr lang="en-US" sz="600" dirty="0" smtClean="0">
                <a:solidFill>
                  <a:srgbClr val="FFFFFF"/>
                </a:solidFill>
                <a:cs typeface="Arial" charset="0"/>
              </a:rPr>
              <a:t>2009 Microsoft </a:t>
            </a:r>
            <a:r>
              <a:rPr lang="en-US" sz="600" dirty="0">
                <a:solidFill>
                  <a:srgbClr val="FFFFFF"/>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solidFill>
                  <a:srgbClr val="FFFFFF"/>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solidFill>
                  <a:srgbClr val="FFFFFF"/>
                </a:solidFill>
                <a:cs typeface="Arial" charset="0"/>
              </a:rPr>
              <a:t>MICROSOFT </a:t>
            </a:r>
            <a:r>
              <a:rPr lang="en-US" sz="600" dirty="0">
                <a:solidFill>
                  <a:srgbClr val="FFFFFF"/>
                </a:solidFill>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rPr>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1060581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7921912" cy="1263885"/>
          </a:xfrm>
        </p:spPr>
        <p:txBody>
          <a:bodyPr/>
          <a:lstStyle/>
          <a:p>
            <a:r>
              <a:rPr lang="en-US" sz="4000" dirty="0" smtClean="0"/>
              <a:t>Visual </a:t>
            </a:r>
            <a:r>
              <a:rPr lang="en-US" sz="4000" dirty="0"/>
              <a:t>C++  2010: The </a:t>
            </a:r>
            <a:r>
              <a:rPr lang="en-US" sz="4000" dirty="0" smtClean="0"/>
              <a:t>Accelerated Way of Developing Modern </a:t>
            </a:r>
            <a:r>
              <a:rPr lang="en-US" sz="4000" dirty="0"/>
              <a:t>Windows Applications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Marian Luparu</a:t>
            </a:r>
          </a:p>
          <a:p>
            <a:r>
              <a:rPr lang="en-US" dirty="0" smtClean="0">
                <a:solidFill>
                  <a:schemeClr val="tx1"/>
                </a:solidFill>
              </a:rPr>
              <a:t>Program Manager</a:t>
            </a:r>
          </a:p>
          <a:p>
            <a:r>
              <a:rPr lang="en-US" dirty="0" smtClean="0">
                <a:solidFill>
                  <a:schemeClr val="tx1"/>
                </a:solidFill>
              </a:rPr>
              <a:t>Microsoft</a:t>
            </a:r>
          </a:p>
          <a:p>
            <a:r>
              <a:rPr lang="en-US" sz="2000" dirty="0" smtClean="0">
                <a:solidFill>
                  <a:schemeClr val="tx1"/>
                </a:solidFill>
              </a:rPr>
              <a:t>Session Code: </a:t>
            </a:r>
            <a:r>
              <a:rPr lang="en-US" sz="2000" dirty="0" smtClean="0"/>
              <a:t>DEV308</a:t>
            </a:r>
            <a:endParaRPr lang="en-US" sz="20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Theme of the talk</a:t>
            </a:r>
          </a:p>
          <a:p>
            <a:endParaRPr lang="en-US" dirty="0" smtClean="0"/>
          </a:p>
          <a:p>
            <a:r>
              <a:rPr lang="en-US" dirty="0" smtClean="0"/>
              <a:t>Visual C++ 2010</a:t>
            </a:r>
          </a:p>
          <a:p>
            <a:endParaRPr lang="en-US" dirty="0" smtClean="0"/>
          </a:p>
          <a:p>
            <a:pPr lvl="1"/>
            <a:r>
              <a:rPr lang="en-US" dirty="0" smtClean="0"/>
              <a:t>Demo</a:t>
            </a:r>
          </a:p>
          <a:p>
            <a:endParaRPr lang="en-US" dirty="0" smtClean="0"/>
          </a:p>
          <a:p>
            <a:r>
              <a:rPr lang="en-US" dirty="0" smtClean="0"/>
              <a:t>Q &amp; A</a:t>
            </a:r>
          </a:p>
        </p:txBody>
      </p:sp>
    </p:spTree>
    <p:extLst>
      <p:ext uri="{BB962C8B-B14F-4D97-AF65-F5344CB8AC3E}">
        <p14:creationId xmlns:p14="http://schemas.microsoft.com/office/powerpoint/2010/main" xmlns="" val="32409752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
                                        <p:tgtEl>
                                          <p:spTgt spid="3">
                                            <p:txEl>
                                              <p:pRg st="0" end="0"/>
                                            </p:txEl>
                                          </p:spTgt>
                                        </p:tgtEl>
                                      </p:cBhvr>
                                    </p:animEffect>
                                    <p:anim calcmode="lin" valueType="num">
                                      <p:cBhvr>
                                        <p:cTn id="8" dur="3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300"/>
                                        <p:tgtEl>
                                          <p:spTgt spid="3">
                                            <p:txEl>
                                              <p:pRg st="2" end="2"/>
                                            </p:txEl>
                                          </p:spTgt>
                                        </p:tgtEl>
                                      </p:cBhvr>
                                    </p:animEffect>
                                    <p:anim calcmode="lin" valueType="num">
                                      <p:cBhvr>
                                        <p:cTn id="13"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3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300"/>
                                        <p:tgtEl>
                                          <p:spTgt spid="3">
                                            <p:txEl>
                                              <p:pRg st="4" end="4"/>
                                            </p:txEl>
                                          </p:spTgt>
                                        </p:tgtEl>
                                      </p:cBhvr>
                                    </p:animEffect>
                                    <p:anim calcmode="lin" valueType="num">
                                      <p:cBhvr>
                                        <p:cTn id="18"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3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300"/>
                                        <p:tgtEl>
                                          <p:spTgt spid="3">
                                            <p:txEl>
                                              <p:pRg st="6" end="6"/>
                                            </p:txEl>
                                          </p:spTgt>
                                        </p:tgtEl>
                                      </p:cBhvr>
                                    </p:animEffect>
                                    <p:anim calcmode="lin" valueType="num">
                                      <p:cBhvr>
                                        <p:cTn id="23" dur="3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3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Visual C++ 2010 and Windows 7</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i="1" dirty="0" smtClean="0"/>
              <a:t>Windows enables building modern user experiences for client applications</a:t>
            </a:r>
          </a:p>
          <a:p>
            <a:endParaRPr lang="en-US" i="1" dirty="0"/>
          </a:p>
          <a:p>
            <a:r>
              <a:rPr lang="en-US" i="1" dirty="0" smtClean="0"/>
              <a:t>Visual C++ is the best tool to take advantage of Windows and develop high-performance modern code</a:t>
            </a:r>
          </a:p>
        </p:txBody>
      </p:sp>
    </p:spTree>
    <p:extLst>
      <p:ext uri="{BB962C8B-B14F-4D97-AF65-F5344CB8AC3E}">
        <p14:creationId xmlns:p14="http://schemas.microsoft.com/office/powerpoint/2010/main" xmlns="" val="368214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300"/>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grpId="0"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300"/>
                                        <p:tgtEl>
                                          <p:spTgt spid="3">
                                            <p:txEl>
                                              <p:pRg st="3" end="3"/>
                                            </p:txEl>
                                          </p:spTgt>
                                        </p:tgtEl>
                                      </p:cBhvr>
                                    </p:animEffect>
                                    <p:anim calcmode="lin" valueType="num">
                                      <p:cBhvr>
                                        <p:cTn id="14"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3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Manage Large Scale Applications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dirty="0" smtClean="0"/>
              <a:t>Scalable IntelliSense/Browsing Engine</a:t>
            </a:r>
          </a:p>
          <a:p>
            <a:pPr marL="517525" lvl="1" indent="0">
              <a:buNone/>
            </a:pPr>
            <a:r>
              <a:rPr lang="en-US" sz="2000" b="1" dirty="0" smtClean="0"/>
              <a:t>SQL-backed symbol store </a:t>
            </a:r>
            <a:r>
              <a:rPr lang="en-US" dirty="0" smtClean="0"/>
              <a:t>|</a:t>
            </a:r>
            <a:r>
              <a:rPr lang="en-US" sz="2000" b="1" dirty="0" smtClean="0"/>
              <a:t> One-time symbol parse </a:t>
            </a:r>
            <a:r>
              <a:rPr lang="en-US" dirty="0" smtClean="0"/>
              <a:t>|</a:t>
            </a:r>
            <a:r>
              <a:rPr lang="en-US" sz="2000" b="1" dirty="0" smtClean="0"/>
              <a:t> IntelliSense - O(1) with solution size</a:t>
            </a:r>
          </a:p>
          <a:p>
            <a:endParaRPr lang="en-US" dirty="0"/>
          </a:p>
          <a:p>
            <a:r>
              <a:rPr lang="en-US" dirty="0" err="1" smtClean="0"/>
              <a:t>MSBuild</a:t>
            </a:r>
            <a:r>
              <a:rPr lang="en-US" dirty="0" smtClean="0"/>
              <a:t>-based Build System </a:t>
            </a:r>
          </a:p>
          <a:p>
            <a:pPr marL="517525" lvl="1" indent="0">
              <a:buNone/>
            </a:pPr>
            <a:r>
              <a:rPr lang="en-US" sz="2000" b="1" dirty="0" smtClean="0"/>
              <a:t>Build diagnostics </a:t>
            </a:r>
            <a:r>
              <a:rPr lang="en-US" dirty="0" smtClean="0"/>
              <a:t>|</a:t>
            </a:r>
            <a:r>
              <a:rPr lang="en-US" sz="2000" b="1" dirty="0" smtClean="0"/>
              <a:t> Incremental build </a:t>
            </a:r>
            <a:r>
              <a:rPr lang="en-US" dirty="0" smtClean="0"/>
              <a:t>|</a:t>
            </a:r>
            <a:r>
              <a:rPr lang="en-US" sz="2000" b="1" dirty="0" smtClean="0"/>
              <a:t> Enlistment consistency</a:t>
            </a:r>
          </a:p>
        </p:txBody>
      </p:sp>
    </p:spTree>
    <p:extLst>
      <p:ext uri="{BB962C8B-B14F-4D97-AF65-F5344CB8AC3E}">
        <p14:creationId xmlns:p14="http://schemas.microsoft.com/office/powerpoint/2010/main" xmlns="" val="368214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Write Code Faster</a:t>
            </a:r>
            <a:endParaRPr lang="en-US" dirty="0">
              <a:solidFill>
                <a:schemeClr val="tx2"/>
              </a:solidFill>
            </a:endParaRPr>
          </a:p>
        </p:txBody>
      </p:sp>
      <p:sp>
        <p:nvSpPr>
          <p:cNvPr id="3" name="Text Placeholder 2"/>
          <p:cNvSpPr>
            <a:spLocks noGrp="1"/>
          </p:cNvSpPr>
          <p:nvPr>
            <p:ph idx="1"/>
          </p:nvPr>
        </p:nvSpPr>
        <p:spPr>
          <a:xfrm>
            <a:off x="381000" y="1430942"/>
            <a:ext cx="8382000" cy="4068497"/>
          </a:xfrm>
        </p:spPr>
        <p:txBody>
          <a:bodyPr/>
          <a:lstStyle/>
          <a:p>
            <a:r>
              <a:rPr lang="en-US" dirty="0" smtClean="0"/>
              <a:t>C++ Code Editor </a:t>
            </a:r>
          </a:p>
          <a:p>
            <a:pPr marL="517525" lvl="1" indent="0">
              <a:buNone/>
            </a:pPr>
            <a:r>
              <a:rPr lang="en-US" sz="2000" b="1" dirty="0" smtClean="0"/>
              <a:t>Navigate To </a:t>
            </a:r>
            <a:r>
              <a:rPr lang="en-US" dirty="0" smtClean="0"/>
              <a:t>|</a:t>
            </a:r>
            <a:r>
              <a:rPr lang="en-US" sz="2000" b="1" dirty="0" smtClean="0"/>
              <a:t> #include auto-complete </a:t>
            </a:r>
            <a:r>
              <a:rPr lang="en-US" dirty="0" smtClean="0"/>
              <a:t>|</a:t>
            </a:r>
            <a:r>
              <a:rPr lang="en-US" sz="2000" b="1" dirty="0" smtClean="0"/>
              <a:t> Inline code errors </a:t>
            </a:r>
            <a:r>
              <a:rPr lang="en-US" dirty="0" smtClean="0"/>
              <a:t>|</a:t>
            </a:r>
            <a:r>
              <a:rPr lang="en-US" sz="2000" b="1" dirty="0" smtClean="0"/>
              <a:t> Class Wizard </a:t>
            </a:r>
            <a:r>
              <a:rPr lang="en-US" dirty="0" smtClean="0"/>
              <a:t>|</a:t>
            </a:r>
            <a:r>
              <a:rPr lang="en-US" sz="2000" b="1" dirty="0" smtClean="0"/>
              <a:t> Find all references </a:t>
            </a:r>
            <a:r>
              <a:rPr lang="en-US" dirty="0" smtClean="0"/>
              <a:t>|</a:t>
            </a:r>
            <a:r>
              <a:rPr lang="en-US" sz="2000" b="1" dirty="0" smtClean="0"/>
              <a:t> Call Hierarchy</a:t>
            </a:r>
          </a:p>
          <a:p>
            <a:endParaRPr lang="en-US" dirty="0" smtClean="0"/>
          </a:p>
          <a:p>
            <a:r>
              <a:rPr lang="en-US" dirty="0" smtClean="0"/>
              <a:t>Debugger</a:t>
            </a:r>
          </a:p>
          <a:p>
            <a:pPr marL="517525" lvl="1" indent="0">
              <a:buNone/>
            </a:pPr>
            <a:r>
              <a:rPr lang="en-US" sz="2000" b="1" dirty="0" smtClean="0"/>
              <a:t>Threads window (search, grouping) </a:t>
            </a:r>
            <a:r>
              <a:rPr lang="en-US" dirty="0" smtClean="0"/>
              <a:t>|</a:t>
            </a:r>
            <a:r>
              <a:rPr lang="en-US" sz="2000" b="1" dirty="0" smtClean="0"/>
              <a:t> Data-tips </a:t>
            </a:r>
            <a:r>
              <a:rPr lang="en-US" dirty="0" smtClean="0"/>
              <a:t>|</a:t>
            </a:r>
            <a:r>
              <a:rPr lang="en-US" sz="2000" b="1" dirty="0" smtClean="0"/>
              <a:t> Symbol loading </a:t>
            </a:r>
            <a:r>
              <a:rPr lang="en-US" dirty="0" smtClean="0"/>
              <a:t>|</a:t>
            </a:r>
            <a:r>
              <a:rPr lang="en-US" sz="2000" b="1" dirty="0" smtClean="0"/>
              <a:t> String functions</a:t>
            </a:r>
          </a:p>
          <a:p>
            <a:pPr marL="517525" lvl="1" indent="0">
              <a:buNone/>
            </a:pPr>
            <a:endParaRPr lang="en-US" sz="2000" b="1" dirty="0"/>
          </a:p>
          <a:p>
            <a:r>
              <a:rPr lang="en-US" smtClean="0"/>
              <a:t>Migration</a:t>
            </a:r>
            <a:endParaRPr lang="en-US" dirty="0" smtClean="0"/>
          </a:p>
          <a:p>
            <a:pPr marL="517525" lvl="1" indent="0">
              <a:buNone/>
            </a:pPr>
            <a:r>
              <a:rPr lang="en-US" sz="2000" b="1" dirty="0" smtClean="0"/>
              <a:t>Native Multi-targeting</a:t>
            </a:r>
          </a:p>
        </p:txBody>
      </p:sp>
    </p:spTree>
    <p:extLst>
      <p:ext uri="{BB962C8B-B14F-4D97-AF65-F5344CB8AC3E}">
        <p14:creationId xmlns:p14="http://schemas.microsoft.com/office/powerpoint/2010/main" xmlns="" val="368214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000"/>
                                        <p:tgtEl>
                                          <p:spTgt spid="3">
                                            <p:txEl>
                                              <p:pRg st="7" end="7"/>
                                            </p:txEl>
                                          </p:spTgt>
                                        </p:tgtEl>
                                      </p:cBhvr>
                                    </p:animEffect>
                                    <p:anim calcmode="lin" valueType="num">
                                      <p:cBhvr>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Write Modern Code</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TR1 Support</a:t>
            </a:r>
          </a:p>
          <a:p>
            <a:pPr marL="517525" lvl="1" indent="0">
              <a:buNone/>
            </a:pPr>
            <a:r>
              <a:rPr lang="en-US" sz="2000" b="1" dirty="0" err="1" smtClean="0"/>
              <a:t>shared_ptr</a:t>
            </a:r>
            <a:r>
              <a:rPr lang="en-US" sz="2000" b="1" dirty="0" smtClean="0"/>
              <a:t> </a:t>
            </a:r>
            <a:r>
              <a:rPr lang="en-US" dirty="0" smtClean="0"/>
              <a:t>|</a:t>
            </a:r>
            <a:r>
              <a:rPr lang="en-US" sz="2000" b="1" dirty="0" smtClean="0"/>
              <a:t> </a:t>
            </a:r>
            <a:r>
              <a:rPr lang="en-US" sz="2000" b="1" dirty="0" err="1" smtClean="0"/>
              <a:t>unique_ptr</a:t>
            </a:r>
            <a:r>
              <a:rPr lang="en-US" sz="2000" b="1" dirty="0" smtClean="0"/>
              <a:t> </a:t>
            </a:r>
            <a:r>
              <a:rPr lang="en-US" dirty="0" smtClean="0"/>
              <a:t>|</a:t>
            </a:r>
            <a:r>
              <a:rPr lang="en-US" sz="2000" b="1" dirty="0" smtClean="0"/>
              <a:t> regex </a:t>
            </a:r>
            <a:r>
              <a:rPr lang="en-US" dirty="0" smtClean="0"/>
              <a:t>|</a:t>
            </a:r>
            <a:r>
              <a:rPr lang="en-US" sz="2000" b="1" dirty="0" smtClean="0"/>
              <a:t> tuple </a:t>
            </a:r>
            <a:r>
              <a:rPr lang="en-US" dirty="0" smtClean="0"/>
              <a:t>|</a:t>
            </a:r>
            <a:r>
              <a:rPr lang="en-US" sz="2000" b="1" dirty="0" smtClean="0"/>
              <a:t> array, etc.</a:t>
            </a:r>
          </a:p>
          <a:p>
            <a:endParaRPr lang="en-US" dirty="0" smtClean="0"/>
          </a:p>
          <a:p>
            <a:r>
              <a:rPr lang="en-US" dirty="0" smtClean="0"/>
              <a:t>C++-0x Support</a:t>
            </a:r>
          </a:p>
          <a:p>
            <a:pPr marL="517525" lvl="1" indent="0">
              <a:buNone/>
            </a:pPr>
            <a:r>
              <a:rPr lang="en-US" sz="2000" b="1" dirty="0" smtClean="0"/>
              <a:t>Lambdas </a:t>
            </a:r>
            <a:r>
              <a:rPr lang="en-US" dirty="0" smtClean="0"/>
              <a:t>|</a:t>
            </a:r>
            <a:r>
              <a:rPr lang="en-US" sz="2000" b="1" dirty="0" smtClean="0"/>
              <a:t> </a:t>
            </a:r>
            <a:r>
              <a:rPr lang="en-US" sz="2000" b="1" dirty="0" err="1" smtClean="0"/>
              <a:t>r-value</a:t>
            </a:r>
            <a:r>
              <a:rPr lang="en-US" sz="2000" b="1" dirty="0" smtClean="0"/>
              <a:t> references </a:t>
            </a:r>
            <a:r>
              <a:rPr lang="en-US" dirty="0" smtClean="0"/>
              <a:t>|</a:t>
            </a:r>
            <a:r>
              <a:rPr lang="en-US" sz="2000" b="1" dirty="0" smtClean="0"/>
              <a:t> auto </a:t>
            </a:r>
            <a:r>
              <a:rPr lang="en-US" dirty="0" smtClean="0"/>
              <a:t>|</a:t>
            </a:r>
            <a:r>
              <a:rPr lang="en-US" sz="2000" b="1" dirty="0" smtClean="0"/>
              <a:t> </a:t>
            </a:r>
            <a:r>
              <a:rPr lang="en-US" sz="2000" b="1" dirty="0" err="1" smtClean="0"/>
              <a:t>decltype</a:t>
            </a:r>
            <a:r>
              <a:rPr lang="en-US" sz="2000" b="1" dirty="0" smtClean="0"/>
              <a:t> </a:t>
            </a:r>
            <a:r>
              <a:rPr lang="en-US" dirty="0" smtClean="0"/>
              <a:t>|</a:t>
            </a:r>
            <a:r>
              <a:rPr lang="en-US" sz="2000" b="1" dirty="0" smtClean="0"/>
              <a:t> </a:t>
            </a:r>
            <a:r>
              <a:rPr lang="en-US" sz="2000" b="1" dirty="0" err="1" smtClean="0"/>
              <a:t>static_assert</a:t>
            </a:r>
            <a:endParaRPr lang="en-US" sz="2000" b="1" dirty="0" smtClean="0"/>
          </a:p>
          <a:p>
            <a:pPr marL="0" indent="0">
              <a:buNone/>
            </a:pPr>
            <a:endParaRPr lang="en-US" dirty="0" smtClean="0"/>
          </a:p>
          <a:p>
            <a:r>
              <a:rPr lang="en-US" dirty="0" smtClean="0"/>
              <a:t>Concurrency</a:t>
            </a:r>
          </a:p>
          <a:p>
            <a:pPr marL="517525" lvl="1" indent="0">
              <a:buNone/>
            </a:pPr>
            <a:r>
              <a:rPr lang="en-US" sz="2000" b="1" dirty="0" smtClean="0"/>
              <a:t>Parallel algorithms </a:t>
            </a:r>
            <a:r>
              <a:rPr lang="en-US" dirty="0" smtClean="0"/>
              <a:t>|</a:t>
            </a:r>
            <a:r>
              <a:rPr lang="en-US" sz="2000" b="1" dirty="0" smtClean="0"/>
              <a:t> Tasks </a:t>
            </a:r>
            <a:r>
              <a:rPr lang="en-US" dirty="0" smtClean="0"/>
              <a:t>|</a:t>
            </a:r>
            <a:r>
              <a:rPr lang="en-US" sz="2000" b="1" dirty="0" smtClean="0"/>
              <a:t> Agents API </a:t>
            </a:r>
            <a:r>
              <a:rPr lang="en-US" sz="3200" dirty="0"/>
              <a:t>|</a:t>
            </a:r>
            <a:r>
              <a:rPr lang="en-US" sz="2000" b="1" dirty="0" smtClean="0"/>
              <a:t> Thread-safe containers</a:t>
            </a:r>
          </a:p>
        </p:txBody>
      </p:sp>
    </p:spTree>
    <p:extLst>
      <p:ext uri="{BB962C8B-B14F-4D97-AF65-F5344CB8AC3E}">
        <p14:creationId xmlns:p14="http://schemas.microsoft.com/office/powerpoint/2010/main" xmlns="" val="368214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000"/>
                                        <p:tgtEl>
                                          <p:spTgt spid="3">
                                            <p:txEl>
                                              <p:pRg st="7" end="7"/>
                                            </p:txEl>
                                          </p:spTgt>
                                        </p:tgtEl>
                                      </p:cBhvr>
                                    </p:animEffect>
                                    <p:anim calcmode="lin" valueType="num">
                                      <p:cBhvr>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Build Modern Applications</a:t>
            </a:r>
            <a:endParaRPr lang="en-US" dirty="0">
              <a:solidFill>
                <a:schemeClr val="tx2"/>
              </a:solidFill>
            </a:endParaRPr>
          </a:p>
        </p:txBody>
      </p:sp>
      <p:sp>
        <p:nvSpPr>
          <p:cNvPr id="3" name="Text Placeholder 2"/>
          <p:cNvSpPr>
            <a:spLocks noGrp="1"/>
          </p:cNvSpPr>
          <p:nvPr>
            <p:ph idx="1"/>
          </p:nvPr>
        </p:nvSpPr>
        <p:spPr/>
        <p:txBody>
          <a:bodyPr/>
          <a:lstStyle/>
          <a:p>
            <a:r>
              <a:rPr lang="en-US" dirty="0" smtClean="0"/>
              <a:t>MFC Light-up to Windows 7</a:t>
            </a:r>
          </a:p>
          <a:p>
            <a:pPr marL="517525" lvl="1" indent="0">
              <a:buNone/>
            </a:pPr>
            <a:r>
              <a:rPr lang="en-US" sz="2000" b="1" dirty="0" smtClean="0"/>
              <a:t>Taskbar Preview </a:t>
            </a:r>
            <a:r>
              <a:rPr lang="en-US" dirty="0" smtClean="0"/>
              <a:t>|</a:t>
            </a:r>
            <a:r>
              <a:rPr lang="en-US" sz="2000" b="1" dirty="0" smtClean="0"/>
              <a:t> Taskbar Jump-list</a:t>
            </a:r>
            <a:r>
              <a:rPr lang="en-US" dirty="0" smtClean="0"/>
              <a:t>|</a:t>
            </a:r>
            <a:r>
              <a:rPr lang="en-US" sz="2000" b="1" dirty="0" smtClean="0"/>
              <a:t> Restart Manager &amp; Application Recovery </a:t>
            </a:r>
            <a:r>
              <a:rPr lang="en-US" dirty="0" smtClean="0"/>
              <a:t>|</a:t>
            </a:r>
            <a:r>
              <a:rPr lang="en-US" sz="2000" b="1" dirty="0" smtClean="0"/>
              <a:t> High-DPI </a:t>
            </a:r>
          </a:p>
          <a:p>
            <a:pPr marL="517525" lvl="1" indent="0">
              <a:buNone/>
            </a:pPr>
            <a:endParaRPr lang="en-US" dirty="0"/>
          </a:p>
          <a:p>
            <a:r>
              <a:rPr lang="en-US" dirty="0" smtClean="0"/>
              <a:t>MFC Support for Windows 7 API</a:t>
            </a:r>
          </a:p>
          <a:p>
            <a:pPr marL="517525" lvl="1" indent="0">
              <a:buNone/>
            </a:pPr>
            <a:r>
              <a:rPr lang="en-US" sz="2000" b="1" dirty="0" smtClean="0"/>
              <a:t>Multi-touch &amp; Gestures </a:t>
            </a:r>
            <a:r>
              <a:rPr lang="en-US" dirty="0" smtClean="0"/>
              <a:t>|</a:t>
            </a:r>
            <a:r>
              <a:rPr lang="en-US" sz="2000" b="1" dirty="0" smtClean="0"/>
              <a:t> Ribbon </a:t>
            </a:r>
            <a:r>
              <a:rPr lang="en-US" dirty="0" smtClean="0"/>
              <a:t>|</a:t>
            </a:r>
            <a:r>
              <a:rPr lang="en-US" sz="2000" b="1" dirty="0" smtClean="0"/>
              <a:t> Find &amp; Organize </a:t>
            </a:r>
            <a:r>
              <a:rPr lang="en-US" dirty="0" smtClean="0"/>
              <a:t>|</a:t>
            </a:r>
            <a:r>
              <a:rPr lang="en-US" sz="2000" b="1" dirty="0" smtClean="0"/>
              <a:t> Live Icons &amp; Rich Preview </a:t>
            </a:r>
            <a:r>
              <a:rPr lang="en-US" dirty="0" smtClean="0"/>
              <a:t>|</a:t>
            </a:r>
            <a:r>
              <a:rPr lang="en-US" sz="2000" b="1" dirty="0" smtClean="0"/>
              <a:t> Task Dialogs</a:t>
            </a:r>
          </a:p>
          <a:p>
            <a:pPr marL="517525" lvl="1" indent="0">
              <a:buNone/>
            </a:pPr>
            <a:endParaRPr lang="en-US" dirty="0"/>
          </a:p>
          <a:p>
            <a:r>
              <a:rPr lang="en-US" dirty="0" smtClean="0"/>
              <a:t>Windows 7 API</a:t>
            </a:r>
          </a:p>
          <a:p>
            <a:pPr marL="517525" lvl="1" indent="0">
              <a:buNone/>
            </a:pPr>
            <a:r>
              <a:rPr lang="en-US" sz="2000" b="1" dirty="0" smtClean="0"/>
              <a:t>Direct2D </a:t>
            </a:r>
            <a:r>
              <a:rPr lang="en-US" dirty="0" smtClean="0"/>
              <a:t>|</a:t>
            </a:r>
            <a:r>
              <a:rPr lang="en-US" sz="2000" b="1" dirty="0" smtClean="0"/>
              <a:t> </a:t>
            </a:r>
            <a:r>
              <a:rPr lang="en-US" sz="2000" b="1" dirty="0" err="1" smtClean="0"/>
              <a:t>DWrite</a:t>
            </a:r>
            <a:r>
              <a:rPr lang="en-US" sz="2000" b="1" dirty="0" smtClean="0"/>
              <a:t> </a:t>
            </a:r>
            <a:r>
              <a:rPr lang="en-US" dirty="0" smtClean="0"/>
              <a:t>|</a:t>
            </a:r>
            <a:r>
              <a:rPr lang="en-US" sz="2000" b="1" dirty="0" smtClean="0"/>
              <a:t> XPS </a:t>
            </a:r>
            <a:r>
              <a:rPr lang="en-US" dirty="0" smtClean="0"/>
              <a:t>|</a:t>
            </a:r>
            <a:r>
              <a:rPr lang="en-US" sz="2000" b="1" dirty="0" smtClean="0"/>
              <a:t> Direct Ribbon Support </a:t>
            </a:r>
            <a:r>
              <a:rPr lang="en-US" dirty="0" smtClean="0"/>
              <a:t>|</a:t>
            </a:r>
            <a:r>
              <a:rPr lang="en-US" sz="2000" b="1" dirty="0" smtClean="0"/>
              <a:t> Web Services API</a:t>
            </a:r>
          </a:p>
        </p:txBody>
      </p:sp>
    </p:spTree>
    <p:extLst>
      <p:ext uri="{BB962C8B-B14F-4D97-AF65-F5344CB8AC3E}">
        <p14:creationId xmlns:p14="http://schemas.microsoft.com/office/powerpoint/2010/main" xmlns="" val="3682143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000"/>
                                        <p:tgtEl>
                                          <p:spTgt spid="3">
                                            <p:txEl>
                                              <p:pRg st="7" end="7"/>
                                            </p:txEl>
                                          </p:spTgt>
                                        </p:tgtEl>
                                      </p:cBhvr>
                                    </p:animEffect>
                                    <p:anim calcmode="lin" valueType="num">
                                      <p:cBhvr>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Key Takeaways</a:t>
            </a:r>
            <a:endParaRPr lang="en-US" dirty="0">
              <a:solidFill>
                <a:schemeClr val="tx2"/>
              </a:solidFill>
            </a:endParaRPr>
          </a:p>
        </p:txBody>
      </p:sp>
      <p:sp>
        <p:nvSpPr>
          <p:cNvPr id="3" name="Text Placeholder 2"/>
          <p:cNvSpPr>
            <a:spLocks noGrp="1"/>
          </p:cNvSpPr>
          <p:nvPr>
            <p:ph idx="1"/>
          </p:nvPr>
        </p:nvSpPr>
        <p:spPr/>
        <p:txBody>
          <a:bodyPr/>
          <a:lstStyle/>
          <a:p>
            <a:r>
              <a:rPr lang="en-US" sz="4000" dirty="0" smtClean="0">
                <a:latin typeface="Courier New" pitchFamily="49" charset="0"/>
                <a:cs typeface="Courier New" pitchFamily="49" charset="0"/>
              </a:rPr>
              <a:t>Code</a:t>
            </a:r>
            <a:r>
              <a:rPr lang="en-US" sz="4000" dirty="0" smtClean="0"/>
              <a:t> </a:t>
            </a:r>
            <a:r>
              <a:rPr lang="en-US" dirty="0" smtClean="0"/>
              <a:t>focused</a:t>
            </a:r>
          </a:p>
          <a:p>
            <a:endParaRPr lang="en-US" dirty="0"/>
          </a:p>
          <a:p>
            <a:r>
              <a:rPr lang="en-US" sz="4000" dirty="0" smtClean="0"/>
              <a:t> </a:t>
            </a:r>
            <a:r>
              <a:rPr lang="en-US" dirty="0" smtClean="0"/>
              <a:t>Modern </a:t>
            </a:r>
            <a:r>
              <a:rPr lang="en-US" sz="4000" dirty="0" smtClean="0">
                <a:latin typeface="Courier New" pitchFamily="49" charset="0"/>
                <a:cs typeface="Courier New" pitchFamily="49" charset="0"/>
              </a:rPr>
              <a:t>code</a:t>
            </a:r>
            <a:endParaRPr lang="en-US" dirty="0" smtClean="0">
              <a:latin typeface="Courier New" pitchFamily="49" charset="0"/>
              <a:cs typeface="Courier New" pitchFamily="49" charset="0"/>
            </a:endParaRPr>
          </a:p>
          <a:p>
            <a:endParaRPr lang="en-US" dirty="0"/>
          </a:p>
          <a:p>
            <a:r>
              <a:rPr lang="en-US" sz="4000" dirty="0" smtClean="0"/>
              <a:t> </a:t>
            </a:r>
            <a:r>
              <a:rPr lang="en-US" dirty="0" smtClean="0"/>
              <a:t>Parallel </a:t>
            </a:r>
            <a:r>
              <a:rPr lang="en-US" sz="4000" dirty="0" smtClean="0">
                <a:latin typeface="Courier New" pitchFamily="49" charset="0"/>
                <a:cs typeface="Courier New" pitchFamily="49" charset="0"/>
              </a:rPr>
              <a:t>code </a:t>
            </a:r>
            <a:endParaRPr lang="en-US" dirty="0" smtClean="0">
              <a:latin typeface="Courier New" pitchFamily="49" charset="0"/>
              <a:cs typeface="Courier New" pitchFamily="49" charset="0"/>
            </a:endParaRPr>
          </a:p>
          <a:p>
            <a:endParaRPr lang="en-US" dirty="0"/>
          </a:p>
          <a:p>
            <a:r>
              <a:rPr lang="en-US" sz="4000" dirty="0" smtClean="0">
                <a:latin typeface="Courier New" pitchFamily="49" charset="0"/>
                <a:cs typeface="Courier New" pitchFamily="49" charset="0"/>
              </a:rPr>
              <a:t>Code</a:t>
            </a:r>
            <a:r>
              <a:rPr lang="en-US" dirty="0" smtClean="0"/>
              <a:t> today </a:t>
            </a:r>
            <a:r>
              <a:rPr lang="en-US" dirty="0" smtClean="0">
                <a:sym typeface="Wingdings" pitchFamily="2" charset="2"/>
              </a:rPr>
              <a:t></a:t>
            </a:r>
            <a:endParaRPr lang="en-US" dirty="0" smtClean="0"/>
          </a:p>
        </p:txBody>
      </p:sp>
    </p:spTree>
    <p:extLst>
      <p:ext uri="{BB962C8B-B14F-4D97-AF65-F5344CB8AC3E}">
        <p14:creationId xmlns:p14="http://schemas.microsoft.com/office/powerpoint/2010/main" xmlns="" val="37972149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
                                        <p:tgtEl>
                                          <p:spTgt spid="3">
                                            <p:txEl>
                                              <p:pRg st="0" end="0"/>
                                            </p:txEl>
                                          </p:spTgt>
                                        </p:tgtEl>
                                      </p:cBhvr>
                                    </p:animEffect>
                                    <p:anim calcmode="lin" valueType="num">
                                      <p:cBhvr>
                                        <p:cTn id="8" dur="3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300"/>
                                        <p:tgtEl>
                                          <p:spTgt spid="3">
                                            <p:txEl>
                                              <p:pRg st="2" end="2"/>
                                            </p:txEl>
                                          </p:spTgt>
                                        </p:tgtEl>
                                      </p:cBhvr>
                                    </p:animEffect>
                                    <p:anim calcmode="lin" valueType="num">
                                      <p:cBhvr>
                                        <p:cTn id="13"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3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300"/>
                                        <p:tgtEl>
                                          <p:spTgt spid="3">
                                            <p:txEl>
                                              <p:pRg st="4" end="4"/>
                                            </p:txEl>
                                          </p:spTgt>
                                        </p:tgtEl>
                                      </p:cBhvr>
                                    </p:animEffect>
                                    <p:anim calcmode="lin" valueType="num">
                                      <p:cBhvr>
                                        <p:cTn id="18"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3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300"/>
                                        <p:tgtEl>
                                          <p:spTgt spid="3">
                                            <p:txEl>
                                              <p:pRg st="6" end="6"/>
                                            </p:txEl>
                                          </p:spTgt>
                                        </p:tgtEl>
                                      </p:cBhvr>
                                    </p:animEffect>
                                    <p:anim calcmode="lin" valueType="num">
                                      <p:cBhvr>
                                        <p:cTn id="23" dur="3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3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echEd09_Europe_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TechEd09_Europe_Template</Template>
  <TotalTime>2129</TotalTime>
  <Words>674</Words>
  <Application>Microsoft Office PowerPoint</Application>
  <PresentationFormat>On-screen Show (4:3)</PresentationFormat>
  <Paragraphs>144</Paragraphs>
  <Slides>14</Slides>
  <Notes>13</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TechEd09_Europe_Template</vt:lpstr>
      <vt:lpstr>TechEd09_Europe template</vt:lpstr>
      <vt:lpstr>Slide 1</vt:lpstr>
      <vt:lpstr>Visual C++  2010: The Accelerated Way of Developing Modern Windows Applications</vt:lpstr>
      <vt:lpstr>Agenda</vt:lpstr>
      <vt:lpstr>Visual C++ 2010 and Windows 7</vt:lpstr>
      <vt:lpstr>Manage Large Scale Applications</vt:lpstr>
      <vt:lpstr>Write Code Faster</vt:lpstr>
      <vt:lpstr>Write Modern Code</vt:lpstr>
      <vt:lpstr>Build Modern Applications</vt:lpstr>
      <vt:lpstr>Key Takeaways</vt:lpstr>
      <vt:lpstr>Slide 10</vt:lpstr>
      <vt:lpstr>Resources</vt:lpstr>
      <vt:lpstr>Related Content</vt:lpstr>
      <vt:lpstr>Slide 13</vt:lpstr>
      <vt:lpstr>Slide 14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Marian Luparu</dc:creator>
  <dc:description>Tech·Ed Europe 2009</dc:description>
  <cp:lastModifiedBy>cn_user</cp:lastModifiedBy>
  <cp:revision>76</cp:revision>
  <dcterms:created xsi:type="dcterms:W3CDTF">2009-10-31T03:55:19Z</dcterms:created>
  <dcterms:modified xsi:type="dcterms:W3CDTF">2009-11-09T07:09:07Z</dcterms:modified>
</cp:coreProperties>
</file>