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Lst>
  <p:notesMasterIdLst>
    <p:notesMasterId r:id="rId27"/>
  </p:notesMasterIdLst>
  <p:handoutMasterIdLst>
    <p:handoutMasterId r:id="rId28"/>
  </p:handoutMasterIdLst>
  <p:sldIdLst>
    <p:sldId id="256" r:id="rId3"/>
    <p:sldId id="257" r:id="rId4"/>
    <p:sldId id="289" r:id="rId5"/>
    <p:sldId id="290" r:id="rId6"/>
    <p:sldId id="292" r:id="rId7"/>
    <p:sldId id="296" r:id="rId8"/>
    <p:sldId id="301" r:id="rId9"/>
    <p:sldId id="302" r:id="rId10"/>
    <p:sldId id="307" r:id="rId11"/>
    <p:sldId id="303" r:id="rId12"/>
    <p:sldId id="308" r:id="rId13"/>
    <p:sldId id="304" r:id="rId14"/>
    <p:sldId id="309" r:id="rId15"/>
    <p:sldId id="305" r:id="rId16"/>
    <p:sldId id="310" r:id="rId17"/>
    <p:sldId id="306" r:id="rId18"/>
    <p:sldId id="311" r:id="rId19"/>
    <p:sldId id="312" r:id="rId20"/>
    <p:sldId id="300" r:id="rId21"/>
    <p:sldId id="274" r:id="rId22"/>
    <p:sldId id="282" r:id="rId23"/>
    <p:sldId id="277" r:id="rId24"/>
    <p:sldId id="313" r:id="rId25"/>
    <p:sldId id="280" r:id="rId26"/>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6AE1E"/>
    <a:srgbClr val="CCFFCC"/>
    <a:srgbClr val="CCCCCC"/>
    <a:srgbClr val="99CC99"/>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57" autoAdjust="0"/>
    <p:restoredTop sz="70101" autoAdjust="0"/>
  </p:normalViewPr>
  <p:slideViewPr>
    <p:cSldViewPr snapToGrid="0">
      <p:cViewPr varScale="1">
        <p:scale>
          <a:sx n="109" d="100"/>
          <a:sy n="109" d="100"/>
        </p:scale>
        <p:origin x="-126" y="-7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4" d="100"/>
          <a:sy n="64" d="100"/>
        </p:scale>
        <p:origin x="-2814" y="-12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Tech·Ed Europe 2009</a:t>
            </a:r>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smtClean="0">
                <a:latin typeface="Trebuchet MS" pitchFamily="34" charset="0"/>
              </a:rPr>
              <a:t>May 11 – 15, 2009</a:t>
            </a:r>
            <a:endParaRPr lang="en-US"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smtClean="0">
                <a:solidFill>
                  <a:srgbClr val="000000"/>
                </a:solidFill>
                <a:latin typeface="Trebuchet MS" pitchFamily="34" charset="0"/>
              </a:rPr>
              <a:t>dev305_nelson.pptx</a:t>
            </a:r>
            <a:endParaRPr lang="en-US" sz="5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Trebuchet MS" pitchFamily="34" charset="0"/>
              </a:rPr>
              <a:pPr/>
              <a:t>‹#›</a:t>
            </a:fld>
            <a:endParaRPr lang="en-US"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GB" b="0" i="0" dirty="0"/>
          </a:p>
        </p:txBody>
      </p:sp>
      <p:sp>
        <p:nvSpPr>
          <p:cNvPr id="4" name="Slide Number Placeholder 3"/>
          <p:cNvSpPr>
            <a:spLocks noGrp="1"/>
          </p:cNvSpPr>
          <p:nvPr>
            <p:ph type="sldNum" sz="quarter" idx="10"/>
          </p:nvPr>
        </p:nvSpPr>
        <p:spPr/>
        <p:txBody>
          <a:bodyPr/>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GB" dirty="0"/>
          </a:p>
        </p:txBody>
      </p:sp>
      <p:sp>
        <p:nvSpPr>
          <p:cNvPr id="4" name="Slide Number Placeholder 3"/>
          <p:cNvSpPr>
            <a:spLocks noGrp="1"/>
          </p:cNvSpPr>
          <p:nvPr>
            <p:ph type="sldNum" sz="quarter" idx="10"/>
          </p:nvPr>
        </p:nvSpPr>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bit.ly/ef4resources"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hyperlink" Target="http://www.microsoft.com/"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mailto:eric.nelson@microsoft.com"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twitter.com/ericnel" TargetMode="External"/><Relationship Id="rId4" Type="http://schemas.openxmlformats.org/officeDocument/2006/relationships/hyperlink" Target="http://geekswithblogs.net/iupdateable"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3.png"/><Relationship Id="rId5" Type="http://schemas.openxmlformats.org/officeDocument/2006/relationships/hyperlink" Target="http://microsoft.com/technet" TargetMode="External"/><Relationship Id="rId10" Type="http://schemas.openxmlformats.org/officeDocument/2006/relationships/image" Target="../media/image12.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More powerful/flexible runtime</a:t>
            </a:r>
            <a:endParaRPr lang="en-GB" dirty="0"/>
          </a:p>
        </p:txBody>
      </p:sp>
      <p:sp>
        <p:nvSpPr>
          <p:cNvPr id="3" name="Content Placeholder 2"/>
          <p:cNvSpPr>
            <a:spLocks noGrp="1"/>
          </p:cNvSpPr>
          <p:nvPr>
            <p:ph idx="1"/>
          </p:nvPr>
        </p:nvSpPr>
        <p:spPr/>
        <p:txBody>
          <a:bodyPr/>
          <a:lstStyle/>
          <a:p>
            <a:r>
              <a:rPr lang="en-GB" smtClean="0"/>
              <a:t>Deferred Loading (aka lazy loading)</a:t>
            </a:r>
          </a:p>
          <a:p>
            <a:r>
              <a:rPr lang="en-GB" smtClean="0"/>
              <a:t>Foreign Keys surfaced</a:t>
            </a:r>
          </a:p>
          <a:p>
            <a:r>
              <a:rPr lang="en-GB" smtClean="0"/>
              <a:t>More complete LINQ implementation</a:t>
            </a:r>
          </a:p>
          <a:p>
            <a:r>
              <a:rPr lang="en-GB" smtClean="0"/>
              <a:t>ExecuteStoreQuery</a:t>
            </a:r>
          </a:p>
          <a:p>
            <a:r>
              <a:rPr lang="en-GB" smtClean="0"/>
              <a:t>EntityFunctions and SqlFunctions</a:t>
            </a:r>
          </a:p>
          <a:p>
            <a:r>
              <a:rPr lang="en-GB" smtClean="0"/>
              <a:t>Improvements to generated SQL</a:t>
            </a:r>
            <a:endParaRPr lang="en-GB" dirty="0" smtClean="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Deferred Loading, Generated SQL</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GB"/>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Persistence Ignorance</a:t>
            </a:r>
            <a:endParaRPr lang="en-GB" dirty="0"/>
          </a:p>
        </p:txBody>
      </p:sp>
      <p:sp>
        <p:nvSpPr>
          <p:cNvPr id="3" name="Content Placeholder 2"/>
          <p:cNvSpPr>
            <a:spLocks noGrp="1"/>
          </p:cNvSpPr>
          <p:nvPr>
            <p:ph idx="1"/>
          </p:nvPr>
        </p:nvSpPr>
        <p:spPr/>
        <p:txBody>
          <a:bodyPr/>
          <a:lstStyle/>
          <a:p>
            <a:r>
              <a:rPr lang="en-GB" smtClean="0"/>
              <a:t>First class support for Persistence Ignorance </a:t>
            </a:r>
          </a:p>
          <a:p>
            <a:r>
              <a:rPr lang="en-GB" smtClean="0"/>
              <a:t>No modifications to your classes!</a:t>
            </a:r>
            <a:endParaRPr lang="en-GB" dirty="0" smtClean="0"/>
          </a:p>
        </p:txBody>
      </p:sp>
      <p:pic>
        <p:nvPicPr>
          <p:cNvPr id="5122" name="Picture 2"/>
          <p:cNvPicPr>
            <a:picLocks noChangeAspect="1" noChangeArrowheads="1"/>
          </p:cNvPicPr>
          <p:nvPr/>
        </p:nvPicPr>
        <p:blipFill>
          <a:blip r:embed="rId3" cstate="print"/>
          <a:srcRect/>
          <a:stretch>
            <a:fillRect/>
          </a:stretch>
        </p:blipFill>
        <p:spPr bwMode="auto">
          <a:xfrm>
            <a:off x="609600" y="3148446"/>
            <a:ext cx="7815263" cy="218138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Persistence Ignorance</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GB"/>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N-Tier</a:t>
            </a:r>
            <a:endParaRPr lang="en-GB" dirty="0"/>
          </a:p>
        </p:txBody>
      </p:sp>
      <p:sp>
        <p:nvSpPr>
          <p:cNvPr id="3" name="Content Placeholder 2"/>
          <p:cNvSpPr>
            <a:spLocks noGrp="1"/>
          </p:cNvSpPr>
          <p:nvPr>
            <p:ph idx="1"/>
          </p:nvPr>
        </p:nvSpPr>
        <p:spPr/>
        <p:txBody>
          <a:bodyPr/>
          <a:lstStyle/>
          <a:p>
            <a:r>
              <a:rPr lang="en-GB" smtClean="0"/>
              <a:t>Self Tracking Entities</a:t>
            </a:r>
            <a:endParaRPr lang="en-GB" dirty="0" smtClean="0"/>
          </a:p>
        </p:txBody>
      </p:sp>
      <p:pic>
        <p:nvPicPr>
          <p:cNvPr id="4098" name="Picture 2"/>
          <p:cNvPicPr>
            <a:picLocks noChangeAspect="1" noChangeArrowheads="1"/>
          </p:cNvPicPr>
          <p:nvPr/>
        </p:nvPicPr>
        <p:blipFill>
          <a:blip r:embed="rId3" cstate="print"/>
          <a:srcRect/>
          <a:stretch>
            <a:fillRect/>
          </a:stretch>
        </p:blipFill>
        <p:spPr bwMode="auto">
          <a:xfrm>
            <a:off x="533400" y="2743200"/>
            <a:ext cx="7972425" cy="253212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N-Tier</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GB"/>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Code Only</a:t>
            </a:r>
            <a:endParaRPr lang="en-GB" dirty="0"/>
          </a:p>
        </p:txBody>
      </p:sp>
      <p:sp>
        <p:nvSpPr>
          <p:cNvPr id="3" name="Content Placeholder 2"/>
          <p:cNvSpPr>
            <a:spLocks noGrp="1"/>
          </p:cNvSpPr>
          <p:nvPr>
            <p:ph idx="1"/>
          </p:nvPr>
        </p:nvSpPr>
        <p:spPr/>
        <p:txBody>
          <a:bodyPr/>
          <a:lstStyle/>
          <a:p>
            <a:r>
              <a:rPr lang="en-GB" smtClean="0"/>
              <a:t>Create the database from the classes</a:t>
            </a:r>
          </a:p>
          <a:p>
            <a:pPr lvl="1"/>
            <a:r>
              <a:rPr lang="en-GB" smtClean="0"/>
              <a:t>No model</a:t>
            </a:r>
          </a:p>
          <a:p>
            <a:pPr lvl="1"/>
            <a:r>
              <a:rPr lang="en-GB" smtClean="0"/>
              <a:t>Convention to config</a:t>
            </a:r>
            <a:endParaRPr lang="en-GB" dirty="0" smtClean="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Code Only</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GB"/>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Entity Framework </a:t>
            </a:r>
            <a:br>
              <a:rPr lang="en-US" dirty="0" smtClean="0"/>
            </a:br>
            <a:endParaRPr lang="en-US" dirty="0"/>
          </a:p>
        </p:txBody>
      </p:sp>
      <p:sp>
        <p:nvSpPr>
          <p:cNvPr id="3" name="Text Placeholder 2"/>
          <p:cNvSpPr>
            <a:spLocks noGrp="1"/>
          </p:cNvSpPr>
          <p:nvPr>
            <p:ph type="body" sz="quarter" idx="10"/>
          </p:nvPr>
        </p:nvSpPr>
        <p:spPr>
          <a:xfrm>
            <a:off x="381000" y="1447799"/>
            <a:ext cx="8382000" cy="4235006"/>
          </a:xfrm>
        </p:spPr>
        <p:txBody>
          <a:bodyPr/>
          <a:lstStyle/>
          <a:p>
            <a:r>
              <a:rPr lang="en-US" sz="2800" dirty="0" smtClean="0"/>
              <a:t>The designer!</a:t>
            </a:r>
          </a:p>
          <a:p>
            <a:r>
              <a:rPr lang="en-US" sz="2800" dirty="0" smtClean="0"/>
              <a:t>No support for Plain Old CLR Objects</a:t>
            </a:r>
          </a:p>
          <a:p>
            <a:r>
              <a:rPr lang="en-US" sz="2800" dirty="0" smtClean="0"/>
              <a:t>No </a:t>
            </a:r>
            <a:r>
              <a:rPr lang="en-US" sz="2800" dirty="0" err="1" smtClean="0"/>
              <a:t>Pluralization</a:t>
            </a:r>
            <a:r>
              <a:rPr lang="en-US" sz="2800" dirty="0" smtClean="0"/>
              <a:t>/</a:t>
            </a:r>
            <a:r>
              <a:rPr lang="en-US" sz="2800" dirty="0" err="1" smtClean="0"/>
              <a:t>Singularization</a:t>
            </a:r>
            <a:endParaRPr lang="en-US" sz="2800" dirty="0" smtClean="0"/>
          </a:p>
          <a:p>
            <a:r>
              <a:rPr lang="en-US" sz="2800" dirty="0" smtClean="0"/>
              <a:t>Foreign Keys hidden</a:t>
            </a:r>
          </a:p>
          <a:p>
            <a:r>
              <a:rPr lang="en-US" sz="2800" dirty="0" smtClean="0"/>
              <a:t>Model First not supported</a:t>
            </a:r>
          </a:p>
          <a:p>
            <a:r>
              <a:rPr lang="en-US" sz="2800" dirty="0" smtClean="0"/>
              <a:t>Lazy Loading not supported</a:t>
            </a:r>
          </a:p>
          <a:p>
            <a:r>
              <a:rPr lang="en-US" sz="2800" dirty="0" smtClean="0"/>
              <a:t>Missing LINQ Operators </a:t>
            </a:r>
            <a:r>
              <a:rPr lang="en-US" sz="2800" dirty="0" err="1" smtClean="0"/>
              <a:t>vs</a:t>
            </a:r>
            <a:r>
              <a:rPr lang="en-US" sz="2800" dirty="0" smtClean="0"/>
              <a:t> LINQ to SQL</a:t>
            </a:r>
          </a:p>
          <a:p>
            <a:r>
              <a:rPr lang="en-US" sz="2800" dirty="0" smtClean="0"/>
              <a:t>Generated SQL unreadable</a:t>
            </a:r>
          </a:p>
          <a:p>
            <a:r>
              <a:rPr lang="en-US" sz="2800" dirty="0" smtClean="0"/>
              <a:t>N-Tier difficult</a:t>
            </a:r>
          </a:p>
          <a:p>
            <a:r>
              <a:rPr lang="en-US" sz="2800" dirty="0" smtClean="0"/>
              <a:t>Poor support for Stored Procedures</a:t>
            </a:r>
            <a:endParaRPr lang="en-US" sz="2800" dirty="0"/>
          </a:p>
        </p:txBody>
      </p:sp>
      <p:pic>
        <p:nvPicPr>
          <p:cNvPr id="1026" name="Picture 2" descr="C:\Users\ericnel\AppData\Local\Microsoft\Windows\Temporary Internet Files\Content.IE5\7S4DWEPA\MCj04347130000[1].wmf"/>
          <p:cNvPicPr>
            <a:picLocks noChangeAspect="1" noChangeArrowheads="1"/>
          </p:cNvPicPr>
          <p:nvPr/>
        </p:nvPicPr>
        <p:blipFill>
          <a:blip r:embed="rId3"/>
          <a:srcRect/>
          <a:stretch>
            <a:fillRect/>
          </a:stretch>
        </p:blipFill>
        <p:spPr bwMode="auto">
          <a:xfrm>
            <a:off x="1789689" y="803980"/>
            <a:ext cx="5369647" cy="5628425"/>
          </a:xfrm>
          <a:prstGeom prst="rect">
            <a:avLst/>
          </a:prstGeom>
          <a:noFill/>
        </p:spPr>
      </p:pic>
    </p:spTree>
  </p:cSld>
  <p:clrMapOvr>
    <a:masterClrMapping/>
  </p:clrMapOvr>
  <p:transition advTm="206859">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iterate type="lt">
                                    <p:tmPct val="0"/>
                                  </p:iterate>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xit" presetSubtype="0" fill="hold" nodeType="afterEffect">
                                  <p:stCondLst>
                                    <p:cond delay="0"/>
                                  </p:stCondLst>
                                  <p:childTnLst>
                                    <p:animEffect transition="out" filter="dissolve">
                                      <p:cBhvr>
                                        <p:cTn id="11" dur="500"/>
                                        <p:tgtEl>
                                          <p:spTgt spid="3">
                                            <p:txEl>
                                              <p:pRg st="0" end="0"/>
                                            </p:txEl>
                                          </p:spTgt>
                                        </p:tgtEl>
                                      </p:cBhvr>
                                    </p:animEffect>
                                    <p:set>
                                      <p:cBhvr>
                                        <p:cTn id="12" dur="1" fill="hold">
                                          <p:stCondLst>
                                            <p:cond delay="499"/>
                                          </p:stCondLst>
                                        </p:cTn>
                                        <p:tgtEl>
                                          <p:spTgt spid="3">
                                            <p:txEl>
                                              <p:pRg st="0" end="0"/>
                                            </p:txEl>
                                          </p:spTgt>
                                        </p:tgtEl>
                                        <p:attrNameLst>
                                          <p:attrName>style.visibility</p:attrName>
                                        </p:attrNameLst>
                                      </p:cBhvr>
                                      <p:to>
                                        <p:strVal val="hidden"/>
                                      </p:to>
                                    </p:set>
                                  </p:childTnLst>
                                </p:cTn>
                              </p:par>
                              <p:par>
                                <p:cTn id="13" presetID="9" presetClass="exit" presetSubtype="0" fill="hold" nodeType="withEffect">
                                  <p:stCondLst>
                                    <p:cond delay="0"/>
                                  </p:stCondLst>
                                  <p:childTnLst>
                                    <p:animEffect transition="out" filter="dissolve">
                                      <p:cBhvr>
                                        <p:cTn id="14" dur="500"/>
                                        <p:tgtEl>
                                          <p:spTgt spid="3">
                                            <p:txEl>
                                              <p:pRg st="1" end="1"/>
                                            </p:txEl>
                                          </p:spTgt>
                                        </p:tgtEl>
                                      </p:cBhvr>
                                    </p:animEffect>
                                    <p:set>
                                      <p:cBhvr>
                                        <p:cTn id="15" dur="1" fill="hold">
                                          <p:stCondLst>
                                            <p:cond delay="499"/>
                                          </p:stCondLst>
                                        </p:cTn>
                                        <p:tgtEl>
                                          <p:spTgt spid="3">
                                            <p:txEl>
                                              <p:pRg st="1" end="1"/>
                                            </p:txEl>
                                          </p:spTgt>
                                        </p:tgtEl>
                                        <p:attrNameLst>
                                          <p:attrName>style.visibility</p:attrName>
                                        </p:attrNameLst>
                                      </p:cBhvr>
                                      <p:to>
                                        <p:strVal val="hidden"/>
                                      </p:to>
                                    </p:set>
                                  </p:childTnLst>
                                </p:cTn>
                              </p:par>
                              <p:par>
                                <p:cTn id="16" presetID="9" presetClass="exit" presetSubtype="0" fill="hold" nodeType="withEffect">
                                  <p:stCondLst>
                                    <p:cond delay="0"/>
                                  </p:stCondLst>
                                  <p:childTnLst>
                                    <p:animEffect transition="out" filter="dissolve">
                                      <p:cBhvr>
                                        <p:cTn id="17" dur="500"/>
                                        <p:tgtEl>
                                          <p:spTgt spid="3">
                                            <p:txEl>
                                              <p:pRg st="2" end="2"/>
                                            </p:txEl>
                                          </p:spTgt>
                                        </p:tgtEl>
                                      </p:cBhvr>
                                    </p:animEffect>
                                    <p:set>
                                      <p:cBhvr>
                                        <p:cTn id="18" dur="1" fill="hold">
                                          <p:stCondLst>
                                            <p:cond delay="499"/>
                                          </p:stCondLst>
                                        </p:cTn>
                                        <p:tgtEl>
                                          <p:spTgt spid="3">
                                            <p:txEl>
                                              <p:pRg st="2" end="2"/>
                                            </p:txEl>
                                          </p:spTgt>
                                        </p:tgtEl>
                                        <p:attrNameLst>
                                          <p:attrName>style.visibility</p:attrName>
                                        </p:attrNameLst>
                                      </p:cBhvr>
                                      <p:to>
                                        <p:strVal val="hidden"/>
                                      </p:to>
                                    </p:set>
                                  </p:childTnLst>
                                </p:cTn>
                              </p:par>
                              <p:par>
                                <p:cTn id="19" presetID="9" presetClass="exit" presetSubtype="0" fill="hold" nodeType="withEffect">
                                  <p:stCondLst>
                                    <p:cond delay="0"/>
                                  </p:stCondLst>
                                  <p:childTnLst>
                                    <p:animEffect transition="out" filter="dissolve">
                                      <p:cBhvr>
                                        <p:cTn id="20" dur="500"/>
                                        <p:tgtEl>
                                          <p:spTgt spid="3">
                                            <p:txEl>
                                              <p:pRg st="3" end="3"/>
                                            </p:txEl>
                                          </p:spTgt>
                                        </p:tgtEl>
                                      </p:cBhvr>
                                    </p:animEffect>
                                    <p:set>
                                      <p:cBhvr>
                                        <p:cTn id="21" dur="1" fill="hold">
                                          <p:stCondLst>
                                            <p:cond delay="499"/>
                                          </p:stCondLst>
                                        </p:cTn>
                                        <p:tgtEl>
                                          <p:spTgt spid="3">
                                            <p:txEl>
                                              <p:pRg st="3" end="3"/>
                                            </p:txEl>
                                          </p:spTgt>
                                        </p:tgtEl>
                                        <p:attrNameLst>
                                          <p:attrName>style.visibility</p:attrName>
                                        </p:attrNameLst>
                                      </p:cBhvr>
                                      <p:to>
                                        <p:strVal val="hidden"/>
                                      </p:to>
                                    </p:set>
                                  </p:childTnLst>
                                </p:cTn>
                              </p:par>
                              <p:par>
                                <p:cTn id="22" presetID="9" presetClass="exit" presetSubtype="0" fill="hold" nodeType="withEffect">
                                  <p:stCondLst>
                                    <p:cond delay="0"/>
                                  </p:stCondLst>
                                  <p:childTnLst>
                                    <p:animEffect transition="out" filter="dissolve">
                                      <p:cBhvr>
                                        <p:cTn id="23" dur="500"/>
                                        <p:tgtEl>
                                          <p:spTgt spid="3">
                                            <p:txEl>
                                              <p:pRg st="4" end="4"/>
                                            </p:txEl>
                                          </p:spTgt>
                                        </p:tgtEl>
                                      </p:cBhvr>
                                    </p:animEffect>
                                    <p:set>
                                      <p:cBhvr>
                                        <p:cTn id="24" dur="1" fill="hold">
                                          <p:stCondLst>
                                            <p:cond delay="499"/>
                                          </p:stCondLst>
                                        </p:cTn>
                                        <p:tgtEl>
                                          <p:spTgt spid="3">
                                            <p:txEl>
                                              <p:pRg st="4" end="4"/>
                                            </p:txEl>
                                          </p:spTgt>
                                        </p:tgtEl>
                                        <p:attrNameLst>
                                          <p:attrName>style.visibility</p:attrName>
                                        </p:attrNameLst>
                                      </p:cBhvr>
                                      <p:to>
                                        <p:strVal val="hidden"/>
                                      </p:to>
                                    </p:set>
                                  </p:childTnLst>
                                </p:cTn>
                              </p:par>
                              <p:par>
                                <p:cTn id="25" presetID="9" presetClass="exit" presetSubtype="0" fill="hold" nodeType="withEffect">
                                  <p:stCondLst>
                                    <p:cond delay="0"/>
                                  </p:stCondLst>
                                  <p:childTnLst>
                                    <p:animEffect transition="out" filter="dissolve">
                                      <p:cBhvr>
                                        <p:cTn id="26" dur="500"/>
                                        <p:tgtEl>
                                          <p:spTgt spid="3">
                                            <p:txEl>
                                              <p:pRg st="5" end="5"/>
                                            </p:txEl>
                                          </p:spTgt>
                                        </p:tgtEl>
                                      </p:cBhvr>
                                    </p:animEffect>
                                    <p:set>
                                      <p:cBhvr>
                                        <p:cTn id="27" dur="1" fill="hold">
                                          <p:stCondLst>
                                            <p:cond delay="499"/>
                                          </p:stCondLst>
                                        </p:cTn>
                                        <p:tgtEl>
                                          <p:spTgt spid="3">
                                            <p:txEl>
                                              <p:pRg st="5" end="5"/>
                                            </p:txEl>
                                          </p:spTgt>
                                        </p:tgtEl>
                                        <p:attrNameLst>
                                          <p:attrName>style.visibility</p:attrName>
                                        </p:attrNameLst>
                                      </p:cBhvr>
                                      <p:to>
                                        <p:strVal val="hidden"/>
                                      </p:to>
                                    </p:set>
                                  </p:childTnLst>
                                </p:cTn>
                              </p:par>
                              <p:par>
                                <p:cTn id="28" presetID="9" presetClass="exit" presetSubtype="0" fill="hold" nodeType="withEffect">
                                  <p:stCondLst>
                                    <p:cond delay="0"/>
                                  </p:stCondLst>
                                  <p:childTnLst>
                                    <p:animEffect transition="out" filter="dissolve">
                                      <p:cBhvr>
                                        <p:cTn id="29" dur="500"/>
                                        <p:tgtEl>
                                          <p:spTgt spid="3">
                                            <p:txEl>
                                              <p:pRg st="6" end="6"/>
                                            </p:txEl>
                                          </p:spTgt>
                                        </p:tgtEl>
                                      </p:cBhvr>
                                    </p:animEffect>
                                    <p:set>
                                      <p:cBhvr>
                                        <p:cTn id="30" dur="1" fill="hold">
                                          <p:stCondLst>
                                            <p:cond delay="499"/>
                                          </p:stCondLst>
                                        </p:cTn>
                                        <p:tgtEl>
                                          <p:spTgt spid="3">
                                            <p:txEl>
                                              <p:pRg st="6" end="6"/>
                                            </p:txEl>
                                          </p:spTgt>
                                        </p:tgtEl>
                                        <p:attrNameLst>
                                          <p:attrName>style.visibility</p:attrName>
                                        </p:attrNameLst>
                                      </p:cBhvr>
                                      <p:to>
                                        <p:strVal val="hidden"/>
                                      </p:to>
                                    </p:set>
                                  </p:childTnLst>
                                </p:cTn>
                              </p:par>
                              <p:par>
                                <p:cTn id="31" presetID="9" presetClass="exit" presetSubtype="0" fill="hold" nodeType="withEffect">
                                  <p:stCondLst>
                                    <p:cond delay="0"/>
                                  </p:stCondLst>
                                  <p:childTnLst>
                                    <p:animEffect transition="out" filter="dissolve">
                                      <p:cBhvr>
                                        <p:cTn id="32" dur="500"/>
                                        <p:tgtEl>
                                          <p:spTgt spid="3">
                                            <p:txEl>
                                              <p:pRg st="7" end="7"/>
                                            </p:txEl>
                                          </p:spTgt>
                                        </p:tgtEl>
                                      </p:cBhvr>
                                    </p:animEffect>
                                    <p:set>
                                      <p:cBhvr>
                                        <p:cTn id="33" dur="1" fill="hold">
                                          <p:stCondLst>
                                            <p:cond delay="499"/>
                                          </p:stCondLst>
                                        </p:cTn>
                                        <p:tgtEl>
                                          <p:spTgt spid="3">
                                            <p:txEl>
                                              <p:pRg st="7" end="7"/>
                                            </p:txEl>
                                          </p:spTgt>
                                        </p:tgtEl>
                                        <p:attrNameLst>
                                          <p:attrName>style.visibility</p:attrName>
                                        </p:attrNameLst>
                                      </p:cBhvr>
                                      <p:to>
                                        <p:strVal val="hidden"/>
                                      </p:to>
                                    </p:set>
                                  </p:childTnLst>
                                </p:cTn>
                              </p:par>
                              <p:par>
                                <p:cTn id="34" presetID="9" presetClass="exit" presetSubtype="0" fill="hold" nodeType="withEffect">
                                  <p:stCondLst>
                                    <p:cond delay="0"/>
                                  </p:stCondLst>
                                  <p:childTnLst>
                                    <p:animEffect transition="out" filter="dissolve">
                                      <p:cBhvr>
                                        <p:cTn id="35" dur="500"/>
                                        <p:tgtEl>
                                          <p:spTgt spid="3">
                                            <p:txEl>
                                              <p:pRg st="8" end="8"/>
                                            </p:txEl>
                                          </p:spTgt>
                                        </p:tgtEl>
                                      </p:cBhvr>
                                    </p:animEffect>
                                    <p:set>
                                      <p:cBhvr>
                                        <p:cTn id="36" dur="1" fill="hold">
                                          <p:stCondLst>
                                            <p:cond delay="499"/>
                                          </p:stCondLst>
                                        </p:cTn>
                                        <p:tgtEl>
                                          <p:spTgt spid="3">
                                            <p:txEl>
                                              <p:pRg st="8" end="8"/>
                                            </p:txEl>
                                          </p:spTgt>
                                        </p:tgtEl>
                                        <p:attrNameLst>
                                          <p:attrName>style.visibility</p:attrName>
                                        </p:attrNameLst>
                                      </p:cBhvr>
                                      <p:to>
                                        <p:strVal val="hidden"/>
                                      </p:to>
                                    </p:set>
                                  </p:childTnLst>
                                </p:cTn>
                              </p:par>
                              <p:par>
                                <p:cTn id="37" presetID="9" presetClass="exit" presetSubtype="0" fill="hold" nodeType="withEffect">
                                  <p:stCondLst>
                                    <p:cond delay="0"/>
                                  </p:stCondLst>
                                  <p:childTnLst>
                                    <p:animEffect transition="out" filter="dissolve">
                                      <p:cBhvr>
                                        <p:cTn id="38" dur="500"/>
                                        <p:tgtEl>
                                          <p:spTgt spid="3">
                                            <p:txEl>
                                              <p:pRg st="9" end="9"/>
                                            </p:txEl>
                                          </p:spTgt>
                                        </p:tgtEl>
                                      </p:cBhvr>
                                    </p:animEffect>
                                    <p:set>
                                      <p:cBhvr>
                                        <p:cTn id="39" dur="1" fill="hold">
                                          <p:stCondLst>
                                            <p:cond delay="499"/>
                                          </p:stCondLst>
                                        </p:cTn>
                                        <p:tgtEl>
                                          <p:spTgt spid="3">
                                            <p:txEl>
                                              <p:pRg st="9" end="9"/>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Text Placeholder 2"/>
          <p:cNvSpPr>
            <a:spLocks noGrp="1"/>
          </p:cNvSpPr>
          <p:nvPr>
            <p:ph type="body" sz="quarter" idx="10"/>
          </p:nvPr>
        </p:nvSpPr>
        <p:spPr/>
        <p:txBody>
          <a:bodyPr/>
          <a:lstStyle/>
          <a:p>
            <a:r>
              <a:rPr lang="en-GB" dirty="0" smtClean="0"/>
              <a:t>Entity Framework 4.0 is rather nice!</a:t>
            </a:r>
          </a:p>
          <a:p>
            <a:r>
              <a:rPr lang="en-GB" dirty="0" smtClean="0"/>
              <a:t>We continue to listen and improve</a:t>
            </a:r>
          </a:p>
          <a:p>
            <a:r>
              <a:rPr lang="en-US" dirty="0" smtClean="0"/>
              <a:t>Resources</a:t>
            </a:r>
          </a:p>
          <a:p>
            <a:pPr lvl="1"/>
            <a:r>
              <a:rPr lang="en-US" dirty="0" smtClean="0"/>
              <a:t>Entity Framework 4.0 Resources </a:t>
            </a:r>
            <a:r>
              <a:rPr lang="en-US" sz="2400" dirty="0" smtClean="0">
                <a:hlinkClick r:id="rId3"/>
              </a:rPr>
              <a:t>http://bit.ly/ef4resources</a:t>
            </a:r>
            <a:r>
              <a:rPr lang="en-US" sz="2400" dirty="0" smtClean="0"/>
              <a:t> </a:t>
            </a:r>
            <a:endParaRPr lang="en-US" dirty="0" smtClean="0"/>
          </a:p>
          <a:p>
            <a:pPr lvl="1"/>
            <a:r>
              <a:rPr lang="en-US" dirty="0" smtClean="0"/>
              <a:t>Entity Framework Team Blog</a:t>
            </a:r>
          </a:p>
          <a:p>
            <a:pPr lvl="1">
              <a:buNone/>
            </a:pPr>
            <a:r>
              <a:rPr lang="en-US" dirty="0" smtClean="0"/>
              <a:t>	</a:t>
            </a:r>
            <a:r>
              <a:rPr lang="en-US" sz="2400" dirty="0" smtClean="0">
                <a:gradFill>
                  <a:gsLst>
                    <a:gs pos="0">
                      <a:srgbClr val="FFFFFF"/>
                    </a:gs>
                    <a:gs pos="86000">
                      <a:srgbClr val="FFFFFF"/>
                    </a:gs>
                  </a:gsLst>
                  <a:lin ang="5400000" scaled="0"/>
                </a:gradFill>
                <a:hlinkClick r:id="rId4"/>
              </a:rPr>
              <a:t>http://blogs.msdn.com/adonet/</a:t>
            </a:r>
          </a:p>
          <a:p>
            <a:pPr lvl="1"/>
            <a:r>
              <a:rPr lang="en-US" dirty="0" smtClean="0"/>
              <a:t>Entity Framework Design Blog </a:t>
            </a:r>
            <a:r>
              <a:rPr lang="en-US" sz="2400" dirty="0" smtClean="0">
                <a:gradFill>
                  <a:gsLst>
                    <a:gs pos="0">
                      <a:srgbClr val="FFFFFF"/>
                    </a:gs>
                    <a:gs pos="86000">
                      <a:srgbClr val="FFFFFF"/>
                    </a:gs>
                  </a:gsLst>
                  <a:lin ang="5400000" scaled="0"/>
                </a:gradFill>
                <a:hlinkClick r:id="rId4"/>
              </a:rPr>
              <a:t>http://blogs.msdn.com/efdesign/</a:t>
            </a:r>
          </a:p>
          <a:p>
            <a:pPr lvl="1"/>
            <a:endParaRPr lang="en-US" sz="2400" dirty="0" smtClean="0">
              <a:gradFill>
                <a:gsLst>
                  <a:gs pos="0">
                    <a:srgbClr val="FFFFFF"/>
                  </a:gs>
                  <a:gs pos="86000">
                    <a:srgbClr val="FFFFFF"/>
                  </a:gs>
                </a:gsLst>
                <a:lin ang="5400000" scaled="0"/>
              </a:gradFill>
              <a:hlinkClick r:id="rId4"/>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3200" dirty="0" smtClean="0"/>
              <a:t>Entity Framework in the Microsoft .NET Framework 4 and Microsoft Visual Studio 2010 </a:t>
            </a:r>
            <a:endParaRPr sz="32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4801458"/>
            <a:ext cx="4668779" cy="461665"/>
          </a:xfrm>
        </p:spPr>
        <p:txBody>
          <a:bodyPr/>
          <a:lstStyle/>
          <a:p>
            <a:r>
              <a:rPr lang="en-US" dirty="0" smtClean="0">
                <a:solidFill>
                  <a:schemeClr val="tx1"/>
                </a:solidFill>
              </a:rPr>
              <a:t>Eric Nelson </a:t>
            </a:r>
          </a:p>
          <a:p>
            <a:r>
              <a:rPr lang="en-US" sz="1600" dirty="0" smtClean="0">
                <a:solidFill>
                  <a:schemeClr val="tx1"/>
                </a:solidFill>
                <a:hlinkClick r:id="rId3"/>
              </a:rPr>
              <a:t>eric.nelson@microsoft.com</a:t>
            </a:r>
            <a:endParaRPr lang="en-US" sz="1600" dirty="0" smtClean="0">
              <a:solidFill>
                <a:schemeClr val="tx1"/>
              </a:solidFill>
            </a:endParaRPr>
          </a:p>
          <a:p>
            <a:r>
              <a:rPr lang="en-US" sz="1600" dirty="0" smtClean="0">
                <a:hlinkClick r:id="rId4"/>
              </a:rPr>
              <a:t>http://geekswithblogs.net/iupdateable</a:t>
            </a:r>
            <a:r>
              <a:rPr lang="en-US" sz="1600" dirty="0" smtClean="0"/>
              <a:t> </a:t>
            </a:r>
            <a:r>
              <a:rPr lang="en-US" sz="1600" dirty="0" smtClean="0">
                <a:solidFill>
                  <a:schemeClr val="tx1"/>
                </a:solidFill>
              </a:rPr>
              <a:t> </a:t>
            </a:r>
          </a:p>
          <a:p>
            <a:r>
              <a:rPr lang="en-US" sz="1600" dirty="0" smtClean="0">
                <a:hlinkClick r:id="rId5"/>
              </a:rPr>
              <a:t>http://twitter.com/ericnel</a:t>
            </a:r>
            <a:r>
              <a:rPr lang="en-US" sz="1600" dirty="0" smtClean="0"/>
              <a:t>  </a:t>
            </a:r>
            <a:endParaRPr lang="en-US" sz="1600" dirty="0" smtClean="0">
              <a:solidFill>
                <a:schemeClr val="tx1"/>
              </a:solidFill>
            </a:endParaRPr>
          </a:p>
          <a:p>
            <a:r>
              <a:rPr lang="en-US" dirty="0" smtClean="0">
                <a:solidFill>
                  <a:schemeClr val="tx1"/>
                </a:solidFill>
              </a:rPr>
              <a:t>Developer Evangelist</a:t>
            </a:r>
          </a:p>
          <a:p>
            <a:r>
              <a:rPr lang="en-US" dirty="0" smtClean="0">
                <a:solidFill>
                  <a:schemeClr val="tx1"/>
                </a:solidFill>
              </a:rPr>
              <a:t>Microsoft UK</a:t>
            </a:r>
          </a:p>
          <a:p>
            <a:r>
              <a:rPr lang="en-US" dirty="0" smtClean="0">
                <a:solidFill>
                  <a:schemeClr val="tx1"/>
                </a:solidFill>
              </a:rPr>
              <a:t>Session Code: DEV305</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p:txBody>
          <a:bodyPr/>
          <a:lstStyle/>
          <a:p>
            <a:r>
              <a:rPr lang="en-GB" dirty="0" smtClean="0"/>
              <a:t>DAT04-IS Patterns with the Entity Framework  Tue 11/10 9:00-10:15 </a:t>
            </a:r>
          </a:p>
        </p:txBody>
      </p:sp>
      <p:sp>
        <p:nvSpPr>
          <p:cNvPr id="18" name="Content Placeholder 17"/>
          <p:cNvSpPr>
            <a:spLocks noGrp="1"/>
          </p:cNvSpPr>
          <p:nvPr>
            <p:ph sz="quarter" idx="11"/>
          </p:nvPr>
        </p:nvSpPr>
        <p:spPr/>
        <p:txBody>
          <a:bodyPr/>
          <a:lstStyle/>
          <a:p>
            <a:r>
              <a:rPr lang="en-GB" dirty="0" smtClean="0"/>
              <a:t>WIA404 Data Driven Microsoft ASP.NET Web Forms Applications Wed 11/11  17:30-18:45</a:t>
            </a:r>
          </a:p>
        </p:txBody>
      </p:sp>
      <p:sp>
        <p:nvSpPr>
          <p:cNvPr id="19" name="Content Placeholder 18"/>
          <p:cNvSpPr>
            <a:spLocks noGrp="1"/>
          </p:cNvSpPr>
          <p:nvPr>
            <p:ph sz="quarter" idx="12"/>
          </p:nvPr>
        </p:nvSpPr>
        <p:spPr/>
        <p:txBody>
          <a:bodyPr/>
          <a:lstStyle/>
          <a:p>
            <a:r>
              <a:rPr lang="en-GB" dirty="0" smtClean="0"/>
              <a:t>DAT202 What's New in ADO.NET Data Services Mon 11/9, 9:00-10:15 </a:t>
            </a:r>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
        <p:nvSpPr>
          <p:cNvPr id="12" name="Content Placeholder 11"/>
          <p:cNvSpPr>
            <a:spLocks noGrp="1"/>
          </p:cNvSpPr>
          <p:nvPr>
            <p:ph sz="quarter" idx="13"/>
          </p:nvPr>
        </p:nvSpPr>
        <p:spPr/>
        <p:txBody>
          <a:bodyPr/>
          <a:lstStyle/>
          <a:p>
            <a:endParaRPr lang="en-GB"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Agenda</a:t>
            </a:r>
            <a:endParaRPr lang="en-GB" dirty="0"/>
          </a:p>
        </p:txBody>
      </p:sp>
      <p:sp>
        <p:nvSpPr>
          <p:cNvPr id="6" name="Text Placeholder 5"/>
          <p:cNvSpPr>
            <a:spLocks noGrp="1"/>
          </p:cNvSpPr>
          <p:nvPr>
            <p:ph type="body" sz="quarter" idx="10"/>
          </p:nvPr>
        </p:nvSpPr>
        <p:spPr/>
        <p:txBody>
          <a:bodyPr/>
          <a:lstStyle/>
          <a:p>
            <a:r>
              <a:rPr lang="en-GB" dirty="0" smtClean="0"/>
              <a:t>Quick recap of the journey so far</a:t>
            </a:r>
          </a:p>
          <a:p>
            <a:r>
              <a:rPr lang="en-GB" dirty="0" smtClean="0"/>
              <a:t>Entity Framework 4.0 Drill Down</a:t>
            </a:r>
          </a:p>
          <a:p>
            <a:pPr lvl="1"/>
            <a:r>
              <a:rPr lang="en-GB" dirty="0" smtClean="0"/>
              <a:t>Lots of demos</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GB" dirty="0" smtClean="0"/>
              <a:t>Object Relational Mapping</a:t>
            </a:r>
            <a:br>
              <a:rPr lang="en-GB" dirty="0" smtClean="0"/>
            </a:br>
            <a:endParaRPr lang="en-GB" dirty="0"/>
          </a:p>
        </p:txBody>
      </p:sp>
      <p:sp>
        <p:nvSpPr>
          <p:cNvPr id="3" name="Text Placeholder 2"/>
          <p:cNvSpPr>
            <a:spLocks noGrp="1"/>
          </p:cNvSpPr>
          <p:nvPr>
            <p:ph idx="1"/>
          </p:nvPr>
        </p:nvSpPr>
        <p:spPr/>
        <p:txBody>
          <a:bodyPr>
            <a:normAutofit/>
          </a:bodyPr>
          <a:lstStyle/>
          <a:p>
            <a:r>
              <a:rPr lang="en-GB" b="1" i="1" dirty="0" smtClean="0">
                <a:solidFill>
                  <a:srgbClr val="FFC000"/>
                </a:solidFill>
              </a:rPr>
              <a:t>Many ORMs </a:t>
            </a:r>
            <a:r>
              <a:rPr lang="en-GB" dirty="0" smtClean="0"/>
              <a:t>out there</a:t>
            </a:r>
          </a:p>
          <a:p>
            <a:r>
              <a:rPr lang="en-GB" b="1" i="1" dirty="0" smtClean="0">
                <a:solidFill>
                  <a:srgbClr val="FFC000"/>
                </a:solidFill>
              </a:rPr>
              <a:t>No clear “winner” </a:t>
            </a:r>
            <a:r>
              <a:rPr lang="en-GB" dirty="0" smtClean="0"/>
              <a:t>= relatively little adoption of ORM</a:t>
            </a:r>
          </a:p>
          <a:p>
            <a:r>
              <a:rPr lang="en-GB" dirty="0" smtClean="0"/>
              <a:t>Developers </a:t>
            </a:r>
            <a:r>
              <a:rPr lang="en-GB" b="1" i="1" dirty="0" smtClean="0">
                <a:solidFill>
                  <a:srgbClr val="FFC000"/>
                </a:solidFill>
              </a:rPr>
              <a:t>waiting</a:t>
            </a:r>
            <a:r>
              <a:rPr lang="en-GB" dirty="0" smtClean="0"/>
              <a:t> on Microsoft</a:t>
            </a:r>
          </a:p>
          <a:p>
            <a:r>
              <a:rPr lang="en-GB" dirty="0" smtClean="0"/>
              <a:t>Then we </a:t>
            </a:r>
            <a:r>
              <a:rPr lang="en-GB" b="1" i="1" dirty="0" smtClean="0">
                <a:solidFill>
                  <a:srgbClr val="FFC000"/>
                </a:solidFill>
              </a:rPr>
              <a:t>shipped two </a:t>
            </a:r>
            <a:r>
              <a:rPr lang="en-GB" dirty="0" smtClean="0"/>
              <a:t>... hmmm</a:t>
            </a:r>
            <a:endParaRPr lang="en-GB" b="1" i="1" dirty="0" smtClean="0">
              <a:solidFill>
                <a:srgbClr val="FFC000"/>
              </a:solidFill>
            </a:endParaRPr>
          </a:p>
          <a:p>
            <a:pPr lvl="1"/>
            <a:r>
              <a:rPr lang="en-GB" dirty="0" smtClean="0"/>
              <a:t>LINQ to SQL in Visual Studio 2008</a:t>
            </a:r>
          </a:p>
          <a:p>
            <a:pPr lvl="1"/>
            <a:r>
              <a:rPr lang="en-GB" dirty="0" smtClean="0"/>
              <a:t>ADO.NET Entity Framework in Visual Studio 2008 SP1</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20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GB" dirty="0" smtClean="0"/>
              <a:t>ADO.NET Entity Framework Reca</a:t>
            </a:r>
            <a:r>
              <a:rPr lang="en-GB" dirty="0"/>
              <a:t>p</a:t>
            </a:r>
            <a:br>
              <a:rPr lang="en-GB" dirty="0"/>
            </a:br>
            <a:endParaRPr lang="en-GB" dirty="0"/>
          </a:p>
        </p:txBody>
      </p:sp>
      <p:sp>
        <p:nvSpPr>
          <p:cNvPr id="3" name="Content Placeholder 2"/>
          <p:cNvSpPr>
            <a:spLocks noGrp="1"/>
          </p:cNvSpPr>
          <p:nvPr>
            <p:ph idx="1"/>
          </p:nvPr>
        </p:nvSpPr>
        <p:spPr>
          <a:xfrm>
            <a:off x="381000" y="1412874"/>
            <a:ext cx="6384073" cy="4561205"/>
          </a:xfrm>
        </p:spPr>
        <p:txBody>
          <a:bodyPr>
            <a:normAutofit lnSpcReduction="10000"/>
          </a:bodyPr>
          <a:lstStyle/>
          <a:p>
            <a:r>
              <a:rPr lang="en-US" sz="3600" dirty="0" smtClean="0"/>
              <a:t>Tools and services to </a:t>
            </a:r>
            <a:r>
              <a:rPr lang="en-US" sz="3600" b="1" i="1" dirty="0" smtClean="0">
                <a:solidFill>
                  <a:srgbClr val="FFC000"/>
                </a:solidFill>
              </a:rPr>
              <a:t>create an Entity Data Model (EDM)</a:t>
            </a:r>
            <a:endParaRPr lang="en-US" dirty="0" smtClean="0">
              <a:solidFill>
                <a:srgbClr val="CCFFCC"/>
              </a:solidFill>
            </a:endParaRPr>
          </a:p>
          <a:p>
            <a:pPr lvl="1"/>
            <a:r>
              <a:rPr lang="en-US" dirty="0" smtClean="0"/>
              <a:t>Conceptual to Mapping to Storage</a:t>
            </a:r>
          </a:p>
          <a:p>
            <a:r>
              <a:rPr lang="en-US" sz="3600" dirty="0" smtClean="0"/>
              <a:t>Tools and services for </a:t>
            </a:r>
            <a:r>
              <a:rPr lang="en-US" sz="3600" b="1" i="1" dirty="0" smtClean="0">
                <a:solidFill>
                  <a:srgbClr val="FFC000"/>
                </a:solidFill>
              </a:rPr>
              <a:t>consuming an Entity Data Model</a:t>
            </a:r>
          </a:p>
          <a:p>
            <a:pPr lvl="1"/>
            <a:r>
              <a:rPr lang="en-US" dirty="0" smtClean="0"/>
              <a:t>LINQ to Entities, Object Services and Entity SQL</a:t>
            </a:r>
          </a:p>
          <a:p>
            <a:r>
              <a:rPr lang="en-US" dirty="0" smtClean="0"/>
              <a:t>Together they address the </a:t>
            </a:r>
            <a:r>
              <a:rPr lang="en-US" b="1" i="1" dirty="0" smtClean="0">
                <a:solidFill>
                  <a:srgbClr val="FFC000"/>
                </a:solidFill>
              </a:rPr>
              <a:t>“impedance mismatch” </a:t>
            </a:r>
          </a:p>
          <a:p>
            <a:pPr lvl="1">
              <a:buNone/>
            </a:pPr>
            <a:endParaRPr lang="en-GB" b="1" i="1" dirty="0" smtClean="0">
              <a:solidFill>
                <a:srgbClr val="FFC000"/>
              </a:solidFill>
            </a:endParaRPr>
          </a:p>
        </p:txBody>
      </p:sp>
      <p:grpSp>
        <p:nvGrpSpPr>
          <p:cNvPr id="4" name="Group 3"/>
          <p:cNvGrpSpPr/>
          <p:nvPr/>
        </p:nvGrpSpPr>
        <p:grpSpPr>
          <a:xfrm>
            <a:off x="7000009" y="2335421"/>
            <a:ext cx="1721007" cy="2882590"/>
            <a:chOff x="5029200" y="1295400"/>
            <a:chExt cx="3657600" cy="4419600"/>
          </a:xfrm>
        </p:grpSpPr>
        <p:sp>
          <p:nvSpPr>
            <p:cNvPr id="5" name="Rectangle 4"/>
            <p:cNvSpPr/>
            <p:nvPr/>
          </p:nvSpPr>
          <p:spPr bwMode="auto">
            <a:xfrm>
              <a:off x="5029200" y="1295400"/>
              <a:ext cx="3657600" cy="4419600"/>
            </a:xfrm>
            <a:prstGeom prst="rect">
              <a:avLst/>
            </a:prstGeom>
            <a:ln>
              <a:headEnd type="none" w="med" len="med"/>
              <a:tailEnd type="triangle" w="lg" len="lg"/>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algn="l" rtl="0" fontAlgn="base">
                <a:spcBef>
                  <a:spcPct val="0"/>
                </a:spcBef>
                <a:spcAft>
                  <a:spcPct val="0"/>
                </a:spcAft>
              </a:pPr>
              <a:endParaRPr lang="en-US" sz="900" kern="1200">
                <a:solidFill>
                  <a:srgbClr val="FFFFFF"/>
                </a:solidFill>
                <a:latin typeface="Tahoma" pitchFamily="34" charset="0"/>
                <a:ea typeface="+mn-ea"/>
                <a:cs typeface="+mn-cs"/>
              </a:endParaRPr>
            </a:p>
          </p:txBody>
        </p:sp>
        <p:sp>
          <p:nvSpPr>
            <p:cNvPr id="6" name="Rectangle 5"/>
            <p:cNvSpPr/>
            <p:nvPr/>
          </p:nvSpPr>
          <p:spPr bwMode="auto">
            <a:xfrm>
              <a:off x="5257800" y="1981200"/>
              <a:ext cx="3200400" cy="1066800"/>
            </a:xfrm>
            <a:prstGeom prst="rect">
              <a:avLst/>
            </a:prstGeom>
            <a:ln>
              <a:headEnd type="none" w="med" len="med"/>
              <a:tailEnd type="triangle" w="lg" len="lg"/>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algn="ctr" rtl="0" fontAlgn="base">
                <a:spcBef>
                  <a:spcPct val="0"/>
                </a:spcBef>
                <a:spcAft>
                  <a:spcPct val="0"/>
                </a:spcAft>
              </a:pPr>
              <a:r>
                <a:rPr lang="en-US" kern="1200" dirty="0">
                  <a:solidFill>
                    <a:srgbClr val="000000"/>
                  </a:solidFill>
                  <a:latin typeface="Tahoma" pitchFamily="34" charset="0"/>
                  <a:ea typeface="+mn-ea"/>
                  <a:cs typeface="+mn-cs"/>
                </a:rPr>
                <a:t>Conceptual</a:t>
              </a:r>
            </a:p>
          </p:txBody>
        </p:sp>
        <p:sp>
          <p:nvSpPr>
            <p:cNvPr id="7" name="Rectangle 6"/>
            <p:cNvSpPr/>
            <p:nvPr/>
          </p:nvSpPr>
          <p:spPr bwMode="auto">
            <a:xfrm>
              <a:off x="5257800" y="3200400"/>
              <a:ext cx="3200400" cy="1066800"/>
            </a:xfrm>
            <a:prstGeom prst="rect">
              <a:avLst/>
            </a:prstGeom>
            <a:ln>
              <a:headEnd type="none" w="med" len="med"/>
              <a:tailEnd type="triangle" w="lg" len="lg"/>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algn="ctr" rtl="0" fontAlgn="base">
                <a:spcBef>
                  <a:spcPct val="0"/>
                </a:spcBef>
                <a:spcAft>
                  <a:spcPct val="0"/>
                </a:spcAft>
              </a:pPr>
              <a:r>
                <a:rPr lang="en-US" kern="1200" dirty="0">
                  <a:solidFill>
                    <a:srgbClr val="000000"/>
                  </a:solidFill>
                  <a:latin typeface="Tahoma" pitchFamily="34" charset="0"/>
                  <a:ea typeface="+mn-ea"/>
                  <a:cs typeface="+mn-cs"/>
                </a:rPr>
                <a:t>Mapping</a:t>
              </a:r>
            </a:p>
          </p:txBody>
        </p:sp>
        <p:sp>
          <p:nvSpPr>
            <p:cNvPr id="8" name="Rectangle 7"/>
            <p:cNvSpPr/>
            <p:nvPr/>
          </p:nvSpPr>
          <p:spPr bwMode="auto">
            <a:xfrm>
              <a:off x="5257800" y="4419600"/>
              <a:ext cx="3200400" cy="1066800"/>
            </a:xfrm>
            <a:prstGeom prst="rect">
              <a:avLst/>
            </a:prstGeom>
            <a:ln>
              <a:headEnd type="none" w="med" len="med"/>
              <a:tailEnd type="triangle" w="lg" len="lg"/>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algn="ctr" rtl="0" fontAlgn="base">
                <a:spcBef>
                  <a:spcPct val="0"/>
                </a:spcBef>
                <a:spcAft>
                  <a:spcPct val="0"/>
                </a:spcAft>
              </a:pPr>
              <a:r>
                <a:rPr lang="en-US" kern="1200" dirty="0">
                  <a:solidFill>
                    <a:srgbClr val="000000"/>
                  </a:solidFill>
                  <a:latin typeface="Tahoma" pitchFamily="34" charset="0"/>
                  <a:ea typeface="+mn-ea"/>
                  <a:cs typeface="+mn-cs"/>
                </a:rPr>
                <a:t>Storage</a:t>
              </a:r>
            </a:p>
          </p:txBody>
        </p:sp>
        <p:sp>
          <p:nvSpPr>
            <p:cNvPr id="9" name="TextBox 8"/>
            <p:cNvSpPr txBox="1"/>
            <p:nvPr/>
          </p:nvSpPr>
          <p:spPr>
            <a:xfrm>
              <a:off x="5450383" y="1409312"/>
              <a:ext cx="2736350" cy="401102"/>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pPr algn="l" rtl="0" fontAlgn="base">
                <a:spcBef>
                  <a:spcPct val="0"/>
                </a:spcBef>
                <a:spcAft>
                  <a:spcPct val="0"/>
                </a:spcAft>
              </a:pPr>
              <a:r>
                <a:rPr lang="en-US" sz="1100" kern="1200" dirty="0">
                  <a:solidFill>
                    <a:srgbClr val="000000"/>
                  </a:solidFill>
                  <a:latin typeface="Tahoma" pitchFamily="34" charset="0"/>
                  <a:ea typeface="+mn-ea"/>
                  <a:cs typeface="+mn-cs"/>
                </a:rPr>
                <a:t>Entity Data Model</a:t>
              </a:r>
            </a:p>
          </p:txBody>
        </p:sp>
      </p:grpSp>
      <p:sp>
        <p:nvSpPr>
          <p:cNvPr id="10" name="Rectangle 9"/>
          <p:cNvSpPr/>
          <p:nvPr/>
        </p:nvSpPr>
        <p:spPr bwMode="auto">
          <a:xfrm>
            <a:off x="7124890" y="5356201"/>
            <a:ext cx="1505881" cy="695798"/>
          </a:xfrm>
          <a:prstGeom prst="rect">
            <a:avLst/>
          </a:prstGeom>
          <a:ln>
            <a:headEnd type="none" w="med" len="med"/>
            <a:tailEnd type="triangle" w="lg" len="lg"/>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algn="ctr" rtl="0" fontAlgn="base">
              <a:spcBef>
                <a:spcPct val="0"/>
              </a:spcBef>
              <a:spcAft>
                <a:spcPct val="0"/>
              </a:spcAft>
            </a:pPr>
            <a:r>
              <a:rPr lang="en-US" kern="1200" dirty="0" smtClean="0">
                <a:solidFill>
                  <a:srgbClr val="000000"/>
                </a:solidFill>
                <a:latin typeface="Tahoma" pitchFamily="34" charset="0"/>
                <a:ea typeface="+mn-ea"/>
                <a:cs typeface="+mn-cs"/>
              </a:rPr>
              <a:t>Rows in </a:t>
            </a:r>
          </a:p>
          <a:p>
            <a:pPr algn="ctr" rtl="0" fontAlgn="base">
              <a:spcBef>
                <a:spcPct val="0"/>
              </a:spcBef>
              <a:spcAft>
                <a:spcPct val="0"/>
              </a:spcAft>
            </a:pPr>
            <a:r>
              <a:rPr lang="en-US" kern="1200" dirty="0" smtClean="0">
                <a:solidFill>
                  <a:srgbClr val="000000"/>
                </a:solidFill>
                <a:latin typeface="Tahoma" pitchFamily="34" charset="0"/>
                <a:ea typeface="+mn-ea"/>
                <a:cs typeface="+mn-cs"/>
              </a:rPr>
              <a:t>Tables</a:t>
            </a:r>
            <a:endParaRPr lang="en-US" kern="1200" dirty="0">
              <a:solidFill>
                <a:srgbClr val="000000"/>
              </a:solidFill>
              <a:latin typeface="Tahoma" pitchFamily="34" charset="0"/>
              <a:ea typeface="+mn-ea"/>
              <a:cs typeface="+mn-cs"/>
            </a:endParaRPr>
          </a:p>
        </p:txBody>
      </p:sp>
      <p:sp>
        <p:nvSpPr>
          <p:cNvPr id="11" name="Rectangle 10"/>
          <p:cNvSpPr/>
          <p:nvPr/>
        </p:nvSpPr>
        <p:spPr bwMode="auto">
          <a:xfrm>
            <a:off x="7114499" y="1532346"/>
            <a:ext cx="1505881" cy="695798"/>
          </a:xfrm>
          <a:prstGeom prst="rect">
            <a:avLst/>
          </a:prstGeom>
          <a:ln>
            <a:headEnd type="none" w="med" len="med"/>
            <a:tailEnd type="triangle" w="lg" len="lg"/>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algn="ctr" rtl="0" fontAlgn="base">
              <a:spcBef>
                <a:spcPct val="0"/>
              </a:spcBef>
              <a:spcAft>
                <a:spcPct val="0"/>
              </a:spcAft>
            </a:pPr>
            <a:r>
              <a:rPr lang="en-US" kern="1200" dirty="0" smtClean="0">
                <a:solidFill>
                  <a:srgbClr val="000000"/>
                </a:solidFill>
                <a:latin typeface="Tahoma" pitchFamily="34" charset="0"/>
                <a:ea typeface="+mn-ea"/>
                <a:cs typeface="+mn-cs"/>
              </a:rPr>
              <a:t>Objects in </a:t>
            </a:r>
          </a:p>
          <a:p>
            <a:pPr algn="ctr" rtl="0" fontAlgn="base">
              <a:spcBef>
                <a:spcPct val="0"/>
              </a:spcBef>
              <a:spcAft>
                <a:spcPct val="0"/>
              </a:spcAft>
            </a:pPr>
            <a:r>
              <a:rPr lang="en-US" kern="1200" dirty="0" smtClean="0">
                <a:solidFill>
                  <a:srgbClr val="000000"/>
                </a:solidFill>
                <a:latin typeface="Tahoma" pitchFamily="34" charset="0"/>
                <a:ea typeface="+mn-ea"/>
                <a:cs typeface="+mn-cs"/>
              </a:rPr>
              <a:t>Applications</a:t>
            </a:r>
            <a:endParaRPr lang="en-US" kern="1200" dirty="0">
              <a:solidFill>
                <a:srgbClr val="000000"/>
              </a:solidFill>
              <a:latin typeface="Tahoma" pitchFamily="34" charset="0"/>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20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par>
                                <p:cTn id="24" presetID="2" presetClass="entr" presetSubtype="4"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ppt_x"/>
                                          </p:val>
                                        </p:tav>
                                        <p:tav tm="100000">
                                          <p:val>
                                            <p:strVal val="#ppt_x"/>
                                          </p:val>
                                        </p:tav>
                                      </p:tavLst>
                                    </p:anim>
                                    <p:anim calcmode="lin" valueType="num">
                                      <p:cBhvr additive="base">
                                        <p:cTn id="3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Entity Framework 1.0</a:t>
            </a:r>
            <a:br>
              <a:rPr lang="en-US" dirty="0" smtClean="0"/>
            </a:br>
            <a:r>
              <a:rPr lang="en-US" sz="3600" dirty="0" smtClean="0">
                <a:solidFill>
                  <a:srgbClr val="CCCCCC"/>
                </a:solidFill>
              </a:rPr>
              <a:t>Too many pain points</a:t>
            </a:r>
            <a:endParaRPr lang="en-US" dirty="0"/>
          </a:p>
        </p:txBody>
      </p:sp>
      <p:sp>
        <p:nvSpPr>
          <p:cNvPr id="3" name="Text Placeholder 2"/>
          <p:cNvSpPr>
            <a:spLocks noGrp="1"/>
          </p:cNvSpPr>
          <p:nvPr>
            <p:ph type="body" sz="quarter" idx="10"/>
          </p:nvPr>
        </p:nvSpPr>
        <p:spPr>
          <a:xfrm>
            <a:off x="381000" y="1447799"/>
            <a:ext cx="8382000" cy="4235006"/>
          </a:xfrm>
        </p:spPr>
        <p:txBody>
          <a:bodyPr/>
          <a:lstStyle/>
          <a:p>
            <a:r>
              <a:rPr lang="en-US" sz="2800" dirty="0" smtClean="0"/>
              <a:t>The designer!</a:t>
            </a:r>
          </a:p>
          <a:p>
            <a:r>
              <a:rPr lang="en-US" sz="2800" dirty="0" smtClean="0"/>
              <a:t>Model First not supported</a:t>
            </a:r>
          </a:p>
          <a:p>
            <a:r>
              <a:rPr lang="en-US" sz="2800" dirty="0" smtClean="0"/>
              <a:t>Poor support for Stored Procedures</a:t>
            </a:r>
          </a:p>
          <a:p>
            <a:r>
              <a:rPr lang="en-US" sz="2800" dirty="0" smtClean="0"/>
              <a:t>No </a:t>
            </a:r>
            <a:r>
              <a:rPr lang="en-US" sz="2800" dirty="0" err="1" smtClean="0"/>
              <a:t>Pluralization</a:t>
            </a:r>
            <a:r>
              <a:rPr lang="en-US" sz="2800" dirty="0" smtClean="0"/>
              <a:t>/</a:t>
            </a:r>
            <a:r>
              <a:rPr lang="en-US" sz="2800" dirty="0" err="1" smtClean="0"/>
              <a:t>Singularization</a:t>
            </a:r>
            <a:endParaRPr lang="en-US" sz="2800" dirty="0" smtClean="0"/>
          </a:p>
          <a:p>
            <a:r>
              <a:rPr lang="en-US" sz="2800" dirty="0" smtClean="0"/>
              <a:t>Foreign Keys hidden</a:t>
            </a:r>
          </a:p>
          <a:p>
            <a:r>
              <a:rPr lang="en-US" sz="2800" dirty="0" smtClean="0"/>
              <a:t>Lazy Loading not supported</a:t>
            </a:r>
          </a:p>
          <a:p>
            <a:r>
              <a:rPr lang="en-US" sz="2800" dirty="0" smtClean="0"/>
              <a:t>Missing LINQ Operators </a:t>
            </a:r>
            <a:r>
              <a:rPr lang="en-US" sz="2800" dirty="0" err="1" smtClean="0"/>
              <a:t>vs</a:t>
            </a:r>
            <a:r>
              <a:rPr lang="en-US" sz="2800" dirty="0" smtClean="0"/>
              <a:t> LINQ to SQL</a:t>
            </a:r>
          </a:p>
          <a:p>
            <a:r>
              <a:rPr lang="en-US" sz="2800" dirty="0" smtClean="0"/>
              <a:t>Generated SQL unreadable</a:t>
            </a:r>
          </a:p>
          <a:p>
            <a:r>
              <a:rPr lang="en-US" sz="2800" dirty="0" smtClean="0"/>
              <a:t>No support for Plain Old CLR Objects</a:t>
            </a:r>
          </a:p>
          <a:p>
            <a:r>
              <a:rPr lang="en-US" sz="2800" dirty="0" smtClean="0"/>
              <a:t>N-Tier difficult</a:t>
            </a:r>
          </a:p>
        </p:txBody>
      </p:sp>
    </p:spTree>
  </p:cSld>
  <p:clrMapOvr>
    <a:masterClrMapping/>
  </p:clrMapOvr>
  <p:transition advTm="206859">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additive="base">
                                        <p:cTn id="4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additive="base">
                                        <p:cTn id="4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 calcmode="lin" valueType="num">
                                      <p:cBhvr additive="base">
                                        <p:cTn id="52"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1163395"/>
          </a:xfrm>
        </p:spPr>
        <p:txBody>
          <a:bodyPr/>
          <a:lstStyle/>
          <a:p>
            <a:r>
              <a:rPr lang="en-GB" dirty="0" smtClean="0"/>
              <a:t>Entity Framework 4.0</a:t>
            </a:r>
            <a:br>
              <a:rPr lang="en-GB" dirty="0" smtClean="0"/>
            </a:br>
            <a:r>
              <a:rPr lang="en-US" sz="3600" dirty="0">
                <a:solidFill>
                  <a:srgbClr val="CCCCCC"/>
                </a:solidFill>
              </a:rPr>
              <a:t> </a:t>
            </a:r>
            <a:r>
              <a:rPr lang="en-US" sz="3600" dirty="0" smtClean="0">
                <a:solidFill>
                  <a:srgbClr val="CCCCCC"/>
                </a:solidFill>
              </a:rPr>
              <a:t>Removing the friction</a:t>
            </a:r>
            <a:endParaRPr lang="en-GB" dirty="0"/>
          </a:p>
        </p:txBody>
      </p:sp>
      <p:sp>
        <p:nvSpPr>
          <p:cNvPr id="5" name="Content Placeholder 4"/>
          <p:cNvSpPr>
            <a:spLocks noGrp="1"/>
          </p:cNvSpPr>
          <p:nvPr>
            <p:ph idx="1"/>
          </p:nvPr>
        </p:nvSpPr>
        <p:spPr/>
        <p:txBody>
          <a:bodyPr/>
          <a:lstStyle/>
          <a:p>
            <a:r>
              <a:rPr lang="en-GB" dirty="0" smtClean="0"/>
              <a:t>Better Tools and Design Experience</a:t>
            </a:r>
          </a:p>
          <a:p>
            <a:r>
              <a:rPr lang="en-GB" dirty="0" smtClean="0"/>
              <a:t>More powerful/flexible runtime</a:t>
            </a:r>
          </a:p>
          <a:p>
            <a:r>
              <a:rPr lang="en-GB" dirty="0" smtClean="0"/>
              <a:t>And</a:t>
            </a:r>
          </a:p>
          <a:p>
            <a:pPr lvl="1"/>
            <a:r>
              <a:rPr lang="en-GB" dirty="0" smtClean="0"/>
              <a:t>N-Tier*</a:t>
            </a:r>
          </a:p>
          <a:p>
            <a:pPr lvl="1"/>
            <a:r>
              <a:rPr lang="en-GB" dirty="0" smtClean="0"/>
              <a:t>Persistence Ignorance*</a:t>
            </a:r>
          </a:p>
          <a:p>
            <a:pPr lvl="1"/>
            <a:r>
              <a:rPr lang="en-GB" dirty="0" smtClean="0"/>
              <a:t>Code Only*</a:t>
            </a:r>
          </a:p>
          <a:p>
            <a:r>
              <a:rPr lang="en-GB" dirty="0" smtClean="0"/>
              <a:t>Note:</a:t>
            </a:r>
          </a:p>
          <a:p>
            <a:pPr lvl="1"/>
            <a:r>
              <a:rPr lang="en-GB" dirty="0" smtClean="0"/>
              <a:t>* Delivered in .NET Framework 4 and a separate download </a:t>
            </a:r>
            <a:endParaRPr lang="en-GB"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down)">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down)">
                                      <p:cBhvr>
                                        <p:cTn id="17" dur="500"/>
                                        <p:tgtEl>
                                          <p:spTgt spid="5">
                                            <p:txEl>
                                              <p:pRg st="2" end="2"/>
                                            </p:tx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wipe(down)">
                                      <p:cBhvr>
                                        <p:cTn id="20" dur="500"/>
                                        <p:tgtEl>
                                          <p:spTgt spid="5">
                                            <p:txEl>
                                              <p:pRg st="3" end="3"/>
                                            </p:tx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wipe(down)">
                                      <p:cBhvr>
                                        <p:cTn id="23" dur="500"/>
                                        <p:tgtEl>
                                          <p:spTgt spid="5">
                                            <p:txEl>
                                              <p:pRg st="4" end="4"/>
                                            </p:tx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wipe(down)">
                                      <p:cBhvr>
                                        <p:cTn id="26" dur="500"/>
                                        <p:tgtEl>
                                          <p:spTgt spid="5">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Effect transition="in" filter="wipe(down)">
                                      <p:cBhvr>
                                        <p:cTn id="31" dur="500"/>
                                        <p:tgtEl>
                                          <p:spTgt spid="5">
                                            <p:txEl>
                                              <p:pRg st="6" end="6"/>
                                            </p:txEl>
                                          </p:spTgt>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5">
                                            <p:txEl>
                                              <p:pRg st="7" end="7"/>
                                            </p:txEl>
                                          </p:spTgt>
                                        </p:tgtEl>
                                        <p:attrNameLst>
                                          <p:attrName>style.visibility</p:attrName>
                                        </p:attrNameLst>
                                      </p:cBhvr>
                                      <p:to>
                                        <p:strVal val="visible"/>
                                      </p:to>
                                    </p:set>
                                    <p:animEffect transition="in" filter="wipe(down)">
                                      <p:cBhvr>
                                        <p:cTn id="34"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mtClean="0"/>
              <a:t>Better Tools and Design Experience</a:t>
            </a:r>
            <a:endParaRPr lang="en-GB" dirty="0"/>
          </a:p>
        </p:txBody>
      </p:sp>
      <p:sp>
        <p:nvSpPr>
          <p:cNvPr id="5" name="Content Placeholder 4"/>
          <p:cNvSpPr>
            <a:spLocks noGrp="1"/>
          </p:cNvSpPr>
          <p:nvPr>
            <p:ph idx="1"/>
          </p:nvPr>
        </p:nvSpPr>
        <p:spPr/>
        <p:txBody>
          <a:bodyPr/>
          <a:lstStyle/>
          <a:p>
            <a:r>
              <a:rPr lang="en-GB" dirty="0" smtClean="0"/>
              <a:t>Model First</a:t>
            </a:r>
          </a:p>
          <a:p>
            <a:r>
              <a:rPr lang="en-GB" dirty="0" err="1" smtClean="0"/>
              <a:t>Templated</a:t>
            </a:r>
            <a:r>
              <a:rPr lang="en-GB" dirty="0" smtClean="0"/>
              <a:t> code generation</a:t>
            </a:r>
          </a:p>
          <a:p>
            <a:r>
              <a:rPr lang="en-GB" dirty="0" smtClean="0"/>
              <a:t>Stored Procedures</a:t>
            </a:r>
          </a:p>
          <a:p>
            <a:r>
              <a:rPr lang="en-US" dirty="0" err="1" smtClean="0"/>
              <a:t>Pluralization</a:t>
            </a:r>
            <a:r>
              <a:rPr lang="en-US" dirty="0" smtClean="0"/>
              <a:t>/</a:t>
            </a:r>
            <a:r>
              <a:rPr lang="en-US" dirty="0" err="1" smtClean="0"/>
              <a:t>Singularization</a:t>
            </a:r>
            <a:r>
              <a:rPr lang="en-US" dirty="0" smtClean="0"/>
              <a:t> </a:t>
            </a:r>
          </a:p>
          <a:p>
            <a:r>
              <a:rPr lang="en-GB" dirty="0" smtClean="0"/>
              <a:t>Complex Types</a:t>
            </a:r>
          </a:p>
          <a:p>
            <a:r>
              <a:rPr lang="en-GB" dirty="0" smtClean="0"/>
              <a:t>Better delete and search</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Model First and </a:t>
            </a:r>
            <a:r>
              <a:rPr lang="en-US" dirty="0" err="1" smtClean="0"/>
              <a:t>Templated</a:t>
            </a:r>
            <a:r>
              <a:rPr lang="en-US" dirty="0" smtClean="0"/>
              <a:t> Code Generation</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GB"/>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Entity Framework 4 in Microsoft Visual Studio 2010 - ericnel">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Entity Framework 4 in Microsoft Visual Studio 2010 - ericnel</Template>
  <TotalTime>125</TotalTime>
  <Words>619</Words>
  <Application>Microsoft Office PowerPoint</Application>
  <PresentationFormat>On-screen Show (4:3)</PresentationFormat>
  <Paragraphs>136</Paragraphs>
  <Slides>24</Slides>
  <Notes>23</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Entity Framework 4 in Microsoft Visual Studio 2010 - ericnel</vt:lpstr>
      <vt:lpstr>TechEd09_Europe template</vt:lpstr>
      <vt:lpstr>Slide 1</vt:lpstr>
      <vt:lpstr>Entity Framework in the Microsoft .NET Framework 4 and Microsoft Visual Studio 2010 </vt:lpstr>
      <vt:lpstr>Agenda</vt:lpstr>
      <vt:lpstr>Object Relational Mapping </vt:lpstr>
      <vt:lpstr>ADO.NET Entity Framework Recap </vt:lpstr>
      <vt:lpstr>Entity Framework 1.0 Too many pain points</vt:lpstr>
      <vt:lpstr>Entity Framework 4.0  Removing the friction</vt:lpstr>
      <vt:lpstr>Better Tools and Design Experience</vt:lpstr>
      <vt:lpstr>Model First and Templated Code Generation</vt:lpstr>
      <vt:lpstr>More powerful/flexible runtime</vt:lpstr>
      <vt:lpstr>Deferred Loading, Generated SQL</vt:lpstr>
      <vt:lpstr>Persistence Ignorance</vt:lpstr>
      <vt:lpstr>Persistence Ignorance</vt:lpstr>
      <vt:lpstr>N-Tier</vt:lpstr>
      <vt:lpstr>N-Tier</vt:lpstr>
      <vt:lpstr>Code Only</vt:lpstr>
      <vt:lpstr>Code Only</vt:lpstr>
      <vt:lpstr>Entity Framework  </vt:lpstr>
      <vt:lpstr>Summary</vt:lpstr>
      <vt:lpstr>Slide 20</vt:lpstr>
      <vt:lpstr>Resources</vt:lpstr>
      <vt:lpstr>Related Content</vt:lpstr>
      <vt:lpstr>Slide 23</vt:lpstr>
      <vt:lpstr>Slide 24</vt:lpstr>
    </vt:vector>
  </TitlesOfParts>
  <Manager>&lt;Content Manager Name Here&gt;</Manager>
  <Company>Slidework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Entity Framework 4.0</dc:title>
  <dc:subject>Tech·Ed Europe 2009</dc:subject>
  <dc:creator>Eric Nelson</dc:creator>
  <dc:description>Tech·Ed Europe 2009</dc:description>
  <cp:lastModifiedBy>cn_user</cp:lastModifiedBy>
  <cp:revision>22</cp:revision>
  <dcterms:created xsi:type="dcterms:W3CDTF">2009-10-19T12:41:19Z</dcterms:created>
  <dcterms:modified xsi:type="dcterms:W3CDTF">2009-11-08T20:00:53Z</dcterms:modified>
  <cp:contentStatus>Draft</cp:contentStatus>
</cp:coreProperties>
</file>