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27" r:id="rId2"/>
    <p:sldMasterId id="2147483730" r:id="rId3"/>
  </p:sldMasterIdLst>
  <p:notesMasterIdLst>
    <p:notesMasterId r:id="rId29"/>
  </p:notesMasterIdLst>
  <p:handoutMasterIdLst>
    <p:handoutMasterId r:id="rId30"/>
  </p:handoutMasterIdLst>
  <p:sldIdLst>
    <p:sldId id="256" r:id="rId4"/>
    <p:sldId id="257" r:id="rId5"/>
    <p:sldId id="284" r:id="rId6"/>
    <p:sldId id="286" r:id="rId7"/>
    <p:sldId id="302" r:id="rId8"/>
    <p:sldId id="300" r:id="rId9"/>
    <p:sldId id="301" r:id="rId10"/>
    <p:sldId id="303" r:id="rId11"/>
    <p:sldId id="289" r:id="rId12"/>
    <p:sldId id="304" r:id="rId13"/>
    <p:sldId id="291" r:id="rId14"/>
    <p:sldId id="308" r:id="rId15"/>
    <p:sldId id="293" r:id="rId16"/>
    <p:sldId id="305" r:id="rId17"/>
    <p:sldId id="295" r:id="rId18"/>
    <p:sldId id="306" r:id="rId19"/>
    <p:sldId id="297" r:id="rId20"/>
    <p:sldId id="307" r:id="rId21"/>
    <p:sldId id="285" r:id="rId22"/>
    <p:sldId id="274" r:id="rId23"/>
    <p:sldId id="311" r:id="rId24"/>
    <p:sldId id="282" r:id="rId25"/>
    <p:sldId id="309" r:id="rId26"/>
    <p:sldId id="310" r:id="rId27"/>
    <p:sldId id="280" r:id="rId28"/>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 id="1" name="Ian Griffiths" initials="IDG" lastIdx="1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CCFFCC"/>
    <a:srgbClr val="CCCCCC"/>
    <a:srgbClr val="99CC99"/>
    <a:srgbClr val="F6AE1E"/>
    <a:srgbClr val="FFFFFF"/>
    <a:srgbClr val="FF0066"/>
    <a:srgbClr val="000000"/>
    <a:srgbClr val="F3AF35"/>
    <a:srgbClr val="9C42E6"/>
    <a:srgbClr val="D1943B"/>
  </p:clrMru>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4578" autoAdjust="0"/>
    <p:restoredTop sz="65091" autoAdjust="0"/>
  </p:normalViewPr>
  <p:slideViewPr>
    <p:cSldViewPr snapToGrid="0">
      <p:cViewPr varScale="1">
        <p:scale>
          <a:sx n="115" d="100"/>
          <a:sy n="115" d="100"/>
        </p:scale>
        <p:origin x="-480" y="-114"/>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64" d="100"/>
          <a:sy n="64" d="100"/>
        </p:scale>
        <p:origin x="-2814" y="-120"/>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commentAuthors" Target="commentAuthor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handoutMaster" Target="handoutMasters/handout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mtClean="0"/>
              <a:t>Tech·Ed Europe 2009</a:t>
            </a:r>
            <a:endParaRPr lang="en-US"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dirty="0" smtClean="0">
                <a:latin typeface="Trebuchet MS" pitchFamily="34" charset="0"/>
              </a:rPr>
              <a:t>May 11 – 15, 2009</a:t>
            </a:r>
            <a:endParaRPr lang="en-US"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smtClean="0">
                <a:solidFill>
                  <a:srgbClr val="000000"/>
                </a:solidFill>
                <a:latin typeface="Trebuchet MS" pitchFamily="34" charset="0"/>
              </a:rPr>
              <a:t>dev302_griffths.pptx</a:t>
            </a:r>
            <a:endParaRPr lang="en-US" sz="5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mtClean="0">
                <a:latin typeface="Trebuchet MS" pitchFamily="34" charset="0"/>
              </a:rPr>
              <a:pPr/>
              <a:t>‹#›</a:t>
            </a:fld>
            <a:endParaRPr lang="en-US" dirty="0">
              <a:latin typeface="Trebuchet MS" pitchFamily="34" charset="0"/>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pic>
        <p:nvPicPr>
          <p:cNvPr id="3" name="Picture 2" descr="MS889_New_Efficiency_Insert_r02_v01.png"/>
          <p:cNvPicPr>
            <a:picLocks noChangeAspect="1"/>
          </p:cNvPicPr>
          <p:nvPr userDrawn="1"/>
        </p:nvPicPr>
        <p:blipFill>
          <a:blip r:embed="rId2"/>
          <a:stretch>
            <a:fillRect/>
          </a:stretch>
        </p:blipFill>
        <p:spPr>
          <a:xfrm>
            <a:off x="1143" y="0"/>
            <a:ext cx="9142856" cy="6857142"/>
          </a:xfrm>
          <a:prstGeom prst="rect">
            <a:avLst/>
          </a:prstGeom>
        </p:spPr>
      </p:pic>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pic>
        <p:nvPicPr>
          <p:cNvPr id="3" name="Picture 2" descr="MS889_New_Efficiency_Insert_r02_v01.png"/>
          <p:cNvPicPr>
            <a:picLocks noChangeAspect="1"/>
          </p:cNvPicPr>
          <p:nvPr/>
        </p:nvPicPr>
        <p:blipFill>
          <a:blip r:embed="rId2"/>
          <a:stretch>
            <a:fillRect/>
          </a:stretch>
        </p:blipFill>
        <p:spPr>
          <a:xfrm>
            <a:off x="1143" y="0"/>
            <a:ext cx="9142856" cy="6857142"/>
          </a:xfrm>
          <a:prstGeom prst="rect">
            <a:avLst/>
          </a:prstGeom>
        </p:spPr>
      </p:pic>
      <p:pic>
        <p:nvPicPr>
          <p:cNvPr id="4" name="Picture 3" descr="MS889_New_Efficiency_Insert_r02_v01.png"/>
          <p:cNvPicPr>
            <a:picLocks noChangeAspect="1"/>
          </p:cNvPicPr>
          <p:nvPr userDrawn="1"/>
        </p:nvPicPr>
        <p:blipFill>
          <a:blip r:embed="rId2"/>
          <a:stretch>
            <a:fillRect/>
          </a:stretch>
        </p:blipFill>
        <p:spPr>
          <a:xfrm>
            <a:off x="1143" y="0"/>
            <a:ext cx="9142856" cy="6857142"/>
          </a:xfrm>
          <a:prstGeom prst="rect">
            <a:avLst/>
          </a:prstGeom>
        </p:spPr>
      </p:pic>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_rels/slideMaster3.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3.xml"/><Relationship Id="rId1" Type="http://schemas.openxmlformats.org/officeDocument/2006/relationships/slideLayout" Target="../slideLayouts/slideLayout13.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29" r:id="rId1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28"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31"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7.png"/><Relationship Id="rId7" Type="http://schemas.openxmlformats.org/officeDocument/2006/relationships/image" Target="../media/image9.png"/><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8.png"/><Relationship Id="rId11" Type="http://schemas.openxmlformats.org/officeDocument/2006/relationships/image" Target="../media/image11.png"/><Relationship Id="rId5" Type="http://schemas.openxmlformats.org/officeDocument/2006/relationships/hyperlink" Target="http://microsoft.com/technet" TargetMode="External"/><Relationship Id="rId10" Type="http://schemas.openxmlformats.org/officeDocument/2006/relationships/image" Target="../media/image10.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2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Ribbon</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
        <p:nvSpPr>
          <p:cNvPr id="5" name="Subtitle 4"/>
          <p:cNvSpPr>
            <a:spLocks noGrp="1"/>
          </p:cNvSpPr>
          <p:nvPr>
            <p:ph type="subTitle" idx="1"/>
          </p:nvPr>
        </p:nvSpPr>
        <p:spPr/>
        <p:txBody>
          <a:bodyPr/>
          <a:lstStyle/>
          <a:p>
            <a:endParaRPr lang="en-US"/>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GB" dirty="0" smtClean="0"/>
              <a:t>Ribbon issues</a:t>
            </a:r>
            <a:endParaRPr lang="en-US" dirty="0"/>
          </a:p>
        </p:txBody>
      </p:sp>
      <p:sp>
        <p:nvSpPr>
          <p:cNvPr id="5" name="Content Placeholder 4"/>
          <p:cNvSpPr>
            <a:spLocks noGrp="1"/>
          </p:cNvSpPr>
          <p:nvPr>
            <p:ph idx="1"/>
          </p:nvPr>
        </p:nvSpPr>
        <p:spPr/>
        <p:txBody>
          <a:bodyPr/>
          <a:lstStyle/>
          <a:p>
            <a:r>
              <a:rPr lang="en-US" dirty="0" smtClean="0"/>
              <a:t>The current Ribbon has not been updated since late 2008</a:t>
            </a:r>
          </a:p>
          <a:p>
            <a:r>
              <a:rPr lang="en-US" dirty="0" smtClean="0"/>
              <a:t>Scott Guthrie comments</a:t>
            </a:r>
          </a:p>
          <a:p>
            <a:pPr lvl="1"/>
            <a:r>
              <a:rPr lang="en-US" dirty="0" smtClean="0"/>
              <a:t>“A new WPF Ribbon Control will be available for download shortly after the release of WPF 4.”</a:t>
            </a:r>
          </a:p>
          <a:p>
            <a:pPr lvl="2"/>
            <a:r>
              <a:rPr lang="en-US" dirty="0" smtClean="0"/>
              <a:t>http://weblogs.asp.net/scottgu/archive/2009/10/26/</a:t>
            </a:r>
            <a:br>
              <a:rPr lang="en-US" dirty="0" smtClean="0"/>
            </a:br>
            <a:r>
              <a:rPr lang="en-US" dirty="0" smtClean="0"/>
              <a:t>wpf-4-vs-2010-and-net-4-0-series.aspx</a:t>
            </a:r>
          </a:p>
          <a:p>
            <a:r>
              <a:rPr lang="en-US" dirty="0" smtClean="0"/>
              <a:t>Current Ribbon has design issues</a:t>
            </a:r>
          </a:p>
          <a:p>
            <a:pPr lvl="1"/>
            <a:r>
              <a:rPr lang="en-US" dirty="0" smtClean="0"/>
              <a:t>See </a:t>
            </a:r>
            <a:r>
              <a:rPr lang="en-US" dirty="0" err="1" smtClean="0"/>
              <a:t>CodePlex</a:t>
            </a:r>
            <a:r>
              <a:rPr lang="en-US" dirty="0" smtClean="0"/>
              <a:t> site for more details</a:t>
            </a:r>
            <a:endParaRPr lang="en-US" dirty="0"/>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Ribbon and </a:t>
            </a:r>
            <a:r>
              <a:rPr lang="en-US" dirty="0" err="1" smtClean="0"/>
              <a:t>ViewModel</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
        <p:nvSpPr>
          <p:cNvPr id="5" name="Subtitle 4"/>
          <p:cNvSpPr>
            <a:spLocks noGrp="1"/>
          </p:cNvSpPr>
          <p:nvPr>
            <p:ph type="subTitle" idx="1"/>
          </p:nvPr>
        </p:nvSpPr>
        <p:spPr/>
        <p:txBody>
          <a:bodyPr/>
          <a:lstStyle/>
          <a:p>
            <a:endParaRPr lang="en-US"/>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GB" dirty="0" smtClean="0"/>
              <a:t>Styling</a:t>
            </a:r>
            <a:endParaRPr lang="en-US" dirty="0"/>
          </a:p>
        </p:txBody>
      </p:sp>
      <p:sp>
        <p:nvSpPr>
          <p:cNvPr id="5" name="Content Placeholder 4"/>
          <p:cNvSpPr>
            <a:spLocks noGrp="1"/>
          </p:cNvSpPr>
          <p:nvPr>
            <p:ph idx="1"/>
          </p:nvPr>
        </p:nvSpPr>
        <p:spPr/>
        <p:txBody>
          <a:bodyPr/>
          <a:lstStyle/>
          <a:p>
            <a:r>
              <a:rPr lang="en-US" dirty="0" smtClean="0"/>
              <a:t>Visual Studio 2010 now understands:</a:t>
            </a:r>
          </a:p>
          <a:p>
            <a:pPr lvl="1"/>
            <a:r>
              <a:rPr lang="en-US" dirty="0" smtClean="0"/>
              <a:t>Resources</a:t>
            </a:r>
          </a:p>
          <a:p>
            <a:pPr lvl="1"/>
            <a:r>
              <a:rPr lang="en-US" dirty="0" smtClean="0"/>
              <a:t>Styles</a:t>
            </a:r>
          </a:p>
          <a:p>
            <a:r>
              <a:rPr lang="en-US" dirty="0" smtClean="0"/>
              <a:t>Basic visual property support improved</a:t>
            </a:r>
          </a:p>
          <a:p>
            <a:r>
              <a:rPr lang="en-US" dirty="0" smtClean="0"/>
              <a:t>Themes available on </a:t>
            </a:r>
            <a:r>
              <a:rPr lang="en-US" dirty="0" err="1" smtClean="0"/>
              <a:t>CodePlex</a:t>
            </a:r>
            <a:endParaRPr lang="en-US" dirty="0" smtClean="0"/>
          </a:p>
          <a:p>
            <a:pPr lvl="1"/>
            <a:r>
              <a:rPr lang="en-US" dirty="0" err="1" smtClean="0"/>
              <a:t>DataGrid</a:t>
            </a:r>
            <a:r>
              <a:rPr lang="en-US" dirty="0" smtClean="0"/>
              <a:t> currently not supported</a:t>
            </a:r>
          </a:p>
          <a:p>
            <a:r>
              <a:rPr lang="en-US" dirty="0" smtClean="0"/>
              <a:t>Ribbon currently uses </a:t>
            </a:r>
            <a:r>
              <a:rPr lang="en-US" dirty="0" smtClean="0"/>
              <a:t>its </a:t>
            </a:r>
            <a:r>
              <a:rPr lang="en-US" dirty="0" smtClean="0"/>
              <a:t>own theme model</a:t>
            </a:r>
          </a:p>
          <a:p>
            <a:endParaRPr lang="en-US" dirty="0" smtClean="0"/>
          </a:p>
          <a:p>
            <a:endParaRPr lang="en-US" dirty="0"/>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Styling</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
        <p:nvSpPr>
          <p:cNvPr id="5" name="Subtitle 4"/>
          <p:cNvSpPr>
            <a:spLocks noGrp="1"/>
          </p:cNvSpPr>
          <p:nvPr>
            <p:ph type="subTitle" idx="1"/>
          </p:nvPr>
        </p:nvSpPr>
        <p:spPr/>
        <p:txBody>
          <a:bodyPr/>
          <a:lstStyle/>
          <a:p>
            <a:endParaRPr lang="en-US"/>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GB" dirty="0" smtClean="0"/>
              <a:t>Windows 7 Support</a:t>
            </a:r>
            <a:endParaRPr lang="en-US" dirty="0"/>
          </a:p>
        </p:txBody>
      </p:sp>
      <p:sp>
        <p:nvSpPr>
          <p:cNvPr id="5" name="Content Placeholder 4"/>
          <p:cNvSpPr>
            <a:spLocks noGrp="1"/>
          </p:cNvSpPr>
          <p:nvPr>
            <p:ph idx="1"/>
          </p:nvPr>
        </p:nvSpPr>
        <p:spPr/>
        <p:txBody>
          <a:bodyPr/>
          <a:lstStyle/>
          <a:p>
            <a:r>
              <a:rPr lang="en-US" dirty="0" smtClean="0"/>
              <a:t>WPF 4 has new features to help your WPF applications “light up” on Windows 7</a:t>
            </a:r>
          </a:p>
          <a:p>
            <a:pPr lvl="1"/>
            <a:r>
              <a:rPr lang="en-US" dirty="0" err="1" smtClean="0"/>
              <a:t>Multitouch</a:t>
            </a:r>
            <a:endParaRPr lang="en-US" dirty="0" smtClean="0"/>
          </a:p>
          <a:p>
            <a:pPr lvl="1"/>
            <a:r>
              <a:rPr lang="en-US" dirty="0" smtClean="0"/>
              <a:t>Taskbar Integration</a:t>
            </a:r>
          </a:p>
          <a:p>
            <a:pPr lvl="2"/>
            <a:r>
              <a:rPr lang="en-US" dirty="0" smtClean="0"/>
              <a:t>Jump Lists</a:t>
            </a:r>
          </a:p>
          <a:p>
            <a:pPr lvl="2"/>
            <a:r>
              <a:rPr lang="en-US" dirty="0" smtClean="0"/>
              <a:t>Progress Indicator</a:t>
            </a:r>
          </a:p>
          <a:p>
            <a:pPr lvl="2"/>
            <a:r>
              <a:rPr lang="en-US" dirty="0" smtClean="0"/>
              <a:t>Notification Overlay</a:t>
            </a:r>
          </a:p>
          <a:p>
            <a:pPr lvl="2"/>
            <a:r>
              <a:rPr lang="en-US" dirty="0" smtClean="0"/>
              <a:t>Thumb Buttons</a:t>
            </a:r>
          </a:p>
          <a:p>
            <a:pPr lvl="3"/>
            <a:endParaRPr lang="en-US" dirty="0"/>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Windows 7 Features</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
        <p:nvSpPr>
          <p:cNvPr id="5" name="Subtitle 4"/>
          <p:cNvSpPr>
            <a:spLocks noGrp="1"/>
          </p:cNvSpPr>
          <p:nvPr>
            <p:ph type="subTitle" idx="1"/>
          </p:nvPr>
        </p:nvSpPr>
        <p:spPr/>
        <p:txBody>
          <a:bodyPr/>
          <a:lstStyle/>
          <a:p>
            <a:endParaRPr lang="en-US"/>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GB" dirty="0" smtClean="0"/>
              <a:t>Deployment</a:t>
            </a:r>
            <a:endParaRPr lang="en-US" dirty="0"/>
          </a:p>
        </p:txBody>
      </p:sp>
      <p:sp>
        <p:nvSpPr>
          <p:cNvPr id="5" name="Content Placeholder 4"/>
          <p:cNvSpPr>
            <a:spLocks noGrp="1"/>
          </p:cNvSpPr>
          <p:nvPr>
            <p:ph idx="1"/>
          </p:nvPr>
        </p:nvSpPr>
        <p:spPr/>
        <p:txBody>
          <a:bodyPr/>
          <a:lstStyle/>
          <a:p>
            <a:r>
              <a:rPr lang="en-US" dirty="0" smtClean="0"/>
              <a:t>New .NET Framework 4 Client Profile</a:t>
            </a:r>
          </a:p>
          <a:p>
            <a:pPr lvl="1"/>
            <a:r>
              <a:rPr lang="en-US" dirty="0" smtClean="0"/>
              <a:t>Down to 30 MB</a:t>
            </a:r>
          </a:p>
          <a:p>
            <a:pPr lvl="1"/>
            <a:r>
              <a:rPr lang="en-US" dirty="0" smtClean="0"/>
              <a:t>Richer platform support in contrast to 3.5 version</a:t>
            </a:r>
          </a:p>
          <a:p>
            <a:r>
              <a:rPr lang="en-US" dirty="0" smtClean="0"/>
              <a:t>New configuration tools</a:t>
            </a:r>
          </a:p>
          <a:p>
            <a:r>
              <a:rPr lang="en-US" dirty="0" smtClean="0"/>
              <a:t>Full Trust XBAP Deployment</a:t>
            </a:r>
            <a:endParaRPr lang="en-US" dirty="0"/>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Deployment</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
        <p:nvSpPr>
          <p:cNvPr id="5" name="Subtitle 4"/>
          <p:cNvSpPr>
            <a:spLocks noGrp="1"/>
          </p:cNvSpPr>
          <p:nvPr>
            <p:ph type="subTitle" idx="1"/>
          </p:nvPr>
        </p:nvSpPr>
        <p:spPr/>
        <p:txBody>
          <a:bodyPr/>
          <a:lstStyle/>
          <a:p>
            <a:endParaRPr lang="en-US"/>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Summary</a:t>
            </a:r>
            <a:endParaRPr lang="en-US" dirty="0"/>
          </a:p>
        </p:txBody>
      </p:sp>
      <p:sp>
        <p:nvSpPr>
          <p:cNvPr id="3" name="Content Placeholder 2"/>
          <p:cNvSpPr>
            <a:spLocks noGrp="1"/>
          </p:cNvSpPr>
          <p:nvPr>
            <p:ph idx="1"/>
          </p:nvPr>
        </p:nvSpPr>
        <p:spPr/>
        <p:txBody>
          <a:bodyPr/>
          <a:lstStyle/>
          <a:p>
            <a:r>
              <a:rPr lang="en-US" dirty="0" smtClean="0"/>
              <a:t>WPF continues to evolve</a:t>
            </a:r>
          </a:p>
          <a:p>
            <a:r>
              <a:rPr lang="en-US" dirty="0" smtClean="0"/>
              <a:t>WPF 4 provides more rich controls making it easier to build LOB applications</a:t>
            </a:r>
            <a:br>
              <a:rPr lang="en-US" dirty="0" smtClean="0"/>
            </a:br>
            <a:endParaRPr lang="en-US" dirty="0" smtClean="0"/>
          </a:p>
          <a:p>
            <a:r>
              <a:rPr lang="en-US" dirty="0" smtClean="0"/>
              <a:t>Get Visual Studio 2010 Beta 2 and try things out for yourself</a:t>
            </a:r>
          </a:p>
          <a:p>
            <a:pPr>
              <a:buNone/>
            </a:pPr>
            <a:endParaRPr lang="en-US" dirty="0"/>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6396" y="3929349"/>
            <a:ext cx="7921912" cy="1337595"/>
          </a:xfrm>
        </p:spPr>
        <p:txBody>
          <a:bodyPr/>
          <a:lstStyle/>
          <a:p>
            <a:r>
              <a:rPr lang="en-US" sz="4400" dirty="0" smtClean="0"/>
              <a:t>Enabling Rich Business Clients with Windows Presentation Foundation </a:t>
            </a:r>
            <a:endParaRPr sz="44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endParaRPr>
          </a:p>
        </p:txBody>
      </p:sp>
      <p:sp>
        <p:nvSpPr>
          <p:cNvPr id="3" name="Subtitle 2"/>
          <p:cNvSpPr>
            <a:spLocks noGrp="1"/>
          </p:cNvSpPr>
          <p:nvPr>
            <p:ph type="subTitle" idx="1"/>
          </p:nvPr>
        </p:nvSpPr>
        <p:spPr>
          <a:xfrm>
            <a:off x="4475221" y="5341785"/>
            <a:ext cx="3812443" cy="461665"/>
          </a:xfrm>
        </p:spPr>
        <p:txBody>
          <a:bodyPr/>
          <a:lstStyle/>
          <a:p>
            <a:r>
              <a:rPr lang="en-US" dirty="0" smtClean="0">
                <a:solidFill>
                  <a:schemeClr val="tx1"/>
                </a:solidFill>
              </a:rPr>
              <a:t>Ian Griffiths</a:t>
            </a:r>
          </a:p>
          <a:p>
            <a:r>
              <a:rPr lang="en-US" dirty="0" smtClean="0">
                <a:solidFill>
                  <a:schemeClr val="tx1"/>
                </a:solidFill>
              </a:rPr>
              <a:t>Principle</a:t>
            </a:r>
          </a:p>
          <a:p>
            <a:r>
              <a:rPr lang="en-US" dirty="0" smtClean="0">
                <a:solidFill>
                  <a:schemeClr val="tx1"/>
                </a:solidFill>
              </a:rPr>
              <a:t>Interact Software Ltd.</a:t>
            </a:r>
          </a:p>
        </p:txBody>
      </p:sp>
      <p:sp>
        <p:nvSpPr>
          <p:cNvPr id="4" name="Subtitle 2"/>
          <p:cNvSpPr txBox="1">
            <a:spLocks/>
          </p:cNvSpPr>
          <p:nvPr/>
        </p:nvSpPr>
        <p:spPr bwMode="white">
          <a:xfrm>
            <a:off x="476396" y="5341785"/>
            <a:ext cx="3812443" cy="461665"/>
          </a:xfrm>
          <a:prstGeom prst="rect">
            <a:avLst/>
          </a:prstGeom>
        </p:spPr>
        <p:txBody>
          <a:bodyPr vert="horz" wrap="square" lIns="0" tIns="0" rIns="0" bIns="0" rtlCol="0">
            <a:noAutofit/>
          </a:bodyPr>
          <a:lstStyle/>
          <a:p>
            <a:pPr marL="0" marR="0" lvl="0" indent="0" algn="l" defTabSz="914363" rtl="0" eaLnBrk="1" fontAlgn="auto" latinLnBrk="0" hangingPunct="1">
              <a:lnSpc>
                <a:spcPct val="9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Brian A.</a:t>
            </a:r>
            <a:r>
              <a:rPr kumimoji="0" lang="en-US" sz="2400" b="0" i="0" u="none" strike="noStrike" kern="1200" cap="none" spc="0" normalizeH="0" noProof="0" dirty="0" smtClean="0">
                <a:ln>
                  <a:noFill/>
                </a:ln>
                <a:solidFill>
                  <a:schemeClr val="tx1"/>
                </a:solidFill>
                <a:effectLst/>
                <a:uLnTx/>
                <a:uFillTx/>
                <a:latin typeface="+mn-lt"/>
                <a:ea typeface="+mn-ea"/>
                <a:cs typeface="+mn-cs"/>
              </a:rPr>
              <a:t> Randell</a:t>
            </a:r>
            <a:endParaRPr kumimoji="0" lang="en-US" sz="2400" b="0" i="0" u="none" strike="noStrike" kern="1200" cap="none" spc="0" normalizeH="0" baseline="0" noProof="0" dirty="0" smtClean="0">
              <a:ln>
                <a:noFill/>
              </a:ln>
              <a:solidFill>
                <a:schemeClr val="tx1"/>
              </a:solidFill>
              <a:effectLst/>
              <a:uLnTx/>
              <a:uFillTx/>
              <a:latin typeface="+mn-lt"/>
              <a:ea typeface="+mn-ea"/>
              <a:cs typeface="+mn-cs"/>
            </a:endParaRPr>
          </a:p>
          <a:p>
            <a:pPr marL="0" marR="0" lvl="0" indent="0" algn="l" defTabSz="914363" rtl="0" eaLnBrk="1" fontAlgn="auto" latinLnBrk="0" hangingPunct="1">
              <a:lnSpc>
                <a:spcPct val="9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Senior Consultant</a:t>
            </a:r>
          </a:p>
          <a:p>
            <a:pPr marL="0" marR="0" lvl="0" indent="0" algn="l" defTabSz="914363" rtl="0" eaLnBrk="1" fontAlgn="auto" latinLnBrk="0" hangingPunct="1">
              <a:lnSpc>
                <a:spcPct val="9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MCW Technologies</a:t>
            </a:r>
          </a:p>
          <a:p>
            <a:pPr marL="0" marR="0" lvl="0" indent="0" algn="l" defTabSz="914363" rtl="0" eaLnBrk="1" fontAlgn="auto" latinLnBrk="0" hangingPunct="1">
              <a:lnSpc>
                <a:spcPct val="9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DEV302</a:t>
            </a:r>
            <a:endParaRPr kumimoji="0" lang="en-US" sz="24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Links</a:t>
            </a:r>
            <a:endParaRPr lang="en-GB" dirty="0"/>
          </a:p>
        </p:txBody>
      </p:sp>
      <p:sp>
        <p:nvSpPr>
          <p:cNvPr id="3" name="Content Placeholder 2"/>
          <p:cNvSpPr>
            <a:spLocks noGrp="1"/>
          </p:cNvSpPr>
          <p:nvPr>
            <p:ph idx="1"/>
          </p:nvPr>
        </p:nvSpPr>
        <p:spPr/>
        <p:txBody>
          <a:bodyPr/>
          <a:lstStyle/>
          <a:p>
            <a:r>
              <a:rPr lang="en-GB" dirty="0" smtClean="0"/>
              <a:t>Brian’s blog</a:t>
            </a:r>
          </a:p>
          <a:p>
            <a:pPr algn="ctr">
              <a:buNone/>
            </a:pPr>
            <a:r>
              <a:rPr lang="en-GB" dirty="0" smtClean="0"/>
              <a:t>http://www.mcwtech.com/blogs/brianr/</a:t>
            </a:r>
          </a:p>
          <a:p>
            <a:endParaRPr lang="en-GB" dirty="0" smtClean="0"/>
          </a:p>
          <a:p>
            <a:r>
              <a:rPr lang="en-GB" dirty="0" smtClean="0"/>
              <a:t>Ian’s blog</a:t>
            </a:r>
          </a:p>
          <a:p>
            <a:pPr algn="ctr">
              <a:buNone/>
            </a:pPr>
            <a:r>
              <a:rPr lang="en-GB" dirty="0" smtClean="0"/>
              <a:t>http://www.interact-sw.co.uk/iangblog/</a:t>
            </a:r>
            <a:endParaRPr lang="en-GB" dirty="0"/>
          </a:p>
        </p:txBody>
      </p:sp>
    </p:spTree>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3"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4"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5"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6"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58"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Agenda</a:t>
            </a:r>
            <a:endParaRPr lang="en-US" dirty="0"/>
          </a:p>
        </p:txBody>
      </p:sp>
      <p:sp>
        <p:nvSpPr>
          <p:cNvPr id="6" name="Content Placeholder 5"/>
          <p:cNvSpPr>
            <a:spLocks noGrp="1"/>
          </p:cNvSpPr>
          <p:nvPr>
            <p:ph idx="1"/>
          </p:nvPr>
        </p:nvSpPr>
        <p:spPr/>
        <p:txBody>
          <a:bodyPr/>
          <a:lstStyle/>
          <a:p>
            <a:r>
              <a:rPr lang="en-US" dirty="0" smtClean="0"/>
              <a:t>WPF Today and Tomorrow</a:t>
            </a:r>
          </a:p>
          <a:p>
            <a:r>
              <a:rPr lang="en-US" dirty="0" smtClean="0"/>
              <a:t>Model-View-</a:t>
            </a:r>
            <a:r>
              <a:rPr lang="en-US" dirty="0" err="1" smtClean="0"/>
              <a:t>ViewModel</a:t>
            </a:r>
            <a:endParaRPr lang="en-US" dirty="0" smtClean="0"/>
          </a:p>
          <a:p>
            <a:r>
              <a:rPr lang="en-US" dirty="0" smtClean="0"/>
              <a:t>WPF and Windows 7</a:t>
            </a:r>
          </a:p>
          <a:p>
            <a:r>
              <a:rPr lang="en-US" dirty="0" smtClean="0"/>
              <a:t>Deploying WPF Applications</a:t>
            </a:r>
          </a:p>
          <a:p>
            <a:endParaRPr lang="en-US" dirty="0" smtClean="0"/>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GB" dirty="0" smtClean="0"/>
              <a:t>WPF is Evolving</a:t>
            </a:r>
            <a:endParaRPr lang="en-US" dirty="0"/>
          </a:p>
        </p:txBody>
      </p:sp>
      <p:sp>
        <p:nvSpPr>
          <p:cNvPr id="3" name="Content Placeholder 2"/>
          <p:cNvSpPr>
            <a:spLocks noGrp="1"/>
          </p:cNvSpPr>
          <p:nvPr>
            <p:ph idx="1"/>
          </p:nvPr>
        </p:nvSpPr>
        <p:spPr/>
        <p:txBody>
          <a:bodyPr/>
          <a:lstStyle/>
          <a:p>
            <a:pPr lvl="0"/>
            <a:r>
              <a:rPr lang="en-US" dirty="0" smtClean="0"/>
              <a:t>Richer, visual </a:t>
            </a:r>
            <a:r>
              <a:rPr lang="en-US" dirty="0" err="1" smtClean="0"/>
              <a:t>Xaml</a:t>
            </a:r>
            <a:r>
              <a:rPr lang="en-US" dirty="0" smtClean="0"/>
              <a:t> designer in Visual Studio 2010 Beta 2</a:t>
            </a:r>
          </a:p>
          <a:p>
            <a:pPr lvl="0"/>
            <a:r>
              <a:rPr lang="en-US" dirty="0" smtClean="0"/>
              <a:t>New built-in controls in WPF 4</a:t>
            </a:r>
          </a:p>
          <a:p>
            <a:pPr lvl="0"/>
            <a:r>
              <a:rPr lang="en-US" dirty="0" smtClean="0"/>
              <a:t>Additional controls on being delivered today on </a:t>
            </a:r>
            <a:r>
              <a:rPr lang="en-US" dirty="0" err="1" smtClean="0"/>
              <a:t>CodePlex</a:t>
            </a:r>
            <a:r>
              <a:rPr lang="en-US" dirty="0" smtClean="0"/>
              <a:t> for WPF 3.x</a:t>
            </a:r>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smtClean="0"/>
              <a:t>DataGrid</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
        <p:nvSpPr>
          <p:cNvPr id="5" name="Subtitle 4"/>
          <p:cNvSpPr>
            <a:spLocks noGrp="1"/>
          </p:cNvSpPr>
          <p:nvPr>
            <p:ph type="subTitle" idx="1"/>
          </p:nvPr>
        </p:nvSpPr>
        <p:spPr/>
        <p:txBody>
          <a:bodyPr/>
          <a:lstStyle/>
          <a:p>
            <a:endParaRPr lang="en-US"/>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Path of least resistance</a:t>
            </a:r>
            <a:endParaRPr lang="en-GB" dirty="0"/>
          </a:p>
        </p:txBody>
      </p:sp>
      <p:sp>
        <p:nvSpPr>
          <p:cNvPr id="3" name="Content Placeholder 2"/>
          <p:cNvSpPr>
            <a:spLocks noGrp="1"/>
          </p:cNvSpPr>
          <p:nvPr>
            <p:ph idx="1"/>
          </p:nvPr>
        </p:nvSpPr>
        <p:spPr>
          <a:xfrm>
            <a:off x="457200" y="4191000"/>
            <a:ext cx="8229600" cy="1935163"/>
          </a:xfrm>
        </p:spPr>
        <p:txBody>
          <a:bodyPr/>
          <a:lstStyle/>
          <a:p>
            <a:r>
              <a:rPr lang="en-GB" dirty="0" smtClean="0"/>
              <a:t>Where does view-specific state go?</a:t>
            </a:r>
          </a:p>
          <a:p>
            <a:r>
              <a:rPr lang="en-GB" dirty="0" smtClean="0"/>
              <a:t>Where does behaviour live?</a:t>
            </a:r>
          </a:p>
          <a:p>
            <a:r>
              <a:rPr lang="en-GB" dirty="0" smtClean="0"/>
              <a:t>What about long-term maintainability?</a:t>
            </a:r>
            <a:endParaRPr lang="en-GB" dirty="0"/>
          </a:p>
        </p:txBody>
      </p:sp>
      <p:sp>
        <p:nvSpPr>
          <p:cNvPr id="5" name="Rounded Rectangle 4"/>
          <p:cNvSpPr/>
          <p:nvPr/>
        </p:nvSpPr>
        <p:spPr>
          <a:xfrm>
            <a:off x="609600" y="1524000"/>
            <a:ext cx="2743200" cy="1905000"/>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GB" sz="4000" b="1" dirty="0" smtClean="0"/>
              <a:t>View</a:t>
            </a:r>
          </a:p>
          <a:p>
            <a:pPr algn="ctr"/>
            <a:endParaRPr lang="en-GB" dirty="0" smtClean="0"/>
          </a:p>
          <a:p>
            <a:pPr algn="ctr"/>
            <a:r>
              <a:rPr lang="en-GB" dirty="0" smtClean="0"/>
              <a:t>(</a:t>
            </a:r>
            <a:r>
              <a:rPr lang="en-GB" dirty="0" err="1" smtClean="0"/>
              <a:t>Xaml</a:t>
            </a:r>
            <a:r>
              <a:rPr lang="en-GB" dirty="0" smtClean="0"/>
              <a:t> + </a:t>
            </a:r>
            <a:r>
              <a:rPr lang="en-GB" dirty="0" err="1" smtClean="0"/>
              <a:t>codebehind</a:t>
            </a:r>
            <a:r>
              <a:rPr lang="en-GB" dirty="0" smtClean="0"/>
              <a:t>)</a:t>
            </a:r>
            <a:endParaRPr lang="en-GB" dirty="0"/>
          </a:p>
        </p:txBody>
      </p:sp>
      <p:sp>
        <p:nvSpPr>
          <p:cNvPr id="6" name="Flowchart: Magnetic Disk 5"/>
          <p:cNvSpPr/>
          <p:nvPr/>
        </p:nvSpPr>
        <p:spPr>
          <a:xfrm>
            <a:off x="7162800" y="1768458"/>
            <a:ext cx="1219200" cy="1447800"/>
          </a:xfrm>
          <a:prstGeom prst="flowChartMagneticDisk">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GB"/>
          </a:p>
        </p:txBody>
      </p:sp>
      <p:grpSp>
        <p:nvGrpSpPr>
          <p:cNvPr id="4" name="Group 10"/>
          <p:cNvGrpSpPr/>
          <p:nvPr/>
        </p:nvGrpSpPr>
        <p:grpSpPr>
          <a:xfrm>
            <a:off x="4343400" y="1905000"/>
            <a:ext cx="1905000" cy="1219200"/>
            <a:chOff x="4191000" y="1752600"/>
            <a:chExt cx="1905000" cy="1219200"/>
          </a:xfrm>
        </p:grpSpPr>
        <p:sp>
          <p:nvSpPr>
            <p:cNvPr id="7" name="Rounded Rectangle 6"/>
            <p:cNvSpPr/>
            <p:nvPr/>
          </p:nvSpPr>
          <p:spPr>
            <a:xfrm>
              <a:off x="4495800" y="1905000"/>
              <a:ext cx="1600200" cy="106680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GB"/>
            </a:p>
          </p:txBody>
        </p:sp>
        <p:sp>
          <p:nvSpPr>
            <p:cNvPr id="8" name="Rounded Rectangle 7"/>
            <p:cNvSpPr/>
            <p:nvPr/>
          </p:nvSpPr>
          <p:spPr>
            <a:xfrm>
              <a:off x="4343400" y="1828800"/>
              <a:ext cx="1600200" cy="106680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GB"/>
            </a:p>
          </p:txBody>
        </p:sp>
        <p:sp>
          <p:nvSpPr>
            <p:cNvPr id="9" name="Rounded Rectangle 8"/>
            <p:cNvSpPr/>
            <p:nvPr/>
          </p:nvSpPr>
          <p:spPr>
            <a:xfrm>
              <a:off x="4191000" y="1752600"/>
              <a:ext cx="1600200" cy="106680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4000" b="1" dirty="0" smtClean="0"/>
                <a:t>EDM</a:t>
              </a:r>
              <a:endParaRPr lang="en-GB" sz="3600" b="1" dirty="0"/>
            </a:p>
          </p:txBody>
        </p:sp>
      </p:grpSp>
      <p:sp>
        <p:nvSpPr>
          <p:cNvPr id="12" name="Right Arrow 11"/>
          <p:cNvSpPr/>
          <p:nvPr/>
        </p:nvSpPr>
        <p:spPr>
          <a:xfrm>
            <a:off x="3581400" y="2286000"/>
            <a:ext cx="609600" cy="381000"/>
          </a:xfrm>
          <a:prstGeom prst="rightArrow">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n-GB"/>
          </a:p>
        </p:txBody>
      </p:sp>
      <p:sp>
        <p:nvSpPr>
          <p:cNvPr id="13" name="Right Arrow 12"/>
          <p:cNvSpPr/>
          <p:nvPr/>
        </p:nvSpPr>
        <p:spPr>
          <a:xfrm>
            <a:off x="6400800" y="2286000"/>
            <a:ext cx="609600" cy="381000"/>
          </a:xfrm>
          <a:prstGeom prst="rightArrow">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n-GB"/>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unded Rectangle 8"/>
          <p:cNvSpPr/>
          <p:nvPr/>
        </p:nvSpPr>
        <p:spPr>
          <a:xfrm>
            <a:off x="1066800" y="4114800"/>
            <a:ext cx="7086600" cy="2057400"/>
          </a:xfrm>
          <a:prstGeom prst="roundRect">
            <a:avLst/>
          </a:prstGeom>
        </p:spPr>
        <p:style>
          <a:lnRef idx="2">
            <a:schemeClr val="accent1"/>
          </a:lnRef>
          <a:fillRef idx="1">
            <a:schemeClr val="lt1"/>
          </a:fillRef>
          <a:effectRef idx="0">
            <a:schemeClr val="accent1"/>
          </a:effectRef>
          <a:fontRef idx="minor">
            <a:schemeClr val="dk1"/>
          </a:fontRef>
        </p:style>
        <p:txBody>
          <a:bodyPr rtlCol="0" anchor="t" anchorCtr="0"/>
          <a:lstStyle/>
          <a:p>
            <a:pPr algn="r"/>
            <a:r>
              <a:rPr lang="en-GB" sz="4000" b="1" dirty="0" smtClean="0"/>
              <a:t>Model</a:t>
            </a:r>
            <a:endParaRPr lang="en-GB" sz="4000" b="1" dirty="0"/>
          </a:p>
        </p:txBody>
      </p:sp>
      <p:sp>
        <p:nvSpPr>
          <p:cNvPr id="2" name="Title 1"/>
          <p:cNvSpPr>
            <a:spLocks noGrp="1"/>
          </p:cNvSpPr>
          <p:nvPr>
            <p:ph type="title"/>
          </p:nvPr>
        </p:nvSpPr>
        <p:spPr/>
        <p:txBody>
          <a:bodyPr/>
          <a:lstStyle/>
          <a:p>
            <a:r>
              <a:rPr lang="en-GB" dirty="0" smtClean="0"/>
              <a:t>View-Model-</a:t>
            </a:r>
            <a:r>
              <a:rPr lang="en-GB" dirty="0" err="1" smtClean="0"/>
              <a:t>ViewModel</a:t>
            </a:r>
            <a:endParaRPr lang="en-GB" dirty="0"/>
          </a:p>
        </p:txBody>
      </p:sp>
      <p:sp>
        <p:nvSpPr>
          <p:cNvPr id="4" name="Rounded Rectangle 3"/>
          <p:cNvSpPr/>
          <p:nvPr/>
        </p:nvSpPr>
        <p:spPr>
          <a:xfrm>
            <a:off x="1447800" y="4572000"/>
            <a:ext cx="1600200" cy="106680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4000" b="1" dirty="0" smtClean="0"/>
              <a:t>EDM</a:t>
            </a:r>
            <a:endParaRPr lang="en-GB" sz="3600" b="1" dirty="0"/>
          </a:p>
        </p:txBody>
      </p:sp>
      <p:sp>
        <p:nvSpPr>
          <p:cNvPr id="5" name="Rounded Rectangle 4"/>
          <p:cNvSpPr/>
          <p:nvPr/>
        </p:nvSpPr>
        <p:spPr>
          <a:xfrm>
            <a:off x="304800" y="1524000"/>
            <a:ext cx="2362200" cy="1905000"/>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GB" sz="4000" b="1" dirty="0" smtClean="0"/>
              <a:t>View</a:t>
            </a:r>
          </a:p>
          <a:p>
            <a:pPr algn="ctr"/>
            <a:endParaRPr lang="en-GB" dirty="0" smtClean="0"/>
          </a:p>
          <a:p>
            <a:pPr algn="ctr"/>
            <a:r>
              <a:rPr lang="en-GB" dirty="0" smtClean="0"/>
              <a:t>(</a:t>
            </a:r>
            <a:r>
              <a:rPr lang="en-GB" dirty="0" err="1" smtClean="0"/>
              <a:t>Xaml</a:t>
            </a:r>
            <a:r>
              <a:rPr lang="en-GB" dirty="0" smtClean="0"/>
              <a:t> + </a:t>
            </a:r>
            <a:r>
              <a:rPr lang="en-GB" dirty="0" err="1" smtClean="0"/>
              <a:t>codebehind</a:t>
            </a:r>
            <a:r>
              <a:rPr lang="en-GB" dirty="0" smtClean="0"/>
              <a:t>)</a:t>
            </a:r>
            <a:endParaRPr lang="en-GB" dirty="0"/>
          </a:p>
        </p:txBody>
      </p:sp>
      <p:sp>
        <p:nvSpPr>
          <p:cNvPr id="6" name="Right Arrow 5"/>
          <p:cNvSpPr/>
          <p:nvPr/>
        </p:nvSpPr>
        <p:spPr>
          <a:xfrm>
            <a:off x="2819400" y="2286000"/>
            <a:ext cx="609600" cy="381000"/>
          </a:xfrm>
          <a:prstGeom prst="rightArrow">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n-GB"/>
          </a:p>
        </p:txBody>
      </p:sp>
      <p:sp>
        <p:nvSpPr>
          <p:cNvPr id="7" name="Rounded Rectangle 6"/>
          <p:cNvSpPr/>
          <p:nvPr/>
        </p:nvSpPr>
        <p:spPr>
          <a:xfrm>
            <a:off x="3581400" y="1752600"/>
            <a:ext cx="2819400" cy="1295400"/>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sz="4000" b="1" dirty="0" err="1" smtClean="0"/>
              <a:t>ViewModel</a:t>
            </a:r>
            <a:endParaRPr lang="en-GB" sz="4000" b="1" dirty="0"/>
          </a:p>
        </p:txBody>
      </p:sp>
      <p:sp>
        <p:nvSpPr>
          <p:cNvPr id="8" name="Down Arrow 7"/>
          <p:cNvSpPr/>
          <p:nvPr/>
        </p:nvSpPr>
        <p:spPr>
          <a:xfrm>
            <a:off x="4800600" y="3200400"/>
            <a:ext cx="457200" cy="762000"/>
          </a:xfrm>
          <a:prstGeom prst="downArrow">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n-GB">
              <a:solidFill>
                <a:schemeClr val="dk1"/>
              </a:solidFill>
            </a:endParaRPr>
          </a:p>
        </p:txBody>
      </p:sp>
      <p:sp>
        <p:nvSpPr>
          <p:cNvPr id="10" name="TextBox 9"/>
          <p:cNvSpPr txBox="1"/>
          <p:nvPr/>
        </p:nvSpPr>
        <p:spPr>
          <a:xfrm>
            <a:off x="3200400" y="4933890"/>
            <a:ext cx="896849" cy="400110"/>
          </a:xfrm>
          <a:prstGeom prst="rect">
            <a:avLst/>
          </a:prstGeom>
          <a:noFill/>
        </p:spPr>
        <p:txBody>
          <a:bodyPr wrap="none" rtlCol="0">
            <a:spAutoFit/>
          </a:bodyPr>
          <a:lstStyle/>
          <a:p>
            <a:r>
              <a:rPr lang="en-GB" sz="2000" dirty="0" smtClean="0"/>
              <a:t>and/or</a:t>
            </a:r>
            <a:endParaRPr lang="en-GB" sz="2000" dirty="0"/>
          </a:p>
        </p:txBody>
      </p:sp>
      <p:sp>
        <p:nvSpPr>
          <p:cNvPr id="12" name="Rounded Rectangle 11"/>
          <p:cNvSpPr/>
          <p:nvPr/>
        </p:nvSpPr>
        <p:spPr>
          <a:xfrm>
            <a:off x="4572000" y="4724400"/>
            <a:ext cx="2057400" cy="106680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GB" sz="3600" b="1" dirty="0"/>
          </a:p>
        </p:txBody>
      </p:sp>
      <p:sp>
        <p:nvSpPr>
          <p:cNvPr id="13" name="Rounded Rectangle 12"/>
          <p:cNvSpPr/>
          <p:nvPr/>
        </p:nvSpPr>
        <p:spPr>
          <a:xfrm>
            <a:off x="4419600" y="4648200"/>
            <a:ext cx="2057400" cy="106680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GB" sz="3600" b="1" dirty="0"/>
          </a:p>
        </p:txBody>
      </p:sp>
      <p:sp>
        <p:nvSpPr>
          <p:cNvPr id="11" name="Rounded Rectangle 10"/>
          <p:cNvSpPr/>
          <p:nvPr/>
        </p:nvSpPr>
        <p:spPr>
          <a:xfrm>
            <a:off x="4267200" y="4572000"/>
            <a:ext cx="2057400" cy="106680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3200" b="1" dirty="0" smtClean="0"/>
              <a:t>Domain Model</a:t>
            </a:r>
            <a:endParaRPr lang="en-GB" sz="2800" b="1" dirty="0"/>
          </a:p>
        </p:txBody>
      </p:sp>
      <p:sp>
        <p:nvSpPr>
          <p:cNvPr id="14" name="Rounded Rectangular Callout 13"/>
          <p:cNvSpPr/>
          <p:nvPr/>
        </p:nvSpPr>
        <p:spPr>
          <a:xfrm>
            <a:off x="6629400" y="1828800"/>
            <a:ext cx="2133600" cy="1143000"/>
          </a:xfrm>
          <a:prstGeom prst="wedgeRoundRectCallout">
            <a:avLst>
              <a:gd name="adj1" fmla="val -64689"/>
              <a:gd name="adj2" fmla="val -16341"/>
              <a:gd name="adj3" fmla="val 16667"/>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GB" dirty="0" smtClean="0"/>
              <a:t>Properties</a:t>
            </a:r>
          </a:p>
          <a:p>
            <a:pPr algn="ctr"/>
            <a:endParaRPr lang="en-GB" dirty="0" smtClean="0"/>
          </a:p>
          <a:p>
            <a:pPr algn="ctr"/>
            <a:r>
              <a:rPr lang="en-GB" dirty="0" smtClean="0"/>
              <a:t>Command handling</a:t>
            </a:r>
            <a:endParaRPr lang="en-GB" dirty="0"/>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smtClean="0"/>
              <a:t>ViewModel</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
        <p:nvSpPr>
          <p:cNvPr id="5" name="Subtitle 4"/>
          <p:cNvSpPr>
            <a:spLocks noGrp="1"/>
          </p:cNvSpPr>
          <p:nvPr>
            <p:ph type="subTitle" idx="1"/>
          </p:nvPr>
        </p:nvSpPr>
        <p:spPr/>
        <p:txBody>
          <a:bodyPr/>
          <a:lstStyle/>
          <a:p>
            <a:endParaRPr lang="en-US"/>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GB" dirty="0" smtClean="0"/>
              <a:t>WPF Ribbon</a:t>
            </a:r>
            <a:endParaRPr lang="en-US" dirty="0"/>
          </a:p>
        </p:txBody>
      </p:sp>
      <p:sp>
        <p:nvSpPr>
          <p:cNvPr id="5" name="Content Placeholder 4"/>
          <p:cNvSpPr>
            <a:spLocks noGrp="1"/>
          </p:cNvSpPr>
          <p:nvPr>
            <p:ph idx="1"/>
          </p:nvPr>
        </p:nvSpPr>
        <p:spPr/>
        <p:txBody>
          <a:bodyPr/>
          <a:lstStyle/>
          <a:p>
            <a:r>
              <a:rPr lang="en-US" dirty="0" smtClean="0"/>
              <a:t>Provides Office 2007 Ribbon features</a:t>
            </a:r>
          </a:p>
          <a:p>
            <a:r>
              <a:rPr lang="en-US" dirty="0" smtClean="0"/>
              <a:t>Available via </a:t>
            </a:r>
            <a:r>
              <a:rPr lang="en-US" dirty="0" err="1" smtClean="0"/>
              <a:t>CodePlex</a:t>
            </a:r>
            <a:endParaRPr lang="en-US" dirty="0" smtClean="0"/>
          </a:p>
          <a:p>
            <a:pPr lvl="1"/>
            <a:r>
              <a:rPr lang="en-US" dirty="0" smtClean="0"/>
              <a:t>Requires accepting Microsoft Ribbon License Agreement</a:t>
            </a:r>
          </a:p>
          <a:p>
            <a:pPr lvl="1"/>
            <a:r>
              <a:rPr lang="en-US" dirty="0" smtClean="0"/>
              <a:t>Currently not included in Visual Studio 2008 or Visual Studio 2010 Beta 2</a:t>
            </a:r>
          </a:p>
          <a:p>
            <a:r>
              <a:rPr lang="en-US" dirty="0" smtClean="0"/>
              <a:t>Current drop of the Ribbon works in both .NET 3.5 SP1 projects and .NET 4.0 Beta 2 projects</a:t>
            </a:r>
            <a:endParaRPr lang="en-US" dirty="0"/>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echEd09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TechEd_Europe4x3">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TechEd09_Europe</Template>
  <TotalTime>214</TotalTime>
  <Words>521</Words>
  <Application>Microsoft Office PowerPoint</Application>
  <PresentationFormat>On-screen Show (4:3)</PresentationFormat>
  <Paragraphs>120</Paragraphs>
  <Slides>25</Slides>
  <Notes>22</Notes>
  <HiddenSlides>0</HiddenSlides>
  <MMClips>0</MMClips>
  <ScaleCrop>false</ScaleCrop>
  <HeadingPairs>
    <vt:vector size="4" baseType="variant">
      <vt:variant>
        <vt:lpstr>Theme</vt:lpstr>
      </vt:variant>
      <vt:variant>
        <vt:i4>3</vt:i4>
      </vt:variant>
      <vt:variant>
        <vt:lpstr>Slide Titles</vt:lpstr>
      </vt:variant>
      <vt:variant>
        <vt:i4>25</vt:i4>
      </vt:variant>
    </vt:vector>
  </HeadingPairs>
  <TitlesOfParts>
    <vt:vector size="28" baseType="lpstr">
      <vt:lpstr>TechEd09_Europe</vt:lpstr>
      <vt:lpstr>TechEd09_Europe template</vt:lpstr>
      <vt:lpstr>TechEd_Europe4x3</vt:lpstr>
      <vt:lpstr>Slide 1</vt:lpstr>
      <vt:lpstr>Enabling Rich Business Clients with Windows Presentation Foundation </vt:lpstr>
      <vt:lpstr>Agenda</vt:lpstr>
      <vt:lpstr>WPF is Evolving</vt:lpstr>
      <vt:lpstr>DataGrid</vt:lpstr>
      <vt:lpstr>Path of least resistance</vt:lpstr>
      <vt:lpstr>View-Model-ViewModel</vt:lpstr>
      <vt:lpstr>ViewModel</vt:lpstr>
      <vt:lpstr>WPF Ribbon</vt:lpstr>
      <vt:lpstr>Ribbon</vt:lpstr>
      <vt:lpstr>Ribbon issues</vt:lpstr>
      <vt:lpstr>Ribbon and ViewModel</vt:lpstr>
      <vt:lpstr>Styling</vt:lpstr>
      <vt:lpstr>Styling</vt:lpstr>
      <vt:lpstr>Windows 7 Support</vt:lpstr>
      <vt:lpstr>Windows 7 Features</vt:lpstr>
      <vt:lpstr>Deployment</vt:lpstr>
      <vt:lpstr>Deployment</vt:lpstr>
      <vt:lpstr>Summary</vt:lpstr>
      <vt:lpstr>Slide 20</vt:lpstr>
      <vt:lpstr>Links</vt:lpstr>
      <vt:lpstr>Resources</vt:lpstr>
      <vt:lpstr>Slide 23</vt:lpstr>
      <vt:lpstr>Slide 24</vt:lpstr>
      <vt:lpstr>Slide 25</vt:lpstr>
    </vt:vector>
  </TitlesOfParts>
  <Manager>&lt;Content Manager Name Here&gt;</Manager>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Tech·Ed Europe 2009</dc:subject>
  <dc:creator>Brian A. Randell</dc:creator>
  <dc:description>Tech·Ed Europe 2009</dc:description>
  <cp:lastModifiedBy>cn_user</cp:lastModifiedBy>
  <cp:revision>52</cp:revision>
  <dcterms:created xsi:type="dcterms:W3CDTF">2009-10-28T06:07:54Z</dcterms:created>
  <dcterms:modified xsi:type="dcterms:W3CDTF">2009-11-09T07:27:21Z</dcterms:modified>
</cp:coreProperties>
</file>