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Default Extension="xlsx" ContentType="application/vnd.openxmlformats-officedocument.spreadsheetml.sheet"/>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 id="2147483727" r:id="rId2"/>
  </p:sldMasterIdLst>
  <p:notesMasterIdLst>
    <p:notesMasterId r:id="rId53"/>
  </p:notesMasterIdLst>
  <p:handoutMasterIdLst>
    <p:handoutMasterId r:id="rId54"/>
  </p:handoutMasterIdLst>
  <p:sldIdLst>
    <p:sldId id="256" r:id="rId3"/>
    <p:sldId id="257" r:id="rId4"/>
    <p:sldId id="305" r:id="rId5"/>
    <p:sldId id="283" r:id="rId6"/>
    <p:sldId id="285" r:id="rId7"/>
    <p:sldId id="301" r:id="rId8"/>
    <p:sldId id="264" r:id="rId9"/>
    <p:sldId id="306" r:id="rId10"/>
    <p:sldId id="307" r:id="rId11"/>
    <p:sldId id="308" r:id="rId12"/>
    <p:sldId id="309" r:id="rId13"/>
    <p:sldId id="310" r:id="rId14"/>
    <p:sldId id="311" r:id="rId15"/>
    <p:sldId id="312" r:id="rId16"/>
    <p:sldId id="313" r:id="rId17"/>
    <p:sldId id="314" r:id="rId18"/>
    <p:sldId id="315" r:id="rId19"/>
    <p:sldId id="316" r:id="rId20"/>
    <p:sldId id="317" r:id="rId21"/>
    <p:sldId id="318" r:id="rId22"/>
    <p:sldId id="319" r:id="rId23"/>
    <p:sldId id="320" r:id="rId24"/>
    <p:sldId id="321" r:id="rId25"/>
    <p:sldId id="322" r:id="rId26"/>
    <p:sldId id="323" r:id="rId27"/>
    <p:sldId id="324" r:id="rId28"/>
    <p:sldId id="325" r:id="rId29"/>
    <p:sldId id="326" r:id="rId30"/>
    <p:sldId id="284" r:id="rId31"/>
    <p:sldId id="286" r:id="rId32"/>
    <p:sldId id="302" r:id="rId33"/>
    <p:sldId id="303" r:id="rId34"/>
    <p:sldId id="304" r:id="rId35"/>
    <p:sldId id="296" r:id="rId36"/>
    <p:sldId id="274" r:id="rId37"/>
    <p:sldId id="280" r:id="rId38"/>
    <p:sldId id="262" r:id="rId39"/>
    <p:sldId id="263" r:id="rId40"/>
    <p:sldId id="265" r:id="rId41"/>
    <p:sldId id="266" r:id="rId42"/>
    <p:sldId id="267" r:id="rId43"/>
    <p:sldId id="268" r:id="rId44"/>
    <p:sldId id="269" r:id="rId45"/>
    <p:sldId id="270" r:id="rId46"/>
    <p:sldId id="271" r:id="rId47"/>
    <p:sldId id="272" r:id="rId48"/>
    <p:sldId id="273" r:id="rId49"/>
    <p:sldId id="282" r:id="rId50"/>
    <p:sldId id="327" r:id="rId51"/>
    <p:sldId id="328" r:id="rId52"/>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CCFFCC"/>
    <a:srgbClr val="CCCCCC"/>
    <a:srgbClr val="99CC99"/>
    <a:srgbClr val="F6AE1E"/>
    <a:srgbClr val="FFFFFF"/>
    <a:srgbClr val="FF0066"/>
    <a:srgbClr val="000000"/>
    <a:srgbClr val="F3AF35"/>
    <a:srgbClr val="9C42E6"/>
    <a:srgbClr val="D1943B"/>
  </p:clrMru>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66" autoAdjust="0"/>
    <p:restoredTop sz="85294" autoAdjust="0"/>
  </p:normalViewPr>
  <p:slideViewPr>
    <p:cSldViewPr snapToGrid="0">
      <p:cViewPr varScale="1">
        <p:scale>
          <a:sx n="92" d="100"/>
          <a:sy n="92" d="100"/>
        </p:scale>
        <p:origin x="-636" y="-102"/>
      </p:cViewPr>
      <p:guideLst>
        <p:guide orient="horz" pos="144"/>
        <p:guide orient="horz" pos="895"/>
        <p:guide orient="horz" pos="1484"/>
        <p:guide orient="horz" pos="1200"/>
        <p:guide orient="horz" pos="2736"/>
        <p:guide orient="horz" pos="3897"/>
        <p:guide pos="2880"/>
        <p:guide pos="240"/>
        <p:guide pos="460"/>
        <p:guide pos="5520"/>
        <p:guide pos="863"/>
        <p:guide pos="5299"/>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82" d="100"/>
          <a:sy n="82" d="100"/>
        </p:scale>
        <p:origin x="-2064"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GB"/>
  <c:style val="26"/>
  <c:chart>
    <c:title>
      <c:layout/>
    </c:title>
    <c:plotArea>
      <c:layout/>
      <c:barChart>
        <c:barDir val="col"/>
        <c:grouping val="clustered"/>
        <c:ser>
          <c:idx val="0"/>
          <c:order val="0"/>
          <c:tx>
            <c:strRef>
              <c:f>Sheet1!$B$1</c:f>
              <c:strCache>
                <c:ptCount val="1"/>
                <c:pt idx="0">
                  <c:v>Series 1</c:v>
                </c:pt>
              </c:strCache>
            </c:strRef>
          </c:tx>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Series 3</c:v>
                </c:pt>
              </c:strCache>
            </c:strRef>
          </c:tx>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er>
        <c:dLbls>
          <c:showVal val="1"/>
        </c:dLbls>
        <c:axId val="98686464"/>
        <c:axId val="98688000"/>
      </c:barChart>
      <c:catAx>
        <c:axId val="98686464"/>
        <c:scaling>
          <c:orientation val="minMax"/>
        </c:scaling>
        <c:axPos val="b"/>
        <c:majorTickMark val="none"/>
        <c:tickLblPos val="nextTo"/>
        <c:crossAx val="98688000"/>
        <c:crosses val="autoZero"/>
        <c:auto val="1"/>
        <c:lblAlgn val="ctr"/>
        <c:lblOffset val="100"/>
      </c:catAx>
      <c:valAx>
        <c:axId val="98688000"/>
        <c:scaling>
          <c:orientation val="minMax"/>
        </c:scaling>
        <c:delete val="1"/>
        <c:axPos val="l"/>
        <c:numFmt formatCode="General" sourceLinked="1"/>
        <c:tickLblPos val="none"/>
        <c:crossAx val="98686464"/>
        <c:crosses val="autoZero"/>
        <c:crossBetween val="between"/>
        <c:majorUnit val="1"/>
      </c:valAx>
    </c:plotArea>
    <c:legend>
      <c:legendPos val="t"/>
      <c:layout/>
    </c:legend>
    <c:plotVisOnly val="1"/>
  </c:chart>
  <c:txPr>
    <a:bodyPr/>
    <a:lstStyle/>
    <a:p>
      <a:pPr>
        <a:defRPr sz="18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GB"/>
  <c:style val="26"/>
  <c:chart>
    <c:title>
      <c:tx>
        <c:rich>
          <a:bodyPr/>
          <a:lstStyle/>
          <a:p>
            <a:pPr>
              <a:defRPr sz="4400" b="0"/>
            </a:pPr>
            <a:r>
              <a:rPr lang="en-US" dirty="0">
                <a:latin typeface="Calibri" pitchFamily="34" charset="0"/>
              </a:rPr>
              <a:t>Chart Title</a:t>
            </a:r>
          </a:p>
        </c:rich>
      </c:tx>
      <c:layout/>
    </c:title>
    <c:view3D>
      <c:rotX val="30"/>
      <c:hPercent val="50"/>
      <c:depthPercent val="100"/>
      <c:perspective val="30"/>
    </c:view3D>
    <c:plotArea>
      <c:layout>
        <c:manualLayout>
          <c:layoutTarget val="inner"/>
          <c:xMode val="edge"/>
          <c:yMode val="edge"/>
          <c:x val="1.1711726218272037E-3"/>
          <c:y val="0.16578725939722583"/>
          <c:w val="0.71714774916939061"/>
          <c:h val="0.82881511893089665"/>
        </c:manualLayout>
      </c:layout>
      <c:pie3DChart>
        <c:varyColors val="1"/>
        <c:ser>
          <c:idx val="0"/>
          <c:order val="0"/>
          <c:tx>
            <c:strRef>
              <c:f>Sheet1!$B$1</c:f>
              <c:strCache>
                <c:ptCount val="1"/>
                <c:pt idx="0">
                  <c:v>Chart Title</c:v>
                </c:pt>
              </c:strCache>
            </c:strRef>
          </c:tx>
          <c:dLbls>
            <c:numFmt formatCode="General" sourceLinked="0"/>
            <c:txPr>
              <a:bodyPr/>
              <a:lstStyle/>
              <a:p>
                <a:pPr>
                  <a:defRPr sz="2800">
                    <a:effectLst>
                      <a:outerShdw blurRad="38100" dist="38100" dir="2700000" algn="tl">
                        <a:srgbClr val="000000">
                          <a:alpha val="43137"/>
                        </a:srgbClr>
                      </a:outerShdw>
                    </a:effectLst>
                  </a:defRPr>
                </a:pPr>
                <a:endParaRPr lang="en-US"/>
              </a:p>
            </c:txPr>
            <c:showPercent val="1"/>
            <c:showLeaderLines val="1"/>
          </c:dLbls>
          <c:cat>
            <c:strRef>
              <c:f>Sheet1!$A$2:$A$5</c:f>
              <c:strCache>
                <c:ptCount val="4"/>
                <c:pt idx="0">
                  <c:v>1st Qtr</c:v>
                </c:pt>
                <c:pt idx="1">
                  <c:v>2nd Qtr</c:v>
                </c:pt>
                <c:pt idx="2">
                  <c:v>3rd Qtr</c:v>
                </c:pt>
                <c:pt idx="3">
                  <c:v>4th Qtr</c:v>
                </c:pt>
              </c:strCache>
            </c:strRef>
          </c:cat>
          <c:val>
            <c:numRef>
              <c:f>Sheet1!$B$2:$B$5</c:f>
              <c:numCache>
                <c:formatCode>General</c:formatCode>
                <c:ptCount val="4"/>
                <c:pt idx="0">
                  <c:v>8.2000000000000011</c:v>
                </c:pt>
                <c:pt idx="1">
                  <c:v>3.2</c:v>
                </c:pt>
                <c:pt idx="2">
                  <c:v>1.4</c:v>
                </c:pt>
                <c:pt idx="3">
                  <c:v>1.2</c:v>
                </c:pt>
              </c:numCache>
            </c:numRef>
          </c:val>
        </c:ser>
      </c:pie3DChart>
    </c:plotArea>
    <c:legend>
      <c:legendPos val="r"/>
      <c:layout>
        <c:manualLayout>
          <c:xMode val="edge"/>
          <c:yMode val="edge"/>
          <c:x val="0.71349145773957201"/>
          <c:y val="0.33069235618712822"/>
          <c:w val="0.27832858316024417"/>
          <c:h val="0.42146170730847637"/>
        </c:manualLayout>
      </c:layout>
      <c:txPr>
        <a:bodyPr/>
        <a:lstStyle/>
        <a:p>
          <a:pPr>
            <a:defRPr sz="3200">
              <a:effectLst>
                <a:outerShdw blurRad="38100" dist="38100" dir="2700000" algn="tl">
                  <a:srgbClr val="000000">
                    <a:alpha val="43137"/>
                  </a:srgbClr>
                </a:outerShdw>
              </a:effectLst>
            </a:defRPr>
          </a:pPr>
          <a:endParaRPr lang="en-US"/>
        </a:p>
      </c:txPr>
    </c:legend>
    <c:plotVisOnly val="1"/>
  </c:chart>
  <c:txPr>
    <a:bodyPr/>
    <a:lstStyle/>
    <a:p>
      <a:pPr>
        <a:defRPr sz="1800"/>
      </a:pPr>
      <a:endParaRPr lang="en-US"/>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400" smtClean="0"/>
              <a:t>Tech·Ed Europe 2009</a:t>
            </a:r>
            <a:endParaRPr lang="en-US" sz="1400" dirty="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latin typeface="Trebuchet MS" pitchFamily="34" charset="0"/>
              </a:rPr>
              <a:t>10/11/2009</a:t>
            </a:r>
            <a:endParaRPr lang="en-US" sz="1400" dirty="0">
              <a:latin typeface="Trebuchet MS"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1400" smtClean="0">
                <a:solidFill>
                  <a:srgbClr val="000000"/>
                </a:solidFill>
                <a:latin typeface="Trebuchet MS" pitchFamily="34" charset="0"/>
              </a:rPr>
              <a:t>dev205_harry.pptx</a:t>
            </a:r>
            <a:endParaRPr lang="en-US" sz="1400" dirty="0" smtClean="0">
              <a:solidFill>
                <a:srgbClr val="000000"/>
              </a:solidFill>
              <a:latin typeface="Trebuchet MS"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z="1400" smtClean="0">
                <a:latin typeface="Trebuchet MS" pitchFamily="34" charset="0"/>
              </a:rPr>
              <a:pPr/>
              <a:t>‹#›</a:t>
            </a:fld>
            <a:endParaRPr lang="en-US" sz="1400" dirty="0">
              <a:latin typeface="Trebuchet MS"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400">
                <a:latin typeface="Segoe" pitchFamily="34" charset="0"/>
              </a:defRPr>
            </a:lvl1pPr>
          </a:lstStyle>
          <a:p>
            <a:r>
              <a:rPr lang="en-US"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Trebuchet MS" pitchFamily="34" charset="0"/>
              </a:rPr>
            </a:br>
            <a:r>
              <a:rPr lang="en-US" sz="500" smtClean="0">
                <a:solidFill>
                  <a:srgbClr val="000000"/>
                </a:solidFill>
                <a:latin typeface="Trebuchet MS" pitchFamily="34" charset="0"/>
              </a:rPr>
              <a:t>MICROSOFT MAKES NO WARRANTIES, EXPRESS, IMPLIED OR STATUTORY, AS TO THE INFORMATION IN THIS PRESENTATION.</a:t>
            </a:r>
            <a:endParaRPr lang="en-US" sz="500" dirty="0" smtClean="0">
              <a:solidFill>
                <a:srgbClr val="000000"/>
              </a:solidFill>
              <a:latin typeface="Trebuchet MS"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endParaRPr lang="en-US" dirty="0"/>
          </a:p>
        </p:txBody>
      </p:sp>
      <p:sp>
        <p:nvSpPr>
          <p:cNvPr id="6" name="Slide Image Placeholder 5"/>
          <p:cNvSpPr>
            <a:spLocks noGrp="1" noRot="1" noChangeAspect="1"/>
          </p:cNvSpPr>
          <p:nvPr>
            <p:ph type="sldImg"/>
          </p:nvPr>
        </p:nvSpPr>
        <p:spPr>
          <a:xfrm>
            <a:off x="1535113" y="457200"/>
            <a:ext cx="3736975" cy="2801938"/>
          </a:xfrm>
        </p:spPr>
      </p:sp>
      <p:sp>
        <p:nvSpPr>
          <p:cNvPr id="7" name="Notes Placeholder 6"/>
          <p:cNvSpPr>
            <a:spLocks noGrp="1"/>
          </p:cNvSpPr>
          <p:nvPr>
            <p:ph type="body" idx="1"/>
          </p:nvPr>
        </p:nvSpPr>
        <p:spPr/>
        <p:txBody>
          <a:bodyPr>
            <a:normAutofit/>
          </a:bodyPr>
          <a:lstStyle/>
          <a:p>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endParaRPr lang="en-US" dirty="0"/>
          </a:p>
        </p:txBody>
      </p:sp>
      <p:sp>
        <p:nvSpPr>
          <p:cNvPr id="6" name="Slide Image Placeholder 5"/>
          <p:cNvSpPr>
            <a:spLocks noGrp="1" noRot="1" noChangeAspect="1"/>
          </p:cNvSpPr>
          <p:nvPr>
            <p:ph type="sldImg"/>
          </p:nvPr>
        </p:nvSpPr>
        <p:spPr>
          <a:xfrm>
            <a:off x="1535113" y="457200"/>
            <a:ext cx="3736975" cy="2801938"/>
          </a:xfrm>
        </p:spPr>
      </p:sp>
      <p:sp>
        <p:nvSpPr>
          <p:cNvPr id="7" name="Notes Placeholder 6"/>
          <p:cNvSpPr>
            <a:spLocks noGrp="1"/>
          </p:cNvSpPr>
          <p:nvPr>
            <p:ph type="body" idx="1"/>
          </p:nvPr>
        </p:nvSpPr>
        <p:spPr/>
        <p:txBody>
          <a:bodyPr>
            <a:normAutofit/>
          </a:bodyPr>
          <a:lstStyle/>
          <a:p>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11/10/2009 8:53 AM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50</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sz="900" kern="1200" dirty="0" smtClean="0">
              <a:solidFill>
                <a:schemeClr val="tx1"/>
              </a:solidFill>
              <a:latin typeface="Calibri" pitchFamily="34" charset="0"/>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Light background developer co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Picture 7" descr="white-green code shape.png"/>
          <p:cNvPicPr>
            <a:picLocks noChangeAspect="1"/>
          </p:cNvPicPr>
          <p:nvPr userDrawn="1"/>
        </p:nvPicPr>
        <p:blipFill>
          <a:blip r:embed="rId3"/>
          <a:stretch>
            <a:fillRect/>
          </a:stretch>
        </p:blipFill>
        <p:spPr bwMode="white">
          <a:xfrm>
            <a:off x="0" y="0"/>
            <a:ext cx="9144000" cy="6858000"/>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387055" y="1572364"/>
            <a:ext cx="8346073" cy="1698927"/>
          </a:xfrm>
        </p:spPr>
        <p:txBody>
          <a:bodyPr/>
          <a:lstStyle>
            <a:lvl1pPr marL="0" indent="0">
              <a:lnSpc>
                <a:spcPct val="80000"/>
              </a:lnSpc>
              <a:buFontTx/>
              <a:buNone/>
              <a:defRPr sz="2800" b="0">
                <a:solidFill>
                  <a:srgbClr val="000000"/>
                </a:solidFill>
                <a:latin typeface="Consolas" pitchFamily="49" charset="0"/>
                <a:cs typeface="Courier New" pitchFamily="49" charset="0"/>
              </a:defRPr>
            </a:lvl1pPr>
            <a:lvl2pPr marL="457200" indent="6350">
              <a:lnSpc>
                <a:spcPct val="80000"/>
              </a:lnSpc>
              <a:buFontTx/>
              <a:buNone/>
              <a:defRPr sz="2400" b="0">
                <a:solidFill>
                  <a:srgbClr val="000000"/>
                </a:solidFill>
                <a:latin typeface="Consolas" pitchFamily="49" charset="0"/>
                <a:cs typeface="Courier New" pitchFamily="49" charset="0"/>
              </a:defRPr>
            </a:lvl2pPr>
            <a:lvl3pPr marL="796925" indent="0">
              <a:lnSpc>
                <a:spcPct val="80000"/>
              </a:lnSpc>
              <a:buFontTx/>
              <a:buNone/>
              <a:defRPr sz="2000" b="0">
                <a:solidFill>
                  <a:srgbClr val="000000"/>
                </a:solidFill>
                <a:latin typeface="Consolas" pitchFamily="49" charset="0"/>
                <a:cs typeface="Courier New" pitchFamily="49" charset="0"/>
              </a:defRPr>
            </a:lvl3pPr>
            <a:lvl4pPr marL="1147763" indent="20638">
              <a:lnSpc>
                <a:spcPct val="80000"/>
              </a:lnSpc>
              <a:buFontTx/>
              <a:buNone/>
              <a:defRPr sz="2000" b="0">
                <a:solidFill>
                  <a:srgbClr val="000000"/>
                </a:solidFill>
                <a:latin typeface="Consolas" pitchFamily="49" charset="0"/>
                <a:cs typeface="Courier New" pitchFamily="49" charset="0"/>
              </a:defRPr>
            </a:lvl4pPr>
            <a:lvl5pPr marL="1489075" indent="0">
              <a:lnSpc>
                <a:spcPct val="80000"/>
              </a:lnSpc>
              <a:buFontTx/>
              <a:buNone/>
              <a:defRPr sz="2000" b="0">
                <a:solidFill>
                  <a:srgbClr val="000000"/>
                </a:solidFill>
                <a:latin typeface="Consolas"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Related Content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marL="0" marR="0" indent="0" defTabSz="914363" rtl="0" eaLnBrk="1" fontAlgn="auto" latinLnBrk="0" hangingPunct="1">
              <a:lnSpc>
                <a:spcPct val="90000"/>
              </a:lnSpc>
              <a:spcBef>
                <a:spcPct val="0"/>
              </a:spcBef>
              <a:spcAft>
                <a:spcPts val="0"/>
              </a:spcAft>
              <a:tabLst/>
              <a:defRPr baseline="0">
                <a:latin typeface="+mj-lt"/>
              </a:defRPr>
            </a:lvl1pPr>
          </a:lstStyle>
          <a:p>
            <a:pPr marL="0" marR="0" lvl="0" indent="0" defTabSz="914363" rtl="0" eaLnBrk="1" fontAlgn="auto" latinLnBrk="0" hangingPunct="1">
              <a:lnSpc>
                <a:spcPct val="90000"/>
              </a:lnSpc>
              <a:spcBef>
                <a:spcPct val="0"/>
              </a:spcBef>
              <a:spcAft>
                <a:spcPts val="0"/>
              </a:spcAft>
              <a:tabLst/>
              <a:defRPr/>
            </a:pPr>
            <a:r>
              <a:rPr kumimoji="0" lang="en-US" sz="4800" b="0" i="0" u="none" strike="noStrike" kern="1200" cap="none" spc="-100" normalizeH="0" baseline="0" noProof="0" dirty="0" smtClean="0">
                <a:ln w="3175">
                  <a:noFill/>
                </a:ln>
                <a:solidFill>
                  <a:schemeClr val="tx1"/>
                </a:solidFill>
                <a:effectLst/>
                <a:uLnTx/>
                <a:uFillTx/>
                <a:latin typeface="Calibri" pitchFamily="34" charset="0"/>
                <a:ea typeface="+mn-ea"/>
                <a:cs typeface="Arial" charset="0"/>
              </a:rPr>
              <a:t>Related Content</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
        <p:nvSpPr>
          <p:cNvPr id="11" name="Content Placeholder 10"/>
          <p:cNvSpPr>
            <a:spLocks noGrp="1"/>
          </p:cNvSpPr>
          <p:nvPr>
            <p:ph sz="quarter" idx="10" hasCustomPrompt="1"/>
          </p:nvPr>
        </p:nvSpPr>
        <p:spPr>
          <a:xfrm>
            <a:off x="381000" y="141446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Breakout Sessions (session codes and titles)</a:t>
            </a:r>
          </a:p>
        </p:txBody>
      </p:sp>
      <p:sp>
        <p:nvSpPr>
          <p:cNvPr id="12" name="Content Placeholder 10"/>
          <p:cNvSpPr>
            <a:spLocks noGrp="1"/>
          </p:cNvSpPr>
          <p:nvPr>
            <p:ph sz="quarter" idx="11" hasCustomPrompt="1"/>
          </p:nvPr>
        </p:nvSpPr>
        <p:spPr>
          <a:xfrm>
            <a:off x="381000" y="234742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a:defRPr/>
            </a:pPr>
            <a:r>
              <a:rPr lang="en-US" dirty="0" smtClean="0"/>
              <a:t>Interactive Theater Sessions (session codes and titles)</a:t>
            </a:r>
          </a:p>
        </p:txBody>
      </p:sp>
      <p:sp>
        <p:nvSpPr>
          <p:cNvPr id="13" name="Content Placeholder 10"/>
          <p:cNvSpPr>
            <a:spLocks noGrp="1"/>
          </p:cNvSpPr>
          <p:nvPr>
            <p:ph sz="quarter" idx="12" hasCustomPrompt="1"/>
          </p:nvPr>
        </p:nvSpPr>
        <p:spPr>
          <a:xfrm>
            <a:off x="381000" y="3280383"/>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4" name="Content Placeholder 10"/>
          <p:cNvSpPr>
            <a:spLocks noGrp="1"/>
          </p:cNvSpPr>
          <p:nvPr>
            <p:ph sz="quarter" idx="13" hasCustomPrompt="1"/>
          </p:nvPr>
        </p:nvSpPr>
        <p:spPr>
          <a:xfrm>
            <a:off x="381000" y="4213345"/>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24" r:id="rId11"/>
    <p:sldLayoutId id="2147483725" r:id="rId12"/>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5"/>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16"/>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1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6"/>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6"/>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8"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hyperlink" Target="http://blogs.msdn.com/blogfiles/bharry/WindowsLiveWriter/Picturesofmyfarm_4F80/IMG_0165.jpg" TargetMode="External"/><Relationship Id="rId18" Type="http://schemas.openxmlformats.org/officeDocument/2006/relationships/image" Target="../media/image16.png"/><Relationship Id="rId3" Type="http://schemas.openxmlformats.org/officeDocument/2006/relationships/hyperlink" Target="http://blogs.msdn.com/blogfiles/bharry/WindowsLiveWriter/Picturesofmyfarm_4F80/image_2.png" TargetMode="External"/><Relationship Id="rId7" Type="http://schemas.openxmlformats.org/officeDocument/2006/relationships/hyperlink" Target="http://blogs.msdn.com/blogfiles/bharry/WindowsLiveWriter/Picturesofmyfarm_4F80/IMG_0168.jpg" TargetMode="External"/><Relationship Id="rId12" Type="http://schemas.openxmlformats.org/officeDocument/2006/relationships/image" Target="../media/image11.jpeg"/><Relationship Id="rId17" Type="http://schemas.openxmlformats.org/officeDocument/2006/relationships/image" Target="../media/image15.png"/><Relationship Id="rId2" Type="http://schemas.openxmlformats.org/officeDocument/2006/relationships/notesSlide" Target="../notesSlides/notesSlide3.xml"/><Relationship Id="rId16" Type="http://schemas.openxmlformats.org/officeDocument/2006/relationships/image" Target="../media/image14.png"/><Relationship Id="rId1" Type="http://schemas.openxmlformats.org/officeDocument/2006/relationships/slideLayout" Target="../slideLayouts/slideLayout8.xml"/><Relationship Id="rId6" Type="http://schemas.openxmlformats.org/officeDocument/2006/relationships/image" Target="../media/image8.jpeg"/><Relationship Id="rId11" Type="http://schemas.openxmlformats.org/officeDocument/2006/relationships/hyperlink" Target="http://blogs.msdn.com/blogfiles/bharry/WindowsLiveWriter/Picturesofmyfarm_4F80/IMG_0171.jpg" TargetMode="External"/><Relationship Id="rId5" Type="http://schemas.openxmlformats.org/officeDocument/2006/relationships/hyperlink" Target="http://blogs.msdn.com/blogfiles/bharry/WindowsLiveWriter/Picturesofmyfarm_4F80/IMG_0188.jpg" TargetMode="External"/><Relationship Id="rId15" Type="http://schemas.openxmlformats.org/officeDocument/2006/relationships/image" Target="../media/image13.png"/><Relationship Id="rId10" Type="http://schemas.openxmlformats.org/officeDocument/2006/relationships/image" Target="../media/image10.jpeg"/><Relationship Id="rId4" Type="http://schemas.openxmlformats.org/officeDocument/2006/relationships/image" Target="../media/image7.png"/><Relationship Id="rId9" Type="http://schemas.openxmlformats.org/officeDocument/2006/relationships/hyperlink" Target="http://blogs.msdn.com/blogfiles/bharry/WindowsLiveWriter/Picturesofmyfarm_4F80/IMG_0167.jpg" TargetMode="External"/><Relationship Id="rId14" Type="http://schemas.openxmlformats.org/officeDocument/2006/relationships/image" Target="../media/image12.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hyperlink" Target="http://www.microsoft.com/" TargetMode="External"/><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4.xml"/><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8" Type="http://schemas.openxmlformats.org/officeDocument/2006/relationships/hyperlink" Target="http://microsoft.com/msdn" TargetMode="External"/><Relationship Id="rId3" Type="http://schemas.openxmlformats.org/officeDocument/2006/relationships/image" Target="../media/image40.png"/><Relationship Id="rId7" Type="http://schemas.openxmlformats.org/officeDocument/2006/relationships/image" Target="../media/image42.png"/><Relationship Id="rId2" Type="http://schemas.openxmlformats.org/officeDocument/2006/relationships/notesSlide" Target="../notesSlides/notesSlide48.xml"/><Relationship Id="rId1" Type="http://schemas.openxmlformats.org/officeDocument/2006/relationships/slideLayout" Target="../slideLayouts/slideLayout7.xml"/><Relationship Id="rId6" Type="http://schemas.openxmlformats.org/officeDocument/2006/relationships/image" Target="../media/image41.png"/><Relationship Id="rId11" Type="http://schemas.openxmlformats.org/officeDocument/2006/relationships/image" Target="../media/image44.png"/><Relationship Id="rId5" Type="http://schemas.openxmlformats.org/officeDocument/2006/relationships/hyperlink" Target="http://microsoft.com/technet" TargetMode="External"/><Relationship Id="rId10" Type="http://schemas.openxmlformats.org/officeDocument/2006/relationships/image" Target="../media/image43.emf"/><Relationship Id="rId4" Type="http://schemas.openxmlformats.org/officeDocument/2006/relationships/hyperlink" Target="http://www.microsoft.com/teched" TargetMode="External"/><Relationship Id="rId9" Type="http://schemas.openxmlformats.org/officeDocument/2006/relationships/hyperlink" Target="http://www.microsoft.com/learning" TargetMode="External"/></Relationships>
</file>

<file path=ppt/slides/_rels/slide4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9402"/>
            <a:ext cx="8382000" cy="387798"/>
          </a:xfrm>
        </p:spPr>
        <p:txBody>
          <a:bodyPr/>
          <a:lstStyle/>
          <a:p>
            <a:r>
              <a:rPr lang="en-US" sz="2800" dirty="0" smtClean="0"/>
              <a:t>Dashboard: SharePoint Server</a:t>
            </a:r>
            <a:endParaRPr lang="en-US" sz="2800" dirty="0"/>
          </a:p>
        </p:txBody>
      </p:sp>
      <p:sp>
        <p:nvSpPr>
          <p:cNvPr id="9" name="TextBox 8"/>
          <p:cNvSpPr txBox="1"/>
          <p:nvPr/>
        </p:nvSpPr>
        <p:spPr>
          <a:xfrm>
            <a:off x="0" y="6596390"/>
            <a:ext cx="9144000" cy="261610"/>
          </a:xfrm>
          <a:prstGeom prst="rect">
            <a:avLst/>
          </a:prstGeom>
          <a:solidFill>
            <a:schemeClr val="bg2">
              <a:lumMod val="75000"/>
            </a:schemeClr>
          </a:solidFill>
        </p:spPr>
        <p:txBody>
          <a:bodyPr wrap="square" rtlCol="0">
            <a:spAutoFit/>
          </a:bodyPr>
          <a:lstStyle/>
          <a:p>
            <a:r>
              <a:rPr lang="en-US" sz="1100" b="1" dirty="0" smtClean="0"/>
              <a:t>Reporting in 2010 </a:t>
            </a:r>
            <a:r>
              <a:rPr lang="en-US" sz="1100" dirty="0" smtClean="0"/>
              <a:t>| </a:t>
            </a:r>
            <a:r>
              <a:rPr lang="en-US" sz="1100" dirty="0"/>
              <a:t>Custom reports | </a:t>
            </a:r>
            <a:r>
              <a:rPr lang="en-US" sz="1100" dirty="0" smtClean="0"/>
              <a:t>Making transparency work </a:t>
            </a:r>
            <a:endParaRPr lang="en-US" sz="1100" b="1" dirty="0" smtClean="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08000" y="457200"/>
            <a:ext cx="8128000" cy="60960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sp>
        <p:nvSpPr>
          <p:cNvPr id="7" name="Freeform 6"/>
          <p:cNvSpPr/>
          <p:nvPr/>
        </p:nvSpPr>
        <p:spPr>
          <a:xfrm rot="20359169">
            <a:off x="707666" y="1450362"/>
            <a:ext cx="84940" cy="139328"/>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chemeClr val="tx1"/>
          </a:solidFill>
          <a:ln w="3175">
            <a:solidFill>
              <a:schemeClr val="bg1"/>
            </a:solidFill>
          </a:ln>
          <a:effectLst>
            <a:glow rad="63500">
              <a:schemeClr val="accent1">
                <a:satMod val="175000"/>
                <a:alpha val="40000"/>
              </a:schemeClr>
            </a:glow>
            <a:outerShdw blurRad="25400" dist="25400" dir="204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xmlns="" val="302389347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9402"/>
            <a:ext cx="8382000" cy="387798"/>
          </a:xfrm>
        </p:spPr>
        <p:txBody>
          <a:bodyPr/>
          <a:lstStyle/>
          <a:p>
            <a:r>
              <a:rPr lang="en-US" sz="2800" dirty="0" smtClean="0"/>
              <a:t>Dashboard: SharePoint Server</a:t>
            </a:r>
            <a:endParaRPr lang="en-US" sz="2800" dirty="0"/>
          </a:p>
        </p:txBody>
      </p:sp>
      <p:sp>
        <p:nvSpPr>
          <p:cNvPr id="9" name="TextBox 8"/>
          <p:cNvSpPr txBox="1"/>
          <p:nvPr/>
        </p:nvSpPr>
        <p:spPr>
          <a:xfrm>
            <a:off x="0" y="6596390"/>
            <a:ext cx="9144000" cy="261610"/>
          </a:xfrm>
          <a:prstGeom prst="rect">
            <a:avLst/>
          </a:prstGeom>
          <a:solidFill>
            <a:schemeClr val="bg2">
              <a:lumMod val="75000"/>
            </a:schemeClr>
          </a:solidFill>
        </p:spPr>
        <p:txBody>
          <a:bodyPr wrap="square" rtlCol="0">
            <a:spAutoFit/>
          </a:bodyPr>
          <a:lstStyle/>
          <a:p>
            <a:r>
              <a:rPr lang="en-US" sz="1100" b="1" dirty="0" smtClean="0"/>
              <a:t>Reporting in 2010 </a:t>
            </a:r>
            <a:r>
              <a:rPr lang="en-US" sz="1100" dirty="0" smtClean="0"/>
              <a:t>| </a:t>
            </a:r>
            <a:r>
              <a:rPr lang="en-US" sz="1100" dirty="0"/>
              <a:t>Custom reports | </a:t>
            </a:r>
            <a:r>
              <a:rPr lang="en-US" sz="1100" dirty="0" smtClean="0"/>
              <a:t>Making transparency work </a:t>
            </a:r>
            <a:endParaRPr lang="en-US" sz="1100" b="1" dirty="0" smtClean="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08000" y="457200"/>
            <a:ext cx="8128000" cy="60960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sp>
        <p:nvSpPr>
          <p:cNvPr id="5" name="Freeform 4"/>
          <p:cNvSpPr/>
          <p:nvPr/>
        </p:nvSpPr>
        <p:spPr>
          <a:xfrm rot="20359169">
            <a:off x="1926866" y="1610710"/>
            <a:ext cx="84940" cy="139328"/>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chemeClr val="tx1"/>
          </a:solidFill>
          <a:ln w="3175">
            <a:solidFill>
              <a:schemeClr val="bg1"/>
            </a:solidFill>
          </a:ln>
          <a:effectLst>
            <a:glow rad="63500">
              <a:schemeClr val="accent1">
                <a:satMod val="175000"/>
                <a:alpha val="40000"/>
              </a:schemeClr>
            </a:glow>
            <a:outerShdw blurRad="25400" dist="25400" dir="204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xmlns="" val="1522502786"/>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9402"/>
            <a:ext cx="8382000" cy="387798"/>
          </a:xfrm>
        </p:spPr>
        <p:txBody>
          <a:bodyPr/>
          <a:lstStyle/>
          <a:p>
            <a:r>
              <a:rPr lang="en-US" sz="2800" dirty="0" smtClean="0"/>
              <a:t>Dashboard: SharePoint Server</a:t>
            </a:r>
            <a:endParaRPr lang="en-US" sz="2800" dirty="0"/>
          </a:p>
        </p:txBody>
      </p:sp>
      <p:sp>
        <p:nvSpPr>
          <p:cNvPr id="9" name="TextBox 8"/>
          <p:cNvSpPr txBox="1"/>
          <p:nvPr/>
        </p:nvSpPr>
        <p:spPr>
          <a:xfrm>
            <a:off x="0" y="6596390"/>
            <a:ext cx="9144000" cy="261610"/>
          </a:xfrm>
          <a:prstGeom prst="rect">
            <a:avLst/>
          </a:prstGeom>
          <a:solidFill>
            <a:schemeClr val="bg2">
              <a:lumMod val="75000"/>
            </a:schemeClr>
          </a:solidFill>
        </p:spPr>
        <p:txBody>
          <a:bodyPr wrap="square" rtlCol="0">
            <a:spAutoFit/>
          </a:bodyPr>
          <a:lstStyle/>
          <a:p>
            <a:r>
              <a:rPr lang="en-US" sz="1100" b="1" dirty="0" smtClean="0"/>
              <a:t>Reporting in 2010 </a:t>
            </a:r>
            <a:r>
              <a:rPr lang="en-US" sz="1100" dirty="0" smtClean="0"/>
              <a:t>| </a:t>
            </a:r>
            <a:r>
              <a:rPr lang="en-US" sz="1100" dirty="0"/>
              <a:t>Custom reports | </a:t>
            </a:r>
            <a:r>
              <a:rPr lang="en-US" sz="1100" dirty="0" smtClean="0"/>
              <a:t>Making transparency work </a:t>
            </a:r>
            <a:endParaRPr lang="en-US" sz="1100" b="1" dirty="0" smtClean="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08000" y="457200"/>
            <a:ext cx="8128000" cy="60960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sp>
        <p:nvSpPr>
          <p:cNvPr id="5" name="Freeform 4"/>
          <p:cNvSpPr/>
          <p:nvPr/>
        </p:nvSpPr>
        <p:spPr>
          <a:xfrm rot="20359169">
            <a:off x="4541394" y="3583962"/>
            <a:ext cx="84940" cy="139328"/>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chemeClr val="tx1"/>
          </a:solidFill>
          <a:ln w="3175">
            <a:solidFill>
              <a:schemeClr val="bg1"/>
            </a:solidFill>
          </a:ln>
          <a:effectLst>
            <a:glow rad="63500">
              <a:schemeClr val="accent1">
                <a:satMod val="175000"/>
                <a:alpha val="40000"/>
              </a:schemeClr>
            </a:glow>
            <a:outerShdw blurRad="25400" dist="25400" dir="204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xmlns="" val="4127013507"/>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9402"/>
            <a:ext cx="8382000" cy="387798"/>
          </a:xfrm>
        </p:spPr>
        <p:txBody>
          <a:bodyPr/>
          <a:lstStyle/>
          <a:p>
            <a:r>
              <a:rPr lang="en-US" sz="2800" dirty="0" smtClean="0"/>
              <a:t>Dashboard: SharePoint Server</a:t>
            </a:r>
            <a:endParaRPr lang="en-US" sz="2800" dirty="0"/>
          </a:p>
        </p:txBody>
      </p:sp>
      <p:sp>
        <p:nvSpPr>
          <p:cNvPr id="9" name="TextBox 8"/>
          <p:cNvSpPr txBox="1"/>
          <p:nvPr/>
        </p:nvSpPr>
        <p:spPr>
          <a:xfrm>
            <a:off x="0" y="6596390"/>
            <a:ext cx="9144000" cy="261610"/>
          </a:xfrm>
          <a:prstGeom prst="rect">
            <a:avLst/>
          </a:prstGeom>
          <a:solidFill>
            <a:schemeClr val="bg2">
              <a:lumMod val="75000"/>
            </a:schemeClr>
          </a:solidFill>
        </p:spPr>
        <p:txBody>
          <a:bodyPr wrap="square" rtlCol="0">
            <a:spAutoFit/>
          </a:bodyPr>
          <a:lstStyle/>
          <a:p>
            <a:r>
              <a:rPr lang="en-US" sz="1100" b="1" dirty="0" smtClean="0"/>
              <a:t>Reporting in 2010 </a:t>
            </a:r>
            <a:r>
              <a:rPr lang="en-US" sz="1100" dirty="0" smtClean="0"/>
              <a:t>| </a:t>
            </a:r>
            <a:r>
              <a:rPr lang="en-US" sz="1100" dirty="0"/>
              <a:t>Custom reports | </a:t>
            </a:r>
            <a:r>
              <a:rPr lang="en-US" sz="1100" dirty="0" smtClean="0"/>
              <a:t>Making transparency work </a:t>
            </a:r>
            <a:endParaRPr lang="en-US" sz="1100" b="1" dirty="0" smtClean="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08000" y="457200"/>
            <a:ext cx="8128000" cy="60960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spTree>
    <p:extLst>
      <p:ext uri="{BB962C8B-B14F-4D97-AF65-F5344CB8AC3E}">
        <p14:creationId xmlns:p14="http://schemas.microsoft.com/office/powerpoint/2010/main" xmlns="" val="3421993130"/>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9402"/>
            <a:ext cx="8382000" cy="387798"/>
          </a:xfrm>
        </p:spPr>
        <p:txBody>
          <a:bodyPr/>
          <a:lstStyle/>
          <a:p>
            <a:r>
              <a:rPr lang="en-US" sz="2800" dirty="0" smtClean="0"/>
              <a:t>Dashboard: SharePoint Server</a:t>
            </a:r>
            <a:endParaRPr lang="en-US" sz="2800" dirty="0"/>
          </a:p>
        </p:txBody>
      </p:sp>
      <p:sp>
        <p:nvSpPr>
          <p:cNvPr id="9" name="TextBox 8"/>
          <p:cNvSpPr txBox="1"/>
          <p:nvPr/>
        </p:nvSpPr>
        <p:spPr>
          <a:xfrm>
            <a:off x="0" y="6596390"/>
            <a:ext cx="9144000" cy="261610"/>
          </a:xfrm>
          <a:prstGeom prst="rect">
            <a:avLst/>
          </a:prstGeom>
          <a:solidFill>
            <a:schemeClr val="bg2">
              <a:lumMod val="75000"/>
            </a:schemeClr>
          </a:solidFill>
        </p:spPr>
        <p:txBody>
          <a:bodyPr wrap="square" rtlCol="0">
            <a:spAutoFit/>
          </a:bodyPr>
          <a:lstStyle/>
          <a:p>
            <a:r>
              <a:rPr lang="en-US" sz="1100" b="1" dirty="0" smtClean="0"/>
              <a:t>Reporting in 2010 </a:t>
            </a:r>
            <a:r>
              <a:rPr lang="en-US" sz="1100" dirty="0" smtClean="0"/>
              <a:t>| </a:t>
            </a:r>
            <a:r>
              <a:rPr lang="en-US" sz="1100" dirty="0"/>
              <a:t>Custom reports | </a:t>
            </a:r>
            <a:r>
              <a:rPr lang="en-US" sz="1100" dirty="0" smtClean="0"/>
              <a:t>Making transparency work </a:t>
            </a:r>
            <a:endParaRPr lang="en-US" sz="1100" b="1" dirty="0" smtClean="0"/>
          </a:p>
        </p:txBody>
      </p:sp>
      <p:pic>
        <p:nvPicPr>
          <p:cNvPr id="11267"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08000" y="457200"/>
            <a:ext cx="8128000" cy="60960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sp>
        <p:nvSpPr>
          <p:cNvPr id="5" name="Freeform 4"/>
          <p:cNvSpPr/>
          <p:nvPr/>
        </p:nvSpPr>
        <p:spPr>
          <a:xfrm rot="20359169">
            <a:off x="3146066" y="1526562"/>
            <a:ext cx="84940" cy="139328"/>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chemeClr val="tx1"/>
          </a:solidFill>
          <a:ln w="3175">
            <a:solidFill>
              <a:schemeClr val="bg1"/>
            </a:solidFill>
          </a:ln>
          <a:effectLst>
            <a:glow rad="63500">
              <a:schemeClr val="accent1">
                <a:satMod val="175000"/>
                <a:alpha val="40000"/>
              </a:schemeClr>
            </a:glow>
            <a:outerShdw blurRad="25400" dist="25400" dir="204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xmlns="" val="144289612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9402"/>
            <a:ext cx="8382000" cy="387798"/>
          </a:xfrm>
        </p:spPr>
        <p:txBody>
          <a:bodyPr/>
          <a:lstStyle/>
          <a:p>
            <a:r>
              <a:rPr lang="en-US" sz="2800" dirty="0" smtClean="0"/>
              <a:t>Dashboard: SharePoint Server</a:t>
            </a:r>
            <a:endParaRPr lang="en-US" sz="2800" dirty="0"/>
          </a:p>
        </p:txBody>
      </p:sp>
      <p:sp>
        <p:nvSpPr>
          <p:cNvPr id="9" name="TextBox 8"/>
          <p:cNvSpPr txBox="1"/>
          <p:nvPr/>
        </p:nvSpPr>
        <p:spPr>
          <a:xfrm>
            <a:off x="0" y="6596390"/>
            <a:ext cx="9144000" cy="261610"/>
          </a:xfrm>
          <a:prstGeom prst="rect">
            <a:avLst/>
          </a:prstGeom>
          <a:solidFill>
            <a:schemeClr val="bg2">
              <a:lumMod val="75000"/>
            </a:schemeClr>
          </a:solidFill>
        </p:spPr>
        <p:txBody>
          <a:bodyPr wrap="square" rtlCol="0">
            <a:spAutoFit/>
          </a:bodyPr>
          <a:lstStyle/>
          <a:p>
            <a:r>
              <a:rPr lang="en-US" sz="1100" b="1" dirty="0" smtClean="0"/>
              <a:t>Reporting in 2010 </a:t>
            </a:r>
            <a:r>
              <a:rPr lang="en-US" sz="1100" dirty="0" smtClean="0"/>
              <a:t>| </a:t>
            </a:r>
            <a:r>
              <a:rPr lang="en-US" sz="1100" dirty="0"/>
              <a:t>Custom reports | </a:t>
            </a:r>
            <a:r>
              <a:rPr lang="en-US" sz="1100" dirty="0" smtClean="0"/>
              <a:t>Making transparency work </a:t>
            </a:r>
            <a:endParaRPr lang="en-US" sz="1100" b="1" dirty="0" smtClean="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08000" y="457200"/>
            <a:ext cx="8128000" cy="60960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sp>
        <p:nvSpPr>
          <p:cNvPr id="5" name="Freeform 4"/>
          <p:cNvSpPr/>
          <p:nvPr/>
        </p:nvSpPr>
        <p:spPr>
          <a:xfrm rot="20359169">
            <a:off x="3779394" y="3363310"/>
            <a:ext cx="84940" cy="139328"/>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chemeClr val="tx1"/>
          </a:solidFill>
          <a:ln w="3175">
            <a:solidFill>
              <a:schemeClr val="bg1"/>
            </a:solidFill>
          </a:ln>
          <a:effectLst>
            <a:glow rad="63500">
              <a:schemeClr val="accent1">
                <a:satMod val="175000"/>
                <a:alpha val="40000"/>
              </a:schemeClr>
            </a:glow>
            <a:outerShdw blurRad="25400" dist="25400" dir="204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xmlns="" val="2232899323"/>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9402"/>
            <a:ext cx="8382000" cy="387798"/>
          </a:xfrm>
        </p:spPr>
        <p:txBody>
          <a:bodyPr/>
          <a:lstStyle/>
          <a:p>
            <a:r>
              <a:rPr lang="en-US" sz="2800" dirty="0" smtClean="0"/>
              <a:t>Dashboard: SharePoint Server</a:t>
            </a:r>
            <a:endParaRPr lang="en-US" sz="2800" dirty="0"/>
          </a:p>
        </p:txBody>
      </p:sp>
      <p:sp>
        <p:nvSpPr>
          <p:cNvPr id="9" name="TextBox 8"/>
          <p:cNvSpPr txBox="1"/>
          <p:nvPr/>
        </p:nvSpPr>
        <p:spPr>
          <a:xfrm>
            <a:off x="0" y="6596390"/>
            <a:ext cx="9144000" cy="261610"/>
          </a:xfrm>
          <a:prstGeom prst="rect">
            <a:avLst/>
          </a:prstGeom>
          <a:solidFill>
            <a:schemeClr val="bg2">
              <a:lumMod val="75000"/>
            </a:schemeClr>
          </a:solidFill>
        </p:spPr>
        <p:txBody>
          <a:bodyPr wrap="square" rtlCol="0">
            <a:spAutoFit/>
          </a:bodyPr>
          <a:lstStyle/>
          <a:p>
            <a:r>
              <a:rPr lang="en-US" sz="1100" b="1" dirty="0" smtClean="0"/>
              <a:t>Reporting in 2010 </a:t>
            </a:r>
            <a:r>
              <a:rPr lang="en-US" sz="1100" dirty="0" smtClean="0"/>
              <a:t>| </a:t>
            </a:r>
            <a:r>
              <a:rPr lang="en-US" sz="1100" dirty="0"/>
              <a:t>Custom reports | </a:t>
            </a:r>
            <a:r>
              <a:rPr lang="en-US" sz="1100" dirty="0" smtClean="0"/>
              <a:t>Making transparency work </a:t>
            </a:r>
            <a:endParaRPr lang="en-US" sz="1100" b="1" dirty="0" smtClean="0"/>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08000" y="457200"/>
            <a:ext cx="8128000" cy="60960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sp>
        <p:nvSpPr>
          <p:cNvPr id="6" name="Freeform 5"/>
          <p:cNvSpPr/>
          <p:nvPr/>
        </p:nvSpPr>
        <p:spPr>
          <a:xfrm rot="20359169">
            <a:off x="1317266" y="3363310"/>
            <a:ext cx="84940" cy="139328"/>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chemeClr val="tx1"/>
          </a:solidFill>
          <a:ln w="3175">
            <a:solidFill>
              <a:schemeClr val="bg1"/>
            </a:solidFill>
          </a:ln>
          <a:effectLst>
            <a:glow rad="63500">
              <a:schemeClr val="accent1">
                <a:satMod val="175000"/>
                <a:alpha val="40000"/>
              </a:schemeClr>
            </a:glow>
            <a:outerShdw blurRad="25400" dist="25400" dir="204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xmlns="" val="389074027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9402"/>
            <a:ext cx="8382000" cy="387798"/>
          </a:xfrm>
        </p:spPr>
        <p:txBody>
          <a:bodyPr/>
          <a:lstStyle/>
          <a:p>
            <a:r>
              <a:rPr lang="en-US" sz="2800" dirty="0" smtClean="0"/>
              <a:t>Dashboard: SharePoint Server</a:t>
            </a:r>
            <a:endParaRPr lang="en-US" sz="2800" dirty="0"/>
          </a:p>
        </p:txBody>
      </p:sp>
      <p:sp>
        <p:nvSpPr>
          <p:cNvPr id="9" name="TextBox 8"/>
          <p:cNvSpPr txBox="1"/>
          <p:nvPr/>
        </p:nvSpPr>
        <p:spPr>
          <a:xfrm>
            <a:off x="0" y="6596390"/>
            <a:ext cx="9144000" cy="261610"/>
          </a:xfrm>
          <a:prstGeom prst="rect">
            <a:avLst/>
          </a:prstGeom>
          <a:solidFill>
            <a:schemeClr val="bg2">
              <a:lumMod val="75000"/>
            </a:schemeClr>
          </a:solidFill>
        </p:spPr>
        <p:txBody>
          <a:bodyPr wrap="square" rtlCol="0">
            <a:spAutoFit/>
          </a:bodyPr>
          <a:lstStyle/>
          <a:p>
            <a:r>
              <a:rPr lang="en-US" sz="1100" b="1" dirty="0" smtClean="0"/>
              <a:t>Reporting in 2010 </a:t>
            </a:r>
            <a:r>
              <a:rPr lang="en-US" sz="1100" dirty="0" smtClean="0"/>
              <a:t>| </a:t>
            </a:r>
            <a:r>
              <a:rPr lang="en-US" sz="1100" dirty="0"/>
              <a:t>Custom reports | </a:t>
            </a:r>
            <a:r>
              <a:rPr lang="en-US" sz="1100" dirty="0" smtClean="0"/>
              <a:t>Making transparency work </a:t>
            </a:r>
            <a:endParaRPr lang="en-US" sz="1100" b="1" dirty="0" smtClean="0"/>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08000" y="457200"/>
            <a:ext cx="8128000" cy="60960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sp>
        <p:nvSpPr>
          <p:cNvPr id="5" name="Freeform 4"/>
          <p:cNvSpPr/>
          <p:nvPr/>
        </p:nvSpPr>
        <p:spPr>
          <a:xfrm rot="20359169">
            <a:off x="1611180" y="2658676"/>
            <a:ext cx="84940" cy="139328"/>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chemeClr val="tx1"/>
          </a:solidFill>
          <a:ln w="3175">
            <a:solidFill>
              <a:schemeClr val="bg1"/>
            </a:solidFill>
          </a:ln>
          <a:effectLst>
            <a:glow rad="63500">
              <a:schemeClr val="accent1">
                <a:satMod val="175000"/>
                <a:alpha val="40000"/>
              </a:schemeClr>
            </a:glow>
            <a:outerShdw blurRad="25400" dist="25400" dir="204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xmlns="" val="17497807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8.33333E-7 3.33333E-6 L 0.01927 0.1243 " pathEditMode="relative" rAng="0" ptsTypes="AA">
                                      <p:cBhvr>
                                        <p:cTn id="6" dur="2000" fill="hold"/>
                                        <p:tgtEl>
                                          <p:spTgt spid="5"/>
                                        </p:tgtEl>
                                        <p:attrNameLst>
                                          <p:attrName>ppt_x</p:attrName>
                                          <p:attrName>ppt_y</p:attrName>
                                        </p:attrNameLst>
                                      </p:cBhvr>
                                      <p:rCtr x="1000" y="62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9402"/>
            <a:ext cx="8382000" cy="387798"/>
          </a:xfrm>
        </p:spPr>
        <p:txBody>
          <a:bodyPr/>
          <a:lstStyle/>
          <a:p>
            <a:r>
              <a:rPr lang="en-US" sz="2800" dirty="0" smtClean="0"/>
              <a:t>Dashboard: SharePoint Server</a:t>
            </a:r>
            <a:endParaRPr lang="en-US" sz="2800" dirty="0"/>
          </a:p>
        </p:txBody>
      </p:sp>
      <p:sp>
        <p:nvSpPr>
          <p:cNvPr id="9" name="TextBox 8"/>
          <p:cNvSpPr txBox="1"/>
          <p:nvPr/>
        </p:nvSpPr>
        <p:spPr>
          <a:xfrm>
            <a:off x="0" y="6596390"/>
            <a:ext cx="9144000" cy="261610"/>
          </a:xfrm>
          <a:prstGeom prst="rect">
            <a:avLst/>
          </a:prstGeom>
          <a:solidFill>
            <a:schemeClr val="bg2">
              <a:lumMod val="75000"/>
            </a:schemeClr>
          </a:solidFill>
        </p:spPr>
        <p:txBody>
          <a:bodyPr wrap="square" rtlCol="0">
            <a:spAutoFit/>
          </a:bodyPr>
          <a:lstStyle/>
          <a:p>
            <a:r>
              <a:rPr lang="en-US" sz="1100" b="1" dirty="0" smtClean="0"/>
              <a:t>Reporting in 2010 </a:t>
            </a:r>
            <a:r>
              <a:rPr lang="en-US" sz="1100" dirty="0" smtClean="0"/>
              <a:t>| </a:t>
            </a:r>
            <a:r>
              <a:rPr lang="en-US" sz="1100" dirty="0"/>
              <a:t>Custom reports | </a:t>
            </a:r>
            <a:r>
              <a:rPr lang="en-US" sz="1100" dirty="0" smtClean="0"/>
              <a:t>Making transparency work </a:t>
            </a:r>
            <a:endParaRPr lang="en-US" sz="1100" b="1" dirty="0" smtClean="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08000" y="457200"/>
            <a:ext cx="8128000" cy="60960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sp>
        <p:nvSpPr>
          <p:cNvPr id="5" name="Rectangle 4"/>
          <p:cNvSpPr/>
          <p:nvPr/>
        </p:nvSpPr>
        <p:spPr bwMode="auto">
          <a:xfrm>
            <a:off x="3962400" y="1676400"/>
            <a:ext cx="2438400" cy="1752600"/>
          </a:xfrm>
          <a:prstGeom prst="rect">
            <a:avLst/>
          </a:prstGeom>
          <a:noFill/>
          <a:ln w="19050">
            <a:solidFill>
              <a:schemeClr val="accent1">
                <a:lumMod val="60000"/>
                <a:lumOff val="40000"/>
              </a:schemeClr>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6" name="Rounded Rectangular Callout 5"/>
          <p:cNvSpPr/>
          <p:nvPr/>
        </p:nvSpPr>
        <p:spPr bwMode="auto">
          <a:xfrm>
            <a:off x="1066800" y="838200"/>
            <a:ext cx="2667000" cy="838200"/>
          </a:xfrm>
          <a:prstGeom prst="wedgeRoundRectCallout">
            <a:avLst>
              <a:gd name="adj1" fmla="val 61965"/>
              <a:gd name="adj2" fmla="val 152154"/>
              <a:gd name="adj3" fmla="val 16667"/>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t>Chart now shows Active and Resolved bugs</a:t>
            </a:r>
            <a:endParaRPr lang="en-US" dirty="0"/>
          </a:p>
        </p:txBody>
      </p:sp>
    </p:spTree>
    <p:extLst>
      <p:ext uri="{BB962C8B-B14F-4D97-AF65-F5344CB8AC3E}">
        <p14:creationId xmlns:p14="http://schemas.microsoft.com/office/powerpoint/2010/main" xmlns="" val="8776887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9402"/>
            <a:ext cx="8382000" cy="387798"/>
          </a:xfrm>
        </p:spPr>
        <p:txBody>
          <a:bodyPr/>
          <a:lstStyle/>
          <a:p>
            <a:r>
              <a:rPr lang="en-US" sz="2800" dirty="0" smtClean="0"/>
              <a:t>Dashboard: SharePoint Server</a:t>
            </a:r>
            <a:endParaRPr lang="en-US" sz="2800" dirty="0"/>
          </a:p>
        </p:txBody>
      </p:sp>
      <p:sp>
        <p:nvSpPr>
          <p:cNvPr id="9" name="TextBox 8"/>
          <p:cNvSpPr txBox="1"/>
          <p:nvPr/>
        </p:nvSpPr>
        <p:spPr>
          <a:xfrm>
            <a:off x="0" y="6596390"/>
            <a:ext cx="9144000" cy="261610"/>
          </a:xfrm>
          <a:prstGeom prst="rect">
            <a:avLst/>
          </a:prstGeom>
          <a:solidFill>
            <a:schemeClr val="bg2">
              <a:lumMod val="75000"/>
            </a:schemeClr>
          </a:solidFill>
        </p:spPr>
        <p:txBody>
          <a:bodyPr wrap="square" rtlCol="0">
            <a:spAutoFit/>
          </a:bodyPr>
          <a:lstStyle/>
          <a:p>
            <a:r>
              <a:rPr lang="en-US" sz="1100" b="1" dirty="0" smtClean="0"/>
              <a:t>Reporting in 2010 </a:t>
            </a:r>
            <a:r>
              <a:rPr lang="en-US" sz="1100" dirty="0" smtClean="0"/>
              <a:t>| </a:t>
            </a:r>
            <a:r>
              <a:rPr lang="en-US" sz="1100" dirty="0"/>
              <a:t>Custom reports | </a:t>
            </a:r>
            <a:r>
              <a:rPr lang="en-US" sz="1100" dirty="0" smtClean="0"/>
              <a:t>Making transparency work </a:t>
            </a:r>
            <a:endParaRPr lang="en-US" sz="1100" b="1" dirty="0" smtClean="0"/>
          </a:p>
        </p:txBody>
      </p:sp>
      <p:pic>
        <p:nvPicPr>
          <p:cNvPr id="16387"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08000" y="457200"/>
            <a:ext cx="8128000" cy="60960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sp>
        <p:nvSpPr>
          <p:cNvPr id="7" name="Freeform 6"/>
          <p:cNvSpPr/>
          <p:nvPr/>
        </p:nvSpPr>
        <p:spPr>
          <a:xfrm rot="20359169">
            <a:off x="4365265" y="1077309"/>
            <a:ext cx="84940" cy="139328"/>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chemeClr val="tx1"/>
          </a:solidFill>
          <a:ln w="3175">
            <a:solidFill>
              <a:schemeClr val="bg1"/>
            </a:solidFill>
          </a:ln>
          <a:effectLst>
            <a:glow rad="63500">
              <a:schemeClr val="accent1">
                <a:satMod val="175000"/>
                <a:alpha val="40000"/>
              </a:schemeClr>
            </a:glow>
            <a:outerShdw blurRad="25400" dist="25400" dir="204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ounded Rectangular Callout 7"/>
          <p:cNvSpPr/>
          <p:nvPr/>
        </p:nvSpPr>
        <p:spPr bwMode="auto">
          <a:xfrm>
            <a:off x="1447800" y="1905000"/>
            <a:ext cx="2667000" cy="838200"/>
          </a:xfrm>
          <a:prstGeom prst="wedgeRoundRectCallout">
            <a:avLst>
              <a:gd name="adj1" fmla="val 54822"/>
              <a:gd name="adj2" fmla="val -143301"/>
              <a:gd name="adj3" fmla="val 16667"/>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t>Standard Excel chart so properties can easily be modified</a:t>
            </a:r>
            <a:endParaRPr lang="en-US" dirty="0"/>
          </a:p>
        </p:txBody>
      </p:sp>
    </p:spTree>
    <p:extLst>
      <p:ext uri="{BB962C8B-B14F-4D97-AF65-F5344CB8AC3E}">
        <p14:creationId xmlns:p14="http://schemas.microsoft.com/office/powerpoint/2010/main" xmlns="" val="14042493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800" dirty="0" smtClean="0"/>
              <a:t>Team System 2010: A Lap around Project Management and Architecture</a:t>
            </a:r>
            <a:endParaRPr sz="4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endParaRPr>
          </a:p>
        </p:txBody>
      </p:sp>
      <p:sp>
        <p:nvSpPr>
          <p:cNvPr id="3" name="Subtitle 2"/>
          <p:cNvSpPr>
            <a:spLocks noGrp="1"/>
          </p:cNvSpPr>
          <p:nvPr>
            <p:ph type="subTitle" idx="1"/>
          </p:nvPr>
        </p:nvSpPr>
        <p:spPr/>
        <p:txBody>
          <a:bodyPr/>
          <a:lstStyle/>
          <a:p>
            <a:r>
              <a:rPr lang="en-US" dirty="0" smtClean="0">
                <a:solidFill>
                  <a:schemeClr val="tx1"/>
                </a:solidFill>
              </a:rPr>
              <a:t>Brian Harry</a:t>
            </a:r>
          </a:p>
          <a:p>
            <a:r>
              <a:rPr lang="en-US" dirty="0" smtClean="0">
                <a:solidFill>
                  <a:schemeClr val="tx1"/>
                </a:solidFill>
              </a:rPr>
              <a:t>Technical Fellow</a:t>
            </a:r>
          </a:p>
          <a:p>
            <a:r>
              <a:rPr lang="en-US" dirty="0" smtClean="0">
                <a:solidFill>
                  <a:schemeClr val="tx1"/>
                </a:solidFill>
              </a:rPr>
              <a:t>Microsoft</a:t>
            </a:r>
          </a:p>
          <a:p>
            <a:r>
              <a:rPr lang="en-US" dirty="0" smtClean="0">
                <a:solidFill>
                  <a:schemeClr val="tx1"/>
                </a:solidFill>
              </a:rPr>
              <a:t>Session Code</a:t>
            </a:r>
            <a:r>
              <a:rPr lang="en-US" smtClean="0">
                <a:solidFill>
                  <a:schemeClr val="tx1"/>
                </a:solidFill>
              </a:rPr>
              <a:t>: </a:t>
            </a:r>
            <a:r>
              <a:rPr lang="en-US" smtClean="0"/>
              <a:t>DEV205</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9402"/>
            <a:ext cx="8382000" cy="387798"/>
          </a:xfrm>
        </p:spPr>
        <p:txBody>
          <a:bodyPr/>
          <a:lstStyle/>
          <a:p>
            <a:r>
              <a:rPr lang="en-US" sz="2800" dirty="0" smtClean="0"/>
              <a:t>Dashboard: SharePoint Server</a:t>
            </a:r>
            <a:endParaRPr lang="en-US" sz="2800" dirty="0"/>
          </a:p>
        </p:txBody>
      </p:sp>
      <p:sp>
        <p:nvSpPr>
          <p:cNvPr id="9" name="TextBox 8"/>
          <p:cNvSpPr txBox="1"/>
          <p:nvPr/>
        </p:nvSpPr>
        <p:spPr>
          <a:xfrm>
            <a:off x="0" y="6596390"/>
            <a:ext cx="9144000" cy="261610"/>
          </a:xfrm>
          <a:prstGeom prst="rect">
            <a:avLst/>
          </a:prstGeom>
          <a:solidFill>
            <a:schemeClr val="bg2">
              <a:lumMod val="75000"/>
            </a:schemeClr>
          </a:solidFill>
        </p:spPr>
        <p:txBody>
          <a:bodyPr wrap="square" rtlCol="0">
            <a:spAutoFit/>
          </a:bodyPr>
          <a:lstStyle/>
          <a:p>
            <a:r>
              <a:rPr lang="en-US" sz="1100" b="1" dirty="0" smtClean="0"/>
              <a:t>Reporting in 2010 </a:t>
            </a:r>
            <a:r>
              <a:rPr lang="en-US" sz="1100" dirty="0" smtClean="0"/>
              <a:t>| </a:t>
            </a:r>
            <a:r>
              <a:rPr lang="en-US" sz="1100" dirty="0"/>
              <a:t>Custom reports | </a:t>
            </a:r>
            <a:r>
              <a:rPr lang="en-US" sz="1100" dirty="0" smtClean="0"/>
              <a:t>Making transparency work </a:t>
            </a:r>
            <a:endParaRPr lang="en-US" sz="1100" b="1" dirty="0" smtClean="0"/>
          </a:p>
        </p:txBody>
      </p:sp>
      <p:pic>
        <p:nvPicPr>
          <p:cNvPr id="17411"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08000" y="457200"/>
            <a:ext cx="8128000" cy="60960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sp>
        <p:nvSpPr>
          <p:cNvPr id="6" name="Freeform 5"/>
          <p:cNvSpPr/>
          <p:nvPr/>
        </p:nvSpPr>
        <p:spPr>
          <a:xfrm rot="20359169">
            <a:off x="4365265" y="1077309"/>
            <a:ext cx="84940" cy="139328"/>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chemeClr val="tx1"/>
          </a:solidFill>
          <a:ln w="3175">
            <a:solidFill>
              <a:schemeClr val="bg1"/>
            </a:solidFill>
          </a:ln>
          <a:effectLst>
            <a:glow rad="63500">
              <a:schemeClr val="accent1">
                <a:satMod val="175000"/>
                <a:alpha val="40000"/>
              </a:schemeClr>
            </a:glow>
            <a:outerShdw blurRad="25400" dist="25400" dir="204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xmlns="" val="14042493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4.44444E-6 3.7037E-7 L -0.40694 -0.06713 " pathEditMode="relative" rAng="0" ptsTypes="AA">
                                      <p:cBhvr>
                                        <p:cTn id="6" dur="2000" fill="hold"/>
                                        <p:tgtEl>
                                          <p:spTgt spid="6"/>
                                        </p:tgtEl>
                                        <p:attrNameLst>
                                          <p:attrName>ppt_x</p:attrName>
                                          <p:attrName>ppt_y</p:attrName>
                                        </p:attrNameLst>
                                      </p:cBhvr>
                                      <p:rCtr x="-20300" y="-34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9402"/>
            <a:ext cx="8382000" cy="387798"/>
          </a:xfrm>
        </p:spPr>
        <p:txBody>
          <a:bodyPr/>
          <a:lstStyle/>
          <a:p>
            <a:r>
              <a:rPr lang="en-US" sz="2800" dirty="0" smtClean="0"/>
              <a:t>Dashboard: SharePoint Server</a:t>
            </a:r>
            <a:endParaRPr lang="en-US" sz="2800" dirty="0"/>
          </a:p>
        </p:txBody>
      </p:sp>
      <p:sp>
        <p:nvSpPr>
          <p:cNvPr id="9" name="TextBox 8"/>
          <p:cNvSpPr txBox="1"/>
          <p:nvPr/>
        </p:nvSpPr>
        <p:spPr>
          <a:xfrm>
            <a:off x="0" y="6596390"/>
            <a:ext cx="9144000" cy="261610"/>
          </a:xfrm>
          <a:prstGeom prst="rect">
            <a:avLst/>
          </a:prstGeom>
          <a:solidFill>
            <a:schemeClr val="bg2">
              <a:lumMod val="75000"/>
            </a:schemeClr>
          </a:solidFill>
        </p:spPr>
        <p:txBody>
          <a:bodyPr wrap="square" rtlCol="0">
            <a:spAutoFit/>
          </a:bodyPr>
          <a:lstStyle/>
          <a:p>
            <a:r>
              <a:rPr lang="en-US" sz="1100" b="1" dirty="0" smtClean="0"/>
              <a:t>Reporting in 2010 </a:t>
            </a:r>
            <a:r>
              <a:rPr lang="en-US" sz="1100" dirty="0" smtClean="0"/>
              <a:t>| </a:t>
            </a:r>
            <a:r>
              <a:rPr lang="en-US" sz="1100" dirty="0"/>
              <a:t>Custom reports | </a:t>
            </a:r>
            <a:r>
              <a:rPr lang="en-US" sz="1100" dirty="0" smtClean="0"/>
              <a:t>Making transparency work </a:t>
            </a:r>
            <a:endParaRPr lang="en-US" sz="1100" b="1" dirty="0" smtClean="0"/>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08000" y="457200"/>
            <a:ext cx="8128000" cy="60960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sp>
        <p:nvSpPr>
          <p:cNvPr id="5" name="Freeform 4"/>
          <p:cNvSpPr/>
          <p:nvPr/>
        </p:nvSpPr>
        <p:spPr>
          <a:xfrm rot="20359169">
            <a:off x="2993666" y="1077309"/>
            <a:ext cx="84940" cy="139328"/>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chemeClr val="tx1"/>
          </a:solidFill>
          <a:ln w="3175">
            <a:solidFill>
              <a:schemeClr val="bg1"/>
            </a:solidFill>
          </a:ln>
          <a:effectLst>
            <a:glow rad="63500">
              <a:schemeClr val="accent1">
                <a:satMod val="175000"/>
                <a:alpha val="40000"/>
              </a:schemeClr>
            </a:glow>
            <a:outerShdw blurRad="25400" dist="25400" dir="204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ular Callout 6"/>
          <p:cNvSpPr/>
          <p:nvPr/>
        </p:nvSpPr>
        <p:spPr bwMode="auto">
          <a:xfrm>
            <a:off x="4114800" y="762000"/>
            <a:ext cx="2667000" cy="838200"/>
          </a:xfrm>
          <a:prstGeom prst="wedgeRoundRectCallout">
            <a:avLst>
              <a:gd name="adj1" fmla="val -91845"/>
              <a:gd name="adj2" fmla="val -22088"/>
              <a:gd name="adj3" fmla="val 16667"/>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t>I can now publish the updates back to my dashboard</a:t>
            </a:r>
            <a:endParaRPr lang="en-US" dirty="0"/>
          </a:p>
        </p:txBody>
      </p:sp>
    </p:spTree>
    <p:extLst>
      <p:ext uri="{BB962C8B-B14F-4D97-AF65-F5344CB8AC3E}">
        <p14:creationId xmlns:p14="http://schemas.microsoft.com/office/powerpoint/2010/main" xmlns="" val="14042493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9402"/>
            <a:ext cx="8382000" cy="387798"/>
          </a:xfrm>
        </p:spPr>
        <p:txBody>
          <a:bodyPr/>
          <a:lstStyle/>
          <a:p>
            <a:r>
              <a:rPr lang="en-US" sz="2800" dirty="0" smtClean="0"/>
              <a:t>Dashboard: SharePoint Server</a:t>
            </a:r>
            <a:endParaRPr lang="en-US" sz="2800" dirty="0"/>
          </a:p>
        </p:txBody>
      </p:sp>
      <p:sp>
        <p:nvSpPr>
          <p:cNvPr id="9" name="TextBox 8"/>
          <p:cNvSpPr txBox="1"/>
          <p:nvPr/>
        </p:nvSpPr>
        <p:spPr>
          <a:xfrm>
            <a:off x="0" y="6596390"/>
            <a:ext cx="9144000" cy="261610"/>
          </a:xfrm>
          <a:prstGeom prst="rect">
            <a:avLst/>
          </a:prstGeom>
          <a:solidFill>
            <a:schemeClr val="bg2">
              <a:lumMod val="75000"/>
            </a:schemeClr>
          </a:solidFill>
        </p:spPr>
        <p:txBody>
          <a:bodyPr wrap="square" rtlCol="0">
            <a:spAutoFit/>
          </a:bodyPr>
          <a:lstStyle/>
          <a:p>
            <a:r>
              <a:rPr lang="en-US" sz="1100" b="1" dirty="0" smtClean="0"/>
              <a:t>Reporting in 2010 </a:t>
            </a:r>
            <a:r>
              <a:rPr lang="en-US" sz="1100" dirty="0" smtClean="0"/>
              <a:t>| </a:t>
            </a:r>
            <a:r>
              <a:rPr lang="en-US" sz="1100" dirty="0"/>
              <a:t>Custom reports | </a:t>
            </a:r>
            <a:r>
              <a:rPr lang="en-US" sz="1100" dirty="0" smtClean="0"/>
              <a:t>Making transparency work </a:t>
            </a:r>
            <a:endParaRPr lang="en-US" sz="1100" b="1" dirty="0" smtClean="0"/>
          </a:p>
        </p:txBody>
      </p:sp>
      <p:pic>
        <p:nvPicPr>
          <p:cNvPr id="20483"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08000" y="457200"/>
            <a:ext cx="8128000" cy="60960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sp>
        <p:nvSpPr>
          <p:cNvPr id="5" name="Freeform 4"/>
          <p:cNvSpPr/>
          <p:nvPr/>
        </p:nvSpPr>
        <p:spPr>
          <a:xfrm rot="20359169">
            <a:off x="2993666" y="2144110"/>
            <a:ext cx="84940" cy="139328"/>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chemeClr val="tx1"/>
          </a:solidFill>
          <a:ln w="3175">
            <a:solidFill>
              <a:schemeClr val="bg1"/>
            </a:solidFill>
          </a:ln>
          <a:effectLst>
            <a:glow rad="63500">
              <a:schemeClr val="accent1">
                <a:satMod val="175000"/>
                <a:alpha val="40000"/>
              </a:schemeClr>
            </a:glow>
            <a:outerShdw blurRad="25400" dist="25400" dir="204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xmlns="" val="38669649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4.44444E-6 4.81481E-6 L 0.11806 0.35509 " pathEditMode="relative" rAng="0" ptsTypes="AA">
                                      <p:cBhvr>
                                        <p:cTn id="6" dur="2000" fill="hold"/>
                                        <p:tgtEl>
                                          <p:spTgt spid="5"/>
                                        </p:tgtEl>
                                        <p:attrNameLst>
                                          <p:attrName>ppt_x</p:attrName>
                                          <p:attrName>ppt_y</p:attrName>
                                        </p:attrNameLst>
                                      </p:cBhvr>
                                      <p:rCtr x="5900" y="178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9402"/>
            <a:ext cx="8382000" cy="387798"/>
          </a:xfrm>
        </p:spPr>
        <p:txBody>
          <a:bodyPr/>
          <a:lstStyle/>
          <a:p>
            <a:r>
              <a:rPr lang="en-US" sz="2800" dirty="0" smtClean="0"/>
              <a:t>Dashboard: SharePoint Server</a:t>
            </a:r>
            <a:endParaRPr lang="en-US" sz="2800" dirty="0"/>
          </a:p>
        </p:txBody>
      </p:sp>
      <p:sp>
        <p:nvSpPr>
          <p:cNvPr id="9" name="TextBox 8"/>
          <p:cNvSpPr txBox="1"/>
          <p:nvPr/>
        </p:nvSpPr>
        <p:spPr>
          <a:xfrm>
            <a:off x="0" y="6596390"/>
            <a:ext cx="9144000" cy="261610"/>
          </a:xfrm>
          <a:prstGeom prst="rect">
            <a:avLst/>
          </a:prstGeom>
          <a:solidFill>
            <a:schemeClr val="bg2">
              <a:lumMod val="75000"/>
            </a:schemeClr>
          </a:solidFill>
        </p:spPr>
        <p:txBody>
          <a:bodyPr wrap="square" rtlCol="0">
            <a:spAutoFit/>
          </a:bodyPr>
          <a:lstStyle/>
          <a:p>
            <a:r>
              <a:rPr lang="en-US" sz="1100" b="1" dirty="0" smtClean="0"/>
              <a:t>Reporting in 2010 </a:t>
            </a:r>
            <a:r>
              <a:rPr lang="en-US" sz="1100" dirty="0" smtClean="0"/>
              <a:t>| </a:t>
            </a:r>
            <a:r>
              <a:rPr lang="en-US" sz="1100" dirty="0"/>
              <a:t>Custom reports | </a:t>
            </a:r>
            <a:r>
              <a:rPr lang="en-US" sz="1100" dirty="0" smtClean="0"/>
              <a:t>Making transparency work </a:t>
            </a:r>
            <a:endParaRPr lang="en-US" sz="1100" b="1" dirty="0" smtClean="0"/>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08000" y="457200"/>
            <a:ext cx="8128000" cy="60960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sp>
        <p:nvSpPr>
          <p:cNvPr id="5" name="Freeform 4"/>
          <p:cNvSpPr/>
          <p:nvPr/>
        </p:nvSpPr>
        <p:spPr>
          <a:xfrm rot="20359169">
            <a:off x="5051067" y="3515709"/>
            <a:ext cx="84940" cy="139328"/>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chemeClr val="tx1"/>
          </a:solidFill>
          <a:ln w="3175">
            <a:solidFill>
              <a:schemeClr val="bg1"/>
            </a:solidFill>
          </a:ln>
          <a:effectLst>
            <a:glow rad="63500">
              <a:schemeClr val="accent1">
                <a:satMod val="175000"/>
                <a:alpha val="40000"/>
              </a:schemeClr>
            </a:glow>
            <a:outerShdw blurRad="25400" dist="25400" dir="204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xmlns="" val="3866964998"/>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9402"/>
            <a:ext cx="8382000" cy="387798"/>
          </a:xfrm>
        </p:spPr>
        <p:txBody>
          <a:bodyPr/>
          <a:lstStyle/>
          <a:p>
            <a:r>
              <a:rPr lang="en-US" sz="2800" dirty="0" smtClean="0"/>
              <a:t>Dashboard: SharePoint Server</a:t>
            </a:r>
            <a:endParaRPr lang="en-US" sz="2800" dirty="0"/>
          </a:p>
        </p:txBody>
      </p:sp>
      <p:sp>
        <p:nvSpPr>
          <p:cNvPr id="9" name="TextBox 8"/>
          <p:cNvSpPr txBox="1"/>
          <p:nvPr/>
        </p:nvSpPr>
        <p:spPr>
          <a:xfrm>
            <a:off x="0" y="6596390"/>
            <a:ext cx="9144000" cy="261610"/>
          </a:xfrm>
          <a:prstGeom prst="rect">
            <a:avLst/>
          </a:prstGeom>
          <a:solidFill>
            <a:schemeClr val="bg2">
              <a:lumMod val="75000"/>
            </a:schemeClr>
          </a:solidFill>
        </p:spPr>
        <p:txBody>
          <a:bodyPr wrap="square" rtlCol="0">
            <a:spAutoFit/>
          </a:bodyPr>
          <a:lstStyle/>
          <a:p>
            <a:r>
              <a:rPr lang="en-US" sz="1100" b="1" dirty="0" smtClean="0"/>
              <a:t>Reporting in 2010 </a:t>
            </a:r>
            <a:r>
              <a:rPr lang="en-US" sz="1100" dirty="0" smtClean="0"/>
              <a:t>| </a:t>
            </a:r>
            <a:r>
              <a:rPr lang="en-US" sz="1100" dirty="0"/>
              <a:t>Custom reports | </a:t>
            </a:r>
            <a:r>
              <a:rPr lang="en-US" sz="1100" dirty="0" smtClean="0"/>
              <a:t>Making transparency work </a:t>
            </a:r>
            <a:endParaRPr lang="en-US" sz="1100" b="1" dirty="0" smtClean="0"/>
          </a:p>
        </p:txBody>
      </p:sp>
      <p:pic>
        <p:nvPicPr>
          <p:cNvPr id="22530"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08000" y="457200"/>
            <a:ext cx="8128000" cy="60960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spTree>
    <p:extLst>
      <p:ext uri="{BB962C8B-B14F-4D97-AF65-F5344CB8AC3E}">
        <p14:creationId xmlns:p14="http://schemas.microsoft.com/office/powerpoint/2010/main" xmlns="" val="3866964998"/>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9402"/>
            <a:ext cx="8382000" cy="387798"/>
          </a:xfrm>
        </p:spPr>
        <p:txBody>
          <a:bodyPr/>
          <a:lstStyle/>
          <a:p>
            <a:r>
              <a:rPr lang="en-US" sz="2800" dirty="0" smtClean="0"/>
              <a:t>Dashboard: SharePoint Server</a:t>
            </a:r>
            <a:endParaRPr lang="en-US" sz="2800" dirty="0"/>
          </a:p>
        </p:txBody>
      </p:sp>
      <p:sp>
        <p:nvSpPr>
          <p:cNvPr id="9" name="TextBox 8"/>
          <p:cNvSpPr txBox="1"/>
          <p:nvPr/>
        </p:nvSpPr>
        <p:spPr>
          <a:xfrm>
            <a:off x="0" y="6596390"/>
            <a:ext cx="9144000" cy="261610"/>
          </a:xfrm>
          <a:prstGeom prst="rect">
            <a:avLst/>
          </a:prstGeom>
          <a:solidFill>
            <a:schemeClr val="bg2">
              <a:lumMod val="75000"/>
            </a:schemeClr>
          </a:solidFill>
        </p:spPr>
        <p:txBody>
          <a:bodyPr wrap="square" rtlCol="0">
            <a:spAutoFit/>
          </a:bodyPr>
          <a:lstStyle/>
          <a:p>
            <a:r>
              <a:rPr lang="en-US" sz="1100" b="1" dirty="0" smtClean="0"/>
              <a:t>Reporting in 2010 </a:t>
            </a:r>
            <a:r>
              <a:rPr lang="en-US" sz="1100" dirty="0" smtClean="0"/>
              <a:t>| </a:t>
            </a:r>
            <a:r>
              <a:rPr lang="en-US" sz="1100" dirty="0"/>
              <a:t>Custom reports | </a:t>
            </a:r>
            <a:r>
              <a:rPr lang="en-US" sz="1100" dirty="0" smtClean="0"/>
              <a:t>Making transparency work </a:t>
            </a:r>
            <a:endParaRPr lang="en-US" sz="1100" b="1" dirty="0" smtClean="0"/>
          </a:p>
        </p:txBody>
      </p:sp>
      <p:pic>
        <p:nvPicPr>
          <p:cNvPr id="2355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08000" y="457200"/>
            <a:ext cx="8128000" cy="60960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sp>
        <p:nvSpPr>
          <p:cNvPr id="5" name="Freeform 4"/>
          <p:cNvSpPr/>
          <p:nvPr/>
        </p:nvSpPr>
        <p:spPr>
          <a:xfrm rot="20359169">
            <a:off x="2384066" y="2517162"/>
            <a:ext cx="84940" cy="139328"/>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chemeClr val="tx1"/>
          </a:solidFill>
          <a:ln w="3175">
            <a:solidFill>
              <a:schemeClr val="bg1"/>
            </a:solidFill>
          </a:ln>
          <a:effectLst>
            <a:glow rad="63500">
              <a:schemeClr val="accent1">
                <a:satMod val="175000"/>
                <a:alpha val="40000"/>
              </a:schemeClr>
            </a:glow>
            <a:outerShdw blurRad="25400" dist="25400" dir="204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ular Callout 6"/>
          <p:cNvSpPr/>
          <p:nvPr/>
        </p:nvSpPr>
        <p:spPr bwMode="auto">
          <a:xfrm>
            <a:off x="2971800" y="533400"/>
            <a:ext cx="2819400" cy="1447800"/>
          </a:xfrm>
          <a:prstGeom prst="wedgeRoundRectCallout">
            <a:avLst>
              <a:gd name="adj1" fmla="val -64081"/>
              <a:gd name="adj2" fmla="val 84831"/>
              <a:gd name="adj3" fmla="val 16667"/>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t>Reload the workbook to clear Excel Services cache so that the updates show up immediately</a:t>
            </a:r>
            <a:endParaRPr lang="en-US" dirty="0"/>
          </a:p>
        </p:txBody>
      </p:sp>
    </p:spTree>
    <p:extLst>
      <p:ext uri="{BB962C8B-B14F-4D97-AF65-F5344CB8AC3E}">
        <p14:creationId xmlns:p14="http://schemas.microsoft.com/office/powerpoint/2010/main" xmlns="" val="38669649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9402"/>
            <a:ext cx="8382000" cy="387798"/>
          </a:xfrm>
        </p:spPr>
        <p:txBody>
          <a:bodyPr/>
          <a:lstStyle/>
          <a:p>
            <a:r>
              <a:rPr lang="en-US" sz="2800" dirty="0" smtClean="0"/>
              <a:t>Dashboard: SharePoint Server</a:t>
            </a:r>
            <a:endParaRPr lang="en-US" sz="2800" dirty="0"/>
          </a:p>
        </p:txBody>
      </p:sp>
      <p:sp>
        <p:nvSpPr>
          <p:cNvPr id="9" name="TextBox 8"/>
          <p:cNvSpPr txBox="1"/>
          <p:nvPr/>
        </p:nvSpPr>
        <p:spPr>
          <a:xfrm>
            <a:off x="0" y="6596390"/>
            <a:ext cx="9144000" cy="261610"/>
          </a:xfrm>
          <a:prstGeom prst="rect">
            <a:avLst/>
          </a:prstGeom>
          <a:solidFill>
            <a:schemeClr val="bg2">
              <a:lumMod val="75000"/>
            </a:schemeClr>
          </a:solidFill>
        </p:spPr>
        <p:txBody>
          <a:bodyPr wrap="square" rtlCol="0">
            <a:spAutoFit/>
          </a:bodyPr>
          <a:lstStyle/>
          <a:p>
            <a:r>
              <a:rPr lang="en-US" sz="1100" b="1" dirty="0" smtClean="0"/>
              <a:t>Reporting in 2010 </a:t>
            </a:r>
            <a:r>
              <a:rPr lang="en-US" sz="1100" dirty="0" smtClean="0"/>
              <a:t>| </a:t>
            </a:r>
            <a:r>
              <a:rPr lang="en-US" sz="1100" dirty="0"/>
              <a:t>Custom reports | </a:t>
            </a:r>
            <a:r>
              <a:rPr lang="en-US" sz="1100" dirty="0" smtClean="0"/>
              <a:t>Making transparency work </a:t>
            </a:r>
            <a:endParaRPr lang="en-US" sz="1100" b="1" dirty="0" smtClean="0"/>
          </a:p>
        </p:txBody>
      </p:sp>
      <p:pic>
        <p:nvPicPr>
          <p:cNvPr id="24578"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08000" y="457200"/>
            <a:ext cx="8128000" cy="60960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sp>
        <p:nvSpPr>
          <p:cNvPr id="5" name="Freeform 4"/>
          <p:cNvSpPr/>
          <p:nvPr/>
        </p:nvSpPr>
        <p:spPr>
          <a:xfrm rot="20359169">
            <a:off x="5203467" y="3896709"/>
            <a:ext cx="84940" cy="139328"/>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chemeClr val="tx1"/>
          </a:solidFill>
          <a:ln w="3175">
            <a:solidFill>
              <a:schemeClr val="bg1"/>
            </a:solidFill>
          </a:ln>
          <a:effectLst>
            <a:glow rad="63500">
              <a:schemeClr val="accent1">
                <a:satMod val="175000"/>
                <a:alpha val="40000"/>
              </a:schemeClr>
            </a:glow>
            <a:outerShdw blurRad="25400" dist="25400" dir="204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xmlns="" val="3866964998"/>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9402"/>
            <a:ext cx="8382000" cy="387798"/>
          </a:xfrm>
        </p:spPr>
        <p:txBody>
          <a:bodyPr/>
          <a:lstStyle/>
          <a:p>
            <a:r>
              <a:rPr lang="en-US" sz="2800" dirty="0" smtClean="0"/>
              <a:t>Dashboard: SharePoint Server</a:t>
            </a:r>
            <a:endParaRPr lang="en-US" sz="2800" dirty="0"/>
          </a:p>
        </p:txBody>
      </p:sp>
      <p:sp>
        <p:nvSpPr>
          <p:cNvPr id="9" name="TextBox 8"/>
          <p:cNvSpPr txBox="1"/>
          <p:nvPr/>
        </p:nvSpPr>
        <p:spPr>
          <a:xfrm>
            <a:off x="0" y="6596390"/>
            <a:ext cx="9144000" cy="261610"/>
          </a:xfrm>
          <a:prstGeom prst="rect">
            <a:avLst/>
          </a:prstGeom>
          <a:solidFill>
            <a:schemeClr val="bg2">
              <a:lumMod val="75000"/>
            </a:schemeClr>
          </a:solidFill>
        </p:spPr>
        <p:txBody>
          <a:bodyPr wrap="square" rtlCol="0">
            <a:spAutoFit/>
          </a:bodyPr>
          <a:lstStyle/>
          <a:p>
            <a:r>
              <a:rPr lang="en-US" sz="1100" b="1" dirty="0" smtClean="0"/>
              <a:t>Reporting in 2010 </a:t>
            </a:r>
            <a:r>
              <a:rPr lang="en-US" sz="1100" dirty="0" smtClean="0"/>
              <a:t>| </a:t>
            </a:r>
            <a:r>
              <a:rPr lang="en-US" sz="1100" dirty="0"/>
              <a:t>Custom reports | </a:t>
            </a:r>
            <a:r>
              <a:rPr lang="en-US" sz="1100" dirty="0" smtClean="0"/>
              <a:t>Making transparency work </a:t>
            </a:r>
            <a:endParaRPr lang="en-US" sz="1100" b="1" dirty="0" smtClean="0"/>
          </a:p>
        </p:txBody>
      </p:sp>
      <p:pic>
        <p:nvPicPr>
          <p:cNvPr id="25602"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08000" y="457200"/>
            <a:ext cx="8128000" cy="60960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sp>
        <p:nvSpPr>
          <p:cNvPr id="5" name="Freeform 4"/>
          <p:cNvSpPr/>
          <p:nvPr/>
        </p:nvSpPr>
        <p:spPr>
          <a:xfrm rot="20359169">
            <a:off x="5203467" y="3896709"/>
            <a:ext cx="84940" cy="139328"/>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chemeClr val="tx1"/>
          </a:solidFill>
          <a:ln w="3175">
            <a:solidFill>
              <a:schemeClr val="bg1"/>
            </a:solidFill>
          </a:ln>
          <a:effectLst>
            <a:glow rad="63500">
              <a:schemeClr val="accent1">
                <a:satMod val="175000"/>
                <a:alpha val="40000"/>
              </a:schemeClr>
            </a:glow>
            <a:outerShdw blurRad="25400" dist="25400" dir="204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xmlns="" val="38669649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11111E-6 -7.40741E-7 L -0.34861 -0.38935 " pathEditMode="relative" rAng="0" ptsTypes="AA">
                                      <p:cBhvr>
                                        <p:cTn id="6" dur="2000" fill="hold"/>
                                        <p:tgtEl>
                                          <p:spTgt spid="5"/>
                                        </p:tgtEl>
                                        <p:attrNameLst>
                                          <p:attrName>ppt_x</p:attrName>
                                          <p:attrName>ppt_y</p:attrName>
                                        </p:attrNameLst>
                                      </p:cBhvr>
                                      <p:rCtr x="-17400" y="-19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9402"/>
            <a:ext cx="8382000" cy="387798"/>
          </a:xfrm>
        </p:spPr>
        <p:txBody>
          <a:bodyPr/>
          <a:lstStyle/>
          <a:p>
            <a:r>
              <a:rPr lang="en-US" sz="2800" dirty="0" smtClean="0"/>
              <a:t>Dashboard: SharePoint Server</a:t>
            </a:r>
            <a:endParaRPr lang="en-US" sz="2800" dirty="0"/>
          </a:p>
        </p:txBody>
      </p:sp>
      <p:sp>
        <p:nvSpPr>
          <p:cNvPr id="9" name="TextBox 8"/>
          <p:cNvSpPr txBox="1"/>
          <p:nvPr/>
        </p:nvSpPr>
        <p:spPr>
          <a:xfrm>
            <a:off x="0" y="6596390"/>
            <a:ext cx="9144000" cy="261610"/>
          </a:xfrm>
          <a:prstGeom prst="rect">
            <a:avLst/>
          </a:prstGeom>
          <a:solidFill>
            <a:schemeClr val="bg2">
              <a:lumMod val="75000"/>
            </a:schemeClr>
          </a:solidFill>
        </p:spPr>
        <p:txBody>
          <a:bodyPr wrap="square" rtlCol="0">
            <a:spAutoFit/>
          </a:bodyPr>
          <a:lstStyle/>
          <a:p>
            <a:r>
              <a:rPr lang="en-US" sz="1100" b="1" dirty="0" smtClean="0"/>
              <a:t>Reporting in 2010 </a:t>
            </a:r>
            <a:r>
              <a:rPr lang="en-US" sz="1100" dirty="0" smtClean="0"/>
              <a:t>| </a:t>
            </a:r>
            <a:r>
              <a:rPr lang="en-US" sz="1100" dirty="0"/>
              <a:t>Custom reports | </a:t>
            </a:r>
            <a:r>
              <a:rPr lang="en-US" sz="1100" dirty="0" smtClean="0"/>
              <a:t>Making transparency work </a:t>
            </a:r>
            <a:endParaRPr lang="en-US" sz="1100" b="1" dirty="0" smtClean="0"/>
          </a:p>
        </p:txBody>
      </p:sp>
      <p:pic>
        <p:nvPicPr>
          <p:cNvPr id="2662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08000" y="457200"/>
            <a:ext cx="8128000" cy="60960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sp>
        <p:nvSpPr>
          <p:cNvPr id="5" name="Rectangle 4"/>
          <p:cNvSpPr/>
          <p:nvPr/>
        </p:nvSpPr>
        <p:spPr bwMode="auto">
          <a:xfrm>
            <a:off x="4038600" y="4546600"/>
            <a:ext cx="2438400" cy="1676400"/>
          </a:xfrm>
          <a:prstGeom prst="rect">
            <a:avLst/>
          </a:prstGeom>
          <a:noFill/>
          <a:ln w="19050">
            <a:solidFill>
              <a:schemeClr val="accent1">
                <a:lumMod val="60000"/>
                <a:lumOff val="40000"/>
              </a:schemeClr>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6" name="Rounded Rectangular Callout 5"/>
          <p:cNvSpPr/>
          <p:nvPr/>
        </p:nvSpPr>
        <p:spPr bwMode="auto">
          <a:xfrm>
            <a:off x="5562600" y="2590800"/>
            <a:ext cx="2971800" cy="1219200"/>
          </a:xfrm>
          <a:prstGeom prst="wedgeRoundRectCallout">
            <a:avLst>
              <a:gd name="adj1" fmla="val -49291"/>
              <a:gd name="adj2" fmla="val 113193"/>
              <a:gd name="adj3" fmla="val 16667"/>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t>My dashboard shows active and resolved bugs now - that was easy!</a:t>
            </a:r>
            <a:endParaRPr lang="en-US" dirty="0"/>
          </a:p>
        </p:txBody>
      </p:sp>
    </p:spTree>
    <p:extLst>
      <p:ext uri="{BB962C8B-B14F-4D97-AF65-F5344CB8AC3E}">
        <p14:creationId xmlns:p14="http://schemas.microsoft.com/office/powerpoint/2010/main" xmlns="" val="38669649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dirty="0" smtClean="0"/>
              <a:t>Project Management Sessions</a:t>
            </a:r>
            <a:endParaRPr lang="en-US" dirty="0"/>
          </a:p>
        </p:txBody>
      </p:sp>
      <p:sp>
        <p:nvSpPr>
          <p:cNvPr id="17" name="Content Placeholder 16"/>
          <p:cNvSpPr>
            <a:spLocks noGrp="1"/>
          </p:cNvSpPr>
          <p:nvPr>
            <p:ph sz="quarter" idx="10"/>
          </p:nvPr>
        </p:nvSpPr>
        <p:spPr>
          <a:xfrm>
            <a:off x="381000" y="1414459"/>
            <a:ext cx="8385048" cy="929246"/>
          </a:xfrm>
        </p:spPr>
        <p:txBody>
          <a:bodyPr/>
          <a:lstStyle/>
          <a:p>
            <a:r>
              <a:rPr lang="en-US" dirty="0" smtClean="0"/>
              <a:t>DEV202 Thurs 9:00-10:15 </a:t>
            </a:r>
          </a:p>
          <a:p>
            <a:r>
              <a:rPr lang="en-US" dirty="0" smtClean="0"/>
              <a:t>Doing it Right: Planning and Tracking Projects with Microsoft Visual Studio Team Foundation Server 2010</a:t>
            </a:r>
          </a:p>
        </p:txBody>
      </p:sp>
      <p:sp>
        <p:nvSpPr>
          <p:cNvPr id="19" name="Content Placeholder 18"/>
          <p:cNvSpPr>
            <a:spLocks noGrp="1"/>
          </p:cNvSpPr>
          <p:nvPr>
            <p:ph sz="quarter" idx="12"/>
          </p:nvPr>
        </p:nvSpPr>
        <p:spPr>
          <a:xfrm>
            <a:off x="389878" y="2445935"/>
            <a:ext cx="8385048" cy="971968"/>
          </a:xfrm>
        </p:spPr>
        <p:txBody>
          <a:bodyPr/>
          <a:lstStyle/>
          <a:p>
            <a:r>
              <a:rPr lang="en-US" dirty="0" smtClean="0"/>
              <a:t>DEV207 Wed 17:30-18:45 </a:t>
            </a:r>
          </a:p>
          <a:p>
            <a:r>
              <a:rPr lang="en-US" dirty="0" smtClean="0"/>
              <a:t>How Microsoft Does It: Internal Use of Team Foundation Server and Microsoft Visual Studio Team System for Software Development</a:t>
            </a:r>
          </a:p>
        </p:txBody>
      </p:sp>
      <p:sp>
        <p:nvSpPr>
          <p:cNvPr id="8" name="Rectangle 7"/>
          <p:cNvSpPr/>
          <p:nvPr/>
        </p:nvSpPr>
        <p:spPr bwMode="auto">
          <a:xfrm>
            <a:off x="-2298032" y="0"/>
            <a:ext cx="2141623" cy="2586789"/>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pPr defTabSz="914099" fontAlgn="base">
              <a:spcBef>
                <a:spcPct val="0"/>
              </a:spcBef>
              <a:spcAft>
                <a:spcPct val="0"/>
              </a:spcAft>
            </a:pPr>
            <a:r>
              <a:rPr lang="en-US" dirty="0" smtClean="0"/>
              <a:t>please list the Breakout Sessions, </a:t>
            </a:r>
            <a:br>
              <a:rPr lang="en-US" dirty="0" smtClean="0"/>
            </a:br>
            <a:r>
              <a:rPr lang="en-US" dirty="0" smtClean="0"/>
              <a:t>TLC Interactive Theaters and Labs </a:t>
            </a:r>
            <a:br>
              <a:rPr lang="en-US" dirty="0" smtClean="0"/>
            </a:br>
            <a:r>
              <a:rPr lang="en-US" dirty="0" smtClean="0"/>
              <a:t>that are related to your session.</a:t>
            </a: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a:hlinkClick r:id="rId3"/>
          </p:cNvPr>
          <p:cNvPicPr>
            <a:picLocks noChangeAspect="1" noChangeArrowheads="1"/>
          </p:cNvPicPr>
          <p:nvPr/>
        </p:nvPicPr>
        <p:blipFill>
          <a:blip r:embed="rId4" cstate="print"/>
          <a:srcRect/>
          <a:stretch>
            <a:fillRect/>
          </a:stretch>
        </p:blipFill>
        <p:spPr bwMode="auto">
          <a:xfrm>
            <a:off x="89439" y="609600"/>
            <a:ext cx="8978361" cy="5562600"/>
          </a:xfrm>
          <a:prstGeom prst="rect">
            <a:avLst/>
          </a:prstGeom>
          <a:noFill/>
        </p:spPr>
      </p:pic>
      <p:pic>
        <p:nvPicPr>
          <p:cNvPr id="1028" name="Picture 4" descr="IMG_0188">
            <a:hlinkClick r:id="rId5"/>
          </p:cNvPr>
          <p:cNvPicPr>
            <a:picLocks noChangeAspect="1" noChangeArrowheads="1"/>
          </p:cNvPicPr>
          <p:nvPr/>
        </p:nvPicPr>
        <p:blipFill>
          <a:blip r:embed="rId6" cstate="print"/>
          <a:srcRect/>
          <a:stretch>
            <a:fillRect/>
          </a:stretch>
        </p:blipFill>
        <p:spPr bwMode="auto">
          <a:xfrm>
            <a:off x="228599" y="152400"/>
            <a:ext cx="8686801" cy="6528590"/>
          </a:xfrm>
          <a:prstGeom prst="rect">
            <a:avLst/>
          </a:prstGeom>
          <a:noFill/>
        </p:spPr>
      </p:pic>
      <p:sp>
        <p:nvSpPr>
          <p:cNvPr id="4" name="TextBox 3"/>
          <p:cNvSpPr txBox="1"/>
          <p:nvPr/>
        </p:nvSpPr>
        <p:spPr>
          <a:xfrm>
            <a:off x="1219200" y="1981200"/>
            <a:ext cx="6553200" cy="2800767"/>
          </a:xfrm>
          <a:prstGeom prst="rect">
            <a:avLst/>
          </a:prstGeom>
          <a:noFill/>
        </p:spPr>
        <p:txBody>
          <a:bodyPr wrap="square" rtlCol="0">
            <a:spAutoFit/>
          </a:bodyPr>
          <a:lstStyle/>
          <a:p>
            <a:pPr algn="ctr"/>
            <a:r>
              <a:rPr lang="en-US" sz="4400" dirty="0" smtClean="0"/>
              <a:t>Brian Harry</a:t>
            </a:r>
          </a:p>
          <a:p>
            <a:pPr algn="ctr"/>
            <a:r>
              <a:rPr lang="en-US" sz="4400" dirty="0" smtClean="0"/>
              <a:t>Microsoft Technical Fellow</a:t>
            </a:r>
          </a:p>
          <a:p>
            <a:pPr algn="ctr"/>
            <a:r>
              <a:rPr lang="en-US" sz="4400" dirty="0" smtClean="0"/>
              <a:t>Product Unit Manager, TFS</a:t>
            </a:r>
          </a:p>
          <a:p>
            <a:pPr algn="ctr"/>
            <a:r>
              <a:rPr lang="en-US" sz="4400" dirty="0" smtClean="0"/>
              <a:t>Farmer</a:t>
            </a:r>
            <a:endParaRPr lang="en-US" sz="4400" dirty="0"/>
          </a:p>
        </p:txBody>
      </p:sp>
      <p:pic>
        <p:nvPicPr>
          <p:cNvPr id="1030" name="Picture 6" descr="IMG_0168">
            <a:hlinkClick r:id="rId7"/>
          </p:cNvPr>
          <p:cNvPicPr>
            <a:picLocks noChangeAspect="1" noChangeArrowheads="1"/>
          </p:cNvPicPr>
          <p:nvPr/>
        </p:nvPicPr>
        <p:blipFill>
          <a:blip r:embed="rId8" cstate="print"/>
          <a:srcRect/>
          <a:stretch>
            <a:fillRect/>
          </a:stretch>
        </p:blipFill>
        <p:spPr bwMode="auto">
          <a:xfrm>
            <a:off x="685800" y="533400"/>
            <a:ext cx="7696200" cy="5784101"/>
          </a:xfrm>
          <a:prstGeom prst="rect">
            <a:avLst/>
          </a:prstGeom>
          <a:noFill/>
        </p:spPr>
      </p:pic>
      <p:pic>
        <p:nvPicPr>
          <p:cNvPr id="1032" name="Picture 8" descr="IMG_0167">
            <a:hlinkClick r:id="rId9"/>
          </p:cNvPr>
          <p:cNvPicPr>
            <a:picLocks noChangeAspect="1" noChangeArrowheads="1"/>
          </p:cNvPicPr>
          <p:nvPr/>
        </p:nvPicPr>
        <p:blipFill>
          <a:blip r:embed="rId10" cstate="print"/>
          <a:srcRect/>
          <a:stretch>
            <a:fillRect/>
          </a:stretch>
        </p:blipFill>
        <p:spPr bwMode="auto">
          <a:xfrm>
            <a:off x="304800" y="228600"/>
            <a:ext cx="8534400" cy="6414052"/>
          </a:xfrm>
          <a:prstGeom prst="rect">
            <a:avLst/>
          </a:prstGeom>
          <a:noFill/>
        </p:spPr>
      </p:pic>
      <p:pic>
        <p:nvPicPr>
          <p:cNvPr id="1034" name="Picture 10" descr="IMG_0171">
            <a:hlinkClick r:id="rId11"/>
          </p:cNvPr>
          <p:cNvPicPr>
            <a:picLocks noChangeAspect="1" noChangeArrowheads="1"/>
          </p:cNvPicPr>
          <p:nvPr/>
        </p:nvPicPr>
        <p:blipFill>
          <a:blip r:embed="rId12" cstate="print"/>
          <a:srcRect/>
          <a:stretch>
            <a:fillRect/>
          </a:stretch>
        </p:blipFill>
        <p:spPr bwMode="auto">
          <a:xfrm>
            <a:off x="381000" y="228600"/>
            <a:ext cx="8516767" cy="6400800"/>
          </a:xfrm>
          <a:prstGeom prst="rect">
            <a:avLst/>
          </a:prstGeom>
          <a:noFill/>
        </p:spPr>
      </p:pic>
      <p:pic>
        <p:nvPicPr>
          <p:cNvPr id="1036" name="Picture 12" descr="IMG_0165">
            <a:hlinkClick r:id="rId13"/>
          </p:cNvPr>
          <p:cNvPicPr>
            <a:picLocks noChangeAspect="1" noChangeArrowheads="1"/>
          </p:cNvPicPr>
          <p:nvPr/>
        </p:nvPicPr>
        <p:blipFill>
          <a:blip r:embed="rId14" cstate="print"/>
          <a:srcRect/>
          <a:stretch>
            <a:fillRect/>
          </a:stretch>
        </p:blipFill>
        <p:spPr bwMode="auto">
          <a:xfrm>
            <a:off x="228600" y="228599"/>
            <a:ext cx="8686800" cy="6528589"/>
          </a:xfrm>
          <a:prstGeom prst="rect">
            <a:avLst/>
          </a:prstGeom>
          <a:noFill/>
        </p:spPr>
      </p:pic>
      <p:sp>
        <p:nvSpPr>
          <p:cNvPr id="15" name="TextBox 14"/>
          <p:cNvSpPr txBox="1"/>
          <p:nvPr/>
        </p:nvSpPr>
        <p:spPr>
          <a:xfrm>
            <a:off x="1905000" y="2209800"/>
            <a:ext cx="5181600" cy="830997"/>
          </a:xfrm>
          <a:prstGeom prst="rect">
            <a:avLst/>
          </a:prstGeom>
          <a:noFill/>
        </p:spPr>
        <p:txBody>
          <a:bodyPr wrap="square" rtlCol="0">
            <a:spAutoFit/>
          </a:bodyPr>
          <a:lstStyle/>
          <a:p>
            <a:pPr algn="ctr"/>
            <a:r>
              <a:rPr lang="en-US" sz="4800" dirty="0" smtClean="0"/>
              <a:t>15 Years</a:t>
            </a:r>
            <a:endParaRPr lang="en-US" sz="4800" dirty="0"/>
          </a:p>
        </p:txBody>
      </p:sp>
      <p:pic>
        <p:nvPicPr>
          <p:cNvPr id="1044" name="Picture 20"/>
          <p:cNvPicPr>
            <a:picLocks noChangeAspect="1" noChangeArrowheads="1"/>
          </p:cNvPicPr>
          <p:nvPr/>
        </p:nvPicPr>
        <p:blipFill>
          <a:blip r:embed="rId15" cstate="print"/>
          <a:srcRect/>
          <a:stretch>
            <a:fillRect/>
          </a:stretch>
        </p:blipFill>
        <p:spPr bwMode="auto">
          <a:xfrm>
            <a:off x="5714999" y="2286000"/>
            <a:ext cx="3072581" cy="1905000"/>
          </a:xfrm>
          <a:prstGeom prst="rect">
            <a:avLst/>
          </a:prstGeom>
          <a:noFill/>
          <a:ln w="9525">
            <a:noFill/>
            <a:miter lim="800000"/>
            <a:headEnd/>
            <a:tailEnd/>
          </a:ln>
        </p:spPr>
      </p:pic>
      <p:pic>
        <p:nvPicPr>
          <p:cNvPr id="1043" name="Picture 19"/>
          <p:cNvPicPr>
            <a:picLocks noChangeAspect="1" noChangeArrowheads="1"/>
          </p:cNvPicPr>
          <p:nvPr/>
        </p:nvPicPr>
        <p:blipFill>
          <a:blip r:embed="rId16" cstate="print"/>
          <a:srcRect/>
          <a:stretch>
            <a:fillRect/>
          </a:stretch>
        </p:blipFill>
        <p:spPr bwMode="auto">
          <a:xfrm>
            <a:off x="3200400" y="2209799"/>
            <a:ext cx="2209800" cy="2096477"/>
          </a:xfrm>
          <a:prstGeom prst="rect">
            <a:avLst/>
          </a:prstGeom>
          <a:noFill/>
          <a:ln w="9525">
            <a:noFill/>
            <a:miter lim="800000"/>
            <a:headEnd/>
            <a:tailEnd/>
          </a:ln>
        </p:spPr>
      </p:pic>
      <p:pic>
        <p:nvPicPr>
          <p:cNvPr id="1042" name="Picture 18"/>
          <p:cNvPicPr>
            <a:picLocks noChangeAspect="1" noChangeArrowheads="1"/>
          </p:cNvPicPr>
          <p:nvPr/>
        </p:nvPicPr>
        <p:blipFill>
          <a:blip r:embed="rId17" cstate="print"/>
          <a:srcRect/>
          <a:stretch>
            <a:fillRect/>
          </a:stretch>
        </p:blipFill>
        <p:spPr bwMode="auto">
          <a:xfrm>
            <a:off x="228600" y="1905000"/>
            <a:ext cx="2667000" cy="2667000"/>
          </a:xfrm>
          <a:prstGeom prst="rect">
            <a:avLst/>
          </a:prstGeom>
          <a:noFill/>
          <a:ln w="9525">
            <a:noFill/>
            <a:miter lim="800000"/>
            <a:headEnd/>
            <a:tailEnd/>
          </a:ln>
        </p:spPr>
      </p:pic>
      <p:pic>
        <p:nvPicPr>
          <p:cNvPr id="1046" name="Picture 22"/>
          <p:cNvPicPr>
            <a:picLocks noChangeAspect="1" noChangeArrowheads="1"/>
          </p:cNvPicPr>
          <p:nvPr/>
        </p:nvPicPr>
        <p:blipFill>
          <a:blip r:embed="rId18" cstate="print"/>
          <a:srcRect/>
          <a:stretch>
            <a:fillRect/>
          </a:stretch>
        </p:blipFill>
        <p:spPr bwMode="auto">
          <a:xfrm>
            <a:off x="3048000" y="838200"/>
            <a:ext cx="2833993" cy="681037"/>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par>
                                <p:cTn id="7" presetID="4" presetClass="entr" presetSubtype="16"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animEffect transition="in" filter="box(in)">
                                      <p:cBhvr>
                                        <p:cTn id="9" dur="500"/>
                                        <p:tgtEl>
                                          <p:spTgt spid="1026"/>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xit"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hidden"/>
                                      </p:to>
                                    </p:set>
                                  </p:childTnLst>
                                </p:cTn>
                              </p:par>
                              <p:par>
                                <p:cTn id="14" presetID="4" presetClass="entr" presetSubtype="16" fill="hold" nodeType="withEffect">
                                  <p:stCondLst>
                                    <p:cond delay="0"/>
                                  </p:stCondLst>
                                  <p:childTnLst>
                                    <p:set>
                                      <p:cBhvr>
                                        <p:cTn id="15" dur="1" fill="hold">
                                          <p:stCondLst>
                                            <p:cond delay="0"/>
                                          </p:stCondLst>
                                        </p:cTn>
                                        <p:tgtEl>
                                          <p:spTgt spid="1028"/>
                                        </p:tgtEl>
                                        <p:attrNameLst>
                                          <p:attrName>style.visibility</p:attrName>
                                        </p:attrNameLst>
                                      </p:cBhvr>
                                      <p:to>
                                        <p:strVal val="visible"/>
                                      </p:to>
                                    </p:set>
                                    <p:animEffect transition="in" filter="box(in)">
                                      <p:cBhvr>
                                        <p:cTn id="16" dur="500"/>
                                        <p:tgtEl>
                                          <p:spTgt spid="1028"/>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0"/>
                                          </p:stCondLst>
                                        </p:cTn>
                                        <p:tgtEl>
                                          <p:spTgt spid="1028"/>
                                        </p:tgtEl>
                                        <p:attrNameLst>
                                          <p:attrName>style.visibility</p:attrName>
                                        </p:attrNameLst>
                                      </p:cBhvr>
                                      <p:to>
                                        <p:strVal val="hidden"/>
                                      </p:to>
                                    </p:set>
                                  </p:childTnLst>
                                </p:cTn>
                              </p:par>
                              <p:par>
                                <p:cTn id="21" presetID="4" presetClass="entr" presetSubtype="16" fill="hold" nodeType="withEffect">
                                  <p:stCondLst>
                                    <p:cond delay="0"/>
                                  </p:stCondLst>
                                  <p:childTnLst>
                                    <p:set>
                                      <p:cBhvr>
                                        <p:cTn id="22" dur="1" fill="hold">
                                          <p:stCondLst>
                                            <p:cond delay="0"/>
                                          </p:stCondLst>
                                        </p:cTn>
                                        <p:tgtEl>
                                          <p:spTgt spid="1030"/>
                                        </p:tgtEl>
                                        <p:attrNameLst>
                                          <p:attrName>style.visibility</p:attrName>
                                        </p:attrNameLst>
                                      </p:cBhvr>
                                      <p:to>
                                        <p:strVal val="visible"/>
                                      </p:to>
                                    </p:set>
                                    <p:animEffect transition="in" filter="box(in)">
                                      <p:cBhvr>
                                        <p:cTn id="23" dur="500"/>
                                        <p:tgtEl>
                                          <p:spTgt spid="1030"/>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nodeType="clickEffect">
                                  <p:stCondLst>
                                    <p:cond delay="0"/>
                                  </p:stCondLst>
                                  <p:childTnLst>
                                    <p:set>
                                      <p:cBhvr>
                                        <p:cTn id="27" dur="1" fill="hold">
                                          <p:stCondLst>
                                            <p:cond delay="0"/>
                                          </p:stCondLst>
                                        </p:cTn>
                                        <p:tgtEl>
                                          <p:spTgt spid="1030"/>
                                        </p:tgtEl>
                                        <p:attrNameLst>
                                          <p:attrName>style.visibility</p:attrName>
                                        </p:attrNameLst>
                                      </p:cBhvr>
                                      <p:to>
                                        <p:strVal val="hidden"/>
                                      </p:to>
                                    </p:set>
                                  </p:childTnLst>
                                </p:cTn>
                              </p:par>
                              <p:par>
                                <p:cTn id="28" presetID="4" presetClass="entr" presetSubtype="16" fill="hold" nodeType="withEffect">
                                  <p:stCondLst>
                                    <p:cond delay="0"/>
                                  </p:stCondLst>
                                  <p:childTnLst>
                                    <p:set>
                                      <p:cBhvr>
                                        <p:cTn id="29" dur="1" fill="hold">
                                          <p:stCondLst>
                                            <p:cond delay="0"/>
                                          </p:stCondLst>
                                        </p:cTn>
                                        <p:tgtEl>
                                          <p:spTgt spid="1032"/>
                                        </p:tgtEl>
                                        <p:attrNameLst>
                                          <p:attrName>style.visibility</p:attrName>
                                        </p:attrNameLst>
                                      </p:cBhvr>
                                      <p:to>
                                        <p:strVal val="visible"/>
                                      </p:to>
                                    </p:set>
                                    <p:animEffect transition="in" filter="box(in)">
                                      <p:cBhvr>
                                        <p:cTn id="30" dur="500"/>
                                        <p:tgtEl>
                                          <p:spTgt spid="1032"/>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1032"/>
                                        </p:tgtEl>
                                        <p:attrNameLst>
                                          <p:attrName>style.visibility</p:attrName>
                                        </p:attrNameLst>
                                      </p:cBhvr>
                                      <p:to>
                                        <p:strVal val="hidden"/>
                                      </p:to>
                                    </p:set>
                                  </p:childTnLst>
                                </p:cTn>
                              </p:par>
                              <p:par>
                                <p:cTn id="35" presetID="4" presetClass="entr" presetSubtype="16" fill="hold" nodeType="withEffect">
                                  <p:stCondLst>
                                    <p:cond delay="0"/>
                                  </p:stCondLst>
                                  <p:childTnLst>
                                    <p:set>
                                      <p:cBhvr>
                                        <p:cTn id="36" dur="1" fill="hold">
                                          <p:stCondLst>
                                            <p:cond delay="0"/>
                                          </p:stCondLst>
                                        </p:cTn>
                                        <p:tgtEl>
                                          <p:spTgt spid="1034"/>
                                        </p:tgtEl>
                                        <p:attrNameLst>
                                          <p:attrName>style.visibility</p:attrName>
                                        </p:attrNameLst>
                                      </p:cBhvr>
                                      <p:to>
                                        <p:strVal val="visible"/>
                                      </p:to>
                                    </p:set>
                                    <p:animEffect transition="in" filter="box(in)">
                                      <p:cBhvr>
                                        <p:cTn id="37" dur="500"/>
                                        <p:tgtEl>
                                          <p:spTgt spid="1034"/>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xit" presetSubtype="0" fill="hold" nodeType="clickEffect">
                                  <p:stCondLst>
                                    <p:cond delay="0"/>
                                  </p:stCondLst>
                                  <p:childTnLst>
                                    <p:set>
                                      <p:cBhvr>
                                        <p:cTn id="41" dur="1" fill="hold">
                                          <p:stCondLst>
                                            <p:cond delay="0"/>
                                          </p:stCondLst>
                                        </p:cTn>
                                        <p:tgtEl>
                                          <p:spTgt spid="1034"/>
                                        </p:tgtEl>
                                        <p:attrNameLst>
                                          <p:attrName>style.visibility</p:attrName>
                                        </p:attrNameLst>
                                      </p:cBhvr>
                                      <p:to>
                                        <p:strVal val="hidden"/>
                                      </p:to>
                                    </p:set>
                                  </p:childTnLst>
                                </p:cTn>
                              </p:par>
                              <p:par>
                                <p:cTn id="42" presetID="4" presetClass="entr" presetSubtype="16" fill="hold" nodeType="withEffect">
                                  <p:stCondLst>
                                    <p:cond delay="0"/>
                                  </p:stCondLst>
                                  <p:childTnLst>
                                    <p:set>
                                      <p:cBhvr>
                                        <p:cTn id="43" dur="1" fill="hold">
                                          <p:stCondLst>
                                            <p:cond delay="0"/>
                                          </p:stCondLst>
                                        </p:cTn>
                                        <p:tgtEl>
                                          <p:spTgt spid="1036"/>
                                        </p:tgtEl>
                                        <p:attrNameLst>
                                          <p:attrName>style.visibility</p:attrName>
                                        </p:attrNameLst>
                                      </p:cBhvr>
                                      <p:to>
                                        <p:strVal val="visible"/>
                                      </p:to>
                                    </p:set>
                                    <p:animEffect transition="in" filter="box(in)">
                                      <p:cBhvr>
                                        <p:cTn id="44" dur="500"/>
                                        <p:tgtEl>
                                          <p:spTgt spid="1036"/>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xit" presetSubtype="0" fill="hold" nodeType="clickEffect">
                                  <p:stCondLst>
                                    <p:cond delay="0"/>
                                  </p:stCondLst>
                                  <p:childTnLst>
                                    <p:set>
                                      <p:cBhvr>
                                        <p:cTn id="48" dur="1" fill="hold">
                                          <p:stCondLst>
                                            <p:cond delay="0"/>
                                          </p:stCondLst>
                                        </p:cTn>
                                        <p:tgtEl>
                                          <p:spTgt spid="1036"/>
                                        </p:tgtEl>
                                        <p:attrNameLst>
                                          <p:attrName>style.visibility</p:attrName>
                                        </p:attrNameLst>
                                      </p:cBhvr>
                                      <p:to>
                                        <p:strVal val="hidden"/>
                                      </p:to>
                                    </p:set>
                                  </p:childTnLst>
                                </p:cTn>
                              </p:par>
                              <p:par>
                                <p:cTn id="49" presetID="4" presetClass="entr" presetSubtype="16" fill="hold" nodeType="withEffect">
                                  <p:stCondLst>
                                    <p:cond delay="0"/>
                                  </p:stCondLst>
                                  <p:childTnLst>
                                    <p:set>
                                      <p:cBhvr>
                                        <p:cTn id="50" dur="1" fill="hold">
                                          <p:stCondLst>
                                            <p:cond delay="0"/>
                                          </p:stCondLst>
                                        </p:cTn>
                                        <p:tgtEl>
                                          <p:spTgt spid="1046"/>
                                        </p:tgtEl>
                                        <p:attrNameLst>
                                          <p:attrName>style.visibility</p:attrName>
                                        </p:attrNameLst>
                                      </p:cBhvr>
                                      <p:to>
                                        <p:strVal val="visible"/>
                                      </p:to>
                                    </p:set>
                                    <p:animEffect transition="in" filter="box(in)">
                                      <p:cBhvr>
                                        <p:cTn id="51" dur="500"/>
                                        <p:tgtEl>
                                          <p:spTgt spid="1046"/>
                                        </p:tgtEl>
                                      </p:cBhvr>
                                    </p:animEffect>
                                  </p:childTnLst>
                                </p:cTn>
                              </p:par>
                              <p:par>
                                <p:cTn id="52" presetID="4" presetClass="entr" presetSubtype="16" fill="hold" nodeType="withEffect">
                                  <p:stCondLst>
                                    <p:cond delay="0"/>
                                  </p:stCondLst>
                                  <p:childTnLst>
                                    <p:set>
                                      <p:cBhvr>
                                        <p:cTn id="53" dur="1" fill="hold">
                                          <p:stCondLst>
                                            <p:cond delay="0"/>
                                          </p:stCondLst>
                                        </p:cTn>
                                        <p:tgtEl>
                                          <p:spTgt spid="15">
                                            <p:txEl>
                                              <p:pRg st="0" end="0"/>
                                            </p:txEl>
                                          </p:spTgt>
                                        </p:tgtEl>
                                        <p:attrNameLst>
                                          <p:attrName>style.visibility</p:attrName>
                                        </p:attrNameLst>
                                      </p:cBhvr>
                                      <p:to>
                                        <p:strVal val="visible"/>
                                      </p:to>
                                    </p:set>
                                    <p:animEffect transition="in" filter="box(in)">
                                      <p:cBhvr>
                                        <p:cTn id="54" dur="500"/>
                                        <p:tgtEl>
                                          <p:spTgt spid="15">
                                            <p:txEl>
                                              <p:pRg st="0" end="0"/>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grpId="0" nodeType="clickEffect">
                                  <p:stCondLst>
                                    <p:cond delay="0"/>
                                  </p:stCondLst>
                                  <p:childTnLst>
                                    <p:set>
                                      <p:cBhvr>
                                        <p:cTn id="58" dur="1" fill="hold">
                                          <p:stCondLst>
                                            <p:cond delay="0"/>
                                          </p:stCondLst>
                                        </p:cTn>
                                        <p:tgtEl>
                                          <p:spTgt spid="15">
                                            <p:txEl>
                                              <p:pRg st="0" end="0"/>
                                            </p:txEl>
                                          </p:spTgt>
                                        </p:tgtEl>
                                        <p:attrNameLst>
                                          <p:attrName>style.visibility</p:attrName>
                                        </p:attrNameLst>
                                      </p:cBhvr>
                                      <p:to>
                                        <p:strVal val="hidden"/>
                                      </p:to>
                                    </p:set>
                                  </p:childTnLst>
                                </p:cTn>
                              </p:par>
                              <p:par>
                                <p:cTn id="59" presetID="4" presetClass="entr" presetSubtype="16" fill="hold" nodeType="withEffect">
                                  <p:stCondLst>
                                    <p:cond delay="0"/>
                                  </p:stCondLst>
                                  <p:childTnLst>
                                    <p:set>
                                      <p:cBhvr>
                                        <p:cTn id="60" dur="1" fill="hold">
                                          <p:stCondLst>
                                            <p:cond delay="0"/>
                                          </p:stCondLst>
                                        </p:cTn>
                                        <p:tgtEl>
                                          <p:spTgt spid="1042"/>
                                        </p:tgtEl>
                                        <p:attrNameLst>
                                          <p:attrName>style.visibility</p:attrName>
                                        </p:attrNameLst>
                                      </p:cBhvr>
                                      <p:to>
                                        <p:strVal val="visible"/>
                                      </p:to>
                                    </p:set>
                                    <p:animEffect transition="in" filter="box(in)">
                                      <p:cBhvr>
                                        <p:cTn id="61" dur="500"/>
                                        <p:tgtEl>
                                          <p:spTgt spid="1042"/>
                                        </p:tgtEl>
                                      </p:cBhvr>
                                    </p:animEffect>
                                  </p:childTnLst>
                                </p:cTn>
                              </p:par>
                            </p:childTnLst>
                          </p:cTn>
                        </p:par>
                      </p:childTnLst>
                    </p:cTn>
                  </p:par>
                  <p:par>
                    <p:cTn id="62" fill="hold">
                      <p:stCondLst>
                        <p:cond delay="indefinite"/>
                      </p:stCondLst>
                      <p:childTnLst>
                        <p:par>
                          <p:cTn id="63" fill="hold">
                            <p:stCondLst>
                              <p:cond delay="0"/>
                            </p:stCondLst>
                            <p:childTnLst>
                              <p:par>
                                <p:cTn id="64" presetID="4" presetClass="entr" presetSubtype="16" fill="hold" nodeType="clickEffect">
                                  <p:stCondLst>
                                    <p:cond delay="0"/>
                                  </p:stCondLst>
                                  <p:childTnLst>
                                    <p:set>
                                      <p:cBhvr>
                                        <p:cTn id="65" dur="1" fill="hold">
                                          <p:stCondLst>
                                            <p:cond delay="0"/>
                                          </p:stCondLst>
                                        </p:cTn>
                                        <p:tgtEl>
                                          <p:spTgt spid="1043"/>
                                        </p:tgtEl>
                                        <p:attrNameLst>
                                          <p:attrName>style.visibility</p:attrName>
                                        </p:attrNameLst>
                                      </p:cBhvr>
                                      <p:to>
                                        <p:strVal val="visible"/>
                                      </p:to>
                                    </p:set>
                                    <p:animEffect transition="in" filter="box(in)">
                                      <p:cBhvr>
                                        <p:cTn id="66" dur="500"/>
                                        <p:tgtEl>
                                          <p:spTgt spid="1043"/>
                                        </p:tgtEl>
                                      </p:cBhvr>
                                    </p:animEffect>
                                  </p:childTnLst>
                                </p:cTn>
                              </p:par>
                            </p:childTnLst>
                          </p:cTn>
                        </p:par>
                      </p:childTnLst>
                    </p:cTn>
                  </p:par>
                  <p:par>
                    <p:cTn id="67" fill="hold">
                      <p:stCondLst>
                        <p:cond delay="indefinite"/>
                      </p:stCondLst>
                      <p:childTnLst>
                        <p:par>
                          <p:cTn id="68" fill="hold">
                            <p:stCondLst>
                              <p:cond delay="0"/>
                            </p:stCondLst>
                            <p:childTnLst>
                              <p:par>
                                <p:cTn id="69" presetID="4" presetClass="entr" presetSubtype="16" fill="hold" nodeType="clickEffect">
                                  <p:stCondLst>
                                    <p:cond delay="0"/>
                                  </p:stCondLst>
                                  <p:childTnLst>
                                    <p:set>
                                      <p:cBhvr>
                                        <p:cTn id="70" dur="1" fill="hold">
                                          <p:stCondLst>
                                            <p:cond delay="0"/>
                                          </p:stCondLst>
                                        </p:cTn>
                                        <p:tgtEl>
                                          <p:spTgt spid="1044"/>
                                        </p:tgtEl>
                                        <p:attrNameLst>
                                          <p:attrName>style.visibility</p:attrName>
                                        </p:attrNameLst>
                                      </p:cBhvr>
                                      <p:to>
                                        <p:strVal val="visible"/>
                                      </p:to>
                                    </p:set>
                                    <p:animEffect transition="in" filter="box(in)">
                                      <p:cBhvr>
                                        <p:cTn id="71" dur="500"/>
                                        <p:tgtEl>
                                          <p:spTgt spid="10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build="allAtOnce"/>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dirty="0" smtClean="0"/>
              <a:t>Architecture</a:t>
            </a:r>
            <a:endParaRPr lang="en-US" dirty="0">
              <a:solidFill>
                <a:schemeClr val="tx2"/>
              </a:solidFill>
            </a:endParaRPr>
          </a:p>
        </p:txBody>
      </p:sp>
      <p:sp>
        <p:nvSpPr>
          <p:cNvPr id="3" name="Text Placeholder 2"/>
          <p:cNvSpPr>
            <a:spLocks noGrp="1"/>
          </p:cNvSpPr>
          <p:nvPr>
            <p:ph idx="1"/>
          </p:nvPr>
        </p:nvSpPr>
        <p:spPr/>
        <p:txBody>
          <a:bodyPr/>
          <a:lstStyle/>
          <a:p>
            <a:r>
              <a:rPr lang="en-US" dirty="0" smtClean="0"/>
              <a:t>Understand &amp; communicate</a:t>
            </a:r>
          </a:p>
          <a:p>
            <a:r>
              <a:rPr lang="en-US" dirty="0" smtClean="0"/>
              <a:t>Features</a:t>
            </a:r>
          </a:p>
          <a:p>
            <a:pPr lvl="1"/>
            <a:r>
              <a:rPr lang="en-US" dirty="0" smtClean="0"/>
              <a:t>Architecture Explorer</a:t>
            </a:r>
          </a:p>
          <a:p>
            <a:pPr lvl="1"/>
            <a:r>
              <a:rPr lang="en-US" dirty="0" smtClean="0"/>
              <a:t>Layer diagram</a:t>
            </a:r>
          </a:p>
          <a:p>
            <a:pPr lvl="1"/>
            <a:r>
              <a:rPr lang="en-US" dirty="0" smtClean="0"/>
              <a:t>Use case designer</a:t>
            </a:r>
          </a:p>
          <a:p>
            <a:pPr lvl="1"/>
            <a:r>
              <a:rPr lang="en-US" dirty="0" smtClean="0"/>
              <a:t>Activity designer</a:t>
            </a:r>
          </a:p>
          <a:p>
            <a:pPr lvl="1"/>
            <a:r>
              <a:rPr lang="en-US" dirty="0" smtClean="0"/>
              <a:t>Component diagram</a:t>
            </a:r>
          </a:p>
          <a:p>
            <a:pPr lvl="1"/>
            <a:r>
              <a:rPr lang="en-US" dirty="0" smtClean="0"/>
              <a:t>Logical class designer</a:t>
            </a:r>
          </a:p>
          <a:p>
            <a:pPr lvl="1"/>
            <a:r>
              <a:rPr lang="en-US" dirty="0" smtClean="0"/>
              <a:t>Sequence diagram</a:t>
            </a:r>
          </a:p>
          <a:p>
            <a:pPr lvl="1"/>
            <a:r>
              <a:rPr lang="en-US" dirty="0" smtClean="0"/>
              <a:t>Architecture validation during build</a:t>
            </a:r>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Architecture Validation</a:t>
            </a:r>
            <a:endParaRPr lang="en-US" dirty="0"/>
          </a:p>
        </p:txBody>
      </p:sp>
      <p:sp>
        <p:nvSpPr>
          <p:cNvPr id="4" name="Text Placeholder 3"/>
          <p:cNvSpPr>
            <a:spLocks noGrp="1"/>
          </p:cNvSpPr>
          <p:nvPr>
            <p:ph type="body" sz="quarter" idx="10"/>
          </p:nvPr>
        </p:nvSpPr>
        <p:spPr/>
        <p:txBody>
          <a:bodyPr/>
          <a:lstStyle/>
          <a:p>
            <a:r>
              <a:rPr lang="en-US" smtClean="0"/>
              <a:t>demo</a:t>
            </a:r>
            <a:endParaRPr lang="en-US" dirty="0"/>
          </a:p>
        </p:txBody>
      </p:sp>
      <p:sp>
        <p:nvSpPr>
          <p:cNvPr id="6" name="Subtitle 5"/>
          <p:cNvSpPr>
            <a:spLocks noGrp="1"/>
          </p:cNvSpPr>
          <p:nvPr>
            <p:ph type="subTitle" idx="1"/>
          </p:nvPr>
        </p:nvSpPr>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dirty="0" smtClean="0"/>
              <a:t>Architecture Sessions</a:t>
            </a:r>
            <a:endParaRPr lang="en-US" dirty="0"/>
          </a:p>
        </p:txBody>
      </p:sp>
      <p:sp>
        <p:nvSpPr>
          <p:cNvPr id="17" name="Content Placeholder 16"/>
          <p:cNvSpPr>
            <a:spLocks noGrp="1"/>
          </p:cNvSpPr>
          <p:nvPr>
            <p:ph sz="quarter" idx="10"/>
          </p:nvPr>
        </p:nvSpPr>
        <p:spPr>
          <a:xfrm>
            <a:off x="381000" y="1414459"/>
            <a:ext cx="8385048" cy="929246"/>
          </a:xfrm>
        </p:spPr>
        <p:txBody>
          <a:bodyPr/>
          <a:lstStyle/>
          <a:p>
            <a:r>
              <a:rPr lang="en-US" dirty="0" smtClean="0"/>
              <a:t>DEV313 Thurs 13:30-14:45 </a:t>
            </a:r>
          </a:p>
          <a:p>
            <a:r>
              <a:rPr lang="en-US" dirty="0" smtClean="0"/>
              <a:t>Architecture Discovery and Validation with Visual Studio 2010</a:t>
            </a:r>
          </a:p>
        </p:txBody>
      </p:sp>
      <p:sp>
        <p:nvSpPr>
          <p:cNvPr id="19" name="Content Placeholder 18"/>
          <p:cNvSpPr>
            <a:spLocks noGrp="1"/>
          </p:cNvSpPr>
          <p:nvPr>
            <p:ph sz="quarter" idx="12"/>
          </p:nvPr>
        </p:nvSpPr>
        <p:spPr>
          <a:xfrm>
            <a:off x="389878" y="2445935"/>
            <a:ext cx="8385048" cy="971968"/>
          </a:xfrm>
        </p:spPr>
        <p:txBody>
          <a:bodyPr/>
          <a:lstStyle/>
          <a:p>
            <a:r>
              <a:rPr lang="en-US" dirty="0" smtClean="0"/>
              <a:t>DEV312 Fri 10:45-12:00</a:t>
            </a:r>
          </a:p>
          <a:p>
            <a:r>
              <a:rPr lang="en-US" dirty="0" smtClean="0"/>
              <a:t>Using and Extending Microsoft Visual Studio 2010 Architecture and Modeling Tools</a:t>
            </a:r>
          </a:p>
        </p:txBody>
      </p:sp>
      <p:sp>
        <p:nvSpPr>
          <p:cNvPr id="8" name="Rectangle 7"/>
          <p:cNvSpPr/>
          <p:nvPr/>
        </p:nvSpPr>
        <p:spPr bwMode="auto">
          <a:xfrm>
            <a:off x="-2298032" y="0"/>
            <a:ext cx="2141623" cy="2586789"/>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pPr defTabSz="914099" fontAlgn="base">
              <a:spcBef>
                <a:spcPct val="0"/>
              </a:spcBef>
              <a:spcAft>
                <a:spcPct val="0"/>
              </a:spcAft>
            </a:pPr>
            <a:r>
              <a:rPr lang="en-US" dirty="0" smtClean="0"/>
              <a:t>please list the Breakout Sessions, </a:t>
            </a:r>
            <a:br>
              <a:rPr lang="en-US" dirty="0" smtClean="0"/>
            </a:br>
            <a:r>
              <a:rPr lang="en-US" dirty="0" smtClean="0"/>
              <a:t>TLC Interactive Theaters and Labs </a:t>
            </a:r>
            <a:br>
              <a:rPr lang="en-US" dirty="0" smtClean="0"/>
            </a:br>
            <a:r>
              <a:rPr lang="en-US" dirty="0" smtClean="0"/>
              <a:t>that are related to your session.</a:t>
            </a:r>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07996"/>
          </a:xfrm>
        </p:spPr>
        <p:txBody>
          <a:bodyPr/>
          <a:lstStyle/>
          <a:p>
            <a:r>
              <a:rPr lang="en-US" dirty="0" smtClean="0"/>
              <a:t>The Future</a:t>
            </a:r>
            <a:br>
              <a:rPr lang="en-US" dirty="0" smtClean="0"/>
            </a:br>
            <a:r>
              <a:rPr lang="en-US" sz="3200" dirty="0" smtClean="0">
                <a:solidFill>
                  <a:schemeClr val="tx2"/>
                </a:solidFill>
              </a:rPr>
              <a:t>More on Project Server</a:t>
            </a:r>
            <a:endParaRPr lang="en-US" dirty="0">
              <a:solidFill>
                <a:schemeClr val="tx2"/>
              </a:solidFill>
            </a:endParaRPr>
          </a:p>
        </p:txBody>
      </p:sp>
      <p:sp>
        <p:nvSpPr>
          <p:cNvPr id="3" name="Text Placeholder 2"/>
          <p:cNvSpPr>
            <a:spLocks noGrp="1"/>
          </p:cNvSpPr>
          <p:nvPr>
            <p:ph idx="1"/>
          </p:nvPr>
        </p:nvSpPr>
        <p:spPr>
          <a:xfrm>
            <a:off x="361122" y="1730925"/>
            <a:ext cx="8382000" cy="4561205"/>
          </a:xfrm>
        </p:spPr>
        <p:txBody>
          <a:bodyPr/>
          <a:lstStyle/>
          <a:p>
            <a:r>
              <a:rPr lang="en-US" dirty="0" smtClean="0"/>
              <a:t>Enable PMO participation</a:t>
            </a:r>
          </a:p>
          <a:p>
            <a:r>
              <a:rPr lang="en-US" dirty="0" smtClean="0"/>
              <a:t>Roll up</a:t>
            </a:r>
          </a:p>
          <a:p>
            <a:r>
              <a:rPr lang="en-US" dirty="0" smtClean="0"/>
              <a:t>Resource planning</a:t>
            </a:r>
          </a:p>
          <a:p>
            <a:r>
              <a:rPr lang="en-US" dirty="0" smtClean="0"/>
              <a:t>“Fit” the Project Server workflow</a:t>
            </a:r>
          </a:p>
          <a:p>
            <a:endParaRPr lang="en-US" dirty="0" smtClean="0"/>
          </a:p>
          <a:p>
            <a:r>
              <a:rPr lang="en-US" dirty="0" smtClean="0"/>
              <a:t>CTP available in TFS 2010 launch timeframe</a:t>
            </a:r>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r>
              <a:rPr lang="en-US" dirty="0" smtClean="0"/>
              <a:t>It’s a BIG release!</a:t>
            </a:r>
          </a:p>
          <a:p>
            <a:r>
              <a:rPr lang="en-US" dirty="0" smtClean="0"/>
              <a:t>TFS Project Management is more approachable</a:t>
            </a:r>
          </a:p>
          <a:p>
            <a:r>
              <a:rPr lang="en-US" dirty="0" smtClean="0"/>
              <a:t>Agile/SCRUM are playing a central role</a:t>
            </a:r>
          </a:p>
          <a:p>
            <a:r>
              <a:rPr lang="en-US" dirty="0" smtClean="0"/>
              <a:t>Architecture is about understanding &amp; communicating</a:t>
            </a:r>
          </a:p>
          <a:p>
            <a:endParaRPr lang="en-US" dirty="0" smtClean="0"/>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z="8000" dirty="0" smtClean="0"/>
              <a:t>question &amp; answer</a:t>
            </a:r>
            <a:endParaRPr lang="en-US" sz="8000" dirty="0"/>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
        <p:nvSpPr>
          <p:cNvPr id="6" name="Rectangle 5"/>
          <p:cNvSpPr/>
          <p:nvPr/>
        </p:nvSpPr>
        <p:spPr bwMode="auto">
          <a:xfrm>
            <a:off x="-2298032" y="0"/>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bwMode="white"/>
        <p:txBody>
          <a:bodyPr/>
          <a:lstStyle/>
          <a:p>
            <a:r>
              <a:rPr lang="en-US" dirty="0" smtClean="0"/>
              <a:t>Video Title</a:t>
            </a:r>
            <a:endParaRPr lang="en-US" dirty="0"/>
          </a:p>
        </p:txBody>
      </p:sp>
      <p:sp>
        <p:nvSpPr>
          <p:cNvPr id="4" name="Text Placeholder 3"/>
          <p:cNvSpPr>
            <a:spLocks noGrp="1"/>
          </p:cNvSpPr>
          <p:nvPr>
            <p:ph type="body" sz="quarter" idx="10"/>
          </p:nvPr>
        </p:nvSpPr>
        <p:spPr bwMode="white"/>
        <p:txBody>
          <a:bodyPr/>
          <a:lstStyle/>
          <a:p>
            <a:r>
              <a:rPr lang="en-US" dirty="0" smtClean="0"/>
              <a:t>video</a:t>
            </a:r>
            <a:endParaRPr lang="en-US" dirty="0"/>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Customer Title</a:t>
            </a:r>
            <a:endParaRPr lang="en-US" dirty="0"/>
          </a:p>
        </p:txBody>
      </p:sp>
      <p:sp>
        <p:nvSpPr>
          <p:cNvPr id="3" name="Subtitle 2"/>
          <p:cNvSpPr>
            <a:spLocks noGrp="1"/>
          </p:cNvSpPr>
          <p:nvPr>
            <p:ph type="subTitle" idx="1"/>
          </p:nvPr>
        </p:nvSpPr>
        <p:spPr/>
        <p:txBody>
          <a:bodyPr/>
          <a:lstStyle/>
          <a:p>
            <a:r>
              <a:rPr lang="en-US" dirty="0" smtClean="0"/>
              <a:t>Name</a:t>
            </a:r>
          </a:p>
          <a:p>
            <a:r>
              <a:rPr lang="en-US" dirty="0" smtClean="0"/>
              <a:t>Title</a:t>
            </a:r>
          </a:p>
          <a:p>
            <a:r>
              <a:rPr lang="en-US" dirty="0" smtClean="0"/>
              <a:t>Company</a:t>
            </a:r>
            <a:endParaRPr lang="en-US" dirty="0"/>
          </a:p>
        </p:txBody>
      </p:sp>
      <p:sp>
        <p:nvSpPr>
          <p:cNvPr id="4" name="Text Placeholder 3"/>
          <p:cNvSpPr>
            <a:spLocks noGrp="1"/>
          </p:cNvSpPr>
          <p:nvPr>
            <p:ph type="body" sz="quarter" idx="10"/>
          </p:nvPr>
        </p:nvSpPr>
        <p:spPr/>
        <p:txBody>
          <a:bodyPr/>
          <a:lstStyle/>
          <a:p>
            <a:r>
              <a:rPr lang="en-US" dirty="0" smtClean="0"/>
              <a:t>customer</a:t>
            </a:r>
            <a:endParaRPr lang="en-US" dirty="0"/>
          </a:p>
        </p:txBody>
      </p:sp>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Partner Title</a:t>
            </a:r>
            <a:endParaRPr lang="en-US" dirty="0"/>
          </a:p>
        </p:txBody>
      </p:sp>
      <p:sp>
        <p:nvSpPr>
          <p:cNvPr id="3" name="Subtitle 2"/>
          <p:cNvSpPr>
            <a:spLocks noGrp="1"/>
          </p:cNvSpPr>
          <p:nvPr>
            <p:ph type="subTitle" idx="1"/>
          </p:nvPr>
        </p:nvSpPr>
        <p:spPr/>
        <p:txBody>
          <a:bodyPr/>
          <a:lstStyle/>
          <a:p>
            <a:r>
              <a:rPr lang="en-US" smtClean="0"/>
              <a:t>Name</a:t>
            </a:r>
          </a:p>
          <a:p>
            <a:r>
              <a:rPr lang="en-US" smtClean="0"/>
              <a:t>Title</a:t>
            </a:r>
          </a:p>
          <a:p>
            <a:r>
              <a:rPr lang="en-US" smtClean="0"/>
              <a:t>Company</a:t>
            </a:r>
            <a:endParaRPr lang="en-US" dirty="0"/>
          </a:p>
        </p:txBody>
      </p:sp>
      <p:sp>
        <p:nvSpPr>
          <p:cNvPr id="4" name="Text Placeholder 3"/>
          <p:cNvSpPr>
            <a:spLocks noGrp="1"/>
          </p:cNvSpPr>
          <p:nvPr>
            <p:ph type="body" sz="quarter" idx="10"/>
          </p:nvPr>
        </p:nvSpPr>
        <p:spPr/>
        <p:txBody>
          <a:bodyPr/>
          <a:lstStyle/>
          <a:p>
            <a:r>
              <a:rPr lang="en-US" dirty="0" smtClean="0"/>
              <a:t>partner</a:t>
            </a:r>
            <a:endParaRPr lang="en-US" dirty="0"/>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dirty="0" smtClean="0"/>
              <a:t>Agenda</a:t>
            </a:r>
            <a:endParaRPr lang="en-US" dirty="0">
              <a:solidFill>
                <a:schemeClr val="tx2"/>
              </a:solidFill>
            </a:endParaRPr>
          </a:p>
        </p:txBody>
      </p:sp>
      <p:sp>
        <p:nvSpPr>
          <p:cNvPr id="3" name="Text Placeholder 2"/>
          <p:cNvSpPr>
            <a:spLocks noGrp="1"/>
          </p:cNvSpPr>
          <p:nvPr>
            <p:ph idx="1"/>
          </p:nvPr>
        </p:nvSpPr>
        <p:spPr/>
        <p:txBody>
          <a:bodyPr/>
          <a:lstStyle/>
          <a:p>
            <a:r>
              <a:rPr lang="en-US" dirty="0" smtClean="0"/>
              <a:t>2010 ALM Investments</a:t>
            </a:r>
          </a:p>
          <a:p>
            <a:pPr lvl="1"/>
            <a:r>
              <a:rPr lang="en-US" dirty="0" smtClean="0">
                <a:solidFill>
                  <a:schemeClr val="bg1">
                    <a:lumMod val="75000"/>
                    <a:lumOff val="25000"/>
                  </a:schemeClr>
                </a:solidFill>
              </a:rPr>
              <a:t>Testing for Testers</a:t>
            </a:r>
          </a:p>
          <a:p>
            <a:pPr lvl="1"/>
            <a:r>
              <a:rPr lang="en-US" dirty="0" smtClean="0">
                <a:solidFill>
                  <a:schemeClr val="bg1">
                    <a:lumMod val="75000"/>
                    <a:lumOff val="25000"/>
                  </a:schemeClr>
                </a:solidFill>
              </a:rPr>
              <a:t>Lab Management</a:t>
            </a:r>
          </a:p>
          <a:p>
            <a:pPr lvl="1"/>
            <a:r>
              <a:rPr lang="en-US" dirty="0" smtClean="0">
                <a:solidFill>
                  <a:schemeClr val="bg1">
                    <a:lumMod val="75000"/>
                    <a:lumOff val="25000"/>
                  </a:schemeClr>
                </a:solidFill>
              </a:rPr>
              <a:t>Developer Productivity</a:t>
            </a:r>
          </a:p>
          <a:p>
            <a:pPr lvl="1"/>
            <a:r>
              <a:rPr lang="en-US" dirty="0" smtClean="0">
                <a:solidFill>
                  <a:schemeClr val="bg1">
                    <a:lumMod val="75000"/>
                    <a:lumOff val="25000"/>
                  </a:schemeClr>
                </a:solidFill>
              </a:rPr>
              <a:t>Parallel Development</a:t>
            </a:r>
          </a:p>
          <a:p>
            <a:pPr lvl="1"/>
            <a:r>
              <a:rPr lang="en-US" dirty="0" smtClean="0">
                <a:solidFill>
                  <a:schemeClr val="bg1">
                    <a:lumMod val="75000"/>
                    <a:lumOff val="25000"/>
                  </a:schemeClr>
                </a:solidFill>
              </a:rPr>
              <a:t>Continuous Integration ++</a:t>
            </a:r>
          </a:p>
          <a:p>
            <a:pPr lvl="1"/>
            <a:r>
              <a:rPr lang="en-US" dirty="0" smtClean="0">
                <a:solidFill>
                  <a:schemeClr val="bg1">
                    <a:lumMod val="75000"/>
                    <a:lumOff val="25000"/>
                  </a:schemeClr>
                </a:solidFill>
              </a:rPr>
              <a:t>Deployment &amp; Admin</a:t>
            </a:r>
          </a:p>
          <a:p>
            <a:pPr lvl="1"/>
            <a:r>
              <a:rPr lang="en-US" dirty="0" smtClean="0"/>
              <a:t>Project Management</a:t>
            </a:r>
          </a:p>
          <a:p>
            <a:pPr lvl="1"/>
            <a:r>
              <a:rPr lang="en-US" dirty="0" smtClean="0"/>
              <a:t>Architecture</a:t>
            </a:r>
          </a:p>
          <a:p>
            <a:r>
              <a:rPr lang="en-US" dirty="0" smtClean="0"/>
              <a:t>The Future</a:t>
            </a:r>
          </a:p>
          <a:p>
            <a:pPr lvl="2"/>
            <a:endParaRPr lang="en-US" sz="2000" dirty="0" smtClean="0"/>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Announcement Title</a:t>
            </a:r>
            <a:endParaRPr lang="en-US" dirty="0"/>
          </a:p>
        </p:txBody>
      </p:sp>
      <p:sp>
        <p:nvSpPr>
          <p:cNvPr id="4" name="Text Placeholder 3"/>
          <p:cNvSpPr>
            <a:spLocks noGrp="1"/>
          </p:cNvSpPr>
          <p:nvPr>
            <p:ph type="body" sz="quarter" idx="10"/>
          </p:nvPr>
        </p:nvSpPr>
        <p:spPr/>
        <p:txBody>
          <a:bodyPr/>
          <a:lstStyle/>
          <a:p>
            <a:r>
              <a:rPr lang="en-US" smtClean="0"/>
              <a:t>announcing</a:t>
            </a:r>
            <a:endParaRPr lang="en-US" dirty="0"/>
          </a:p>
        </p:txBody>
      </p:sp>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PowerPoint Template</a:t>
            </a:r>
            <a:br>
              <a:rPr lang="en-US" dirty="0" smtClean="0"/>
            </a:br>
            <a:r>
              <a:rPr lang="en-US" sz="3600" dirty="0" smtClean="0">
                <a:solidFill>
                  <a:schemeClr val="tx2"/>
                </a:solidFill>
              </a:rPr>
              <a:t>Subtitle color</a:t>
            </a:r>
            <a:endParaRPr lang="en-US" dirty="0">
              <a:solidFill>
                <a:schemeClr val="tx2"/>
              </a:solidFill>
            </a:endParaRPr>
          </a:p>
        </p:txBody>
      </p:sp>
      <p:sp>
        <p:nvSpPr>
          <p:cNvPr id="3" name="Text Placeholder 2"/>
          <p:cNvSpPr>
            <a:spLocks noGrp="1"/>
          </p:cNvSpPr>
          <p:nvPr>
            <p:ph idx="1"/>
          </p:nvPr>
        </p:nvSpPr>
        <p:spPr/>
        <p:txBody>
          <a:bodyPr/>
          <a:lstStyle/>
          <a:p>
            <a:endParaRPr lang="en-US" dirty="0" smtClean="0"/>
          </a:p>
          <a:p>
            <a:r>
              <a:rPr lang="en-US" sz="2800" dirty="0" smtClean="0"/>
              <a:t>Set the slide title in “title case” and subheads in “sentence case”</a:t>
            </a:r>
          </a:p>
          <a:p>
            <a:r>
              <a:rPr lang="en-US" sz="2800" dirty="0" smtClean="0"/>
              <a:t>The subhead color is defined for this template as the fourth font color from the left</a:t>
            </a:r>
          </a:p>
          <a:p>
            <a:r>
              <a:rPr lang="en-US" sz="2800" b="1" dirty="0" smtClean="0">
                <a:solidFill>
                  <a:schemeClr val="accent1"/>
                </a:solidFill>
              </a:rPr>
              <a:t>Font Size Requirements</a:t>
            </a:r>
          </a:p>
          <a:p>
            <a:pPr lvl="1"/>
            <a:r>
              <a:rPr lang="en-US" sz="2400" dirty="0" smtClean="0"/>
              <a:t>Main bullet points must not be smaller than 24pt</a:t>
            </a:r>
          </a:p>
          <a:p>
            <a:pPr lvl="1"/>
            <a:r>
              <a:rPr lang="en-US" sz="2400" dirty="0" smtClean="0"/>
              <a:t>Do NOT use any font size lower than 20pt</a:t>
            </a:r>
          </a:p>
          <a:p>
            <a:pPr lvl="1"/>
            <a:r>
              <a:rPr lang="en-US" sz="2400" dirty="0" smtClean="0"/>
              <a:t>Set subhead to 36pt or smaller so it will fit </a:t>
            </a:r>
            <a:br>
              <a:rPr lang="en-US" sz="2400" dirty="0" smtClean="0"/>
            </a:br>
            <a:r>
              <a:rPr lang="en-US" sz="2400" dirty="0" smtClean="0"/>
              <a:t>on a single line</a:t>
            </a:r>
          </a:p>
          <a:p>
            <a:pPr lvl="1"/>
            <a:r>
              <a:rPr lang="en-US" sz="2400" dirty="0" smtClean="0"/>
              <a:t>Turn off Auto Resizing on all text boxes</a:t>
            </a:r>
          </a:p>
          <a:p>
            <a:pPr lvl="2"/>
            <a:endParaRPr lang="en-US" sz="2000" dirty="0" smtClean="0"/>
          </a:p>
        </p:txBody>
      </p:sp>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PowerPoint Guidelines</a:t>
            </a:r>
            <a:endParaRPr lang="en-US" dirty="0"/>
          </a:p>
        </p:txBody>
      </p:sp>
      <p:sp>
        <p:nvSpPr>
          <p:cNvPr id="3" name="Text Placeholder 2"/>
          <p:cNvSpPr>
            <a:spLocks noGrp="1"/>
          </p:cNvSpPr>
          <p:nvPr>
            <p:ph idx="1"/>
          </p:nvPr>
        </p:nvSpPr>
        <p:spPr/>
        <p:txBody>
          <a:bodyPr/>
          <a:lstStyle/>
          <a:p>
            <a:r>
              <a:rPr lang="en-US" dirty="0" smtClean="0"/>
              <a:t>Font, size, and color for text have been formatted for you in the Slide Master</a:t>
            </a:r>
          </a:p>
          <a:p>
            <a:r>
              <a:rPr lang="en-US" dirty="0" smtClean="0"/>
              <a:t>Use the color palette shown below</a:t>
            </a:r>
          </a:p>
          <a:p>
            <a:r>
              <a:rPr lang="en-US" dirty="0" smtClean="0"/>
              <a:t>See next slide for additional guidelines</a:t>
            </a:r>
          </a:p>
          <a:p>
            <a:r>
              <a:rPr lang="en-US" dirty="0" smtClean="0"/>
              <a:t>Hyperlink color: </a:t>
            </a:r>
            <a:r>
              <a:rPr lang="en-US" dirty="0" smtClean="0">
                <a:hlinkClick r:id="rId3"/>
              </a:rPr>
              <a:t>www.microsoft.com</a:t>
            </a:r>
            <a:r>
              <a:rPr lang="en-US" dirty="0" smtClean="0"/>
              <a:t> </a:t>
            </a:r>
          </a:p>
        </p:txBody>
      </p:sp>
      <p:sp>
        <p:nvSpPr>
          <p:cNvPr id="5" name="Rounded Rectangle 4"/>
          <p:cNvSpPr/>
          <p:nvPr/>
        </p:nvSpPr>
        <p:spPr bwMode="auto">
          <a:xfrm>
            <a:off x="2450483" y="4174663"/>
            <a:ext cx="1098962" cy="882953"/>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Sample Fill</a:t>
            </a:r>
          </a:p>
        </p:txBody>
      </p:sp>
      <p:sp>
        <p:nvSpPr>
          <p:cNvPr id="6" name="Rounded Rectangle 5"/>
          <p:cNvSpPr/>
          <p:nvPr/>
        </p:nvSpPr>
        <p:spPr bwMode="auto">
          <a:xfrm>
            <a:off x="838200" y="4174663"/>
            <a:ext cx="1098962" cy="882953"/>
          </a:xfrm>
          <a:prstGeom prst="roundRect">
            <a:avLst>
              <a:gd name="adj" fmla="val 9033"/>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smtClean="0">
                <a:solidFill>
                  <a:schemeClr val="bg1">
                    <a:lumMod val="95000"/>
                    <a:lumOff val="5000"/>
                  </a:schemeClr>
                </a:solidFill>
                <a:effectLst>
                  <a:outerShdw blurRad="38100" dist="38100" dir="2700000" algn="tl">
                    <a:srgbClr val="000000">
                      <a:alpha val="43137"/>
                    </a:srgbClr>
                  </a:outerShdw>
                </a:effectLst>
                <a:latin typeface="Calibri" pitchFamily="34" charset="0"/>
              </a:rPr>
              <a:t>Sample Fill</a:t>
            </a:r>
          </a:p>
        </p:txBody>
      </p:sp>
      <p:sp>
        <p:nvSpPr>
          <p:cNvPr id="7" name="Rounded Rectangle 6"/>
          <p:cNvSpPr/>
          <p:nvPr/>
        </p:nvSpPr>
        <p:spPr bwMode="auto">
          <a:xfrm>
            <a:off x="7287332" y="4174663"/>
            <a:ext cx="1098962" cy="882953"/>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Sample Fill</a:t>
            </a:r>
          </a:p>
        </p:txBody>
      </p:sp>
      <p:sp>
        <p:nvSpPr>
          <p:cNvPr id="8" name="Rounded Rectangle 7"/>
          <p:cNvSpPr/>
          <p:nvPr/>
        </p:nvSpPr>
        <p:spPr bwMode="auto">
          <a:xfrm>
            <a:off x="5675049" y="4174663"/>
            <a:ext cx="1098962" cy="882953"/>
          </a:xfrm>
          <a:prstGeom prst="roundRect">
            <a:avLst>
              <a:gd name="adj" fmla="val 9033"/>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chemeClr val="bg1">
                    <a:lumMod val="85000"/>
                    <a:lumOff val="15000"/>
                  </a:schemeClr>
                </a:solidFill>
                <a:effectLst>
                  <a:outerShdw blurRad="38100" dist="38100" dir="2700000" algn="tl">
                    <a:srgbClr val="000000">
                      <a:alpha val="43137"/>
                    </a:srgbClr>
                  </a:outerShdw>
                </a:effectLst>
                <a:latin typeface="Calibri" pitchFamily="34" charset="0"/>
              </a:rPr>
              <a:t>Sample Fill</a:t>
            </a:r>
          </a:p>
        </p:txBody>
      </p:sp>
      <p:sp>
        <p:nvSpPr>
          <p:cNvPr id="9" name="Rounded Rectangle 8"/>
          <p:cNvSpPr/>
          <p:nvPr/>
        </p:nvSpPr>
        <p:spPr bwMode="auto">
          <a:xfrm>
            <a:off x="4062766" y="4174663"/>
            <a:ext cx="1098962" cy="882953"/>
          </a:xfrm>
          <a:prstGeom prst="roundRect">
            <a:avLst>
              <a:gd name="adj" fmla="val 9033"/>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smtClean="0">
                <a:solidFill>
                  <a:srgbClr val="FFFFFF"/>
                </a:solidFill>
                <a:effectLst>
                  <a:outerShdw blurRad="38100" dist="38100" dir="2700000" algn="tl">
                    <a:srgbClr val="000000">
                      <a:alpha val="43137"/>
                    </a:srgbClr>
                  </a:outerShdw>
                </a:effectLst>
                <a:latin typeface="Calibri" pitchFamily="34" charset="0"/>
              </a:rPr>
              <a:t>Sample Fill</a:t>
            </a:r>
          </a:p>
        </p:txBody>
      </p:sp>
      <p:sp>
        <p:nvSpPr>
          <p:cNvPr id="10" name="Rounded Rectangle 9"/>
          <p:cNvSpPr/>
          <p:nvPr/>
        </p:nvSpPr>
        <p:spPr bwMode="auto">
          <a:xfrm>
            <a:off x="838200" y="5210016"/>
            <a:ext cx="1097280" cy="882953"/>
          </a:xfrm>
          <a:prstGeom prst="roundRect">
            <a:avLst>
              <a:gd name="adj" fmla="val 9033"/>
            </a:avLst>
          </a:prstGeom>
          <a:gradFill flip="none" rotWithShape="1">
            <a:gsLst>
              <a:gs pos="0">
                <a:srgbClr val="0070C0"/>
              </a:gs>
              <a:gs pos="50000">
                <a:srgbClr val="0070C0">
                  <a:alpha val="30000"/>
                </a:srgbClr>
              </a:gs>
              <a:gs pos="100000">
                <a:srgbClr val="7030A0">
                  <a:alpha val="0"/>
                </a:srgbClr>
              </a:gs>
            </a:gsLst>
            <a:lin ang="2700000" scaled="1"/>
            <a:tileRect/>
          </a:gradFill>
          <a:ln w="9525">
            <a:noFill/>
            <a:round/>
            <a:headEnd/>
            <a:tailEnd/>
          </a:ln>
          <a:effectLst/>
        </p:spPr>
        <p:txBody>
          <a:bodyPr vert="horz" wrap="square" lIns="91426" tIns="45712" rIns="91426" bIns="45712" numCol="1" rtlCol="0" anchor="ctr" anchorCtr="0" compatLnSpc="1">
            <a:prstTxWarp prst="textNoShape">
              <a:avLst/>
            </a:prstTxWarp>
          </a:bodyPr>
          <a:lstStyle/>
          <a:p>
            <a:pPr algn="ctr" defTabSz="914099" fontAlgn="base">
              <a:spcBef>
                <a:spcPct val="0"/>
              </a:spcBef>
              <a:spcAft>
                <a:spcPct val="0"/>
              </a:spcAft>
              <a:defRPr/>
            </a:pPr>
            <a:r>
              <a:rPr lang="en-US" sz="1600" dirty="0" smtClean="0">
                <a:solidFill>
                  <a:srgbClr val="FFFFFF"/>
                </a:solidFill>
                <a:effectLst>
                  <a:outerShdw blurRad="38100" dist="38100" dir="2700000" algn="tl">
                    <a:srgbClr val="000000">
                      <a:alpha val="43137"/>
                    </a:srgbClr>
                  </a:outerShdw>
                </a:effectLst>
                <a:latin typeface="Segoe" pitchFamily="34" charset="0"/>
              </a:rPr>
              <a:t>Sample Fill</a:t>
            </a:r>
          </a:p>
        </p:txBody>
      </p:sp>
      <p:sp>
        <p:nvSpPr>
          <p:cNvPr id="11" name="Rounded Rectangle 10"/>
          <p:cNvSpPr/>
          <p:nvPr/>
        </p:nvSpPr>
        <p:spPr bwMode="blackGray">
          <a:xfrm>
            <a:off x="5675049" y="5210016"/>
            <a:ext cx="1097280" cy="882953"/>
          </a:xfrm>
          <a:prstGeom prst="roundRect">
            <a:avLst>
              <a:gd name="adj" fmla="val 9033"/>
            </a:avLst>
          </a:prstGeom>
          <a:gradFill flip="none" rotWithShape="1">
            <a:gsLst>
              <a:gs pos="2000">
                <a:srgbClr val="000000">
                  <a:alpha val="0"/>
                </a:srgbClr>
              </a:gs>
              <a:gs pos="58000">
                <a:srgbClr val="000000">
                  <a:alpha val="29000"/>
                </a:srgbClr>
              </a:gs>
              <a:gs pos="100000">
                <a:srgbClr val="F8F8F8">
                  <a:alpha val="19000"/>
                </a:srgbClr>
              </a:gs>
            </a:gsLst>
            <a:lin ang="5400000" scaled="1"/>
            <a:tileRect/>
          </a:gradFill>
          <a:ln w="15875" cap="flat" cmpd="thickThin" algn="ctr">
            <a:solidFill>
              <a:srgbClr val="F8F8F8">
                <a:alpha val="35000"/>
              </a:srgbClr>
            </a:solidFill>
            <a:prstDash val="solid"/>
          </a:ln>
          <a:effectLst>
            <a:innerShdw blurRad="393700">
              <a:srgbClr val="FFFFFF">
                <a:lumMod val="25000"/>
                <a:alpha val="50000"/>
              </a:srgbClr>
            </a:innerShdw>
          </a:effectLst>
          <a:scene3d>
            <a:camera prst="orthographicFront"/>
            <a:lightRig rig="threePt" dir="t"/>
          </a:scene3d>
          <a:sp3d>
            <a:bevelT w="158750" h="171450"/>
          </a:sp3d>
        </p:spPr>
        <p:txBody>
          <a:bodyPr lIns="91436" tIns="45718" rIns="91436" bIns="45718" anchor="ctr" anchorCtr="0"/>
          <a:lstStyle/>
          <a:p>
            <a:pPr algn="ctr" defTabSz="914099" fontAlgn="base">
              <a:spcBef>
                <a:spcPct val="0"/>
              </a:spcBef>
              <a:spcAft>
                <a:spcPct val="0"/>
              </a:spcAft>
              <a:defRPr/>
            </a:pPr>
            <a:r>
              <a:rPr lang="en-US" sz="1600" dirty="0" smtClean="0">
                <a:solidFill>
                  <a:srgbClr val="FFFFFF"/>
                </a:solidFill>
                <a:effectLst>
                  <a:outerShdw blurRad="38100" dist="38100" dir="2700000" algn="tl">
                    <a:srgbClr val="000000">
                      <a:alpha val="43137"/>
                    </a:srgbClr>
                  </a:outerShdw>
                </a:effectLst>
                <a:latin typeface="Segoe" pitchFamily="34" charset="0"/>
              </a:rPr>
              <a:t>Sample Fill</a:t>
            </a:r>
          </a:p>
        </p:txBody>
      </p:sp>
      <p:sp>
        <p:nvSpPr>
          <p:cNvPr id="12" name="Rounded Rectangle 11"/>
          <p:cNvSpPr/>
          <p:nvPr/>
        </p:nvSpPr>
        <p:spPr bwMode="auto">
          <a:xfrm>
            <a:off x="2450483" y="5210016"/>
            <a:ext cx="1097280" cy="882953"/>
          </a:xfrm>
          <a:prstGeom prst="roundRect">
            <a:avLst>
              <a:gd name="adj" fmla="val 9033"/>
            </a:avLst>
          </a:prstGeom>
          <a:gradFill rotWithShape="1">
            <a:gsLst>
              <a:gs pos="0">
                <a:srgbClr val="7030A0">
                  <a:alpha val="61000"/>
                </a:srgbClr>
              </a:gs>
              <a:gs pos="100000">
                <a:srgbClr val="7030A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r>
              <a:rPr lang="en-US" sz="1600" dirty="0" smtClean="0">
                <a:solidFill>
                  <a:srgbClr val="FFFFFF"/>
                </a:solidFill>
                <a:effectLst>
                  <a:outerShdw blurRad="38100" dist="38100" dir="2700000" algn="tl">
                    <a:srgbClr val="000000">
                      <a:alpha val="43137"/>
                    </a:srgbClr>
                  </a:outerShdw>
                </a:effectLst>
                <a:latin typeface="Segoe" pitchFamily="34" charset="0"/>
              </a:rPr>
              <a:t>Sample Fill</a:t>
            </a:r>
          </a:p>
        </p:txBody>
      </p:sp>
      <p:sp>
        <p:nvSpPr>
          <p:cNvPr id="13" name="Rounded Rectangle 12"/>
          <p:cNvSpPr/>
          <p:nvPr/>
        </p:nvSpPr>
        <p:spPr bwMode="blackGray">
          <a:xfrm>
            <a:off x="7287332" y="5210016"/>
            <a:ext cx="1097280" cy="882953"/>
          </a:xfrm>
          <a:prstGeom prst="roundRect">
            <a:avLst>
              <a:gd name="adj" fmla="val 9033"/>
            </a:avLst>
          </a:prstGeom>
          <a:gradFill flip="none" rotWithShape="1">
            <a:gsLst>
              <a:gs pos="4000">
                <a:srgbClr val="FFFFFF">
                  <a:alpha val="49000"/>
                </a:srgbClr>
              </a:gs>
              <a:gs pos="18000">
                <a:srgbClr val="FFFFFF">
                  <a:alpha val="38000"/>
                </a:srgbClr>
              </a:gs>
              <a:gs pos="48000">
                <a:srgbClr val="000000">
                  <a:alpha val="24000"/>
                </a:srgbClr>
              </a:gs>
              <a:gs pos="75000">
                <a:srgbClr val="000000">
                  <a:alpha val="16000"/>
                </a:srgbClr>
              </a:gs>
              <a:gs pos="91000">
                <a:srgbClr val="FFFFFF">
                  <a:alpha val="0"/>
                </a:srgbClr>
              </a:gs>
              <a:gs pos="100000">
                <a:srgbClr val="FFFFFF">
                  <a:alpha val="18000"/>
                </a:srgbClr>
              </a:gs>
            </a:gsLst>
            <a:lin ang="13500000" scaled="1"/>
            <a:tileRect/>
          </a:gradFill>
          <a:ln w="3175">
            <a:solidFill>
              <a:schemeClr val="tx1">
                <a:lumMod val="65000"/>
              </a:schemeClr>
            </a:solidFill>
            <a:headEnd type="none" w="med" len="med"/>
            <a:tailEnd type="none" w="med" len="med"/>
          </a:ln>
          <a:effectLst>
            <a:reflection blurRad="6350" stA="52000" endA="300" endPos="35000" dir="5400000" sy="-100000" algn="bl" rotWithShape="0"/>
          </a:effectLst>
        </p:spPr>
        <p:style>
          <a:lnRef idx="1">
            <a:schemeClr val="accent2"/>
          </a:lnRef>
          <a:fillRef idx="3">
            <a:schemeClr val="accent2"/>
          </a:fillRef>
          <a:effectRef idx="2">
            <a:schemeClr val="accent2"/>
          </a:effectRef>
          <a:fontRef idx="minor">
            <a:schemeClr val="lt1"/>
          </a:fontRef>
        </p:style>
        <p:txBody>
          <a:bodyPr vert="horz" wrap="square" lIns="146278" tIns="73152" rIns="146278" bIns="73139" numCol="1" rtlCol="0" anchor="ctr" anchorCtr="0" compatLnSpc="1">
            <a:prstTxWarp prst="textNoShape">
              <a:avLst/>
            </a:prstTxWarp>
          </a:bodyPr>
          <a:lstStyle/>
          <a:p>
            <a:pPr algn="ctr" defTabSz="914099" fontAlgn="base">
              <a:spcBef>
                <a:spcPct val="0"/>
              </a:spcBef>
              <a:spcAft>
                <a:spcPct val="0"/>
              </a:spcAft>
              <a:defRPr/>
            </a:pPr>
            <a:r>
              <a:rPr lang="en-US" sz="1600" dirty="0" smtClean="0">
                <a:solidFill>
                  <a:srgbClr val="FFFFFF"/>
                </a:solidFill>
                <a:effectLst>
                  <a:outerShdw blurRad="38100" dist="38100" dir="2700000" algn="tl">
                    <a:srgbClr val="000000">
                      <a:alpha val="43137"/>
                    </a:srgbClr>
                  </a:outerShdw>
                </a:effectLst>
                <a:latin typeface="Segoe" pitchFamily="34" charset="0"/>
              </a:rPr>
              <a:t>Sample Fill</a:t>
            </a:r>
          </a:p>
        </p:txBody>
      </p:sp>
      <p:sp>
        <p:nvSpPr>
          <p:cNvPr id="15" name="Rounded Rectangle 14"/>
          <p:cNvSpPr/>
          <p:nvPr/>
        </p:nvSpPr>
        <p:spPr bwMode="black">
          <a:xfrm>
            <a:off x="4062766" y="5210016"/>
            <a:ext cx="1097280" cy="882953"/>
          </a:xfrm>
          <a:prstGeom prst="roundRect">
            <a:avLst>
              <a:gd name="adj" fmla="val 9033"/>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r>
              <a:rPr lang="en-US" sz="1600" dirty="0" smtClean="0">
                <a:solidFill>
                  <a:srgbClr val="FFFFFF"/>
                </a:solidFill>
                <a:effectLst>
                  <a:outerShdw blurRad="38100" dist="38100" dir="2700000" algn="tl">
                    <a:srgbClr val="000000">
                      <a:alpha val="43137"/>
                    </a:srgbClr>
                  </a:outerShdw>
                </a:effectLst>
                <a:latin typeface="Segoe" pitchFamily="34" charset="0"/>
              </a:rPr>
              <a:t>Sample Fill</a:t>
            </a:r>
          </a:p>
        </p:txBody>
      </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bwMode="black">
          <a:xfrm>
            <a:off x="730251" y="4062984"/>
            <a:ext cx="6414262" cy="1432560"/>
          </a:xfrm>
          <a:prstGeom prst="roundRect">
            <a:avLst>
              <a:gd name="adj" fmla="val 9033"/>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t" anchorCtr="0"/>
          <a:lstStyle/>
          <a:p>
            <a:pPr algn="ctr" defTabSz="914099" fontAlgn="base">
              <a:spcBef>
                <a:spcPct val="0"/>
              </a:spcBef>
              <a:spcAft>
                <a:spcPct val="0"/>
              </a:spcAft>
              <a:defRPr/>
            </a:pPr>
            <a:r>
              <a:rPr lang="en-US" sz="2000" dirty="0" smtClean="0">
                <a:solidFill>
                  <a:srgbClr val="FFFFFF"/>
                </a:solidFill>
                <a:effectLst>
                  <a:outerShdw blurRad="38100" dist="38100" dir="2700000" algn="tl">
                    <a:srgbClr val="000000">
                      <a:alpha val="43137"/>
                    </a:srgbClr>
                  </a:outerShdw>
                </a:effectLst>
              </a:rPr>
              <a:t>Use white text only on these colors</a:t>
            </a:r>
          </a:p>
        </p:txBody>
      </p:sp>
      <p:sp>
        <p:nvSpPr>
          <p:cNvPr id="2" name="Title 1"/>
          <p:cNvSpPr>
            <a:spLocks noGrp="1"/>
          </p:cNvSpPr>
          <p:nvPr>
            <p:ph type="title"/>
          </p:nvPr>
        </p:nvSpPr>
        <p:spPr/>
        <p:txBody>
          <a:bodyPr/>
          <a:lstStyle/>
          <a:p>
            <a:r>
              <a:rPr smtClean="0"/>
              <a:t>Instructions on Color Readability</a:t>
            </a:r>
            <a:endParaRPr lang="en-US" dirty="0"/>
          </a:p>
        </p:txBody>
      </p:sp>
      <p:sp>
        <p:nvSpPr>
          <p:cNvPr id="3" name="Content Placeholder 2"/>
          <p:cNvSpPr>
            <a:spLocks noGrp="1"/>
          </p:cNvSpPr>
          <p:nvPr>
            <p:ph idx="1"/>
          </p:nvPr>
        </p:nvSpPr>
        <p:spPr/>
        <p:txBody>
          <a:bodyPr/>
          <a:lstStyle/>
          <a:p>
            <a:r>
              <a:rPr lang="en-US" dirty="0" smtClean="0"/>
              <a:t>Colors are brighter when projected, so contrast and readability are diminished</a:t>
            </a:r>
          </a:p>
        </p:txBody>
      </p:sp>
      <p:grpSp>
        <p:nvGrpSpPr>
          <p:cNvPr id="23" name="Group 22"/>
          <p:cNvGrpSpPr/>
          <p:nvPr/>
        </p:nvGrpSpPr>
        <p:grpSpPr>
          <a:xfrm>
            <a:off x="913130" y="4517136"/>
            <a:ext cx="6069300" cy="1260285"/>
            <a:chOff x="913130" y="4797552"/>
            <a:chExt cx="6069300" cy="1260285"/>
          </a:xfrm>
        </p:grpSpPr>
        <p:sp>
          <p:nvSpPr>
            <p:cNvPr id="4" name="Rounded Rectangle 3"/>
            <p:cNvSpPr/>
            <p:nvPr/>
          </p:nvSpPr>
          <p:spPr bwMode="auto">
            <a:xfrm>
              <a:off x="913130" y="4797552"/>
              <a:ext cx="1165528" cy="548640"/>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rPr>
                <a:t>Sample</a:t>
              </a:r>
            </a:p>
          </p:txBody>
        </p:sp>
        <p:sp>
          <p:nvSpPr>
            <p:cNvPr id="6" name="Rounded Rectangle 5"/>
            <p:cNvSpPr/>
            <p:nvPr/>
          </p:nvSpPr>
          <p:spPr bwMode="auto">
            <a:xfrm>
              <a:off x="4183500" y="4797552"/>
              <a:ext cx="1165528" cy="548640"/>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rPr>
                <a:t>Sample</a:t>
              </a:r>
            </a:p>
          </p:txBody>
        </p:sp>
        <p:sp>
          <p:nvSpPr>
            <p:cNvPr id="8" name="Rounded Rectangle 7"/>
            <p:cNvSpPr/>
            <p:nvPr/>
          </p:nvSpPr>
          <p:spPr bwMode="auto">
            <a:xfrm>
              <a:off x="2548315" y="4797552"/>
              <a:ext cx="1165528" cy="548640"/>
            </a:xfrm>
            <a:prstGeom prst="roundRect">
              <a:avLst>
                <a:gd name="adj" fmla="val 9033"/>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smtClean="0">
                  <a:solidFill>
                    <a:srgbClr val="FFFFFF"/>
                  </a:solidFill>
                  <a:effectLst>
                    <a:outerShdw blurRad="38100" dist="38100" dir="2700000" algn="tl">
                      <a:srgbClr val="000000">
                        <a:alpha val="43137"/>
                      </a:srgbClr>
                    </a:outerShdw>
                  </a:effectLst>
                </a:rPr>
                <a:t>Sample</a:t>
              </a:r>
            </a:p>
          </p:txBody>
        </p:sp>
        <p:sp>
          <p:nvSpPr>
            <p:cNvPr id="9" name="Rounded Rectangle 8"/>
            <p:cNvSpPr/>
            <p:nvPr/>
          </p:nvSpPr>
          <p:spPr bwMode="auto">
            <a:xfrm>
              <a:off x="913130" y="5509197"/>
              <a:ext cx="1163744" cy="548640"/>
            </a:xfrm>
            <a:prstGeom prst="roundRect">
              <a:avLst>
                <a:gd name="adj" fmla="val 9033"/>
              </a:avLst>
            </a:prstGeom>
            <a:gradFill flip="none" rotWithShape="1">
              <a:gsLst>
                <a:gs pos="0">
                  <a:srgbClr val="0070C0"/>
                </a:gs>
                <a:gs pos="50000">
                  <a:srgbClr val="0070C0">
                    <a:alpha val="30000"/>
                  </a:srgbClr>
                </a:gs>
                <a:gs pos="100000">
                  <a:srgbClr val="7030A0">
                    <a:alpha val="0"/>
                  </a:srgbClr>
                </a:gs>
              </a:gsLst>
              <a:lin ang="2700000" scaled="1"/>
              <a:tileRect/>
            </a:gradFill>
            <a:ln w="9525">
              <a:noFill/>
              <a:round/>
              <a:headEnd/>
              <a:tailEnd/>
            </a:ln>
            <a:effectLst/>
          </p:spPr>
          <p:txBody>
            <a:bodyPr vert="horz" wrap="square" lIns="91426" tIns="45712" rIns="91426" bIns="45712" numCol="1" rtlCol="0" anchor="ctr" anchorCtr="0" compatLnSpc="1">
              <a:prstTxWarp prst="textNoShape">
                <a:avLst/>
              </a:prstTxWarp>
            </a:bodyPr>
            <a:lstStyle/>
            <a:p>
              <a:pPr algn="ctr" defTabSz="914099" fontAlgn="base">
                <a:spcBef>
                  <a:spcPct val="0"/>
                </a:spcBef>
                <a:spcAft>
                  <a:spcPct val="0"/>
                </a:spcAft>
                <a:defRPr/>
              </a:pPr>
              <a:r>
                <a:rPr lang="en-US" sz="2000" dirty="0" smtClean="0">
                  <a:solidFill>
                    <a:srgbClr val="FFFFFF"/>
                  </a:solidFill>
                  <a:effectLst>
                    <a:outerShdw blurRad="38100" dist="38100" dir="2700000" algn="tl">
                      <a:srgbClr val="000000">
                        <a:alpha val="43137"/>
                      </a:srgbClr>
                    </a:outerShdw>
                  </a:effectLst>
                </a:rPr>
                <a:t>Sample</a:t>
              </a:r>
            </a:p>
          </p:txBody>
        </p:sp>
        <p:sp>
          <p:nvSpPr>
            <p:cNvPr id="10" name="Rounded Rectangle 9"/>
            <p:cNvSpPr/>
            <p:nvPr/>
          </p:nvSpPr>
          <p:spPr bwMode="blackGray">
            <a:xfrm>
              <a:off x="5818686" y="4797552"/>
              <a:ext cx="1163744" cy="548640"/>
            </a:xfrm>
            <a:prstGeom prst="roundRect">
              <a:avLst>
                <a:gd name="adj" fmla="val 9033"/>
              </a:avLst>
            </a:prstGeom>
            <a:gradFill flip="none" rotWithShape="1">
              <a:gsLst>
                <a:gs pos="2000">
                  <a:srgbClr val="000000">
                    <a:alpha val="0"/>
                  </a:srgbClr>
                </a:gs>
                <a:gs pos="58000">
                  <a:srgbClr val="000000">
                    <a:alpha val="29000"/>
                  </a:srgbClr>
                </a:gs>
                <a:gs pos="100000">
                  <a:srgbClr val="F8F8F8">
                    <a:alpha val="19000"/>
                  </a:srgbClr>
                </a:gs>
              </a:gsLst>
              <a:lin ang="5400000" scaled="1"/>
              <a:tileRect/>
            </a:gradFill>
            <a:ln w="15875" cap="flat" cmpd="thickThin" algn="ctr">
              <a:solidFill>
                <a:srgbClr val="F8F8F8">
                  <a:alpha val="35000"/>
                </a:srgbClr>
              </a:solidFill>
              <a:prstDash val="solid"/>
            </a:ln>
            <a:effectLst>
              <a:innerShdw blurRad="393700">
                <a:srgbClr val="FFFFFF">
                  <a:lumMod val="25000"/>
                  <a:alpha val="50000"/>
                </a:srgbClr>
              </a:innerShdw>
            </a:effectLst>
            <a:scene3d>
              <a:camera prst="orthographicFront"/>
              <a:lightRig rig="threePt" dir="t"/>
            </a:scene3d>
            <a:sp3d>
              <a:bevelT w="158750" h="171450"/>
            </a:sp3d>
          </p:spPr>
          <p:txBody>
            <a:bodyPr lIns="91436" tIns="45718" rIns="91436" bIns="45718" anchor="ctr" anchorCtr="0"/>
            <a:lstStyle/>
            <a:p>
              <a:pPr algn="ctr" defTabSz="914099" fontAlgn="base">
                <a:spcBef>
                  <a:spcPct val="0"/>
                </a:spcBef>
                <a:spcAft>
                  <a:spcPct val="0"/>
                </a:spcAft>
                <a:defRPr/>
              </a:pPr>
              <a:r>
                <a:rPr lang="en-US" sz="2000" dirty="0" smtClean="0">
                  <a:solidFill>
                    <a:srgbClr val="FFFFFF"/>
                  </a:solidFill>
                  <a:effectLst>
                    <a:outerShdw blurRad="38100" dist="38100" dir="2700000" algn="tl">
                      <a:srgbClr val="000000">
                        <a:alpha val="43137"/>
                      </a:srgbClr>
                    </a:outerShdw>
                  </a:effectLst>
                </a:rPr>
                <a:t>Sample</a:t>
              </a:r>
            </a:p>
          </p:txBody>
        </p:sp>
        <p:sp>
          <p:nvSpPr>
            <p:cNvPr id="11" name="Rounded Rectangle 10"/>
            <p:cNvSpPr/>
            <p:nvPr/>
          </p:nvSpPr>
          <p:spPr bwMode="auto">
            <a:xfrm>
              <a:off x="2548315" y="5509197"/>
              <a:ext cx="1163744" cy="548640"/>
            </a:xfrm>
            <a:prstGeom prst="roundRect">
              <a:avLst>
                <a:gd name="adj" fmla="val 9033"/>
              </a:avLst>
            </a:prstGeom>
            <a:gradFill rotWithShape="1">
              <a:gsLst>
                <a:gs pos="0">
                  <a:srgbClr val="7030A0">
                    <a:alpha val="61000"/>
                  </a:srgbClr>
                </a:gs>
                <a:gs pos="100000">
                  <a:srgbClr val="7030A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r>
                <a:rPr lang="en-US" sz="2000" dirty="0" smtClean="0">
                  <a:solidFill>
                    <a:srgbClr val="FFFFFF"/>
                  </a:solidFill>
                  <a:effectLst>
                    <a:outerShdw blurRad="38100" dist="38100" dir="2700000" algn="tl">
                      <a:srgbClr val="000000">
                        <a:alpha val="43137"/>
                      </a:srgbClr>
                    </a:outerShdw>
                  </a:effectLst>
                </a:rPr>
                <a:t>Sample</a:t>
              </a:r>
            </a:p>
          </p:txBody>
        </p:sp>
        <p:sp>
          <p:nvSpPr>
            <p:cNvPr id="12" name="Rounded Rectangle 11"/>
            <p:cNvSpPr/>
            <p:nvPr/>
          </p:nvSpPr>
          <p:spPr bwMode="blackGray">
            <a:xfrm>
              <a:off x="5818686" y="5509197"/>
              <a:ext cx="1163744" cy="548640"/>
            </a:xfrm>
            <a:prstGeom prst="roundRect">
              <a:avLst>
                <a:gd name="adj" fmla="val 9033"/>
              </a:avLst>
            </a:prstGeom>
            <a:gradFill flip="none" rotWithShape="1">
              <a:gsLst>
                <a:gs pos="4000">
                  <a:srgbClr val="FFFFFF">
                    <a:alpha val="49000"/>
                  </a:srgbClr>
                </a:gs>
                <a:gs pos="18000">
                  <a:srgbClr val="FFFFFF">
                    <a:alpha val="38000"/>
                  </a:srgbClr>
                </a:gs>
                <a:gs pos="48000">
                  <a:srgbClr val="000000">
                    <a:alpha val="24000"/>
                  </a:srgbClr>
                </a:gs>
                <a:gs pos="75000">
                  <a:srgbClr val="000000">
                    <a:alpha val="16000"/>
                  </a:srgbClr>
                </a:gs>
                <a:gs pos="91000">
                  <a:srgbClr val="FFFFFF">
                    <a:alpha val="0"/>
                  </a:srgbClr>
                </a:gs>
                <a:gs pos="100000">
                  <a:srgbClr val="FFFFFF">
                    <a:alpha val="18000"/>
                  </a:srgbClr>
                </a:gs>
              </a:gsLst>
              <a:lin ang="13500000" scaled="1"/>
              <a:tileRect/>
            </a:gradFill>
            <a:ln w="3175">
              <a:solidFill>
                <a:schemeClr val="tx1">
                  <a:lumMod val="65000"/>
                </a:schemeClr>
              </a:solidFill>
              <a:headEnd type="none" w="med" len="med"/>
              <a:tailEnd type="none" w="med" len="med"/>
            </a:ln>
            <a:effectLst>
              <a:reflection blurRad="6350" stA="52000" endA="300" endPos="35000" dir="5400000" sy="-100000" algn="bl" rotWithShape="0"/>
            </a:effectLst>
          </p:spPr>
          <p:style>
            <a:lnRef idx="1">
              <a:schemeClr val="accent2"/>
            </a:lnRef>
            <a:fillRef idx="3">
              <a:schemeClr val="accent2"/>
            </a:fillRef>
            <a:effectRef idx="2">
              <a:schemeClr val="accent2"/>
            </a:effectRef>
            <a:fontRef idx="minor">
              <a:schemeClr val="lt1"/>
            </a:fontRef>
          </p:style>
          <p:txBody>
            <a:bodyPr vert="horz" wrap="square" lIns="146278" tIns="73152" rIns="146278" bIns="73139" numCol="1" rtlCol="0" anchor="ctr" anchorCtr="0" compatLnSpc="1">
              <a:prstTxWarp prst="textNoShape">
                <a:avLst/>
              </a:prstTxWarp>
            </a:bodyPr>
            <a:lstStyle/>
            <a:p>
              <a:pPr algn="ctr" defTabSz="914099" fontAlgn="base">
                <a:spcBef>
                  <a:spcPct val="0"/>
                </a:spcBef>
                <a:spcAft>
                  <a:spcPct val="0"/>
                </a:spcAft>
                <a:defRPr/>
              </a:pPr>
              <a:r>
                <a:rPr lang="en-US" sz="2000" dirty="0" smtClean="0">
                  <a:solidFill>
                    <a:srgbClr val="FFFFFF"/>
                  </a:solidFill>
                  <a:effectLst>
                    <a:outerShdw blurRad="38100" dist="38100" dir="2700000" algn="tl">
                      <a:srgbClr val="000000">
                        <a:alpha val="43137"/>
                      </a:srgbClr>
                    </a:outerShdw>
                  </a:effectLst>
                </a:rPr>
                <a:t>Sample</a:t>
              </a:r>
            </a:p>
          </p:txBody>
        </p:sp>
        <p:sp>
          <p:nvSpPr>
            <p:cNvPr id="13" name="Rounded Rectangle 12"/>
            <p:cNvSpPr/>
            <p:nvPr/>
          </p:nvSpPr>
          <p:spPr bwMode="black">
            <a:xfrm>
              <a:off x="4183500" y="5509197"/>
              <a:ext cx="1163744" cy="548640"/>
            </a:xfrm>
            <a:prstGeom prst="roundRect">
              <a:avLst>
                <a:gd name="adj" fmla="val 9033"/>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r>
                <a:rPr lang="en-US" sz="2000" dirty="0" smtClean="0">
                  <a:solidFill>
                    <a:srgbClr val="FFFFFF"/>
                  </a:solidFill>
                  <a:effectLst>
                    <a:outerShdw blurRad="38100" dist="38100" dir="2700000" algn="tl">
                      <a:srgbClr val="000000">
                        <a:alpha val="43137"/>
                      </a:srgbClr>
                    </a:outerShdw>
                  </a:effectLst>
                </a:rPr>
                <a:t>Sample</a:t>
              </a:r>
            </a:p>
          </p:txBody>
        </p:sp>
      </p:grpSp>
      <p:grpSp>
        <p:nvGrpSpPr>
          <p:cNvPr id="16" name="Group 15"/>
          <p:cNvGrpSpPr/>
          <p:nvPr/>
        </p:nvGrpSpPr>
        <p:grpSpPr>
          <a:xfrm>
            <a:off x="988618" y="3201367"/>
            <a:ext cx="2593494" cy="548640"/>
            <a:chOff x="937323" y="3298903"/>
            <a:chExt cx="2593494" cy="882953"/>
          </a:xfrm>
        </p:grpSpPr>
        <p:sp>
          <p:nvSpPr>
            <p:cNvPr id="5" name="Rounded Rectangle 4"/>
            <p:cNvSpPr/>
            <p:nvPr/>
          </p:nvSpPr>
          <p:spPr bwMode="auto">
            <a:xfrm>
              <a:off x="937323" y="3298903"/>
              <a:ext cx="1165528" cy="882953"/>
            </a:xfrm>
            <a:prstGeom prst="roundRect">
              <a:avLst>
                <a:gd name="adj" fmla="val 9033"/>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smtClean="0">
                  <a:solidFill>
                    <a:schemeClr val="bg1">
                      <a:lumMod val="95000"/>
                      <a:lumOff val="5000"/>
                    </a:schemeClr>
                  </a:solidFill>
                  <a:effectLst>
                    <a:outerShdw blurRad="38100" dist="38100" dir="2700000" algn="tl">
                      <a:srgbClr val="000000">
                        <a:alpha val="43137"/>
                      </a:srgbClr>
                    </a:outerShdw>
                  </a:effectLst>
                </a:rPr>
                <a:t>Sample</a:t>
              </a:r>
            </a:p>
          </p:txBody>
        </p:sp>
        <p:sp>
          <p:nvSpPr>
            <p:cNvPr id="7" name="Rounded Rectangle 6"/>
            <p:cNvSpPr/>
            <p:nvPr/>
          </p:nvSpPr>
          <p:spPr bwMode="auto">
            <a:xfrm>
              <a:off x="2365289" y="3298903"/>
              <a:ext cx="1165528" cy="882953"/>
            </a:xfrm>
            <a:prstGeom prst="roundRect">
              <a:avLst>
                <a:gd name="adj" fmla="val 9033"/>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chemeClr val="bg1">
                      <a:lumMod val="85000"/>
                      <a:lumOff val="15000"/>
                    </a:schemeClr>
                  </a:solidFill>
                  <a:effectLst>
                    <a:outerShdw blurRad="38100" dist="38100" dir="2700000" algn="tl">
                      <a:srgbClr val="000000">
                        <a:alpha val="43137"/>
                      </a:srgbClr>
                    </a:outerShdw>
                  </a:effectLst>
                </a:rPr>
                <a:t>Sample</a:t>
              </a:r>
            </a:p>
          </p:txBody>
        </p:sp>
      </p:grpSp>
      <p:sp>
        <p:nvSpPr>
          <p:cNvPr id="15" name="Rounded Rectangle 14"/>
          <p:cNvSpPr/>
          <p:nvPr/>
        </p:nvSpPr>
        <p:spPr bwMode="black">
          <a:xfrm>
            <a:off x="730250" y="2444496"/>
            <a:ext cx="3110230" cy="1432560"/>
          </a:xfrm>
          <a:prstGeom prst="roundRect">
            <a:avLst>
              <a:gd name="adj" fmla="val 9033"/>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t" anchorCtr="0"/>
          <a:lstStyle/>
          <a:p>
            <a:pPr algn="ctr" defTabSz="914099" fontAlgn="base">
              <a:spcBef>
                <a:spcPct val="0"/>
              </a:spcBef>
              <a:spcAft>
                <a:spcPct val="0"/>
              </a:spcAft>
              <a:defRPr/>
            </a:pPr>
            <a:r>
              <a:rPr lang="en-US" sz="2000" dirty="0" smtClean="0">
                <a:solidFill>
                  <a:srgbClr val="FFFFFF"/>
                </a:solidFill>
                <a:effectLst>
                  <a:outerShdw blurRad="38100" dist="38100" dir="2700000" algn="tl">
                    <a:srgbClr val="000000">
                      <a:alpha val="43137"/>
                    </a:srgbClr>
                  </a:outerShdw>
                </a:effectLst>
              </a:rPr>
              <a:t>Use black or dark gray text only on these colors</a:t>
            </a:r>
          </a:p>
        </p:txBody>
      </p:sp>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Slide for Showing Software Code</a:t>
            </a:r>
            <a:endParaRPr lang="en-US" dirty="0"/>
          </a:p>
        </p:txBody>
      </p:sp>
      <p:sp>
        <p:nvSpPr>
          <p:cNvPr id="9" name="Text Placeholder 8"/>
          <p:cNvSpPr>
            <a:spLocks noGrp="1"/>
          </p:cNvSpPr>
          <p:nvPr>
            <p:ph type="body" sz="quarter" idx="10"/>
          </p:nvPr>
        </p:nvSpPr>
        <p:spPr/>
        <p:txBody>
          <a:bodyPr/>
          <a:lstStyle/>
          <a:p>
            <a:r>
              <a:rPr lang="en-US" sz="2400" dirty="0" smtClean="0"/>
              <a:t>Use this layout to show software code</a:t>
            </a:r>
          </a:p>
          <a:p>
            <a:pPr lvl="1"/>
            <a:r>
              <a:rPr lang="en-US" sz="2000" dirty="0" smtClean="0"/>
              <a:t>The font is Consolas, a </a:t>
            </a:r>
            <a:r>
              <a:rPr lang="en-US" sz="2000" dirty="0" err="1" smtClean="0"/>
              <a:t>monospace</a:t>
            </a:r>
            <a:r>
              <a:rPr lang="en-US" sz="2000" dirty="0" smtClean="0"/>
              <a:t> font</a:t>
            </a:r>
          </a:p>
          <a:p>
            <a:pPr lvl="1"/>
            <a:r>
              <a:rPr lang="en-US" sz="2000" dirty="0" smtClean="0"/>
              <a:t>The slide doesn’t use bullets but levels can be indented using the “Increase List Level” icon on the Home menu</a:t>
            </a:r>
          </a:p>
          <a:p>
            <a:pPr lvl="1"/>
            <a:r>
              <a:rPr lang="en-US" sz="2000" dirty="0" smtClean="0"/>
              <a:t>To use straight quotes " instead of </a:t>
            </a:r>
            <a:br>
              <a:rPr lang="en-US" sz="2000" dirty="0" smtClean="0"/>
            </a:br>
            <a:r>
              <a:rPr lang="en-US" sz="2000" dirty="0" smtClean="0"/>
              <a:t>smart quotes ”, do this:</a:t>
            </a:r>
          </a:p>
          <a:p>
            <a:pPr lvl="1">
              <a:buFont typeface="+mj-lt"/>
              <a:buAutoNum type="arabicPeriod"/>
            </a:pPr>
            <a:r>
              <a:rPr lang="en-US" sz="2000" dirty="0" smtClean="0"/>
              <a:t>Click on the Office Button in the upper left corner</a:t>
            </a:r>
          </a:p>
          <a:p>
            <a:pPr lvl="1">
              <a:buFont typeface="+mj-lt"/>
              <a:buAutoNum type="arabicPeriod"/>
            </a:pPr>
            <a:r>
              <a:rPr lang="en-US" sz="2000" dirty="0" smtClean="0"/>
              <a:t>At the bottom of the menu, choose PowerPoint Options</a:t>
            </a:r>
          </a:p>
          <a:p>
            <a:pPr lvl="1">
              <a:buFont typeface="+mj-lt"/>
              <a:buAutoNum type="arabicPeriod"/>
            </a:pPr>
            <a:r>
              <a:rPr lang="en-US" sz="2000" dirty="0" smtClean="0"/>
              <a:t>From the left pane, select Proofing</a:t>
            </a:r>
          </a:p>
          <a:p>
            <a:pPr lvl="1">
              <a:buFont typeface="+mj-lt"/>
              <a:buAutoNum type="arabicPeriod"/>
            </a:pPr>
            <a:r>
              <a:rPr lang="en-US" sz="2000" dirty="0" smtClean="0"/>
              <a:t>Click on the AutoCorrect Options button</a:t>
            </a:r>
          </a:p>
          <a:p>
            <a:pPr lvl="1">
              <a:buFont typeface="+mj-lt"/>
              <a:buAutoNum type="arabicPeriod"/>
            </a:pPr>
            <a:r>
              <a:rPr lang="en-US" sz="2000" dirty="0" smtClean="0"/>
              <a:t>Select the AutoFormat As You Type tab, </a:t>
            </a:r>
            <a:br>
              <a:rPr lang="en-US" sz="2000" dirty="0" smtClean="0"/>
            </a:br>
            <a:r>
              <a:rPr lang="en-US" sz="2000" dirty="0" smtClean="0"/>
              <a:t>and deselect “Straight quotes” with “smart </a:t>
            </a:r>
            <a:br>
              <a:rPr lang="en-US" sz="2000" dirty="0" smtClean="0"/>
            </a:br>
            <a:r>
              <a:rPr lang="en-US" sz="2000" dirty="0" smtClean="0"/>
              <a:t>quotes”. Then Click OK.</a:t>
            </a:r>
          </a:p>
          <a:p>
            <a:pPr lvl="1"/>
            <a:r>
              <a:rPr lang="en-US" sz="2000" dirty="0" smtClean="0"/>
              <a:t> </a:t>
            </a:r>
          </a:p>
        </p:txBody>
      </p:sp>
      <p:pic>
        <p:nvPicPr>
          <p:cNvPr id="1026" name="Picture 2"/>
          <p:cNvPicPr>
            <a:picLocks noChangeAspect="1" noChangeArrowheads="1"/>
          </p:cNvPicPr>
          <p:nvPr/>
        </p:nvPicPr>
        <p:blipFill>
          <a:blip r:embed="rId3"/>
          <a:stretch>
            <a:fillRect/>
          </a:stretch>
        </p:blipFill>
        <p:spPr bwMode="auto">
          <a:xfrm>
            <a:off x="6934200" y="4495800"/>
            <a:ext cx="1981200" cy="2228850"/>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smtClean="0"/>
              <a:t>Table Format</a:t>
            </a:r>
            <a:endParaRPr lang="en-US" dirty="0"/>
          </a:p>
        </p:txBody>
      </p:sp>
      <p:graphicFrame>
        <p:nvGraphicFramePr>
          <p:cNvPr id="4" name="Content Placeholder 3"/>
          <p:cNvGraphicFramePr>
            <a:graphicFrameLocks noGrp="1"/>
          </p:cNvGraphicFramePr>
          <p:nvPr>
            <p:ph idx="1"/>
          </p:nvPr>
        </p:nvGraphicFramePr>
        <p:xfrm>
          <a:off x="381000" y="1412875"/>
          <a:ext cx="8382000" cy="3660768"/>
        </p:xfrm>
        <a:graphic>
          <a:graphicData uri="http://schemas.openxmlformats.org/drawingml/2006/table">
            <a:tbl>
              <a:tblPr firstRow="1" bandRow="1">
                <a:tableStyleId>{0E3FDE45-AF77-4B5C-9715-49D594BDF05E}</a:tableStyleId>
              </a:tblPr>
              <a:tblGrid>
                <a:gridCol w="1676400"/>
                <a:gridCol w="1676400"/>
                <a:gridCol w="1676400"/>
                <a:gridCol w="1676400"/>
                <a:gridCol w="1676400"/>
              </a:tblGrid>
              <a:tr h="263525">
                <a:tc gridSpan="5">
                  <a:txBody>
                    <a:bodyPr/>
                    <a:lstStyle/>
                    <a:p>
                      <a:pPr marL="0" algn="ctr" defTabSz="914099" rtl="0" eaLnBrk="1" fontAlgn="base" latinLnBrk="0" hangingPunct="1">
                        <a:spcBef>
                          <a:spcPct val="0"/>
                        </a:spcBef>
                        <a:spcAft>
                          <a:spcPct val="0"/>
                        </a:spcAft>
                      </a:pPr>
                      <a:r>
                        <a:rPr lang="en-US" sz="2800" kern="1200" dirty="0" smtClean="0">
                          <a:effectLst>
                            <a:outerShdw blurRad="38100" dist="38100" dir="2700000" algn="tl">
                              <a:srgbClr val="000000">
                                <a:alpha val="43137"/>
                              </a:srgbClr>
                            </a:outerShdw>
                          </a:effectLst>
                        </a:rPr>
                        <a:t>Table Title</a:t>
                      </a:r>
                      <a:endParaRPr lang="en-US" sz="2800" kern="1200" dirty="0" smtClean="0">
                        <a:solidFill>
                          <a:srgbClr val="FFFFFF"/>
                        </a:solidFill>
                        <a:effectLst>
                          <a:outerShdw blurRad="38100" dist="38100" dir="2700000" algn="tl">
                            <a:srgbClr val="000000">
                              <a:alpha val="43137"/>
                            </a:srgbClr>
                          </a:outerShdw>
                        </a:effectLst>
                        <a:latin typeface="Calibri" pitchFamily="34" charset="0"/>
                        <a:ea typeface="+mn-ea"/>
                        <a:cs typeface="+mn-cs"/>
                      </a:endParaRPr>
                    </a:p>
                  </a:txBody>
                  <a:tcPr anchor="ctr"/>
                </a:tc>
                <a:tc hMerge="1">
                  <a:txBody>
                    <a:bodyPr/>
                    <a:lstStyle/>
                    <a:p>
                      <a:pPr marL="0" algn="ctr" defTabSz="914099" rtl="0" eaLnBrk="1" fontAlgn="base" latinLnBrk="0" hangingPunct="1">
                        <a:spcBef>
                          <a:spcPct val="0"/>
                        </a:spcBef>
                        <a:spcAft>
                          <a:spcPct val="0"/>
                        </a:spcAft>
                      </a:pPr>
                      <a:endParaRPr lang="en-US" sz="2000" kern="1200" dirty="0" smtClean="0">
                        <a:solidFill>
                          <a:srgbClr val="FFFFFF"/>
                        </a:solidFill>
                        <a:effectLst>
                          <a:outerShdw blurRad="38100" dist="38100" dir="2700000" algn="tl">
                            <a:srgbClr val="000000">
                              <a:alpha val="43137"/>
                            </a:srgbClr>
                          </a:outerShdw>
                        </a:effectLst>
                        <a:latin typeface="Calibri"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hMerge="1">
                  <a:txBody>
                    <a:bodyPr/>
                    <a:lstStyle/>
                    <a:p>
                      <a:pPr marL="0" algn="ctr" defTabSz="914099" rtl="0" eaLnBrk="1" fontAlgn="base" latinLnBrk="0" hangingPunct="1">
                        <a:spcBef>
                          <a:spcPct val="0"/>
                        </a:spcBef>
                        <a:spcAft>
                          <a:spcPct val="0"/>
                        </a:spcAft>
                      </a:pPr>
                      <a:endParaRPr lang="en-US" sz="2000" kern="1200" dirty="0" smtClean="0">
                        <a:solidFill>
                          <a:srgbClr val="FFFFFF"/>
                        </a:solidFill>
                        <a:effectLst>
                          <a:outerShdw blurRad="38100" dist="38100" dir="2700000" algn="tl">
                            <a:srgbClr val="000000">
                              <a:alpha val="43137"/>
                            </a:srgbClr>
                          </a:outerShdw>
                        </a:effectLst>
                        <a:latin typeface="Calibri"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hMerge="1">
                  <a:txBody>
                    <a:bodyPr/>
                    <a:lstStyle/>
                    <a:p>
                      <a:pPr marL="0" algn="ctr" defTabSz="914099" rtl="0" eaLnBrk="1" fontAlgn="base" latinLnBrk="0" hangingPunct="1">
                        <a:spcBef>
                          <a:spcPct val="0"/>
                        </a:spcBef>
                        <a:spcAft>
                          <a:spcPct val="0"/>
                        </a:spcAft>
                      </a:pPr>
                      <a:endParaRPr lang="en-US" sz="2000" kern="1200" dirty="0" smtClean="0">
                        <a:solidFill>
                          <a:srgbClr val="FFFFFF"/>
                        </a:solidFill>
                        <a:effectLst>
                          <a:outerShdw blurRad="38100" dist="38100" dir="2700000" algn="tl">
                            <a:srgbClr val="000000">
                              <a:alpha val="43137"/>
                            </a:srgbClr>
                          </a:outerShdw>
                        </a:effectLst>
                        <a:latin typeface="Calibri"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hMerge="1">
                  <a:txBody>
                    <a:bodyPr/>
                    <a:lstStyle/>
                    <a:p>
                      <a:pPr marL="0" algn="ctr" defTabSz="914099" rtl="0" eaLnBrk="1" fontAlgn="base" latinLnBrk="0" hangingPunct="1">
                        <a:spcBef>
                          <a:spcPct val="0"/>
                        </a:spcBef>
                        <a:spcAft>
                          <a:spcPct val="0"/>
                        </a:spcAft>
                      </a:pPr>
                      <a:endParaRPr lang="en-US" sz="2000" kern="1200" dirty="0" smtClean="0">
                        <a:solidFill>
                          <a:srgbClr val="FFFFFF"/>
                        </a:solidFill>
                        <a:effectLst>
                          <a:outerShdw blurRad="38100" dist="38100" dir="2700000" algn="tl">
                            <a:srgbClr val="000000">
                              <a:alpha val="43137"/>
                            </a:srgbClr>
                          </a:outerShdw>
                        </a:effectLst>
                        <a:latin typeface="Calibri"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r>
              <a:tr h="324485">
                <a:tc>
                  <a:txBody>
                    <a:bodyPr/>
                    <a:lstStyle/>
                    <a:p>
                      <a:pPr marL="0" algn="ctr" defTabSz="914099" rtl="0" eaLnBrk="1" fontAlgn="base" latinLnBrk="0" hangingPunct="1">
                        <a:spcBef>
                          <a:spcPct val="0"/>
                        </a:spcBef>
                        <a:spcAft>
                          <a:spcPct val="0"/>
                        </a:spcAft>
                        <a:defRPr/>
                      </a:pPr>
                      <a:r>
                        <a:rPr lang="en-US" sz="1800" kern="1200" dirty="0" smtClean="0">
                          <a:effectLst>
                            <a:outerShdw blurRad="38100" dist="38100" dir="2700000" algn="tl">
                              <a:srgbClr val="000000">
                                <a:alpha val="43137"/>
                              </a:srgbClr>
                            </a:outerShdw>
                          </a:effectLst>
                        </a:rPr>
                        <a:t>Column 1</a:t>
                      </a:r>
                      <a:endParaRPr lang="en-US" sz="18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r>
                        <a:rPr lang="en-US" sz="1800" kern="1200" dirty="0" smtClean="0">
                          <a:effectLst>
                            <a:outerShdw blurRad="38100" dist="38100" dir="2700000" algn="tl">
                              <a:srgbClr val="000000">
                                <a:alpha val="43137"/>
                              </a:srgbClr>
                            </a:outerShdw>
                          </a:effectLst>
                        </a:rPr>
                        <a:t>Column 2</a:t>
                      </a:r>
                      <a:endParaRPr lang="en-US" sz="18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r>
                        <a:rPr lang="en-US" sz="1800" kern="1200" dirty="0" smtClean="0">
                          <a:effectLst>
                            <a:outerShdw blurRad="38100" dist="38100" dir="2700000" algn="tl">
                              <a:srgbClr val="000000">
                                <a:alpha val="43137"/>
                              </a:srgbClr>
                            </a:outerShdw>
                          </a:effectLst>
                        </a:rPr>
                        <a:t>Column 3</a:t>
                      </a:r>
                      <a:endParaRPr lang="en-US" sz="18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r>
                        <a:rPr lang="en-US" sz="1800" kern="1200" dirty="0" smtClean="0">
                          <a:effectLst>
                            <a:outerShdw blurRad="38100" dist="38100" dir="2700000" algn="tl">
                              <a:srgbClr val="000000">
                                <a:alpha val="43137"/>
                              </a:srgbClr>
                            </a:outerShdw>
                          </a:effectLst>
                        </a:rPr>
                        <a:t>Column 4</a:t>
                      </a:r>
                      <a:endParaRPr lang="en-US" sz="18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r>
                        <a:rPr lang="en-US" sz="1800" kern="1200" dirty="0" smtClean="0">
                          <a:effectLst>
                            <a:outerShdw blurRad="38100" dist="38100" dir="2700000" algn="tl">
                              <a:srgbClr val="000000">
                                <a:alpha val="43137"/>
                              </a:srgbClr>
                            </a:outerShdw>
                          </a:effectLst>
                        </a:rPr>
                        <a:t>Column 5</a:t>
                      </a:r>
                      <a:endParaRPr lang="en-US" sz="18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r>
              <a:tr h="462808">
                <a:tc>
                  <a:txBody>
                    <a:bodyPr/>
                    <a:lstStyle/>
                    <a:p>
                      <a:pPr marL="0" algn="ctr" defTabSz="914099" rtl="0" eaLnBrk="1" fontAlgn="base" latinLnBrk="0" hangingPunct="1">
                        <a:spcBef>
                          <a:spcPct val="0"/>
                        </a:spcBef>
                        <a:spcAft>
                          <a:spcPct val="0"/>
                        </a:spcAft>
                        <a:defRPr/>
                      </a:pPr>
                      <a:endParaRPr lang="en-US" sz="16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endParaRPr lang="en-US" sz="16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endParaRPr lang="en-US" sz="16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endParaRPr lang="en-US" sz="16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endParaRPr lang="en-US" sz="16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r>
              <a:tr h="462808">
                <a:tc>
                  <a:txBody>
                    <a:bodyPr/>
                    <a:lstStyle/>
                    <a:p>
                      <a:pPr marL="0" algn="ctr" defTabSz="914099" rtl="0" eaLnBrk="1" fontAlgn="base" latinLnBrk="0" hangingPunct="1">
                        <a:spcBef>
                          <a:spcPct val="0"/>
                        </a:spcBef>
                        <a:spcAft>
                          <a:spcPct val="0"/>
                        </a:spcAft>
                        <a:defRPr/>
                      </a:pPr>
                      <a:endParaRPr lang="en-US" sz="16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endParaRPr lang="en-US" sz="16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endParaRPr lang="en-US" sz="16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endParaRPr lang="en-US" sz="16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endParaRPr lang="en-US" sz="16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r>
              <a:tr h="462808">
                <a:tc>
                  <a:txBody>
                    <a:bodyPr/>
                    <a:lstStyle/>
                    <a:p>
                      <a:pPr marL="0" algn="ctr" defTabSz="914099" rtl="0" eaLnBrk="1" fontAlgn="base" latinLnBrk="0" hangingPunct="1">
                        <a:spcBef>
                          <a:spcPct val="0"/>
                        </a:spcBef>
                        <a:spcAft>
                          <a:spcPct val="0"/>
                        </a:spcAft>
                        <a:defRPr/>
                      </a:pPr>
                      <a:endParaRPr lang="en-US" sz="16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endParaRPr lang="en-US" sz="16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endParaRPr lang="en-US" sz="16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endParaRPr lang="en-US" sz="16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endParaRPr lang="en-US" sz="16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r>
              <a:tr h="462808">
                <a:tc>
                  <a:txBody>
                    <a:bodyPr/>
                    <a:lstStyle/>
                    <a:p>
                      <a:pPr marL="0" algn="ctr" defTabSz="914099" rtl="0" eaLnBrk="1" fontAlgn="base" latinLnBrk="0" hangingPunct="1">
                        <a:spcBef>
                          <a:spcPct val="0"/>
                        </a:spcBef>
                        <a:spcAft>
                          <a:spcPct val="0"/>
                        </a:spcAft>
                        <a:defRPr/>
                      </a:pPr>
                      <a:endParaRPr lang="en-US" sz="16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endParaRPr lang="en-US" sz="16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endParaRPr lang="en-US" sz="16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endParaRPr lang="en-US" sz="16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endParaRPr lang="en-US" sz="16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r>
              <a:tr h="462808">
                <a:tc>
                  <a:txBody>
                    <a:bodyPr/>
                    <a:lstStyle/>
                    <a:p>
                      <a:pPr marL="0" algn="ctr" defTabSz="914099" rtl="0" eaLnBrk="1" fontAlgn="base" latinLnBrk="0" hangingPunct="1">
                        <a:spcBef>
                          <a:spcPct val="0"/>
                        </a:spcBef>
                        <a:spcAft>
                          <a:spcPct val="0"/>
                        </a:spcAft>
                        <a:defRPr/>
                      </a:pPr>
                      <a:endParaRPr lang="en-US" sz="16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endParaRPr lang="en-US" sz="16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endParaRPr lang="en-US" sz="16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endParaRPr lang="en-US" sz="16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endParaRPr lang="en-US" sz="16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r>
              <a:tr h="462808">
                <a:tc>
                  <a:txBody>
                    <a:bodyPr/>
                    <a:lstStyle/>
                    <a:p>
                      <a:pPr marL="0" algn="ctr" defTabSz="914099" rtl="0" eaLnBrk="1" fontAlgn="base" latinLnBrk="0" hangingPunct="1">
                        <a:spcBef>
                          <a:spcPct val="0"/>
                        </a:spcBef>
                        <a:spcAft>
                          <a:spcPct val="0"/>
                        </a:spcAft>
                        <a:defRPr/>
                      </a:pPr>
                      <a:endParaRPr lang="en-US" sz="16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endParaRPr lang="en-US" sz="16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endParaRPr lang="en-US" sz="16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endParaRPr lang="en-US" sz="16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endParaRPr lang="en-US" sz="160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r>
            </a:tbl>
          </a:graphicData>
        </a:graphic>
      </p:graphicFrame>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smtClean="0"/>
              <a:t>Bar Chart Example</a:t>
            </a:r>
            <a:endParaRPr lang="en-US" dirty="0"/>
          </a:p>
        </p:txBody>
      </p:sp>
      <p:graphicFrame>
        <p:nvGraphicFramePr>
          <p:cNvPr id="5" name="Chart 4"/>
          <p:cNvGraphicFramePr/>
          <p:nvPr/>
        </p:nvGraphicFramePr>
        <p:xfrm>
          <a:off x="1084942" y="1371601"/>
          <a:ext cx="6814618" cy="4471987"/>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smtClean="0"/>
              <a:t>Pie Chart Example</a:t>
            </a:r>
            <a:endParaRPr lang="en-US" dirty="0"/>
          </a:p>
        </p:txBody>
      </p:sp>
      <p:graphicFrame>
        <p:nvGraphicFramePr>
          <p:cNvPr id="3" name="Chart 2"/>
          <p:cNvGraphicFramePr/>
          <p:nvPr/>
        </p:nvGraphicFramePr>
        <p:xfrm>
          <a:off x="1313602" y="1752600"/>
          <a:ext cx="6182305" cy="3893966"/>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bwMode="auto">
          <a:xfrm>
            <a:off x="16204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16204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4" name="Picture 23" descr="TechNet.png"/>
          <p:cNvPicPr>
            <a:picLocks noChangeAspect="1"/>
          </p:cNvPicPr>
          <p:nvPr/>
        </p:nvPicPr>
        <p:blipFill>
          <a:blip r:embed="rId3"/>
          <a:stretch>
            <a:fillRect/>
          </a:stretch>
        </p:blipFill>
        <p:spPr bwMode="black">
          <a:xfrm>
            <a:off x="762000" y="3607054"/>
            <a:ext cx="3624263" cy="738032"/>
          </a:xfrm>
          <a:prstGeom prst="rect">
            <a:avLst/>
          </a:prstGeom>
        </p:spPr>
      </p:pic>
      <p:grpSp>
        <p:nvGrpSpPr>
          <p:cNvPr id="3" name="Group 29"/>
          <p:cNvGrpSpPr/>
          <p:nvPr/>
        </p:nvGrpSpPr>
        <p:grpSpPr>
          <a:xfrm>
            <a:off x="276225" y="1426139"/>
            <a:ext cx="457200" cy="457200"/>
            <a:chOff x="0" y="1400175"/>
            <a:chExt cx="457200" cy="457200"/>
          </a:xfrm>
        </p:grpSpPr>
        <p:sp>
          <p:nvSpPr>
            <p:cNvPr id="31" name="Oval 30"/>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Oval 31"/>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Oval 32"/>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2" name="Oval 41"/>
          <p:cNvSpPr/>
          <p:nvPr/>
        </p:nvSpPr>
        <p:spPr bwMode="auto">
          <a:xfrm>
            <a:off x="123825"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47" name="Rectangle 46"/>
          <p:cNvSpPr/>
          <p:nvPr/>
        </p:nvSpPr>
        <p:spPr>
          <a:xfrm>
            <a:off x="838200" y="2322868"/>
            <a:ext cx="3849547" cy="954107"/>
          </a:xfrm>
          <a:prstGeom prst="rect">
            <a:avLst/>
          </a:prstGeom>
        </p:spPr>
        <p:txBody>
          <a:bodyPr wrap="square">
            <a:spAutoFit/>
          </a:bodyPr>
          <a:lstStyle/>
          <a:p>
            <a:pPr>
              <a:spcBef>
                <a:spcPts val="600"/>
              </a:spcBef>
            </a:pPr>
            <a:r>
              <a:rPr lang="en-US" sz="2000" dirty="0" smtClean="0">
                <a:hlinkClick r:id="rId4"/>
              </a:rPr>
              <a:t>www.microsoft.com/teched</a:t>
            </a:r>
            <a:r>
              <a:rPr lang="en-US" sz="2000" dirty="0" smtClean="0"/>
              <a:t> </a:t>
            </a:r>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Sessions On-Demand &amp; Community</a:t>
            </a:r>
          </a:p>
        </p:txBody>
      </p:sp>
      <p:sp>
        <p:nvSpPr>
          <p:cNvPr id="48" name="Rectangle 47"/>
          <p:cNvSpPr/>
          <p:nvPr/>
        </p:nvSpPr>
        <p:spPr>
          <a:xfrm>
            <a:off x="838200" y="4474336"/>
            <a:ext cx="3733800" cy="1046440"/>
          </a:xfrm>
          <a:prstGeom prst="rect">
            <a:avLst/>
          </a:prstGeom>
        </p:spPr>
        <p:txBody>
          <a:bodyPr wrap="square">
            <a:spAutoFit/>
          </a:bodyPr>
          <a:lstStyle/>
          <a:p>
            <a:pPr lvl="0">
              <a:spcBef>
                <a:spcPts val="600"/>
              </a:spcBef>
              <a:buSzPct val="120000"/>
              <a:tabLst>
                <a:tab pos="1828800" algn="l"/>
              </a:tabLst>
              <a:defRPr/>
            </a:pPr>
            <a:r>
              <a:rPr lang="en-US" sz="2000" dirty="0" smtClean="0">
                <a:latin typeface="Calibri" pitchFamily="34" charset="0"/>
                <a:hlinkClick r:id="rId5"/>
              </a:rPr>
              <a:t>http://microsoft.com/technet</a:t>
            </a:r>
            <a:r>
              <a:rPr lang="en-US" sz="2400" b="1" dirty="0" smtClean="0">
                <a:latin typeface="Calibri" pitchFamily="34" charset="0"/>
              </a:rPr>
              <a:t>  </a:t>
            </a:r>
            <a:endParaRPr lang="en-US" sz="2400" dirty="0" smtClean="0">
              <a:latin typeface="Calibri" pitchFamily="34" charset="0"/>
            </a:endParaRPr>
          </a:p>
          <a:p>
            <a:pPr marL="0" lvl="1">
              <a:tabLst>
                <a:tab pos="1828800" algn="l"/>
              </a:tabLst>
              <a:defRPr/>
            </a:pPr>
            <a:endParaRPr lang="en-US" dirty="0" smtClean="0">
              <a:latin typeface="Calibri" pitchFamily="34" charset="0"/>
            </a:endParaRPr>
          </a:p>
          <a:p>
            <a:pPr marL="0" lvl="1">
              <a:tabLst>
                <a:tab pos="1828800" algn="l"/>
              </a:tabLst>
              <a:defRPr/>
            </a:pPr>
            <a:r>
              <a:rPr lang="en-US" dirty="0" smtClean="0">
                <a:latin typeface="Calibri" pitchFamily="34" charset="0"/>
              </a:rPr>
              <a:t>Resources for IT Professionals</a:t>
            </a:r>
          </a:p>
        </p:txBody>
      </p:sp>
      <p:pic>
        <p:nvPicPr>
          <p:cNvPr id="25" name="Picture 24" descr="TechEd_online.png"/>
          <p:cNvPicPr>
            <a:picLocks noChangeAspect="1"/>
          </p:cNvPicPr>
          <p:nvPr/>
        </p:nvPicPr>
        <p:blipFill>
          <a:blip r:embed="rId6"/>
          <a:stretch>
            <a:fillRect/>
          </a:stretch>
        </p:blipFill>
        <p:spPr bwMode="black">
          <a:xfrm>
            <a:off x="914400" y="1281128"/>
            <a:ext cx="2409825" cy="1076325"/>
          </a:xfrm>
          <a:prstGeom prst="rect">
            <a:avLst/>
          </a:prstGeom>
        </p:spPr>
      </p:pic>
      <p:sp>
        <p:nvSpPr>
          <p:cNvPr id="22" name="Rounded Rectangle 21"/>
          <p:cNvSpPr/>
          <p:nvPr/>
        </p:nvSpPr>
        <p:spPr bwMode="auto">
          <a:xfrm>
            <a:off x="461223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7" name="Picture 26" descr="msdn_1inch_rgb.png"/>
          <p:cNvPicPr>
            <a:picLocks noChangeAspect="1"/>
          </p:cNvPicPr>
          <p:nvPr/>
        </p:nvPicPr>
        <p:blipFill>
          <a:blip r:embed="rId7"/>
          <a:stretch>
            <a:fillRect/>
          </a:stretch>
        </p:blipFill>
        <p:spPr bwMode="black">
          <a:xfrm>
            <a:off x="5457615" y="3583086"/>
            <a:ext cx="1857375" cy="942975"/>
          </a:xfrm>
          <a:prstGeom prst="rect">
            <a:avLst/>
          </a:prstGeom>
        </p:spPr>
      </p:pic>
      <p:sp>
        <p:nvSpPr>
          <p:cNvPr id="28" name="Rectangle 27"/>
          <p:cNvSpPr/>
          <p:nvPr/>
        </p:nvSpPr>
        <p:spPr>
          <a:xfrm>
            <a:off x="5457615" y="4474336"/>
            <a:ext cx="3352800" cy="1046440"/>
          </a:xfrm>
          <a:prstGeom prst="rect">
            <a:avLst/>
          </a:prstGeom>
        </p:spPr>
        <p:txBody>
          <a:bodyPr wrap="square">
            <a:spAutoFit/>
          </a:bodyPr>
          <a:lstStyle/>
          <a:p>
            <a:pPr>
              <a:spcBef>
                <a:spcPts val="600"/>
              </a:spcBef>
              <a:tabLst>
                <a:tab pos="1828800" algn="l"/>
              </a:tabLst>
            </a:pPr>
            <a:r>
              <a:rPr lang="en-US" sz="2000" dirty="0" smtClean="0">
                <a:hlinkClick r:id="rId8"/>
              </a:rPr>
              <a:t>http://microsoft.com/msdn</a:t>
            </a:r>
            <a:r>
              <a:rPr lang="en-US" sz="2400" b="1" dirty="0" smtClean="0"/>
              <a:t>  </a:t>
            </a:r>
            <a:endParaRPr lang="en-US" sz="2400" dirty="0" smtClean="0"/>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Resources for Developers</a:t>
            </a:r>
          </a:p>
        </p:txBody>
      </p:sp>
      <p:grpSp>
        <p:nvGrpSpPr>
          <p:cNvPr id="4" name="Group 29"/>
          <p:cNvGrpSpPr/>
          <p:nvPr/>
        </p:nvGrpSpPr>
        <p:grpSpPr>
          <a:xfrm>
            <a:off x="276225" y="3758636"/>
            <a:ext cx="457200" cy="457200"/>
            <a:chOff x="0" y="1400175"/>
            <a:chExt cx="457200" cy="457200"/>
          </a:xfrm>
        </p:grpSpPr>
        <p:sp>
          <p:nvSpPr>
            <p:cNvPr id="38" name="Oval 37"/>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Oval 38"/>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Oval 3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1" name="Oval 40"/>
          <p:cNvSpPr/>
          <p:nvPr/>
        </p:nvSpPr>
        <p:spPr bwMode="auto">
          <a:xfrm>
            <a:off x="123825" y="3664111"/>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grpSp>
        <p:nvGrpSpPr>
          <p:cNvPr id="5" name="Group 43"/>
          <p:cNvGrpSpPr/>
          <p:nvPr/>
        </p:nvGrpSpPr>
        <p:grpSpPr>
          <a:xfrm>
            <a:off x="4800600" y="3758636"/>
            <a:ext cx="457200" cy="457200"/>
            <a:chOff x="0" y="1400175"/>
            <a:chExt cx="457200" cy="457200"/>
          </a:xfrm>
        </p:grpSpPr>
        <p:sp>
          <p:nvSpPr>
            <p:cNvPr id="45" name="Oval 44"/>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Oval 45"/>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Oval 4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1" name="Oval 50"/>
          <p:cNvSpPr/>
          <p:nvPr/>
        </p:nvSpPr>
        <p:spPr bwMode="auto">
          <a:xfrm>
            <a:off x="4648200" y="3606236"/>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35" name="Rounded Rectangle 34"/>
          <p:cNvSpPr/>
          <p:nvPr/>
        </p:nvSpPr>
        <p:spPr bwMode="auto">
          <a:xfrm>
            <a:off x="461223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6" name="Group 29"/>
          <p:cNvGrpSpPr/>
          <p:nvPr/>
        </p:nvGrpSpPr>
        <p:grpSpPr>
          <a:xfrm>
            <a:off x="4761140" y="1426139"/>
            <a:ext cx="457200" cy="457200"/>
            <a:chOff x="0" y="1400175"/>
            <a:chExt cx="457200" cy="457200"/>
          </a:xfrm>
        </p:grpSpPr>
        <p:sp>
          <p:nvSpPr>
            <p:cNvPr id="37" name="Oval 36"/>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Oval 42"/>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Oval 43"/>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2" name="Oval 51"/>
          <p:cNvSpPr/>
          <p:nvPr/>
        </p:nvSpPr>
        <p:spPr bwMode="auto">
          <a:xfrm>
            <a:off x="4608740"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7" name="Rectangle 56"/>
          <p:cNvSpPr/>
          <p:nvPr/>
        </p:nvSpPr>
        <p:spPr>
          <a:xfrm>
            <a:off x="4629872" y="2322868"/>
            <a:ext cx="4514127" cy="954107"/>
          </a:xfrm>
          <a:prstGeom prst="rect">
            <a:avLst/>
          </a:prstGeom>
        </p:spPr>
        <p:txBody>
          <a:bodyPr wrap="square">
            <a:spAutoFit/>
          </a:bodyPr>
          <a:lstStyle/>
          <a:p>
            <a:pPr>
              <a:spcBef>
                <a:spcPts val="600"/>
              </a:spcBef>
            </a:pPr>
            <a:r>
              <a:rPr lang="en-US" sz="2000" dirty="0" smtClean="0">
                <a:hlinkClick r:id="rId9"/>
              </a:rPr>
              <a:t>www.microsoft.com/learning</a:t>
            </a:r>
            <a:r>
              <a:rPr lang="en-US" sz="2000" dirty="0" smtClean="0"/>
              <a:t>  </a:t>
            </a:r>
          </a:p>
          <a:p>
            <a:pPr marL="0" lvl="1" indent="0">
              <a:lnSpc>
                <a:spcPct val="100000"/>
              </a:lnSpc>
              <a:spcBef>
                <a:spcPts val="0"/>
              </a:spcBef>
              <a:buNone/>
              <a:tabLst>
                <a:tab pos="1828800" algn="l"/>
              </a:tabLst>
            </a:pPr>
            <a:endParaRPr lang="en-US" dirty="0" smtClean="0"/>
          </a:p>
          <a:p>
            <a:r>
              <a:rPr lang="en-US" dirty="0" smtClean="0"/>
              <a:t>Microsoft Certification &amp; Training Resources</a:t>
            </a:r>
            <a:endParaRPr lang="en-US" dirty="0"/>
          </a:p>
        </p:txBody>
      </p:sp>
      <p:sp>
        <p:nvSpPr>
          <p:cNvPr id="54" name="Title 1"/>
          <p:cNvSpPr>
            <a:spLocks noGrp="1"/>
          </p:cNvSpPr>
          <p:nvPr>
            <p:ph type="title"/>
          </p:nvPr>
        </p:nvSpPr>
        <p:spPr/>
        <p:txBody>
          <a:bodyPr vert="horz" wrap="square" lIns="0" tIns="0" rIns="0" bIns="0" rtlCol="0" anchor="t">
            <a:spAutoFit/>
          </a:bodyPr>
          <a:lstStyle/>
          <a:p>
            <a:r>
              <a:rPr/>
              <a:t>Resources</a:t>
            </a:r>
          </a:p>
        </p:txBody>
      </p:sp>
      <p:grpSp>
        <p:nvGrpSpPr>
          <p:cNvPr id="58" name="Group 57"/>
          <p:cNvGrpSpPr/>
          <p:nvPr/>
        </p:nvGrpSpPr>
        <p:grpSpPr bwMode="black">
          <a:xfrm>
            <a:off x="5457615" y="1234828"/>
            <a:ext cx="3477054" cy="771334"/>
            <a:chOff x="5561787" y="0"/>
            <a:chExt cx="3477054" cy="771334"/>
          </a:xfrm>
        </p:grpSpPr>
        <p:pic>
          <p:nvPicPr>
            <p:cNvPr id="56" name="Picture 55" descr="ms_Learning_w.eps"/>
            <p:cNvPicPr>
              <a:picLocks noChangeAspect="1"/>
            </p:cNvPicPr>
            <p:nvPr/>
          </p:nvPicPr>
          <p:blipFill>
            <a:blip r:embed="rId10"/>
            <a:srcRect l="51467"/>
            <a:stretch>
              <a:fillRect/>
            </a:stretch>
          </p:blipFill>
          <p:spPr bwMode="black">
            <a:xfrm>
              <a:off x="7257327" y="0"/>
              <a:ext cx="1781514" cy="771334"/>
            </a:xfrm>
            <a:prstGeom prst="rect">
              <a:avLst/>
            </a:prstGeom>
          </p:spPr>
        </p:pic>
        <p:pic>
          <p:nvPicPr>
            <p:cNvPr id="1026" name="Picture 2" descr="C:\Documents and Settings\Pennie\My Documents\ACERDATA (D)\Pennie's documents\MS Image\Boxshot_Logo\MICROSOFT\Microsoft Logo wht shadow.png"/>
            <p:cNvPicPr>
              <a:picLocks noChangeAspect="1" noChangeArrowheads="1"/>
            </p:cNvPicPr>
            <p:nvPr/>
          </p:nvPicPr>
          <p:blipFill>
            <a:blip r:embed="rId11"/>
            <a:srcRect/>
            <a:stretch>
              <a:fillRect/>
            </a:stretch>
          </p:blipFill>
          <p:spPr bwMode="black">
            <a:xfrm>
              <a:off x="5561787" y="254642"/>
              <a:ext cx="1693646" cy="312516"/>
            </a:xfrm>
            <a:prstGeom prst="rect">
              <a:avLst/>
            </a:prstGeom>
            <a:noFill/>
          </p:spPr>
        </p:pic>
      </p:grpSp>
      <p:sp>
        <p:nvSpPr>
          <p:cNvPr id="53" name="Rectangle 52"/>
          <p:cNvSpPr/>
          <p:nvPr/>
        </p:nvSpPr>
        <p:spPr bwMode="auto">
          <a:xfrm>
            <a:off x="-2298032" y="0"/>
            <a:ext cx="2141623" cy="30723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r>
              <a:rPr lang="en-US" dirty="0" smtClean="0"/>
              <a:t>TechEd 2009 is not producing </a:t>
            </a:r>
          </a:p>
          <a:p>
            <a:r>
              <a:rPr lang="en-US" dirty="0" smtClean="0"/>
              <a:t>a DVD. Please announce that </a:t>
            </a:r>
          </a:p>
          <a:p>
            <a:r>
              <a:rPr lang="en-US" dirty="0" smtClean="0"/>
              <a:t>attendees can </a:t>
            </a:r>
            <a:r>
              <a:rPr lang="en-US" b="1" dirty="0" smtClean="0"/>
              <a:t>access session </a:t>
            </a:r>
            <a:endParaRPr lang="en-US" dirty="0" smtClean="0"/>
          </a:p>
          <a:p>
            <a:r>
              <a:rPr lang="en-US" b="1" dirty="0" smtClean="0"/>
              <a:t>recordings at TechEd Online. </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par>
                          <p:cTn id="9" fill="hold">
                            <p:stCondLst>
                              <p:cond delay="0"/>
                            </p:stCondLst>
                            <p:childTnLst>
                              <p:par>
                                <p:cTn id="10" presetID="10" presetClass="exit" presetSubtype="0" fill="hold" grpId="1" nodeType="afterEffect">
                                  <p:stCondLst>
                                    <p:cond delay="200"/>
                                  </p:stCondLst>
                                  <p:childTnLst>
                                    <p:animEffect transition="out" filter="fade">
                                      <p:cBhvr>
                                        <p:cTn id="11" dur="2000"/>
                                        <p:tgtEl>
                                          <p:spTgt spid="42"/>
                                        </p:tgtEl>
                                      </p:cBhvr>
                                    </p:animEffect>
                                    <p:set>
                                      <p:cBhvr>
                                        <p:cTn id="12" dur="1" fill="hold">
                                          <p:stCondLst>
                                            <p:cond delay="1999"/>
                                          </p:stCondLst>
                                        </p:cTn>
                                        <p:tgtEl>
                                          <p:spTgt spid="42"/>
                                        </p:tgtEl>
                                        <p:attrNameLst>
                                          <p:attrName>style.visibility</p:attrName>
                                        </p:attrNameLst>
                                      </p:cBhvr>
                                      <p:to>
                                        <p:strVal val="hidden"/>
                                      </p:to>
                                    </p:set>
                                  </p:childTnLst>
                                </p:cTn>
                              </p:par>
                            </p:childTnLst>
                          </p:cTn>
                        </p:par>
                        <p:par>
                          <p:cTn id="13" fill="hold">
                            <p:stCondLst>
                              <p:cond delay="2200"/>
                            </p:stCondLst>
                            <p:childTnLst>
                              <p:par>
                                <p:cTn id="14" presetID="1"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par>
                          <p:cTn id="18" fill="hold">
                            <p:stCondLst>
                              <p:cond delay="2200"/>
                            </p:stCondLst>
                            <p:childTnLst>
                              <p:par>
                                <p:cTn id="19" presetID="10" presetClass="exit" presetSubtype="0" fill="hold" grpId="1" nodeType="afterEffect">
                                  <p:stCondLst>
                                    <p:cond delay="200"/>
                                  </p:stCondLst>
                                  <p:childTnLst>
                                    <p:animEffect transition="out" filter="fade">
                                      <p:cBhvr>
                                        <p:cTn id="20" dur="2000"/>
                                        <p:tgtEl>
                                          <p:spTgt spid="41"/>
                                        </p:tgtEl>
                                      </p:cBhvr>
                                    </p:animEffect>
                                    <p:set>
                                      <p:cBhvr>
                                        <p:cTn id="21" dur="1" fill="hold">
                                          <p:stCondLst>
                                            <p:cond delay="1999"/>
                                          </p:stCondLst>
                                        </p:cTn>
                                        <p:tgtEl>
                                          <p:spTgt spid="41"/>
                                        </p:tgtEl>
                                        <p:attrNameLst>
                                          <p:attrName>style.visibility</p:attrName>
                                        </p:attrNameLst>
                                      </p:cBhvr>
                                      <p:to>
                                        <p:strVal val="hidden"/>
                                      </p:to>
                                    </p:set>
                                  </p:childTnLst>
                                </p:cTn>
                              </p:par>
                            </p:childTnLst>
                          </p:cTn>
                        </p:par>
                        <p:par>
                          <p:cTn id="22" fill="hold">
                            <p:stCondLst>
                              <p:cond delay="4400"/>
                            </p:stCondLst>
                            <p:childTnLst>
                              <p:par>
                                <p:cTn id="23" presetID="1"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par>
                          <p:cTn id="27" fill="hold">
                            <p:stCondLst>
                              <p:cond delay="4400"/>
                            </p:stCondLst>
                            <p:childTnLst>
                              <p:par>
                                <p:cTn id="28" presetID="10" presetClass="exit" presetSubtype="0" fill="hold" grpId="1" nodeType="afterEffect">
                                  <p:stCondLst>
                                    <p:cond delay="200"/>
                                  </p:stCondLst>
                                  <p:childTnLst>
                                    <p:animEffect transition="out" filter="fade">
                                      <p:cBhvr>
                                        <p:cTn id="29" dur="2000"/>
                                        <p:tgtEl>
                                          <p:spTgt spid="51"/>
                                        </p:tgtEl>
                                      </p:cBhvr>
                                    </p:animEffect>
                                    <p:set>
                                      <p:cBhvr>
                                        <p:cTn id="30" dur="1" fill="hold">
                                          <p:stCondLst>
                                            <p:cond delay="1999"/>
                                          </p:stCondLst>
                                        </p:cTn>
                                        <p:tgtEl>
                                          <p:spTgt spid="51"/>
                                        </p:tgtEl>
                                        <p:attrNameLst>
                                          <p:attrName>style.visibility</p:attrName>
                                        </p:attrNameLst>
                                      </p:cBhvr>
                                      <p:to>
                                        <p:strVal val="hidden"/>
                                      </p:to>
                                    </p:set>
                                  </p:childTnLst>
                                </p:cTn>
                              </p:par>
                            </p:childTnLst>
                          </p:cTn>
                        </p:par>
                        <p:par>
                          <p:cTn id="31" fill="hold">
                            <p:stCondLst>
                              <p:cond delay="6600"/>
                            </p:stCondLst>
                            <p:childTnLst>
                              <p:par>
                                <p:cTn id="32" presetID="1"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childTnLst>
                                </p:cTn>
                              </p:par>
                            </p:childTnLst>
                          </p:cTn>
                        </p:par>
                        <p:par>
                          <p:cTn id="36" fill="hold">
                            <p:stCondLst>
                              <p:cond delay="6600"/>
                            </p:stCondLst>
                            <p:childTnLst>
                              <p:par>
                                <p:cTn id="37" presetID="10" presetClass="exit" presetSubtype="0" fill="hold" grpId="1" nodeType="afterEffect">
                                  <p:stCondLst>
                                    <p:cond delay="200"/>
                                  </p:stCondLst>
                                  <p:childTnLst>
                                    <p:animEffect transition="out" filter="fade">
                                      <p:cBhvr>
                                        <p:cTn id="38" dur="2000"/>
                                        <p:tgtEl>
                                          <p:spTgt spid="52"/>
                                        </p:tgtEl>
                                      </p:cBhvr>
                                    </p:animEffect>
                                    <p:set>
                                      <p:cBhvr>
                                        <p:cTn id="39" dur="1" fill="hold">
                                          <p:stCondLst>
                                            <p:cond delay="19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1" grpId="0" animBg="1"/>
      <p:bldP spid="41" grpId="1" animBg="1"/>
      <p:bldP spid="51" grpId="0" animBg="1"/>
      <p:bldP spid="51" grpId="1" animBg="1"/>
      <p:bldP spid="52" grpId="0" animBg="1"/>
      <p:bldP spid="52"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2"/>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dirty="0" smtClean="0"/>
              <a:t>Project Management</a:t>
            </a:r>
            <a:endParaRPr lang="en-US" dirty="0">
              <a:solidFill>
                <a:schemeClr val="tx2"/>
              </a:solidFill>
            </a:endParaRPr>
          </a:p>
        </p:txBody>
      </p:sp>
      <p:sp>
        <p:nvSpPr>
          <p:cNvPr id="3" name="Text Placeholder 2"/>
          <p:cNvSpPr>
            <a:spLocks noGrp="1"/>
          </p:cNvSpPr>
          <p:nvPr>
            <p:ph idx="1"/>
          </p:nvPr>
        </p:nvSpPr>
        <p:spPr/>
        <p:txBody>
          <a:bodyPr/>
          <a:lstStyle/>
          <a:p>
            <a:r>
              <a:rPr lang="en-US" dirty="0" smtClean="0"/>
              <a:t>Enable our process, your process, no process</a:t>
            </a:r>
          </a:p>
          <a:p>
            <a:r>
              <a:rPr lang="en-US" dirty="0" smtClean="0"/>
              <a:t>Value propositions</a:t>
            </a:r>
          </a:p>
          <a:p>
            <a:pPr lvl="1"/>
            <a:r>
              <a:rPr lang="en-US" dirty="0" smtClean="0"/>
              <a:t>Customize to your process</a:t>
            </a:r>
          </a:p>
          <a:p>
            <a:pPr lvl="2"/>
            <a:r>
              <a:rPr lang="en-US" dirty="0" smtClean="0"/>
              <a:t>Excel reports</a:t>
            </a:r>
          </a:p>
          <a:p>
            <a:pPr lvl="2"/>
            <a:r>
              <a:rPr lang="en-US" dirty="0" smtClean="0"/>
              <a:t>Simplified warehouse</a:t>
            </a:r>
          </a:p>
          <a:p>
            <a:pPr lvl="2"/>
            <a:r>
              <a:rPr lang="en-US" dirty="0" smtClean="0"/>
              <a:t>Relational warehouse</a:t>
            </a:r>
          </a:p>
          <a:p>
            <a:pPr lvl="2"/>
            <a:r>
              <a:rPr lang="en-US" dirty="0" smtClean="0"/>
              <a:t>Excel reporting</a:t>
            </a:r>
          </a:p>
          <a:p>
            <a:pPr lvl="1"/>
            <a:r>
              <a:rPr lang="en-US" dirty="0" smtClean="0"/>
              <a:t>Easier to share</a:t>
            </a:r>
          </a:p>
          <a:p>
            <a:pPr lvl="2"/>
            <a:r>
              <a:rPr lang="en-US" dirty="0" smtClean="0"/>
              <a:t>Richer dashboards</a:t>
            </a:r>
          </a:p>
          <a:p>
            <a:pPr lvl="2"/>
            <a:r>
              <a:rPr lang="en-US" dirty="0" smtClean="0"/>
              <a:t>MOSS support</a:t>
            </a:r>
          </a:p>
          <a:p>
            <a:pPr lvl="2"/>
            <a:r>
              <a:rPr lang="en-US" dirty="0" smtClean="0"/>
              <a:t>Web parts</a:t>
            </a:r>
          </a:p>
        </p:txBody>
      </p:sp>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
        <p:nvSpPr>
          <p:cNvPr id="6" name="Rectangle 5"/>
          <p:cNvSpPr/>
          <p:nvPr/>
        </p:nvSpPr>
        <p:spPr bwMode="auto">
          <a:xfrm>
            <a:off x="-2298032" y="0"/>
            <a:ext cx="2141623" cy="7940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Management, continued</a:t>
            </a:r>
            <a:endParaRPr lang="en-US" dirty="0"/>
          </a:p>
        </p:txBody>
      </p:sp>
      <p:sp>
        <p:nvSpPr>
          <p:cNvPr id="3" name="Content Placeholder 2"/>
          <p:cNvSpPr>
            <a:spLocks noGrp="1"/>
          </p:cNvSpPr>
          <p:nvPr>
            <p:ph idx="1"/>
          </p:nvPr>
        </p:nvSpPr>
        <p:spPr>
          <a:xfrm>
            <a:off x="381000" y="1134579"/>
            <a:ext cx="8382000" cy="4561205"/>
          </a:xfrm>
        </p:spPr>
        <p:txBody>
          <a:bodyPr/>
          <a:lstStyle/>
          <a:p>
            <a:r>
              <a:rPr lang="en-US" dirty="0" smtClean="0"/>
              <a:t>Value propositions</a:t>
            </a:r>
          </a:p>
          <a:p>
            <a:pPr lvl="1"/>
            <a:r>
              <a:rPr lang="en-US" dirty="0" smtClean="0"/>
              <a:t>Rich traceability</a:t>
            </a:r>
          </a:p>
          <a:p>
            <a:pPr lvl="2"/>
            <a:r>
              <a:rPr lang="en-US" dirty="0" smtClean="0"/>
              <a:t>Hierarchy</a:t>
            </a:r>
          </a:p>
          <a:p>
            <a:pPr lvl="2"/>
            <a:r>
              <a:rPr lang="en-US" dirty="0" smtClean="0"/>
              <a:t>Custom work item links</a:t>
            </a:r>
          </a:p>
          <a:p>
            <a:pPr lvl="2"/>
            <a:r>
              <a:rPr lang="en-US" dirty="0" smtClean="0"/>
              <a:t>Link </a:t>
            </a:r>
            <a:r>
              <a:rPr lang="en-US" dirty="0" err="1" smtClean="0"/>
              <a:t>queryability</a:t>
            </a:r>
            <a:endParaRPr lang="en-US" dirty="0" smtClean="0"/>
          </a:p>
          <a:p>
            <a:pPr lvl="1"/>
            <a:r>
              <a:rPr lang="en-US" dirty="0" smtClean="0"/>
              <a:t>Better SCRUM support</a:t>
            </a:r>
          </a:p>
          <a:p>
            <a:pPr lvl="2"/>
            <a:r>
              <a:rPr lang="en-US" dirty="0" smtClean="0"/>
              <a:t>Agile workbooks</a:t>
            </a:r>
          </a:p>
          <a:p>
            <a:pPr lvl="2"/>
            <a:r>
              <a:rPr lang="en-US" dirty="0" smtClean="0"/>
              <a:t>Simplified template</a:t>
            </a:r>
          </a:p>
          <a:p>
            <a:pPr lvl="2"/>
            <a:r>
              <a:rPr lang="en-US" dirty="0" smtClean="0"/>
              <a:t>New guidance</a:t>
            </a:r>
          </a:p>
          <a:p>
            <a:pPr lvl="1"/>
            <a:r>
              <a:rPr lang="en-US" dirty="0" smtClean="0"/>
              <a:t>Scalable</a:t>
            </a:r>
          </a:p>
          <a:p>
            <a:pPr lvl="2"/>
            <a:r>
              <a:rPr lang="en-US" dirty="0" smtClean="0"/>
              <a:t>TFS Basic</a:t>
            </a:r>
          </a:p>
          <a:p>
            <a:pPr lvl="2"/>
            <a:r>
              <a:rPr lang="en-US" dirty="0" smtClean="0"/>
              <a:t>Cross project reporting</a:t>
            </a: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Project Management</a:t>
            </a:r>
            <a:endParaRPr lang="en-US" dirty="0"/>
          </a:p>
        </p:txBody>
      </p:sp>
      <p:sp>
        <p:nvSpPr>
          <p:cNvPr id="4" name="Text Placeholder 3"/>
          <p:cNvSpPr>
            <a:spLocks noGrp="1"/>
          </p:cNvSpPr>
          <p:nvPr>
            <p:ph type="body" sz="quarter" idx="10"/>
          </p:nvPr>
        </p:nvSpPr>
        <p:spPr/>
        <p:txBody>
          <a:bodyPr/>
          <a:lstStyle/>
          <a:p>
            <a:r>
              <a:rPr lang="en-US" smtClean="0"/>
              <a:t>demo</a:t>
            </a:r>
            <a:endParaRPr lang="en-US" dirty="0"/>
          </a:p>
        </p:txBody>
      </p:sp>
      <p:sp>
        <p:nvSpPr>
          <p:cNvPr id="6" name="Subtitle 5"/>
          <p:cNvSpPr>
            <a:spLocks noGrp="1"/>
          </p:cNvSpPr>
          <p:nvPr>
            <p:ph type="subTitle" idx="1"/>
          </p:nvPr>
        </p:nvSpPr>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9402"/>
            <a:ext cx="8382000" cy="387798"/>
          </a:xfrm>
        </p:spPr>
        <p:txBody>
          <a:bodyPr/>
          <a:lstStyle/>
          <a:p>
            <a:r>
              <a:rPr lang="en-US" sz="2800" dirty="0" smtClean="0"/>
              <a:t>Dashboard: SharePoint Server</a:t>
            </a:r>
            <a:endParaRPr lang="en-US" sz="2800" dirty="0"/>
          </a:p>
        </p:txBody>
      </p:sp>
      <p:sp>
        <p:nvSpPr>
          <p:cNvPr id="9" name="TextBox 8"/>
          <p:cNvSpPr txBox="1"/>
          <p:nvPr/>
        </p:nvSpPr>
        <p:spPr>
          <a:xfrm>
            <a:off x="0" y="6596390"/>
            <a:ext cx="9144000" cy="261610"/>
          </a:xfrm>
          <a:prstGeom prst="rect">
            <a:avLst/>
          </a:prstGeom>
          <a:solidFill>
            <a:schemeClr val="bg2">
              <a:lumMod val="75000"/>
            </a:schemeClr>
          </a:solidFill>
        </p:spPr>
        <p:txBody>
          <a:bodyPr wrap="square" rtlCol="0">
            <a:spAutoFit/>
          </a:bodyPr>
          <a:lstStyle/>
          <a:p>
            <a:r>
              <a:rPr lang="en-US" sz="1100" b="1" dirty="0" smtClean="0"/>
              <a:t>Reporting in 2010 </a:t>
            </a:r>
            <a:r>
              <a:rPr lang="en-US" sz="1100" dirty="0" smtClean="0"/>
              <a:t>| </a:t>
            </a:r>
            <a:r>
              <a:rPr lang="en-US" sz="1100" dirty="0"/>
              <a:t>Custom reports | </a:t>
            </a:r>
            <a:r>
              <a:rPr lang="en-US" sz="1100" dirty="0" smtClean="0"/>
              <a:t>Making transparency work </a:t>
            </a:r>
            <a:endParaRPr lang="en-US" sz="1100" b="1" dirty="0" smtClean="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08000" y="457200"/>
            <a:ext cx="8128000" cy="60960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sp>
        <p:nvSpPr>
          <p:cNvPr id="7" name="Rectangle 6"/>
          <p:cNvSpPr/>
          <p:nvPr/>
        </p:nvSpPr>
        <p:spPr bwMode="auto">
          <a:xfrm>
            <a:off x="1578428" y="2569028"/>
            <a:ext cx="2438400" cy="1752600"/>
          </a:xfrm>
          <a:prstGeom prst="rect">
            <a:avLst/>
          </a:prstGeom>
          <a:noFill/>
          <a:ln w="19050">
            <a:solidFill>
              <a:schemeClr val="accent1">
                <a:lumMod val="60000"/>
                <a:lumOff val="40000"/>
              </a:schemeClr>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 name="Rounded Rectangular Callout 7"/>
          <p:cNvSpPr/>
          <p:nvPr/>
        </p:nvSpPr>
        <p:spPr bwMode="auto">
          <a:xfrm>
            <a:off x="2590800" y="1143000"/>
            <a:ext cx="2514600" cy="838200"/>
          </a:xfrm>
          <a:prstGeom prst="wedgeRoundRectCallout">
            <a:avLst>
              <a:gd name="adj1" fmla="val -51888"/>
              <a:gd name="adj2" fmla="val 118388"/>
              <a:gd name="adj3" fmla="val 16667"/>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t>Are we making progress on running test plans?</a:t>
            </a:r>
            <a:endParaRPr lang="en-US" dirty="0"/>
          </a:p>
        </p:txBody>
      </p:sp>
      <p:sp>
        <p:nvSpPr>
          <p:cNvPr id="10" name="Rectangle 9"/>
          <p:cNvSpPr/>
          <p:nvPr/>
        </p:nvSpPr>
        <p:spPr bwMode="auto">
          <a:xfrm>
            <a:off x="4071256" y="2558142"/>
            <a:ext cx="2438400" cy="1752600"/>
          </a:xfrm>
          <a:prstGeom prst="rect">
            <a:avLst/>
          </a:prstGeom>
          <a:noFill/>
          <a:ln w="19050">
            <a:solidFill>
              <a:schemeClr val="accent1">
                <a:lumMod val="60000"/>
                <a:lumOff val="40000"/>
              </a:schemeClr>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1" name="Rounded Rectangular Callout 10"/>
          <p:cNvSpPr/>
          <p:nvPr/>
        </p:nvSpPr>
        <p:spPr bwMode="auto">
          <a:xfrm>
            <a:off x="4920342" y="1143000"/>
            <a:ext cx="2514600" cy="838200"/>
          </a:xfrm>
          <a:prstGeom prst="wedgeRoundRectCallout">
            <a:avLst>
              <a:gd name="adj1" fmla="val -54485"/>
              <a:gd name="adj2" fmla="val 117088"/>
              <a:gd name="adj3" fmla="val 16667"/>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t>How are our builds doing over time?</a:t>
            </a:r>
            <a:endParaRPr lang="en-US" dirty="0"/>
          </a:p>
        </p:txBody>
      </p:sp>
      <p:sp>
        <p:nvSpPr>
          <p:cNvPr id="12" name="Rectangle 11"/>
          <p:cNvSpPr/>
          <p:nvPr/>
        </p:nvSpPr>
        <p:spPr bwMode="auto">
          <a:xfrm>
            <a:off x="1578428" y="4419600"/>
            <a:ext cx="2438400" cy="1752600"/>
          </a:xfrm>
          <a:prstGeom prst="rect">
            <a:avLst/>
          </a:prstGeom>
          <a:noFill/>
          <a:ln w="19050">
            <a:solidFill>
              <a:schemeClr val="accent1">
                <a:lumMod val="60000"/>
                <a:lumOff val="40000"/>
              </a:schemeClr>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3" name="Rounded Rectangular Callout 12"/>
          <p:cNvSpPr/>
          <p:nvPr/>
        </p:nvSpPr>
        <p:spPr bwMode="auto">
          <a:xfrm>
            <a:off x="2514600" y="3048000"/>
            <a:ext cx="2514600" cy="838200"/>
          </a:xfrm>
          <a:prstGeom prst="wedgeRoundRectCallout">
            <a:avLst>
              <a:gd name="adj1" fmla="val -49291"/>
              <a:gd name="adj2" fmla="val 113193"/>
              <a:gd name="adj3" fmla="val 16667"/>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t>Are we fixing bugs?</a:t>
            </a:r>
            <a:endParaRPr lang="en-US" dirty="0"/>
          </a:p>
        </p:txBody>
      </p:sp>
      <p:sp>
        <p:nvSpPr>
          <p:cNvPr id="14" name="Rectangle 13"/>
          <p:cNvSpPr/>
          <p:nvPr/>
        </p:nvSpPr>
        <p:spPr bwMode="auto">
          <a:xfrm>
            <a:off x="4060372" y="4419600"/>
            <a:ext cx="2438400" cy="1752600"/>
          </a:xfrm>
          <a:prstGeom prst="rect">
            <a:avLst/>
          </a:prstGeom>
          <a:noFill/>
          <a:ln w="19050">
            <a:solidFill>
              <a:schemeClr val="accent1">
                <a:lumMod val="60000"/>
                <a:lumOff val="40000"/>
              </a:schemeClr>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5" name="Rounded Rectangular Callout 14"/>
          <p:cNvSpPr/>
          <p:nvPr/>
        </p:nvSpPr>
        <p:spPr bwMode="auto">
          <a:xfrm>
            <a:off x="4996544" y="3048000"/>
            <a:ext cx="2514600" cy="838200"/>
          </a:xfrm>
          <a:prstGeom prst="wedgeRoundRectCallout">
            <a:avLst>
              <a:gd name="adj1" fmla="val -49291"/>
              <a:gd name="adj2" fmla="val 113193"/>
              <a:gd name="adj3" fmla="val 16667"/>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t>What’s the quality of our bug fixes?</a:t>
            </a:r>
            <a:endParaRPr lang="en-US" dirty="0"/>
          </a:p>
        </p:txBody>
      </p:sp>
    </p:spTree>
    <p:extLst>
      <p:ext uri="{BB962C8B-B14F-4D97-AF65-F5344CB8AC3E}">
        <p14:creationId xmlns:p14="http://schemas.microsoft.com/office/powerpoint/2010/main" xmlns="" val="29928349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subTnLst>
                                    <p:set>
                                      <p:cBhvr override="childStyle">
                                        <p:cTn dur="1" fill="hold" display="0" masterRel="nextClick" afterEffect="1"/>
                                        <p:tgtEl>
                                          <p:spTgt spid="10"/>
                                        </p:tgtEl>
                                        <p:attrNameLst>
                                          <p:attrName>style.visibility</p:attrName>
                                        </p:attrNameLst>
                                      </p:cBhvr>
                                      <p:to>
                                        <p:strVal val="hidden"/>
                                      </p:to>
                                    </p:set>
                                  </p:sub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subTnLst>
                                    <p:set>
                                      <p:cBhvr override="childStyle">
                                        <p:cTn dur="1" fill="hold" display="0" masterRel="nextClick" afterEffect="1"/>
                                        <p:tgtEl>
                                          <p:spTgt spid="12"/>
                                        </p:tgtEl>
                                        <p:attrNameLst>
                                          <p:attrName>style.visibility</p:attrName>
                                        </p:attrNameLst>
                                      </p:cBhvr>
                                      <p:to>
                                        <p:strVal val="hidden"/>
                                      </p:to>
                                    </p:set>
                                  </p:sub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subTnLst>
                                    <p:set>
                                      <p:cBhvr override="childStyle">
                                        <p:cTn dur="1" fill="hold" display="0" masterRel="nextClick" afterEffect="1"/>
                                        <p:tgtEl>
                                          <p:spTgt spid="14"/>
                                        </p:tgtEl>
                                        <p:attrNameLst>
                                          <p:attrName>style.visibility</p:attrName>
                                        </p:attrNameLst>
                                      </p:cBhvr>
                                      <p:to>
                                        <p:strVal val="hidden"/>
                                      </p:to>
                                    </p:set>
                                  </p:sub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1" grpId="0" animBg="1"/>
      <p:bldP spid="12" grpId="0" animBg="1"/>
      <p:bldP spid="13" grpId="0" animBg="1"/>
      <p:bldP spid="14" grpId="0" animBg="1"/>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9402"/>
            <a:ext cx="8382000" cy="387798"/>
          </a:xfrm>
        </p:spPr>
        <p:txBody>
          <a:bodyPr/>
          <a:lstStyle/>
          <a:p>
            <a:r>
              <a:rPr lang="en-US" sz="2800" dirty="0" smtClean="0"/>
              <a:t>Dashboard: SharePoint Server</a:t>
            </a:r>
            <a:endParaRPr lang="en-US" sz="2800" dirty="0"/>
          </a:p>
        </p:txBody>
      </p:sp>
      <p:sp>
        <p:nvSpPr>
          <p:cNvPr id="9" name="TextBox 8"/>
          <p:cNvSpPr txBox="1"/>
          <p:nvPr/>
        </p:nvSpPr>
        <p:spPr>
          <a:xfrm>
            <a:off x="0" y="6596390"/>
            <a:ext cx="9144000" cy="261610"/>
          </a:xfrm>
          <a:prstGeom prst="rect">
            <a:avLst/>
          </a:prstGeom>
          <a:solidFill>
            <a:schemeClr val="bg2">
              <a:lumMod val="75000"/>
            </a:schemeClr>
          </a:solidFill>
        </p:spPr>
        <p:txBody>
          <a:bodyPr wrap="square" rtlCol="0">
            <a:spAutoFit/>
          </a:bodyPr>
          <a:lstStyle/>
          <a:p>
            <a:r>
              <a:rPr lang="en-US" sz="1100" b="1" dirty="0" smtClean="0"/>
              <a:t>Reporting in 2010 </a:t>
            </a:r>
            <a:r>
              <a:rPr lang="en-US" sz="1100" dirty="0" smtClean="0"/>
              <a:t>| </a:t>
            </a:r>
            <a:r>
              <a:rPr lang="en-US" sz="1100" dirty="0"/>
              <a:t>Custom reports | </a:t>
            </a:r>
            <a:r>
              <a:rPr lang="en-US" sz="1100" dirty="0" smtClean="0"/>
              <a:t>Making transparency work </a:t>
            </a:r>
            <a:endParaRPr lang="en-US" sz="1100" b="1" dirty="0" smtClean="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08000" y="457200"/>
            <a:ext cx="8128000" cy="60960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sp>
        <p:nvSpPr>
          <p:cNvPr id="7" name="Rectangle 6"/>
          <p:cNvSpPr/>
          <p:nvPr/>
        </p:nvSpPr>
        <p:spPr bwMode="auto">
          <a:xfrm>
            <a:off x="1567542" y="4256314"/>
            <a:ext cx="2438400" cy="1752600"/>
          </a:xfrm>
          <a:prstGeom prst="rect">
            <a:avLst/>
          </a:prstGeom>
          <a:noFill/>
          <a:ln w="19050">
            <a:solidFill>
              <a:schemeClr val="accent1">
                <a:lumMod val="60000"/>
                <a:lumOff val="40000"/>
              </a:schemeClr>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 name="Rounded Rectangular Callout 7"/>
          <p:cNvSpPr/>
          <p:nvPr/>
        </p:nvSpPr>
        <p:spPr bwMode="auto">
          <a:xfrm>
            <a:off x="2503714" y="2884714"/>
            <a:ext cx="2514600" cy="838200"/>
          </a:xfrm>
          <a:prstGeom prst="wedgeRoundRectCallout">
            <a:avLst>
              <a:gd name="adj1" fmla="val -49291"/>
              <a:gd name="adj2" fmla="val 113193"/>
              <a:gd name="adj3" fmla="val 16667"/>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t>Are we getting enough coverage?</a:t>
            </a:r>
            <a:endParaRPr lang="en-US" dirty="0"/>
          </a:p>
        </p:txBody>
      </p:sp>
      <p:sp>
        <p:nvSpPr>
          <p:cNvPr id="10" name="Rectangle 9"/>
          <p:cNvSpPr/>
          <p:nvPr/>
        </p:nvSpPr>
        <p:spPr bwMode="auto">
          <a:xfrm>
            <a:off x="4049486" y="4256314"/>
            <a:ext cx="2438400" cy="1752600"/>
          </a:xfrm>
          <a:prstGeom prst="rect">
            <a:avLst/>
          </a:prstGeom>
          <a:noFill/>
          <a:ln w="19050">
            <a:solidFill>
              <a:schemeClr val="accent1">
                <a:lumMod val="60000"/>
                <a:lumOff val="40000"/>
              </a:schemeClr>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1" name="Rounded Rectangular Callout 10"/>
          <p:cNvSpPr/>
          <p:nvPr/>
        </p:nvSpPr>
        <p:spPr bwMode="auto">
          <a:xfrm>
            <a:off x="4985658" y="2884714"/>
            <a:ext cx="2514600" cy="838200"/>
          </a:xfrm>
          <a:prstGeom prst="wedgeRoundRectCallout">
            <a:avLst>
              <a:gd name="adj1" fmla="val -49291"/>
              <a:gd name="adj2" fmla="val 113193"/>
              <a:gd name="adj3" fmla="val 16667"/>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t>How many lines of code are we churning?</a:t>
            </a:r>
            <a:endParaRPr lang="en-US" dirty="0"/>
          </a:p>
        </p:txBody>
      </p:sp>
    </p:spTree>
    <p:extLst>
      <p:ext uri="{BB962C8B-B14F-4D97-AF65-F5344CB8AC3E}">
        <p14:creationId xmlns:p14="http://schemas.microsoft.com/office/powerpoint/2010/main" xmlns="" val="10753485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subTnLst>
                                    <p:set>
                                      <p:cBhvr override="childStyle">
                                        <p:cTn dur="1" fill="hold" display="0" masterRel="nextClick" afterEffect="1"/>
                                        <p:tgtEl>
                                          <p:spTgt spid="10"/>
                                        </p:tgtEl>
                                        <p:attrNameLst>
                                          <p:attrName>style.visibility</p:attrName>
                                        </p:attrNameLst>
                                      </p:cBhvr>
                                      <p:to>
                                        <p:strVal val="hidden"/>
                                      </p:to>
                                    </p:set>
                                  </p:sub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1" grpId="0" animBg="1"/>
    </p:bldLst>
  </p:timing>
</p:sld>
</file>

<file path=ppt/theme/theme1.xml><?xml version="1.0" encoding="utf-8"?>
<a:theme xmlns:a="http://schemas.openxmlformats.org/drawingml/2006/main" name="DEV206 - A Lap Around Dev &amp; Test">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DEV206 - A Lap Around Dev &amp; Test</Template>
  <TotalTime>951</TotalTime>
  <Words>1348</Words>
  <Application>Microsoft Office PowerPoint</Application>
  <PresentationFormat>On-screen Show (4:3)</PresentationFormat>
  <Paragraphs>247</Paragraphs>
  <Slides>50</Slides>
  <Notes>49</Notes>
  <HiddenSlides>0</HiddenSlides>
  <MMClips>0</MMClips>
  <ScaleCrop>false</ScaleCrop>
  <HeadingPairs>
    <vt:vector size="4" baseType="variant">
      <vt:variant>
        <vt:lpstr>Theme</vt:lpstr>
      </vt:variant>
      <vt:variant>
        <vt:i4>2</vt:i4>
      </vt:variant>
      <vt:variant>
        <vt:lpstr>Slide Titles</vt:lpstr>
      </vt:variant>
      <vt:variant>
        <vt:i4>50</vt:i4>
      </vt:variant>
    </vt:vector>
  </HeadingPairs>
  <TitlesOfParts>
    <vt:vector size="52" baseType="lpstr">
      <vt:lpstr>DEV206 - A Lap Around Dev &amp; Test</vt:lpstr>
      <vt:lpstr>TechEd09_Europe template</vt:lpstr>
      <vt:lpstr>Slide 1</vt:lpstr>
      <vt:lpstr>Team System 2010: A Lap around Project Management and Architecture</vt:lpstr>
      <vt:lpstr>Slide 3</vt:lpstr>
      <vt:lpstr>Agenda</vt:lpstr>
      <vt:lpstr>Project Management</vt:lpstr>
      <vt:lpstr>Project Management, continued</vt:lpstr>
      <vt:lpstr>Project Management</vt:lpstr>
      <vt:lpstr>Dashboard: SharePoint Server</vt:lpstr>
      <vt:lpstr>Dashboard: SharePoint Server</vt:lpstr>
      <vt:lpstr>Dashboard: SharePoint Server</vt:lpstr>
      <vt:lpstr>Dashboard: SharePoint Server</vt:lpstr>
      <vt:lpstr>Dashboard: SharePoint Server</vt:lpstr>
      <vt:lpstr>Dashboard: SharePoint Server</vt:lpstr>
      <vt:lpstr>Dashboard: SharePoint Server</vt:lpstr>
      <vt:lpstr>Dashboard: SharePoint Server</vt:lpstr>
      <vt:lpstr>Dashboard: SharePoint Server</vt:lpstr>
      <vt:lpstr>Dashboard: SharePoint Server</vt:lpstr>
      <vt:lpstr>Dashboard: SharePoint Server</vt:lpstr>
      <vt:lpstr>Dashboard: SharePoint Server</vt:lpstr>
      <vt:lpstr>Dashboard: SharePoint Server</vt:lpstr>
      <vt:lpstr>Dashboard: SharePoint Server</vt:lpstr>
      <vt:lpstr>Dashboard: SharePoint Server</vt:lpstr>
      <vt:lpstr>Dashboard: SharePoint Server</vt:lpstr>
      <vt:lpstr>Dashboard: SharePoint Server</vt:lpstr>
      <vt:lpstr>Dashboard: SharePoint Server</vt:lpstr>
      <vt:lpstr>Dashboard: SharePoint Server</vt:lpstr>
      <vt:lpstr>Dashboard: SharePoint Server</vt:lpstr>
      <vt:lpstr>Dashboard: SharePoint Server</vt:lpstr>
      <vt:lpstr>Project Management Sessions</vt:lpstr>
      <vt:lpstr>Architecture</vt:lpstr>
      <vt:lpstr>Architecture Validation</vt:lpstr>
      <vt:lpstr>Architecture Sessions</vt:lpstr>
      <vt:lpstr>The Future More on Project Server</vt:lpstr>
      <vt:lpstr>Summary</vt:lpstr>
      <vt:lpstr>Slide 35</vt:lpstr>
      <vt:lpstr>Slide 36</vt:lpstr>
      <vt:lpstr>Video Title</vt:lpstr>
      <vt:lpstr>Customer Title</vt:lpstr>
      <vt:lpstr>Partner Title</vt:lpstr>
      <vt:lpstr>Announcement Title</vt:lpstr>
      <vt:lpstr>PowerPoint Template Subtitle color</vt:lpstr>
      <vt:lpstr>PowerPoint Guidelines</vt:lpstr>
      <vt:lpstr>Instructions on Color Readability</vt:lpstr>
      <vt:lpstr>Slide for Showing Software Code</vt:lpstr>
      <vt:lpstr>Table Format</vt:lpstr>
      <vt:lpstr>Bar Chart Example</vt:lpstr>
      <vt:lpstr>Pie Chart Example</vt:lpstr>
      <vt:lpstr>Resources</vt:lpstr>
      <vt:lpstr>Slide 49</vt:lpstr>
      <vt:lpstr>Slide 50</vt:lpstr>
    </vt:vector>
  </TitlesOfParts>
  <Manager>&lt;Content Manager Name Here&gt;</Manager>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tech·ed europe 2009</dc:subject>
  <dc:creator>Brian Harry</dc:creator>
  <dc:description>tech·ed europe 2009</dc:description>
  <cp:lastModifiedBy>cn_user</cp:lastModifiedBy>
  <cp:revision>29</cp:revision>
  <dcterms:created xsi:type="dcterms:W3CDTF">2009-11-09T07:49:11Z</dcterms:created>
  <dcterms:modified xsi:type="dcterms:W3CDTF">2009-11-10T07:53:24Z</dcterms:modified>
</cp:coreProperties>
</file>