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0"/>
  </p:notesMasterIdLst>
  <p:handoutMasterIdLst>
    <p:handoutMasterId r:id="rId31"/>
  </p:handoutMasterIdLst>
  <p:sldIdLst>
    <p:sldId id="256" r:id="rId3"/>
    <p:sldId id="257"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304" r:id="rId19"/>
    <p:sldId id="298" r:id="rId20"/>
    <p:sldId id="299" r:id="rId21"/>
    <p:sldId id="300" r:id="rId22"/>
    <p:sldId id="301" r:id="rId23"/>
    <p:sldId id="302" r:id="rId24"/>
    <p:sldId id="303" r:id="rId25"/>
    <p:sldId id="274" r:id="rId26"/>
    <p:sldId id="282" r:id="rId27"/>
    <p:sldId id="305" r:id="rId28"/>
    <p:sldId id="280"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BDE601-ADCD-4A0C-A750-C4D28163FB08}" type="doc">
      <dgm:prSet loTypeId="urn:microsoft.com/office/officeart/2005/8/layout/cycle1" loCatId="cycle" qsTypeId="urn:microsoft.com/office/officeart/2005/8/quickstyle/simple1" qsCatId="simple" csTypeId="urn:microsoft.com/office/officeart/2005/8/colors/accent1_2" csCatId="accent1"/>
      <dgm:spPr/>
    </dgm:pt>
    <dgm:pt modelId="{94406BE5-CE34-43CE-B073-81AD584E820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rgbClr val="FF9900"/>
              </a:solidFill>
              <a:effectLst/>
              <a:latin typeface="Arial" charset="0"/>
              <a:cs typeface="Arial" charset="0"/>
            </a:rPr>
            <a:t>Maintainable</a:t>
          </a:r>
        </a:p>
      </dgm:t>
    </dgm:pt>
    <dgm:pt modelId="{C319E2B1-646A-451B-9431-195155C4527C}" type="parTrans" cxnId="{64BF8715-2D15-4777-A23D-0A75E1EE3344}">
      <dgm:prSet/>
      <dgm:spPr/>
    </dgm:pt>
    <dgm:pt modelId="{BBAB89DD-1BA4-4B62-BA99-568DDEF7A838}" type="sibTrans" cxnId="{64BF8715-2D15-4777-A23D-0A75E1EE3344}">
      <dgm:prSet/>
      <dgm:spPr/>
    </dgm:pt>
    <dgm:pt modelId="{53FDCB5A-99C7-4FF4-82BC-2C867332CF5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rgbClr val="FF9900"/>
              </a:solidFill>
              <a:effectLst/>
              <a:latin typeface="Arial" charset="0"/>
              <a:cs typeface="Arial" charset="0"/>
            </a:rPr>
            <a:t>Trustworthy</a:t>
          </a:r>
        </a:p>
      </dgm:t>
    </dgm:pt>
    <dgm:pt modelId="{F4081CF2-63D7-4CE7-A81B-EA5E91662C7B}" type="parTrans" cxnId="{AB9F54A0-5484-41EF-9E40-5291DC68D482}">
      <dgm:prSet/>
      <dgm:spPr/>
    </dgm:pt>
    <dgm:pt modelId="{ED44AB3A-E388-499E-BE28-8743C29A1747}" type="sibTrans" cxnId="{AB9F54A0-5484-41EF-9E40-5291DC68D482}">
      <dgm:prSet/>
      <dgm:spPr/>
    </dgm:pt>
    <dgm:pt modelId="{D699F3D1-E238-41B0-ADD9-93D24B7CF5C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rgbClr val="FF9900"/>
              </a:solidFill>
              <a:effectLst/>
              <a:latin typeface="Arial" charset="0"/>
              <a:cs typeface="Arial" charset="0"/>
            </a:rPr>
            <a:t>Readable</a:t>
          </a:r>
        </a:p>
      </dgm:t>
    </dgm:pt>
    <dgm:pt modelId="{1B1FFCF1-CA01-402A-906E-39791F6E723A}" type="parTrans" cxnId="{EF09D289-0D96-4E94-9417-9B33CDA11193}">
      <dgm:prSet/>
      <dgm:spPr/>
    </dgm:pt>
    <dgm:pt modelId="{B96614DC-31AF-41FC-BCEA-1FD53FED5BA1}" type="sibTrans" cxnId="{EF09D289-0D96-4E94-9417-9B33CDA11193}">
      <dgm:prSet/>
      <dgm:spPr/>
    </dgm:pt>
    <dgm:pt modelId="{6574BA52-B25E-42A4-8504-29A983E9F06A}" type="pres">
      <dgm:prSet presAssocID="{E7BDE601-ADCD-4A0C-A750-C4D28163FB08}" presName="cycle" presStyleCnt="0">
        <dgm:presLayoutVars>
          <dgm:dir/>
          <dgm:resizeHandles val="exact"/>
        </dgm:presLayoutVars>
      </dgm:prSet>
      <dgm:spPr/>
    </dgm:pt>
    <dgm:pt modelId="{22A6579B-70D8-44D1-A766-1661EA20EE2C}" type="pres">
      <dgm:prSet presAssocID="{94406BE5-CE34-43CE-B073-81AD584E820B}" presName="dummy" presStyleCnt="0"/>
      <dgm:spPr/>
    </dgm:pt>
    <dgm:pt modelId="{6379885E-F29D-4972-ACFB-C3CB6286F5D9}" type="pres">
      <dgm:prSet presAssocID="{94406BE5-CE34-43CE-B073-81AD584E820B}" presName="node" presStyleLbl="revTx" presStyleIdx="0" presStyleCnt="3">
        <dgm:presLayoutVars>
          <dgm:bulletEnabled val="1"/>
        </dgm:presLayoutVars>
      </dgm:prSet>
      <dgm:spPr/>
      <dgm:t>
        <a:bodyPr/>
        <a:lstStyle/>
        <a:p>
          <a:endParaRPr lang="en-GB"/>
        </a:p>
      </dgm:t>
    </dgm:pt>
    <dgm:pt modelId="{43BB465E-1488-495C-99A2-3305886B4794}" type="pres">
      <dgm:prSet presAssocID="{BBAB89DD-1BA4-4B62-BA99-568DDEF7A838}" presName="sibTrans" presStyleLbl="node1" presStyleIdx="0" presStyleCnt="3"/>
      <dgm:spPr/>
    </dgm:pt>
    <dgm:pt modelId="{A9D3411F-5281-4056-BE2C-78EAA346FC25}" type="pres">
      <dgm:prSet presAssocID="{53FDCB5A-99C7-4FF4-82BC-2C867332CF5C}" presName="dummy" presStyleCnt="0"/>
      <dgm:spPr/>
    </dgm:pt>
    <dgm:pt modelId="{BE315349-A5A1-4AC0-AE0B-5A7CBEAE89F4}" type="pres">
      <dgm:prSet presAssocID="{53FDCB5A-99C7-4FF4-82BC-2C867332CF5C}" presName="node" presStyleLbl="revTx" presStyleIdx="1" presStyleCnt="3">
        <dgm:presLayoutVars>
          <dgm:bulletEnabled val="1"/>
        </dgm:presLayoutVars>
      </dgm:prSet>
      <dgm:spPr/>
      <dgm:t>
        <a:bodyPr/>
        <a:lstStyle/>
        <a:p>
          <a:endParaRPr lang="en-GB"/>
        </a:p>
      </dgm:t>
    </dgm:pt>
    <dgm:pt modelId="{A420DDCD-BEB5-4D42-A897-A96C6DB19C33}" type="pres">
      <dgm:prSet presAssocID="{ED44AB3A-E388-499E-BE28-8743C29A1747}" presName="sibTrans" presStyleLbl="node1" presStyleIdx="1" presStyleCnt="3"/>
      <dgm:spPr/>
    </dgm:pt>
    <dgm:pt modelId="{6940A7C2-2933-45EF-B696-F7FA6D409578}" type="pres">
      <dgm:prSet presAssocID="{D699F3D1-E238-41B0-ADD9-93D24B7CF5C5}" presName="dummy" presStyleCnt="0"/>
      <dgm:spPr/>
    </dgm:pt>
    <dgm:pt modelId="{2E3F374F-894A-46C4-A42C-12CD7E250221}" type="pres">
      <dgm:prSet presAssocID="{D699F3D1-E238-41B0-ADD9-93D24B7CF5C5}" presName="node" presStyleLbl="revTx" presStyleIdx="2" presStyleCnt="3">
        <dgm:presLayoutVars>
          <dgm:bulletEnabled val="1"/>
        </dgm:presLayoutVars>
      </dgm:prSet>
      <dgm:spPr/>
      <dgm:t>
        <a:bodyPr/>
        <a:lstStyle/>
        <a:p>
          <a:endParaRPr lang="en-GB"/>
        </a:p>
      </dgm:t>
    </dgm:pt>
    <dgm:pt modelId="{6BDCCC9D-63A3-4B1B-95EC-C585A619A31E}" type="pres">
      <dgm:prSet presAssocID="{B96614DC-31AF-41FC-BCEA-1FD53FED5BA1}" presName="sibTrans" presStyleLbl="node1" presStyleIdx="2" presStyleCnt="3"/>
      <dgm:spPr/>
    </dgm:pt>
  </dgm:ptLst>
  <dgm:cxnLst>
    <dgm:cxn modelId="{67ECF24C-4061-4554-8D9D-826BDF18AD1C}" type="presOf" srcId="{94406BE5-CE34-43CE-B073-81AD584E820B}" destId="{6379885E-F29D-4972-ACFB-C3CB6286F5D9}" srcOrd="0" destOrd="0" presId="urn:microsoft.com/office/officeart/2005/8/layout/cycle1"/>
    <dgm:cxn modelId="{CA719690-ACF0-4F4B-BFCC-7402AE5521B8}" type="presOf" srcId="{B96614DC-31AF-41FC-BCEA-1FD53FED5BA1}" destId="{6BDCCC9D-63A3-4B1B-95EC-C585A619A31E}" srcOrd="0" destOrd="0" presId="urn:microsoft.com/office/officeart/2005/8/layout/cycle1"/>
    <dgm:cxn modelId="{FE6DB4A2-5446-4142-9322-37E3C7345B77}" type="presOf" srcId="{53FDCB5A-99C7-4FF4-82BC-2C867332CF5C}" destId="{BE315349-A5A1-4AC0-AE0B-5A7CBEAE89F4}" srcOrd="0" destOrd="0" presId="urn:microsoft.com/office/officeart/2005/8/layout/cycle1"/>
    <dgm:cxn modelId="{EF09D289-0D96-4E94-9417-9B33CDA11193}" srcId="{E7BDE601-ADCD-4A0C-A750-C4D28163FB08}" destId="{D699F3D1-E238-41B0-ADD9-93D24B7CF5C5}" srcOrd="2" destOrd="0" parTransId="{1B1FFCF1-CA01-402A-906E-39791F6E723A}" sibTransId="{B96614DC-31AF-41FC-BCEA-1FD53FED5BA1}"/>
    <dgm:cxn modelId="{64BF8715-2D15-4777-A23D-0A75E1EE3344}" srcId="{E7BDE601-ADCD-4A0C-A750-C4D28163FB08}" destId="{94406BE5-CE34-43CE-B073-81AD584E820B}" srcOrd="0" destOrd="0" parTransId="{C319E2B1-646A-451B-9431-195155C4527C}" sibTransId="{BBAB89DD-1BA4-4B62-BA99-568DDEF7A838}"/>
    <dgm:cxn modelId="{2786D2E7-68D5-4B13-A0FA-D681EBE78A7D}" type="presOf" srcId="{ED44AB3A-E388-499E-BE28-8743C29A1747}" destId="{A420DDCD-BEB5-4D42-A897-A96C6DB19C33}" srcOrd="0" destOrd="0" presId="urn:microsoft.com/office/officeart/2005/8/layout/cycle1"/>
    <dgm:cxn modelId="{23F38CD4-C384-48B0-AC66-BB58F5DB06AE}" type="presOf" srcId="{BBAB89DD-1BA4-4B62-BA99-568DDEF7A838}" destId="{43BB465E-1488-495C-99A2-3305886B4794}" srcOrd="0" destOrd="0" presId="urn:microsoft.com/office/officeart/2005/8/layout/cycle1"/>
    <dgm:cxn modelId="{B6697962-70F9-406A-9DC6-79F6C9E24C4D}" type="presOf" srcId="{D699F3D1-E238-41B0-ADD9-93D24B7CF5C5}" destId="{2E3F374F-894A-46C4-A42C-12CD7E250221}" srcOrd="0" destOrd="0" presId="urn:microsoft.com/office/officeart/2005/8/layout/cycle1"/>
    <dgm:cxn modelId="{C4AA8080-E36E-47D0-BAA6-56BE36989C2B}" type="presOf" srcId="{E7BDE601-ADCD-4A0C-A750-C4D28163FB08}" destId="{6574BA52-B25E-42A4-8504-29A983E9F06A}" srcOrd="0" destOrd="0" presId="urn:microsoft.com/office/officeart/2005/8/layout/cycle1"/>
    <dgm:cxn modelId="{AB9F54A0-5484-41EF-9E40-5291DC68D482}" srcId="{E7BDE601-ADCD-4A0C-A750-C4D28163FB08}" destId="{53FDCB5A-99C7-4FF4-82BC-2C867332CF5C}" srcOrd="1" destOrd="0" parTransId="{F4081CF2-63D7-4CE7-A81B-EA5E91662C7B}" sibTransId="{ED44AB3A-E388-499E-BE28-8743C29A1747}"/>
    <dgm:cxn modelId="{305CD007-CF33-4A67-9040-A3AA335302D3}" type="presParOf" srcId="{6574BA52-B25E-42A4-8504-29A983E9F06A}" destId="{22A6579B-70D8-44D1-A766-1661EA20EE2C}" srcOrd="0" destOrd="0" presId="urn:microsoft.com/office/officeart/2005/8/layout/cycle1"/>
    <dgm:cxn modelId="{1C1041C0-F486-46B0-9B4B-65106328E74D}" type="presParOf" srcId="{6574BA52-B25E-42A4-8504-29A983E9F06A}" destId="{6379885E-F29D-4972-ACFB-C3CB6286F5D9}" srcOrd="1" destOrd="0" presId="urn:microsoft.com/office/officeart/2005/8/layout/cycle1"/>
    <dgm:cxn modelId="{3A7A3852-F270-4180-ADFF-6D515A213BFA}" type="presParOf" srcId="{6574BA52-B25E-42A4-8504-29A983E9F06A}" destId="{43BB465E-1488-495C-99A2-3305886B4794}" srcOrd="2" destOrd="0" presId="urn:microsoft.com/office/officeart/2005/8/layout/cycle1"/>
    <dgm:cxn modelId="{DD7A08AB-C64B-4025-BCFF-56E91C90807D}" type="presParOf" srcId="{6574BA52-B25E-42A4-8504-29A983E9F06A}" destId="{A9D3411F-5281-4056-BE2C-78EAA346FC25}" srcOrd="3" destOrd="0" presId="urn:microsoft.com/office/officeart/2005/8/layout/cycle1"/>
    <dgm:cxn modelId="{12A11F2E-BF75-4A67-AF61-78CD8F0B56B9}" type="presParOf" srcId="{6574BA52-B25E-42A4-8504-29A983E9F06A}" destId="{BE315349-A5A1-4AC0-AE0B-5A7CBEAE89F4}" srcOrd="4" destOrd="0" presId="urn:microsoft.com/office/officeart/2005/8/layout/cycle1"/>
    <dgm:cxn modelId="{F19B0195-8874-4B73-AF66-C1AE91E96B48}" type="presParOf" srcId="{6574BA52-B25E-42A4-8504-29A983E9F06A}" destId="{A420DDCD-BEB5-4D42-A897-A96C6DB19C33}" srcOrd="5" destOrd="0" presId="urn:microsoft.com/office/officeart/2005/8/layout/cycle1"/>
    <dgm:cxn modelId="{0C9553A9-C49F-4763-9E06-6C400F3F650A}" type="presParOf" srcId="{6574BA52-B25E-42A4-8504-29A983E9F06A}" destId="{6940A7C2-2933-45EF-B696-F7FA6D409578}" srcOrd="6" destOrd="0" presId="urn:microsoft.com/office/officeart/2005/8/layout/cycle1"/>
    <dgm:cxn modelId="{13398347-F41F-4950-852A-31EF7A78D386}" type="presParOf" srcId="{6574BA52-B25E-42A4-8504-29A983E9F06A}" destId="{2E3F374F-894A-46C4-A42C-12CD7E250221}" srcOrd="7" destOrd="0" presId="urn:microsoft.com/office/officeart/2005/8/layout/cycle1"/>
    <dgm:cxn modelId="{05E0DA35-2945-492C-A425-64848599B2F2}" type="presParOf" srcId="{6574BA52-B25E-42A4-8504-29A983E9F06A}" destId="{6BDCCC9D-63A3-4B1B-95EC-C585A619A31E}" srcOrd="8"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dev204_osherove.pptx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650817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10512742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AU"/>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AU"/>
          </a:p>
        </p:txBody>
      </p:sp>
      <p:sp>
        <p:nvSpPr>
          <p:cNvPr id="6" name="Footer Placeholder 5"/>
          <p:cNvSpPr>
            <a:spLocks noGrp="1"/>
          </p:cNvSpPr>
          <p:nvPr>
            <p:ph type="ftr" sz="quarter" idx="11"/>
          </p:nvPr>
        </p:nvSpPr>
        <p:spPr>
          <a:xfrm>
            <a:off x="6248400" y="6457950"/>
            <a:ext cx="4876800" cy="476250"/>
          </a:xfrm>
          <a:prstGeom prst="rect">
            <a:avLst/>
          </a:prstGeom>
        </p:spPr>
        <p:txBody>
          <a:bodyPr/>
          <a:lstStyle>
            <a:lvl1pPr>
              <a:defRPr/>
            </a:lvl1pPr>
          </a:lstStyle>
          <a:p>
            <a:r>
              <a:rPr lang="en-AU"/>
              <a:t>Team Agile - All rights reserved</a:t>
            </a:r>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981BB841-B0D7-4118-8565-651E1198E38B}" type="slidenum">
              <a:rPr lang="en-AU"/>
              <a:pPr/>
              <a:t>‹#›</a:t>
            </a:fld>
            <a:endParaRPr lang="en-AU"/>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typemock.com/"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hyperlink" Target="http://www.artofunittesting.com/" TargetMode="Externa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07874" name="Rectangle 2"/>
          <p:cNvSpPr>
            <a:spLocks noGrp="1" noChangeArrowheads="1"/>
          </p:cNvSpPr>
          <p:nvPr>
            <p:ph type="title"/>
          </p:nvPr>
        </p:nvSpPr>
        <p:spPr/>
        <p:txBody>
          <a:bodyPr/>
          <a:lstStyle/>
          <a:p>
            <a:r>
              <a:rPr lang="en-US">
                <a:solidFill>
                  <a:srgbClr val="FF9900"/>
                </a:solidFill>
              </a:rPr>
              <a:t>Creating maintainable tests</a:t>
            </a:r>
          </a:p>
        </p:txBody>
      </p:sp>
      <p:sp>
        <p:nvSpPr>
          <p:cNvPr id="207875" name="Rectangle 3"/>
          <p:cNvSpPr>
            <a:spLocks noGrp="1" noChangeArrowheads="1"/>
          </p:cNvSpPr>
          <p:nvPr>
            <p:ph type="body" idx="1"/>
          </p:nvPr>
        </p:nvSpPr>
        <p:spPr/>
        <p:txBody>
          <a:bodyPr/>
          <a:lstStyle/>
          <a:p>
            <a:r>
              <a:rPr lang="en-US"/>
              <a:t>Avoid testing private/protected members</a:t>
            </a:r>
          </a:p>
          <a:p>
            <a:r>
              <a:rPr lang="en-US" sz="2800"/>
              <a:t>Re-use test code (Create, Manipulate, Assert)</a:t>
            </a:r>
          </a:p>
          <a:p>
            <a:r>
              <a:rPr lang="en-US" sz="2800"/>
              <a:t>Enforce test isolation</a:t>
            </a:r>
          </a:p>
          <a:p>
            <a:r>
              <a:rPr lang="en-US" sz="2800"/>
              <a:t>Avoid Multiple Asserts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8114" name="Rectangle 2"/>
          <p:cNvSpPr>
            <a:spLocks noGrp="1" noChangeArrowheads="1"/>
          </p:cNvSpPr>
          <p:nvPr>
            <p:ph type="title"/>
          </p:nvPr>
        </p:nvSpPr>
        <p:spPr/>
        <p:txBody>
          <a:bodyPr/>
          <a:lstStyle/>
          <a:p>
            <a:r>
              <a:rPr lang="en-US"/>
              <a:t>Test only publics</a:t>
            </a:r>
          </a:p>
        </p:txBody>
      </p:sp>
      <p:sp>
        <p:nvSpPr>
          <p:cNvPr id="218115" name="Rectangle 3"/>
          <p:cNvSpPr>
            <a:spLocks noGrp="1" noChangeArrowheads="1"/>
          </p:cNvSpPr>
          <p:nvPr>
            <p:ph type="body" idx="1"/>
          </p:nvPr>
        </p:nvSpPr>
        <p:spPr/>
        <p:txBody>
          <a:bodyPr/>
          <a:lstStyle/>
          <a:p>
            <a:r>
              <a:rPr lang="en-US"/>
              <a:t>Testing a private makes your test more brittle</a:t>
            </a:r>
          </a:p>
          <a:p>
            <a:r>
              <a:rPr lang="en-US"/>
              <a:t>Makes you think about the design and usability of a feature</a:t>
            </a:r>
          </a:p>
          <a:p>
            <a:r>
              <a:rPr lang="en-US"/>
              <a:t>Test-First leads to private members after Refactoring, but they are all tested!</a:t>
            </a:r>
          </a:p>
          <a:p>
            <a:endParaRPr lang="en-US"/>
          </a:p>
          <a:p>
            <a:r>
              <a:rPr lang="en-US"/>
              <a:t>But sometimes there’s not choice</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2994" name="Rectangle 2"/>
          <p:cNvSpPr>
            <a:spLocks noGrp="1" noChangeArrowheads="1"/>
          </p:cNvSpPr>
          <p:nvPr>
            <p:ph type="title"/>
          </p:nvPr>
        </p:nvSpPr>
        <p:spPr/>
        <p:txBody>
          <a:bodyPr/>
          <a:lstStyle/>
          <a:p>
            <a:r>
              <a:rPr lang="en-US"/>
              <a:t>Reuse test code</a:t>
            </a:r>
          </a:p>
        </p:txBody>
      </p:sp>
      <p:sp>
        <p:nvSpPr>
          <p:cNvPr id="212995" name="Rectangle 3"/>
          <p:cNvSpPr>
            <a:spLocks noGrp="1" noChangeArrowheads="1"/>
          </p:cNvSpPr>
          <p:nvPr>
            <p:ph type="body" idx="1"/>
          </p:nvPr>
        </p:nvSpPr>
        <p:spPr/>
        <p:txBody>
          <a:bodyPr/>
          <a:lstStyle/>
          <a:p>
            <a:pPr>
              <a:lnSpc>
                <a:spcPct val="90000"/>
              </a:lnSpc>
            </a:pPr>
            <a:r>
              <a:rPr lang="en-US"/>
              <a:t>[DEMO]</a:t>
            </a:r>
          </a:p>
          <a:p>
            <a:pPr>
              <a:lnSpc>
                <a:spcPct val="90000"/>
              </a:lnSpc>
            </a:pPr>
            <a:r>
              <a:rPr lang="en-US"/>
              <a:t>Create objects using common methods (factories) </a:t>
            </a:r>
          </a:p>
          <a:p>
            <a:pPr lvl="1">
              <a:lnSpc>
                <a:spcPct val="90000"/>
              </a:lnSpc>
            </a:pPr>
            <a:r>
              <a:rPr lang="en-US"/>
              <a:t>[make_XX]</a:t>
            </a:r>
          </a:p>
          <a:p>
            <a:pPr>
              <a:lnSpc>
                <a:spcPct val="90000"/>
              </a:lnSpc>
            </a:pPr>
            <a:r>
              <a:rPr lang="en-US"/>
              <a:t>Manipulate and configure initial state using common methods </a:t>
            </a:r>
          </a:p>
          <a:p>
            <a:pPr lvl="1">
              <a:lnSpc>
                <a:spcPct val="90000"/>
              </a:lnSpc>
            </a:pPr>
            <a:r>
              <a:rPr lang="en-US"/>
              <a:t>[init_XX]</a:t>
            </a:r>
          </a:p>
          <a:p>
            <a:pPr>
              <a:lnSpc>
                <a:spcPct val="90000"/>
              </a:lnSpc>
            </a:pPr>
            <a:r>
              <a:rPr lang="en-US"/>
              <a:t>Run common tests in common methods </a:t>
            </a:r>
          </a:p>
          <a:p>
            <a:pPr lvl="1">
              <a:lnSpc>
                <a:spcPct val="90000"/>
              </a:lnSpc>
            </a:pPr>
            <a:r>
              <a:rPr lang="en-US"/>
              <a:t>[verify_XX]</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9138" name="Rectangle 2"/>
          <p:cNvSpPr>
            <a:spLocks noGrp="1" noChangeArrowheads="1"/>
          </p:cNvSpPr>
          <p:nvPr>
            <p:ph type="title"/>
          </p:nvPr>
        </p:nvSpPr>
        <p:spPr/>
        <p:txBody>
          <a:bodyPr/>
          <a:lstStyle/>
          <a:p>
            <a:r>
              <a:rPr lang="en-US"/>
              <a:t>Enforce test isolation</a:t>
            </a:r>
          </a:p>
        </p:txBody>
      </p:sp>
      <p:sp>
        <p:nvSpPr>
          <p:cNvPr id="219139" name="Rectangle 3"/>
          <p:cNvSpPr>
            <a:spLocks noGrp="1" noChangeArrowheads="1"/>
          </p:cNvSpPr>
          <p:nvPr>
            <p:ph type="body" idx="1"/>
          </p:nvPr>
        </p:nvSpPr>
        <p:spPr/>
        <p:txBody>
          <a:bodyPr/>
          <a:lstStyle/>
          <a:p>
            <a:r>
              <a:rPr lang="en-US"/>
              <a:t>No dependency between tests!</a:t>
            </a:r>
          </a:p>
          <a:p>
            <a:r>
              <a:rPr lang="en-US"/>
              <a:t>Don’t run a test from another test!</a:t>
            </a:r>
          </a:p>
          <a:p>
            <a:r>
              <a:rPr lang="en-US"/>
              <a:t>Run alone </a:t>
            </a:r>
          </a:p>
          <a:p>
            <a:r>
              <a:rPr lang="en-US"/>
              <a:t>or all together </a:t>
            </a:r>
          </a:p>
          <a:p>
            <a:r>
              <a:rPr lang="en-US"/>
              <a:t>in any order</a:t>
            </a:r>
          </a:p>
          <a:p>
            <a:r>
              <a:rPr lang="en-US"/>
              <a:t>Otherwise – leads to nasty “what was that?” bugs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20162" name="Rectangle 2"/>
          <p:cNvSpPr>
            <a:spLocks noGrp="1" noChangeArrowheads="1"/>
          </p:cNvSpPr>
          <p:nvPr>
            <p:ph type="title"/>
          </p:nvPr>
        </p:nvSpPr>
        <p:spPr/>
        <p:txBody>
          <a:bodyPr/>
          <a:lstStyle/>
          <a:p>
            <a:r>
              <a:rPr lang="en-US"/>
              <a:t>Avoid Multiple Asserts</a:t>
            </a:r>
          </a:p>
        </p:txBody>
      </p:sp>
      <p:sp>
        <p:nvSpPr>
          <p:cNvPr id="220163" name="Rectangle 3"/>
          <p:cNvSpPr>
            <a:spLocks noGrp="1" noChangeArrowheads="1"/>
          </p:cNvSpPr>
          <p:nvPr>
            <p:ph type="body" idx="1"/>
          </p:nvPr>
        </p:nvSpPr>
        <p:spPr/>
        <p:txBody>
          <a:bodyPr/>
          <a:lstStyle/>
          <a:p>
            <a:r>
              <a:rPr lang="en-US"/>
              <a:t>Like having multiple tests</a:t>
            </a:r>
          </a:p>
          <a:p>
            <a:r>
              <a:rPr lang="en-US"/>
              <a:t>But the first the fails – kills the others</a:t>
            </a:r>
          </a:p>
          <a:p>
            <a:r>
              <a:rPr lang="en-US"/>
              <a:t>You won’t get the big picture (some symptoms)</a:t>
            </a:r>
          </a:p>
          <a:p>
            <a:r>
              <a:rPr lang="en-US"/>
              <a:t>Hard to name</a:t>
            </a:r>
          </a:p>
          <a:p>
            <a:r>
              <a:rPr lang="en-US"/>
              <a:t>Can lead to more debugging work</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08898" name="Rectangle 2"/>
          <p:cNvSpPr>
            <a:spLocks noGrp="1" noChangeArrowheads="1"/>
          </p:cNvSpPr>
          <p:nvPr>
            <p:ph type="title"/>
          </p:nvPr>
        </p:nvSpPr>
        <p:spPr/>
        <p:txBody>
          <a:bodyPr/>
          <a:lstStyle/>
          <a:p>
            <a:r>
              <a:rPr lang="en-US">
                <a:solidFill>
                  <a:srgbClr val="FF9900"/>
                </a:solidFill>
              </a:rPr>
              <a:t>Creating readable tests</a:t>
            </a:r>
          </a:p>
        </p:txBody>
      </p:sp>
      <p:sp>
        <p:nvSpPr>
          <p:cNvPr id="208899" name="Rectangle 3"/>
          <p:cNvSpPr>
            <a:spLocks noGrp="1" noChangeArrowheads="1"/>
          </p:cNvSpPr>
          <p:nvPr>
            <p:ph type="body" idx="1"/>
          </p:nvPr>
        </p:nvSpPr>
        <p:spPr/>
        <p:txBody>
          <a:bodyPr/>
          <a:lstStyle/>
          <a:p>
            <a:r>
              <a:rPr lang="en-US"/>
              <a:t>Naming a unit test</a:t>
            </a:r>
          </a:p>
          <a:p>
            <a:r>
              <a:rPr lang="en-US"/>
              <a:t>Naming variables</a:t>
            </a:r>
          </a:p>
          <a:p>
            <a:r>
              <a:rPr lang="en-US"/>
              <a:t>Separate Assert from action</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21186" name="Rectangle 2"/>
          <p:cNvSpPr>
            <a:spLocks noGrp="1" noChangeArrowheads="1"/>
          </p:cNvSpPr>
          <p:nvPr>
            <p:ph type="title"/>
          </p:nvPr>
        </p:nvSpPr>
        <p:spPr/>
        <p:txBody>
          <a:bodyPr/>
          <a:lstStyle/>
          <a:p>
            <a:r>
              <a:rPr lang="en-US"/>
              <a:t>Naming a unit test</a:t>
            </a:r>
          </a:p>
        </p:txBody>
      </p:sp>
      <p:sp>
        <p:nvSpPr>
          <p:cNvPr id="221187" name="Rectangle 3"/>
          <p:cNvSpPr>
            <a:spLocks noGrp="1" noChangeArrowheads="1"/>
          </p:cNvSpPr>
          <p:nvPr>
            <p:ph type="body" idx="1"/>
          </p:nvPr>
        </p:nvSpPr>
        <p:spPr/>
        <p:txBody>
          <a:bodyPr/>
          <a:lstStyle/>
          <a:p>
            <a:r>
              <a:rPr lang="en-US"/>
              <a:t>Method name</a:t>
            </a:r>
          </a:p>
          <a:p>
            <a:r>
              <a:rPr lang="en-US"/>
              <a:t>State under test</a:t>
            </a:r>
          </a:p>
          <a:p>
            <a:r>
              <a:rPr lang="en-US"/>
              <a:t>Expected behavior/return value</a:t>
            </a:r>
          </a:p>
          <a:p>
            <a:endParaRPr lang="en-US"/>
          </a:p>
          <a:p>
            <a:r>
              <a:rPr lang="en-US"/>
              <a:t>Add_LessThanZero_ThrowsException()</a:t>
            </a:r>
          </a:p>
          <a:p>
            <a:r>
              <a:rPr lang="en-US" sz="2000"/>
              <a:t>Another angle:</a:t>
            </a:r>
          </a:p>
          <a:p>
            <a:r>
              <a:rPr lang="en-US" sz="2000"/>
              <a:t>Add_LessThanZero_ThrowsException2()</a:t>
            </a:r>
          </a:p>
          <a:p>
            <a:endParaRPr lang="en-US" sz="200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 Magic Values</a:t>
            </a:r>
            <a:endParaRPr lang="en-US" dirty="0"/>
          </a:p>
        </p:txBody>
      </p:sp>
      <p:sp>
        <p:nvSpPr>
          <p:cNvPr id="9" name="Text Placeholder 8"/>
          <p:cNvSpPr>
            <a:spLocks noGrp="1"/>
          </p:cNvSpPr>
          <p:nvPr>
            <p:ph type="body" sz="quarter" idx="10"/>
          </p:nvPr>
        </p:nvSpPr>
        <p:spPr>
          <a:xfrm>
            <a:off x="387055" y="1598740"/>
            <a:ext cx="8346073" cy="1698927"/>
          </a:xfrm>
        </p:spPr>
        <p:txBody>
          <a:bodyPr/>
          <a:lstStyle/>
          <a:p>
            <a:pPr lvl="1"/>
            <a:r>
              <a:rPr lang="en-US" sz="2800" b="1" dirty="0" err="1" smtClean="0"/>
              <a:t>Assert.AreEqual</a:t>
            </a:r>
            <a:r>
              <a:rPr lang="en-US" sz="2800" b="1" dirty="0" smtClean="0"/>
              <a:t>(1003, </a:t>
            </a:r>
            <a:r>
              <a:rPr lang="en-US" sz="2800" b="1" dirty="0" err="1" smtClean="0"/>
              <a:t>calc.Parse</a:t>
            </a:r>
            <a:r>
              <a:rPr lang="en-US" sz="2800" b="1" dirty="0" smtClean="0"/>
              <a:t>(“-1”));</a:t>
            </a:r>
          </a:p>
          <a:p>
            <a:pPr lvl="1"/>
            <a:endParaRPr lang="en-US" sz="2800" b="1" dirty="0" smtClean="0"/>
          </a:p>
          <a:p>
            <a:pPr lvl="1"/>
            <a:endParaRPr lang="en-US" sz="2800" b="1" dirty="0" smtClean="0"/>
          </a:p>
          <a:p>
            <a:pPr lvl="1"/>
            <a:r>
              <a:rPr lang="en-US" sz="2800" b="1" dirty="0" err="1" smtClean="0"/>
              <a:t>Int</a:t>
            </a:r>
            <a:r>
              <a:rPr lang="en-US" sz="2800" b="1" dirty="0" smtClean="0"/>
              <a:t> </a:t>
            </a:r>
            <a:r>
              <a:rPr lang="en-US" sz="2800" b="1" dirty="0" err="1" smtClean="0"/>
              <a:t>parseResult</a:t>
            </a:r>
            <a:r>
              <a:rPr lang="en-US" sz="2800" b="1" dirty="0" smtClean="0"/>
              <a:t> = </a:t>
            </a:r>
            <a:r>
              <a:rPr lang="en-US" sz="2800" b="1" dirty="0" err="1" smtClean="0"/>
              <a:t>calc.Parse</a:t>
            </a:r>
            <a:r>
              <a:rPr lang="en-US" sz="2800" b="1" dirty="0" smtClean="0"/>
              <a:t>(NEGATIVE_ILLEGAL_NUMBER);</a:t>
            </a:r>
          </a:p>
          <a:p>
            <a:pPr lvl="1"/>
            <a:endParaRPr lang="en-US" sz="2800" b="1" dirty="0" smtClean="0"/>
          </a:p>
          <a:p>
            <a:pPr lvl="1"/>
            <a:r>
              <a:rPr lang="en-US" sz="2800" b="1" dirty="0" err="1" smtClean="0"/>
              <a:t>Assert.AreEqual</a:t>
            </a:r>
            <a:r>
              <a:rPr lang="en-US" sz="2800" b="1" dirty="0" smtClean="0"/>
              <a:t>(</a:t>
            </a:r>
          </a:p>
          <a:p>
            <a:pPr lvl="2"/>
            <a:r>
              <a:rPr lang="en-US" b="1" dirty="0" smtClean="0"/>
              <a:t>NEGATIVE_PARSE_RETURN_CODE, </a:t>
            </a:r>
          </a:p>
          <a:p>
            <a:pPr lvl="2"/>
            <a:r>
              <a:rPr lang="en-US" b="1" dirty="0" err="1" smtClean="0"/>
              <a:t>parseResult</a:t>
            </a:r>
            <a:r>
              <a:rPr lang="en-US" b="1" dirty="0" smtClean="0"/>
              <a:t>)</a:t>
            </a:r>
          </a:p>
          <a:p>
            <a:pPr lvl="1"/>
            <a:r>
              <a:rPr lang="en-US" sz="2800" b="1" dirty="0" smtClean="0"/>
              <a:t>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a:t>Team Agile - All rights reserved</a:t>
            </a:r>
          </a:p>
        </p:txBody>
      </p:sp>
      <p:sp>
        <p:nvSpPr>
          <p:cNvPr id="223234" name="Rectangle 2"/>
          <p:cNvSpPr>
            <a:spLocks noGrp="1" noChangeArrowheads="1"/>
          </p:cNvSpPr>
          <p:nvPr>
            <p:ph type="title"/>
          </p:nvPr>
        </p:nvSpPr>
        <p:spPr/>
        <p:txBody>
          <a:bodyPr/>
          <a:lstStyle/>
          <a:p>
            <a:r>
              <a:rPr lang="en-US"/>
              <a:t>Separate Assert from Action</a:t>
            </a:r>
          </a:p>
        </p:txBody>
      </p:sp>
      <p:sp>
        <p:nvSpPr>
          <p:cNvPr id="223235" name="Rectangle 3"/>
          <p:cNvSpPr>
            <a:spLocks noGrp="1" noChangeArrowheads="1"/>
          </p:cNvSpPr>
          <p:nvPr>
            <p:ph type="body" idx="1"/>
          </p:nvPr>
        </p:nvSpPr>
        <p:spPr/>
        <p:txBody>
          <a:bodyPr/>
          <a:lstStyle/>
          <a:p>
            <a:r>
              <a:rPr lang="en-US"/>
              <a:t>Previous example</a:t>
            </a:r>
          </a:p>
          <a:p>
            <a:endParaRPr lang="en-US"/>
          </a:p>
          <a:p>
            <a:r>
              <a:rPr lang="en-US"/>
              <a:t>Assert is less cluttered</a:t>
            </a:r>
          </a:p>
          <a:p>
            <a:r>
              <a:rPr lang="en-US"/>
              <a:t>More readable</a:t>
            </a:r>
          </a:p>
          <a:p>
            <a:r>
              <a:rPr lang="en-US"/>
              <a:t>Allows handling the return value if needed</a:t>
            </a:r>
          </a:p>
          <a:p>
            <a:r>
              <a:rPr lang="en-US"/>
              <a:t>It’s all about reability</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8" name="Rectangle 4"/>
          <p:cNvSpPr>
            <a:spLocks noGrp="1" noChangeArrowheads="1"/>
          </p:cNvSpPr>
          <p:nvPr>
            <p:ph type="ctrTitle"/>
          </p:nvPr>
        </p:nvSpPr>
        <p:spPr/>
        <p:txBody>
          <a:bodyPr/>
          <a:lstStyle/>
          <a:p>
            <a:r>
              <a:rPr lang="en-US"/>
              <a:t>Summary</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Unit Testing Good Practices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Roy </a:t>
            </a:r>
            <a:r>
              <a:rPr lang="en-US" dirty="0" err="1" smtClean="0">
                <a:solidFill>
                  <a:schemeClr val="tx1"/>
                </a:solidFill>
              </a:rPr>
              <a:t>Osherove</a:t>
            </a:r>
            <a:endParaRPr lang="en-US" dirty="0" smtClean="0">
              <a:solidFill>
                <a:schemeClr val="tx1"/>
              </a:solidFill>
            </a:endParaRPr>
          </a:p>
          <a:p>
            <a:r>
              <a:rPr lang="en-US" dirty="0" smtClean="0">
                <a:solidFill>
                  <a:schemeClr val="tx1"/>
                </a:solidFill>
              </a:rPr>
              <a:t>Chief Architect</a:t>
            </a:r>
          </a:p>
          <a:p>
            <a:r>
              <a:rPr lang="en-US" dirty="0" err="1" smtClean="0">
                <a:solidFill>
                  <a:schemeClr val="tx1"/>
                </a:solidFill>
              </a:rPr>
              <a:t>Typemock</a:t>
            </a:r>
            <a:endParaRPr lang="en-US" dirty="0" smtClean="0">
              <a:solidFill>
                <a:schemeClr val="tx1"/>
              </a:solidFill>
            </a:endParaRPr>
          </a:p>
          <a:p>
            <a:r>
              <a:rPr lang="en-US" dirty="0" smtClean="0"/>
              <a:t>DEV204</a:t>
            </a:r>
            <a:endParaRPr lang="en-US" dirty="0" smtClean="0">
              <a:solidFill>
                <a:schemeClr val="tx1"/>
              </a:solidFill>
            </a:endParaRPr>
          </a:p>
          <a:p>
            <a:endParaRPr lang="en-US" dirty="0" smtClean="0">
              <a:solidFill>
                <a:schemeClr val="tx1"/>
              </a:solidFill>
            </a:endParaRPr>
          </a:p>
        </p:txBody>
      </p:sp>
      <p:pic>
        <p:nvPicPr>
          <p:cNvPr id="44033" name="Picture 1"/>
          <p:cNvPicPr>
            <a:picLocks noChangeAspect="1" noChangeArrowheads="1"/>
          </p:cNvPicPr>
          <p:nvPr/>
        </p:nvPicPr>
        <p:blipFill>
          <a:blip r:embed="rId3"/>
          <a:srcRect/>
          <a:stretch>
            <a:fillRect/>
          </a:stretch>
        </p:blipFill>
        <p:spPr bwMode="auto">
          <a:xfrm>
            <a:off x="6582875" y="2623405"/>
            <a:ext cx="2009775" cy="714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a:t>Team Agile - All rights reserved</a:t>
            </a:r>
          </a:p>
        </p:txBody>
      </p:sp>
      <p:sp>
        <p:nvSpPr>
          <p:cNvPr id="228354" name="Rectangle 2"/>
          <p:cNvSpPr>
            <a:spLocks noGrp="1" noChangeArrowheads="1"/>
          </p:cNvSpPr>
          <p:nvPr>
            <p:ph type="title"/>
          </p:nvPr>
        </p:nvSpPr>
        <p:spPr/>
        <p:txBody>
          <a:bodyPr/>
          <a:lstStyle/>
          <a:p>
            <a:r>
              <a:rPr lang="en-US">
                <a:solidFill>
                  <a:srgbClr val="FF9900"/>
                </a:solidFill>
              </a:rPr>
              <a:t>Make Your tests trust worthy</a:t>
            </a:r>
          </a:p>
        </p:txBody>
      </p:sp>
      <p:sp>
        <p:nvSpPr>
          <p:cNvPr id="228355" name="Rectangle 3"/>
          <p:cNvSpPr>
            <a:spLocks noGrp="1" noChangeArrowheads="1"/>
          </p:cNvSpPr>
          <p:nvPr>
            <p:ph type="body" idx="1"/>
          </p:nvPr>
        </p:nvSpPr>
        <p:spPr/>
        <p:txBody>
          <a:bodyPr/>
          <a:lstStyle/>
          <a:p>
            <a:r>
              <a:rPr lang="en-US"/>
              <a:t>Test the right thing</a:t>
            </a:r>
          </a:p>
          <a:p>
            <a:r>
              <a:rPr lang="en-US"/>
              <a:t>Removing or changing tests</a:t>
            </a:r>
          </a:p>
          <a:p>
            <a:r>
              <a:rPr lang="en-US"/>
              <a:t>Assuring code coverage</a:t>
            </a:r>
          </a:p>
          <a:p>
            <a:r>
              <a:rPr lang="en-US"/>
              <a:t>Avoid test logic</a:t>
            </a:r>
          </a:p>
          <a:p>
            <a:r>
              <a:rPr lang="en-US"/>
              <a:t>Make it easy to run</a:t>
            </a:r>
          </a:p>
          <a:p>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a:t>Team Agile - All rights reserved</a:t>
            </a:r>
          </a:p>
        </p:txBody>
      </p:sp>
      <p:sp>
        <p:nvSpPr>
          <p:cNvPr id="229378" name="Rectangle 2"/>
          <p:cNvSpPr>
            <a:spLocks noGrp="1" noChangeArrowheads="1"/>
          </p:cNvSpPr>
          <p:nvPr>
            <p:ph type="title"/>
          </p:nvPr>
        </p:nvSpPr>
        <p:spPr/>
        <p:txBody>
          <a:bodyPr/>
          <a:lstStyle/>
          <a:p>
            <a:r>
              <a:rPr lang="en-US">
                <a:solidFill>
                  <a:srgbClr val="FF9900"/>
                </a:solidFill>
              </a:rPr>
              <a:t>Creating maintainable tests</a:t>
            </a:r>
          </a:p>
        </p:txBody>
      </p:sp>
      <p:sp>
        <p:nvSpPr>
          <p:cNvPr id="229379" name="Rectangle 3"/>
          <p:cNvSpPr>
            <a:spLocks noGrp="1" noChangeArrowheads="1"/>
          </p:cNvSpPr>
          <p:nvPr>
            <p:ph type="body" idx="1"/>
          </p:nvPr>
        </p:nvSpPr>
        <p:spPr/>
        <p:txBody>
          <a:bodyPr/>
          <a:lstStyle/>
          <a:p>
            <a:r>
              <a:rPr lang="en-US"/>
              <a:t>Avoid testing private/protected members</a:t>
            </a:r>
          </a:p>
          <a:p>
            <a:r>
              <a:rPr lang="en-US" sz="2800"/>
              <a:t>Re-use test code (Create, Manipulate, Assert)</a:t>
            </a:r>
          </a:p>
          <a:p>
            <a:r>
              <a:rPr lang="en-US" sz="2800"/>
              <a:t>Enforce test isolation</a:t>
            </a:r>
          </a:p>
          <a:p>
            <a:r>
              <a:rPr lang="en-US" sz="2800"/>
              <a:t>Avoid Multiple Asserts</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a:t>Team Agile - All rights reserved</a:t>
            </a:r>
          </a:p>
        </p:txBody>
      </p:sp>
      <p:sp>
        <p:nvSpPr>
          <p:cNvPr id="230402" name="Rectangle 2"/>
          <p:cNvSpPr>
            <a:spLocks noGrp="1" noChangeArrowheads="1"/>
          </p:cNvSpPr>
          <p:nvPr>
            <p:ph type="title"/>
          </p:nvPr>
        </p:nvSpPr>
        <p:spPr/>
        <p:txBody>
          <a:bodyPr/>
          <a:lstStyle/>
          <a:p>
            <a:r>
              <a:rPr lang="en-US">
                <a:solidFill>
                  <a:srgbClr val="FF9900"/>
                </a:solidFill>
              </a:rPr>
              <a:t>Creating readable tests</a:t>
            </a:r>
          </a:p>
        </p:txBody>
      </p:sp>
      <p:sp>
        <p:nvSpPr>
          <p:cNvPr id="230403" name="Rectangle 3"/>
          <p:cNvSpPr>
            <a:spLocks noGrp="1" noChangeArrowheads="1"/>
          </p:cNvSpPr>
          <p:nvPr>
            <p:ph type="body" idx="1"/>
          </p:nvPr>
        </p:nvSpPr>
        <p:spPr/>
        <p:txBody>
          <a:bodyPr/>
          <a:lstStyle/>
          <a:p>
            <a:r>
              <a:rPr lang="en-US"/>
              <a:t>Naming a unit test</a:t>
            </a:r>
          </a:p>
          <a:p>
            <a:r>
              <a:rPr lang="en-US"/>
              <a:t>Naming variables</a:t>
            </a:r>
          </a:p>
          <a:p>
            <a:r>
              <a:rPr lang="en-US"/>
              <a:t>Separate Assert from action</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AU"/>
              <a:t>Team Agile - All rights reserved</a:t>
            </a:r>
          </a:p>
        </p:txBody>
      </p:sp>
      <p:sp>
        <p:nvSpPr>
          <p:cNvPr id="231428" name="Rectangle 4"/>
          <p:cNvSpPr>
            <a:spLocks noGrp="1" noChangeArrowheads="1"/>
          </p:cNvSpPr>
          <p:nvPr>
            <p:ph type="title"/>
          </p:nvPr>
        </p:nvSpPr>
        <p:spPr/>
        <p:txBody>
          <a:bodyPr/>
          <a:lstStyle/>
          <a:p>
            <a:endParaRPr lang="en-US"/>
          </a:p>
        </p:txBody>
      </p:sp>
      <p:graphicFrame>
        <p:nvGraphicFramePr>
          <p:cNvPr id="2" name="Diagram 1"/>
          <p:cNvGraphicFramePr/>
          <p:nvPr/>
        </p:nvGraphicFramePr>
        <p:xfrm>
          <a:off x="1524000" y="1143000"/>
          <a:ext cx="5715000" cy="4786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www.Typemock.com</a:t>
            </a:r>
            <a:endParaRPr lang="en-US" sz="20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err="1" smtClean="0"/>
              <a:t>Typemock</a:t>
            </a:r>
            <a:r>
              <a:rPr lang="en-US" dirty="0" smtClean="0"/>
              <a:t> Isolator, </a:t>
            </a:r>
            <a:r>
              <a:rPr lang="en-US" dirty="0" err="1" smtClean="0"/>
              <a:t>IntelliTest</a:t>
            </a:r>
            <a:endParaRPr lang="en-US" dirty="0" smtClean="0"/>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4" name="Title 1"/>
          <p:cNvSpPr>
            <a:spLocks noGrp="1"/>
          </p:cNvSpPr>
          <p:nvPr>
            <p:ph type="title"/>
          </p:nvPr>
        </p:nvSpPr>
        <p:spPr/>
        <p:txBody>
          <a:bodyPr vert="horz" wrap="square" lIns="0" tIns="0" rIns="0" bIns="0" rtlCol="0" anchor="t">
            <a:spAutoFit/>
          </a:bodyPr>
          <a:lstStyle/>
          <a:p>
            <a:r>
              <a:rPr/>
              <a:t>Resources</a:t>
            </a:r>
          </a:p>
        </p:txBody>
      </p:sp>
      <p:pic>
        <p:nvPicPr>
          <p:cNvPr id="2050" name="Picture 2"/>
          <p:cNvPicPr>
            <a:picLocks noChangeAspect="1" noChangeArrowheads="1"/>
          </p:cNvPicPr>
          <p:nvPr/>
        </p:nvPicPr>
        <p:blipFill>
          <a:blip r:embed="rId4"/>
          <a:srcRect l="2422" t="23740" r="70361" b="14987"/>
          <a:stretch>
            <a:fillRect/>
          </a:stretch>
        </p:blipFill>
        <p:spPr bwMode="auto">
          <a:xfrm>
            <a:off x="967153" y="1283678"/>
            <a:ext cx="2268416" cy="677008"/>
          </a:xfrm>
          <a:prstGeom prst="rect">
            <a:avLst/>
          </a:prstGeom>
          <a:noFill/>
          <a:ln w="9525">
            <a:noFill/>
            <a:miter lim="800000"/>
            <a:headEnd/>
            <a:tailEnd/>
          </a:ln>
        </p:spPr>
      </p:pic>
      <p:sp>
        <p:nvSpPr>
          <p:cNvPr id="55" name="Rectangle 54"/>
          <p:cNvSpPr/>
          <p:nvPr/>
        </p:nvSpPr>
        <p:spPr>
          <a:xfrm>
            <a:off x="4847492" y="2305283"/>
            <a:ext cx="3849547" cy="954107"/>
          </a:xfrm>
          <a:prstGeom prst="rect">
            <a:avLst/>
          </a:prstGeom>
        </p:spPr>
        <p:txBody>
          <a:bodyPr wrap="square">
            <a:spAutoFit/>
          </a:bodyPr>
          <a:lstStyle/>
          <a:p>
            <a:pPr>
              <a:spcBef>
                <a:spcPts val="600"/>
              </a:spcBef>
            </a:pPr>
            <a:r>
              <a:rPr lang="en-US" sz="2000" dirty="0" smtClean="0">
                <a:hlinkClick r:id="rId5"/>
              </a:rPr>
              <a:t>www.ArtOfUnitTesting.com</a:t>
            </a:r>
            <a:endParaRPr lang="en-US" sz="20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smtClean="0"/>
              <a:t>Free Chapters</a:t>
            </a: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52"/>
                                        </p:tgtEl>
                                      </p:cBhvr>
                                    </p:animEffect>
                                    <p:set>
                                      <p:cBhvr>
                                        <p:cTn id="21"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25282" name="Rectangle 2"/>
          <p:cNvSpPr>
            <a:spLocks noGrp="1" noChangeArrowheads="1"/>
          </p:cNvSpPr>
          <p:nvPr>
            <p:ph type="title"/>
          </p:nvPr>
        </p:nvSpPr>
        <p:spPr/>
        <p:txBody>
          <a:bodyPr/>
          <a:lstStyle/>
          <a:p>
            <a:r>
              <a:rPr lang="en-US"/>
              <a:t>Real World Agenda</a:t>
            </a:r>
          </a:p>
        </p:txBody>
      </p:sp>
      <p:sp>
        <p:nvSpPr>
          <p:cNvPr id="225283" name="Rectangle 3"/>
          <p:cNvSpPr>
            <a:spLocks noGrp="1" noChangeArrowheads="1"/>
          </p:cNvSpPr>
          <p:nvPr>
            <p:ph type="body" idx="1"/>
          </p:nvPr>
        </p:nvSpPr>
        <p:spPr/>
        <p:txBody>
          <a:bodyPr/>
          <a:lstStyle/>
          <a:p>
            <a:r>
              <a:rPr lang="en-US"/>
              <a:t>Making your tests </a:t>
            </a:r>
            <a:r>
              <a:rPr lang="en-US" b="1">
                <a:solidFill>
                  <a:srgbClr val="FF9900"/>
                </a:solidFill>
              </a:rPr>
              <a:t>trustworthy</a:t>
            </a:r>
          </a:p>
          <a:p>
            <a:r>
              <a:rPr lang="en-US"/>
              <a:t>Creating </a:t>
            </a:r>
            <a:r>
              <a:rPr lang="en-US" b="1">
                <a:solidFill>
                  <a:srgbClr val="FF9900"/>
                </a:solidFill>
              </a:rPr>
              <a:t>maintainable</a:t>
            </a:r>
            <a:r>
              <a:rPr lang="en-US"/>
              <a:t> tests</a:t>
            </a:r>
          </a:p>
          <a:p>
            <a:r>
              <a:rPr lang="en-US" b="1">
                <a:solidFill>
                  <a:srgbClr val="FF9900"/>
                </a:solidFill>
              </a:rPr>
              <a:t>Readable</a:t>
            </a:r>
            <a:r>
              <a:rPr lang="en-US"/>
              <a:t> tests – last but not least!</a:t>
            </a:r>
          </a:p>
          <a:p>
            <a:endParaRPr lang="en-U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04802" name="Rectangle 2"/>
          <p:cNvSpPr>
            <a:spLocks noGrp="1" noChangeArrowheads="1"/>
          </p:cNvSpPr>
          <p:nvPr>
            <p:ph type="title"/>
          </p:nvPr>
        </p:nvSpPr>
        <p:spPr/>
        <p:txBody>
          <a:bodyPr/>
          <a:lstStyle/>
          <a:p>
            <a:r>
              <a:rPr lang="en-US">
                <a:solidFill>
                  <a:srgbClr val="FF9900"/>
                </a:solidFill>
              </a:rPr>
              <a:t>Make Your tests trust worthy</a:t>
            </a:r>
          </a:p>
        </p:txBody>
      </p:sp>
      <p:sp>
        <p:nvSpPr>
          <p:cNvPr id="204804" name="Rectangle 4"/>
          <p:cNvSpPr>
            <a:spLocks noGrp="1" noChangeArrowheads="1"/>
          </p:cNvSpPr>
          <p:nvPr>
            <p:ph type="body" idx="1"/>
          </p:nvPr>
        </p:nvSpPr>
        <p:spPr/>
        <p:txBody>
          <a:bodyPr/>
          <a:lstStyle/>
          <a:p>
            <a:r>
              <a:rPr lang="en-US" dirty="0"/>
              <a:t>Test the right thing</a:t>
            </a:r>
          </a:p>
          <a:p>
            <a:r>
              <a:rPr lang="en-US" dirty="0"/>
              <a:t>Removing or changing tests</a:t>
            </a:r>
          </a:p>
          <a:p>
            <a:r>
              <a:rPr lang="en-US" dirty="0"/>
              <a:t>Assuring code coverage</a:t>
            </a:r>
          </a:p>
          <a:p>
            <a:r>
              <a:rPr lang="en-US" dirty="0"/>
              <a:t>Avoid test </a:t>
            </a:r>
            <a:r>
              <a:rPr lang="en-US" dirty="0" smtClean="0"/>
              <a:t>logic </a:t>
            </a:r>
            <a:endParaRPr lang="en-US" dirty="0"/>
          </a:p>
          <a:p>
            <a:r>
              <a:rPr lang="en-US" dirty="0"/>
              <a:t>Make it easy to run</a:t>
            </a:r>
          </a:p>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a:t>Test the right thing</a:t>
            </a:r>
          </a:p>
        </p:txBody>
      </p:sp>
      <p:sp>
        <p:nvSpPr>
          <p:cNvPr id="211971" name="Rectangle 3"/>
          <p:cNvSpPr>
            <a:spLocks noGrp="1" noChangeArrowheads="1"/>
          </p:cNvSpPr>
          <p:nvPr>
            <p:ph type="body" sz="quarter" idx="10"/>
          </p:nvPr>
        </p:nvSpPr>
        <p:spPr/>
        <p:txBody>
          <a:bodyPr/>
          <a:lstStyle/>
          <a:p>
            <a:endParaRPr lang="en-US"/>
          </a:p>
          <a:p>
            <a:r>
              <a:rPr lang="en-US" sz="2000" b="1">
                <a:latin typeface="Courier New" pitchFamily="49" charset="0"/>
                <a:cs typeface="Courier New" pitchFamily="49" charset="0"/>
              </a:rPr>
              <a:t>[Test]</a:t>
            </a:r>
          </a:p>
          <a:p>
            <a:r>
              <a:rPr lang="en-US" sz="2000" b="1">
                <a:latin typeface="Courier New" pitchFamily="49" charset="0"/>
                <a:cs typeface="Courier New" pitchFamily="49" charset="0"/>
              </a:rPr>
              <a:t>Public void Sum()</a:t>
            </a:r>
          </a:p>
          <a:p>
            <a:r>
              <a:rPr lang="en-US" sz="2000" b="1">
                <a:latin typeface="Courier New" pitchFamily="49" charset="0"/>
                <a:cs typeface="Courier New" pitchFamily="49" charset="0"/>
              </a:rPr>
              <a:t>{</a:t>
            </a:r>
          </a:p>
          <a:p>
            <a:r>
              <a:rPr lang="en-US" sz="2000" b="1">
                <a:latin typeface="Courier New" pitchFamily="49" charset="0"/>
                <a:cs typeface="Courier New" pitchFamily="49" charset="0"/>
              </a:rPr>
              <a:t> int result = calculator.Sum(1,2);</a:t>
            </a:r>
          </a:p>
          <a:p>
            <a:pPr lvl="1">
              <a:buFont typeface="Wingdings" pitchFamily="2" charset="2"/>
              <a:buNone/>
            </a:pPr>
            <a:r>
              <a:rPr lang="en-US" sz="1800" b="1">
                <a:latin typeface="Courier New" pitchFamily="49" charset="0"/>
                <a:cs typeface="Courier New" pitchFamily="49" charset="0"/>
              </a:rPr>
              <a:t>Assert.AreEqual(4,result, “bad sum”);</a:t>
            </a:r>
          </a:p>
          <a:p>
            <a:r>
              <a:rPr lang="en-US" sz="2000" b="1">
                <a:latin typeface="Courier New" pitchFamily="49" charset="0"/>
                <a:cs typeface="Courier New" pitchFamily="49" charset="0"/>
              </a:rPr>
              <a:t>}</a:t>
            </a:r>
          </a:p>
        </p:txBody>
      </p:sp>
      <p:sp>
        <p:nvSpPr>
          <p:cNvPr id="6" name="Footer Placeholder 4"/>
          <p:cNvSpPr txBox="1">
            <a:spLocks/>
          </p:cNvSpPr>
          <p:nvPr/>
        </p:nvSpPr>
        <p:spPr>
          <a:xfrm>
            <a:off x="6248400" y="6457950"/>
            <a:ext cx="48768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AU" sz="1600" b="0" i="0" u="none" strike="noStrike" kern="1200" cap="none" spc="0" normalizeH="0" baseline="0" noProof="0" smtClean="0">
                <a:ln>
                  <a:noFill/>
                </a:ln>
                <a:solidFill>
                  <a:schemeClr val="tx1"/>
                </a:solidFill>
                <a:effectLst/>
                <a:uLnTx/>
                <a:uFillTx/>
                <a:latin typeface="+mn-lt"/>
                <a:ea typeface="+mn-ea"/>
                <a:cs typeface="+mn-cs"/>
              </a:rPr>
              <a:t>Team Agile - All rights reserved</a:t>
            </a:r>
            <a:endParaRPr kumimoji="0" lang="en-AU"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4018" name="Rectangle 2"/>
          <p:cNvSpPr>
            <a:spLocks noGrp="1" noChangeArrowheads="1"/>
          </p:cNvSpPr>
          <p:nvPr>
            <p:ph type="title"/>
          </p:nvPr>
        </p:nvSpPr>
        <p:spPr/>
        <p:txBody>
          <a:bodyPr/>
          <a:lstStyle/>
          <a:p>
            <a:r>
              <a:rPr lang="en-US"/>
              <a:t>Removing/Changing tests</a:t>
            </a:r>
          </a:p>
        </p:txBody>
      </p:sp>
      <p:sp>
        <p:nvSpPr>
          <p:cNvPr id="214019" name="Rectangle 3"/>
          <p:cNvSpPr>
            <a:spLocks noGrp="1" noChangeArrowheads="1"/>
          </p:cNvSpPr>
          <p:nvPr>
            <p:ph type="body" idx="1"/>
          </p:nvPr>
        </p:nvSpPr>
        <p:spPr/>
        <p:txBody>
          <a:bodyPr/>
          <a:lstStyle/>
          <a:p>
            <a:r>
              <a:rPr lang="en-US"/>
              <a:t>As rule – don’t change or remove. Always add new tests.</a:t>
            </a:r>
          </a:p>
          <a:p>
            <a:r>
              <a:rPr lang="en-US"/>
              <a:t>Unless:</a:t>
            </a:r>
          </a:p>
          <a:p>
            <a:pPr lvl="1"/>
            <a:r>
              <a:rPr lang="en-US"/>
              <a:t>It’s for clarity (functionality stays the same)</a:t>
            </a:r>
          </a:p>
          <a:p>
            <a:pPr lvl="1"/>
            <a:r>
              <a:rPr lang="en-US"/>
              <a:t>Test is not needed</a:t>
            </a:r>
          </a:p>
          <a:p>
            <a:pPr lvl="1"/>
            <a:r>
              <a:rPr lang="en-US"/>
              <a:t>Test is needed to run differently</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5042" name="Rectangle 2"/>
          <p:cNvSpPr>
            <a:spLocks noGrp="1" noChangeArrowheads="1"/>
          </p:cNvSpPr>
          <p:nvPr>
            <p:ph type="title"/>
          </p:nvPr>
        </p:nvSpPr>
        <p:spPr/>
        <p:txBody>
          <a:bodyPr/>
          <a:lstStyle/>
          <a:p>
            <a:r>
              <a:rPr lang="en-US"/>
              <a:t>Assuring code coverage</a:t>
            </a:r>
          </a:p>
        </p:txBody>
      </p:sp>
      <p:sp>
        <p:nvSpPr>
          <p:cNvPr id="215043" name="Rectangle 3"/>
          <p:cNvSpPr>
            <a:spLocks noGrp="1" noChangeArrowheads="1"/>
          </p:cNvSpPr>
          <p:nvPr>
            <p:ph type="body" idx="1"/>
          </p:nvPr>
        </p:nvSpPr>
        <p:spPr/>
        <p:txBody>
          <a:bodyPr/>
          <a:lstStyle/>
          <a:p>
            <a:r>
              <a:rPr lang="en-US" sz="2800"/>
              <a:t>[DEMO]</a:t>
            </a:r>
          </a:p>
          <a:p>
            <a:r>
              <a:rPr lang="en-US" sz="2800"/>
              <a:t>Change production code and see what happens</a:t>
            </a:r>
          </a:p>
          <a:p>
            <a:endParaRPr lang="en-US" sz="2800"/>
          </a:p>
          <a:p>
            <a:r>
              <a:rPr lang="en-US" sz="2800"/>
              <a:t>Make params into consts</a:t>
            </a:r>
          </a:p>
          <a:p>
            <a:r>
              <a:rPr lang="en-US" sz="2800"/>
              <a:t>Remove “if” checks – or make into consts</a:t>
            </a:r>
          </a:p>
          <a:p>
            <a:endParaRPr lang="en-US" sz="2800"/>
          </a:p>
          <a:p>
            <a:r>
              <a:rPr lang="en-US" sz="2800"/>
              <a:t>If all tests pass  - something is missing or something is not needed</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6066" name="Rectangle 2"/>
          <p:cNvSpPr>
            <a:spLocks noGrp="1" noChangeArrowheads="1"/>
          </p:cNvSpPr>
          <p:nvPr>
            <p:ph type="title"/>
          </p:nvPr>
        </p:nvSpPr>
        <p:spPr/>
        <p:txBody>
          <a:bodyPr/>
          <a:lstStyle/>
          <a:p>
            <a:r>
              <a:rPr lang="en-US"/>
              <a:t>Avoid Test Logic</a:t>
            </a:r>
          </a:p>
        </p:txBody>
      </p:sp>
      <p:sp>
        <p:nvSpPr>
          <p:cNvPr id="216067" name="Rectangle 3"/>
          <p:cNvSpPr>
            <a:spLocks noGrp="1" noChangeArrowheads="1"/>
          </p:cNvSpPr>
          <p:nvPr>
            <p:ph type="body" idx="1"/>
          </p:nvPr>
        </p:nvSpPr>
        <p:spPr/>
        <p:txBody>
          <a:bodyPr/>
          <a:lstStyle/>
          <a:p>
            <a:r>
              <a:rPr lang="en-US"/>
              <a:t>No Ifs, SWITCH’s or CASE’s</a:t>
            </a:r>
          </a:p>
          <a:p>
            <a:r>
              <a:rPr lang="en-US"/>
              <a:t>Only Create, configure, act and ASSERT</a:t>
            </a:r>
          </a:p>
          <a:p>
            <a:endParaRPr lang="en-US"/>
          </a:p>
          <a:p>
            <a:r>
              <a:rPr lang="en-US"/>
              <a:t>Test logic == test bugs</a:t>
            </a:r>
          </a:p>
          <a:p>
            <a:endParaRPr lang="en-US"/>
          </a:p>
          <a:p>
            <a:r>
              <a:rPr lang="en-US"/>
              <a:t>Fail first assures your test is correct as well!</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6248400" y="6457950"/>
            <a:ext cx="4876800" cy="476250"/>
          </a:xfrm>
          <a:prstGeom prst="rect">
            <a:avLst/>
          </a:prstGeom>
        </p:spPr>
        <p:txBody>
          <a:bodyPr/>
          <a:lstStyle/>
          <a:p>
            <a:r>
              <a:rPr lang="en-AU" sz="1600" dirty="0"/>
              <a:t>Team Agile - All rights reserved</a:t>
            </a:r>
          </a:p>
        </p:txBody>
      </p:sp>
      <p:sp>
        <p:nvSpPr>
          <p:cNvPr id="217090" name="Rectangle 2"/>
          <p:cNvSpPr>
            <a:spLocks noGrp="1" noChangeArrowheads="1"/>
          </p:cNvSpPr>
          <p:nvPr>
            <p:ph type="title"/>
          </p:nvPr>
        </p:nvSpPr>
        <p:spPr/>
        <p:txBody>
          <a:bodyPr/>
          <a:lstStyle/>
          <a:p>
            <a:r>
              <a:rPr lang="en-US"/>
              <a:t>Make it easy to run</a:t>
            </a:r>
          </a:p>
        </p:txBody>
      </p:sp>
      <p:sp>
        <p:nvSpPr>
          <p:cNvPr id="217091" name="Rectangle 3"/>
          <p:cNvSpPr>
            <a:spLocks noGrp="1" noChangeArrowheads="1"/>
          </p:cNvSpPr>
          <p:nvPr>
            <p:ph type="body" idx="1"/>
          </p:nvPr>
        </p:nvSpPr>
        <p:spPr/>
        <p:txBody>
          <a:bodyPr/>
          <a:lstStyle/>
          <a:p>
            <a:r>
              <a:rPr lang="en-US"/>
              <a:t>Integration vs. Unit tests</a:t>
            </a:r>
          </a:p>
          <a:p>
            <a:r>
              <a:rPr lang="en-US"/>
              <a:t>Configuration vs. “ClickOnce”</a:t>
            </a:r>
          </a:p>
          <a:p>
            <a:r>
              <a:rPr lang="en-US"/>
              <a:t>Laziness is key</a:t>
            </a:r>
          </a:p>
          <a:p>
            <a:endParaRPr lang="en-US"/>
          </a:p>
          <a:p>
            <a:r>
              <a:rPr lang="en-US"/>
              <a:t>If some tests fail all the time no one listens</a:t>
            </a:r>
          </a:p>
          <a:p>
            <a:r>
              <a:rPr lang="en-US"/>
              <a:t>One package *always* has to work!</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1">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TechEd09_Europe-1</Template>
  <TotalTime>552</TotalTime>
  <Words>795</Words>
  <Application>Microsoft Office PowerPoint</Application>
  <PresentationFormat>On-screen Show (4:3)</PresentationFormat>
  <Paragraphs>162</Paragraphs>
  <Slides>27</Slides>
  <Notes>26</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TechEd09_Europe-1</vt:lpstr>
      <vt:lpstr>TechEd09_Europe template</vt:lpstr>
      <vt:lpstr>Slide 1</vt:lpstr>
      <vt:lpstr>Unit Testing Good Practices</vt:lpstr>
      <vt:lpstr>Real World Agenda</vt:lpstr>
      <vt:lpstr>Make Your tests trust worthy</vt:lpstr>
      <vt:lpstr>Test the right thing</vt:lpstr>
      <vt:lpstr>Removing/Changing tests</vt:lpstr>
      <vt:lpstr>Assuring code coverage</vt:lpstr>
      <vt:lpstr>Avoid Test Logic</vt:lpstr>
      <vt:lpstr>Make it easy to run</vt:lpstr>
      <vt:lpstr>Creating maintainable tests</vt:lpstr>
      <vt:lpstr>Test only publics</vt:lpstr>
      <vt:lpstr>Reuse test code</vt:lpstr>
      <vt:lpstr>Enforce test isolation</vt:lpstr>
      <vt:lpstr>Avoid Multiple Asserts</vt:lpstr>
      <vt:lpstr>Creating readable tests</vt:lpstr>
      <vt:lpstr>Naming a unit test</vt:lpstr>
      <vt:lpstr>No Magic Values</vt:lpstr>
      <vt:lpstr>Separate Assert from Action</vt:lpstr>
      <vt:lpstr>Summary</vt:lpstr>
      <vt:lpstr>Make Your tests trust worthy</vt:lpstr>
      <vt:lpstr>Creating maintainable tests</vt:lpstr>
      <vt:lpstr>Creating readable tests</vt:lpstr>
      <vt:lpstr>Slide 23</vt:lpstr>
      <vt:lpstr>Slide 24</vt:lpstr>
      <vt:lpstr>Resources</vt:lpstr>
      <vt:lpstr>Slide 26</vt:lpstr>
      <vt:lpstr>Slide 27</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roy</dc:creator>
  <dc:description>Tech·Ed Europe 2009</dc:description>
  <cp:lastModifiedBy>cn_user</cp:lastModifiedBy>
  <cp:revision>68</cp:revision>
  <dcterms:created xsi:type="dcterms:W3CDTF">2009-10-19T22:03:35Z</dcterms:created>
  <dcterms:modified xsi:type="dcterms:W3CDTF">2009-11-08T20:02:36Z</dcterms:modified>
</cp:coreProperties>
</file>