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5" r:id="rId2"/>
  </p:sldMasterIdLst>
  <p:notesMasterIdLst>
    <p:notesMasterId r:id="rId45"/>
  </p:notesMasterIdLst>
  <p:handoutMasterIdLst>
    <p:handoutMasterId r:id="rId46"/>
  </p:handoutMasterIdLst>
  <p:sldIdLst>
    <p:sldId id="256" r:id="rId3"/>
    <p:sldId id="257" r:id="rId4"/>
    <p:sldId id="284" r:id="rId5"/>
    <p:sldId id="285" r:id="rId6"/>
    <p:sldId id="303" r:id="rId7"/>
    <p:sldId id="304" r:id="rId8"/>
    <p:sldId id="289" r:id="rId9"/>
    <p:sldId id="302" r:id="rId10"/>
    <p:sldId id="291" r:id="rId11"/>
    <p:sldId id="311" r:id="rId12"/>
    <p:sldId id="335" r:id="rId13"/>
    <p:sldId id="336" r:id="rId14"/>
    <p:sldId id="334" r:id="rId15"/>
    <p:sldId id="312" r:id="rId16"/>
    <p:sldId id="317" r:id="rId17"/>
    <p:sldId id="318" r:id="rId18"/>
    <p:sldId id="313" r:id="rId19"/>
    <p:sldId id="320" r:id="rId20"/>
    <p:sldId id="323" r:id="rId21"/>
    <p:sldId id="321" r:id="rId22"/>
    <p:sldId id="314" r:id="rId23"/>
    <p:sldId id="324" r:id="rId24"/>
    <p:sldId id="325" r:id="rId25"/>
    <p:sldId id="326" r:id="rId26"/>
    <p:sldId id="327" r:id="rId27"/>
    <p:sldId id="315" r:id="rId28"/>
    <p:sldId id="328" r:id="rId29"/>
    <p:sldId id="329" r:id="rId30"/>
    <p:sldId id="330" r:id="rId31"/>
    <p:sldId id="331" r:id="rId32"/>
    <p:sldId id="306" r:id="rId33"/>
    <p:sldId id="296" r:id="rId34"/>
    <p:sldId id="297" r:id="rId35"/>
    <p:sldId id="298" r:id="rId36"/>
    <p:sldId id="307" r:id="rId37"/>
    <p:sldId id="309" r:id="rId38"/>
    <p:sldId id="310" r:id="rId39"/>
    <p:sldId id="274" r:id="rId40"/>
    <p:sldId id="282" r:id="rId41"/>
    <p:sldId id="308" r:id="rId42"/>
    <p:sldId id="337" r:id="rId43"/>
    <p:sldId id="280" r:id="rId4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7071" autoAdjust="0"/>
  </p:normalViewPr>
  <p:slideViewPr>
    <p:cSldViewPr>
      <p:cViewPr varScale="1">
        <p:scale>
          <a:sx n="94" d="100"/>
          <a:sy n="94" d="100"/>
        </p:scale>
        <p:origin x="-576" y="-10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64" d="100"/>
          <a:sy n="64" d="100"/>
        </p:scale>
        <p:origin x="-286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dev201_lassala.pptx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4155088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37887883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Char char="-"/>
              <a:tabLst/>
              <a:defRPr/>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hyperlink" Target="http://claudiolassala.spaces.live.com/blog/cns!E2A4B22308B39CD2!2015.entry"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gi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5.png"/><Relationship Id="rId5" Type="http://schemas.openxmlformats.org/officeDocument/2006/relationships/hyperlink" Target="http://microsoft.com/technet" TargetMode="External"/><Relationship Id="rId10" Type="http://schemas.openxmlformats.org/officeDocument/2006/relationships/image" Target="../media/image2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Prism Core Concepts</a:t>
            </a:r>
          </a:p>
        </p:txBody>
      </p:sp>
      <p:sp>
        <p:nvSpPr>
          <p:cNvPr id="3" name="Content Placeholder 2"/>
          <p:cNvSpPr>
            <a:spLocks noGrp="1"/>
          </p:cNvSpPr>
          <p:nvPr>
            <p:ph idx="1"/>
          </p:nvPr>
        </p:nvSpPr>
        <p:spPr/>
        <p:txBody>
          <a:bodyPr/>
          <a:lstStyle/>
          <a:p>
            <a:r>
              <a:rPr lang="en-US" dirty="0" smtClean="0"/>
              <a:t>Module Loading</a:t>
            </a:r>
          </a:p>
          <a:p>
            <a:r>
              <a:rPr lang="en-US" dirty="0" smtClean="0"/>
              <a:t>UI Composition </a:t>
            </a:r>
          </a:p>
          <a:p>
            <a:pPr lvl="1"/>
            <a:r>
              <a:rPr lang="en-US" dirty="0" smtClean="0"/>
              <a:t>View Injection and View Discovery</a:t>
            </a:r>
          </a:p>
          <a:p>
            <a:r>
              <a:rPr lang="en-US" dirty="0" smtClean="0"/>
              <a:t>Events</a:t>
            </a:r>
          </a:p>
          <a:p>
            <a:r>
              <a:rPr lang="en-US" dirty="0" smtClean="0"/>
              <a:t>Commands</a:t>
            </a:r>
          </a:p>
          <a:p>
            <a:r>
              <a:rPr lang="en-US" dirty="0" smtClean="0"/>
              <a:t>Optional (but recommended)</a:t>
            </a:r>
          </a:p>
          <a:p>
            <a:pPr lvl="1"/>
            <a:r>
              <a:rPr lang="en-US" i="1" dirty="0" err="1" smtClean="0"/>
              <a:t>Bootstrapper</a:t>
            </a:r>
            <a:endParaRPr lang="en-US" i="1" dirty="0" smtClean="0"/>
          </a:p>
          <a:p>
            <a:pPr lvl="1"/>
            <a:r>
              <a:rPr lang="en-US" i="1" dirty="0" smtClean="0"/>
              <a:t>DI/</a:t>
            </a:r>
            <a:r>
              <a:rPr lang="en-US" i="1" dirty="0" err="1" smtClean="0"/>
              <a:t>IoC</a:t>
            </a:r>
            <a:r>
              <a:rPr lang="en-US" i="1" dirty="0" smtClean="0"/>
              <a:t> Container</a:t>
            </a:r>
          </a:p>
          <a:p>
            <a:pPr lvl="1"/>
            <a:r>
              <a:rPr lang="en-US" i="1" dirty="0" smtClean="0"/>
              <a:t>Separated Presentation</a:t>
            </a:r>
            <a:endParaRPr lang="en-US" i="1" dirty="0"/>
          </a:p>
        </p:txBody>
      </p:sp>
      <p:pic>
        <p:nvPicPr>
          <p:cNvPr id="8" name="Picture 3" descr="D:\Pennie's documents\Images for TechEd06\Shapes_and_Graphics\Circular shapes\molecule.png"/>
          <p:cNvPicPr>
            <a:picLocks noChangeAspect="1" noChangeArrowheads="1"/>
          </p:cNvPicPr>
          <p:nvPr/>
        </p:nvPicPr>
        <p:blipFill>
          <a:blip r:embed="rId3" cstate="print"/>
          <a:srcRect/>
          <a:stretch>
            <a:fillRect/>
          </a:stretch>
        </p:blipFill>
        <p:spPr bwMode="auto">
          <a:xfrm>
            <a:off x="6754316" y="251668"/>
            <a:ext cx="2198108" cy="1855779"/>
          </a:xfrm>
          <a:prstGeom prst="rect">
            <a:avLst/>
          </a:prstGeom>
          <a:noFill/>
        </p:spPr>
      </p:pic>
      <p:pic>
        <p:nvPicPr>
          <p:cNvPr id="5" name="Picture 4" descr="\\Tkzaw-pro-15\mydocs5\davidhil\My Documents\My Pictures\Picture2sas.png"/>
          <p:cNvPicPr>
            <a:picLocks noChangeAspect="1" noChangeArrowheads="1"/>
          </p:cNvPicPr>
          <p:nvPr/>
        </p:nvPicPr>
        <p:blipFill>
          <a:blip r:embed="rId4" cstate="email"/>
          <a:srcRect/>
          <a:stretch>
            <a:fillRect/>
          </a:stretch>
        </p:blipFill>
        <p:spPr bwMode="auto">
          <a:xfrm>
            <a:off x="5194156" y="3283527"/>
            <a:ext cx="4374526" cy="2710411"/>
          </a:xfrm>
          <a:prstGeom prst="rect">
            <a:avLst/>
          </a:prstGeom>
          <a:noFill/>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DI/</a:t>
            </a:r>
            <a:r>
              <a:rPr lang="en-US" dirty="0" err="1" smtClean="0"/>
              <a:t>IoC</a:t>
            </a:r>
            <a:r>
              <a:rPr lang="en-US" dirty="0" smtClean="0"/>
              <a:t> Container</a:t>
            </a:r>
            <a:endParaRPr lang="en-US" dirty="0"/>
          </a:p>
        </p:txBody>
      </p:sp>
      <p:sp>
        <p:nvSpPr>
          <p:cNvPr id="9" name="Text Placeholder 8"/>
          <p:cNvSpPr>
            <a:spLocks noGrp="1"/>
          </p:cNvSpPr>
          <p:nvPr>
            <p:ph type="body" sz="quarter" idx="10"/>
          </p:nvPr>
        </p:nvSpPr>
        <p:spPr>
          <a:xfrm>
            <a:off x="387055" y="1572365"/>
            <a:ext cx="8346073" cy="871578"/>
          </a:xfrm>
        </p:spPr>
        <p:txBody>
          <a:bodyPr/>
          <a:lstStyle/>
          <a:p>
            <a:pPr lvl="1"/>
            <a:r>
              <a:rPr lang="en-US" sz="2000" dirty="0" err="1" smtClean="0"/>
              <a:t>var</a:t>
            </a:r>
            <a:r>
              <a:rPr lang="en-US" sz="2000" dirty="0" smtClean="0"/>
              <a:t> container = new </a:t>
            </a:r>
            <a:r>
              <a:rPr lang="en-US" sz="2000" dirty="0" err="1" smtClean="0"/>
              <a:t>UnityContainer</a:t>
            </a:r>
            <a:r>
              <a:rPr lang="en-US" sz="2000" dirty="0" smtClean="0"/>
              <a:t>()</a:t>
            </a:r>
          </a:p>
          <a:p>
            <a:pPr lvl="1"/>
            <a:r>
              <a:rPr lang="en-US" sz="2000" dirty="0" err="1" smtClean="0"/>
              <a:t>container.RegisterType</a:t>
            </a:r>
            <a:r>
              <a:rPr lang="en-US" sz="2000" dirty="0" smtClean="0"/>
              <a:t>&lt;</a:t>
            </a:r>
            <a:r>
              <a:rPr lang="en-US" sz="2000" dirty="0" err="1" smtClean="0"/>
              <a:t>IShellView</a:t>
            </a:r>
            <a:r>
              <a:rPr lang="en-US" sz="2000" dirty="0" smtClean="0"/>
              <a:t>, Shell&gt;();</a:t>
            </a:r>
          </a:p>
        </p:txBody>
      </p:sp>
      <p:sp>
        <p:nvSpPr>
          <p:cNvPr id="4" name="Text Placeholder 8"/>
          <p:cNvSpPr txBox="1">
            <a:spLocks/>
          </p:cNvSpPr>
          <p:nvPr/>
        </p:nvSpPr>
        <p:spPr>
          <a:xfrm>
            <a:off x="378742" y="2786034"/>
            <a:ext cx="8346073" cy="871578"/>
          </a:xfrm>
          <a:prstGeom prst="rect">
            <a:avLst/>
          </a:prstGeom>
        </p:spPr>
        <p:txBody>
          <a:bodyPr vert="horz" wrap="square" lIns="0" tIns="0" rIns="0" bIns="0" rtlCol="0">
            <a:noAutofit/>
          </a:bodyPr>
          <a:lstStyle/>
          <a:p>
            <a:pPr marL="457200" marR="0" lvl="1" indent="6350" algn="l" defTabSz="914363" rtl="0" eaLnBrk="1" fontAlgn="auto" latinLnBrk="0" hangingPunct="1">
              <a:lnSpc>
                <a:spcPct val="80000"/>
              </a:lnSpc>
              <a:spcBef>
                <a:spcPct val="20000"/>
              </a:spcBef>
              <a:spcAft>
                <a:spcPts val="0"/>
              </a:spcAft>
              <a:buClrTx/>
              <a:buSzPct val="90000"/>
              <a:buFontTx/>
              <a:buNone/>
              <a:tabLst/>
              <a:defRPr/>
            </a:pPr>
            <a:r>
              <a:rPr kumimoji="0" lang="en-US" sz="2000" b="0" i="0" u="none" strike="noStrike" kern="1200" cap="none" spc="0" normalizeH="0" baseline="0" noProof="0" dirty="0" err="1" smtClean="0">
                <a:ln>
                  <a:noFill/>
                </a:ln>
                <a:solidFill>
                  <a:srgbClr val="000000"/>
                </a:solidFill>
                <a:effectLst/>
                <a:uLnTx/>
                <a:uFillTx/>
                <a:latin typeface="Consolas" pitchFamily="49" charset="0"/>
                <a:ea typeface="+mn-ea"/>
                <a:cs typeface="Courier New" pitchFamily="49" charset="0"/>
              </a:rPr>
              <a:t>var</a:t>
            </a:r>
            <a:r>
              <a:rPr kumimoji="0" lang="en-US" sz="20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 view = </a:t>
            </a:r>
            <a:r>
              <a:rPr kumimoji="0" lang="en-US" sz="2000" b="0" i="0" u="none" strike="noStrike" kern="1200" cap="none" spc="0" normalizeH="0" baseline="0" noProof="0" dirty="0" err="1" smtClean="0">
                <a:ln>
                  <a:noFill/>
                </a:ln>
                <a:solidFill>
                  <a:srgbClr val="000000"/>
                </a:solidFill>
                <a:effectLst/>
                <a:uLnTx/>
                <a:uFillTx/>
                <a:latin typeface="Consolas" pitchFamily="49" charset="0"/>
                <a:ea typeface="+mn-ea"/>
                <a:cs typeface="Courier New" pitchFamily="49" charset="0"/>
              </a:rPr>
              <a:t>container.Resolve</a:t>
            </a:r>
            <a:r>
              <a:rPr kumimoji="0" lang="en-US" sz="20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&lt;</a:t>
            </a:r>
            <a:r>
              <a:rPr kumimoji="0" lang="en-US" sz="2000" b="0" i="0" u="none" strike="noStrike" kern="1200" cap="none" spc="0" normalizeH="0" baseline="0" noProof="0" dirty="0" err="1" smtClean="0">
                <a:ln>
                  <a:noFill/>
                </a:ln>
                <a:solidFill>
                  <a:srgbClr val="000000"/>
                </a:solidFill>
                <a:effectLst/>
                <a:uLnTx/>
                <a:uFillTx/>
                <a:latin typeface="Consolas" pitchFamily="49" charset="0"/>
                <a:ea typeface="+mn-ea"/>
                <a:cs typeface="Courier New" pitchFamily="49" charset="0"/>
              </a:rPr>
              <a:t>IShellView</a:t>
            </a:r>
            <a:r>
              <a:rPr kumimoji="0" lang="en-US" sz="20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&gt;();</a:t>
            </a:r>
          </a:p>
        </p:txBody>
      </p:sp>
      <p:sp>
        <p:nvSpPr>
          <p:cNvPr id="6" name="Text Placeholder 8"/>
          <p:cNvSpPr txBox="1">
            <a:spLocks/>
          </p:cNvSpPr>
          <p:nvPr/>
        </p:nvSpPr>
        <p:spPr>
          <a:xfrm>
            <a:off x="345491" y="3800186"/>
            <a:ext cx="8346073" cy="871578"/>
          </a:xfrm>
          <a:prstGeom prst="rect">
            <a:avLst/>
          </a:prstGeom>
        </p:spPr>
        <p:txBody>
          <a:bodyPr vert="horz" wrap="square" lIns="0" tIns="0" rIns="0" bIns="0" rtlCol="0">
            <a:noAutofit/>
          </a:bodyPr>
          <a:lstStyle/>
          <a:p>
            <a:pPr marL="457200" marR="0" lvl="1" indent="6350" algn="l" defTabSz="914363" rtl="0" eaLnBrk="1" fontAlgn="auto" latinLnBrk="0" hangingPunct="1">
              <a:lnSpc>
                <a:spcPct val="80000"/>
              </a:lnSpc>
              <a:spcBef>
                <a:spcPct val="20000"/>
              </a:spcBef>
              <a:spcAft>
                <a:spcPts val="0"/>
              </a:spcAft>
              <a:buClrTx/>
              <a:buSzPct val="90000"/>
              <a:buFontTx/>
              <a:buNone/>
              <a:tabLst/>
              <a:defRPr/>
            </a:pPr>
            <a:r>
              <a:rPr kumimoji="0" lang="en-US" sz="20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public class Shell</a:t>
            </a:r>
          </a:p>
          <a:p>
            <a:pPr marL="457200" marR="0" lvl="1" indent="6350" algn="l" defTabSz="914363" rtl="0" eaLnBrk="1" fontAlgn="auto" latinLnBrk="0" hangingPunct="1">
              <a:lnSpc>
                <a:spcPct val="80000"/>
              </a:lnSpc>
              <a:spcBef>
                <a:spcPct val="20000"/>
              </a:spcBef>
              <a:spcAft>
                <a:spcPts val="0"/>
              </a:spcAft>
              <a:buClrTx/>
              <a:buSzPct val="90000"/>
              <a:buFontTx/>
              <a:buNone/>
              <a:tabLst/>
              <a:defRPr/>
            </a:pPr>
            <a:r>
              <a:rPr lang="en-US" sz="2000" dirty="0" smtClean="0">
                <a:solidFill>
                  <a:srgbClr val="000000"/>
                </a:solidFill>
                <a:latin typeface="Consolas" pitchFamily="49" charset="0"/>
                <a:cs typeface="Courier New" pitchFamily="49" charset="0"/>
              </a:rPr>
              <a:t>{</a:t>
            </a:r>
          </a:p>
          <a:p>
            <a:pPr marL="914381" lvl="2" indent="6350">
              <a:lnSpc>
                <a:spcPct val="80000"/>
              </a:lnSpc>
              <a:spcBef>
                <a:spcPct val="20000"/>
              </a:spcBef>
              <a:buSzPct val="90000"/>
            </a:pPr>
            <a:r>
              <a:rPr lang="en-US" sz="2000" dirty="0" smtClean="0">
                <a:solidFill>
                  <a:srgbClr val="000000"/>
                </a:solidFill>
                <a:latin typeface="Consolas" pitchFamily="49" charset="0"/>
                <a:cs typeface="Courier New" pitchFamily="49" charset="0"/>
              </a:rPr>
              <a:t>public Shell(</a:t>
            </a:r>
            <a:r>
              <a:rPr lang="en-US" sz="2000" dirty="0" err="1" smtClean="0">
                <a:solidFill>
                  <a:srgbClr val="000000"/>
                </a:solidFill>
                <a:latin typeface="Consolas" pitchFamily="49" charset="0"/>
                <a:cs typeface="Courier New" pitchFamily="49" charset="0"/>
              </a:rPr>
              <a:t>ISomeService</a:t>
            </a:r>
            <a:r>
              <a:rPr lang="en-US" sz="2000" dirty="0" smtClean="0">
                <a:solidFill>
                  <a:srgbClr val="000000"/>
                </a:solidFill>
                <a:latin typeface="Consolas" pitchFamily="49" charset="0"/>
                <a:cs typeface="Courier New" pitchFamily="49" charset="0"/>
              </a:rPr>
              <a:t> </a:t>
            </a:r>
            <a:r>
              <a:rPr lang="en-US" sz="2000" dirty="0" err="1" smtClean="0">
                <a:solidFill>
                  <a:srgbClr val="000000"/>
                </a:solidFill>
                <a:latin typeface="Consolas" pitchFamily="49" charset="0"/>
                <a:cs typeface="Courier New" pitchFamily="49" charset="0"/>
              </a:rPr>
              <a:t>someService</a:t>
            </a:r>
            <a:r>
              <a:rPr lang="en-US" sz="2000" dirty="0" smtClean="0">
                <a:solidFill>
                  <a:srgbClr val="000000"/>
                </a:solidFill>
                <a:latin typeface="Consolas" pitchFamily="49" charset="0"/>
                <a:cs typeface="Courier New" pitchFamily="49" charset="0"/>
              </a:rPr>
              <a:t>)</a:t>
            </a:r>
          </a:p>
          <a:p>
            <a:pPr marL="914381" lvl="2" indent="6350">
              <a:lnSpc>
                <a:spcPct val="80000"/>
              </a:lnSpc>
              <a:spcBef>
                <a:spcPct val="20000"/>
              </a:spcBef>
              <a:buSzPct val="90000"/>
            </a:pPr>
            <a:r>
              <a:rPr lang="en-US" sz="2000" dirty="0" smtClean="0">
                <a:solidFill>
                  <a:srgbClr val="000000"/>
                </a:solidFill>
                <a:latin typeface="Consolas" pitchFamily="49" charset="0"/>
                <a:cs typeface="Courier New" pitchFamily="49" charset="0"/>
              </a:rPr>
              <a:t>{</a:t>
            </a:r>
          </a:p>
          <a:p>
            <a:pPr marL="914381" lvl="2" indent="6350">
              <a:lnSpc>
                <a:spcPct val="80000"/>
              </a:lnSpc>
              <a:spcBef>
                <a:spcPct val="20000"/>
              </a:spcBef>
              <a:buSzPct val="90000"/>
            </a:pPr>
            <a:r>
              <a:rPr lang="en-US" sz="2000" dirty="0" smtClean="0">
                <a:solidFill>
                  <a:srgbClr val="000000"/>
                </a:solidFill>
                <a:latin typeface="Consolas" pitchFamily="49" charset="0"/>
                <a:cs typeface="Courier New" pitchFamily="49" charset="0"/>
              </a:rPr>
              <a:t>}</a:t>
            </a:r>
          </a:p>
          <a:p>
            <a:pPr marL="457200" marR="0" lvl="1" indent="6350" algn="l" defTabSz="914363" rtl="0" eaLnBrk="1" fontAlgn="auto" latinLnBrk="0" hangingPunct="1">
              <a:lnSpc>
                <a:spcPct val="80000"/>
              </a:lnSpc>
              <a:spcBef>
                <a:spcPct val="20000"/>
              </a:spcBef>
              <a:spcAft>
                <a:spcPts val="0"/>
              </a:spcAft>
              <a:buClrTx/>
              <a:buSzPct val="90000"/>
              <a:buFontTx/>
              <a:buNone/>
              <a:tabLst/>
              <a:defRPr/>
            </a:pPr>
            <a:r>
              <a:rPr kumimoji="0" lang="en-US" sz="20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Bootstrapper</a:t>
            </a:r>
            <a:endParaRPr lang="en-US" dirty="0"/>
          </a:p>
        </p:txBody>
      </p:sp>
      <p:sp>
        <p:nvSpPr>
          <p:cNvPr id="9" name="Text Placeholder 8"/>
          <p:cNvSpPr>
            <a:spLocks noGrp="1"/>
          </p:cNvSpPr>
          <p:nvPr>
            <p:ph type="body" sz="quarter" idx="10"/>
          </p:nvPr>
        </p:nvSpPr>
        <p:spPr>
          <a:xfrm>
            <a:off x="387055" y="1572365"/>
            <a:ext cx="8657192" cy="871578"/>
          </a:xfrm>
        </p:spPr>
        <p:txBody>
          <a:bodyPr/>
          <a:lstStyle/>
          <a:p>
            <a:pPr lvl="1"/>
            <a:r>
              <a:rPr lang="en-US" sz="2000" dirty="0" smtClean="0"/>
              <a:t>public partial class </a:t>
            </a:r>
            <a:r>
              <a:rPr lang="en-US" sz="2000" dirty="0" err="1" smtClean="0"/>
              <a:t>MyAppBootstrapper</a:t>
            </a:r>
            <a:r>
              <a:rPr lang="en-US" sz="2000" dirty="0" smtClean="0"/>
              <a:t> : </a:t>
            </a:r>
            <a:r>
              <a:rPr lang="en-US" sz="2000" dirty="0" err="1" smtClean="0"/>
              <a:t>UnityBootstrapper</a:t>
            </a:r>
            <a:endParaRPr lang="en-US" sz="2000" dirty="0" smtClean="0"/>
          </a:p>
          <a:p>
            <a:pPr lvl="1"/>
            <a:r>
              <a:rPr lang="en-US" sz="2000" dirty="0" smtClean="0"/>
              <a:t>{</a:t>
            </a:r>
          </a:p>
          <a:p>
            <a:pPr lvl="1"/>
            <a:r>
              <a:rPr lang="en-US" sz="2000" dirty="0" smtClean="0"/>
              <a:t>    protected override </a:t>
            </a:r>
            <a:r>
              <a:rPr lang="en-US" sz="2000" dirty="0" err="1" smtClean="0"/>
              <a:t>IModuleCatalog</a:t>
            </a:r>
            <a:r>
              <a:rPr lang="en-US" sz="2000" dirty="0" smtClean="0"/>
              <a:t> </a:t>
            </a:r>
            <a:r>
              <a:rPr lang="en-US" sz="2000" dirty="0" err="1" smtClean="0"/>
              <a:t>GetModuleCatalog</a:t>
            </a:r>
            <a:r>
              <a:rPr lang="en-US" sz="2000" dirty="0" smtClean="0"/>
              <a:t>()</a:t>
            </a:r>
          </a:p>
          <a:p>
            <a:pPr lvl="1"/>
            <a:r>
              <a:rPr lang="en-US" sz="2000" dirty="0" smtClean="0"/>
              <a:t>    {</a:t>
            </a:r>
          </a:p>
          <a:p>
            <a:pPr lvl="1"/>
            <a:r>
              <a:rPr lang="en-US" sz="2000" dirty="0" smtClean="0"/>
              <a:t>        // register modules with catalog…</a:t>
            </a:r>
          </a:p>
          <a:p>
            <a:pPr lvl="1"/>
            <a:r>
              <a:rPr lang="en-US" sz="2000" dirty="0" smtClean="0"/>
              <a:t>    }</a:t>
            </a:r>
          </a:p>
          <a:p>
            <a:pPr lvl="1"/>
            <a:r>
              <a:rPr lang="en-US" sz="2000" dirty="0" smtClean="0"/>
              <a:t>    protected override void </a:t>
            </a:r>
            <a:r>
              <a:rPr lang="en-US" sz="2000" dirty="0" err="1" smtClean="0"/>
              <a:t>ConfigureContainer</a:t>
            </a:r>
            <a:r>
              <a:rPr lang="en-US" sz="2000" dirty="0" smtClean="0"/>
              <a:t>()</a:t>
            </a:r>
          </a:p>
          <a:p>
            <a:pPr lvl="1"/>
            <a:r>
              <a:rPr lang="en-US" sz="2000" dirty="0" smtClean="0"/>
              <a:t>    {</a:t>
            </a:r>
          </a:p>
          <a:p>
            <a:pPr lvl="1"/>
            <a:r>
              <a:rPr lang="en-US" sz="2000" dirty="0" smtClean="0"/>
              <a:t>        // Register types with container…</a:t>
            </a:r>
          </a:p>
          <a:p>
            <a:pPr lvl="1"/>
            <a:r>
              <a:rPr lang="en-US" sz="2000" dirty="0" smtClean="0"/>
              <a:t>    }</a:t>
            </a:r>
          </a:p>
          <a:p>
            <a:pPr lvl="1"/>
            <a:r>
              <a:rPr lang="en-US" sz="2000" dirty="0" smtClean="0"/>
              <a:t>    protected override </a:t>
            </a:r>
            <a:r>
              <a:rPr lang="en-US" sz="2000" dirty="0" err="1" smtClean="0"/>
              <a:t>DependencyObject</a:t>
            </a:r>
            <a:r>
              <a:rPr lang="en-US" sz="2000" dirty="0" smtClean="0"/>
              <a:t> </a:t>
            </a:r>
            <a:r>
              <a:rPr lang="en-US" sz="2000" dirty="0" err="1" smtClean="0"/>
              <a:t>CreateShell</a:t>
            </a:r>
            <a:r>
              <a:rPr lang="en-US" sz="2000" dirty="0" smtClean="0"/>
              <a:t>()</a:t>
            </a:r>
          </a:p>
          <a:p>
            <a:pPr lvl="1"/>
            <a:r>
              <a:rPr lang="en-US" sz="2000" dirty="0" smtClean="0"/>
              <a:t>    {</a:t>
            </a:r>
          </a:p>
          <a:p>
            <a:pPr lvl="1"/>
            <a:r>
              <a:rPr lang="en-US" sz="2000" dirty="0" smtClean="0"/>
              <a:t>	     // resolve shell and show it…</a:t>
            </a:r>
          </a:p>
          <a:p>
            <a:pPr lvl="1"/>
            <a:r>
              <a:rPr lang="en-US" sz="2000" dirty="0" smtClean="0"/>
              <a:t>    }</a:t>
            </a:r>
          </a:p>
          <a:p>
            <a:pPr lvl="1"/>
            <a:r>
              <a:rPr lang="en-US" sz="2000" dirty="0" smtClean="0"/>
              <a:t>}</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Separated Presentation Patterns</a:t>
            </a:r>
            <a:endParaRPr lang="en-US" dirty="0"/>
          </a:p>
        </p:txBody>
      </p:sp>
      <p:sp>
        <p:nvSpPr>
          <p:cNvPr id="3" name="Text Placeholder 2"/>
          <p:cNvSpPr>
            <a:spLocks noGrp="1"/>
          </p:cNvSpPr>
          <p:nvPr>
            <p:ph type="body" sz="quarter" idx="10"/>
          </p:nvPr>
        </p:nvSpPr>
        <p:spPr/>
        <p:txBody>
          <a:bodyPr/>
          <a:lstStyle/>
          <a:p>
            <a:r>
              <a:rPr lang="en-US" dirty="0" smtClean="0"/>
              <a:t>Supervising Controller</a:t>
            </a:r>
          </a:p>
          <a:p>
            <a:r>
              <a:rPr lang="en-US" dirty="0" smtClean="0"/>
              <a:t>Presentation Model / Model-View-</a:t>
            </a:r>
            <a:r>
              <a:rPr lang="en-US" dirty="0" err="1" smtClean="0"/>
              <a:t>ViewModel</a:t>
            </a:r>
            <a:endParaRPr lang="en-US" dirty="0"/>
          </a:p>
        </p:txBody>
      </p:sp>
      <p:grpSp>
        <p:nvGrpSpPr>
          <p:cNvPr id="4" name="Group 51"/>
          <p:cNvGrpSpPr/>
          <p:nvPr/>
        </p:nvGrpSpPr>
        <p:grpSpPr>
          <a:xfrm>
            <a:off x="762000" y="3048000"/>
            <a:ext cx="2819400" cy="2057400"/>
            <a:chOff x="4724400" y="1143000"/>
            <a:chExt cx="3886200" cy="2264092"/>
          </a:xfrm>
        </p:grpSpPr>
        <p:sp>
          <p:nvSpPr>
            <p:cNvPr id="5" name="Rounded Rectangle 4"/>
            <p:cNvSpPr/>
            <p:nvPr/>
          </p:nvSpPr>
          <p:spPr bwMode="auto">
            <a:xfrm>
              <a:off x="7048500" y="1143000"/>
              <a:ext cx="1562100" cy="9525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0" rIns="0" bIns="0" numCol="1" rtlCol="0" anchor="ctr" anchorCtr="0" compatLnSpc="1">
              <a:prstTxWarp prst="textNoShape">
                <a:avLst/>
              </a:prstTxWarp>
            </a:bodyPr>
            <a:lstStyle/>
            <a:p>
              <a:pPr algn="ctr" defTabSz="914099"/>
              <a:r>
                <a:rPr lang="en-US" dirty="0" smtClean="0">
                  <a:solidFill>
                    <a:srgbClr val="FFFFFF"/>
                  </a:solidFill>
                  <a:effectLst>
                    <a:outerShdw blurRad="38100" dist="38100" dir="2700000" algn="tl">
                      <a:srgbClr val="000000">
                        <a:alpha val="43137"/>
                      </a:srgbClr>
                    </a:outerShdw>
                  </a:effectLst>
                  <a:latin typeface="Calibri" pitchFamily="34" charset="0"/>
                </a:rPr>
                <a:t>Presenter</a:t>
              </a:r>
            </a:p>
          </p:txBody>
        </p:sp>
        <p:sp>
          <p:nvSpPr>
            <p:cNvPr id="6" name="Rounded Rectangle 5"/>
            <p:cNvSpPr/>
            <p:nvPr/>
          </p:nvSpPr>
          <p:spPr bwMode="auto">
            <a:xfrm>
              <a:off x="7048501" y="2454592"/>
              <a:ext cx="1562099" cy="9525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0" tIns="0" rIns="0" bIns="0" numCol="1" rtlCol="0" anchor="ctr" anchorCtr="0" compatLnSpc="1">
              <a:prstTxWarp prst="textNoShape">
                <a:avLst/>
              </a:prstTxWarp>
            </a:bodyPr>
            <a:lstStyle/>
            <a:p>
              <a:pPr algn="ctr" defTabSz="914099"/>
              <a:r>
                <a:rPr lang="en-US" dirty="0" smtClean="0">
                  <a:solidFill>
                    <a:srgbClr val="FFFFFF"/>
                  </a:solidFill>
                  <a:effectLst>
                    <a:outerShdw blurRad="38100" dist="38100" dir="2700000" algn="tl">
                      <a:srgbClr val="000000">
                        <a:alpha val="43137"/>
                      </a:srgbClr>
                    </a:outerShdw>
                  </a:effectLst>
                  <a:latin typeface="Calibri" pitchFamily="34" charset="0"/>
                </a:rPr>
                <a:t>Model</a:t>
              </a:r>
            </a:p>
          </p:txBody>
        </p:sp>
        <p:grpSp>
          <p:nvGrpSpPr>
            <p:cNvPr id="7" name="Group 23"/>
            <p:cNvGrpSpPr/>
            <p:nvPr/>
          </p:nvGrpSpPr>
          <p:grpSpPr>
            <a:xfrm>
              <a:off x="4724400" y="1143000"/>
              <a:ext cx="1981200" cy="952500"/>
              <a:chOff x="4724400" y="1143000"/>
              <a:chExt cx="1981200" cy="952500"/>
            </a:xfrm>
          </p:grpSpPr>
          <p:sp>
            <p:nvSpPr>
              <p:cNvPr id="14" name="Rounded Rectangle 13"/>
              <p:cNvSpPr/>
              <p:nvPr/>
            </p:nvSpPr>
            <p:spPr bwMode="auto">
              <a:xfrm>
                <a:off x="4724400" y="1143000"/>
                <a:ext cx="1562100" cy="9525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0" tIns="0" rIns="0" bIns="0" numCol="1" rtlCol="0" anchor="ctr" anchorCtr="0" compatLnSpc="1">
                <a:prstTxWarp prst="textNoShape">
                  <a:avLst/>
                </a:prstTxWarp>
              </a:bodyPr>
              <a:lstStyle/>
              <a:p>
                <a:pPr algn="ctr" defTabSz="914099"/>
                <a:r>
                  <a:rPr lang="en-US" dirty="0" smtClean="0">
                    <a:solidFill>
                      <a:srgbClr val="FFFFFF"/>
                    </a:solidFill>
                    <a:effectLst>
                      <a:outerShdw blurRad="38100" dist="38100" dir="2700000" algn="tl">
                        <a:srgbClr val="000000">
                          <a:alpha val="43137"/>
                        </a:srgbClr>
                      </a:outerShdw>
                    </a:effectLst>
                    <a:latin typeface="Calibri" pitchFamily="34" charset="0"/>
                  </a:rPr>
                  <a:t>View</a:t>
                </a:r>
              </a:p>
            </p:txBody>
          </p:sp>
          <p:sp>
            <p:nvSpPr>
              <p:cNvPr id="15" name="Oval 14"/>
              <p:cNvSpPr/>
              <p:nvPr/>
            </p:nvSpPr>
            <p:spPr bwMode="auto">
              <a:xfrm>
                <a:off x="6477000" y="1524000"/>
                <a:ext cx="228600" cy="190500"/>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6" name="Straight Connector 15"/>
              <p:cNvCxnSpPr>
                <a:stCxn id="15" idx="2"/>
                <a:endCxn id="14" idx="3"/>
              </p:cNvCxnSpPr>
              <p:nvPr/>
            </p:nvCxnSpPr>
            <p:spPr>
              <a:xfrm rot="10800000">
                <a:off x="6286500" y="1619250"/>
                <a:ext cx="190500" cy="1588"/>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8" name="Straight Arrow Connector 7"/>
            <p:cNvCxnSpPr>
              <a:stCxn id="5" idx="1"/>
              <a:endCxn id="15" idx="6"/>
            </p:cNvCxnSpPr>
            <p:nvPr/>
          </p:nvCxnSpPr>
          <p:spPr>
            <a:xfrm rot="10800000">
              <a:off x="6705600" y="1619250"/>
              <a:ext cx="342900" cy="1588"/>
            </a:xfrm>
            <a:prstGeom prst="straightConnector1">
              <a:avLst/>
            </a:prstGeom>
            <a:ln w="19050">
              <a:solidFill>
                <a:schemeClr val="accent5"/>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5" idx="2"/>
              <a:endCxn id="6" idx="0"/>
            </p:cNvCxnSpPr>
            <p:nvPr/>
          </p:nvCxnSpPr>
          <p:spPr>
            <a:xfrm rot="5400000">
              <a:off x="7650005" y="2275045"/>
              <a:ext cx="359092" cy="2025"/>
            </a:xfrm>
            <a:prstGeom prst="straightConnector1">
              <a:avLst/>
            </a:prstGeom>
            <a:ln w="19050">
              <a:solidFill>
                <a:schemeClr val="accent5"/>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V="1">
              <a:off x="7941312" y="2271079"/>
              <a:ext cx="358297" cy="8731"/>
            </a:xfrm>
            <a:prstGeom prst="straightConnector1">
              <a:avLst/>
            </a:prstGeom>
            <a:ln w="19050">
              <a:solidFill>
                <a:schemeClr val="accent5"/>
              </a:solidFill>
              <a:prstDash val="sysDash"/>
              <a:tailEnd type="stealth"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286500" y="1828800"/>
              <a:ext cx="762000" cy="1588"/>
            </a:xfrm>
            <a:prstGeom prst="straightConnector1">
              <a:avLst/>
            </a:prstGeom>
            <a:ln w="19050">
              <a:solidFill>
                <a:schemeClr val="accent5"/>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Elbow Connector 44"/>
            <p:cNvCxnSpPr>
              <a:stCxn id="14" idx="2"/>
            </p:cNvCxnSpPr>
            <p:nvPr/>
          </p:nvCxnSpPr>
          <p:spPr>
            <a:xfrm rot="16200000" flipH="1">
              <a:off x="5876925" y="1724025"/>
              <a:ext cx="800100" cy="1543050"/>
            </a:xfrm>
            <a:prstGeom prst="bentConnector2">
              <a:avLst/>
            </a:prstGeom>
            <a:ln w="19050">
              <a:solidFill>
                <a:schemeClr val="accent5"/>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3" name="Elbow Connector 44"/>
            <p:cNvCxnSpPr/>
            <p:nvPr/>
          </p:nvCxnSpPr>
          <p:spPr>
            <a:xfrm rot="10800000">
              <a:off x="5064443" y="2065972"/>
              <a:ext cx="1943103" cy="1020127"/>
            </a:xfrm>
            <a:prstGeom prst="bentConnector3">
              <a:avLst>
                <a:gd name="adj1" fmla="val 100000"/>
              </a:avLst>
            </a:prstGeom>
            <a:ln w="19050">
              <a:solidFill>
                <a:schemeClr val="accent5"/>
              </a:solidFill>
              <a:prstDash val="sysDash"/>
              <a:tailEnd type="stealth" w="lg" len="lg"/>
            </a:ln>
          </p:spPr>
          <p:style>
            <a:lnRef idx="1">
              <a:schemeClr val="accent1"/>
            </a:lnRef>
            <a:fillRef idx="0">
              <a:schemeClr val="accent1"/>
            </a:fillRef>
            <a:effectRef idx="0">
              <a:schemeClr val="accent1"/>
            </a:effectRef>
            <a:fontRef idx="minor">
              <a:schemeClr val="tx1"/>
            </a:fontRef>
          </p:style>
        </p:cxnSp>
      </p:grpSp>
      <p:grpSp>
        <p:nvGrpSpPr>
          <p:cNvPr id="17" name="Group 75"/>
          <p:cNvGrpSpPr/>
          <p:nvPr/>
        </p:nvGrpSpPr>
        <p:grpSpPr>
          <a:xfrm>
            <a:off x="4648200" y="3429000"/>
            <a:ext cx="4114800" cy="1066800"/>
            <a:chOff x="723900" y="5029200"/>
            <a:chExt cx="6315075" cy="952500"/>
          </a:xfrm>
        </p:grpSpPr>
        <p:sp>
          <p:nvSpPr>
            <p:cNvPr id="18" name="Rounded Rectangle 17"/>
            <p:cNvSpPr/>
            <p:nvPr/>
          </p:nvSpPr>
          <p:spPr bwMode="auto">
            <a:xfrm>
              <a:off x="3048000" y="5029200"/>
              <a:ext cx="1778000" cy="9525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0" tIns="0" rIns="0" bIns="0" numCol="1" rtlCol="0" anchor="ctr" anchorCtr="0" compatLnSpc="1">
              <a:prstTxWarp prst="textNoShape">
                <a:avLst/>
              </a:prstTxWarp>
            </a:bodyPr>
            <a:lstStyle/>
            <a:p>
              <a:pPr algn="ctr" defTabSz="914099"/>
              <a:r>
                <a:rPr lang="en-US" dirty="0" smtClean="0">
                  <a:solidFill>
                    <a:srgbClr val="FFFFFF"/>
                  </a:solidFill>
                  <a:effectLst>
                    <a:outerShdw blurRad="38100" dist="38100" dir="2700000" algn="tl">
                      <a:srgbClr val="000000">
                        <a:alpha val="43137"/>
                      </a:srgbClr>
                    </a:outerShdw>
                  </a:effectLst>
                  <a:latin typeface="Calibri" pitchFamily="34" charset="0"/>
                </a:rPr>
                <a:t>View</a:t>
              </a:r>
            </a:p>
            <a:p>
              <a:pPr algn="ctr" defTabSz="914099"/>
              <a:r>
                <a:rPr lang="en-US" dirty="0" smtClean="0">
                  <a:solidFill>
                    <a:srgbClr val="FFFFFF"/>
                  </a:solidFill>
                  <a:effectLst>
                    <a:outerShdw blurRad="38100" dist="38100" dir="2700000" algn="tl">
                      <a:srgbClr val="000000">
                        <a:alpha val="43137"/>
                      </a:srgbClr>
                    </a:outerShdw>
                  </a:effectLst>
                  <a:latin typeface="Calibri" pitchFamily="34" charset="0"/>
                </a:rPr>
                <a:t>Model</a:t>
              </a:r>
            </a:p>
          </p:txBody>
        </p:sp>
        <p:sp>
          <p:nvSpPr>
            <p:cNvPr id="19" name="Rounded Rectangle 18"/>
            <p:cNvSpPr/>
            <p:nvPr/>
          </p:nvSpPr>
          <p:spPr bwMode="auto">
            <a:xfrm>
              <a:off x="5476875" y="5029200"/>
              <a:ext cx="1562100" cy="9525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rgbClr val="FFFFFF"/>
                  </a:solidFill>
                  <a:effectLst>
                    <a:outerShdw blurRad="38100" dist="38100" dir="2700000" algn="tl">
                      <a:srgbClr val="000000">
                        <a:alpha val="43137"/>
                      </a:srgbClr>
                    </a:outerShdw>
                  </a:effectLst>
                  <a:latin typeface="Calibri" pitchFamily="34" charset="0"/>
                </a:rPr>
                <a:t>Model</a:t>
              </a:r>
            </a:p>
          </p:txBody>
        </p:sp>
        <p:sp>
          <p:nvSpPr>
            <p:cNvPr id="20" name="Rounded Rectangle 19"/>
            <p:cNvSpPr/>
            <p:nvPr/>
          </p:nvSpPr>
          <p:spPr bwMode="auto">
            <a:xfrm>
              <a:off x="723900" y="5029200"/>
              <a:ext cx="1562100" cy="9525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rgbClr val="FFFFFF"/>
                  </a:solidFill>
                  <a:effectLst>
                    <a:outerShdw blurRad="38100" dist="38100" dir="2700000" algn="tl">
                      <a:srgbClr val="000000">
                        <a:alpha val="43137"/>
                      </a:srgbClr>
                    </a:outerShdw>
                  </a:effectLst>
                  <a:latin typeface="Calibri" pitchFamily="34" charset="0"/>
                </a:rPr>
                <a:t>View</a:t>
              </a:r>
            </a:p>
          </p:txBody>
        </p:sp>
        <p:cxnSp>
          <p:nvCxnSpPr>
            <p:cNvPr id="21" name="Straight Arrow Connector 20"/>
            <p:cNvCxnSpPr>
              <a:stCxn id="18" idx="3"/>
              <a:endCxn id="19" idx="1"/>
            </p:cNvCxnSpPr>
            <p:nvPr/>
          </p:nvCxnSpPr>
          <p:spPr>
            <a:xfrm>
              <a:off x="4826000" y="5505451"/>
              <a:ext cx="650875" cy="2302"/>
            </a:xfrm>
            <a:prstGeom prst="straightConnector1">
              <a:avLst/>
            </a:prstGeom>
            <a:ln w="19050">
              <a:solidFill>
                <a:schemeClr val="accent5"/>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0800000">
              <a:off x="4787900" y="5753099"/>
              <a:ext cx="685800" cy="1589"/>
            </a:xfrm>
            <a:prstGeom prst="straightConnector1">
              <a:avLst/>
            </a:prstGeom>
            <a:ln w="19050">
              <a:solidFill>
                <a:schemeClr val="accent5"/>
              </a:solidFill>
              <a:prstDash val="sysDash"/>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0" idx="3"/>
              <a:endCxn id="18" idx="1"/>
            </p:cNvCxnSpPr>
            <p:nvPr/>
          </p:nvCxnSpPr>
          <p:spPr>
            <a:xfrm>
              <a:off x="2286000" y="5505451"/>
              <a:ext cx="761999" cy="2302"/>
            </a:xfrm>
            <a:prstGeom prst="straightConnector1">
              <a:avLst/>
            </a:prstGeom>
            <a:ln w="19050">
              <a:solidFill>
                <a:schemeClr val="accent5"/>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a:off x="2286000" y="5753100"/>
              <a:ext cx="762000" cy="1588"/>
            </a:xfrm>
            <a:prstGeom prst="straightConnector1">
              <a:avLst/>
            </a:prstGeom>
            <a:ln w="19050">
              <a:solidFill>
                <a:schemeClr val="accent5"/>
              </a:solidFill>
              <a:prstDash val="sysDash"/>
              <a:tailEnd type="stealth" w="lg" len="lg"/>
            </a:ln>
          </p:spPr>
          <p:style>
            <a:lnRef idx="1">
              <a:schemeClr val="accent1"/>
            </a:lnRef>
            <a:fillRef idx="0">
              <a:schemeClr val="accent1"/>
            </a:fillRef>
            <a:effectRef idx="0">
              <a:schemeClr val="accent1"/>
            </a:effectRef>
            <a:fontRef idx="minor">
              <a:schemeClr val="tx1"/>
            </a:fontRef>
          </p:style>
        </p:cxnSp>
      </p:grpSp>
      <p:sp>
        <p:nvSpPr>
          <p:cNvPr id="25" name="Rounded Rectangle 24"/>
          <p:cNvSpPr/>
          <p:nvPr/>
        </p:nvSpPr>
        <p:spPr>
          <a:xfrm>
            <a:off x="4114800" y="2819400"/>
            <a:ext cx="152400" cy="2362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Loading</a:t>
            </a:r>
            <a:endParaRPr lang="en-US" dirty="0"/>
          </a:p>
        </p:txBody>
      </p:sp>
      <p:sp>
        <p:nvSpPr>
          <p:cNvPr id="3" name="Content Placeholder 2"/>
          <p:cNvSpPr>
            <a:spLocks noGrp="1"/>
          </p:cNvSpPr>
          <p:nvPr>
            <p:ph idx="1"/>
          </p:nvPr>
        </p:nvSpPr>
        <p:spPr/>
        <p:txBody>
          <a:bodyPr/>
          <a:lstStyle/>
          <a:p>
            <a:r>
              <a:rPr lang="en-US" dirty="0" smtClean="0"/>
              <a:t>Implement </a:t>
            </a:r>
            <a:r>
              <a:rPr lang="en-US" dirty="0" err="1" smtClean="0"/>
              <a:t>IModule</a:t>
            </a:r>
            <a:endParaRPr lang="en-US" dirty="0" smtClean="0"/>
          </a:p>
          <a:p>
            <a:r>
              <a:rPr lang="en-US" dirty="0" smtClean="0"/>
              <a:t>Tell Prism how to go find it</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Implementing </a:t>
            </a:r>
            <a:r>
              <a:rPr lang="en-US" dirty="0" err="1" smtClean="0"/>
              <a:t>IModule</a:t>
            </a:r>
            <a:endParaRPr lang="en-US" dirty="0"/>
          </a:p>
        </p:txBody>
      </p:sp>
      <p:sp>
        <p:nvSpPr>
          <p:cNvPr id="9" name="Text Placeholder 8"/>
          <p:cNvSpPr>
            <a:spLocks noGrp="1"/>
          </p:cNvSpPr>
          <p:nvPr>
            <p:ph type="body" sz="quarter" idx="10"/>
          </p:nvPr>
        </p:nvSpPr>
        <p:spPr/>
        <p:txBody>
          <a:bodyPr/>
          <a:lstStyle/>
          <a:p>
            <a:pPr lvl="1"/>
            <a:r>
              <a:rPr lang="en-US" sz="2000" dirty="0" smtClean="0"/>
              <a:t>public class </a:t>
            </a:r>
            <a:r>
              <a:rPr lang="en-US" sz="2000" dirty="0" err="1" smtClean="0"/>
              <a:t>ModuleA</a:t>
            </a:r>
            <a:r>
              <a:rPr lang="en-US" sz="2000" dirty="0" smtClean="0"/>
              <a:t> : </a:t>
            </a:r>
            <a:r>
              <a:rPr lang="en-US" sz="2000" dirty="0" err="1" smtClean="0"/>
              <a:t>IModule</a:t>
            </a:r>
            <a:endParaRPr lang="en-US" sz="2000" dirty="0" smtClean="0"/>
          </a:p>
          <a:p>
            <a:pPr lvl="1"/>
            <a:r>
              <a:rPr lang="en-US" sz="2000" dirty="0" smtClean="0"/>
              <a:t>{</a:t>
            </a:r>
          </a:p>
          <a:p>
            <a:pPr lvl="2"/>
            <a:r>
              <a:rPr lang="en-US" dirty="0" smtClean="0"/>
              <a:t>private </a:t>
            </a:r>
            <a:r>
              <a:rPr lang="en-US" dirty="0" err="1" smtClean="0"/>
              <a:t>readonly</a:t>
            </a:r>
            <a:r>
              <a:rPr lang="en-US" dirty="0" smtClean="0"/>
              <a:t> </a:t>
            </a:r>
            <a:r>
              <a:rPr lang="en-US" dirty="0" err="1" smtClean="0"/>
              <a:t>IRegionManager</a:t>
            </a:r>
            <a:r>
              <a:rPr lang="en-US" dirty="0" smtClean="0"/>
              <a:t> </a:t>
            </a:r>
            <a:r>
              <a:rPr lang="en-US" dirty="0" err="1" smtClean="0"/>
              <a:t>regionManager</a:t>
            </a:r>
            <a:r>
              <a:rPr lang="en-US" dirty="0" smtClean="0"/>
              <a:t>;</a:t>
            </a:r>
          </a:p>
          <a:p>
            <a:pPr lvl="1"/>
            <a:endParaRPr lang="en-US" sz="2000" dirty="0" smtClean="0"/>
          </a:p>
          <a:p>
            <a:pPr lvl="2"/>
            <a:r>
              <a:rPr lang="en-US" dirty="0" smtClean="0"/>
              <a:t>public </a:t>
            </a:r>
            <a:r>
              <a:rPr lang="en-US" dirty="0" err="1" smtClean="0"/>
              <a:t>ModuleA</a:t>
            </a:r>
            <a:r>
              <a:rPr lang="en-US" dirty="0" smtClean="0"/>
              <a:t>(</a:t>
            </a:r>
            <a:r>
              <a:rPr lang="en-US" dirty="0" err="1" smtClean="0"/>
              <a:t>IRegionManager</a:t>
            </a:r>
            <a:r>
              <a:rPr lang="en-US" dirty="0" smtClean="0"/>
              <a:t> </a:t>
            </a:r>
            <a:r>
              <a:rPr lang="en-US" dirty="0" err="1" smtClean="0"/>
              <a:t>regionManager</a:t>
            </a:r>
            <a:r>
              <a:rPr lang="en-US" dirty="0" smtClean="0"/>
              <a:t>)</a:t>
            </a:r>
          </a:p>
          <a:p>
            <a:pPr lvl="2"/>
            <a:r>
              <a:rPr lang="en-US" dirty="0" smtClean="0"/>
              <a:t>{</a:t>
            </a:r>
          </a:p>
          <a:p>
            <a:pPr lvl="3"/>
            <a:r>
              <a:rPr lang="en-US" dirty="0" err="1" smtClean="0"/>
              <a:t>this.regionManager</a:t>
            </a:r>
            <a:r>
              <a:rPr lang="en-US" dirty="0" smtClean="0"/>
              <a:t> = </a:t>
            </a:r>
            <a:r>
              <a:rPr lang="en-US" dirty="0" err="1" smtClean="0"/>
              <a:t>regionManager</a:t>
            </a:r>
            <a:r>
              <a:rPr lang="en-US" dirty="0" smtClean="0"/>
              <a:t>;</a:t>
            </a:r>
          </a:p>
          <a:p>
            <a:pPr lvl="2"/>
            <a:r>
              <a:rPr lang="en-US" dirty="0" smtClean="0"/>
              <a:t>}</a:t>
            </a:r>
          </a:p>
          <a:p>
            <a:pPr lvl="2"/>
            <a:endParaRPr lang="en-US" dirty="0" smtClean="0"/>
          </a:p>
          <a:p>
            <a:pPr lvl="2"/>
            <a:r>
              <a:rPr lang="en-US" dirty="0" smtClean="0"/>
              <a:t>public void Initialize()</a:t>
            </a:r>
          </a:p>
          <a:p>
            <a:pPr lvl="2"/>
            <a:r>
              <a:rPr lang="en-US" dirty="0" smtClean="0"/>
              <a:t>{</a:t>
            </a:r>
          </a:p>
          <a:p>
            <a:pPr lvl="3"/>
            <a:r>
              <a:rPr lang="en-US" dirty="0" err="1" smtClean="0"/>
              <a:t>this.regionManager.Regions</a:t>
            </a:r>
            <a:r>
              <a:rPr lang="en-US" dirty="0" smtClean="0"/>
              <a:t>["</a:t>
            </a:r>
            <a:r>
              <a:rPr lang="en-US" dirty="0" err="1" smtClean="0"/>
              <a:t>MainRegion</a:t>
            </a:r>
            <a:r>
              <a:rPr lang="en-US" dirty="0" smtClean="0"/>
              <a:t>"]</a:t>
            </a:r>
          </a:p>
          <a:p>
            <a:pPr lvl="3"/>
            <a:r>
              <a:rPr lang="en-US" dirty="0" smtClean="0"/>
              <a:t>    .Add(new </a:t>
            </a:r>
            <a:r>
              <a:rPr lang="en-US" dirty="0" err="1" smtClean="0"/>
              <a:t>DefaultViewA</a:t>
            </a:r>
            <a:r>
              <a:rPr lang="en-US" dirty="0" smtClean="0"/>
              <a:t>());</a:t>
            </a:r>
          </a:p>
          <a:p>
            <a:pPr lvl="2"/>
            <a:r>
              <a:rPr lang="en-US" dirty="0" smtClean="0"/>
              <a:t>}</a:t>
            </a:r>
          </a:p>
          <a:p>
            <a:pPr lvl="1"/>
            <a:r>
              <a:rPr lang="en-US" sz="2000" dirty="0" smtClean="0"/>
              <a:t>}</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Loading Modules</a:t>
            </a:r>
            <a:endParaRPr lang="en-US" dirty="0"/>
          </a:p>
        </p:txBody>
      </p:sp>
      <p:sp>
        <p:nvSpPr>
          <p:cNvPr id="3" name="Text Placeholder 2"/>
          <p:cNvSpPr>
            <a:spLocks noGrp="1"/>
          </p:cNvSpPr>
          <p:nvPr>
            <p:ph type="body" sz="quarter" idx="10"/>
          </p:nvPr>
        </p:nvSpPr>
        <p:spPr/>
        <p:txBody>
          <a:bodyPr/>
          <a:lstStyle/>
          <a:p>
            <a:r>
              <a:rPr lang="en-US" sz="2000" dirty="0" err="1" smtClean="0"/>
              <a:t>ModuleCatalog</a:t>
            </a:r>
            <a:r>
              <a:rPr lang="en-US" sz="2000" dirty="0" smtClean="0"/>
              <a:t> catalog = new </a:t>
            </a:r>
            <a:r>
              <a:rPr lang="en-US" sz="2000" dirty="0" err="1" smtClean="0"/>
              <a:t>ModuleCatalog</a:t>
            </a:r>
            <a:r>
              <a:rPr lang="en-US" sz="2000" dirty="0" smtClean="0"/>
              <a:t>();</a:t>
            </a:r>
          </a:p>
          <a:p>
            <a:endParaRPr lang="en-US" sz="2000" dirty="0" smtClean="0"/>
          </a:p>
          <a:p>
            <a:r>
              <a:rPr lang="en-US" sz="2000" dirty="0" err="1" smtClean="0"/>
              <a:t>catalog.AddModule</a:t>
            </a:r>
            <a:r>
              <a:rPr lang="en-US" sz="2000" dirty="0" smtClean="0"/>
              <a:t>(</a:t>
            </a:r>
            <a:r>
              <a:rPr lang="en-US" sz="2000" dirty="0" err="1" smtClean="0"/>
              <a:t>typeof</a:t>
            </a:r>
            <a:r>
              <a:rPr lang="en-US" sz="2000" dirty="0" smtClean="0"/>
              <a:t> (</a:t>
            </a:r>
            <a:r>
              <a:rPr lang="en-US" sz="2000" dirty="0" err="1" smtClean="0"/>
              <a:t>ModuleA</a:t>
            </a:r>
            <a:r>
              <a:rPr lang="en-US" sz="2000" dirty="0" smtClean="0"/>
              <a:t>), "</a:t>
            </a:r>
            <a:r>
              <a:rPr lang="en-US" sz="2000" dirty="0" err="1" smtClean="0"/>
              <a:t>ModuleD</a:t>
            </a:r>
            <a:r>
              <a:rPr lang="en-US" sz="2000" dirty="0" smtClean="0"/>
              <a:t>")</a:t>
            </a:r>
          </a:p>
          <a:p>
            <a:r>
              <a:rPr lang="en-US" sz="2000" dirty="0" smtClean="0"/>
              <a:t>       .</a:t>
            </a:r>
            <a:r>
              <a:rPr lang="en-US" sz="2000" dirty="0" err="1" smtClean="0"/>
              <a:t>AddModule</a:t>
            </a:r>
            <a:r>
              <a:rPr lang="en-US" sz="2000" dirty="0" smtClean="0"/>
              <a:t>(</a:t>
            </a:r>
            <a:r>
              <a:rPr lang="en-US" sz="2000" dirty="0" err="1" smtClean="0"/>
              <a:t>typeof</a:t>
            </a:r>
            <a:r>
              <a:rPr lang="en-US" sz="2000" dirty="0" smtClean="0"/>
              <a:t> (</a:t>
            </a:r>
            <a:r>
              <a:rPr lang="en-US" sz="2000" dirty="0" err="1" smtClean="0"/>
              <a:t>ModuleD</a:t>
            </a:r>
            <a:r>
              <a:rPr lang="en-US" sz="2000" dirty="0" smtClean="0"/>
              <a:t>), "</a:t>
            </a:r>
            <a:r>
              <a:rPr lang="en-US" sz="2000" dirty="0" err="1" smtClean="0"/>
              <a:t>ModuleB</a:t>
            </a:r>
            <a:r>
              <a:rPr lang="en-US" sz="2000" dirty="0" smtClean="0"/>
              <a:t>")</a:t>
            </a:r>
          </a:p>
          <a:p>
            <a:r>
              <a:rPr lang="en-US" sz="2000" dirty="0" smtClean="0"/>
              <a:t>       .</a:t>
            </a:r>
            <a:r>
              <a:rPr lang="en-US" sz="2000" dirty="0" err="1" smtClean="0"/>
              <a:t>AddModule</a:t>
            </a:r>
            <a:r>
              <a:rPr lang="en-US" sz="2000" dirty="0" smtClean="0"/>
              <a:t>(</a:t>
            </a:r>
            <a:r>
              <a:rPr lang="en-US" sz="2000" dirty="0" err="1" smtClean="0"/>
              <a:t>typeof</a:t>
            </a:r>
            <a:r>
              <a:rPr lang="en-US" sz="2000" dirty="0" smtClean="0"/>
              <a:t> (</a:t>
            </a:r>
            <a:r>
              <a:rPr lang="en-US" sz="2000" dirty="0" err="1" smtClean="0"/>
              <a:t>ModuleC</a:t>
            </a:r>
            <a:r>
              <a:rPr lang="en-US" sz="2000" dirty="0" smtClean="0"/>
              <a:t>),      </a:t>
            </a:r>
          </a:p>
          <a:p>
            <a:r>
              <a:rPr lang="en-US" sz="2000" dirty="0" smtClean="0"/>
              <a:t>                  </a:t>
            </a:r>
            <a:r>
              <a:rPr lang="en-US" sz="2000" dirty="0" err="1" smtClean="0"/>
              <a:t>InitializationMode.OnDemand</a:t>
            </a:r>
            <a:r>
              <a:rPr lang="en-US" sz="2000" dirty="0" smtClean="0"/>
              <a:t>);</a:t>
            </a:r>
          </a:p>
          <a:p>
            <a:endParaRPr lang="en-US" sz="2000" dirty="0"/>
          </a:p>
        </p:txBody>
      </p:sp>
      <p:sp>
        <p:nvSpPr>
          <p:cNvPr id="4" name="Text Placeholder 2"/>
          <p:cNvSpPr txBox="1">
            <a:spLocks/>
          </p:cNvSpPr>
          <p:nvPr/>
        </p:nvSpPr>
        <p:spPr>
          <a:xfrm>
            <a:off x="439702" y="4068952"/>
            <a:ext cx="8346073" cy="1698927"/>
          </a:xfrm>
          <a:prstGeom prst="rect">
            <a:avLst/>
          </a:prstGeom>
        </p:spPr>
        <p:txBody>
          <a:bodyPr vert="horz" wrap="square" lIns="0" tIns="0" rIns="0" bIns="0" rtlCol="0">
            <a:noAutofit/>
          </a:bodyPr>
          <a:lstStyle/>
          <a:p>
            <a:pPr lvl="0">
              <a:lnSpc>
                <a:spcPct val="80000"/>
              </a:lnSpc>
              <a:spcBef>
                <a:spcPct val="20000"/>
              </a:spcBef>
            </a:pPr>
            <a:r>
              <a:rPr lang="en-US" sz="2000" dirty="0" smtClean="0">
                <a:solidFill>
                  <a:srgbClr val="000000"/>
                </a:solidFill>
                <a:latin typeface="Consolas" pitchFamily="49" charset="0"/>
                <a:cs typeface="Courier New" pitchFamily="49" charset="0"/>
              </a:rPr>
              <a:t>private void </a:t>
            </a:r>
            <a:r>
              <a:rPr lang="en-US" sz="2000" dirty="0" err="1" smtClean="0">
                <a:solidFill>
                  <a:srgbClr val="000000"/>
                </a:solidFill>
                <a:latin typeface="Consolas" pitchFamily="49" charset="0"/>
                <a:cs typeface="Courier New" pitchFamily="49" charset="0"/>
              </a:rPr>
              <a:t>SomeMethod</a:t>
            </a:r>
            <a:r>
              <a:rPr lang="en-US" sz="2000" dirty="0" smtClean="0">
                <a:solidFill>
                  <a:srgbClr val="000000"/>
                </a:solidFill>
                <a:latin typeface="Consolas" pitchFamily="49" charset="0"/>
                <a:cs typeface="Courier New" pitchFamily="49" charset="0"/>
              </a:rPr>
              <a:t>(</a:t>
            </a:r>
            <a:r>
              <a:rPr lang="en-US" sz="2000" dirty="0" err="1" smtClean="0">
                <a:solidFill>
                  <a:srgbClr val="000000"/>
                </a:solidFill>
                <a:latin typeface="Consolas" pitchFamily="49" charset="0"/>
                <a:cs typeface="Courier New" pitchFamily="49" charset="0"/>
              </a:rPr>
              <a:t>IModuleManager</a:t>
            </a:r>
            <a:r>
              <a:rPr lang="en-US" sz="2000" dirty="0" smtClean="0">
                <a:solidFill>
                  <a:srgbClr val="000000"/>
                </a:solidFill>
                <a:latin typeface="Consolas" pitchFamily="49" charset="0"/>
                <a:cs typeface="Courier New" pitchFamily="49" charset="0"/>
              </a:rPr>
              <a:t> </a:t>
            </a:r>
            <a:r>
              <a:rPr lang="en-US" sz="2000" dirty="0" err="1" smtClean="0">
                <a:solidFill>
                  <a:srgbClr val="000000"/>
                </a:solidFill>
                <a:latin typeface="Consolas" pitchFamily="49" charset="0"/>
                <a:cs typeface="Courier New" pitchFamily="49" charset="0"/>
              </a:rPr>
              <a:t>moduleManager</a:t>
            </a:r>
            <a:r>
              <a:rPr lang="en-US" sz="2000" dirty="0" smtClean="0">
                <a:solidFill>
                  <a:srgbClr val="000000"/>
                </a:solidFill>
                <a:latin typeface="Consolas" pitchFamily="49" charset="0"/>
                <a:cs typeface="Courier New" pitchFamily="49" charset="0"/>
              </a:rPr>
              <a:t>)</a:t>
            </a:r>
          </a:p>
          <a:p>
            <a:pPr lvl="0">
              <a:lnSpc>
                <a:spcPct val="80000"/>
              </a:lnSpc>
              <a:spcBef>
                <a:spcPct val="20000"/>
              </a:spcBef>
            </a:pPr>
            <a:r>
              <a:rPr lang="en-US" sz="2000" dirty="0" smtClean="0">
                <a:solidFill>
                  <a:srgbClr val="000000"/>
                </a:solidFill>
                <a:latin typeface="Consolas" pitchFamily="49" charset="0"/>
                <a:cs typeface="Courier New" pitchFamily="49" charset="0"/>
              </a:rPr>
              <a:t>{</a:t>
            </a:r>
          </a:p>
          <a:p>
            <a:pPr lvl="1">
              <a:lnSpc>
                <a:spcPct val="80000"/>
              </a:lnSpc>
              <a:spcBef>
                <a:spcPct val="20000"/>
              </a:spcBef>
            </a:pPr>
            <a:r>
              <a:rPr lang="en-US" sz="2000" dirty="0" err="1" smtClean="0">
                <a:solidFill>
                  <a:srgbClr val="000000"/>
                </a:solidFill>
                <a:latin typeface="Consolas" pitchFamily="49" charset="0"/>
                <a:cs typeface="Courier New" pitchFamily="49" charset="0"/>
              </a:rPr>
              <a:t>moduleManager.LoadModule</a:t>
            </a:r>
            <a:r>
              <a:rPr lang="en-US" sz="2000" dirty="0" smtClean="0">
                <a:solidFill>
                  <a:srgbClr val="000000"/>
                </a:solidFill>
                <a:latin typeface="Consolas" pitchFamily="49" charset="0"/>
                <a:cs typeface="Courier New" pitchFamily="49" charset="0"/>
              </a:rPr>
              <a:t>("</a:t>
            </a:r>
            <a:r>
              <a:rPr lang="en-US" sz="2000" dirty="0" err="1" smtClean="0">
                <a:solidFill>
                  <a:srgbClr val="000000"/>
                </a:solidFill>
                <a:latin typeface="Consolas" pitchFamily="49" charset="0"/>
                <a:cs typeface="Courier New" pitchFamily="49" charset="0"/>
              </a:rPr>
              <a:t>ModuleC</a:t>
            </a:r>
            <a:r>
              <a:rPr lang="en-US" sz="2000" dirty="0" smtClean="0">
                <a:solidFill>
                  <a:srgbClr val="000000"/>
                </a:solidFill>
                <a:latin typeface="Consolas" pitchFamily="49" charset="0"/>
                <a:cs typeface="Courier New" pitchFamily="49" charset="0"/>
              </a:rPr>
              <a:t>");</a:t>
            </a:r>
          </a:p>
          <a:p>
            <a:pPr lvl="0">
              <a:lnSpc>
                <a:spcPct val="80000"/>
              </a:lnSpc>
              <a:spcBef>
                <a:spcPct val="20000"/>
              </a:spcBef>
            </a:pPr>
            <a:r>
              <a:rPr lang="en-US" sz="2000" dirty="0" smtClean="0">
                <a:solidFill>
                  <a:srgbClr val="000000"/>
                </a:solidFill>
                <a:latin typeface="Consolas" pitchFamily="49" charset="0"/>
                <a:cs typeface="Courier New" pitchFamily="49" charset="0"/>
              </a:rPr>
              <a:t>}</a:t>
            </a:r>
            <a:endParaRPr kumimoji="0" lang="en-US" sz="2000" b="0" i="0" u="none" strike="noStrike" kern="1200" cap="none" spc="0" normalizeH="0" baseline="0" noProof="0" dirty="0">
              <a:ln>
                <a:noFill/>
              </a:ln>
              <a:solidFill>
                <a:srgbClr val="000000"/>
              </a:solidFill>
              <a:effectLst/>
              <a:uLnTx/>
              <a:uFillTx/>
              <a:latin typeface="Consolas" pitchFamily="49" charset="0"/>
              <a:ea typeface="+mn-ea"/>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UI Composition</a:t>
            </a:r>
            <a:endParaRPr lang="en-US" dirty="0"/>
          </a:p>
        </p:txBody>
      </p:sp>
      <p:sp>
        <p:nvSpPr>
          <p:cNvPr id="3" name="Content Placeholder 2"/>
          <p:cNvSpPr>
            <a:spLocks noGrp="1"/>
          </p:cNvSpPr>
          <p:nvPr>
            <p:ph idx="1"/>
          </p:nvPr>
        </p:nvSpPr>
        <p:spPr/>
        <p:txBody>
          <a:bodyPr/>
          <a:lstStyle/>
          <a:p>
            <a:r>
              <a:rPr lang="en-US" dirty="0" smtClean="0"/>
              <a:t>View Injection</a:t>
            </a:r>
          </a:p>
          <a:p>
            <a:r>
              <a:rPr lang="en-US" dirty="0" smtClean="0"/>
              <a:t>View Discovery</a:t>
            </a:r>
          </a:p>
          <a:p>
            <a:r>
              <a:rPr lang="en-US" dirty="0" smtClean="0"/>
              <a:t>Region Manager</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Regions</a:t>
            </a:r>
            <a:endParaRPr lang="en-US" dirty="0"/>
          </a:p>
        </p:txBody>
      </p:sp>
      <p:sp>
        <p:nvSpPr>
          <p:cNvPr id="3" name="Text Placeholder 2"/>
          <p:cNvSpPr>
            <a:spLocks noGrp="1"/>
          </p:cNvSpPr>
          <p:nvPr>
            <p:ph type="body" sz="quarter" idx="10"/>
          </p:nvPr>
        </p:nvSpPr>
        <p:spPr/>
        <p:txBody>
          <a:bodyPr/>
          <a:lstStyle/>
          <a:p>
            <a:r>
              <a:rPr lang="en-US" sz="2000" dirty="0" smtClean="0"/>
              <a:t>&lt;</a:t>
            </a:r>
            <a:r>
              <a:rPr lang="en-US" sz="2000" dirty="0" err="1" smtClean="0"/>
              <a:t>ContentControl</a:t>
            </a:r>
            <a:endParaRPr lang="en-US" sz="2000" dirty="0" smtClean="0"/>
          </a:p>
          <a:p>
            <a:r>
              <a:rPr lang="en-US" sz="2000" dirty="0" smtClean="0"/>
              <a:t>    </a:t>
            </a:r>
            <a:r>
              <a:rPr lang="en-US" sz="2000" dirty="0" err="1" smtClean="0"/>
              <a:t>cal:RegionManager.RegionName</a:t>
            </a:r>
            <a:r>
              <a:rPr lang="en-US" sz="2000" dirty="0" smtClean="0"/>
              <a:t> = "</a:t>
            </a:r>
            <a:r>
              <a:rPr lang="en-US" sz="2000" dirty="0" err="1" smtClean="0"/>
              <a:t>ToolbarRegion</a:t>
            </a:r>
            <a:r>
              <a:rPr lang="en-US" sz="2000" dirty="0" smtClean="0"/>
              <a:t>" /&gt;</a:t>
            </a:r>
          </a:p>
          <a:p>
            <a:endParaRPr lang="en-US" sz="2000" dirty="0" smtClean="0"/>
          </a:p>
          <a:p>
            <a:r>
              <a:rPr lang="en-US" sz="2000" dirty="0" smtClean="0"/>
              <a:t>&lt;</a:t>
            </a:r>
            <a:r>
              <a:rPr lang="en-US" sz="2000" dirty="0" err="1" smtClean="0"/>
              <a:t>ItemsControl</a:t>
            </a:r>
            <a:r>
              <a:rPr lang="en-US" sz="2000" dirty="0" smtClean="0"/>
              <a:t> </a:t>
            </a:r>
          </a:p>
          <a:p>
            <a:r>
              <a:rPr lang="en-US" sz="2000" dirty="0" smtClean="0"/>
              <a:t>    </a:t>
            </a:r>
            <a:r>
              <a:rPr lang="en-US" sz="2000" dirty="0" err="1" smtClean="0"/>
              <a:t>cal:RegionManager.RegionName</a:t>
            </a:r>
            <a:r>
              <a:rPr lang="en-US" sz="2000" dirty="0" smtClean="0"/>
              <a:t> = "</a:t>
            </a:r>
            <a:r>
              <a:rPr lang="en-US" sz="2000" dirty="0" err="1" smtClean="0"/>
              <a:t>MainRegion</a:t>
            </a:r>
            <a:r>
              <a:rPr lang="en-US" sz="2000" dirty="0" smtClean="0"/>
              <a:t>" /&gt;</a:t>
            </a:r>
            <a:endParaRPr lang="en-US" sz="2000" dirty="0"/>
          </a:p>
        </p:txBody>
      </p:sp>
      <p:sp>
        <p:nvSpPr>
          <p:cNvPr id="5" name="Rectangle 4"/>
          <p:cNvSpPr/>
          <p:nvPr/>
        </p:nvSpPr>
        <p:spPr bwMode="auto">
          <a:xfrm>
            <a:off x="3416531" y="3491352"/>
            <a:ext cx="5112328" cy="51538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ToolbarRegion</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ectangle 5"/>
          <p:cNvSpPr/>
          <p:nvPr/>
        </p:nvSpPr>
        <p:spPr bwMode="auto">
          <a:xfrm>
            <a:off x="3419511" y="4015047"/>
            <a:ext cx="5109348" cy="2385753"/>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rgbClr val="FFFFFF"/>
                </a:solidFill>
                <a:effectLst>
                  <a:outerShdw blurRad="38100" dist="38100" dir="2700000" algn="tl">
                    <a:srgbClr val="000000">
                      <a:alpha val="43137"/>
                    </a:srgbClr>
                  </a:outerShdw>
                </a:effectLst>
                <a:latin typeface="Calibri" pitchFamily="34" charset="0"/>
              </a:rPr>
              <a:t>MainRegion</a:t>
            </a: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 Discovery</a:t>
            </a:r>
            <a:endParaRPr lang="en-US" dirty="0"/>
          </a:p>
        </p:txBody>
      </p:sp>
      <p:sp>
        <p:nvSpPr>
          <p:cNvPr id="3" name="Text Placeholder 2"/>
          <p:cNvSpPr>
            <a:spLocks noGrp="1"/>
          </p:cNvSpPr>
          <p:nvPr>
            <p:ph type="body" sz="quarter" idx="10"/>
          </p:nvPr>
        </p:nvSpPr>
        <p:spPr/>
        <p:txBody>
          <a:bodyPr/>
          <a:lstStyle/>
          <a:p>
            <a:r>
              <a:rPr lang="en-US" sz="2000" dirty="0" smtClean="0"/>
              <a:t>public void Initialize()</a:t>
            </a:r>
          </a:p>
          <a:p>
            <a:r>
              <a:rPr lang="en-US" sz="2000" dirty="0" smtClean="0"/>
              <a:t>{</a:t>
            </a:r>
          </a:p>
          <a:p>
            <a:pPr lvl="1"/>
            <a:r>
              <a:rPr lang="en-US" sz="2000" dirty="0" err="1" smtClean="0"/>
              <a:t>this.regionManager.RegisterViewWithRegion</a:t>
            </a:r>
            <a:r>
              <a:rPr lang="en-US" sz="2000" dirty="0" smtClean="0"/>
              <a:t>("</a:t>
            </a:r>
            <a:r>
              <a:rPr lang="en-US" sz="2000" dirty="0" err="1" smtClean="0"/>
              <a:t>MainRegion</a:t>
            </a:r>
            <a:r>
              <a:rPr lang="en-US" sz="2000" dirty="0" smtClean="0"/>
              <a:t>",</a:t>
            </a:r>
          </a:p>
          <a:p>
            <a:pPr lvl="1"/>
            <a:r>
              <a:rPr lang="en-US" sz="2000" dirty="0" smtClean="0"/>
              <a:t>  () =&gt; </a:t>
            </a:r>
            <a:r>
              <a:rPr lang="en-US" sz="2000" dirty="0" err="1" smtClean="0"/>
              <a:t>container.Resolve</a:t>
            </a:r>
            <a:r>
              <a:rPr lang="en-US" sz="2000" dirty="0" smtClean="0"/>
              <a:t>&lt;</a:t>
            </a:r>
            <a:r>
              <a:rPr lang="en-US" sz="2000" dirty="0" err="1" smtClean="0"/>
              <a:t>IEmployeesPresenter</a:t>
            </a:r>
            <a:r>
              <a:rPr lang="en-US" sz="2000" dirty="0" smtClean="0"/>
              <a:t>&gt;().View);</a:t>
            </a:r>
          </a:p>
          <a:p>
            <a:r>
              <a:rPr lang="en-US" sz="2000" dirty="0" smtClean="0"/>
              <a:t>}</a:t>
            </a:r>
            <a:endParaRPr lang="en-US" sz="20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Building a Composite WPF Application</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090281" cy="461665"/>
          </a:xfrm>
        </p:spPr>
        <p:txBody>
          <a:bodyPr/>
          <a:lstStyle/>
          <a:p>
            <a:r>
              <a:rPr lang="en-US" dirty="0" smtClean="0">
                <a:solidFill>
                  <a:schemeClr val="tx1"/>
                </a:solidFill>
              </a:rPr>
              <a:t>Claudio Lassala</a:t>
            </a:r>
          </a:p>
          <a:p>
            <a:r>
              <a:rPr lang="en-US" dirty="0" smtClean="0">
                <a:solidFill>
                  <a:schemeClr val="tx1"/>
                </a:solidFill>
              </a:rPr>
              <a:t>Software Developer</a:t>
            </a:r>
          </a:p>
          <a:p>
            <a:r>
              <a:rPr lang="en-US" dirty="0" smtClean="0">
                <a:solidFill>
                  <a:schemeClr val="tx1"/>
                </a:solidFill>
              </a:rPr>
              <a:t>EPS Software / CODE Magazine</a:t>
            </a:r>
          </a:p>
          <a:p>
            <a:r>
              <a:rPr lang="en-US" dirty="0" smtClean="0">
                <a:solidFill>
                  <a:schemeClr val="tx1"/>
                </a:solidFill>
              </a:rPr>
              <a:t>Session Code: DEV 201</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 Injection</a:t>
            </a:r>
            <a:endParaRPr lang="en-US" dirty="0"/>
          </a:p>
        </p:txBody>
      </p:sp>
      <p:sp>
        <p:nvSpPr>
          <p:cNvPr id="3" name="Text Placeholder 2"/>
          <p:cNvSpPr>
            <a:spLocks noGrp="1"/>
          </p:cNvSpPr>
          <p:nvPr>
            <p:ph type="body" sz="quarter" idx="10"/>
          </p:nvPr>
        </p:nvSpPr>
        <p:spPr/>
        <p:txBody>
          <a:bodyPr/>
          <a:lstStyle/>
          <a:p>
            <a:r>
              <a:rPr lang="en-US" sz="2000" dirty="0" smtClean="0"/>
              <a:t>public void Initialize()</a:t>
            </a:r>
          </a:p>
          <a:p>
            <a:r>
              <a:rPr lang="en-US" sz="2000" dirty="0" smtClean="0"/>
              <a:t>{</a:t>
            </a:r>
          </a:p>
          <a:p>
            <a:pPr lvl="1"/>
            <a:r>
              <a:rPr lang="en-US" sz="2000" dirty="0" err="1" smtClean="0"/>
              <a:t>var</a:t>
            </a:r>
            <a:r>
              <a:rPr lang="en-US" sz="2000" dirty="0" smtClean="0"/>
              <a:t> presenter =    </a:t>
            </a:r>
            <a:br>
              <a:rPr lang="en-US" sz="2000" dirty="0" smtClean="0"/>
            </a:br>
            <a:r>
              <a:rPr lang="en-US" sz="2000" dirty="0" smtClean="0"/>
              <a:t>   </a:t>
            </a:r>
            <a:r>
              <a:rPr lang="en-US" sz="2000" dirty="0" err="1" smtClean="0"/>
              <a:t>this.container.Resolve</a:t>
            </a:r>
            <a:r>
              <a:rPr lang="en-US" sz="2000" dirty="0" smtClean="0"/>
              <a:t>&lt;</a:t>
            </a:r>
            <a:r>
              <a:rPr lang="en-US" sz="2000" dirty="0" err="1" smtClean="0"/>
              <a:t>IEmployeesPresenter</a:t>
            </a:r>
            <a:r>
              <a:rPr lang="en-US" sz="2000" dirty="0" smtClean="0"/>
              <a:t>&gt;();</a:t>
            </a:r>
            <a:br>
              <a:rPr lang="en-US" sz="2000" dirty="0" smtClean="0"/>
            </a:br>
            <a:endParaRPr lang="en-US" sz="2000" dirty="0" smtClean="0"/>
          </a:p>
          <a:p>
            <a:pPr lvl="1"/>
            <a:r>
              <a:rPr lang="en-US" sz="2000" dirty="0" err="1" smtClean="0"/>
              <a:t>IRegion</a:t>
            </a:r>
            <a:r>
              <a:rPr lang="en-US" sz="2000" dirty="0" smtClean="0"/>
              <a:t> </a:t>
            </a:r>
            <a:r>
              <a:rPr lang="en-US" sz="2000" dirty="0" err="1" smtClean="0"/>
              <a:t>mainRegion</a:t>
            </a:r>
            <a:r>
              <a:rPr lang="en-US" sz="2000" dirty="0" smtClean="0"/>
              <a:t> =   </a:t>
            </a:r>
            <a:br>
              <a:rPr lang="en-US" sz="2000" dirty="0" smtClean="0"/>
            </a:br>
            <a:r>
              <a:rPr lang="en-US" sz="2000" dirty="0" smtClean="0"/>
              <a:t>   </a:t>
            </a:r>
            <a:r>
              <a:rPr lang="en-US" sz="2000" dirty="0" err="1" smtClean="0"/>
              <a:t>this.regionManager.Regions</a:t>
            </a:r>
            <a:r>
              <a:rPr lang="en-US" sz="2000" dirty="0" smtClean="0"/>
              <a:t>["</a:t>
            </a:r>
            <a:r>
              <a:rPr lang="en-US" sz="2000" dirty="0" err="1" smtClean="0"/>
              <a:t>MainRegion</a:t>
            </a:r>
            <a:r>
              <a:rPr lang="en-US" sz="2000" dirty="0" smtClean="0"/>
              <a:t>"];</a:t>
            </a:r>
          </a:p>
          <a:p>
            <a:pPr lvl="1"/>
            <a:endParaRPr lang="en-US" sz="2000" dirty="0" smtClean="0"/>
          </a:p>
          <a:p>
            <a:r>
              <a:rPr lang="en-US" sz="2000" dirty="0" smtClean="0"/>
              <a:t>   </a:t>
            </a:r>
            <a:r>
              <a:rPr lang="en-US" sz="2000" dirty="0" err="1" smtClean="0"/>
              <a:t>mainRegion.Add</a:t>
            </a:r>
            <a:r>
              <a:rPr lang="en-US" sz="2000" dirty="0" smtClean="0"/>
              <a:t>(</a:t>
            </a:r>
            <a:r>
              <a:rPr lang="en-US" sz="2000" dirty="0" err="1" smtClean="0"/>
              <a:t>presenter.View</a:t>
            </a:r>
            <a:r>
              <a:rPr lang="en-US" sz="2000" dirty="0" smtClean="0"/>
              <a:t>);</a:t>
            </a:r>
          </a:p>
          <a:p>
            <a:r>
              <a:rPr lang="en-US" sz="2000" dirty="0" smtClean="0"/>
              <a:t>}</a:t>
            </a:r>
            <a:endParaRPr lang="en-US" sz="2000"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Commands</a:t>
            </a:r>
            <a:endParaRPr lang="en-US" dirty="0"/>
          </a:p>
        </p:txBody>
      </p:sp>
      <p:sp>
        <p:nvSpPr>
          <p:cNvPr id="3" name="Content Placeholder 2"/>
          <p:cNvSpPr>
            <a:spLocks noGrp="1"/>
          </p:cNvSpPr>
          <p:nvPr>
            <p:ph idx="1"/>
          </p:nvPr>
        </p:nvSpPr>
        <p:spPr/>
        <p:txBody>
          <a:bodyPr/>
          <a:lstStyle/>
          <a:p>
            <a:r>
              <a:rPr lang="en-US" dirty="0" smtClean="0"/>
              <a:t>Delegate Command</a:t>
            </a:r>
          </a:p>
          <a:p>
            <a:r>
              <a:rPr lang="en-US" dirty="0" smtClean="0"/>
              <a:t>Composite Command</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Hooking Up Commands</a:t>
            </a:r>
            <a:endParaRPr lang="en-US" dirty="0"/>
          </a:p>
        </p:txBody>
      </p:sp>
      <p:sp>
        <p:nvSpPr>
          <p:cNvPr id="3" name="Text Placeholder 2"/>
          <p:cNvSpPr>
            <a:spLocks noGrp="1"/>
          </p:cNvSpPr>
          <p:nvPr>
            <p:ph type="body" sz="quarter" idx="10"/>
          </p:nvPr>
        </p:nvSpPr>
        <p:spPr/>
        <p:txBody>
          <a:bodyPr/>
          <a:lstStyle/>
          <a:p>
            <a:r>
              <a:rPr lang="en-US" sz="2000" b="1" dirty="0" smtClean="0"/>
              <a:t>// Delegate Command</a:t>
            </a:r>
          </a:p>
          <a:p>
            <a:r>
              <a:rPr lang="en-US" sz="2000" dirty="0" smtClean="0"/>
              <a:t>&lt;Button </a:t>
            </a:r>
          </a:p>
          <a:p>
            <a:pPr lvl="1"/>
            <a:r>
              <a:rPr lang="en-US" sz="2000" dirty="0" smtClean="0"/>
              <a:t>Content="Save" </a:t>
            </a:r>
          </a:p>
          <a:p>
            <a:pPr lvl="1"/>
            <a:r>
              <a:rPr lang="en-US" sz="2000" dirty="0" smtClean="0"/>
              <a:t>Command="{Binding </a:t>
            </a:r>
            <a:r>
              <a:rPr lang="en-US" sz="2000" dirty="0" err="1" smtClean="0"/>
              <a:t>SaveOrderCommand</a:t>
            </a:r>
            <a:r>
              <a:rPr lang="en-US" sz="2000" dirty="0" smtClean="0"/>
              <a:t>}" /&gt;</a:t>
            </a:r>
            <a:endParaRPr lang="en-US" sz="2000" dirty="0"/>
          </a:p>
        </p:txBody>
      </p:sp>
      <p:sp>
        <p:nvSpPr>
          <p:cNvPr id="4" name="Text Placeholder 2"/>
          <p:cNvSpPr txBox="1">
            <a:spLocks/>
          </p:cNvSpPr>
          <p:nvPr/>
        </p:nvSpPr>
        <p:spPr>
          <a:xfrm>
            <a:off x="389826" y="3071467"/>
            <a:ext cx="8346073" cy="1698927"/>
          </a:xfrm>
          <a:prstGeom prst="rect">
            <a:avLst/>
          </a:prstGeom>
        </p:spPr>
        <p:txBody>
          <a:bodyPr vert="horz" wrap="square" lIns="0" tIns="0" rIns="0" bIns="0" rtlCol="0">
            <a:noAutofit/>
          </a:bodyPr>
          <a:lstStyle/>
          <a:p>
            <a:pPr marL="0" marR="0" lvl="0" indent="0" algn="l" defTabSz="914363" rtl="0" eaLnBrk="1" fontAlgn="auto" latinLnBrk="0" hangingPunct="1">
              <a:lnSpc>
                <a:spcPct val="80000"/>
              </a:lnSpc>
              <a:spcBef>
                <a:spcPct val="20000"/>
              </a:spcBef>
              <a:spcAft>
                <a:spcPts val="0"/>
              </a:spcAft>
              <a:buClrTx/>
              <a:buSzTx/>
              <a:buFontTx/>
              <a:buNone/>
              <a:tabLst/>
              <a:defRPr/>
            </a:pPr>
            <a:r>
              <a:rPr kumimoji="0" lang="en-US" sz="2000" b="1"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 Composite Command</a:t>
            </a:r>
          </a:p>
          <a:p>
            <a:pPr marL="0" marR="0" lvl="0" indent="0" algn="l" defTabSz="914363" rtl="0" eaLnBrk="1" fontAlgn="auto" latinLnBrk="0" hangingPunct="1">
              <a:lnSpc>
                <a:spcPct val="80000"/>
              </a:lnSpc>
              <a:spcBef>
                <a:spcPct val="20000"/>
              </a:spcBef>
              <a:spcAft>
                <a:spcPts val="0"/>
              </a:spcAft>
              <a:buClrTx/>
              <a:buSzTx/>
              <a:buFontTx/>
              <a:buNone/>
              <a:tabLst/>
              <a:defRPr/>
            </a:pPr>
            <a:r>
              <a:rPr kumimoji="0" lang="en-US" sz="20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&lt;Button </a:t>
            </a:r>
          </a:p>
          <a:p>
            <a:pPr marL="457200" marR="0" lvl="1" indent="6350" algn="l" defTabSz="914363" rtl="0" eaLnBrk="1" fontAlgn="auto" latinLnBrk="0" hangingPunct="1">
              <a:lnSpc>
                <a:spcPct val="80000"/>
              </a:lnSpc>
              <a:spcBef>
                <a:spcPct val="20000"/>
              </a:spcBef>
              <a:spcAft>
                <a:spcPts val="0"/>
              </a:spcAft>
              <a:buClrTx/>
              <a:buSzPct val="90000"/>
              <a:buFontTx/>
              <a:buNone/>
              <a:tabLst/>
              <a:defRPr/>
            </a:pPr>
            <a:r>
              <a:rPr kumimoji="0" lang="en-US" sz="20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Content="Save All" </a:t>
            </a:r>
          </a:p>
          <a:p>
            <a:pPr marL="457200" lvl="1" indent="6350">
              <a:lnSpc>
                <a:spcPct val="80000"/>
              </a:lnSpc>
              <a:spcBef>
                <a:spcPct val="20000"/>
              </a:spcBef>
              <a:buSzPct val="90000"/>
            </a:pPr>
            <a:r>
              <a:rPr kumimoji="0" lang="en-US" sz="20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Command="</a:t>
            </a:r>
            <a:r>
              <a:rPr lang="en-US" sz="2000" dirty="0" smtClean="0">
                <a:solidFill>
                  <a:srgbClr val="000000"/>
                </a:solidFill>
                <a:latin typeface="Consolas" pitchFamily="49" charset="0"/>
                <a:cs typeface="Courier New" pitchFamily="49" charset="0"/>
              </a:rPr>
              <a:t>{x:Static </a:t>
            </a:r>
            <a:br>
              <a:rPr lang="en-US" sz="2000" dirty="0" smtClean="0">
                <a:solidFill>
                  <a:srgbClr val="000000"/>
                </a:solidFill>
                <a:latin typeface="Consolas" pitchFamily="49" charset="0"/>
                <a:cs typeface="Courier New" pitchFamily="49" charset="0"/>
              </a:rPr>
            </a:br>
            <a:r>
              <a:rPr lang="en-US" sz="2000" dirty="0" smtClean="0">
                <a:solidFill>
                  <a:srgbClr val="000000"/>
                </a:solidFill>
                <a:latin typeface="Consolas" pitchFamily="49" charset="0"/>
                <a:cs typeface="Courier New" pitchFamily="49" charset="0"/>
              </a:rPr>
              <a:t>         </a:t>
            </a:r>
            <a:r>
              <a:rPr lang="en-US" sz="2000" dirty="0" err="1" smtClean="0">
                <a:solidFill>
                  <a:srgbClr val="000000"/>
                </a:solidFill>
                <a:latin typeface="Consolas" pitchFamily="49" charset="0"/>
                <a:cs typeface="Courier New" pitchFamily="49" charset="0"/>
              </a:rPr>
              <a:t>inf:OrdersCommands.SaveAllOrdersCommand</a:t>
            </a:r>
            <a:r>
              <a:rPr lang="en-US" sz="2000" dirty="0" smtClean="0">
                <a:solidFill>
                  <a:srgbClr val="000000"/>
                </a:solidFill>
                <a:latin typeface="Consolas" pitchFamily="49" charset="0"/>
                <a:cs typeface="Courier New" pitchFamily="49" charset="0"/>
              </a:rPr>
              <a:t>}</a:t>
            </a:r>
            <a:r>
              <a:rPr kumimoji="0" lang="en-US" sz="20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 /&gt;</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Delegate Command</a:t>
            </a:r>
            <a:endParaRPr lang="en-US" dirty="0"/>
          </a:p>
        </p:txBody>
      </p:sp>
      <p:sp>
        <p:nvSpPr>
          <p:cNvPr id="3" name="Text Placeholder 2"/>
          <p:cNvSpPr>
            <a:spLocks noGrp="1"/>
          </p:cNvSpPr>
          <p:nvPr>
            <p:ph type="body" sz="quarter" idx="10"/>
          </p:nvPr>
        </p:nvSpPr>
        <p:spPr>
          <a:xfrm>
            <a:off x="387055" y="1572364"/>
            <a:ext cx="8346073" cy="4928189"/>
          </a:xfrm>
        </p:spPr>
        <p:txBody>
          <a:bodyPr/>
          <a:lstStyle/>
          <a:p>
            <a:r>
              <a:rPr lang="en-US" sz="1800" dirty="0" smtClean="0"/>
              <a:t>public </a:t>
            </a:r>
            <a:r>
              <a:rPr lang="en-US" sz="1800" dirty="0" err="1" smtClean="0"/>
              <a:t>DelegateCommand</a:t>
            </a:r>
            <a:r>
              <a:rPr lang="en-US" sz="1800" dirty="0" smtClean="0"/>
              <a:t>&lt;object&gt; </a:t>
            </a:r>
            <a:r>
              <a:rPr lang="en-US" sz="1800" dirty="0" err="1" smtClean="0"/>
              <a:t>SaveOrderCommand</a:t>
            </a:r>
            <a:r>
              <a:rPr lang="en-US" sz="1800" dirty="0" smtClean="0"/>
              <a:t> </a:t>
            </a:r>
          </a:p>
          <a:p>
            <a:r>
              <a:rPr lang="en-US" sz="1800" dirty="0" smtClean="0"/>
              <a:t>{ get; private set; }</a:t>
            </a:r>
          </a:p>
          <a:p>
            <a:endParaRPr lang="en-US" sz="1800" dirty="0" smtClean="0"/>
          </a:p>
          <a:p>
            <a:r>
              <a:rPr lang="en-US" sz="1800" dirty="0" smtClean="0"/>
              <a:t>public </a:t>
            </a:r>
            <a:r>
              <a:rPr lang="en-US" sz="1800" dirty="0" err="1" smtClean="0"/>
              <a:t>OrderPresentationModel</a:t>
            </a:r>
            <a:r>
              <a:rPr lang="en-US" sz="1800" dirty="0" smtClean="0"/>
              <a:t>()</a:t>
            </a:r>
          </a:p>
          <a:p>
            <a:r>
              <a:rPr lang="en-US" sz="1800" dirty="0" smtClean="0"/>
              <a:t>{</a:t>
            </a:r>
          </a:p>
          <a:p>
            <a:pPr lvl="1"/>
            <a:r>
              <a:rPr lang="en-US" sz="1800" dirty="0" err="1" smtClean="0"/>
              <a:t>this.SaveOrderCommand</a:t>
            </a:r>
            <a:r>
              <a:rPr lang="en-US" sz="1800" dirty="0" smtClean="0"/>
              <a:t> = new </a:t>
            </a:r>
            <a:r>
              <a:rPr lang="en-US" sz="1800" dirty="0" err="1" smtClean="0"/>
              <a:t>DelegateCommand</a:t>
            </a:r>
            <a:r>
              <a:rPr lang="en-US" sz="1800" dirty="0" smtClean="0"/>
              <a:t>&lt;Order&gt;(</a:t>
            </a:r>
            <a:r>
              <a:rPr lang="en-US" sz="1800" dirty="0" err="1" smtClean="0"/>
              <a:t>this.Save</a:t>
            </a:r>
            <a:r>
              <a:rPr lang="en-US" sz="1800" dirty="0" smtClean="0"/>
              <a:t>, 							 </a:t>
            </a:r>
            <a:r>
              <a:rPr lang="en-US" sz="1800" dirty="0" err="1" smtClean="0"/>
              <a:t>this.CanSave</a:t>
            </a:r>
            <a:r>
              <a:rPr lang="en-US" sz="1800" dirty="0" smtClean="0"/>
              <a:t>);</a:t>
            </a:r>
          </a:p>
          <a:p>
            <a:r>
              <a:rPr lang="en-US" sz="1800" dirty="0" smtClean="0"/>
              <a:t>}</a:t>
            </a:r>
          </a:p>
          <a:p>
            <a:endParaRPr lang="en-US" sz="1800" dirty="0" smtClean="0"/>
          </a:p>
          <a:p>
            <a:r>
              <a:rPr lang="en-US" sz="1800" dirty="0" smtClean="0"/>
              <a:t>private void Save(Order </a:t>
            </a:r>
            <a:r>
              <a:rPr lang="en-US" sz="1800" dirty="0" err="1" smtClean="0"/>
              <a:t>order</a:t>
            </a:r>
            <a:r>
              <a:rPr lang="en-US" sz="1800" dirty="0" smtClean="0"/>
              <a:t>)</a:t>
            </a:r>
          </a:p>
          <a:p>
            <a:r>
              <a:rPr lang="en-US" sz="1800" dirty="0" smtClean="0"/>
              <a:t>{</a:t>
            </a:r>
          </a:p>
          <a:p>
            <a:pPr lvl="1"/>
            <a:r>
              <a:rPr lang="en-US" sz="1800" dirty="0" smtClean="0"/>
              <a:t>// Save the order here.</a:t>
            </a:r>
          </a:p>
          <a:p>
            <a:r>
              <a:rPr lang="en-US" sz="1800" dirty="0" smtClean="0"/>
              <a:t>}</a:t>
            </a:r>
          </a:p>
          <a:p>
            <a:endParaRPr lang="en-US" sz="1800" dirty="0" smtClean="0"/>
          </a:p>
          <a:p>
            <a:r>
              <a:rPr lang="en-US" sz="1800" dirty="0" smtClean="0"/>
              <a:t>private </a:t>
            </a:r>
            <a:r>
              <a:rPr lang="en-US" sz="1800" dirty="0" err="1" smtClean="0"/>
              <a:t>bool</a:t>
            </a:r>
            <a:r>
              <a:rPr lang="en-US" sz="1800" dirty="0" smtClean="0"/>
              <a:t> </a:t>
            </a:r>
            <a:r>
              <a:rPr lang="en-US" sz="1800" dirty="0" err="1" smtClean="0"/>
              <a:t>CanSave</a:t>
            </a:r>
            <a:r>
              <a:rPr lang="en-US" sz="1800" dirty="0" smtClean="0"/>
              <a:t>(Order </a:t>
            </a:r>
            <a:r>
              <a:rPr lang="en-US" sz="1800" dirty="0" err="1" smtClean="0"/>
              <a:t>order</a:t>
            </a:r>
            <a:r>
              <a:rPr lang="en-US" sz="1800" dirty="0" smtClean="0"/>
              <a:t>)</a:t>
            </a:r>
          </a:p>
          <a:p>
            <a:r>
              <a:rPr lang="en-US" sz="1800" dirty="0" smtClean="0"/>
              <a:t>{</a:t>
            </a:r>
          </a:p>
          <a:p>
            <a:pPr lvl="1"/>
            <a:r>
              <a:rPr lang="en-US" sz="1800" dirty="0" smtClean="0"/>
              <a:t>return </a:t>
            </a:r>
            <a:r>
              <a:rPr lang="en-US" sz="1800" dirty="0" err="1" smtClean="0"/>
              <a:t>order.IsValid</a:t>
            </a:r>
            <a:r>
              <a:rPr lang="en-US" sz="1800" dirty="0" smtClean="0"/>
              <a:t>();</a:t>
            </a:r>
          </a:p>
          <a:p>
            <a:r>
              <a:rPr lang="en-US" sz="1800" dirty="0" smtClean="0"/>
              <a:t>}</a:t>
            </a:r>
            <a:endParaRPr lang="en-US" sz="18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Composite Commands</a:t>
            </a:r>
            <a:endParaRPr lang="en-US" dirty="0"/>
          </a:p>
        </p:txBody>
      </p:sp>
      <p:sp>
        <p:nvSpPr>
          <p:cNvPr id="3" name="Text Placeholder 2"/>
          <p:cNvSpPr>
            <a:spLocks noGrp="1"/>
          </p:cNvSpPr>
          <p:nvPr>
            <p:ph type="body" sz="quarter" idx="10"/>
          </p:nvPr>
        </p:nvSpPr>
        <p:spPr>
          <a:xfrm>
            <a:off x="387055" y="1572364"/>
            <a:ext cx="8346073" cy="4928189"/>
          </a:xfrm>
        </p:spPr>
        <p:txBody>
          <a:bodyPr/>
          <a:lstStyle/>
          <a:p>
            <a:r>
              <a:rPr lang="en-US" sz="1800" dirty="0" smtClean="0"/>
              <a:t>public static class </a:t>
            </a:r>
            <a:r>
              <a:rPr lang="en-US" sz="1800" dirty="0" err="1" smtClean="0"/>
              <a:t>OrdersCommands</a:t>
            </a:r>
            <a:endParaRPr lang="en-US" sz="1800" dirty="0" smtClean="0"/>
          </a:p>
          <a:p>
            <a:r>
              <a:rPr lang="en-US" sz="1800" dirty="0" smtClean="0"/>
              <a:t>{</a:t>
            </a:r>
          </a:p>
          <a:p>
            <a:pPr lvl="1"/>
            <a:r>
              <a:rPr lang="en-US" sz="2000" dirty="0" smtClean="0"/>
              <a:t>public static </a:t>
            </a:r>
            <a:r>
              <a:rPr lang="en-US" sz="2000" dirty="0" err="1" smtClean="0"/>
              <a:t>CompositeCommand</a:t>
            </a:r>
            <a:r>
              <a:rPr lang="en-US" sz="2000" dirty="0" smtClean="0"/>
              <a:t> </a:t>
            </a:r>
            <a:r>
              <a:rPr lang="en-US" sz="2000" dirty="0" err="1" smtClean="0"/>
              <a:t>SaveAllOrdersCommand</a:t>
            </a:r>
            <a:r>
              <a:rPr lang="en-US" sz="2000" dirty="0" smtClean="0"/>
              <a:t> =     </a:t>
            </a:r>
            <a:br>
              <a:rPr lang="en-US" sz="2000" dirty="0" smtClean="0"/>
            </a:br>
            <a:r>
              <a:rPr lang="en-US" sz="2000" dirty="0" smtClean="0"/>
              <a:t>       new </a:t>
            </a:r>
            <a:r>
              <a:rPr lang="en-US" sz="2000" dirty="0" err="1" smtClean="0"/>
              <a:t>CompositeCommand</a:t>
            </a:r>
            <a:r>
              <a:rPr lang="en-US" sz="2000" dirty="0" smtClean="0"/>
              <a:t>();</a:t>
            </a:r>
          </a:p>
          <a:p>
            <a:r>
              <a:rPr lang="en-US" sz="1800" dirty="0" smtClean="0"/>
              <a:t>}</a:t>
            </a:r>
          </a:p>
          <a:p>
            <a:endParaRPr lang="en-US" sz="1800" dirty="0" smtClean="0"/>
          </a:p>
          <a:p>
            <a:r>
              <a:rPr lang="en-US" sz="1800" dirty="0" smtClean="0"/>
              <a:t>public class </a:t>
            </a:r>
            <a:r>
              <a:rPr lang="en-US" sz="1800" dirty="0" err="1" smtClean="0"/>
              <a:t>OrdersCommandProxy</a:t>
            </a:r>
            <a:endParaRPr lang="en-US" sz="1800" dirty="0" smtClean="0"/>
          </a:p>
          <a:p>
            <a:r>
              <a:rPr lang="en-US" sz="1800" dirty="0" smtClean="0"/>
              <a:t>{</a:t>
            </a:r>
          </a:p>
          <a:p>
            <a:pPr lvl="1"/>
            <a:r>
              <a:rPr lang="en-US" sz="2000" dirty="0" smtClean="0"/>
              <a:t>public virtual </a:t>
            </a:r>
            <a:r>
              <a:rPr lang="en-US" sz="2000" dirty="0" err="1" smtClean="0"/>
              <a:t>CompositeCommand</a:t>
            </a:r>
            <a:r>
              <a:rPr lang="en-US" sz="2000" dirty="0" smtClean="0"/>
              <a:t> </a:t>
            </a:r>
            <a:r>
              <a:rPr lang="en-US" sz="2000" dirty="0" err="1" smtClean="0"/>
              <a:t>SaveAllOrdersCommand</a:t>
            </a:r>
            <a:endParaRPr lang="en-US" sz="2000" dirty="0" smtClean="0"/>
          </a:p>
          <a:p>
            <a:pPr lvl="1"/>
            <a:r>
              <a:rPr lang="en-US" sz="2000" dirty="0" smtClean="0"/>
              <a:t>{</a:t>
            </a:r>
          </a:p>
          <a:p>
            <a:pPr lvl="2"/>
            <a:r>
              <a:rPr lang="en-US" dirty="0" smtClean="0"/>
              <a:t>get { return </a:t>
            </a:r>
            <a:r>
              <a:rPr lang="en-US" dirty="0" err="1" smtClean="0"/>
              <a:t>OrdersCommands.SaveAllOrdersCommand</a:t>
            </a:r>
            <a:r>
              <a:rPr lang="en-US" dirty="0" smtClean="0"/>
              <a:t>; }</a:t>
            </a:r>
          </a:p>
          <a:p>
            <a:pPr lvl="1"/>
            <a:r>
              <a:rPr lang="en-US" sz="2000" dirty="0" smtClean="0"/>
              <a:t>}</a:t>
            </a:r>
          </a:p>
          <a:p>
            <a:r>
              <a:rPr lang="en-US" sz="1800" dirty="0" smtClean="0"/>
              <a:t>}</a:t>
            </a:r>
            <a:endParaRPr lang="en-US" sz="18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Wiring Composite Commands</a:t>
            </a:r>
            <a:endParaRPr lang="en-US" dirty="0"/>
          </a:p>
        </p:txBody>
      </p:sp>
      <p:sp>
        <p:nvSpPr>
          <p:cNvPr id="3" name="Text Placeholder 2"/>
          <p:cNvSpPr>
            <a:spLocks noGrp="1"/>
          </p:cNvSpPr>
          <p:nvPr>
            <p:ph type="body" sz="quarter" idx="10"/>
          </p:nvPr>
        </p:nvSpPr>
        <p:spPr>
          <a:xfrm>
            <a:off x="387055" y="1572364"/>
            <a:ext cx="8346073" cy="4928189"/>
          </a:xfrm>
        </p:spPr>
        <p:txBody>
          <a:bodyPr/>
          <a:lstStyle/>
          <a:p>
            <a:r>
              <a:rPr lang="en-US" sz="1800" dirty="0" err="1" smtClean="0"/>
              <a:t>commandProxy.SaveAllOrdersCommand.RegisterCommand</a:t>
            </a:r>
            <a:r>
              <a:rPr lang="en-US" sz="1800" dirty="0" smtClean="0"/>
              <a:t>(</a:t>
            </a:r>
            <a:br>
              <a:rPr lang="en-US" sz="1800" dirty="0" smtClean="0"/>
            </a:br>
            <a:r>
              <a:rPr lang="en-US" sz="1800" dirty="0" smtClean="0"/>
              <a:t>             </a:t>
            </a:r>
            <a:r>
              <a:rPr lang="en-US" sz="1800" dirty="0" err="1" smtClean="0"/>
              <a:t>orderPresentationModel.SaveOrderCommand</a:t>
            </a:r>
            <a:r>
              <a:rPr lang="en-US" sz="1800" dirty="0" smtClean="0"/>
              <a:t>);</a:t>
            </a:r>
            <a:endParaRPr lang="en-US" sz="1800" dirty="0"/>
          </a:p>
        </p:txBody>
      </p:sp>
      <p:sp>
        <p:nvSpPr>
          <p:cNvPr id="4" name="Rounded Rectangle 3"/>
          <p:cNvSpPr/>
          <p:nvPr/>
        </p:nvSpPr>
        <p:spPr bwMode="auto">
          <a:xfrm>
            <a:off x="3640973" y="2776442"/>
            <a:ext cx="1571106"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Save All</a:t>
            </a:r>
          </a:p>
        </p:txBody>
      </p:sp>
      <p:sp>
        <p:nvSpPr>
          <p:cNvPr id="6" name="Rectangle 5"/>
          <p:cNvSpPr/>
          <p:nvPr/>
        </p:nvSpPr>
        <p:spPr bwMode="auto">
          <a:xfrm>
            <a:off x="1529539" y="4123104"/>
            <a:ext cx="1787237" cy="147135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Order</a:t>
            </a:r>
          </a:p>
        </p:txBody>
      </p:sp>
      <p:sp>
        <p:nvSpPr>
          <p:cNvPr id="7" name="Rounded Rectangle 6"/>
          <p:cNvSpPr/>
          <p:nvPr/>
        </p:nvSpPr>
        <p:spPr bwMode="auto">
          <a:xfrm>
            <a:off x="2452252" y="5203758"/>
            <a:ext cx="773084" cy="32419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Save</a:t>
            </a:r>
          </a:p>
        </p:txBody>
      </p:sp>
      <p:sp>
        <p:nvSpPr>
          <p:cNvPr id="8" name="Rectangle 7"/>
          <p:cNvSpPr/>
          <p:nvPr/>
        </p:nvSpPr>
        <p:spPr bwMode="auto">
          <a:xfrm>
            <a:off x="3527365" y="4100937"/>
            <a:ext cx="1787237" cy="147135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Order</a:t>
            </a:r>
          </a:p>
        </p:txBody>
      </p:sp>
      <p:sp>
        <p:nvSpPr>
          <p:cNvPr id="9" name="Rounded Rectangle 8"/>
          <p:cNvSpPr/>
          <p:nvPr/>
        </p:nvSpPr>
        <p:spPr bwMode="auto">
          <a:xfrm>
            <a:off x="4450078" y="5181591"/>
            <a:ext cx="773084" cy="32419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Save</a:t>
            </a:r>
          </a:p>
        </p:txBody>
      </p:sp>
      <p:sp>
        <p:nvSpPr>
          <p:cNvPr id="10" name="Rectangle 9"/>
          <p:cNvSpPr/>
          <p:nvPr/>
        </p:nvSpPr>
        <p:spPr bwMode="auto">
          <a:xfrm>
            <a:off x="5505794" y="4092624"/>
            <a:ext cx="1787237" cy="147135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Order</a:t>
            </a:r>
          </a:p>
        </p:txBody>
      </p:sp>
      <p:sp>
        <p:nvSpPr>
          <p:cNvPr id="11" name="Rounded Rectangle 10"/>
          <p:cNvSpPr/>
          <p:nvPr/>
        </p:nvSpPr>
        <p:spPr bwMode="auto">
          <a:xfrm>
            <a:off x="6428507" y="5173278"/>
            <a:ext cx="773084" cy="32419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Save</a:t>
            </a:r>
          </a:p>
        </p:txBody>
      </p:sp>
      <p:cxnSp>
        <p:nvCxnSpPr>
          <p:cNvPr id="13" name="Straight Arrow Connector 12"/>
          <p:cNvCxnSpPr>
            <a:stCxn id="4" idx="2"/>
            <a:endCxn id="7" idx="0"/>
          </p:cNvCxnSpPr>
          <p:nvPr/>
        </p:nvCxnSpPr>
        <p:spPr>
          <a:xfrm rot="5400000">
            <a:off x="2739042" y="3516274"/>
            <a:ext cx="1787236" cy="1587732"/>
          </a:xfrm>
          <a:prstGeom prst="straightConnector1">
            <a:avLst/>
          </a:prstGeom>
          <a:ln w="38100" cmpd="sng">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9" idx="0"/>
          </p:cNvCxnSpPr>
          <p:nvPr/>
        </p:nvCxnSpPr>
        <p:spPr>
          <a:xfrm rot="16200000" flipH="1">
            <a:off x="3751122" y="4096093"/>
            <a:ext cx="1765060" cy="405936"/>
          </a:xfrm>
          <a:prstGeom prst="straightConnector1">
            <a:avLst/>
          </a:prstGeom>
          <a:ln w="38100" cmpd="sng">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4" idx="2"/>
            <a:endCxn id="11" idx="1"/>
          </p:cNvCxnSpPr>
          <p:nvPr/>
        </p:nvCxnSpPr>
        <p:spPr>
          <a:xfrm rot="16200000" flipH="1">
            <a:off x="4468089" y="3374958"/>
            <a:ext cx="1918854" cy="2001981"/>
          </a:xfrm>
          <a:prstGeom prst="straightConnector1">
            <a:avLst/>
          </a:prstGeom>
          <a:ln w="38100" cmpd="sng">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a:t>
            </a:r>
            <a:endParaRPr lang="en-US" dirty="0"/>
          </a:p>
        </p:txBody>
      </p:sp>
      <p:sp>
        <p:nvSpPr>
          <p:cNvPr id="3" name="Content Placeholder 2"/>
          <p:cNvSpPr>
            <a:spLocks noGrp="1"/>
          </p:cNvSpPr>
          <p:nvPr>
            <p:ph idx="1"/>
          </p:nvPr>
        </p:nvSpPr>
        <p:spPr/>
        <p:txBody>
          <a:bodyPr/>
          <a:lstStyle/>
          <a:p>
            <a:r>
              <a:rPr lang="en-US" dirty="0" smtClean="0"/>
              <a:t>Loosely Coupled Events</a:t>
            </a:r>
          </a:p>
          <a:p>
            <a:pPr lvl="1"/>
            <a:r>
              <a:rPr lang="en-US" dirty="0" smtClean="0"/>
              <a:t>Subscribers and Publishers don't know about it other</a:t>
            </a:r>
          </a:p>
          <a:p>
            <a:r>
              <a:rPr lang="en-US" dirty="0" smtClean="0"/>
              <a:t>Threading Support</a:t>
            </a:r>
          </a:p>
          <a:p>
            <a:r>
              <a:rPr lang="en-US" dirty="0" smtClean="0"/>
              <a:t>Subscription Filter</a:t>
            </a:r>
          </a:p>
          <a:p>
            <a:r>
              <a:rPr lang="en-US" dirty="0" smtClean="0"/>
              <a:t>Weak Reference</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Composite Events</a:t>
            </a:r>
            <a:endParaRPr lang="en-US" dirty="0"/>
          </a:p>
        </p:txBody>
      </p:sp>
      <p:sp>
        <p:nvSpPr>
          <p:cNvPr id="3" name="Text Placeholder 2"/>
          <p:cNvSpPr>
            <a:spLocks noGrp="1"/>
          </p:cNvSpPr>
          <p:nvPr>
            <p:ph type="body" sz="quarter" idx="10"/>
          </p:nvPr>
        </p:nvSpPr>
        <p:spPr>
          <a:xfrm>
            <a:off x="387055" y="1572364"/>
            <a:ext cx="8490938" cy="1528283"/>
          </a:xfrm>
        </p:spPr>
        <p:txBody>
          <a:bodyPr/>
          <a:lstStyle/>
          <a:p>
            <a:r>
              <a:rPr lang="en-US" sz="1800" dirty="0" smtClean="0"/>
              <a:t>public class </a:t>
            </a:r>
            <a:r>
              <a:rPr lang="en-US" sz="1800" dirty="0" err="1" smtClean="0"/>
              <a:t>FundAddedEvent</a:t>
            </a:r>
            <a:r>
              <a:rPr lang="en-US" sz="1800" dirty="0" smtClean="0"/>
              <a:t> : </a:t>
            </a:r>
            <a:r>
              <a:rPr lang="en-US" sz="1800" dirty="0" err="1" smtClean="0"/>
              <a:t>CompositePresentationEvent</a:t>
            </a:r>
            <a:r>
              <a:rPr lang="en-US" sz="1800" dirty="0" smtClean="0"/>
              <a:t>&lt;</a:t>
            </a:r>
            <a:r>
              <a:rPr lang="en-US" sz="1800" dirty="0" err="1" smtClean="0"/>
              <a:t>FundOrder</a:t>
            </a:r>
            <a:r>
              <a:rPr lang="en-US" sz="1800" dirty="0" smtClean="0"/>
              <a:t>&gt;</a:t>
            </a:r>
          </a:p>
          <a:p>
            <a:r>
              <a:rPr lang="en-US" sz="1800" dirty="0" smtClean="0"/>
              <a:t>{</a:t>
            </a:r>
          </a:p>
          <a:p>
            <a:r>
              <a:rPr lang="en-US" sz="1800" dirty="0" smtClean="0"/>
              <a:t>}</a:t>
            </a:r>
          </a:p>
        </p:txBody>
      </p:sp>
      <p:sp>
        <p:nvSpPr>
          <p:cNvPr id="14" name="Text Placeholder 2"/>
          <p:cNvSpPr txBox="1">
            <a:spLocks/>
          </p:cNvSpPr>
          <p:nvPr/>
        </p:nvSpPr>
        <p:spPr>
          <a:xfrm>
            <a:off x="381513" y="2572689"/>
            <a:ext cx="8490938" cy="1528283"/>
          </a:xfrm>
          <a:prstGeom prst="rect">
            <a:avLst/>
          </a:prstGeom>
        </p:spPr>
        <p:txBody>
          <a:bodyPr vert="horz" wrap="square" lIns="0" tIns="0" rIns="0" bIns="0" rtlCol="0">
            <a:noAutofit/>
          </a:bodyPr>
          <a:lstStyle/>
          <a:p>
            <a:pPr marL="0" marR="0" lvl="0" indent="0" algn="l" defTabSz="914363" rtl="0" eaLnBrk="1" fontAlgn="auto" latinLnBrk="0" hangingPunct="1">
              <a:lnSpc>
                <a:spcPct val="80000"/>
              </a:lnSpc>
              <a:spcBef>
                <a:spcPct val="20000"/>
              </a:spcBef>
              <a:spcAft>
                <a:spcPts val="0"/>
              </a:spcAft>
              <a:buClrTx/>
              <a:buSzTx/>
              <a:buFontTx/>
              <a:buNone/>
              <a:tabLst/>
              <a:defRPr/>
            </a:pPr>
            <a:r>
              <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public class </a:t>
            </a:r>
            <a:r>
              <a:rPr kumimoji="0" lang="en-US" sz="1800" b="0" i="0" u="none" strike="noStrike" kern="1200" cap="none" spc="0" normalizeH="0" baseline="0" noProof="0" dirty="0" err="1" smtClean="0">
                <a:ln>
                  <a:noFill/>
                </a:ln>
                <a:solidFill>
                  <a:srgbClr val="000000"/>
                </a:solidFill>
                <a:effectLst/>
                <a:uLnTx/>
                <a:uFillTx/>
                <a:latin typeface="Consolas" pitchFamily="49" charset="0"/>
                <a:ea typeface="+mn-ea"/>
                <a:cs typeface="Courier New" pitchFamily="49" charset="0"/>
              </a:rPr>
              <a:t>FundOrder</a:t>
            </a:r>
            <a:endPar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endParaRPr>
          </a:p>
          <a:p>
            <a:pPr marL="0" marR="0" lvl="0" indent="0" algn="l" defTabSz="914363" rtl="0" eaLnBrk="1" fontAlgn="auto" latinLnBrk="0" hangingPunct="1">
              <a:lnSpc>
                <a:spcPct val="80000"/>
              </a:lnSpc>
              <a:spcBef>
                <a:spcPct val="20000"/>
              </a:spcBef>
              <a:spcAft>
                <a:spcPts val="0"/>
              </a:spcAft>
              <a:buClrTx/>
              <a:buSzTx/>
              <a:buFontTx/>
              <a:buNone/>
              <a:tabLst/>
              <a:defRPr/>
            </a:pPr>
            <a:r>
              <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a:t>
            </a:r>
          </a:p>
          <a:p>
            <a:pPr marL="0" marR="0" lvl="0" indent="0" algn="l" defTabSz="914363" rtl="0" eaLnBrk="1" fontAlgn="auto" latinLnBrk="0" hangingPunct="1">
              <a:lnSpc>
                <a:spcPct val="80000"/>
              </a:lnSpc>
              <a:spcBef>
                <a:spcPct val="20000"/>
              </a:spcBef>
              <a:spcAft>
                <a:spcPts val="0"/>
              </a:spcAft>
              <a:buClrTx/>
              <a:buSzTx/>
              <a:buFontTx/>
              <a:buNone/>
              <a:tabLst/>
              <a:defRPr/>
            </a:pPr>
            <a:r>
              <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    public string </a:t>
            </a:r>
            <a:r>
              <a:rPr kumimoji="0" lang="en-US" sz="1800" b="0" i="0" u="none" strike="noStrike" kern="1200" cap="none" spc="0" normalizeH="0" baseline="0" noProof="0" dirty="0" err="1" smtClean="0">
                <a:ln>
                  <a:noFill/>
                </a:ln>
                <a:solidFill>
                  <a:srgbClr val="000000"/>
                </a:solidFill>
                <a:effectLst/>
                <a:uLnTx/>
                <a:uFillTx/>
                <a:latin typeface="Consolas" pitchFamily="49" charset="0"/>
                <a:ea typeface="+mn-ea"/>
                <a:cs typeface="Courier New" pitchFamily="49" charset="0"/>
              </a:rPr>
              <a:t>CustomerId</a:t>
            </a:r>
            <a:r>
              <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 { get; set; }</a:t>
            </a:r>
          </a:p>
          <a:p>
            <a:pPr marL="0" marR="0" lvl="0" indent="0" algn="l" defTabSz="914363" rtl="0" eaLnBrk="1" fontAlgn="auto" latinLnBrk="0" hangingPunct="1">
              <a:lnSpc>
                <a:spcPct val="80000"/>
              </a:lnSpc>
              <a:spcBef>
                <a:spcPct val="20000"/>
              </a:spcBef>
              <a:spcAft>
                <a:spcPts val="0"/>
              </a:spcAft>
              <a:buClrTx/>
              <a:buSzTx/>
              <a:buFontTx/>
              <a:buNone/>
              <a:tabLst/>
              <a:defRPr/>
            </a:pPr>
            <a:r>
              <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    public string </a:t>
            </a:r>
            <a:r>
              <a:rPr kumimoji="0" lang="en-US" sz="1800" b="0" i="0" u="none" strike="noStrike" kern="1200" cap="none" spc="0" normalizeH="0" baseline="0" noProof="0" dirty="0" err="1" smtClean="0">
                <a:ln>
                  <a:noFill/>
                </a:ln>
                <a:solidFill>
                  <a:srgbClr val="000000"/>
                </a:solidFill>
                <a:effectLst/>
                <a:uLnTx/>
                <a:uFillTx/>
                <a:latin typeface="Consolas" pitchFamily="49" charset="0"/>
                <a:ea typeface="+mn-ea"/>
                <a:cs typeface="Courier New" pitchFamily="49" charset="0"/>
              </a:rPr>
              <a:t>TickerSymbol</a:t>
            </a:r>
            <a:r>
              <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 { get; set; }</a:t>
            </a:r>
          </a:p>
          <a:p>
            <a:pPr marL="0" marR="0" lvl="0" indent="0" algn="l" defTabSz="914363" rtl="0" eaLnBrk="1" fontAlgn="auto" latinLnBrk="0" hangingPunct="1">
              <a:lnSpc>
                <a:spcPct val="80000"/>
              </a:lnSpc>
              <a:spcBef>
                <a:spcPct val="20000"/>
              </a:spcBef>
              <a:spcAft>
                <a:spcPts val="0"/>
              </a:spcAft>
              <a:buClrTx/>
              <a:buSzTx/>
              <a:buFontTx/>
              <a:buNone/>
              <a:tabLst/>
              <a:defRPr/>
            </a:pPr>
            <a:r>
              <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rPr>
              <a:t>}</a:t>
            </a:r>
            <a:endParaRPr kumimoji="0" lang="en-US" sz="1800" b="0" i="0" u="none" strike="noStrike" kern="1200" cap="none" spc="0" normalizeH="0" baseline="0" noProof="0" dirty="0">
              <a:ln>
                <a:noFill/>
              </a:ln>
              <a:solidFill>
                <a:srgbClr val="000000"/>
              </a:solidFill>
              <a:effectLst/>
              <a:uLnTx/>
              <a:uFillTx/>
              <a:latin typeface="Consolas" pitchFamily="49" charset="0"/>
              <a:ea typeface="+mn-ea"/>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Publishing Composite Events</a:t>
            </a:r>
            <a:endParaRPr lang="en-US" dirty="0"/>
          </a:p>
        </p:txBody>
      </p:sp>
      <p:sp>
        <p:nvSpPr>
          <p:cNvPr id="3" name="Text Placeholder 2"/>
          <p:cNvSpPr>
            <a:spLocks noGrp="1"/>
          </p:cNvSpPr>
          <p:nvPr>
            <p:ph type="body" sz="quarter" idx="10"/>
          </p:nvPr>
        </p:nvSpPr>
        <p:spPr>
          <a:xfrm>
            <a:off x="387055" y="1572364"/>
            <a:ext cx="8490938" cy="1528283"/>
          </a:xfrm>
        </p:spPr>
        <p:txBody>
          <a:bodyPr/>
          <a:lstStyle/>
          <a:p>
            <a:r>
              <a:rPr lang="en-US" sz="1800" dirty="0" smtClean="0"/>
              <a:t>public </a:t>
            </a:r>
            <a:r>
              <a:rPr lang="en-US" sz="1800" dirty="0" err="1" smtClean="0"/>
              <a:t>AddFundPresenter</a:t>
            </a:r>
            <a:r>
              <a:rPr lang="en-US" sz="1800" dirty="0" smtClean="0"/>
              <a:t>(</a:t>
            </a:r>
            <a:r>
              <a:rPr lang="en-US" sz="1800" dirty="0" err="1" smtClean="0"/>
              <a:t>IEventAggregator</a:t>
            </a:r>
            <a:r>
              <a:rPr lang="en-US" sz="1800" dirty="0" smtClean="0"/>
              <a:t> </a:t>
            </a:r>
            <a:r>
              <a:rPr lang="en-US" sz="1800" dirty="0" err="1" smtClean="0"/>
              <a:t>eventAggregator</a:t>
            </a:r>
            <a:r>
              <a:rPr lang="en-US" sz="1800" dirty="0" smtClean="0"/>
              <a:t>)</a:t>
            </a:r>
          </a:p>
          <a:p>
            <a:r>
              <a:rPr lang="en-US" sz="1800" dirty="0" smtClean="0"/>
              <a:t>{</a:t>
            </a:r>
          </a:p>
          <a:p>
            <a:r>
              <a:rPr lang="en-US" sz="1800" dirty="0" smtClean="0"/>
              <a:t>    </a:t>
            </a:r>
            <a:r>
              <a:rPr lang="en-US" sz="1800" dirty="0" err="1" smtClean="0"/>
              <a:t>this.eventAggregator</a:t>
            </a:r>
            <a:r>
              <a:rPr lang="en-US" sz="1800" dirty="0" smtClean="0"/>
              <a:t> = </a:t>
            </a:r>
            <a:r>
              <a:rPr lang="en-US" sz="1800" dirty="0" err="1" smtClean="0"/>
              <a:t>eventAggregator</a:t>
            </a:r>
            <a:r>
              <a:rPr lang="en-US" sz="1800" dirty="0" smtClean="0"/>
              <a:t>;</a:t>
            </a:r>
          </a:p>
          <a:p>
            <a:r>
              <a:rPr lang="en-US" sz="1800" dirty="0" smtClean="0"/>
              <a:t>}</a:t>
            </a:r>
          </a:p>
          <a:p>
            <a:endParaRPr lang="en-US" sz="1800" dirty="0" smtClean="0"/>
          </a:p>
          <a:p>
            <a:r>
              <a:rPr lang="en-US" sz="1800" dirty="0" smtClean="0"/>
              <a:t>void </a:t>
            </a:r>
            <a:r>
              <a:rPr lang="en-US" sz="1800" dirty="0" err="1" smtClean="0"/>
              <a:t>AddFund</a:t>
            </a:r>
            <a:r>
              <a:rPr lang="en-US" sz="1800" dirty="0" smtClean="0"/>
              <a:t>(object sender, </a:t>
            </a:r>
            <a:r>
              <a:rPr lang="en-US" sz="1800" dirty="0" err="1" smtClean="0"/>
              <a:t>EventArgs</a:t>
            </a:r>
            <a:r>
              <a:rPr lang="en-US" sz="1800" dirty="0" smtClean="0"/>
              <a:t> e)</a:t>
            </a:r>
          </a:p>
          <a:p>
            <a:r>
              <a:rPr lang="en-US" sz="1800" dirty="0" smtClean="0"/>
              <a:t>{</a:t>
            </a:r>
          </a:p>
          <a:p>
            <a:r>
              <a:rPr lang="en-US" sz="1800" dirty="0" smtClean="0"/>
              <a:t>    </a:t>
            </a:r>
            <a:r>
              <a:rPr lang="en-US" sz="1800" dirty="0" err="1" smtClean="0"/>
              <a:t>FundOrder</a:t>
            </a:r>
            <a:r>
              <a:rPr lang="en-US" sz="1800" dirty="0" smtClean="0"/>
              <a:t> </a:t>
            </a:r>
            <a:r>
              <a:rPr lang="en-US" sz="1800" dirty="0" err="1" smtClean="0"/>
              <a:t>fundOrder</a:t>
            </a:r>
            <a:r>
              <a:rPr lang="en-US" sz="1800" dirty="0" smtClean="0"/>
              <a:t> = new </a:t>
            </a:r>
            <a:r>
              <a:rPr lang="en-US" sz="1800" dirty="0" err="1" smtClean="0"/>
              <a:t>FundOrder</a:t>
            </a:r>
            <a:r>
              <a:rPr lang="en-US" sz="1800" dirty="0" smtClean="0"/>
              <a:t>();</a:t>
            </a:r>
          </a:p>
          <a:p>
            <a:r>
              <a:rPr lang="en-US" sz="1800" dirty="0" smtClean="0"/>
              <a:t>    </a:t>
            </a:r>
            <a:r>
              <a:rPr lang="en-US" sz="1800" dirty="0" err="1" smtClean="0"/>
              <a:t>fundOrder.CustomerId</a:t>
            </a:r>
            <a:r>
              <a:rPr lang="en-US" sz="1800" dirty="0" smtClean="0"/>
              <a:t> = </a:t>
            </a:r>
            <a:r>
              <a:rPr lang="en-US" sz="1800" dirty="0" err="1" smtClean="0"/>
              <a:t>View.Customer</a:t>
            </a:r>
            <a:r>
              <a:rPr lang="en-US" sz="1800" dirty="0" smtClean="0"/>
              <a:t>;</a:t>
            </a:r>
          </a:p>
          <a:p>
            <a:r>
              <a:rPr lang="en-US" sz="1800" dirty="0" smtClean="0"/>
              <a:t>    </a:t>
            </a:r>
            <a:r>
              <a:rPr lang="en-US" sz="1800" dirty="0" err="1" smtClean="0"/>
              <a:t>fundOrder.TickerSymbol</a:t>
            </a:r>
            <a:r>
              <a:rPr lang="en-US" sz="1800" dirty="0" smtClean="0"/>
              <a:t> = </a:t>
            </a:r>
            <a:r>
              <a:rPr lang="en-US" sz="1800" dirty="0" err="1" smtClean="0"/>
              <a:t>View.Fund</a:t>
            </a:r>
            <a:r>
              <a:rPr lang="en-US" sz="1800" dirty="0" smtClean="0"/>
              <a:t>;</a:t>
            </a:r>
          </a:p>
          <a:p>
            <a:endParaRPr lang="en-US" sz="1800" dirty="0" smtClean="0"/>
          </a:p>
          <a:p>
            <a:pPr lvl="1"/>
            <a:r>
              <a:rPr lang="en-US" sz="2000" dirty="0" err="1" smtClean="0"/>
              <a:t>eventAggregator.GetEvent</a:t>
            </a:r>
            <a:r>
              <a:rPr lang="en-US" sz="2000" dirty="0" smtClean="0"/>
              <a:t>&lt;</a:t>
            </a:r>
            <a:r>
              <a:rPr lang="en-US" sz="2000" dirty="0" err="1" smtClean="0"/>
              <a:t>FundAddedEvent</a:t>
            </a:r>
            <a:r>
              <a:rPr lang="en-US" sz="2000" dirty="0" smtClean="0"/>
              <a:t>&gt;()</a:t>
            </a:r>
          </a:p>
          <a:p>
            <a:pPr lvl="1"/>
            <a:r>
              <a:rPr lang="en-US" sz="2000" dirty="0" smtClean="0"/>
              <a:t>               .Publish(</a:t>
            </a:r>
            <a:r>
              <a:rPr lang="en-US" sz="2000" dirty="0" err="1" smtClean="0"/>
              <a:t>fundOrder</a:t>
            </a:r>
            <a:r>
              <a:rPr lang="en-US" sz="2000" dirty="0" smtClean="0"/>
              <a:t>);</a:t>
            </a:r>
          </a:p>
          <a:p>
            <a:r>
              <a:rPr lang="en-US" sz="1800" dirty="0" smtClean="0"/>
              <a:t>}</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Subscribing To Composite Events</a:t>
            </a:r>
            <a:endParaRPr lang="en-US" dirty="0"/>
          </a:p>
        </p:txBody>
      </p:sp>
      <p:sp>
        <p:nvSpPr>
          <p:cNvPr id="3" name="Text Placeholder 2"/>
          <p:cNvSpPr>
            <a:spLocks noGrp="1"/>
          </p:cNvSpPr>
          <p:nvPr>
            <p:ph type="body" sz="quarter" idx="10"/>
          </p:nvPr>
        </p:nvSpPr>
        <p:spPr>
          <a:xfrm>
            <a:off x="387055" y="1572365"/>
            <a:ext cx="8490938" cy="1029520"/>
          </a:xfrm>
        </p:spPr>
        <p:txBody>
          <a:bodyPr/>
          <a:lstStyle/>
          <a:p>
            <a:r>
              <a:rPr lang="en-US" sz="1800" dirty="0" err="1" smtClean="0"/>
              <a:t>var</a:t>
            </a:r>
            <a:r>
              <a:rPr lang="en-US" sz="1800" dirty="0" smtClean="0"/>
              <a:t> </a:t>
            </a:r>
            <a:r>
              <a:rPr lang="en-US" sz="1800" dirty="0" err="1" smtClean="0"/>
              <a:t>fundAddedEvent</a:t>
            </a:r>
            <a:r>
              <a:rPr lang="en-US" sz="1800" dirty="0" smtClean="0"/>
              <a:t> = </a:t>
            </a:r>
            <a:r>
              <a:rPr lang="en-US" sz="1800" dirty="0" err="1" smtClean="0"/>
              <a:t>eventAggregator.GetEvent</a:t>
            </a:r>
            <a:r>
              <a:rPr lang="en-US" sz="1800" dirty="0" smtClean="0"/>
              <a:t>&lt;</a:t>
            </a:r>
            <a:r>
              <a:rPr lang="en-US" sz="1800" dirty="0" err="1" smtClean="0"/>
              <a:t>FundAddedEvent</a:t>
            </a:r>
            <a:r>
              <a:rPr lang="en-US" sz="1800" dirty="0" smtClean="0"/>
              <a:t>&gt;();</a:t>
            </a:r>
          </a:p>
          <a:p>
            <a:endParaRPr lang="en-US" sz="1800" dirty="0" smtClean="0"/>
          </a:p>
          <a:p>
            <a:r>
              <a:rPr lang="en-US" sz="1800" dirty="0" err="1" smtClean="0"/>
              <a:t>fundAddedEvent.Subscribe</a:t>
            </a:r>
            <a:r>
              <a:rPr lang="en-US" sz="1800" dirty="0" smtClean="0"/>
              <a:t>(</a:t>
            </a:r>
            <a:r>
              <a:rPr lang="en-US" sz="1800" dirty="0" err="1" smtClean="0"/>
              <a:t>FundAddedEventHandler</a:t>
            </a:r>
            <a:r>
              <a:rPr lang="en-US" sz="1800" dirty="0" smtClean="0"/>
              <a:t>);</a:t>
            </a:r>
          </a:p>
        </p:txBody>
      </p:sp>
      <p:sp>
        <p:nvSpPr>
          <p:cNvPr id="4" name="Text Placeholder 2"/>
          <p:cNvSpPr txBox="1">
            <a:spLocks/>
          </p:cNvSpPr>
          <p:nvPr/>
        </p:nvSpPr>
        <p:spPr>
          <a:xfrm>
            <a:off x="381514" y="3046531"/>
            <a:ext cx="8490938" cy="1029520"/>
          </a:xfrm>
          <a:prstGeom prst="rect">
            <a:avLst/>
          </a:prstGeom>
        </p:spPr>
        <p:txBody>
          <a:bodyPr vert="horz" wrap="square" lIns="0" tIns="0" rIns="0" bIns="0" rtlCol="0">
            <a:noAutofit/>
          </a:bodyPr>
          <a:lstStyle/>
          <a:p>
            <a:pPr lvl="0">
              <a:lnSpc>
                <a:spcPct val="80000"/>
              </a:lnSpc>
              <a:spcBef>
                <a:spcPct val="20000"/>
              </a:spcBef>
            </a:pPr>
            <a:r>
              <a:rPr lang="en-US" dirty="0" smtClean="0">
                <a:solidFill>
                  <a:srgbClr val="000000"/>
                </a:solidFill>
                <a:latin typeface="Consolas" pitchFamily="49" charset="0"/>
                <a:cs typeface="Courier New" pitchFamily="49" charset="0"/>
              </a:rPr>
              <a:t>public void </a:t>
            </a:r>
            <a:r>
              <a:rPr lang="en-US" dirty="0" err="1" smtClean="0">
                <a:solidFill>
                  <a:srgbClr val="000000"/>
                </a:solidFill>
                <a:latin typeface="Consolas" pitchFamily="49" charset="0"/>
                <a:cs typeface="Courier New" pitchFamily="49" charset="0"/>
              </a:rPr>
              <a:t>FundAddedEventHandler</a:t>
            </a:r>
            <a:r>
              <a:rPr lang="en-US" dirty="0" smtClean="0">
                <a:solidFill>
                  <a:srgbClr val="000000"/>
                </a:solidFill>
                <a:latin typeface="Consolas" pitchFamily="49" charset="0"/>
                <a:cs typeface="Courier New" pitchFamily="49" charset="0"/>
              </a:rPr>
              <a:t>(</a:t>
            </a:r>
            <a:r>
              <a:rPr lang="en-US" dirty="0" err="1" smtClean="0">
                <a:solidFill>
                  <a:srgbClr val="000000"/>
                </a:solidFill>
                <a:latin typeface="Consolas" pitchFamily="49" charset="0"/>
                <a:cs typeface="Courier New" pitchFamily="49" charset="0"/>
              </a:rPr>
              <a:t>FundOrder</a:t>
            </a:r>
            <a:r>
              <a:rPr lang="en-US" dirty="0" smtClean="0">
                <a:solidFill>
                  <a:srgbClr val="000000"/>
                </a:solidFill>
                <a:latin typeface="Consolas" pitchFamily="49" charset="0"/>
                <a:cs typeface="Courier New" pitchFamily="49" charset="0"/>
              </a:rPr>
              <a:t> </a:t>
            </a:r>
            <a:r>
              <a:rPr lang="en-US" dirty="0" err="1" smtClean="0">
                <a:solidFill>
                  <a:srgbClr val="000000"/>
                </a:solidFill>
                <a:latin typeface="Consolas" pitchFamily="49" charset="0"/>
                <a:cs typeface="Courier New" pitchFamily="49" charset="0"/>
              </a:rPr>
              <a:t>fundOrder</a:t>
            </a:r>
            <a:r>
              <a:rPr lang="en-US" dirty="0" smtClean="0">
                <a:solidFill>
                  <a:srgbClr val="000000"/>
                </a:solidFill>
                <a:latin typeface="Consolas" pitchFamily="49" charset="0"/>
                <a:cs typeface="Courier New" pitchFamily="49" charset="0"/>
              </a:rPr>
              <a:t>)</a:t>
            </a:r>
          </a:p>
          <a:p>
            <a:pPr lvl="0">
              <a:lnSpc>
                <a:spcPct val="80000"/>
              </a:lnSpc>
              <a:spcBef>
                <a:spcPct val="20000"/>
              </a:spcBef>
            </a:pPr>
            <a:r>
              <a:rPr lang="en-US" dirty="0" smtClean="0">
                <a:solidFill>
                  <a:srgbClr val="000000"/>
                </a:solidFill>
                <a:latin typeface="Consolas" pitchFamily="49" charset="0"/>
                <a:cs typeface="Courier New" pitchFamily="49" charset="0"/>
              </a:rPr>
              <a:t>{</a:t>
            </a:r>
          </a:p>
          <a:p>
            <a:pPr lvl="0">
              <a:lnSpc>
                <a:spcPct val="80000"/>
              </a:lnSpc>
              <a:spcBef>
                <a:spcPct val="20000"/>
              </a:spcBef>
            </a:pPr>
            <a:r>
              <a:rPr lang="en-US" dirty="0" smtClean="0">
                <a:solidFill>
                  <a:srgbClr val="000000"/>
                </a:solidFill>
                <a:latin typeface="Consolas" pitchFamily="49" charset="0"/>
                <a:cs typeface="Courier New" pitchFamily="49" charset="0"/>
              </a:rPr>
              <a:t>    // process fund order…</a:t>
            </a:r>
          </a:p>
          <a:p>
            <a:pPr lvl="0">
              <a:lnSpc>
                <a:spcPct val="80000"/>
              </a:lnSpc>
              <a:spcBef>
                <a:spcPct val="20000"/>
              </a:spcBef>
            </a:pPr>
            <a:r>
              <a:rPr lang="en-US" dirty="0" smtClean="0">
                <a:solidFill>
                  <a:srgbClr val="000000"/>
                </a:solidFill>
                <a:latin typeface="Consolas" pitchFamily="49" charset="0"/>
                <a:cs typeface="Courier New" pitchFamily="49" charset="0"/>
              </a:rPr>
              <a:t>}</a:t>
            </a:r>
            <a:endPar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Am I?</a:t>
            </a:r>
            <a:endParaRPr lang="en-US" dirty="0"/>
          </a:p>
        </p:txBody>
      </p:sp>
      <p:sp>
        <p:nvSpPr>
          <p:cNvPr id="3" name="Content Placeholder 2"/>
          <p:cNvSpPr>
            <a:spLocks noGrp="1"/>
          </p:cNvSpPr>
          <p:nvPr>
            <p:ph idx="1"/>
          </p:nvPr>
        </p:nvSpPr>
        <p:spPr>
          <a:xfrm>
            <a:off x="457200" y="1546591"/>
            <a:ext cx="8229600" cy="4625609"/>
          </a:xfrm>
        </p:spPr>
        <p:txBody>
          <a:bodyPr>
            <a:normAutofit/>
          </a:bodyPr>
          <a:lstStyle/>
          <a:p>
            <a:pPr>
              <a:buFont typeface="Wingdings 2"/>
              <a:buChar char=""/>
              <a:defRPr/>
            </a:pPr>
            <a:r>
              <a:rPr lang="it-IT" sz="5000" b="1" dirty="0" smtClean="0"/>
              <a:t>Claudio Lassala</a:t>
            </a:r>
          </a:p>
          <a:p>
            <a:pPr marL="640080" lvl="1">
              <a:defRPr/>
            </a:pPr>
            <a:r>
              <a:rPr lang="it-IT" sz="3500" dirty="0" smtClean="0"/>
              <a:t>Blog: ClaudioLassala.spaces.live.com</a:t>
            </a:r>
          </a:p>
          <a:p>
            <a:pPr marL="640080" lvl="1" fontAlgn="auto">
              <a:spcAft>
                <a:spcPts val="0"/>
              </a:spcAft>
              <a:defRPr/>
            </a:pPr>
            <a:r>
              <a:rPr lang="it-IT" sz="3500" dirty="0" smtClean="0"/>
              <a:t>claudio@eps-software.com</a:t>
            </a:r>
          </a:p>
          <a:p>
            <a:pPr marL="640080" lvl="1" fontAlgn="auto">
              <a:spcAft>
                <a:spcPts val="0"/>
              </a:spcAft>
              <a:defRPr/>
            </a:pPr>
            <a:r>
              <a:rPr lang="it-IT" sz="3500" dirty="0" smtClean="0"/>
              <a:t>twitter.com/ClaudioLassala</a:t>
            </a:r>
            <a:endParaRPr lang="en-US" sz="3200" dirty="0" smtClean="0"/>
          </a:p>
          <a:p>
            <a:pPr fontAlgn="auto">
              <a:spcBef>
                <a:spcPts val="0"/>
              </a:spcBef>
              <a:spcAft>
                <a:spcPts val="0"/>
              </a:spcAft>
              <a:buFont typeface="Wingdings 2"/>
              <a:buChar char=""/>
              <a:defRPr/>
            </a:pPr>
            <a:r>
              <a:rPr lang="en-US" sz="2200" dirty="0" smtClean="0"/>
              <a:t>Microsoft MVP for the last 9 years</a:t>
            </a:r>
          </a:p>
          <a:p>
            <a:pPr fontAlgn="auto">
              <a:spcBef>
                <a:spcPts val="0"/>
              </a:spcBef>
              <a:spcAft>
                <a:spcPts val="0"/>
              </a:spcAft>
              <a:buFont typeface="Wingdings 2"/>
              <a:buChar char=""/>
              <a:defRPr/>
            </a:pPr>
            <a:r>
              <a:rPr lang="en-US" sz="2200" dirty="0" smtClean="0"/>
              <a:t>INETA Speaker</a:t>
            </a:r>
          </a:p>
          <a:p>
            <a:pPr fontAlgn="auto">
              <a:spcBef>
                <a:spcPts val="0"/>
              </a:spcBef>
              <a:spcAft>
                <a:spcPts val="0"/>
              </a:spcAft>
              <a:buFont typeface="Wingdings 2"/>
              <a:buChar char=""/>
              <a:defRPr/>
            </a:pPr>
            <a:r>
              <a:rPr lang="en-US" sz="2200" dirty="0" smtClean="0"/>
              <a:t>International Speaker and Writer</a:t>
            </a:r>
          </a:p>
          <a:p>
            <a:pPr fontAlgn="auto">
              <a:spcBef>
                <a:spcPts val="0"/>
              </a:spcBef>
              <a:spcAft>
                <a:spcPts val="0"/>
              </a:spcAft>
              <a:buFont typeface="Wingdings 2"/>
              <a:buChar char=""/>
              <a:defRPr/>
            </a:pPr>
            <a:r>
              <a:rPr lang="en-US" sz="2200" dirty="0" smtClean="0">
                <a:hlinkClick r:id="rId3"/>
              </a:rPr>
              <a:t>Virtual Brown Bag Meeting</a:t>
            </a:r>
            <a:endParaRPr lang="en-US" sz="2200" dirty="0" smtClean="0"/>
          </a:p>
          <a:p>
            <a:pPr fontAlgn="auto">
              <a:spcBef>
                <a:spcPts val="0"/>
              </a:spcBef>
              <a:spcAft>
                <a:spcPts val="0"/>
              </a:spcAft>
              <a:buFont typeface="Wingdings 2"/>
              <a:buChar char=""/>
              <a:defRPr/>
            </a:pPr>
            <a:r>
              <a:rPr lang="en-US" sz="2200" dirty="0" smtClean="0"/>
              <a:t>Developer @ EPS Software</a:t>
            </a:r>
          </a:p>
          <a:p>
            <a:endParaRPr lang="en-US" dirty="0"/>
          </a:p>
        </p:txBody>
      </p:sp>
      <p:pic>
        <p:nvPicPr>
          <p:cNvPr id="4" name="Picture 3" descr="MVPLogo.gif"/>
          <p:cNvPicPr>
            <a:picLocks noChangeAspect="1"/>
          </p:cNvPicPr>
          <p:nvPr/>
        </p:nvPicPr>
        <p:blipFill>
          <a:blip r:embed="rId4" cstate="print"/>
          <a:stretch>
            <a:fillRect/>
          </a:stretch>
        </p:blipFill>
        <p:spPr>
          <a:xfrm>
            <a:off x="7731926" y="4343400"/>
            <a:ext cx="1149350" cy="1798982"/>
          </a:xfrm>
          <a:prstGeom prst="rect">
            <a:avLst/>
          </a:prstGeom>
          <a:effectLst>
            <a:reflection blurRad="6350" stA="50000" endA="275" endPos="40000" dist="101600" dir="5400000" sy="-100000" algn="bl" rotWithShape="0"/>
          </a:effectLst>
        </p:spPr>
      </p:pic>
      <p:pic>
        <p:nvPicPr>
          <p:cNvPr id="5" name="Picture 4" descr="INETASpeakersBureauLogo.jpg"/>
          <p:cNvPicPr>
            <a:picLocks noChangeAspect="1"/>
          </p:cNvPicPr>
          <p:nvPr/>
        </p:nvPicPr>
        <p:blipFill>
          <a:blip r:embed="rId5" cstate="print"/>
          <a:stretch>
            <a:fillRect/>
          </a:stretch>
        </p:blipFill>
        <p:spPr>
          <a:xfrm>
            <a:off x="5334000" y="4359964"/>
            <a:ext cx="2251876" cy="1771475"/>
          </a:xfrm>
          <a:prstGeom prst="rect">
            <a:avLst/>
          </a:prstGeom>
          <a:effectLst>
            <a:reflection blurRad="6350" stA="50000" endA="275" endPos="40000" dist="101600" dir="5400000" sy="-100000" algn="bl" rotWithShape="0"/>
          </a:effectLst>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Subscribing To Composite Events</a:t>
            </a:r>
            <a:endParaRPr lang="en-US" dirty="0"/>
          </a:p>
        </p:txBody>
      </p:sp>
      <p:sp>
        <p:nvSpPr>
          <p:cNvPr id="3" name="Text Placeholder 2"/>
          <p:cNvSpPr>
            <a:spLocks noGrp="1"/>
          </p:cNvSpPr>
          <p:nvPr>
            <p:ph type="body" sz="quarter" idx="10"/>
          </p:nvPr>
        </p:nvSpPr>
        <p:spPr>
          <a:xfrm>
            <a:off x="387055" y="1572365"/>
            <a:ext cx="8490938" cy="1029520"/>
          </a:xfrm>
        </p:spPr>
        <p:txBody>
          <a:bodyPr/>
          <a:lstStyle/>
          <a:p>
            <a:r>
              <a:rPr lang="en-US" sz="1800" dirty="0" err="1" smtClean="0"/>
              <a:t>var</a:t>
            </a:r>
            <a:r>
              <a:rPr lang="en-US" sz="1800" dirty="0" smtClean="0"/>
              <a:t> </a:t>
            </a:r>
            <a:r>
              <a:rPr lang="en-US" sz="1800" dirty="0" err="1" smtClean="0"/>
              <a:t>fundAddedEvent</a:t>
            </a:r>
            <a:r>
              <a:rPr lang="en-US" sz="1800" dirty="0" smtClean="0"/>
              <a:t> = </a:t>
            </a:r>
            <a:r>
              <a:rPr lang="en-US" sz="1800" dirty="0" err="1" smtClean="0"/>
              <a:t>eventAggregator.GetEvent</a:t>
            </a:r>
            <a:r>
              <a:rPr lang="en-US" sz="1800" dirty="0" smtClean="0"/>
              <a:t>&lt;</a:t>
            </a:r>
            <a:r>
              <a:rPr lang="en-US" sz="1800" dirty="0" err="1" smtClean="0"/>
              <a:t>FundAddedEvent</a:t>
            </a:r>
            <a:r>
              <a:rPr lang="en-US" sz="1800" dirty="0" smtClean="0"/>
              <a:t>&gt;();</a:t>
            </a:r>
          </a:p>
          <a:p>
            <a:endParaRPr lang="en-US" sz="1800" dirty="0" smtClean="0"/>
          </a:p>
          <a:p>
            <a:r>
              <a:rPr lang="en-US" sz="1800" dirty="0" err="1" smtClean="0"/>
              <a:t>fundAddedEvent.Subscribe</a:t>
            </a:r>
            <a:r>
              <a:rPr lang="en-US" sz="1800" dirty="0" smtClean="0"/>
              <a:t>(</a:t>
            </a:r>
            <a:r>
              <a:rPr lang="en-US" sz="1800" dirty="0" err="1" smtClean="0"/>
              <a:t>FundAddedEventHandler</a:t>
            </a:r>
            <a:r>
              <a:rPr lang="en-US" sz="1800" dirty="0" smtClean="0"/>
              <a:t>,   </a:t>
            </a:r>
            <a:br>
              <a:rPr lang="en-US" sz="1800" dirty="0" smtClean="0"/>
            </a:br>
            <a:r>
              <a:rPr lang="en-US" sz="1800" dirty="0" smtClean="0"/>
              <a:t>               </a:t>
            </a:r>
            <a:r>
              <a:rPr lang="en-US" sz="1800" dirty="0" err="1" smtClean="0"/>
              <a:t>ThreadOption.UIThread</a:t>
            </a:r>
            <a:r>
              <a:rPr lang="en-US" sz="1800" dirty="0" smtClean="0"/>
              <a:t>, false, </a:t>
            </a:r>
            <a:r>
              <a:rPr lang="en-US" sz="1800" dirty="0" err="1" smtClean="0"/>
              <a:t>FundOrderFilter</a:t>
            </a:r>
            <a:r>
              <a:rPr lang="en-US" sz="1800" dirty="0" smtClean="0"/>
              <a:t>);</a:t>
            </a:r>
          </a:p>
        </p:txBody>
      </p:sp>
      <p:sp>
        <p:nvSpPr>
          <p:cNvPr id="4" name="Text Placeholder 2"/>
          <p:cNvSpPr txBox="1">
            <a:spLocks/>
          </p:cNvSpPr>
          <p:nvPr/>
        </p:nvSpPr>
        <p:spPr>
          <a:xfrm>
            <a:off x="381514" y="3046531"/>
            <a:ext cx="8490938" cy="1029520"/>
          </a:xfrm>
          <a:prstGeom prst="rect">
            <a:avLst/>
          </a:prstGeom>
        </p:spPr>
        <p:txBody>
          <a:bodyPr vert="horz" wrap="square" lIns="0" tIns="0" rIns="0" bIns="0" rtlCol="0">
            <a:noAutofit/>
          </a:bodyPr>
          <a:lstStyle/>
          <a:p>
            <a:pPr lvl="0">
              <a:lnSpc>
                <a:spcPct val="80000"/>
              </a:lnSpc>
              <a:spcBef>
                <a:spcPct val="20000"/>
              </a:spcBef>
            </a:pPr>
            <a:r>
              <a:rPr lang="en-US" dirty="0" smtClean="0">
                <a:solidFill>
                  <a:srgbClr val="000000"/>
                </a:solidFill>
                <a:latin typeface="Consolas" pitchFamily="49" charset="0"/>
                <a:cs typeface="Courier New" pitchFamily="49" charset="0"/>
              </a:rPr>
              <a:t>public void </a:t>
            </a:r>
            <a:r>
              <a:rPr lang="en-US" dirty="0" err="1" smtClean="0">
                <a:solidFill>
                  <a:srgbClr val="000000"/>
                </a:solidFill>
                <a:latin typeface="Consolas" pitchFamily="49" charset="0"/>
                <a:cs typeface="Courier New" pitchFamily="49" charset="0"/>
              </a:rPr>
              <a:t>FundAddedEventHandler</a:t>
            </a:r>
            <a:r>
              <a:rPr lang="en-US" dirty="0" smtClean="0">
                <a:solidFill>
                  <a:srgbClr val="000000"/>
                </a:solidFill>
                <a:latin typeface="Consolas" pitchFamily="49" charset="0"/>
                <a:cs typeface="Courier New" pitchFamily="49" charset="0"/>
              </a:rPr>
              <a:t>(</a:t>
            </a:r>
            <a:r>
              <a:rPr lang="en-US" dirty="0" err="1" smtClean="0">
                <a:solidFill>
                  <a:srgbClr val="000000"/>
                </a:solidFill>
                <a:latin typeface="Consolas" pitchFamily="49" charset="0"/>
                <a:cs typeface="Courier New" pitchFamily="49" charset="0"/>
              </a:rPr>
              <a:t>FundOrder</a:t>
            </a:r>
            <a:r>
              <a:rPr lang="en-US" dirty="0" smtClean="0">
                <a:solidFill>
                  <a:srgbClr val="000000"/>
                </a:solidFill>
                <a:latin typeface="Consolas" pitchFamily="49" charset="0"/>
                <a:cs typeface="Courier New" pitchFamily="49" charset="0"/>
              </a:rPr>
              <a:t> </a:t>
            </a:r>
            <a:r>
              <a:rPr lang="en-US" dirty="0" err="1" smtClean="0">
                <a:solidFill>
                  <a:srgbClr val="000000"/>
                </a:solidFill>
                <a:latin typeface="Consolas" pitchFamily="49" charset="0"/>
                <a:cs typeface="Courier New" pitchFamily="49" charset="0"/>
              </a:rPr>
              <a:t>fundOrder</a:t>
            </a:r>
            <a:r>
              <a:rPr lang="en-US" dirty="0" smtClean="0">
                <a:solidFill>
                  <a:srgbClr val="000000"/>
                </a:solidFill>
                <a:latin typeface="Consolas" pitchFamily="49" charset="0"/>
                <a:cs typeface="Courier New" pitchFamily="49" charset="0"/>
              </a:rPr>
              <a:t>)</a:t>
            </a:r>
          </a:p>
          <a:p>
            <a:pPr lvl="0">
              <a:lnSpc>
                <a:spcPct val="80000"/>
              </a:lnSpc>
              <a:spcBef>
                <a:spcPct val="20000"/>
              </a:spcBef>
            </a:pPr>
            <a:r>
              <a:rPr lang="en-US" dirty="0" smtClean="0">
                <a:solidFill>
                  <a:srgbClr val="000000"/>
                </a:solidFill>
                <a:latin typeface="Consolas" pitchFamily="49" charset="0"/>
                <a:cs typeface="Courier New" pitchFamily="49" charset="0"/>
              </a:rPr>
              <a:t>{</a:t>
            </a:r>
          </a:p>
          <a:p>
            <a:pPr lvl="0">
              <a:lnSpc>
                <a:spcPct val="80000"/>
              </a:lnSpc>
              <a:spcBef>
                <a:spcPct val="20000"/>
              </a:spcBef>
            </a:pPr>
            <a:r>
              <a:rPr lang="en-US" dirty="0" smtClean="0">
                <a:solidFill>
                  <a:srgbClr val="000000"/>
                </a:solidFill>
                <a:latin typeface="Consolas" pitchFamily="49" charset="0"/>
                <a:cs typeface="Courier New" pitchFamily="49" charset="0"/>
              </a:rPr>
              <a:t>    // process fund order…</a:t>
            </a:r>
          </a:p>
          <a:p>
            <a:pPr lvl="0">
              <a:lnSpc>
                <a:spcPct val="80000"/>
              </a:lnSpc>
              <a:spcBef>
                <a:spcPct val="20000"/>
              </a:spcBef>
            </a:pPr>
            <a:r>
              <a:rPr lang="en-US" dirty="0" smtClean="0">
                <a:solidFill>
                  <a:srgbClr val="000000"/>
                </a:solidFill>
                <a:latin typeface="Consolas" pitchFamily="49" charset="0"/>
                <a:cs typeface="Courier New" pitchFamily="49" charset="0"/>
              </a:rPr>
              <a:t>}</a:t>
            </a:r>
            <a:endPar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endParaRPr>
          </a:p>
        </p:txBody>
      </p:sp>
      <p:sp>
        <p:nvSpPr>
          <p:cNvPr id="5" name="Text Placeholder 2"/>
          <p:cNvSpPr txBox="1">
            <a:spLocks/>
          </p:cNvSpPr>
          <p:nvPr/>
        </p:nvSpPr>
        <p:spPr>
          <a:xfrm>
            <a:off x="339950" y="4310067"/>
            <a:ext cx="8490938" cy="1029520"/>
          </a:xfrm>
          <a:prstGeom prst="rect">
            <a:avLst/>
          </a:prstGeom>
        </p:spPr>
        <p:txBody>
          <a:bodyPr vert="horz" wrap="square" lIns="0" tIns="0" rIns="0" bIns="0" rtlCol="0">
            <a:noAutofit/>
          </a:bodyPr>
          <a:lstStyle/>
          <a:p>
            <a:pPr lvl="0">
              <a:lnSpc>
                <a:spcPct val="80000"/>
              </a:lnSpc>
              <a:spcBef>
                <a:spcPct val="20000"/>
              </a:spcBef>
            </a:pPr>
            <a:r>
              <a:rPr lang="en-US" dirty="0" smtClean="0">
                <a:solidFill>
                  <a:srgbClr val="000000"/>
                </a:solidFill>
                <a:latin typeface="Consolas" pitchFamily="49" charset="0"/>
                <a:cs typeface="Courier New" pitchFamily="49" charset="0"/>
              </a:rPr>
              <a:t>public </a:t>
            </a:r>
            <a:r>
              <a:rPr lang="en-US" dirty="0" err="1" smtClean="0">
                <a:solidFill>
                  <a:srgbClr val="000000"/>
                </a:solidFill>
                <a:latin typeface="Consolas" pitchFamily="49" charset="0"/>
                <a:cs typeface="Courier New" pitchFamily="49" charset="0"/>
              </a:rPr>
              <a:t>bool</a:t>
            </a:r>
            <a:r>
              <a:rPr lang="en-US" dirty="0" smtClean="0">
                <a:solidFill>
                  <a:srgbClr val="000000"/>
                </a:solidFill>
                <a:latin typeface="Consolas" pitchFamily="49" charset="0"/>
                <a:cs typeface="Courier New" pitchFamily="49" charset="0"/>
              </a:rPr>
              <a:t> </a:t>
            </a:r>
            <a:r>
              <a:rPr lang="en-US" dirty="0" err="1" smtClean="0">
                <a:solidFill>
                  <a:srgbClr val="000000"/>
                </a:solidFill>
                <a:latin typeface="Consolas" pitchFamily="49" charset="0"/>
                <a:cs typeface="Courier New" pitchFamily="49" charset="0"/>
              </a:rPr>
              <a:t>FundOrderFilter</a:t>
            </a:r>
            <a:r>
              <a:rPr lang="en-US" dirty="0" smtClean="0">
                <a:solidFill>
                  <a:srgbClr val="000000"/>
                </a:solidFill>
                <a:latin typeface="Consolas" pitchFamily="49" charset="0"/>
                <a:cs typeface="Courier New" pitchFamily="49" charset="0"/>
              </a:rPr>
              <a:t>(</a:t>
            </a:r>
            <a:r>
              <a:rPr lang="en-US" dirty="0" err="1" smtClean="0">
                <a:solidFill>
                  <a:srgbClr val="000000"/>
                </a:solidFill>
                <a:latin typeface="Consolas" pitchFamily="49" charset="0"/>
                <a:cs typeface="Courier New" pitchFamily="49" charset="0"/>
              </a:rPr>
              <a:t>FundOrder</a:t>
            </a:r>
            <a:r>
              <a:rPr lang="en-US" dirty="0" smtClean="0">
                <a:solidFill>
                  <a:srgbClr val="000000"/>
                </a:solidFill>
                <a:latin typeface="Consolas" pitchFamily="49" charset="0"/>
                <a:cs typeface="Courier New" pitchFamily="49" charset="0"/>
              </a:rPr>
              <a:t> </a:t>
            </a:r>
            <a:r>
              <a:rPr lang="en-US" dirty="0" err="1" smtClean="0">
                <a:solidFill>
                  <a:srgbClr val="000000"/>
                </a:solidFill>
                <a:latin typeface="Consolas" pitchFamily="49" charset="0"/>
                <a:cs typeface="Courier New" pitchFamily="49" charset="0"/>
              </a:rPr>
              <a:t>fundOrder</a:t>
            </a:r>
            <a:r>
              <a:rPr lang="en-US" dirty="0" smtClean="0">
                <a:solidFill>
                  <a:srgbClr val="000000"/>
                </a:solidFill>
                <a:latin typeface="Consolas" pitchFamily="49" charset="0"/>
                <a:cs typeface="Courier New" pitchFamily="49" charset="0"/>
              </a:rPr>
              <a:t>)</a:t>
            </a:r>
          </a:p>
          <a:p>
            <a:pPr lvl="0">
              <a:lnSpc>
                <a:spcPct val="80000"/>
              </a:lnSpc>
              <a:spcBef>
                <a:spcPct val="20000"/>
              </a:spcBef>
            </a:pPr>
            <a:r>
              <a:rPr lang="en-US" dirty="0" smtClean="0">
                <a:solidFill>
                  <a:srgbClr val="000000"/>
                </a:solidFill>
                <a:latin typeface="Consolas" pitchFamily="49" charset="0"/>
                <a:cs typeface="Courier New" pitchFamily="49" charset="0"/>
              </a:rPr>
              <a:t>{</a:t>
            </a:r>
          </a:p>
          <a:p>
            <a:pPr lvl="0">
              <a:lnSpc>
                <a:spcPct val="80000"/>
              </a:lnSpc>
              <a:spcBef>
                <a:spcPct val="20000"/>
              </a:spcBef>
            </a:pPr>
            <a:r>
              <a:rPr lang="en-US" dirty="0" smtClean="0">
                <a:solidFill>
                  <a:srgbClr val="000000"/>
                </a:solidFill>
                <a:latin typeface="Consolas" pitchFamily="49" charset="0"/>
                <a:cs typeface="Courier New" pitchFamily="49" charset="0"/>
              </a:rPr>
              <a:t>    return </a:t>
            </a:r>
            <a:r>
              <a:rPr lang="en-US" dirty="0" err="1" smtClean="0">
                <a:solidFill>
                  <a:srgbClr val="000000"/>
                </a:solidFill>
                <a:latin typeface="Consolas" pitchFamily="49" charset="0"/>
                <a:cs typeface="Courier New" pitchFamily="49" charset="0"/>
              </a:rPr>
              <a:t>fundOrder.CustomerId</a:t>
            </a:r>
            <a:r>
              <a:rPr lang="en-US" dirty="0" smtClean="0">
                <a:solidFill>
                  <a:srgbClr val="000000"/>
                </a:solidFill>
                <a:latin typeface="Consolas" pitchFamily="49" charset="0"/>
                <a:cs typeface="Courier New" pitchFamily="49" charset="0"/>
              </a:rPr>
              <a:t> == _</a:t>
            </a:r>
            <a:r>
              <a:rPr lang="en-US" dirty="0" err="1" smtClean="0">
                <a:solidFill>
                  <a:srgbClr val="000000"/>
                </a:solidFill>
                <a:latin typeface="Consolas" pitchFamily="49" charset="0"/>
                <a:cs typeface="Courier New" pitchFamily="49" charset="0"/>
              </a:rPr>
              <a:t>customerId</a:t>
            </a:r>
            <a:r>
              <a:rPr lang="en-US" dirty="0" smtClean="0">
                <a:solidFill>
                  <a:srgbClr val="000000"/>
                </a:solidFill>
                <a:latin typeface="Consolas" pitchFamily="49" charset="0"/>
                <a:cs typeface="Courier New" pitchFamily="49" charset="0"/>
              </a:rPr>
              <a:t>;</a:t>
            </a:r>
          </a:p>
          <a:p>
            <a:pPr lvl="0">
              <a:lnSpc>
                <a:spcPct val="80000"/>
              </a:lnSpc>
              <a:spcBef>
                <a:spcPct val="20000"/>
              </a:spcBef>
            </a:pPr>
            <a:r>
              <a:rPr lang="en-US" dirty="0" smtClean="0">
                <a:solidFill>
                  <a:srgbClr val="000000"/>
                </a:solidFill>
                <a:latin typeface="Consolas" pitchFamily="49" charset="0"/>
                <a:cs typeface="Courier New" pitchFamily="49" charset="0"/>
              </a:rPr>
              <a:t>}</a:t>
            </a:r>
            <a:endParaRPr kumimoji="0" lang="en-US" sz="1800" b="0" i="0" u="none" strike="noStrike" kern="1200" cap="none" spc="0" normalizeH="0" baseline="0" noProof="0" dirty="0" smtClean="0">
              <a:ln>
                <a:noFill/>
              </a:ln>
              <a:solidFill>
                <a:srgbClr val="000000"/>
              </a:solidFill>
              <a:effectLst/>
              <a:uLnTx/>
              <a:uFillTx/>
              <a:latin typeface="Consolas" pitchFamily="49" charset="0"/>
              <a:ea typeface="+mn-ea"/>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Building an App</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Shell</a:t>
            </a:r>
            <a:endParaRPr lang="en-US" dirty="0"/>
          </a:p>
        </p:txBody>
      </p:sp>
      <p:sp>
        <p:nvSpPr>
          <p:cNvPr id="3" name="Content Placeholder 2"/>
          <p:cNvSpPr>
            <a:spLocks noGrp="1"/>
          </p:cNvSpPr>
          <p:nvPr>
            <p:ph idx="1"/>
          </p:nvPr>
        </p:nvSpPr>
        <p:spPr/>
        <p:txBody>
          <a:bodyPr/>
          <a:lstStyle/>
          <a:p>
            <a:r>
              <a:rPr lang="en-US" dirty="0" smtClean="0"/>
              <a:t>Always put some thought into what elements the Shell should have</a:t>
            </a:r>
          </a:p>
          <a:p>
            <a:r>
              <a:rPr lang="en-US" dirty="0" smtClean="0"/>
              <a:t>What the elements look like can be defined or changed later</a:t>
            </a:r>
            <a:endParaRPr lang="en-US" dirty="0"/>
          </a:p>
        </p:txBody>
      </p:sp>
      <p:grpSp>
        <p:nvGrpSpPr>
          <p:cNvPr id="9" name="Group 8"/>
          <p:cNvGrpSpPr/>
          <p:nvPr/>
        </p:nvGrpSpPr>
        <p:grpSpPr>
          <a:xfrm>
            <a:off x="3574474" y="3034145"/>
            <a:ext cx="5224548" cy="2941312"/>
            <a:chOff x="1752600" y="2057400"/>
            <a:chExt cx="6248400" cy="4191000"/>
          </a:xfrm>
        </p:grpSpPr>
        <p:sp>
          <p:nvSpPr>
            <p:cNvPr id="4" name="Rectangle 3"/>
            <p:cNvSpPr/>
            <p:nvPr/>
          </p:nvSpPr>
          <p:spPr>
            <a:xfrm>
              <a:off x="1752600" y="2057400"/>
              <a:ext cx="6248400" cy="419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a:solidFill>
                  <a:srgbClr val="FFFFFF"/>
                </a:solidFill>
                <a:effectLst>
                  <a:outerShdw blurRad="38100" dist="38100" dir="2700000" algn="tl">
                    <a:srgbClr val="000000">
                      <a:alpha val="43137"/>
                    </a:srgbClr>
                  </a:outerShdw>
                </a:effectLst>
                <a:latin typeface="Calibri" pitchFamily="34" charset="0"/>
              </a:endParaRPr>
            </a:p>
          </p:txBody>
        </p:sp>
        <p:sp>
          <p:nvSpPr>
            <p:cNvPr id="5" name="Rectangle 4"/>
            <p:cNvSpPr/>
            <p:nvPr/>
          </p:nvSpPr>
          <p:spPr>
            <a:xfrm>
              <a:off x="1828800" y="2133600"/>
              <a:ext cx="60960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Toolbar Region</a:t>
              </a:r>
              <a:endParaRPr lang="en-US" sz="2000" dirty="0">
                <a:solidFill>
                  <a:srgbClr val="FFFFFF"/>
                </a:solidFill>
                <a:effectLst>
                  <a:outerShdw blurRad="38100" dist="38100" dir="2700000" algn="tl">
                    <a:srgbClr val="000000">
                      <a:alpha val="43137"/>
                    </a:srgbClr>
                  </a:outerShdw>
                </a:effectLst>
                <a:latin typeface="Calibri" pitchFamily="34" charset="0"/>
              </a:endParaRPr>
            </a:p>
          </p:txBody>
        </p:sp>
        <p:sp>
          <p:nvSpPr>
            <p:cNvPr id="6" name="Rectangle 5"/>
            <p:cNvSpPr/>
            <p:nvPr/>
          </p:nvSpPr>
          <p:spPr>
            <a:xfrm>
              <a:off x="1828799" y="2895599"/>
              <a:ext cx="1613900" cy="3276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Navigation</a:t>
              </a:r>
              <a:br>
                <a:rPr lang="en-US" sz="2000" dirty="0" smtClean="0">
                  <a:solidFill>
                    <a:srgbClr val="FFFFFF"/>
                  </a:solidFill>
                  <a:effectLst>
                    <a:outerShdw blurRad="38100" dist="38100" dir="2700000" algn="tl">
                      <a:srgbClr val="000000">
                        <a:alpha val="43137"/>
                      </a:srgbClr>
                    </a:outerShdw>
                  </a:effectLst>
                  <a:latin typeface="Calibri" pitchFamily="34" charset="0"/>
                </a:rPr>
              </a:br>
              <a:r>
                <a:rPr lang="en-US" sz="2000" dirty="0" smtClean="0">
                  <a:solidFill>
                    <a:srgbClr val="FFFFFF"/>
                  </a:solidFill>
                  <a:effectLst>
                    <a:outerShdw blurRad="38100" dist="38100" dir="2700000" algn="tl">
                      <a:srgbClr val="000000">
                        <a:alpha val="43137"/>
                      </a:srgbClr>
                    </a:outerShdw>
                  </a:effectLst>
                  <a:latin typeface="Calibri" pitchFamily="34" charset="0"/>
                </a:rPr>
                <a:t>Region</a:t>
              </a:r>
            </a:p>
          </p:txBody>
        </p:sp>
        <p:sp>
          <p:nvSpPr>
            <p:cNvPr id="7" name="Rectangle 6"/>
            <p:cNvSpPr/>
            <p:nvPr/>
          </p:nvSpPr>
          <p:spPr>
            <a:xfrm>
              <a:off x="6394269" y="2895600"/>
              <a:ext cx="1530531" cy="3276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Extra Info Region</a:t>
              </a:r>
            </a:p>
          </p:txBody>
        </p:sp>
        <p:sp>
          <p:nvSpPr>
            <p:cNvPr id="8" name="Rectangle 7"/>
            <p:cNvSpPr/>
            <p:nvPr/>
          </p:nvSpPr>
          <p:spPr>
            <a:xfrm>
              <a:off x="3472526" y="2895599"/>
              <a:ext cx="2892133" cy="3276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Main Region</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a:t>
            </a:r>
            <a:endParaRPr lang="en-US" dirty="0"/>
          </a:p>
        </p:txBody>
      </p:sp>
      <p:sp>
        <p:nvSpPr>
          <p:cNvPr id="3" name="Content Placeholder 2"/>
          <p:cNvSpPr>
            <a:spLocks noGrp="1"/>
          </p:cNvSpPr>
          <p:nvPr>
            <p:ph idx="1"/>
          </p:nvPr>
        </p:nvSpPr>
        <p:spPr/>
        <p:txBody>
          <a:bodyPr/>
          <a:lstStyle/>
          <a:p>
            <a:r>
              <a:rPr lang="en-US" dirty="0" smtClean="0"/>
              <a:t>An “infrastructure” project should contain cross-cutting plumbing/features</a:t>
            </a:r>
          </a:p>
          <a:p>
            <a:r>
              <a:rPr lang="en-US" dirty="0" smtClean="0"/>
              <a:t>That is, anything required by the application as a whole, or required by more than one module</a:t>
            </a:r>
          </a:p>
          <a:p>
            <a:r>
              <a:rPr lang="en-US" dirty="0" smtClean="0"/>
              <a:t>Key abstractions go there</a:t>
            </a: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Modules</a:t>
            </a:r>
            <a:endParaRPr lang="en-US" dirty="0"/>
          </a:p>
        </p:txBody>
      </p:sp>
      <p:sp>
        <p:nvSpPr>
          <p:cNvPr id="3" name="Content Placeholder 2"/>
          <p:cNvSpPr>
            <a:spLocks noGrp="1"/>
          </p:cNvSpPr>
          <p:nvPr>
            <p:ph idx="1"/>
          </p:nvPr>
        </p:nvSpPr>
        <p:spPr/>
        <p:txBody>
          <a:bodyPr/>
          <a:lstStyle/>
          <a:p>
            <a:r>
              <a:rPr lang="en-US" dirty="0" smtClean="0"/>
              <a:t>Usually, one project per module</a:t>
            </a:r>
          </a:p>
          <a:p>
            <a:r>
              <a:rPr lang="en-US" dirty="0" smtClean="0"/>
              <a:t>Single Project could have multiple modules organized by namespace</a:t>
            </a:r>
          </a:p>
          <a:p>
            <a:pPr lvl="1"/>
            <a:r>
              <a:rPr lang="en-US" dirty="0" smtClean="0"/>
              <a:t>Harder to manage dependencies between modules</a:t>
            </a:r>
          </a:p>
          <a:p>
            <a:pPr lvl="1"/>
            <a:r>
              <a:rPr lang="en-US" dirty="0" smtClean="0"/>
              <a:t>Compiling separate projects into a single DLL is easy; going the other way around, not so much!</a:t>
            </a:r>
          </a:p>
          <a:p>
            <a:r>
              <a:rPr lang="en-US" dirty="0" smtClean="0"/>
              <a:t>Views, </a:t>
            </a:r>
            <a:r>
              <a:rPr lang="en-US" dirty="0" err="1" smtClean="0"/>
              <a:t>ViewModels</a:t>
            </a:r>
            <a:r>
              <a:rPr lang="en-US" dirty="0" smtClean="0"/>
              <a:t>, Controllers, “application services”…</a:t>
            </a:r>
            <a:endParaRPr lang="en-US"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Looking at a Composite Application</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endParaRPr lang="en-US"/>
          </a:p>
        </p:txBody>
      </p:sp>
      <p:sp>
        <p:nvSpPr>
          <p:cNvPr id="6" name="Subtitle 5"/>
          <p:cNvSpPr>
            <a:spLocks noGrp="1"/>
          </p:cNvSpPr>
          <p:nvPr>
            <p:ph type="subTitle" idx="1"/>
          </p:nvPr>
        </p:nvSpPr>
        <p:spPr/>
        <p:txBody>
          <a:bodyPr/>
          <a:lstStyle/>
          <a:p>
            <a:endParaRPr lang="en-US"/>
          </a:p>
        </p:txBody>
      </p:sp>
      <p:sp>
        <p:nvSpPr>
          <p:cNvPr id="7" name="Text Placeholder 6"/>
          <p:cNvSpPr>
            <a:spLocks noGrp="1"/>
          </p:cNvSpPr>
          <p:nvPr>
            <p:ph type="body" sz="quarter" idx="10"/>
          </p:nvPr>
        </p:nvSpPr>
        <p:spPr/>
        <p:txBody>
          <a:bodyPr/>
          <a:lstStyle/>
          <a:p>
            <a:r>
              <a:rPr lang="en-US" dirty="0" smtClean="0"/>
              <a:t>Summing Up</a:t>
            </a:r>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Call to Action</a:t>
            </a:r>
            <a:endParaRPr lang="en-US" dirty="0"/>
          </a:p>
        </p:txBody>
      </p:sp>
      <p:sp>
        <p:nvSpPr>
          <p:cNvPr id="6" name="Text Placeholder 5"/>
          <p:cNvSpPr>
            <a:spLocks noGrp="1"/>
          </p:cNvSpPr>
          <p:nvPr>
            <p:ph type="body" sz="quarter" idx="10"/>
          </p:nvPr>
        </p:nvSpPr>
        <p:spPr/>
        <p:txBody>
          <a:bodyPr/>
          <a:lstStyle/>
          <a:p>
            <a:r>
              <a:rPr lang="en-US" dirty="0" smtClean="0"/>
              <a:t>Poke around this sample application</a:t>
            </a:r>
          </a:p>
          <a:p>
            <a:r>
              <a:rPr lang="en-US" dirty="0" smtClean="0"/>
              <a:t>Read Prism’s documentation</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EPS Software</a:t>
            </a:r>
            <a:endParaRPr lang="en-US" dirty="0"/>
          </a:p>
        </p:txBody>
      </p:sp>
      <p:sp>
        <p:nvSpPr>
          <p:cNvPr id="3" name="Content Placeholder 2"/>
          <p:cNvSpPr>
            <a:spLocks noGrp="1"/>
          </p:cNvSpPr>
          <p:nvPr>
            <p:ph idx="1"/>
          </p:nvPr>
        </p:nvSpPr>
        <p:spPr>
          <a:xfrm>
            <a:off x="304800" y="1600200"/>
            <a:ext cx="8229600" cy="4625609"/>
          </a:xfrm>
        </p:spPr>
        <p:txBody>
          <a:bodyPr/>
          <a:lstStyle/>
          <a:p>
            <a:r>
              <a:rPr lang="en-US" dirty="0" smtClean="0"/>
              <a:t>Custom Software Development</a:t>
            </a:r>
          </a:p>
          <a:p>
            <a:r>
              <a:rPr lang="en-US" dirty="0" smtClean="0"/>
              <a:t>Consulting / Mentoring</a:t>
            </a:r>
          </a:p>
          <a:p>
            <a:r>
              <a:rPr lang="en-US" dirty="0" smtClean="0"/>
              <a:t>Training</a:t>
            </a:r>
          </a:p>
          <a:p>
            <a:pPr lvl="1"/>
            <a:r>
              <a:rPr lang="en-US" dirty="0" smtClean="0"/>
              <a:t>WPF</a:t>
            </a:r>
          </a:p>
          <a:p>
            <a:pPr lvl="1"/>
            <a:r>
              <a:rPr lang="en-US" dirty="0" smtClean="0"/>
              <a:t>.NET</a:t>
            </a:r>
          </a:p>
          <a:p>
            <a:r>
              <a:rPr lang="en-US" dirty="0" smtClean="0"/>
              <a:t>CODE Magazine</a:t>
            </a:r>
          </a:p>
        </p:txBody>
      </p:sp>
      <p:pic>
        <p:nvPicPr>
          <p:cNvPr id="4" name="Picture 3" descr="EPS_Bannerx.png"/>
          <p:cNvPicPr>
            <a:picLocks noChangeAspect="1"/>
          </p:cNvPicPr>
          <p:nvPr/>
        </p:nvPicPr>
        <p:blipFill>
          <a:blip r:embed="rId3" cstate="print"/>
          <a:srcRect/>
          <a:stretch>
            <a:fillRect/>
          </a:stretch>
        </p:blipFill>
        <p:spPr bwMode="auto">
          <a:xfrm>
            <a:off x="0" y="5678488"/>
            <a:ext cx="9144000" cy="117951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4974315" y="2895600"/>
            <a:ext cx="1731285" cy="2248681"/>
          </a:xfrm>
          <a:prstGeom prst="rect">
            <a:avLst/>
          </a:prstGeom>
          <a:noFill/>
          <a:ln w="9525">
            <a:noFill/>
            <a:miter lim="800000"/>
            <a:headEnd/>
            <a:tailEnd/>
          </a:ln>
          <a:effectLst>
            <a:reflection blurRad="6350" stA="50000" endA="275" endPos="40000" dist="101600" dir="5400000" sy="-100000" algn="bl" rotWithShape="0"/>
          </a:effectLst>
          <a:scene3d>
            <a:camera prst="isometricOffAxis2Left"/>
            <a:lightRig rig="threePt" dir="t"/>
          </a:scene3d>
        </p:spPr>
      </p:pic>
      <p:pic>
        <p:nvPicPr>
          <p:cNvPr id="1028" name="Picture 4"/>
          <p:cNvPicPr>
            <a:picLocks noChangeAspect="1" noChangeArrowheads="1"/>
          </p:cNvPicPr>
          <p:nvPr/>
        </p:nvPicPr>
        <p:blipFill>
          <a:blip r:embed="rId5" cstate="print"/>
          <a:srcRect/>
          <a:stretch>
            <a:fillRect/>
          </a:stretch>
        </p:blipFill>
        <p:spPr bwMode="auto">
          <a:xfrm>
            <a:off x="5638799" y="2617386"/>
            <a:ext cx="2186887" cy="2840439"/>
          </a:xfrm>
          <a:prstGeom prst="rect">
            <a:avLst/>
          </a:prstGeom>
          <a:noFill/>
          <a:ln w="9525">
            <a:noFill/>
            <a:miter lim="800000"/>
            <a:headEnd/>
            <a:tailEnd/>
          </a:ln>
          <a:effectLst>
            <a:reflection blurRad="6350" stA="50000" endA="275" endPos="40000" dist="101600" dir="5400000" sy="-100000" algn="bl" rotWithShape="0"/>
          </a:effectLst>
          <a:scene3d>
            <a:camera prst="isometricOffAxis2Left"/>
            <a:lightRig rig="threePt" dir="t"/>
          </a:scene3d>
        </p:spPr>
      </p:pic>
      <p:pic>
        <p:nvPicPr>
          <p:cNvPr id="1026" name="Picture 2"/>
          <p:cNvPicPr>
            <a:picLocks noChangeAspect="1" noChangeArrowheads="1"/>
          </p:cNvPicPr>
          <p:nvPr/>
        </p:nvPicPr>
        <p:blipFill>
          <a:blip r:embed="rId6" cstate="print"/>
          <a:srcRect/>
          <a:stretch>
            <a:fillRect/>
          </a:stretch>
        </p:blipFill>
        <p:spPr bwMode="auto">
          <a:xfrm>
            <a:off x="6400799" y="2457450"/>
            <a:ext cx="2528692" cy="3257550"/>
          </a:xfrm>
          <a:prstGeom prst="rect">
            <a:avLst/>
          </a:prstGeom>
          <a:noFill/>
          <a:ln w="9525">
            <a:noFill/>
            <a:miter lim="800000"/>
            <a:headEnd/>
            <a:tailEnd/>
          </a:ln>
          <a:effectLst>
            <a:reflection blurRad="6350" stA="50000" endA="275" endPos="40000" dist="101600" dir="5400000" sy="-100000" algn="bl" rotWithShape="0"/>
          </a:effectLst>
          <a:scene3d>
            <a:camera prst="isometricOffAxis2Left"/>
            <a:lightRig rig="threePt" dir="t"/>
          </a:scene3d>
        </p:spPr>
      </p:pic>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Resources</a:t>
            </a:r>
            <a:endParaRPr lang="en-US" dirty="0"/>
          </a:p>
        </p:txBody>
      </p:sp>
      <p:sp>
        <p:nvSpPr>
          <p:cNvPr id="3" name="Content Placeholder 2"/>
          <p:cNvSpPr>
            <a:spLocks noGrp="1"/>
          </p:cNvSpPr>
          <p:nvPr>
            <p:ph idx="1"/>
          </p:nvPr>
        </p:nvSpPr>
        <p:spPr/>
        <p:txBody>
          <a:bodyPr/>
          <a:lstStyle/>
          <a:p>
            <a:r>
              <a:rPr lang="en-US" dirty="0" smtClean="0"/>
              <a:t>See my article on CODE magazine </a:t>
            </a:r>
            <a:r>
              <a:rPr lang="en-US" sz="2300" dirty="0" smtClean="0"/>
              <a:t>(2009 Jul/Aug)</a:t>
            </a:r>
          </a:p>
          <a:p>
            <a:r>
              <a:rPr lang="en-US" dirty="0" smtClean="0">
                <a:latin typeface="Calibri" pitchFamily="34" charset="0"/>
              </a:rPr>
              <a:t>www.microsoft.com/CompositeWPF</a:t>
            </a:r>
          </a:p>
          <a:p>
            <a:pPr lvl="1"/>
            <a:endParaRPr lang="en-US" dirty="0" smtClean="0"/>
          </a:p>
          <a:p>
            <a:pPr lvl="1"/>
            <a:endParaRPr lang="en-US" dirty="0"/>
          </a:p>
        </p:txBody>
      </p:sp>
      <p:pic>
        <p:nvPicPr>
          <p:cNvPr id="4" name="Picture 4"/>
          <p:cNvPicPr>
            <a:picLocks noChangeAspect="1" noChangeArrowheads="1"/>
          </p:cNvPicPr>
          <p:nvPr/>
        </p:nvPicPr>
        <p:blipFill>
          <a:blip r:embed="rId3" cstate="print"/>
          <a:srcRect/>
          <a:stretch>
            <a:fillRect/>
          </a:stretch>
        </p:blipFill>
        <p:spPr bwMode="auto">
          <a:xfrm>
            <a:off x="6007662" y="2971800"/>
            <a:ext cx="2786358" cy="3619062"/>
          </a:xfrm>
          <a:prstGeom prst="rect">
            <a:avLst/>
          </a:prstGeom>
          <a:noFill/>
          <a:ln w="9525">
            <a:noFill/>
            <a:miter lim="800000"/>
            <a:headEnd/>
            <a:tailEnd/>
          </a:ln>
          <a:effectLst>
            <a:reflection blurRad="6350" stA="50000" endA="275" endPos="40000" dist="101600" dir="5400000" sy="-100000" algn="bl" rotWithShape="0"/>
          </a:effectLst>
          <a:scene3d>
            <a:camera prst="isometricOffAxis2Left"/>
            <a:lightRig rig="threePt" dir="t"/>
          </a:scene3d>
        </p:spPr>
      </p:pic>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“Composite” Application?</a:t>
            </a:r>
            <a:endParaRPr lang="en-US" dirty="0"/>
          </a:p>
        </p:txBody>
      </p:sp>
      <p:sp>
        <p:nvSpPr>
          <p:cNvPr id="3" name="Content Placeholder 2"/>
          <p:cNvSpPr>
            <a:spLocks noGrp="1"/>
          </p:cNvSpPr>
          <p:nvPr>
            <p:ph idx="1"/>
          </p:nvPr>
        </p:nvSpPr>
        <p:spPr/>
        <p:txBody>
          <a:bodyPr/>
          <a:lstStyle/>
          <a:p>
            <a:r>
              <a:rPr lang="en-US" dirty="0" smtClean="0"/>
              <a:t>Application that may</a:t>
            </a:r>
          </a:p>
          <a:p>
            <a:pPr lvl="1"/>
            <a:r>
              <a:rPr lang="en-US" dirty="0" smtClean="0"/>
              <a:t>Use different data sources (web services, local data..)</a:t>
            </a:r>
          </a:p>
          <a:p>
            <a:pPr lvl="1"/>
            <a:r>
              <a:rPr lang="en-US" dirty="0" smtClean="0"/>
              <a:t>Combine multiple modules</a:t>
            </a:r>
          </a:p>
          <a:p>
            <a:pPr lvl="1"/>
            <a:r>
              <a:rPr lang="en-US" dirty="0" smtClean="0"/>
              <a:t>Have composite “views” (screens)</a:t>
            </a:r>
            <a:endParaRPr lang="en-US" dirty="0"/>
          </a:p>
        </p:txBody>
      </p:sp>
      <p:pic>
        <p:nvPicPr>
          <p:cNvPr id="5" name="Picture 18" descr="Portal ang team screen"/>
          <p:cNvPicPr>
            <a:picLocks noChangeAspect="1" noChangeArrowheads="1"/>
          </p:cNvPicPr>
          <p:nvPr/>
        </p:nvPicPr>
        <p:blipFill>
          <a:blip r:embed="rId3" cstate="print"/>
          <a:srcRect/>
          <a:stretch>
            <a:fillRect/>
          </a:stretch>
        </p:blipFill>
        <p:spPr bwMode="auto">
          <a:xfrm>
            <a:off x="6248821" y="3903993"/>
            <a:ext cx="2798538" cy="2072094"/>
          </a:xfrm>
          <a:prstGeom prst="rect">
            <a:avLst/>
          </a:prstGeom>
          <a:noFill/>
        </p:spPr>
      </p:pic>
      <p:pic>
        <p:nvPicPr>
          <p:cNvPr id="6" name="Picture 7" descr="D:\Pennie's documents\Images for TechEd06\Hardware_Imagery\Connecting systems icon.png"/>
          <p:cNvPicPr>
            <a:picLocks noChangeAspect="1" noChangeArrowheads="1"/>
          </p:cNvPicPr>
          <p:nvPr/>
        </p:nvPicPr>
        <p:blipFill>
          <a:blip r:embed="rId4"/>
          <a:srcRect/>
          <a:stretch>
            <a:fillRect/>
          </a:stretch>
        </p:blipFill>
        <p:spPr bwMode="auto">
          <a:xfrm>
            <a:off x="4829695" y="3416351"/>
            <a:ext cx="3005897" cy="3005897"/>
          </a:xfrm>
          <a:prstGeom prst="rect">
            <a:avLst/>
          </a:prstGeom>
          <a:noFill/>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Composite Application Samples</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traight_spaghetti_338544_2071.jpg"/>
          <p:cNvPicPr>
            <a:picLocks noChangeAspect="1"/>
          </p:cNvPicPr>
          <p:nvPr/>
        </p:nvPicPr>
        <p:blipFill>
          <a:blip r:embed="rId3" cstate="email"/>
          <a:stretch>
            <a:fillRect/>
          </a:stretch>
        </p:blipFill>
        <p:spPr>
          <a:xfrm flipH="1">
            <a:off x="1184742" y="881748"/>
            <a:ext cx="6975912" cy="5231935"/>
          </a:xfrm>
          <a:prstGeom prst="rect">
            <a:avLst/>
          </a:prstGeom>
        </p:spPr>
      </p:pic>
      <p:pic>
        <p:nvPicPr>
          <p:cNvPr id="9" name="Picture 8" descr="spaghetti_mess_833284_76924111.jpg"/>
          <p:cNvPicPr>
            <a:picLocks noChangeAspect="1"/>
          </p:cNvPicPr>
          <p:nvPr/>
        </p:nvPicPr>
        <p:blipFill>
          <a:blip r:embed="rId4" cstate="email"/>
          <a:stretch>
            <a:fillRect/>
          </a:stretch>
        </p:blipFill>
        <p:spPr>
          <a:xfrm>
            <a:off x="1143000" y="885371"/>
            <a:ext cx="6993465" cy="5245099"/>
          </a:xfrm>
          <a:prstGeom prst="rect">
            <a:avLst/>
          </a:prstGeom>
        </p:spPr>
      </p:pic>
      <p:sp>
        <p:nvSpPr>
          <p:cNvPr id="8" name="Title 7"/>
          <p:cNvSpPr>
            <a:spLocks noGrp="1"/>
          </p:cNvSpPr>
          <p:nvPr>
            <p:ph type="title"/>
          </p:nvPr>
        </p:nvSpPr>
        <p:spPr/>
        <p:txBody>
          <a:bodyPr/>
          <a:lstStyle/>
          <a:p>
            <a:r>
              <a:rPr lang="en-US" dirty="0" smtClean="0"/>
              <a:t>The Challenge</a:t>
            </a:r>
            <a:endParaRPr lang="en-US" dirty="0"/>
          </a:p>
        </p:txBody>
      </p:sp>
      <p:pic>
        <p:nvPicPr>
          <p:cNvPr id="6" name="Content Placeholder 3" descr="4120749~Spaghetti-Head-Posters.jpg"/>
          <p:cNvPicPr>
            <a:picLocks noChangeAspect="1"/>
          </p:cNvPicPr>
          <p:nvPr/>
        </p:nvPicPr>
        <p:blipFill>
          <a:blip r:embed="rId5" cstate="print"/>
          <a:stretch>
            <a:fillRect/>
          </a:stretch>
        </p:blipFill>
        <p:spPr>
          <a:xfrm>
            <a:off x="2468589" y="913018"/>
            <a:ext cx="3932211" cy="5173962"/>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10"/>
                                        </p:tgtEl>
                                      </p:cBhvr>
                                    </p:animEffect>
                                    <p:set>
                                      <p:cBhvr>
                                        <p:cTn id="7" dur="1" fill="hold">
                                          <p:stCondLst>
                                            <p:cond delay="999"/>
                                          </p:stCondLst>
                                        </p:cTn>
                                        <p:tgtEl>
                                          <p:spTgt spid="10"/>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2000"/>
                                        <p:tgtEl>
                                          <p:spTgt spid="9"/>
                                        </p:tgtEl>
                                      </p:cBhvr>
                                    </p:animEffect>
                                    <p:set>
                                      <p:cBhvr>
                                        <p:cTn id="15" dur="1" fill="hold">
                                          <p:stCondLst>
                                            <p:cond delay="1999"/>
                                          </p:stCondLst>
                                        </p:cTn>
                                        <p:tgtEl>
                                          <p:spTgt spid="9"/>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Composite Application Guidance for WPF and Silverlight</a:t>
            </a:r>
            <a:endParaRPr lang="en-US" dirty="0"/>
          </a:p>
        </p:txBody>
      </p:sp>
      <p:sp>
        <p:nvSpPr>
          <p:cNvPr id="4" name="Subtitle 3"/>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r>
              <a:rPr lang="en-US" dirty="0" smtClean="0"/>
              <a:t>Prism</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r>
              <a:rPr lang="en-US" dirty="0" smtClean="0"/>
              <a:t>Prism: What’s in the box?</a:t>
            </a:r>
            <a:endParaRPr lang="en-US" dirty="0"/>
          </a:p>
        </p:txBody>
      </p:sp>
      <p:sp>
        <p:nvSpPr>
          <p:cNvPr id="3" name="Content Placeholder 2"/>
          <p:cNvSpPr>
            <a:spLocks noGrp="1"/>
          </p:cNvSpPr>
          <p:nvPr>
            <p:ph idx="1"/>
          </p:nvPr>
        </p:nvSpPr>
        <p:spPr>
          <a:xfrm>
            <a:off x="381000" y="1414462"/>
            <a:ext cx="8382000" cy="5121949"/>
          </a:xfrm>
        </p:spPr>
        <p:txBody>
          <a:bodyPr>
            <a:normAutofit/>
          </a:bodyPr>
          <a:lstStyle/>
          <a:p>
            <a:r>
              <a:rPr lang="en-US" dirty="0" smtClean="0"/>
              <a:t>Prism – Composite Client Application Guidance for WPF and Silverlight</a:t>
            </a:r>
          </a:p>
          <a:p>
            <a:pPr lvl="1"/>
            <a:r>
              <a:rPr lang="en-US" dirty="0" smtClean="0"/>
              <a:t>Composite Application Library (CAL)</a:t>
            </a:r>
          </a:p>
          <a:p>
            <a:pPr lvl="1"/>
            <a:r>
              <a:rPr lang="en-US" dirty="0" smtClean="0"/>
              <a:t>Reference Implementation (</a:t>
            </a:r>
            <a:r>
              <a:rPr lang="en-US" dirty="0" err="1" smtClean="0"/>
              <a:t>StockTrader</a:t>
            </a:r>
            <a:r>
              <a:rPr lang="en-US" dirty="0" smtClean="0"/>
              <a:t>)</a:t>
            </a:r>
          </a:p>
          <a:p>
            <a:pPr lvl="1"/>
            <a:r>
              <a:rPr lang="en-US" dirty="0" smtClean="0"/>
              <a:t>Documentation</a:t>
            </a:r>
          </a:p>
          <a:p>
            <a:pPr lvl="1"/>
            <a:r>
              <a:rPr lang="en-US" dirty="0" smtClean="0"/>
              <a:t>Quick-Starts &amp; How-</a:t>
            </a:r>
            <a:r>
              <a:rPr lang="en-US" dirty="0" err="1" smtClean="0"/>
              <a:t>To’s</a:t>
            </a:r>
            <a:endParaRPr lang="en-US" dirty="0" smtClean="0"/>
          </a:p>
          <a:p>
            <a:pPr lvl="1"/>
            <a:r>
              <a:rPr lang="en-US" dirty="0" smtClean="0"/>
              <a:t>Community – </a:t>
            </a:r>
            <a:r>
              <a:rPr lang="en-US" dirty="0" err="1" smtClean="0"/>
              <a:t>CodePlex</a:t>
            </a:r>
            <a:endParaRPr lang="en-US" dirty="0" smtClean="0"/>
          </a:p>
          <a:p>
            <a:pPr lvl="1"/>
            <a:r>
              <a:rPr lang="en-US" dirty="0" smtClean="0">
                <a:latin typeface="Calibri" pitchFamily="34" charset="0"/>
              </a:rPr>
              <a:t>www.microsoft.com/CompositeWPF</a:t>
            </a:r>
          </a:p>
          <a:p>
            <a:pPr lvl="1"/>
            <a:endParaRPr lang="en-US" dirty="0"/>
          </a:p>
        </p:txBody>
      </p:sp>
      <p:pic>
        <p:nvPicPr>
          <p:cNvPr id="4" name="Picture 3" descr="\\eventsql\dvd\Online_ART\DVD_ART34\Artwork_Imagery\Icons - Illustrations\_WINDOWS SERVER ICONS\Tools\Toolbox tools repair fix Gray.png"/>
          <p:cNvPicPr>
            <a:picLocks noChangeAspect="1" noChangeArrowheads="1"/>
          </p:cNvPicPr>
          <p:nvPr/>
        </p:nvPicPr>
        <p:blipFill>
          <a:blip r:embed="rId3" cstate="print"/>
          <a:srcRect/>
          <a:stretch>
            <a:fillRect/>
          </a:stretch>
        </p:blipFill>
        <p:spPr bwMode="auto">
          <a:xfrm>
            <a:off x="6657109" y="3356956"/>
            <a:ext cx="2307026" cy="1367882"/>
          </a:xfrm>
          <a:prstGeom prst="rect">
            <a:avLst/>
          </a:prstGeom>
          <a:noFill/>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359</TotalTime>
  <Words>1008</Words>
  <Application>Microsoft Office PowerPoint</Application>
  <PresentationFormat>On-screen Show (4:3)</PresentationFormat>
  <Paragraphs>295</Paragraphs>
  <Slides>42</Slides>
  <Notes>41</Notes>
  <HiddenSlides>0</HiddenSlides>
  <MMClips>0</MMClips>
  <ScaleCrop>false</ScaleCrop>
  <HeadingPairs>
    <vt:vector size="4" baseType="variant">
      <vt:variant>
        <vt:lpstr>Theme</vt:lpstr>
      </vt:variant>
      <vt:variant>
        <vt:i4>2</vt:i4>
      </vt:variant>
      <vt:variant>
        <vt:lpstr>Slide Titles</vt:lpstr>
      </vt:variant>
      <vt:variant>
        <vt:i4>42</vt:i4>
      </vt:variant>
    </vt:vector>
  </HeadingPairs>
  <TitlesOfParts>
    <vt:vector size="44" baseType="lpstr">
      <vt:lpstr>TechEd09_Europe</vt:lpstr>
      <vt:lpstr>TechEd09_Europe template</vt:lpstr>
      <vt:lpstr>Slide 1</vt:lpstr>
      <vt:lpstr>Building a Composite WPF Application</vt:lpstr>
      <vt:lpstr>Who Am I?</vt:lpstr>
      <vt:lpstr>About EPS Software</vt:lpstr>
      <vt:lpstr>What is a “Composite” Application?</vt:lpstr>
      <vt:lpstr>Composite Application Samples</vt:lpstr>
      <vt:lpstr>The Challenge</vt:lpstr>
      <vt:lpstr>Composite Application Guidance for WPF and Silverlight</vt:lpstr>
      <vt:lpstr>Prism: What’s in the box?</vt:lpstr>
      <vt:lpstr>Prism Core Concepts</vt:lpstr>
      <vt:lpstr>DI/IoC Container</vt:lpstr>
      <vt:lpstr>Bootstrapper</vt:lpstr>
      <vt:lpstr>Separated Presentation Patterns</vt:lpstr>
      <vt:lpstr>Module Loading</vt:lpstr>
      <vt:lpstr>Implementing IModule</vt:lpstr>
      <vt:lpstr>Loading Modules</vt:lpstr>
      <vt:lpstr>UI Composition</vt:lpstr>
      <vt:lpstr>Definition Regions</vt:lpstr>
      <vt:lpstr>View Discovery</vt:lpstr>
      <vt:lpstr>View Injection</vt:lpstr>
      <vt:lpstr>Commands</vt:lpstr>
      <vt:lpstr>Hooking Up Commands</vt:lpstr>
      <vt:lpstr>Handling Delegate Command</vt:lpstr>
      <vt:lpstr>Defining Composite Commands</vt:lpstr>
      <vt:lpstr>Wiring Composite Commands</vt:lpstr>
      <vt:lpstr>Events</vt:lpstr>
      <vt:lpstr>Defining Composite Events</vt:lpstr>
      <vt:lpstr>Publishing Composite Events</vt:lpstr>
      <vt:lpstr>Subscribing To Composite Events</vt:lpstr>
      <vt:lpstr>Subscribing To Composite Events</vt:lpstr>
      <vt:lpstr>Slide 31</vt:lpstr>
      <vt:lpstr>The Shell</vt:lpstr>
      <vt:lpstr>Infrastructure</vt:lpstr>
      <vt:lpstr>Modules</vt:lpstr>
      <vt:lpstr>Looking at a Composite Application</vt:lpstr>
      <vt:lpstr>Slide 36</vt:lpstr>
      <vt:lpstr>Call to Action</vt:lpstr>
      <vt:lpstr>Slide 38</vt:lpstr>
      <vt:lpstr>Resources</vt:lpstr>
      <vt:lpstr>More Resources</vt:lpstr>
      <vt:lpstr>Slide 41</vt:lpstr>
      <vt:lpstr>Slide 42</vt:lpstr>
    </vt:vector>
  </TitlesOfParts>
  <Manager>&lt;Content Manager Name Here&gt;</Manager>
  <Company>EPS Software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Claudio Lassala</dc:creator>
  <dc:description>Tech·Ed Europe 2009</dc:description>
  <cp:lastModifiedBy>cn_user</cp:lastModifiedBy>
  <cp:revision>66</cp:revision>
  <dcterms:created xsi:type="dcterms:W3CDTF">2009-10-15T04:14:29Z</dcterms:created>
  <dcterms:modified xsi:type="dcterms:W3CDTF">2009-11-08T20:03:14Z</dcterms:modified>
</cp:coreProperties>
</file>