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5" r:id="rId2"/>
  </p:sldMasterIdLst>
  <p:notesMasterIdLst>
    <p:notesMasterId r:id="rId35"/>
  </p:notesMasterIdLst>
  <p:handoutMasterIdLst>
    <p:handoutMasterId r:id="rId36"/>
  </p:handoutMasterIdLst>
  <p:sldIdLst>
    <p:sldId id="256" r:id="rId3"/>
    <p:sldId id="283" r:id="rId4"/>
    <p:sldId id="284" r:id="rId5"/>
    <p:sldId id="285" r:id="rId6"/>
    <p:sldId id="286" r:id="rId7"/>
    <p:sldId id="287" r:id="rId8"/>
    <p:sldId id="288" r:id="rId9"/>
    <p:sldId id="289" r:id="rId10"/>
    <p:sldId id="290" r:id="rId11"/>
    <p:sldId id="291" r:id="rId12"/>
    <p:sldId id="292" r:id="rId13"/>
    <p:sldId id="293" r:id="rId14"/>
    <p:sldId id="294" r:id="rId15"/>
    <p:sldId id="309"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10" r:id="rId31"/>
    <p:sldId id="282" r:id="rId32"/>
    <p:sldId id="311" r:id="rId33"/>
    <p:sldId id="280"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90" d="100"/>
          <a:sy n="90" d="100"/>
        </p:scale>
        <p:origin x="-1446" y="-94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26"/>
  <c:chart>
    <c:autoTitleDeleted val="1"/>
    <c:plotArea>
      <c:layout/>
      <c:barChart>
        <c:barDir val="col"/>
        <c:grouping val="clustered"/>
        <c:ser>
          <c:idx val="0"/>
          <c:order val="0"/>
          <c:tx>
            <c:strRef>
              <c:f>Sheet1!$B$1</c:f>
              <c:strCache>
                <c:ptCount val="1"/>
                <c:pt idx="0">
                  <c:v>Data passed as delimited string</c:v>
                </c:pt>
              </c:strCache>
            </c:strRef>
          </c:tx>
          <c:cat>
            <c:strRef>
              <c:f>Sheet1!$A$2</c:f>
              <c:strCache>
                <c:ptCount val="1"/>
                <c:pt idx="0">
                  <c:v>Execution time (ms., lower is better)</c:v>
                </c:pt>
              </c:strCache>
            </c:strRef>
          </c:cat>
          <c:val>
            <c:numRef>
              <c:f>Sheet1!$B$2</c:f>
              <c:numCache>
                <c:formatCode>_(* #,##0_);_(* \(#,##0\);_(* "-"??_);_(@_)</c:formatCode>
                <c:ptCount val="1"/>
                <c:pt idx="0">
                  <c:v>19</c:v>
                </c:pt>
              </c:numCache>
            </c:numRef>
          </c:val>
        </c:ser>
        <c:ser>
          <c:idx val="1"/>
          <c:order val="1"/>
          <c:tx>
            <c:strRef>
              <c:f>Sheet1!$C$1</c:f>
              <c:strCache>
                <c:ptCount val="1"/>
                <c:pt idx="0">
                  <c:v>Data passed as XML</c:v>
                </c:pt>
              </c:strCache>
            </c:strRef>
          </c:tx>
          <c:cat>
            <c:strRef>
              <c:f>Sheet1!$A$2</c:f>
              <c:strCache>
                <c:ptCount val="1"/>
                <c:pt idx="0">
                  <c:v>Execution time (ms., lower is better)</c:v>
                </c:pt>
              </c:strCache>
            </c:strRef>
          </c:cat>
          <c:val>
            <c:numRef>
              <c:f>Sheet1!$C$2</c:f>
              <c:numCache>
                <c:formatCode>_(* #,##0_);_(* \(#,##0\);_(* "-"??_);_(@_)</c:formatCode>
                <c:ptCount val="1"/>
                <c:pt idx="0">
                  <c:v>266</c:v>
                </c:pt>
              </c:numCache>
            </c:numRef>
          </c:val>
        </c:ser>
        <c:ser>
          <c:idx val="2"/>
          <c:order val="2"/>
          <c:tx>
            <c:strRef>
              <c:f>Sheet1!$D$1</c:f>
              <c:strCache>
                <c:ptCount val="1"/>
                <c:pt idx="0">
                  <c:v>Data passed as TVP</c:v>
                </c:pt>
              </c:strCache>
            </c:strRef>
          </c:tx>
          <c:cat>
            <c:strRef>
              <c:f>Sheet1!$A$2</c:f>
              <c:strCache>
                <c:ptCount val="1"/>
                <c:pt idx="0">
                  <c:v>Execution time (ms., lower is better)</c:v>
                </c:pt>
              </c:strCache>
            </c:strRef>
          </c:cat>
          <c:val>
            <c:numRef>
              <c:f>Sheet1!$D$2</c:f>
              <c:numCache>
                <c:formatCode>_(* #,##0_);_(* \(#,##0\);_(* "-"??_);_(@_)</c:formatCode>
                <c:ptCount val="1"/>
                <c:pt idx="0">
                  <c:v>32</c:v>
                </c:pt>
              </c:numCache>
            </c:numRef>
          </c:val>
        </c:ser>
        <c:dLbls>
          <c:showVal val="1"/>
        </c:dLbls>
        <c:axId val="30166400"/>
        <c:axId val="30180480"/>
      </c:barChart>
      <c:catAx>
        <c:axId val="30166400"/>
        <c:scaling>
          <c:orientation val="minMax"/>
        </c:scaling>
        <c:axPos val="b"/>
        <c:majorTickMark val="none"/>
        <c:tickLblPos val="nextTo"/>
        <c:txPr>
          <a:bodyPr/>
          <a:lstStyle/>
          <a:p>
            <a:pPr>
              <a:defRPr lang="en-US"/>
            </a:pPr>
            <a:endParaRPr lang="en-US"/>
          </a:p>
        </c:txPr>
        <c:crossAx val="30180480"/>
        <c:crosses val="autoZero"/>
        <c:auto val="1"/>
        <c:lblAlgn val="ctr"/>
        <c:lblOffset val="100"/>
      </c:catAx>
      <c:valAx>
        <c:axId val="30180480"/>
        <c:scaling>
          <c:orientation val="minMax"/>
        </c:scaling>
        <c:delete val="1"/>
        <c:axPos val="l"/>
        <c:numFmt formatCode="_(* #,##0_);_(* \(#,##0\);_(* &quot;-&quot;??_);_(@_)" sourceLinked="1"/>
        <c:tickLblPos val="none"/>
        <c:crossAx val="30166400"/>
        <c:crosses val="autoZero"/>
        <c:crossBetween val="between"/>
        <c:majorUnit val="1"/>
      </c:valAx>
    </c:plotArea>
    <c:legend>
      <c:legendPos val="t"/>
      <c:layout/>
      <c:txPr>
        <a:bodyPr/>
        <a:lstStyle/>
        <a:p>
          <a:pPr>
            <a:defRPr lang="en-US"/>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barChart>
        <c:barDir val="col"/>
        <c:grouping val="clustered"/>
        <c:ser>
          <c:idx val="0"/>
          <c:order val="0"/>
          <c:tx>
            <c:strRef>
              <c:f>Sheet1!$B$1</c:f>
              <c:strCache>
                <c:ptCount val="1"/>
                <c:pt idx="0">
                  <c:v>Data passed as delimited string</c:v>
                </c:pt>
              </c:strCache>
            </c:strRef>
          </c:tx>
          <c:cat>
            <c:strRef>
              <c:f>Sheet1!$A$2</c:f>
              <c:strCache>
                <c:ptCount val="1"/>
                <c:pt idx="0">
                  <c:v>Execution time (ms., lower is better)</c:v>
                </c:pt>
              </c:strCache>
            </c:strRef>
          </c:cat>
          <c:val>
            <c:numRef>
              <c:f>Sheet1!$B$2</c:f>
              <c:numCache>
                <c:formatCode>_(* #,##0_);_(* \(#,##0\);_(* "-"??_);_(@_)</c:formatCode>
                <c:ptCount val="1"/>
                <c:pt idx="0">
                  <c:v>307</c:v>
                </c:pt>
              </c:numCache>
            </c:numRef>
          </c:val>
        </c:ser>
        <c:ser>
          <c:idx val="1"/>
          <c:order val="1"/>
          <c:tx>
            <c:strRef>
              <c:f>Sheet1!$C$1</c:f>
              <c:strCache>
                <c:ptCount val="1"/>
                <c:pt idx="0">
                  <c:v>Data passed as XML</c:v>
                </c:pt>
              </c:strCache>
            </c:strRef>
          </c:tx>
          <c:cat>
            <c:strRef>
              <c:f>Sheet1!$A$2</c:f>
              <c:strCache>
                <c:ptCount val="1"/>
                <c:pt idx="0">
                  <c:v>Execution time (ms., lower is better)</c:v>
                </c:pt>
              </c:strCache>
            </c:strRef>
          </c:cat>
          <c:val>
            <c:numRef>
              <c:f>Sheet1!$C$2</c:f>
              <c:numCache>
                <c:formatCode>_(* #,##0_);_(* \(#,##0\);_(* "-"??_);_(@_)</c:formatCode>
                <c:ptCount val="1"/>
                <c:pt idx="0">
                  <c:v>969</c:v>
                </c:pt>
              </c:numCache>
            </c:numRef>
          </c:val>
        </c:ser>
        <c:ser>
          <c:idx val="2"/>
          <c:order val="2"/>
          <c:tx>
            <c:strRef>
              <c:f>Sheet1!$D$1</c:f>
              <c:strCache>
                <c:ptCount val="1"/>
                <c:pt idx="0">
                  <c:v>Data passed as TVP</c:v>
                </c:pt>
              </c:strCache>
            </c:strRef>
          </c:tx>
          <c:cat>
            <c:strRef>
              <c:f>Sheet1!$A$2</c:f>
              <c:strCache>
                <c:ptCount val="1"/>
                <c:pt idx="0">
                  <c:v>Execution time (ms., lower is better)</c:v>
                </c:pt>
              </c:strCache>
            </c:strRef>
          </c:cat>
          <c:val>
            <c:numRef>
              <c:f>Sheet1!$D$2</c:f>
              <c:numCache>
                <c:formatCode>_(* #,##0_);_(* \(#,##0\);_(* "-"??_);_(@_)</c:formatCode>
                <c:ptCount val="1"/>
                <c:pt idx="0">
                  <c:v>33</c:v>
                </c:pt>
              </c:numCache>
            </c:numRef>
          </c:val>
        </c:ser>
        <c:dLbls>
          <c:showVal val="1"/>
        </c:dLbls>
        <c:axId val="29753344"/>
        <c:axId val="29754880"/>
      </c:barChart>
      <c:catAx>
        <c:axId val="29753344"/>
        <c:scaling>
          <c:orientation val="minMax"/>
        </c:scaling>
        <c:axPos val="b"/>
        <c:majorTickMark val="none"/>
        <c:tickLblPos val="nextTo"/>
        <c:txPr>
          <a:bodyPr/>
          <a:lstStyle/>
          <a:p>
            <a:pPr>
              <a:defRPr lang="en-US"/>
            </a:pPr>
            <a:endParaRPr lang="en-US"/>
          </a:p>
        </c:txPr>
        <c:crossAx val="29754880"/>
        <c:crosses val="autoZero"/>
        <c:auto val="1"/>
        <c:lblAlgn val="ctr"/>
        <c:lblOffset val="100"/>
      </c:catAx>
      <c:valAx>
        <c:axId val="29754880"/>
        <c:scaling>
          <c:orientation val="minMax"/>
        </c:scaling>
        <c:delete val="1"/>
        <c:axPos val="l"/>
        <c:numFmt formatCode="_(* #,##0_);_(* \(#,##0\);_(* &quot;-&quot;??_);_(@_)" sourceLinked="1"/>
        <c:tickLblPos val="none"/>
        <c:crossAx val="29753344"/>
        <c:crosses val="autoZero"/>
        <c:crossBetween val="between"/>
        <c:majorUnit val="1"/>
      </c:valAx>
    </c:plotArea>
    <c:legend>
      <c:legendPos val="t"/>
      <c:layout/>
      <c:txPr>
        <a:bodyPr/>
        <a:lstStyle/>
        <a:p>
          <a:pPr>
            <a:defRPr lang="en-US"/>
          </a:pPr>
          <a:endParaRPr lang="en-US"/>
        </a:p>
      </c:txP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style val="26"/>
  <c:chart>
    <c:autoTitleDeleted val="1"/>
    <c:plotArea>
      <c:layout/>
      <c:barChart>
        <c:barDir val="col"/>
        <c:grouping val="clustered"/>
        <c:ser>
          <c:idx val="0"/>
          <c:order val="0"/>
          <c:tx>
            <c:strRef>
              <c:f>Sheet1!$B$1</c:f>
              <c:strCache>
                <c:ptCount val="1"/>
                <c:pt idx="0">
                  <c:v>Data passed as delimited string</c:v>
                </c:pt>
              </c:strCache>
            </c:strRef>
          </c:tx>
          <c:cat>
            <c:strRef>
              <c:f>Sheet1!$A$2</c:f>
              <c:strCache>
                <c:ptCount val="1"/>
                <c:pt idx="0">
                  <c:v>Execution time (ms., lower is better)</c:v>
                </c:pt>
              </c:strCache>
            </c:strRef>
          </c:cat>
          <c:val>
            <c:numRef>
              <c:f>Sheet1!$B$2</c:f>
              <c:numCache>
                <c:formatCode>_(* #,##0_);_(* \(#,##0\);_(* "-"??_);_(@_)</c:formatCode>
                <c:ptCount val="1"/>
                <c:pt idx="0">
                  <c:v>412</c:v>
                </c:pt>
              </c:numCache>
            </c:numRef>
          </c:val>
        </c:ser>
        <c:ser>
          <c:idx val="1"/>
          <c:order val="1"/>
          <c:tx>
            <c:strRef>
              <c:f>Sheet1!$C$1</c:f>
              <c:strCache>
                <c:ptCount val="1"/>
                <c:pt idx="0">
                  <c:v>Data passed as XML</c:v>
                </c:pt>
              </c:strCache>
            </c:strRef>
          </c:tx>
          <c:cat>
            <c:strRef>
              <c:f>Sheet1!$A$2</c:f>
              <c:strCache>
                <c:ptCount val="1"/>
                <c:pt idx="0">
                  <c:v>Execution time (ms., lower is better)</c:v>
                </c:pt>
              </c:strCache>
            </c:strRef>
          </c:cat>
          <c:val>
            <c:numRef>
              <c:f>Sheet1!$C$2</c:f>
              <c:numCache>
                <c:formatCode>_(* #,##0_);_(* \(#,##0\);_(* "-"??_);_(@_)</c:formatCode>
                <c:ptCount val="1"/>
                <c:pt idx="0">
                  <c:v>1074</c:v>
                </c:pt>
              </c:numCache>
            </c:numRef>
          </c:val>
        </c:ser>
        <c:ser>
          <c:idx val="2"/>
          <c:order val="2"/>
          <c:tx>
            <c:strRef>
              <c:f>Sheet1!$D$1</c:f>
              <c:strCache>
                <c:ptCount val="1"/>
                <c:pt idx="0">
                  <c:v>Data passed as TVP</c:v>
                </c:pt>
              </c:strCache>
            </c:strRef>
          </c:tx>
          <c:cat>
            <c:strRef>
              <c:f>Sheet1!$A$2</c:f>
              <c:strCache>
                <c:ptCount val="1"/>
                <c:pt idx="0">
                  <c:v>Execution time (ms., lower is better)</c:v>
                </c:pt>
              </c:strCache>
            </c:strRef>
          </c:cat>
          <c:val>
            <c:numRef>
              <c:f>Sheet1!$D$2</c:f>
              <c:numCache>
                <c:formatCode>_(* #,##0_);_(* \(#,##0\);_(* "-"??_);_(@_)</c:formatCode>
                <c:ptCount val="1"/>
                <c:pt idx="0">
                  <c:v>88</c:v>
                </c:pt>
              </c:numCache>
            </c:numRef>
          </c:val>
        </c:ser>
        <c:dLbls>
          <c:showVal val="1"/>
        </c:dLbls>
        <c:axId val="30421376"/>
        <c:axId val="30422912"/>
      </c:barChart>
      <c:catAx>
        <c:axId val="30421376"/>
        <c:scaling>
          <c:orientation val="minMax"/>
        </c:scaling>
        <c:axPos val="b"/>
        <c:majorTickMark val="none"/>
        <c:tickLblPos val="nextTo"/>
        <c:txPr>
          <a:bodyPr/>
          <a:lstStyle/>
          <a:p>
            <a:pPr>
              <a:defRPr lang="en-US"/>
            </a:pPr>
            <a:endParaRPr lang="en-US"/>
          </a:p>
        </c:txPr>
        <c:crossAx val="30422912"/>
        <c:crosses val="autoZero"/>
        <c:auto val="1"/>
        <c:lblAlgn val="ctr"/>
        <c:lblOffset val="100"/>
      </c:catAx>
      <c:valAx>
        <c:axId val="30422912"/>
        <c:scaling>
          <c:orientation val="minMax"/>
        </c:scaling>
        <c:delete val="1"/>
        <c:axPos val="l"/>
        <c:numFmt formatCode="_(* #,##0_);_(* \(#,##0\);_(* &quot;-&quot;??_);_(@_)" sourceLinked="1"/>
        <c:tickLblPos val="none"/>
        <c:crossAx val="30421376"/>
        <c:crosses val="autoZero"/>
        <c:crossBetween val="between"/>
        <c:majorUnit val="1"/>
      </c:valAx>
    </c:plotArea>
    <c:legend>
      <c:legendPos val="t"/>
      <c:layout/>
      <c:txPr>
        <a:bodyPr/>
        <a:lstStyle/>
        <a:p>
          <a:pPr>
            <a:defRPr lang="en-US"/>
          </a:pPr>
          <a:endParaRPr lang="en-US"/>
        </a:p>
      </c:txPr>
    </c:legend>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dat406_rys.pptx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hyperlink" Target="http://connect.microsoft.com/sqlserver/feedback"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microsoft.com/technet" TargetMode="External"/><Relationship Id="rId10" Type="http://schemas.openxmlformats.org/officeDocument/2006/relationships/image" Target="../media/image1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pPr lvl="1" algn="l" defTabSz="914363" rtl="0">
              <a:lnSpc>
                <a:spcPct val="90000"/>
              </a:lnSpc>
              <a:spcBef>
                <a:spcPct val="0"/>
              </a:spcBef>
            </a:pPr>
            <a:r>
              <a:rPr lang="en-US" sz="4800" kern="1200" spc="-150" dirty="0">
                <a:ln w="3175">
                  <a:noFill/>
                </a:ln>
                <a:solidFill>
                  <a:srgbClr val="CCFFCC"/>
                </a:solidFill>
                <a:latin typeface="+mj-lt"/>
                <a:ea typeface="+mn-ea"/>
                <a:cs typeface="Arial" charset="0"/>
              </a:rPr>
              <a:t>Pass the data as </a:t>
            </a:r>
            <a:r>
              <a:rPr lang="en-US" sz="4800" kern="1200" spc="-150" dirty="0" smtClean="0">
                <a:ln w="3175">
                  <a:noFill/>
                </a:ln>
                <a:solidFill>
                  <a:srgbClr val="CCFFCC"/>
                </a:solidFill>
                <a:latin typeface="+mj-lt"/>
                <a:ea typeface="+mn-ea"/>
                <a:cs typeface="Arial" charset="0"/>
              </a:rPr>
              <a:t>XML</a:t>
            </a:r>
            <a:endParaRPr lang="en-US" dirty="0"/>
          </a:p>
        </p:txBody>
      </p:sp>
      <p:sp>
        <p:nvSpPr>
          <p:cNvPr id="9" name="Text Placeholder 8"/>
          <p:cNvSpPr>
            <a:spLocks noGrp="1"/>
          </p:cNvSpPr>
          <p:nvPr>
            <p:ph type="body" sz="quarter" idx="10"/>
          </p:nvPr>
        </p:nvSpPr>
        <p:spPr>
          <a:xfrm>
            <a:off x="387055" y="1572364"/>
            <a:ext cx="8346073" cy="4801542"/>
          </a:xfrm>
        </p:spPr>
        <p:txBody>
          <a:bodyPr/>
          <a:lstStyle/>
          <a:p>
            <a:pPr lvl="1"/>
            <a:r>
              <a:rPr lang="en-US" b="1" dirty="0" smtClean="0"/>
              <a:t>// C#</a:t>
            </a:r>
          </a:p>
          <a:p>
            <a:pPr lvl="1"/>
            <a:r>
              <a:rPr lang="en-US" dirty="0" err="1" smtClean="0"/>
              <a:t>cmd.CommandType</a:t>
            </a:r>
            <a:r>
              <a:rPr lang="en-US" dirty="0" smtClean="0"/>
              <a:t> = </a:t>
            </a:r>
            <a:r>
              <a:rPr lang="en-US" dirty="0" err="1" smtClean="0"/>
              <a:t>CommandType.StoredProcedure</a:t>
            </a:r>
            <a:r>
              <a:rPr lang="en-US" dirty="0" smtClean="0"/>
              <a:t>;</a:t>
            </a:r>
            <a:br>
              <a:rPr lang="en-US" dirty="0" smtClean="0"/>
            </a:br>
            <a:r>
              <a:rPr lang="en-US" dirty="0" err="1" smtClean="0"/>
              <a:t>cmd.CommandText</a:t>
            </a:r>
            <a:r>
              <a:rPr lang="en-US" dirty="0" smtClean="0"/>
              <a:t> = "</a:t>
            </a:r>
            <a:r>
              <a:rPr lang="en-US" dirty="0" err="1" smtClean="0"/>
              <a:t>Test.spXML</a:t>
            </a:r>
            <a:r>
              <a:rPr lang="en-US" dirty="0" smtClean="0"/>
              <a:t>";</a:t>
            </a:r>
            <a:br>
              <a:rPr lang="en-US" dirty="0" smtClean="0"/>
            </a:br>
            <a:r>
              <a:rPr lang="en-US" dirty="0" err="1" smtClean="0"/>
              <a:t>cmd.Parameters.AddWithValue</a:t>
            </a:r>
            <a:r>
              <a:rPr lang="en-US" dirty="0" smtClean="0"/>
              <a:t>("@Values", </a:t>
            </a:r>
            <a:br>
              <a:rPr lang="en-US" dirty="0" smtClean="0"/>
            </a:br>
            <a:r>
              <a:rPr lang="en-US" dirty="0" smtClean="0"/>
              <a:t>                                </a:t>
            </a:r>
            <a:r>
              <a:rPr lang="en-US" dirty="0" err="1" smtClean="0"/>
              <a:t>doc.OuterXml</a:t>
            </a:r>
            <a:r>
              <a:rPr lang="en-US" dirty="0" smtClean="0"/>
              <a:t>);</a:t>
            </a:r>
            <a:br>
              <a:rPr lang="en-US" dirty="0" smtClean="0"/>
            </a:br>
            <a:r>
              <a:rPr lang="en-US" dirty="0" err="1" smtClean="0"/>
              <a:t>cmd.Execute</a:t>
            </a:r>
            <a:r>
              <a:rPr lang="en-US" dirty="0" smtClean="0"/>
              <a:t>…;</a:t>
            </a:r>
          </a:p>
          <a:p>
            <a:pPr lvl="1"/>
            <a:endParaRPr lang="en-US" dirty="0" smtClean="0"/>
          </a:p>
          <a:p>
            <a:pPr lvl="1"/>
            <a:r>
              <a:rPr lang="en-US" b="1" dirty="0" smtClean="0"/>
              <a:t/>
            </a:r>
            <a:br>
              <a:rPr lang="en-US" b="1" dirty="0" smtClean="0"/>
            </a:br>
            <a:r>
              <a:rPr lang="en-US" b="1" dirty="0" smtClean="0"/>
              <a:t>-- What happens on the server?:</a:t>
            </a:r>
          </a:p>
          <a:p>
            <a:pPr lvl="1"/>
            <a:r>
              <a:rPr lang="en-US" dirty="0" smtClean="0"/>
              <a:t>EXEC </a:t>
            </a:r>
            <a:r>
              <a:rPr lang="en-US" dirty="0" err="1" smtClean="0"/>
              <a:t>Test.spXML</a:t>
            </a:r>
            <a:r>
              <a:rPr lang="en-US" dirty="0" smtClean="0"/>
              <a:t> @Values = N'&lt;Orders&gt;&lt;Order…</a:t>
            </a:r>
          </a:p>
          <a:p>
            <a:pPr lvl="1"/>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animEffect transition="in" filter="blinds(horizontal)">
                                      <p:cBhvr>
                                        <p:cTn id="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a:t>Pass the data </a:t>
            </a:r>
            <a:r>
              <a:rPr smtClean="0"/>
              <a:t>as XML</a:t>
            </a:r>
            <a:endParaRPr/>
          </a:p>
        </p:txBody>
      </p:sp>
      <p:sp>
        <p:nvSpPr>
          <p:cNvPr id="3" name="Text Placeholder 2"/>
          <p:cNvSpPr>
            <a:spLocks noGrp="1"/>
          </p:cNvSpPr>
          <p:nvPr>
            <p:ph idx="1"/>
          </p:nvPr>
        </p:nvSpPr>
        <p:spPr>
          <a:xfrm>
            <a:off x="362712" y="1537268"/>
            <a:ext cx="8382000" cy="4199067"/>
          </a:xfrm>
        </p:spPr>
        <p:txBody>
          <a:bodyPr/>
          <a:lstStyle/>
          <a:p>
            <a:pPr marL="396875" lvl="1">
              <a:buSzTx/>
              <a:buBlip>
                <a:blip r:embed="rId3"/>
              </a:buBlip>
            </a:pPr>
            <a:r>
              <a:rPr lang="en-US" sz="3200" dirty="0" smtClean="0"/>
              <a:t>Pros</a:t>
            </a:r>
          </a:p>
          <a:p>
            <a:pPr marL="741363" lvl="2">
              <a:buSzTx/>
              <a:buBlip>
                <a:blip r:embed="rId3"/>
              </a:buBlip>
            </a:pPr>
            <a:r>
              <a:rPr lang="en-US" dirty="0" smtClean="0"/>
              <a:t>Strongly typed (if you use an XML Schema Collection)</a:t>
            </a:r>
          </a:p>
          <a:p>
            <a:pPr marL="741363" lvl="2">
              <a:buSzTx/>
              <a:buBlip>
                <a:blip r:embed="rId3"/>
              </a:buBlip>
            </a:pPr>
            <a:r>
              <a:rPr lang="en-US" dirty="0" smtClean="0"/>
              <a:t>Performance is OK</a:t>
            </a:r>
          </a:p>
          <a:p>
            <a:pPr marL="741363" lvl="2">
              <a:buSzTx/>
              <a:buBlip>
                <a:blip r:embed="rId3"/>
              </a:buBlip>
            </a:pPr>
            <a:r>
              <a:rPr lang="en-US" dirty="0" smtClean="0"/>
              <a:t>No exposure to SQL Injection</a:t>
            </a:r>
          </a:p>
          <a:p>
            <a:pPr marL="741363" lvl="2">
              <a:buSzTx/>
              <a:buBlip>
                <a:blip r:embed="rId3"/>
              </a:buBlip>
            </a:pPr>
            <a:r>
              <a:rPr lang="en-US" dirty="0" smtClean="0"/>
              <a:t>A very good option if your data is already XML!</a:t>
            </a:r>
          </a:p>
          <a:p>
            <a:pPr marL="741363" lvl="2">
              <a:buSzTx/>
              <a:buBlip>
                <a:blip r:embed="rId3"/>
              </a:buBlip>
            </a:pPr>
            <a:r>
              <a:rPr lang="en-US" b="1" u="sng" dirty="0" smtClean="0"/>
              <a:t>Great flexibility</a:t>
            </a:r>
            <a:r>
              <a:rPr lang="en-US" dirty="0" smtClean="0"/>
              <a:t>, remember XML allows for hierarchies</a:t>
            </a:r>
          </a:p>
          <a:p>
            <a:pPr marL="396875" lvl="1">
              <a:buSzTx/>
              <a:buBlip>
                <a:blip r:embed="rId3"/>
              </a:buBlip>
            </a:pPr>
            <a:r>
              <a:rPr lang="en-US" dirty="0" smtClean="0"/>
              <a:t>Cons</a:t>
            </a:r>
          </a:p>
          <a:p>
            <a:pPr marL="741363" lvl="2">
              <a:buSzTx/>
              <a:buBlip>
                <a:blip r:embed="rId3"/>
              </a:buBlip>
            </a:pPr>
            <a:r>
              <a:rPr lang="en-US" sz="2000" dirty="0" smtClean="0"/>
              <a:t>Performance is good </a:t>
            </a:r>
            <a:r>
              <a:rPr lang="en-US" sz="2000" u="sng" dirty="0" smtClean="0"/>
              <a:t>but not the best</a:t>
            </a:r>
          </a:p>
          <a:p>
            <a:pPr marL="741363" lvl="2">
              <a:buSzTx/>
              <a:buBlip>
                <a:blip r:embed="rId3"/>
              </a:buBlip>
            </a:pPr>
            <a:r>
              <a:rPr lang="en-US" sz="2000" dirty="0" smtClean="0"/>
              <a:t>Requires knowledge about XML</a:t>
            </a:r>
          </a:p>
          <a:p>
            <a:pPr marL="741363" lvl="2">
              <a:buSzTx/>
              <a:buBlip>
                <a:blip r:embed="rId3"/>
              </a:buBlip>
            </a:pPr>
            <a:r>
              <a:rPr lang="en-US" sz="2000" dirty="0" smtClean="0"/>
              <a:t>Less cumbersome than the delimited list but still somewhat cumbersome</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553998"/>
          </a:xfrm>
        </p:spPr>
        <p:txBody>
          <a:bodyPr/>
          <a:lstStyle/>
          <a:p>
            <a:r>
              <a:rPr sz="4000" smtClean="0"/>
              <a:t>Pass the data as a Table Valued Parameter</a:t>
            </a:r>
            <a:endParaRPr lang="en-US" sz="4000" dirty="0"/>
          </a:p>
        </p:txBody>
      </p:sp>
      <p:sp>
        <p:nvSpPr>
          <p:cNvPr id="9" name="Text Placeholder 8"/>
          <p:cNvSpPr>
            <a:spLocks noGrp="1"/>
          </p:cNvSpPr>
          <p:nvPr>
            <p:ph type="body" sz="quarter" idx="10"/>
          </p:nvPr>
        </p:nvSpPr>
        <p:spPr>
          <a:xfrm>
            <a:off x="387055" y="1572364"/>
            <a:ext cx="8346073" cy="4801542"/>
          </a:xfrm>
        </p:spPr>
        <p:txBody>
          <a:bodyPr/>
          <a:lstStyle/>
          <a:p>
            <a:pPr lvl="1"/>
            <a:r>
              <a:rPr lang="en-US" sz="2000" b="1" dirty="0" smtClean="0"/>
              <a:t>// C#</a:t>
            </a:r>
          </a:p>
          <a:p>
            <a:pPr lvl="1"/>
            <a:r>
              <a:rPr lang="en-US" sz="2000" dirty="0" err="1" smtClean="0"/>
              <a:t>cmd.CommandType</a:t>
            </a:r>
            <a:r>
              <a:rPr lang="en-US" sz="2000" dirty="0" smtClean="0"/>
              <a:t> = </a:t>
            </a:r>
            <a:r>
              <a:rPr lang="en-US" sz="2000" dirty="0" err="1" smtClean="0"/>
              <a:t>CommandType.StoredProcedure</a:t>
            </a:r>
            <a:r>
              <a:rPr lang="en-US" sz="2000" dirty="0" smtClean="0"/>
              <a:t>;</a:t>
            </a:r>
            <a:br>
              <a:rPr lang="en-US" sz="2000" dirty="0" smtClean="0"/>
            </a:br>
            <a:r>
              <a:rPr lang="en-US" sz="2000" dirty="0" err="1" smtClean="0"/>
              <a:t>cmd.CommandText</a:t>
            </a:r>
            <a:r>
              <a:rPr lang="en-US" sz="2000" dirty="0" smtClean="0"/>
              <a:t> = "</a:t>
            </a:r>
            <a:r>
              <a:rPr lang="en-US" sz="2000" dirty="0" err="1" smtClean="0"/>
              <a:t>Test.spTVP</a:t>
            </a:r>
            <a:r>
              <a:rPr lang="en-US" sz="2000" dirty="0" smtClean="0"/>
              <a:t>";</a:t>
            </a:r>
            <a:br>
              <a:rPr lang="en-US" sz="2000" dirty="0" smtClean="0"/>
            </a:br>
            <a:r>
              <a:rPr lang="en-US" sz="2000" dirty="0" err="1" smtClean="0"/>
              <a:t>var</a:t>
            </a:r>
            <a:r>
              <a:rPr lang="en-US" sz="2000" dirty="0" smtClean="0"/>
              <a:t> p = </a:t>
            </a:r>
            <a:r>
              <a:rPr lang="en-US" sz="2000" dirty="0" err="1" smtClean="0"/>
              <a:t>cmd.Parameters.Add</a:t>
            </a:r>
            <a:r>
              <a:rPr lang="en-US" sz="2000" dirty="0" smtClean="0"/>
              <a:t>("@Values", </a:t>
            </a:r>
            <a:br>
              <a:rPr lang="en-US" sz="2000" dirty="0" smtClean="0"/>
            </a:br>
            <a:r>
              <a:rPr lang="en-US" sz="2000" dirty="0" smtClean="0"/>
              <a:t>                              </a:t>
            </a:r>
            <a:r>
              <a:rPr lang="en-US" sz="2000" dirty="0" err="1" smtClean="0"/>
              <a:t>SqlDbType.Structured</a:t>
            </a:r>
            <a:r>
              <a:rPr lang="en-US" sz="2000" dirty="0" smtClean="0"/>
              <a:t>);</a:t>
            </a:r>
            <a:br>
              <a:rPr lang="en-US" sz="2000" dirty="0" smtClean="0"/>
            </a:br>
            <a:r>
              <a:rPr lang="en-US" sz="2000" dirty="0" err="1" smtClean="0"/>
              <a:t>p.TypeName</a:t>
            </a:r>
            <a:r>
              <a:rPr lang="en-US" sz="2000" dirty="0" smtClean="0"/>
              <a:t> = "</a:t>
            </a:r>
            <a:r>
              <a:rPr lang="en-US" sz="2000" b="1" u="sng" dirty="0" smtClean="0"/>
              <a:t>Test.</a:t>
            </a:r>
            <a:r>
              <a:rPr lang="sv-SE" sz="2000" b="1" u="sng" dirty="0" smtClean="0"/>
              <a:t>OrderTableType</a:t>
            </a:r>
            <a:r>
              <a:rPr lang="sv-SE" sz="2000" dirty="0" smtClean="0"/>
              <a:t>";</a:t>
            </a:r>
            <a:r>
              <a:rPr lang="en-US" sz="2000" dirty="0" smtClean="0"/>
              <a:t/>
            </a:r>
            <a:br>
              <a:rPr lang="en-US" sz="2000" dirty="0" smtClean="0"/>
            </a:br>
            <a:r>
              <a:rPr lang="en-US" sz="2000" dirty="0" err="1" smtClean="0"/>
              <a:t>p.Value</a:t>
            </a:r>
            <a:r>
              <a:rPr lang="en-US" sz="2000" dirty="0" smtClean="0"/>
              <a:t> = </a:t>
            </a:r>
            <a:r>
              <a:rPr lang="en-US" sz="2000" dirty="0" err="1" smtClean="0"/>
              <a:t>dataTable</a:t>
            </a:r>
            <a:r>
              <a:rPr lang="en-US" sz="2000" dirty="0" smtClean="0"/>
              <a:t>;</a:t>
            </a:r>
          </a:p>
          <a:p>
            <a:pPr lvl="1"/>
            <a:r>
              <a:rPr lang="en-US" sz="2000" dirty="0" err="1" smtClean="0"/>
              <a:t>cmd.Execute</a:t>
            </a:r>
            <a:r>
              <a:rPr lang="en-US" sz="2000" dirty="0" smtClean="0"/>
              <a:t>…;</a:t>
            </a:r>
          </a:p>
          <a:p>
            <a:pPr lvl="1"/>
            <a:endParaRPr lang="en-US" sz="2000" dirty="0" smtClean="0"/>
          </a:p>
          <a:p>
            <a:pPr lvl="1"/>
            <a:r>
              <a:rPr lang="en-US" sz="2000" b="1" dirty="0" smtClean="0"/>
              <a:t>-- What happens on the server?:</a:t>
            </a:r>
            <a:endParaRPr lang="en-US" sz="2000" dirty="0" smtClean="0"/>
          </a:p>
          <a:p>
            <a:pPr lvl="1"/>
            <a:r>
              <a:rPr lang="en-US" sz="2000" dirty="0" smtClean="0"/>
              <a:t>DECLARE @Values </a:t>
            </a:r>
            <a:r>
              <a:rPr lang="en-US" sz="2000" dirty="0" err="1" smtClean="0"/>
              <a:t>Test.OrderTableType</a:t>
            </a:r>
            <a:r>
              <a:rPr lang="en-US" sz="2000" dirty="0" smtClean="0"/>
              <a:t>;</a:t>
            </a:r>
          </a:p>
          <a:p>
            <a:pPr lvl="1"/>
            <a:r>
              <a:rPr lang="en-US" sz="2000" dirty="0" smtClean="0"/>
              <a:t>INSERT @Values …</a:t>
            </a:r>
          </a:p>
          <a:p>
            <a:pPr lvl="1"/>
            <a:r>
              <a:rPr lang="en-US" sz="2000" dirty="0" smtClean="0"/>
              <a:t>EXEC </a:t>
            </a:r>
            <a:r>
              <a:rPr lang="en-US" sz="2000" dirty="0" err="1" smtClean="0"/>
              <a:t>Test.spTVP</a:t>
            </a:r>
            <a:r>
              <a:rPr lang="en-US" sz="2000" dirty="0" smtClean="0"/>
              <a:t> @Values = @Values;</a:t>
            </a:r>
          </a:p>
          <a:p>
            <a:pPr lvl="1"/>
            <a:endParaRPr lang="en-US" sz="2000" dirty="0" smtClean="0"/>
          </a:p>
          <a:p>
            <a:pPr lvl="1"/>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5" end="5"/>
                                            </p:txEl>
                                          </p:spTgt>
                                        </p:tgtEl>
                                        <p:attrNameLst>
                                          <p:attrName>style.visibility</p:attrName>
                                        </p:attrNameLst>
                                      </p:cBhvr>
                                      <p:to>
                                        <p:strVal val="visible"/>
                                      </p:to>
                                    </p:set>
                                    <p:animEffect transition="in" filter="blinds(horizontal)">
                                      <p:cBhvr>
                                        <p:cTn id="7" dur="500"/>
                                        <p:tgtEl>
                                          <p:spTgt spid="9">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
                                            <p:txEl>
                                              <p:pRg st="6" end="6"/>
                                            </p:txEl>
                                          </p:spTgt>
                                        </p:tgtEl>
                                        <p:attrNameLst>
                                          <p:attrName>style.visibility</p:attrName>
                                        </p:attrNameLst>
                                      </p:cBhvr>
                                      <p:to>
                                        <p:strVal val="visible"/>
                                      </p:to>
                                    </p:set>
                                    <p:animEffect transition="in" filter="blinds(horizontal)">
                                      <p:cBhvr>
                                        <p:cTn id="10" dur="500"/>
                                        <p:tgtEl>
                                          <p:spTgt spid="9">
                                            <p:txEl>
                                              <p:pRg st="6" end="6"/>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
                                            <p:txEl>
                                              <p:pRg st="7" end="7"/>
                                            </p:txEl>
                                          </p:spTgt>
                                        </p:tgtEl>
                                        <p:attrNameLst>
                                          <p:attrName>style.visibility</p:attrName>
                                        </p:attrNameLst>
                                      </p:cBhvr>
                                      <p:to>
                                        <p:strVal val="visible"/>
                                      </p:to>
                                    </p:set>
                                    <p:animEffect transition="in" filter="blinds(horizontal)">
                                      <p:cBhvr>
                                        <p:cTn id="13"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a:t>Pass the data </a:t>
            </a:r>
            <a:r>
              <a:rPr smtClean="0"/>
              <a:t>as </a:t>
            </a:r>
            <a:r>
              <a:rPr/>
              <a:t>Table Valued Parameter</a:t>
            </a:r>
          </a:p>
        </p:txBody>
      </p:sp>
      <p:sp>
        <p:nvSpPr>
          <p:cNvPr id="3" name="Text Placeholder 2"/>
          <p:cNvSpPr>
            <a:spLocks noGrp="1"/>
          </p:cNvSpPr>
          <p:nvPr>
            <p:ph idx="1"/>
          </p:nvPr>
        </p:nvSpPr>
        <p:spPr>
          <a:xfrm>
            <a:off x="381000" y="1775012"/>
            <a:ext cx="8382000" cy="4199067"/>
          </a:xfrm>
        </p:spPr>
        <p:txBody>
          <a:bodyPr/>
          <a:lstStyle/>
          <a:p>
            <a:pPr marL="396875" lvl="1">
              <a:buSzTx/>
              <a:buBlip>
                <a:blip r:embed="rId3"/>
              </a:buBlip>
            </a:pPr>
            <a:r>
              <a:rPr lang="en-US" sz="3600" dirty="0" smtClean="0"/>
              <a:t>Pros</a:t>
            </a:r>
          </a:p>
          <a:p>
            <a:pPr marL="741363" lvl="2">
              <a:buSzTx/>
              <a:buBlip>
                <a:blip r:embed="rId3"/>
              </a:buBlip>
            </a:pPr>
            <a:r>
              <a:rPr lang="en-US" sz="2800" dirty="0" smtClean="0"/>
              <a:t>Strongly typed</a:t>
            </a:r>
          </a:p>
          <a:p>
            <a:pPr marL="741363" lvl="2">
              <a:buSzTx/>
              <a:buBlip>
                <a:blip r:embed="rId3"/>
              </a:buBlip>
            </a:pPr>
            <a:r>
              <a:rPr lang="en-US" sz="2800" dirty="0" smtClean="0"/>
              <a:t>No exposure to SQL Injection</a:t>
            </a:r>
          </a:p>
          <a:p>
            <a:pPr marL="741363" lvl="2">
              <a:buSzTx/>
              <a:buBlip>
                <a:blip r:embed="rId3"/>
              </a:buBlip>
            </a:pPr>
            <a:r>
              <a:rPr lang="en-US" sz="2800" dirty="0" smtClean="0"/>
              <a:t>Performance is great!</a:t>
            </a:r>
          </a:p>
          <a:p>
            <a:pPr marL="741363" lvl="2">
              <a:buSzTx/>
              <a:buBlip>
                <a:blip r:embed="rId3"/>
              </a:buBlip>
            </a:pPr>
            <a:r>
              <a:rPr lang="en-US" sz="2800" dirty="0" smtClean="0"/>
              <a:t>Very easy to use, both on client and server side</a:t>
            </a:r>
          </a:p>
          <a:p>
            <a:pPr marL="396875" lvl="1">
              <a:buSzTx/>
              <a:buBlip>
                <a:blip r:embed="rId3"/>
              </a:buBlip>
            </a:pPr>
            <a:r>
              <a:rPr lang="en-US" sz="3200" dirty="0" smtClean="0"/>
              <a:t>Cons</a:t>
            </a:r>
          </a:p>
          <a:p>
            <a:pPr marL="741363" lvl="2">
              <a:buSzTx/>
              <a:buBlip>
                <a:blip r:embed="rId3"/>
              </a:buBlip>
            </a:pPr>
            <a:r>
              <a:rPr lang="en-US" dirty="0" smtClean="0"/>
              <a:t>Less flexible than XML, may require you to pass multiple TVPs where one XML parameter would have been enough</a:t>
            </a:r>
          </a:p>
          <a:p>
            <a:pPr marL="741363" lvl="2">
              <a:buSzTx/>
              <a:buBlip>
                <a:blip r:embed="rId3"/>
              </a:buBlip>
            </a:pPr>
            <a:r>
              <a:rPr lang="en-US" dirty="0" smtClean="0"/>
              <a:t>Allows for streaming, </a:t>
            </a:r>
            <a:r>
              <a:rPr lang="en-US" u="sng" dirty="0" smtClean="0"/>
              <a:t>but only to the server</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dirty="0" smtClean="0"/>
              <a:t>Table </a:t>
            </a:r>
            <a:r>
              <a:rPr dirty="0"/>
              <a:t>Valued </a:t>
            </a:r>
            <a:r>
              <a:rPr dirty="0" smtClean="0"/>
              <a:t>Parameters</a:t>
            </a:r>
            <a:endParaRPr dirty="0"/>
          </a:p>
        </p:txBody>
      </p:sp>
      <p:sp>
        <p:nvSpPr>
          <p:cNvPr id="3" name="Text Placeholder 2"/>
          <p:cNvSpPr>
            <a:spLocks noGrp="1"/>
          </p:cNvSpPr>
          <p:nvPr>
            <p:ph idx="1"/>
          </p:nvPr>
        </p:nvSpPr>
        <p:spPr>
          <a:xfrm>
            <a:off x="381000" y="1775012"/>
            <a:ext cx="8382000" cy="4199067"/>
          </a:xfrm>
        </p:spPr>
        <p:txBody>
          <a:bodyPr/>
          <a:lstStyle/>
          <a:p>
            <a:pPr marL="396875" lvl="1">
              <a:buSzTx/>
              <a:buBlip>
                <a:blip r:embed="rId3"/>
              </a:buBlip>
            </a:pPr>
            <a:r>
              <a:rPr lang="en-US" sz="3600" dirty="0" smtClean="0"/>
              <a:t>Similar to Table Valued Variables</a:t>
            </a:r>
          </a:p>
          <a:p>
            <a:pPr marL="741363" lvl="2">
              <a:buSzTx/>
              <a:buBlip>
                <a:blip r:embed="rId3"/>
              </a:buBlip>
            </a:pPr>
            <a:r>
              <a:rPr lang="en-US" sz="2800" dirty="0" smtClean="0"/>
              <a:t>Live in </a:t>
            </a:r>
            <a:r>
              <a:rPr lang="en-US" sz="2800" dirty="0" err="1" smtClean="0"/>
              <a:t>tempdb</a:t>
            </a:r>
            <a:endParaRPr lang="en-US" sz="2800" dirty="0" smtClean="0"/>
          </a:p>
          <a:p>
            <a:pPr marL="741363" lvl="2">
              <a:buSzTx/>
              <a:buBlip>
                <a:blip r:embed="rId3"/>
              </a:buBlip>
            </a:pPr>
            <a:r>
              <a:rPr lang="en-US" sz="2800" dirty="0" smtClean="0"/>
              <a:t>No limit on numbers of rows</a:t>
            </a:r>
          </a:p>
          <a:p>
            <a:pPr marL="741363" lvl="2">
              <a:buSzTx/>
              <a:buBlip>
                <a:blip r:embed="rId3"/>
              </a:buBlip>
            </a:pPr>
            <a:r>
              <a:rPr lang="en-US" sz="2800" dirty="0" smtClean="0"/>
              <a:t>Parameter sniffing will get table statistics!</a:t>
            </a:r>
          </a:p>
          <a:p>
            <a:pPr marL="396875" lvl="1">
              <a:buSzTx/>
              <a:buBlip>
                <a:blip r:embed="rId3"/>
              </a:buBlip>
            </a:pPr>
            <a:r>
              <a:rPr lang="en-US" sz="3200" dirty="0" smtClean="0"/>
              <a:t>Limitations</a:t>
            </a:r>
          </a:p>
          <a:p>
            <a:pPr marL="741363" lvl="2">
              <a:buSzTx/>
              <a:buBlip>
                <a:blip r:embed="rId3"/>
              </a:buBlip>
            </a:pPr>
            <a:r>
              <a:rPr lang="en-US" dirty="0" smtClean="0"/>
              <a:t>No sparse columns</a:t>
            </a:r>
          </a:p>
          <a:p>
            <a:pPr marL="741363" lvl="2">
              <a:buSzTx/>
              <a:buBlip>
                <a:blip r:embed="rId3"/>
              </a:buBlip>
            </a:pPr>
            <a:r>
              <a:rPr lang="en-US" dirty="0" smtClean="0"/>
              <a:t>No indexes (except through constraints)</a:t>
            </a:r>
            <a:endParaRPr lang="en-US" u="sng"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107996"/>
          </a:xfrm>
        </p:spPr>
        <p:txBody>
          <a:bodyPr/>
          <a:lstStyle/>
          <a:p>
            <a:r>
              <a:rPr sz="4000" smtClean="0"/>
              <a:t>Pass the data as a Table Valued Parameter</a:t>
            </a:r>
            <a:br>
              <a:rPr sz="4000" smtClean="0"/>
            </a:br>
            <a:r>
              <a:rPr lang="en-US" sz="4000" dirty="0" smtClean="0">
                <a:sym typeface="Wingdings" pitchFamily="2" charset="2"/>
              </a:rPr>
              <a:t> </a:t>
            </a:r>
            <a:r>
              <a:rPr sz="4000" smtClean="0"/>
              <a:t>Streaming</a:t>
            </a:r>
            <a:endParaRPr lang="en-US" sz="4000" dirty="0"/>
          </a:p>
        </p:txBody>
      </p:sp>
      <p:sp>
        <p:nvSpPr>
          <p:cNvPr id="9" name="Text Placeholder 8"/>
          <p:cNvSpPr>
            <a:spLocks noGrp="1"/>
          </p:cNvSpPr>
          <p:nvPr>
            <p:ph type="body" sz="quarter" idx="10"/>
          </p:nvPr>
        </p:nvSpPr>
        <p:spPr>
          <a:xfrm>
            <a:off x="387055" y="1572364"/>
            <a:ext cx="8346073" cy="4801542"/>
          </a:xfrm>
        </p:spPr>
        <p:txBody>
          <a:bodyPr/>
          <a:lstStyle/>
          <a:p>
            <a:pPr lvl="1"/>
            <a:endParaRPr lang="en-US" sz="2000" dirty="0" smtClean="0"/>
          </a:p>
          <a:p>
            <a:pPr lvl="1"/>
            <a:r>
              <a:rPr lang="en-US" sz="2000" b="1" dirty="0" smtClean="0"/>
              <a:t>// C#</a:t>
            </a:r>
          </a:p>
          <a:p>
            <a:pPr lvl="1"/>
            <a:r>
              <a:rPr lang="sv-SE" sz="2000" dirty="0" smtClean="0"/>
              <a:t>class </a:t>
            </a:r>
            <a:r>
              <a:rPr lang="sv-SE" sz="2000" b="1" u="sng" dirty="0" smtClean="0"/>
              <a:t>MyStreamingTvp</a:t>
            </a:r>
            <a:r>
              <a:rPr lang="sv-SE" sz="2000" dirty="0" smtClean="0"/>
              <a:t> : </a:t>
            </a:r>
            <a:r>
              <a:rPr lang="sv-SE" sz="2000" b="1" u="sng" dirty="0" smtClean="0"/>
              <a:t>IEnumerable&lt;SqlDataRecord&gt;</a:t>
            </a:r>
            <a:r>
              <a:rPr lang="sv-SE" sz="2000" dirty="0" smtClean="0"/>
              <a:t> {</a:t>
            </a:r>
            <a:br>
              <a:rPr lang="sv-SE" sz="2000" dirty="0" smtClean="0"/>
            </a:br>
            <a:r>
              <a:rPr lang="sv-SE" sz="2000" dirty="0" smtClean="0"/>
              <a:t>	</a:t>
            </a:r>
            <a:r>
              <a:rPr lang="en-US" sz="2000" dirty="0" smtClean="0"/>
              <a:t>…</a:t>
            </a:r>
          </a:p>
          <a:p>
            <a:pPr lvl="1"/>
            <a:r>
              <a:rPr lang="sv-SE" sz="2000" dirty="0" smtClean="0"/>
              <a:t>}</a:t>
            </a:r>
          </a:p>
          <a:p>
            <a:pPr lvl="1"/>
            <a:r>
              <a:rPr lang="en-US" sz="2000" dirty="0" smtClean="0"/>
              <a:t>…</a:t>
            </a:r>
            <a:br>
              <a:rPr lang="en-US" sz="2000" dirty="0" smtClean="0"/>
            </a:br>
            <a:r>
              <a:rPr lang="en-US" sz="2000" dirty="0" err="1" smtClean="0"/>
              <a:t>cmd.CommandType</a:t>
            </a:r>
            <a:r>
              <a:rPr lang="en-US" sz="2000" dirty="0" smtClean="0"/>
              <a:t> = </a:t>
            </a:r>
            <a:r>
              <a:rPr lang="en-US" sz="2000" dirty="0" err="1" smtClean="0"/>
              <a:t>CommandType.StoredProcedure</a:t>
            </a:r>
            <a:r>
              <a:rPr lang="en-US" sz="2000" dirty="0" smtClean="0"/>
              <a:t>;</a:t>
            </a:r>
            <a:br>
              <a:rPr lang="en-US" sz="2000" dirty="0" smtClean="0"/>
            </a:br>
            <a:r>
              <a:rPr lang="en-US" sz="2000" dirty="0" err="1" smtClean="0"/>
              <a:t>cmd.CommandText</a:t>
            </a:r>
            <a:r>
              <a:rPr lang="en-US" sz="2000" dirty="0" smtClean="0"/>
              <a:t> = "</a:t>
            </a:r>
            <a:r>
              <a:rPr lang="en-US" sz="2000" dirty="0" err="1" smtClean="0"/>
              <a:t>Test.spTVP</a:t>
            </a:r>
            <a:r>
              <a:rPr lang="en-US" sz="2000" dirty="0" smtClean="0"/>
              <a:t>";</a:t>
            </a:r>
            <a:br>
              <a:rPr lang="en-US" sz="2000" dirty="0" smtClean="0"/>
            </a:br>
            <a:r>
              <a:rPr lang="en-US" sz="2000" dirty="0" err="1" smtClean="0"/>
              <a:t>var</a:t>
            </a:r>
            <a:r>
              <a:rPr lang="en-US" sz="2000" dirty="0" smtClean="0"/>
              <a:t> p = </a:t>
            </a:r>
            <a:r>
              <a:rPr lang="en-US" sz="2000" dirty="0" err="1" smtClean="0"/>
              <a:t>cmd.Parameters.Add</a:t>
            </a:r>
            <a:r>
              <a:rPr lang="en-US" sz="2000" dirty="0" smtClean="0"/>
              <a:t>("@Values", </a:t>
            </a:r>
            <a:br>
              <a:rPr lang="en-US" sz="2000" dirty="0" smtClean="0"/>
            </a:br>
            <a:r>
              <a:rPr lang="en-US" sz="2000" dirty="0" smtClean="0"/>
              <a:t>                              </a:t>
            </a:r>
            <a:r>
              <a:rPr lang="en-US" sz="2000" dirty="0" err="1" smtClean="0"/>
              <a:t>SqlDbType.Structured</a:t>
            </a:r>
            <a:r>
              <a:rPr lang="en-US" sz="2000" dirty="0" smtClean="0"/>
              <a:t>);</a:t>
            </a:r>
            <a:br>
              <a:rPr lang="en-US" sz="2000" dirty="0" smtClean="0"/>
            </a:br>
            <a:r>
              <a:rPr lang="en-US" sz="2000" dirty="0" err="1" smtClean="0"/>
              <a:t>p.TypeName</a:t>
            </a:r>
            <a:r>
              <a:rPr lang="en-US" sz="2000" dirty="0" smtClean="0"/>
              <a:t> = "Test.</a:t>
            </a:r>
            <a:r>
              <a:rPr lang="sv-SE" sz="2000" dirty="0" smtClean="0"/>
              <a:t>OrderTableType";</a:t>
            </a:r>
            <a:r>
              <a:rPr lang="en-US" sz="2000" dirty="0" smtClean="0"/>
              <a:t/>
            </a:r>
            <a:br>
              <a:rPr lang="en-US" sz="2000" dirty="0" smtClean="0"/>
            </a:br>
            <a:r>
              <a:rPr lang="en-US" sz="2000" dirty="0" err="1" smtClean="0"/>
              <a:t>p.Value</a:t>
            </a:r>
            <a:r>
              <a:rPr lang="en-US" sz="2000" dirty="0" smtClean="0"/>
              <a:t> = new </a:t>
            </a:r>
            <a:r>
              <a:rPr lang="en-US" sz="2000" b="1" u="sng" dirty="0" err="1" smtClean="0"/>
              <a:t>MyStreamingTvp</a:t>
            </a:r>
            <a:r>
              <a:rPr lang="en-US" sz="2000" dirty="0" smtClean="0"/>
              <a:t>(…);</a:t>
            </a:r>
          </a:p>
          <a:p>
            <a:pPr lvl="1"/>
            <a:r>
              <a:rPr lang="en-US" sz="2000" dirty="0" err="1" smtClean="0"/>
              <a:t>cmd.Execute</a:t>
            </a:r>
            <a:r>
              <a:rPr lang="en-US" sz="2000" dirty="0" smtClean="0"/>
              <a:t>…;</a:t>
            </a:r>
            <a:br>
              <a:rPr lang="en-US" sz="2000" dirty="0" smtClean="0"/>
            </a:br>
            <a:r>
              <a:rPr lang="en-US" sz="2000" dirty="0" smtClean="0"/>
              <a:t/>
            </a:r>
            <a:br>
              <a:rPr lang="en-US" sz="2000" dirty="0" smtClean="0"/>
            </a:br>
            <a:r>
              <a:rPr lang="en-US" sz="2000" b="1" dirty="0" smtClean="0"/>
              <a:t>-- What happens on the server?:</a:t>
            </a:r>
            <a:endParaRPr lang="en-US" sz="2000" dirty="0" smtClean="0"/>
          </a:p>
          <a:p>
            <a:pPr lvl="1"/>
            <a:r>
              <a:rPr lang="en-US" sz="2000" dirty="0" smtClean="0"/>
              <a:t>DECLARE @Values </a:t>
            </a:r>
            <a:r>
              <a:rPr lang="en-US" sz="2000" dirty="0" err="1" smtClean="0"/>
              <a:t>Test.OrderTableType</a:t>
            </a:r>
            <a:r>
              <a:rPr lang="en-US" sz="2000" dirty="0" smtClean="0"/>
              <a:t>;</a:t>
            </a:r>
          </a:p>
          <a:p>
            <a:pPr lvl="1"/>
            <a:r>
              <a:rPr lang="en-US" sz="2000" dirty="0" smtClean="0"/>
              <a:t>INSERT @Values …</a:t>
            </a:r>
          </a:p>
          <a:p>
            <a:pPr lvl="1"/>
            <a:r>
              <a:rPr lang="en-US" sz="2000" dirty="0" smtClean="0"/>
              <a:t>EXEC </a:t>
            </a:r>
            <a:r>
              <a:rPr lang="en-US" sz="2000" dirty="0" err="1" smtClean="0"/>
              <a:t>Test.spTVP</a:t>
            </a:r>
            <a:r>
              <a:rPr lang="en-US" sz="2000" dirty="0" smtClean="0"/>
              <a:t> @Values = @Values;</a:t>
            </a:r>
          </a:p>
          <a:p>
            <a:pPr lvl="1"/>
            <a:endParaRPr lang="en-US" sz="2000" dirty="0" smtClean="0"/>
          </a:p>
          <a:p>
            <a:pPr lvl="1"/>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6" end="6"/>
                                            </p:txEl>
                                          </p:spTgt>
                                        </p:tgtEl>
                                        <p:attrNameLst>
                                          <p:attrName>style.visibility</p:attrName>
                                        </p:attrNameLst>
                                      </p:cBhvr>
                                      <p:to>
                                        <p:strVal val="visible"/>
                                      </p:to>
                                    </p:set>
                                    <p:animEffect transition="in" filter="blinds(horizontal)">
                                      <p:cBhvr>
                                        <p:cTn id="7" dur="500"/>
                                        <p:tgtEl>
                                          <p:spTgt spid="9">
                                            <p:txEl>
                                              <p:pRg st="6" end="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
                                            <p:txEl>
                                              <p:pRg st="7" end="7"/>
                                            </p:txEl>
                                          </p:spTgt>
                                        </p:tgtEl>
                                        <p:attrNameLst>
                                          <p:attrName>style.visibility</p:attrName>
                                        </p:attrNameLst>
                                      </p:cBhvr>
                                      <p:to>
                                        <p:strVal val="visible"/>
                                      </p:to>
                                    </p:set>
                                    <p:animEffect transition="in" filter="blinds(horizontal)">
                                      <p:cBhvr>
                                        <p:cTn id="10" dur="500"/>
                                        <p:tgtEl>
                                          <p:spTgt spid="9">
                                            <p:txEl>
                                              <p:pRg st="7" end="7"/>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
                                            <p:txEl>
                                              <p:pRg st="8" end="8"/>
                                            </p:txEl>
                                          </p:spTgt>
                                        </p:tgtEl>
                                        <p:attrNameLst>
                                          <p:attrName>style.visibility</p:attrName>
                                        </p:attrNameLst>
                                      </p:cBhvr>
                                      <p:to>
                                        <p:strVal val="visible"/>
                                      </p:to>
                                    </p:set>
                                    <p:animEffect transition="in" filter="blinds(horizontal)">
                                      <p:cBhvr>
                                        <p:cTn id="13"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a:t>Pass the data </a:t>
            </a:r>
            <a:r>
              <a:rPr smtClean="0"/>
              <a:t>as a Table </a:t>
            </a:r>
            <a:r>
              <a:rPr/>
              <a:t>Valued </a:t>
            </a:r>
            <a:r>
              <a:rPr smtClean="0"/>
              <a:t>Parameter </a:t>
            </a:r>
            <a:r>
              <a:rPr lang="en-US" dirty="0" smtClean="0">
                <a:sym typeface="Wingdings" pitchFamily="2" charset="2"/>
              </a:rPr>
              <a:t> Streaming</a:t>
            </a:r>
            <a:endParaRPr/>
          </a:p>
        </p:txBody>
      </p:sp>
      <p:sp>
        <p:nvSpPr>
          <p:cNvPr id="3" name="Text Placeholder 2"/>
          <p:cNvSpPr>
            <a:spLocks noGrp="1"/>
          </p:cNvSpPr>
          <p:nvPr>
            <p:ph idx="1"/>
          </p:nvPr>
        </p:nvSpPr>
        <p:spPr>
          <a:xfrm>
            <a:off x="381000" y="1775012"/>
            <a:ext cx="8382000" cy="4199067"/>
          </a:xfrm>
        </p:spPr>
        <p:txBody>
          <a:bodyPr/>
          <a:lstStyle/>
          <a:p>
            <a:pPr marL="396875" lvl="1">
              <a:buSzTx/>
              <a:buBlip>
                <a:blip r:embed="rId3"/>
              </a:buBlip>
            </a:pPr>
            <a:r>
              <a:rPr lang="en-US" sz="3600" dirty="0" smtClean="0"/>
              <a:t>Pros</a:t>
            </a:r>
          </a:p>
          <a:p>
            <a:pPr marL="741363" lvl="2">
              <a:buSzTx/>
              <a:buBlip>
                <a:blip r:embed="rId3"/>
              </a:buBlip>
            </a:pPr>
            <a:r>
              <a:rPr lang="en-US" sz="2800" dirty="0" smtClean="0"/>
              <a:t>No need for staging the data in memory on the client side</a:t>
            </a:r>
          </a:p>
          <a:p>
            <a:pPr marL="396875" lvl="1">
              <a:buSzTx/>
              <a:buBlip>
                <a:blip r:embed="rId3"/>
              </a:buBlip>
            </a:pPr>
            <a:r>
              <a:rPr lang="en-US" sz="3200" dirty="0" smtClean="0"/>
              <a:t>Cons</a:t>
            </a:r>
          </a:p>
          <a:p>
            <a:pPr marL="741363" lvl="2">
              <a:buSzTx/>
              <a:buBlip>
                <a:blip r:embed="rId3"/>
              </a:buBlip>
            </a:pPr>
            <a:r>
              <a:rPr lang="en-US" dirty="0" smtClean="0"/>
              <a:t>Doesn’t stream all the way, stages the data on the server side</a:t>
            </a:r>
          </a:p>
          <a:p>
            <a:pPr marL="741363" lvl="2">
              <a:buSzTx/>
              <a:buBlip>
                <a:blip r:embed="rId3"/>
              </a:buBlip>
            </a:pPr>
            <a:r>
              <a:rPr lang="en-US" dirty="0" smtClean="0"/>
              <a:t>Requires a type to handle the streaming</a:t>
            </a:r>
          </a:p>
          <a:p>
            <a:pPr marL="741363" lvl="2">
              <a:buSzTx/>
              <a:buBlip>
                <a:blip r:embed="rId3"/>
              </a:buBlip>
            </a:pPr>
            <a:endParaRPr lang="en-US"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 few more words on Streaming</a:t>
            </a:r>
            <a:endParaRPr lang="en-US" dirty="0">
              <a:solidFill>
                <a:schemeClr val="tx2"/>
              </a:solidFill>
            </a:endParaRPr>
          </a:p>
        </p:txBody>
      </p:sp>
      <p:sp>
        <p:nvSpPr>
          <p:cNvPr id="3" name="Text Placeholder 2"/>
          <p:cNvSpPr>
            <a:spLocks noGrp="1"/>
          </p:cNvSpPr>
          <p:nvPr>
            <p:ph idx="1"/>
          </p:nvPr>
        </p:nvSpPr>
        <p:spPr>
          <a:xfrm>
            <a:off x="354106" y="1197721"/>
            <a:ext cx="8382000" cy="5283761"/>
          </a:xfrm>
        </p:spPr>
        <p:txBody>
          <a:bodyPr/>
          <a:lstStyle/>
          <a:p>
            <a:r>
              <a:rPr lang="en-US" dirty="0" smtClean="0"/>
              <a:t>If you stream, how “far” do you stream?</a:t>
            </a:r>
          </a:p>
          <a:p>
            <a:pPr lvl="1"/>
            <a:r>
              <a:rPr lang="en-US" sz="2000" b="1" dirty="0" smtClean="0"/>
              <a:t>N rows = N client server round trips &amp; N proc. executions</a:t>
            </a:r>
          </a:p>
          <a:p>
            <a:pPr lvl="2"/>
            <a:r>
              <a:rPr lang="en-US" sz="2000" dirty="0" smtClean="0"/>
              <a:t>Streams “all” the way to the destination table</a:t>
            </a:r>
          </a:p>
          <a:p>
            <a:pPr lvl="1"/>
            <a:r>
              <a:rPr lang="en-US" sz="2000" b="1" dirty="0" smtClean="0"/>
              <a:t>Streaming TVP </a:t>
            </a:r>
          </a:p>
          <a:p>
            <a:pPr lvl="2"/>
            <a:r>
              <a:rPr lang="en-US" sz="2000" dirty="0" smtClean="0"/>
              <a:t>Streams from client to just before the procedure begins execution, i.e. stages the data on the server side</a:t>
            </a:r>
          </a:p>
          <a:p>
            <a:pPr lvl="1"/>
            <a:r>
              <a:rPr lang="en-US" sz="2000" b="1" dirty="0" smtClean="0"/>
              <a:t>The rest</a:t>
            </a:r>
          </a:p>
          <a:p>
            <a:pPr lvl="2"/>
            <a:r>
              <a:rPr lang="en-US" sz="2000" dirty="0" smtClean="0"/>
              <a:t>Stages the data both on the client and server side</a:t>
            </a:r>
          </a:p>
          <a:p>
            <a:r>
              <a:rPr lang="en-US" dirty="0" smtClean="0"/>
              <a:t>Any solution can implement streaming “manually”</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What happens? And what about performance?</a:t>
            </a:r>
            <a:endParaRPr lang="en-US" dirty="0">
              <a:solidFill>
                <a:schemeClr val="tx2"/>
              </a:solidFill>
            </a:endParaRPr>
          </a:p>
        </p:txBody>
      </p:sp>
      <p:sp>
        <p:nvSpPr>
          <p:cNvPr id="3" name="Text Placeholder 2"/>
          <p:cNvSpPr>
            <a:spLocks noGrp="1"/>
          </p:cNvSpPr>
          <p:nvPr>
            <p:ph idx="1"/>
          </p:nvPr>
        </p:nvSpPr>
        <p:spPr/>
        <p:txBody>
          <a:bodyPr/>
          <a:lstStyle/>
          <a:p>
            <a:pPr marL="514350" lvl="1" indent="-514350">
              <a:buSzTx/>
              <a:buFont typeface="+mj-lt"/>
              <a:buAutoNum type="arabicPeriod"/>
            </a:pPr>
            <a:endParaRPr lang="en-US" sz="3600" dirty="0" smtClean="0"/>
          </a:p>
          <a:p>
            <a:pPr marL="514350" lvl="1" indent="-514350">
              <a:buSzTx/>
              <a:buFont typeface="+mj-lt"/>
              <a:buAutoNum type="arabicPeriod"/>
            </a:pPr>
            <a:r>
              <a:rPr lang="en-US" sz="3600" dirty="0" smtClean="0">
                <a:sym typeface="Wingdings" pitchFamily="2" charset="2"/>
              </a:rPr>
              <a:t>Initial parsing of the data on the </a:t>
            </a:r>
            <a:r>
              <a:rPr lang="en-US" sz="3600" b="1" dirty="0" smtClean="0">
                <a:sym typeface="Wingdings" pitchFamily="2" charset="2"/>
              </a:rPr>
              <a:t>Server</a:t>
            </a:r>
          </a:p>
          <a:p>
            <a:pPr marL="514350" lvl="1" indent="-514350">
              <a:buSzTx/>
              <a:buFont typeface="+mj-lt"/>
              <a:buAutoNum type="arabicPeriod"/>
            </a:pPr>
            <a:r>
              <a:rPr lang="en-US" sz="3600" dirty="0" smtClean="0">
                <a:sym typeface="Wingdings" pitchFamily="2" charset="2"/>
              </a:rPr>
              <a:t>Querying the data</a:t>
            </a:r>
            <a:endParaRPr lang="en-US" sz="3600" b="1" dirty="0" smtClean="0">
              <a:sym typeface="Wingdings" pitchFamily="2" charset="2"/>
            </a:endParaRPr>
          </a:p>
          <a:p>
            <a:pPr marL="514350" lvl="1" indent="-514350">
              <a:buSzTx/>
              <a:buFont typeface="+mj-lt"/>
              <a:buAutoNum type="arabicPeriod"/>
            </a:pPr>
            <a:r>
              <a:rPr lang="en-US" sz="3600" b="1" dirty="0" smtClean="0">
                <a:sym typeface="Wingdings" pitchFamily="2" charset="2"/>
              </a:rPr>
              <a:t>Insert </a:t>
            </a:r>
            <a:r>
              <a:rPr lang="en-US" sz="3600" dirty="0" smtClean="0">
                <a:sym typeface="Wingdings" pitchFamily="2" charset="2"/>
              </a:rPr>
              <a:t>the data into a table</a:t>
            </a:r>
            <a:endParaRPr lang="en-US" sz="3600" b="1" dirty="0" smtClean="0">
              <a:sym typeface="Wingdings" pitchFamily="2" charset="2"/>
            </a:endParaRPr>
          </a:p>
          <a:p>
            <a:pPr>
              <a:buNone/>
            </a:pPr>
            <a:endParaRPr lang="en-US" sz="2400"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09398"/>
          </a:xfrm>
        </p:spPr>
        <p:txBody>
          <a:bodyPr/>
          <a:lstStyle/>
          <a:p>
            <a:r>
              <a:rPr sz="4400" smtClean="0"/>
              <a:t>1. </a:t>
            </a:r>
            <a:r>
              <a:rPr sz="4400">
                <a:sym typeface="Wingdings" pitchFamily="2" charset="2"/>
              </a:rPr>
              <a:t>Initial parsing </a:t>
            </a:r>
            <a:r>
              <a:rPr sz="4400" smtClean="0">
                <a:sym typeface="Wingdings" pitchFamily="2" charset="2"/>
              </a:rPr>
              <a:t>on </a:t>
            </a:r>
            <a:r>
              <a:rPr sz="4400">
                <a:sym typeface="Wingdings" pitchFamily="2" charset="2"/>
              </a:rPr>
              <a:t>the </a:t>
            </a:r>
            <a:r>
              <a:rPr sz="4400" b="1">
                <a:sym typeface="Wingdings" pitchFamily="2" charset="2"/>
              </a:rPr>
              <a:t>Server </a:t>
            </a:r>
            <a:endParaRPr lang="en-US" sz="44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334" y="3983137"/>
            <a:ext cx="7921912" cy="1337595"/>
          </a:xfrm>
        </p:spPr>
        <p:txBody>
          <a:bodyPr/>
          <a:lstStyle/>
          <a:p>
            <a:r>
              <a:rPr sz="3600" smtClean="0"/>
              <a:t>Optimizing Microsoft SQL Server 2008 Applications Using Table Valued Parameters, XML, and MERGE</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3845859" y="5341785"/>
            <a:ext cx="5002306" cy="461665"/>
          </a:xfrm>
        </p:spPr>
        <p:txBody>
          <a:bodyPr/>
          <a:lstStyle/>
          <a:p>
            <a:r>
              <a:rPr lang="en-US" dirty="0" smtClean="0">
                <a:solidFill>
                  <a:schemeClr val="tx1"/>
                </a:solidFill>
              </a:rPr>
              <a:t>Michael Rys</a:t>
            </a:r>
          </a:p>
          <a:p>
            <a:r>
              <a:rPr lang="en-US" dirty="0" smtClean="0">
                <a:solidFill>
                  <a:schemeClr val="tx1"/>
                </a:solidFill>
              </a:rPr>
              <a:t>Principal Program Manager Lead</a:t>
            </a:r>
          </a:p>
          <a:p>
            <a:r>
              <a:rPr lang="en-US" dirty="0" smtClean="0">
                <a:solidFill>
                  <a:schemeClr val="tx1"/>
                </a:solidFill>
              </a:rPr>
              <a:t>Microsoft Corporation</a:t>
            </a:r>
          </a:p>
          <a:p>
            <a:r>
              <a:rPr lang="en-US" dirty="0" smtClean="0">
                <a:solidFill>
                  <a:schemeClr val="tx1"/>
                </a:solidFill>
              </a:rPr>
              <a:t>Session Code: </a:t>
            </a:r>
            <a:r>
              <a:rPr lang="en-US" dirty="0" smtClean="0"/>
              <a:t>DAT 406</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09398"/>
          </a:xfrm>
        </p:spPr>
        <p:txBody>
          <a:bodyPr/>
          <a:lstStyle/>
          <a:p>
            <a:r>
              <a:rPr sz="4400" smtClean="0"/>
              <a:t>1. </a:t>
            </a:r>
            <a:r>
              <a:rPr sz="4400">
                <a:sym typeface="Wingdings" pitchFamily="2" charset="2"/>
              </a:rPr>
              <a:t>Initial parsing </a:t>
            </a:r>
            <a:r>
              <a:rPr sz="4400" smtClean="0">
                <a:sym typeface="Wingdings" pitchFamily="2" charset="2"/>
              </a:rPr>
              <a:t>on </a:t>
            </a:r>
            <a:r>
              <a:rPr sz="4400">
                <a:sym typeface="Wingdings" pitchFamily="2" charset="2"/>
              </a:rPr>
              <a:t>the </a:t>
            </a:r>
            <a:r>
              <a:rPr sz="4400" b="1">
                <a:sym typeface="Wingdings" pitchFamily="2" charset="2"/>
              </a:rPr>
              <a:t>Server </a:t>
            </a:r>
            <a:endParaRPr lang="en-US" sz="4400" dirty="0"/>
          </a:p>
        </p:txBody>
      </p:sp>
      <p:graphicFrame>
        <p:nvGraphicFramePr>
          <p:cNvPr id="5" name="Chart 4"/>
          <p:cNvGraphicFramePr/>
          <p:nvPr/>
        </p:nvGraphicFramePr>
        <p:xfrm>
          <a:off x="1084942" y="1371601"/>
          <a:ext cx="6814618" cy="447198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553998"/>
          </a:xfrm>
        </p:spPr>
        <p:txBody>
          <a:bodyPr/>
          <a:lstStyle/>
          <a:p>
            <a:pPr marL="514350" lvl="1" indent="-514350"/>
            <a:r>
              <a:rPr lang="en-US" sz="3600" dirty="0" smtClean="0">
                <a:solidFill>
                  <a:srgbClr val="FFFFFF"/>
                </a:solidFill>
                <a:sym typeface="Wingdings" pitchFamily="2" charset="2"/>
              </a:rPr>
              <a:t>2. Querying the data</a:t>
            </a:r>
            <a:endParaRPr lang="en-US" sz="3600" b="1" dirty="0" smtClean="0">
              <a:solidFill>
                <a:srgbClr val="FFFFFF"/>
              </a:solidFill>
              <a:sym typeface="Wingdings" pitchFamily="2" charset="2"/>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09398"/>
          </a:xfrm>
        </p:spPr>
        <p:txBody>
          <a:bodyPr/>
          <a:lstStyle/>
          <a:p>
            <a:pPr marL="514350" lvl="1" indent="-514350" algn="l" defTabSz="914363" rtl="0">
              <a:lnSpc>
                <a:spcPct val="90000"/>
              </a:lnSpc>
              <a:spcBef>
                <a:spcPct val="0"/>
              </a:spcBef>
            </a:pPr>
            <a:r>
              <a:rPr lang="en-US" sz="4400" kern="1200" spc="-150" dirty="0">
                <a:ln w="3175">
                  <a:noFill/>
                </a:ln>
                <a:solidFill>
                  <a:srgbClr val="CCFFCC"/>
                </a:solidFill>
                <a:latin typeface="+mj-lt"/>
                <a:ea typeface="+mn-ea"/>
                <a:cs typeface="Arial" charset="0"/>
                <a:sym typeface="Wingdings" pitchFamily="2" charset="2"/>
              </a:rPr>
              <a:t>2. Querying the data</a:t>
            </a:r>
          </a:p>
        </p:txBody>
      </p:sp>
      <p:graphicFrame>
        <p:nvGraphicFramePr>
          <p:cNvPr id="5" name="Chart 4"/>
          <p:cNvGraphicFramePr/>
          <p:nvPr/>
        </p:nvGraphicFramePr>
        <p:xfrm>
          <a:off x="1084942" y="1371601"/>
          <a:ext cx="6814618" cy="447198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09398"/>
          </a:xfrm>
        </p:spPr>
        <p:txBody>
          <a:bodyPr/>
          <a:lstStyle/>
          <a:p>
            <a:r>
              <a:rPr sz="4400" dirty="0"/>
              <a:t>3</a:t>
            </a:r>
            <a:r>
              <a:rPr sz="4400" dirty="0" smtClean="0"/>
              <a:t>. Insert the arguments into a table</a:t>
            </a:r>
            <a:endParaRPr lang="en-US" sz="44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09398"/>
          </a:xfrm>
        </p:spPr>
        <p:txBody>
          <a:bodyPr/>
          <a:lstStyle/>
          <a:p>
            <a:r>
              <a:rPr sz="4400" smtClean="0"/>
              <a:t>3. Insert the data into a table</a:t>
            </a:r>
            <a:endParaRPr lang="en-US" sz="4400" dirty="0"/>
          </a:p>
        </p:txBody>
      </p:sp>
      <p:graphicFrame>
        <p:nvGraphicFramePr>
          <p:cNvPr id="5" name="Chart 4"/>
          <p:cNvGraphicFramePr/>
          <p:nvPr/>
        </p:nvGraphicFramePr>
        <p:xfrm>
          <a:off x="1084942" y="1371601"/>
          <a:ext cx="6814618" cy="447198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3600" dirty="0" smtClean="0"/>
              <a:t>Passing a set of data to SQL Server</a:t>
            </a:r>
          </a:p>
          <a:p>
            <a:r>
              <a:rPr lang="en-US" sz="3600" b="1" dirty="0" smtClean="0"/>
              <a:t>Adding MERGE to the equation </a:t>
            </a:r>
          </a:p>
          <a:p>
            <a:endParaRPr lang="en-US"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64797"/>
          </a:xfrm>
        </p:spPr>
        <p:txBody>
          <a:bodyPr/>
          <a:lstStyle/>
          <a:p>
            <a:r>
              <a:rPr smtClean="0"/>
              <a:t>Adding MERGE to the equation</a:t>
            </a:r>
            <a:endParaRPr lang="en-US" dirty="0"/>
          </a:p>
        </p:txBody>
      </p:sp>
      <p:sp>
        <p:nvSpPr>
          <p:cNvPr id="3" name="Text Placeholder 2"/>
          <p:cNvSpPr txBox="1">
            <a:spLocks/>
          </p:cNvSpPr>
          <p:nvPr/>
        </p:nvSpPr>
        <p:spPr>
          <a:xfrm>
            <a:off x="381000" y="1412874"/>
            <a:ext cx="8382000" cy="4561205"/>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600" b="0" i="0" u="none" strike="noStrike" kern="1200" cap="none" spc="0" normalizeH="0" baseline="0" noProof="0" dirty="0" smtClean="0">
                <a:ln>
                  <a:noFill/>
                </a:ln>
                <a:solidFill>
                  <a:srgbClr val="99CC99"/>
                </a:solidFill>
                <a:effectLst/>
                <a:uLnTx/>
                <a:uFillTx/>
                <a:latin typeface="+mn-lt"/>
                <a:ea typeface="+mn-ea"/>
                <a:cs typeface="+mn-cs"/>
              </a:rPr>
              <a:t>Also referred to as UPSERT</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600" b="0" i="0" u="none" strike="noStrike" kern="1200" cap="none" spc="0" normalizeH="0" baseline="0" noProof="0" dirty="0" smtClean="0">
                <a:ln>
                  <a:noFill/>
                </a:ln>
                <a:solidFill>
                  <a:srgbClr val="99CC99"/>
                </a:solidFill>
                <a:effectLst/>
                <a:uLnTx/>
                <a:uFillTx/>
                <a:latin typeface="+mn-lt"/>
                <a:ea typeface="+mn-ea"/>
                <a:cs typeface="+mn-cs"/>
              </a:rPr>
              <a:t>Allows for </a:t>
            </a:r>
            <a:r>
              <a:rPr kumimoji="0" lang="en-US" sz="3600" b="0" i="0" u="none" strike="noStrike" kern="1200" cap="none" spc="0" normalizeH="0" noProof="0" dirty="0" smtClean="0">
                <a:ln>
                  <a:noFill/>
                </a:ln>
                <a:solidFill>
                  <a:srgbClr val="99CC99"/>
                </a:solidFill>
                <a:effectLst/>
                <a:uLnTx/>
                <a:uFillTx/>
                <a:latin typeface="+mn-lt"/>
                <a:ea typeface="+mn-ea"/>
                <a:cs typeface="+mn-cs"/>
              </a:rPr>
              <a:t>inserting, updating and deleting data in one statement</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600" baseline="0" dirty="0" smtClean="0">
                <a:solidFill>
                  <a:srgbClr val="99CC99"/>
                </a:solidFill>
              </a:rPr>
              <a:t>It is part of</a:t>
            </a:r>
            <a:r>
              <a:rPr lang="en-US" sz="3600" dirty="0" smtClean="0">
                <a:solidFill>
                  <a:srgbClr val="99CC99"/>
                </a:solidFill>
              </a:rPr>
              <a:t> ANSI</a:t>
            </a:r>
          </a:p>
          <a:p>
            <a:pPr marL="854057" lvl="1" indent="-396875">
              <a:lnSpc>
                <a:spcPct val="90000"/>
              </a:lnSpc>
              <a:spcBef>
                <a:spcPct val="20000"/>
              </a:spcBef>
              <a:buFontTx/>
              <a:buBlip>
                <a:blip r:embed="rId3"/>
              </a:buBlip>
            </a:pPr>
            <a:r>
              <a:rPr lang="en-US" sz="3600" dirty="0" smtClean="0">
                <a:solidFill>
                  <a:srgbClr val="99CC99"/>
                </a:solidFill>
              </a:rPr>
              <a:t>…with one addition!</a:t>
            </a:r>
            <a:endParaRPr kumimoji="0" lang="en-US" sz="36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endParaRPr kumimoji="0" lang="en-US" sz="20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64797"/>
          </a:xfrm>
        </p:spPr>
        <p:txBody>
          <a:bodyPr/>
          <a:lstStyle/>
          <a:p>
            <a:r>
              <a:rPr smtClean="0"/>
              <a:t>Adding MERGE to the equation</a:t>
            </a:r>
            <a:endParaRPr lang="en-US" dirty="0"/>
          </a:p>
        </p:txBody>
      </p:sp>
      <p:sp>
        <p:nvSpPr>
          <p:cNvPr id="3" name="Text Placeholder 2"/>
          <p:cNvSpPr txBox="1">
            <a:spLocks/>
          </p:cNvSpPr>
          <p:nvPr/>
        </p:nvSpPr>
        <p:spPr>
          <a:xfrm>
            <a:off x="381000" y="1412874"/>
            <a:ext cx="8382000" cy="4561205"/>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600" b="0" i="0" u="none" strike="noStrike" kern="1200" cap="none" spc="0" normalizeH="0" baseline="0" noProof="0" dirty="0" smtClean="0">
                <a:ln>
                  <a:noFill/>
                </a:ln>
                <a:solidFill>
                  <a:srgbClr val="99CC99"/>
                </a:solidFill>
                <a:effectLst/>
                <a:uLnTx/>
                <a:uFillTx/>
                <a:latin typeface="+mn-lt"/>
                <a:ea typeface="+mn-ea"/>
                <a:cs typeface="+mn-cs"/>
              </a:rPr>
              <a:t>Events</a:t>
            </a:r>
          </a:p>
          <a:p>
            <a:pPr marL="854057" lvl="1" indent="-396875">
              <a:lnSpc>
                <a:spcPct val="90000"/>
              </a:lnSpc>
              <a:spcBef>
                <a:spcPct val="20000"/>
              </a:spcBef>
              <a:buFontTx/>
              <a:buBlip>
                <a:blip r:embed="rId3"/>
              </a:buBlip>
              <a:defRPr/>
            </a:pPr>
            <a:r>
              <a:rPr lang="en-US" sz="3600" dirty="0" smtClean="0">
                <a:solidFill>
                  <a:srgbClr val="99CC99"/>
                </a:solidFill>
              </a:rPr>
              <a:t>MATCHED</a:t>
            </a:r>
          </a:p>
          <a:p>
            <a:pPr marL="854057" lvl="1" indent="-396875">
              <a:lnSpc>
                <a:spcPct val="90000"/>
              </a:lnSpc>
              <a:spcBef>
                <a:spcPct val="20000"/>
              </a:spcBef>
              <a:buFontTx/>
              <a:buBlip>
                <a:blip r:embed="rId3"/>
              </a:buBlip>
              <a:defRPr/>
            </a:pPr>
            <a:r>
              <a:rPr kumimoji="0" lang="en-US" sz="3600" b="0" i="0" u="none" strike="noStrike" kern="1200" cap="none" spc="0" normalizeH="0" baseline="0" noProof="0" dirty="0" smtClean="0">
                <a:ln>
                  <a:noFill/>
                </a:ln>
                <a:solidFill>
                  <a:srgbClr val="99CC99"/>
                </a:solidFill>
                <a:effectLst/>
                <a:uLnTx/>
                <a:uFillTx/>
                <a:latin typeface="+mn-lt"/>
                <a:ea typeface="+mn-ea"/>
                <a:cs typeface="+mn-cs"/>
              </a:rPr>
              <a:t>NOT MATCHED</a:t>
            </a:r>
          </a:p>
          <a:p>
            <a:pPr marL="854057" lvl="1" indent="-396875">
              <a:lnSpc>
                <a:spcPct val="90000"/>
              </a:lnSpc>
              <a:spcBef>
                <a:spcPct val="20000"/>
              </a:spcBef>
              <a:buFontTx/>
              <a:buBlip>
                <a:blip r:embed="rId3"/>
              </a:buBlip>
              <a:defRPr/>
            </a:pPr>
            <a:r>
              <a:rPr lang="en-US" sz="3600" dirty="0" smtClean="0">
                <a:solidFill>
                  <a:srgbClr val="99CC99"/>
                </a:solidFill>
              </a:rPr>
              <a:t>NOT MATCHED BY SOURCE</a:t>
            </a:r>
            <a:endParaRPr kumimoji="0" lang="en-US" sz="36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600" dirty="0" smtClean="0">
                <a:solidFill>
                  <a:srgbClr val="99CC99"/>
                </a:solidFill>
              </a:rPr>
              <a:t>Type of event</a:t>
            </a:r>
          </a:p>
          <a:p>
            <a:pPr marL="854057" lvl="1" indent="-396875">
              <a:lnSpc>
                <a:spcPct val="90000"/>
              </a:lnSpc>
              <a:spcBef>
                <a:spcPct val="20000"/>
              </a:spcBef>
              <a:buFontTx/>
              <a:buBlip>
                <a:blip r:embed="rId3"/>
              </a:buBlip>
              <a:defRPr/>
            </a:pPr>
            <a:r>
              <a:rPr lang="en-US" sz="3600" dirty="0" smtClean="0">
                <a:solidFill>
                  <a:srgbClr val="99CC99"/>
                </a:solidFill>
              </a:rPr>
              <a:t>$action</a:t>
            </a:r>
          </a:p>
          <a:p>
            <a:pPr marL="854057" lvl="1" indent="-396875">
              <a:lnSpc>
                <a:spcPct val="90000"/>
              </a:lnSpc>
              <a:spcBef>
                <a:spcPct val="20000"/>
              </a:spcBef>
              <a:buFontTx/>
              <a:buBlip>
                <a:blip r:embed="rId3"/>
              </a:buBlip>
              <a:defRPr/>
            </a:pPr>
            <a:endParaRPr kumimoji="0" lang="en-US" sz="36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endParaRPr kumimoji="0" lang="en-US" sz="20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smtClean="0"/>
              <a:t>Adding MERGE to the equation</a:t>
            </a:r>
            <a:endParaRPr lang="en-US" dirty="0"/>
          </a:p>
        </p:txBody>
      </p:sp>
      <p:sp>
        <p:nvSpPr>
          <p:cNvPr id="9" name="Text Placeholder 8"/>
          <p:cNvSpPr>
            <a:spLocks noGrp="1"/>
          </p:cNvSpPr>
          <p:nvPr>
            <p:ph type="body" sz="quarter" idx="10"/>
          </p:nvPr>
        </p:nvSpPr>
        <p:spPr>
          <a:xfrm>
            <a:off x="387055" y="1572364"/>
            <a:ext cx="8346073" cy="4801542"/>
          </a:xfrm>
        </p:spPr>
        <p:txBody>
          <a:bodyPr/>
          <a:lstStyle/>
          <a:p>
            <a:pPr lvl="1"/>
            <a:r>
              <a:rPr lang="en-US" sz="2000" dirty="0" smtClean="0"/>
              <a:t>MERGE </a:t>
            </a:r>
            <a:r>
              <a:rPr lang="en-US" sz="2000" dirty="0" err="1" smtClean="0"/>
              <a:t>Test.Orders</a:t>
            </a:r>
            <a:r>
              <a:rPr lang="en-US" sz="2000" dirty="0" smtClean="0"/>
              <a:t> AS o</a:t>
            </a:r>
          </a:p>
          <a:p>
            <a:r>
              <a:rPr lang="en-US" sz="2000" dirty="0" smtClean="0"/>
              <a:t>	USING @Values AS v</a:t>
            </a:r>
          </a:p>
          <a:p>
            <a:r>
              <a:rPr lang="en-US" sz="2000" dirty="0" smtClean="0"/>
              <a:t>		ON </a:t>
            </a:r>
            <a:r>
              <a:rPr lang="en-US" sz="2000" dirty="0" err="1" smtClean="0"/>
              <a:t>v.OrderId</a:t>
            </a:r>
            <a:r>
              <a:rPr lang="en-US" sz="2000" dirty="0" smtClean="0"/>
              <a:t> = </a:t>
            </a:r>
            <a:r>
              <a:rPr lang="en-US" sz="2000" dirty="0" err="1" smtClean="0"/>
              <a:t>o.OrderId</a:t>
            </a:r>
            <a:endParaRPr lang="en-US" sz="2000" dirty="0" smtClean="0"/>
          </a:p>
          <a:p>
            <a:r>
              <a:rPr lang="en-US" sz="2000" dirty="0" smtClean="0"/>
              <a:t>	WHEN MATCHED THEN</a:t>
            </a:r>
          </a:p>
          <a:p>
            <a:r>
              <a:rPr lang="en-US" sz="2000" dirty="0" smtClean="0"/>
              <a:t>	    UPDATE SET </a:t>
            </a:r>
          </a:p>
          <a:p>
            <a:r>
              <a:rPr lang="en-US" sz="2000" dirty="0" smtClean="0"/>
              <a:t>		</a:t>
            </a:r>
            <a:r>
              <a:rPr lang="en-US" sz="2000" dirty="0" err="1" smtClean="0"/>
              <a:t>CustomerId</a:t>
            </a:r>
            <a:r>
              <a:rPr lang="en-US" sz="2000" dirty="0" smtClean="0"/>
              <a:t> = </a:t>
            </a:r>
            <a:r>
              <a:rPr lang="en-US" sz="2000" dirty="0" err="1" smtClean="0"/>
              <a:t>v.CustomerId</a:t>
            </a:r>
            <a:r>
              <a:rPr lang="en-US" sz="2000" dirty="0" smtClean="0"/>
              <a:t> </a:t>
            </a:r>
          </a:p>
          <a:p>
            <a:r>
              <a:rPr lang="en-US" sz="2000" dirty="0" smtClean="0"/>
              <a:t>		,</a:t>
            </a:r>
            <a:r>
              <a:rPr lang="en-US" sz="2000" dirty="0" err="1" smtClean="0"/>
              <a:t>OrderDate</a:t>
            </a:r>
            <a:r>
              <a:rPr lang="en-US" sz="2000" dirty="0" smtClean="0"/>
              <a:t> = </a:t>
            </a:r>
            <a:r>
              <a:rPr lang="en-US" sz="2000" dirty="0" err="1" smtClean="0"/>
              <a:t>v.OrderDate</a:t>
            </a:r>
            <a:endParaRPr lang="en-US" sz="2000" dirty="0" smtClean="0"/>
          </a:p>
          <a:p>
            <a:r>
              <a:rPr lang="en-US" sz="2000" dirty="0" smtClean="0"/>
              <a:t>		,</a:t>
            </a:r>
            <a:r>
              <a:rPr lang="en-US" sz="2000" dirty="0" err="1" smtClean="0"/>
              <a:t>DueDate</a:t>
            </a:r>
            <a:r>
              <a:rPr lang="en-US" sz="2000" dirty="0" smtClean="0"/>
              <a:t> = </a:t>
            </a:r>
            <a:r>
              <a:rPr lang="en-US" sz="2000" dirty="0" err="1" smtClean="0"/>
              <a:t>v.DueDate</a:t>
            </a:r>
            <a:endParaRPr lang="en-US" sz="2000" dirty="0" smtClean="0"/>
          </a:p>
          <a:p>
            <a:r>
              <a:rPr lang="en-US" sz="2000" dirty="0" smtClean="0"/>
              <a:t>	WHEN NOT MATCHED BY SOURCE THEN </a:t>
            </a:r>
          </a:p>
          <a:p>
            <a:r>
              <a:rPr lang="en-US" sz="2000" dirty="0" smtClean="0"/>
              <a:t>      	    DELETE         </a:t>
            </a:r>
          </a:p>
          <a:p>
            <a:r>
              <a:rPr lang="en-US" sz="2000" dirty="0" smtClean="0"/>
              <a:t>	WHEN NOT MATCHED THEN </a:t>
            </a:r>
          </a:p>
          <a:p>
            <a:r>
              <a:rPr lang="en-US" sz="2000" dirty="0" smtClean="0"/>
              <a:t>	    INSERT (</a:t>
            </a:r>
            <a:r>
              <a:rPr lang="en-US" sz="2000" dirty="0" err="1" smtClean="0"/>
              <a:t>OrderId</a:t>
            </a:r>
            <a:r>
              <a:rPr lang="en-US" sz="2000" dirty="0" smtClean="0"/>
              <a:t>, </a:t>
            </a:r>
            <a:r>
              <a:rPr lang="en-US" sz="2000" dirty="0" err="1" smtClean="0"/>
              <a:t>CustomerId</a:t>
            </a:r>
            <a:r>
              <a:rPr lang="en-US" sz="2000" dirty="0" smtClean="0"/>
              <a:t>, </a:t>
            </a:r>
            <a:r>
              <a:rPr lang="en-US" sz="2000" dirty="0" err="1" smtClean="0"/>
              <a:t>OrderDate</a:t>
            </a:r>
            <a:r>
              <a:rPr lang="en-US" sz="2000" dirty="0" smtClean="0"/>
              <a:t>)</a:t>
            </a:r>
          </a:p>
          <a:p>
            <a:r>
              <a:rPr lang="en-US" sz="2000" dirty="0" smtClean="0"/>
              <a:t>	       VALUES(</a:t>
            </a:r>
            <a:r>
              <a:rPr lang="en-US" sz="2000" dirty="0" err="1" smtClean="0"/>
              <a:t>v.OrderId</a:t>
            </a:r>
            <a:r>
              <a:rPr lang="en-US" sz="2000" dirty="0" smtClean="0"/>
              <a:t>, </a:t>
            </a:r>
            <a:r>
              <a:rPr lang="en-US" sz="2000" dirty="0" err="1" smtClean="0"/>
              <a:t>v.CustomerId</a:t>
            </a:r>
            <a:r>
              <a:rPr lang="en-US" sz="2000" dirty="0" smtClean="0"/>
              <a:t>, </a:t>
            </a:r>
            <a:r>
              <a:rPr lang="en-US" sz="2000" dirty="0" err="1" smtClean="0"/>
              <a:t>v.OrderDate</a:t>
            </a:r>
            <a:r>
              <a:rPr lang="en-US" sz="2000" dirty="0" smtClean="0"/>
              <a:t>);	</a:t>
            </a:r>
          </a:p>
          <a:p>
            <a:pPr lvl="1"/>
            <a:endParaRPr lang="en-US" sz="2000" dirty="0" smtClean="0"/>
          </a:p>
          <a:p>
            <a:pPr lvl="1"/>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blinds(horizontal)">
                                      <p:cBhvr>
                                        <p:cTn id="10" dur="500"/>
                                        <p:tgtEl>
                                          <p:spTgt spid="9">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blinds(horizontal)">
                                      <p:cBhvr>
                                        <p:cTn id="13" dur="500"/>
                                        <p:tgtEl>
                                          <p:spTgt spid="9">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blinds(horizontal)">
                                      <p:cBhvr>
                                        <p:cTn id="16" dur="500"/>
                                        <p:tgtEl>
                                          <p:spTgt spid="9">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blinds(horizontal)">
                                      <p:cBhvr>
                                        <p:cTn id="19" dur="500"/>
                                        <p:tgtEl>
                                          <p:spTgt spid="9">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blinds(horizontal)">
                                      <p:cBhvr>
                                        <p:cTn id="22" dur="500"/>
                                        <p:tgtEl>
                                          <p:spTgt spid="9">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animEffect transition="in" filter="blinds(horizontal)">
                                      <p:cBhvr>
                                        <p:cTn id="25" dur="500"/>
                                        <p:tgtEl>
                                          <p:spTgt spid="9">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9">
                                            <p:txEl>
                                              <p:pRg st="7" end="7"/>
                                            </p:txEl>
                                          </p:spTgt>
                                        </p:tgtEl>
                                        <p:attrNameLst>
                                          <p:attrName>style.visibility</p:attrName>
                                        </p:attrNameLst>
                                      </p:cBhvr>
                                      <p:to>
                                        <p:strVal val="visible"/>
                                      </p:to>
                                    </p:set>
                                    <p:animEffect transition="in" filter="blinds(horizontal)">
                                      <p:cBhvr>
                                        <p:cTn id="28" dur="500"/>
                                        <p:tgtEl>
                                          <p:spTgt spid="9">
                                            <p:txEl>
                                              <p:pRg st="7" end="7"/>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animEffect transition="in" filter="blinds(horizontal)">
                                      <p:cBhvr>
                                        <p:cTn id="31" dur="500"/>
                                        <p:tgtEl>
                                          <p:spTgt spid="9">
                                            <p:txEl>
                                              <p:pRg st="8" end="8"/>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9">
                                            <p:txEl>
                                              <p:pRg st="9" end="9"/>
                                            </p:txEl>
                                          </p:spTgt>
                                        </p:tgtEl>
                                        <p:attrNameLst>
                                          <p:attrName>style.visibility</p:attrName>
                                        </p:attrNameLst>
                                      </p:cBhvr>
                                      <p:to>
                                        <p:strVal val="visible"/>
                                      </p:to>
                                    </p:set>
                                    <p:animEffect transition="in" filter="blinds(horizontal)">
                                      <p:cBhvr>
                                        <p:cTn id="34" dur="500"/>
                                        <p:tgtEl>
                                          <p:spTgt spid="9">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9">
                                            <p:txEl>
                                              <p:pRg st="10" end="10"/>
                                            </p:txEl>
                                          </p:spTgt>
                                        </p:tgtEl>
                                        <p:attrNameLst>
                                          <p:attrName>style.visibility</p:attrName>
                                        </p:attrNameLst>
                                      </p:cBhvr>
                                      <p:to>
                                        <p:strVal val="visible"/>
                                      </p:to>
                                    </p:set>
                                    <p:animEffect transition="in" filter="blinds(horizontal)">
                                      <p:cBhvr>
                                        <p:cTn id="37" dur="500"/>
                                        <p:tgtEl>
                                          <p:spTgt spid="9">
                                            <p:txEl>
                                              <p:pRg st="10" end="10"/>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9">
                                            <p:txEl>
                                              <p:pRg st="11" end="11"/>
                                            </p:txEl>
                                          </p:spTgt>
                                        </p:tgtEl>
                                        <p:attrNameLst>
                                          <p:attrName>style.visibility</p:attrName>
                                        </p:attrNameLst>
                                      </p:cBhvr>
                                      <p:to>
                                        <p:strVal val="visible"/>
                                      </p:to>
                                    </p:set>
                                    <p:animEffect transition="in" filter="blinds(horizontal)">
                                      <p:cBhvr>
                                        <p:cTn id="40" dur="500"/>
                                        <p:tgtEl>
                                          <p:spTgt spid="9">
                                            <p:txEl>
                                              <p:pRg st="11" end="11"/>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9">
                                            <p:txEl>
                                              <p:pRg st="12" end="12"/>
                                            </p:txEl>
                                          </p:spTgt>
                                        </p:tgtEl>
                                        <p:attrNameLst>
                                          <p:attrName>style.visibility</p:attrName>
                                        </p:attrNameLst>
                                      </p:cBhvr>
                                      <p:to>
                                        <p:strVal val="visible"/>
                                      </p:to>
                                    </p:set>
                                    <p:animEffect transition="in" filter="blinds(horizontal)">
                                      <p:cBhvr>
                                        <p:cTn id="43" dur="500"/>
                                        <p:tgtEl>
                                          <p:spTgt spid="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3" name="Text Placeholder 2"/>
          <p:cNvSpPr txBox="1">
            <a:spLocks/>
          </p:cNvSpPr>
          <p:nvPr/>
        </p:nvSpPr>
        <p:spPr>
          <a:xfrm>
            <a:off x="1273858" y="4748733"/>
            <a:ext cx="6994950" cy="1152605"/>
          </a:xfrm>
          <a:prstGeom prst="rect">
            <a:avLst/>
          </a:prstGeom>
          <a:scene3d>
            <a:camera prst="orthographicFront"/>
            <a:lightRig rig="contrasting" dir="t"/>
          </a:scene3d>
          <a:sp3d/>
        </p:spPr>
        <p:txBody>
          <a:bodyPr vert="horz" wrap="square" lIns="0" tIns="0" rIns="0" bIns="0" rtlCol="0" anchor="t" anchorCtr="0">
            <a:noAutofit/>
            <a:sp3d extrusionH="57150">
              <a:bevelT w="19050" h="31750"/>
              <a:contourClr>
                <a:srgbClr val="CCFF99"/>
              </a:contourClr>
            </a:sp3d>
          </a:bodyPr>
          <a:lstStyle/>
          <a:p>
            <a:pPr algn="r" defTabSz="914363" rtl="0">
              <a:lnSpc>
                <a:spcPct val="90000"/>
              </a:lnSpc>
              <a:spcBef>
                <a:spcPct val="0"/>
              </a:spcBef>
              <a:buSzPct val="120000"/>
              <a:buFont typeface="Arial" pitchFamily="34" charset="0"/>
              <a:buNone/>
              <a:defRPr/>
            </a:pPr>
            <a:r>
              <a:rPr lang="en-GB" sz="3600" kern="1200" spc="-100" dirty="0">
                <a:ln w="3175">
                  <a:noFill/>
                </a:ln>
                <a:solidFill>
                  <a:schemeClr val="bg1"/>
                </a:solidFill>
                <a:latin typeface="Calibri" pitchFamily="34" charset="0"/>
                <a:ea typeface="+mn-ea"/>
                <a:cs typeface="Arial" charset="0"/>
              </a:rPr>
              <a:t>Meet me in the </a:t>
            </a:r>
          </a:p>
          <a:p>
            <a:pPr algn="r" defTabSz="914363" rtl="0">
              <a:lnSpc>
                <a:spcPct val="90000"/>
              </a:lnSpc>
              <a:spcBef>
                <a:spcPct val="0"/>
              </a:spcBef>
              <a:buSzPct val="120000"/>
              <a:buFont typeface="Arial" pitchFamily="34" charset="0"/>
              <a:buNone/>
              <a:defRPr/>
            </a:pPr>
            <a:r>
              <a:rPr lang="en-GB" sz="3600" kern="1200" spc="-100" dirty="0">
                <a:ln w="3175">
                  <a:noFill/>
                </a:ln>
                <a:solidFill>
                  <a:schemeClr val="bg1"/>
                </a:solidFill>
                <a:latin typeface="Calibri" pitchFamily="34" charset="0"/>
                <a:ea typeface="+mn-ea"/>
                <a:cs typeface="Arial" charset="0"/>
              </a:rPr>
              <a:t>Ask-the-Experts pavilion</a:t>
            </a:r>
            <a:r>
              <a:rPr lang="en-GB" sz="3600" kern="1200" spc="-100" dirty="0" smtClean="0">
                <a:ln w="3175">
                  <a:noFill/>
                </a:ln>
                <a:solidFill>
                  <a:schemeClr val="bg1"/>
                </a:solidFill>
                <a:latin typeface="Calibri" pitchFamily="34" charset="0"/>
                <a:ea typeface="+mn-ea"/>
                <a:cs typeface="Arial" charset="0"/>
              </a:rPr>
              <a:t>!</a:t>
            </a:r>
            <a:endParaRPr lang="en-GB" sz="3600" kern="1200" spc="-100" dirty="0">
              <a:ln w="3175">
                <a:noFill/>
              </a:ln>
              <a:solidFill>
                <a:schemeClr val="bg1"/>
              </a:solidFill>
              <a:latin typeface="Calibri" pitchFamily="34" charset="0"/>
              <a:ea typeface="+mn-ea"/>
              <a:cs typeface="Arial" charset="0"/>
            </a:endParaRPr>
          </a:p>
        </p:txBody>
      </p:sp>
      <p:sp>
        <p:nvSpPr>
          <p:cNvPr id="4" name="TextBox 3"/>
          <p:cNvSpPr txBox="1"/>
          <p:nvPr/>
        </p:nvSpPr>
        <p:spPr>
          <a:xfrm>
            <a:off x="3008660" y="6021197"/>
            <a:ext cx="5434565" cy="400110"/>
          </a:xfrm>
          <a:prstGeom prst="rect">
            <a:avLst/>
          </a:prstGeom>
          <a:noFill/>
        </p:spPr>
        <p:txBody>
          <a:bodyPr wrap="none" rtlCol="0">
            <a:spAutoFit/>
          </a:bodyPr>
          <a:lstStyle/>
          <a:p>
            <a:pPr algn="r"/>
            <a:r>
              <a:rPr lang="en-US" sz="2000" dirty="0" smtClean="0">
                <a:hlinkClick r:id="rId3"/>
              </a:rPr>
              <a:t>http://connect.microsoft.com/sqlserver/feedback</a:t>
            </a:r>
            <a:r>
              <a:rPr lang="en-US" sz="2000" dirty="0" smtClean="0"/>
              <a:t> </a:t>
            </a:r>
            <a:endParaRPr lang="en-US" sz="2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3600" b="1" dirty="0" smtClean="0"/>
              <a:t>Passing a set of data to SQL Server</a:t>
            </a:r>
          </a:p>
          <a:p>
            <a:r>
              <a:rPr lang="en-US" sz="3600" dirty="0" smtClean="0"/>
              <a:t>Adding MERGE to the equation </a:t>
            </a:r>
          </a:p>
          <a:p>
            <a:endParaRPr lang="en-US"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a:t>Passing a set of </a:t>
            </a:r>
            <a:r>
              <a:rPr smtClean="0"/>
              <a:t>data to </a:t>
            </a:r>
            <a:r>
              <a:rPr/>
              <a:t>SQL Server</a:t>
            </a:r>
          </a:p>
        </p:txBody>
      </p:sp>
      <p:sp>
        <p:nvSpPr>
          <p:cNvPr id="3" name="Text Placeholder 2"/>
          <p:cNvSpPr>
            <a:spLocks noGrp="1"/>
          </p:cNvSpPr>
          <p:nvPr>
            <p:ph idx="1"/>
          </p:nvPr>
        </p:nvSpPr>
        <p:spPr>
          <a:xfrm>
            <a:off x="381000" y="1775012"/>
            <a:ext cx="8382000" cy="4199067"/>
          </a:xfrm>
        </p:spPr>
        <p:txBody>
          <a:bodyPr/>
          <a:lstStyle/>
          <a:p>
            <a:pPr marL="396875" lvl="1">
              <a:buSzTx/>
              <a:buBlip>
                <a:blip r:embed="rId3"/>
              </a:buBlip>
            </a:pPr>
            <a:r>
              <a:rPr lang="en-US" sz="3600" dirty="0" smtClean="0"/>
              <a:t>N rows = N executed statements</a:t>
            </a:r>
            <a:r>
              <a:rPr lang="en-US" dirty="0" smtClean="0"/>
              <a:t/>
            </a:r>
            <a:br>
              <a:rPr lang="en-US" dirty="0" smtClean="0"/>
            </a:br>
            <a:endParaRPr lang="en-US" dirty="0" smtClean="0"/>
          </a:p>
          <a:p>
            <a:pPr marL="396875" lvl="1">
              <a:buSzTx/>
              <a:buBlip>
                <a:blip r:embed="rId3"/>
              </a:buBlip>
            </a:pPr>
            <a:r>
              <a:rPr lang="en-US" sz="3600" dirty="0" smtClean="0"/>
              <a:t>N rows = 1 executed statement</a:t>
            </a:r>
            <a:endParaRPr lang="en-US" dirty="0" smtClean="0"/>
          </a:p>
          <a:p>
            <a:pPr>
              <a:buNone/>
            </a:pPr>
            <a:endParaRPr lang="en-US" dirty="0" smtClean="0"/>
          </a:p>
          <a:p>
            <a:endParaRPr lang="en-US" sz="2400"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a:t>Passing a set of </a:t>
            </a:r>
            <a:r>
              <a:rPr smtClean="0"/>
              <a:t>data to </a:t>
            </a:r>
            <a:r>
              <a:rPr/>
              <a:t>SQL Server</a:t>
            </a:r>
          </a:p>
        </p:txBody>
      </p:sp>
      <p:sp>
        <p:nvSpPr>
          <p:cNvPr id="3" name="Text Placeholder 2"/>
          <p:cNvSpPr>
            <a:spLocks noGrp="1"/>
          </p:cNvSpPr>
          <p:nvPr>
            <p:ph idx="1"/>
          </p:nvPr>
        </p:nvSpPr>
        <p:spPr>
          <a:xfrm>
            <a:off x="381000" y="1775012"/>
            <a:ext cx="8382000" cy="4199067"/>
          </a:xfrm>
        </p:spPr>
        <p:txBody>
          <a:bodyPr/>
          <a:lstStyle/>
          <a:p>
            <a:pPr marL="396875" lvl="1">
              <a:buSzTx/>
              <a:buBlip>
                <a:blip r:embed="rId3"/>
              </a:buBlip>
            </a:pPr>
            <a:r>
              <a:rPr lang="en-US" sz="3600" dirty="0" smtClean="0"/>
              <a:t>N rows = N executed statements</a:t>
            </a:r>
          </a:p>
          <a:p>
            <a:pPr lvl="1"/>
            <a:r>
              <a:rPr lang="en-US" dirty="0" smtClean="0"/>
              <a:t>One client server roundtrip per execution</a:t>
            </a:r>
          </a:p>
          <a:p>
            <a:pPr lvl="1"/>
            <a:r>
              <a:rPr lang="en-US" dirty="0" smtClean="0"/>
              <a:t>All executions in one batch</a:t>
            </a:r>
          </a:p>
          <a:p>
            <a:pPr>
              <a:buNone/>
            </a:pPr>
            <a:endParaRPr lang="en-US" dirty="0" smtClean="0"/>
          </a:p>
          <a:p>
            <a:endParaRPr lang="en-US" sz="2400" dirty="0" smtClean="0"/>
          </a:p>
          <a:p>
            <a:pPr lvl="2"/>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a:t>Passing a set of </a:t>
            </a:r>
            <a:r>
              <a:rPr smtClean="0"/>
              <a:t>data to </a:t>
            </a:r>
            <a:r>
              <a:rPr/>
              <a:t>SQL Server</a:t>
            </a:r>
          </a:p>
        </p:txBody>
      </p:sp>
      <p:sp>
        <p:nvSpPr>
          <p:cNvPr id="3" name="Text Placeholder 2"/>
          <p:cNvSpPr>
            <a:spLocks noGrp="1"/>
          </p:cNvSpPr>
          <p:nvPr>
            <p:ph idx="1"/>
          </p:nvPr>
        </p:nvSpPr>
        <p:spPr>
          <a:xfrm>
            <a:off x="381000" y="1775012"/>
            <a:ext cx="8382000" cy="4199067"/>
          </a:xfrm>
        </p:spPr>
        <p:txBody>
          <a:bodyPr/>
          <a:lstStyle/>
          <a:p>
            <a:pPr marL="396875" lvl="1">
              <a:buSzTx/>
              <a:buBlip>
                <a:blip r:embed="rId3"/>
              </a:buBlip>
            </a:pPr>
            <a:r>
              <a:rPr lang="en-US" sz="3600" dirty="0" smtClean="0"/>
              <a:t>N rows = 1 executed statement</a:t>
            </a:r>
            <a:endParaRPr lang="en-US" dirty="0" smtClean="0"/>
          </a:p>
          <a:p>
            <a:pPr lvl="1"/>
            <a:r>
              <a:rPr lang="en-US" dirty="0" smtClean="0"/>
              <a:t>Pass the data as a delimited list	</a:t>
            </a:r>
          </a:p>
          <a:p>
            <a:pPr lvl="1"/>
            <a:r>
              <a:rPr lang="en-US" dirty="0" smtClean="0"/>
              <a:t>Pass the data as XML</a:t>
            </a:r>
          </a:p>
          <a:p>
            <a:pPr lvl="1"/>
            <a:r>
              <a:rPr lang="en-US" dirty="0" smtClean="0"/>
              <a:t>Pass the data as Table Valued Parameter</a:t>
            </a:r>
          </a:p>
          <a:p>
            <a:pPr lvl="1"/>
            <a:endParaRPr lang="en-US" dirty="0" smtClean="0"/>
          </a:p>
          <a:p>
            <a:r>
              <a:rPr lang="en-US" dirty="0" smtClean="0"/>
              <a:t>Other options </a:t>
            </a:r>
          </a:p>
          <a:p>
            <a:pPr lvl="1"/>
            <a:r>
              <a:rPr lang="en-US" dirty="0" smtClean="0"/>
              <a:t>Managed bulk copy to a table</a:t>
            </a:r>
          </a:p>
          <a:p>
            <a:pPr lvl="1"/>
            <a:r>
              <a:rPr lang="en-US" dirty="0" smtClean="0"/>
              <a:t>Pass data as separate arguments </a:t>
            </a:r>
            <a:br>
              <a:rPr lang="en-US" dirty="0" smtClean="0"/>
            </a:br>
            <a:r>
              <a:rPr lang="en-US" dirty="0" smtClean="0"/>
              <a:t>(current limit is 2100)</a:t>
            </a:r>
          </a:p>
          <a:p>
            <a:endParaRPr lang="en-US" sz="2400" dirty="0" smtClean="0"/>
          </a:p>
          <a:p>
            <a:pPr lvl="2"/>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Examples</a:t>
            </a:r>
            <a:endParaRPr/>
          </a:p>
        </p:txBody>
      </p:sp>
      <p:sp>
        <p:nvSpPr>
          <p:cNvPr id="3" name="Text Placeholder 2"/>
          <p:cNvSpPr>
            <a:spLocks noGrp="1"/>
          </p:cNvSpPr>
          <p:nvPr>
            <p:ph idx="1"/>
          </p:nvPr>
        </p:nvSpPr>
        <p:spPr>
          <a:xfrm>
            <a:off x="381000" y="1775012"/>
            <a:ext cx="8382000" cy="4199067"/>
          </a:xfrm>
        </p:spPr>
        <p:txBody>
          <a:bodyPr/>
          <a:lstStyle/>
          <a:p>
            <a:r>
              <a:rPr lang="en-US" dirty="0" smtClean="0"/>
              <a:t>In the examples we will be passing a set of items to the database for storage</a:t>
            </a:r>
          </a:p>
          <a:p>
            <a:pPr lvl="1"/>
            <a:r>
              <a:rPr lang="en-US" dirty="0" smtClean="0"/>
              <a:t>Example - “Store the following 1000 items”</a:t>
            </a:r>
          </a:p>
          <a:p>
            <a:r>
              <a:rPr lang="en-US" dirty="0" smtClean="0"/>
              <a:t>Examples will use </a:t>
            </a:r>
          </a:p>
          <a:p>
            <a:pPr lvl="1"/>
            <a:r>
              <a:rPr lang="en-US" dirty="0" smtClean="0"/>
              <a:t>Stored Procedures</a:t>
            </a:r>
          </a:p>
          <a:p>
            <a:pPr lvl="1"/>
            <a:r>
              <a:rPr lang="en-US" dirty="0" smtClean="0"/>
              <a:t>C# &amp; ADO.NET</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Pass the data as a delimited list</a:t>
            </a:r>
            <a:endParaRPr lang="en-US" dirty="0"/>
          </a:p>
        </p:txBody>
      </p:sp>
      <p:sp>
        <p:nvSpPr>
          <p:cNvPr id="9" name="Text Placeholder 8"/>
          <p:cNvSpPr>
            <a:spLocks noGrp="1"/>
          </p:cNvSpPr>
          <p:nvPr>
            <p:ph type="body" sz="quarter" idx="10"/>
          </p:nvPr>
        </p:nvSpPr>
        <p:spPr>
          <a:xfrm>
            <a:off x="387055" y="1572364"/>
            <a:ext cx="8346073" cy="4801542"/>
          </a:xfrm>
        </p:spPr>
        <p:txBody>
          <a:bodyPr/>
          <a:lstStyle/>
          <a:p>
            <a:pPr lvl="1"/>
            <a:r>
              <a:rPr lang="en-US" b="1" dirty="0" smtClean="0"/>
              <a:t>// C#</a:t>
            </a:r>
          </a:p>
          <a:p>
            <a:pPr lvl="1"/>
            <a:r>
              <a:rPr lang="en-US" dirty="0" err="1" smtClean="0"/>
              <a:t>cmd.CommandType</a:t>
            </a:r>
            <a:r>
              <a:rPr lang="en-US" dirty="0" smtClean="0"/>
              <a:t> = </a:t>
            </a:r>
            <a:r>
              <a:rPr lang="en-US" dirty="0" err="1" smtClean="0"/>
              <a:t>CommandType.StoredProcedure</a:t>
            </a:r>
            <a:r>
              <a:rPr lang="en-US" dirty="0" smtClean="0"/>
              <a:t>;</a:t>
            </a:r>
            <a:br>
              <a:rPr lang="en-US" dirty="0" smtClean="0"/>
            </a:br>
            <a:r>
              <a:rPr lang="en-US" dirty="0" err="1" smtClean="0"/>
              <a:t>cmd.CommandText</a:t>
            </a:r>
            <a:r>
              <a:rPr lang="en-US" dirty="0" smtClean="0"/>
              <a:t> = "</a:t>
            </a:r>
            <a:r>
              <a:rPr lang="en-US" dirty="0" err="1" smtClean="0"/>
              <a:t>Test.spDelimitedString</a:t>
            </a:r>
            <a:r>
              <a:rPr lang="en-US" dirty="0" smtClean="0"/>
              <a:t>";</a:t>
            </a:r>
            <a:br>
              <a:rPr lang="en-US" dirty="0" smtClean="0"/>
            </a:br>
            <a:r>
              <a:rPr lang="en-US" dirty="0" err="1" smtClean="0"/>
              <a:t>cmd.Parameters.AddWithValue</a:t>
            </a:r>
            <a:r>
              <a:rPr lang="en-US" dirty="0" smtClean="0"/>
              <a:t>("@Values", @"…|…|…</a:t>
            </a:r>
          </a:p>
          <a:p>
            <a:pPr lvl="1"/>
            <a:r>
              <a:rPr lang="en-US" dirty="0" smtClean="0"/>
              <a:t>…|…|…</a:t>
            </a:r>
          </a:p>
          <a:p>
            <a:pPr lvl="1"/>
            <a:r>
              <a:rPr lang="en-US" dirty="0" smtClean="0"/>
              <a:t>…|…|…");</a:t>
            </a:r>
            <a:br>
              <a:rPr lang="en-US" dirty="0" smtClean="0"/>
            </a:br>
            <a:r>
              <a:rPr lang="en-US" dirty="0" err="1" smtClean="0"/>
              <a:t>cmd.Execute</a:t>
            </a:r>
            <a:r>
              <a:rPr lang="en-US" dirty="0" smtClean="0"/>
              <a:t>…;</a:t>
            </a:r>
          </a:p>
          <a:p>
            <a:pPr lvl="1"/>
            <a:endParaRPr lang="en-US" dirty="0" smtClean="0"/>
          </a:p>
          <a:p>
            <a:pPr lvl="1"/>
            <a:r>
              <a:rPr lang="en-US" b="1" dirty="0" smtClean="0"/>
              <a:t>-- What happens on the server?</a:t>
            </a:r>
          </a:p>
          <a:p>
            <a:pPr lvl="1"/>
            <a:r>
              <a:rPr lang="en-US" dirty="0" smtClean="0"/>
              <a:t>EXEC </a:t>
            </a:r>
            <a:r>
              <a:rPr lang="en-US" dirty="0" err="1" smtClean="0"/>
              <a:t>Test.spDelimitedString</a:t>
            </a:r>
            <a:r>
              <a:rPr lang="en-US" dirty="0" smtClean="0"/>
              <a:t> @Values = '…|…|…</a:t>
            </a:r>
          </a:p>
          <a:p>
            <a:pPr lvl="1"/>
            <a:r>
              <a:rPr lang="en-US" dirty="0" smtClean="0"/>
              <a:t>…|…|…</a:t>
            </a:r>
          </a:p>
          <a:p>
            <a:pPr lvl="1"/>
            <a:r>
              <a:rPr lang="en-US" dirty="0" smtClean="0"/>
              <a:t>…|…|…';</a:t>
            </a:r>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6" end="6"/>
                                            </p:txEl>
                                          </p:spTgt>
                                        </p:tgtEl>
                                        <p:attrNameLst>
                                          <p:attrName>style.visibility</p:attrName>
                                        </p:attrNameLst>
                                      </p:cBhvr>
                                      <p:to>
                                        <p:strVal val="visible"/>
                                      </p:to>
                                    </p:set>
                                    <p:animEffect transition="in" filter="blinds(horizontal)">
                                      <p:cBhvr>
                                        <p:cTn id="7" dur="500"/>
                                        <p:tgtEl>
                                          <p:spTgt spid="9">
                                            <p:txEl>
                                              <p:pRg st="6" end="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
                                            <p:txEl>
                                              <p:pRg st="7" end="7"/>
                                            </p:txEl>
                                          </p:spTgt>
                                        </p:tgtEl>
                                        <p:attrNameLst>
                                          <p:attrName>style.visibility</p:attrName>
                                        </p:attrNameLst>
                                      </p:cBhvr>
                                      <p:to>
                                        <p:strVal val="visible"/>
                                      </p:to>
                                    </p:set>
                                    <p:animEffect transition="in" filter="blinds(horizontal)">
                                      <p:cBhvr>
                                        <p:cTn id="10" dur="500"/>
                                        <p:tgtEl>
                                          <p:spTgt spid="9">
                                            <p:txEl>
                                              <p:pRg st="7" end="7"/>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
                                            <p:txEl>
                                              <p:pRg st="8" end="8"/>
                                            </p:txEl>
                                          </p:spTgt>
                                        </p:tgtEl>
                                        <p:attrNameLst>
                                          <p:attrName>style.visibility</p:attrName>
                                        </p:attrNameLst>
                                      </p:cBhvr>
                                      <p:to>
                                        <p:strVal val="visible"/>
                                      </p:to>
                                    </p:set>
                                    <p:animEffect transition="in" filter="blinds(horizontal)">
                                      <p:cBhvr>
                                        <p:cTn id="13"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a:t>Pass the data </a:t>
            </a:r>
            <a:r>
              <a:rPr smtClean="0"/>
              <a:t>as </a:t>
            </a:r>
            <a:r>
              <a:rPr/>
              <a:t>a delimited list</a:t>
            </a:r>
          </a:p>
        </p:txBody>
      </p:sp>
      <p:sp>
        <p:nvSpPr>
          <p:cNvPr id="3" name="Text Placeholder 2"/>
          <p:cNvSpPr>
            <a:spLocks noGrp="1"/>
          </p:cNvSpPr>
          <p:nvPr>
            <p:ph idx="1"/>
          </p:nvPr>
        </p:nvSpPr>
        <p:spPr>
          <a:xfrm>
            <a:off x="362712" y="1189796"/>
            <a:ext cx="8382000" cy="4199067"/>
          </a:xfrm>
        </p:spPr>
        <p:txBody>
          <a:bodyPr/>
          <a:lstStyle/>
          <a:p>
            <a:pPr marL="396875" lvl="1">
              <a:buSzTx/>
              <a:buBlip>
                <a:blip r:embed="rId3"/>
              </a:buBlip>
            </a:pPr>
            <a:r>
              <a:rPr lang="en-US" sz="3600" dirty="0" smtClean="0"/>
              <a:t>To get the best performance we need to use a SQLCLR Table Valued Function</a:t>
            </a:r>
          </a:p>
          <a:p>
            <a:pPr marL="396875" lvl="1">
              <a:buSzTx/>
              <a:buBlip>
                <a:blip r:embed="rId3"/>
              </a:buBlip>
            </a:pPr>
            <a:r>
              <a:rPr lang="en-US" sz="3600" dirty="0" smtClean="0"/>
              <a:t>Pros</a:t>
            </a:r>
          </a:p>
          <a:p>
            <a:pPr marL="741363" lvl="2">
              <a:buSzTx/>
              <a:buBlip>
                <a:blip r:embed="rId3"/>
              </a:buBlip>
            </a:pPr>
            <a:r>
              <a:rPr lang="en-US" sz="2800" dirty="0" smtClean="0"/>
              <a:t>Performance is good</a:t>
            </a:r>
          </a:p>
          <a:p>
            <a:pPr marL="741363" lvl="2">
              <a:buSzTx/>
              <a:buBlip>
                <a:blip r:embed="rId3"/>
              </a:buBlip>
            </a:pPr>
            <a:r>
              <a:rPr lang="en-US" sz="2800" dirty="0" smtClean="0"/>
              <a:t>No exposure to SQL Injection</a:t>
            </a:r>
          </a:p>
          <a:p>
            <a:pPr marL="396875" lvl="1">
              <a:buSzTx/>
              <a:buBlip>
                <a:blip r:embed="rId3"/>
              </a:buBlip>
            </a:pPr>
            <a:r>
              <a:rPr lang="en-US" sz="3200" dirty="0" smtClean="0"/>
              <a:t>Cons</a:t>
            </a:r>
          </a:p>
          <a:p>
            <a:pPr marL="741363" lvl="2">
              <a:buSzTx/>
              <a:buBlip>
                <a:blip r:embed="rId3"/>
              </a:buBlip>
            </a:pPr>
            <a:r>
              <a:rPr lang="en-US" dirty="0" smtClean="0"/>
              <a:t>Requires SQLCLR to be enabled on the instance</a:t>
            </a:r>
          </a:p>
          <a:p>
            <a:pPr marL="741363" lvl="2">
              <a:buSzTx/>
              <a:buBlip>
                <a:blip r:embed="rId3"/>
              </a:buBlip>
            </a:pPr>
            <a:r>
              <a:rPr lang="en-US" dirty="0" smtClean="0"/>
              <a:t>The set of data is not strongly typed</a:t>
            </a:r>
          </a:p>
          <a:p>
            <a:pPr marL="741363" lvl="2">
              <a:buSzTx/>
              <a:buBlip>
                <a:blip r:embed="rId3"/>
              </a:buBlip>
            </a:pPr>
            <a:r>
              <a:rPr lang="en-US" dirty="0" smtClean="0"/>
              <a:t>Cumbersome implementation</a:t>
            </a:r>
          </a:p>
          <a:p>
            <a:pPr marL="1087438" lvl="3">
              <a:buSzTx/>
              <a:buBlip>
                <a:blip r:embed="rId3"/>
              </a:buBlip>
            </a:pPr>
            <a:r>
              <a:rPr lang="en-US" dirty="0" smtClean="0"/>
              <a:t>Can be simplified by created one TVF per “list type”</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189</TotalTime>
  <Words>878</Words>
  <Application>Microsoft Office PowerPoint</Application>
  <PresentationFormat>On-screen Show (4:3)</PresentationFormat>
  <Paragraphs>192</Paragraphs>
  <Slides>32</Slides>
  <Notes>31</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TechEd09_Europe</vt:lpstr>
      <vt:lpstr>TechEd09_Europe template</vt:lpstr>
      <vt:lpstr>Slide 1</vt:lpstr>
      <vt:lpstr>Optimizing Microsoft SQL Server 2008 Applications Using Table Valued Parameters, XML, and MERGE</vt:lpstr>
      <vt:lpstr>Agenda</vt:lpstr>
      <vt:lpstr>Passing a set of data to SQL Server</vt:lpstr>
      <vt:lpstr>Passing a set of data to SQL Server</vt:lpstr>
      <vt:lpstr>Passing a set of data to SQL Server</vt:lpstr>
      <vt:lpstr>Examples</vt:lpstr>
      <vt:lpstr>Pass the data as a delimited list</vt:lpstr>
      <vt:lpstr>Pass the data as a delimited list</vt:lpstr>
      <vt:lpstr>Pass the data as XML</vt:lpstr>
      <vt:lpstr>Pass the data as XML</vt:lpstr>
      <vt:lpstr>Pass the data as a Table Valued Parameter</vt:lpstr>
      <vt:lpstr>Pass the data as Table Valued Parameter</vt:lpstr>
      <vt:lpstr>Table Valued Parameters</vt:lpstr>
      <vt:lpstr>Pass the data as a Table Valued Parameter  Streaming</vt:lpstr>
      <vt:lpstr>Pass the data as a Table Valued Parameter  Streaming</vt:lpstr>
      <vt:lpstr>A few more words on Streaming</vt:lpstr>
      <vt:lpstr>What happens? And what about performance?</vt:lpstr>
      <vt:lpstr>1. Initial parsing on the Server </vt:lpstr>
      <vt:lpstr>1. Initial parsing on the Server </vt:lpstr>
      <vt:lpstr>2. Querying the data</vt:lpstr>
      <vt:lpstr>2. Querying the data</vt:lpstr>
      <vt:lpstr>3. Insert the arguments into a table</vt:lpstr>
      <vt:lpstr>3. Insert the data into a table</vt:lpstr>
      <vt:lpstr>Agenda</vt:lpstr>
      <vt:lpstr>Adding MERGE to the equation</vt:lpstr>
      <vt:lpstr>Adding MERGE to the equation</vt:lpstr>
      <vt:lpstr>Adding MERGE to the equation</vt:lpstr>
      <vt:lpstr>Slide 29</vt:lpstr>
      <vt:lpstr>Resources</vt:lpstr>
      <vt:lpstr>Slide 31</vt:lpstr>
      <vt:lpstr>Slide 32</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Michael Rys</dc:creator>
  <dc:description>tech·ed Europe 2009</dc:description>
  <cp:lastModifiedBy>cn_user</cp:lastModifiedBy>
  <cp:revision>3</cp:revision>
  <dcterms:created xsi:type="dcterms:W3CDTF">2009-11-11T13:21:35Z</dcterms:created>
  <dcterms:modified xsi:type="dcterms:W3CDTF">2009-11-11T16:34:34Z</dcterms:modified>
</cp:coreProperties>
</file>