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Override PartName="/ppt/notesSlides/notesSlide27.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commentAuthors.xml" ContentType="application/vnd.openxmlformats-officedocument.presentationml.commentAuthors+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theme/theme4.xml" ContentType="application/vnd.openxmlformats-officedocument.theme+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Default Extension="jpeg" ContentType="image/jpeg"/>
  <Override PartName="/ppt/notesSlides/notesSlide17.xml" ContentType="application/vnd.openxmlformats-officedocument.presentationml.notesSlide+xml"/>
  <Override PartName="/ppt/notesSlides/notesSlide28.xml" ContentType="application/vnd.openxmlformats-officedocument.presentationml.notesSlide+xml"/>
  <Default Extension="emf" ContentType="image/x-emf"/>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93" r:id="rId1"/>
    <p:sldMasterId id="2147483727" r:id="rId2"/>
  </p:sldMasterIdLst>
  <p:notesMasterIdLst>
    <p:notesMasterId r:id="rId34"/>
  </p:notesMasterIdLst>
  <p:handoutMasterIdLst>
    <p:handoutMasterId r:id="rId35"/>
  </p:handoutMasterIdLst>
  <p:sldIdLst>
    <p:sldId id="256" r:id="rId3"/>
    <p:sldId id="283" r:id="rId4"/>
    <p:sldId id="284" r:id="rId5"/>
    <p:sldId id="285" r:id="rId6"/>
    <p:sldId id="286" r:id="rId7"/>
    <p:sldId id="302" r:id="rId8"/>
    <p:sldId id="290" r:id="rId9"/>
    <p:sldId id="291" r:id="rId10"/>
    <p:sldId id="292" r:id="rId11"/>
    <p:sldId id="293" r:id="rId12"/>
    <p:sldId id="294" r:id="rId13"/>
    <p:sldId id="287" r:id="rId14"/>
    <p:sldId id="288" r:id="rId15"/>
    <p:sldId id="289" r:id="rId16"/>
    <p:sldId id="295" r:id="rId17"/>
    <p:sldId id="296" r:id="rId18"/>
    <p:sldId id="297" r:id="rId19"/>
    <p:sldId id="298" r:id="rId20"/>
    <p:sldId id="299" r:id="rId21"/>
    <p:sldId id="300" r:id="rId22"/>
    <p:sldId id="301" r:id="rId23"/>
    <p:sldId id="303" r:id="rId24"/>
    <p:sldId id="304" r:id="rId25"/>
    <p:sldId id="305" r:id="rId26"/>
    <p:sldId id="306" r:id="rId27"/>
    <p:sldId id="307" r:id="rId28"/>
    <p:sldId id="308" r:id="rId29"/>
    <p:sldId id="274" r:id="rId30"/>
    <p:sldId id="282" r:id="rId31"/>
    <p:sldId id="309" r:id="rId32"/>
    <p:sldId id="280" r:id="rId33"/>
  </p:sldIdLst>
  <p:sldSz cx="9144000" cy="6858000" type="screen4x3"/>
  <p:notesSz cx="6858000" cy="9144000"/>
  <p:defaultTex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Heather Simmonsen" initials="HS"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rgbClr val="FF0000"/>
    </p:penClr>
    <p:extLst>
      <p:ext uri="{EC167BDD-8182-4AB7-AECC-EB403E3ABB37}">
        <p14:laserClr xmlns="" xmlns:p14="http://schemas.microsoft.com/office/powerpoint/2010/main">
          <a:srgbClr xmlns:mc="http://schemas.openxmlformats.org/markup-compatibility/2006" xmlns:a14="http://schemas.microsoft.com/office/drawing/2010/main" val="FF0000" mc:Ignorable=""/>
        </p14:laserClr>
      </p:ext>
      <p:ext uri="{2FDB2607-1784-4EEB-B798-7EB5836EED8A}">
        <p14:showMediaCtrls xmlns="" xmlns:p14="http://schemas.microsoft.com/office/powerpoint/2010/main" val="1"/>
      </p:ext>
    </p:extLst>
  </p:showPr>
  <p:clrMru>
    <a:srgbClr val="CCFFCC"/>
    <a:srgbClr val="CCCCCC"/>
    <a:srgbClr val="99CC99"/>
    <a:srgbClr val="F6AE1E"/>
    <a:srgbClr val="FFFFFF"/>
    <a:srgbClr val="FF0066"/>
    <a:srgbClr val="000000"/>
    <a:srgbClr val="F3AF35"/>
    <a:srgbClr val="9C42E6"/>
    <a:srgbClr val="D1943B"/>
  </p:clrMru>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SorterView">
  <p:normalViewPr>
    <p:restoredLeft sz="13066" autoAdjust="0"/>
    <p:restoredTop sz="96105" autoAdjust="0"/>
  </p:normalViewPr>
  <p:slideViewPr>
    <p:cSldViewPr snapToGrid="0">
      <p:cViewPr varScale="1">
        <p:scale>
          <a:sx n="75" d="100"/>
          <a:sy n="75" d="100"/>
        </p:scale>
        <p:origin x="-210" y="-90"/>
      </p:cViewPr>
      <p:guideLst>
        <p:guide orient="horz" pos="144"/>
        <p:guide orient="horz" pos="895"/>
        <p:guide orient="horz" pos="1484"/>
        <p:guide orient="horz" pos="1200"/>
        <p:guide orient="horz" pos="2736"/>
        <p:guide orient="horz" pos="3897"/>
        <p:guide pos="2880"/>
        <p:guide pos="240"/>
        <p:guide pos="460"/>
        <p:guide pos="5520"/>
        <p:guide pos="863"/>
        <p:guide pos="5299"/>
      </p:guideLst>
    </p:cSldViewPr>
  </p:slideViewPr>
  <p:notesTextViewPr>
    <p:cViewPr>
      <p:scale>
        <a:sx n="100" d="100"/>
        <a:sy n="100" d="100"/>
      </p:scale>
      <p:origin x="0" y="0"/>
    </p:cViewPr>
  </p:notesTextViewPr>
  <p:sorterViewPr>
    <p:cViewPr>
      <p:scale>
        <a:sx n="100" d="100"/>
        <a:sy n="100" d="100"/>
      </p:scale>
      <p:origin x="0" y="6690"/>
    </p:cViewPr>
  </p:sorterViewPr>
  <p:notesViewPr>
    <p:cSldViewPr snapToGrid="0" showGuides="1">
      <p:cViewPr varScale="1">
        <p:scale>
          <a:sx n="64" d="100"/>
          <a:sy n="64" d="100"/>
        </p:scale>
        <p:origin x="-2862" y="-108"/>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theme" Target="theme/theme1.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notesMaster" Target="notesMasters/notesMaster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commentAuthors" Target="commentAuthor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r>
              <a:rPr lang="en-US" sz="1400" smtClean="0"/>
              <a:t>Tech·Ed Europe 2009</a:t>
            </a:r>
            <a:endParaRPr lang="en-US" sz="1400" dirty="0">
              <a:latin typeface="Trebuchet MS" pitchFamily="34" charset="0"/>
            </a:endParaRPr>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r>
              <a:rPr lang="en-US" sz="1400" smtClean="0">
                <a:latin typeface="Trebuchet MS" pitchFamily="34" charset="0"/>
              </a:rPr>
              <a:t>07/11/2009</a:t>
            </a:r>
            <a:endParaRPr lang="en-US" sz="1400" dirty="0">
              <a:latin typeface="Trebuchet MS" pitchFamily="34" charset="0"/>
            </a:endParaRPr>
          </a:p>
        </p:txBody>
      </p:sp>
      <p:sp>
        <p:nvSpPr>
          <p:cNvPr id="4" name="Footer Placeholder 3"/>
          <p:cNvSpPr>
            <a:spLocks noGrp="1"/>
          </p:cNvSpPr>
          <p:nvPr>
            <p:ph type="ftr" sz="quarter" idx="2"/>
          </p:nvPr>
        </p:nvSpPr>
        <p:spPr>
          <a:xfrm>
            <a:off x="0" y="8685213"/>
            <a:ext cx="6248400" cy="457200"/>
          </a:xfrm>
          <a:prstGeom prst="rect">
            <a:avLst/>
          </a:prstGeom>
        </p:spPr>
        <p:txBody>
          <a:bodyPr vert="horz" lIns="91440" tIns="45720" rIns="91440" bIns="45720" rtlCol="0" anchor="b"/>
          <a:lstStyle>
            <a:lvl1pPr algn="l">
              <a:defRPr sz="1200"/>
            </a:lvl1pPr>
          </a:lstStyle>
          <a:p>
            <a:r>
              <a:rPr lang="en-US" sz="1400" dirty="0" smtClean="0">
                <a:solidFill>
                  <a:srgbClr val="000000"/>
                </a:solidFill>
                <a:latin typeface="Trebuchet MS" pitchFamily="34" charset="0"/>
              </a:rPr>
              <a:t>dat405_beauchemin.pptx</a:t>
            </a:r>
          </a:p>
        </p:txBody>
      </p:sp>
      <p:sp>
        <p:nvSpPr>
          <p:cNvPr id="5" name="Slide Number Placeholder 4"/>
          <p:cNvSpPr>
            <a:spLocks noGrp="1"/>
          </p:cNvSpPr>
          <p:nvPr>
            <p:ph type="sldNum" sz="quarter" idx="3"/>
          </p:nvPr>
        </p:nvSpPr>
        <p:spPr>
          <a:xfrm>
            <a:off x="6248399" y="8685213"/>
            <a:ext cx="608013" cy="457200"/>
          </a:xfrm>
          <a:prstGeom prst="rect">
            <a:avLst/>
          </a:prstGeom>
        </p:spPr>
        <p:txBody>
          <a:bodyPr vert="horz" lIns="91440" tIns="45720" rIns="91440" bIns="45720" rtlCol="0" anchor="b"/>
          <a:lstStyle>
            <a:lvl1pPr algn="r">
              <a:defRPr sz="1200"/>
            </a:lvl1pPr>
          </a:lstStyle>
          <a:p>
            <a:fld id="{8980CB99-47E3-46F4-AAEB-3919FBEFC014}" type="slidenum">
              <a:rPr lang="en-US" sz="1400" smtClean="0">
                <a:latin typeface="Trebuchet MS" pitchFamily="34" charset="0"/>
              </a:rPr>
              <a:pPr/>
              <a:t>‹#›</a:t>
            </a:fld>
            <a:endParaRPr lang="en-US" sz="1400" dirty="0">
              <a:latin typeface="Trebuchet MS" pitchFamily="34" charset="0"/>
            </a:endParaRPr>
          </a:p>
        </p:txBody>
      </p:sp>
    </p:spTree>
    <p:extLst>
      <p:ext uri="{BB962C8B-B14F-4D97-AF65-F5344CB8AC3E}">
        <p14:creationId xmlns="" xmlns:p14="http://schemas.microsoft.com/office/powerpoint/2010/main" val="83161258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Trebuchet MS" pitchFamily="34" charset="0"/>
              </a:defRPr>
            </a:lvl1pPr>
          </a:lstStyle>
          <a:p>
            <a:r>
              <a:rPr lang="en-US" dirty="0" err="1" smtClean="0"/>
              <a:t>Tech·Ed</a:t>
            </a:r>
            <a:r>
              <a:rPr lang="en-US" dirty="0" smtClean="0"/>
              <a:t>  North America 2009</a:t>
            </a:r>
            <a:endParaRPr lang="en-US" dirty="0">
              <a:latin typeface="Trebuchet MS" pitchFamily="34" charset="0"/>
            </a:endParaRPr>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Trebuchet MS" pitchFamily="34" charset="0"/>
              </a:defRPr>
            </a:lvl1pPr>
          </a:lstStyle>
          <a:p>
            <a:r>
              <a:rPr lang="en-US" dirty="0" smtClean="0"/>
              <a:t>May 11 – 15, 2009</a:t>
            </a:r>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Footer Placeholder 5"/>
          <p:cNvSpPr>
            <a:spLocks noGrp="1"/>
          </p:cNvSpPr>
          <p:nvPr>
            <p:ph type="ftr" sz="quarter" idx="4"/>
          </p:nvPr>
        </p:nvSpPr>
        <p:spPr>
          <a:xfrm>
            <a:off x="0" y="8685213"/>
            <a:ext cx="6172200" cy="457200"/>
          </a:xfrm>
          <a:prstGeom prst="rect">
            <a:avLst/>
          </a:prstGeom>
        </p:spPr>
        <p:txBody>
          <a:bodyPr vert="horz" lIns="91440" tIns="45720" rIns="91440" bIns="45720" rtlCol="0" anchor="b"/>
          <a:lstStyle>
            <a:lvl1pPr algn="l">
              <a:defRPr sz="400">
                <a:latin typeface="Segoe" pitchFamily="34" charset="0"/>
              </a:defRPr>
            </a:lvl1pPr>
          </a:lstStyle>
          <a:p>
            <a:r>
              <a:rPr lang="en-US" smtClean="0">
                <a:solidFill>
                  <a:srgbClr val="000000"/>
                </a:solidFill>
                <a:latin typeface="Trebuchet MS" pitchFamily="34" charset="0"/>
              </a:rPr>
              <a:t>© 2009 Microsoft Corporation. All rights reserved. Microsoft, Windows, Windows Vista and other product names are or may be registered trademarks and/or trademarks in the U.S. and/or other countries.</a:t>
            </a:r>
          </a:p>
          <a:p>
            <a:r>
              <a:rPr lang="en-US" sz="500" smtClean="0">
                <a:solidFill>
                  <a:srgbClr val="000000"/>
                </a:solidFill>
                <a:latin typeface="Trebuchet MS"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z="500" smtClean="0">
                <a:solidFill>
                  <a:srgbClr val="000000"/>
                </a:solidFill>
                <a:latin typeface="Trebuchet MS" pitchFamily="34" charset="0"/>
              </a:rPr>
            </a:br>
            <a:r>
              <a:rPr lang="en-US" sz="500" smtClean="0">
                <a:solidFill>
                  <a:srgbClr val="000000"/>
                </a:solidFill>
                <a:latin typeface="Trebuchet MS" pitchFamily="34" charset="0"/>
              </a:rPr>
              <a:t>MICROSOFT MAKES NO WARRANTIES, EXPRESS, IMPLIED OR STATUTORY, AS TO THE INFORMATION IN THIS PRESENTATION.</a:t>
            </a:r>
            <a:endParaRPr lang="en-US" sz="500" dirty="0" smtClean="0">
              <a:solidFill>
                <a:srgbClr val="000000"/>
              </a:solidFill>
              <a:latin typeface="Trebuchet MS" pitchFamily="34" charset="0"/>
            </a:endParaRPr>
          </a:p>
        </p:txBody>
      </p:sp>
      <p:sp>
        <p:nvSpPr>
          <p:cNvPr id="7" name="Slide Number Placeholder 6"/>
          <p:cNvSpPr>
            <a:spLocks noGrp="1"/>
          </p:cNvSpPr>
          <p:nvPr>
            <p:ph type="sldNum" sz="quarter" idx="5"/>
          </p:nvPr>
        </p:nvSpPr>
        <p:spPr>
          <a:xfrm>
            <a:off x="6172199" y="8685213"/>
            <a:ext cx="684213" cy="457200"/>
          </a:xfrm>
          <a:prstGeom prst="rect">
            <a:avLst/>
          </a:prstGeom>
        </p:spPr>
        <p:txBody>
          <a:bodyPr vert="horz" lIns="91440" tIns="45720" rIns="91440" bIns="45720" rtlCol="0" anchor="b"/>
          <a:lstStyle>
            <a:lvl1pPr algn="r">
              <a:defRPr sz="1200">
                <a:latin typeface="Trebuchet MS" pitchFamily="34" charset="0"/>
              </a:defRPr>
            </a:lvl1pPr>
          </a:lstStyle>
          <a:p>
            <a:fld id="{8B263312-38AA-4E1E-B2B5-0F8F122B24FE}" type="slidenum">
              <a:rPr lang="en-US" smtClean="0"/>
              <a:pPr/>
              <a:t>‹#›</a:t>
            </a:fld>
            <a:endParaRPr lang="en-US" dirty="0"/>
          </a:p>
        </p:txBody>
      </p:sp>
    </p:spTree>
    <p:extLst>
      <p:ext uri="{BB962C8B-B14F-4D97-AF65-F5344CB8AC3E}">
        <p14:creationId xmlns="" xmlns:p14="http://schemas.microsoft.com/office/powerpoint/2010/main" val="3385939348"/>
      </p:ext>
    </p:extLst>
  </p:cSld>
  <p:clrMap bg1="lt1" tx1="dk1" bg2="lt2" tx2="dk2" accent1="accent1" accent2="accent2" accent3="accent3" accent4="accent4" accent5="accent5" accent6="accent6" hlink="hlink" folHlink="folHlink"/>
  <p:notesStyle>
    <a:lvl1pPr marL="0" algn="l" defTabSz="914363" rtl="0" eaLnBrk="1" latinLnBrk="0" hangingPunct="1">
      <a:lnSpc>
        <a:spcPct val="90000"/>
      </a:lnSpc>
      <a:spcAft>
        <a:spcPts val="333"/>
      </a:spcAft>
      <a:defRPr sz="900" kern="1200">
        <a:solidFill>
          <a:schemeClr val="tx1"/>
        </a:solidFill>
        <a:latin typeface="Trebuchet MS" pitchFamily="34" charset="0"/>
        <a:ea typeface="+mn-ea"/>
        <a:cs typeface="+mn-cs"/>
      </a:defRPr>
    </a:lvl1pPr>
    <a:lvl2pPr marL="212981" indent="-105829"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2pPr>
    <a:lvl3pPr marL="328070" indent="-115090"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3pPr>
    <a:lvl4pPr marL="482846" indent="-146838"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4pPr>
    <a:lvl5pPr marL="615132" indent="-115090"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5pPr>
    <a:lvl6pPr marL="2285909" algn="l" defTabSz="914363" rtl="0" eaLnBrk="1" latinLnBrk="0" hangingPunct="1">
      <a:defRPr sz="1200" kern="1200">
        <a:solidFill>
          <a:schemeClr val="tx1"/>
        </a:solidFill>
        <a:latin typeface="+mn-lt"/>
        <a:ea typeface="+mn-ea"/>
        <a:cs typeface="+mn-cs"/>
      </a:defRPr>
    </a:lvl6pPr>
    <a:lvl7pPr marL="2743090" algn="l" defTabSz="914363" rtl="0" eaLnBrk="1" latinLnBrk="0" hangingPunct="1">
      <a:defRPr sz="1200" kern="1200">
        <a:solidFill>
          <a:schemeClr val="tx1"/>
        </a:solidFill>
        <a:latin typeface="+mn-lt"/>
        <a:ea typeface="+mn-ea"/>
        <a:cs typeface="+mn-cs"/>
      </a:defRPr>
    </a:lvl7pPr>
    <a:lvl8pPr marL="3200272" algn="l" defTabSz="914363" rtl="0" eaLnBrk="1" latinLnBrk="0" hangingPunct="1">
      <a:defRPr sz="1200" kern="1200">
        <a:solidFill>
          <a:schemeClr val="tx1"/>
        </a:solidFill>
        <a:latin typeface="+mn-lt"/>
        <a:ea typeface="+mn-ea"/>
        <a:cs typeface="+mn-cs"/>
      </a:defRPr>
    </a:lvl8pPr>
    <a:lvl9pPr marL="3657454" algn="l" defTabSz="914363"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smtClean="0"/>
          </a:p>
        </p:txBody>
      </p:sp>
      <p:sp>
        <p:nvSpPr>
          <p:cNvPr id="5" name="Date Placeholder 4"/>
          <p:cNvSpPr>
            <a:spLocks noGrp="1"/>
          </p:cNvSpPr>
          <p:nvPr>
            <p:ph type="dt" idx="11"/>
          </p:nvPr>
        </p:nvSpPr>
        <p:spPr/>
        <p:txBody>
          <a:bodyPr/>
          <a:lstStyle/>
          <a:p>
            <a:endParaRPr lang="en-US" dirty="0"/>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white">
          <a:xfrm>
            <a:off x="490251" y="3929349"/>
            <a:ext cx="7921912" cy="1337595"/>
          </a:xfrm>
        </p:spPr>
        <p:txBody>
          <a:bodyPr>
            <a:noAutofit/>
          </a:bodyPr>
          <a:lstStyle>
            <a:lvl1pPr algn="l" defTabSz="914363" rtl="0" eaLnBrk="1" latinLnBrk="0" hangingPunct="1">
              <a:lnSpc>
                <a:spcPct val="90000"/>
              </a:lnSpc>
              <a:spcBef>
                <a:spcPct val="0"/>
              </a:spcBef>
              <a:buNone/>
              <a:defRPr lang="en-US" sz="6000" b="1" kern="1200" cap="none" spc="-150"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latin typeface="+mj-lt"/>
                <a:ea typeface="+mn-ea"/>
                <a:cs typeface="+mn-cs"/>
              </a:defRPr>
            </a:lvl1pPr>
          </a:lstStyle>
          <a:p>
            <a:r>
              <a:rPr lang="en-US" smtClean="0"/>
              <a:t>Click to edit Master title style</a:t>
            </a:r>
            <a:endParaRPr lang="en-US" dirty="0"/>
          </a:p>
        </p:txBody>
      </p:sp>
      <p:sp>
        <p:nvSpPr>
          <p:cNvPr id="3" name="Subtitle 2"/>
          <p:cNvSpPr>
            <a:spLocks noGrp="1"/>
          </p:cNvSpPr>
          <p:nvPr>
            <p:ph type="subTitle" idx="1"/>
          </p:nvPr>
        </p:nvSpPr>
        <p:spPr bwMode="white">
          <a:xfrm>
            <a:off x="4475221" y="5341785"/>
            <a:ext cx="3812443" cy="461665"/>
          </a:xfrm>
        </p:spPr>
        <p:txBody>
          <a:bodyPr>
            <a:noAutofit/>
          </a:bodyPr>
          <a:lstStyle>
            <a:lvl1pPr marL="0" indent="0" algn="l">
              <a:lnSpc>
                <a:spcPct val="90000"/>
              </a:lnSpc>
              <a:spcBef>
                <a:spcPts val="0"/>
              </a:spcBef>
              <a:buNone/>
              <a:defRPr sz="2400">
                <a:solidFill>
                  <a:schemeClr val="tx1"/>
                </a:solidFill>
                <a:latin typeface="+mn-lt"/>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Tree>
  </p:cSld>
  <p:clrMapOvr>
    <a:masterClrMapping/>
  </p:clrMapOvr>
  <p:transition>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2_Title and Content">
    <p:bg bwMode="black">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381000" y="1411553"/>
            <a:ext cx="8382000" cy="2200602"/>
          </a:xfrm>
        </p:spPr>
        <p:txBody>
          <a:bodyPr/>
          <a:lstStyle>
            <a:lvl1pPr>
              <a:buClr>
                <a:schemeClr val="tx1"/>
              </a:buClr>
              <a:buSzPct val="100000"/>
              <a:buFontTx/>
              <a:buBlip>
                <a:blip r:embed="rId2"/>
              </a:buBlip>
              <a:defRPr/>
            </a:lvl1pPr>
            <a:lvl2pPr>
              <a:buClr>
                <a:schemeClr val="tx1"/>
              </a:buClr>
              <a:buSzPct val="90000"/>
              <a:buFontTx/>
              <a:buBlip>
                <a:blip r:embed="rId3"/>
              </a:buBlip>
              <a:defRPr/>
            </a:lvl2pPr>
            <a:lvl3pPr>
              <a:buClr>
                <a:schemeClr val="tx1"/>
              </a:buClr>
              <a:buSzPct val="90000"/>
              <a:buFontTx/>
              <a:buBlip>
                <a:blip r:embed="rId3"/>
              </a:buBlip>
              <a:defRPr/>
            </a:lvl3pPr>
            <a:lvl4pPr>
              <a:buClr>
                <a:schemeClr val="tx1"/>
              </a:buClr>
              <a:buSzPct val="90000"/>
              <a:buFontTx/>
              <a:buBlip>
                <a:blip r:embed="rId3"/>
              </a:buBlip>
              <a:defRPr/>
            </a:lvl4pPr>
            <a:lvl5pPr>
              <a:buClr>
                <a:schemeClr val="tx1"/>
              </a:buClr>
              <a:buSzPct val="90000"/>
              <a:buFontTx/>
              <a:buBlip>
                <a:blip r:embed="rId3"/>
              </a:buBlip>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Demo, Video etc. &quot;special&quot; slides">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white">
          <a:xfrm>
            <a:off x="730249" y="4992403"/>
            <a:ext cx="7651245" cy="752822"/>
          </a:xfrm>
        </p:spPr>
        <p:txBody>
          <a:bodyPr vert="horz" wrap="square" lIns="0" tIns="0" rIns="0" bIns="0" rtlCol="0" anchor="t">
            <a:noAutofit/>
          </a:bodyPr>
          <a:lstStyle>
            <a:lvl1pPr algn="l" defTabSz="914363" rtl="0" eaLnBrk="1" latinLnBrk="0" hangingPunct="1">
              <a:lnSpc>
                <a:spcPct val="90000"/>
              </a:lnSpc>
              <a:spcBef>
                <a:spcPct val="0"/>
              </a:spcBef>
              <a:buNone/>
              <a:defRPr lang="en-US" sz="4000" b="0" kern="1200" cap="none" spc="-150" dirty="0">
                <a:ln w="3175">
                  <a:noFill/>
                </a:ln>
                <a:solidFill>
                  <a:schemeClr val="bg1"/>
                </a:solidFill>
                <a:effectLst/>
                <a:latin typeface="+mn-lt"/>
                <a:ea typeface="+mn-ea"/>
                <a:cs typeface="Arial" charset="0"/>
              </a:defRPr>
            </a:lvl1pPr>
          </a:lstStyle>
          <a:p>
            <a:r>
              <a:rPr lang="en-US" smtClean="0"/>
              <a:t>Click to edit Master title style</a:t>
            </a:r>
            <a:endParaRPr lang="en-US" dirty="0"/>
          </a:p>
        </p:txBody>
      </p:sp>
      <p:sp>
        <p:nvSpPr>
          <p:cNvPr id="3" name="Subtitle 2"/>
          <p:cNvSpPr>
            <a:spLocks noGrp="1"/>
          </p:cNvSpPr>
          <p:nvPr>
            <p:ph type="subTitle" idx="1"/>
          </p:nvPr>
        </p:nvSpPr>
        <p:spPr bwMode="white">
          <a:xfrm>
            <a:off x="730249" y="5746265"/>
            <a:ext cx="6803209" cy="461665"/>
          </a:xfrm>
        </p:spPr>
        <p:txBody>
          <a:bodyPr>
            <a:noAutofit/>
          </a:bodyPr>
          <a:lstStyle>
            <a:lvl1pPr marL="0" indent="0" algn="l">
              <a:lnSpc>
                <a:spcPct val="90000"/>
              </a:lnSpc>
              <a:spcBef>
                <a:spcPts val="0"/>
              </a:spcBef>
              <a:buNone/>
              <a:defRPr sz="2000">
                <a:solidFill>
                  <a:schemeClr val="tx1">
                    <a:tint val="75000"/>
                  </a:schemeClr>
                </a:solidFill>
                <a:latin typeface="+mn-lt"/>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7" name="Text Placeholder 6"/>
          <p:cNvSpPr>
            <a:spLocks noGrp="1"/>
          </p:cNvSpPr>
          <p:nvPr>
            <p:ph type="body" sz="quarter" idx="10" hasCustomPrompt="1"/>
          </p:nvPr>
        </p:nvSpPr>
        <p:spPr bwMode="white">
          <a:xfrm>
            <a:off x="510793" y="3813437"/>
            <a:ext cx="7681913" cy="1059925"/>
          </a:xfrm>
        </p:spPr>
        <p:txBody>
          <a:bodyPr anchor="t" anchorCtr="0">
            <a:noAutofit/>
          </a:bodyPr>
          <a:lstStyle>
            <a:lvl1pPr marL="0" indent="0" algn="l">
              <a:buFont typeface="Arial" pitchFamily="34" charset="0"/>
              <a:buNone/>
              <a:defRPr kumimoji="0" lang="en-US" sz="8000" b="1" i="0" u="none" strike="noStrike" kern="1200" cap="none" spc="-560" normalizeH="0" baseline="0" noProof="0"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uLnTx/>
                <a:uFillTx/>
                <a:latin typeface="+mj-lt"/>
                <a:ea typeface="+mn-ea"/>
                <a:cs typeface="+mn-cs"/>
              </a:defRPr>
            </a:lvl1pPr>
          </a:lstStyle>
          <a:p>
            <a:pPr lvl="0"/>
            <a:r>
              <a:rPr lang="en-US" dirty="0" smtClean="0"/>
              <a:t>click to…</a:t>
            </a:r>
          </a:p>
        </p:txBody>
      </p:sp>
    </p:spTree>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mj-lt"/>
              </a:defRPr>
            </a:lvl1pPr>
          </a:lstStyle>
          <a:p>
            <a:r>
              <a:rPr lang="en-US" smtClean="0"/>
              <a:t>Click to edit Master title style</a:t>
            </a:r>
            <a:endParaRPr lang="en-US" dirty="0"/>
          </a:p>
        </p:txBody>
      </p:sp>
      <p:sp>
        <p:nvSpPr>
          <p:cNvPr id="6" name="Text Placeholder 5"/>
          <p:cNvSpPr>
            <a:spLocks noGrp="1"/>
          </p:cNvSpPr>
          <p:nvPr>
            <p:ph type="body" sz="quarter" idx="10"/>
          </p:nvPr>
        </p:nvSpPr>
        <p:spPr>
          <a:xfrm>
            <a:off x="381000" y="1411552"/>
            <a:ext cx="8382000" cy="2210862"/>
          </a:xfrm>
        </p:spPr>
        <p:txBody>
          <a:bodyPr/>
          <a:lstStyle>
            <a:lvl1pPr>
              <a:lnSpc>
                <a:spcPct val="90000"/>
              </a:lnSpc>
              <a:defRPr>
                <a:latin typeface="+mn-lt"/>
              </a:defRPr>
            </a:lvl1pPr>
            <a:lvl2pPr>
              <a:lnSpc>
                <a:spcPct val="90000"/>
              </a:lnSpc>
              <a:defRPr>
                <a:latin typeface="+mn-lt"/>
              </a:defRPr>
            </a:lvl2pPr>
            <a:lvl3pPr>
              <a:lnSpc>
                <a:spcPct val="90000"/>
              </a:lnSpc>
              <a:defRPr>
                <a:latin typeface="+mn-lt"/>
              </a:defRPr>
            </a:lvl3pPr>
            <a:lvl4pPr>
              <a:lnSpc>
                <a:spcPct val="90000"/>
              </a:lnSpc>
              <a:defRPr>
                <a:latin typeface="+mn-lt"/>
              </a:defRPr>
            </a:lvl4pPr>
            <a:lvl5pPr>
              <a:lnSpc>
                <a:spcPct val="90000"/>
              </a:lnSpc>
              <a:defRPr>
                <a:latin typeface="+mn-l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381000" y="1412874"/>
            <a:ext cx="8382000" cy="4561205"/>
          </a:xfrm>
        </p:spPr>
        <p:txBody>
          <a:bodyPr>
            <a:noAutofit/>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381000" y="1411553"/>
            <a:ext cx="4114800" cy="2129814"/>
          </a:xfrm>
        </p:spPr>
        <p:txBody>
          <a:bodyPr/>
          <a:lstStyle>
            <a:lvl1pPr marL="339976" indent="-339976">
              <a:lnSpc>
                <a:spcPct val="90000"/>
              </a:lnSpc>
              <a:defRPr sz="2800"/>
            </a:lvl1pPr>
            <a:lvl2pPr marL="673338" indent="-325424">
              <a:lnSpc>
                <a:spcPct val="90000"/>
              </a:lnSpc>
              <a:defRPr sz="2400"/>
            </a:lvl2pPr>
            <a:lvl3pPr marL="953785" indent="-288384">
              <a:lnSpc>
                <a:spcPct val="90000"/>
              </a:lnSpc>
              <a:defRPr sz="2000"/>
            </a:lvl3pPr>
            <a:lvl4pPr marL="1227618" indent="-273833">
              <a:lnSpc>
                <a:spcPct val="90000"/>
              </a:lnSpc>
              <a:defRPr sz="1800"/>
            </a:lvl4pPr>
            <a:lvl5pPr marL="1516002" indent="-280447">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411553"/>
            <a:ext cx="4114800" cy="2129814"/>
          </a:xfrm>
        </p:spPr>
        <p:txBody>
          <a:bodyPr/>
          <a:lstStyle>
            <a:lvl1pPr marL="347914" indent="-347914">
              <a:lnSpc>
                <a:spcPct val="90000"/>
              </a:lnSpc>
              <a:defRPr sz="2800"/>
            </a:lvl1pPr>
            <a:lvl2pPr marL="673338" indent="-339976">
              <a:lnSpc>
                <a:spcPct val="90000"/>
              </a:lnSpc>
              <a:defRPr sz="2400"/>
            </a:lvl2pPr>
            <a:lvl3pPr marL="961722" indent="-302936">
              <a:lnSpc>
                <a:spcPct val="90000"/>
              </a:lnSpc>
              <a:defRPr sz="2000"/>
            </a:lvl3pPr>
            <a:lvl4pPr marL="1227618" indent="-265896">
              <a:lnSpc>
                <a:spcPct val="90000"/>
              </a:lnSpc>
              <a:defRPr sz="1800"/>
            </a:lvl4pPr>
            <a:lvl5pPr marL="1516002" indent="-273833">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381000" y="1411553"/>
            <a:ext cx="4114800"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80999" y="2174875"/>
            <a:ext cx="4114800" cy="1537344"/>
          </a:xfrm>
        </p:spPr>
        <p:txBody>
          <a:bodyPr/>
          <a:lstStyle>
            <a:lvl1pPr marL="281770" indent="-281770">
              <a:defRPr sz="2300"/>
            </a:lvl1pPr>
            <a:lvl2pPr marL="562218" indent="-265896">
              <a:defRPr sz="2000"/>
            </a:lvl2pPr>
            <a:lvl3pPr marL="813562" indent="-243407">
              <a:defRPr sz="1800"/>
            </a:lvl3pPr>
            <a:lvl4pPr marL="1050354" indent="-228856">
              <a:defRPr sz="1700"/>
            </a:lvl4pPr>
            <a:lvl5pPr marL="1279210" indent="-206367">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981" y="1411553"/>
            <a:ext cx="4117019"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117974" cy="1537344"/>
          </a:xfrm>
        </p:spPr>
        <p:txBody>
          <a:bodyPr/>
          <a:lstStyle>
            <a:lvl1pPr marL="296321" indent="-296321">
              <a:defRPr sz="2300"/>
            </a:lvl1pPr>
            <a:lvl2pPr marL="570155" indent="-273833">
              <a:defRPr sz="2000"/>
            </a:lvl2pPr>
            <a:lvl3pPr marL="821499" indent="-244730">
              <a:defRPr sz="1800"/>
            </a:lvl3pPr>
            <a:lvl4pPr marL="1050354" indent="-236793">
              <a:defRPr sz="1700"/>
            </a:lvl4pPr>
            <a:lvl5pPr marL="1279210" indent="-220919">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Tree>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WALKIN - Prints in GRAYSCALE">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3.png"/></Relationships>
</file>

<file path=ppt/slideMasters/_rels/slideMaster2.xml.rels><?xml version="1.0" encoding="UTF-8" standalone="yes"?>
<Relationships xmlns="http://schemas.openxmlformats.org/package/2006/relationships"><Relationship Id="rId8" Type="http://schemas.openxmlformats.org/officeDocument/2006/relationships/image" Target="NULL"/><Relationship Id="rId3" Type="http://schemas.openxmlformats.org/officeDocument/2006/relationships/image" Target="../media/image1.jpeg"/><Relationship Id="rId7" Type="http://schemas.openxmlformats.org/officeDocument/2006/relationships/image" Target="NULL"/><Relationship Id="rId2" Type="http://schemas.openxmlformats.org/officeDocument/2006/relationships/theme" Target="../theme/theme2.xml"/><Relationship Id="rId1" Type="http://schemas.openxmlformats.org/officeDocument/2006/relationships/slideLayout" Target="../slideLayouts/slideLayout11.xml"/><Relationship Id="rId6" Type="http://schemas.openxmlformats.org/officeDocument/2006/relationships/image" Target="NULL"/><Relationship Id="rId5" Type="http://schemas.openxmlformats.org/officeDocument/2006/relationships/image" Target="NULL"/><Relationship Id="rId4" Type="http://schemas.openxmlformats.org/officeDocument/2006/relationships/image" Target="NUL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bwMode="blackWhite">
      <p:bgPr>
        <a:blipFill dpi="0" rotWithShape="1">
          <a:blip r:embed="rId12">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30188"/>
            <a:ext cx="8382000" cy="664797"/>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381000" y="1412875"/>
            <a:ext cx="8381999" cy="2135969"/>
          </a:xfrm>
          <a:prstGeom prst="rect">
            <a:avLst/>
          </a:prstGeom>
        </p:spPr>
        <p:txBody>
          <a:bodyPr vert="horz" wrap="square" lIns="0" tIns="0" rIns="0" bIns="0" rtlCol="0">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dk1" tx1="lt1" bg2="dk2" tx2="lt2" accent1="accent1" accent2="accent2" accent3="accent3" accent4="accent4" accent5="accent5" accent6="accent6" hlink="hlink" folHlink="folHlink"/>
  <p:sldLayoutIdLst>
    <p:sldLayoutId id="2147483694" r:id="rId1"/>
    <p:sldLayoutId id="2147483695" r:id="rId2"/>
    <p:sldLayoutId id="2147483696" r:id="rId3"/>
    <p:sldLayoutId id="2147483697" r:id="rId4"/>
    <p:sldLayoutId id="2147483698" r:id="rId5"/>
    <p:sldLayoutId id="2147483699" r:id="rId6"/>
    <p:sldLayoutId id="2147483700" r:id="rId7"/>
    <p:sldLayoutId id="2147483701" r:id="rId8"/>
    <p:sldLayoutId id="2147483702" r:id="rId9"/>
    <p:sldLayoutId id="2147483703" r:id="rId10"/>
  </p:sldLayoutIdLst>
  <p:transition>
    <p:fade/>
  </p:transition>
  <p:txStyles>
    <p:titleStyle>
      <a:lvl1pPr algn="l" defTabSz="914363" rtl="0" eaLnBrk="1" latinLnBrk="0" hangingPunct="1">
        <a:lnSpc>
          <a:spcPct val="90000"/>
        </a:lnSpc>
        <a:spcBef>
          <a:spcPct val="0"/>
        </a:spcBef>
        <a:buNone/>
        <a:defRPr lang="en-US" sz="4800" b="0" kern="1200" cap="none" spc="-150" dirty="0" smtClean="0">
          <a:ln w="3175">
            <a:noFill/>
          </a:ln>
          <a:solidFill>
            <a:srgbClr val="CCFFCC"/>
          </a:solidFill>
          <a:effectLst/>
          <a:latin typeface="+mj-lt"/>
          <a:ea typeface="+mn-ea"/>
          <a:cs typeface="Arial" charset="0"/>
        </a:defRPr>
      </a:lvl1pPr>
    </p:titleStyle>
    <p:bodyStyle>
      <a:lvl1pPr marL="396875" indent="-396875" algn="l" defTabSz="914363" rtl="0" eaLnBrk="1" latinLnBrk="0" hangingPunct="1">
        <a:lnSpc>
          <a:spcPct val="90000"/>
        </a:lnSpc>
        <a:spcBef>
          <a:spcPct val="20000"/>
        </a:spcBef>
        <a:buFontTx/>
        <a:buBlip>
          <a:blip r:embed="rId13"/>
        </a:buBlip>
        <a:defRPr sz="3200" kern="1200">
          <a:solidFill>
            <a:srgbClr val="99CC99"/>
          </a:solidFill>
          <a:latin typeface="+mn-lt"/>
          <a:ea typeface="+mn-ea"/>
          <a:cs typeface="+mn-cs"/>
        </a:defRPr>
      </a:lvl1pPr>
      <a:lvl2pPr marL="914400" indent="-396875" algn="l" defTabSz="914363" rtl="0" eaLnBrk="1" latinLnBrk="0" hangingPunct="1">
        <a:lnSpc>
          <a:spcPct val="90000"/>
        </a:lnSpc>
        <a:spcBef>
          <a:spcPct val="20000"/>
        </a:spcBef>
        <a:buSzPct val="90000"/>
        <a:buFontTx/>
        <a:buBlip>
          <a:blip r:embed="rId14"/>
        </a:buBlip>
        <a:defRPr sz="2800" kern="1200">
          <a:solidFill>
            <a:srgbClr val="99CC99"/>
          </a:solidFill>
          <a:latin typeface="+mn-lt"/>
          <a:ea typeface="+mn-ea"/>
          <a:cs typeface="+mn-cs"/>
        </a:defRPr>
      </a:lvl2pPr>
      <a:lvl3pPr marL="1258888" indent="-344488" algn="l" defTabSz="914363" rtl="0" eaLnBrk="1" latinLnBrk="0" hangingPunct="1">
        <a:lnSpc>
          <a:spcPct val="90000"/>
        </a:lnSpc>
        <a:spcBef>
          <a:spcPct val="20000"/>
        </a:spcBef>
        <a:buSzPct val="90000"/>
        <a:buFontTx/>
        <a:buBlip>
          <a:blip r:embed="rId14"/>
        </a:buBlip>
        <a:defRPr sz="2400" kern="1200">
          <a:solidFill>
            <a:srgbClr val="99CC99"/>
          </a:soli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14"/>
        </a:buBlip>
        <a:defRPr sz="2400" kern="1200">
          <a:solidFill>
            <a:srgbClr val="99CC99"/>
          </a:soli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14"/>
        </a:buBlip>
        <a:defRPr sz="2400" kern="1200">
          <a:solidFill>
            <a:srgbClr val="99CC99"/>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bwMode="blackWhite">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30188"/>
            <a:ext cx="8382000" cy="664797"/>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381000" y="1412875"/>
            <a:ext cx="8381999" cy="2135969"/>
          </a:xfrm>
          <a:prstGeom prst="rect">
            <a:avLst/>
          </a:prstGeom>
        </p:spPr>
        <p:txBody>
          <a:bodyPr vert="horz" wrap="square" lIns="0" tIns="0" rIns="0" bIns="0" rtlCol="0">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dk1" tx1="lt1" bg2="dk2" tx2="lt2" accent1="accent1" accent2="accent2" accent3="accent3" accent4="accent4" accent5="accent5" accent6="accent6" hlink="hlink" folHlink="folHlink"/>
  <p:sldLayoutIdLst>
    <p:sldLayoutId id="2147483728" r:id="rId1"/>
  </p:sldLayoutIdLst>
  <p:transition>
    <p:fade/>
  </p:transition>
  <p:txStyles>
    <p:titleStyle>
      <a:lvl1pPr algn="l" defTabSz="914363" rtl="0" eaLnBrk="1" latinLnBrk="0" hangingPunct="1">
        <a:lnSpc>
          <a:spcPct val="90000"/>
        </a:lnSpc>
        <a:spcBef>
          <a:spcPct val="0"/>
        </a:spcBef>
        <a:buNone/>
        <a:defRPr lang="en-US" sz="4800" b="0" kern="1200" cap="none" spc="-150" dirty="0" smtClean="0">
          <a:ln w="3175">
            <a:noFill/>
          </a:ln>
          <a:solidFill>
            <a:srgbClr val="CCFFCC"/>
          </a:solidFill>
          <a:effectLst/>
          <a:latin typeface="+mj-lt"/>
          <a:ea typeface="+mn-ea"/>
          <a:cs typeface="Arial" charset="0"/>
        </a:defRPr>
      </a:lvl1pPr>
    </p:titleStyle>
    <p:bodyStyle>
      <a:lvl1pPr marL="396875" indent="-396875" algn="l" defTabSz="914363" rtl="0" eaLnBrk="1" latinLnBrk="0" hangingPunct="1">
        <a:lnSpc>
          <a:spcPct val="90000"/>
        </a:lnSpc>
        <a:spcBef>
          <a:spcPct val="20000"/>
        </a:spcBef>
        <a:buFontTx/>
        <a:buBlip>
          <a:blip r:embed="rId4"/>
        </a:buBlip>
        <a:defRPr sz="3200" kern="1200">
          <a:solidFill>
            <a:srgbClr val="99CC99"/>
          </a:solidFill>
          <a:latin typeface="+mn-lt"/>
          <a:ea typeface="+mn-ea"/>
          <a:cs typeface="+mn-cs"/>
        </a:defRPr>
      </a:lvl1pPr>
      <a:lvl2pPr marL="914400" indent="-396875" algn="l" defTabSz="914363" rtl="0" eaLnBrk="1" latinLnBrk="0" hangingPunct="1">
        <a:lnSpc>
          <a:spcPct val="90000"/>
        </a:lnSpc>
        <a:spcBef>
          <a:spcPct val="20000"/>
        </a:spcBef>
        <a:buSzPct val="90000"/>
        <a:buFontTx/>
        <a:buBlip>
          <a:blip r:embed="rId5"/>
        </a:buBlip>
        <a:defRPr sz="2800" kern="1200">
          <a:solidFill>
            <a:srgbClr val="99CC99"/>
          </a:solidFill>
          <a:latin typeface="+mn-lt"/>
          <a:ea typeface="+mn-ea"/>
          <a:cs typeface="+mn-cs"/>
        </a:defRPr>
      </a:lvl2pPr>
      <a:lvl3pPr marL="1258888" indent="-344488" algn="l" defTabSz="914363" rtl="0" eaLnBrk="1" latinLnBrk="0" hangingPunct="1">
        <a:lnSpc>
          <a:spcPct val="90000"/>
        </a:lnSpc>
        <a:spcBef>
          <a:spcPct val="20000"/>
        </a:spcBef>
        <a:buSzPct val="90000"/>
        <a:buFontTx/>
        <a:buBlip>
          <a:blip r:embed="rId6"/>
        </a:buBlip>
        <a:defRPr sz="2400" kern="1200">
          <a:solidFill>
            <a:srgbClr val="99CC99"/>
          </a:soli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7"/>
        </a:buBlip>
        <a:defRPr sz="2400" kern="1200">
          <a:solidFill>
            <a:srgbClr val="99CC99"/>
          </a:soli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8"/>
        </a:buBlip>
        <a:defRPr sz="2400" kern="1200">
          <a:solidFill>
            <a:srgbClr val="99CC99"/>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9.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8" Type="http://schemas.openxmlformats.org/officeDocument/2006/relationships/hyperlink" Target="http://microsoft.com/msdn" TargetMode="External"/><Relationship Id="rId3" Type="http://schemas.openxmlformats.org/officeDocument/2006/relationships/image" Target="../media/image6.png"/><Relationship Id="rId7" Type="http://schemas.openxmlformats.org/officeDocument/2006/relationships/image" Target="../media/image8.png"/><Relationship Id="rId2" Type="http://schemas.openxmlformats.org/officeDocument/2006/relationships/notesSlide" Target="../notesSlides/notesSlide29.xml"/><Relationship Id="rId1" Type="http://schemas.openxmlformats.org/officeDocument/2006/relationships/slideLayout" Target="../slideLayouts/slideLayout7.xml"/><Relationship Id="rId6" Type="http://schemas.openxmlformats.org/officeDocument/2006/relationships/image" Target="../media/image7.png"/><Relationship Id="rId11" Type="http://schemas.openxmlformats.org/officeDocument/2006/relationships/image" Target="../media/image10.png"/><Relationship Id="rId5" Type="http://schemas.openxmlformats.org/officeDocument/2006/relationships/hyperlink" Target="http://microsoft.com/technet" TargetMode="External"/><Relationship Id="rId10" Type="http://schemas.openxmlformats.org/officeDocument/2006/relationships/image" Target="../media/image9.emf"/><Relationship Id="rId4" Type="http://schemas.openxmlformats.org/officeDocument/2006/relationships/hyperlink" Target="http://www.microsoft.com/teched" TargetMode="External"/><Relationship Id="rId9" Type="http://schemas.openxmlformats.org/officeDocument/2006/relationships/hyperlink" Target="http://www.microsoft.com/learning"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1.xml"/></Relationships>
</file>

<file path=ppt/slides/_rels/slide3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30.xml"/><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Sys.dm_exec_query_stats</a:t>
            </a:r>
            <a:endParaRPr lang="en-US" dirty="0"/>
          </a:p>
        </p:txBody>
      </p:sp>
      <p:sp>
        <p:nvSpPr>
          <p:cNvPr id="3" name="Content Placeholder 2"/>
          <p:cNvSpPr>
            <a:spLocks noGrp="1"/>
          </p:cNvSpPr>
          <p:nvPr>
            <p:ph idx="1"/>
          </p:nvPr>
        </p:nvSpPr>
        <p:spPr/>
        <p:txBody>
          <a:bodyPr/>
          <a:lstStyle/>
          <a:p>
            <a:r>
              <a:rPr lang="en-US" dirty="0" smtClean="0"/>
              <a:t>Breaks query batches into statements</a:t>
            </a:r>
          </a:p>
          <a:p>
            <a:pPr lvl="1"/>
            <a:r>
              <a:rPr lang="en-US" dirty="0" smtClean="0"/>
              <a:t>Statement start/end offset included</a:t>
            </a:r>
          </a:p>
          <a:p>
            <a:r>
              <a:rPr lang="en-US" dirty="0" smtClean="0"/>
              <a:t>Resource Utilization is tracked per statement</a:t>
            </a:r>
          </a:p>
          <a:p>
            <a:pPr lvl="1"/>
            <a:r>
              <a:rPr lang="en-US" dirty="0" smtClean="0"/>
              <a:t>Timings - worker time, elapsed time</a:t>
            </a:r>
          </a:p>
          <a:p>
            <a:pPr lvl="1"/>
            <a:r>
              <a:rPr lang="en-US" dirty="0" smtClean="0"/>
              <a:t>I/O Activity</a:t>
            </a:r>
          </a:p>
          <a:p>
            <a:pPr lvl="1"/>
            <a:r>
              <a:rPr lang="en-US" dirty="0" smtClean="0"/>
              <a:t>CLR time</a:t>
            </a:r>
          </a:p>
          <a:p>
            <a:r>
              <a:rPr lang="en-US" dirty="0" smtClean="0"/>
              <a:t>Usage info</a:t>
            </a:r>
          </a:p>
          <a:p>
            <a:pPr lvl="1"/>
            <a:r>
              <a:rPr lang="en-US" dirty="0" smtClean="0"/>
              <a:t>Plan generation number, create/last exec time</a:t>
            </a:r>
          </a:p>
          <a:p>
            <a:r>
              <a:rPr lang="en-US" dirty="0" smtClean="0"/>
              <a:t>Handles to SQL statement, Query Plan</a:t>
            </a:r>
          </a:p>
        </p:txBody>
      </p:sp>
    </p:spTree>
  </p:cSld>
  <p:clrMapOvr>
    <a:masterClrMapping/>
  </p:clrMapOvr>
  <p:transition>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Sys.dm_exec_plan_attributes</a:t>
            </a:r>
            <a:endParaRPr lang="en-US" dirty="0"/>
          </a:p>
        </p:txBody>
      </p:sp>
      <p:sp>
        <p:nvSpPr>
          <p:cNvPr id="3" name="Content Placeholder 2"/>
          <p:cNvSpPr>
            <a:spLocks noGrp="1"/>
          </p:cNvSpPr>
          <p:nvPr>
            <p:ph idx="1"/>
          </p:nvPr>
        </p:nvSpPr>
        <p:spPr/>
        <p:txBody>
          <a:bodyPr/>
          <a:lstStyle/>
          <a:p>
            <a:r>
              <a:rPr lang="en-US" dirty="0" smtClean="0"/>
              <a:t>Information associated with a plan</a:t>
            </a:r>
          </a:p>
          <a:p>
            <a:pPr lvl="1"/>
            <a:r>
              <a:rPr lang="en-US" dirty="0" smtClean="0"/>
              <a:t>Cache keys</a:t>
            </a:r>
          </a:p>
          <a:p>
            <a:pPr lvl="1"/>
            <a:r>
              <a:rPr lang="en-US" dirty="0" smtClean="0"/>
              <a:t>Execution context counts</a:t>
            </a:r>
          </a:p>
          <a:p>
            <a:pPr lvl="1"/>
            <a:r>
              <a:rPr lang="en-US" dirty="0" smtClean="0"/>
              <a:t>Cursor options and information</a:t>
            </a:r>
          </a:p>
          <a:p>
            <a:pPr lvl="1"/>
            <a:r>
              <a:rPr lang="en-US" dirty="0" smtClean="0"/>
              <a:t>Trigger plan as result as a MERGE statement</a:t>
            </a:r>
          </a:p>
          <a:p>
            <a:r>
              <a:rPr lang="en-US" dirty="0" smtClean="0"/>
              <a:t>If attributes with </a:t>
            </a:r>
            <a:r>
              <a:rPr lang="en-US" dirty="0" err="1" smtClean="0"/>
              <a:t>is_cache_key</a:t>
            </a:r>
            <a:r>
              <a:rPr lang="en-US" dirty="0" smtClean="0"/>
              <a:t> are not the same the plan will not be reused</a:t>
            </a:r>
            <a:endParaRPr lang="en-US" dirty="0"/>
          </a:p>
        </p:txBody>
      </p:sp>
    </p:spTree>
  </p:cSld>
  <p:clrMapOvr>
    <a:masterClrMapping/>
  </p:clrMapOvr>
  <p:transition>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Affects Query Plans</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Query Plans Created On Entry To</a:t>
            </a:r>
          </a:p>
          <a:p>
            <a:pPr lvl="1"/>
            <a:r>
              <a:rPr lang="en-US" dirty="0" smtClean="0"/>
              <a:t>Batch Of SQL Statements</a:t>
            </a:r>
          </a:p>
          <a:p>
            <a:pPr lvl="1"/>
            <a:r>
              <a:rPr lang="en-US" dirty="0" smtClean="0"/>
              <a:t>Procedural Code (e.g. Stored Procedure)</a:t>
            </a:r>
          </a:p>
          <a:p>
            <a:r>
              <a:rPr lang="en-US" dirty="0" smtClean="0"/>
              <a:t>Plans don't consider</a:t>
            </a:r>
          </a:p>
          <a:p>
            <a:pPr lvl="1"/>
            <a:r>
              <a:rPr lang="en-US" dirty="0" smtClean="0"/>
              <a:t>Current memory usage</a:t>
            </a:r>
          </a:p>
          <a:p>
            <a:pPr lvl="1"/>
            <a:r>
              <a:rPr lang="en-US" dirty="0" smtClean="0"/>
              <a:t>Current lock table status</a:t>
            </a:r>
          </a:p>
          <a:p>
            <a:r>
              <a:rPr lang="en-US" dirty="0" smtClean="0"/>
              <a:t>Plans do consider</a:t>
            </a:r>
          </a:p>
          <a:p>
            <a:pPr lvl="1"/>
            <a:r>
              <a:rPr lang="en-US" dirty="0" smtClean="0"/>
              <a:t>Parameter values at plan creation time</a:t>
            </a:r>
          </a:p>
          <a:p>
            <a:pPr lvl="1"/>
            <a:r>
              <a:rPr lang="en-US" dirty="0" smtClean="0"/>
              <a:t>Statistics</a:t>
            </a:r>
          </a:p>
          <a:p>
            <a:r>
              <a:rPr lang="en-US" dirty="0" smtClean="0"/>
              <a:t>Plans tied to batch or stored procedure</a:t>
            </a:r>
          </a:p>
          <a:p>
            <a:pPr lvl="1"/>
            <a:r>
              <a:rPr lang="en-US" dirty="0" smtClean="0"/>
              <a:t>And attributes</a:t>
            </a:r>
          </a:p>
          <a:p>
            <a:endParaRPr lang="en-US" dirty="0" smtClean="0"/>
          </a:p>
          <a:p>
            <a:endParaRPr lang="en-US" dirty="0"/>
          </a:p>
        </p:txBody>
      </p:sp>
    </p:spTree>
  </p:cSld>
  <p:clrMapOvr>
    <a:masterClrMapping/>
  </p:clrMapOvr>
  <p:transition>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1186" name="Rectangle 2"/>
          <p:cNvSpPr>
            <a:spLocks noGrp="1" noChangeAspect="1" noChangeArrowheads="1"/>
          </p:cNvSpPr>
          <p:nvPr>
            <p:ph type="title"/>
          </p:nvPr>
        </p:nvSpPr>
        <p:spPr/>
        <p:txBody>
          <a:bodyPr/>
          <a:lstStyle/>
          <a:p>
            <a:r>
              <a:rPr lang="en-US" dirty="0"/>
              <a:t>Plan </a:t>
            </a:r>
            <a:r>
              <a:rPr lang="en-US" dirty="0" smtClean="0"/>
              <a:t>Caches</a:t>
            </a:r>
            <a:endParaRPr lang="en-US" dirty="0"/>
          </a:p>
        </p:txBody>
      </p:sp>
      <p:sp>
        <p:nvSpPr>
          <p:cNvPr id="861187" name="Rectangle 3"/>
          <p:cNvSpPr>
            <a:spLocks noGrp="1" noChangeAspect="1" noChangeArrowheads="1"/>
          </p:cNvSpPr>
          <p:nvPr>
            <p:ph type="body" idx="1"/>
          </p:nvPr>
        </p:nvSpPr>
        <p:spPr/>
        <p:txBody>
          <a:bodyPr>
            <a:normAutofit lnSpcReduction="10000"/>
          </a:bodyPr>
          <a:lstStyle/>
          <a:p>
            <a:r>
              <a:rPr lang="en-US" dirty="0" smtClean="0"/>
              <a:t>Four </a:t>
            </a:r>
            <a:r>
              <a:rPr lang="en-US" dirty="0"/>
              <a:t>major </a:t>
            </a:r>
            <a:r>
              <a:rPr lang="en-US" dirty="0" smtClean="0"/>
              <a:t>plan </a:t>
            </a:r>
            <a:r>
              <a:rPr lang="en-US" dirty="0"/>
              <a:t>caches</a:t>
            </a:r>
          </a:p>
          <a:p>
            <a:pPr lvl="1"/>
            <a:r>
              <a:rPr lang="en-US" dirty="0"/>
              <a:t>Procedure cache</a:t>
            </a:r>
          </a:p>
          <a:p>
            <a:pPr lvl="1"/>
            <a:r>
              <a:rPr lang="en-US" dirty="0" err="1"/>
              <a:t>Adhoc</a:t>
            </a:r>
            <a:r>
              <a:rPr lang="en-US" dirty="0"/>
              <a:t> query cache</a:t>
            </a:r>
          </a:p>
          <a:p>
            <a:pPr lvl="1"/>
            <a:r>
              <a:rPr lang="en-US" dirty="0"/>
              <a:t>XP </a:t>
            </a:r>
            <a:r>
              <a:rPr lang="en-US" dirty="0" smtClean="0"/>
              <a:t>cache</a:t>
            </a:r>
          </a:p>
          <a:p>
            <a:pPr lvl="1"/>
            <a:r>
              <a:rPr lang="en-US" dirty="0" smtClean="0"/>
              <a:t>Bound Tree cache - views, defaults, rules</a:t>
            </a:r>
            <a:endParaRPr lang="en-US" dirty="0"/>
          </a:p>
          <a:p>
            <a:r>
              <a:rPr lang="en-US" dirty="0"/>
              <a:t>Query plans are reentrant</a:t>
            </a:r>
          </a:p>
          <a:p>
            <a:r>
              <a:rPr lang="en-US" dirty="0"/>
              <a:t>Execution plans are also cached</a:t>
            </a:r>
          </a:p>
          <a:p>
            <a:pPr lvl="1"/>
            <a:r>
              <a:rPr lang="en-US" dirty="0"/>
              <a:t>Execution plans not reentrant</a:t>
            </a:r>
          </a:p>
          <a:p>
            <a:pPr lvl="1"/>
            <a:r>
              <a:rPr lang="en-US" dirty="0"/>
              <a:t>Execution plans are </a:t>
            </a:r>
            <a:r>
              <a:rPr lang="en-US" dirty="0" err="1"/>
              <a:t>reuseable</a:t>
            </a:r>
            <a:r>
              <a:rPr lang="en-US" dirty="0"/>
              <a:t> </a:t>
            </a:r>
            <a:endParaRPr lang="en-US" dirty="0" smtClean="0"/>
          </a:p>
          <a:p>
            <a:r>
              <a:rPr lang="en-US" dirty="0" smtClean="0"/>
              <a:t>Inactive Cursor cached as part of the query plan</a:t>
            </a:r>
            <a:endParaRPr lang="en-US" dirty="0"/>
          </a:p>
        </p:txBody>
      </p:sp>
    </p:spTree>
  </p:cSld>
  <p:clrMapOvr>
    <a:masterClrMapping/>
  </p:clrMapOvr>
  <p:transition>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6306" name="Rectangle 2"/>
          <p:cNvSpPr>
            <a:spLocks noGrp="1" noChangeAspect="1" noChangeArrowheads="1"/>
          </p:cNvSpPr>
          <p:nvPr>
            <p:ph type="title"/>
          </p:nvPr>
        </p:nvSpPr>
        <p:spPr/>
        <p:txBody>
          <a:bodyPr/>
          <a:lstStyle/>
          <a:p>
            <a:r>
              <a:rPr lang="en-US"/>
              <a:t>Plan reuse</a:t>
            </a:r>
          </a:p>
        </p:txBody>
      </p:sp>
      <p:sp>
        <p:nvSpPr>
          <p:cNvPr id="866307" name="Rectangle 3"/>
          <p:cNvSpPr>
            <a:spLocks noGrp="1" noChangeAspect="1" noChangeArrowheads="1"/>
          </p:cNvSpPr>
          <p:nvPr>
            <p:ph type="body" idx="1"/>
          </p:nvPr>
        </p:nvSpPr>
        <p:spPr/>
        <p:txBody>
          <a:bodyPr/>
          <a:lstStyle/>
          <a:p>
            <a:r>
              <a:rPr lang="en-US" dirty="0"/>
              <a:t>Plan reuse is </a:t>
            </a:r>
            <a:r>
              <a:rPr lang="en-US" dirty="0" smtClean="0"/>
              <a:t>almost always </a:t>
            </a:r>
            <a:r>
              <a:rPr lang="en-US" dirty="0"/>
              <a:t>is good thing</a:t>
            </a:r>
          </a:p>
          <a:p>
            <a:pPr lvl="1"/>
            <a:r>
              <a:rPr lang="en-US" dirty="0"/>
              <a:t>Compilation takes CPU</a:t>
            </a:r>
          </a:p>
          <a:p>
            <a:pPr lvl="1"/>
            <a:r>
              <a:rPr lang="en-US" dirty="0"/>
              <a:t>Less total plans -&gt; more plans in plan cache</a:t>
            </a:r>
          </a:p>
          <a:p>
            <a:r>
              <a:rPr lang="en-US" dirty="0"/>
              <a:t>Plan reuse can be achieved by</a:t>
            </a:r>
          </a:p>
          <a:p>
            <a:pPr lvl="1"/>
            <a:r>
              <a:rPr lang="en-US" dirty="0"/>
              <a:t>Using stored procedures</a:t>
            </a:r>
          </a:p>
          <a:p>
            <a:pPr lvl="1"/>
            <a:r>
              <a:rPr lang="en-US" dirty="0"/>
              <a:t>Using parameterized queries</a:t>
            </a:r>
          </a:p>
          <a:p>
            <a:pPr lvl="1"/>
            <a:r>
              <a:rPr lang="en-US" dirty="0" err="1"/>
              <a:t>Autoparameterization</a:t>
            </a:r>
            <a:endParaRPr lang="en-US" dirty="0"/>
          </a:p>
          <a:p>
            <a:r>
              <a:rPr lang="en-US" dirty="0"/>
              <a:t>Plans can be aged out of cache</a:t>
            </a:r>
          </a:p>
          <a:p>
            <a:pPr lvl="1"/>
            <a:r>
              <a:rPr lang="en-US" dirty="0"/>
              <a:t>Under memory pressure</a:t>
            </a:r>
          </a:p>
          <a:p>
            <a:pPr lvl="1"/>
            <a:r>
              <a:rPr lang="en-US" dirty="0"/>
              <a:t>Same algorithm for all </a:t>
            </a:r>
            <a:r>
              <a:rPr lang="en-US" dirty="0" smtClean="0"/>
              <a:t>caches</a:t>
            </a:r>
            <a:endParaRPr lang="en-US" dirty="0"/>
          </a:p>
        </p:txBody>
      </p:sp>
    </p:spTree>
  </p:cSld>
  <p:clrMapOvr>
    <a:masterClrMapping/>
  </p:clrMapOvr>
  <p:transition>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Autoparameterization</a:t>
            </a:r>
            <a:endParaRPr lang="en-US" dirty="0"/>
          </a:p>
        </p:txBody>
      </p:sp>
      <p:sp>
        <p:nvSpPr>
          <p:cNvPr id="3" name="Content Placeholder 2"/>
          <p:cNvSpPr>
            <a:spLocks noGrp="1"/>
          </p:cNvSpPr>
          <p:nvPr>
            <p:ph idx="1"/>
          </p:nvPr>
        </p:nvSpPr>
        <p:spPr/>
        <p:txBody>
          <a:bodyPr/>
          <a:lstStyle/>
          <a:p>
            <a:r>
              <a:rPr lang="en-US" dirty="0" smtClean="0"/>
              <a:t>Makes parameterized statement from non-parameterized</a:t>
            </a:r>
          </a:p>
          <a:p>
            <a:pPr lvl="1"/>
            <a:r>
              <a:rPr lang="en-US" dirty="0" smtClean="0"/>
              <a:t>Both plans stored in plan cache</a:t>
            </a:r>
          </a:p>
          <a:p>
            <a:pPr lvl="1"/>
            <a:r>
              <a:rPr lang="en-US" dirty="0" smtClean="0"/>
              <a:t>Data type chosen based on data value</a:t>
            </a:r>
          </a:p>
          <a:p>
            <a:r>
              <a:rPr lang="en-US" dirty="0" smtClean="0"/>
              <a:t>Assists in query plan reuse</a:t>
            </a:r>
          </a:p>
          <a:p>
            <a:r>
              <a:rPr lang="en-US" dirty="0" smtClean="0"/>
              <a:t>Two flavors of </a:t>
            </a:r>
            <a:r>
              <a:rPr lang="en-US" dirty="0" err="1" smtClean="0"/>
              <a:t>autoparameterization</a:t>
            </a:r>
            <a:endParaRPr lang="en-US" dirty="0" smtClean="0"/>
          </a:p>
          <a:p>
            <a:pPr lvl="1"/>
            <a:r>
              <a:rPr lang="en-US" dirty="0" smtClean="0"/>
              <a:t>Controlled as database set option or via plan guide</a:t>
            </a:r>
          </a:p>
          <a:p>
            <a:pPr lvl="1"/>
            <a:r>
              <a:rPr lang="en-US" dirty="0" smtClean="0"/>
              <a:t>Simple - small set of query patterns</a:t>
            </a:r>
          </a:p>
          <a:p>
            <a:pPr lvl="1"/>
            <a:r>
              <a:rPr lang="en-US" dirty="0" smtClean="0"/>
              <a:t>Forced - larger set of query patters</a:t>
            </a:r>
            <a:endParaRPr lang="en-US" dirty="0"/>
          </a:p>
        </p:txBody>
      </p:sp>
    </p:spTree>
  </p:cSld>
  <p:clrMapOvr>
    <a:masterClrMapping/>
  </p:clrMapOvr>
  <p:transition>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9378" name="Rectangle 2"/>
          <p:cNvSpPr>
            <a:spLocks noGrp="1" noChangeAspect="1" noChangeArrowheads="1"/>
          </p:cNvSpPr>
          <p:nvPr>
            <p:ph type="title"/>
          </p:nvPr>
        </p:nvSpPr>
        <p:spPr/>
        <p:txBody>
          <a:bodyPr/>
          <a:lstStyle/>
          <a:p>
            <a:r>
              <a:rPr lang="en-US"/>
              <a:t>Parameter sniffing</a:t>
            </a:r>
          </a:p>
        </p:txBody>
      </p:sp>
      <p:sp>
        <p:nvSpPr>
          <p:cNvPr id="869379" name="Rectangle 3"/>
          <p:cNvSpPr>
            <a:spLocks noGrp="1" noChangeAspect="1" noChangeArrowheads="1"/>
          </p:cNvSpPr>
          <p:nvPr>
            <p:ph type="body" idx="1"/>
          </p:nvPr>
        </p:nvSpPr>
        <p:spPr/>
        <p:txBody>
          <a:bodyPr>
            <a:normAutofit fontScale="92500" lnSpcReduction="10000"/>
          </a:bodyPr>
          <a:lstStyle/>
          <a:p>
            <a:r>
              <a:rPr lang="en-US" dirty="0"/>
              <a:t>Queries in procedure optimized on compile</a:t>
            </a:r>
          </a:p>
          <a:p>
            <a:pPr lvl="1"/>
            <a:r>
              <a:rPr lang="en-US" dirty="0"/>
              <a:t>First set of parameter values used</a:t>
            </a:r>
          </a:p>
          <a:p>
            <a:pPr lvl="1"/>
            <a:r>
              <a:rPr lang="en-US" dirty="0"/>
              <a:t>Never </a:t>
            </a:r>
            <a:r>
              <a:rPr lang="en-US" dirty="0" smtClean="0"/>
              <a:t>re-optimized </a:t>
            </a:r>
            <a:r>
              <a:rPr lang="en-US" dirty="0"/>
              <a:t>for different values</a:t>
            </a:r>
          </a:p>
          <a:p>
            <a:r>
              <a:rPr lang="en-US" dirty="0"/>
              <a:t>Parameters not sniffed (or used)</a:t>
            </a:r>
          </a:p>
          <a:p>
            <a:pPr lvl="1"/>
            <a:r>
              <a:rPr lang="en-US" dirty="0"/>
              <a:t>If changed in procedure code</a:t>
            </a:r>
          </a:p>
          <a:p>
            <a:pPr lvl="1"/>
            <a:r>
              <a:rPr lang="en-US" dirty="0"/>
              <a:t>If passed to queries from variables</a:t>
            </a:r>
          </a:p>
          <a:p>
            <a:r>
              <a:rPr lang="en-US" dirty="0"/>
              <a:t>If parameter sniffing is a problem,</a:t>
            </a:r>
          </a:p>
          <a:p>
            <a:pPr lvl="1"/>
            <a:r>
              <a:rPr lang="en-US" dirty="0"/>
              <a:t>Use explicit recompiles</a:t>
            </a:r>
          </a:p>
          <a:p>
            <a:pPr lvl="1"/>
            <a:r>
              <a:rPr lang="en-US" dirty="0"/>
              <a:t>Modify code to be modular</a:t>
            </a:r>
          </a:p>
          <a:p>
            <a:pPr lvl="2"/>
            <a:r>
              <a:rPr lang="en-US" dirty="0"/>
              <a:t>multiple </a:t>
            </a:r>
            <a:r>
              <a:rPr lang="en-US" dirty="0" smtClean="0"/>
              <a:t>procedures </a:t>
            </a:r>
            <a:r>
              <a:rPr lang="en-US" dirty="0"/>
              <a:t>not </a:t>
            </a:r>
            <a:r>
              <a:rPr lang="en-US" dirty="0" smtClean="0"/>
              <a:t>CASE or IF statements</a:t>
            </a:r>
            <a:endParaRPr lang="en-US" dirty="0"/>
          </a:p>
          <a:p>
            <a:pPr lvl="1"/>
            <a:r>
              <a:rPr lang="en-US" dirty="0"/>
              <a:t>OPTION (OPTIMIZE </a:t>
            </a:r>
            <a:r>
              <a:rPr lang="en-US" dirty="0" smtClean="0"/>
              <a:t>FOR VALUES/UNKNOWN)</a:t>
            </a:r>
            <a:endParaRPr lang="en-US" dirty="0"/>
          </a:p>
        </p:txBody>
      </p:sp>
    </p:spTree>
  </p:cSld>
  <p:clrMapOvr>
    <a:masterClrMapping/>
  </p:clrMapOvr>
  <p:transition>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7330" name="Rectangle 2"/>
          <p:cNvSpPr>
            <a:spLocks noGrp="1" noChangeAspect="1" noChangeArrowheads="1"/>
          </p:cNvSpPr>
          <p:nvPr>
            <p:ph type="title"/>
          </p:nvPr>
        </p:nvSpPr>
        <p:spPr/>
        <p:txBody>
          <a:bodyPr/>
          <a:lstStyle/>
          <a:p>
            <a:r>
              <a:rPr lang="en-US" dirty="0" smtClean="0"/>
              <a:t>Statement Recompilation</a:t>
            </a:r>
            <a:endParaRPr lang="en-US" dirty="0"/>
          </a:p>
        </p:txBody>
      </p:sp>
      <p:sp>
        <p:nvSpPr>
          <p:cNvPr id="867331" name="Rectangle 3"/>
          <p:cNvSpPr>
            <a:spLocks noGrp="1" noChangeAspect="1" noChangeArrowheads="1"/>
          </p:cNvSpPr>
          <p:nvPr>
            <p:ph type="body" idx="1"/>
          </p:nvPr>
        </p:nvSpPr>
        <p:spPr>
          <a:xfrm>
            <a:off x="227013" y="1141413"/>
            <a:ext cx="8582025" cy="5283200"/>
          </a:xfrm>
        </p:spPr>
        <p:txBody>
          <a:bodyPr>
            <a:normAutofit lnSpcReduction="10000"/>
          </a:bodyPr>
          <a:lstStyle/>
          <a:p>
            <a:r>
              <a:rPr lang="en-US" sz="2800" dirty="0"/>
              <a:t>Plans are recompiled when</a:t>
            </a:r>
          </a:p>
          <a:p>
            <a:pPr lvl="1"/>
            <a:r>
              <a:rPr lang="en-US" sz="2400" dirty="0"/>
              <a:t>Metadata changes</a:t>
            </a:r>
          </a:p>
          <a:p>
            <a:pPr lvl="1"/>
            <a:r>
              <a:rPr lang="en-US" sz="2400" dirty="0"/>
              <a:t>Statistics change</a:t>
            </a:r>
          </a:p>
          <a:p>
            <a:pPr lvl="1"/>
            <a:r>
              <a:rPr lang="en-US" sz="2400" dirty="0"/>
              <a:t>All plan options do not match (cache_keys)</a:t>
            </a:r>
          </a:p>
          <a:p>
            <a:pPr lvl="1"/>
            <a:r>
              <a:rPr lang="en-US" sz="2400" dirty="0"/>
              <a:t>Other reasons</a:t>
            </a:r>
          </a:p>
          <a:p>
            <a:pPr lvl="2"/>
            <a:r>
              <a:rPr lang="en-US" sz="2000" dirty="0"/>
              <a:t>SELECT v.subclass_name, v.subclass_value </a:t>
            </a:r>
          </a:p>
          <a:p>
            <a:pPr lvl="2">
              <a:buFontTx/>
              <a:buNone/>
            </a:pPr>
            <a:r>
              <a:rPr lang="en-US" sz="2000" dirty="0"/>
              <a:t>	from sys.trace_events e inner join sys.trace_subclass_values v  </a:t>
            </a:r>
          </a:p>
          <a:p>
            <a:pPr lvl="2">
              <a:buFontTx/>
              <a:buNone/>
            </a:pPr>
            <a:r>
              <a:rPr lang="en-US" sz="2000" dirty="0"/>
              <a:t>	on e.trace_event_id = v.trace_event_id </a:t>
            </a:r>
          </a:p>
          <a:p>
            <a:pPr lvl="2">
              <a:buFontTx/>
              <a:buNone/>
            </a:pPr>
            <a:r>
              <a:rPr lang="en-US" sz="2000" dirty="0"/>
              <a:t>	where e.name = 'SP:Recompile'</a:t>
            </a:r>
          </a:p>
          <a:p>
            <a:r>
              <a:rPr lang="en-US" sz="2800" dirty="0"/>
              <a:t>You can force a recompile</a:t>
            </a:r>
          </a:p>
          <a:p>
            <a:pPr lvl="1"/>
            <a:r>
              <a:rPr lang="en-US" sz="2400" dirty="0"/>
              <a:t>OPTION (RECOMPILE)</a:t>
            </a:r>
          </a:p>
          <a:p>
            <a:pPr lvl="1"/>
            <a:r>
              <a:rPr lang="en-US" sz="2400" dirty="0"/>
              <a:t>CREATE PROCEDURE ...WITH RECOMPILE</a:t>
            </a:r>
          </a:p>
          <a:p>
            <a:pPr lvl="1"/>
            <a:r>
              <a:rPr lang="en-US" sz="2400" dirty="0"/>
              <a:t>EXECUTE ...WITH RECOMPILE</a:t>
            </a:r>
          </a:p>
          <a:p>
            <a:pPr lvl="1"/>
            <a:r>
              <a:rPr lang="en-US" sz="2400" dirty="0"/>
              <a:t>sp_recompile</a:t>
            </a:r>
          </a:p>
        </p:txBody>
      </p:sp>
    </p:spTree>
  </p:cSld>
  <p:clrMapOvr>
    <a:masterClrMapping/>
  </p:clrMapOvr>
  <p:transition>
    <p:fad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Plan Guides and Plan Freezing</a:t>
            </a:r>
            <a:endParaRPr lang="en-US" dirty="0"/>
          </a:p>
        </p:txBody>
      </p:sp>
      <p:sp>
        <p:nvSpPr>
          <p:cNvPr id="3" name="Content Placeholder 2"/>
          <p:cNvSpPr>
            <a:spLocks noGrp="1"/>
          </p:cNvSpPr>
          <p:nvPr>
            <p:ph idx="1"/>
          </p:nvPr>
        </p:nvSpPr>
        <p:spPr/>
        <p:txBody>
          <a:bodyPr/>
          <a:lstStyle/>
          <a:p>
            <a:r>
              <a:rPr lang="en-US" dirty="0" smtClean="0"/>
              <a:t>Plan guide</a:t>
            </a:r>
          </a:p>
          <a:p>
            <a:pPr lvl="1"/>
            <a:r>
              <a:rPr lang="en-US" dirty="0" smtClean="0"/>
              <a:t>A way to associate a query hint with a query without changing the source query</a:t>
            </a:r>
          </a:p>
          <a:p>
            <a:r>
              <a:rPr lang="en-US" dirty="0" smtClean="0"/>
              <a:t>Plan forcing </a:t>
            </a:r>
          </a:p>
          <a:p>
            <a:pPr lvl="1"/>
            <a:r>
              <a:rPr lang="en-US" dirty="0" smtClean="0"/>
              <a:t>Specify plan as query hint in a plan guide</a:t>
            </a:r>
          </a:p>
          <a:p>
            <a:r>
              <a:rPr lang="en-US" dirty="0" smtClean="0"/>
              <a:t>Plan freezing </a:t>
            </a:r>
          </a:p>
          <a:p>
            <a:pPr lvl="1"/>
            <a:r>
              <a:rPr lang="en-US" dirty="0" smtClean="0"/>
              <a:t>Extract plan from cache for plan forcing</a:t>
            </a:r>
            <a:endParaRPr lang="en-US" dirty="0"/>
          </a:p>
        </p:txBody>
      </p:sp>
    </p:spTree>
  </p:cSld>
  <p:clrMapOvr>
    <a:masterClrMapping/>
  </p:clrMapOvr>
  <p:transition>
    <p:fad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458200" cy="664797"/>
          </a:xfrm>
        </p:spPr>
        <p:txBody>
          <a:bodyPr/>
          <a:lstStyle/>
          <a:p>
            <a:r>
              <a:rPr lang="en-US" dirty="0" smtClean="0"/>
              <a:t>Template Plan Guides</a:t>
            </a:r>
            <a:endParaRPr lang="en-US" dirty="0"/>
          </a:p>
        </p:txBody>
      </p:sp>
      <p:sp>
        <p:nvSpPr>
          <p:cNvPr id="3" name="Content Placeholder 2"/>
          <p:cNvSpPr>
            <a:spLocks noGrp="1"/>
          </p:cNvSpPr>
          <p:nvPr>
            <p:ph idx="1"/>
          </p:nvPr>
        </p:nvSpPr>
        <p:spPr/>
        <p:txBody>
          <a:bodyPr/>
          <a:lstStyle/>
          <a:p>
            <a:r>
              <a:rPr lang="en-US" dirty="0" err="1" smtClean="0"/>
              <a:t>Autoparameterization</a:t>
            </a:r>
            <a:r>
              <a:rPr lang="en-US" dirty="0" smtClean="0"/>
              <a:t> is controlled by a database-level setting</a:t>
            </a:r>
          </a:p>
          <a:p>
            <a:r>
              <a:rPr lang="en-US" dirty="0" smtClean="0"/>
              <a:t>Template plan guide can override that setting</a:t>
            </a:r>
          </a:p>
          <a:p>
            <a:pPr lvl="1"/>
            <a:r>
              <a:rPr lang="en-US" dirty="0" smtClean="0"/>
              <a:t>On a per-query template basis</a:t>
            </a:r>
          </a:p>
        </p:txBody>
      </p:sp>
    </p:spTree>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5" name="Rectangle 2"/>
          <p:cNvSpPr>
            <a:spLocks noGrp="1" noChangeArrowheads="1"/>
          </p:cNvSpPr>
          <p:nvPr>
            <p:ph type="ctrTitle"/>
          </p:nvPr>
        </p:nvSpPr>
        <p:spPr/>
        <p:txBody>
          <a:bodyPr/>
          <a:lstStyle/>
          <a:p>
            <a:pPr lvl="0"/>
            <a:r>
              <a:rPr lang="en-US" sz="5400" dirty="0" smtClean="0"/>
              <a:t>Peeking into the Plan Cache with SQL Server 2008 </a:t>
            </a:r>
            <a:endParaRPr lang="en-US" sz="5400" dirty="0"/>
          </a:p>
        </p:txBody>
      </p:sp>
      <p:sp>
        <p:nvSpPr>
          <p:cNvPr id="8194" name="Rectangle 3"/>
          <p:cNvSpPr>
            <a:spLocks noGrp="1" noChangeArrowheads="1"/>
          </p:cNvSpPr>
          <p:nvPr>
            <p:ph type="subTitle" idx="1"/>
          </p:nvPr>
        </p:nvSpPr>
        <p:spPr>
          <a:xfrm>
            <a:off x="4453706" y="5551842"/>
            <a:ext cx="4259988" cy="461665"/>
          </a:xfrm>
        </p:spPr>
        <p:txBody>
          <a:bodyPr/>
          <a:lstStyle/>
          <a:p>
            <a:r>
              <a:rPr lang="en-US" dirty="0" smtClean="0"/>
              <a:t>Bob Beauchemin</a:t>
            </a:r>
          </a:p>
          <a:p>
            <a:r>
              <a:rPr lang="en-US" dirty="0" smtClean="0"/>
              <a:t>Developer Skills Partner, </a:t>
            </a:r>
            <a:r>
              <a:rPr lang="en-US" dirty="0" err="1" smtClean="0"/>
              <a:t>SQLskills</a:t>
            </a:r>
            <a:endParaRPr lang="en-US" dirty="0" smtClean="0"/>
          </a:p>
          <a:p>
            <a:r>
              <a:rPr lang="en-US" dirty="0" smtClean="0"/>
              <a:t>Session Code: DAT405</a:t>
            </a:r>
          </a:p>
        </p:txBody>
      </p:sp>
    </p:spTree>
  </p:cSld>
  <p:clrMapOvr>
    <a:masterClrMapping/>
  </p:clrMapOvr>
  <p:transition advTm="1517671">
    <p:fad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Query Fingerprinting</a:t>
            </a:r>
            <a:endParaRPr lang="en-US" dirty="0"/>
          </a:p>
        </p:txBody>
      </p:sp>
      <p:sp>
        <p:nvSpPr>
          <p:cNvPr id="3" name="Content Placeholder 2"/>
          <p:cNvSpPr>
            <a:spLocks noGrp="1"/>
          </p:cNvSpPr>
          <p:nvPr>
            <p:ph idx="1"/>
          </p:nvPr>
        </p:nvSpPr>
        <p:spPr/>
        <p:txBody>
          <a:bodyPr/>
          <a:lstStyle/>
          <a:p>
            <a:r>
              <a:rPr lang="en-US" dirty="0" smtClean="0"/>
              <a:t>Hashes added for queries and query plans</a:t>
            </a:r>
          </a:p>
          <a:p>
            <a:pPr lvl="1"/>
            <a:r>
              <a:rPr lang="en-US" dirty="0" err="1" smtClean="0"/>
              <a:t>sys.dm_exec_query_stats</a:t>
            </a:r>
            <a:endParaRPr lang="en-US" dirty="0" smtClean="0"/>
          </a:p>
          <a:p>
            <a:pPr lvl="1"/>
            <a:r>
              <a:rPr lang="en-US" dirty="0" err="1" smtClean="0"/>
              <a:t>sys.dm_exec_requests</a:t>
            </a:r>
            <a:endParaRPr lang="en-US" dirty="0" smtClean="0"/>
          </a:p>
          <a:p>
            <a:r>
              <a:rPr lang="en-US" dirty="0" smtClean="0"/>
              <a:t>Allow combining similar queries </a:t>
            </a:r>
          </a:p>
          <a:p>
            <a:pPr lvl="1"/>
            <a:r>
              <a:rPr lang="en-US" dirty="0" smtClean="0"/>
              <a:t>For performance analysis</a:t>
            </a:r>
          </a:p>
          <a:p>
            <a:pPr lvl="1"/>
            <a:r>
              <a:rPr lang="en-US" dirty="0" smtClean="0"/>
              <a:t>To detect parameterization opportunities</a:t>
            </a:r>
            <a:endParaRPr lang="en-US" dirty="0"/>
          </a:p>
        </p:txBody>
      </p:sp>
    </p:spTree>
  </p:cSld>
  <p:clrMapOvr>
    <a:masterClrMapping/>
  </p:clrMapOvr>
  <p:transition>
    <p:fad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Cache Management Options - 2008</a:t>
            </a:r>
            <a:endParaRPr lang="en-US" dirty="0"/>
          </a:p>
        </p:txBody>
      </p:sp>
      <p:sp>
        <p:nvSpPr>
          <p:cNvPr id="3" name="Content Placeholder 2"/>
          <p:cNvSpPr>
            <a:spLocks noGrp="1"/>
          </p:cNvSpPr>
          <p:nvPr>
            <p:ph idx="1"/>
          </p:nvPr>
        </p:nvSpPr>
        <p:spPr/>
        <p:txBody>
          <a:bodyPr/>
          <a:lstStyle/>
          <a:p>
            <a:r>
              <a:rPr lang="en-US" dirty="0" smtClean="0"/>
              <a:t>Optimize for ad-hoc workloads</a:t>
            </a:r>
          </a:p>
          <a:p>
            <a:pPr lvl="1"/>
            <a:r>
              <a:rPr lang="en-US" dirty="0" smtClean="0"/>
              <a:t>Stores less info in plan cache (stub or plan vs. plan) if plan will probably not be reused</a:t>
            </a:r>
          </a:p>
          <a:p>
            <a:r>
              <a:rPr lang="en-US" dirty="0" smtClean="0"/>
              <a:t>Option access_check_cache_quota and access_check_bucket_count</a:t>
            </a:r>
          </a:p>
          <a:p>
            <a:pPr lvl="1"/>
            <a:r>
              <a:rPr lang="en-US" dirty="0" smtClean="0"/>
              <a:t>Controls </a:t>
            </a:r>
            <a:r>
              <a:rPr lang="en-US" dirty="0" err="1" smtClean="0"/>
              <a:t>TokenAndPermUserStore</a:t>
            </a:r>
            <a:endParaRPr lang="en-US" dirty="0" smtClean="0"/>
          </a:p>
        </p:txBody>
      </p:sp>
    </p:spTree>
  </p:cSld>
  <p:clrMapOvr>
    <a:masterClrMapping/>
  </p:clrMapOvr>
  <p:transition>
    <p:fad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Activity Monitor</a:t>
            </a:r>
            <a:endParaRPr lang="en-US" dirty="0"/>
          </a:p>
        </p:txBody>
      </p:sp>
      <p:sp>
        <p:nvSpPr>
          <p:cNvPr id="3" name="Content Placeholder 2"/>
          <p:cNvSpPr>
            <a:spLocks noGrp="1"/>
          </p:cNvSpPr>
          <p:nvPr>
            <p:ph idx="1"/>
          </p:nvPr>
        </p:nvSpPr>
        <p:spPr/>
        <p:txBody>
          <a:bodyPr/>
          <a:lstStyle/>
          <a:p>
            <a:r>
              <a:rPr lang="en-US" dirty="0" smtClean="0"/>
              <a:t>Overview graphs of system health</a:t>
            </a:r>
          </a:p>
          <a:p>
            <a:r>
              <a:rPr lang="en-US" dirty="0" smtClean="0"/>
              <a:t>Processes, Resource Waits, Data File I/O </a:t>
            </a:r>
          </a:p>
          <a:p>
            <a:r>
              <a:rPr lang="en-US" dirty="0" smtClean="0"/>
              <a:t>Recent Expensive Queries Surface Plan Cache</a:t>
            </a:r>
          </a:p>
          <a:p>
            <a:pPr lvl="1"/>
            <a:r>
              <a:rPr lang="en-US" dirty="0" smtClean="0"/>
              <a:t>Most expensive queries run in last 30 seconds</a:t>
            </a:r>
          </a:p>
          <a:p>
            <a:pPr lvl="1"/>
            <a:r>
              <a:rPr lang="en-US" dirty="0" smtClean="0"/>
              <a:t>Sourced from </a:t>
            </a:r>
            <a:r>
              <a:rPr lang="en-US" dirty="0" err="1" smtClean="0"/>
              <a:t>sys.dm_exec_query_stats</a:t>
            </a:r>
            <a:r>
              <a:rPr lang="en-US" dirty="0" smtClean="0"/>
              <a:t>	</a:t>
            </a:r>
          </a:p>
          <a:p>
            <a:pPr lvl="1"/>
            <a:r>
              <a:rPr lang="en-US" dirty="0" smtClean="0"/>
              <a:t>Includes </a:t>
            </a:r>
            <a:r>
              <a:rPr lang="en-US" dirty="0" err="1" smtClean="0"/>
              <a:t>refactored</a:t>
            </a:r>
            <a:r>
              <a:rPr lang="en-US" dirty="0" smtClean="0"/>
              <a:t> query fingerprint information</a:t>
            </a:r>
          </a:p>
          <a:p>
            <a:pPr lvl="2"/>
            <a:r>
              <a:rPr lang="en-US" dirty="0" smtClean="0"/>
              <a:t>Plan Count</a:t>
            </a:r>
          </a:p>
          <a:p>
            <a:r>
              <a:rPr lang="en-US" dirty="0" smtClean="0"/>
              <a:t>Controllable Refresh Interval</a:t>
            </a:r>
          </a:p>
          <a:p>
            <a:pPr lvl="1"/>
            <a:endParaRPr lang="en-US" dirty="0"/>
          </a:p>
        </p:txBody>
      </p:sp>
    </p:spTree>
  </p:cSld>
  <p:clrMapOvr>
    <a:masterClrMapping/>
  </p:clrMapOvr>
  <p:transition>
    <p:fad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Performance Monitor</a:t>
            </a:r>
            <a:endParaRPr lang="en-US" dirty="0"/>
          </a:p>
        </p:txBody>
      </p:sp>
      <p:sp>
        <p:nvSpPr>
          <p:cNvPr id="3" name="Content Placeholder 2"/>
          <p:cNvSpPr>
            <a:spLocks noGrp="1"/>
          </p:cNvSpPr>
          <p:nvPr>
            <p:ph idx="1"/>
          </p:nvPr>
        </p:nvSpPr>
        <p:spPr/>
        <p:txBody>
          <a:bodyPr/>
          <a:lstStyle/>
          <a:p>
            <a:r>
              <a:rPr lang="en-US" dirty="0" smtClean="0"/>
              <a:t>You can read </a:t>
            </a:r>
            <a:r>
              <a:rPr lang="en-US" dirty="0" err="1" smtClean="0"/>
              <a:t>perfmon</a:t>
            </a:r>
            <a:r>
              <a:rPr lang="en-US" dirty="0" smtClean="0"/>
              <a:t> counters using </a:t>
            </a:r>
            <a:r>
              <a:rPr lang="en-US" dirty="0" err="1" smtClean="0"/>
              <a:t>sys.dm_os_performance_counters</a:t>
            </a:r>
            <a:endParaRPr lang="en-US" dirty="0" smtClean="0"/>
          </a:p>
          <a:p>
            <a:r>
              <a:rPr lang="en-US" dirty="0" smtClean="0"/>
              <a:t>Plan Cache</a:t>
            </a:r>
          </a:p>
          <a:p>
            <a:pPr lvl="1"/>
            <a:r>
              <a:rPr lang="en-US" dirty="0" smtClean="0"/>
              <a:t>Cache hit ratio</a:t>
            </a:r>
          </a:p>
          <a:p>
            <a:pPr lvl="1"/>
            <a:r>
              <a:rPr lang="en-US" dirty="0" smtClean="0"/>
              <a:t>Cache pages</a:t>
            </a:r>
          </a:p>
          <a:p>
            <a:pPr lvl="1"/>
            <a:r>
              <a:rPr lang="en-US" dirty="0" smtClean="0"/>
              <a:t>Object counts and objects in use</a:t>
            </a:r>
          </a:p>
          <a:p>
            <a:r>
              <a:rPr lang="en-US" dirty="0" smtClean="0"/>
              <a:t>SQL Statistics</a:t>
            </a:r>
          </a:p>
          <a:p>
            <a:pPr lvl="1"/>
            <a:r>
              <a:rPr lang="en-US" dirty="0" smtClean="0"/>
              <a:t>Auto-</a:t>
            </a:r>
            <a:r>
              <a:rPr lang="en-US" dirty="0" err="1" smtClean="0"/>
              <a:t>param</a:t>
            </a:r>
            <a:r>
              <a:rPr lang="en-US" dirty="0" smtClean="0"/>
              <a:t> attempts</a:t>
            </a:r>
          </a:p>
          <a:p>
            <a:pPr lvl="1"/>
            <a:r>
              <a:rPr lang="en-US" dirty="0" smtClean="0"/>
              <a:t>Compilations,  Recompilations</a:t>
            </a:r>
            <a:endParaRPr lang="en-US" dirty="0"/>
          </a:p>
        </p:txBody>
      </p:sp>
    </p:spTree>
  </p:cSld>
  <p:clrMapOvr>
    <a:masterClrMapping/>
  </p:clrMapOvr>
  <p:transition>
    <p:fad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SQL Profiler</a:t>
            </a:r>
            <a:endParaRPr lang="en-US" dirty="0"/>
          </a:p>
        </p:txBody>
      </p:sp>
      <p:sp>
        <p:nvSpPr>
          <p:cNvPr id="3" name="Content Placeholder 2"/>
          <p:cNvSpPr>
            <a:spLocks noGrp="1"/>
          </p:cNvSpPr>
          <p:nvPr>
            <p:ph idx="1"/>
          </p:nvPr>
        </p:nvSpPr>
        <p:spPr/>
        <p:txBody>
          <a:bodyPr>
            <a:normAutofit lnSpcReduction="10000"/>
          </a:bodyPr>
          <a:lstStyle/>
          <a:p>
            <a:r>
              <a:rPr lang="en-US" dirty="0" smtClean="0"/>
              <a:t>Profiler events related to SQL plans</a:t>
            </a:r>
          </a:p>
          <a:p>
            <a:pPr lvl="1"/>
            <a:r>
              <a:rPr lang="en-US" dirty="0" smtClean="0"/>
              <a:t>Performance group</a:t>
            </a:r>
          </a:p>
          <a:p>
            <a:pPr lvl="2"/>
            <a:r>
              <a:rPr lang="en-US" dirty="0" smtClean="0"/>
              <a:t>Degree of Parallelism assigned to statement</a:t>
            </a:r>
          </a:p>
          <a:p>
            <a:pPr lvl="2"/>
            <a:r>
              <a:rPr lang="en-US" dirty="0" smtClean="0"/>
              <a:t>Performance statistics - plan re/compiled, evicted,</a:t>
            </a:r>
          </a:p>
          <a:p>
            <a:pPr lvl="2"/>
            <a:r>
              <a:rPr lang="en-US" dirty="0" smtClean="0"/>
              <a:t>Auto stats</a:t>
            </a:r>
          </a:p>
          <a:p>
            <a:pPr lvl="2"/>
            <a:r>
              <a:rPr lang="en-US" dirty="0" smtClean="0"/>
              <a:t>Plan guide matching</a:t>
            </a:r>
          </a:p>
          <a:p>
            <a:pPr lvl="2"/>
            <a:r>
              <a:rPr lang="en-US" dirty="0" err="1" smtClean="0"/>
              <a:t>Showplan</a:t>
            </a:r>
            <a:endParaRPr lang="en-US" dirty="0" smtClean="0"/>
          </a:p>
          <a:p>
            <a:pPr lvl="1"/>
            <a:r>
              <a:rPr lang="en-US" dirty="0" smtClean="0"/>
              <a:t>Stored Procedure group</a:t>
            </a:r>
          </a:p>
          <a:p>
            <a:pPr lvl="2"/>
            <a:r>
              <a:rPr lang="en-US" dirty="0" smtClean="0"/>
              <a:t>Cache activity - includes cache hit</a:t>
            </a:r>
          </a:p>
          <a:p>
            <a:pPr lvl="2"/>
            <a:r>
              <a:rPr lang="en-US" dirty="0" smtClean="0"/>
              <a:t>SP Recompile</a:t>
            </a:r>
          </a:p>
          <a:p>
            <a:pPr lvl="1"/>
            <a:r>
              <a:rPr lang="en-US" dirty="0" smtClean="0"/>
              <a:t>SQL statement recompile</a:t>
            </a:r>
          </a:p>
          <a:p>
            <a:pPr lvl="2"/>
            <a:endParaRPr lang="en-US" dirty="0"/>
          </a:p>
        </p:txBody>
      </p:sp>
    </p:spTree>
  </p:cSld>
  <p:clrMapOvr>
    <a:masterClrMapping/>
  </p:clrMapOvr>
  <p:transition>
    <p:fad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Management Data Warehouse</a:t>
            </a:r>
            <a:endParaRPr lang="en-US" dirty="0"/>
          </a:p>
        </p:txBody>
      </p:sp>
      <p:sp>
        <p:nvSpPr>
          <p:cNvPr id="3" name="Content Placeholder 2"/>
          <p:cNvSpPr>
            <a:spLocks noGrp="1"/>
          </p:cNvSpPr>
          <p:nvPr>
            <p:ph idx="1"/>
          </p:nvPr>
        </p:nvSpPr>
        <p:spPr/>
        <p:txBody>
          <a:bodyPr>
            <a:normAutofit lnSpcReduction="10000"/>
          </a:bodyPr>
          <a:lstStyle/>
          <a:p>
            <a:r>
              <a:rPr lang="en-US" dirty="0" smtClean="0"/>
              <a:t>MDW is built into SSMS 2008</a:t>
            </a:r>
          </a:p>
          <a:p>
            <a:pPr lvl="1"/>
            <a:r>
              <a:rPr lang="en-US" dirty="0" smtClean="0"/>
              <a:t>Data Collection</a:t>
            </a:r>
          </a:p>
          <a:p>
            <a:pPr lvl="1"/>
            <a:r>
              <a:rPr lang="en-US" dirty="0" smtClean="0"/>
              <a:t>Set of built-in collection sets</a:t>
            </a:r>
          </a:p>
          <a:p>
            <a:pPr lvl="1"/>
            <a:r>
              <a:rPr lang="en-US" dirty="0" smtClean="0"/>
              <a:t>Set of reports</a:t>
            </a:r>
          </a:p>
          <a:p>
            <a:r>
              <a:rPr lang="en-US" dirty="0" smtClean="0"/>
              <a:t>Extensibilities</a:t>
            </a:r>
          </a:p>
          <a:p>
            <a:pPr lvl="1"/>
            <a:r>
              <a:rPr lang="en-US" dirty="0" smtClean="0"/>
              <a:t>Custom collection sets</a:t>
            </a:r>
          </a:p>
          <a:p>
            <a:pPr lvl="2"/>
            <a:r>
              <a:rPr lang="en-US" dirty="0" smtClean="0"/>
              <a:t>T-SQL</a:t>
            </a:r>
          </a:p>
          <a:p>
            <a:pPr lvl="2"/>
            <a:r>
              <a:rPr lang="en-US" dirty="0" smtClean="0"/>
              <a:t>Trace</a:t>
            </a:r>
          </a:p>
          <a:p>
            <a:pPr lvl="2"/>
            <a:r>
              <a:rPr lang="en-US" dirty="0" smtClean="0"/>
              <a:t>Performance Monitor</a:t>
            </a:r>
          </a:p>
          <a:p>
            <a:pPr lvl="2"/>
            <a:r>
              <a:rPr lang="en-US" dirty="0" smtClean="0"/>
              <a:t>Query Activity</a:t>
            </a:r>
          </a:p>
          <a:p>
            <a:pPr lvl="1"/>
            <a:r>
              <a:rPr lang="en-US" dirty="0" smtClean="0"/>
              <a:t>Custom data collectors</a:t>
            </a:r>
            <a:endParaRPr lang="en-US" dirty="0"/>
          </a:p>
        </p:txBody>
      </p:sp>
    </p:spTree>
  </p:cSld>
  <p:clrMapOvr>
    <a:masterClrMapping/>
  </p:clrMapOvr>
  <p:transition>
    <p:fade/>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Collection Sets and Reports</a:t>
            </a:r>
            <a:endParaRPr lang="en-US" dirty="0"/>
          </a:p>
        </p:txBody>
      </p:sp>
      <p:sp>
        <p:nvSpPr>
          <p:cNvPr id="3" name="Content Placeholder 2"/>
          <p:cNvSpPr>
            <a:spLocks noGrp="1"/>
          </p:cNvSpPr>
          <p:nvPr>
            <p:ph idx="1"/>
          </p:nvPr>
        </p:nvSpPr>
        <p:spPr/>
        <p:txBody>
          <a:bodyPr/>
          <a:lstStyle/>
          <a:p>
            <a:r>
              <a:rPr lang="en-US" dirty="0" smtClean="0"/>
              <a:t>Query Statistics Activity</a:t>
            </a:r>
          </a:p>
          <a:p>
            <a:pPr lvl="1"/>
            <a:r>
              <a:rPr lang="en-US" dirty="0" smtClean="0"/>
              <a:t>Query Statistics History</a:t>
            </a:r>
          </a:p>
          <a:p>
            <a:pPr lvl="1"/>
            <a:r>
              <a:rPr lang="en-US" dirty="0" smtClean="0"/>
              <a:t>Query Statistics Detail</a:t>
            </a:r>
          </a:p>
          <a:p>
            <a:pPr lvl="2"/>
            <a:r>
              <a:rPr lang="en-US" dirty="0" smtClean="0"/>
              <a:t>Drilldown to query plan</a:t>
            </a:r>
          </a:p>
          <a:p>
            <a:r>
              <a:rPr lang="en-US" dirty="0" smtClean="0"/>
              <a:t>Disk Usage Information</a:t>
            </a:r>
          </a:p>
          <a:p>
            <a:r>
              <a:rPr lang="en-US" dirty="0" smtClean="0"/>
              <a:t>Server Activity</a:t>
            </a:r>
          </a:p>
          <a:p>
            <a:pPr lvl="1"/>
            <a:r>
              <a:rPr lang="en-US" dirty="0" smtClean="0"/>
              <a:t>Server Activity and Waits</a:t>
            </a:r>
            <a:endParaRPr lang="en-US" dirty="0"/>
          </a:p>
        </p:txBody>
      </p:sp>
    </p:spTree>
  </p:cSld>
  <p:clrMapOvr>
    <a:masterClrMapping/>
  </p:clrMapOvr>
  <p:transition>
    <p:fade/>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Summary</a:t>
            </a:r>
            <a:endParaRPr lang="en-US" dirty="0"/>
          </a:p>
        </p:txBody>
      </p:sp>
      <p:sp>
        <p:nvSpPr>
          <p:cNvPr id="3" name="Content Placeholder 2"/>
          <p:cNvSpPr>
            <a:spLocks noGrp="1"/>
          </p:cNvSpPr>
          <p:nvPr>
            <p:ph idx="1"/>
          </p:nvPr>
        </p:nvSpPr>
        <p:spPr/>
        <p:txBody>
          <a:bodyPr/>
          <a:lstStyle/>
          <a:p>
            <a:r>
              <a:rPr lang="en-US" dirty="0" smtClean="0"/>
              <a:t>Looking at the plan cache is useful for a variety of reasons</a:t>
            </a:r>
          </a:p>
          <a:p>
            <a:pPr lvl="1"/>
            <a:r>
              <a:rPr lang="en-US" dirty="0" smtClean="0"/>
              <a:t>Query plan reuse potential</a:t>
            </a:r>
          </a:p>
          <a:p>
            <a:pPr lvl="1"/>
            <a:r>
              <a:rPr lang="en-US" dirty="0" smtClean="0"/>
              <a:t>Per-statement resource utilization</a:t>
            </a:r>
          </a:p>
          <a:p>
            <a:r>
              <a:rPr lang="en-US" dirty="0" smtClean="0"/>
              <a:t>Easiest way is with DMVs</a:t>
            </a:r>
          </a:p>
          <a:p>
            <a:r>
              <a:rPr lang="en-US" dirty="0" smtClean="0"/>
              <a:t>SQL Server tools provide visibility</a:t>
            </a:r>
          </a:p>
          <a:p>
            <a:pPr lvl="1"/>
            <a:r>
              <a:rPr lang="en-US" dirty="0" smtClean="0"/>
              <a:t>SSMS Activity Monitor</a:t>
            </a:r>
          </a:p>
          <a:p>
            <a:pPr lvl="1"/>
            <a:r>
              <a:rPr lang="en-US" dirty="0" smtClean="0"/>
              <a:t>SQL Profiler</a:t>
            </a:r>
          </a:p>
          <a:p>
            <a:pPr lvl="1"/>
            <a:r>
              <a:rPr lang="en-US" dirty="0" smtClean="0"/>
              <a:t>Management Data Warehouse</a:t>
            </a:r>
          </a:p>
          <a:p>
            <a:endParaRPr lang="en-US" dirty="0"/>
          </a:p>
        </p:txBody>
      </p:sp>
    </p:spTree>
  </p:cSld>
  <p:clrMapOvr>
    <a:masterClrMapping/>
  </p:clrMapOvr>
  <p:transition>
    <p:fade/>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ext Placeholder 16"/>
          <p:cNvSpPr>
            <a:spLocks noGrp="1"/>
          </p:cNvSpPr>
          <p:nvPr>
            <p:ph type="body" sz="quarter" idx="10"/>
          </p:nvPr>
        </p:nvSpPr>
        <p:spPr/>
        <p:txBody>
          <a:bodyPr/>
          <a:lstStyle/>
          <a:p>
            <a:r>
              <a:rPr lang="en-US" sz="8000" dirty="0" smtClean="0"/>
              <a:t>question &amp; answer</a:t>
            </a:r>
            <a:endParaRPr lang="en-US" sz="8000" dirty="0"/>
          </a:p>
        </p:txBody>
      </p:sp>
    </p:spTree>
  </p:cSld>
  <p:clrMapOvr>
    <a:masterClrMapping/>
  </p:clrMapOvr>
  <p:transition>
    <p:fade/>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Rounded Rectangle 28"/>
          <p:cNvSpPr/>
          <p:nvPr/>
        </p:nvSpPr>
        <p:spPr bwMode="auto">
          <a:xfrm>
            <a:off x="162044" y="1178489"/>
            <a:ext cx="429768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49" name="Rounded Rectangle 48"/>
          <p:cNvSpPr/>
          <p:nvPr/>
        </p:nvSpPr>
        <p:spPr bwMode="auto">
          <a:xfrm>
            <a:off x="162044" y="3506886"/>
            <a:ext cx="429768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pic>
        <p:nvPicPr>
          <p:cNvPr id="24" name="Picture 23" descr="TechNet.png"/>
          <p:cNvPicPr>
            <a:picLocks noChangeAspect="1"/>
          </p:cNvPicPr>
          <p:nvPr/>
        </p:nvPicPr>
        <p:blipFill>
          <a:blip r:embed="rId3"/>
          <a:stretch>
            <a:fillRect/>
          </a:stretch>
        </p:blipFill>
        <p:spPr bwMode="black">
          <a:xfrm>
            <a:off x="762000" y="3607054"/>
            <a:ext cx="3624263" cy="738032"/>
          </a:xfrm>
          <a:prstGeom prst="rect">
            <a:avLst/>
          </a:prstGeom>
        </p:spPr>
      </p:pic>
      <p:grpSp>
        <p:nvGrpSpPr>
          <p:cNvPr id="3" name="Group 29"/>
          <p:cNvGrpSpPr/>
          <p:nvPr/>
        </p:nvGrpSpPr>
        <p:grpSpPr>
          <a:xfrm>
            <a:off x="276225" y="1426139"/>
            <a:ext cx="457200" cy="457200"/>
            <a:chOff x="0" y="1400175"/>
            <a:chExt cx="457200" cy="457200"/>
          </a:xfrm>
        </p:grpSpPr>
        <p:sp>
          <p:nvSpPr>
            <p:cNvPr id="31" name="Oval 30"/>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2" name="Oval 31"/>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3" name="Oval 32"/>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42" name="Oval 41"/>
          <p:cNvSpPr/>
          <p:nvPr/>
        </p:nvSpPr>
        <p:spPr bwMode="auto">
          <a:xfrm>
            <a:off x="123825" y="1273739"/>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sp>
        <p:nvSpPr>
          <p:cNvPr id="47" name="Rectangle 46"/>
          <p:cNvSpPr/>
          <p:nvPr/>
        </p:nvSpPr>
        <p:spPr>
          <a:xfrm>
            <a:off x="838200" y="2322868"/>
            <a:ext cx="3849547" cy="954107"/>
          </a:xfrm>
          <a:prstGeom prst="rect">
            <a:avLst/>
          </a:prstGeom>
        </p:spPr>
        <p:txBody>
          <a:bodyPr wrap="square">
            <a:spAutoFit/>
          </a:bodyPr>
          <a:lstStyle/>
          <a:p>
            <a:pPr>
              <a:spcBef>
                <a:spcPts val="600"/>
              </a:spcBef>
            </a:pPr>
            <a:r>
              <a:rPr lang="en-US" sz="2000" dirty="0" smtClean="0">
                <a:hlinkClick r:id="rId4"/>
              </a:rPr>
              <a:t>www.microsoft.com/teched</a:t>
            </a:r>
            <a:r>
              <a:rPr lang="en-US" sz="2000" dirty="0" smtClean="0"/>
              <a:t> </a:t>
            </a:r>
          </a:p>
          <a:p>
            <a:pPr marL="0" lvl="1" indent="0">
              <a:lnSpc>
                <a:spcPct val="100000"/>
              </a:lnSpc>
              <a:spcBef>
                <a:spcPts val="0"/>
              </a:spcBef>
              <a:buNone/>
              <a:tabLst>
                <a:tab pos="1828800" algn="l"/>
              </a:tabLst>
            </a:pPr>
            <a:endParaRPr lang="en-US" dirty="0" smtClean="0"/>
          </a:p>
          <a:p>
            <a:pPr marL="0" lvl="1" indent="0">
              <a:lnSpc>
                <a:spcPct val="100000"/>
              </a:lnSpc>
              <a:spcBef>
                <a:spcPts val="0"/>
              </a:spcBef>
              <a:buNone/>
              <a:tabLst>
                <a:tab pos="1828800" algn="l"/>
              </a:tabLst>
            </a:pPr>
            <a:r>
              <a:rPr lang="en-US" dirty="0" smtClean="0"/>
              <a:t>Sessions On-Demand &amp; Community</a:t>
            </a:r>
          </a:p>
        </p:txBody>
      </p:sp>
      <p:sp>
        <p:nvSpPr>
          <p:cNvPr id="48" name="Rectangle 47"/>
          <p:cNvSpPr/>
          <p:nvPr/>
        </p:nvSpPr>
        <p:spPr>
          <a:xfrm>
            <a:off x="838200" y="4474336"/>
            <a:ext cx="3733800" cy="1046440"/>
          </a:xfrm>
          <a:prstGeom prst="rect">
            <a:avLst/>
          </a:prstGeom>
        </p:spPr>
        <p:txBody>
          <a:bodyPr wrap="square">
            <a:spAutoFit/>
          </a:bodyPr>
          <a:lstStyle/>
          <a:p>
            <a:pPr lvl="0">
              <a:spcBef>
                <a:spcPts val="600"/>
              </a:spcBef>
              <a:buSzPct val="120000"/>
              <a:tabLst>
                <a:tab pos="1828800" algn="l"/>
              </a:tabLst>
              <a:defRPr/>
            </a:pPr>
            <a:r>
              <a:rPr lang="en-US" sz="2000" dirty="0" smtClean="0">
                <a:latin typeface="Calibri" pitchFamily="34" charset="0"/>
                <a:hlinkClick r:id="rId5"/>
              </a:rPr>
              <a:t>http://microsoft.com/technet</a:t>
            </a:r>
            <a:r>
              <a:rPr lang="en-US" sz="2400" b="1" dirty="0" smtClean="0">
                <a:latin typeface="Calibri" pitchFamily="34" charset="0"/>
              </a:rPr>
              <a:t>  </a:t>
            </a:r>
            <a:endParaRPr lang="en-US" sz="2400" dirty="0" smtClean="0">
              <a:latin typeface="Calibri" pitchFamily="34" charset="0"/>
            </a:endParaRPr>
          </a:p>
          <a:p>
            <a:pPr marL="0" lvl="1">
              <a:tabLst>
                <a:tab pos="1828800" algn="l"/>
              </a:tabLst>
              <a:defRPr/>
            </a:pPr>
            <a:endParaRPr lang="en-US" dirty="0" smtClean="0">
              <a:latin typeface="Calibri" pitchFamily="34" charset="0"/>
            </a:endParaRPr>
          </a:p>
          <a:p>
            <a:pPr marL="0" lvl="1">
              <a:tabLst>
                <a:tab pos="1828800" algn="l"/>
              </a:tabLst>
              <a:defRPr/>
            </a:pPr>
            <a:r>
              <a:rPr lang="en-US" dirty="0" smtClean="0">
                <a:latin typeface="Calibri" pitchFamily="34" charset="0"/>
              </a:rPr>
              <a:t>Resources for IT Professionals</a:t>
            </a:r>
          </a:p>
        </p:txBody>
      </p:sp>
      <p:pic>
        <p:nvPicPr>
          <p:cNvPr id="25" name="Picture 24" descr="TechEd_online.png"/>
          <p:cNvPicPr>
            <a:picLocks noChangeAspect="1"/>
          </p:cNvPicPr>
          <p:nvPr/>
        </p:nvPicPr>
        <p:blipFill>
          <a:blip r:embed="rId6"/>
          <a:stretch>
            <a:fillRect/>
          </a:stretch>
        </p:blipFill>
        <p:spPr bwMode="black">
          <a:xfrm>
            <a:off x="914400" y="1281128"/>
            <a:ext cx="2409825" cy="1076325"/>
          </a:xfrm>
          <a:prstGeom prst="rect">
            <a:avLst/>
          </a:prstGeom>
        </p:spPr>
      </p:pic>
      <p:sp>
        <p:nvSpPr>
          <p:cNvPr id="22" name="Rounded Rectangle 21"/>
          <p:cNvSpPr/>
          <p:nvPr/>
        </p:nvSpPr>
        <p:spPr bwMode="auto">
          <a:xfrm>
            <a:off x="4612234" y="3506886"/>
            <a:ext cx="429768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pic>
        <p:nvPicPr>
          <p:cNvPr id="27" name="Picture 26" descr="msdn_1inch_rgb.png"/>
          <p:cNvPicPr>
            <a:picLocks noChangeAspect="1"/>
          </p:cNvPicPr>
          <p:nvPr/>
        </p:nvPicPr>
        <p:blipFill>
          <a:blip r:embed="rId7"/>
          <a:stretch>
            <a:fillRect/>
          </a:stretch>
        </p:blipFill>
        <p:spPr bwMode="black">
          <a:xfrm>
            <a:off x="5457615" y="3583086"/>
            <a:ext cx="1857375" cy="942975"/>
          </a:xfrm>
          <a:prstGeom prst="rect">
            <a:avLst/>
          </a:prstGeom>
        </p:spPr>
      </p:pic>
      <p:sp>
        <p:nvSpPr>
          <p:cNvPr id="28" name="Rectangle 27"/>
          <p:cNvSpPr/>
          <p:nvPr/>
        </p:nvSpPr>
        <p:spPr>
          <a:xfrm>
            <a:off x="5457615" y="4474336"/>
            <a:ext cx="3352800" cy="1046440"/>
          </a:xfrm>
          <a:prstGeom prst="rect">
            <a:avLst/>
          </a:prstGeom>
        </p:spPr>
        <p:txBody>
          <a:bodyPr wrap="square">
            <a:spAutoFit/>
          </a:bodyPr>
          <a:lstStyle/>
          <a:p>
            <a:pPr>
              <a:spcBef>
                <a:spcPts val="600"/>
              </a:spcBef>
              <a:tabLst>
                <a:tab pos="1828800" algn="l"/>
              </a:tabLst>
            </a:pPr>
            <a:r>
              <a:rPr lang="en-US" sz="2000" dirty="0" smtClean="0">
                <a:hlinkClick r:id="rId8"/>
              </a:rPr>
              <a:t>http://microsoft.com/msdn</a:t>
            </a:r>
            <a:r>
              <a:rPr lang="en-US" sz="2400" b="1" dirty="0" smtClean="0"/>
              <a:t>  </a:t>
            </a:r>
            <a:endParaRPr lang="en-US" sz="2400" dirty="0" smtClean="0"/>
          </a:p>
          <a:p>
            <a:pPr marL="0" lvl="1" indent="0">
              <a:lnSpc>
                <a:spcPct val="100000"/>
              </a:lnSpc>
              <a:spcBef>
                <a:spcPts val="0"/>
              </a:spcBef>
              <a:buNone/>
              <a:tabLst>
                <a:tab pos="1828800" algn="l"/>
              </a:tabLst>
            </a:pPr>
            <a:endParaRPr lang="en-US" dirty="0" smtClean="0"/>
          </a:p>
          <a:p>
            <a:pPr marL="0" lvl="1" indent="0">
              <a:lnSpc>
                <a:spcPct val="100000"/>
              </a:lnSpc>
              <a:spcBef>
                <a:spcPts val="0"/>
              </a:spcBef>
              <a:buNone/>
              <a:tabLst>
                <a:tab pos="1828800" algn="l"/>
              </a:tabLst>
            </a:pPr>
            <a:r>
              <a:rPr lang="en-US" dirty="0" smtClean="0"/>
              <a:t>Resources for Developers</a:t>
            </a:r>
          </a:p>
        </p:txBody>
      </p:sp>
      <p:grpSp>
        <p:nvGrpSpPr>
          <p:cNvPr id="4" name="Group 29"/>
          <p:cNvGrpSpPr/>
          <p:nvPr/>
        </p:nvGrpSpPr>
        <p:grpSpPr>
          <a:xfrm>
            <a:off x="276225" y="3758636"/>
            <a:ext cx="457200" cy="457200"/>
            <a:chOff x="0" y="1400175"/>
            <a:chExt cx="457200" cy="457200"/>
          </a:xfrm>
        </p:grpSpPr>
        <p:sp>
          <p:nvSpPr>
            <p:cNvPr id="38" name="Oval 37"/>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9" name="Oval 38"/>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0" name="Oval 39"/>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41" name="Oval 40"/>
          <p:cNvSpPr/>
          <p:nvPr/>
        </p:nvSpPr>
        <p:spPr bwMode="auto">
          <a:xfrm>
            <a:off x="123825" y="3664111"/>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grpSp>
        <p:nvGrpSpPr>
          <p:cNvPr id="5" name="Group 43"/>
          <p:cNvGrpSpPr/>
          <p:nvPr/>
        </p:nvGrpSpPr>
        <p:grpSpPr>
          <a:xfrm>
            <a:off x="4800600" y="3758636"/>
            <a:ext cx="457200" cy="457200"/>
            <a:chOff x="0" y="1400175"/>
            <a:chExt cx="457200" cy="457200"/>
          </a:xfrm>
        </p:grpSpPr>
        <p:sp>
          <p:nvSpPr>
            <p:cNvPr id="45" name="Oval 44"/>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6" name="Oval 45"/>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50" name="Oval 49"/>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51" name="Oval 50"/>
          <p:cNvSpPr/>
          <p:nvPr/>
        </p:nvSpPr>
        <p:spPr bwMode="auto">
          <a:xfrm>
            <a:off x="4648200" y="3606236"/>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sp>
        <p:nvSpPr>
          <p:cNvPr id="35" name="Rounded Rectangle 34"/>
          <p:cNvSpPr/>
          <p:nvPr/>
        </p:nvSpPr>
        <p:spPr bwMode="auto">
          <a:xfrm>
            <a:off x="4612234" y="1178489"/>
            <a:ext cx="429768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grpSp>
        <p:nvGrpSpPr>
          <p:cNvPr id="6" name="Group 29"/>
          <p:cNvGrpSpPr/>
          <p:nvPr/>
        </p:nvGrpSpPr>
        <p:grpSpPr>
          <a:xfrm>
            <a:off x="4761140" y="1426139"/>
            <a:ext cx="457200" cy="457200"/>
            <a:chOff x="0" y="1400175"/>
            <a:chExt cx="457200" cy="457200"/>
          </a:xfrm>
        </p:grpSpPr>
        <p:sp>
          <p:nvSpPr>
            <p:cNvPr id="37" name="Oval 36"/>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3" name="Oval 42"/>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4" name="Oval 43"/>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52" name="Oval 51"/>
          <p:cNvSpPr/>
          <p:nvPr/>
        </p:nvSpPr>
        <p:spPr bwMode="auto">
          <a:xfrm>
            <a:off x="4608740" y="1273739"/>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sp>
        <p:nvSpPr>
          <p:cNvPr id="57" name="Rectangle 56"/>
          <p:cNvSpPr/>
          <p:nvPr/>
        </p:nvSpPr>
        <p:spPr>
          <a:xfrm>
            <a:off x="4629872" y="2322868"/>
            <a:ext cx="4514127" cy="954107"/>
          </a:xfrm>
          <a:prstGeom prst="rect">
            <a:avLst/>
          </a:prstGeom>
        </p:spPr>
        <p:txBody>
          <a:bodyPr wrap="square">
            <a:spAutoFit/>
          </a:bodyPr>
          <a:lstStyle/>
          <a:p>
            <a:pPr>
              <a:spcBef>
                <a:spcPts val="600"/>
              </a:spcBef>
            </a:pPr>
            <a:r>
              <a:rPr lang="en-US" sz="2000" dirty="0" smtClean="0">
                <a:hlinkClick r:id="rId9"/>
              </a:rPr>
              <a:t>www.microsoft.com/learning</a:t>
            </a:r>
            <a:r>
              <a:rPr lang="en-US" sz="2000" dirty="0" smtClean="0"/>
              <a:t>  </a:t>
            </a:r>
          </a:p>
          <a:p>
            <a:pPr marL="0" lvl="1" indent="0">
              <a:lnSpc>
                <a:spcPct val="100000"/>
              </a:lnSpc>
              <a:spcBef>
                <a:spcPts val="0"/>
              </a:spcBef>
              <a:buNone/>
              <a:tabLst>
                <a:tab pos="1828800" algn="l"/>
              </a:tabLst>
            </a:pPr>
            <a:endParaRPr lang="en-US" dirty="0" smtClean="0"/>
          </a:p>
          <a:p>
            <a:r>
              <a:rPr lang="en-US" dirty="0" smtClean="0"/>
              <a:t>Microsoft Certification &amp; Training Resources</a:t>
            </a:r>
            <a:endParaRPr lang="en-US" dirty="0"/>
          </a:p>
        </p:txBody>
      </p:sp>
      <p:sp>
        <p:nvSpPr>
          <p:cNvPr id="54" name="Title 1"/>
          <p:cNvSpPr>
            <a:spLocks noGrp="1"/>
          </p:cNvSpPr>
          <p:nvPr>
            <p:ph type="title"/>
          </p:nvPr>
        </p:nvSpPr>
        <p:spPr/>
        <p:txBody>
          <a:bodyPr vert="horz" wrap="square" lIns="0" tIns="0" rIns="0" bIns="0" rtlCol="0" anchor="t">
            <a:spAutoFit/>
          </a:bodyPr>
          <a:lstStyle/>
          <a:p>
            <a:r>
              <a:rPr/>
              <a:t>Resources</a:t>
            </a:r>
          </a:p>
        </p:txBody>
      </p:sp>
      <p:grpSp>
        <p:nvGrpSpPr>
          <p:cNvPr id="58" name="Group 57"/>
          <p:cNvGrpSpPr/>
          <p:nvPr/>
        </p:nvGrpSpPr>
        <p:grpSpPr bwMode="black">
          <a:xfrm>
            <a:off x="5457615" y="1234828"/>
            <a:ext cx="3477054" cy="771334"/>
            <a:chOff x="5561787" y="0"/>
            <a:chExt cx="3477054" cy="771334"/>
          </a:xfrm>
        </p:grpSpPr>
        <p:pic>
          <p:nvPicPr>
            <p:cNvPr id="56" name="Picture 55" descr="ms_Learning_w.eps"/>
            <p:cNvPicPr>
              <a:picLocks noChangeAspect="1"/>
            </p:cNvPicPr>
            <p:nvPr/>
          </p:nvPicPr>
          <p:blipFill>
            <a:blip r:embed="rId10"/>
            <a:srcRect l="51467"/>
            <a:stretch>
              <a:fillRect/>
            </a:stretch>
          </p:blipFill>
          <p:spPr bwMode="black">
            <a:xfrm>
              <a:off x="7257327" y="0"/>
              <a:ext cx="1781514" cy="771334"/>
            </a:xfrm>
            <a:prstGeom prst="rect">
              <a:avLst/>
            </a:prstGeom>
          </p:spPr>
        </p:pic>
        <p:pic>
          <p:nvPicPr>
            <p:cNvPr id="1026" name="Picture 2" descr="C:\Documents and Settings\Pennie\My Documents\ACERDATA (D)\Pennie's documents\MS Image\Boxshot_Logo\MICROSOFT\Microsoft Logo wht shadow.png"/>
            <p:cNvPicPr>
              <a:picLocks noChangeAspect="1" noChangeArrowheads="1"/>
            </p:cNvPicPr>
            <p:nvPr/>
          </p:nvPicPr>
          <p:blipFill>
            <a:blip r:embed="rId11"/>
            <a:srcRect/>
            <a:stretch>
              <a:fillRect/>
            </a:stretch>
          </p:blipFill>
          <p:spPr bwMode="black">
            <a:xfrm>
              <a:off x="5561787" y="254642"/>
              <a:ext cx="1693646" cy="312516"/>
            </a:xfrm>
            <a:prstGeom prst="rect">
              <a:avLst/>
            </a:prstGeom>
            <a:noFill/>
          </p:spPr>
        </p:pic>
      </p:grpSp>
      <p:sp>
        <p:nvSpPr>
          <p:cNvPr id="53" name="Rectangle 52"/>
          <p:cNvSpPr/>
          <p:nvPr/>
        </p:nvSpPr>
        <p:spPr bwMode="auto">
          <a:xfrm>
            <a:off x="-2298032" y="0"/>
            <a:ext cx="2141623" cy="3072384"/>
          </a:xfrm>
          <a:prstGeom prst="rect">
            <a:avLst/>
          </a:prstGeom>
          <a:ln w="38100">
            <a:solidFill>
              <a:srgbClr val="FFFF00"/>
            </a:solidFill>
            <a:headEnd type="none" w="med" len="med"/>
            <a:tailEnd type="none" w="med" len="med"/>
          </a:ln>
        </p:spPr>
        <p:style>
          <a:lnRef idx="0">
            <a:schemeClr val="dk1"/>
          </a:lnRef>
          <a:fillRef idx="3">
            <a:schemeClr val="dk1"/>
          </a:fillRef>
          <a:effectRef idx="3">
            <a:schemeClr val="dk1"/>
          </a:effectRef>
          <a:fontRef idx="minor">
            <a:schemeClr val="lt1"/>
          </a:fontRef>
        </p:style>
        <p:txBody>
          <a:bodyPr vert="horz" wrap="square" lIns="91436" tIns="45718" rIns="91436" bIns="45718" numCol="1" rtlCol="0" anchor="t" anchorCtr="0" compatLnSpc="1">
            <a:prstTxWarp prst="textNoShape">
              <a:avLst/>
            </a:prstTxWarp>
          </a:bodyPr>
          <a:lstStyle/>
          <a:p>
            <a:pPr defTabSz="914099" fontAlgn="base">
              <a:spcBef>
                <a:spcPct val="0"/>
              </a:spcBef>
              <a:spcAft>
                <a:spcPct val="0"/>
              </a:spcAft>
            </a:pPr>
            <a:r>
              <a:rPr lang="en-US" sz="2400" b="1" dirty="0" smtClean="0"/>
              <a:t>Required Slide</a:t>
            </a:r>
            <a:endParaRPr lang="en-US" sz="2400" b="1" dirty="0" smtClean="0">
              <a:solidFill>
                <a:srgbClr val="FFFFFF"/>
              </a:solidFill>
              <a:effectLst>
                <a:outerShdw blurRad="38100" dist="38100" dir="2700000" algn="tl">
                  <a:srgbClr val="000000">
                    <a:alpha val="43137"/>
                  </a:srgbClr>
                </a:outerShdw>
              </a:effectLst>
            </a:endParaRPr>
          </a:p>
          <a:p>
            <a:pPr defTabSz="914099" fontAlgn="base">
              <a:spcBef>
                <a:spcPct val="0"/>
              </a:spcBef>
              <a:spcAft>
                <a:spcPct val="0"/>
              </a:spcAft>
            </a:pPr>
            <a:r>
              <a:rPr lang="en-US" sz="2000" b="1" dirty="0" smtClean="0">
                <a:solidFill>
                  <a:schemeClr val="accent5"/>
                </a:solidFill>
              </a:rPr>
              <a:t>Speakers, </a:t>
            </a:r>
          </a:p>
          <a:p>
            <a:r>
              <a:rPr lang="en-US" dirty="0" smtClean="0"/>
              <a:t>TechEd 2009 is not producing </a:t>
            </a:r>
          </a:p>
          <a:p>
            <a:r>
              <a:rPr lang="en-US" dirty="0" smtClean="0"/>
              <a:t>a DVD. Please announce that </a:t>
            </a:r>
          </a:p>
          <a:p>
            <a:r>
              <a:rPr lang="en-US" dirty="0" smtClean="0"/>
              <a:t>attendees can </a:t>
            </a:r>
            <a:r>
              <a:rPr lang="en-US" b="1" dirty="0" smtClean="0"/>
              <a:t>access session </a:t>
            </a:r>
            <a:endParaRPr lang="en-US" dirty="0" smtClean="0"/>
          </a:p>
          <a:p>
            <a:r>
              <a:rPr lang="en-US" b="1" dirty="0" smtClean="0"/>
              <a:t>recordings at TechEd Online. </a:t>
            </a:r>
            <a:endParaRPr lang="en-US"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0"/>
                                          </p:stCondLst>
                                        </p:cTn>
                                        <p:tgtEl>
                                          <p:spTgt spid="42"/>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gtEl>
                                        <p:attrNameLst>
                                          <p:attrName>style.visibility</p:attrName>
                                        </p:attrNameLst>
                                      </p:cBhvr>
                                      <p:to>
                                        <p:strVal val="visible"/>
                                      </p:to>
                                    </p:set>
                                  </p:childTnLst>
                                </p:cTn>
                              </p:par>
                            </p:childTnLst>
                          </p:cTn>
                        </p:par>
                        <p:par>
                          <p:cTn id="9" fill="hold">
                            <p:stCondLst>
                              <p:cond delay="0"/>
                            </p:stCondLst>
                            <p:childTnLst>
                              <p:par>
                                <p:cTn id="10" presetID="10" presetClass="exit" presetSubtype="0" fill="hold" grpId="1" nodeType="afterEffect">
                                  <p:stCondLst>
                                    <p:cond delay="200"/>
                                  </p:stCondLst>
                                  <p:childTnLst>
                                    <p:animEffect transition="out" filter="fade">
                                      <p:cBhvr>
                                        <p:cTn id="11" dur="2000"/>
                                        <p:tgtEl>
                                          <p:spTgt spid="42"/>
                                        </p:tgtEl>
                                      </p:cBhvr>
                                    </p:animEffect>
                                    <p:set>
                                      <p:cBhvr>
                                        <p:cTn id="12" dur="1" fill="hold">
                                          <p:stCondLst>
                                            <p:cond delay="1999"/>
                                          </p:stCondLst>
                                        </p:cTn>
                                        <p:tgtEl>
                                          <p:spTgt spid="42"/>
                                        </p:tgtEl>
                                        <p:attrNameLst>
                                          <p:attrName>style.visibility</p:attrName>
                                        </p:attrNameLst>
                                      </p:cBhvr>
                                      <p:to>
                                        <p:strVal val="hidden"/>
                                      </p:to>
                                    </p:set>
                                  </p:childTnLst>
                                </p:cTn>
                              </p:par>
                            </p:childTnLst>
                          </p:cTn>
                        </p:par>
                        <p:par>
                          <p:cTn id="13" fill="hold">
                            <p:stCondLst>
                              <p:cond delay="2200"/>
                            </p:stCondLst>
                            <p:childTnLst>
                              <p:par>
                                <p:cTn id="14" presetID="1" presetClass="entr" presetSubtype="0" fill="hold" grpId="0" nodeType="afterEffect">
                                  <p:stCondLst>
                                    <p:cond delay="0"/>
                                  </p:stCondLst>
                                  <p:childTnLst>
                                    <p:set>
                                      <p:cBhvr>
                                        <p:cTn id="15" dur="1" fill="hold">
                                          <p:stCondLst>
                                            <p:cond delay="0"/>
                                          </p:stCondLst>
                                        </p:cTn>
                                        <p:tgtEl>
                                          <p:spTgt spid="41"/>
                                        </p:tgtEl>
                                        <p:attrNameLst>
                                          <p:attrName>style.visibility</p:attrName>
                                        </p:attrNameLst>
                                      </p:cBhvr>
                                      <p:to>
                                        <p:strVal val="visible"/>
                                      </p:to>
                                    </p:set>
                                  </p:childTnLst>
                                </p:cTn>
                              </p:par>
                              <p:par>
                                <p:cTn id="16" presetID="1" presetClass="entr" presetSubtype="0" fill="hold" nodeType="withEffect">
                                  <p:stCondLst>
                                    <p:cond delay="0"/>
                                  </p:stCondLst>
                                  <p:childTnLst>
                                    <p:set>
                                      <p:cBhvr>
                                        <p:cTn id="17" dur="1" fill="hold">
                                          <p:stCondLst>
                                            <p:cond delay="0"/>
                                          </p:stCondLst>
                                        </p:cTn>
                                        <p:tgtEl>
                                          <p:spTgt spid="4"/>
                                        </p:tgtEl>
                                        <p:attrNameLst>
                                          <p:attrName>style.visibility</p:attrName>
                                        </p:attrNameLst>
                                      </p:cBhvr>
                                      <p:to>
                                        <p:strVal val="visible"/>
                                      </p:to>
                                    </p:set>
                                  </p:childTnLst>
                                </p:cTn>
                              </p:par>
                            </p:childTnLst>
                          </p:cTn>
                        </p:par>
                        <p:par>
                          <p:cTn id="18" fill="hold">
                            <p:stCondLst>
                              <p:cond delay="2200"/>
                            </p:stCondLst>
                            <p:childTnLst>
                              <p:par>
                                <p:cTn id="19" presetID="10" presetClass="exit" presetSubtype="0" fill="hold" grpId="1" nodeType="afterEffect">
                                  <p:stCondLst>
                                    <p:cond delay="200"/>
                                  </p:stCondLst>
                                  <p:childTnLst>
                                    <p:animEffect transition="out" filter="fade">
                                      <p:cBhvr>
                                        <p:cTn id="20" dur="2000"/>
                                        <p:tgtEl>
                                          <p:spTgt spid="41"/>
                                        </p:tgtEl>
                                      </p:cBhvr>
                                    </p:animEffect>
                                    <p:set>
                                      <p:cBhvr>
                                        <p:cTn id="21" dur="1" fill="hold">
                                          <p:stCondLst>
                                            <p:cond delay="1999"/>
                                          </p:stCondLst>
                                        </p:cTn>
                                        <p:tgtEl>
                                          <p:spTgt spid="41"/>
                                        </p:tgtEl>
                                        <p:attrNameLst>
                                          <p:attrName>style.visibility</p:attrName>
                                        </p:attrNameLst>
                                      </p:cBhvr>
                                      <p:to>
                                        <p:strVal val="hidden"/>
                                      </p:to>
                                    </p:set>
                                  </p:childTnLst>
                                </p:cTn>
                              </p:par>
                            </p:childTnLst>
                          </p:cTn>
                        </p:par>
                        <p:par>
                          <p:cTn id="22" fill="hold">
                            <p:stCondLst>
                              <p:cond delay="4400"/>
                            </p:stCondLst>
                            <p:childTnLst>
                              <p:par>
                                <p:cTn id="23" presetID="1" presetClass="entr" presetSubtype="0" fill="hold" grpId="0" nodeType="afterEffect">
                                  <p:stCondLst>
                                    <p:cond delay="0"/>
                                  </p:stCondLst>
                                  <p:childTnLst>
                                    <p:set>
                                      <p:cBhvr>
                                        <p:cTn id="24" dur="1" fill="hold">
                                          <p:stCondLst>
                                            <p:cond delay="0"/>
                                          </p:stCondLst>
                                        </p:cTn>
                                        <p:tgtEl>
                                          <p:spTgt spid="51"/>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5"/>
                                        </p:tgtEl>
                                        <p:attrNameLst>
                                          <p:attrName>style.visibility</p:attrName>
                                        </p:attrNameLst>
                                      </p:cBhvr>
                                      <p:to>
                                        <p:strVal val="visible"/>
                                      </p:to>
                                    </p:set>
                                  </p:childTnLst>
                                </p:cTn>
                              </p:par>
                            </p:childTnLst>
                          </p:cTn>
                        </p:par>
                        <p:par>
                          <p:cTn id="27" fill="hold">
                            <p:stCondLst>
                              <p:cond delay="4400"/>
                            </p:stCondLst>
                            <p:childTnLst>
                              <p:par>
                                <p:cTn id="28" presetID="10" presetClass="exit" presetSubtype="0" fill="hold" grpId="1" nodeType="afterEffect">
                                  <p:stCondLst>
                                    <p:cond delay="200"/>
                                  </p:stCondLst>
                                  <p:childTnLst>
                                    <p:animEffect transition="out" filter="fade">
                                      <p:cBhvr>
                                        <p:cTn id="29" dur="2000"/>
                                        <p:tgtEl>
                                          <p:spTgt spid="51"/>
                                        </p:tgtEl>
                                      </p:cBhvr>
                                    </p:animEffect>
                                    <p:set>
                                      <p:cBhvr>
                                        <p:cTn id="30" dur="1" fill="hold">
                                          <p:stCondLst>
                                            <p:cond delay="1999"/>
                                          </p:stCondLst>
                                        </p:cTn>
                                        <p:tgtEl>
                                          <p:spTgt spid="51"/>
                                        </p:tgtEl>
                                        <p:attrNameLst>
                                          <p:attrName>style.visibility</p:attrName>
                                        </p:attrNameLst>
                                      </p:cBhvr>
                                      <p:to>
                                        <p:strVal val="hidden"/>
                                      </p:to>
                                    </p:set>
                                  </p:childTnLst>
                                </p:cTn>
                              </p:par>
                            </p:childTnLst>
                          </p:cTn>
                        </p:par>
                        <p:par>
                          <p:cTn id="31" fill="hold">
                            <p:stCondLst>
                              <p:cond delay="6600"/>
                            </p:stCondLst>
                            <p:childTnLst>
                              <p:par>
                                <p:cTn id="32" presetID="1" presetClass="entr" presetSubtype="0" fill="hold" grpId="0" nodeType="afterEffect">
                                  <p:stCondLst>
                                    <p:cond delay="0"/>
                                  </p:stCondLst>
                                  <p:childTnLst>
                                    <p:set>
                                      <p:cBhvr>
                                        <p:cTn id="33" dur="1" fill="hold">
                                          <p:stCondLst>
                                            <p:cond delay="0"/>
                                          </p:stCondLst>
                                        </p:cTn>
                                        <p:tgtEl>
                                          <p:spTgt spid="52"/>
                                        </p:tgtEl>
                                        <p:attrNameLst>
                                          <p:attrName>style.visibility</p:attrName>
                                        </p:attrNameLst>
                                      </p:cBhvr>
                                      <p:to>
                                        <p:strVal val="visible"/>
                                      </p:to>
                                    </p:set>
                                  </p:childTnLst>
                                </p:cTn>
                              </p:par>
                              <p:par>
                                <p:cTn id="34" presetID="1" presetClass="entr" presetSubtype="0" fill="hold" nodeType="withEffect">
                                  <p:stCondLst>
                                    <p:cond delay="0"/>
                                  </p:stCondLst>
                                  <p:childTnLst>
                                    <p:set>
                                      <p:cBhvr>
                                        <p:cTn id="35" dur="1" fill="hold">
                                          <p:stCondLst>
                                            <p:cond delay="0"/>
                                          </p:stCondLst>
                                        </p:cTn>
                                        <p:tgtEl>
                                          <p:spTgt spid="6"/>
                                        </p:tgtEl>
                                        <p:attrNameLst>
                                          <p:attrName>style.visibility</p:attrName>
                                        </p:attrNameLst>
                                      </p:cBhvr>
                                      <p:to>
                                        <p:strVal val="visible"/>
                                      </p:to>
                                    </p:set>
                                  </p:childTnLst>
                                </p:cTn>
                              </p:par>
                            </p:childTnLst>
                          </p:cTn>
                        </p:par>
                        <p:par>
                          <p:cTn id="36" fill="hold">
                            <p:stCondLst>
                              <p:cond delay="6600"/>
                            </p:stCondLst>
                            <p:childTnLst>
                              <p:par>
                                <p:cTn id="37" presetID="10" presetClass="exit" presetSubtype="0" fill="hold" grpId="1" nodeType="afterEffect">
                                  <p:stCondLst>
                                    <p:cond delay="200"/>
                                  </p:stCondLst>
                                  <p:childTnLst>
                                    <p:animEffect transition="out" filter="fade">
                                      <p:cBhvr>
                                        <p:cTn id="38" dur="2000"/>
                                        <p:tgtEl>
                                          <p:spTgt spid="52"/>
                                        </p:tgtEl>
                                      </p:cBhvr>
                                    </p:animEffect>
                                    <p:set>
                                      <p:cBhvr>
                                        <p:cTn id="39" dur="1" fill="hold">
                                          <p:stCondLst>
                                            <p:cond delay="1999"/>
                                          </p:stCondLst>
                                        </p:cTn>
                                        <p:tgtEl>
                                          <p:spTgt spid="5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animBg="1"/>
      <p:bldP spid="42" grpId="1" animBg="1"/>
      <p:bldP spid="41" grpId="0" animBg="1"/>
      <p:bldP spid="41" grpId="1" animBg="1"/>
      <p:bldP spid="51" grpId="0" animBg="1"/>
      <p:bldP spid="51" grpId="1" animBg="1"/>
      <p:bldP spid="52" grpId="0" animBg="1"/>
      <p:bldP spid="52" grpId="1"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lstStyle/>
          <a:p>
            <a:r>
              <a:rPr lang="en-US" smtClean="0"/>
              <a:t>Agenda</a:t>
            </a:r>
          </a:p>
        </p:txBody>
      </p:sp>
      <p:sp>
        <p:nvSpPr>
          <p:cNvPr id="10243" name="Rectangle 3"/>
          <p:cNvSpPr>
            <a:spLocks noGrp="1" noChangeArrowheads="1"/>
          </p:cNvSpPr>
          <p:nvPr>
            <p:ph idx="1"/>
          </p:nvPr>
        </p:nvSpPr>
        <p:spPr/>
        <p:txBody>
          <a:bodyPr/>
          <a:lstStyle/>
          <a:p>
            <a:r>
              <a:rPr lang="en-US" dirty="0" smtClean="0"/>
              <a:t>Peeking Into the Plan Cache</a:t>
            </a:r>
          </a:p>
          <a:p>
            <a:pPr lvl="1"/>
            <a:r>
              <a:rPr lang="en-US" dirty="0" smtClean="0"/>
              <a:t>Understand Plans and the Cache</a:t>
            </a:r>
          </a:p>
          <a:p>
            <a:pPr lvl="1"/>
            <a:r>
              <a:rPr lang="en-US" dirty="0" smtClean="0"/>
              <a:t>Plan Cache DMVs</a:t>
            </a:r>
          </a:p>
          <a:p>
            <a:pPr lvl="1"/>
            <a:r>
              <a:rPr lang="en-US" dirty="0" smtClean="0"/>
              <a:t>Parameterization and Parameter Sniffing</a:t>
            </a:r>
          </a:p>
          <a:p>
            <a:r>
              <a:rPr lang="en-US" dirty="0" smtClean="0"/>
              <a:t>Analyzing Performance Trends</a:t>
            </a:r>
          </a:p>
          <a:p>
            <a:pPr lvl="1"/>
            <a:r>
              <a:rPr lang="en-US" dirty="0" smtClean="0"/>
              <a:t>Activity Monitor</a:t>
            </a:r>
          </a:p>
          <a:p>
            <a:pPr lvl="1"/>
            <a:r>
              <a:rPr lang="en-US" dirty="0" smtClean="0"/>
              <a:t>Management Data Warehouse</a:t>
            </a:r>
          </a:p>
          <a:p>
            <a:endParaRPr lang="en-US" dirty="0" smtClean="0"/>
          </a:p>
        </p:txBody>
      </p:sp>
    </p:spTree>
  </p:cSld>
  <p:clrMapOvr>
    <a:masterClrMapping/>
  </p:clrMapOvr>
  <p:transition advTm="4340625">
    <p:fade/>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eval.png"/>
          <p:cNvPicPr>
            <a:picLocks noChangeAspect="1"/>
          </p:cNvPicPr>
          <p:nvPr/>
        </p:nvPicPr>
        <p:blipFill>
          <a:blip r:embed="rId2"/>
          <a:stretch>
            <a:fillRect/>
          </a:stretch>
        </p:blipFill>
        <p:spPr>
          <a:xfrm>
            <a:off x="1142" y="857"/>
            <a:ext cx="9142858" cy="6857143"/>
          </a:xfrm>
          <a:prstGeom prst="rect">
            <a:avLst/>
          </a:prstGeom>
        </p:spPr>
      </p:pic>
      <p:sp>
        <p:nvSpPr>
          <p:cNvPr id="3" name="Rounded Rectangle 2"/>
          <p:cNvSpPr/>
          <p:nvPr/>
        </p:nvSpPr>
        <p:spPr bwMode="blackGray">
          <a:xfrm>
            <a:off x="41077" y="3971504"/>
            <a:ext cx="5055579" cy="2009776"/>
          </a:xfrm>
          <a:prstGeom prst="roundRect">
            <a:avLst/>
          </a:prstGeom>
          <a:noFill/>
          <a:ln w="9525">
            <a:noFill/>
            <a:miter lim="800000"/>
            <a:headEnd/>
            <a:tailEnd/>
          </a:ln>
          <a:scene3d>
            <a:camera prst="orthographicFront"/>
            <a:lightRig rig="contrasting" dir="t">
              <a:rot lat="0" lon="0" rev="7800000"/>
            </a:lightRig>
          </a:scene3d>
          <a:sp3d prstMaterial="metal">
            <a:bevelB w="0" h="0"/>
          </a:sp3d>
        </p:spPr>
        <p:txBody>
          <a:bodyPr anchor="ctr" anchorCtr="0"/>
          <a:lstStyle/>
          <a:p>
            <a:pPr defTabSz="914099" fontAlgn="base">
              <a:spcBef>
                <a:spcPct val="0"/>
              </a:spcBef>
              <a:spcAft>
                <a:spcPct val="0"/>
              </a:spcAft>
              <a:defRPr/>
            </a:pPr>
            <a:r>
              <a:rPr lang="en-US" sz="3200" dirty="0" smtClean="0">
                <a:solidFill>
                  <a:srgbClr val="FFFFFF"/>
                </a:solidFill>
                <a:effectLst>
                  <a:outerShdw blurRad="38100" dist="38100" dir="2700000" algn="tl">
                    <a:srgbClr val="000000">
                      <a:alpha val="43137"/>
                    </a:srgbClr>
                  </a:outerShdw>
                </a:effectLst>
                <a:latin typeface="Segoe" pitchFamily="34" charset="0"/>
              </a:rPr>
              <a:t>Complete an evaluation on </a:t>
            </a:r>
            <a:r>
              <a:rPr lang="en-US" sz="3200" dirty="0" err="1" smtClean="0">
                <a:solidFill>
                  <a:srgbClr val="FFFFFF"/>
                </a:solidFill>
                <a:effectLst>
                  <a:outerShdw blurRad="38100" dist="38100" dir="2700000" algn="tl">
                    <a:srgbClr val="000000">
                      <a:alpha val="43137"/>
                    </a:srgbClr>
                  </a:outerShdw>
                </a:effectLst>
                <a:latin typeface="Segoe" pitchFamily="34" charset="0"/>
              </a:rPr>
              <a:t>CommNet</a:t>
            </a:r>
            <a:r>
              <a:rPr lang="en-US" sz="3200" dirty="0" smtClean="0">
                <a:solidFill>
                  <a:srgbClr val="FFFFFF"/>
                </a:solidFill>
                <a:effectLst>
                  <a:outerShdw blurRad="38100" dist="38100" dir="2700000" algn="tl">
                    <a:srgbClr val="000000">
                      <a:alpha val="43137"/>
                    </a:srgbClr>
                  </a:outerShdw>
                </a:effectLst>
                <a:latin typeface="Segoe" pitchFamily="34" charset="0"/>
              </a:rPr>
              <a:t> and enter to win an Xbox 360 Elite!</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childTnLst>
                                </p:cTn>
                              </p:par>
                              <p:par>
                                <p:cTn id="8" presetID="64" presetClass="path" presetSubtype="0" decel="50000" fill="hold" grpId="1" nodeType="withEffect">
                                  <p:stCondLst>
                                    <p:cond delay="0"/>
                                  </p:stCondLst>
                                  <p:childTnLst>
                                    <p:animMotion origin="layout" path="M -0.41701 -0.00138 L -2.77778E-6 -4.44444E-6 " pathEditMode="relative" rAng="0" ptsTypes="AA">
                                      <p:cBhvr>
                                        <p:cTn id="9" dur="1000" fill="hold"/>
                                        <p:tgtEl>
                                          <p:spTgt spid="3"/>
                                        </p:tgtEl>
                                        <p:attrNameLst>
                                          <p:attrName>ppt_x</p:attrName>
                                          <p:attrName>ppt_y</p:attrName>
                                        </p:attrNameLst>
                                      </p:cBhvr>
                                      <p:rCtr x="20900" y="10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3" grpId="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Microsoft logo and tagline"/>
          <p:cNvPicPr>
            <a:picLocks noChangeAspect="1" noChangeArrowheads="1"/>
          </p:cNvPicPr>
          <p:nvPr/>
        </p:nvPicPr>
        <p:blipFill>
          <a:blip r:embed="rId3"/>
          <a:stretch>
            <a:fillRect/>
          </a:stretch>
        </p:blipFill>
        <p:spPr bwMode="black">
          <a:xfrm>
            <a:off x="2286000" y="2590800"/>
            <a:ext cx="4572000" cy="986114"/>
          </a:xfrm>
          <a:prstGeom prst="rect">
            <a:avLst/>
          </a:prstGeom>
          <a:noFill/>
          <a:ln>
            <a:noFill/>
          </a:ln>
        </p:spPr>
      </p:pic>
      <p:sp>
        <p:nvSpPr>
          <p:cNvPr id="5" name="Text Box 3"/>
          <p:cNvSpPr txBox="1">
            <a:spLocks noChangeArrowheads="1"/>
          </p:cNvSpPr>
          <p:nvPr/>
        </p:nvSpPr>
        <p:spPr bwMode="blackWhite">
          <a:xfrm>
            <a:off x="967578" y="5580925"/>
            <a:ext cx="7208845" cy="461651"/>
          </a:xfrm>
          <a:prstGeom prst="rect">
            <a:avLst/>
          </a:prstGeom>
          <a:noFill/>
          <a:ln w="12700">
            <a:noFill/>
            <a:miter lim="800000"/>
            <a:headEnd type="none" w="sm" len="sm"/>
            <a:tailEnd type="none" w="sm" len="sm"/>
          </a:ln>
          <a:effectLst/>
        </p:spPr>
        <p:txBody>
          <a:bodyPr vert="horz" wrap="square" lIns="91425" tIns="45713" rIns="91425" bIns="45713" numCol="1" anchor="t" anchorCtr="0" compatLnSpc="1">
            <a:prstTxWarp prst="textNoShape">
              <a:avLst/>
            </a:prstTxWarp>
            <a:spAutoFit/>
          </a:bodyPr>
          <a:lstStyle/>
          <a:p>
            <a:pPr algn="ctr" defTabSz="914099" eaLnBrk="0" hangingPunct="0"/>
            <a:r>
              <a:rPr lang="en-US" sz="600" dirty="0">
                <a:latin typeface="Calibri" pitchFamily="34" charset="0"/>
                <a:cs typeface="Arial" charset="0"/>
              </a:rPr>
              <a:t>© </a:t>
            </a:r>
            <a:r>
              <a:rPr lang="en-US" sz="600" dirty="0" smtClean="0">
                <a:latin typeface="Calibri" pitchFamily="34" charset="0"/>
                <a:cs typeface="Arial" charset="0"/>
              </a:rPr>
              <a:t>2009 Microsoft </a:t>
            </a:r>
            <a:r>
              <a:rPr lang="en-US" sz="600" dirty="0">
                <a:latin typeface="Calibri" pitchFamily="34" charset="0"/>
                <a:cs typeface="Arial" charset="0"/>
              </a:rPr>
              <a:t>Corporation. All rights reserved. Microsoft, Windows, Windows Vista and other product names are or may be registered trademarks and/or trademarks in the U.S. and/or other countries.</a:t>
            </a:r>
          </a:p>
          <a:p>
            <a:pPr algn="ctr" defTabSz="914099" eaLnBrk="0" hangingPunct="0"/>
            <a:r>
              <a:rPr lang="en-US" sz="600" dirty="0">
                <a:latin typeface="Calibri" pitchFamily="34" charset="0"/>
                <a:cs typeface="Arial"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r>
              <a:rPr lang="en-US" sz="600" dirty="0" smtClean="0">
                <a:latin typeface="Calibri" pitchFamily="34" charset="0"/>
                <a:cs typeface="Arial" charset="0"/>
              </a:rPr>
              <a:t>MICROSOFT </a:t>
            </a:r>
            <a:r>
              <a:rPr lang="en-US" sz="600" dirty="0">
                <a:latin typeface="Calibri" pitchFamily="34" charset="0"/>
                <a:cs typeface="Arial" charset="0"/>
              </a:rPr>
              <a:t>MAKES NO WARRANTIES, EXPRESS, IMPLIED OR STATUTORY, AS TO THE INFORMATION IN THIS PRESENTATION.</a:t>
            </a:r>
          </a:p>
        </p:txBody>
      </p:sp>
      <p:sp>
        <p:nvSpPr>
          <p:cNvPr id="6" name="Rectangle 5"/>
          <p:cNvSpPr/>
          <p:nvPr/>
        </p:nvSpPr>
        <p:spPr bwMode="auto">
          <a:xfrm>
            <a:off x="-2298032" y="0"/>
            <a:ext cx="2141623" cy="794084"/>
          </a:xfrm>
          <a:prstGeom prst="rect">
            <a:avLst/>
          </a:prstGeom>
          <a:ln w="38100">
            <a:solidFill>
              <a:srgbClr val="FFFF00"/>
            </a:solidFill>
            <a:headEnd type="none" w="med" len="med"/>
            <a:tailEnd type="none" w="med" len="med"/>
          </a:ln>
        </p:spPr>
        <p:style>
          <a:lnRef idx="0">
            <a:schemeClr val="dk1"/>
          </a:lnRef>
          <a:fillRef idx="3">
            <a:schemeClr val="dk1"/>
          </a:fillRef>
          <a:effectRef idx="3">
            <a:schemeClr val="dk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400" b="1" dirty="0" smtClean="0"/>
              <a:t>Required Slide</a:t>
            </a:r>
            <a:endParaRPr lang="en-US" sz="2400" b="1" dirty="0" smtClean="0">
              <a:solidFill>
                <a:srgbClr val="FFFFFF"/>
              </a:solidFill>
              <a:effectLst>
                <a:outerShdw blurRad="38100" dist="38100" dir="2700000" algn="tl">
                  <a:srgbClr val="000000">
                    <a:alpha val="43137"/>
                  </a:srgbClr>
                </a:outerShdw>
              </a:effectLst>
            </a:endParaRPr>
          </a:p>
        </p:txBody>
      </p:sp>
    </p:spTree>
  </p:cSld>
  <p:clrMapOvr>
    <a:masterClrMapping/>
  </p:clrMapOvr>
  <p:transition>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Why Look At The Plan Cache</a:t>
            </a:r>
            <a:endParaRPr lang="en-US" dirty="0"/>
          </a:p>
        </p:txBody>
      </p:sp>
      <p:sp>
        <p:nvSpPr>
          <p:cNvPr id="3" name="Content Placeholder 2"/>
          <p:cNvSpPr>
            <a:spLocks noGrp="1"/>
          </p:cNvSpPr>
          <p:nvPr>
            <p:ph idx="1"/>
          </p:nvPr>
        </p:nvSpPr>
        <p:spPr/>
        <p:txBody>
          <a:bodyPr/>
          <a:lstStyle/>
          <a:p>
            <a:r>
              <a:rPr lang="en-US" dirty="0" smtClean="0"/>
              <a:t>Query plans are the key to SQL's success</a:t>
            </a:r>
          </a:p>
          <a:p>
            <a:r>
              <a:rPr lang="en-US" dirty="0" smtClean="0"/>
              <a:t>Query plan reuse is at the center of good performance, cache shows</a:t>
            </a:r>
          </a:p>
          <a:p>
            <a:pPr lvl="1"/>
            <a:r>
              <a:rPr lang="en-US" dirty="0" smtClean="0"/>
              <a:t>Which plans are used most frequently</a:t>
            </a:r>
          </a:p>
          <a:p>
            <a:pPr lvl="1"/>
            <a:r>
              <a:rPr lang="en-US" dirty="0" smtClean="0"/>
              <a:t>If queries are parameterized</a:t>
            </a:r>
          </a:p>
          <a:p>
            <a:pPr lvl="1"/>
            <a:r>
              <a:rPr lang="en-US" dirty="0" err="1" smtClean="0"/>
              <a:t>Autoparameterization</a:t>
            </a:r>
            <a:r>
              <a:rPr lang="en-US" dirty="0" smtClean="0"/>
              <a:t> data type choice</a:t>
            </a:r>
          </a:p>
          <a:p>
            <a:r>
              <a:rPr lang="en-US" dirty="0" smtClean="0"/>
              <a:t>Correlate queries/plans with resource usage</a:t>
            </a:r>
          </a:p>
          <a:p>
            <a:r>
              <a:rPr lang="en-US" dirty="0" smtClean="0"/>
              <a:t>Determine plan reuse potential</a:t>
            </a:r>
          </a:p>
          <a:p>
            <a:pPr lvl="1"/>
            <a:endParaRPr lang="en-US" dirty="0" smtClean="0"/>
          </a:p>
          <a:p>
            <a:pPr lvl="1"/>
            <a:endParaRPr lang="en-US" dirty="0" smtClean="0"/>
          </a:p>
        </p:txBody>
      </p:sp>
    </p:spTree>
  </p:cSld>
  <p:clrMapOvr>
    <a:masterClrMapping/>
  </p:clrMapOvr>
  <p:transition>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62" name="Rectangle 2"/>
          <p:cNvSpPr>
            <a:spLocks noGrp="1" noChangeAspect="1" noChangeArrowheads="1"/>
          </p:cNvSpPr>
          <p:nvPr>
            <p:ph type="title"/>
          </p:nvPr>
        </p:nvSpPr>
        <p:spPr>
          <a:xfrm>
            <a:off x="381000" y="93028"/>
            <a:ext cx="8382000" cy="553998"/>
          </a:xfrm>
        </p:spPr>
        <p:txBody>
          <a:bodyPr/>
          <a:lstStyle/>
          <a:p>
            <a:r>
              <a:rPr lang="en-US" sz="4000" dirty="0"/>
              <a:t>Statement </a:t>
            </a:r>
            <a:r>
              <a:rPr lang="en-US" sz="4000" dirty="0" smtClean="0"/>
              <a:t>Execution &amp; Caching</a:t>
            </a:r>
            <a:endParaRPr lang="en-US" sz="4000" dirty="0"/>
          </a:p>
        </p:txBody>
      </p:sp>
      <p:grpSp>
        <p:nvGrpSpPr>
          <p:cNvPr id="2" name="Group 3"/>
          <p:cNvGrpSpPr>
            <a:grpSpLocks/>
          </p:cNvGrpSpPr>
          <p:nvPr/>
        </p:nvGrpSpPr>
        <p:grpSpPr bwMode="auto">
          <a:xfrm>
            <a:off x="1973263" y="848043"/>
            <a:ext cx="1636712" cy="1079500"/>
            <a:chOff x="1243" y="1302"/>
            <a:chExt cx="1031" cy="680"/>
          </a:xfrm>
        </p:grpSpPr>
        <p:grpSp>
          <p:nvGrpSpPr>
            <p:cNvPr id="3" name="Group 4"/>
            <p:cNvGrpSpPr>
              <a:grpSpLocks/>
            </p:cNvGrpSpPr>
            <p:nvPr/>
          </p:nvGrpSpPr>
          <p:grpSpPr bwMode="auto">
            <a:xfrm>
              <a:off x="1243" y="1429"/>
              <a:ext cx="1031" cy="553"/>
              <a:chOff x="2370" y="1529"/>
              <a:chExt cx="1285" cy="631"/>
            </a:xfrm>
          </p:grpSpPr>
          <p:sp>
            <p:nvSpPr>
              <p:cNvPr id="860165" name="AutoShape 5"/>
              <p:cNvSpPr>
                <a:spLocks noChangeArrowheads="1"/>
              </p:cNvSpPr>
              <p:nvPr/>
            </p:nvSpPr>
            <p:spPr bwMode="auto">
              <a:xfrm>
                <a:off x="2370" y="1529"/>
                <a:ext cx="1285" cy="631"/>
              </a:xfrm>
              <a:prstGeom prst="flowChartDecision">
                <a:avLst/>
              </a:prstGeom>
              <a:solidFill>
                <a:srgbClr val="CCFFCC"/>
              </a:solidFill>
              <a:ln w="12700">
                <a:solidFill>
                  <a:schemeClr val="hlink"/>
                </a:solidFill>
                <a:miter lim="800000"/>
                <a:headEnd/>
                <a:tailEnd/>
              </a:ln>
              <a:effectLst/>
            </p:spPr>
            <p:txBody>
              <a:bodyPr wrap="none" anchor="ctr"/>
              <a:lstStyle/>
              <a:p>
                <a:endParaRPr lang="en-US"/>
              </a:p>
            </p:txBody>
          </p:sp>
          <p:sp>
            <p:nvSpPr>
              <p:cNvPr id="860166" name="Text Box 6"/>
              <p:cNvSpPr txBox="1">
                <a:spLocks noChangeArrowheads="1"/>
              </p:cNvSpPr>
              <p:nvPr/>
            </p:nvSpPr>
            <p:spPr bwMode="auto">
              <a:xfrm>
                <a:off x="2724" y="1688"/>
                <a:ext cx="588" cy="262"/>
              </a:xfrm>
              <a:prstGeom prst="rect">
                <a:avLst/>
              </a:prstGeom>
              <a:solidFill>
                <a:srgbClr val="CCFFCC"/>
              </a:solidFill>
              <a:ln w="12700">
                <a:noFill/>
                <a:miter lim="800000"/>
                <a:headEnd/>
                <a:tailEnd/>
              </a:ln>
              <a:effectLst/>
            </p:spPr>
            <p:txBody>
              <a:bodyPr wrap="none" lIns="0" tIns="0" rIns="0" bIns="0">
                <a:spAutoFit/>
              </a:bodyPr>
              <a:lstStyle/>
              <a:p>
                <a:pPr algn="ctr">
                  <a:lnSpc>
                    <a:spcPct val="100000"/>
                  </a:lnSpc>
                </a:pPr>
                <a:r>
                  <a:rPr lang="en-US" sz="1200" b="0">
                    <a:solidFill>
                      <a:srgbClr val="000066"/>
                    </a:solidFill>
                    <a:latin typeface="Segoe Semibold" pitchFamily="34" charset="0"/>
                  </a:rPr>
                  <a:t>Lookup in</a:t>
                </a:r>
              </a:p>
              <a:p>
                <a:pPr algn="ctr">
                  <a:lnSpc>
                    <a:spcPct val="100000"/>
                  </a:lnSpc>
                </a:pPr>
                <a:r>
                  <a:rPr lang="en-US" sz="1200" b="0">
                    <a:solidFill>
                      <a:srgbClr val="000066"/>
                    </a:solidFill>
                    <a:latin typeface="Segoe Semibold" pitchFamily="34" charset="0"/>
                  </a:rPr>
                  <a:t>Plan Cache</a:t>
                </a:r>
              </a:p>
            </p:txBody>
          </p:sp>
        </p:grpSp>
        <p:sp>
          <p:nvSpPr>
            <p:cNvPr id="860167" name="Line 7"/>
            <p:cNvSpPr>
              <a:spLocks noChangeShapeType="1"/>
            </p:cNvSpPr>
            <p:nvPr/>
          </p:nvSpPr>
          <p:spPr bwMode="auto">
            <a:xfrm>
              <a:off x="1758" y="1302"/>
              <a:ext cx="0" cy="144"/>
            </a:xfrm>
            <a:prstGeom prst="line">
              <a:avLst/>
            </a:prstGeom>
            <a:noFill/>
            <a:ln w="12700">
              <a:solidFill>
                <a:schemeClr val="folHlink"/>
              </a:solidFill>
              <a:round/>
              <a:headEnd/>
              <a:tailEnd type="triangle" w="med" len="med"/>
            </a:ln>
            <a:effectLst/>
          </p:spPr>
          <p:txBody>
            <a:bodyPr anchor="ctr"/>
            <a:lstStyle/>
            <a:p>
              <a:endParaRPr lang="en-US"/>
            </a:p>
          </p:txBody>
        </p:sp>
      </p:grpSp>
      <p:grpSp>
        <p:nvGrpSpPr>
          <p:cNvPr id="4" name="Group 8"/>
          <p:cNvGrpSpPr>
            <a:grpSpLocks/>
          </p:cNvGrpSpPr>
          <p:nvPr/>
        </p:nvGrpSpPr>
        <p:grpSpPr bwMode="auto">
          <a:xfrm>
            <a:off x="1806575" y="4003993"/>
            <a:ext cx="1944688" cy="523875"/>
            <a:chOff x="1567" y="2443"/>
            <a:chExt cx="381" cy="330"/>
          </a:xfrm>
        </p:grpSpPr>
        <p:sp>
          <p:nvSpPr>
            <p:cNvPr id="860169" name="Text Box 9"/>
            <p:cNvSpPr txBox="1">
              <a:spLocks noChangeArrowheads="1"/>
            </p:cNvSpPr>
            <p:nvPr/>
          </p:nvSpPr>
          <p:spPr bwMode="auto">
            <a:xfrm>
              <a:off x="1567" y="2592"/>
              <a:ext cx="381" cy="181"/>
            </a:xfrm>
            <a:prstGeom prst="rect">
              <a:avLst/>
            </a:prstGeom>
            <a:solidFill>
              <a:srgbClr val="3366FF"/>
            </a:solidFill>
            <a:ln w="12700">
              <a:solidFill>
                <a:schemeClr val="hlink"/>
              </a:solidFill>
              <a:miter lim="800000"/>
              <a:headEnd/>
              <a:tailEnd/>
            </a:ln>
            <a:effectLst/>
          </p:spPr>
          <p:txBody>
            <a:bodyPr wrap="none">
              <a:spAutoFit/>
            </a:bodyPr>
            <a:lstStyle/>
            <a:p>
              <a:pPr algn="ctr">
                <a:lnSpc>
                  <a:spcPct val="100000"/>
                </a:lnSpc>
              </a:pPr>
              <a:r>
                <a:rPr lang="en-US" sz="1200" b="0">
                  <a:solidFill>
                    <a:srgbClr val="000066"/>
                  </a:solidFill>
                  <a:latin typeface="Segoe Semibold" pitchFamily="34" charset="0"/>
                </a:rPr>
                <a:t>Generate Executable Plan</a:t>
              </a:r>
            </a:p>
          </p:txBody>
        </p:sp>
        <p:sp>
          <p:nvSpPr>
            <p:cNvPr id="860170" name="Line 10"/>
            <p:cNvSpPr>
              <a:spLocks noChangeShapeType="1"/>
            </p:cNvSpPr>
            <p:nvPr/>
          </p:nvSpPr>
          <p:spPr bwMode="auto">
            <a:xfrm>
              <a:off x="1758" y="2443"/>
              <a:ext cx="0" cy="144"/>
            </a:xfrm>
            <a:prstGeom prst="line">
              <a:avLst/>
            </a:prstGeom>
            <a:noFill/>
            <a:ln w="12700">
              <a:solidFill>
                <a:schemeClr val="folHlink"/>
              </a:solidFill>
              <a:round/>
              <a:headEnd/>
              <a:tailEnd type="triangle" w="med" len="med"/>
            </a:ln>
            <a:effectLst/>
          </p:spPr>
          <p:txBody>
            <a:bodyPr anchor="ctr"/>
            <a:lstStyle/>
            <a:p>
              <a:endParaRPr lang="en-US"/>
            </a:p>
          </p:txBody>
        </p:sp>
      </p:grpSp>
      <p:grpSp>
        <p:nvGrpSpPr>
          <p:cNvPr id="5" name="Group 11"/>
          <p:cNvGrpSpPr>
            <a:grpSpLocks/>
          </p:cNvGrpSpPr>
          <p:nvPr/>
        </p:nvGrpSpPr>
        <p:grpSpPr bwMode="auto">
          <a:xfrm>
            <a:off x="1403350" y="4558030"/>
            <a:ext cx="2751138" cy="515938"/>
            <a:chOff x="1423" y="2913"/>
            <a:chExt cx="669" cy="325"/>
          </a:xfrm>
        </p:grpSpPr>
        <p:sp>
          <p:nvSpPr>
            <p:cNvPr id="860172" name="Text Box 12"/>
            <p:cNvSpPr txBox="1">
              <a:spLocks noChangeArrowheads="1"/>
            </p:cNvSpPr>
            <p:nvPr/>
          </p:nvSpPr>
          <p:spPr bwMode="auto">
            <a:xfrm>
              <a:off x="1423" y="3057"/>
              <a:ext cx="669" cy="181"/>
            </a:xfrm>
            <a:prstGeom prst="rect">
              <a:avLst/>
            </a:prstGeom>
            <a:solidFill>
              <a:srgbClr val="3366FF"/>
            </a:solidFill>
            <a:ln w="12700">
              <a:solidFill>
                <a:schemeClr val="hlink"/>
              </a:solidFill>
              <a:miter lim="800000"/>
              <a:headEnd/>
              <a:tailEnd/>
            </a:ln>
            <a:effectLst/>
          </p:spPr>
          <p:txBody>
            <a:bodyPr>
              <a:spAutoFit/>
            </a:bodyPr>
            <a:lstStyle/>
            <a:p>
              <a:pPr algn="ctr">
                <a:lnSpc>
                  <a:spcPct val="100000"/>
                </a:lnSpc>
              </a:pPr>
              <a:r>
                <a:rPr lang="en-US" sz="1200" b="0" dirty="0">
                  <a:solidFill>
                    <a:srgbClr val="000066"/>
                  </a:solidFill>
                  <a:latin typeface="Segoe Semibold" pitchFamily="34" charset="0"/>
                </a:rPr>
                <a:t>Fix Memory  Grant &amp; </a:t>
              </a:r>
              <a:r>
                <a:rPr lang="en-US" sz="1200" b="0" dirty="0" err="1">
                  <a:solidFill>
                    <a:srgbClr val="000066"/>
                  </a:solidFill>
                  <a:latin typeface="Segoe Semibold" pitchFamily="34" charset="0"/>
                </a:rPr>
                <a:t>DoP</a:t>
              </a:r>
              <a:endParaRPr lang="en-US" sz="1200" b="0" dirty="0">
                <a:solidFill>
                  <a:srgbClr val="000066"/>
                </a:solidFill>
                <a:latin typeface="Segoe Semibold" pitchFamily="34" charset="0"/>
              </a:endParaRPr>
            </a:p>
          </p:txBody>
        </p:sp>
        <p:sp>
          <p:nvSpPr>
            <p:cNvPr id="860173" name="Line 13"/>
            <p:cNvSpPr>
              <a:spLocks noChangeShapeType="1"/>
            </p:cNvSpPr>
            <p:nvPr/>
          </p:nvSpPr>
          <p:spPr bwMode="auto">
            <a:xfrm>
              <a:off x="1758" y="2913"/>
              <a:ext cx="0" cy="144"/>
            </a:xfrm>
            <a:prstGeom prst="line">
              <a:avLst/>
            </a:prstGeom>
            <a:noFill/>
            <a:ln w="12700">
              <a:solidFill>
                <a:schemeClr val="folHlink"/>
              </a:solidFill>
              <a:round/>
              <a:headEnd/>
              <a:tailEnd type="triangle" w="med" len="med"/>
            </a:ln>
            <a:effectLst/>
          </p:spPr>
          <p:txBody>
            <a:bodyPr anchor="ctr"/>
            <a:lstStyle/>
            <a:p>
              <a:endParaRPr lang="en-US"/>
            </a:p>
          </p:txBody>
        </p:sp>
      </p:grpSp>
      <p:grpSp>
        <p:nvGrpSpPr>
          <p:cNvPr id="6" name="Group 14"/>
          <p:cNvGrpSpPr>
            <a:grpSpLocks/>
          </p:cNvGrpSpPr>
          <p:nvPr/>
        </p:nvGrpSpPr>
        <p:grpSpPr bwMode="auto">
          <a:xfrm>
            <a:off x="2466975" y="5094605"/>
            <a:ext cx="730250" cy="506413"/>
            <a:chOff x="1528" y="3471"/>
            <a:chExt cx="460" cy="319"/>
          </a:xfrm>
        </p:grpSpPr>
        <p:sp>
          <p:nvSpPr>
            <p:cNvPr id="860175" name="Text Box 15"/>
            <p:cNvSpPr txBox="1">
              <a:spLocks noChangeArrowheads="1"/>
            </p:cNvSpPr>
            <p:nvPr/>
          </p:nvSpPr>
          <p:spPr bwMode="auto">
            <a:xfrm>
              <a:off x="1528" y="3609"/>
              <a:ext cx="460" cy="181"/>
            </a:xfrm>
            <a:prstGeom prst="rect">
              <a:avLst/>
            </a:prstGeom>
            <a:solidFill>
              <a:srgbClr val="3366FF"/>
            </a:solidFill>
            <a:ln w="12700">
              <a:solidFill>
                <a:schemeClr val="hlink"/>
              </a:solidFill>
              <a:miter lim="800000"/>
              <a:headEnd/>
              <a:tailEnd/>
            </a:ln>
            <a:effectLst/>
          </p:spPr>
          <p:txBody>
            <a:bodyPr wrap="none">
              <a:spAutoFit/>
            </a:bodyPr>
            <a:lstStyle/>
            <a:p>
              <a:pPr algn="ctr">
                <a:lnSpc>
                  <a:spcPct val="100000"/>
                </a:lnSpc>
              </a:pPr>
              <a:r>
                <a:rPr lang="en-US" sz="1200" b="0">
                  <a:solidFill>
                    <a:srgbClr val="000066"/>
                  </a:solidFill>
                  <a:latin typeface="Segoe Semibold" pitchFamily="34" charset="0"/>
                </a:rPr>
                <a:t>Execute</a:t>
              </a:r>
            </a:p>
          </p:txBody>
        </p:sp>
        <p:sp>
          <p:nvSpPr>
            <p:cNvPr id="860176" name="Line 16"/>
            <p:cNvSpPr>
              <a:spLocks noChangeShapeType="1"/>
            </p:cNvSpPr>
            <p:nvPr/>
          </p:nvSpPr>
          <p:spPr bwMode="auto">
            <a:xfrm>
              <a:off x="1758" y="3471"/>
              <a:ext cx="0" cy="144"/>
            </a:xfrm>
            <a:prstGeom prst="line">
              <a:avLst/>
            </a:prstGeom>
            <a:noFill/>
            <a:ln w="12700">
              <a:solidFill>
                <a:schemeClr val="folHlink"/>
              </a:solidFill>
              <a:round/>
              <a:headEnd/>
              <a:tailEnd type="triangle" w="med" len="med"/>
            </a:ln>
            <a:effectLst/>
          </p:spPr>
          <p:txBody>
            <a:bodyPr anchor="ctr"/>
            <a:lstStyle/>
            <a:p>
              <a:endParaRPr lang="en-US"/>
            </a:p>
          </p:txBody>
        </p:sp>
      </p:grpSp>
      <p:sp>
        <p:nvSpPr>
          <p:cNvPr id="860177" name="Line 17"/>
          <p:cNvSpPr>
            <a:spLocks noChangeShapeType="1"/>
          </p:cNvSpPr>
          <p:nvPr/>
        </p:nvSpPr>
        <p:spPr bwMode="auto">
          <a:xfrm flipH="1">
            <a:off x="798513" y="1487805"/>
            <a:ext cx="1090612" cy="0"/>
          </a:xfrm>
          <a:prstGeom prst="line">
            <a:avLst/>
          </a:prstGeom>
          <a:noFill/>
          <a:ln w="12700">
            <a:solidFill>
              <a:schemeClr val="folHlink"/>
            </a:solidFill>
            <a:round/>
            <a:headEnd/>
            <a:tailEnd/>
          </a:ln>
          <a:effectLst/>
        </p:spPr>
        <p:txBody>
          <a:bodyPr anchor="ctr"/>
          <a:lstStyle/>
          <a:p>
            <a:endParaRPr lang="en-US"/>
          </a:p>
        </p:txBody>
      </p:sp>
      <p:sp>
        <p:nvSpPr>
          <p:cNvPr id="860178" name="Text Box 18"/>
          <p:cNvSpPr txBox="1">
            <a:spLocks noChangeArrowheads="1"/>
          </p:cNvSpPr>
          <p:nvPr/>
        </p:nvSpPr>
        <p:spPr bwMode="auto">
          <a:xfrm>
            <a:off x="703263" y="1054418"/>
            <a:ext cx="1493837" cy="457200"/>
          </a:xfrm>
          <a:prstGeom prst="rect">
            <a:avLst/>
          </a:prstGeom>
          <a:noFill/>
          <a:ln w="12700">
            <a:noFill/>
            <a:miter lim="800000"/>
            <a:headEnd/>
            <a:tailEnd/>
          </a:ln>
          <a:effectLst/>
        </p:spPr>
        <p:txBody>
          <a:bodyPr>
            <a:spAutoFit/>
          </a:bodyPr>
          <a:lstStyle/>
          <a:p>
            <a:pPr>
              <a:lnSpc>
                <a:spcPct val="100000"/>
              </a:lnSpc>
              <a:spcBef>
                <a:spcPct val="50000"/>
              </a:spcBef>
            </a:pPr>
            <a:r>
              <a:rPr lang="en-US" sz="1200" b="0">
                <a:solidFill>
                  <a:schemeClr val="tx2"/>
                </a:solidFill>
                <a:latin typeface="Segoe Semibold" pitchFamily="34" charset="0"/>
              </a:rPr>
              <a:t>Found Executable Plan</a:t>
            </a:r>
          </a:p>
        </p:txBody>
      </p:sp>
      <p:sp>
        <p:nvSpPr>
          <p:cNvPr id="860179" name="Line 19"/>
          <p:cNvSpPr>
            <a:spLocks noChangeShapeType="1"/>
          </p:cNvSpPr>
          <p:nvPr/>
        </p:nvSpPr>
        <p:spPr bwMode="auto">
          <a:xfrm flipV="1">
            <a:off x="827088" y="4643755"/>
            <a:ext cx="1865312" cy="0"/>
          </a:xfrm>
          <a:prstGeom prst="line">
            <a:avLst/>
          </a:prstGeom>
          <a:noFill/>
          <a:ln w="12700">
            <a:solidFill>
              <a:schemeClr val="folHlink"/>
            </a:solidFill>
            <a:round/>
            <a:headEnd/>
            <a:tailEnd type="triangle" w="med" len="med"/>
          </a:ln>
          <a:effectLst/>
        </p:spPr>
        <p:txBody>
          <a:bodyPr anchor="ctr"/>
          <a:lstStyle/>
          <a:p>
            <a:endParaRPr lang="en-US"/>
          </a:p>
        </p:txBody>
      </p:sp>
      <p:sp>
        <p:nvSpPr>
          <p:cNvPr id="860180" name="Line 20"/>
          <p:cNvSpPr>
            <a:spLocks noChangeShapeType="1"/>
          </p:cNvSpPr>
          <p:nvPr/>
        </p:nvSpPr>
        <p:spPr bwMode="auto">
          <a:xfrm rot="16200000" flipH="1">
            <a:off x="-749300" y="3053080"/>
            <a:ext cx="3128963" cy="17463"/>
          </a:xfrm>
          <a:prstGeom prst="line">
            <a:avLst/>
          </a:prstGeom>
          <a:noFill/>
          <a:ln w="12700">
            <a:solidFill>
              <a:schemeClr val="folHlink"/>
            </a:solidFill>
            <a:round/>
            <a:headEnd/>
            <a:tailEnd/>
          </a:ln>
          <a:effectLst/>
        </p:spPr>
        <p:txBody>
          <a:bodyPr anchor="ctr"/>
          <a:lstStyle/>
          <a:p>
            <a:endParaRPr lang="en-US"/>
          </a:p>
        </p:txBody>
      </p:sp>
      <p:sp>
        <p:nvSpPr>
          <p:cNvPr id="860181" name="Line 21"/>
          <p:cNvSpPr>
            <a:spLocks noChangeShapeType="1"/>
          </p:cNvSpPr>
          <p:nvPr/>
        </p:nvSpPr>
        <p:spPr bwMode="auto">
          <a:xfrm>
            <a:off x="3625850" y="1500505"/>
            <a:ext cx="1036638" cy="0"/>
          </a:xfrm>
          <a:prstGeom prst="line">
            <a:avLst/>
          </a:prstGeom>
          <a:noFill/>
          <a:ln w="12700">
            <a:solidFill>
              <a:schemeClr val="folHlink"/>
            </a:solidFill>
            <a:round/>
            <a:headEnd/>
            <a:tailEnd/>
          </a:ln>
          <a:effectLst/>
        </p:spPr>
        <p:txBody>
          <a:bodyPr anchor="ctr"/>
          <a:lstStyle/>
          <a:p>
            <a:endParaRPr lang="en-US"/>
          </a:p>
        </p:txBody>
      </p:sp>
      <p:sp>
        <p:nvSpPr>
          <p:cNvPr id="860182" name="Text Box 22"/>
          <p:cNvSpPr txBox="1">
            <a:spLocks noChangeArrowheads="1"/>
          </p:cNvSpPr>
          <p:nvPr/>
        </p:nvSpPr>
        <p:spPr bwMode="auto">
          <a:xfrm>
            <a:off x="3343275" y="1065530"/>
            <a:ext cx="1406525" cy="457200"/>
          </a:xfrm>
          <a:prstGeom prst="rect">
            <a:avLst/>
          </a:prstGeom>
          <a:noFill/>
          <a:ln w="12700">
            <a:noFill/>
            <a:miter lim="800000"/>
            <a:headEnd/>
            <a:tailEnd/>
          </a:ln>
          <a:effectLst/>
        </p:spPr>
        <p:txBody>
          <a:bodyPr>
            <a:spAutoFit/>
          </a:bodyPr>
          <a:lstStyle/>
          <a:p>
            <a:pPr algn="r">
              <a:lnSpc>
                <a:spcPct val="100000"/>
              </a:lnSpc>
              <a:spcBef>
                <a:spcPct val="50000"/>
              </a:spcBef>
            </a:pPr>
            <a:r>
              <a:rPr lang="en-US" sz="1200" b="0">
                <a:solidFill>
                  <a:schemeClr val="tx2"/>
                </a:solidFill>
                <a:latin typeface="Segoe Semibold" pitchFamily="34" charset="0"/>
              </a:rPr>
              <a:t>Found Compiled Plan</a:t>
            </a:r>
          </a:p>
        </p:txBody>
      </p:sp>
      <p:sp>
        <p:nvSpPr>
          <p:cNvPr id="860183" name="Line 23"/>
          <p:cNvSpPr>
            <a:spLocks noChangeShapeType="1"/>
          </p:cNvSpPr>
          <p:nvPr/>
        </p:nvSpPr>
        <p:spPr bwMode="auto">
          <a:xfrm flipH="1">
            <a:off x="2808288" y="4092893"/>
            <a:ext cx="1846262" cy="15875"/>
          </a:xfrm>
          <a:prstGeom prst="line">
            <a:avLst/>
          </a:prstGeom>
          <a:noFill/>
          <a:ln w="12700">
            <a:solidFill>
              <a:schemeClr val="folHlink"/>
            </a:solidFill>
            <a:round/>
            <a:headEnd/>
            <a:tailEnd type="triangle" w="med" len="med"/>
          </a:ln>
          <a:effectLst/>
        </p:spPr>
        <p:txBody>
          <a:bodyPr anchor="ctr"/>
          <a:lstStyle/>
          <a:p>
            <a:endParaRPr lang="en-US"/>
          </a:p>
        </p:txBody>
      </p:sp>
      <p:sp>
        <p:nvSpPr>
          <p:cNvPr id="860184" name="Line 24"/>
          <p:cNvSpPr>
            <a:spLocks noChangeShapeType="1"/>
          </p:cNvSpPr>
          <p:nvPr/>
        </p:nvSpPr>
        <p:spPr bwMode="auto">
          <a:xfrm rot="16200000" flipH="1">
            <a:off x="3362325" y="2795905"/>
            <a:ext cx="2601913" cy="17463"/>
          </a:xfrm>
          <a:prstGeom prst="line">
            <a:avLst/>
          </a:prstGeom>
          <a:noFill/>
          <a:ln w="12700">
            <a:solidFill>
              <a:schemeClr val="folHlink"/>
            </a:solidFill>
            <a:round/>
            <a:headEnd/>
            <a:tailEnd/>
          </a:ln>
          <a:effectLst/>
        </p:spPr>
        <p:txBody>
          <a:bodyPr anchor="ctr"/>
          <a:lstStyle/>
          <a:p>
            <a:endParaRPr lang="en-US"/>
          </a:p>
        </p:txBody>
      </p:sp>
      <p:sp>
        <p:nvSpPr>
          <p:cNvPr id="860185" name="Text Box 25"/>
          <p:cNvSpPr txBox="1">
            <a:spLocks noChangeArrowheads="1"/>
          </p:cNvSpPr>
          <p:nvPr/>
        </p:nvSpPr>
        <p:spPr bwMode="auto">
          <a:xfrm>
            <a:off x="1744663" y="1852930"/>
            <a:ext cx="1493837" cy="274638"/>
          </a:xfrm>
          <a:prstGeom prst="rect">
            <a:avLst/>
          </a:prstGeom>
          <a:noFill/>
          <a:ln w="12700">
            <a:noFill/>
            <a:miter lim="800000"/>
            <a:headEnd/>
            <a:tailEnd/>
          </a:ln>
          <a:effectLst/>
        </p:spPr>
        <p:txBody>
          <a:bodyPr>
            <a:spAutoFit/>
          </a:bodyPr>
          <a:lstStyle/>
          <a:p>
            <a:pPr>
              <a:lnSpc>
                <a:spcPct val="100000"/>
              </a:lnSpc>
              <a:spcBef>
                <a:spcPct val="50000"/>
              </a:spcBef>
            </a:pPr>
            <a:r>
              <a:rPr lang="en-US" sz="1200" b="0">
                <a:solidFill>
                  <a:schemeClr val="tx2"/>
                </a:solidFill>
                <a:latin typeface="Segoe Semibold" pitchFamily="34" charset="0"/>
              </a:rPr>
              <a:t>Not Found</a:t>
            </a:r>
          </a:p>
        </p:txBody>
      </p:sp>
      <p:grpSp>
        <p:nvGrpSpPr>
          <p:cNvPr id="7" name="Group 26"/>
          <p:cNvGrpSpPr>
            <a:grpSpLocks/>
          </p:cNvGrpSpPr>
          <p:nvPr/>
        </p:nvGrpSpPr>
        <p:grpSpPr bwMode="auto">
          <a:xfrm>
            <a:off x="2260600" y="2406968"/>
            <a:ext cx="1028700" cy="508000"/>
            <a:chOff x="1435" y="975"/>
            <a:chExt cx="648" cy="320"/>
          </a:xfrm>
        </p:grpSpPr>
        <p:sp>
          <p:nvSpPr>
            <p:cNvPr id="860187" name="Line 27"/>
            <p:cNvSpPr>
              <a:spLocks noChangeShapeType="1"/>
            </p:cNvSpPr>
            <p:nvPr/>
          </p:nvSpPr>
          <p:spPr bwMode="auto">
            <a:xfrm>
              <a:off x="1758" y="975"/>
              <a:ext cx="0" cy="144"/>
            </a:xfrm>
            <a:prstGeom prst="line">
              <a:avLst/>
            </a:prstGeom>
            <a:noFill/>
            <a:ln w="12700">
              <a:solidFill>
                <a:schemeClr val="folHlink"/>
              </a:solidFill>
              <a:round/>
              <a:headEnd/>
              <a:tailEnd type="triangle" w="med" len="med"/>
            </a:ln>
            <a:effectLst/>
          </p:spPr>
          <p:txBody>
            <a:bodyPr anchor="ctr"/>
            <a:lstStyle/>
            <a:p>
              <a:endParaRPr lang="en-US"/>
            </a:p>
          </p:txBody>
        </p:sp>
        <p:sp>
          <p:nvSpPr>
            <p:cNvPr id="860188" name="Text Box 28"/>
            <p:cNvSpPr txBox="1">
              <a:spLocks noChangeArrowheads="1"/>
            </p:cNvSpPr>
            <p:nvPr/>
          </p:nvSpPr>
          <p:spPr bwMode="auto">
            <a:xfrm>
              <a:off x="1435" y="1114"/>
              <a:ext cx="648" cy="181"/>
            </a:xfrm>
            <a:prstGeom prst="rect">
              <a:avLst/>
            </a:prstGeom>
            <a:solidFill>
              <a:srgbClr val="CCFFCC"/>
            </a:solidFill>
            <a:ln w="12700">
              <a:solidFill>
                <a:schemeClr val="hlink"/>
              </a:solidFill>
              <a:miter lim="800000"/>
              <a:headEnd/>
              <a:tailEnd/>
            </a:ln>
            <a:effectLst/>
          </p:spPr>
          <p:txBody>
            <a:bodyPr wrap="none">
              <a:spAutoFit/>
            </a:bodyPr>
            <a:lstStyle/>
            <a:p>
              <a:pPr algn="ctr">
                <a:lnSpc>
                  <a:spcPct val="100000"/>
                </a:lnSpc>
              </a:pPr>
              <a:r>
                <a:rPr lang="en-US" sz="1200" b="0">
                  <a:solidFill>
                    <a:srgbClr val="000066"/>
                  </a:solidFill>
                  <a:latin typeface="Segoe Semibold" pitchFamily="34" charset="0"/>
                </a:rPr>
                <a:t>Auto-Param</a:t>
              </a:r>
            </a:p>
          </p:txBody>
        </p:sp>
      </p:grpSp>
      <p:grpSp>
        <p:nvGrpSpPr>
          <p:cNvPr id="8" name="Group 29"/>
          <p:cNvGrpSpPr>
            <a:grpSpLocks/>
          </p:cNvGrpSpPr>
          <p:nvPr/>
        </p:nvGrpSpPr>
        <p:grpSpPr bwMode="auto">
          <a:xfrm>
            <a:off x="2028825" y="2876868"/>
            <a:ext cx="1531938" cy="544512"/>
            <a:chOff x="1278" y="622"/>
            <a:chExt cx="965" cy="343"/>
          </a:xfrm>
        </p:grpSpPr>
        <p:sp>
          <p:nvSpPr>
            <p:cNvPr id="860190" name="Text Box 30"/>
            <p:cNvSpPr txBox="1">
              <a:spLocks noChangeArrowheads="1"/>
            </p:cNvSpPr>
            <p:nvPr/>
          </p:nvSpPr>
          <p:spPr bwMode="auto">
            <a:xfrm>
              <a:off x="1278" y="784"/>
              <a:ext cx="965" cy="181"/>
            </a:xfrm>
            <a:prstGeom prst="rect">
              <a:avLst/>
            </a:prstGeom>
            <a:solidFill>
              <a:srgbClr val="CCFFCC"/>
            </a:solidFill>
            <a:ln w="12700">
              <a:solidFill>
                <a:schemeClr val="hlink"/>
              </a:solidFill>
              <a:miter lim="800000"/>
              <a:headEnd/>
              <a:tailEnd/>
            </a:ln>
            <a:effectLst/>
          </p:spPr>
          <p:txBody>
            <a:bodyPr wrap="none">
              <a:spAutoFit/>
            </a:bodyPr>
            <a:lstStyle/>
            <a:p>
              <a:pPr algn="ctr">
                <a:lnSpc>
                  <a:spcPct val="100000"/>
                </a:lnSpc>
              </a:pPr>
              <a:r>
                <a:rPr lang="en-US" sz="1200" b="0">
                  <a:solidFill>
                    <a:srgbClr val="000066"/>
                  </a:solidFill>
                  <a:latin typeface="Segoe Semibold" pitchFamily="34" charset="0"/>
                </a:rPr>
                <a:t>Bind, Expand Views</a:t>
              </a:r>
            </a:p>
          </p:txBody>
        </p:sp>
        <p:sp>
          <p:nvSpPr>
            <p:cNvPr id="860191" name="Line 31"/>
            <p:cNvSpPr>
              <a:spLocks noChangeShapeType="1"/>
            </p:cNvSpPr>
            <p:nvPr/>
          </p:nvSpPr>
          <p:spPr bwMode="auto">
            <a:xfrm>
              <a:off x="1758" y="622"/>
              <a:ext cx="0" cy="144"/>
            </a:xfrm>
            <a:prstGeom prst="line">
              <a:avLst/>
            </a:prstGeom>
            <a:noFill/>
            <a:ln w="12700">
              <a:solidFill>
                <a:schemeClr val="folHlink"/>
              </a:solidFill>
              <a:round/>
              <a:headEnd/>
              <a:tailEnd type="triangle" w="med" len="med"/>
            </a:ln>
            <a:effectLst/>
          </p:spPr>
          <p:txBody>
            <a:bodyPr anchor="ctr"/>
            <a:lstStyle/>
            <a:p>
              <a:endParaRPr lang="en-US"/>
            </a:p>
          </p:txBody>
        </p:sp>
      </p:grpSp>
      <p:grpSp>
        <p:nvGrpSpPr>
          <p:cNvPr id="9" name="Group 32"/>
          <p:cNvGrpSpPr>
            <a:grpSpLocks/>
          </p:cNvGrpSpPr>
          <p:nvPr/>
        </p:nvGrpSpPr>
        <p:grpSpPr bwMode="auto">
          <a:xfrm>
            <a:off x="2501900" y="1948180"/>
            <a:ext cx="603250" cy="493713"/>
            <a:chOff x="1576" y="1555"/>
            <a:chExt cx="380" cy="311"/>
          </a:xfrm>
        </p:grpSpPr>
        <p:sp>
          <p:nvSpPr>
            <p:cNvPr id="860193" name="Line 33"/>
            <p:cNvSpPr>
              <a:spLocks noChangeShapeType="1"/>
            </p:cNvSpPr>
            <p:nvPr/>
          </p:nvSpPr>
          <p:spPr bwMode="auto">
            <a:xfrm>
              <a:off x="1758" y="1555"/>
              <a:ext cx="0" cy="144"/>
            </a:xfrm>
            <a:prstGeom prst="line">
              <a:avLst/>
            </a:prstGeom>
            <a:noFill/>
            <a:ln w="12700">
              <a:solidFill>
                <a:schemeClr val="folHlink"/>
              </a:solidFill>
              <a:round/>
              <a:headEnd/>
              <a:tailEnd type="triangle" w="med" len="med"/>
            </a:ln>
            <a:effectLst/>
          </p:spPr>
          <p:txBody>
            <a:bodyPr anchor="ctr"/>
            <a:lstStyle/>
            <a:p>
              <a:endParaRPr lang="en-US"/>
            </a:p>
          </p:txBody>
        </p:sp>
        <p:sp>
          <p:nvSpPr>
            <p:cNvPr id="860194" name="Text Box 34"/>
            <p:cNvSpPr txBox="1">
              <a:spLocks noChangeArrowheads="1"/>
            </p:cNvSpPr>
            <p:nvPr/>
          </p:nvSpPr>
          <p:spPr bwMode="auto">
            <a:xfrm>
              <a:off x="1576" y="1685"/>
              <a:ext cx="380" cy="181"/>
            </a:xfrm>
            <a:prstGeom prst="rect">
              <a:avLst/>
            </a:prstGeom>
            <a:solidFill>
              <a:srgbClr val="CCFFCC"/>
            </a:solidFill>
            <a:ln w="12700">
              <a:solidFill>
                <a:schemeClr val="hlink"/>
              </a:solidFill>
              <a:miter lim="800000"/>
              <a:headEnd/>
              <a:tailEnd/>
            </a:ln>
            <a:effectLst/>
          </p:spPr>
          <p:txBody>
            <a:bodyPr wrap="none">
              <a:spAutoFit/>
            </a:bodyPr>
            <a:lstStyle/>
            <a:p>
              <a:pPr algn="ctr">
                <a:lnSpc>
                  <a:spcPct val="100000"/>
                </a:lnSpc>
              </a:pPr>
              <a:r>
                <a:rPr lang="en-US" sz="1200" b="0">
                  <a:solidFill>
                    <a:srgbClr val="000066"/>
                  </a:solidFill>
                  <a:latin typeface="Segoe Semibold" pitchFamily="34" charset="0"/>
                </a:rPr>
                <a:t>Parse </a:t>
              </a:r>
            </a:p>
          </p:txBody>
        </p:sp>
      </p:grpSp>
      <p:grpSp>
        <p:nvGrpSpPr>
          <p:cNvPr id="10" name="Group 35"/>
          <p:cNvGrpSpPr>
            <a:grpSpLocks/>
          </p:cNvGrpSpPr>
          <p:nvPr/>
        </p:nvGrpSpPr>
        <p:grpSpPr bwMode="auto">
          <a:xfrm>
            <a:off x="1990725" y="3462655"/>
            <a:ext cx="1600200" cy="520700"/>
            <a:chOff x="1254" y="2498"/>
            <a:chExt cx="1008" cy="328"/>
          </a:xfrm>
        </p:grpSpPr>
        <p:sp>
          <p:nvSpPr>
            <p:cNvPr id="860196" name="Text Box 36"/>
            <p:cNvSpPr txBox="1">
              <a:spLocks noChangeArrowheads="1"/>
            </p:cNvSpPr>
            <p:nvPr/>
          </p:nvSpPr>
          <p:spPr bwMode="auto">
            <a:xfrm>
              <a:off x="1254" y="2645"/>
              <a:ext cx="1008" cy="181"/>
            </a:xfrm>
            <a:prstGeom prst="rect">
              <a:avLst/>
            </a:prstGeom>
            <a:solidFill>
              <a:srgbClr val="33CCCC"/>
            </a:solidFill>
            <a:ln w="12700">
              <a:solidFill>
                <a:schemeClr val="hlink"/>
              </a:solidFill>
              <a:miter lim="800000"/>
              <a:headEnd/>
              <a:tailEnd/>
            </a:ln>
            <a:effectLst/>
          </p:spPr>
          <p:txBody>
            <a:bodyPr wrap="none">
              <a:spAutoFit/>
            </a:bodyPr>
            <a:lstStyle/>
            <a:p>
              <a:pPr algn="ctr">
                <a:lnSpc>
                  <a:spcPct val="100000"/>
                </a:lnSpc>
              </a:pPr>
              <a:r>
                <a:rPr lang="en-US" sz="1200" b="0">
                  <a:solidFill>
                    <a:srgbClr val="000066"/>
                  </a:solidFill>
                  <a:latin typeface="Segoe Semibold" pitchFamily="34" charset="0"/>
                </a:rPr>
                <a:t>Query  Optimization</a:t>
              </a:r>
            </a:p>
          </p:txBody>
        </p:sp>
        <p:sp>
          <p:nvSpPr>
            <p:cNvPr id="860197" name="Line 37"/>
            <p:cNvSpPr>
              <a:spLocks noChangeShapeType="1"/>
            </p:cNvSpPr>
            <p:nvPr/>
          </p:nvSpPr>
          <p:spPr bwMode="auto">
            <a:xfrm>
              <a:off x="1758" y="2498"/>
              <a:ext cx="0" cy="144"/>
            </a:xfrm>
            <a:prstGeom prst="line">
              <a:avLst/>
            </a:prstGeom>
            <a:noFill/>
            <a:ln w="12700">
              <a:solidFill>
                <a:schemeClr val="folHlink"/>
              </a:solidFill>
              <a:round/>
              <a:headEnd/>
              <a:tailEnd type="triangle" w="med" len="med"/>
            </a:ln>
            <a:effectLst/>
          </p:spPr>
          <p:txBody>
            <a:bodyPr anchor="ctr"/>
            <a:lstStyle/>
            <a:p>
              <a:endParaRPr lang="en-US"/>
            </a:p>
          </p:txBody>
        </p:sp>
      </p:grpSp>
      <p:grpSp>
        <p:nvGrpSpPr>
          <p:cNvPr id="11" name="Group 38"/>
          <p:cNvGrpSpPr>
            <a:grpSpLocks/>
          </p:cNvGrpSpPr>
          <p:nvPr/>
        </p:nvGrpSpPr>
        <p:grpSpPr bwMode="auto">
          <a:xfrm>
            <a:off x="1862138" y="5613718"/>
            <a:ext cx="1868487" cy="530225"/>
            <a:chOff x="1139" y="3853"/>
            <a:chExt cx="1177" cy="334"/>
          </a:xfrm>
        </p:grpSpPr>
        <p:sp>
          <p:nvSpPr>
            <p:cNvPr id="860199" name="Text Box 39"/>
            <p:cNvSpPr txBox="1">
              <a:spLocks noChangeArrowheads="1"/>
            </p:cNvSpPr>
            <p:nvPr/>
          </p:nvSpPr>
          <p:spPr bwMode="auto">
            <a:xfrm>
              <a:off x="1139" y="4006"/>
              <a:ext cx="1177" cy="181"/>
            </a:xfrm>
            <a:prstGeom prst="rect">
              <a:avLst/>
            </a:prstGeom>
            <a:solidFill>
              <a:srgbClr val="CCFFCC"/>
            </a:solidFill>
            <a:ln w="12700">
              <a:solidFill>
                <a:schemeClr val="hlink"/>
              </a:solidFill>
              <a:miter lim="800000"/>
              <a:headEnd/>
              <a:tailEnd/>
            </a:ln>
            <a:effectLst/>
          </p:spPr>
          <p:txBody>
            <a:bodyPr>
              <a:spAutoFit/>
            </a:bodyPr>
            <a:lstStyle/>
            <a:p>
              <a:pPr algn="ctr">
                <a:lnSpc>
                  <a:spcPct val="100000"/>
                </a:lnSpc>
              </a:pPr>
              <a:r>
                <a:rPr lang="en-US" sz="1200" b="0">
                  <a:solidFill>
                    <a:srgbClr val="000066"/>
                  </a:solidFill>
                  <a:latin typeface="Segoe Semibold" pitchFamily="34" charset="0"/>
                </a:rPr>
                <a:t>Return Plans to Cache</a:t>
              </a:r>
            </a:p>
          </p:txBody>
        </p:sp>
        <p:sp>
          <p:nvSpPr>
            <p:cNvPr id="860200" name="Line 40"/>
            <p:cNvSpPr>
              <a:spLocks noChangeShapeType="1"/>
            </p:cNvSpPr>
            <p:nvPr/>
          </p:nvSpPr>
          <p:spPr bwMode="auto">
            <a:xfrm>
              <a:off x="1766" y="3853"/>
              <a:ext cx="0" cy="144"/>
            </a:xfrm>
            <a:prstGeom prst="line">
              <a:avLst/>
            </a:prstGeom>
            <a:noFill/>
            <a:ln w="12700">
              <a:solidFill>
                <a:schemeClr val="folHlink"/>
              </a:solidFill>
              <a:round/>
              <a:headEnd/>
              <a:tailEnd type="triangle" w="med" len="med"/>
            </a:ln>
            <a:effectLst/>
          </p:spPr>
          <p:txBody>
            <a:bodyPr anchor="ctr"/>
            <a:lstStyle/>
            <a:p>
              <a:endParaRPr lang="en-US"/>
            </a:p>
          </p:txBody>
        </p:sp>
      </p:grpSp>
      <p:sp>
        <p:nvSpPr>
          <p:cNvPr id="860201" name="Text Box 41"/>
          <p:cNvSpPr txBox="1">
            <a:spLocks noChangeArrowheads="1"/>
          </p:cNvSpPr>
          <p:nvPr/>
        </p:nvSpPr>
        <p:spPr bwMode="auto">
          <a:xfrm>
            <a:off x="1787525" y="578168"/>
            <a:ext cx="1868488" cy="274637"/>
          </a:xfrm>
          <a:prstGeom prst="rect">
            <a:avLst/>
          </a:prstGeom>
          <a:noFill/>
          <a:ln w="12700">
            <a:noFill/>
            <a:miter lim="800000"/>
            <a:headEnd/>
            <a:tailEnd/>
          </a:ln>
          <a:effectLst/>
        </p:spPr>
        <p:txBody>
          <a:bodyPr>
            <a:spAutoFit/>
          </a:bodyPr>
          <a:lstStyle/>
          <a:p>
            <a:pPr algn="ctr">
              <a:lnSpc>
                <a:spcPct val="100000"/>
              </a:lnSpc>
            </a:pPr>
            <a:r>
              <a:rPr lang="en-US" sz="1200" b="0">
                <a:solidFill>
                  <a:schemeClr val="tx2"/>
                </a:solidFill>
                <a:latin typeface="Segoe Semibold" pitchFamily="34" charset="0"/>
              </a:rPr>
              <a:t>New Statement</a:t>
            </a:r>
          </a:p>
        </p:txBody>
      </p:sp>
      <p:grpSp>
        <p:nvGrpSpPr>
          <p:cNvPr id="12" name="Group 42"/>
          <p:cNvGrpSpPr>
            <a:grpSpLocks/>
          </p:cNvGrpSpPr>
          <p:nvPr/>
        </p:nvGrpSpPr>
        <p:grpSpPr bwMode="auto">
          <a:xfrm>
            <a:off x="5041900" y="1860868"/>
            <a:ext cx="3836988" cy="1582737"/>
            <a:chOff x="3176" y="1489"/>
            <a:chExt cx="2417" cy="997"/>
          </a:xfrm>
        </p:grpSpPr>
        <p:sp>
          <p:nvSpPr>
            <p:cNvPr id="860203" name="Text Box 43"/>
            <p:cNvSpPr txBox="1">
              <a:spLocks noChangeArrowheads="1"/>
            </p:cNvSpPr>
            <p:nvPr/>
          </p:nvSpPr>
          <p:spPr bwMode="auto">
            <a:xfrm>
              <a:off x="3176" y="1958"/>
              <a:ext cx="1186" cy="526"/>
            </a:xfrm>
            <a:prstGeom prst="rect">
              <a:avLst/>
            </a:prstGeom>
            <a:solidFill>
              <a:srgbClr val="33CCCC"/>
            </a:solidFill>
            <a:ln w="12700">
              <a:solidFill>
                <a:schemeClr val="bg2"/>
              </a:solidFill>
              <a:miter lim="800000"/>
              <a:headEnd/>
              <a:tailEnd/>
            </a:ln>
            <a:effectLst/>
          </p:spPr>
          <p:txBody>
            <a:bodyPr>
              <a:spAutoFit/>
            </a:bodyPr>
            <a:lstStyle/>
            <a:p>
              <a:pPr algn="ctr">
                <a:lnSpc>
                  <a:spcPct val="100000"/>
                </a:lnSpc>
                <a:spcBef>
                  <a:spcPct val="50000"/>
                </a:spcBef>
              </a:pPr>
              <a:r>
                <a:rPr lang="en-US" sz="1200" b="0">
                  <a:solidFill>
                    <a:srgbClr val="000066"/>
                  </a:solidFill>
                  <a:latin typeface="Segoe Semibold" pitchFamily="34" charset="0"/>
                </a:rPr>
                <a:t>Query Optimization (Plan Generation, View Matching, Statistics, Costing)</a:t>
              </a:r>
            </a:p>
          </p:txBody>
        </p:sp>
        <p:sp>
          <p:nvSpPr>
            <p:cNvPr id="860204" name="Text Box 44"/>
            <p:cNvSpPr txBox="1">
              <a:spLocks noChangeArrowheads="1"/>
            </p:cNvSpPr>
            <p:nvPr/>
          </p:nvSpPr>
          <p:spPr bwMode="auto">
            <a:xfrm>
              <a:off x="4361" y="1960"/>
              <a:ext cx="1222" cy="526"/>
            </a:xfrm>
            <a:prstGeom prst="rect">
              <a:avLst/>
            </a:prstGeom>
            <a:solidFill>
              <a:srgbClr val="3366FF"/>
            </a:solidFill>
            <a:ln w="12700">
              <a:solidFill>
                <a:schemeClr val="bg2"/>
              </a:solidFill>
              <a:miter lim="800000"/>
              <a:headEnd/>
              <a:tailEnd/>
            </a:ln>
            <a:effectLst/>
          </p:spPr>
          <p:txBody>
            <a:bodyPr>
              <a:spAutoFit/>
            </a:bodyPr>
            <a:lstStyle/>
            <a:p>
              <a:pPr algn="ctr">
                <a:lnSpc>
                  <a:spcPct val="100000"/>
                </a:lnSpc>
                <a:spcBef>
                  <a:spcPct val="50000"/>
                </a:spcBef>
              </a:pPr>
              <a:r>
                <a:rPr lang="en-US" sz="1200" b="0">
                  <a:solidFill>
                    <a:srgbClr val="000066"/>
                  </a:solidFill>
                  <a:latin typeface="Segoe Semibold" pitchFamily="34" charset="0"/>
                </a:rPr>
                <a:t>Query Execution (Query Operators, Memory Grants, Parallelism, Showplan)</a:t>
              </a:r>
            </a:p>
          </p:txBody>
        </p:sp>
        <p:sp>
          <p:nvSpPr>
            <p:cNvPr id="860205" name="Text Box 45"/>
            <p:cNvSpPr txBox="1">
              <a:spLocks noChangeArrowheads="1"/>
            </p:cNvSpPr>
            <p:nvPr/>
          </p:nvSpPr>
          <p:spPr bwMode="auto">
            <a:xfrm>
              <a:off x="3176" y="1489"/>
              <a:ext cx="2417" cy="469"/>
            </a:xfrm>
            <a:prstGeom prst="rect">
              <a:avLst/>
            </a:prstGeom>
            <a:solidFill>
              <a:srgbClr val="CCFFCC"/>
            </a:solidFill>
            <a:ln w="12700">
              <a:solidFill>
                <a:schemeClr val="bg2"/>
              </a:solidFill>
              <a:miter lim="800000"/>
              <a:headEnd/>
              <a:tailEnd/>
            </a:ln>
            <a:effectLst/>
          </p:spPr>
          <p:txBody>
            <a:bodyPr>
              <a:spAutoFit/>
            </a:bodyPr>
            <a:lstStyle/>
            <a:p>
              <a:pPr algn="ctr">
                <a:lnSpc>
                  <a:spcPct val="100000"/>
                </a:lnSpc>
                <a:spcBef>
                  <a:spcPct val="50000"/>
                </a:spcBef>
              </a:pPr>
              <a:r>
                <a:rPr lang="en-US" sz="1200" b="0">
                  <a:solidFill>
                    <a:srgbClr val="000066"/>
                  </a:solidFill>
                  <a:latin typeface="Segoe Semibold" pitchFamily="34" charset="0"/>
                </a:rPr>
                <a:t>Language Processing </a:t>
              </a:r>
            </a:p>
            <a:p>
              <a:pPr algn="ctr">
                <a:lnSpc>
                  <a:spcPct val="100000"/>
                </a:lnSpc>
                <a:spcBef>
                  <a:spcPct val="50000"/>
                </a:spcBef>
              </a:pPr>
              <a:r>
                <a:rPr lang="en-US" sz="1200" b="0">
                  <a:solidFill>
                    <a:srgbClr val="000066"/>
                  </a:solidFill>
                  <a:latin typeface="Segoe Semibold" pitchFamily="34" charset="0"/>
                </a:rPr>
                <a:t>(Parse/Bind, Statement/Batch Execution, Plan Cache Management)</a:t>
              </a:r>
            </a:p>
          </p:txBody>
        </p:sp>
      </p:gr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2"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500" fill="hold"/>
                                        <p:tgtEl>
                                          <p:spTgt spid="12"/>
                                        </p:tgtEl>
                                        <p:attrNameLst>
                                          <p:attrName>ppt_x</p:attrName>
                                        </p:attrNameLst>
                                      </p:cBhvr>
                                      <p:tavLst>
                                        <p:tav tm="0">
                                          <p:val>
                                            <p:strVal val="0-#ppt_w/2"/>
                                          </p:val>
                                        </p:tav>
                                        <p:tav tm="100000">
                                          <p:val>
                                            <p:strVal val="#ppt_x"/>
                                          </p:val>
                                        </p:tav>
                                      </p:tavLst>
                                    </p:anim>
                                    <p:anim calcmode="lin" valueType="num">
                                      <p:cBhvr additive="base">
                                        <p:cTn id="8"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860201"/>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2"/>
                                        </p:tgtEl>
                                        <p:attrNameLst>
                                          <p:attrName>style.visibility</p:attrName>
                                        </p:attrNameLst>
                                      </p:cBhvr>
                                      <p:to>
                                        <p:strVal val="visible"/>
                                      </p:to>
                                    </p:set>
                                    <p:animEffect transition="in" filter="blinds(horizontal)">
                                      <p:cBhvr>
                                        <p:cTn id="17" dur="500"/>
                                        <p:tgtEl>
                                          <p:spTgt spid="2"/>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860185"/>
                                        </p:tgtEl>
                                        <p:attrNameLst>
                                          <p:attrName>style.visibility</p:attrName>
                                        </p:attrNameLst>
                                      </p:cBhvr>
                                      <p:to>
                                        <p:strVal val="visible"/>
                                      </p:to>
                                    </p:set>
                                    <p:animEffect transition="in" filter="blinds(horizontal)">
                                      <p:cBhvr>
                                        <p:cTn id="22" dur="500"/>
                                        <p:tgtEl>
                                          <p:spTgt spid="860185"/>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nodeType="click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blinds(horizontal)">
                                      <p:cBhvr>
                                        <p:cTn id="27" dur="500"/>
                                        <p:tgtEl>
                                          <p:spTgt spid="9"/>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nodeType="clickEffect">
                                  <p:stCondLst>
                                    <p:cond delay="0"/>
                                  </p:stCondLst>
                                  <p:childTnLst>
                                    <p:set>
                                      <p:cBhvr>
                                        <p:cTn id="31" dur="1" fill="hold">
                                          <p:stCondLst>
                                            <p:cond delay="0"/>
                                          </p:stCondLst>
                                        </p:cTn>
                                        <p:tgtEl>
                                          <p:spTgt spid="7"/>
                                        </p:tgtEl>
                                        <p:attrNameLst>
                                          <p:attrName>style.visibility</p:attrName>
                                        </p:attrNameLst>
                                      </p:cBhvr>
                                      <p:to>
                                        <p:strVal val="visible"/>
                                      </p:to>
                                    </p:set>
                                    <p:animEffect transition="in" filter="blinds(horizontal)">
                                      <p:cBhvr>
                                        <p:cTn id="32" dur="500"/>
                                        <p:tgtEl>
                                          <p:spTgt spid="7"/>
                                        </p:tgtEl>
                                      </p:cBhvr>
                                    </p:animEffect>
                                  </p:childTnLst>
                                </p:cTn>
                              </p:par>
                            </p:childTnLst>
                          </p:cTn>
                        </p:par>
                      </p:childTnLst>
                    </p:cTn>
                  </p:par>
                  <p:par>
                    <p:cTn id="33" fill="hold">
                      <p:stCondLst>
                        <p:cond delay="indefinite"/>
                      </p:stCondLst>
                      <p:childTnLst>
                        <p:par>
                          <p:cTn id="34" fill="hold">
                            <p:stCondLst>
                              <p:cond delay="0"/>
                            </p:stCondLst>
                            <p:childTnLst>
                              <p:par>
                                <p:cTn id="35" presetID="3" presetClass="entr" presetSubtype="10" fill="hold" nodeType="clickEffect">
                                  <p:stCondLst>
                                    <p:cond delay="0"/>
                                  </p:stCondLst>
                                  <p:childTnLst>
                                    <p:set>
                                      <p:cBhvr>
                                        <p:cTn id="36" dur="1" fill="hold">
                                          <p:stCondLst>
                                            <p:cond delay="0"/>
                                          </p:stCondLst>
                                        </p:cTn>
                                        <p:tgtEl>
                                          <p:spTgt spid="8"/>
                                        </p:tgtEl>
                                        <p:attrNameLst>
                                          <p:attrName>style.visibility</p:attrName>
                                        </p:attrNameLst>
                                      </p:cBhvr>
                                      <p:to>
                                        <p:strVal val="visible"/>
                                      </p:to>
                                    </p:set>
                                    <p:animEffect transition="in" filter="blinds(horizontal)">
                                      <p:cBhvr>
                                        <p:cTn id="37" dur="500"/>
                                        <p:tgtEl>
                                          <p:spTgt spid="8"/>
                                        </p:tgtEl>
                                      </p:cBhvr>
                                    </p:animEffect>
                                  </p:childTnLst>
                                </p:cTn>
                              </p:par>
                            </p:childTnLst>
                          </p:cTn>
                        </p:par>
                      </p:childTnLst>
                    </p:cTn>
                  </p:par>
                  <p:par>
                    <p:cTn id="38" fill="hold">
                      <p:stCondLst>
                        <p:cond delay="indefinite"/>
                      </p:stCondLst>
                      <p:childTnLst>
                        <p:par>
                          <p:cTn id="39" fill="hold">
                            <p:stCondLst>
                              <p:cond delay="0"/>
                            </p:stCondLst>
                            <p:childTnLst>
                              <p:par>
                                <p:cTn id="40" presetID="3" presetClass="entr" presetSubtype="10" fill="hold" nodeType="clickEffect">
                                  <p:stCondLst>
                                    <p:cond delay="0"/>
                                  </p:stCondLst>
                                  <p:childTnLst>
                                    <p:set>
                                      <p:cBhvr>
                                        <p:cTn id="41" dur="1" fill="hold">
                                          <p:stCondLst>
                                            <p:cond delay="0"/>
                                          </p:stCondLst>
                                        </p:cTn>
                                        <p:tgtEl>
                                          <p:spTgt spid="10"/>
                                        </p:tgtEl>
                                        <p:attrNameLst>
                                          <p:attrName>style.visibility</p:attrName>
                                        </p:attrNameLst>
                                      </p:cBhvr>
                                      <p:to>
                                        <p:strVal val="visible"/>
                                      </p:to>
                                    </p:set>
                                    <p:animEffect transition="in" filter="blinds(horizontal)">
                                      <p:cBhvr>
                                        <p:cTn id="42" dur="500"/>
                                        <p:tgtEl>
                                          <p:spTgt spid="10"/>
                                        </p:tgtEl>
                                      </p:cBhvr>
                                    </p:animEffect>
                                  </p:childTnLst>
                                </p:cTn>
                              </p:par>
                            </p:childTnLst>
                          </p:cTn>
                        </p:par>
                      </p:childTnLst>
                    </p:cTn>
                  </p:par>
                  <p:par>
                    <p:cTn id="43" fill="hold">
                      <p:stCondLst>
                        <p:cond delay="indefinite"/>
                      </p:stCondLst>
                      <p:childTnLst>
                        <p:par>
                          <p:cTn id="44" fill="hold">
                            <p:stCondLst>
                              <p:cond delay="0"/>
                            </p:stCondLst>
                            <p:childTnLst>
                              <p:par>
                                <p:cTn id="45" presetID="3" presetClass="entr" presetSubtype="10" fill="hold" nodeType="clickEffect">
                                  <p:stCondLst>
                                    <p:cond delay="0"/>
                                  </p:stCondLst>
                                  <p:childTnLst>
                                    <p:set>
                                      <p:cBhvr>
                                        <p:cTn id="46" dur="1" fill="hold">
                                          <p:stCondLst>
                                            <p:cond delay="0"/>
                                          </p:stCondLst>
                                        </p:cTn>
                                        <p:tgtEl>
                                          <p:spTgt spid="4"/>
                                        </p:tgtEl>
                                        <p:attrNameLst>
                                          <p:attrName>style.visibility</p:attrName>
                                        </p:attrNameLst>
                                      </p:cBhvr>
                                      <p:to>
                                        <p:strVal val="visible"/>
                                      </p:to>
                                    </p:set>
                                    <p:animEffect transition="in" filter="blinds(horizontal)">
                                      <p:cBhvr>
                                        <p:cTn id="47" dur="500"/>
                                        <p:tgtEl>
                                          <p:spTgt spid="4"/>
                                        </p:tgtEl>
                                      </p:cBhvr>
                                    </p:animEffect>
                                  </p:childTnLst>
                                </p:cTn>
                              </p:par>
                            </p:childTnLst>
                          </p:cTn>
                        </p:par>
                      </p:childTnLst>
                    </p:cTn>
                  </p:par>
                  <p:par>
                    <p:cTn id="48" fill="hold">
                      <p:stCondLst>
                        <p:cond delay="indefinite"/>
                      </p:stCondLst>
                      <p:childTnLst>
                        <p:par>
                          <p:cTn id="49" fill="hold">
                            <p:stCondLst>
                              <p:cond delay="0"/>
                            </p:stCondLst>
                            <p:childTnLst>
                              <p:par>
                                <p:cTn id="50" presetID="3" presetClass="entr" presetSubtype="10" fill="hold" nodeType="clickEffect">
                                  <p:stCondLst>
                                    <p:cond delay="0"/>
                                  </p:stCondLst>
                                  <p:childTnLst>
                                    <p:set>
                                      <p:cBhvr>
                                        <p:cTn id="51" dur="1" fill="hold">
                                          <p:stCondLst>
                                            <p:cond delay="0"/>
                                          </p:stCondLst>
                                        </p:cTn>
                                        <p:tgtEl>
                                          <p:spTgt spid="5"/>
                                        </p:tgtEl>
                                        <p:attrNameLst>
                                          <p:attrName>style.visibility</p:attrName>
                                        </p:attrNameLst>
                                      </p:cBhvr>
                                      <p:to>
                                        <p:strVal val="visible"/>
                                      </p:to>
                                    </p:set>
                                    <p:animEffect transition="in" filter="blinds(horizontal)">
                                      <p:cBhvr>
                                        <p:cTn id="52" dur="500"/>
                                        <p:tgtEl>
                                          <p:spTgt spid="5"/>
                                        </p:tgtEl>
                                      </p:cBhvr>
                                    </p:animEffect>
                                  </p:childTnLst>
                                </p:cTn>
                              </p:par>
                            </p:childTnLst>
                          </p:cTn>
                        </p:par>
                      </p:childTnLst>
                    </p:cTn>
                  </p:par>
                  <p:par>
                    <p:cTn id="53" fill="hold">
                      <p:stCondLst>
                        <p:cond delay="indefinite"/>
                      </p:stCondLst>
                      <p:childTnLst>
                        <p:par>
                          <p:cTn id="54" fill="hold">
                            <p:stCondLst>
                              <p:cond delay="0"/>
                            </p:stCondLst>
                            <p:childTnLst>
                              <p:par>
                                <p:cTn id="55" presetID="3" presetClass="entr" presetSubtype="10" fill="hold" nodeType="clickEffect">
                                  <p:stCondLst>
                                    <p:cond delay="0"/>
                                  </p:stCondLst>
                                  <p:childTnLst>
                                    <p:set>
                                      <p:cBhvr>
                                        <p:cTn id="56" dur="1" fill="hold">
                                          <p:stCondLst>
                                            <p:cond delay="0"/>
                                          </p:stCondLst>
                                        </p:cTn>
                                        <p:tgtEl>
                                          <p:spTgt spid="6"/>
                                        </p:tgtEl>
                                        <p:attrNameLst>
                                          <p:attrName>style.visibility</p:attrName>
                                        </p:attrNameLst>
                                      </p:cBhvr>
                                      <p:to>
                                        <p:strVal val="visible"/>
                                      </p:to>
                                    </p:set>
                                    <p:animEffect transition="in" filter="blinds(horizontal)">
                                      <p:cBhvr>
                                        <p:cTn id="57" dur="500"/>
                                        <p:tgtEl>
                                          <p:spTgt spid="6"/>
                                        </p:tgtEl>
                                      </p:cBhvr>
                                    </p:animEffect>
                                  </p:childTnLst>
                                </p:cTn>
                              </p:par>
                            </p:childTnLst>
                          </p:cTn>
                        </p:par>
                      </p:childTnLst>
                    </p:cTn>
                  </p:par>
                  <p:par>
                    <p:cTn id="58" fill="hold">
                      <p:stCondLst>
                        <p:cond delay="indefinite"/>
                      </p:stCondLst>
                      <p:childTnLst>
                        <p:par>
                          <p:cTn id="59" fill="hold">
                            <p:stCondLst>
                              <p:cond delay="0"/>
                            </p:stCondLst>
                            <p:childTnLst>
                              <p:par>
                                <p:cTn id="60" presetID="3" presetClass="entr" presetSubtype="10" fill="hold" nodeType="clickEffect">
                                  <p:stCondLst>
                                    <p:cond delay="0"/>
                                  </p:stCondLst>
                                  <p:childTnLst>
                                    <p:set>
                                      <p:cBhvr>
                                        <p:cTn id="61" dur="1" fill="hold">
                                          <p:stCondLst>
                                            <p:cond delay="0"/>
                                          </p:stCondLst>
                                        </p:cTn>
                                        <p:tgtEl>
                                          <p:spTgt spid="11"/>
                                        </p:tgtEl>
                                        <p:attrNameLst>
                                          <p:attrName>style.visibility</p:attrName>
                                        </p:attrNameLst>
                                      </p:cBhvr>
                                      <p:to>
                                        <p:strVal val="visible"/>
                                      </p:to>
                                    </p:set>
                                    <p:animEffect transition="in" filter="blinds(horizontal)">
                                      <p:cBhvr>
                                        <p:cTn id="62"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60185" grpId="0"/>
      <p:bldP spid="860201"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Tools for Troubleshooting Queries</a:t>
            </a:r>
            <a:endParaRPr lang="en-US" dirty="0"/>
          </a:p>
        </p:txBody>
      </p:sp>
      <p:sp>
        <p:nvSpPr>
          <p:cNvPr id="3" name="Content Placeholder 2"/>
          <p:cNvSpPr>
            <a:spLocks noGrp="1"/>
          </p:cNvSpPr>
          <p:nvPr>
            <p:ph idx="1"/>
          </p:nvPr>
        </p:nvSpPr>
        <p:spPr/>
        <p:txBody>
          <a:bodyPr>
            <a:normAutofit/>
          </a:bodyPr>
          <a:lstStyle/>
          <a:p>
            <a:r>
              <a:rPr lang="en-US" dirty="0" smtClean="0"/>
              <a:t>Dynamic Management Views</a:t>
            </a:r>
          </a:p>
          <a:p>
            <a:r>
              <a:rPr lang="en-US" dirty="0" smtClean="0"/>
              <a:t>SQL Profiler</a:t>
            </a:r>
          </a:p>
          <a:p>
            <a:r>
              <a:rPr lang="en-US" dirty="0" err="1" smtClean="0"/>
              <a:t>Showplan</a:t>
            </a:r>
            <a:endParaRPr lang="en-US" dirty="0" smtClean="0"/>
          </a:p>
          <a:p>
            <a:r>
              <a:rPr lang="en-US" dirty="0" smtClean="0"/>
              <a:t>Performance Monitor</a:t>
            </a:r>
          </a:p>
          <a:p>
            <a:r>
              <a:rPr lang="en-US" dirty="0" smtClean="0"/>
              <a:t>Database Tuning Advisor</a:t>
            </a:r>
          </a:p>
          <a:p>
            <a:r>
              <a:rPr lang="en-US" dirty="0" smtClean="0"/>
              <a:t>SQL Server 2008 Adds</a:t>
            </a:r>
          </a:p>
          <a:p>
            <a:pPr lvl="1"/>
            <a:r>
              <a:rPr lang="en-US" dirty="0" smtClean="0"/>
              <a:t>Data Collection - Management Data Warehouse</a:t>
            </a:r>
          </a:p>
          <a:p>
            <a:pPr lvl="1"/>
            <a:r>
              <a:rPr lang="en-US" dirty="0" smtClean="0"/>
              <a:t>Extended Events</a:t>
            </a:r>
          </a:p>
        </p:txBody>
      </p:sp>
    </p:spTree>
  </p:cSld>
  <p:clrMapOvr>
    <a:masterClrMapping/>
  </p:clrMapOvr>
  <p:transition>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4738" name="Rectangle 2"/>
          <p:cNvSpPr>
            <a:spLocks noGrp="1" noChangeAspect="1" noChangeArrowheads="1"/>
          </p:cNvSpPr>
          <p:nvPr>
            <p:ph type="title"/>
          </p:nvPr>
        </p:nvSpPr>
        <p:spPr/>
        <p:txBody>
          <a:bodyPr/>
          <a:lstStyle/>
          <a:p>
            <a:r>
              <a:rPr lang="en-US" smtClean="0"/>
              <a:t>Where to Find Query Plan Info</a:t>
            </a:r>
            <a:endParaRPr lang="en-US" dirty="0"/>
          </a:p>
        </p:txBody>
      </p:sp>
      <p:sp>
        <p:nvSpPr>
          <p:cNvPr id="884739" name="Rectangle 3"/>
          <p:cNvSpPr>
            <a:spLocks noGrp="1" noChangeAspect="1" noChangeArrowheads="1"/>
          </p:cNvSpPr>
          <p:nvPr>
            <p:ph type="body" idx="1"/>
          </p:nvPr>
        </p:nvSpPr>
        <p:spPr>
          <a:xfrm>
            <a:off x="381000" y="1412874"/>
            <a:ext cx="8382000" cy="5106260"/>
          </a:xfrm>
        </p:spPr>
        <p:txBody>
          <a:bodyPr>
            <a:normAutofit fontScale="77500" lnSpcReduction="20000"/>
          </a:bodyPr>
          <a:lstStyle/>
          <a:p>
            <a:r>
              <a:rPr lang="en-US" dirty="0" smtClean="0"/>
              <a:t>SQL Server 2000-2008</a:t>
            </a:r>
          </a:p>
          <a:p>
            <a:pPr lvl="1"/>
            <a:r>
              <a:rPr lang="en-US" dirty="0" smtClean="0"/>
              <a:t>Access </a:t>
            </a:r>
            <a:r>
              <a:rPr lang="en-US" dirty="0" err="1" smtClean="0"/>
              <a:t>syscacheobjects</a:t>
            </a:r>
            <a:endParaRPr lang="en-US" dirty="0" smtClean="0"/>
          </a:p>
          <a:p>
            <a:r>
              <a:rPr lang="en-US" dirty="0" smtClean="0"/>
              <a:t>SQL Server 2005/2008 – DMVs </a:t>
            </a:r>
          </a:p>
          <a:p>
            <a:pPr lvl="1"/>
            <a:r>
              <a:rPr lang="en-US" dirty="0" err="1" smtClean="0"/>
              <a:t>sys.dm_exec_query_stats</a:t>
            </a:r>
            <a:endParaRPr lang="en-US" dirty="0" smtClean="0"/>
          </a:p>
          <a:p>
            <a:pPr lvl="2"/>
            <a:r>
              <a:rPr lang="en-US" dirty="0" smtClean="0"/>
              <a:t>For a variety of query statistics – like number of executions, plan creation time (first execution into cache), last execution time, etc.</a:t>
            </a:r>
          </a:p>
          <a:p>
            <a:pPr lvl="1"/>
            <a:r>
              <a:rPr lang="en-US" dirty="0" err="1" smtClean="0"/>
              <a:t>sys.dm_exec_cached_plans</a:t>
            </a:r>
            <a:endParaRPr lang="en-US" dirty="0" smtClean="0"/>
          </a:p>
          <a:p>
            <a:pPr lvl="1"/>
            <a:r>
              <a:rPr lang="en-US" dirty="0" err="1" smtClean="0"/>
              <a:t>sys.dm_exec_cached_plan_dependent_objects</a:t>
            </a:r>
            <a:endParaRPr lang="en-US" dirty="0" smtClean="0"/>
          </a:p>
          <a:p>
            <a:pPr lvl="2"/>
            <a:r>
              <a:rPr lang="en-US" dirty="0" smtClean="0"/>
              <a:t>For list of query plans, execution plans</a:t>
            </a:r>
          </a:p>
          <a:p>
            <a:pPr lvl="1"/>
            <a:r>
              <a:rPr lang="en-US" dirty="0" err="1" smtClean="0"/>
              <a:t>sys.dm_exec_sql_text</a:t>
            </a:r>
            <a:r>
              <a:rPr lang="en-US" dirty="0" smtClean="0"/>
              <a:t>(</a:t>
            </a:r>
            <a:r>
              <a:rPr lang="en-US" dirty="0" err="1" smtClean="0"/>
              <a:t>sql_handle</a:t>
            </a:r>
            <a:r>
              <a:rPr lang="en-US" dirty="0" smtClean="0"/>
              <a:t>)</a:t>
            </a:r>
          </a:p>
          <a:p>
            <a:pPr lvl="2"/>
            <a:r>
              <a:rPr lang="en-US" dirty="0" smtClean="0"/>
              <a:t>For the text of the </a:t>
            </a:r>
            <a:r>
              <a:rPr lang="en-US" dirty="0" err="1" smtClean="0"/>
              <a:t>sql</a:t>
            </a:r>
            <a:r>
              <a:rPr lang="en-US" dirty="0" smtClean="0"/>
              <a:t> statement executed</a:t>
            </a:r>
          </a:p>
          <a:p>
            <a:pPr lvl="1"/>
            <a:r>
              <a:rPr lang="en-US" dirty="0" err="1" smtClean="0"/>
              <a:t>sys.dm_exec_query_plan</a:t>
            </a:r>
            <a:r>
              <a:rPr lang="en-US" dirty="0" smtClean="0"/>
              <a:t>(</a:t>
            </a:r>
            <a:r>
              <a:rPr lang="en-US" dirty="0" err="1" smtClean="0"/>
              <a:t>plan_handle</a:t>
            </a:r>
            <a:r>
              <a:rPr lang="en-US" dirty="0" smtClean="0"/>
              <a:t>)</a:t>
            </a:r>
          </a:p>
          <a:p>
            <a:pPr lvl="1"/>
            <a:r>
              <a:rPr lang="en-US" dirty="0" err="1" smtClean="0"/>
              <a:t>sys.dm_exec_text_query_plan</a:t>
            </a:r>
            <a:r>
              <a:rPr lang="en-US" dirty="0" smtClean="0"/>
              <a:t>(</a:t>
            </a:r>
            <a:r>
              <a:rPr lang="en-US" dirty="0" err="1" smtClean="0"/>
              <a:t>plan_handle</a:t>
            </a:r>
            <a:r>
              <a:rPr lang="en-US" dirty="0" smtClean="0"/>
              <a:t>)</a:t>
            </a:r>
          </a:p>
          <a:p>
            <a:pPr lvl="2"/>
            <a:r>
              <a:rPr lang="en-US" dirty="0" smtClean="0"/>
              <a:t>For the execution plan of the SQL statement executed</a:t>
            </a:r>
          </a:p>
          <a:p>
            <a:pPr lvl="1"/>
            <a:r>
              <a:rPr lang="en-US" dirty="0" err="1" smtClean="0"/>
              <a:t>sys.dm_exec_plan_attributes</a:t>
            </a:r>
            <a:r>
              <a:rPr lang="en-US" dirty="0" smtClean="0"/>
              <a:t>(</a:t>
            </a:r>
            <a:r>
              <a:rPr lang="en-US" dirty="0" err="1" smtClean="0"/>
              <a:t>plan_handle</a:t>
            </a:r>
            <a:r>
              <a:rPr lang="en-US" dirty="0" smtClean="0"/>
              <a:t>)</a:t>
            </a:r>
          </a:p>
          <a:p>
            <a:pPr lvl="2"/>
            <a:r>
              <a:rPr lang="en-US" dirty="0" smtClean="0"/>
              <a:t>Determine why plan is/is not being reused</a:t>
            </a:r>
          </a:p>
          <a:p>
            <a:pPr lvl="1"/>
            <a:r>
              <a:rPr lang="en-US" dirty="0" err="1" smtClean="0"/>
              <a:t>sys.dm_exec_plan_optimizer_info</a:t>
            </a:r>
            <a:endParaRPr lang="en-US" dirty="0" smtClean="0"/>
          </a:p>
          <a:p>
            <a:pPr lvl="2"/>
            <a:r>
              <a:rPr lang="en-US" dirty="0" smtClean="0"/>
              <a:t>Optimizer steps for a plans</a:t>
            </a:r>
          </a:p>
        </p:txBody>
      </p:sp>
    </p:spTree>
  </p:cSld>
  <p:clrMapOvr>
    <a:masterClrMapping/>
  </p:clrMapOvr>
  <p:transition>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Sys.dm_exec_cached_plans</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Maps to </a:t>
            </a:r>
            <a:r>
              <a:rPr lang="en-US" dirty="0" err="1" smtClean="0"/>
              <a:t>syscacheobjects</a:t>
            </a:r>
            <a:r>
              <a:rPr lang="en-US" dirty="0" smtClean="0"/>
              <a:t> from 2000</a:t>
            </a:r>
          </a:p>
          <a:p>
            <a:r>
              <a:rPr lang="en-US" dirty="0" smtClean="0"/>
              <a:t>Not Just Query Plans</a:t>
            </a:r>
          </a:p>
          <a:p>
            <a:pPr lvl="1"/>
            <a:r>
              <a:rPr lang="en-US" dirty="0" smtClean="0"/>
              <a:t>Compiled Plan</a:t>
            </a:r>
          </a:p>
          <a:p>
            <a:pPr lvl="1"/>
            <a:r>
              <a:rPr lang="en-US" dirty="0" smtClean="0"/>
              <a:t>Compiled Plan Stub</a:t>
            </a:r>
          </a:p>
          <a:p>
            <a:pPr lvl="1"/>
            <a:r>
              <a:rPr lang="en-US" dirty="0" smtClean="0"/>
              <a:t>Parse Tree</a:t>
            </a:r>
          </a:p>
          <a:p>
            <a:pPr lvl="1"/>
            <a:r>
              <a:rPr lang="en-US" dirty="0" smtClean="0"/>
              <a:t>Extended Stored Procedure</a:t>
            </a:r>
          </a:p>
          <a:p>
            <a:pPr lvl="1"/>
            <a:r>
              <a:rPr lang="en-US" dirty="0" smtClean="0"/>
              <a:t>SQLCLR Procedure</a:t>
            </a:r>
          </a:p>
          <a:p>
            <a:pPr lvl="1"/>
            <a:r>
              <a:rPr lang="en-US" dirty="0" smtClean="0"/>
              <a:t>SQLCLR Function</a:t>
            </a:r>
          </a:p>
          <a:p>
            <a:r>
              <a:rPr lang="en-US" dirty="0" smtClean="0"/>
              <a:t>Includes</a:t>
            </a:r>
          </a:p>
          <a:p>
            <a:pPr lvl="1"/>
            <a:r>
              <a:rPr lang="en-US" dirty="0" smtClean="0"/>
              <a:t>Use Counts and Reference Counts</a:t>
            </a:r>
          </a:p>
          <a:p>
            <a:pPr lvl="1"/>
            <a:r>
              <a:rPr lang="en-US" dirty="0" smtClean="0"/>
              <a:t>Plan Size</a:t>
            </a:r>
          </a:p>
          <a:p>
            <a:pPr lvl="1"/>
            <a:r>
              <a:rPr lang="en-US" dirty="0" smtClean="0"/>
              <a:t>Handle to SQL statement</a:t>
            </a:r>
            <a:endParaRPr lang="en-US" dirty="0"/>
          </a:p>
        </p:txBody>
      </p:sp>
    </p:spTree>
  </p:cSld>
  <p:clrMapOvr>
    <a:masterClrMapping/>
  </p:clrMapOvr>
  <p:transition>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Sys.dm_exec_cached_plans</a:t>
            </a:r>
            <a:endParaRPr lang="en-US" dirty="0"/>
          </a:p>
        </p:txBody>
      </p:sp>
      <p:sp>
        <p:nvSpPr>
          <p:cNvPr id="3" name="Content Placeholder 2"/>
          <p:cNvSpPr>
            <a:spLocks noGrp="1"/>
          </p:cNvSpPr>
          <p:nvPr>
            <p:ph idx="1"/>
          </p:nvPr>
        </p:nvSpPr>
        <p:spPr/>
        <p:txBody>
          <a:bodyPr>
            <a:normAutofit/>
          </a:bodyPr>
          <a:lstStyle/>
          <a:p>
            <a:r>
              <a:rPr lang="en-US" dirty="0" smtClean="0"/>
              <a:t>Discriminates between object types</a:t>
            </a:r>
          </a:p>
          <a:p>
            <a:pPr lvl="1"/>
            <a:r>
              <a:rPr lang="en-US" dirty="0" smtClean="0"/>
              <a:t>Proc</a:t>
            </a:r>
          </a:p>
          <a:p>
            <a:pPr lvl="1"/>
            <a:r>
              <a:rPr lang="en-US" dirty="0" smtClean="0"/>
              <a:t>Prepared Statement</a:t>
            </a:r>
          </a:p>
          <a:p>
            <a:pPr lvl="1"/>
            <a:r>
              <a:rPr lang="en-US" dirty="0" smtClean="0"/>
              <a:t>Ad-Hoc Query</a:t>
            </a:r>
          </a:p>
          <a:p>
            <a:pPr lvl="1"/>
            <a:r>
              <a:rPr lang="en-US" dirty="0" smtClean="0"/>
              <a:t>Replication Proc</a:t>
            </a:r>
          </a:p>
          <a:p>
            <a:pPr lvl="1"/>
            <a:r>
              <a:rPr lang="en-US" dirty="0" smtClean="0"/>
              <a:t>Trigger</a:t>
            </a:r>
          </a:p>
          <a:p>
            <a:pPr lvl="1"/>
            <a:r>
              <a:rPr lang="en-US" dirty="0" smtClean="0"/>
              <a:t>View</a:t>
            </a:r>
          </a:p>
          <a:p>
            <a:pPr lvl="1"/>
            <a:r>
              <a:rPr lang="en-US" dirty="0" smtClean="0"/>
              <a:t>Default, Check Constraint, Rule</a:t>
            </a:r>
          </a:p>
          <a:p>
            <a:pPr lvl="1"/>
            <a:r>
              <a:rPr lang="en-US" dirty="0" smtClean="0"/>
              <a:t>User Table, System Table</a:t>
            </a:r>
            <a:endParaRPr lang="en-US" dirty="0"/>
          </a:p>
        </p:txBody>
      </p:sp>
    </p:spTree>
  </p:cSld>
  <p:clrMapOvr>
    <a:masterClrMapping/>
  </p:clrMapOvr>
  <p:transition>
    <p:fade/>
  </p:transition>
  <p:timing>
    <p:tnLst>
      <p:par>
        <p:cTn id="1" dur="indefinite" restart="never" nodeType="tmRoot"/>
      </p:par>
    </p:tnLst>
  </p:timing>
</p:sld>
</file>

<file path=ppt/theme/theme1.xml><?xml version="1.0" encoding="utf-8"?>
<a:theme xmlns:a="http://schemas.openxmlformats.org/drawingml/2006/main" name="TechEd09_Europe">
  <a:themeElements>
    <a:clrScheme name="Custom 26">
      <a:dk1>
        <a:srgbClr val="000000"/>
      </a:dk1>
      <a:lt1>
        <a:srgbClr val="FFFFFF"/>
      </a:lt1>
      <a:dk2>
        <a:srgbClr val="CCFFCC"/>
      </a:dk2>
      <a:lt2>
        <a:srgbClr val="CCCCCC"/>
      </a:lt2>
      <a:accent1>
        <a:srgbClr val="99CC99"/>
      </a:accent1>
      <a:accent2>
        <a:srgbClr val="00994B"/>
      </a:accent2>
      <a:accent3>
        <a:srgbClr val="1E78B9"/>
      </a:accent3>
      <a:accent4>
        <a:srgbClr val="F5821E"/>
      </a:accent4>
      <a:accent5>
        <a:srgbClr val="FFFF11"/>
      </a:accent5>
      <a:accent6>
        <a:srgbClr val="D90026"/>
      </a:accent6>
      <a:hlink>
        <a:srgbClr val="F3EB4F"/>
      </a:hlink>
      <a:folHlink>
        <a:srgbClr val="68188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000" dirty="0" smtClean="0">
            <a:solidFill>
              <a:srgbClr val="FFFFFF"/>
            </a:solidFill>
            <a:effectLst>
              <a:outerShdw blurRad="38100" dist="38100" dir="2700000" algn="tl">
                <a:srgbClr val="000000">
                  <a:alpha val="43137"/>
                </a:srgbClr>
              </a:outerShdw>
            </a:effectLst>
            <a:latin typeface="Calibri"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2.xml><?xml version="1.0" encoding="utf-8"?>
<a:theme xmlns:a="http://schemas.openxmlformats.org/drawingml/2006/main" name="TechEd09_Europe template">
  <a:themeElements>
    <a:clrScheme name="Custom 26">
      <a:dk1>
        <a:srgbClr val="000000"/>
      </a:dk1>
      <a:lt1>
        <a:srgbClr val="FFFFFF"/>
      </a:lt1>
      <a:dk2>
        <a:srgbClr val="CCFFCC"/>
      </a:dk2>
      <a:lt2>
        <a:srgbClr val="CCCCCC"/>
      </a:lt2>
      <a:accent1>
        <a:srgbClr val="99CC99"/>
      </a:accent1>
      <a:accent2>
        <a:srgbClr val="00994B"/>
      </a:accent2>
      <a:accent3>
        <a:srgbClr val="1E78B9"/>
      </a:accent3>
      <a:accent4>
        <a:srgbClr val="F5821E"/>
      </a:accent4>
      <a:accent5>
        <a:srgbClr val="FFFF11"/>
      </a:accent5>
      <a:accent6>
        <a:srgbClr val="D90026"/>
      </a:accent6>
      <a:hlink>
        <a:srgbClr val="F3EB4F"/>
      </a:hlink>
      <a:folHlink>
        <a:srgbClr val="68188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000" dirty="0" smtClean="0">
            <a:solidFill>
              <a:srgbClr val="FFFFFF"/>
            </a:solidFill>
            <a:effectLst>
              <a:outerShdw blurRad="38100" dist="38100" dir="2700000" algn="tl">
                <a:srgbClr val="000000">
                  <a:alpha val="43137"/>
                </a:srgbClr>
              </a:outerShdw>
            </a:effectLst>
            <a:latin typeface="Calibri"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TechEd09_Europe</Template>
  <TotalTime>65</TotalTime>
  <Words>1233</Words>
  <Application>Microsoft Office PowerPoint</Application>
  <PresentationFormat>On-screen Show (4:3)</PresentationFormat>
  <Paragraphs>282</Paragraphs>
  <Slides>31</Slides>
  <Notes>30</Notes>
  <HiddenSlides>0</HiddenSlides>
  <MMClips>0</MMClips>
  <ScaleCrop>false</ScaleCrop>
  <HeadingPairs>
    <vt:vector size="4" baseType="variant">
      <vt:variant>
        <vt:lpstr>Theme</vt:lpstr>
      </vt:variant>
      <vt:variant>
        <vt:i4>2</vt:i4>
      </vt:variant>
      <vt:variant>
        <vt:lpstr>Slide Titles</vt:lpstr>
      </vt:variant>
      <vt:variant>
        <vt:i4>31</vt:i4>
      </vt:variant>
    </vt:vector>
  </HeadingPairs>
  <TitlesOfParts>
    <vt:vector size="33" baseType="lpstr">
      <vt:lpstr>TechEd09_Europe</vt:lpstr>
      <vt:lpstr>TechEd09_Europe template</vt:lpstr>
      <vt:lpstr>Slide 1</vt:lpstr>
      <vt:lpstr>Peeking into the Plan Cache with SQL Server 2008 </vt:lpstr>
      <vt:lpstr>Agenda</vt:lpstr>
      <vt:lpstr>Why Look At The Plan Cache</vt:lpstr>
      <vt:lpstr>Statement Execution &amp; Caching</vt:lpstr>
      <vt:lpstr>Tools for Troubleshooting Queries</vt:lpstr>
      <vt:lpstr>Where to Find Query Plan Info</vt:lpstr>
      <vt:lpstr>Sys.dm_exec_cached_plans</vt:lpstr>
      <vt:lpstr>Sys.dm_exec_cached_plans</vt:lpstr>
      <vt:lpstr>Sys.dm_exec_query_stats</vt:lpstr>
      <vt:lpstr>Sys.dm_exec_plan_attributes</vt:lpstr>
      <vt:lpstr>What Affects Query Plans</vt:lpstr>
      <vt:lpstr>Plan Caches</vt:lpstr>
      <vt:lpstr>Plan reuse</vt:lpstr>
      <vt:lpstr>Autoparameterization</vt:lpstr>
      <vt:lpstr>Parameter sniffing</vt:lpstr>
      <vt:lpstr>Statement Recompilation</vt:lpstr>
      <vt:lpstr>Plan Guides and Plan Freezing</vt:lpstr>
      <vt:lpstr>Template Plan Guides</vt:lpstr>
      <vt:lpstr>Query Fingerprinting</vt:lpstr>
      <vt:lpstr>Cache Management Options - 2008</vt:lpstr>
      <vt:lpstr>Activity Monitor</vt:lpstr>
      <vt:lpstr>Performance Monitor</vt:lpstr>
      <vt:lpstr>SQL Profiler</vt:lpstr>
      <vt:lpstr>Management Data Warehouse</vt:lpstr>
      <vt:lpstr>Collection Sets and Reports</vt:lpstr>
      <vt:lpstr>Summary</vt:lpstr>
      <vt:lpstr>Slide 28</vt:lpstr>
      <vt:lpstr>Resources</vt:lpstr>
      <vt:lpstr>Slide 30</vt:lpstr>
      <vt:lpstr>Slide 31</vt:lpstr>
    </vt:vector>
  </TitlesOfParts>
  <Manager>&lt;Content Manager Name Here&gt;</Manager>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subject>Tech·Ed Europe 2009</dc:subject>
  <dc:creator>Bob Beauchemin</dc:creator>
  <dc:description>Tech·Ed Europe 2009</dc:description>
  <cp:lastModifiedBy>cn_user</cp:lastModifiedBy>
  <cp:revision>22</cp:revision>
  <dcterms:created xsi:type="dcterms:W3CDTF">2009-09-18T22:06:22Z</dcterms:created>
  <dcterms:modified xsi:type="dcterms:W3CDTF">2009-11-10T13:14:00Z</dcterms:modified>
</cp:coreProperties>
</file>