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1"/>
    <p:sldMasterId id="2147483727" r:id="rId2"/>
  </p:sldMasterIdLst>
  <p:notesMasterIdLst>
    <p:notesMasterId r:id="rId30"/>
  </p:notesMasterIdLst>
  <p:handoutMasterIdLst>
    <p:handoutMasterId r:id="rId31"/>
  </p:handoutMasterIdLst>
  <p:sldIdLst>
    <p:sldId id="256" r:id="rId3"/>
    <p:sldId id="283" r:id="rId4"/>
    <p:sldId id="284" r:id="rId5"/>
    <p:sldId id="285" r:id="rId6"/>
    <p:sldId id="316" r:id="rId7"/>
    <p:sldId id="317" r:id="rId8"/>
    <p:sldId id="318" r:id="rId9"/>
    <p:sldId id="319" r:id="rId10"/>
    <p:sldId id="320" r:id="rId11"/>
    <p:sldId id="321" r:id="rId12"/>
    <p:sldId id="322" r:id="rId13"/>
    <p:sldId id="323" r:id="rId14"/>
    <p:sldId id="324" r:id="rId15"/>
    <p:sldId id="326" r:id="rId16"/>
    <p:sldId id="325" r:id="rId17"/>
    <p:sldId id="327" r:id="rId18"/>
    <p:sldId id="328" r:id="rId19"/>
    <p:sldId id="329" r:id="rId20"/>
    <p:sldId id="330" r:id="rId21"/>
    <p:sldId id="331" r:id="rId22"/>
    <p:sldId id="332" r:id="rId23"/>
    <p:sldId id="333" r:id="rId24"/>
    <p:sldId id="304" r:id="rId25"/>
    <p:sldId id="274" r:id="rId26"/>
    <p:sldId id="282" r:id="rId27"/>
    <p:sldId id="334" r:id="rId28"/>
    <p:sldId id="280" r:id="rId29"/>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clrMru>
    <a:srgbClr val="CCFFCC"/>
    <a:srgbClr val="CCCCCC"/>
    <a:srgbClr val="99CC99"/>
    <a:srgbClr val="F6AE1E"/>
    <a:srgbClr val="FFFFFF"/>
    <a:srgbClr val="FF0066"/>
    <a:srgbClr val="000000"/>
    <a:srgbClr val="F3AF35"/>
    <a:srgbClr val="9C42E6"/>
    <a:srgbClr val="D1943B"/>
  </p:clrMru>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066" autoAdjust="0"/>
    <p:restoredTop sz="96105" autoAdjust="0"/>
  </p:normalViewPr>
  <p:slideViewPr>
    <p:cSldViewPr snapToGrid="0">
      <p:cViewPr varScale="1">
        <p:scale>
          <a:sx n="108" d="100"/>
          <a:sy n="108" d="100"/>
        </p:scale>
        <p:origin x="-396" y="-90"/>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87" d="100"/>
          <a:sy n="87" d="100"/>
        </p:scale>
        <p:origin x="-2778" y="-84"/>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commentAuthors" Target="commentAuthor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latin typeface="Trebuchet MS" pitchFamily="34" charset="0"/>
              </a:rPr>
              <a:t>11/13/2009</a:t>
            </a:r>
            <a:endParaRPr lang="en-US" sz="1400"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val="000000"/>
                </a:solidFill>
                <a:latin typeface="Trebuchet MS" pitchFamily="34" charset="0"/>
              </a:rPr>
              <a:t>dat404_pilecki.pptx</a:t>
            </a:r>
            <a:endParaRPr lang="en-US" sz="1400" dirty="0" smtClean="0">
              <a:solidFill>
                <a:srgbClr val="000000"/>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_rels/slideMaster2.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2.xml"/><Relationship Id="rId1" Type="http://schemas.openxmlformats.org/officeDocument/2006/relationships/slideLayout" Target="../slideLayouts/slideLayout11.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2">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3"/>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4"/>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4"/>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4"/>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4"/>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28"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hyperlink" Target="http://microsoft.com/msdn" TargetMode="External"/><Relationship Id="rId3" Type="http://schemas.openxmlformats.org/officeDocument/2006/relationships/image" Target="../media/image8.png"/><Relationship Id="rId7" Type="http://schemas.openxmlformats.org/officeDocument/2006/relationships/image" Target="../media/image10.png"/><Relationship Id="rId2" Type="http://schemas.openxmlformats.org/officeDocument/2006/relationships/notesSlide" Target="../notesSlides/notesSlide25.xml"/><Relationship Id="rId1" Type="http://schemas.openxmlformats.org/officeDocument/2006/relationships/slideLayout" Target="../slideLayouts/slideLayout7.xml"/><Relationship Id="rId6" Type="http://schemas.openxmlformats.org/officeDocument/2006/relationships/image" Target="../media/image9.png"/><Relationship Id="rId11" Type="http://schemas.openxmlformats.org/officeDocument/2006/relationships/image" Target="../media/image12.png"/><Relationship Id="rId5" Type="http://schemas.openxmlformats.org/officeDocument/2006/relationships/hyperlink" Target="http://microsoft.com/technet" TargetMode="External"/><Relationship Id="rId10" Type="http://schemas.openxmlformats.org/officeDocument/2006/relationships/image" Target="../media/image11.emf"/><Relationship Id="rId4" Type="http://schemas.openxmlformats.org/officeDocument/2006/relationships/hyperlink" Target="http://www.microsoft.com/teched" TargetMode="External"/><Relationship Id="rId9" Type="http://schemas.openxmlformats.org/officeDocument/2006/relationships/hyperlink" Target="http://www.microsoft.com/learning" TargetMode="External"/></Relationships>
</file>

<file path=ppt/slides/_rels/slide2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6.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dirty="0" smtClean="0"/>
              <a:t>Plan caching</a:t>
            </a:r>
            <a:endParaRPr lang="en-US" dirty="0"/>
          </a:p>
        </p:txBody>
      </p:sp>
      <p:sp>
        <p:nvSpPr>
          <p:cNvPr id="3" name="Content Placeholder 2"/>
          <p:cNvSpPr>
            <a:spLocks noGrp="1"/>
          </p:cNvSpPr>
          <p:nvPr>
            <p:ph idx="1"/>
          </p:nvPr>
        </p:nvSpPr>
        <p:spPr/>
        <p:txBody>
          <a:bodyPr/>
          <a:lstStyle/>
          <a:p>
            <a:r>
              <a:rPr lang="pl-PL" dirty="0" smtClean="0"/>
              <a:t>Attempt to save the optimization effort by caching and reusing execution plans</a:t>
            </a:r>
          </a:p>
          <a:p>
            <a:r>
              <a:rPr lang="pl-PL" dirty="0" smtClean="0"/>
              <a:t>Execution plan consists of:</a:t>
            </a:r>
          </a:p>
          <a:p>
            <a:pPr lvl="1"/>
            <a:r>
              <a:rPr lang="pl-PL" dirty="0" smtClean="0"/>
              <a:t>Query plan (one for many users, read-only)</a:t>
            </a:r>
          </a:p>
          <a:p>
            <a:pPr lvl="1"/>
            <a:r>
              <a:rPr lang="pl-PL" dirty="0" smtClean="0"/>
              <a:t>Execution context (per-user but cached and reused as well)</a:t>
            </a:r>
          </a:p>
          <a:p>
            <a:r>
              <a:rPr lang="pl-PL" dirty="0" smtClean="0"/>
              <a:t>Plan cache is also called „Procedure Cache”</a:t>
            </a:r>
            <a:endParaRPr lang="en-US" dirty="0"/>
          </a:p>
        </p:txBody>
      </p:sp>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57200" y="301037"/>
            <a:ext cx="6039465" cy="620858"/>
          </a:xfrm>
        </p:spPr>
        <p:txBody>
          <a:bodyPr/>
          <a:lstStyle/>
          <a:p>
            <a:r>
              <a:rPr lang="pl-PL" dirty="0" smtClean="0"/>
              <a:t>Query Execution Phases</a:t>
            </a:r>
            <a:endParaRPr lang="en-US" dirty="0" smtClean="0"/>
          </a:p>
        </p:txBody>
      </p:sp>
      <p:sp>
        <p:nvSpPr>
          <p:cNvPr id="5123" name="Flowchart: Data 3"/>
          <p:cNvSpPr>
            <a:spLocks noChangeArrowheads="1"/>
          </p:cNvSpPr>
          <p:nvPr/>
        </p:nvSpPr>
        <p:spPr bwMode="auto">
          <a:xfrm>
            <a:off x="3763110" y="913150"/>
            <a:ext cx="1143000" cy="304800"/>
          </a:xfrm>
          <a:prstGeom prst="flowChartInputOutput">
            <a:avLst/>
          </a:prstGeom>
          <a:solidFill>
            <a:schemeClr val="accent3"/>
          </a:solidFill>
          <a:ln w="9525" algn="ctr">
            <a:solidFill>
              <a:schemeClr val="tx1"/>
            </a:solidFill>
            <a:round/>
            <a:headEnd/>
            <a:tailEnd/>
          </a:ln>
        </p:spPr>
        <p:txBody>
          <a:bodyPr/>
          <a:lstStyle/>
          <a:p>
            <a:pPr algn="ctr"/>
            <a:r>
              <a:rPr lang="pl-PL" sz="1400" dirty="0"/>
              <a:t>Query</a:t>
            </a:r>
            <a:endParaRPr lang="en-US" sz="1400" dirty="0"/>
          </a:p>
        </p:txBody>
      </p:sp>
      <p:sp>
        <p:nvSpPr>
          <p:cNvPr id="5124" name="Flowchart: Decision 4"/>
          <p:cNvSpPr>
            <a:spLocks noChangeArrowheads="1"/>
          </p:cNvSpPr>
          <p:nvPr/>
        </p:nvSpPr>
        <p:spPr bwMode="auto">
          <a:xfrm>
            <a:off x="3542325" y="1600200"/>
            <a:ext cx="1600200" cy="838200"/>
          </a:xfrm>
          <a:prstGeom prst="flowChartDecision">
            <a:avLst/>
          </a:prstGeom>
          <a:solidFill>
            <a:schemeClr val="accent3"/>
          </a:solidFill>
          <a:ln w="9525" algn="ctr">
            <a:solidFill>
              <a:schemeClr val="tx1"/>
            </a:solidFill>
            <a:round/>
            <a:headEnd/>
            <a:tailEnd/>
          </a:ln>
        </p:spPr>
        <p:txBody>
          <a:bodyPr anchor="ctr"/>
          <a:lstStyle/>
          <a:p>
            <a:pPr algn="ctr"/>
            <a:r>
              <a:rPr lang="pl-PL" sz="1600" dirty="0"/>
              <a:t>Cache lookup</a:t>
            </a:r>
            <a:endParaRPr lang="en-US" sz="1600" dirty="0"/>
          </a:p>
        </p:txBody>
      </p:sp>
      <p:cxnSp>
        <p:nvCxnSpPr>
          <p:cNvPr id="5125" name="Straight Arrow Connector 6"/>
          <p:cNvCxnSpPr>
            <a:cxnSpLocks noChangeShapeType="1"/>
            <a:stCxn id="5123" idx="4"/>
            <a:endCxn id="5124" idx="0"/>
          </p:cNvCxnSpPr>
          <p:nvPr/>
        </p:nvCxnSpPr>
        <p:spPr bwMode="auto">
          <a:xfrm rot="16200000" flipH="1">
            <a:off x="4147392" y="1405167"/>
            <a:ext cx="382250" cy="7815"/>
          </a:xfrm>
          <a:prstGeom prst="straightConnector1">
            <a:avLst/>
          </a:prstGeom>
          <a:noFill/>
          <a:ln w="9525" algn="ctr">
            <a:solidFill>
              <a:schemeClr val="tx1"/>
            </a:solidFill>
            <a:round/>
            <a:headEnd/>
            <a:tailEnd type="arrow" w="med" len="med"/>
          </a:ln>
        </p:spPr>
      </p:cxnSp>
      <p:sp>
        <p:nvSpPr>
          <p:cNvPr id="5126" name="Flowchart: Process 5"/>
          <p:cNvSpPr>
            <a:spLocks noChangeArrowheads="1"/>
          </p:cNvSpPr>
          <p:nvPr/>
        </p:nvSpPr>
        <p:spPr bwMode="auto">
          <a:xfrm>
            <a:off x="3505200" y="2820650"/>
            <a:ext cx="1676400" cy="381000"/>
          </a:xfrm>
          <a:prstGeom prst="flowChartProcess">
            <a:avLst/>
          </a:prstGeom>
          <a:solidFill>
            <a:schemeClr val="accent3"/>
          </a:solidFill>
          <a:ln w="9525" algn="ctr">
            <a:solidFill>
              <a:schemeClr val="tx1"/>
            </a:solidFill>
            <a:round/>
            <a:headEnd/>
            <a:tailEnd/>
          </a:ln>
        </p:spPr>
        <p:txBody>
          <a:bodyPr/>
          <a:lstStyle/>
          <a:p>
            <a:pPr algn="ctr"/>
            <a:r>
              <a:rPr lang="pl-PL" sz="1800" dirty="0"/>
              <a:t>Compile query</a:t>
            </a:r>
            <a:endParaRPr lang="en-US" sz="1800" dirty="0"/>
          </a:p>
        </p:txBody>
      </p:sp>
      <p:sp>
        <p:nvSpPr>
          <p:cNvPr id="5127" name="Flowchart: Data 3"/>
          <p:cNvSpPr>
            <a:spLocks noChangeArrowheads="1"/>
          </p:cNvSpPr>
          <p:nvPr/>
        </p:nvSpPr>
        <p:spPr bwMode="auto">
          <a:xfrm>
            <a:off x="6096000" y="2743200"/>
            <a:ext cx="1524000" cy="304800"/>
          </a:xfrm>
          <a:prstGeom prst="flowChartInputOutput">
            <a:avLst/>
          </a:prstGeom>
          <a:solidFill>
            <a:schemeClr val="accent3"/>
          </a:solidFill>
          <a:ln w="9525" algn="ctr">
            <a:solidFill>
              <a:schemeClr val="tx1"/>
            </a:solidFill>
            <a:round/>
            <a:headEnd/>
            <a:tailEnd/>
          </a:ln>
        </p:spPr>
        <p:txBody>
          <a:bodyPr/>
          <a:lstStyle/>
          <a:p>
            <a:pPr algn="ctr"/>
            <a:r>
              <a:rPr lang="pl-PL" sz="1400"/>
              <a:t>Schema</a:t>
            </a:r>
            <a:endParaRPr lang="en-US" sz="1400" dirty="0"/>
          </a:p>
        </p:txBody>
      </p:sp>
      <p:sp>
        <p:nvSpPr>
          <p:cNvPr id="5128" name="Flowchart: Data 3"/>
          <p:cNvSpPr>
            <a:spLocks noChangeArrowheads="1"/>
          </p:cNvSpPr>
          <p:nvPr/>
        </p:nvSpPr>
        <p:spPr bwMode="auto">
          <a:xfrm>
            <a:off x="5867400" y="3124200"/>
            <a:ext cx="1524000" cy="304800"/>
          </a:xfrm>
          <a:prstGeom prst="flowChartInputOutput">
            <a:avLst/>
          </a:prstGeom>
          <a:solidFill>
            <a:schemeClr val="accent3"/>
          </a:solidFill>
          <a:ln w="9525" algn="ctr">
            <a:solidFill>
              <a:schemeClr val="tx1"/>
            </a:solidFill>
            <a:round/>
            <a:headEnd/>
            <a:tailEnd/>
          </a:ln>
        </p:spPr>
        <p:txBody>
          <a:bodyPr/>
          <a:lstStyle/>
          <a:p>
            <a:pPr algn="ctr"/>
            <a:r>
              <a:rPr lang="pl-PL" sz="1400"/>
              <a:t>Statistics</a:t>
            </a:r>
            <a:endParaRPr lang="en-US" sz="1400" dirty="0"/>
          </a:p>
        </p:txBody>
      </p:sp>
      <p:cxnSp>
        <p:nvCxnSpPr>
          <p:cNvPr id="5129" name="Straight Arrow Connector 9"/>
          <p:cNvCxnSpPr>
            <a:cxnSpLocks noChangeShapeType="1"/>
            <a:stCxn id="5124" idx="2"/>
            <a:endCxn id="5126" idx="0"/>
          </p:cNvCxnSpPr>
          <p:nvPr/>
        </p:nvCxnSpPr>
        <p:spPr bwMode="auto">
          <a:xfrm rot="16200000" flipH="1">
            <a:off x="4151787" y="2629037"/>
            <a:ext cx="382250" cy="975"/>
          </a:xfrm>
          <a:prstGeom prst="straightConnector1">
            <a:avLst/>
          </a:prstGeom>
          <a:noFill/>
          <a:ln w="9525" algn="ctr">
            <a:solidFill>
              <a:schemeClr val="tx1"/>
            </a:solidFill>
            <a:round/>
            <a:headEnd/>
            <a:tailEnd type="arrow" w="med" len="med"/>
          </a:ln>
        </p:spPr>
      </p:cxnSp>
      <p:cxnSp>
        <p:nvCxnSpPr>
          <p:cNvPr id="5130" name="Straight Arrow Connector 12"/>
          <p:cNvCxnSpPr>
            <a:cxnSpLocks noChangeShapeType="1"/>
            <a:stCxn id="5127" idx="2"/>
            <a:endCxn id="5126" idx="3"/>
          </p:cNvCxnSpPr>
          <p:nvPr/>
        </p:nvCxnSpPr>
        <p:spPr bwMode="auto">
          <a:xfrm rot="10800000" flipV="1">
            <a:off x="5181600" y="2895600"/>
            <a:ext cx="1066800" cy="115550"/>
          </a:xfrm>
          <a:prstGeom prst="straightConnector1">
            <a:avLst/>
          </a:prstGeom>
          <a:noFill/>
          <a:ln w="9525" algn="ctr">
            <a:solidFill>
              <a:schemeClr val="tx1"/>
            </a:solidFill>
            <a:round/>
            <a:headEnd/>
            <a:tailEnd type="arrow" w="med" len="med"/>
          </a:ln>
        </p:spPr>
      </p:cxnSp>
      <p:cxnSp>
        <p:nvCxnSpPr>
          <p:cNvPr id="5131" name="Straight Arrow Connector 15"/>
          <p:cNvCxnSpPr>
            <a:cxnSpLocks noChangeShapeType="1"/>
            <a:stCxn id="5128" idx="2"/>
            <a:endCxn id="5126" idx="3"/>
          </p:cNvCxnSpPr>
          <p:nvPr/>
        </p:nvCxnSpPr>
        <p:spPr bwMode="auto">
          <a:xfrm rot="10800000">
            <a:off x="5181600" y="3011150"/>
            <a:ext cx="838200" cy="265450"/>
          </a:xfrm>
          <a:prstGeom prst="straightConnector1">
            <a:avLst/>
          </a:prstGeom>
          <a:noFill/>
          <a:ln w="9525" algn="ctr">
            <a:solidFill>
              <a:schemeClr val="tx1"/>
            </a:solidFill>
            <a:round/>
            <a:headEnd/>
            <a:tailEnd type="arrow" w="med" len="med"/>
          </a:ln>
        </p:spPr>
      </p:cxnSp>
      <p:sp>
        <p:nvSpPr>
          <p:cNvPr id="5132" name="Flowchart: Process 17"/>
          <p:cNvSpPr>
            <a:spLocks noChangeArrowheads="1"/>
          </p:cNvSpPr>
          <p:nvPr/>
        </p:nvSpPr>
        <p:spPr bwMode="auto">
          <a:xfrm>
            <a:off x="3505200" y="3660100"/>
            <a:ext cx="1676400" cy="381000"/>
          </a:xfrm>
          <a:prstGeom prst="flowChartProcess">
            <a:avLst/>
          </a:prstGeom>
          <a:solidFill>
            <a:schemeClr val="accent3"/>
          </a:solidFill>
          <a:ln w="9525" algn="ctr">
            <a:solidFill>
              <a:schemeClr val="tx1"/>
            </a:solidFill>
            <a:round/>
            <a:headEnd/>
            <a:tailEnd/>
          </a:ln>
        </p:spPr>
        <p:txBody>
          <a:bodyPr/>
          <a:lstStyle/>
          <a:p>
            <a:pPr algn="ctr"/>
            <a:r>
              <a:rPr lang="pl-PL" sz="1800" dirty="0"/>
              <a:t>Check plan</a:t>
            </a:r>
            <a:endParaRPr lang="en-US" sz="1800" dirty="0"/>
          </a:p>
        </p:txBody>
      </p:sp>
      <p:cxnSp>
        <p:nvCxnSpPr>
          <p:cNvPr id="5133" name="Straight Arrow Connector 19"/>
          <p:cNvCxnSpPr>
            <a:cxnSpLocks noChangeShapeType="1"/>
            <a:stCxn id="5126" idx="2"/>
            <a:endCxn id="5132" idx="0"/>
          </p:cNvCxnSpPr>
          <p:nvPr/>
        </p:nvCxnSpPr>
        <p:spPr bwMode="auto">
          <a:xfrm rot="5400000">
            <a:off x="4114175" y="3430875"/>
            <a:ext cx="458450" cy="1588"/>
          </a:xfrm>
          <a:prstGeom prst="straightConnector1">
            <a:avLst/>
          </a:prstGeom>
          <a:noFill/>
          <a:ln w="9525" algn="ctr">
            <a:solidFill>
              <a:schemeClr val="tx1"/>
            </a:solidFill>
            <a:round/>
            <a:headEnd/>
            <a:tailEnd type="arrow" w="med" len="med"/>
          </a:ln>
        </p:spPr>
      </p:cxnSp>
      <p:cxnSp>
        <p:nvCxnSpPr>
          <p:cNvPr id="5134" name="Elbow Connector 21"/>
          <p:cNvCxnSpPr>
            <a:cxnSpLocks noChangeShapeType="1"/>
            <a:stCxn id="5124" idx="1"/>
            <a:endCxn id="5132" idx="1"/>
          </p:cNvCxnSpPr>
          <p:nvPr/>
        </p:nvCxnSpPr>
        <p:spPr bwMode="auto">
          <a:xfrm rot="10800000" flipV="1">
            <a:off x="3505201" y="2019300"/>
            <a:ext cx="37125" cy="1831300"/>
          </a:xfrm>
          <a:prstGeom prst="bentConnector3">
            <a:avLst>
              <a:gd name="adj1" fmla="val 3723885"/>
            </a:avLst>
          </a:prstGeom>
          <a:noFill/>
          <a:ln w="9525" algn="ctr">
            <a:solidFill>
              <a:schemeClr val="tx1"/>
            </a:solidFill>
            <a:round/>
            <a:headEnd/>
            <a:tailEnd type="arrow" w="med" len="med"/>
          </a:ln>
        </p:spPr>
      </p:cxnSp>
      <p:sp>
        <p:nvSpPr>
          <p:cNvPr id="5135" name="Flowchart: Decision 4"/>
          <p:cNvSpPr>
            <a:spLocks noChangeArrowheads="1"/>
          </p:cNvSpPr>
          <p:nvPr/>
        </p:nvSpPr>
        <p:spPr bwMode="auto">
          <a:xfrm>
            <a:off x="3534510" y="4452080"/>
            <a:ext cx="1600200" cy="838200"/>
          </a:xfrm>
          <a:prstGeom prst="flowChartDecision">
            <a:avLst/>
          </a:prstGeom>
          <a:solidFill>
            <a:schemeClr val="accent3"/>
          </a:solidFill>
          <a:ln w="9525" algn="ctr">
            <a:solidFill>
              <a:schemeClr val="tx1"/>
            </a:solidFill>
            <a:round/>
            <a:headEnd/>
            <a:tailEnd/>
          </a:ln>
        </p:spPr>
        <p:txBody>
          <a:bodyPr anchor="ctr"/>
          <a:lstStyle/>
          <a:p>
            <a:pPr algn="ctr"/>
            <a:r>
              <a:rPr lang="pl-PL" sz="1600" dirty="0"/>
              <a:t>Plan valid?</a:t>
            </a:r>
            <a:endParaRPr lang="en-US" sz="1600" dirty="0"/>
          </a:p>
        </p:txBody>
      </p:sp>
      <p:cxnSp>
        <p:nvCxnSpPr>
          <p:cNvPr id="5136" name="Straight Arrow Connector 26"/>
          <p:cNvCxnSpPr>
            <a:cxnSpLocks noChangeShapeType="1"/>
            <a:stCxn id="5132" idx="2"/>
            <a:endCxn id="5135" idx="0"/>
          </p:cNvCxnSpPr>
          <p:nvPr/>
        </p:nvCxnSpPr>
        <p:spPr bwMode="auto">
          <a:xfrm rot="5400000">
            <a:off x="4133515" y="4242195"/>
            <a:ext cx="410980" cy="8790"/>
          </a:xfrm>
          <a:prstGeom prst="straightConnector1">
            <a:avLst/>
          </a:prstGeom>
          <a:noFill/>
          <a:ln w="9525" algn="ctr">
            <a:solidFill>
              <a:schemeClr val="tx1"/>
            </a:solidFill>
            <a:round/>
            <a:headEnd/>
            <a:tailEnd type="arrow" w="med" len="med"/>
          </a:ln>
        </p:spPr>
      </p:cxnSp>
      <p:cxnSp>
        <p:nvCxnSpPr>
          <p:cNvPr id="5137" name="Elbow Connector 32"/>
          <p:cNvCxnSpPr>
            <a:cxnSpLocks noChangeShapeType="1"/>
            <a:stCxn id="5135" idx="1"/>
            <a:endCxn id="5126" idx="1"/>
          </p:cNvCxnSpPr>
          <p:nvPr/>
        </p:nvCxnSpPr>
        <p:spPr bwMode="auto">
          <a:xfrm rot="10800000">
            <a:off x="3505200" y="3011150"/>
            <a:ext cx="29310" cy="1860030"/>
          </a:xfrm>
          <a:prstGeom prst="bentConnector3">
            <a:avLst>
              <a:gd name="adj1" fmla="val 3027968"/>
            </a:avLst>
          </a:prstGeom>
          <a:noFill/>
          <a:ln w="9525" algn="ctr">
            <a:solidFill>
              <a:schemeClr val="tx1"/>
            </a:solidFill>
            <a:round/>
            <a:headEnd/>
            <a:tailEnd type="arrow" w="med" len="med"/>
          </a:ln>
        </p:spPr>
      </p:cxnSp>
      <p:sp>
        <p:nvSpPr>
          <p:cNvPr id="5138" name="Flowchart: Process 34"/>
          <p:cNvSpPr>
            <a:spLocks noChangeArrowheads="1"/>
          </p:cNvSpPr>
          <p:nvPr/>
        </p:nvSpPr>
        <p:spPr bwMode="auto">
          <a:xfrm>
            <a:off x="3495435" y="5641300"/>
            <a:ext cx="1676400" cy="381000"/>
          </a:xfrm>
          <a:prstGeom prst="flowChartProcess">
            <a:avLst/>
          </a:prstGeom>
          <a:solidFill>
            <a:schemeClr val="accent3"/>
          </a:solidFill>
          <a:ln w="9525" algn="ctr">
            <a:solidFill>
              <a:schemeClr val="tx1"/>
            </a:solidFill>
            <a:round/>
            <a:headEnd/>
            <a:tailEnd/>
          </a:ln>
        </p:spPr>
        <p:txBody>
          <a:bodyPr/>
          <a:lstStyle/>
          <a:p>
            <a:pPr algn="ctr"/>
            <a:r>
              <a:rPr lang="pl-PL" sz="1800" dirty="0"/>
              <a:t>Execute query</a:t>
            </a:r>
            <a:endParaRPr lang="en-US" sz="1800" dirty="0"/>
          </a:p>
        </p:txBody>
      </p:sp>
      <p:cxnSp>
        <p:nvCxnSpPr>
          <p:cNvPr id="5139" name="Straight Arrow Connector 36"/>
          <p:cNvCxnSpPr>
            <a:cxnSpLocks noChangeShapeType="1"/>
            <a:stCxn id="5135" idx="2"/>
            <a:endCxn id="5138" idx="0"/>
          </p:cNvCxnSpPr>
          <p:nvPr/>
        </p:nvCxnSpPr>
        <p:spPr bwMode="auto">
          <a:xfrm rot="5400000">
            <a:off x="4158613" y="5465303"/>
            <a:ext cx="351020" cy="975"/>
          </a:xfrm>
          <a:prstGeom prst="straightConnector1">
            <a:avLst/>
          </a:prstGeom>
          <a:noFill/>
          <a:ln w="9525" algn="ctr">
            <a:solidFill>
              <a:schemeClr val="tx1"/>
            </a:solidFill>
            <a:round/>
            <a:headEnd/>
            <a:tailEnd type="arrow" w="med" len="med"/>
          </a:ln>
        </p:spPr>
      </p:cxnSp>
      <p:sp>
        <p:nvSpPr>
          <p:cNvPr id="22" name="TextBox 21"/>
          <p:cNvSpPr txBox="1"/>
          <p:nvPr/>
        </p:nvSpPr>
        <p:spPr>
          <a:xfrm>
            <a:off x="2563318" y="1768839"/>
            <a:ext cx="642292" cy="307777"/>
          </a:xfrm>
          <a:prstGeom prst="rect">
            <a:avLst/>
          </a:prstGeom>
          <a:noFill/>
        </p:spPr>
        <p:txBody>
          <a:bodyPr wrap="none" rtlCol="0">
            <a:spAutoFit/>
          </a:bodyPr>
          <a:lstStyle/>
          <a:p>
            <a:r>
              <a:rPr lang="pl-PL" sz="1400" dirty="0" smtClean="0"/>
              <a:t>Found</a:t>
            </a:r>
          </a:p>
        </p:txBody>
      </p:sp>
      <p:sp>
        <p:nvSpPr>
          <p:cNvPr id="23" name="TextBox 22"/>
          <p:cNvSpPr txBox="1"/>
          <p:nvPr/>
        </p:nvSpPr>
        <p:spPr>
          <a:xfrm>
            <a:off x="4267199" y="2453390"/>
            <a:ext cx="924677" cy="307777"/>
          </a:xfrm>
          <a:prstGeom prst="rect">
            <a:avLst/>
          </a:prstGeom>
          <a:noFill/>
        </p:spPr>
        <p:txBody>
          <a:bodyPr wrap="none" rtlCol="0">
            <a:spAutoFit/>
          </a:bodyPr>
          <a:lstStyle/>
          <a:p>
            <a:r>
              <a:rPr lang="pl-PL" sz="1400" dirty="0" smtClean="0"/>
              <a:t>Not found</a:t>
            </a:r>
          </a:p>
        </p:txBody>
      </p:sp>
      <p:sp>
        <p:nvSpPr>
          <p:cNvPr id="24" name="TextBox 23"/>
          <p:cNvSpPr txBox="1"/>
          <p:nvPr/>
        </p:nvSpPr>
        <p:spPr>
          <a:xfrm>
            <a:off x="4282191" y="5286531"/>
            <a:ext cx="420243" cy="307777"/>
          </a:xfrm>
          <a:prstGeom prst="rect">
            <a:avLst/>
          </a:prstGeom>
          <a:noFill/>
        </p:spPr>
        <p:txBody>
          <a:bodyPr wrap="none" rtlCol="0">
            <a:spAutoFit/>
          </a:bodyPr>
          <a:lstStyle/>
          <a:p>
            <a:r>
              <a:rPr lang="pl-PL" sz="1400" dirty="0" smtClean="0"/>
              <a:t>Yes</a:t>
            </a:r>
          </a:p>
        </p:txBody>
      </p:sp>
      <p:sp>
        <p:nvSpPr>
          <p:cNvPr id="25" name="TextBox 24"/>
          <p:cNvSpPr txBox="1"/>
          <p:nvPr/>
        </p:nvSpPr>
        <p:spPr>
          <a:xfrm>
            <a:off x="3142937" y="4626963"/>
            <a:ext cx="394660" cy="307777"/>
          </a:xfrm>
          <a:prstGeom prst="rect">
            <a:avLst/>
          </a:prstGeom>
          <a:noFill/>
        </p:spPr>
        <p:txBody>
          <a:bodyPr wrap="none" rtlCol="0">
            <a:spAutoFit/>
          </a:bodyPr>
          <a:lstStyle/>
          <a:p>
            <a:r>
              <a:rPr lang="pl-PL" sz="1400" dirty="0" smtClean="0"/>
              <a:t>No</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12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7" presetClass="entr" presetSubtype="0" fill="hold" nodeType="clickEffect">
                                  <p:stCondLst>
                                    <p:cond delay="0"/>
                                  </p:stCondLst>
                                  <p:childTnLst>
                                    <p:set>
                                      <p:cBhvr>
                                        <p:cTn id="10" dur="1" fill="hold">
                                          <p:stCondLst>
                                            <p:cond delay="0"/>
                                          </p:stCondLst>
                                        </p:cTn>
                                        <p:tgtEl>
                                          <p:spTgt spid="5125"/>
                                        </p:tgtEl>
                                        <p:attrNameLst>
                                          <p:attrName>style.visibility</p:attrName>
                                        </p:attrNameLst>
                                      </p:cBhvr>
                                      <p:to>
                                        <p:strVal val="visible"/>
                                      </p:to>
                                    </p:set>
                                    <p:animEffect transition="in" filter="fade">
                                      <p:cBhvr>
                                        <p:cTn id="11" dur="1000"/>
                                        <p:tgtEl>
                                          <p:spTgt spid="5125"/>
                                        </p:tgtEl>
                                      </p:cBhvr>
                                    </p:animEffect>
                                    <p:anim calcmode="lin" valueType="num">
                                      <p:cBhvr>
                                        <p:cTn id="12" dur="1000" fill="hold"/>
                                        <p:tgtEl>
                                          <p:spTgt spid="5125"/>
                                        </p:tgtEl>
                                        <p:attrNameLst>
                                          <p:attrName>ppt_x</p:attrName>
                                        </p:attrNameLst>
                                      </p:cBhvr>
                                      <p:tavLst>
                                        <p:tav tm="0">
                                          <p:val>
                                            <p:strVal val="#ppt_x"/>
                                          </p:val>
                                        </p:tav>
                                        <p:tav tm="100000">
                                          <p:val>
                                            <p:strVal val="#ppt_x"/>
                                          </p:val>
                                        </p:tav>
                                      </p:tavLst>
                                    </p:anim>
                                    <p:anim calcmode="lin" valueType="num">
                                      <p:cBhvr>
                                        <p:cTn id="13" dur="1000" fill="hold"/>
                                        <p:tgtEl>
                                          <p:spTgt spid="5125"/>
                                        </p:tgtEl>
                                        <p:attrNameLst>
                                          <p:attrName>ppt_y</p:attrName>
                                        </p:attrNameLst>
                                      </p:cBhvr>
                                      <p:tavLst>
                                        <p:tav tm="0">
                                          <p:val>
                                            <p:strVal val="#ppt_y-.1"/>
                                          </p:val>
                                        </p:tav>
                                        <p:tav tm="100000">
                                          <p:val>
                                            <p:strVal val="#ppt_y"/>
                                          </p:val>
                                        </p:tav>
                                      </p:tavLst>
                                    </p:anim>
                                  </p:childTnLst>
                                </p:cTn>
                              </p:par>
                              <p:par>
                                <p:cTn id="14" presetID="47" presetClass="entr" presetSubtype="0" fill="hold" grpId="0" nodeType="withEffect">
                                  <p:stCondLst>
                                    <p:cond delay="0"/>
                                  </p:stCondLst>
                                  <p:childTnLst>
                                    <p:set>
                                      <p:cBhvr>
                                        <p:cTn id="15" dur="1" fill="hold">
                                          <p:stCondLst>
                                            <p:cond delay="0"/>
                                          </p:stCondLst>
                                        </p:cTn>
                                        <p:tgtEl>
                                          <p:spTgt spid="5124"/>
                                        </p:tgtEl>
                                        <p:attrNameLst>
                                          <p:attrName>style.visibility</p:attrName>
                                        </p:attrNameLst>
                                      </p:cBhvr>
                                      <p:to>
                                        <p:strVal val="visible"/>
                                      </p:to>
                                    </p:set>
                                    <p:animEffect transition="in" filter="fade">
                                      <p:cBhvr>
                                        <p:cTn id="16" dur="1000"/>
                                        <p:tgtEl>
                                          <p:spTgt spid="5124"/>
                                        </p:tgtEl>
                                      </p:cBhvr>
                                    </p:animEffect>
                                    <p:anim calcmode="lin" valueType="num">
                                      <p:cBhvr>
                                        <p:cTn id="17" dur="1000" fill="hold"/>
                                        <p:tgtEl>
                                          <p:spTgt spid="5124"/>
                                        </p:tgtEl>
                                        <p:attrNameLst>
                                          <p:attrName>ppt_x</p:attrName>
                                        </p:attrNameLst>
                                      </p:cBhvr>
                                      <p:tavLst>
                                        <p:tav tm="0">
                                          <p:val>
                                            <p:strVal val="#ppt_x"/>
                                          </p:val>
                                        </p:tav>
                                        <p:tav tm="100000">
                                          <p:val>
                                            <p:strVal val="#ppt_x"/>
                                          </p:val>
                                        </p:tav>
                                      </p:tavLst>
                                    </p:anim>
                                    <p:anim calcmode="lin" valueType="num">
                                      <p:cBhvr>
                                        <p:cTn id="18" dur="1000" fill="hold"/>
                                        <p:tgtEl>
                                          <p:spTgt spid="5124"/>
                                        </p:tgtEl>
                                        <p:attrNameLst>
                                          <p:attrName>ppt_y</p:attrName>
                                        </p:attrNameLst>
                                      </p:cBhvr>
                                      <p:tavLst>
                                        <p:tav tm="0">
                                          <p:val>
                                            <p:strVal val="#ppt_y-.1"/>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47" presetClass="entr" presetSubtype="0" fill="hold" nodeType="clickEffect">
                                  <p:stCondLst>
                                    <p:cond delay="0"/>
                                  </p:stCondLst>
                                  <p:childTnLst>
                                    <p:set>
                                      <p:cBhvr>
                                        <p:cTn id="22" dur="1" fill="hold">
                                          <p:stCondLst>
                                            <p:cond delay="0"/>
                                          </p:stCondLst>
                                        </p:cTn>
                                        <p:tgtEl>
                                          <p:spTgt spid="5129"/>
                                        </p:tgtEl>
                                        <p:attrNameLst>
                                          <p:attrName>style.visibility</p:attrName>
                                        </p:attrNameLst>
                                      </p:cBhvr>
                                      <p:to>
                                        <p:strVal val="visible"/>
                                      </p:to>
                                    </p:set>
                                    <p:animEffect transition="in" filter="fade">
                                      <p:cBhvr>
                                        <p:cTn id="23" dur="1000"/>
                                        <p:tgtEl>
                                          <p:spTgt spid="5129"/>
                                        </p:tgtEl>
                                      </p:cBhvr>
                                    </p:animEffect>
                                    <p:anim calcmode="lin" valueType="num">
                                      <p:cBhvr>
                                        <p:cTn id="24" dur="1000" fill="hold"/>
                                        <p:tgtEl>
                                          <p:spTgt spid="5129"/>
                                        </p:tgtEl>
                                        <p:attrNameLst>
                                          <p:attrName>ppt_x</p:attrName>
                                        </p:attrNameLst>
                                      </p:cBhvr>
                                      <p:tavLst>
                                        <p:tav tm="0">
                                          <p:val>
                                            <p:strVal val="#ppt_x"/>
                                          </p:val>
                                        </p:tav>
                                        <p:tav tm="100000">
                                          <p:val>
                                            <p:strVal val="#ppt_x"/>
                                          </p:val>
                                        </p:tav>
                                      </p:tavLst>
                                    </p:anim>
                                    <p:anim calcmode="lin" valueType="num">
                                      <p:cBhvr>
                                        <p:cTn id="25" dur="1000" fill="hold"/>
                                        <p:tgtEl>
                                          <p:spTgt spid="5129"/>
                                        </p:tgtEl>
                                        <p:attrNameLst>
                                          <p:attrName>ppt_y</p:attrName>
                                        </p:attrNameLst>
                                      </p:cBhvr>
                                      <p:tavLst>
                                        <p:tav tm="0">
                                          <p:val>
                                            <p:strVal val="#ppt_y-.1"/>
                                          </p:val>
                                        </p:tav>
                                        <p:tav tm="100000">
                                          <p:val>
                                            <p:strVal val="#ppt_y"/>
                                          </p:val>
                                        </p:tav>
                                      </p:tavLst>
                                    </p:anim>
                                  </p:childTnLst>
                                </p:cTn>
                              </p:par>
                              <p:par>
                                <p:cTn id="26" presetID="47" presetClass="entr" presetSubtype="0" fill="hold" grpId="0" nodeType="withEffect">
                                  <p:stCondLst>
                                    <p:cond delay="0"/>
                                  </p:stCondLst>
                                  <p:childTnLst>
                                    <p:set>
                                      <p:cBhvr>
                                        <p:cTn id="27" dur="1" fill="hold">
                                          <p:stCondLst>
                                            <p:cond delay="0"/>
                                          </p:stCondLst>
                                        </p:cTn>
                                        <p:tgtEl>
                                          <p:spTgt spid="23"/>
                                        </p:tgtEl>
                                        <p:attrNameLst>
                                          <p:attrName>style.visibility</p:attrName>
                                        </p:attrNameLst>
                                      </p:cBhvr>
                                      <p:to>
                                        <p:strVal val="visible"/>
                                      </p:to>
                                    </p:set>
                                    <p:animEffect transition="in" filter="fade">
                                      <p:cBhvr>
                                        <p:cTn id="28" dur="1000"/>
                                        <p:tgtEl>
                                          <p:spTgt spid="23"/>
                                        </p:tgtEl>
                                      </p:cBhvr>
                                    </p:animEffect>
                                    <p:anim calcmode="lin" valueType="num">
                                      <p:cBhvr>
                                        <p:cTn id="29" dur="1000" fill="hold"/>
                                        <p:tgtEl>
                                          <p:spTgt spid="23"/>
                                        </p:tgtEl>
                                        <p:attrNameLst>
                                          <p:attrName>ppt_x</p:attrName>
                                        </p:attrNameLst>
                                      </p:cBhvr>
                                      <p:tavLst>
                                        <p:tav tm="0">
                                          <p:val>
                                            <p:strVal val="#ppt_x"/>
                                          </p:val>
                                        </p:tav>
                                        <p:tav tm="100000">
                                          <p:val>
                                            <p:strVal val="#ppt_x"/>
                                          </p:val>
                                        </p:tav>
                                      </p:tavLst>
                                    </p:anim>
                                    <p:anim calcmode="lin" valueType="num">
                                      <p:cBhvr>
                                        <p:cTn id="30" dur="1000" fill="hold"/>
                                        <p:tgtEl>
                                          <p:spTgt spid="23"/>
                                        </p:tgtEl>
                                        <p:attrNameLst>
                                          <p:attrName>ppt_y</p:attrName>
                                        </p:attrNameLst>
                                      </p:cBhvr>
                                      <p:tavLst>
                                        <p:tav tm="0">
                                          <p:val>
                                            <p:strVal val="#ppt_y-.1"/>
                                          </p:val>
                                        </p:tav>
                                        <p:tav tm="100000">
                                          <p:val>
                                            <p:strVal val="#ppt_y"/>
                                          </p:val>
                                        </p:tav>
                                      </p:tavLst>
                                    </p:anim>
                                  </p:childTnLst>
                                </p:cTn>
                              </p:par>
                              <p:par>
                                <p:cTn id="31" presetID="47" presetClass="entr" presetSubtype="0" fill="hold" grpId="0" nodeType="withEffect">
                                  <p:stCondLst>
                                    <p:cond delay="0"/>
                                  </p:stCondLst>
                                  <p:childTnLst>
                                    <p:set>
                                      <p:cBhvr>
                                        <p:cTn id="32" dur="1" fill="hold">
                                          <p:stCondLst>
                                            <p:cond delay="0"/>
                                          </p:stCondLst>
                                        </p:cTn>
                                        <p:tgtEl>
                                          <p:spTgt spid="5126"/>
                                        </p:tgtEl>
                                        <p:attrNameLst>
                                          <p:attrName>style.visibility</p:attrName>
                                        </p:attrNameLst>
                                      </p:cBhvr>
                                      <p:to>
                                        <p:strVal val="visible"/>
                                      </p:to>
                                    </p:set>
                                    <p:animEffect transition="in" filter="fade">
                                      <p:cBhvr>
                                        <p:cTn id="33" dur="1000"/>
                                        <p:tgtEl>
                                          <p:spTgt spid="5126"/>
                                        </p:tgtEl>
                                      </p:cBhvr>
                                    </p:animEffect>
                                    <p:anim calcmode="lin" valueType="num">
                                      <p:cBhvr>
                                        <p:cTn id="34" dur="1000" fill="hold"/>
                                        <p:tgtEl>
                                          <p:spTgt spid="5126"/>
                                        </p:tgtEl>
                                        <p:attrNameLst>
                                          <p:attrName>ppt_x</p:attrName>
                                        </p:attrNameLst>
                                      </p:cBhvr>
                                      <p:tavLst>
                                        <p:tav tm="0">
                                          <p:val>
                                            <p:strVal val="#ppt_x"/>
                                          </p:val>
                                        </p:tav>
                                        <p:tav tm="100000">
                                          <p:val>
                                            <p:strVal val="#ppt_x"/>
                                          </p:val>
                                        </p:tav>
                                      </p:tavLst>
                                    </p:anim>
                                    <p:anim calcmode="lin" valueType="num">
                                      <p:cBhvr>
                                        <p:cTn id="35" dur="1000" fill="hold"/>
                                        <p:tgtEl>
                                          <p:spTgt spid="5126"/>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nodeType="clickEffect">
                                  <p:stCondLst>
                                    <p:cond delay="0"/>
                                  </p:stCondLst>
                                  <p:childTnLst>
                                    <p:set>
                                      <p:cBhvr>
                                        <p:cTn id="39" dur="1" fill="hold">
                                          <p:stCondLst>
                                            <p:cond delay="0"/>
                                          </p:stCondLst>
                                        </p:cTn>
                                        <p:tgtEl>
                                          <p:spTgt spid="5131"/>
                                        </p:tgtEl>
                                        <p:attrNameLst>
                                          <p:attrName>style.visibility</p:attrName>
                                        </p:attrNameLst>
                                      </p:cBhvr>
                                      <p:to>
                                        <p:strVal val="visible"/>
                                      </p:to>
                                    </p:set>
                                  </p:childTnLst>
                                </p:cTn>
                              </p:par>
                              <p:par>
                                <p:cTn id="40" presetID="1" presetClass="entr" presetSubtype="0" fill="hold" nodeType="withEffect">
                                  <p:stCondLst>
                                    <p:cond delay="0"/>
                                  </p:stCondLst>
                                  <p:childTnLst>
                                    <p:set>
                                      <p:cBhvr>
                                        <p:cTn id="41" dur="1" fill="hold">
                                          <p:stCondLst>
                                            <p:cond delay="0"/>
                                          </p:stCondLst>
                                        </p:cTn>
                                        <p:tgtEl>
                                          <p:spTgt spid="5130"/>
                                        </p:tgtEl>
                                        <p:attrNameLst>
                                          <p:attrName>style.visibility</p:attrName>
                                        </p:attrNameLst>
                                      </p:cBhvr>
                                      <p:to>
                                        <p:strVal val="visible"/>
                                      </p:to>
                                    </p:set>
                                  </p:childTnLst>
                                </p:cTn>
                              </p:par>
                              <p:par>
                                <p:cTn id="42" presetID="1" presetClass="entr" presetSubtype="0" fill="hold" grpId="0" nodeType="withEffect">
                                  <p:stCondLst>
                                    <p:cond delay="0"/>
                                  </p:stCondLst>
                                  <p:childTnLst>
                                    <p:set>
                                      <p:cBhvr>
                                        <p:cTn id="43" dur="1" fill="hold">
                                          <p:stCondLst>
                                            <p:cond delay="0"/>
                                          </p:stCondLst>
                                        </p:cTn>
                                        <p:tgtEl>
                                          <p:spTgt spid="5127"/>
                                        </p:tgtEl>
                                        <p:attrNameLst>
                                          <p:attrName>style.visibility</p:attrName>
                                        </p:attrNameLst>
                                      </p:cBhvr>
                                      <p:to>
                                        <p:strVal val="visible"/>
                                      </p:to>
                                    </p:set>
                                  </p:childTnLst>
                                </p:cTn>
                              </p:par>
                              <p:par>
                                <p:cTn id="44" presetID="1" presetClass="entr" presetSubtype="0" fill="hold" grpId="0" nodeType="withEffect">
                                  <p:stCondLst>
                                    <p:cond delay="0"/>
                                  </p:stCondLst>
                                  <p:childTnLst>
                                    <p:set>
                                      <p:cBhvr>
                                        <p:cTn id="45" dur="1" fill="hold">
                                          <p:stCondLst>
                                            <p:cond delay="0"/>
                                          </p:stCondLst>
                                        </p:cTn>
                                        <p:tgtEl>
                                          <p:spTgt spid="5128"/>
                                        </p:tgtEl>
                                        <p:attrNameLst>
                                          <p:attrName>style.visibility</p:attrName>
                                        </p:attrNameLst>
                                      </p:cBhvr>
                                      <p:to>
                                        <p:strVal val="visible"/>
                                      </p:to>
                                    </p:set>
                                  </p:childTnLst>
                                </p:cTn>
                              </p:par>
                            </p:childTnLst>
                          </p:cTn>
                        </p:par>
                      </p:childTnLst>
                    </p:cTn>
                  </p:par>
                  <p:par>
                    <p:cTn id="46" fill="hold">
                      <p:stCondLst>
                        <p:cond delay="indefinite"/>
                      </p:stCondLst>
                      <p:childTnLst>
                        <p:par>
                          <p:cTn id="47" fill="hold">
                            <p:stCondLst>
                              <p:cond delay="0"/>
                            </p:stCondLst>
                            <p:childTnLst>
                              <p:par>
                                <p:cTn id="48" presetID="47" presetClass="entr" presetSubtype="0" fill="hold" grpId="0" nodeType="clickEffect">
                                  <p:stCondLst>
                                    <p:cond delay="0"/>
                                  </p:stCondLst>
                                  <p:childTnLst>
                                    <p:set>
                                      <p:cBhvr>
                                        <p:cTn id="49" dur="1" fill="hold">
                                          <p:stCondLst>
                                            <p:cond delay="0"/>
                                          </p:stCondLst>
                                        </p:cTn>
                                        <p:tgtEl>
                                          <p:spTgt spid="22"/>
                                        </p:tgtEl>
                                        <p:attrNameLst>
                                          <p:attrName>style.visibility</p:attrName>
                                        </p:attrNameLst>
                                      </p:cBhvr>
                                      <p:to>
                                        <p:strVal val="visible"/>
                                      </p:to>
                                    </p:set>
                                    <p:animEffect transition="in" filter="fade">
                                      <p:cBhvr>
                                        <p:cTn id="50" dur="1000"/>
                                        <p:tgtEl>
                                          <p:spTgt spid="22"/>
                                        </p:tgtEl>
                                      </p:cBhvr>
                                    </p:animEffect>
                                    <p:anim calcmode="lin" valueType="num">
                                      <p:cBhvr>
                                        <p:cTn id="51" dur="1000" fill="hold"/>
                                        <p:tgtEl>
                                          <p:spTgt spid="22"/>
                                        </p:tgtEl>
                                        <p:attrNameLst>
                                          <p:attrName>ppt_x</p:attrName>
                                        </p:attrNameLst>
                                      </p:cBhvr>
                                      <p:tavLst>
                                        <p:tav tm="0">
                                          <p:val>
                                            <p:strVal val="#ppt_x"/>
                                          </p:val>
                                        </p:tav>
                                        <p:tav tm="100000">
                                          <p:val>
                                            <p:strVal val="#ppt_x"/>
                                          </p:val>
                                        </p:tav>
                                      </p:tavLst>
                                    </p:anim>
                                    <p:anim calcmode="lin" valueType="num">
                                      <p:cBhvr>
                                        <p:cTn id="52" dur="1000" fill="hold"/>
                                        <p:tgtEl>
                                          <p:spTgt spid="22"/>
                                        </p:tgtEl>
                                        <p:attrNameLst>
                                          <p:attrName>ppt_y</p:attrName>
                                        </p:attrNameLst>
                                      </p:cBhvr>
                                      <p:tavLst>
                                        <p:tav tm="0">
                                          <p:val>
                                            <p:strVal val="#ppt_y-.1"/>
                                          </p:val>
                                        </p:tav>
                                        <p:tav tm="100000">
                                          <p:val>
                                            <p:strVal val="#ppt_y"/>
                                          </p:val>
                                        </p:tav>
                                      </p:tavLst>
                                    </p:anim>
                                  </p:childTnLst>
                                </p:cTn>
                              </p:par>
                              <p:par>
                                <p:cTn id="53" presetID="47" presetClass="entr" presetSubtype="0" fill="hold" nodeType="withEffect">
                                  <p:stCondLst>
                                    <p:cond delay="0"/>
                                  </p:stCondLst>
                                  <p:childTnLst>
                                    <p:set>
                                      <p:cBhvr>
                                        <p:cTn id="54" dur="1" fill="hold">
                                          <p:stCondLst>
                                            <p:cond delay="0"/>
                                          </p:stCondLst>
                                        </p:cTn>
                                        <p:tgtEl>
                                          <p:spTgt spid="5134"/>
                                        </p:tgtEl>
                                        <p:attrNameLst>
                                          <p:attrName>style.visibility</p:attrName>
                                        </p:attrNameLst>
                                      </p:cBhvr>
                                      <p:to>
                                        <p:strVal val="visible"/>
                                      </p:to>
                                    </p:set>
                                    <p:animEffect transition="in" filter="fade">
                                      <p:cBhvr>
                                        <p:cTn id="55" dur="1000"/>
                                        <p:tgtEl>
                                          <p:spTgt spid="5134"/>
                                        </p:tgtEl>
                                      </p:cBhvr>
                                    </p:animEffect>
                                    <p:anim calcmode="lin" valueType="num">
                                      <p:cBhvr>
                                        <p:cTn id="56" dur="1000" fill="hold"/>
                                        <p:tgtEl>
                                          <p:spTgt spid="5134"/>
                                        </p:tgtEl>
                                        <p:attrNameLst>
                                          <p:attrName>ppt_x</p:attrName>
                                        </p:attrNameLst>
                                      </p:cBhvr>
                                      <p:tavLst>
                                        <p:tav tm="0">
                                          <p:val>
                                            <p:strVal val="#ppt_x"/>
                                          </p:val>
                                        </p:tav>
                                        <p:tav tm="100000">
                                          <p:val>
                                            <p:strVal val="#ppt_x"/>
                                          </p:val>
                                        </p:tav>
                                      </p:tavLst>
                                    </p:anim>
                                    <p:anim calcmode="lin" valueType="num">
                                      <p:cBhvr>
                                        <p:cTn id="57" dur="1000" fill="hold"/>
                                        <p:tgtEl>
                                          <p:spTgt spid="5134"/>
                                        </p:tgtEl>
                                        <p:attrNameLst>
                                          <p:attrName>ppt_y</p:attrName>
                                        </p:attrNameLst>
                                      </p:cBhvr>
                                      <p:tavLst>
                                        <p:tav tm="0">
                                          <p:val>
                                            <p:strVal val="#ppt_y-.1"/>
                                          </p:val>
                                        </p:tav>
                                        <p:tav tm="100000">
                                          <p:val>
                                            <p:strVal val="#ppt_y"/>
                                          </p:val>
                                        </p:tav>
                                      </p:tavLst>
                                    </p:anim>
                                  </p:childTnLst>
                                </p:cTn>
                              </p:par>
                              <p:par>
                                <p:cTn id="58" presetID="47" presetClass="entr" presetSubtype="0" fill="hold" grpId="0" nodeType="withEffect">
                                  <p:stCondLst>
                                    <p:cond delay="0"/>
                                  </p:stCondLst>
                                  <p:childTnLst>
                                    <p:set>
                                      <p:cBhvr>
                                        <p:cTn id="59" dur="1" fill="hold">
                                          <p:stCondLst>
                                            <p:cond delay="0"/>
                                          </p:stCondLst>
                                        </p:cTn>
                                        <p:tgtEl>
                                          <p:spTgt spid="5132"/>
                                        </p:tgtEl>
                                        <p:attrNameLst>
                                          <p:attrName>style.visibility</p:attrName>
                                        </p:attrNameLst>
                                      </p:cBhvr>
                                      <p:to>
                                        <p:strVal val="visible"/>
                                      </p:to>
                                    </p:set>
                                    <p:animEffect transition="in" filter="fade">
                                      <p:cBhvr>
                                        <p:cTn id="60" dur="1000"/>
                                        <p:tgtEl>
                                          <p:spTgt spid="5132"/>
                                        </p:tgtEl>
                                      </p:cBhvr>
                                    </p:animEffect>
                                    <p:anim calcmode="lin" valueType="num">
                                      <p:cBhvr>
                                        <p:cTn id="61" dur="1000" fill="hold"/>
                                        <p:tgtEl>
                                          <p:spTgt spid="5132"/>
                                        </p:tgtEl>
                                        <p:attrNameLst>
                                          <p:attrName>ppt_x</p:attrName>
                                        </p:attrNameLst>
                                      </p:cBhvr>
                                      <p:tavLst>
                                        <p:tav tm="0">
                                          <p:val>
                                            <p:strVal val="#ppt_x"/>
                                          </p:val>
                                        </p:tav>
                                        <p:tav tm="100000">
                                          <p:val>
                                            <p:strVal val="#ppt_x"/>
                                          </p:val>
                                        </p:tav>
                                      </p:tavLst>
                                    </p:anim>
                                    <p:anim calcmode="lin" valueType="num">
                                      <p:cBhvr>
                                        <p:cTn id="62" dur="1000" fill="hold"/>
                                        <p:tgtEl>
                                          <p:spTgt spid="5132"/>
                                        </p:tgtEl>
                                        <p:attrNameLst>
                                          <p:attrName>ppt_y</p:attrName>
                                        </p:attrNameLst>
                                      </p:cBhvr>
                                      <p:tavLst>
                                        <p:tav tm="0">
                                          <p:val>
                                            <p:strVal val="#ppt_y-.1"/>
                                          </p:val>
                                        </p:tav>
                                        <p:tav tm="100000">
                                          <p:val>
                                            <p:strVal val="#ppt_y"/>
                                          </p:val>
                                        </p:tav>
                                      </p:tavLst>
                                    </p:anim>
                                  </p:childTnLst>
                                </p:cTn>
                              </p:par>
                              <p:par>
                                <p:cTn id="63" presetID="47" presetClass="entr" presetSubtype="0" fill="hold" nodeType="withEffect">
                                  <p:stCondLst>
                                    <p:cond delay="0"/>
                                  </p:stCondLst>
                                  <p:childTnLst>
                                    <p:set>
                                      <p:cBhvr>
                                        <p:cTn id="64" dur="1" fill="hold">
                                          <p:stCondLst>
                                            <p:cond delay="0"/>
                                          </p:stCondLst>
                                        </p:cTn>
                                        <p:tgtEl>
                                          <p:spTgt spid="5133"/>
                                        </p:tgtEl>
                                        <p:attrNameLst>
                                          <p:attrName>style.visibility</p:attrName>
                                        </p:attrNameLst>
                                      </p:cBhvr>
                                      <p:to>
                                        <p:strVal val="visible"/>
                                      </p:to>
                                    </p:set>
                                    <p:animEffect transition="in" filter="fade">
                                      <p:cBhvr>
                                        <p:cTn id="65" dur="1000"/>
                                        <p:tgtEl>
                                          <p:spTgt spid="5133"/>
                                        </p:tgtEl>
                                      </p:cBhvr>
                                    </p:animEffect>
                                    <p:anim calcmode="lin" valueType="num">
                                      <p:cBhvr>
                                        <p:cTn id="66" dur="1000" fill="hold"/>
                                        <p:tgtEl>
                                          <p:spTgt spid="5133"/>
                                        </p:tgtEl>
                                        <p:attrNameLst>
                                          <p:attrName>ppt_x</p:attrName>
                                        </p:attrNameLst>
                                      </p:cBhvr>
                                      <p:tavLst>
                                        <p:tav tm="0">
                                          <p:val>
                                            <p:strVal val="#ppt_x"/>
                                          </p:val>
                                        </p:tav>
                                        <p:tav tm="100000">
                                          <p:val>
                                            <p:strVal val="#ppt_x"/>
                                          </p:val>
                                        </p:tav>
                                      </p:tavLst>
                                    </p:anim>
                                    <p:anim calcmode="lin" valueType="num">
                                      <p:cBhvr>
                                        <p:cTn id="67" dur="1000" fill="hold"/>
                                        <p:tgtEl>
                                          <p:spTgt spid="5133"/>
                                        </p:tgtEl>
                                        <p:attrNameLst>
                                          <p:attrName>ppt_y</p:attrName>
                                        </p:attrNameLst>
                                      </p:cBhvr>
                                      <p:tavLst>
                                        <p:tav tm="0">
                                          <p:val>
                                            <p:strVal val="#ppt_y-.1"/>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47" presetClass="entr" presetSubtype="0" fill="hold" nodeType="clickEffect">
                                  <p:stCondLst>
                                    <p:cond delay="0"/>
                                  </p:stCondLst>
                                  <p:childTnLst>
                                    <p:set>
                                      <p:cBhvr>
                                        <p:cTn id="71" dur="1" fill="hold">
                                          <p:stCondLst>
                                            <p:cond delay="0"/>
                                          </p:stCondLst>
                                        </p:cTn>
                                        <p:tgtEl>
                                          <p:spTgt spid="5136"/>
                                        </p:tgtEl>
                                        <p:attrNameLst>
                                          <p:attrName>style.visibility</p:attrName>
                                        </p:attrNameLst>
                                      </p:cBhvr>
                                      <p:to>
                                        <p:strVal val="visible"/>
                                      </p:to>
                                    </p:set>
                                    <p:animEffect transition="in" filter="fade">
                                      <p:cBhvr>
                                        <p:cTn id="72" dur="1000"/>
                                        <p:tgtEl>
                                          <p:spTgt spid="5136"/>
                                        </p:tgtEl>
                                      </p:cBhvr>
                                    </p:animEffect>
                                    <p:anim calcmode="lin" valueType="num">
                                      <p:cBhvr>
                                        <p:cTn id="73" dur="1000" fill="hold"/>
                                        <p:tgtEl>
                                          <p:spTgt spid="5136"/>
                                        </p:tgtEl>
                                        <p:attrNameLst>
                                          <p:attrName>ppt_x</p:attrName>
                                        </p:attrNameLst>
                                      </p:cBhvr>
                                      <p:tavLst>
                                        <p:tav tm="0">
                                          <p:val>
                                            <p:strVal val="#ppt_x"/>
                                          </p:val>
                                        </p:tav>
                                        <p:tav tm="100000">
                                          <p:val>
                                            <p:strVal val="#ppt_x"/>
                                          </p:val>
                                        </p:tav>
                                      </p:tavLst>
                                    </p:anim>
                                    <p:anim calcmode="lin" valueType="num">
                                      <p:cBhvr>
                                        <p:cTn id="74" dur="1000" fill="hold"/>
                                        <p:tgtEl>
                                          <p:spTgt spid="5136"/>
                                        </p:tgtEl>
                                        <p:attrNameLst>
                                          <p:attrName>ppt_y</p:attrName>
                                        </p:attrNameLst>
                                      </p:cBhvr>
                                      <p:tavLst>
                                        <p:tav tm="0">
                                          <p:val>
                                            <p:strVal val="#ppt_y-.1"/>
                                          </p:val>
                                        </p:tav>
                                        <p:tav tm="100000">
                                          <p:val>
                                            <p:strVal val="#ppt_y"/>
                                          </p:val>
                                        </p:tav>
                                      </p:tavLst>
                                    </p:anim>
                                  </p:childTnLst>
                                </p:cTn>
                              </p:par>
                              <p:par>
                                <p:cTn id="75" presetID="47" presetClass="entr" presetSubtype="0" fill="hold" grpId="0" nodeType="withEffect">
                                  <p:stCondLst>
                                    <p:cond delay="0"/>
                                  </p:stCondLst>
                                  <p:childTnLst>
                                    <p:set>
                                      <p:cBhvr>
                                        <p:cTn id="76" dur="1" fill="hold">
                                          <p:stCondLst>
                                            <p:cond delay="0"/>
                                          </p:stCondLst>
                                        </p:cTn>
                                        <p:tgtEl>
                                          <p:spTgt spid="5135"/>
                                        </p:tgtEl>
                                        <p:attrNameLst>
                                          <p:attrName>style.visibility</p:attrName>
                                        </p:attrNameLst>
                                      </p:cBhvr>
                                      <p:to>
                                        <p:strVal val="visible"/>
                                      </p:to>
                                    </p:set>
                                    <p:animEffect transition="in" filter="fade">
                                      <p:cBhvr>
                                        <p:cTn id="77" dur="1000"/>
                                        <p:tgtEl>
                                          <p:spTgt spid="5135"/>
                                        </p:tgtEl>
                                      </p:cBhvr>
                                    </p:animEffect>
                                    <p:anim calcmode="lin" valueType="num">
                                      <p:cBhvr>
                                        <p:cTn id="78" dur="1000" fill="hold"/>
                                        <p:tgtEl>
                                          <p:spTgt spid="5135"/>
                                        </p:tgtEl>
                                        <p:attrNameLst>
                                          <p:attrName>ppt_x</p:attrName>
                                        </p:attrNameLst>
                                      </p:cBhvr>
                                      <p:tavLst>
                                        <p:tav tm="0">
                                          <p:val>
                                            <p:strVal val="#ppt_x"/>
                                          </p:val>
                                        </p:tav>
                                        <p:tav tm="100000">
                                          <p:val>
                                            <p:strVal val="#ppt_x"/>
                                          </p:val>
                                        </p:tav>
                                      </p:tavLst>
                                    </p:anim>
                                    <p:anim calcmode="lin" valueType="num">
                                      <p:cBhvr>
                                        <p:cTn id="79" dur="1000" fill="hold"/>
                                        <p:tgtEl>
                                          <p:spTgt spid="5135"/>
                                        </p:tgtEl>
                                        <p:attrNameLst>
                                          <p:attrName>ppt_y</p:attrName>
                                        </p:attrNameLst>
                                      </p:cBhvr>
                                      <p:tavLst>
                                        <p:tav tm="0">
                                          <p:val>
                                            <p:strVal val="#ppt_y-.1"/>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47" presetClass="entr" presetSubtype="0" fill="hold" nodeType="clickEffect">
                                  <p:stCondLst>
                                    <p:cond delay="0"/>
                                  </p:stCondLst>
                                  <p:childTnLst>
                                    <p:set>
                                      <p:cBhvr>
                                        <p:cTn id="83" dur="1" fill="hold">
                                          <p:stCondLst>
                                            <p:cond delay="0"/>
                                          </p:stCondLst>
                                        </p:cTn>
                                        <p:tgtEl>
                                          <p:spTgt spid="5139"/>
                                        </p:tgtEl>
                                        <p:attrNameLst>
                                          <p:attrName>style.visibility</p:attrName>
                                        </p:attrNameLst>
                                      </p:cBhvr>
                                      <p:to>
                                        <p:strVal val="visible"/>
                                      </p:to>
                                    </p:set>
                                    <p:animEffect transition="in" filter="fade">
                                      <p:cBhvr>
                                        <p:cTn id="84" dur="1000"/>
                                        <p:tgtEl>
                                          <p:spTgt spid="5139"/>
                                        </p:tgtEl>
                                      </p:cBhvr>
                                    </p:animEffect>
                                    <p:anim calcmode="lin" valueType="num">
                                      <p:cBhvr>
                                        <p:cTn id="85" dur="1000" fill="hold"/>
                                        <p:tgtEl>
                                          <p:spTgt spid="5139"/>
                                        </p:tgtEl>
                                        <p:attrNameLst>
                                          <p:attrName>ppt_x</p:attrName>
                                        </p:attrNameLst>
                                      </p:cBhvr>
                                      <p:tavLst>
                                        <p:tav tm="0">
                                          <p:val>
                                            <p:strVal val="#ppt_x"/>
                                          </p:val>
                                        </p:tav>
                                        <p:tav tm="100000">
                                          <p:val>
                                            <p:strVal val="#ppt_x"/>
                                          </p:val>
                                        </p:tav>
                                      </p:tavLst>
                                    </p:anim>
                                    <p:anim calcmode="lin" valueType="num">
                                      <p:cBhvr>
                                        <p:cTn id="86" dur="1000" fill="hold"/>
                                        <p:tgtEl>
                                          <p:spTgt spid="5139"/>
                                        </p:tgtEl>
                                        <p:attrNameLst>
                                          <p:attrName>ppt_y</p:attrName>
                                        </p:attrNameLst>
                                      </p:cBhvr>
                                      <p:tavLst>
                                        <p:tav tm="0">
                                          <p:val>
                                            <p:strVal val="#ppt_y-.1"/>
                                          </p:val>
                                        </p:tav>
                                        <p:tav tm="100000">
                                          <p:val>
                                            <p:strVal val="#ppt_y"/>
                                          </p:val>
                                        </p:tav>
                                      </p:tavLst>
                                    </p:anim>
                                  </p:childTnLst>
                                </p:cTn>
                              </p:par>
                              <p:par>
                                <p:cTn id="87" presetID="47" presetClass="entr" presetSubtype="0" fill="hold" grpId="0" nodeType="withEffect">
                                  <p:stCondLst>
                                    <p:cond delay="0"/>
                                  </p:stCondLst>
                                  <p:childTnLst>
                                    <p:set>
                                      <p:cBhvr>
                                        <p:cTn id="88" dur="1" fill="hold">
                                          <p:stCondLst>
                                            <p:cond delay="0"/>
                                          </p:stCondLst>
                                        </p:cTn>
                                        <p:tgtEl>
                                          <p:spTgt spid="24"/>
                                        </p:tgtEl>
                                        <p:attrNameLst>
                                          <p:attrName>style.visibility</p:attrName>
                                        </p:attrNameLst>
                                      </p:cBhvr>
                                      <p:to>
                                        <p:strVal val="visible"/>
                                      </p:to>
                                    </p:set>
                                    <p:animEffect transition="in" filter="fade">
                                      <p:cBhvr>
                                        <p:cTn id="89" dur="1000"/>
                                        <p:tgtEl>
                                          <p:spTgt spid="24"/>
                                        </p:tgtEl>
                                      </p:cBhvr>
                                    </p:animEffect>
                                    <p:anim calcmode="lin" valueType="num">
                                      <p:cBhvr>
                                        <p:cTn id="90" dur="1000" fill="hold"/>
                                        <p:tgtEl>
                                          <p:spTgt spid="24"/>
                                        </p:tgtEl>
                                        <p:attrNameLst>
                                          <p:attrName>ppt_x</p:attrName>
                                        </p:attrNameLst>
                                      </p:cBhvr>
                                      <p:tavLst>
                                        <p:tav tm="0">
                                          <p:val>
                                            <p:strVal val="#ppt_x"/>
                                          </p:val>
                                        </p:tav>
                                        <p:tav tm="100000">
                                          <p:val>
                                            <p:strVal val="#ppt_x"/>
                                          </p:val>
                                        </p:tav>
                                      </p:tavLst>
                                    </p:anim>
                                    <p:anim calcmode="lin" valueType="num">
                                      <p:cBhvr>
                                        <p:cTn id="91" dur="1000" fill="hold"/>
                                        <p:tgtEl>
                                          <p:spTgt spid="24"/>
                                        </p:tgtEl>
                                        <p:attrNameLst>
                                          <p:attrName>ppt_y</p:attrName>
                                        </p:attrNameLst>
                                      </p:cBhvr>
                                      <p:tavLst>
                                        <p:tav tm="0">
                                          <p:val>
                                            <p:strVal val="#ppt_y-.1"/>
                                          </p:val>
                                        </p:tav>
                                        <p:tav tm="100000">
                                          <p:val>
                                            <p:strVal val="#ppt_y"/>
                                          </p:val>
                                        </p:tav>
                                      </p:tavLst>
                                    </p:anim>
                                  </p:childTnLst>
                                </p:cTn>
                              </p:par>
                              <p:par>
                                <p:cTn id="92" presetID="47" presetClass="entr" presetSubtype="0" fill="hold" grpId="0" nodeType="withEffect">
                                  <p:stCondLst>
                                    <p:cond delay="0"/>
                                  </p:stCondLst>
                                  <p:childTnLst>
                                    <p:set>
                                      <p:cBhvr>
                                        <p:cTn id="93" dur="1" fill="hold">
                                          <p:stCondLst>
                                            <p:cond delay="0"/>
                                          </p:stCondLst>
                                        </p:cTn>
                                        <p:tgtEl>
                                          <p:spTgt spid="5138"/>
                                        </p:tgtEl>
                                        <p:attrNameLst>
                                          <p:attrName>style.visibility</p:attrName>
                                        </p:attrNameLst>
                                      </p:cBhvr>
                                      <p:to>
                                        <p:strVal val="visible"/>
                                      </p:to>
                                    </p:set>
                                    <p:animEffect transition="in" filter="fade">
                                      <p:cBhvr>
                                        <p:cTn id="94" dur="1000"/>
                                        <p:tgtEl>
                                          <p:spTgt spid="5138"/>
                                        </p:tgtEl>
                                      </p:cBhvr>
                                    </p:animEffect>
                                    <p:anim calcmode="lin" valueType="num">
                                      <p:cBhvr>
                                        <p:cTn id="95" dur="1000" fill="hold"/>
                                        <p:tgtEl>
                                          <p:spTgt spid="5138"/>
                                        </p:tgtEl>
                                        <p:attrNameLst>
                                          <p:attrName>ppt_x</p:attrName>
                                        </p:attrNameLst>
                                      </p:cBhvr>
                                      <p:tavLst>
                                        <p:tav tm="0">
                                          <p:val>
                                            <p:strVal val="#ppt_x"/>
                                          </p:val>
                                        </p:tav>
                                        <p:tav tm="100000">
                                          <p:val>
                                            <p:strVal val="#ppt_x"/>
                                          </p:val>
                                        </p:tav>
                                      </p:tavLst>
                                    </p:anim>
                                    <p:anim calcmode="lin" valueType="num">
                                      <p:cBhvr>
                                        <p:cTn id="96" dur="1000" fill="hold"/>
                                        <p:tgtEl>
                                          <p:spTgt spid="5138"/>
                                        </p:tgtEl>
                                        <p:attrNameLst>
                                          <p:attrName>ppt_y</p:attrName>
                                        </p:attrNameLst>
                                      </p:cBhvr>
                                      <p:tavLst>
                                        <p:tav tm="0">
                                          <p:val>
                                            <p:strVal val="#ppt_y-.1"/>
                                          </p:val>
                                        </p:tav>
                                        <p:tav tm="100000">
                                          <p:val>
                                            <p:strVal val="#ppt_y"/>
                                          </p:val>
                                        </p:tav>
                                      </p:tavLst>
                                    </p:anim>
                                  </p:childTnLst>
                                </p:cTn>
                              </p:par>
                            </p:childTnLst>
                          </p:cTn>
                        </p:par>
                      </p:childTnLst>
                    </p:cTn>
                  </p:par>
                  <p:par>
                    <p:cTn id="97" fill="hold">
                      <p:stCondLst>
                        <p:cond delay="indefinite"/>
                      </p:stCondLst>
                      <p:childTnLst>
                        <p:par>
                          <p:cTn id="98" fill="hold">
                            <p:stCondLst>
                              <p:cond delay="0"/>
                            </p:stCondLst>
                            <p:childTnLst>
                              <p:par>
                                <p:cTn id="99" presetID="1" presetClass="entr" presetSubtype="0" fill="hold" grpId="0" nodeType="clickEffect">
                                  <p:stCondLst>
                                    <p:cond delay="0"/>
                                  </p:stCondLst>
                                  <p:childTnLst>
                                    <p:set>
                                      <p:cBhvr>
                                        <p:cTn id="100" dur="1" fill="hold">
                                          <p:stCondLst>
                                            <p:cond delay="0"/>
                                          </p:stCondLst>
                                        </p:cTn>
                                        <p:tgtEl>
                                          <p:spTgt spid="25"/>
                                        </p:tgtEl>
                                        <p:attrNameLst>
                                          <p:attrName>style.visibility</p:attrName>
                                        </p:attrNameLst>
                                      </p:cBhvr>
                                      <p:to>
                                        <p:strVal val="visible"/>
                                      </p:to>
                                    </p:set>
                                  </p:childTnLst>
                                </p:cTn>
                              </p:par>
                              <p:par>
                                <p:cTn id="101" presetID="1" presetClass="entr" presetSubtype="0" fill="hold" nodeType="withEffect">
                                  <p:stCondLst>
                                    <p:cond delay="0"/>
                                  </p:stCondLst>
                                  <p:childTnLst>
                                    <p:set>
                                      <p:cBhvr>
                                        <p:cTn id="102" dur="1" fill="hold">
                                          <p:stCondLst>
                                            <p:cond delay="0"/>
                                          </p:stCondLst>
                                        </p:cTn>
                                        <p:tgtEl>
                                          <p:spTgt spid="51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animBg="1"/>
      <p:bldP spid="5124" grpId="0" animBg="1"/>
      <p:bldP spid="5126" grpId="0" animBg="1"/>
      <p:bldP spid="5127" grpId="0" animBg="1"/>
      <p:bldP spid="5128" grpId="0" animBg="1"/>
      <p:bldP spid="5132" grpId="0" animBg="1"/>
      <p:bldP spid="5135" grpId="0" animBg="1"/>
      <p:bldP spid="5138" grpId="0" animBg="1"/>
      <p:bldP spid="22" grpId="0"/>
      <p:bldP spid="23" grpId="0"/>
      <p:bldP spid="24" grpId="0"/>
      <p:bldP spid="2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dirty="0" smtClean="0"/>
              <a:t>How cache lookup works</a:t>
            </a:r>
            <a:endParaRPr lang="en-US" dirty="0"/>
          </a:p>
        </p:txBody>
      </p:sp>
      <p:sp>
        <p:nvSpPr>
          <p:cNvPr id="3" name="Content Placeholder 2"/>
          <p:cNvSpPr>
            <a:spLocks noGrp="1"/>
          </p:cNvSpPr>
          <p:nvPr>
            <p:ph idx="1"/>
          </p:nvPr>
        </p:nvSpPr>
        <p:spPr>
          <a:xfrm>
            <a:off x="427704" y="1226415"/>
            <a:ext cx="8229600" cy="4739308"/>
          </a:xfrm>
        </p:spPr>
        <p:txBody>
          <a:bodyPr>
            <a:noAutofit/>
          </a:bodyPr>
          <a:lstStyle/>
          <a:p>
            <a:r>
              <a:rPr lang="en-US" dirty="0" smtClean="0"/>
              <a:t>Finding an existing plan is based on:</a:t>
            </a:r>
          </a:p>
          <a:p>
            <a:pPr lvl="1"/>
            <a:r>
              <a:rPr lang="en-US" dirty="0" smtClean="0"/>
              <a:t>ID of the object (for SPs, triggers, functions etc.)</a:t>
            </a:r>
          </a:p>
          <a:p>
            <a:pPr lvl="1"/>
            <a:r>
              <a:rPr lang="en-US" dirty="0" smtClean="0"/>
              <a:t>Hash of the query text (for ad-hoc queries)</a:t>
            </a:r>
          </a:p>
          <a:p>
            <a:r>
              <a:rPr lang="en-US" dirty="0" smtClean="0"/>
              <a:t>Also, the cache-key attributes must match:</a:t>
            </a:r>
          </a:p>
          <a:p>
            <a:pPr lvl="1"/>
            <a:r>
              <a:rPr lang="en-US" dirty="0" smtClean="0"/>
              <a:t>SET options</a:t>
            </a:r>
          </a:p>
          <a:p>
            <a:pPr lvl="1"/>
            <a:r>
              <a:rPr lang="en-US" dirty="0" smtClean="0"/>
              <a:t>DBID</a:t>
            </a:r>
          </a:p>
          <a:p>
            <a:pPr lvl="1"/>
            <a:r>
              <a:rPr lang="en-US" dirty="0" smtClean="0"/>
              <a:t>Language and date settings</a:t>
            </a:r>
          </a:p>
          <a:p>
            <a:pPr lvl="1"/>
            <a:r>
              <a:rPr lang="en-US" dirty="0" err="1" smtClean="0"/>
              <a:t>user_id</a:t>
            </a:r>
            <a:r>
              <a:rPr lang="en-US" dirty="0" smtClean="0"/>
              <a:t> for non-qualified object names</a:t>
            </a:r>
          </a:p>
          <a:p>
            <a:pPr lvl="1"/>
            <a:r>
              <a:rPr lang="en-US" dirty="0" smtClean="0"/>
              <a:t>And other...</a:t>
            </a:r>
            <a:endParaRPr lang="en-US" dirty="0"/>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dirty="0" smtClean="0"/>
              <a:t>Inside the Procedure Cache</a:t>
            </a:r>
            <a:endParaRPr lang="en-US" dirty="0"/>
          </a:p>
        </p:txBody>
      </p:sp>
      <p:sp>
        <p:nvSpPr>
          <p:cNvPr id="3" name="Content Placeholder 2"/>
          <p:cNvSpPr>
            <a:spLocks noGrp="1"/>
          </p:cNvSpPr>
          <p:nvPr>
            <p:ph idx="1"/>
          </p:nvPr>
        </p:nvSpPr>
        <p:spPr>
          <a:xfrm>
            <a:off x="449826" y="1412874"/>
            <a:ext cx="8313173" cy="4561205"/>
          </a:xfrm>
        </p:spPr>
        <p:txBody>
          <a:bodyPr>
            <a:normAutofit/>
          </a:bodyPr>
          <a:lstStyle/>
          <a:p>
            <a:r>
              <a:rPr lang="en-US" sz="2800" dirty="0" smtClean="0"/>
              <a:t>Stores compiled execution plans</a:t>
            </a:r>
          </a:p>
          <a:p>
            <a:r>
              <a:rPr lang="en-US" sz="2800" dirty="0" smtClean="0"/>
              <a:t>There is not one ProcCache but 4:</a:t>
            </a:r>
          </a:p>
          <a:p>
            <a:pPr lvl="1"/>
            <a:r>
              <a:rPr lang="en-US" sz="2400" dirty="0" smtClean="0"/>
              <a:t>CACHESTORE_OBJCP – object plans</a:t>
            </a:r>
          </a:p>
          <a:p>
            <a:pPr lvl="1"/>
            <a:r>
              <a:rPr lang="en-US" sz="2400" dirty="0" smtClean="0"/>
              <a:t>CACHESTORE_SQLCP – SQL plans</a:t>
            </a:r>
          </a:p>
          <a:p>
            <a:pPr lvl="1"/>
            <a:r>
              <a:rPr lang="en-US" sz="2400" dirty="0" smtClean="0"/>
              <a:t>CACHESTORE_PHDR – „bound trees”</a:t>
            </a:r>
          </a:p>
          <a:p>
            <a:pPr lvl="1"/>
            <a:r>
              <a:rPr lang="en-US" sz="2400" dirty="0" smtClean="0"/>
              <a:t>CACHESTORE_XPROC – XProcs </a:t>
            </a:r>
          </a:p>
          <a:p>
            <a:r>
              <a:rPr lang="en-US" sz="2800" dirty="0" smtClean="0"/>
              <a:t>ProcCache „steals” pages from the Buffer Pool</a:t>
            </a:r>
          </a:p>
          <a:p>
            <a:r>
              <a:rPr lang="en-US" sz="2800" dirty="0" smtClean="0"/>
              <a:t>Entries aged-out based on cost of compilation and usage frequency</a:t>
            </a:r>
          </a:p>
          <a:p>
            <a:pPr>
              <a:buNone/>
            </a:pPr>
            <a:endParaRPr lang="en-US" sz="2800" dirty="0" smtClean="0"/>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dirty="0" smtClean="0"/>
              <a:t>Inside the Procedure Cache - DMVs</a:t>
            </a:r>
            <a:endParaRPr lang="en-US" dirty="0"/>
          </a:p>
        </p:txBody>
      </p:sp>
      <p:sp>
        <p:nvSpPr>
          <p:cNvPr id="3" name="Content Placeholder 2"/>
          <p:cNvSpPr>
            <a:spLocks noGrp="1"/>
          </p:cNvSpPr>
          <p:nvPr>
            <p:ph idx="1"/>
          </p:nvPr>
        </p:nvSpPr>
        <p:spPr/>
        <p:txBody>
          <a:bodyPr/>
          <a:lstStyle/>
          <a:p>
            <a:r>
              <a:rPr lang="en-US" dirty="0" smtClean="0"/>
              <a:t>sys.dm_exec_cached_plans</a:t>
            </a:r>
          </a:p>
          <a:p>
            <a:r>
              <a:rPr lang="en-US" dirty="0" smtClean="0"/>
              <a:t>sys.dm_exec_sql_text(plan_handle)</a:t>
            </a:r>
          </a:p>
          <a:p>
            <a:r>
              <a:rPr lang="en-US" dirty="0" smtClean="0"/>
              <a:t>sys.dm_exec_query_plan(plan_handle)</a:t>
            </a:r>
          </a:p>
          <a:p>
            <a:r>
              <a:rPr lang="en-US" dirty="0" smtClean="0"/>
              <a:t>sys.dm_exec_plan_attributes(plan_handle)</a:t>
            </a:r>
          </a:p>
          <a:p>
            <a:r>
              <a:rPr lang="en-US" dirty="0" smtClean="0"/>
              <a:t>sys.dm_exec_query_stats</a:t>
            </a:r>
          </a:p>
          <a:p>
            <a:r>
              <a:rPr lang="en-US" dirty="0" smtClean="0"/>
              <a:t>You can combine and aggregate those in a number of interesting ways...</a:t>
            </a:r>
            <a:endParaRPr lang="en-US" dirty="0"/>
          </a:p>
        </p:txBody>
      </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r>
              <a:rPr lang="pl-PL" dirty="0" smtClean="0"/>
              <a:t>Procedure Cache Size</a:t>
            </a:r>
            <a:endParaRPr lang="en-US" dirty="0" smtClean="0"/>
          </a:p>
        </p:txBody>
      </p:sp>
      <p:sp>
        <p:nvSpPr>
          <p:cNvPr id="7171" name="Content Placeholder 2"/>
          <p:cNvSpPr>
            <a:spLocks noGrp="1"/>
          </p:cNvSpPr>
          <p:nvPr>
            <p:ph idx="1"/>
          </p:nvPr>
        </p:nvSpPr>
        <p:spPr>
          <a:xfrm>
            <a:off x="457200" y="1347481"/>
            <a:ext cx="8229600" cy="4743603"/>
          </a:xfrm>
        </p:spPr>
        <p:txBody>
          <a:bodyPr>
            <a:noAutofit/>
          </a:bodyPr>
          <a:lstStyle/>
          <a:p>
            <a:r>
              <a:rPr lang="en-US" sz="2800" dirty="0" smtClean="0"/>
              <a:t>Procedure cache size limits</a:t>
            </a:r>
          </a:p>
          <a:p>
            <a:pPr lvl="1"/>
            <a:r>
              <a:rPr lang="en-US" sz="2400" dirty="0" smtClean="0"/>
              <a:t>SQL 2000: max. 4GB</a:t>
            </a:r>
          </a:p>
          <a:p>
            <a:pPr lvl="1"/>
            <a:r>
              <a:rPr lang="en-US" sz="2400" dirty="0" smtClean="0"/>
              <a:t>SQL 2005 RTM and SP1: </a:t>
            </a:r>
          </a:p>
          <a:p>
            <a:pPr lvl="1">
              <a:buFontTx/>
              <a:buNone/>
            </a:pPr>
            <a:r>
              <a:rPr lang="en-US" sz="2400" dirty="0" smtClean="0"/>
              <a:t>	</a:t>
            </a:r>
            <a:r>
              <a:rPr lang="en-US" sz="2000" dirty="0" smtClean="0"/>
              <a:t>		75% 0-8GB + 50% 8-64GB + 25% &gt;64GB</a:t>
            </a:r>
            <a:endParaRPr lang="en-US" sz="2400" dirty="0" smtClean="0"/>
          </a:p>
          <a:p>
            <a:pPr lvl="1"/>
            <a:r>
              <a:rPr lang="en-US" sz="2400" dirty="0" smtClean="0"/>
              <a:t>SQL 2005 SP2 and SQL 2008: </a:t>
            </a:r>
          </a:p>
          <a:p>
            <a:pPr lvl="1">
              <a:buFontTx/>
              <a:buNone/>
            </a:pPr>
            <a:r>
              <a:rPr lang="en-US" sz="2400" dirty="0" smtClean="0"/>
              <a:t>			</a:t>
            </a:r>
            <a:r>
              <a:rPr lang="en-US" sz="2000" dirty="0" smtClean="0"/>
              <a:t>75% 0-4GB + 10% 4-64GB + 5% &gt;64GB</a:t>
            </a:r>
            <a:endParaRPr lang="en-US" sz="2400" dirty="0" smtClean="0"/>
          </a:p>
          <a:p>
            <a:pPr lvl="1"/>
            <a:r>
              <a:rPr lang="en-US" sz="2400" dirty="0" smtClean="0"/>
              <a:t>Example: with 16GB on RTM limit is 10GB, on SP2: 4.2 GB</a:t>
            </a:r>
          </a:p>
          <a:p>
            <a:pPr lvl="1"/>
            <a:r>
              <a:rPr lang="en-US" sz="2400" dirty="0" smtClean="0"/>
              <a:t>Or number of items:</a:t>
            </a:r>
          </a:p>
          <a:p>
            <a:pPr lvl="3"/>
            <a:r>
              <a:rPr lang="en-US" sz="2000" dirty="0" smtClean="0"/>
              <a:t>Up to 10007 per cache store (SQLCP, OBJCP) on 32-bit</a:t>
            </a:r>
          </a:p>
          <a:p>
            <a:pPr lvl="3"/>
            <a:r>
              <a:rPr lang="en-US" sz="2000" dirty="0" smtClean="0"/>
              <a:t>Up to 40009 per cache store on 64-bit</a:t>
            </a:r>
          </a:p>
          <a:p>
            <a:r>
              <a:rPr lang="en-US" sz="2400" dirty="0" smtClean="0"/>
              <a:t>No direct control over the size of cache</a:t>
            </a:r>
          </a:p>
          <a:p>
            <a:r>
              <a:rPr lang="en-US" sz="2400" dirty="0" smtClean="0"/>
              <a:t>Workload Governor helps, if you can use it (EE only)</a:t>
            </a:r>
          </a:p>
        </p:txBody>
      </p:sp>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dirty="0" smtClean="0"/>
              <a:t>How is Procedure Cache Cleared?</a:t>
            </a:r>
            <a:endParaRPr lang="en-US" dirty="0"/>
          </a:p>
        </p:txBody>
      </p:sp>
      <p:sp>
        <p:nvSpPr>
          <p:cNvPr id="3" name="Content Placeholder 2"/>
          <p:cNvSpPr>
            <a:spLocks noGrp="1"/>
          </p:cNvSpPr>
          <p:nvPr>
            <p:ph idx="1"/>
          </p:nvPr>
        </p:nvSpPr>
        <p:spPr>
          <a:xfrm>
            <a:off x="457200" y="921896"/>
            <a:ext cx="8229600" cy="5097906"/>
          </a:xfrm>
        </p:spPr>
        <p:txBody>
          <a:bodyPr>
            <a:normAutofit/>
          </a:bodyPr>
          <a:lstStyle/>
          <a:p>
            <a:r>
              <a:rPr lang="en-US" dirty="0" smtClean="0"/>
              <a:t>Automatically:</a:t>
            </a:r>
          </a:p>
          <a:p>
            <a:pPr lvl="1"/>
            <a:r>
              <a:rPr lang="en-US" dirty="0" smtClean="0"/>
              <a:t>Entries aged-out due to memory pressure</a:t>
            </a:r>
          </a:p>
          <a:p>
            <a:pPr lvl="1"/>
            <a:r>
              <a:rPr lang="en-US" dirty="0" smtClean="0"/>
              <a:t>Due to certain database operations:</a:t>
            </a:r>
          </a:p>
          <a:p>
            <a:pPr lvl="2"/>
            <a:r>
              <a:rPr lang="en-US" dirty="0" smtClean="0"/>
              <a:t>Database restore, changing DB state, etc.</a:t>
            </a:r>
          </a:p>
          <a:p>
            <a:pPr lvl="2"/>
            <a:r>
              <a:rPr lang="en-US" dirty="0" smtClean="0"/>
              <a:t>See KB917828 for SQL Server 2005 list </a:t>
            </a:r>
          </a:p>
          <a:p>
            <a:pPr lvl="2">
              <a:buNone/>
            </a:pPr>
            <a:r>
              <a:rPr lang="en-US" sz="1400" dirty="0" smtClean="0"/>
              <a:t>	(or http://blogs.msdn.com/sqlprogrammability/archive/2007/01/17/10-0-plan-cache-flush.aspx)</a:t>
            </a:r>
            <a:endParaRPr lang="en-US" dirty="0" smtClean="0"/>
          </a:p>
          <a:p>
            <a:pPr lvl="2"/>
            <a:r>
              <a:rPr lang="en-US" dirty="0" smtClean="0"/>
              <a:t>Logs to ERRORLOG: "SQL Server has encountered %d occurrence(s) of cachestore flush for the '%s' cachestore (part of plan cache) due to some database maintenance or reconfigure operations".</a:t>
            </a:r>
          </a:p>
          <a:p>
            <a:pPr lvl="2"/>
            <a:r>
              <a:rPr lang="en-US" dirty="0" smtClean="0"/>
              <a:t>Fixed in SQL 2008 (in most cases clears plans for one </a:t>
            </a:r>
            <a:r>
              <a:rPr lang="en-US" dirty="0" smtClean="0"/>
              <a:t/>
            </a:r>
            <a:br>
              <a:rPr lang="en-US" dirty="0" smtClean="0"/>
            </a:br>
            <a:r>
              <a:rPr lang="en-US" dirty="0" smtClean="0"/>
              <a:t>DB </a:t>
            </a:r>
            <a:r>
              <a:rPr lang="en-US" dirty="0" smtClean="0"/>
              <a:t>only)</a:t>
            </a:r>
          </a:p>
          <a:p>
            <a:pPr lvl="2"/>
            <a:endParaRPr lang="en-US" dirty="0"/>
          </a:p>
        </p:txBody>
      </p:sp>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dirty="0" smtClean="0"/>
              <a:t>How is Procedure Cache Cleared?</a:t>
            </a:r>
            <a:endParaRPr lang="en-US" dirty="0"/>
          </a:p>
        </p:txBody>
      </p:sp>
      <p:sp>
        <p:nvSpPr>
          <p:cNvPr id="3" name="Content Placeholder 2"/>
          <p:cNvSpPr>
            <a:spLocks noGrp="1"/>
          </p:cNvSpPr>
          <p:nvPr>
            <p:ph idx="1"/>
          </p:nvPr>
        </p:nvSpPr>
        <p:spPr>
          <a:xfrm>
            <a:off x="457200" y="1176728"/>
            <a:ext cx="8229600" cy="4843074"/>
          </a:xfrm>
        </p:spPr>
        <p:txBody>
          <a:bodyPr>
            <a:noAutofit/>
          </a:bodyPr>
          <a:lstStyle/>
          <a:p>
            <a:r>
              <a:rPr lang="en-US" dirty="0" smtClean="0"/>
              <a:t>Manually:</a:t>
            </a:r>
          </a:p>
          <a:p>
            <a:pPr lvl="1"/>
            <a:r>
              <a:rPr lang="en-US" sz="3200" dirty="0" smtClean="0"/>
              <a:t>DBCC FREEPROCCACHE</a:t>
            </a:r>
          </a:p>
          <a:p>
            <a:pPr lvl="2"/>
            <a:r>
              <a:rPr lang="en-US" dirty="0" smtClean="0"/>
              <a:t>Clears everything – everything needs to be recompiled</a:t>
            </a:r>
          </a:p>
          <a:p>
            <a:pPr lvl="2"/>
            <a:r>
              <a:rPr lang="en-US" dirty="0" smtClean="0"/>
              <a:t>Usually an overkill – serious performance effects</a:t>
            </a:r>
          </a:p>
          <a:p>
            <a:pPr lvl="1"/>
            <a:r>
              <a:rPr lang="en-US" sz="3200" dirty="0" smtClean="0"/>
              <a:t>In SQL 2008 you can be more selective:</a:t>
            </a:r>
          </a:p>
          <a:p>
            <a:pPr lvl="1">
              <a:buFont typeface="Wingdings" pitchFamily="124" charset="2"/>
              <a:buNone/>
            </a:pPr>
            <a:r>
              <a:rPr lang="en-US" dirty="0" smtClean="0"/>
              <a:t>	</a:t>
            </a:r>
            <a:r>
              <a:rPr lang="en-US" sz="2000" dirty="0" smtClean="0"/>
              <a:t>DBCC FREEPROCCACHE  </a:t>
            </a:r>
            <a:r>
              <a:rPr lang="en-US" sz="2000" b="1" dirty="0" smtClean="0"/>
              <a:t>(</a:t>
            </a:r>
            <a:r>
              <a:rPr lang="en-US" sz="2000" dirty="0" smtClean="0"/>
              <a:t> { </a:t>
            </a:r>
            <a:r>
              <a:rPr lang="en-US" sz="2000" i="1" dirty="0" smtClean="0"/>
              <a:t>plan_handle</a:t>
            </a:r>
            <a:r>
              <a:rPr lang="en-US" sz="2000" dirty="0" smtClean="0"/>
              <a:t> | </a:t>
            </a:r>
            <a:r>
              <a:rPr lang="en-US" sz="2000" i="1" dirty="0" smtClean="0"/>
              <a:t>sql_handle</a:t>
            </a:r>
            <a:r>
              <a:rPr lang="en-US" sz="2000" dirty="0" smtClean="0"/>
              <a:t> | </a:t>
            </a:r>
            <a:r>
              <a:rPr lang="en-US" sz="2000" i="1" dirty="0" smtClean="0"/>
              <a:t>pool_name</a:t>
            </a:r>
            <a:r>
              <a:rPr lang="en-US" sz="2000" dirty="0" smtClean="0"/>
              <a:t> } </a:t>
            </a:r>
            <a:r>
              <a:rPr lang="en-US" sz="2000" b="1" dirty="0" smtClean="0"/>
              <a:t>)</a:t>
            </a:r>
            <a:r>
              <a:rPr lang="en-US" sz="2000" dirty="0" smtClean="0"/>
              <a:t> </a:t>
            </a:r>
            <a:endParaRPr lang="en-US" sz="2400" dirty="0" smtClean="0"/>
          </a:p>
          <a:p>
            <a:pPr lvl="2"/>
            <a:r>
              <a:rPr lang="en-US" dirty="0" smtClean="0"/>
              <a:t>plan_handle – single plan</a:t>
            </a:r>
          </a:p>
          <a:p>
            <a:pPr lvl="2"/>
            <a:r>
              <a:rPr lang="en-US" dirty="0" smtClean="0"/>
              <a:t>sql_handle – all plans for particular SQL text</a:t>
            </a:r>
          </a:p>
          <a:p>
            <a:pPr lvl="2"/>
            <a:r>
              <a:rPr lang="en-US" dirty="0" smtClean="0"/>
              <a:t>pool_name – </a:t>
            </a:r>
            <a:r>
              <a:rPr lang="en-US" dirty="0" err="1" smtClean="0"/>
              <a:t>Resorce</a:t>
            </a:r>
            <a:r>
              <a:rPr lang="en-US" dirty="0" smtClean="0"/>
              <a:t> Governor pool</a:t>
            </a:r>
          </a:p>
          <a:p>
            <a:pPr lvl="1"/>
            <a:endParaRPr lang="en-US" sz="2400" dirty="0"/>
          </a:p>
        </p:txBody>
      </p:sp>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dirty="0" smtClean="0"/>
              <a:t>How is Procedure Cache Cleared?</a:t>
            </a:r>
            <a:endParaRPr lang="en-US" dirty="0"/>
          </a:p>
        </p:txBody>
      </p:sp>
      <p:sp>
        <p:nvSpPr>
          <p:cNvPr id="3" name="Content Placeholder 2"/>
          <p:cNvSpPr>
            <a:spLocks noGrp="1"/>
          </p:cNvSpPr>
          <p:nvPr>
            <p:ph idx="1"/>
          </p:nvPr>
        </p:nvSpPr>
        <p:spPr>
          <a:xfrm>
            <a:off x="457200" y="1176728"/>
            <a:ext cx="8229600" cy="4843074"/>
          </a:xfrm>
        </p:spPr>
        <p:txBody>
          <a:bodyPr>
            <a:noAutofit/>
          </a:bodyPr>
          <a:lstStyle/>
          <a:p>
            <a:r>
              <a:rPr lang="en-US" dirty="0" smtClean="0"/>
              <a:t>Manually (cont’d):</a:t>
            </a:r>
          </a:p>
          <a:p>
            <a:pPr lvl="1"/>
            <a:r>
              <a:rPr lang="en-US" sz="3200" dirty="0" smtClean="0"/>
              <a:t>DBCC FLUSHPROCINDB(</a:t>
            </a:r>
            <a:r>
              <a:rPr lang="en-US" sz="3200" i="1" dirty="0" err="1" smtClean="0"/>
              <a:t>dbid</a:t>
            </a:r>
            <a:r>
              <a:rPr lang="en-US" sz="3200" dirty="0" smtClean="0"/>
              <a:t>)</a:t>
            </a:r>
          </a:p>
          <a:p>
            <a:pPr lvl="2"/>
            <a:r>
              <a:rPr lang="en-US" sz="2800" dirty="0" smtClean="0"/>
              <a:t>Clears all plans for a single database</a:t>
            </a:r>
          </a:p>
          <a:p>
            <a:pPr lvl="2"/>
            <a:r>
              <a:rPr lang="en-US" sz="2800" dirty="0" smtClean="0"/>
              <a:t>Better but still an overkill</a:t>
            </a:r>
          </a:p>
          <a:p>
            <a:pPr lvl="2"/>
            <a:r>
              <a:rPr lang="en-US" sz="2800" dirty="0" smtClean="0"/>
              <a:t>Undocumented and unsupported</a:t>
            </a:r>
          </a:p>
          <a:p>
            <a:pPr lvl="1"/>
            <a:r>
              <a:rPr lang="en-US" sz="3200" dirty="0" smtClean="0"/>
              <a:t>DBCC FREESYSTEMCACHE('SQL Plans')</a:t>
            </a:r>
          </a:p>
          <a:p>
            <a:pPr lvl="2"/>
            <a:r>
              <a:rPr lang="en-US" sz="2800" dirty="0" smtClean="0"/>
              <a:t>Clears a particular cache store </a:t>
            </a:r>
          </a:p>
          <a:p>
            <a:pPr lvl="2"/>
            <a:r>
              <a:rPr lang="en-US" sz="2800" dirty="0" smtClean="0"/>
              <a:t>In this case, the ad-hoc plans cache store</a:t>
            </a:r>
          </a:p>
          <a:p>
            <a:pPr lvl="2"/>
            <a:r>
              <a:rPr lang="en-US" sz="2800" dirty="0" smtClean="0"/>
              <a:t>Keeps other plans intact</a:t>
            </a:r>
          </a:p>
          <a:p>
            <a:pPr lvl="2"/>
            <a:r>
              <a:rPr lang="en-US" sz="2800" dirty="0" smtClean="0"/>
              <a:t>Undocumented and unsupported</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dirty="0" smtClean="0"/>
              <a:t>Managing plan reuse</a:t>
            </a:r>
            <a:endParaRPr lang="en-US" dirty="0"/>
          </a:p>
        </p:txBody>
      </p:sp>
      <p:sp>
        <p:nvSpPr>
          <p:cNvPr id="3" name="Content Placeholder 2"/>
          <p:cNvSpPr>
            <a:spLocks noGrp="1"/>
          </p:cNvSpPr>
          <p:nvPr>
            <p:ph idx="1"/>
          </p:nvPr>
        </p:nvSpPr>
        <p:spPr/>
        <p:txBody>
          <a:bodyPr/>
          <a:lstStyle/>
          <a:p>
            <a:r>
              <a:rPr lang="en-US" dirty="0" smtClean="0"/>
              <a:t>Generally, plan reuse is a good thing</a:t>
            </a:r>
          </a:p>
          <a:p>
            <a:pPr lvl="1"/>
            <a:r>
              <a:rPr lang="en-US" dirty="0" smtClean="0"/>
              <a:t>Less plans in cache (less memory consumed)</a:t>
            </a:r>
          </a:p>
          <a:p>
            <a:pPr lvl="1"/>
            <a:r>
              <a:rPr lang="en-US" dirty="0" smtClean="0"/>
              <a:t>Less time spend optimizing and compiling plans</a:t>
            </a:r>
          </a:p>
          <a:p>
            <a:r>
              <a:rPr lang="en-US" dirty="0" smtClean="0"/>
              <a:t>Our goal is to improve plan reuse as much as possible (but beware of drawbacks!)</a:t>
            </a:r>
          </a:p>
          <a:p>
            <a:r>
              <a:rPr lang="en-US" dirty="0" smtClean="0"/>
              <a:t>Depending on application, can be very easy </a:t>
            </a:r>
            <a:r>
              <a:rPr lang="en-US" dirty="0" smtClean="0"/>
              <a:t/>
            </a:r>
            <a:br>
              <a:rPr lang="en-US" dirty="0" smtClean="0"/>
            </a:br>
            <a:r>
              <a:rPr lang="en-US" dirty="0" smtClean="0"/>
              <a:t>or </a:t>
            </a:r>
            <a:r>
              <a:rPr lang="en-US" dirty="0" smtClean="0"/>
              <a:t>very hard to achieve</a:t>
            </a:r>
            <a:endParaRPr lang="en-US" dirty="0"/>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90251" y="3818739"/>
            <a:ext cx="7921912" cy="1337595"/>
          </a:xfrm>
        </p:spPr>
        <p:txBody>
          <a:bodyPr/>
          <a:lstStyle/>
          <a:p>
            <a:r>
              <a:rPr lang="en-US" sz="5400" dirty="0" err="1" smtClean="0"/>
              <a:t>Masterclass</a:t>
            </a:r>
            <a:r>
              <a:rPr lang="en-US" sz="5400" dirty="0" smtClean="0"/>
              <a:t>: Microsoft SQL Server Execution Plans, from Compilation to </a:t>
            </a:r>
            <a:r>
              <a:rPr lang="pl-PL" sz="5400" dirty="0" smtClean="0"/>
              <a:t/>
            </a:r>
            <a:br>
              <a:rPr lang="pl-PL" sz="5400" dirty="0" smtClean="0"/>
            </a:br>
            <a:r>
              <a:rPr lang="en-US" sz="5400" dirty="0" smtClean="0"/>
              <a:t>Caching to Reuse </a:t>
            </a:r>
            <a:endParaRPr sz="54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endParaRPr>
          </a:p>
        </p:txBody>
      </p:sp>
      <p:sp>
        <p:nvSpPr>
          <p:cNvPr id="3" name="Subtitle 2"/>
          <p:cNvSpPr>
            <a:spLocks noGrp="1"/>
          </p:cNvSpPr>
          <p:nvPr>
            <p:ph type="subTitle" idx="1"/>
          </p:nvPr>
        </p:nvSpPr>
        <p:spPr>
          <a:xfrm>
            <a:off x="5582265" y="5393403"/>
            <a:ext cx="2705399" cy="992650"/>
          </a:xfrm>
        </p:spPr>
        <p:txBody>
          <a:bodyPr/>
          <a:lstStyle/>
          <a:p>
            <a:r>
              <a:rPr lang="pl-PL" dirty="0" smtClean="0">
                <a:solidFill>
                  <a:schemeClr val="tx1"/>
                </a:solidFill>
              </a:rPr>
              <a:t>Maciej Pilecki</a:t>
            </a:r>
          </a:p>
          <a:p>
            <a:r>
              <a:rPr lang="pl-PL" dirty="0" smtClean="0"/>
              <a:t>Consultant</a:t>
            </a:r>
            <a:endParaRPr lang="en-US" dirty="0" smtClean="0">
              <a:solidFill>
                <a:schemeClr val="tx1"/>
              </a:solidFill>
            </a:endParaRPr>
          </a:p>
          <a:p>
            <a:r>
              <a:rPr lang="pl-PL" dirty="0" smtClean="0">
                <a:solidFill>
                  <a:schemeClr val="tx1"/>
                </a:solidFill>
              </a:rPr>
              <a:t>Project Botticelli Ltd.</a:t>
            </a:r>
            <a:endParaRPr lang="en-US" dirty="0" smtClean="0">
              <a:solidFill>
                <a:schemeClr val="tx1"/>
              </a:solidFill>
            </a:endParaRPr>
          </a:p>
          <a:p>
            <a:r>
              <a:rPr lang="pl-PL" dirty="0" smtClean="0">
                <a:solidFill>
                  <a:schemeClr val="tx1"/>
                </a:solidFill>
              </a:rPr>
              <a:t>DAT404</a:t>
            </a:r>
            <a:endParaRPr lang="en-US" dirty="0">
              <a:solidFill>
                <a:schemeClr val="tx1"/>
              </a:solidFill>
            </a:endParaRPr>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r>
              <a:rPr lang="en-US" dirty="0" smtClean="0"/>
              <a:t>Controlling plan caching</a:t>
            </a:r>
          </a:p>
        </p:txBody>
      </p:sp>
      <p:sp>
        <p:nvSpPr>
          <p:cNvPr id="3" name="Content Placeholder 2"/>
          <p:cNvSpPr>
            <a:spLocks noGrp="1"/>
          </p:cNvSpPr>
          <p:nvPr>
            <p:ph idx="1"/>
          </p:nvPr>
        </p:nvSpPr>
        <p:spPr>
          <a:xfrm>
            <a:off x="447367" y="1262068"/>
            <a:ext cx="8298428" cy="4801407"/>
          </a:xfrm>
        </p:spPr>
        <p:txBody>
          <a:bodyPr>
            <a:noAutofit/>
          </a:bodyPr>
          <a:lstStyle/>
          <a:p>
            <a:r>
              <a:rPr lang="en-US" dirty="0" smtClean="0"/>
              <a:t>Application-side parameterization</a:t>
            </a:r>
          </a:p>
          <a:p>
            <a:r>
              <a:rPr lang="en-US" dirty="0" smtClean="0"/>
              <a:t>Stored Procedures</a:t>
            </a:r>
          </a:p>
          <a:p>
            <a:r>
              <a:rPr lang="en-US" dirty="0" smtClean="0"/>
              <a:t>Forced parameterization</a:t>
            </a:r>
          </a:p>
          <a:p>
            <a:pPr lvl="1"/>
            <a:r>
              <a:rPr lang="en-US" dirty="0" smtClean="0"/>
              <a:t>Database-level option</a:t>
            </a:r>
          </a:p>
          <a:p>
            <a:pPr lvl="1"/>
            <a:r>
              <a:rPr lang="en-US" dirty="0" smtClean="0"/>
              <a:t>More aggressive in parameterizing ad-hoc SQL</a:t>
            </a:r>
          </a:p>
          <a:p>
            <a:r>
              <a:rPr lang="en-US" dirty="0" smtClean="0"/>
              <a:t>Optimize for ad hoc workloads</a:t>
            </a:r>
          </a:p>
          <a:p>
            <a:pPr lvl="1"/>
            <a:r>
              <a:rPr lang="en-US" dirty="0" smtClean="0"/>
              <a:t>New server option in SQL Server 2008</a:t>
            </a:r>
          </a:p>
          <a:p>
            <a:pPr lvl="1"/>
            <a:r>
              <a:rPr lang="en-US" dirty="0" smtClean="0"/>
              <a:t>Only a stub is cached on first execution</a:t>
            </a:r>
          </a:p>
          <a:p>
            <a:pPr lvl="1"/>
            <a:r>
              <a:rPr lang="en-US" dirty="0" smtClean="0"/>
              <a:t>Full plan cached after second execution</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par>
                                <p:cTn id="18" presetID="3" presetClass="entr" presetSubtype="10" fill="hold" nodeType="with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blinds(horizontal)">
                                      <p:cBhvr>
                                        <p:cTn id="20" dur="500"/>
                                        <p:tgtEl>
                                          <p:spTgt spid="3">
                                            <p:txEl>
                                              <p:pRg st="3" end="3"/>
                                            </p:txEl>
                                          </p:spTgt>
                                        </p:tgtEl>
                                      </p:cBhvr>
                                    </p:animEffect>
                                  </p:childTnLst>
                                </p:cTn>
                              </p:par>
                              <p:par>
                                <p:cTn id="21" presetID="3" presetClass="entr" presetSubtype="10" fill="hold"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blinds(horizontal)">
                                      <p:cBhvr>
                                        <p:cTn id="23" dur="500"/>
                                        <p:tgtEl>
                                          <p:spTgt spid="3">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3" presetClass="entr" presetSubtype="10" fill="hold" nodeType="click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blinds(horizontal)">
                                      <p:cBhvr>
                                        <p:cTn id="28" dur="500"/>
                                        <p:tgtEl>
                                          <p:spTgt spid="3">
                                            <p:txEl>
                                              <p:pRg st="5" end="5"/>
                                            </p:txEl>
                                          </p:spTgt>
                                        </p:tgtEl>
                                      </p:cBhvr>
                                    </p:animEffect>
                                  </p:childTnLst>
                                </p:cTn>
                              </p:par>
                              <p:par>
                                <p:cTn id="29" presetID="3" presetClass="entr" presetSubtype="10" fill="hold" nodeType="with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Effect transition="in" filter="blinds(horizontal)">
                                      <p:cBhvr>
                                        <p:cTn id="31" dur="500"/>
                                        <p:tgtEl>
                                          <p:spTgt spid="3">
                                            <p:txEl>
                                              <p:pRg st="6" end="6"/>
                                            </p:txEl>
                                          </p:spTgt>
                                        </p:tgtEl>
                                      </p:cBhvr>
                                    </p:animEffect>
                                  </p:childTnLst>
                                </p:cTn>
                              </p:par>
                              <p:par>
                                <p:cTn id="32" presetID="3" presetClass="entr" presetSubtype="10" fill="hold" nodeType="withEffect">
                                  <p:stCondLst>
                                    <p:cond delay="0"/>
                                  </p:stCondLst>
                                  <p:childTnLst>
                                    <p:set>
                                      <p:cBhvr>
                                        <p:cTn id="33" dur="1" fill="hold">
                                          <p:stCondLst>
                                            <p:cond delay="0"/>
                                          </p:stCondLst>
                                        </p:cTn>
                                        <p:tgtEl>
                                          <p:spTgt spid="3">
                                            <p:txEl>
                                              <p:pRg st="7" end="7"/>
                                            </p:txEl>
                                          </p:spTgt>
                                        </p:tgtEl>
                                        <p:attrNameLst>
                                          <p:attrName>style.visibility</p:attrName>
                                        </p:attrNameLst>
                                      </p:cBhvr>
                                      <p:to>
                                        <p:strVal val="visible"/>
                                      </p:to>
                                    </p:set>
                                    <p:animEffect transition="in" filter="blinds(horizontal)">
                                      <p:cBhvr>
                                        <p:cTn id="34" dur="500"/>
                                        <p:tgtEl>
                                          <p:spTgt spid="3">
                                            <p:txEl>
                                              <p:pRg st="7" end="7"/>
                                            </p:txEl>
                                          </p:spTgt>
                                        </p:tgtEl>
                                      </p:cBhvr>
                                    </p:animEffect>
                                  </p:childTnLst>
                                </p:cTn>
                              </p:par>
                              <p:par>
                                <p:cTn id="35" presetID="3" presetClass="entr" presetSubtype="10" fill="hold" nodeType="with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animEffect transition="in" filter="blinds(horizontal)">
                                      <p:cBhvr>
                                        <p:cTn id="37"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3015" y="230188"/>
            <a:ext cx="8763001" cy="664797"/>
          </a:xfrm>
        </p:spPr>
        <p:txBody>
          <a:bodyPr/>
          <a:lstStyle/>
          <a:p>
            <a:r>
              <a:rPr lang="pl-PL" dirty="0" smtClean="0"/>
              <a:t>When is plan reuse NOT a good thing?</a:t>
            </a:r>
            <a:endParaRPr lang="en-US" dirty="0"/>
          </a:p>
        </p:txBody>
      </p:sp>
      <p:sp>
        <p:nvSpPr>
          <p:cNvPr id="3" name="Content Placeholder 2"/>
          <p:cNvSpPr>
            <a:spLocks noGrp="1"/>
          </p:cNvSpPr>
          <p:nvPr>
            <p:ph idx="1"/>
          </p:nvPr>
        </p:nvSpPr>
        <p:spPr>
          <a:xfrm>
            <a:off x="381000" y="1349478"/>
            <a:ext cx="8608142" cy="4624602"/>
          </a:xfrm>
        </p:spPr>
        <p:txBody>
          <a:bodyPr/>
          <a:lstStyle/>
          <a:p>
            <a:r>
              <a:rPr lang="en-US" dirty="0" smtClean="0"/>
              <a:t>The main downside of plan caching:</a:t>
            </a:r>
          </a:p>
          <a:p>
            <a:pPr lvl="1"/>
            <a:r>
              <a:rPr lang="en-US" dirty="0" smtClean="0"/>
              <a:t>Cached plan is based on the parameters used during optimization</a:t>
            </a:r>
          </a:p>
          <a:p>
            <a:pPr lvl="1"/>
            <a:r>
              <a:rPr lang="en-US" dirty="0" smtClean="0"/>
              <a:t>Known as „parameter sniffing”</a:t>
            </a:r>
          </a:p>
          <a:p>
            <a:pPr lvl="1"/>
            <a:r>
              <a:rPr lang="en-US" dirty="0" smtClean="0"/>
              <a:t>Not always the best plan for subsequent executions with a different parameter values</a:t>
            </a:r>
          </a:p>
          <a:p>
            <a:pPr lvl="1"/>
            <a:r>
              <a:rPr lang="en-US" dirty="0" smtClean="0"/>
              <a:t>Sometimes difficult to spot – look for queries with greatly varying execution stats</a:t>
            </a:r>
          </a:p>
          <a:p>
            <a:pPr lvl="1"/>
            <a:r>
              <a:rPr lang="en-US" dirty="0" smtClean="0"/>
              <a:t>Estimated number of rows &lt;&lt; Actual number of rows</a:t>
            </a:r>
            <a:endParaRPr lang="en-US" dirty="0"/>
          </a:p>
        </p:txBody>
      </p:sp>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4634" y="230188"/>
            <a:ext cx="8534400" cy="664797"/>
          </a:xfrm>
        </p:spPr>
        <p:txBody>
          <a:bodyPr/>
          <a:lstStyle/>
          <a:p>
            <a:r>
              <a:rPr lang="pl-PL" dirty="0" smtClean="0"/>
              <a:t>Working around the „bad plan” issue</a:t>
            </a:r>
            <a:endParaRPr lang="en-US" dirty="0"/>
          </a:p>
        </p:txBody>
      </p:sp>
      <p:sp>
        <p:nvSpPr>
          <p:cNvPr id="3" name="Content Placeholder 2"/>
          <p:cNvSpPr>
            <a:spLocks noGrp="1"/>
          </p:cNvSpPr>
          <p:nvPr>
            <p:ph idx="1"/>
          </p:nvPr>
        </p:nvSpPr>
        <p:spPr>
          <a:xfrm>
            <a:off x="292310" y="1496961"/>
            <a:ext cx="8686800" cy="4522840"/>
          </a:xfrm>
        </p:spPr>
        <p:txBody>
          <a:bodyPr/>
          <a:lstStyle/>
          <a:p>
            <a:r>
              <a:rPr lang="en-US" dirty="0" smtClean="0"/>
              <a:t>Recompiling for given execution:</a:t>
            </a:r>
          </a:p>
          <a:p>
            <a:pPr lvl="1"/>
            <a:r>
              <a:rPr lang="en-US" dirty="0" smtClean="0"/>
              <a:t>OPTION (RECOMPILE)</a:t>
            </a:r>
          </a:p>
          <a:p>
            <a:pPr lvl="1"/>
            <a:r>
              <a:rPr lang="en-US" dirty="0" smtClean="0"/>
              <a:t>EXECUTE ... WITH RECOMPILE</a:t>
            </a:r>
          </a:p>
          <a:p>
            <a:r>
              <a:rPr lang="en-US" dirty="0" smtClean="0"/>
              <a:t>Always recompiling (for SPs) </a:t>
            </a:r>
          </a:p>
          <a:p>
            <a:r>
              <a:rPr lang="en-US" dirty="0" smtClean="0"/>
              <a:t>Masking parameter values through local variables</a:t>
            </a:r>
          </a:p>
          <a:p>
            <a:r>
              <a:rPr lang="en-US" dirty="0" smtClean="0"/>
              <a:t>Specifying value for the optimizer:</a:t>
            </a:r>
          </a:p>
          <a:p>
            <a:pPr lvl="1"/>
            <a:r>
              <a:rPr lang="en-US" dirty="0" smtClean="0"/>
              <a:t>OPTIMIZE FOR (@</a:t>
            </a:r>
            <a:r>
              <a:rPr lang="en-US" dirty="0" err="1" smtClean="0"/>
              <a:t>var</a:t>
            </a:r>
            <a:r>
              <a:rPr lang="en-US" dirty="0" smtClean="0"/>
              <a:t> = </a:t>
            </a:r>
            <a:r>
              <a:rPr lang="en-US" dirty="0" err="1" smtClean="0"/>
              <a:t>val</a:t>
            </a:r>
            <a:r>
              <a:rPr lang="en-US" dirty="0" smtClean="0"/>
              <a:t>)</a:t>
            </a:r>
          </a:p>
          <a:p>
            <a:pPr lvl="1"/>
            <a:r>
              <a:rPr lang="en-US" dirty="0" smtClean="0"/>
              <a:t>OPTIMIZE FOR UNKNOWN (new in 2008)</a:t>
            </a:r>
          </a:p>
          <a:p>
            <a:endParaRPr lang="en-US" dirty="0"/>
          </a:p>
        </p:txBody>
      </p:sp>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p:txBody>
          <a:bodyPr/>
          <a:lstStyle/>
          <a:p>
            <a:r>
              <a:rPr lang="pl-PL" dirty="0" smtClean="0"/>
              <a:t>Query optimization and execution</a:t>
            </a:r>
          </a:p>
          <a:p>
            <a:r>
              <a:rPr lang="pl-PL" dirty="0" smtClean="0"/>
              <a:t>Plan caching and reuse</a:t>
            </a:r>
          </a:p>
          <a:p>
            <a:r>
              <a:rPr lang="pl-PL" dirty="0" smtClean="0"/>
              <a:t>What is the Procedure Cache?</a:t>
            </a:r>
            <a:endParaRPr lang="de-DE" sz="2400" dirty="0" smtClean="0"/>
          </a:p>
          <a:p>
            <a:r>
              <a:rPr lang="pl-PL" dirty="0" smtClean="0"/>
              <a:t>Managing the Procedure Cache</a:t>
            </a:r>
            <a:endParaRPr lang="de-DE" dirty="0" smtClean="0"/>
          </a:p>
          <a:p>
            <a:r>
              <a:rPr lang="en-US" dirty="0" smtClean="0"/>
              <a:t>Controlling </a:t>
            </a:r>
            <a:r>
              <a:rPr lang="pl-PL" dirty="0" smtClean="0"/>
              <a:t>plan reuse</a:t>
            </a:r>
            <a:endParaRPr lang="en-US" dirty="0" smtClean="0"/>
          </a:p>
          <a:p>
            <a:endParaRPr lang="en-US" dirty="0" smtClean="0"/>
          </a:p>
          <a:p>
            <a:r>
              <a:rPr lang="en-US" dirty="0" smtClean="0"/>
              <a:t>Additional reading:</a:t>
            </a:r>
          </a:p>
          <a:p>
            <a:pPr>
              <a:buNone/>
            </a:pPr>
            <a:r>
              <a:rPr lang="pl-PL" sz="2800" dirty="0" smtClean="0"/>
              <a:t>http://msdn.microsoft.com/en-us/library/ee343986.aspx</a:t>
            </a:r>
          </a:p>
        </p:txBody>
      </p:sp>
    </p:spTree>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sz="8000" dirty="0" smtClean="0"/>
              <a:t>question &amp; answer</a:t>
            </a:r>
            <a:endParaRPr lang="en-US" sz="8000" dirty="0"/>
          </a:p>
        </p:txBody>
      </p:sp>
      <p:sp>
        <p:nvSpPr>
          <p:cNvPr id="3" name="Rectangle 2"/>
          <p:cNvSpPr/>
          <p:nvPr/>
        </p:nvSpPr>
        <p:spPr>
          <a:xfrm>
            <a:off x="512895" y="5500837"/>
            <a:ext cx="5910027" cy="523220"/>
          </a:xfrm>
          <a:prstGeom prst="rect">
            <a:avLst/>
          </a:prstGeom>
        </p:spPr>
        <p:txBody>
          <a:bodyPr wrap="square">
            <a:spAutoFit/>
          </a:bodyPr>
          <a:lstStyle/>
          <a:p>
            <a:r>
              <a:rPr lang="en-US" sz="2800" dirty="0" smtClean="0"/>
              <a:t>E</a:t>
            </a:r>
            <a:r>
              <a:rPr lang="pl-PL" sz="2800" dirty="0" smtClean="0"/>
              <a:t>mail: maciej@projectbotticelli.com </a:t>
            </a:r>
          </a:p>
        </p:txBody>
      </p:sp>
    </p:spTree>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bwMode="auto">
          <a:xfrm>
            <a:off x="16204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9" name="Rounded Rectangle 48"/>
          <p:cNvSpPr/>
          <p:nvPr/>
        </p:nvSpPr>
        <p:spPr bwMode="auto">
          <a:xfrm>
            <a:off x="16204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4" name="Picture 23" descr="TechNet.png"/>
          <p:cNvPicPr>
            <a:picLocks noChangeAspect="1"/>
          </p:cNvPicPr>
          <p:nvPr/>
        </p:nvPicPr>
        <p:blipFill>
          <a:blip r:embed="rId3"/>
          <a:stretch>
            <a:fillRect/>
          </a:stretch>
        </p:blipFill>
        <p:spPr bwMode="black">
          <a:xfrm>
            <a:off x="762000" y="3607054"/>
            <a:ext cx="3624263" cy="738032"/>
          </a:xfrm>
          <a:prstGeom prst="rect">
            <a:avLst/>
          </a:prstGeom>
        </p:spPr>
      </p:pic>
      <p:grpSp>
        <p:nvGrpSpPr>
          <p:cNvPr id="3" name="Group 29"/>
          <p:cNvGrpSpPr/>
          <p:nvPr/>
        </p:nvGrpSpPr>
        <p:grpSpPr>
          <a:xfrm>
            <a:off x="276225" y="1426139"/>
            <a:ext cx="457200" cy="4572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32" name="Oval 31"/>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sp>
        <p:nvSpPr>
          <p:cNvPr id="42" name="Oval 41"/>
          <p:cNvSpPr/>
          <p:nvPr/>
        </p:nvSpPr>
        <p:spPr bwMode="auto">
          <a:xfrm>
            <a:off x="123825"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47" name="Rectangle 46"/>
          <p:cNvSpPr/>
          <p:nvPr/>
        </p:nvSpPr>
        <p:spPr>
          <a:xfrm>
            <a:off x="838200" y="2322868"/>
            <a:ext cx="3849547" cy="954107"/>
          </a:xfrm>
          <a:prstGeom prst="rect">
            <a:avLst/>
          </a:prstGeom>
        </p:spPr>
        <p:txBody>
          <a:bodyPr wrap="square">
            <a:spAutoFit/>
          </a:bodyPr>
          <a:lstStyle/>
          <a:p>
            <a:pPr>
              <a:spcBef>
                <a:spcPts val="600"/>
              </a:spcBef>
            </a:pPr>
            <a:r>
              <a:rPr lang="en-US" sz="2000" dirty="0" smtClean="0">
                <a:hlinkClick r:id="rId4"/>
              </a:rPr>
              <a:t>www.microsoft.com/teched</a:t>
            </a:r>
            <a:r>
              <a:rPr lang="en-US" sz="2000" dirty="0" smtClean="0"/>
              <a:t> </a:t>
            </a:r>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Sessions On-Demand &amp; Community</a:t>
            </a:r>
          </a:p>
        </p:txBody>
      </p:sp>
      <p:sp>
        <p:nvSpPr>
          <p:cNvPr id="48" name="Rectangle 47"/>
          <p:cNvSpPr/>
          <p:nvPr/>
        </p:nvSpPr>
        <p:spPr>
          <a:xfrm>
            <a:off x="838200" y="4474336"/>
            <a:ext cx="3733800" cy="1046440"/>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5"/>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dirty="0" smtClean="0">
                <a:latin typeface="Calibri" pitchFamily="34" charset="0"/>
              </a:rPr>
              <a:t>Resources for IT Professionals</a:t>
            </a:r>
          </a:p>
        </p:txBody>
      </p:sp>
      <p:pic>
        <p:nvPicPr>
          <p:cNvPr id="25" name="Picture 24" descr="TechEd_online.png"/>
          <p:cNvPicPr>
            <a:picLocks noChangeAspect="1"/>
          </p:cNvPicPr>
          <p:nvPr/>
        </p:nvPicPr>
        <p:blipFill>
          <a:blip r:embed="rId6"/>
          <a:stretch>
            <a:fillRect/>
          </a:stretch>
        </p:blipFill>
        <p:spPr bwMode="black">
          <a:xfrm>
            <a:off x="914400" y="1281128"/>
            <a:ext cx="2409825" cy="1076325"/>
          </a:xfrm>
          <a:prstGeom prst="rect">
            <a:avLst/>
          </a:prstGeom>
        </p:spPr>
      </p:pic>
      <p:sp>
        <p:nvSpPr>
          <p:cNvPr id="22" name="Rounded Rectangle 21"/>
          <p:cNvSpPr/>
          <p:nvPr/>
        </p:nvSpPr>
        <p:spPr bwMode="auto">
          <a:xfrm>
            <a:off x="461223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7" name="Picture 26" descr="msdn_1inch_rgb.png"/>
          <p:cNvPicPr>
            <a:picLocks noChangeAspect="1"/>
          </p:cNvPicPr>
          <p:nvPr/>
        </p:nvPicPr>
        <p:blipFill>
          <a:blip r:embed="rId7"/>
          <a:stretch>
            <a:fillRect/>
          </a:stretch>
        </p:blipFill>
        <p:spPr bwMode="black">
          <a:xfrm>
            <a:off x="5457615" y="3583086"/>
            <a:ext cx="1857375" cy="942975"/>
          </a:xfrm>
          <a:prstGeom prst="rect">
            <a:avLst/>
          </a:prstGeom>
        </p:spPr>
      </p:pic>
      <p:sp>
        <p:nvSpPr>
          <p:cNvPr id="28" name="Rectangle 27"/>
          <p:cNvSpPr/>
          <p:nvPr/>
        </p:nvSpPr>
        <p:spPr>
          <a:xfrm>
            <a:off x="5457615" y="4474336"/>
            <a:ext cx="3352800" cy="1046440"/>
          </a:xfrm>
          <a:prstGeom prst="rect">
            <a:avLst/>
          </a:prstGeom>
        </p:spPr>
        <p:txBody>
          <a:bodyPr wrap="square">
            <a:spAutoFit/>
          </a:bodyPr>
          <a:lstStyle/>
          <a:p>
            <a:pPr>
              <a:spcBef>
                <a:spcPts val="600"/>
              </a:spcBef>
              <a:tabLst>
                <a:tab pos="1828800" algn="l"/>
              </a:tabLst>
            </a:pPr>
            <a:r>
              <a:rPr lang="en-US" sz="2000" dirty="0" smtClean="0">
                <a:hlinkClick r:id="rId8"/>
              </a:rPr>
              <a:t>http://microsoft.com/msdn</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Resources for Developers</a:t>
            </a:r>
          </a:p>
        </p:txBody>
      </p:sp>
      <p:grpSp>
        <p:nvGrpSpPr>
          <p:cNvPr id="4" name="Group 29"/>
          <p:cNvGrpSpPr/>
          <p:nvPr/>
        </p:nvGrpSpPr>
        <p:grpSpPr>
          <a:xfrm>
            <a:off x="276225" y="3758636"/>
            <a:ext cx="457200" cy="4572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39" name="Oval 38"/>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sp>
        <p:nvSpPr>
          <p:cNvPr id="41" name="Oval 40"/>
          <p:cNvSpPr/>
          <p:nvPr/>
        </p:nvSpPr>
        <p:spPr bwMode="auto">
          <a:xfrm>
            <a:off x="123825" y="3664111"/>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grpSp>
        <p:nvGrpSpPr>
          <p:cNvPr id="5" name="Group 43"/>
          <p:cNvGrpSpPr/>
          <p:nvPr/>
        </p:nvGrpSpPr>
        <p:grpSpPr>
          <a:xfrm>
            <a:off x="4800600" y="3758636"/>
            <a:ext cx="457200" cy="4572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46" name="Oval 45"/>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sp>
        <p:nvSpPr>
          <p:cNvPr id="51" name="Oval 50"/>
          <p:cNvSpPr/>
          <p:nvPr/>
        </p:nvSpPr>
        <p:spPr bwMode="auto">
          <a:xfrm>
            <a:off x="4648200" y="3606236"/>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5" name="Rounded Rectangle 34"/>
          <p:cNvSpPr/>
          <p:nvPr/>
        </p:nvSpPr>
        <p:spPr bwMode="auto">
          <a:xfrm>
            <a:off x="461223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6" name="Group 29"/>
          <p:cNvGrpSpPr/>
          <p:nvPr/>
        </p:nvGrpSpPr>
        <p:grpSpPr>
          <a:xfrm>
            <a:off x="4761140" y="1426139"/>
            <a:ext cx="457200" cy="4572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43" name="Oval 42"/>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sp>
        <p:nvSpPr>
          <p:cNvPr id="52" name="Oval 51"/>
          <p:cNvSpPr/>
          <p:nvPr/>
        </p:nvSpPr>
        <p:spPr bwMode="auto">
          <a:xfrm>
            <a:off x="4608740"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57" name="Rectangle 56"/>
          <p:cNvSpPr/>
          <p:nvPr/>
        </p:nvSpPr>
        <p:spPr>
          <a:xfrm>
            <a:off x="4629872" y="2322868"/>
            <a:ext cx="4514127" cy="954107"/>
          </a:xfrm>
          <a:prstGeom prst="rect">
            <a:avLst/>
          </a:prstGeom>
        </p:spPr>
        <p:txBody>
          <a:bodyPr wrap="square">
            <a:spAutoFit/>
          </a:bodyPr>
          <a:lstStyle/>
          <a:p>
            <a:pPr>
              <a:spcBef>
                <a:spcPts val="600"/>
              </a:spcBef>
            </a:pPr>
            <a:r>
              <a:rPr lang="en-US" sz="2000" dirty="0" smtClean="0">
                <a:hlinkClick r:id="rId9"/>
              </a:rPr>
              <a:t>www.microsoft.com/learning</a:t>
            </a:r>
            <a:r>
              <a:rPr lang="en-US" sz="2000" dirty="0" smtClean="0"/>
              <a:t>  </a:t>
            </a:r>
          </a:p>
          <a:p>
            <a:pPr marL="0" lvl="1" indent="0">
              <a:lnSpc>
                <a:spcPct val="100000"/>
              </a:lnSpc>
              <a:spcBef>
                <a:spcPts val="0"/>
              </a:spcBef>
              <a:buNone/>
              <a:tabLst>
                <a:tab pos="1828800" algn="l"/>
              </a:tabLst>
            </a:pPr>
            <a:endParaRPr lang="en-US" dirty="0" smtClean="0"/>
          </a:p>
          <a:p>
            <a:r>
              <a:rPr lang="en-US" dirty="0" smtClean="0"/>
              <a:t>Microsoft Certification &amp; Training Resources</a:t>
            </a:r>
            <a:endParaRPr lang="en-US" dirty="0"/>
          </a:p>
        </p:txBody>
      </p:sp>
      <p:sp>
        <p:nvSpPr>
          <p:cNvPr id="54" name="Title 1"/>
          <p:cNvSpPr>
            <a:spLocks noGrp="1"/>
          </p:cNvSpPr>
          <p:nvPr>
            <p:ph type="title"/>
          </p:nvPr>
        </p:nvSpPr>
        <p:spPr/>
        <p:txBody>
          <a:bodyPr vert="horz" wrap="square" lIns="0" tIns="0" rIns="0" bIns="0" rtlCol="0" anchor="t">
            <a:spAutoFit/>
          </a:bodyPr>
          <a:lstStyle/>
          <a:p>
            <a:r>
              <a:rPr dirty="0"/>
              <a:t>Resources</a:t>
            </a:r>
          </a:p>
        </p:txBody>
      </p:sp>
      <p:grpSp>
        <p:nvGrpSpPr>
          <p:cNvPr id="58" name="Group 57"/>
          <p:cNvGrpSpPr/>
          <p:nvPr/>
        </p:nvGrpSpPr>
        <p:grpSpPr bwMode="black">
          <a:xfrm>
            <a:off x="5457615" y="1234828"/>
            <a:ext cx="3477054" cy="771334"/>
            <a:chOff x="5561787" y="0"/>
            <a:chExt cx="3477054" cy="771334"/>
          </a:xfrm>
        </p:grpSpPr>
        <p:pic>
          <p:nvPicPr>
            <p:cNvPr id="56" name="Picture 55" descr="ms_Learning_w.eps"/>
            <p:cNvPicPr>
              <a:picLocks noChangeAspect="1"/>
            </p:cNvPicPr>
            <p:nvPr/>
          </p:nvPicPr>
          <p:blipFill>
            <a:blip r:embed="rId10"/>
            <a:srcRect l="51467"/>
            <a:stretch>
              <a:fillRect/>
            </a:stretch>
          </p:blipFill>
          <p:spPr bwMode="black">
            <a:xfrm>
              <a:off x="7257327" y="0"/>
              <a:ext cx="1781514" cy="771334"/>
            </a:xfrm>
            <a:prstGeom prst="rect">
              <a:avLst/>
            </a:prstGeom>
          </p:spPr>
        </p:pic>
        <p:pic>
          <p:nvPicPr>
            <p:cNvPr id="1026" name="Picture 2" descr="C:\Documents and Settings\Pennie\My Documents\ACERDATA (D)\Pennie's documents\MS Image\Boxshot_Logo\MICROSOFT\Microsoft Logo wht shadow.png"/>
            <p:cNvPicPr>
              <a:picLocks noChangeAspect="1" noChangeArrowheads="1"/>
            </p:cNvPicPr>
            <p:nvPr/>
          </p:nvPicPr>
          <p:blipFill>
            <a:blip r:embed="rId11"/>
            <a:srcRect/>
            <a:stretch>
              <a:fillRect/>
            </a:stretch>
          </p:blipFill>
          <p:spPr bwMode="black">
            <a:xfrm>
              <a:off x="5561787" y="254642"/>
              <a:ext cx="1693646" cy="312516"/>
            </a:xfrm>
            <a:prstGeom prst="rect">
              <a:avLst/>
            </a:prstGeom>
            <a:noFill/>
          </p:spPr>
        </p:pic>
      </p:grpSp>
      <p:sp>
        <p:nvSpPr>
          <p:cNvPr id="53" name="Rectangle 52"/>
          <p:cNvSpPr/>
          <p:nvPr/>
        </p:nvSpPr>
        <p:spPr bwMode="auto">
          <a:xfrm>
            <a:off x="-2298032" y="0"/>
            <a:ext cx="2141623" cy="30723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r>
              <a:rPr lang="en-US" dirty="0" smtClean="0"/>
              <a:t>TechEd 2009 is not producing </a:t>
            </a:r>
          </a:p>
          <a:p>
            <a:r>
              <a:rPr lang="en-US" dirty="0" smtClean="0"/>
              <a:t>a DVD. Please announce that </a:t>
            </a:r>
          </a:p>
          <a:p>
            <a:r>
              <a:rPr lang="en-US" dirty="0" smtClean="0"/>
              <a:t>attendees can </a:t>
            </a:r>
            <a:r>
              <a:rPr lang="en-US" b="1" dirty="0" smtClean="0"/>
              <a:t>access session </a:t>
            </a:r>
            <a:endParaRPr lang="en-US" dirty="0" smtClean="0"/>
          </a:p>
          <a:p>
            <a:r>
              <a:rPr lang="en-US" b="1" dirty="0" smtClean="0"/>
              <a:t>recordings at TechEd Online. </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par>
                          <p:cTn id="31" fill="hold">
                            <p:stCondLst>
                              <p:cond delay="6600"/>
                            </p:stCondLst>
                            <p:childTnLst>
                              <p:par>
                                <p:cTn id="32" presetID="1"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6"/>
                                        </p:tgtEl>
                                        <p:attrNameLst>
                                          <p:attrName>style.visibility</p:attrName>
                                        </p:attrNameLst>
                                      </p:cBhvr>
                                      <p:to>
                                        <p:strVal val="visible"/>
                                      </p:to>
                                    </p:set>
                                  </p:childTnLst>
                                </p:cTn>
                              </p:par>
                            </p:childTnLst>
                          </p:cTn>
                        </p:par>
                        <p:par>
                          <p:cTn id="36" fill="hold">
                            <p:stCondLst>
                              <p:cond delay="6600"/>
                            </p:stCondLst>
                            <p:childTnLst>
                              <p:par>
                                <p:cTn id="37" presetID="10" presetClass="exit" presetSubtype="0" fill="hold" grpId="1" nodeType="afterEffect">
                                  <p:stCondLst>
                                    <p:cond delay="200"/>
                                  </p:stCondLst>
                                  <p:childTnLst>
                                    <p:animEffect transition="out" filter="fade">
                                      <p:cBhvr>
                                        <p:cTn id="38" dur="2000"/>
                                        <p:tgtEl>
                                          <p:spTgt spid="52"/>
                                        </p:tgtEl>
                                      </p:cBhvr>
                                    </p:animEffect>
                                    <p:set>
                                      <p:cBhvr>
                                        <p:cTn id="39"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P spid="52" grpId="0" animBg="1"/>
      <p:bldP spid="52" grpId="1"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329595"/>
          </a:xfrm>
        </p:spPr>
        <p:txBody>
          <a:bodyPr/>
          <a:lstStyle/>
          <a:p>
            <a:r>
              <a:rPr lang="pl-PL" dirty="0" smtClean="0"/>
              <a:t>SELECT About FROM Speakers</a:t>
            </a:r>
            <a:br>
              <a:rPr lang="pl-PL" dirty="0" smtClean="0"/>
            </a:br>
            <a:r>
              <a:rPr lang="pl-PL" dirty="0" smtClean="0"/>
              <a:t>WHERE Name = ’Maciej Pilecki’</a:t>
            </a:r>
            <a:endParaRPr lang="en-US" dirty="0">
              <a:solidFill>
                <a:schemeClr val="tx2"/>
              </a:solidFill>
            </a:endParaRPr>
          </a:p>
        </p:txBody>
      </p:sp>
      <p:sp>
        <p:nvSpPr>
          <p:cNvPr id="3" name="Text Placeholder 2"/>
          <p:cNvSpPr>
            <a:spLocks noGrp="1"/>
          </p:cNvSpPr>
          <p:nvPr>
            <p:ph idx="1"/>
          </p:nvPr>
        </p:nvSpPr>
        <p:spPr/>
        <p:txBody>
          <a:bodyPr/>
          <a:lstStyle/>
          <a:p>
            <a:endParaRPr lang="en-US" dirty="0" smtClean="0"/>
          </a:p>
          <a:p>
            <a:r>
              <a:rPr lang="en-US" sz="2800" dirty="0" smtClean="0"/>
              <a:t>Over 10 years of SQL Server experience</a:t>
            </a:r>
          </a:p>
          <a:p>
            <a:r>
              <a:rPr lang="en-US" sz="2800" dirty="0" smtClean="0"/>
              <a:t>SQL Server MVP since Jan 2006</a:t>
            </a:r>
          </a:p>
          <a:p>
            <a:r>
              <a:rPr lang="en-US" sz="2800" dirty="0" smtClean="0"/>
              <a:t>Specializing in SQL Server database development, administration, performance tuning and troubleshooting </a:t>
            </a:r>
          </a:p>
          <a:p>
            <a:r>
              <a:rPr lang="en-US" sz="2800" dirty="0" smtClean="0"/>
              <a:t>Delivering consulting services around the world (special discounted rate for TechEd attendees)</a:t>
            </a:r>
          </a:p>
          <a:p>
            <a:r>
              <a:rPr lang="en-US" sz="2800" dirty="0" smtClean="0"/>
              <a:t>Frequent speaker at many international conferences</a:t>
            </a:r>
          </a:p>
          <a:p>
            <a:r>
              <a:rPr lang="en-US" sz="2800" dirty="0" smtClean="0"/>
              <a:t>Living in Wroclaw, Poland</a:t>
            </a:r>
          </a:p>
          <a:p>
            <a:pPr lvl="2"/>
            <a:endParaRPr lang="en-US" sz="2000" dirty="0" smtClean="0"/>
          </a:p>
        </p:txBody>
      </p:sp>
      <p:pic>
        <p:nvPicPr>
          <p:cNvPr id="4" name="Picture 8" descr="probwht-jpg.jpg"/>
          <p:cNvPicPr>
            <a:picLocks noChangeAspect="1"/>
          </p:cNvPicPr>
          <p:nvPr/>
        </p:nvPicPr>
        <p:blipFill>
          <a:blip r:embed="rId3"/>
          <a:srcRect/>
          <a:stretch>
            <a:fillRect/>
          </a:stretch>
        </p:blipFill>
        <p:spPr bwMode="auto">
          <a:xfrm>
            <a:off x="6782431" y="1640285"/>
            <a:ext cx="1945507" cy="984927"/>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dirty="0" smtClean="0"/>
              <a:t>Agenda</a:t>
            </a:r>
            <a:endParaRPr lang="en-US" dirty="0"/>
          </a:p>
        </p:txBody>
      </p:sp>
      <p:sp>
        <p:nvSpPr>
          <p:cNvPr id="3" name="Content Placeholder 2"/>
          <p:cNvSpPr>
            <a:spLocks noGrp="1"/>
          </p:cNvSpPr>
          <p:nvPr>
            <p:ph idx="1"/>
          </p:nvPr>
        </p:nvSpPr>
        <p:spPr/>
        <p:txBody>
          <a:bodyPr/>
          <a:lstStyle/>
          <a:p>
            <a:r>
              <a:rPr lang="pl-PL" dirty="0" smtClean="0"/>
              <a:t>Query optimization and execution</a:t>
            </a:r>
          </a:p>
          <a:p>
            <a:r>
              <a:rPr lang="pl-PL" dirty="0" smtClean="0"/>
              <a:t>Plan caching and reuse</a:t>
            </a:r>
          </a:p>
          <a:p>
            <a:r>
              <a:rPr lang="pl-PL" dirty="0" smtClean="0"/>
              <a:t>What is the Procedure Cache?</a:t>
            </a:r>
            <a:endParaRPr lang="de-DE" sz="2400" dirty="0" smtClean="0"/>
          </a:p>
          <a:p>
            <a:r>
              <a:rPr lang="pl-PL" dirty="0" smtClean="0"/>
              <a:t>Managing the Procedure Cache</a:t>
            </a:r>
            <a:endParaRPr lang="de-DE" dirty="0" smtClean="0"/>
          </a:p>
          <a:p>
            <a:r>
              <a:rPr lang="en-US" dirty="0" smtClean="0"/>
              <a:t>Controlling </a:t>
            </a:r>
            <a:r>
              <a:rPr lang="pl-PL" dirty="0" smtClean="0"/>
              <a:t>plan reuse</a:t>
            </a:r>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dirty="0" smtClean="0"/>
              <a:t>Query Execution</a:t>
            </a:r>
            <a:endParaRPr lang="en-US" dirty="0"/>
          </a:p>
        </p:txBody>
      </p:sp>
      <p:sp>
        <p:nvSpPr>
          <p:cNvPr id="3" name="Content Placeholder 2"/>
          <p:cNvSpPr>
            <a:spLocks noGrp="1"/>
          </p:cNvSpPr>
          <p:nvPr>
            <p:ph idx="1"/>
          </p:nvPr>
        </p:nvSpPr>
        <p:spPr/>
        <p:txBody>
          <a:bodyPr/>
          <a:lstStyle/>
          <a:p>
            <a:r>
              <a:rPr lang="en-US" dirty="0" smtClean="0"/>
              <a:t>You type your query in SSMS, hit F5 and get the results...</a:t>
            </a:r>
          </a:p>
          <a:p>
            <a:r>
              <a:rPr lang="en-US" dirty="0" smtClean="0"/>
              <a:t>...well, it is more complicated than that...</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dirty="0" smtClean="0"/>
              <a:t>Query Execution</a:t>
            </a:r>
            <a:endParaRPr lang="en-US" dirty="0"/>
          </a:p>
        </p:txBody>
      </p:sp>
      <p:sp>
        <p:nvSpPr>
          <p:cNvPr id="3" name="Content Placeholder 2"/>
          <p:cNvSpPr>
            <a:spLocks noGrp="1"/>
          </p:cNvSpPr>
          <p:nvPr>
            <p:ph idx="1"/>
          </p:nvPr>
        </p:nvSpPr>
        <p:spPr/>
        <p:txBody>
          <a:bodyPr/>
          <a:lstStyle/>
          <a:p>
            <a:r>
              <a:rPr lang="en-US" dirty="0" smtClean="0"/>
              <a:t>Every query goes through a </a:t>
            </a:r>
            <a:r>
              <a:rPr lang="en-US" dirty="0" err="1" smtClean="0"/>
              <a:t>numer</a:t>
            </a:r>
            <a:r>
              <a:rPr lang="en-US" dirty="0" smtClean="0"/>
              <a:t> of steps:</a:t>
            </a:r>
          </a:p>
          <a:p>
            <a:pPr lvl="1"/>
            <a:r>
              <a:rPr lang="en-US" dirty="0" smtClean="0"/>
              <a:t>Parsing</a:t>
            </a:r>
          </a:p>
          <a:p>
            <a:pPr lvl="1"/>
            <a:r>
              <a:rPr lang="en-US" dirty="0" err="1" smtClean="0"/>
              <a:t>Algebraization</a:t>
            </a:r>
            <a:endParaRPr lang="en-US" dirty="0" smtClean="0"/>
          </a:p>
          <a:p>
            <a:pPr lvl="1"/>
            <a:r>
              <a:rPr lang="en-US" dirty="0" smtClean="0"/>
              <a:t>Optimization</a:t>
            </a:r>
          </a:p>
          <a:p>
            <a:pPr lvl="1"/>
            <a:r>
              <a:rPr lang="en-US" dirty="0" smtClean="0"/>
              <a:t>Execution</a:t>
            </a:r>
          </a:p>
          <a:p>
            <a:pPr lvl="1"/>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dirty="0" smtClean="0"/>
              <a:t>Query Optimization</a:t>
            </a:r>
            <a:endParaRPr lang="en-US" dirty="0"/>
          </a:p>
        </p:txBody>
      </p:sp>
      <p:sp>
        <p:nvSpPr>
          <p:cNvPr id="3" name="Content Placeholder 2"/>
          <p:cNvSpPr>
            <a:spLocks noGrp="1"/>
          </p:cNvSpPr>
          <p:nvPr>
            <p:ph idx="1"/>
          </p:nvPr>
        </p:nvSpPr>
        <p:spPr>
          <a:xfrm>
            <a:off x="381000" y="3001297"/>
            <a:ext cx="8382000" cy="2972782"/>
          </a:xfrm>
        </p:spPr>
        <p:txBody>
          <a:bodyPr/>
          <a:lstStyle/>
          <a:p>
            <a:r>
              <a:rPr lang="en-US" dirty="0" smtClean="0"/>
              <a:t>Process of selecting one execution plan from many possible plans</a:t>
            </a:r>
          </a:p>
          <a:p>
            <a:r>
              <a:rPr lang="en-US" dirty="0" smtClean="0"/>
              <a:t>Cost-based – aimed at finding execution plan with the lowest (or close to lowest) estimated execution cost</a:t>
            </a:r>
          </a:p>
          <a:p>
            <a:endParaRPr lang="en-US" dirty="0"/>
          </a:p>
        </p:txBody>
      </p:sp>
      <p:sp>
        <p:nvSpPr>
          <p:cNvPr id="4" name="Footer Placeholder 3"/>
          <p:cNvSpPr>
            <a:spLocks noGrp="1"/>
          </p:cNvSpPr>
          <p:nvPr>
            <p:ph type="ftr" sz="quarter" idx="4294967295"/>
          </p:nvPr>
        </p:nvSpPr>
        <p:spPr>
          <a:xfrm>
            <a:off x="392562" y="5950769"/>
            <a:ext cx="2521185" cy="365125"/>
          </a:xfrm>
          <a:prstGeom prst="rect">
            <a:avLst/>
          </a:prstGeom>
        </p:spPr>
        <p:txBody>
          <a:bodyPr/>
          <a:lstStyle/>
          <a:p>
            <a:r>
              <a:rPr lang="pl-PL" sz="1200" dirty="0" smtClean="0"/>
              <a:t>Source for graphics: SQL Server BOL</a:t>
            </a:r>
            <a:endParaRPr lang="en-US" sz="1200" dirty="0"/>
          </a:p>
        </p:txBody>
      </p:sp>
      <p:pic>
        <p:nvPicPr>
          <p:cNvPr id="5" name="Picture 4" descr="ms190623_e3fe3dd2-c908-4dfd-918b-cd6374edbc9e(en-us,SQL_100).gif"/>
          <p:cNvPicPr>
            <a:picLocks noChangeAspect="1"/>
          </p:cNvPicPr>
          <p:nvPr/>
        </p:nvPicPr>
        <p:blipFill>
          <a:blip r:embed="rId3"/>
          <a:stretch>
            <a:fillRect/>
          </a:stretch>
        </p:blipFill>
        <p:spPr>
          <a:xfrm>
            <a:off x="2848133" y="1060048"/>
            <a:ext cx="3249820" cy="1700328"/>
          </a:xfrm>
          <a:prstGeom prst="rect">
            <a:avLst/>
          </a:prstGeom>
        </p:spPr>
      </p:pic>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dirty="0" smtClean="0"/>
              <a:t>Can optimization go wrong?</a:t>
            </a:r>
            <a:endParaRPr lang="en-US" dirty="0"/>
          </a:p>
        </p:txBody>
      </p:sp>
      <p:sp>
        <p:nvSpPr>
          <p:cNvPr id="3" name="Content Placeholder 2"/>
          <p:cNvSpPr>
            <a:spLocks noGrp="1"/>
          </p:cNvSpPr>
          <p:nvPr>
            <p:ph idx="1"/>
          </p:nvPr>
        </p:nvSpPr>
        <p:spPr>
          <a:xfrm>
            <a:off x="383458" y="1412874"/>
            <a:ext cx="8502444" cy="4561205"/>
          </a:xfrm>
        </p:spPr>
        <p:txBody>
          <a:bodyPr/>
          <a:lstStyle/>
          <a:p>
            <a:r>
              <a:rPr lang="en-US" dirty="0" smtClean="0"/>
              <a:t>Optimizer </a:t>
            </a:r>
            <a:r>
              <a:rPr lang="en-US" u="sng" dirty="0" smtClean="0"/>
              <a:t>ESTIMATES</a:t>
            </a:r>
            <a:r>
              <a:rPr lang="en-US" dirty="0" smtClean="0"/>
              <a:t> the cost for each potential plan</a:t>
            </a:r>
          </a:p>
          <a:p>
            <a:r>
              <a:rPr lang="en-US" dirty="0" smtClean="0"/>
              <a:t>That estimate can be wrong (lack of stats, outdated stats, query structure etc.)</a:t>
            </a:r>
          </a:p>
          <a:p>
            <a:r>
              <a:rPr lang="en-US" dirty="0" smtClean="0"/>
              <a:t>A </a:t>
            </a:r>
            <a:r>
              <a:rPr lang="en-US" u="sng" dirty="0" smtClean="0"/>
              <a:t>WRONG</a:t>
            </a:r>
            <a:r>
              <a:rPr lang="en-US" dirty="0" smtClean="0"/>
              <a:t> (sub-optimal) plan can be selected (but it seems best)</a:t>
            </a:r>
          </a:p>
          <a:p>
            <a:r>
              <a:rPr lang="en-US" dirty="0" smtClean="0"/>
              <a:t>You can outsmart the optimizer with hints! (if you have to)</a:t>
            </a:r>
            <a:endParaRPr lang="en-US" dirty="0"/>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dirty="0" smtClean="0"/>
              <a:t>Query Optimization</a:t>
            </a:r>
            <a:endParaRPr lang="en-US" dirty="0"/>
          </a:p>
        </p:txBody>
      </p:sp>
      <p:sp>
        <p:nvSpPr>
          <p:cNvPr id="3" name="Content Placeholder 2"/>
          <p:cNvSpPr>
            <a:spLocks noGrp="1"/>
          </p:cNvSpPr>
          <p:nvPr>
            <p:ph idx="1"/>
          </p:nvPr>
        </p:nvSpPr>
        <p:spPr/>
        <p:txBody>
          <a:bodyPr/>
          <a:lstStyle/>
          <a:p>
            <a:r>
              <a:rPr lang="en-US" dirty="0" smtClean="0"/>
              <a:t>Query Optimization is good - improves query performance</a:t>
            </a:r>
          </a:p>
          <a:p>
            <a:r>
              <a:rPr lang="en-US" dirty="0" smtClean="0"/>
              <a:t>But:</a:t>
            </a:r>
          </a:p>
          <a:p>
            <a:pPr lvl="1"/>
            <a:r>
              <a:rPr lang="en-US" dirty="0" smtClean="0"/>
              <a:t>It is expensive (memory, CPU, time)</a:t>
            </a:r>
          </a:p>
          <a:p>
            <a:pPr lvl="1"/>
            <a:r>
              <a:rPr lang="en-US" dirty="0" smtClean="0"/>
              <a:t>It is throttled at the server level </a:t>
            </a:r>
          </a:p>
          <a:p>
            <a:pPr lvl="1">
              <a:buNone/>
            </a:pPr>
            <a:r>
              <a:rPr lang="en-US" sz="2400" dirty="0" smtClean="0"/>
              <a:t>	(see Optimization section in KB 907877)</a:t>
            </a:r>
          </a:p>
          <a:p>
            <a:pPr lvl="1"/>
            <a:r>
              <a:rPr lang="en-US" dirty="0" smtClean="0"/>
              <a:t>It can timeout</a:t>
            </a:r>
          </a:p>
          <a:p>
            <a:r>
              <a:rPr lang="en-US" dirty="0" smtClean="0"/>
              <a:t>We need plan caching...</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echEd09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TechEd09_Europe</Template>
  <TotalTime>915</TotalTime>
  <Words>1050</Words>
  <Application>Microsoft Office PowerPoint</Application>
  <PresentationFormat>On-screen Show (4:3)</PresentationFormat>
  <Paragraphs>199</Paragraphs>
  <Slides>27</Slides>
  <Notes>26</Notes>
  <HiddenSlides>0</HiddenSlides>
  <MMClips>0</MMClips>
  <ScaleCrop>false</ScaleCrop>
  <HeadingPairs>
    <vt:vector size="4" baseType="variant">
      <vt:variant>
        <vt:lpstr>Theme</vt:lpstr>
      </vt:variant>
      <vt:variant>
        <vt:i4>2</vt:i4>
      </vt:variant>
      <vt:variant>
        <vt:lpstr>Slide Titles</vt:lpstr>
      </vt:variant>
      <vt:variant>
        <vt:i4>27</vt:i4>
      </vt:variant>
    </vt:vector>
  </HeadingPairs>
  <TitlesOfParts>
    <vt:vector size="29" baseType="lpstr">
      <vt:lpstr>TechEd09_Europe</vt:lpstr>
      <vt:lpstr>TechEd09_Europe template</vt:lpstr>
      <vt:lpstr>Slide 1</vt:lpstr>
      <vt:lpstr>Masterclass: Microsoft SQL Server Execution Plans, from Compilation to  Caching to Reuse </vt:lpstr>
      <vt:lpstr>SELECT About FROM Speakers WHERE Name = ’Maciej Pilecki’</vt:lpstr>
      <vt:lpstr>Agenda</vt:lpstr>
      <vt:lpstr>Query Execution</vt:lpstr>
      <vt:lpstr>Query Execution</vt:lpstr>
      <vt:lpstr>Query Optimization</vt:lpstr>
      <vt:lpstr>Can optimization go wrong?</vt:lpstr>
      <vt:lpstr>Query Optimization</vt:lpstr>
      <vt:lpstr>Plan caching</vt:lpstr>
      <vt:lpstr>Query Execution Phases</vt:lpstr>
      <vt:lpstr>How cache lookup works</vt:lpstr>
      <vt:lpstr>Inside the Procedure Cache</vt:lpstr>
      <vt:lpstr>Inside the Procedure Cache - DMVs</vt:lpstr>
      <vt:lpstr>Procedure Cache Size</vt:lpstr>
      <vt:lpstr>How is Procedure Cache Cleared?</vt:lpstr>
      <vt:lpstr>How is Procedure Cache Cleared?</vt:lpstr>
      <vt:lpstr>How is Procedure Cache Cleared?</vt:lpstr>
      <vt:lpstr>Managing plan reuse</vt:lpstr>
      <vt:lpstr>Controlling plan caching</vt:lpstr>
      <vt:lpstr>When is plan reuse NOT a good thing?</vt:lpstr>
      <vt:lpstr>Working around the „bad plan” issue</vt:lpstr>
      <vt:lpstr>Summary</vt:lpstr>
      <vt:lpstr>Slide 24</vt:lpstr>
      <vt:lpstr>Resources</vt:lpstr>
      <vt:lpstr>Slide 26</vt:lpstr>
      <vt:lpstr>Slide 27</vt:lpstr>
    </vt:vector>
  </TitlesOfParts>
  <Manager>&lt;Content Manager Name Here&gt;</Manager>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tech·ed Europe 2009</dc:subject>
  <dc:creator>Maciej Pilecki</dc:creator>
  <dc:description>tech·ed Europe 2009</dc:description>
  <cp:lastModifiedBy>cn_user</cp:lastModifiedBy>
  <cp:revision>77</cp:revision>
  <dcterms:created xsi:type="dcterms:W3CDTF">2009-11-11T21:28:33Z</dcterms:created>
  <dcterms:modified xsi:type="dcterms:W3CDTF">2009-11-13T08:01:21Z</dcterms:modified>
</cp:coreProperties>
</file>